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80" r:id="rId2"/>
    <p:sldId id="279" r:id="rId3"/>
    <p:sldId id="264" r:id="rId4"/>
    <p:sldId id="266" r:id="rId5"/>
    <p:sldId id="267" r:id="rId6"/>
    <p:sldId id="256" r:id="rId7"/>
    <p:sldId id="257" r:id="rId8"/>
    <p:sldId id="268" r:id="rId9"/>
    <p:sldId id="258" r:id="rId10"/>
    <p:sldId id="269" r:id="rId11"/>
    <p:sldId id="259" r:id="rId12"/>
    <p:sldId id="260" r:id="rId13"/>
    <p:sldId id="261" r:id="rId14"/>
    <p:sldId id="275" r:id="rId15"/>
    <p:sldId id="270" r:id="rId16"/>
    <p:sldId id="262" r:id="rId17"/>
    <p:sldId id="273" r:id="rId18"/>
    <p:sldId id="263" r:id="rId19"/>
    <p:sldId id="272" r:id="rId20"/>
    <p:sldId id="274" r:id="rId21"/>
    <p:sldId id="271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824"/>
  </p:normalViewPr>
  <p:slideViewPr>
    <p:cSldViewPr snapToGrid="0">
      <p:cViewPr varScale="1">
        <p:scale>
          <a:sx n="76" d="100"/>
          <a:sy n="76" d="100"/>
        </p:scale>
        <p:origin x="21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E87D2-BE5B-3D4B-B6EB-A2283873374C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3E2E-D441-5B4E-BD44-3E9E9E62B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73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Alun:  </a:t>
            </a:r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dye</a:t>
            </a:r>
            <a:r>
              <a:rPr lang="fr-FR" dirty="0"/>
              <a:t> </a:t>
            </a:r>
            <a:r>
              <a:rPr lang="fr-FR" dirty="0" err="1"/>
              <a:t>cloth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3E2E-D441-5B4E-BD44-3E9E9E62B69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00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SMIG: Salaire Minimum Interprofessionnel Garanti (SMIG), has </a:t>
            </a:r>
            <a:r>
              <a:rPr lang="fr-FR" dirty="0" err="1"/>
              <a:t>become</a:t>
            </a:r>
            <a:r>
              <a:rPr lang="fr-FR" dirty="0"/>
              <a:t> SMIC (C for ‘croissance’= </a:t>
            </a:r>
            <a:r>
              <a:rPr lang="fr-FR" dirty="0" err="1"/>
              <a:t>growth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3E2E-D441-5B4E-BD44-3E9E9E62B69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22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Stellantis</a:t>
            </a:r>
            <a:r>
              <a:rPr lang="fr-FR" dirty="0"/>
              <a:t> (2021) = merger of PSA, Fiat and Chrysler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3E2E-D441-5B4E-BD44-3E9E9E62B69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55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3E2E-D441-5B4E-BD44-3E9E9E62B69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93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the 1940’s: taxation rate in GB (95%!), in the US 80%, Germany 60%, France 50%</a:t>
            </a:r>
          </a:p>
          <a:p>
            <a:r>
              <a:rPr lang="fr-FR" dirty="0"/>
              <a:t>In the 1980’s _____________GB  (75%, ) in the US 70%, 65% France, 55% in Germany</a:t>
            </a:r>
          </a:p>
          <a:p>
            <a:r>
              <a:rPr lang="fr-FR" dirty="0"/>
              <a:t>In 2020 France 55%, GB and Germany 45%, US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40%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3E2E-D441-5B4E-BD44-3E9E9E62B69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98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671A7-D9F9-50DC-5621-3F56BDA64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AD75C1-7E65-5CAA-F6F4-02CF21C98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B2E49F-66CA-5327-F287-B261631D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6158FF-2062-FFC1-E7D4-93F076EC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9B5919-B5B9-7DA9-D589-0FBC0308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36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CD9390-104F-31CD-C182-BD554672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6A6553-296E-F3EB-F28C-CABD85081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458BF8-A8B2-2332-AA41-F2EFD338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CFDCA-BDE2-AE76-011D-02C1ABCE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4AC055-1E10-3E90-0288-A6671B1B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10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9CC7059-ADD6-71FF-B5CB-6693A444E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C380AD-5244-EA22-3F63-62987E7AC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88C05-6A14-3A62-572B-3EDB2344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76F05C-220F-726C-341F-178F4661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885C47-6B87-7C23-A4D1-F4922912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33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415EC-001E-BE5E-E48C-CB950996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F4E92F-6EB4-BE93-CCA7-06D19AC44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CD987F-DC1D-C01F-E9E4-0679FBD8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27ABD8-2C32-7363-AE28-8765AC2F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05D5D5-70E6-9E1D-B6B7-7F081CDF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91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76594-A20B-3463-20E3-24F7DB82E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F84E47-8728-0516-57F6-F215C5AF9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46A27-2EA5-747B-750D-C190A55F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2BDD5C-F998-F836-081F-065B55F0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F73D76-FFD7-A203-9363-7656C8F7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03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E2CD5-D7BC-9D10-1F2E-7579B3AE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DBBE9B-2BF7-15CA-830B-D03B71A65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7EF657-DD06-63ED-463B-353C6566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22BF5C-5423-A6D9-EE04-2BFD0A26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724C46-9D16-627C-207A-0F147220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499FB1-FCBC-E9C0-3B02-579B875E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78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3F87F-3EF7-4188-9963-FC66AC9D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C46D4F-A3C7-67C2-E3E3-CA6BA404B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1831F5-9C1F-0D23-DFCC-4B3C0BFEB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B2DA39-79F2-5F61-4309-08797DD3D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CF3909-237A-C996-06FA-F2C4AD675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135B8D-D00F-C6F5-47D3-0FA0B894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ADEC208-1703-4C68-21B7-2EBF8D0D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B9871A-7AEF-2F7D-2ACC-62764A5A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08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37510-EB04-9C21-FE80-408DF59D4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DD5B99-E460-6B59-95D6-2BFECE56A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23B763-292D-D431-F810-3C754A93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5B2945-6B29-17AD-F6F4-9C35B022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0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BDFABC-6E5F-05D0-D724-5106EC90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2828A6-1E61-8989-F596-28F29248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817CE-1ABC-CB18-D066-2BB5074B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54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635CF-036F-75DF-B80E-69E4E7C0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008F98-4B28-5A50-523E-B255B7D49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52F635-14DA-3DFB-E6A4-6DD8DE2FA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FB97B7-E278-59A4-AF5A-EC308FC7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B2FE48-8716-91AF-305F-99E45C3A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E95599-B624-CBEE-FFC9-41D327C6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62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505E2A-B9A3-EDC8-9481-7FDE7155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1A58BF-63EC-B91C-DBE0-6D27A063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528EDD-4002-23A3-0855-A570A3A7D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EB30B6-7F46-2CED-9354-0A3CDEFF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02B16E-131D-C535-4CB9-D7134E06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91CB65-DB59-3C81-06C3-51E5AA49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51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7BC3B7-0415-C243-0A15-CF0650AB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165868-0312-8654-93D6-A10D65777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5C3224-589C-8F99-9BFB-8FFE1FD1A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6108-9EA7-F64F-B0AF-FE86F69447DC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752525-AF31-8D95-F0C7-D39A88C0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AC990D-7442-8A51-0B71-7D60EB1EA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68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economics.eu/contents/year/2023/number/1/article/exiting-the-energy-crisis-lessons-learned-from-the-energy-price-cap-policy-in-france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DFEA5-7F0E-D8F8-C2BA-B90A4FA39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448"/>
            <a:ext cx="9144000" cy="880608"/>
          </a:xfrm>
        </p:spPr>
        <p:txBody>
          <a:bodyPr>
            <a:normAutofit fontScale="90000"/>
          </a:bodyPr>
          <a:lstStyle/>
          <a:p>
            <a:r>
              <a:rPr lang="fr-FR" sz="3100" dirty="0" err="1"/>
              <a:t>Outline</a:t>
            </a:r>
            <a:r>
              <a:rPr lang="fr-FR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318856-8762-4436-F554-CFB06DBFE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99457"/>
            <a:ext cx="9144000" cy="534488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dirty="0"/>
              <a:t>I </a:t>
            </a:r>
            <a:r>
              <a:rPr lang="fr-FR" b="1" dirty="0" err="1"/>
              <a:t>Overview</a:t>
            </a:r>
            <a:r>
              <a:rPr lang="fr-FR" b="1" dirty="0"/>
              <a:t> of the French </a:t>
            </a:r>
            <a:r>
              <a:rPr lang="fr-FR" b="1" dirty="0" err="1"/>
              <a:t>history</a:t>
            </a:r>
            <a:endParaRPr lang="fr-FR" b="1" dirty="0"/>
          </a:p>
          <a:p>
            <a:pPr algn="l"/>
            <a:r>
              <a:rPr lang="fr-FR" dirty="0"/>
              <a:t>1) </a:t>
            </a:r>
            <a:r>
              <a:rPr lang="fr-FR" dirty="0" err="1"/>
              <a:t>From</a:t>
            </a:r>
            <a:r>
              <a:rPr lang="fr-FR" dirty="0"/>
              <a:t> 467 to the Renaissance </a:t>
            </a:r>
            <a:r>
              <a:rPr lang="fr-FR" dirty="0" err="1"/>
              <a:t>era</a:t>
            </a:r>
            <a:endParaRPr lang="fr-FR" dirty="0"/>
          </a:p>
          <a:p>
            <a:pPr algn="l"/>
            <a:r>
              <a:rPr lang="fr-FR" dirty="0"/>
              <a:t>2) Lyon in the Renaissance (</a:t>
            </a:r>
            <a:r>
              <a:rPr lang="fr-FR" dirty="0" err="1"/>
              <a:t>XVIth</a:t>
            </a:r>
            <a:r>
              <a:rPr lang="fr-FR" dirty="0"/>
              <a:t> century)</a:t>
            </a:r>
          </a:p>
          <a:p>
            <a:pPr algn="l"/>
            <a:r>
              <a:rPr lang="fr-FR" dirty="0"/>
              <a:t>3) </a:t>
            </a:r>
            <a:r>
              <a:rPr lang="fr-FR" dirty="0" err="1"/>
              <a:t>XVIIth</a:t>
            </a:r>
            <a:r>
              <a:rPr lang="fr-FR" dirty="0"/>
              <a:t> and </a:t>
            </a:r>
            <a:r>
              <a:rPr lang="fr-FR" dirty="0" err="1"/>
              <a:t>XVIIIth</a:t>
            </a:r>
            <a:r>
              <a:rPr lang="fr-FR" dirty="0"/>
              <a:t> century France</a:t>
            </a:r>
          </a:p>
          <a:p>
            <a:pPr algn="l"/>
            <a:r>
              <a:rPr lang="fr-FR" dirty="0"/>
              <a:t>4) </a:t>
            </a:r>
            <a:r>
              <a:rPr lang="fr-FR" dirty="0" err="1"/>
              <a:t>XIXth</a:t>
            </a:r>
            <a:r>
              <a:rPr lang="fr-FR" dirty="0"/>
              <a:t> century</a:t>
            </a:r>
          </a:p>
          <a:p>
            <a:pPr algn="l"/>
            <a:r>
              <a:rPr lang="fr-FR" dirty="0"/>
              <a:t>5) </a:t>
            </a:r>
            <a:r>
              <a:rPr lang="fr-FR" dirty="0" err="1"/>
              <a:t>XXth</a:t>
            </a:r>
            <a:r>
              <a:rPr lang="fr-FR" dirty="0"/>
              <a:t> century</a:t>
            </a:r>
          </a:p>
          <a:p>
            <a:endParaRPr lang="fr-FR" dirty="0"/>
          </a:p>
          <a:p>
            <a:pPr algn="l"/>
            <a:r>
              <a:rPr lang="fr-FR" b="1" dirty="0"/>
              <a:t>II The </a:t>
            </a:r>
            <a:r>
              <a:rPr lang="fr-FR" b="1" dirty="0" err="1"/>
              <a:t>Welfare</a:t>
            </a:r>
            <a:r>
              <a:rPr lang="fr-FR" b="1" dirty="0"/>
              <a:t> State ‘à la française’</a:t>
            </a:r>
          </a:p>
          <a:p>
            <a:pPr algn="l"/>
            <a:r>
              <a:rPr lang="fr-FR" dirty="0"/>
              <a:t>1) Origins: </a:t>
            </a:r>
            <a:r>
              <a:rPr lang="fr-FR" dirty="0" err="1"/>
              <a:t>colbertism</a:t>
            </a:r>
            <a:r>
              <a:rPr lang="fr-FR" dirty="0"/>
              <a:t> and state intervention (XVII and </a:t>
            </a:r>
            <a:r>
              <a:rPr lang="fr-FR" dirty="0" err="1"/>
              <a:t>XVIIIth</a:t>
            </a:r>
            <a:r>
              <a:rPr lang="fr-FR" dirty="0"/>
              <a:t> century)</a:t>
            </a:r>
          </a:p>
          <a:p>
            <a:pPr algn="l"/>
            <a:r>
              <a:rPr lang="fr-FR" dirty="0"/>
              <a:t>2) 1800-1945</a:t>
            </a:r>
          </a:p>
          <a:p>
            <a:pPr algn="l"/>
            <a:r>
              <a:rPr lang="fr-FR" dirty="0"/>
              <a:t>3) Post-</a:t>
            </a:r>
            <a:r>
              <a:rPr lang="fr-FR" dirty="0" err="1"/>
              <a:t>War</a:t>
            </a:r>
            <a:r>
              <a:rPr lang="fr-FR" dirty="0"/>
              <a:t> reconstruction and the ‘</a:t>
            </a:r>
            <a:r>
              <a:rPr lang="fr-FR" dirty="0" err="1"/>
              <a:t>Thirty</a:t>
            </a:r>
            <a:r>
              <a:rPr lang="fr-FR" dirty="0"/>
              <a:t> Glorious </a:t>
            </a:r>
            <a:r>
              <a:rPr lang="fr-FR" dirty="0" err="1"/>
              <a:t>Years</a:t>
            </a:r>
            <a:r>
              <a:rPr lang="fr-FR" dirty="0"/>
              <a:t>’ (1945-1975)</a:t>
            </a:r>
          </a:p>
          <a:p>
            <a:pPr algn="l"/>
            <a:r>
              <a:rPr lang="fr-FR" dirty="0"/>
              <a:t>4) </a:t>
            </a:r>
            <a:r>
              <a:rPr lang="fr-FR" dirty="0" err="1"/>
              <a:t>From</a:t>
            </a:r>
            <a:r>
              <a:rPr lang="fr-FR" dirty="0"/>
              <a:t> the 1980’s: </a:t>
            </a:r>
            <a:r>
              <a:rPr lang="fr-FR" dirty="0" err="1"/>
              <a:t>globalization</a:t>
            </a:r>
            <a:r>
              <a:rPr lang="fr-FR" dirty="0"/>
              <a:t> and </a:t>
            </a:r>
            <a:r>
              <a:rPr lang="fr-FR" dirty="0" err="1"/>
              <a:t>neoliberalism</a:t>
            </a:r>
            <a:endParaRPr lang="fr-FR" dirty="0"/>
          </a:p>
          <a:p>
            <a:pPr algn="l"/>
            <a:endParaRPr lang="fr-FR" dirty="0"/>
          </a:p>
          <a:p>
            <a:pPr algn="l"/>
            <a:r>
              <a:rPr lang="fr-FR" dirty="0">
                <a:solidFill>
                  <a:srgbClr val="FF0000"/>
                </a:solidFill>
              </a:rPr>
              <a:t>Permanent </a:t>
            </a:r>
            <a:r>
              <a:rPr lang="fr-FR" dirty="0" err="1">
                <a:solidFill>
                  <a:srgbClr val="FF0000"/>
                </a:solidFill>
              </a:rPr>
              <a:t>features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defining</a:t>
            </a:r>
            <a:r>
              <a:rPr lang="fr-FR" dirty="0">
                <a:solidFill>
                  <a:srgbClr val="FF0000"/>
                </a:solidFill>
              </a:rPr>
              <a:t> the </a:t>
            </a:r>
            <a:r>
              <a:rPr lang="fr-FR" dirty="0" err="1">
                <a:solidFill>
                  <a:srgbClr val="FF0000"/>
                </a:solidFill>
              </a:rPr>
              <a:t>economy</a:t>
            </a:r>
            <a:r>
              <a:rPr lang="fr-FR" dirty="0">
                <a:solidFill>
                  <a:srgbClr val="FF0000"/>
                </a:solidFill>
              </a:rPr>
              <a:t>, but </a:t>
            </a:r>
            <a:r>
              <a:rPr lang="fr-FR" dirty="0" err="1">
                <a:solidFill>
                  <a:srgbClr val="FF0000"/>
                </a:solidFill>
              </a:rPr>
              <a:t>also</a:t>
            </a:r>
            <a:r>
              <a:rPr lang="fr-FR" dirty="0">
                <a:solidFill>
                  <a:srgbClr val="FF0000"/>
                </a:solidFill>
              </a:rPr>
              <a:t> cycles and changes</a:t>
            </a:r>
          </a:p>
          <a:p>
            <a:pPr marL="457200" indent="-457200">
              <a:buAutoNum type="arabicParenR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914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ED587-3AD2-9148-5F54-FBD5AB0D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977B9-51CD-BD6D-783C-2C437B985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789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7910CA-B2B7-FA96-25EA-032C485DE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4451" y="672662"/>
            <a:ext cx="12236451" cy="6718738"/>
          </a:xfrm>
        </p:spPr>
        <p:txBody>
          <a:bodyPr>
            <a:normAutofit/>
          </a:bodyPr>
          <a:lstStyle/>
          <a:p>
            <a:pPr marL="457200" indent="-457200" algn="l">
              <a:buAutoNum type="arabicParenR"/>
            </a:pPr>
            <a:r>
              <a:rPr lang="fr-FR" dirty="0">
                <a:solidFill>
                  <a:srgbClr val="FF0000"/>
                </a:solidFill>
              </a:rPr>
              <a:t>Origins: </a:t>
            </a:r>
            <a:r>
              <a:rPr lang="fr-FR" dirty="0" err="1">
                <a:solidFill>
                  <a:srgbClr val="FF0000"/>
                </a:solidFill>
              </a:rPr>
              <a:t>Colbertism</a:t>
            </a:r>
            <a:r>
              <a:rPr lang="fr-FR" dirty="0">
                <a:solidFill>
                  <a:srgbClr val="FF0000"/>
                </a:solidFill>
              </a:rPr>
              <a:t> and state intervention (XVII, </a:t>
            </a:r>
            <a:r>
              <a:rPr lang="fr-FR" dirty="0" err="1">
                <a:solidFill>
                  <a:srgbClr val="FF0000"/>
                </a:solidFill>
              </a:rPr>
              <a:t>XVIIIth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  <a:p>
            <a:pPr algn="l"/>
            <a:r>
              <a:rPr lang="fr-FR" dirty="0"/>
              <a:t>Finance </a:t>
            </a:r>
            <a:r>
              <a:rPr lang="fr-FR" dirty="0" err="1"/>
              <a:t>Minister</a:t>
            </a:r>
            <a:r>
              <a:rPr lang="fr-FR" dirty="0"/>
              <a:t> of Louis XIV (1643-1715)</a:t>
            </a:r>
          </a:p>
          <a:p>
            <a:pPr algn="l"/>
            <a:r>
              <a:rPr lang="fr-FR" dirty="0" err="1"/>
              <a:t>Competing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Dutch maritime </a:t>
            </a:r>
            <a:r>
              <a:rPr lang="fr-FR" dirty="0" err="1"/>
              <a:t>hegemony</a:t>
            </a:r>
            <a:r>
              <a:rPr lang="fr-FR" dirty="0"/>
              <a:t>, </a:t>
            </a:r>
            <a:r>
              <a:rPr lang="fr-FR" dirty="0" err="1"/>
              <a:t>attempt</a:t>
            </a:r>
            <a:r>
              <a:rPr lang="fr-FR" dirty="0"/>
              <a:t> to </a:t>
            </a:r>
            <a:r>
              <a:rPr lang="fr-FR" dirty="0" err="1"/>
              <a:t>conquer</a:t>
            </a:r>
            <a:r>
              <a:rPr lang="fr-FR" dirty="0"/>
              <a:t> </a:t>
            </a:r>
            <a:r>
              <a:rPr lang="fr-FR" dirty="0" err="1"/>
              <a:t>markets</a:t>
            </a:r>
            <a:r>
              <a:rPr lang="fr-FR" dirty="0"/>
              <a:t> for</a:t>
            </a:r>
          </a:p>
          <a:p>
            <a:pPr algn="l"/>
            <a:r>
              <a:rPr lang="fr-FR" dirty="0"/>
              <a:t>the prestige of the King</a:t>
            </a:r>
          </a:p>
          <a:p>
            <a:pPr algn="l"/>
            <a:r>
              <a:rPr lang="fr-FR" u="sng" dirty="0"/>
              <a:t>Aim</a:t>
            </a:r>
            <a:r>
              <a:rPr lang="fr-FR" dirty="0"/>
              <a:t>: </a:t>
            </a:r>
          </a:p>
          <a:p>
            <a:pPr algn="l"/>
            <a:r>
              <a:rPr lang="fr-FR" dirty="0" err="1"/>
              <a:t>Creating</a:t>
            </a:r>
            <a:r>
              <a:rPr lang="fr-FR" dirty="0"/>
              <a:t> a </a:t>
            </a:r>
            <a:r>
              <a:rPr lang="fr-FR" dirty="0" err="1"/>
              <a:t>unified</a:t>
            </a:r>
            <a:r>
              <a:rPr lang="fr-FR" dirty="0"/>
              <a:t> national </a:t>
            </a:r>
            <a:r>
              <a:rPr lang="fr-FR" dirty="0" err="1"/>
              <a:t>market</a:t>
            </a:r>
            <a:r>
              <a:rPr lang="fr-FR" dirty="0"/>
              <a:t> capable of </a:t>
            </a:r>
            <a:r>
              <a:rPr lang="fr-FR" dirty="0" err="1"/>
              <a:t>resisting</a:t>
            </a:r>
            <a:r>
              <a:rPr lang="fr-FR" dirty="0"/>
              <a:t> </a:t>
            </a:r>
            <a:r>
              <a:rPr lang="fr-FR" dirty="0" err="1"/>
              <a:t>competition</a:t>
            </a:r>
            <a:r>
              <a:rPr lang="fr-FR" dirty="0"/>
              <a:t> </a:t>
            </a:r>
            <a:r>
              <a:rPr lang="fr-FR" sz="2400" dirty="0">
                <a:solidFill>
                  <a:srgbClr val="000000"/>
                </a:solidFill>
                <a:cs typeface="Arial"/>
                <a:sym typeface="Wingdings" charset="0"/>
              </a:rPr>
              <a:t></a:t>
            </a:r>
          </a:p>
          <a:p>
            <a:pPr algn="l"/>
            <a:r>
              <a:rPr lang="fr-FR" sz="2400" dirty="0" err="1">
                <a:solidFill>
                  <a:srgbClr val="000000"/>
                </a:solidFill>
                <a:cs typeface="Arial"/>
                <a:sym typeface="Wingdings" charset="0"/>
              </a:rPr>
              <a:t>Protectionist</a:t>
            </a:r>
            <a:r>
              <a:rPr lang="fr-FR" sz="2400" dirty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cs typeface="Arial"/>
                <a:sym typeface="Wingdings" charset="0"/>
              </a:rPr>
              <a:t>policy</a:t>
            </a:r>
            <a:endParaRPr lang="fr-FR" sz="2400" dirty="0">
              <a:solidFill>
                <a:srgbClr val="000000"/>
              </a:solidFill>
              <a:cs typeface="Arial"/>
              <a:sym typeface="Wingdings" charset="0"/>
            </a:endParaRPr>
          </a:p>
          <a:p>
            <a:pPr algn="l"/>
            <a:r>
              <a:rPr lang="fr-FR" u="sng" dirty="0" err="1"/>
              <a:t>Means</a:t>
            </a:r>
            <a:r>
              <a:rPr lang="fr-FR" dirty="0"/>
              <a:t>: </a:t>
            </a:r>
          </a:p>
          <a:p>
            <a:pPr marL="342900" indent="-342900" algn="l">
              <a:buFontTx/>
              <a:buChar char="-"/>
            </a:pPr>
            <a:r>
              <a:rPr lang="fr-FR" dirty="0"/>
              <a:t>Reduction of the </a:t>
            </a:r>
            <a:r>
              <a:rPr lang="fr-FR" dirty="0" err="1"/>
              <a:t>load</a:t>
            </a:r>
            <a:r>
              <a:rPr lang="fr-FR" dirty="0"/>
              <a:t> of </a:t>
            </a:r>
            <a:r>
              <a:rPr lang="fr-FR" dirty="0" err="1"/>
              <a:t>internal</a:t>
            </a:r>
            <a:r>
              <a:rPr lang="fr-FR" dirty="0"/>
              <a:t> </a:t>
            </a:r>
            <a:r>
              <a:rPr lang="fr-FR" dirty="0" err="1"/>
              <a:t>duties</a:t>
            </a:r>
            <a:r>
              <a:rPr lang="fr-FR" dirty="0"/>
              <a:t>, </a:t>
            </a:r>
            <a:r>
              <a:rPr lang="fr-FR" dirty="0" err="1"/>
              <a:t>tolls</a:t>
            </a:r>
            <a:r>
              <a:rPr lang="fr-FR" dirty="0"/>
              <a:t> on routes; </a:t>
            </a:r>
          </a:p>
          <a:p>
            <a:pPr marL="342900" indent="-342900" algn="l">
              <a:buFontTx/>
              <a:buChar char="-"/>
            </a:pPr>
            <a:r>
              <a:rPr lang="fr-FR" dirty="0" err="1"/>
              <a:t>attempt</a:t>
            </a:r>
            <a:r>
              <a:rPr lang="fr-FR" dirty="0"/>
              <a:t> to </a:t>
            </a:r>
            <a:r>
              <a:rPr lang="fr-FR" dirty="0" err="1"/>
              <a:t>raise</a:t>
            </a:r>
            <a:r>
              <a:rPr lang="fr-FR" dirty="0"/>
              <a:t> </a:t>
            </a:r>
            <a:r>
              <a:rPr lang="fr-FR" dirty="0" err="1"/>
              <a:t>quality</a:t>
            </a:r>
            <a:r>
              <a:rPr lang="fr-FR" dirty="0"/>
              <a:t> of French </a:t>
            </a:r>
            <a:r>
              <a:rPr lang="fr-FR" dirty="0" err="1"/>
              <a:t>products</a:t>
            </a:r>
            <a:r>
              <a:rPr lang="fr-FR" dirty="0"/>
              <a:t> to </a:t>
            </a:r>
            <a:r>
              <a:rPr lang="fr-FR" dirty="0" err="1"/>
              <a:t>tap</a:t>
            </a:r>
            <a:r>
              <a:rPr lang="fr-FR" dirty="0"/>
              <a:t> the </a:t>
            </a:r>
            <a:r>
              <a:rPr lang="fr-FR" dirty="0" err="1"/>
              <a:t>luxury</a:t>
            </a:r>
            <a:r>
              <a:rPr lang="fr-FR" dirty="0"/>
              <a:t> </a:t>
            </a:r>
            <a:r>
              <a:rPr lang="fr-FR" dirty="0" err="1"/>
              <a:t>markets</a:t>
            </a:r>
            <a:r>
              <a:rPr lang="fr-FR" dirty="0"/>
              <a:t> (by </a:t>
            </a:r>
            <a:r>
              <a:rPr lang="fr-FR" dirty="0" err="1"/>
              <a:t>importing</a:t>
            </a:r>
            <a:r>
              <a:rPr lang="fr-FR" dirty="0"/>
              <a:t> 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qualified</a:t>
            </a:r>
            <a:r>
              <a:rPr lang="fr-FR" dirty="0"/>
              <a:t> 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workers</a:t>
            </a:r>
            <a:r>
              <a:rPr lang="fr-FR" dirty="0"/>
              <a:t>), </a:t>
            </a:r>
            <a:r>
              <a:rPr lang="fr-FR" dirty="0" err="1"/>
              <a:t>hence</a:t>
            </a:r>
            <a:r>
              <a:rPr lang="fr-FR" dirty="0"/>
              <a:t> </a:t>
            </a:r>
            <a:r>
              <a:rPr lang="fr-FR" dirty="0" err="1"/>
              <a:t>strengthening</a:t>
            </a:r>
            <a:r>
              <a:rPr lang="fr-FR" dirty="0"/>
              <a:t> of </a:t>
            </a:r>
            <a:r>
              <a:rPr lang="fr-FR" dirty="0" err="1"/>
              <a:t>manufacturing</a:t>
            </a:r>
            <a:r>
              <a:rPr lang="fr-FR" dirty="0"/>
              <a:t> standards, </a:t>
            </a:r>
            <a:r>
              <a:rPr lang="fr-FR" dirty="0" err="1"/>
              <a:t>imposed</a:t>
            </a:r>
            <a:r>
              <a:rPr lang="fr-FR" dirty="0"/>
              <a:t> </a:t>
            </a:r>
            <a:r>
              <a:rPr lang="fr-FR" dirty="0" err="1"/>
              <a:t>universal</a:t>
            </a:r>
            <a:r>
              <a:rPr lang="fr-FR" dirty="0"/>
              <a:t> </a:t>
            </a:r>
            <a:r>
              <a:rPr lang="fr-FR" dirty="0" err="1"/>
              <a:t>rules</a:t>
            </a:r>
            <a:r>
              <a:rPr lang="fr-FR" dirty="0"/>
              <a:t> and inspections</a:t>
            </a:r>
          </a:p>
          <a:p>
            <a:pPr marL="342900" indent="-342900" algn="l">
              <a:buFontTx/>
              <a:buChar char="-"/>
            </a:pPr>
            <a:r>
              <a:rPr lang="fr-FR" dirty="0"/>
              <a:t>put all </a:t>
            </a:r>
            <a:r>
              <a:rPr lang="fr-FR" dirty="0" err="1"/>
              <a:t>manufacturers</a:t>
            </a:r>
            <a:r>
              <a:rPr lang="fr-FR" dirty="0"/>
              <a:t> (</a:t>
            </a:r>
            <a:r>
              <a:rPr lang="fr-FR" dirty="0" err="1"/>
              <a:t>guilds</a:t>
            </a:r>
            <a:r>
              <a:rPr lang="fr-FR" dirty="0"/>
              <a:t>, free </a:t>
            </a:r>
            <a:r>
              <a:rPr lang="fr-FR" dirty="0" err="1"/>
              <a:t>trade</a:t>
            </a:r>
            <a:r>
              <a:rPr lang="fr-FR" dirty="0"/>
              <a:t>, </a:t>
            </a:r>
            <a:r>
              <a:rPr lang="fr-FR" dirty="0" err="1"/>
              <a:t>priviledged</a:t>
            </a:r>
            <a:r>
              <a:rPr lang="fr-FR" dirty="0"/>
              <a:t> </a:t>
            </a:r>
            <a:r>
              <a:rPr lang="fr-FR" dirty="0" err="1"/>
              <a:t>manufacturers</a:t>
            </a:r>
            <a:r>
              <a:rPr lang="fr-FR" dirty="0"/>
              <a:t>) in direct </a:t>
            </a:r>
            <a:r>
              <a:rPr lang="fr-FR" dirty="0" err="1"/>
              <a:t>competition</a:t>
            </a:r>
            <a:r>
              <a:rPr lang="fr-FR" dirty="0"/>
              <a:t>, </a:t>
            </a:r>
            <a:r>
              <a:rPr lang="fr-FR" dirty="0" err="1"/>
              <a:t>stamping</a:t>
            </a:r>
            <a:r>
              <a:rPr lang="fr-FR" dirty="0"/>
              <a:t> of </a:t>
            </a:r>
            <a:r>
              <a:rPr lang="fr-FR" dirty="0" err="1"/>
              <a:t>products</a:t>
            </a:r>
            <a:r>
              <a:rPr lang="fr-FR" dirty="0"/>
              <a:t> to </a:t>
            </a:r>
            <a:r>
              <a:rPr lang="fr-FR" dirty="0" err="1"/>
              <a:t>promote</a:t>
            </a:r>
            <a:r>
              <a:rPr lang="fr-FR" dirty="0"/>
              <a:t> French </a:t>
            </a:r>
            <a:r>
              <a:rPr lang="fr-FR" dirty="0" err="1"/>
              <a:t>quality</a:t>
            </a:r>
            <a:r>
              <a:rPr lang="fr-FR" dirty="0"/>
              <a:t>, and </a:t>
            </a:r>
            <a:r>
              <a:rPr lang="fr-FR" dirty="0" err="1"/>
              <a:t>stimulate</a:t>
            </a:r>
            <a:r>
              <a:rPr lang="fr-FR" dirty="0"/>
              <a:t> innovation.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61400E-64FF-9850-2061-C9A5AECD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646" y="-46467"/>
            <a:ext cx="2582783" cy="40625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E1E1981-998C-6BC4-7361-951FAA8943C9}"/>
              </a:ext>
            </a:extLst>
          </p:cNvPr>
          <p:cNvSpPr txBox="1"/>
          <p:nvPr/>
        </p:nvSpPr>
        <p:spPr>
          <a:xfrm>
            <a:off x="10103369" y="3957404"/>
            <a:ext cx="193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</a:t>
            </a:r>
            <a:r>
              <a:rPr lang="fr-FR" dirty="0" err="1"/>
              <a:t>Wikipiedia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679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8189C-4D66-D4B8-D6B0-F0F6CA8CB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1345AD-F767-DB9F-F6B6-8319CFDF2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538" y="1"/>
            <a:ext cx="9963462" cy="424307"/>
          </a:xfrm>
        </p:spPr>
        <p:txBody>
          <a:bodyPr>
            <a:normAutofit/>
          </a:bodyPr>
          <a:lstStyle/>
          <a:p>
            <a:r>
              <a:rPr lang="fr-FR" sz="2000" dirty="0"/>
              <a:t>The </a:t>
            </a:r>
            <a:r>
              <a:rPr lang="fr-FR" sz="2000" dirty="0" err="1"/>
              <a:t>Welfare</a:t>
            </a:r>
            <a:r>
              <a:rPr lang="fr-FR" sz="2000" dirty="0"/>
              <a:t> State ‘à la française’: compatible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market</a:t>
            </a:r>
            <a:r>
              <a:rPr lang="fr-FR" sz="2000" dirty="0"/>
              <a:t> </a:t>
            </a:r>
            <a:r>
              <a:rPr lang="fr-FR" sz="2000" dirty="0" err="1"/>
              <a:t>capitalism</a:t>
            </a:r>
            <a:r>
              <a:rPr lang="fr-FR" sz="20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904F1B-DBFE-0B83-789A-4E0EC53DF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31" y="424308"/>
            <a:ext cx="11962151" cy="6433692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AutoNum type="arabicParenR"/>
            </a:pPr>
            <a:r>
              <a:rPr lang="fr-FR" dirty="0">
                <a:solidFill>
                  <a:srgbClr val="FF0000"/>
                </a:solidFill>
              </a:rPr>
              <a:t>Origins: </a:t>
            </a:r>
            <a:r>
              <a:rPr lang="fr-FR" dirty="0" err="1">
                <a:solidFill>
                  <a:srgbClr val="FF0000"/>
                </a:solidFill>
              </a:rPr>
              <a:t>Colbertism</a:t>
            </a:r>
            <a:r>
              <a:rPr lang="fr-FR" dirty="0">
                <a:solidFill>
                  <a:srgbClr val="FF0000"/>
                </a:solidFill>
              </a:rPr>
              <a:t> and state intervention (XVII, </a:t>
            </a:r>
            <a:r>
              <a:rPr lang="fr-FR" dirty="0" err="1">
                <a:solidFill>
                  <a:srgbClr val="FF0000"/>
                </a:solidFill>
              </a:rPr>
              <a:t>XVIIIth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  <a:p>
            <a:pPr algn="l"/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Manufacture of Saint-Gobain, glass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industry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 to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decorate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 Versailles,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military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material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 for the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King’s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Army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.</a:t>
            </a:r>
            <a:endParaRPr lang="fr-FR" dirty="0"/>
          </a:p>
          <a:p>
            <a:pPr algn="l"/>
            <a:r>
              <a:rPr lang="fr-FR" dirty="0" err="1">
                <a:solidFill>
                  <a:srgbClr val="212427"/>
                </a:solidFill>
                <a:latin typeface="Alegreya"/>
              </a:rPr>
              <a:t>Colbertism</a:t>
            </a:r>
            <a:r>
              <a:rPr lang="fr-FR" dirty="0">
                <a:solidFill>
                  <a:srgbClr val="212427"/>
                </a:solidFill>
                <a:latin typeface="Alegreya"/>
              </a:rPr>
              <a:t> has come to </a:t>
            </a:r>
            <a:r>
              <a:rPr lang="fr-FR" dirty="0" err="1">
                <a:solidFill>
                  <a:srgbClr val="212427"/>
                </a:solidFill>
                <a:latin typeface="Alegreya"/>
              </a:rPr>
              <a:t>designate</a:t>
            </a:r>
            <a:r>
              <a:rPr lang="fr-FR" dirty="0">
                <a:solidFill>
                  <a:srgbClr val="212427"/>
                </a:solidFill>
                <a:latin typeface="Alegreya"/>
              </a:rPr>
              <a:t> </a:t>
            </a:r>
            <a:r>
              <a:rPr lang="fr-FR" b="1" dirty="0">
                <a:solidFill>
                  <a:srgbClr val="212427"/>
                </a:solidFill>
                <a:latin typeface="Alegreya"/>
              </a:rPr>
              <a:t>the control of the Central State over </a:t>
            </a:r>
            <a:r>
              <a:rPr lang="fr-FR" b="1" dirty="0" err="1">
                <a:solidFill>
                  <a:srgbClr val="212427"/>
                </a:solidFill>
                <a:latin typeface="Alegreya"/>
              </a:rPr>
              <a:t>economic</a:t>
            </a:r>
            <a:r>
              <a:rPr lang="fr-FR" b="1" dirty="0">
                <a:solidFill>
                  <a:srgbClr val="212427"/>
                </a:solidFill>
                <a:latin typeface="Alegreya"/>
              </a:rPr>
              <a:t> </a:t>
            </a:r>
            <a:r>
              <a:rPr lang="fr-FR" b="1" dirty="0" err="1">
                <a:solidFill>
                  <a:srgbClr val="212427"/>
                </a:solidFill>
                <a:latin typeface="Alegreya"/>
              </a:rPr>
              <a:t>activities</a:t>
            </a:r>
            <a:r>
              <a:rPr lang="fr-FR" b="1" dirty="0">
                <a:solidFill>
                  <a:srgbClr val="212427"/>
                </a:solidFill>
                <a:latin typeface="Alegreya"/>
              </a:rPr>
              <a:t>: </a:t>
            </a:r>
            <a:r>
              <a:rPr lang="fr-FR" b="1" dirty="0" err="1">
                <a:solidFill>
                  <a:srgbClr val="212427"/>
                </a:solidFill>
                <a:latin typeface="Alegreya"/>
              </a:rPr>
              <a:t>price</a:t>
            </a:r>
            <a:r>
              <a:rPr lang="fr-FR" b="1" dirty="0">
                <a:solidFill>
                  <a:srgbClr val="212427"/>
                </a:solidFill>
                <a:latin typeface="Alegreya"/>
              </a:rPr>
              <a:t> setting, </a:t>
            </a:r>
            <a:r>
              <a:rPr lang="fr-FR" b="1" dirty="0" err="1">
                <a:solidFill>
                  <a:srgbClr val="212427"/>
                </a:solidFill>
                <a:latin typeface="Alegreya"/>
              </a:rPr>
              <a:t>norms</a:t>
            </a:r>
            <a:r>
              <a:rPr lang="fr-FR" b="1" dirty="0">
                <a:solidFill>
                  <a:srgbClr val="212427"/>
                </a:solidFill>
                <a:latin typeface="Alegreya"/>
              </a:rPr>
              <a:t> and </a:t>
            </a:r>
            <a:r>
              <a:rPr lang="fr-FR" b="1" dirty="0" err="1">
                <a:solidFill>
                  <a:srgbClr val="212427"/>
                </a:solidFill>
                <a:latin typeface="Alegreya"/>
              </a:rPr>
              <a:t>regulations</a:t>
            </a:r>
            <a:endParaRPr lang="fr-FR" b="1" dirty="0">
              <a:solidFill>
                <a:srgbClr val="212427"/>
              </a:solidFill>
              <a:latin typeface="Alegreya"/>
            </a:endParaRPr>
          </a:p>
          <a:p>
            <a:pPr algn="l"/>
            <a:r>
              <a:rPr lang="fr-FR" dirty="0"/>
              <a:t>French version of </a:t>
            </a:r>
            <a:r>
              <a:rPr lang="fr-FR" dirty="0" err="1"/>
              <a:t>Mercantilism</a:t>
            </a:r>
            <a:endParaRPr lang="fr-FR" dirty="0"/>
          </a:p>
          <a:p>
            <a:pPr algn="l"/>
            <a:r>
              <a:rPr lang="fr-FR" dirty="0"/>
              <a:t>Ex: production of </a:t>
            </a:r>
            <a:r>
              <a:rPr lang="fr-FR" dirty="0" err="1"/>
              <a:t>sheet</a:t>
            </a:r>
            <a:r>
              <a:rPr lang="fr-FR" dirty="0"/>
              <a:t> – </a:t>
            </a:r>
            <a:r>
              <a:rPr lang="fr-FR" dirty="0" err="1"/>
              <a:t>Netherlands</a:t>
            </a:r>
            <a:r>
              <a:rPr lang="fr-FR" dirty="0"/>
              <a:t>, </a:t>
            </a:r>
          </a:p>
          <a:p>
            <a:pPr algn="l"/>
            <a:r>
              <a:rPr lang="fr-FR" dirty="0" err="1"/>
              <a:t>England</a:t>
            </a:r>
            <a:r>
              <a:rPr lang="fr-FR" dirty="0"/>
              <a:t>, Abbeville (Somme)</a:t>
            </a:r>
          </a:p>
          <a:p>
            <a:endParaRPr lang="fr-FR" dirty="0"/>
          </a:p>
          <a:p>
            <a:endParaRPr lang="fr-FR" b="0" i="0" u="none" strike="noStrike" dirty="0">
              <a:effectLst/>
              <a:latin typeface="Alegreya"/>
            </a:endParaRPr>
          </a:p>
          <a:p>
            <a:endParaRPr lang="fr-FR" dirty="0">
              <a:latin typeface="Alegreya"/>
            </a:endParaRPr>
          </a:p>
          <a:p>
            <a:endParaRPr lang="fr-FR" b="0" i="0" u="none" strike="noStrike" dirty="0">
              <a:effectLst/>
              <a:latin typeface="Alegreya"/>
            </a:endParaRPr>
          </a:p>
          <a:p>
            <a:endParaRPr lang="fr-FR" dirty="0">
              <a:latin typeface="Alegreya"/>
            </a:endParaRPr>
          </a:p>
          <a:p>
            <a:endParaRPr lang="fr-FR" b="0" i="0" u="none" strike="noStrike" dirty="0">
              <a:effectLst/>
              <a:latin typeface="Alegreya"/>
            </a:endParaRPr>
          </a:p>
          <a:p>
            <a:endParaRPr lang="fr-FR" b="0" i="0" u="none" strike="noStrike" dirty="0">
              <a:effectLst/>
              <a:latin typeface="Alegreya"/>
            </a:endParaRPr>
          </a:p>
          <a:p>
            <a:pPr algn="l"/>
            <a:endParaRPr lang="fr-FR" b="0" i="0" u="none" strike="noStrike" dirty="0">
              <a:effectLst/>
              <a:latin typeface="Alegreya"/>
            </a:endParaRPr>
          </a:p>
          <a:p>
            <a:pPr algn="l"/>
            <a:endParaRPr lang="fr-FR" b="0" i="0" u="none" strike="noStrike" dirty="0">
              <a:effectLst/>
              <a:latin typeface="Alegreya"/>
            </a:endParaRPr>
          </a:p>
          <a:p>
            <a:pPr algn="l"/>
            <a:endParaRPr lang="fr-FR" b="0" i="0" u="none" strike="noStrike" dirty="0">
              <a:effectLst/>
              <a:latin typeface="Alegreya"/>
            </a:endParaRPr>
          </a:p>
          <a:p>
            <a:pPr algn="l"/>
            <a:endParaRPr lang="fr-FR" dirty="0">
              <a:latin typeface="Alegreya"/>
            </a:endParaRPr>
          </a:p>
          <a:p>
            <a:pPr algn="l"/>
            <a:r>
              <a:rPr lang="fr-FR" b="0" i="0" u="none" strike="noStrike" dirty="0" err="1">
                <a:effectLst/>
                <a:latin typeface="Alegreya"/>
              </a:rPr>
              <a:t>Source:The</a:t>
            </a:r>
            <a:r>
              <a:rPr lang="fr-FR" b="0" i="0" u="none" strike="noStrike" dirty="0">
                <a:effectLst/>
                <a:latin typeface="Alegreya"/>
              </a:rPr>
              <a:t> </a:t>
            </a:r>
            <a:r>
              <a:rPr lang="fr-FR" b="0" i="0" u="none" strike="noStrike" dirty="0" err="1">
                <a:effectLst/>
                <a:latin typeface="Alegreya"/>
              </a:rPr>
              <a:t>Market</a:t>
            </a:r>
            <a:r>
              <a:rPr lang="fr-FR" b="0" i="0" u="none" strike="noStrike" dirty="0">
                <a:effectLst/>
                <a:latin typeface="Alegreya"/>
              </a:rPr>
              <a:t> Economy and the French State: </a:t>
            </a:r>
            <a:r>
              <a:rPr lang="fr-FR" b="0" i="0" u="none" strike="noStrike" dirty="0" err="1">
                <a:effectLst/>
                <a:latin typeface="Alegreya"/>
              </a:rPr>
              <a:t>Myths</a:t>
            </a:r>
            <a:r>
              <a:rPr lang="fr-FR" b="0" i="0" u="none" strike="noStrike" dirty="0">
                <a:effectLst/>
                <a:latin typeface="Alegreya"/>
              </a:rPr>
              <a:t> and Legends </a:t>
            </a:r>
            <a:r>
              <a:rPr lang="fr-FR" b="0" i="0" u="none" strike="noStrike" dirty="0" err="1">
                <a:effectLst/>
                <a:latin typeface="Alegreya"/>
              </a:rPr>
              <a:t>around</a:t>
            </a:r>
            <a:r>
              <a:rPr lang="fr-FR" b="0" i="0" u="none" strike="noStrike" dirty="0">
                <a:effectLst/>
                <a:latin typeface="Alegreya"/>
              </a:rPr>
              <a:t> </a:t>
            </a:r>
            <a:r>
              <a:rPr lang="fr-FR" b="0" i="0" u="none" strike="noStrike" dirty="0" err="1">
                <a:effectLst/>
                <a:latin typeface="Alegreya"/>
              </a:rPr>
              <a:t>Colbertism</a:t>
            </a:r>
            <a:r>
              <a:rPr lang="fr-FR" b="0" i="0" u="none" strike="noStrike" dirty="0">
                <a:effectLst/>
                <a:latin typeface="Alegreya"/>
              </a:rPr>
              <a:t> by Philippe Minard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D78E6B-920C-1DE3-A34C-C076D197F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820" y="2583928"/>
            <a:ext cx="4127500" cy="3429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D679B6-FE2F-DE1D-32EC-A1745FD39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00" y="3041439"/>
            <a:ext cx="2997200" cy="29337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273B1A-C231-DA4F-A731-1163A8D06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21" y="2906528"/>
            <a:ext cx="2738931" cy="3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F1AB2-298D-84E4-6D2D-EEE7BA8F4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8912B-6B3F-5D23-2D7F-A169B81D6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953113-CD43-3539-39D5-579496816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marL="457200" indent="-457200" algn="l">
              <a:buAutoNum type="arabicParenR"/>
            </a:pPr>
            <a:r>
              <a:rPr lang="fr-FR" dirty="0">
                <a:solidFill>
                  <a:srgbClr val="FF0000"/>
                </a:solidFill>
              </a:rPr>
              <a:t>Origins: </a:t>
            </a:r>
            <a:r>
              <a:rPr lang="fr-FR" dirty="0" err="1">
                <a:solidFill>
                  <a:srgbClr val="FF0000"/>
                </a:solidFill>
              </a:rPr>
              <a:t>Colbertism</a:t>
            </a:r>
            <a:r>
              <a:rPr lang="fr-FR" dirty="0">
                <a:solidFill>
                  <a:srgbClr val="FF0000"/>
                </a:solidFill>
              </a:rPr>
              <a:t> and state intervention (XVII, </a:t>
            </a:r>
            <a:r>
              <a:rPr lang="fr-FR" dirty="0" err="1">
                <a:solidFill>
                  <a:srgbClr val="FF0000"/>
                </a:solidFill>
              </a:rPr>
              <a:t>XVIIIth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  <a:p>
            <a:r>
              <a:rPr lang="fr-FR" dirty="0"/>
              <a:t>In short: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Accumulation of gold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err="1"/>
              <a:t>Developing</a:t>
            </a:r>
            <a:r>
              <a:rPr lang="fr-FR" dirty="0"/>
              <a:t> the national </a:t>
            </a:r>
            <a:r>
              <a:rPr lang="fr-FR" dirty="0" err="1"/>
              <a:t>industry</a:t>
            </a:r>
            <a:r>
              <a:rPr lang="fr-FR" dirty="0"/>
              <a:t> by </a:t>
            </a:r>
            <a:r>
              <a:rPr lang="fr-FR" dirty="0" err="1"/>
              <a:t>importing</a:t>
            </a:r>
            <a:r>
              <a:rPr lang="fr-FR" dirty="0"/>
              <a:t> </a:t>
            </a:r>
            <a:r>
              <a:rPr lang="fr-FR" dirty="0" err="1"/>
              <a:t>foreign</a:t>
            </a:r>
            <a:r>
              <a:rPr lang="fr-FR" dirty="0"/>
              <a:t> technologies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Surplus in the </a:t>
            </a:r>
            <a:r>
              <a:rPr lang="fr-FR" dirty="0" err="1"/>
              <a:t>trade</a:t>
            </a:r>
            <a:r>
              <a:rPr lang="fr-FR" dirty="0"/>
              <a:t> balance by </a:t>
            </a:r>
            <a:r>
              <a:rPr lang="fr-FR" dirty="0" err="1"/>
              <a:t>limiting</a:t>
            </a:r>
            <a:r>
              <a:rPr lang="fr-FR" dirty="0"/>
              <a:t> imports (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tariffs</a:t>
            </a:r>
            <a:r>
              <a:rPr lang="fr-FR" dirty="0"/>
              <a:t>- ex </a:t>
            </a:r>
            <a:r>
              <a:rPr lang="fr-FR" dirty="0" err="1"/>
              <a:t>forbade</a:t>
            </a:r>
            <a:r>
              <a:rPr lang="fr-FR" dirty="0"/>
              <a:t> the import of lace) and </a:t>
            </a:r>
            <a:r>
              <a:rPr lang="fr-FR" dirty="0" err="1"/>
              <a:t>subsidizing</a:t>
            </a:r>
            <a:r>
              <a:rPr lang="fr-FR" dirty="0"/>
              <a:t> exports, for a country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sells</a:t>
            </a:r>
            <a:r>
              <a:rPr lang="fr-FR" dirty="0"/>
              <a:t> </a:t>
            </a:r>
            <a:r>
              <a:rPr lang="fr-FR" dirty="0" err="1"/>
              <a:t>abroad</a:t>
            </a:r>
            <a:r>
              <a:rPr lang="fr-FR" dirty="0"/>
              <a:t> and </a:t>
            </a:r>
            <a:r>
              <a:rPr lang="fr-FR" dirty="0" err="1"/>
              <a:t>buys</a:t>
            </a:r>
            <a:r>
              <a:rPr lang="fr-FR" dirty="0"/>
              <a:t> </a:t>
            </a:r>
            <a:r>
              <a:rPr lang="fr-FR" dirty="0" err="1"/>
              <a:t>domestic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Formation of trading </a:t>
            </a:r>
            <a:r>
              <a:rPr lang="fr-FR" dirty="0" err="1"/>
              <a:t>companies</a:t>
            </a:r>
            <a:r>
              <a:rPr lang="fr-FR" dirty="0"/>
              <a:t> to </a:t>
            </a:r>
            <a:r>
              <a:rPr lang="fr-FR" dirty="0" err="1"/>
              <a:t>obtain</a:t>
            </a:r>
            <a:r>
              <a:rPr lang="fr-FR" dirty="0"/>
              <a:t> </a:t>
            </a:r>
            <a:r>
              <a:rPr lang="fr-FR" dirty="0" err="1"/>
              <a:t>monopolies</a:t>
            </a:r>
            <a:r>
              <a:rPr lang="fr-FR" dirty="0"/>
              <a:t> for French commerce </a:t>
            </a:r>
            <a:r>
              <a:rPr lang="fr-FR" dirty="0" err="1"/>
              <a:t>abroad</a:t>
            </a:r>
            <a:r>
              <a:rPr lang="fr-FR" dirty="0"/>
              <a:t> + formation of a colonial empire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r>
              <a:rPr lang="fr-FR" dirty="0"/>
              <a:t>This model has been </a:t>
            </a:r>
            <a:r>
              <a:rPr lang="fr-FR" dirty="0" err="1"/>
              <a:t>prevalent</a:t>
            </a:r>
            <a:r>
              <a:rPr lang="fr-FR" dirty="0"/>
              <a:t> in France </a:t>
            </a:r>
            <a:r>
              <a:rPr lang="fr-FR" dirty="0" err="1"/>
              <a:t>until</a:t>
            </a:r>
            <a:r>
              <a:rPr lang="fr-FR" dirty="0"/>
              <a:t> the 1980’s</a:t>
            </a:r>
          </a:p>
          <a:p>
            <a:pPr algn="l"/>
            <a:r>
              <a:rPr lang="fr-FR" dirty="0"/>
              <a:t>France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integrated</a:t>
            </a:r>
            <a:r>
              <a:rPr lang="fr-FR" dirty="0"/>
              <a:t> in EU and international </a:t>
            </a:r>
            <a:r>
              <a:rPr lang="fr-FR" dirty="0" err="1"/>
              <a:t>competition</a:t>
            </a:r>
            <a:r>
              <a:rPr lang="fr-FR" dirty="0"/>
              <a:t>, and in global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chains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1970’s. </a:t>
            </a:r>
          </a:p>
          <a:p>
            <a:pPr algn="l"/>
            <a:r>
              <a:rPr lang="fr-FR" dirty="0"/>
              <a:t>XX1st century: Very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context</a:t>
            </a:r>
            <a:r>
              <a:rPr lang="fr-FR" dirty="0"/>
              <a:t> </a:t>
            </a:r>
            <a:r>
              <a:rPr lang="fr-FR" dirty="0" err="1"/>
              <a:t>altogether</a:t>
            </a:r>
            <a:r>
              <a:rPr lang="fr-FR" dirty="0"/>
              <a:t>:  Trade surplus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something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has a positive connotation (ex Germany); global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08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D1E85-D090-E42B-2639-484EBD5FD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446CC-D390-A68B-BA39-21BFF9134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A597FE-1447-F24F-10B0-A5AA87688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FF0000"/>
                </a:solidFill>
              </a:rPr>
              <a:t>2) 1800-1945: </a:t>
            </a:r>
          </a:p>
          <a:p>
            <a:pPr algn="l"/>
            <a:r>
              <a:rPr lang="fr-FR" b="1" dirty="0"/>
              <a:t>State-</a:t>
            </a:r>
            <a:r>
              <a:rPr lang="fr-FR" b="1" dirty="0" err="1"/>
              <a:t>led</a:t>
            </a:r>
            <a:r>
              <a:rPr lang="fr-FR" b="1" dirty="0"/>
              <a:t> </a:t>
            </a:r>
            <a:r>
              <a:rPr lang="fr-FR" b="1" dirty="0" err="1"/>
              <a:t>industrialization</a:t>
            </a:r>
            <a:r>
              <a:rPr lang="fr-FR" dirty="0"/>
              <a:t>,  </a:t>
            </a:r>
            <a:r>
              <a:rPr lang="fr-FR" dirty="0" err="1"/>
              <a:t>through</a:t>
            </a:r>
            <a:r>
              <a:rPr lang="fr-FR" dirty="0"/>
              <a:t> the </a:t>
            </a:r>
            <a:r>
              <a:rPr lang="fr-FR" dirty="0" err="1"/>
              <a:t>development</a:t>
            </a:r>
            <a:r>
              <a:rPr lang="fr-FR" dirty="0"/>
              <a:t> of infrastructure </a:t>
            </a:r>
            <a:r>
              <a:rPr lang="fr-FR" dirty="0" err="1"/>
              <a:t>projects</a:t>
            </a:r>
            <a:r>
              <a:rPr lang="fr-FR" dirty="0"/>
              <a:t> (</a:t>
            </a:r>
            <a:r>
              <a:rPr lang="fr-FR" dirty="0" err="1"/>
              <a:t>railroads</a:t>
            </a:r>
            <a:r>
              <a:rPr lang="fr-FR" dirty="0"/>
              <a:t>, </a:t>
            </a:r>
            <a:r>
              <a:rPr lang="fr-FR" dirty="0" err="1"/>
              <a:t>canals</a:t>
            </a:r>
            <a:r>
              <a:rPr lang="fr-FR" dirty="0"/>
              <a:t>), </a:t>
            </a:r>
            <a:r>
              <a:rPr lang="fr-FR" dirty="0" err="1"/>
              <a:t>urban</a:t>
            </a:r>
            <a:r>
              <a:rPr lang="fr-FR" dirty="0"/>
              <a:t> planning (Hausmann in Paris) and </a:t>
            </a:r>
            <a:r>
              <a:rPr lang="fr-FR" dirty="0" err="1"/>
              <a:t>founding</a:t>
            </a:r>
            <a:r>
              <a:rPr lang="fr-FR" dirty="0"/>
              <a:t> of national industries (</a:t>
            </a:r>
            <a:r>
              <a:rPr lang="fr-FR" dirty="0" err="1"/>
              <a:t>steel</a:t>
            </a:r>
            <a:r>
              <a:rPr lang="fr-FR" dirty="0"/>
              <a:t>, </a:t>
            </a:r>
            <a:r>
              <a:rPr lang="fr-FR" dirty="0" err="1"/>
              <a:t>coal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  <a:p>
            <a:pPr algn="l"/>
            <a:r>
              <a:rPr lang="fr-FR" dirty="0"/>
              <a:t>Not a take-off (like </a:t>
            </a:r>
            <a:r>
              <a:rPr lang="fr-FR" dirty="0" err="1"/>
              <a:t>Britain</a:t>
            </a:r>
            <a:r>
              <a:rPr lang="fr-FR" dirty="0"/>
              <a:t>) but a slow process</a:t>
            </a:r>
          </a:p>
          <a:p>
            <a:pPr algn="l"/>
            <a:r>
              <a:rPr lang="fr-FR" dirty="0"/>
              <a:t>1803 Franc Germinal</a:t>
            </a:r>
          </a:p>
          <a:p>
            <a:pPr algn="l"/>
            <a:r>
              <a:rPr lang="fr-FR" dirty="0"/>
              <a:t>1800 Banque de France</a:t>
            </a:r>
          </a:p>
          <a:p>
            <a:pPr algn="l"/>
            <a:r>
              <a:rPr lang="fr-FR" dirty="0" err="1"/>
              <a:t>XIXth</a:t>
            </a:r>
            <a:r>
              <a:rPr lang="fr-FR" dirty="0"/>
              <a:t> </a:t>
            </a:r>
            <a:r>
              <a:rPr lang="fr-FR" dirty="0" err="1"/>
              <a:t>capitalism</a:t>
            </a:r>
            <a:r>
              <a:rPr lang="fr-FR" dirty="0"/>
              <a:t> </a:t>
            </a:r>
            <a:r>
              <a:rPr lang="fr-FR" b="1" dirty="0" err="1"/>
              <a:t>based</a:t>
            </a:r>
            <a:r>
              <a:rPr lang="fr-FR" b="1" dirty="0"/>
              <a:t> on </a:t>
            </a:r>
            <a:r>
              <a:rPr lang="fr-FR" b="1" dirty="0" err="1"/>
              <a:t>small</a:t>
            </a:r>
            <a:r>
              <a:rPr lang="fr-FR" b="1" dirty="0"/>
              <a:t> </a:t>
            </a:r>
            <a:r>
              <a:rPr lang="fr-FR" b="1" dirty="0" err="1"/>
              <a:t>family</a:t>
            </a:r>
            <a:r>
              <a:rPr lang="fr-FR" b="1" dirty="0"/>
              <a:t> businesses</a:t>
            </a:r>
            <a:r>
              <a:rPr lang="fr-FR" dirty="0"/>
              <a:t>, </a:t>
            </a:r>
            <a:r>
              <a:rPr lang="fr-FR" dirty="0" err="1"/>
              <a:t>mostly</a:t>
            </a:r>
            <a:r>
              <a:rPr lang="fr-FR" dirty="0"/>
              <a:t> self-</a:t>
            </a:r>
            <a:r>
              <a:rPr lang="fr-FR" dirty="0" err="1"/>
              <a:t>funded</a:t>
            </a:r>
            <a:endParaRPr lang="fr-FR" dirty="0"/>
          </a:p>
          <a:p>
            <a:pPr algn="l"/>
            <a:r>
              <a:rPr lang="fr-FR" dirty="0"/>
              <a:t>France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mostly</a:t>
            </a:r>
            <a:r>
              <a:rPr lang="fr-FR" dirty="0"/>
              <a:t> rural, and </a:t>
            </a:r>
            <a:r>
              <a:rPr lang="fr-FR" dirty="0" err="1"/>
              <a:t>strong</a:t>
            </a:r>
            <a:r>
              <a:rPr lang="fr-FR" dirty="0"/>
              <a:t> territorial segmentation (Brittany and Limousin large population few industries, North and Lorraine </a:t>
            </a:r>
            <a:r>
              <a:rPr lang="fr-FR" dirty="0" err="1"/>
              <a:t>densely</a:t>
            </a:r>
            <a:r>
              <a:rPr lang="fr-FR" dirty="0"/>
              <a:t> </a:t>
            </a:r>
            <a:r>
              <a:rPr lang="fr-FR" dirty="0" err="1"/>
              <a:t>populated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industries)</a:t>
            </a:r>
          </a:p>
          <a:p>
            <a:pPr algn="l"/>
            <a:r>
              <a:rPr lang="fr-FR" dirty="0" err="1"/>
              <a:t>Series</a:t>
            </a:r>
            <a:r>
              <a:rPr lang="fr-FR" dirty="0"/>
              <a:t> of crises and </a:t>
            </a:r>
            <a:r>
              <a:rPr lang="fr-FR" dirty="0" err="1"/>
              <a:t>recovery</a:t>
            </a:r>
            <a:r>
              <a:rPr lang="fr-FR" dirty="0"/>
              <a:t> </a:t>
            </a:r>
            <a:r>
              <a:rPr lang="fr-FR" dirty="0" err="1"/>
              <a:t>periods</a:t>
            </a:r>
            <a:endParaRPr lang="fr-FR" dirty="0"/>
          </a:p>
          <a:p>
            <a:pPr algn="l"/>
            <a:r>
              <a:rPr lang="fr-FR" dirty="0"/>
              <a:t>Impact of the 1929 </a:t>
            </a:r>
            <a:r>
              <a:rPr lang="fr-FR" dirty="0" err="1"/>
              <a:t>crisis</a:t>
            </a:r>
            <a:r>
              <a:rPr lang="fr-FR" dirty="0"/>
              <a:t>, hit </a:t>
            </a:r>
            <a:r>
              <a:rPr lang="fr-FR" dirty="0" err="1"/>
              <a:t>later</a:t>
            </a:r>
            <a:r>
              <a:rPr lang="fr-FR" dirty="0"/>
              <a:t> and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strongly</a:t>
            </a:r>
            <a:r>
              <a:rPr lang="fr-FR" dirty="0"/>
              <a:t>, and </a:t>
            </a:r>
            <a:r>
              <a:rPr lang="fr-FR" dirty="0" err="1"/>
              <a:t>takes</a:t>
            </a:r>
            <a:r>
              <a:rPr lang="fr-FR" dirty="0"/>
              <a:t> longer to </a:t>
            </a:r>
            <a:r>
              <a:rPr lang="fr-FR" dirty="0" err="1"/>
              <a:t>recover</a:t>
            </a:r>
            <a:endParaRPr lang="fr-FR" dirty="0"/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1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B17A8-A69B-0E0D-E75C-4F5B52B47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C4F45-EC09-A385-E1BC-56CAD3346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0C9543-D366-A769-5B93-8BF16D20E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0BC590-A7CD-1D46-3D96-7EF2FAA7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478" y="825499"/>
            <a:ext cx="5847908" cy="56390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2BE60E0-5786-4C87-05D9-7BBDBD9CE851}"/>
              </a:ext>
            </a:extLst>
          </p:cNvPr>
          <p:cNvSpPr txBox="1"/>
          <p:nvPr/>
        </p:nvSpPr>
        <p:spPr>
          <a:xfrm>
            <a:off x="10675091" y="2658140"/>
            <a:ext cx="15169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Alternatives économiques</a:t>
            </a:r>
          </a:p>
          <a:p>
            <a:r>
              <a:rPr lang="fr-FR" dirty="0"/>
              <a:t>https://</a:t>
            </a:r>
            <a:r>
              <a:rPr lang="fr-FR" dirty="0" err="1"/>
              <a:t>www.alternatives-economiques.fr</a:t>
            </a:r>
            <a:r>
              <a:rPr lang="fr-FR" dirty="0"/>
              <a:t>/regions-industrielles-france-1800-1880-0105201260336.html</a:t>
            </a:r>
          </a:p>
        </p:txBody>
      </p:sp>
    </p:spTree>
    <p:extLst>
      <p:ext uri="{BB962C8B-B14F-4D97-AF65-F5344CB8AC3E}">
        <p14:creationId xmlns:p14="http://schemas.microsoft.com/office/powerpoint/2010/main" val="189763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21D59-AB18-5453-247B-321919ADC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3AE43A-E825-6BE1-7B11-DE8601B1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879CFA-D2A5-F1D0-E5F7-BA1DF2DF3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r-FR" dirty="0">
                <a:solidFill>
                  <a:srgbClr val="FF0000"/>
                </a:solidFill>
              </a:rPr>
              <a:t>3) Post-</a:t>
            </a:r>
            <a:r>
              <a:rPr lang="fr-FR" dirty="0" err="1">
                <a:solidFill>
                  <a:srgbClr val="FF0000"/>
                </a:solidFill>
              </a:rPr>
              <a:t>War</a:t>
            </a:r>
            <a:r>
              <a:rPr lang="fr-FR" dirty="0">
                <a:solidFill>
                  <a:srgbClr val="FF0000"/>
                </a:solidFill>
              </a:rPr>
              <a:t> reconstruction and the ‘</a:t>
            </a:r>
            <a:r>
              <a:rPr lang="fr-FR" dirty="0" err="1">
                <a:solidFill>
                  <a:srgbClr val="FF0000"/>
                </a:solidFill>
              </a:rPr>
              <a:t>Thirty</a:t>
            </a:r>
            <a:r>
              <a:rPr lang="fr-FR" dirty="0">
                <a:solidFill>
                  <a:srgbClr val="FF0000"/>
                </a:solidFill>
              </a:rPr>
              <a:t> Glorious </a:t>
            </a:r>
            <a:r>
              <a:rPr lang="fr-FR" dirty="0" err="1">
                <a:solidFill>
                  <a:srgbClr val="FF0000"/>
                </a:solidFill>
              </a:rPr>
              <a:t>Years</a:t>
            </a:r>
            <a:r>
              <a:rPr lang="fr-FR" dirty="0">
                <a:solidFill>
                  <a:srgbClr val="FF0000"/>
                </a:solidFill>
              </a:rPr>
              <a:t>’ (1945-1975)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the CNR program (Conseil National de la Résistance),  </a:t>
            </a:r>
            <a:r>
              <a:rPr lang="fr-FR" dirty="0" err="1"/>
              <a:t>Nationalization</a:t>
            </a:r>
            <a:r>
              <a:rPr lang="fr-FR" dirty="0"/>
              <a:t> of the </a:t>
            </a:r>
            <a:r>
              <a:rPr lang="fr-FR" dirty="0" err="1"/>
              <a:t>economy</a:t>
            </a:r>
            <a:endParaRPr lang="fr-FR" dirty="0"/>
          </a:p>
          <a:p>
            <a:pPr algn="l"/>
            <a:r>
              <a:rPr lang="fr-FR" dirty="0"/>
              <a:t>and the ‘Glorious </a:t>
            </a:r>
            <a:r>
              <a:rPr lang="fr-FR" dirty="0" err="1"/>
              <a:t>thirty</a:t>
            </a:r>
            <a:r>
              <a:rPr lang="fr-FR" dirty="0"/>
              <a:t>’ (1945-1975)- </a:t>
            </a:r>
            <a:r>
              <a:rPr lang="fr-FR" dirty="0" err="1"/>
              <a:t>Wirtschaft</a:t>
            </a:r>
            <a:r>
              <a:rPr lang="fr-FR" dirty="0"/>
              <a:t> </a:t>
            </a:r>
            <a:r>
              <a:rPr lang="fr-FR" dirty="0" err="1"/>
              <a:t>swunder</a:t>
            </a:r>
            <a:r>
              <a:rPr lang="fr-FR" dirty="0"/>
              <a:t>/</a:t>
            </a:r>
            <a:r>
              <a:rPr lang="fr-FR" dirty="0" err="1"/>
              <a:t>miraculo</a:t>
            </a:r>
            <a:r>
              <a:rPr lang="fr-FR" dirty="0"/>
              <a:t> </a:t>
            </a:r>
            <a:r>
              <a:rPr lang="fr-FR" dirty="0" err="1"/>
              <a:t>economico</a:t>
            </a:r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Why</a:t>
            </a:r>
            <a:r>
              <a:rPr lang="fr-FR" dirty="0"/>
              <a:t>? </a:t>
            </a:r>
          </a:p>
          <a:p>
            <a:pPr algn="l"/>
            <a:r>
              <a:rPr lang="fr-FR" dirty="0"/>
              <a:t>A </a:t>
            </a:r>
            <a:r>
              <a:rPr lang="fr-FR" dirty="0" err="1"/>
              <a:t>willingness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independent</a:t>
            </a:r>
            <a:r>
              <a:rPr lang="fr-FR" dirty="0"/>
              <a:t> in a background of Cold </a:t>
            </a:r>
            <a:r>
              <a:rPr lang="fr-FR" dirty="0" err="1"/>
              <a:t>War</a:t>
            </a:r>
            <a:r>
              <a:rPr lang="fr-FR" dirty="0"/>
              <a:t> (De Gaulle): </a:t>
            </a:r>
            <a:r>
              <a:rPr lang="fr-FR" dirty="0" err="1"/>
              <a:t>priority</a:t>
            </a:r>
            <a:r>
              <a:rPr lang="fr-FR" dirty="0"/>
              <a:t> </a:t>
            </a:r>
            <a:r>
              <a:rPr lang="fr-FR" dirty="0" err="1"/>
              <a:t>given</a:t>
            </a:r>
            <a:r>
              <a:rPr lang="fr-FR" dirty="0"/>
              <a:t> to </a:t>
            </a:r>
            <a:r>
              <a:rPr lang="fr-FR" b="1" dirty="0" err="1"/>
              <a:t>economic</a:t>
            </a:r>
            <a:r>
              <a:rPr lang="fr-FR" b="1" dirty="0"/>
              <a:t> </a:t>
            </a:r>
            <a:r>
              <a:rPr lang="fr-FR" b="1" dirty="0" err="1"/>
              <a:t>sovereignty</a:t>
            </a:r>
            <a:r>
              <a:rPr lang="fr-FR" b="1" dirty="0"/>
              <a:t>  </a:t>
            </a:r>
            <a:r>
              <a:rPr lang="fr-FR" dirty="0"/>
              <a:t>(</a:t>
            </a:r>
            <a:r>
              <a:rPr lang="fr-FR" dirty="0" err="1"/>
              <a:t>dvpt</a:t>
            </a:r>
            <a:r>
              <a:rPr lang="fr-FR" dirty="0"/>
              <a:t> of </a:t>
            </a:r>
            <a:r>
              <a:rPr lang="fr-FR" dirty="0" err="1"/>
              <a:t>nuclear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) and national </a:t>
            </a:r>
            <a:r>
              <a:rPr lang="fr-FR" dirty="0" err="1"/>
              <a:t>defense</a:t>
            </a:r>
            <a:r>
              <a:rPr lang="fr-FR" dirty="0"/>
              <a:t>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The </a:t>
            </a:r>
            <a:r>
              <a:rPr lang="fr-FR" dirty="0" err="1"/>
              <a:t>context</a:t>
            </a:r>
            <a:r>
              <a:rPr lang="fr-FR" dirty="0"/>
              <a:t> of reconstruction</a:t>
            </a:r>
          </a:p>
          <a:p>
            <a:pPr algn="l"/>
            <a:r>
              <a:rPr lang="fr-FR" dirty="0"/>
              <a:t>Marshall Plan (1948-51) France 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err="1"/>
              <a:t>recipient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GB and Monnet Plan (1945)</a:t>
            </a:r>
          </a:p>
          <a:p>
            <a:pPr algn="l"/>
            <a:r>
              <a:rPr lang="fr-FR" dirty="0"/>
              <a:t>1950-75: </a:t>
            </a:r>
            <a:r>
              <a:rPr lang="fr-FR" dirty="0" err="1"/>
              <a:t>Growth</a:t>
            </a:r>
            <a:r>
              <a:rPr lang="fr-FR" dirty="0"/>
              <a:t> rate= 5% (</a:t>
            </a:r>
            <a:r>
              <a:rPr lang="fr-FR" dirty="0" err="1"/>
              <a:t>average</a:t>
            </a:r>
            <a:r>
              <a:rPr lang="fr-FR" dirty="0"/>
              <a:t> Europe 4.6%)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National </a:t>
            </a:r>
            <a:r>
              <a:rPr lang="fr-FR" dirty="0" err="1"/>
              <a:t>context</a:t>
            </a:r>
            <a:r>
              <a:rPr lang="fr-FR" dirty="0"/>
              <a:t> :</a:t>
            </a:r>
          </a:p>
          <a:p>
            <a:pPr algn="l"/>
            <a:r>
              <a:rPr lang="fr-FR" dirty="0"/>
              <a:t>Baby boom- consensus of ALL </a:t>
            </a:r>
            <a:r>
              <a:rPr lang="fr-FR" dirty="0" err="1"/>
              <a:t>political</a:t>
            </a:r>
            <a:r>
              <a:rPr lang="fr-FR" dirty="0"/>
              <a:t> parties to </a:t>
            </a:r>
            <a:r>
              <a:rPr lang="fr-FR" dirty="0" err="1"/>
              <a:t>join</a:t>
            </a:r>
            <a:r>
              <a:rPr lang="fr-FR" dirty="0"/>
              <a:t> forces in a </a:t>
            </a:r>
            <a:r>
              <a:rPr lang="fr-FR" dirty="0" err="1"/>
              <a:t>government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ot</a:t>
            </a:r>
            <a:r>
              <a:rPr lang="fr-FR" dirty="0"/>
              <a:t> right</a:t>
            </a:r>
          </a:p>
          <a:p>
            <a:pPr algn="l"/>
            <a:r>
              <a:rPr lang="fr-FR" dirty="0" err="1"/>
              <a:t>Creation</a:t>
            </a:r>
            <a:r>
              <a:rPr lang="fr-FR" dirty="0"/>
              <a:t> of the E.N.A (Ecole Nationale d’Administration),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qualified</a:t>
            </a:r>
            <a:r>
              <a:rPr lang="fr-FR" dirty="0"/>
              <a:t> ‘hauts-fonctionnaires’ to lead national </a:t>
            </a:r>
            <a:r>
              <a:rPr lang="fr-FR" dirty="0" err="1"/>
              <a:t>policies</a:t>
            </a:r>
            <a:endParaRPr lang="fr-FR" dirty="0"/>
          </a:p>
          <a:p>
            <a:pPr algn="l"/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International </a:t>
            </a:r>
            <a:r>
              <a:rPr lang="fr-FR" dirty="0" err="1"/>
              <a:t>context</a:t>
            </a:r>
            <a:r>
              <a:rPr lang="fr-FR" dirty="0"/>
              <a:t>: Cold </a:t>
            </a:r>
            <a:r>
              <a:rPr lang="fr-FR" dirty="0" err="1"/>
              <a:t>War</a:t>
            </a:r>
            <a:r>
              <a:rPr lang="fr-FR" dirty="0"/>
              <a:t>, Bretton-Woods and </a:t>
            </a:r>
            <a:r>
              <a:rPr lang="fr-FR" dirty="0" err="1"/>
              <a:t>stability</a:t>
            </a:r>
            <a:r>
              <a:rPr lang="fr-FR" dirty="0"/>
              <a:t> of exchange rates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A </a:t>
            </a:r>
            <a:r>
              <a:rPr lang="fr-FR" dirty="0" err="1"/>
              <a:t>wave</a:t>
            </a:r>
            <a:r>
              <a:rPr lang="fr-FR" dirty="0"/>
              <a:t> of </a:t>
            </a:r>
            <a:r>
              <a:rPr lang="fr-FR" b="1" dirty="0" err="1"/>
              <a:t>nationalizations</a:t>
            </a:r>
            <a:r>
              <a:rPr lang="fr-FR" dirty="0"/>
              <a:t> (</a:t>
            </a:r>
            <a:r>
              <a:rPr lang="fr-FR" dirty="0" err="1"/>
              <a:t>sometimes</a:t>
            </a:r>
            <a:r>
              <a:rPr lang="fr-FR" dirty="0"/>
              <a:t> punitive one like Renault) in </a:t>
            </a:r>
            <a:r>
              <a:rPr lang="fr-FR" dirty="0" err="1"/>
              <a:t>banking</a:t>
            </a:r>
            <a:r>
              <a:rPr lang="fr-FR" dirty="0"/>
              <a:t> and </a:t>
            </a:r>
            <a:r>
              <a:rPr lang="fr-FR" dirty="0" err="1"/>
              <a:t>credit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 (Banque de France, SG, Crédit Lyonnais, BNP), </a:t>
            </a:r>
            <a:r>
              <a:rPr lang="fr-FR" dirty="0" err="1"/>
              <a:t>industrial</a:t>
            </a:r>
            <a:r>
              <a:rPr lang="fr-FR" dirty="0"/>
              <a:t> </a:t>
            </a:r>
            <a:r>
              <a:rPr lang="fr-FR" dirty="0" err="1"/>
              <a:t>firms</a:t>
            </a:r>
            <a:r>
              <a:rPr lang="fr-FR" dirty="0"/>
              <a:t> (Renault, SNECMA), transport </a:t>
            </a:r>
            <a:r>
              <a:rPr lang="fr-FR" dirty="0" err="1"/>
              <a:t>companies</a:t>
            </a:r>
            <a:r>
              <a:rPr lang="fr-FR" dirty="0"/>
              <a:t> (Air France, SNCF), </a:t>
            </a:r>
            <a:r>
              <a:rPr lang="fr-FR" dirty="0" err="1"/>
              <a:t>energy</a:t>
            </a:r>
            <a:r>
              <a:rPr lang="fr-FR" dirty="0"/>
              <a:t> utilities (EDF, GDF)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‘</a:t>
            </a:r>
            <a:r>
              <a:rPr lang="fr-FR" dirty="0" err="1"/>
              <a:t>dirigism</a:t>
            </a:r>
            <a:r>
              <a:rPr lang="fr-FR" dirty="0"/>
              <a:t>’ and large-</a:t>
            </a:r>
            <a:r>
              <a:rPr lang="fr-FR" dirty="0" err="1"/>
              <a:t>scale</a:t>
            </a:r>
            <a:r>
              <a:rPr lang="fr-FR" dirty="0"/>
              <a:t> (indicative) planning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Social </a:t>
            </a:r>
            <a:r>
              <a:rPr lang="fr-FR" dirty="0" err="1"/>
              <a:t>Welfare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: La Sécurité Sociale 1945. + </a:t>
            </a:r>
            <a:r>
              <a:rPr lang="fr-FR" dirty="0" err="1"/>
              <a:t>creation</a:t>
            </a:r>
            <a:r>
              <a:rPr lang="fr-FR" dirty="0"/>
              <a:t> the SMIG (minimum </a:t>
            </a:r>
            <a:r>
              <a:rPr lang="fr-FR" dirty="0" err="1"/>
              <a:t>wage</a:t>
            </a:r>
            <a:r>
              <a:rPr lang="fr-FR" dirty="0"/>
              <a:t>) 1952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2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D430B-0DF0-F7EB-14D6-4395BE60F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35C10-6D87-B7D8-DA3E-6F901B3C5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EEA72A-F83C-CE78-76AD-E721BB5A1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672662"/>
            <a:ext cx="11561300" cy="6185337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FF0000"/>
                </a:solidFill>
              </a:rPr>
              <a:t>3) Post-</a:t>
            </a:r>
            <a:r>
              <a:rPr lang="fr-FR" dirty="0" err="1">
                <a:solidFill>
                  <a:srgbClr val="FF0000"/>
                </a:solidFill>
              </a:rPr>
              <a:t>War</a:t>
            </a:r>
            <a:r>
              <a:rPr lang="fr-FR" dirty="0">
                <a:solidFill>
                  <a:srgbClr val="FF0000"/>
                </a:solidFill>
              </a:rPr>
              <a:t> reconstruction and the ‘</a:t>
            </a:r>
            <a:r>
              <a:rPr lang="fr-FR" dirty="0" err="1">
                <a:solidFill>
                  <a:srgbClr val="FF0000"/>
                </a:solidFill>
              </a:rPr>
              <a:t>Thirty</a:t>
            </a:r>
            <a:r>
              <a:rPr lang="fr-FR" dirty="0">
                <a:solidFill>
                  <a:srgbClr val="FF0000"/>
                </a:solidFill>
              </a:rPr>
              <a:t> Glorious </a:t>
            </a:r>
            <a:r>
              <a:rPr lang="fr-FR" dirty="0" err="1">
                <a:solidFill>
                  <a:srgbClr val="FF0000"/>
                </a:solidFill>
              </a:rPr>
              <a:t>Years</a:t>
            </a:r>
            <a:r>
              <a:rPr lang="fr-FR" dirty="0">
                <a:solidFill>
                  <a:srgbClr val="FF0000"/>
                </a:solidFill>
              </a:rPr>
              <a:t>’ (1945-1975)</a:t>
            </a:r>
          </a:p>
          <a:p>
            <a:pPr algn="l"/>
            <a:r>
              <a:rPr lang="fr-FR" dirty="0"/>
              <a:t> ‘high-tech </a:t>
            </a:r>
            <a:r>
              <a:rPr lang="fr-FR" dirty="0" err="1"/>
              <a:t>colbertism</a:t>
            </a:r>
            <a:r>
              <a:rPr lang="fr-FR" dirty="0"/>
              <a:t>’ (Elie Cohen) :French national champions in </a:t>
            </a:r>
            <a:r>
              <a:rPr lang="fr-FR" dirty="0" err="1"/>
              <a:t>energy</a:t>
            </a:r>
            <a:r>
              <a:rPr lang="fr-FR" dirty="0"/>
              <a:t> (EDF, Areva), transport (SNCF) and </a:t>
            </a:r>
            <a:r>
              <a:rPr lang="fr-FR" dirty="0" err="1"/>
              <a:t>defense</a:t>
            </a:r>
            <a:r>
              <a:rPr lang="fr-FR" dirty="0"/>
              <a:t> (Safran). The State </a:t>
            </a:r>
            <a:r>
              <a:rPr lang="fr-FR" dirty="0" err="1"/>
              <a:t>traditionally</a:t>
            </a:r>
            <a:r>
              <a:rPr lang="fr-FR" dirty="0"/>
              <a:t> supports – or </a:t>
            </a:r>
            <a:r>
              <a:rPr lang="fr-FR" dirty="0" err="1"/>
              <a:t>sometimes</a:t>
            </a:r>
            <a:r>
              <a:rPr lang="fr-FR" dirty="0"/>
              <a:t> </a:t>
            </a:r>
            <a:r>
              <a:rPr lang="fr-FR" dirty="0" err="1"/>
              <a:t>directly</a:t>
            </a:r>
            <a:r>
              <a:rPr lang="fr-FR" dirty="0"/>
              <a:t> </a:t>
            </a:r>
            <a:r>
              <a:rPr lang="fr-FR" dirty="0" err="1"/>
              <a:t>controls</a:t>
            </a:r>
            <a:r>
              <a:rPr lang="fr-FR" dirty="0"/>
              <a:t> large industries like </a:t>
            </a:r>
            <a:r>
              <a:rPr lang="fr-FR" dirty="0" err="1"/>
              <a:t>aerospace</a:t>
            </a:r>
            <a:r>
              <a:rPr lang="fr-FR" dirty="0"/>
              <a:t> (Airbus) and </a:t>
            </a:r>
            <a:r>
              <a:rPr lang="fr-FR" dirty="0" err="1"/>
              <a:t>automative</a:t>
            </a:r>
            <a:r>
              <a:rPr lang="fr-FR" dirty="0"/>
              <a:t> </a:t>
            </a:r>
            <a:r>
              <a:rPr lang="fr-FR" dirty="0" err="1"/>
              <a:t>sector</a:t>
            </a:r>
            <a:r>
              <a:rPr lang="fr-FR" dirty="0"/>
              <a:t> (Renault, </a:t>
            </a:r>
            <a:r>
              <a:rPr lang="fr-FR" dirty="0" err="1"/>
              <a:t>Stellantis</a:t>
            </a:r>
            <a:r>
              <a:rPr lang="fr-FR" dirty="0"/>
              <a:t>) or </a:t>
            </a:r>
            <a:r>
              <a:rPr lang="fr-FR" dirty="0" err="1"/>
              <a:t>airline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like Air France, </a:t>
            </a:r>
            <a:r>
              <a:rPr lang="fr-FR" dirty="0" err="1"/>
              <a:t>hence</a:t>
            </a:r>
            <a:r>
              <a:rPr lang="fr-FR" dirty="0"/>
              <a:t> the </a:t>
            </a:r>
            <a:r>
              <a:rPr lang="fr-FR" dirty="0" err="1"/>
              <a:t>idea</a:t>
            </a:r>
            <a:r>
              <a:rPr lang="fr-FR" dirty="0"/>
              <a:t> of state </a:t>
            </a:r>
            <a:r>
              <a:rPr lang="fr-FR" dirty="0" err="1"/>
              <a:t>capitalism</a:t>
            </a:r>
            <a:r>
              <a:rPr lang="fr-FR" dirty="0"/>
              <a:t>, ‘capitalisme administré’</a:t>
            </a:r>
          </a:p>
          <a:p>
            <a:pPr algn="l"/>
            <a:endParaRPr lang="fr-FR" dirty="0"/>
          </a:p>
          <a:p>
            <a:pPr algn="l"/>
            <a:r>
              <a:rPr lang="fr-FR" dirty="0"/>
              <a:t>// ‘</a:t>
            </a:r>
            <a:r>
              <a:rPr lang="fr-FR" dirty="0" err="1"/>
              <a:t>americani</a:t>
            </a:r>
            <a:r>
              <a:rPr lang="fr-FR" dirty="0"/>
              <a:t>.                    ‘     ‘</a:t>
            </a:r>
            <a:r>
              <a:rPr lang="fr-FR" dirty="0" err="1"/>
              <a:t>Americanization</a:t>
            </a:r>
            <a:r>
              <a:rPr lang="fr-FR" dirty="0"/>
              <a:t> of society’, </a:t>
            </a:r>
          </a:p>
          <a:p>
            <a:pPr algn="l"/>
            <a:r>
              <a:rPr lang="fr-FR" dirty="0"/>
              <a:t>			           Mass </a:t>
            </a:r>
            <a:r>
              <a:rPr lang="fr-FR" dirty="0" err="1"/>
              <a:t>consumption</a:t>
            </a:r>
            <a:endParaRPr lang="fr-FR" dirty="0"/>
          </a:p>
          <a:p>
            <a:pPr algn="l"/>
            <a:r>
              <a:rPr lang="fr-FR" dirty="0"/>
              <a:t>			           </a:t>
            </a:r>
            <a:r>
              <a:rPr lang="fr-FR" dirty="0" err="1"/>
              <a:t>Enlarged</a:t>
            </a:r>
            <a:r>
              <a:rPr lang="fr-FR" dirty="0"/>
              <a:t> middle class</a:t>
            </a:r>
          </a:p>
          <a:p>
            <a:pPr algn="l"/>
            <a:endParaRPr lang="fr-FR" dirty="0"/>
          </a:p>
          <a:p>
            <a:pPr algn="l"/>
            <a:r>
              <a:rPr lang="fr-FR" dirty="0"/>
              <a:t>mass </a:t>
            </a:r>
            <a:r>
              <a:rPr lang="fr-FR" dirty="0" err="1"/>
              <a:t>consumerism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7963CA-6532-B1E7-0FA6-F951109E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99" y="2876555"/>
            <a:ext cx="2998068" cy="39864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162B4A0-4B23-A925-8F17-21691A8C6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" y="3002692"/>
            <a:ext cx="3509379" cy="38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EED9A-5145-D179-31B2-6A4E86EAE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1D6099-5BFF-DB09-1F9C-38B538703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210DAB-895E-A4A3-7B75-06DF1AB78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672662"/>
            <a:ext cx="11561300" cy="6185337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FF0000"/>
                </a:solidFill>
              </a:rPr>
              <a:t>3) Post-</a:t>
            </a:r>
            <a:r>
              <a:rPr lang="fr-FR" dirty="0" err="1">
                <a:solidFill>
                  <a:srgbClr val="FF0000"/>
                </a:solidFill>
              </a:rPr>
              <a:t>War</a:t>
            </a:r>
            <a:r>
              <a:rPr lang="fr-FR" dirty="0">
                <a:solidFill>
                  <a:srgbClr val="FF0000"/>
                </a:solidFill>
              </a:rPr>
              <a:t> reconstruction and the ‘</a:t>
            </a:r>
            <a:r>
              <a:rPr lang="fr-FR" dirty="0" err="1">
                <a:solidFill>
                  <a:srgbClr val="FF0000"/>
                </a:solidFill>
              </a:rPr>
              <a:t>Thirty</a:t>
            </a:r>
            <a:r>
              <a:rPr lang="fr-FR" dirty="0">
                <a:solidFill>
                  <a:srgbClr val="FF0000"/>
                </a:solidFill>
              </a:rPr>
              <a:t> Glorious </a:t>
            </a:r>
            <a:r>
              <a:rPr lang="fr-FR" dirty="0" err="1">
                <a:solidFill>
                  <a:srgbClr val="FF0000"/>
                </a:solidFill>
              </a:rPr>
              <a:t>Years</a:t>
            </a:r>
            <a:r>
              <a:rPr lang="fr-FR" dirty="0">
                <a:solidFill>
                  <a:srgbClr val="FF0000"/>
                </a:solidFill>
              </a:rPr>
              <a:t>’ (1945-1975)</a:t>
            </a:r>
          </a:p>
          <a:p>
            <a:pPr algn="l"/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A24628-CEDB-8D80-11BB-3D3D7960B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117599"/>
            <a:ext cx="7772400" cy="453813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9C888FA-C402-E598-8E65-4CC516546B0E}"/>
              </a:ext>
            </a:extLst>
          </p:cNvPr>
          <p:cNvSpPr txBox="1"/>
          <p:nvPr/>
        </p:nvSpPr>
        <p:spPr>
          <a:xfrm>
            <a:off x="1286933" y="5892802"/>
            <a:ext cx="6229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Virtuous</a:t>
            </a:r>
            <a:r>
              <a:rPr lang="fr-FR" dirty="0"/>
              <a:t> Circle of </a:t>
            </a:r>
            <a:r>
              <a:rPr lang="fr-FR" dirty="0" err="1">
                <a:solidFill>
                  <a:srgbClr val="FF0000"/>
                </a:solidFill>
              </a:rPr>
              <a:t>Fordist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Growth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(Source : Boyer (2004a).</a:t>
            </a:r>
          </a:p>
          <a:p>
            <a:r>
              <a:rPr lang="fr-FR" dirty="0"/>
              <a:t>Effective </a:t>
            </a:r>
            <a:r>
              <a:rPr lang="fr-FR" dirty="0" err="1"/>
              <a:t>until</a:t>
            </a:r>
            <a:r>
              <a:rPr lang="fr-FR" dirty="0"/>
              <a:t> the 1970’s- </a:t>
            </a:r>
            <a:r>
              <a:rPr lang="fr-FR" dirty="0" err="1"/>
              <a:t>then</a:t>
            </a:r>
            <a:r>
              <a:rPr lang="fr-FR" dirty="0"/>
              <a:t> in </a:t>
            </a:r>
            <a:r>
              <a:rPr lang="fr-FR" dirty="0" err="1"/>
              <a:t>crisis</a:t>
            </a:r>
            <a:r>
              <a:rPr lang="fr-FR" dirty="0"/>
              <a:t>:  </a:t>
            </a:r>
          </a:p>
          <a:p>
            <a:r>
              <a:rPr lang="fr-FR" dirty="0"/>
              <a:t>International </a:t>
            </a:r>
            <a:r>
              <a:rPr lang="fr-FR" dirty="0" err="1"/>
              <a:t>competition</a:t>
            </a:r>
            <a:r>
              <a:rPr lang="fr-FR" dirty="0"/>
              <a:t>, no more </a:t>
            </a:r>
            <a:r>
              <a:rPr lang="fr-FR" dirty="0" err="1"/>
              <a:t>productivity</a:t>
            </a:r>
            <a:r>
              <a:rPr lang="fr-FR" dirty="0"/>
              <a:t> gains, </a:t>
            </a:r>
            <a:r>
              <a:rPr lang="fr-FR" dirty="0" err="1"/>
              <a:t>oil</a:t>
            </a:r>
            <a:r>
              <a:rPr lang="fr-FR" dirty="0"/>
              <a:t> </a:t>
            </a:r>
            <a:r>
              <a:rPr lang="fr-FR" dirty="0" err="1"/>
              <a:t>shocks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68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37E95-22BA-23E0-52B1-B8A949278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3D388-F3F1-EEEC-53AA-D152AB745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F8227E-31F2-85BC-0D92-B2895984D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0E74ED-77E1-FBFC-EE7E-A107D7DB6929}"/>
              </a:ext>
            </a:extLst>
          </p:cNvPr>
          <p:cNvSpPr txBox="1"/>
          <p:nvPr/>
        </p:nvSpPr>
        <p:spPr>
          <a:xfrm>
            <a:off x="1109472" y="865632"/>
            <a:ext cx="1108252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4)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the 80’s: globalisation and </a:t>
            </a:r>
            <a:r>
              <a:rPr lang="fr-FR" dirty="0" err="1">
                <a:solidFill>
                  <a:srgbClr val="FF0000"/>
                </a:solidFill>
              </a:rPr>
              <a:t>neoliberalism</a:t>
            </a:r>
            <a:r>
              <a:rPr lang="fr-FR" dirty="0">
                <a:solidFill>
                  <a:srgbClr val="FF0000"/>
                </a:solidFill>
              </a:rPr>
              <a:t> (M. Thatcher, R. Reagan) to </a:t>
            </a:r>
            <a:r>
              <a:rPr lang="fr-FR" dirty="0" err="1">
                <a:solidFill>
                  <a:srgbClr val="FF0000"/>
                </a:solidFill>
              </a:rPr>
              <a:t>today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1981: François </a:t>
            </a:r>
            <a:r>
              <a:rPr lang="fr-FR" dirty="0" err="1"/>
              <a:t>Mitterand</a:t>
            </a:r>
            <a:r>
              <a:rPr lang="fr-FR" b="1" dirty="0"/>
              <a:t>, </a:t>
            </a:r>
            <a:r>
              <a:rPr lang="fr-FR" b="1" dirty="0" err="1"/>
              <a:t>Socialists</a:t>
            </a:r>
            <a:r>
              <a:rPr lang="fr-FR" b="1" dirty="0"/>
              <a:t> and </a:t>
            </a:r>
            <a:r>
              <a:rPr lang="fr-FR" b="1" dirty="0" err="1"/>
              <a:t>communists</a:t>
            </a:r>
            <a:r>
              <a:rPr lang="fr-FR" b="1" dirty="0"/>
              <a:t> in power, </a:t>
            </a:r>
            <a:r>
              <a:rPr lang="fr-FR" dirty="0"/>
              <a:t>new </a:t>
            </a:r>
            <a:r>
              <a:rPr lang="fr-FR" dirty="0" err="1"/>
              <a:t>wave</a:t>
            </a:r>
            <a:r>
              <a:rPr lang="fr-FR" dirty="0"/>
              <a:t> of </a:t>
            </a:r>
            <a:r>
              <a:rPr lang="fr-FR" dirty="0" err="1"/>
              <a:t>nationalizations</a:t>
            </a:r>
            <a:r>
              <a:rPr lang="fr-FR" dirty="0"/>
              <a:t>-</a:t>
            </a:r>
          </a:p>
          <a:p>
            <a:r>
              <a:rPr lang="fr-FR" dirty="0"/>
              <a:t>6 Million public jobs, public </a:t>
            </a:r>
            <a:r>
              <a:rPr lang="fr-FR" dirty="0" err="1"/>
              <a:t>companies</a:t>
            </a:r>
            <a:r>
              <a:rPr lang="fr-FR" dirty="0"/>
              <a:t>= 40% global </a:t>
            </a:r>
            <a:r>
              <a:rPr lang="fr-FR" dirty="0" err="1"/>
              <a:t>industrial</a:t>
            </a:r>
            <a:r>
              <a:rPr lang="fr-FR" dirty="0"/>
              <a:t> production, 90% of cash </a:t>
            </a:r>
            <a:r>
              <a:rPr lang="fr-FR" dirty="0" err="1"/>
              <a:t>deposits</a:t>
            </a:r>
            <a:r>
              <a:rPr lang="fr-FR" dirty="0"/>
              <a:t> in public </a:t>
            </a:r>
            <a:r>
              <a:rPr lang="fr-FR" dirty="0" err="1"/>
              <a:t>banks</a:t>
            </a: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1983: shift in </a:t>
            </a:r>
            <a:r>
              <a:rPr lang="fr-FR" dirty="0" err="1"/>
              <a:t>policy</a:t>
            </a:r>
            <a:r>
              <a:rPr lang="fr-FR" dirty="0"/>
              <a:t> to a more </a:t>
            </a:r>
            <a:r>
              <a:rPr lang="fr-FR" dirty="0" err="1"/>
              <a:t>market-oriented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, back to </a:t>
            </a:r>
            <a:r>
              <a:rPr lang="fr-FR" dirty="0" err="1"/>
              <a:t>austerity</a:t>
            </a:r>
            <a:r>
              <a:rPr lang="fr-FR" dirty="0"/>
              <a:t> </a:t>
            </a:r>
            <a:r>
              <a:rPr lang="fr-FR" dirty="0" err="1"/>
              <a:t>policy</a:t>
            </a:r>
            <a:endParaRPr lang="fr-FR" dirty="0"/>
          </a:p>
          <a:p>
            <a:r>
              <a:rPr lang="fr-FR" dirty="0"/>
              <a:t>Anglo-saxon </a:t>
            </a:r>
            <a:r>
              <a:rPr lang="fr-FR" dirty="0" err="1"/>
              <a:t>capitalism</a:t>
            </a:r>
            <a:r>
              <a:rPr lang="fr-FR" dirty="0"/>
              <a:t> (free </a:t>
            </a:r>
            <a:r>
              <a:rPr lang="fr-FR" dirty="0" err="1"/>
              <a:t>competition</a:t>
            </a:r>
            <a:r>
              <a:rPr lang="fr-FR" dirty="0"/>
              <a:t>; </a:t>
            </a:r>
            <a:r>
              <a:rPr lang="fr-FR" dirty="0" err="1"/>
              <a:t>flexibility</a:t>
            </a:r>
            <a:r>
              <a:rPr lang="fr-FR" dirty="0"/>
              <a:t> of job </a:t>
            </a:r>
            <a:r>
              <a:rPr lang="fr-FR" dirty="0" err="1"/>
              <a:t>market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markets</a:t>
            </a:r>
            <a:r>
              <a:rPr lang="fr-FR" dirty="0"/>
              <a:t>) </a:t>
            </a:r>
            <a:r>
              <a:rPr lang="fr-FR" dirty="0" err="1"/>
              <a:t>seems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suited</a:t>
            </a:r>
            <a:r>
              <a:rPr lang="fr-FR" dirty="0"/>
              <a:t> to </a:t>
            </a:r>
            <a:r>
              <a:rPr lang="fr-FR" dirty="0" err="1"/>
              <a:t>this</a:t>
            </a:r>
            <a:r>
              <a:rPr lang="fr-FR" dirty="0"/>
              <a:t> global </a:t>
            </a:r>
            <a:r>
              <a:rPr lang="fr-FR" dirty="0" err="1"/>
              <a:t>context</a:t>
            </a:r>
            <a:endParaRPr lang="fr-FR" dirty="0"/>
          </a:p>
          <a:p>
            <a:r>
              <a:rPr lang="fr-FR" dirty="0"/>
              <a:t>+ </a:t>
            </a:r>
            <a:r>
              <a:rPr lang="fr-FR" dirty="0" err="1"/>
              <a:t>reinforced</a:t>
            </a:r>
            <a:r>
              <a:rPr lang="fr-FR" dirty="0"/>
              <a:t> </a:t>
            </a:r>
            <a:r>
              <a:rPr lang="fr-FR" dirty="0" err="1"/>
              <a:t>integration</a:t>
            </a:r>
            <a:r>
              <a:rPr lang="fr-FR" dirty="0"/>
              <a:t> in the E.U. 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 err="1"/>
              <a:t>Still</a:t>
            </a:r>
            <a:r>
              <a:rPr lang="fr-FR" dirty="0"/>
              <a:t>, France </a:t>
            </a:r>
            <a:r>
              <a:rPr lang="fr-FR" dirty="0" err="1"/>
              <a:t>remains</a:t>
            </a:r>
            <a:r>
              <a:rPr lang="fr-FR" dirty="0"/>
              <a:t> a country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b="1" dirty="0"/>
              <a:t>free </a:t>
            </a:r>
            <a:r>
              <a:rPr lang="fr-FR" b="1" dirty="0" err="1"/>
              <a:t>health</a:t>
            </a:r>
            <a:r>
              <a:rPr lang="fr-FR" b="1" dirty="0"/>
              <a:t> system and free </a:t>
            </a:r>
            <a:r>
              <a:rPr lang="fr-FR" b="1" dirty="0" err="1"/>
              <a:t>education</a:t>
            </a:r>
            <a:r>
              <a:rPr lang="fr-FR" b="1" dirty="0"/>
              <a:t> </a:t>
            </a:r>
            <a:r>
              <a:rPr lang="fr-FR" dirty="0"/>
              <a:t>, </a:t>
            </a:r>
            <a:r>
              <a:rPr lang="fr-FR" b="1" dirty="0"/>
              <a:t>high taxes </a:t>
            </a:r>
            <a:r>
              <a:rPr lang="fr-FR" dirty="0"/>
              <a:t>(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next</a:t>
            </a:r>
            <a:r>
              <a:rPr lang="fr-FR" dirty="0"/>
              <a:t> slide),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codified</a:t>
            </a:r>
            <a:r>
              <a:rPr lang="fr-FR" dirty="0"/>
              <a:t> labour </a:t>
            </a:r>
            <a:r>
              <a:rPr lang="fr-FR" dirty="0" err="1"/>
              <a:t>laws</a:t>
            </a:r>
            <a:r>
              <a:rPr lang="fr-FR" dirty="0"/>
              <a:t>, and of </a:t>
            </a:r>
            <a:r>
              <a:rPr lang="fr-FR" b="1" dirty="0" err="1"/>
              <a:t>economic</a:t>
            </a:r>
            <a:r>
              <a:rPr lang="fr-FR" b="1" dirty="0"/>
              <a:t> </a:t>
            </a:r>
            <a:r>
              <a:rPr lang="fr-FR" b="1" dirty="0" err="1"/>
              <a:t>patriotism</a:t>
            </a:r>
            <a:r>
              <a:rPr lang="fr-FR" dirty="0"/>
              <a:t>.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 Focus on </a:t>
            </a:r>
            <a:r>
              <a:rPr lang="fr-FR" dirty="0" err="1"/>
              <a:t>contemporary</a:t>
            </a:r>
            <a:r>
              <a:rPr lang="fr-FR" dirty="0"/>
              <a:t> France</a:t>
            </a:r>
          </a:p>
          <a:p>
            <a:r>
              <a:rPr lang="fr-FR" dirty="0"/>
              <a:t> </a:t>
            </a:r>
            <a:r>
              <a:rPr lang="fr-FR" u="sng" dirty="0"/>
              <a:t>‘les intermittents du spectacle’ </a:t>
            </a:r>
            <a:r>
              <a:rPr lang="fr-FR" dirty="0"/>
              <a:t>and </a:t>
            </a:r>
            <a:r>
              <a:rPr lang="fr-FR" u="sng" dirty="0"/>
              <a:t>‘l’exception culturelle française’ (culture </a:t>
            </a:r>
            <a:r>
              <a:rPr lang="fr-FR" u="sng" dirty="0" err="1"/>
              <a:t>is</a:t>
            </a:r>
            <a:r>
              <a:rPr lang="fr-FR" u="sng" dirty="0"/>
              <a:t> not a </a:t>
            </a:r>
            <a:r>
              <a:rPr lang="fr-FR" u="sng" dirty="0" err="1"/>
              <a:t>commodity</a:t>
            </a:r>
            <a:r>
              <a:rPr lang="fr-FR" u="sng" dirty="0"/>
              <a:t>)</a:t>
            </a: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examples</a:t>
            </a:r>
            <a:endParaRPr lang="fr-FR" dirty="0"/>
          </a:p>
          <a:p>
            <a:r>
              <a:rPr lang="fr-FR" dirty="0"/>
              <a:t>1988 ‘Je suis français, j’achète français’</a:t>
            </a:r>
          </a:p>
          <a:p>
            <a:r>
              <a:rPr lang="fr-FR" dirty="0"/>
              <a:t>1996: ‘Nos emplettes sont nos emplois’ (https://</a:t>
            </a:r>
            <a:r>
              <a:rPr lang="fr-FR" dirty="0" err="1"/>
              <a:t>www.lefigaro.fr</a:t>
            </a:r>
            <a:r>
              <a:rPr lang="fr-FR" dirty="0"/>
              <a:t>/</a:t>
            </a:r>
            <a:r>
              <a:rPr lang="fr-FR" dirty="0" err="1"/>
              <a:t>societes</a:t>
            </a:r>
            <a:r>
              <a:rPr lang="fr-FR" dirty="0"/>
              <a:t>/2016/11/02/20005-20161102ARTFIG00002-nos-emplettes-sont-toujours-nos-emplois.php)</a:t>
            </a:r>
          </a:p>
          <a:p>
            <a:r>
              <a:rPr lang="fr-FR" dirty="0"/>
              <a:t>2006 : </a:t>
            </a:r>
            <a:r>
              <a:rPr lang="fr-FR" dirty="0" err="1"/>
              <a:t>law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deters</a:t>
            </a:r>
            <a:r>
              <a:rPr lang="fr-FR" dirty="0"/>
              <a:t> 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companies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buying</a:t>
            </a:r>
            <a:r>
              <a:rPr lang="fr-FR" dirty="0"/>
              <a:t> French </a:t>
            </a:r>
            <a:r>
              <a:rPr lang="fr-FR" dirty="0" err="1"/>
              <a:t>companies</a:t>
            </a:r>
            <a:r>
              <a:rPr lang="fr-FR" dirty="0"/>
              <a:t> (ex </a:t>
            </a:r>
            <a:r>
              <a:rPr lang="fr-FR" dirty="0" err="1"/>
              <a:t>Arcelor-Mittal</a:t>
            </a:r>
            <a:r>
              <a:rPr lang="fr-FR" dirty="0"/>
              <a:t>)</a:t>
            </a:r>
          </a:p>
          <a:p>
            <a:r>
              <a:rPr lang="fr-FR" dirty="0"/>
              <a:t>2005: </a:t>
            </a:r>
            <a:r>
              <a:rPr lang="fr-FR" dirty="0" err="1"/>
              <a:t>list</a:t>
            </a:r>
            <a:r>
              <a:rPr lang="fr-FR" dirty="0"/>
              <a:t> of </a:t>
            </a:r>
            <a:r>
              <a:rPr lang="fr-FR" dirty="0" err="1"/>
              <a:t>strategic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(</a:t>
            </a:r>
            <a:r>
              <a:rPr lang="fr-FR" dirty="0" err="1"/>
              <a:t>detection</a:t>
            </a:r>
            <a:r>
              <a:rPr lang="fr-FR" dirty="0"/>
              <a:t> </a:t>
            </a:r>
            <a:r>
              <a:rPr lang="fr-FR" dirty="0" err="1"/>
              <a:t>material</a:t>
            </a:r>
            <a:r>
              <a:rPr lang="fr-FR" dirty="0"/>
              <a:t>, </a:t>
            </a:r>
            <a:r>
              <a:rPr lang="fr-FR" dirty="0" err="1"/>
              <a:t>chemical</a:t>
            </a:r>
            <a:r>
              <a:rPr lang="fr-FR" dirty="0"/>
              <a:t> </a:t>
            </a:r>
            <a:r>
              <a:rPr lang="fr-FR" dirty="0" err="1"/>
              <a:t>weapons</a:t>
            </a:r>
            <a:r>
              <a:rPr lang="fr-FR" dirty="0"/>
              <a:t> production, </a:t>
            </a:r>
            <a:r>
              <a:rPr lang="fr-FR" dirty="0" err="1"/>
              <a:t>private</a:t>
            </a:r>
            <a:r>
              <a:rPr lang="fr-FR" dirty="0"/>
              <a:t> </a:t>
            </a:r>
            <a:r>
              <a:rPr lang="fr-FR" dirty="0" err="1"/>
              <a:t>security</a:t>
            </a:r>
            <a:r>
              <a:rPr lang="fr-FR" dirty="0"/>
              <a:t>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46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EBAB0-0E02-A414-3633-3E880A7D5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770E37-65E0-3863-ED50-ACF6F1534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F879A3-FC94-9481-A61D-2C5BD66F9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44EAF1-84CF-FA1F-479D-BB2CC0C763DA}"/>
              </a:ext>
            </a:extLst>
          </p:cNvPr>
          <p:cNvSpPr txBox="1"/>
          <p:nvPr/>
        </p:nvSpPr>
        <p:spPr>
          <a:xfrm>
            <a:off x="1109472" y="865632"/>
            <a:ext cx="1108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4)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the 80’s: globalisation and </a:t>
            </a:r>
            <a:r>
              <a:rPr lang="fr-FR" dirty="0" err="1">
                <a:solidFill>
                  <a:srgbClr val="FF0000"/>
                </a:solidFill>
              </a:rPr>
              <a:t>neoliberalism</a:t>
            </a:r>
            <a:r>
              <a:rPr lang="fr-FR" dirty="0">
                <a:solidFill>
                  <a:srgbClr val="FF0000"/>
                </a:solidFill>
              </a:rPr>
              <a:t> (M. Thatcher, R. Reagan) to </a:t>
            </a:r>
            <a:r>
              <a:rPr lang="fr-FR" dirty="0" err="1">
                <a:solidFill>
                  <a:srgbClr val="FF0000"/>
                </a:solidFill>
              </a:rPr>
              <a:t>today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1A14AF-F308-0AA5-62A8-8076424B1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652" y="1365441"/>
            <a:ext cx="7772400" cy="463680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FA2FF5A-7672-91D8-3361-7CDCEA94420B}"/>
              </a:ext>
            </a:extLst>
          </p:cNvPr>
          <p:cNvSpPr txBox="1"/>
          <p:nvPr/>
        </p:nvSpPr>
        <p:spPr>
          <a:xfrm>
            <a:off x="1009919" y="6141491"/>
            <a:ext cx="1003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https://</a:t>
            </a:r>
            <a:r>
              <a:rPr lang="fr-FR" dirty="0" err="1"/>
              <a:t>www.ina.fr</a:t>
            </a:r>
            <a:r>
              <a:rPr lang="fr-FR" dirty="0"/>
              <a:t>/</a:t>
            </a:r>
            <a:r>
              <a:rPr lang="fr-FR" dirty="0" err="1"/>
              <a:t>ina</a:t>
            </a:r>
            <a:r>
              <a:rPr lang="fr-FR" dirty="0"/>
              <a:t>-</a:t>
            </a:r>
            <a:r>
              <a:rPr lang="fr-FR" dirty="0" err="1"/>
              <a:t>eclaire</a:t>
            </a:r>
            <a:r>
              <a:rPr lang="fr-FR" dirty="0"/>
              <a:t>-actu/2012-lorsque-arnaud-montebourg-pronait-le-made-in-france</a:t>
            </a:r>
          </a:p>
        </p:txBody>
      </p:sp>
    </p:spTree>
    <p:extLst>
      <p:ext uri="{BB962C8B-B14F-4D97-AF65-F5344CB8AC3E}">
        <p14:creationId xmlns:p14="http://schemas.microsoft.com/office/powerpoint/2010/main" val="278286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46DA4-3661-224A-EFCF-88C59BB6B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88A37F-BD18-2BB4-254A-9C5D3703F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80415"/>
            <a:ext cx="9144000" cy="672661"/>
          </a:xfrm>
        </p:spPr>
        <p:txBody>
          <a:bodyPr>
            <a:normAutofit/>
          </a:bodyPr>
          <a:lstStyle/>
          <a:p>
            <a:r>
              <a:rPr lang="fr-FR" sz="2800" dirty="0" err="1"/>
              <a:t>From</a:t>
            </a:r>
            <a:r>
              <a:rPr lang="fr-FR" sz="28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F36C06-1A42-8255-3CC9-5E3E72B50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" y="392246"/>
            <a:ext cx="11759086" cy="646575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Collapse of Roman Empire (467)</a:t>
            </a:r>
          </a:p>
          <a:p>
            <a:pPr algn="l"/>
            <a:r>
              <a:rPr lang="fr-FR" dirty="0"/>
              <a:t> </a:t>
            </a:r>
            <a:r>
              <a:rPr lang="fr-FR" dirty="0" err="1"/>
              <a:t>unlinked</a:t>
            </a:r>
            <a:r>
              <a:rPr lang="fr-FR" dirty="0"/>
              <a:t> The French (Franks) </a:t>
            </a:r>
            <a:r>
              <a:rPr lang="fr-FR" dirty="0" err="1"/>
              <a:t>economy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Europe, </a:t>
            </a:r>
            <a:r>
              <a:rPr lang="fr-FR" dirty="0" err="1"/>
              <a:t>decline</a:t>
            </a:r>
            <a:r>
              <a:rPr lang="fr-FR" dirty="0"/>
              <a:t> of </a:t>
            </a:r>
            <a:r>
              <a:rPr lang="fr-FR" dirty="0" err="1"/>
              <a:t>trade</a:t>
            </a:r>
            <a:r>
              <a:rPr lang="fr-FR" dirty="0"/>
              <a:t>, society </a:t>
            </a:r>
            <a:r>
              <a:rPr lang="fr-FR" dirty="0" err="1"/>
              <a:t>based</a:t>
            </a:r>
            <a:r>
              <a:rPr lang="fr-FR" dirty="0"/>
              <a:t> on self-</a:t>
            </a:r>
            <a:r>
              <a:rPr lang="fr-FR" dirty="0" err="1"/>
              <a:t>sufficient</a:t>
            </a:r>
            <a:r>
              <a:rPr lang="fr-FR" dirty="0"/>
              <a:t> </a:t>
            </a:r>
            <a:r>
              <a:rPr lang="fr-FR" dirty="0" err="1"/>
              <a:t>manor</a:t>
            </a:r>
            <a:r>
              <a:rPr lang="fr-FR" dirty="0"/>
              <a:t> (</a:t>
            </a:r>
            <a:r>
              <a:rPr lang="fr-FR" dirty="0" err="1"/>
              <a:t>limited</a:t>
            </a:r>
            <a:r>
              <a:rPr lang="fr-FR" dirty="0"/>
              <a:t> international </a:t>
            </a:r>
            <a:r>
              <a:rPr lang="fr-FR" dirty="0" err="1"/>
              <a:t>trade</a:t>
            </a:r>
            <a:r>
              <a:rPr lang="fr-FR" dirty="0"/>
              <a:t> of </a:t>
            </a:r>
            <a:r>
              <a:rPr lang="fr-FR" dirty="0" err="1"/>
              <a:t>silk</a:t>
            </a:r>
            <a:r>
              <a:rPr lang="fr-FR" dirty="0"/>
              <a:t>, papyrus and silver </a:t>
            </a:r>
            <a:r>
              <a:rPr lang="fr-FR" dirty="0" err="1"/>
              <a:t>carried</a:t>
            </a:r>
            <a:r>
              <a:rPr lang="fr-FR" dirty="0"/>
              <a:t> out by </a:t>
            </a:r>
            <a:r>
              <a:rPr lang="fr-FR" dirty="0" err="1"/>
              <a:t>foreigners</a:t>
            </a:r>
            <a:r>
              <a:rPr lang="fr-FR" dirty="0"/>
              <a:t>)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Carolingians</a:t>
            </a:r>
            <a:r>
              <a:rPr lang="fr-FR" dirty="0"/>
              <a:t> (800-887):</a:t>
            </a:r>
          </a:p>
          <a:p>
            <a:pPr algn="l"/>
            <a:r>
              <a:rPr lang="fr-FR" dirty="0"/>
              <a:t> </a:t>
            </a:r>
            <a:r>
              <a:rPr lang="fr-FR" dirty="0" err="1"/>
              <a:t>improvements</a:t>
            </a:r>
            <a:r>
              <a:rPr lang="fr-FR" dirty="0"/>
              <a:t> of agriculture production, but Arab raids and Viking invasions </a:t>
            </a:r>
            <a:r>
              <a:rPr lang="fr-FR" dirty="0" err="1"/>
              <a:t>leading</a:t>
            </a:r>
            <a:r>
              <a:rPr lang="fr-FR" dirty="0"/>
              <a:t> to a </a:t>
            </a:r>
            <a:r>
              <a:rPr lang="fr-FR" dirty="0" err="1"/>
              <a:t>decrease</a:t>
            </a:r>
            <a:r>
              <a:rPr lang="fr-FR" dirty="0"/>
              <a:t> of </a:t>
            </a:r>
            <a:r>
              <a:rPr lang="fr-FR" dirty="0" err="1"/>
              <a:t>urban</a:t>
            </a:r>
            <a:r>
              <a:rPr lang="fr-FR" dirty="0"/>
              <a:t> </a:t>
            </a:r>
            <a:r>
              <a:rPr lang="fr-FR" dirty="0" err="1"/>
              <a:t>activity</a:t>
            </a:r>
            <a:r>
              <a:rPr lang="fr-FR" dirty="0"/>
              <a:t>, </a:t>
            </a:r>
            <a:r>
              <a:rPr lang="fr-FR" dirty="0" err="1"/>
              <a:t>retreat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agricultural </a:t>
            </a:r>
            <a:r>
              <a:rPr lang="fr-FR" dirty="0" err="1"/>
              <a:t>settlements</a:t>
            </a:r>
            <a:r>
              <a:rPr lang="fr-FR" dirty="0"/>
              <a:t>, </a:t>
            </a:r>
            <a:r>
              <a:rPr lang="fr-FR" dirty="0" err="1"/>
              <a:t>isolated</a:t>
            </a:r>
            <a:r>
              <a:rPr lang="fr-FR" dirty="0"/>
              <a:t> </a:t>
            </a:r>
            <a:r>
              <a:rPr lang="fr-FR" dirty="0" err="1"/>
              <a:t>military</a:t>
            </a:r>
            <a:r>
              <a:rPr lang="fr-FR" dirty="0"/>
              <a:t>, </a:t>
            </a:r>
            <a:r>
              <a:rPr lang="fr-FR" dirty="0" err="1"/>
              <a:t>church</a:t>
            </a:r>
            <a:r>
              <a:rPr lang="fr-FR" dirty="0"/>
              <a:t> and royal centers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High Middle </a:t>
            </a:r>
            <a:r>
              <a:rPr lang="fr-FR" dirty="0" err="1"/>
              <a:t>ages</a:t>
            </a:r>
            <a:r>
              <a:rPr lang="fr-FR" dirty="0"/>
              <a:t> (1000-1300)</a:t>
            </a:r>
          </a:p>
          <a:p>
            <a:pPr algn="l"/>
            <a:r>
              <a:rPr lang="fr-FR" dirty="0"/>
              <a:t> </a:t>
            </a:r>
            <a:r>
              <a:rPr lang="fr-FR" dirty="0" err="1"/>
              <a:t>dvpt</a:t>
            </a:r>
            <a:r>
              <a:rPr lang="fr-FR" dirty="0"/>
              <a:t> of </a:t>
            </a:r>
            <a:r>
              <a:rPr lang="fr-FR" dirty="0" err="1"/>
              <a:t>urban</a:t>
            </a:r>
            <a:r>
              <a:rPr lang="fr-FR" dirty="0"/>
              <a:t> life (Paris </a:t>
            </a:r>
            <a:r>
              <a:rPr lang="fr-FR" dirty="0" err="1"/>
              <a:t>most</a:t>
            </a:r>
            <a:r>
              <a:rPr lang="fr-FR" dirty="0"/>
              <a:t> important city in Europe, La Sorbonne 1150 one of the 1st Uni in Europe)- </a:t>
            </a:r>
            <a:r>
              <a:rPr lang="fr-FR" dirty="0" err="1"/>
              <a:t>feudalism</a:t>
            </a:r>
            <a:r>
              <a:rPr lang="fr-FR" dirty="0"/>
              <a:t>; </a:t>
            </a:r>
            <a:r>
              <a:rPr lang="fr-FR" dirty="0" err="1"/>
              <a:t>trade</a:t>
            </a:r>
            <a:r>
              <a:rPr lang="fr-FR" dirty="0"/>
              <a:t> starts to </a:t>
            </a:r>
            <a:r>
              <a:rPr lang="fr-FR" dirty="0" err="1"/>
              <a:t>flourish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7BDFF1-954D-9863-0B3B-F7448F21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18" y="3423772"/>
            <a:ext cx="3657600" cy="34279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0E3D0FE-8950-C0E3-5D91-4E2FF7D2D065}"/>
              </a:ext>
            </a:extLst>
          </p:cNvPr>
          <p:cNvSpPr txBox="1"/>
          <p:nvPr/>
        </p:nvSpPr>
        <p:spPr>
          <a:xfrm>
            <a:off x="8694300" y="3490"/>
            <a:ext cx="318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1)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467 to the Renaissance </a:t>
            </a:r>
          </a:p>
        </p:txBody>
      </p:sp>
    </p:spTree>
    <p:extLst>
      <p:ext uri="{BB962C8B-B14F-4D97-AF65-F5344CB8AC3E}">
        <p14:creationId xmlns:p14="http://schemas.microsoft.com/office/powerpoint/2010/main" val="33185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9A7D7-1421-9149-AF85-7FEE96F31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524DE-03B9-2104-A209-3338BF78B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FD72F9-90BB-6DBA-B6A8-1413BC22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1EAF09-6090-8A95-A4E9-01F88A81910F}"/>
              </a:ext>
            </a:extLst>
          </p:cNvPr>
          <p:cNvSpPr txBox="1"/>
          <p:nvPr/>
        </p:nvSpPr>
        <p:spPr>
          <a:xfrm>
            <a:off x="1109472" y="685521"/>
            <a:ext cx="1108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Weight</a:t>
            </a:r>
            <a:r>
              <a:rPr lang="fr-FR" dirty="0">
                <a:solidFill>
                  <a:srgbClr val="FF0000"/>
                </a:solidFill>
              </a:rPr>
              <a:t> of Taxation in the EU 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E61D483-4D60-8BF7-599B-2ABDC1EC7DE2}"/>
              </a:ext>
            </a:extLst>
          </p:cNvPr>
          <p:cNvSpPr txBox="1"/>
          <p:nvPr/>
        </p:nvSpPr>
        <p:spPr>
          <a:xfrm>
            <a:off x="9573491" y="3269673"/>
            <a:ext cx="152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INSEE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8CADFA-C86E-D7A6-CA6A-CFB64E031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64" y="1288475"/>
            <a:ext cx="7772400" cy="49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3709A-BA6D-6DD2-7720-DCEF40128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75CE3-9D43-69D2-D622-A00FAA520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7EFB04-7AC6-0C5E-9B9C-27522F83D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6B111E-7FD1-554F-E86E-6BA124DFA703}"/>
              </a:ext>
            </a:extLst>
          </p:cNvPr>
          <p:cNvSpPr txBox="1"/>
          <p:nvPr/>
        </p:nvSpPr>
        <p:spPr>
          <a:xfrm>
            <a:off x="1109472" y="865632"/>
            <a:ext cx="110825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4)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the 80’s: globalisation and </a:t>
            </a:r>
            <a:r>
              <a:rPr lang="fr-FR" dirty="0" err="1">
                <a:solidFill>
                  <a:srgbClr val="FF0000"/>
                </a:solidFill>
              </a:rPr>
              <a:t>neoliberalism</a:t>
            </a:r>
            <a:r>
              <a:rPr lang="fr-FR" dirty="0">
                <a:solidFill>
                  <a:srgbClr val="FF0000"/>
                </a:solidFill>
              </a:rPr>
              <a:t> (M. Thatcher, R. Reagan) to </a:t>
            </a:r>
            <a:r>
              <a:rPr lang="fr-FR" dirty="0" err="1">
                <a:solidFill>
                  <a:srgbClr val="FF0000"/>
                </a:solidFill>
              </a:rPr>
              <a:t>today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 err="1"/>
              <a:t>Things</a:t>
            </a:r>
            <a:r>
              <a:rPr lang="fr-FR" dirty="0"/>
              <a:t> are </a:t>
            </a:r>
            <a:r>
              <a:rPr lang="fr-FR" dirty="0" err="1"/>
              <a:t>changing</a:t>
            </a:r>
            <a:r>
              <a:rPr lang="fr-FR" dirty="0"/>
              <a:t> </a:t>
            </a:r>
            <a:r>
              <a:rPr lang="fr-FR" dirty="0" err="1"/>
              <a:t>though</a:t>
            </a:r>
            <a:r>
              <a:rPr lang="fr-FR" dirty="0"/>
              <a:t>.. </a:t>
            </a:r>
            <a:r>
              <a:rPr lang="fr-FR" dirty="0" err="1"/>
              <a:t>Take</a:t>
            </a:r>
            <a:r>
              <a:rPr lang="fr-FR" dirty="0"/>
              <a:t>-over of Alstom by General Electric</a:t>
            </a:r>
          </a:p>
          <a:p>
            <a:r>
              <a:rPr lang="fr-FR" dirty="0"/>
              <a:t>2014: GE </a:t>
            </a:r>
            <a:r>
              <a:rPr lang="fr-FR" dirty="0" err="1"/>
              <a:t>suggests</a:t>
            </a:r>
            <a:r>
              <a:rPr lang="fr-FR" dirty="0"/>
              <a:t> </a:t>
            </a:r>
            <a:r>
              <a:rPr lang="fr-FR" dirty="0" err="1"/>
              <a:t>buying</a:t>
            </a:r>
            <a:r>
              <a:rPr lang="fr-FR" dirty="0"/>
              <a:t> Alstom for 13 Billion $, the </a:t>
            </a:r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agrees</a:t>
            </a:r>
            <a:r>
              <a:rPr lang="fr-FR" dirty="0"/>
              <a:t>, but the Ministre du redressement productif Arnaud Montebourg </a:t>
            </a:r>
            <a:r>
              <a:rPr lang="fr-FR" dirty="0" err="1"/>
              <a:t>rejects</a:t>
            </a:r>
            <a:r>
              <a:rPr lang="fr-FR" dirty="0"/>
              <a:t> the </a:t>
            </a:r>
            <a:r>
              <a:rPr lang="fr-FR" dirty="0" err="1"/>
              <a:t>offer</a:t>
            </a:r>
            <a:r>
              <a:rPr lang="fr-FR" dirty="0"/>
              <a:t>, to </a:t>
            </a:r>
            <a:r>
              <a:rPr lang="fr-FR" dirty="0" err="1"/>
              <a:t>protect</a:t>
            </a:r>
            <a:r>
              <a:rPr lang="fr-FR" dirty="0"/>
              <a:t> the national </a:t>
            </a:r>
            <a:r>
              <a:rPr lang="fr-FR" dirty="0" err="1"/>
              <a:t>firm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appetite</a:t>
            </a:r>
            <a:r>
              <a:rPr lang="fr-FR" dirty="0"/>
              <a:t>. 2014, </a:t>
            </a:r>
            <a:r>
              <a:rPr lang="fr-FR" dirty="0" err="1"/>
              <a:t>E.Macron</a:t>
            </a:r>
            <a:r>
              <a:rPr lang="fr-FR" dirty="0"/>
              <a:t> (</a:t>
            </a:r>
            <a:r>
              <a:rPr lang="fr-FR" dirty="0" err="1"/>
              <a:t>minister</a:t>
            </a:r>
            <a:r>
              <a:rPr lang="fr-FR" dirty="0"/>
              <a:t> of </a:t>
            </a:r>
            <a:r>
              <a:rPr lang="fr-FR" dirty="0" err="1"/>
              <a:t>economy</a:t>
            </a:r>
            <a:r>
              <a:rPr lang="fr-FR" dirty="0"/>
              <a:t> in a </a:t>
            </a:r>
            <a:r>
              <a:rPr lang="fr-FR" dirty="0" err="1"/>
              <a:t>socialist</a:t>
            </a:r>
            <a:r>
              <a:rPr lang="fr-FR" dirty="0"/>
              <a:t> </a:t>
            </a:r>
            <a:r>
              <a:rPr lang="fr-FR" dirty="0" err="1"/>
              <a:t>government</a:t>
            </a:r>
            <a:r>
              <a:rPr lang="fr-FR" dirty="0"/>
              <a:t>) </a:t>
            </a:r>
            <a:r>
              <a:rPr lang="fr-FR" dirty="0" err="1"/>
              <a:t>agrees</a:t>
            </a:r>
            <a:r>
              <a:rPr lang="fr-FR" dirty="0"/>
              <a:t> and the </a:t>
            </a:r>
            <a:r>
              <a:rPr lang="fr-FR" dirty="0" err="1"/>
              <a:t>firm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bought</a:t>
            </a:r>
            <a:r>
              <a:rPr lang="fr-FR" dirty="0"/>
              <a:t> for 13,5 B $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 err="1"/>
              <a:t>Still</a:t>
            </a:r>
            <a:r>
              <a:rPr lang="fr-FR" dirty="0"/>
              <a:t>, French people </a:t>
            </a:r>
            <a:r>
              <a:rPr lang="fr-FR" dirty="0" err="1"/>
              <a:t>agree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French State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play</a:t>
            </a:r>
            <a:r>
              <a:rPr lang="fr-FR" dirty="0"/>
              <a:t> a part in </a:t>
            </a:r>
            <a:r>
              <a:rPr lang="fr-FR" dirty="0" err="1"/>
              <a:t>reducing</a:t>
            </a:r>
            <a:r>
              <a:rPr lang="fr-FR" dirty="0"/>
              <a:t> </a:t>
            </a:r>
            <a:r>
              <a:rPr lang="fr-FR" dirty="0" err="1"/>
              <a:t>inequalities</a:t>
            </a:r>
            <a:r>
              <a:rPr lang="fr-FR" dirty="0"/>
              <a:t>- trust in social protection (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value </a:t>
            </a:r>
            <a:r>
              <a:rPr lang="fr-FR" dirty="0" err="1"/>
              <a:t>survey</a:t>
            </a:r>
            <a:r>
              <a:rPr lang="fr-FR" dirty="0"/>
              <a:t>) and </a:t>
            </a:r>
            <a:r>
              <a:rPr lang="fr-FR" dirty="0" err="1"/>
              <a:t>yet</a:t>
            </a:r>
            <a:r>
              <a:rPr lang="fr-FR" dirty="0"/>
              <a:t> a </a:t>
            </a:r>
            <a:r>
              <a:rPr lang="fr-FR" dirty="0" err="1"/>
              <a:t>growing</a:t>
            </a:r>
            <a:r>
              <a:rPr lang="fr-FR" dirty="0"/>
              <a:t> reluctance to </a:t>
            </a:r>
            <a:r>
              <a:rPr lang="fr-FR" dirty="0" err="1"/>
              <a:t>pay</a:t>
            </a:r>
            <a:r>
              <a:rPr lang="fr-FR" dirty="0"/>
              <a:t> (more) taxes </a:t>
            </a:r>
            <a:r>
              <a:rPr lang="fr-FR" dirty="0">
                <a:solidFill>
                  <a:srgbClr val="000000"/>
                </a:solidFill>
                <a:latin typeface="Arial" charset="0"/>
                <a:sym typeface="Wingdings" charset="0"/>
              </a:rPr>
              <a:t> ambivalent </a:t>
            </a:r>
            <a:r>
              <a:rPr lang="fr-FR" dirty="0" err="1">
                <a:solidFill>
                  <a:srgbClr val="000000"/>
                </a:solidFill>
                <a:latin typeface="Arial" charset="0"/>
                <a:sym typeface="Wingdings" charset="0"/>
              </a:rPr>
              <a:t>relationship</a:t>
            </a:r>
            <a:r>
              <a:rPr lang="fr-FR" dirty="0">
                <a:solidFill>
                  <a:srgbClr val="000000"/>
                </a:solidFill>
                <a:latin typeface="Arial" charset="0"/>
                <a:sym typeface="Wingdings" charset="0"/>
              </a:rPr>
              <a:t> </a:t>
            </a: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2022: </a:t>
            </a:r>
            <a:r>
              <a:rPr lang="fr-FR" dirty="0" err="1"/>
              <a:t>tariff</a:t>
            </a:r>
            <a:r>
              <a:rPr lang="fr-FR" dirty="0"/>
              <a:t> </a:t>
            </a:r>
            <a:r>
              <a:rPr lang="fr-FR" dirty="0" err="1"/>
              <a:t>shield</a:t>
            </a:r>
            <a:r>
              <a:rPr lang="fr-FR" dirty="0"/>
              <a:t> on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prices</a:t>
            </a:r>
            <a:r>
              <a:rPr lang="fr-FR" dirty="0"/>
              <a:t>, the ‘</a:t>
            </a:r>
            <a:r>
              <a:rPr lang="fr-FR" dirty="0" err="1"/>
              <a:t>whatever-it-takes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’ (</a:t>
            </a:r>
            <a:r>
              <a:rPr lang="fr-FR" dirty="0">
                <a:hlinkClick r:id="rId2"/>
              </a:rPr>
              <a:t>https://www.intereconomics.eu/contents/year/2023/number/1/article/exiting-the-energy-crisis-lessons-learned-from-the-energy-price-cap-policy-in-france.html</a:t>
            </a:r>
            <a:r>
              <a:rPr lang="fr-FR" dirty="0"/>
              <a:t>)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A few key figures : </a:t>
            </a:r>
          </a:p>
          <a:p>
            <a:r>
              <a:rPr lang="fr-FR" dirty="0" err="1"/>
              <a:t>Hourly</a:t>
            </a:r>
            <a:r>
              <a:rPr lang="fr-FR" dirty="0"/>
              <a:t> </a:t>
            </a:r>
            <a:r>
              <a:rPr lang="fr-FR" dirty="0" err="1"/>
              <a:t>wage</a:t>
            </a:r>
            <a:r>
              <a:rPr lang="fr-FR" dirty="0"/>
              <a:t> 2022: 43 €/</a:t>
            </a:r>
            <a:r>
              <a:rPr lang="fr-FR" dirty="0" err="1"/>
              <a:t>hour</a:t>
            </a:r>
            <a:r>
              <a:rPr lang="fr-FR" dirty="0"/>
              <a:t>      ( 31.8€ EU)</a:t>
            </a:r>
          </a:p>
          <a:p>
            <a:r>
              <a:rPr lang="fr-FR" dirty="0"/>
              <a:t>Social contributions for </a:t>
            </a:r>
            <a:r>
              <a:rPr lang="fr-FR" dirty="0" err="1"/>
              <a:t>companies</a:t>
            </a:r>
            <a:r>
              <a:rPr lang="fr-FR" dirty="0"/>
              <a:t>  10% of GDP in value.  (8% EU)</a:t>
            </a:r>
          </a:p>
          <a:p>
            <a:r>
              <a:rPr lang="fr-FR" dirty="0" err="1"/>
              <a:t>Tax</a:t>
            </a:r>
            <a:r>
              <a:rPr lang="fr-FR" dirty="0"/>
              <a:t> on production 3,5% of GDP (0,5% Germany)</a:t>
            </a:r>
          </a:p>
          <a:p>
            <a:r>
              <a:rPr lang="fr-FR" dirty="0"/>
              <a:t>13,2% of GDP to civil servants’ </a:t>
            </a:r>
            <a:r>
              <a:rPr lang="fr-FR" dirty="0" err="1"/>
              <a:t>wages</a:t>
            </a:r>
            <a:r>
              <a:rPr lang="fr-FR" dirty="0"/>
              <a:t> (EU </a:t>
            </a:r>
            <a:r>
              <a:rPr lang="fr-FR" dirty="0" err="1"/>
              <a:t>average</a:t>
            </a:r>
            <a:r>
              <a:rPr lang="fr-FR" dirty="0"/>
              <a:t> 11%, Germany 7,4%)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D06B4-5607-C090-5C4A-A9A8E5D2A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BFDE3-E607-8ABC-2D48-88F49FC2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8F0107-2589-4F2D-DA2A-16497C916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647D38-C3A1-AFEF-7924-E89EE7D03D03}"/>
              </a:ext>
            </a:extLst>
          </p:cNvPr>
          <p:cNvSpPr txBox="1"/>
          <p:nvPr/>
        </p:nvSpPr>
        <p:spPr>
          <a:xfrm>
            <a:off x="1109472" y="865632"/>
            <a:ext cx="1108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5F4C28-8BCB-51F2-97AA-E7205F011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28" y="720442"/>
            <a:ext cx="7772400" cy="600412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0002F3E-444D-5FF8-C832-AB4CD65E72CD}"/>
              </a:ext>
            </a:extLst>
          </p:cNvPr>
          <p:cNvSpPr txBox="1"/>
          <p:nvPr/>
        </p:nvSpPr>
        <p:spPr>
          <a:xfrm>
            <a:off x="10086109" y="2369127"/>
            <a:ext cx="171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Eurostat</a:t>
            </a:r>
          </a:p>
        </p:txBody>
      </p:sp>
    </p:spTree>
    <p:extLst>
      <p:ext uri="{BB962C8B-B14F-4D97-AF65-F5344CB8AC3E}">
        <p14:creationId xmlns:p14="http://schemas.microsoft.com/office/powerpoint/2010/main" val="309301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29F74-793B-37F8-F5FF-0E19B4D86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549CA-30F9-0C43-E987-76EB2A8D1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052397-9771-200C-2FED-A46499E1E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F73452-DF0E-82FA-409D-F3E850A8005F}"/>
              </a:ext>
            </a:extLst>
          </p:cNvPr>
          <p:cNvSpPr txBox="1"/>
          <p:nvPr/>
        </p:nvSpPr>
        <p:spPr>
          <a:xfrm>
            <a:off x="7993418" y="865632"/>
            <a:ext cx="4198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Definition</a:t>
            </a:r>
            <a:r>
              <a:rPr lang="fr-FR" dirty="0"/>
              <a:t> of </a:t>
            </a:r>
            <a:r>
              <a:rPr lang="fr-FR" b="1" dirty="0"/>
              <a:t>marginal </a:t>
            </a:r>
            <a:r>
              <a:rPr lang="fr-FR" b="1" dirty="0" err="1"/>
              <a:t>tax</a:t>
            </a:r>
            <a:r>
              <a:rPr lang="fr-FR" b="1" dirty="0"/>
              <a:t> rate: </a:t>
            </a:r>
          </a:p>
          <a:p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applies</a:t>
            </a:r>
            <a:r>
              <a:rPr lang="fr-FR" dirty="0"/>
              <a:t> to the </a:t>
            </a:r>
            <a:r>
              <a:rPr lang="fr-FR" dirty="0" err="1"/>
              <a:t>highest</a:t>
            </a:r>
            <a:r>
              <a:rPr lang="fr-FR" dirty="0"/>
              <a:t> tranche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income</a:t>
            </a:r>
            <a:r>
              <a:rPr lang="fr-FR" dirty="0"/>
              <a:t>, percentage of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applied</a:t>
            </a:r>
            <a:r>
              <a:rPr lang="fr-FR" dirty="0"/>
              <a:t> to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additional</a:t>
            </a:r>
            <a:r>
              <a:rPr lang="fr-FR" dirty="0"/>
              <a:t> $ or € </a:t>
            </a:r>
            <a:r>
              <a:rPr lang="fr-FR" dirty="0" err="1"/>
              <a:t>within</a:t>
            </a:r>
            <a:r>
              <a:rPr lang="fr-FR" dirty="0"/>
              <a:t> a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bracket</a:t>
            </a:r>
            <a:r>
              <a:rPr lang="fr-FR" dirty="0"/>
              <a:t>, </a:t>
            </a:r>
            <a:r>
              <a:rPr lang="fr-FR" dirty="0" err="1"/>
              <a:t>rather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on </a:t>
            </a:r>
            <a:r>
              <a:rPr lang="fr-FR" dirty="0" err="1"/>
              <a:t>your</a:t>
            </a:r>
            <a:r>
              <a:rPr lang="fr-FR" dirty="0"/>
              <a:t> total </a:t>
            </a:r>
            <a:r>
              <a:rPr lang="fr-FR" dirty="0" err="1"/>
              <a:t>income</a:t>
            </a:r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2890DD-BE9F-1F59-C366-1807BECA99FD}"/>
              </a:ext>
            </a:extLst>
          </p:cNvPr>
          <p:cNvSpPr txBox="1"/>
          <p:nvPr/>
        </p:nvSpPr>
        <p:spPr>
          <a:xfrm>
            <a:off x="3641504" y="2369127"/>
            <a:ext cx="2370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Thomas Piketty</a:t>
            </a:r>
          </a:p>
          <a:p>
            <a:r>
              <a:rPr lang="fr-FR" dirty="0"/>
              <a:t>2019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ACBD13-F97A-1367-592D-04BA04D48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18" y="720439"/>
            <a:ext cx="7772400" cy="453644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4D58DEB-5AD0-485D-76D4-49725BD38C06}"/>
              </a:ext>
            </a:extLst>
          </p:cNvPr>
          <p:cNvSpPr txBox="1"/>
          <p:nvPr/>
        </p:nvSpPr>
        <p:spPr>
          <a:xfrm>
            <a:off x="1" y="5209301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Conclusion: The French model </a:t>
            </a:r>
            <a:r>
              <a:rPr lang="fr-FR" dirty="0" err="1"/>
              <a:t>definitely</a:t>
            </a:r>
            <a:r>
              <a:rPr lang="fr-FR" dirty="0"/>
              <a:t> has </a:t>
            </a:r>
            <a:r>
              <a:rPr lang="fr-FR" dirty="0" err="1"/>
              <a:t>its</a:t>
            </a:r>
            <a:r>
              <a:rPr lang="fr-FR" dirty="0"/>
              <a:t> good </a:t>
            </a:r>
            <a:r>
              <a:rPr lang="fr-FR" dirty="0" err="1"/>
              <a:t>sides</a:t>
            </a:r>
            <a:r>
              <a:rPr lang="fr-FR" dirty="0"/>
              <a:t> (</a:t>
            </a:r>
            <a:r>
              <a:rPr lang="fr-FR" dirty="0" err="1"/>
              <a:t>cf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resistance</a:t>
            </a:r>
            <a:r>
              <a:rPr lang="fr-FR" dirty="0"/>
              <a:t> to </a:t>
            </a:r>
            <a:r>
              <a:rPr lang="fr-FR" dirty="0" err="1"/>
              <a:t>economic</a:t>
            </a:r>
            <a:r>
              <a:rPr lang="fr-FR" dirty="0"/>
              <a:t> crises, </a:t>
            </a:r>
            <a:r>
              <a:rPr lang="fr-FR" dirty="0" err="1"/>
              <a:t>tighter</a:t>
            </a:r>
            <a:r>
              <a:rPr lang="fr-FR" dirty="0"/>
              <a:t> control on finance)</a:t>
            </a:r>
          </a:p>
          <a:p>
            <a:r>
              <a:rPr lang="fr-FR" dirty="0"/>
              <a:t>But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sides</a:t>
            </a:r>
            <a:r>
              <a:rPr lang="fr-FR" dirty="0"/>
              <a:t> (</a:t>
            </a:r>
            <a:r>
              <a:rPr lang="fr-FR" dirty="0" err="1"/>
              <a:t>including</a:t>
            </a:r>
            <a:r>
              <a:rPr lang="fr-FR" dirty="0"/>
              <a:t> the French obsession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regulation</a:t>
            </a:r>
            <a:r>
              <a:rPr lang="fr-FR" dirty="0"/>
              <a:t>,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criticized</a:t>
            </a:r>
            <a:r>
              <a:rPr lang="fr-FR" dirty="0"/>
              <a:t> by </a:t>
            </a:r>
            <a:r>
              <a:rPr lang="fr-FR" i="1" dirty="0"/>
              <a:t>The Economist </a:t>
            </a:r>
            <a:r>
              <a:rPr lang="fr-FR" dirty="0"/>
              <a:t>for </a:t>
            </a:r>
            <a:r>
              <a:rPr lang="fr-FR" dirty="0" err="1"/>
              <a:t>example</a:t>
            </a:r>
            <a:r>
              <a:rPr lang="fr-FR" dirty="0"/>
              <a:t>)</a:t>
            </a:r>
          </a:p>
          <a:p>
            <a:r>
              <a:rPr lang="fr-FR" dirty="0" err="1"/>
              <a:t>Strongly</a:t>
            </a:r>
            <a:r>
              <a:rPr lang="fr-FR" dirty="0"/>
              <a:t> </a:t>
            </a:r>
            <a:r>
              <a:rPr lang="fr-FR" dirty="0" err="1"/>
              <a:t>criticized</a:t>
            </a:r>
            <a:r>
              <a:rPr lang="fr-FR" dirty="0"/>
              <a:t> as </a:t>
            </a:r>
            <a:r>
              <a:rPr lang="fr-FR" dirty="0" err="1"/>
              <a:t>outdated</a:t>
            </a:r>
            <a:r>
              <a:rPr lang="fr-FR" dirty="0"/>
              <a:t> and </a:t>
            </a:r>
            <a:r>
              <a:rPr lang="fr-FR" dirty="0" err="1"/>
              <a:t>rigid</a:t>
            </a:r>
            <a:r>
              <a:rPr lang="fr-FR" dirty="0"/>
              <a:t> (end 90’s </a:t>
            </a:r>
            <a:r>
              <a:rPr lang="fr-FR" dirty="0" err="1"/>
              <a:t>early</a:t>
            </a:r>
            <a:r>
              <a:rPr lang="fr-FR" dirty="0"/>
              <a:t> 2000’s).. </a:t>
            </a:r>
            <a:r>
              <a:rPr lang="fr-FR" dirty="0" err="1"/>
              <a:t>Until</a:t>
            </a:r>
            <a:r>
              <a:rPr lang="fr-FR" dirty="0"/>
              <a:t> 2008 </a:t>
            </a:r>
            <a:r>
              <a:rPr lang="fr-FR" dirty="0" err="1"/>
              <a:t>crisis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France’s</a:t>
            </a:r>
            <a:r>
              <a:rPr lang="fr-FR" dirty="0"/>
              <a:t> </a:t>
            </a:r>
            <a:r>
              <a:rPr lang="fr-FR" dirty="0" err="1"/>
              <a:t>weaknesses</a:t>
            </a:r>
            <a:r>
              <a:rPr lang="fr-FR" dirty="0"/>
              <a:t> (ex high </a:t>
            </a:r>
            <a:r>
              <a:rPr lang="fr-FR" dirty="0" err="1"/>
              <a:t>savings</a:t>
            </a:r>
            <a:r>
              <a:rPr lang="fr-FR" dirty="0"/>
              <a:t> in non-</a:t>
            </a:r>
            <a:r>
              <a:rPr lang="fr-FR" dirty="0" err="1"/>
              <a:t>risky</a:t>
            </a:r>
            <a:r>
              <a:rPr lang="fr-FR" dirty="0"/>
              <a:t> placement) have </a:t>
            </a:r>
            <a:r>
              <a:rPr lang="fr-FR" dirty="0" err="1"/>
              <a:t>become</a:t>
            </a:r>
            <a:r>
              <a:rPr lang="fr-FR" dirty="0"/>
              <a:t> a </a:t>
            </a:r>
            <a:r>
              <a:rPr lang="fr-FR" dirty="0" err="1"/>
              <a:t>strength</a:t>
            </a:r>
            <a:r>
              <a:rPr lang="fr-FR" dirty="0"/>
              <a:t>.</a:t>
            </a:r>
          </a:p>
          <a:p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Covid-19 </a:t>
            </a:r>
            <a:r>
              <a:rPr lang="fr-FR" dirty="0" err="1"/>
              <a:t>crisis</a:t>
            </a:r>
            <a:endParaRPr lang="fr-FR" dirty="0"/>
          </a:p>
          <a:p>
            <a:r>
              <a:rPr lang="fr-FR" dirty="0" err="1"/>
              <a:t>Still</a:t>
            </a:r>
            <a:r>
              <a:rPr lang="fr-FR" dirty="0"/>
              <a:t>, the model HAS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reformed</a:t>
            </a:r>
            <a:r>
              <a:rPr lang="fr-FR" dirty="0"/>
              <a:t> (</a:t>
            </a:r>
            <a:r>
              <a:rPr lang="fr-FR" dirty="0" err="1"/>
              <a:t>cf</a:t>
            </a:r>
            <a:r>
              <a:rPr lang="fr-FR" dirty="0"/>
              <a:t> </a:t>
            </a:r>
            <a:r>
              <a:rPr lang="fr-FR" dirty="0" err="1"/>
              <a:t>huge</a:t>
            </a:r>
            <a:r>
              <a:rPr lang="fr-FR" dirty="0"/>
              <a:t> </a:t>
            </a:r>
            <a:r>
              <a:rPr lang="fr-FR" dirty="0" err="1"/>
              <a:t>amount</a:t>
            </a:r>
            <a:r>
              <a:rPr lang="fr-FR" dirty="0"/>
              <a:t> of </a:t>
            </a:r>
            <a:r>
              <a:rPr lang="fr-FR" dirty="0" err="1"/>
              <a:t>debt</a:t>
            </a:r>
            <a:r>
              <a:rPr lang="fr-FR" dirty="0"/>
              <a:t>) if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wants</a:t>
            </a:r>
            <a:r>
              <a:rPr lang="fr-FR" dirty="0"/>
              <a:t> to </a:t>
            </a:r>
            <a:r>
              <a:rPr lang="fr-FR" dirty="0" err="1"/>
              <a:t>remain</a:t>
            </a:r>
            <a:r>
              <a:rPr lang="fr-FR" dirty="0"/>
              <a:t> an essential part of the </a:t>
            </a:r>
            <a:r>
              <a:rPr lang="fr-FR" dirty="0" err="1"/>
              <a:t>European</a:t>
            </a:r>
            <a:r>
              <a:rPr lang="fr-FR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0271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512674-FBFB-137E-7FE5-A08D8B617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503"/>
            <a:ext cx="10515600" cy="60724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QUIZ</a:t>
            </a:r>
          </a:p>
          <a:p>
            <a:pPr marL="514350" indent="-514350">
              <a:buAutoNum type="arabicParenR"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Lyon </a:t>
            </a:r>
            <a:r>
              <a:rPr lang="fr-FR" dirty="0" err="1"/>
              <a:t>famous</a:t>
            </a:r>
            <a:r>
              <a:rPr lang="fr-FR" dirty="0"/>
              <a:t> for in the </a:t>
            </a:r>
            <a:r>
              <a:rPr lang="fr-FR" dirty="0" err="1"/>
              <a:t>XVIth</a:t>
            </a:r>
            <a:r>
              <a:rPr lang="fr-FR" dirty="0"/>
              <a:t> century? (3)</a:t>
            </a:r>
          </a:p>
          <a:p>
            <a:pPr marL="514350" indent="-514350">
              <a:buAutoNum type="arabicParenR"/>
            </a:pPr>
            <a:r>
              <a:rPr lang="fr-FR" dirty="0"/>
              <a:t>Brief </a:t>
            </a:r>
            <a:r>
              <a:rPr lang="fr-FR" dirty="0" err="1"/>
              <a:t>comparison</a:t>
            </a:r>
            <a:r>
              <a:rPr lang="fr-FR" dirty="0"/>
              <a:t> of France and GB in the </a:t>
            </a:r>
            <a:r>
              <a:rPr lang="fr-FR" dirty="0" err="1"/>
              <a:t>XIXth</a:t>
            </a:r>
            <a:r>
              <a:rPr lang="fr-FR" dirty="0"/>
              <a:t> century (12)</a:t>
            </a:r>
          </a:p>
          <a:p>
            <a:pPr marL="514350" indent="-514350">
              <a:buAutoNum type="arabicParenR"/>
            </a:pP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Colbert and </a:t>
            </a:r>
            <a:r>
              <a:rPr lang="fr-FR" dirty="0" err="1"/>
              <a:t>explain</a:t>
            </a:r>
            <a:r>
              <a:rPr lang="fr-FR" dirty="0"/>
              <a:t> the </a:t>
            </a:r>
            <a:r>
              <a:rPr lang="fr-FR" dirty="0" err="1"/>
              <a:t>pillars</a:t>
            </a:r>
            <a:r>
              <a:rPr lang="fr-FR" dirty="0"/>
              <a:t> of </a:t>
            </a:r>
            <a:r>
              <a:rPr lang="fr-FR" dirty="0" err="1"/>
              <a:t>Colbert’s</a:t>
            </a:r>
            <a:r>
              <a:rPr lang="fr-FR" dirty="0"/>
              <a:t>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(9)</a:t>
            </a:r>
          </a:p>
          <a:p>
            <a:pPr marL="514350" indent="-514350">
              <a:buAutoNum type="arabicParenR"/>
            </a:pPr>
            <a:r>
              <a:rPr lang="fr-FR" dirty="0" err="1"/>
              <a:t>What</a:t>
            </a:r>
            <a:r>
              <a:rPr lang="fr-FR" dirty="0"/>
              <a:t> sort of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led</a:t>
            </a:r>
            <a:r>
              <a:rPr lang="fr-FR" dirty="0"/>
              <a:t> in France </a:t>
            </a:r>
            <a:r>
              <a:rPr lang="fr-FR" dirty="0" err="1"/>
              <a:t>between</a:t>
            </a:r>
            <a:r>
              <a:rPr lang="fr-FR" dirty="0"/>
              <a:t> 1945 and 1975? (14)</a:t>
            </a:r>
          </a:p>
          <a:p>
            <a:pPr marL="514350" indent="-514350">
              <a:buAutoNum type="arabicParenR"/>
            </a:pPr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the Bretton-Woods system </a:t>
            </a:r>
            <a:r>
              <a:rPr lang="fr-FR" dirty="0" err="1"/>
              <a:t>helpful</a:t>
            </a:r>
            <a:r>
              <a:rPr lang="fr-FR" dirty="0"/>
              <a:t> in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context</a:t>
            </a:r>
            <a:r>
              <a:rPr lang="fr-FR" dirty="0"/>
              <a:t>? (14)</a:t>
            </a:r>
          </a:p>
          <a:p>
            <a:pPr marL="514350" indent="-514350">
              <a:buAutoNum type="arabicParenR"/>
            </a:pPr>
            <a:r>
              <a:rPr lang="fr-FR" dirty="0"/>
              <a:t>Name </a:t>
            </a:r>
            <a:r>
              <a:rPr lang="fr-FR" dirty="0" err="1"/>
              <a:t>three</a:t>
            </a:r>
            <a:r>
              <a:rPr lang="fr-FR" dirty="0"/>
              <a:t> French ‘national champions’ of the post-</a:t>
            </a:r>
            <a:r>
              <a:rPr lang="fr-FR" dirty="0" err="1"/>
              <a:t>War</a:t>
            </a:r>
            <a:r>
              <a:rPr lang="fr-FR" dirty="0"/>
              <a:t> </a:t>
            </a:r>
            <a:r>
              <a:rPr lang="fr-FR" dirty="0" err="1"/>
              <a:t>period</a:t>
            </a:r>
            <a:r>
              <a:rPr lang="fr-FR" dirty="0"/>
              <a:t> (15)</a:t>
            </a:r>
          </a:p>
          <a:p>
            <a:pPr marL="514350" indent="-514350">
              <a:buAutoNum type="arabicParenR"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happened</a:t>
            </a:r>
            <a:r>
              <a:rPr lang="fr-FR" dirty="0"/>
              <a:t> in France in the 1980’s?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happening in GB and the US at </a:t>
            </a:r>
            <a:r>
              <a:rPr lang="fr-FR" dirty="0" err="1"/>
              <a:t>that</a:t>
            </a:r>
            <a:r>
              <a:rPr lang="fr-FR" dirty="0"/>
              <a:t> time? (17)</a:t>
            </a:r>
          </a:p>
          <a:p>
            <a:pPr marL="514350" indent="-514350">
              <a:buAutoNum type="arabicParenR"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left</a:t>
            </a:r>
            <a:r>
              <a:rPr lang="fr-FR" dirty="0"/>
              <a:t> of the ‘Etat-Providence’ in </a:t>
            </a:r>
            <a:r>
              <a:rPr lang="fr-FR" dirty="0" err="1"/>
              <a:t>contemporary</a:t>
            </a:r>
            <a:r>
              <a:rPr lang="fr-FR" dirty="0"/>
              <a:t> France? (20-21-22)</a:t>
            </a:r>
          </a:p>
          <a:p>
            <a:pPr marL="514350" indent="-514350">
              <a:buAutoNum type="arabicParenR"/>
            </a:pPr>
            <a:r>
              <a:rPr lang="fr-FR" dirty="0" err="1"/>
              <a:t>What</a:t>
            </a:r>
            <a:r>
              <a:rPr lang="fr-FR" dirty="0"/>
              <a:t> macro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problems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France </a:t>
            </a:r>
            <a:r>
              <a:rPr lang="fr-FR" dirty="0" err="1"/>
              <a:t>currently</a:t>
            </a:r>
            <a:r>
              <a:rPr lang="fr-FR" dirty="0"/>
              <a:t> </a:t>
            </a:r>
            <a:r>
              <a:rPr lang="fr-FR" dirty="0" err="1"/>
              <a:t>facing</a:t>
            </a:r>
            <a:r>
              <a:rPr lang="fr-FR" dirty="0"/>
              <a:t>? </a:t>
            </a:r>
            <a:r>
              <a:rPr lang="fr-FR"/>
              <a:t>(23)</a:t>
            </a:r>
            <a:endParaRPr lang="fr-FR" dirty="0"/>
          </a:p>
          <a:p>
            <a:pPr marL="514350" indent="-514350">
              <a:buAutoNum type="arabicParenR"/>
            </a:pPr>
            <a:endParaRPr lang="fr-FR" dirty="0"/>
          </a:p>
          <a:p>
            <a:pPr marL="514350" indent="-514350">
              <a:buAutoNum type="arabicParenR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20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738C4-0993-9F01-A8E2-2C9DB0E02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D66AD-E086-D56D-4AC9-808134503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/>
          </a:bodyPr>
          <a:lstStyle/>
          <a:p>
            <a:r>
              <a:rPr lang="fr-FR" sz="3600" dirty="0" err="1"/>
              <a:t>From</a:t>
            </a:r>
            <a:r>
              <a:rPr lang="fr-FR" sz="36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F61EE2-ECE6-E886-84D5-2C9DC9E40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03890"/>
            <a:ext cx="9558528" cy="595411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1335-1450:</a:t>
            </a:r>
          </a:p>
          <a:p>
            <a:pPr algn="l"/>
            <a:r>
              <a:rPr lang="fr-FR" dirty="0"/>
              <a:t>Bad </a:t>
            </a:r>
            <a:r>
              <a:rPr lang="fr-FR" dirty="0" err="1"/>
              <a:t>harvests</a:t>
            </a:r>
            <a:r>
              <a:rPr lang="fr-FR" dirty="0"/>
              <a:t>, famines, </a:t>
            </a:r>
            <a:r>
              <a:rPr lang="fr-FR" dirty="0" err="1"/>
              <a:t>plagues</a:t>
            </a:r>
            <a:r>
              <a:rPr lang="fr-FR" dirty="0"/>
              <a:t> and </a:t>
            </a:r>
            <a:r>
              <a:rPr lang="fr-FR" dirty="0" err="1"/>
              <a:t>wars</a:t>
            </a:r>
            <a:r>
              <a:rPr lang="fr-FR" dirty="0"/>
              <a:t>, population </a:t>
            </a:r>
            <a:r>
              <a:rPr lang="fr-FR" dirty="0" err="1"/>
              <a:t>dropped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17M to 12M in 130 </a:t>
            </a:r>
            <a:r>
              <a:rPr lang="fr-FR" dirty="0" err="1"/>
              <a:t>years</a:t>
            </a:r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Renaissance (</a:t>
            </a:r>
            <a:r>
              <a:rPr lang="fr-FR" dirty="0" err="1"/>
              <a:t>XVth</a:t>
            </a:r>
            <a:r>
              <a:rPr lang="fr-FR" dirty="0"/>
              <a:t> and </a:t>
            </a:r>
            <a:r>
              <a:rPr lang="fr-FR" dirty="0" err="1"/>
              <a:t>XVIth</a:t>
            </a:r>
            <a:r>
              <a:rPr lang="fr-FR" dirty="0"/>
              <a:t> century)</a:t>
            </a:r>
          </a:p>
          <a:p>
            <a:pPr algn="l"/>
            <a:r>
              <a:rPr lang="fr-FR" dirty="0"/>
              <a:t>Dynamic </a:t>
            </a:r>
            <a:r>
              <a:rPr lang="fr-FR" dirty="0" err="1"/>
              <a:t>demographic</a:t>
            </a:r>
            <a:r>
              <a:rPr lang="fr-FR" dirty="0"/>
              <a:t> </a:t>
            </a:r>
            <a:r>
              <a:rPr lang="fr-FR" dirty="0" err="1"/>
              <a:t>growth</a:t>
            </a:r>
            <a:r>
              <a:rPr lang="fr-FR" dirty="0"/>
              <a:t>, </a:t>
            </a:r>
            <a:r>
              <a:rPr lang="fr-FR" dirty="0" err="1"/>
              <a:t>dvpts</a:t>
            </a:r>
            <a:r>
              <a:rPr lang="fr-FR" dirty="0"/>
              <a:t> of agriculture and </a:t>
            </a:r>
            <a:r>
              <a:rPr lang="fr-FR" dirty="0" err="1"/>
              <a:t>industry</a:t>
            </a:r>
            <a:r>
              <a:rPr lang="fr-FR" dirty="0"/>
              <a:t>. Most </a:t>
            </a:r>
            <a:r>
              <a:rPr lang="fr-FR" dirty="0" err="1"/>
              <a:t>populated</a:t>
            </a:r>
            <a:r>
              <a:rPr lang="fr-FR" dirty="0"/>
              <a:t> country of Europe </a:t>
            </a:r>
            <a:r>
              <a:rPr lang="fr-FR" dirty="0" err="1"/>
              <a:t>until</a:t>
            </a:r>
            <a:r>
              <a:rPr lang="fr-FR" dirty="0"/>
              <a:t> 1795, 3rd in the world </a:t>
            </a:r>
            <a:r>
              <a:rPr lang="fr-FR" dirty="0" err="1"/>
              <a:t>after</a:t>
            </a:r>
            <a:r>
              <a:rPr lang="fr-FR" dirty="0"/>
              <a:t> China and </a:t>
            </a:r>
            <a:r>
              <a:rPr lang="fr-FR" dirty="0" err="1"/>
              <a:t>India</a:t>
            </a:r>
            <a:r>
              <a:rPr lang="fr-FR" dirty="0"/>
              <a:t>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EF5903-0125-CF9F-BA29-C9B6AC8DF39A}"/>
              </a:ext>
            </a:extLst>
          </p:cNvPr>
          <p:cNvSpPr txBox="1"/>
          <p:nvPr/>
        </p:nvSpPr>
        <p:spPr>
          <a:xfrm>
            <a:off x="8784236" y="494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CDC8A0-4548-A181-EBEB-8405AA108B89}"/>
              </a:ext>
            </a:extLst>
          </p:cNvPr>
          <p:cNvSpPr txBox="1"/>
          <p:nvPr/>
        </p:nvSpPr>
        <p:spPr>
          <a:xfrm>
            <a:off x="8994101" y="449705"/>
            <a:ext cx="313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1)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467 to the Renaissance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6E468-1CFA-5FA5-1130-5B1062B6C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0AD79E-EB4F-5803-22B2-B2569F438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56031"/>
            <a:ext cx="9144000" cy="672661"/>
          </a:xfrm>
        </p:spPr>
        <p:txBody>
          <a:bodyPr>
            <a:normAutofit/>
          </a:bodyPr>
          <a:lstStyle/>
          <a:p>
            <a:r>
              <a:rPr lang="fr-FR" sz="2400" dirty="0" err="1"/>
              <a:t>From</a:t>
            </a:r>
            <a:r>
              <a:rPr lang="fr-FR" sz="24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F6DB05-2E53-1C2F-D096-1EAFB3B5F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1540"/>
            <a:ext cx="12192000" cy="644137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sz="1900" dirty="0"/>
              <a:t>Introduction of printing (Paris and Lyon), </a:t>
            </a:r>
            <a:r>
              <a:rPr lang="fr-FR" sz="1900" dirty="0" err="1"/>
              <a:t>dvpt</a:t>
            </a:r>
            <a:r>
              <a:rPr lang="fr-FR" sz="1900" dirty="0"/>
              <a:t> of </a:t>
            </a:r>
            <a:r>
              <a:rPr lang="fr-FR" sz="1900" b="1" dirty="0" err="1"/>
              <a:t>mineral</a:t>
            </a:r>
            <a:r>
              <a:rPr lang="fr-FR" sz="1900" b="1" dirty="0"/>
              <a:t> </a:t>
            </a:r>
            <a:r>
              <a:rPr lang="fr-FR" sz="1900" b="1" dirty="0" err="1"/>
              <a:t>mining</a:t>
            </a:r>
            <a:r>
              <a:rPr lang="fr-FR" sz="1900" b="1" dirty="0"/>
              <a:t> in </a:t>
            </a:r>
            <a:r>
              <a:rPr lang="fr-FR" sz="1900" b="1" dirty="0" err="1"/>
              <a:t>Northeast</a:t>
            </a:r>
            <a:r>
              <a:rPr lang="fr-FR" sz="1900" b="1" dirty="0"/>
              <a:t> France, </a:t>
            </a:r>
            <a:r>
              <a:rPr lang="fr-FR" sz="1900" b="1" dirty="0" err="1"/>
              <a:t>glasswork</a:t>
            </a:r>
            <a:r>
              <a:rPr lang="fr-FR" sz="1900" b="1" dirty="0"/>
              <a:t> </a:t>
            </a:r>
            <a:r>
              <a:rPr lang="fr-FR" sz="1900" dirty="0"/>
              <a:t>and </a:t>
            </a:r>
            <a:r>
              <a:rPr lang="fr-FR" sz="1900" dirty="0" err="1"/>
              <a:t>silk</a:t>
            </a:r>
            <a:r>
              <a:rPr lang="fr-FR" sz="1900" dirty="0"/>
              <a:t> (Lyon and Tours), </a:t>
            </a:r>
            <a:r>
              <a:rPr lang="fr-FR" sz="1900" dirty="0" err="1"/>
              <a:t>wool</a:t>
            </a:r>
            <a:endParaRPr lang="fr-FR" sz="1900" dirty="0"/>
          </a:p>
          <a:p>
            <a:pPr algn="l"/>
            <a:r>
              <a:rPr lang="fr-FR" sz="1900" b="1" dirty="0"/>
              <a:t>Lyon in the Renaissance </a:t>
            </a:r>
            <a:r>
              <a:rPr lang="fr-FR" sz="1900" b="1" dirty="0" err="1"/>
              <a:t>era</a:t>
            </a:r>
            <a:r>
              <a:rPr lang="fr-FR" sz="1900" dirty="0"/>
              <a:t>  </a:t>
            </a:r>
          </a:p>
          <a:p>
            <a:pPr algn="l"/>
            <a:r>
              <a:rPr lang="fr-FR" sz="1900" dirty="0"/>
              <a:t>Center of </a:t>
            </a:r>
            <a:r>
              <a:rPr lang="fr-FR" sz="1900" dirty="0" err="1"/>
              <a:t>France’s</a:t>
            </a:r>
            <a:r>
              <a:rPr lang="fr-FR" sz="1900" dirty="0"/>
              <a:t> </a:t>
            </a:r>
            <a:r>
              <a:rPr lang="fr-FR" sz="1900" dirty="0" err="1"/>
              <a:t>banking</a:t>
            </a:r>
            <a:r>
              <a:rPr lang="fr-FR" sz="1900" dirty="0"/>
              <a:t> and international </a:t>
            </a:r>
            <a:r>
              <a:rPr lang="fr-FR" sz="1900" dirty="0" err="1"/>
              <a:t>trade</a:t>
            </a:r>
            <a:r>
              <a:rPr lang="fr-FR" sz="1900" dirty="0"/>
              <a:t> </a:t>
            </a:r>
            <a:r>
              <a:rPr lang="fr-FR" sz="1900" dirty="0" err="1"/>
              <a:t>markets</a:t>
            </a:r>
            <a:r>
              <a:rPr lang="fr-FR" sz="1900" dirty="0"/>
              <a:t> (</a:t>
            </a:r>
            <a:r>
              <a:rPr lang="fr-FR" sz="1900" dirty="0" err="1"/>
              <a:t>fairs</a:t>
            </a:r>
            <a:r>
              <a:rPr lang="fr-FR" sz="1900" dirty="0"/>
              <a:t> four times a </a:t>
            </a:r>
            <a:r>
              <a:rPr lang="fr-FR" sz="1900" dirty="0" err="1"/>
              <a:t>year</a:t>
            </a:r>
            <a:r>
              <a:rPr lang="fr-FR" sz="1900" dirty="0"/>
              <a:t> to export </a:t>
            </a:r>
            <a:r>
              <a:rPr lang="fr-FR" sz="1900" dirty="0" err="1"/>
              <a:t>cloth</a:t>
            </a:r>
            <a:r>
              <a:rPr lang="fr-FR" sz="1900" dirty="0"/>
              <a:t> and </a:t>
            </a:r>
            <a:r>
              <a:rPr lang="fr-FR" sz="1900" dirty="0" err="1"/>
              <a:t>fabrics</a:t>
            </a:r>
            <a:r>
              <a:rPr lang="fr-FR" sz="1900" dirty="0"/>
              <a:t>, imports of </a:t>
            </a:r>
            <a:r>
              <a:rPr lang="fr-FR" sz="1900" dirty="0" err="1"/>
              <a:t>Italian</a:t>
            </a:r>
            <a:r>
              <a:rPr lang="fr-FR" sz="1900" dirty="0"/>
              <a:t>, Dutch and English </a:t>
            </a:r>
            <a:r>
              <a:rPr lang="fr-FR" sz="1900" dirty="0" err="1"/>
              <a:t>goods</a:t>
            </a:r>
            <a:r>
              <a:rPr lang="fr-FR" sz="1900" dirty="0"/>
              <a:t>). </a:t>
            </a:r>
            <a:r>
              <a:rPr lang="fr-FR" sz="1900" dirty="0" err="1"/>
              <a:t>Also</a:t>
            </a:r>
            <a:r>
              <a:rPr lang="fr-FR" sz="1900" dirty="0"/>
              <a:t> imports of </a:t>
            </a:r>
            <a:r>
              <a:rPr lang="fr-FR" sz="1900" dirty="0" err="1"/>
              <a:t>exotic</a:t>
            </a:r>
            <a:r>
              <a:rPr lang="fr-FR" sz="1900" dirty="0"/>
              <a:t> </a:t>
            </a:r>
            <a:r>
              <a:rPr lang="fr-FR" sz="1900" dirty="0" err="1"/>
              <a:t>goods</a:t>
            </a:r>
            <a:r>
              <a:rPr lang="fr-FR" sz="1900" dirty="0"/>
              <a:t> </a:t>
            </a:r>
            <a:r>
              <a:rPr lang="fr-FR" sz="1900" dirty="0" err="1"/>
              <a:t>such</a:t>
            </a:r>
            <a:r>
              <a:rPr lang="fr-FR" sz="1900" dirty="0"/>
              <a:t> as </a:t>
            </a:r>
            <a:r>
              <a:rPr lang="fr-FR" sz="1900" dirty="0" err="1"/>
              <a:t>alum</a:t>
            </a:r>
            <a:r>
              <a:rPr lang="fr-FR" sz="1900" dirty="0"/>
              <a:t>, glass, </a:t>
            </a:r>
            <a:r>
              <a:rPr lang="fr-FR" sz="1900" dirty="0" err="1"/>
              <a:t>wools</a:t>
            </a:r>
            <a:r>
              <a:rPr lang="fr-FR" sz="1900" dirty="0"/>
              <a:t>, </a:t>
            </a:r>
            <a:r>
              <a:rPr lang="fr-FR" sz="1900" dirty="0" err="1"/>
              <a:t>spices</a:t>
            </a:r>
            <a:r>
              <a:rPr lang="fr-FR" sz="1900" dirty="0"/>
              <a:t> and </a:t>
            </a:r>
            <a:r>
              <a:rPr lang="fr-FR" sz="1900" dirty="0" err="1"/>
              <a:t>dyes</a:t>
            </a:r>
            <a:r>
              <a:rPr lang="fr-FR" sz="1900" dirty="0"/>
              <a:t>. Lyon </a:t>
            </a:r>
            <a:r>
              <a:rPr lang="fr-FR" sz="1900" dirty="0" err="1"/>
              <a:t>contained</a:t>
            </a:r>
            <a:r>
              <a:rPr lang="fr-FR" sz="1900" dirty="0"/>
              <a:t> </a:t>
            </a:r>
            <a:r>
              <a:rPr lang="fr-FR" sz="1900" dirty="0" err="1"/>
              <a:t>houses</a:t>
            </a:r>
            <a:r>
              <a:rPr lang="fr-FR" sz="1900" dirty="0"/>
              <a:t> of </a:t>
            </a:r>
            <a:r>
              <a:rPr lang="fr-FR" sz="1900" dirty="0" err="1"/>
              <a:t>most</a:t>
            </a:r>
            <a:r>
              <a:rPr lang="fr-FR" sz="1900" dirty="0"/>
              <a:t> of </a:t>
            </a:r>
            <a:r>
              <a:rPr lang="fr-FR" sz="1900" dirty="0" err="1"/>
              <a:t>Europe’s</a:t>
            </a:r>
            <a:r>
              <a:rPr lang="fr-FR" sz="1900" dirty="0"/>
              <a:t> </a:t>
            </a:r>
            <a:r>
              <a:rPr lang="fr-FR" sz="1900" u="sng" dirty="0" err="1"/>
              <a:t>banking</a:t>
            </a:r>
            <a:r>
              <a:rPr lang="fr-FR" sz="1900" u="sng" dirty="0"/>
              <a:t> </a:t>
            </a:r>
            <a:r>
              <a:rPr lang="fr-FR" sz="1900" u="sng" dirty="0" err="1"/>
              <a:t>families</a:t>
            </a:r>
            <a:r>
              <a:rPr lang="fr-FR" sz="1900" u="sng" dirty="0"/>
              <a:t> </a:t>
            </a:r>
            <a:r>
              <a:rPr lang="fr-FR" sz="1900" dirty="0"/>
              <a:t>(Fugger and Medici), </a:t>
            </a:r>
            <a:r>
              <a:rPr lang="fr-FR" sz="1900" dirty="0" err="1"/>
              <a:t>mostly</a:t>
            </a:r>
            <a:r>
              <a:rPr lang="fr-FR" sz="1900" dirty="0"/>
              <a:t> </a:t>
            </a:r>
            <a:r>
              <a:rPr lang="fr-FR" sz="1900" dirty="0" err="1"/>
              <a:t>from</a:t>
            </a:r>
            <a:r>
              <a:rPr lang="fr-FR" sz="1900" dirty="0"/>
              <a:t> Firenze and </a:t>
            </a:r>
            <a:r>
              <a:rPr lang="fr-FR" sz="1900" dirty="0" err="1"/>
              <a:t>Genoa</a:t>
            </a:r>
            <a:endParaRPr lang="fr-FR" sz="1900" dirty="0"/>
          </a:p>
          <a:p>
            <a:pPr algn="l"/>
            <a:r>
              <a:rPr lang="fr-FR" sz="1900" dirty="0"/>
              <a:t>Importance of textile </a:t>
            </a:r>
            <a:r>
              <a:rPr lang="fr-FR" sz="1900" dirty="0" err="1"/>
              <a:t>industry</a:t>
            </a:r>
            <a:endParaRPr lang="fr-FR" sz="1900" dirty="0"/>
          </a:p>
          <a:p>
            <a:pPr algn="l"/>
            <a:r>
              <a:rPr lang="fr-FR" sz="1900" dirty="0">
                <a:solidFill>
                  <a:srgbClr val="FF0000"/>
                </a:solidFill>
              </a:rPr>
              <a:t>Commercial and </a:t>
            </a:r>
            <a:r>
              <a:rPr lang="fr-FR" sz="1900" dirty="0" err="1">
                <a:solidFill>
                  <a:srgbClr val="FF0000"/>
                </a:solidFill>
              </a:rPr>
              <a:t>financial</a:t>
            </a:r>
            <a:r>
              <a:rPr lang="fr-FR" sz="1900" dirty="0">
                <a:solidFill>
                  <a:srgbClr val="FF0000"/>
                </a:solidFill>
              </a:rPr>
              <a:t> </a:t>
            </a:r>
            <a:r>
              <a:rPr lang="fr-FR" sz="1900" dirty="0" err="1">
                <a:solidFill>
                  <a:srgbClr val="FF0000"/>
                </a:solidFill>
              </a:rPr>
              <a:t>crossroads</a:t>
            </a:r>
            <a:r>
              <a:rPr lang="fr-FR" sz="1900" dirty="0">
                <a:solidFill>
                  <a:srgbClr val="FF0000"/>
                </a:solidFill>
              </a:rPr>
              <a:t>, </a:t>
            </a:r>
            <a:r>
              <a:rPr lang="fr-FR" sz="1900" b="0" i="1" u="none" strike="noStrike" dirty="0">
                <a:solidFill>
                  <a:srgbClr val="000000"/>
                </a:solidFill>
                <a:effectLst/>
                <a:latin typeface="Lora" panose="020F0502020204030204" pitchFamily="34" charset="0"/>
              </a:rPr>
              <a:t>“l’égale ou presque de Florence, de Rome, de Gênes, d’Anvers, de Valladolid ; supérieure à Amsterdam, Augsbourg, Nuremberg et Genève”</a:t>
            </a:r>
            <a:r>
              <a:rPr lang="fr-FR" sz="1900" b="0" i="0" u="none" strike="noStrike" dirty="0">
                <a:solidFill>
                  <a:srgbClr val="000000"/>
                </a:solidFill>
                <a:effectLst/>
                <a:latin typeface="Lora" panose="020F0502020204030204" pitchFamily="34" charset="0"/>
              </a:rPr>
              <a:t>, Richard Gascon</a:t>
            </a:r>
          </a:p>
          <a:p>
            <a:pPr algn="l"/>
            <a:r>
              <a:rPr lang="fr-FR" sz="1900" b="0" i="1" u="none" strike="noStrike" dirty="0">
                <a:solidFill>
                  <a:srgbClr val="000000"/>
                </a:solidFill>
                <a:effectLst/>
                <a:latin typeface="Lora" pitchFamily="2" charset="77"/>
              </a:rPr>
              <a:t>“Lyon l’italienne, Lyon la magnifique.”</a:t>
            </a:r>
            <a:r>
              <a:rPr lang="fr-FR" sz="1900" dirty="0">
                <a:solidFill>
                  <a:srgbClr val="000000"/>
                </a:solidFill>
                <a:latin typeface="Lora" panose="020F0502020204030204" pitchFamily="34" charset="0"/>
              </a:rPr>
              <a:t> (Michel </a:t>
            </a:r>
            <a:r>
              <a:rPr lang="fr-FR" sz="1900" dirty="0" err="1">
                <a:solidFill>
                  <a:srgbClr val="000000"/>
                </a:solidFill>
                <a:latin typeface="Lora" panose="020F0502020204030204" pitchFamily="34" charset="0"/>
              </a:rPr>
              <a:t>Morineau</a:t>
            </a:r>
            <a:r>
              <a:rPr lang="fr-FR" sz="1900" dirty="0">
                <a:solidFill>
                  <a:srgbClr val="000000"/>
                </a:solidFill>
                <a:latin typeface="Lora" panose="020F0502020204030204" pitchFamily="34" charset="0"/>
              </a:rPr>
              <a:t>)</a:t>
            </a:r>
            <a:endParaRPr lang="fr-FR" sz="1900" b="0" i="0" u="none" strike="noStrike" dirty="0">
              <a:solidFill>
                <a:srgbClr val="000000"/>
              </a:solidFill>
              <a:effectLst/>
              <a:latin typeface="Lora" panose="020F0502020204030204" pitchFamily="34" charset="0"/>
            </a:endParaRPr>
          </a:p>
          <a:p>
            <a:pPr algn="l"/>
            <a:r>
              <a:rPr lang="fr-FR" sz="1900" dirty="0"/>
              <a:t>Elite at </a:t>
            </a:r>
            <a:r>
              <a:rPr lang="fr-FR" sz="1900" dirty="0" err="1"/>
              <a:t>that</a:t>
            </a:r>
            <a:r>
              <a:rPr lang="fr-FR" sz="1900" dirty="0"/>
              <a:t> time: </a:t>
            </a:r>
            <a:r>
              <a:rPr lang="fr-FR" sz="1900" u="sng" dirty="0" err="1"/>
              <a:t>merchant-bankers</a:t>
            </a:r>
            <a:r>
              <a:rPr lang="fr-FR" sz="1900" dirty="0"/>
              <a:t>, </a:t>
            </a:r>
            <a:r>
              <a:rPr lang="fr-FR" sz="1900" dirty="0" err="1"/>
              <a:t>mostly</a:t>
            </a:r>
            <a:r>
              <a:rPr lang="fr-FR" sz="1900" dirty="0"/>
              <a:t> </a:t>
            </a:r>
            <a:r>
              <a:rPr lang="fr-FR" sz="1900" dirty="0" err="1"/>
              <a:t>located</a:t>
            </a:r>
            <a:r>
              <a:rPr lang="fr-FR" sz="1900" dirty="0"/>
              <a:t> in Vieux-Lyon, quartier Temple du change, </a:t>
            </a:r>
            <a:r>
              <a:rPr lang="fr-FR" sz="1900" dirty="0" err="1"/>
              <a:t>grant</a:t>
            </a:r>
            <a:r>
              <a:rPr lang="fr-FR" sz="1900" dirty="0"/>
              <a:t> </a:t>
            </a:r>
            <a:r>
              <a:rPr lang="fr-FR" sz="1900" dirty="0" err="1"/>
              <a:t>loans</a:t>
            </a:r>
            <a:r>
              <a:rPr lang="fr-FR" sz="1900" dirty="0"/>
              <a:t> to the King of France </a:t>
            </a:r>
            <a:r>
              <a:rPr lang="fr-FR" sz="1900" dirty="0" err="1"/>
              <a:t>himself</a:t>
            </a:r>
            <a:endParaRPr lang="fr-FR" sz="1900" dirty="0"/>
          </a:p>
          <a:p>
            <a:pPr algn="l"/>
            <a:r>
              <a:rPr lang="fr-FR" sz="1900" dirty="0"/>
              <a:t>1st Stock Exchange in France, </a:t>
            </a:r>
            <a:r>
              <a:rPr lang="fr-FR" sz="1900" dirty="0" err="1"/>
              <a:t>where</a:t>
            </a:r>
            <a:r>
              <a:rPr lang="fr-FR" sz="1900" dirty="0"/>
              <a:t> the exchange rate of </a:t>
            </a:r>
            <a:r>
              <a:rPr lang="fr-FR" sz="1900" dirty="0" err="1"/>
              <a:t>European</a:t>
            </a:r>
            <a:r>
              <a:rPr lang="fr-FR" sz="1900" dirty="0"/>
              <a:t> </a:t>
            </a:r>
            <a:r>
              <a:rPr lang="fr-FR" sz="1900" dirty="0" err="1"/>
              <a:t>currencies</a:t>
            </a:r>
            <a:r>
              <a:rPr lang="fr-FR" sz="1900" dirty="0"/>
              <a:t> </a:t>
            </a:r>
            <a:r>
              <a:rPr lang="fr-FR" sz="1900" dirty="0" err="1"/>
              <a:t>is</a:t>
            </a:r>
            <a:r>
              <a:rPr lang="fr-FR" sz="1900" dirty="0"/>
              <a:t> set</a:t>
            </a:r>
          </a:p>
          <a:p>
            <a:pPr algn="l"/>
            <a:endParaRPr lang="fr-FR" sz="1900" dirty="0"/>
          </a:p>
          <a:p>
            <a:pPr algn="l"/>
            <a:r>
              <a:rPr lang="fr-FR" sz="1900" dirty="0"/>
              <a:t>Golden </a:t>
            </a:r>
            <a:r>
              <a:rPr lang="fr-FR" sz="1900" dirty="0" err="1"/>
              <a:t>age</a:t>
            </a:r>
            <a:r>
              <a:rPr lang="fr-FR" sz="1900" dirty="0"/>
              <a:t> of </a:t>
            </a:r>
            <a:r>
              <a:rPr lang="fr-FR" sz="1900" dirty="0" err="1"/>
              <a:t>Italian</a:t>
            </a:r>
            <a:r>
              <a:rPr lang="fr-FR" sz="1900" dirty="0"/>
              <a:t> </a:t>
            </a:r>
            <a:r>
              <a:rPr lang="fr-FR" sz="1900" dirty="0" err="1"/>
              <a:t>bankers</a:t>
            </a:r>
            <a:r>
              <a:rPr lang="fr-FR" sz="1900" dirty="0"/>
              <a:t> </a:t>
            </a:r>
            <a:r>
              <a:rPr lang="fr-FR" sz="1900" dirty="0" err="1"/>
              <a:t>ended</a:t>
            </a:r>
            <a:r>
              <a:rPr lang="fr-FR" sz="1900" dirty="0"/>
              <a:t> in 1555, </a:t>
            </a:r>
            <a:r>
              <a:rPr lang="fr-FR" sz="1900" dirty="0" err="1"/>
              <a:t>when</a:t>
            </a:r>
            <a:r>
              <a:rPr lang="fr-FR" sz="1900" dirty="0"/>
              <a:t> Henry II fails to </a:t>
            </a:r>
            <a:r>
              <a:rPr lang="fr-FR" sz="1900" dirty="0" err="1"/>
              <a:t>repay</a:t>
            </a:r>
            <a:r>
              <a:rPr lang="fr-FR" sz="1900" dirty="0"/>
              <a:t> </a:t>
            </a:r>
            <a:r>
              <a:rPr lang="fr-FR" sz="1900" dirty="0" err="1"/>
              <a:t>his</a:t>
            </a:r>
            <a:r>
              <a:rPr lang="fr-FR" sz="1900" dirty="0"/>
              <a:t> </a:t>
            </a:r>
            <a:r>
              <a:rPr lang="fr-FR" sz="1900" dirty="0" err="1"/>
              <a:t>debt</a:t>
            </a:r>
            <a:endParaRPr lang="fr-FR" sz="1900" dirty="0"/>
          </a:p>
          <a:p>
            <a:pPr algn="l"/>
            <a:r>
              <a:rPr lang="fr-FR" sz="1900" dirty="0"/>
              <a:t>Trade routes </a:t>
            </a:r>
            <a:r>
              <a:rPr lang="fr-FR" sz="1900" dirty="0" err="1"/>
              <a:t>between</a:t>
            </a:r>
            <a:r>
              <a:rPr lang="fr-FR" sz="1900" dirty="0"/>
              <a:t> Lyon-Paris-Marseille-Rouen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252439-1915-9EE9-9C78-7357DC8B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636" y="4250618"/>
            <a:ext cx="3332723" cy="24937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20B6374-F9BB-7E3E-E60B-094EC4D494A9}"/>
              </a:ext>
            </a:extLst>
          </p:cNvPr>
          <p:cNvSpPr txBox="1"/>
          <p:nvPr/>
        </p:nvSpPr>
        <p:spPr>
          <a:xfrm>
            <a:off x="9114021" y="-104927"/>
            <a:ext cx="300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2) Lyon in the Renaissance </a:t>
            </a:r>
            <a:r>
              <a:rPr lang="fr-FR" dirty="0" err="1">
                <a:solidFill>
                  <a:srgbClr val="FF0000"/>
                </a:solidFill>
              </a:rPr>
              <a:t>era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XVIth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</p:txBody>
      </p:sp>
    </p:spTree>
    <p:extLst>
      <p:ext uri="{BB962C8B-B14F-4D97-AF65-F5344CB8AC3E}">
        <p14:creationId xmlns:p14="http://schemas.microsoft.com/office/powerpoint/2010/main" val="26698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D76E5-CBB7-8170-C7DA-B46C561A5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E2DAF-0F9D-63B9-73A5-FDB983DD9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84809"/>
            <a:ext cx="9144000" cy="672661"/>
          </a:xfrm>
        </p:spPr>
        <p:txBody>
          <a:bodyPr>
            <a:normAutofit/>
          </a:bodyPr>
          <a:lstStyle/>
          <a:p>
            <a:r>
              <a:rPr lang="fr-FR" sz="2400" dirty="0" err="1"/>
              <a:t>From</a:t>
            </a:r>
            <a:r>
              <a:rPr lang="fr-FR" sz="24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96AE01-37E5-35DD-3256-B7C61AA9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33" y="417832"/>
            <a:ext cx="10827695" cy="6185338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Trade routes </a:t>
            </a:r>
            <a:r>
              <a:rPr lang="fr-FR" dirty="0" err="1"/>
              <a:t>between</a:t>
            </a:r>
            <a:r>
              <a:rPr lang="fr-FR" dirty="0"/>
              <a:t> Lyon-Paris-Marseille-Rouen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15E99C-664F-E0A5-22AD-33DECC503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036" y="884420"/>
            <a:ext cx="7015397" cy="55757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0FDD7BD-7C06-939B-4AC9-5F65B01B668B}"/>
              </a:ext>
            </a:extLst>
          </p:cNvPr>
          <p:cNvSpPr txBox="1"/>
          <p:nvPr/>
        </p:nvSpPr>
        <p:spPr>
          <a:xfrm>
            <a:off x="8859190" y="269824"/>
            <a:ext cx="300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2) Lyon in the Renaissance </a:t>
            </a:r>
            <a:r>
              <a:rPr lang="fr-FR" dirty="0" err="1">
                <a:solidFill>
                  <a:srgbClr val="FF0000"/>
                </a:solidFill>
              </a:rPr>
              <a:t>era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XVIth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</p:txBody>
      </p:sp>
    </p:spTree>
    <p:extLst>
      <p:ext uri="{BB962C8B-B14F-4D97-AF65-F5344CB8AC3E}">
        <p14:creationId xmlns:p14="http://schemas.microsoft.com/office/powerpoint/2010/main" val="19425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2B482-87F6-0591-79CB-0E61ECEA6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/>
          </a:bodyPr>
          <a:lstStyle/>
          <a:p>
            <a:r>
              <a:rPr lang="fr-FR" sz="3600" dirty="0" err="1"/>
              <a:t>From</a:t>
            </a:r>
            <a:r>
              <a:rPr lang="fr-FR" sz="36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FB909B-B6DB-1573-3217-A256FB811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03890"/>
            <a:ext cx="11082528" cy="595411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Beginning</a:t>
            </a:r>
            <a:r>
              <a:rPr lang="fr-FR" dirty="0"/>
              <a:t> of colonial expansion in the </a:t>
            </a:r>
            <a:r>
              <a:rPr lang="fr-FR" dirty="0" err="1"/>
              <a:t>Americas</a:t>
            </a:r>
            <a:r>
              <a:rPr lang="fr-FR" dirty="0"/>
              <a:t> and </a:t>
            </a:r>
            <a:r>
              <a:rPr lang="fr-FR" dirty="0" err="1"/>
              <a:t>Caribbeans</a:t>
            </a:r>
            <a:endParaRPr lang="fr-FR" dirty="0"/>
          </a:p>
          <a:p>
            <a:pPr algn="l"/>
            <a:r>
              <a:rPr lang="fr-FR" dirty="0"/>
              <a:t>Exploration of the New World (Jacques Cartier in Canada)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Under Francis I (1515-1547) and Henry II (1547-1559) , </a:t>
            </a:r>
            <a:r>
              <a:rPr lang="fr-FR" b="1" dirty="0" err="1"/>
              <a:t>trade</a:t>
            </a:r>
            <a:r>
              <a:rPr lang="fr-FR" b="1" dirty="0"/>
              <a:t> balance </a:t>
            </a:r>
            <a:r>
              <a:rPr lang="fr-FR" dirty="0"/>
              <a:t>in </a:t>
            </a:r>
            <a:r>
              <a:rPr lang="fr-FR" dirty="0" err="1"/>
              <a:t>favour</a:t>
            </a:r>
            <a:r>
              <a:rPr lang="fr-FR" dirty="0"/>
              <a:t> of France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England</a:t>
            </a:r>
            <a:r>
              <a:rPr lang="fr-FR" dirty="0"/>
              <a:t>, and Spain, </a:t>
            </a:r>
            <a:r>
              <a:rPr lang="fr-FR" dirty="0" err="1"/>
              <a:t>balanced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Netherlands</a:t>
            </a:r>
            <a:r>
              <a:rPr lang="fr-FR" dirty="0"/>
              <a:t>, but large </a:t>
            </a:r>
            <a:r>
              <a:rPr lang="fr-FR" dirty="0" err="1"/>
              <a:t>deficit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Italy</a:t>
            </a:r>
            <a:r>
              <a:rPr lang="fr-FR" dirty="0"/>
              <a:t> (</a:t>
            </a:r>
            <a:r>
              <a:rPr lang="fr-FR" dirty="0" err="1"/>
              <a:t>silks</a:t>
            </a:r>
            <a:r>
              <a:rPr lang="fr-FR" dirty="0"/>
              <a:t>).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competition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English, Dutch and </a:t>
            </a:r>
            <a:r>
              <a:rPr lang="fr-FR" dirty="0" err="1"/>
              <a:t>Flemish</a:t>
            </a:r>
            <a:r>
              <a:rPr lang="fr-FR" dirty="0"/>
              <a:t> maritime </a:t>
            </a:r>
            <a:r>
              <a:rPr lang="fr-FR" dirty="0" err="1"/>
              <a:t>activity</a:t>
            </a:r>
            <a:r>
              <a:rPr lang="fr-FR" dirty="0"/>
              <a:t> </a:t>
            </a:r>
            <a:r>
              <a:rPr lang="fr-FR" dirty="0" err="1"/>
              <a:t>led</a:t>
            </a:r>
            <a:r>
              <a:rPr lang="fr-FR" dirty="0"/>
              <a:t> to the </a:t>
            </a:r>
            <a:r>
              <a:rPr lang="fr-FR" dirty="0" err="1"/>
              <a:t>displacement</a:t>
            </a:r>
            <a:r>
              <a:rPr lang="fr-FR" dirty="0"/>
              <a:t> of major </a:t>
            </a:r>
            <a:r>
              <a:rPr lang="fr-FR" dirty="0" err="1"/>
              <a:t>markets</a:t>
            </a:r>
            <a:r>
              <a:rPr lang="fr-FR" dirty="0"/>
              <a:t> to the </a:t>
            </a:r>
            <a:r>
              <a:rPr lang="fr-FR" dirty="0" err="1"/>
              <a:t>NorthWest</a:t>
            </a:r>
            <a:r>
              <a:rPr lang="fr-FR" dirty="0"/>
              <a:t>, </a:t>
            </a:r>
            <a:r>
              <a:rPr lang="fr-FR" dirty="0" err="1"/>
              <a:t>leading</a:t>
            </a:r>
            <a:r>
              <a:rPr lang="fr-FR" dirty="0"/>
              <a:t> to the </a:t>
            </a:r>
            <a:r>
              <a:rPr lang="fr-FR" dirty="0" err="1"/>
              <a:t>decline</a:t>
            </a:r>
            <a:r>
              <a:rPr lang="fr-FR" dirty="0"/>
              <a:t> of Lyon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457CF4-52FB-8844-8AAF-52B9DA8EB56A}"/>
              </a:ext>
            </a:extLst>
          </p:cNvPr>
          <p:cNvSpPr txBox="1"/>
          <p:nvPr/>
        </p:nvSpPr>
        <p:spPr>
          <a:xfrm>
            <a:off x="9084043" y="299806"/>
            <a:ext cx="3008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2) Lyon in the Renaissance </a:t>
            </a:r>
            <a:r>
              <a:rPr lang="fr-FR" dirty="0" err="1">
                <a:solidFill>
                  <a:srgbClr val="FF0000"/>
                </a:solidFill>
              </a:rPr>
              <a:t>era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XVIth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E15586-09C7-7B43-23BB-C4F6A8620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703" y="1276747"/>
            <a:ext cx="3952230" cy="27195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4006CC9-16FE-AB86-456D-5AAE731F888A}"/>
              </a:ext>
            </a:extLst>
          </p:cNvPr>
          <p:cNvSpPr txBox="1"/>
          <p:nvPr/>
        </p:nvSpPr>
        <p:spPr>
          <a:xfrm>
            <a:off x="7874001" y="5994400"/>
            <a:ext cx="395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of </a:t>
            </a:r>
            <a:r>
              <a:rPr lang="fr-FR" dirty="0" err="1"/>
              <a:t>map</a:t>
            </a:r>
            <a:r>
              <a:rPr lang="fr-FR" dirty="0"/>
              <a:t>: https://histoire-</a:t>
            </a:r>
            <a:r>
              <a:rPr lang="fr-FR" dirty="0" err="1"/>
              <a:t>itinerante.fr</a:t>
            </a:r>
            <a:r>
              <a:rPr lang="fr-FR" dirty="0"/>
              <a:t>/</a:t>
            </a:r>
            <a:r>
              <a:rPr lang="fr-FR" dirty="0" err="1"/>
              <a:t>cartotheque</a:t>
            </a:r>
            <a:r>
              <a:rPr lang="fr-FR" dirty="0"/>
              <a:t>/premier-second-empire-colonial-</a:t>
            </a:r>
            <a:r>
              <a:rPr lang="fr-FR" dirty="0" err="1"/>
              <a:t>francais</a:t>
            </a:r>
            <a:r>
              <a:rPr lang="fr-F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997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16F6C-283B-22AD-08EB-1997518AD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A6093-8573-0270-1847-3D54CCC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/>
          </a:bodyPr>
          <a:lstStyle/>
          <a:p>
            <a:r>
              <a:rPr lang="fr-FR" sz="3600" dirty="0" err="1"/>
              <a:t>From</a:t>
            </a:r>
            <a:r>
              <a:rPr lang="fr-FR" sz="36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052E45-5111-D792-73C9-896EFE495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31" y="903890"/>
            <a:ext cx="10563069" cy="595410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XVIIth</a:t>
            </a:r>
            <a:r>
              <a:rPr lang="fr-FR" dirty="0"/>
              <a:t> Louis XIV- Colbert (1665-1683) and the </a:t>
            </a:r>
            <a:r>
              <a:rPr lang="fr-FR" b="1" dirty="0"/>
              <a:t>mercantile system </a:t>
            </a:r>
          </a:p>
          <a:p>
            <a:pPr algn="l"/>
            <a:r>
              <a:rPr lang="fr-FR" dirty="0" err="1"/>
              <a:t>Protectionism</a:t>
            </a:r>
            <a:r>
              <a:rPr lang="fr-FR" dirty="0"/>
              <a:t> and </a:t>
            </a:r>
            <a:r>
              <a:rPr lang="fr-FR" u="sng" dirty="0"/>
              <a:t>state-</a:t>
            </a:r>
            <a:r>
              <a:rPr lang="fr-FR" u="sng" dirty="0" err="1"/>
              <a:t>sponsored</a:t>
            </a:r>
            <a:r>
              <a:rPr lang="fr-FR" u="sng" dirty="0"/>
              <a:t> </a:t>
            </a:r>
            <a:r>
              <a:rPr lang="fr-FR" u="sng" dirty="0" err="1"/>
              <a:t>manufacturing</a:t>
            </a:r>
            <a:r>
              <a:rPr lang="fr-FR" dirty="0"/>
              <a:t>; massive </a:t>
            </a:r>
            <a:r>
              <a:rPr lang="fr-FR" dirty="0" err="1"/>
              <a:t>investment</a:t>
            </a:r>
            <a:r>
              <a:rPr lang="fr-FR" dirty="0"/>
              <a:t> in </a:t>
            </a:r>
            <a:r>
              <a:rPr lang="fr-FR" dirty="0" err="1"/>
              <a:t>luxury</a:t>
            </a:r>
            <a:r>
              <a:rPr lang="fr-FR" dirty="0"/>
              <a:t> </a:t>
            </a:r>
            <a:r>
              <a:rPr lang="fr-FR" dirty="0" err="1"/>
              <a:t>goods</a:t>
            </a:r>
            <a:r>
              <a:rPr lang="fr-FR" dirty="0"/>
              <a:t> and court life as </a:t>
            </a:r>
            <a:r>
              <a:rPr lang="fr-FR" dirty="0" err="1"/>
              <a:t>well</a:t>
            </a:r>
            <a:r>
              <a:rPr lang="fr-FR" dirty="0"/>
              <a:t> as the </a:t>
            </a:r>
            <a:r>
              <a:rPr lang="fr-FR" dirty="0" err="1"/>
              <a:t>mediatization</a:t>
            </a:r>
            <a:r>
              <a:rPr lang="fr-FR" dirty="0"/>
              <a:t> 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 made France the country of good taste; </a:t>
            </a:r>
          </a:p>
          <a:p>
            <a:pPr algn="l"/>
            <a:r>
              <a:rPr lang="fr-FR" dirty="0" err="1"/>
              <a:t>Creation</a:t>
            </a:r>
            <a:r>
              <a:rPr lang="fr-FR" dirty="0"/>
              <a:t> of a </a:t>
            </a:r>
            <a:r>
              <a:rPr lang="fr-FR" dirty="0" err="1"/>
              <a:t>centralized</a:t>
            </a:r>
            <a:r>
              <a:rPr lang="fr-FR" dirty="0"/>
              <a:t>, </a:t>
            </a:r>
            <a:r>
              <a:rPr lang="fr-FR" dirty="0" err="1"/>
              <a:t>fortified</a:t>
            </a:r>
            <a:r>
              <a:rPr lang="fr-FR" dirty="0"/>
              <a:t> state </a:t>
            </a:r>
            <a:r>
              <a:rPr lang="fr-FR" dirty="0" err="1"/>
              <a:t>supported</a:t>
            </a:r>
            <a:r>
              <a:rPr lang="fr-FR" dirty="0"/>
              <a:t> by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u="sng" dirty="0"/>
              <a:t>high </a:t>
            </a:r>
            <a:r>
              <a:rPr lang="fr-FR" u="sng" dirty="0" err="1"/>
              <a:t>tariffs</a:t>
            </a:r>
            <a:endParaRPr lang="fr-FR" u="sng" dirty="0"/>
          </a:p>
          <a:p>
            <a:pPr algn="l"/>
            <a:r>
              <a:rPr lang="fr-FR" dirty="0"/>
              <a:t>But </a:t>
            </a:r>
            <a:r>
              <a:rPr lang="fr-FR" dirty="0" err="1"/>
              <a:t>revocation</a:t>
            </a:r>
            <a:r>
              <a:rPr lang="fr-FR" dirty="0"/>
              <a:t> of the </a:t>
            </a:r>
            <a:r>
              <a:rPr lang="fr-FR" dirty="0" err="1"/>
              <a:t>Edict</a:t>
            </a:r>
            <a:r>
              <a:rPr lang="fr-FR" dirty="0"/>
              <a:t> of Nantes </a:t>
            </a:r>
            <a:r>
              <a:rPr lang="fr-FR" dirty="0" err="1"/>
              <a:t>led</a:t>
            </a:r>
            <a:r>
              <a:rPr lang="fr-FR" dirty="0"/>
              <a:t> to more </a:t>
            </a:r>
            <a:r>
              <a:rPr lang="fr-FR" dirty="0" err="1"/>
              <a:t>than</a:t>
            </a:r>
            <a:r>
              <a:rPr lang="fr-FR" dirty="0"/>
              <a:t> 200 000 Huguenot </a:t>
            </a:r>
            <a:r>
              <a:rPr lang="fr-FR" dirty="0" err="1"/>
              <a:t>refugees</a:t>
            </a:r>
            <a:r>
              <a:rPr lang="fr-FR" dirty="0"/>
              <a:t> (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educated</a:t>
            </a:r>
            <a:r>
              <a:rPr lang="fr-FR" dirty="0"/>
              <a:t> artisans and business </a:t>
            </a:r>
            <a:r>
              <a:rPr lang="fr-FR" dirty="0" err="1"/>
              <a:t>owners</a:t>
            </a:r>
            <a:r>
              <a:rPr lang="fr-FR" dirty="0"/>
              <a:t>) to </a:t>
            </a:r>
            <a:r>
              <a:rPr lang="fr-FR" dirty="0" err="1"/>
              <a:t>flee</a:t>
            </a:r>
            <a:r>
              <a:rPr lang="fr-FR" dirty="0"/>
              <a:t>+ </a:t>
            </a:r>
            <a:r>
              <a:rPr lang="fr-FR" dirty="0" err="1"/>
              <a:t>expensive</a:t>
            </a:r>
            <a:r>
              <a:rPr lang="fr-FR" dirty="0"/>
              <a:t> </a:t>
            </a:r>
            <a:r>
              <a:rPr lang="fr-FR" dirty="0" err="1"/>
              <a:t>wars</a:t>
            </a:r>
            <a:r>
              <a:rPr lang="fr-FR" dirty="0"/>
              <a:t> </a:t>
            </a:r>
            <a:r>
              <a:rPr lang="fr-FR" dirty="0" err="1"/>
              <a:t>led</a:t>
            </a:r>
            <a:r>
              <a:rPr lang="fr-FR" dirty="0"/>
              <a:t> by the King. Most French people </a:t>
            </a:r>
            <a:r>
              <a:rPr lang="fr-FR" dirty="0" err="1"/>
              <a:t>ended</a:t>
            </a:r>
            <a:r>
              <a:rPr lang="fr-FR" dirty="0"/>
              <a:t> up </a:t>
            </a:r>
            <a:r>
              <a:rPr lang="fr-FR" dirty="0" err="1"/>
              <a:t>poorer</a:t>
            </a:r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XVIIIth</a:t>
            </a:r>
            <a:r>
              <a:rPr lang="fr-FR" dirty="0"/>
              <a:t> </a:t>
            </a:r>
            <a:r>
              <a:rPr lang="fr-FR" b="1" dirty="0"/>
              <a:t>slave </a:t>
            </a:r>
            <a:r>
              <a:rPr lang="fr-FR" b="1" dirty="0" err="1"/>
              <a:t>trade</a:t>
            </a:r>
            <a:endParaRPr lang="fr-FR" b="1" dirty="0"/>
          </a:p>
          <a:p>
            <a:pPr algn="l"/>
            <a:r>
              <a:rPr lang="fr-FR" dirty="0"/>
              <a:t>‘Négriers’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merchants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specialized</a:t>
            </a:r>
            <a:r>
              <a:rPr lang="fr-FR" dirty="0"/>
              <a:t> in </a:t>
            </a:r>
            <a:r>
              <a:rPr lang="fr-FR" dirty="0" err="1"/>
              <a:t>funding</a:t>
            </a:r>
            <a:r>
              <a:rPr lang="fr-FR" dirty="0"/>
              <a:t> and </a:t>
            </a:r>
            <a:r>
              <a:rPr lang="fr-FR" dirty="0" err="1"/>
              <a:t>directing</a:t>
            </a:r>
            <a:r>
              <a:rPr lang="fr-FR" dirty="0"/>
              <a:t> </a:t>
            </a:r>
            <a:r>
              <a:rPr lang="fr-FR" dirty="0" err="1"/>
              <a:t>cargoes</a:t>
            </a:r>
            <a:r>
              <a:rPr lang="fr-FR" dirty="0"/>
              <a:t> of black captives to the Caribbean colonies (Saint-Domingue, Guadeloupe, Martinique)– coffee, </a:t>
            </a:r>
            <a:r>
              <a:rPr lang="fr-FR" dirty="0" err="1"/>
              <a:t>sugar</a:t>
            </a:r>
            <a:r>
              <a:rPr lang="fr-FR" dirty="0"/>
              <a:t>, </a:t>
            </a:r>
            <a:r>
              <a:rPr lang="fr-FR" dirty="0" err="1"/>
              <a:t>cotton</a:t>
            </a:r>
            <a:r>
              <a:rPr lang="fr-FR" dirty="0"/>
              <a:t>, </a:t>
            </a:r>
            <a:r>
              <a:rPr lang="fr-FR" dirty="0" err="1"/>
              <a:t>tobacco</a:t>
            </a:r>
            <a:r>
              <a:rPr lang="fr-FR" dirty="0"/>
              <a:t> </a:t>
            </a:r>
            <a:r>
              <a:rPr lang="fr-FR" dirty="0" err="1"/>
              <a:t>and..slaves</a:t>
            </a:r>
            <a:r>
              <a:rPr lang="fr-FR" dirty="0"/>
              <a:t> in </a:t>
            </a:r>
            <a:r>
              <a:rPr lang="fr-FR" dirty="0" err="1"/>
              <a:t>Africa</a:t>
            </a:r>
            <a:r>
              <a:rPr lang="fr-FR" dirty="0"/>
              <a:t> (</a:t>
            </a:r>
            <a:r>
              <a:rPr lang="fr-FR" dirty="0" err="1"/>
              <a:t>from</a:t>
            </a:r>
            <a:r>
              <a:rPr lang="fr-FR" dirty="0"/>
              <a:t> Nantes)- expansion of international </a:t>
            </a:r>
            <a:r>
              <a:rPr lang="fr-FR" dirty="0" err="1"/>
              <a:t>trade</a:t>
            </a:r>
            <a:r>
              <a:rPr lang="fr-FR" dirty="0"/>
              <a:t> via French East </a:t>
            </a:r>
            <a:r>
              <a:rPr lang="fr-FR" dirty="0" err="1"/>
              <a:t>India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for </a:t>
            </a:r>
            <a:r>
              <a:rPr lang="fr-FR" dirty="0" err="1"/>
              <a:t>example</a:t>
            </a:r>
            <a:endParaRPr lang="fr-FR" dirty="0"/>
          </a:p>
          <a:p>
            <a:pPr algn="l"/>
            <a:r>
              <a:rPr lang="fr-FR" dirty="0"/>
              <a:t>= 25% French national </a:t>
            </a:r>
            <a:r>
              <a:rPr lang="fr-FR" dirty="0" err="1"/>
              <a:t>income</a:t>
            </a:r>
            <a:r>
              <a:rPr lang="fr-FR" dirty="0"/>
              <a:t> in 1789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58021F-674E-0266-CB66-6678801DD38A}"/>
              </a:ext>
            </a:extLst>
          </p:cNvPr>
          <p:cNvSpPr txBox="1"/>
          <p:nvPr/>
        </p:nvSpPr>
        <p:spPr>
          <a:xfrm>
            <a:off x="8844197" y="389744"/>
            <a:ext cx="284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3) </a:t>
            </a:r>
            <a:r>
              <a:rPr lang="fr-FR" dirty="0" err="1">
                <a:solidFill>
                  <a:srgbClr val="FF0000"/>
                </a:solidFill>
              </a:rPr>
              <a:t>XVIIth</a:t>
            </a:r>
            <a:r>
              <a:rPr lang="fr-FR" dirty="0">
                <a:solidFill>
                  <a:srgbClr val="FF0000"/>
                </a:solidFill>
              </a:rPr>
              <a:t> and </a:t>
            </a:r>
            <a:r>
              <a:rPr lang="fr-FR" dirty="0" err="1">
                <a:solidFill>
                  <a:srgbClr val="FF0000"/>
                </a:solidFill>
              </a:rPr>
              <a:t>XVIIIth</a:t>
            </a:r>
            <a:r>
              <a:rPr lang="fr-FR" dirty="0">
                <a:solidFill>
                  <a:srgbClr val="FF0000"/>
                </a:solidFill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9174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84193-B071-CE7C-BBBD-BAEF5C7DE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67813-FA09-69C9-E9A2-C7AE466B3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/>
          </a:bodyPr>
          <a:lstStyle/>
          <a:p>
            <a:r>
              <a:rPr lang="fr-FR" sz="3600" dirty="0" err="1"/>
              <a:t>From</a:t>
            </a:r>
            <a:r>
              <a:rPr lang="fr-FR" sz="36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E3B834-6C20-9FEE-3267-76368600B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774" y="768980"/>
            <a:ext cx="10323226" cy="597659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French Revolution and </a:t>
            </a:r>
            <a:r>
              <a:rPr lang="fr-FR" dirty="0" err="1"/>
              <a:t>XIXth</a:t>
            </a:r>
            <a:endParaRPr lang="fr-FR" dirty="0"/>
          </a:p>
          <a:p>
            <a:pPr algn="l"/>
            <a:r>
              <a:rPr lang="fr-FR" dirty="0"/>
              <a:t>Revolution= massive </a:t>
            </a:r>
            <a:r>
              <a:rPr lang="fr-FR" dirty="0" err="1"/>
              <a:t>upheaval</a:t>
            </a:r>
            <a:r>
              <a:rPr lang="fr-FR" dirty="0"/>
              <a:t> of the </a:t>
            </a:r>
            <a:r>
              <a:rPr lang="fr-FR" dirty="0" err="1"/>
              <a:t>economy</a:t>
            </a:r>
            <a:endParaRPr lang="fr-FR" dirty="0"/>
          </a:p>
          <a:p>
            <a:pPr algn="l"/>
            <a:r>
              <a:rPr lang="fr-FR" dirty="0"/>
              <a:t>IN 1815, </a:t>
            </a:r>
            <a:r>
              <a:rPr lang="fr-FR" dirty="0" err="1"/>
              <a:t>overwhelmingly</a:t>
            </a:r>
            <a:r>
              <a:rPr lang="fr-FR" dirty="0"/>
              <a:t> a land of </a:t>
            </a:r>
            <a:r>
              <a:rPr lang="fr-FR" dirty="0" err="1"/>
              <a:t>peasant</a:t>
            </a:r>
            <a:r>
              <a:rPr lang="fr-FR" dirty="0"/>
              <a:t> </a:t>
            </a:r>
            <a:r>
              <a:rPr lang="fr-FR" dirty="0" err="1"/>
              <a:t>farms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handicraft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; </a:t>
            </a:r>
            <a:r>
              <a:rPr lang="fr-FR" dirty="0" err="1"/>
              <a:t>urban</a:t>
            </a:r>
            <a:r>
              <a:rPr lang="fr-FR" dirty="0"/>
              <a:t> centers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/>
              <a:t>little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GDP per capita </a:t>
            </a: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Britain</a:t>
            </a:r>
            <a:r>
              <a:rPr lang="fr-FR" dirty="0"/>
              <a:t> and the </a:t>
            </a:r>
            <a:r>
              <a:rPr lang="fr-FR" dirty="0" err="1"/>
              <a:t>Netherlands</a:t>
            </a:r>
            <a:endParaRPr lang="fr-FR" dirty="0"/>
          </a:p>
          <a:p>
            <a:pPr algn="l"/>
            <a:r>
              <a:rPr lang="fr-FR" b="1" dirty="0"/>
              <a:t>Pace of </a:t>
            </a:r>
            <a:r>
              <a:rPr lang="fr-FR" b="1" dirty="0" err="1"/>
              <a:t>industrialization</a:t>
            </a:r>
            <a:r>
              <a:rPr lang="fr-FR" b="1" dirty="0"/>
              <a:t> </a:t>
            </a:r>
            <a:r>
              <a:rPr lang="fr-FR" b="1" dirty="0" err="1"/>
              <a:t>slower</a:t>
            </a:r>
            <a:r>
              <a:rPr lang="fr-FR" b="1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Britain</a:t>
            </a:r>
            <a:r>
              <a:rPr lang="fr-FR" dirty="0"/>
              <a:t>, Germany, the US and Japan. </a:t>
            </a:r>
            <a:r>
              <a:rPr lang="fr-FR" dirty="0" err="1"/>
              <a:t>Tightly</a:t>
            </a:r>
            <a:r>
              <a:rPr lang="fr-FR" dirty="0"/>
              <a:t> </a:t>
            </a:r>
            <a:r>
              <a:rPr lang="fr-FR" dirty="0" err="1"/>
              <a:t>held</a:t>
            </a:r>
            <a:r>
              <a:rPr lang="fr-FR" dirty="0"/>
              <a:t> </a:t>
            </a:r>
            <a:r>
              <a:rPr lang="fr-FR" dirty="0" err="1"/>
              <a:t>family</a:t>
            </a:r>
            <a:r>
              <a:rPr lang="fr-FR" dirty="0"/>
              <a:t> businesses,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emphasized</a:t>
            </a:r>
            <a:r>
              <a:rPr lang="fr-FR" dirty="0"/>
              <a:t> </a:t>
            </a:r>
            <a:r>
              <a:rPr lang="fr-FR" dirty="0" err="1"/>
              <a:t>traditionalism</a:t>
            </a:r>
            <a:r>
              <a:rPr lang="fr-FR" dirty="0"/>
              <a:t> and </a:t>
            </a:r>
            <a:r>
              <a:rPr lang="fr-FR" dirty="0" err="1"/>
              <a:t>paternalism</a:t>
            </a:r>
            <a:r>
              <a:rPr lang="fr-FR" dirty="0"/>
              <a:t>. A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banking</a:t>
            </a:r>
            <a:r>
              <a:rPr lang="fr-FR" dirty="0"/>
              <a:t> system, Paris center of </a:t>
            </a:r>
            <a:r>
              <a:rPr lang="fr-FR" dirty="0" err="1"/>
              <a:t>luxury</a:t>
            </a:r>
            <a:r>
              <a:rPr lang="fr-FR" dirty="0"/>
              <a:t> (grands magasins) , but </a:t>
            </a:r>
            <a:r>
              <a:rPr lang="fr-FR" b="1" dirty="0"/>
              <a:t>few large industries </a:t>
            </a:r>
            <a:r>
              <a:rPr lang="fr-FR" dirty="0"/>
              <a:t>and </a:t>
            </a:r>
            <a:r>
              <a:rPr lang="fr-FR" dirty="0" err="1"/>
              <a:t>giant</a:t>
            </a:r>
            <a:r>
              <a:rPr lang="fr-FR" dirty="0"/>
              <a:t> corporations. </a:t>
            </a:r>
          </a:p>
          <a:p>
            <a:pPr algn="l"/>
            <a:r>
              <a:rPr lang="fr-FR" dirty="0" err="1"/>
              <a:t>Advent</a:t>
            </a:r>
            <a:r>
              <a:rPr lang="fr-FR" dirty="0"/>
              <a:t> of railways= positive impact, stimulus for </a:t>
            </a:r>
            <a:r>
              <a:rPr lang="fr-FR" dirty="0" err="1"/>
              <a:t>metallurgy</a:t>
            </a:r>
            <a:r>
              <a:rPr lang="fr-FR" dirty="0"/>
              <a:t>, </a:t>
            </a:r>
            <a:r>
              <a:rPr lang="fr-FR" dirty="0" err="1"/>
              <a:t>coal</a:t>
            </a:r>
            <a:r>
              <a:rPr lang="fr-FR" dirty="0"/>
              <a:t> and engineering</a:t>
            </a:r>
          </a:p>
          <a:p>
            <a:pPr algn="l"/>
            <a:r>
              <a:rPr lang="fr-FR" b="1" dirty="0"/>
              <a:t>End of </a:t>
            </a:r>
            <a:r>
              <a:rPr lang="fr-FR" b="1" dirty="0" err="1"/>
              <a:t>XIXth-early</a:t>
            </a:r>
            <a:r>
              <a:rPr lang="fr-FR" b="1" dirty="0"/>
              <a:t> </a:t>
            </a:r>
            <a:r>
              <a:rPr lang="fr-FR" b="1" dirty="0" err="1"/>
              <a:t>XXth</a:t>
            </a:r>
            <a:r>
              <a:rPr lang="fr-FR" b="1" dirty="0"/>
              <a:t>: </a:t>
            </a:r>
            <a:r>
              <a:rPr lang="fr-FR" b="1" dirty="0" err="1"/>
              <a:t>birth</a:t>
            </a:r>
            <a:r>
              <a:rPr lang="fr-FR" b="1" dirty="0"/>
              <a:t> of French colonial empire- </a:t>
            </a:r>
            <a:r>
              <a:rPr lang="fr-FR" dirty="0" err="1"/>
              <a:t>tariff</a:t>
            </a:r>
            <a:r>
              <a:rPr lang="fr-FR" dirty="0"/>
              <a:t>-exemption zone </a:t>
            </a:r>
            <a:r>
              <a:rPr lang="fr-FR" dirty="0" err="1"/>
              <a:t>between</a:t>
            </a:r>
            <a:r>
              <a:rPr lang="fr-FR" dirty="0"/>
              <a:t> France, Algeria, </a:t>
            </a:r>
            <a:r>
              <a:rPr lang="fr-FR" dirty="0" err="1"/>
              <a:t>Indochina</a:t>
            </a:r>
            <a:r>
              <a:rPr lang="fr-FR" dirty="0"/>
              <a:t>, Caribbean colonies, Gabon, </a:t>
            </a:r>
            <a:r>
              <a:rPr lang="fr-FR" dirty="0" err="1"/>
              <a:t>Tunisia</a:t>
            </a:r>
            <a:r>
              <a:rPr lang="fr-FR" dirty="0"/>
              <a:t>, Madagascar. </a:t>
            </a:r>
            <a:r>
              <a:rPr lang="fr-FR" dirty="0" err="1"/>
              <a:t>Preferential</a:t>
            </a:r>
            <a:r>
              <a:rPr lang="fr-FR" dirty="0"/>
              <a:t> system </a:t>
            </a:r>
            <a:r>
              <a:rPr lang="fr-FR" dirty="0" err="1"/>
              <a:t>with</a:t>
            </a:r>
            <a:r>
              <a:rPr lang="fr-FR" dirty="0"/>
              <a:t> French West </a:t>
            </a:r>
            <a:r>
              <a:rPr lang="fr-FR" dirty="0" err="1"/>
              <a:t>Africa</a:t>
            </a:r>
            <a:r>
              <a:rPr lang="fr-FR" dirty="0"/>
              <a:t>, New Caledonia and Saint-Pierre et Miquelon</a:t>
            </a:r>
          </a:p>
          <a:p>
            <a:pPr algn="l"/>
            <a:r>
              <a:rPr lang="fr-FR" dirty="0"/>
              <a:t>1913: the Empire </a:t>
            </a:r>
            <a:r>
              <a:rPr lang="fr-FR" dirty="0" err="1"/>
              <a:t>absorbed</a:t>
            </a:r>
            <a:r>
              <a:rPr lang="fr-FR" dirty="0"/>
              <a:t> 13% of French exports and 9,4% of </a:t>
            </a:r>
            <a:r>
              <a:rPr lang="fr-FR" dirty="0" err="1"/>
              <a:t>its</a:t>
            </a:r>
            <a:r>
              <a:rPr lang="fr-FR" dirty="0"/>
              <a:t> imports, </a:t>
            </a:r>
            <a:r>
              <a:rPr lang="fr-FR" dirty="0" err="1"/>
              <a:t>larger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trade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Germany+Belgium+Luxembourg</a:t>
            </a:r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3CBE7C-522E-DDB5-95E7-C75E116D3A39}"/>
              </a:ext>
            </a:extLst>
          </p:cNvPr>
          <p:cNvSpPr txBox="1"/>
          <p:nvPr/>
        </p:nvSpPr>
        <p:spPr>
          <a:xfrm>
            <a:off x="8844549" y="127168"/>
            <a:ext cx="4849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4) </a:t>
            </a:r>
            <a:r>
              <a:rPr lang="fr-FR" dirty="0" err="1">
                <a:solidFill>
                  <a:srgbClr val="FF0000"/>
                </a:solidFill>
              </a:rPr>
              <a:t>XIXth</a:t>
            </a:r>
            <a:r>
              <a:rPr lang="fr-FR" dirty="0">
                <a:solidFill>
                  <a:srgbClr val="FF0000"/>
                </a:solidFill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062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015EB-A7CC-943D-8E29-3AF329104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128DE-114B-9164-556D-657F9E318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/>
          </a:bodyPr>
          <a:lstStyle/>
          <a:p>
            <a:r>
              <a:rPr lang="fr-FR" sz="3600" dirty="0" err="1"/>
              <a:t>From</a:t>
            </a:r>
            <a:r>
              <a:rPr lang="fr-FR" sz="36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CC6211-6A58-2046-C58E-DE61FDB5B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72662"/>
            <a:ext cx="9144000" cy="545831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XXth</a:t>
            </a:r>
            <a:endParaRPr lang="fr-FR" dirty="0"/>
          </a:p>
          <a:p>
            <a:pPr algn="l"/>
            <a:r>
              <a:rPr lang="fr-FR" dirty="0" err="1"/>
              <a:t>Economic</a:t>
            </a:r>
            <a:r>
              <a:rPr lang="fr-FR" dirty="0"/>
              <a:t> challenges due to WWI and WWII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Post-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recovery</a:t>
            </a:r>
            <a:r>
              <a:rPr lang="fr-FR" dirty="0"/>
              <a:t> (‘les Trente Glorieuses’)1945-1970</a:t>
            </a:r>
          </a:p>
          <a:p>
            <a:pPr algn="l"/>
            <a:r>
              <a:rPr lang="fr-FR" dirty="0"/>
              <a:t> </a:t>
            </a:r>
            <a:r>
              <a:rPr lang="fr-FR" dirty="0" err="1"/>
              <a:t>Nationalization</a:t>
            </a:r>
            <a:r>
              <a:rPr lang="fr-FR" dirty="0"/>
              <a:t> of key industries, construction of </a:t>
            </a:r>
            <a:r>
              <a:rPr lang="fr-FR" dirty="0" err="1"/>
              <a:t>comprehensive</a:t>
            </a:r>
            <a:r>
              <a:rPr lang="fr-FR" dirty="0"/>
              <a:t> infrastructures, </a:t>
            </a:r>
            <a:r>
              <a:rPr lang="fr-FR" dirty="0" err="1"/>
              <a:t>growth</a:t>
            </a:r>
            <a:r>
              <a:rPr lang="fr-FR" dirty="0"/>
              <a:t> of the </a:t>
            </a:r>
            <a:r>
              <a:rPr lang="fr-FR" dirty="0" err="1"/>
              <a:t>Welfare</a:t>
            </a:r>
            <a:r>
              <a:rPr lang="fr-FR" dirty="0"/>
              <a:t> State and </a:t>
            </a:r>
            <a:r>
              <a:rPr lang="fr-FR" dirty="0" err="1"/>
              <a:t>integration</a:t>
            </a:r>
            <a:r>
              <a:rPr lang="fr-FR" dirty="0"/>
              <a:t> in the E.U.</a:t>
            </a:r>
          </a:p>
          <a:p>
            <a:pPr algn="l"/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70’s:</a:t>
            </a:r>
          </a:p>
          <a:p>
            <a:pPr algn="l"/>
            <a:r>
              <a:rPr lang="fr-FR" dirty="0" err="1"/>
              <a:t>Oil</a:t>
            </a:r>
            <a:r>
              <a:rPr lang="fr-FR" dirty="0"/>
              <a:t>-crises,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unemployment</a:t>
            </a:r>
            <a:r>
              <a:rPr lang="fr-FR" dirty="0"/>
              <a:t>, stagflation</a:t>
            </a:r>
          </a:p>
          <a:p>
            <a:pPr algn="l"/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80’s</a:t>
            </a:r>
          </a:p>
          <a:p>
            <a:pPr algn="l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wave</a:t>
            </a:r>
            <a:r>
              <a:rPr lang="fr-FR" dirty="0"/>
              <a:t> of </a:t>
            </a:r>
            <a:r>
              <a:rPr lang="fr-FR" dirty="0" err="1"/>
              <a:t>globalization</a:t>
            </a:r>
            <a:r>
              <a:rPr lang="fr-FR" dirty="0"/>
              <a:t>- </a:t>
            </a:r>
            <a:r>
              <a:rPr lang="fr-FR" dirty="0" err="1"/>
              <a:t>liberalization</a:t>
            </a:r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5E9AA1-E973-0EBE-E099-42D308A3E6CB}"/>
              </a:ext>
            </a:extLst>
          </p:cNvPr>
          <p:cNvSpPr txBox="1"/>
          <p:nvPr/>
        </p:nvSpPr>
        <p:spPr>
          <a:xfrm>
            <a:off x="10103370" y="344774"/>
            <a:ext cx="163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5) </a:t>
            </a:r>
            <a:r>
              <a:rPr lang="fr-FR" dirty="0" err="1">
                <a:solidFill>
                  <a:srgbClr val="FF0000"/>
                </a:solidFill>
              </a:rPr>
              <a:t>XXth</a:t>
            </a:r>
            <a:r>
              <a:rPr lang="fr-FR" dirty="0">
                <a:solidFill>
                  <a:srgbClr val="FF0000"/>
                </a:solidFill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4274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3047</Words>
  <Application>Microsoft Macintosh PowerPoint</Application>
  <PresentationFormat>Grand écran</PresentationFormat>
  <Paragraphs>275</Paragraphs>
  <Slides>24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Alegreya</vt:lpstr>
      <vt:lpstr>Arial</vt:lpstr>
      <vt:lpstr>Calibri</vt:lpstr>
      <vt:lpstr>Calibri Light</vt:lpstr>
      <vt:lpstr>Lora</vt:lpstr>
      <vt:lpstr>Wingdings</vt:lpstr>
      <vt:lpstr>Thème Office</vt:lpstr>
      <vt:lpstr>Outline </vt:lpstr>
      <vt:lpstr>From 1025 to 2025!</vt:lpstr>
      <vt:lpstr>From 1025 to 2025!</vt:lpstr>
      <vt:lpstr>From 1025 to 2025!</vt:lpstr>
      <vt:lpstr>From 1025 to 2025!</vt:lpstr>
      <vt:lpstr>From 1025 to 2025!</vt:lpstr>
      <vt:lpstr>From 1025 to 2025!</vt:lpstr>
      <vt:lpstr>From 1025 to 2025!</vt:lpstr>
      <vt:lpstr>From 1025 to 2025!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94</cp:revision>
  <dcterms:created xsi:type="dcterms:W3CDTF">2025-01-13T08:49:43Z</dcterms:created>
  <dcterms:modified xsi:type="dcterms:W3CDTF">2026-03-27T16:33:56Z</dcterms:modified>
</cp:coreProperties>
</file>