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4.xml" ContentType="application/inkml+xml"/>
  <Override PartName="/ppt/notesSlides/notesSlide10.xml" ContentType="application/vnd.openxmlformats-officedocument.presentationml.notesSlide+xml"/>
  <Override PartName="/ppt/ink/ink5.xml" ContentType="application/inkml+xml"/>
  <Override PartName="/ppt/notesSlides/notesSlide11.xml" ContentType="application/vnd.openxmlformats-officedocument.presentationml.notesSlide+xml"/>
  <Override PartName="/ppt/ink/ink6.xml" ContentType="application/inkml+xml"/>
  <Override PartName="/ppt/notesSlides/notesSlide12.xml" ContentType="application/vnd.openxmlformats-officedocument.presentationml.notesSlide+xml"/>
  <Override PartName="/ppt/ink/ink7.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79" r:id="rId6"/>
    <p:sldId id="282" r:id="rId7"/>
    <p:sldId id="273" r:id="rId8"/>
    <p:sldId id="261" r:id="rId9"/>
    <p:sldId id="274" r:id="rId10"/>
    <p:sldId id="281" r:id="rId11"/>
    <p:sldId id="280" r:id="rId12"/>
    <p:sldId id="276" r:id="rId13"/>
    <p:sldId id="260" r:id="rId14"/>
    <p:sldId id="263" r:id="rId15"/>
    <p:sldId id="264" r:id="rId16"/>
    <p:sldId id="265" r:id="rId17"/>
    <p:sldId id="266"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3849"/>
  </p:normalViewPr>
  <p:slideViewPr>
    <p:cSldViewPr snapToGrid="0">
      <p:cViewPr varScale="1">
        <p:scale>
          <a:sx n="66" d="100"/>
          <a:sy n="66" d="100"/>
        </p:scale>
        <p:origin x="592" y="192"/>
      </p:cViewPr>
      <p:guideLst/>
    </p:cSldViewPr>
  </p:slideViewPr>
  <p:notesTextViewPr>
    <p:cViewPr>
      <p:scale>
        <a:sx n="130" d="100"/>
        <a:sy n="130" d="100"/>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3D6D9F7-40B8-8A32-EFCD-4E0606ED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0EE1FD7-B40C-75D4-6A9C-2B4F6886E2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53C9C9-C1C0-A248-A2B0-11BC5D8E8292}" type="datetimeFigureOut">
              <a:rPr lang="fr-FR" smtClean="0"/>
              <a:t>13/03/2026</a:t>
            </a:fld>
            <a:endParaRPr lang="fr-FR"/>
          </a:p>
        </p:txBody>
      </p:sp>
      <p:sp>
        <p:nvSpPr>
          <p:cNvPr id="4" name="Espace réservé du pied de page 3">
            <a:extLst>
              <a:ext uri="{FF2B5EF4-FFF2-40B4-BE49-F238E27FC236}">
                <a16:creationId xmlns:a16="http://schemas.microsoft.com/office/drawing/2014/main" id="{0D232987-C655-65B9-5F83-D0330071F2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1F46AEE-7079-CDBE-E216-FA09EAE467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C6E494-6B97-9644-93F4-DF1794D94A30}" type="slidenum">
              <a:rPr lang="fr-FR" smtClean="0"/>
              <a:t>‹N°›</a:t>
            </a:fld>
            <a:endParaRPr lang="fr-FR"/>
          </a:p>
        </p:txBody>
      </p:sp>
    </p:spTree>
    <p:extLst>
      <p:ext uri="{BB962C8B-B14F-4D97-AF65-F5344CB8AC3E}">
        <p14:creationId xmlns:p14="http://schemas.microsoft.com/office/powerpoint/2010/main" val="92018783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2T12:42:29.939"/>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2T12:42:30.821"/>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2T12:42:30.972"/>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2T12:37:53.055"/>
    </inkml:context>
    <inkml:brush xml:id="br0">
      <inkml:brushProperty name="width" value="0.05" units="cm"/>
      <inkml:brushProperty name="height" value="0.05" units="cm"/>
      <inkml:brushProperty name="color" value="#E71224"/>
    </inkml:brush>
  </inkml:definitions>
  <inkml:trace contextRef="#ctx0" brushRef="#br0">0 1 20758,'0'4'0,"0"-1"0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2T12:37:53.055"/>
    </inkml:context>
    <inkml:brush xml:id="br0">
      <inkml:brushProperty name="width" value="0.05" units="cm"/>
      <inkml:brushProperty name="height" value="0.05" units="cm"/>
      <inkml:brushProperty name="color" value="#E71224"/>
    </inkml:brush>
  </inkml:definitions>
  <inkml:trace contextRef="#ctx0" brushRef="#br0">0 1 20758,'0'4'0,"0"-1"0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2T12:37:53.055"/>
    </inkml:context>
    <inkml:brush xml:id="br0">
      <inkml:brushProperty name="width" value="0.05" units="cm"/>
      <inkml:brushProperty name="height" value="0.05" units="cm"/>
      <inkml:brushProperty name="color" value="#E71224"/>
    </inkml:brush>
  </inkml:definitions>
  <inkml:trace contextRef="#ctx0" brushRef="#br0">0 1 20758,'0'4'0,"0"-1"0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2T12:36:30.405"/>
    </inkml:context>
    <inkml:brush xml:id="br0">
      <inkml:brushProperty name="width" value="0.05" units="cm"/>
      <inkml:brushProperty name="height" value="0.05" units="cm"/>
      <inkml:brushProperty name="color" value="#DA0C07"/>
      <inkml:brushProperty name="inkEffects" value="lava"/>
      <inkml:brushProperty name="anchorX" value="0"/>
      <inkml:brushProperty name="anchorY" value="0"/>
      <inkml:brushProperty name="scaleFactor" value="0.5"/>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4806B-FF00-A74A-8002-A92D6CD73C51}" type="datetimeFigureOut">
              <a:rPr lang="fr-FR" smtClean="0"/>
              <a:t>13/03/2026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BB5EB-0114-DD47-B1C8-3DB3EF02F215}" type="slidenum">
              <a:rPr lang="fr-FR" smtClean="0"/>
              <a:t>‹N°›</a:t>
            </a:fld>
            <a:endParaRPr lang="fr-FR"/>
          </a:p>
        </p:txBody>
      </p:sp>
    </p:spTree>
    <p:extLst>
      <p:ext uri="{BB962C8B-B14F-4D97-AF65-F5344CB8AC3E}">
        <p14:creationId xmlns:p14="http://schemas.microsoft.com/office/powerpoint/2010/main" val="25080768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itchFamily="2" charset="2"/>
              <a:buChar char="Ø"/>
            </a:pPr>
            <a:endParaRPr lang="fr-FR" sz="1800" b="1" dirty="0"/>
          </a:p>
          <a:p>
            <a:pPr marL="171450" indent="-171450">
              <a:buFont typeface="Wingdings" pitchFamily="2" charset="2"/>
              <a:buChar char="Ø"/>
            </a:pPr>
            <a:r>
              <a:rPr lang="fr-FR" sz="1800" b="1" dirty="0"/>
              <a:t>As a business </a:t>
            </a:r>
            <a:r>
              <a:rPr lang="fr-FR" sz="1800" b="1" dirty="0" err="1"/>
              <a:t>student</a:t>
            </a:r>
            <a:r>
              <a:rPr lang="fr-FR" sz="1800" b="1" dirty="0"/>
              <a:t>: </a:t>
            </a:r>
            <a:r>
              <a:rPr lang="fr-FR" sz="1800" b="1" dirty="0" err="1"/>
              <a:t>someone</a:t>
            </a:r>
            <a:r>
              <a:rPr lang="fr-FR" sz="1800" b="1" dirty="0"/>
              <a:t> </a:t>
            </a:r>
            <a:r>
              <a:rPr lang="fr-FR" sz="1800" b="1" dirty="0" err="1"/>
              <a:t>who</a:t>
            </a:r>
            <a:r>
              <a:rPr lang="fr-FR" sz="1800" b="1" dirty="0"/>
              <a:t> </a:t>
            </a:r>
            <a:r>
              <a:rPr lang="fr-FR" sz="1800" b="1" dirty="0" err="1"/>
              <a:t>works</a:t>
            </a:r>
            <a:r>
              <a:rPr lang="fr-FR" sz="1800" b="1" dirty="0"/>
              <a:t> in </a:t>
            </a:r>
            <a:r>
              <a:rPr lang="fr-FR" sz="1800" b="1" dirty="0" err="1"/>
              <a:t>logistics</a:t>
            </a:r>
            <a:r>
              <a:rPr lang="fr-FR" sz="1800" b="1" dirty="0"/>
              <a:t>/</a:t>
            </a:r>
            <a:r>
              <a:rPr lang="fr-FR" sz="1800" b="1" dirty="0" err="1"/>
              <a:t>supply</a:t>
            </a:r>
            <a:r>
              <a:rPr lang="fr-FR" sz="1800" b="1" dirty="0"/>
              <a:t> </a:t>
            </a:r>
            <a:r>
              <a:rPr lang="fr-FR" sz="1800" b="1" dirty="0" err="1"/>
              <a:t>chain</a:t>
            </a:r>
            <a:r>
              <a:rPr lang="fr-FR" sz="1800" b="1" dirty="0"/>
              <a:t>, </a:t>
            </a:r>
            <a:r>
              <a:rPr lang="fr-FR" sz="1800" b="1" dirty="0" err="1"/>
              <a:t>needs</a:t>
            </a:r>
            <a:r>
              <a:rPr lang="fr-FR" sz="1800" b="1" dirty="0"/>
              <a:t> to </a:t>
            </a:r>
            <a:r>
              <a:rPr lang="fr-FR" sz="1800" b="1" dirty="0" err="1"/>
              <a:t>understand</a:t>
            </a:r>
            <a:r>
              <a:rPr lang="fr-FR" sz="1800" b="1" dirty="0"/>
              <a:t> how inflation of </a:t>
            </a:r>
            <a:r>
              <a:rPr lang="fr-FR" sz="1800" b="1" dirty="0" err="1"/>
              <a:t>raw</a:t>
            </a:r>
            <a:r>
              <a:rPr lang="fr-FR" sz="1800" b="1" dirty="0"/>
              <a:t> </a:t>
            </a:r>
            <a:r>
              <a:rPr lang="fr-FR" sz="1800" b="1" dirty="0" err="1"/>
              <a:t>materials</a:t>
            </a:r>
            <a:r>
              <a:rPr lang="fr-FR" sz="1800" b="1" dirty="0"/>
              <a:t> </a:t>
            </a:r>
            <a:r>
              <a:rPr lang="fr-FR" sz="1800" b="1" dirty="0" err="1"/>
              <a:t>will</a:t>
            </a:r>
            <a:r>
              <a:rPr lang="fr-FR" sz="1800" b="1" dirty="0"/>
              <a:t> affect turnover, </a:t>
            </a:r>
            <a:r>
              <a:rPr lang="fr-FR" sz="1800" b="1" dirty="0" err="1"/>
              <a:t>someone</a:t>
            </a:r>
            <a:r>
              <a:rPr lang="fr-FR" sz="1800" b="1" dirty="0"/>
              <a:t> </a:t>
            </a:r>
            <a:r>
              <a:rPr lang="fr-FR" sz="1800" b="1" dirty="0" err="1"/>
              <a:t>working</a:t>
            </a:r>
            <a:r>
              <a:rPr lang="fr-FR" sz="1800" b="1" dirty="0"/>
              <a:t> in finance </a:t>
            </a:r>
            <a:r>
              <a:rPr lang="fr-FR" sz="1800" b="1" dirty="0" err="1"/>
              <a:t>needs</a:t>
            </a:r>
            <a:r>
              <a:rPr lang="fr-FR" sz="1800" b="1" dirty="0"/>
              <a:t> to </a:t>
            </a:r>
            <a:r>
              <a:rPr lang="fr-FR" sz="1800" b="1" dirty="0" err="1"/>
              <a:t>understand</a:t>
            </a:r>
            <a:r>
              <a:rPr lang="fr-FR" sz="1800" b="1" dirty="0"/>
              <a:t> the basics of a </a:t>
            </a:r>
            <a:r>
              <a:rPr lang="fr-FR" sz="1800" b="1" dirty="0" err="1"/>
              <a:t>financial</a:t>
            </a:r>
            <a:r>
              <a:rPr lang="fr-FR" sz="1800" b="1" dirty="0"/>
              <a:t> </a:t>
            </a:r>
            <a:r>
              <a:rPr lang="fr-FR" sz="1800" b="1" dirty="0" err="1"/>
              <a:t>crisis</a:t>
            </a:r>
            <a:endParaRPr lang="fr-FR" sz="1800" b="1" dirty="0"/>
          </a:p>
          <a:p>
            <a:pPr marL="0" indent="0">
              <a:buFontTx/>
              <a:buNone/>
            </a:pPr>
            <a:endParaRPr lang="fr-FR" dirty="0"/>
          </a:p>
          <a:p>
            <a:pPr marL="0" indent="0">
              <a:buFontTx/>
              <a:buNone/>
            </a:pPr>
            <a:endParaRPr lang="fr-FR" dirty="0"/>
          </a:p>
          <a:p>
            <a:pPr marL="228600" indent="-228600">
              <a:buAutoNum type="arabicParenR"/>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1</a:t>
            </a:fld>
            <a:endParaRPr lang="fr-FR"/>
          </a:p>
        </p:txBody>
      </p:sp>
    </p:spTree>
    <p:extLst>
      <p:ext uri="{BB962C8B-B14F-4D97-AF65-F5344CB8AC3E}">
        <p14:creationId xmlns:p14="http://schemas.microsoft.com/office/powerpoint/2010/main" val="141035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1C3C9-3CAA-08FF-1630-521B58EEADF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E090B73-646F-F61D-DCF7-442D216D21D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24944FC-98AB-25DA-8AF1-AC6BBC1E1859}"/>
              </a:ext>
            </a:extLst>
          </p:cNvPr>
          <p:cNvSpPr>
            <a:spLocks noGrp="1"/>
          </p:cNvSpPr>
          <p:nvPr>
            <p:ph type="body" idx="1"/>
          </p:nvPr>
        </p:nvSpPr>
        <p:spPr/>
        <p:txBody>
          <a:bodyPr/>
          <a:lstStyle/>
          <a:p>
            <a:pPr marL="0" indent="0">
              <a:buFontTx/>
              <a:buNone/>
            </a:pPr>
            <a:endParaRPr lang="fr-FR" dirty="0"/>
          </a:p>
          <a:p>
            <a:pPr marL="228600" indent="-228600">
              <a:buAutoNum type="arabicParenR"/>
            </a:pPr>
            <a:endParaRPr lang="fr-FR" dirty="0"/>
          </a:p>
          <a:p>
            <a:pPr marL="228600" indent="-228600">
              <a:buAutoNum type="arabicParenR"/>
            </a:pPr>
            <a:endParaRPr lang="fr-FR" dirty="0"/>
          </a:p>
        </p:txBody>
      </p:sp>
      <p:sp>
        <p:nvSpPr>
          <p:cNvPr id="4" name="Espace réservé du numéro de diapositive 3">
            <a:extLst>
              <a:ext uri="{FF2B5EF4-FFF2-40B4-BE49-F238E27FC236}">
                <a16:creationId xmlns:a16="http://schemas.microsoft.com/office/drawing/2014/main" id="{CBD4C79A-D6E8-3023-486D-8D9351FAA1A1}"/>
              </a:ext>
            </a:extLst>
          </p:cNvPr>
          <p:cNvSpPr>
            <a:spLocks noGrp="1"/>
          </p:cNvSpPr>
          <p:nvPr>
            <p:ph type="sldNum" sz="quarter" idx="5"/>
          </p:nvPr>
        </p:nvSpPr>
        <p:spPr/>
        <p:txBody>
          <a:bodyPr/>
          <a:lstStyle/>
          <a:p>
            <a:fld id="{0A1BB5EB-0114-DD47-B1C8-3DB3EF02F215}" type="slidenum">
              <a:rPr lang="fr-FR" smtClean="0"/>
              <a:t>10</a:t>
            </a:fld>
            <a:endParaRPr lang="fr-FR"/>
          </a:p>
        </p:txBody>
      </p:sp>
    </p:spTree>
    <p:extLst>
      <p:ext uri="{BB962C8B-B14F-4D97-AF65-F5344CB8AC3E}">
        <p14:creationId xmlns:p14="http://schemas.microsoft.com/office/powerpoint/2010/main" val="4294140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8803D-F059-DDE4-1171-BDC269820D6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1F2D473-B924-C699-2A01-9F2B4F5B58B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ECEA7B2-2CEC-0ED5-3C70-0B440111F89A}"/>
              </a:ext>
            </a:extLst>
          </p:cNvPr>
          <p:cNvSpPr>
            <a:spLocks noGrp="1"/>
          </p:cNvSpPr>
          <p:nvPr>
            <p:ph type="body" idx="1"/>
          </p:nvPr>
        </p:nvSpPr>
        <p:spPr/>
        <p:txBody>
          <a:bodyPr/>
          <a:lstStyle/>
          <a:p>
            <a:pPr marL="0" indent="0">
              <a:buFontTx/>
              <a:buNone/>
            </a:pPr>
            <a:endParaRPr lang="fr-FR" dirty="0"/>
          </a:p>
          <a:p>
            <a:pPr marL="228600" indent="-228600">
              <a:buAutoNum type="arabicParenR"/>
            </a:pPr>
            <a:endParaRPr lang="fr-FR" dirty="0"/>
          </a:p>
          <a:p>
            <a:pPr marL="228600" indent="-228600">
              <a:buAutoNum type="arabicParenR"/>
            </a:pPr>
            <a:endParaRPr lang="fr-FR" dirty="0"/>
          </a:p>
        </p:txBody>
      </p:sp>
      <p:sp>
        <p:nvSpPr>
          <p:cNvPr id="4" name="Espace réservé du numéro de diapositive 3">
            <a:extLst>
              <a:ext uri="{FF2B5EF4-FFF2-40B4-BE49-F238E27FC236}">
                <a16:creationId xmlns:a16="http://schemas.microsoft.com/office/drawing/2014/main" id="{B99BD820-6305-9461-2A53-A3EB8759E732}"/>
              </a:ext>
            </a:extLst>
          </p:cNvPr>
          <p:cNvSpPr>
            <a:spLocks noGrp="1"/>
          </p:cNvSpPr>
          <p:nvPr>
            <p:ph type="sldNum" sz="quarter" idx="5"/>
          </p:nvPr>
        </p:nvSpPr>
        <p:spPr/>
        <p:txBody>
          <a:bodyPr/>
          <a:lstStyle/>
          <a:p>
            <a:fld id="{0A1BB5EB-0114-DD47-B1C8-3DB3EF02F215}" type="slidenum">
              <a:rPr lang="fr-FR" smtClean="0"/>
              <a:t>11</a:t>
            </a:fld>
            <a:endParaRPr lang="fr-FR"/>
          </a:p>
        </p:txBody>
      </p:sp>
    </p:spTree>
    <p:extLst>
      <p:ext uri="{BB962C8B-B14F-4D97-AF65-F5344CB8AC3E}">
        <p14:creationId xmlns:p14="http://schemas.microsoft.com/office/powerpoint/2010/main" val="2798041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dirty="0" err="1"/>
              <a:t>Ranking</a:t>
            </a:r>
            <a:r>
              <a:rPr lang="fr-FR" dirty="0"/>
              <a:t> </a:t>
            </a:r>
            <a:r>
              <a:rPr lang="fr-FR" dirty="0" err="1"/>
              <a:t>very</a:t>
            </a:r>
            <a:r>
              <a:rPr lang="fr-FR" dirty="0"/>
              <a:t> </a:t>
            </a:r>
            <a:r>
              <a:rPr lang="fr-FR" dirty="0" err="1"/>
              <a:t>different</a:t>
            </a:r>
            <a:r>
              <a:rPr lang="fr-FR" dirty="0"/>
              <a:t> if </a:t>
            </a:r>
            <a:r>
              <a:rPr lang="fr-FR" dirty="0" err="1"/>
              <a:t>you</a:t>
            </a:r>
            <a:r>
              <a:rPr lang="fr-FR" dirty="0"/>
              <a:t> </a:t>
            </a:r>
            <a:r>
              <a:rPr lang="fr-FR" dirty="0" err="1"/>
              <a:t>consider</a:t>
            </a:r>
            <a:r>
              <a:rPr lang="fr-FR" dirty="0"/>
              <a:t> the 10 </a:t>
            </a:r>
            <a:r>
              <a:rPr lang="fr-FR" dirty="0" err="1"/>
              <a:t>richest</a:t>
            </a:r>
            <a:r>
              <a:rPr lang="fr-FR" dirty="0"/>
              <a:t> countries in the world (in </a:t>
            </a:r>
            <a:r>
              <a:rPr lang="fr-FR" dirty="0" err="1"/>
              <a:t>earnings</a:t>
            </a:r>
            <a:r>
              <a:rPr lang="fr-FR" dirty="0"/>
              <a:t> per capita): </a:t>
            </a:r>
          </a:p>
          <a:p>
            <a:pPr marL="0" indent="0">
              <a:buFontTx/>
              <a:buNone/>
            </a:pPr>
            <a:endParaRPr lang="fr-FR" dirty="0"/>
          </a:p>
          <a:p>
            <a:pPr marL="0" indent="0">
              <a:buFontTx/>
              <a:buNone/>
            </a:pPr>
            <a:endParaRPr lang="fr-FR" dirty="0"/>
          </a:p>
          <a:p>
            <a:pPr marL="228600" indent="-228600">
              <a:buAutoNum type="arabicParenR"/>
            </a:pPr>
            <a:endParaRPr lang="fr-FR" dirty="0"/>
          </a:p>
          <a:p>
            <a:pPr marL="228600" indent="-228600">
              <a:buAutoNum type="arabicParenR"/>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12</a:t>
            </a:fld>
            <a:endParaRPr lang="fr-FR"/>
          </a:p>
        </p:txBody>
      </p:sp>
    </p:spTree>
    <p:extLst>
      <p:ext uri="{BB962C8B-B14F-4D97-AF65-F5344CB8AC3E}">
        <p14:creationId xmlns:p14="http://schemas.microsoft.com/office/powerpoint/2010/main" val="1760247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dirty="0" err="1"/>
              <a:t>Current</a:t>
            </a:r>
            <a:r>
              <a:rPr lang="fr-FR" dirty="0"/>
              <a:t> </a:t>
            </a:r>
            <a:r>
              <a:rPr lang="fr-FR" dirty="0" err="1"/>
              <a:t>account</a:t>
            </a:r>
            <a:r>
              <a:rPr lang="fr-FR" dirty="0"/>
              <a:t>: </a:t>
            </a:r>
          </a:p>
          <a:p>
            <a:pPr marL="0" indent="0">
              <a:buFontTx/>
              <a:buNone/>
            </a:pPr>
            <a:r>
              <a:rPr lang="fr-FR" i="1" dirty="0"/>
              <a:t>Example on the positive </a:t>
            </a:r>
            <a:r>
              <a:rPr lang="fr-FR" i="1" dirty="0" err="1"/>
              <a:t>side</a:t>
            </a:r>
            <a:r>
              <a:rPr lang="fr-FR" i="1" dirty="0"/>
              <a:t>:</a:t>
            </a:r>
          </a:p>
          <a:p>
            <a:pPr marL="0" indent="0">
              <a:buFontTx/>
              <a:buNone/>
            </a:pPr>
            <a:r>
              <a:rPr lang="fr-FR" dirty="0"/>
              <a:t>-  </a:t>
            </a:r>
            <a:r>
              <a:rPr lang="fr-FR" dirty="0" err="1"/>
              <a:t>Goods</a:t>
            </a:r>
            <a:r>
              <a:rPr lang="fr-FR" dirty="0"/>
              <a:t>: Exports to the </a:t>
            </a:r>
            <a:r>
              <a:rPr lang="fr-FR" dirty="0" err="1"/>
              <a:t>rest</a:t>
            </a:r>
            <a:r>
              <a:rPr lang="fr-FR" dirty="0"/>
              <a:t> of the world</a:t>
            </a:r>
          </a:p>
          <a:p>
            <a:pPr marL="0" indent="0">
              <a:buFontTx/>
              <a:buNone/>
            </a:pPr>
            <a:r>
              <a:rPr lang="fr-FR" dirty="0"/>
              <a:t>- </a:t>
            </a:r>
            <a:r>
              <a:rPr lang="fr-FR" dirty="0" err="1"/>
              <a:t>Income</a:t>
            </a:r>
            <a:r>
              <a:rPr lang="fr-FR" dirty="0"/>
              <a:t>: ex I </a:t>
            </a:r>
            <a:r>
              <a:rPr lang="fr-FR" dirty="0" err="1"/>
              <a:t>own</a:t>
            </a:r>
            <a:r>
              <a:rPr lang="fr-FR" dirty="0"/>
              <a:t> a pizza place </a:t>
            </a:r>
            <a:r>
              <a:rPr lang="fr-FR" dirty="0" err="1"/>
              <a:t>outside</a:t>
            </a:r>
            <a:r>
              <a:rPr lang="fr-FR" dirty="0"/>
              <a:t> the country, </a:t>
            </a:r>
            <a:r>
              <a:rPr lang="fr-FR" dirty="0" err="1"/>
              <a:t>generates</a:t>
            </a:r>
            <a:r>
              <a:rPr lang="fr-FR" dirty="0"/>
              <a:t> </a:t>
            </a:r>
            <a:r>
              <a:rPr lang="fr-FR" dirty="0" err="1"/>
              <a:t>income</a:t>
            </a:r>
            <a:endParaRPr lang="fr-FR" dirty="0"/>
          </a:p>
          <a:p>
            <a:pPr marL="171450" indent="-171450">
              <a:buFontTx/>
              <a:buChar char="-"/>
            </a:pPr>
            <a:r>
              <a:rPr lang="fr-FR" dirty="0"/>
              <a:t>Money </a:t>
            </a:r>
            <a:r>
              <a:rPr lang="fr-FR" dirty="0" err="1"/>
              <a:t>transfer</a:t>
            </a:r>
            <a:r>
              <a:rPr lang="fr-FR" dirty="0"/>
              <a:t>: </a:t>
            </a:r>
            <a:r>
              <a:rPr lang="fr-FR" dirty="0" err="1"/>
              <a:t>Someone</a:t>
            </a:r>
            <a:r>
              <a:rPr lang="fr-FR" dirty="0"/>
              <a:t> I know </a:t>
            </a:r>
            <a:r>
              <a:rPr lang="fr-FR" dirty="0" err="1"/>
              <a:t>outside</a:t>
            </a:r>
            <a:r>
              <a:rPr lang="fr-FR" dirty="0"/>
              <a:t> the country </a:t>
            </a:r>
            <a:r>
              <a:rPr lang="fr-FR" dirty="0" err="1"/>
              <a:t>sends</a:t>
            </a:r>
            <a:r>
              <a:rPr lang="fr-FR" dirty="0"/>
              <a:t> me money</a:t>
            </a:r>
          </a:p>
          <a:p>
            <a:pPr marL="0" indent="0" algn="l">
              <a:buFontTx/>
              <a:buNone/>
            </a:pPr>
            <a:r>
              <a:rPr lang="fr-FR" i="1" dirty="0" err="1"/>
              <a:t>Examples</a:t>
            </a:r>
            <a:r>
              <a:rPr lang="fr-FR" i="1" dirty="0"/>
              <a:t> on the </a:t>
            </a:r>
            <a:r>
              <a:rPr lang="fr-FR" i="1" dirty="0" err="1"/>
              <a:t>negative</a:t>
            </a:r>
            <a:r>
              <a:rPr lang="fr-FR" i="1" dirty="0"/>
              <a:t> </a:t>
            </a:r>
            <a:r>
              <a:rPr lang="fr-FR" i="1" dirty="0" err="1"/>
              <a:t>side</a:t>
            </a:r>
            <a:r>
              <a:rPr lang="fr-FR" i="1" dirty="0"/>
              <a:t>:</a:t>
            </a:r>
          </a:p>
          <a:p>
            <a:pPr marL="171450" indent="-171450" algn="l">
              <a:buFontTx/>
              <a:buChar char="-"/>
            </a:pPr>
            <a:r>
              <a:rPr lang="fr-FR" i="0" dirty="0" err="1"/>
              <a:t>Goods</a:t>
            </a:r>
            <a:r>
              <a:rPr lang="fr-FR" i="0" dirty="0"/>
              <a:t>: Imports</a:t>
            </a:r>
          </a:p>
          <a:p>
            <a:pPr marL="171450" indent="-171450" algn="l">
              <a:buFontTx/>
              <a:buChar char="-"/>
            </a:pPr>
            <a:r>
              <a:rPr lang="fr-FR" i="0" dirty="0" err="1"/>
              <a:t>Income</a:t>
            </a:r>
            <a:r>
              <a:rPr lang="fr-FR" i="0" dirty="0"/>
              <a:t>: A </a:t>
            </a:r>
            <a:r>
              <a:rPr lang="fr-FR" i="0" dirty="0" err="1"/>
              <a:t>foreigner</a:t>
            </a:r>
            <a:r>
              <a:rPr lang="fr-FR" i="0" dirty="0"/>
              <a:t> </a:t>
            </a:r>
            <a:r>
              <a:rPr lang="fr-FR" i="0" dirty="0" err="1"/>
              <a:t>owns</a:t>
            </a:r>
            <a:r>
              <a:rPr lang="fr-FR" i="0" dirty="0"/>
              <a:t> a pizza place in </a:t>
            </a:r>
            <a:r>
              <a:rPr lang="fr-FR" i="0" dirty="0" err="1"/>
              <a:t>my</a:t>
            </a:r>
            <a:r>
              <a:rPr lang="fr-FR" i="0" dirty="0"/>
              <a:t> country and </a:t>
            </a:r>
            <a:r>
              <a:rPr lang="fr-FR" i="0" dirty="0" err="1"/>
              <a:t>is</a:t>
            </a:r>
            <a:r>
              <a:rPr lang="fr-FR" i="0" dirty="0"/>
              <a:t> </a:t>
            </a:r>
            <a:r>
              <a:rPr lang="fr-FR" i="0" dirty="0" err="1"/>
              <a:t>making</a:t>
            </a:r>
            <a:r>
              <a:rPr lang="fr-FR" i="0" dirty="0"/>
              <a:t> profits</a:t>
            </a:r>
          </a:p>
          <a:p>
            <a:pPr marL="171450" indent="-171450" algn="l">
              <a:buFontTx/>
              <a:buChar char="-"/>
            </a:pPr>
            <a:r>
              <a:rPr lang="fr-FR" i="0" dirty="0"/>
              <a:t>Money </a:t>
            </a:r>
            <a:r>
              <a:rPr lang="fr-FR" i="0" dirty="0" err="1"/>
              <a:t>transfers</a:t>
            </a:r>
            <a:r>
              <a:rPr lang="fr-FR" i="0" dirty="0"/>
              <a:t>: I </a:t>
            </a:r>
            <a:r>
              <a:rPr lang="fr-FR" i="0" dirty="0" err="1"/>
              <a:t>receive</a:t>
            </a:r>
            <a:r>
              <a:rPr lang="fr-FR" i="0" dirty="0"/>
              <a:t> money </a:t>
            </a:r>
            <a:r>
              <a:rPr lang="fr-FR" i="0" dirty="0" err="1"/>
              <a:t>from</a:t>
            </a:r>
            <a:r>
              <a:rPr lang="fr-FR" i="0" dirty="0"/>
              <a:t> </a:t>
            </a:r>
            <a:r>
              <a:rPr lang="fr-FR" i="0" dirty="0" err="1"/>
              <a:t>someone</a:t>
            </a:r>
            <a:r>
              <a:rPr lang="fr-FR" i="0" dirty="0"/>
              <a:t> </a:t>
            </a:r>
            <a:r>
              <a:rPr lang="fr-FR" i="0" dirty="0" err="1"/>
              <a:t>who</a:t>
            </a:r>
            <a:r>
              <a:rPr lang="fr-FR" i="0" dirty="0"/>
              <a:t> </a:t>
            </a:r>
            <a:r>
              <a:rPr lang="fr-FR" i="0" dirty="0" err="1"/>
              <a:t>lives</a:t>
            </a:r>
            <a:r>
              <a:rPr lang="fr-FR" i="0" dirty="0"/>
              <a:t> </a:t>
            </a:r>
            <a:r>
              <a:rPr lang="fr-FR" i="0" dirty="0" err="1"/>
              <a:t>outside</a:t>
            </a:r>
            <a:r>
              <a:rPr lang="fr-FR" i="0" dirty="0"/>
              <a:t> the country</a:t>
            </a:r>
          </a:p>
          <a:p>
            <a:pPr marL="171450" indent="-171450">
              <a:buFontTx/>
              <a:buChar char="-"/>
            </a:pPr>
            <a:endParaRPr lang="fr-FR" dirty="0"/>
          </a:p>
          <a:p>
            <a:pPr algn="l"/>
            <a:r>
              <a:rPr lang="fr-FR" dirty="0" err="1"/>
              <a:t>Interpretation</a:t>
            </a:r>
            <a:r>
              <a:rPr lang="fr-FR" dirty="0"/>
              <a:t> of </a:t>
            </a:r>
            <a:r>
              <a:rPr lang="fr-FR" b="1" dirty="0" err="1"/>
              <a:t>trade</a:t>
            </a:r>
            <a:r>
              <a:rPr lang="fr-FR" b="1" dirty="0"/>
              <a:t> </a:t>
            </a:r>
            <a:r>
              <a:rPr lang="fr-FR" b="1" dirty="0" err="1"/>
              <a:t>deficit</a:t>
            </a:r>
            <a:r>
              <a:rPr lang="fr-FR" b="1" dirty="0"/>
              <a:t> : not </a:t>
            </a:r>
            <a:r>
              <a:rPr lang="fr-FR" b="1" dirty="0" err="1"/>
              <a:t>always</a:t>
            </a:r>
            <a:r>
              <a:rPr lang="fr-FR" b="1" dirty="0"/>
              <a:t> a </a:t>
            </a:r>
            <a:r>
              <a:rPr lang="fr-FR" b="1" dirty="0" err="1"/>
              <a:t>bad</a:t>
            </a:r>
            <a:r>
              <a:rPr lang="fr-FR" b="1" dirty="0"/>
              <a:t> </a:t>
            </a:r>
            <a:r>
              <a:rPr lang="fr-FR" b="1" dirty="0" err="1"/>
              <a:t>sign</a:t>
            </a:r>
            <a:r>
              <a:rPr lang="fr-FR" dirty="0"/>
              <a:t>… </a:t>
            </a:r>
            <a:r>
              <a:rPr lang="fr-FR" dirty="0" err="1"/>
              <a:t>could</a:t>
            </a:r>
            <a:r>
              <a:rPr lang="fr-FR" dirty="0"/>
              <a:t> </a:t>
            </a:r>
            <a:r>
              <a:rPr lang="fr-FR" b="0" i="0" u="none" strike="noStrike" dirty="0" err="1">
                <a:solidFill>
                  <a:srgbClr val="111111"/>
                </a:solidFill>
                <a:effectLst/>
                <a:latin typeface="SourceSansPro"/>
              </a:rPr>
              <a:t>indicate</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that</a:t>
            </a:r>
            <a:r>
              <a:rPr lang="fr-FR" b="0" i="0" u="none" strike="noStrike" dirty="0">
                <a:solidFill>
                  <a:srgbClr val="111111"/>
                </a:solidFill>
                <a:effectLst/>
                <a:latin typeface="SourceSansPro"/>
              </a:rPr>
              <a:t> the country </a:t>
            </a:r>
            <a:r>
              <a:rPr lang="fr-FR" b="0" i="0" u="none" strike="noStrike" dirty="0" err="1">
                <a:solidFill>
                  <a:srgbClr val="111111"/>
                </a:solidFill>
                <a:effectLst/>
                <a:latin typeface="SourceSansPro"/>
              </a:rPr>
              <a:t>may</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be</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overly</a:t>
            </a:r>
            <a:r>
              <a:rPr lang="fr-FR" b="0" i="0" u="none" strike="noStrike" dirty="0">
                <a:solidFill>
                  <a:srgbClr val="111111"/>
                </a:solidFill>
                <a:effectLst/>
                <a:latin typeface="SourceSansPro"/>
              </a:rPr>
              <a:t> reliant on </a:t>
            </a:r>
            <a:r>
              <a:rPr lang="fr-FR" b="0" i="0" u="none" strike="noStrike" dirty="0" err="1">
                <a:solidFill>
                  <a:srgbClr val="111111"/>
                </a:solidFill>
                <a:effectLst/>
                <a:latin typeface="SourceSansPro"/>
              </a:rPr>
              <a:t>foreign</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goods</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However</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that</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is</a:t>
            </a:r>
            <a:r>
              <a:rPr lang="fr-FR" b="0" i="0" u="none" strike="noStrike" dirty="0">
                <a:solidFill>
                  <a:srgbClr val="111111"/>
                </a:solidFill>
                <a:effectLst/>
                <a:latin typeface="SourceSansPro"/>
              </a:rPr>
              <a:t> not </a:t>
            </a:r>
            <a:r>
              <a:rPr lang="fr-FR" b="0" i="0" u="none" strike="noStrike" dirty="0" err="1">
                <a:solidFill>
                  <a:srgbClr val="111111"/>
                </a:solidFill>
                <a:effectLst/>
                <a:latin typeface="SourceSansPro"/>
              </a:rPr>
              <a:t>always</a:t>
            </a:r>
            <a:r>
              <a:rPr lang="fr-FR" b="0" i="0" u="none" strike="noStrike" dirty="0">
                <a:solidFill>
                  <a:srgbClr val="111111"/>
                </a:solidFill>
                <a:effectLst/>
                <a:latin typeface="SourceSansPro"/>
              </a:rPr>
              <a:t> the case. It </a:t>
            </a:r>
            <a:r>
              <a:rPr lang="fr-FR" b="0" i="0" u="none" strike="noStrike" dirty="0" err="1">
                <a:solidFill>
                  <a:srgbClr val="111111"/>
                </a:solidFill>
                <a:effectLst/>
                <a:latin typeface="SourceSansPro"/>
              </a:rPr>
              <a:t>could</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also</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mean</a:t>
            </a:r>
            <a:r>
              <a:rPr lang="fr-FR" b="0" i="0" u="none" strike="noStrike" dirty="0">
                <a:solidFill>
                  <a:srgbClr val="111111"/>
                </a:solidFill>
                <a:effectLst/>
                <a:latin typeface="SourceSansPro"/>
              </a:rPr>
              <a:t> the country </a:t>
            </a:r>
            <a:r>
              <a:rPr lang="fr-FR" b="0" i="0" u="none" strike="noStrike" dirty="0" err="1">
                <a:solidFill>
                  <a:srgbClr val="111111"/>
                </a:solidFill>
                <a:effectLst/>
                <a:latin typeface="SourceSansPro"/>
              </a:rPr>
              <a:t>is</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wealthy</a:t>
            </a:r>
            <a:r>
              <a:rPr lang="fr-FR" b="0" i="0" u="none" strike="noStrike" dirty="0">
                <a:solidFill>
                  <a:srgbClr val="111111"/>
                </a:solidFill>
                <a:effectLst/>
                <a:latin typeface="SourceSansPro"/>
              </a:rPr>
              <a:t> and has a high </a:t>
            </a:r>
            <a:r>
              <a:rPr lang="fr-FR" b="0" i="0" u="none" strike="noStrike" dirty="0" err="1">
                <a:solidFill>
                  <a:srgbClr val="111111"/>
                </a:solidFill>
                <a:effectLst/>
                <a:latin typeface="SourceSansPro"/>
              </a:rPr>
              <a:t>level</a:t>
            </a:r>
            <a:r>
              <a:rPr lang="fr-FR" b="0" i="0" u="none" strike="noStrike" dirty="0">
                <a:solidFill>
                  <a:srgbClr val="111111"/>
                </a:solidFill>
                <a:effectLst/>
                <a:latin typeface="SourceSansPro"/>
              </a:rPr>
              <a:t> of </a:t>
            </a:r>
            <a:r>
              <a:rPr lang="fr-FR" b="0" i="0" u="none" strike="noStrike" dirty="0" err="1">
                <a:solidFill>
                  <a:srgbClr val="111111"/>
                </a:solidFill>
                <a:effectLst/>
                <a:latin typeface="SourceSansPro"/>
              </a:rPr>
              <a:t>demand</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that</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needs</a:t>
            </a:r>
            <a:r>
              <a:rPr lang="fr-FR" b="0" i="0" u="none" strike="noStrike" dirty="0">
                <a:solidFill>
                  <a:srgbClr val="111111"/>
                </a:solidFill>
                <a:effectLst/>
                <a:latin typeface="SourceSansPro"/>
              </a:rPr>
              <a:t> to </a:t>
            </a:r>
            <a:r>
              <a:rPr lang="fr-FR" b="0" i="0" u="none" strike="noStrike" dirty="0" err="1">
                <a:solidFill>
                  <a:srgbClr val="111111"/>
                </a:solidFill>
                <a:effectLst/>
                <a:latin typeface="SourceSansPro"/>
              </a:rPr>
              <a:t>be</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satisfied</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investopedia</a:t>
            </a:r>
            <a:r>
              <a:rPr lang="fr-FR" b="0" i="0" u="none" strike="noStrike" dirty="0">
                <a:solidFill>
                  <a:srgbClr val="111111"/>
                </a:solidFill>
                <a:effectLst/>
                <a:latin typeface="SourceSansPro"/>
              </a:rPr>
              <a:t>: https://</a:t>
            </a:r>
            <a:r>
              <a:rPr lang="fr-FR" b="0" i="0" u="none" strike="noStrike" dirty="0" err="1">
                <a:solidFill>
                  <a:srgbClr val="111111"/>
                </a:solidFill>
                <a:effectLst/>
                <a:latin typeface="SourceSansPro"/>
              </a:rPr>
              <a:t>www.investopedia.com</a:t>
            </a:r>
            <a:r>
              <a:rPr lang="fr-FR" b="0" i="0" u="none" strike="noStrike" dirty="0">
                <a:solidFill>
                  <a:srgbClr val="111111"/>
                </a:solidFill>
                <a:effectLst/>
                <a:latin typeface="SourceSansPro"/>
              </a:rPr>
              <a:t>/</a:t>
            </a:r>
            <a:r>
              <a:rPr lang="fr-FR" b="0" i="0" u="none" strike="noStrike" dirty="0" err="1">
                <a:solidFill>
                  <a:srgbClr val="111111"/>
                </a:solidFill>
                <a:effectLst/>
                <a:latin typeface="SourceSansPro"/>
              </a:rPr>
              <a:t>terms</a:t>
            </a:r>
            <a:r>
              <a:rPr lang="fr-FR" b="0" i="0" u="none" strike="noStrike" dirty="0">
                <a:solidFill>
                  <a:srgbClr val="111111"/>
                </a:solidFill>
                <a:effectLst/>
                <a:latin typeface="SourceSansPro"/>
              </a:rPr>
              <a:t>/b/</a:t>
            </a:r>
            <a:r>
              <a:rPr lang="fr-FR" b="0" i="0" u="none" strike="noStrike" dirty="0" err="1">
                <a:solidFill>
                  <a:srgbClr val="111111"/>
                </a:solidFill>
                <a:effectLst/>
                <a:latin typeface="SourceSansPro"/>
              </a:rPr>
              <a:t>bot.asp</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Means</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you</a:t>
            </a:r>
            <a:r>
              <a:rPr lang="fr-FR" b="0" i="0" u="none" strike="noStrike" dirty="0">
                <a:solidFill>
                  <a:srgbClr val="111111"/>
                </a:solidFill>
                <a:effectLst/>
                <a:latin typeface="SourceSansPro"/>
              </a:rPr>
              <a:t> have to finance </a:t>
            </a:r>
            <a:r>
              <a:rPr lang="fr-FR" b="0" i="0" u="none" strike="noStrike" dirty="0" err="1">
                <a:solidFill>
                  <a:srgbClr val="111111"/>
                </a:solidFill>
                <a:effectLst/>
                <a:latin typeface="SourceSansPro"/>
              </a:rPr>
              <a:t>your</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debt</a:t>
            </a:r>
            <a:r>
              <a:rPr lang="fr-FR" b="0" i="0" u="none" strike="noStrike" dirty="0">
                <a:solidFill>
                  <a:srgbClr val="111111"/>
                </a:solidFill>
                <a:effectLst/>
                <a:latin typeface="SourceSansPro"/>
              </a:rPr>
              <a:t> on international </a:t>
            </a:r>
            <a:r>
              <a:rPr lang="fr-FR" b="0" i="0" u="none" strike="noStrike" dirty="0" err="1">
                <a:solidFill>
                  <a:srgbClr val="111111"/>
                </a:solidFill>
                <a:effectLst/>
                <a:latin typeface="SourceSansPro"/>
              </a:rPr>
              <a:t>markets</a:t>
            </a:r>
            <a:endParaRPr lang="fr-FR" b="0" i="0" u="none" strike="noStrike" dirty="0">
              <a:solidFill>
                <a:srgbClr val="111111"/>
              </a:solidFill>
              <a:effectLst/>
              <a:latin typeface="SourceSansPro"/>
            </a:endParaRPr>
          </a:p>
          <a:p>
            <a:pPr algn="l"/>
            <a:r>
              <a:rPr lang="fr-FR" b="1" i="0" u="none" strike="noStrike" dirty="0">
                <a:solidFill>
                  <a:srgbClr val="111111"/>
                </a:solidFill>
                <a:effectLst/>
                <a:latin typeface="SourceSansPro"/>
              </a:rPr>
              <a:t>Trade surplus </a:t>
            </a:r>
            <a:r>
              <a:rPr lang="fr-FR" b="0" i="0" u="none" strike="noStrike" dirty="0">
                <a:solidFill>
                  <a:srgbClr val="111111"/>
                </a:solidFill>
                <a:effectLst/>
                <a:latin typeface="SourceSansPro"/>
              </a:rPr>
              <a:t>can </a:t>
            </a:r>
            <a:r>
              <a:rPr lang="fr-FR" b="0" i="0" u="none" strike="noStrike" dirty="0" err="1">
                <a:solidFill>
                  <a:srgbClr val="111111"/>
                </a:solidFill>
                <a:effectLst/>
                <a:latin typeface="SourceSansPro"/>
              </a:rPr>
              <a:t>be</a:t>
            </a:r>
            <a:r>
              <a:rPr lang="fr-FR" b="0" i="0" u="none" strike="noStrike" dirty="0">
                <a:solidFill>
                  <a:srgbClr val="111111"/>
                </a:solidFill>
                <a:effectLst/>
                <a:latin typeface="SourceSansPro"/>
              </a:rPr>
              <a:t> a </a:t>
            </a:r>
            <a:r>
              <a:rPr lang="fr-FR" b="0" i="0" u="none" strike="noStrike" dirty="0" err="1">
                <a:solidFill>
                  <a:srgbClr val="111111"/>
                </a:solidFill>
                <a:effectLst/>
                <a:latin typeface="SourceSansPro"/>
              </a:rPr>
              <a:t>result</a:t>
            </a:r>
            <a:r>
              <a:rPr lang="fr-FR" b="0" i="0" u="none" strike="noStrike" dirty="0">
                <a:solidFill>
                  <a:srgbClr val="111111"/>
                </a:solidFill>
                <a:effectLst/>
                <a:latin typeface="SourceSansPro"/>
              </a:rPr>
              <a:t> of a country </a:t>
            </a:r>
            <a:r>
              <a:rPr lang="fr-FR" b="0" i="0" u="none" strike="noStrike" dirty="0" err="1">
                <a:solidFill>
                  <a:srgbClr val="111111"/>
                </a:solidFill>
                <a:effectLst/>
                <a:latin typeface="SourceSansPro"/>
              </a:rPr>
              <a:t>having</a:t>
            </a:r>
            <a:r>
              <a:rPr lang="fr-FR" b="0" i="0" u="none" strike="noStrike" dirty="0">
                <a:solidFill>
                  <a:srgbClr val="111111"/>
                </a:solidFill>
                <a:effectLst/>
                <a:latin typeface="SourceSansPro"/>
              </a:rPr>
              <a:t> a </a:t>
            </a:r>
            <a:r>
              <a:rPr lang="fr-FR" b="0" i="0" u="none" strike="noStrike" dirty="0" err="1">
                <a:solidFill>
                  <a:srgbClr val="111111"/>
                </a:solidFill>
                <a:effectLst/>
                <a:latin typeface="SourceSansPro"/>
              </a:rPr>
              <a:t>competitive</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advantage</a:t>
            </a:r>
            <a:r>
              <a:rPr lang="fr-FR" b="0" i="0" u="none" strike="noStrike" dirty="0">
                <a:solidFill>
                  <a:srgbClr val="111111"/>
                </a:solidFill>
                <a:effectLst/>
                <a:latin typeface="SourceSansPro"/>
              </a:rPr>
              <a:t> in the production and export of certain </a:t>
            </a:r>
            <a:r>
              <a:rPr lang="fr-FR" b="0" i="0" u="none" strike="noStrike" dirty="0" err="1">
                <a:solidFill>
                  <a:srgbClr val="111111"/>
                </a:solidFill>
                <a:effectLst/>
                <a:latin typeface="SourceSansPro"/>
              </a:rPr>
              <a:t>goods</a:t>
            </a:r>
            <a:r>
              <a:rPr lang="fr-FR" b="0" i="0" u="none" strike="noStrike" dirty="0">
                <a:solidFill>
                  <a:srgbClr val="111111"/>
                </a:solidFill>
                <a:effectLst/>
                <a:latin typeface="SourceSansPro"/>
              </a:rPr>
              <a:t>, or a </a:t>
            </a:r>
            <a:r>
              <a:rPr lang="fr-FR" b="0" i="0" u="none" strike="noStrike" dirty="0" err="1">
                <a:solidFill>
                  <a:srgbClr val="111111"/>
                </a:solidFill>
                <a:effectLst/>
                <a:latin typeface="SourceSansPro"/>
              </a:rPr>
              <a:t>country's</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currency</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being</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relatively</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undervalued</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making</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its</a:t>
            </a:r>
            <a:r>
              <a:rPr lang="fr-FR" b="0" i="0" u="none" strike="noStrike" dirty="0">
                <a:solidFill>
                  <a:srgbClr val="111111"/>
                </a:solidFill>
                <a:effectLst/>
                <a:latin typeface="SourceSansPro"/>
              </a:rPr>
              <a:t> exports </a:t>
            </a:r>
            <a:r>
              <a:rPr lang="fr-FR" b="0" i="0" u="none" strike="noStrike" dirty="0" err="1">
                <a:solidFill>
                  <a:srgbClr val="111111"/>
                </a:solidFill>
                <a:effectLst/>
                <a:latin typeface="SourceSansPro"/>
              </a:rPr>
              <a:t>cheaper</a:t>
            </a:r>
            <a:r>
              <a:rPr lang="fr-FR" b="0" i="0" u="none" strike="noStrike" dirty="0">
                <a:solidFill>
                  <a:srgbClr val="111111"/>
                </a:solidFill>
                <a:effectLst/>
                <a:latin typeface="SourceSansPro"/>
              </a:rPr>
              <a:t> for </a:t>
            </a:r>
            <a:r>
              <a:rPr lang="fr-FR" b="0" i="0" u="none" strike="noStrike" dirty="0" err="1">
                <a:solidFill>
                  <a:srgbClr val="111111"/>
                </a:solidFill>
                <a:effectLst/>
                <a:latin typeface="SourceSansPro"/>
              </a:rPr>
              <a:t>foreign</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buyers</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cf</a:t>
            </a:r>
            <a:r>
              <a:rPr lang="fr-FR" b="0" i="0" u="none" strike="noStrike" dirty="0">
                <a:solidFill>
                  <a:srgbClr val="111111"/>
                </a:solidFill>
                <a:effectLst/>
                <a:latin typeface="SourceSansPro"/>
              </a:rPr>
              <a:t> China, not </a:t>
            </a:r>
            <a:r>
              <a:rPr lang="fr-FR" b="0" i="0" u="none" strike="noStrike" dirty="0" err="1">
                <a:solidFill>
                  <a:srgbClr val="111111"/>
                </a:solidFill>
                <a:effectLst/>
                <a:latin typeface="SourceSansPro"/>
              </a:rPr>
              <a:t>enough</a:t>
            </a:r>
            <a:r>
              <a:rPr lang="fr-FR" b="0" i="0" u="none" strike="noStrike" dirty="0">
                <a:solidFill>
                  <a:srgbClr val="111111"/>
                </a:solidFill>
                <a:effectLst/>
                <a:latin typeface="SourceSansPro"/>
              </a:rPr>
              <a:t> local </a:t>
            </a:r>
            <a:r>
              <a:rPr lang="fr-FR" b="0" i="0" u="none" strike="noStrike" dirty="0" err="1">
                <a:solidFill>
                  <a:srgbClr val="111111"/>
                </a:solidFill>
                <a:effectLst/>
                <a:latin typeface="SourceSansPro"/>
              </a:rPr>
              <a:t>demand</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too</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much</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savings</a:t>
            </a:r>
            <a:r>
              <a:rPr lang="fr-FR" b="0" i="0" u="none" strike="noStrike" dirty="0">
                <a:solidFill>
                  <a:srgbClr val="111111"/>
                </a:solidFill>
                <a:effectLst/>
                <a:latin typeface="SourceSansPro"/>
              </a:rPr>
              <a:t>). Can </a:t>
            </a:r>
            <a:r>
              <a:rPr lang="fr-FR" b="0" i="0" u="none" strike="noStrike" dirty="0" err="1">
                <a:solidFill>
                  <a:srgbClr val="111111"/>
                </a:solidFill>
                <a:effectLst/>
                <a:latin typeface="SourceSansPro"/>
              </a:rPr>
              <a:t>reflect</a:t>
            </a:r>
            <a:r>
              <a:rPr lang="fr-FR" b="0" i="0" u="none" strike="noStrike" dirty="0">
                <a:solidFill>
                  <a:srgbClr val="111111"/>
                </a:solidFill>
                <a:effectLst/>
                <a:latin typeface="SourceSansPro"/>
              </a:rPr>
              <a:t> of a </a:t>
            </a:r>
            <a:r>
              <a:rPr lang="fr-FR" b="0" i="0" u="none" strike="noStrike" dirty="0" err="1">
                <a:solidFill>
                  <a:srgbClr val="111111"/>
                </a:solidFill>
                <a:effectLst/>
                <a:latin typeface="SourceSansPro"/>
              </a:rPr>
              <a:t>falling</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demand</a:t>
            </a:r>
            <a:r>
              <a:rPr lang="fr-FR" b="0" i="0" u="none" strike="noStrike" dirty="0">
                <a:solidFill>
                  <a:srgbClr val="111111"/>
                </a:solidFill>
                <a:effectLst/>
                <a:latin typeface="SourceSansPro"/>
              </a:rPr>
              <a:t>, a start a </a:t>
            </a:r>
            <a:r>
              <a:rPr lang="fr-FR" b="0" i="0" u="none" strike="noStrike" dirty="0" err="1">
                <a:solidFill>
                  <a:srgbClr val="111111"/>
                </a:solidFill>
                <a:effectLst/>
                <a:latin typeface="SourceSansPro"/>
              </a:rPr>
              <a:t>recession</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means</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you</a:t>
            </a:r>
            <a:r>
              <a:rPr lang="fr-FR" b="0" i="0" u="none" strike="noStrike" dirty="0">
                <a:solidFill>
                  <a:srgbClr val="111111"/>
                </a:solidFill>
                <a:effectLst/>
                <a:latin typeface="SourceSansPro"/>
              </a:rPr>
              <a:t> LEND money to the </a:t>
            </a:r>
            <a:r>
              <a:rPr lang="fr-FR" b="0" i="0" u="none" strike="noStrike" dirty="0" err="1">
                <a:solidFill>
                  <a:srgbClr val="111111"/>
                </a:solidFill>
                <a:effectLst/>
                <a:latin typeface="SourceSansPro"/>
              </a:rPr>
              <a:t>others</a:t>
            </a:r>
            <a:endParaRPr lang="fr-FR" b="0" i="0" u="none" strike="noStrike" dirty="0">
              <a:solidFill>
                <a:srgbClr val="111111"/>
              </a:solidFill>
              <a:effectLst/>
              <a:latin typeface="SourceSansPro"/>
            </a:endParaRPr>
          </a:p>
          <a:p>
            <a:pPr algn="l"/>
            <a:r>
              <a:rPr lang="fr-FR" b="0" i="0" u="none" strike="noStrike" dirty="0">
                <a:solidFill>
                  <a:srgbClr val="111111"/>
                </a:solidFill>
                <a:effectLst/>
                <a:latin typeface="SourceSansPro"/>
              </a:rPr>
              <a:t>In </a:t>
            </a:r>
            <a:r>
              <a:rPr lang="fr-FR" b="0" i="0" u="none" strike="noStrike" dirty="0" err="1">
                <a:solidFill>
                  <a:srgbClr val="111111"/>
                </a:solidFill>
                <a:effectLst/>
                <a:latin typeface="SourceSansPro"/>
              </a:rPr>
              <a:t>itself</a:t>
            </a:r>
            <a:r>
              <a:rPr lang="fr-FR" b="0" i="0" u="none" strike="noStrike" dirty="0">
                <a:solidFill>
                  <a:srgbClr val="111111"/>
                </a:solidFill>
                <a:effectLst/>
                <a:latin typeface="SourceSansPro"/>
              </a:rPr>
              <a:t>, not a good </a:t>
            </a:r>
            <a:r>
              <a:rPr lang="fr-FR" b="0" i="0" u="none" strike="noStrike" dirty="0" err="1">
                <a:solidFill>
                  <a:srgbClr val="111111"/>
                </a:solidFill>
                <a:effectLst/>
                <a:latin typeface="SourceSansPro"/>
              </a:rPr>
              <a:t>indicator</a:t>
            </a:r>
            <a:r>
              <a:rPr lang="fr-FR" b="0" i="0" u="none" strike="noStrike" dirty="0">
                <a:solidFill>
                  <a:srgbClr val="111111"/>
                </a:solidFill>
                <a:effectLst/>
                <a:latin typeface="SourceSansPro"/>
              </a:rPr>
              <a:t> of the </a:t>
            </a:r>
            <a:r>
              <a:rPr lang="fr-FR" b="0" i="0" u="none" strike="noStrike" dirty="0" err="1">
                <a:solidFill>
                  <a:srgbClr val="111111"/>
                </a:solidFill>
                <a:effectLst/>
                <a:latin typeface="SourceSansPro"/>
              </a:rPr>
              <a:t>health</a:t>
            </a:r>
            <a:r>
              <a:rPr lang="fr-FR" b="0" i="0" u="none" strike="noStrike" dirty="0">
                <a:solidFill>
                  <a:srgbClr val="111111"/>
                </a:solidFill>
                <a:effectLst/>
                <a:latin typeface="SourceSansPro"/>
              </a:rPr>
              <a:t> of the </a:t>
            </a:r>
            <a:r>
              <a:rPr lang="fr-FR" b="0" i="0" u="none" strike="noStrike" dirty="0" err="1">
                <a:solidFill>
                  <a:srgbClr val="111111"/>
                </a:solidFill>
                <a:effectLst/>
                <a:latin typeface="SourceSansPro"/>
              </a:rPr>
              <a:t>economy</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you</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need</a:t>
            </a:r>
            <a:r>
              <a:rPr lang="fr-FR" b="0" i="0" u="none" strike="noStrike" dirty="0">
                <a:solidFill>
                  <a:srgbClr val="111111"/>
                </a:solidFill>
                <a:effectLst/>
                <a:latin typeface="SourceSansPro"/>
              </a:rPr>
              <a:t> to </a:t>
            </a:r>
            <a:r>
              <a:rPr lang="fr-FR" b="0" i="0" u="none" strike="noStrike" dirty="0" err="1">
                <a:solidFill>
                  <a:srgbClr val="111111"/>
                </a:solidFill>
                <a:effectLst/>
                <a:latin typeface="SourceSansPro"/>
              </a:rPr>
              <a:t>analyze</a:t>
            </a:r>
            <a:r>
              <a:rPr lang="fr-FR" b="0" i="0" u="none" strike="noStrike" dirty="0">
                <a:solidFill>
                  <a:srgbClr val="111111"/>
                </a:solidFill>
                <a:effectLst/>
                <a:latin typeface="SourceSansPro"/>
              </a:rPr>
              <a:t> the </a:t>
            </a:r>
            <a:r>
              <a:rPr lang="fr-FR" b="0" i="0" u="none" strike="noStrike" dirty="0" err="1">
                <a:solidFill>
                  <a:srgbClr val="111111"/>
                </a:solidFill>
                <a:effectLst/>
                <a:latin typeface="SourceSansPro"/>
              </a:rPr>
              <a:t>context</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understand</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why</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there</a:t>
            </a:r>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is</a:t>
            </a:r>
            <a:r>
              <a:rPr lang="fr-FR" b="0" i="0" u="none" strike="noStrike" dirty="0">
                <a:solidFill>
                  <a:srgbClr val="111111"/>
                </a:solidFill>
                <a:effectLst/>
                <a:latin typeface="SourceSansPro"/>
              </a:rPr>
              <a:t> a surplus or a </a:t>
            </a:r>
            <a:r>
              <a:rPr lang="fr-FR" b="0" i="0" u="none" strike="noStrike" dirty="0" err="1">
                <a:solidFill>
                  <a:srgbClr val="111111"/>
                </a:solidFill>
                <a:effectLst/>
                <a:latin typeface="SourceSansPro"/>
              </a:rPr>
              <a:t>deficit</a:t>
            </a:r>
            <a:r>
              <a:rPr lang="fr-FR" b="0" i="0" u="none" strike="noStrike" dirty="0">
                <a:solidFill>
                  <a:srgbClr val="111111"/>
                </a:solidFill>
                <a:effectLst/>
                <a:latin typeface="SourceSansPro"/>
              </a:rPr>
              <a:t>)</a:t>
            </a:r>
          </a:p>
          <a:p>
            <a:pPr algn="l"/>
            <a:r>
              <a:rPr lang="fr-FR" b="0" i="0" u="none" strike="noStrike" dirty="0">
                <a:solidFill>
                  <a:srgbClr val="111111"/>
                </a:solidFill>
                <a:effectLst/>
                <a:latin typeface="SourceSansPro"/>
              </a:rPr>
              <a:t>+ </a:t>
            </a:r>
            <a:r>
              <a:rPr lang="fr-FR" b="0" i="0" u="none" strike="noStrike" dirty="0" err="1">
                <a:solidFill>
                  <a:srgbClr val="111111"/>
                </a:solidFill>
                <a:effectLst/>
                <a:latin typeface="SourceSansPro"/>
              </a:rPr>
              <a:t>you</a:t>
            </a:r>
            <a:r>
              <a:rPr lang="fr-FR" b="0" i="0" u="none" strike="noStrike" dirty="0">
                <a:solidFill>
                  <a:srgbClr val="111111"/>
                </a:solidFill>
                <a:effectLst/>
                <a:latin typeface="SourceSansPro"/>
              </a:rPr>
              <a:t> can have a </a:t>
            </a:r>
            <a:r>
              <a:rPr lang="fr-FR" b="0" i="0" u="none" strike="noStrike" dirty="0" err="1">
                <a:solidFill>
                  <a:srgbClr val="111111"/>
                </a:solidFill>
                <a:effectLst/>
                <a:latin typeface="SourceSansPro"/>
              </a:rPr>
              <a:t>deficit</a:t>
            </a:r>
            <a:r>
              <a:rPr lang="fr-FR" b="0" i="0" u="none" strike="noStrike" dirty="0">
                <a:solidFill>
                  <a:srgbClr val="111111"/>
                </a:solidFill>
                <a:effectLst/>
                <a:latin typeface="SourceSansPro"/>
              </a:rPr>
              <a:t> in the BOT and surplus in the balance of </a:t>
            </a:r>
            <a:r>
              <a:rPr lang="fr-FR" b="0" i="0" u="none" strike="noStrike" dirty="0" err="1">
                <a:solidFill>
                  <a:srgbClr val="111111"/>
                </a:solidFill>
                <a:effectLst/>
                <a:latin typeface="SourceSansPro"/>
              </a:rPr>
              <a:t>payments</a:t>
            </a:r>
            <a:r>
              <a:rPr lang="fr-FR" b="0" i="0" u="none" strike="noStrike" dirty="0">
                <a:solidFill>
                  <a:srgbClr val="111111"/>
                </a:solidFill>
                <a:effectLst/>
                <a:latin typeface="SourceSansPro"/>
              </a:rPr>
              <a:t>, and vice-versa. </a:t>
            </a:r>
          </a:p>
          <a:p>
            <a:br>
              <a:rPr lang="fr-FR" dirty="0"/>
            </a:b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13</a:t>
            </a:fld>
            <a:endParaRPr lang="fr-FR"/>
          </a:p>
        </p:txBody>
      </p:sp>
    </p:spTree>
    <p:extLst>
      <p:ext uri="{BB962C8B-B14F-4D97-AF65-F5344CB8AC3E}">
        <p14:creationId xmlns:p14="http://schemas.microsoft.com/office/powerpoint/2010/main" val="1381116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dirty="0"/>
          </a:p>
          <a:p>
            <a:pPr algn="l" fontAlgn="base"/>
            <a:r>
              <a:rPr lang="fr-FR" b="0" i="0" u="none" strike="noStrike" dirty="0">
                <a:solidFill>
                  <a:srgbClr val="555555"/>
                </a:solidFill>
                <a:effectLst/>
                <a:latin typeface="Open Sans" panose="020F0502020204030204" pitchFamily="34" charset="0"/>
              </a:rPr>
              <a:t>The balance of </a:t>
            </a:r>
            <a:r>
              <a:rPr lang="fr-FR" b="0" i="0" u="none" strike="noStrike" dirty="0" err="1">
                <a:solidFill>
                  <a:srgbClr val="555555"/>
                </a:solidFill>
                <a:effectLst/>
                <a:latin typeface="Open Sans" panose="020F0502020204030204" pitchFamily="34" charset="0"/>
              </a:rPr>
              <a:t>payments</a:t>
            </a:r>
            <a:r>
              <a:rPr lang="fr-FR" b="0" i="0" u="none" strike="noStrike" dirty="0">
                <a:solidFill>
                  <a:srgbClr val="555555"/>
                </a:solidFill>
                <a:effectLst/>
                <a:latin typeface="Open Sans" panose="020F0502020204030204" pitchFamily="34" charset="0"/>
              </a:rPr>
              <a:t> </a:t>
            </a:r>
            <a:r>
              <a:rPr lang="fr-FR" b="0" i="0" u="none" strike="noStrike" dirty="0" err="1">
                <a:solidFill>
                  <a:srgbClr val="555555"/>
                </a:solidFill>
                <a:effectLst/>
                <a:latin typeface="Open Sans" panose="020F0502020204030204" pitchFamily="34" charset="0"/>
              </a:rPr>
              <a:t>consists</a:t>
            </a:r>
            <a:r>
              <a:rPr lang="fr-FR" b="0" i="0" u="none" strike="noStrike" dirty="0">
                <a:solidFill>
                  <a:srgbClr val="555555"/>
                </a:solidFill>
                <a:effectLst/>
                <a:latin typeface="Open Sans" panose="020F0502020204030204" pitchFamily="34" charset="0"/>
              </a:rPr>
              <a:t> of:</a:t>
            </a:r>
          </a:p>
          <a:p>
            <a:pPr algn="l" fontAlgn="base">
              <a:buFont typeface="Arial" panose="020B0604020202020204" pitchFamily="34" charset="0"/>
              <a:buChar char="•"/>
            </a:pPr>
            <a:r>
              <a:rPr lang="fr-FR" b="0" i="0" u="none" strike="noStrike" dirty="0">
                <a:solidFill>
                  <a:srgbClr val="555555"/>
                </a:solidFill>
                <a:effectLst/>
                <a:latin typeface="Open Sans" panose="020B0606030504020204" pitchFamily="34" charset="0"/>
              </a:rPr>
              <a:t>the </a:t>
            </a:r>
            <a:r>
              <a:rPr lang="fr-FR" b="0" i="0" u="none" strike="noStrike" dirty="0" err="1">
                <a:solidFill>
                  <a:srgbClr val="555555"/>
                </a:solidFill>
                <a:effectLst/>
                <a:latin typeface="Open Sans" panose="020B0606030504020204" pitchFamily="34" charset="0"/>
              </a:rPr>
              <a:t>current</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account</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including</a:t>
            </a:r>
            <a:r>
              <a:rPr lang="fr-FR" b="0" i="0" u="none" strike="noStrike" dirty="0">
                <a:solidFill>
                  <a:srgbClr val="555555"/>
                </a:solidFill>
                <a:effectLst/>
                <a:latin typeface="Open Sans" panose="020B0606030504020204" pitchFamily="34" charset="0"/>
              </a:rPr>
              <a:t> the </a:t>
            </a:r>
            <a:r>
              <a:rPr lang="fr-FR" b="0" i="0" u="none" strike="noStrike" dirty="0" err="1">
                <a:solidFill>
                  <a:srgbClr val="555555"/>
                </a:solidFill>
                <a:effectLst/>
                <a:latin typeface="Open Sans" panose="020B0606030504020204" pitchFamily="34" charset="0"/>
              </a:rPr>
              <a:t>accounts</a:t>
            </a:r>
            <a:r>
              <a:rPr lang="fr-FR" b="0" i="0" u="none" strike="noStrike" dirty="0">
                <a:solidFill>
                  <a:srgbClr val="555555"/>
                </a:solidFill>
                <a:effectLst/>
                <a:latin typeface="Open Sans" panose="020B0606030504020204" pitchFamily="34" charset="0"/>
              </a:rPr>
              <a:t> for </a:t>
            </a:r>
            <a:r>
              <a:rPr lang="fr-FR" b="0" i="0" u="none" strike="noStrike" dirty="0" err="1">
                <a:solidFill>
                  <a:srgbClr val="555555"/>
                </a:solidFill>
                <a:effectLst/>
                <a:latin typeface="Open Sans" panose="020B0606030504020204" pitchFamily="34" charset="0"/>
              </a:rPr>
              <a:t>goods</a:t>
            </a:r>
            <a:r>
              <a:rPr lang="fr-FR" b="0" i="0" u="none" strike="noStrike" dirty="0">
                <a:solidFill>
                  <a:srgbClr val="555555"/>
                </a:solidFill>
                <a:effectLst/>
                <a:latin typeface="Open Sans" panose="020B0606030504020204" pitchFamily="34" charset="0"/>
              </a:rPr>
              <a:t> and services </a:t>
            </a:r>
            <a:r>
              <a:rPr lang="fr-FR" b="0" i="0" u="none" strike="noStrike" dirty="0" err="1">
                <a:solidFill>
                  <a:srgbClr val="555555"/>
                </a:solidFill>
                <a:effectLst/>
                <a:latin typeface="Open Sans" panose="020B0606030504020204" pitchFamily="34" charset="0"/>
              </a:rPr>
              <a:t>trade</a:t>
            </a:r>
            <a:r>
              <a:rPr lang="fr-FR" b="0" i="0" u="none" strike="noStrike" dirty="0">
                <a:solidFill>
                  <a:srgbClr val="555555"/>
                </a:solidFill>
                <a:effectLst/>
                <a:latin typeface="Open Sans" panose="020B0606030504020204" pitchFamily="34" charset="0"/>
              </a:rPr>
              <a:t> as </a:t>
            </a:r>
            <a:r>
              <a:rPr lang="fr-FR" b="0" i="0" u="none" strike="noStrike" dirty="0" err="1">
                <a:solidFill>
                  <a:srgbClr val="555555"/>
                </a:solidFill>
                <a:effectLst/>
                <a:latin typeface="Open Sans" panose="020B0606030504020204" pitchFamily="34" charset="0"/>
              </a:rPr>
              <a:t>well</a:t>
            </a:r>
            <a:r>
              <a:rPr lang="fr-FR" b="0" i="0" u="none" strike="noStrike" dirty="0">
                <a:solidFill>
                  <a:srgbClr val="555555"/>
                </a:solidFill>
                <a:effectLst/>
                <a:latin typeface="Open Sans" panose="020B0606030504020204" pitchFamily="34" charset="0"/>
              </a:rPr>
              <a:t> as the </a:t>
            </a:r>
            <a:r>
              <a:rPr lang="fr-FR" b="0" i="0" u="none" strike="noStrike" dirty="0" err="1">
                <a:solidFill>
                  <a:srgbClr val="555555"/>
                </a:solidFill>
                <a:effectLst/>
                <a:latin typeface="Open Sans" panose="020B0606030504020204" pitchFamily="34" charset="0"/>
              </a:rPr>
              <a:t>primary</a:t>
            </a:r>
            <a:r>
              <a:rPr lang="fr-FR" b="0" i="0" u="none" strike="noStrike" dirty="0">
                <a:solidFill>
                  <a:srgbClr val="555555"/>
                </a:solidFill>
                <a:effectLst/>
                <a:latin typeface="Open Sans" panose="020B0606030504020204" pitchFamily="34" charset="0"/>
              </a:rPr>
              <a:t> and </a:t>
            </a:r>
            <a:r>
              <a:rPr lang="fr-FR" b="0" i="0" u="none" strike="noStrike" dirty="0" err="1">
                <a:solidFill>
                  <a:srgbClr val="555555"/>
                </a:solidFill>
                <a:effectLst/>
                <a:latin typeface="Open Sans" panose="020B0606030504020204" pitchFamily="34" charset="0"/>
              </a:rPr>
              <a:t>secondary</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income</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accounts</a:t>
            </a:r>
            <a:r>
              <a:rPr lang="fr-FR" b="0" i="0" u="none" strike="noStrike" dirty="0">
                <a:solidFill>
                  <a:srgbClr val="555555"/>
                </a:solidFill>
                <a:effectLst/>
                <a:latin typeface="Open Sans" panose="020B0606030504020204" pitchFamily="34" charset="0"/>
              </a:rPr>
              <a:t>)</a:t>
            </a:r>
          </a:p>
          <a:p>
            <a:pPr algn="l" fontAlgn="base">
              <a:buFont typeface="Arial" panose="020B0604020202020204" pitchFamily="34" charset="0"/>
              <a:buChar char="•"/>
            </a:pPr>
            <a:r>
              <a:rPr lang="fr-FR" b="0" i="0" u="none" strike="noStrike" dirty="0">
                <a:solidFill>
                  <a:srgbClr val="555555"/>
                </a:solidFill>
                <a:effectLst/>
                <a:latin typeface="Open Sans" panose="020B0606030504020204" pitchFamily="34" charset="0"/>
              </a:rPr>
              <a:t>the capital </a:t>
            </a:r>
            <a:r>
              <a:rPr lang="fr-FR" b="0" i="0" u="none" strike="noStrike" dirty="0" err="1">
                <a:solidFill>
                  <a:srgbClr val="555555"/>
                </a:solidFill>
                <a:effectLst/>
                <a:latin typeface="Open Sans" panose="020B0606030504020204" pitchFamily="34" charset="0"/>
              </a:rPr>
              <a:t>account</a:t>
            </a:r>
            <a:endParaRPr lang="fr-FR" b="0" i="0" u="none" strike="noStrike" dirty="0">
              <a:solidFill>
                <a:srgbClr val="555555"/>
              </a:solidFill>
              <a:effectLst/>
              <a:latin typeface="Open Sans" panose="020B0606030504020204" pitchFamily="34" charset="0"/>
            </a:endParaRPr>
          </a:p>
          <a:p>
            <a:pPr algn="l" fontAlgn="base">
              <a:buFont typeface="Arial" panose="020B0604020202020204" pitchFamily="34" charset="0"/>
              <a:buChar char="•"/>
            </a:pPr>
            <a:r>
              <a:rPr lang="fr-FR" b="0" i="0" u="none" strike="noStrike" dirty="0">
                <a:solidFill>
                  <a:srgbClr val="555555"/>
                </a:solidFill>
                <a:effectLst/>
                <a:latin typeface="Open Sans" panose="020B0606030504020204" pitchFamily="34" charset="0"/>
              </a:rPr>
              <a:t>the </a:t>
            </a:r>
            <a:r>
              <a:rPr lang="fr-FR" b="0" i="0" u="none" strike="noStrike" dirty="0" err="1">
                <a:solidFill>
                  <a:srgbClr val="555555"/>
                </a:solidFill>
                <a:effectLst/>
                <a:latin typeface="Open Sans" panose="020B0606030504020204" pitchFamily="34" charset="0"/>
              </a:rPr>
              <a:t>financial</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account</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comprising</a:t>
            </a:r>
            <a:r>
              <a:rPr lang="fr-FR" b="0" i="0" u="none" strike="noStrike" dirty="0">
                <a:solidFill>
                  <a:srgbClr val="555555"/>
                </a:solidFill>
                <a:effectLst/>
                <a:latin typeface="Open Sans" panose="020B0606030504020204" pitchFamily="34" charset="0"/>
              </a:rPr>
              <a:t> direct </a:t>
            </a:r>
            <a:r>
              <a:rPr lang="fr-FR" b="0" i="0" u="none" strike="noStrike" dirty="0" err="1">
                <a:solidFill>
                  <a:srgbClr val="555555"/>
                </a:solidFill>
                <a:effectLst/>
                <a:latin typeface="Open Sans" panose="020B0606030504020204" pitchFamily="34" charset="0"/>
              </a:rPr>
              <a:t>investment</a:t>
            </a:r>
            <a:r>
              <a:rPr lang="fr-FR" b="0" i="0" u="none" strike="noStrike" dirty="0">
                <a:solidFill>
                  <a:srgbClr val="555555"/>
                </a:solidFill>
                <a:effectLst/>
                <a:latin typeface="Open Sans" panose="020B0606030504020204" pitchFamily="34" charset="0"/>
              </a:rPr>
              <a:t>, portfolio </a:t>
            </a:r>
            <a:r>
              <a:rPr lang="fr-FR" b="0" i="0" u="none" strike="noStrike" dirty="0" err="1">
                <a:solidFill>
                  <a:srgbClr val="555555"/>
                </a:solidFill>
                <a:effectLst/>
                <a:latin typeface="Open Sans" panose="020B0606030504020204" pitchFamily="34" charset="0"/>
              </a:rPr>
              <a:t>investment</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financial</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derivatives</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other</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investment</a:t>
            </a:r>
            <a:r>
              <a:rPr lang="fr-FR" b="0" i="0" u="none" strike="noStrike" dirty="0">
                <a:solidFill>
                  <a:srgbClr val="555555"/>
                </a:solidFill>
                <a:effectLst/>
                <a:latin typeface="Open Sans" panose="020B0606030504020204" pitchFamily="34" charset="0"/>
              </a:rPr>
              <a:t> and </a:t>
            </a:r>
            <a:r>
              <a:rPr lang="fr-FR" b="0" i="0" u="none" strike="noStrike" dirty="0" err="1">
                <a:solidFill>
                  <a:srgbClr val="555555"/>
                </a:solidFill>
                <a:effectLst/>
                <a:latin typeface="Open Sans" panose="020B0606030504020204" pitchFamily="34" charset="0"/>
              </a:rPr>
              <a:t>reserve</a:t>
            </a:r>
            <a:r>
              <a:rPr lang="fr-FR" b="0" i="0" u="none" strike="noStrike" dirty="0">
                <a:solidFill>
                  <a:srgbClr val="555555"/>
                </a:solidFill>
                <a:effectLst/>
                <a:latin typeface="Open Sans" panose="020B0606030504020204" pitchFamily="34" charset="0"/>
              </a:rPr>
              <a:t> assets)</a:t>
            </a:r>
          </a:p>
          <a:p>
            <a:pPr algn="l" fontAlgn="base"/>
            <a:r>
              <a:rPr lang="fr-FR" b="0" i="0" u="none" strike="noStrike" dirty="0">
                <a:solidFill>
                  <a:srgbClr val="555555"/>
                </a:solidFill>
                <a:effectLst/>
                <a:latin typeface="Open Sans" panose="020B0606030504020204" pitchFamily="34" charset="0"/>
              </a:rPr>
              <a:t>The </a:t>
            </a:r>
            <a:r>
              <a:rPr lang="fr-FR" b="0" i="0" u="none" strike="noStrike" dirty="0" err="1">
                <a:solidFill>
                  <a:srgbClr val="555555"/>
                </a:solidFill>
                <a:effectLst/>
                <a:latin typeface="Open Sans" panose="020B0606030504020204" pitchFamily="34" charset="0"/>
              </a:rPr>
              <a:t>different</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accounts</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within</a:t>
            </a:r>
            <a:r>
              <a:rPr lang="fr-FR" b="0" i="0" u="none" strike="noStrike" dirty="0">
                <a:solidFill>
                  <a:srgbClr val="555555"/>
                </a:solidFill>
                <a:effectLst/>
                <a:latin typeface="Open Sans" panose="020B0606030504020204" pitchFamily="34" charset="0"/>
              </a:rPr>
              <a:t> the balance of </a:t>
            </a:r>
            <a:r>
              <a:rPr lang="fr-FR" b="0" i="0" u="none" strike="noStrike" dirty="0" err="1">
                <a:solidFill>
                  <a:srgbClr val="555555"/>
                </a:solidFill>
                <a:effectLst/>
                <a:latin typeface="Open Sans" panose="020B0606030504020204" pitchFamily="34" charset="0"/>
              </a:rPr>
              <a:t>payments</a:t>
            </a:r>
            <a:r>
              <a:rPr lang="fr-FR" b="0" i="0" u="none" strike="noStrike" dirty="0">
                <a:solidFill>
                  <a:srgbClr val="555555"/>
                </a:solidFill>
                <a:effectLst/>
                <a:latin typeface="Open Sans" panose="020B0606030504020204" pitchFamily="34" charset="0"/>
              </a:rPr>
              <a:t> are </a:t>
            </a:r>
            <a:r>
              <a:rPr lang="fr-FR" b="0" i="0" u="none" strike="noStrike" dirty="0" err="1">
                <a:solidFill>
                  <a:srgbClr val="555555"/>
                </a:solidFill>
                <a:effectLst/>
                <a:latin typeface="Open Sans" panose="020B0606030504020204" pitchFamily="34" charset="0"/>
              </a:rPr>
              <a:t>distinguished</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according</a:t>
            </a:r>
            <a:r>
              <a:rPr lang="fr-FR" b="0" i="0" u="none" strike="noStrike" dirty="0">
                <a:solidFill>
                  <a:srgbClr val="555555"/>
                </a:solidFill>
                <a:effectLst/>
                <a:latin typeface="Open Sans" panose="020B0606030504020204" pitchFamily="34" charset="0"/>
              </a:rPr>
              <a:t> to the nature of the </a:t>
            </a:r>
            <a:r>
              <a:rPr lang="fr-FR" b="0" i="0" u="none" strike="noStrike" dirty="0" err="1">
                <a:solidFill>
                  <a:srgbClr val="555555"/>
                </a:solidFill>
                <a:effectLst/>
                <a:latin typeface="Open Sans" panose="020B0606030504020204" pitchFamily="34" charset="0"/>
              </a:rPr>
              <a:t>economic</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resources</a:t>
            </a:r>
            <a:r>
              <a:rPr lang="fr-FR" b="0" i="0" u="none" strike="noStrike" dirty="0">
                <a:solidFill>
                  <a:srgbClr val="555555"/>
                </a:solidFill>
                <a:effectLst/>
                <a:latin typeface="Open Sans" panose="020B0606030504020204" pitchFamily="34" charset="0"/>
              </a:rPr>
              <a:t> (e.g. </a:t>
            </a:r>
            <a:r>
              <a:rPr lang="fr-FR" b="0" i="0" u="none" strike="noStrike" dirty="0" err="1">
                <a:solidFill>
                  <a:srgbClr val="555555"/>
                </a:solidFill>
                <a:effectLst/>
                <a:latin typeface="Open Sans" panose="020B0606030504020204" pitchFamily="34" charset="0"/>
              </a:rPr>
              <a:t>goods</a:t>
            </a:r>
            <a:r>
              <a:rPr lang="fr-FR" b="0" i="0" u="none" strike="noStrike" dirty="0">
                <a:solidFill>
                  <a:srgbClr val="555555"/>
                </a:solidFill>
                <a:effectLst/>
                <a:latin typeface="Open Sans" panose="020B0606030504020204" pitchFamily="34" charset="0"/>
              </a:rPr>
              <a:t>, services, </a:t>
            </a:r>
            <a:r>
              <a:rPr lang="fr-FR" b="0" i="0" u="none" strike="noStrike" dirty="0" err="1">
                <a:solidFill>
                  <a:srgbClr val="555555"/>
                </a:solidFill>
                <a:effectLst/>
                <a:latin typeface="Open Sans" panose="020B0606030504020204" pitchFamily="34" charset="0"/>
              </a:rPr>
              <a:t>income</a:t>
            </a:r>
            <a:r>
              <a:rPr lang="fr-FR" b="0" i="0" u="none" strike="noStrike" dirty="0">
                <a:solidFill>
                  <a:srgbClr val="555555"/>
                </a:solidFill>
                <a:effectLst/>
                <a:latin typeface="Open Sans" panose="020B0606030504020204" pitchFamily="34" charset="0"/>
              </a:rPr>
              <a:t> or </a:t>
            </a:r>
            <a:r>
              <a:rPr lang="fr-FR" b="0" i="0" u="none" strike="noStrike" dirty="0" err="1">
                <a:solidFill>
                  <a:srgbClr val="555555"/>
                </a:solidFill>
                <a:effectLst/>
                <a:latin typeface="Open Sans" panose="020B0606030504020204" pitchFamily="34" charset="0"/>
              </a:rPr>
              <a:t>financial</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resources</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provided</a:t>
            </a:r>
            <a:r>
              <a:rPr lang="fr-FR" b="0" i="0" u="none" strike="noStrike" dirty="0">
                <a:solidFill>
                  <a:srgbClr val="555555"/>
                </a:solidFill>
                <a:effectLst/>
                <a:latin typeface="Open Sans" panose="020B0606030504020204" pitchFamily="34" charset="0"/>
              </a:rPr>
              <a:t> and </a:t>
            </a:r>
            <a:r>
              <a:rPr lang="fr-FR" b="0" i="0" u="none" strike="noStrike" dirty="0" err="1">
                <a:solidFill>
                  <a:srgbClr val="555555"/>
                </a:solidFill>
                <a:effectLst/>
                <a:latin typeface="Open Sans" panose="020B0606030504020204" pitchFamily="34" charset="0"/>
              </a:rPr>
              <a:t>received</a:t>
            </a:r>
            <a:r>
              <a:rPr lang="fr-FR" b="0" i="0" u="none" strike="noStrike" dirty="0">
                <a:solidFill>
                  <a:srgbClr val="555555"/>
                </a:solidFill>
                <a:effectLst/>
                <a:latin typeface="Open Sans" panose="020B0606030504020204" pitchFamily="34" charset="0"/>
              </a:rPr>
              <a:t>. </a:t>
            </a:r>
          </a:p>
          <a:p>
            <a:pPr algn="l" fontAlgn="base"/>
            <a:r>
              <a:rPr lang="fr-FR" b="0" i="0" u="none" strike="noStrike" dirty="0">
                <a:solidFill>
                  <a:srgbClr val="555555"/>
                </a:solidFill>
                <a:effectLst/>
                <a:latin typeface="Open Sans" panose="020B0606030504020204" pitchFamily="34" charset="0"/>
              </a:rPr>
              <a:t>The balance of </a:t>
            </a:r>
            <a:r>
              <a:rPr lang="fr-FR" b="0" i="0" u="none" strike="noStrike" dirty="0" err="1">
                <a:solidFill>
                  <a:srgbClr val="555555"/>
                </a:solidFill>
                <a:effectLst/>
                <a:latin typeface="Open Sans" panose="020B0606030504020204" pitchFamily="34" charset="0"/>
              </a:rPr>
              <a:t>payments</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is</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based</a:t>
            </a:r>
            <a:r>
              <a:rPr lang="fr-FR" b="0" i="0" u="none" strike="noStrike" dirty="0">
                <a:solidFill>
                  <a:srgbClr val="555555"/>
                </a:solidFill>
                <a:effectLst/>
                <a:latin typeface="Open Sans" panose="020B0606030504020204" pitchFamily="34" charset="0"/>
              </a:rPr>
              <a:t> on a </a:t>
            </a:r>
            <a:r>
              <a:rPr lang="fr-FR" b="1" i="0" u="none" strike="noStrike" dirty="0">
                <a:solidFill>
                  <a:srgbClr val="555555"/>
                </a:solidFill>
                <a:effectLst/>
                <a:latin typeface="Open Sans" panose="020B0606030504020204" pitchFamily="34" charset="0"/>
              </a:rPr>
              <a:t>double-entry </a:t>
            </a:r>
            <a:r>
              <a:rPr lang="fr-FR" b="1" i="0" u="none" strike="noStrike" dirty="0" err="1">
                <a:solidFill>
                  <a:srgbClr val="555555"/>
                </a:solidFill>
                <a:effectLst/>
                <a:latin typeface="Open Sans" panose="020B0606030504020204" pitchFamily="34" charset="0"/>
              </a:rPr>
              <a:t>accounting</a:t>
            </a:r>
            <a:r>
              <a:rPr lang="fr-FR" b="1" i="0" u="none" strike="noStrike" dirty="0">
                <a:solidFill>
                  <a:srgbClr val="555555"/>
                </a:solidFill>
                <a:effectLst/>
                <a:latin typeface="Open Sans" panose="020B0606030504020204" pitchFamily="34" charset="0"/>
              </a:rPr>
              <a:t> system</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Each</a:t>
            </a:r>
            <a:r>
              <a:rPr lang="fr-FR" b="0" i="0" u="none" strike="noStrike" dirty="0">
                <a:solidFill>
                  <a:srgbClr val="555555"/>
                </a:solidFill>
                <a:effectLst/>
                <a:latin typeface="Open Sans" panose="020B0606030504020204" pitchFamily="34" charset="0"/>
              </a:rPr>
              <a:t> transaction </a:t>
            </a:r>
            <a:r>
              <a:rPr lang="fr-FR" b="0" i="0" u="none" strike="noStrike" dirty="0" err="1">
                <a:solidFill>
                  <a:srgbClr val="555555"/>
                </a:solidFill>
                <a:effectLst/>
                <a:latin typeface="Open Sans" panose="020B0606030504020204" pitchFamily="34" charset="0"/>
              </a:rPr>
              <a:t>is</a:t>
            </a:r>
            <a:r>
              <a:rPr lang="fr-FR" b="0" i="0" u="none" strike="noStrike" dirty="0">
                <a:solidFill>
                  <a:srgbClr val="555555"/>
                </a:solidFill>
                <a:effectLst/>
                <a:latin typeface="Open Sans" panose="020B0606030504020204" pitchFamily="34" charset="0"/>
              </a:rPr>
              <a:t> </a:t>
            </a:r>
            <a:r>
              <a:rPr lang="fr-FR" b="0" i="0" u="none" strike="noStrike" dirty="0" err="1">
                <a:solidFill>
                  <a:srgbClr val="555555"/>
                </a:solidFill>
                <a:effectLst/>
                <a:latin typeface="Open Sans" panose="020B0606030504020204" pitchFamily="34" charset="0"/>
              </a:rPr>
              <a:t>recorded</a:t>
            </a:r>
            <a:r>
              <a:rPr lang="fr-FR" b="0" i="0" u="none" strike="noStrike" dirty="0">
                <a:solidFill>
                  <a:srgbClr val="555555"/>
                </a:solidFill>
                <a:effectLst/>
                <a:latin typeface="Open Sans" panose="020B0606030504020204" pitchFamily="34" charset="0"/>
              </a:rPr>
              <a:t> as </a:t>
            </a:r>
            <a:r>
              <a:rPr lang="fr-FR" b="0" i="0" u="none" strike="noStrike" dirty="0" err="1">
                <a:solidFill>
                  <a:srgbClr val="555555"/>
                </a:solidFill>
                <a:effectLst/>
                <a:latin typeface="Open Sans" panose="020B0606030504020204" pitchFamily="34" charset="0"/>
              </a:rPr>
              <a:t>consisting</a:t>
            </a:r>
            <a:r>
              <a:rPr lang="fr-FR" b="0" i="0" u="none" strike="noStrike" dirty="0">
                <a:solidFill>
                  <a:srgbClr val="555555"/>
                </a:solidFill>
                <a:effectLst/>
                <a:latin typeface="Open Sans" panose="020B0606030504020204" pitchFamily="34" charset="0"/>
              </a:rPr>
              <a:t> of </a:t>
            </a:r>
            <a:r>
              <a:rPr lang="fr-FR" b="0" i="0" u="none" strike="noStrike" dirty="0" err="1">
                <a:solidFill>
                  <a:srgbClr val="555555"/>
                </a:solidFill>
                <a:effectLst/>
                <a:latin typeface="Open Sans" panose="020B0606030504020204" pitchFamily="34" charset="0"/>
              </a:rPr>
              <a:t>two</a:t>
            </a:r>
            <a:r>
              <a:rPr lang="fr-FR" b="0" i="0" u="none" strike="noStrike" dirty="0">
                <a:solidFill>
                  <a:srgbClr val="555555"/>
                </a:solidFill>
                <a:effectLst/>
                <a:latin typeface="Open Sans" panose="020B0606030504020204" pitchFamily="34" charset="0"/>
              </a:rPr>
              <a:t> entries – a </a:t>
            </a:r>
            <a:r>
              <a:rPr lang="fr-FR" b="1" i="0" u="none" strike="noStrike" dirty="0" err="1">
                <a:solidFill>
                  <a:srgbClr val="555555"/>
                </a:solidFill>
                <a:effectLst/>
                <a:latin typeface="Open Sans" panose="020B0606030504020204" pitchFamily="34" charset="0"/>
              </a:rPr>
              <a:t>credit</a:t>
            </a:r>
            <a:r>
              <a:rPr lang="fr-FR" b="1" i="0" u="none" strike="noStrike" dirty="0">
                <a:solidFill>
                  <a:srgbClr val="555555"/>
                </a:solidFill>
                <a:effectLst/>
                <a:latin typeface="Open Sans" panose="020B0606030504020204" pitchFamily="34" charset="0"/>
              </a:rPr>
              <a:t> entry and a </a:t>
            </a:r>
            <a:r>
              <a:rPr lang="fr-FR" b="1" i="0" u="none" strike="noStrike" dirty="0" err="1">
                <a:solidFill>
                  <a:srgbClr val="555555"/>
                </a:solidFill>
                <a:effectLst/>
                <a:latin typeface="Open Sans" panose="020B0606030504020204" pitchFamily="34" charset="0"/>
              </a:rPr>
              <a:t>debit</a:t>
            </a:r>
            <a:r>
              <a:rPr lang="fr-FR" b="1" i="0" u="none" strike="noStrike" dirty="0">
                <a:solidFill>
                  <a:srgbClr val="555555"/>
                </a:solidFill>
                <a:effectLst/>
                <a:latin typeface="Open Sans" panose="020B0606030504020204" pitchFamily="34" charset="0"/>
              </a:rPr>
              <a:t> entry. </a:t>
            </a:r>
            <a:r>
              <a:rPr lang="fr-FR" b="0" i="0" u="none" strike="noStrike" dirty="0">
                <a:solidFill>
                  <a:srgbClr val="555555"/>
                </a:solidFill>
                <a:effectLst/>
                <a:latin typeface="Open Sans" panose="020B0606030504020204" pitchFamily="34" charset="0"/>
              </a:rPr>
              <a:t>The </a:t>
            </a:r>
            <a:r>
              <a:rPr lang="fr-FR" b="0" i="0" u="none" strike="noStrike" dirty="0" err="1">
                <a:solidFill>
                  <a:srgbClr val="555555"/>
                </a:solidFill>
                <a:effectLst/>
                <a:latin typeface="Open Sans" panose="020B0606030504020204" pitchFamily="34" charset="0"/>
              </a:rPr>
              <a:t>sum</a:t>
            </a:r>
            <a:r>
              <a:rPr lang="fr-FR" b="0" i="0" u="none" strike="noStrike" dirty="0">
                <a:solidFill>
                  <a:srgbClr val="555555"/>
                </a:solidFill>
                <a:effectLst/>
                <a:latin typeface="Open Sans" panose="020B0606030504020204" pitchFamily="34" charset="0"/>
              </a:rPr>
              <a:t> of the </a:t>
            </a:r>
            <a:r>
              <a:rPr lang="fr-FR" b="0" i="0" u="none" strike="noStrike" dirty="0" err="1">
                <a:solidFill>
                  <a:srgbClr val="555555"/>
                </a:solidFill>
                <a:effectLst/>
                <a:latin typeface="Open Sans" panose="020B0606030504020204" pitchFamily="34" charset="0"/>
              </a:rPr>
              <a:t>credit</a:t>
            </a:r>
            <a:r>
              <a:rPr lang="fr-FR" b="0" i="0" u="none" strike="noStrike" dirty="0">
                <a:solidFill>
                  <a:srgbClr val="555555"/>
                </a:solidFill>
                <a:effectLst/>
                <a:latin typeface="Open Sans" panose="020B0606030504020204" pitchFamily="34" charset="0"/>
              </a:rPr>
              <a:t> entries and the </a:t>
            </a:r>
            <a:r>
              <a:rPr lang="fr-FR" b="0" i="0" u="none" strike="noStrike" dirty="0" err="1">
                <a:solidFill>
                  <a:srgbClr val="555555"/>
                </a:solidFill>
                <a:effectLst/>
                <a:latin typeface="Open Sans" panose="020B0606030504020204" pitchFamily="34" charset="0"/>
              </a:rPr>
              <a:t>sum</a:t>
            </a:r>
            <a:r>
              <a:rPr lang="fr-FR" b="0" i="0" u="none" strike="noStrike" dirty="0">
                <a:solidFill>
                  <a:srgbClr val="555555"/>
                </a:solidFill>
                <a:effectLst/>
                <a:latin typeface="Open Sans" panose="020B0606030504020204" pitchFamily="34" charset="0"/>
              </a:rPr>
              <a:t> of the </a:t>
            </a:r>
            <a:r>
              <a:rPr lang="fr-FR" b="0" i="0" u="none" strike="noStrike" dirty="0" err="1">
                <a:solidFill>
                  <a:srgbClr val="555555"/>
                </a:solidFill>
                <a:effectLst/>
                <a:latin typeface="Open Sans" panose="020B0606030504020204" pitchFamily="34" charset="0"/>
              </a:rPr>
              <a:t>debit</a:t>
            </a:r>
            <a:r>
              <a:rPr lang="fr-FR" b="0" i="0" u="none" strike="noStrike" dirty="0">
                <a:solidFill>
                  <a:srgbClr val="555555"/>
                </a:solidFill>
                <a:effectLst/>
                <a:latin typeface="Open Sans" panose="020B0606030504020204" pitchFamily="34" charset="0"/>
              </a:rPr>
              <a:t> entries are the </a:t>
            </a:r>
            <a:r>
              <a:rPr lang="fr-FR" b="0" i="0" u="none" strike="noStrike" dirty="0" err="1">
                <a:solidFill>
                  <a:srgbClr val="555555"/>
                </a:solidFill>
                <a:effectLst/>
                <a:latin typeface="Open Sans" panose="020B0606030504020204" pitchFamily="34" charset="0"/>
              </a:rPr>
              <a:t>same</a:t>
            </a:r>
            <a:r>
              <a:rPr lang="fr-FR" b="0" i="0" u="none" strike="noStrike" dirty="0">
                <a:solidFill>
                  <a:srgbClr val="555555"/>
                </a:solidFill>
                <a:effectLst/>
                <a:latin typeface="Open Sans" panose="020B0606030504020204" pitchFamily="34" charset="0"/>
              </a:rPr>
              <a:t>. (https://</a:t>
            </a:r>
            <a:r>
              <a:rPr lang="fr-FR" b="0" i="0" u="none" strike="noStrike" dirty="0" err="1">
                <a:solidFill>
                  <a:srgbClr val="555555"/>
                </a:solidFill>
                <a:effectLst/>
                <a:latin typeface="Open Sans" panose="020B0606030504020204" pitchFamily="34" charset="0"/>
              </a:rPr>
              <a:t>www.ecb.europa.eu</a:t>
            </a:r>
            <a:r>
              <a:rPr lang="fr-FR" b="0" i="0" u="none" strike="noStrike" dirty="0">
                <a:solidFill>
                  <a:srgbClr val="555555"/>
                </a:solidFill>
                <a:effectLst/>
                <a:latin typeface="Open Sans" panose="020B0606030504020204" pitchFamily="34" charset="0"/>
              </a:rPr>
              <a:t>/stats/</a:t>
            </a:r>
            <a:r>
              <a:rPr lang="fr-FR" b="0" i="0" u="none" strike="noStrike" dirty="0" err="1">
                <a:solidFill>
                  <a:srgbClr val="555555"/>
                </a:solidFill>
                <a:effectLst/>
                <a:latin typeface="Open Sans" panose="020B0606030504020204" pitchFamily="34" charset="0"/>
              </a:rPr>
              <a:t>balance_of_payments_and_external</a:t>
            </a:r>
            <a:r>
              <a:rPr lang="fr-FR" b="0" i="0" u="none" strike="noStrike" dirty="0">
                <a:solidFill>
                  <a:srgbClr val="555555"/>
                </a:solidFill>
                <a:effectLst/>
                <a:latin typeface="Open Sans" panose="020B0606030504020204" pitchFamily="34" charset="0"/>
              </a:rPr>
              <a:t>/</a:t>
            </a:r>
            <a:r>
              <a:rPr lang="fr-FR" b="0" i="0" u="none" strike="noStrike" dirty="0" err="1">
                <a:solidFill>
                  <a:srgbClr val="555555"/>
                </a:solidFill>
                <a:effectLst/>
                <a:latin typeface="Open Sans" panose="020B0606030504020204" pitchFamily="34" charset="0"/>
              </a:rPr>
              <a:t>balance_of_payments</a:t>
            </a:r>
            <a:r>
              <a:rPr lang="fr-FR" b="0" i="0" u="none" strike="noStrike" dirty="0">
                <a:solidFill>
                  <a:srgbClr val="555555"/>
                </a:solidFill>
                <a:effectLst/>
                <a:latin typeface="Open Sans" panose="020B0606030504020204" pitchFamily="34" charset="0"/>
              </a:rPr>
              <a:t>/html/</a:t>
            </a:r>
            <a:r>
              <a:rPr lang="fr-FR" b="0" i="0" u="none" strike="noStrike" dirty="0" err="1">
                <a:solidFill>
                  <a:srgbClr val="555555"/>
                </a:solidFill>
                <a:effectLst/>
                <a:latin typeface="Open Sans" panose="020B0606030504020204" pitchFamily="34" charset="0"/>
              </a:rPr>
              <a:t>index.en.html</a:t>
            </a:r>
            <a:r>
              <a:rPr lang="fr-FR" b="0" i="0" u="none" strike="noStrike" dirty="0">
                <a:solidFill>
                  <a:srgbClr val="555555"/>
                </a:solidFill>
                <a:effectLst/>
                <a:latin typeface="Open Sans" panose="020B0606030504020204" pitchFamily="34" charset="0"/>
              </a:rPr>
              <a:t>)</a:t>
            </a:r>
          </a:p>
          <a:p>
            <a:br>
              <a:rPr lang="fr-FR" dirty="0"/>
            </a:b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14</a:t>
            </a:fld>
            <a:endParaRPr lang="fr-FR"/>
          </a:p>
        </p:txBody>
      </p:sp>
    </p:spTree>
    <p:extLst>
      <p:ext uri="{BB962C8B-B14F-4D97-AF65-F5344CB8AC3E}">
        <p14:creationId xmlns:p14="http://schemas.microsoft.com/office/powerpoint/2010/main" val="3743608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dirty="0"/>
          </a:p>
          <a:p>
            <a:r>
              <a:rPr lang="fr-FR" dirty="0"/>
              <a:t>Possible causes:</a:t>
            </a:r>
          </a:p>
          <a:p>
            <a:pPr marL="228600" indent="-228600">
              <a:buAutoNum type="arabicParenR"/>
            </a:pPr>
            <a:r>
              <a:rPr lang="fr-FR" dirty="0"/>
              <a:t>Covid-19 </a:t>
            </a:r>
            <a:r>
              <a:rPr lang="fr-FR" dirty="0" err="1"/>
              <a:t>lockdown</a:t>
            </a:r>
            <a:r>
              <a:rPr lang="fr-FR" dirty="0"/>
              <a:t>, </a:t>
            </a:r>
            <a:r>
              <a:rPr lang="fr-FR" dirty="0" err="1"/>
              <a:t>demand</a:t>
            </a:r>
            <a:r>
              <a:rPr lang="fr-FR" dirty="0"/>
              <a:t> for IT </a:t>
            </a:r>
            <a:r>
              <a:rPr lang="fr-FR" dirty="0" err="1"/>
              <a:t>goods</a:t>
            </a:r>
            <a:r>
              <a:rPr lang="fr-FR" dirty="0"/>
              <a:t>, construction </a:t>
            </a:r>
            <a:r>
              <a:rPr lang="fr-FR" dirty="0" err="1"/>
              <a:t>materials</a:t>
            </a:r>
            <a:r>
              <a:rPr lang="fr-FR" dirty="0"/>
              <a:t>, </a:t>
            </a:r>
            <a:r>
              <a:rPr lang="fr-FR" dirty="0" err="1"/>
              <a:t>rescue</a:t>
            </a:r>
            <a:r>
              <a:rPr lang="fr-FR" dirty="0"/>
              <a:t> plan </a:t>
            </a:r>
          </a:p>
          <a:p>
            <a:pPr marL="228600" indent="-228600">
              <a:buAutoNum type="arabicParenR"/>
            </a:pPr>
            <a:r>
              <a:rPr lang="fr-FR" dirty="0"/>
              <a:t>..</a:t>
            </a:r>
          </a:p>
          <a:p>
            <a:pPr marL="228600" indent="-228600">
              <a:buAutoNum type="arabicParenR"/>
            </a:pPr>
            <a:r>
              <a:rPr lang="fr-FR" dirty="0"/>
              <a:t>The Big </a:t>
            </a:r>
            <a:r>
              <a:rPr lang="fr-FR" dirty="0" err="1"/>
              <a:t>Quit</a:t>
            </a:r>
            <a:r>
              <a:rPr lang="fr-FR" dirty="0"/>
              <a:t> in 2020</a:t>
            </a:r>
          </a:p>
          <a:p>
            <a:pPr marL="228600" indent="-228600">
              <a:buAutoNum type="arabicParenR"/>
            </a:pPr>
            <a:r>
              <a:rPr lang="fr-FR" dirty="0"/>
              <a:t>The </a:t>
            </a:r>
            <a:r>
              <a:rPr lang="fr-FR" dirty="0" err="1"/>
              <a:t>rescue</a:t>
            </a:r>
            <a:r>
              <a:rPr lang="fr-FR" dirty="0"/>
              <a:t> plans post-Covid, 1900 B$ in the US </a:t>
            </a:r>
            <a:br>
              <a:rPr lang="fr-FR" dirty="0"/>
            </a:b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15</a:t>
            </a:fld>
            <a:endParaRPr lang="fr-FR"/>
          </a:p>
        </p:txBody>
      </p:sp>
    </p:spTree>
    <p:extLst>
      <p:ext uri="{BB962C8B-B14F-4D97-AF65-F5344CB8AC3E}">
        <p14:creationId xmlns:p14="http://schemas.microsoft.com/office/powerpoint/2010/main" val="1022017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br>
              <a:rPr lang="fr-FR" dirty="0"/>
            </a:b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16</a:t>
            </a:fld>
            <a:endParaRPr lang="fr-FR"/>
          </a:p>
        </p:txBody>
      </p:sp>
    </p:spTree>
    <p:extLst>
      <p:ext uri="{BB962C8B-B14F-4D97-AF65-F5344CB8AC3E}">
        <p14:creationId xmlns:p14="http://schemas.microsoft.com/office/powerpoint/2010/main" val="3122074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br>
              <a:rPr lang="fr-FR" dirty="0"/>
            </a:br>
            <a:r>
              <a:rPr lang="fr-FR" dirty="0"/>
              <a:t>- </a:t>
            </a:r>
            <a:r>
              <a:rPr lang="fr-FR" u="sng" dirty="0" err="1"/>
              <a:t>Why</a:t>
            </a:r>
            <a:endParaRPr lang="fr-FR" u="sng" dirty="0"/>
          </a:p>
          <a:p>
            <a:pPr marL="171450" indent="-171450">
              <a:buFont typeface="Arial" panose="020B0604020202020204" pitchFamily="34" charset="0"/>
              <a:buChar char="•"/>
            </a:pPr>
            <a:r>
              <a:rPr lang="fr-FR" dirty="0"/>
              <a:t>Revenues not </a:t>
            </a:r>
            <a:r>
              <a:rPr lang="fr-FR" dirty="0" err="1"/>
              <a:t>indexed</a:t>
            </a:r>
            <a:r>
              <a:rPr lang="fr-FR" dirty="0"/>
              <a:t>: </a:t>
            </a:r>
            <a:r>
              <a:rPr lang="fr-FR" dirty="0" err="1"/>
              <a:t>wages</a:t>
            </a:r>
            <a:r>
              <a:rPr lang="fr-FR" dirty="0"/>
              <a:t>, </a:t>
            </a:r>
            <a:r>
              <a:rPr lang="fr-FR" dirty="0" err="1"/>
              <a:t>savings</a:t>
            </a:r>
            <a:r>
              <a:rPr lang="fr-FR" dirty="0"/>
              <a:t> in cash</a:t>
            </a:r>
          </a:p>
          <a:p>
            <a:pPr marL="171450" indent="-171450">
              <a:buFont typeface="Arial" panose="020B0604020202020204" pitchFamily="34" charset="0"/>
              <a:buChar char="•"/>
            </a:pPr>
            <a:r>
              <a:rPr lang="fr-FR" dirty="0"/>
              <a:t>A gap </a:t>
            </a:r>
            <a:r>
              <a:rPr lang="fr-FR" dirty="0" err="1"/>
              <a:t>between</a:t>
            </a:r>
            <a:r>
              <a:rPr lang="fr-FR" dirty="0"/>
              <a:t> major </a:t>
            </a:r>
            <a:r>
              <a:rPr lang="fr-FR" dirty="0" err="1"/>
              <a:t>actors</a:t>
            </a:r>
            <a:r>
              <a:rPr lang="fr-FR" dirty="0"/>
              <a:t> </a:t>
            </a:r>
            <a:r>
              <a:rPr lang="fr-FR" dirty="0" err="1"/>
              <a:t>who</a:t>
            </a:r>
            <a:r>
              <a:rPr lang="fr-FR" dirty="0"/>
              <a:t> can </a:t>
            </a:r>
            <a:r>
              <a:rPr lang="fr-FR" dirty="0" err="1"/>
              <a:t>act</a:t>
            </a:r>
            <a:r>
              <a:rPr lang="fr-FR" dirty="0"/>
              <a:t> on </a:t>
            </a:r>
            <a:r>
              <a:rPr lang="fr-FR" dirty="0" err="1"/>
              <a:t>prices</a:t>
            </a:r>
            <a:r>
              <a:rPr lang="fr-FR" dirty="0"/>
              <a:t> and </a:t>
            </a:r>
            <a:r>
              <a:rPr lang="fr-FR" dirty="0" err="1"/>
              <a:t>others</a:t>
            </a:r>
            <a:endParaRPr lang="fr-FR" dirty="0"/>
          </a:p>
          <a:p>
            <a:pPr marL="171450" indent="-171450">
              <a:buFont typeface="Arial" panose="020B0604020202020204" pitchFamily="34" charset="0"/>
              <a:buChar char="•"/>
            </a:pPr>
            <a:r>
              <a:rPr lang="fr-FR" dirty="0" err="1"/>
              <a:t>Wageprice</a:t>
            </a:r>
            <a:r>
              <a:rPr lang="fr-FR" dirty="0"/>
              <a:t> spiral: </a:t>
            </a:r>
            <a:r>
              <a:rPr lang="fr-FR" dirty="0" err="1"/>
              <a:t>when</a:t>
            </a:r>
            <a:r>
              <a:rPr lang="fr-FR" dirty="0"/>
              <a:t> inflation </a:t>
            </a:r>
            <a:r>
              <a:rPr lang="fr-FR" dirty="0" err="1"/>
              <a:t>is</a:t>
            </a:r>
            <a:r>
              <a:rPr lang="fr-FR" dirty="0"/>
              <a:t> high,  </a:t>
            </a:r>
            <a:r>
              <a:rPr lang="fr-FR" dirty="0" err="1"/>
              <a:t>workers</a:t>
            </a:r>
            <a:r>
              <a:rPr lang="fr-FR" dirty="0"/>
              <a:t> </a:t>
            </a:r>
            <a:r>
              <a:rPr lang="fr-FR" dirty="0" err="1"/>
              <a:t>ask</a:t>
            </a:r>
            <a:r>
              <a:rPr lang="fr-FR" dirty="0"/>
              <a:t> for </a:t>
            </a:r>
            <a:r>
              <a:rPr lang="fr-FR" dirty="0" err="1"/>
              <a:t>salary</a:t>
            </a:r>
            <a:r>
              <a:rPr lang="fr-FR" dirty="0"/>
              <a:t> </a:t>
            </a:r>
            <a:r>
              <a:rPr lang="fr-FR" dirty="0" err="1"/>
              <a:t>increases</a:t>
            </a:r>
            <a:r>
              <a:rPr lang="fr-FR" dirty="0"/>
              <a:t>, </a:t>
            </a:r>
            <a:r>
              <a:rPr lang="fr-FR" dirty="0" err="1"/>
              <a:t>which</a:t>
            </a:r>
            <a:r>
              <a:rPr lang="fr-FR" dirty="0"/>
              <a:t> </a:t>
            </a:r>
            <a:r>
              <a:rPr lang="fr-FR" dirty="0" err="1"/>
              <a:t>itself</a:t>
            </a:r>
            <a:r>
              <a:rPr lang="fr-FR" dirty="0"/>
              <a:t> </a:t>
            </a:r>
            <a:r>
              <a:rPr lang="fr-FR" dirty="0" err="1"/>
              <a:t>creates</a:t>
            </a:r>
            <a:r>
              <a:rPr lang="fr-FR" dirty="0"/>
              <a:t> inflation</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u="sng" dirty="0"/>
          </a:p>
          <a:p>
            <a:pPr marL="171450" indent="-171450">
              <a:buFontTx/>
              <a:buChar char="-"/>
            </a:pPr>
            <a:r>
              <a:rPr lang="fr-FR" u="sng" dirty="0" err="1"/>
              <a:t>What</a:t>
            </a:r>
            <a:r>
              <a:rPr lang="fr-FR" u="sng" dirty="0"/>
              <a:t> can </a:t>
            </a:r>
            <a:r>
              <a:rPr lang="fr-FR" u="sng" dirty="0" err="1"/>
              <a:t>be</a:t>
            </a:r>
            <a:r>
              <a:rPr lang="fr-FR" u="sng" dirty="0"/>
              <a:t> </a:t>
            </a:r>
            <a:r>
              <a:rPr lang="fr-FR" u="sng" dirty="0" err="1"/>
              <a:t>done</a:t>
            </a:r>
            <a:r>
              <a:rPr lang="fr-FR" u="sng" dirty="0"/>
              <a:t>? </a:t>
            </a:r>
          </a:p>
          <a:p>
            <a:pPr marL="171450" indent="-171450">
              <a:buFont typeface="Arial" panose="020B0604020202020204" pitchFamily="34" charset="0"/>
              <a:buChar char="•"/>
            </a:pPr>
            <a:r>
              <a:rPr lang="fr-FR" dirty="0"/>
              <a:t>Reduction of money </a:t>
            </a:r>
            <a:r>
              <a:rPr lang="fr-FR" dirty="0" err="1"/>
              <a:t>supply</a:t>
            </a:r>
            <a:r>
              <a:rPr lang="fr-FR" dirty="0"/>
              <a:t> by Central </a:t>
            </a:r>
            <a:r>
              <a:rPr lang="fr-FR" dirty="0" err="1"/>
              <a:t>banks</a:t>
            </a:r>
            <a:endParaRPr lang="fr-FR" dirty="0"/>
          </a:p>
          <a:p>
            <a:pPr marL="171450" indent="-171450">
              <a:buFont typeface="Arial" panose="020B0604020202020204" pitchFamily="34" charset="0"/>
              <a:buChar char="•"/>
            </a:pPr>
            <a:r>
              <a:rPr lang="fr-FR" dirty="0"/>
              <a:t>Control of </a:t>
            </a:r>
            <a:r>
              <a:rPr lang="fr-FR" dirty="0" err="1"/>
              <a:t>prices</a:t>
            </a:r>
            <a:r>
              <a:rPr lang="fr-FR" dirty="0"/>
              <a:t> : </a:t>
            </a:r>
            <a:r>
              <a:rPr lang="fr-FR" dirty="0" err="1"/>
              <a:t>practised</a:t>
            </a:r>
            <a:r>
              <a:rPr lang="fr-FR" dirty="0"/>
              <a:t> in the 70’s (</a:t>
            </a:r>
            <a:r>
              <a:rPr lang="fr-FR" dirty="0" err="1"/>
              <a:t>following</a:t>
            </a:r>
            <a:r>
              <a:rPr lang="fr-FR" dirty="0"/>
              <a:t> </a:t>
            </a:r>
            <a:r>
              <a:rPr lang="fr-FR" dirty="0" err="1"/>
              <a:t>oil</a:t>
            </a:r>
            <a:r>
              <a:rPr lang="fr-FR" dirty="0"/>
              <a:t> </a:t>
            </a:r>
            <a:r>
              <a:rPr lang="fr-FR" dirty="0" err="1"/>
              <a:t>shocks</a:t>
            </a:r>
            <a:r>
              <a:rPr lang="fr-FR" dirty="0"/>
              <a:t>, for ex Nixon in the US),</a:t>
            </a:r>
            <a:r>
              <a:rPr lang="fr-FR" dirty="0" err="1"/>
              <a:t>now</a:t>
            </a:r>
            <a:r>
              <a:rPr lang="fr-FR" dirty="0"/>
              <a:t> </a:t>
            </a:r>
            <a:r>
              <a:rPr lang="fr-FR" dirty="0" err="1"/>
              <a:t>considered</a:t>
            </a:r>
            <a:r>
              <a:rPr lang="fr-FR" dirty="0"/>
              <a:t> </a:t>
            </a:r>
            <a:r>
              <a:rPr lang="fr-FR" dirty="0" err="1"/>
              <a:t>largely</a:t>
            </a:r>
            <a:r>
              <a:rPr lang="fr-FR" dirty="0"/>
              <a:t> ineffective</a:t>
            </a:r>
          </a:p>
          <a:p>
            <a:pPr marL="171450" indent="-171450">
              <a:buFont typeface="Arial" panose="020B0604020202020204" pitchFamily="34" charset="0"/>
              <a:buChar char="•"/>
            </a:pPr>
            <a:r>
              <a:rPr lang="fr-FR" dirty="0"/>
              <a:t>… </a:t>
            </a:r>
            <a:r>
              <a:rPr lang="fr-FR" dirty="0" err="1"/>
              <a:t>restrict</a:t>
            </a:r>
            <a:r>
              <a:rPr lang="fr-FR" dirty="0"/>
              <a:t> the </a:t>
            </a:r>
            <a:r>
              <a:rPr lang="fr-FR" dirty="0" err="1"/>
              <a:t>access</a:t>
            </a:r>
            <a:r>
              <a:rPr lang="fr-FR" dirty="0"/>
              <a:t> to </a:t>
            </a:r>
            <a:r>
              <a:rPr lang="fr-FR" dirty="0" err="1"/>
              <a:t>credit</a:t>
            </a:r>
            <a:r>
              <a:rPr lang="fr-FR" dirty="0"/>
              <a:t> and </a:t>
            </a:r>
            <a:r>
              <a:rPr lang="fr-FR" dirty="0" err="1"/>
              <a:t>thus</a:t>
            </a:r>
            <a:r>
              <a:rPr lang="fr-FR" dirty="0"/>
              <a:t> </a:t>
            </a:r>
            <a:r>
              <a:rPr lang="fr-FR" dirty="0" err="1"/>
              <a:t>depress</a:t>
            </a:r>
            <a:r>
              <a:rPr lang="fr-FR" dirty="0"/>
              <a:t> </a:t>
            </a:r>
            <a:r>
              <a:rPr lang="fr-FR" dirty="0" err="1"/>
              <a:t>supply</a:t>
            </a: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17</a:t>
            </a:fld>
            <a:endParaRPr lang="fr-FR"/>
          </a:p>
        </p:txBody>
      </p:sp>
    </p:spTree>
    <p:extLst>
      <p:ext uri="{BB962C8B-B14F-4D97-AF65-F5344CB8AC3E}">
        <p14:creationId xmlns:p14="http://schemas.microsoft.com/office/powerpoint/2010/main" val="404467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dirty="0"/>
          </a:p>
          <a:p>
            <a:pPr marL="228600" indent="-228600">
              <a:buAutoNum type="arabicParenR"/>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2</a:t>
            </a:fld>
            <a:endParaRPr lang="fr-FR"/>
          </a:p>
        </p:txBody>
      </p:sp>
    </p:spTree>
    <p:extLst>
      <p:ext uri="{BB962C8B-B14F-4D97-AF65-F5344CB8AC3E}">
        <p14:creationId xmlns:p14="http://schemas.microsoft.com/office/powerpoint/2010/main" val="385224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dirty="0"/>
              <a:t>Case-</a:t>
            </a:r>
            <a:r>
              <a:rPr lang="fr-FR" dirty="0" err="1"/>
              <a:t>study</a:t>
            </a:r>
            <a:r>
              <a:rPr lang="fr-FR" dirty="0"/>
              <a:t> </a:t>
            </a:r>
            <a:r>
              <a:rPr lang="fr-FR" dirty="0" err="1"/>
              <a:t>approach</a:t>
            </a:r>
            <a:endParaRPr lang="fr-FR" dirty="0"/>
          </a:p>
          <a:p>
            <a:pPr marL="0" indent="0">
              <a:buFontTx/>
              <a:buNone/>
            </a:pPr>
            <a:endParaRPr lang="fr-FR" dirty="0"/>
          </a:p>
          <a:p>
            <a:pPr marL="228600" indent="-228600">
              <a:buAutoNum type="arabicParenR"/>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3</a:t>
            </a:fld>
            <a:endParaRPr lang="fr-FR"/>
          </a:p>
        </p:txBody>
      </p:sp>
    </p:spTree>
    <p:extLst>
      <p:ext uri="{BB962C8B-B14F-4D97-AF65-F5344CB8AC3E}">
        <p14:creationId xmlns:p14="http://schemas.microsoft.com/office/powerpoint/2010/main" val="921555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FontTx/>
              <a:buAutoNum type="arabicParenR"/>
            </a:pPr>
            <a:endParaRPr lang="fr-FR" dirty="0"/>
          </a:p>
          <a:p>
            <a:pPr marL="0" indent="0">
              <a:buFontTx/>
              <a:buNone/>
            </a:pPr>
            <a:endParaRPr lang="fr-FR" dirty="0"/>
          </a:p>
          <a:p>
            <a:pPr marL="228600" indent="-228600">
              <a:buAutoNum type="arabicParenR"/>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4</a:t>
            </a:fld>
            <a:endParaRPr lang="fr-FR"/>
          </a:p>
        </p:txBody>
      </p:sp>
    </p:spTree>
    <p:extLst>
      <p:ext uri="{BB962C8B-B14F-4D97-AF65-F5344CB8AC3E}">
        <p14:creationId xmlns:p14="http://schemas.microsoft.com/office/powerpoint/2010/main" val="2643214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A5F18-3A13-A76C-0361-3CEED99AD10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227DB87-2D5D-64B8-D164-B1E8005E49A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638F449-3570-2AD5-0DD8-C7EBEEFD9BA7}"/>
              </a:ext>
            </a:extLst>
          </p:cNvPr>
          <p:cNvSpPr>
            <a:spLocks noGrp="1"/>
          </p:cNvSpPr>
          <p:nvPr>
            <p:ph type="body" idx="1"/>
          </p:nvPr>
        </p:nvSpPr>
        <p:spPr/>
        <p:txBody>
          <a:bodyPr/>
          <a:lstStyle/>
          <a:p>
            <a:pPr marL="228600" indent="-228600">
              <a:buFontTx/>
              <a:buAutoNum type="arabicParenR"/>
            </a:pPr>
            <a:endParaRPr lang="fr-FR" dirty="0"/>
          </a:p>
          <a:p>
            <a:pPr marL="0" indent="0">
              <a:buFontTx/>
              <a:buNone/>
            </a:pPr>
            <a:endParaRPr lang="fr-FR" dirty="0"/>
          </a:p>
          <a:p>
            <a:pPr marL="228600" indent="-228600">
              <a:buAutoNum type="arabicParenR"/>
            </a:pPr>
            <a:endParaRPr lang="fr-FR" dirty="0"/>
          </a:p>
        </p:txBody>
      </p:sp>
      <p:sp>
        <p:nvSpPr>
          <p:cNvPr id="4" name="Espace réservé du numéro de diapositive 3">
            <a:extLst>
              <a:ext uri="{FF2B5EF4-FFF2-40B4-BE49-F238E27FC236}">
                <a16:creationId xmlns:a16="http://schemas.microsoft.com/office/drawing/2014/main" id="{9E52A2D6-2192-F9C4-09F6-A8E6757AF20B}"/>
              </a:ext>
            </a:extLst>
          </p:cNvPr>
          <p:cNvSpPr>
            <a:spLocks noGrp="1"/>
          </p:cNvSpPr>
          <p:nvPr>
            <p:ph type="sldNum" sz="quarter" idx="5"/>
          </p:nvPr>
        </p:nvSpPr>
        <p:spPr/>
        <p:txBody>
          <a:bodyPr/>
          <a:lstStyle/>
          <a:p>
            <a:fld id="{0A1BB5EB-0114-DD47-B1C8-3DB3EF02F215}" type="slidenum">
              <a:rPr lang="fr-FR" smtClean="0"/>
              <a:t>5</a:t>
            </a:fld>
            <a:endParaRPr lang="fr-FR"/>
          </a:p>
        </p:txBody>
      </p:sp>
    </p:spTree>
    <p:extLst>
      <p:ext uri="{BB962C8B-B14F-4D97-AF65-F5344CB8AC3E}">
        <p14:creationId xmlns:p14="http://schemas.microsoft.com/office/powerpoint/2010/main" val="211019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C1579-2D0E-F6DB-C451-FF0B50C7CB9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30DA561-ED6A-B74B-1FAD-9713FB83617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9F6EA7B-97A6-2035-A405-ADE0170668A7}"/>
              </a:ext>
            </a:extLst>
          </p:cNvPr>
          <p:cNvSpPr>
            <a:spLocks noGrp="1"/>
          </p:cNvSpPr>
          <p:nvPr>
            <p:ph type="body" idx="1"/>
          </p:nvPr>
        </p:nvSpPr>
        <p:spPr/>
        <p:txBody>
          <a:bodyPr/>
          <a:lstStyle/>
          <a:p>
            <a:pPr marL="228600" indent="-228600">
              <a:buFontTx/>
              <a:buAutoNum type="arabicParenR"/>
            </a:pPr>
            <a:r>
              <a:rPr lang="fr-FR" dirty="0"/>
              <a:t>The </a:t>
            </a:r>
            <a:r>
              <a:rPr lang="fr-FR" dirty="0" err="1"/>
              <a:t>inferiority</a:t>
            </a:r>
            <a:r>
              <a:rPr lang="fr-FR" dirty="0"/>
              <a:t> </a:t>
            </a:r>
            <a:r>
              <a:rPr lang="fr-FR" dirty="0" err="1"/>
              <a:t>complex</a:t>
            </a:r>
            <a:r>
              <a:rPr lang="fr-FR" dirty="0"/>
              <a:t> </a:t>
            </a:r>
            <a:r>
              <a:rPr lang="fr-FR" dirty="0" err="1"/>
              <a:t>towards</a:t>
            </a:r>
            <a:r>
              <a:rPr lang="fr-FR" dirty="0"/>
              <a:t> Germany and the US</a:t>
            </a:r>
          </a:p>
          <a:p>
            <a:pPr marL="0" indent="0">
              <a:buFontTx/>
              <a:buNone/>
            </a:pPr>
            <a:endParaRPr lang="fr-FR" dirty="0"/>
          </a:p>
          <a:p>
            <a:pPr marL="228600" indent="-228600">
              <a:buAutoNum type="arabicParenR"/>
            </a:pPr>
            <a:endParaRPr lang="fr-FR" dirty="0"/>
          </a:p>
        </p:txBody>
      </p:sp>
      <p:sp>
        <p:nvSpPr>
          <p:cNvPr id="4" name="Espace réservé du numéro de diapositive 3">
            <a:extLst>
              <a:ext uri="{FF2B5EF4-FFF2-40B4-BE49-F238E27FC236}">
                <a16:creationId xmlns:a16="http://schemas.microsoft.com/office/drawing/2014/main" id="{A3CFEE4C-2375-ADBA-15E8-68D472B4D3D9}"/>
              </a:ext>
            </a:extLst>
          </p:cNvPr>
          <p:cNvSpPr>
            <a:spLocks noGrp="1"/>
          </p:cNvSpPr>
          <p:nvPr>
            <p:ph type="sldNum" sz="quarter" idx="5"/>
          </p:nvPr>
        </p:nvSpPr>
        <p:spPr/>
        <p:txBody>
          <a:bodyPr/>
          <a:lstStyle/>
          <a:p>
            <a:fld id="{0A1BB5EB-0114-DD47-B1C8-3DB3EF02F215}" type="slidenum">
              <a:rPr lang="fr-FR" smtClean="0"/>
              <a:t>6</a:t>
            </a:fld>
            <a:endParaRPr lang="fr-FR"/>
          </a:p>
        </p:txBody>
      </p:sp>
    </p:spTree>
    <p:extLst>
      <p:ext uri="{BB962C8B-B14F-4D97-AF65-F5344CB8AC3E}">
        <p14:creationId xmlns:p14="http://schemas.microsoft.com/office/powerpoint/2010/main" val="30777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FontTx/>
              <a:buNone/>
            </a:pPr>
            <a:r>
              <a:rPr lang="fr-FR" dirty="0"/>
              <a:t>Public </a:t>
            </a:r>
            <a:r>
              <a:rPr lang="fr-FR" dirty="0" err="1"/>
              <a:t>debt</a:t>
            </a:r>
            <a:r>
              <a:rPr lang="fr-FR" dirty="0"/>
              <a:t>? stock</a:t>
            </a:r>
          </a:p>
          <a:p>
            <a:pPr marL="0" indent="0" algn="l">
              <a:buFontTx/>
              <a:buNone/>
            </a:pPr>
            <a:r>
              <a:rPr lang="fr-FR" dirty="0"/>
              <a:t>GDP per </a:t>
            </a:r>
            <a:r>
              <a:rPr lang="fr-FR" dirty="0" err="1"/>
              <a:t>year</a:t>
            </a:r>
            <a:r>
              <a:rPr lang="fr-FR" dirty="0"/>
              <a:t>? flow</a:t>
            </a:r>
          </a:p>
          <a:p>
            <a:pPr marL="0" indent="0" algn="l">
              <a:buFontTx/>
              <a:buNone/>
            </a:pPr>
            <a:r>
              <a:rPr lang="fr-FR" dirty="0"/>
              <a:t>Exports per </a:t>
            </a:r>
            <a:r>
              <a:rPr lang="fr-FR" dirty="0" err="1"/>
              <a:t>year</a:t>
            </a:r>
            <a:r>
              <a:rPr lang="fr-FR" dirty="0"/>
              <a:t>? flow</a:t>
            </a:r>
          </a:p>
          <a:p>
            <a:pPr marL="0" indent="0" algn="l">
              <a:buFontTx/>
              <a:buNone/>
            </a:pPr>
            <a:r>
              <a:rPr lang="fr-FR" dirty="0" err="1"/>
              <a:t>Number</a:t>
            </a:r>
            <a:r>
              <a:rPr lang="fr-FR" dirty="0"/>
              <a:t> of </a:t>
            </a:r>
            <a:r>
              <a:rPr lang="fr-FR" dirty="0" err="1"/>
              <a:t>unemployed</a:t>
            </a:r>
            <a:r>
              <a:rPr lang="fr-FR" dirty="0"/>
              <a:t>? stock</a:t>
            </a:r>
          </a:p>
          <a:p>
            <a:pPr marL="0" indent="0" algn="l">
              <a:buFontTx/>
              <a:buNone/>
            </a:pPr>
            <a:r>
              <a:rPr lang="fr-FR" dirty="0" err="1"/>
              <a:t>Current</a:t>
            </a:r>
            <a:r>
              <a:rPr lang="fr-FR" dirty="0"/>
              <a:t> </a:t>
            </a:r>
            <a:r>
              <a:rPr lang="fr-FR" dirty="0" err="1"/>
              <a:t>account</a:t>
            </a:r>
            <a:r>
              <a:rPr lang="fr-FR" dirty="0"/>
              <a:t> </a:t>
            </a:r>
            <a:r>
              <a:rPr lang="fr-FR" dirty="0" err="1"/>
              <a:t>deficit</a:t>
            </a:r>
            <a:r>
              <a:rPr lang="fr-FR" dirty="0"/>
              <a:t> par </a:t>
            </a:r>
            <a:r>
              <a:rPr lang="fr-FR"/>
              <a:t>year? </a:t>
            </a:r>
            <a:r>
              <a:rPr lang="fr-FR" dirty="0"/>
              <a:t>flow</a:t>
            </a:r>
          </a:p>
          <a:p>
            <a:pPr marL="0" indent="0">
              <a:buFontTx/>
              <a:buNone/>
            </a:pPr>
            <a:endParaRPr lang="fr-FR" dirty="0"/>
          </a:p>
          <a:p>
            <a:pPr marL="228600" indent="-228600">
              <a:buAutoNum type="arabicParenR"/>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7</a:t>
            </a:fld>
            <a:endParaRPr lang="fr-FR"/>
          </a:p>
        </p:txBody>
      </p:sp>
    </p:spTree>
    <p:extLst>
      <p:ext uri="{BB962C8B-B14F-4D97-AF65-F5344CB8AC3E}">
        <p14:creationId xmlns:p14="http://schemas.microsoft.com/office/powerpoint/2010/main" val="3263432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u="sng" dirty="0" err="1"/>
              <a:t>What</a:t>
            </a:r>
            <a:r>
              <a:rPr lang="fr-FR" u="sng" dirty="0"/>
              <a:t> </a:t>
            </a:r>
            <a:r>
              <a:rPr lang="fr-FR" u="sng" dirty="0" err="1"/>
              <a:t>does</a:t>
            </a:r>
            <a:r>
              <a:rPr lang="fr-FR" u="sng" dirty="0"/>
              <a:t> </a:t>
            </a:r>
            <a:r>
              <a:rPr lang="fr-FR" u="sng" dirty="0" err="1"/>
              <a:t>it</a:t>
            </a:r>
            <a:r>
              <a:rPr lang="fr-FR" u="sng" dirty="0"/>
              <a:t> </a:t>
            </a:r>
            <a:r>
              <a:rPr lang="fr-FR" u="sng" dirty="0" err="1"/>
              <a:t>include</a:t>
            </a:r>
            <a:r>
              <a:rPr lang="fr-FR" u="sng" dirty="0"/>
              <a:t>?</a:t>
            </a:r>
          </a:p>
          <a:p>
            <a:pPr marL="0" indent="0">
              <a:buFontTx/>
              <a:buNone/>
            </a:pPr>
            <a:r>
              <a:rPr lang="fr-FR" u="sng" dirty="0" err="1"/>
              <a:t>Consumption</a:t>
            </a:r>
            <a:r>
              <a:rPr lang="fr-FR" u="sng" dirty="0"/>
              <a:t> (1), </a:t>
            </a:r>
            <a:r>
              <a:rPr lang="fr-FR" u="sng" dirty="0" err="1"/>
              <a:t>investment</a:t>
            </a:r>
            <a:r>
              <a:rPr lang="fr-FR" u="sng" dirty="0"/>
              <a:t>, </a:t>
            </a:r>
            <a:r>
              <a:rPr lang="fr-FR" u="sng" dirty="0" err="1"/>
              <a:t>government</a:t>
            </a:r>
            <a:r>
              <a:rPr lang="fr-FR" u="sng" dirty="0"/>
              <a:t> </a:t>
            </a:r>
            <a:r>
              <a:rPr lang="fr-FR" u="sng" dirty="0" err="1"/>
              <a:t>spending</a:t>
            </a:r>
            <a:r>
              <a:rPr lang="fr-FR" u="sng" dirty="0"/>
              <a:t> and exports</a:t>
            </a:r>
          </a:p>
          <a:p>
            <a:pPr marL="171450" indent="-171450">
              <a:buFont typeface="Arial" panose="020B0604020202020204" pitchFamily="34" charset="0"/>
              <a:buChar char="•"/>
            </a:pPr>
            <a:r>
              <a:rPr lang="fr-FR" dirty="0"/>
              <a:t>Non –</a:t>
            </a:r>
            <a:r>
              <a:rPr lang="fr-FR" dirty="0" err="1"/>
              <a:t>market</a:t>
            </a:r>
            <a:r>
              <a:rPr lang="fr-FR" dirty="0"/>
              <a:t> production like </a:t>
            </a:r>
            <a:r>
              <a:rPr lang="fr-FR" dirty="0" err="1"/>
              <a:t>education</a:t>
            </a:r>
            <a:r>
              <a:rPr lang="fr-FR" dirty="0"/>
              <a:t>: </a:t>
            </a:r>
            <a:r>
              <a:rPr lang="fr-FR" dirty="0" err="1"/>
              <a:t>difficult</a:t>
            </a:r>
            <a:r>
              <a:rPr lang="fr-FR" dirty="0"/>
              <a:t> to </a:t>
            </a:r>
            <a:r>
              <a:rPr lang="fr-FR" dirty="0" err="1"/>
              <a:t>assess</a:t>
            </a:r>
            <a:r>
              <a:rPr lang="fr-FR" dirty="0"/>
              <a:t> the </a:t>
            </a:r>
            <a:r>
              <a:rPr lang="fr-FR" dirty="0" err="1"/>
              <a:t>added</a:t>
            </a:r>
            <a:r>
              <a:rPr lang="fr-FR" dirty="0"/>
              <a:t> value of a </a:t>
            </a:r>
            <a:r>
              <a:rPr lang="fr-FR" dirty="0" err="1"/>
              <a:t>teacher</a:t>
            </a:r>
            <a:r>
              <a:rPr lang="fr-FR" dirty="0"/>
              <a:t>…?!</a:t>
            </a:r>
          </a:p>
          <a:p>
            <a:pPr marL="171450" indent="-171450">
              <a:buFont typeface="Arial" panose="020B0604020202020204" pitchFamily="34" charset="0"/>
              <a:buChar char="•"/>
            </a:pPr>
            <a:r>
              <a:rPr lang="fr-FR" dirty="0"/>
              <a:t>Not </a:t>
            </a:r>
            <a:r>
              <a:rPr lang="fr-FR" dirty="0" err="1"/>
              <a:t>domestic</a:t>
            </a:r>
            <a:r>
              <a:rPr lang="fr-FR" dirty="0"/>
              <a:t> </a:t>
            </a:r>
            <a:r>
              <a:rPr lang="fr-FR" dirty="0" err="1"/>
              <a:t>work</a:t>
            </a:r>
            <a:r>
              <a:rPr lang="fr-FR" dirty="0"/>
              <a:t> (</a:t>
            </a:r>
            <a:r>
              <a:rPr lang="fr-FR" dirty="0" err="1"/>
              <a:t>although</a:t>
            </a:r>
            <a:r>
              <a:rPr lang="fr-FR" dirty="0"/>
              <a:t> </a:t>
            </a:r>
            <a:r>
              <a:rPr lang="fr-FR" dirty="0" err="1"/>
              <a:t>it</a:t>
            </a:r>
            <a:r>
              <a:rPr lang="fr-FR" dirty="0"/>
              <a:t> </a:t>
            </a:r>
            <a:r>
              <a:rPr lang="fr-FR" dirty="0" err="1"/>
              <a:t>represents</a:t>
            </a:r>
            <a:r>
              <a:rPr lang="fr-FR" dirty="0"/>
              <a:t> on </a:t>
            </a:r>
            <a:r>
              <a:rPr lang="fr-FR" dirty="0" err="1"/>
              <a:t>average</a:t>
            </a:r>
            <a:r>
              <a:rPr lang="fr-FR" dirty="0"/>
              <a:t> 1.5 times the </a:t>
            </a:r>
            <a:r>
              <a:rPr lang="fr-FR" dirty="0" err="1"/>
              <a:t>amount</a:t>
            </a:r>
            <a:r>
              <a:rPr lang="fr-FR" dirty="0"/>
              <a:t> of time </a:t>
            </a:r>
            <a:r>
              <a:rPr lang="fr-FR" dirty="0" err="1"/>
              <a:t>spent</a:t>
            </a:r>
            <a:r>
              <a:rPr lang="fr-FR" dirty="0"/>
              <a:t> at </a:t>
            </a:r>
            <a:r>
              <a:rPr lang="fr-FR" dirty="0" err="1"/>
              <a:t>work</a:t>
            </a:r>
            <a:r>
              <a:rPr lang="fr-FR" dirty="0"/>
              <a:t>)</a:t>
            </a:r>
          </a:p>
          <a:p>
            <a:pPr marL="0" indent="0">
              <a:buFontTx/>
              <a:buNone/>
            </a:pPr>
            <a:r>
              <a:rPr lang="fr-FR" dirty="0"/>
              <a:t> </a:t>
            </a:r>
          </a:p>
          <a:p>
            <a:pPr marL="0" indent="0">
              <a:buFontTx/>
              <a:buNone/>
            </a:pPr>
            <a:endParaRPr lang="fr-FR" dirty="0"/>
          </a:p>
          <a:p>
            <a:pPr marL="0" indent="0">
              <a:buFontTx/>
              <a:buNone/>
            </a:pPr>
            <a:endParaRPr lang="fr-FR" dirty="0"/>
          </a:p>
          <a:p>
            <a:pPr marL="0" indent="0">
              <a:buFontTx/>
              <a:buNone/>
            </a:pPr>
            <a:r>
              <a:rPr lang="fr-FR" dirty="0"/>
              <a:t>Traffic </a:t>
            </a:r>
            <a:r>
              <a:rPr lang="fr-FR" dirty="0" err="1"/>
              <a:t>jams</a:t>
            </a:r>
            <a:r>
              <a:rPr lang="fr-FR" dirty="0"/>
              <a:t> and car accidents </a:t>
            </a:r>
            <a:r>
              <a:rPr lang="fr-FR" dirty="0" err="1"/>
              <a:t>increase</a:t>
            </a:r>
            <a:r>
              <a:rPr lang="fr-FR" dirty="0"/>
              <a:t> GDP…</a:t>
            </a:r>
          </a:p>
          <a:p>
            <a:pPr marL="0" indent="0">
              <a:buFontTx/>
              <a:buNone/>
            </a:pPr>
            <a:endParaRPr lang="fr-FR" dirty="0"/>
          </a:p>
          <a:p>
            <a:pPr marL="171450" indent="-171450">
              <a:buFont typeface="Arial" panose="020B0604020202020204" pitchFamily="34" charset="0"/>
              <a:buChar char="•"/>
            </a:pPr>
            <a:r>
              <a:rPr lang="fr-FR" dirty="0"/>
              <a:t>Real vs nominal: </a:t>
            </a:r>
          </a:p>
          <a:p>
            <a:pPr marL="171450" indent="-171450">
              <a:buFontTx/>
              <a:buChar char="-"/>
            </a:pPr>
            <a:r>
              <a:rPr lang="fr-FR" dirty="0"/>
              <a:t>Nominal value/real value: nominal value </a:t>
            </a:r>
            <a:r>
              <a:rPr lang="fr-FR" dirty="0" err="1"/>
              <a:t>expressed</a:t>
            </a:r>
            <a:r>
              <a:rPr lang="fr-FR" dirty="0"/>
              <a:t> in </a:t>
            </a:r>
            <a:r>
              <a:rPr lang="fr-FR" dirty="0" err="1"/>
              <a:t>currency</a:t>
            </a:r>
            <a:r>
              <a:rPr lang="fr-FR" dirty="0"/>
              <a:t> </a:t>
            </a:r>
            <a:r>
              <a:rPr lang="fr-FR" dirty="0" err="1"/>
              <a:t>units</a:t>
            </a:r>
            <a:r>
              <a:rPr lang="fr-FR" dirty="0"/>
              <a:t> </a:t>
            </a:r>
            <a:r>
              <a:rPr lang="fr-FR" dirty="0" err="1"/>
              <a:t>whereas</a:t>
            </a:r>
            <a:r>
              <a:rPr lang="fr-FR" dirty="0"/>
              <a:t> real value </a:t>
            </a:r>
            <a:r>
              <a:rPr lang="fr-FR" dirty="0" err="1"/>
              <a:t>takes</a:t>
            </a:r>
            <a:r>
              <a:rPr lang="fr-FR" dirty="0"/>
              <a:t> inflation </a:t>
            </a:r>
            <a:r>
              <a:rPr lang="fr-FR" dirty="0" err="1"/>
              <a:t>into</a:t>
            </a:r>
            <a:r>
              <a:rPr lang="fr-FR" dirty="0"/>
              <a:t> </a:t>
            </a:r>
            <a:r>
              <a:rPr lang="fr-FR" dirty="0" err="1"/>
              <a:t>account</a:t>
            </a:r>
            <a:endParaRPr lang="fr-FR" dirty="0"/>
          </a:p>
          <a:p>
            <a:pPr marL="0" indent="0">
              <a:buFontTx/>
              <a:buNone/>
            </a:pPr>
            <a:r>
              <a:rPr lang="fr-FR" dirty="0"/>
              <a:t>Real value= nominal value – inflation </a:t>
            </a:r>
            <a:r>
              <a:rPr lang="fr-FR" dirty="0" err="1"/>
              <a:t>Examples</a:t>
            </a:r>
            <a:r>
              <a:rPr lang="fr-FR" dirty="0"/>
              <a:t> of </a:t>
            </a:r>
            <a:r>
              <a:rPr lang="fr-FR" dirty="0" err="1"/>
              <a:t>wages</a:t>
            </a:r>
            <a:r>
              <a:rPr lang="fr-FR" dirty="0"/>
              <a:t> and </a:t>
            </a:r>
            <a:r>
              <a:rPr lang="fr-FR" dirty="0" err="1"/>
              <a:t>interest</a:t>
            </a:r>
            <a:r>
              <a:rPr lang="fr-FR" dirty="0"/>
              <a:t> rates for a </a:t>
            </a:r>
            <a:r>
              <a:rPr lang="fr-FR" dirty="0" err="1"/>
              <a:t>loan</a:t>
            </a:r>
            <a:r>
              <a:rPr lang="fr-FR" dirty="0"/>
              <a:t> or a return on </a:t>
            </a:r>
            <a:r>
              <a:rPr lang="fr-FR" dirty="0" err="1"/>
              <a:t>investment</a:t>
            </a:r>
            <a:endParaRPr lang="fr-FR" dirty="0"/>
          </a:p>
          <a:p>
            <a:pPr marL="0" indent="0">
              <a:buFontTx/>
              <a:buNone/>
            </a:pPr>
            <a:endParaRPr lang="fr-FR" dirty="0"/>
          </a:p>
          <a:p>
            <a:pPr marL="0" indent="0">
              <a:buFontTx/>
              <a:buNone/>
            </a:pPr>
            <a:endParaRPr lang="fr-FR" dirty="0"/>
          </a:p>
          <a:p>
            <a:pPr marL="228600" indent="-228600">
              <a:buAutoNum type="arabicParenR"/>
            </a:pPr>
            <a:endParaRPr lang="fr-FR" dirty="0"/>
          </a:p>
          <a:p>
            <a:pPr marL="228600" indent="-228600">
              <a:buAutoNum type="arabicParenR"/>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8</a:t>
            </a:fld>
            <a:endParaRPr lang="fr-FR"/>
          </a:p>
        </p:txBody>
      </p:sp>
    </p:spTree>
    <p:extLst>
      <p:ext uri="{BB962C8B-B14F-4D97-AF65-F5344CB8AC3E}">
        <p14:creationId xmlns:p14="http://schemas.microsoft.com/office/powerpoint/2010/main" val="245264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dirty="0"/>
          </a:p>
          <a:p>
            <a:pPr marL="228600" indent="-228600">
              <a:buAutoNum type="arabicParenR"/>
            </a:pPr>
            <a:endParaRPr lang="fr-FR" dirty="0"/>
          </a:p>
          <a:p>
            <a:pPr marL="228600" indent="-228600">
              <a:buAutoNum type="arabicParenR"/>
            </a:pPr>
            <a:endParaRPr lang="fr-FR" dirty="0"/>
          </a:p>
        </p:txBody>
      </p:sp>
      <p:sp>
        <p:nvSpPr>
          <p:cNvPr id="4" name="Espace réservé du numéro de diapositive 3"/>
          <p:cNvSpPr>
            <a:spLocks noGrp="1"/>
          </p:cNvSpPr>
          <p:nvPr>
            <p:ph type="sldNum" sz="quarter" idx="5"/>
          </p:nvPr>
        </p:nvSpPr>
        <p:spPr/>
        <p:txBody>
          <a:bodyPr/>
          <a:lstStyle/>
          <a:p>
            <a:fld id="{0A1BB5EB-0114-DD47-B1C8-3DB3EF02F215}" type="slidenum">
              <a:rPr lang="fr-FR" smtClean="0"/>
              <a:t>9</a:t>
            </a:fld>
            <a:endParaRPr lang="fr-FR"/>
          </a:p>
        </p:txBody>
      </p:sp>
    </p:spTree>
    <p:extLst>
      <p:ext uri="{BB962C8B-B14F-4D97-AF65-F5344CB8AC3E}">
        <p14:creationId xmlns:p14="http://schemas.microsoft.com/office/powerpoint/2010/main" val="290068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F68DF4-8863-037D-AA0D-E488FE8CA64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CE22E4-87DD-5AC4-5871-07E7B10B7B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EAE2F93-489D-E643-4DC1-D2146A701A27}"/>
              </a:ext>
            </a:extLst>
          </p:cNvPr>
          <p:cNvSpPr>
            <a:spLocks noGrp="1"/>
          </p:cNvSpPr>
          <p:nvPr>
            <p:ph type="dt" sz="half" idx="10"/>
          </p:nvPr>
        </p:nvSpPr>
        <p:spPr/>
        <p:txBody>
          <a:bodyPr/>
          <a:lstStyle/>
          <a:p>
            <a:fld id="{21C2CEC8-9F8A-1149-BF2A-530AEE9F0094}" type="datetime1">
              <a:rPr lang="fr-FR" smtClean="0"/>
              <a:t>13/03/2026</a:t>
            </a:fld>
            <a:endParaRPr lang="fr-FR"/>
          </a:p>
        </p:txBody>
      </p:sp>
      <p:sp>
        <p:nvSpPr>
          <p:cNvPr id="5" name="Espace réservé du pied de page 4">
            <a:extLst>
              <a:ext uri="{FF2B5EF4-FFF2-40B4-BE49-F238E27FC236}">
                <a16:creationId xmlns:a16="http://schemas.microsoft.com/office/drawing/2014/main" id="{36B0092B-B878-65C8-265F-32C27D2F08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76F31AA-1B40-DBED-A4FA-C002D08D8B67}"/>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3385069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E934A9-E332-C121-FFA4-CF726658048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140E9D-0C38-05EA-E27F-1DC60639F24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0D4A46E-43C3-9316-D9C5-C7FC95EBE9B4}"/>
              </a:ext>
            </a:extLst>
          </p:cNvPr>
          <p:cNvSpPr>
            <a:spLocks noGrp="1"/>
          </p:cNvSpPr>
          <p:nvPr>
            <p:ph type="dt" sz="half" idx="10"/>
          </p:nvPr>
        </p:nvSpPr>
        <p:spPr/>
        <p:txBody>
          <a:bodyPr/>
          <a:lstStyle/>
          <a:p>
            <a:fld id="{397F4AFA-E982-6B48-93D5-2AAC435AD56D}" type="datetime1">
              <a:rPr lang="fr-FR" smtClean="0"/>
              <a:t>13/03/2026</a:t>
            </a:fld>
            <a:endParaRPr lang="fr-FR"/>
          </a:p>
        </p:txBody>
      </p:sp>
      <p:sp>
        <p:nvSpPr>
          <p:cNvPr id="5" name="Espace réservé du pied de page 4">
            <a:extLst>
              <a:ext uri="{FF2B5EF4-FFF2-40B4-BE49-F238E27FC236}">
                <a16:creationId xmlns:a16="http://schemas.microsoft.com/office/drawing/2014/main" id="{DD36B3B4-EA13-7223-D282-89C1552E3E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6B4B57-0EAF-939D-C8BC-3995458491DA}"/>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4029393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AD6F89D-BAAB-718F-CCB6-DE7A9067289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C8511ED-737C-1FD4-9164-AA1F00A9C3B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8917F0-191C-38FC-EA35-7482F6404FBE}"/>
              </a:ext>
            </a:extLst>
          </p:cNvPr>
          <p:cNvSpPr>
            <a:spLocks noGrp="1"/>
          </p:cNvSpPr>
          <p:nvPr>
            <p:ph type="dt" sz="half" idx="10"/>
          </p:nvPr>
        </p:nvSpPr>
        <p:spPr/>
        <p:txBody>
          <a:bodyPr/>
          <a:lstStyle/>
          <a:p>
            <a:fld id="{2B48BE8C-F4E0-B249-9E84-06B166F93651}" type="datetime1">
              <a:rPr lang="fr-FR" smtClean="0"/>
              <a:t>13/03/2026</a:t>
            </a:fld>
            <a:endParaRPr lang="fr-FR"/>
          </a:p>
        </p:txBody>
      </p:sp>
      <p:sp>
        <p:nvSpPr>
          <p:cNvPr id="5" name="Espace réservé du pied de page 4">
            <a:extLst>
              <a:ext uri="{FF2B5EF4-FFF2-40B4-BE49-F238E27FC236}">
                <a16:creationId xmlns:a16="http://schemas.microsoft.com/office/drawing/2014/main" id="{71D93233-8D5A-AE52-F83D-58D8B95ECD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C57283-FDFB-0B90-F7D4-191AA36707DA}"/>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229623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201A95-428F-0976-08E1-DCACC910155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345E723-56A8-7A44-251E-F2027505C5B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C5B3A6-A322-6150-01D2-33E886F33C50}"/>
              </a:ext>
            </a:extLst>
          </p:cNvPr>
          <p:cNvSpPr>
            <a:spLocks noGrp="1"/>
          </p:cNvSpPr>
          <p:nvPr>
            <p:ph type="dt" sz="half" idx="10"/>
          </p:nvPr>
        </p:nvSpPr>
        <p:spPr/>
        <p:txBody>
          <a:bodyPr/>
          <a:lstStyle/>
          <a:p>
            <a:fld id="{84F67182-B02F-7044-B6EE-B58097F49B4E}" type="datetime1">
              <a:rPr lang="fr-FR" smtClean="0"/>
              <a:t>13/03/2026</a:t>
            </a:fld>
            <a:endParaRPr lang="fr-FR"/>
          </a:p>
        </p:txBody>
      </p:sp>
      <p:sp>
        <p:nvSpPr>
          <p:cNvPr id="5" name="Espace réservé du pied de page 4">
            <a:extLst>
              <a:ext uri="{FF2B5EF4-FFF2-40B4-BE49-F238E27FC236}">
                <a16:creationId xmlns:a16="http://schemas.microsoft.com/office/drawing/2014/main" id="{238A17F4-7AA6-C10E-6D89-C33317780FA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28E7061-5DE3-FAEC-5488-99FB927F60BF}"/>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2988708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053BFB-507D-5208-7631-AAF7EDD42D7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A1BF582-1117-15F4-DAD0-3274221030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F3AC275-8908-0A11-8AD6-0F63B61D7CB7}"/>
              </a:ext>
            </a:extLst>
          </p:cNvPr>
          <p:cNvSpPr>
            <a:spLocks noGrp="1"/>
          </p:cNvSpPr>
          <p:nvPr>
            <p:ph type="dt" sz="half" idx="10"/>
          </p:nvPr>
        </p:nvSpPr>
        <p:spPr/>
        <p:txBody>
          <a:bodyPr/>
          <a:lstStyle/>
          <a:p>
            <a:fld id="{16722938-6FB8-BB47-9AA9-4778A097CA19}" type="datetime1">
              <a:rPr lang="fr-FR" smtClean="0"/>
              <a:t>13/03/2026</a:t>
            </a:fld>
            <a:endParaRPr lang="fr-FR"/>
          </a:p>
        </p:txBody>
      </p:sp>
      <p:sp>
        <p:nvSpPr>
          <p:cNvPr id="5" name="Espace réservé du pied de page 4">
            <a:extLst>
              <a:ext uri="{FF2B5EF4-FFF2-40B4-BE49-F238E27FC236}">
                <a16:creationId xmlns:a16="http://schemas.microsoft.com/office/drawing/2014/main" id="{4B9CFE1C-839E-4D5B-F71D-9CADCFC426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B21FF9-251A-B167-AFBF-5321344B9A0D}"/>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2063249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DB2D47-7254-3949-D671-3A6B863F526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7A964A3-88FD-521E-EE8E-9AD80A0A896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052F8CC-3DB8-3240-A542-639A0DBCF2F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2496183-40AB-6993-6E7B-A46D76C235D2}"/>
              </a:ext>
            </a:extLst>
          </p:cNvPr>
          <p:cNvSpPr>
            <a:spLocks noGrp="1"/>
          </p:cNvSpPr>
          <p:nvPr>
            <p:ph type="dt" sz="half" idx="10"/>
          </p:nvPr>
        </p:nvSpPr>
        <p:spPr/>
        <p:txBody>
          <a:bodyPr/>
          <a:lstStyle/>
          <a:p>
            <a:fld id="{493B043A-B9BA-8F46-B961-524EC9798873}" type="datetime1">
              <a:rPr lang="fr-FR" smtClean="0"/>
              <a:t>13/03/2026</a:t>
            </a:fld>
            <a:endParaRPr lang="fr-FR"/>
          </a:p>
        </p:txBody>
      </p:sp>
      <p:sp>
        <p:nvSpPr>
          <p:cNvPr id="6" name="Espace réservé du pied de page 5">
            <a:extLst>
              <a:ext uri="{FF2B5EF4-FFF2-40B4-BE49-F238E27FC236}">
                <a16:creationId xmlns:a16="http://schemas.microsoft.com/office/drawing/2014/main" id="{626EE292-DFEF-6ED5-B17E-7D1019FB5CD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3F50DA-89F8-27F0-5D00-32A1FA55857B}"/>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264769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0AC58C-F870-3270-9A50-711204A5209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370F522-420C-8865-2B35-DEF8215634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25C0BA5-B3AC-CD53-DE53-CB1628355FD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0CFE07E-DD00-E4A8-9D54-78FC0DA157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0003C2E-BB54-1D12-3B1B-E22FE485D34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45C02E1-ED46-E5BB-6C95-258601C39469}"/>
              </a:ext>
            </a:extLst>
          </p:cNvPr>
          <p:cNvSpPr>
            <a:spLocks noGrp="1"/>
          </p:cNvSpPr>
          <p:nvPr>
            <p:ph type="dt" sz="half" idx="10"/>
          </p:nvPr>
        </p:nvSpPr>
        <p:spPr/>
        <p:txBody>
          <a:bodyPr/>
          <a:lstStyle/>
          <a:p>
            <a:fld id="{46BDEE40-B195-D944-8D48-67E134C9103B}" type="datetime1">
              <a:rPr lang="fr-FR" smtClean="0"/>
              <a:t>13/03/2026</a:t>
            </a:fld>
            <a:endParaRPr lang="fr-FR"/>
          </a:p>
        </p:txBody>
      </p:sp>
      <p:sp>
        <p:nvSpPr>
          <p:cNvPr id="8" name="Espace réservé du pied de page 7">
            <a:extLst>
              <a:ext uri="{FF2B5EF4-FFF2-40B4-BE49-F238E27FC236}">
                <a16:creationId xmlns:a16="http://schemas.microsoft.com/office/drawing/2014/main" id="{B34F8946-5064-CD06-E464-C745EFD5104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B562A6F-12FC-4C21-C70D-FECE8BE10B40}"/>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2171079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DE1B64-CF05-73F2-C9B5-73D3356F98C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BB1CC94-0852-88FC-AD92-7C72D10943A6}"/>
              </a:ext>
            </a:extLst>
          </p:cNvPr>
          <p:cNvSpPr>
            <a:spLocks noGrp="1"/>
          </p:cNvSpPr>
          <p:nvPr>
            <p:ph type="dt" sz="half" idx="10"/>
          </p:nvPr>
        </p:nvSpPr>
        <p:spPr/>
        <p:txBody>
          <a:bodyPr/>
          <a:lstStyle/>
          <a:p>
            <a:fld id="{75914629-212E-124B-86B7-8D01FFBCF6AB}" type="datetime1">
              <a:rPr lang="fr-FR" smtClean="0"/>
              <a:t>13/03/2026</a:t>
            </a:fld>
            <a:endParaRPr lang="fr-FR"/>
          </a:p>
        </p:txBody>
      </p:sp>
      <p:sp>
        <p:nvSpPr>
          <p:cNvPr id="4" name="Espace réservé du pied de page 3">
            <a:extLst>
              <a:ext uri="{FF2B5EF4-FFF2-40B4-BE49-F238E27FC236}">
                <a16:creationId xmlns:a16="http://schemas.microsoft.com/office/drawing/2014/main" id="{C623B37A-BA91-3CE6-D855-0F00C871D48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E585FE0-AD3A-2ECB-91D0-B8BBCB259516}"/>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119198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F956A6F-5DE8-DA3B-ED49-6B7E5B00538F}"/>
              </a:ext>
            </a:extLst>
          </p:cNvPr>
          <p:cNvSpPr>
            <a:spLocks noGrp="1"/>
          </p:cNvSpPr>
          <p:nvPr>
            <p:ph type="dt" sz="half" idx="10"/>
          </p:nvPr>
        </p:nvSpPr>
        <p:spPr/>
        <p:txBody>
          <a:bodyPr/>
          <a:lstStyle/>
          <a:p>
            <a:fld id="{8A4D7315-B2CB-734B-B623-11383A05B544}" type="datetime1">
              <a:rPr lang="fr-FR" smtClean="0"/>
              <a:t>13/03/2026</a:t>
            </a:fld>
            <a:endParaRPr lang="fr-FR"/>
          </a:p>
        </p:txBody>
      </p:sp>
      <p:sp>
        <p:nvSpPr>
          <p:cNvPr id="3" name="Espace réservé du pied de page 2">
            <a:extLst>
              <a:ext uri="{FF2B5EF4-FFF2-40B4-BE49-F238E27FC236}">
                <a16:creationId xmlns:a16="http://schemas.microsoft.com/office/drawing/2014/main" id="{60733514-2A43-E48E-F623-87F4C728F3F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A7BB39C-13AF-D12B-65CB-3F13F14FDC64}"/>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375373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395248-32F7-2050-BF03-0FAEDF03B1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EA9760E-4942-D113-7321-B5D1AD2180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B9EAC91-071D-0D2E-FDE3-A68AA47F8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C18BE5D-F4A9-0A06-E99C-961C0A6B00B1}"/>
              </a:ext>
            </a:extLst>
          </p:cNvPr>
          <p:cNvSpPr>
            <a:spLocks noGrp="1"/>
          </p:cNvSpPr>
          <p:nvPr>
            <p:ph type="dt" sz="half" idx="10"/>
          </p:nvPr>
        </p:nvSpPr>
        <p:spPr/>
        <p:txBody>
          <a:bodyPr/>
          <a:lstStyle/>
          <a:p>
            <a:fld id="{61C7A3CB-2A80-3540-AB94-E67ABB27D27E}" type="datetime1">
              <a:rPr lang="fr-FR" smtClean="0"/>
              <a:t>13/03/2026</a:t>
            </a:fld>
            <a:endParaRPr lang="fr-FR"/>
          </a:p>
        </p:txBody>
      </p:sp>
      <p:sp>
        <p:nvSpPr>
          <p:cNvPr id="6" name="Espace réservé du pied de page 5">
            <a:extLst>
              <a:ext uri="{FF2B5EF4-FFF2-40B4-BE49-F238E27FC236}">
                <a16:creationId xmlns:a16="http://schemas.microsoft.com/office/drawing/2014/main" id="{D15B5711-E7B7-0F97-586D-BDDC07AE39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3D987B3-564B-B813-4B29-B09594ACB5E6}"/>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183364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A1BB6-70CF-34C4-1574-5CB861AAF40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8597B67-DAE8-A058-BB6B-C7B2BCA70B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F83BE6B-E480-1E5A-4C58-92977EEF8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3E625C7-7E11-5844-AC37-DFB1B093FB17}"/>
              </a:ext>
            </a:extLst>
          </p:cNvPr>
          <p:cNvSpPr>
            <a:spLocks noGrp="1"/>
          </p:cNvSpPr>
          <p:nvPr>
            <p:ph type="dt" sz="half" idx="10"/>
          </p:nvPr>
        </p:nvSpPr>
        <p:spPr/>
        <p:txBody>
          <a:bodyPr/>
          <a:lstStyle/>
          <a:p>
            <a:fld id="{5FD15AD6-C3AB-164A-A7C8-EDF06957AE67}" type="datetime1">
              <a:rPr lang="fr-FR" smtClean="0"/>
              <a:t>13/03/2026</a:t>
            </a:fld>
            <a:endParaRPr lang="fr-FR"/>
          </a:p>
        </p:txBody>
      </p:sp>
      <p:sp>
        <p:nvSpPr>
          <p:cNvPr id="6" name="Espace réservé du pied de page 5">
            <a:extLst>
              <a:ext uri="{FF2B5EF4-FFF2-40B4-BE49-F238E27FC236}">
                <a16:creationId xmlns:a16="http://schemas.microsoft.com/office/drawing/2014/main" id="{D2CC8131-68D2-5856-84E3-5420976ADB0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CDDA28-4695-2EA7-957B-8F943154294D}"/>
              </a:ext>
            </a:extLst>
          </p:cNvPr>
          <p:cNvSpPr>
            <a:spLocks noGrp="1"/>
          </p:cNvSpPr>
          <p:nvPr>
            <p:ph type="sldNum" sz="quarter" idx="12"/>
          </p:nvPr>
        </p:nvSpPr>
        <p:spPr/>
        <p:txBody>
          <a:bodyPr/>
          <a:lstStyle/>
          <a:p>
            <a:fld id="{A50A5B85-44CD-BA4A-94C4-E4B93892B915}" type="slidenum">
              <a:rPr lang="fr-FR" smtClean="0"/>
              <a:t>‹N°›</a:t>
            </a:fld>
            <a:endParaRPr lang="fr-FR"/>
          </a:p>
        </p:txBody>
      </p:sp>
    </p:spTree>
    <p:extLst>
      <p:ext uri="{BB962C8B-B14F-4D97-AF65-F5344CB8AC3E}">
        <p14:creationId xmlns:p14="http://schemas.microsoft.com/office/powerpoint/2010/main" val="309602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51F203-9FA7-4B94-1D8B-86DE7B4E01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4B71294-6D6E-FE06-C053-0ED9129DF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1A1AD8-7B49-AC98-D7C2-350586128F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21C95-80E4-AB42-B429-89FCBF5B5AFE}" type="datetime1">
              <a:rPr lang="fr-FR" smtClean="0"/>
              <a:t>13/03/2026</a:t>
            </a:fld>
            <a:endParaRPr lang="fr-FR"/>
          </a:p>
        </p:txBody>
      </p:sp>
      <p:sp>
        <p:nvSpPr>
          <p:cNvPr id="5" name="Espace réservé du pied de page 4">
            <a:extLst>
              <a:ext uri="{FF2B5EF4-FFF2-40B4-BE49-F238E27FC236}">
                <a16:creationId xmlns:a16="http://schemas.microsoft.com/office/drawing/2014/main" id="{20DCAEAA-1F59-71BC-9421-2039F8728E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FDD64B3-71A4-CDD4-4F00-57D8EBC3D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A5B85-44CD-BA4A-94C4-E4B93892B915}" type="slidenum">
              <a:rPr lang="fr-FR" smtClean="0"/>
              <a:t>‹N°›</a:t>
            </a:fld>
            <a:endParaRPr lang="fr-FR"/>
          </a:p>
        </p:txBody>
      </p:sp>
    </p:spTree>
    <p:extLst>
      <p:ext uri="{BB962C8B-B14F-4D97-AF65-F5344CB8AC3E}">
        <p14:creationId xmlns:p14="http://schemas.microsoft.com/office/powerpoint/2010/main" val="389085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eurostat/statistics-explained/index.php?title=Beginners:GDP_-_Comparing_GDP:_growth_rate_and_per_capita#:~:text=Thus%2C%20by%20dividing%20the%20value,the%20EU%20was%20449%20million"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customXml" Target="../ink/ink5.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FG7fAothhJ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customXml" Target="../ink/ink6.xml"/><Relationship Id="rId4" Type="http://schemas.openxmlformats.org/officeDocument/2006/relationships/hyperlink" Target="https://data.worldbank.org/indicator/NY.GDP.MKTP.CD?locations=FR"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imf.org/external/datamapper/NGDPD@WEO/OEMDC/ADVEC/WEOWORLD" TargetMode="External"/><Relationship Id="rId7" Type="http://schemas.openxmlformats.org/officeDocument/2006/relationships/image" Target="../media/image1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ustomXml" Target="../ink/ink7.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owZh5vthZP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ec.europa.eu/eurostat/statistics-explained/index.php?title=File:Euro_area_annual_inflation_and_its_main_components,_July_2014_-_July_2024.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hyperlink" Target="https://moodle.univ-lyon1.fr/course/view.php?id=7571" TargetMode="Externa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image" Target="../media/image1.jpeg"/><Relationship Id="rId4" Type="http://schemas.openxmlformats.org/officeDocument/2006/relationships/hyperlink" Target="https://portaildoc.univ-lyon1.fr/les-collections/bibliotheque-en-ligne" TargetMode="External"/><Relationship Id="rId9" Type="http://schemas.openxmlformats.org/officeDocument/2006/relationships/customXml" Target="../ink/ink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spectator.co.uk/article/why-the-french-are-so-pessimistic"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france24.com/en/20200109-french-connections-why-are-the-french-so-pessimistic-france-glass-half-empty" TargetMode="External"/><Relationship Id="rId5" Type="http://schemas.openxmlformats.org/officeDocument/2006/relationships/hyperlink" Target="https://www.sciencespo.fr/research/cogito/home/measuring-french-pessimism/?lang=en"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Territorial_evolution_of_Franc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eurostat/statistics-explained/index.php?title=Beginners:GDP_-_Comparing_GDP:_growth_rate_and_per_capita#:~:text=Thus%2C%20by%20dividing%20the%20value,the%20EU%20was%20449%20million"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4" Type="http://schemas.openxmlformats.org/officeDocument/2006/relationships/customXml" Target="../ink/ink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1FF726-022B-4948-87DA-A069B49794F4}"/>
              </a:ext>
            </a:extLst>
          </p:cNvPr>
          <p:cNvSpPr>
            <a:spLocks noGrp="1"/>
          </p:cNvSpPr>
          <p:nvPr>
            <p:ph type="ctrTitle"/>
          </p:nvPr>
        </p:nvSpPr>
        <p:spPr>
          <a:xfrm>
            <a:off x="1524000" y="126125"/>
            <a:ext cx="9144000" cy="570185"/>
          </a:xfrm>
        </p:spPr>
        <p:txBody>
          <a:bodyPr>
            <a:normAutofit/>
          </a:bodyPr>
          <a:lstStyle/>
          <a:p>
            <a:r>
              <a:rPr lang="fr-FR" sz="3200" dirty="0"/>
              <a:t>France in </a:t>
            </a:r>
            <a:r>
              <a:rPr lang="fr-FR" sz="3200" dirty="0" err="1"/>
              <a:t>Economic</a:t>
            </a:r>
            <a:r>
              <a:rPr lang="fr-FR" sz="3200" dirty="0"/>
              <a:t> </a:t>
            </a:r>
            <a:r>
              <a:rPr lang="fr-FR" sz="3200" dirty="0" err="1"/>
              <a:t>Globalization</a:t>
            </a:r>
            <a:endParaRPr lang="fr-FR" sz="3200" dirty="0"/>
          </a:p>
        </p:txBody>
      </p:sp>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1523999" y="823173"/>
            <a:ext cx="9515279" cy="4551507"/>
          </a:xfrm>
        </p:spPr>
        <p:txBody>
          <a:bodyPr/>
          <a:lstStyle/>
          <a:p>
            <a:r>
              <a:rPr lang="fr-FR" dirty="0"/>
              <a:t>- </a:t>
            </a:r>
          </a:p>
          <a:p>
            <a:endParaRPr lang="fr-FR" dirty="0"/>
          </a:p>
          <a:p>
            <a:pPr marL="342900" indent="-342900" algn="l">
              <a:buFont typeface="Wingdings" pitchFamily="2" charset="2"/>
              <a:buChar char="Ø"/>
            </a:pPr>
            <a:r>
              <a:rPr lang="fr-FR" dirty="0" err="1"/>
              <a:t>Give</a:t>
            </a:r>
            <a:r>
              <a:rPr lang="fr-FR" dirty="0"/>
              <a:t> </a:t>
            </a:r>
            <a:r>
              <a:rPr lang="fr-FR" dirty="0" err="1"/>
              <a:t>you</a:t>
            </a:r>
            <a:r>
              <a:rPr lang="fr-FR" dirty="0"/>
              <a:t> an insight </a:t>
            </a:r>
            <a:r>
              <a:rPr lang="fr-FR" dirty="0" err="1"/>
              <a:t>into</a:t>
            </a:r>
            <a:r>
              <a:rPr lang="fr-FR" dirty="0"/>
              <a:t> the </a:t>
            </a:r>
            <a:r>
              <a:rPr lang="fr-FR" u="sng" dirty="0" err="1"/>
              <a:t>current</a:t>
            </a:r>
            <a:r>
              <a:rPr lang="fr-FR" u="sng" dirty="0"/>
              <a:t> </a:t>
            </a:r>
            <a:r>
              <a:rPr lang="fr-FR" dirty="0"/>
              <a:t>global </a:t>
            </a:r>
            <a:r>
              <a:rPr lang="fr-FR" dirty="0" err="1"/>
              <a:t>economic</a:t>
            </a:r>
            <a:r>
              <a:rPr lang="fr-FR" dirty="0"/>
              <a:t> situation, as </a:t>
            </a:r>
            <a:r>
              <a:rPr lang="fr-FR" dirty="0" err="1"/>
              <a:t>well</a:t>
            </a:r>
            <a:r>
              <a:rPr lang="fr-FR" dirty="0"/>
              <a:t> as an </a:t>
            </a:r>
            <a:r>
              <a:rPr lang="fr-FR" dirty="0" err="1"/>
              <a:t>overview</a:t>
            </a:r>
            <a:r>
              <a:rPr lang="fr-FR" dirty="0"/>
              <a:t> of French </a:t>
            </a:r>
            <a:r>
              <a:rPr lang="fr-FR" u="sng" dirty="0" err="1"/>
              <a:t>economic</a:t>
            </a:r>
            <a:r>
              <a:rPr lang="fr-FR" u="sng" dirty="0"/>
              <a:t> </a:t>
            </a:r>
            <a:r>
              <a:rPr lang="fr-FR" u="sng" dirty="0" err="1"/>
              <a:t>history</a:t>
            </a:r>
            <a:endParaRPr lang="fr-FR" u="sng" dirty="0"/>
          </a:p>
          <a:p>
            <a:pPr marL="342900" indent="-342900" algn="l">
              <a:buFont typeface="Wingdings" pitchFamily="2" charset="2"/>
              <a:buChar char="Ø"/>
            </a:pPr>
            <a:endParaRPr lang="fr-FR" dirty="0"/>
          </a:p>
          <a:p>
            <a:pPr marL="342900" indent="-342900" algn="l">
              <a:buFont typeface="Wingdings" pitchFamily="2" charset="2"/>
              <a:buChar char="Ø"/>
            </a:pPr>
            <a:r>
              <a:rPr lang="fr-FR" dirty="0" err="1"/>
              <a:t>Using</a:t>
            </a:r>
            <a:r>
              <a:rPr lang="fr-FR" dirty="0"/>
              <a:t> </a:t>
            </a:r>
            <a:r>
              <a:rPr lang="fr-FR" dirty="0" err="1"/>
              <a:t>this</a:t>
            </a:r>
            <a:r>
              <a:rPr lang="fr-FR" dirty="0"/>
              <a:t> </a:t>
            </a:r>
            <a:r>
              <a:rPr lang="fr-FR" dirty="0" err="1"/>
              <a:t>knowledge</a:t>
            </a:r>
            <a:r>
              <a:rPr lang="fr-FR" dirty="0"/>
              <a:t> of </a:t>
            </a:r>
            <a:r>
              <a:rPr lang="fr-FR" dirty="0" err="1"/>
              <a:t>macro-economic</a:t>
            </a:r>
            <a:r>
              <a:rPr lang="fr-FR" dirty="0"/>
              <a:t> issues as a business </a:t>
            </a:r>
            <a:r>
              <a:rPr lang="fr-FR" dirty="0" err="1"/>
              <a:t>student</a:t>
            </a:r>
            <a:endParaRPr lang="fr-FR" dirty="0"/>
          </a:p>
          <a:p>
            <a:pPr marL="342900" indent="-342900" algn="l">
              <a:buFont typeface="Wingdings" pitchFamily="2" charset="2"/>
              <a:buChar char="Ø"/>
            </a:pPr>
            <a:endParaRPr lang="fr-FR" dirty="0"/>
          </a:p>
          <a:p>
            <a:pPr marL="342900" indent="-342900" algn="l">
              <a:buFont typeface="Wingdings" pitchFamily="2" charset="2"/>
              <a:buChar char="Ø"/>
            </a:pPr>
            <a:r>
              <a:rPr lang="fr-FR" dirty="0"/>
              <a:t>Focus on ECONOMIC </a:t>
            </a:r>
            <a:r>
              <a:rPr lang="fr-FR" dirty="0" err="1"/>
              <a:t>globalization</a:t>
            </a:r>
            <a:endParaRPr lang="fr-FR" dirty="0"/>
          </a:p>
        </p:txBody>
      </p:sp>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05824" y="5363631"/>
            <a:ext cx="1242060" cy="671195"/>
          </a:xfrm>
          <a:prstGeom prst="rect">
            <a:avLst/>
          </a:prstGeom>
          <a:noFill/>
          <a:ln>
            <a:noFill/>
          </a:ln>
        </p:spPr>
      </p:pic>
      <p:sp>
        <p:nvSpPr>
          <p:cNvPr id="6" name="ZoneTexte 5">
            <a:extLst>
              <a:ext uri="{FF2B5EF4-FFF2-40B4-BE49-F238E27FC236}">
                <a16:creationId xmlns:a16="http://schemas.microsoft.com/office/drawing/2014/main" id="{221D9865-92C0-3CD9-855E-FF0F26FCBD77}"/>
              </a:ext>
            </a:extLst>
          </p:cNvPr>
          <p:cNvSpPr txBox="1"/>
          <p:nvPr/>
        </p:nvSpPr>
        <p:spPr>
          <a:xfrm>
            <a:off x="199697" y="5486400"/>
            <a:ext cx="2207172" cy="1477328"/>
          </a:xfrm>
          <a:prstGeom prst="rect">
            <a:avLst/>
          </a:prstGeom>
          <a:noFill/>
        </p:spPr>
        <p:txBody>
          <a:bodyPr wrap="square" rtlCol="0">
            <a:spAutoFit/>
          </a:bodyPr>
          <a:lstStyle/>
          <a:p>
            <a:r>
              <a:rPr lang="fr-FR" dirty="0"/>
              <a:t>MMIC program</a:t>
            </a:r>
          </a:p>
          <a:p>
            <a:r>
              <a:rPr lang="fr-FR" dirty="0"/>
              <a:t>Module: </a:t>
            </a:r>
            <a:r>
              <a:rPr lang="fr-FR" dirty="0" err="1"/>
              <a:t>economics</a:t>
            </a:r>
            <a:endParaRPr lang="fr-FR" dirty="0"/>
          </a:p>
          <a:p>
            <a:r>
              <a:rPr lang="fr-FR" dirty="0"/>
              <a:t>Course: </a:t>
            </a:r>
            <a:r>
              <a:rPr lang="fr-FR" dirty="0" err="1"/>
              <a:t>Economic</a:t>
            </a:r>
            <a:r>
              <a:rPr lang="fr-FR" dirty="0"/>
              <a:t> </a:t>
            </a:r>
            <a:r>
              <a:rPr lang="fr-FR" dirty="0" err="1"/>
              <a:t>Globalization</a:t>
            </a:r>
            <a:endParaRPr lang="fr-FR" dirty="0"/>
          </a:p>
          <a:p>
            <a:endParaRPr lang="fr-FR" dirty="0"/>
          </a:p>
        </p:txBody>
      </p:sp>
      <p:sp>
        <p:nvSpPr>
          <p:cNvPr id="7" name="ZoneTexte 6">
            <a:extLst>
              <a:ext uri="{FF2B5EF4-FFF2-40B4-BE49-F238E27FC236}">
                <a16:creationId xmlns:a16="http://schemas.microsoft.com/office/drawing/2014/main" id="{DCF01C6B-A9C3-76D3-7D83-00653ECF55D0}"/>
              </a:ext>
            </a:extLst>
          </p:cNvPr>
          <p:cNvSpPr txBox="1"/>
          <p:nvPr/>
        </p:nvSpPr>
        <p:spPr>
          <a:xfrm>
            <a:off x="9238593" y="6463862"/>
            <a:ext cx="1800686" cy="369332"/>
          </a:xfrm>
          <a:prstGeom prst="rect">
            <a:avLst/>
          </a:prstGeom>
          <a:noFill/>
        </p:spPr>
        <p:txBody>
          <a:bodyPr wrap="none" rtlCol="0">
            <a:spAutoFit/>
          </a:bodyPr>
          <a:lstStyle/>
          <a:p>
            <a:r>
              <a:rPr lang="fr-FR" dirty="0"/>
              <a:t>Laurence </a:t>
            </a:r>
            <a:r>
              <a:rPr lang="fr-FR" dirty="0" err="1"/>
              <a:t>Collaud</a:t>
            </a:r>
            <a:endParaRPr lang="fr-FR" dirty="0"/>
          </a:p>
        </p:txBody>
      </p:sp>
      <p:sp>
        <p:nvSpPr>
          <p:cNvPr id="8" name="Rectangle 7">
            <a:extLst>
              <a:ext uri="{FF2B5EF4-FFF2-40B4-BE49-F238E27FC236}">
                <a16:creationId xmlns:a16="http://schemas.microsoft.com/office/drawing/2014/main" id="{8D2E9ECA-7D1E-E1C2-98E2-2805C2057250}"/>
              </a:ext>
            </a:extLst>
          </p:cNvPr>
          <p:cNvSpPr/>
          <p:nvPr/>
        </p:nvSpPr>
        <p:spPr>
          <a:xfrm>
            <a:off x="5247600" y="797681"/>
            <a:ext cx="5791679" cy="655329"/>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Objectives of the class</a:t>
            </a:r>
          </a:p>
        </p:txBody>
      </p:sp>
      <p:sp>
        <p:nvSpPr>
          <p:cNvPr id="10" name="Espace réservé du numéro de diapositive 9">
            <a:extLst>
              <a:ext uri="{FF2B5EF4-FFF2-40B4-BE49-F238E27FC236}">
                <a16:creationId xmlns:a16="http://schemas.microsoft.com/office/drawing/2014/main" id="{F29565CA-3294-65B3-CD7B-94D330A8C9EC}"/>
              </a:ext>
            </a:extLst>
          </p:cNvPr>
          <p:cNvSpPr>
            <a:spLocks noGrp="1"/>
          </p:cNvSpPr>
          <p:nvPr>
            <p:ph type="sldNum" sz="quarter" idx="12"/>
          </p:nvPr>
        </p:nvSpPr>
        <p:spPr/>
        <p:txBody>
          <a:bodyPr/>
          <a:lstStyle/>
          <a:p>
            <a:fld id="{A50A5B85-44CD-BA4A-94C4-E4B93892B915}" type="slidenum">
              <a:rPr lang="fr-FR" smtClean="0"/>
              <a:t>1</a:t>
            </a:fld>
            <a:endParaRPr lang="fr-FR" dirty="0"/>
          </a:p>
        </p:txBody>
      </p:sp>
    </p:spTree>
    <p:extLst>
      <p:ext uri="{BB962C8B-B14F-4D97-AF65-F5344CB8AC3E}">
        <p14:creationId xmlns:p14="http://schemas.microsoft.com/office/powerpoint/2010/main" val="125516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968E3-0E25-30B4-CE21-207DAC9D6E84}"/>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id="{9CBC807F-77FC-0DD1-AF7B-3BF87ACE6FE1}"/>
              </a:ext>
            </a:extLst>
          </p:cNvPr>
          <p:cNvSpPr>
            <a:spLocks noGrp="1"/>
          </p:cNvSpPr>
          <p:nvPr>
            <p:ph type="subTitle" idx="1"/>
          </p:nvPr>
        </p:nvSpPr>
        <p:spPr>
          <a:xfrm>
            <a:off x="0" y="-5897"/>
            <a:ext cx="12192000" cy="6863897"/>
          </a:xfrm>
        </p:spPr>
        <p:txBody>
          <a:bodyPr>
            <a:normAutofit fontScale="25000" lnSpcReduction="20000"/>
          </a:bodyPr>
          <a:lstStyle/>
          <a:p>
            <a:pPr indent="-857250" algn="l">
              <a:spcBef>
                <a:spcPts val="0"/>
              </a:spcBef>
              <a:buFont typeface="Wingdings" pitchFamily="2" charset="2"/>
              <a:buChar char="Ø"/>
            </a:pPr>
            <a:r>
              <a:rPr lang="fr-FR" sz="11200" dirty="0">
                <a:highlight>
                  <a:srgbClr val="00FF00"/>
                </a:highlight>
              </a:rPr>
              <a:t>How to express GDP</a:t>
            </a:r>
            <a:endParaRPr lang="fr-FR" sz="8000" dirty="0"/>
          </a:p>
          <a:p>
            <a:pPr algn="l">
              <a:spcBef>
                <a:spcPts val="0"/>
              </a:spcBef>
            </a:pPr>
            <a:endParaRPr lang="fr-FR" sz="5600" dirty="0"/>
          </a:p>
          <a:p>
            <a:pPr algn="l">
              <a:spcBef>
                <a:spcPts val="0"/>
              </a:spcBef>
            </a:pPr>
            <a:endParaRPr lang="fr-FR" sz="5600" dirty="0"/>
          </a:p>
          <a:p>
            <a:pPr algn="l">
              <a:spcBef>
                <a:spcPts val="0"/>
              </a:spcBef>
            </a:pPr>
            <a:r>
              <a:rPr lang="fr-FR" sz="9600" dirty="0">
                <a:solidFill>
                  <a:srgbClr val="000000"/>
                </a:solidFill>
                <a:cs typeface="Arial"/>
                <a:sym typeface="Wingdings" charset="0"/>
              </a:rPr>
              <a:t></a:t>
            </a:r>
            <a:r>
              <a:rPr lang="fr-FR" sz="8000" dirty="0">
                <a:sym typeface="Wingdings" charset="0"/>
              </a:rPr>
              <a:t>	</a:t>
            </a:r>
            <a:r>
              <a:rPr lang="fr-FR" sz="8000" dirty="0" err="1"/>
              <a:t>Similar</a:t>
            </a:r>
            <a:r>
              <a:rPr lang="fr-FR" sz="8000" dirty="0"/>
              <a:t> </a:t>
            </a:r>
            <a:r>
              <a:rPr lang="fr-FR" sz="8000" dirty="0" err="1"/>
              <a:t>problems</a:t>
            </a:r>
            <a:r>
              <a:rPr lang="fr-FR" sz="8000" dirty="0"/>
              <a:t> </a:t>
            </a:r>
            <a:r>
              <a:rPr lang="fr-FR" sz="8000" dirty="0" err="1"/>
              <a:t>when</a:t>
            </a:r>
            <a:r>
              <a:rPr lang="fr-FR" sz="8000" dirty="0"/>
              <a:t> </a:t>
            </a:r>
            <a:r>
              <a:rPr lang="fr-FR" sz="8000" dirty="0" err="1"/>
              <a:t>comparing</a:t>
            </a:r>
            <a:r>
              <a:rPr lang="fr-FR" sz="8000" dirty="0"/>
              <a:t> </a:t>
            </a:r>
            <a:r>
              <a:rPr lang="fr-FR" sz="8000" dirty="0" err="1"/>
              <a:t>different</a:t>
            </a:r>
            <a:r>
              <a:rPr lang="fr-FR" sz="8000" dirty="0"/>
              <a:t> </a:t>
            </a:r>
            <a:r>
              <a:rPr lang="fr-FR" sz="8000" dirty="0" err="1"/>
              <a:t>economies</a:t>
            </a:r>
            <a:r>
              <a:rPr lang="fr-FR" sz="8000" dirty="0"/>
              <a:t>, </a:t>
            </a:r>
            <a:r>
              <a:rPr lang="fr-FR" sz="8000" dirty="0" err="1"/>
              <a:t>because</a:t>
            </a:r>
            <a:r>
              <a:rPr lang="fr-FR" sz="8000" dirty="0"/>
              <a:t> </a:t>
            </a:r>
            <a:r>
              <a:rPr lang="fr-FR" sz="8000" dirty="0" err="1"/>
              <a:t>price</a:t>
            </a:r>
            <a:r>
              <a:rPr lang="fr-FR" sz="8000" dirty="0"/>
              <a:t> </a:t>
            </a:r>
            <a:r>
              <a:rPr lang="fr-FR" sz="8000" dirty="0" err="1"/>
              <a:t>levels</a:t>
            </a:r>
            <a:r>
              <a:rPr lang="fr-FR" sz="8000" dirty="0"/>
              <a:t> </a:t>
            </a:r>
            <a:r>
              <a:rPr lang="fr-FR" sz="8000" dirty="0" err="1"/>
              <a:t>differ</a:t>
            </a:r>
            <a:r>
              <a:rPr lang="fr-FR" sz="8000" dirty="0"/>
              <a:t> in </a:t>
            </a:r>
            <a:r>
              <a:rPr lang="fr-FR" sz="8000" dirty="0" err="1"/>
              <a:t>different</a:t>
            </a:r>
            <a:r>
              <a:rPr lang="fr-FR" sz="8000" dirty="0"/>
              <a:t> countries (</a:t>
            </a:r>
            <a:r>
              <a:rPr lang="fr-FR" sz="8000" dirty="0" err="1"/>
              <a:t>you</a:t>
            </a:r>
            <a:r>
              <a:rPr lang="fr-FR" sz="8000" dirty="0"/>
              <a:t> </a:t>
            </a:r>
            <a:r>
              <a:rPr lang="fr-FR" sz="8000" dirty="0" err="1"/>
              <a:t>won’t</a:t>
            </a:r>
            <a:r>
              <a:rPr lang="fr-FR" sz="8000" dirty="0"/>
              <a:t> </a:t>
            </a:r>
            <a:r>
              <a:rPr lang="fr-FR" sz="8000" dirty="0" err="1"/>
              <a:t>be</a:t>
            </a:r>
            <a:r>
              <a:rPr lang="fr-FR" sz="8000" dirty="0"/>
              <a:t> able to </a:t>
            </a:r>
            <a:r>
              <a:rPr lang="fr-FR" sz="8000" dirty="0" err="1"/>
              <a:t>buy</a:t>
            </a:r>
            <a:r>
              <a:rPr lang="fr-FR" sz="8000" dirty="0"/>
              <a:t> the </a:t>
            </a:r>
            <a:r>
              <a:rPr lang="fr-FR" sz="8000" dirty="0" err="1"/>
              <a:t>same</a:t>
            </a:r>
            <a:r>
              <a:rPr lang="fr-FR" sz="8000" dirty="0"/>
              <a:t> </a:t>
            </a:r>
            <a:r>
              <a:rPr lang="fr-FR" sz="8000" dirty="0" err="1"/>
              <a:t>things</a:t>
            </a:r>
            <a:r>
              <a:rPr lang="fr-FR" sz="8000" dirty="0"/>
              <a:t> </a:t>
            </a:r>
            <a:r>
              <a:rPr lang="fr-FR" sz="8000" dirty="0" err="1"/>
              <a:t>with</a:t>
            </a:r>
            <a:r>
              <a:rPr lang="fr-FR" sz="8000" dirty="0"/>
              <a:t> the </a:t>
            </a:r>
            <a:r>
              <a:rPr lang="fr-FR" sz="8000" dirty="0" err="1"/>
              <a:t>same</a:t>
            </a:r>
            <a:r>
              <a:rPr lang="fr-FR" sz="8000" dirty="0"/>
              <a:t> </a:t>
            </a:r>
            <a:r>
              <a:rPr lang="fr-FR" sz="8000" dirty="0" err="1"/>
              <a:t>amount</a:t>
            </a:r>
            <a:r>
              <a:rPr lang="fr-FR" sz="8000" dirty="0"/>
              <a:t> of money in France and Germany for ex); </a:t>
            </a:r>
            <a:r>
              <a:rPr lang="fr-FR" sz="8000" dirty="0" err="1"/>
              <a:t>so</a:t>
            </a:r>
            <a:r>
              <a:rPr lang="fr-FR" sz="8000" dirty="0"/>
              <a:t> </a:t>
            </a:r>
            <a:r>
              <a:rPr lang="fr-FR" sz="8000" dirty="0" err="1"/>
              <a:t>you</a:t>
            </a:r>
            <a:r>
              <a:rPr lang="fr-FR" sz="8000" dirty="0"/>
              <a:t> </a:t>
            </a:r>
            <a:r>
              <a:rPr lang="fr-FR" sz="8000" dirty="0" err="1"/>
              <a:t>need</a:t>
            </a:r>
            <a:r>
              <a:rPr lang="fr-FR" sz="8000" dirty="0"/>
              <a:t> a </a:t>
            </a:r>
            <a:r>
              <a:rPr lang="fr-FR" sz="8000" dirty="0" err="1"/>
              <a:t>price</a:t>
            </a:r>
            <a:r>
              <a:rPr lang="fr-FR" sz="8000" dirty="0"/>
              <a:t> </a:t>
            </a:r>
            <a:r>
              <a:rPr lang="fr-FR" sz="8000" dirty="0" err="1"/>
              <a:t>level</a:t>
            </a:r>
            <a:r>
              <a:rPr lang="fr-FR" sz="8000" dirty="0"/>
              <a:t> index to </a:t>
            </a:r>
            <a:r>
              <a:rPr lang="fr-FR" sz="8000" dirty="0" err="1"/>
              <a:t>adjust</a:t>
            </a:r>
            <a:r>
              <a:rPr lang="fr-FR" sz="8000" dirty="0"/>
              <a:t> GDP to </a:t>
            </a:r>
            <a:r>
              <a:rPr lang="fr-FR" sz="8000" dirty="0" err="1"/>
              <a:t>improve</a:t>
            </a:r>
            <a:r>
              <a:rPr lang="fr-FR" sz="8000" dirty="0"/>
              <a:t> </a:t>
            </a:r>
            <a:r>
              <a:rPr lang="fr-FR" sz="8000" dirty="0" err="1"/>
              <a:t>comparison</a:t>
            </a:r>
            <a:r>
              <a:rPr lang="fr-FR" sz="8000" dirty="0"/>
              <a:t>; the value of GDP </a:t>
            </a:r>
            <a:r>
              <a:rPr lang="fr-FR" sz="8000" dirty="0" err="1"/>
              <a:t>is</a:t>
            </a:r>
            <a:r>
              <a:rPr lang="fr-FR" sz="8000" dirty="0"/>
              <a:t> </a:t>
            </a:r>
            <a:r>
              <a:rPr lang="fr-FR" sz="8000" dirty="0" err="1"/>
              <a:t>converted</a:t>
            </a:r>
            <a:r>
              <a:rPr lang="fr-FR" sz="8000" dirty="0"/>
              <a:t> </a:t>
            </a:r>
            <a:r>
              <a:rPr lang="fr-FR" sz="8000" dirty="0" err="1"/>
              <a:t>using</a:t>
            </a:r>
            <a:r>
              <a:rPr lang="fr-FR" sz="8000" dirty="0"/>
              <a:t> </a:t>
            </a:r>
            <a:r>
              <a:rPr lang="fr-FR" sz="8000" b="1" dirty="0"/>
              <a:t>the </a:t>
            </a:r>
            <a:r>
              <a:rPr lang="fr-FR" sz="8000" b="1" dirty="0" err="1"/>
              <a:t>purchasing</a:t>
            </a:r>
            <a:r>
              <a:rPr lang="fr-FR" sz="8000" b="1" dirty="0"/>
              <a:t> power </a:t>
            </a:r>
            <a:r>
              <a:rPr lang="fr-FR" sz="8000" b="1" dirty="0" err="1"/>
              <a:t>parity</a:t>
            </a:r>
            <a:r>
              <a:rPr lang="fr-FR" sz="8000" b="1" dirty="0"/>
              <a:t> (PPP), a </a:t>
            </a:r>
            <a:r>
              <a:rPr lang="fr-FR" sz="8000" b="1" dirty="0" err="1"/>
              <a:t>special</a:t>
            </a:r>
            <a:r>
              <a:rPr lang="fr-FR" sz="8000" b="1" dirty="0"/>
              <a:t> exchange rate </a:t>
            </a:r>
            <a:r>
              <a:rPr lang="fr-FR" sz="8000" b="1" dirty="0" err="1"/>
              <a:t>that</a:t>
            </a:r>
            <a:r>
              <a:rPr lang="fr-FR" sz="8000" b="1" dirty="0"/>
              <a:t> </a:t>
            </a:r>
            <a:r>
              <a:rPr lang="fr-FR" sz="8000" b="1" dirty="0" err="1"/>
              <a:t>takes</a:t>
            </a:r>
            <a:r>
              <a:rPr lang="fr-FR" sz="8000" b="1" dirty="0"/>
              <a:t> </a:t>
            </a:r>
            <a:r>
              <a:rPr lang="fr-FR" sz="8000" b="1" dirty="0" err="1"/>
              <a:t>price</a:t>
            </a:r>
            <a:r>
              <a:rPr lang="fr-FR" sz="8000" b="1" dirty="0"/>
              <a:t> </a:t>
            </a:r>
            <a:r>
              <a:rPr lang="fr-FR" sz="8000" b="1" dirty="0" err="1"/>
              <a:t>level</a:t>
            </a:r>
            <a:r>
              <a:rPr lang="fr-FR" sz="8000" b="1" dirty="0"/>
              <a:t> </a:t>
            </a:r>
            <a:r>
              <a:rPr lang="fr-FR" sz="8000" b="1" dirty="0" err="1"/>
              <a:t>difference</a:t>
            </a:r>
            <a:r>
              <a:rPr lang="fr-FR" sz="8000" b="1" dirty="0"/>
              <a:t> </a:t>
            </a:r>
            <a:r>
              <a:rPr lang="fr-FR" sz="8000" b="1" dirty="0" err="1"/>
              <a:t>into</a:t>
            </a:r>
            <a:r>
              <a:rPr lang="fr-FR" sz="8000" b="1" dirty="0"/>
              <a:t> </a:t>
            </a:r>
            <a:r>
              <a:rPr lang="fr-FR" sz="8000" b="1" dirty="0" err="1"/>
              <a:t>account</a:t>
            </a:r>
            <a:r>
              <a:rPr lang="fr-FR" sz="8000" b="1" dirty="0"/>
              <a:t>; </a:t>
            </a:r>
            <a:r>
              <a:rPr lang="fr-FR" sz="8000" b="1" dirty="0" err="1"/>
              <a:t>so</a:t>
            </a:r>
            <a:r>
              <a:rPr lang="fr-FR" sz="8000" b="1" dirty="0"/>
              <a:t> data are </a:t>
            </a:r>
            <a:r>
              <a:rPr lang="fr-FR" sz="8000" b="1" dirty="0" err="1"/>
              <a:t>measured</a:t>
            </a:r>
            <a:r>
              <a:rPr lang="fr-FR" sz="8000" b="1" dirty="0"/>
              <a:t> in an </a:t>
            </a:r>
            <a:r>
              <a:rPr lang="fr-FR" sz="8000" b="1" dirty="0" err="1"/>
              <a:t>artifical</a:t>
            </a:r>
            <a:r>
              <a:rPr lang="fr-FR" sz="8000" b="1" dirty="0"/>
              <a:t> </a:t>
            </a:r>
            <a:r>
              <a:rPr lang="fr-FR" sz="8000" b="1" dirty="0" err="1"/>
              <a:t>currency</a:t>
            </a:r>
            <a:r>
              <a:rPr lang="fr-FR" sz="8000" b="1" dirty="0"/>
              <a:t> </a:t>
            </a:r>
            <a:r>
              <a:rPr lang="fr-FR" sz="8000" b="1" dirty="0" err="1"/>
              <a:t>called</a:t>
            </a:r>
            <a:r>
              <a:rPr lang="fr-FR" sz="8000" b="1" dirty="0"/>
              <a:t> </a:t>
            </a:r>
            <a:r>
              <a:rPr lang="fr-FR" sz="8000" b="1" dirty="0" err="1"/>
              <a:t>Purchasing</a:t>
            </a:r>
            <a:r>
              <a:rPr lang="fr-FR" sz="8000" b="1" dirty="0"/>
              <a:t> Power standard (PPS)</a:t>
            </a:r>
          </a:p>
          <a:p>
            <a:pPr marL="1143000" indent="-1143000" algn="l">
              <a:spcBef>
                <a:spcPts val="0"/>
              </a:spcBef>
              <a:buFontTx/>
              <a:buChar char="-"/>
            </a:pPr>
            <a:endParaRPr lang="fr-FR" sz="9800" dirty="0"/>
          </a:p>
          <a:p>
            <a:pPr algn="l"/>
            <a:r>
              <a:rPr lang="fr-FR" sz="7200" b="1" dirty="0"/>
              <a:t>Example:</a:t>
            </a:r>
            <a:endParaRPr lang="fr-FR" sz="7200" dirty="0"/>
          </a:p>
          <a:p>
            <a:pPr algn="l">
              <a:lnSpc>
                <a:spcPct val="120000"/>
              </a:lnSpc>
            </a:pPr>
            <a:r>
              <a:rPr lang="fr-FR" sz="7200" dirty="0">
                <a:solidFill>
                  <a:schemeClr val="accent1"/>
                </a:solidFill>
              </a:rPr>
              <a:t>In 2022, </a:t>
            </a:r>
            <a:r>
              <a:rPr lang="fr-FR" sz="7200" dirty="0" err="1">
                <a:solidFill>
                  <a:schemeClr val="accent1"/>
                </a:solidFill>
              </a:rPr>
              <a:t>Germany’s</a:t>
            </a:r>
            <a:r>
              <a:rPr lang="fr-FR" sz="7200" dirty="0">
                <a:solidFill>
                  <a:schemeClr val="accent1"/>
                </a:solidFill>
              </a:rPr>
              <a:t> GDP </a:t>
            </a:r>
            <a:r>
              <a:rPr lang="fr-FR" sz="7200" dirty="0" err="1">
                <a:solidFill>
                  <a:schemeClr val="accent1"/>
                </a:solidFill>
              </a:rPr>
              <a:t>was</a:t>
            </a:r>
            <a:r>
              <a:rPr lang="fr-FR" sz="7200" dirty="0">
                <a:solidFill>
                  <a:schemeClr val="accent1"/>
                </a:solidFill>
              </a:rPr>
              <a:t> € 3.9 trillion </a:t>
            </a:r>
            <a:r>
              <a:rPr lang="fr-FR" sz="7200" dirty="0" err="1">
                <a:solidFill>
                  <a:schemeClr val="accent1"/>
                </a:solidFill>
              </a:rPr>
              <a:t>while</a:t>
            </a:r>
            <a:r>
              <a:rPr lang="fr-FR" sz="7200" dirty="0">
                <a:solidFill>
                  <a:schemeClr val="accent1"/>
                </a:solidFill>
              </a:rPr>
              <a:t> </a:t>
            </a:r>
            <a:r>
              <a:rPr lang="fr-FR" sz="7200" dirty="0" err="1">
                <a:solidFill>
                  <a:schemeClr val="accent1"/>
                </a:solidFill>
              </a:rPr>
              <a:t>France’s</a:t>
            </a:r>
            <a:r>
              <a:rPr lang="fr-FR" sz="7200" dirty="0">
                <a:solidFill>
                  <a:schemeClr val="accent1"/>
                </a:solidFill>
              </a:rPr>
              <a:t> </a:t>
            </a:r>
            <a:r>
              <a:rPr lang="fr-FR" sz="7200" dirty="0" err="1">
                <a:solidFill>
                  <a:schemeClr val="accent1"/>
                </a:solidFill>
              </a:rPr>
              <a:t>was</a:t>
            </a:r>
            <a:r>
              <a:rPr lang="fr-FR" sz="7200" dirty="0">
                <a:solidFill>
                  <a:schemeClr val="accent1"/>
                </a:solidFill>
              </a:rPr>
              <a:t> € 2.6 trillion. </a:t>
            </a:r>
            <a:r>
              <a:rPr lang="fr-FR" sz="7200" dirty="0" err="1">
                <a:solidFill>
                  <a:schemeClr val="accent1"/>
                </a:solidFill>
              </a:rPr>
              <a:t>When</a:t>
            </a:r>
            <a:r>
              <a:rPr lang="fr-FR" sz="7200" dirty="0">
                <a:solidFill>
                  <a:schemeClr val="accent1"/>
                </a:solidFill>
              </a:rPr>
              <a:t> </a:t>
            </a:r>
            <a:r>
              <a:rPr lang="fr-FR" sz="7200" dirty="0" err="1">
                <a:solidFill>
                  <a:schemeClr val="accent1"/>
                </a:solidFill>
              </a:rPr>
              <a:t>we</a:t>
            </a:r>
            <a:r>
              <a:rPr lang="fr-FR" sz="7200" dirty="0">
                <a:solidFill>
                  <a:schemeClr val="accent1"/>
                </a:solidFill>
              </a:rPr>
              <a:t> </a:t>
            </a:r>
            <a:r>
              <a:rPr lang="fr-FR" sz="7200" dirty="0" err="1">
                <a:solidFill>
                  <a:schemeClr val="accent1"/>
                </a:solidFill>
              </a:rPr>
              <a:t>divide</a:t>
            </a:r>
            <a:r>
              <a:rPr lang="fr-FR" sz="7200" dirty="0">
                <a:solidFill>
                  <a:schemeClr val="accent1"/>
                </a:solidFill>
              </a:rPr>
              <a:t> the GDP by the population, </a:t>
            </a:r>
            <a:r>
              <a:rPr lang="fr-FR" sz="7200" dirty="0" err="1">
                <a:solidFill>
                  <a:schemeClr val="accent1"/>
                </a:solidFill>
              </a:rPr>
              <a:t>this</a:t>
            </a:r>
            <a:r>
              <a:rPr lang="fr-FR" sz="7200" dirty="0">
                <a:solidFill>
                  <a:schemeClr val="accent1"/>
                </a:solidFill>
              </a:rPr>
              <a:t> </a:t>
            </a:r>
            <a:r>
              <a:rPr lang="fr-FR" sz="7200" dirty="0" err="1">
                <a:solidFill>
                  <a:schemeClr val="accent1"/>
                </a:solidFill>
              </a:rPr>
              <a:t>gives</a:t>
            </a:r>
            <a:r>
              <a:rPr lang="fr-FR" sz="7200" dirty="0">
                <a:solidFill>
                  <a:schemeClr val="accent1"/>
                </a:solidFill>
              </a:rPr>
              <a:t> a GDP per capita of € 46.2 </a:t>
            </a:r>
            <a:r>
              <a:rPr lang="fr-FR" sz="7200" dirty="0" err="1">
                <a:solidFill>
                  <a:schemeClr val="accent1"/>
                </a:solidFill>
              </a:rPr>
              <a:t>thousand</a:t>
            </a:r>
            <a:r>
              <a:rPr lang="fr-FR" sz="7200" dirty="0">
                <a:solidFill>
                  <a:schemeClr val="accent1"/>
                </a:solidFill>
              </a:rPr>
              <a:t> in Germany </a:t>
            </a:r>
            <a:r>
              <a:rPr lang="fr-FR" sz="7200" dirty="0" err="1">
                <a:solidFill>
                  <a:schemeClr val="accent1"/>
                </a:solidFill>
              </a:rPr>
              <a:t>compared</a:t>
            </a:r>
            <a:r>
              <a:rPr lang="fr-FR" sz="7200" dirty="0">
                <a:solidFill>
                  <a:schemeClr val="accent1"/>
                </a:solidFill>
              </a:rPr>
              <a:t> </a:t>
            </a:r>
            <a:r>
              <a:rPr lang="fr-FR" sz="7200" dirty="0" err="1">
                <a:solidFill>
                  <a:schemeClr val="accent1"/>
                </a:solidFill>
              </a:rPr>
              <a:t>with</a:t>
            </a:r>
            <a:r>
              <a:rPr lang="fr-FR" sz="7200" dirty="0">
                <a:solidFill>
                  <a:schemeClr val="accent1"/>
                </a:solidFill>
              </a:rPr>
              <a:t> € 38.6 </a:t>
            </a:r>
            <a:r>
              <a:rPr lang="fr-FR" sz="7200" dirty="0" err="1">
                <a:solidFill>
                  <a:schemeClr val="accent1"/>
                </a:solidFill>
              </a:rPr>
              <a:t>thousand</a:t>
            </a:r>
            <a:r>
              <a:rPr lang="fr-FR" sz="7200" dirty="0">
                <a:solidFill>
                  <a:schemeClr val="accent1"/>
                </a:solidFill>
              </a:rPr>
              <a:t> per </a:t>
            </a:r>
            <a:r>
              <a:rPr lang="fr-FR" sz="7200" dirty="0" err="1">
                <a:solidFill>
                  <a:schemeClr val="accent1"/>
                </a:solidFill>
              </a:rPr>
              <a:t>inhabitant</a:t>
            </a:r>
            <a:r>
              <a:rPr lang="fr-FR" sz="7200" dirty="0">
                <a:solidFill>
                  <a:schemeClr val="accent1"/>
                </a:solidFill>
              </a:rPr>
              <a:t> in France.</a:t>
            </a:r>
          </a:p>
          <a:p>
            <a:pPr algn="l">
              <a:lnSpc>
                <a:spcPct val="120000"/>
              </a:lnSpc>
            </a:pPr>
            <a:r>
              <a:rPr lang="fr-FR" sz="7200" dirty="0">
                <a:solidFill>
                  <a:schemeClr val="accent1"/>
                </a:solidFill>
              </a:rPr>
              <a:t>By convention, one euro </a:t>
            </a:r>
            <a:r>
              <a:rPr lang="fr-FR" sz="7200" dirty="0" err="1">
                <a:solidFill>
                  <a:schemeClr val="accent1"/>
                </a:solidFill>
              </a:rPr>
              <a:t>is</a:t>
            </a:r>
            <a:r>
              <a:rPr lang="fr-FR" sz="7200" dirty="0">
                <a:solidFill>
                  <a:schemeClr val="accent1"/>
                </a:solidFill>
              </a:rPr>
              <a:t> </a:t>
            </a:r>
            <a:r>
              <a:rPr lang="fr-FR" sz="7200" dirty="0" err="1">
                <a:solidFill>
                  <a:schemeClr val="accent1"/>
                </a:solidFill>
              </a:rPr>
              <a:t>equal</a:t>
            </a:r>
            <a:r>
              <a:rPr lang="fr-FR" sz="7200" dirty="0">
                <a:solidFill>
                  <a:schemeClr val="accent1"/>
                </a:solidFill>
              </a:rPr>
              <a:t> to one PPS </a:t>
            </a:r>
          </a:p>
          <a:p>
            <a:pPr algn="l">
              <a:lnSpc>
                <a:spcPct val="120000"/>
              </a:lnSpc>
            </a:pPr>
            <a:r>
              <a:rPr lang="fr-FR" sz="7200" dirty="0" err="1">
                <a:solidFill>
                  <a:schemeClr val="accent1"/>
                </a:solidFill>
              </a:rPr>
              <a:t>However</a:t>
            </a:r>
            <a:r>
              <a:rPr lang="fr-FR" sz="7200" dirty="0">
                <a:solidFill>
                  <a:schemeClr val="accent1"/>
                </a:solidFill>
              </a:rPr>
              <a:t>, </a:t>
            </a:r>
            <a:r>
              <a:rPr lang="fr-FR" sz="7200" dirty="0" err="1">
                <a:solidFill>
                  <a:schemeClr val="accent1"/>
                </a:solidFill>
              </a:rPr>
              <a:t>because</a:t>
            </a:r>
            <a:r>
              <a:rPr lang="fr-FR" sz="7200" dirty="0">
                <a:solidFill>
                  <a:schemeClr val="accent1"/>
                </a:solidFill>
              </a:rPr>
              <a:t> </a:t>
            </a:r>
            <a:r>
              <a:rPr lang="fr-FR" sz="7200" dirty="0" err="1">
                <a:solidFill>
                  <a:schemeClr val="accent1"/>
                </a:solidFill>
              </a:rPr>
              <a:t>price</a:t>
            </a:r>
            <a:r>
              <a:rPr lang="fr-FR" sz="7200" dirty="0">
                <a:solidFill>
                  <a:schemeClr val="accent1"/>
                </a:solidFill>
              </a:rPr>
              <a:t> </a:t>
            </a:r>
            <a:r>
              <a:rPr lang="fr-FR" sz="7200" dirty="0" err="1">
                <a:solidFill>
                  <a:schemeClr val="accent1"/>
                </a:solidFill>
              </a:rPr>
              <a:t>levels</a:t>
            </a:r>
            <a:r>
              <a:rPr lang="fr-FR" sz="7200" dirty="0">
                <a:solidFill>
                  <a:schemeClr val="accent1"/>
                </a:solidFill>
              </a:rPr>
              <a:t> are </a:t>
            </a:r>
            <a:r>
              <a:rPr lang="fr-FR" sz="7200" dirty="0" err="1">
                <a:solidFill>
                  <a:schemeClr val="accent1"/>
                </a:solidFill>
              </a:rPr>
              <a:t>different</a:t>
            </a:r>
            <a:r>
              <a:rPr lang="fr-FR" sz="7200" dirty="0">
                <a:solidFill>
                  <a:schemeClr val="accent1"/>
                </a:solidFill>
              </a:rPr>
              <a:t> in </a:t>
            </a:r>
            <a:r>
              <a:rPr lang="fr-FR" sz="7200" dirty="0" err="1">
                <a:solidFill>
                  <a:schemeClr val="accent1"/>
                </a:solidFill>
              </a:rPr>
              <a:t>different</a:t>
            </a:r>
            <a:r>
              <a:rPr lang="fr-FR" sz="7200" dirty="0">
                <a:solidFill>
                  <a:schemeClr val="accent1"/>
                </a:solidFill>
              </a:rPr>
              <a:t> </a:t>
            </a:r>
            <a:r>
              <a:rPr lang="fr-FR" sz="7200" dirty="0" err="1">
                <a:solidFill>
                  <a:schemeClr val="accent1"/>
                </a:solidFill>
              </a:rPr>
              <a:t>economies</a:t>
            </a:r>
            <a:r>
              <a:rPr lang="fr-FR" sz="7200" dirty="0">
                <a:solidFill>
                  <a:schemeClr val="accent1"/>
                </a:solidFill>
              </a:rPr>
              <a:t>, the conversion to PPS leads to a GDP of PPS of </a:t>
            </a:r>
            <a:r>
              <a:rPr lang="fr-FR" sz="7200" dirty="0" err="1">
                <a:solidFill>
                  <a:schemeClr val="accent1"/>
                </a:solidFill>
              </a:rPr>
              <a:t>around</a:t>
            </a:r>
            <a:r>
              <a:rPr lang="fr-FR" sz="7200" dirty="0">
                <a:solidFill>
                  <a:schemeClr val="accent1"/>
                </a:solidFill>
              </a:rPr>
              <a:t> 3.5 trillion in Germany and of PPS 2.4 trillion in France; as can </a:t>
            </a:r>
            <a:r>
              <a:rPr lang="fr-FR" sz="7200" dirty="0" err="1">
                <a:solidFill>
                  <a:schemeClr val="accent1"/>
                </a:solidFill>
              </a:rPr>
              <a:t>be</a:t>
            </a:r>
            <a:r>
              <a:rPr lang="fr-FR" sz="7200" dirty="0">
                <a:solidFill>
                  <a:schemeClr val="accent1"/>
                </a:solidFill>
              </a:rPr>
              <a:t> </a:t>
            </a:r>
            <a:r>
              <a:rPr lang="fr-FR" sz="7200" dirty="0" err="1">
                <a:solidFill>
                  <a:schemeClr val="accent1"/>
                </a:solidFill>
              </a:rPr>
              <a:t>seen</a:t>
            </a:r>
            <a:r>
              <a:rPr lang="fr-FR" sz="7200" dirty="0">
                <a:solidFill>
                  <a:schemeClr val="accent1"/>
                </a:solidFill>
              </a:rPr>
              <a:t>, </a:t>
            </a:r>
            <a:r>
              <a:rPr lang="fr-FR" sz="7200" dirty="0" err="1">
                <a:solidFill>
                  <a:schemeClr val="accent1"/>
                </a:solidFill>
              </a:rPr>
              <a:t>both</a:t>
            </a:r>
            <a:r>
              <a:rPr lang="fr-FR" sz="7200" dirty="0">
                <a:solidFill>
                  <a:schemeClr val="accent1"/>
                </a:solidFill>
              </a:rPr>
              <a:t> of </a:t>
            </a:r>
            <a:r>
              <a:rPr lang="fr-FR" sz="7200" dirty="0" err="1">
                <a:solidFill>
                  <a:schemeClr val="accent1"/>
                </a:solidFill>
              </a:rPr>
              <a:t>these</a:t>
            </a:r>
            <a:r>
              <a:rPr lang="fr-FR" sz="7200" dirty="0">
                <a:solidFill>
                  <a:schemeClr val="accent1"/>
                </a:solidFill>
              </a:rPr>
              <a:t> </a:t>
            </a:r>
            <a:r>
              <a:rPr lang="fr-FR" sz="7200" dirty="0" err="1">
                <a:solidFill>
                  <a:schemeClr val="accent1"/>
                </a:solidFill>
              </a:rPr>
              <a:t>numbers</a:t>
            </a:r>
            <a:r>
              <a:rPr lang="fr-FR" sz="7200" dirty="0">
                <a:solidFill>
                  <a:schemeClr val="accent1"/>
                </a:solidFill>
              </a:rPr>
              <a:t> are </a:t>
            </a:r>
            <a:r>
              <a:rPr lang="fr-FR" sz="7200" dirty="0" err="1">
                <a:solidFill>
                  <a:schemeClr val="accent1"/>
                </a:solidFill>
              </a:rPr>
              <a:t>smaller</a:t>
            </a:r>
            <a:r>
              <a:rPr lang="fr-FR" sz="7200" dirty="0">
                <a:solidFill>
                  <a:schemeClr val="accent1"/>
                </a:solidFill>
              </a:rPr>
              <a:t> </a:t>
            </a:r>
            <a:r>
              <a:rPr lang="fr-FR" sz="7200" dirty="0" err="1">
                <a:solidFill>
                  <a:schemeClr val="accent1"/>
                </a:solidFill>
              </a:rPr>
              <a:t>than</a:t>
            </a:r>
            <a:r>
              <a:rPr lang="fr-FR" sz="7200" dirty="0">
                <a:solidFill>
                  <a:schemeClr val="accent1"/>
                </a:solidFill>
              </a:rPr>
              <a:t> the </a:t>
            </a:r>
            <a:r>
              <a:rPr lang="fr-FR" sz="7200" dirty="0" err="1">
                <a:solidFill>
                  <a:schemeClr val="accent1"/>
                </a:solidFill>
              </a:rPr>
              <a:t>numbers</a:t>
            </a:r>
            <a:r>
              <a:rPr lang="fr-FR" sz="7200" dirty="0">
                <a:solidFill>
                  <a:schemeClr val="accent1"/>
                </a:solidFill>
              </a:rPr>
              <a:t> </a:t>
            </a:r>
            <a:r>
              <a:rPr lang="fr-FR" sz="7200" dirty="0" err="1">
                <a:solidFill>
                  <a:schemeClr val="accent1"/>
                </a:solidFill>
              </a:rPr>
              <a:t>given</a:t>
            </a:r>
            <a:r>
              <a:rPr lang="fr-FR" sz="7200" dirty="0">
                <a:solidFill>
                  <a:schemeClr val="accent1"/>
                </a:solidFill>
              </a:rPr>
              <a:t> </a:t>
            </a:r>
            <a:r>
              <a:rPr lang="fr-FR" sz="7200" dirty="0" err="1">
                <a:solidFill>
                  <a:schemeClr val="accent1"/>
                </a:solidFill>
              </a:rPr>
              <a:t>earlier</a:t>
            </a:r>
            <a:r>
              <a:rPr lang="fr-FR" sz="7200" dirty="0">
                <a:solidFill>
                  <a:schemeClr val="accent1"/>
                </a:solidFill>
              </a:rPr>
              <a:t> in euro </a:t>
            </a:r>
            <a:r>
              <a:rPr lang="fr-FR" sz="7200" dirty="0" err="1">
                <a:solidFill>
                  <a:schemeClr val="accent1"/>
                </a:solidFill>
              </a:rPr>
              <a:t>terms</a:t>
            </a:r>
            <a:r>
              <a:rPr lang="fr-FR" sz="7200" dirty="0">
                <a:solidFill>
                  <a:schemeClr val="accent1"/>
                </a:solidFill>
              </a:rPr>
              <a:t>, </a:t>
            </a:r>
            <a:r>
              <a:rPr lang="fr-FR" sz="7200" dirty="0" err="1">
                <a:solidFill>
                  <a:schemeClr val="accent1"/>
                </a:solidFill>
              </a:rPr>
              <a:t>because</a:t>
            </a:r>
            <a:r>
              <a:rPr lang="fr-FR" sz="7200" dirty="0">
                <a:solidFill>
                  <a:schemeClr val="accent1"/>
                </a:solidFill>
              </a:rPr>
              <a:t> </a:t>
            </a:r>
            <a:r>
              <a:rPr lang="fr-FR" sz="7200" dirty="0" err="1">
                <a:solidFill>
                  <a:schemeClr val="accent1"/>
                </a:solidFill>
              </a:rPr>
              <a:t>prices</a:t>
            </a:r>
            <a:r>
              <a:rPr lang="fr-FR" sz="7200" dirty="0">
                <a:solidFill>
                  <a:schemeClr val="accent1"/>
                </a:solidFill>
              </a:rPr>
              <a:t> in Germany and France are, on </a:t>
            </a:r>
            <a:r>
              <a:rPr lang="fr-FR" sz="7200" dirty="0" err="1">
                <a:solidFill>
                  <a:schemeClr val="accent1"/>
                </a:solidFill>
              </a:rPr>
              <a:t>average</a:t>
            </a:r>
            <a:r>
              <a:rPr lang="fr-FR" sz="7200" dirty="0">
                <a:solidFill>
                  <a:schemeClr val="accent1"/>
                </a:solidFill>
              </a:rPr>
              <a:t>, </a:t>
            </a:r>
            <a:r>
              <a:rPr lang="fr-FR" sz="7200" dirty="0" err="1">
                <a:solidFill>
                  <a:schemeClr val="accent1"/>
                </a:solidFill>
              </a:rPr>
              <a:t>higher</a:t>
            </a:r>
            <a:r>
              <a:rPr lang="fr-FR" sz="7200" dirty="0">
                <a:solidFill>
                  <a:schemeClr val="accent1"/>
                </a:solidFill>
              </a:rPr>
              <a:t> </a:t>
            </a:r>
            <a:r>
              <a:rPr lang="fr-FR" sz="7200" dirty="0" err="1">
                <a:solidFill>
                  <a:schemeClr val="accent1"/>
                </a:solidFill>
              </a:rPr>
              <a:t>than</a:t>
            </a:r>
            <a:r>
              <a:rPr lang="fr-FR" sz="7200" dirty="0">
                <a:solidFill>
                  <a:schemeClr val="accent1"/>
                </a:solidFill>
              </a:rPr>
              <a:t> in the EU as a </a:t>
            </a:r>
            <a:r>
              <a:rPr lang="fr-FR" sz="7200" dirty="0" err="1">
                <a:solidFill>
                  <a:schemeClr val="accent1"/>
                </a:solidFill>
              </a:rPr>
              <a:t>whole</a:t>
            </a:r>
            <a:r>
              <a:rPr lang="fr-FR" sz="7200" dirty="0">
                <a:solidFill>
                  <a:schemeClr val="accent1"/>
                </a:solidFill>
              </a:rPr>
              <a:t>. </a:t>
            </a:r>
          </a:p>
          <a:p>
            <a:pPr algn="l">
              <a:lnSpc>
                <a:spcPct val="120000"/>
              </a:lnSpc>
            </a:pPr>
            <a:r>
              <a:rPr lang="fr-FR" sz="7200" dirty="0">
                <a:solidFill>
                  <a:schemeClr val="accent1"/>
                </a:solidFill>
              </a:rPr>
              <a:t>This </a:t>
            </a:r>
            <a:r>
              <a:rPr lang="fr-FR" sz="7200" dirty="0" err="1">
                <a:solidFill>
                  <a:schemeClr val="accent1"/>
                </a:solidFill>
              </a:rPr>
              <a:t>means</a:t>
            </a:r>
            <a:r>
              <a:rPr lang="fr-FR" sz="7200" dirty="0">
                <a:solidFill>
                  <a:schemeClr val="accent1"/>
                </a:solidFill>
              </a:rPr>
              <a:t> </a:t>
            </a:r>
            <a:r>
              <a:rPr lang="fr-FR" sz="7200" dirty="0" err="1">
                <a:solidFill>
                  <a:schemeClr val="accent1"/>
                </a:solidFill>
              </a:rPr>
              <a:t>that</a:t>
            </a:r>
            <a:r>
              <a:rPr lang="fr-FR" sz="7200" dirty="0">
                <a:solidFill>
                  <a:schemeClr val="accent1"/>
                </a:solidFill>
              </a:rPr>
              <a:t> </a:t>
            </a:r>
            <a:r>
              <a:rPr lang="fr-FR" sz="7200" dirty="0" err="1">
                <a:solidFill>
                  <a:schemeClr val="accent1"/>
                </a:solidFill>
              </a:rPr>
              <a:t>you</a:t>
            </a:r>
            <a:r>
              <a:rPr lang="fr-FR" sz="7200" dirty="0">
                <a:solidFill>
                  <a:schemeClr val="accent1"/>
                </a:solidFill>
              </a:rPr>
              <a:t> can </a:t>
            </a:r>
            <a:r>
              <a:rPr lang="fr-FR" sz="7200" dirty="0" err="1">
                <a:solidFill>
                  <a:schemeClr val="accent1"/>
                </a:solidFill>
              </a:rPr>
              <a:t>buy</a:t>
            </a:r>
            <a:r>
              <a:rPr lang="fr-FR" sz="7200" dirty="0">
                <a:solidFill>
                  <a:schemeClr val="accent1"/>
                </a:solidFill>
              </a:rPr>
              <a:t> </a:t>
            </a:r>
            <a:r>
              <a:rPr lang="fr-FR" sz="7200" dirty="0" err="1">
                <a:solidFill>
                  <a:schemeClr val="accent1"/>
                </a:solidFill>
              </a:rPr>
              <a:t>less</a:t>
            </a:r>
            <a:r>
              <a:rPr lang="fr-FR" sz="7200" dirty="0">
                <a:solidFill>
                  <a:schemeClr val="accent1"/>
                </a:solidFill>
              </a:rPr>
              <a:t> </a:t>
            </a:r>
            <a:r>
              <a:rPr lang="fr-FR" sz="7200" dirty="0" err="1">
                <a:solidFill>
                  <a:schemeClr val="accent1"/>
                </a:solidFill>
              </a:rPr>
              <a:t>with</a:t>
            </a:r>
            <a:r>
              <a:rPr lang="fr-FR" sz="7200" dirty="0">
                <a:solidFill>
                  <a:schemeClr val="accent1"/>
                </a:solidFill>
              </a:rPr>
              <a:t> € 100 in </a:t>
            </a:r>
            <a:r>
              <a:rPr lang="fr-FR" sz="7200" dirty="0" err="1">
                <a:solidFill>
                  <a:schemeClr val="accent1"/>
                </a:solidFill>
              </a:rPr>
              <a:t>these</a:t>
            </a:r>
            <a:r>
              <a:rPr lang="fr-FR" sz="7200" dirty="0">
                <a:solidFill>
                  <a:schemeClr val="accent1"/>
                </a:solidFill>
              </a:rPr>
              <a:t> </a:t>
            </a:r>
            <a:r>
              <a:rPr lang="fr-FR" sz="7200" dirty="0" err="1">
                <a:solidFill>
                  <a:schemeClr val="accent1"/>
                </a:solidFill>
              </a:rPr>
              <a:t>two</a:t>
            </a:r>
            <a:r>
              <a:rPr lang="fr-FR" sz="7200" dirty="0">
                <a:solidFill>
                  <a:schemeClr val="accent1"/>
                </a:solidFill>
              </a:rPr>
              <a:t> </a:t>
            </a:r>
            <a:r>
              <a:rPr lang="fr-FR" sz="7200" dirty="0" err="1">
                <a:solidFill>
                  <a:schemeClr val="accent1"/>
                </a:solidFill>
              </a:rPr>
              <a:t>Member</a:t>
            </a:r>
            <a:r>
              <a:rPr lang="fr-FR" sz="7200" dirty="0">
                <a:solidFill>
                  <a:schemeClr val="accent1"/>
                </a:solidFill>
              </a:rPr>
              <a:t> States </a:t>
            </a:r>
            <a:r>
              <a:rPr lang="fr-FR" sz="7200" dirty="0" err="1">
                <a:solidFill>
                  <a:schemeClr val="accent1"/>
                </a:solidFill>
              </a:rPr>
              <a:t>than</a:t>
            </a:r>
            <a:r>
              <a:rPr lang="fr-FR" sz="7200" dirty="0">
                <a:solidFill>
                  <a:schemeClr val="accent1"/>
                </a:solidFill>
              </a:rPr>
              <a:t> in </a:t>
            </a:r>
            <a:r>
              <a:rPr lang="fr-FR" sz="7200" dirty="0" err="1">
                <a:solidFill>
                  <a:schemeClr val="accent1"/>
                </a:solidFill>
              </a:rPr>
              <a:t>several</a:t>
            </a:r>
            <a:r>
              <a:rPr lang="fr-FR" sz="7200" dirty="0">
                <a:solidFill>
                  <a:schemeClr val="accent1"/>
                </a:solidFill>
              </a:rPr>
              <a:t> </a:t>
            </a:r>
            <a:r>
              <a:rPr lang="fr-FR" sz="7200" dirty="0" err="1">
                <a:solidFill>
                  <a:schemeClr val="accent1"/>
                </a:solidFill>
              </a:rPr>
              <a:t>other</a:t>
            </a:r>
            <a:r>
              <a:rPr lang="fr-FR" sz="7200" dirty="0">
                <a:solidFill>
                  <a:schemeClr val="accent1"/>
                </a:solidFill>
              </a:rPr>
              <a:t> </a:t>
            </a:r>
            <a:r>
              <a:rPr lang="fr-FR" sz="7200" dirty="0" err="1">
                <a:solidFill>
                  <a:schemeClr val="accent1"/>
                </a:solidFill>
              </a:rPr>
              <a:t>Member</a:t>
            </a:r>
            <a:r>
              <a:rPr lang="fr-FR" sz="7200" dirty="0">
                <a:solidFill>
                  <a:schemeClr val="accent1"/>
                </a:solidFill>
              </a:rPr>
              <a:t> States, </a:t>
            </a:r>
            <a:r>
              <a:rPr lang="fr-FR" sz="7200" dirty="0" err="1">
                <a:solidFill>
                  <a:schemeClr val="accent1"/>
                </a:solidFill>
              </a:rPr>
              <a:t>which</a:t>
            </a:r>
            <a:r>
              <a:rPr lang="fr-FR" sz="7200" dirty="0">
                <a:solidFill>
                  <a:schemeClr val="accent1"/>
                </a:solidFill>
              </a:rPr>
              <a:t> have </a:t>
            </a:r>
            <a:r>
              <a:rPr lang="fr-FR" sz="7200" dirty="0" err="1">
                <a:solidFill>
                  <a:schemeClr val="accent1"/>
                </a:solidFill>
              </a:rPr>
              <a:t>lower</a:t>
            </a:r>
            <a:r>
              <a:rPr lang="fr-FR" sz="7200" dirty="0">
                <a:solidFill>
                  <a:schemeClr val="accent1"/>
                </a:solidFill>
              </a:rPr>
              <a:t> </a:t>
            </a:r>
            <a:r>
              <a:rPr lang="fr-FR" sz="7200" dirty="0" err="1">
                <a:solidFill>
                  <a:schemeClr val="accent1"/>
                </a:solidFill>
              </a:rPr>
              <a:t>price</a:t>
            </a:r>
            <a:r>
              <a:rPr lang="fr-FR" sz="7200" dirty="0">
                <a:solidFill>
                  <a:schemeClr val="accent1"/>
                </a:solidFill>
              </a:rPr>
              <a:t> </a:t>
            </a:r>
            <a:r>
              <a:rPr lang="fr-FR" sz="7200" dirty="0" err="1">
                <a:solidFill>
                  <a:schemeClr val="accent1"/>
                </a:solidFill>
              </a:rPr>
              <a:t>levels</a:t>
            </a:r>
            <a:r>
              <a:rPr lang="fr-FR" sz="7200" dirty="0">
                <a:solidFill>
                  <a:schemeClr val="accent1"/>
                </a:solidFill>
              </a:rPr>
              <a:t>.</a:t>
            </a:r>
          </a:p>
          <a:p>
            <a:pPr algn="l">
              <a:lnSpc>
                <a:spcPct val="120000"/>
              </a:lnSpc>
            </a:pPr>
            <a:r>
              <a:rPr lang="fr-FR" sz="7200" dirty="0" err="1"/>
              <a:t>Finally</a:t>
            </a:r>
            <a:r>
              <a:rPr lang="fr-FR" sz="7200" dirty="0"/>
              <a:t>, </a:t>
            </a:r>
            <a:r>
              <a:rPr lang="fr-FR" sz="7200" dirty="0" err="1"/>
              <a:t>we</a:t>
            </a:r>
            <a:r>
              <a:rPr lang="fr-FR" sz="7200" dirty="0"/>
              <a:t> </a:t>
            </a:r>
            <a:r>
              <a:rPr lang="fr-FR" sz="7200" dirty="0" err="1"/>
              <a:t>need</a:t>
            </a:r>
            <a:r>
              <a:rPr lang="fr-FR" sz="7200" dirty="0"/>
              <a:t> to </a:t>
            </a:r>
            <a:r>
              <a:rPr lang="fr-FR" sz="7200" dirty="0" err="1"/>
              <a:t>take</a:t>
            </a:r>
            <a:r>
              <a:rPr lang="fr-FR" sz="7200" dirty="0"/>
              <a:t> </a:t>
            </a:r>
            <a:r>
              <a:rPr lang="fr-FR" sz="7200" dirty="0" err="1"/>
              <a:t>into</a:t>
            </a:r>
            <a:r>
              <a:rPr lang="fr-FR" sz="7200" dirty="0"/>
              <a:t> </a:t>
            </a:r>
            <a:r>
              <a:rPr lang="fr-FR" sz="7200" dirty="0" err="1"/>
              <a:t>account</a:t>
            </a:r>
            <a:r>
              <a:rPr lang="fr-FR" sz="7200" dirty="0"/>
              <a:t> the </a:t>
            </a:r>
            <a:r>
              <a:rPr lang="fr-FR" sz="7200" dirty="0" err="1"/>
              <a:t>fact</a:t>
            </a:r>
            <a:r>
              <a:rPr lang="fr-FR" sz="7200" dirty="0"/>
              <a:t> </a:t>
            </a:r>
            <a:r>
              <a:rPr lang="fr-FR" sz="7200" dirty="0" err="1"/>
              <a:t>that</a:t>
            </a:r>
            <a:r>
              <a:rPr lang="fr-FR" sz="7200" dirty="0"/>
              <a:t> countries have </a:t>
            </a:r>
            <a:r>
              <a:rPr lang="fr-FR" sz="7200" dirty="0" err="1"/>
              <a:t>different</a:t>
            </a:r>
            <a:r>
              <a:rPr lang="fr-FR" sz="7200" dirty="0"/>
              <a:t> population sizes</a:t>
            </a:r>
          </a:p>
          <a:p>
            <a:pPr algn="l"/>
            <a:r>
              <a:rPr lang="fr-FR" sz="7200" b="1" dirty="0"/>
              <a:t>Example:</a:t>
            </a:r>
            <a:endParaRPr lang="fr-FR" sz="7200" dirty="0"/>
          </a:p>
          <a:p>
            <a:pPr algn="l"/>
            <a:r>
              <a:rPr lang="fr-FR" sz="7200" dirty="0">
                <a:solidFill>
                  <a:schemeClr val="accent1"/>
                </a:solidFill>
              </a:rPr>
              <a:t>In 2022, GDP per </a:t>
            </a:r>
            <a:r>
              <a:rPr lang="fr-FR" sz="7200" dirty="0" err="1">
                <a:solidFill>
                  <a:schemeClr val="accent1"/>
                </a:solidFill>
              </a:rPr>
              <a:t>inhabitant</a:t>
            </a:r>
            <a:r>
              <a:rPr lang="fr-FR" sz="7200" dirty="0">
                <a:solidFill>
                  <a:schemeClr val="accent1"/>
                </a:solidFill>
              </a:rPr>
              <a:t> </a:t>
            </a:r>
            <a:r>
              <a:rPr lang="fr-FR" sz="7200" dirty="0" err="1">
                <a:solidFill>
                  <a:schemeClr val="accent1"/>
                </a:solidFill>
              </a:rPr>
              <a:t>was</a:t>
            </a:r>
            <a:r>
              <a:rPr lang="fr-FR" sz="7200" dirty="0">
                <a:solidFill>
                  <a:schemeClr val="accent1"/>
                </a:solidFill>
              </a:rPr>
              <a:t> PPS 41.2 </a:t>
            </a:r>
            <a:r>
              <a:rPr lang="fr-FR" sz="7200" dirty="0" err="1">
                <a:solidFill>
                  <a:schemeClr val="accent1"/>
                </a:solidFill>
              </a:rPr>
              <a:t>thousand</a:t>
            </a:r>
            <a:r>
              <a:rPr lang="fr-FR" sz="7200" dirty="0">
                <a:solidFill>
                  <a:schemeClr val="accent1"/>
                </a:solidFill>
              </a:rPr>
              <a:t> in Germany, </a:t>
            </a:r>
            <a:r>
              <a:rPr lang="fr-FR" sz="7200" dirty="0" err="1">
                <a:solidFill>
                  <a:schemeClr val="accent1"/>
                </a:solidFill>
              </a:rPr>
              <a:t>around</a:t>
            </a:r>
            <a:r>
              <a:rPr lang="fr-FR" sz="7200" dirty="0">
                <a:solidFill>
                  <a:schemeClr val="accent1"/>
                </a:solidFill>
              </a:rPr>
              <a:t> 15 % </a:t>
            </a:r>
            <a:r>
              <a:rPr lang="fr-FR" sz="7200" dirty="0" err="1">
                <a:solidFill>
                  <a:schemeClr val="accent1"/>
                </a:solidFill>
              </a:rPr>
              <a:t>higher</a:t>
            </a:r>
            <a:r>
              <a:rPr lang="fr-FR" sz="7200" dirty="0">
                <a:solidFill>
                  <a:schemeClr val="accent1"/>
                </a:solidFill>
              </a:rPr>
              <a:t> </a:t>
            </a:r>
            <a:r>
              <a:rPr lang="fr-FR" sz="7200" dirty="0" err="1">
                <a:solidFill>
                  <a:schemeClr val="accent1"/>
                </a:solidFill>
              </a:rPr>
              <a:t>than</a:t>
            </a:r>
            <a:r>
              <a:rPr lang="fr-FR" sz="7200" dirty="0">
                <a:solidFill>
                  <a:schemeClr val="accent1"/>
                </a:solidFill>
              </a:rPr>
              <a:t> the PPS 35.8 </a:t>
            </a:r>
            <a:r>
              <a:rPr lang="fr-FR" sz="7200" dirty="0" err="1">
                <a:solidFill>
                  <a:schemeClr val="accent1"/>
                </a:solidFill>
              </a:rPr>
              <a:t>thousand</a:t>
            </a:r>
            <a:r>
              <a:rPr lang="fr-FR" sz="7200" dirty="0">
                <a:solidFill>
                  <a:schemeClr val="accent1"/>
                </a:solidFill>
              </a:rPr>
              <a:t> in France. As </a:t>
            </a:r>
            <a:r>
              <a:rPr lang="fr-FR" sz="7200" dirty="0" err="1">
                <a:solidFill>
                  <a:schemeClr val="accent1"/>
                </a:solidFill>
              </a:rPr>
              <a:t>such</a:t>
            </a:r>
            <a:r>
              <a:rPr lang="fr-FR" sz="7200" dirty="0">
                <a:solidFill>
                  <a:schemeClr val="accent1"/>
                </a:solidFill>
              </a:rPr>
              <a:t>, </a:t>
            </a:r>
            <a:r>
              <a:rPr lang="fr-FR" sz="7200" dirty="0" err="1">
                <a:solidFill>
                  <a:schemeClr val="accent1"/>
                </a:solidFill>
              </a:rPr>
              <a:t>adjusting</a:t>
            </a:r>
            <a:r>
              <a:rPr lang="fr-FR" sz="7200" dirty="0">
                <a:solidFill>
                  <a:schemeClr val="accent1"/>
                </a:solidFill>
              </a:rPr>
              <a:t> GDP per capita for </a:t>
            </a:r>
            <a:r>
              <a:rPr lang="fr-FR" sz="7200" dirty="0" err="1">
                <a:solidFill>
                  <a:schemeClr val="accent1"/>
                </a:solidFill>
              </a:rPr>
              <a:t>price</a:t>
            </a:r>
            <a:r>
              <a:rPr lang="fr-FR" sz="7200" dirty="0">
                <a:solidFill>
                  <a:schemeClr val="accent1"/>
                </a:solidFill>
              </a:rPr>
              <a:t> </a:t>
            </a:r>
            <a:r>
              <a:rPr lang="fr-FR" sz="7200" dirty="0" err="1">
                <a:solidFill>
                  <a:schemeClr val="accent1"/>
                </a:solidFill>
              </a:rPr>
              <a:t>level</a:t>
            </a:r>
            <a:r>
              <a:rPr lang="fr-FR" sz="7200" dirty="0">
                <a:solidFill>
                  <a:schemeClr val="accent1"/>
                </a:solidFill>
              </a:rPr>
              <a:t> </a:t>
            </a:r>
            <a:r>
              <a:rPr lang="fr-FR" sz="7200" dirty="0" err="1">
                <a:solidFill>
                  <a:schemeClr val="accent1"/>
                </a:solidFill>
              </a:rPr>
              <a:t>differences</a:t>
            </a:r>
            <a:r>
              <a:rPr lang="fr-FR" sz="7200" dirty="0">
                <a:solidFill>
                  <a:schemeClr val="accent1"/>
                </a:solidFill>
              </a:rPr>
              <a:t> </a:t>
            </a:r>
            <a:r>
              <a:rPr lang="fr-FR" sz="7200" dirty="0" err="1">
                <a:solidFill>
                  <a:schemeClr val="accent1"/>
                </a:solidFill>
              </a:rPr>
              <a:t>decreased</a:t>
            </a:r>
            <a:r>
              <a:rPr lang="fr-FR" sz="7200" dirty="0">
                <a:solidFill>
                  <a:schemeClr val="accent1"/>
                </a:solidFill>
              </a:rPr>
              <a:t> the gap in GDP per </a:t>
            </a:r>
            <a:r>
              <a:rPr lang="fr-FR" sz="7200" dirty="0" err="1">
                <a:solidFill>
                  <a:schemeClr val="accent1"/>
                </a:solidFill>
              </a:rPr>
              <a:t>inhabitant</a:t>
            </a:r>
            <a:r>
              <a:rPr lang="fr-FR" sz="7200" dirty="0">
                <a:solidFill>
                  <a:schemeClr val="accent1"/>
                </a:solidFill>
              </a:rPr>
              <a:t> </a:t>
            </a:r>
            <a:r>
              <a:rPr lang="fr-FR" sz="7200" dirty="0" err="1">
                <a:solidFill>
                  <a:schemeClr val="accent1"/>
                </a:solidFill>
              </a:rPr>
              <a:t>between</a:t>
            </a:r>
            <a:r>
              <a:rPr lang="fr-FR" sz="7200" dirty="0">
                <a:solidFill>
                  <a:schemeClr val="accent1"/>
                </a:solidFill>
              </a:rPr>
              <a:t> Germany and France in 2022 </a:t>
            </a:r>
            <a:r>
              <a:rPr lang="fr-FR" sz="7200" dirty="0" err="1">
                <a:solidFill>
                  <a:schemeClr val="accent1"/>
                </a:solidFill>
              </a:rPr>
              <a:t>from</a:t>
            </a:r>
            <a:r>
              <a:rPr lang="fr-FR" sz="7200" dirty="0">
                <a:solidFill>
                  <a:schemeClr val="accent1"/>
                </a:solidFill>
              </a:rPr>
              <a:t> 20% in euro </a:t>
            </a:r>
            <a:r>
              <a:rPr lang="fr-FR" sz="7200" dirty="0" err="1">
                <a:solidFill>
                  <a:schemeClr val="accent1"/>
                </a:solidFill>
              </a:rPr>
              <a:t>terms</a:t>
            </a:r>
            <a:r>
              <a:rPr lang="fr-FR" sz="7200" dirty="0">
                <a:solidFill>
                  <a:schemeClr val="accent1"/>
                </a:solidFill>
              </a:rPr>
              <a:t> to 15 % in PPS </a:t>
            </a:r>
            <a:r>
              <a:rPr lang="fr-FR" sz="7200" dirty="0" err="1">
                <a:solidFill>
                  <a:schemeClr val="accent1"/>
                </a:solidFill>
              </a:rPr>
              <a:t>terms</a:t>
            </a:r>
            <a:r>
              <a:rPr lang="fr-FR" sz="7200" dirty="0">
                <a:solidFill>
                  <a:schemeClr val="accent1"/>
                </a:solidFill>
              </a:rPr>
              <a:t>; </a:t>
            </a:r>
            <a:r>
              <a:rPr lang="fr-FR" sz="7200" dirty="0" err="1">
                <a:solidFill>
                  <a:schemeClr val="accent1"/>
                </a:solidFill>
              </a:rPr>
              <a:t>this</a:t>
            </a:r>
            <a:r>
              <a:rPr lang="fr-FR" sz="7200" dirty="0">
                <a:solidFill>
                  <a:schemeClr val="accent1"/>
                </a:solidFill>
              </a:rPr>
              <a:t> </a:t>
            </a:r>
            <a:r>
              <a:rPr lang="fr-FR" sz="7200" dirty="0" err="1">
                <a:solidFill>
                  <a:schemeClr val="accent1"/>
                </a:solidFill>
              </a:rPr>
              <a:t>reflects</a:t>
            </a:r>
            <a:r>
              <a:rPr lang="fr-FR" sz="7200" dirty="0">
                <a:solidFill>
                  <a:schemeClr val="accent1"/>
                </a:solidFill>
              </a:rPr>
              <a:t> the </a:t>
            </a:r>
            <a:r>
              <a:rPr lang="fr-FR" sz="7200" dirty="0" err="1">
                <a:solidFill>
                  <a:schemeClr val="accent1"/>
                </a:solidFill>
              </a:rPr>
              <a:t>fact</a:t>
            </a:r>
            <a:r>
              <a:rPr lang="fr-FR" sz="7200" dirty="0">
                <a:solidFill>
                  <a:schemeClr val="accent1"/>
                </a:solidFill>
              </a:rPr>
              <a:t> </a:t>
            </a:r>
            <a:r>
              <a:rPr lang="fr-FR" sz="7200" dirty="0" err="1">
                <a:solidFill>
                  <a:schemeClr val="accent1"/>
                </a:solidFill>
              </a:rPr>
              <a:t>that</a:t>
            </a:r>
            <a:r>
              <a:rPr lang="fr-FR" sz="7200" dirty="0">
                <a:solidFill>
                  <a:schemeClr val="accent1"/>
                </a:solidFill>
              </a:rPr>
              <a:t> the </a:t>
            </a:r>
            <a:r>
              <a:rPr lang="fr-FR" sz="7200" dirty="0" err="1">
                <a:solidFill>
                  <a:schemeClr val="accent1"/>
                </a:solidFill>
              </a:rPr>
              <a:t>average</a:t>
            </a:r>
            <a:r>
              <a:rPr lang="fr-FR" sz="7200" dirty="0">
                <a:solidFill>
                  <a:schemeClr val="accent1"/>
                </a:solidFill>
              </a:rPr>
              <a:t> </a:t>
            </a:r>
            <a:r>
              <a:rPr lang="fr-FR" sz="7200" dirty="0" err="1">
                <a:solidFill>
                  <a:schemeClr val="accent1"/>
                </a:solidFill>
              </a:rPr>
              <a:t>price</a:t>
            </a:r>
            <a:r>
              <a:rPr lang="fr-FR" sz="7200" dirty="0">
                <a:solidFill>
                  <a:schemeClr val="accent1"/>
                </a:solidFill>
              </a:rPr>
              <a:t> </a:t>
            </a:r>
            <a:r>
              <a:rPr lang="fr-FR" sz="7200" dirty="0" err="1">
                <a:solidFill>
                  <a:schemeClr val="accent1"/>
                </a:solidFill>
              </a:rPr>
              <a:t>level</a:t>
            </a:r>
            <a:r>
              <a:rPr lang="fr-FR" sz="7200" dirty="0">
                <a:solidFill>
                  <a:schemeClr val="accent1"/>
                </a:solidFill>
              </a:rPr>
              <a:t> in France in 2022 </a:t>
            </a:r>
            <a:r>
              <a:rPr lang="fr-FR" sz="7200" dirty="0" err="1">
                <a:solidFill>
                  <a:schemeClr val="accent1"/>
                </a:solidFill>
              </a:rPr>
              <a:t>was</a:t>
            </a:r>
            <a:r>
              <a:rPr lang="fr-FR" sz="7200" dirty="0">
                <a:solidFill>
                  <a:schemeClr val="accent1"/>
                </a:solidFill>
              </a:rPr>
              <a:t> </a:t>
            </a:r>
            <a:r>
              <a:rPr lang="fr-FR" sz="7200" dirty="0" err="1">
                <a:solidFill>
                  <a:schemeClr val="accent1"/>
                </a:solidFill>
              </a:rPr>
              <a:t>lower</a:t>
            </a:r>
            <a:r>
              <a:rPr lang="fr-FR" sz="7200" dirty="0">
                <a:solidFill>
                  <a:schemeClr val="accent1"/>
                </a:solidFill>
              </a:rPr>
              <a:t> </a:t>
            </a:r>
            <a:r>
              <a:rPr lang="fr-FR" sz="7200" dirty="0" err="1">
                <a:solidFill>
                  <a:schemeClr val="accent1"/>
                </a:solidFill>
              </a:rPr>
              <a:t>than</a:t>
            </a:r>
            <a:r>
              <a:rPr lang="fr-FR" sz="7200" dirty="0">
                <a:solidFill>
                  <a:schemeClr val="accent1"/>
                </a:solidFill>
              </a:rPr>
              <a:t> </a:t>
            </a:r>
            <a:r>
              <a:rPr lang="fr-FR" sz="7200" dirty="0" err="1">
                <a:solidFill>
                  <a:schemeClr val="accent1"/>
                </a:solidFill>
              </a:rPr>
              <a:t>that</a:t>
            </a:r>
            <a:r>
              <a:rPr lang="fr-FR" sz="7200" dirty="0">
                <a:solidFill>
                  <a:schemeClr val="accent1"/>
                </a:solidFill>
              </a:rPr>
              <a:t> in Germany.</a:t>
            </a:r>
          </a:p>
          <a:p>
            <a:pPr algn="l"/>
            <a:endParaRPr lang="fr-FR" sz="7200" dirty="0">
              <a:solidFill>
                <a:schemeClr val="accent1"/>
              </a:solidFill>
            </a:endParaRPr>
          </a:p>
          <a:p>
            <a:pPr algn="l"/>
            <a:endParaRPr lang="fr-FR" sz="7200" dirty="0">
              <a:solidFill>
                <a:schemeClr val="accent1"/>
              </a:solidFill>
            </a:endParaRPr>
          </a:p>
          <a:p>
            <a:pPr algn="l"/>
            <a:endParaRPr lang="fr-FR" sz="8000" dirty="0">
              <a:solidFill>
                <a:schemeClr val="accent1"/>
              </a:solidFill>
            </a:endParaRPr>
          </a:p>
          <a:p>
            <a:pPr algn="l"/>
            <a:endParaRPr lang="fr-FR" sz="8000" dirty="0">
              <a:solidFill>
                <a:schemeClr val="accent1"/>
              </a:solidFill>
            </a:endParaRPr>
          </a:p>
          <a:p>
            <a:pPr marL="1143000" indent="-1143000" algn="l">
              <a:spcBef>
                <a:spcPts val="0"/>
              </a:spcBef>
              <a:buFontTx/>
              <a:buChar char="-"/>
            </a:pPr>
            <a:endParaRPr lang="fr-FR" sz="6400" dirty="0"/>
          </a:p>
          <a:p>
            <a:pPr marL="1143000" indent="-1143000" algn="l">
              <a:spcBef>
                <a:spcPts val="0"/>
              </a:spcBef>
              <a:buFontTx/>
              <a:buChar char="-"/>
            </a:pPr>
            <a:endParaRPr lang="fr-FR" sz="9800" dirty="0"/>
          </a:p>
          <a:p>
            <a:pPr algn="l">
              <a:spcBef>
                <a:spcPts val="0"/>
              </a:spcBef>
            </a:pPr>
            <a:r>
              <a:rPr lang="fr-FR" sz="5600" dirty="0">
                <a:hlinkClick r:id="rId3"/>
              </a:rPr>
              <a:t>Source: https://ec.europa.eu/eurostat/statistics-explained/index.php?title=Beginners:GDP_-_Comparing_GDP:_growth_rate_and_per_capita#:~:text=Thus%2C%20by%20dividing%20the%20value,the%20EU%20was%20449%20million</a:t>
            </a:r>
            <a:r>
              <a:rPr lang="fr-FR" sz="5600" dirty="0"/>
              <a:t>.</a:t>
            </a:r>
          </a:p>
          <a:p>
            <a:pPr marL="1143000" indent="-1143000" algn="l">
              <a:spcBef>
                <a:spcPts val="0"/>
              </a:spcBef>
              <a:buFontTx/>
              <a:buChar char="-"/>
            </a:pPr>
            <a:endParaRPr lang="fr-FR" sz="9800" dirty="0"/>
          </a:p>
          <a:p>
            <a:pPr marL="1143000" indent="-1143000" algn="l">
              <a:spcBef>
                <a:spcPts val="0"/>
              </a:spcBef>
              <a:buFontTx/>
              <a:buChar char="-"/>
            </a:pPr>
            <a:endParaRPr lang="fr-FR" sz="9800" dirty="0"/>
          </a:p>
          <a:p>
            <a:pPr marL="1143000" indent="-1143000" algn="l">
              <a:spcBef>
                <a:spcPts val="0"/>
              </a:spcBef>
              <a:buFontTx/>
              <a:buChar char="-"/>
            </a:pPr>
            <a:endParaRPr lang="fr-FR" sz="9800" dirty="0"/>
          </a:p>
          <a:p>
            <a:pPr algn="l">
              <a:spcBef>
                <a:spcPts val="0"/>
              </a:spcBef>
            </a:pPr>
            <a:r>
              <a:rPr lang="fr-FR" sz="9800" dirty="0"/>
              <a:t> </a:t>
            </a:r>
          </a:p>
        </p:txBody>
      </p:sp>
      <p:sp>
        <p:nvSpPr>
          <p:cNvPr id="8" name="Rectangle 7">
            <a:extLst>
              <a:ext uri="{FF2B5EF4-FFF2-40B4-BE49-F238E27FC236}">
                <a16:creationId xmlns:a16="http://schemas.microsoft.com/office/drawing/2014/main" id="{5904D138-DCAB-DFEC-4283-229EEE4AAC27}"/>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sp>
        <p:nvSpPr>
          <p:cNvPr id="6" name="Espace réservé du numéro de diapositive 5">
            <a:extLst>
              <a:ext uri="{FF2B5EF4-FFF2-40B4-BE49-F238E27FC236}">
                <a16:creationId xmlns:a16="http://schemas.microsoft.com/office/drawing/2014/main" id="{7D87275F-5CFC-AB07-D531-DB81989F3DB9}"/>
              </a:ext>
            </a:extLst>
          </p:cNvPr>
          <p:cNvSpPr>
            <a:spLocks noGrp="1"/>
          </p:cNvSpPr>
          <p:nvPr>
            <p:ph type="sldNum" sz="quarter" idx="12"/>
          </p:nvPr>
        </p:nvSpPr>
        <p:spPr/>
        <p:txBody>
          <a:bodyPr/>
          <a:lstStyle/>
          <a:p>
            <a:fld id="{A50A5B85-44CD-BA4A-94C4-E4B93892B915}" type="slidenum">
              <a:rPr lang="fr-FR" smtClean="0"/>
              <a:t>10</a:t>
            </a:fld>
            <a:endParaRPr lang="fr-FR"/>
          </a:p>
        </p:txBody>
      </p:sp>
      <mc:AlternateContent xmlns:mc="http://schemas.openxmlformats.org/markup-compatibility/2006" xmlns:p14="http://schemas.microsoft.com/office/powerpoint/2010/main">
        <mc:Choice Requires="p14">
          <p:contentPart p14:bwMode="auto" r:id="rId4">
            <p14:nvContentPartPr>
              <p14:cNvPr id="2" name="Encre 1">
                <a:extLst>
                  <a:ext uri="{FF2B5EF4-FFF2-40B4-BE49-F238E27FC236}">
                    <a16:creationId xmlns:a16="http://schemas.microsoft.com/office/drawing/2014/main" id="{4831597C-970F-B28D-B937-691B8EAD0F25}"/>
                  </a:ext>
                </a:extLst>
              </p14:cNvPr>
              <p14:cNvContentPartPr/>
              <p14:nvPr/>
            </p14:nvContentPartPr>
            <p14:xfrm>
              <a:off x="1286581" y="2117143"/>
              <a:ext cx="360" cy="2880"/>
            </p14:xfrm>
          </p:contentPart>
        </mc:Choice>
        <mc:Fallback xmlns="">
          <p:pic>
            <p:nvPicPr>
              <p:cNvPr id="2" name="Encre 1">
                <a:extLst>
                  <a:ext uri="{FF2B5EF4-FFF2-40B4-BE49-F238E27FC236}">
                    <a16:creationId xmlns:a16="http://schemas.microsoft.com/office/drawing/2014/main" id="{4831597C-970F-B28D-B937-691B8EAD0F25}"/>
                  </a:ext>
                </a:extLst>
              </p:cNvPr>
              <p:cNvPicPr/>
              <p:nvPr/>
            </p:nvPicPr>
            <p:blipFill>
              <a:blip r:embed="rId5"/>
              <a:stretch>
                <a:fillRect/>
              </a:stretch>
            </p:blipFill>
            <p:spPr>
              <a:xfrm>
                <a:off x="1277581" y="2108143"/>
                <a:ext cx="18000" cy="20520"/>
              </a:xfrm>
              <a:prstGeom prst="rect">
                <a:avLst/>
              </a:prstGeom>
            </p:spPr>
          </p:pic>
        </mc:Fallback>
      </mc:AlternateContent>
    </p:spTree>
    <p:extLst>
      <p:ext uri="{BB962C8B-B14F-4D97-AF65-F5344CB8AC3E}">
        <p14:creationId xmlns:p14="http://schemas.microsoft.com/office/powerpoint/2010/main" val="421876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2D280-4055-8F56-6E28-03D4A9E18D59}"/>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id="{5457103D-3403-8377-887D-D8B802684230}"/>
              </a:ext>
            </a:extLst>
          </p:cNvPr>
          <p:cNvSpPr>
            <a:spLocks noGrp="1"/>
          </p:cNvSpPr>
          <p:nvPr>
            <p:ph type="subTitle" idx="1"/>
          </p:nvPr>
        </p:nvSpPr>
        <p:spPr>
          <a:xfrm>
            <a:off x="0" y="-5897"/>
            <a:ext cx="12192000" cy="6863897"/>
          </a:xfrm>
        </p:spPr>
        <p:txBody>
          <a:bodyPr>
            <a:normAutofit fontScale="25000" lnSpcReduction="20000"/>
          </a:bodyPr>
          <a:lstStyle/>
          <a:p>
            <a:pPr indent="-857250" algn="l">
              <a:spcBef>
                <a:spcPts val="0"/>
              </a:spcBef>
              <a:buFont typeface="Wingdings" pitchFamily="2" charset="2"/>
              <a:buChar char="Ø"/>
            </a:pPr>
            <a:r>
              <a:rPr lang="fr-FR" sz="11200" dirty="0">
                <a:highlight>
                  <a:srgbClr val="00FF00"/>
                </a:highlight>
              </a:rPr>
              <a:t>How to express GDP</a:t>
            </a:r>
          </a:p>
          <a:p>
            <a:pPr algn="l">
              <a:spcBef>
                <a:spcPts val="0"/>
              </a:spcBef>
            </a:pPr>
            <a:endParaRPr lang="fr-FR" sz="11200" dirty="0">
              <a:highlight>
                <a:srgbClr val="00FF00"/>
              </a:highlight>
            </a:endParaRPr>
          </a:p>
          <a:p>
            <a:pPr algn="l">
              <a:spcBef>
                <a:spcPts val="0"/>
              </a:spcBef>
            </a:pPr>
            <a:endParaRPr lang="fr-FR" dirty="0"/>
          </a:p>
          <a:p>
            <a:pPr algn="l">
              <a:spcBef>
                <a:spcPts val="0"/>
              </a:spcBef>
            </a:pPr>
            <a:endParaRPr lang="fr-FR" sz="8000" dirty="0"/>
          </a:p>
          <a:p>
            <a:pPr algn="l">
              <a:spcBef>
                <a:spcPts val="0"/>
              </a:spcBef>
            </a:pPr>
            <a:r>
              <a:rPr lang="fr-FR" sz="8000" dirty="0"/>
              <a:t>To </a:t>
            </a:r>
            <a:r>
              <a:rPr lang="fr-FR" sz="8000" dirty="0" err="1"/>
              <a:t>sum</a:t>
            </a:r>
            <a:r>
              <a:rPr lang="fr-FR" sz="8000" dirty="0"/>
              <a:t> </a:t>
            </a:r>
            <a:r>
              <a:rPr lang="fr-FR" sz="8000" dirty="0" err="1"/>
              <a:t>it</a:t>
            </a:r>
            <a:r>
              <a:rPr lang="fr-FR" sz="8000" dirty="0"/>
              <a:t> up: </a:t>
            </a:r>
            <a:r>
              <a:rPr lang="fr-FR" sz="8000" dirty="0">
                <a:hlinkClick r:id="rId3"/>
              </a:rPr>
              <a:t>https://www.youtube.com/watch?v=FG7fAothhJM</a:t>
            </a:r>
            <a:endParaRPr lang="fr-FR" sz="8000" dirty="0"/>
          </a:p>
          <a:p>
            <a:pPr algn="l">
              <a:spcBef>
                <a:spcPts val="0"/>
              </a:spcBef>
            </a:pPr>
            <a:endParaRPr lang="fr-FR" sz="8000" dirty="0"/>
          </a:p>
          <a:p>
            <a:pPr algn="l">
              <a:spcBef>
                <a:spcPts val="0"/>
              </a:spcBef>
            </a:pPr>
            <a:endParaRPr lang="fr-FR" dirty="0"/>
          </a:p>
          <a:p>
            <a:pPr algn="l">
              <a:spcBef>
                <a:spcPts val="0"/>
              </a:spcBef>
            </a:pPr>
            <a:endParaRPr lang="fr-FR" sz="5600" dirty="0"/>
          </a:p>
          <a:p>
            <a:pPr algn="l">
              <a:spcBef>
                <a:spcPts val="0"/>
              </a:spcBef>
            </a:pPr>
            <a:endParaRPr lang="fr-FR" sz="5600" dirty="0"/>
          </a:p>
          <a:p>
            <a:pPr algn="l">
              <a:spcBef>
                <a:spcPts val="0"/>
              </a:spcBef>
            </a:pPr>
            <a:r>
              <a:rPr lang="fr-FR" sz="9800" u="sng" dirty="0"/>
              <a:t>For France ? </a:t>
            </a:r>
          </a:p>
          <a:p>
            <a:pPr algn="l">
              <a:spcBef>
                <a:spcPts val="0"/>
              </a:spcBef>
            </a:pPr>
            <a:endParaRPr lang="fr-FR" sz="9800" u="sng" dirty="0"/>
          </a:p>
          <a:p>
            <a:pPr algn="l">
              <a:spcBef>
                <a:spcPts val="0"/>
              </a:spcBef>
            </a:pPr>
            <a:r>
              <a:rPr lang="fr-FR" sz="9800" u="sng" dirty="0"/>
              <a:t>check World Bank Group (not Trading </a:t>
            </a:r>
            <a:r>
              <a:rPr lang="fr-FR" sz="9800" u="sng" dirty="0" err="1"/>
              <a:t>Economics</a:t>
            </a:r>
            <a:r>
              <a:rPr lang="fr-FR" sz="9800" u="sng" dirty="0"/>
              <a:t>)</a:t>
            </a:r>
          </a:p>
          <a:p>
            <a:pPr algn="l">
              <a:spcBef>
                <a:spcPts val="0"/>
              </a:spcBef>
            </a:pPr>
            <a:endParaRPr lang="fr-FR" sz="9800" u="sng" dirty="0"/>
          </a:p>
          <a:p>
            <a:pPr algn="l">
              <a:spcBef>
                <a:spcPts val="0"/>
              </a:spcBef>
            </a:pPr>
            <a:r>
              <a:rPr lang="fr-FR" sz="9800" dirty="0">
                <a:hlinkClick r:id="rId4"/>
              </a:rPr>
              <a:t>https://data.worldbank.org/indicator/NY.GDP.MKTP.CD?locations=FR</a:t>
            </a:r>
            <a:endParaRPr lang="fr-FR" sz="9800" dirty="0"/>
          </a:p>
          <a:p>
            <a:pPr algn="l">
              <a:spcBef>
                <a:spcPts val="0"/>
              </a:spcBef>
            </a:pPr>
            <a:endParaRPr lang="fr-FR" sz="9800" dirty="0"/>
          </a:p>
          <a:p>
            <a:pPr algn="l">
              <a:spcBef>
                <a:spcPts val="0"/>
              </a:spcBef>
            </a:pPr>
            <a:r>
              <a:rPr lang="fr-FR" sz="9800" dirty="0"/>
              <a:t>GDP France 2025? </a:t>
            </a:r>
          </a:p>
          <a:p>
            <a:pPr algn="l">
              <a:spcBef>
                <a:spcPts val="0"/>
              </a:spcBef>
            </a:pPr>
            <a:endParaRPr lang="fr-FR" sz="9800" dirty="0"/>
          </a:p>
          <a:p>
            <a:pPr algn="l">
              <a:spcBef>
                <a:spcPts val="0"/>
              </a:spcBef>
            </a:pPr>
            <a:endParaRPr lang="fr-FR" sz="9800" dirty="0"/>
          </a:p>
          <a:p>
            <a:pPr algn="l">
              <a:spcBef>
                <a:spcPts val="0"/>
              </a:spcBef>
            </a:pPr>
            <a:r>
              <a:rPr lang="fr-FR" sz="9800" dirty="0">
                <a:solidFill>
                  <a:srgbClr val="FF0000"/>
                </a:solidFill>
              </a:rPr>
              <a:t>3.76 Trillion  (PPP </a:t>
            </a:r>
            <a:r>
              <a:rPr lang="fr-FR" sz="9800" dirty="0" err="1">
                <a:solidFill>
                  <a:srgbClr val="FF0000"/>
                </a:solidFill>
              </a:rPr>
              <a:t>current</a:t>
            </a:r>
            <a:r>
              <a:rPr lang="fr-FR" sz="9800" dirty="0">
                <a:solidFill>
                  <a:srgbClr val="FF0000"/>
                </a:solidFill>
              </a:rPr>
              <a:t> international $)</a:t>
            </a:r>
          </a:p>
          <a:p>
            <a:pPr algn="l">
              <a:spcBef>
                <a:spcPts val="0"/>
              </a:spcBef>
            </a:pPr>
            <a:endParaRPr lang="fr-FR" sz="9800" dirty="0"/>
          </a:p>
          <a:p>
            <a:pPr marL="1143000" indent="-1143000" algn="l">
              <a:spcBef>
                <a:spcPts val="0"/>
              </a:spcBef>
              <a:buFontTx/>
              <a:buChar char="-"/>
            </a:pPr>
            <a:endParaRPr lang="fr-FR" sz="9800" dirty="0"/>
          </a:p>
          <a:p>
            <a:pPr marL="1143000" indent="-1143000" algn="l">
              <a:spcBef>
                <a:spcPts val="0"/>
              </a:spcBef>
              <a:buFontTx/>
              <a:buChar char="-"/>
            </a:pPr>
            <a:endParaRPr lang="fr-FR" sz="9800" dirty="0"/>
          </a:p>
          <a:p>
            <a:pPr marL="1143000" indent="-1143000" algn="l">
              <a:spcBef>
                <a:spcPts val="0"/>
              </a:spcBef>
              <a:buFontTx/>
              <a:buChar char="-"/>
            </a:pPr>
            <a:endParaRPr lang="fr-FR" sz="9800" dirty="0"/>
          </a:p>
          <a:p>
            <a:pPr marL="1143000" indent="-1143000" algn="l">
              <a:spcBef>
                <a:spcPts val="0"/>
              </a:spcBef>
              <a:buFontTx/>
              <a:buChar char="-"/>
            </a:pPr>
            <a:endParaRPr lang="fr-FR" sz="9800" dirty="0"/>
          </a:p>
          <a:p>
            <a:pPr algn="l">
              <a:spcBef>
                <a:spcPts val="0"/>
              </a:spcBef>
            </a:pPr>
            <a:r>
              <a:rPr lang="fr-FR" sz="9800" dirty="0"/>
              <a:t> </a:t>
            </a:r>
          </a:p>
        </p:txBody>
      </p:sp>
      <p:sp>
        <p:nvSpPr>
          <p:cNvPr id="8" name="Rectangle 7">
            <a:extLst>
              <a:ext uri="{FF2B5EF4-FFF2-40B4-BE49-F238E27FC236}">
                <a16:creationId xmlns:a16="http://schemas.microsoft.com/office/drawing/2014/main" id="{023B31AC-7E06-B7C5-4FF9-AB9FAB25CBE6}"/>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sp>
        <p:nvSpPr>
          <p:cNvPr id="6" name="Espace réservé du numéro de diapositive 5">
            <a:extLst>
              <a:ext uri="{FF2B5EF4-FFF2-40B4-BE49-F238E27FC236}">
                <a16:creationId xmlns:a16="http://schemas.microsoft.com/office/drawing/2014/main" id="{F254D7F4-20C9-EE2E-50F3-8E0860945F62}"/>
              </a:ext>
            </a:extLst>
          </p:cNvPr>
          <p:cNvSpPr>
            <a:spLocks noGrp="1"/>
          </p:cNvSpPr>
          <p:nvPr>
            <p:ph type="sldNum" sz="quarter" idx="12"/>
          </p:nvPr>
        </p:nvSpPr>
        <p:spPr/>
        <p:txBody>
          <a:bodyPr/>
          <a:lstStyle/>
          <a:p>
            <a:fld id="{A50A5B85-44CD-BA4A-94C4-E4B93892B915}" type="slidenum">
              <a:rPr lang="fr-FR" smtClean="0"/>
              <a:t>11</a:t>
            </a:fld>
            <a:endParaRPr lang="fr-FR"/>
          </a:p>
        </p:txBody>
      </p:sp>
      <mc:AlternateContent xmlns:mc="http://schemas.openxmlformats.org/markup-compatibility/2006" xmlns:p14="http://schemas.microsoft.com/office/powerpoint/2010/main">
        <mc:Choice Requires="p14">
          <p:contentPart p14:bwMode="auto" r:id="rId5">
            <p14:nvContentPartPr>
              <p14:cNvPr id="2" name="Encre 1">
                <a:extLst>
                  <a:ext uri="{FF2B5EF4-FFF2-40B4-BE49-F238E27FC236}">
                    <a16:creationId xmlns:a16="http://schemas.microsoft.com/office/drawing/2014/main" id="{515CDCD7-FAB6-1137-CF68-681363C5EA95}"/>
                  </a:ext>
                </a:extLst>
              </p14:cNvPr>
              <p14:cNvContentPartPr/>
              <p14:nvPr/>
            </p14:nvContentPartPr>
            <p14:xfrm>
              <a:off x="1286581" y="2117143"/>
              <a:ext cx="360" cy="2880"/>
            </p14:xfrm>
          </p:contentPart>
        </mc:Choice>
        <mc:Fallback xmlns="">
          <p:pic>
            <p:nvPicPr>
              <p:cNvPr id="2" name="Encre 1">
                <a:extLst>
                  <a:ext uri="{FF2B5EF4-FFF2-40B4-BE49-F238E27FC236}">
                    <a16:creationId xmlns:a16="http://schemas.microsoft.com/office/drawing/2014/main" id="{515CDCD7-FAB6-1137-CF68-681363C5EA95}"/>
                  </a:ext>
                </a:extLst>
              </p:cNvPr>
              <p:cNvPicPr/>
              <p:nvPr/>
            </p:nvPicPr>
            <p:blipFill>
              <a:blip r:embed="rId6"/>
              <a:stretch>
                <a:fillRect/>
              </a:stretch>
            </p:blipFill>
            <p:spPr>
              <a:xfrm>
                <a:off x="1277581" y="2108143"/>
                <a:ext cx="18000" cy="20520"/>
              </a:xfrm>
              <a:prstGeom prst="rect">
                <a:avLst/>
              </a:prstGeom>
            </p:spPr>
          </p:pic>
        </mc:Fallback>
      </mc:AlternateContent>
    </p:spTree>
    <p:extLst>
      <p:ext uri="{BB962C8B-B14F-4D97-AF65-F5344CB8AC3E}">
        <p14:creationId xmlns:p14="http://schemas.microsoft.com/office/powerpoint/2010/main" val="415299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5897"/>
            <a:ext cx="12192000" cy="6863897"/>
          </a:xfrm>
        </p:spPr>
        <p:txBody>
          <a:bodyPr>
            <a:normAutofit/>
          </a:bodyPr>
          <a:lstStyle/>
          <a:p>
            <a:pPr indent="-857250" algn="l">
              <a:spcBef>
                <a:spcPts val="0"/>
              </a:spcBef>
              <a:buFont typeface="Wingdings" pitchFamily="2" charset="2"/>
              <a:buChar char="Ø"/>
            </a:pPr>
            <a:r>
              <a:rPr lang="fr-FR" sz="2800" dirty="0">
                <a:highlight>
                  <a:srgbClr val="00FF00"/>
                </a:highlight>
              </a:rPr>
              <a:t>GDP</a:t>
            </a:r>
          </a:p>
          <a:p>
            <a:pPr algn="l">
              <a:spcBef>
                <a:spcPts val="0"/>
              </a:spcBef>
            </a:pPr>
            <a:endParaRPr lang="fr-FR" sz="11200" dirty="0">
              <a:highlight>
                <a:srgbClr val="00FF00"/>
              </a:highlight>
            </a:endParaRPr>
          </a:p>
        </p:txBody>
      </p:sp>
      <p:sp>
        <p:nvSpPr>
          <p:cNvPr id="8" name="Rectangle 7">
            <a:extLst>
              <a:ext uri="{FF2B5EF4-FFF2-40B4-BE49-F238E27FC236}">
                <a16:creationId xmlns:a16="http://schemas.microsoft.com/office/drawing/2014/main" id="{8D2E9ECA-7D1E-E1C2-98E2-2805C2057250}"/>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sp>
        <p:nvSpPr>
          <p:cNvPr id="6" name="Espace réservé du numéro de diapositive 5">
            <a:extLst>
              <a:ext uri="{FF2B5EF4-FFF2-40B4-BE49-F238E27FC236}">
                <a16:creationId xmlns:a16="http://schemas.microsoft.com/office/drawing/2014/main" id="{E8EF309C-321A-16B8-8F4D-0D41DECC387A}"/>
              </a:ext>
            </a:extLst>
          </p:cNvPr>
          <p:cNvSpPr>
            <a:spLocks noGrp="1"/>
          </p:cNvSpPr>
          <p:nvPr>
            <p:ph type="sldNum" sz="quarter" idx="12"/>
          </p:nvPr>
        </p:nvSpPr>
        <p:spPr/>
        <p:txBody>
          <a:bodyPr/>
          <a:lstStyle/>
          <a:p>
            <a:fld id="{A50A5B85-44CD-BA4A-94C4-E4B93892B915}" type="slidenum">
              <a:rPr lang="fr-FR" smtClean="0"/>
              <a:t>12</a:t>
            </a:fld>
            <a:endParaRPr lang="fr-FR"/>
          </a:p>
        </p:txBody>
      </p:sp>
      <p:sp>
        <p:nvSpPr>
          <p:cNvPr id="12" name="ZoneTexte 11">
            <a:extLst>
              <a:ext uri="{FF2B5EF4-FFF2-40B4-BE49-F238E27FC236}">
                <a16:creationId xmlns:a16="http://schemas.microsoft.com/office/drawing/2014/main" id="{8507F453-FDFA-F735-C787-56F2CF4CDEA1}"/>
              </a:ext>
            </a:extLst>
          </p:cNvPr>
          <p:cNvSpPr txBox="1"/>
          <p:nvPr/>
        </p:nvSpPr>
        <p:spPr>
          <a:xfrm>
            <a:off x="6889900" y="956930"/>
            <a:ext cx="3118161" cy="369332"/>
          </a:xfrm>
          <a:prstGeom prst="rect">
            <a:avLst/>
          </a:prstGeom>
          <a:noFill/>
        </p:spPr>
        <p:txBody>
          <a:bodyPr wrap="none" rtlCol="0">
            <a:spAutoFit/>
          </a:bodyPr>
          <a:lstStyle/>
          <a:p>
            <a:r>
              <a:rPr lang="fr-FR" b="0" i="0" u="none" strike="noStrike" dirty="0" err="1">
                <a:solidFill>
                  <a:srgbClr val="191919"/>
                </a:solidFill>
                <a:effectLst/>
                <a:latin typeface="Georgia" panose="02040502050405020303" pitchFamily="18" charset="0"/>
              </a:rPr>
              <a:t>sourced</a:t>
            </a:r>
            <a:r>
              <a:rPr lang="fr-FR" b="0" i="0" u="none" strike="noStrike" dirty="0">
                <a:solidFill>
                  <a:srgbClr val="191919"/>
                </a:solidFill>
                <a:effectLst/>
                <a:latin typeface="Georgia" panose="02040502050405020303" pitchFamily="18" charset="0"/>
              </a:rPr>
              <a:t> </a:t>
            </a:r>
            <a:r>
              <a:rPr lang="fr-FR" b="0" i="0" u="none" strike="noStrike" dirty="0" err="1">
                <a:solidFill>
                  <a:srgbClr val="191919"/>
                </a:solidFill>
                <a:effectLst/>
                <a:latin typeface="Georgia" panose="02040502050405020303" pitchFamily="18" charset="0"/>
              </a:rPr>
              <a:t>from</a:t>
            </a:r>
            <a:r>
              <a:rPr lang="fr-FR" b="0" i="0" u="none" strike="noStrike" dirty="0">
                <a:solidFill>
                  <a:srgbClr val="191919"/>
                </a:solidFill>
                <a:effectLst/>
                <a:latin typeface="Georgia" panose="02040502050405020303" pitchFamily="18" charset="0"/>
              </a:rPr>
              <a:t> </a:t>
            </a:r>
            <a:r>
              <a:rPr lang="fr-FR" b="0" i="0" u="none" strike="noStrike" dirty="0">
                <a:solidFill>
                  <a:srgbClr val="0F2D99"/>
                </a:solidFill>
                <a:effectLst/>
                <a:latin typeface="Georgia" panose="02040502050405020303" pitchFamily="18" charset="0"/>
                <a:hlinkClick r:id="rId3"/>
              </a:rPr>
              <a:t>IMF data</a:t>
            </a:r>
            <a:r>
              <a:rPr lang="fr-FR" b="0" i="0" u="none" strike="noStrike" dirty="0">
                <a:solidFill>
                  <a:srgbClr val="191919"/>
                </a:solidFill>
                <a:effectLst/>
                <a:latin typeface="Georgia" panose="02040502050405020303" pitchFamily="18" charset="0"/>
              </a:rPr>
              <a:t> </a:t>
            </a:r>
            <a:r>
              <a:rPr lang="fr-FR" dirty="0">
                <a:solidFill>
                  <a:srgbClr val="191919"/>
                </a:solidFill>
                <a:latin typeface="Georgia" panose="02040502050405020303" pitchFamily="18" charset="0"/>
              </a:rPr>
              <a:t>2025</a:t>
            </a:r>
            <a:endParaRPr lang="fr-FR" dirty="0"/>
          </a:p>
        </p:txBody>
      </p:sp>
      <p:sp>
        <p:nvSpPr>
          <p:cNvPr id="13" name="ZoneTexte 12">
            <a:extLst>
              <a:ext uri="{FF2B5EF4-FFF2-40B4-BE49-F238E27FC236}">
                <a16:creationId xmlns:a16="http://schemas.microsoft.com/office/drawing/2014/main" id="{5E38BC54-D072-8C11-6E6C-DF93D8DE0963}"/>
              </a:ext>
            </a:extLst>
          </p:cNvPr>
          <p:cNvSpPr txBox="1"/>
          <p:nvPr/>
        </p:nvSpPr>
        <p:spPr>
          <a:xfrm>
            <a:off x="297712" y="382772"/>
            <a:ext cx="5516254" cy="369332"/>
          </a:xfrm>
          <a:prstGeom prst="rect">
            <a:avLst/>
          </a:prstGeom>
          <a:noFill/>
        </p:spPr>
        <p:txBody>
          <a:bodyPr wrap="none" rtlCol="0">
            <a:spAutoFit/>
          </a:bodyPr>
          <a:lstStyle/>
          <a:p>
            <a:pPr algn="l" fontAlgn="base"/>
            <a:r>
              <a:rPr lang="fr-FR" b="1" i="0" u="none" strike="noStrike" dirty="0">
                <a:solidFill>
                  <a:srgbClr val="000000"/>
                </a:solidFill>
                <a:effectLst/>
                <a:latin typeface="Georgia" panose="02040502050405020303" pitchFamily="18" charset="0"/>
              </a:rPr>
              <a:t>Top 10 </a:t>
            </a:r>
            <a:r>
              <a:rPr lang="fr-FR" b="1" i="0" u="none" strike="noStrike" dirty="0" err="1">
                <a:solidFill>
                  <a:srgbClr val="000000"/>
                </a:solidFill>
                <a:effectLst/>
                <a:latin typeface="Georgia" panose="02040502050405020303" pitchFamily="18" charset="0"/>
              </a:rPr>
              <a:t>Largest</a:t>
            </a:r>
            <a:r>
              <a:rPr lang="fr-FR" b="1" i="0" u="none" strike="noStrike" dirty="0">
                <a:solidFill>
                  <a:srgbClr val="000000"/>
                </a:solidFill>
                <a:effectLst/>
                <a:latin typeface="Georgia" panose="02040502050405020303" pitchFamily="18" charset="0"/>
              </a:rPr>
              <a:t> Economies in the World 2025</a:t>
            </a:r>
          </a:p>
        </p:txBody>
      </p:sp>
      <p:sp>
        <p:nvSpPr>
          <p:cNvPr id="14" name="ZoneTexte 13">
            <a:extLst>
              <a:ext uri="{FF2B5EF4-FFF2-40B4-BE49-F238E27FC236}">
                <a16:creationId xmlns:a16="http://schemas.microsoft.com/office/drawing/2014/main" id="{39573B53-FE3E-8A1A-B50E-2DBD53B42E85}"/>
              </a:ext>
            </a:extLst>
          </p:cNvPr>
          <p:cNvSpPr txBox="1"/>
          <p:nvPr/>
        </p:nvSpPr>
        <p:spPr>
          <a:xfrm>
            <a:off x="8739963" y="595424"/>
            <a:ext cx="2423356" cy="369332"/>
          </a:xfrm>
          <a:prstGeom prst="rect">
            <a:avLst/>
          </a:prstGeom>
          <a:noFill/>
        </p:spPr>
        <p:txBody>
          <a:bodyPr wrap="none" rtlCol="0">
            <a:spAutoFit/>
          </a:bodyPr>
          <a:lstStyle/>
          <a:p>
            <a:r>
              <a:rPr lang="fr-FR" b="1" dirty="0"/>
              <a:t>Top </a:t>
            </a:r>
            <a:r>
              <a:rPr lang="fr-FR" b="1" dirty="0" err="1"/>
              <a:t>ten</a:t>
            </a:r>
            <a:r>
              <a:rPr lang="fr-FR" b="1" dirty="0"/>
              <a:t> GDP per capita </a:t>
            </a: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2" name="Encre 1">
                <a:extLst>
                  <a:ext uri="{FF2B5EF4-FFF2-40B4-BE49-F238E27FC236}">
                    <a16:creationId xmlns:a16="http://schemas.microsoft.com/office/drawing/2014/main" id="{230CCCCA-C0A2-CF25-6D15-56F9C75D7C2B}"/>
                  </a:ext>
                </a:extLst>
              </p14:cNvPr>
              <p14:cNvContentPartPr/>
              <p14:nvPr/>
            </p14:nvContentPartPr>
            <p14:xfrm>
              <a:off x="4731781" y="5197303"/>
              <a:ext cx="360" cy="360"/>
            </p14:xfrm>
          </p:contentPart>
        </mc:Choice>
        <mc:Fallback xmlns="">
          <p:pic>
            <p:nvPicPr>
              <p:cNvPr id="2" name="Encre 1">
                <a:extLst>
                  <a:ext uri="{FF2B5EF4-FFF2-40B4-BE49-F238E27FC236}">
                    <a16:creationId xmlns:a16="http://schemas.microsoft.com/office/drawing/2014/main" id="{230CCCCA-C0A2-CF25-6D15-56F9C75D7C2B}"/>
                  </a:ext>
                </a:extLst>
              </p:cNvPr>
              <p:cNvPicPr/>
              <p:nvPr/>
            </p:nvPicPr>
            <p:blipFill>
              <a:blip r:embed="rId7"/>
              <a:stretch>
                <a:fillRect/>
              </a:stretch>
            </p:blipFill>
            <p:spPr>
              <a:xfrm>
                <a:off x="4723141" y="5188663"/>
                <a:ext cx="18000" cy="18000"/>
              </a:xfrm>
              <a:prstGeom prst="rect">
                <a:avLst/>
              </a:prstGeom>
            </p:spPr>
          </p:pic>
        </mc:Fallback>
      </mc:AlternateContent>
      <p:pic>
        <p:nvPicPr>
          <p:cNvPr id="7" name="Image 6">
            <a:extLst>
              <a:ext uri="{FF2B5EF4-FFF2-40B4-BE49-F238E27FC236}">
                <a16:creationId xmlns:a16="http://schemas.microsoft.com/office/drawing/2014/main" id="{D091529A-8E13-2A8F-AB57-C1850EA7C1D1}"/>
              </a:ext>
            </a:extLst>
          </p:cNvPr>
          <p:cNvPicPr>
            <a:picLocks noChangeAspect="1"/>
          </p:cNvPicPr>
          <p:nvPr/>
        </p:nvPicPr>
        <p:blipFill>
          <a:blip r:embed="rId8"/>
          <a:stretch>
            <a:fillRect/>
          </a:stretch>
        </p:blipFill>
        <p:spPr>
          <a:xfrm>
            <a:off x="-30597" y="1437996"/>
            <a:ext cx="5844563" cy="5334838"/>
          </a:xfrm>
          <a:prstGeom prst="rect">
            <a:avLst/>
          </a:prstGeom>
        </p:spPr>
      </p:pic>
      <p:pic>
        <p:nvPicPr>
          <p:cNvPr id="5" name="Image 4">
            <a:extLst>
              <a:ext uri="{FF2B5EF4-FFF2-40B4-BE49-F238E27FC236}">
                <a16:creationId xmlns:a16="http://schemas.microsoft.com/office/drawing/2014/main" id="{AF167A43-0202-14A6-8353-F5D7DA44DEF9}"/>
              </a:ext>
            </a:extLst>
          </p:cNvPr>
          <p:cNvPicPr>
            <a:picLocks noChangeAspect="1"/>
          </p:cNvPicPr>
          <p:nvPr/>
        </p:nvPicPr>
        <p:blipFill>
          <a:blip r:embed="rId9"/>
          <a:stretch>
            <a:fillRect/>
          </a:stretch>
        </p:blipFill>
        <p:spPr>
          <a:xfrm>
            <a:off x="6096000" y="1687768"/>
            <a:ext cx="6067229" cy="5030087"/>
          </a:xfrm>
          <a:prstGeom prst="rect">
            <a:avLst/>
          </a:prstGeom>
        </p:spPr>
      </p:pic>
    </p:spTree>
    <p:extLst>
      <p:ext uri="{BB962C8B-B14F-4D97-AF65-F5344CB8AC3E}">
        <p14:creationId xmlns:p14="http://schemas.microsoft.com/office/powerpoint/2010/main" val="212804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0"/>
            <a:ext cx="12185745" cy="7254240"/>
          </a:xfrm>
        </p:spPr>
        <p:txBody>
          <a:bodyPr>
            <a:normAutofit fontScale="62500" lnSpcReduction="20000"/>
          </a:bodyPr>
          <a:lstStyle/>
          <a:p>
            <a:pPr algn="l"/>
            <a:endParaRPr lang="fr-FR" sz="3400" dirty="0"/>
          </a:p>
          <a:p>
            <a:pPr marL="342900" indent="-342900" algn="l">
              <a:buFont typeface="Wingdings" pitchFamily="2" charset="2"/>
              <a:buChar char="Ø"/>
            </a:pPr>
            <a:r>
              <a:rPr lang="fr-FR" sz="4400" b="1" dirty="0">
                <a:highlight>
                  <a:srgbClr val="00FF00"/>
                </a:highlight>
              </a:rPr>
              <a:t>Trade balance (or balance of </a:t>
            </a:r>
            <a:r>
              <a:rPr lang="fr-FR" sz="4400" b="1" dirty="0" err="1">
                <a:highlight>
                  <a:srgbClr val="00FF00"/>
                </a:highlight>
              </a:rPr>
              <a:t>trade</a:t>
            </a:r>
            <a:r>
              <a:rPr lang="fr-FR" sz="4400" b="1" dirty="0">
                <a:highlight>
                  <a:srgbClr val="00FF00"/>
                </a:highlight>
              </a:rPr>
              <a:t>- BOT)</a:t>
            </a:r>
          </a:p>
          <a:p>
            <a:pPr algn="l"/>
            <a:r>
              <a:rPr lang="fr-FR" sz="4400" b="0" i="0" u="none" strike="noStrike" dirty="0">
                <a:effectLst/>
              </a:rPr>
              <a:t>The balance of </a:t>
            </a:r>
            <a:r>
              <a:rPr lang="fr-FR" sz="4400" b="0" i="0" u="none" strike="noStrike" dirty="0" err="1">
                <a:effectLst/>
              </a:rPr>
              <a:t>trade</a:t>
            </a:r>
            <a:r>
              <a:rPr lang="fr-FR" sz="4400" b="0" i="0" u="none" strike="noStrike" dirty="0">
                <a:effectLst/>
              </a:rPr>
              <a:t> </a:t>
            </a:r>
            <a:r>
              <a:rPr lang="fr-FR" sz="4400" b="0" i="0" u="none" strike="noStrike" dirty="0" err="1">
                <a:effectLst/>
              </a:rPr>
              <a:t>is</a:t>
            </a:r>
            <a:r>
              <a:rPr lang="fr-FR" sz="4400" b="0" i="0" u="none" strike="noStrike" dirty="0">
                <a:effectLst/>
              </a:rPr>
              <a:t> the </a:t>
            </a:r>
            <a:r>
              <a:rPr lang="fr-FR" sz="4400" b="0" i="0" u="none" strike="noStrike" dirty="0" err="1">
                <a:effectLst/>
              </a:rPr>
              <a:t>account</a:t>
            </a:r>
            <a:r>
              <a:rPr lang="fr-FR" sz="4400" b="0" i="0" u="none" strike="noStrike" dirty="0">
                <a:effectLst/>
              </a:rPr>
              <a:t> </a:t>
            </a:r>
            <a:r>
              <a:rPr lang="fr-FR" sz="4400" b="0" i="0" u="none" strike="noStrike" dirty="0" err="1">
                <a:effectLst/>
              </a:rPr>
              <a:t>that</a:t>
            </a:r>
            <a:r>
              <a:rPr lang="fr-FR" sz="4400" b="0" i="0" u="none" strike="noStrike" dirty="0">
                <a:effectLst/>
              </a:rPr>
              <a:t> </a:t>
            </a:r>
            <a:r>
              <a:rPr lang="fr-FR" sz="4400" b="0" i="0" u="none" strike="noStrike" dirty="0" err="1">
                <a:effectLst/>
              </a:rPr>
              <a:t>details</a:t>
            </a:r>
            <a:r>
              <a:rPr lang="fr-FR" sz="4400" b="0" i="0" u="none" strike="noStrike" dirty="0">
                <a:effectLst/>
              </a:rPr>
              <a:t> the value of </a:t>
            </a:r>
            <a:r>
              <a:rPr lang="fr-FR" sz="4400" b="0" i="0" u="none" strike="noStrike" dirty="0" err="1">
                <a:effectLst/>
              </a:rPr>
              <a:t>exported</a:t>
            </a:r>
            <a:r>
              <a:rPr lang="fr-FR" sz="4400" b="0" i="0" u="none" strike="noStrike" dirty="0">
                <a:effectLst/>
              </a:rPr>
              <a:t> </a:t>
            </a:r>
            <a:r>
              <a:rPr lang="fr-FR" sz="4400" b="0" i="0" u="none" strike="noStrike" dirty="0" err="1">
                <a:effectLst/>
              </a:rPr>
              <a:t>goods</a:t>
            </a:r>
            <a:r>
              <a:rPr lang="fr-FR" sz="4400" b="0" i="0" u="none" strike="noStrike" dirty="0">
                <a:effectLst/>
              </a:rPr>
              <a:t> and the value of </a:t>
            </a:r>
            <a:r>
              <a:rPr lang="fr-FR" sz="4400" b="0" i="0" u="none" strike="noStrike" dirty="0" err="1">
                <a:effectLst/>
              </a:rPr>
              <a:t>imported</a:t>
            </a:r>
            <a:r>
              <a:rPr lang="fr-FR" sz="4400" b="0" i="0" u="none" strike="noStrike" dirty="0">
                <a:effectLst/>
              </a:rPr>
              <a:t> </a:t>
            </a:r>
            <a:r>
              <a:rPr lang="fr-FR" sz="4400" b="0" i="0" u="none" strike="noStrike" dirty="0" err="1">
                <a:effectLst/>
              </a:rPr>
              <a:t>goods</a:t>
            </a:r>
            <a:r>
              <a:rPr lang="fr-FR" sz="4400" b="0" i="0" u="none" strike="noStrike" dirty="0">
                <a:effectLst/>
              </a:rPr>
              <a:t> over a </a:t>
            </a:r>
            <a:r>
              <a:rPr lang="fr-FR" sz="4400" b="0" i="0" u="none" strike="noStrike" dirty="0" err="1">
                <a:effectLst/>
              </a:rPr>
              <a:t>given</a:t>
            </a:r>
            <a:r>
              <a:rPr lang="fr-FR" sz="4400" b="0" i="0" u="none" strike="noStrike" dirty="0">
                <a:effectLst/>
              </a:rPr>
              <a:t> </a:t>
            </a:r>
            <a:r>
              <a:rPr lang="fr-FR" sz="4400" b="0" i="0" u="none" strike="noStrike" dirty="0" err="1">
                <a:effectLst/>
              </a:rPr>
              <a:t>period</a:t>
            </a:r>
            <a:r>
              <a:rPr lang="fr-FR" sz="4400" b="0" i="0" u="none" strike="noStrike" dirty="0">
                <a:effectLst/>
              </a:rPr>
              <a:t> of time. (</a:t>
            </a:r>
            <a:r>
              <a:rPr lang="fr-FR" sz="4400" dirty="0"/>
              <a:t>I</a:t>
            </a:r>
            <a:r>
              <a:rPr lang="fr-FR" sz="4400" b="0" i="0" u="none" strike="noStrike" dirty="0">
                <a:effectLst/>
              </a:rPr>
              <a:t>nsee). </a:t>
            </a:r>
            <a:r>
              <a:rPr lang="fr-FR" sz="4400" dirty="0"/>
              <a:t>In France </a:t>
            </a:r>
            <a:r>
              <a:rPr lang="fr-FR" sz="4400" dirty="0" err="1"/>
              <a:t>only</a:t>
            </a:r>
            <a:r>
              <a:rPr lang="fr-FR" sz="4400" dirty="0"/>
              <a:t> </a:t>
            </a:r>
            <a:r>
              <a:rPr lang="fr-FR" sz="4400" dirty="0" err="1"/>
              <a:t>goods</a:t>
            </a:r>
            <a:r>
              <a:rPr lang="fr-FR" sz="4400" dirty="0"/>
              <a:t>, </a:t>
            </a:r>
            <a:r>
              <a:rPr lang="fr-FR" sz="4400" dirty="0" err="1"/>
              <a:t>elsewhere</a:t>
            </a:r>
            <a:r>
              <a:rPr lang="fr-FR" sz="4400" dirty="0"/>
              <a:t> </a:t>
            </a:r>
            <a:r>
              <a:rPr lang="fr-FR" sz="4400" dirty="0" err="1"/>
              <a:t>goods+services</a:t>
            </a:r>
            <a:endParaRPr lang="fr-FR" sz="4400" dirty="0"/>
          </a:p>
          <a:p>
            <a:pPr algn="l"/>
            <a:endParaRPr lang="fr-FR" sz="3400" dirty="0"/>
          </a:p>
          <a:p>
            <a:pPr marL="342900" indent="-342900" algn="l">
              <a:buFont typeface="Wingdings" pitchFamily="2" charset="2"/>
              <a:buChar char="Ø"/>
            </a:pPr>
            <a:endParaRPr lang="fr-FR" sz="3400" dirty="0"/>
          </a:p>
          <a:p>
            <a:pPr marL="342900" indent="-342900" algn="l">
              <a:buFont typeface="Wingdings" pitchFamily="2" charset="2"/>
              <a:buChar char="Ø"/>
            </a:pPr>
            <a:endParaRPr lang="fr-FR" sz="3400" dirty="0"/>
          </a:p>
          <a:p>
            <a:pPr marL="342900" indent="-342900" algn="l">
              <a:buFont typeface="Wingdings" pitchFamily="2" charset="2"/>
              <a:buChar char="Ø"/>
            </a:pPr>
            <a:endParaRPr lang="fr-FR" sz="3400" dirty="0"/>
          </a:p>
          <a:p>
            <a:pPr algn="l"/>
            <a:endParaRPr lang="fr-FR" sz="3400" dirty="0"/>
          </a:p>
          <a:p>
            <a:pPr algn="l"/>
            <a:endParaRPr lang="fr-FR" sz="3400" dirty="0"/>
          </a:p>
          <a:p>
            <a:pPr algn="l"/>
            <a:endParaRPr lang="fr-FR" sz="3400" dirty="0"/>
          </a:p>
          <a:p>
            <a:pPr algn="l"/>
            <a:endParaRPr lang="fr-FR" sz="3800" dirty="0"/>
          </a:p>
          <a:p>
            <a:pPr marL="342900" indent="-342900" algn="l">
              <a:buFont typeface="Wingdings" pitchFamily="2" charset="2"/>
              <a:buChar char="Ø"/>
            </a:pPr>
            <a:r>
              <a:rPr lang="fr-FR" sz="4400" b="1" dirty="0" err="1">
                <a:highlight>
                  <a:srgbClr val="00FF00"/>
                </a:highlight>
              </a:rPr>
              <a:t>Current</a:t>
            </a:r>
            <a:r>
              <a:rPr lang="fr-FR" sz="4400" b="1" dirty="0">
                <a:highlight>
                  <a:srgbClr val="00FF00"/>
                </a:highlight>
              </a:rPr>
              <a:t> </a:t>
            </a:r>
            <a:r>
              <a:rPr lang="fr-FR" sz="4400" b="1" dirty="0" err="1">
                <a:highlight>
                  <a:srgbClr val="00FF00"/>
                </a:highlight>
              </a:rPr>
              <a:t>account</a:t>
            </a:r>
            <a:endParaRPr lang="fr-FR" sz="4400" b="1" dirty="0">
              <a:highlight>
                <a:srgbClr val="00FF00"/>
              </a:highlight>
            </a:endParaRPr>
          </a:p>
          <a:p>
            <a:pPr algn="l"/>
            <a:r>
              <a:rPr lang="fr-FR" sz="4400" b="0" i="0" u="none" strike="noStrike" dirty="0">
                <a:effectLst/>
              </a:rPr>
              <a:t>The </a:t>
            </a:r>
            <a:r>
              <a:rPr lang="fr-FR" sz="4400" b="0" i="0" u="none" strike="noStrike" dirty="0" err="1">
                <a:effectLst/>
              </a:rPr>
              <a:t>current</a:t>
            </a:r>
            <a:r>
              <a:rPr lang="fr-FR" sz="4400" b="0" i="0" u="none" strike="noStrike" dirty="0">
                <a:effectLst/>
              </a:rPr>
              <a:t> </a:t>
            </a:r>
            <a:r>
              <a:rPr lang="fr-FR" sz="4400" b="0" i="0" u="none" strike="noStrike" dirty="0" err="1">
                <a:effectLst/>
              </a:rPr>
              <a:t>account</a:t>
            </a:r>
            <a:r>
              <a:rPr lang="fr-FR" sz="4400" b="0" i="0" u="none" strike="noStrike" dirty="0">
                <a:effectLst/>
              </a:rPr>
              <a:t> balance of </a:t>
            </a:r>
            <a:r>
              <a:rPr lang="fr-FR" sz="4400" b="0" i="0" u="none" strike="noStrike" dirty="0" err="1">
                <a:effectLst/>
              </a:rPr>
              <a:t>payments</a:t>
            </a:r>
            <a:r>
              <a:rPr lang="fr-FR" sz="4400" b="0" i="0" u="none" strike="noStrike" dirty="0">
                <a:effectLst/>
              </a:rPr>
              <a:t> </a:t>
            </a:r>
            <a:r>
              <a:rPr lang="fr-FR" sz="4400" b="0" i="0" u="none" strike="noStrike" dirty="0" err="1">
                <a:effectLst/>
              </a:rPr>
              <a:t>is</a:t>
            </a:r>
            <a:r>
              <a:rPr lang="fr-FR" sz="4400" b="0" i="0" u="none" strike="noStrike" dirty="0">
                <a:effectLst/>
              </a:rPr>
              <a:t> a record of a </a:t>
            </a:r>
            <a:r>
              <a:rPr lang="fr-FR" sz="4400" b="0" i="0" u="none" strike="noStrike" dirty="0" err="1">
                <a:effectLst/>
              </a:rPr>
              <a:t>country's</a:t>
            </a:r>
            <a:r>
              <a:rPr lang="fr-FR" sz="4400" b="0" i="0" u="none" strike="noStrike" dirty="0">
                <a:effectLst/>
              </a:rPr>
              <a:t> international transactions </a:t>
            </a:r>
            <a:r>
              <a:rPr lang="fr-FR" sz="4400" b="0" i="0" u="none" strike="noStrike" dirty="0" err="1">
                <a:effectLst/>
              </a:rPr>
              <a:t>with</a:t>
            </a:r>
            <a:r>
              <a:rPr lang="fr-FR" sz="4400" b="0" i="0" u="none" strike="noStrike" dirty="0">
                <a:effectLst/>
              </a:rPr>
              <a:t> the </a:t>
            </a:r>
            <a:r>
              <a:rPr lang="fr-FR" sz="4400" b="0" i="0" u="none" strike="noStrike" dirty="0" err="1">
                <a:effectLst/>
              </a:rPr>
              <a:t>rest</a:t>
            </a:r>
            <a:r>
              <a:rPr lang="fr-FR" sz="4400" b="0" i="0" u="none" strike="noStrike" dirty="0">
                <a:effectLst/>
              </a:rPr>
              <a:t> of the world. The </a:t>
            </a:r>
            <a:r>
              <a:rPr lang="fr-FR" sz="4400" b="0" i="0" u="none" strike="noStrike" dirty="0" err="1">
                <a:effectLst/>
              </a:rPr>
              <a:t>current</a:t>
            </a:r>
            <a:r>
              <a:rPr lang="fr-FR" sz="4400" b="0" i="0" u="none" strike="noStrike" dirty="0">
                <a:effectLst/>
              </a:rPr>
              <a:t> </a:t>
            </a:r>
            <a:r>
              <a:rPr lang="fr-FR" sz="4400" b="0" i="0" u="none" strike="noStrike" dirty="0" err="1">
                <a:effectLst/>
              </a:rPr>
              <a:t>account</a:t>
            </a:r>
            <a:r>
              <a:rPr lang="fr-FR" sz="4400" b="0" i="0" u="none" strike="noStrike" dirty="0">
                <a:effectLst/>
              </a:rPr>
              <a:t> </a:t>
            </a:r>
            <a:r>
              <a:rPr lang="fr-FR" sz="4400" b="0" i="0" u="none" strike="noStrike" dirty="0" err="1">
                <a:effectLst/>
              </a:rPr>
              <a:t>includes</a:t>
            </a:r>
            <a:r>
              <a:rPr lang="fr-FR" sz="4400" b="0" i="0" u="none" strike="noStrike" dirty="0">
                <a:effectLst/>
              </a:rPr>
              <a:t> all the transactions (</a:t>
            </a:r>
            <a:r>
              <a:rPr lang="fr-FR" sz="4400" b="0" i="0" u="none" strike="noStrike" dirty="0" err="1">
                <a:effectLst/>
              </a:rPr>
              <a:t>other</a:t>
            </a:r>
            <a:r>
              <a:rPr lang="fr-FR" sz="4400" b="0" i="0" u="none" strike="noStrike" dirty="0">
                <a:effectLst/>
              </a:rPr>
              <a:t> </a:t>
            </a:r>
            <a:r>
              <a:rPr lang="fr-FR" sz="4400" b="0" i="0" u="none" strike="noStrike" dirty="0" err="1">
                <a:effectLst/>
              </a:rPr>
              <a:t>than</a:t>
            </a:r>
            <a:r>
              <a:rPr lang="fr-FR" sz="4400" b="0" i="0" u="none" strike="noStrike" dirty="0">
                <a:effectLst/>
              </a:rPr>
              <a:t> </a:t>
            </a:r>
            <a:r>
              <a:rPr lang="fr-FR" sz="4400" b="0" i="0" u="none" strike="noStrike" dirty="0" err="1">
                <a:effectLst/>
              </a:rPr>
              <a:t>those</a:t>
            </a:r>
            <a:r>
              <a:rPr lang="fr-FR" sz="4400" b="0" i="0" u="none" strike="noStrike" dirty="0">
                <a:effectLst/>
              </a:rPr>
              <a:t> in </a:t>
            </a:r>
            <a:r>
              <a:rPr lang="fr-FR" sz="4400" b="0" i="0" u="none" strike="noStrike" dirty="0" err="1">
                <a:effectLst/>
              </a:rPr>
              <a:t>financial</a:t>
            </a:r>
            <a:r>
              <a:rPr lang="fr-FR" sz="4400" b="0" i="0" u="none" strike="noStrike" dirty="0">
                <a:effectLst/>
              </a:rPr>
              <a:t> items) </a:t>
            </a:r>
            <a:r>
              <a:rPr lang="fr-FR" sz="4400" b="0" i="0" u="none" strike="noStrike" dirty="0" err="1">
                <a:effectLst/>
              </a:rPr>
              <a:t>that</a:t>
            </a:r>
            <a:r>
              <a:rPr lang="fr-FR" sz="4400" b="0" i="0" u="none" strike="noStrike" dirty="0">
                <a:effectLst/>
              </a:rPr>
              <a:t> </a:t>
            </a:r>
            <a:r>
              <a:rPr lang="fr-FR" sz="4400" b="0" i="0" u="none" strike="noStrike" dirty="0" err="1">
                <a:effectLst/>
              </a:rPr>
              <a:t>involve</a:t>
            </a:r>
            <a:r>
              <a:rPr lang="fr-FR" sz="4400" b="0" i="0" u="none" strike="noStrike" dirty="0">
                <a:effectLst/>
              </a:rPr>
              <a:t> </a:t>
            </a:r>
            <a:r>
              <a:rPr lang="fr-FR" sz="4400" b="0" i="0" u="none" strike="noStrike" dirty="0" err="1">
                <a:effectLst/>
              </a:rPr>
              <a:t>economic</a:t>
            </a:r>
            <a:r>
              <a:rPr lang="fr-FR" sz="4400" b="0" i="0" u="none" strike="noStrike" dirty="0">
                <a:effectLst/>
              </a:rPr>
              <a:t> values and </a:t>
            </a:r>
            <a:r>
              <a:rPr lang="fr-FR" sz="4400" b="0" i="0" u="none" strike="noStrike" dirty="0" err="1">
                <a:effectLst/>
              </a:rPr>
              <a:t>occur</a:t>
            </a:r>
            <a:r>
              <a:rPr lang="fr-FR" sz="4400" b="0" i="0" u="none" strike="noStrike" dirty="0">
                <a:effectLst/>
              </a:rPr>
              <a:t> </a:t>
            </a:r>
            <a:r>
              <a:rPr lang="fr-FR" sz="4400" b="0" i="0" u="none" strike="noStrike" dirty="0" err="1">
                <a:effectLst/>
              </a:rPr>
              <a:t>between</a:t>
            </a:r>
            <a:r>
              <a:rPr lang="fr-FR" sz="4400" b="0" i="0" u="none" strike="noStrike" dirty="0">
                <a:effectLst/>
              </a:rPr>
              <a:t> </a:t>
            </a:r>
            <a:r>
              <a:rPr lang="fr-FR" sz="4400" b="0" i="0" u="none" strike="noStrike" dirty="0" err="1">
                <a:effectLst/>
              </a:rPr>
              <a:t>resident</a:t>
            </a:r>
            <a:r>
              <a:rPr lang="fr-FR" sz="4400" b="0" i="0" u="none" strike="noStrike" dirty="0">
                <a:effectLst/>
              </a:rPr>
              <a:t> and </a:t>
            </a:r>
            <a:r>
              <a:rPr lang="fr-FR" sz="4400" b="0" i="0" u="none" strike="noStrike" dirty="0" err="1">
                <a:effectLst/>
              </a:rPr>
              <a:t>non-resident</a:t>
            </a:r>
            <a:r>
              <a:rPr lang="fr-FR" sz="4400" b="0" i="0" u="none" strike="noStrike" dirty="0">
                <a:effectLst/>
              </a:rPr>
              <a:t> </a:t>
            </a:r>
            <a:r>
              <a:rPr lang="fr-FR" sz="4400" b="0" i="0" u="none" strike="noStrike" dirty="0" err="1">
                <a:effectLst/>
              </a:rPr>
              <a:t>entities</a:t>
            </a:r>
            <a:r>
              <a:rPr lang="fr-FR" sz="4400" b="0" i="0" u="none" strike="noStrike" dirty="0">
                <a:effectLst/>
              </a:rPr>
              <a:t> (</a:t>
            </a:r>
            <a:r>
              <a:rPr lang="fr-FR" sz="4400" b="0" i="0" u="none" strike="noStrike" dirty="0" err="1">
                <a:effectLst/>
              </a:rPr>
              <a:t>oecd</a:t>
            </a:r>
            <a:r>
              <a:rPr lang="fr-FR" sz="4400" b="0" i="0" u="none" strike="noStrike" dirty="0">
                <a:effectLst/>
              </a:rPr>
              <a:t>) (</a:t>
            </a:r>
            <a:r>
              <a:rPr lang="fr-FR" sz="4400" b="0" i="0" u="none" strike="noStrike" dirty="0" err="1">
                <a:effectLst/>
              </a:rPr>
              <a:t>goods</a:t>
            </a:r>
            <a:r>
              <a:rPr lang="fr-FR" sz="4400" b="0" i="0" u="none" strike="noStrike" dirty="0">
                <a:effectLst/>
              </a:rPr>
              <a:t>, services, </a:t>
            </a:r>
            <a:r>
              <a:rPr lang="fr-FR" sz="4400" b="0" i="0" u="none" strike="noStrike" dirty="0" err="1">
                <a:effectLst/>
              </a:rPr>
              <a:t>income</a:t>
            </a:r>
            <a:r>
              <a:rPr lang="fr-FR" sz="4400" b="0" i="0" u="none" strike="noStrike" dirty="0">
                <a:effectLst/>
              </a:rPr>
              <a:t> and </a:t>
            </a:r>
            <a:r>
              <a:rPr lang="fr-FR" sz="4400" b="0" i="0" u="none" strike="noStrike" dirty="0" err="1">
                <a:effectLst/>
              </a:rPr>
              <a:t>foreign</a:t>
            </a:r>
            <a:r>
              <a:rPr lang="fr-FR" sz="4400" b="0" i="0" u="none" strike="noStrike" dirty="0">
                <a:effectLst/>
              </a:rPr>
              <a:t> </a:t>
            </a:r>
            <a:r>
              <a:rPr lang="fr-FR" sz="4400" b="0" i="0" u="none" strike="noStrike" dirty="0" err="1">
                <a:effectLst/>
              </a:rPr>
              <a:t>transfers</a:t>
            </a:r>
            <a:r>
              <a:rPr lang="fr-FR" sz="4400" dirty="0"/>
              <a:t>) 		</a:t>
            </a:r>
          </a:p>
          <a:p>
            <a:pPr marL="0" lvl="3" indent="-342900" algn="l">
              <a:spcBef>
                <a:spcPts val="0"/>
              </a:spcBef>
              <a:buFont typeface="Wingdings" pitchFamily="2" charset="2"/>
              <a:buChar char="Ø"/>
            </a:pPr>
            <a:r>
              <a:rPr lang="fr-FR" sz="4400" b="1" dirty="0"/>
              <a:t> Balance of </a:t>
            </a:r>
            <a:r>
              <a:rPr lang="fr-FR" sz="4400" b="1" dirty="0" err="1"/>
              <a:t>payments</a:t>
            </a:r>
            <a:r>
              <a:rPr lang="fr-FR" sz="4400" b="1" dirty="0"/>
              <a:t> </a:t>
            </a:r>
            <a:r>
              <a:rPr lang="fr-FR" sz="4400" dirty="0"/>
              <a:t>:</a:t>
            </a:r>
            <a:r>
              <a:rPr lang="fr-FR" sz="4400" dirty="0">
                <a:hlinkClick r:id="rId3"/>
              </a:rPr>
              <a:t>https://www.youtube.com/watch?v=owZh5vthZPk</a:t>
            </a:r>
            <a:endParaRPr lang="fr-FR" sz="4400" dirty="0"/>
          </a:p>
          <a:p>
            <a:pPr marL="0" lvl="3" indent="-342900" algn="l">
              <a:spcBef>
                <a:spcPts val="0"/>
              </a:spcBef>
              <a:buFont typeface="Wingdings" pitchFamily="2" charset="2"/>
              <a:buChar char="Ø"/>
            </a:pPr>
            <a:endParaRPr lang="fr-FR" sz="4400" dirty="0"/>
          </a:p>
          <a:p>
            <a:pPr marL="0" lvl="3" indent="-342900" algn="l">
              <a:spcBef>
                <a:spcPts val="0"/>
              </a:spcBef>
              <a:buFont typeface="Wingdings" pitchFamily="2" charset="2"/>
              <a:buChar char="Ø"/>
            </a:pPr>
            <a:endParaRPr lang="fr-FR" sz="4400" dirty="0"/>
          </a:p>
          <a:p>
            <a:pPr marL="0" lvl="3" indent="-342900" algn="l">
              <a:spcBef>
                <a:spcPts val="0"/>
              </a:spcBef>
              <a:buFont typeface="Wingdings" pitchFamily="2" charset="2"/>
              <a:buChar char="Ø"/>
            </a:pPr>
            <a:endParaRPr lang="fr-FR" sz="4400" dirty="0"/>
          </a:p>
          <a:p>
            <a:pPr marL="342900" indent="-342900" algn="l">
              <a:buFont typeface="Wingdings" pitchFamily="2" charset="2"/>
              <a:buChar char="Ø"/>
            </a:pPr>
            <a:endParaRPr lang="fr-FR" dirty="0"/>
          </a:p>
          <a:p>
            <a:pPr algn="l"/>
            <a:endParaRPr lang="fr-FR" dirty="0"/>
          </a:p>
        </p:txBody>
      </p:sp>
      <p:sp>
        <p:nvSpPr>
          <p:cNvPr id="8" name="Rectangle 7">
            <a:extLst>
              <a:ext uri="{FF2B5EF4-FFF2-40B4-BE49-F238E27FC236}">
                <a16:creationId xmlns:a16="http://schemas.microsoft.com/office/drawing/2014/main" id="{8D2E9ECA-7D1E-E1C2-98E2-2805C2057250}"/>
              </a:ext>
            </a:extLst>
          </p:cNvPr>
          <p:cNvSpPr/>
          <p:nvPr/>
        </p:nvSpPr>
        <p:spPr>
          <a:xfrm>
            <a:off x="6386589"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pic>
        <p:nvPicPr>
          <p:cNvPr id="9" name="Image 8">
            <a:extLst>
              <a:ext uri="{FF2B5EF4-FFF2-40B4-BE49-F238E27FC236}">
                <a16:creationId xmlns:a16="http://schemas.microsoft.com/office/drawing/2014/main" id="{570516C4-9307-35C3-650F-E76CD451AB96}"/>
              </a:ext>
            </a:extLst>
          </p:cNvPr>
          <p:cNvPicPr>
            <a:picLocks noChangeAspect="1"/>
          </p:cNvPicPr>
          <p:nvPr/>
        </p:nvPicPr>
        <p:blipFill>
          <a:blip r:embed="rId4"/>
          <a:stretch>
            <a:fillRect/>
          </a:stretch>
        </p:blipFill>
        <p:spPr>
          <a:xfrm>
            <a:off x="5924216" y="1870583"/>
            <a:ext cx="4811963" cy="2760162"/>
          </a:xfrm>
          <a:prstGeom prst="rect">
            <a:avLst/>
          </a:prstGeom>
        </p:spPr>
      </p:pic>
    </p:spTree>
    <p:extLst>
      <p:ext uri="{BB962C8B-B14F-4D97-AF65-F5344CB8AC3E}">
        <p14:creationId xmlns:p14="http://schemas.microsoft.com/office/powerpoint/2010/main" val="103271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457848"/>
            <a:ext cx="12185745" cy="6297417"/>
          </a:xfrm>
        </p:spPr>
        <p:txBody>
          <a:bodyPr>
            <a:normAutofit/>
          </a:bodyPr>
          <a:lstStyle/>
          <a:p>
            <a:pPr algn="l"/>
            <a:endParaRPr lang="fr-FR" dirty="0"/>
          </a:p>
          <a:p>
            <a:pPr algn="l"/>
            <a:endParaRPr lang="fr-FR" dirty="0"/>
          </a:p>
          <a:p>
            <a:pPr algn="l"/>
            <a:endParaRPr lang="fr-FR" dirty="0"/>
          </a:p>
        </p:txBody>
      </p:sp>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4" y="6212406"/>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sp>
        <p:nvSpPr>
          <p:cNvPr id="11" name="Espace réservé du numéro de diapositive 10">
            <a:extLst>
              <a:ext uri="{FF2B5EF4-FFF2-40B4-BE49-F238E27FC236}">
                <a16:creationId xmlns:a16="http://schemas.microsoft.com/office/drawing/2014/main" id="{BC8D7B28-35A9-107C-BB6C-4B9286B6EEEA}"/>
              </a:ext>
            </a:extLst>
          </p:cNvPr>
          <p:cNvSpPr>
            <a:spLocks noGrp="1"/>
          </p:cNvSpPr>
          <p:nvPr>
            <p:ph type="sldNum" sz="quarter" idx="12"/>
          </p:nvPr>
        </p:nvSpPr>
        <p:spPr/>
        <p:txBody>
          <a:bodyPr/>
          <a:lstStyle/>
          <a:p>
            <a:fld id="{A50A5B85-44CD-BA4A-94C4-E4B93892B915}" type="slidenum">
              <a:rPr lang="fr-FR" smtClean="0"/>
              <a:t>14</a:t>
            </a:fld>
            <a:endParaRPr lang="fr-FR"/>
          </a:p>
        </p:txBody>
      </p:sp>
      <p:sp>
        <p:nvSpPr>
          <p:cNvPr id="2" name="ZoneTexte 1">
            <a:extLst>
              <a:ext uri="{FF2B5EF4-FFF2-40B4-BE49-F238E27FC236}">
                <a16:creationId xmlns:a16="http://schemas.microsoft.com/office/drawing/2014/main" id="{3350E0E7-EC52-C0B1-5756-2C93C4BC1345}"/>
              </a:ext>
            </a:extLst>
          </p:cNvPr>
          <p:cNvSpPr txBox="1"/>
          <p:nvPr/>
        </p:nvSpPr>
        <p:spPr>
          <a:xfrm>
            <a:off x="3714750" y="3333750"/>
            <a:ext cx="184731" cy="369332"/>
          </a:xfrm>
          <a:prstGeom prst="rect">
            <a:avLst/>
          </a:prstGeom>
          <a:noFill/>
        </p:spPr>
        <p:txBody>
          <a:bodyPr wrap="none" rtlCol="0">
            <a:spAutoFit/>
          </a:bodyPr>
          <a:lstStyle/>
          <a:p>
            <a:endParaRPr lang="fr-FR" dirty="0"/>
          </a:p>
        </p:txBody>
      </p:sp>
      <p:pic>
        <p:nvPicPr>
          <p:cNvPr id="7" name="Image 6">
            <a:extLst>
              <a:ext uri="{FF2B5EF4-FFF2-40B4-BE49-F238E27FC236}">
                <a16:creationId xmlns:a16="http://schemas.microsoft.com/office/drawing/2014/main" id="{A085E569-65D6-E39D-829E-A08DC2674917}"/>
              </a:ext>
            </a:extLst>
          </p:cNvPr>
          <p:cNvPicPr>
            <a:picLocks noChangeAspect="1"/>
          </p:cNvPicPr>
          <p:nvPr/>
        </p:nvPicPr>
        <p:blipFill>
          <a:blip r:embed="rId4"/>
          <a:stretch>
            <a:fillRect/>
          </a:stretch>
        </p:blipFill>
        <p:spPr>
          <a:xfrm>
            <a:off x="609601" y="995362"/>
            <a:ext cx="7601338" cy="3309938"/>
          </a:xfrm>
          <a:prstGeom prst="rect">
            <a:avLst/>
          </a:prstGeom>
        </p:spPr>
      </p:pic>
      <p:sp>
        <p:nvSpPr>
          <p:cNvPr id="10" name="Rectangle 4">
            <a:extLst>
              <a:ext uri="{FF2B5EF4-FFF2-40B4-BE49-F238E27FC236}">
                <a16:creationId xmlns:a16="http://schemas.microsoft.com/office/drawing/2014/main" id="{09D24D09-C774-4EB6-24D8-DC50DF9D1E9C}"/>
              </a:ext>
            </a:extLst>
          </p:cNvPr>
          <p:cNvSpPr txBox="1">
            <a:spLocks noChangeArrowheads="1"/>
          </p:cNvSpPr>
          <p:nvPr/>
        </p:nvSpPr>
        <p:spPr bwMode="auto">
          <a:xfrm>
            <a:off x="0" y="0"/>
            <a:ext cx="28194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6699FF"/>
              </a:buClr>
              <a:buFont typeface="Wingdings" charset="0"/>
              <a:buChar char="n"/>
              <a:defRPr sz="2600">
                <a:solidFill>
                  <a:srgbClr val="003366"/>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6699FF"/>
              </a:buClr>
              <a:buChar char="•"/>
              <a:defRPr sz="2400">
                <a:solidFill>
                  <a:srgbClr val="003366"/>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defTabSz="914400" rtl="0" eaLnBrk="1" fontAlgn="base" latinLnBrk="0" hangingPunct="1">
              <a:lnSpc>
                <a:spcPct val="90000"/>
              </a:lnSpc>
              <a:spcBef>
                <a:spcPct val="20000"/>
              </a:spcBef>
              <a:spcAft>
                <a:spcPct val="0"/>
              </a:spcAft>
              <a:buClr>
                <a:srgbClr val="6699FF"/>
              </a:buClr>
              <a:buSzTx/>
              <a:buFont typeface="Wingdings" charset="0"/>
              <a:buNone/>
              <a:tabLst/>
              <a:defRPr/>
            </a:pPr>
            <a:r>
              <a:rPr kumimoji="0" lang="fr-FR" sz="1600" b="0" i="0" u="none" strike="noStrike" kern="1200" cap="none" spc="0" normalizeH="0" baseline="0" noProof="0" dirty="0">
                <a:ln>
                  <a:noFill/>
                </a:ln>
                <a:solidFill>
                  <a:srgbClr val="000000"/>
                </a:solidFill>
                <a:effectLst/>
                <a:uLnTx/>
                <a:uFillTx/>
                <a:latin typeface="Arial" charset="0"/>
                <a:ea typeface="ＭＳ Ｐゴシック" charset="0"/>
              </a:rPr>
              <a:t>Source : DG </a:t>
            </a:r>
            <a:r>
              <a:rPr lang="fr-FR" sz="1600" dirty="0">
                <a:solidFill>
                  <a:srgbClr val="000000"/>
                </a:solidFill>
                <a:latin typeface="Arial" charset="0"/>
              </a:rPr>
              <a:t>Trésor, 2023</a:t>
            </a:r>
            <a:endParaRPr kumimoji="0" lang="fr-FR" sz="16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12" name="ZoneTexte 11">
            <a:extLst>
              <a:ext uri="{FF2B5EF4-FFF2-40B4-BE49-F238E27FC236}">
                <a16:creationId xmlns:a16="http://schemas.microsoft.com/office/drawing/2014/main" id="{4146A657-EF30-AC13-7BF3-E64C39312CE7}"/>
              </a:ext>
            </a:extLst>
          </p:cNvPr>
          <p:cNvSpPr txBox="1"/>
          <p:nvPr/>
        </p:nvSpPr>
        <p:spPr>
          <a:xfrm>
            <a:off x="742950" y="5048250"/>
            <a:ext cx="10610850" cy="1200329"/>
          </a:xfrm>
          <a:prstGeom prst="rect">
            <a:avLst/>
          </a:prstGeom>
          <a:noFill/>
        </p:spPr>
        <p:txBody>
          <a:bodyPr wrap="square" rtlCol="0">
            <a:spAutoFit/>
          </a:bodyPr>
          <a:lstStyle/>
          <a:p>
            <a:r>
              <a:rPr lang="fr-FR" sz="2400" dirty="0"/>
              <a:t>Balance of </a:t>
            </a:r>
            <a:r>
              <a:rPr lang="fr-FR" sz="2400" dirty="0" err="1"/>
              <a:t>payments</a:t>
            </a:r>
            <a:r>
              <a:rPr lang="fr-FR" sz="2400" dirty="0"/>
              <a:t>= </a:t>
            </a:r>
            <a:r>
              <a:rPr lang="fr-FR" sz="2400" b="1" dirty="0" err="1"/>
              <a:t>current</a:t>
            </a:r>
            <a:r>
              <a:rPr lang="fr-FR" sz="2400" b="1" dirty="0"/>
              <a:t> </a:t>
            </a:r>
            <a:r>
              <a:rPr lang="fr-FR" sz="2400" b="1" dirty="0" err="1"/>
              <a:t>account</a:t>
            </a:r>
            <a:r>
              <a:rPr lang="fr-FR" sz="2400" dirty="0"/>
              <a:t>+ </a:t>
            </a:r>
            <a:r>
              <a:rPr lang="fr-FR" sz="2400" b="1" dirty="0" err="1"/>
              <a:t>financial</a:t>
            </a:r>
            <a:r>
              <a:rPr lang="fr-FR" sz="2400" b="1" dirty="0"/>
              <a:t> </a:t>
            </a:r>
            <a:r>
              <a:rPr lang="fr-FR" sz="2400" b="1" dirty="0" err="1"/>
              <a:t>account</a:t>
            </a:r>
            <a:r>
              <a:rPr lang="fr-FR" sz="2400" b="1" dirty="0"/>
              <a:t> </a:t>
            </a:r>
            <a:r>
              <a:rPr lang="fr-FR" sz="2400" dirty="0"/>
              <a:t>(direct </a:t>
            </a:r>
            <a:r>
              <a:rPr lang="fr-FR" sz="2400" dirty="0" err="1"/>
              <a:t>investment</a:t>
            </a:r>
            <a:r>
              <a:rPr lang="fr-FR" sz="2400" dirty="0"/>
              <a:t>, portfolio </a:t>
            </a:r>
            <a:r>
              <a:rPr lang="fr-FR" sz="2400" dirty="0" err="1"/>
              <a:t>investment</a:t>
            </a:r>
            <a:r>
              <a:rPr lang="fr-FR" sz="2400" dirty="0"/>
              <a:t>, </a:t>
            </a:r>
            <a:r>
              <a:rPr lang="fr-FR" sz="2400" dirty="0" err="1"/>
              <a:t>financial</a:t>
            </a:r>
            <a:r>
              <a:rPr lang="fr-FR" sz="2400" dirty="0"/>
              <a:t> </a:t>
            </a:r>
            <a:r>
              <a:rPr lang="fr-FR" sz="2400" dirty="0" err="1"/>
              <a:t>derivatives</a:t>
            </a:r>
            <a:r>
              <a:rPr lang="fr-FR" sz="2400" dirty="0"/>
              <a:t>, </a:t>
            </a:r>
            <a:r>
              <a:rPr lang="fr-FR" sz="2400" dirty="0" err="1"/>
              <a:t>other</a:t>
            </a:r>
            <a:r>
              <a:rPr lang="fr-FR" sz="2400" dirty="0"/>
              <a:t> </a:t>
            </a:r>
            <a:r>
              <a:rPr lang="fr-FR" sz="2400" dirty="0" err="1"/>
              <a:t>investment</a:t>
            </a:r>
            <a:r>
              <a:rPr lang="fr-FR" sz="2400" dirty="0"/>
              <a:t> and </a:t>
            </a:r>
            <a:r>
              <a:rPr lang="fr-FR" sz="2400" dirty="0" err="1"/>
              <a:t>reserve</a:t>
            </a:r>
            <a:r>
              <a:rPr lang="fr-FR" sz="2400" dirty="0"/>
              <a:t> assets)+ </a:t>
            </a:r>
            <a:r>
              <a:rPr lang="fr-FR" sz="2400" b="1" dirty="0"/>
              <a:t>capital </a:t>
            </a:r>
            <a:r>
              <a:rPr lang="fr-FR" sz="2400" b="1" dirty="0" err="1"/>
              <a:t>account</a:t>
            </a:r>
            <a:r>
              <a:rPr lang="fr-FR" sz="2400" b="1" dirty="0"/>
              <a:t> </a:t>
            </a:r>
            <a:r>
              <a:rPr lang="fr-FR" sz="2400" dirty="0"/>
              <a:t>(patents, </a:t>
            </a:r>
            <a:r>
              <a:rPr lang="fr-FR" sz="2400" dirty="0" err="1"/>
              <a:t>etc</a:t>
            </a:r>
            <a:r>
              <a:rPr lang="fr-FR" sz="2400" dirty="0"/>
              <a:t>)</a:t>
            </a:r>
          </a:p>
        </p:txBody>
      </p:sp>
    </p:spTree>
    <p:extLst>
      <p:ext uri="{BB962C8B-B14F-4D97-AF65-F5344CB8AC3E}">
        <p14:creationId xmlns:p14="http://schemas.microsoft.com/office/powerpoint/2010/main" val="97072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457848"/>
            <a:ext cx="12185745" cy="6425753"/>
          </a:xfrm>
        </p:spPr>
        <p:txBody>
          <a:bodyPr>
            <a:normAutofit/>
          </a:bodyPr>
          <a:lstStyle/>
          <a:p>
            <a:pPr marL="342900" indent="-342900" algn="l">
              <a:buFont typeface="Wingdings" pitchFamily="2" charset="2"/>
              <a:buChar char="Ø"/>
            </a:pPr>
            <a:endParaRPr lang="fr-FR" dirty="0"/>
          </a:p>
          <a:p>
            <a:pPr marL="342900" indent="-342900" algn="l">
              <a:buFont typeface="Wingdings" pitchFamily="2" charset="2"/>
              <a:buChar char="Ø"/>
            </a:pPr>
            <a:r>
              <a:rPr lang="fr-FR" dirty="0">
                <a:highlight>
                  <a:srgbClr val="00FF00"/>
                </a:highlight>
              </a:rPr>
              <a:t>Inflation</a:t>
            </a:r>
          </a:p>
          <a:p>
            <a:pPr marL="342900" indent="-342900" algn="l">
              <a:buFontTx/>
              <a:buChar char="-"/>
            </a:pPr>
            <a:r>
              <a:rPr lang="fr-FR" u="sng" dirty="0" err="1"/>
              <a:t>D</a:t>
            </a:r>
            <a:r>
              <a:rPr lang="fr-FR" b="0" i="0" u="sng" strike="noStrike" dirty="0" err="1">
                <a:effectLst/>
              </a:rPr>
              <a:t>efinition</a:t>
            </a:r>
            <a:endParaRPr lang="fr-FR" b="0" i="0" u="sng" strike="noStrike" dirty="0">
              <a:effectLst/>
            </a:endParaRPr>
          </a:p>
          <a:p>
            <a:pPr algn="l"/>
            <a:r>
              <a:rPr lang="fr-FR" b="0" i="0" u="none" strike="noStrike" dirty="0">
                <a:effectLst/>
              </a:rPr>
              <a:t> Inflation </a:t>
            </a:r>
            <a:r>
              <a:rPr lang="fr-FR" b="0" i="0" u="none" strike="noStrike" dirty="0" err="1">
                <a:effectLst/>
              </a:rPr>
              <a:t>is</a:t>
            </a:r>
            <a:r>
              <a:rPr lang="fr-FR" b="0" i="0" u="none" strike="noStrike" dirty="0">
                <a:effectLst/>
              </a:rPr>
              <a:t> the </a:t>
            </a:r>
            <a:r>
              <a:rPr lang="fr-FR" b="0" i="0" u="none" strike="noStrike" dirty="0" err="1">
                <a:effectLst/>
              </a:rPr>
              <a:t>loss</a:t>
            </a:r>
            <a:r>
              <a:rPr lang="fr-FR" b="0" i="0" u="none" strike="noStrike" dirty="0">
                <a:effectLst/>
              </a:rPr>
              <a:t> of </a:t>
            </a:r>
            <a:r>
              <a:rPr lang="fr-FR" b="0" i="0" u="none" strike="noStrike" dirty="0" err="1">
                <a:effectLst/>
              </a:rPr>
              <a:t>purchasing</a:t>
            </a:r>
            <a:r>
              <a:rPr lang="fr-FR" b="0" i="0" u="none" strike="noStrike" dirty="0">
                <a:effectLst/>
              </a:rPr>
              <a:t> power of the </a:t>
            </a:r>
            <a:r>
              <a:rPr lang="fr-FR" b="0" i="0" u="none" strike="noStrike" dirty="0" err="1">
                <a:effectLst/>
              </a:rPr>
              <a:t>currency</a:t>
            </a:r>
            <a:r>
              <a:rPr lang="fr-FR" b="0" i="0" u="none" strike="noStrike" dirty="0">
                <a:effectLst/>
              </a:rPr>
              <a:t> </a:t>
            </a:r>
            <a:r>
              <a:rPr lang="fr-FR" b="0" i="0" u="none" strike="noStrike" dirty="0" err="1">
                <a:effectLst/>
              </a:rPr>
              <a:t>that</a:t>
            </a:r>
            <a:r>
              <a:rPr lang="fr-FR" b="0" i="0" u="none" strike="noStrike" dirty="0">
                <a:effectLst/>
              </a:rPr>
              <a:t> </a:t>
            </a:r>
            <a:r>
              <a:rPr lang="fr-FR" b="0" i="0" u="none" strike="noStrike" dirty="0" err="1">
                <a:effectLst/>
              </a:rPr>
              <a:t>results</a:t>
            </a:r>
            <a:r>
              <a:rPr lang="fr-FR" b="0" i="0" u="none" strike="noStrike" dirty="0">
                <a:effectLst/>
              </a:rPr>
              <a:t> in an </a:t>
            </a:r>
            <a:r>
              <a:rPr lang="fr-FR" b="0" i="0" u="none" strike="noStrike" dirty="0" err="1">
                <a:effectLst/>
              </a:rPr>
              <a:t>increase</a:t>
            </a:r>
            <a:r>
              <a:rPr lang="fr-FR" b="0" i="0" u="none" strike="noStrike" dirty="0">
                <a:effectLst/>
              </a:rPr>
              <a:t> </a:t>
            </a:r>
            <a:r>
              <a:rPr lang="fr-FR" b="0" i="0" u="none" strike="noStrike" dirty="0" err="1">
                <a:effectLst/>
              </a:rPr>
              <a:t>general</a:t>
            </a:r>
            <a:r>
              <a:rPr lang="fr-FR" b="0" i="0" u="none" strike="noStrike" dirty="0">
                <a:effectLst/>
              </a:rPr>
              <a:t> and </a:t>
            </a:r>
            <a:r>
              <a:rPr lang="fr-FR" b="0" i="0" u="none" strike="noStrike" dirty="0" err="1">
                <a:effectLst/>
              </a:rPr>
              <a:t>sustainable</a:t>
            </a:r>
            <a:r>
              <a:rPr lang="fr-FR" b="0" i="0" u="none" strike="noStrike" dirty="0">
                <a:effectLst/>
              </a:rPr>
              <a:t> </a:t>
            </a:r>
            <a:r>
              <a:rPr lang="fr-FR" b="0" i="0" u="none" strike="noStrike" dirty="0" err="1">
                <a:effectLst/>
              </a:rPr>
              <a:t>prices</a:t>
            </a:r>
            <a:r>
              <a:rPr lang="fr-FR" b="0" i="0" u="none" strike="noStrike" dirty="0">
                <a:effectLst/>
              </a:rPr>
              <a:t>. (…) . The </a:t>
            </a:r>
            <a:r>
              <a:rPr lang="fr-FR" b="0" i="0" u="none" strike="noStrike" dirty="0" err="1">
                <a:effectLst/>
              </a:rPr>
              <a:t>loss</a:t>
            </a:r>
            <a:r>
              <a:rPr lang="fr-FR" b="0" i="0" u="none" strike="noStrike" dirty="0">
                <a:effectLst/>
              </a:rPr>
              <a:t> in value of the money </a:t>
            </a:r>
            <a:r>
              <a:rPr lang="fr-FR" b="0" i="0" u="none" strike="noStrike" dirty="0" err="1">
                <a:effectLst/>
              </a:rPr>
              <a:t>is</a:t>
            </a:r>
            <a:r>
              <a:rPr lang="fr-FR" b="0" i="0" u="none" strike="noStrike" dirty="0">
                <a:effectLst/>
              </a:rPr>
              <a:t> a </a:t>
            </a:r>
            <a:r>
              <a:rPr lang="fr-FR" b="0" i="0" u="none" strike="noStrike" dirty="0" err="1">
                <a:effectLst/>
              </a:rPr>
              <a:t>phenomenon</a:t>
            </a:r>
            <a:r>
              <a:rPr lang="fr-FR" b="0" i="0" u="none" strike="noStrike" dirty="0">
                <a:effectLst/>
              </a:rPr>
              <a:t> </a:t>
            </a:r>
            <a:r>
              <a:rPr lang="fr-FR" b="0" i="0" u="none" strike="noStrike" dirty="0" err="1">
                <a:effectLst/>
              </a:rPr>
              <a:t>that</a:t>
            </a:r>
            <a:r>
              <a:rPr lang="fr-FR" b="0" i="0" u="none" strike="noStrike" dirty="0">
                <a:effectLst/>
              </a:rPr>
              <a:t> strikes the national </a:t>
            </a:r>
            <a:r>
              <a:rPr lang="fr-FR" b="0" i="0" u="none" strike="noStrike" dirty="0" err="1">
                <a:effectLst/>
              </a:rPr>
              <a:t>economy</a:t>
            </a:r>
            <a:r>
              <a:rPr lang="fr-FR" b="0" i="0" u="none" strike="noStrike" dirty="0">
                <a:effectLst/>
              </a:rPr>
              <a:t> as a </a:t>
            </a:r>
            <a:r>
              <a:rPr lang="fr-FR" b="0" i="0" u="none" strike="noStrike" dirty="0" err="1">
                <a:effectLst/>
              </a:rPr>
              <a:t>whole</a:t>
            </a:r>
            <a:r>
              <a:rPr lang="fr-FR" b="0" i="0" u="none" strike="noStrike" dirty="0">
                <a:effectLst/>
              </a:rPr>
              <a:t> (</a:t>
            </a:r>
            <a:r>
              <a:rPr lang="fr-FR" b="0" i="0" u="none" strike="noStrike" dirty="0" err="1">
                <a:effectLst/>
              </a:rPr>
              <a:t>households</a:t>
            </a:r>
            <a:r>
              <a:rPr lang="fr-FR" b="0" i="0" u="none" strike="noStrike" dirty="0">
                <a:effectLst/>
              </a:rPr>
              <a:t>, businesses, etc.). (Insee)</a:t>
            </a:r>
            <a:endParaRPr lang="fr-FR" dirty="0"/>
          </a:p>
          <a:p>
            <a:pPr marL="342900" indent="-342900" algn="l">
              <a:buFontTx/>
              <a:buChar char="-"/>
            </a:pPr>
            <a:r>
              <a:rPr lang="fr-FR" u="sng" dirty="0"/>
              <a:t>Possible causes</a:t>
            </a:r>
          </a:p>
          <a:p>
            <a:pPr marL="342900" indent="-342900" algn="l">
              <a:buFont typeface="Arial" panose="020B0604020202020204" pitchFamily="34" charset="0"/>
              <a:buChar char="•"/>
            </a:pPr>
            <a:r>
              <a:rPr lang="fr-FR" dirty="0"/>
              <a:t>Tensions on the </a:t>
            </a:r>
            <a:r>
              <a:rPr lang="fr-FR" dirty="0" err="1"/>
              <a:t>market</a:t>
            </a:r>
            <a:r>
              <a:rPr lang="fr-FR" dirty="0"/>
              <a:t> of </a:t>
            </a:r>
            <a:r>
              <a:rPr lang="fr-FR" dirty="0" err="1"/>
              <a:t>most</a:t>
            </a:r>
            <a:r>
              <a:rPr lang="fr-FR" dirty="0"/>
              <a:t> </a:t>
            </a:r>
            <a:r>
              <a:rPr lang="fr-FR" dirty="0" err="1"/>
              <a:t>goods</a:t>
            </a:r>
            <a:r>
              <a:rPr lang="fr-FR" dirty="0"/>
              <a:t> (</a:t>
            </a:r>
            <a:r>
              <a:rPr lang="fr-FR" dirty="0" err="1"/>
              <a:t>following</a:t>
            </a:r>
            <a:r>
              <a:rPr lang="fr-FR" dirty="0"/>
              <a:t> disruptions of the </a:t>
            </a:r>
            <a:r>
              <a:rPr lang="fr-FR" dirty="0" err="1"/>
              <a:t>supply</a:t>
            </a:r>
            <a:r>
              <a:rPr lang="fr-FR" dirty="0"/>
              <a:t> </a:t>
            </a:r>
            <a:r>
              <a:rPr lang="fr-FR" dirty="0" err="1"/>
              <a:t>chain</a:t>
            </a:r>
            <a:r>
              <a:rPr lang="fr-FR" dirty="0"/>
              <a:t>, </a:t>
            </a:r>
            <a:r>
              <a:rPr lang="fr-FR" dirty="0" err="1"/>
              <a:t>sharp</a:t>
            </a:r>
            <a:r>
              <a:rPr lang="fr-FR" dirty="0"/>
              <a:t> and </a:t>
            </a:r>
            <a:r>
              <a:rPr lang="fr-FR" dirty="0" err="1"/>
              <a:t>sudden</a:t>
            </a:r>
            <a:r>
              <a:rPr lang="fr-FR" dirty="0"/>
              <a:t> </a:t>
            </a:r>
            <a:r>
              <a:rPr lang="fr-FR" dirty="0" err="1"/>
              <a:t>increase</a:t>
            </a:r>
            <a:r>
              <a:rPr lang="fr-FR" dirty="0"/>
              <a:t> of </a:t>
            </a:r>
            <a:r>
              <a:rPr lang="fr-FR" dirty="0" err="1"/>
              <a:t>demand</a:t>
            </a:r>
            <a:r>
              <a:rPr lang="fr-FR" dirty="0"/>
              <a:t> for certain types of </a:t>
            </a:r>
            <a:r>
              <a:rPr lang="fr-FR" dirty="0" err="1"/>
              <a:t>goods</a:t>
            </a:r>
            <a:r>
              <a:rPr lang="fr-FR" dirty="0"/>
              <a:t>, </a:t>
            </a:r>
            <a:r>
              <a:rPr lang="fr-FR" dirty="0" err="1"/>
              <a:t>which</a:t>
            </a:r>
            <a:r>
              <a:rPr lang="fr-FR" dirty="0"/>
              <a:t> </a:t>
            </a:r>
            <a:r>
              <a:rPr lang="fr-FR" dirty="0" err="1"/>
              <a:t>exceeds</a:t>
            </a:r>
            <a:r>
              <a:rPr lang="fr-FR" dirty="0"/>
              <a:t> production </a:t>
            </a:r>
            <a:r>
              <a:rPr lang="fr-FR" dirty="0" err="1"/>
              <a:t>capacities</a:t>
            </a:r>
            <a:r>
              <a:rPr lang="fr-FR" dirty="0"/>
              <a:t>)</a:t>
            </a:r>
          </a:p>
          <a:p>
            <a:pPr marL="342900" indent="-342900" algn="l">
              <a:buFont typeface="Arial" panose="020B0604020202020204" pitchFamily="34" charset="0"/>
              <a:buChar char="•"/>
            </a:pPr>
            <a:r>
              <a:rPr lang="fr-FR" dirty="0"/>
              <a:t>Sharp </a:t>
            </a:r>
            <a:r>
              <a:rPr lang="fr-FR" dirty="0" err="1"/>
              <a:t>increase</a:t>
            </a:r>
            <a:r>
              <a:rPr lang="fr-FR" dirty="0"/>
              <a:t> of </a:t>
            </a:r>
            <a:r>
              <a:rPr lang="fr-FR" dirty="0" err="1"/>
              <a:t>staple</a:t>
            </a:r>
            <a:r>
              <a:rPr lang="fr-FR" dirty="0"/>
              <a:t> </a:t>
            </a:r>
            <a:r>
              <a:rPr lang="fr-FR" dirty="0" err="1"/>
              <a:t>products</a:t>
            </a:r>
            <a:r>
              <a:rPr lang="fr-FR" dirty="0"/>
              <a:t>: </a:t>
            </a:r>
            <a:r>
              <a:rPr lang="fr-FR" dirty="0" err="1"/>
              <a:t>energy</a:t>
            </a:r>
            <a:r>
              <a:rPr lang="fr-FR" dirty="0"/>
              <a:t> </a:t>
            </a:r>
            <a:r>
              <a:rPr lang="fr-FR" dirty="0" err="1"/>
              <a:t>products</a:t>
            </a:r>
            <a:r>
              <a:rPr lang="fr-FR" dirty="0"/>
              <a:t>, </a:t>
            </a:r>
            <a:r>
              <a:rPr lang="fr-FR" dirty="0" err="1"/>
              <a:t>wheat</a:t>
            </a:r>
            <a:r>
              <a:rPr lang="fr-FR" dirty="0"/>
              <a:t>/ corn, </a:t>
            </a:r>
            <a:r>
              <a:rPr lang="fr-FR" dirty="0" err="1"/>
              <a:t>raw</a:t>
            </a:r>
            <a:r>
              <a:rPr lang="fr-FR" dirty="0"/>
              <a:t> </a:t>
            </a:r>
            <a:r>
              <a:rPr lang="fr-FR" dirty="0" err="1"/>
              <a:t>materials</a:t>
            </a:r>
            <a:r>
              <a:rPr lang="fr-FR" dirty="0"/>
              <a:t>. </a:t>
            </a:r>
          </a:p>
          <a:p>
            <a:pPr algn="l"/>
            <a:r>
              <a:rPr lang="fr-FR" dirty="0"/>
              <a:t>Can </a:t>
            </a:r>
            <a:r>
              <a:rPr lang="fr-FR" dirty="0" err="1"/>
              <a:t>be</a:t>
            </a:r>
            <a:r>
              <a:rPr lang="fr-FR" dirty="0"/>
              <a:t> </a:t>
            </a:r>
            <a:r>
              <a:rPr lang="fr-FR" dirty="0" err="1"/>
              <a:t>imported</a:t>
            </a:r>
            <a:r>
              <a:rPr lang="fr-FR" dirty="0"/>
              <a:t> (ex </a:t>
            </a:r>
            <a:r>
              <a:rPr lang="fr-FR" dirty="0" err="1"/>
              <a:t>gas</a:t>
            </a:r>
            <a:r>
              <a:rPr lang="fr-FR" dirty="0"/>
              <a:t> for France)</a:t>
            </a:r>
          </a:p>
          <a:p>
            <a:pPr marL="342900" indent="-342900" algn="l">
              <a:buFont typeface="Arial" panose="020B0604020202020204" pitchFamily="34" charset="0"/>
              <a:buChar char="•"/>
            </a:pPr>
            <a:r>
              <a:rPr lang="fr-FR" dirty="0"/>
              <a:t>Tensions on the labour </a:t>
            </a:r>
            <a:r>
              <a:rPr lang="fr-FR" dirty="0" err="1"/>
              <a:t>market</a:t>
            </a:r>
            <a:r>
              <a:rPr lang="fr-FR" dirty="0"/>
              <a:t>, in situation of full </a:t>
            </a:r>
            <a:r>
              <a:rPr lang="fr-FR" dirty="0" err="1"/>
              <a:t>employment</a:t>
            </a:r>
            <a:endParaRPr lang="fr-FR" dirty="0"/>
          </a:p>
          <a:p>
            <a:pPr marL="342900" indent="-342900" algn="l">
              <a:buFont typeface="Arial" panose="020B0604020202020204" pitchFamily="34" charset="0"/>
              <a:buChar char="•"/>
            </a:pPr>
            <a:r>
              <a:rPr lang="fr-FR" dirty="0" err="1"/>
              <a:t>Exaggerated</a:t>
            </a:r>
            <a:r>
              <a:rPr lang="fr-FR" dirty="0"/>
              <a:t> </a:t>
            </a:r>
            <a:r>
              <a:rPr lang="fr-FR" dirty="0" err="1"/>
              <a:t>growth</a:t>
            </a:r>
            <a:r>
              <a:rPr lang="fr-FR" dirty="0"/>
              <a:t> (/GDP) of the money </a:t>
            </a:r>
            <a:r>
              <a:rPr lang="fr-FR" dirty="0" err="1"/>
              <a:t>supply</a:t>
            </a:r>
            <a:r>
              <a:rPr lang="fr-FR" dirty="0"/>
              <a:t> </a:t>
            </a:r>
          </a:p>
          <a:p>
            <a:pPr marL="342900" indent="-342900" algn="l">
              <a:buFont typeface="Wingdings" pitchFamily="2" charset="2"/>
              <a:buChar char="Ø"/>
            </a:pPr>
            <a:endParaRPr lang="fr-FR" dirty="0"/>
          </a:p>
        </p:txBody>
      </p:sp>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5" y="6212406"/>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635250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sp>
        <p:nvSpPr>
          <p:cNvPr id="11" name="Espace réservé du numéro de diapositive 10">
            <a:extLst>
              <a:ext uri="{FF2B5EF4-FFF2-40B4-BE49-F238E27FC236}">
                <a16:creationId xmlns:a16="http://schemas.microsoft.com/office/drawing/2014/main" id="{5054E44A-2B74-17CD-4054-CD38AA2CDE12}"/>
              </a:ext>
            </a:extLst>
          </p:cNvPr>
          <p:cNvSpPr>
            <a:spLocks noGrp="1"/>
          </p:cNvSpPr>
          <p:nvPr>
            <p:ph type="sldNum" sz="quarter" idx="12"/>
          </p:nvPr>
        </p:nvSpPr>
        <p:spPr/>
        <p:txBody>
          <a:bodyPr/>
          <a:lstStyle/>
          <a:p>
            <a:fld id="{A50A5B85-44CD-BA4A-94C4-E4B93892B915}" type="slidenum">
              <a:rPr lang="fr-FR" smtClean="0"/>
              <a:t>15</a:t>
            </a:fld>
            <a:endParaRPr lang="fr-FR"/>
          </a:p>
        </p:txBody>
      </p:sp>
    </p:spTree>
    <p:extLst>
      <p:ext uri="{BB962C8B-B14F-4D97-AF65-F5344CB8AC3E}">
        <p14:creationId xmlns:p14="http://schemas.microsoft.com/office/powerpoint/2010/main" val="179169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457848"/>
            <a:ext cx="12185745" cy="6297417"/>
          </a:xfrm>
        </p:spPr>
        <p:txBody>
          <a:bodyPr>
            <a:normAutofit/>
          </a:bodyPr>
          <a:lstStyle/>
          <a:p>
            <a:pPr marL="342900" indent="-342900" algn="l">
              <a:buFont typeface="Wingdings" pitchFamily="2" charset="2"/>
              <a:buChar char="Ø"/>
            </a:pPr>
            <a:endParaRPr lang="fr-FR" dirty="0"/>
          </a:p>
          <a:p>
            <a:pPr marL="342900" indent="-342900" algn="l">
              <a:buFont typeface="Wingdings" pitchFamily="2" charset="2"/>
              <a:buChar char="Ø"/>
            </a:pPr>
            <a:endParaRPr lang="fr-FR" dirty="0"/>
          </a:p>
        </p:txBody>
      </p:sp>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5" y="6196364"/>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524760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pic>
        <p:nvPicPr>
          <p:cNvPr id="3077" name="Picture 5" descr="Line chart with five lines showing the development of euro area annual inflation and its four main components monthly during the last two years until July 2024. The four components are: 1) food, alcohol and tobacco, 2) energy, 3) non-energy industrial goods, and 4) services.">
            <a:hlinkClick r:id="rId4"/>
            <a:extLst>
              <a:ext uri="{FF2B5EF4-FFF2-40B4-BE49-F238E27FC236}">
                <a16:creationId xmlns:a16="http://schemas.microsoft.com/office/drawing/2014/main" id="{76A85FFD-9E3F-D403-792D-D70F9BAF9A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241" y="658368"/>
            <a:ext cx="9518776" cy="5425702"/>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numéro de diapositive 6">
            <a:extLst>
              <a:ext uri="{FF2B5EF4-FFF2-40B4-BE49-F238E27FC236}">
                <a16:creationId xmlns:a16="http://schemas.microsoft.com/office/drawing/2014/main" id="{3315F46D-32CC-B1DD-973A-CE5F5D1B1986}"/>
              </a:ext>
            </a:extLst>
          </p:cNvPr>
          <p:cNvSpPr>
            <a:spLocks noGrp="1"/>
          </p:cNvSpPr>
          <p:nvPr>
            <p:ph type="sldNum" sz="quarter" idx="12"/>
          </p:nvPr>
        </p:nvSpPr>
        <p:spPr/>
        <p:txBody>
          <a:bodyPr/>
          <a:lstStyle/>
          <a:p>
            <a:fld id="{A50A5B85-44CD-BA4A-94C4-E4B93892B915}" type="slidenum">
              <a:rPr lang="fr-FR" smtClean="0"/>
              <a:t>16</a:t>
            </a:fld>
            <a:endParaRPr lang="fr-FR"/>
          </a:p>
        </p:txBody>
      </p:sp>
    </p:spTree>
    <p:extLst>
      <p:ext uri="{BB962C8B-B14F-4D97-AF65-F5344CB8AC3E}">
        <p14:creationId xmlns:p14="http://schemas.microsoft.com/office/powerpoint/2010/main" val="222799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457848"/>
            <a:ext cx="12185745" cy="6297417"/>
          </a:xfrm>
        </p:spPr>
        <p:txBody>
          <a:bodyPr>
            <a:normAutofit/>
          </a:bodyPr>
          <a:lstStyle/>
          <a:p>
            <a:pPr marL="720000" algn="l">
              <a:spcAft>
                <a:spcPts val="600"/>
              </a:spcAft>
            </a:pPr>
            <a:r>
              <a:rPr lang="fr-FR" dirty="0"/>
              <a:t>-     </a:t>
            </a:r>
            <a:r>
              <a:rPr lang="fr-FR" u="sng" dirty="0" err="1"/>
              <a:t>Why</a:t>
            </a:r>
            <a:r>
              <a:rPr lang="fr-FR" u="sng" dirty="0"/>
              <a:t> </a:t>
            </a:r>
            <a:r>
              <a:rPr lang="fr-FR" u="sng" dirty="0" err="1"/>
              <a:t>is</a:t>
            </a:r>
            <a:r>
              <a:rPr lang="fr-FR" u="sng" dirty="0"/>
              <a:t> inflation a </a:t>
            </a:r>
            <a:r>
              <a:rPr lang="fr-FR" u="sng" dirty="0" err="1"/>
              <a:t>problem</a:t>
            </a:r>
            <a:r>
              <a:rPr lang="fr-FR" u="sng" dirty="0"/>
              <a:t>? </a:t>
            </a:r>
          </a:p>
          <a:p>
            <a:pPr marL="1062900" indent="-342900" algn="l">
              <a:spcAft>
                <a:spcPts val="600"/>
              </a:spcAft>
              <a:buFont typeface="Arial" panose="020B0604020202020204" pitchFamily="34" charset="0"/>
              <a:buChar char="•"/>
            </a:pPr>
            <a:r>
              <a:rPr lang="fr-FR" dirty="0"/>
              <a:t>It affects revenues </a:t>
            </a:r>
            <a:r>
              <a:rPr lang="fr-FR" dirty="0" err="1"/>
              <a:t>that</a:t>
            </a:r>
            <a:r>
              <a:rPr lang="fr-FR" dirty="0"/>
              <a:t> are not </a:t>
            </a:r>
            <a:r>
              <a:rPr lang="fr-FR" dirty="0" err="1"/>
              <a:t>indexed</a:t>
            </a:r>
            <a:r>
              <a:rPr lang="fr-FR" dirty="0"/>
              <a:t> to inflation</a:t>
            </a:r>
          </a:p>
          <a:p>
            <a:pPr marL="1062900" indent="-342900" algn="l">
              <a:spcAft>
                <a:spcPts val="600"/>
              </a:spcAft>
              <a:buFont typeface="Arial" panose="020B0604020202020204" pitchFamily="34" charset="0"/>
              <a:buChar char="•"/>
            </a:pPr>
            <a:r>
              <a:rPr lang="fr-FR" dirty="0" err="1"/>
              <a:t>Creates</a:t>
            </a:r>
            <a:r>
              <a:rPr lang="fr-FR" dirty="0"/>
              <a:t> a gap </a:t>
            </a:r>
            <a:r>
              <a:rPr lang="fr-FR" dirty="0" err="1"/>
              <a:t>between</a:t>
            </a:r>
            <a:r>
              <a:rPr lang="fr-FR" dirty="0"/>
              <a:t> </a:t>
            </a:r>
            <a:r>
              <a:rPr lang="fr-FR" dirty="0" err="1"/>
              <a:t>sectors</a:t>
            </a:r>
            <a:r>
              <a:rPr lang="fr-FR" dirty="0"/>
              <a:t> and </a:t>
            </a:r>
            <a:r>
              <a:rPr lang="fr-FR" dirty="0" err="1"/>
              <a:t>companies</a:t>
            </a:r>
            <a:r>
              <a:rPr lang="fr-FR" dirty="0"/>
              <a:t> </a:t>
            </a:r>
          </a:p>
          <a:p>
            <a:pPr marL="1062900" indent="-342900" algn="l">
              <a:spcAft>
                <a:spcPts val="600"/>
              </a:spcAft>
              <a:buFont typeface="Arial" panose="020B0604020202020204" pitchFamily="34" charset="0"/>
              <a:buChar char="•"/>
            </a:pPr>
            <a:r>
              <a:rPr lang="fr-FR" dirty="0"/>
              <a:t>The </a:t>
            </a:r>
            <a:r>
              <a:rPr lang="fr-FR" dirty="0" err="1"/>
              <a:t>wage-price</a:t>
            </a:r>
            <a:r>
              <a:rPr lang="fr-FR" dirty="0"/>
              <a:t> spiral</a:t>
            </a:r>
          </a:p>
          <a:p>
            <a:pPr marL="720000" algn="l">
              <a:spcAft>
                <a:spcPts val="600"/>
              </a:spcAft>
            </a:pPr>
            <a:endParaRPr lang="fr-FR" dirty="0"/>
          </a:p>
          <a:p>
            <a:pPr marL="720000" indent="-342900" algn="l">
              <a:spcAft>
                <a:spcPts val="600"/>
              </a:spcAft>
              <a:buFontTx/>
              <a:buChar char="-"/>
            </a:pPr>
            <a:r>
              <a:rPr lang="fr-FR" u="sng" dirty="0" err="1"/>
              <a:t>What</a:t>
            </a:r>
            <a:r>
              <a:rPr lang="fr-FR" u="sng" dirty="0"/>
              <a:t> can </a:t>
            </a:r>
            <a:r>
              <a:rPr lang="fr-FR" u="sng" dirty="0" err="1"/>
              <a:t>be</a:t>
            </a:r>
            <a:r>
              <a:rPr lang="fr-FR" u="sng" dirty="0"/>
              <a:t> </a:t>
            </a:r>
            <a:r>
              <a:rPr lang="fr-FR" u="sng" dirty="0" err="1"/>
              <a:t>done</a:t>
            </a:r>
            <a:r>
              <a:rPr lang="fr-FR" u="sng" dirty="0"/>
              <a:t> to </a:t>
            </a:r>
            <a:r>
              <a:rPr lang="fr-FR" u="sng" dirty="0" err="1"/>
              <a:t>reduce</a:t>
            </a:r>
            <a:r>
              <a:rPr lang="fr-FR" u="sng" dirty="0"/>
              <a:t> inflation? Risks </a:t>
            </a:r>
            <a:r>
              <a:rPr lang="fr-FR" u="sng" dirty="0" err="1"/>
              <a:t>incurred</a:t>
            </a:r>
            <a:r>
              <a:rPr lang="fr-FR" u="sng" dirty="0"/>
              <a:t>?</a:t>
            </a:r>
          </a:p>
          <a:p>
            <a:pPr marL="1062900" indent="-342900" algn="l">
              <a:spcAft>
                <a:spcPts val="600"/>
              </a:spcAft>
              <a:buFont typeface="Arial" panose="020B0604020202020204" pitchFamily="34" charset="0"/>
              <a:buChar char="•"/>
            </a:pPr>
            <a:r>
              <a:rPr lang="fr-FR" dirty="0"/>
              <a:t>Reduction of the </a:t>
            </a:r>
            <a:r>
              <a:rPr lang="fr-FR" dirty="0" err="1"/>
              <a:t>nation’s</a:t>
            </a:r>
            <a:r>
              <a:rPr lang="fr-FR" dirty="0"/>
              <a:t> money </a:t>
            </a:r>
            <a:r>
              <a:rPr lang="fr-FR" dirty="0" err="1"/>
              <a:t>supply</a:t>
            </a:r>
            <a:r>
              <a:rPr lang="fr-FR" dirty="0"/>
              <a:t> (Central Banks)</a:t>
            </a:r>
          </a:p>
          <a:p>
            <a:pPr marL="1062900" indent="-342900" algn="l">
              <a:spcAft>
                <a:spcPts val="600"/>
              </a:spcAft>
              <a:buFont typeface="Arial" panose="020B0604020202020204" pitchFamily="34" charset="0"/>
              <a:buChar char="•"/>
            </a:pPr>
            <a:r>
              <a:rPr lang="fr-FR" dirty="0" err="1"/>
              <a:t>Contractionary</a:t>
            </a:r>
            <a:r>
              <a:rPr lang="fr-FR" dirty="0"/>
              <a:t> </a:t>
            </a:r>
            <a:r>
              <a:rPr lang="fr-FR" dirty="0" err="1"/>
              <a:t>policies</a:t>
            </a:r>
            <a:r>
              <a:rPr lang="fr-FR" dirty="0"/>
              <a:t> </a:t>
            </a:r>
            <a:r>
              <a:rPr lang="fr-FR" dirty="0" err="1"/>
              <a:t>through</a:t>
            </a:r>
            <a:r>
              <a:rPr lang="fr-FR" dirty="0"/>
              <a:t> the </a:t>
            </a:r>
            <a:r>
              <a:rPr lang="fr-FR" dirty="0" err="1"/>
              <a:t>increase</a:t>
            </a:r>
            <a:r>
              <a:rPr lang="fr-FR" dirty="0"/>
              <a:t> of </a:t>
            </a:r>
            <a:r>
              <a:rPr lang="fr-FR" dirty="0" err="1"/>
              <a:t>interest</a:t>
            </a:r>
            <a:r>
              <a:rPr lang="fr-FR" dirty="0"/>
              <a:t> rates (key rates)</a:t>
            </a:r>
          </a:p>
          <a:p>
            <a:pPr marL="1062900" indent="-342900" algn="l">
              <a:spcAft>
                <a:spcPts val="600"/>
              </a:spcAft>
              <a:buFont typeface="Arial" panose="020B0604020202020204" pitchFamily="34" charset="0"/>
              <a:buChar char="•"/>
            </a:pPr>
            <a:r>
              <a:rPr lang="fr-FR" dirty="0"/>
              <a:t>Control of </a:t>
            </a:r>
            <a:r>
              <a:rPr lang="fr-FR" dirty="0" err="1"/>
              <a:t>prices</a:t>
            </a:r>
            <a:r>
              <a:rPr lang="fr-FR" dirty="0"/>
              <a:t> and </a:t>
            </a:r>
            <a:r>
              <a:rPr lang="fr-FR" dirty="0" err="1"/>
              <a:t>wages</a:t>
            </a:r>
            <a:endParaRPr lang="fr-FR" dirty="0"/>
          </a:p>
          <a:p>
            <a:pPr marL="720000" algn="l">
              <a:spcAft>
                <a:spcPts val="600"/>
              </a:spcAft>
            </a:pPr>
            <a:endParaRPr lang="fr-FR" dirty="0"/>
          </a:p>
          <a:p>
            <a:pPr marL="720000" algn="l">
              <a:spcAft>
                <a:spcPts val="600"/>
              </a:spcAft>
            </a:pPr>
            <a:r>
              <a:rPr lang="fr-FR" dirty="0"/>
              <a:t>-</a:t>
            </a:r>
            <a:r>
              <a:rPr lang="fr-FR" u="sng" dirty="0"/>
              <a:t> Nominal value/ real value</a:t>
            </a:r>
          </a:p>
          <a:p>
            <a:pPr marL="342900" indent="-342900" algn="l">
              <a:buFontTx/>
              <a:buChar char="-"/>
            </a:pPr>
            <a:endParaRPr lang="fr-FR" u="sng" dirty="0"/>
          </a:p>
          <a:p>
            <a:pPr algn="l"/>
            <a:endParaRPr lang="fr-FR" dirty="0"/>
          </a:p>
        </p:txBody>
      </p:sp>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2" y="6196364"/>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639060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introduction to the key concepts </a:t>
            </a:r>
          </a:p>
        </p:txBody>
      </p:sp>
      <p:sp>
        <p:nvSpPr>
          <p:cNvPr id="12" name="Espace réservé du numéro de diapositive 11">
            <a:extLst>
              <a:ext uri="{FF2B5EF4-FFF2-40B4-BE49-F238E27FC236}">
                <a16:creationId xmlns:a16="http://schemas.microsoft.com/office/drawing/2014/main" id="{3BE948DD-CE58-A073-29B0-C0D28D5C7345}"/>
              </a:ext>
            </a:extLst>
          </p:cNvPr>
          <p:cNvSpPr>
            <a:spLocks noGrp="1"/>
          </p:cNvSpPr>
          <p:nvPr>
            <p:ph type="sldNum" sz="quarter" idx="12"/>
          </p:nvPr>
        </p:nvSpPr>
        <p:spPr/>
        <p:txBody>
          <a:bodyPr/>
          <a:lstStyle/>
          <a:p>
            <a:fld id="{A50A5B85-44CD-BA4A-94C4-E4B93892B915}" type="slidenum">
              <a:rPr lang="fr-FR" smtClean="0"/>
              <a:t>17</a:t>
            </a:fld>
            <a:endParaRPr lang="fr-FR"/>
          </a:p>
        </p:txBody>
      </p:sp>
    </p:spTree>
    <p:extLst>
      <p:ext uri="{BB962C8B-B14F-4D97-AF65-F5344CB8AC3E}">
        <p14:creationId xmlns:p14="http://schemas.microsoft.com/office/powerpoint/2010/main" val="220131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577516" y="569083"/>
            <a:ext cx="10461763" cy="5643324"/>
          </a:xfrm>
        </p:spPr>
        <p:txBody>
          <a:bodyPr>
            <a:normAutofit fontScale="85000" lnSpcReduction="10000"/>
          </a:bodyPr>
          <a:lstStyle/>
          <a:p>
            <a:endParaRPr lang="fr-FR" dirty="0"/>
          </a:p>
          <a:p>
            <a:pPr marL="342900" indent="-342900" algn="l">
              <a:buFont typeface="Wingdings" pitchFamily="2" charset="2"/>
              <a:buChar char="Ø"/>
            </a:pPr>
            <a:r>
              <a:rPr lang="fr-FR" u="sng" dirty="0"/>
              <a:t>Session 1 Tuesday March 10th </a:t>
            </a:r>
            <a:r>
              <a:rPr lang="fr-FR" dirty="0"/>
              <a:t>: General intro, introduction to key </a:t>
            </a:r>
            <a:r>
              <a:rPr lang="fr-FR" dirty="0" err="1"/>
              <a:t>economic</a:t>
            </a:r>
            <a:r>
              <a:rPr lang="fr-FR" dirty="0"/>
              <a:t> concepts, quick </a:t>
            </a:r>
            <a:r>
              <a:rPr lang="fr-FR" dirty="0" err="1"/>
              <a:t>overview</a:t>
            </a:r>
            <a:r>
              <a:rPr lang="fr-FR" dirty="0"/>
              <a:t> of French </a:t>
            </a:r>
            <a:r>
              <a:rPr lang="fr-FR" dirty="0" err="1"/>
              <a:t>economic</a:t>
            </a:r>
            <a:r>
              <a:rPr lang="fr-FR" dirty="0"/>
              <a:t> situation in 2026 </a:t>
            </a:r>
          </a:p>
          <a:p>
            <a:pPr marL="342900" indent="-342900" algn="l">
              <a:buFont typeface="Wingdings" pitchFamily="2" charset="2"/>
              <a:buChar char="Ø"/>
            </a:pPr>
            <a:r>
              <a:rPr lang="fr-FR" u="sng" dirty="0"/>
              <a:t>Session 2 Friday, March 27th: </a:t>
            </a:r>
            <a:r>
              <a:rPr lang="fr-FR" dirty="0"/>
              <a:t>The </a:t>
            </a:r>
            <a:r>
              <a:rPr lang="fr-FR" dirty="0" err="1"/>
              <a:t>historical</a:t>
            </a:r>
            <a:r>
              <a:rPr lang="fr-FR" dirty="0"/>
              <a:t> </a:t>
            </a:r>
            <a:r>
              <a:rPr lang="fr-FR" dirty="0" err="1"/>
              <a:t>context</a:t>
            </a:r>
            <a:r>
              <a:rPr lang="fr-FR" dirty="0"/>
              <a:t>- The </a:t>
            </a:r>
            <a:r>
              <a:rPr lang="fr-FR" dirty="0" err="1"/>
              <a:t>role</a:t>
            </a:r>
            <a:r>
              <a:rPr lang="fr-FR" dirty="0"/>
              <a:t> of the French state in French </a:t>
            </a:r>
            <a:r>
              <a:rPr lang="fr-FR" dirty="0" err="1"/>
              <a:t>capitalism</a:t>
            </a:r>
            <a:r>
              <a:rPr lang="fr-FR" dirty="0"/>
              <a:t>  </a:t>
            </a:r>
          </a:p>
          <a:p>
            <a:pPr algn="l"/>
            <a:r>
              <a:rPr lang="fr-FR" dirty="0" err="1"/>
              <a:t>Students</a:t>
            </a:r>
            <a:r>
              <a:rPr lang="fr-FR" dirty="0"/>
              <a:t>’ </a:t>
            </a:r>
            <a:r>
              <a:rPr lang="fr-FR" dirty="0" err="1"/>
              <a:t>Presentation</a:t>
            </a:r>
            <a:r>
              <a:rPr lang="fr-FR" dirty="0"/>
              <a:t>: </a:t>
            </a:r>
            <a:r>
              <a:rPr lang="fr-FR" dirty="0">
                <a:solidFill>
                  <a:srgbClr val="FF0000"/>
                </a:solidFill>
              </a:rPr>
              <a:t>French </a:t>
            </a:r>
            <a:r>
              <a:rPr lang="fr-FR" dirty="0" err="1">
                <a:solidFill>
                  <a:srgbClr val="FF0000"/>
                </a:solidFill>
              </a:rPr>
              <a:t>people’s</a:t>
            </a:r>
            <a:r>
              <a:rPr lang="fr-FR" dirty="0">
                <a:solidFill>
                  <a:srgbClr val="FF0000"/>
                </a:solidFill>
              </a:rPr>
              <a:t> attitude to </a:t>
            </a:r>
            <a:r>
              <a:rPr lang="fr-FR" dirty="0" err="1">
                <a:solidFill>
                  <a:srgbClr val="FF0000"/>
                </a:solidFill>
              </a:rPr>
              <a:t>globalization</a:t>
            </a:r>
            <a:r>
              <a:rPr lang="fr-FR" dirty="0">
                <a:solidFill>
                  <a:srgbClr val="FF0000"/>
                </a:solidFill>
              </a:rPr>
              <a:t>, an ambivalent </a:t>
            </a:r>
            <a:r>
              <a:rPr lang="fr-FR" dirty="0" err="1">
                <a:solidFill>
                  <a:srgbClr val="FF0000"/>
                </a:solidFill>
              </a:rPr>
              <a:t>relationship</a:t>
            </a:r>
            <a:r>
              <a:rPr lang="fr-FR" dirty="0">
                <a:solidFill>
                  <a:srgbClr val="FF0000"/>
                </a:solidFill>
              </a:rPr>
              <a:t>?  (</a:t>
            </a:r>
            <a:r>
              <a:rPr lang="fr-FR" dirty="0" err="1">
                <a:solidFill>
                  <a:srgbClr val="FF0000"/>
                </a:solidFill>
              </a:rPr>
              <a:t>mariana</a:t>
            </a:r>
            <a:r>
              <a:rPr lang="fr-FR" dirty="0">
                <a:solidFill>
                  <a:srgbClr val="FF0000"/>
                </a:solidFill>
              </a:rPr>
              <a:t>, </a:t>
            </a:r>
            <a:r>
              <a:rPr lang="fr-FR" dirty="0" err="1">
                <a:solidFill>
                  <a:srgbClr val="FF0000"/>
                </a:solidFill>
              </a:rPr>
              <a:t>maive</a:t>
            </a:r>
            <a:r>
              <a:rPr lang="fr-FR" dirty="0">
                <a:solidFill>
                  <a:srgbClr val="FF0000"/>
                </a:solidFill>
              </a:rPr>
              <a:t>, </a:t>
            </a:r>
            <a:r>
              <a:rPr lang="fr-FR" dirty="0" err="1">
                <a:solidFill>
                  <a:srgbClr val="FF0000"/>
                </a:solidFill>
              </a:rPr>
              <a:t>Epainette</a:t>
            </a:r>
            <a:r>
              <a:rPr lang="fr-FR" dirty="0">
                <a:solidFill>
                  <a:srgbClr val="FF0000"/>
                </a:solidFill>
              </a:rPr>
              <a:t>)</a:t>
            </a:r>
          </a:p>
          <a:p>
            <a:pPr marL="342900" indent="-342900" algn="l">
              <a:buFont typeface="Wingdings" pitchFamily="2" charset="2"/>
              <a:buChar char="Ø"/>
            </a:pPr>
            <a:r>
              <a:rPr lang="fr-FR" u="sng" dirty="0"/>
              <a:t>Session 3 </a:t>
            </a:r>
            <a:r>
              <a:rPr lang="fr-FR" u="sng" dirty="0" err="1"/>
              <a:t>Monday</a:t>
            </a:r>
            <a:r>
              <a:rPr lang="fr-FR" u="sng" dirty="0"/>
              <a:t>, March 30th: </a:t>
            </a:r>
            <a:r>
              <a:rPr lang="fr-FR" dirty="0"/>
              <a:t>France </a:t>
            </a:r>
            <a:r>
              <a:rPr lang="fr-FR" dirty="0" err="1"/>
              <a:t>within</a:t>
            </a:r>
            <a:r>
              <a:rPr lang="fr-FR" dirty="0"/>
              <a:t> the EU </a:t>
            </a:r>
          </a:p>
          <a:p>
            <a:pPr algn="l"/>
            <a:r>
              <a:rPr lang="fr-FR" dirty="0" err="1"/>
              <a:t>Students</a:t>
            </a:r>
            <a:r>
              <a:rPr lang="fr-FR" dirty="0"/>
              <a:t>’ </a:t>
            </a:r>
            <a:r>
              <a:rPr lang="fr-FR" dirty="0" err="1"/>
              <a:t>presentation</a:t>
            </a:r>
            <a:r>
              <a:rPr lang="fr-FR" dirty="0"/>
              <a:t> :</a:t>
            </a:r>
            <a:r>
              <a:rPr lang="fr-FR" dirty="0">
                <a:solidFill>
                  <a:srgbClr val="FF0000"/>
                </a:solidFill>
              </a:rPr>
              <a:t> France and the Euro, </a:t>
            </a:r>
            <a:r>
              <a:rPr lang="fr-FR" dirty="0" err="1">
                <a:solidFill>
                  <a:srgbClr val="FF0000"/>
                </a:solidFill>
              </a:rPr>
              <a:t>benefits</a:t>
            </a:r>
            <a:r>
              <a:rPr lang="fr-FR" dirty="0">
                <a:solidFill>
                  <a:srgbClr val="FF0000"/>
                </a:solidFill>
              </a:rPr>
              <a:t> and drawbacks (</a:t>
            </a:r>
            <a:r>
              <a:rPr lang="fr-FR" dirty="0" err="1">
                <a:solidFill>
                  <a:srgbClr val="FF0000"/>
                </a:solidFill>
              </a:rPr>
              <a:t>Evelina</a:t>
            </a:r>
            <a:r>
              <a:rPr lang="fr-FR" dirty="0">
                <a:solidFill>
                  <a:srgbClr val="FF0000"/>
                </a:solidFill>
              </a:rPr>
              <a:t>, Jack, </a:t>
            </a:r>
            <a:r>
              <a:rPr lang="fr-FR" dirty="0" err="1">
                <a:solidFill>
                  <a:srgbClr val="FF0000"/>
                </a:solidFill>
              </a:rPr>
              <a:t>Godfield</a:t>
            </a:r>
            <a:r>
              <a:rPr lang="fr-FR" dirty="0">
                <a:solidFill>
                  <a:srgbClr val="FF0000"/>
                </a:solidFill>
              </a:rPr>
              <a:t>)</a:t>
            </a:r>
          </a:p>
          <a:p>
            <a:pPr marL="342900" indent="-342900" algn="l">
              <a:buFont typeface="Wingdings" pitchFamily="2" charset="2"/>
              <a:buChar char="Ø"/>
            </a:pPr>
            <a:r>
              <a:rPr lang="fr-FR" u="sng" dirty="0"/>
              <a:t>Session 4 </a:t>
            </a:r>
            <a:r>
              <a:rPr lang="fr-FR" u="sng" dirty="0" err="1"/>
              <a:t>Monday</a:t>
            </a:r>
            <a:r>
              <a:rPr lang="fr-FR" u="sng" dirty="0"/>
              <a:t>, April 20th: </a:t>
            </a:r>
            <a:r>
              <a:rPr lang="fr-FR" dirty="0" err="1"/>
              <a:t>France’s</a:t>
            </a:r>
            <a:r>
              <a:rPr lang="fr-FR" dirty="0"/>
              <a:t> major industries and </a:t>
            </a:r>
            <a:r>
              <a:rPr lang="fr-FR" dirty="0" err="1"/>
              <a:t>globalization</a:t>
            </a:r>
            <a:r>
              <a:rPr lang="fr-FR" u="sng" dirty="0"/>
              <a:t> </a:t>
            </a:r>
          </a:p>
          <a:p>
            <a:pPr algn="l"/>
            <a:r>
              <a:rPr lang="fr-FR" dirty="0" err="1"/>
              <a:t>Students</a:t>
            </a:r>
            <a:r>
              <a:rPr lang="fr-FR" dirty="0"/>
              <a:t>’ </a:t>
            </a:r>
            <a:r>
              <a:rPr lang="fr-FR" dirty="0" err="1"/>
              <a:t>presentation</a:t>
            </a:r>
            <a:r>
              <a:rPr lang="fr-FR" dirty="0"/>
              <a:t>: </a:t>
            </a:r>
            <a:r>
              <a:rPr lang="fr-FR" dirty="0">
                <a:solidFill>
                  <a:srgbClr val="FF0000"/>
                </a:solidFill>
              </a:rPr>
              <a:t>French </a:t>
            </a:r>
            <a:r>
              <a:rPr lang="fr-FR" dirty="0" err="1">
                <a:solidFill>
                  <a:srgbClr val="FF0000"/>
                </a:solidFill>
              </a:rPr>
              <a:t>trade</a:t>
            </a:r>
            <a:r>
              <a:rPr lang="fr-FR" dirty="0">
                <a:solidFill>
                  <a:srgbClr val="FF0000"/>
                </a:solidFill>
              </a:rPr>
              <a:t> balance and </a:t>
            </a:r>
            <a:r>
              <a:rPr lang="fr-FR" dirty="0" err="1">
                <a:solidFill>
                  <a:srgbClr val="FF0000"/>
                </a:solidFill>
              </a:rPr>
              <a:t>current</a:t>
            </a:r>
            <a:r>
              <a:rPr lang="fr-FR" dirty="0">
                <a:solidFill>
                  <a:srgbClr val="FF0000"/>
                </a:solidFill>
              </a:rPr>
              <a:t> </a:t>
            </a:r>
            <a:r>
              <a:rPr lang="fr-FR" dirty="0" err="1">
                <a:solidFill>
                  <a:srgbClr val="FF0000"/>
                </a:solidFill>
              </a:rPr>
              <a:t>account</a:t>
            </a:r>
            <a:r>
              <a:rPr lang="fr-FR" dirty="0">
                <a:solidFill>
                  <a:srgbClr val="FF0000"/>
                </a:solidFill>
              </a:rPr>
              <a:t> balance (Pablo, Lisa, </a:t>
            </a:r>
            <a:r>
              <a:rPr lang="fr-FR" dirty="0" err="1">
                <a:solidFill>
                  <a:srgbClr val="FF0000"/>
                </a:solidFill>
              </a:rPr>
              <a:t>Evelina</a:t>
            </a:r>
            <a:r>
              <a:rPr lang="fr-FR" dirty="0">
                <a:solidFill>
                  <a:srgbClr val="FF0000"/>
                </a:solidFill>
              </a:rPr>
              <a:t>)</a:t>
            </a:r>
          </a:p>
          <a:p>
            <a:pPr marL="342900" indent="-342900" algn="l">
              <a:buFont typeface="Wingdings" pitchFamily="2" charset="2"/>
              <a:buChar char="Ø"/>
            </a:pPr>
            <a:r>
              <a:rPr lang="fr-FR" u="sng" dirty="0"/>
              <a:t>Session 5 Tuesday, April 28th : </a:t>
            </a:r>
            <a:r>
              <a:rPr lang="fr-FR" dirty="0" err="1"/>
              <a:t>France’s</a:t>
            </a:r>
            <a:r>
              <a:rPr lang="fr-FR" dirty="0"/>
              <a:t> key </a:t>
            </a:r>
            <a:r>
              <a:rPr lang="fr-FR" dirty="0" err="1"/>
              <a:t>trade</a:t>
            </a:r>
            <a:r>
              <a:rPr lang="fr-FR" dirty="0"/>
              <a:t> </a:t>
            </a:r>
            <a:r>
              <a:rPr lang="fr-FR" dirty="0" err="1"/>
              <a:t>partners</a:t>
            </a:r>
            <a:r>
              <a:rPr lang="fr-FR" dirty="0"/>
              <a:t> and the </a:t>
            </a:r>
            <a:r>
              <a:rPr lang="fr-FR" dirty="0" err="1"/>
              <a:t>role</a:t>
            </a:r>
            <a:r>
              <a:rPr lang="fr-FR" dirty="0"/>
              <a:t> of French </a:t>
            </a:r>
            <a:r>
              <a:rPr lang="fr-FR" dirty="0" err="1"/>
              <a:t>multinationals</a:t>
            </a:r>
            <a:endParaRPr lang="fr-FR" dirty="0"/>
          </a:p>
          <a:p>
            <a:pPr algn="l"/>
            <a:r>
              <a:rPr lang="fr-FR" dirty="0" err="1"/>
              <a:t>Students</a:t>
            </a:r>
            <a:r>
              <a:rPr lang="fr-FR" dirty="0"/>
              <a:t>’ </a:t>
            </a:r>
            <a:r>
              <a:rPr lang="fr-FR" dirty="0" err="1"/>
              <a:t>presentation</a:t>
            </a:r>
            <a:r>
              <a:rPr lang="fr-FR" dirty="0"/>
              <a:t>:</a:t>
            </a:r>
            <a:r>
              <a:rPr lang="fr-FR" dirty="0">
                <a:solidFill>
                  <a:srgbClr val="FF0000"/>
                </a:solidFill>
              </a:rPr>
              <a:t> The </a:t>
            </a:r>
            <a:r>
              <a:rPr lang="fr-FR" dirty="0" err="1">
                <a:solidFill>
                  <a:srgbClr val="FF0000"/>
                </a:solidFill>
              </a:rPr>
              <a:t>role</a:t>
            </a:r>
            <a:r>
              <a:rPr lang="fr-FR" dirty="0">
                <a:solidFill>
                  <a:srgbClr val="FF0000"/>
                </a:solidFill>
              </a:rPr>
              <a:t> of the French </a:t>
            </a:r>
            <a:r>
              <a:rPr lang="fr-FR" dirty="0" err="1">
                <a:solidFill>
                  <a:srgbClr val="FF0000"/>
                </a:solidFill>
              </a:rPr>
              <a:t>government</a:t>
            </a:r>
            <a:r>
              <a:rPr lang="fr-FR" dirty="0">
                <a:solidFill>
                  <a:srgbClr val="FF0000"/>
                </a:solidFill>
              </a:rPr>
              <a:t> in </a:t>
            </a:r>
            <a:r>
              <a:rPr lang="fr-FR" dirty="0" err="1">
                <a:solidFill>
                  <a:srgbClr val="FF0000"/>
                </a:solidFill>
              </a:rPr>
              <a:t>attracting</a:t>
            </a:r>
            <a:r>
              <a:rPr lang="fr-FR" dirty="0">
                <a:solidFill>
                  <a:srgbClr val="FF0000"/>
                </a:solidFill>
              </a:rPr>
              <a:t> Global </a:t>
            </a:r>
            <a:r>
              <a:rPr lang="fr-FR" dirty="0" err="1">
                <a:solidFill>
                  <a:srgbClr val="FF0000"/>
                </a:solidFill>
              </a:rPr>
              <a:t>investment</a:t>
            </a:r>
            <a:r>
              <a:rPr lang="fr-FR" dirty="0">
                <a:solidFill>
                  <a:srgbClr val="FF0000"/>
                </a:solidFill>
              </a:rPr>
              <a:t> Monique, Lucy)</a:t>
            </a:r>
          </a:p>
          <a:p>
            <a:pPr algn="l"/>
            <a:r>
              <a:rPr lang="fr-FR" u="sng" dirty="0"/>
              <a:t>Session 6  May 5th : </a:t>
            </a:r>
            <a:r>
              <a:rPr lang="fr-FR" dirty="0"/>
              <a:t>French Multinational </a:t>
            </a:r>
            <a:r>
              <a:rPr lang="fr-FR" dirty="0" err="1"/>
              <a:t>companies</a:t>
            </a:r>
            <a:endParaRPr lang="fr-FR" dirty="0"/>
          </a:p>
          <a:p>
            <a:pPr algn="l"/>
            <a:r>
              <a:rPr lang="fr-FR" dirty="0" err="1">
                <a:solidFill>
                  <a:srgbClr val="FF0000"/>
                </a:solidFill>
              </a:rPr>
              <a:t>Students</a:t>
            </a:r>
            <a:r>
              <a:rPr lang="fr-FR" dirty="0">
                <a:solidFill>
                  <a:srgbClr val="FF0000"/>
                </a:solidFill>
              </a:rPr>
              <a:t>’ group </a:t>
            </a:r>
            <a:r>
              <a:rPr lang="fr-FR" dirty="0" err="1">
                <a:solidFill>
                  <a:srgbClr val="FF0000"/>
                </a:solidFill>
              </a:rPr>
              <a:t>presentation</a:t>
            </a:r>
            <a:r>
              <a:rPr lang="fr-FR" dirty="0">
                <a:solidFill>
                  <a:srgbClr val="FF0000"/>
                </a:solidFill>
              </a:rPr>
              <a:t>: </a:t>
            </a:r>
            <a:r>
              <a:rPr lang="fr-FR" dirty="0" err="1">
                <a:solidFill>
                  <a:srgbClr val="FF0000"/>
                </a:solidFill>
              </a:rPr>
              <a:t>different</a:t>
            </a:r>
            <a:r>
              <a:rPr lang="fr-FR" dirty="0">
                <a:solidFill>
                  <a:srgbClr val="FF0000"/>
                </a:solidFill>
              </a:rPr>
              <a:t> French MNC (Fadoua, </a:t>
            </a:r>
            <a:r>
              <a:rPr lang="fr-FR" dirty="0" err="1">
                <a:solidFill>
                  <a:srgbClr val="FF0000"/>
                </a:solidFill>
              </a:rPr>
              <a:t>Kaitlien</a:t>
            </a:r>
            <a:r>
              <a:rPr lang="fr-FR" dirty="0">
                <a:solidFill>
                  <a:srgbClr val="FF0000"/>
                </a:solidFill>
              </a:rPr>
              <a:t>, Rachel) s +EXAM </a:t>
            </a:r>
          </a:p>
        </p:txBody>
      </p:sp>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3" y="6212406"/>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524760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err="1"/>
              <a:t>Outline</a:t>
            </a:r>
            <a:r>
              <a:rPr lang="fr-FR" sz="2400" dirty="0"/>
              <a:t> of the 6 sessions</a:t>
            </a:r>
          </a:p>
        </p:txBody>
      </p:sp>
      <p:sp>
        <p:nvSpPr>
          <p:cNvPr id="6" name="Espace réservé du numéro de diapositive 5">
            <a:extLst>
              <a:ext uri="{FF2B5EF4-FFF2-40B4-BE49-F238E27FC236}">
                <a16:creationId xmlns:a16="http://schemas.microsoft.com/office/drawing/2014/main" id="{508B6285-D402-BAD5-57B7-498AE5E1850D}"/>
              </a:ext>
            </a:extLst>
          </p:cNvPr>
          <p:cNvSpPr>
            <a:spLocks noGrp="1"/>
          </p:cNvSpPr>
          <p:nvPr>
            <p:ph type="sldNum" sz="quarter" idx="12"/>
          </p:nvPr>
        </p:nvSpPr>
        <p:spPr/>
        <p:txBody>
          <a:bodyPr/>
          <a:lstStyle/>
          <a:p>
            <a:fld id="{A50A5B85-44CD-BA4A-94C4-E4B93892B915}" type="slidenum">
              <a:rPr lang="fr-FR" smtClean="0"/>
              <a:t>2</a:t>
            </a:fld>
            <a:endParaRPr lang="fr-FR"/>
          </a:p>
        </p:txBody>
      </p:sp>
      <p:sp>
        <p:nvSpPr>
          <p:cNvPr id="2" name="ZoneTexte 1">
            <a:extLst>
              <a:ext uri="{FF2B5EF4-FFF2-40B4-BE49-F238E27FC236}">
                <a16:creationId xmlns:a16="http://schemas.microsoft.com/office/drawing/2014/main" id="{0A910F81-4378-7BBA-C88E-027E6950D019}"/>
              </a:ext>
            </a:extLst>
          </p:cNvPr>
          <p:cNvSpPr txBox="1"/>
          <p:nvPr/>
        </p:nvSpPr>
        <p:spPr>
          <a:xfrm>
            <a:off x="647700" y="6115050"/>
            <a:ext cx="11581247" cy="461665"/>
          </a:xfrm>
          <a:prstGeom prst="rect">
            <a:avLst/>
          </a:prstGeom>
          <a:noFill/>
        </p:spPr>
        <p:txBody>
          <a:bodyPr wrap="none" rtlCol="0">
            <a:spAutoFit/>
          </a:bodyPr>
          <a:lstStyle/>
          <a:p>
            <a:r>
              <a:rPr lang="fr-FR" sz="2400" dirty="0" err="1"/>
              <a:t>Requirement</a:t>
            </a:r>
            <a:r>
              <a:rPr lang="fr-FR" sz="2400" dirty="0"/>
              <a:t> for </a:t>
            </a:r>
            <a:r>
              <a:rPr lang="fr-FR" sz="2400" dirty="0" err="1"/>
              <a:t>presentations</a:t>
            </a:r>
            <a:r>
              <a:rPr lang="fr-FR" sz="2400" dirty="0"/>
              <a:t>: </a:t>
            </a:r>
            <a:r>
              <a:rPr lang="fr-FR" sz="2400" dirty="0" err="1"/>
              <a:t>send</a:t>
            </a:r>
            <a:r>
              <a:rPr lang="fr-FR" sz="2400" dirty="0"/>
              <a:t> me the PPT at least 48 </a:t>
            </a:r>
            <a:r>
              <a:rPr lang="fr-FR" sz="2400" dirty="0" err="1"/>
              <a:t>hours</a:t>
            </a:r>
            <a:r>
              <a:rPr lang="fr-FR" sz="2400" dirty="0"/>
              <a:t> </a:t>
            </a:r>
            <a:r>
              <a:rPr lang="fr-FR" sz="2400" dirty="0" err="1"/>
              <a:t>before</a:t>
            </a:r>
            <a:r>
              <a:rPr lang="fr-FR" sz="2400" dirty="0"/>
              <a:t> </a:t>
            </a:r>
            <a:r>
              <a:rPr lang="fr-FR" sz="2400" dirty="0" err="1"/>
              <a:t>your</a:t>
            </a:r>
            <a:r>
              <a:rPr lang="fr-FR" sz="2400" dirty="0"/>
              <a:t> </a:t>
            </a:r>
            <a:r>
              <a:rPr lang="fr-FR" sz="2400" dirty="0" err="1"/>
              <a:t>presentation</a:t>
            </a:r>
            <a:endParaRPr lang="fr-FR" sz="2400" dirty="0"/>
          </a:p>
        </p:txBody>
      </p:sp>
    </p:spTree>
    <p:extLst>
      <p:ext uri="{BB962C8B-B14F-4D97-AF65-F5344CB8AC3E}">
        <p14:creationId xmlns:p14="http://schemas.microsoft.com/office/powerpoint/2010/main" val="196083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1"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arn(inVertical)">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498764" y="569082"/>
            <a:ext cx="10540515" cy="5887135"/>
          </a:xfrm>
        </p:spPr>
        <p:txBody>
          <a:bodyPr>
            <a:normAutofit fontScale="92500" lnSpcReduction="10000"/>
          </a:bodyPr>
          <a:lstStyle/>
          <a:p>
            <a:pPr marL="342900" indent="-342900" algn="l">
              <a:buFont typeface="Wingdings" pitchFamily="2" charset="2"/>
              <a:buChar char="Ø"/>
            </a:pPr>
            <a:r>
              <a:rPr lang="fr-FR" sz="3200" dirty="0"/>
              <a:t>On Moodle : </a:t>
            </a:r>
            <a:r>
              <a:rPr lang="fr-FR" sz="3200" dirty="0">
                <a:hlinkClick r:id="rId3"/>
              </a:rPr>
              <a:t>https://moodle.univ-lyon1.fr/course/view.php?id=7571</a:t>
            </a:r>
            <a:endParaRPr lang="fr-FR" sz="3200" dirty="0"/>
          </a:p>
          <a:p>
            <a:pPr algn="l"/>
            <a:endParaRPr lang="fr-FR" sz="3200" dirty="0"/>
          </a:p>
          <a:p>
            <a:pPr algn="l"/>
            <a:r>
              <a:rPr lang="fr-FR" sz="3200" dirty="0"/>
              <a:t>PPT </a:t>
            </a:r>
            <a:r>
              <a:rPr lang="fr-FR" sz="3200" dirty="0" err="1"/>
              <a:t>presentation</a:t>
            </a:r>
            <a:endParaRPr lang="fr-FR" sz="3200" dirty="0"/>
          </a:p>
          <a:p>
            <a:pPr algn="l"/>
            <a:r>
              <a:rPr lang="fr-FR" sz="3200" dirty="0"/>
              <a:t> You </a:t>
            </a:r>
            <a:r>
              <a:rPr lang="fr-FR" sz="3200" dirty="0" err="1"/>
              <a:t>need</a:t>
            </a:r>
            <a:r>
              <a:rPr lang="fr-FR" sz="3200" dirty="0"/>
              <a:t> to </a:t>
            </a:r>
            <a:r>
              <a:rPr lang="fr-FR" sz="3200" dirty="0" err="1">
                <a:solidFill>
                  <a:srgbClr val="FF0000"/>
                </a:solidFill>
              </a:rPr>
              <a:t>learn</a:t>
            </a:r>
            <a:r>
              <a:rPr lang="fr-FR" sz="3200" dirty="0">
                <a:solidFill>
                  <a:srgbClr val="FF0000"/>
                </a:solidFill>
              </a:rPr>
              <a:t> the content, </a:t>
            </a:r>
            <a:r>
              <a:rPr lang="fr-FR" sz="3200" dirty="0"/>
              <a:t>and </a:t>
            </a:r>
            <a:r>
              <a:rPr lang="fr-FR" sz="3200" dirty="0" err="1"/>
              <a:t>prepare</a:t>
            </a:r>
            <a:r>
              <a:rPr lang="fr-FR" sz="3200" dirty="0"/>
              <a:t> questions on </a:t>
            </a:r>
            <a:r>
              <a:rPr lang="fr-FR" sz="3200" dirty="0" err="1"/>
              <a:t>what</a:t>
            </a:r>
            <a:r>
              <a:rPr lang="fr-FR" sz="3200" dirty="0"/>
              <a:t> has been </a:t>
            </a:r>
            <a:r>
              <a:rPr lang="fr-FR" sz="3200" dirty="0" err="1"/>
              <a:t>studied</a:t>
            </a:r>
            <a:r>
              <a:rPr lang="fr-FR" sz="3200" dirty="0"/>
              <a:t> if </a:t>
            </a:r>
            <a:r>
              <a:rPr lang="fr-FR" sz="3200" dirty="0" err="1"/>
              <a:t>necessary</a:t>
            </a:r>
            <a:r>
              <a:rPr lang="fr-FR" sz="3200" dirty="0"/>
              <a:t>. </a:t>
            </a:r>
          </a:p>
          <a:p>
            <a:pPr algn="l"/>
            <a:r>
              <a:rPr lang="fr-FR" sz="3200" dirty="0" err="1"/>
              <a:t>Additional</a:t>
            </a:r>
            <a:r>
              <a:rPr lang="fr-FR" sz="3200" dirty="0"/>
              <a:t> </a:t>
            </a:r>
            <a:r>
              <a:rPr lang="fr-FR" sz="3200" dirty="0" err="1"/>
              <a:t>resources</a:t>
            </a:r>
            <a:r>
              <a:rPr lang="fr-FR" sz="3200" dirty="0"/>
              <a:t>: articles +</a:t>
            </a:r>
            <a:r>
              <a:rPr lang="fr-FR" sz="3200" dirty="0" err="1"/>
              <a:t>access</a:t>
            </a:r>
            <a:r>
              <a:rPr lang="fr-FR" sz="3200" dirty="0"/>
              <a:t> to IUT </a:t>
            </a:r>
            <a:r>
              <a:rPr lang="fr-FR" sz="3200" dirty="0" err="1"/>
              <a:t>library</a:t>
            </a:r>
            <a:r>
              <a:rPr lang="fr-FR" sz="3200" dirty="0"/>
              <a:t>-+ </a:t>
            </a:r>
            <a:r>
              <a:rPr lang="fr-FR" sz="3200" dirty="0" err="1"/>
              <a:t>scholarvox</a:t>
            </a:r>
            <a:r>
              <a:rPr lang="fr-FR" sz="3200" dirty="0"/>
              <a:t> and </a:t>
            </a:r>
            <a:r>
              <a:rPr lang="fr-FR" sz="3200" dirty="0" err="1"/>
              <a:t>Europress</a:t>
            </a:r>
            <a:r>
              <a:rPr lang="fr-FR" sz="3200" dirty="0"/>
              <a:t>:</a:t>
            </a:r>
            <a:r>
              <a:rPr lang="fr-FR" sz="3200" dirty="0">
                <a:hlinkClick r:id="rId4"/>
              </a:rPr>
              <a:t> https://portaildoc.univ-lyon1.fr/les-collections/</a:t>
            </a:r>
            <a:r>
              <a:rPr lang="fr-FR" sz="3200" dirty="0" err="1">
                <a:hlinkClick r:id="rId4"/>
              </a:rPr>
              <a:t>bibliotheque</a:t>
            </a:r>
            <a:r>
              <a:rPr lang="fr-FR" sz="3200" dirty="0">
                <a:hlinkClick r:id="rId4"/>
              </a:rPr>
              <a:t>-</a:t>
            </a:r>
            <a:r>
              <a:rPr lang="fr-FR" sz="3200" dirty="0" err="1">
                <a:hlinkClick r:id="rId4"/>
              </a:rPr>
              <a:t>en-ligne</a:t>
            </a:r>
            <a:endParaRPr lang="fr-FR" sz="3200" dirty="0"/>
          </a:p>
          <a:p>
            <a:pPr algn="l"/>
            <a:endParaRPr lang="fr-FR" sz="3200" dirty="0"/>
          </a:p>
          <a:p>
            <a:pPr marL="342900" indent="-342900" algn="l">
              <a:buFont typeface="Wingdings" pitchFamily="2" charset="2"/>
              <a:buChar char="Ø"/>
            </a:pPr>
            <a:r>
              <a:rPr lang="fr-FR" sz="3200" dirty="0" err="1"/>
              <a:t>Assessment</a:t>
            </a:r>
            <a:r>
              <a:rPr lang="fr-FR" sz="3200" dirty="0"/>
              <a:t>: </a:t>
            </a:r>
          </a:p>
          <a:p>
            <a:pPr algn="l"/>
            <a:r>
              <a:rPr lang="fr-FR" sz="3200" dirty="0"/>
              <a:t>Group </a:t>
            </a:r>
            <a:r>
              <a:rPr lang="fr-FR" sz="3200" dirty="0" err="1"/>
              <a:t>Presentation</a:t>
            </a:r>
            <a:r>
              <a:rPr lang="fr-FR" sz="3200" dirty="0"/>
              <a:t> (50%) and final </a:t>
            </a:r>
            <a:r>
              <a:rPr lang="fr-FR" sz="3200" dirty="0" err="1"/>
              <a:t>written</a:t>
            </a:r>
            <a:r>
              <a:rPr lang="fr-FR" sz="3200" dirty="0"/>
              <a:t> exam (50%)</a:t>
            </a:r>
          </a:p>
          <a:p>
            <a:pPr algn="l"/>
            <a:r>
              <a:rPr lang="fr-FR" sz="3200" dirty="0"/>
              <a:t>Instructions for the </a:t>
            </a:r>
            <a:r>
              <a:rPr lang="fr-FR" sz="3200" dirty="0" err="1"/>
              <a:t>presentations</a:t>
            </a:r>
            <a:r>
              <a:rPr lang="fr-FR" sz="3200" dirty="0"/>
              <a:t> on Moodle</a:t>
            </a:r>
          </a:p>
        </p:txBody>
      </p:sp>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71" y="6196364"/>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524760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err="1"/>
              <a:t>Working</a:t>
            </a:r>
            <a:r>
              <a:rPr lang="fr-FR" sz="2400" dirty="0"/>
              <a:t> </a:t>
            </a:r>
            <a:r>
              <a:rPr lang="fr-FR" sz="2400" dirty="0" err="1"/>
              <a:t>method</a:t>
            </a:r>
            <a:r>
              <a:rPr lang="fr-FR" sz="2400" dirty="0"/>
              <a:t>- </a:t>
            </a:r>
            <a:r>
              <a:rPr lang="fr-FR" sz="2400" dirty="0" err="1"/>
              <a:t>Assessment</a:t>
            </a:r>
            <a:r>
              <a:rPr lang="fr-FR" sz="2400" dirty="0"/>
              <a:t> </a:t>
            </a:r>
          </a:p>
        </p:txBody>
      </p:sp>
      <p:sp>
        <p:nvSpPr>
          <p:cNvPr id="6" name="Espace réservé du numéro de diapositive 5">
            <a:extLst>
              <a:ext uri="{FF2B5EF4-FFF2-40B4-BE49-F238E27FC236}">
                <a16:creationId xmlns:a16="http://schemas.microsoft.com/office/drawing/2014/main" id="{56BACDE8-CA64-0566-60C8-DA1283F8704F}"/>
              </a:ext>
            </a:extLst>
          </p:cNvPr>
          <p:cNvSpPr>
            <a:spLocks noGrp="1"/>
          </p:cNvSpPr>
          <p:nvPr>
            <p:ph type="sldNum" sz="quarter" idx="12"/>
          </p:nvPr>
        </p:nvSpPr>
        <p:spPr/>
        <p:txBody>
          <a:bodyPr/>
          <a:lstStyle/>
          <a:p>
            <a:fld id="{A50A5B85-44CD-BA4A-94C4-E4B93892B915}" type="slidenum">
              <a:rPr lang="fr-FR" smtClean="0"/>
              <a:t>3</a:t>
            </a:fld>
            <a:endParaRPr lang="fr-FR"/>
          </a:p>
        </p:txBody>
      </p:sp>
      <mc:AlternateContent xmlns:mc="http://schemas.openxmlformats.org/markup-compatibility/2006" xmlns:p14="http://schemas.microsoft.com/office/powerpoint/2010/main">
        <mc:Choice Requires="p14">
          <p:contentPart p14:bwMode="auto" r:id="rId6">
            <p14:nvContentPartPr>
              <p14:cNvPr id="2" name="Encre 1">
                <a:extLst>
                  <a:ext uri="{FF2B5EF4-FFF2-40B4-BE49-F238E27FC236}">
                    <a16:creationId xmlns:a16="http://schemas.microsoft.com/office/drawing/2014/main" id="{3702699A-BEB4-2EF1-7C6A-EBA08653B7F2}"/>
                  </a:ext>
                </a:extLst>
              </p14:cNvPr>
              <p14:cNvContentPartPr/>
              <p14:nvPr/>
            </p14:nvContentPartPr>
            <p14:xfrm>
              <a:off x="2151661" y="3909223"/>
              <a:ext cx="360" cy="360"/>
            </p14:xfrm>
          </p:contentPart>
        </mc:Choice>
        <mc:Fallback xmlns="">
          <p:pic>
            <p:nvPicPr>
              <p:cNvPr id="2" name="Encre 1">
                <a:extLst>
                  <a:ext uri="{FF2B5EF4-FFF2-40B4-BE49-F238E27FC236}">
                    <a16:creationId xmlns:a16="http://schemas.microsoft.com/office/drawing/2014/main" id="{3702699A-BEB4-2EF1-7C6A-EBA08653B7F2}"/>
                  </a:ext>
                </a:extLst>
              </p:cNvPr>
              <p:cNvPicPr/>
              <p:nvPr/>
            </p:nvPicPr>
            <p:blipFill>
              <a:blip r:embed="rId7"/>
              <a:stretch>
                <a:fillRect/>
              </a:stretch>
            </p:blipFill>
            <p:spPr>
              <a:xfrm>
                <a:off x="2143021" y="39002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Encre 3">
                <a:extLst>
                  <a:ext uri="{FF2B5EF4-FFF2-40B4-BE49-F238E27FC236}">
                    <a16:creationId xmlns:a16="http://schemas.microsoft.com/office/drawing/2014/main" id="{0C040DF2-5DFF-D3F2-6909-F18C5C7898D5}"/>
                  </a:ext>
                </a:extLst>
              </p14:cNvPr>
              <p14:cNvContentPartPr/>
              <p14:nvPr/>
            </p14:nvContentPartPr>
            <p14:xfrm>
              <a:off x="2162101" y="4333663"/>
              <a:ext cx="360" cy="360"/>
            </p14:xfrm>
          </p:contentPart>
        </mc:Choice>
        <mc:Fallback xmlns="">
          <p:pic>
            <p:nvPicPr>
              <p:cNvPr id="4" name="Encre 3">
                <a:extLst>
                  <a:ext uri="{FF2B5EF4-FFF2-40B4-BE49-F238E27FC236}">
                    <a16:creationId xmlns:a16="http://schemas.microsoft.com/office/drawing/2014/main" id="{0C040DF2-5DFF-D3F2-6909-F18C5C7898D5}"/>
                  </a:ext>
                </a:extLst>
              </p:cNvPr>
              <p:cNvPicPr/>
              <p:nvPr/>
            </p:nvPicPr>
            <p:blipFill>
              <a:blip r:embed="rId7"/>
              <a:stretch>
                <a:fillRect/>
              </a:stretch>
            </p:blipFill>
            <p:spPr>
              <a:xfrm>
                <a:off x="2153101" y="43250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Encre 6">
                <a:extLst>
                  <a:ext uri="{FF2B5EF4-FFF2-40B4-BE49-F238E27FC236}">
                    <a16:creationId xmlns:a16="http://schemas.microsoft.com/office/drawing/2014/main" id="{209D5693-70AE-E7FE-81C2-8F14146926B9}"/>
                  </a:ext>
                </a:extLst>
              </p14:cNvPr>
              <p14:cNvContentPartPr/>
              <p14:nvPr/>
            </p14:nvContentPartPr>
            <p14:xfrm>
              <a:off x="2162101" y="4333663"/>
              <a:ext cx="360" cy="360"/>
            </p14:xfrm>
          </p:contentPart>
        </mc:Choice>
        <mc:Fallback xmlns="">
          <p:pic>
            <p:nvPicPr>
              <p:cNvPr id="7" name="Encre 6">
                <a:extLst>
                  <a:ext uri="{FF2B5EF4-FFF2-40B4-BE49-F238E27FC236}">
                    <a16:creationId xmlns:a16="http://schemas.microsoft.com/office/drawing/2014/main" id="{209D5693-70AE-E7FE-81C2-8F14146926B9}"/>
                  </a:ext>
                </a:extLst>
              </p:cNvPr>
              <p:cNvPicPr/>
              <p:nvPr/>
            </p:nvPicPr>
            <p:blipFill>
              <a:blip r:embed="rId7"/>
              <a:stretch>
                <a:fillRect/>
              </a:stretch>
            </p:blipFill>
            <p:spPr>
              <a:xfrm>
                <a:off x="2153101" y="4325023"/>
                <a:ext cx="18000" cy="18000"/>
              </a:xfrm>
              <a:prstGeom prst="rect">
                <a:avLst/>
              </a:prstGeom>
            </p:spPr>
          </p:pic>
        </mc:Fallback>
      </mc:AlternateContent>
    </p:spTree>
    <p:extLst>
      <p:ext uri="{BB962C8B-B14F-4D97-AF65-F5344CB8AC3E}">
        <p14:creationId xmlns:p14="http://schemas.microsoft.com/office/powerpoint/2010/main" val="302292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457848"/>
            <a:ext cx="12185745" cy="5571477"/>
          </a:xfrm>
        </p:spPr>
        <p:txBody>
          <a:bodyPr>
            <a:normAutofit/>
          </a:bodyPr>
          <a:lstStyle/>
          <a:p>
            <a:pPr algn="l"/>
            <a:endParaRPr lang="fr-FR" dirty="0"/>
          </a:p>
        </p:txBody>
      </p:sp>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8" y="6180322"/>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General Introduction</a:t>
            </a:r>
          </a:p>
        </p:txBody>
      </p:sp>
      <p:pic>
        <p:nvPicPr>
          <p:cNvPr id="16" name="Image 15">
            <a:extLst>
              <a:ext uri="{FF2B5EF4-FFF2-40B4-BE49-F238E27FC236}">
                <a16:creationId xmlns:a16="http://schemas.microsoft.com/office/drawing/2014/main" id="{959307CF-DFA8-C7BC-BE9F-C304A544ED21}"/>
              </a:ext>
            </a:extLst>
          </p:cNvPr>
          <p:cNvPicPr>
            <a:picLocks noChangeAspect="1"/>
          </p:cNvPicPr>
          <p:nvPr/>
        </p:nvPicPr>
        <p:blipFill>
          <a:blip r:embed="rId4"/>
          <a:stretch>
            <a:fillRect/>
          </a:stretch>
        </p:blipFill>
        <p:spPr>
          <a:xfrm>
            <a:off x="158740" y="520700"/>
            <a:ext cx="3756036" cy="5508625"/>
          </a:xfrm>
          <a:prstGeom prst="rect">
            <a:avLst/>
          </a:prstGeom>
        </p:spPr>
      </p:pic>
      <p:sp>
        <p:nvSpPr>
          <p:cNvPr id="17" name="ZoneTexte 16">
            <a:extLst>
              <a:ext uri="{FF2B5EF4-FFF2-40B4-BE49-F238E27FC236}">
                <a16:creationId xmlns:a16="http://schemas.microsoft.com/office/drawing/2014/main" id="{2352579C-FDA0-B94F-0602-536A86011E22}"/>
              </a:ext>
            </a:extLst>
          </p:cNvPr>
          <p:cNvSpPr txBox="1"/>
          <p:nvPr/>
        </p:nvSpPr>
        <p:spPr>
          <a:xfrm>
            <a:off x="2486025" y="6443663"/>
            <a:ext cx="652743" cy="369332"/>
          </a:xfrm>
          <a:prstGeom prst="rect">
            <a:avLst/>
          </a:prstGeom>
          <a:noFill/>
        </p:spPr>
        <p:txBody>
          <a:bodyPr wrap="none" rtlCol="0">
            <a:spAutoFit/>
          </a:bodyPr>
          <a:lstStyle/>
          <a:p>
            <a:r>
              <a:rPr lang="fr-FR" dirty="0"/>
              <a:t>2003</a:t>
            </a:r>
          </a:p>
        </p:txBody>
      </p:sp>
      <p:pic>
        <p:nvPicPr>
          <p:cNvPr id="19" name="Image 18">
            <a:extLst>
              <a:ext uri="{FF2B5EF4-FFF2-40B4-BE49-F238E27FC236}">
                <a16:creationId xmlns:a16="http://schemas.microsoft.com/office/drawing/2014/main" id="{4124118C-0C6B-F3AE-1EE7-7472F27AB009}"/>
              </a:ext>
            </a:extLst>
          </p:cNvPr>
          <p:cNvPicPr>
            <a:picLocks noChangeAspect="1"/>
          </p:cNvPicPr>
          <p:nvPr/>
        </p:nvPicPr>
        <p:blipFill>
          <a:blip r:embed="rId5"/>
          <a:stretch>
            <a:fillRect/>
          </a:stretch>
        </p:blipFill>
        <p:spPr>
          <a:xfrm>
            <a:off x="3829043" y="457848"/>
            <a:ext cx="4044957" cy="5571477"/>
          </a:xfrm>
          <a:prstGeom prst="rect">
            <a:avLst/>
          </a:prstGeom>
        </p:spPr>
      </p:pic>
      <p:sp>
        <p:nvSpPr>
          <p:cNvPr id="20" name="ZoneTexte 19">
            <a:extLst>
              <a:ext uri="{FF2B5EF4-FFF2-40B4-BE49-F238E27FC236}">
                <a16:creationId xmlns:a16="http://schemas.microsoft.com/office/drawing/2014/main" id="{4979A10B-BB4E-647B-C625-DE0296599BDD}"/>
              </a:ext>
            </a:extLst>
          </p:cNvPr>
          <p:cNvSpPr txBox="1"/>
          <p:nvPr/>
        </p:nvSpPr>
        <p:spPr>
          <a:xfrm>
            <a:off x="6386513" y="6486525"/>
            <a:ext cx="1124603" cy="369332"/>
          </a:xfrm>
          <a:prstGeom prst="rect">
            <a:avLst/>
          </a:prstGeom>
          <a:noFill/>
        </p:spPr>
        <p:txBody>
          <a:bodyPr wrap="none" rtlCol="0">
            <a:spAutoFit/>
          </a:bodyPr>
          <a:lstStyle/>
          <a:p>
            <a:r>
              <a:rPr lang="fr-FR" dirty="0"/>
              <a:t>Sept 2024</a:t>
            </a:r>
          </a:p>
        </p:txBody>
      </p:sp>
      <p:pic>
        <p:nvPicPr>
          <p:cNvPr id="22" name="Image 21">
            <a:extLst>
              <a:ext uri="{FF2B5EF4-FFF2-40B4-BE49-F238E27FC236}">
                <a16:creationId xmlns:a16="http://schemas.microsoft.com/office/drawing/2014/main" id="{AE3AFC6B-FF4A-52C3-03A5-91BC98165FD2}"/>
              </a:ext>
            </a:extLst>
          </p:cNvPr>
          <p:cNvPicPr>
            <a:picLocks noChangeAspect="1"/>
          </p:cNvPicPr>
          <p:nvPr/>
        </p:nvPicPr>
        <p:blipFill>
          <a:blip r:embed="rId6"/>
          <a:stretch>
            <a:fillRect/>
          </a:stretch>
        </p:blipFill>
        <p:spPr>
          <a:xfrm>
            <a:off x="7835901" y="481009"/>
            <a:ext cx="3835400" cy="5524500"/>
          </a:xfrm>
          <a:prstGeom prst="rect">
            <a:avLst/>
          </a:prstGeom>
        </p:spPr>
      </p:pic>
      <p:sp>
        <p:nvSpPr>
          <p:cNvPr id="23" name="ZoneTexte 22">
            <a:extLst>
              <a:ext uri="{FF2B5EF4-FFF2-40B4-BE49-F238E27FC236}">
                <a16:creationId xmlns:a16="http://schemas.microsoft.com/office/drawing/2014/main" id="{2B2CCE56-9D82-EC9E-8348-CCABBAD86E41}"/>
              </a:ext>
            </a:extLst>
          </p:cNvPr>
          <p:cNvSpPr txBox="1"/>
          <p:nvPr/>
        </p:nvSpPr>
        <p:spPr>
          <a:xfrm>
            <a:off x="9515475" y="6472238"/>
            <a:ext cx="1146468" cy="369332"/>
          </a:xfrm>
          <a:prstGeom prst="rect">
            <a:avLst/>
          </a:prstGeom>
          <a:noFill/>
        </p:spPr>
        <p:txBody>
          <a:bodyPr wrap="none" rtlCol="0">
            <a:spAutoFit/>
          </a:bodyPr>
          <a:lstStyle/>
          <a:p>
            <a:r>
              <a:rPr lang="fr-FR" dirty="0"/>
              <a:t>April 2024</a:t>
            </a:r>
          </a:p>
        </p:txBody>
      </p:sp>
    </p:spTree>
    <p:extLst>
      <p:ext uri="{BB962C8B-B14F-4D97-AF65-F5344CB8AC3E}">
        <p14:creationId xmlns:p14="http://schemas.microsoft.com/office/powerpoint/2010/main" val="368390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69240-B35D-5398-A2BC-0A1E9F99D719}"/>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id="{0218734C-1249-AF50-96C0-AEE395C17AE6}"/>
              </a:ext>
            </a:extLst>
          </p:cNvPr>
          <p:cNvSpPr>
            <a:spLocks noGrp="1"/>
          </p:cNvSpPr>
          <p:nvPr>
            <p:ph type="subTitle" idx="1"/>
          </p:nvPr>
        </p:nvSpPr>
        <p:spPr>
          <a:xfrm>
            <a:off x="0" y="457848"/>
            <a:ext cx="9701337" cy="5100503"/>
          </a:xfrm>
        </p:spPr>
        <p:txBody>
          <a:bodyPr>
            <a:normAutofit/>
          </a:bodyPr>
          <a:lstStyle/>
          <a:p>
            <a:pPr algn="l"/>
            <a:endParaRPr lang="fr-FR" dirty="0"/>
          </a:p>
        </p:txBody>
      </p:sp>
      <p:sp>
        <p:nvSpPr>
          <p:cNvPr id="8" name="Rectangle 7">
            <a:extLst>
              <a:ext uri="{FF2B5EF4-FFF2-40B4-BE49-F238E27FC236}">
                <a16:creationId xmlns:a16="http://schemas.microsoft.com/office/drawing/2014/main" id="{E619A5CF-FCDF-6142-0AEE-6AB992459946}"/>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General Introduction</a:t>
            </a:r>
          </a:p>
        </p:txBody>
      </p:sp>
      <p:sp>
        <p:nvSpPr>
          <p:cNvPr id="17" name="ZoneTexte 16">
            <a:extLst>
              <a:ext uri="{FF2B5EF4-FFF2-40B4-BE49-F238E27FC236}">
                <a16:creationId xmlns:a16="http://schemas.microsoft.com/office/drawing/2014/main" id="{D6768EB6-A522-787D-6C63-13A6AF42A388}"/>
              </a:ext>
            </a:extLst>
          </p:cNvPr>
          <p:cNvSpPr txBox="1"/>
          <p:nvPr/>
        </p:nvSpPr>
        <p:spPr>
          <a:xfrm>
            <a:off x="3591812" y="5103961"/>
            <a:ext cx="652743" cy="369332"/>
          </a:xfrm>
          <a:prstGeom prst="rect">
            <a:avLst/>
          </a:prstGeom>
          <a:noFill/>
        </p:spPr>
        <p:txBody>
          <a:bodyPr wrap="none" rtlCol="0">
            <a:spAutoFit/>
          </a:bodyPr>
          <a:lstStyle/>
          <a:p>
            <a:r>
              <a:rPr lang="fr-FR" dirty="0"/>
              <a:t>2014</a:t>
            </a:r>
          </a:p>
        </p:txBody>
      </p:sp>
      <p:sp>
        <p:nvSpPr>
          <p:cNvPr id="20" name="ZoneTexte 19">
            <a:extLst>
              <a:ext uri="{FF2B5EF4-FFF2-40B4-BE49-F238E27FC236}">
                <a16:creationId xmlns:a16="http://schemas.microsoft.com/office/drawing/2014/main" id="{2499DDF8-8E9D-A231-D513-8A80EE751863}"/>
              </a:ext>
            </a:extLst>
          </p:cNvPr>
          <p:cNvSpPr txBox="1"/>
          <p:nvPr/>
        </p:nvSpPr>
        <p:spPr>
          <a:xfrm>
            <a:off x="9732123" y="4997975"/>
            <a:ext cx="1124603" cy="369332"/>
          </a:xfrm>
          <a:prstGeom prst="rect">
            <a:avLst/>
          </a:prstGeom>
          <a:noFill/>
        </p:spPr>
        <p:txBody>
          <a:bodyPr wrap="none" rtlCol="0">
            <a:spAutoFit/>
          </a:bodyPr>
          <a:lstStyle/>
          <a:p>
            <a:r>
              <a:rPr lang="fr-FR" dirty="0"/>
              <a:t>Sept 2004</a:t>
            </a:r>
          </a:p>
        </p:txBody>
      </p:sp>
      <p:pic>
        <p:nvPicPr>
          <p:cNvPr id="4" name="Image 3">
            <a:extLst>
              <a:ext uri="{FF2B5EF4-FFF2-40B4-BE49-F238E27FC236}">
                <a16:creationId xmlns:a16="http://schemas.microsoft.com/office/drawing/2014/main" id="{F3646CFA-5B54-29AC-736F-97553CAB61D5}"/>
              </a:ext>
            </a:extLst>
          </p:cNvPr>
          <p:cNvPicPr>
            <a:picLocks noChangeAspect="1"/>
          </p:cNvPicPr>
          <p:nvPr/>
        </p:nvPicPr>
        <p:blipFill>
          <a:blip r:embed="rId3"/>
          <a:stretch>
            <a:fillRect/>
          </a:stretch>
        </p:blipFill>
        <p:spPr>
          <a:xfrm>
            <a:off x="82542" y="457848"/>
            <a:ext cx="3568700" cy="5307952"/>
          </a:xfrm>
          <a:prstGeom prst="rect">
            <a:avLst/>
          </a:prstGeom>
        </p:spPr>
      </p:pic>
      <p:pic>
        <p:nvPicPr>
          <p:cNvPr id="7" name="Image 6">
            <a:extLst>
              <a:ext uri="{FF2B5EF4-FFF2-40B4-BE49-F238E27FC236}">
                <a16:creationId xmlns:a16="http://schemas.microsoft.com/office/drawing/2014/main" id="{DF73307B-1EA0-95CF-0ECD-4C64F4C64C44}"/>
              </a:ext>
            </a:extLst>
          </p:cNvPr>
          <p:cNvPicPr>
            <a:picLocks noChangeAspect="1"/>
          </p:cNvPicPr>
          <p:nvPr/>
        </p:nvPicPr>
        <p:blipFill>
          <a:blip r:embed="rId4"/>
          <a:stretch>
            <a:fillRect/>
          </a:stretch>
        </p:blipFill>
        <p:spPr>
          <a:xfrm>
            <a:off x="4990217" y="457849"/>
            <a:ext cx="4711120" cy="5135208"/>
          </a:xfrm>
          <a:prstGeom prst="rect">
            <a:avLst/>
          </a:prstGeom>
        </p:spPr>
      </p:pic>
      <p:sp>
        <p:nvSpPr>
          <p:cNvPr id="2" name="ZoneTexte 1">
            <a:extLst>
              <a:ext uri="{FF2B5EF4-FFF2-40B4-BE49-F238E27FC236}">
                <a16:creationId xmlns:a16="http://schemas.microsoft.com/office/drawing/2014/main" id="{27FDB902-0F61-6C20-21BF-1608FD3F7F02}"/>
              </a:ext>
            </a:extLst>
          </p:cNvPr>
          <p:cNvSpPr txBox="1"/>
          <p:nvPr/>
        </p:nvSpPr>
        <p:spPr>
          <a:xfrm>
            <a:off x="318983" y="-642"/>
            <a:ext cx="5764752" cy="462310"/>
          </a:xfrm>
          <a:prstGeom prst="rect">
            <a:avLst/>
          </a:prstGeom>
          <a:noFill/>
        </p:spPr>
        <p:txBody>
          <a:bodyPr wrap="square" rtlCol="0">
            <a:spAutoFit/>
          </a:bodyPr>
          <a:lstStyle/>
          <a:p>
            <a:r>
              <a:rPr lang="fr-FR" sz="2400" dirty="0"/>
              <a:t>Strong </a:t>
            </a:r>
            <a:r>
              <a:rPr lang="fr-FR" sz="2400" dirty="0" err="1"/>
              <a:t>pessimism</a:t>
            </a:r>
            <a:r>
              <a:rPr lang="fr-FR" sz="2400" dirty="0"/>
              <a:t> and </a:t>
            </a:r>
            <a:r>
              <a:rPr lang="fr-FR" sz="2400" dirty="0" err="1"/>
              <a:t>nostalgia</a:t>
            </a:r>
            <a:r>
              <a:rPr lang="fr-FR" sz="2400" dirty="0"/>
              <a:t> </a:t>
            </a:r>
          </a:p>
        </p:txBody>
      </p:sp>
      <p:sp>
        <p:nvSpPr>
          <p:cNvPr id="6" name="ZoneTexte 5">
            <a:extLst>
              <a:ext uri="{FF2B5EF4-FFF2-40B4-BE49-F238E27FC236}">
                <a16:creationId xmlns:a16="http://schemas.microsoft.com/office/drawing/2014/main" id="{BB5AC752-410D-07EF-B280-462A245AA006}"/>
              </a:ext>
            </a:extLst>
          </p:cNvPr>
          <p:cNvSpPr txBox="1"/>
          <p:nvPr/>
        </p:nvSpPr>
        <p:spPr>
          <a:xfrm>
            <a:off x="0" y="5848072"/>
            <a:ext cx="8609536" cy="369332"/>
          </a:xfrm>
          <a:prstGeom prst="rect">
            <a:avLst/>
          </a:prstGeom>
          <a:noFill/>
        </p:spPr>
        <p:txBody>
          <a:bodyPr wrap="none" rtlCol="0">
            <a:spAutoFit/>
          </a:bodyPr>
          <a:lstStyle/>
          <a:p>
            <a:r>
              <a:rPr lang="fr-FR" dirty="0">
                <a:hlinkClick r:id="rId5"/>
              </a:rPr>
              <a:t>https://</a:t>
            </a:r>
            <a:r>
              <a:rPr lang="fr-FR" dirty="0" err="1">
                <a:hlinkClick r:id="rId5"/>
              </a:rPr>
              <a:t>www.sciencespo.fr</a:t>
            </a:r>
            <a:r>
              <a:rPr lang="fr-FR" dirty="0">
                <a:hlinkClick r:id="rId5"/>
              </a:rPr>
              <a:t>/</a:t>
            </a:r>
            <a:r>
              <a:rPr lang="fr-FR" dirty="0" err="1">
                <a:hlinkClick r:id="rId5"/>
              </a:rPr>
              <a:t>research</a:t>
            </a:r>
            <a:r>
              <a:rPr lang="fr-FR" dirty="0">
                <a:hlinkClick r:id="rId5"/>
              </a:rPr>
              <a:t>/cogito/home/</a:t>
            </a:r>
            <a:r>
              <a:rPr lang="fr-FR" dirty="0" err="1">
                <a:hlinkClick r:id="rId5"/>
              </a:rPr>
              <a:t>measuring</a:t>
            </a:r>
            <a:r>
              <a:rPr lang="fr-FR" dirty="0">
                <a:hlinkClick r:id="rId5"/>
              </a:rPr>
              <a:t>-french-</a:t>
            </a:r>
            <a:r>
              <a:rPr lang="fr-FR" dirty="0" err="1">
                <a:hlinkClick r:id="rId5"/>
              </a:rPr>
              <a:t>pessimism</a:t>
            </a:r>
            <a:r>
              <a:rPr lang="fr-FR" dirty="0">
                <a:hlinkClick r:id="rId5"/>
              </a:rPr>
              <a:t>/?</a:t>
            </a:r>
            <a:r>
              <a:rPr lang="fr-FR" dirty="0" err="1">
                <a:hlinkClick r:id="rId5"/>
              </a:rPr>
              <a:t>lang</a:t>
            </a:r>
            <a:r>
              <a:rPr lang="fr-FR" dirty="0">
                <a:hlinkClick r:id="rId5"/>
              </a:rPr>
              <a:t>=en</a:t>
            </a:r>
            <a:endParaRPr lang="fr-FR" dirty="0"/>
          </a:p>
        </p:txBody>
      </p:sp>
      <p:sp>
        <p:nvSpPr>
          <p:cNvPr id="9" name="ZoneTexte 8">
            <a:extLst>
              <a:ext uri="{FF2B5EF4-FFF2-40B4-BE49-F238E27FC236}">
                <a16:creationId xmlns:a16="http://schemas.microsoft.com/office/drawing/2014/main" id="{63858571-E000-DBA6-AF84-F079B90A5C23}"/>
              </a:ext>
            </a:extLst>
          </p:cNvPr>
          <p:cNvSpPr txBox="1"/>
          <p:nvPr/>
        </p:nvSpPr>
        <p:spPr>
          <a:xfrm>
            <a:off x="21274" y="6507126"/>
            <a:ext cx="11491736" cy="369332"/>
          </a:xfrm>
          <a:prstGeom prst="rect">
            <a:avLst/>
          </a:prstGeom>
          <a:noFill/>
        </p:spPr>
        <p:txBody>
          <a:bodyPr wrap="none" rtlCol="0">
            <a:spAutoFit/>
          </a:bodyPr>
          <a:lstStyle/>
          <a:p>
            <a:r>
              <a:rPr lang="fr-FR" dirty="0">
                <a:hlinkClick r:id="rId6"/>
              </a:rPr>
              <a:t>https://www.france24.com/en/20200109-french-connections-why-are-the-french-so-pessimistic-france-glass-half-empty</a:t>
            </a:r>
            <a:endParaRPr lang="fr-FR" dirty="0"/>
          </a:p>
        </p:txBody>
      </p:sp>
      <p:sp>
        <p:nvSpPr>
          <p:cNvPr id="10" name="ZoneTexte 9">
            <a:extLst>
              <a:ext uri="{FF2B5EF4-FFF2-40B4-BE49-F238E27FC236}">
                <a16:creationId xmlns:a16="http://schemas.microsoft.com/office/drawing/2014/main" id="{3CB68C00-FFDE-5B2B-2B52-C79B999AF9EA}"/>
              </a:ext>
            </a:extLst>
          </p:cNvPr>
          <p:cNvSpPr txBox="1"/>
          <p:nvPr/>
        </p:nvSpPr>
        <p:spPr>
          <a:xfrm>
            <a:off x="9732123" y="2818905"/>
            <a:ext cx="2377335" cy="1200329"/>
          </a:xfrm>
          <a:prstGeom prst="rect">
            <a:avLst/>
          </a:prstGeom>
          <a:noFill/>
        </p:spPr>
        <p:txBody>
          <a:bodyPr wrap="square" rtlCol="0">
            <a:spAutoFit/>
          </a:bodyPr>
          <a:lstStyle/>
          <a:p>
            <a:r>
              <a:rPr lang="fr-FR" sz="2400" dirty="0"/>
              <a:t>The French ‘</a:t>
            </a:r>
            <a:r>
              <a:rPr lang="fr-FR" sz="2400" dirty="0" err="1"/>
              <a:t>unhappiness</a:t>
            </a:r>
            <a:r>
              <a:rPr lang="fr-FR" sz="2400" dirty="0"/>
              <a:t> </a:t>
            </a:r>
            <a:r>
              <a:rPr lang="fr-FR" sz="2400" dirty="0" err="1"/>
              <a:t>paradox</a:t>
            </a:r>
            <a:r>
              <a:rPr lang="fr-FR" dirty="0"/>
              <a:t>’ </a:t>
            </a:r>
          </a:p>
        </p:txBody>
      </p:sp>
      <p:sp>
        <p:nvSpPr>
          <p:cNvPr id="12" name="ZoneTexte 11">
            <a:extLst>
              <a:ext uri="{FF2B5EF4-FFF2-40B4-BE49-F238E27FC236}">
                <a16:creationId xmlns:a16="http://schemas.microsoft.com/office/drawing/2014/main" id="{D6F2C7F9-2325-F9B5-6E2E-24395A862EAC}"/>
              </a:ext>
            </a:extLst>
          </p:cNvPr>
          <p:cNvSpPr txBox="1"/>
          <p:nvPr/>
        </p:nvSpPr>
        <p:spPr>
          <a:xfrm>
            <a:off x="21274" y="6177599"/>
            <a:ext cx="9271590" cy="369332"/>
          </a:xfrm>
          <a:prstGeom prst="rect">
            <a:avLst/>
          </a:prstGeom>
          <a:noFill/>
        </p:spPr>
        <p:txBody>
          <a:bodyPr wrap="square">
            <a:spAutoFit/>
          </a:bodyPr>
          <a:lstStyle/>
          <a:p>
            <a:r>
              <a:rPr lang="fr-FR" dirty="0">
                <a:hlinkClick r:id="rId7"/>
              </a:rPr>
              <a:t>https://</a:t>
            </a:r>
            <a:r>
              <a:rPr lang="fr-FR" dirty="0" err="1">
                <a:hlinkClick r:id="rId7"/>
              </a:rPr>
              <a:t>www.spectator.co.uk</a:t>
            </a:r>
            <a:r>
              <a:rPr lang="fr-FR" dirty="0">
                <a:hlinkClick r:id="rId7"/>
              </a:rPr>
              <a:t>/article/</a:t>
            </a:r>
            <a:r>
              <a:rPr lang="fr-FR" dirty="0" err="1">
                <a:hlinkClick r:id="rId7"/>
              </a:rPr>
              <a:t>why</a:t>
            </a:r>
            <a:r>
              <a:rPr lang="fr-FR" dirty="0">
                <a:hlinkClick r:id="rId7"/>
              </a:rPr>
              <a:t>-the-french-are-</a:t>
            </a:r>
            <a:r>
              <a:rPr lang="fr-FR" dirty="0" err="1">
                <a:hlinkClick r:id="rId7"/>
              </a:rPr>
              <a:t>so</a:t>
            </a:r>
            <a:r>
              <a:rPr lang="fr-FR" dirty="0">
                <a:hlinkClick r:id="rId7"/>
              </a:rPr>
              <a:t>-</a:t>
            </a:r>
            <a:r>
              <a:rPr lang="fr-FR" dirty="0" err="1">
                <a:hlinkClick r:id="rId7"/>
              </a:rPr>
              <a:t>pessimistic</a:t>
            </a:r>
            <a:r>
              <a:rPr lang="fr-FR" dirty="0"/>
              <a:t>/</a:t>
            </a:r>
          </a:p>
        </p:txBody>
      </p:sp>
    </p:spTree>
    <p:extLst>
      <p:ext uri="{BB962C8B-B14F-4D97-AF65-F5344CB8AC3E}">
        <p14:creationId xmlns:p14="http://schemas.microsoft.com/office/powerpoint/2010/main" val="341291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D2578-A738-C3AE-5421-8DFB2EC3EFCE}"/>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id="{C3E06F5C-F7CF-C6C8-6DC6-F045E3004E40}"/>
              </a:ext>
            </a:extLst>
          </p:cNvPr>
          <p:cNvSpPr>
            <a:spLocks noGrp="1"/>
          </p:cNvSpPr>
          <p:nvPr>
            <p:ph type="subTitle" idx="1"/>
          </p:nvPr>
        </p:nvSpPr>
        <p:spPr>
          <a:xfrm>
            <a:off x="0" y="457848"/>
            <a:ext cx="12185745" cy="5722474"/>
          </a:xfrm>
        </p:spPr>
        <p:txBody>
          <a:bodyPr>
            <a:normAutofit fontScale="70000" lnSpcReduction="20000"/>
          </a:bodyPr>
          <a:lstStyle/>
          <a:p>
            <a:pPr marL="342900" indent="-342900" algn="l">
              <a:buFont typeface="Arial" panose="020B0604020202020204" pitchFamily="34" charset="0"/>
              <a:buChar char="•"/>
            </a:pPr>
            <a:r>
              <a:rPr lang="fr-FR" dirty="0"/>
              <a:t>.. </a:t>
            </a:r>
            <a:r>
              <a:rPr lang="fr-FR" dirty="0" err="1"/>
              <a:t>Ever</a:t>
            </a:r>
            <a:r>
              <a:rPr lang="fr-FR" dirty="0"/>
              <a:t> </a:t>
            </a:r>
            <a:r>
              <a:rPr lang="fr-FR" dirty="0" err="1"/>
              <a:t>since</a:t>
            </a:r>
            <a:r>
              <a:rPr lang="fr-FR" dirty="0"/>
              <a:t> </a:t>
            </a:r>
            <a:r>
              <a:rPr lang="fr-FR" u="sng" dirty="0"/>
              <a:t>La France Nouvelle </a:t>
            </a:r>
            <a:r>
              <a:rPr lang="fr-FR" dirty="0"/>
              <a:t> L.A. </a:t>
            </a:r>
            <a:r>
              <a:rPr lang="fr-FR" dirty="0" err="1"/>
              <a:t>Prévost-Paradole</a:t>
            </a:r>
            <a:r>
              <a:rPr lang="fr-FR" dirty="0"/>
              <a:t>)- 1878  and </a:t>
            </a:r>
            <a:r>
              <a:rPr lang="fr-FR" u="sng" dirty="0"/>
              <a:t>Le Défi américain </a:t>
            </a:r>
            <a:r>
              <a:rPr lang="fr-FR" dirty="0"/>
              <a:t>(JM </a:t>
            </a:r>
            <a:r>
              <a:rPr lang="fr-FR" dirty="0" err="1"/>
              <a:t>Servan-Schreber</a:t>
            </a:r>
            <a:r>
              <a:rPr lang="fr-FR" dirty="0"/>
              <a:t> 1967)</a:t>
            </a:r>
          </a:p>
          <a:p>
            <a:pPr marL="342900" indent="-342900" algn="l">
              <a:buFont typeface="Arial" panose="020B0604020202020204" pitchFamily="34" charset="0"/>
              <a:buChar char="•"/>
            </a:pPr>
            <a:r>
              <a:rPr lang="fr-FR" dirty="0"/>
              <a:t>Once the </a:t>
            </a:r>
            <a:r>
              <a:rPr lang="fr-FR" dirty="0" err="1"/>
              <a:t>biggest</a:t>
            </a:r>
            <a:r>
              <a:rPr lang="fr-FR" dirty="0"/>
              <a:t>, </a:t>
            </a:r>
            <a:r>
              <a:rPr lang="fr-FR" dirty="0" err="1"/>
              <a:t>most</a:t>
            </a:r>
            <a:r>
              <a:rPr lang="fr-FR" dirty="0"/>
              <a:t> </a:t>
            </a:r>
            <a:r>
              <a:rPr lang="fr-FR" dirty="0" err="1"/>
              <a:t>populated</a:t>
            </a:r>
            <a:r>
              <a:rPr lang="fr-FR" dirty="0"/>
              <a:t> and </a:t>
            </a:r>
            <a:r>
              <a:rPr lang="fr-FR" dirty="0" err="1"/>
              <a:t>powerful</a:t>
            </a:r>
            <a:r>
              <a:rPr lang="fr-FR" dirty="0"/>
              <a:t> country in the West (</a:t>
            </a:r>
            <a:r>
              <a:rPr lang="fr-FR" dirty="0" err="1"/>
              <a:t>XIVth</a:t>
            </a:r>
            <a:r>
              <a:rPr lang="fr-FR" dirty="0"/>
              <a:t> century, ‘The China of Europe’)</a:t>
            </a:r>
          </a:p>
          <a:p>
            <a:pPr algn="l"/>
            <a:r>
              <a:rPr lang="fr-FR" dirty="0"/>
              <a:t>Dynamic </a:t>
            </a:r>
            <a:r>
              <a:rPr lang="fr-FR" dirty="0" err="1"/>
              <a:t>demographics</a:t>
            </a:r>
            <a:r>
              <a:rPr lang="fr-FR" dirty="0"/>
              <a:t>, </a:t>
            </a:r>
            <a:r>
              <a:rPr lang="fr-FR" dirty="0" err="1"/>
              <a:t>until</a:t>
            </a:r>
            <a:r>
              <a:rPr lang="fr-FR" dirty="0"/>
              <a:t> 1914</a:t>
            </a:r>
          </a:p>
          <a:p>
            <a:pPr marL="342900" indent="-342900" algn="l">
              <a:buFont typeface="Arial" panose="020B0604020202020204" pitchFamily="34" charset="0"/>
              <a:buChar char="•"/>
            </a:pPr>
            <a:r>
              <a:rPr lang="fr-FR" dirty="0"/>
              <a:t>An </a:t>
            </a:r>
            <a:r>
              <a:rPr lang="fr-FR" dirty="0" err="1"/>
              <a:t>old</a:t>
            </a:r>
            <a:r>
              <a:rPr lang="fr-FR" dirty="0"/>
              <a:t> country, </a:t>
            </a:r>
            <a:r>
              <a:rPr lang="fr-FR" dirty="0" err="1"/>
              <a:t>compared</a:t>
            </a:r>
            <a:r>
              <a:rPr lang="fr-FR" dirty="0"/>
              <a:t> to Germany, </a:t>
            </a:r>
            <a:r>
              <a:rPr lang="fr-FR" dirty="0" err="1"/>
              <a:t>Italy</a:t>
            </a:r>
            <a:r>
              <a:rPr lang="fr-FR" dirty="0"/>
              <a:t> </a:t>
            </a:r>
            <a:r>
              <a:rPr lang="fr-FR" dirty="0" err="1"/>
              <a:t>unified</a:t>
            </a:r>
            <a:r>
              <a:rPr lang="fr-FR" dirty="0"/>
              <a:t> in the </a:t>
            </a:r>
            <a:r>
              <a:rPr lang="fr-FR" dirty="0" err="1"/>
              <a:t>XIXth</a:t>
            </a:r>
            <a:r>
              <a:rPr lang="fr-FR" dirty="0"/>
              <a:t> century </a:t>
            </a:r>
            <a:r>
              <a:rPr lang="fr-FR" dirty="0">
                <a:hlinkClick r:id="rId3"/>
              </a:rPr>
              <a:t>https://en.wikipedia.org/wiki/Territorial_evolution_of_France</a:t>
            </a:r>
            <a:endParaRPr lang="fr-FR" dirty="0"/>
          </a:p>
          <a:p>
            <a:pPr marL="342900" indent="-342900" algn="l">
              <a:buFont typeface="Arial" panose="020B0604020202020204" pitchFamily="34" charset="0"/>
              <a:buChar char="•"/>
            </a:pPr>
            <a:r>
              <a:rPr lang="fr-FR" dirty="0"/>
              <a:t>The </a:t>
            </a:r>
            <a:r>
              <a:rPr lang="fr-FR" dirty="0" err="1"/>
              <a:t>European</a:t>
            </a:r>
            <a:r>
              <a:rPr lang="fr-FR" dirty="0"/>
              <a:t> </a:t>
            </a:r>
            <a:r>
              <a:rPr lang="fr-FR" dirty="0" err="1"/>
              <a:t>trade</a:t>
            </a:r>
            <a:r>
              <a:rPr lang="fr-FR" dirty="0"/>
              <a:t> routes not at the </a:t>
            </a:r>
            <a:r>
              <a:rPr lang="fr-FR" dirty="0" err="1"/>
              <a:t>heart</a:t>
            </a:r>
            <a:r>
              <a:rPr lang="fr-FR" dirty="0"/>
              <a:t> of </a:t>
            </a:r>
            <a:r>
              <a:rPr lang="fr-FR" dirty="0" err="1"/>
              <a:t>its</a:t>
            </a:r>
            <a:r>
              <a:rPr lang="fr-FR" dirty="0"/>
              <a:t> </a:t>
            </a:r>
            <a:r>
              <a:rPr lang="fr-FR" dirty="0" err="1"/>
              <a:t>territory</a:t>
            </a:r>
            <a:endParaRPr lang="fr-FR" dirty="0"/>
          </a:p>
          <a:p>
            <a:pPr marL="342900" indent="-342900" algn="l">
              <a:buFont typeface="Arial" panose="020B0604020202020204" pitchFamily="34" charset="0"/>
              <a:buChar char="•"/>
            </a:pPr>
            <a:r>
              <a:rPr lang="fr-FR" dirty="0"/>
              <a:t>The </a:t>
            </a:r>
            <a:r>
              <a:rPr lang="fr-FR" dirty="0" err="1"/>
              <a:t>choice</a:t>
            </a:r>
            <a:r>
              <a:rPr lang="fr-FR" dirty="0"/>
              <a:t> of </a:t>
            </a:r>
            <a:r>
              <a:rPr lang="fr-FR" dirty="0" err="1"/>
              <a:t>looking</a:t>
            </a:r>
            <a:r>
              <a:rPr lang="fr-FR" dirty="0"/>
              <a:t> </a:t>
            </a:r>
            <a:r>
              <a:rPr lang="fr-FR" dirty="0" err="1"/>
              <a:t>inland</a:t>
            </a:r>
            <a:r>
              <a:rPr lang="fr-FR" dirty="0"/>
              <a:t> </a:t>
            </a:r>
            <a:r>
              <a:rPr lang="fr-FR" dirty="0" err="1"/>
              <a:t>rather</a:t>
            </a:r>
            <a:r>
              <a:rPr lang="fr-FR" dirty="0"/>
              <a:t> </a:t>
            </a:r>
            <a:r>
              <a:rPr lang="fr-FR" dirty="0" err="1"/>
              <a:t>than</a:t>
            </a:r>
            <a:r>
              <a:rPr lang="fr-FR" dirty="0"/>
              <a:t> </a:t>
            </a:r>
            <a:r>
              <a:rPr lang="fr-FR" dirty="0" err="1"/>
              <a:t>towards</a:t>
            </a:r>
            <a:r>
              <a:rPr lang="fr-FR" dirty="0"/>
              <a:t> the </a:t>
            </a:r>
            <a:r>
              <a:rPr lang="fr-FR" dirty="0" err="1"/>
              <a:t>sea</a:t>
            </a:r>
            <a:r>
              <a:rPr lang="fr-FR" dirty="0"/>
              <a:t> </a:t>
            </a:r>
          </a:p>
          <a:p>
            <a:pPr algn="l"/>
            <a:r>
              <a:rPr lang="fr-FR" dirty="0"/>
              <a:t>Even in the </a:t>
            </a:r>
            <a:r>
              <a:rPr lang="fr-FR" dirty="0" err="1"/>
              <a:t>XVIIth</a:t>
            </a:r>
            <a:r>
              <a:rPr lang="fr-FR" dirty="0"/>
              <a:t> ‘a </a:t>
            </a:r>
            <a:r>
              <a:rPr lang="fr-FR" dirty="0" err="1"/>
              <a:t>rich</a:t>
            </a:r>
            <a:r>
              <a:rPr lang="fr-FR" dirty="0"/>
              <a:t> and </a:t>
            </a:r>
            <a:r>
              <a:rPr lang="fr-FR" dirty="0" err="1"/>
              <a:t>varied</a:t>
            </a:r>
            <a:r>
              <a:rPr lang="fr-FR" dirty="0"/>
              <a:t> rural </a:t>
            </a:r>
            <a:r>
              <a:rPr lang="fr-FR" dirty="0" err="1"/>
              <a:t>territory</a:t>
            </a:r>
            <a:r>
              <a:rPr lang="fr-FR" dirty="0"/>
              <a:t>, </a:t>
            </a:r>
            <a:r>
              <a:rPr lang="fr-FR" dirty="0" err="1"/>
              <a:t>lagging</a:t>
            </a:r>
            <a:r>
              <a:rPr lang="fr-FR" dirty="0"/>
              <a:t> </a:t>
            </a:r>
            <a:r>
              <a:rPr lang="fr-FR" dirty="0" err="1"/>
              <a:t>behind</a:t>
            </a:r>
            <a:r>
              <a:rPr lang="fr-FR" dirty="0"/>
              <a:t> </a:t>
            </a:r>
            <a:r>
              <a:rPr lang="fr-FR" dirty="0" err="1"/>
              <a:t>from</a:t>
            </a:r>
            <a:r>
              <a:rPr lang="fr-FR" dirty="0"/>
              <a:t> a </a:t>
            </a:r>
            <a:r>
              <a:rPr lang="fr-FR" dirty="0" err="1"/>
              <a:t>technical</a:t>
            </a:r>
            <a:r>
              <a:rPr lang="fr-FR" dirty="0"/>
              <a:t> perspective, </a:t>
            </a:r>
            <a:r>
              <a:rPr lang="fr-FR" dirty="0" err="1"/>
              <a:t>with</a:t>
            </a:r>
            <a:r>
              <a:rPr lang="fr-FR" dirty="0"/>
              <a:t> a </a:t>
            </a:r>
            <a:r>
              <a:rPr lang="fr-FR" b="1" dirty="0" err="1"/>
              <a:t>considerable</a:t>
            </a:r>
            <a:r>
              <a:rPr lang="fr-FR" b="1" dirty="0"/>
              <a:t> but dormant </a:t>
            </a:r>
            <a:r>
              <a:rPr lang="fr-FR" b="1" dirty="0" err="1"/>
              <a:t>wealth</a:t>
            </a:r>
            <a:r>
              <a:rPr lang="fr-FR" dirty="0"/>
              <a:t>’ (Pierre Goubert). Low </a:t>
            </a:r>
            <a:r>
              <a:rPr lang="fr-FR" dirty="0" err="1"/>
              <a:t>productivity</a:t>
            </a:r>
            <a:r>
              <a:rPr lang="fr-FR" dirty="0"/>
              <a:t> for agriculture.</a:t>
            </a:r>
          </a:p>
          <a:p>
            <a:pPr marL="342900" indent="-342900" algn="l">
              <a:buFont typeface="Arial" panose="020B0604020202020204" pitchFamily="34" charset="0"/>
              <a:buChar char="•"/>
            </a:pPr>
            <a:r>
              <a:rPr lang="fr-FR" dirty="0"/>
              <a:t>Sensitive issue of French Revolution: ‘La République n’a pas besoin de marchands’ (Saint-Just)</a:t>
            </a:r>
          </a:p>
          <a:p>
            <a:pPr algn="l"/>
            <a:endParaRPr lang="fr-FR" dirty="0"/>
          </a:p>
          <a:p>
            <a:pPr marL="342900" indent="-342900" algn="l">
              <a:buFont typeface="Arial" panose="020B0604020202020204" pitchFamily="34" charset="0"/>
              <a:buChar char="•"/>
            </a:pPr>
            <a:r>
              <a:rPr lang="fr-FR" dirty="0"/>
              <a:t>Share of France in Global Trade</a:t>
            </a:r>
          </a:p>
          <a:p>
            <a:pPr algn="l"/>
            <a:r>
              <a:rPr lang="fr-FR" dirty="0"/>
              <a:t>1875: 12,7%			1913: 7,6%			1939: 4%			2025: 3,5 to 4%</a:t>
            </a:r>
          </a:p>
          <a:p>
            <a:pPr algn="l"/>
            <a:r>
              <a:rPr lang="fr-FR" dirty="0"/>
              <a:t>// ‘</a:t>
            </a:r>
            <a:r>
              <a:rPr lang="fr-FR" dirty="0" err="1"/>
              <a:t>Glücklich</a:t>
            </a:r>
            <a:r>
              <a:rPr lang="fr-FR" dirty="0"/>
              <a:t> </a:t>
            </a:r>
            <a:r>
              <a:rPr lang="fr-FR" dirty="0" err="1"/>
              <a:t>wie</a:t>
            </a:r>
            <a:r>
              <a:rPr lang="fr-FR" dirty="0"/>
              <a:t> </a:t>
            </a:r>
            <a:r>
              <a:rPr lang="fr-FR" dirty="0" err="1"/>
              <a:t>God</a:t>
            </a:r>
            <a:r>
              <a:rPr lang="fr-FR" dirty="0"/>
              <a:t> in </a:t>
            </a:r>
            <a:r>
              <a:rPr lang="fr-FR" dirty="0" err="1"/>
              <a:t>Frankreich</a:t>
            </a:r>
            <a:r>
              <a:rPr lang="fr-FR" dirty="0"/>
              <a:t>’</a:t>
            </a:r>
          </a:p>
          <a:p>
            <a:pPr marL="342900" indent="-342900" algn="l">
              <a:buFont typeface="Arial" panose="020B0604020202020204" pitchFamily="34" charset="0"/>
              <a:buChar char="•"/>
            </a:pPr>
            <a:r>
              <a:rPr lang="fr-FR" dirty="0"/>
              <a:t>The </a:t>
            </a:r>
            <a:r>
              <a:rPr lang="fr-FR" dirty="0" err="1"/>
              <a:t>shock</a:t>
            </a:r>
            <a:r>
              <a:rPr lang="fr-FR" dirty="0"/>
              <a:t> of the </a:t>
            </a:r>
            <a:r>
              <a:rPr lang="fr-FR" dirty="0" err="1"/>
              <a:t>defeat</a:t>
            </a:r>
            <a:r>
              <a:rPr lang="fr-FR" dirty="0"/>
              <a:t> in 1940: </a:t>
            </a:r>
            <a:r>
              <a:rPr lang="fr-FR" dirty="0" err="1"/>
              <a:t>seen</a:t>
            </a:r>
            <a:r>
              <a:rPr lang="fr-FR" dirty="0"/>
              <a:t> as a punition for the </a:t>
            </a:r>
            <a:r>
              <a:rPr lang="fr-FR" dirty="0" err="1"/>
              <a:t>degradation</a:t>
            </a:r>
            <a:r>
              <a:rPr lang="fr-FR" dirty="0"/>
              <a:t> of the situation</a:t>
            </a:r>
          </a:p>
          <a:p>
            <a:pPr algn="l"/>
            <a:endParaRPr lang="fr-FR" dirty="0"/>
          </a:p>
          <a:p>
            <a:pPr algn="l"/>
            <a:r>
              <a:rPr lang="fr-FR" dirty="0"/>
              <a:t>  IN </a:t>
            </a:r>
            <a:r>
              <a:rPr lang="fr-FR" dirty="0" err="1"/>
              <a:t>fact</a:t>
            </a:r>
            <a:r>
              <a:rPr lang="fr-FR" dirty="0"/>
              <a:t> more ‘a French pace’ </a:t>
            </a:r>
          </a:p>
          <a:p>
            <a:pPr algn="l"/>
            <a:r>
              <a:rPr lang="fr-FR" dirty="0"/>
              <a:t>… and an </a:t>
            </a:r>
            <a:r>
              <a:rPr lang="fr-FR" dirty="0" err="1"/>
              <a:t>opportunity</a:t>
            </a:r>
            <a:r>
              <a:rPr lang="fr-FR" dirty="0"/>
              <a:t> for the French to ..</a:t>
            </a:r>
            <a:r>
              <a:rPr lang="fr-FR" dirty="0" err="1"/>
              <a:t>complain</a:t>
            </a:r>
            <a:r>
              <a:rPr lang="fr-FR" dirty="0"/>
              <a:t> and </a:t>
            </a:r>
            <a:r>
              <a:rPr lang="fr-FR" dirty="0" err="1"/>
              <a:t>debate</a:t>
            </a:r>
            <a:r>
              <a:rPr lang="fr-FR" dirty="0"/>
              <a:t> about the all-</a:t>
            </a:r>
            <a:r>
              <a:rPr lang="fr-FR" dirty="0" err="1"/>
              <a:t>too</a:t>
            </a:r>
            <a:r>
              <a:rPr lang="fr-FR" dirty="0"/>
              <a:t>-</a:t>
            </a:r>
            <a:r>
              <a:rPr lang="fr-FR" dirty="0" err="1"/>
              <a:t>powerful</a:t>
            </a:r>
            <a:r>
              <a:rPr lang="fr-FR" dirty="0"/>
              <a:t> state, about the </a:t>
            </a:r>
            <a:r>
              <a:rPr lang="fr-FR" dirty="0" err="1"/>
              <a:t>decision</a:t>
            </a:r>
            <a:r>
              <a:rPr lang="fr-FR" dirty="0"/>
              <a:t> to </a:t>
            </a:r>
            <a:r>
              <a:rPr lang="fr-FR" dirty="0" err="1"/>
              <a:t>behead</a:t>
            </a:r>
            <a:r>
              <a:rPr lang="fr-FR" dirty="0"/>
              <a:t> the King, a </a:t>
            </a:r>
            <a:r>
              <a:rPr lang="fr-FR" dirty="0" err="1"/>
              <a:t>battlefield</a:t>
            </a:r>
            <a:r>
              <a:rPr lang="fr-FR" dirty="0"/>
              <a:t> </a:t>
            </a:r>
            <a:r>
              <a:rPr lang="fr-FR" dirty="0" err="1"/>
              <a:t>between</a:t>
            </a:r>
            <a:r>
              <a:rPr lang="fr-FR" dirty="0"/>
              <a:t> </a:t>
            </a:r>
            <a:r>
              <a:rPr lang="fr-FR" dirty="0" err="1"/>
              <a:t>liberals</a:t>
            </a:r>
            <a:r>
              <a:rPr lang="fr-FR" dirty="0"/>
              <a:t> and </a:t>
            </a:r>
            <a:r>
              <a:rPr lang="fr-FR" dirty="0" err="1"/>
              <a:t>interventionists</a:t>
            </a:r>
            <a:r>
              <a:rPr lang="fr-FR" dirty="0"/>
              <a:t> (</a:t>
            </a:r>
            <a:r>
              <a:rPr lang="fr-FR" dirty="0" err="1"/>
              <a:t>within</a:t>
            </a:r>
            <a:r>
              <a:rPr lang="fr-FR" dirty="0"/>
              <a:t> the Right-</a:t>
            </a:r>
            <a:r>
              <a:rPr lang="fr-FR" dirty="0" err="1"/>
              <a:t>wing</a:t>
            </a:r>
            <a:r>
              <a:rPr lang="fr-FR" dirty="0"/>
              <a:t> Party)</a:t>
            </a:r>
          </a:p>
          <a:p>
            <a:pPr algn="l"/>
            <a:endParaRPr lang="fr-FR" dirty="0"/>
          </a:p>
        </p:txBody>
      </p:sp>
      <p:pic>
        <p:nvPicPr>
          <p:cNvPr id="5" name="Image 4" descr="IUTA_LYON1">
            <a:extLst>
              <a:ext uri="{FF2B5EF4-FFF2-40B4-BE49-F238E27FC236}">
                <a16:creationId xmlns:a16="http://schemas.microsoft.com/office/drawing/2014/main" id="{38E97947-FBD9-C252-E989-D0C15E4A6C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18" y="6180322"/>
            <a:ext cx="1242060" cy="671195"/>
          </a:xfrm>
          <a:prstGeom prst="rect">
            <a:avLst/>
          </a:prstGeom>
          <a:noFill/>
          <a:ln>
            <a:noFill/>
          </a:ln>
        </p:spPr>
      </p:pic>
      <p:sp>
        <p:nvSpPr>
          <p:cNvPr id="8" name="Rectangle 7">
            <a:extLst>
              <a:ext uri="{FF2B5EF4-FFF2-40B4-BE49-F238E27FC236}">
                <a16:creationId xmlns:a16="http://schemas.microsoft.com/office/drawing/2014/main" id="{5D2F619D-720E-B650-E0C1-F799280AFCB1}"/>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t>Class 1 General Introduction</a:t>
            </a:r>
          </a:p>
        </p:txBody>
      </p:sp>
      <p:sp>
        <p:nvSpPr>
          <p:cNvPr id="2" name="ZoneTexte 1">
            <a:extLst>
              <a:ext uri="{FF2B5EF4-FFF2-40B4-BE49-F238E27FC236}">
                <a16:creationId xmlns:a16="http://schemas.microsoft.com/office/drawing/2014/main" id="{1261813E-1360-F5EB-F536-6BF6714A04F6}"/>
              </a:ext>
            </a:extLst>
          </p:cNvPr>
          <p:cNvSpPr txBox="1"/>
          <p:nvPr/>
        </p:nvSpPr>
        <p:spPr>
          <a:xfrm>
            <a:off x="2728910" y="6386513"/>
            <a:ext cx="9381864" cy="369332"/>
          </a:xfrm>
          <a:prstGeom prst="rect">
            <a:avLst/>
          </a:prstGeom>
          <a:noFill/>
        </p:spPr>
        <p:txBody>
          <a:bodyPr wrap="none" rtlCol="0">
            <a:spAutoFit/>
          </a:bodyPr>
          <a:lstStyle/>
          <a:p>
            <a:r>
              <a:rPr lang="fr-FR" dirty="0"/>
              <a:t>Source: </a:t>
            </a:r>
            <a:r>
              <a:rPr lang="fr-FR" u="sng" dirty="0"/>
              <a:t>Vive la France quand même </a:t>
            </a:r>
            <a:r>
              <a:rPr lang="fr-FR" dirty="0"/>
              <a:t>Pascal </a:t>
            </a:r>
            <a:r>
              <a:rPr lang="fr-FR" dirty="0" err="1"/>
              <a:t>Gauchon</a:t>
            </a:r>
            <a:r>
              <a:rPr lang="fr-FR" dirty="0"/>
              <a:t> et  </a:t>
            </a:r>
            <a:r>
              <a:rPr lang="fr-FR" dirty="0" err="1"/>
              <a:t>Jean-marc</a:t>
            </a:r>
            <a:r>
              <a:rPr lang="fr-FR" dirty="0"/>
              <a:t> </a:t>
            </a:r>
            <a:r>
              <a:rPr lang="fr-FR" dirty="0" err="1"/>
              <a:t>Huissoud</a:t>
            </a:r>
            <a:r>
              <a:rPr lang="fr-FR" dirty="0"/>
              <a:t> Rapport </a:t>
            </a:r>
            <a:r>
              <a:rPr lang="fr-FR" dirty="0" err="1"/>
              <a:t>Anteios</a:t>
            </a:r>
            <a:r>
              <a:rPr lang="fr-FR" dirty="0"/>
              <a:t> 2010</a:t>
            </a:r>
          </a:p>
        </p:txBody>
      </p:sp>
    </p:spTree>
    <p:extLst>
      <p:ext uri="{BB962C8B-B14F-4D97-AF65-F5344CB8AC3E}">
        <p14:creationId xmlns:p14="http://schemas.microsoft.com/office/powerpoint/2010/main" val="291329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457848"/>
            <a:ext cx="12185745" cy="6400152"/>
          </a:xfrm>
        </p:spPr>
        <p:txBody>
          <a:bodyPr>
            <a:normAutofit/>
          </a:bodyPr>
          <a:lstStyle/>
          <a:p>
            <a:pPr marL="342900" indent="-342900" algn="l">
              <a:buFont typeface="Wingdings" pitchFamily="2" charset="2"/>
              <a:buChar char="Ø"/>
            </a:pPr>
            <a:r>
              <a:rPr lang="fr-FR" sz="3200" b="1" dirty="0" err="1"/>
              <a:t>Reminder</a:t>
            </a:r>
            <a:r>
              <a:rPr lang="fr-FR" sz="3200" b="1" dirty="0"/>
              <a:t> of the </a:t>
            </a:r>
            <a:r>
              <a:rPr lang="fr-FR" sz="3200" b="1" dirty="0" err="1"/>
              <a:t>difference</a:t>
            </a:r>
            <a:r>
              <a:rPr lang="fr-FR" sz="3200" b="1" dirty="0"/>
              <a:t> </a:t>
            </a:r>
            <a:r>
              <a:rPr lang="fr-FR" sz="3200" b="1" dirty="0" err="1"/>
              <a:t>between</a:t>
            </a:r>
            <a:r>
              <a:rPr lang="fr-FR" sz="3200" b="1" dirty="0"/>
              <a:t> stock and flow</a:t>
            </a:r>
          </a:p>
          <a:p>
            <a:pPr marL="342900" indent="-342900" algn="l">
              <a:buFont typeface="Wingdings" pitchFamily="2" charset="2"/>
              <a:buChar char="Ø"/>
            </a:pPr>
            <a:endParaRPr lang="fr-FR" dirty="0"/>
          </a:p>
          <a:p>
            <a:pPr algn="l"/>
            <a:r>
              <a:rPr lang="fr-FR" dirty="0"/>
              <a:t> </a:t>
            </a:r>
          </a:p>
        </p:txBody>
      </p:sp>
      <p:pic>
        <p:nvPicPr>
          <p:cNvPr id="5" name="Image 4" descr="IUTA_LYON1">
            <a:extLst>
              <a:ext uri="{FF2B5EF4-FFF2-40B4-BE49-F238E27FC236}">
                <a16:creationId xmlns:a16="http://schemas.microsoft.com/office/drawing/2014/main" id="{7B33E061-84DD-7748-373C-2F5327B3D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8" y="6180322"/>
            <a:ext cx="1242060" cy="671195"/>
          </a:xfrm>
          <a:prstGeom prst="rect">
            <a:avLst/>
          </a:prstGeom>
          <a:noFill/>
          <a:ln>
            <a:noFill/>
          </a:ln>
        </p:spPr>
      </p:pic>
      <p:sp>
        <p:nvSpPr>
          <p:cNvPr id="8" name="Rectangle 7">
            <a:extLst>
              <a:ext uri="{FF2B5EF4-FFF2-40B4-BE49-F238E27FC236}">
                <a16:creationId xmlns:a16="http://schemas.microsoft.com/office/drawing/2014/main" id="{8D2E9ECA-7D1E-E1C2-98E2-2805C2057250}"/>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t>Class 1 Introduction to the key </a:t>
            </a:r>
            <a:r>
              <a:rPr lang="fr-FR" sz="2000" dirty="0" err="1"/>
              <a:t>economic</a:t>
            </a:r>
            <a:r>
              <a:rPr lang="fr-FR" sz="2000" dirty="0"/>
              <a:t> concepts</a:t>
            </a:r>
          </a:p>
        </p:txBody>
      </p:sp>
      <p:sp>
        <p:nvSpPr>
          <p:cNvPr id="12" name="Espace réservé du numéro de diapositive 11">
            <a:extLst>
              <a:ext uri="{FF2B5EF4-FFF2-40B4-BE49-F238E27FC236}">
                <a16:creationId xmlns:a16="http://schemas.microsoft.com/office/drawing/2014/main" id="{8AEA10E0-AC0A-0FC1-4C29-23D20D820014}"/>
              </a:ext>
            </a:extLst>
          </p:cNvPr>
          <p:cNvSpPr>
            <a:spLocks noGrp="1"/>
          </p:cNvSpPr>
          <p:nvPr>
            <p:ph type="sldNum" sz="quarter" idx="12"/>
          </p:nvPr>
        </p:nvSpPr>
        <p:spPr/>
        <p:txBody>
          <a:bodyPr/>
          <a:lstStyle/>
          <a:p>
            <a:fld id="{A50A5B85-44CD-BA4A-94C4-E4B93892B915}" type="slidenum">
              <a:rPr lang="fr-FR" smtClean="0"/>
              <a:t>7</a:t>
            </a:fld>
            <a:endParaRPr lang="fr-FR"/>
          </a:p>
        </p:txBody>
      </p:sp>
      <p:pic>
        <p:nvPicPr>
          <p:cNvPr id="7" name="Image 6">
            <a:extLst>
              <a:ext uri="{FF2B5EF4-FFF2-40B4-BE49-F238E27FC236}">
                <a16:creationId xmlns:a16="http://schemas.microsoft.com/office/drawing/2014/main" id="{41B685B7-FF95-64E9-B20C-C8F8867273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168399"/>
            <a:ext cx="4160538" cy="2324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ZoneTexte 9">
            <a:extLst>
              <a:ext uri="{FF2B5EF4-FFF2-40B4-BE49-F238E27FC236}">
                <a16:creationId xmlns:a16="http://schemas.microsoft.com/office/drawing/2014/main" id="{3647A7E2-BBB7-802E-3D53-7982D1EBB92C}"/>
              </a:ext>
            </a:extLst>
          </p:cNvPr>
          <p:cNvSpPr txBox="1"/>
          <p:nvPr/>
        </p:nvSpPr>
        <p:spPr>
          <a:xfrm>
            <a:off x="142240" y="3657600"/>
            <a:ext cx="6477414" cy="800219"/>
          </a:xfrm>
          <a:prstGeom prst="rect">
            <a:avLst/>
          </a:prstGeom>
          <a:noFill/>
        </p:spPr>
        <p:txBody>
          <a:bodyPr wrap="none" rtlCol="0">
            <a:spAutoFit/>
          </a:bodyPr>
          <a:lstStyle/>
          <a:p>
            <a:r>
              <a:rPr lang="fr-FR" sz="2800" dirty="0"/>
              <a:t>Stock: </a:t>
            </a:r>
            <a:r>
              <a:rPr lang="fr-FR" sz="2800" dirty="0" err="1"/>
              <a:t>quantity</a:t>
            </a:r>
            <a:r>
              <a:rPr lang="fr-FR" sz="2800" dirty="0"/>
              <a:t> </a:t>
            </a:r>
            <a:r>
              <a:rPr lang="fr-FR" sz="2800" dirty="0" err="1"/>
              <a:t>measured</a:t>
            </a:r>
            <a:r>
              <a:rPr lang="fr-FR" sz="2800" dirty="0"/>
              <a:t> at a point in time</a:t>
            </a:r>
          </a:p>
          <a:p>
            <a:endParaRPr lang="fr-FR" dirty="0"/>
          </a:p>
        </p:txBody>
      </p:sp>
      <p:sp>
        <p:nvSpPr>
          <p:cNvPr id="17" name="ZoneTexte 16">
            <a:extLst>
              <a:ext uri="{FF2B5EF4-FFF2-40B4-BE49-F238E27FC236}">
                <a16:creationId xmlns:a16="http://schemas.microsoft.com/office/drawing/2014/main" id="{122C5062-A951-9E36-2B77-B0FA341CC04B}"/>
              </a:ext>
            </a:extLst>
          </p:cNvPr>
          <p:cNvSpPr txBox="1"/>
          <p:nvPr/>
        </p:nvSpPr>
        <p:spPr>
          <a:xfrm>
            <a:off x="7411720" y="3492943"/>
            <a:ext cx="2397760" cy="1384995"/>
          </a:xfrm>
          <a:prstGeom prst="rect">
            <a:avLst/>
          </a:prstGeom>
          <a:noFill/>
        </p:spPr>
        <p:txBody>
          <a:bodyPr wrap="square" rtlCol="0">
            <a:spAutoFit/>
          </a:bodyPr>
          <a:lstStyle/>
          <a:p>
            <a:r>
              <a:rPr lang="fr-FR" sz="2800" dirty="0"/>
              <a:t>Flow: </a:t>
            </a:r>
            <a:r>
              <a:rPr lang="fr-FR" sz="2800" dirty="0" err="1"/>
              <a:t>quantity</a:t>
            </a:r>
            <a:r>
              <a:rPr lang="fr-FR" sz="2800" dirty="0"/>
              <a:t> </a:t>
            </a:r>
            <a:r>
              <a:rPr lang="fr-FR" sz="2800" dirty="0" err="1"/>
              <a:t>measured</a:t>
            </a:r>
            <a:r>
              <a:rPr lang="fr-FR" sz="2800" dirty="0"/>
              <a:t>  by time unit </a:t>
            </a:r>
          </a:p>
        </p:txBody>
      </p:sp>
      <p:sp>
        <p:nvSpPr>
          <p:cNvPr id="2" name="ZoneTexte 1">
            <a:extLst>
              <a:ext uri="{FF2B5EF4-FFF2-40B4-BE49-F238E27FC236}">
                <a16:creationId xmlns:a16="http://schemas.microsoft.com/office/drawing/2014/main" id="{2E527B2E-4151-7D96-4FA5-4FBDD767CFF5}"/>
              </a:ext>
            </a:extLst>
          </p:cNvPr>
          <p:cNvSpPr txBox="1"/>
          <p:nvPr/>
        </p:nvSpPr>
        <p:spPr>
          <a:xfrm>
            <a:off x="13849" y="5195455"/>
            <a:ext cx="12230592" cy="369332"/>
          </a:xfrm>
          <a:prstGeom prst="rect">
            <a:avLst/>
          </a:prstGeom>
          <a:noFill/>
        </p:spPr>
        <p:txBody>
          <a:bodyPr wrap="none" rtlCol="0">
            <a:spAutoFit/>
          </a:bodyPr>
          <a:lstStyle/>
          <a:p>
            <a:r>
              <a:rPr lang="fr-FR" dirty="0"/>
              <a:t>Stock or flow… Public </a:t>
            </a:r>
            <a:r>
              <a:rPr lang="fr-FR" dirty="0" err="1"/>
              <a:t>debt</a:t>
            </a:r>
            <a:r>
              <a:rPr lang="fr-FR" dirty="0"/>
              <a:t>? GDP per </a:t>
            </a:r>
            <a:r>
              <a:rPr lang="fr-FR" dirty="0" err="1"/>
              <a:t>year</a:t>
            </a:r>
            <a:r>
              <a:rPr lang="fr-FR" dirty="0"/>
              <a:t>? Exports per </a:t>
            </a:r>
            <a:r>
              <a:rPr lang="fr-FR" dirty="0" err="1"/>
              <a:t>year</a:t>
            </a:r>
            <a:r>
              <a:rPr lang="fr-FR" dirty="0"/>
              <a:t>? </a:t>
            </a:r>
            <a:r>
              <a:rPr lang="fr-FR" dirty="0" err="1"/>
              <a:t>Number</a:t>
            </a:r>
            <a:r>
              <a:rPr lang="fr-FR" dirty="0"/>
              <a:t> of </a:t>
            </a:r>
            <a:r>
              <a:rPr lang="fr-FR" dirty="0" err="1"/>
              <a:t>unemployed</a:t>
            </a:r>
            <a:r>
              <a:rPr lang="fr-FR" dirty="0"/>
              <a:t> people? </a:t>
            </a:r>
            <a:r>
              <a:rPr lang="fr-FR" dirty="0" err="1"/>
              <a:t>Current</a:t>
            </a:r>
            <a:r>
              <a:rPr lang="fr-FR" dirty="0"/>
              <a:t> </a:t>
            </a:r>
            <a:r>
              <a:rPr lang="fr-FR" dirty="0" err="1"/>
              <a:t>account</a:t>
            </a:r>
            <a:r>
              <a:rPr lang="fr-FR" dirty="0"/>
              <a:t> </a:t>
            </a:r>
            <a:r>
              <a:rPr lang="fr-FR" dirty="0" err="1"/>
              <a:t>deficit</a:t>
            </a:r>
            <a:r>
              <a:rPr lang="fr-FR" dirty="0"/>
              <a:t> per </a:t>
            </a:r>
            <a:r>
              <a:rPr lang="fr-FR" dirty="0" err="1"/>
              <a:t>year</a:t>
            </a:r>
            <a:r>
              <a:rPr lang="fr-FR" dirty="0"/>
              <a:t>?  </a:t>
            </a:r>
          </a:p>
        </p:txBody>
      </p:sp>
    </p:spTree>
    <p:extLst>
      <p:ext uri="{BB962C8B-B14F-4D97-AF65-F5344CB8AC3E}">
        <p14:creationId xmlns:p14="http://schemas.microsoft.com/office/powerpoint/2010/main" val="108828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5897"/>
            <a:ext cx="12192000" cy="6863897"/>
          </a:xfrm>
        </p:spPr>
        <p:txBody>
          <a:bodyPr>
            <a:normAutofit fontScale="25000" lnSpcReduction="20000"/>
          </a:bodyPr>
          <a:lstStyle/>
          <a:p>
            <a:pPr indent="-857250" algn="l">
              <a:spcBef>
                <a:spcPts val="0"/>
              </a:spcBef>
              <a:buFont typeface="Wingdings" pitchFamily="2" charset="2"/>
              <a:buChar char="Ø"/>
            </a:pPr>
            <a:r>
              <a:rPr lang="fr-FR" sz="11200" dirty="0">
                <a:highlight>
                  <a:srgbClr val="00FF00"/>
                </a:highlight>
              </a:rPr>
              <a:t>GDP</a:t>
            </a:r>
          </a:p>
          <a:p>
            <a:pPr algn="l">
              <a:spcBef>
                <a:spcPts val="0"/>
              </a:spcBef>
            </a:pPr>
            <a:r>
              <a:rPr lang="fr-FR" sz="9600" dirty="0"/>
              <a:t>- </a:t>
            </a:r>
            <a:r>
              <a:rPr lang="fr-FR" sz="9600" u="sng" dirty="0" err="1"/>
              <a:t>Definition</a:t>
            </a:r>
            <a:endParaRPr lang="fr-FR" sz="9600" u="sng" dirty="0"/>
          </a:p>
          <a:p>
            <a:pPr algn="just">
              <a:lnSpc>
                <a:spcPct val="120000"/>
              </a:lnSpc>
              <a:spcBef>
                <a:spcPts val="0"/>
              </a:spcBef>
            </a:pPr>
            <a:r>
              <a:rPr lang="fr-FR" sz="9600" b="0" i="0" u="none" strike="noStrike" dirty="0">
                <a:effectLst/>
              </a:rPr>
              <a:t>Gross </a:t>
            </a:r>
            <a:r>
              <a:rPr lang="fr-FR" sz="9600" b="0" i="0" u="none" strike="noStrike" dirty="0" err="1">
                <a:effectLst/>
              </a:rPr>
              <a:t>domestic</a:t>
            </a:r>
            <a:r>
              <a:rPr lang="fr-FR" sz="9600" b="0" i="0" u="none" strike="noStrike" dirty="0">
                <a:effectLst/>
              </a:rPr>
              <a:t> </a:t>
            </a:r>
            <a:r>
              <a:rPr lang="fr-FR" sz="9600" b="0" i="0" u="none" strike="noStrike" dirty="0" err="1">
                <a:effectLst/>
              </a:rPr>
              <a:t>product</a:t>
            </a:r>
            <a:r>
              <a:rPr lang="fr-FR" sz="9600" b="0" i="0" u="none" strike="noStrike" dirty="0">
                <a:effectLst/>
              </a:rPr>
              <a:t> (GDP) </a:t>
            </a:r>
            <a:r>
              <a:rPr lang="fr-FR" sz="9600" b="0" i="0" u="none" strike="noStrike" dirty="0" err="1">
                <a:effectLst/>
              </a:rPr>
              <a:t>is</a:t>
            </a:r>
            <a:r>
              <a:rPr lang="fr-FR" sz="9600" b="0" i="0" u="none" strike="noStrike" dirty="0">
                <a:effectLst/>
              </a:rPr>
              <a:t> the standard </a:t>
            </a:r>
            <a:r>
              <a:rPr lang="fr-FR" sz="9600" b="0" i="0" u="none" strike="noStrike" dirty="0" err="1">
                <a:effectLst/>
              </a:rPr>
              <a:t>measure</a:t>
            </a:r>
            <a:r>
              <a:rPr lang="fr-FR" sz="9600" b="0" i="0" u="none" strike="noStrike" dirty="0">
                <a:effectLst/>
              </a:rPr>
              <a:t> of the value </a:t>
            </a:r>
            <a:r>
              <a:rPr lang="fr-FR" sz="9600" b="0" i="0" u="none" strike="noStrike" dirty="0" err="1">
                <a:effectLst/>
              </a:rPr>
              <a:t>added</a:t>
            </a:r>
            <a:r>
              <a:rPr lang="fr-FR" sz="9600" b="0" i="0" u="none" strike="noStrike" dirty="0">
                <a:effectLst/>
              </a:rPr>
              <a:t> </a:t>
            </a:r>
            <a:r>
              <a:rPr lang="fr-FR" sz="9600" b="0" i="0" u="none" strike="noStrike" dirty="0" err="1">
                <a:effectLst/>
              </a:rPr>
              <a:t>created</a:t>
            </a:r>
            <a:r>
              <a:rPr lang="fr-FR" sz="9600" b="0" i="0" u="none" strike="noStrike" dirty="0">
                <a:effectLst/>
              </a:rPr>
              <a:t> </a:t>
            </a:r>
            <a:r>
              <a:rPr lang="fr-FR" sz="9600" b="0" i="0" u="none" strike="noStrike" dirty="0" err="1">
                <a:effectLst/>
              </a:rPr>
              <a:t>through</a:t>
            </a:r>
            <a:r>
              <a:rPr lang="fr-FR" sz="9600" b="0" i="0" u="none" strike="noStrike" dirty="0">
                <a:effectLst/>
              </a:rPr>
              <a:t> the production of </a:t>
            </a:r>
            <a:r>
              <a:rPr lang="fr-FR" sz="9600" b="0" i="0" u="none" strike="noStrike" dirty="0" err="1">
                <a:effectLst/>
              </a:rPr>
              <a:t>goods</a:t>
            </a:r>
            <a:r>
              <a:rPr lang="fr-FR" sz="9600" b="0" i="0" u="none" strike="noStrike" dirty="0">
                <a:effectLst/>
              </a:rPr>
              <a:t> and services in a country </a:t>
            </a:r>
            <a:r>
              <a:rPr lang="fr-FR" sz="9600" b="0" i="0" u="none" strike="noStrike" dirty="0" err="1">
                <a:effectLst/>
              </a:rPr>
              <a:t>during</a:t>
            </a:r>
            <a:r>
              <a:rPr lang="fr-FR" sz="9600" b="0" i="0" u="none" strike="noStrike" dirty="0">
                <a:effectLst/>
              </a:rPr>
              <a:t> a certain </a:t>
            </a:r>
            <a:r>
              <a:rPr lang="fr-FR" sz="9600" b="0" i="0" u="none" strike="noStrike" dirty="0" err="1">
                <a:effectLst/>
              </a:rPr>
              <a:t>period</a:t>
            </a:r>
            <a:r>
              <a:rPr lang="fr-FR" sz="9600" b="0" i="0" u="none" strike="noStrike" dirty="0">
                <a:effectLst/>
              </a:rPr>
              <a:t>. (</a:t>
            </a:r>
            <a:r>
              <a:rPr lang="fr-FR" sz="9600" b="0" i="0" u="none" strike="noStrike" dirty="0" err="1">
                <a:effectLst/>
              </a:rPr>
              <a:t>oecd.org</a:t>
            </a:r>
            <a:r>
              <a:rPr lang="fr-FR" sz="9600" b="0" i="0" u="none" strike="noStrike" dirty="0">
                <a:effectLst/>
              </a:rPr>
              <a:t>)= all the output </a:t>
            </a:r>
            <a:r>
              <a:rPr lang="fr-FR" sz="9600" b="0" i="0" u="none" strike="noStrike" dirty="0" err="1">
                <a:effectLst/>
              </a:rPr>
              <a:t>produced</a:t>
            </a:r>
            <a:r>
              <a:rPr lang="fr-FR" sz="9600" b="0" i="0" u="none" strike="noStrike" dirty="0">
                <a:effectLst/>
              </a:rPr>
              <a:t> </a:t>
            </a:r>
            <a:r>
              <a:rPr lang="fr-FR" sz="9600" b="0" i="0" u="none" strike="noStrike" dirty="0" err="1">
                <a:effectLst/>
              </a:rPr>
              <a:t>within</a:t>
            </a:r>
            <a:r>
              <a:rPr lang="fr-FR" sz="9600" b="0" i="0" u="none" strike="noStrike" dirty="0">
                <a:effectLst/>
              </a:rPr>
              <a:t> the </a:t>
            </a:r>
            <a:r>
              <a:rPr lang="fr-FR" sz="9600" b="0" i="0" u="none" strike="noStrike" dirty="0" err="1">
                <a:effectLst/>
              </a:rPr>
              <a:t>borders</a:t>
            </a:r>
            <a:r>
              <a:rPr lang="fr-FR" sz="9600" b="0" i="0" u="none" strike="noStrike" dirty="0">
                <a:effectLst/>
              </a:rPr>
              <a:t> of a country</a:t>
            </a:r>
          </a:p>
          <a:p>
            <a:pPr algn="l">
              <a:spcBef>
                <a:spcPts val="0"/>
              </a:spcBef>
            </a:pPr>
            <a:endParaRPr lang="fr-FR" sz="9600" dirty="0"/>
          </a:p>
          <a:p>
            <a:pPr algn="l">
              <a:spcBef>
                <a:spcPts val="0"/>
              </a:spcBef>
            </a:pPr>
            <a:r>
              <a:rPr lang="fr-FR" sz="9600" u="sng" dirty="0"/>
              <a:t>- </a:t>
            </a:r>
            <a:r>
              <a:rPr lang="fr-FR" sz="9600" u="sng" dirty="0" err="1"/>
              <a:t>What</a:t>
            </a:r>
            <a:r>
              <a:rPr lang="fr-FR" sz="9600" u="sng" dirty="0"/>
              <a:t> </a:t>
            </a:r>
            <a:r>
              <a:rPr lang="fr-FR" sz="9600" u="sng" dirty="0" err="1"/>
              <a:t>does</a:t>
            </a:r>
            <a:r>
              <a:rPr lang="fr-FR" sz="9600" u="sng" dirty="0"/>
              <a:t> </a:t>
            </a:r>
            <a:r>
              <a:rPr lang="fr-FR" sz="9600" u="sng" dirty="0" err="1"/>
              <a:t>it</a:t>
            </a:r>
            <a:r>
              <a:rPr lang="fr-FR" sz="9600" u="sng" dirty="0"/>
              <a:t> </a:t>
            </a:r>
            <a:r>
              <a:rPr lang="fr-FR" sz="9600" u="sng" dirty="0" err="1"/>
              <a:t>include</a:t>
            </a:r>
            <a:r>
              <a:rPr lang="fr-FR" sz="9600" u="sng" dirty="0"/>
              <a:t>? (</a:t>
            </a:r>
            <a:r>
              <a:rPr lang="fr-FR" sz="9600" u="sng" dirty="0" err="1"/>
              <a:t>rules</a:t>
            </a:r>
            <a:r>
              <a:rPr lang="fr-FR" sz="9600" u="sng" dirty="0"/>
              <a:t> </a:t>
            </a:r>
            <a:r>
              <a:rPr lang="fr-FR" sz="9600" u="sng" dirty="0" err="1"/>
              <a:t>fixed</a:t>
            </a:r>
            <a:r>
              <a:rPr lang="fr-FR" sz="9600" u="sng" dirty="0"/>
              <a:t> by the U.N.)</a:t>
            </a:r>
          </a:p>
          <a:p>
            <a:pPr marL="1143000" indent="-1143000" algn="l">
              <a:spcBef>
                <a:spcPts val="0"/>
              </a:spcBef>
              <a:buFontTx/>
              <a:buChar char="-"/>
            </a:pPr>
            <a:endParaRPr lang="fr-FR" sz="9600" u="sng" dirty="0"/>
          </a:p>
          <a:p>
            <a:pPr indent="-342900" algn="l">
              <a:lnSpc>
                <a:spcPct val="120000"/>
              </a:lnSpc>
              <a:spcBef>
                <a:spcPts val="0"/>
              </a:spcBef>
              <a:buFont typeface="Arial" panose="020B0604020202020204" pitchFamily="34" charset="0"/>
              <a:buChar char="•"/>
            </a:pPr>
            <a:r>
              <a:rPr lang="fr-FR" sz="9600" dirty="0" err="1"/>
              <a:t>Includes</a:t>
            </a:r>
            <a:r>
              <a:rPr lang="fr-FR" sz="9600" dirty="0"/>
              <a:t> non </a:t>
            </a:r>
            <a:r>
              <a:rPr lang="fr-FR" sz="9600" dirty="0" err="1"/>
              <a:t>market</a:t>
            </a:r>
            <a:r>
              <a:rPr lang="fr-FR" sz="9600" dirty="0"/>
              <a:t> production </a:t>
            </a:r>
            <a:r>
              <a:rPr lang="fr-FR" sz="9600" dirty="0" err="1"/>
              <a:t>such</a:t>
            </a:r>
            <a:r>
              <a:rPr lang="fr-FR" sz="9600" dirty="0"/>
              <a:t> as </a:t>
            </a:r>
            <a:r>
              <a:rPr lang="fr-FR" sz="9600" dirty="0" err="1"/>
              <a:t>education</a:t>
            </a:r>
            <a:r>
              <a:rPr lang="fr-FR" sz="9600" dirty="0"/>
              <a:t> and </a:t>
            </a:r>
            <a:r>
              <a:rPr lang="fr-FR" sz="9600" dirty="0" err="1"/>
              <a:t>defence</a:t>
            </a:r>
            <a:r>
              <a:rPr lang="fr-FR" sz="9600" dirty="0"/>
              <a:t> services </a:t>
            </a:r>
            <a:r>
              <a:rPr lang="fr-FR" sz="9600" dirty="0" err="1"/>
              <a:t>provided</a:t>
            </a:r>
            <a:r>
              <a:rPr lang="fr-FR" sz="9600" dirty="0"/>
              <a:t> by the </a:t>
            </a:r>
            <a:r>
              <a:rPr lang="fr-FR" sz="9600" dirty="0" err="1"/>
              <a:t>government</a:t>
            </a:r>
            <a:endParaRPr lang="fr-FR" sz="9600" dirty="0"/>
          </a:p>
          <a:p>
            <a:pPr algn="l">
              <a:lnSpc>
                <a:spcPct val="120000"/>
              </a:lnSpc>
              <a:spcBef>
                <a:spcPts val="0"/>
              </a:spcBef>
            </a:pPr>
            <a:endParaRPr lang="fr-FR" sz="9600" dirty="0"/>
          </a:p>
          <a:p>
            <a:pPr algn="l">
              <a:lnSpc>
                <a:spcPct val="120000"/>
              </a:lnSpc>
              <a:spcBef>
                <a:spcPts val="0"/>
              </a:spcBef>
            </a:pPr>
            <a:r>
              <a:rPr lang="fr-FR" sz="9600" u="sng" dirty="0"/>
              <a:t>- </a:t>
            </a:r>
            <a:r>
              <a:rPr lang="fr-FR" sz="9600" u="sng" dirty="0" err="1"/>
              <a:t>What</a:t>
            </a:r>
            <a:r>
              <a:rPr lang="fr-FR" sz="9600" u="sng" dirty="0"/>
              <a:t> </a:t>
            </a:r>
            <a:r>
              <a:rPr lang="fr-FR" sz="9600" u="sng" dirty="0" err="1"/>
              <a:t>does</a:t>
            </a:r>
            <a:r>
              <a:rPr lang="fr-FR" sz="9600" u="sng" dirty="0"/>
              <a:t> </a:t>
            </a:r>
            <a:r>
              <a:rPr lang="fr-FR" sz="9600" u="sng" dirty="0" err="1"/>
              <a:t>it</a:t>
            </a:r>
            <a:r>
              <a:rPr lang="fr-FR" sz="9600" u="sng" dirty="0"/>
              <a:t> NOT </a:t>
            </a:r>
            <a:r>
              <a:rPr lang="fr-FR" sz="9600" u="sng" dirty="0" err="1"/>
              <a:t>include</a:t>
            </a:r>
            <a:r>
              <a:rPr lang="fr-FR" sz="9600" u="sng" dirty="0"/>
              <a:t>? (</a:t>
            </a:r>
            <a:r>
              <a:rPr lang="fr-FR" sz="9600" u="sng" dirty="0" err="1"/>
              <a:t>rules</a:t>
            </a:r>
            <a:r>
              <a:rPr lang="fr-FR" sz="9600" u="sng" dirty="0"/>
              <a:t> </a:t>
            </a:r>
            <a:r>
              <a:rPr lang="fr-FR" sz="9600" u="sng" dirty="0" err="1"/>
              <a:t>fixed</a:t>
            </a:r>
            <a:r>
              <a:rPr lang="fr-FR" sz="9600" u="sng" dirty="0"/>
              <a:t> by the U.N.)</a:t>
            </a:r>
          </a:p>
          <a:p>
            <a:pPr algn="l">
              <a:lnSpc>
                <a:spcPct val="120000"/>
              </a:lnSpc>
              <a:spcBef>
                <a:spcPts val="0"/>
              </a:spcBef>
            </a:pPr>
            <a:endParaRPr lang="fr-FR" sz="9600" dirty="0"/>
          </a:p>
          <a:p>
            <a:pPr indent="-342900" algn="l">
              <a:lnSpc>
                <a:spcPct val="120000"/>
              </a:lnSpc>
              <a:spcBef>
                <a:spcPts val="0"/>
              </a:spcBef>
              <a:buFont typeface="Arial" panose="020B0604020202020204" pitchFamily="34" charset="0"/>
              <a:buChar char="•"/>
            </a:pPr>
            <a:r>
              <a:rPr lang="fr-FR" sz="9600" dirty="0" err="1"/>
              <a:t>Doesn’t</a:t>
            </a:r>
            <a:r>
              <a:rPr lang="fr-FR" sz="9600" dirty="0"/>
              <a:t> </a:t>
            </a:r>
            <a:r>
              <a:rPr lang="fr-FR" sz="9600" dirty="0" err="1"/>
              <a:t>register</a:t>
            </a:r>
            <a:r>
              <a:rPr lang="fr-FR" sz="9600" dirty="0"/>
              <a:t> how the </a:t>
            </a:r>
            <a:r>
              <a:rPr lang="fr-FR" sz="9600" dirty="0" err="1"/>
              <a:t>wealth</a:t>
            </a:r>
            <a:r>
              <a:rPr lang="fr-FR" sz="9600" dirty="0"/>
              <a:t> </a:t>
            </a:r>
            <a:r>
              <a:rPr lang="fr-FR" sz="9600" dirty="0" err="1"/>
              <a:t>is</a:t>
            </a:r>
            <a:r>
              <a:rPr lang="fr-FR" sz="9600" dirty="0"/>
              <a:t> </a:t>
            </a:r>
            <a:r>
              <a:rPr lang="fr-FR" sz="9600" dirty="0" err="1"/>
              <a:t>distributed</a:t>
            </a:r>
            <a:r>
              <a:rPr lang="fr-FR" sz="9600" dirty="0"/>
              <a:t> (</a:t>
            </a:r>
            <a:r>
              <a:rPr lang="fr-FR" sz="9600" dirty="0" err="1"/>
              <a:t>same</a:t>
            </a:r>
            <a:r>
              <a:rPr lang="fr-FR" sz="9600" dirty="0"/>
              <a:t> for GDP per capita- check Gini Coefficient)</a:t>
            </a:r>
          </a:p>
          <a:p>
            <a:pPr indent="-342900" algn="l">
              <a:lnSpc>
                <a:spcPct val="120000"/>
              </a:lnSpc>
              <a:spcBef>
                <a:spcPts val="0"/>
              </a:spcBef>
              <a:buFont typeface="Arial" panose="020B0604020202020204" pitchFamily="34" charset="0"/>
              <a:buChar char="•"/>
            </a:pPr>
            <a:r>
              <a:rPr lang="fr-FR" sz="9600" dirty="0" err="1"/>
              <a:t>Does</a:t>
            </a:r>
            <a:r>
              <a:rPr lang="fr-FR" sz="9600" dirty="0"/>
              <a:t> not </a:t>
            </a:r>
            <a:r>
              <a:rPr lang="fr-FR" sz="9600" dirty="0" err="1"/>
              <a:t>include</a:t>
            </a:r>
            <a:r>
              <a:rPr lang="fr-FR" sz="9600" dirty="0"/>
              <a:t> </a:t>
            </a:r>
            <a:r>
              <a:rPr lang="fr-FR" sz="9600" dirty="0" err="1"/>
              <a:t>negative</a:t>
            </a:r>
            <a:r>
              <a:rPr lang="fr-FR" sz="9600" dirty="0"/>
              <a:t> </a:t>
            </a:r>
            <a:r>
              <a:rPr lang="fr-FR" sz="9600" dirty="0" err="1"/>
              <a:t>externalities</a:t>
            </a:r>
            <a:r>
              <a:rPr lang="fr-FR" sz="9600" dirty="0"/>
              <a:t> (like pollution)</a:t>
            </a:r>
          </a:p>
          <a:p>
            <a:pPr indent="-342900" algn="l">
              <a:lnSpc>
                <a:spcPct val="120000"/>
              </a:lnSpc>
              <a:spcBef>
                <a:spcPts val="0"/>
              </a:spcBef>
              <a:buFont typeface="Arial" panose="020B0604020202020204" pitchFamily="34" charset="0"/>
              <a:buChar char="•"/>
            </a:pPr>
            <a:r>
              <a:rPr lang="fr-FR" sz="9600" dirty="0" err="1"/>
              <a:t>Does</a:t>
            </a:r>
            <a:r>
              <a:rPr lang="fr-FR" sz="9600" dirty="0"/>
              <a:t> not </a:t>
            </a:r>
            <a:r>
              <a:rPr lang="fr-FR" sz="9600" dirty="0" err="1"/>
              <a:t>include</a:t>
            </a:r>
            <a:r>
              <a:rPr lang="fr-FR" sz="9600" dirty="0"/>
              <a:t> </a:t>
            </a:r>
            <a:r>
              <a:rPr lang="fr-FR" sz="9600" dirty="0" err="1"/>
              <a:t>unpaid</a:t>
            </a:r>
            <a:r>
              <a:rPr lang="fr-FR" sz="9600" dirty="0"/>
              <a:t>  and </a:t>
            </a:r>
            <a:r>
              <a:rPr lang="fr-FR" sz="9600" dirty="0" err="1"/>
              <a:t>domestic</a:t>
            </a:r>
            <a:r>
              <a:rPr lang="fr-FR" sz="9600" dirty="0"/>
              <a:t> </a:t>
            </a:r>
            <a:r>
              <a:rPr lang="fr-FR" sz="9600" dirty="0" err="1"/>
              <a:t>work</a:t>
            </a:r>
            <a:endParaRPr lang="fr-FR" sz="9600" dirty="0"/>
          </a:p>
          <a:p>
            <a:pPr indent="-342900" algn="l">
              <a:lnSpc>
                <a:spcPct val="120000"/>
              </a:lnSpc>
              <a:spcBef>
                <a:spcPts val="0"/>
              </a:spcBef>
              <a:buFont typeface="Arial" panose="020B0604020202020204" pitchFamily="34" charset="0"/>
              <a:buChar char="•"/>
            </a:pPr>
            <a:r>
              <a:rPr lang="fr-FR" sz="9600" dirty="0" err="1"/>
              <a:t>Does</a:t>
            </a:r>
            <a:r>
              <a:rPr lang="fr-FR" sz="9600" dirty="0"/>
              <a:t> not </a:t>
            </a:r>
            <a:r>
              <a:rPr lang="fr-FR" sz="9600" dirty="0" err="1"/>
              <a:t>include</a:t>
            </a:r>
            <a:r>
              <a:rPr lang="fr-FR" sz="9600" dirty="0"/>
              <a:t> the sale of </a:t>
            </a:r>
            <a:r>
              <a:rPr lang="fr-FR" sz="9600" dirty="0" err="1"/>
              <a:t>illegal</a:t>
            </a:r>
            <a:r>
              <a:rPr lang="fr-FR" sz="9600" dirty="0"/>
              <a:t> </a:t>
            </a:r>
            <a:r>
              <a:rPr lang="fr-FR" sz="9600" dirty="0" err="1"/>
              <a:t>goods</a:t>
            </a:r>
            <a:r>
              <a:rPr lang="fr-FR" sz="9600" dirty="0"/>
              <a:t> (</a:t>
            </a:r>
            <a:r>
              <a:rPr lang="fr-FR" sz="9600" dirty="0" err="1"/>
              <a:t>depending</a:t>
            </a:r>
            <a:r>
              <a:rPr lang="fr-FR" sz="9600" dirty="0"/>
              <a:t> on countries)</a:t>
            </a:r>
          </a:p>
          <a:p>
            <a:pPr indent="-342900" algn="l">
              <a:lnSpc>
                <a:spcPct val="120000"/>
              </a:lnSpc>
              <a:spcBef>
                <a:spcPts val="0"/>
              </a:spcBef>
              <a:buFont typeface="Arial" panose="020B0604020202020204" pitchFamily="34" charset="0"/>
              <a:buChar char="•"/>
            </a:pPr>
            <a:endParaRPr lang="fr-FR" sz="9600" dirty="0"/>
          </a:p>
          <a:p>
            <a:pPr algn="l">
              <a:lnSpc>
                <a:spcPct val="120000"/>
              </a:lnSpc>
              <a:spcBef>
                <a:spcPts val="0"/>
              </a:spcBef>
            </a:pPr>
            <a:r>
              <a:rPr lang="fr-FR" sz="9600" dirty="0"/>
              <a:t>Figures to </a:t>
            </a:r>
            <a:r>
              <a:rPr lang="fr-FR" sz="9600" dirty="0" err="1"/>
              <a:t>be</a:t>
            </a:r>
            <a:r>
              <a:rPr lang="fr-FR" sz="9600" dirty="0"/>
              <a:t> </a:t>
            </a:r>
            <a:r>
              <a:rPr lang="fr-FR" sz="9600" dirty="0" err="1"/>
              <a:t>used</a:t>
            </a:r>
            <a:r>
              <a:rPr lang="fr-FR" sz="9600" dirty="0"/>
              <a:t> </a:t>
            </a:r>
            <a:r>
              <a:rPr lang="fr-FR" sz="9600" dirty="0" err="1"/>
              <a:t>with</a:t>
            </a:r>
            <a:r>
              <a:rPr lang="fr-FR" sz="9600" dirty="0"/>
              <a:t> caution: a car accident </a:t>
            </a:r>
            <a:r>
              <a:rPr lang="fr-FR" sz="9600" dirty="0" err="1"/>
              <a:t>will</a:t>
            </a:r>
            <a:r>
              <a:rPr lang="fr-FR" sz="9600" dirty="0"/>
              <a:t> </a:t>
            </a:r>
            <a:r>
              <a:rPr lang="fr-FR" sz="9600" dirty="0" err="1"/>
              <a:t>increase</a:t>
            </a:r>
            <a:r>
              <a:rPr lang="fr-FR" sz="9600" dirty="0"/>
              <a:t> GDP…</a:t>
            </a:r>
          </a:p>
          <a:p>
            <a:pPr indent="-342900" algn="l">
              <a:lnSpc>
                <a:spcPct val="120000"/>
              </a:lnSpc>
              <a:spcBef>
                <a:spcPts val="0"/>
              </a:spcBef>
              <a:buFont typeface="Arial" panose="020B0604020202020204" pitchFamily="34" charset="0"/>
              <a:buChar char="•"/>
            </a:pPr>
            <a:endParaRPr lang="fr-FR" sz="9600" dirty="0"/>
          </a:p>
          <a:p>
            <a:pPr algn="l">
              <a:lnSpc>
                <a:spcPct val="120000"/>
              </a:lnSpc>
              <a:spcBef>
                <a:spcPts val="0"/>
              </a:spcBef>
            </a:pPr>
            <a:endParaRPr lang="fr-FR" sz="9600" dirty="0"/>
          </a:p>
          <a:p>
            <a:pPr algn="l">
              <a:lnSpc>
                <a:spcPct val="120000"/>
              </a:lnSpc>
              <a:spcBef>
                <a:spcPts val="0"/>
              </a:spcBef>
            </a:pPr>
            <a:r>
              <a:rPr lang="fr-FR" sz="9600" dirty="0"/>
              <a:t>Note: </a:t>
            </a:r>
            <a:r>
              <a:rPr lang="fr-FR" sz="9600" dirty="0" err="1"/>
              <a:t>Difference</a:t>
            </a:r>
            <a:r>
              <a:rPr lang="fr-FR" sz="9600" dirty="0"/>
              <a:t> </a:t>
            </a:r>
            <a:r>
              <a:rPr lang="fr-FR" sz="9600" dirty="0" err="1"/>
              <a:t>between</a:t>
            </a:r>
            <a:r>
              <a:rPr lang="fr-FR" sz="9600" dirty="0"/>
              <a:t> nominal and real </a:t>
            </a:r>
          </a:p>
          <a:p>
            <a:pPr algn="l">
              <a:lnSpc>
                <a:spcPct val="120000"/>
              </a:lnSpc>
              <a:spcBef>
                <a:spcPts val="0"/>
              </a:spcBef>
            </a:pPr>
            <a:endParaRPr lang="fr-FR" sz="9600" dirty="0"/>
          </a:p>
          <a:p>
            <a:pPr algn="l">
              <a:spcBef>
                <a:spcPts val="0"/>
              </a:spcBef>
            </a:pPr>
            <a:endParaRPr lang="fr-FR" sz="9600" dirty="0"/>
          </a:p>
          <a:p>
            <a:pPr algn="l">
              <a:spcBef>
                <a:spcPts val="0"/>
              </a:spcBef>
            </a:pPr>
            <a:endParaRPr lang="fr-FR" dirty="0"/>
          </a:p>
          <a:p>
            <a:pPr algn="l">
              <a:spcBef>
                <a:spcPts val="0"/>
              </a:spcBef>
            </a:pPr>
            <a:r>
              <a:rPr lang="fr-FR" dirty="0"/>
              <a:t> </a:t>
            </a:r>
          </a:p>
        </p:txBody>
      </p:sp>
      <p:sp>
        <p:nvSpPr>
          <p:cNvPr id="8" name="Rectangle 7">
            <a:extLst>
              <a:ext uri="{FF2B5EF4-FFF2-40B4-BE49-F238E27FC236}">
                <a16:creationId xmlns:a16="http://schemas.microsoft.com/office/drawing/2014/main" id="{8D2E9ECA-7D1E-E1C2-98E2-2805C2057250}"/>
              </a:ext>
            </a:extLst>
          </p:cNvPr>
          <p:cNvSpPr/>
          <p:nvPr/>
        </p:nvSpPr>
        <p:spPr>
          <a:xfrm>
            <a:off x="6371550" y="7958"/>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000" dirty="0"/>
          </a:p>
          <a:p>
            <a:pPr algn="ctr"/>
            <a:r>
              <a:rPr lang="fr-FR" sz="2000" dirty="0"/>
              <a:t>Class 1 Introduction to the key </a:t>
            </a:r>
            <a:r>
              <a:rPr lang="fr-FR" sz="2000" dirty="0" err="1"/>
              <a:t>economic</a:t>
            </a:r>
            <a:r>
              <a:rPr lang="fr-FR" sz="2000" dirty="0"/>
              <a:t> concepts</a:t>
            </a:r>
          </a:p>
          <a:p>
            <a:pPr algn="ctr"/>
            <a:endParaRPr lang="fr-FR" sz="2400" dirty="0"/>
          </a:p>
        </p:txBody>
      </p:sp>
      <p:sp>
        <p:nvSpPr>
          <p:cNvPr id="6" name="Espace réservé du numéro de diapositive 5">
            <a:extLst>
              <a:ext uri="{FF2B5EF4-FFF2-40B4-BE49-F238E27FC236}">
                <a16:creationId xmlns:a16="http://schemas.microsoft.com/office/drawing/2014/main" id="{E8EF309C-321A-16B8-8F4D-0D41DECC387A}"/>
              </a:ext>
            </a:extLst>
          </p:cNvPr>
          <p:cNvSpPr>
            <a:spLocks noGrp="1"/>
          </p:cNvSpPr>
          <p:nvPr>
            <p:ph type="sldNum" sz="quarter" idx="12"/>
          </p:nvPr>
        </p:nvSpPr>
        <p:spPr/>
        <p:txBody>
          <a:bodyPr/>
          <a:lstStyle/>
          <a:p>
            <a:fld id="{A50A5B85-44CD-BA4A-94C4-E4B93892B915}" type="slidenum">
              <a:rPr lang="fr-FR" smtClean="0"/>
              <a:t>8</a:t>
            </a:fld>
            <a:endParaRPr lang="fr-FR"/>
          </a:p>
        </p:txBody>
      </p:sp>
    </p:spTree>
    <p:extLst>
      <p:ext uri="{BB962C8B-B14F-4D97-AF65-F5344CB8AC3E}">
        <p14:creationId xmlns:p14="http://schemas.microsoft.com/office/powerpoint/2010/main" val="343984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F27F30-6BA9-1BB6-BA8C-8C2FC58E74AA}"/>
              </a:ext>
            </a:extLst>
          </p:cNvPr>
          <p:cNvSpPr>
            <a:spLocks noGrp="1"/>
          </p:cNvSpPr>
          <p:nvPr>
            <p:ph type="subTitle" idx="1"/>
          </p:nvPr>
        </p:nvSpPr>
        <p:spPr>
          <a:xfrm>
            <a:off x="0" y="-5897"/>
            <a:ext cx="12192000" cy="6863897"/>
          </a:xfrm>
        </p:spPr>
        <p:txBody>
          <a:bodyPr>
            <a:normAutofit fontScale="25000" lnSpcReduction="20000"/>
          </a:bodyPr>
          <a:lstStyle/>
          <a:p>
            <a:pPr indent="-857250" algn="l">
              <a:spcBef>
                <a:spcPts val="0"/>
              </a:spcBef>
              <a:buFont typeface="Wingdings" pitchFamily="2" charset="2"/>
              <a:buChar char="Ø"/>
            </a:pPr>
            <a:r>
              <a:rPr lang="fr-FR" sz="11200" dirty="0">
                <a:highlight>
                  <a:srgbClr val="00FF00"/>
                </a:highlight>
              </a:rPr>
              <a:t>How to express GDP</a:t>
            </a:r>
            <a:endParaRPr lang="fr-FR" sz="8000" dirty="0"/>
          </a:p>
          <a:p>
            <a:pPr algn="l">
              <a:spcBef>
                <a:spcPts val="0"/>
              </a:spcBef>
            </a:pPr>
            <a:endParaRPr lang="fr-FR" sz="8000" dirty="0"/>
          </a:p>
          <a:p>
            <a:pPr algn="l">
              <a:spcBef>
                <a:spcPts val="0"/>
              </a:spcBef>
            </a:pPr>
            <a:endParaRPr lang="fr-FR" sz="8000" dirty="0"/>
          </a:p>
          <a:p>
            <a:pPr algn="l">
              <a:spcBef>
                <a:spcPts val="0"/>
              </a:spcBef>
            </a:pPr>
            <a:r>
              <a:rPr lang="fr-FR" sz="8000" dirty="0"/>
              <a:t> Can </a:t>
            </a:r>
            <a:r>
              <a:rPr lang="fr-FR" sz="8000" dirty="0" err="1"/>
              <a:t>be</a:t>
            </a:r>
            <a:r>
              <a:rPr lang="fr-FR" sz="8000" dirty="0"/>
              <a:t> </a:t>
            </a:r>
            <a:r>
              <a:rPr lang="fr-FR" sz="8000" dirty="0" err="1"/>
              <a:t>given</a:t>
            </a:r>
            <a:r>
              <a:rPr lang="fr-FR" sz="8000" dirty="0"/>
              <a:t> in nominal value or per capita, </a:t>
            </a:r>
            <a:r>
              <a:rPr lang="fr-FR" sz="8000" dirty="0" err="1"/>
              <a:t>usually</a:t>
            </a:r>
            <a:r>
              <a:rPr lang="fr-FR" sz="8000" dirty="0"/>
              <a:t> </a:t>
            </a:r>
            <a:r>
              <a:rPr lang="fr-FR" sz="8000" dirty="0" err="1"/>
              <a:t>expressed</a:t>
            </a:r>
            <a:r>
              <a:rPr lang="fr-FR" sz="8000" dirty="0"/>
              <a:t> in % of </a:t>
            </a:r>
            <a:r>
              <a:rPr lang="fr-FR" sz="8000" dirty="0" err="1"/>
              <a:t>growth</a:t>
            </a:r>
            <a:r>
              <a:rPr lang="fr-FR" sz="8000" dirty="0"/>
              <a:t> BUT</a:t>
            </a:r>
          </a:p>
          <a:p>
            <a:pPr marL="1143000" indent="-1143000" algn="l">
              <a:spcBef>
                <a:spcPts val="0"/>
              </a:spcBef>
              <a:buFontTx/>
              <a:buChar char="-"/>
            </a:pPr>
            <a:endParaRPr lang="fr-FR" sz="8000" dirty="0"/>
          </a:p>
          <a:p>
            <a:pPr algn="l">
              <a:spcBef>
                <a:spcPts val="0"/>
              </a:spcBef>
            </a:pPr>
            <a:r>
              <a:rPr lang="fr-FR" sz="8000" dirty="0" err="1"/>
              <a:t>When</a:t>
            </a:r>
            <a:r>
              <a:rPr lang="fr-FR" sz="8000" dirty="0"/>
              <a:t> </a:t>
            </a:r>
            <a:r>
              <a:rPr lang="fr-FR" sz="8000" dirty="0" err="1"/>
              <a:t>comparing</a:t>
            </a:r>
            <a:r>
              <a:rPr lang="fr-FR" sz="8000" dirty="0"/>
              <a:t> the GDP over time, or </a:t>
            </a:r>
            <a:r>
              <a:rPr lang="fr-FR" sz="8000" dirty="0" err="1"/>
              <a:t>between</a:t>
            </a:r>
            <a:r>
              <a:rPr lang="fr-FR" sz="8000" dirty="0"/>
              <a:t> </a:t>
            </a:r>
            <a:r>
              <a:rPr lang="fr-FR" sz="8000" dirty="0" err="1"/>
              <a:t>different</a:t>
            </a:r>
            <a:r>
              <a:rPr lang="fr-FR" sz="8000" dirty="0"/>
              <a:t> countries, </a:t>
            </a:r>
            <a:r>
              <a:rPr lang="fr-FR" sz="8000" dirty="0" err="1"/>
              <a:t>it</a:t>
            </a:r>
            <a:r>
              <a:rPr lang="fr-FR" sz="8000" dirty="0"/>
              <a:t> </a:t>
            </a:r>
            <a:r>
              <a:rPr lang="fr-FR" sz="8000" dirty="0" err="1"/>
              <a:t>becomes</a:t>
            </a:r>
            <a:r>
              <a:rPr lang="fr-FR" sz="8000" dirty="0"/>
              <a:t> more </a:t>
            </a:r>
            <a:r>
              <a:rPr lang="fr-FR" sz="8000" dirty="0" err="1"/>
              <a:t>complex</a:t>
            </a:r>
            <a:r>
              <a:rPr lang="fr-FR" sz="8000" dirty="0"/>
              <a:t>: </a:t>
            </a:r>
          </a:p>
          <a:p>
            <a:pPr algn="l">
              <a:spcBef>
                <a:spcPts val="0"/>
              </a:spcBef>
            </a:pPr>
            <a:endParaRPr lang="fr-FR" sz="8000" dirty="0"/>
          </a:p>
          <a:p>
            <a:pPr marL="1143000" indent="-1143000" algn="l">
              <a:spcBef>
                <a:spcPts val="0"/>
              </a:spcBef>
              <a:buFont typeface="Wingdings" pitchFamily="2" charset="2"/>
              <a:buChar char="è"/>
            </a:pPr>
            <a:r>
              <a:rPr lang="fr-FR" sz="8000" dirty="0">
                <a:solidFill>
                  <a:srgbClr val="000000"/>
                </a:solidFill>
                <a:cs typeface="Arial"/>
                <a:sym typeface="Wingdings" charset="0"/>
              </a:rPr>
              <a:t>As the value of money changes over time, </a:t>
            </a:r>
            <a:r>
              <a:rPr lang="fr-FR" sz="8000" dirty="0" err="1">
                <a:solidFill>
                  <a:srgbClr val="000000"/>
                </a:solidFill>
                <a:cs typeface="Arial"/>
                <a:sym typeface="Wingdings" charset="0"/>
              </a:rPr>
              <a:t>you</a:t>
            </a:r>
            <a:r>
              <a:rPr lang="fr-FR" sz="8000" dirty="0">
                <a:solidFill>
                  <a:srgbClr val="000000"/>
                </a:solidFill>
                <a:cs typeface="Arial"/>
                <a:sym typeface="Wingdings" charset="0"/>
              </a:rPr>
              <a:t> </a:t>
            </a:r>
            <a:r>
              <a:rPr lang="fr-FR" sz="8000" dirty="0" err="1">
                <a:solidFill>
                  <a:srgbClr val="000000"/>
                </a:solidFill>
                <a:cs typeface="Arial"/>
                <a:sym typeface="Wingdings" charset="0"/>
              </a:rPr>
              <a:t>cannot</a:t>
            </a:r>
            <a:r>
              <a:rPr lang="fr-FR" sz="8000" dirty="0">
                <a:solidFill>
                  <a:srgbClr val="000000"/>
                </a:solidFill>
                <a:cs typeface="Arial"/>
                <a:sym typeface="Wingdings" charset="0"/>
              </a:rPr>
              <a:t> use nominal/</a:t>
            </a:r>
            <a:r>
              <a:rPr lang="fr-FR" sz="8000" dirty="0" err="1">
                <a:solidFill>
                  <a:srgbClr val="000000"/>
                </a:solidFill>
                <a:cs typeface="Arial"/>
                <a:sym typeface="Wingdings" charset="0"/>
              </a:rPr>
              <a:t>current</a:t>
            </a:r>
            <a:r>
              <a:rPr lang="fr-FR" sz="8000" dirty="0">
                <a:solidFill>
                  <a:srgbClr val="000000"/>
                </a:solidFill>
                <a:cs typeface="Arial"/>
                <a:sym typeface="Wingdings" charset="0"/>
              </a:rPr>
              <a:t> </a:t>
            </a:r>
            <a:r>
              <a:rPr lang="fr-FR" sz="8000" dirty="0" err="1">
                <a:solidFill>
                  <a:srgbClr val="000000"/>
                </a:solidFill>
                <a:cs typeface="Arial"/>
                <a:sym typeface="Wingdings" charset="0"/>
              </a:rPr>
              <a:t>prices</a:t>
            </a:r>
            <a:r>
              <a:rPr lang="fr-FR" sz="8000" dirty="0">
                <a:solidFill>
                  <a:srgbClr val="000000"/>
                </a:solidFill>
                <a:cs typeface="Arial"/>
                <a:sym typeface="Wingdings" charset="0"/>
              </a:rPr>
              <a:t>, </a:t>
            </a:r>
            <a:r>
              <a:rPr lang="fr-FR" sz="8000" dirty="0" err="1">
                <a:solidFill>
                  <a:srgbClr val="000000"/>
                </a:solidFill>
                <a:cs typeface="Arial"/>
                <a:sym typeface="Wingdings" charset="0"/>
              </a:rPr>
              <a:t>you</a:t>
            </a:r>
            <a:r>
              <a:rPr lang="fr-FR" sz="8000" dirty="0">
                <a:solidFill>
                  <a:srgbClr val="000000"/>
                </a:solidFill>
                <a:cs typeface="Arial"/>
                <a:sym typeface="Wingdings" charset="0"/>
              </a:rPr>
              <a:t> </a:t>
            </a:r>
            <a:r>
              <a:rPr lang="fr-FR" sz="8000" dirty="0" err="1">
                <a:solidFill>
                  <a:srgbClr val="000000"/>
                </a:solidFill>
                <a:cs typeface="Arial"/>
                <a:sym typeface="Wingdings" charset="0"/>
              </a:rPr>
              <a:t>need</a:t>
            </a:r>
            <a:r>
              <a:rPr lang="fr-FR" sz="8000" dirty="0">
                <a:solidFill>
                  <a:srgbClr val="000000"/>
                </a:solidFill>
                <a:cs typeface="Arial"/>
                <a:sym typeface="Wingdings" charset="0"/>
              </a:rPr>
              <a:t> to use a </a:t>
            </a:r>
            <a:r>
              <a:rPr lang="fr-FR" sz="8000" dirty="0" err="1">
                <a:solidFill>
                  <a:srgbClr val="000000"/>
                </a:solidFill>
                <a:cs typeface="Arial"/>
                <a:sym typeface="Wingdings" charset="0"/>
              </a:rPr>
              <a:t>price</a:t>
            </a:r>
            <a:r>
              <a:rPr lang="fr-FR" sz="8000" dirty="0">
                <a:solidFill>
                  <a:srgbClr val="000000"/>
                </a:solidFill>
                <a:cs typeface="Arial"/>
                <a:sym typeface="Wingdings" charset="0"/>
              </a:rPr>
              <a:t> index, </a:t>
            </a:r>
            <a:r>
              <a:rPr lang="fr-FR" sz="8000" dirty="0" err="1">
                <a:solidFill>
                  <a:srgbClr val="000000"/>
                </a:solidFill>
                <a:cs typeface="Arial"/>
                <a:sym typeface="Wingdings" charset="0"/>
              </a:rPr>
              <a:t>it’s</a:t>
            </a:r>
            <a:r>
              <a:rPr lang="fr-FR" sz="8000" dirty="0">
                <a:solidFill>
                  <a:srgbClr val="000000"/>
                </a:solidFill>
                <a:cs typeface="Arial"/>
                <a:sym typeface="Wingdings" charset="0"/>
              </a:rPr>
              <a:t> </a:t>
            </a:r>
            <a:r>
              <a:rPr lang="fr-FR" sz="8000" dirty="0" err="1">
                <a:solidFill>
                  <a:srgbClr val="000000"/>
                </a:solidFill>
                <a:cs typeface="Arial"/>
                <a:sym typeface="Wingdings" charset="0"/>
              </a:rPr>
              <a:t>called</a:t>
            </a:r>
            <a:r>
              <a:rPr lang="fr-FR" sz="8000" dirty="0">
                <a:solidFill>
                  <a:srgbClr val="000000"/>
                </a:solidFill>
                <a:cs typeface="Arial"/>
                <a:sym typeface="Wingdings" charset="0"/>
              </a:rPr>
              <a:t> </a:t>
            </a:r>
            <a:r>
              <a:rPr lang="fr-FR" sz="8000" b="1" dirty="0" err="1">
                <a:solidFill>
                  <a:srgbClr val="000000"/>
                </a:solidFill>
                <a:cs typeface="Arial"/>
                <a:sym typeface="Wingdings" charset="0"/>
              </a:rPr>
              <a:t>deflating</a:t>
            </a:r>
            <a:r>
              <a:rPr lang="fr-FR" sz="8000" b="1" dirty="0">
                <a:solidFill>
                  <a:srgbClr val="000000"/>
                </a:solidFill>
                <a:cs typeface="Arial"/>
                <a:sym typeface="Wingdings" charset="0"/>
              </a:rPr>
              <a:t> the </a:t>
            </a:r>
            <a:r>
              <a:rPr lang="fr-FR" sz="8000" b="1" dirty="0" err="1">
                <a:solidFill>
                  <a:srgbClr val="000000"/>
                </a:solidFill>
                <a:cs typeface="Arial"/>
                <a:sym typeface="Wingdings" charset="0"/>
              </a:rPr>
              <a:t>current</a:t>
            </a:r>
            <a:r>
              <a:rPr lang="fr-FR" sz="8000" b="1" dirty="0">
                <a:solidFill>
                  <a:srgbClr val="000000"/>
                </a:solidFill>
                <a:cs typeface="Arial"/>
                <a:sym typeface="Wingdings" charset="0"/>
              </a:rPr>
              <a:t> </a:t>
            </a:r>
            <a:r>
              <a:rPr lang="fr-FR" sz="8000" b="1" dirty="0" err="1">
                <a:solidFill>
                  <a:srgbClr val="000000"/>
                </a:solidFill>
                <a:cs typeface="Arial"/>
                <a:sym typeface="Wingdings" charset="0"/>
              </a:rPr>
              <a:t>price</a:t>
            </a:r>
            <a:r>
              <a:rPr lang="fr-FR" sz="8000" b="1" dirty="0">
                <a:solidFill>
                  <a:srgbClr val="000000"/>
                </a:solidFill>
                <a:cs typeface="Arial"/>
                <a:sym typeface="Wingdings" charset="0"/>
              </a:rPr>
              <a:t> data</a:t>
            </a:r>
          </a:p>
          <a:p>
            <a:endParaRPr lang="fr-FR" sz="7200" dirty="0">
              <a:solidFill>
                <a:srgbClr val="000000"/>
              </a:solidFill>
              <a:cs typeface="Arial"/>
              <a:sym typeface="Wingdings" charset="0"/>
            </a:endParaRPr>
          </a:p>
          <a:p>
            <a:pPr algn="l"/>
            <a:r>
              <a:rPr lang="fr-FR" sz="8000" b="1" dirty="0">
                <a:solidFill>
                  <a:schemeClr val="accent1"/>
                </a:solidFill>
              </a:rPr>
              <a:t>Example:</a:t>
            </a:r>
            <a:endParaRPr lang="fr-FR" sz="8000" dirty="0">
              <a:solidFill>
                <a:schemeClr val="accent1"/>
              </a:solidFill>
            </a:endParaRPr>
          </a:p>
          <a:p>
            <a:pPr algn="l"/>
            <a:r>
              <a:rPr lang="fr-FR" sz="8000" dirty="0">
                <a:solidFill>
                  <a:schemeClr val="accent1"/>
                </a:solidFill>
              </a:rPr>
              <a:t>The </a:t>
            </a:r>
            <a:r>
              <a:rPr lang="fr-FR" sz="8000" dirty="0" err="1">
                <a:solidFill>
                  <a:schemeClr val="accent1"/>
                </a:solidFill>
              </a:rPr>
              <a:t>EU’s</a:t>
            </a:r>
            <a:r>
              <a:rPr lang="fr-FR" sz="8000" dirty="0">
                <a:solidFill>
                  <a:schemeClr val="accent1"/>
                </a:solidFill>
              </a:rPr>
              <a:t> GDP </a:t>
            </a:r>
            <a:r>
              <a:rPr lang="fr-FR" sz="8000" dirty="0" err="1">
                <a:solidFill>
                  <a:schemeClr val="accent1"/>
                </a:solidFill>
              </a:rPr>
              <a:t>was</a:t>
            </a:r>
            <a:r>
              <a:rPr lang="fr-FR" sz="8000" dirty="0">
                <a:solidFill>
                  <a:schemeClr val="accent1"/>
                </a:solidFill>
              </a:rPr>
              <a:t> 16.6 % </a:t>
            </a:r>
            <a:r>
              <a:rPr lang="fr-FR" sz="8000" dirty="0" err="1">
                <a:solidFill>
                  <a:schemeClr val="accent1"/>
                </a:solidFill>
              </a:rPr>
              <a:t>higher</a:t>
            </a:r>
            <a:r>
              <a:rPr lang="fr-FR" sz="8000" dirty="0">
                <a:solidFill>
                  <a:schemeClr val="accent1"/>
                </a:solidFill>
              </a:rPr>
              <a:t> in 2022 </a:t>
            </a:r>
            <a:r>
              <a:rPr lang="fr-FR" sz="8000" dirty="0" err="1">
                <a:solidFill>
                  <a:schemeClr val="accent1"/>
                </a:solidFill>
              </a:rPr>
              <a:t>compared</a:t>
            </a:r>
            <a:r>
              <a:rPr lang="fr-FR" sz="8000" dirty="0">
                <a:solidFill>
                  <a:schemeClr val="accent1"/>
                </a:solidFill>
              </a:rPr>
              <a:t> </a:t>
            </a:r>
            <a:r>
              <a:rPr lang="fr-FR" sz="8000" dirty="0" err="1">
                <a:solidFill>
                  <a:schemeClr val="accent1"/>
                </a:solidFill>
              </a:rPr>
              <a:t>with</a:t>
            </a:r>
            <a:r>
              <a:rPr lang="fr-FR" sz="8000" dirty="0">
                <a:solidFill>
                  <a:schemeClr val="accent1"/>
                </a:solidFill>
              </a:rPr>
              <a:t> 2012 (10 </a:t>
            </a:r>
            <a:r>
              <a:rPr lang="fr-FR" sz="8000" dirty="0" err="1">
                <a:solidFill>
                  <a:schemeClr val="accent1"/>
                </a:solidFill>
              </a:rPr>
              <a:t>years</a:t>
            </a:r>
            <a:r>
              <a:rPr lang="fr-FR" sz="8000" dirty="0">
                <a:solidFill>
                  <a:schemeClr val="accent1"/>
                </a:solidFill>
              </a:rPr>
              <a:t> </a:t>
            </a:r>
            <a:r>
              <a:rPr lang="fr-FR" sz="8000" dirty="0" err="1">
                <a:solidFill>
                  <a:schemeClr val="accent1"/>
                </a:solidFill>
              </a:rPr>
              <a:t>earlier</a:t>
            </a:r>
            <a:r>
              <a:rPr lang="fr-FR" sz="8000" dirty="0">
                <a:solidFill>
                  <a:schemeClr val="accent1"/>
                </a:solidFill>
              </a:rPr>
              <a:t>) in real </a:t>
            </a:r>
            <a:r>
              <a:rPr lang="fr-FR" sz="8000" dirty="0" err="1">
                <a:solidFill>
                  <a:schemeClr val="accent1"/>
                </a:solidFill>
              </a:rPr>
              <a:t>terms</a:t>
            </a:r>
            <a:r>
              <a:rPr lang="fr-FR" sz="8000" dirty="0">
                <a:solidFill>
                  <a:schemeClr val="accent1"/>
                </a:solidFill>
              </a:rPr>
              <a:t>, </a:t>
            </a:r>
            <a:r>
              <a:rPr lang="fr-FR" sz="8000" dirty="0" err="1">
                <a:solidFill>
                  <a:schemeClr val="accent1"/>
                </a:solidFill>
              </a:rPr>
              <a:t>while</a:t>
            </a:r>
            <a:r>
              <a:rPr lang="fr-FR" sz="8000" dirty="0">
                <a:solidFill>
                  <a:schemeClr val="accent1"/>
                </a:solidFill>
              </a:rPr>
              <a:t> over the </a:t>
            </a:r>
            <a:r>
              <a:rPr lang="fr-FR" sz="8000" dirty="0" err="1">
                <a:solidFill>
                  <a:schemeClr val="accent1"/>
                </a:solidFill>
              </a:rPr>
              <a:t>same</a:t>
            </a:r>
            <a:r>
              <a:rPr lang="fr-FR" sz="8000" dirty="0">
                <a:solidFill>
                  <a:schemeClr val="accent1"/>
                </a:solidFill>
              </a:rPr>
              <a:t> </a:t>
            </a:r>
            <a:r>
              <a:rPr lang="fr-FR" sz="8000" dirty="0" err="1">
                <a:solidFill>
                  <a:schemeClr val="accent1"/>
                </a:solidFill>
              </a:rPr>
              <a:t>period</a:t>
            </a:r>
            <a:r>
              <a:rPr lang="fr-FR" sz="8000" dirty="0">
                <a:solidFill>
                  <a:schemeClr val="accent1"/>
                </a:solidFill>
              </a:rPr>
              <a:t> GDP in </a:t>
            </a:r>
            <a:r>
              <a:rPr lang="fr-FR" sz="8000" dirty="0" err="1">
                <a:solidFill>
                  <a:schemeClr val="accent1"/>
                </a:solidFill>
              </a:rPr>
              <a:t>current</a:t>
            </a:r>
            <a:r>
              <a:rPr lang="fr-FR" sz="8000" dirty="0">
                <a:solidFill>
                  <a:schemeClr val="accent1"/>
                </a:solidFill>
              </a:rPr>
              <a:t> </a:t>
            </a:r>
            <a:r>
              <a:rPr lang="fr-FR" sz="8000" dirty="0" err="1">
                <a:solidFill>
                  <a:schemeClr val="accent1"/>
                </a:solidFill>
              </a:rPr>
              <a:t>prices</a:t>
            </a:r>
            <a:r>
              <a:rPr lang="fr-FR" sz="8000" dirty="0">
                <a:solidFill>
                  <a:schemeClr val="accent1"/>
                </a:solidFill>
              </a:rPr>
              <a:t> </a:t>
            </a:r>
            <a:r>
              <a:rPr lang="fr-FR" sz="8000" dirty="0" err="1">
                <a:solidFill>
                  <a:schemeClr val="accent1"/>
                </a:solidFill>
              </a:rPr>
              <a:t>grew</a:t>
            </a:r>
            <a:r>
              <a:rPr lang="fr-FR" sz="8000" dirty="0">
                <a:solidFill>
                  <a:schemeClr val="accent1"/>
                </a:solidFill>
              </a:rPr>
              <a:t> by 39 %. This </a:t>
            </a:r>
            <a:r>
              <a:rPr lang="fr-FR" sz="8000" dirty="0" err="1">
                <a:solidFill>
                  <a:schemeClr val="accent1"/>
                </a:solidFill>
              </a:rPr>
              <a:t>means</a:t>
            </a:r>
            <a:r>
              <a:rPr lang="fr-FR" sz="8000" dirty="0">
                <a:solidFill>
                  <a:schemeClr val="accent1"/>
                </a:solidFill>
              </a:rPr>
              <a:t> </a:t>
            </a:r>
            <a:r>
              <a:rPr lang="fr-FR" sz="8000" dirty="0" err="1">
                <a:solidFill>
                  <a:schemeClr val="accent1"/>
                </a:solidFill>
              </a:rPr>
              <a:t>that</a:t>
            </a:r>
            <a:r>
              <a:rPr lang="fr-FR" sz="8000" dirty="0">
                <a:solidFill>
                  <a:schemeClr val="accent1"/>
                </a:solidFill>
              </a:rPr>
              <a:t> </a:t>
            </a:r>
            <a:r>
              <a:rPr lang="fr-FR" sz="8000" dirty="0" err="1">
                <a:solidFill>
                  <a:schemeClr val="accent1"/>
                </a:solidFill>
              </a:rPr>
              <a:t>less</a:t>
            </a:r>
            <a:r>
              <a:rPr lang="fr-FR" sz="8000" dirty="0">
                <a:solidFill>
                  <a:schemeClr val="accent1"/>
                </a:solidFill>
              </a:rPr>
              <a:t> </a:t>
            </a:r>
            <a:r>
              <a:rPr lang="fr-FR" sz="8000" dirty="0" err="1">
                <a:solidFill>
                  <a:schemeClr val="accent1"/>
                </a:solidFill>
              </a:rPr>
              <a:t>than</a:t>
            </a:r>
            <a:r>
              <a:rPr lang="fr-FR" sz="8000" dirty="0">
                <a:solidFill>
                  <a:schemeClr val="accent1"/>
                </a:solidFill>
              </a:rPr>
              <a:t> </a:t>
            </a:r>
            <a:r>
              <a:rPr lang="fr-FR" sz="8000" dirty="0" err="1">
                <a:solidFill>
                  <a:schemeClr val="accent1"/>
                </a:solidFill>
              </a:rPr>
              <a:t>half</a:t>
            </a:r>
            <a:r>
              <a:rPr lang="fr-FR" sz="8000" dirty="0">
                <a:solidFill>
                  <a:schemeClr val="accent1"/>
                </a:solidFill>
              </a:rPr>
              <a:t> of the </a:t>
            </a:r>
            <a:r>
              <a:rPr lang="fr-FR" sz="8000" dirty="0" err="1">
                <a:solidFill>
                  <a:schemeClr val="accent1"/>
                </a:solidFill>
              </a:rPr>
              <a:t>growth</a:t>
            </a:r>
            <a:r>
              <a:rPr lang="fr-FR" sz="8000" dirty="0">
                <a:solidFill>
                  <a:schemeClr val="accent1"/>
                </a:solidFill>
              </a:rPr>
              <a:t> </a:t>
            </a:r>
            <a:r>
              <a:rPr lang="fr-FR" sz="8000" dirty="0" err="1">
                <a:solidFill>
                  <a:schemeClr val="accent1"/>
                </a:solidFill>
              </a:rPr>
              <a:t>observed</a:t>
            </a:r>
            <a:r>
              <a:rPr lang="fr-FR" sz="8000" dirty="0">
                <a:solidFill>
                  <a:schemeClr val="accent1"/>
                </a:solidFill>
              </a:rPr>
              <a:t> in </a:t>
            </a:r>
            <a:r>
              <a:rPr lang="fr-FR" sz="8000" dirty="0" err="1">
                <a:solidFill>
                  <a:schemeClr val="accent1"/>
                </a:solidFill>
              </a:rPr>
              <a:t>current</a:t>
            </a:r>
            <a:r>
              <a:rPr lang="fr-FR" sz="8000" dirty="0">
                <a:solidFill>
                  <a:schemeClr val="accent1"/>
                </a:solidFill>
              </a:rPr>
              <a:t> </a:t>
            </a:r>
            <a:r>
              <a:rPr lang="fr-FR" sz="8000" dirty="0" err="1">
                <a:solidFill>
                  <a:schemeClr val="accent1"/>
                </a:solidFill>
              </a:rPr>
              <a:t>prices</a:t>
            </a:r>
            <a:r>
              <a:rPr lang="fr-FR" sz="8000" dirty="0">
                <a:solidFill>
                  <a:schemeClr val="accent1"/>
                </a:solidFill>
              </a:rPr>
              <a:t> </a:t>
            </a:r>
            <a:r>
              <a:rPr lang="fr-FR" sz="8000" dirty="0" err="1">
                <a:solidFill>
                  <a:schemeClr val="accent1"/>
                </a:solidFill>
              </a:rPr>
              <a:t>was</a:t>
            </a:r>
            <a:r>
              <a:rPr lang="fr-FR" sz="8000" dirty="0">
                <a:solidFill>
                  <a:schemeClr val="accent1"/>
                </a:solidFill>
              </a:rPr>
              <a:t> due to real </a:t>
            </a:r>
            <a:r>
              <a:rPr lang="fr-FR" sz="8000" dirty="0" err="1">
                <a:solidFill>
                  <a:schemeClr val="accent1"/>
                </a:solidFill>
              </a:rPr>
              <a:t>economic</a:t>
            </a:r>
            <a:r>
              <a:rPr lang="fr-FR" sz="8000" dirty="0">
                <a:solidFill>
                  <a:schemeClr val="accent1"/>
                </a:solidFill>
              </a:rPr>
              <a:t> </a:t>
            </a:r>
            <a:r>
              <a:rPr lang="fr-FR" sz="8000" dirty="0" err="1">
                <a:solidFill>
                  <a:schemeClr val="accent1"/>
                </a:solidFill>
              </a:rPr>
              <a:t>growth</a:t>
            </a:r>
            <a:r>
              <a:rPr lang="fr-FR" sz="8000" dirty="0">
                <a:solidFill>
                  <a:schemeClr val="accent1"/>
                </a:solidFill>
              </a:rPr>
              <a:t> and the </a:t>
            </a:r>
            <a:r>
              <a:rPr lang="fr-FR" sz="8000" dirty="0" err="1">
                <a:solidFill>
                  <a:schemeClr val="accent1"/>
                </a:solidFill>
              </a:rPr>
              <a:t>rest</a:t>
            </a:r>
            <a:r>
              <a:rPr lang="fr-FR" sz="8000" dirty="0">
                <a:solidFill>
                  <a:schemeClr val="accent1"/>
                </a:solidFill>
              </a:rPr>
              <a:t> </a:t>
            </a:r>
            <a:r>
              <a:rPr lang="fr-FR" sz="8000" dirty="0" err="1">
                <a:solidFill>
                  <a:schemeClr val="accent1"/>
                </a:solidFill>
              </a:rPr>
              <a:t>was</a:t>
            </a:r>
            <a:r>
              <a:rPr lang="fr-FR" sz="8000" dirty="0">
                <a:solidFill>
                  <a:schemeClr val="accent1"/>
                </a:solidFill>
              </a:rPr>
              <a:t> </a:t>
            </a:r>
            <a:r>
              <a:rPr lang="fr-FR" sz="8000" dirty="0" err="1">
                <a:solidFill>
                  <a:schemeClr val="accent1"/>
                </a:solidFill>
              </a:rPr>
              <a:t>simply</a:t>
            </a:r>
            <a:r>
              <a:rPr lang="fr-FR" sz="8000" dirty="0">
                <a:solidFill>
                  <a:schemeClr val="accent1"/>
                </a:solidFill>
              </a:rPr>
              <a:t> due to inflation (</a:t>
            </a:r>
            <a:r>
              <a:rPr lang="fr-FR" sz="8000" dirty="0" err="1">
                <a:solidFill>
                  <a:schemeClr val="accent1"/>
                </a:solidFill>
              </a:rPr>
              <a:t>rising</a:t>
            </a:r>
            <a:r>
              <a:rPr lang="fr-FR" sz="8000" dirty="0">
                <a:solidFill>
                  <a:schemeClr val="accent1"/>
                </a:solidFill>
              </a:rPr>
              <a:t> </a:t>
            </a:r>
            <a:r>
              <a:rPr lang="fr-FR" sz="8000" dirty="0" err="1">
                <a:solidFill>
                  <a:schemeClr val="accent1"/>
                </a:solidFill>
              </a:rPr>
              <a:t>prices</a:t>
            </a:r>
            <a:r>
              <a:rPr lang="fr-FR" sz="8000" dirty="0">
                <a:solidFill>
                  <a:schemeClr val="accent1"/>
                </a:solidFill>
              </a:rPr>
              <a:t>).</a:t>
            </a:r>
          </a:p>
          <a:p>
            <a:endParaRPr lang="fr-FR" sz="8000" dirty="0"/>
          </a:p>
          <a:p>
            <a:pPr algn="l">
              <a:spcBef>
                <a:spcPts val="0"/>
              </a:spcBef>
            </a:pPr>
            <a:endParaRPr lang="fr-FR" sz="5600" dirty="0"/>
          </a:p>
          <a:p>
            <a:pPr marL="1143000" indent="-1143000" algn="l">
              <a:spcBef>
                <a:spcPts val="0"/>
              </a:spcBef>
              <a:buFontTx/>
              <a:buChar char="-"/>
            </a:pPr>
            <a:endParaRPr lang="fr-FR" sz="6400" dirty="0"/>
          </a:p>
          <a:p>
            <a:pPr marL="1143000" indent="-1143000" algn="l">
              <a:spcBef>
                <a:spcPts val="0"/>
              </a:spcBef>
              <a:buFontTx/>
              <a:buChar char="-"/>
            </a:pPr>
            <a:endParaRPr lang="fr-FR" sz="9800" dirty="0"/>
          </a:p>
          <a:p>
            <a:pPr algn="l">
              <a:spcBef>
                <a:spcPts val="0"/>
              </a:spcBef>
            </a:pPr>
            <a:r>
              <a:rPr lang="fr-FR" sz="5600" dirty="0">
                <a:hlinkClick r:id="rId3"/>
              </a:rPr>
              <a:t>Source: https://ec.europa.eu/eurostat/statistics-explained/index.php?title=Beginners:GDP_-_Comparing_GDP:_growth_rate_and_per_capita#:~:text=Thus%2C%20by%20dividing%20the%20value,the%20EU%20was%20449%20million</a:t>
            </a:r>
            <a:r>
              <a:rPr lang="fr-FR" sz="5600" dirty="0"/>
              <a:t>.</a:t>
            </a:r>
          </a:p>
          <a:p>
            <a:pPr marL="1143000" indent="-1143000" algn="l">
              <a:spcBef>
                <a:spcPts val="0"/>
              </a:spcBef>
              <a:buFontTx/>
              <a:buChar char="-"/>
            </a:pPr>
            <a:endParaRPr lang="fr-FR" sz="9800" dirty="0"/>
          </a:p>
          <a:p>
            <a:pPr marL="1143000" indent="-1143000" algn="l">
              <a:spcBef>
                <a:spcPts val="0"/>
              </a:spcBef>
              <a:buFontTx/>
              <a:buChar char="-"/>
            </a:pPr>
            <a:endParaRPr lang="fr-FR" sz="9800" dirty="0"/>
          </a:p>
          <a:p>
            <a:pPr marL="1143000" indent="-1143000" algn="l">
              <a:spcBef>
                <a:spcPts val="0"/>
              </a:spcBef>
              <a:buFontTx/>
              <a:buChar char="-"/>
            </a:pPr>
            <a:endParaRPr lang="fr-FR" sz="9800" dirty="0"/>
          </a:p>
          <a:p>
            <a:pPr algn="l">
              <a:spcBef>
                <a:spcPts val="0"/>
              </a:spcBef>
            </a:pPr>
            <a:r>
              <a:rPr lang="fr-FR" sz="9800" dirty="0"/>
              <a:t> </a:t>
            </a:r>
          </a:p>
        </p:txBody>
      </p:sp>
      <p:sp>
        <p:nvSpPr>
          <p:cNvPr id="8" name="Rectangle 7">
            <a:extLst>
              <a:ext uri="{FF2B5EF4-FFF2-40B4-BE49-F238E27FC236}">
                <a16:creationId xmlns:a16="http://schemas.microsoft.com/office/drawing/2014/main" id="{8D2E9ECA-7D1E-E1C2-98E2-2805C2057250}"/>
              </a:ext>
            </a:extLst>
          </p:cNvPr>
          <p:cNvSpPr/>
          <p:nvPr/>
        </p:nvSpPr>
        <p:spPr>
          <a:xfrm>
            <a:off x="6371550" y="-5897"/>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6" name="Espace réservé du numéro de diapositive 5">
            <a:extLst>
              <a:ext uri="{FF2B5EF4-FFF2-40B4-BE49-F238E27FC236}">
                <a16:creationId xmlns:a16="http://schemas.microsoft.com/office/drawing/2014/main" id="{E8EF309C-321A-16B8-8F4D-0D41DECC387A}"/>
              </a:ext>
            </a:extLst>
          </p:cNvPr>
          <p:cNvSpPr>
            <a:spLocks noGrp="1"/>
          </p:cNvSpPr>
          <p:nvPr>
            <p:ph type="sldNum" sz="quarter" idx="12"/>
          </p:nvPr>
        </p:nvSpPr>
        <p:spPr/>
        <p:txBody>
          <a:bodyPr/>
          <a:lstStyle/>
          <a:p>
            <a:fld id="{A50A5B85-44CD-BA4A-94C4-E4B93892B915}" type="slidenum">
              <a:rPr lang="fr-FR" smtClean="0"/>
              <a:t>9</a:t>
            </a:fld>
            <a:endParaRPr lang="fr-FR"/>
          </a:p>
        </p:txBody>
      </p:sp>
      <mc:AlternateContent xmlns:mc="http://schemas.openxmlformats.org/markup-compatibility/2006" xmlns:p14="http://schemas.microsoft.com/office/powerpoint/2010/main">
        <mc:Choice Requires="p14">
          <p:contentPart p14:bwMode="auto" r:id="rId4">
            <p14:nvContentPartPr>
              <p14:cNvPr id="2" name="Encre 1">
                <a:extLst>
                  <a:ext uri="{FF2B5EF4-FFF2-40B4-BE49-F238E27FC236}">
                    <a16:creationId xmlns:a16="http://schemas.microsoft.com/office/drawing/2014/main" id="{B16137A1-4AA1-0BFE-DC7F-3F6EB877B100}"/>
                  </a:ext>
                </a:extLst>
              </p14:cNvPr>
              <p14:cNvContentPartPr/>
              <p14:nvPr/>
            </p14:nvContentPartPr>
            <p14:xfrm>
              <a:off x="1286581" y="2117143"/>
              <a:ext cx="360" cy="2880"/>
            </p14:xfrm>
          </p:contentPart>
        </mc:Choice>
        <mc:Fallback xmlns="">
          <p:pic>
            <p:nvPicPr>
              <p:cNvPr id="2" name="Encre 1">
                <a:extLst>
                  <a:ext uri="{FF2B5EF4-FFF2-40B4-BE49-F238E27FC236}">
                    <a16:creationId xmlns:a16="http://schemas.microsoft.com/office/drawing/2014/main" id="{B16137A1-4AA1-0BFE-DC7F-3F6EB877B100}"/>
                  </a:ext>
                </a:extLst>
              </p:cNvPr>
              <p:cNvPicPr/>
              <p:nvPr/>
            </p:nvPicPr>
            <p:blipFill>
              <a:blip r:embed="rId6"/>
              <a:stretch>
                <a:fillRect/>
              </a:stretch>
            </p:blipFill>
            <p:spPr>
              <a:xfrm>
                <a:off x="1277581" y="2108503"/>
                <a:ext cx="18000" cy="20520"/>
              </a:xfrm>
              <a:prstGeom prst="rect">
                <a:avLst/>
              </a:prstGeom>
            </p:spPr>
          </p:pic>
        </mc:Fallback>
      </mc:AlternateContent>
      <p:sp>
        <p:nvSpPr>
          <p:cNvPr id="4" name="Rectangle 3">
            <a:extLst>
              <a:ext uri="{FF2B5EF4-FFF2-40B4-BE49-F238E27FC236}">
                <a16:creationId xmlns:a16="http://schemas.microsoft.com/office/drawing/2014/main" id="{F22A09D6-FA43-4C65-628B-1DF6BC745D7C}"/>
              </a:ext>
            </a:extLst>
          </p:cNvPr>
          <p:cNvSpPr/>
          <p:nvPr/>
        </p:nvSpPr>
        <p:spPr>
          <a:xfrm>
            <a:off x="6371550" y="7958"/>
            <a:ext cx="5791679" cy="46374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000" dirty="0"/>
          </a:p>
          <a:p>
            <a:pPr algn="ctr"/>
            <a:r>
              <a:rPr lang="fr-FR" sz="2000" dirty="0"/>
              <a:t>Class 1 Introduction to the key </a:t>
            </a:r>
            <a:r>
              <a:rPr lang="fr-FR" sz="2000" dirty="0" err="1"/>
              <a:t>economic</a:t>
            </a:r>
            <a:r>
              <a:rPr lang="fr-FR" sz="2000" dirty="0"/>
              <a:t> concepts</a:t>
            </a:r>
          </a:p>
          <a:p>
            <a:pPr algn="ctr"/>
            <a:endParaRPr lang="fr-FR" sz="2400" dirty="0"/>
          </a:p>
        </p:txBody>
      </p:sp>
    </p:spTree>
    <p:extLst>
      <p:ext uri="{BB962C8B-B14F-4D97-AF65-F5344CB8AC3E}">
        <p14:creationId xmlns:p14="http://schemas.microsoft.com/office/powerpoint/2010/main" val="235305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2565</TotalTime>
  <Words>2874</Words>
  <Application>Microsoft Macintosh PowerPoint</Application>
  <PresentationFormat>Grand écran</PresentationFormat>
  <Paragraphs>325</Paragraphs>
  <Slides>17</Slides>
  <Notes>17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Arial</vt:lpstr>
      <vt:lpstr>Calibri</vt:lpstr>
      <vt:lpstr>Calibri Light</vt:lpstr>
      <vt:lpstr>Georgia</vt:lpstr>
      <vt:lpstr>Open Sans</vt:lpstr>
      <vt:lpstr>SourceSansPro</vt:lpstr>
      <vt:lpstr>Wingdings</vt:lpstr>
      <vt:lpstr>Thème Office</vt:lpstr>
      <vt:lpstr>France in Economic Globalization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Microsoft Office User</cp:lastModifiedBy>
  <cp:revision>201</cp:revision>
  <dcterms:created xsi:type="dcterms:W3CDTF">2024-08-27T07:51:06Z</dcterms:created>
  <dcterms:modified xsi:type="dcterms:W3CDTF">2026-03-13T15:47:50Z</dcterms:modified>
</cp:coreProperties>
</file>