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8" r:id="rId4"/>
    <p:sldId id="269" r:id="rId5"/>
    <p:sldId id="266" r:id="rId6"/>
    <p:sldId id="263" r:id="rId7"/>
    <p:sldId id="264" r:id="rId8"/>
    <p:sldId id="265" r:id="rId9"/>
    <p:sldId id="267" r:id="rId10"/>
    <p:sldId id="260" r:id="rId11"/>
    <p:sldId id="262" r:id="rId12"/>
  </p:sldIdLst>
  <p:sldSz cx="12192000" cy="6858000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08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7EC8A-0647-48CE-A190-30BAFEF6CAB3}" type="datetimeFigureOut">
              <a:rPr lang="fr-FR" smtClean="0"/>
              <a:t>01/04/2025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C53FE4-1C1E-409D-971A-C85E56D533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1494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C53FE4-1C1E-409D-971A-C85E56D5339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2661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F3EDD-1B5A-474D-B0E5-A9FEB1286DE6}" type="datetime1">
              <a:rPr lang="fr-FR" smtClean="0"/>
              <a:t>01/04/2025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CAM et EB promotion 2022/2025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402-849A-451D-A257-F5AD85F98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4833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1BE07-BEEE-4F73-8615-E8223E33D290}" type="datetime1">
              <a:rPr lang="fr-FR" smtClean="0"/>
              <a:t>01/04/2025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CAM et EB promotion 2022/2025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402-849A-451D-A257-F5AD85F98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3767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572D-4F16-42C8-80CB-8BE1D5D511F4}" type="datetime1">
              <a:rPr lang="fr-FR" smtClean="0"/>
              <a:t>01/04/2025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CAM et EB promotion 2022/2025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402-849A-451D-A257-F5AD85F98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723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BC7A6-F00C-458A-AF73-37341DB6E3EE}" type="datetime1">
              <a:rPr lang="fr-FR" smtClean="0"/>
              <a:t>01/04/2025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CAM et EB promotion 2022/2025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402-849A-451D-A257-F5AD85F98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2558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40131-308F-4D31-981D-7ED202389961}" type="datetime1">
              <a:rPr lang="fr-FR" smtClean="0"/>
              <a:t>01/04/2025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CAM et EB promotion 2022/2025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402-849A-451D-A257-F5AD85F98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6528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6DBA0-AA44-4C27-85FB-3077FC00D059}" type="datetime1">
              <a:rPr lang="fr-FR" smtClean="0"/>
              <a:t>01/04/2025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CAM et EB promotion 2022/2025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402-849A-451D-A257-F5AD85F98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9546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18071-E3E5-46D8-B534-8E7AE58A1EF7}" type="datetime1">
              <a:rPr lang="fr-FR" smtClean="0"/>
              <a:t>01/04/2025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CAM et EB promotion 2022/2025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402-849A-451D-A257-F5AD85F98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745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0B09-32DE-440B-A5FC-58CF9F50269E}" type="datetime1">
              <a:rPr lang="fr-FR" smtClean="0"/>
              <a:t>01/04/2025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CAM et EB promotion 2022/2025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402-849A-451D-A257-F5AD85F98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2277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F1F9-9BE5-41A7-8BE4-CD14A7F7FC86}" type="datetime1">
              <a:rPr lang="fr-FR" smtClean="0"/>
              <a:t>01/04/2025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CAM et EB promotion 2022/2025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402-849A-451D-A257-F5AD85F98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015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5EE37-1C7D-4BEE-A5E9-74D9B9402FCA}" type="datetime1">
              <a:rPr lang="fr-FR" smtClean="0"/>
              <a:t>01/04/2025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CAM et EB promotion 2022/2025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402-849A-451D-A257-F5AD85F98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4715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FFE46-7A8F-4335-8057-3A4415097D05}" type="datetime1">
              <a:rPr lang="fr-FR" smtClean="0"/>
              <a:t>01/04/2025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CAM et EB promotion 2022/2025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4C402-849A-451D-A257-F5AD85F98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1104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732C12-70CD-4848-85D1-1D3D2527096D}" type="datetime1">
              <a:rPr lang="fr-FR" smtClean="0"/>
              <a:t>01/04/2025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CAM et EB promotion 2022/2025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4C402-849A-451D-A257-F5AD85F98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30677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b="1" dirty="0">
                <a:solidFill>
                  <a:srgbClr val="7030A0"/>
                </a:solidFill>
              </a:rPr>
              <a:t>Présentation de l’UE 3.5 S4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fr-FR" sz="3600" b="1" dirty="0">
              <a:solidFill>
                <a:schemeClr val="accent1"/>
              </a:solidFill>
            </a:endParaRPr>
          </a:p>
          <a:p>
            <a:r>
              <a:rPr lang="fr-FR" sz="3600" b="1" dirty="0">
                <a:solidFill>
                  <a:schemeClr val="accent1"/>
                </a:solidFill>
              </a:rPr>
              <a:t>Encadrement des professionnels de soins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NN / MHG</a:t>
            </a:r>
          </a:p>
        </p:txBody>
      </p:sp>
      <p:pic>
        <p:nvPicPr>
          <p:cNvPr id="1026" name="Image 1" descr="Image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099" y="5975349"/>
            <a:ext cx="2811463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29358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NN et MHG  2025</a:t>
            </a:r>
          </a:p>
          <a:p>
            <a:endParaRPr lang="fr-FR" dirty="0"/>
          </a:p>
        </p:txBody>
      </p:sp>
      <p:sp>
        <p:nvSpPr>
          <p:cNvPr id="3" name="Titre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b="1" dirty="0">
                <a:solidFill>
                  <a:srgbClr val="7030A0"/>
                </a:solidFill>
              </a:rPr>
              <a:t>Rattrapage</a:t>
            </a:r>
          </a:p>
        </p:txBody>
      </p:sp>
      <p:sp>
        <p:nvSpPr>
          <p:cNvPr id="5" name="Espace réservé du contenu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3200" dirty="0"/>
          </a:p>
          <a:p>
            <a:pPr marL="0" indent="0">
              <a:buNone/>
            </a:pPr>
            <a:r>
              <a:rPr lang="fr-FR" sz="3200" dirty="0"/>
              <a:t>Pour les étudiants qui seront en session 2</a:t>
            </a:r>
            <a:r>
              <a:rPr lang="fr-FR" sz="3200"/>
              <a:t>: </a:t>
            </a:r>
          </a:p>
          <a:p>
            <a:pPr marL="0" indent="0">
              <a:buNone/>
            </a:pPr>
            <a:endParaRPr lang="fr-FR" sz="3200" dirty="0"/>
          </a:p>
          <a:p>
            <a:pPr marL="457200" lvl="1" indent="0" algn="just">
              <a:buNone/>
            </a:pPr>
            <a:r>
              <a:rPr lang="fr-FR" sz="2800" dirty="0"/>
              <a:t>Dossier écrit individuel de 5 pages au maximum noté sur 20 points : les étudiants construisent une séquence pédagogique en argumentant chaque étape en s’appuyant sur la fiche pédagogique.</a:t>
            </a:r>
          </a:p>
          <a:p>
            <a:pPr marL="457200" lvl="1" indent="0" algn="just">
              <a:buNone/>
            </a:pPr>
            <a:r>
              <a:rPr lang="fr-FR" sz="2800" dirty="0"/>
              <a:t>Le thème à travailler sera tiré au sort.</a:t>
            </a:r>
          </a:p>
          <a:p>
            <a:pPr marL="457200" lvl="1" indent="0">
              <a:buFont typeface="Arial" panose="020B0604020202020204" pitchFamily="34" charset="0"/>
              <a:buNone/>
            </a:pPr>
            <a:endParaRPr lang="fr-FR" dirty="0"/>
          </a:p>
        </p:txBody>
      </p:sp>
      <p:pic>
        <p:nvPicPr>
          <p:cNvPr id="6" name="Image 1" descr="Imag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099" y="5975349"/>
            <a:ext cx="2811463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52716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NN et MHG  2025</a:t>
            </a:r>
          </a:p>
          <a:p>
            <a:endParaRPr lang="fr-FR" dirty="0"/>
          </a:p>
        </p:txBody>
      </p:sp>
      <p:pic>
        <p:nvPicPr>
          <p:cNvPr id="3" name="Image 1" descr="Imag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099" y="5975349"/>
            <a:ext cx="2811463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Espace réservé du contenu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4800" dirty="0"/>
          </a:p>
          <a:p>
            <a:pPr marL="0" indent="0" algn="ctr">
              <a:buNone/>
            </a:pPr>
            <a:r>
              <a:rPr lang="fr-FR" sz="4800" dirty="0"/>
              <a:t>Avez-vous </a:t>
            </a:r>
            <a:r>
              <a:rPr lang="fr-FR" sz="4800"/>
              <a:t>des questions?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404588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èche droite 3"/>
          <p:cNvSpPr/>
          <p:nvPr/>
        </p:nvSpPr>
        <p:spPr>
          <a:xfrm>
            <a:off x="838200" y="2377440"/>
            <a:ext cx="10378440" cy="1487424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highlight>
                <a:srgbClr val="FFFF00"/>
              </a:highligh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1216640" y="1377696"/>
            <a:ext cx="513410" cy="3413760"/>
          </a:xfrm>
          <a:prstGeom prst="rect">
            <a:avLst/>
          </a:prstGeom>
          <a:solidFill>
            <a:srgbClr val="FFC000"/>
          </a:solidFill>
          <a:ln w="38100">
            <a:solidFill>
              <a:srgbClr val="FF0000"/>
            </a:solidFill>
          </a:ln>
        </p:spPr>
        <p:txBody>
          <a:bodyPr vert="wordArtVert" wrap="square" rtlCol="0">
            <a:spAutoFit/>
          </a:bodyPr>
          <a:lstStyle/>
          <a:p>
            <a:r>
              <a:rPr lang="fr-FR" dirty="0"/>
              <a:t>EVALUATION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0936897" y="1008364"/>
            <a:ext cx="1072896" cy="369332"/>
          </a:xfrm>
          <a:prstGeom prst="rect">
            <a:avLst/>
          </a:prstGeom>
          <a:solidFill>
            <a:srgbClr val="FFC000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7/03/24</a:t>
            </a: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10119285" y="1931515"/>
            <a:ext cx="1150" cy="1297988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9046281" y="396600"/>
            <a:ext cx="1889759" cy="1477328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6/03/25 </a:t>
            </a:r>
            <a:r>
              <a:rPr lang="fr-FR" b="1" dirty="0"/>
              <a:t>TPG </a:t>
            </a:r>
            <a:r>
              <a:rPr lang="fr-FR" dirty="0"/>
              <a:t>3</a:t>
            </a:r>
          </a:p>
          <a:p>
            <a:pPr algn="ctr"/>
            <a:r>
              <a:rPr lang="fr-FR" dirty="0"/>
              <a:t>Préparation du matériel + répartition des rôles</a:t>
            </a:r>
          </a:p>
        </p:txBody>
      </p:sp>
      <p:cxnSp>
        <p:nvCxnSpPr>
          <p:cNvPr id="9" name="Connecteur droit avec flèche 8"/>
          <p:cNvCxnSpPr/>
          <p:nvPr/>
        </p:nvCxnSpPr>
        <p:spPr>
          <a:xfrm>
            <a:off x="7451550" y="2117934"/>
            <a:ext cx="203" cy="1123863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6132201" y="380860"/>
            <a:ext cx="2638697" cy="1754326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17/02/25 (2x1h30)</a:t>
            </a:r>
          </a:p>
          <a:p>
            <a:pPr algn="ctr"/>
            <a:r>
              <a:rPr lang="fr-FR" b="1" dirty="0"/>
              <a:t>TPG 2 </a:t>
            </a:r>
          </a:p>
          <a:p>
            <a:pPr algn="ctr"/>
            <a:r>
              <a:rPr lang="fr-FR" dirty="0"/>
              <a:t>Finalisation de la fiche pédagogique d’animation + préparation de l’animation </a:t>
            </a:r>
          </a:p>
        </p:txBody>
      </p:sp>
      <p:cxnSp>
        <p:nvCxnSpPr>
          <p:cNvPr id="11" name="Connecteur droit avec flèche 10"/>
          <p:cNvCxnSpPr/>
          <p:nvPr/>
        </p:nvCxnSpPr>
        <p:spPr>
          <a:xfrm flipH="1" flipV="1">
            <a:off x="6542519" y="3060193"/>
            <a:ext cx="4041" cy="1868222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5348040" y="4931859"/>
            <a:ext cx="2388958" cy="1477328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12/02/25</a:t>
            </a:r>
          </a:p>
          <a:p>
            <a:pPr algn="ctr"/>
            <a:r>
              <a:rPr lang="fr-FR" b="1" dirty="0"/>
              <a:t>TPG 1</a:t>
            </a:r>
          </a:p>
          <a:p>
            <a:pPr algn="ctr"/>
            <a:r>
              <a:rPr lang="fr-FR" dirty="0"/>
              <a:t>Préparation de la fiche pédagogique d’animation</a:t>
            </a:r>
          </a:p>
        </p:txBody>
      </p:sp>
      <p:cxnSp>
        <p:nvCxnSpPr>
          <p:cNvPr id="15" name="Connecteur droit avec flèche 14"/>
          <p:cNvCxnSpPr/>
          <p:nvPr/>
        </p:nvCxnSpPr>
        <p:spPr>
          <a:xfrm flipV="1">
            <a:off x="9217152" y="3065244"/>
            <a:ext cx="1" cy="1155586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oneTexte 15"/>
          <p:cNvSpPr txBox="1"/>
          <p:nvPr/>
        </p:nvSpPr>
        <p:spPr>
          <a:xfrm>
            <a:off x="7872615" y="4229247"/>
            <a:ext cx="2605270" cy="92333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Date à définir</a:t>
            </a:r>
          </a:p>
          <a:p>
            <a:pPr algn="ctr"/>
            <a:r>
              <a:rPr lang="fr-FR" dirty="0"/>
              <a:t>Présentation études ASD et nouveau référentiel</a:t>
            </a:r>
          </a:p>
        </p:txBody>
      </p:sp>
      <p:sp>
        <p:nvSpPr>
          <p:cNvPr id="18" name="ZoneTexte 17"/>
          <p:cNvSpPr txBox="1"/>
          <p:nvPr/>
        </p:nvSpPr>
        <p:spPr>
          <a:xfrm>
            <a:off x="1337094" y="4310789"/>
            <a:ext cx="3857038" cy="1200329"/>
          </a:xfrm>
          <a:prstGeom prst="rect">
            <a:avLst/>
          </a:prstGeom>
          <a:noFill/>
          <a:ln w="38100">
            <a:solidFill>
              <a:srgbClr val="C8089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5/02/25</a:t>
            </a:r>
          </a:p>
          <a:p>
            <a:pPr algn="ctr"/>
            <a:r>
              <a:rPr lang="fr-FR" b="1" dirty="0"/>
              <a:t>CM </a:t>
            </a:r>
            <a:r>
              <a:rPr lang="fr-FR" dirty="0"/>
              <a:t>en </a:t>
            </a:r>
            <a:r>
              <a:rPr lang="fr-FR" dirty="0" err="1"/>
              <a:t>visio</a:t>
            </a:r>
            <a:r>
              <a:rPr lang="fr-FR" dirty="0"/>
              <a:t> </a:t>
            </a:r>
          </a:p>
          <a:p>
            <a:r>
              <a:rPr lang="fr-FR" dirty="0"/>
              <a:t>Les concepts : l’accompagnement, le tutorat, l’apprentissage, l’encadrement</a:t>
            </a:r>
          </a:p>
        </p:txBody>
      </p:sp>
      <p:cxnSp>
        <p:nvCxnSpPr>
          <p:cNvPr id="19" name="Connecteur droit avec flèche 18"/>
          <p:cNvCxnSpPr/>
          <p:nvPr/>
        </p:nvCxnSpPr>
        <p:spPr>
          <a:xfrm>
            <a:off x="1840454" y="1657322"/>
            <a:ext cx="0" cy="1572181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1127466" y="197454"/>
            <a:ext cx="2895236" cy="147732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Du 5 au 7/02/25</a:t>
            </a:r>
          </a:p>
          <a:p>
            <a:pPr algn="ctr"/>
            <a:r>
              <a:rPr lang="fr-FR" dirty="0"/>
              <a:t>affichage du tableau pour organisation des groupes </a:t>
            </a:r>
          </a:p>
          <a:p>
            <a:pPr algn="ctr"/>
            <a:r>
              <a:rPr lang="fr-FR" dirty="0"/>
              <a:t>12/02/25 Tirage au sort des thèmes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301752" y="1604888"/>
            <a:ext cx="513410" cy="412420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rgbClr val="00B0F0"/>
            </a:solidFill>
          </a:ln>
        </p:spPr>
        <p:txBody>
          <a:bodyPr vert="wordArtVert" wrap="square" rtlCol="0">
            <a:spAutoFit/>
          </a:bodyPr>
          <a:lstStyle/>
          <a:p>
            <a:r>
              <a:rPr lang="fr-FR" dirty="0"/>
              <a:t>PRESENTATION</a:t>
            </a:r>
          </a:p>
        </p:txBody>
      </p:sp>
      <p:pic>
        <p:nvPicPr>
          <p:cNvPr id="22" name="Image 1" descr="Imag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099" y="5975349"/>
            <a:ext cx="2811463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3" name="Connecteur droit avec flèche 22"/>
          <p:cNvCxnSpPr>
            <a:cxnSpLocks/>
          </p:cNvCxnSpPr>
          <p:nvPr/>
        </p:nvCxnSpPr>
        <p:spPr>
          <a:xfrm flipH="1" flipV="1">
            <a:off x="2747550" y="2957368"/>
            <a:ext cx="11423" cy="1330112"/>
          </a:xfrm>
          <a:prstGeom prst="straightConnector1">
            <a:avLst/>
          </a:prstGeom>
          <a:ln w="57150">
            <a:solidFill>
              <a:srgbClr val="C8089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ZoneTexte 23"/>
          <p:cNvSpPr txBox="1"/>
          <p:nvPr/>
        </p:nvSpPr>
        <p:spPr>
          <a:xfrm>
            <a:off x="82759" y="1242434"/>
            <a:ext cx="866392" cy="369332"/>
          </a:xfrm>
          <a:prstGeom prst="rect">
            <a:avLst/>
          </a:prstGeom>
          <a:noFill/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5/02</a:t>
            </a:r>
          </a:p>
        </p:txBody>
      </p:sp>
    </p:spTree>
    <p:extLst>
      <p:ext uri="{BB962C8B-B14F-4D97-AF65-F5344CB8AC3E}">
        <p14:creationId xmlns:p14="http://schemas.microsoft.com/office/powerpoint/2010/main" val="3040455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97C082-62DC-4D0E-991C-943ADFC61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rgbClr val="7030A0"/>
                </a:solidFill>
              </a:rPr>
              <a:t>L’évaluation le 07/03/24</a:t>
            </a:r>
            <a:br>
              <a:rPr lang="fr-FR" b="1" dirty="0">
                <a:solidFill>
                  <a:srgbClr val="7030A0"/>
                </a:solidFill>
              </a:rPr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EAB228D-6943-42BC-BCB4-B23DA81CC3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Promo A le matin - promo B l’AM</a:t>
            </a:r>
          </a:p>
          <a:p>
            <a:pPr marL="0" indent="0">
              <a:buNone/>
            </a:pPr>
            <a:endParaRPr lang="fr-FR" dirty="0"/>
          </a:p>
          <a:p>
            <a:r>
              <a:rPr lang="fr-FR" dirty="0"/>
              <a:t>1</a:t>
            </a:r>
            <a:r>
              <a:rPr lang="fr-FR" baseline="30000" dirty="0"/>
              <a:t>er</a:t>
            </a:r>
            <a:r>
              <a:rPr lang="fr-FR" dirty="0"/>
              <a:t> temps: Action pédagogique par 6 ou 7 ESI 2</a:t>
            </a:r>
            <a:r>
              <a:rPr lang="fr-FR" baseline="30000" dirty="0"/>
              <a:t>ème</a:t>
            </a:r>
            <a:r>
              <a:rPr lang="fr-FR" dirty="0"/>
              <a:t> année auprès d’un groupe d’ESI 1</a:t>
            </a:r>
            <a:r>
              <a:rPr lang="fr-FR" baseline="30000" dirty="0"/>
              <a:t>re</a:t>
            </a:r>
            <a:r>
              <a:rPr lang="fr-FR" dirty="0"/>
              <a:t> année :1h00 </a:t>
            </a:r>
          </a:p>
          <a:p>
            <a:pPr marL="0" indent="0">
              <a:buNone/>
            </a:pPr>
            <a:r>
              <a:rPr lang="fr-FR" dirty="0"/>
              <a:t> </a:t>
            </a:r>
          </a:p>
          <a:p>
            <a:r>
              <a:rPr lang="fr-FR" dirty="0"/>
              <a:t>2</a:t>
            </a:r>
            <a:r>
              <a:rPr lang="fr-FR" baseline="30000" dirty="0"/>
              <a:t>ème</a:t>
            </a:r>
            <a:r>
              <a:rPr lang="fr-FR" dirty="0"/>
              <a:t> temps: Analyse en groupe de l’action pédagogique réalisée: 15mn de préparation et 15mn de restitution au jury</a:t>
            </a:r>
          </a:p>
          <a:p>
            <a:endParaRPr lang="fr-FR" dirty="0"/>
          </a:p>
          <a:p>
            <a:r>
              <a:rPr lang="fr-FR" dirty="0"/>
              <a:t>Evaluateurs: binôme 1 formateur 2</a:t>
            </a:r>
            <a:r>
              <a:rPr lang="fr-FR" baseline="30000" dirty="0"/>
              <a:t>e</a:t>
            </a:r>
            <a:r>
              <a:rPr lang="fr-FR" dirty="0"/>
              <a:t> année + 1 jury extérieur (IDE ou étudiant CDS)</a:t>
            </a:r>
          </a:p>
          <a:p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CAEAFC5-7D8E-4FD0-A1ED-8AF44D5E8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NN et MHG  2025</a:t>
            </a:r>
          </a:p>
        </p:txBody>
      </p:sp>
    </p:spTree>
    <p:extLst>
      <p:ext uri="{BB962C8B-B14F-4D97-AF65-F5344CB8AC3E}">
        <p14:creationId xmlns:p14="http://schemas.microsoft.com/office/powerpoint/2010/main" val="3558474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248194"/>
            <a:ext cx="10515600" cy="1577431"/>
          </a:xfrm>
        </p:spPr>
        <p:txBody>
          <a:bodyPr>
            <a:normAutofit fontScale="90000"/>
          </a:bodyPr>
          <a:lstStyle/>
          <a:p>
            <a:pPr algn="ctr"/>
            <a:br>
              <a:rPr lang="fr-FR" dirty="0"/>
            </a:br>
            <a:r>
              <a:rPr lang="fr-FR" b="1" dirty="0">
                <a:solidFill>
                  <a:srgbClr val="7030A0"/>
                </a:solidFill>
              </a:rPr>
              <a:t>Organisation des 3 TPG</a:t>
            </a:r>
            <a:br>
              <a:rPr lang="fr-FR" b="1" dirty="0">
                <a:solidFill>
                  <a:srgbClr val="7030A0"/>
                </a:solidFill>
              </a:rPr>
            </a:br>
            <a:r>
              <a:rPr lang="fr-FR" sz="2700" dirty="0"/>
              <a:t>Chaque groupe fera le bilan de l’avancée de chaque séquence de TPG aux formateurs référents de l’UE</a:t>
            </a:r>
            <a:br>
              <a:rPr lang="fr-FR" sz="3600" dirty="0"/>
            </a:b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024743"/>
            <a:ext cx="10515600" cy="4152220"/>
          </a:xfrm>
        </p:spPr>
        <p:txBody>
          <a:bodyPr/>
          <a:lstStyle/>
          <a:p>
            <a:endParaRPr lang="fr-FR" b="1" u="sng" dirty="0"/>
          </a:p>
          <a:p>
            <a:pPr marL="0" indent="0">
              <a:buNone/>
            </a:pPr>
            <a:r>
              <a:rPr lang="fr-FR" b="1" u="sng" dirty="0">
                <a:solidFill>
                  <a:schemeClr val="accent1"/>
                </a:solidFill>
              </a:rPr>
              <a:t>TPG 1 (3h00) en présentiel </a:t>
            </a:r>
            <a:endParaRPr lang="fr-FR" dirty="0">
              <a:solidFill>
                <a:schemeClr val="accent1"/>
              </a:solidFill>
            </a:endParaRPr>
          </a:p>
          <a:p>
            <a:endParaRPr lang="fr-FR" dirty="0">
              <a:solidFill>
                <a:schemeClr val="accent1"/>
              </a:solidFill>
            </a:endParaRPr>
          </a:p>
          <a:p>
            <a:r>
              <a:rPr lang="fr-FR" dirty="0"/>
              <a:t>Préparation de la fiche d’animation pédagogique (récupérer la fiche type sur MOODLE) 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NN / MHG  2025</a:t>
            </a:r>
          </a:p>
        </p:txBody>
      </p:sp>
      <p:pic>
        <p:nvPicPr>
          <p:cNvPr id="5" name="Image 1" descr="Imag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26" y="6157912"/>
            <a:ext cx="2811463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5142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99F72C1A-9865-47FA-867B-EFBFCF54D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64560" y="6396991"/>
            <a:ext cx="4688840" cy="288290"/>
          </a:xfrm>
        </p:spPr>
        <p:txBody>
          <a:bodyPr/>
          <a:lstStyle/>
          <a:p>
            <a:r>
              <a:rPr lang="fr-FR" dirty="0"/>
              <a:t>NN / MHG  2025</a:t>
            </a:r>
          </a:p>
          <a:p>
            <a:endParaRPr lang="fr-FR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B5AB7447-DDB1-43FE-A322-59C2BC261BC6}"/>
              </a:ext>
            </a:extLst>
          </p:cNvPr>
          <p:cNvSpPr txBox="1"/>
          <p:nvPr/>
        </p:nvSpPr>
        <p:spPr>
          <a:xfrm>
            <a:off x="763480" y="1464816"/>
            <a:ext cx="1056442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Modalités de l’évaluation</a:t>
            </a:r>
          </a:p>
          <a:p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Toute absence </a:t>
            </a:r>
            <a:r>
              <a:rPr lang="fr-FR" i="1" dirty="0">
                <a:latin typeface="Calibri" panose="020F0502020204030204" pitchFamily="34" charset="0"/>
                <a:ea typeface="Calibri" panose="020F0502020204030204" pitchFamily="34" charset="0"/>
              </a:rPr>
              <a:t>aux TPG </a:t>
            </a:r>
            <a:r>
              <a:rPr lang="fr-F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doit être signalée par l’étudiant aux formateurs référents de l’UE. L’absence à 2 TPG sur 3 amènera l’étudiant en session 2.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L’évaluation est groupale, cependant, la note d’un étudiant peut-être modifiée de manière individuelle par rapport à celle de l’ensemble du groupe selon les critères prévus dans la grille d’évaluation. Un étudiant peut alors se voir invalidé.  Dans ce cas le jury argumentera obligatoirement la note individuelle.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92191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248194"/>
            <a:ext cx="10515600" cy="1577431"/>
          </a:xfrm>
        </p:spPr>
        <p:txBody>
          <a:bodyPr>
            <a:normAutofit fontScale="90000"/>
          </a:bodyPr>
          <a:lstStyle/>
          <a:p>
            <a:pPr algn="ctr"/>
            <a:br>
              <a:rPr lang="fr-FR" dirty="0"/>
            </a:br>
            <a:r>
              <a:rPr lang="fr-FR" b="1" dirty="0">
                <a:solidFill>
                  <a:srgbClr val="7030A0"/>
                </a:solidFill>
              </a:rPr>
              <a:t>Organisation des 3 TPG</a:t>
            </a:r>
            <a:br>
              <a:rPr lang="fr-FR" b="1" dirty="0">
                <a:solidFill>
                  <a:srgbClr val="7030A0"/>
                </a:solidFill>
              </a:rPr>
            </a:br>
            <a:r>
              <a:rPr lang="fr-FR" sz="2700" dirty="0"/>
              <a:t>Chaque groupe fera le bilan de l’avancée de chaque séquence de TPG aux formateurs référents de l’UE</a:t>
            </a:r>
            <a:br>
              <a:rPr lang="fr-FR" sz="3600" dirty="0"/>
            </a:br>
            <a:endParaRPr lang="fr-FR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024743"/>
            <a:ext cx="10515600" cy="4152220"/>
          </a:xfrm>
        </p:spPr>
        <p:txBody>
          <a:bodyPr/>
          <a:lstStyle/>
          <a:p>
            <a:endParaRPr lang="fr-FR" b="1" u="sng" dirty="0"/>
          </a:p>
          <a:p>
            <a:pPr marL="0" indent="0">
              <a:buNone/>
            </a:pPr>
            <a:r>
              <a:rPr lang="fr-FR" b="1" u="sng" dirty="0">
                <a:solidFill>
                  <a:schemeClr val="accent1"/>
                </a:solidFill>
              </a:rPr>
              <a:t>TPG 1 (3h00) en présentiel </a:t>
            </a:r>
            <a:endParaRPr lang="fr-FR" dirty="0">
              <a:solidFill>
                <a:schemeClr val="accent1"/>
              </a:solidFill>
            </a:endParaRPr>
          </a:p>
          <a:p>
            <a:endParaRPr lang="fr-FR" dirty="0">
              <a:solidFill>
                <a:schemeClr val="accent1"/>
              </a:solidFill>
            </a:endParaRPr>
          </a:p>
          <a:p>
            <a:r>
              <a:rPr lang="fr-FR" dirty="0"/>
              <a:t>Préparation de la fiche d’animation pédagogique (récupérer la fiche type sur MOODLE) 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NN / MHG  2025</a:t>
            </a:r>
          </a:p>
        </p:txBody>
      </p:sp>
      <p:pic>
        <p:nvPicPr>
          <p:cNvPr id="5" name="Image 1" descr="Imag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26" y="6157912"/>
            <a:ext cx="2811463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2917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rgbClr val="7030A0"/>
                </a:solidFill>
              </a:rPr>
              <a:t>Organisation des 3 TPG</a:t>
            </a:r>
            <a:br>
              <a:rPr lang="fr-FR" b="1" dirty="0">
                <a:solidFill>
                  <a:srgbClr val="7030A0"/>
                </a:soli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71798"/>
            <a:ext cx="10515600" cy="4104912"/>
          </a:xfrm>
        </p:spPr>
        <p:txBody>
          <a:bodyPr>
            <a:normAutofit lnSpcReduction="10000"/>
          </a:bodyPr>
          <a:lstStyle/>
          <a:p>
            <a:r>
              <a:rPr lang="fr-FR" b="1" u="sng" dirty="0">
                <a:solidFill>
                  <a:schemeClr val="accent1"/>
                </a:solidFill>
              </a:rPr>
              <a:t>TPG 2 (2x1h30 heures) </a:t>
            </a:r>
            <a:r>
              <a:rPr lang="fr-FR" b="1" u="sng">
                <a:solidFill>
                  <a:schemeClr val="accent1"/>
                </a:solidFill>
              </a:rPr>
              <a:t>en présentiel</a:t>
            </a:r>
            <a:endParaRPr lang="fr-FR" dirty="0">
              <a:solidFill>
                <a:schemeClr val="accent1"/>
              </a:solidFill>
            </a:endParaRPr>
          </a:p>
          <a:p>
            <a:r>
              <a:rPr lang="fr-FR" dirty="0"/>
              <a:t>Finalisation de la fiche d’animation pédagogique qui sera visée par les formateurs référents de l’UE</a:t>
            </a:r>
          </a:p>
          <a:p>
            <a:pPr marL="0" indent="0">
              <a:buNone/>
            </a:pPr>
            <a:r>
              <a:rPr lang="fr-FR" dirty="0"/>
              <a:t>    </a:t>
            </a:r>
          </a:p>
          <a:p>
            <a:r>
              <a:rPr lang="fr-FR" dirty="0"/>
              <a:t>Préparation de la séance d’animation (moyens en matériel, création d’outils pédagogiques, besoin de photocopies…)</a:t>
            </a:r>
          </a:p>
          <a:p>
            <a:pPr marL="0" indent="0">
              <a:buNone/>
            </a:pPr>
            <a:r>
              <a:rPr lang="fr-FR" dirty="0"/>
              <a:t> </a:t>
            </a:r>
          </a:p>
          <a:p>
            <a:r>
              <a:rPr lang="fr-FR" dirty="0"/>
              <a:t>Le matériel des salles de pratique sera mis à disposition des étudiants. 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967480" y="6257130"/>
            <a:ext cx="4114800" cy="365125"/>
          </a:xfrm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NN et MHG  2025</a:t>
            </a:r>
          </a:p>
          <a:p>
            <a:endParaRPr lang="fr-FR" dirty="0"/>
          </a:p>
        </p:txBody>
      </p:sp>
      <p:pic>
        <p:nvPicPr>
          <p:cNvPr id="5" name="Image 1" descr="Imag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26" y="6157912"/>
            <a:ext cx="2811463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4357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574766"/>
            <a:ext cx="10515600" cy="875212"/>
          </a:xfrm>
        </p:spPr>
        <p:txBody>
          <a:bodyPr>
            <a:normAutofit fontScale="90000"/>
          </a:bodyPr>
          <a:lstStyle/>
          <a:p>
            <a:pPr algn="ctr"/>
            <a:br>
              <a:rPr lang="fr-FR" b="1" dirty="0">
                <a:solidFill>
                  <a:srgbClr val="7030A0"/>
                </a:solidFill>
              </a:rPr>
            </a:br>
            <a:r>
              <a:rPr lang="fr-FR" b="1" dirty="0">
                <a:solidFill>
                  <a:srgbClr val="7030A0"/>
                </a:solidFill>
              </a:rPr>
              <a:t>Organisation des 3 TPG</a:t>
            </a:r>
            <a:br>
              <a:rPr lang="fr-FR" b="1" dirty="0">
                <a:solidFill>
                  <a:srgbClr val="7030A0"/>
                </a:solidFill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u="sng" dirty="0">
                <a:solidFill>
                  <a:schemeClr val="accent1"/>
                </a:solidFill>
              </a:rPr>
              <a:t>TPG 3 (3 heures) </a:t>
            </a:r>
            <a:r>
              <a:rPr lang="fr-FR" b="1" u="sng">
                <a:solidFill>
                  <a:schemeClr val="accent1"/>
                </a:solidFill>
              </a:rPr>
              <a:t>en présentiel</a:t>
            </a:r>
            <a:endParaRPr lang="fr-FR" dirty="0">
              <a:solidFill>
                <a:schemeClr val="accent1"/>
              </a:solidFill>
            </a:endParaRPr>
          </a:p>
          <a:p>
            <a:r>
              <a:rPr lang="fr-FR" dirty="0"/>
              <a:t>Préparation du matériel pour la réalisation de la séquence pédagogique</a:t>
            </a:r>
          </a:p>
          <a:p>
            <a:endParaRPr lang="fr-FR" dirty="0"/>
          </a:p>
          <a:p>
            <a:r>
              <a:rPr lang="fr-FR" dirty="0"/>
              <a:t>Répartition des rôles des étudiants pour la réalisation de la séquence d’animation…</a:t>
            </a:r>
          </a:p>
          <a:p>
            <a:endParaRPr lang="fr-FR" dirty="0"/>
          </a:p>
          <a:p>
            <a:r>
              <a:rPr lang="fr-FR" dirty="0"/>
              <a:t>Les salles Pierre Curie et Marie Curie sont réservées sur la journée du 5/03 : préparation matériel (demander les clés à un formateur)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NN et MHG  2025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7558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35059C-B3F0-4634-A6C5-82FCED62B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b="1" dirty="0">
                <a:solidFill>
                  <a:srgbClr val="7030A0"/>
                </a:solidFill>
              </a:rPr>
              <a:t>Organisation pratique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FDC2A22-D77D-4781-AB5E-222381916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r>
              <a:rPr lang="fr-FR" dirty="0"/>
              <a:t>Inscription groupes sur le tableau d’affichage par quart de promotion → respecter le nombre d’étudiants par groupe </a:t>
            </a:r>
          </a:p>
          <a:p>
            <a:endParaRPr lang="fr-FR" dirty="0"/>
          </a:p>
          <a:p>
            <a:r>
              <a:rPr lang="fr-FR" dirty="0"/>
              <a:t>Thèmes tirés au sort par groupe le 12 février à 13h45 en amphithéâtre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AE365EE-7807-4942-918A-8F0E0075C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NN et MHG  2025</a:t>
            </a:r>
          </a:p>
        </p:txBody>
      </p:sp>
    </p:spTree>
    <p:extLst>
      <p:ext uri="{BB962C8B-B14F-4D97-AF65-F5344CB8AC3E}">
        <p14:creationId xmlns:p14="http://schemas.microsoft.com/office/powerpoint/2010/main" val="21395904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580</Words>
  <Application>Microsoft Office PowerPoint</Application>
  <PresentationFormat>Grand écran</PresentationFormat>
  <Paragraphs>84</Paragraphs>
  <Slides>11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Thème Office</vt:lpstr>
      <vt:lpstr>Présentation de l’UE 3.5 S4</vt:lpstr>
      <vt:lpstr>Présentation PowerPoint</vt:lpstr>
      <vt:lpstr>L’évaluation le 07/03/24 </vt:lpstr>
      <vt:lpstr> Organisation des 3 TPG Chaque groupe fera le bilan de l’avancée de chaque séquence de TPG aux formateurs référents de l’UE </vt:lpstr>
      <vt:lpstr>Présentation PowerPoint</vt:lpstr>
      <vt:lpstr> Organisation des 3 TPG Chaque groupe fera le bilan de l’avancée de chaque séquence de TPG aux formateurs référents de l’UE </vt:lpstr>
      <vt:lpstr>Organisation des 3 TPG </vt:lpstr>
      <vt:lpstr> Organisation des 3 TPG </vt:lpstr>
      <vt:lpstr>Organisation pratique</vt:lpstr>
      <vt:lpstr>Présentation PowerPoint</vt:lpstr>
      <vt:lpstr>Présentation PowerPoint</vt:lpstr>
    </vt:vector>
  </TitlesOfParts>
  <Company>CH Le Vinatier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de l’UE 3,5S4</dc:title>
  <dc:creator>BOURGEON Elodie</dc:creator>
  <cp:lastModifiedBy>GENTILHOMME Marie-Helene</cp:lastModifiedBy>
  <cp:revision>49</cp:revision>
  <cp:lastPrinted>2025-04-01T13:56:04Z</cp:lastPrinted>
  <dcterms:created xsi:type="dcterms:W3CDTF">2023-12-08T11:37:52Z</dcterms:created>
  <dcterms:modified xsi:type="dcterms:W3CDTF">2025-04-01T15:54:08Z</dcterms:modified>
</cp:coreProperties>
</file>