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  <p:sldMasterId id="2147483825" r:id="rId2"/>
    <p:sldMasterId id="2147483823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7" r:id="rId5"/>
    <p:sldId id="272" r:id="rId6"/>
    <p:sldId id="268" r:id="rId7"/>
    <p:sldId id="269" r:id="rId8"/>
    <p:sldId id="270" r:id="rId9"/>
    <p:sldId id="276" r:id="rId10"/>
    <p:sldId id="271" r:id="rId11"/>
    <p:sldId id="274" r:id="rId12"/>
    <p:sldId id="275" r:id="rId13"/>
    <p:sldId id="257" r:id="rId14"/>
    <p:sldId id="25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FCB66-4D27-7B13-9CFB-1A1B81EF6BEE}" name="Melissa abdelbost" initials="Ma" userId="S::m.abdelbost@dissidentia.fr::de1d9034-83da-4539-bdd6-c7a8e1fc1865" providerId="AD"/>
  <p188:author id="{D42B38D2-8768-1425-7D16-EF7DAB485055}" name="Amandine BESSIERE" initials="AB" userId="S::amandine@siyoo.onmicrosoft.com::2bf206f1-1422-4826-a8ac-b586de1705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F54D1"/>
    <a:srgbClr val="392051"/>
    <a:srgbClr val="FFCA28"/>
    <a:srgbClr val="0DB1FF"/>
    <a:srgbClr val="3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/>
    <p:restoredTop sz="97672"/>
  </p:normalViewPr>
  <p:slideViewPr>
    <p:cSldViewPr snapToGrid="0">
      <p:cViewPr varScale="1">
        <p:scale>
          <a:sx n="86" d="100"/>
          <a:sy n="86" d="100"/>
        </p:scale>
        <p:origin x="64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764D33-84C2-A4EB-1D47-2357D916F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3A732B-B700-3C34-E811-BC6C3603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F5286-7E5B-2647-9B55-34986AA6A33E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AFF5DE-71D0-0F5F-9AF7-AF4174A82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2FE7A-DCB3-0596-0968-ED5C73D81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F6E93-0387-9346-94EA-286DB4A7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1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6CEAC-E6C5-1648-BC03-78AD1CD92659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8DA3-61E9-B140-BD1B-600795C84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V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38720039-B084-AFEE-D258-063C0C503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297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55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06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00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1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3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7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10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5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863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rgbClr val="3920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C28DFBB-81F5-C4E4-0113-FA0A9732D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21" y="4470193"/>
            <a:ext cx="4063479" cy="12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2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ION_PHOTO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balle, personne, intérieur, jouer&#10;&#10;Description générée automatiquement">
            <a:extLst>
              <a:ext uri="{FF2B5EF4-FFF2-40B4-BE49-F238E27FC236}">
                <a16:creationId xmlns:a16="http://schemas.microsoft.com/office/drawing/2014/main" id="{BDEE5F94-0941-1974-EFDD-06D8C88DA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1" b="11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Titre de la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>
                <a:solidFill>
                  <a:schemeClr val="accent1"/>
                </a:solidFill>
              </a:rPr>
              <a:pPr/>
              <a:t>‹N°›</a:t>
            </a:fld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2621951"/>
            <a:ext cx="7262363" cy="2597150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5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IRATION_PHOTO_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1B0C129A-B418-46D2-0CAB-D189D137E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20" b="11539"/>
          <a:stretch/>
        </p:blipFill>
        <p:spPr>
          <a:xfrm>
            <a:off x="0" y="0"/>
            <a:ext cx="12124944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621951"/>
            <a:ext cx="5173218" cy="259715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" y="0"/>
            <a:ext cx="3419098" cy="6858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BF9FFDE-C73E-3579-7CAE-4FC8F301E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68" y="140598"/>
            <a:ext cx="3033749" cy="9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id="{58E1501A-E40F-2A5D-3791-84E59211D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2394" y="-31901"/>
            <a:ext cx="3498429" cy="6920308"/>
          </a:xfrm>
          <a:custGeom>
            <a:avLst/>
            <a:gdLst>
              <a:gd name="connsiteX0" fmla="*/ 0 w 3713168"/>
              <a:gd name="connsiteY0" fmla="*/ 0 h 7273738"/>
              <a:gd name="connsiteX1" fmla="*/ 1856584 w 3713168"/>
              <a:gd name="connsiteY1" fmla="*/ 0 h 7273738"/>
              <a:gd name="connsiteX2" fmla="*/ 3713168 w 3713168"/>
              <a:gd name="connsiteY2" fmla="*/ 3636869 h 7273738"/>
              <a:gd name="connsiteX3" fmla="*/ 1856584 w 3713168"/>
              <a:gd name="connsiteY3" fmla="*/ 7273738 h 7273738"/>
              <a:gd name="connsiteX4" fmla="*/ 0 w 3713168"/>
              <a:gd name="connsiteY4" fmla="*/ 7273738 h 7273738"/>
              <a:gd name="connsiteX5" fmla="*/ 0 w 3713168"/>
              <a:gd name="connsiteY5" fmla="*/ 0 h 7273738"/>
              <a:gd name="connsiteX0" fmla="*/ 0 w 4202265"/>
              <a:gd name="connsiteY0" fmla="*/ 0 h 7273738"/>
              <a:gd name="connsiteX1" fmla="*/ 1856584 w 4202265"/>
              <a:gd name="connsiteY1" fmla="*/ 0 h 7273738"/>
              <a:gd name="connsiteX2" fmla="*/ 4202265 w 4202265"/>
              <a:gd name="connsiteY2" fmla="*/ 3402952 h 7273738"/>
              <a:gd name="connsiteX3" fmla="*/ 1856584 w 4202265"/>
              <a:gd name="connsiteY3" fmla="*/ 7273738 h 7273738"/>
              <a:gd name="connsiteX4" fmla="*/ 0 w 4202265"/>
              <a:gd name="connsiteY4" fmla="*/ 7273738 h 7273738"/>
              <a:gd name="connsiteX5" fmla="*/ 0 w 4202265"/>
              <a:gd name="connsiteY5" fmla="*/ 0 h 7273738"/>
              <a:gd name="connsiteX0" fmla="*/ 0 w 4207602"/>
              <a:gd name="connsiteY0" fmla="*/ 31897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0 w 4207602"/>
              <a:gd name="connsiteY5" fmla="*/ 31897 h 7305635"/>
              <a:gd name="connsiteX0" fmla="*/ 754912 w 4207602"/>
              <a:gd name="connsiteY0" fmla="*/ 10632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754912 w 4207602"/>
              <a:gd name="connsiteY5" fmla="*/ 10632 h 7305635"/>
              <a:gd name="connsiteX0" fmla="*/ 0 w 3452690"/>
              <a:gd name="connsiteY0" fmla="*/ 10632 h 7305635"/>
              <a:gd name="connsiteX1" fmla="*/ 1601402 w 3452690"/>
              <a:gd name="connsiteY1" fmla="*/ 0 h 7305635"/>
              <a:gd name="connsiteX2" fmla="*/ 3447353 w 3452690"/>
              <a:gd name="connsiteY2" fmla="*/ 3434849 h 7305635"/>
              <a:gd name="connsiteX3" fmla="*/ 1101672 w 3452690"/>
              <a:gd name="connsiteY3" fmla="*/ 7305635 h 7305635"/>
              <a:gd name="connsiteX4" fmla="*/ 116958 w 3452690"/>
              <a:gd name="connsiteY4" fmla="*/ 7124882 h 7305635"/>
              <a:gd name="connsiteX5" fmla="*/ 0 w 3452690"/>
              <a:gd name="connsiteY5" fmla="*/ 10632 h 7305635"/>
              <a:gd name="connsiteX0" fmla="*/ 21266 w 3473956"/>
              <a:gd name="connsiteY0" fmla="*/ 10632 h 7305635"/>
              <a:gd name="connsiteX1" fmla="*/ 1622668 w 3473956"/>
              <a:gd name="connsiteY1" fmla="*/ 0 h 7305635"/>
              <a:gd name="connsiteX2" fmla="*/ 3468619 w 3473956"/>
              <a:gd name="connsiteY2" fmla="*/ 3434849 h 7305635"/>
              <a:gd name="connsiteX3" fmla="*/ 1122938 w 3473956"/>
              <a:gd name="connsiteY3" fmla="*/ 7305635 h 7305635"/>
              <a:gd name="connsiteX4" fmla="*/ 0 w 3473956"/>
              <a:gd name="connsiteY4" fmla="*/ 6859068 h 7305635"/>
              <a:gd name="connsiteX5" fmla="*/ 21266 w 3473956"/>
              <a:gd name="connsiteY5" fmla="*/ 10632 h 7305635"/>
              <a:gd name="connsiteX0" fmla="*/ 1288 w 3485875"/>
              <a:gd name="connsiteY0" fmla="*/ 21265 h 7305635"/>
              <a:gd name="connsiteX1" fmla="*/ 1634587 w 3485875"/>
              <a:gd name="connsiteY1" fmla="*/ 0 h 7305635"/>
              <a:gd name="connsiteX2" fmla="*/ 3480538 w 3485875"/>
              <a:gd name="connsiteY2" fmla="*/ 3434849 h 7305635"/>
              <a:gd name="connsiteX3" fmla="*/ 1134857 w 3485875"/>
              <a:gd name="connsiteY3" fmla="*/ 7305635 h 7305635"/>
              <a:gd name="connsiteX4" fmla="*/ 11919 w 3485875"/>
              <a:gd name="connsiteY4" fmla="*/ 6859068 h 7305635"/>
              <a:gd name="connsiteX5" fmla="*/ 1288 w 3485875"/>
              <a:gd name="connsiteY5" fmla="*/ 21265 h 7305635"/>
              <a:gd name="connsiteX0" fmla="*/ 1288 w 3480540"/>
              <a:gd name="connsiteY0" fmla="*/ 21265 h 6859068"/>
              <a:gd name="connsiteX1" fmla="*/ 1634587 w 3480540"/>
              <a:gd name="connsiteY1" fmla="*/ 0 h 6859068"/>
              <a:gd name="connsiteX2" fmla="*/ 3480538 w 3480540"/>
              <a:gd name="connsiteY2" fmla="*/ 3434849 h 6859068"/>
              <a:gd name="connsiteX3" fmla="*/ 1645220 w 3480540"/>
              <a:gd name="connsiteY3" fmla="*/ 6827169 h 6859068"/>
              <a:gd name="connsiteX4" fmla="*/ 11919 w 3480540"/>
              <a:gd name="connsiteY4" fmla="*/ 6859068 h 6859068"/>
              <a:gd name="connsiteX5" fmla="*/ 1288 w 3480540"/>
              <a:gd name="connsiteY5" fmla="*/ 21265 h 6859068"/>
              <a:gd name="connsiteX0" fmla="*/ 1288 w 3480540"/>
              <a:gd name="connsiteY0" fmla="*/ 21265 h 6869700"/>
              <a:gd name="connsiteX1" fmla="*/ 1634587 w 3480540"/>
              <a:gd name="connsiteY1" fmla="*/ 0 h 6869700"/>
              <a:gd name="connsiteX2" fmla="*/ 3480538 w 3480540"/>
              <a:gd name="connsiteY2" fmla="*/ 3434849 h 6869700"/>
              <a:gd name="connsiteX3" fmla="*/ 1623955 w 3480540"/>
              <a:gd name="connsiteY3" fmla="*/ 6869700 h 6869700"/>
              <a:gd name="connsiteX4" fmla="*/ 11919 w 3480540"/>
              <a:gd name="connsiteY4" fmla="*/ 6859068 h 6869700"/>
              <a:gd name="connsiteX5" fmla="*/ 1288 w 3480540"/>
              <a:gd name="connsiteY5" fmla="*/ 21265 h 6869700"/>
              <a:gd name="connsiteX0" fmla="*/ 2047 w 3470666"/>
              <a:gd name="connsiteY0" fmla="*/ 10632 h 6869700"/>
              <a:gd name="connsiteX1" fmla="*/ 1624713 w 3470666"/>
              <a:gd name="connsiteY1" fmla="*/ 0 h 6869700"/>
              <a:gd name="connsiteX2" fmla="*/ 3470664 w 3470666"/>
              <a:gd name="connsiteY2" fmla="*/ 3434849 h 6869700"/>
              <a:gd name="connsiteX3" fmla="*/ 1614081 w 3470666"/>
              <a:gd name="connsiteY3" fmla="*/ 6869700 h 6869700"/>
              <a:gd name="connsiteX4" fmla="*/ 2045 w 3470666"/>
              <a:gd name="connsiteY4" fmla="*/ 6859068 h 6869700"/>
              <a:gd name="connsiteX5" fmla="*/ 2047 w 3470666"/>
              <a:gd name="connsiteY5" fmla="*/ 10632 h 6869700"/>
              <a:gd name="connsiteX0" fmla="*/ 2047 w 3470839"/>
              <a:gd name="connsiteY0" fmla="*/ 10632 h 6869700"/>
              <a:gd name="connsiteX1" fmla="*/ 1529020 w 3470839"/>
              <a:gd name="connsiteY1" fmla="*/ 0 h 6869700"/>
              <a:gd name="connsiteX2" fmla="*/ 3470664 w 3470839"/>
              <a:gd name="connsiteY2" fmla="*/ 3434849 h 6869700"/>
              <a:gd name="connsiteX3" fmla="*/ 1614081 w 3470839"/>
              <a:gd name="connsiteY3" fmla="*/ 6869700 h 6869700"/>
              <a:gd name="connsiteX4" fmla="*/ 2045 w 3470839"/>
              <a:gd name="connsiteY4" fmla="*/ 6859068 h 6869700"/>
              <a:gd name="connsiteX5" fmla="*/ 2047 w 3470839"/>
              <a:gd name="connsiteY5" fmla="*/ 10632 h 6869700"/>
              <a:gd name="connsiteX0" fmla="*/ 2047 w 3502731"/>
              <a:gd name="connsiteY0" fmla="*/ 10632 h 6869700"/>
              <a:gd name="connsiteX1" fmla="*/ 1529020 w 3502731"/>
              <a:gd name="connsiteY1" fmla="*/ 0 h 6869700"/>
              <a:gd name="connsiteX2" fmla="*/ 3502562 w 3502731"/>
              <a:gd name="connsiteY2" fmla="*/ 3371054 h 6869700"/>
              <a:gd name="connsiteX3" fmla="*/ 1614081 w 3502731"/>
              <a:gd name="connsiteY3" fmla="*/ 6869700 h 6869700"/>
              <a:gd name="connsiteX4" fmla="*/ 2045 w 3502731"/>
              <a:gd name="connsiteY4" fmla="*/ 6859068 h 6869700"/>
              <a:gd name="connsiteX5" fmla="*/ 2047 w 350273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836 h 6869904"/>
              <a:gd name="connsiteX1" fmla="*/ 1529020 w 3530461"/>
              <a:gd name="connsiteY1" fmla="*/ 204 h 6869904"/>
              <a:gd name="connsiteX2" fmla="*/ 3502562 w 3530461"/>
              <a:gd name="connsiteY2" fmla="*/ 3371258 h 6869904"/>
              <a:gd name="connsiteX3" fmla="*/ 1614081 w 3530461"/>
              <a:gd name="connsiteY3" fmla="*/ 6869904 h 6869904"/>
              <a:gd name="connsiteX4" fmla="*/ 2045 w 3530461"/>
              <a:gd name="connsiteY4" fmla="*/ 6859272 h 6869904"/>
              <a:gd name="connsiteX5" fmla="*/ 2047 w 3530461"/>
              <a:gd name="connsiteY5" fmla="*/ 10836 h 6869904"/>
              <a:gd name="connsiteX0" fmla="*/ 2047 w 3502572"/>
              <a:gd name="connsiteY0" fmla="*/ 10819 h 6869887"/>
              <a:gd name="connsiteX1" fmla="*/ 1529020 w 3502572"/>
              <a:gd name="connsiteY1" fmla="*/ 187 h 6869887"/>
              <a:gd name="connsiteX2" fmla="*/ 3502562 w 3502572"/>
              <a:gd name="connsiteY2" fmla="*/ 3371241 h 6869887"/>
              <a:gd name="connsiteX3" fmla="*/ 1614081 w 3502572"/>
              <a:gd name="connsiteY3" fmla="*/ 6869887 h 6869887"/>
              <a:gd name="connsiteX4" fmla="*/ 2045 w 3502572"/>
              <a:gd name="connsiteY4" fmla="*/ 6859255 h 6869887"/>
              <a:gd name="connsiteX5" fmla="*/ 2047 w 3502572"/>
              <a:gd name="connsiteY5" fmla="*/ 10819 h 6869887"/>
              <a:gd name="connsiteX0" fmla="*/ 2047 w 3503576"/>
              <a:gd name="connsiteY0" fmla="*/ 10819 h 6869887"/>
              <a:gd name="connsiteX1" fmla="*/ 1529020 w 3503576"/>
              <a:gd name="connsiteY1" fmla="*/ 187 h 6869887"/>
              <a:gd name="connsiteX2" fmla="*/ 3502562 w 3503576"/>
              <a:gd name="connsiteY2" fmla="*/ 3371241 h 6869887"/>
              <a:gd name="connsiteX3" fmla="*/ 1614081 w 3503576"/>
              <a:gd name="connsiteY3" fmla="*/ 6869887 h 6869887"/>
              <a:gd name="connsiteX4" fmla="*/ 2045 w 3503576"/>
              <a:gd name="connsiteY4" fmla="*/ 6859255 h 6869887"/>
              <a:gd name="connsiteX5" fmla="*/ 2047 w 3503576"/>
              <a:gd name="connsiteY5" fmla="*/ 10819 h 6869887"/>
              <a:gd name="connsiteX0" fmla="*/ 2047 w 3503576"/>
              <a:gd name="connsiteY0" fmla="*/ 10632 h 6869700"/>
              <a:gd name="connsiteX1" fmla="*/ 1529020 w 3503576"/>
              <a:gd name="connsiteY1" fmla="*/ 0 h 6869700"/>
              <a:gd name="connsiteX2" fmla="*/ 3502562 w 3503576"/>
              <a:gd name="connsiteY2" fmla="*/ 3371054 h 6869700"/>
              <a:gd name="connsiteX3" fmla="*/ 1614081 w 3503576"/>
              <a:gd name="connsiteY3" fmla="*/ 6869700 h 6869700"/>
              <a:gd name="connsiteX4" fmla="*/ 2045 w 3503576"/>
              <a:gd name="connsiteY4" fmla="*/ 6859068 h 6869700"/>
              <a:gd name="connsiteX5" fmla="*/ 2047 w 3503576"/>
              <a:gd name="connsiteY5" fmla="*/ 10632 h 6869700"/>
              <a:gd name="connsiteX0" fmla="*/ 2047 w 3503576"/>
              <a:gd name="connsiteY0" fmla="*/ 12589 h 6871657"/>
              <a:gd name="connsiteX1" fmla="*/ 1529020 w 3503576"/>
              <a:gd name="connsiteY1" fmla="*/ 1957 h 6871657"/>
              <a:gd name="connsiteX2" fmla="*/ 3502562 w 3503576"/>
              <a:gd name="connsiteY2" fmla="*/ 3373011 h 6871657"/>
              <a:gd name="connsiteX3" fmla="*/ 1614081 w 3503576"/>
              <a:gd name="connsiteY3" fmla="*/ 6871657 h 6871657"/>
              <a:gd name="connsiteX4" fmla="*/ 2045 w 3503576"/>
              <a:gd name="connsiteY4" fmla="*/ 6861025 h 6871657"/>
              <a:gd name="connsiteX5" fmla="*/ 2047 w 3503576"/>
              <a:gd name="connsiteY5" fmla="*/ 12589 h 6871657"/>
              <a:gd name="connsiteX0" fmla="*/ 2047 w 3482334"/>
              <a:gd name="connsiteY0" fmla="*/ 12589 h 6871657"/>
              <a:gd name="connsiteX1" fmla="*/ 1529020 w 3482334"/>
              <a:gd name="connsiteY1" fmla="*/ 1957 h 6871657"/>
              <a:gd name="connsiteX2" fmla="*/ 3481297 w 3482334"/>
              <a:gd name="connsiteY2" fmla="*/ 3107198 h 6871657"/>
              <a:gd name="connsiteX3" fmla="*/ 1614081 w 3482334"/>
              <a:gd name="connsiteY3" fmla="*/ 6871657 h 6871657"/>
              <a:gd name="connsiteX4" fmla="*/ 2045 w 3482334"/>
              <a:gd name="connsiteY4" fmla="*/ 6861025 h 6871657"/>
              <a:gd name="connsiteX5" fmla="*/ 2047 w 3482334"/>
              <a:gd name="connsiteY5" fmla="*/ 12589 h 6871657"/>
              <a:gd name="connsiteX0" fmla="*/ 2047 w 3483523"/>
              <a:gd name="connsiteY0" fmla="*/ 12589 h 6871657"/>
              <a:gd name="connsiteX1" fmla="*/ 1529020 w 3483523"/>
              <a:gd name="connsiteY1" fmla="*/ 1957 h 6871657"/>
              <a:gd name="connsiteX2" fmla="*/ 3481297 w 3483523"/>
              <a:gd name="connsiteY2" fmla="*/ 3107198 h 6871657"/>
              <a:gd name="connsiteX3" fmla="*/ 1614081 w 3483523"/>
              <a:gd name="connsiteY3" fmla="*/ 6871657 h 6871657"/>
              <a:gd name="connsiteX4" fmla="*/ 2045 w 3483523"/>
              <a:gd name="connsiteY4" fmla="*/ 6861025 h 6871657"/>
              <a:gd name="connsiteX5" fmla="*/ 2047 w 3483523"/>
              <a:gd name="connsiteY5" fmla="*/ 12589 h 6871657"/>
              <a:gd name="connsiteX0" fmla="*/ 10635 w 3492111"/>
              <a:gd name="connsiteY0" fmla="*/ 12589 h 6882291"/>
              <a:gd name="connsiteX1" fmla="*/ 1537608 w 3492111"/>
              <a:gd name="connsiteY1" fmla="*/ 1957 h 6882291"/>
              <a:gd name="connsiteX2" fmla="*/ 3489885 w 3492111"/>
              <a:gd name="connsiteY2" fmla="*/ 3107198 h 6882291"/>
              <a:gd name="connsiteX3" fmla="*/ 1622669 w 3492111"/>
              <a:gd name="connsiteY3" fmla="*/ 6871657 h 6882291"/>
              <a:gd name="connsiteX4" fmla="*/ 0 w 3492111"/>
              <a:gd name="connsiteY4" fmla="*/ 6882291 h 6882291"/>
              <a:gd name="connsiteX5" fmla="*/ 10635 w 3492111"/>
              <a:gd name="connsiteY5" fmla="*/ 12589 h 6882291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0195"/>
              <a:gd name="connsiteY0" fmla="*/ 31913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10635 w 3490195"/>
              <a:gd name="connsiteY5" fmla="*/ 31913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3211"/>
              <a:gd name="connsiteY0" fmla="*/ 4 h 6922880"/>
              <a:gd name="connsiteX1" fmla="*/ 1548241 w 3493211"/>
              <a:gd name="connsiteY1" fmla="*/ 0 h 6922880"/>
              <a:gd name="connsiteX2" fmla="*/ 3489885 w 3493211"/>
              <a:gd name="connsiteY2" fmla="*/ 3147787 h 6922880"/>
              <a:gd name="connsiteX3" fmla="*/ 1622669 w 3493211"/>
              <a:gd name="connsiteY3" fmla="*/ 6912246 h 6922880"/>
              <a:gd name="connsiteX4" fmla="*/ 0 w 3493211"/>
              <a:gd name="connsiteY4" fmla="*/ 6922880 h 6922880"/>
              <a:gd name="connsiteX5" fmla="*/ 21268 w 3493211"/>
              <a:gd name="connsiteY5" fmla="*/ 4 h 6922880"/>
              <a:gd name="connsiteX0" fmla="*/ 21268 w 3498429"/>
              <a:gd name="connsiteY0" fmla="*/ 4 h 6922880"/>
              <a:gd name="connsiteX1" fmla="*/ 1548241 w 3498429"/>
              <a:gd name="connsiteY1" fmla="*/ 0 h 6922880"/>
              <a:gd name="connsiteX2" fmla="*/ 3489885 w 3498429"/>
              <a:gd name="connsiteY2" fmla="*/ 3147787 h 6922880"/>
              <a:gd name="connsiteX3" fmla="*/ 1622669 w 3498429"/>
              <a:gd name="connsiteY3" fmla="*/ 6912246 h 6922880"/>
              <a:gd name="connsiteX4" fmla="*/ 0 w 3498429"/>
              <a:gd name="connsiteY4" fmla="*/ 6922880 h 6922880"/>
              <a:gd name="connsiteX5" fmla="*/ 21268 w 3498429"/>
              <a:gd name="connsiteY5" fmla="*/ 4 h 69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429" h="6922880">
                <a:moveTo>
                  <a:pt x="21268" y="4"/>
                </a:moveTo>
                <a:lnTo>
                  <a:pt x="1548241" y="0"/>
                </a:lnTo>
                <a:cubicBezTo>
                  <a:pt x="2552339" y="478640"/>
                  <a:pt x="3413684" y="1900017"/>
                  <a:pt x="3489885" y="3147787"/>
                </a:cubicBezTo>
                <a:cubicBezTo>
                  <a:pt x="3566086" y="4395557"/>
                  <a:pt x="3147763" y="5902153"/>
                  <a:pt x="1622669" y="6912246"/>
                </a:cubicBezTo>
                <a:lnTo>
                  <a:pt x="0" y="6922880"/>
                </a:lnTo>
                <a:cubicBezTo>
                  <a:pt x="7089" y="4640068"/>
                  <a:pt x="14179" y="2282816"/>
                  <a:pt x="21268" y="4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19" y="0"/>
            <a:ext cx="1963390" cy="685800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5BA780F-39AD-DDEE-59FE-3775C92BB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5207" y="192888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D790EBC7-ED67-2F83-E5A1-F1ABBC1EA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2DB1DD-54F8-5B7D-EE2A-AB1DFDCCE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2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8158" y="159937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4A74D597-5C77-959B-72A2-51565C41A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" y="0"/>
            <a:ext cx="12192000" cy="6858000"/>
          </a:xfrm>
          <a:prstGeom prst="rect">
            <a:avLst/>
          </a:prstGeom>
        </p:spPr>
      </p:pic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07E79395-AADC-BAB6-D014-08CC538AA4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8271" y="3538231"/>
            <a:ext cx="6094682" cy="2556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2F95E60E-E55F-F5F2-D3D5-D98F75998D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8271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7F669D08-3E8B-FF3C-472D-E58296772B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4783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82310C9B-DB75-EE27-A63B-31208E57C702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97967F6-6846-6566-E477-F370DB3DD460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052AEC-A874-D32E-A51B-24C44B59A267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7919D8E-2351-CB3E-E56A-0E9C19936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118" y="1680897"/>
            <a:ext cx="4063069" cy="2658454"/>
          </a:xfrm>
        </p:spPr>
        <p:txBody>
          <a:bodyPr numCol="1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4522" y="0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2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4000" y="0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4635" y="0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23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1355D2-16AD-77EC-5B57-9106C53A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78690-89A6-DF94-8234-F344C0F1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26396" y="58558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8" r:id="rId2"/>
    <p:sldLayoutId id="2147483769" r:id="rId3"/>
    <p:sldLayoutId id="2147483770" r:id="rId4"/>
    <p:sldLayoutId id="2147483771" r:id="rId5"/>
    <p:sldLayoutId id="2147483812" r:id="rId6"/>
    <p:sldLayoutId id="2147483819" r:id="rId7"/>
    <p:sldLayoutId id="214748382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1"/>
        </a:buBlip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00000"/>
        </a:lnSpc>
        <a:spcBef>
          <a:spcPts val="500"/>
        </a:spcBef>
        <a:buSzPct val="140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4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▷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5C14-DD0C-4952-95CE-25D8B1EEB63B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75823" y="0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C1EBF-6873-DC8C-45AF-912115A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3D707-C9E6-836F-99FB-F6BF0D4D0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9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Style du masque</a:t>
            </a:r>
          </a:p>
          <a:p>
            <a:pPr lvl="0"/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Style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7F286-C05D-53AA-2BAA-459B45009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FF67-2786-C24A-A6B0-8912AC5AFFD4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D0BC-1766-7BBC-5458-1AAE0F9B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36AEE-A388-E3A3-F540-8A9E582A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FCB0-1F57-6E4C-A3A4-620AF1D626D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59348" y="58558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E9AE170-4412-5E7E-1DB0-EB4E2565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Présentation Semestre 2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C22AEF50-C5E4-AFA3-EA20-AA94E60CE1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POTHERAT Mélanie &amp; CHARMAY Cindy</a:t>
            </a:r>
          </a:p>
        </p:txBody>
      </p:sp>
    </p:spTree>
    <p:extLst>
      <p:ext uri="{BB962C8B-B14F-4D97-AF65-F5344CB8AC3E}">
        <p14:creationId xmlns:p14="http://schemas.microsoft.com/office/powerpoint/2010/main" val="169261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9999"/>
                </a:solidFill>
              </a:rPr>
              <a:t>Bilan des semestre 1 &amp;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Retour de stage collectif avec le CP le 2/07/2025 AM</a:t>
            </a:r>
          </a:p>
          <a:p>
            <a:r>
              <a:rPr lang="fr-FR" dirty="0"/>
              <a:t>Temps individuels organisés en fonction des besoins de l’étudiants et  à la convenance du CP</a:t>
            </a:r>
          </a:p>
          <a:p>
            <a:r>
              <a:rPr lang="fr-FR" dirty="0"/>
              <a:t>Il s’agit de faire un point sur les acquisitions au cours des deux premiers semestre (S1 &amp; S2),</a:t>
            </a:r>
          </a:p>
          <a:p>
            <a:pPr marL="0" indent="0">
              <a:buNone/>
            </a:pPr>
            <a:r>
              <a:rPr lang="fr-FR" dirty="0"/>
              <a:t>De préparer l’étudiant dans la projection de sa seconde année de formation au regard des compétences mobilisées et acquise durant la première année.</a:t>
            </a:r>
          </a:p>
        </p:txBody>
      </p:sp>
    </p:spTree>
    <p:extLst>
      <p:ext uri="{BB962C8B-B14F-4D97-AF65-F5344CB8AC3E}">
        <p14:creationId xmlns:p14="http://schemas.microsoft.com/office/powerpoint/2010/main" val="237941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6EA89D5-5CE5-A034-F591-67C32B44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467" y="2340270"/>
            <a:ext cx="7160217" cy="1184886"/>
          </a:xfrm>
        </p:spPr>
        <p:txBody>
          <a:bodyPr/>
          <a:lstStyle/>
          <a:p>
            <a:pPr algn="ctr"/>
            <a:r>
              <a:rPr lang="fr-FR" dirty="0"/>
              <a:t>A vous de valider le semestre maintenant ;)</a:t>
            </a:r>
          </a:p>
        </p:txBody>
      </p:sp>
    </p:spTree>
    <p:extLst>
      <p:ext uri="{BB962C8B-B14F-4D97-AF65-F5344CB8AC3E}">
        <p14:creationId xmlns:p14="http://schemas.microsoft.com/office/powerpoint/2010/main" val="90789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F04B51B-4919-BDAC-F9C3-AC98961D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4657A0A-A53C-605A-8E43-E18CDA644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22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98163" y="1092631"/>
            <a:ext cx="10033389" cy="4866467"/>
          </a:xfrm>
        </p:spPr>
        <p:txBody>
          <a:bodyPr/>
          <a:lstStyle/>
          <a:p>
            <a:r>
              <a:rPr lang="fr-FR" dirty="0"/>
              <a:t>Organisation Semestre 2 : du 3/02/25 </a:t>
            </a:r>
            <a:r>
              <a:rPr lang="fr-FR"/>
              <a:t>au 4/07/25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7589" t="36516" r="29272" b="49985"/>
          <a:stretch/>
        </p:blipFill>
        <p:spPr>
          <a:xfrm>
            <a:off x="860156" y="2038027"/>
            <a:ext cx="10664953" cy="32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4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98163" y="1092631"/>
            <a:ext cx="10033389" cy="4866467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Organisation Semestre 2 :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400" dirty="0"/>
              <a:t>Périodes de stage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Période A : du 17/03/25 au 18/04/25,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Période B : du 2/06/25 au 1/07/25 ( les 2, 3 et 4/07 les étudiants sont mobilisables à l’IFSI).</a:t>
            </a:r>
          </a:p>
          <a:p>
            <a:pPr marL="0" indent="0">
              <a:buNone/>
            </a:pPr>
            <a:r>
              <a:rPr lang="fr-FR" sz="2400" dirty="0"/>
              <a:t>Temps de préparation à l’IFSI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Signature des conventions de stage le 3/02/25 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Prépa. stage le 14/03/25 de 9h00 à 12h30</a:t>
            </a:r>
          </a:p>
          <a:p>
            <a:pPr marL="0" indent="0">
              <a:buNone/>
            </a:pPr>
            <a:r>
              <a:rPr lang="fr-FR" sz="2400" dirty="0"/>
              <a:t>Une visite de stage sera prévue pour certains d’entre vous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Prévoir une DC, vos objectifs et un bilan de votre situation en stage</a:t>
            </a:r>
          </a:p>
        </p:txBody>
      </p:sp>
    </p:spTree>
    <p:extLst>
      <p:ext uri="{BB962C8B-B14F-4D97-AF65-F5344CB8AC3E}">
        <p14:creationId xmlns:p14="http://schemas.microsoft.com/office/powerpoint/2010/main" val="156687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98163" y="1092631"/>
            <a:ext cx="10033389" cy="4866467"/>
          </a:xfrm>
        </p:spPr>
        <p:txBody>
          <a:bodyPr/>
          <a:lstStyle/>
          <a:p>
            <a:r>
              <a:rPr lang="fr-FR" dirty="0"/>
              <a:t>Les unités d’enseignement du Semestre 2 : Toutes les UE vous seront présentées comme pour le S1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05990"/>
              </p:ext>
            </p:extLst>
          </p:nvPr>
        </p:nvGraphicFramePr>
        <p:xfrm>
          <a:off x="1166649" y="1663090"/>
          <a:ext cx="8380308" cy="458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302">
                  <a:extLst>
                    <a:ext uri="{9D8B030D-6E8A-4147-A177-3AD203B41FA5}">
                      <a16:colId xmlns:a16="http://schemas.microsoft.com/office/drawing/2014/main" val="2148338419"/>
                    </a:ext>
                  </a:extLst>
                </a:gridCol>
                <a:gridCol w="3420006">
                  <a:extLst>
                    <a:ext uri="{9D8B030D-6E8A-4147-A177-3AD203B41FA5}">
                      <a16:colId xmlns:a16="http://schemas.microsoft.com/office/drawing/2014/main" val="3848251618"/>
                    </a:ext>
                  </a:extLst>
                </a:gridCol>
              </a:tblGrid>
              <a:tr h="33943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Formateurs</a:t>
                      </a:r>
                      <a:r>
                        <a:rPr lang="fr-FR" baseline="0" dirty="0">
                          <a:solidFill>
                            <a:schemeClr val="tx2"/>
                          </a:solidFill>
                        </a:rPr>
                        <a:t> référents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65620"/>
                  </a:ext>
                </a:extLst>
              </a:tr>
              <a:tr h="339433">
                <a:tc>
                  <a:txBody>
                    <a:bodyPr/>
                    <a:lstStyle/>
                    <a:p>
                      <a:r>
                        <a:rPr lang="fr-FR" sz="1400" dirty="0"/>
                        <a:t>1.1</a:t>
                      </a:r>
                      <a:r>
                        <a:rPr lang="fr-FR" sz="1400" baseline="0" dirty="0"/>
                        <a:t> S2 : Psychologie, sociologie et anthropologie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DR &amp; SB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546132"/>
                  </a:ext>
                </a:extLst>
              </a:tr>
              <a:tr h="339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1.2</a:t>
                      </a:r>
                      <a:r>
                        <a:rPr lang="fr-FR" sz="1400" baseline="0" dirty="0"/>
                        <a:t> S2 : Santé publique et économie de la santé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CAM &amp;</a:t>
                      </a:r>
                      <a:r>
                        <a:rPr lang="fr-FR" baseline="0" dirty="0"/>
                        <a:t> CO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0333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2.3</a:t>
                      </a:r>
                      <a:r>
                        <a:rPr lang="fr-FR" sz="1400" baseline="0" dirty="0"/>
                        <a:t> S2 : Santé, Maladie, Handicap, Accidents de la vie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/>
                        <a:t>YP &amp; POL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514415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2.6 S2 : Processus psychopathologiques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/>
                        <a:t>DR &amp; SB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89110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r>
                        <a:rPr lang="fr-FR" sz="1400" dirty="0"/>
                        <a:t>3.1/3.2 &amp;</a:t>
                      </a:r>
                      <a:r>
                        <a:rPr lang="fr-FR" sz="1400" baseline="0" dirty="0"/>
                        <a:t> 5.2 S2 : Raisonnement et démarche clinique IDE/Evaluation d’une situation clinique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/>
                        <a:t>MP &amp; CC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714324"/>
                  </a:ext>
                </a:extLst>
              </a:tr>
              <a:tr h="339433">
                <a:tc>
                  <a:txBody>
                    <a:bodyPr/>
                    <a:lstStyle/>
                    <a:p>
                      <a:r>
                        <a:rPr lang="fr-FR" sz="1400" dirty="0"/>
                        <a:t>4.2 S2 : Soins relationnels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DR, CAM &amp; MB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787883"/>
                  </a:ext>
                </a:extLst>
              </a:tr>
              <a:tr h="339433">
                <a:tc>
                  <a:txBody>
                    <a:bodyPr/>
                    <a:lstStyle/>
                    <a:p>
                      <a:r>
                        <a:rPr lang="fr-FR" sz="1400" dirty="0"/>
                        <a:t>4.3 S2 : Soins d’urgence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CC &amp; MP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535611"/>
                  </a:ext>
                </a:extLst>
              </a:tr>
              <a:tr h="339433">
                <a:tc>
                  <a:txBody>
                    <a:bodyPr/>
                    <a:lstStyle/>
                    <a:p>
                      <a:r>
                        <a:rPr lang="fr-FR" sz="1400" dirty="0"/>
                        <a:t>4.4 S2 : Thérapeutiques et contribution au diagnostic médical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POL, YP &amp; MB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10283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r>
                        <a:rPr lang="fr-FR" sz="1400" dirty="0"/>
                        <a:t>4.5 S2 : Soins infirmiers et gestion des risques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CO &amp;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66034"/>
                  </a:ext>
                </a:extLst>
              </a:tr>
              <a:tr h="467044">
                <a:tc>
                  <a:txBody>
                    <a:bodyPr/>
                    <a:lstStyle/>
                    <a:p>
                      <a:r>
                        <a:rPr lang="fr-FR" sz="1400" dirty="0"/>
                        <a:t>6.2 S2 : Anglais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POL &amp; 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427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39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98163" y="1092631"/>
            <a:ext cx="10033389" cy="4866467"/>
          </a:xfrm>
        </p:spPr>
        <p:txBody>
          <a:bodyPr/>
          <a:lstStyle/>
          <a:p>
            <a:r>
              <a:rPr lang="fr-FR" dirty="0"/>
              <a:t>Le calendrier des évaluations du Semestre 2 :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025" t="28146" r="17210" b="12289"/>
          <a:stretch/>
        </p:blipFill>
        <p:spPr>
          <a:xfrm>
            <a:off x="2343573" y="1524000"/>
            <a:ext cx="9252374" cy="51477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FB5A8E-31DD-4F77-8871-7D4206387A8C}"/>
              </a:ext>
            </a:extLst>
          </p:cNvPr>
          <p:cNvSpPr/>
          <p:nvPr/>
        </p:nvSpPr>
        <p:spPr>
          <a:xfrm>
            <a:off x="10831552" y="5299969"/>
            <a:ext cx="762685" cy="659129"/>
          </a:xfrm>
          <a:prstGeom prst="rect">
            <a:avLst/>
          </a:prstGeom>
          <a:solidFill>
            <a:schemeClr val="accent4">
              <a:lumMod val="95000"/>
            </a:schemeClr>
          </a:solidFill>
          <a:ln>
            <a:solidFill>
              <a:schemeClr val="accent4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1173C2-750B-46C6-9B6D-5F33F281618A}"/>
              </a:ext>
            </a:extLst>
          </p:cNvPr>
          <p:cNvSpPr txBox="1"/>
          <p:nvPr/>
        </p:nvSpPr>
        <p:spPr>
          <a:xfrm>
            <a:off x="10768553" y="5429478"/>
            <a:ext cx="88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2 et 3 juillet 2025</a:t>
            </a:r>
          </a:p>
        </p:txBody>
      </p:sp>
    </p:spTree>
    <p:extLst>
      <p:ext uri="{BB962C8B-B14F-4D97-AF65-F5344CB8AC3E}">
        <p14:creationId xmlns:p14="http://schemas.microsoft.com/office/powerpoint/2010/main" val="331194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98163" y="1092631"/>
            <a:ext cx="10033389" cy="486646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874" t="21396" r="23549" b="43869"/>
          <a:stretch/>
        </p:blipFill>
        <p:spPr>
          <a:xfrm>
            <a:off x="1418896" y="1739284"/>
            <a:ext cx="9798269" cy="35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9999"/>
                </a:solidFill>
              </a:rPr>
              <a:t>Simulation en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Semaine banalisée du 17/02/2025 au 21/02/2025</a:t>
            </a:r>
          </a:p>
          <a:p>
            <a:r>
              <a:rPr lang="fr-FR" dirty="0"/>
              <a:t>Les étudiants seront reçus sur convocation,</a:t>
            </a:r>
          </a:p>
          <a:p>
            <a:r>
              <a:rPr lang="fr-FR" dirty="0"/>
              <a:t>Ce temps d’apprentissage est obligatoire,</a:t>
            </a:r>
          </a:p>
          <a:p>
            <a:r>
              <a:rPr lang="fr-FR" dirty="0"/>
              <a:t>La tenue professionnelle complète est exigée (</a:t>
            </a:r>
            <a:r>
              <a:rPr lang="fr-FR" dirty="0" err="1"/>
              <a:t>cf</a:t>
            </a:r>
            <a:r>
              <a:rPr lang="fr-FR" dirty="0"/>
              <a:t> : Présentation CC au S1).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212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9999"/>
                </a:solidFill>
              </a:rPr>
              <a:t>Dates des prépas et groupes échanges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Prépas groupes échanges du S2 auront lieu les :</a:t>
            </a:r>
          </a:p>
          <a:p>
            <a:r>
              <a:rPr lang="fr-FR" dirty="0"/>
              <a:t>Le 14/05/25 pour les EPPA de 9h00 à 9h30</a:t>
            </a:r>
          </a:p>
          <a:p>
            <a:r>
              <a:rPr lang="fr-FR" dirty="0"/>
              <a:t>Le 16/05/25 pour tout le monde de 8h30 à 9h30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Groupes échanges du S2 aura lieu le 27/05/25 :</a:t>
            </a:r>
          </a:p>
          <a:p>
            <a:r>
              <a:rPr lang="fr-FR" dirty="0"/>
              <a:t>De 14h00 à 15h00 pour les EPPA</a:t>
            </a:r>
          </a:p>
          <a:p>
            <a:r>
              <a:rPr lang="fr-FR" dirty="0"/>
              <a:t>De 15h00 à 17h00 pour tout le monde. </a:t>
            </a:r>
          </a:p>
        </p:txBody>
      </p:sp>
    </p:spTree>
    <p:extLst>
      <p:ext uri="{BB962C8B-B14F-4D97-AF65-F5344CB8AC3E}">
        <p14:creationId xmlns:p14="http://schemas.microsoft.com/office/powerpoint/2010/main" val="58328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9999"/>
                </a:solidFill>
              </a:rPr>
              <a:t>Les instances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CAC : Commission d’attribution des crédits : le 4/07/25</a:t>
            </a:r>
          </a:p>
          <a:p>
            <a:r>
              <a:rPr lang="fr-FR" dirty="0"/>
              <a:t>SVE : Section de vie des étudiants : le 9/07/25</a:t>
            </a:r>
          </a:p>
        </p:txBody>
      </p:sp>
    </p:spTree>
    <p:extLst>
      <p:ext uri="{BB962C8B-B14F-4D97-AF65-F5344CB8AC3E}">
        <p14:creationId xmlns:p14="http://schemas.microsoft.com/office/powerpoint/2010/main" val="183883865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453</Words>
  <Application>Microsoft Office PowerPoint</Application>
  <PresentationFormat>Grand écran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Police système Courant</vt:lpstr>
      <vt:lpstr>Wingdings</vt:lpstr>
      <vt:lpstr>Conception personnalisée</vt:lpstr>
      <vt:lpstr>2_Conception personnalisée</vt:lpstr>
      <vt:lpstr>1_Conception personnalisée</vt:lpstr>
      <vt:lpstr>Présentation Semestre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Simulation en santé</vt:lpstr>
      <vt:lpstr>Dates des prépas et groupes échanges</vt:lpstr>
      <vt:lpstr>Les instances</vt:lpstr>
      <vt:lpstr>Bilan des semestre 1 &amp; 2</vt:lpstr>
      <vt:lpstr>A vous de valider le semestre maintenant ;)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BESSIERE</dc:creator>
  <cp:lastModifiedBy>POTHERAT Melanie</cp:lastModifiedBy>
  <cp:revision>63</cp:revision>
  <dcterms:created xsi:type="dcterms:W3CDTF">2023-10-24T14:13:30Z</dcterms:created>
  <dcterms:modified xsi:type="dcterms:W3CDTF">2025-02-03T08:18:11Z</dcterms:modified>
</cp:coreProperties>
</file>