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9.xml.rels" ContentType="application/vnd.openxmlformats-package.relationships+xml"/>
  <Override PartName="/ppt/slideMasters/_rels/slideMaster40.xml.rels" ContentType="application/vnd.openxmlformats-package.relationships+xml"/>
  <Override PartName="/ppt/slideMasters/_rels/slideMaster5.xml.rels" ContentType="application/vnd.openxmlformats-package.relationships+xml"/>
  <Override PartName="/ppt/slideMasters/_rels/slideMaster32.xml.rels" ContentType="application/vnd.openxmlformats-package.relationships+xml"/>
  <Override PartName="/ppt/slideMasters/_rels/slideMaster38.xml.rels" ContentType="application/vnd.openxmlformats-package.relationships+xml"/>
  <Override PartName="/ppt/slideMasters/_rels/slideMaster4.xml.rels" ContentType="application/vnd.openxmlformats-package.relationships+xml"/>
  <Override PartName="/ppt/slideMasters/_rels/slideMaster31.xml.rels" ContentType="application/vnd.openxmlformats-package.relationships+xml"/>
  <Override PartName="/ppt/slideMasters/_rels/slideMaster37.xml.rels" ContentType="application/vnd.openxmlformats-package.relationships+xml"/>
  <Override PartName="/ppt/slideMasters/_rels/slideMaster26.xml.rels" ContentType="application/vnd.openxmlformats-package.relationships+xml"/>
  <Override PartName="/ppt/slideMasters/_rels/slideMaster64.xml.rels" ContentType="application/vnd.openxmlformats-package.relationships+xml"/>
  <Override PartName="/ppt/slideMasters/_rels/slideMaster65.xml.rels" ContentType="application/vnd.openxmlformats-package.relationships+xml"/>
  <Override PartName="/ppt/slideMasters/_rels/slideMaster66.xml.rels" ContentType="application/vnd.openxmlformats-package.relationships+xml"/>
  <Override PartName="/ppt/slideMasters/_rels/slideMaster67.xml.rels" ContentType="application/vnd.openxmlformats-package.relationships+xml"/>
  <Override PartName="/ppt/slideMasters/_rels/slideMaster3.xml.rels" ContentType="application/vnd.openxmlformats-package.relationships+xml"/>
  <Override PartName="/ppt/slideMasters/_rels/slideMaster30.xml.rels" ContentType="application/vnd.openxmlformats-package.relationships+xml"/>
  <Override PartName="/ppt/slideMasters/_rels/slideMaster68.xml.rels" ContentType="application/vnd.openxmlformats-package.relationships+xml"/>
  <Override PartName="/ppt/slideMasters/_rels/slideMaster61.xml.rels" ContentType="application/vnd.openxmlformats-package.relationships+xml"/>
  <Override PartName="/ppt/slideMasters/_rels/slideMaster19.xml.rels" ContentType="application/vnd.openxmlformats-package.relationships+xml"/>
  <Override PartName="/ppt/slideMasters/_rels/slideMaster57.xml.rels" ContentType="application/vnd.openxmlformats-package.relationships+xml"/>
  <Override PartName="/ppt/slideMasters/_rels/slideMaster20.xml.rels" ContentType="application/vnd.openxmlformats-package.relationships+xml"/>
  <Override PartName="/ppt/slideMasters/_rels/slideMaster58.xml.rels" ContentType="application/vnd.openxmlformats-package.relationships+xml"/>
  <Override PartName="/ppt/slideMasters/_rels/slideMaster21.xml.rels" ContentType="application/vnd.openxmlformats-package.relationships+xml"/>
  <Override PartName="/ppt/slideMasters/_rels/slideMaster60.xml.rels" ContentType="application/vnd.openxmlformats-package.relationships+xml"/>
  <Override PartName="/ppt/slideMasters/_rels/slideMaster18.xml.rels" ContentType="application/vnd.openxmlformats-package.relationships+xml"/>
  <Override PartName="/ppt/slideMasters/_rels/slideMaster56.xml.rels" ContentType="application/vnd.openxmlformats-package.relationships+xml"/>
  <Override PartName="/ppt/slideMasters/_rels/slideMaster44.xml.rels" ContentType="application/vnd.openxmlformats-package.relationships+xml"/>
  <Override PartName="/ppt/slideMasters/_rels/slideMaster55.xml.rels" ContentType="application/vnd.openxmlformats-package.relationships+xml"/>
  <Override PartName="/ppt/slideMasters/_rels/slideMaster43.xml.rels" ContentType="application/vnd.openxmlformats-package.relationships+xml"/>
  <Override PartName="/ppt/slideMasters/_rels/slideMaster17.xml.rels" ContentType="application/vnd.openxmlformats-package.relationships+xml"/>
  <Override PartName="/ppt/slideMasters/_rels/slideMaster54.xml.rels" ContentType="application/vnd.openxmlformats-package.relationships+xml"/>
  <Override PartName="/ppt/slideMasters/_rels/slideMaster42.xml.rels" ContentType="application/vnd.openxmlformats-package.relationships+xml"/>
  <Override PartName="/ppt/slideMasters/_rels/slideMaster16.xml.rels" ContentType="application/vnd.openxmlformats-package.relationships+xml"/>
  <Override PartName="/ppt/slideMasters/_rels/slideMaster53.xml.rels" ContentType="application/vnd.openxmlformats-package.relationships+xml"/>
  <Override PartName="/ppt/slideMasters/_rels/slideMaster52.xml.rels" ContentType="application/vnd.openxmlformats-package.relationships+xml"/>
  <Override PartName="/ppt/slideMasters/_rels/slideMaster15.xml.rels" ContentType="application/vnd.openxmlformats-package.relationships+xml"/>
  <Override PartName="/ppt/slideMasters/_rels/slideMaster50.xml.rels" ContentType="application/vnd.openxmlformats-package.relationships+xml"/>
  <Override PartName="/ppt/slideMasters/_rels/slideMaster13.xml.rels" ContentType="application/vnd.openxmlformats-package.relationships+xml"/>
  <Override PartName="/ppt/slideMasters/_rels/slideMaster51.xml.rels" ContentType="application/vnd.openxmlformats-package.relationships+xml"/>
  <Override PartName="/ppt/slideMasters/_rels/slideMaster14.xml.rels" ContentType="application/vnd.openxmlformats-package.relationships+xml"/>
  <Override PartName="/ppt/slideMasters/_rels/slideMaster63.xml.rels" ContentType="application/vnd.openxmlformats-package.relationships+xml"/>
  <Override PartName="/ppt/slideMasters/_rels/slideMaster62.xml.rels" ContentType="application/vnd.openxmlformats-package.relationships+xml"/>
  <Override PartName="/ppt/slideMasters/_rels/slideMaster25.xml.rels" ContentType="application/vnd.openxmlformats-package.relationships+xml"/>
  <Override PartName="/ppt/slideMasters/_rels/slideMaster59.xml.rels" ContentType="application/vnd.openxmlformats-package.relationships+xml"/>
  <Override PartName="/ppt/slideMasters/_rels/slideMaster22.xml.rels" ContentType="application/vnd.openxmlformats-package.relationships+xml"/>
  <Override PartName="/ppt/slideMasters/_rels/slideMaster24.xml.rels" ContentType="application/vnd.openxmlformats-package.relationships+xml"/>
  <Override PartName="/ppt/slideMasters/_rels/slideMaster23.xml.rels" ContentType="application/vnd.openxmlformats-package.relationships+xml"/>
  <Override PartName="/ppt/slideMasters/_rels/slideMaster27.xml.rels" ContentType="application/vnd.openxmlformats-package.relationships+xml"/>
  <Override PartName="/ppt/slideMasters/_rels/slideMaster45.xml.rels" ContentType="application/vnd.openxmlformats-package.relationships+xml"/>
  <Override PartName="/ppt/slideMasters/_rels/slideMaster28.xml.rels" ContentType="application/vnd.openxmlformats-package.relationships+xml"/>
  <Override PartName="/ppt/slideMasters/_rels/slideMaster46.xml.rels" ContentType="application/vnd.openxmlformats-package.relationships+xml"/>
  <Override PartName="/ppt/slideMasters/_rels/slideMaster29.xml.rels" ContentType="application/vnd.openxmlformats-package.relationships+xml"/>
  <Override PartName="/ppt/slideMasters/_rels/slideMaster10.xml.rels" ContentType="application/vnd.openxmlformats-package.relationships+xml"/>
  <Override PartName="/ppt/slideMasters/_rels/slideMaster47.xml.rels" ContentType="application/vnd.openxmlformats-package.relationships+xml"/>
  <Override PartName="/ppt/slideMasters/_rels/slideMaster11.xml.rels" ContentType="application/vnd.openxmlformats-package.relationships+xml"/>
  <Override PartName="/ppt/slideMasters/_rels/slideMaster48.xml.rels" ContentType="application/vnd.openxmlformats-package.relationships+xml"/>
  <Override PartName="/ppt/slideMasters/_rels/slideMaster41.xml.rels" ContentType="application/vnd.openxmlformats-package.relationships+xml"/>
  <Override PartName="/ppt/slideMasters/_rels/slideMaster12.xml.rels" ContentType="application/vnd.openxmlformats-package.relationships+xml"/>
  <Override PartName="/ppt/slideMasters/_rels/slideMaster49.xml.rels" ContentType="application/vnd.openxmlformats-package.relationships+xml"/>
  <Override PartName="/ppt/slideMasters/_rels/slideMaster6.xml.rels" ContentType="application/vnd.openxmlformats-package.relationships+xml"/>
  <Override PartName="/ppt/slideMasters/_rels/slideMaster33.xml.rels" ContentType="application/vnd.openxmlformats-package.relationships+xml"/>
  <Override PartName="/ppt/slideMasters/_rels/slideMaster7.xml.rels" ContentType="application/vnd.openxmlformats-package.relationships+xml"/>
  <Override PartName="/ppt/slideMasters/_rels/slideMaster34.xml.rels" ContentType="application/vnd.openxmlformats-package.relationships+xml"/>
  <Override PartName="/ppt/slideMasters/_rels/slideMaster1.xml.rels" ContentType="application/vnd.openxmlformats-package.relationships+xml"/>
  <Override PartName="/ppt/slideMasters/_rels/slideMaster8.xml.rels" ContentType="application/vnd.openxmlformats-package.relationships+xml"/>
  <Override PartName="/ppt/slideMasters/_rels/slideMaster35.xml.rels" ContentType="application/vnd.openxmlformats-package.relationships+xml"/>
  <Override PartName="/ppt/slideMasters/_rels/slideMaster2.xml.rels" ContentType="application/vnd.openxmlformats-package.relationships+xml"/>
  <Override PartName="/ppt/slideMasters/_rels/slideMaster9.xml.rels" ContentType="application/vnd.openxmlformats-package.relationships+xml"/>
  <Override PartName="/ppt/slideMasters/_rels/slideMaster36.xml.rels" ContentType="application/vnd.openxmlformats-package.relationships+xml"/>
  <Override PartName="/ppt/slideMasters/slideMaster56.xml" ContentType="application/vnd.openxmlformats-officedocument.presentationml.slideMaster+xml"/>
  <Override PartName="/ppt/slideMasters/slideMaster55.xml" ContentType="application/vnd.openxmlformats-officedocument.presentationml.slideMaster+xml"/>
  <Override PartName="/ppt/slideMasters/slideMaster54.xml" ContentType="application/vnd.openxmlformats-officedocument.presentationml.slideMaster+xml"/>
  <Override PartName="/ppt/slideMasters/slideMaster53.xml" ContentType="application/vnd.openxmlformats-officedocument.presentationml.slideMaster+xml"/>
  <Override PartName="/ppt/slideMasters/slideMaster52.xml" ContentType="application/vnd.openxmlformats-officedocument.presentationml.slideMaster+xml"/>
  <Override PartName="/ppt/slideMasters/slideMaster51.xml" ContentType="application/vnd.openxmlformats-officedocument.presentationml.slideMaster+xml"/>
  <Override PartName="/ppt/slideMasters/slideMaster50.xml" ContentType="application/vnd.openxmlformats-officedocument.presentationml.slideMaster+xml"/>
  <Override PartName="/ppt/slideMasters/slideMaster43.xml" ContentType="application/vnd.openxmlformats-officedocument.presentationml.slideMaster+xml"/>
  <Override PartName="/ppt/slideMasters/slideMaster42.xml" ContentType="application/vnd.openxmlformats-officedocument.presentationml.slideMaster+xml"/>
  <Override PartName="/ppt/slideMasters/slideMaster13.xml" ContentType="application/vnd.openxmlformats-officedocument.presentationml.slideMaster+xml"/>
  <Override PartName="/ppt/slideMasters/slideMaster7.xml" ContentType="application/vnd.openxmlformats-officedocument.presentationml.slideMaster+xml"/>
  <Override PartName="/ppt/slideMasters/slideMaster44.xml" ContentType="application/vnd.openxmlformats-officedocument.presentationml.slideMaster+xml"/>
  <Override PartName="/ppt/slideMasters/slideMaster8.xml" ContentType="application/vnd.openxmlformats-officedocument.presentationml.slideMaster+xml"/>
  <Override PartName="/ppt/slideMasters/slideMaster14.xml" ContentType="application/vnd.openxmlformats-officedocument.presentationml.slideMaster+xml"/>
  <Override PartName="/ppt/slideMasters/slideMaster9.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60.xml" ContentType="application/vnd.openxmlformats-officedocument.presentationml.slideMaster+xml"/>
  <Override PartName="/ppt/slideMasters/slideMaster20.xml" ContentType="application/vnd.openxmlformats-officedocument.presentationml.slideMaster+xml"/>
  <Override PartName="/ppt/slideMasters/slideMaster57.xml" ContentType="application/vnd.openxmlformats-officedocument.presentationml.slideMaster+xml"/>
  <Override PartName="/ppt/slideMasters/slideMaster19.xml" ContentType="application/vnd.openxmlformats-officedocument.presentationml.slideMaster+xml"/>
  <Override PartName="/ppt/slideMasters/slideMaster61.xml" ContentType="application/vnd.openxmlformats-officedocument.presentationml.slideMaster+xml"/>
  <Override PartName="/ppt/slideMasters/slideMaster21.xml" ContentType="application/vnd.openxmlformats-officedocument.presentationml.slideMaster+xml"/>
  <Override PartName="/ppt/slideMasters/slideMaster58.xml" ContentType="application/vnd.openxmlformats-officedocument.presentationml.slideMaster+xml"/>
  <Override PartName="/ppt/slideMasters/slideMaster68.xml" ContentType="application/vnd.openxmlformats-officedocument.presentationml.slideMaster+xml"/>
  <Override PartName="/ppt/slideMasters/slideMaster31.xml" ContentType="application/vnd.openxmlformats-officedocument.presentationml.slideMaster+xml"/>
  <Override PartName="/ppt/slideMasters/slideMaster67.xml" ContentType="application/vnd.openxmlformats-officedocument.presentationml.slideMaster+xml"/>
  <Override PartName="/ppt/slideMasters/slideMaster30.xml" ContentType="application/vnd.openxmlformats-officedocument.presentationml.slideMaster+xml"/>
  <Override PartName="/ppt/slideMasters/slideMaster66.xml" ContentType="application/vnd.openxmlformats-officedocument.presentationml.slideMaster+xml"/>
  <Override PartName="/ppt/slideMasters/slideMaster65.xml" ContentType="application/vnd.openxmlformats-officedocument.presentationml.slideMaster+xml"/>
  <Override PartName="/ppt/slideMasters/slideMaster64.xml" ContentType="application/vnd.openxmlformats-officedocument.presentationml.slideMaster+xml"/>
  <Override PartName="/ppt/slideMasters/slideMaster26.xml" ContentType="application/vnd.openxmlformats-officedocument.presentationml.slideMaster+xml"/>
  <Override PartName="/ppt/slideMasters/slideMaster63.xml" ContentType="application/vnd.openxmlformats-officedocument.presentationml.slideMaster+xml"/>
  <Override PartName="/ppt/slideMasters/slideMaster62.xml" ContentType="application/vnd.openxmlformats-officedocument.presentationml.slideMaster+xml"/>
  <Override PartName="/ppt/slideMasters/slideMaster25.xml" ContentType="application/vnd.openxmlformats-officedocument.presentationml.slideMaster+xml"/>
  <Override PartName="/ppt/slideMasters/slideMaster59.xml" ContentType="application/vnd.openxmlformats-officedocument.presentationml.slideMaster+xml"/>
  <Override PartName="/ppt/slideMasters/slideMaster22.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7.xml" ContentType="application/vnd.openxmlformats-officedocument.presentationml.slideMaster+xml"/>
  <Override PartName="/ppt/slideMasters/slideMaster45.xml" ContentType="application/vnd.openxmlformats-officedocument.presentationml.slideMaster+xml"/>
  <Override PartName="/ppt/slideMasters/slideMaster28.xml" ContentType="application/vnd.openxmlformats-officedocument.presentationml.slideMaster+xml"/>
  <Override PartName="/ppt/slideMasters/slideMaster46.xml" ContentType="application/vnd.openxmlformats-officedocument.presentationml.slideMaster+xml"/>
  <Override PartName="/ppt/slideMasters/slideMaster29.xml" ContentType="application/vnd.openxmlformats-officedocument.presentationml.slideMaster+xml"/>
  <Override PartName="/ppt/slideMasters/slideMaster10.xml" ContentType="application/vnd.openxmlformats-officedocument.presentationml.slideMaster+xml"/>
  <Override PartName="/ppt/slideMasters/slideMaster47.xml" ContentType="application/vnd.openxmlformats-officedocument.presentationml.slideMaster+xml"/>
  <Override PartName="/ppt/slideMasters/slideMaster11.xml" ContentType="application/vnd.openxmlformats-officedocument.presentationml.slideMaster+xml"/>
  <Override PartName="/ppt/slideMasters/slideMaster48.xml" ContentType="application/vnd.openxmlformats-officedocument.presentationml.slideMaster+xml"/>
  <Override PartName="/ppt/slideMasters/slideMaster6.xml" ContentType="application/vnd.openxmlformats-officedocument.presentationml.slideMaster+xml"/>
  <Override PartName="/ppt/slideMasters/slideMaster12.xml" ContentType="application/vnd.openxmlformats-officedocument.presentationml.slideMaster+xml"/>
  <Override PartName="/ppt/slideMasters/slideMaster49.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1.xml" ContentType="application/vnd.openxmlformats-officedocument.presentationml.slideMaster+xml"/>
  <Override PartName="/ppt/slideMasters/slideMaster35.xml" ContentType="application/vnd.openxmlformats-officedocument.presentationml.slideMaster+xml"/>
  <Override PartName="/ppt/slideMasters/slideMaster2.xml" ContentType="application/vnd.openxmlformats-officedocument.presentationml.slideMaster+xml"/>
  <Override PartName="/ppt/slideMasters/slideMaster36.xml" ContentType="application/vnd.openxmlformats-officedocument.presentationml.slideMaster+xml"/>
  <Override PartName="/ppt/slideMasters/slideMaster3.xml" ContentType="application/vnd.openxmlformats-officedocument.presentationml.slideMaster+xml"/>
  <Override PartName="/ppt/slideMasters/slideMaster37.xml" ContentType="application/vnd.openxmlformats-officedocument.presentationml.slideMaster+xml"/>
  <Override PartName="/ppt/slideMasters/slideMaster4.xml" ContentType="application/vnd.openxmlformats-officedocument.presentationml.slideMaster+xml"/>
  <Override PartName="/ppt/slideMasters/slideMaster38.xml" ContentType="application/vnd.openxmlformats-officedocument.presentationml.slideMaster+xml"/>
  <Override PartName="/ppt/slideMasters/slideMaster5.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presProps.xml" ContentType="application/vnd.openxmlformats-officedocument.presentationml.presProps+xml"/>
  <Override PartName="/ppt/theme/theme56.xml" ContentType="application/vnd.openxmlformats-officedocument.theme+xml"/>
  <Override PartName="/ppt/theme/theme55.xml" ContentType="application/vnd.openxmlformats-officedocument.theme+xml"/>
  <Override PartName="/ppt/theme/theme54.xml" ContentType="application/vnd.openxmlformats-officedocument.theme+xml"/>
  <Override PartName="/ppt/theme/theme53.xml" ContentType="application/vnd.openxmlformats-officedocument.theme+xml"/>
  <Override PartName="/ppt/theme/theme52.xml" ContentType="application/vnd.openxmlformats-officedocument.theme+xml"/>
  <Override PartName="/ppt/theme/theme51.xml" ContentType="application/vnd.openxmlformats-officedocument.theme+xml"/>
  <Override PartName="/ppt/theme/theme50.xml" ContentType="application/vnd.openxmlformats-officedocument.theme+xml"/>
  <Override PartName="/ppt/theme/theme46.xml" ContentType="application/vnd.openxmlformats-officedocument.theme+xml"/>
  <Override PartName="/ppt/theme/theme45.xml" ContentType="application/vnd.openxmlformats-officedocument.theme+xml"/>
  <Override PartName="/ppt/theme/theme44.xml" ContentType="application/vnd.openxmlformats-officedocument.theme+xml"/>
  <Override PartName="/ppt/theme/theme48.xml" ContentType="application/vnd.openxmlformats-officedocument.theme+xml"/>
  <Override PartName="/ppt/theme/theme11.xml" ContentType="application/vnd.openxmlformats-officedocument.theme+xml"/>
  <Override PartName="/ppt/theme/theme65.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60.xml" ContentType="application/vnd.openxmlformats-officedocument.theme+xml"/>
  <Override PartName="/ppt/theme/theme20.xml" ContentType="application/vnd.openxmlformats-officedocument.theme+xml"/>
  <Override PartName="/ppt/theme/theme57.xml" ContentType="application/vnd.openxmlformats-officedocument.theme+xml"/>
  <Override PartName="/ppt/theme/theme19.xml" ContentType="application/vnd.openxmlformats-officedocument.theme+xml"/>
  <Override PartName="/ppt/theme/theme61.xml" ContentType="application/vnd.openxmlformats-officedocument.theme+xml"/>
  <Override PartName="/ppt/theme/theme21.xml" ContentType="application/vnd.openxmlformats-officedocument.theme+xml"/>
  <Override PartName="/ppt/theme/theme58.xml" ContentType="application/vnd.openxmlformats-officedocument.theme+xml"/>
  <Override PartName="/ppt/theme/theme22.xml" ContentType="application/vnd.openxmlformats-officedocument.theme+xml"/>
  <Override PartName="/ppt/theme/theme59.xml" ContentType="application/vnd.openxmlformats-officedocument.theme+xml"/>
  <Override PartName="/ppt/theme/theme69.xml" ContentType="application/vnd.openxmlformats-officedocument.theme+xml"/>
  <Override PartName="/ppt/theme/theme5.xml" ContentType="application/vnd.openxmlformats-officedocument.theme+xml"/>
  <Override PartName="/ppt/theme/theme32.xml" ContentType="application/vnd.openxmlformats-officedocument.theme+xml"/>
  <Override PartName="/ppt/theme/theme68.xml" ContentType="application/vnd.openxmlformats-officedocument.theme+xml"/>
  <Override PartName="/ppt/theme/theme31.xml" ContentType="application/vnd.openxmlformats-officedocument.theme+xml"/>
  <Override PartName="/ppt/theme/theme67.xml" ContentType="application/vnd.openxmlformats-officedocument.theme+xml"/>
  <Override PartName="/ppt/theme/theme30.xml" ContentType="application/vnd.openxmlformats-officedocument.theme+xml"/>
  <Override PartName="/ppt/theme/theme66.xml" ContentType="application/vnd.openxmlformats-officedocument.theme+xml"/>
  <Override PartName="/ppt/theme/theme64.xml" ContentType="application/vnd.openxmlformats-officedocument.theme+xml"/>
  <Override PartName="/ppt/theme/theme1.xml" ContentType="application/vnd.openxmlformats-officedocument.theme+xml"/>
  <Override PartName="/ppt/theme/theme26.xml" ContentType="application/vnd.openxmlformats-officedocument.theme+xml"/>
  <Override PartName="/ppt/theme/theme63.xml" ContentType="application/vnd.openxmlformats-officedocument.theme+xml"/>
  <Override PartName="/ppt/theme/theme62.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xml" ContentType="application/vnd.openxmlformats-officedocument.theme+xml"/>
  <Override PartName="/ppt/theme/theme27.xml" ContentType="application/vnd.openxmlformats-officedocument.theme+xml"/>
  <Override PartName="/ppt/theme/theme12.xml" ContentType="application/vnd.openxmlformats-officedocument.theme+xml"/>
  <Override PartName="/ppt/theme/theme49.xml" ContentType="application/vnd.openxmlformats-officedocument.theme+xml"/>
  <Override PartName="/ppt/theme/theme3.xml" ContentType="application/vnd.openxmlformats-officedocument.theme+xml"/>
  <Override PartName="/ppt/theme/theme28.xml" ContentType="application/vnd.openxmlformats-officedocument.theme+xml"/>
  <Override PartName="/ppt/theme/theme13.xml" ContentType="application/vnd.openxmlformats-officedocument.theme+xml"/>
  <Override PartName="/ppt/theme/theme4.xml" ContentType="application/vnd.openxmlformats-officedocument.theme+xml"/>
  <Override PartName="/ppt/theme/theme29.xml" ContentType="application/vnd.openxmlformats-officedocument.theme+xml"/>
  <Override PartName="/ppt/theme/theme6.xml" ContentType="application/vnd.openxmlformats-officedocument.theme+xml"/>
  <Override PartName="/ppt/theme/theme33.xml" ContentType="application/vnd.openxmlformats-officedocument.theme+xml"/>
  <Override PartName="/ppt/theme/theme7.xml" ContentType="application/vnd.openxmlformats-officedocument.theme+xml"/>
  <Override PartName="/ppt/theme/theme34.xml" ContentType="application/vnd.openxmlformats-officedocument.theme+xml"/>
  <Override PartName="/ppt/theme/theme8.xml" ContentType="application/vnd.openxmlformats-officedocument.theme+xml"/>
  <Override PartName="/ppt/theme/theme35.xml" ContentType="application/vnd.openxmlformats-officedocument.theme+xml"/>
  <Override PartName="/ppt/theme/theme9.xml" ContentType="application/vnd.openxmlformats-officedocument.theme+xml"/>
  <Override PartName="/ppt/theme/theme36.xml" ContentType="application/vnd.openxmlformats-officedocument.theme+xml"/>
  <Override PartName="/ppt/theme/theme10.xml" ContentType="application/vnd.openxmlformats-officedocument.theme+xml"/>
  <Override PartName="/ppt/theme/theme47.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_rels/presentation.xml.rels" ContentType="application/vnd.openxmlformats-package.relationships+xml"/>
  <Override PartName="/ppt/media/image118.png" ContentType="image/png"/>
  <Override PartName="/ppt/media/image86.png" ContentType="image/png"/>
  <Override PartName="/ppt/media/image18.png" ContentType="image/png"/>
  <Override PartName="/ppt/media/image115.gif" ContentType="image/gif"/>
  <Override PartName="/ppt/media/image109.png" ContentType="image/png"/>
  <Override PartName="/ppt/media/image77.png" ContentType="image/png"/>
  <Override PartName="/ppt/media/image108.png" ContentType="image/png"/>
  <Override PartName="/ppt/media/image76.png" ContentType="image/png"/>
  <Override PartName="/ppt/media/image103.wmf" ContentType="image/x-wmf"/>
  <Override PartName="/ppt/media/image99.png" ContentType="image/png"/>
  <Override PartName="/ppt/media/image97.wmf" ContentType="image/x-wmf"/>
  <Override PartName="/ppt/media/image96.wmf" ContentType="image/x-wmf"/>
  <Override PartName="/ppt/media/image95.wmf" ContentType="image/x-wmf"/>
  <Override PartName="/ppt/media/image94.wmf" ContentType="image/x-wmf"/>
  <Override PartName="/ppt/media/image119.png" ContentType="image/png"/>
  <Override PartName="/ppt/media/image87.png" ContentType="image/png"/>
  <Override PartName="/ppt/media/image19.png" ContentType="image/png"/>
  <Override PartName="/ppt/media/image93.wmf" ContentType="image/x-wmf"/>
  <Override PartName="/ppt/media/image90.jpeg" ContentType="image/jpeg"/>
  <Override PartName="/ppt/media/image89.png" ContentType="image/png"/>
  <Override PartName="/ppt/media/image88.png" ContentType="image/png"/>
  <Override PartName="/ppt/media/image85.gif" ContentType="image/gif"/>
  <Override PartName="/ppt/media/image71.png" ContentType="image/png"/>
  <Override PartName="/ppt/media/image84.gif" ContentType="image/gif"/>
  <Override PartName="/ppt/media/image70.png" ContentType="image/png"/>
  <Override PartName="/ppt/media/image16.gif" ContentType="image/gif"/>
  <Override PartName="/ppt/media/image170.png" ContentType="image/png"/>
  <Override PartName="/ppt/media/image81.png" ContentType="image/png"/>
  <Override PartName="/ppt/media/image113.png" ContentType="image/png"/>
  <Override PartName="/ppt/media/image127.png" ContentType="image/png"/>
  <Override PartName="/ppt/media/image27.png" ContentType="image/png"/>
  <Override PartName="/ppt/media/image124.gif" ContentType="image/gif"/>
  <Override PartName="/ppt/media/image10.png" ContentType="image/png"/>
  <Override PartName="/ppt/media/image79.png" ContentType="image/png"/>
  <Override PartName="/ppt/media/image126.png" ContentType="image/png"/>
  <Override PartName="/ppt/media/image26.png" ContentType="image/png"/>
  <Override PartName="/ppt/media/image123.gif" ContentType="image/gif"/>
  <Override PartName="/ppt/media/image78.png" ContentType="image/png"/>
  <Override PartName="/ppt/media/image125.png" ContentType="image/png"/>
  <Override PartName="/ppt/media/image25.png" ContentType="image/png"/>
  <Override PartName="/ppt/media/image155.jpeg" ContentType="image/jpeg"/>
  <Override PartName="/ppt/media/image122.gif" ContentType="image/gif"/>
  <Override PartName="/ppt/media/image110.jpeg" ContentType="image/jpeg"/>
  <Override PartName="/ppt/media/image37.jpeg" ContentType="image/jpeg"/>
  <Override PartName="/ppt/media/image133.png" ContentType="image/png"/>
  <Override PartName="/ppt/media/image33.png" ContentType="image/png"/>
  <Override PartName="/ppt/media/image55.png" ContentType="image/png"/>
  <Override PartName="/ppt/media/image9.png" ContentType="image/png"/>
  <Override PartName="/ppt/media/image12.jpeg" ContentType="image/jpeg"/>
  <Override PartName="/ppt/media/image2.jpeg" ContentType="image/jpeg"/>
  <Override PartName="/ppt/media/image131.png" ContentType="image/png"/>
  <Override PartName="/ppt/media/image31.png" ContentType="image/png"/>
  <Override PartName="/ppt/media/image32.jpeg" ContentType="image/jpeg"/>
  <Override PartName="/ppt/media/image34.png" ContentType="image/png"/>
  <Override PartName="/ppt/media/image134.png" ContentType="image/png"/>
  <Override PartName="/ppt/media/image8.tif" ContentType="image/tiff"/>
  <Override PartName="/ppt/media/image44.png" ContentType="image/png"/>
  <Override PartName="/ppt/media/image39.png" ContentType="image/png"/>
  <Override PartName="/ppt/media/image139.png" ContentType="image/png"/>
  <Override PartName="/ppt/media/image35.png" ContentType="image/png"/>
  <Override PartName="/ppt/media/image149.gif" ContentType="image/gif"/>
  <Override PartName="/ppt/media/image156.jpeg" ContentType="image/jpeg"/>
  <Override PartName="/ppt/media/image135.png" ContentType="image/png"/>
  <Override PartName="/ppt/media/image132.png" ContentType="image/png"/>
  <Override PartName="/ppt/media/image13.jpeg" ContentType="image/jpeg"/>
  <Override PartName="/ppt/media/image138.png" ContentType="image/png"/>
  <Override PartName="/ppt/media/image40.png" ContentType="image/png"/>
  <Override PartName="/ppt/media/image140.png" ContentType="image/png"/>
  <Override PartName="/ppt/media/image162.jpeg" ContentType="image/jpeg"/>
  <Override PartName="/ppt/media/image150.gif" ContentType="image/gif"/>
  <Override PartName="/ppt/media/image160.jpeg" ContentType="image/jpeg"/>
  <Override PartName="/ppt/media/image49.png" ContentType="image/png"/>
  <Override PartName="/ppt/media/image130.png" ContentType="image/png"/>
  <Override PartName="/ppt/media/image30.png" ContentType="image/png"/>
  <Override PartName="/ppt/media/image165.wmf" ContentType="image/x-wmf"/>
  <Override PartName="/ppt/media/image167.jpeg" ContentType="image/jpeg"/>
  <Override PartName="/ppt/media/image144.jpeg" ContentType="image/jpeg"/>
  <Override PartName="/ppt/media/image1.png" ContentType="image/png"/>
  <Override PartName="/ppt/media/image161.gif" ContentType="image/gif"/>
  <Override PartName="/ppt/media/image54.png" ContentType="image/png"/>
  <Override PartName="/ppt/media/image154.png" ContentType="image/png"/>
  <Override PartName="/ppt/media/image168.jpeg" ContentType="image/jpeg"/>
  <Override PartName="/ppt/media/image157.jpeg" ContentType="image/jpeg"/>
  <Override PartName="/ppt/media/image145.png" ContentType="image/png"/>
  <Override PartName="/ppt/media/image45.png" ContentType="image/png"/>
  <Override PartName="/ppt/media/image169.jpeg" ContentType="image/jpeg"/>
  <Override PartName="/ppt/media/image56.png" ContentType="image/png"/>
  <Override PartName="/ppt/media/image48.png" ContentType="image/png"/>
  <Override PartName="/ppt/media/image148.png" ContentType="image/png"/>
  <Override PartName="/ppt/media/image153.png" ContentType="image/png"/>
  <Override PartName="/ppt/media/image53.png" ContentType="image/png"/>
  <Override PartName="/ppt/media/image47.png" ContentType="image/png"/>
  <Override PartName="/ppt/media/image147.png" ContentType="image/png"/>
  <Override PartName="/ppt/media/image152.png" ContentType="image/png"/>
  <Override PartName="/ppt/media/image52.png" ContentType="image/png"/>
  <Override PartName="/ppt/media/image163.jpeg" ContentType="image/jpeg"/>
  <Override PartName="/ppt/media/image146.png" ContentType="image/png"/>
  <Override PartName="/ppt/media/image46.png" ContentType="image/png"/>
  <Override PartName="/ppt/media/image137.png" ContentType="image/png"/>
  <Override PartName="/ppt/media/image142.png" ContentType="image/png"/>
  <Override PartName="/ppt/media/image42.png" ContentType="image/png"/>
  <Override PartName="/ppt/media/image136.png" ContentType="image/png"/>
  <Override PartName="/ppt/media/image141.png" ContentType="image/png"/>
  <Override PartName="/ppt/media/image41.png" ContentType="image/png"/>
  <Override PartName="/ppt/media/image38.jpeg" ContentType="image/jpeg"/>
  <Override PartName="/ppt/media/image100.wmf" ContentType="image/x-wmf"/>
  <Override PartName="/ppt/media/image143.png" ContentType="image/png"/>
  <Override PartName="/ppt/media/image43.png" ContentType="image/png"/>
  <Override PartName="/ppt/media/image91.jpeg" ContentType="image/jpeg"/>
  <Override PartName="/ppt/media/image7.tif" ContentType="image/tiff"/>
  <Override PartName="/ppt/media/image28.png" ContentType="image/png"/>
  <Override PartName="/ppt/media/image128.png" ContentType="image/png"/>
  <Override PartName="/ppt/media/image6.jpeg" ContentType="image/jpeg"/>
  <Override PartName="/ppt/media/image50.png" ContentType="image/png"/>
  <Override PartName="/ppt/media/image4.png" ContentType="image/png"/>
  <Override PartName="/ppt/media/image3.png" ContentType="image/png"/>
  <Override PartName="/ppt/media/image57.png" ContentType="image/png"/>
  <Override PartName="/ppt/media/image98.wmf" ContentType="image/x-wmf"/>
  <Override PartName="/ppt/media/image101.jpeg" ContentType="image/jpeg"/>
  <Override PartName="/ppt/media/image36.jpeg" ContentType="image/jpeg"/>
  <Override PartName="/ppt/media/image151.png" ContentType="image/png"/>
  <Override PartName="/ppt/media/image5.png" ContentType="image/png"/>
  <Override PartName="/ppt/media/image51.png" ContentType="image/png"/>
  <Override PartName="/ppt/media/image158.png" ContentType="image/png"/>
  <Override PartName="/ppt/media/image58.png" ContentType="image/png"/>
  <Override PartName="/ppt/media/image59.png" ContentType="image/png"/>
  <Override PartName="/ppt/media/image75.png" ContentType="image/png"/>
  <Override PartName="/ppt/media/image107.png" ContentType="image/png"/>
  <Override PartName="/ppt/media/image22.png" ContentType="image/png"/>
  <Override PartName="/ppt/media/image23.png" ContentType="image/png"/>
  <Override PartName="/ppt/media/image92.png" ContentType="image/png"/>
  <Override PartName="/ppt/media/image24.png" ContentType="image/png"/>
  <Override PartName="/ppt/media/image83.png" ContentType="image/png"/>
  <Override PartName="/ppt/media/image15.png" ContentType="image/png"/>
  <Override PartName="/ppt/media/image29.gif" ContentType="image/gif"/>
  <Override PartName="/ppt/media/image129.gif" ContentType="image/gif"/>
  <Override PartName="/ppt/media/image102.wmf" ContentType="image/x-wmf"/>
  <Override PartName="/ppt/media/image166.jpeg" ContentType="image/jpeg"/>
  <Override PartName="/ppt/media/image60.png" ContentType="image/png"/>
  <Override PartName="/ppt/media/image61.png" ContentType="image/png"/>
  <Override PartName="/ppt/media/image62.png" ContentType="image/png"/>
  <Override PartName="/ppt/media/image63.png" ContentType="image/png"/>
  <Override PartName="/ppt/media/image11.png" ContentType="image/png"/>
  <Override PartName="/ppt/media/image111.png" ContentType="image/png"/>
  <Override PartName="/ppt/media/image164.png" ContentType="image/png"/>
  <Override PartName="/ppt/media/image64.png" ContentType="image/png"/>
  <Override PartName="/ppt/media/image80.png" ContentType="image/png"/>
  <Override PartName="/ppt/media/image112.png" ContentType="image/png"/>
  <Override PartName="/ppt/media/image68.png" ContentType="image/png"/>
  <Override PartName="/ppt/media/image116.png" ContentType="image/png"/>
  <Override PartName="/ppt/media/image159.jpeg" ContentType="image/jpeg"/>
  <Override PartName="/ppt/media/image65.png" ContentType="image/png"/>
  <Override PartName="/ppt/media/image66.png" ContentType="image/png"/>
  <Override PartName="/ppt/media/image82.png" ContentType="image/png"/>
  <Override PartName="/ppt/media/image14.png" ContentType="image/png"/>
  <Override PartName="/ppt/media/image114.png" ContentType="image/png"/>
  <Override PartName="/ppt/media/image67.png" ContentType="image/png"/>
  <Override PartName="/ppt/media/image69.png" ContentType="image/png"/>
  <Override PartName="/ppt/media/image17.png" ContentType="image/png"/>
  <Override PartName="/ppt/media/image117.png" ContentType="image/png"/>
  <Override PartName="/ppt/media/image104.png" ContentType="image/png"/>
  <Override PartName="/ppt/media/image72.png" ContentType="image/png"/>
  <Override PartName="/ppt/media/image20.png" ContentType="image/png"/>
  <Override PartName="/ppt/media/image120.png" ContentType="image/png"/>
  <Override PartName="/ppt/media/image105.png" ContentType="image/png"/>
  <Override PartName="/ppt/media/image73.png" ContentType="image/png"/>
  <Override PartName="/ppt/media/image21.png" ContentType="image/png"/>
  <Override PartName="/ppt/media/image121.png" ContentType="image/png"/>
  <Override PartName="/ppt/media/image106.png" ContentType="image/png"/>
  <Override PartName="/ppt/media/image74.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8.xml" ContentType="application/vnd.openxmlformats-officedocument.presentationml.slideLayout+xml"/>
  <Override PartName="/ppt/slideLayouts/_rels/slideLayout52.xml.rels" ContentType="application/vnd.openxmlformats-package.relationships+xml"/>
  <Override PartName="/ppt/slideLayouts/_rels/slideLayout24.xml.rels" ContentType="application/vnd.openxmlformats-package.relationships+xml"/>
  <Override PartName="/ppt/slideLayouts/_rels/slideLayout4.xml.rels" ContentType="application/vnd.openxmlformats-package.relationships+xml"/>
  <Override PartName="/ppt/slideLayouts/_rels/slideLayout51.xml.rels" ContentType="application/vnd.openxmlformats-package.relationships+xml"/>
  <Override PartName="/ppt/slideLayouts/_rels/slideLayout23.xml.rels" ContentType="application/vnd.openxmlformats-package.relationships+xml"/>
  <Override PartName="/ppt/slideLayouts/_rels/slideLayout3.xml.rels" ContentType="application/vnd.openxmlformats-package.relationships+xml"/>
  <Override PartName="/ppt/slideLayouts/_rels/slideLayout50.xml.rels" ContentType="application/vnd.openxmlformats-package.relationships+xml"/>
  <Override PartName="/ppt/slideLayouts/_rels/slideLayout13.xml.rels" ContentType="application/vnd.openxmlformats-package.relationships+xml"/>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27.xml.rels" ContentType="application/vnd.openxmlformats-package.relationships+xml"/>
  <Override PartName="/ppt/slideLayouts/_rels/slideLayout7.xml.rels" ContentType="application/vnd.openxmlformats-package.relationships+xml"/>
  <Override PartName="/ppt/slideLayouts/_rels/slideLayout49.xml.rels" ContentType="application/vnd.openxmlformats-package.relationships+xml"/>
  <Override PartName="/ppt/slideLayouts/_rels/slideLayout12.xml.rels" ContentType="application/vnd.openxmlformats-package.relationships+xml"/>
  <Override PartName="/ppt/slideLayouts/_rels/slideLayout26.xml.rels" ContentType="application/vnd.openxmlformats-package.relationships+xml"/>
  <Override PartName="/ppt/slideLayouts/_rels/slideLayout6.xml.rels" ContentType="application/vnd.openxmlformats-package.relationships+xml"/>
  <Override PartName="/ppt/slideLayouts/_rels/slideLayout48.xml.rels" ContentType="application/vnd.openxmlformats-package.relationships+xml"/>
  <Override PartName="/ppt/slideLayouts/_rels/slideLayout61.xml.rels" ContentType="application/vnd.openxmlformats-package.relationships+xml"/>
  <Override PartName="/ppt/slideLayouts/_rels/slideLayout19.xml.rels" ContentType="application/vnd.openxmlformats-package.relationships+xml"/>
  <Override PartName="/ppt/slideLayouts/_rels/slideLayout57.xml.rels" ContentType="application/vnd.openxmlformats-package.relationships+xml"/>
  <Override PartName="/ppt/slideLayouts/_rels/slideLayout20.xml.rels" ContentType="application/vnd.openxmlformats-package.relationships+xml"/>
  <Override PartName="/ppt/slideLayouts/_rels/slideLayout47.xml.rels" ContentType="application/vnd.openxmlformats-package.relationships+xml"/>
  <Override PartName="/ppt/slideLayouts/_rels/slideLayout10.xml.rels" ContentType="application/vnd.openxmlformats-package.relationships+xml"/>
  <Override PartName="/ppt/slideLayouts/_rels/slideLayout60.xml.rels" ContentType="application/vnd.openxmlformats-package.relationships+xml"/>
  <Override PartName="/ppt/slideLayouts/_rels/slideLayout18.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56.xml.rels" ContentType="application/vnd.openxmlformats-package.relationships+xml"/>
  <Override PartName="/ppt/slideLayouts/_rels/slideLayout44.xml.rels" ContentType="application/vnd.openxmlformats-package.relationships+xml"/>
  <Override PartName="/ppt/slideLayouts/_rels/slideLayout55.xml.rels" ContentType="application/vnd.openxmlformats-package.relationships+xml"/>
  <Override PartName="/ppt/slideLayouts/_rels/slideLayout43.xml.rels" ContentType="application/vnd.openxmlformats-package.relationships+xml"/>
  <Override PartName="/ppt/slideLayouts/_rels/slideLayout17.xml.rels" ContentType="application/vnd.openxmlformats-package.relationships+xml"/>
  <Override PartName="/ppt/slideLayouts/_rels/slideLayout54.xml.rels" ContentType="application/vnd.openxmlformats-package.relationships+xml"/>
  <Override PartName="/ppt/slideLayouts/_rels/slideLayout42.xml.rels" ContentType="application/vnd.openxmlformats-package.relationships+xml"/>
  <Override PartName="/ppt/slideLayouts/_rels/slideLayout16.xml.rels" ContentType="application/vnd.openxmlformats-package.relationships+xml"/>
  <Override PartName="/ppt/slideLayouts/_rels/slideLayout53.xml.rels" ContentType="application/vnd.openxmlformats-package.relationships+xml"/>
  <Override PartName="/ppt/slideLayouts/_rels/slideLayout41.xml.rels" ContentType="application/vnd.openxmlformats-package.relationships+xml"/>
  <Override PartName="/ppt/slideLayouts/_rels/slideLayout46.xml.rels" ContentType="application/vnd.openxmlformats-package.relationships+xml"/>
  <Override PartName="/ppt/slideLayouts/_rels/slideLayout45.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58.xml.rels" ContentType="application/vnd.openxmlformats-package.relationships+xml"/>
  <Override PartName="/ppt/slideLayouts/_rels/slideLayout1.xml.rels" ContentType="application/vnd.openxmlformats-package.relationships+xml"/>
  <Override PartName="/ppt/slideLayouts/_rels/slideLayout21.xml.rels" ContentType="application/vnd.openxmlformats-package.relationships+xml"/>
  <Override PartName="/ppt/slideLayouts/_rels/slideLayout59.xml.rels" ContentType="application/vnd.openxmlformats-package.relationships+xml"/>
  <Override PartName="/ppt/slideLayouts/_rels/slideLayout2.xml.rels" ContentType="application/vnd.openxmlformats-package.relationships+xml"/>
  <Override PartName="/ppt/slideLayouts/_rels/slideLayout22.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39.xml.rels" ContentType="application/vnd.openxmlformats-package.relationships+xml"/>
  <Override PartName="/ppt/slideLayouts/_rels/slideLayout76.xml.rels" ContentType="application/vnd.openxmlformats-package.relationships+xml"/>
  <Override PartName="/ppt/slideLayouts/_rels/slideLayout64.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73.xml.rels" ContentType="application/vnd.openxmlformats-package.relationships+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9.xml.rels" ContentType="application/vnd.openxmlformats-package.relationships+xml"/>
  <Override PartName="/ppt/slideLayouts/_rels/slideLayout29.xml.rels" ContentType="application/vnd.openxmlformats-package.relationships+xml"/>
  <Override PartName="/ppt/slideLayouts/_rels/slideLayout69.xml.rels" ContentType="application/vnd.openxmlformats-package.relationships+xml"/>
  <Override PartName="/ppt/slideLayouts/_rels/slideLayout32.xml.rels" ContentType="application/vnd.openxmlformats-package.relationships+xml"/>
  <Override PartName="/ppt/slideLayouts/_rels/slideLayout70.xml.rels" ContentType="application/vnd.openxmlformats-package.relationships+xml"/>
  <Override PartName="/ppt/slideLayouts/_rels/slideLayout8.xml.rels" ContentType="application/vnd.openxmlformats-package.relationships+xml"/>
  <Override PartName="/ppt/slideLayouts/_rels/slideLayout28.xml.rels" ContentType="application/vnd.openxmlformats-package.relationships+xml"/>
  <Override PartName="/ppt/slideLayouts/_rels/slideLayout68.xml.rels" ContentType="application/vnd.openxmlformats-package.relationships+xml"/>
  <Override PartName="/ppt/slideLayouts/_rels/slideLayout31.xml.rels" ContentType="application/vnd.openxmlformats-package.relationships+xml"/>
  <Override PartName="/ppt/slideLayouts/_rels/slideLayout67.xml.rels" ContentType="application/vnd.openxmlformats-package.relationships+xml"/>
  <Override PartName="/ppt/slideLayouts/_rels/slideLayout30.xml.rels" ContentType="application/vnd.openxmlformats-package.relationships+xml"/>
  <Override PartName="/ppt/slideLayouts/_rels/slideLayout66.xml.rels" ContentType="application/vnd.openxmlformats-package.relationships+xml"/>
  <Override PartName="/ppt/slideLayouts/_rels/slideLayout65.xml.rels" ContentType="application/vnd.openxmlformats-package.relationships+xml"/>
  <Override PartName="/ppt/slideLayouts/_rels/slideLayout11.xml.rels" ContentType="application/vnd.openxmlformats-package.relationships+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57.xml" ContentType="application/vnd.openxmlformats-officedocument.presentationml.slideLayout+xml"/>
  <Override PartName="/ppt/slideLayouts/slideLayout19.xml" ContentType="application/vnd.openxmlformats-officedocument.presentationml.slideLayout+xml"/>
  <Override PartName="/ppt/slideLayouts/slideLayout61.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58.xml" ContentType="application/vnd.openxmlformats-officedocument.presentationml.slideLayout+xml"/>
  <Override PartName="/ppt/slideLayouts/slideLayout2.xml" ContentType="application/vnd.openxmlformats-officedocument.presentationml.slideLayout+xml"/>
  <Override PartName="/ppt/slideLayouts/slideLayout5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29.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70.xml" ContentType="application/vnd.openxmlformats-officedocument.presentationml.slideLayout+xml"/>
  <Override PartName="/ppt/slideLayouts/slideLayout28.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26.xml" ContentType="application/vnd.openxmlformats-officedocument.presentationml.slideLayout+xml"/>
  <Override PartName="/ppt/slideLayouts/slideLayout4.xml" ContentType="application/vnd.openxmlformats-officedocument.presentationml.slideLayout+xml"/>
  <Override PartName="/ppt/slideLayouts/slideLayout27.xml" ContentType="application/vnd.openxmlformats-officedocument.presentationml.slideLayout+xml"/>
  <Override PartName="/ppt/slideLayouts/slideLayout20.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1.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7.xml" ContentType="application/vnd.openxmlformats-officedocument.presentationml.slideLayout+xml"/>
  <Override PartName="/ppt/slideLayouts/slideLayout50.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23.xml" ContentType="application/vnd.openxmlformats-officedocument.presentationml.slideLayout+xml"/>
  <Override PartName="/ppt/slideLayouts/slideLayout8.xml" ContentType="application/vnd.openxmlformats-officedocument.presentationml.slideLayout+xml"/>
  <Override PartName="/ppt/slideLayouts/slideLayout51.xml" ContentType="application/vnd.openxmlformats-officedocument.presentationml.slideLayout+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9.xml" ContentType="application/vnd.openxmlformats-officedocument.presentationml.slideLayout+xml"/>
  <Override PartName="/ppt/slideLayouts/slideLayout52.xml" ContentType="application/vnd.openxmlformats-officedocument.presentationml.slideLayout+xml"/>
  <Override PartName="/ppt/slides/_rels/slide89.xml.rels" ContentType="application/vnd.openxmlformats-package.relationships+xml"/>
  <Override PartName="/ppt/slides/_rels/slide134.xml.rels" ContentType="application/vnd.openxmlformats-package.relationships+xml"/>
  <Override PartName="/ppt/slides/_rels/slide88.xml.rels" ContentType="application/vnd.openxmlformats-package.relationships+xml"/>
  <Override PartName="/ppt/slides/_rels/slide133.xml.rels" ContentType="application/vnd.openxmlformats-package.relationships+xml"/>
  <Override PartName="/ppt/slides/_rels/slide87.xml.rels" ContentType="application/vnd.openxmlformats-package.relationships+xml"/>
  <Override PartName="/ppt/slides/_rels/slide19.xml.rels" ContentType="application/vnd.openxmlformats-package.relationships+xml"/>
  <Override PartName="/ppt/slides/_rels/slide132.xml.rels" ContentType="application/vnd.openxmlformats-package.relationships+xml"/>
  <Override PartName="/ppt/slides/_rels/slide86.xml.rels" ContentType="application/vnd.openxmlformats-package.relationships+xml"/>
  <Override PartName="/ppt/slides/_rels/slide18.xml.rels" ContentType="application/vnd.openxmlformats-package.relationships+xml"/>
  <Override PartName="/ppt/slides/_rels/slide131.xml.rels" ContentType="application/vnd.openxmlformats-package.relationships+xml"/>
  <Override PartName="/ppt/slides/_rels/slide47.xml.rels" ContentType="application/vnd.openxmlformats-package.relationships+xml"/>
  <Override PartName="/ppt/slides/_rels/slide125.xml.rels" ContentType="application/vnd.openxmlformats-package.relationships+xml"/>
  <Override PartName="/ppt/slides/_rels/slide10.xml.rels" ContentType="application/vnd.openxmlformats-package.relationships+xml"/>
  <Override PartName="/ppt/slides/_rels/slide38.xml.rels" ContentType="application/vnd.openxmlformats-package.relationships+xml"/>
  <Override PartName="/ppt/slides/_rels/slide116.xml.rels" ContentType="application/vnd.openxmlformats-package.relationships+xml"/>
  <Override PartName="/ppt/slides/_rels/slide40.xml.rels" ContentType="application/vnd.openxmlformats-package.relationships+xml"/>
  <Override PartName="/ppt/slides/_rels/slide53.xml.rels" ContentType="application/vnd.openxmlformats-package.relationships+xml"/>
  <Override PartName="/ppt/slides/_rels/slide101.xml.rels" ContentType="application/vnd.openxmlformats-package.relationships+xml"/>
  <Override PartName="/ppt/slides/_rels/slide56.xml.rels" ContentType="application/vnd.openxmlformats-package.relationships+xml"/>
  <Override PartName="/ppt/slides/_rels/slide2.xml.rels" ContentType="application/vnd.openxmlformats-package.relationships+xml"/>
  <Override PartName="/ppt/slides/_rels/slide108.xml.rels" ContentType="application/vnd.openxmlformats-package.relationships+xml"/>
  <Override PartName="/ppt/slides/_rels/slide52.xml.rels" ContentType="application/vnd.openxmlformats-package.relationships+xml"/>
  <Override PartName="/ppt/slides/_rels/slide115.xml.rels" ContentType="application/vnd.openxmlformats-package.relationships+xml"/>
  <Override PartName="/ppt/slides/_rels/slide37.xml.rels" ContentType="application/vnd.openxmlformats-package.relationships+xml"/>
  <Override PartName="/ppt/slides/_rels/slide128.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30.xml.rels" ContentType="application/vnd.openxmlformats-package.relationships+xml"/>
  <Override PartName="/ppt/slides/_rels/slide137.xml.rels" ContentType="application/vnd.openxmlformats-package.relationships+xml"/>
  <Override PartName="/ppt/slides/_rels/slide24.xml.rels" ContentType="application/vnd.openxmlformats-package.relationships+xml"/>
  <Override PartName="/ppt/slides/_rels/slide92.xml.rels" ContentType="application/vnd.openxmlformats-package.relationships+xml"/>
  <Override PartName="/ppt/slides/_rels/slide95.xml.rels" ContentType="application/vnd.openxmlformats-package.relationships+xml"/>
  <Override PartName="/ppt/slides/_rels/slide27.xml.rels" ContentType="application/vnd.openxmlformats-package.relationships+xml"/>
  <Override PartName="/ppt/slides/_rels/slide105.xml.rels" ContentType="application/vnd.openxmlformats-package.relationships+xml"/>
  <Override PartName="/ppt/slides/_rels/slide59.xml.rels" ContentType="application/vnd.openxmlformats-package.relationships+xml"/>
  <Override PartName="/ppt/slides/_rels/slide104.xml.rels" ContentType="application/vnd.openxmlformats-package.relationships+xml"/>
  <Override PartName="/ppt/slides/_rels/slide23.xml.rels" ContentType="application/vnd.openxmlformats-package.relationships+xml"/>
  <Override PartName="/ppt/slides/_rels/slide91.xml.rels" ContentType="application/vnd.openxmlformats-package.relationships+xml"/>
  <Override PartName="/ppt/slides/_rels/slide109.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117.xml.rels" ContentType="application/vnd.openxmlformats-package.relationships+xml"/>
  <Override PartName="/ppt/slides/_rels/slide39.xml.rels" ContentType="application/vnd.openxmlformats-package.relationships+xml"/>
  <Override PartName="/ppt/slides/_rels/slide106.xml.rels" ContentType="application/vnd.openxmlformats-package.relationships+xml"/>
  <Override PartName="/ppt/slides/_rels/slide96.xml.rels" ContentType="application/vnd.openxmlformats-package.relationships+xml"/>
  <Override PartName="/ppt/slides/_rels/slide28.xml.rels" ContentType="application/vnd.openxmlformats-package.relationships+xml"/>
  <Override PartName="/ppt/slides/_rels/slide119.xml.rels" ContentType="application/vnd.openxmlformats-package.relationships+xml"/>
  <Override PartName="/ppt/slides/_rels/slide5.xml.rels" ContentType="application/vnd.openxmlformats-package.relationships+xml"/>
  <Override PartName="/ppt/slides/_rels/slide98.xml.rels" ContentType="application/vnd.openxmlformats-package.relationships+xml"/>
  <Override PartName="/ppt/slides/_rels/slide35.xml.rels" ContentType="application/vnd.openxmlformats-package.relationships+xml"/>
  <Override PartName="/ppt/slides/_rels/slide126.xml.rels" ContentType="application/vnd.openxmlformats-package.relationships+xml"/>
  <Override PartName="/ppt/slides/_rels/slide48.xml.rels" ContentType="application/vnd.openxmlformats-package.relationships+xml"/>
  <Override PartName="/ppt/slides/_rels/slide99.xml.rels" ContentType="application/vnd.openxmlformats-package.relationships+xml"/>
  <Override PartName="/ppt/slides/_rels/slide6.xml.rels" ContentType="application/vnd.openxmlformats-package.relationships+xml"/>
  <Override PartName="/ppt/slides/_rels/slide118.xml.rels" ContentType="application/vnd.openxmlformats-package.relationships+xml"/>
  <Override PartName="/ppt/slides/_rels/slide36.xml.rels" ContentType="application/vnd.openxmlformats-package.relationships+xml"/>
  <Override PartName="/ppt/slides/_rels/slide127.xml.rels" ContentType="application/vnd.openxmlformats-package.relationships+xml"/>
  <Override PartName="/ppt/slides/_rels/slide49.xml.rels" ContentType="application/vnd.openxmlformats-package.relationships+xml"/>
  <Override PartName="/ppt/slides/_rels/slide102.xml.rels" ContentType="application/vnd.openxmlformats-package.relationships+xml"/>
  <Override PartName="/ppt/slides/_rels/slide57.xml.rels" ContentType="application/vnd.openxmlformats-package.relationships+xml"/>
  <Override PartName="/ppt/slides/_rels/slide135.xml.rels" ContentType="application/vnd.openxmlformats-package.relationships+xml"/>
  <Override PartName="/ppt/slides/_rels/slide20.xml.rels" ContentType="application/vnd.openxmlformats-package.relationships+xml"/>
  <Override PartName="/ppt/slides/_rels/slide22.xml.rels" ContentType="application/vnd.openxmlformats-package.relationships+xml"/>
  <Override PartName="/ppt/slides/_rels/slide90.xml.rels" ContentType="application/vnd.openxmlformats-package.relationships+xml"/>
  <Override PartName="/ppt/slides/_rels/slide93.xml.rels" ContentType="application/vnd.openxmlformats-package.relationships+xml"/>
  <Override PartName="/ppt/slides/_rels/slide25.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103.xml.rels" ContentType="application/vnd.openxmlformats-package.relationships+xml"/>
  <Override PartName="/ppt/slides/_rels/slide58.xml.rels" ContentType="application/vnd.openxmlformats-package.relationships+xml"/>
  <Override PartName="/ppt/slides/_rels/slide136.xml.rels" ContentType="application/vnd.openxmlformats-package.relationships+xml"/>
  <Override PartName="/ppt/slides/_rels/slide107.xml.rels" ContentType="application/vnd.openxmlformats-package.relationships+xml"/>
  <Override PartName="/ppt/slides/_rels/slide97.xml.rels" ContentType="application/vnd.openxmlformats-package.relationships+xml"/>
  <Override PartName="/ppt/slides/_rels/slide29.xml.rels" ContentType="application/vnd.openxmlformats-package.relationships+xml"/>
  <Override PartName="/ppt/slides/_rels/slide26.xml.rels" ContentType="application/vnd.openxmlformats-package.relationships+xml"/>
  <Override PartName="/ppt/slides/_rels/slide94.xml.rels" ContentType="application/vnd.openxmlformats-package.relationships+xml"/>
  <Override PartName="/ppt/slides/_rels/slide11.xml.rels" ContentType="application/vnd.openxmlformats-package.relationships+xml"/>
  <Override PartName="/ppt/slides/_rels/slide138.xml.rels" ContentType="application/vnd.openxmlformats-package.relationships+xml"/>
  <Override PartName="/ppt/slides/_rels/slide54.xml.rels" ContentType="application/vnd.openxmlformats-package.relationships+xml"/>
  <Override PartName="/ppt/slides/_rels/slide41.xml.rels" ContentType="application/vnd.openxmlformats-package.relationships+xml"/>
  <Override PartName="/ppt/slides/_rels/slide100.xml.rels" ContentType="application/vnd.openxmlformats-package.relationships+xml"/>
  <Override PartName="/ppt/slides/_rels/slide55.xml.rels" ContentType="application/vnd.openxmlformats-package.relationships+xml"/>
  <Override PartName="/ppt/slides/_rels/slide51.xml.rels" ContentType="application/vnd.openxmlformats-package.relationships+xml"/>
  <Override PartName="/ppt/slides/_rels/slide50.xml.rels" ContentType="application/vnd.openxmlformats-package.relationships+xml"/>
  <Override PartName="/ppt/slides/_rels/slide45.xml.rels" ContentType="application/vnd.openxmlformats-package.relationships+xml"/>
  <Override PartName="/ppt/slides/_rels/slide44.xml.rels" ContentType="application/vnd.openxmlformats-package.relationships+xml"/>
  <Override PartName="/ppt/slides/_rels/slide43.xml.rels" ContentType="application/vnd.openxmlformats-package.relationships+xml"/>
  <Override PartName="/ppt/slides/_rels/slide42.xml.rels" ContentType="application/vnd.openxmlformats-package.relationships+xml"/>
  <Override PartName="/ppt/slides/_rels/slide8.xml.rels" ContentType="application/vnd.openxmlformats-package.relationships+xml"/>
  <Override PartName="/ppt/slides/_rels/slide84.xml.rels" ContentType="application/vnd.openxmlformats-package.relationships+xml"/>
  <Override PartName="/ppt/slides/_rels/slide16.xml.rels" ContentType="application/vnd.openxmlformats-package.relationships+xml"/>
  <Override PartName="/ppt/slides/_rels/slide81.xml.rels" ContentType="application/vnd.openxmlformats-package.relationships+xml"/>
  <Override PartName="/ppt/slides/_rels/slide13.xml.rels" ContentType="application/vnd.openxmlformats-package.relationships+xml"/>
  <Override PartName="/ppt/slides/_rels/slide46.xml.rels" ContentType="application/vnd.openxmlformats-package.relationships+xml"/>
  <Override PartName="/ppt/slides/_rels/slide1.xml.rels" ContentType="application/vnd.openxmlformats-package.relationships+xml"/>
  <Override PartName="/ppt/slides/_rels/slide129.xml.rels" ContentType="application/vnd.openxmlformats-package.relationships+xml"/>
  <Override PartName="/ppt/slides/_rels/slide7.xml.rels" ContentType="application/vnd.openxmlformats-package.relationships+xml"/>
  <Override PartName="/ppt/slides/_rels/slide83.xml.rels" ContentType="application/vnd.openxmlformats-package.relationships+xml"/>
  <Override PartName="/ppt/slides/_rels/slide15.xml.rels" ContentType="application/vnd.openxmlformats-package.relationships+xml"/>
  <Override PartName="/ppt/slides/_rels/slide80.xml.rels" ContentType="application/vnd.openxmlformats-package.relationships+xml"/>
  <Override PartName="/ppt/slides/_rels/slide12.xml.rels" ContentType="application/vnd.openxmlformats-package.relationships+xml"/>
  <Override PartName="/ppt/slides/_rels/slide85.xml.rels" ContentType="application/vnd.openxmlformats-package.relationships+xml"/>
  <Override PartName="/ppt/slides/_rels/slide130.xml.rels" ContentType="application/vnd.openxmlformats-package.relationships+xml"/>
  <Override PartName="/ppt/slides/_rels/slide17.xml.rels" ContentType="application/vnd.openxmlformats-package.relationships+xml"/>
  <Override PartName="/ppt/slides/_rels/slide82.xml.rels" ContentType="application/vnd.openxmlformats-package.relationships+xml"/>
  <Override PartName="/ppt/slides/_rels/slide14.xml.rels" ContentType="application/vnd.openxmlformats-package.relationships+xml"/>
  <Override PartName="/ppt/slides/_rels/slide60.xml.rels" ContentType="application/vnd.openxmlformats-package.relationships+xml"/>
  <Override PartName="/ppt/slides/_rels/slide61.xml.rels" ContentType="application/vnd.openxmlformats-package.relationships+xml"/>
  <Override PartName="/ppt/slides/_rels/slide62.xml.rels" ContentType="application/vnd.openxmlformats-package.relationships+xml"/>
  <Override PartName="/ppt/slides/_rels/slide63.xml.rels" ContentType="application/vnd.openxmlformats-package.relationships+xml"/>
  <Override PartName="/ppt/slides/_rels/slide64.xml.rels" ContentType="application/vnd.openxmlformats-package.relationships+xml"/>
  <Override PartName="/ppt/slides/_rels/slide110.xml.rels" ContentType="application/vnd.openxmlformats-package.relationships+xml"/>
  <Override PartName="/ppt/slides/_rels/slide65.xml.rels" ContentType="application/vnd.openxmlformats-package.relationships+xml"/>
  <Override PartName="/ppt/slides/_rels/slide111.xml.rels" ContentType="application/vnd.openxmlformats-package.relationships+xml"/>
  <Override PartName="/ppt/slides/_rels/slide66.xml.rels" ContentType="application/vnd.openxmlformats-package.relationships+xml"/>
  <Override PartName="/ppt/slides/_rels/slide112.xml.rels" ContentType="application/vnd.openxmlformats-package.relationships+xml"/>
  <Override PartName="/ppt/slides/_rels/slide67.xml.rels" ContentType="application/vnd.openxmlformats-package.relationships+xml"/>
  <Override PartName="/ppt/slides/_rels/slide113.xml.rels" ContentType="application/vnd.openxmlformats-package.relationships+xml"/>
  <Override PartName="/ppt/slides/_rels/slide68.xml.rels" ContentType="application/vnd.openxmlformats-package.relationships+xml"/>
  <Override PartName="/ppt/slides/_rels/slide114.xml.rels" ContentType="application/vnd.openxmlformats-package.relationships+xml"/>
  <Override PartName="/ppt/slides/_rels/slide69.xml.rels" ContentType="application/vnd.openxmlformats-package.relationships+xml"/>
  <Override PartName="/ppt/slides/_rels/slide70.xml.rels" ContentType="application/vnd.openxmlformats-package.relationships+xml"/>
  <Override PartName="/ppt/slides/_rels/slide71.xml.rels" ContentType="application/vnd.openxmlformats-package.relationships+xml"/>
  <Override PartName="/ppt/slides/_rels/slide72.xml.rels" ContentType="application/vnd.openxmlformats-package.relationships+xml"/>
  <Override PartName="/ppt/slides/_rels/slide73.xml.rels" ContentType="application/vnd.openxmlformats-package.relationships+xml"/>
  <Override PartName="/ppt/slides/_rels/slide74.xml.rels" ContentType="application/vnd.openxmlformats-package.relationships+xml"/>
  <Override PartName="/ppt/slides/_rels/slide120.xml.rels" ContentType="application/vnd.openxmlformats-package.relationships+xml"/>
  <Override PartName="/ppt/slides/_rels/slide75.xml.rels" ContentType="application/vnd.openxmlformats-package.relationships+xml"/>
  <Override PartName="/ppt/slides/_rels/slide121.xml.rels" ContentType="application/vnd.openxmlformats-package.relationships+xml"/>
  <Override PartName="/ppt/slides/_rels/slide76.xml.rels" ContentType="application/vnd.openxmlformats-package.relationships+xml"/>
  <Override PartName="/ppt/slides/_rels/slide122.xml.rels" ContentType="application/vnd.openxmlformats-package.relationships+xml"/>
  <Override PartName="/ppt/slides/_rels/slide77.xml.rels" ContentType="application/vnd.openxmlformats-package.relationships+xml"/>
  <Override PartName="/ppt/slides/_rels/slide123.xml.rels" ContentType="application/vnd.openxmlformats-package.relationships+xml"/>
  <Override PartName="/ppt/slides/_rels/slide78.xml.rels" ContentType="application/vnd.openxmlformats-package.relationships+xml"/>
  <Override PartName="/ppt/slides/_rels/slide124.xml.rels" ContentType="application/vnd.openxmlformats-package.relationships+xml"/>
  <Override PartName="/ppt/slides/_rels/slide79.xml.rels" ContentType="application/vnd.openxmlformats-package.relationships+xml"/>
  <Override PartName="/ppt/slides/slide127.xml" ContentType="application/vnd.openxmlformats-officedocument.presentationml.slide+xml"/>
  <Override PartName="/ppt/slides/slide126.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98.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03.xml" ContentType="application/vnd.openxmlformats-officedocument.presentationml.slide+xml"/>
  <Override PartName="/ppt/slides/slide99.xml" ContentType="application/vnd.openxmlformats-officedocument.presentationml.slide+xml"/>
  <Override PartName="/ppt/slides/slide4.xml" ContentType="application/vnd.openxmlformats-officedocument.presentationml.slide+xml"/>
  <Override PartName="/ppt/slides/slide49.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104.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90.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105.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128.xml" ContentType="application/vnd.openxmlformats-officedocument.presentationml.slide+xml"/>
  <Override PartName="/ppt/slides/slide130.xml" ContentType="application/vnd.openxmlformats-officedocument.presentationml.slide+xml"/>
  <Override PartName="/ppt/slides/slide50.xml" ContentType="application/vnd.openxmlformats-officedocument.presentationml.slide+xml"/>
  <Override PartName="/ppt/slides/slide129.xml" ContentType="application/vnd.openxmlformats-officedocument.presentationml.slide+xml"/>
  <Override PartName="/ppt/slides/slide131.xml" ContentType="application/vnd.openxmlformats-officedocument.presentationml.slide+xml"/>
  <Override PartName="/ppt/slides/slide51.xml" ContentType="application/vnd.openxmlformats-officedocument.presentationml.slide+xml"/>
  <Override PartName="/ppt/slides/slide56.xml" ContentType="application/vnd.openxmlformats-officedocument.presentationml.slide+xml"/>
  <Override PartName="/ppt/slides/slide102.xml" ContentType="application/vnd.openxmlformats-officedocument.presentationml.slide+xml"/>
  <Override PartName="/ppt/slides/slide136.xml" ContentType="application/vnd.openxmlformats-officedocument.presentationml.slide+xml"/>
  <Override PartName="/ppt/slides/slide132.xml" ContentType="application/vnd.openxmlformats-officedocument.presentationml.slide+xml"/>
  <Override PartName="/ppt/slides/slide52.xml" ContentType="application/vnd.openxmlformats-officedocument.presentationml.slide+xml"/>
  <Override PartName="/ppt/slides/slide133.xml" ContentType="application/vnd.openxmlformats-officedocument.presentationml.slide+xml"/>
  <Override PartName="/ppt/slides/slide19.xml" ContentType="application/vnd.openxmlformats-officedocument.presentationml.slide+xml"/>
  <Override PartName="/ppt/slides/slide87.xml" ContentType="application/vnd.openxmlformats-officedocument.presentationml.slide+xml"/>
  <Override PartName="/ppt/slides/slide53.xml" ContentType="application/vnd.openxmlformats-officedocument.presentationml.slide+xml"/>
  <Override PartName="/ppt/slides/slide134.xml" ContentType="application/vnd.openxmlformats-officedocument.presentationml.slide+xml"/>
  <Override PartName="/ppt/slides/slide88.xml" ContentType="application/vnd.openxmlformats-officedocument.presentationml.slide+xml"/>
  <Override PartName="/ppt/slides/slide54.xml" ContentType="application/vnd.openxmlformats-officedocument.presentationml.slide+xml"/>
  <Override PartName="/ppt/slides/slide100.xml" ContentType="application/vnd.openxmlformats-officedocument.presentationml.slide+xml"/>
  <Override PartName="/ppt/slides/slide135.xml" ContentType="application/vnd.openxmlformats-officedocument.presentationml.slide+xml"/>
  <Override PartName="/ppt/slides/slide89.xml" ContentType="application/vnd.openxmlformats-officedocument.presentationml.slide+xml"/>
  <Override PartName="/ppt/slides/slide55.xml" ContentType="application/vnd.openxmlformats-officedocument.presentationml.slide+xml"/>
  <Override PartName="/ppt/slides/slide101.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8.xml" ContentType="application/vnd.openxmlformats-officedocument.presentationml.slide+xml"/>
  <Override PartName="/ppt/slides/slide84.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s/slide13.xml" ContentType="application/vnd.openxmlformats-officedocument.presentationml.slide+xml"/>
  <Override PartName="/ppt/slides/slide46.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6.xml" ContentType="application/vnd.openxmlformats-officedocument.presentationml.slide+xml"/>
  <Override PartName="/ppt/slides/slide18.xml" ContentType="application/vnd.openxmlformats-officedocument.presentationml.slide+xml"/>
  <Override PartName="/ppt/slides/slide83.xml" ContentType="application/vnd.openxmlformats-officedocument.presentationml.slide+xml"/>
  <Override PartName="/ppt/slides/slide15.xml" ContentType="application/vnd.openxmlformats-officedocument.presentationml.slide+xml"/>
  <Override PartName="/ppt/slides/slide80.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85.xml" ContentType="application/vnd.openxmlformats-officedocument.presentationml.slide+xml"/>
  <Override PartName="/ppt/slides/slide17.xml" ContentType="application/vnd.openxmlformats-officedocument.presentationml.slide+xml"/>
  <Override PartName="/ppt/slides/slide82.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91.xml" ContentType="application/vnd.openxmlformats-officedocument.presentationml.slide+xml"/>
  <Override PartName="/ppt/slides/slide24.xml" ContentType="application/vnd.openxmlformats-officedocument.presentationml.slide+xml"/>
  <Override PartName="/ppt/slides/slide92.xml" ContentType="application/vnd.openxmlformats-officedocument.presentationml.slide+xml"/>
  <Override PartName="/ppt/slides/slide95.xml" ContentType="application/vnd.openxmlformats-officedocument.presentationml.slide+xml"/>
  <Override PartName="/ppt/slides/slide27.xml" ContentType="application/vnd.openxmlformats-officedocument.presentationml.slide+xml"/>
  <Override PartName="/ppt/slides/slide96.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93.xml" ContentType="application/vnd.openxmlformats-officedocument.presentationml.slide+xml"/>
  <Override PartName="/ppt/slides/slide97.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94.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110.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slides/slide66.xml" ContentType="application/vnd.openxmlformats-officedocument.presentationml.slide+xml"/>
  <Override PartName="/ppt/slides/slide112.xml" ContentType="application/vnd.openxmlformats-officedocument.presentationml.slide+xml"/>
  <Override PartName="/ppt/slides/slide67.xml" ContentType="application/vnd.openxmlformats-officedocument.presentationml.slide+xml"/>
  <Override PartName="/ppt/slides/slide113.xml" ContentType="application/vnd.openxmlformats-officedocument.presentationml.slide+xml"/>
  <Override PartName="/ppt/slides/slide68.xml" ContentType="application/vnd.openxmlformats-officedocument.presentationml.slide+xml"/>
  <Override PartName="/ppt/slides/slide114.xml" ContentType="application/vnd.openxmlformats-officedocument.presentationml.slide+xml"/>
  <Override PartName="/ppt/slides/slide69.xml" ContentType="application/vnd.openxmlformats-officedocument.presentationml.slide+xml"/>
  <Override PartName="/ppt/slides/slide115.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120.xml" ContentType="application/vnd.openxmlformats-officedocument.presentationml.slide+xml"/>
  <Override PartName="/ppt/slides/slide75.xml" ContentType="application/vnd.openxmlformats-officedocument.presentationml.slide+xml"/>
  <Override PartName="/ppt/slides/slide121.xml" ContentType="application/vnd.openxmlformats-officedocument.presentationml.slide+xml"/>
  <Override PartName="/ppt/slides/slide76.xml" ContentType="application/vnd.openxmlformats-officedocument.presentationml.slide+xml"/>
  <Override PartName="/ppt/slides/slide122.xml" ContentType="application/vnd.openxmlformats-officedocument.presentationml.slide+xml"/>
  <Override PartName="/ppt/slides/slide77.xml" ContentType="application/vnd.openxmlformats-officedocument.presentationml.slide+xml"/>
  <Override PartName="/ppt/slides/slide123.xml" ContentType="application/vnd.openxmlformats-officedocument.presentationml.slide+xml"/>
  <Override PartName="/ppt/slides/slide78.xml" ContentType="application/vnd.openxmlformats-officedocument.presentationml.slide+xml"/>
  <Override PartName="/ppt/slides/slide124.xml" ContentType="application/vnd.openxmlformats-officedocument.presentationml.slide+xml"/>
  <Override PartName="/ppt/slides/slide79.xml" ContentType="application/vnd.openxmlformats-officedocument.presentationml.slide+xml"/>
  <Override PartName="/ppt/slides/slide125.xml" ContentType="application/vnd.openxmlformats-officedocument.presentationml.slide+xml"/>
  <Override PartName="/ppt/charts/chart1.xml" ContentType="application/vnd.openxmlformats-officedocument.drawingml.chart+xml"/>
  <Override PartName="/ppt/notesSlides/_rels/notesSlide51.xml.rels" ContentType="application/vnd.openxmlformats-package.relationships+xml"/>
  <Override PartName="/ppt/notesSlides/notesSlide5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 id="2147483726" r:id="rId41"/>
    <p:sldMasterId id="2147483728" r:id="rId42"/>
    <p:sldMasterId id="2147483730" r:id="rId43"/>
    <p:sldMasterId id="2147483732" r:id="rId44"/>
    <p:sldMasterId id="2147483742" r:id="rId45"/>
    <p:sldMasterId id="2147483744" r:id="rId46"/>
    <p:sldMasterId id="2147483746" r:id="rId47"/>
    <p:sldMasterId id="2147483748" r:id="rId48"/>
    <p:sldMasterId id="2147483750" r:id="rId49"/>
    <p:sldMasterId id="2147483752" r:id="rId50"/>
    <p:sldMasterId id="2147483754" r:id="rId51"/>
    <p:sldMasterId id="2147483756" r:id="rId52"/>
    <p:sldMasterId id="2147483758" r:id="rId53"/>
    <p:sldMasterId id="2147483760" r:id="rId54"/>
    <p:sldMasterId id="2147483762" r:id="rId55"/>
    <p:sldMasterId id="2147483764" r:id="rId56"/>
    <p:sldMasterId id="2147483766" r:id="rId57"/>
    <p:sldMasterId id="2147483768" r:id="rId58"/>
    <p:sldMasterId id="2147483770" r:id="rId59"/>
    <p:sldMasterId id="2147483772" r:id="rId60"/>
    <p:sldMasterId id="2147483774" r:id="rId61"/>
    <p:sldMasterId id="2147483776" r:id="rId62"/>
    <p:sldMasterId id="2147483778" r:id="rId63"/>
    <p:sldMasterId id="2147483780" r:id="rId64"/>
    <p:sldMasterId id="2147483782" r:id="rId65"/>
    <p:sldMasterId id="2147483784" r:id="rId66"/>
    <p:sldMasterId id="2147483786" r:id="rId67"/>
    <p:sldMasterId id="2147483788" r:id="rId68"/>
    <p:sldMasterId id="2147483790" r:id="rId69"/>
  </p:sldMasterIdLst>
  <p:notesMasterIdLst>
    <p:notesMasterId r:id="rId70"/>
  </p:notesMasterIdLst>
  <p:sldIdLst>
    <p:sldId id="256" r:id="rId71"/>
    <p:sldId id="257" r:id="rId72"/>
    <p:sldId id="258" r:id="rId73"/>
    <p:sldId id="259" r:id="rId74"/>
    <p:sldId id="260" r:id="rId75"/>
    <p:sldId id="261" r:id="rId76"/>
    <p:sldId id="262" r:id="rId77"/>
    <p:sldId id="263" r:id="rId78"/>
    <p:sldId id="264" r:id="rId79"/>
    <p:sldId id="265" r:id="rId80"/>
    <p:sldId id="266" r:id="rId81"/>
    <p:sldId id="267" r:id="rId82"/>
    <p:sldId id="268" r:id="rId83"/>
    <p:sldId id="269" r:id="rId84"/>
    <p:sldId id="270" r:id="rId85"/>
    <p:sldId id="271" r:id="rId86"/>
    <p:sldId id="272" r:id="rId87"/>
    <p:sldId id="273" r:id="rId88"/>
    <p:sldId id="274" r:id="rId89"/>
    <p:sldId id="275" r:id="rId90"/>
    <p:sldId id="276" r:id="rId91"/>
    <p:sldId id="277" r:id="rId92"/>
    <p:sldId id="278" r:id="rId93"/>
    <p:sldId id="279" r:id="rId94"/>
    <p:sldId id="280" r:id="rId95"/>
    <p:sldId id="281" r:id="rId96"/>
    <p:sldId id="282" r:id="rId97"/>
    <p:sldId id="283" r:id="rId98"/>
    <p:sldId id="284" r:id="rId99"/>
    <p:sldId id="285" r:id="rId100"/>
    <p:sldId id="286" r:id="rId101"/>
    <p:sldId id="287" r:id="rId102"/>
    <p:sldId id="288" r:id="rId103"/>
    <p:sldId id="289" r:id="rId104"/>
    <p:sldId id="290" r:id="rId105"/>
    <p:sldId id="291" r:id="rId106"/>
    <p:sldId id="292" r:id="rId107"/>
    <p:sldId id="293" r:id="rId108"/>
    <p:sldId id="294" r:id="rId109"/>
    <p:sldId id="295" r:id="rId110"/>
    <p:sldId id="296" r:id="rId111"/>
    <p:sldId id="297" r:id="rId112"/>
    <p:sldId id="298" r:id="rId113"/>
    <p:sldId id="299" r:id="rId114"/>
    <p:sldId id="300" r:id="rId115"/>
    <p:sldId id="301" r:id="rId116"/>
    <p:sldId id="302" r:id="rId117"/>
    <p:sldId id="303" r:id="rId118"/>
    <p:sldId id="304" r:id="rId119"/>
    <p:sldId id="305" r:id="rId120"/>
    <p:sldId id="306" r:id="rId121"/>
    <p:sldId id="307" r:id="rId122"/>
    <p:sldId id="308" r:id="rId123"/>
    <p:sldId id="309" r:id="rId124"/>
    <p:sldId id="310" r:id="rId125"/>
    <p:sldId id="311" r:id="rId126"/>
    <p:sldId id="312" r:id="rId127"/>
    <p:sldId id="313" r:id="rId128"/>
    <p:sldId id="314" r:id="rId129"/>
    <p:sldId id="315" r:id="rId130"/>
    <p:sldId id="316" r:id="rId131"/>
    <p:sldId id="317" r:id="rId132"/>
    <p:sldId id="318" r:id="rId133"/>
    <p:sldId id="319" r:id="rId134"/>
    <p:sldId id="320" r:id="rId135"/>
    <p:sldId id="321" r:id="rId136"/>
    <p:sldId id="322" r:id="rId137"/>
    <p:sldId id="323" r:id="rId138"/>
    <p:sldId id="324" r:id="rId139"/>
    <p:sldId id="325" r:id="rId140"/>
    <p:sldId id="326" r:id="rId141"/>
    <p:sldId id="327" r:id="rId142"/>
    <p:sldId id="328" r:id="rId143"/>
    <p:sldId id="329" r:id="rId144"/>
    <p:sldId id="330" r:id="rId145"/>
    <p:sldId id="331" r:id="rId146"/>
    <p:sldId id="332" r:id="rId147"/>
    <p:sldId id="333" r:id="rId148"/>
    <p:sldId id="334" r:id="rId149"/>
    <p:sldId id="335" r:id="rId150"/>
    <p:sldId id="336" r:id="rId151"/>
    <p:sldId id="337" r:id="rId152"/>
    <p:sldId id="338" r:id="rId153"/>
    <p:sldId id="339" r:id="rId154"/>
    <p:sldId id="340" r:id="rId155"/>
    <p:sldId id="341" r:id="rId156"/>
    <p:sldId id="342" r:id="rId157"/>
    <p:sldId id="343" r:id="rId158"/>
    <p:sldId id="344" r:id="rId159"/>
    <p:sldId id="345" r:id="rId160"/>
    <p:sldId id="346" r:id="rId161"/>
    <p:sldId id="347" r:id="rId162"/>
    <p:sldId id="348" r:id="rId163"/>
    <p:sldId id="349" r:id="rId164"/>
    <p:sldId id="350" r:id="rId165"/>
    <p:sldId id="351" r:id="rId166"/>
    <p:sldId id="352" r:id="rId167"/>
    <p:sldId id="353" r:id="rId168"/>
    <p:sldId id="354" r:id="rId169"/>
    <p:sldId id="355" r:id="rId170"/>
    <p:sldId id="356" r:id="rId171"/>
    <p:sldId id="357" r:id="rId172"/>
    <p:sldId id="358" r:id="rId173"/>
    <p:sldId id="359" r:id="rId174"/>
    <p:sldId id="360" r:id="rId175"/>
    <p:sldId id="361" r:id="rId176"/>
    <p:sldId id="362" r:id="rId177"/>
    <p:sldId id="363" r:id="rId178"/>
    <p:sldId id="364" r:id="rId179"/>
    <p:sldId id="365" r:id="rId180"/>
    <p:sldId id="366" r:id="rId181"/>
    <p:sldId id="367" r:id="rId182"/>
    <p:sldId id="368" r:id="rId183"/>
    <p:sldId id="369" r:id="rId184"/>
    <p:sldId id="370" r:id="rId185"/>
    <p:sldId id="371" r:id="rId186"/>
    <p:sldId id="372" r:id="rId187"/>
    <p:sldId id="373" r:id="rId188"/>
    <p:sldId id="374" r:id="rId189"/>
    <p:sldId id="375" r:id="rId190"/>
    <p:sldId id="376" r:id="rId191"/>
    <p:sldId id="377" r:id="rId192"/>
    <p:sldId id="378" r:id="rId193"/>
    <p:sldId id="379" r:id="rId194"/>
    <p:sldId id="380" r:id="rId195"/>
    <p:sldId id="381" r:id="rId196"/>
    <p:sldId id="382" r:id="rId197"/>
    <p:sldId id="383" r:id="rId198"/>
    <p:sldId id="384" r:id="rId199"/>
    <p:sldId id="385" r:id="rId200"/>
    <p:sldId id="386" r:id="rId201"/>
    <p:sldId id="387" r:id="rId202"/>
    <p:sldId id="388" r:id="rId203"/>
    <p:sldId id="389" r:id="rId204"/>
    <p:sldId id="390" r:id="rId205"/>
    <p:sldId id="391" r:id="rId206"/>
    <p:sldId id="392" r:id="rId207"/>
    <p:sldId id="393" r:id="rId208"/>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slideMaster" Target="slideMasters/slideMaster45.xml"/><Relationship Id="rId47" Type="http://schemas.openxmlformats.org/officeDocument/2006/relationships/slideMaster" Target="slideMasters/slideMaster46.xml"/><Relationship Id="rId48" Type="http://schemas.openxmlformats.org/officeDocument/2006/relationships/slideMaster" Target="slideMasters/slideMaster47.xml"/><Relationship Id="rId49" Type="http://schemas.openxmlformats.org/officeDocument/2006/relationships/slideMaster" Target="slideMasters/slideMaster48.xml"/><Relationship Id="rId50" Type="http://schemas.openxmlformats.org/officeDocument/2006/relationships/slideMaster" Target="slideMasters/slideMaster49.xml"/><Relationship Id="rId51" Type="http://schemas.openxmlformats.org/officeDocument/2006/relationships/slideMaster" Target="slideMasters/slideMaster50.xml"/><Relationship Id="rId52" Type="http://schemas.openxmlformats.org/officeDocument/2006/relationships/slideMaster" Target="slideMasters/slideMaster51.xml"/><Relationship Id="rId53" Type="http://schemas.openxmlformats.org/officeDocument/2006/relationships/slideMaster" Target="slideMasters/slideMaster52.xml"/><Relationship Id="rId54" Type="http://schemas.openxmlformats.org/officeDocument/2006/relationships/slideMaster" Target="slideMasters/slideMaster53.xml"/><Relationship Id="rId55" Type="http://schemas.openxmlformats.org/officeDocument/2006/relationships/slideMaster" Target="slideMasters/slideMaster54.xml"/><Relationship Id="rId56" Type="http://schemas.openxmlformats.org/officeDocument/2006/relationships/slideMaster" Target="slideMasters/slideMaster55.xml"/><Relationship Id="rId57" Type="http://schemas.openxmlformats.org/officeDocument/2006/relationships/slideMaster" Target="slideMasters/slideMaster56.xml"/><Relationship Id="rId58" Type="http://schemas.openxmlformats.org/officeDocument/2006/relationships/slideMaster" Target="slideMasters/slideMaster57.xml"/><Relationship Id="rId59" Type="http://schemas.openxmlformats.org/officeDocument/2006/relationships/slideMaster" Target="slideMasters/slideMaster58.xml"/><Relationship Id="rId60" Type="http://schemas.openxmlformats.org/officeDocument/2006/relationships/slideMaster" Target="slideMasters/slideMaster59.xml"/><Relationship Id="rId61" Type="http://schemas.openxmlformats.org/officeDocument/2006/relationships/slideMaster" Target="slideMasters/slideMaster60.xml"/><Relationship Id="rId62" Type="http://schemas.openxmlformats.org/officeDocument/2006/relationships/slideMaster" Target="slideMasters/slideMaster61.xml"/><Relationship Id="rId63" Type="http://schemas.openxmlformats.org/officeDocument/2006/relationships/slideMaster" Target="slideMasters/slideMaster62.xml"/><Relationship Id="rId64" Type="http://schemas.openxmlformats.org/officeDocument/2006/relationships/slideMaster" Target="slideMasters/slideMaster63.xml"/><Relationship Id="rId65" Type="http://schemas.openxmlformats.org/officeDocument/2006/relationships/slideMaster" Target="slideMasters/slideMaster64.xml"/><Relationship Id="rId66" Type="http://schemas.openxmlformats.org/officeDocument/2006/relationships/slideMaster" Target="slideMasters/slideMaster65.xml"/><Relationship Id="rId67" Type="http://schemas.openxmlformats.org/officeDocument/2006/relationships/slideMaster" Target="slideMasters/slideMaster66.xml"/><Relationship Id="rId68" Type="http://schemas.openxmlformats.org/officeDocument/2006/relationships/slideMaster" Target="slideMasters/slideMaster67.xml"/><Relationship Id="rId69" Type="http://schemas.openxmlformats.org/officeDocument/2006/relationships/slideMaster" Target="slideMasters/slideMaster68.xml"/><Relationship Id="rId70" Type="http://schemas.openxmlformats.org/officeDocument/2006/relationships/notesMaster" Target="notesMasters/notesMaster1.xml"/><Relationship Id="rId71" Type="http://schemas.openxmlformats.org/officeDocument/2006/relationships/slide" Target="slides/slide1.xml"/><Relationship Id="rId72" Type="http://schemas.openxmlformats.org/officeDocument/2006/relationships/slide" Target="slides/slide2.xml"/><Relationship Id="rId73" Type="http://schemas.openxmlformats.org/officeDocument/2006/relationships/slide" Target="slides/slide3.xml"/><Relationship Id="rId74" Type="http://schemas.openxmlformats.org/officeDocument/2006/relationships/slide" Target="slides/slide4.xml"/><Relationship Id="rId75" Type="http://schemas.openxmlformats.org/officeDocument/2006/relationships/slide" Target="slides/slide5.xml"/><Relationship Id="rId76" Type="http://schemas.openxmlformats.org/officeDocument/2006/relationships/slide" Target="slides/slide6.xml"/><Relationship Id="rId77" Type="http://schemas.openxmlformats.org/officeDocument/2006/relationships/slide" Target="slides/slide7.xml"/><Relationship Id="rId78" Type="http://schemas.openxmlformats.org/officeDocument/2006/relationships/slide" Target="slides/slide8.xml"/><Relationship Id="rId79" Type="http://schemas.openxmlformats.org/officeDocument/2006/relationships/slide" Target="slides/slide9.xml"/><Relationship Id="rId80" Type="http://schemas.openxmlformats.org/officeDocument/2006/relationships/slide" Target="slides/slide10.xml"/><Relationship Id="rId81" Type="http://schemas.openxmlformats.org/officeDocument/2006/relationships/slide" Target="slides/slide11.xml"/><Relationship Id="rId82" Type="http://schemas.openxmlformats.org/officeDocument/2006/relationships/slide" Target="slides/slide12.xml"/><Relationship Id="rId83" Type="http://schemas.openxmlformats.org/officeDocument/2006/relationships/slide" Target="slides/slide13.xml"/><Relationship Id="rId84" Type="http://schemas.openxmlformats.org/officeDocument/2006/relationships/slide" Target="slides/slide14.xml"/><Relationship Id="rId85" Type="http://schemas.openxmlformats.org/officeDocument/2006/relationships/slide" Target="slides/slide15.xml"/><Relationship Id="rId86" Type="http://schemas.openxmlformats.org/officeDocument/2006/relationships/slide" Target="slides/slide16.xml"/><Relationship Id="rId87" Type="http://schemas.openxmlformats.org/officeDocument/2006/relationships/slide" Target="slides/slide17.xml"/><Relationship Id="rId88" Type="http://schemas.openxmlformats.org/officeDocument/2006/relationships/slide" Target="slides/slide18.xml"/><Relationship Id="rId89" Type="http://schemas.openxmlformats.org/officeDocument/2006/relationships/slide" Target="slides/slide19.xml"/><Relationship Id="rId90" Type="http://schemas.openxmlformats.org/officeDocument/2006/relationships/slide" Target="slides/slide20.xml"/><Relationship Id="rId91" Type="http://schemas.openxmlformats.org/officeDocument/2006/relationships/slide" Target="slides/slide21.xml"/><Relationship Id="rId92" Type="http://schemas.openxmlformats.org/officeDocument/2006/relationships/slide" Target="slides/slide22.xml"/><Relationship Id="rId93" Type="http://schemas.openxmlformats.org/officeDocument/2006/relationships/slide" Target="slides/slide23.xml"/><Relationship Id="rId94" Type="http://schemas.openxmlformats.org/officeDocument/2006/relationships/slide" Target="slides/slide24.xml"/><Relationship Id="rId95" Type="http://schemas.openxmlformats.org/officeDocument/2006/relationships/slide" Target="slides/slide25.xml"/><Relationship Id="rId96" Type="http://schemas.openxmlformats.org/officeDocument/2006/relationships/slide" Target="slides/slide26.xml"/><Relationship Id="rId97" Type="http://schemas.openxmlformats.org/officeDocument/2006/relationships/slide" Target="slides/slide27.xml"/><Relationship Id="rId98" Type="http://schemas.openxmlformats.org/officeDocument/2006/relationships/slide" Target="slides/slide28.xml"/><Relationship Id="rId99" Type="http://schemas.openxmlformats.org/officeDocument/2006/relationships/slide" Target="slides/slide29.xml"/><Relationship Id="rId100" Type="http://schemas.openxmlformats.org/officeDocument/2006/relationships/slide" Target="slides/slide30.xml"/><Relationship Id="rId101" Type="http://schemas.openxmlformats.org/officeDocument/2006/relationships/slide" Target="slides/slide31.xml"/><Relationship Id="rId102" Type="http://schemas.openxmlformats.org/officeDocument/2006/relationships/slide" Target="slides/slide32.xml"/><Relationship Id="rId103" Type="http://schemas.openxmlformats.org/officeDocument/2006/relationships/slide" Target="slides/slide33.xml"/><Relationship Id="rId104" Type="http://schemas.openxmlformats.org/officeDocument/2006/relationships/slide" Target="slides/slide34.xml"/><Relationship Id="rId105" Type="http://schemas.openxmlformats.org/officeDocument/2006/relationships/slide" Target="slides/slide35.xml"/><Relationship Id="rId106" Type="http://schemas.openxmlformats.org/officeDocument/2006/relationships/slide" Target="slides/slide36.xml"/><Relationship Id="rId107" Type="http://schemas.openxmlformats.org/officeDocument/2006/relationships/slide" Target="slides/slide37.xml"/><Relationship Id="rId108" Type="http://schemas.openxmlformats.org/officeDocument/2006/relationships/slide" Target="slides/slide38.xml"/><Relationship Id="rId109" Type="http://schemas.openxmlformats.org/officeDocument/2006/relationships/slide" Target="slides/slide39.xml"/><Relationship Id="rId110" Type="http://schemas.openxmlformats.org/officeDocument/2006/relationships/slide" Target="slides/slide40.xml"/><Relationship Id="rId111" Type="http://schemas.openxmlformats.org/officeDocument/2006/relationships/slide" Target="slides/slide41.xml"/><Relationship Id="rId112" Type="http://schemas.openxmlformats.org/officeDocument/2006/relationships/slide" Target="slides/slide42.xml"/><Relationship Id="rId113" Type="http://schemas.openxmlformats.org/officeDocument/2006/relationships/slide" Target="slides/slide43.xml"/><Relationship Id="rId114" Type="http://schemas.openxmlformats.org/officeDocument/2006/relationships/slide" Target="slides/slide44.xml"/><Relationship Id="rId115" Type="http://schemas.openxmlformats.org/officeDocument/2006/relationships/slide" Target="slides/slide45.xml"/><Relationship Id="rId116" Type="http://schemas.openxmlformats.org/officeDocument/2006/relationships/slide" Target="slides/slide46.xml"/><Relationship Id="rId117" Type="http://schemas.openxmlformats.org/officeDocument/2006/relationships/slide" Target="slides/slide47.xml"/><Relationship Id="rId118" Type="http://schemas.openxmlformats.org/officeDocument/2006/relationships/slide" Target="slides/slide48.xml"/><Relationship Id="rId119" Type="http://schemas.openxmlformats.org/officeDocument/2006/relationships/slide" Target="slides/slide49.xml"/><Relationship Id="rId120" Type="http://schemas.openxmlformats.org/officeDocument/2006/relationships/slide" Target="slides/slide50.xml"/><Relationship Id="rId121" Type="http://schemas.openxmlformats.org/officeDocument/2006/relationships/slide" Target="slides/slide51.xml"/><Relationship Id="rId122" Type="http://schemas.openxmlformats.org/officeDocument/2006/relationships/slide" Target="slides/slide52.xml"/><Relationship Id="rId123" Type="http://schemas.openxmlformats.org/officeDocument/2006/relationships/slide" Target="slides/slide53.xml"/><Relationship Id="rId124" Type="http://schemas.openxmlformats.org/officeDocument/2006/relationships/slide" Target="slides/slide54.xml"/><Relationship Id="rId125" Type="http://schemas.openxmlformats.org/officeDocument/2006/relationships/slide" Target="slides/slide55.xml"/><Relationship Id="rId126" Type="http://schemas.openxmlformats.org/officeDocument/2006/relationships/slide" Target="slides/slide56.xml"/><Relationship Id="rId127" Type="http://schemas.openxmlformats.org/officeDocument/2006/relationships/slide" Target="slides/slide57.xml"/><Relationship Id="rId128" Type="http://schemas.openxmlformats.org/officeDocument/2006/relationships/slide" Target="slides/slide58.xml"/><Relationship Id="rId129" Type="http://schemas.openxmlformats.org/officeDocument/2006/relationships/slide" Target="slides/slide59.xml"/><Relationship Id="rId130" Type="http://schemas.openxmlformats.org/officeDocument/2006/relationships/slide" Target="slides/slide60.xml"/><Relationship Id="rId131" Type="http://schemas.openxmlformats.org/officeDocument/2006/relationships/slide" Target="slides/slide61.xml"/><Relationship Id="rId132" Type="http://schemas.openxmlformats.org/officeDocument/2006/relationships/slide" Target="slides/slide62.xml"/><Relationship Id="rId133" Type="http://schemas.openxmlformats.org/officeDocument/2006/relationships/slide" Target="slides/slide63.xml"/><Relationship Id="rId134" Type="http://schemas.openxmlformats.org/officeDocument/2006/relationships/slide" Target="slides/slide64.xml"/><Relationship Id="rId135" Type="http://schemas.openxmlformats.org/officeDocument/2006/relationships/slide" Target="slides/slide65.xml"/><Relationship Id="rId136" Type="http://schemas.openxmlformats.org/officeDocument/2006/relationships/slide" Target="slides/slide66.xml"/><Relationship Id="rId137" Type="http://schemas.openxmlformats.org/officeDocument/2006/relationships/slide" Target="slides/slide67.xml"/><Relationship Id="rId138" Type="http://schemas.openxmlformats.org/officeDocument/2006/relationships/slide" Target="slides/slide68.xml"/><Relationship Id="rId139" Type="http://schemas.openxmlformats.org/officeDocument/2006/relationships/slide" Target="slides/slide69.xml"/><Relationship Id="rId140" Type="http://schemas.openxmlformats.org/officeDocument/2006/relationships/slide" Target="slides/slide70.xml"/><Relationship Id="rId141" Type="http://schemas.openxmlformats.org/officeDocument/2006/relationships/slide" Target="slides/slide71.xml"/><Relationship Id="rId142" Type="http://schemas.openxmlformats.org/officeDocument/2006/relationships/slide" Target="slides/slide72.xml"/><Relationship Id="rId143" Type="http://schemas.openxmlformats.org/officeDocument/2006/relationships/slide" Target="slides/slide73.xml"/><Relationship Id="rId144" Type="http://schemas.openxmlformats.org/officeDocument/2006/relationships/slide" Target="slides/slide74.xml"/><Relationship Id="rId145" Type="http://schemas.openxmlformats.org/officeDocument/2006/relationships/slide" Target="slides/slide75.xml"/><Relationship Id="rId146" Type="http://schemas.openxmlformats.org/officeDocument/2006/relationships/slide" Target="slides/slide76.xml"/><Relationship Id="rId147" Type="http://schemas.openxmlformats.org/officeDocument/2006/relationships/slide" Target="slides/slide77.xml"/><Relationship Id="rId148" Type="http://schemas.openxmlformats.org/officeDocument/2006/relationships/slide" Target="slides/slide78.xml"/><Relationship Id="rId149" Type="http://schemas.openxmlformats.org/officeDocument/2006/relationships/slide" Target="slides/slide79.xml"/><Relationship Id="rId150" Type="http://schemas.openxmlformats.org/officeDocument/2006/relationships/slide" Target="slides/slide80.xml"/><Relationship Id="rId151" Type="http://schemas.openxmlformats.org/officeDocument/2006/relationships/slide" Target="slides/slide81.xml"/><Relationship Id="rId152" Type="http://schemas.openxmlformats.org/officeDocument/2006/relationships/slide" Target="slides/slide82.xml"/><Relationship Id="rId153" Type="http://schemas.openxmlformats.org/officeDocument/2006/relationships/slide" Target="slides/slide83.xml"/><Relationship Id="rId154" Type="http://schemas.openxmlformats.org/officeDocument/2006/relationships/slide" Target="slides/slide84.xml"/><Relationship Id="rId155" Type="http://schemas.openxmlformats.org/officeDocument/2006/relationships/slide" Target="slides/slide85.xml"/><Relationship Id="rId156" Type="http://schemas.openxmlformats.org/officeDocument/2006/relationships/slide" Target="slides/slide86.xml"/><Relationship Id="rId157" Type="http://schemas.openxmlformats.org/officeDocument/2006/relationships/slide" Target="slides/slide87.xml"/><Relationship Id="rId158" Type="http://schemas.openxmlformats.org/officeDocument/2006/relationships/slide" Target="slides/slide88.xml"/><Relationship Id="rId159" Type="http://schemas.openxmlformats.org/officeDocument/2006/relationships/slide" Target="slides/slide89.xml"/><Relationship Id="rId160" Type="http://schemas.openxmlformats.org/officeDocument/2006/relationships/slide" Target="slides/slide90.xml"/><Relationship Id="rId161" Type="http://schemas.openxmlformats.org/officeDocument/2006/relationships/slide" Target="slides/slide91.xml"/><Relationship Id="rId162" Type="http://schemas.openxmlformats.org/officeDocument/2006/relationships/slide" Target="slides/slide92.xml"/><Relationship Id="rId163" Type="http://schemas.openxmlformats.org/officeDocument/2006/relationships/slide" Target="slides/slide93.xml"/><Relationship Id="rId164" Type="http://schemas.openxmlformats.org/officeDocument/2006/relationships/slide" Target="slides/slide94.xml"/><Relationship Id="rId165" Type="http://schemas.openxmlformats.org/officeDocument/2006/relationships/slide" Target="slides/slide95.xml"/><Relationship Id="rId166" Type="http://schemas.openxmlformats.org/officeDocument/2006/relationships/slide" Target="slides/slide96.xml"/><Relationship Id="rId167" Type="http://schemas.openxmlformats.org/officeDocument/2006/relationships/slide" Target="slides/slide97.xml"/><Relationship Id="rId168" Type="http://schemas.openxmlformats.org/officeDocument/2006/relationships/slide" Target="slides/slide98.xml"/><Relationship Id="rId169" Type="http://schemas.openxmlformats.org/officeDocument/2006/relationships/slide" Target="slides/slide99.xml"/><Relationship Id="rId170" Type="http://schemas.openxmlformats.org/officeDocument/2006/relationships/slide" Target="slides/slide100.xml"/><Relationship Id="rId171" Type="http://schemas.openxmlformats.org/officeDocument/2006/relationships/slide" Target="slides/slide101.xml"/><Relationship Id="rId172" Type="http://schemas.openxmlformats.org/officeDocument/2006/relationships/slide" Target="slides/slide102.xml"/><Relationship Id="rId173" Type="http://schemas.openxmlformats.org/officeDocument/2006/relationships/slide" Target="slides/slide103.xml"/><Relationship Id="rId174" Type="http://schemas.openxmlformats.org/officeDocument/2006/relationships/slide" Target="slides/slide104.xml"/><Relationship Id="rId175" Type="http://schemas.openxmlformats.org/officeDocument/2006/relationships/slide" Target="slides/slide105.xml"/><Relationship Id="rId176" Type="http://schemas.openxmlformats.org/officeDocument/2006/relationships/slide" Target="slides/slide106.xml"/><Relationship Id="rId177" Type="http://schemas.openxmlformats.org/officeDocument/2006/relationships/slide" Target="slides/slide107.xml"/><Relationship Id="rId178" Type="http://schemas.openxmlformats.org/officeDocument/2006/relationships/slide" Target="slides/slide108.xml"/><Relationship Id="rId179" Type="http://schemas.openxmlformats.org/officeDocument/2006/relationships/slide" Target="slides/slide109.xml"/><Relationship Id="rId180" Type="http://schemas.openxmlformats.org/officeDocument/2006/relationships/slide" Target="slides/slide110.xml"/><Relationship Id="rId181" Type="http://schemas.openxmlformats.org/officeDocument/2006/relationships/slide" Target="slides/slide111.xml"/><Relationship Id="rId182" Type="http://schemas.openxmlformats.org/officeDocument/2006/relationships/slide" Target="slides/slide112.xml"/><Relationship Id="rId183" Type="http://schemas.openxmlformats.org/officeDocument/2006/relationships/slide" Target="slides/slide113.xml"/><Relationship Id="rId184" Type="http://schemas.openxmlformats.org/officeDocument/2006/relationships/slide" Target="slides/slide114.xml"/><Relationship Id="rId185" Type="http://schemas.openxmlformats.org/officeDocument/2006/relationships/slide" Target="slides/slide115.xml"/><Relationship Id="rId186" Type="http://schemas.openxmlformats.org/officeDocument/2006/relationships/slide" Target="slides/slide116.xml"/><Relationship Id="rId187" Type="http://schemas.openxmlformats.org/officeDocument/2006/relationships/slide" Target="slides/slide117.xml"/><Relationship Id="rId188" Type="http://schemas.openxmlformats.org/officeDocument/2006/relationships/slide" Target="slides/slide118.xml"/><Relationship Id="rId189" Type="http://schemas.openxmlformats.org/officeDocument/2006/relationships/slide" Target="slides/slide119.xml"/><Relationship Id="rId190" Type="http://schemas.openxmlformats.org/officeDocument/2006/relationships/slide" Target="slides/slide120.xml"/><Relationship Id="rId191" Type="http://schemas.openxmlformats.org/officeDocument/2006/relationships/slide" Target="slides/slide121.xml"/><Relationship Id="rId192" Type="http://schemas.openxmlformats.org/officeDocument/2006/relationships/slide" Target="slides/slide122.xml"/><Relationship Id="rId193" Type="http://schemas.openxmlformats.org/officeDocument/2006/relationships/slide" Target="slides/slide123.xml"/><Relationship Id="rId194" Type="http://schemas.openxmlformats.org/officeDocument/2006/relationships/slide" Target="slides/slide124.xml"/><Relationship Id="rId195" Type="http://schemas.openxmlformats.org/officeDocument/2006/relationships/slide" Target="slides/slide125.xml"/><Relationship Id="rId196" Type="http://schemas.openxmlformats.org/officeDocument/2006/relationships/slide" Target="slides/slide126.xml"/><Relationship Id="rId197" Type="http://schemas.openxmlformats.org/officeDocument/2006/relationships/slide" Target="slides/slide127.xml"/><Relationship Id="rId198" Type="http://schemas.openxmlformats.org/officeDocument/2006/relationships/slide" Target="slides/slide128.xml"/><Relationship Id="rId199" Type="http://schemas.openxmlformats.org/officeDocument/2006/relationships/slide" Target="slides/slide129.xml"/><Relationship Id="rId200" Type="http://schemas.openxmlformats.org/officeDocument/2006/relationships/slide" Target="slides/slide130.xml"/><Relationship Id="rId201" Type="http://schemas.openxmlformats.org/officeDocument/2006/relationships/slide" Target="slides/slide131.xml"/><Relationship Id="rId202" Type="http://schemas.openxmlformats.org/officeDocument/2006/relationships/slide" Target="slides/slide132.xml"/><Relationship Id="rId203" Type="http://schemas.openxmlformats.org/officeDocument/2006/relationships/slide" Target="slides/slide133.xml"/><Relationship Id="rId204" Type="http://schemas.openxmlformats.org/officeDocument/2006/relationships/slide" Target="slides/slide134.xml"/><Relationship Id="rId205" Type="http://schemas.openxmlformats.org/officeDocument/2006/relationships/slide" Target="slides/slide135.xml"/><Relationship Id="rId206" Type="http://schemas.openxmlformats.org/officeDocument/2006/relationships/slide" Target="slides/slide136.xml"/><Relationship Id="rId207" Type="http://schemas.openxmlformats.org/officeDocument/2006/relationships/slide" Target="slides/slide137.xml"/><Relationship Id="rId208" Type="http://schemas.openxmlformats.org/officeDocument/2006/relationships/slide" Target="slides/slide138.xml"/><Relationship Id="rId209" Type="http://schemas.openxmlformats.org/officeDocument/2006/relationships/presProps" Target="presProps.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0700695726253017"/>
          <c:y val="0.0419385899219001"/>
          <c:w val="0.886837995172512"/>
          <c:h val="0.865090403337969"/>
        </c:manualLayout>
      </c:layout>
      <c:barChart>
        <c:barDir val="col"/>
        <c:grouping val="clustered"/>
        <c:varyColors val="0"/>
        <c:ser>
          <c:idx val="0"/>
          <c:order val="0"/>
          <c:tx>
            <c:strRef>
              <c:f>label 0</c:f>
              <c:strCache>
                <c:ptCount val="1"/>
                <c:pt idx="0">
                  <c:v>Faisceau résiduel pour une atténuation de 0.15/cm</c:v>
                </c:pt>
              </c:strCache>
            </c:strRef>
          </c:tx>
          <c:spPr>
            <a:solidFill>
              <a:srgbClr val="004586"/>
            </a:solidFill>
            <a:ln w="0">
              <a:noFill/>
            </a:ln>
          </c:spPr>
          <c:invertIfNegative val="0"/>
          <c:dLbls>
            <c:txPr>
              <a:bodyPr wrap="none"/>
              <a:lstStyle/>
              <a:p>
                <a:pPr>
                  <a:defRPr b="0" lang="fr-FR" sz="1000" strike="noStrike" u="none">
                    <a:solidFill>
                      <a:srgbClr val="000000"/>
                    </a:solidFill>
                    <a:uFillTx/>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1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strCache>
            </c:strRef>
          </c:cat>
          <c:val>
            <c:numRef>
              <c:f>0</c:f>
              <c:numCache>
                <c:formatCode>General</c:formatCode>
                <c:ptCount val="18"/>
                <c:pt idx="0">
                  <c:v>100</c:v>
                </c:pt>
                <c:pt idx="1">
                  <c:v>86.0707976425058</c:v>
                </c:pt>
                <c:pt idx="2">
                  <c:v>74.0818220681718</c:v>
                </c:pt>
                <c:pt idx="3">
                  <c:v>63.7628151621773</c:v>
                </c:pt>
                <c:pt idx="4">
                  <c:v>54.8811636094027</c:v>
                </c:pt>
                <c:pt idx="5">
                  <c:v>47.2366552741015</c:v>
                </c:pt>
                <c:pt idx="6">
                  <c:v>40.6569659740599</c:v>
                </c:pt>
                <c:pt idx="7">
                  <c:v>34.9937749111155</c:v>
                </c:pt>
                <c:pt idx="8">
                  <c:v>30.1194211912202</c:v>
                </c:pt>
                <c:pt idx="9">
                  <c:v>25.9240260645892</c:v>
                </c:pt>
                <c:pt idx="10">
                  <c:v>22.313016014843</c:v>
                </c:pt>
                <c:pt idx="11">
                  <c:v>19.2049908620754</c:v>
                </c:pt>
                <c:pt idx="12">
                  <c:v>16.5298888221587</c:v>
                </c:pt>
                <c:pt idx="13">
                  <c:v>14.2274071586514</c:v>
                </c:pt>
                <c:pt idx="14">
                  <c:v>12.2456428252982</c:v>
                </c:pt>
                <c:pt idx="15">
                  <c:v>10.5399224561864</c:v>
                </c:pt>
                <c:pt idx="16">
                  <c:v>9.07179532894125</c:v>
                </c:pt>
                <c:pt idx="17">
                  <c:v>7.80816660011532</c:v>
                </c:pt>
              </c:numCache>
            </c:numRef>
          </c:val>
        </c:ser>
        <c:gapWidth val="100"/>
        <c:overlap val="0"/>
        <c:axId val="55946057"/>
        <c:axId val="26849926"/>
      </c:barChart>
      <c:catAx>
        <c:axId val="55946057"/>
        <c:scaling>
          <c:orientation val="minMax"/>
        </c:scaling>
        <c:delete val="0"/>
        <c:axPos val="b"/>
        <c:title>
          <c:tx>
            <c:rich>
              <a:bodyPr rot="0"/>
              <a:lstStyle/>
              <a:p>
                <a:pPr>
                  <a:defRPr b="0" sz="1300" strike="noStrike" u="none">
                    <a:solidFill>
                      <a:srgbClr val="000000"/>
                    </a:solidFill>
                    <a:uFillTx/>
                    <a:latin typeface="Arial"/>
                  </a:defRPr>
                </a:pPr>
                <a:r>
                  <a:rPr b="0" lang="fr-FR" sz="900" strike="noStrike" u="none">
                    <a:solidFill>
                      <a:srgbClr val="000000"/>
                    </a:solidFill>
                    <a:uFillTx/>
                    <a:latin typeface="Arial"/>
                    <a:ea typeface="DejaVu Sans"/>
                  </a:rPr>
                  <a:t>cm</a:t>
                </a:r>
              </a:p>
            </c:rich>
          </c:tx>
          <c:overlay val="0"/>
          <c:spPr>
            <a:noFill/>
            <a:ln w="0">
              <a:noFill/>
            </a:ln>
          </c:spPr>
        </c:title>
        <c:numFmt formatCode="General" sourceLinked="0"/>
        <c:majorTickMark val="out"/>
        <c:minorTickMark val="none"/>
        <c:tickLblPos val="nextTo"/>
        <c:spPr>
          <a:ln w="0">
            <a:solidFill>
              <a:srgbClr val="b3b3b3"/>
            </a:solidFill>
          </a:ln>
        </c:spPr>
        <c:txPr>
          <a:bodyPr/>
          <a:lstStyle/>
          <a:p>
            <a:pPr>
              <a:defRPr b="0" lang="fr-FR" sz="1000" strike="noStrike" u="none">
                <a:solidFill>
                  <a:srgbClr val="000000"/>
                </a:solidFill>
                <a:uFillTx/>
                <a:latin typeface="Arial"/>
                <a:ea typeface="DejaVu Sans"/>
              </a:defRPr>
            </a:pPr>
          </a:p>
        </c:txPr>
        <c:crossAx val="26849926"/>
        <c:crosses val="autoZero"/>
        <c:auto val="1"/>
        <c:lblAlgn val="ctr"/>
        <c:lblOffset val="100"/>
        <c:noMultiLvlLbl val="0"/>
      </c:catAx>
      <c:valAx>
        <c:axId val="26849926"/>
        <c:scaling>
          <c:orientation val="minMax"/>
          <c:max val="100"/>
          <c:min val="0"/>
        </c:scaling>
        <c:delete val="0"/>
        <c:axPos val="l"/>
        <c:majorGridlines>
          <c:spPr>
            <a:ln w="0">
              <a:solidFill>
                <a:srgbClr val="b3b3b3"/>
              </a:solidFill>
            </a:ln>
          </c:spPr>
        </c:majorGridlines>
        <c:title>
          <c:tx>
            <c:rich>
              <a:bodyPr rot="-5400000"/>
              <a:lstStyle/>
              <a:p>
                <a:pPr>
                  <a:defRPr b="0" sz="1300" strike="noStrike" u="none">
                    <a:solidFill>
                      <a:srgbClr val="000000"/>
                    </a:solidFill>
                    <a:uFillTx/>
                    <a:latin typeface="Arial"/>
                  </a:defRPr>
                </a:pPr>
                <a:r>
                  <a:rPr b="0" lang="fr-FR" sz="900" strike="noStrike" u="none">
                    <a:solidFill>
                      <a:srgbClr val="000000"/>
                    </a:solidFill>
                    <a:uFillTx/>
                    <a:latin typeface="Arial"/>
                    <a:ea typeface="DejaVu Sans"/>
                  </a:rPr>
                  <a:t>%</a:t>
                </a:r>
              </a:p>
            </c:rich>
          </c:tx>
          <c:overlay val="0"/>
          <c:spPr>
            <a:noFill/>
            <a:ln w="0">
              <a:noFill/>
            </a:ln>
          </c:spPr>
        </c:title>
        <c:numFmt formatCode="0" sourceLinked="0"/>
        <c:majorTickMark val="out"/>
        <c:minorTickMark val="none"/>
        <c:tickLblPos val="nextTo"/>
        <c:spPr>
          <a:ln w="0">
            <a:solidFill>
              <a:srgbClr val="b3b3b3"/>
            </a:solidFill>
          </a:ln>
        </c:spPr>
        <c:txPr>
          <a:bodyPr/>
          <a:lstStyle/>
          <a:p>
            <a:pPr>
              <a:defRPr b="0" lang="fr-FR" sz="1000" strike="noStrike" u="none">
                <a:solidFill>
                  <a:srgbClr val="000000"/>
                </a:solidFill>
                <a:uFillTx/>
                <a:latin typeface="Arial"/>
                <a:ea typeface="DejaVu Sans"/>
              </a:defRPr>
            </a:pPr>
          </a:p>
        </c:txPr>
        <c:crossAx val="55946057"/>
        <c:crossesAt val="1"/>
        <c:crossBetween val="between"/>
      </c:valAx>
      <c:spPr>
        <a:noFill/>
        <a:ln w="0">
          <a:solidFill>
            <a:srgbClr val="b3b3b3"/>
          </a:solidFill>
        </a:ln>
      </c:spPr>
    </c:plotArea>
    <c:legend>
      <c:legendPos val="r"/>
      <c:layout>
        <c:manualLayout>
          <c:xMode val="edge"/>
          <c:yMode val="edge"/>
          <c:x val="0.371442764885388"/>
          <c:y val="0.179640718562874"/>
          <c:w val="0.532434350603265"/>
          <c:h val="0.107582076783232"/>
        </c:manualLayout>
      </c:layout>
      <c:overlay val="0"/>
      <c:spPr>
        <a:solidFill>
          <a:srgbClr val="b4c7dc"/>
        </a:solidFill>
        <a:ln w="0">
          <a:noFill/>
        </a:ln>
      </c:spPr>
      <c:txPr>
        <a:bodyPr/>
        <a:lstStyle/>
        <a:p>
          <a:pPr>
            <a:defRPr b="0" lang="fr-FR" sz="1000" strike="noStrike" u="none">
              <a:solidFill>
                <a:srgbClr val="000000"/>
              </a:solidFill>
              <a:uFillTx/>
              <a:latin typeface="Arial"/>
              <a:ea typeface="DejaVu Sans"/>
            </a:defRPr>
          </a:pPr>
        </a:p>
      </c:txPr>
    </c:legend>
    <c:plotVisOnly val="1"/>
    <c:dispBlanksAs val="gap"/>
  </c:chart>
  <c:spPr>
    <a:solidFill>
      <a:srgbClr val="ffffff"/>
    </a:solidFill>
    <a:ln w="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6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en-DK" sz="4400" strike="noStrike" u="none">
                <a:solidFill>
                  <a:srgbClr val="000000"/>
                </a:solidFill>
                <a:uFillTx/>
                <a:latin typeface="Arial"/>
              </a:rPr>
              <a:t>Clic</a:t>
            </a:r>
            <a:r>
              <a:rPr b="0" lang="en-DK" sz="4400" strike="noStrike" u="none">
                <a:solidFill>
                  <a:srgbClr val="000000"/>
                </a:solidFill>
                <a:uFillTx/>
                <a:latin typeface="Arial"/>
              </a:rPr>
              <a:t>k to </a:t>
            </a:r>
            <a:r>
              <a:rPr b="0" lang="en-DK" sz="4400" strike="noStrike" u="none">
                <a:solidFill>
                  <a:srgbClr val="000000"/>
                </a:solidFill>
                <a:uFillTx/>
                <a:latin typeface="Arial"/>
              </a:rPr>
              <a:t>mo</a:t>
            </a:r>
            <a:r>
              <a:rPr b="0" lang="en-DK" sz="4400" strike="noStrike" u="none">
                <a:solidFill>
                  <a:srgbClr val="000000"/>
                </a:solidFill>
                <a:uFillTx/>
                <a:latin typeface="Arial"/>
              </a:rPr>
              <a:t>ve </a:t>
            </a:r>
            <a:r>
              <a:rPr b="0" lang="en-DK" sz="4400" strike="noStrike" u="none">
                <a:solidFill>
                  <a:srgbClr val="000000"/>
                </a:solidFill>
                <a:uFillTx/>
                <a:latin typeface="Arial"/>
              </a:rPr>
              <a:t>the </a:t>
            </a:r>
            <a:r>
              <a:rPr b="0" lang="en-DK" sz="4400" strike="noStrike" u="none">
                <a:solidFill>
                  <a:srgbClr val="000000"/>
                </a:solidFill>
                <a:uFillTx/>
                <a:latin typeface="Arial"/>
              </a:rPr>
              <a:t>slid</a:t>
            </a:r>
            <a:r>
              <a:rPr b="0" lang="en-DK" sz="4400" strike="noStrike" u="none">
                <a:solidFill>
                  <a:srgbClr val="000000"/>
                </a:solidFill>
                <a:uFillTx/>
                <a:latin typeface="Arial"/>
              </a:rPr>
              <a:t>e</a:t>
            </a:r>
            <a:endParaRPr b="0" lang="en-DK" sz="4400" strike="noStrike" u="none">
              <a:solidFill>
                <a:srgbClr val="000000"/>
              </a:solidFill>
              <a:uFillTx/>
              <a:latin typeface="Arial"/>
            </a:endParaRPr>
          </a:p>
        </p:txBody>
      </p:sp>
      <p:sp>
        <p:nvSpPr>
          <p:cNvPr id="47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en-DK" sz="2000" strike="noStrike" u="none">
                <a:solidFill>
                  <a:srgbClr val="000000"/>
                </a:solidFill>
                <a:uFillTx/>
                <a:latin typeface="Arial"/>
              </a:rPr>
              <a:t>Click to edit the notes format</a:t>
            </a:r>
            <a:endParaRPr b="0" lang="en-DK" sz="2000" strike="noStrike" u="none">
              <a:solidFill>
                <a:srgbClr val="000000"/>
              </a:solidFill>
              <a:uFillTx/>
              <a:latin typeface="Arial"/>
            </a:endParaRPr>
          </a:p>
        </p:txBody>
      </p:sp>
      <p:sp>
        <p:nvSpPr>
          <p:cNvPr id="476"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DK" sz="1400" strike="noStrike" u="none">
                <a:solidFill>
                  <a:srgbClr val="000000"/>
                </a:solidFill>
                <a:uFillTx/>
                <a:latin typeface="Times New Roman"/>
              </a:rPr>
              <a:t> </a:t>
            </a:r>
            <a:endParaRPr b="0" lang="en-DK" sz="1400" strike="noStrike" u="none">
              <a:solidFill>
                <a:srgbClr val="000000"/>
              </a:solidFill>
              <a:uFillTx/>
              <a:latin typeface="Times New Roman"/>
            </a:endParaRPr>
          </a:p>
        </p:txBody>
      </p:sp>
      <p:sp>
        <p:nvSpPr>
          <p:cNvPr id="477" name="PlaceHolder 4"/>
          <p:cNvSpPr>
            <a:spLocks noGrp="1"/>
          </p:cNvSpPr>
          <p:nvPr>
            <p:ph type="dt" idx="37"/>
          </p:nvPr>
        </p:nvSpPr>
        <p:spPr>
          <a:xfrm>
            <a:off x="4278960" y="0"/>
            <a:ext cx="3280680" cy="534240"/>
          </a:xfrm>
          <a:prstGeom prst="rect">
            <a:avLst/>
          </a:prstGeom>
          <a:noFill/>
          <a:ln w="0">
            <a:noFill/>
          </a:ln>
        </p:spPr>
        <p:txBody>
          <a:bodyPr lIns="0" rIns="0" tIns="0" bIns="0" anchor="t">
            <a:noAutofit/>
          </a:bodyPr>
          <a:lstStyle>
            <a:lvl1pPr indent="0" algn="r">
              <a:buNone/>
              <a:defRPr b="0" lang="en-DK" sz="1400" strike="noStrike" u="none">
                <a:solidFill>
                  <a:srgbClr val="000000"/>
                </a:solidFill>
                <a:uFillTx/>
                <a:latin typeface="Times New Roman"/>
              </a:defRPr>
            </a:lvl1pPr>
          </a:lstStyle>
          <a:p>
            <a:pPr indent="0" algn="r">
              <a:buNone/>
            </a:pPr>
            <a:r>
              <a:rPr b="0" lang="en-DK" sz="1400" strike="noStrike" u="none">
                <a:solidFill>
                  <a:srgbClr val="000000"/>
                </a:solidFill>
                <a:uFillTx/>
                <a:latin typeface="Times New Roman"/>
              </a:rPr>
              <a:t> </a:t>
            </a:r>
            <a:endParaRPr b="0" lang="en-DK" sz="1400" strike="noStrike" u="none">
              <a:solidFill>
                <a:srgbClr val="000000"/>
              </a:solidFill>
              <a:uFillTx/>
              <a:latin typeface="Times New Roman"/>
            </a:endParaRPr>
          </a:p>
        </p:txBody>
      </p:sp>
      <p:sp>
        <p:nvSpPr>
          <p:cNvPr id="478" name="PlaceHolder 5"/>
          <p:cNvSpPr>
            <a:spLocks noGrp="1"/>
          </p:cNvSpPr>
          <p:nvPr>
            <p:ph type="ftr" idx="38"/>
          </p:nvPr>
        </p:nvSpPr>
        <p:spPr>
          <a:xfrm>
            <a:off x="0" y="10157400"/>
            <a:ext cx="3280680" cy="534240"/>
          </a:xfrm>
          <a:prstGeom prst="rect">
            <a:avLst/>
          </a:prstGeom>
          <a:noFill/>
          <a:ln w="0">
            <a:noFill/>
          </a:ln>
        </p:spPr>
        <p:txBody>
          <a:bodyPr lIns="0" rIns="0" tIns="0" bIns="0" anchor="b">
            <a:noAutofit/>
          </a:bodyPr>
          <a:lstStyle>
            <a:lvl1pPr indent="0">
              <a:buNone/>
              <a:defRPr b="0" lang="en-DK" sz="1400" strike="noStrike" u="none">
                <a:solidFill>
                  <a:srgbClr val="000000"/>
                </a:solidFill>
                <a:uFillTx/>
                <a:latin typeface="Times New Roman"/>
              </a:defRPr>
            </a:lvl1pPr>
          </a:lstStyle>
          <a:p>
            <a:pPr indent="0">
              <a:buNone/>
            </a:pPr>
            <a:r>
              <a:rPr b="0" lang="en-DK" sz="1400" strike="noStrike" u="none">
                <a:solidFill>
                  <a:srgbClr val="000000"/>
                </a:solidFill>
                <a:uFillTx/>
                <a:latin typeface="Times New Roman"/>
              </a:rPr>
              <a:t> </a:t>
            </a:r>
            <a:endParaRPr b="0" lang="en-DK" sz="1400" strike="noStrike" u="none">
              <a:solidFill>
                <a:srgbClr val="000000"/>
              </a:solidFill>
              <a:uFillTx/>
              <a:latin typeface="Times New Roman"/>
            </a:endParaRPr>
          </a:p>
        </p:txBody>
      </p:sp>
      <p:sp>
        <p:nvSpPr>
          <p:cNvPr id="479" name="PlaceHolder 6"/>
          <p:cNvSpPr>
            <a:spLocks noGrp="1"/>
          </p:cNvSpPr>
          <p:nvPr>
            <p:ph type="sldNum" idx="39"/>
          </p:nvPr>
        </p:nvSpPr>
        <p:spPr>
          <a:xfrm>
            <a:off x="4278960" y="10157400"/>
            <a:ext cx="3280680" cy="534240"/>
          </a:xfrm>
          <a:prstGeom prst="rect">
            <a:avLst/>
          </a:prstGeom>
          <a:noFill/>
          <a:ln w="0">
            <a:noFill/>
          </a:ln>
        </p:spPr>
        <p:txBody>
          <a:bodyPr lIns="0" rIns="0" tIns="0" bIns="0" anchor="b">
            <a:noAutofit/>
          </a:bodyPr>
          <a:lstStyle>
            <a:lvl1pPr indent="0" algn="r">
              <a:buNone/>
              <a:defRPr b="0" lang="en-DK" sz="1400" strike="noStrike" u="none">
                <a:solidFill>
                  <a:srgbClr val="000000"/>
                </a:solidFill>
                <a:uFillTx/>
                <a:latin typeface="Times New Roman"/>
              </a:defRPr>
            </a:lvl1pPr>
          </a:lstStyle>
          <a:p>
            <a:pPr indent="0" algn="r">
              <a:buNone/>
            </a:pPr>
            <a:fld id="{8EEEBC06-8738-4A8D-8940-18EB454F9EB4}" type="slidenum">
              <a:rPr b="0" lang="en-DK" sz="1400" strike="noStrike" u="none">
                <a:solidFill>
                  <a:srgbClr val="000000"/>
                </a:solidFill>
                <a:uFillTx/>
                <a:latin typeface="Times New Roman"/>
              </a:rPr>
              <a:t>1</a:t>
            </a:fld>
            <a:endParaRPr b="0" lang="en-DK" sz="1400" strike="noStrike" u="none">
              <a:solidFill>
                <a:srgbClr val="000000"/>
              </a:solidFill>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7" name="PlaceHolder 1"/>
          <p:cNvSpPr>
            <a:spLocks noGrp="1"/>
          </p:cNvSpPr>
          <p:nvPr>
            <p:ph type="sldImg"/>
          </p:nvPr>
        </p:nvSpPr>
        <p:spPr>
          <a:xfrm>
            <a:off x="431640" y="754200"/>
            <a:ext cx="6905880" cy="3768840"/>
          </a:xfrm>
          <a:prstGeom prst="rect">
            <a:avLst/>
          </a:prstGeom>
          <a:ln w="0">
            <a:noFill/>
          </a:ln>
        </p:spPr>
      </p:sp>
      <p:sp>
        <p:nvSpPr>
          <p:cNvPr id="1558" name="PlaceHolder 2"/>
          <p:cNvSpPr>
            <a:spLocks noGrp="1"/>
          </p:cNvSpPr>
          <p:nvPr>
            <p:ph type="body"/>
          </p:nvPr>
        </p:nvSpPr>
        <p:spPr>
          <a:xfrm>
            <a:off x="777240" y="4777560"/>
            <a:ext cx="6215040" cy="4523400"/>
          </a:xfrm>
          <a:prstGeom prst="rect">
            <a:avLst/>
          </a:prstGeom>
          <a:noFill/>
          <a:ln w="0">
            <a:noFill/>
          </a:ln>
        </p:spPr>
        <p:txBody>
          <a:bodyPr lIns="91440" rIns="91440" tIns="45720" bIns="45720" anchor="t">
            <a:noAutofit/>
          </a:bodyPr>
          <a:p>
            <a:pPr marL="216000" indent="0">
              <a:lnSpc>
                <a:spcPct val="100000"/>
              </a:lnSpc>
              <a:buNone/>
              <a:tabLst>
                <a:tab algn="l" pos="0"/>
              </a:tabLst>
            </a:pPr>
            <a:r>
              <a:rPr b="0" lang="fr-FR" sz="2000" strike="noStrike" u="none">
                <a:solidFill>
                  <a:srgbClr val="000000"/>
                </a:solidFill>
                <a:uFillTx/>
                <a:latin typeface="Arial"/>
              </a:rPr>
              <a:t>Emission d’un positon par le radioélément </a:t>
            </a:r>
            <a:endParaRPr b="0" lang="en-DK" sz="2000" strike="noStrike" u="none">
              <a:solidFill>
                <a:srgbClr val="000000"/>
              </a:solidFill>
              <a:uFillTx/>
              <a:latin typeface="Arial"/>
            </a:endParaRPr>
          </a:p>
          <a:p>
            <a:pPr marL="216000" indent="0">
              <a:lnSpc>
                <a:spcPct val="100000"/>
              </a:lnSpc>
              <a:buNone/>
              <a:tabLst>
                <a:tab algn="l" pos="0"/>
              </a:tabLst>
            </a:pPr>
            <a:r>
              <a:rPr b="0" lang="fr-FR" sz="2000" strike="noStrike" u="none">
                <a:solidFill>
                  <a:srgbClr val="000000"/>
                </a:solidFill>
                <a:uFillTx/>
                <a:latin typeface="Arial"/>
              </a:rPr>
              <a:t>Parcours du positon dans la matière (qq mm) qui dépend de l’énergie d’émission</a:t>
            </a:r>
            <a:endParaRPr b="0" lang="en-DK" sz="2000" strike="noStrike" u="none">
              <a:solidFill>
                <a:srgbClr val="000000"/>
              </a:solidFill>
              <a:uFillTx/>
              <a:latin typeface="Arial"/>
            </a:endParaRPr>
          </a:p>
          <a:p>
            <a:pPr marL="216000" indent="0">
              <a:lnSpc>
                <a:spcPct val="100000"/>
              </a:lnSpc>
              <a:buNone/>
              <a:tabLst>
                <a:tab algn="l" pos="0"/>
              </a:tabLst>
            </a:pPr>
            <a:r>
              <a:rPr b="0" lang="fr-FR" sz="2000" strike="noStrike" u="none">
                <a:solidFill>
                  <a:srgbClr val="000000"/>
                </a:solidFill>
                <a:uFillTx/>
                <a:latin typeface="Arial"/>
              </a:rPr>
              <a:t>Perte d’énergie</a:t>
            </a:r>
            <a:endParaRPr b="0" lang="en-DK" sz="2000" strike="noStrike" u="none">
              <a:solidFill>
                <a:srgbClr val="000000"/>
              </a:solidFill>
              <a:uFillTx/>
              <a:latin typeface="Arial"/>
            </a:endParaRPr>
          </a:p>
          <a:p>
            <a:pPr marL="216000" indent="0">
              <a:lnSpc>
                <a:spcPct val="100000"/>
              </a:lnSpc>
              <a:buNone/>
              <a:tabLst>
                <a:tab algn="l" pos="0"/>
              </a:tabLst>
            </a:pPr>
            <a:r>
              <a:rPr b="0" lang="fr-FR" sz="2000" strike="noStrike" u="none">
                <a:solidFill>
                  <a:srgbClr val="000000"/>
                </a:solidFill>
                <a:uFillTx/>
                <a:latin typeface="Arial"/>
              </a:rPr>
              <a:t>Rencontre d’un positon avec un électron libre : Phénomène d’annihilation avec émission de 2 photon gamma à 180° avec comme énergie 511keV</a:t>
            </a:r>
            <a:endParaRPr b="0" lang="en-DK" sz="2000" strike="noStrike" u="none">
              <a:solidFill>
                <a:srgbClr val="000000"/>
              </a:solidFill>
              <a:uFillTx/>
              <a:latin typeface="Arial"/>
            </a:endParaRPr>
          </a:p>
          <a:p>
            <a:pPr marL="216000" indent="0">
              <a:lnSpc>
                <a:spcPct val="100000"/>
              </a:lnSpc>
              <a:buNone/>
              <a:tabLst>
                <a:tab algn="l" pos="0"/>
              </a:tabLst>
            </a:pPr>
            <a:r>
              <a:rPr b="0" lang="fr-FR" sz="2000" strike="noStrike" u="none">
                <a:solidFill>
                  <a:srgbClr val="000000"/>
                </a:solidFill>
                <a:uFillTx/>
                <a:latin typeface="Arial"/>
              </a:rPr>
              <a:t>Détection des paires de photons en coïncidence</a:t>
            </a:r>
            <a:endParaRPr b="0" lang="en-DK" sz="2000" strike="noStrike" u="none">
              <a:solidFill>
                <a:srgbClr val="000000"/>
              </a:solidFill>
              <a:uFillTx/>
              <a:latin typeface="Arial"/>
            </a:endParaRPr>
          </a:p>
          <a:p>
            <a:pPr marL="216000" indent="0">
              <a:lnSpc>
                <a:spcPct val="100000"/>
              </a:lnSpc>
              <a:buNone/>
              <a:tabLst>
                <a:tab algn="l" pos="0"/>
              </a:tabLst>
            </a:pPr>
            <a:endParaRPr b="0" lang="en-DK" sz="2000" strike="noStrike" u="none">
              <a:solidFill>
                <a:srgbClr val="000000"/>
              </a:solidFill>
              <a:uFillTx/>
              <a:latin typeface="Arial"/>
            </a:endParaRPr>
          </a:p>
          <a:p>
            <a:pPr marL="216000" indent="0">
              <a:lnSpc>
                <a:spcPct val="100000"/>
              </a:lnSpc>
              <a:buNone/>
              <a:tabLst>
                <a:tab algn="l" pos="0"/>
              </a:tabLst>
            </a:pPr>
            <a:r>
              <a:rPr b="0" lang="fr-FR" sz="2000" strike="noStrike" u="none">
                <a:solidFill>
                  <a:srgbClr val="000000"/>
                </a:solidFill>
                <a:uFillTx/>
                <a:latin typeface="Arial"/>
              </a:rPr>
              <a:t>Permet de visualiser où le traqueur a rencontré l’électron et donc sa distribution dans le corps</a:t>
            </a:r>
            <a:endParaRPr b="0" lang="en-DK" sz="2000" strike="noStrike" u="none">
              <a:solidFill>
                <a:srgbClr val="000000"/>
              </a:solidFill>
              <a:uFillTx/>
              <a:latin typeface="Arial"/>
            </a:endParaRPr>
          </a:p>
          <a:p>
            <a:pPr marL="216000" indent="0">
              <a:lnSpc>
                <a:spcPct val="100000"/>
              </a:lnSpc>
              <a:buNone/>
              <a:tabLst>
                <a:tab algn="l" pos="0"/>
              </a:tabLst>
            </a:pPr>
            <a:endParaRPr b="0" lang="en-DK" sz="2000" strike="noStrike" u="none">
              <a:solidFill>
                <a:srgbClr val="000000"/>
              </a:solidFill>
              <a:uFillTx/>
              <a:latin typeface="Arial"/>
            </a:endParaRPr>
          </a:p>
        </p:txBody>
      </p:sp>
      <p:sp>
        <p:nvSpPr>
          <p:cNvPr id="1559" name="PlaceHolder 3"/>
          <p:cNvSpPr>
            <a:spLocks noGrp="1"/>
          </p:cNvSpPr>
          <p:nvPr>
            <p:ph type="sldNum" idx="40"/>
          </p:nvPr>
        </p:nvSpPr>
        <p:spPr>
          <a:xfrm>
            <a:off x="4402440" y="9553680"/>
            <a:ext cx="3365280" cy="500040"/>
          </a:xfrm>
          <a:prstGeom prst="rect">
            <a:avLst/>
          </a:prstGeom>
          <a:noFill/>
          <a:ln w="0">
            <a:noFill/>
          </a:ln>
        </p:spPr>
        <p:txBody>
          <a:bodyPr lIns="91440" rIns="91440" tIns="45720" bIns="45720" anchor="b">
            <a:noAutofit/>
          </a:bodyPr>
          <a:lstStyle>
            <a:lvl1pPr indent="0" algn="r" defTabSz="914400">
              <a:lnSpc>
                <a:spcPct val="100000"/>
              </a:lnSpc>
              <a:buNone/>
              <a:tabLst>
                <a:tab algn="l" pos="0"/>
              </a:tabLst>
              <a:defRPr b="0" lang="en-US" sz="1200" strike="noStrike" u="none">
                <a:solidFill>
                  <a:schemeClr val="dk1"/>
                </a:solidFill>
                <a:uFillTx/>
                <a:latin typeface="+mn-lt"/>
                <a:ea typeface="+mn-ea"/>
              </a:defRPr>
            </a:lvl1pPr>
          </a:lstStyle>
          <a:p>
            <a:pPr indent="0" algn="r" defTabSz="914400">
              <a:lnSpc>
                <a:spcPct val="100000"/>
              </a:lnSpc>
              <a:buNone/>
              <a:tabLst>
                <a:tab algn="l" pos="0"/>
              </a:tabLst>
            </a:pPr>
            <a:fld id="{00AC1A1C-06E2-4BFF-B01D-F4D00EE2A871}" type="slidenum">
              <a:rPr b="0" lang="en-US" sz="1200" strike="noStrike" u="none">
                <a:solidFill>
                  <a:schemeClr val="dk1"/>
                </a:solidFill>
                <a:uFillTx/>
                <a:latin typeface="+mn-lt"/>
                <a:ea typeface="+mn-ea"/>
              </a:rPr>
              <a:t>&lt;number&gt;</a:t>
            </a:fld>
            <a:endParaRPr b="0" lang="en-DK" sz="1200" strike="noStrike" u="none">
              <a:solidFill>
                <a:srgbClr val="000000"/>
              </a:solidFill>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49.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0.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2.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53.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54.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55.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5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57.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58.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59.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0.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2.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3.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4.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65.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66.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6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68.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entered Text">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1B8035DF-EFB4-442C-9331-E4CB8DB97012}" type="slidenum">
              <a:t>&lt;#&gt;</a:t>
            </a:fld>
          </a:p>
        </p:txBody>
      </p:sp>
      <p:sp>
        <p:nvSpPr>
          <p:cNvPr id="4" name="PlaceHolder 3"/>
          <p:cNvSpPr>
            <a:spLocks noGrp="1"/>
          </p:cNvSpPr>
          <p:nvPr>
            <p:ph type="dt" idx="3"/>
          </p:nvPr>
        </p:nvSpPr>
        <p:spPr/>
        <p:txBody>
          <a:bodyPr/>
          <a:p>
            <a:r>
              <a:rPr lang="en-DK"/>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13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4" name="PlaceHolder 3"/>
          <p:cNvSpPr>
            <a:spLocks noGrp="1"/>
          </p:cNvSpPr>
          <p:nvPr>
            <p:ph type="ftr" idx="28"/>
          </p:nvPr>
        </p:nvSpPr>
        <p:spPr/>
        <p:txBody>
          <a:bodyPr/>
          <a:p>
            <a:r>
              <a:t>Footer</a:t>
            </a:r>
          </a:p>
        </p:txBody>
      </p:sp>
      <p:sp>
        <p:nvSpPr>
          <p:cNvPr id="5" name="PlaceHolder 4"/>
          <p:cNvSpPr>
            <a:spLocks noGrp="1"/>
          </p:cNvSpPr>
          <p:nvPr>
            <p:ph type="sldNum" idx="29"/>
          </p:nvPr>
        </p:nvSpPr>
        <p:spPr/>
        <p:txBody>
          <a:bodyPr/>
          <a:p>
            <a:fld id="{7953C6E5-278E-47DD-8323-A4ED1BB134DE}" type="slidenum">
              <a:t>&lt;#&gt;</a:t>
            </a:fld>
          </a:p>
        </p:txBody>
      </p:sp>
      <p:sp>
        <p:nvSpPr>
          <p:cNvPr id="6" name="PlaceHolder 5"/>
          <p:cNvSpPr>
            <a:spLocks noGrp="1"/>
          </p:cNvSpPr>
          <p:nvPr>
            <p:ph type="dt" idx="30"/>
          </p:nvPr>
        </p:nvSpPr>
        <p:spPr/>
        <p:txBody>
          <a:bodyPr/>
          <a:p>
            <a:r>
              <a:rPr lang="en-DK"/>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1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5" name="PlaceHolder 4"/>
          <p:cNvSpPr>
            <a:spLocks noGrp="1"/>
          </p:cNvSpPr>
          <p:nvPr>
            <p:ph type="ftr" idx="31"/>
          </p:nvPr>
        </p:nvSpPr>
        <p:spPr/>
        <p:txBody>
          <a:bodyPr/>
          <a:p>
            <a:r>
              <a:t>Footer</a:t>
            </a:r>
          </a:p>
        </p:txBody>
      </p:sp>
      <p:sp>
        <p:nvSpPr>
          <p:cNvPr id="6" name="PlaceHolder 5"/>
          <p:cNvSpPr>
            <a:spLocks noGrp="1"/>
          </p:cNvSpPr>
          <p:nvPr>
            <p:ph type="sldNum" idx="32"/>
          </p:nvPr>
        </p:nvSpPr>
        <p:spPr/>
        <p:txBody>
          <a:bodyPr/>
          <a:p>
            <a:fld id="{8CCF51AD-9C9F-45EB-BAA6-443F07F91443}" type="slidenum">
              <a:t>&lt;#&gt;</a:t>
            </a:fld>
          </a:p>
        </p:txBody>
      </p:sp>
      <p:sp>
        <p:nvSpPr>
          <p:cNvPr id="7" name="PlaceHolder 6"/>
          <p:cNvSpPr>
            <a:spLocks noGrp="1"/>
          </p:cNvSpPr>
          <p:nvPr>
            <p:ph type="dt" idx="33"/>
          </p:nvPr>
        </p:nvSpPr>
        <p:spPr/>
        <p:txBody>
          <a:bodyPr/>
          <a:p>
            <a:r>
              <a:rPr lang="en-DK"/>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 name="PlaceHolder 2"/>
          <p:cNvSpPr>
            <a:spLocks noGrp="1"/>
          </p:cNvSpPr>
          <p:nvPr>
            <p:ph type="ftr" idx="34"/>
          </p:nvPr>
        </p:nvSpPr>
        <p:spPr/>
        <p:txBody>
          <a:bodyPr/>
          <a:p>
            <a:r>
              <a:t>Footer</a:t>
            </a:r>
          </a:p>
        </p:txBody>
      </p:sp>
      <p:sp>
        <p:nvSpPr>
          <p:cNvPr id="4" name="PlaceHolder 3"/>
          <p:cNvSpPr>
            <a:spLocks noGrp="1"/>
          </p:cNvSpPr>
          <p:nvPr>
            <p:ph type="sldNum" idx="35"/>
          </p:nvPr>
        </p:nvSpPr>
        <p:spPr/>
        <p:txBody>
          <a:bodyPr/>
          <a:p>
            <a:fld id="{C22B3588-7C78-4C5F-A49F-FB1D52DED044}" type="slidenum">
              <a:t>&lt;#&gt;</a:t>
            </a:fld>
          </a:p>
        </p:txBody>
      </p:sp>
      <p:sp>
        <p:nvSpPr>
          <p:cNvPr id="5" name="PlaceHolder 4"/>
          <p:cNvSpPr>
            <a:spLocks noGrp="1"/>
          </p:cNvSpPr>
          <p:nvPr>
            <p:ph type="dt" idx="36"/>
          </p:nvPr>
        </p:nvSpPr>
        <p:spPr/>
        <p:txBody>
          <a:bodyPr/>
          <a:p>
            <a:r>
              <a:rPr lang="en-DK"/>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Default">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1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Default 1">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17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7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7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Default 2">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18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8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Default 3">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19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9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19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
    <p:spTree>
      <p:nvGrpSpPr>
        <p:cNvPr id="1" name=""/>
        <p:cNvGrpSpPr/>
        <p:nvPr/>
      </p:nvGrpSpPr>
      <p:grpSpPr>
        <a:xfrm>
          <a:off x="0" y="0"/>
          <a:ext cx="0" cy="0"/>
          <a:chOff x="0" y="0"/>
          <a:chExt cx="0" cy="0"/>
        </a:xfrm>
      </p:grpSpPr>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
    <p:spTree>
      <p:nvGrpSpPr>
        <p:cNvPr id="1" name=""/>
        <p:cNvGrpSpPr/>
        <p:nvPr/>
      </p:nvGrpSpPr>
      <p:grpSpPr>
        <a:xfrm>
          <a:off x="0" y="0"/>
          <a:ext cx="0" cy="0"/>
          <a:chOff x="0" y="0"/>
          <a:chExt cx="0" cy="0"/>
        </a:xfrm>
      </p:grpSpPr>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6">
    <p:spTree>
      <p:nvGrpSpPr>
        <p:cNvPr id="1" name=""/>
        <p:cNvGrpSpPr/>
        <p:nvPr/>
      </p:nvGrpSpPr>
      <p:grpSpPr>
        <a:xfrm>
          <a:off x="0" y="0"/>
          <a:ext cx="0" cy="0"/>
          <a:chOff x="0" y="0"/>
          <a:chExt cx="0" cy="0"/>
        </a:xfrm>
      </p:grpSpPr>
      <p:sp>
        <p:nvSpPr>
          <p:cNvPr id="2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0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723A4B6B-FF24-46A1-9C8A-A1D119E0EA5A}" type="slidenum">
              <a:t>&lt;#&gt;</a:t>
            </a:fld>
          </a:p>
        </p:txBody>
      </p:sp>
      <p:sp>
        <p:nvSpPr>
          <p:cNvPr id="8" name="PlaceHolder 7"/>
          <p:cNvSpPr>
            <a:spLocks noGrp="1"/>
          </p:cNvSpPr>
          <p:nvPr>
            <p:ph type="dt" idx="6"/>
          </p:nvPr>
        </p:nvSpPr>
        <p:spPr/>
        <p:txBody>
          <a:bodyPr/>
          <a:p>
            <a:r>
              <a:rPr lang="en-DK"/>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efault 7">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0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8">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9">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0">
    <p:spTree>
      <p:nvGrpSpPr>
        <p:cNvPr id="1" name=""/>
        <p:cNvGrpSpPr/>
        <p:nvPr/>
      </p:nvGrpSpPr>
      <p:grpSpPr>
        <a:xfrm>
          <a:off x="0" y="0"/>
          <a:ext cx="0" cy="0"/>
          <a:chOff x="0" y="0"/>
          <a:chExt cx="0" cy="0"/>
        </a:xfrm>
      </p:grpSpPr>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Default 11">
    <p:spTree>
      <p:nvGrpSpPr>
        <p:cNvPr id="1" name=""/>
        <p:cNvGrpSpPr/>
        <p:nvPr/>
      </p:nvGrpSpPr>
      <p:grpSpPr>
        <a:xfrm>
          <a:off x="0" y="0"/>
          <a:ext cx="0" cy="0"/>
          <a:chOff x="0" y="0"/>
          <a:chExt cx="0" cy="0"/>
        </a:xfrm>
      </p:grpSpPr>
      <p:sp>
        <p:nvSpPr>
          <p:cNvPr id="2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Default 12">
    <p:spTree>
      <p:nvGrpSpPr>
        <p:cNvPr id="1" name=""/>
        <p:cNvGrpSpPr/>
        <p:nvPr/>
      </p:nvGrpSpPr>
      <p:grpSpPr>
        <a:xfrm>
          <a:off x="0" y="0"/>
          <a:ext cx="0" cy="0"/>
          <a:chOff x="0" y="0"/>
          <a:chExt cx="0" cy="0"/>
        </a:xfrm>
      </p:grpSpPr>
      <p:sp>
        <p:nvSpPr>
          <p:cNvPr id="2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2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2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Default 13">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3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3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Default 14">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42"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43"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Default 15">
    <p:spTree>
      <p:nvGrpSpPr>
        <p:cNvPr id="1" name=""/>
        <p:cNvGrpSpPr/>
        <p:nvPr/>
      </p:nvGrpSpPr>
      <p:grpSpPr>
        <a:xfrm>
          <a:off x="0" y="0"/>
          <a:ext cx="0" cy="0"/>
          <a:chOff x="0" y="0"/>
          <a:chExt cx="0" cy="0"/>
        </a:xfrm>
      </p:grpSpPr>
      <p:sp>
        <p:nvSpPr>
          <p:cNvPr id="2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5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5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5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5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6">
    <p:spTree>
      <p:nvGrpSpPr>
        <p:cNvPr id="1" name=""/>
        <p:cNvGrpSpPr/>
        <p:nvPr/>
      </p:nvGrpSpPr>
      <p:grpSpPr>
        <a:xfrm>
          <a:off x="0" y="0"/>
          <a:ext cx="0" cy="0"/>
          <a:chOff x="0" y="0"/>
          <a:chExt cx="0" cy="0"/>
        </a:xfrm>
      </p:grpSpPr>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Title Content and 2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4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4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12A4C51A-C8B3-42B7-BDD0-172BF722E2A7}" type="slidenum">
              <a:t>&lt;#&gt;</a:t>
            </a:fld>
          </a:p>
        </p:txBody>
      </p:sp>
      <p:sp>
        <p:nvSpPr>
          <p:cNvPr id="8" name="PlaceHolder 7"/>
          <p:cNvSpPr>
            <a:spLocks noGrp="1"/>
          </p:cNvSpPr>
          <p:nvPr>
            <p:ph type="dt" idx="9"/>
          </p:nvPr>
        </p:nvSpPr>
        <p:spPr/>
        <p:txBody>
          <a:bodyPr/>
          <a:p>
            <a:r>
              <a:rPr lang="en-DK"/>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7">
    <p:spTree>
      <p:nvGrpSpPr>
        <p:cNvPr id="1" name=""/>
        <p:cNvGrpSpPr/>
        <p:nvPr/>
      </p:nvGrpSpPr>
      <p:grpSpPr>
        <a:xfrm>
          <a:off x="0" y="0"/>
          <a:ext cx="0" cy="0"/>
          <a:chOff x="0" y="0"/>
          <a:chExt cx="0" cy="0"/>
        </a:xfrm>
      </p:grpSpPr>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18">
    <p:spTree>
      <p:nvGrpSpPr>
        <p:cNvPr id="1" name=""/>
        <p:cNvGrpSpPr/>
        <p:nvPr/>
      </p:nvGrpSpPr>
      <p:grpSpPr>
        <a:xfrm>
          <a:off x="0" y="0"/>
          <a:ext cx="0" cy="0"/>
          <a:chOff x="0" y="0"/>
          <a:chExt cx="0" cy="0"/>
        </a:xfrm>
      </p:grpSpPr>
      <p:sp>
        <p:nvSpPr>
          <p:cNvPr id="2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5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efault 19">
    <p:spTree>
      <p:nvGrpSpPr>
        <p:cNvPr id="1" name=""/>
        <p:cNvGrpSpPr/>
        <p:nvPr/>
      </p:nvGrpSpPr>
      <p:grpSpPr>
        <a:xfrm>
          <a:off x="0" y="0"/>
          <a:ext cx="0" cy="0"/>
          <a:chOff x="0" y="0"/>
          <a:chExt cx="0" cy="0"/>
        </a:xfrm>
      </p:grpSpPr>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6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20">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6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6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21">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2">
    <p:spTree>
      <p:nvGrpSpPr>
        <p:cNvPr id="1" name=""/>
        <p:cNvGrpSpPr/>
        <p:nvPr/>
      </p:nvGrpSpPr>
      <p:grpSpPr>
        <a:xfrm>
          <a:off x="0" y="0"/>
          <a:ext cx="0" cy="0"/>
          <a:chOff x="0" y="0"/>
          <a:chExt cx="0" cy="0"/>
        </a:xfrm>
      </p:grpSpPr>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Default 23">
    <p:spTree>
      <p:nvGrpSpPr>
        <p:cNvPr id="1" name=""/>
        <p:cNvGrpSpPr/>
        <p:nvPr/>
      </p:nvGrpSpPr>
      <p:grpSpPr>
        <a:xfrm>
          <a:off x="0" y="0"/>
          <a:ext cx="0" cy="0"/>
          <a:chOff x="0" y="0"/>
          <a:chExt cx="0" cy="0"/>
        </a:xfrm>
      </p:grpSpPr>
      <p:sp>
        <p:nvSpPr>
          <p:cNvPr id="2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7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7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7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Default 24">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8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8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8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Default 25">
    <p:spTree>
      <p:nvGrpSpPr>
        <p:cNvPr id="1" name=""/>
        <p:cNvGrpSpPr/>
        <p:nvPr/>
      </p:nvGrpSpPr>
      <p:grpSpPr>
        <a:xfrm>
          <a:off x="0" y="0"/>
          <a:ext cx="0" cy="0"/>
          <a:chOff x="0" y="0"/>
          <a:chExt cx="0" cy="0"/>
        </a:xfrm>
      </p:grpSpPr>
      <p:sp>
        <p:nvSpPr>
          <p:cNvPr id="2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29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9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29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Default 26">
    <p:spTree>
      <p:nvGrpSpPr>
        <p:cNvPr id="1" name=""/>
        <p:cNvGrpSpPr/>
        <p:nvPr/>
      </p:nvGrpSpPr>
      <p:grpSpPr>
        <a:xfrm>
          <a:off x="0" y="0"/>
          <a:ext cx="0" cy="0"/>
          <a:chOff x="0" y="0"/>
          <a:chExt cx="0" cy="0"/>
        </a:xfrm>
      </p:grpSpPr>
      <p:sp>
        <p:nvSpPr>
          <p:cNvPr id="2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5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5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E210CCC9-4F68-4824-93E8-7CD2963DA882}" type="slidenum">
              <a:t>&lt;#&gt;</a:t>
            </a:fld>
          </a:p>
        </p:txBody>
      </p:sp>
      <p:sp>
        <p:nvSpPr>
          <p:cNvPr id="8" name="PlaceHolder 7"/>
          <p:cNvSpPr>
            <a:spLocks noGrp="1"/>
          </p:cNvSpPr>
          <p:nvPr>
            <p:ph type="dt" idx="12"/>
          </p:nvPr>
        </p:nvSpPr>
        <p:spPr/>
        <p:txBody>
          <a:bodyPr/>
          <a:p>
            <a:r>
              <a:rPr lang="en-DK"/>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Default 27">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0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0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1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1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28">
    <p:spTree>
      <p:nvGrpSpPr>
        <p:cNvPr id="1" name=""/>
        <p:cNvGrpSpPr/>
        <p:nvPr/>
      </p:nvGrpSpPr>
      <p:grpSpPr>
        <a:xfrm>
          <a:off x="0" y="0"/>
          <a:ext cx="0" cy="0"/>
          <a:chOff x="0" y="0"/>
          <a:chExt cx="0" cy="0"/>
        </a:xfrm>
      </p:grpSpPr>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29">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1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Default 30">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2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Default 30">
    <p:spTree>
      <p:nvGrpSpPr>
        <p:cNvPr id="1" name=""/>
        <p:cNvGrpSpPr/>
        <p:nvPr/>
      </p:nvGrpSpPr>
      <p:grpSpPr>
        <a:xfrm>
          <a:off x="0" y="0"/>
          <a:ext cx="0" cy="0"/>
          <a:chOff x="0" y="0"/>
          <a:chExt cx="0" cy="0"/>
        </a:xfrm>
      </p:grpSpPr>
      <p:sp>
        <p:nvSpPr>
          <p:cNvPr id="3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2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26"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Default 30">
    <p:spTree>
      <p:nvGrpSpPr>
        <p:cNvPr id="1" name=""/>
        <p:cNvGrpSpPr/>
        <p:nvPr/>
      </p:nvGrpSpPr>
      <p:grpSpPr>
        <a:xfrm>
          <a:off x="0" y="0"/>
          <a:ext cx="0" cy="0"/>
          <a:chOff x="0" y="0"/>
          <a:chExt cx="0" cy="0"/>
        </a:xfrm>
      </p:grpSpPr>
      <p:sp>
        <p:nvSpPr>
          <p:cNvPr id="3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2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2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3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30">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Default 30">
    <p:spTree>
      <p:nvGrpSpPr>
        <p:cNvPr id="1" name=""/>
        <p:cNvGrpSpPr/>
        <p:nvPr/>
      </p:nvGrpSpPr>
      <p:grpSpPr>
        <a:xfrm>
          <a:off x="0" y="0"/>
          <a:ext cx="0" cy="0"/>
          <a:chOff x="0" y="0"/>
          <a:chExt cx="0" cy="0"/>
        </a:xfrm>
      </p:grpSpPr>
      <p:sp>
        <p:nvSpPr>
          <p:cNvPr id="3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3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3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3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30">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3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3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Default 30">
    <p:spTree>
      <p:nvGrpSpPr>
        <p:cNvPr id="1" name=""/>
        <p:cNvGrpSpPr/>
        <p:nvPr/>
      </p:nvGrpSpPr>
      <p:grpSpPr>
        <a:xfrm>
          <a:off x="0" y="0"/>
          <a:ext cx="0" cy="0"/>
          <a:chOff x="0" y="0"/>
          <a:chExt cx="0" cy="0"/>
        </a:xfrm>
      </p:grpSpPr>
      <p:sp>
        <p:nvSpPr>
          <p:cNvPr id="3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4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4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7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7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4C37C69E-7918-4665-9B53-D1BC761007CD}" type="slidenum">
              <a:t>&lt;#&gt;</a:t>
            </a:fld>
          </a:p>
        </p:txBody>
      </p:sp>
      <p:sp>
        <p:nvSpPr>
          <p:cNvPr id="7" name="PlaceHolder 6"/>
          <p:cNvSpPr>
            <a:spLocks noGrp="1"/>
          </p:cNvSpPr>
          <p:nvPr>
            <p:ph type="dt" idx="15"/>
          </p:nvPr>
        </p:nvSpPr>
        <p:spPr/>
        <p:txBody>
          <a:bodyPr/>
          <a:p>
            <a:r>
              <a:rPr lang="en-DK"/>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30">
    <p:spTree>
      <p:nvGrpSpPr>
        <p:cNvPr id="1" name=""/>
        <p:cNvGrpSpPr/>
        <p:nvPr/>
      </p:nvGrpSpPr>
      <p:grpSpPr>
        <a:xfrm>
          <a:off x="0" y="0"/>
          <a:ext cx="0" cy="0"/>
          <a:chOff x="0" y="0"/>
          <a:chExt cx="0" cy="0"/>
        </a:xfrm>
      </p:grpSpPr>
      <p:sp>
        <p:nvSpPr>
          <p:cNvPr id="3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4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0">
    <p:spTree>
      <p:nvGrpSpPr>
        <p:cNvPr id="1" name=""/>
        <p:cNvGrpSpPr/>
        <p:nvPr/>
      </p:nvGrpSpPr>
      <p:grpSpPr>
        <a:xfrm>
          <a:off x="0" y="0"/>
          <a:ext cx="0" cy="0"/>
          <a:chOff x="0" y="0"/>
          <a:chExt cx="0" cy="0"/>
        </a:xfrm>
      </p:grpSpPr>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Default 31">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5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5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Default 32">
    <p:spTree>
      <p:nvGrpSpPr>
        <p:cNvPr id="1" name=""/>
        <p:cNvGrpSpPr/>
        <p:nvPr/>
      </p:nvGrpSpPr>
      <p:grpSpPr>
        <a:xfrm>
          <a:off x="0" y="0"/>
          <a:ext cx="0" cy="0"/>
          <a:chOff x="0" y="0"/>
          <a:chExt cx="0" cy="0"/>
        </a:xfrm>
      </p:grpSpPr>
      <p:sp>
        <p:nvSpPr>
          <p:cNvPr id="3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5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5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6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6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Default 33">
    <p:spTree>
      <p:nvGrpSpPr>
        <p:cNvPr id="1" name=""/>
        <p:cNvGrpSpPr/>
        <p:nvPr/>
      </p:nvGrpSpPr>
      <p:grpSpPr>
        <a:xfrm>
          <a:off x="0" y="0"/>
          <a:ext cx="0" cy="0"/>
          <a:chOff x="0" y="0"/>
          <a:chExt cx="0" cy="0"/>
        </a:xfrm>
      </p:grpSpPr>
      <p:sp>
        <p:nvSpPr>
          <p:cNvPr id="3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6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6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34">
    <p:spTree>
      <p:nvGrpSpPr>
        <p:cNvPr id="1" name=""/>
        <p:cNvGrpSpPr/>
        <p:nvPr/>
      </p:nvGrpSpPr>
      <p:grpSpPr>
        <a:xfrm>
          <a:off x="0" y="0"/>
          <a:ext cx="0" cy="0"/>
          <a:chOff x="0" y="0"/>
          <a:chExt cx="0" cy="0"/>
        </a:xfrm>
      </p:grpSpPr>
      <p:sp>
        <p:nvSpPr>
          <p:cNvPr id="3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Default 35">
    <p:spTree>
      <p:nvGrpSpPr>
        <p:cNvPr id="1" name=""/>
        <p:cNvGrpSpPr/>
        <p:nvPr/>
      </p:nvGrpSpPr>
      <p:grpSpPr>
        <a:xfrm>
          <a:off x="0" y="0"/>
          <a:ext cx="0" cy="0"/>
          <a:chOff x="0" y="0"/>
          <a:chExt cx="0" cy="0"/>
        </a:xfrm>
      </p:grpSpPr>
      <p:sp>
        <p:nvSpPr>
          <p:cNvPr id="3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7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7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7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36">
    <p:spTree>
      <p:nvGrpSpPr>
        <p:cNvPr id="1" name=""/>
        <p:cNvGrpSpPr/>
        <p:nvPr/>
      </p:nvGrpSpPr>
      <p:grpSpPr>
        <a:xfrm>
          <a:off x="0" y="0"/>
          <a:ext cx="0" cy="0"/>
          <a:chOff x="0" y="0"/>
          <a:chExt cx="0" cy="0"/>
        </a:xfrm>
      </p:grpSpPr>
      <p:sp>
        <p:nvSpPr>
          <p:cNvPr id="38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8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8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Default 37">
    <p:spTree>
      <p:nvGrpSpPr>
        <p:cNvPr id="1" name=""/>
        <p:cNvGrpSpPr/>
        <p:nvPr/>
      </p:nvGrpSpPr>
      <p:grpSpPr>
        <a:xfrm>
          <a:off x="0" y="0"/>
          <a:ext cx="0" cy="0"/>
          <a:chOff x="0" y="0"/>
          <a:chExt cx="0" cy="0"/>
        </a:xfrm>
      </p:grpSpPr>
      <p:sp>
        <p:nvSpPr>
          <p:cNvPr id="3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9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39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38">
    <p:spTree>
      <p:nvGrpSpPr>
        <p:cNvPr id="1" name=""/>
        <p:cNvGrpSpPr/>
        <p:nvPr/>
      </p:nvGrpSpPr>
      <p:grpSpPr>
        <a:xfrm>
          <a:off x="0" y="0"/>
          <a:ext cx="0" cy="0"/>
          <a:chOff x="0" y="0"/>
          <a:chExt cx="0" cy="0"/>
        </a:xfrm>
      </p:grpSpPr>
      <p:sp>
        <p:nvSpPr>
          <p:cNvPr id="3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9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9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9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9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7" name="PlaceHolder 6"/>
          <p:cNvSpPr>
            <a:spLocks noGrp="1"/>
          </p:cNvSpPr>
          <p:nvPr>
            <p:ph type="ftr" idx="16"/>
          </p:nvPr>
        </p:nvSpPr>
        <p:spPr/>
        <p:txBody>
          <a:bodyPr/>
          <a:p>
            <a:r>
              <a:t>Footer</a:t>
            </a:r>
          </a:p>
        </p:txBody>
      </p:sp>
      <p:sp>
        <p:nvSpPr>
          <p:cNvPr id="8" name="PlaceHolder 7"/>
          <p:cNvSpPr>
            <a:spLocks noGrp="1"/>
          </p:cNvSpPr>
          <p:nvPr>
            <p:ph type="sldNum" idx="17"/>
          </p:nvPr>
        </p:nvSpPr>
        <p:spPr/>
        <p:txBody>
          <a:bodyPr/>
          <a:p>
            <a:fld id="{1BEAC4FD-9EB0-42B5-A7AD-139A5B262BF6}" type="slidenum">
              <a:t>&lt;#&gt;</a:t>
            </a:fld>
          </a:p>
        </p:txBody>
      </p:sp>
      <p:sp>
        <p:nvSpPr>
          <p:cNvPr id="9" name="PlaceHolder 8"/>
          <p:cNvSpPr>
            <a:spLocks noGrp="1"/>
          </p:cNvSpPr>
          <p:nvPr>
            <p:ph type="dt" idx="18"/>
          </p:nvPr>
        </p:nvSpPr>
        <p:spPr/>
        <p:txBody>
          <a:bodyPr/>
          <a:p>
            <a:r>
              <a:rPr lang="en-DK"/>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efault 39">
    <p:spTree>
      <p:nvGrpSpPr>
        <p:cNvPr id="1" name=""/>
        <p:cNvGrpSpPr/>
        <p:nvPr/>
      </p:nvGrpSpPr>
      <p:grpSpPr>
        <a:xfrm>
          <a:off x="0" y="0"/>
          <a:ext cx="0" cy="0"/>
          <a:chOff x="0" y="0"/>
          <a:chExt cx="0" cy="0"/>
        </a:xfrm>
      </p:grpSpPr>
      <p:sp>
        <p:nvSpPr>
          <p:cNvPr id="39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39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40">
    <p:spTree>
      <p:nvGrpSpPr>
        <p:cNvPr id="1" name=""/>
        <p:cNvGrpSpPr/>
        <p:nvPr/>
      </p:nvGrpSpPr>
      <p:grpSpPr>
        <a:xfrm>
          <a:off x="0" y="0"/>
          <a:ext cx="0" cy="0"/>
          <a:chOff x="0" y="0"/>
          <a:chExt cx="0" cy="0"/>
        </a:xfrm>
      </p:grpSpPr>
      <p:sp>
        <p:nvSpPr>
          <p:cNvPr id="40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40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40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41">
    <p:spTree>
      <p:nvGrpSpPr>
        <p:cNvPr id="1" name=""/>
        <p:cNvGrpSpPr/>
        <p:nvPr/>
      </p:nvGrpSpPr>
      <p:grpSpPr>
        <a:xfrm>
          <a:off x="0" y="0"/>
          <a:ext cx="0" cy="0"/>
          <a:chOff x="0" y="0"/>
          <a:chExt cx="0" cy="0"/>
        </a:xfrm>
      </p:grpSpPr>
      <p:sp>
        <p:nvSpPr>
          <p:cNvPr id="4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2">
    <p:spTree>
      <p:nvGrpSpPr>
        <p:cNvPr id="1" name=""/>
        <p:cNvGrpSpPr/>
        <p:nvPr/>
      </p:nvGrpSpPr>
      <p:grpSpPr>
        <a:xfrm>
          <a:off x="0" y="0"/>
          <a:ext cx="0" cy="0"/>
          <a:chOff x="0" y="0"/>
          <a:chExt cx="0" cy="0"/>
        </a:xfrm>
      </p:grpSpPr>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Default 43">
    <p:spTree>
      <p:nvGrpSpPr>
        <p:cNvPr id="1" name=""/>
        <p:cNvGrpSpPr/>
        <p:nvPr/>
      </p:nvGrpSpPr>
      <p:grpSpPr>
        <a:xfrm>
          <a:off x="0" y="0"/>
          <a:ext cx="0" cy="0"/>
          <a:chOff x="0" y="0"/>
          <a:chExt cx="0" cy="0"/>
        </a:xfrm>
      </p:grpSpPr>
      <p:sp>
        <p:nvSpPr>
          <p:cNvPr id="4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4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4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4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Default 44">
    <p:spTree>
      <p:nvGrpSpPr>
        <p:cNvPr id="1" name=""/>
        <p:cNvGrpSpPr/>
        <p:nvPr/>
      </p:nvGrpSpPr>
      <p:grpSpPr>
        <a:xfrm>
          <a:off x="0" y="0"/>
          <a:ext cx="0" cy="0"/>
          <a:chOff x="0" y="0"/>
          <a:chExt cx="0" cy="0"/>
        </a:xfrm>
      </p:grpSpPr>
      <p:sp>
        <p:nvSpPr>
          <p:cNvPr id="4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2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Default 45">
    <p:spTree>
      <p:nvGrpSpPr>
        <p:cNvPr id="1" name=""/>
        <p:cNvGrpSpPr/>
        <p:nvPr/>
      </p:nvGrpSpPr>
      <p:grpSpPr>
        <a:xfrm>
          <a:off x="0" y="0"/>
          <a:ext cx="0" cy="0"/>
          <a:chOff x="0" y="0"/>
          <a:chExt cx="0" cy="0"/>
        </a:xfrm>
      </p:grpSpPr>
      <p:sp>
        <p:nvSpPr>
          <p:cNvPr id="4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Default 46">
    <p:spTree>
      <p:nvGrpSpPr>
        <p:cNvPr id="1" name=""/>
        <p:cNvGrpSpPr/>
        <p:nvPr/>
      </p:nvGrpSpPr>
      <p:grpSpPr>
        <a:xfrm>
          <a:off x="0" y="0"/>
          <a:ext cx="0" cy="0"/>
          <a:chOff x="0" y="0"/>
          <a:chExt cx="0" cy="0"/>
        </a:xfrm>
      </p:grpSpPr>
      <p:sp>
        <p:nvSpPr>
          <p:cNvPr id="4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3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3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3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3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7">
    <p:spTree>
      <p:nvGrpSpPr>
        <p:cNvPr id="1" name=""/>
        <p:cNvGrpSpPr/>
        <p:nvPr/>
      </p:nvGrpSpPr>
      <p:grpSpPr>
        <a:xfrm>
          <a:off x="0" y="0"/>
          <a:ext cx="0" cy="0"/>
          <a:chOff x="0" y="0"/>
          <a:chExt cx="0" cy="0"/>
        </a:xfrm>
      </p:grpSpPr>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8">
    <p:spTree>
      <p:nvGrpSpPr>
        <p:cNvPr id="1" name=""/>
        <p:cNvGrpSpPr/>
        <p:nvPr/>
      </p:nvGrpSpPr>
      <p:grpSpPr>
        <a:xfrm>
          <a:off x="0" y="0"/>
          <a:ext cx="0" cy="0"/>
          <a:chOff x="0" y="0"/>
          <a:chExt cx="0" cy="0"/>
        </a:xfrm>
      </p:grpSpPr>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11B5E428-9C4F-4C66-9BDF-775975D6A956}" type="slidenum">
              <a:t>&lt;#&gt;</a:t>
            </a:fld>
          </a:p>
        </p:txBody>
      </p:sp>
      <p:sp>
        <p:nvSpPr>
          <p:cNvPr id="4" name="PlaceHolder 3"/>
          <p:cNvSpPr>
            <a:spLocks noGrp="1"/>
          </p:cNvSpPr>
          <p:nvPr>
            <p:ph type="dt" idx="21"/>
          </p:nvPr>
        </p:nvSpPr>
        <p:spPr/>
        <p:txBody>
          <a:bodyPr/>
          <a:p>
            <a:r>
              <a:rPr lang="en-DK"/>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49">
    <p:spTree>
      <p:nvGrpSpPr>
        <p:cNvPr id="1" name=""/>
        <p:cNvGrpSpPr/>
        <p:nvPr/>
      </p:nvGrpSpPr>
      <p:grpSpPr>
        <a:xfrm>
          <a:off x="0" y="0"/>
          <a:ext cx="0" cy="0"/>
          <a:chOff x="0" y="0"/>
          <a:chExt cx="0" cy="0"/>
        </a:xfrm>
      </p:grpSpPr>
      <p:sp>
        <p:nvSpPr>
          <p:cNvPr id="4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4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efault 50">
    <p:spTree>
      <p:nvGrpSpPr>
        <p:cNvPr id="1" name=""/>
        <p:cNvGrpSpPr/>
        <p:nvPr/>
      </p:nvGrpSpPr>
      <p:grpSpPr>
        <a:xfrm>
          <a:off x="0" y="0"/>
          <a:ext cx="0" cy="0"/>
          <a:chOff x="0" y="0"/>
          <a:chExt cx="0" cy="0"/>
        </a:xfrm>
      </p:grpSpPr>
      <p:sp>
        <p:nvSpPr>
          <p:cNvPr id="4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51">
    <p:spTree>
      <p:nvGrpSpPr>
        <p:cNvPr id="1" name=""/>
        <p:cNvGrpSpPr/>
        <p:nvPr/>
      </p:nvGrpSpPr>
      <p:grpSpPr>
        <a:xfrm>
          <a:off x="0" y="0"/>
          <a:ext cx="0" cy="0"/>
          <a:chOff x="0" y="0"/>
          <a:chExt cx="0" cy="0"/>
        </a:xfrm>
      </p:grpSpPr>
      <p:sp>
        <p:nvSpPr>
          <p:cNvPr id="4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52">
    <p:spTree>
      <p:nvGrpSpPr>
        <p:cNvPr id="1" name=""/>
        <p:cNvGrpSpPr/>
        <p:nvPr/>
      </p:nvGrpSpPr>
      <p:grpSpPr>
        <a:xfrm>
          <a:off x="0" y="0"/>
          <a:ext cx="0" cy="0"/>
          <a:chOff x="0" y="0"/>
          <a:chExt cx="0" cy="0"/>
        </a:xfrm>
      </p:grpSpPr>
      <p:sp>
        <p:nvSpPr>
          <p:cNvPr id="4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3">
    <p:spTree>
      <p:nvGrpSpPr>
        <p:cNvPr id="1" name=""/>
        <p:cNvGrpSpPr/>
        <p:nvPr/>
      </p:nvGrpSpPr>
      <p:grpSpPr>
        <a:xfrm>
          <a:off x="0" y="0"/>
          <a:ext cx="0" cy="0"/>
          <a:chOff x="0" y="0"/>
          <a:chExt cx="0" cy="0"/>
        </a:xfrm>
      </p:grpSpPr>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Tx" preserve="1">
  <p:cSld name="Default 54">
    <p:spTree>
      <p:nvGrpSpPr>
        <p:cNvPr id="1" name=""/>
        <p:cNvGrpSpPr/>
        <p:nvPr/>
      </p:nvGrpSpPr>
      <p:grpSpPr>
        <a:xfrm>
          <a:off x="0" y="0"/>
          <a:ext cx="0" cy="0"/>
          <a:chOff x="0" y="0"/>
          <a:chExt cx="0" cy="0"/>
        </a:xfrm>
      </p:grpSpPr>
      <p:sp>
        <p:nvSpPr>
          <p:cNvPr id="4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6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6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6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AndTwoObj" preserve="1">
  <p:cSld name="Default 55">
    <p:spTree>
      <p:nvGrpSpPr>
        <p:cNvPr id="1" name=""/>
        <p:cNvGrpSpPr/>
        <p:nvPr/>
      </p:nvGrpSpPr>
      <p:grpSpPr>
        <a:xfrm>
          <a:off x="0" y="0"/>
          <a:ext cx="0" cy="0"/>
          <a:chOff x="0" y="0"/>
          <a:chExt cx="0" cy="0"/>
        </a:xfrm>
      </p:grpSpPr>
      <p:sp>
        <p:nvSpPr>
          <p:cNvPr id="4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000000"/>
              </a:solidFill>
              <a:uFillTx/>
              <a:latin typeface="Arial"/>
            </a:endParaRPr>
          </a:p>
        </p:txBody>
      </p:sp>
      <p:sp>
        <p:nvSpPr>
          <p:cNvPr id="47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
        <p:nvSpPr>
          <p:cNvPr id="47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000000"/>
              </a:solidFill>
              <a:uFillTx/>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p>
            <a:r>
              <a:t>Footer</a:t>
            </a:r>
          </a:p>
        </p:txBody>
      </p:sp>
      <p:sp>
        <p:nvSpPr>
          <p:cNvPr id="3" name="PlaceHolder 2"/>
          <p:cNvSpPr>
            <a:spLocks noGrp="1"/>
          </p:cNvSpPr>
          <p:nvPr>
            <p:ph type="sldNum" idx="23"/>
          </p:nvPr>
        </p:nvSpPr>
        <p:spPr/>
        <p:txBody>
          <a:bodyPr/>
          <a:p>
            <a:fld id="{BA767544-F338-4BE1-9859-820F0BB739B4}" type="slidenum">
              <a:t>&lt;#&gt;</a:t>
            </a:fld>
          </a:p>
        </p:txBody>
      </p:sp>
      <p:sp>
        <p:nvSpPr>
          <p:cNvPr id="4" name="PlaceHolder 3"/>
          <p:cNvSpPr>
            <a:spLocks noGrp="1"/>
          </p:cNvSpPr>
          <p:nvPr>
            <p:ph type="dt" idx="24"/>
          </p:nvPr>
        </p:nvSpPr>
        <p:spPr/>
        <p:txBody>
          <a:bodyPr/>
          <a:p>
            <a:r>
              <a:rPr lang="en-DK"/>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DK" sz="4400" strike="noStrike" u="none">
              <a:solidFill>
                <a:srgbClr val="ffffff"/>
              </a:solidFill>
              <a:uFillTx/>
              <a:latin typeface="Arial"/>
            </a:endParaRPr>
          </a:p>
        </p:txBody>
      </p:sp>
      <p:sp>
        <p:nvSpPr>
          <p:cNvPr id="1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DK" sz="3200" strike="noStrike" u="none">
              <a:solidFill>
                <a:srgbClr val="ffffff"/>
              </a:solidFill>
              <a:uFillTx/>
              <a:latin typeface="Arial"/>
            </a:endParaRPr>
          </a:p>
        </p:txBody>
      </p:sp>
      <p:sp>
        <p:nvSpPr>
          <p:cNvPr id="4" name="PlaceHolder 3"/>
          <p:cNvSpPr>
            <a:spLocks noGrp="1"/>
          </p:cNvSpPr>
          <p:nvPr>
            <p:ph type="ftr" idx="25"/>
          </p:nvPr>
        </p:nvSpPr>
        <p:spPr/>
        <p:txBody>
          <a:bodyPr/>
          <a:p>
            <a:r>
              <a:t>Footer</a:t>
            </a:r>
          </a:p>
        </p:txBody>
      </p:sp>
      <p:sp>
        <p:nvSpPr>
          <p:cNvPr id="5" name="PlaceHolder 4"/>
          <p:cNvSpPr>
            <a:spLocks noGrp="1"/>
          </p:cNvSpPr>
          <p:nvPr>
            <p:ph type="sldNum" idx="26"/>
          </p:nvPr>
        </p:nvSpPr>
        <p:spPr/>
        <p:txBody>
          <a:bodyPr/>
          <a:p>
            <a:fld id="{DB4CB987-6517-47D0-AB56-538F176D4DA1}" type="slidenum">
              <a:t>&lt;#&gt;</a:t>
            </a:fld>
          </a:p>
        </p:txBody>
      </p:sp>
      <p:sp>
        <p:nvSpPr>
          <p:cNvPr id="6" name="PlaceHolder 5"/>
          <p:cNvSpPr>
            <a:spLocks noGrp="1"/>
          </p:cNvSpPr>
          <p:nvPr>
            <p:ph type="dt" idx="27"/>
          </p:nvPr>
        </p:nvSpPr>
        <p:spPr/>
        <p:txBody>
          <a:bodyPr/>
          <a:p>
            <a:r>
              <a:rPr lang="en-DK"/>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png"/><Relationship Id="rId3"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png"/><Relationship Id="rId3"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png"/><Relationship Id="rId3"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1.png"/><Relationship Id="rId3"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1.png"/><Relationship Id="rId3"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png"/><Relationship Id="rId3"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1.png"/><Relationship Id="rId3"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image" Target="../media/image1.png"/><Relationship Id="rId3"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image" Target="../media/image1.png"/><Relationship Id="rId3"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image" Target="../media/image1.png"/><Relationship Id="rId3"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1.png"/><Relationship Id="rId3"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1.png"/><Relationship Id="rId3"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image" Target="../media/image1.png"/><Relationship Id="rId3"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image" Target="../media/image1.png"/><Relationship Id="rId3"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image" Target="../media/image1.png"/><Relationship Id="rId3"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image" Target="../media/image1.png"/><Relationship Id="rId3"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image" Target="../media/image1.png"/><Relationship Id="rId3"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image" Target="../media/image1.png"/><Relationship Id="rId3"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image" Target="../media/image1.png"/><Relationship Id="rId3"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image" Target="../media/image1.png"/><Relationship Id="rId3"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image" Target="../media/image1.png"/><Relationship Id="rId3"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image" Target="../media/image1.png"/><Relationship Id="rId3"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image" Target="../media/image1.png"/><Relationship Id="rId3"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image" Target="../media/image1.png"/><Relationship Id="rId3"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image" Target="../media/image1.png"/><Relationship Id="rId3"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image" Target="../media/image1.png"/><Relationship Id="rId3"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image" Target="../media/image1.png"/><Relationship Id="rId3"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image" Target="../media/image1.png"/><Relationship Id="rId3" Type="http://schemas.openxmlformats.org/officeDocument/2006/relationships/slideLayout" Target="../slideLayouts/slideLayout4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image" Target="../media/image1.png"/><Relationship Id="rId3" Type="http://schemas.openxmlformats.org/officeDocument/2006/relationships/slideLayout" Target="../slideLayouts/slideLayout41.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image" Target="../media/image1.png"/><Relationship Id="rId3" Type="http://schemas.openxmlformats.org/officeDocument/2006/relationships/slideLayout" Target="../slideLayouts/slideLayout42.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image" Target="../media/image1.png"/><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 Id="rId11" Type="http://schemas.openxmlformats.org/officeDocument/2006/relationships/slideLayout" Target="../slideLayouts/slideLayout51.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image" Target="../media/image1.png"/><Relationship Id="rId3" Type="http://schemas.openxmlformats.org/officeDocument/2006/relationships/slideLayout" Target="../slideLayouts/slideLayout52.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image" Target="../media/image1.png"/><Relationship Id="rId3" Type="http://schemas.openxmlformats.org/officeDocument/2006/relationships/slideLayout" Target="../slideLayouts/slideLayout53.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image" Target="../media/image1.png"/><Relationship Id="rId3" Type="http://schemas.openxmlformats.org/officeDocument/2006/relationships/slideLayout" Target="../slideLayouts/slideLayout54.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image" Target="../media/image1.png"/><Relationship Id="rId3" Type="http://schemas.openxmlformats.org/officeDocument/2006/relationships/slideLayout" Target="../slideLayouts/slideLayout55.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image" Target="../media/image1.png"/><Relationship Id="rId3" Type="http://schemas.openxmlformats.org/officeDocument/2006/relationships/slideLayout" Target="../slideLayouts/slideLayout56.xml"/>
</Relationships>
</file>

<file path=ppt/slideMasters/_rels/slideMaster49.xml.rels><?xml version="1.0" encoding="UTF-8"?>
<Relationships xmlns="http://schemas.openxmlformats.org/package/2006/relationships"><Relationship Id="rId1" Type="http://schemas.openxmlformats.org/officeDocument/2006/relationships/theme" Target="../theme/theme49.xml"/><Relationship Id="rId2" Type="http://schemas.openxmlformats.org/officeDocument/2006/relationships/image" Target="../media/image1.png"/><Relationship Id="rId3" Type="http://schemas.openxmlformats.org/officeDocument/2006/relationships/slideLayout" Target="../slideLayouts/slideLayout57.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5.xml"/>
</Relationships>
</file>

<file path=ppt/slideMasters/_rels/slideMaster50.xml.rels><?xml version="1.0" encoding="UTF-8"?>
<Relationships xmlns="http://schemas.openxmlformats.org/package/2006/relationships"><Relationship Id="rId1" Type="http://schemas.openxmlformats.org/officeDocument/2006/relationships/theme" Target="../theme/theme50.xml"/><Relationship Id="rId2" Type="http://schemas.openxmlformats.org/officeDocument/2006/relationships/image" Target="../media/image1.png"/><Relationship Id="rId3" Type="http://schemas.openxmlformats.org/officeDocument/2006/relationships/slideLayout" Target="../slideLayouts/slideLayout58.xml"/>
</Relationships>
</file>

<file path=ppt/slideMasters/_rels/slideMaster51.xml.rels><?xml version="1.0" encoding="UTF-8"?>
<Relationships xmlns="http://schemas.openxmlformats.org/package/2006/relationships"><Relationship Id="rId1" Type="http://schemas.openxmlformats.org/officeDocument/2006/relationships/theme" Target="../theme/theme51.xml"/><Relationship Id="rId2" Type="http://schemas.openxmlformats.org/officeDocument/2006/relationships/image" Target="../media/image1.png"/><Relationship Id="rId3" Type="http://schemas.openxmlformats.org/officeDocument/2006/relationships/slideLayout" Target="../slideLayouts/slideLayout59.xml"/>
</Relationships>
</file>

<file path=ppt/slideMasters/_rels/slideMaster52.xml.rels><?xml version="1.0" encoding="UTF-8"?>
<Relationships xmlns="http://schemas.openxmlformats.org/package/2006/relationships"><Relationship Id="rId1" Type="http://schemas.openxmlformats.org/officeDocument/2006/relationships/theme" Target="../theme/theme52.xml"/><Relationship Id="rId2" Type="http://schemas.openxmlformats.org/officeDocument/2006/relationships/image" Target="../media/image1.png"/><Relationship Id="rId3" Type="http://schemas.openxmlformats.org/officeDocument/2006/relationships/slideLayout" Target="../slideLayouts/slideLayout60.xml"/>
</Relationships>
</file>

<file path=ppt/slideMasters/_rels/slideMaster53.xml.rels><?xml version="1.0" encoding="UTF-8"?>
<Relationships xmlns="http://schemas.openxmlformats.org/package/2006/relationships"><Relationship Id="rId1" Type="http://schemas.openxmlformats.org/officeDocument/2006/relationships/theme" Target="../theme/theme53.xml"/><Relationship Id="rId2" Type="http://schemas.openxmlformats.org/officeDocument/2006/relationships/image" Target="../media/image1.png"/><Relationship Id="rId3" Type="http://schemas.openxmlformats.org/officeDocument/2006/relationships/slideLayout" Target="../slideLayouts/slideLayout61.xml"/>
</Relationships>
</file>

<file path=ppt/slideMasters/_rels/slideMaster54.xml.rels><?xml version="1.0" encoding="UTF-8"?>
<Relationships xmlns="http://schemas.openxmlformats.org/package/2006/relationships"><Relationship Id="rId1" Type="http://schemas.openxmlformats.org/officeDocument/2006/relationships/theme" Target="../theme/theme54.xml"/><Relationship Id="rId2" Type="http://schemas.openxmlformats.org/officeDocument/2006/relationships/image" Target="../media/image1.png"/><Relationship Id="rId3" Type="http://schemas.openxmlformats.org/officeDocument/2006/relationships/slideLayout" Target="../slideLayouts/slideLayout62.xml"/>
</Relationships>
</file>

<file path=ppt/slideMasters/_rels/slideMaster55.xml.rels><?xml version="1.0" encoding="UTF-8"?>
<Relationships xmlns="http://schemas.openxmlformats.org/package/2006/relationships"><Relationship Id="rId1" Type="http://schemas.openxmlformats.org/officeDocument/2006/relationships/theme" Target="../theme/theme55.xml"/><Relationship Id="rId2" Type="http://schemas.openxmlformats.org/officeDocument/2006/relationships/image" Target="../media/image1.png"/><Relationship Id="rId3" Type="http://schemas.openxmlformats.org/officeDocument/2006/relationships/slideLayout" Target="../slideLayouts/slideLayout63.xml"/>
</Relationships>
</file>

<file path=ppt/slideMasters/_rels/slideMaster56.xml.rels><?xml version="1.0" encoding="UTF-8"?>
<Relationships xmlns="http://schemas.openxmlformats.org/package/2006/relationships"><Relationship Id="rId1" Type="http://schemas.openxmlformats.org/officeDocument/2006/relationships/theme" Target="../theme/theme56.xml"/><Relationship Id="rId2" Type="http://schemas.openxmlformats.org/officeDocument/2006/relationships/image" Target="../media/image1.png"/><Relationship Id="rId3" Type="http://schemas.openxmlformats.org/officeDocument/2006/relationships/slideLayout" Target="../slideLayouts/slideLayout64.xml"/>
</Relationships>
</file>

<file path=ppt/slideMasters/_rels/slideMaster57.xml.rels><?xml version="1.0" encoding="UTF-8"?>
<Relationships xmlns="http://schemas.openxmlformats.org/package/2006/relationships"><Relationship Id="rId1" Type="http://schemas.openxmlformats.org/officeDocument/2006/relationships/theme" Target="../theme/theme57.xml"/><Relationship Id="rId2" Type="http://schemas.openxmlformats.org/officeDocument/2006/relationships/slideLayout" Target="../slideLayouts/slideLayout65.xml"/>
</Relationships>
</file>

<file path=ppt/slideMasters/_rels/slideMaster58.xml.rels><?xml version="1.0" encoding="UTF-8"?>
<Relationships xmlns="http://schemas.openxmlformats.org/package/2006/relationships"><Relationship Id="rId1" Type="http://schemas.openxmlformats.org/officeDocument/2006/relationships/theme" Target="../theme/theme58.xml"/><Relationship Id="rId2" Type="http://schemas.openxmlformats.org/officeDocument/2006/relationships/slideLayout" Target="../slideLayouts/slideLayout66.xml"/>
</Relationships>
</file>

<file path=ppt/slideMasters/_rels/slideMaster59.xml.rels><?xml version="1.0" encoding="UTF-8"?>
<Relationships xmlns="http://schemas.openxmlformats.org/package/2006/relationships"><Relationship Id="rId1" Type="http://schemas.openxmlformats.org/officeDocument/2006/relationships/theme" Target="../theme/theme59.xml"/><Relationship Id="rId2" Type="http://schemas.openxmlformats.org/officeDocument/2006/relationships/slideLayout" Target="../slideLayouts/slideLayout67.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6.xml"/>
</Relationships>
</file>

<file path=ppt/slideMasters/_rels/slideMaster60.xml.rels><?xml version="1.0" encoding="UTF-8"?>
<Relationships xmlns="http://schemas.openxmlformats.org/package/2006/relationships"><Relationship Id="rId1" Type="http://schemas.openxmlformats.org/officeDocument/2006/relationships/theme" Target="../theme/theme60.xml"/><Relationship Id="rId2" Type="http://schemas.openxmlformats.org/officeDocument/2006/relationships/slideLayout" Target="../slideLayouts/slideLayout68.xml"/>
</Relationships>
</file>

<file path=ppt/slideMasters/_rels/slideMaster61.xml.rels><?xml version="1.0" encoding="UTF-8"?>
<Relationships xmlns="http://schemas.openxmlformats.org/package/2006/relationships"><Relationship Id="rId1" Type="http://schemas.openxmlformats.org/officeDocument/2006/relationships/theme" Target="../theme/theme61.xml"/><Relationship Id="rId2" Type="http://schemas.openxmlformats.org/officeDocument/2006/relationships/slideLayout" Target="../slideLayouts/slideLayout69.xml"/>
</Relationships>
</file>

<file path=ppt/slideMasters/_rels/slideMaster62.xml.rels><?xml version="1.0" encoding="UTF-8"?>
<Relationships xmlns="http://schemas.openxmlformats.org/package/2006/relationships"><Relationship Id="rId1" Type="http://schemas.openxmlformats.org/officeDocument/2006/relationships/theme" Target="../theme/theme62.xml"/><Relationship Id="rId2" Type="http://schemas.openxmlformats.org/officeDocument/2006/relationships/slideLayout" Target="../slideLayouts/slideLayout70.xml"/>
</Relationships>
</file>

<file path=ppt/slideMasters/_rels/slideMaster63.xml.rels><?xml version="1.0" encoding="UTF-8"?>
<Relationships xmlns="http://schemas.openxmlformats.org/package/2006/relationships"><Relationship Id="rId1" Type="http://schemas.openxmlformats.org/officeDocument/2006/relationships/theme" Target="../theme/theme63.xml"/><Relationship Id="rId2" Type="http://schemas.openxmlformats.org/officeDocument/2006/relationships/slideLayout" Target="../slideLayouts/slideLayout71.xml"/>
</Relationships>
</file>

<file path=ppt/slideMasters/_rels/slideMaster64.xml.rels><?xml version="1.0" encoding="UTF-8"?>
<Relationships xmlns="http://schemas.openxmlformats.org/package/2006/relationships"><Relationship Id="rId1" Type="http://schemas.openxmlformats.org/officeDocument/2006/relationships/theme" Target="../theme/theme64.xml"/><Relationship Id="rId2" Type="http://schemas.openxmlformats.org/officeDocument/2006/relationships/slideLayout" Target="../slideLayouts/slideLayout72.xml"/>
</Relationships>
</file>

<file path=ppt/slideMasters/_rels/slideMaster65.xml.rels><?xml version="1.0" encoding="UTF-8"?>
<Relationships xmlns="http://schemas.openxmlformats.org/package/2006/relationships"><Relationship Id="rId1" Type="http://schemas.openxmlformats.org/officeDocument/2006/relationships/theme" Target="../theme/theme65.xml"/><Relationship Id="rId2" Type="http://schemas.openxmlformats.org/officeDocument/2006/relationships/slideLayout" Target="../slideLayouts/slideLayout73.xml"/>
</Relationships>
</file>

<file path=ppt/slideMasters/_rels/slideMaster66.xml.rels><?xml version="1.0" encoding="UTF-8"?>
<Relationships xmlns="http://schemas.openxmlformats.org/package/2006/relationships"><Relationship Id="rId1" Type="http://schemas.openxmlformats.org/officeDocument/2006/relationships/theme" Target="../theme/theme66.xml"/><Relationship Id="rId2" Type="http://schemas.openxmlformats.org/officeDocument/2006/relationships/slideLayout" Target="../slideLayouts/slideLayout74.xml"/>
</Relationships>
</file>

<file path=ppt/slideMasters/_rels/slideMaster67.xml.rels><?xml version="1.0" encoding="UTF-8"?>
<Relationships xmlns="http://schemas.openxmlformats.org/package/2006/relationships"><Relationship Id="rId1" Type="http://schemas.openxmlformats.org/officeDocument/2006/relationships/theme" Target="../theme/theme67.xml"/><Relationship Id="rId2" Type="http://schemas.openxmlformats.org/officeDocument/2006/relationships/slideLayout" Target="../slideLayouts/slideLayout75.xml"/>
</Relationships>
</file>

<file path=ppt/slideMasters/_rels/slideMaster68.xml.rels><?xml version="1.0" encoding="UTF-8"?>
<Relationships xmlns="http://schemas.openxmlformats.org/package/2006/relationships"><Relationship Id="rId1" Type="http://schemas.openxmlformats.org/officeDocument/2006/relationships/theme" Target="../theme/theme68.xml"/><Relationship Id="rId2" Type="http://schemas.openxmlformats.org/officeDocument/2006/relationships/slideLayout" Target="../slideLayouts/slideLayout7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0"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2" name="Image 6" descr=""/>
          <p:cNvPicPr/>
          <p:nvPr/>
        </p:nvPicPr>
        <p:blipFill>
          <a:blip r:embed="rId3"/>
          <a:stretch/>
        </p:blipFill>
        <p:spPr>
          <a:xfrm>
            <a:off x="0" y="151200"/>
            <a:ext cx="1888560" cy="443520"/>
          </a:xfrm>
          <a:prstGeom prst="rect">
            <a:avLst/>
          </a:prstGeom>
          <a:ln w="0">
            <a:noFill/>
          </a:ln>
        </p:spPr>
      </p:pic>
      <p:pic>
        <p:nvPicPr>
          <p:cNvPr id="3" name="Image 13" descr=""/>
          <p:cNvPicPr/>
          <p:nvPr/>
        </p:nvPicPr>
        <p:blipFill>
          <a:blip r:embed="rId4"/>
          <a:srcRect l="0" t="10763" r="4331" b="7504"/>
          <a:stretch/>
        </p:blipFill>
        <p:spPr>
          <a:xfrm>
            <a:off x="10616400" y="59760"/>
            <a:ext cx="1376640" cy="685080"/>
          </a:xfrm>
          <a:prstGeom prst="rect">
            <a:avLst/>
          </a:prstGeom>
          <a:ln w="0">
            <a:noFill/>
          </a:ln>
        </p:spPr>
      </p:pic>
      <p:sp>
        <p:nvSpPr>
          <p:cNvPr id="4"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5"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6" name="PlaceHolder 1"/>
          <p:cNvSpPr>
            <a:spLocks noGrp="1"/>
          </p:cNvSpPr>
          <p:nvPr>
            <p:ph type="ftr" idx="1"/>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 </a:t>
            </a:r>
            <a:endParaRPr b="0" lang="en-DK" sz="1400" strike="noStrike" u="none">
              <a:solidFill>
                <a:srgbClr val="ffffff"/>
              </a:solidFill>
              <a:uFillTx/>
              <a:latin typeface="Times New Roman"/>
            </a:endParaRPr>
          </a:p>
        </p:txBody>
      </p:sp>
      <p:sp>
        <p:nvSpPr>
          <p:cNvPr id="7" name="PlaceHolder 2"/>
          <p:cNvSpPr>
            <a:spLocks noGrp="1"/>
          </p:cNvSpPr>
          <p:nvPr>
            <p:ph type="sldNum" idx="2"/>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A286C32D-2997-4744-81A1-2F36D590CB80}" type="slidenum">
              <a:rPr b="0" lang="fr-FR" sz="1200" strike="noStrike" u="none">
                <a:solidFill>
                  <a:srgbClr val="8b8b8b"/>
                </a:solidFill>
                <a:uFillTx/>
                <a:latin typeface="Calibri"/>
              </a:rPr>
              <a:t>127</a:t>
            </a:fld>
            <a:endParaRPr b="0" lang="en-DK" sz="1200" strike="noStrike" u="none">
              <a:solidFill>
                <a:srgbClr val="ffffff"/>
              </a:solidFill>
              <a:uFillTx/>
              <a:latin typeface="Times New Roman"/>
            </a:endParaRPr>
          </a:p>
        </p:txBody>
      </p:sp>
      <p:sp>
        <p:nvSpPr>
          <p:cNvPr id="8" name="PlaceHolder 3"/>
          <p:cNvSpPr>
            <a:spLocks noGrp="1"/>
          </p:cNvSpPr>
          <p:nvPr>
            <p:ph type="dt" idx="3"/>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 </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5"/>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25"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26"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127" name="Image 6" descr=""/>
          <p:cNvPicPr/>
          <p:nvPr/>
        </p:nvPicPr>
        <p:blipFill>
          <a:blip r:embed="rId3"/>
          <a:stretch/>
        </p:blipFill>
        <p:spPr>
          <a:xfrm>
            <a:off x="0" y="151200"/>
            <a:ext cx="1888560" cy="443520"/>
          </a:xfrm>
          <a:prstGeom prst="rect">
            <a:avLst/>
          </a:prstGeom>
          <a:ln w="0">
            <a:noFill/>
          </a:ln>
        </p:spPr>
      </p:pic>
      <p:pic>
        <p:nvPicPr>
          <p:cNvPr id="128" name="Image 13" descr=""/>
          <p:cNvPicPr/>
          <p:nvPr/>
        </p:nvPicPr>
        <p:blipFill>
          <a:blip r:embed="rId4"/>
          <a:srcRect l="0" t="10763" r="4331" b="7504"/>
          <a:stretch/>
        </p:blipFill>
        <p:spPr>
          <a:xfrm>
            <a:off x="10616400" y="59760"/>
            <a:ext cx="1376640" cy="685080"/>
          </a:xfrm>
          <a:prstGeom prst="rect">
            <a:avLst/>
          </a:prstGeom>
          <a:ln w="0">
            <a:noFill/>
          </a:ln>
        </p:spPr>
      </p:pic>
      <p:sp>
        <p:nvSpPr>
          <p:cNvPr id="129"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30"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31"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32"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33" name="PlaceHolder 3"/>
          <p:cNvSpPr>
            <a:spLocks noGrp="1"/>
          </p:cNvSpPr>
          <p:nvPr>
            <p:ph type="ftr" idx="28"/>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134" name="PlaceHolder 4"/>
          <p:cNvSpPr>
            <a:spLocks noGrp="1"/>
          </p:cNvSpPr>
          <p:nvPr>
            <p:ph type="sldNum" idx="29"/>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BA6A0347-B52E-4F94-B2A0-C20551F838FF}"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135" name="PlaceHolder 5"/>
          <p:cNvSpPr>
            <a:spLocks noGrp="1"/>
          </p:cNvSpPr>
          <p:nvPr>
            <p:ph type="dt" idx="30"/>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7" r:id="rId5"/>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38"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39"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140" name="Image 6" descr=""/>
          <p:cNvPicPr/>
          <p:nvPr/>
        </p:nvPicPr>
        <p:blipFill>
          <a:blip r:embed="rId3"/>
          <a:stretch/>
        </p:blipFill>
        <p:spPr>
          <a:xfrm>
            <a:off x="0" y="151200"/>
            <a:ext cx="1888560" cy="443520"/>
          </a:xfrm>
          <a:prstGeom prst="rect">
            <a:avLst/>
          </a:prstGeom>
          <a:ln w="0">
            <a:noFill/>
          </a:ln>
        </p:spPr>
      </p:pic>
      <p:pic>
        <p:nvPicPr>
          <p:cNvPr id="141" name="Image 13" descr=""/>
          <p:cNvPicPr/>
          <p:nvPr/>
        </p:nvPicPr>
        <p:blipFill>
          <a:blip r:embed="rId4"/>
          <a:srcRect l="0" t="10763" r="4331" b="7504"/>
          <a:stretch/>
        </p:blipFill>
        <p:spPr>
          <a:xfrm>
            <a:off x="10616400" y="59760"/>
            <a:ext cx="1376640" cy="685080"/>
          </a:xfrm>
          <a:prstGeom prst="rect">
            <a:avLst/>
          </a:prstGeom>
          <a:ln w="0">
            <a:noFill/>
          </a:ln>
        </p:spPr>
      </p:pic>
      <p:sp>
        <p:nvSpPr>
          <p:cNvPr id="142"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43"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4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45"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46"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47" name="PlaceHolder 4"/>
          <p:cNvSpPr>
            <a:spLocks noGrp="1"/>
          </p:cNvSpPr>
          <p:nvPr>
            <p:ph type="ftr" idx="31"/>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148" name="PlaceHolder 5"/>
          <p:cNvSpPr>
            <a:spLocks noGrp="1"/>
          </p:cNvSpPr>
          <p:nvPr>
            <p:ph type="sldNum" idx="32"/>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D740354F-A7A9-4EF9-A857-1373FCCE816D}"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149" name="PlaceHolder 6"/>
          <p:cNvSpPr>
            <a:spLocks noGrp="1"/>
          </p:cNvSpPr>
          <p:nvPr>
            <p:ph type="dt" idx="33"/>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9" r:id="rId5"/>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53"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54"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155" name="Image 6" descr=""/>
          <p:cNvPicPr/>
          <p:nvPr/>
        </p:nvPicPr>
        <p:blipFill>
          <a:blip r:embed="rId3"/>
          <a:stretch/>
        </p:blipFill>
        <p:spPr>
          <a:xfrm>
            <a:off x="0" y="151200"/>
            <a:ext cx="1888560" cy="443520"/>
          </a:xfrm>
          <a:prstGeom prst="rect">
            <a:avLst/>
          </a:prstGeom>
          <a:ln w="0">
            <a:noFill/>
          </a:ln>
        </p:spPr>
      </p:pic>
      <p:pic>
        <p:nvPicPr>
          <p:cNvPr id="156" name="Image 13" descr=""/>
          <p:cNvPicPr/>
          <p:nvPr/>
        </p:nvPicPr>
        <p:blipFill>
          <a:blip r:embed="rId4"/>
          <a:srcRect l="0" t="10763" r="4331" b="7504"/>
          <a:stretch/>
        </p:blipFill>
        <p:spPr>
          <a:xfrm>
            <a:off x="10616400" y="59760"/>
            <a:ext cx="1376640" cy="685080"/>
          </a:xfrm>
          <a:prstGeom prst="rect">
            <a:avLst/>
          </a:prstGeom>
          <a:ln w="0">
            <a:noFill/>
          </a:ln>
        </p:spPr>
      </p:pic>
      <p:sp>
        <p:nvSpPr>
          <p:cNvPr id="157"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58"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5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60" name="PlaceHolder 2"/>
          <p:cNvSpPr>
            <a:spLocks noGrp="1"/>
          </p:cNvSpPr>
          <p:nvPr>
            <p:ph type="ftr" idx="34"/>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 </a:t>
            </a:r>
            <a:endParaRPr b="0" lang="en-DK" sz="1400" strike="noStrike" u="none">
              <a:solidFill>
                <a:srgbClr val="ffffff"/>
              </a:solidFill>
              <a:uFillTx/>
              <a:latin typeface="Times New Roman"/>
            </a:endParaRPr>
          </a:p>
        </p:txBody>
      </p:sp>
      <p:sp>
        <p:nvSpPr>
          <p:cNvPr id="161" name="PlaceHolder 3"/>
          <p:cNvSpPr>
            <a:spLocks noGrp="1"/>
          </p:cNvSpPr>
          <p:nvPr>
            <p:ph type="sldNum" idx="35"/>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AFCBD002-F123-457D-82FC-4085960CBFE2}" type="slidenum">
              <a:rPr b="0" lang="fr-FR" sz="1200" strike="noStrike" u="none">
                <a:solidFill>
                  <a:srgbClr val="8b8b8b"/>
                </a:solidFill>
                <a:uFillTx/>
                <a:latin typeface="Calibri"/>
              </a:rPr>
              <a:t>1</a:t>
            </a:fld>
            <a:endParaRPr b="0" lang="en-DK" sz="1200" strike="noStrike" u="none">
              <a:solidFill>
                <a:srgbClr val="ffffff"/>
              </a:solidFill>
              <a:uFillTx/>
              <a:latin typeface="Times New Roman"/>
            </a:endParaRPr>
          </a:p>
        </p:txBody>
      </p:sp>
      <p:sp>
        <p:nvSpPr>
          <p:cNvPr id="162" name="PlaceHolder 4"/>
          <p:cNvSpPr>
            <a:spLocks noGrp="1"/>
          </p:cNvSpPr>
          <p:nvPr>
            <p:ph type="dt" idx="36"/>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 </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1" r:id="rId5"/>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65"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66"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67"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73" r:id="rId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73"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7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75"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75" r:id="rId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81"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82"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77" r:id="rId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87"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88"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89"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90"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79" r:id="rId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DK" sz="4400" strike="noStrike" u="none">
                <a:solidFill>
                  <a:srgbClr val="ffffff"/>
                </a:solidFill>
                <a:uFillTx/>
                <a:latin typeface="Arial"/>
              </a:rPr>
              <a:t>Click to edit the title text format</a:t>
            </a:r>
            <a:endParaRPr b="0" lang="en-DK" sz="4400" strike="noStrike" u="none">
              <a:solidFill>
                <a:srgbClr val="ffffff"/>
              </a:solidFill>
              <a:uFillTx/>
              <a:latin typeface="Arial"/>
            </a:endParaRPr>
          </a:p>
        </p:txBody>
      </p:sp>
      <p:sp>
        <p:nvSpPr>
          <p:cNvPr id="19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3200" strike="noStrike" u="none">
                <a:solidFill>
                  <a:srgbClr val="ffffff"/>
                </a:solidFill>
                <a:uFillTx/>
                <a:latin typeface="Arial"/>
              </a:rPr>
              <a:t>Click to edit the outline text format</a:t>
            </a:r>
            <a:endParaRPr b="0" lang="en-DK" sz="32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2800" strike="noStrike" u="none">
                <a:solidFill>
                  <a:srgbClr val="ffffff"/>
                </a:solidFill>
                <a:uFillTx/>
                <a:latin typeface="Arial"/>
              </a:rPr>
              <a:t>Second Outline Level</a:t>
            </a:r>
            <a:endParaRPr b="0" lang="en-DK" sz="2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2400" strike="noStrike" u="none">
                <a:solidFill>
                  <a:srgbClr val="ffffff"/>
                </a:solidFill>
                <a:uFillTx/>
                <a:latin typeface="Arial"/>
              </a:rPr>
              <a:t>Third Outline Level</a:t>
            </a:r>
            <a:endParaRPr b="0" lang="en-DK" sz="24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2000" strike="noStrike" u="none">
                <a:solidFill>
                  <a:srgbClr val="ffffff"/>
                </a:solidFill>
                <a:uFillTx/>
                <a:latin typeface="Arial"/>
              </a:rPr>
              <a:t>Fourth Outline Level</a:t>
            </a:r>
            <a:endParaRPr b="0" lang="en-DK" sz="20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2000" strike="noStrike" u="none">
                <a:solidFill>
                  <a:srgbClr val="ffffff"/>
                </a:solidFill>
                <a:uFillTx/>
                <a:latin typeface="Arial"/>
              </a:rPr>
              <a:t>Fifth Outline Level</a:t>
            </a:r>
            <a:endParaRPr b="0" lang="en-DK" sz="20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2000" strike="noStrike" u="none">
                <a:solidFill>
                  <a:srgbClr val="ffffff"/>
                </a:solidFill>
                <a:uFillTx/>
                <a:latin typeface="Arial"/>
              </a:rPr>
              <a:t>Sixth Outline Level</a:t>
            </a:r>
            <a:endParaRPr b="0" lang="en-DK" sz="20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2000" strike="noStrike" u="none">
                <a:solidFill>
                  <a:srgbClr val="ffffff"/>
                </a:solidFill>
                <a:uFillTx/>
                <a:latin typeface="Arial"/>
              </a:rPr>
              <a:t>Seventh Outline Level</a:t>
            </a:r>
            <a:endParaRPr b="0" lang="en-DK" sz="20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83" r:id="rId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9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9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85"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9"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0"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11" name="Image 6" descr=""/>
          <p:cNvPicPr/>
          <p:nvPr/>
        </p:nvPicPr>
        <p:blipFill>
          <a:blip r:embed="rId3"/>
          <a:stretch/>
        </p:blipFill>
        <p:spPr>
          <a:xfrm>
            <a:off x="0" y="151200"/>
            <a:ext cx="1888560" cy="443520"/>
          </a:xfrm>
          <a:prstGeom prst="rect">
            <a:avLst/>
          </a:prstGeom>
          <a:ln w="0">
            <a:noFill/>
          </a:ln>
        </p:spPr>
      </p:pic>
      <p:pic>
        <p:nvPicPr>
          <p:cNvPr id="12" name="Image 13" descr=""/>
          <p:cNvPicPr/>
          <p:nvPr/>
        </p:nvPicPr>
        <p:blipFill>
          <a:blip r:embed="rId4"/>
          <a:srcRect l="0" t="10763" r="4331" b="7504"/>
          <a:stretch/>
        </p:blipFill>
        <p:spPr>
          <a:xfrm>
            <a:off x="10616400" y="59760"/>
            <a:ext cx="1376640" cy="685080"/>
          </a:xfrm>
          <a:prstGeom prst="rect">
            <a:avLst/>
          </a:prstGeom>
          <a:ln w="0">
            <a:noFill/>
          </a:ln>
        </p:spPr>
      </p:pic>
      <p:sp>
        <p:nvSpPr>
          <p:cNvPr id="13"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4"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5"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6"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7"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8"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9" name="PlaceHolder 5"/>
          <p:cNvSpPr>
            <a:spLocks noGrp="1"/>
          </p:cNvSpPr>
          <p:nvPr>
            <p:ph type="ftr" idx="4"/>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20" name="PlaceHolder 6"/>
          <p:cNvSpPr>
            <a:spLocks noGrp="1"/>
          </p:cNvSpPr>
          <p:nvPr>
            <p:ph type="sldNum" idx="5"/>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A321BCFB-A182-4A2C-9832-EE008E6AB330}"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21" name="PlaceHolder 7"/>
          <p:cNvSpPr>
            <a:spLocks noGrp="1"/>
          </p:cNvSpPr>
          <p:nvPr>
            <p:ph type="dt" idx="6"/>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5"/>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03"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87" r:id="rId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07"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08"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89" r:id="rId3"/>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91" r:id="rId3"/>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3" r:id="rId3"/>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1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15"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16"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17"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95" r:id="rId3"/>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2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23"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2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25"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97" r:id="rId3"/>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31"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32"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33"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699" r:id="rId3"/>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39"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40"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01" r:id="rId3"/>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4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45"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46"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47"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48"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03" r:id="rId3"/>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6"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27"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28" name="Image 6" descr=""/>
          <p:cNvPicPr/>
          <p:nvPr/>
        </p:nvPicPr>
        <p:blipFill>
          <a:blip r:embed="rId3"/>
          <a:stretch/>
        </p:blipFill>
        <p:spPr>
          <a:xfrm>
            <a:off x="0" y="151200"/>
            <a:ext cx="1888560" cy="443520"/>
          </a:xfrm>
          <a:prstGeom prst="rect">
            <a:avLst/>
          </a:prstGeom>
          <a:ln w="0">
            <a:noFill/>
          </a:ln>
        </p:spPr>
      </p:pic>
      <p:pic>
        <p:nvPicPr>
          <p:cNvPr id="29" name="Image 13" descr=""/>
          <p:cNvPicPr/>
          <p:nvPr/>
        </p:nvPicPr>
        <p:blipFill>
          <a:blip r:embed="rId4"/>
          <a:srcRect l="0" t="10763" r="4331" b="7504"/>
          <a:stretch/>
        </p:blipFill>
        <p:spPr>
          <a:xfrm>
            <a:off x="10616400" y="59760"/>
            <a:ext cx="1376640" cy="685080"/>
          </a:xfrm>
          <a:prstGeom prst="rect">
            <a:avLst/>
          </a:prstGeom>
          <a:ln w="0">
            <a:noFill/>
          </a:ln>
        </p:spPr>
      </p:pic>
      <p:sp>
        <p:nvSpPr>
          <p:cNvPr id="30"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31"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3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3"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5"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6" name="PlaceHolder 5"/>
          <p:cNvSpPr>
            <a:spLocks noGrp="1"/>
          </p:cNvSpPr>
          <p:nvPr>
            <p:ph type="ftr" idx="7"/>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37" name="PlaceHolder 6"/>
          <p:cNvSpPr>
            <a:spLocks noGrp="1"/>
          </p:cNvSpPr>
          <p:nvPr>
            <p:ph type="sldNum" idx="8"/>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8ED6E927-B3CA-4B46-BFAD-3C85DF424078}"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38" name="PlaceHolder 7"/>
          <p:cNvSpPr>
            <a:spLocks noGrp="1"/>
          </p:cNvSpPr>
          <p:nvPr>
            <p:ph type="dt" idx="9"/>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5"/>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DK" sz="4400" strike="noStrike" u="none">
                <a:solidFill>
                  <a:srgbClr val="ffffff"/>
                </a:solidFill>
                <a:uFillTx/>
                <a:latin typeface="Arial"/>
              </a:rPr>
              <a:t>Click to edit the title text format</a:t>
            </a:r>
            <a:endParaRPr b="0" lang="en-DK" sz="4400" strike="noStrike" u="none">
              <a:solidFill>
                <a:srgbClr val="ffffff"/>
              </a:solidFill>
              <a:uFillTx/>
              <a:latin typeface="Arial"/>
            </a:endParaRPr>
          </a:p>
        </p:txBody>
      </p:sp>
      <p:sp>
        <p:nvSpPr>
          <p:cNvPr id="25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3200" strike="noStrike" u="none">
                <a:solidFill>
                  <a:srgbClr val="ffffff"/>
                </a:solidFill>
                <a:uFillTx/>
                <a:latin typeface="Arial"/>
              </a:rPr>
              <a:t>Click to edit the outline text format</a:t>
            </a:r>
            <a:endParaRPr b="0" lang="en-DK" sz="32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2800" strike="noStrike" u="none">
                <a:solidFill>
                  <a:srgbClr val="ffffff"/>
                </a:solidFill>
                <a:uFillTx/>
                <a:latin typeface="Arial"/>
              </a:rPr>
              <a:t>Second Outline Level</a:t>
            </a:r>
            <a:endParaRPr b="0" lang="en-DK" sz="2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2400" strike="noStrike" u="none">
                <a:solidFill>
                  <a:srgbClr val="ffffff"/>
                </a:solidFill>
                <a:uFillTx/>
                <a:latin typeface="Arial"/>
              </a:rPr>
              <a:t>Third Outline Level</a:t>
            </a:r>
            <a:endParaRPr b="0" lang="en-DK" sz="24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2000" strike="noStrike" u="none">
                <a:solidFill>
                  <a:srgbClr val="ffffff"/>
                </a:solidFill>
                <a:uFillTx/>
                <a:latin typeface="Arial"/>
              </a:rPr>
              <a:t>Fourth Outline Level</a:t>
            </a:r>
            <a:endParaRPr b="0" lang="en-DK" sz="20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2000" strike="noStrike" u="none">
                <a:solidFill>
                  <a:srgbClr val="ffffff"/>
                </a:solidFill>
                <a:uFillTx/>
                <a:latin typeface="Arial"/>
              </a:rPr>
              <a:t>Fifth Outline Level</a:t>
            </a:r>
            <a:endParaRPr b="0" lang="en-DK" sz="20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2000" strike="noStrike" u="none">
                <a:solidFill>
                  <a:srgbClr val="ffffff"/>
                </a:solidFill>
                <a:uFillTx/>
                <a:latin typeface="Arial"/>
              </a:rPr>
              <a:t>Sixth Outline Level</a:t>
            </a:r>
            <a:endParaRPr b="0" lang="en-DK" sz="20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2000" strike="noStrike" u="none">
                <a:solidFill>
                  <a:srgbClr val="ffffff"/>
                </a:solidFill>
                <a:uFillTx/>
                <a:latin typeface="Arial"/>
              </a:rPr>
              <a:t>Seventh Outline Level</a:t>
            </a:r>
            <a:endParaRPr b="0" lang="en-DK" sz="20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07" r:id="rId3"/>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57"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09" r:id="rId3"/>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6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61"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11" r:id="rId3"/>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65"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66"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13" r:id="rId3"/>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7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15" r:id="rId3"/>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3"/>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7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73"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74"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75"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19" r:id="rId3"/>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8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81"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82"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83"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21" r:id="rId3"/>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a:t>
            </a:r>
            <a:r>
              <a:rPr b="0" lang="en-DK" sz="1800" strike="noStrike" u="none">
                <a:solidFill>
                  <a:srgbClr val="ffffff"/>
                </a:solidFill>
                <a:uFillTx/>
                <a:latin typeface="Arial"/>
              </a:rPr>
              <a:t>edit the </a:t>
            </a:r>
            <a:r>
              <a:rPr b="0" lang="en-DK" sz="1800" strike="noStrike" u="none">
                <a:solidFill>
                  <a:srgbClr val="ffffff"/>
                </a:solidFill>
                <a:uFillTx/>
                <a:latin typeface="Arial"/>
              </a:rPr>
              <a:t>title text </a:t>
            </a:r>
            <a:r>
              <a:rPr b="0" lang="en-DK" sz="1800" strike="noStrike" u="none">
                <a:solidFill>
                  <a:srgbClr val="ffffff"/>
                </a:solidFill>
                <a:uFillTx/>
                <a:latin typeface="Arial"/>
              </a:rPr>
              <a:t>format</a:t>
            </a:r>
            <a:endParaRPr b="0" lang="en-DK" sz="1800" strike="noStrike" u="none">
              <a:solidFill>
                <a:srgbClr val="ffffff"/>
              </a:solidFill>
              <a:uFillTx/>
              <a:latin typeface="Arial"/>
            </a:endParaRPr>
          </a:p>
        </p:txBody>
      </p:sp>
      <p:sp>
        <p:nvSpPr>
          <p:cNvPr id="289"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90"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91"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23" r:id="rId3"/>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29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297"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298"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25" r:id="rId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43"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44"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45" name="Image 6" descr=""/>
          <p:cNvPicPr/>
          <p:nvPr/>
        </p:nvPicPr>
        <p:blipFill>
          <a:blip r:embed="rId3"/>
          <a:stretch/>
        </p:blipFill>
        <p:spPr>
          <a:xfrm>
            <a:off x="0" y="151200"/>
            <a:ext cx="1888560" cy="443520"/>
          </a:xfrm>
          <a:prstGeom prst="rect">
            <a:avLst/>
          </a:prstGeom>
          <a:ln w="0">
            <a:noFill/>
          </a:ln>
        </p:spPr>
      </p:pic>
      <p:pic>
        <p:nvPicPr>
          <p:cNvPr id="46" name="Image 13" descr=""/>
          <p:cNvPicPr/>
          <p:nvPr/>
        </p:nvPicPr>
        <p:blipFill>
          <a:blip r:embed="rId4"/>
          <a:srcRect l="0" t="10763" r="4331" b="7504"/>
          <a:stretch/>
        </p:blipFill>
        <p:spPr>
          <a:xfrm>
            <a:off x="10616400" y="59760"/>
            <a:ext cx="1376640" cy="685080"/>
          </a:xfrm>
          <a:prstGeom prst="rect">
            <a:avLst/>
          </a:prstGeom>
          <a:ln w="0">
            <a:noFill/>
          </a:ln>
        </p:spPr>
      </p:pic>
      <p:sp>
        <p:nvSpPr>
          <p:cNvPr id="47"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48"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4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50"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51"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52"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53" name="PlaceHolder 5"/>
          <p:cNvSpPr>
            <a:spLocks noGrp="1"/>
          </p:cNvSpPr>
          <p:nvPr>
            <p:ph type="ftr" idx="10"/>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54" name="PlaceHolder 6"/>
          <p:cNvSpPr>
            <a:spLocks noGrp="1"/>
          </p:cNvSpPr>
          <p:nvPr>
            <p:ph type="sldNum" idx="11"/>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3F543F43-CB64-40EC-BA83-C29DD2355618}"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55" name="PlaceHolder 7"/>
          <p:cNvSpPr>
            <a:spLocks noGrp="1"/>
          </p:cNvSpPr>
          <p:nvPr>
            <p:ph type="dt" idx="12"/>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5" r:id="rId5"/>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0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03"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0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05"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06"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27" r:id="rId3"/>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9" r:id="rId3"/>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1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13"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31" r:id="rId3"/>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DK" sz="4400" strike="noStrike" u="none">
                <a:solidFill>
                  <a:srgbClr val="ffffff"/>
                </a:solidFill>
                <a:uFillTx/>
                <a:latin typeface="Arial"/>
              </a:rPr>
              <a:t>Click to edit the title text format</a:t>
            </a:r>
            <a:endParaRPr b="0" lang="en-DK" sz="4400" strike="noStrike" u="none">
              <a:solidFill>
                <a:srgbClr val="ffffff"/>
              </a:solidFill>
              <a:uFillTx/>
              <a:latin typeface="Arial"/>
            </a:endParaRPr>
          </a:p>
        </p:txBody>
      </p:sp>
      <p:sp>
        <p:nvSpPr>
          <p:cNvPr id="31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3200" strike="noStrike" u="none">
                <a:solidFill>
                  <a:srgbClr val="ffffff"/>
                </a:solidFill>
                <a:uFillTx/>
                <a:latin typeface="Arial"/>
              </a:rPr>
              <a:t>Click to edit the outline text format</a:t>
            </a:r>
            <a:endParaRPr b="0" lang="en-DK" sz="32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2800" strike="noStrike" u="none">
                <a:solidFill>
                  <a:srgbClr val="ffffff"/>
                </a:solidFill>
                <a:uFillTx/>
                <a:latin typeface="Arial"/>
              </a:rPr>
              <a:t>Second Outline Level</a:t>
            </a:r>
            <a:endParaRPr b="0" lang="en-DK" sz="2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2400" strike="noStrike" u="none">
                <a:solidFill>
                  <a:srgbClr val="ffffff"/>
                </a:solidFill>
                <a:uFillTx/>
                <a:latin typeface="Arial"/>
              </a:rPr>
              <a:t>Third Outline Level</a:t>
            </a:r>
            <a:endParaRPr b="0" lang="en-DK" sz="24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2000" strike="noStrike" u="none">
                <a:solidFill>
                  <a:srgbClr val="ffffff"/>
                </a:solidFill>
                <a:uFillTx/>
                <a:latin typeface="Arial"/>
              </a:rPr>
              <a:t>Fourth Outline Level</a:t>
            </a:r>
            <a:endParaRPr b="0" lang="en-DK" sz="20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2000" strike="noStrike" u="none">
                <a:solidFill>
                  <a:srgbClr val="ffffff"/>
                </a:solidFill>
                <a:uFillTx/>
                <a:latin typeface="Arial"/>
              </a:rPr>
              <a:t>Fifth Outline Level</a:t>
            </a:r>
            <a:endParaRPr b="0" lang="en-DK" sz="20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2000" strike="noStrike" u="none">
                <a:solidFill>
                  <a:srgbClr val="ffffff"/>
                </a:solidFill>
                <a:uFillTx/>
                <a:latin typeface="Arial"/>
              </a:rPr>
              <a:t>Sixth Outline Level</a:t>
            </a:r>
            <a:endParaRPr b="0" lang="en-DK" sz="20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2000" strike="noStrike" u="none">
                <a:solidFill>
                  <a:srgbClr val="ffffff"/>
                </a:solidFill>
                <a:uFillTx/>
                <a:latin typeface="Arial"/>
              </a:rPr>
              <a:t>Seventh Outline Level</a:t>
            </a:r>
            <a:endParaRPr b="0" lang="en-DK" sz="20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4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45"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46"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47"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43" r:id="rId3"/>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5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53"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5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55"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56"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45" r:id="rId3"/>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6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63"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6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65"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47" r:id="rId3"/>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49" r:id="rId3"/>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7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73"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74"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75"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51" r:id="rId3"/>
  </p:sldLayoutIdLst>
</p:sldMaster>
</file>

<file path=ppt/slideMasters/slideMaster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8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81"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82"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53"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60"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61"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62" name="Image 6" descr=""/>
          <p:cNvPicPr/>
          <p:nvPr/>
        </p:nvPicPr>
        <p:blipFill>
          <a:blip r:embed="rId3"/>
          <a:stretch/>
        </p:blipFill>
        <p:spPr>
          <a:xfrm>
            <a:off x="0" y="151200"/>
            <a:ext cx="1888560" cy="443520"/>
          </a:xfrm>
          <a:prstGeom prst="rect">
            <a:avLst/>
          </a:prstGeom>
          <a:ln w="0">
            <a:noFill/>
          </a:ln>
        </p:spPr>
      </p:pic>
      <p:pic>
        <p:nvPicPr>
          <p:cNvPr id="63" name="Image 13" descr=""/>
          <p:cNvPicPr/>
          <p:nvPr/>
        </p:nvPicPr>
        <p:blipFill>
          <a:blip r:embed="rId4"/>
          <a:srcRect l="0" t="10763" r="4331" b="7504"/>
          <a:stretch/>
        </p:blipFill>
        <p:spPr>
          <a:xfrm>
            <a:off x="10616400" y="59760"/>
            <a:ext cx="1376640" cy="685080"/>
          </a:xfrm>
          <a:prstGeom prst="rect">
            <a:avLst/>
          </a:prstGeom>
          <a:ln w="0">
            <a:noFill/>
          </a:ln>
        </p:spPr>
      </p:pic>
      <p:sp>
        <p:nvSpPr>
          <p:cNvPr id="64"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65"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6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67"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68"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69" name="PlaceHolder 4"/>
          <p:cNvSpPr>
            <a:spLocks noGrp="1"/>
          </p:cNvSpPr>
          <p:nvPr>
            <p:ph type="ftr" idx="13"/>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70" name="PlaceHolder 5"/>
          <p:cNvSpPr>
            <a:spLocks noGrp="1"/>
          </p:cNvSpPr>
          <p:nvPr>
            <p:ph type="sldNum" idx="14"/>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E4087D24-4ECB-4EDC-86BE-0BA23D869001}"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71" name="PlaceHolder 6"/>
          <p:cNvSpPr>
            <a:spLocks noGrp="1"/>
          </p:cNvSpPr>
          <p:nvPr>
            <p:ph type="dt" idx="15"/>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7" r:id="rId5"/>
  </p:sldLayoutIdLst>
</p:sldMaster>
</file>

<file path=ppt/slideMasters/slideMaster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8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87"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388"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55" r:id="rId3"/>
  </p:sldLayoutIdLst>
</p:sldMaster>
</file>

<file path=ppt/slideMasters/slideMaster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9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a:t>
            </a:r>
            <a:r>
              <a:rPr b="0" lang="en-DK" sz="1800" strike="noStrike" u="none">
                <a:solidFill>
                  <a:srgbClr val="ffffff"/>
                </a:solidFill>
                <a:uFillTx/>
                <a:latin typeface="Arial"/>
              </a:rPr>
              <a:t>ck </a:t>
            </a:r>
            <a:r>
              <a:rPr b="0" lang="en-DK" sz="1800" strike="noStrike" u="none">
                <a:solidFill>
                  <a:srgbClr val="ffffff"/>
                </a:solidFill>
                <a:uFillTx/>
                <a:latin typeface="Arial"/>
              </a:rPr>
              <a:t>to </a:t>
            </a:r>
            <a:r>
              <a:rPr b="0" lang="en-DK" sz="1800" strike="noStrike" u="none">
                <a:solidFill>
                  <a:srgbClr val="ffffff"/>
                </a:solidFill>
                <a:uFillTx/>
                <a:latin typeface="Arial"/>
              </a:rPr>
              <a:t>edi</a:t>
            </a:r>
            <a:r>
              <a:rPr b="0" lang="en-DK" sz="1800" strike="noStrike" u="none">
                <a:solidFill>
                  <a:srgbClr val="ffffff"/>
                </a:solidFill>
                <a:uFillTx/>
                <a:latin typeface="Arial"/>
              </a:rPr>
              <a:t>t </a:t>
            </a:r>
            <a:r>
              <a:rPr b="0" lang="en-DK" sz="1800" strike="noStrike" u="none">
                <a:solidFill>
                  <a:srgbClr val="ffffff"/>
                </a:solidFill>
                <a:uFillTx/>
                <a:latin typeface="Arial"/>
              </a:rPr>
              <a:t>the </a:t>
            </a:r>
            <a:r>
              <a:rPr b="0" lang="en-DK" sz="1800" strike="noStrike" u="none">
                <a:solidFill>
                  <a:srgbClr val="ffffff"/>
                </a:solidFill>
                <a:uFillTx/>
                <a:latin typeface="Arial"/>
              </a:rPr>
              <a:t>title </a:t>
            </a:r>
            <a:r>
              <a:rPr b="0" lang="en-DK" sz="1800" strike="noStrike" u="none">
                <a:solidFill>
                  <a:srgbClr val="ffffff"/>
                </a:solidFill>
                <a:uFillTx/>
                <a:latin typeface="Arial"/>
              </a:rPr>
              <a:t>tex</a:t>
            </a:r>
            <a:r>
              <a:rPr b="0" lang="en-DK" sz="1800" strike="noStrike" u="none">
                <a:solidFill>
                  <a:srgbClr val="ffffff"/>
                </a:solidFill>
                <a:uFillTx/>
                <a:latin typeface="Arial"/>
              </a:rPr>
              <a:t>t </a:t>
            </a:r>
            <a:r>
              <a:rPr b="0" lang="en-DK" sz="1800" strike="noStrike" u="none">
                <a:solidFill>
                  <a:srgbClr val="ffffff"/>
                </a:solidFill>
                <a:uFillTx/>
                <a:latin typeface="Arial"/>
              </a:rPr>
              <a:t>for</a:t>
            </a:r>
            <a:r>
              <a:rPr b="0" lang="en-DK" sz="1800" strike="noStrike" u="none">
                <a:solidFill>
                  <a:srgbClr val="ffffff"/>
                </a:solidFill>
                <a:uFillTx/>
                <a:latin typeface="Arial"/>
              </a:rPr>
              <a:t>ma</a:t>
            </a:r>
            <a:r>
              <a:rPr b="0" lang="en-DK" sz="1800" strike="noStrike" u="none">
                <a:solidFill>
                  <a:srgbClr val="ffffff"/>
                </a:solidFill>
                <a:uFillTx/>
                <a:latin typeface="Arial"/>
              </a:rPr>
              <a:t>t</a:t>
            </a:r>
            <a:endParaRPr b="0" lang="en-DK" sz="1800" strike="noStrike" u="none">
              <a:solidFill>
                <a:srgbClr val="ffffff"/>
              </a:solidFill>
              <a:uFillTx/>
              <a:latin typeface="Arial"/>
            </a:endParaRPr>
          </a:p>
        </p:txBody>
      </p:sp>
      <p:sp>
        <p:nvSpPr>
          <p:cNvPr id="393"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57" r:id="rId3"/>
  </p:sldLayoutIdLst>
</p:sldMaster>
</file>

<file path=ppt/slideMasters/slideMaster5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39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397"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59" r:id="rId3"/>
  </p:sldLayoutIdLst>
</p:sldMaster>
</file>

<file path=ppt/slideMasters/slideMaster5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40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401"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402"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61" r:id="rId3"/>
  </p:sldLayoutIdLst>
</p:sldMaster>
</file>

<file path=ppt/slideMasters/slideMaster5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40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63" r:id="rId3"/>
  </p:sldLayoutIdLst>
</p:sldMaster>
</file>

<file path=ppt/slideMasters/slideMaster5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5" r:id="rId3"/>
  </p:sldLayoutIdLst>
</p:sldMaster>
</file>

<file path=ppt/slideMasters/slideMaster5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40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a:t>
            </a:r>
            <a:r>
              <a:rPr b="0" lang="en-DK" sz="1800" strike="noStrike" u="none">
                <a:solidFill>
                  <a:srgbClr val="ffffff"/>
                </a:solidFill>
                <a:uFillTx/>
                <a:latin typeface="Arial"/>
              </a:rPr>
              <a:t>edit the </a:t>
            </a:r>
            <a:r>
              <a:rPr b="0" lang="en-DK" sz="1800" strike="noStrike" u="none">
                <a:solidFill>
                  <a:srgbClr val="ffffff"/>
                </a:solidFill>
                <a:uFillTx/>
                <a:latin typeface="Arial"/>
              </a:rPr>
              <a:t>title text </a:t>
            </a:r>
            <a:r>
              <a:rPr b="0" lang="en-DK" sz="1800" strike="noStrike" u="none">
                <a:solidFill>
                  <a:srgbClr val="ffffff"/>
                </a:solidFill>
                <a:uFillTx/>
                <a:latin typeface="Arial"/>
              </a:rPr>
              <a:t>format</a:t>
            </a:r>
            <a:endParaRPr b="0" lang="en-DK" sz="1800" strike="noStrike" u="none">
              <a:solidFill>
                <a:srgbClr val="ffffff"/>
              </a:solidFill>
              <a:uFillTx/>
              <a:latin typeface="Arial"/>
            </a:endParaRPr>
          </a:p>
        </p:txBody>
      </p:sp>
      <p:sp>
        <p:nvSpPr>
          <p:cNvPr id="409"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410"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411"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Tree>
  </p:cSld>
  <p:clrMap bg1="lt1" tx1="dk1" bg2="lt2" tx2="dk2" accent1="accent1" accent2="accent2" accent3="accent3" accent4="accent4" accent5="accent5" accent6="accent6" hlink="hlink" folHlink="folHlink"/>
  <p:sldLayoutIdLst>
    <p:sldLayoutId id="2147483767" r:id="rId3"/>
  </p:sldLayoutIdLst>
</p:sldMaster>
</file>

<file path=ppt/slideMasters/slideMaster5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
        <p:nvSpPr>
          <p:cNvPr id="417"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18"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19" name="PlaceHolder 4"/>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69" r:id="rId2"/>
  </p:sldLayoutIdLst>
</p:sldMaster>
</file>

<file path=ppt/slideMasters/slideMaster5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
        <p:nvSpPr>
          <p:cNvPr id="425" name="PlaceHolder 2"/>
          <p:cNvSpPr>
            <a:spLocks noGrp="1"/>
          </p:cNvSpPr>
          <p:nvPr>
            <p:ph type="body"/>
          </p:nvPr>
        </p:nvSpPr>
        <p:spPr>
          <a:xfrm>
            <a:off x="609480" y="160452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26" name="PlaceHolder 3"/>
          <p:cNvSpPr>
            <a:spLocks noGrp="1"/>
          </p:cNvSpPr>
          <p:nvPr>
            <p:ph type="body"/>
          </p:nvPr>
        </p:nvSpPr>
        <p:spPr>
          <a:xfrm>
            <a:off x="609480" y="3682080"/>
            <a:ext cx="1097208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71" r:id="rId2"/>
  </p:sldLayoutIdLst>
</p:sldMaster>
</file>

<file path=ppt/slideMasters/slideMaster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
        <p:nvSpPr>
          <p:cNvPr id="431"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32"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33"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34"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73"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75"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76"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77" name="Image 6" descr=""/>
          <p:cNvPicPr/>
          <p:nvPr/>
        </p:nvPicPr>
        <p:blipFill>
          <a:blip r:embed="rId3"/>
          <a:stretch/>
        </p:blipFill>
        <p:spPr>
          <a:xfrm>
            <a:off x="0" y="151200"/>
            <a:ext cx="1888560" cy="443520"/>
          </a:xfrm>
          <a:prstGeom prst="rect">
            <a:avLst/>
          </a:prstGeom>
          <a:ln w="0">
            <a:noFill/>
          </a:ln>
        </p:spPr>
      </p:pic>
      <p:pic>
        <p:nvPicPr>
          <p:cNvPr id="78" name="Image 13" descr=""/>
          <p:cNvPicPr/>
          <p:nvPr/>
        </p:nvPicPr>
        <p:blipFill>
          <a:blip r:embed="rId4"/>
          <a:srcRect l="0" t="10763" r="4331" b="7504"/>
          <a:stretch/>
        </p:blipFill>
        <p:spPr>
          <a:xfrm>
            <a:off x="10616400" y="59760"/>
            <a:ext cx="1376640" cy="685080"/>
          </a:xfrm>
          <a:prstGeom prst="rect">
            <a:avLst/>
          </a:prstGeom>
          <a:ln w="0">
            <a:noFill/>
          </a:ln>
        </p:spPr>
      </p:pic>
      <p:sp>
        <p:nvSpPr>
          <p:cNvPr id="79"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80"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81"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82"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83"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84"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85" name="PlaceHolder 5"/>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86" name="PlaceHolder 6"/>
          <p:cNvSpPr>
            <a:spLocks noGrp="1"/>
          </p:cNvSpPr>
          <p:nvPr>
            <p:ph type="ftr" idx="16"/>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87" name="PlaceHolder 7"/>
          <p:cNvSpPr>
            <a:spLocks noGrp="1"/>
          </p:cNvSpPr>
          <p:nvPr>
            <p:ph type="sldNum" idx="17"/>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0B92D926-4E1F-48D3-A2C8-9BBAEC2F27F8}"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88" name="PlaceHolder 8"/>
          <p:cNvSpPr>
            <a:spLocks noGrp="1"/>
          </p:cNvSpPr>
          <p:nvPr>
            <p:ph type="dt" idx="18"/>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9" r:id="rId5"/>
  </p:sldLayoutIdLst>
</p:sldMaster>
</file>

<file path=ppt/slideMasters/slideMaster6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75" r:id="rId2"/>
  </p:sldLayoutIdLst>
</p:sldMaster>
</file>

<file path=ppt/slideMasters/slideMaster6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DK" sz="4400" strike="noStrike" u="none">
                <a:solidFill>
                  <a:srgbClr val="000000"/>
                </a:solidFill>
                <a:uFillTx/>
                <a:latin typeface="Arial"/>
              </a:rPr>
              <a:t>Click to edit the title text format</a:t>
            </a:r>
            <a:endParaRPr b="0" lang="en-DK" sz="4400" strike="noStrike" u="none">
              <a:solidFill>
                <a:srgbClr val="000000"/>
              </a:solidFill>
              <a:uFillTx/>
              <a:latin typeface="Arial"/>
            </a:endParaRPr>
          </a:p>
        </p:txBody>
      </p:sp>
      <p:sp>
        <p:nvSpPr>
          <p:cNvPr id="44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DK" sz="3200" strike="noStrike" u="none">
                <a:solidFill>
                  <a:srgbClr val="000000"/>
                </a:solidFill>
                <a:uFillTx/>
                <a:latin typeface="Arial"/>
              </a:rPr>
              <a:t>Click to edit the outline text format</a:t>
            </a:r>
            <a:endParaRPr b="0" lang="en-DK" sz="32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2800" strike="noStrike" u="none">
                <a:solidFill>
                  <a:srgbClr val="000000"/>
                </a:solidFill>
                <a:uFillTx/>
                <a:latin typeface="Arial"/>
              </a:rPr>
              <a:t>Second Outline Level</a:t>
            </a:r>
            <a:endParaRPr b="0" lang="en-DK" sz="2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2400" strike="noStrike" u="none">
                <a:solidFill>
                  <a:srgbClr val="000000"/>
                </a:solidFill>
                <a:uFillTx/>
                <a:latin typeface="Arial"/>
              </a:rPr>
              <a:t>Third Outline Level</a:t>
            </a:r>
            <a:endParaRPr b="0" lang="en-DK" sz="24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2000" strike="noStrike" u="none">
                <a:solidFill>
                  <a:srgbClr val="000000"/>
                </a:solidFill>
                <a:uFillTx/>
                <a:latin typeface="Arial"/>
              </a:rPr>
              <a:t>Fourth Outline Level</a:t>
            </a:r>
            <a:endParaRPr b="0" lang="en-DK" sz="20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2000" strike="noStrike" u="none">
                <a:solidFill>
                  <a:srgbClr val="000000"/>
                </a:solidFill>
                <a:uFillTx/>
                <a:latin typeface="Arial"/>
              </a:rPr>
              <a:t>Fifth Outline Level</a:t>
            </a:r>
            <a:endParaRPr b="0" lang="en-DK" sz="20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2000" strike="noStrike" u="none">
                <a:solidFill>
                  <a:srgbClr val="000000"/>
                </a:solidFill>
                <a:uFillTx/>
                <a:latin typeface="Arial"/>
              </a:rPr>
              <a:t>Sixth Outline Level</a:t>
            </a:r>
            <a:endParaRPr b="0" lang="en-DK" sz="20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2000" strike="noStrike" u="none">
                <a:solidFill>
                  <a:srgbClr val="000000"/>
                </a:solidFill>
                <a:uFillTx/>
                <a:latin typeface="Arial"/>
              </a:rPr>
              <a:t>Seventh Outline Level</a:t>
            </a:r>
            <a:endParaRPr b="0" lang="en-DK" sz="20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77" r:id="rId2"/>
  </p:sldLayoutIdLst>
</p:sldMaster>
</file>

<file path=ppt/slideMasters/slideMaster6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2"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a:t>
            </a:r>
            <a:r>
              <a:rPr b="0" lang="en-DK" sz="1800" strike="noStrike" u="none">
                <a:solidFill>
                  <a:srgbClr val="000000"/>
                </a:solidFill>
                <a:uFillTx/>
                <a:latin typeface="Arial"/>
              </a:rPr>
              <a:t>edit the </a:t>
            </a:r>
            <a:r>
              <a:rPr b="0" lang="en-DK" sz="1800" strike="noStrike" u="none">
                <a:solidFill>
                  <a:srgbClr val="000000"/>
                </a:solidFill>
                <a:uFillTx/>
                <a:latin typeface="Arial"/>
              </a:rPr>
              <a:t>title text </a:t>
            </a:r>
            <a:r>
              <a:rPr b="0" lang="en-DK" sz="1800" strike="noStrike" u="none">
                <a:solidFill>
                  <a:srgbClr val="000000"/>
                </a:solidFill>
                <a:uFillTx/>
                <a:latin typeface="Arial"/>
              </a:rPr>
              <a:t>format</a:t>
            </a:r>
            <a:endParaRPr b="0" lang="en-DK" sz="1800" strike="noStrike" u="none">
              <a:solidFill>
                <a:srgbClr val="000000"/>
              </a:solidFill>
              <a:uFillTx/>
              <a:latin typeface="Arial"/>
            </a:endParaRPr>
          </a:p>
        </p:txBody>
      </p:sp>
      <p:sp>
        <p:nvSpPr>
          <p:cNvPr id="443"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79" r:id="rId2"/>
  </p:sldLayoutIdLst>
</p:sldMaster>
</file>

<file path=ppt/slideMasters/slideMaster6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
        <p:nvSpPr>
          <p:cNvPr id="447"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81" r:id="rId2"/>
  </p:sldLayoutIdLst>
</p:sldMaster>
</file>

<file path=ppt/slideMasters/slideMaster6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0"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
        <p:nvSpPr>
          <p:cNvPr id="451"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52"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83" r:id="rId2"/>
  </p:sldLayoutIdLst>
</p:sldMaster>
</file>

<file path=ppt/slideMasters/slideMaster6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85" r:id="rId2"/>
  </p:sldLayoutIdLst>
</p:sldMaster>
</file>

<file path=ppt/slideMasters/slideMaster6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7" r:id="rId2"/>
  </p:sldLayoutIdLst>
</p:sldMaster>
</file>

<file path=ppt/slideMasters/slideMaster6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
        <p:nvSpPr>
          <p:cNvPr id="459" name="PlaceHolder 2"/>
          <p:cNvSpPr>
            <a:spLocks noGrp="1"/>
          </p:cNvSpPr>
          <p:nvPr>
            <p:ph type="body"/>
          </p:nvPr>
        </p:nvSpPr>
        <p:spPr>
          <a:xfrm>
            <a:off x="60948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60" name="PlaceHolder 3"/>
          <p:cNvSpPr>
            <a:spLocks noGrp="1"/>
          </p:cNvSpPr>
          <p:nvPr>
            <p:ph type="body"/>
          </p:nvPr>
        </p:nvSpPr>
        <p:spPr>
          <a:xfrm>
            <a:off x="623196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61" name="PlaceHolder 4"/>
          <p:cNvSpPr>
            <a:spLocks noGrp="1"/>
          </p:cNvSpPr>
          <p:nvPr>
            <p:ph type="body"/>
          </p:nvPr>
        </p:nvSpPr>
        <p:spPr>
          <a:xfrm>
            <a:off x="60948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89" r:id="rId2"/>
  </p:sldLayoutIdLst>
</p:sldMaster>
</file>

<file path=ppt/slideMasters/slideMaster6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6"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000000"/>
                </a:solidFill>
                <a:uFillTx/>
                <a:latin typeface="Arial"/>
              </a:rPr>
              <a:t>Click to edit the title text format</a:t>
            </a:r>
            <a:endParaRPr b="0" lang="en-DK" sz="1800" strike="noStrike" u="none">
              <a:solidFill>
                <a:srgbClr val="000000"/>
              </a:solidFill>
              <a:uFillTx/>
              <a:latin typeface="Arial"/>
            </a:endParaRPr>
          </a:p>
        </p:txBody>
      </p:sp>
      <p:sp>
        <p:nvSpPr>
          <p:cNvPr id="467" name="PlaceHolder 2"/>
          <p:cNvSpPr>
            <a:spLocks noGrp="1"/>
          </p:cNvSpPr>
          <p:nvPr>
            <p:ph type="body"/>
          </p:nvPr>
        </p:nvSpPr>
        <p:spPr>
          <a:xfrm>
            <a:off x="609480" y="1604520"/>
            <a:ext cx="535392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68" name="PlaceHolder 3"/>
          <p:cNvSpPr>
            <a:spLocks noGrp="1"/>
          </p:cNvSpPr>
          <p:nvPr>
            <p:ph type="body"/>
          </p:nvPr>
        </p:nvSpPr>
        <p:spPr>
          <a:xfrm>
            <a:off x="6231960" y="160452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
        <p:nvSpPr>
          <p:cNvPr id="469" name="PlaceHolder 4"/>
          <p:cNvSpPr>
            <a:spLocks noGrp="1"/>
          </p:cNvSpPr>
          <p:nvPr>
            <p:ph type="body"/>
          </p:nvPr>
        </p:nvSpPr>
        <p:spPr>
          <a:xfrm>
            <a:off x="6231960" y="3682080"/>
            <a:ext cx="5353920" cy="1896480"/>
          </a:xfrm>
          <a:prstGeom prst="rect">
            <a:avLst/>
          </a:prstGeom>
          <a:noFill/>
          <a:ln w="0">
            <a:noFill/>
          </a:ln>
        </p:spPr>
        <p:txBody>
          <a:bodyPr lIns="0" rIns="0" tIns="0" bIns="0" anchor="t">
            <a:normAutofit fontScale="92500" lnSpcReduction="19999"/>
          </a:bodyPr>
          <a:p>
            <a:pPr marL="432000" indent="-324000">
              <a:spcBef>
                <a:spcPts val="1417"/>
              </a:spcBef>
              <a:buClr>
                <a:srgbClr val="000000"/>
              </a:buClr>
              <a:buSzPct val="45000"/>
              <a:buFont typeface="Wingdings" charset="2"/>
              <a:buChar char=""/>
            </a:pPr>
            <a:r>
              <a:rPr b="0" lang="en-DK" sz="1800" strike="noStrike" u="none">
                <a:solidFill>
                  <a:srgbClr val="000000"/>
                </a:solidFill>
                <a:uFillTx/>
                <a:latin typeface="Arial"/>
              </a:rPr>
              <a:t>Click to edit the outline text format</a:t>
            </a:r>
            <a:endParaRPr b="0" lang="en-DK" sz="1800" strike="noStrike" u="none">
              <a:solidFill>
                <a:srgbClr val="000000"/>
              </a:solidFill>
              <a:uFillTx/>
              <a:latin typeface="Arial"/>
            </a:endParaRPr>
          </a:p>
          <a:p>
            <a:pPr lvl="1" marL="864000" indent="-324000">
              <a:spcBef>
                <a:spcPts val="1134"/>
              </a:spcBef>
              <a:buClr>
                <a:srgbClr val="000000"/>
              </a:buClr>
              <a:buSzPct val="75000"/>
              <a:buFont typeface="Symbol" charset="2"/>
              <a:buChar char=""/>
            </a:pPr>
            <a:r>
              <a:rPr b="0" lang="en-DK" sz="1800" strike="noStrike" u="none">
                <a:solidFill>
                  <a:srgbClr val="000000"/>
                </a:solidFill>
                <a:uFillTx/>
                <a:latin typeface="Arial"/>
              </a:rPr>
              <a:t>Second Outline Level</a:t>
            </a:r>
            <a:endParaRPr b="0" lang="en-DK" sz="1800" strike="noStrike" u="none">
              <a:solidFill>
                <a:srgbClr val="000000"/>
              </a:solidFill>
              <a:uFillTx/>
              <a:latin typeface="Arial"/>
            </a:endParaRPr>
          </a:p>
          <a:p>
            <a:pPr lvl="2" marL="1296000" indent="-288000">
              <a:spcBef>
                <a:spcPts val="850"/>
              </a:spcBef>
              <a:buClr>
                <a:srgbClr val="000000"/>
              </a:buClr>
              <a:buSzPct val="45000"/>
              <a:buFont typeface="Wingdings" charset="2"/>
              <a:buChar char=""/>
            </a:pPr>
            <a:r>
              <a:rPr b="0" lang="en-DK" sz="1800" strike="noStrike" u="none">
                <a:solidFill>
                  <a:srgbClr val="000000"/>
                </a:solidFill>
                <a:uFillTx/>
                <a:latin typeface="Arial"/>
              </a:rPr>
              <a:t>Third Outline Level</a:t>
            </a:r>
            <a:endParaRPr b="0" lang="en-DK" sz="1800" strike="noStrike" u="none">
              <a:solidFill>
                <a:srgbClr val="000000"/>
              </a:solidFill>
              <a:uFillTx/>
              <a:latin typeface="Arial"/>
            </a:endParaRPr>
          </a:p>
          <a:p>
            <a:pPr lvl="3" marL="1728000" indent="-216000">
              <a:spcBef>
                <a:spcPts val="567"/>
              </a:spcBef>
              <a:buClr>
                <a:srgbClr val="000000"/>
              </a:buClr>
              <a:buSzPct val="75000"/>
              <a:buFont typeface="Symbol" charset="2"/>
              <a:buChar char=""/>
            </a:pPr>
            <a:r>
              <a:rPr b="0" lang="en-DK" sz="1800" strike="noStrike" u="none">
                <a:solidFill>
                  <a:srgbClr val="000000"/>
                </a:solidFill>
                <a:uFillTx/>
                <a:latin typeface="Arial"/>
              </a:rPr>
              <a:t>Fourth Outline Level</a:t>
            </a:r>
            <a:endParaRPr b="0" lang="en-DK" sz="1800" strike="noStrike" u="none">
              <a:solidFill>
                <a:srgbClr val="000000"/>
              </a:solidFill>
              <a:uFillTx/>
              <a:latin typeface="Arial"/>
            </a:endParaRPr>
          </a:p>
          <a:p>
            <a:pPr lvl="4" marL="2160000" indent="-216000">
              <a:spcBef>
                <a:spcPts val="283"/>
              </a:spcBef>
              <a:buClr>
                <a:srgbClr val="000000"/>
              </a:buClr>
              <a:buSzPct val="45000"/>
              <a:buFont typeface="Wingdings" charset="2"/>
              <a:buChar char=""/>
            </a:pPr>
            <a:r>
              <a:rPr b="0" lang="en-DK" sz="1800" strike="noStrike" u="none">
                <a:solidFill>
                  <a:srgbClr val="000000"/>
                </a:solidFill>
                <a:uFillTx/>
                <a:latin typeface="Arial"/>
              </a:rPr>
              <a:t>Fifth Outline Level</a:t>
            </a:r>
            <a:endParaRPr b="0" lang="en-DK" sz="1800" strike="noStrike" u="none">
              <a:solidFill>
                <a:srgbClr val="000000"/>
              </a:solidFill>
              <a:uFillTx/>
              <a:latin typeface="Arial"/>
            </a:endParaRPr>
          </a:p>
          <a:p>
            <a:pPr lvl="5" marL="2592000" indent="-216000">
              <a:spcBef>
                <a:spcPts val="283"/>
              </a:spcBef>
              <a:buClr>
                <a:srgbClr val="000000"/>
              </a:buClr>
              <a:buSzPct val="45000"/>
              <a:buFont typeface="Wingdings" charset="2"/>
              <a:buChar char=""/>
            </a:pPr>
            <a:r>
              <a:rPr b="0" lang="en-DK" sz="1800" strike="noStrike" u="none">
                <a:solidFill>
                  <a:srgbClr val="000000"/>
                </a:solidFill>
                <a:uFillTx/>
                <a:latin typeface="Arial"/>
              </a:rPr>
              <a:t>Sixth Outline Level</a:t>
            </a:r>
            <a:endParaRPr b="0" lang="en-DK" sz="1800" strike="noStrike" u="none">
              <a:solidFill>
                <a:srgbClr val="000000"/>
              </a:solidFill>
              <a:uFillTx/>
              <a:latin typeface="Arial"/>
            </a:endParaRPr>
          </a:p>
          <a:p>
            <a:pPr lvl="6" marL="3024000" indent="-216000">
              <a:spcBef>
                <a:spcPts val="283"/>
              </a:spcBef>
              <a:buClr>
                <a:srgbClr val="000000"/>
              </a:buClr>
              <a:buSzPct val="45000"/>
              <a:buFont typeface="Wingdings" charset="2"/>
              <a:buChar char=""/>
            </a:pPr>
            <a:r>
              <a:rPr b="0" lang="en-DK" sz="1800" strike="noStrike" u="none">
                <a:solidFill>
                  <a:srgbClr val="000000"/>
                </a:solidFill>
                <a:uFillTx/>
                <a:latin typeface="Arial"/>
              </a:rPr>
              <a:t>Seventh Outline Level</a:t>
            </a:r>
            <a:endParaRPr b="0" lang="en-DK" sz="18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791"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94"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95"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96" name="Image 6" descr=""/>
          <p:cNvPicPr/>
          <p:nvPr/>
        </p:nvPicPr>
        <p:blipFill>
          <a:blip r:embed="rId3"/>
          <a:stretch/>
        </p:blipFill>
        <p:spPr>
          <a:xfrm>
            <a:off x="0" y="151200"/>
            <a:ext cx="1888560" cy="443520"/>
          </a:xfrm>
          <a:prstGeom prst="rect">
            <a:avLst/>
          </a:prstGeom>
          <a:ln w="0">
            <a:noFill/>
          </a:ln>
        </p:spPr>
      </p:pic>
      <p:pic>
        <p:nvPicPr>
          <p:cNvPr id="97" name="Image 13" descr=""/>
          <p:cNvPicPr/>
          <p:nvPr/>
        </p:nvPicPr>
        <p:blipFill>
          <a:blip r:embed="rId4"/>
          <a:srcRect l="0" t="10763" r="4331" b="7504"/>
          <a:stretch/>
        </p:blipFill>
        <p:spPr>
          <a:xfrm>
            <a:off x="10616400" y="59760"/>
            <a:ext cx="1376640" cy="685080"/>
          </a:xfrm>
          <a:prstGeom prst="rect">
            <a:avLst/>
          </a:prstGeom>
          <a:ln w="0">
            <a:noFill/>
          </a:ln>
        </p:spPr>
      </p:pic>
      <p:sp>
        <p:nvSpPr>
          <p:cNvPr id="98"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99"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00" name="PlaceHolder 1"/>
          <p:cNvSpPr>
            <a:spLocks noGrp="1"/>
          </p:cNvSpPr>
          <p:nvPr>
            <p:ph type="ftr" idx="19"/>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 </a:t>
            </a:r>
            <a:endParaRPr b="0" lang="en-DK" sz="1400" strike="noStrike" u="none">
              <a:solidFill>
                <a:srgbClr val="ffffff"/>
              </a:solidFill>
              <a:uFillTx/>
              <a:latin typeface="Times New Roman"/>
            </a:endParaRPr>
          </a:p>
        </p:txBody>
      </p:sp>
      <p:sp>
        <p:nvSpPr>
          <p:cNvPr id="101" name="PlaceHolder 2"/>
          <p:cNvSpPr>
            <a:spLocks noGrp="1"/>
          </p:cNvSpPr>
          <p:nvPr>
            <p:ph type="sldNum" idx="20"/>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ECE53D61-384D-4C8B-948F-3F105DDD2776}" type="slidenum">
              <a:rPr b="0" lang="fr-FR" sz="1200" strike="noStrike" u="none">
                <a:solidFill>
                  <a:srgbClr val="8b8b8b"/>
                </a:solidFill>
                <a:uFillTx/>
                <a:latin typeface="Calibri"/>
              </a:rPr>
              <a:t>1</a:t>
            </a:fld>
            <a:endParaRPr b="0" lang="en-DK" sz="1200" strike="noStrike" u="none">
              <a:solidFill>
                <a:srgbClr val="ffffff"/>
              </a:solidFill>
              <a:uFillTx/>
              <a:latin typeface="Times New Roman"/>
            </a:endParaRPr>
          </a:p>
        </p:txBody>
      </p:sp>
      <p:sp>
        <p:nvSpPr>
          <p:cNvPr id="102" name="PlaceHolder 3"/>
          <p:cNvSpPr>
            <a:spLocks noGrp="1"/>
          </p:cNvSpPr>
          <p:nvPr>
            <p:ph type="dt" idx="21"/>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 </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1" r:id="rId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03"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04"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105" name="Image 6" descr=""/>
          <p:cNvPicPr/>
          <p:nvPr/>
        </p:nvPicPr>
        <p:blipFill>
          <a:blip r:embed="rId3"/>
          <a:stretch/>
        </p:blipFill>
        <p:spPr>
          <a:xfrm>
            <a:off x="0" y="151200"/>
            <a:ext cx="1888560" cy="443520"/>
          </a:xfrm>
          <a:prstGeom prst="rect">
            <a:avLst/>
          </a:prstGeom>
          <a:ln w="0">
            <a:noFill/>
          </a:ln>
        </p:spPr>
      </p:pic>
      <p:pic>
        <p:nvPicPr>
          <p:cNvPr id="106" name="Image 13" descr=""/>
          <p:cNvPicPr/>
          <p:nvPr/>
        </p:nvPicPr>
        <p:blipFill>
          <a:blip r:embed="rId4"/>
          <a:srcRect l="0" t="10763" r="4331" b="7504"/>
          <a:stretch/>
        </p:blipFill>
        <p:spPr>
          <a:xfrm>
            <a:off x="10616400" y="59760"/>
            <a:ext cx="1376640" cy="685080"/>
          </a:xfrm>
          <a:prstGeom prst="rect">
            <a:avLst/>
          </a:prstGeom>
          <a:ln w="0">
            <a:noFill/>
          </a:ln>
        </p:spPr>
      </p:pic>
      <p:sp>
        <p:nvSpPr>
          <p:cNvPr id="107"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08"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09" name="PlaceHolder 1"/>
          <p:cNvSpPr>
            <a:spLocks noGrp="1"/>
          </p:cNvSpPr>
          <p:nvPr>
            <p:ph type="ftr" idx="22"/>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 </a:t>
            </a:r>
            <a:endParaRPr b="0" lang="en-DK" sz="1400" strike="noStrike" u="none">
              <a:solidFill>
                <a:srgbClr val="ffffff"/>
              </a:solidFill>
              <a:uFillTx/>
              <a:latin typeface="Times New Roman"/>
            </a:endParaRPr>
          </a:p>
        </p:txBody>
      </p:sp>
      <p:sp>
        <p:nvSpPr>
          <p:cNvPr id="110" name="PlaceHolder 2"/>
          <p:cNvSpPr>
            <a:spLocks noGrp="1"/>
          </p:cNvSpPr>
          <p:nvPr>
            <p:ph type="sldNum" idx="23"/>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4AF5AE86-B00E-4774-B002-4BB9FC86325D}" type="slidenum">
              <a:rPr b="0" lang="fr-FR" sz="1200" strike="noStrike" u="none">
                <a:solidFill>
                  <a:srgbClr val="8b8b8b"/>
                </a:solidFill>
                <a:uFillTx/>
                <a:latin typeface="Calibri"/>
              </a:rPr>
              <a:t>1</a:t>
            </a:fld>
            <a:endParaRPr b="0" lang="en-DK" sz="1200" strike="noStrike" u="none">
              <a:solidFill>
                <a:srgbClr val="ffffff"/>
              </a:solidFill>
              <a:uFillTx/>
              <a:latin typeface="Times New Roman"/>
            </a:endParaRPr>
          </a:p>
        </p:txBody>
      </p:sp>
      <p:sp>
        <p:nvSpPr>
          <p:cNvPr id="111" name="PlaceHolder 3"/>
          <p:cNvSpPr>
            <a:spLocks noGrp="1"/>
          </p:cNvSpPr>
          <p:nvPr>
            <p:ph type="dt" idx="24"/>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 </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3" r:id="rId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alphaModFix amt="2000"/>
          </a:blip>
          <a:stretch/>
        </a:blipFill>
      </p:bgPr>
    </p:bg>
    <p:spTree>
      <p:nvGrpSpPr>
        <p:cNvPr id="1" name=""/>
        <p:cNvGrpSpPr/>
        <p:nvPr/>
      </p:nvGrpSpPr>
      <p:grpSpPr>
        <a:xfrm>
          <a:off x="0" y="0"/>
          <a:ext cx="0" cy="0"/>
          <a:chOff x="0" y="0"/>
          <a:chExt cx="0" cy="0"/>
        </a:xfrm>
      </p:grpSpPr>
      <p:sp>
        <p:nvSpPr>
          <p:cNvPr id="112" name="Connecteur droit 9"/>
          <p:cNvSpPr/>
          <p:nvPr/>
        </p:nvSpPr>
        <p:spPr>
          <a:xfrm>
            <a:off x="1979640" y="16200"/>
            <a:ext cx="360" cy="53316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13" name="ZoneTexte 9"/>
          <p:cNvSpPr/>
          <p:nvPr/>
        </p:nvSpPr>
        <p:spPr>
          <a:xfrm>
            <a:off x="1993320" y="88920"/>
            <a:ext cx="7877880" cy="623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en-US" sz="2100" strike="noStrike" u="none">
                <a:solidFill>
                  <a:srgbClr val="000000"/>
                </a:solidFill>
                <a:uFillTx/>
                <a:latin typeface="Abadi MT Condensed Light"/>
                <a:ea typeface="Abadi MT Condensed Light"/>
              </a:rPr>
              <a:t>Medical Imaging Research Laboratory</a:t>
            </a:r>
            <a:endParaRPr b="0" lang="en-DK" sz="2100" strike="noStrike" u="none">
              <a:solidFill>
                <a:srgbClr val="ffffff"/>
              </a:solidFill>
              <a:uFillTx/>
              <a:latin typeface="Arial"/>
            </a:endParaRPr>
          </a:p>
          <a:p>
            <a:pPr>
              <a:lnSpc>
                <a:spcPct val="100000"/>
              </a:lnSpc>
              <a:tabLst>
                <a:tab algn="l" pos="0"/>
              </a:tabLst>
            </a:pPr>
            <a:r>
              <a:rPr b="0" i="1" lang="en-US" sz="1400" strike="noStrike" u="none">
                <a:solidFill>
                  <a:srgbClr val="000000"/>
                </a:solidFill>
                <a:uFillTx/>
                <a:latin typeface="Abadi MT Condensed Light"/>
                <a:ea typeface="Abadi MT Condensed Light"/>
              </a:rPr>
              <a:t>www.creatis.insa-lyon.fr</a:t>
            </a:r>
            <a:endParaRPr b="0" lang="en-DK" sz="1400" strike="noStrike" u="none">
              <a:solidFill>
                <a:srgbClr val="ffffff"/>
              </a:solidFill>
              <a:uFillTx/>
              <a:latin typeface="Arial"/>
            </a:endParaRPr>
          </a:p>
        </p:txBody>
      </p:sp>
      <p:pic>
        <p:nvPicPr>
          <p:cNvPr id="114" name="Image 6" descr=""/>
          <p:cNvPicPr/>
          <p:nvPr/>
        </p:nvPicPr>
        <p:blipFill>
          <a:blip r:embed="rId3"/>
          <a:stretch/>
        </p:blipFill>
        <p:spPr>
          <a:xfrm>
            <a:off x="0" y="151200"/>
            <a:ext cx="1888560" cy="443520"/>
          </a:xfrm>
          <a:prstGeom prst="rect">
            <a:avLst/>
          </a:prstGeom>
          <a:ln w="0">
            <a:noFill/>
          </a:ln>
        </p:spPr>
      </p:pic>
      <p:pic>
        <p:nvPicPr>
          <p:cNvPr id="115" name="Image 13" descr=""/>
          <p:cNvPicPr/>
          <p:nvPr/>
        </p:nvPicPr>
        <p:blipFill>
          <a:blip r:embed="rId4"/>
          <a:srcRect l="0" t="10763" r="4331" b="7504"/>
          <a:stretch/>
        </p:blipFill>
        <p:spPr>
          <a:xfrm>
            <a:off x="10616400" y="59760"/>
            <a:ext cx="1376640" cy="685080"/>
          </a:xfrm>
          <a:prstGeom prst="rect">
            <a:avLst/>
          </a:prstGeom>
          <a:ln w="0">
            <a:noFill/>
          </a:ln>
        </p:spPr>
      </p:pic>
      <p:sp>
        <p:nvSpPr>
          <p:cNvPr id="116" name="Connecteur droit 11"/>
          <p:cNvSpPr/>
          <p:nvPr/>
        </p:nvSpPr>
        <p:spPr>
          <a:xfrm>
            <a:off x="1979640" y="16200"/>
            <a:ext cx="360" cy="533160"/>
          </a:xfrm>
          <a:prstGeom prst="line">
            <a:avLst/>
          </a:prstGeom>
          <a:ln w="12600">
            <a:solidFill>
              <a:srgbClr val="ffffff"/>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17" name="Connecteur droit 20"/>
          <p:cNvSpPr/>
          <p:nvPr/>
        </p:nvSpPr>
        <p:spPr>
          <a:xfrm>
            <a:off x="1921680" y="32400"/>
            <a:ext cx="360" cy="687240"/>
          </a:xfrm>
          <a:prstGeom prst="line">
            <a:avLst/>
          </a:prstGeom>
          <a:ln w="12600">
            <a:solidFill>
              <a:srgbClr val="00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18"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pPr indent="0">
              <a:buNone/>
            </a:pPr>
            <a:r>
              <a:rPr b="0" lang="en-DK" sz="1800" strike="noStrike" u="none">
                <a:solidFill>
                  <a:srgbClr val="ffffff"/>
                </a:solidFill>
                <a:uFillTx/>
                <a:latin typeface="Arial"/>
              </a:rPr>
              <a:t>Click to edit the title text format</a:t>
            </a:r>
            <a:endParaRPr b="0" lang="en-DK" sz="1800" strike="noStrike" u="none">
              <a:solidFill>
                <a:srgbClr val="ffffff"/>
              </a:solidFill>
              <a:uFillTx/>
              <a:latin typeface="Arial"/>
            </a:endParaRPr>
          </a:p>
        </p:txBody>
      </p:sp>
      <p:sp>
        <p:nvSpPr>
          <p:cNvPr id="119"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DK" sz="1800" strike="noStrike" u="none">
                <a:solidFill>
                  <a:srgbClr val="ffffff"/>
                </a:solidFill>
                <a:uFillTx/>
                <a:latin typeface="Arial"/>
              </a:rPr>
              <a:t>Click to edit the outline text format</a:t>
            </a:r>
            <a:endParaRPr b="0" lang="en-DK" sz="1800" strike="noStrike" u="none">
              <a:solidFill>
                <a:srgbClr val="ffffff"/>
              </a:solidFill>
              <a:uFillTx/>
              <a:latin typeface="Arial"/>
            </a:endParaRPr>
          </a:p>
          <a:p>
            <a:pPr lvl="1" marL="864000" indent="-324000">
              <a:spcBef>
                <a:spcPts val="1134"/>
              </a:spcBef>
              <a:buClr>
                <a:srgbClr val="ffffff"/>
              </a:buClr>
              <a:buSzPct val="75000"/>
              <a:buFont typeface="Symbol" charset="2"/>
              <a:buChar char=""/>
            </a:pPr>
            <a:r>
              <a:rPr b="0" lang="en-DK" sz="1800" strike="noStrike" u="none">
                <a:solidFill>
                  <a:srgbClr val="ffffff"/>
                </a:solidFill>
                <a:uFillTx/>
                <a:latin typeface="Arial"/>
              </a:rPr>
              <a:t>Second Outline Level</a:t>
            </a:r>
            <a:endParaRPr b="0" lang="en-DK" sz="1800" strike="noStrike" u="none">
              <a:solidFill>
                <a:srgbClr val="ffffff"/>
              </a:solidFill>
              <a:uFillTx/>
              <a:latin typeface="Arial"/>
            </a:endParaRPr>
          </a:p>
          <a:p>
            <a:pPr lvl="2" marL="1296000" indent="-288000">
              <a:spcBef>
                <a:spcPts val="850"/>
              </a:spcBef>
              <a:buClr>
                <a:srgbClr val="ffffff"/>
              </a:buClr>
              <a:buSzPct val="45000"/>
              <a:buFont typeface="Wingdings" charset="2"/>
              <a:buChar char=""/>
            </a:pPr>
            <a:r>
              <a:rPr b="0" lang="en-DK" sz="1800" strike="noStrike" u="none">
                <a:solidFill>
                  <a:srgbClr val="ffffff"/>
                </a:solidFill>
                <a:uFillTx/>
                <a:latin typeface="Arial"/>
              </a:rPr>
              <a:t>Third Outline Level</a:t>
            </a:r>
            <a:endParaRPr b="0" lang="en-DK" sz="1800" strike="noStrike" u="none">
              <a:solidFill>
                <a:srgbClr val="ffffff"/>
              </a:solidFill>
              <a:uFillTx/>
              <a:latin typeface="Arial"/>
            </a:endParaRPr>
          </a:p>
          <a:p>
            <a:pPr lvl="3" marL="1728000" indent="-216000">
              <a:spcBef>
                <a:spcPts val="567"/>
              </a:spcBef>
              <a:buClr>
                <a:srgbClr val="ffffff"/>
              </a:buClr>
              <a:buSzPct val="75000"/>
              <a:buFont typeface="Symbol" charset="2"/>
              <a:buChar char=""/>
            </a:pPr>
            <a:r>
              <a:rPr b="0" lang="en-DK" sz="1800" strike="noStrike" u="none">
                <a:solidFill>
                  <a:srgbClr val="ffffff"/>
                </a:solidFill>
                <a:uFillTx/>
                <a:latin typeface="Arial"/>
              </a:rPr>
              <a:t>Fourth Outline Level</a:t>
            </a:r>
            <a:endParaRPr b="0" lang="en-DK" sz="1800" strike="noStrike" u="none">
              <a:solidFill>
                <a:srgbClr val="ffffff"/>
              </a:solidFill>
              <a:uFillTx/>
              <a:latin typeface="Arial"/>
            </a:endParaRPr>
          </a:p>
          <a:p>
            <a:pPr lvl="4" marL="2160000" indent="-216000">
              <a:spcBef>
                <a:spcPts val="283"/>
              </a:spcBef>
              <a:buClr>
                <a:srgbClr val="ffffff"/>
              </a:buClr>
              <a:buSzPct val="45000"/>
              <a:buFont typeface="Wingdings" charset="2"/>
              <a:buChar char=""/>
            </a:pPr>
            <a:r>
              <a:rPr b="0" lang="en-DK" sz="1800" strike="noStrike" u="none">
                <a:solidFill>
                  <a:srgbClr val="ffffff"/>
                </a:solidFill>
                <a:uFillTx/>
                <a:latin typeface="Arial"/>
              </a:rPr>
              <a:t>Fifth Outline Level</a:t>
            </a:r>
            <a:endParaRPr b="0" lang="en-DK" sz="1800" strike="noStrike" u="none">
              <a:solidFill>
                <a:srgbClr val="ffffff"/>
              </a:solidFill>
              <a:uFillTx/>
              <a:latin typeface="Arial"/>
            </a:endParaRPr>
          </a:p>
          <a:p>
            <a:pPr lvl="5" marL="2592000" indent="-216000">
              <a:spcBef>
                <a:spcPts val="283"/>
              </a:spcBef>
              <a:buClr>
                <a:srgbClr val="ffffff"/>
              </a:buClr>
              <a:buSzPct val="45000"/>
              <a:buFont typeface="Wingdings" charset="2"/>
              <a:buChar char=""/>
            </a:pPr>
            <a:r>
              <a:rPr b="0" lang="en-DK" sz="1800" strike="noStrike" u="none">
                <a:solidFill>
                  <a:srgbClr val="ffffff"/>
                </a:solidFill>
                <a:uFillTx/>
                <a:latin typeface="Arial"/>
              </a:rPr>
              <a:t>Sixth Outline Level</a:t>
            </a:r>
            <a:endParaRPr b="0" lang="en-DK" sz="1800" strike="noStrike" u="none">
              <a:solidFill>
                <a:srgbClr val="ffffff"/>
              </a:solidFill>
              <a:uFillTx/>
              <a:latin typeface="Arial"/>
            </a:endParaRPr>
          </a:p>
          <a:p>
            <a:pPr lvl="6" marL="3024000" indent="-216000">
              <a:spcBef>
                <a:spcPts val="283"/>
              </a:spcBef>
              <a:buClr>
                <a:srgbClr val="ffffff"/>
              </a:buClr>
              <a:buSzPct val="45000"/>
              <a:buFont typeface="Wingdings" charset="2"/>
              <a:buChar char=""/>
            </a:pPr>
            <a:r>
              <a:rPr b="0" lang="en-DK" sz="1800" strike="noStrike" u="none">
                <a:solidFill>
                  <a:srgbClr val="ffffff"/>
                </a:solidFill>
                <a:uFillTx/>
                <a:latin typeface="Arial"/>
              </a:rPr>
              <a:t>Seventh Outline Level</a:t>
            </a:r>
            <a:endParaRPr b="0" lang="en-DK" sz="1800" strike="noStrike" u="none">
              <a:solidFill>
                <a:srgbClr val="ffffff"/>
              </a:solidFill>
              <a:uFillTx/>
              <a:latin typeface="Arial"/>
            </a:endParaRPr>
          </a:p>
        </p:txBody>
      </p:sp>
      <p:sp>
        <p:nvSpPr>
          <p:cNvPr id="120" name="PlaceHolder 3"/>
          <p:cNvSpPr>
            <a:spLocks noGrp="1"/>
          </p:cNvSpPr>
          <p:nvPr>
            <p:ph type="ftr" idx="25"/>
          </p:nvPr>
        </p:nvSpPr>
        <p:spPr>
          <a:xfrm>
            <a:off x="4165560" y="6356520"/>
            <a:ext cx="3856320" cy="36072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fr-FR" sz="1400" strike="noStrike" u="none">
                <a:solidFill>
                  <a:srgbClr val="000000"/>
                </a:solidFill>
                <a:uFillTx/>
                <a:latin typeface="Times New Roman"/>
              </a:defRPr>
            </a:lvl1pPr>
          </a:lstStyle>
          <a:p>
            <a:pPr indent="0" algn="ctr">
              <a:lnSpc>
                <a:spcPct val="100000"/>
              </a:lnSpc>
              <a:buNone/>
              <a:tabLst>
                <a:tab algn="l" pos="0"/>
              </a:tabLst>
            </a:pPr>
            <a:r>
              <a:rPr b="0" lang="fr-FR" sz="1400" strike="noStrike" u="none">
                <a:solidFill>
                  <a:srgbClr val="000000"/>
                </a:solidFill>
                <a:uFillTx/>
                <a:latin typeface="Times New Roman"/>
              </a:rPr>
              <a:t>&lt;footer&gt;</a:t>
            </a:r>
            <a:endParaRPr b="0" lang="en-DK" sz="1400" strike="noStrike" u="none">
              <a:solidFill>
                <a:srgbClr val="ffffff"/>
              </a:solidFill>
              <a:uFillTx/>
              <a:latin typeface="Times New Roman"/>
            </a:endParaRPr>
          </a:p>
        </p:txBody>
      </p:sp>
      <p:sp>
        <p:nvSpPr>
          <p:cNvPr id="121" name="PlaceHolder 4"/>
          <p:cNvSpPr>
            <a:spLocks noGrp="1"/>
          </p:cNvSpPr>
          <p:nvPr>
            <p:ph type="sldNum" idx="26"/>
          </p:nvPr>
        </p:nvSpPr>
        <p:spPr>
          <a:xfrm>
            <a:off x="8737560" y="6356520"/>
            <a:ext cx="2840400" cy="36072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fr-FR" sz="1200" strike="noStrike" u="none">
                <a:solidFill>
                  <a:srgbClr val="8b8b8b"/>
                </a:solidFill>
                <a:uFillTx/>
                <a:latin typeface="Calibri"/>
              </a:defRPr>
            </a:lvl1pPr>
          </a:lstStyle>
          <a:p>
            <a:pPr indent="0" algn="r">
              <a:lnSpc>
                <a:spcPct val="100000"/>
              </a:lnSpc>
              <a:buNone/>
              <a:tabLst>
                <a:tab algn="l" pos="0"/>
              </a:tabLst>
            </a:pPr>
            <a:fld id="{4D608113-B3C1-40D6-B6F1-4FE223C4127D}" type="slidenum">
              <a:rPr b="0" lang="fr-FR" sz="1200" strike="noStrike" u="none">
                <a:solidFill>
                  <a:srgbClr val="8b8b8b"/>
                </a:solidFill>
                <a:uFillTx/>
                <a:latin typeface="Calibri"/>
              </a:rPr>
              <a:t>&lt;number&gt;</a:t>
            </a:fld>
            <a:endParaRPr b="0" lang="en-DK" sz="1200" strike="noStrike" u="none">
              <a:solidFill>
                <a:srgbClr val="ffffff"/>
              </a:solidFill>
              <a:uFillTx/>
              <a:latin typeface="Times New Roman"/>
            </a:endParaRPr>
          </a:p>
        </p:txBody>
      </p:sp>
      <p:sp>
        <p:nvSpPr>
          <p:cNvPr id="122" name="PlaceHolder 5"/>
          <p:cNvSpPr>
            <a:spLocks noGrp="1"/>
          </p:cNvSpPr>
          <p:nvPr>
            <p:ph type="dt" idx="27"/>
          </p:nvPr>
        </p:nvSpPr>
        <p:spPr>
          <a:xfrm>
            <a:off x="609480" y="6356520"/>
            <a:ext cx="2840400" cy="360720"/>
          </a:xfrm>
          <a:prstGeom prst="rect">
            <a:avLst/>
          </a:prstGeom>
          <a:noFill/>
          <a:ln w="0">
            <a:noFill/>
          </a:ln>
        </p:spPr>
        <p:txBody>
          <a:bodyPr lIns="90000" rIns="90000" tIns="45000" bIns="45000" anchor="ctr">
            <a:noAutofit/>
          </a:bodyPr>
          <a:lstStyle>
            <a:lvl1pPr indent="0">
              <a:buNone/>
              <a:defRPr b="0" lang="en-DK" sz="1400" strike="noStrike" u="none">
                <a:solidFill>
                  <a:srgbClr val="ffffff"/>
                </a:solidFill>
                <a:uFillTx/>
                <a:latin typeface="Times New Roman"/>
              </a:defRPr>
            </a:lvl1pPr>
          </a:lstStyle>
          <a:p>
            <a:pPr indent="0">
              <a:buNone/>
            </a:pPr>
            <a:r>
              <a:rPr b="0" lang="en-DK" sz="1400" strike="noStrike" u="none">
                <a:solidFill>
                  <a:srgbClr val="ffffff"/>
                </a:solidFill>
                <a:uFillTx/>
                <a:latin typeface="Times New Roman"/>
              </a:rPr>
              <a:t>&lt;date/time&gt;</a:t>
            </a:r>
            <a:endParaRPr b="0" lang="en-DK" sz="1400" strike="noStrike" u="non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5" r:id="rId5"/>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jpeg"/><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slideLayout" Target="../slideLayouts/slideLayout10.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01.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02.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03.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04.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image" Target="../media/image118.png"/><Relationship Id="rId3" Type="http://schemas.openxmlformats.org/officeDocument/2006/relationships/slideLayout" Target="../slideLayouts/slideLayout51.xml"/>
</Relationships>
</file>

<file path=ppt/slides/_rels/slide105.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slideLayout" Target="../slideLayouts/slideLayout51.xml"/>
</Relationships>
</file>

<file path=ppt/slides/_rels/slide10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51.xml"/>
</Relationships>
</file>

<file path=ppt/slides/_rels/slide107.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19.png"/><Relationship Id="rId3" Type="http://schemas.openxmlformats.org/officeDocument/2006/relationships/image" Target="../media/image121.png"/><Relationship Id="rId4" Type="http://schemas.openxmlformats.org/officeDocument/2006/relationships/slideLayout" Target="../slideLayouts/slideLayout51.xml"/>
</Relationships>
</file>

<file path=ppt/slides/_rels/slide108.xml.rels><?xml version="1.0" encoding="UTF-8"?>
<Relationships xmlns="http://schemas.openxmlformats.org/package/2006/relationships"><Relationship Id="rId1" Type="http://schemas.openxmlformats.org/officeDocument/2006/relationships/image" Target="../media/image122.gif"/><Relationship Id="rId2" Type="http://schemas.openxmlformats.org/officeDocument/2006/relationships/image" Target="../media/image123.gif"/><Relationship Id="rId3" Type="http://schemas.openxmlformats.org/officeDocument/2006/relationships/image" Target="../media/image124.gif"/><Relationship Id="rId4" Type="http://schemas.openxmlformats.org/officeDocument/2006/relationships/slideLayout" Target="../slideLayouts/slideLayout51.xml"/>
</Relationships>
</file>

<file path=ppt/slides/_rels/slide109.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image" Target="../media/image118.png"/><Relationship Id="rId3" Type="http://schemas.openxmlformats.org/officeDocument/2006/relationships/slideLayout" Target="../slideLayouts/slideLayout51.xml"/>
</Relationships>
</file>

<file path=ppt/slides/_rels/slide1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png"/><Relationship Id="rId4" Type="http://schemas.openxmlformats.org/officeDocument/2006/relationships/slideLayout" Target="../slideLayouts/slideLayout18.xml"/>
</Relationships>
</file>

<file path=ppt/slides/_rels/slide110.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126.png"/><Relationship Id="rId3" Type="http://schemas.openxmlformats.org/officeDocument/2006/relationships/image" Target="../media/image118.png"/><Relationship Id="rId4" Type="http://schemas.openxmlformats.org/officeDocument/2006/relationships/image" Target="../media/image117.png"/><Relationship Id="rId5" Type="http://schemas.openxmlformats.org/officeDocument/2006/relationships/slideLayout" Target="../slideLayouts/slideLayout51.xml"/>
</Relationships>
</file>

<file path=ppt/slides/_rels/slide111.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slideLayout" Target="../slideLayouts/slideLayout51.xml"/>
</Relationships>
</file>

<file path=ppt/slides/_rels/slide112.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13.xml.rels><?xml version="1.0" encoding="UTF-8"?>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9.png"/><Relationship Id="rId3" Type="http://schemas.openxmlformats.org/officeDocument/2006/relationships/slideLayout" Target="../slideLayouts/slideLayout51.xml"/>
</Relationships>
</file>

<file path=ppt/slides/_rels/slide114.xml.rels><?xml version="1.0" encoding="UTF-8"?>
<Relationships xmlns="http://schemas.openxmlformats.org/package/2006/relationships"><Relationship Id="rId1" Type="http://schemas.openxmlformats.org/officeDocument/2006/relationships/image" Target="../media/image129.gif"/><Relationship Id="rId2" Type="http://schemas.openxmlformats.org/officeDocument/2006/relationships/slideLayout" Target="../slideLayouts/slideLayout51.xml"/>
</Relationships>
</file>

<file path=ppt/slides/_rels/slide115.xml.rels><?xml version="1.0" encoding="UTF-8"?>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1.png"/><Relationship Id="rId3" Type="http://schemas.openxmlformats.org/officeDocument/2006/relationships/slideLayout" Target="../slideLayouts/slideLayout51.xml"/>
</Relationships>
</file>

<file path=ppt/slides/_rels/slide116.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slideLayout" Target="../slideLayouts/slideLayout51.xml"/>
</Relationships>
</file>

<file path=ppt/slides/_rels/slide117.xml.rels><?xml version="1.0" encoding="UTF-8"?>
<Relationships xmlns="http://schemas.openxmlformats.org/package/2006/relationships"><Relationship Id="rId1" Type="http://schemas.openxmlformats.org/officeDocument/2006/relationships/image" Target="../media/image133.png"/><Relationship Id="rId2" Type="http://schemas.openxmlformats.org/officeDocument/2006/relationships/image" Target="../media/image134.png"/><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2.png"/><Relationship Id="rId7" Type="http://schemas.openxmlformats.org/officeDocument/2006/relationships/image" Target="../media/image138.png"/><Relationship Id="rId8" Type="http://schemas.openxmlformats.org/officeDocument/2006/relationships/image" Target="../media/image132.png"/><Relationship Id="rId9" Type="http://schemas.openxmlformats.org/officeDocument/2006/relationships/slideLayout" Target="../slideLayouts/slideLayout51.xml"/>
</Relationships>
</file>

<file path=ppt/slides/_rels/slide118.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139.png"/><Relationship Id="rId3" Type="http://schemas.openxmlformats.org/officeDocument/2006/relationships/slideLayout" Target="../slideLayouts/slideLayout51.xml"/>
</Relationships>
</file>

<file path=ppt/slides/_rels/slide119.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140.png"/><Relationship Id="rId3" Type="http://schemas.openxmlformats.org/officeDocument/2006/relationships/slideLayout" Target="../slideLayouts/slideLayout5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120.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51.xml"/>
</Relationships>
</file>

<file path=ppt/slides/_rels/slide121.xml.rels><?xml version="1.0" encoding="UTF-8"?>
<Relationships xmlns="http://schemas.openxmlformats.org/package/2006/relationships"><Relationship Id="rId1" Type="http://schemas.openxmlformats.org/officeDocument/2006/relationships/image" Target="../media/image142.png"/><Relationship Id="rId2" Type="http://schemas.openxmlformats.org/officeDocument/2006/relationships/slideLayout" Target="../slideLayouts/slideLayout51.xml"/>
</Relationships>
</file>

<file path=ppt/slides/_rels/slide122.xml.rels><?xml version="1.0" encoding="UTF-8"?>
<Relationships xmlns="http://schemas.openxmlformats.org/package/2006/relationships"><Relationship Id="rId1" Type="http://schemas.openxmlformats.org/officeDocument/2006/relationships/image" Target="../media/image143.png"/><Relationship Id="rId2" Type="http://schemas.openxmlformats.org/officeDocument/2006/relationships/slideLayout" Target="../slideLayouts/slideLayout51.xml"/>
</Relationships>
</file>

<file path=ppt/slides/_rels/slide123.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24.xml.rels><?xml version="1.0" encoding="UTF-8"?>
<Relationships xmlns="http://schemas.openxmlformats.org/package/2006/relationships"><Relationship Id="rId1" Type="http://schemas.openxmlformats.org/officeDocument/2006/relationships/image" Target="../media/image144.jpeg"/><Relationship Id="rId2" Type="http://schemas.openxmlformats.org/officeDocument/2006/relationships/image" Target="../media/image145.png"/><Relationship Id="rId3" Type="http://schemas.openxmlformats.org/officeDocument/2006/relationships/slideLayout" Target="../slideLayouts/slideLayout51.xml"/>
</Relationships>
</file>

<file path=ppt/slides/_rels/slide125.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26.xml.rels><?xml version="1.0" encoding="UTF-8"?>
<Relationships xmlns="http://schemas.openxmlformats.org/package/2006/relationships"><Relationship Id="rId1" Type="http://schemas.openxmlformats.org/officeDocument/2006/relationships/image" Target="../media/image146.png"/><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slideLayout" Target="../slideLayouts/slideLayout51.xml"/>
</Relationships>
</file>

<file path=ppt/slides/_rels/slide127.xml.rels><?xml version="1.0" encoding="UTF-8"?>
<Relationships xmlns="http://schemas.openxmlformats.org/package/2006/relationships"><Relationship Id="rId1" Type="http://schemas.openxmlformats.org/officeDocument/2006/relationships/image" Target="../media/image149.gif"/><Relationship Id="rId2" Type="http://schemas.openxmlformats.org/officeDocument/2006/relationships/slideLayout" Target="../slideLayouts/slideLayout51.xml"/>
</Relationships>
</file>

<file path=ppt/slides/_rels/slide128.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29.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130.xml.rels><?xml version="1.0" encoding="UTF-8"?>
<Relationships xmlns="http://schemas.openxmlformats.org/package/2006/relationships"><Relationship Id="rId1" Type="http://schemas.openxmlformats.org/officeDocument/2006/relationships/image" Target="../media/image150.gif"/><Relationship Id="rId2" Type="http://schemas.openxmlformats.org/officeDocument/2006/relationships/slideLayout" Target="../slideLayouts/slideLayout51.xml"/>
</Relationships>
</file>

<file path=ppt/slides/_rels/slide131.xml.rels><?xml version="1.0" encoding="UTF-8"?>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51.xml"/>
</Relationships>
</file>

<file path=ppt/slides/_rels/slide132.xml.rels><?xml version="1.0" encoding="UTF-8"?>
<Relationships xmlns="http://schemas.openxmlformats.org/package/2006/relationships"><Relationship Id="rId1" Type="http://schemas.openxmlformats.org/officeDocument/2006/relationships/image" Target="../media/image155.jpeg"/><Relationship Id="rId2" Type="http://schemas.openxmlformats.org/officeDocument/2006/relationships/image" Target="../media/image156.jpeg"/><Relationship Id="rId3" Type="http://schemas.openxmlformats.org/officeDocument/2006/relationships/image" Target="../media/image157.jpeg"/><Relationship Id="rId4" Type="http://schemas.openxmlformats.org/officeDocument/2006/relationships/image" Target="../media/image158.png"/><Relationship Id="rId5" Type="http://schemas.openxmlformats.org/officeDocument/2006/relationships/image" Target="../media/image159.jpeg"/><Relationship Id="rId6" Type="http://schemas.openxmlformats.org/officeDocument/2006/relationships/image" Target="../media/image160.jpeg"/><Relationship Id="rId7" Type="http://schemas.openxmlformats.org/officeDocument/2006/relationships/image" Target="../media/image161.gif"/><Relationship Id="rId8" Type="http://schemas.openxmlformats.org/officeDocument/2006/relationships/image" Target="../media/image162.jpeg"/><Relationship Id="rId9" Type="http://schemas.openxmlformats.org/officeDocument/2006/relationships/image" Target="../media/image163.jpeg"/><Relationship Id="rId10" Type="http://schemas.openxmlformats.org/officeDocument/2006/relationships/slideLayout" Target="../slideLayouts/slideLayout51.xml"/>
</Relationships>
</file>

<file path=ppt/slides/_rels/slide133.xml.rels><?xml version="1.0" encoding="UTF-8"?>
<Relationships xmlns="http://schemas.openxmlformats.org/package/2006/relationships"><Relationship Id="rId1" Type="http://schemas.openxmlformats.org/officeDocument/2006/relationships/image" Target="../media/image164.png"/><Relationship Id="rId2" Type="http://schemas.openxmlformats.org/officeDocument/2006/relationships/image" Target="../media/image165.wmf"/><Relationship Id="rId3" Type="http://schemas.openxmlformats.org/officeDocument/2006/relationships/image" Target="../media/image166.jpeg"/><Relationship Id="rId4" Type="http://schemas.openxmlformats.org/officeDocument/2006/relationships/slideLayout" Target="../slideLayouts/slideLayout51.xml"/>
</Relationships>
</file>

<file path=ppt/slides/_rels/slide134.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35.xml.rels><?xml version="1.0" encoding="UTF-8"?>
<Relationships xmlns="http://schemas.openxmlformats.org/package/2006/relationships"><Relationship Id="rId1" Type="http://schemas.openxmlformats.org/officeDocument/2006/relationships/image" Target="../media/image167.jpeg"/><Relationship Id="rId2" Type="http://schemas.openxmlformats.org/officeDocument/2006/relationships/image" Target="../media/image168.jpeg"/><Relationship Id="rId3" Type="http://schemas.openxmlformats.org/officeDocument/2006/relationships/image" Target="../media/image169.jpeg"/><Relationship Id="rId4" Type="http://schemas.openxmlformats.org/officeDocument/2006/relationships/slideLayout" Target="../slideLayouts/slideLayout51.xml"/>
</Relationships>
</file>

<file path=ppt/slides/_rels/slide136.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37.xml.rels><?xml version="1.0" encoding="UTF-8"?>
<Relationships xmlns="http://schemas.openxmlformats.org/package/2006/relationships"><Relationship Id="rId1" Type="http://schemas.openxmlformats.org/officeDocument/2006/relationships/hyperlink" Target="https://mriquestions.com/index.html" TargetMode="External"/><Relationship Id="rId2" Type="http://schemas.openxmlformats.org/officeDocument/2006/relationships/slideLayout" Target="../slideLayouts/slideLayout51.xml"/>
</Relationships>
</file>

<file path=ppt/slides/_rels/slide138.xml.rels><?xml version="1.0" encoding="UTF-8"?>
<Relationships xmlns="http://schemas.openxmlformats.org/package/2006/relationships"><Relationship Id="rId1" Type="http://schemas.openxmlformats.org/officeDocument/2006/relationships/image" Target="../media/image170.png"/><Relationship Id="rId2" Type="http://schemas.openxmlformats.org/officeDocument/2006/relationships/slideLayout" Target="../slideLayouts/slideLayout5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1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gif"/><Relationship Id="rId3" Type="http://schemas.openxmlformats.org/officeDocument/2006/relationships/slideLayout" Target="../slideLayouts/slideLayout18.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51.xml"/>
</Relationships>
</file>

<file path=ppt/slides/_rels/slide17.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8.xml"/>
</Relationships>
</file>

<file path=ppt/slides/_rels/slide1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51.xml"/>
</Relationships>
</file>

<file path=ppt/slides/_rels/slide1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5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2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8.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2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8.xml"/>
</Relationships>
</file>

<file path=ppt/slides/_rels/slide2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chart" Target="../charts/chart1.xml"/><Relationship Id="rId3" Type="http://schemas.openxmlformats.org/officeDocument/2006/relationships/image" Target="../media/image27.png"/><Relationship Id="rId4" Type="http://schemas.openxmlformats.org/officeDocument/2006/relationships/slideLayout" Target="../slideLayouts/slideLayout18.xml"/>
</Relationships>
</file>

<file path=ppt/slides/_rels/slide25.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gif"/><Relationship Id="rId3" Type="http://schemas.openxmlformats.org/officeDocument/2006/relationships/image" Target="../media/image30.png"/><Relationship Id="rId4" Type="http://schemas.openxmlformats.org/officeDocument/2006/relationships/slideLayout" Target="../slideLayouts/slideLayout18.xml"/>
</Relationships>
</file>

<file path=ppt/slides/_rels/slide26.xml.rels><?xml version="1.0" encoding="UTF-8"?>
<Relationships xmlns="http://schemas.openxmlformats.org/package/2006/relationships"><Relationship Id="rId1" Type="http://schemas.openxmlformats.org/officeDocument/2006/relationships/image" Target="../media/image29.gif"/><Relationship Id="rId2" Type="http://schemas.openxmlformats.org/officeDocument/2006/relationships/slideLayout" Target="../slideLayouts/slideLayout18.xml"/>
</Relationships>
</file>

<file path=ppt/slides/_rels/slide2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1.png"/><Relationship Id="rId3" Type="http://schemas.openxmlformats.org/officeDocument/2006/relationships/image" Target="../media/image31.png"/><Relationship Id="rId4" Type="http://schemas.openxmlformats.org/officeDocument/2006/relationships/slideLayout" Target="../slideLayouts/slideLayout69.xml"/>
</Relationships>
</file>

<file path=ppt/slides/_rels/slide28.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1.png"/><Relationship Id="rId3" Type="http://schemas.openxmlformats.org/officeDocument/2006/relationships/slideLayout" Target="../slideLayouts/slideLayout69.xml"/>
</Relationships>
</file>

<file path=ppt/slides/_rels/slide2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5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3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51.xml"/>
</Relationships>
</file>

<file path=ppt/slides/_rels/slide31.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51.xml"/>
</Relationships>
</file>

<file path=ppt/slides/_rels/slide3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png"/><Relationship Id="rId3" Type="http://schemas.openxmlformats.org/officeDocument/2006/relationships/slideLayout" Target="../slideLayouts/slideLayout51.xml"/>
</Relationships>
</file>

<file path=ppt/slides/_rels/slide3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slideLayout" Target="../slideLayouts/slideLayout69.xml"/>
</Relationships>
</file>

<file path=ppt/slides/_rels/slide34.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slideLayout" Target="../slideLayouts/slideLayout69.xml"/>
</Relationships>
</file>

<file path=ppt/slides/_rels/slide35.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69.xml"/>
</Relationships>
</file>

<file path=ppt/slides/_rels/slide36.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slideLayout" Target="../slideLayouts/slideLayout69.xml"/>
</Relationships>
</file>

<file path=ppt/slides/_rels/slide3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slideLayout" Target="../slideLayouts/slideLayout51.xml"/>
</Relationships>
</file>

<file path=ppt/slides/_rels/slide38.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slideLayout" Target="../slideLayouts/slideLayout51.xml"/>
</Relationships>
</file>

<file path=ppt/slides/_rels/slide39.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5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40.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slideLayout" Target="../slideLayouts/slideLayout51.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44.xml.rels><?xml version="1.0" encoding="UTF-8"?>
<Relationships xmlns="http://schemas.openxmlformats.org/package/2006/relationships"><Relationship Id="rId1" Type="http://schemas.openxmlformats.org/officeDocument/2006/relationships/hyperlink" Target="https://fr.wikipedia.org/wiki/Scanner_spectral_X" TargetMode="External"/><Relationship Id="rId2" Type="http://schemas.openxmlformats.org/officeDocument/2006/relationships/hyperlink" Target="https://fr.wikipedia.org/wiki/Radiographie" TargetMode="External"/><Relationship Id="rId3" Type="http://schemas.openxmlformats.org/officeDocument/2006/relationships/hyperlink" Target="http://www.eea.univ-montp2.fr/IMG/pdf/M2_seminar_opto_et_radiations_-_Copie.pdf" TargetMode="External"/><Relationship Id="rId4" Type="http://schemas.openxmlformats.org/officeDocument/2006/relationships/hyperlink" Target="http://univ.ency-education.com/uploads/1/3/1/0/13102001/radio3an16m-01tube_rayons_x-cheifa.pdf" TargetMode="External"/><Relationship Id="rId5" Type="http://schemas.openxmlformats.org/officeDocument/2006/relationships/slideLayout" Target="../slideLayouts/slideLayout18.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47.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slideLayout" Target="../slideLayouts/slideLayout69.xml"/>
</Relationships>
</file>

<file path=ppt/slides/_rels/slide48.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hyperlink" Target="https://en.wikipedia.org/wiki/Isotopes_of_thallium" TargetMode="External"/><Relationship Id="rId3" Type="http://schemas.openxmlformats.org/officeDocument/2006/relationships/hyperlink" Target="https://en.wikipedia.org/wiki/Technetium-99m" TargetMode="External"/><Relationship Id="rId4" Type="http://schemas.openxmlformats.org/officeDocument/2006/relationships/slideLayout" Target="../slideLayouts/slideLayout51.xml"/>
</Relationships>
</file>

<file path=ppt/slides/_rels/slide49.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5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0.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51.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69.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69.xml"/>
</Relationships>
</file>

<file path=ppt/slides/_rels/slide53.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69.xml"/>
</Relationships>
</file>

<file path=ppt/slides/_rels/slide54.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69.xml"/>
</Relationships>
</file>

<file path=ppt/slides/_rels/slide55.xml.rels><?xml version="1.0" encoding="UTF-8"?>
<Relationships xmlns="http://schemas.openxmlformats.org/package/2006/relationships"><Relationship Id="rId1" Type="http://schemas.openxmlformats.org/officeDocument/2006/relationships/hyperlink" Target="https://fr.wikipedia.org/wiki/Fluor_18" TargetMode="External"/><Relationship Id="rId2" Type="http://schemas.openxmlformats.org/officeDocument/2006/relationships/hyperlink" Target="https://fr.wikipedia.org/wiki/Fluor" TargetMode="External"/><Relationship Id="rId3" Type="http://schemas.openxmlformats.org/officeDocument/2006/relationships/hyperlink" Target="https://fr.wikipedia.org/wiki/Radioactivit&#233;" TargetMode="External"/><Relationship Id="rId4" Type="http://schemas.openxmlformats.org/officeDocument/2006/relationships/hyperlink" Target="https://fr.wikipedia.org/wiki/Phosphore" TargetMode="External"/><Relationship Id="rId5" Type="http://schemas.openxmlformats.org/officeDocument/2006/relationships/hyperlink" Target="https://fr.wikipedia.org/wiki/Cytoplasme" TargetMode="External"/><Relationship Id="rId6" Type="http://schemas.openxmlformats.org/officeDocument/2006/relationships/hyperlink" Target="https://fr.wikipedia.org/wiki/Tomographie_par_&#233;mission_de_positons#cite_note-hodolic2014-8" TargetMode="External"/><Relationship Id="rId7" Type="http://schemas.openxmlformats.org/officeDocument/2006/relationships/hyperlink" Target="https://fr.wikipedia.org/wiki/Tomographie_par_&#233;mission_de_positons#cite_note-lin2012-9" TargetMode="External"/><Relationship Id="rId8" Type="http://schemas.openxmlformats.org/officeDocument/2006/relationships/hyperlink" Target="https://fr.wikipedia.org/wiki/Tomographie_par_&#233;mission_de_positons#cite_note-grant2008-10" TargetMode="External"/><Relationship Id="rId9" Type="http://schemas.openxmlformats.org/officeDocument/2006/relationships/hyperlink" Target="https://fr.wikipedia.org/wiki/Syndrome_de_Silverman" TargetMode="External"/><Relationship Id="rId10" Type="http://schemas.openxmlformats.org/officeDocument/2006/relationships/hyperlink" Target="https://fr.wikipedia.org/wiki/Tomographie_par_&#233;mission_de_positons#cite_note-drubach2010-11" TargetMode="External"/><Relationship Id="rId11" Type="http://schemas.openxmlformats.org/officeDocument/2006/relationships/hyperlink" Target="https://fr.wikipedia.org/wiki/DOPA" TargetMode="External"/><Relationship Id="rId12" Type="http://schemas.openxmlformats.org/officeDocument/2006/relationships/hyperlink" Target="https://fr.wikipedia.org/wiki/Paralysie_supranucl&#233;aire_progressive" TargetMode="External"/><Relationship Id="rId13" Type="http://schemas.openxmlformats.org/officeDocument/2006/relationships/hyperlink" Target="https://fr.wikipedia.org/wiki/Atrophie_multisyst&#233;matis&#233;e" TargetMode="External"/><Relationship Id="rId14" Type="http://schemas.openxmlformats.org/officeDocument/2006/relationships/hyperlink" Target="https://fr.wikipedia.org/wiki/Maladie_de_Parkinson" TargetMode="External"/><Relationship Id="rId15" Type="http://schemas.openxmlformats.org/officeDocument/2006/relationships/hyperlink" Target="https://fr.wikipedia.org/wiki/Tomographie_par_&#233;mission_de_positons#cite_note-burn1994-12" TargetMode="External"/><Relationship Id="rId16" Type="http://schemas.openxmlformats.org/officeDocument/2006/relationships/hyperlink" Target="https://fr.wikipedia.org/wiki/Plaque_amylo&#239;de" TargetMode="External"/><Relationship Id="rId17" Type="http://schemas.openxmlformats.org/officeDocument/2006/relationships/hyperlink" Target="https://fr.wikipedia.org/wiki/Maladie_d%27Alzheimer" TargetMode="External"/><Relationship Id="rId18" Type="http://schemas.openxmlformats.org/officeDocument/2006/relationships/hyperlink" Target="https://fr.wikipedia.org/wiki/Tomographie_par_&#233;mission_de_positons#cite_note-13" TargetMode="External"/><Relationship Id="rId19" Type="http://schemas.openxmlformats.org/officeDocument/2006/relationships/slideLayout" Target="../slideLayouts/slideLayout69.xml"/>
</Relationships>
</file>

<file path=ppt/slides/_rels/slide56.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69.xml"/>
</Relationships>
</file>

<file path=ppt/slides/_rels/slide57.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69.xml"/>
</Relationships>
</file>

<file path=ppt/slides/_rels/slide58.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69.xml"/>
</Relationships>
</file>

<file path=ppt/slides/_rels/slide59.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6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0.xml"/>
</Relationships>
</file>

<file path=ppt/slides/_rels/slide60.xml.rels><?xml version="1.0" encoding="UTF-8"?>
<Relationships xmlns="http://schemas.openxmlformats.org/package/2006/relationships"><Relationship Id="rId1" Type="http://schemas.openxmlformats.org/officeDocument/2006/relationships/hyperlink" Target="https://tep-flandres.fr/tep-scan/" TargetMode="External"/><Relationship Id="rId2" Type="http://schemas.openxmlformats.org/officeDocument/2006/relationships/hyperlink" Target="https://flc.desy.de/pet/intro/index_eng.html" TargetMode="External"/><Relationship Id="rId3" Type="http://schemas.openxmlformats.org/officeDocument/2006/relationships/slideLayout" Target="../slideLayouts/slideLayout69.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62.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8.xml"/>
</Relationships>
</file>

<file path=ppt/slides/_rels/slide63.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8.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66.xml.rels><?xml version="1.0" encoding="UTF-8"?>
<Relationships xmlns="http://schemas.openxmlformats.org/package/2006/relationships"><Relationship Id="rId1" Type="http://schemas.openxmlformats.org/officeDocument/2006/relationships/image" Target="../media/image84.gif"/><Relationship Id="rId2" Type="http://schemas.openxmlformats.org/officeDocument/2006/relationships/image" Target="../media/image85.gif"/><Relationship Id="rId3" Type="http://schemas.openxmlformats.org/officeDocument/2006/relationships/slideLayout" Target="../slideLayouts/slideLayout51.xml"/>
</Relationships>
</file>

<file path=ppt/slides/_rels/slide67.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68.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image" Target="../media/image87.png"/><Relationship Id="rId3" Type="http://schemas.openxmlformats.org/officeDocument/2006/relationships/slideLayout" Target="../slideLayouts/slideLayout51.xml"/>
</Relationships>
</file>

<file path=ppt/slides/_rels/slide69.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slideLayout" Target="../slideLayouts/slideLayout5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70.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51.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72.xml.rels><?xml version="1.0" encoding="UTF-8"?>
<Relationships xmlns="http://schemas.openxmlformats.org/package/2006/relationships"><Relationship Id="rId1" Type="http://schemas.openxmlformats.org/officeDocument/2006/relationships/image" Target="../media/image90.jpeg"/><Relationship Id="rId2" Type="http://schemas.openxmlformats.org/officeDocument/2006/relationships/image" Target="../media/image90.jpeg"/><Relationship Id="rId3" Type="http://schemas.openxmlformats.org/officeDocument/2006/relationships/image" Target="../media/image90.jpeg"/><Relationship Id="rId4" Type="http://schemas.openxmlformats.org/officeDocument/2006/relationships/slideLayout" Target="../slideLayouts/slideLayout51.xml"/>
</Relationships>
</file>

<file path=ppt/slides/_rels/slide73.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slideLayout" Target="../slideLayouts/slideLayout51.xml"/>
</Relationships>
</file>

<file path=ppt/slides/_rels/slide74.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slideLayout" Target="../slideLayouts/slideLayout51.xml"/>
</Relationships>
</file>

<file path=ppt/slides/_rels/slide75.xml.rels><?xml version="1.0" encoding="UTF-8"?>
<Relationships xmlns="http://schemas.openxmlformats.org/package/2006/relationships"><Relationship Id="rId1" Type="http://schemas.openxmlformats.org/officeDocument/2006/relationships/image" Target="../media/image93.wmf"/><Relationship Id="rId2" Type="http://schemas.openxmlformats.org/officeDocument/2006/relationships/slideLayout" Target="../slideLayouts/slideLayout51.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78.xml.rels><?xml version="1.0" encoding="UTF-8"?>
<Relationships xmlns="http://schemas.openxmlformats.org/package/2006/relationships"><Relationship Id="rId1" Type="http://schemas.openxmlformats.org/officeDocument/2006/relationships/image" Target="../media/image94.wmf"/><Relationship Id="rId2" Type="http://schemas.openxmlformats.org/officeDocument/2006/relationships/image" Target="../media/image95.wmf"/><Relationship Id="rId3" Type="http://schemas.openxmlformats.org/officeDocument/2006/relationships/slideLayout" Target="../slideLayouts/slideLayout51.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18.xml"/>
</Relationships>
</file>

<file path=ppt/slides/_rels/slide80.xml.rels><?xml version="1.0" encoding="UTF-8"?>
<Relationships xmlns="http://schemas.openxmlformats.org/package/2006/relationships"><Relationship Id="rId1" Type="http://schemas.openxmlformats.org/officeDocument/2006/relationships/image" Target="../media/image96.wmf"/><Relationship Id="rId2" Type="http://schemas.openxmlformats.org/officeDocument/2006/relationships/slideLayout" Target="../slideLayouts/slideLayout51.xml"/>
</Relationships>
</file>

<file path=ppt/slides/_rels/slide81.xml.rels><?xml version="1.0" encoding="UTF-8"?>
<Relationships xmlns="http://schemas.openxmlformats.org/package/2006/relationships"><Relationship Id="rId1" Type="http://schemas.openxmlformats.org/officeDocument/2006/relationships/image" Target="../media/image97.wmf"/><Relationship Id="rId2" Type="http://schemas.openxmlformats.org/officeDocument/2006/relationships/slideLayout" Target="../slideLayouts/slideLayout51.xml"/>
</Relationships>
</file>

<file path=ppt/slides/_rels/slide82.xml.rels><?xml version="1.0" encoding="UTF-8"?>
<Relationships xmlns="http://schemas.openxmlformats.org/package/2006/relationships"><Relationship Id="rId1" Type="http://schemas.openxmlformats.org/officeDocument/2006/relationships/image" Target="../media/image98.wmf"/><Relationship Id="rId2" Type="http://schemas.openxmlformats.org/officeDocument/2006/relationships/slideLayout" Target="../slideLayouts/slideLayout51.xml"/>
</Relationships>
</file>

<file path=ppt/slides/_rels/slide83.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51.xml"/>
</Relationships>
</file>

<file path=ppt/slides/_rels/slide84.xml.rels><?xml version="1.0" encoding="UTF-8"?>
<Relationships xmlns="http://schemas.openxmlformats.org/package/2006/relationships"><Relationship Id="rId1" Type="http://schemas.openxmlformats.org/officeDocument/2006/relationships/image" Target="../media/image100.wmf"/><Relationship Id="rId2" Type="http://schemas.openxmlformats.org/officeDocument/2006/relationships/image" Target="../media/image101.jpeg"/><Relationship Id="rId3" Type="http://schemas.openxmlformats.org/officeDocument/2006/relationships/slideLayout" Target="../slideLayouts/slideLayout51.xml"/>
</Relationships>
</file>

<file path=ppt/slides/_rels/slide85.xml.rels><?xml version="1.0" encoding="UTF-8"?>
<Relationships xmlns="http://schemas.openxmlformats.org/package/2006/relationships"><Relationship Id="rId1" Type="http://schemas.openxmlformats.org/officeDocument/2006/relationships/image" Target="../media/image102.wmf"/><Relationship Id="rId2" Type="http://schemas.openxmlformats.org/officeDocument/2006/relationships/image" Target="../media/image103.wmf"/><Relationship Id="rId3" Type="http://schemas.openxmlformats.org/officeDocument/2006/relationships/slideLayout" Target="../slideLayouts/slideLayout51.xml"/>
</Relationships>
</file>

<file path=ppt/slides/_rels/slide86.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png"/><Relationship Id="rId3" Type="http://schemas.openxmlformats.org/officeDocument/2006/relationships/slideLayout" Target="../slideLayouts/slideLayout51.xml"/>
</Relationships>
</file>

<file path=ppt/slides/_rels/slide87.xml.rels><?xml version="1.0" encoding="UTF-8"?>
<Relationships xmlns="http://schemas.openxmlformats.org/package/2006/relationships"><Relationship Id="rId1" Type="http://schemas.openxmlformats.org/officeDocument/2006/relationships/image" Target="../media/image106.pn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slideLayout" Target="../slideLayouts/slideLayout51.xml"/>
</Relationships>
</file>

<file path=ppt/slides/_rels/slide88.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image" Target="../media/image109.png"/><Relationship Id="rId3" Type="http://schemas.openxmlformats.org/officeDocument/2006/relationships/slideLayout" Target="../slideLayouts/slideLayout51.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90.xml.rels><?xml version="1.0" encoding="UTF-8"?>
<Relationships xmlns="http://schemas.openxmlformats.org/package/2006/relationships"><Relationship Id="rId1" Type="http://schemas.openxmlformats.org/officeDocument/2006/relationships/image" Target="../media/image110.jpeg"/><Relationship Id="rId2" Type="http://schemas.openxmlformats.org/officeDocument/2006/relationships/image" Target="../media/image111.png"/><Relationship Id="rId3" Type="http://schemas.openxmlformats.org/officeDocument/2006/relationships/slideLayout" Target="../slideLayouts/slideLayout51.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4.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slideLayout" Target="../slideLayouts/slideLayout51.xml"/>
</Relationships>
</file>

<file path=ppt/slides/_rels/slide95.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51.xml"/>
</Relationships>
</file>

<file path=ppt/slides/_rels/slide96.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slideLayout" Target="../slideLayouts/slideLayout51.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8.xml.rels><?xml version="1.0" encoding="UTF-8"?>
<Relationships xmlns="http://schemas.openxmlformats.org/package/2006/relationships"><Relationship Id="rId1" Type="http://schemas.openxmlformats.org/officeDocument/2006/relationships/slideLayout" Target="../slideLayouts/slideLayout51.xml"/>
</Relationships>
</file>

<file path=ppt/slides/_rels/slide99.xml.rels><?xml version="1.0" encoding="UTF-8"?>
<Relationships xmlns="http://schemas.openxmlformats.org/package/2006/relationships"><Relationship Id="rId1" Type="http://schemas.openxmlformats.org/officeDocument/2006/relationships/image" Target="../media/image115.gif"/><Relationship Id="rId2" Type="http://schemas.openxmlformats.org/officeDocument/2006/relationships/image" Target="../media/image116.png"/><Relationship Id="rId3" Type="http://schemas.openxmlformats.org/officeDocument/2006/relationships/slideLayout" Target="../slideLayouts/slideLayout5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0" name="Image 8" descr="CNRS.png"/>
          <p:cNvPicPr/>
          <p:nvPr/>
        </p:nvPicPr>
        <p:blipFill>
          <a:blip r:embed="rId1"/>
          <a:stretch/>
        </p:blipFill>
        <p:spPr>
          <a:xfrm>
            <a:off x="-9000" y="1975320"/>
            <a:ext cx="707040" cy="707040"/>
          </a:xfrm>
          <a:prstGeom prst="rect">
            <a:avLst/>
          </a:prstGeom>
          <a:ln w="0">
            <a:noFill/>
          </a:ln>
        </p:spPr>
      </p:pic>
      <p:pic>
        <p:nvPicPr>
          <p:cNvPr id="481" name="Image 10" descr="inserm + 8Instituts.png"/>
          <p:cNvPicPr/>
          <p:nvPr/>
        </p:nvPicPr>
        <p:blipFill>
          <a:blip r:embed="rId2"/>
          <a:stretch/>
        </p:blipFill>
        <p:spPr>
          <a:xfrm>
            <a:off x="-9000" y="1383480"/>
            <a:ext cx="1618200" cy="440280"/>
          </a:xfrm>
          <a:prstGeom prst="rect">
            <a:avLst/>
          </a:prstGeom>
          <a:ln w="0">
            <a:noFill/>
          </a:ln>
        </p:spPr>
      </p:pic>
      <p:pic>
        <p:nvPicPr>
          <p:cNvPr id="482" name="Image 11" descr="logo_Lyon1partiel.jpeg"/>
          <p:cNvPicPr/>
          <p:nvPr/>
        </p:nvPicPr>
        <p:blipFill>
          <a:blip r:embed="rId3"/>
          <a:stretch/>
        </p:blipFill>
        <p:spPr>
          <a:xfrm>
            <a:off x="215640" y="5991120"/>
            <a:ext cx="968760" cy="690840"/>
          </a:xfrm>
          <a:prstGeom prst="rect">
            <a:avLst/>
          </a:prstGeom>
          <a:ln w="0">
            <a:noFill/>
          </a:ln>
        </p:spPr>
      </p:pic>
      <p:sp>
        <p:nvSpPr>
          <p:cNvPr id="483" name="ZoneTexte 15"/>
          <p:cNvSpPr/>
          <p:nvPr/>
        </p:nvSpPr>
        <p:spPr>
          <a:xfrm>
            <a:off x="2954880" y="1487160"/>
            <a:ext cx="6841440" cy="1735560"/>
          </a:xfrm>
          <a:prstGeom prst="rect">
            <a:avLst/>
          </a:prstGeom>
          <a:noFill/>
          <a:ln w="0">
            <a:noFill/>
          </a:ln>
        </p:spPr>
        <p:style>
          <a:lnRef idx="0"/>
          <a:fillRef idx="0"/>
          <a:effectRef idx="0"/>
          <a:fontRef idx="minor"/>
        </p:style>
        <p:txBody>
          <a:bodyPr lIns="90000" rIns="90000" tIns="45000" bIns="45000" anchor="t">
            <a:spAutoFit/>
          </a:bodyPr>
          <a:p>
            <a:pPr algn="ctr">
              <a:lnSpc>
                <a:spcPct val="90000"/>
              </a:lnSpc>
            </a:pPr>
            <a:r>
              <a:rPr b="1" lang="fr-FR" sz="4000" strike="noStrike" u="none">
                <a:solidFill>
                  <a:srgbClr val="000000"/>
                </a:solidFill>
                <a:uFillTx/>
                <a:latin typeface="Calibri Light"/>
                <a:ea typeface="DejaVu Sans"/>
              </a:rPr>
              <a:t>Approche générique</a:t>
            </a:r>
            <a:endParaRPr b="0" lang="en-DK" sz="4000" strike="noStrike" u="none">
              <a:solidFill>
                <a:srgbClr val="ffffff"/>
              </a:solidFill>
              <a:uFillTx/>
              <a:latin typeface="Arial"/>
            </a:endParaRPr>
          </a:p>
          <a:p>
            <a:pPr algn="ctr">
              <a:lnSpc>
                <a:spcPct val="90000"/>
              </a:lnSpc>
            </a:pPr>
            <a:r>
              <a:rPr b="1" lang="fr-FR" sz="4000" strike="noStrike" u="none">
                <a:solidFill>
                  <a:srgbClr val="000000"/>
                </a:solidFill>
                <a:uFillTx/>
                <a:latin typeface="Calibri Light"/>
                <a:ea typeface="DejaVu Sans"/>
              </a:rPr>
              <a:t>(et pragmatique) </a:t>
            </a:r>
            <a:endParaRPr b="0" lang="en-DK" sz="4000" strike="noStrike" u="none">
              <a:solidFill>
                <a:srgbClr val="ffffff"/>
              </a:solidFill>
              <a:uFillTx/>
              <a:latin typeface="Arial"/>
            </a:endParaRPr>
          </a:p>
          <a:p>
            <a:pPr algn="ctr">
              <a:lnSpc>
                <a:spcPct val="90000"/>
              </a:lnSpc>
            </a:pPr>
            <a:r>
              <a:rPr b="1" lang="fr-FR" sz="4000" strike="noStrike" u="none">
                <a:solidFill>
                  <a:srgbClr val="000000"/>
                </a:solidFill>
                <a:uFillTx/>
                <a:latin typeface="Calibri Light"/>
                <a:ea typeface="DejaVu Sans"/>
              </a:rPr>
              <a:t>de l’imagerie médicale</a:t>
            </a:r>
            <a:endParaRPr b="0" lang="en-DK" sz="4000" strike="noStrike" u="none">
              <a:solidFill>
                <a:srgbClr val="ffffff"/>
              </a:solidFill>
              <a:uFillTx/>
              <a:latin typeface="Arial"/>
            </a:endParaRPr>
          </a:p>
        </p:txBody>
      </p:sp>
      <p:sp>
        <p:nvSpPr>
          <p:cNvPr id="484" name="ZoneTexte 17"/>
          <p:cNvSpPr/>
          <p:nvPr/>
        </p:nvSpPr>
        <p:spPr>
          <a:xfrm>
            <a:off x="901080" y="3921840"/>
            <a:ext cx="3822120" cy="79092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fr-FR" sz="2800" strike="noStrike" u="none">
                <a:solidFill>
                  <a:srgbClr val="000000"/>
                </a:solidFill>
                <a:uFillTx/>
                <a:latin typeface="Calibri"/>
                <a:ea typeface="DejaVu Sans"/>
              </a:rPr>
              <a:t>Denis Grenier</a:t>
            </a:r>
            <a:endParaRPr b="0" lang="en-DK" sz="2800" strike="noStrike" u="none">
              <a:solidFill>
                <a:srgbClr val="ffffff"/>
              </a:solidFill>
              <a:uFillTx/>
              <a:latin typeface="Arial"/>
            </a:endParaRPr>
          </a:p>
          <a:p>
            <a:pPr>
              <a:lnSpc>
                <a:spcPct val="100000"/>
              </a:lnSpc>
              <a:tabLst>
                <a:tab algn="l" pos="0"/>
              </a:tabLst>
            </a:pPr>
            <a:r>
              <a:rPr b="0" i="1" lang="fr-FR" sz="1800" strike="noStrike" u="none">
                <a:solidFill>
                  <a:srgbClr val="000000"/>
                </a:solidFill>
                <a:uFillTx/>
                <a:latin typeface="Calibri"/>
                <a:ea typeface="DejaVu Sans"/>
              </a:rPr>
              <a:t>Ingénieur de recherche. PhD, HDR</a:t>
            </a:r>
            <a:endParaRPr b="0" lang="en-DK" sz="1800" strike="noStrike" u="none">
              <a:solidFill>
                <a:srgbClr val="ffffff"/>
              </a:solidFill>
              <a:uFillTx/>
              <a:latin typeface="Arial"/>
            </a:endParaRPr>
          </a:p>
        </p:txBody>
      </p:sp>
      <p:sp>
        <p:nvSpPr>
          <p:cNvPr id="485" name="Rectangle 18"/>
          <p:cNvSpPr/>
          <p:nvPr/>
        </p:nvSpPr>
        <p:spPr>
          <a:xfrm>
            <a:off x="5169960" y="3559320"/>
            <a:ext cx="6613560" cy="158364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fr-FR" sz="1800" strike="noStrike" u="none" baseline="30000">
                <a:solidFill>
                  <a:srgbClr val="000000"/>
                </a:solidFill>
                <a:uFillTx/>
                <a:latin typeface="Calibri"/>
                <a:ea typeface="DejaVu Sans"/>
              </a:rPr>
              <a:t> </a:t>
            </a:r>
            <a:endParaRPr b="0" lang="en-DK" sz="1800" strike="noStrike" u="none">
              <a:solidFill>
                <a:srgbClr val="ffffff"/>
              </a:solidFill>
              <a:uFillTx/>
              <a:latin typeface="Arial"/>
            </a:endParaRPr>
          </a:p>
          <a:p>
            <a:pPr>
              <a:lnSpc>
                <a:spcPct val="100000"/>
              </a:lnSpc>
              <a:tabLst>
                <a:tab algn="l" pos="0"/>
              </a:tabLst>
            </a:pPr>
            <a:r>
              <a:rPr b="0" lang="fr-FR" sz="2000" strike="noStrike" u="none" baseline="30000">
                <a:solidFill>
                  <a:srgbClr val="000000"/>
                </a:solidFill>
                <a:uFillTx/>
                <a:latin typeface="Calibri"/>
                <a:ea typeface="DejaVu Sans"/>
              </a:rPr>
              <a:t>1</a:t>
            </a:r>
            <a:r>
              <a:rPr b="0" lang="fr-FR" sz="2000" strike="noStrike" u="none">
                <a:solidFill>
                  <a:srgbClr val="000000"/>
                </a:solidFill>
                <a:uFillTx/>
                <a:latin typeface="Calibri"/>
                <a:ea typeface="DejaVu Sans"/>
              </a:rPr>
              <a:t>CREATIS; CNRS (UMR 5220); INSERM (U1206); INSA Lyon; Université de Lyon, France.</a:t>
            </a:r>
            <a:endParaRPr b="0" lang="en-DK" sz="2000" strike="noStrike" u="none">
              <a:solidFill>
                <a:srgbClr val="ffffff"/>
              </a:solidFill>
              <a:uFillTx/>
              <a:latin typeface="Arial"/>
            </a:endParaRPr>
          </a:p>
          <a:p>
            <a:pPr>
              <a:lnSpc>
                <a:spcPct val="100000"/>
              </a:lnSpc>
              <a:tabLst>
                <a:tab algn="l" pos="0"/>
              </a:tabLst>
            </a:pPr>
            <a:endParaRPr b="0" lang="en-DK" sz="2000" strike="noStrike" u="none">
              <a:solidFill>
                <a:srgbClr val="ffffff"/>
              </a:solidFill>
              <a:uFillTx/>
              <a:latin typeface="Arial"/>
            </a:endParaRPr>
          </a:p>
          <a:p>
            <a:pPr>
              <a:lnSpc>
                <a:spcPct val="100000"/>
              </a:lnSpc>
              <a:tabLst>
                <a:tab algn="l" pos="0"/>
              </a:tabLst>
            </a:pPr>
            <a:r>
              <a:rPr b="0" lang="fr-FR" sz="2000" strike="noStrike" u="none">
                <a:solidFill>
                  <a:srgbClr val="000000"/>
                </a:solidFill>
                <a:uFillTx/>
                <a:latin typeface="Calibri"/>
                <a:ea typeface="DejaVu Sans"/>
              </a:rPr>
              <a:t>denis.grenier@creatis.insa-lyon.fr</a:t>
            </a:r>
            <a:endParaRPr b="0" lang="en-DK" sz="2000" strike="noStrike" u="none">
              <a:solidFill>
                <a:srgbClr val="ffffff"/>
              </a:solidFill>
              <a:uFillTx/>
              <a:latin typeface="Arial"/>
            </a:endParaRPr>
          </a:p>
        </p:txBody>
      </p:sp>
      <p:sp>
        <p:nvSpPr>
          <p:cNvPr id="486" name="Connecteur droit 20"/>
          <p:cNvSpPr/>
          <p:nvPr/>
        </p:nvSpPr>
        <p:spPr>
          <a:xfrm>
            <a:off x="4948560" y="3665520"/>
            <a:ext cx="360" cy="2202120"/>
          </a:xfrm>
          <a:prstGeom prst="line">
            <a:avLst/>
          </a:prstGeom>
          <a:ln w="9360">
            <a:solidFill>
              <a:srgbClr val="80808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pic>
        <p:nvPicPr>
          <p:cNvPr id="487" name="Image 19" descr=""/>
          <p:cNvPicPr/>
          <p:nvPr/>
        </p:nvPicPr>
        <p:blipFill>
          <a:blip r:embed="rId4"/>
          <a:stretch/>
        </p:blipFill>
        <p:spPr>
          <a:xfrm>
            <a:off x="0" y="2838240"/>
            <a:ext cx="1202040" cy="610920"/>
          </a:xfrm>
          <a:prstGeom prst="rect">
            <a:avLst/>
          </a:prstGeom>
          <a:ln w="0">
            <a:noFill/>
          </a:ln>
        </p:spPr>
      </p:pic>
      <p:pic>
        <p:nvPicPr>
          <p:cNvPr id="488" name="Image 2" descr=""/>
          <p:cNvPicPr/>
          <p:nvPr/>
        </p:nvPicPr>
        <p:blipFill>
          <a:blip r:embed="rId5"/>
          <a:stretch/>
        </p:blipFill>
        <p:spPr>
          <a:xfrm>
            <a:off x="0" y="813600"/>
            <a:ext cx="1862640" cy="414000"/>
          </a:xfrm>
          <a:prstGeom prst="rect">
            <a:avLst/>
          </a:prstGeom>
          <a:ln w="0">
            <a:noFill/>
          </a:ln>
        </p:spPr>
      </p:pic>
      <p:sp>
        <p:nvSpPr>
          <p:cNvPr id="489" name="Rectangle 1"/>
          <p:cNvSpPr/>
          <p:nvPr/>
        </p:nvSpPr>
        <p:spPr>
          <a:xfrm>
            <a:off x="1321200" y="5923440"/>
            <a:ext cx="60915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400" strike="noStrike" u="none">
                <a:solidFill>
                  <a:srgbClr val="000000"/>
                </a:solidFill>
                <a:uFillTx/>
                <a:latin typeface="Calibri"/>
                <a:ea typeface="DejaVu Sans"/>
              </a:rPr>
              <a:t>licence Sciences pour la Santé</a:t>
            </a:r>
            <a:endParaRPr b="0" lang="en-DK" sz="2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59" name="Groupe 15"/>
          <p:cNvGrpSpPr/>
          <p:nvPr/>
        </p:nvGrpSpPr>
        <p:grpSpPr>
          <a:xfrm>
            <a:off x="6382080" y="1690560"/>
            <a:ext cx="5176440" cy="4710960"/>
            <a:chOff x="6382080" y="1690560"/>
            <a:chExt cx="5176440" cy="4710960"/>
          </a:xfrm>
        </p:grpSpPr>
        <p:sp>
          <p:nvSpPr>
            <p:cNvPr id="660" name="Rectangle 13"/>
            <p:cNvSpPr/>
            <p:nvPr/>
          </p:nvSpPr>
          <p:spPr>
            <a:xfrm>
              <a:off x="6382080" y="1690560"/>
              <a:ext cx="5176440" cy="4238640"/>
            </a:xfrm>
            <a:prstGeom prst="rect">
              <a:avLst/>
            </a:prstGeom>
            <a:solidFill>
              <a:schemeClr val="accent1">
                <a:alpha val="6000"/>
              </a:schemeClr>
            </a:solidFill>
            <a:ln w="25560">
              <a:noFill/>
            </a:ln>
            <a:effectLst>
              <a:outerShdw blurRad="50760" dir="2700000" dist="37674" rotWithShape="0">
                <a:srgbClr val="000000">
                  <a:alpha val="40000"/>
                </a:srgbClr>
              </a:outerShdw>
            </a:effectLst>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661" name="ZoneTexte 14"/>
            <p:cNvSpPr/>
            <p:nvPr/>
          </p:nvSpPr>
          <p:spPr>
            <a:xfrm>
              <a:off x="8103600" y="6037560"/>
              <a:ext cx="14752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Calibri"/>
                  <a:ea typeface="DejaVu Sans"/>
                </a:rPr>
                <a:t>Coûts éthique</a:t>
              </a:r>
              <a:endParaRPr b="0" lang="en-DK" sz="1800" strike="noStrike" u="none">
                <a:solidFill>
                  <a:srgbClr val="ffffff"/>
                </a:solidFill>
                <a:uFillTx/>
                <a:latin typeface="Arial"/>
              </a:endParaRPr>
            </a:p>
          </p:txBody>
        </p:sp>
      </p:grpSp>
      <p:grpSp>
        <p:nvGrpSpPr>
          <p:cNvPr id="662" name="Groupe 16"/>
          <p:cNvGrpSpPr/>
          <p:nvPr/>
        </p:nvGrpSpPr>
        <p:grpSpPr>
          <a:xfrm>
            <a:off x="363960" y="1511640"/>
            <a:ext cx="5888880" cy="5231520"/>
            <a:chOff x="363960" y="1511640"/>
            <a:chExt cx="5888880" cy="5231520"/>
          </a:xfrm>
        </p:grpSpPr>
        <p:sp>
          <p:nvSpPr>
            <p:cNvPr id="663" name="Rectangle 17"/>
            <p:cNvSpPr/>
            <p:nvPr/>
          </p:nvSpPr>
          <p:spPr>
            <a:xfrm>
              <a:off x="363960" y="1511640"/>
              <a:ext cx="5888880" cy="4746600"/>
            </a:xfrm>
            <a:prstGeom prst="rect">
              <a:avLst/>
            </a:prstGeom>
            <a:solidFill>
              <a:schemeClr val="accent1">
                <a:alpha val="6000"/>
              </a:schemeClr>
            </a:solidFill>
            <a:ln w="25560">
              <a:noFill/>
            </a:ln>
            <a:effectLst>
              <a:outerShdw blurRad="50760" dir="2700000" dist="37674" rotWithShape="0">
                <a:srgbClr val="000000">
                  <a:alpha val="40000"/>
                </a:srgbClr>
              </a:outerShdw>
            </a:effectLst>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664" name="ZoneTexte 18"/>
            <p:cNvSpPr/>
            <p:nvPr/>
          </p:nvSpPr>
          <p:spPr>
            <a:xfrm>
              <a:off x="2348640" y="6379200"/>
              <a:ext cx="17236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Calibri"/>
                  <a:ea typeface="DejaVu Sans"/>
                </a:rPr>
                <a:t>Coûts statistique</a:t>
              </a:r>
              <a:endParaRPr b="0" lang="en-DK" sz="1800" strike="noStrike" u="none">
                <a:solidFill>
                  <a:srgbClr val="ffffff"/>
                </a:solidFill>
                <a:uFillTx/>
                <a:latin typeface="Arial"/>
              </a:endParaRPr>
            </a:p>
          </p:txBody>
        </p:sp>
      </p:grpSp>
      <p:sp>
        <p:nvSpPr>
          <p:cNvPr id="665" name="Titre 1"/>
          <p:cNvSpPr/>
          <p:nvPr/>
        </p:nvSpPr>
        <p:spPr>
          <a:xfrm>
            <a:off x="838080" y="365040"/>
            <a:ext cx="10510560" cy="70308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fr-FR" sz="4400" strike="noStrike" u="none">
                <a:solidFill>
                  <a:srgbClr val="000000"/>
                </a:solidFill>
                <a:uFillTx/>
                <a:latin typeface="Calibri Light"/>
                <a:ea typeface="DejaVu Sans"/>
              </a:rPr>
              <a:t>Quels sont les coûts d’une information ?</a:t>
            </a:r>
            <a:endParaRPr b="0" lang="en-DK" sz="4400" strike="noStrike" u="none">
              <a:solidFill>
                <a:srgbClr val="ffffff"/>
              </a:solidFill>
              <a:uFillTx/>
              <a:latin typeface="Arial"/>
            </a:endParaRPr>
          </a:p>
        </p:txBody>
      </p:sp>
      <p:grpSp>
        <p:nvGrpSpPr>
          <p:cNvPr id="666" name="Diagram3"/>
          <p:cNvGrpSpPr/>
          <p:nvPr/>
        </p:nvGrpSpPr>
        <p:grpSpPr>
          <a:xfrm>
            <a:off x="453960" y="1148040"/>
            <a:ext cx="3967560" cy="3411720"/>
            <a:chOff x="453960" y="1148040"/>
            <a:chExt cx="3967560" cy="3411720"/>
          </a:xfrm>
        </p:grpSpPr>
        <p:sp>
          <p:nvSpPr>
            <p:cNvPr id="667" name=""/>
            <p:cNvSpPr/>
            <p:nvPr/>
          </p:nvSpPr>
          <p:spPr>
            <a:xfrm>
              <a:off x="453960" y="1148040"/>
              <a:ext cx="3967560" cy="3411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668" name=""/>
            <p:cNvSpPr/>
            <p:nvPr/>
          </p:nvSpPr>
          <p:spPr>
            <a:xfrm>
              <a:off x="1836000" y="2385720"/>
              <a:ext cx="938880" cy="938880"/>
            </a:xfrm>
            <a:prstGeom prst="ellipse">
              <a:avLst/>
            </a:prstGeom>
            <a:solidFill>
              <a:schemeClr val="accent4"/>
            </a:solidFill>
            <a:ln w="25560">
              <a:solidFill>
                <a:srgbClr val="ffffff"/>
              </a:solidFill>
              <a:miter/>
            </a:ln>
          </p:spPr>
          <p:style>
            <a:lnRef idx="0"/>
            <a:fillRef idx="0"/>
            <a:effectRef idx="0"/>
            <a:fontRef idx="minor"/>
          </p:style>
          <p:txBody>
            <a:bodyPr numCol="1" spcCol="1440" lIns="8280" rIns="8280" tIns="8280" bIns="8280" anchor="ctr">
              <a:noAutofit/>
            </a:bodyPr>
            <a:p>
              <a:pPr algn="ctr" defTabSz="577800">
                <a:lnSpc>
                  <a:spcPct val="90000"/>
                </a:lnSpc>
                <a:spcAft>
                  <a:spcPts val="456"/>
                </a:spcAft>
                <a:tabLst>
                  <a:tab algn="l" pos="0"/>
                </a:tabLst>
              </a:pPr>
              <a:r>
                <a:rPr b="0" lang="fr-FR" sz="1300" strike="noStrike" u="none">
                  <a:solidFill>
                    <a:schemeClr val="lt1"/>
                  </a:solidFill>
                  <a:uFillTx/>
                  <a:latin typeface="Arial"/>
                  <a:ea typeface="DejaVu Sans"/>
                </a:rPr>
                <a:t>De l’énergie</a:t>
              </a:r>
              <a:endParaRPr b="0" lang="en-DK" sz="1300" strike="noStrike" u="none">
                <a:solidFill>
                  <a:srgbClr val="000000"/>
                </a:solidFill>
                <a:uFillTx/>
                <a:latin typeface="Arial"/>
              </a:endParaRPr>
            </a:p>
          </p:txBody>
        </p:sp>
        <p:sp>
          <p:nvSpPr>
            <p:cNvPr id="669" name=""/>
            <p:cNvSpPr/>
            <p:nvPr/>
          </p:nvSpPr>
          <p:spPr>
            <a:xfrm rot="16200000">
              <a:off x="2222640" y="2283120"/>
              <a:ext cx="164880" cy="40320"/>
            </a:xfrm>
            <a:custGeom>
              <a:avLst/>
              <a:gdLst>
                <a:gd name="textAreaLeft" fmla="*/ 0 w 164880"/>
                <a:gd name="textAreaRight" fmla="*/ 166680 w 164880"/>
                <a:gd name="textAreaTop" fmla="*/ 0 h 40320"/>
                <a:gd name="textAreaBottom" fmla="*/ 42120 h 40320"/>
              </a:gdLst>
              <a:ahLst/>
              <a:rect l="textAreaLeft" t="textAreaTop" r="textAreaRight" b="textAreaBottom"/>
              <a:pathLst>
                <a:path w="167007" h="42642">
                  <a:moveTo>
                    <a:pt x="0" y="21321"/>
                  </a:moveTo>
                  <a:lnTo>
                    <a:pt x="167007" y="21321"/>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70" name=""/>
            <p:cNvSpPr/>
            <p:nvPr/>
          </p:nvSpPr>
          <p:spPr>
            <a:xfrm>
              <a:off x="2029320" y="1664280"/>
              <a:ext cx="552240" cy="552240"/>
            </a:xfrm>
            <a:prstGeom prst="ellipse">
              <a:avLst/>
            </a:prstGeom>
            <a:solidFill>
              <a:schemeClr val="accent5"/>
            </a:solidFill>
            <a:ln w="25560">
              <a:solidFill>
                <a:srgbClr val="ffffff"/>
              </a:solidFill>
              <a:miter/>
            </a:ln>
          </p:spPr>
          <p:style>
            <a:lnRef idx="0"/>
            <a:fillRef idx="0"/>
            <a:effectRef idx="0"/>
            <a:fontRef idx="minor"/>
          </p:style>
          <p:txBody>
            <a:bodyPr numCol="1" spcCol="1440" lIns="12600" rIns="12600" tIns="12600" bIns="12600" anchor="ctr">
              <a:noAutofit/>
            </a:bodyPr>
            <a:p>
              <a:pPr algn="ctr" defTabSz="888840">
                <a:lnSpc>
                  <a:spcPct val="90000"/>
                </a:lnSpc>
                <a:spcAft>
                  <a:spcPts val="700"/>
                </a:spcAft>
                <a:tabLst>
                  <a:tab algn="l" pos="0"/>
                </a:tabLst>
              </a:pPr>
              <a:r>
                <a:rPr b="0" lang="fr-FR" sz="2000" strike="noStrike" u="none">
                  <a:solidFill>
                    <a:schemeClr val="lt1"/>
                  </a:solidFill>
                  <a:uFillTx/>
                  <a:latin typeface="Arial"/>
                  <a:ea typeface="DejaVu Sans"/>
                </a:rPr>
                <a:t>€</a:t>
              </a:r>
              <a:endParaRPr b="0" lang="en-DK" sz="2000" strike="noStrike" u="none">
                <a:solidFill>
                  <a:srgbClr val="ffffff"/>
                </a:solidFill>
                <a:uFillTx/>
                <a:latin typeface="Arial"/>
              </a:endParaRPr>
            </a:p>
          </p:txBody>
        </p:sp>
        <p:sp>
          <p:nvSpPr>
            <p:cNvPr id="671" name=""/>
            <p:cNvSpPr/>
            <p:nvPr/>
          </p:nvSpPr>
          <p:spPr>
            <a:xfrm>
              <a:off x="2776680" y="2834640"/>
              <a:ext cx="142920" cy="40320"/>
            </a:xfrm>
            <a:custGeom>
              <a:avLst/>
              <a:gdLst>
                <a:gd name="textAreaLeft" fmla="*/ 0 w 142920"/>
                <a:gd name="textAreaRight" fmla="*/ 144720 w 142920"/>
                <a:gd name="textAreaTop" fmla="*/ 0 h 40320"/>
                <a:gd name="textAreaBottom" fmla="*/ 42120 h 40320"/>
              </a:gdLst>
              <a:ahLst/>
              <a:rect l="textAreaLeft" t="textAreaTop" r="textAreaRight" b="textAreaBottom"/>
              <a:pathLst>
                <a:path w="145030" h="42642">
                  <a:moveTo>
                    <a:pt x="0" y="21321"/>
                  </a:moveTo>
                  <a:lnTo>
                    <a:pt x="145030" y="21321"/>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72" name=""/>
            <p:cNvSpPr/>
            <p:nvPr/>
          </p:nvSpPr>
          <p:spPr>
            <a:xfrm>
              <a:off x="2921760" y="2497680"/>
              <a:ext cx="1472760" cy="714600"/>
            </a:xfrm>
            <a:prstGeom prst="ellipse">
              <a:avLst/>
            </a:prstGeom>
            <a:solidFill>
              <a:schemeClr val="accent5">
                <a:lumOff val="-1300"/>
              </a:schemeClr>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66560">
                <a:lnSpc>
                  <a:spcPct val="90000"/>
                </a:lnSpc>
                <a:spcAft>
                  <a:spcPts val="366"/>
                </a:spcAft>
                <a:tabLst>
                  <a:tab algn="l" pos="0"/>
                </a:tabLst>
              </a:pPr>
              <a:r>
                <a:rPr b="0" lang="fr-FR" sz="1050" strike="noStrike" u="none">
                  <a:solidFill>
                    <a:schemeClr val="lt1"/>
                  </a:solidFill>
                  <a:uFillTx/>
                  <a:latin typeface="Arial"/>
                  <a:ea typeface="DejaVu Sans"/>
                </a:rPr>
                <a:t>Complexité de l’instrumentation</a:t>
              </a:r>
              <a:endParaRPr b="0" lang="en-DK" sz="1050" strike="noStrike" u="none">
                <a:solidFill>
                  <a:srgbClr val="ffffff"/>
                </a:solidFill>
                <a:uFillTx/>
                <a:latin typeface="Arial"/>
              </a:endParaRPr>
            </a:p>
          </p:txBody>
        </p:sp>
        <p:sp>
          <p:nvSpPr>
            <p:cNvPr id="673" name=""/>
            <p:cNvSpPr/>
            <p:nvPr/>
          </p:nvSpPr>
          <p:spPr>
            <a:xfrm rot="5400000">
              <a:off x="2070000" y="3543840"/>
              <a:ext cx="475200" cy="40320"/>
            </a:xfrm>
            <a:custGeom>
              <a:avLst/>
              <a:gdLst>
                <a:gd name="textAreaLeft" fmla="*/ 0 w 475200"/>
                <a:gd name="textAreaRight" fmla="*/ 477000 w 475200"/>
                <a:gd name="textAreaTop" fmla="*/ 0 h 40320"/>
                <a:gd name="textAreaBottom" fmla="*/ 42120 h 40320"/>
              </a:gdLst>
              <a:ahLst/>
              <a:rect l="textAreaLeft" t="textAreaTop" r="textAreaRight" b="textAreaBottom"/>
              <a:pathLst>
                <a:path w="477386" h="42642">
                  <a:moveTo>
                    <a:pt x="0" y="21321"/>
                  </a:moveTo>
                  <a:lnTo>
                    <a:pt x="477386" y="21321"/>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74" name=""/>
            <p:cNvSpPr/>
            <p:nvPr/>
          </p:nvSpPr>
          <p:spPr>
            <a:xfrm>
              <a:off x="1790640" y="3803760"/>
              <a:ext cx="1028880" cy="551880"/>
            </a:xfrm>
            <a:prstGeom prst="ellipse">
              <a:avLst/>
            </a:prstGeom>
            <a:solidFill>
              <a:schemeClr val="accent5">
                <a:lumOff val="-2610"/>
              </a:schemeClr>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88880">
                <a:lnSpc>
                  <a:spcPct val="90000"/>
                </a:lnSpc>
                <a:spcAft>
                  <a:spcPts val="386"/>
                </a:spcAft>
                <a:tabLst>
                  <a:tab algn="l" pos="0"/>
                </a:tabLst>
              </a:pPr>
              <a:r>
                <a:rPr b="0" lang="fr-FR" sz="1100" strike="noStrike" u="none">
                  <a:solidFill>
                    <a:schemeClr val="lt1"/>
                  </a:solidFill>
                  <a:uFillTx/>
                  <a:latin typeface="Arial"/>
                  <a:ea typeface="DejaVu Sans"/>
                </a:rPr>
                <a:t>Puissance de calcul</a:t>
              </a:r>
              <a:endParaRPr b="0" lang="en-DK" sz="1100" strike="noStrike" u="none">
                <a:solidFill>
                  <a:srgbClr val="ffffff"/>
                </a:solidFill>
                <a:uFillTx/>
                <a:latin typeface="Arial"/>
              </a:endParaRPr>
            </a:p>
          </p:txBody>
        </p:sp>
        <p:sp>
          <p:nvSpPr>
            <p:cNvPr id="675" name=""/>
            <p:cNvSpPr/>
            <p:nvPr/>
          </p:nvSpPr>
          <p:spPr>
            <a:xfrm rot="10800000">
              <a:off x="1554120" y="2837160"/>
              <a:ext cx="281880" cy="40320"/>
            </a:xfrm>
            <a:custGeom>
              <a:avLst/>
              <a:gdLst>
                <a:gd name="textAreaLeft" fmla="*/ 0 w 281880"/>
                <a:gd name="textAreaRight" fmla="*/ 283680 w 281880"/>
                <a:gd name="textAreaTop" fmla="*/ 0 h 40320"/>
                <a:gd name="textAreaBottom" fmla="*/ 42120 h 40320"/>
              </a:gdLst>
              <a:ahLst/>
              <a:rect l="textAreaLeft" t="textAreaTop" r="textAreaRight" b="textAreaBottom"/>
              <a:pathLst>
                <a:path w="284003" h="42642">
                  <a:moveTo>
                    <a:pt x="0" y="21321"/>
                  </a:moveTo>
                  <a:lnTo>
                    <a:pt x="284003" y="21321"/>
                  </a:lnTo>
                </a:path>
              </a:pathLst>
            </a:custGeom>
            <a:noFill/>
            <a:ln w="25560">
              <a:solidFill>
                <a:srgbClr val="70ad47"/>
              </a:solidFill>
              <a:miter/>
            </a:ln>
          </p:spPr>
          <p:style>
            <a:lnRef idx="0"/>
            <a:fillRef idx="0"/>
            <a:effectRef idx="0"/>
            <a:fontRef idx="minor"/>
          </p:style>
          <p:txBody>
            <a:bodyPr numCol="1" spcCol="1440" lIns="12600" rIns="12600" tIns="0" bIns="0" anchor="ctr" rot="10800000">
              <a:noAutofit/>
            </a:bodyPr>
            <a:p>
              <a:pPr>
                <a:lnSpc>
                  <a:spcPct val="100000"/>
                </a:lnSpc>
              </a:pPr>
              <a:endParaRPr b="0" lang="fr-FR" sz="500" strike="noStrike" u="none">
                <a:solidFill>
                  <a:srgbClr val="000000"/>
                </a:solidFill>
                <a:uFillTx/>
                <a:latin typeface="Arial"/>
                <a:ea typeface="DejaVu Sans"/>
              </a:endParaRPr>
            </a:p>
          </p:txBody>
        </p:sp>
        <p:sp>
          <p:nvSpPr>
            <p:cNvPr id="676" name=""/>
            <p:cNvSpPr/>
            <p:nvPr/>
          </p:nvSpPr>
          <p:spPr>
            <a:xfrm>
              <a:off x="610920" y="2622240"/>
              <a:ext cx="938880" cy="465480"/>
            </a:xfrm>
            <a:prstGeom prst="ellipse">
              <a:avLst/>
            </a:prstGeom>
            <a:solidFill>
              <a:schemeClr val="accent5">
                <a:lumOff val="-3920"/>
              </a:schemeClr>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88880">
                <a:lnSpc>
                  <a:spcPct val="90000"/>
                </a:lnSpc>
                <a:spcAft>
                  <a:spcPts val="386"/>
                </a:spcAft>
                <a:tabLst>
                  <a:tab algn="l" pos="0"/>
                </a:tabLst>
              </a:pPr>
              <a:r>
                <a:rPr b="0" lang="fr-FR" sz="1100" strike="noStrike" u="none">
                  <a:solidFill>
                    <a:schemeClr val="lt1"/>
                  </a:solidFill>
                  <a:uFillTx/>
                  <a:latin typeface="Arial"/>
                  <a:ea typeface="DejaVu Sans"/>
                </a:rPr>
                <a:t>Précision</a:t>
              </a:r>
              <a:endParaRPr b="0" lang="en-DK" sz="1100" strike="noStrike" u="none">
                <a:solidFill>
                  <a:srgbClr val="ffffff"/>
                </a:solidFill>
                <a:uFillTx/>
                <a:latin typeface="Arial"/>
              </a:endParaRPr>
            </a:p>
          </p:txBody>
        </p:sp>
      </p:grpSp>
      <p:grpSp>
        <p:nvGrpSpPr>
          <p:cNvPr id="677" name="Diagram4"/>
          <p:cNvGrpSpPr/>
          <p:nvPr/>
        </p:nvGrpSpPr>
        <p:grpSpPr>
          <a:xfrm>
            <a:off x="3661200" y="3557520"/>
            <a:ext cx="2338560" cy="2239920"/>
            <a:chOff x="3661200" y="3557520"/>
            <a:chExt cx="2338560" cy="2239920"/>
          </a:xfrm>
        </p:grpSpPr>
        <p:sp>
          <p:nvSpPr>
            <p:cNvPr id="678" name=""/>
            <p:cNvSpPr/>
            <p:nvPr/>
          </p:nvSpPr>
          <p:spPr>
            <a:xfrm>
              <a:off x="3661200" y="3557520"/>
              <a:ext cx="2338560" cy="2239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679" name=""/>
            <p:cNvSpPr/>
            <p:nvPr/>
          </p:nvSpPr>
          <p:spPr>
            <a:xfrm>
              <a:off x="4521600" y="4384440"/>
              <a:ext cx="620280" cy="620280"/>
            </a:xfrm>
            <a:prstGeom prst="ellipse">
              <a:avLst/>
            </a:prstGeom>
            <a:solidFill>
              <a:schemeClr val="accent4"/>
            </a:solidFill>
            <a:ln w="25560">
              <a:solidFill>
                <a:srgbClr val="ffffff"/>
              </a:solidFill>
              <a:miter/>
            </a:ln>
          </p:spPr>
          <p:style>
            <a:lnRef idx="0"/>
            <a:fillRef idx="0"/>
            <a:effectRef idx="0"/>
            <a:fontRef idx="minor"/>
          </p:style>
          <p:txBody>
            <a:bodyPr numCol="1" spcCol="1440" lIns="7560" rIns="7560" tIns="7560" bIns="7560" anchor="ctr">
              <a:noAutofit/>
            </a:bodyPr>
            <a:p>
              <a:pPr algn="ctr" defTabSz="533520">
                <a:lnSpc>
                  <a:spcPct val="90000"/>
                </a:lnSpc>
                <a:spcAft>
                  <a:spcPts val="420"/>
                </a:spcAft>
                <a:tabLst>
                  <a:tab algn="l" pos="0"/>
                </a:tabLst>
              </a:pPr>
              <a:r>
                <a:rPr b="0" lang="fr-FR" sz="1200" strike="noStrike" u="none">
                  <a:solidFill>
                    <a:schemeClr val="lt1"/>
                  </a:solidFill>
                  <a:uFillTx/>
                  <a:latin typeface="Arial"/>
                  <a:ea typeface="DejaVu Sans"/>
                </a:rPr>
                <a:t>Du temps</a:t>
              </a:r>
              <a:endParaRPr b="0" lang="en-DK" sz="1200" strike="noStrike" u="none">
                <a:solidFill>
                  <a:srgbClr val="000000"/>
                </a:solidFill>
                <a:uFillTx/>
                <a:latin typeface="Arial"/>
              </a:endParaRPr>
            </a:p>
          </p:txBody>
        </p:sp>
        <p:sp>
          <p:nvSpPr>
            <p:cNvPr id="680" name=""/>
            <p:cNvSpPr/>
            <p:nvPr/>
          </p:nvSpPr>
          <p:spPr>
            <a:xfrm rot="16200000">
              <a:off x="4717800" y="4247640"/>
              <a:ext cx="227520" cy="45720"/>
            </a:xfrm>
            <a:custGeom>
              <a:avLst/>
              <a:gdLst>
                <a:gd name="textAreaLeft" fmla="*/ 0 w 227520"/>
                <a:gd name="textAreaRight" fmla="*/ 229320 w 227520"/>
                <a:gd name="textAreaTop" fmla="*/ 0 h 45720"/>
                <a:gd name="textAreaBottom" fmla="*/ 47520 h 45720"/>
              </a:gdLst>
              <a:ahLst/>
              <a:rect l="textAreaLeft" t="textAreaTop" r="textAreaRight" b="textAreaBottom"/>
              <a:pathLst>
                <a:path w="229753" h="47812">
                  <a:moveTo>
                    <a:pt x="0" y="23906"/>
                  </a:moveTo>
                  <a:lnTo>
                    <a:pt x="229753" y="23906"/>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81" name=""/>
            <p:cNvSpPr/>
            <p:nvPr/>
          </p:nvSpPr>
          <p:spPr>
            <a:xfrm>
              <a:off x="4229280" y="3617640"/>
              <a:ext cx="1204920" cy="534600"/>
            </a:xfrm>
            <a:prstGeom prst="ellipse">
              <a:avLst/>
            </a:prstGeom>
            <a:solidFill>
              <a:schemeClr val="accent5"/>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66560">
                <a:lnSpc>
                  <a:spcPct val="90000"/>
                </a:lnSpc>
                <a:spcAft>
                  <a:spcPts val="366"/>
                </a:spcAft>
                <a:tabLst>
                  <a:tab algn="l" pos="0"/>
                </a:tabLst>
              </a:pPr>
              <a:r>
                <a:rPr b="0" lang="fr-FR" sz="1050" strike="noStrike" u="none">
                  <a:solidFill>
                    <a:schemeClr val="lt1"/>
                  </a:solidFill>
                  <a:uFillTx/>
                  <a:latin typeface="Arial"/>
                  <a:ea typeface="DejaVu Sans"/>
                </a:rPr>
                <a:t>Précision temporelle</a:t>
              </a:r>
              <a:endParaRPr b="0" lang="en-DK" sz="1050" strike="noStrike" u="none">
                <a:solidFill>
                  <a:srgbClr val="ffffff"/>
                </a:solidFill>
                <a:uFillTx/>
                <a:latin typeface="Arial"/>
              </a:endParaRPr>
            </a:p>
          </p:txBody>
        </p:sp>
        <p:sp>
          <p:nvSpPr>
            <p:cNvPr id="682" name=""/>
            <p:cNvSpPr/>
            <p:nvPr/>
          </p:nvSpPr>
          <p:spPr>
            <a:xfrm rot="5400000">
              <a:off x="4703760" y="5113800"/>
              <a:ext cx="259560" cy="45720"/>
            </a:xfrm>
            <a:custGeom>
              <a:avLst/>
              <a:gdLst>
                <a:gd name="textAreaLeft" fmla="*/ 0 w 259560"/>
                <a:gd name="textAreaRight" fmla="*/ 261360 w 259560"/>
                <a:gd name="textAreaTop" fmla="*/ 0 h 45720"/>
                <a:gd name="textAreaBottom" fmla="*/ 47520 h 45720"/>
              </a:gdLst>
              <a:ahLst/>
              <a:rect l="textAreaLeft" t="textAreaTop" r="textAreaRight" b="textAreaBottom"/>
              <a:pathLst>
                <a:path w="261607" h="47812">
                  <a:moveTo>
                    <a:pt x="0" y="23906"/>
                  </a:moveTo>
                  <a:lnTo>
                    <a:pt x="261607" y="23906"/>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83" name=""/>
            <p:cNvSpPr/>
            <p:nvPr/>
          </p:nvSpPr>
          <p:spPr>
            <a:xfrm>
              <a:off x="4596120" y="5268240"/>
              <a:ext cx="470880" cy="470880"/>
            </a:xfrm>
            <a:prstGeom prst="ellipse">
              <a:avLst/>
            </a:prstGeom>
            <a:solidFill>
              <a:schemeClr val="accent5">
                <a:lumOff val="-3920"/>
              </a:schemeClr>
            </a:solidFill>
            <a:ln w="25560">
              <a:solidFill>
                <a:srgbClr val="ffffff"/>
              </a:solidFill>
              <a:miter/>
            </a:ln>
          </p:spPr>
          <p:style>
            <a:lnRef idx="0"/>
            <a:fillRef idx="0"/>
            <a:effectRef idx="0"/>
            <a:fontRef idx="minor"/>
          </p:style>
          <p:txBody>
            <a:bodyPr numCol="1" spcCol="1440" lIns="9000" rIns="9000" tIns="9000" bIns="9000" anchor="ctr">
              <a:noAutofit/>
            </a:bodyPr>
            <a:p>
              <a:pPr algn="ctr" defTabSz="622440">
                <a:lnSpc>
                  <a:spcPct val="90000"/>
                </a:lnSpc>
                <a:spcAft>
                  <a:spcPts val="490"/>
                </a:spcAft>
                <a:tabLst>
                  <a:tab algn="l" pos="0"/>
                </a:tabLst>
              </a:pPr>
              <a:r>
                <a:rPr b="0" lang="fr-FR" sz="1400" strike="noStrike" u="none">
                  <a:solidFill>
                    <a:schemeClr val="lt1"/>
                  </a:solidFill>
                  <a:uFillTx/>
                  <a:latin typeface="Arial"/>
                  <a:ea typeface="DejaVu Sans"/>
                </a:rPr>
                <a:t>€</a:t>
              </a:r>
              <a:endParaRPr b="0" lang="en-DK" sz="1400" strike="noStrike" u="none">
                <a:solidFill>
                  <a:srgbClr val="ffffff"/>
                </a:solidFill>
                <a:uFillTx/>
                <a:latin typeface="Arial"/>
              </a:endParaRPr>
            </a:p>
          </p:txBody>
        </p:sp>
      </p:grpSp>
      <p:grpSp>
        <p:nvGrpSpPr>
          <p:cNvPr id="684" name="Diagram5"/>
          <p:cNvGrpSpPr/>
          <p:nvPr/>
        </p:nvGrpSpPr>
        <p:grpSpPr>
          <a:xfrm>
            <a:off x="6465960" y="1292760"/>
            <a:ext cx="4968000" cy="4711320"/>
            <a:chOff x="6465960" y="1292760"/>
            <a:chExt cx="4968000" cy="4711320"/>
          </a:xfrm>
        </p:grpSpPr>
        <p:sp>
          <p:nvSpPr>
            <p:cNvPr id="685" name=""/>
            <p:cNvSpPr/>
            <p:nvPr/>
          </p:nvSpPr>
          <p:spPr>
            <a:xfrm>
              <a:off x="6465960" y="1292760"/>
              <a:ext cx="4968000" cy="4711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686" name=""/>
            <p:cNvSpPr/>
            <p:nvPr/>
          </p:nvSpPr>
          <p:spPr>
            <a:xfrm>
              <a:off x="8220240" y="3050640"/>
              <a:ext cx="1296360" cy="1296360"/>
            </a:xfrm>
            <a:prstGeom prst="ellipse">
              <a:avLst/>
            </a:prstGeom>
            <a:solidFill>
              <a:schemeClr val="accent4"/>
            </a:solidFill>
            <a:ln w="25560">
              <a:solidFill>
                <a:srgbClr val="ffffff"/>
              </a:solidFill>
              <a:miter/>
            </a:ln>
          </p:spPr>
          <p:style>
            <a:lnRef idx="0"/>
            <a:fillRef idx="0"/>
            <a:effectRef idx="0"/>
            <a:fontRef idx="minor"/>
          </p:style>
          <p:txBody>
            <a:bodyPr numCol="1" spcCol="1440" lIns="8280" rIns="8280" tIns="8280" bIns="8280" anchor="ctr">
              <a:noAutofit/>
            </a:bodyPr>
            <a:p>
              <a:pPr algn="ctr" defTabSz="577800">
                <a:lnSpc>
                  <a:spcPct val="90000"/>
                </a:lnSpc>
                <a:spcAft>
                  <a:spcPts val="456"/>
                </a:spcAft>
                <a:tabLst>
                  <a:tab algn="l" pos="0"/>
                </a:tabLst>
              </a:pPr>
              <a:r>
                <a:rPr b="0" lang="fr-FR" sz="1300" strike="noStrike" u="none">
                  <a:solidFill>
                    <a:schemeClr val="lt1"/>
                  </a:solidFill>
                  <a:uFillTx/>
                  <a:latin typeface="Arial"/>
                  <a:ea typeface="DejaVu Sans"/>
                </a:rPr>
                <a:t>Une modification de l’état du sujet</a:t>
              </a:r>
              <a:endParaRPr b="0" lang="en-DK" sz="1300" strike="noStrike" u="none">
                <a:solidFill>
                  <a:srgbClr val="000000"/>
                </a:solidFill>
                <a:uFillTx/>
                <a:latin typeface="Arial"/>
              </a:endParaRPr>
            </a:p>
          </p:txBody>
        </p:sp>
        <p:sp>
          <p:nvSpPr>
            <p:cNvPr id="687" name=""/>
            <p:cNvSpPr/>
            <p:nvPr/>
          </p:nvSpPr>
          <p:spPr>
            <a:xfrm rot="16200000">
              <a:off x="8724240" y="2883960"/>
              <a:ext cx="288000" cy="45000"/>
            </a:xfrm>
            <a:custGeom>
              <a:avLst/>
              <a:gdLst>
                <a:gd name="textAreaLeft" fmla="*/ 0 w 288000"/>
                <a:gd name="textAreaRight" fmla="*/ 289800 w 288000"/>
                <a:gd name="textAreaTop" fmla="*/ 0 h 45000"/>
                <a:gd name="textAreaBottom" fmla="*/ 46800 h 45000"/>
              </a:gdLst>
              <a:ahLst/>
              <a:rect l="textAreaLeft" t="textAreaTop" r="textAreaRight" b="textAreaBottom"/>
              <a:pathLst>
                <a:path w="290331" h="47002">
                  <a:moveTo>
                    <a:pt x="0" y="23501"/>
                  </a:moveTo>
                  <a:lnTo>
                    <a:pt x="290331" y="23501"/>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88" name=""/>
            <p:cNvSpPr/>
            <p:nvPr/>
          </p:nvSpPr>
          <p:spPr>
            <a:xfrm>
              <a:off x="8035920" y="2114640"/>
              <a:ext cx="1665000" cy="643680"/>
            </a:xfrm>
            <a:prstGeom prst="ellipse">
              <a:avLst/>
            </a:prstGeom>
            <a:solidFill>
              <a:schemeClr val="accent5"/>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88880">
                <a:lnSpc>
                  <a:spcPct val="90000"/>
                </a:lnSpc>
                <a:spcAft>
                  <a:spcPts val="386"/>
                </a:spcAft>
                <a:tabLst>
                  <a:tab algn="l" pos="0"/>
                </a:tabLst>
              </a:pPr>
              <a:r>
                <a:rPr b="0" lang="fr-FR" sz="1100" strike="noStrike" u="none">
                  <a:solidFill>
                    <a:schemeClr val="lt1"/>
                  </a:solidFill>
                  <a:uFillTx/>
                  <a:latin typeface="Arial"/>
                  <a:ea typeface="DejaVu Sans"/>
                </a:rPr>
                <a:t>Prélèvement d’un échantillon</a:t>
              </a:r>
              <a:endParaRPr b="0" lang="en-DK" sz="1100" strike="noStrike" u="none">
                <a:solidFill>
                  <a:srgbClr val="ffffff"/>
                </a:solidFill>
                <a:uFillTx/>
                <a:latin typeface="Arial"/>
              </a:endParaRPr>
            </a:p>
          </p:txBody>
        </p:sp>
        <p:sp>
          <p:nvSpPr>
            <p:cNvPr id="689" name=""/>
            <p:cNvSpPr/>
            <p:nvPr/>
          </p:nvSpPr>
          <p:spPr>
            <a:xfrm>
              <a:off x="9518760" y="3676680"/>
              <a:ext cx="225000" cy="45000"/>
            </a:xfrm>
            <a:custGeom>
              <a:avLst/>
              <a:gdLst>
                <a:gd name="textAreaLeft" fmla="*/ 0 w 225000"/>
                <a:gd name="textAreaRight" fmla="*/ 226800 w 225000"/>
                <a:gd name="textAreaTop" fmla="*/ 0 h 45000"/>
                <a:gd name="textAreaBottom" fmla="*/ 46800 h 45000"/>
              </a:gdLst>
              <a:ahLst/>
              <a:rect l="textAreaLeft" t="textAreaTop" r="textAreaRight" b="textAreaBottom"/>
              <a:pathLst>
                <a:path w="227158" h="47002">
                  <a:moveTo>
                    <a:pt x="0" y="23501"/>
                  </a:moveTo>
                  <a:lnTo>
                    <a:pt x="227158" y="23501"/>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90" name=""/>
            <p:cNvSpPr/>
            <p:nvPr/>
          </p:nvSpPr>
          <p:spPr>
            <a:xfrm>
              <a:off x="9745920" y="3205440"/>
              <a:ext cx="1626840" cy="987120"/>
            </a:xfrm>
            <a:prstGeom prst="ellipse">
              <a:avLst/>
            </a:prstGeom>
            <a:solidFill>
              <a:schemeClr val="accent5">
                <a:lumOff val="-1300"/>
              </a:schemeClr>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66560">
                <a:lnSpc>
                  <a:spcPct val="90000"/>
                </a:lnSpc>
                <a:spcAft>
                  <a:spcPts val="366"/>
                </a:spcAft>
                <a:tabLst>
                  <a:tab algn="l" pos="0"/>
                </a:tabLst>
              </a:pPr>
              <a:r>
                <a:rPr b="0" lang="fr-FR" sz="1050" strike="noStrike" u="none">
                  <a:solidFill>
                    <a:schemeClr val="lt1"/>
                  </a:solidFill>
                  <a:uFillTx/>
                  <a:latin typeface="Arial"/>
                  <a:ea typeface="DejaVu Sans"/>
                </a:rPr>
                <a:t>Modification physique/physiologique</a:t>
              </a:r>
              <a:endParaRPr b="0" lang="en-DK" sz="1050" strike="noStrike" u="none">
                <a:solidFill>
                  <a:srgbClr val="ffffff"/>
                </a:solidFill>
                <a:uFillTx/>
                <a:latin typeface="Arial"/>
              </a:endParaRPr>
            </a:p>
          </p:txBody>
        </p:sp>
        <p:sp>
          <p:nvSpPr>
            <p:cNvPr id="691" name=""/>
            <p:cNvSpPr/>
            <p:nvPr/>
          </p:nvSpPr>
          <p:spPr>
            <a:xfrm rot="5400000">
              <a:off x="8462880" y="4734360"/>
              <a:ext cx="815400" cy="45000"/>
            </a:xfrm>
            <a:custGeom>
              <a:avLst/>
              <a:gdLst>
                <a:gd name="textAreaLeft" fmla="*/ 0 w 815400"/>
                <a:gd name="textAreaRight" fmla="*/ 817200 w 815400"/>
                <a:gd name="textAreaTop" fmla="*/ 0 h 45000"/>
                <a:gd name="textAreaBottom" fmla="*/ 46800 h 45000"/>
              </a:gdLst>
              <a:ahLst/>
              <a:rect l="textAreaLeft" t="textAreaTop" r="textAreaRight" b="textAreaBottom"/>
              <a:pathLst>
                <a:path w="817538" h="47002">
                  <a:moveTo>
                    <a:pt x="0" y="23501"/>
                  </a:moveTo>
                  <a:lnTo>
                    <a:pt x="817538" y="23501"/>
                  </a:lnTo>
                </a:path>
              </a:pathLst>
            </a:custGeom>
            <a:noFill/>
            <a:ln w="25560">
              <a:solidFill>
                <a:srgbClr val="70ad4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692" name=""/>
            <p:cNvSpPr/>
            <p:nvPr/>
          </p:nvSpPr>
          <p:spPr>
            <a:xfrm>
              <a:off x="8157960" y="5166720"/>
              <a:ext cx="1420920" cy="446040"/>
            </a:xfrm>
            <a:prstGeom prst="ellipse">
              <a:avLst/>
            </a:prstGeom>
            <a:solidFill>
              <a:schemeClr val="accent5">
                <a:lumOff val="-2610"/>
              </a:schemeClr>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88880">
                <a:lnSpc>
                  <a:spcPct val="90000"/>
                </a:lnSpc>
                <a:spcAft>
                  <a:spcPts val="386"/>
                </a:spcAft>
                <a:tabLst>
                  <a:tab algn="l" pos="0"/>
                </a:tabLst>
              </a:pPr>
              <a:r>
                <a:rPr b="0" lang="fr-FR" sz="1100" strike="noStrike" u="none">
                  <a:solidFill>
                    <a:schemeClr val="lt1"/>
                  </a:solidFill>
                  <a:uFillTx/>
                  <a:latin typeface="Arial"/>
                  <a:ea typeface="DejaVu Sans"/>
                </a:rPr>
                <a:t>Stress</a:t>
              </a:r>
              <a:endParaRPr b="0" lang="en-DK" sz="1100" strike="noStrike" u="none">
                <a:solidFill>
                  <a:srgbClr val="ffffff"/>
                </a:solidFill>
                <a:uFillTx/>
                <a:latin typeface="Arial"/>
              </a:endParaRPr>
            </a:p>
          </p:txBody>
        </p:sp>
        <p:sp>
          <p:nvSpPr>
            <p:cNvPr id="693" name=""/>
            <p:cNvSpPr/>
            <p:nvPr/>
          </p:nvSpPr>
          <p:spPr>
            <a:xfrm rot="10800000">
              <a:off x="7830000" y="3678480"/>
              <a:ext cx="390240" cy="45000"/>
            </a:xfrm>
            <a:custGeom>
              <a:avLst/>
              <a:gdLst>
                <a:gd name="textAreaLeft" fmla="*/ 0 w 390240"/>
                <a:gd name="textAreaRight" fmla="*/ 392040 w 390240"/>
                <a:gd name="textAreaTop" fmla="*/ 0 h 45000"/>
                <a:gd name="textAreaBottom" fmla="*/ 46800 h 45000"/>
              </a:gdLst>
              <a:ahLst/>
              <a:rect l="textAreaLeft" t="textAreaTop" r="textAreaRight" b="textAreaBottom"/>
              <a:pathLst>
                <a:path w="392387" h="47002">
                  <a:moveTo>
                    <a:pt x="0" y="23501"/>
                  </a:moveTo>
                  <a:lnTo>
                    <a:pt x="392387" y="23501"/>
                  </a:lnTo>
                </a:path>
              </a:pathLst>
            </a:custGeom>
            <a:noFill/>
            <a:ln w="25560">
              <a:solidFill>
                <a:srgbClr val="70ad47"/>
              </a:solidFill>
              <a:miter/>
            </a:ln>
          </p:spPr>
          <p:style>
            <a:lnRef idx="0"/>
            <a:fillRef idx="0"/>
            <a:effectRef idx="0"/>
            <a:fontRef idx="minor"/>
          </p:style>
          <p:txBody>
            <a:bodyPr numCol="1" spcCol="1440" lIns="12600" rIns="12600" tIns="0" bIns="0" anchor="ctr" rot="10800000">
              <a:noAutofit/>
            </a:bodyPr>
            <a:p>
              <a:pPr>
                <a:lnSpc>
                  <a:spcPct val="100000"/>
                </a:lnSpc>
              </a:pPr>
              <a:endParaRPr b="0" lang="fr-FR" sz="500" strike="noStrike" u="none">
                <a:solidFill>
                  <a:srgbClr val="000000"/>
                </a:solidFill>
                <a:uFillTx/>
                <a:latin typeface="Arial"/>
                <a:ea typeface="DejaVu Sans"/>
              </a:endParaRPr>
            </a:p>
          </p:txBody>
        </p:sp>
        <p:sp>
          <p:nvSpPr>
            <p:cNvPr id="694" name=""/>
            <p:cNvSpPr/>
            <p:nvPr/>
          </p:nvSpPr>
          <p:spPr>
            <a:xfrm>
              <a:off x="6529680" y="3303000"/>
              <a:ext cx="1296360" cy="792000"/>
            </a:xfrm>
            <a:prstGeom prst="ellipse">
              <a:avLst/>
            </a:prstGeom>
            <a:solidFill>
              <a:schemeClr val="accent5">
                <a:lumOff val="-3920"/>
              </a:schemeClr>
            </a:solidFill>
            <a:ln w="25560">
              <a:solidFill>
                <a:srgbClr val="ffffff"/>
              </a:solidFill>
              <a:miter/>
            </a:ln>
          </p:spPr>
          <p:style>
            <a:lnRef idx="0"/>
            <a:fillRef idx="0"/>
            <a:effectRef idx="0"/>
            <a:fontRef idx="minor"/>
          </p:style>
          <p:txBody>
            <a:bodyPr numCol="1" spcCol="1440" lIns="6840" rIns="6840" tIns="6840" bIns="6840" anchor="ctr">
              <a:noAutofit/>
            </a:bodyPr>
            <a:p>
              <a:pPr algn="ctr" defTabSz="488880">
                <a:lnSpc>
                  <a:spcPct val="90000"/>
                </a:lnSpc>
                <a:spcAft>
                  <a:spcPts val="386"/>
                </a:spcAft>
                <a:tabLst>
                  <a:tab algn="l" pos="0"/>
                </a:tabLst>
              </a:pPr>
              <a:r>
                <a:rPr b="0" lang="fr-FR" sz="1100" strike="noStrike" u="none">
                  <a:solidFill>
                    <a:schemeClr val="lt1"/>
                  </a:solidFill>
                  <a:uFillTx/>
                  <a:latin typeface="Arial"/>
                  <a:ea typeface="DejaVu Sans"/>
                </a:rPr>
                <a:t>Destruction du sujet</a:t>
              </a:r>
              <a:endParaRPr b="0" lang="en-DK" sz="1100" strike="noStrike" u="none">
                <a:solidFill>
                  <a:srgbClr val="ffffff"/>
                </a:solidFill>
                <a:uFillTx/>
                <a:latin typeface="Arial"/>
              </a:endParaRPr>
            </a:p>
          </p:txBody>
        </p:sp>
      </p:gr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childTnLst>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6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6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1"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Principe de LA machine</a:t>
            </a:r>
            <a:endParaRPr b="0" lang="en-DK" sz="4400" strike="noStrike" u="none">
              <a:solidFill>
                <a:srgbClr val="ffffff"/>
              </a:solidFill>
              <a:uFillTx/>
              <a:latin typeface="Arial"/>
            </a:endParaRPr>
          </a:p>
        </p:txBody>
      </p:sp>
      <p:sp>
        <p:nvSpPr>
          <p:cNvPr id="1242" name="Rectangle 3"/>
          <p:cNvSpPr/>
          <p:nvPr/>
        </p:nvSpPr>
        <p:spPr>
          <a:xfrm>
            <a:off x="849240" y="2578320"/>
            <a:ext cx="8530200" cy="28339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800" strike="noStrike" u="none">
                <a:solidFill>
                  <a:srgbClr val="000000"/>
                </a:solidFill>
                <a:uFillTx/>
                <a:latin typeface="Arial"/>
                <a:ea typeface="DejaVu Sans"/>
              </a:rPr>
              <a:t>Donc, pour faire de la RMN on a besoin d’un échantillon, d’un champ magnétique d’un ampli RF pour l’émission d’une antenne et d’une chaîne d’acquisition amplification pour la réception</a:t>
            </a:r>
            <a:endParaRPr b="0" lang="en-DK" sz="2800" strike="noStrike" u="none">
              <a:solidFill>
                <a:srgbClr val="ffffff"/>
              </a:solidFill>
              <a:uFillTx/>
              <a:latin typeface="Arial"/>
            </a:endParaRPr>
          </a:p>
          <a:p>
            <a:pPr>
              <a:lnSpc>
                <a:spcPct val="100000"/>
              </a:lnSpc>
            </a:pPr>
            <a:endParaRPr b="0" lang="en-DK" sz="2800" strike="noStrike" u="none">
              <a:solidFill>
                <a:srgbClr val="ffffff"/>
              </a:solidFill>
              <a:uFillTx/>
              <a:latin typeface="Arial"/>
            </a:endParaRPr>
          </a:p>
          <a:p>
            <a:pPr algn="ctr">
              <a:lnSpc>
                <a:spcPct val="100000"/>
              </a:lnSpc>
            </a:pPr>
            <a:r>
              <a:rPr b="1" lang="fr-FR" sz="4000" strike="noStrike" u="none">
                <a:solidFill>
                  <a:srgbClr val="000000"/>
                </a:solidFill>
                <a:uFillTx/>
                <a:latin typeface="Arial"/>
                <a:ea typeface="DejaVu Sans"/>
              </a:rPr>
              <a:t>Pourquoi c’est si cher ?</a:t>
            </a:r>
            <a:endParaRPr b="0" lang="en-DK" sz="4000" strike="noStrike" u="none">
              <a:solidFill>
                <a:srgbClr val="ffffff"/>
              </a:solidFill>
              <a:uFillTx/>
              <a:latin typeface="Arial"/>
            </a:endParaRPr>
          </a:p>
        </p:txBody>
      </p:sp>
      <p:sp>
        <p:nvSpPr>
          <p:cNvPr id="1243" name="Rectangle 4"/>
          <p:cNvSpPr/>
          <p:nvPr/>
        </p:nvSpPr>
        <p:spPr>
          <a:xfrm>
            <a:off x="3013560" y="5676480"/>
            <a:ext cx="4203720" cy="92196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fr-FR" sz="4800" strike="noStrike" u="none">
                <a:solidFill>
                  <a:srgbClr val="c00000"/>
                </a:solidFill>
                <a:uFillTx/>
                <a:latin typeface="Arial"/>
                <a:ea typeface="DejaVu Sans"/>
              </a:rPr>
              <a:t>La faute à B</a:t>
            </a:r>
            <a:r>
              <a:rPr b="1" lang="fr-FR" sz="4800" strike="noStrike" u="none" baseline="-25000">
                <a:solidFill>
                  <a:srgbClr val="c00000"/>
                </a:solidFill>
                <a:uFillTx/>
                <a:latin typeface="Arial"/>
                <a:ea typeface="DejaVu Sans"/>
              </a:rPr>
              <a:t>0</a:t>
            </a:r>
            <a:r>
              <a:rPr b="1" lang="fr-FR" sz="4800" strike="noStrike" u="none">
                <a:solidFill>
                  <a:srgbClr val="c00000"/>
                </a:solidFill>
                <a:uFillTx/>
                <a:latin typeface="Arial"/>
                <a:ea typeface="DejaVu Sans"/>
              </a:rPr>
              <a:t> !</a:t>
            </a:r>
            <a:endParaRPr b="0" lang="en-DK" sz="4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4" name="PlaceHolder 1"/>
          <p:cNvSpPr>
            <a:spLocks noGrp="1"/>
          </p:cNvSpPr>
          <p:nvPr>
            <p:ph type="subTitle"/>
          </p:nvPr>
        </p:nvSpPr>
        <p:spPr>
          <a:xfrm>
            <a:off x="609480" y="539640"/>
            <a:ext cx="10968120" cy="4357800"/>
          </a:xfrm>
          <a:prstGeom prst="rect">
            <a:avLst/>
          </a:prstGeom>
          <a:noFill/>
          <a:ln w="0">
            <a:noFill/>
          </a:ln>
        </p:spPr>
        <p:txBody>
          <a:bodyPr lIns="0" rIns="0" tIns="0" bIns="0" anchor="ctr">
            <a:noAutofit/>
          </a:bodyPr>
          <a:p>
            <a:pPr marL="228600" indent="-228600">
              <a:lnSpc>
                <a:spcPct val="90000"/>
              </a:lnSpc>
              <a:spcBef>
                <a:spcPts val="1001"/>
              </a:spcBef>
              <a:buClr>
                <a:srgbClr val="000000"/>
              </a:buClr>
              <a:buFont typeface="Arial"/>
              <a:buChar char="•"/>
            </a:pP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j</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i </a:t>
            </a:r>
            <a:r>
              <a:rPr b="0" lang="fr-FR" sz="2400" strike="noStrike" u="none">
                <a:solidFill>
                  <a:srgbClr val="000000"/>
                </a:solidFill>
                <a:uFillTx/>
                <a:latin typeface="Arial"/>
                <a:ea typeface="DejaVu Sans"/>
              </a:rPr>
              <a:t>j</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v</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i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é</a:t>
            </a:r>
            <a:r>
              <a:rPr b="0" lang="fr-FR" sz="2400" strike="noStrike" u="none">
                <a:solidFill>
                  <a:srgbClr val="000000"/>
                </a:solidFill>
                <a:uFillTx/>
                <a:latin typeface="Arial"/>
                <a:ea typeface="DejaVu Sans"/>
              </a:rPr>
              <a:t>j</a:t>
            </a:r>
            <a:r>
              <a:rPr b="0" lang="fr-FR" sz="2400" strike="noStrike" u="none">
                <a:solidFill>
                  <a:srgbClr val="000000"/>
                </a:solidFill>
                <a:uFillTx/>
                <a:latin typeface="Arial"/>
                <a:ea typeface="DejaVu Sans"/>
              </a:rPr>
              <a:t>à</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c</a:t>
            </a:r>
            <a:r>
              <a:rPr b="0" lang="fr-FR" sz="2400" strike="noStrike" u="none">
                <a:solidFill>
                  <a:srgbClr val="000000"/>
                </a:solidFill>
                <a:uFillTx/>
                <a:latin typeface="Arial"/>
                <a:ea typeface="DejaVu Sans"/>
              </a:rPr>
              <a:t>h</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q</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b</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c</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è</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f</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b</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c</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g</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v</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c</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é</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B</a:t>
            </a:r>
            <a:r>
              <a:rPr b="0" lang="fr-FR" sz="2400" strike="noStrike" u="none" baseline="-25000">
                <a:solidFill>
                  <a:srgbClr val="000000"/>
                </a:solidFill>
                <a:uFillTx/>
                <a:latin typeface="Arial"/>
                <a:ea typeface="DejaVu Sans"/>
              </a:rPr>
              <a:t>0</a:t>
            </a:r>
            <a:endParaRPr b="0" lang="en-DK" sz="2400" strike="noStrike" u="none">
              <a:solidFill>
                <a:srgbClr val="ffffff"/>
              </a:solidFill>
              <a:uFillTx/>
              <a:latin typeface="Arial"/>
            </a:endParaRPr>
          </a:p>
          <a:p>
            <a:pPr>
              <a:lnSpc>
                <a:spcPct val="90000"/>
              </a:lnSpc>
              <a:spcBef>
                <a:spcPts val="1001"/>
              </a:spcBef>
            </a:pPr>
            <a:endParaRPr b="0" lang="en-DK" sz="2400" strike="noStrike" u="none">
              <a:solidFill>
                <a:srgbClr val="ffffff"/>
              </a:solidFill>
              <a:uFillTx/>
              <a:latin typeface="Arial"/>
            </a:endParaRPr>
          </a:p>
          <a:p>
            <a:pPr algn="ctr">
              <a:lnSpc>
                <a:spcPct val="90000"/>
              </a:lnSpc>
              <a:spcBef>
                <a:spcPts val="1001"/>
              </a:spcBef>
              <a:tabLst>
                <a:tab algn="l" pos="0"/>
              </a:tabLst>
            </a:pP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&gt; </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n </a:t>
            </a:r>
            <a:r>
              <a:rPr b="0" lang="fr-FR" sz="2400" strike="noStrike" u="none">
                <a:solidFill>
                  <a:srgbClr val="000000"/>
                </a:solidFill>
                <a:uFillTx/>
                <a:latin typeface="Arial"/>
                <a:ea typeface="DejaVu Sans"/>
              </a:rPr>
              <a:t>v</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ut </a:t>
            </a:r>
            <a:r>
              <a:rPr b="0" lang="fr-FR" sz="2400" strike="noStrike" u="none">
                <a:solidFill>
                  <a:srgbClr val="000000"/>
                </a:solidFill>
                <a:uFillTx/>
                <a:latin typeface="Arial"/>
                <a:ea typeface="DejaVu Sans"/>
              </a:rPr>
              <a:t>B</a:t>
            </a:r>
            <a:r>
              <a:rPr b="0" lang="fr-FR" sz="2400" strike="noStrike" u="none" baseline="-25000">
                <a:solidFill>
                  <a:srgbClr val="000000"/>
                </a:solidFill>
                <a:uFillTx/>
                <a:latin typeface="Arial"/>
                <a:ea typeface="DejaVu Sans"/>
              </a:rPr>
              <a:t>0</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le </a:t>
            </a:r>
            <a:r>
              <a:rPr b="0" lang="fr-FR" sz="2400" strike="noStrike" u="none">
                <a:solidFill>
                  <a:srgbClr val="000000"/>
                </a:solidFill>
                <a:uFillTx/>
                <a:latin typeface="Arial"/>
                <a:ea typeface="DejaVu Sans"/>
              </a:rPr>
              <a:t>pl</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s </a:t>
            </a:r>
            <a:r>
              <a:rPr b="0" lang="fr-FR" sz="2400" strike="noStrike" u="none">
                <a:solidFill>
                  <a:srgbClr val="000000"/>
                </a:solidFill>
                <a:uFillTx/>
                <a:latin typeface="Arial"/>
                <a:ea typeface="DejaVu Sans"/>
              </a:rPr>
              <a:t>in</a:t>
            </a:r>
            <a:r>
              <a:rPr b="0" lang="fr-FR" sz="2400" strike="noStrike" u="none">
                <a:solidFill>
                  <a:srgbClr val="000000"/>
                </a:solidFill>
                <a:uFillTx/>
                <a:latin typeface="Arial"/>
                <a:ea typeface="DejaVu Sans"/>
              </a:rPr>
              <a:t>te</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e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ss</a:t>
            </a:r>
            <a:r>
              <a:rPr b="0" lang="fr-FR" sz="2400" strike="noStrike" u="none">
                <a:solidFill>
                  <a:srgbClr val="000000"/>
                </a:solidFill>
                <a:uFillTx/>
                <a:latin typeface="Arial"/>
                <a:ea typeface="DejaVu Sans"/>
              </a:rPr>
              <a:t>ibl</a:t>
            </a:r>
            <a:r>
              <a:rPr b="0" lang="fr-FR" sz="2400" strike="noStrike" u="none">
                <a:solidFill>
                  <a:srgbClr val="000000"/>
                </a:solidFill>
                <a:uFillTx/>
                <a:latin typeface="Arial"/>
                <a:ea typeface="DejaVu Sans"/>
              </a:rPr>
              <a:t>e.</a:t>
            </a:r>
            <a:endParaRPr b="0" lang="en-DK" sz="2400" strike="noStrike" u="none">
              <a:solidFill>
                <a:srgbClr val="ffffff"/>
              </a:solidFill>
              <a:uFillTx/>
              <a:latin typeface="Arial"/>
            </a:endParaRPr>
          </a:p>
          <a:p>
            <a:pPr>
              <a:lnSpc>
                <a:spcPct val="90000"/>
              </a:lnSpc>
              <a:spcBef>
                <a:spcPts val="1001"/>
              </a:spcBef>
              <a:tabLst>
                <a:tab algn="l" pos="0"/>
              </a:tabLst>
            </a:pPr>
            <a:endParaRPr b="0" lang="en-DK" sz="24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i </a:t>
            </a:r>
            <a:r>
              <a:rPr b="0" lang="fr-FR" sz="2400" strike="noStrike" u="none">
                <a:solidFill>
                  <a:srgbClr val="000000"/>
                </a:solidFill>
                <a:uFillTx/>
                <a:latin typeface="Arial"/>
                <a:ea typeface="DejaVu Sans"/>
              </a:rPr>
              <a:t>B</a:t>
            </a:r>
            <a:r>
              <a:rPr b="0" lang="fr-FR" sz="2400" strike="noStrike" u="none" baseline="-25000">
                <a:solidFill>
                  <a:srgbClr val="000000"/>
                </a:solidFill>
                <a:uFillTx/>
                <a:latin typeface="Arial"/>
                <a:ea typeface="DejaVu Sans"/>
              </a:rPr>
              <a:t>0</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h</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g</a:t>
            </a:r>
            <a:r>
              <a:rPr b="0" lang="fr-FR" sz="2400" strike="noStrike" u="none">
                <a:solidFill>
                  <a:srgbClr val="000000"/>
                </a:solidFill>
                <a:uFillTx/>
                <a:latin typeface="Arial"/>
                <a:ea typeface="DejaVu Sans"/>
              </a:rPr>
              <a:t>è</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g</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l </a:t>
            </a:r>
            <a:r>
              <a:rPr b="1" lang="fr-FR" sz="2400" strike="noStrike" u="none">
                <a:solidFill>
                  <a:srgbClr val="000000"/>
                </a:solidFill>
                <a:uFillTx/>
                <a:latin typeface="Arial"/>
                <a:ea typeface="DejaVu Sans"/>
              </a:rPr>
              <a:t>M</a:t>
            </a:r>
            <a:r>
              <a:rPr b="1" lang="fr-FR" sz="2400" strike="noStrike" u="none">
                <a:solidFill>
                  <a:srgbClr val="000000"/>
                </a:solidFill>
                <a:uFillTx/>
                <a:latin typeface="Arial"/>
                <a:ea typeface="DejaVu Sans"/>
              </a:rPr>
              <a:t>A</a:t>
            </a:r>
            <a:r>
              <a:rPr b="1" lang="fr-FR" sz="2400" strike="noStrike" u="none">
                <a:solidFill>
                  <a:srgbClr val="000000"/>
                </a:solidFill>
                <a:uFillTx/>
                <a:latin typeface="Arial"/>
                <a:ea typeface="DejaVu Sans"/>
              </a:rPr>
              <a:t>C</a:t>
            </a:r>
            <a:r>
              <a:rPr b="1" lang="fr-FR" sz="2400" strike="noStrike" u="none">
                <a:solidFill>
                  <a:srgbClr val="000000"/>
                </a:solidFill>
                <a:uFillTx/>
                <a:latin typeface="Arial"/>
                <a:ea typeface="DejaVu Sans"/>
              </a:rPr>
              <a:t>R</a:t>
            </a:r>
            <a:r>
              <a:rPr b="1" lang="fr-FR" sz="2400" strike="noStrike" u="none">
                <a:solidFill>
                  <a:srgbClr val="000000"/>
                </a:solidFill>
                <a:uFillTx/>
                <a:latin typeface="Arial"/>
                <a:ea typeface="DejaVu Sans"/>
              </a:rPr>
              <a:t>O</a:t>
            </a:r>
            <a:r>
              <a:rPr b="1" lang="fr-FR" sz="2400" strike="noStrike" u="none">
                <a:solidFill>
                  <a:srgbClr val="000000"/>
                </a:solidFill>
                <a:uFillTx/>
                <a:latin typeface="Arial"/>
                <a:ea typeface="DejaVu Sans"/>
              </a:rPr>
              <a:t>S</a:t>
            </a:r>
            <a:r>
              <a:rPr b="1" lang="fr-FR" sz="2400" strike="noStrike" u="none">
                <a:solidFill>
                  <a:srgbClr val="000000"/>
                </a:solidFill>
                <a:uFillTx/>
                <a:latin typeface="Arial"/>
                <a:ea typeface="DejaVu Sans"/>
              </a:rPr>
              <a:t>C</a:t>
            </a:r>
            <a:r>
              <a:rPr b="1" lang="fr-FR" sz="2400" strike="noStrike" u="none">
                <a:solidFill>
                  <a:srgbClr val="000000"/>
                </a:solidFill>
                <a:uFillTx/>
                <a:latin typeface="Arial"/>
                <a:ea typeface="DejaVu Sans"/>
              </a:rPr>
              <a:t>O</a:t>
            </a:r>
            <a:r>
              <a:rPr b="1" lang="fr-FR" sz="2400" strike="noStrike" u="none">
                <a:solidFill>
                  <a:srgbClr val="000000"/>
                </a:solidFill>
                <a:uFillTx/>
                <a:latin typeface="Arial"/>
                <a:ea typeface="DejaVu Sans"/>
              </a:rPr>
              <a:t>P</a:t>
            </a:r>
            <a:r>
              <a:rPr b="1" lang="fr-FR" sz="2400" strike="noStrike" u="none">
                <a:solidFill>
                  <a:srgbClr val="000000"/>
                </a:solidFill>
                <a:uFillTx/>
                <a:latin typeface="Arial"/>
                <a:ea typeface="DejaVu Sans"/>
              </a:rPr>
              <a:t>I</a:t>
            </a:r>
            <a:r>
              <a:rPr b="1" lang="fr-FR" sz="2400" strike="noStrike" u="none">
                <a:solidFill>
                  <a:srgbClr val="000000"/>
                </a:solidFill>
                <a:uFillTx/>
                <a:latin typeface="Arial"/>
                <a:ea typeface="DejaVu Sans"/>
              </a:rPr>
              <a:t>Q</a:t>
            </a:r>
            <a:r>
              <a:rPr b="1" lang="fr-FR" sz="2400" strike="noStrike" u="none">
                <a:solidFill>
                  <a:srgbClr val="000000"/>
                </a:solidFill>
                <a:uFillTx/>
                <a:latin typeface="Arial"/>
                <a:ea typeface="DejaVu Sans"/>
              </a:rPr>
              <a:t>U</a:t>
            </a:r>
            <a:r>
              <a:rPr b="1"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é</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ê</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x</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b</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c</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f</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c</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f</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é</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F</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a:t>
            </a:r>
            <a:endParaRPr b="0" lang="en-DK" sz="2400" strike="noStrike" u="none">
              <a:solidFill>
                <a:srgbClr val="ffffff"/>
              </a:solidFill>
              <a:uFillTx/>
              <a:latin typeface="Arial"/>
            </a:endParaRPr>
          </a:p>
          <a:p>
            <a:pPr>
              <a:lnSpc>
                <a:spcPct val="90000"/>
              </a:lnSpc>
              <a:spcBef>
                <a:spcPts val="1001"/>
              </a:spcBef>
              <a:tabLst>
                <a:tab algn="l" pos="0"/>
              </a:tabLst>
            </a:pPr>
            <a:endParaRPr b="0" lang="en-DK" sz="24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l </a:t>
            </a:r>
            <a:r>
              <a:rPr b="0" lang="fr-FR" sz="2400" strike="noStrike" u="none">
                <a:solidFill>
                  <a:srgbClr val="000000"/>
                </a:solidFill>
                <a:uFillTx/>
                <a:latin typeface="Arial"/>
                <a:ea typeface="DejaVu Sans"/>
              </a:rPr>
              <a:t>f</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q</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B</a:t>
            </a:r>
            <a:r>
              <a:rPr b="0" lang="fr-FR" sz="2400" strike="noStrike" u="none" baseline="-25000">
                <a:solidFill>
                  <a:srgbClr val="000000"/>
                </a:solidFill>
                <a:uFillTx/>
                <a:latin typeface="Arial"/>
                <a:ea typeface="DejaVu Sans"/>
              </a:rPr>
              <a:t>0</a:t>
            </a:r>
            <a:r>
              <a:rPr b="1"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r</a:t>
            </a:r>
            <a:r>
              <a:rPr b="0" lang="fr-FR" sz="2400" strike="noStrike" u="none">
                <a:solidFill>
                  <a:srgbClr val="000000"/>
                </a:solidFill>
                <a:uFillTx/>
                <a:latin typeface="Arial"/>
                <a:ea typeface="DejaVu Sans"/>
              </a:rPr>
              <a:t>è</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h</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g</a:t>
            </a:r>
            <a:r>
              <a:rPr b="0" lang="fr-FR" sz="2400" strike="noStrike" u="none">
                <a:solidFill>
                  <a:srgbClr val="000000"/>
                </a:solidFill>
                <a:uFillTx/>
                <a:latin typeface="Arial"/>
                <a:ea typeface="DejaVu Sans"/>
              </a:rPr>
              <a:t>è</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c</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s</a:t>
            </a:r>
            <a:endParaRPr b="0" lang="en-DK" sz="2400" strike="noStrike" u="none">
              <a:solidFill>
                <a:srgbClr val="ffffff"/>
              </a:solidFill>
              <a:uFillTx/>
              <a:latin typeface="Arial"/>
            </a:endParaRPr>
          </a:p>
          <a:p>
            <a:pPr marL="228600" indent="-228600" algn="ctr">
              <a:lnSpc>
                <a:spcPct val="90000"/>
              </a:lnSpc>
              <a:spcBef>
                <a:spcPts val="1001"/>
              </a:spcBef>
              <a:buClr>
                <a:srgbClr val="000000"/>
              </a:buClr>
              <a:buFont typeface="Arial"/>
              <a:buChar char="•"/>
              <a:tabLst>
                <a:tab algn="l" pos="0"/>
              </a:tabLst>
            </a:pP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q</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q</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q</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q</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x</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è</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d</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p</a:t>
            </a:r>
            <a:r>
              <a:rPr b="0" lang="fr-FR" sz="2400" strike="noStrike" u="none">
                <a:solidFill>
                  <a:srgbClr val="000000"/>
                </a:solidFill>
                <a:uFillTx/>
                <a:latin typeface="Arial"/>
                <a:ea typeface="DejaVu Sans"/>
              </a:rPr>
              <a:t>m</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e</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a:t>
            </a:r>
            <a:r>
              <a:rPr b="0" lang="fr-FR" sz="2400" strike="noStrike" u="none">
                <a:solidFill>
                  <a:srgbClr val="000000"/>
                </a:solidFill>
                <a:uFillTx/>
                <a:latin typeface="Arial"/>
                <a:ea typeface="DejaVu Sans"/>
              </a:rPr>
              <a:t>u</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l</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s</a:t>
            </a:r>
            <a:r>
              <a:rPr b="0" lang="fr-FR" sz="2400" strike="noStrike" u="none">
                <a:solidFill>
                  <a:srgbClr val="000000"/>
                </a:solidFill>
                <a:uFillTx/>
                <a:latin typeface="Arial"/>
                <a:ea typeface="DejaVu Sans"/>
              </a:rPr>
              <a:t>a</a:t>
            </a:r>
            <a:r>
              <a:rPr b="0" lang="fr-FR" sz="2400" strike="noStrike" u="none">
                <a:solidFill>
                  <a:srgbClr val="000000"/>
                </a:solidFill>
                <a:uFillTx/>
                <a:latin typeface="Arial"/>
                <a:ea typeface="DejaVu Sans"/>
              </a:rPr>
              <a:t>t</a:t>
            </a:r>
            <a:r>
              <a:rPr b="0" lang="fr-FR" sz="2400" strike="noStrike" u="none">
                <a:solidFill>
                  <a:srgbClr val="000000"/>
                </a:solidFill>
                <a:uFillTx/>
                <a:latin typeface="Arial"/>
                <a:ea typeface="DejaVu Sans"/>
              </a:rPr>
              <a:t>i</a:t>
            </a:r>
            <a:r>
              <a:rPr b="0" lang="fr-FR" sz="2400" strike="noStrike" u="none">
                <a:solidFill>
                  <a:srgbClr val="000000"/>
                </a:solidFill>
                <a:uFillTx/>
                <a:latin typeface="Arial"/>
                <a:ea typeface="DejaVu Sans"/>
              </a:rPr>
              <a:t>o</a:t>
            </a:r>
            <a:r>
              <a:rPr b="0" lang="fr-FR" sz="2400" strike="noStrike" u="none">
                <a:solidFill>
                  <a:srgbClr val="000000"/>
                </a:solidFill>
                <a:uFillTx/>
                <a:latin typeface="Arial"/>
                <a:ea typeface="DejaVu Sans"/>
              </a:rPr>
              <a:t>n</a:t>
            </a:r>
            <a:r>
              <a:rPr b="0" lang="fr-FR" sz="2400" strike="noStrike" u="none">
                <a:solidFill>
                  <a:srgbClr val="000000"/>
                </a:solidFill>
                <a:uFillTx/>
                <a:latin typeface="Arial"/>
                <a:ea typeface="DejaVu Sans"/>
              </a:rPr>
              <a:t>)</a:t>
            </a:r>
            <a:endParaRPr b="0" lang="en-DK" sz="2400" strike="noStrike" u="none">
              <a:solidFill>
                <a:srgbClr val="ffffff"/>
              </a:solidFill>
              <a:uFillTx/>
              <a:latin typeface="Arial"/>
            </a:endParaRPr>
          </a:p>
          <a:p>
            <a:pPr>
              <a:lnSpc>
                <a:spcPct val="90000"/>
              </a:lnSpc>
              <a:spcBef>
                <a:spcPts val="1001"/>
              </a:spcBef>
              <a:tabLst>
                <a:tab algn="l" pos="0"/>
              </a:tabLst>
            </a:pPr>
            <a:endParaRPr b="0" lang="en-DK" sz="2800" strike="noStrike" u="none">
              <a:solidFill>
                <a:srgbClr val="ffffff"/>
              </a:solidFill>
              <a:uFillTx/>
              <a:latin typeface="Arial"/>
            </a:endParaRPr>
          </a:p>
        </p:txBody>
      </p:sp>
      <p:sp>
        <p:nvSpPr>
          <p:cNvPr id="1245" name="ZoneTexte 3"/>
          <p:cNvSpPr/>
          <p:nvPr/>
        </p:nvSpPr>
        <p:spPr>
          <a:xfrm>
            <a:off x="1197360" y="5231520"/>
            <a:ext cx="9792720" cy="94356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FR" sz="2800" strike="noStrike" u="none">
                <a:solidFill>
                  <a:srgbClr val="c00000"/>
                </a:solidFill>
                <a:uFillTx/>
                <a:latin typeface="Arial"/>
                <a:ea typeface="DejaVu Sans"/>
              </a:rPr>
              <a:t>On utilise donc un aimant supraconducteur de gros diamètre </a:t>
            </a:r>
            <a:endParaRPr b="0" lang="en-DK" sz="2800" strike="noStrike" u="none">
              <a:solidFill>
                <a:srgbClr val="ffffff"/>
              </a:solidFill>
              <a:uFillTx/>
              <a:latin typeface="Arial"/>
            </a:endParaRPr>
          </a:p>
          <a:p>
            <a:pPr algn="ctr">
              <a:lnSpc>
                <a:spcPct val="100000"/>
              </a:lnSpc>
            </a:pPr>
            <a:r>
              <a:rPr b="0" lang="fr-FR" sz="2800" strike="noStrike" u="none">
                <a:solidFill>
                  <a:srgbClr val="c00000"/>
                </a:solidFill>
                <a:uFillTx/>
                <a:latin typeface="Arial"/>
                <a:ea typeface="DejaVu Sans"/>
              </a:rPr>
              <a:t>(Et ça, ça coûte cher)</a:t>
            </a:r>
            <a:endParaRPr b="0" lang="en-DK" sz="2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6" name="Text Box 6"/>
          <p:cNvSpPr/>
          <p:nvPr/>
        </p:nvSpPr>
        <p:spPr>
          <a:xfrm>
            <a:off x="5272200" y="1275120"/>
            <a:ext cx="2053800" cy="43632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001"/>
              </a:spcBef>
            </a:pPr>
            <a:r>
              <a:rPr b="0" lang="en-US" sz="2000" strike="noStrike" u="none">
                <a:solidFill>
                  <a:srgbClr val="000000"/>
                </a:solidFill>
                <a:uFillTx/>
                <a:latin typeface="Times New Roman"/>
                <a:ea typeface="DejaVu Sans"/>
              </a:rPr>
              <a:t>B</a:t>
            </a:r>
            <a:r>
              <a:rPr b="0" lang="en-US" sz="2000" strike="noStrike" u="none" baseline="-25000">
                <a:solidFill>
                  <a:srgbClr val="000000"/>
                </a:solidFill>
                <a:uFillTx/>
                <a:latin typeface="Times New Roman"/>
                <a:ea typeface="DejaVu Sans"/>
              </a:rPr>
              <a:t>0 </a:t>
            </a:r>
            <a:r>
              <a:rPr b="0" lang="en-US" sz="2000" strike="noStrike" u="none">
                <a:solidFill>
                  <a:srgbClr val="000000"/>
                </a:solidFill>
                <a:uFillTx/>
                <a:latin typeface="Times New Roman"/>
                <a:ea typeface="DejaVu Sans"/>
              </a:rPr>
              <a:t>+/- </a:t>
            </a:r>
            <a:r>
              <a:rPr b="0" lang="en-US" sz="2000" strike="noStrike" u="none">
                <a:solidFill>
                  <a:srgbClr val="000000"/>
                </a:solidFill>
                <a:uFillTx/>
                <a:latin typeface="Symbol"/>
                <a:ea typeface="DejaVu Sans"/>
              </a:rPr>
              <a:t>D</a:t>
            </a:r>
            <a:r>
              <a:rPr b="0" lang="en-US" sz="2000" strike="noStrike" u="none">
                <a:solidFill>
                  <a:srgbClr val="000000"/>
                </a:solidFill>
                <a:uFillTx/>
                <a:latin typeface="Times New Roman"/>
                <a:ea typeface="DejaVu Sans"/>
              </a:rPr>
              <a:t>B</a:t>
            </a:r>
            <a:r>
              <a:rPr b="0" lang="en-US" sz="2000" strike="noStrike" u="none" baseline="-25000">
                <a:solidFill>
                  <a:srgbClr val="000000"/>
                </a:solidFill>
                <a:uFillTx/>
                <a:latin typeface="Times New Roman"/>
                <a:ea typeface="DejaVu Sans"/>
              </a:rPr>
              <a:t>0</a:t>
            </a:r>
            <a:endParaRPr b="0" lang="en-DK" sz="2000" strike="noStrike" u="none">
              <a:solidFill>
                <a:srgbClr val="ffffff"/>
              </a:solidFill>
              <a:uFillTx/>
              <a:latin typeface="Arial"/>
            </a:endParaRPr>
          </a:p>
        </p:txBody>
      </p:sp>
      <p:sp>
        <p:nvSpPr>
          <p:cNvPr id="1247" name="Text Box 7"/>
          <p:cNvSpPr/>
          <p:nvPr/>
        </p:nvSpPr>
        <p:spPr>
          <a:xfrm>
            <a:off x="5911200" y="2123640"/>
            <a:ext cx="5268240" cy="71208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799"/>
              </a:spcBef>
            </a:pPr>
            <a:r>
              <a:rPr b="0" lang="en-US" sz="1600" strike="noStrike" u="none">
                <a:solidFill>
                  <a:srgbClr val="000000"/>
                </a:solidFill>
                <a:uFillTx/>
                <a:latin typeface="Symbol"/>
                <a:ea typeface="DejaVu Sans"/>
              </a:rPr>
              <a:t>D</a:t>
            </a:r>
            <a:r>
              <a:rPr b="0" lang="en-US" sz="1600" strike="noStrike" u="none">
                <a:solidFill>
                  <a:srgbClr val="000000"/>
                </a:solidFill>
                <a:uFillTx/>
                <a:latin typeface="Times New Roman"/>
                <a:ea typeface="DejaVu Sans"/>
              </a:rPr>
              <a:t>B</a:t>
            </a:r>
            <a:r>
              <a:rPr b="0" lang="en-US" sz="1600" strike="noStrike" u="none" baseline="-25000">
                <a:solidFill>
                  <a:srgbClr val="000000"/>
                </a:solidFill>
                <a:uFillTx/>
                <a:latin typeface="Times New Roman"/>
                <a:ea typeface="DejaVu Sans"/>
              </a:rPr>
              <a:t>0</a:t>
            </a:r>
            <a:r>
              <a:rPr b="0" lang="en-US" sz="1600" strike="noStrike" u="none">
                <a:solidFill>
                  <a:srgbClr val="000000"/>
                </a:solidFill>
                <a:uFillTx/>
                <a:latin typeface="Times New Roman"/>
                <a:ea typeface="DejaVu Sans"/>
              </a:rPr>
              <a:t>/B</a:t>
            </a:r>
            <a:r>
              <a:rPr b="0" lang="en-US" sz="1600" strike="noStrike" u="none" baseline="-25000">
                <a:solidFill>
                  <a:srgbClr val="000000"/>
                </a:solidFill>
                <a:uFillTx/>
                <a:latin typeface="Times New Roman"/>
                <a:ea typeface="DejaVu Sans"/>
              </a:rPr>
              <a:t>0</a:t>
            </a:r>
            <a:r>
              <a:rPr b="0" lang="en-US" sz="1600" strike="noStrike" u="none">
                <a:solidFill>
                  <a:srgbClr val="000000"/>
                </a:solidFill>
                <a:uFillTx/>
                <a:latin typeface="Times New Roman"/>
                <a:ea typeface="DejaVu Sans"/>
              </a:rPr>
              <a:t> en ppm (partie par million) dans le volume d’intérêt </a:t>
            </a:r>
            <a:endParaRPr b="0" lang="en-DK" sz="1600" strike="noStrike" u="none">
              <a:solidFill>
                <a:srgbClr val="ffffff"/>
              </a:solidFill>
              <a:uFillTx/>
              <a:latin typeface="Arial"/>
            </a:endParaRPr>
          </a:p>
          <a:p>
            <a:pPr>
              <a:lnSpc>
                <a:spcPct val="100000"/>
              </a:lnSpc>
              <a:spcBef>
                <a:spcPts val="799"/>
              </a:spcBef>
            </a:pPr>
            <a:r>
              <a:rPr b="0" lang="en-US" sz="1600" strike="noStrike" u="none">
                <a:solidFill>
                  <a:srgbClr val="000000"/>
                </a:solidFill>
                <a:uFillTx/>
                <a:latin typeface="Times New Roman"/>
                <a:ea typeface="DejaVu Sans"/>
              </a:rPr>
              <a:t>ex.: sphère de 40 cm de diamètre</a:t>
            </a:r>
            <a:endParaRPr b="0" lang="en-DK" sz="1600" strike="noStrike" u="none">
              <a:solidFill>
                <a:srgbClr val="ffffff"/>
              </a:solidFill>
              <a:uFillTx/>
              <a:latin typeface="Arial"/>
            </a:endParaRPr>
          </a:p>
        </p:txBody>
      </p:sp>
      <p:sp>
        <p:nvSpPr>
          <p:cNvPr id="1248" name="Oval 10"/>
          <p:cNvSpPr/>
          <p:nvPr/>
        </p:nvSpPr>
        <p:spPr>
          <a:xfrm>
            <a:off x="3117240" y="1595160"/>
            <a:ext cx="1292040" cy="925920"/>
          </a:xfrm>
          <a:prstGeom prst="ellipse">
            <a:avLst/>
          </a:prstGeom>
          <a:solidFill>
            <a:schemeClr val="accent1"/>
          </a:solidFill>
          <a:ln w="1260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49" name="AutoShape 11"/>
          <p:cNvSpPr/>
          <p:nvPr/>
        </p:nvSpPr>
        <p:spPr>
          <a:xfrm rot="16200000">
            <a:off x="2398320" y="650160"/>
            <a:ext cx="2013840" cy="3563640"/>
          </a:xfrm>
          <a:prstGeom prst="can">
            <a:avLst>
              <a:gd name="adj" fmla="val 43017"/>
            </a:avLst>
          </a:prstGeom>
          <a:solidFill>
            <a:schemeClr val="accent1">
              <a:alpha val="50000"/>
            </a:schemeClr>
          </a:solidFill>
          <a:ln w="1260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50" name="Text Box 12"/>
          <p:cNvSpPr/>
          <p:nvPr/>
        </p:nvSpPr>
        <p:spPr>
          <a:xfrm>
            <a:off x="2494800" y="2593440"/>
            <a:ext cx="2231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800" strike="noStrike" u="none">
                <a:solidFill>
                  <a:srgbClr val="000000"/>
                </a:solidFill>
                <a:uFillTx/>
                <a:latin typeface="Times New Roman"/>
                <a:ea typeface="DejaVu Sans"/>
              </a:rPr>
              <a:t>volume d’intérêt</a:t>
            </a:r>
            <a:endParaRPr b="0" lang="en-DK" sz="1800" strike="noStrike" u="none">
              <a:solidFill>
                <a:srgbClr val="ffffff"/>
              </a:solidFill>
              <a:uFillTx/>
              <a:latin typeface="Arial"/>
            </a:endParaRPr>
          </a:p>
        </p:txBody>
      </p:sp>
      <p:sp>
        <p:nvSpPr>
          <p:cNvPr id="1251" name="Line 13"/>
          <p:cNvSpPr/>
          <p:nvPr/>
        </p:nvSpPr>
        <p:spPr>
          <a:xfrm>
            <a:off x="3785760" y="2160360"/>
            <a:ext cx="2100960" cy="360"/>
          </a:xfrm>
          <a:prstGeom prst="line">
            <a:avLst/>
          </a:prstGeom>
          <a:ln w="76320">
            <a:solidFill>
              <a:srgbClr val="ff3300"/>
            </a:solidFill>
            <a:round/>
            <a:tailEnd len="med" type="triangle" w="me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252" name="Freeform 18"/>
          <p:cNvSpPr/>
          <p:nvPr/>
        </p:nvSpPr>
        <p:spPr>
          <a:xfrm>
            <a:off x="2670480" y="1820880"/>
            <a:ext cx="2094120" cy="327600"/>
          </a:xfrm>
          <a:custGeom>
            <a:avLst/>
            <a:gdLst>
              <a:gd name="textAreaLeft" fmla="*/ 0 w 2094120"/>
              <a:gd name="textAreaRight" fmla="*/ 2098080 w 2094120"/>
              <a:gd name="textAreaTop" fmla="*/ 0 h 327600"/>
              <a:gd name="textAreaBottom" fmla="*/ 331560 h 327600"/>
            </a:gdLst>
            <a:ahLst/>
            <a:rect l="textAreaLeft" t="textAreaTop" r="textAreaRight" b="textAreaBottom"/>
            <a:pathLst>
              <a:path w="3156" h="535">
                <a:moveTo>
                  <a:pt x="0" y="535"/>
                </a:moveTo>
                <a:cubicBezTo>
                  <a:pt x="226" y="302"/>
                  <a:pt x="452" y="70"/>
                  <a:pt x="633" y="35"/>
                </a:cubicBezTo>
                <a:cubicBezTo>
                  <a:pt x="814" y="0"/>
                  <a:pt x="898" y="285"/>
                  <a:pt x="1089" y="324"/>
                </a:cubicBezTo>
                <a:cubicBezTo>
                  <a:pt x="1280" y="363"/>
                  <a:pt x="1524" y="319"/>
                  <a:pt x="1778" y="269"/>
                </a:cubicBezTo>
                <a:cubicBezTo>
                  <a:pt x="2032" y="219"/>
                  <a:pt x="2381" y="2"/>
                  <a:pt x="2611" y="24"/>
                </a:cubicBezTo>
                <a:cubicBezTo>
                  <a:pt x="2841" y="46"/>
                  <a:pt x="2998" y="224"/>
                  <a:pt x="3156" y="402"/>
                </a:cubicBezTo>
              </a:path>
            </a:pathLst>
          </a:custGeom>
          <a:noFill/>
          <a:ln w="28440">
            <a:solidFill>
              <a:srgbClr val="ff3300"/>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53" name="Text Box 19"/>
          <p:cNvSpPr/>
          <p:nvPr/>
        </p:nvSpPr>
        <p:spPr>
          <a:xfrm>
            <a:off x="846000" y="4888440"/>
            <a:ext cx="5875560" cy="1732320"/>
          </a:xfrm>
          <a:prstGeom prst="rect">
            <a:avLst/>
          </a:prstGeom>
          <a:gradFill rotWithShape="0">
            <a:gsLst>
              <a:gs pos="0">
                <a:srgbClr val="e3e3e3"/>
              </a:gs>
              <a:gs pos="100000">
                <a:srgbClr val="f4f4f4"/>
              </a:gs>
            </a:gsLst>
            <a:lin ang="16200000"/>
          </a:gradFill>
          <a:ln w="9360">
            <a:solidFill>
              <a:srgbClr val="a1a1a1"/>
            </a:solidFill>
            <a:miter/>
          </a:ln>
          <a:effectLst>
            <a:outerShdw blurRad="39960" dir="5400000" dist="20160" rotWithShape="0">
              <a:srgbClr val="000000">
                <a:alpha val="38000"/>
              </a:srgbClr>
            </a:outerShdw>
          </a:effectLst>
        </p:spPr>
        <p:style>
          <a:lnRef idx="0"/>
          <a:fillRef idx="0"/>
          <a:effectRef idx="0"/>
          <a:fontRef idx="minor"/>
        </p:style>
        <p:txBody>
          <a:bodyPr lIns="90000" rIns="90000" tIns="45000" bIns="45000" anchor="t">
            <a:spAutoFit/>
          </a:bodyPr>
          <a:p>
            <a:pPr>
              <a:lnSpc>
                <a:spcPct val="100000"/>
              </a:lnSpc>
              <a:spcBef>
                <a:spcPts val="1001"/>
              </a:spcBef>
            </a:pPr>
            <a:r>
              <a:rPr b="0" lang="en-US" sz="2000" strike="noStrike" u="none">
                <a:solidFill>
                  <a:srgbClr val="000000"/>
                </a:solidFill>
                <a:uFillTx/>
                <a:latin typeface="Times New Roman"/>
                <a:ea typeface="DejaVu Sans"/>
              </a:rPr>
              <a:t>Le</a:t>
            </a:r>
            <a:r>
              <a:rPr b="0" lang="en-US" sz="2000" strike="noStrike" u="none">
                <a:solidFill>
                  <a:srgbClr val="000000"/>
                </a:solidFill>
                <a:uFillTx/>
                <a:latin typeface="Symbol"/>
                <a:ea typeface="DejaVu Sans"/>
              </a:rPr>
              <a:t> D</a:t>
            </a:r>
            <a:r>
              <a:rPr b="0" lang="en-US" sz="2000" strike="noStrike" u="none">
                <a:solidFill>
                  <a:srgbClr val="000000"/>
                </a:solidFill>
                <a:uFillTx/>
                <a:latin typeface="Times New Roman"/>
                <a:ea typeface="DejaVu Sans"/>
              </a:rPr>
              <a:t>B</a:t>
            </a:r>
            <a:r>
              <a:rPr b="0" lang="en-US" sz="2000" strike="noStrike" u="none" baseline="-25000">
                <a:solidFill>
                  <a:srgbClr val="000000"/>
                </a:solidFill>
                <a:uFillTx/>
                <a:latin typeface="Times New Roman"/>
                <a:ea typeface="DejaVu Sans"/>
              </a:rPr>
              <a:t>0</a:t>
            </a:r>
            <a:r>
              <a:rPr b="0" lang="en-US" sz="2000" strike="noStrike" u="none">
                <a:solidFill>
                  <a:srgbClr val="000000"/>
                </a:solidFill>
                <a:uFillTx/>
                <a:latin typeface="Times New Roman"/>
                <a:ea typeface="DejaVu Sans"/>
              </a:rPr>
              <a:t>/B</a:t>
            </a:r>
            <a:r>
              <a:rPr b="0" lang="en-US" sz="2000" strike="noStrike" u="none" baseline="-25000">
                <a:solidFill>
                  <a:srgbClr val="000000"/>
                </a:solidFill>
                <a:uFillTx/>
                <a:latin typeface="Times New Roman"/>
                <a:ea typeface="DejaVu Sans"/>
              </a:rPr>
              <a:t>0</a:t>
            </a:r>
            <a:r>
              <a:rPr b="0" lang="en-US" sz="2000" strike="noStrike" u="none">
                <a:solidFill>
                  <a:srgbClr val="000000"/>
                </a:solidFill>
                <a:uFillTx/>
                <a:latin typeface="Times New Roman"/>
                <a:ea typeface="DejaVu Sans"/>
              </a:rPr>
              <a:t> requis dépend des applications</a:t>
            </a:r>
            <a:endParaRPr b="0" lang="en-DK" sz="2000" strike="noStrike" u="none">
              <a:solidFill>
                <a:srgbClr val="000000"/>
              </a:solidFill>
              <a:uFillTx/>
              <a:latin typeface="Arial"/>
            </a:endParaRPr>
          </a:p>
          <a:p>
            <a:pPr>
              <a:lnSpc>
                <a:spcPct val="100000"/>
              </a:lnSpc>
              <a:spcBef>
                <a:spcPts val="1001"/>
              </a:spcBef>
            </a:pPr>
            <a:r>
              <a:rPr b="0" lang="en-US" sz="2000" strike="noStrike" u="none">
                <a:solidFill>
                  <a:srgbClr val="000000"/>
                </a:solidFill>
                <a:uFillTx/>
                <a:latin typeface="Times New Roman"/>
                <a:ea typeface="DejaVu Sans"/>
              </a:rPr>
              <a:t>Imagerie standard ~ 1 ppm @ 1,5 T</a:t>
            </a:r>
            <a:endParaRPr b="0" lang="en-DK" sz="2000" strike="noStrike" u="none">
              <a:solidFill>
                <a:srgbClr val="000000"/>
              </a:solidFill>
              <a:uFillTx/>
              <a:latin typeface="Arial"/>
            </a:endParaRPr>
          </a:p>
          <a:p>
            <a:pPr>
              <a:lnSpc>
                <a:spcPct val="100000"/>
              </a:lnSpc>
              <a:spcBef>
                <a:spcPts val="1001"/>
              </a:spcBef>
            </a:pPr>
            <a:r>
              <a:rPr b="0" lang="en-US" sz="2000" strike="noStrike" u="none">
                <a:solidFill>
                  <a:srgbClr val="000000"/>
                </a:solidFill>
                <a:uFillTx/>
                <a:latin typeface="Times New Roman"/>
                <a:ea typeface="DejaVu Sans"/>
              </a:rPr>
              <a:t>Echo  planaire ~ 0,25 ppm </a:t>
            </a:r>
            <a:endParaRPr b="0" lang="en-DK" sz="2000" strike="noStrike" u="none">
              <a:solidFill>
                <a:srgbClr val="000000"/>
              </a:solidFill>
              <a:uFillTx/>
              <a:latin typeface="Arial"/>
            </a:endParaRPr>
          </a:p>
          <a:p>
            <a:pPr>
              <a:lnSpc>
                <a:spcPct val="100000"/>
              </a:lnSpc>
              <a:spcBef>
                <a:spcPts val="1001"/>
              </a:spcBef>
            </a:pPr>
            <a:r>
              <a:rPr b="0" lang="en-US" sz="2000" strike="noStrike" u="none">
                <a:solidFill>
                  <a:srgbClr val="000000"/>
                </a:solidFill>
                <a:uFillTx/>
                <a:latin typeface="Times New Roman"/>
                <a:ea typeface="DejaVu Sans"/>
              </a:rPr>
              <a:t>Spectroscopie ~ 0,1 ppm</a:t>
            </a:r>
            <a:endParaRPr b="0" lang="en-DK" sz="2000" strike="noStrike" u="none">
              <a:solidFill>
                <a:srgbClr val="000000"/>
              </a:solidFill>
              <a:uFillTx/>
              <a:latin typeface="Arial"/>
            </a:endParaRPr>
          </a:p>
        </p:txBody>
      </p:sp>
      <p:sp>
        <p:nvSpPr>
          <p:cNvPr id="1254" name="Connecteur droit avec flèche 11"/>
          <p:cNvSpPr/>
          <p:nvPr/>
        </p:nvSpPr>
        <p:spPr>
          <a:xfrm>
            <a:off x="4479480" y="2529720"/>
            <a:ext cx="218520" cy="360"/>
          </a:xfrm>
          <a:custGeom>
            <a:avLst/>
            <a:gdLst>
              <a:gd name="textAreaLeft" fmla="*/ 0 w 218520"/>
              <a:gd name="textAreaRight" fmla="*/ 222480 w 218520"/>
              <a:gd name="textAreaTop" fmla="*/ 0 h 360"/>
              <a:gd name="textAreaBottom" fmla="*/ 737280 h 360"/>
            </a:gdLst>
            <a:ahLst/>
            <a:rect l="textAreaLeft" t="textAreaTop" r="textAreaRight" b="textAreaBottom"/>
            <a:pathLst>
              <a:path w="21600" h="21600">
                <a:moveTo>
                  <a:pt x="0" y="0"/>
                </a:moveTo>
                <a:lnTo>
                  <a:pt x="21600" y="21600"/>
                </a:lnTo>
              </a:path>
            </a:pathLst>
          </a:custGeom>
          <a:noFill/>
          <a:ln w="57240">
            <a:solidFill>
              <a:srgbClr val="ffffff"/>
            </a:solidFill>
            <a:miter/>
            <a:headEnd len="med" type="triangle" w="med"/>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255" name="Text Box 7"/>
          <p:cNvSpPr/>
          <p:nvPr/>
        </p:nvSpPr>
        <p:spPr>
          <a:xfrm>
            <a:off x="7557480" y="3579120"/>
            <a:ext cx="3486960" cy="1300320"/>
          </a:xfrm>
          <a:prstGeom prst="rect">
            <a:avLst/>
          </a:prstGeom>
          <a:gradFill rotWithShape="0">
            <a:gsLst>
              <a:gs pos="0">
                <a:srgbClr val="e3e3e3"/>
              </a:gs>
              <a:gs pos="100000">
                <a:srgbClr val="f4f4f4"/>
              </a:gs>
            </a:gsLst>
            <a:lin ang="16200000"/>
          </a:gradFill>
          <a:ln w="9360">
            <a:solidFill>
              <a:srgbClr val="a1a1a1"/>
            </a:solidFill>
            <a:miter/>
          </a:ln>
          <a:effectLst>
            <a:outerShdw blurRad="39960" dir="5400000" dist="20160" rotWithShape="0">
              <a:srgbClr val="000000">
                <a:alpha val="38000"/>
              </a:srgbClr>
            </a:outerShdw>
          </a:effectLst>
        </p:spPr>
        <p:style>
          <a:lnRef idx="0"/>
          <a:fillRef idx="0"/>
          <a:effectRef idx="0"/>
          <a:fontRef idx="minor"/>
        </p:style>
        <p:txBody>
          <a:bodyPr lIns="90000" rIns="90000" tIns="45000" bIns="45000" anchor="t">
            <a:spAutoFit/>
          </a:bodyPr>
          <a:p>
            <a:pPr>
              <a:lnSpc>
                <a:spcPct val="100000"/>
              </a:lnSpc>
              <a:spcBef>
                <a:spcPts val="1001"/>
              </a:spcBef>
            </a:pPr>
            <a:r>
              <a:rPr b="0" lang="en-US" sz="2000" strike="noStrike" u="none">
                <a:solidFill>
                  <a:srgbClr val="000000"/>
                </a:solidFill>
                <a:uFillTx/>
                <a:latin typeface="Symbol"/>
                <a:ea typeface="DejaVu Sans"/>
              </a:rPr>
              <a:t>!! D</a:t>
            </a:r>
            <a:r>
              <a:rPr b="0" lang="en-US" sz="2000" strike="noStrike" u="none">
                <a:solidFill>
                  <a:srgbClr val="000000"/>
                </a:solidFill>
                <a:uFillTx/>
                <a:latin typeface="Times New Roman"/>
                <a:ea typeface="DejaVu Sans"/>
              </a:rPr>
              <a:t>B</a:t>
            </a:r>
            <a:r>
              <a:rPr b="0" lang="en-US" sz="2000" strike="noStrike" u="none" baseline="-25000">
                <a:solidFill>
                  <a:srgbClr val="000000"/>
                </a:solidFill>
                <a:uFillTx/>
                <a:latin typeface="Times New Roman"/>
                <a:ea typeface="DejaVu Sans"/>
              </a:rPr>
              <a:t>0</a:t>
            </a:r>
            <a:r>
              <a:rPr b="0" lang="en-US" sz="2000" strike="noStrike" u="none">
                <a:solidFill>
                  <a:srgbClr val="000000"/>
                </a:solidFill>
                <a:uFillTx/>
                <a:latin typeface="Times New Roman"/>
                <a:ea typeface="DejaVu Sans"/>
              </a:rPr>
              <a:t>/B</a:t>
            </a:r>
            <a:r>
              <a:rPr b="0" lang="en-US" sz="2000" strike="noStrike" u="none" baseline="-25000">
                <a:solidFill>
                  <a:srgbClr val="000000"/>
                </a:solidFill>
                <a:uFillTx/>
                <a:latin typeface="Times New Roman"/>
                <a:ea typeface="DejaVu Sans"/>
              </a:rPr>
              <a:t>0</a:t>
            </a:r>
            <a:r>
              <a:rPr b="0" lang="en-US" sz="2000" strike="noStrike" u="none">
                <a:solidFill>
                  <a:srgbClr val="000000"/>
                </a:solidFill>
                <a:uFillTx/>
                <a:latin typeface="Times New Roman"/>
                <a:ea typeface="DejaVu Sans"/>
              </a:rPr>
              <a:t> : 1 ppm @ 3T</a:t>
            </a:r>
            <a:endParaRPr b="0" lang="en-DK" sz="2000" strike="noStrike" u="none">
              <a:solidFill>
                <a:srgbClr val="000000"/>
              </a:solidFill>
              <a:uFillTx/>
              <a:latin typeface="Arial"/>
            </a:endParaRPr>
          </a:p>
          <a:p>
            <a:pPr>
              <a:lnSpc>
                <a:spcPct val="100000"/>
              </a:lnSpc>
              <a:spcBef>
                <a:spcPts val="1001"/>
              </a:spcBef>
            </a:pPr>
            <a:r>
              <a:rPr b="0" lang="en-US" sz="2000" strike="noStrike" u="none">
                <a:solidFill>
                  <a:srgbClr val="000000"/>
                </a:solidFill>
                <a:uFillTx/>
                <a:latin typeface="Symbol"/>
                <a:ea typeface="DejaVu Sans"/>
              </a:rPr>
              <a:t>Dn</a:t>
            </a:r>
            <a:r>
              <a:rPr b="0" lang="en-US" sz="2000" strike="noStrike" u="none">
                <a:solidFill>
                  <a:srgbClr val="000000"/>
                </a:solidFill>
                <a:uFillTx/>
                <a:latin typeface="Times New Roman"/>
                <a:ea typeface="DejaVu Sans"/>
              </a:rPr>
              <a:t> (Hz)  </a:t>
            </a:r>
            <a:r>
              <a:rPr b="0" lang="en-US" sz="2000" strike="noStrike" u="none">
                <a:solidFill>
                  <a:srgbClr val="000000"/>
                </a:solidFill>
                <a:uFillTx/>
                <a:latin typeface="Wingdings"/>
                <a:ea typeface="DejaVu Sans"/>
              </a:rPr>
              <a:t>~</a:t>
            </a:r>
            <a:r>
              <a:rPr b="0" lang="en-US" sz="2000" strike="noStrike" u="none">
                <a:solidFill>
                  <a:srgbClr val="000000"/>
                </a:solidFill>
                <a:uFillTx/>
                <a:latin typeface="Times New Roman"/>
                <a:ea typeface="DejaVu Sans"/>
              </a:rPr>
              <a:t> 128 Hz</a:t>
            </a:r>
            <a:endParaRPr b="0" lang="en-DK" sz="2000" strike="noStrike" u="none">
              <a:solidFill>
                <a:srgbClr val="000000"/>
              </a:solidFill>
              <a:uFillTx/>
              <a:latin typeface="Arial"/>
            </a:endParaRPr>
          </a:p>
          <a:p>
            <a:pPr>
              <a:lnSpc>
                <a:spcPct val="100000"/>
              </a:lnSpc>
              <a:spcBef>
                <a:spcPts val="1001"/>
              </a:spcBef>
            </a:pPr>
            <a:r>
              <a:rPr b="0" lang="en-US" sz="2000" strike="noStrike" u="none">
                <a:solidFill>
                  <a:srgbClr val="000000"/>
                </a:solidFill>
                <a:uFillTx/>
                <a:latin typeface="Symbol"/>
                <a:ea typeface="DejaVu Sans"/>
              </a:rPr>
              <a:t>Df (</a:t>
            </a:r>
            <a:r>
              <a:rPr b="0" lang="en-US" sz="2000" strike="noStrike" u="none">
                <a:solidFill>
                  <a:srgbClr val="000000"/>
                </a:solidFill>
                <a:uFillTx/>
                <a:latin typeface="Times New Roman"/>
                <a:ea typeface="DejaVu Sans"/>
              </a:rPr>
              <a:t>rad</a:t>
            </a:r>
            <a:r>
              <a:rPr b="0" lang="en-US" sz="2000" strike="noStrike" u="none">
                <a:solidFill>
                  <a:srgbClr val="000000"/>
                </a:solidFill>
                <a:uFillTx/>
                <a:latin typeface="Symbol"/>
                <a:ea typeface="DejaVu Sans"/>
              </a:rPr>
              <a:t>) </a:t>
            </a:r>
            <a:r>
              <a:rPr b="0" lang="en-US" sz="2000" strike="noStrike" u="none">
                <a:solidFill>
                  <a:srgbClr val="000000"/>
                </a:solidFill>
                <a:uFillTx/>
                <a:latin typeface="Wingdings"/>
                <a:ea typeface="DejaVu Sans"/>
              </a:rPr>
              <a:t>~</a:t>
            </a:r>
            <a:r>
              <a:rPr b="0" lang="en-US" sz="2000" strike="noStrike" u="none">
                <a:solidFill>
                  <a:srgbClr val="000000"/>
                </a:solidFill>
                <a:uFillTx/>
                <a:latin typeface="Symbol"/>
                <a:ea typeface="DejaVu Sans"/>
              </a:rPr>
              <a:t> </a:t>
            </a:r>
            <a:r>
              <a:rPr b="0" lang="en-US" sz="2000" strike="noStrike" u="none">
                <a:solidFill>
                  <a:srgbClr val="000000"/>
                </a:solidFill>
                <a:uFillTx/>
                <a:latin typeface="Times New Roman"/>
                <a:ea typeface="Times New Roman"/>
              </a:rPr>
              <a:t>π</a:t>
            </a:r>
            <a:r>
              <a:rPr b="0" lang="en-US" sz="2000" strike="noStrike" u="none">
                <a:solidFill>
                  <a:srgbClr val="000000"/>
                </a:solidFill>
                <a:uFillTx/>
                <a:latin typeface="Symbol"/>
                <a:ea typeface="DejaVu Sans"/>
              </a:rPr>
              <a:t> </a:t>
            </a:r>
            <a:r>
              <a:rPr b="0" lang="en-US" sz="2000" strike="noStrike" u="none">
                <a:solidFill>
                  <a:srgbClr val="000000"/>
                </a:solidFill>
                <a:uFillTx/>
                <a:latin typeface="Times New Roman"/>
                <a:ea typeface="DejaVu Sans"/>
              </a:rPr>
              <a:t>en 4 ms</a:t>
            </a:r>
            <a:endParaRPr b="0" lang="en-DK" sz="20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6" name="PlaceHolder 1"/>
          <p:cNvSpPr>
            <a:spLocks noGrp="1"/>
          </p:cNvSpPr>
          <p:nvPr>
            <p:ph type="subTitle"/>
          </p:nvPr>
        </p:nvSpPr>
        <p:spPr>
          <a:xfrm>
            <a:off x="568080" y="1272240"/>
            <a:ext cx="10968120" cy="4702680"/>
          </a:xfrm>
          <a:prstGeom prst="rect">
            <a:avLst/>
          </a:prstGeom>
          <a:noFill/>
          <a:ln w="0">
            <a:noFill/>
          </a:ln>
        </p:spPr>
        <p:txBody>
          <a:bodyPr lIns="0" rIns="0" tIns="0" bIns="0" anchor="ctr">
            <a:noAutofit/>
          </a:bodyPr>
          <a:p>
            <a:pPr>
              <a:lnSpc>
                <a:spcPct val="90000"/>
              </a:lnSpc>
              <a:spcBef>
                <a:spcPts val="1001"/>
              </a:spcBef>
              <a:tabLst>
                <a:tab algn="l" pos="0"/>
              </a:tabLst>
            </a:pPr>
            <a:r>
              <a:rPr b="0" lang="fr-FR" sz="2000" strike="noStrike" u="none">
                <a:solidFill>
                  <a:srgbClr val="000000"/>
                </a:solidFill>
                <a:uFillTx/>
                <a:latin typeface="Arial"/>
                <a:ea typeface="DejaVu Sans"/>
              </a:rPr>
              <a:t>En lui-même un aimant supra à une homogénéité de l’ordre de la centaine de ppm</a:t>
            </a:r>
            <a:endParaRPr b="0" lang="en-DK" sz="2000" strike="noStrike" u="none">
              <a:solidFill>
                <a:srgbClr val="ffffff"/>
              </a:solidFill>
              <a:uFillTx/>
              <a:latin typeface="Arial"/>
            </a:endParaRPr>
          </a:p>
          <a:p>
            <a:pPr>
              <a:lnSpc>
                <a:spcPct val="90000"/>
              </a:lnSpc>
              <a:spcBef>
                <a:spcPts val="1001"/>
              </a:spcBef>
              <a:tabLst>
                <a:tab algn="l" pos="0"/>
              </a:tabLst>
            </a:pPr>
            <a:r>
              <a:rPr b="0" lang="fr-FR" sz="2000" strike="noStrike" u="none">
                <a:solidFill>
                  <a:srgbClr val="000000"/>
                </a:solidFill>
                <a:uFillTx/>
                <a:latin typeface="Arial"/>
                <a:ea typeface="DejaVu Sans"/>
              </a:rPr>
              <a:t>Lors de l’installation sur site, on va lui rajouter des petites masses métalliques judicieusement placées pour homogénéiser encore plus le champ. Ces masses sont calculées en fonction des caractéristiques magnétiques de l’aimant et du bâtiment</a:t>
            </a:r>
            <a:endParaRPr b="0" lang="en-DK" sz="2000" strike="noStrike" u="none">
              <a:solidFill>
                <a:srgbClr val="ffffff"/>
              </a:solidFill>
              <a:uFillTx/>
              <a:latin typeface="Arial"/>
            </a:endParaRPr>
          </a:p>
          <a:p>
            <a:pPr>
              <a:lnSpc>
                <a:spcPct val="90000"/>
              </a:lnSpc>
              <a:spcBef>
                <a:spcPts val="1001"/>
              </a:spcBef>
              <a:tabLst>
                <a:tab algn="l" pos="0"/>
              </a:tabLst>
            </a:pPr>
            <a:endParaRPr b="0" lang="en-DK" sz="2000" strike="noStrike" u="none">
              <a:solidFill>
                <a:srgbClr val="ffffff"/>
              </a:solidFill>
              <a:uFillTx/>
              <a:latin typeface="Arial"/>
            </a:endParaRPr>
          </a:p>
          <a:p>
            <a:pPr>
              <a:lnSpc>
                <a:spcPct val="90000"/>
              </a:lnSpc>
              <a:spcBef>
                <a:spcPts val="1001"/>
              </a:spcBef>
              <a:tabLst>
                <a:tab algn="l" pos="0"/>
              </a:tabLst>
            </a:pPr>
            <a:endParaRPr b="0" lang="en-DK" sz="2000" strike="noStrike" u="none">
              <a:solidFill>
                <a:srgbClr val="ffffff"/>
              </a:solidFill>
              <a:uFillTx/>
              <a:latin typeface="Arial"/>
            </a:endParaRPr>
          </a:p>
          <a:p>
            <a:pPr>
              <a:lnSpc>
                <a:spcPct val="90000"/>
              </a:lnSpc>
              <a:spcBef>
                <a:spcPts val="1001"/>
              </a:spcBef>
              <a:tabLst>
                <a:tab algn="l" pos="0"/>
              </a:tabLst>
            </a:pPr>
            <a:r>
              <a:rPr b="0" lang="fr-FR" sz="2000" strike="noStrike" u="none">
                <a:solidFill>
                  <a:srgbClr val="000000"/>
                </a:solidFill>
                <a:uFillTx/>
                <a:latin typeface="Arial"/>
                <a:ea typeface="DejaVu Sans"/>
              </a:rPr>
              <a:t>Et enfin, pour avoir un champ encore plus homogène lors de chaque manip (pour chaque sujet), on dispose aussi dans l’aimant, d’électroaimants qui vont nous permettre de rajouter des champs variables en fonction de l’espace mais statiques en fonction du temps qui en se rajoutant à B</a:t>
            </a:r>
            <a:r>
              <a:rPr b="0" lang="fr-FR" sz="2000" strike="noStrike" u="none" baseline="-25000">
                <a:solidFill>
                  <a:srgbClr val="000000"/>
                </a:solidFill>
                <a:uFillTx/>
                <a:latin typeface="Arial"/>
                <a:ea typeface="DejaVu Sans"/>
              </a:rPr>
              <a:t>0 </a:t>
            </a:r>
            <a:r>
              <a:rPr b="0" lang="fr-FR" sz="2000" strike="noStrike" u="none">
                <a:solidFill>
                  <a:srgbClr val="000000"/>
                </a:solidFill>
                <a:uFillTx/>
                <a:latin typeface="Arial"/>
                <a:ea typeface="DejaVu Sans"/>
              </a:rPr>
              <a:t>vont pouvoir le rendre encore plus homogène (&lt;0.1ppm) : </a:t>
            </a:r>
            <a:endParaRPr b="0" lang="en-DK" sz="2000" strike="noStrike" u="none">
              <a:solidFill>
                <a:srgbClr val="ffffff"/>
              </a:solidFill>
              <a:uFillTx/>
              <a:latin typeface="Arial"/>
            </a:endParaRPr>
          </a:p>
          <a:p>
            <a:pPr>
              <a:lnSpc>
                <a:spcPct val="90000"/>
              </a:lnSpc>
              <a:spcBef>
                <a:spcPts val="1001"/>
              </a:spcBef>
              <a:tabLst>
                <a:tab algn="l" pos="0"/>
              </a:tabLst>
            </a:pPr>
            <a:endParaRPr b="0" lang="en-DK" sz="2000" strike="noStrike" u="none">
              <a:solidFill>
                <a:srgbClr val="ffffff"/>
              </a:solidFill>
              <a:uFillTx/>
              <a:latin typeface="Arial"/>
            </a:endParaRPr>
          </a:p>
          <a:p>
            <a:pPr algn="ctr">
              <a:lnSpc>
                <a:spcPct val="90000"/>
              </a:lnSpc>
              <a:spcBef>
                <a:spcPts val="1001"/>
              </a:spcBef>
              <a:tabLst>
                <a:tab algn="l" pos="0"/>
              </a:tabLst>
            </a:pPr>
            <a:r>
              <a:rPr b="0" lang="fr-FR" sz="2000" strike="noStrike" u="none">
                <a:solidFill>
                  <a:srgbClr val="000000"/>
                </a:solidFill>
                <a:uFillTx/>
                <a:latin typeface="Arial"/>
                <a:ea typeface="DejaVu Sans"/>
              </a:rPr>
              <a:t>Ces électroaimants sont appelés bobines de </a:t>
            </a:r>
            <a:r>
              <a:rPr b="1" lang="fr-FR" sz="2000" strike="noStrike" u="none">
                <a:solidFill>
                  <a:srgbClr val="000000"/>
                </a:solidFill>
                <a:uFillTx/>
                <a:latin typeface="Arial"/>
                <a:ea typeface="DejaVu Sans"/>
              </a:rPr>
              <a:t>shims</a:t>
            </a:r>
            <a:endParaRPr b="0" lang="en-DK" sz="2000" strike="noStrike" u="none">
              <a:solidFill>
                <a:srgbClr val="ffffff"/>
              </a:solidFill>
              <a:uFillTx/>
              <a:latin typeface="Arial"/>
            </a:endParaRPr>
          </a:p>
          <a:p>
            <a:pPr algn="ctr">
              <a:lnSpc>
                <a:spcPct val="90000"/>
              </a:lnSpc>
              <a:spcBef>
                <a:spcPts val="1001"/>
              </a:spcBef>
              <a:tabLst>
                <a:tab algn="l" pos="0"/>
              </a:tabLst>
            </a:pPr>
            <a:r>
              <a:rPr b="0" lang="fr-FR" sz="2000" strike="noStrike" u="none">
                <a:solidFill>
                  <a:srgbClr val="000000"/>
                </a:solidFill>
                <a:uFillTx/>
                <a:latin typeface="Arial"/>
                <a:ea typeface="DejaVu Sans"/>
              </a:rPr>
              <a:t>Elles permettent de rajouter des champs magnétiques de variation linéaire, quadratiques et parfois d’ordres supérieurs</a:t>
            </a:r>
            <a:endParaRPr b="0" lang="en-DK" sz="2000" strike="noStrike" u="none">
              <a:solidFill>
                <a:srgbClr val="ffffff"/>
              </a:solidFill>
              <a:uFillTx/>
              <a:latin typeface="Arial"/>
            </a:endParaRPr>
          </a:p>
        </p:txBody>
      </p:sp>
      <p:sp>
        <p:nvSpPr>
          <p:cNvPr id="1257" name="ZoneTexte 3"/>
          <p:cNvSpPr/>
          <p:nvPr/>
        </p:nvSpPr>
        <p:spPr>
          <a:xfrm>
            <a:off x="479880" y="370440"/>
            <a:ext cx="977256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800" strike="noStrike" u="none">
                <a:solidFill>
                  <a:srgbClr val="000000"/>
                </a:solidFill>
                <a:uFillTx/>
                <a:latin typeface="Arial"/>
                <a:ea typeface="DejaVu Sans"/>
              </a:rPr>
              <a:t>Notion de </a:t>
            </a:r>
            <a:r>
              <a:rPr b="1" lang="fr-FR" sz="2800" strike="noStrike" u="none">
                <a:solidFill>
                  <a:srgbClr val="000000"/>
                </a:solidFill>
                <a:uFillTx/>
                <a:latin typeface="Arial"/>
                <a:ea typeface="DejaVu Sans"/>
              </a:rPr>
              <a:t>shims</a:t>
            </a:r>
            <a:r>
              <a:rPr b="0" lang="fr-FR" sz="2800" strike="noStrike" u="none">
                <a:solidFill>
                  <a:srgbClr val="000000"/>
                </a:solidFill>
                <a:uFillTx/>
                <a:latin typeface="Arial"/>
                <a:ea typeface="DejaVu Sans"/>
              </a:rPr>
              <a:t>, spécification de l’uniformité  (homogénéité)</a:t>
            </a:r>
            <a:endParaRPr b="0" lang="en-DK" sz="2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8" name="TextBox 3"/>
          <p:cNvSpPr/>
          <p:nvPr/>
        </p:nvSpPr>
        <p:spPr>
          <a:xfrm>
            <a:off x="702720" y="1321920"/>
            <a:ext cx="10640160" cy="23756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100" strike="noStrike" u="none">
                <a:solidFill>
                  <a:srgbClr val="000000"/>
                </a:solidFill>
                <a:uFillTx/>
                <a:latin typeface="Arial"/>
                <a:ea typeface="DejaVu Sans"/>
              </a:rPr>
              <a:t>En IRM, comme dans presque toute les modalités on acquière le signal au cours du temps.</a:t>
            </a:r>
            <a:endParaRPr b="0" lang="en-DK" sz="2100" strike="noStrike" u="none">
              <a:solidFill>
                <a:srgbClr val="ffffff"/>
              </a:solidFill>
              <a:uFillTx/>
              <a:latin typeface="Arial"/>
            </a:endParaRPr>
          </a:p>
          <a:p>
            <a:pPr>
              <a:lnSpc>
                <a:spcPct val="100000"/>
              </a:lnSpc>
            </a:pPr>
            <a:r>
              <a:rPr b="0" lang="fr-FR" sz="2100" strike="noStrike" u="none">
                <a:solidFill>
                  <a:srgbClr val="000000"/>
                </a:solidFill>
                <a:uFillTx/>
                <a:latin typeface="Arial"/>
                <a:ea typeface="DejaVu Sans"/>
              </a:rPr>
              <a:t>Mais en plus, dans le cas de la RMN, la signal est composé d’une somme (continue) de signaux sinusoïdaux</a:t>
            </a:r>
            <a:endParaRPr b="0" lang="en-DK" sz="2100" strike="noStrike" u="none">
              <a:solidFill>
                <a:srgbClr val="ffffff"/>
              </a:solidFill>
              <a:uFillTx/>
              <a:latin typeface="Arial"/>
            </a:endParaRPr>
          </a:p>
          <a:p>
            <a:pPr>
              <a:lnSpc>
                <a:spcPct val="100000"/>
              </a:lnSpc>
            </a:pPr>
            <a:endParaRPr b="0" lang="en-DK" sz="2400" strike="noStrike" u="none">
              <a:solidFill>
                <a:srgbClr val="ffffff"/>
              </a:solidFill>
              <a:uFillTx/>
              <a:latin typeface="Arial"/>
            </a:endParaRPr>
          </a:p>
          <a:p>
            <a:pPr>
              <a:lnSpc>
                <a:spcPct val="100000"/>
              </a:lnSpc>
            </a:pPr>
            <a:r>
              <a:rPr b="0" lang="fr-FR" sz="2100" strike="noStrike" u="none">
                <a:solidFill>
                  <a:srgbClr val="000000"/>
                </a:solidFill>
                <a:uFillTx/>
                <a:latin typeface="Arial"/>
                <a:ea typeface="DejaVu Sans"/>
              </a:rPr>
              <a:t>=&gt; la TF du signal acquis est la base de représentation la plus parlante pour nous permettre d’analyser visuellement le signal</a:t>
            </a:r>
            <a:endParaRPr b="0" lang="en-DK" sz="2100" strike="noStrike" u="none">
              <a:solidFill>
                <a:srgbClr val="ffffff"/>
              </a:solidFill>
              <a:uFillTx/>
              <a:latin typeface="Arial"/>
            </a:endParaRPr>
          </a:p>
        </p:txBody>
      </p:sp>
      <p:sp>
        <p:nvSpPr>
          <p:cNvPr id="1259" name="PlaceHolder 1"/>
          <p:cNvSpPr>
            <a:spLocks noGrp="1"/>
          </p:cNvSpPr>
          <p:nvPr>
            <p:ph type="title"/>
          </p:nvPr>
        </p:nvSpPr>
        <p:spPr>
          <a:xfrm>
            <a:off x="2853720" y="178920"/>
            <a:ext cx="5904000" cy="856080"/>
          </a:xfrm>
          <a:prstGeom prst="rect">
            <a:avLst/>
          </a:prstGeom>
          <a:noFill/>
          <a:ln w="0">
            <a:noFill/>
          </a:ln>
        </p:spPr>
        <p:txBody>
          <a:bodyPr lIns="0" rIns="0" tIns="0" bIns="0" anchor="ctr">
            <a:noAutofit/>
          </a:bodyPr>
          <a:p>
            <a:pPr indent="0" algn="ctr">
              <a:lnSpc>
                <a:spcPct val="90000"/>
              </a:lnSpc>
              <a:buNone/>
              <a:tabLst>
                <a:tab algn="l" pos="0"/>
              </a:tabLst>
            </a:pPr>
            <a:r>
              <a:rPr b="0" lang="fr-FR" sz="3200" strike="noStrike" u="none">
                <a:solidFill>
                  <a:srgbClr val="000000"/>
                </a:solidFill>
                <a:uFillTx/>
                <a:latin typeface="Arial"/>
                <a:ea typeface="DejaVu Sans"/>
              </a:rPr>
              <a:t>Reconstruction de l’information</a:t>
            </a:r>
            <a:endParaRPr b="0" lang="en-DK" sz="3200" strike="noStrike" u="none">
              <a:solidFill>
                <a:srgbClr val="ffffff"/>
              </a:solidFill>
              <a:uFillTx/>
              <a:latin typeface="Arial"/>
            </a:endParaRPr>
          </a:p>
        </p:txBody>
      </p:sp>
      <p:grpSp>
        <p:nvGrpSpPr>
          <p:cNvPr id="1260" name=""/>
          <p:cNvGrpSpPr/>
          <p:nvPr/>
        </p:nvGrpSpPr>
        <p:grpSpPr>
          <a:xfrm>
            <a:off x="1317240" y="3796560"/>
            <a:ext cx="9830520" cy="2797560"/>
            <a:chOff x="1317240" y="3796560"/>
            <a:chExt cx="9830520" cy="2797560"/>
          </a:xfrm>
        </p:grpSpPr>
        <p:pic>
          <p:nvPicPr>
            <p:cNvPr id="1261" name="" descr=""/>
            <p:cNvPicPr/>
            <p:nvPr/>
          </p:nvPicPr>
          <p:blipFill>
            <a:blip r:embed="rId1"/>
            <a:stretch/>
          </p:blipFill>
          <p:spPr>
            <a:xfrm>
              <a:off x="1317240" y="4280400"/>
              <a:ext cx="1829880" cy="1829880"/>
            </a:xfrm>
            <a:prstGeom prst="rect">
              <a:avLst/>
            </a:prstGeom>
            <a:ln w="0">
              <a:noFill/>
            </a:ln>
          </p:spPr>
        </p:pic>
        <p:pic>
          <p:nvPicPr>
            <p:cNvPr id="1262" name="" descr=""/>
            <p:cNvPicPr/>
            <p:nvPr/>
          </p:nvPicPr>
          <p:blipFill>
            <a:blip r:embed="rId2"/>
            <a:stretch/>
          </p:blipFill>
          <p:spPr>
            <a:xfrm>
              <a:off x="6635880" y="3796560"/>
              <a:ext cx="4511880" cy="2797560"/>
            </a:xfrm>
            <a:prstGeom prst="rect">
              <a:avLst/>
            </a:prstGeom>
            <a:ln w="0">
              <a:noFill/>
            </a:ln>
          </p:spPr>
        </p:pic>
        <p:sp>
          <p:nvSpPr>
            <p:cNvPr id="1263" name=""/>
            <p:cNvSpPr/>
            <p:nvPr/>
          </p:nvSpPr>
          <p:spPr>
            <a:xfrm>
              <a:off x="3721680" y="4975200"/>
              <a:ext cx="2025000" cy="440640"/>
            </a:xfrm>
            <a:prstGeom prst="rightArrow">
              <a:avLst>
                <a:gd name="adj1" fmla="val 50000"/>
                <a:gd name="adj2" fmla="val 114379"/>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fr-FR" sz="1800" strike="noStrike" u="none">
                <a:solidFill>
                  <a:srgbClr val="000000"/>
                </a:solidFill>
                <a:uFillTx/>
                <a:latin typeface="Arial"/>
                <a:ea typeface="DejaVu Sans"/>
              </a:endParaRPr>
            </a:p>
          </p:txBody>
        </p:sp>
      </p:grpSp>
    </p:spTree>
  </p:cSld>
  <mc:AlternateContent>
    <mc:Choice Requires="p14">
      <p:transition spd="slow" p14:dur="2000"/>
    </mc:Choice>
    <mc:Fallback>
      <p:transition spd="slow"/>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4" name="" descr=""/>
          <p:cNvPicPr/>
          <p:nvPr/>
        </p:nvPicPr>
        <p:blipFill>
          <a:blip r:embed="rId1"/>
          <a:stretch/>
        </p:blipFill>
        <p:spPr>
          <a:xfrm>
            <a:off x="322560" y="973080"/>
            <a:ext cx="6786720" cy="1069560"/>
          </a:xfrm>
          <a:prstGeom prst="rect">
            <a:avLst/>
          </a:prstGeom>
          <a:ln w="0">
            <a:noFill/>
          </a:ln>
        </p:spPr>
      </p:pic>
      <p:sp>
        <p:nvSpPr>
          <p:cNvPr id="1265" name="PlaceHolder 4"/>
          <p:cNvSpPr/>
          <p:nvPr/>
        </p:nvSpPr>
        <p:spPr>
          <a:xfrm>
            <a:off x="2854080" y="179280"/>
            <a:ext cx="5904000" cy="856080"/>
          </a:xfrm>
          <a:prstGeom prst="rect">
            <a:avLst/>
          </a:prstGeom>
          <a:noFill/>
          <a:ln w="0">
            <a:noFill/>
          </a:ln>
        </p:spPr>
        <p:style>
          <a:lnRef idx="0"/>
          <a:fillRef idx="0"/>
          <a:effectRef idx="0"/>
          <a:fontRef idx="minor"/>
        </p:style>
        <p:txBody>
          <a:bodyPr lIns="0" rIns="0" tIns="0" bIns="0" anchor="ctr">
            <a:noAutofit/>
          </a:bodyPr>
          <a:p>
            <a:pPr algn="ctr">
              <a:lnSpc>
                <a:spcPct val="90000"/>
              </a:lnSpc>
              <a:tabLst>
                <a:tab algn="l" pos="0"/>
              </a:tabLst>
            </a:pPr>
            <a:r>
              <a:rPr b="0" lang="fr-FR" sz="3200" strike="noStrike" u="none">
                <a:solidFill>
                  <a:srgbClr val="000000"/>
                </a:solidFill>
                <a:uFillTx/>
                <a:latin typeface="Arial"/>
                <a:ea typeface="DejaVu Sans"/>
              </a:rPr>
              <a:t>Transformée de Fourier</a:t>
            </a:r>
            <a:endParaRPr b="0" lang="en-DK" sz="3200" strike="noStrike" u="none">
              <a:solidFill>
                <a:srgbClr val="ffffff"/>
              </a:solidFill>
              <a:uFillTx/>
              <a:latin typeface="Arial"/>
            </a:endParaRPr>
          </a:p>
        </p:txBody>
      </p:sp>
      <p:grpSp>
        <p:nvGrpSpPr>
          <p:cNvPr id="1266" name=""/>
          <p:cNvGrpSpPr/>
          <p:nvPr/>
        </p:nvGrpSpPr>
        <p:grpSpPr>
          <a:xfrm>
            <a:off x="377280" y="2486160"/>
            <a:ext cx="11436840" cy="3855600"/>
            <a:chOff x="377280" y="2486160"/>
            <a:chExt cx="11436840" cy="3855600"/>
          </a:xfrm>
        </p:grpSpPr>
        <p:sp>
          <p:nvSpPr>
            <p:cNvPr id="1267" name=""/>
            <p:cNvSpPr/>
            <p:nvPr/>
          </p:nvSpPr>
          <p:spPr>
            <a:xfrm>
              <a:off x="377280" y="2486160"/>
              <a:ext cx="11436840" cy="855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c9211e"/>
                  </a:solidFill>
                  <a:uFillTx/>
                  <a:latin typeface="Arial"/>
                  <a:ea typeface="BabelStone Han"/>
                </a:rPr>
                <a:t>Le signal que nous acquiérons </a:t>
              </a:r>
              <a:r>
                <a:rPr b="0" lang="fr-FR" sz="1800" strike="noStrike" u="none">
                  <a:solidFill>
                    <a:srgbClr val="168253"/>
                  </a:solidFill>
                  <a:uFillTx/>
                  <a:latin typeface="Arial"/>
                  <a:ea typeface="BabelStone Han"/>
                </a:rPr>
                <a:t>au cours du temps</a:t>
              </a:r>
              <a:r>
                <a:rPr b="0" lang="fr-FR" sz="1800" strike="noStrike" u="none">
                  <a:solidFill>
                    <a:srgbClr val="c9211e"/>
                  </a:solidFill>
                  <a:uFillTx/>
                  <a:latin typeface="Arial"/>
                  <a:ea typeface="BabelStone Han"/>
                </a:rPr>
                <a:t> </a:t>
              </a:r>
              <a:r>
                <a:rPr b="0" lang="fr-FR" sz="1800" strike="noStrike" u="none">
                  <a:solidFill>
                    <a:srgbClr val="5b277d"/>
                  </a:solidFill>
                  <a:uFillTx/>
                  <a:latin typeface="Arial"/>
                  <a:ea typeface="BabelStone Han"/>
                </a:rPr>
                <a:t>est</a:t>
              </a:r>
              <a:r>
                <a:rPr b="0" lang="fr-FR" sz="1800" strike="noStrike" u="none">
                  <a:solidFill>
                    <a:srgbClr val="c9211e"/>
                  </a:solidFill>
                  <a:uFillTx/>
                  <a:latin typeface="Arial"/>
                  <a:ea typeface="BabelStone Han"/>
                </a:rPr>
                <a:t> </a:t>
              </a:r>
              <a:r>
                <a:rPr b="0" lang="fr-FR" sz="1800" strike="noStrike" u="none">
                  <a:solidFill>
                    <a:srgbClr val="ff860d"/>
                  </a:solidFill>
                  <a:uFillTx/>
                  <a:latin typeface="Arial"/>
                  <a:ea typeface="BabelStone Han"/>
                </a:rPr>
                <a:t>la somme de tous</a:t>
              </a:r>
              <a:r>
                <a:rPr b="0" lang="fr-FR" sz="1800" strike="noStrike" u="none">
                  <a:solidFill>
                    <a:srgbClr val="c9211e"/>
                  </a:solidFill>
                  <a:uFillTx/>
                  <a:latin typeface="Arial"/>
                  <a:ea typeface="BabelStone Han"/>
                </a:rPr>
                <a:t> </a:t>
              </a:r>
              <a:r>
                <a:rPr b="0" lang="fr-FR" sz="1800" strike="noStrike" u="none">
                  <a:solidFill>
                    <a:srgbClr val="3465a4"/>
                  </a:solidFill>
                  <a:uFillTx/>
                  <a:latin typeface="Arial"/>
                  <a:ea typeface="BabelStone Han"/>
                </a:rPr>
                <a:t>les signaux complexes individuels</a:t>
              </a:r>
              <a:r>
                <a:rPr b="0" lang="fr-FR" sz="1800" strike="noStrike" u="none">
                  <a:solidFill>
                    <a:srgbClr val="c9211e"/>
                  </a:solidFill>
                  <a:uFillTx/>
                  <a:latin typeface="Arial"/>
                  <a:ea typeface="BabelStone Han"/>
                </a:rPr>
                <a:t> </a:t>
              </a:r>
              <a:endParaRPr b="0" lang="en-DK" sz="1800" strike="noStrike" u="none">
                <a:solidFill>
                  <a:srgbClr val="ffffff"/>
                </a:solidFill>
                <a:uFillTx/>
                <a:latin typeface="Arial"/>
              </a:endParaRPr>
            </a:p>
          </p:txBody>
        </p:sp>
        <p:sp>
          <p:nvSpPr>
            <p:cNvPr id="1268" name=""/>
            <p:cNvSpPr/>
            <p:nvPr/>
          </p:nvSpPr>
          <p:spPr>
            <a:xfrm>
              <a:off x="4041360" y="3712320"/>
              <a:ext cx="7621920" cy="1091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fr-FR" sz="4400" strike="noStrike" u="none">
                  <a:solidFill>
                    <a:srgbClr val="c9211e"/>
                  </a:solidFill>
                  <a:uFillTx/>
                  <a:latin typeface="Arial"/>
                  <a:ea typeface="BabelStone Han"/>
                </a:rPr>
                <a:t>S(</a:t>
              </a:r>
              <a:r>
                <a:rPr b="0" i="1" lang="fr-FR" sz="4400" strike="noStrike" u="none">
                  <a:solidFill>
                    <a:srgbClr val="168253"/>
                  </a:solidFill>
                  <a:uFillTx/>
                  <a:latin typeface="Arial"/>
                  <a:ea typeface="BabelStone Han"/>
                </a:rPr>
                <a:t>t</a:t>
              </a:r>
              <a:r>
                <a:rPr b="0" i="1" lang="fr-FR" sz="4400" strike="noStrike" u="none">
                  <a:solidFill>
                    <a:srgbClr val="c9211e"/>
                  </a:solidFill>
                  <a:uFillTx/>
                  <a:latin typeface="Arial"/>
                  <a:ea typeface="BabelStone Han"/>
                </a:rPr>
                <a:t>)</a:t>
              </a:r>
              <a:r>
                <a:rPr b="0" i="1" lang="fr-FR" sz="6600" strike="noStrike" u="none" baseline="-8000">
                  <a:solidFill>
                    <a:srgbClr val="5b277d"/>
                  </a:solidFill>
                  <a:uFillTx/>
                  <a:latin typeface="Times New Roman"/>
                  <a:ea typeface="Times New Roman"/>
                </a:rPr>
                <a:t>~</a:t>
              </a:r>
              <a:r>
                <a:rPr b="0" i="1" lang="fr-FR" sz="4400" strike="noStrike" u="none">
                  <a:solidFill>
                    <a:srgbClr val="ff860d"/>
                  </a:solidFill>
                  <a:uFillTx/>
                  <a:latin typeface="Arial"/>
                  <a:ea typeface="Times New Roman"/>
                </a:rPr>
                <a:t> </a:t>
              </a:r>
              <a:r>
                <a:rPr b="0" i="1" lang="fr-FR" sz="6000" strike="noStrike" u="none">
                  <a:solidFill>
                    <a:srgbClr val="ff860d"/>
                  </a:solidFill>
                  <a:uFillTx/>
                  <a:latin typeface="Arial"/>
                  <a:ea typeface="Arial"/>
                </a:rPr>
                <a:t>∫</a:t>
              </a:r>
              <a:r>
                <a:rPr b="0" i="1" lang="fr-FR" sz="4400" strike="noStrike" u="none" baseline="33000">
                  <a:solidFill>
                    <a:srgbClr val="ff860d"/>
                  </a:solidFill>
                  <a:uFillTx/>
                  <a:latin typeface="Arial"/>
                  <a:ea typeface="Arial"/>
                </a:rPr>
                <a:t>+</a:t>
              </a:r>
              <a:r>
                <a:rPr b="0" i="1" lang="fr-FR" sz="4400" strike="noStrike" u="none" baseline="33000">
                  <a:solidFill>
                    <a:srgbClr val="ff860d"/>
                  </a:solidFill>
                  <a:uFillTx/>
                  <a:latin typeface="Times New Roman"/>
                  <a:ea typeface="Times New Roman"/>
                </a:rPr>
                <a:t>∞</a:t>
              </a:r>
              <a:r>
                <a:rPr b="0" i="1" lang="fr-FR" sz="4400" strike="noStrike" u="none" baseline="-8000">
                  <a:solidFill>
                    <a:srgbClr val="ff860d"/>
                  </a:solidFill>
                  <a:uFillTx/>
                  <a:latin typeface="Times New Roman"/>
                  <a:ea typeface="Times New Roman"/>
                </a:rPr>
                <a:t>-∞</a:t>
              </a:r>
              <a:r>
                <a:rPr b="0" i="1" lang="fr-FR" sz="4400" strike="noStrike" u="none" baseline="-8000">
                  <a:solidFill>
                    <a:srgbClr val="3465a4"/>
                  </a:solidFill>
                  <a:uFillTx/>
                  <a:latin typeface="Times New Roman"/>
                  <a:ea typeface="Times New Roman"/>
                </a:rPr>
                <a:t> </a:t>
              </a:r>
              <a:r>
                <a:rPr b="0" i="1" lang="fr-FR" sz="6600" strike="noStrike" u="none" baseline="-8000">
                  <a:solidFill>
                    <a:srgbClr val="3465a4"/>
                  </a:solidFill>
                  <a:uFillTx/>
                  <a:latin typeface="Times New Roman"/>
                  <a:ea typeface="Times New Roman"/>
                </a:rPr>
                <a:t>f(</a:t>
              </a:r>
              <a:r>
                <a:rPr b="0" i="1" lang="fr-FR" sz="4000" strike="noStrike" u="none">
                  <a:solidFill>
                    <a:srgbClr val="3465a4"/>
                  </a:solidFill>
                  <a:uFillTx/>
                  <a:latin typeface="Times New Roman"/>
                  <a:ea typeface="Times New Roman"/>
                </a:rPr>
                <a:t>ω</a:t>
              </a:r>
              <a:r>
                <a:rPr b="0" i="1" lang="fr-FR" sz="6600" strike="noStrike" u="none" baseline="-8000">
                  <a:solidFill>
                    <a:srgbClr val="3465a4"/>
                  </a:solidFill>
                  <a:uFillTx/>
                  <a:latin typeface="Times New Roman"/>
                  <a:ea typeface="Times New Roman"/>
                </a:rPr>
                <a:t>) e </a:t>
              </a:r>
              <a:r>
                <a:rPr b="0" i="1" lang="fr-FR" sz="6600" strike="noStrike" u="none" baseline="33000">
                  <a:solidFill>
                    <a:srgbClr val="3465a4"/>
                  </a:solidFill>
                  <a:uFillTx/>
                  <a:latin typeface="Times New Roman"/>
                  <a:ea typeface="Times New Roman"/>
                </a:rPr>
                <a:t>-iω</a:t>
              </a:r>
              <a:r>
                <a:rPr b="0" i="1" lang="fr-FR" sz="6600" strike="noStrike" u="none" baseline="33000">
                  <a:solidFill>
                    <a:srgbClr val="168253"/>
                  </a:solidFill>
                  <a:uFillTx/>
                  <a:latin typeface="Times New Roman"/>
                  <a:ea typeface="Times New Roman"/>
                </a:rPr>
                <a:t>t</a:t>
              </a:r>
              <a:r>
                <a:rPr b="0" i="1" lang="fr-FR" sz="6600" strike="noStrike" u="none" baseline="33000">
                  <a:solidFill>
                    <a:srgbClr val="3465a4"/>
                  </a:solidFill>
                  <a:uFillTx/>
                  <a:latin typeface="Times New Roman"/>
                  <a:ea typeface="Times New Roman"/>
                </a:rPr>
                <a:t>+</a:t>
              </a:r>
              <a:r>
                <a:rPr b="0" i="1" lang="fr-FR" sz="6600" strike="noStrike" u="none" baseline="33000">
                  <a:solidFill>
                    <a:srgbClr val="3465a4"/>
                  </a:solidFill>
                  <a:uFillTx/>
                  <a:latin typeface="Arial"/>
                  <a:ea typeface="Arial"/>
                </a:rPr>
                <a:t>φ</a:t>
              </a:r>
              <a:r>
                <a:rPr b="0" i="1" lang="fr-FR" sz="3600" strike="noStrike" u="none">
                  <a:solidFill>
                    <a:srgbClr val="ff860d"/>
                  </a:solidFill>
                  <a:uFillTx/>
                  <a:latin typeface="Arial"/>
                  <a:ea typeface="Arial"/>
                </a:rPr>
                <a:t>d</a:t>
              </a:r>
              <a:r>
                <a:rPr b="0" i="1" lang="fr-FR" sz="3600" strike="noStrike" u="none">
                  <a:solidFill>
                    <a:srgbClr val="ff860d"/>
                  </a:solidFill>
                  <a:uFillTx/>
                  <a:latin typeface="Times New Roman"/>
                  <a:ea typeface="Times New Roman"/>
                </a:rPr>
                <a:t>ω</a:t>
              </a:r>
              <a:endParaRPr b="0" lang="en-DK" sz="3600" strike="noStrike" u="none">
                <a:solidFill>
                  <a:srgbClr val="ffffff"/>
                </a:solidFill>
                <a:uFillTx/>
                <a:latin typeface="Arial"/>
              </a:endParaRPr>
            </a:p>
          </p:txBody>
        </p:sp>
        <p:sp>
          <p:nvSpPr>
            <p:cNvPr id="1269" name=""/>
            <p:cNvSpPr/>
            <p:nvPr/>
          </p:nvSpPr>
          <p:spPr>
            <a:xfrm>
              <a:off x="1763280" y="2854080"/>
              <a:ext cx="2338920" cy="132048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1270" name=""/>
            <p:cNvSpPr/>
            <p:nvPr/>
          </p:nvSpPr>
          <p:spPr>
            <a:xfrm>
              <a:off x="4517280" y="2816640"/>
              <a:ext cx="273240" cy="128232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1271" name=""/>
            <p:cNvSpPr/>
            <p:nvPr/>
          </p:nvSpPr>
          <p:spPr>
            <a:xfrm>
              <a:off x="4517280" y="2816640"/>
              <a:ext cx="3998520" cy="116928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1272" name=""/>
            <p:cNvSpPr/>
            <p:nvPr/>
          </p:nvSpPr>
          <p:spPr>
            <a:xfrm flipH="1">
              <a:off x="5252760" y="2816640"/>
              <a:ext cx="433800" cy="129168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1273" name=""/>
            <p:cNvSpPr/>
            <p:nvPr/>
          </p:nvSpPr>
          <p:spPr>
            <a:xfrm flipH="1">
              <a:off x="6148800" y="2816640"/>
              <a:ext cx="754200" cy="116928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1274" name=""/>
            <p:cNvSpPr/>
            <p:nvPr/>
          </p:nvSpPr>
          <p:spPr>
            <a:xfrm flipH="1">
              <a:off x="8176320" y="2835360"/>
              <a:ext cx="650880" cy="87696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1275" name=""/>
            <p:cNvSpPr/>
            <p:nvPr/>
          </p:nvSpPr>
          <p:spPr>
            <a:xfrm>
              <a:off x="6903000" y="2816640"/>
              <a:ext cx="2621880" cy="132948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1276" name=""/>
            <p:cNvSpPr/>
            <p:nvPr/>
          </p:nvSpPr>
          <p:spPr>
            <a:xfrm>
              <a:off x="5785920" y="5250240"/>
              <a:ext cx="5933520" cy="1091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fr-FR" sz="6600" strike="noStrike" u="none" baseline="-8000">
                  <a:solidFill>
                    <a:srgbClr val="c9211e"/>
                  </a:solidFill>
                  <a:uFillTx/>
                  <a:latin typeface="Times New Roman"/>
                  <a:ea typeface="Times New Roman"/>
                </a:rPr>
                <a:t>f(</a:t>
              </a:r>
              <a:r>
                <a:rPr b="0" i="1" lang="fr-FR" sz="4000" strike="noStrike" u="none">
                  <a:solidFill>
                    <a:srgbClr val="168253"/>
                  </a:solidFill>
                  <a:uFillTx/>
                  <a:latin typeface="Times New Roman"/>
                  <a:ea typeface="Times New Roman"/>
                </a:rPr>
                <a:t>ω</a:t>
              </a:r>
              <a:r>
                <a:rPr b="0" i="1" lang="fr-FR" sz="6600" strike="noStrike" u="none" baseline="-8000">
                  <a:solidFill>
                    <a:srgbClr val="c9211e"/>
                  </a:solidFill>
                  <a:uFillTx/>
                  <a:latin typeface="Times New Roman"/>
                  <a:ea typeface="Times New Roman"/>
                </a:rPr>
                <a:t>)</a:t>
              </a:r>
              <a:r>
                <a:rPr b="0" i="1" lang="fr-FR" sz="6600" strike="noStrike" u="none" baseline="-8000">
                  <a:solidFill>
                    <a:srgbClr val="5b277d"/>
                  </a:solidFill>
                  <a:uFillTx/>
                  <a:latin typeface="Times New Roman"/>
                  <a:ea typeface="Times New Roman"/>
                </a:rPr>
                <a:t>~</a:t>
              </a:r>
              <a:r>
                <a:rPr b="0" i="1" lang="fr-FR" sz="4400" strike="noStrike" u="none">
                  <a:solidFill>
                    <a:srgbClr val="6b5e9b"/>
                  </a:solidFill>
                  <a:uFillTx/>
                  <a:latin typeface="Arial"/>
                  <a:ea typeface="Times New Roman"/>
                </a:rPr>
                <a:t> </a:t>
              </a:r>
              <a:r>
                <a:rPr b="0" i="1" lang="fr-FR" sz="6000" strike="noStrike" u="none">
                  <a:solidFill>
                    <a:srgbClr val="ff860d"/>
                  </a:solidFill>
                  <a:uFillTx/>
                  <a:latin typeface="Arial"/>
                  <a:ea typeface="Arial"/>
                </a:rPr>
                <a:t>∫</a:t>
              </a:r>
              <a:r>
                <a:rPr b="0" i="1" lang="fr-FR" sz="4400" strike="noStrike" u="none" baseline="33000">
                  <a:solidFill>
                    <a:srgbClr val="ff860d"/>
                  </a:solidFill>
                  <a:uFillTx/>
                  <a:latin typeface="Arial"/>
                  <a:ea typeface="Arial"/>
                </a:rPr>
                <a:t>+</a:t>
              </a:r>
              <a:r>
                <a:rPr b="0" i="1" lang="fr-FR" sz="4400" strike="noStrike" u="none" baseline="33000">
                  <a:solidFill>
                    <a:srgbClr val="ff860d"/>
                  </a:solidFill>
                  <a:uFillTx/>
                  <a:latin typeface="Times New Roman"/>
                  <a:ea typeface="Times New Roman"/>
                </a:rPr>
                <a:t>∞</a:t>
              </a:r>
              <a:r>
                <a:rPr b="0" i="1" lang="fr-FR" sz="4400" strike="noStrike" u="none" baseline="-8000">
                  <a:solidFill>
                    <a:srgbClr val="ff860d"/>
                  </a:solidFill>
                  <a:uFillTx/>
                  <a:latin typeface="Times New Roman"/>
                  <a:ea typeface="Times New Roman"/>
                </a:rPr>
                <a:t>-∞</a:t>
              </a:r>
              <a:r>
                <a:rPr b="0" i="1" lang="fr-FR" sz="4400" strike="noStrike" u="none" baseline="-8000">
                  <a:solidFill>
                    <a:srgbClr val="6b5e9b"/>
                  </a:solidFill>
                  <a:uFillTx/>
                  <a:latin typeface="Times New Roman"/>
                  <a:ea typeface="Times New Roman"/>
                </a:rPr>
                <a:t> </a:t>
              </a:r>
              <a:r>
                <a:rPr b="0" i="1" lang="fr-FR" sz="4400" strike="noStrike" u="none">
                  <a:solidFill>
                    <a:srgbClr val="3465a4"/>
                  </a:solidFill>
                  <a:uFillTx/>
                  <a:latin typeface="Times New Roman"/>
                  <a:ea typeface="Times New Roman"/>
                </a:rPr>
                <a:t>S(t)</a:t>
              </a:r>
              <a:r>
                <a:rPr b="0" i="1" lang="fr-FR" sz="6600" strike="noStrike" u="none" baseline="-8000">
                  <a:solidFill>
                    <a:srgbClr val="3465a4"/>
                  </a:solidFill>
                  <a:uFillTx/>
                  <a:latin typeface="Times New Roman"/>
                  <a:ea typeface="Times New Roman"/>
                </a:rPr>
                <a:t> e </a:t>
              </a:r>
              <a:r>
                <a:rPr b="0" i="1" lang="fr-FR" sz="6600" strike="noStrike" u="none" baseline="33000">
                  <a:solidFill>
                    <a:srgbClr val="3465a4"/>
                  </a:solidFill>
                  <a:uFillTx/>
                  <a:latin typeface="Times New Roman"/>
                  <a:ea typeface="Times New Roman"/>
                </a:rPr>
                <a:t>-i</a:t>
              </a:r>
              <a:r>
                <a:rPr b="0" i="1" lang="fr-FR" sz="6600" strike="noStrike" u="none" baseline="33000">
                  <a:solidFill>
                    <a:srgbClr val="168253"/>
                  </a:solidFill>
                  <a:uFillTx/>
                  <a:latin typeface="Times New Roman"/>
                  <a:ea typeface="Times New Roman"/>
                </a:rPr>
                <a:t>ω</a:t>
              </a:r>
              <a:r>
                <a:rPr b="0" i="1" lang="fr-FR" sz="6600" strike="noStrike" u="none" baseline="33000">
                  <a:solidFill>
                    <a:srgbClr val="3465a4"/>
                  </a:solidFill>
                  <a:uFillTx/>
                  <a:latin typeface="Times New Roman"/>
                  <a:ea typeface="Times New Roman"/>
                </a:rPr>
                <a:t>t+</a:t>
              </a:r>
              <a:r>
                <a:rPr b="0" i="1" lang="fr-FR" sz="6600" strike="noStrike" u="none" baseline="33000">
                  <a:solidFill>
                    <a:srgbClr val="3465a4"/>
                  </a:solidFill>
                  <a:uFillTx/>
                  <a:latin typeface="Arial"/>
                  <a:ea typeface="Arial"/>
                </a:rPr>
                <a:t>φ</a:t>
              </a:r>
              <a:r>
                <a:rPr b="0" i="1" lang="fr-FR" sz="3600" strike="noStrike" u="none">
                  <a:solidFill>
                    <a:srgbClr val="ff860d"/>
                  </a:solidFill>
                  <a:uFillTx/>
                  <a:latin typeface="Arial"/>
                  <a:ea typeface="Arial"/>
                </a:rPr>
                <a:t>d</a:t>
              </a:r>
              <a:r>
                <a:rPr b="0" i="1" lang="fr-FR" sz="3600" strike="noStrike" u="none">
                  <a:solidFill>
                    <a:srgbClr val="ff860d"/>
                  </a:solidFill>
                  <a:uFillTx/>
                  <a:latin typeface="Times New Roman"/>
                  <a:ea typeface="Times New Roman"/>
                </a:rPr>
                <a:t>t</a:t>
              </a:r>
              <a:endParaRPr b="0" lang="en-DK" sz="3600" strike="noStrike" u="none">
                <a:solidFill>
                  <a:srgbClr val="ffffff"/>
                </a:solidFill>
                <a:uFillTx/>
                <a:latin typeface="Arial"/>
              </a:endParaRPr>
            </a:p>
          </p:txBody>
        </p:sp>
        <p:sp>
          <p:nvSpPr>
            <p:cNvPr id="1277" name=""/>
            <p:cNvSpPr/>
            <p:nvPr/>
          </p:nvSpPr>
          <p:spPr>
            <a:xfrm>
              <a:off x="1018440" y="5938200"/>
              <a:ext cx="2866680" cy="343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Et de manière réciproque :</a:t>
              </a:r>
              <a:endParaRPr b="0" lang="en-DK" sz="1800" strike="noStrike" u="none">
                <a:solidFill>
                  <a:srgbClr val="ffffff"/>
                </a:solidFill>
                <a:uFillTx/>
                <a:latin typeface="Arial"/>
              </a:endParaRPr>
            </a:p>
          </p:txBody>
        </p:sp>
      </p:gr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8" name="PlaceHolder 1"/>
          <p:cNvSpPr>
            <a:spLocks noGrp="1"/>
          </p:cNvSpPr>
          <p:nvPr>
            <p:ph type="title"/>
          </p:nvPr>
        </p:nvSpPr>
        <p:spPr>
          <a:xfrm>
            <a:off x="101520" y="344880"/>
            <a:ext cx="12085920" cy="1140480"/>
          </a:xfrm>
          <a:prstGeom prst="rect">
            <a:avLst/>
          </a:prstGeom>
          <a:noFill/>
          <a:ln w="0">
            <a:noFill/>
          </a:ln>
        </p:spPr>
        <p:txBody>
          <a:bodyPr lIns="0" rIns="0" tIns="0" bIns="0" anchor="ctr">
            <a:noAutofit/>
          </a:bodyPr>
          <a:p>
            <a:pPr indent="0" algn="ctr">
              <a:lnSpc>
                <a:spcPct val="90000"/>
              </a:lnSpc>
              <a:buNone/>
              <a:tabLst>
                <a:tab algn="l" pos="0"/>
              </a:tabLst>
            </a:pPr>
            <a:r>
              <a:rPr b="0" lang="fr-FR" sz="3200" strike="noStrike" u="none">
                <a:solidFill>
                  <a:srgbClr val="000000"/>
                </a:solidFill>
                <a:uFillTx/>
                <a:latin typeface="Arial"/>
                <a:ea typeface="DejaVu Sans"/>
              </a:rPr>
              <a:t>La transformée de Fourier est la manière la plus classique/simple de scruter les fréquences présentes dans un signal temporel.</a:t>
            </a:r>
            <a:endParaRPr b="0" lang="en-DK" sz="3200" strike="noStrike" u="none">
              <a:solidFill>
                <a:srgbClr val="ffffff"/>
              </a:solidFill>
              <a:uFillTx/>
              <a:latin typeface="Arial"/>
            </a:endParaRPr>
          </a:p>
        </p:txBody>
      </p:sp>
      <p:pic>
        <p:nvPicPr>
          <p:cNvPr id="1279" name="Image 4" descr=""/>
          <p:cNvPicPr/>
          <p:nvPr/>
        </p:nvPicPr>
        <p:blipFill>
          <a:blip r:embed="rId1"/>
          <a:stretch/>
        </p:blipFill>
        <p:spPr>
          <a:xfrm>
            <a:off x="497880" y="1635120"/>
            <a:ext cx="5385960" cy="3007080"/>
          </a:xfrm>
          <a:prstGeom prst="rect">
            <a:avLst/>
          </a:prstGeom>
          <a:ln w="0">
            <a:noFill/>
          </a:ln>
        </p:spPr>
      </p:pic>
      <p:sp>
        <p:nvSpPr>
          <p:cNvPr id="1280" name="ZoneTexte 4"/>
          <p:cNvSpPr/>
          <p:nvPr/>
        </p:nvSpPr>
        <p:spPr>
          <a:xfrm>
            <a:off x="6095880" y="2093040"/>
            <a:ext cx="582768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La transformée de Fourier d’une raie fine est une raie large et vice versa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(propriété à l’origine des célèbres inégalités d’Heisenberg)</a:t>
            </a:r>
            <a:endParaRPr b="0" lang="en-DK" sz="1800" strike="noStrike" u="none">
              <a:solidFill>
                <a:srgbClr val="ffffff"/>
              </a:solidFill>
              <a:uFillTx/>
              <a:latin typeface="Arial"/>
            </a:endParaRPr>
          </a:p>
        </p:txBody>
      </p:sp>
      <p:sp>
        <p:nvSpPr>
          <p:cNvPr id="1281" name="ZoneTexte 5"/>
          <p:cNvSpPr/>
          <p:nvPr/>
        </p:nvSpPr>
        <p:spPr>
          <a:xfrm>
            <a:off x="6176880" y="3499920"/>
            <a:ext cx="512676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L’information sur les détails d’un signal est codée dans les hautes fréquences (et ses grandes lignes dans les basses fréquences)</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2" name="" descr=""/>
          <p:cNvPicPr/>
          <p:nvPr/>
        </p:nvPicPr>
        <p:blipFill>
          <a:blip r:embed="rId1"/>
          <a:stretch/>
        </p:blipFill>
        <p:spPr>
          <a:xfrm>
            <a:off x="584640" y="1627200"/>
            <a:ext cx="4801320" cy="3774240"/>
          </a:xfrm>
          <a:prstGeom prst="rect">
            <a:avLst/>
          </a:prstGeom>
          <a:ln w="0">
            <a:noFill/>
          </a:ln>
        </p:spPr>
      </p:pic>
      <p:pic>
        <p:nvPicPr>
          <p:cNvPr id="1283" name="" descr=""/>
          <p:cNvPicPr/>
          <p:nvPr/>
        </p:nvPicPr>
        <p:blipFill>
          <a:blip r:embed="rId2"/>
          <a:stretch/>
        </p:blipFill>
        <p:spPr>
          <a:xfrm>
            <a:off x="1294560" y="312840"/>
            <a:ext cx="4625280" cy="728280"/>
          </a:xfrm>
          <a:prstGeom prst="rect">
            <a:avLst/>
          </a:prstGeom>
          <a:ln w="0">
            <a:noFill/>
          </a:ln>
        </p:spPr>
      </p:pic>
      <p:pic>
        <p:nvPicPr>
          <p:cNvPr id="1284" name="" descr=""/>
          <p:cNvPicPr/>
          <p:nvPr/>
        </p:nvPicPr>
        <p:blipFill>
          <a:blip r:embed="rId3"/>
          <a:stretch/>
        </p:blipFill>
        <p:spPr>
          <a:xfrm>
            <a:off x="6215400" y="1725840"/>
            <a:ext cx="5711400" cy="3901680"/>
          </a:xfrm>
          <a:prstGeom prst="rect">
            <a:avLst/>
          </a:prstGeom>
          <a:ln w="0">
            <a:noFill/>
          </a:ln>
        </p:spPr>
      </p:pic>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Et on invente la spectroscopie !</a:t>
            </a:r>
            <a:endParaRPr b="0" lang="en-DK" sz="4400" strike="noStrike" u="none">
              <a:solidFill>
                <a:srgbClr val="ffffff"/>
              </a:solidFill>
              <a:uFillTx/>
              <a:latin typeface="Arial"/>
            </a:endParaRPr>
          </a:p>
        </p:txBody>
      </p:sp>
      <p:sp>
        <p:nvSpPr>
          <p:cNvPr id="1286" name="PlaceHolder 2"/>
          <p:cNvSpPr>
            <a:spLocks noGrp="1"/>
          </p:cNvSpPr>
          <p:nvPr>
            <p:ph type="subTitle"/>
          </p:nvPr>
        </p:nvSpPr>
        <p:spPr>
          <a:xfrm>
            <a:off x="609480" y="1604520"/>
            <a:ext cx="10968120" cy="245520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2000" strike="noStrike" u="none">
                <a:solidFill>
                  <a:srgbClr val="000000"/>
                </a:solidFill>
                <a:uFillTx/>
                <a:latin typeface="Arial"/>
                <a:ea typeface="DejaVu Sans"/>
              </a:rPr>
              <a:t>La plupart du temps les </a:t>
            </a:r>
            <a:r>
              <a:rPr b="1" lang="fr-FR" sz="2000" strike="noStrike" u="none">
                <a:solidFill>
                  <a:srgbClr val="000000"/>
                </a:solidFill>
                <a:uFillTx/>
                <a:latin typeface="Arial"/>
                <a:ea typeface="DejaVu Sans"/>
              </a:rPr>
              <a:t>molécules</a:t>
            </a:r>
            <a:r>
              <a:rPr b="0" lang="fr-FR" sz="2000" strike="noStrike" u="none">
                <a:solidFill>
                  <a:srgbClr val="000000"/>
                </a:solidFill>
                <a:uFillTx/>
                <a:latin typeface="Arial"/>
                <a:ea typeface="DejaVu Sans"/>
              </a:rPr>
              <a:t> ont une charge électronique neutre (heureusement car les radicaux libres c’est mauvais) </a:t>
            </a:r>
            <a:endParaRPr b="0" lang="en-DK" sz="2000" strike="noStrike" u="none">
              <a:solidFill>
                <a:srgbClr val="ffffff"/>
              </a:solidFill>
              <a:uFillTx/>
              <a:latin typeface="Arial"/>
            </a:endParaRPr>
          </a:p>
          <a:p>
            <a:pPr indent="0">
              <a:lnSpc>
                <a:spcPct val="90000"/>
              </a:lnSpc>
              <a:spcBef>
                <a:spcPts val="1001"/>
              </a:spcBef>
              <a:buNone/>
              <a:tabLst>
                <a:tab algn="l" pos="0"/>
              </a:tabLst>
            </a:pPr>
            <a:r>
              <a:rPr b="0" lang="fr-FR" sz="2000" strike="noStrike" u="none">
                <a:solidFill>
                  <a:srgbClr val="000000"/>
                </a:solidFill>
                <a:uFillTx/>
                <a:latin typeface="Arial"/>
                <a:ea typeface="DejaVu Sans"/>
              </a:rPr>
              <a:t>Mais malgré cela, sous l’action des champs magnétiques les nuages électroniques moléculaires vont réagir au champ magnétique qu’ils subissent et vont créer des phénomènes de blindage autour des noyaux. Ce phénomène de « chemical shift » permet de caractériser des molécules par leur signature spectrale </a:t>
            </a:r>
            <a:endParaRPr b="0" lang="en-DK" sz="2000" strike="noStrike" u="none">
              <a:solidFill>
                <a:srgbClr val="ffffff"/>
              </a:solidFill>
              <a:uFillTx/>
              <a:latin typeface="Arial"/>
            </a:endParaRPr>
          </a:p>
        </p:txBody>
      </p:sp>
      <p:pic>
        <p:nvPicPr>
          <p:cNvPr id="1287" name="Picture 5" descr="A screenshot of a computer&#10;&#10;Description automatically generated with medium confidence"/>
          <p:cNvPicPr/>
          <p:nvPr/>
        </p:nvPicPr>
        <p:blipFill>
          <a:blip r:embed="rId1"/>
          <a:stretch/>
        </p:blipFill>
        <p:spPr>
          <a:xfrm>
            <a:off x="526320" y="4376160"/>
            <a:ext cx="2534040" cy="2203920"/>
          </a:xfrm>
          <a:prstGeom prst="rect">
            <a:avLst/>
          </a:prstGeom>
          <a:ln w="0">
            <a:noFill/>
          </a:ln>
        </p:spPr>
      </p:pic>
      <p:pic>
        <p:nvPicPr>
          <p:cNvPr id="1288" name="Picture 7" descr="Graphical user interface&#10;&#10;Description automatically generated"/>
          <p:cNvPicPr/>
          <p:nvPr/>
        </p:nvPicPr>
        <p:blipFill>
          <a:blip r:embed="rId2"/>
          <a:stretch/>
        </p:blipFill>
        <p:spPr>
          <a:xfrm>
            <a:off x="3733200" y="4064040"/>
            <a:ext cx="3711600" cy="1816560"/>
          </a:xfrm>
          <a:prstGeom prst="rect">
            <a:avLst/>
          </a:prstGeom>
          <a:ln w="0">
            <a:noFill/>
          </a:ln>
        </p:spPr>
      </p:pic>
      <p:pic>
        <p:nvPicPr>
          <p:cNvPr id="1289" name="Picture 9" descr="Diagram&#10;&#10;Description automatically generated with low confidence"/>
          <p:cNvPicPr/>
          <p:nvPr/>
        </p:nvPicPr>
        <p:blipFill>
          <a:blip r:embed="rId3"/>
          <a:stretch/>
        </p:blipFill>
        <p:spPr>
          <a:xfrm>
            <a:off x="7864920" y="4525920"/>
            <a:ext cx="3891600" cy="1904760"/>
          </a:xfrm>
          <a:prstGeom prst="rect">
            <a:avLst/>
          </a:prstGeom>
          <a:ln w="0">
            <a:noFill/>
          </a:ln>
        </p:spPr>
      </p:pic>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0"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Et maintenant l’imagerie !</a:t>
            </a:r>
            <a:endParaRPr b="0" lang="en-DK" sz="4400" strike="noStrike" u="none">
              <a:solidFill>
                <a:srgbClr val="ffffff"/>
              </a:solidFill>
              <a:uFillTx/>
              <a:latin typeface="Arial"/>
            </a:endParaRPr>
          </a:p>
        </p:txBody>
      </p:sp>
      <p:sp>
        <p:nvSpPr>
          <p:cNvPr id="1291" name="ZoneTexte 3"/>
          <p:cNvSpPr/>
          <p:nvPr/>
        </p:nvSpPr>
        <p:spPr>
          <a:xfrm>
            <a:off x="1630080" y="1546560"/>
            <a:ext cx="8750160" cy="1735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La spectroscopie et la TF nous permettent de visualiser  une quantité de noyau résonnant à une fréquence intrinsèque donnée  </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Pour faire de l’imagerie on pourrait faire pareil si on avait un moyen d’imposer une fréquence de résonance fonction de la position</a:t>
            </a:r>
            <a:endParaRPr b="0" lang="en-DK" sz="1800" strike="noStrike" u="none">
              <a:solidFill>
                <a:srgbClr val="ffffff"/>
              </a:solidFill>
              <a:uFillTx/>
              <a:latin typeface="Arial"/>
            </a:endParaRPr>
          </a:p>
        </p:txBody>
      </p:sp>
      <p:pic>
        <p:nvPicPr>
          <p:cNvPr id="1292" name="" descr=""/>
          <p:cNvPicPr/>
          <p:nvPr/>
        </p:nvPicPr>
        <p:blipFill>
          <a:blip r:embed="rId1"/>
          <a:stretch/>
        </p:blipFill>
        <p:spPr>
          <a:xfrm>
            <a:off x="1317240" y="4093200"/>
            <a:ext cx="1829880" cy="1829880"/>
          </a:xfrm>
          <a:prstGeom prst="rect">
            <a:avLst/>
          </a:prstGeom>
          <a:ln w="0">
            <a:noFill/>
          </a:ln>
        </p:spPr>
      </p:pic>
      <p:pic>
        <p:nvPicPr>
          <p:cNvPr id="1293" name="" descr=""/>
          <p:cNvPicPr/>
          <p:nvPr/>
        </p:nvPicPr>
        <p:blipFill>
          <a:blip r:embed="rId2"/>
          <a:stretch/>
        </p:blipFill>
        <p:spPr>
          <a:xfrm>
            <a:off x="6635880" y="3796560"/>
            <a:ext cx="4511880" cy="2797560"/>
          </a:xfrm>
          <a:prstGeom prst="rect">
            <a:avLst/>
          </a:prstGeom>
          <a:ln w="0">
            <a:noFill/>
          </a:ln>
        </p:spPr>
      </p:pic>
      <p:sp>
        <p:nvSpPr>
          <p:cNvPr id="1294" name=""/>
          <p:cNvSpPr/>
          <p:nvPr/>
        </p:nvSpPr>
        <p:spPr>
          <a:xfrm>
            <a:off x="3649680" y="4876200"/>
            <a:ext cx="2025000" cy="440640"/>
          </a:xfrm>
          <a:prstGeom prst="rightArrow">
            <a:avLst>
              <a:gd name="adj1" fmla="val 50000"/>
              <a:gd name="adj2" fmla="val 114379"/>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fr-FR"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95" name=""/>
          <p:cNvGrpSpPr/>
          <p:nvPr/>
        </p:nvGrpSpPr>
        <p:grpSpPr>
          <a:xfrm>
            <a:off x="353520" y="1346760"/>
            <a:ext cx="10927800" cy="4865040"/>
            <a:chOff x="353520" y="1346760"/>
            <a:chExt cx="10927800" cy="4865040"/>
          </a:xfrm>
        </p:grpSpPr>
        <p:sp>
          <p:nvSpPr>
            <p:cNvPr id="696" name="Content Placeholder 2"/>
            <p:cNvSpPr/>
            <p:nvPr/>
          </p:nvSpPr>
          <p:spPr>
            <a:xfrm>
              <a:off x="450360" y="1346760"/>
              <a:ext cx="10830960" cy="4865040"/>
            </a:xfrm>
            <a:prstGeom prst="rect">
              <a:avLst/>
            </a:prstGeom>
            <a:noFill/>
            <a:ln w="0">
              <a:noFill/>
            </a:ln>
          </p:spPr>
          <p:style>
            <a:lnRef idx="0"/>
            <a:fillRef idx="0"/>
            <a:effectRef idx="0"/>
            <a:fontRef idx="minor"/>
          </p:style>
          <p:txBody>
            <a:bodyPr lIns="90000" rIns="90000" tIns="45000" bIns="45000" anchor="t">
              <a:normAutofit lnSpcReduction="9999"/>
            </a:bodyPr>
            <a:p>
              <a:pPr marL="343080" indent="-343080" defTabSz="914400">
                <a:lnSpc>
                  <a:spcPct val="100000"/>
                </a:lnSpc>
                <a:spcBef>
                  <a:spcPts val="400"/>
                </a:spcBef>
                <a:spcAft>
                  <a:spcPts val="601"/>
                </a:spcAft>
                <a:buClr>
                  <a:srgbClr val="000000"/>
                </a:buClr>
                <a:buFont typeface="Arial"/>
                <a:buChar char="•"/>
              </a:pPr>
              <a:r>
                <a:rPr b="1" lang="fr-FR" sz="2000" strike="noStrike" u="none">
                  <a:solidFill>
                    <a:schemeClr val="dk1"/>
                  </a:solidFill>
                  <a:uFillTx/>
                  <a:latin typeface="Arial"/>
                  <a:ea typeface="DejaVu Sans"/>
                </a:rPr>
                <a:t>Explorer un milieu biologique de la manière la moins traumatisante possible)</a:t>
              </a:r>
              <a:endParaRPr b="0" lang="en-DK" sz="2000" strike="noStrike" u="none">
                <a:solidFill>
                  <a:srgbClr val="ffffff"/>
                </a:solidFill>
                <a:uFillTx/>
                <a:latin typeface="Arial"/>
              </a:endParaRPr>
            </a:p>
            <a:p>
              <a:pPr defTabSz="914400">
                <a:lnSpc>
                  <a:spcPct val="100000"/>
                </a:lnSpc>
                <a:spcBef>
                  <a:spcPts val="400"/>
                </a:spcBef>
                <a:spcAft>
                  <a:spcPts val="601"/>
                </a:spcAft>
              </a:pPr>
              <a:endParaRPr b="0" lang="en-DK" sz="2000" strike="noStrike" u="none">
                <a:solidFill>
                  <a:srgbClr val="ffffff"/>
                </a:solidFill>
                <a:uFillTx/>
                <a:latin typeface="Arial"/>
              </a:endParaRPr>
            </a:p>
            <a:p>
              <a:pPr defTabSz="914400">
                <a:lnSpc>
                  <a:spcPct val="100000"/>
                </a:lnSpc>
                <a:spcBef>
                  <a:spcPts val="400"/>
                </a:spcBef>
                <a:spcAft>
                  <a:spcPts val="601"/>
                </a:spcAft>
              </a:pPr>
              <a:endParaRPr b="0" lang="en-DK" sz="2000" strike="noStrike" u="none">
                <a:solidFill>
                  <a:srgbClr val="ffffff"/>
                </a:solidFill>
                <a:uFillTx/>
                <a:latin typeface="Arial"/>
              </a:endParaRPr>
            </a:p>
            <a:p>
              <a:pPr defTabSz="914400">
                <a:lnSpc>
                  <a:spcPct val="100000"/>
                </a:lnSpc>
                <a:spcBef>
                  <a:spcPts val="400"/>
                </a:spcBef>
                <a:spcAft>
                  <a:spcPts val="601"/>
                </a:spcAft>
              </a:pPr>
              <a:endParaRPr b="0" lang="en-DK" sz="2000" strike="noStrike" u="none">
                <a:solidFill>
                  <a:srgbClr val="ffffff"/>
                </a:solidFill>
                <a:uFillTx/>
                <a:latin typeface="Arial"/>
              </a:endParaRPr>
            </a:p>
            <a:p>
              <a:pPr defTabSz="914400">
                <a:lnSpc>
                  <a:spcPct val="100000"/>
                </a:lnSpc>
                <a:spcBef>
                  <a:spcPts val="400"/>
                </a:spcBef>
                <a:spcAft>
                  <a:spcPts val="601"/>
                </a:spcAft>
              </a:pPr>
              <a:endParaRPr b="0" lang="en-DK" sz="2000" strike="noStrike" u="none">
                <a:solidFill>
                  <a:srgbClr val="ffffff"/>
                </a:solidFill>
                <a:uFillTx/>
                <a:latin typeface="Arial"/>
              </a:endParaRPr>
            </a:p>
            <a:p>
              <a:pPr defTabSz="914400">
                <a:lnSpc>
                  <a:spcPct val="100000"/>
                </a:lnSpc>
                <a:spcBef>
                  <a:spcPts val="400"/>
                </a:spcBef>
                <a:spcAft>
                  <a:spcPts val="601"/>
                </a:spcAft>
              </a:pPr>
              <a:endParaRPr b="0" lang="en-DK" sz="2000" strike="noStrike" u="none">
                <a:solidFill>
                  <a:srgbClr val="ffffff"/>
                </a:solidFill>
                <a:uFillTx/>
                <a:latin typeface="Arial"/>
              </a:endParaRPr>
            </a:p>
            <a:p>
              <a:pPr defTabSz="914400">
                <a:lnSpc>
                  <a:spcPct val="100000"/>
                </a:lnSpc>
                <a:spcBef>
                  <a:spcPts val="400"/>
                </a:spcBef>
                <a:spcAft>
                  <a:spcPts val="601"/>
                </a:spcAft>
              </a:pPr>
              <a:endParaRPr b="0" lang="en-DK" sz="2000" strike="noStrike" u="none">
                <a:solidFill>
                  <a:srgbClr val="ffffff"/>
                </a:solidFill>
                <a:uFillTx/>
                <a:latin typeface="Arial"/>
              </a:endParaRPr>
            </a:p>
            <a:p>
              <a:pPr defTabSz="914400">
                <a:lnSpc>
                  <a:spcPct val="100000"/>
                </a:lnSpc>
                <a:spcBef>
                  <a:spcPts val="400"/>
                </a:spcBef>
                <a:spcAft>
                  <a:spcPts val="601"/>
                </a:spcAft>
              </a:pPr>
              <a:endParaRPr b="0" lang="en-DK" sz="2000" strike="noStrike" u="none">
                <a:solidFill>
                  <a:srgbClr val="ffffff"/>
                </a:solidFill>
                <a:uFillTx/>
                <a:latin typeface="Arial"/>
              </a:endParaRPr>
            </a:p>
            <a:p>
              <a:pPr marL="343080" indent="-343080" defTabSz="914400">
                <a:lnSpc>
                  <a:spcPct val="100000"/>
                </a:lnSpc>
                <a:spcBef>
                  <a:spcPts val="400"/>
                </a:spcBef>
                <a:spcAft>
                  <a:spcPts val="601"/>
                </a:spcAft>
                <a:buClr>
                  <a:srgbClr val="000000"/>
                </a:buClr>
                <a:buFont typeface="Arial"/>
                <a:buChar char="•"/>
              </a:pPr>
              <a:r>
                <a:rPr b="1" lang="fr-FR" sz="2000" strike="noStrike" u="none">
                  <a:solidFill>
                    <a:schemeClr val="dk1"/>
                  </a:solidFill>
                  <a:uFillTx/>
                  <a:latin typeface="Arial"/>
                  <a:ea typeface="DejaVu Sans"/>
                </a:rPr>
                <a:t>Enjeux</a:t>
              </a:r>
              <a:endParaRPr b="0" lang="en-DK" sz="20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000" strike="noStrike" u="none">
                  <a:solidFill>
                    <a:schemeClr val="dk1"/>
                  </a:solidFill>
                  <a:uFillTx/>
                  <a:latin typeface="Arial"/>
                  <a:ea typeface="DejaVu Sans"/>
                </a:rPr>
                <a:t>Comprendre l’anatomie, la physiologie, la mécanique, la fonction des tissus biologiques</a:t>
              </a:r>
              <a:endParaRPr b="0" lang="en-DK" sz="20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000" strike="noStrike" u="none">
                  <a:solidFill>
                    <a:schemeClr val="dk1"/>
                  </a:solidFill>
                  <a:uFillTx/>
                  <a:latin typeface="Arial"/>
                  <a:ea typeface="DejaVu Sans"/>
                </a:rPr>
                <a:t>Détecter et caractériser une pathologie</a:t>
              </a:r>
              <a:endParaRPr b="0" lang="en-DK" sz="20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000" strike="noStrike" u="none">
                  <a:solidFill>
                    <a:schemeClr val="dk1"/>
                  </a:solidFill>
                  <a:uFillTx/>
                  <a:latin typeface="Arial"/>
                  <a:ea typeface="DejaVu Sans"/>
                </a:rPr>
                <a:t>Traiter / Soigner / Réparer</a:t>
              </a:r>
              <a:endParaRPr b="0" lang="en-DK" sz="2000" strike="noStrike" u="none">
                <a:solidFill>
                  <a:srgbClr val="ffffff"/>
                </a:solidFill>
                <a:uFillTx/>
                <a:latin typeface="Arial"/>
              </a:endParaRPr>
            </a:p>
          </p:txBody>
        </p:sp>
        <p:pic>
          <p:nvPicPr>
            <p:cNvPr id="697" name="Picture 3" descr="https://www.digitx.info/91-large_default/tubes-a-rayons-x.jpg"/>
            <p:cNvPicPr/>
            <p:nvPr/>
          </p:nvPicPr>
          <p:blipFill>
            <a:blip r:embed="rId1"/>
            <a:srcRect l="0" t="16702" r="0" b="20061"/>
            <a:stretch/>
          </p:blipFill>
          <p:spPr>
            <a:xfrm>
              <a:off x="463320" y="2160360"/>
              <a:ext cx="2633760" cy="1458720"/>
            </a:xfrm>
            <a:prstGeom prst="rect">
              <a:avLst/>
            </a:prstGeom>
            <a:ln w="0">
              <a:noFill/>
            </a:ln>
          </p:spPr>
        </p:pic>
        <p:pic>
          <p:nvPicPr>
            <p:cNvPr id="698" name="Picture 10" descr="https://cdn.futura-sciences.com/buildsv6/images/mediumoriginal/4/b/0/4b097c4acf_102277_12-1277.jpg"/>
            <p:cNvPicPr/>
            <p:nvPr/>
          </p:nvPicPr>
          <p:blipFill>
            <a:blip r:embed="rId2"/>
            <a:stretch/>
          </p:blipFill>
          <p:spPr>
            <a:xfrm>
              <a:off x="3353040" y="2040840"/>
              <a:ext cx="4562280" cy="2081160"/>
            </a:xfrm>
            <a:prstGeom prst="rect">
              <a:avLst/>
            </a:prstGeom>
            <a:ln w="0">
              <a:noFill/>
            </a:ln>
          </p:spPr>
        </p:pic>
        <p:pic>
          <p:nvPicPr>
            <p:cNvPr id="699" name="Picture 18" descr="wf97"/>
            <p:cNvPicPr/>
            <p:nvPr/>
          </p:nvPicPr>
          <p:blipFill>
            <a:blip r:embed="rId3"/>
            <a:stretch/>
          </p:blipFill>
          <p:spPr>
            <a:xfrm>
              <a:off x="8511480" y="2117880"/>
              <a:ext cx="2123280" cy="1821600"/>
            </a:xfrm>
            <a:prstGeom prst="rect">
              <a:avLst/>
            </a:prstGeom>
            <a:ln w="9360">
              <a:noFill/>
            </a:ln>
          </p:spPr>
        </p:pic>
        <p:sp>
          <p:nvSpPr>
            <p:cNvPr id="700" name="Right Arrow 7"/>
            <p:cNvSpPr/>
            <p:nvPr/>
          </p:nvSpPr>
          <p:spPr>
            <a:xfrm>
              <a:off x="2831400" y="3195720"/>
              <a:ext cx="429480" cy="187200"/>
            </a:xfrm>
            <a:prstGeom prst="rightArrow">
              <a:avLst>
                <a:gd name="adj1" fmla="val 50000"/>
                <a:gd name="adj2" fmla="val 50000"/>
              </a:avLst>
            </a:prstGeom>
            <a:solidFill>
              <a:srgbClr val="7a7a7a"/>
            </a:solidFill>
            <a:ln w="25560">
              <a:solidFill>
                <a:srgbClr val="5a5a5a"/>
              </a:solidFill>
              <a:round/>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chemeClr val="lt1"/>
                </a:solidFill>
                <a:uFillTx/>
                <a:latin typeface="Arial"/>
                <a:ea typeface="DejaVu Sans"/>
              </a:endParaRPr>
            </a:p>
          </p:txBody>
        </p:sp>
        <p:sp>
          <p:nvSpPr>
            <p:cNvPr id="701" name="Right Arrow 11"/>
            <p:cNvSpPr/>
            <p:nvPr/>
          </p:nvSpPr>
          <p:spPr>
            <a:xfrm>
              <a:off x="8011440" y="3195720"/>
              <a:ext cx="429840" cy="187200"/>
            </a:xfrm>
            <a:prstGeom prst="rightArrow">
              <a:avLst>
                <a:gd name="adj1" fmla="val 50000"/>
                <a:gd name="adj2" fmla="val 50000"/>
              </a:avLst>
            </a:prstGeom>
            <a:solidFill>
              <a:srgbClr val="7a7a7a"/>
            </a:solidFill>
            <a:ln w="25560">
              <a:solidFill>
                <a:srgbClr val="5a5a5a"/>
              </a:solidFill>
              <a:round/>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chemeClr val="lt1"/>
                </a:solidFill>
                <a:uFillTx/>
                <a:latin typeface="Arial"/>
                <a:ea typeface="DejaVu Sans"/>
              </a:endParaRPr>
            </a:p>
          </p:txBody>
        </p:sp>
        <p:sp>
          <p:nvSpPr>
            <p:cNvPr id="702" name="TextBox 8"/>
            <p:cNvSpPr/>
            <p:nvPr/>
          </p:nvSpPr>
          <p:spPr>
            <a:xfrm>
              <a:off x="353520" y="3546000"/>
              <a:ext cx="2852280" cy="6382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dk1"/>
                  </a:solidFill>
                  <a:uFillTx/>
                  <a:latin typeface="Arial"/>
                  <a:ea typeface="DejaVu Sans"/>
                </a:rPr>
                <a:t>Système d’excitation ou Marqueurs</a:t>
              </a:r>
              <a:endParaRPr b="0" lang="en-DK" sz="1800" strike="noStrike" u="none">
                <a:solidFill>
                  <a:srgbClr val="ffffff"/>
                </a:solidFill>
                <a:uFillTx/>
                <a:latin typeface="Arial"/>
              </a:endParaRPr>
            </a:p>
          </p:txBody>
        </p:sp>
        <p:sp>
          <p:nvSpPr>
            <p:cNvPr id="703" name="TextBox 13"/>
            <p:cNvSpPr/>
            <p:nvPr/>
          </p:nvSpPr>
          <p:spPr>
            <a:xfrm>
              <a:off x="4208040" y="4125960"/>
              <a:ext cx="285192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dk1"/>
                  </a:solidFill>
                  <a:uFillTx/>
                  <a:latin typeface="Arial"/>
                  <a:ea typeface="DejaVu Sans"/>
                </a:rPr>
                <a:t>Acquisition</a:t>
              </a:r>
              <a:endParaRPr b="0" lang="en-DK" sz="1800" strike="noStrike" u="none">
                <a:solidFill>
                  <a:srgbClr val="ffffff"/>
                </a:solidFill>
                <a:uFillTx/>
                <a:latin typeface="Arial"/>
              </a:endParaRPr>
            </a:p>
          </p:txBody>
        </p:sp>
        <p:sp>
          <p:nvSpPr>
            <p:cNvPr id="704" name="TextBox 14"/>
            <p:cNvSpPr/>
            <p:nvPr/>
          </p:nvSpPr>
          <p:spPr>
            <a:xfrm>
              <a:off x="8146440" y="3975840"/>
              <a:ext cx="285228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dk1"/>
                  </a:solidFill>
                  <a:uFillTx/>
                  <a:latin typeface="Arial"/>
                  <a:ea typeface="DejaVu Sans"/>
                </a:rPr>
                <a:t>Image ou signal</a:t>
              </a:r>
              <a:endParaRPr b="0" lang="en-DK" sz="1800" strike="noStrike" u="none">
                <a:solidFill>
                  <a:srgbClr val="ffffff"/>
                </a:solidFill>
                <a:uFillTx/>
                <a:latin typeface="Arial"/>
              </a:endParaRPr>
            </a:p>
          </p:txBody>
        </p:sp>
      </p:grpSp>
      <p:sp>
        <p:nvSpPr>
          <p:cNvPr id="705" name="Titre 2"/>
          <p:cNvSpPr/>
          <p:nvPr/>
        </p:nvSpPr>
        <p:spPr>
          <a:xfrm>
            <a:off x="838080" y="92160"/>
            <a:ext cx="10510560" cy="669600"/>
          </a:xfrm>
          <a:prstGeom prst="rect">
            <a:avLst/>
          </a:prstGeom>
          <a:noFill/>
          <a:ln w="0">
            <a:noFill/>
          </a:ln>
        </p:spPr>
        <p:style>
          <a:lnRef idx="0"/>
          <a:fillRef idx="0"/>
          <a:effectRef idx="0"/>
          <a:fontRef idx="minor"/>
        </p:style>
        <p:txBody>
          <a:bodyPr lIns="90000" rIns="90000" tIns="45000" bIns="45000" anchor="ctr">
            <a:normAutofit lnSpcReduction="9999"/>
          </a:bodyPr>
          <a:p>
            <a:pPr>
              <a:lnSpc>
                <a:spcPct val="90000"/>
              </a:lnSpc>
            </a:pPr>
            <a:r>
              <a:rPr b="0" lang="fr-FR" sz="4400" strike="noStrike" u="none">
                <a:solidFill>
                  <a:srgbClr val="000000"/>
                </a:solidFill>
                <a:uFillTx/>
                <a:latin typeface="Calibri Light"/>
                <a:ea typeface="DejaVu Sans"/>
              </a:rPr>
              <a:t>Objectifs de l’imagerie médicale</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5" name="Text Box 5"/>
          <p:cNvSpPr/>
          <p:nvPr/>
        </p:nvSpPr>
        <p:spPr>
          <a:xfrm>
            <a:off x="387000" y="1064520"/>
            <a:ext cx="5359320" cy="5774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FR" sz="3200" strike="noStrike" u="none">
                <a:solidFill>
                  <a:srgbClr val="000000"/>
                </a:solidFill>
                <a:uFillTx/>
                <a:latin typeface="Arial"/>
                <a:ea typeface="DejaVu Sans"/>
              </a:rPr>
              <a:t>Codage spatial (3 directions)</a:t>
            </a:r>
            <a:endParaRPr b="0" lang="en-DK" sz="3200" strike="noStrike" u="none">
              <a:solidFill>
                <a:srgbClr val="ffffff"/>
              </a:solidFill>
              <a:uFillTx/>
              <a:latin typeface="Arial"/>
            </a:endParaRPr>
          </a:p>
        </p:txBody>
      </p:sp>
      <p:grpSp>
        <p:nvGrpSpPr>
          <p:cNvPr id="1296" name="Group 3"/>
          <p:cNvGrpSpPr/>
          <p:nvPr/>
        </p:nvGrpSpPr>
        <p:grpSpPr>
          <a:xfrm>
            <a:off x="5508000" y="4967640"/>
            <a:ext cx="2819520" cy="1865520"/>
            <a:chOff x="5508000" y="4967640"/>
            <a:chExt cx="2819520" cy="1865520"/>
          </a:xfrm>
        </p:grpSpPr>
        <p:sp>
          <p:nvSpPr>
            <p:cNvPr id="1297" name="Line 12"/>
            <p:cNvSpPr/>
            <p:nvPr/>
          </p:nvSpPr>
          <p:spPr>
            <a:xfrm>
              <a:off x="6294240" y="6530040"/>
              <a:ext cx="428040" cy="360"/>
            </a:xfrm>
            <a:prstGeom prst="line">
              <a:avLst/>
            </a:prstGeom>
            <a:ln w="38160">
              <a:solidFill>
                <a:srgbClr val="ff3300"/>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298" name="Line 14"/>
            <p:cNvSpPr/>
            <p:nvPr/>
          </p:nvSpPr>
          <p:spPr>
            <a:xfrm>
              <a:off x="5829840" y="4967640"/>
              <a:ext cx="360" cy="1446120"/>
            </a:xfrm>
            <a:prstGeom prst="line">
              <a:avLst/>
            </a:prstGeom>
            <a:ln w="38160">
              <a:solidFill>
                <a:srgbClr val="5b9bd5"/>
              </a:solidFill>
              <a:round/>
              <a:headEnd len="med" type="triangle" w="me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299" name="Line 15"/>
            <p:cNvSpPr/>
            <p:nvPr/>
          </p:nvSpPr>
          <p:spPr>
            <a:xfrm>
              <a:off x="5812560" y="6413760"/>
              <a:ext cx="2470680" cy="360"/>
            </a:xfrm>
            <a:prstGeom prst="line">
              <a:avLst/>
            </a:prstGeom>
            <a:ln w="41400">
              <a:solidFill>
                <a:srgbClr val="5b9bd5"/>
              </a:solidFill>
              <a:round/>
              <a:tailEnd len="med" type="triangle" w="me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300" name="Text Box 16"/>
            <p:cNvSpPr/>
            <p:nvPr/>
          </p:nvSpPr>
          <p:spPr>
            <a:xfrm>
              <a:off x="5508000" y="5626080"/>
              <a:ext cx="31824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trike="noStrike" u="none">
                  <a:solidFill>
                    <a:srgbClr val="000000"/>
                  </a:solidFill>
                  <a:uFillTx/>
                  <a:latin typeface="Arial"/>
                  <a:ea typeface="DejaVu Sans"/>
                </a:rPr>
                <a:t>G</a:t>
              </a:r>
              <a:endParaRPr b="0" lang="en-DK" sz="1400" strike="noStrike" u="none">
                <a:solidFill>
                  <a:srgbClr val="ffffff"/>
                </a:solidFill>
                <a:uFillTx/>
                <a:latin typeface="Arial"/>
              </a:endParaRPr>
            </a:p>
          </p:txBody>
        </p:sp>
        <p:sp>
          <p:nvSpPr>
            <p:cNvPr id="1301" name="Text Box 17"/>
            <p:cNvSpPr/>
            <p:nvPr/>
          </p:nvSpPr>
          <p:spPr>
            <a:xfrm>
              <a:off x="7622640" y="6414120"/>
              <a:ext cx="70488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trike="noStrike" u="none">
                  <a:solidFill>
                    <a:srgbClr val="000000"/>
                  </a:solidFill>
                  <a:uFillTx/>
                  <a:latin typeface="Arial"/>
                  <a:ea typeface="DejaVu Sans"/>
                </a:rPr>
                <a:t>Temps</a:t>
              </a:r>
              <a:endParaRPr b="0" lang="en-DK" sz="1400" strike="noStrike" u="none">
                <a:solidFill>
                  <a:srgbClr val="ffffff"/>
                </a:solidFill>
                <a:uFillTx/>
                <a:latin typeface="Arial"/>
              </a:endParaRPr>
            </a:p>
          </p:txBody>
        </p:sp>
        <p:sp>
          <p:nvSpPr>
            <p:cNvPr id="1302" name="AutoShape 18"/>
            <p:cNvSpPr/>
            <p:nvPr/>
          </p:nvSpPr>
          <p:spPr>
            <a:xfrm flipV="1">
              <a:off x="6325560" y="5757120"/>
              <a:ext cx="1600560" cy="665640"/>
            </a:xfrm>
            <a:custGeom>
              <a:avLst/>
              <a:gdLst>
                <a:gd name="textAreaLeft" fmla="*/ 0 w 1600560"/>
                <a:gd name="textAreaRight" fmla="*/ 1604520 w 1600560"/>
                <a:gd name="textAreaTop" fmla="*/ -2160 h 665640"/>
                <a:gd name="textAreaBottom" fmla="*/ 667440 h 665640"/>
              </a:gdLst>
              <a:ahLst/>
              <a:rect l="textAreaLeft" t="textAreaTop" r="textAreaRight" b="textAreaBottom"/>
              <a:pathLst>
                <a:path w="21600" h="21600">
                  <a:moveTo>
                    <a:pt x="0" y="0"/>
                  </a:moveTo>
                  <a:lnTo>
                    <a:pt x="5400" y="21600"/>
                  </a:lnTo>
                  <a:lnTo>
                    <a:pt x="16200" y="21600"/>
                  </a:lnTo>
                  <a:lnTo>
                    <a:pt x="21600" y="0"/>
                  </a:lnTo>
                  <a:lnTo>
                    <a:pt x="0" y="0"/>
                  </a:lnTo>
                  <a:close/>
                </a:path>
              </a:pathLst>
            </a:custGeom>
            <a:solidFill>
              <a:schemeClr val="accent1"/>
            </a:solidFill>
            <a:ln w="12600">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303" name="Text Box 19"/>
            <p:cNvSpPr/>
            <p:nvPr/>
          </p:nvSpPr>
          <p:spPr>
            <a:xfrm>
              <a:off x="6387840" y="6530040"/>
              <a:ext cx="423720" cy="303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trike="noStrike" u="none">
                  <a:solidFill>
                    <a:srgbClr val="000000"/>
                  </a:solidFill>
                  <a:uFillTx/>
                  <a:latin typeface="Arial"/>
                  <a:ea typeface="DejaVu Sans"/>
                </a:rPr>
                <a:t>dt</a:t>
              </a:r>
              <a:endParaRPr b="0" lang="en-DK" sz="1400" strike="noStrike" u="none">
                <a:solidFill>
                  <a:srgbClr val="ffffff"/>
                </a:solidFill>
                <a:uFillTx/>
                <a:latin typeface="Arial"/>
              </a:endParaRPr>
            </a:p>
          </p:txBody>
        </p:sp>
        <p:sp>
          <p:nvSpPr>
            <p:cNvPr id="1304" name="Line 27"/>
            <p:cNvSpPr/>
            <p:nvPr/>
          </p:nvSpPr>
          <p:spPr>
            <a:xfrm>
              <a:off x="6660720" y="5672160"/>
              <a:ext cx="970920" cy="360"/>
            </a:xfrm>
            <a:prstGeom prst="line">
              <a:avLst/>
            </a:prstGeom>
            <a:ln w="41400">
              <a:solidFill>
                <a:srgbClr val="ff3300"/>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305" name="Text Box 28"/>
            <p:cNvSpPr/>
            <p:nvPr/>
          </p:nvSpPr>
          <p:spPr>
            <a:xfrm>
              <a:off x="7043400" y="5387040"/>
              <a:ext cx="356040" cy="303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400" strike="noStrike" u="none">
                  <a:solidFill>
                    <a:srgbClr val="000000"/>
                  </a:solidFill>
                  <a:uFillTx/>
                  <a:latin typeface="Arial"/>
                  <a:ea typeface="DejaVu Sans"/>
                </a:rPr>
                <a:t>t</a:t>
              </a:r>
              <a:endParaRPr b="0" lang="en-DK" sz="1400" strike="noStrike" u="none">
                <a:solidFill>
                  <a:srgbClr val="ffffff"/>
                </a:solidFill>
                <a:uFillTx/>
                <a:latin typeface="Arial"/>
              </a:endParaRPr>
            </a:p>
          </p:txBody>
        </p:sp>
      </p:grpSp>
      <p:sp>
        <p:nvSpPr>
          <p:cNvPr id="1306" name="Line 4"/>
          <p:cNvSpPr/>
          <p:nvPr/>
        </p:nvSpPr>
        <p:spPr>
          <a:xfrm>
            <a:off x="609480" y="644400"/>
            <a:ext cx="8991720" cy="360"/>
          </a:xfrm>
          <a:prstGeom prst="line">
            <a:avLst/>
          </a:prstGeom>
          <a:ln w="28440">
            <a:solidFill>
              <a:srgbClr val="5597d3"/>
            </a:solidFill>
            <a:miter/>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grpSp>
        <p:nvGrpSpPr>
          <p:cNvPr id="1307" name="Groupe 269"/>
          <p:cNvGrpSpPr/>
          <p:nvPr/>
        </p:nvGrpSpPr>
        <p:grpSpPr>
          <a:xfrm>
            <a:off x="6429960" y="1589400"/>
            <a:ext cx="2916000" cy="2165040"/>
            <a:chOff x="6429960" y="1589400"/>
            <a:chExt cx="2916000" cy="2165040"/>
          </a:xfrm>
        </p:grpSpPr>
        <p:grpSp>
          <p:nvGrpSpPr>
            <p:cNvPr id="1308" name="Group 15"/>
            <p:cNvGrpSpPr/>
            <p:nvPr/>
          </p:nvGrpSpPr>
          <p:grpSpPr>
            <a:xfrm>
              <a:off x="6429960" y="1589400"/>
              <a:ext cx="2916000" cy="2165040"/>
              <a:chOff x="6429960" y="1589400"/>
              <a:chExt cx="2916000" cy="2165040"/>
            </a:xfrm>
          </p:grpSpPr>
          <p:grpSp>
            <p:nvGrpSpPr>
              <p:cNvPr id="1309" name="Group 19"/>
              <p:cNvGrpSpPr/>
              <p:nvPr/>
            </p:nvGrpSpPr>
            <p:grpSpPr>
              <a:xfrm>
                <a:off x="7998480" y="2552400"/>
                <a:ext cx="831240" cy="611640"/>
                <a:chOff x="7998480" y="2552400"/>
                <a:chExt cx="831240" cy="611640"/>
              </a:xfrm>
            </p:grpSpPr>
            <p:grpSp>
              <p:nvGrpSpPr>
                <p:cNvPr id="1310" name="Group 20"/>
                <p:cNvGrpSpPr/>
                <p:nvPr/>
              </p:nvGrpSpPr>
              <p:grpSpPr>
                <a:xfrm>
                  <a:off x="8109000" y="2993760"/>
                  <a:ext cx="56880" cy="170280"/>
                  <a:chOff x="8109000" y="2993760"/>
                  <a:chExt cx="56880" cy="170280"/>
                </a:xfrm>
              </p:grpSpPr>
              <p:sp>
                <p:nvSpPr>
                  <p:cNvPr id="1311" name="Freeform 21"/>
                  <p:cNvSpPr/>
                  <p:nvPr/>
                </p:nvSpPr>
                <p:spPr>
                  <a:xfrm>
                    <a:off x="8109000" y="2993760"/>
                    <a:ext cx="56880" cy="76320"/>
                  </a:xfrm>
                  <a:custGeom>
                    <a:avLst/>
                    <a:gdLst>
                      <a:gd name="textAreaLeft" fmla="*/ 0 w 56880"/>
                      <a:gd name="textAreaRight" fmla="*/ 60840 w 56880"/>
                      <a:gd name="textAreaTop" fmla="*/ 0 h 76320"/>
                      <a:gd name="textAreaBottom" fmla="*/ 80280 h 76320"/>
                    </a:gdLst>
                    <a:ahLst/>
                    <a:rect l="textAreaLeft" t="textAreaTop" r="textAreaRight" b="textAreaBottom"/>
                    <a:pathLst>
                      <a:path w="82" h="136">
                        <a:moveTo>
                          <a:pt x="33" y="0"/>
                        </a:moveTo>
                        <a:lnTo>
                          <a:pt x="82" y="136"/>
                        </a:lnTo>
                        <a:lnTo>
                          <a:pt x="33" y="136"/>
                        </a:lnTo>
                        <a:lnTo>
                          <a:pt x="0" y="136"/>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35280" bIns="35280" anchor="t">
                    <a:noAutofit/>
                  </a:bodyPr>
                  <a:p>
                    <a:pPr>
                      <a:lnSpc>
                        <a:spcPct val="100000"/>
                      </a:lnSpc>
                    </a:pPr>
                    <a:endParaRPr b="0" lang="fr-FR" sz="1800" strike="noStrike" u="none">
                      <a:solidFill>
                        <a:srgbClr val="000000"/>
                      </a:solidFill>
                      <a:uFillTx/>
                      <a:latin typeface="Arial"/>
                      <a:ea typeface="DejaVu Sans"/>
                    </a:endParaRPr>
                  </a:p>
                </p:txBody>
              </p:sp>
              <p:sp>
                <p:nvSpPr>
                  <p:cNvPr id="1312" name="Line 22"/>
                  <p:cNvSpPr/>
                  <p:nvPr/>
                </p:nvSpPr>
                <p:spPr>
                  <a:xfrm flipV="1">
                    <a:off x="8133840" y="3065400"/>
                    <a:ext cx="720" cy="9864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13" name="Group 23"/>
                <p:cNvGrpSpPr/>
                <p:nvPr/>
              </p:nvGrpSpPr>
              <p:grpSpPr>
                <a:xfrm>
                  <a:off x="8207280" y="2930400"/>
                  <a:ext cx="69840" cy="233640"/>
                  <a:chOff x="8207280" y="2930400"/>
                  <a:chExt cx="69840" cy="233640"/>
                </a:xfrm>
              </p:grpSpPr>
              <p:sp>
                <p:nvSpPr>
                  <p:cNvPr id="1314" name="Freeform 24"/>
                  <p:cNvSpPr/>
                  <p:nvPr/>
                </p:nvSpPr>
                <p:spPr>
                  <a:xfrm>
                    <a:off x="8207280" y="293040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15" name="Line 25"/>
                  <p:cNvSpPr/>
                  <p:nvPr/>
                </p:nvSpPr>
                <p:spPr>
                  <a:xfrm flipV="1">
                    <a:off x="8244360" y="3002400"/>
                    <a:ext cx="720" cy="16164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16" name="Group 26"/>
                <p:cNvGrpSpPr/>
                <p:nvPr/>
              </p:nvGrpSpPr>
              <p:grpSpPr>
                <a:xfrm>
                  <a:off x="8317800" y="2840400"/>
                  <a:ext cx="56880" cy="323640"/>
                  <a:chOff x="8317800" y="2840400"/>
                  <a:chExt cx="56880" cy="323640"/>
                </a:xfrm>
              </p:grpSpPr>
              <p:sp>
                <p:nvSpPr>
                  <p:cNvPr id="1317" name="Freeform 27"/>
                  <p:cNvSpPr/>
                  <p:nvPr/>
                </p:nvSpPr>
                <p:spPr>
                  <a:xfrm>
                    <a:off x="8317800" y="2840400"/>
                    <a:ext cx="56880" cy="85680"/>
                  </a:xfrm>
                  <a:custGeom>
                    <a:avLst/>
                    <a:gdLst>
                      <a:gd name="textAreaLeft" fmla="*/ 0 w 56880"/>
                      <a:gd name="textAreaRight" fmla="*/ 60840 w 56880"/>
                      <a:gd name="textAreaTop" fmla="*/ 0 h 85680"/>
                      <a:gd name="textAreaBottom" fmla="*/ 89640 h 85680"/>
                    </a:gdLst>
                    <a:ahLst/>
                    <a:rect l="textAreaLeft" t="textAreaTop" r="textAreaRight" b="textAreaBottom"/>
                    <a:pathLst>
                      <a:path w="82" h="152">
                        <a:moveTo>
                          <a:pt x="33" y="0"/>
                        </a:moveTo>
                        <a:lnTo>
                          <a:pt x="82" y="152"/>
                        </a:lnTo>
                        <a:lnTo>
                          <a:pt x="33" y="152"/>
                        </a:lnTo>
                        <a:lnTo>
                          <a:pt x="0" y="152"/>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1318" name="Line 28"/>
                  <p:cNvSpPr/>
                  <p:nvPr/>
                </p:nvSpPr>
                <p:spPr>
                  <a:xfrm flipV="1">
                    <a:off x="8342280" y="2921400"/>
                    <a:ext cx="720" cy="24264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19" name="Group 29"/>
                <p:cNvGrpSpPr/>
                <p:nvPr/>
              </p:nvGrpSpPr>
              <p:grpSpPr>
                <a:xfrm>
                  <a:off x="8416440" y="2777760"/>
                  <a:ext cx="69120" cy="386280"/>
                  <a:chOff x="8416440" y="2777760"/>
                  <a:chExt cx="69120" cy="386280"/>
                </a:xfrm>
              </p:grpSpPr>
              <p:sp>
                <p:nvSpPr>
                  <p:cNvPr id="1320" name="Freeform 30"/>
                  <p:cNvSpPr/>
                  <p:nvPr/>
                </p:nvSpPr>
                <p:spPr>
                  <a:xfrm>
                    <a:off x="8416440" y="277776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21" name="Line 31"/>
                  <p:cNvSpPr/>
                  <p:nvPr/>
                </p:nvSpPr>
                <p:spPr>
                  <a:xfrm flipV="1">
                    <a:off x="8453160" y="2849760"/>
                    <a:ext cx="720" cy="314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22" name="Group 32"/>
                <p:cNvGrpSpPr/>
                <p:nvPr/>
              </p:nvGrpSpPr>
              <p:grpSpPr>
                <a:xfrm>
                  <a:off x="8539200" y="2687760"/>
                  <a:ext cx="56880" cy="476280"/>
                  <a:chOff x="8539200" y="2687760"/>
                  <a:chExt cx="56880" cy="476280"/>
                </a:xfrm>
              </p:grpSpPr>
              <p:sp>
                <p:nvSpPr>
                  <p:cNvPr id="1323" name="Freeform 33"/>
                  <p:cNvSpPr/>
                  <p:nvPr/>
                </p:nvSpPr>
                <p:spPr>
                  <a:xfrm>
                    <a:off x="8539200" y="2687760"/>
                    <a:ext cx="56880" cy="85680"/>
                  </a:xfrm>
                  <a:custGeom>
                    <a:avLst/>
                    <a:gdLst>
                      <a:gd name="textAreaLeft" fmla="*/ 0 w 56880"/>
                      <a:gd name="textAreaRight" fmla="*/ 60840 w 56880"/>
                      <a:gd name="textAreaTop" fmla="*/ 0 h 85680"/>
                      <a:gd name="textAreaBottom" fmla="*/ 89640 h 85680"/>
                    </a:gdLst>
                    <a:ahLst/>
                    <a:rect l="textAreaLeft" t="textAreaTop" r="textAreaRight" b="textAreaBottom"/>
                    <a:pathLst>
                      <a:path w="82" h="152">
                        <a:moveTo>
                          <a:pt x="33" y="0"/>
                        </a:moveTo>
                        <a:lnTo>
                          <a:pt x="82" y="152"/>
                        </a:lnTo>
                        <a:lnTo>
                          <a:pt x="33" y="152"/>
                        </a:lnTo>
                        <a:lnTo>
                          <a:pt x="0" y="152"/>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1324" name="Line 34"/>
                  <p:cNvSpPr/>
                  <p:nvPr/>
                </p:nvSpPr>
                <p:spPr>
                  <a:xfrm flipV="1">
                    <a:off x="8563680" y="2768400"/>
                    <a:ext cx="720" cy="39564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25" name="Group 35"/>
                <p:cNvGrpSpPr/>
                <p:nvPr/>
              </p:nvGrpSpPr>
              <p:grpSpPr>
                <a:xfrm>
                  <a:off x="8650080" y="2615400"/>
                  <a:ext cx="69120" cy="548640"/>
                  <a:chOff x="8650080" y="2615400"/>
                  <a:chExt cx="69120" cy="548640"/>
                </a:xfrm>
              </p:grpSpPr>
              <p:sp>
                <p:nvSpPr>
                  <p:cNvPr id="1326" name="Freeform 36"/>
                  <p:cNvSpPr/>
                  <p:nvPr/>
                </p:nvSpPr>
                <p:spPr>
                  <a:xfrm>
                    <a:off x="8650080" y="2615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27" name="Line 37"/>
                  <p:cNvSpPr/>
                  <p:nvPr/>
                </p:nvSpPr>
                <p:spPr>
                  <a:xfrm flipV="1">
                    <a:off x="8686440" y="2687400"/>
                    <a:ext cx="720" cy="47664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28" name="Group 38"/>
                <p:cNvGrpSpPr/>
                <p:nvPr/>
              </p:nvGrpSpPr>
              <p:grpSpPr>
                <a:xfrm>
                  <a:off x="8760600" y="2552400"/>
                  <a:ext cx="69120" cy="611640"/>
                  <a:chOff x="8760600" y="2552400"/>
                  <a:chExt cx="69120" cy="611640"/>
                </a:xfrm>
              </p:grpSpPr>
              <p:sp>
                <p:nvSpPr>
                  <p:cNvPr id="1329" name="Freeform 39"/>
                  <p:cNvSpPr/>
                  <p:nvPr/>
                </p:nvSpPr>
                <p:spPr>
                  <a:xfrm>
                    <a:off x="8760600" y="2552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30" name="Line 40"/>
                  <p:cNvSpPr/>
                  <p:nvPr/>
                </p:nvSpPr>
                <p:spPr>
                  <a:xfrm flipV="1">
                    <a:off x="8796960" y="2624760"/>
                    <a:ext cx="1080" cy="539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31" name="Group 41"/>
                <p:cNvGrpSpPr/>
                <p:nvPr/>
              </p:nvGrpSpPr>
              <p:grpSpPr>
                <a:xfrm>
                  <a:off x="7998480" y="3032280"/>
                  <a:ext cx="69840" cy="131760"/>
                  <a:chOff x="7998480" y="3032280"/>
                  <a:chExt cx="69840" cy="131760"/>
                </a:xfrm>
              </p:grpSpPr>
              <p:sp>
                <p:nvSpPr>
                  <p:cNvPr id="1332" name="Freeform 42"/>
                  <p:cNvSpPr/>
                  <p:nvPr/>
                </p:nvSpPr>
                <p:spPr>
                  <a:xfrm>
                    <a:off x="7998480" y="303228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33" name="Line 43"/>
                  <p:cNvSpPr/>
                  <p:nvPr/>
                </p:nvSpPr>
                <p:spPr>
                  <a:xfrm flipV="1">
                    <a:off x="8034840" y="3137400"/>
                    <a:ext cx="720" cy="26640"/>
                  </a:xfrm>
                  <a:prstGeom prst="line">
                    <a:avLst/>
                  </a:prstGeom>
                  <a:ln w="52560">
                    <a:solidFill>
                      <a:srgbClr val="ff0000"/>
                    </a:solidFill>
                    <a:round/>
                  </a:ln>
                </p:spPr>
                <p:style>
                  <a:lnRef idx="0"/>
                  <a:fillRef idx="0"/>
                  <a:effectRef idx="0"/>
                  <a:fontRef idx="minor"/>
                </p:style>
                <p:txBody>
                  <a:bodyPr lIns="90000" rIns="90000" tIns="-18360" bIns="-18360" anchor="t" anchorCtr="1">
                    <a:noAutofit/>
                  </a:bodyPr>
                  <a:p>
                    <a:endParaRPr b="0" lang="fr-FR" sz="1800" strike="noStrike" u="none">
                      <a:solidFill>
                        <a:srgbClr val="000000"/>
                      </a:solidFill>
                      <a:uFillTx/>
                      <a:latin typeface="Arial"/>
                      <a:ea typeface="DejaVu Sans"/>
                    </a:endParaRPr>
                  </a:p>
                </p:txBody>
              </p:sp>
            </p:grpSp>
          </p:grpSp>
          <p:grpSp>
            <p:nvGrpSpPr>
              <p:cNvPr id="1334" name="Group 44"/>
              <p:cNvGrpSpPr/>
              <p:nvPr/>
            </p:nvGrpSpPr>
            <p:grpSpPr>
              <a:xfrm>
                <a:off x="6429960" y="1589400"/>
                <a:ext cx="2916000" cy="2165040"/>
                <a:chOff x="6429960" y="1589400"/>
                <a:chExt cx="2916000" cy="2165040"/>
              </a:xfrm>
            </p:grpSpPr>
            <p:sp>
              <p:nvSpPr>
                <p:cNvPr id="1335" name="Rectangle 45"/>
                <p:cNvSpPr/>
                <p:nvPr/>
              </p:nvSpPr>
              <p:spPr>
                <a:xfrm>
                  <a:off x="9050400" y="2949480"/>
                  <a:ext cx="295560" cy="301680"/>
                </a:xfrm>
                <a:prstGeom prst="rect">
                  <a:avLst/>
                </a:prstGeom>
                <a:noFill/>
                <a:ln w="0">
                  <a:noFill/>
                </a:ln>
              </p:spPr>
              <p:style>
                <a:lnRef idx="0"/>
                <a:fillRef idx="0"/>
                <a:effectRef idx="0"/>
                <a:fontRef idx="minor"/>
              </p:style>
              <p:txBody>
                <a:bodyPr wrap="none" lIns="97200" rIns="97200" tIns="38880" bIns="38880" anchor="t">
                  <a:spAutoFit/>
                </a:bodyPr>
                <a:p>
                  <a:pPr>
                    <a:lnSpc>
                      <a:spcPct val="92000"/>
                    </a:lnSpc>
                  </a:pPr>
                  <a:r>
                    <a:rPr b="0" lang="fr-FR" sz="1600" strike="noStrike" u="none">
                      <a:solidFill>
                        <a:srgbClr val="000000"/>
                      </a:solidFill>
                      <a:uFillTx/>
                      <a:latin typeface="Arial"/>
                      <a:ea typeface="DejaVu Sans"/>
                    </a:rPr>
                    <a:t>x</a:t>
                  </a:r>
                  <a:endParaRPr b="0" lang="en-DK" sz="1600" strike="noStrike" u="none">
                    <a:solidFill>
                      <a:srgbClr val="ffffff"/>
                    </a:solidFill>
                    <a:uFillTx/>
                    <a:latin typeface="Arial"/>
                  </a:endParaRPr>
                </a:p>
              </p:txBody>
            </p:sp>
            <p:sp>
              <p:nvSpPr>
                <p:cNvPr id="1336" name="Rectangle 46"/>
                <p:cNvSpPr/>
                <p:nvPr/>
              </p:nvSpPr>
              <p:spPr>
                <a:xfrm>
                  <a:off x="6429960" y="3452760"/>
                  <a:ext cx="90000" cy="301680"/>
                </a:xfrm>
                <a:prstGeom prst="rect">
                  <a:avLst/>
                </a:prstGeom>
                <a:noFill/>
                <a:ln w="0">
                  <a:noFill/>
                </a:ln>
              </p:spPr>
              <p:style>
                <a:lnRef idx="0"/>
                <a:fillRef idx="0"/>
                <a:effectRef idx="0"/>
                <a:fontRef idx="minor"/>
              </p:style>
              <p:txBody>
                <a:bodyPr lIns="97200" rIns="97200" tIns="38880" bIns="38880" anchor="t">
                  <a:spAutoFit/>
                </a:bodyPr>
                <a:p>
                  <a:pPr>
                    <a:lnSpc>
                      <a:spcPct val="92000"/>
                    </a:lnSpc>
                  </a:pPr>
                  <a:r>
                    <a:rPr b="0" lang="fr-FR" sz="1600" strike="noStrike" u="none">
                      <a:solidFill>
                        <a:srgbClr val="000000"/>
                      </a:solidFill>
                      <a:uFillTx/>
                      <a:latin typeface="Arial"/>
                      <a:ea typeface="DejaVu Sans"/>
                    </a:rPr>
                    <a:t>y</a:t>
                  </a:r>
                  <a:endParaRPr b="0" lang="en-DK" sz="1600" strike="noStrike" u="none">
                    <a:solidFill>
                      <a:srgbClr val="ffffff"/>
                    </a:solidFill>
                    <a:uFillTx/>
                    <a:latin typeface="Arial"/>
                  </a:endParaRPr>
                </a:p>
              </p:txBody>
            </p:sp>
            <p:sp>
              <p:nvSpPr>
                <p:cNvPr id="1337" name="Rectangle 47"/>
                <p:cNvSpPr/>
                <p:nvPr/>
              </p:nvSpPr>
              <p:spPr>
                <a:xfrm>
                  <a:off x="7787160" y="1589400"/>
                  <a:ext cx="295560" cy="301680"/>
                </a:xfrm>
                <a:prstGeom prst="rect">
                  <a:avLst/>
                </a:prstGeom>
                <a:noFill/>
                <a:ln w="0">
                  <a:noFill/>
                </a:ln>
              </p:spPr>
              <p:style>
                <a:lnRef idx="0"/>
                <a:fillRef idx="0"/>
                <a:effectRef idx="0"/>
                <a:fontRef idx="minor"/>
              </p:style>
              <p:txBody>
                <a:bodyPr wrap="none" lIns="97200" rIns="97200" tIns="38880" bIns="38880" anchor="t">
                  <a:spAutoFit/>
                </a:bodyPr>
                <a:p>
                  <a:pPr>
                    <a:lnSpc>
                      <a:spcPct val="92000"/>
                    </a:lnSpc>
                  </a:pPr>
                  <a:r>
                    <a:rPr b="0" lang="fr-FR" sz="1600" strike="noStrike" u="none">
                      <a:solidFill>
                        <a:srgbClr val="000000"/>
                      </a:solidFill>
                      <a:uFillTx/>
                      <a:latin typeface="Arial"/>
                      <a:ea typeface="DejaVu Sans"/>
                    </a:rPr>
                    <a:t>z</a:t>
                  </a:r>
                  <a:endParaRPr b="0" lang="en-DK" sz="1600" strike="noStrike" u="none">
                    <a:solidFill>
                      <a:srgbClr val="ffffff"/>
                    </a:solidFill>
                    <a:uFillTx/>
                    <a:latin typeface="Arial"/>
                  </a:endParaRPr>
                </a:p>
              </p:txBody>
            </p:sp>
            <p:grpSp>
              <p:nvGrpSpPr>
                <p:cNvPr id="1338" name="Group 48"/>
                <p:cNvGrpSpPr/>
                <p:nvPr/>
              </p:nvGrpSpPr>
              <p:grpSpPr>
                <a:xfrm>
                  <a:off x="7722360" y="3137760"/>
                  <a:ext cx="1323360" cy="40680"/>
                  <a:chOff x="7722360" y="3137760"/>
                  <a:chExt cx="1323360" cy="40680"/>
                </a:xfrm>
              </p:grpSpPr>
              <p:sp>
                <p:nvSpPr>
                  <p:cNvPr id="1339" name="Freeform 49"/>
                  <p:cNvSpPr/>
                  <p:nvPr/>
                </p:nvSpPr>
                <p:spPr>
                  <a:xfrm>
                    <a:off x="8951400" y="3137760"/>
                    <a:ext cx="94320" cy="40680"/>
                  </a:xfrm>
                  <a:custGeom>
                    <a:avLst/>
                    <a:gdLst>
                      <a:gd name="textAreaLeft" fmla="*/ 0 w 94320"/>
                      <a:gd name="textAreaRight" fmla="*/ 98280 w 94320"/>
                      <a:gd name="textAreaTop" fmla="*/ 0 h 40680"/>
                      <a:gd name="textAreaBottom" fmla="*/ 44640 h 40680"/>
                    </a:gdLst>
                    <a:ahLst/>
                    <a:rect l="textAreaLeft" t="textAreaTop" r="textAreaRight" b="textAreaBottom"/>
                    <a:pathLst>
                      <a:path w="132" h="76">
                        <a:moveTo>
                          <a:pt x="132" y="30"/>
                        </a:moveTo>
                        <a:lnTo>
                          <a:pt x="0" y="76"/>
                        </a:lnTo>
                        <a:lnTo>
                          <a:pt x="0" y="30"/>
                        </a:lnTo>
                        <a:lnTo>
                          <a:pt x="0" y="0"/>
                        </a:lnTo>
                        <a:lnTo>
                          <a:pt x="132" y="30"/>
                        </a:lnTo>
                        <a:close/>
                      </a:path>
                    </a:pathLst>
                  </a:custGeom>
                  <a:solidFill>
                    <a:srgbClr val="ffff00"/>
                  </a:solidFill>
                  <a:ln w="9360">
                    <a:solidFill>
                      <a:srgbClr val="ff0000"/>
                    </a:solidFill>
                    <a:round/>
                  </a:ln>
                </p:spPr>
                <p:style>
                  <a:lnRef idx="0"/>
                  <a:fillRef idx="0"/>
                  <a:effectRef idx="0"/>
                  <a:fontRef idx="minor"/>
                </p:style>
                <p:txBody>
                  <a:bodyPr lIns="90000" rIns="90000" tIns="-360" bIns="-360" anchor="t">
                    <a:noAutofit/>
                  </a:bodyPr>
                  <a:p>
                    <a:pPr>
                      <a:lnSpc>
                        <a:spcPct val="100000"/>
                      </a:lnSpc>
                    </a:pPr>
                    <a:endParaRPr b="0" lang="fr-FR" sz="1800" strike="noStrike" u="none">
                      <a:solidFill>
                        <a:srgbClr val="000000"/>
                      </a:solidFill>
                      <a:uFillTx/>
                      <a:latin typeface="Arial"/>
                      <a:ea typeface="DejaVu Sans"/>
                    </a:endParaRPr>
                  </a:p>
                </p:txBody>
              </p:sp>
              <p:sp>
                <p:nvSpPr>
                  <p:cNvPr id="1340" name="Line 50"/>
                  <p:cNvSpPr/>
                  <p:nvPr/>
                </p:nvSpPr>
                <p:spPr>
                  <a:xfrm>
                    <a:off x="7722360" y="3155400"/>
                    <a:ext cx="1228680" cy="360"/>
                  </a:xfrm>
                  <a:prstGeom prst="line">
                    <a:avLst/>
                  </a:prstGeom>
                  <a:ln w="25560">
                    <a:solidFill>
                      <a:srgbClr val="ff0000"/>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grpSp>
            <p:grpSp>
              <p:nvGrpSpPr>
                <p:cNvPr id="1341" name="Group 51"/>
                <p:cNvGrpSpPr/>
                <p:nvPr/>
              </p:nvGrpSpPr>
              <p:grpSpPr>
                <a:xfrm>
                  <a:off x="6640920" y="3146400"/>
                  <a:ext cx="1080720" cy="481680"/>
                  <a:chOff x="6640920" y="3146400"/>
                  <a:chExt cx="1080720" cy="481680"/>
                </a:xfrm>
              </p:grpSpPr>
              <p:sp>
                <p:nvSpPr>
                  <p:cNvPr id="1342" name="Freeform 52"/>
                  <p:cNvSpPr/>
                  <p:nvPr/>
                </p:nvSpPr>
                <p:spPr>
                  <a:xfrm>
                    <a:off x="6640920" y="3578400"/>
                    <a:ext cx="81720" cy="49680"/>
                  </a:xfrm>
                  <a:custGeom>
                    <a:avLst/>
                    <a:gdLst>
                      <a:gd name="textAreaLeft" fmla="*/ 0 w 81720"/>
                      <a:gd name="textAreaRight" fmla="*/ 85680 w 81720"/>
                      <a:gd name="textAreaTop" fmla="*/ 0 h 49680"/>
                      <a:gd name="textAreaBottom" fmla="*/ 53640 h 49680"/>
                    </a:gdLst>
                    <a:ahLst/>
                    <a:rect l="textAreaLeft" t="textAreaTop" r="textAreaRight" b="textAreaBottom"/>
                    <a:pathLst>
                      <a:path w="115" h="91">
                        <a:moveTo>
                          <a:pt x="0" y="91"/>
                        </a:moveTo>
                        <a:lnTo>
                          <a:pt x="82" y="0"/>
                        </a:lnTo>
                        <a:lnTo>
                          <a:pt x="99" y="31"/>
                        </a:lnTo>
                        <a:lnTo>
                          <a:pt x="115" y="61"/>
                        </a:lnTo>
                        <a:lnTo>
                          <a:pt x="0" y="91"/>
                        </a:lnTo>
                        <a:close/>
                      </a:path>
                    </a:pathLst>
                  </a:custGeom>
                  <a:solidFill>
                    <a:srgbClr val="ffff00"/>
                  </a:solidFill>
                  <a:ln w="9360">
                    <a:solidFill>
                      <a:srgbClr val="ff0000"/>
                    </a:solidFill>
                    <a:round/>
                  </a:ln>
                </p:spPr>
                <p:style>
                  <a:lnRef idx="0"/>
                  <a:fillRef idx="0"/>
                  <a:effectRef idx="0"/>
                  <a:fontRef idx="minor"/>
                </p:style>
                <p:txBody>
                  <a:bodyPr lIns="90000" rIns="90000" tIns="8640" bIns="8640" anchor="t">
                    <a:noAutofit/>
                  </a:bodyPr>
                  <a:p>
                    <a:pPr>
                      <a:lnSpc>
                        <a:spcPct val="100000"/>
                      </a:lnSpc>
                    </a:pPr>
                    <a:endParaRPr b="0" lang="fr-FR" sz="1800" strike="noStrike" u="none">
                      <a:solidFill>
                        <a:srgbClr val="000000"/>
                      </a:solidFill>
                      <a:uFillTx/>
                      <a:latin typeface="Arial"/>
                      <a:ea typeface="DejaVu Sans"/>
                    </a:endParaRPr>
                  </a:p>
                </p:txBody>
              </p:sp>
              <p:sp>
                <p:nvSpPr>
                  <p:cNvPr id="1343" name="Line 53"/>
                  <p:cNvSpPr/>
                  <p:nvPr/>
                </p:nvSpPr>
                <p:spPr>
                  <a:xfrm flipH="1">
                    <a:off x="6714720" y="3146400"/>
                    <a:ext cx="1006920" cy="448920"/>
                  </a:xfrm>
                  <a:prstGeom prst="line">
                    <a:avLst/>
                  </a:prstGeom>
                  <a:ln w="25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44" name="Group 54"/>
                <p:cNvGrpSpPr/>
                <p:nvPr/>
              </p:nvGrpSpPr>
              <p:grpSpPr>
                <a:xfrm>
                  <a:off x="7686000" y="1760760"/>
                  <a:ext cx="56880" cy="1403280"/>
                  <a:chOff x="7686000" y="1760760"/>
                  <a:chExt cx="56880" cy="1403280"/>
                </a:xfrm>
              </p:grpSpPr>
              <p:sp>
                <p:nvSpPr>
                  <p:cNvPr id="1345" name="Freeform 55"/>
                  <p:cNvSpPr/>
                  <p:nvPr/>
                </p:nvSpPr>
                <p:spPr>
                  <a:xfrm>
                    <a:off x="7686000" y="1760760"/>
                    <a:ext cx="56880" cy="58320"/>
                  </a:xfrm>
                  <a:custGeom>
                    <a:avLst/>
                    <a:gdLst>
                      <a:gd name="textAreaLeft" fmla="*/ 0 w 56880"/>
                      <a:gd name="textAreaRight" fmla="*/ 60840 w 56880"/>
                      <a:gd name="textAreaTop" fmla="*/ 0 h 58320"/>
                      <a:gd name="textAreaBottom" fmla="*/ 62280 h 58320"/>
                    </a:gdLst>
                    <a:ahLst/>
                    <a:rect l="textAreaLeft" t="textAreaTop" r="textAreaRight" b="textAreaBottom"/>
                    <a:pathLst>
                      <a:path w="82" h="106">
                        <a:moveTo>
                          <a:pt x="33" y="0"/>
                        </a:moveTo>
                        <a:lnTo>
                          <a:pt x="82" y="106"/>
                        </a:lnTo>
                        <a:lnTo>
                          <a:pt x="33" y="106"/>
                        </a:lnTo>
                        <a:lnTo>
                          <a:pt x="0" y="106"/>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17280" bIns="17280" anchor="t">
                    <a:noAutofit/>
                  </a:bodyPr>
                  <a:p>
                    <a:pPr>
                      <a:lnSpc>
                        <a:spcPct val="100000"/>
                      </a:lnSpc>
                    </a:pPr>
                    <a:endParaRPr b="0" lang="fr-FR" sz="1800" strike="noStrike" u="none">
                      <a:solidFill>
                        <a:srgbClr val="000000"/>
                      </a:solidFill>
                      <a:uFillTx/>
                      <a:latin typeface="Arial"/>
                      <a:ea typeface="DejaVu Sans"/>
                    </a:endParaRPr>
                  </a:p>
                </p:txBody>
              </p:sp>
              <p:sp>
                <p:nvSpPr>
                  <p:cNvPr id="1346" name="Line 56"/>
                  <p:cNvSpPr/>
                  <p:nvPr/>
                </p:nvSpPr>
                <p:spPr>
                  <a:xfrm flipV="1">
                    <a:off x="7710480" y="1823400"/>
                    <a:ext cx="720" cy="1340640"/>
                  </a:xfrm>
                  <a:prstGeom prst="line">
                    <a:avLst/>
                  </a:prstGeom>
                  <a:ln w="25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grpSp>
            <p:nvGrpSpPr>
              <p:cNvPr id="1347" name="Group 57"/>
              <p:cNvGrpSpPr/>
              <p:nvPr/>
            </p:nvGrpSpPr>
            <p:grpSpPr>
              <a:xfrm>
                <a:off x="6953760" y="2858760"/>
                <a:ext cx="610560" cy="629280"/>
                <a:chOff x="6953760" y="2858760"/>
                <a:chExt cx="610560" cy="629280"/>
              </a:xfrm>
            </p:grpSpPr>
            <p:grpSp>
              <p:nvGrpSpPr>
                <p:cNvPr id="1348" name="Group 58"/>
                <p:cNvGrpSpPr/>
                <p:nvPr/>
              </p:nvGrpSpPr>
              <p:grpSpPr>
                <a:xfrm>
                  <a:off x="7432920" y="3110400"/>
                  <a:ext cx="69840" cy="171000"/>
                  <a:chOff x="7432920" y="3110400"/>
                  <a:chExt cx="69840" cy="171000"/>
                </a:xfrm>
              </p:grpSpPr>
              <p:sp>
                <p:nvSpPr>
                  <p:cNvPr id="1349" name="Freeform 59"/>
                  <p:cNvSpPr/>
                  <p:nvPr/>
                </p:nvSpPr>
                <p:spPr>
                  <a:xfrm>
                    <a:off x="7432920" y="311040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50" name="Line 60"/>
                  <p:cNvSpPr/>
                  <p:nvPr/>
                </p:nvSpPr>
                <p:spPr>
                  <a:xfrm flipV="1">
                    <a:off x="7469640" y="3182400"/>
                    <a:ext cx="720" cy="9900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51" name="Group 61"/>
                <p:cNvGrpSpPr/>
                <p:nvPr/>
              </p:nvGrpSpPr>
              <p:grpSpPr>
                <a:xfrm>
                  <a:off x="7359120" y="3083760"/>
                  <a:ext cx="69840" cy="233640"/>
                  <a:chOff x="7359120" y="3083760"/>
                  <a:chExt cx="69840" cy="233640"/>
                </a:xfrm>
              </p:grpSpPr>
              <p:sp>
                <p:nvSpPr>
                  <p:cNvPr id="1352" name="Freeform 62"/>
                  <p:cNvSpPr/>
                  <p:nvPr/>
                </p:nvSpPr>
                <p:spPr>
                  <a:xfrm>
                    <a:off x="7359120" y="3083760"/>
                    <a:ext cx="69840" cy="76320"/>
                  </a:xfrm>
                  <a:custGeom>
                    <a:avLst/>
                    <a:gdLst>
                      <a:gd name="textAreaLeft" fmla="*/ 0 w 69840"/>
                      <a:gd name="textAreaRight" fmla="*/ 73800 w 69840"/>
                      <a:gd name="textAreaTop" fmla="*/ 0 h 76320"/>
                      <a:gd name="textAreaBottom" fmla="*/ 80280 h 76320"/>
                    </a:gdLst>
                    <a:ahLst/>
                    <a:rect l="textAreaLeft" t="textAreaTop" r="textAreaRight" b="textAreaBottom"/>
                    <a:pathLst>
                      <a:path w="99" h="136">
                        <a:moveTo>
                          <a:pt x="50" y="0"/>
                        </a:moveTo>
                        <a:lnTo>
                          <a:pt x="99" y="136"/>
                        </a:lnTo>
                        <a:lnTo>
                          <a:pt x="50" y="136"/>
                        </a:lnTo>
                        <a:lnTo>
                          <a:pt x="0" y="136"/>
                        </a:lnTo>
                        <a:lnTo>
                          <a:pt x="50" y="0"/>
                        </a:lnTo>
                        <a:close/>
                      </a:path>
                    </a:pathLst>
                  </a:custGeom>
                  <a:solidFill>
                    <a:srgbClr val="ffff00"/>
                  </a:solidFill>
                  <a:ln w="9360">
                    <a:solidFill>
                      <a:srgbClr val="ff0000"/>
                    </a:solidFill>
                    <a:round/>
                  </a:ln>
                </p:spPr>
                <p:style>
                  <a:lnRef idx="0"/>
                  <a:fillRef idx="0"/>
                  <a:effectRef idx="0"/>
                  <a:fontRef idx="minor"/>
                </p:style>
                <p:txBody>
                  <a:bodyPr lIns="90000" rIns="90000" tIns="35280" bIns="35280" anchor="t">
                    <a:noAutofit/>
                  </a:bodyPr>
                  <a:p>
                    <a:pPr>
                      <a:lnSpc>
                        <a:spcPct val="100000"/>
                      </a:lnSpc>
                    </a:pPr>
                    <a:endParaRPr b="0" lang="fr-FR" sz="1800" strike="noStrike" u="none">
                      <a:solidFill>
                        <a:srgbClr val="000000"/>
                      </a:solidFill>
                      <a:uFillTx/>
                      <a:latin typeface="Arial"/>
                      <a:ea typeface="DejaVu Sans"/>
                    </a:endParaRPr>
                  </a:p>
                </p:txBody>
              </p:sp>
              <p:sp>
                <p:nvSpPr>
                  <p:cNvPr id="1353" name="Line 63"/>
                  <p:cNvSpPr/>
                  <p:nvPr/>
                </p:nvSpPr>
                <p:spPr>
                  <a:xfrm flipV="1">
                    <a:off x="7396200" y="3155400"/>
                    <a:ext cx="720" cy="16200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54" name="Group 64"/>
                <p:cNvGrpSpPr/>
                <p:nvPr/>
              </p:nvGrpSpPr>
              <p:grpSpPr>
                <a:xfrm>
                  <a:off x="7297560" y="3047760"/>
                  <a:ext cx="69840" cy="287640"/>
                  <a:chOff x="7297560" y="3047760"/>
                  <a:chExt cx="69840" cy="287640"/>
                </a:xfrm>
              </p:grpSpPr>
              <p:sp>
                <p:nvSpPr>
                  <p:cNvPr id="1355" name="Freeform 65"/>
                  <p:cNvSpPr/>
                  <p:nvPr/>
                </p:nvSpPr>
                <p:spPr>
                  <a:xfrm>
                    <a:off x="7297560" y="304776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56" name="Line 66"/>
                  <p:cNvSpPr/>
                  <p:nvPr/>
                </p:nvSpPr>
                <p:spPr>
                  <a:xfrm flipV="1">
                    <a:off x="7335000" y="3119040"/>
                    <a:ext cx="720" cy="21636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57" name="Group 67"/>
                <p:cNvGrpSpPr/>
                <p:nvPr/>
              </p:nvGrpSpPr>
              <p:grpSpPr>
                <a:xfrm>
                  <a:off x="7224480" y="3002760"/>
                  <a:ext cx="69120" cy="368640"/>
                  <a:chOff x="7224480" y="3002760"/>
                  <a:chExt cx="69120" cy="368640"/>
                </a:xfrm>
              </p:grpSpPr>
              <p:sp>
                <p:nvSpPr>
                  <p:cNvPr id="1358" name="Freeform 68"/>
                  <p:cNvSpPr/>
                  <p:nvPr/>
                </p:nvSpPr>
                <p:spPr>
                  <a:xfrm>
                    <a:off x="7224480" y="300276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59" name="Line 69"/>
                  <p:cNvSpPr/>
                  <p:nvPr/>
                </p:nvSpPr>
                <p:spPr>
                  <a:xfrm flipV="1">
                    <a:off x="7260840" y="3074040"/>
                    <a:ext cx="720" cy="29736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60" name="Group 70"/>
                <p:cNvGrpSpPr/>
                <p:nvPr/>
              </p:nvGrpSpPr>
              <p:grpSpPr>
                <a:xfrm>
                  <a:off x="7138440" y="2966400"/>
                  <a:ext cx="69120" cy="441360"/>
                  <a:chOff x="7138440" y="2966400"/>
                  <a:chExt cx="69120" cy="441360"/>
                </a:xfrm>
              </p:grpSpPr>
              <p:sp>
                <p:nvSpPr>
                  <p:cNvPr id="1361" name="Freeform 71"/>
                  <p:cNvSpPr/>
                  <p:nvPr/>
                </p:nvSpPr>
                <p:spPr>
                  <a:xfrm>
                    <a:off x="7138440" y="2966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62" name="Line 72"/>
                  <p:cNvSpPr/>
                  <p:nvPr/>
                </p:nvSpPr>
                <p:spPr>
                  <a:xfrm flipV="1">
                    <a:off x="7174800" y="3038760"/>
                    <a:ext cx="720" cy="36900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63" name="Group 73"/>
                <p:cNvGrpSpPr/>
                <p:nvPr/>
              </p:nvGrpSpPr>
              <p:grpSpPr>
                <a:xfrm>
                  <a:off x="7052400" y="2930400"/>
                  <a:ext cx="69120" cy="522360"/>
                  <a:chOff x="7052400" y="2930400"/>
                  <a:chExt cx="69120" cy="522360"/>
                </a:xfrm>
              </p:grpSpPr>
              <p:sp>
                <p:nvSpPr>
                  <p:cNvPr id="1364" name="Freeform 74"/>
                  <p:cNvSpPr/>
                  <p:nvPr/>
                </p:nvSpPr>
                <p:spPr>
                  <a:xfrm>
                    <a:off x="7052400" y="2930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65" name="Line 75"/>
                  <p:cNvSpPr/>
                  <p:nvPr/>
                </p:nvSpPr>
                <p:spPr>
                  <a:xfrm flipV="1">
                    <a:off x="7088760" y="3002400"/>
                    <a:ext cx="720" cy="45036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66" name="Group 76"/>
                <p:cNvGrpSpPr/>
                <p:nvPr/>
              </p:nvGrpSpPr>
              <p:grpSpPr>
                <a:xfrm>
                  <a:off x="6953760" y="2858760"/>
                  <a:ext cx="69840" cy="629280"/>
                  <a:chOff x="6953760" y="2858760"/>
                  <a:chExt cx="69840" cy="629280"/>
                </a:xfrm>
              </p:grpSpPr>
              <p:sp>
                <p:nvSpPr>
                  <p:cNvPr id="1367" name="Freeform 77"/>
                  <p:cNvSpPr/>
                  <p:nvPr/>
                </p:nvSpPr>
                <p:spPr>
                  <a:xfrm>
                    <a:off x="6953760" y="2858760"/>
                    <a:ext cx="69840" cy="76320"/>
                  </a:xfrm>
                  <a:custGeom>
                    <a:avLst/>
                    <a:gdLst>
                      <a:gd name="textAreaLeft" fmla="*/ 0 w 69840"/>
                      <a:gd name="textAreaRight" fmla="*/ 73800 w 69840"/>
                      <a:gd name="textAreaTop" fmla="*/ 0 h 76320"/>
                      <a:gd name="textAreaBottom" fmla="*/ 80280 h 76320"/>
                    </a:gdLst>
                    <a:ahLst/>
                    <a:rect l="textAreaLeft" t="textAreaTop" r="textAreaRight" b="textAreaBottom"/>
                    <a:pathLst>
                      <a:path w="99" h="136">
                        <a:moveTo>
                          <a:pt x="50" y="0"/>
                        </a:moveTo>
                        <a:lnTo>
                          <a:pt x="99" y="136"/>
                        </a:lnTo>
                        <a:lnTo>
                          <a:pt x="50" y="136"/>
                        </a:lnTo>
                        <a:lnTo>
                          <a:pt x="0" y="136"/>
                        </a:lnTo>
                        <a:lnTo>
                          <a:pt x="50" y="0"/>
                        </a:lnTo>
                        <a:close/>
                      </a:path>
                    </a:pathLst>
                  </a:custGeom>
                  <a:solidFill>
                    <a:srgbClr val="ffff00"/>
                  </a:solidFill>
                  <a:ln w="9360">
                    <a:solidFill>
                      <a:srgbClr val="ff0000"/>
                    </a:solidFill>
                    <a:round/>
                  </a:ln>
                </p:spPr>
                <p:style>
                  <a:lnRef idx="0"/>
                  <a:fillRef idx="0"/>
                  <a:effectRef idx="0"/>
                  <a:fontRef idx="minor"/>
                </p:style>
                <p:txBody>
                  <a:bodyPr lIns="90000" rIns="90000" tIns="35280" bIns="35280" anchor="t">
                    <a:noAutofit/>
                  </a:bodyPr>
                  <a:p>
                    <a:pPr>
                      <a:lnSpc>
                        <a:spcPct val="100000"/>
                      </a:lnSpc>
                    </a:pPr>
                    <a:endParaRPr b="0" lang="fr-FR" sz="1800" strike="noStrike" u="none">
                      <a:solidFill>
                        <a:srgbClr val="000000"/>
                      </a:solidFill>
                      <a:uFillTx/>
                      <a:latin typeface="Arial"/>
                      <a:ea typeface="DejaVu Sans"/>
                    </a:endParaRPr>
                  </a:p>
                </p:txBody>
              </p:sp>
              <p:sp>
                <p:nvSpPr>
                  <p:cNvPr id="1368" name="Line 78"/>
                  <p:cNvSpPr/>
                  <p:nvPr/>
                </p:nvSpPr>
                <p:spPr>
                  <a:xfrm flipV="1">
                    <a:off x="6990840" y="2930400"/>
                    <a:ext cx="720" cy="55764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69" name="Group 79"/>
                <p:cNvGrpSpPr/>
                <p:nvPr/>
              </p:nvGrpSpPr>
              <p:grpSpPr>
                <a:xfrm>
                  <a:off x="7494480" y="3146760"/>
                  <a:ext cx="69840" cy="98640"/>
                  <a:chOff x="7494480" y="3146760"/>
                  <a:chExt cx="69840" cy="98640"/>
                </a:xfrm>
              </p:grpSpPr>
              <p:sp>
                <p:nvSpPr>
                  <p:cNvPr id="1370" name="Freeform 80"/>
                  <p:cNvSpPr/>
                  <p:nvPr/>
                </p:nvSpPr>
                <p:spPr>
                  <a:xfrm>
                    <a:off x="7494480" y="314676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71" name="Line 81"/>
                  <p:cNvSpPr/>
                  <p:nvPr/>
                </p:nvSpPr>
                <p:spPr>
                  <a:xfrm flipV="1">
                    <a:off x="7531560" y="3218040"/>
                    <a:ext cx="720" cy="27360"/>
                  </a:xfrm>
                  <a:prstGeom prst="line">
                    <a:avLst/>
                  </a:prstGeom>
                  <a:ln w="52560">
                    <a:solidFill>
                      <a:srgbClr val="ff0000"/>
                    </a:solidFill>
                    <a:round/>
                  </a:ln>
                </p:spPr>
                <p:style>
                  <a:lnRef idx="0"/>
                  <a:fillRef idx="0"/>
                  <a:effectRef idx="0"/>
                  <a:fontRef idx="minor"/>
                </p:style>
                <p:txBody>
                  <a:bodyPr lIns="90000" rIns="90000" tIns="-17640" bIns="-17640" anchor="t" anchorCtr="1">
                    <a:noAutofit/>
                  </a:bodyPr>
                  <a:p>
                    <a:endParaRPr b="0" lang="fr-FR" sz="1800" strike="noStrike" u="none">
                      <a:solidFill>
                        <a:srgbClr val="000000"/>
                      </a:solidFill>
                      <a:uFillTx/>
                      <a:latin typeface="Arial"/>
                      <a:ea typeface="DejaVu Sans"/>
                    </a:endParaRPr>
                  </a:p>
                </p:txBody>
              </p:sp>
            </p:grpSp>
          </p:grpSp>
          <p:grpSp>
            <p:nvGrpSpPr>
              <p:cNvPr id="1372" name="Group 82"/>
              <p:cNvGrpSpPr/>
              <p:nvPr/>
            </p:nvGrpSpPr>
            <p:grpSpPr>
              <a:xfrm>
                <a:off x="7568280" y="1913400"/>
                <a:ext cx="278640" cy="1242360"/>
                <a:chOff x="7568280" y="1913400"/>
                <a:chExt cx="278640" cy="1242360"/>
              </a:xfrm>
            </p:grpSpPr>
            <p:grpSp>
              <p:nvGrpSpPr>
                <p:cNvPr id="1373" name="Group 83"/>
                <p:cNvGrpSpPr/>
                <p:nvPr/>
              </p:nvGrpSpPr>
              <p:grpSpPr>
                <a:xfrm>
                  <a:off x="7568280" y="1913400"/>
                  <a:ext cx="69120" cy="467640"/>
                  <a:chOff x="7568280" y="1913400"/>
                  <a:chExt cx="69120" cy="467640"/>
                </a:xfrm>
              </p:grpSpPr>
              <p:sp>
                <p:nvSpPr>
                  <p:cNvPr id="1374" name="Freeform 84"/>
                  <p:cNvSpPr/>
                  <p:nvPr/>
                </p:nvSpPr>
                <p:spPr>
                  <a:xfrm>
                    <a:off x="7568280" y="1913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75" name="Line 85"/>
                  <p:cNvSpPr/>
                  <p:nvPr/>
                </p:nvSpPr>
                <p:spPr>
                  <a:xfrm flipV="1">
                    <a:off x="7605000" y="1985760"/>
                    <a:ext cx="720" cy="395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76" name="Group 86"/>
                <p:cNvGrpSpPr/>
                <p:nvPr/>
              </p:nvGrpSpPr>
              <p:grpSpPr>
                <a:xfrm>
                  <a:off x="7580520" y="2462400"/>
                  <a:ext cx="69840" cy="197640"/>
                  <a:chOff x="7580520" y="2462400"/>
                  <a:chExt cx="69840" cy="197640"/>
                </a:xfrm>
              </p:grpSpPr>
              <p:sp>
                <p:nvSpPr>
                  <p:cNvPr id="1377" name="Freeform 87"/>
                  <p:cNvSpPr/>
                  <p:nvPr/>
                </p:nvSpPr>
                <p:spPr>
                  <a:xfrm>
                    <a:off x="7580520" y="246240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50" y="0"/>
                        </a:moveTo>
                        <a:lnTo>
                          <a:pt x="99" y="137"/>
                        </a:lnTo>
                        <a:lnTo>
                          <a:pt x="50" y="137"/>
                        </a:lnTo>
                        <a:lnTo>
                          <a:pt x="0" y="137"/>
                        </a:lnTo>
                        <a:lnTo>
                          <a:pt x="50"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78" name="Line 88"/>
                  <p:cNvSpPr/>
                  <p:nvPr/>
                </p:nvSpPr>
                <p:spPr>
                  <a:xfrm flipV="1">
                    <a:off x="7617600" y="2534760"/>
                    <a:ext cx="720" cy="125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79" name="Group 89"/>
                <p:cNvGrpSpPr/>
                <p:nvPr/>
              </p:nvGrpSpPr>
              <p:grpSpPr>
                <a:xfrm>
                  <a:off x="7593120" y="2723760"/>
                  <a:ext cx="69120" cy="134640"/>
                  <a:chOff x="7593120" y="2723760"/>
                  <a:chExt cx="69120" cy="134640"/>
                </a:xfrm>
              </p:grpSpPr>
              <p:sp>
                <p:nvSpPr>
                  <p:cNvPr id="1380" name="Freeform 90"/>
                  <p:cNvSpPr/>
                  <p:nvPr/>
                </p:nvSpPr>
                <p:spPr>
                  <a:xfrm>
                    <a:off x="7593120" y="272376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81" name="Line 91"/>
                  <p:cNvSpPr/>
                  <p:nvPr/>
                </p:nvSpPr>
                <p:spPr>
                  <a:xfrm flipV="1">
                    <a:off x="7629480" y="2795040"/>
                    <a:ext cx="720" cy="63360"/>
                  </a:xfrm>
                  <a:prstGeom prst="line">
                    <a:avLst/>
                  </a:prstGeom>
                  <a:ln w="52560">
                    <a:solidFill>
                      <a:srgbClr val="ff0000"/>
                    </a:solidFill>
                    <a:round/>
                  </a:ln>
                </p:spPr>
                <p:style>
                  <a:lnRef idx="0"/>
                  <a:fillRef idx="0"/>
                  <a:effectRef idx="0"/>
                  <a:fontRef idx="minor"/>
                </p:style>
                <p:txBody>
                  <a:bodyPr lIns="90000" rIns="90000" tIns="18360" bIns="18360" anchor="t" anchorCtr="1">
                    <a:noAutofit/>
                  </a:bodyPr>
                  <a:p>
                    <a:endParaRPr b="0" lang="fr-FR" sz="1800" strike="noStrike" u="none">
                      <a:solidFill>
                        <a:srgbClr val="000000"/>
                      </a:solidFill>
                      <a:uFillTx/>
                      <a:latin typeface="Arial"/>
                      <a:ea typeface="DejaVu Sans"/>
                    </a:endParaRPr>
                  </a:p>
                </p:txBody>
              </p:sp>
            </p:grpSp>
            <p:grpSp>
              <p:nvGrpSpPr>
                <p:cNvPr id="1382" name="Group 92"/>
                <p:cNvGrpSpPr/>
                <p:nvPr/>
              </p:nvGrpSpPr>
              <p:grpSpPr>
                <a:xfrm>
                  <a:off x="7593120" y="2921400"/>
                  <a:ext cx="69120" cy="107640"/>
                  <a:chOff x="7593120" y="2921400"/>
                  <a:chExt cx="69120" cy="107640"/>
                </a:xfrm>
              </p:grpSpPr>
              <p:sp>
                <p:nvSpPr>
                  <p:cNvPr id="1383" name="Freeform 93"/>
                  <p:cNvSpPr/>
                  <p:nvPr/>
                </p:nvSpPr>
                <p:spPr>
                  <a:xfrm>
                    <a:off x="7593120" y="2921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84" name="Line 94"/>
                  <p:cNvSpPr/>
                  <p:nvPr/>
                </p:nvSpPr>
                <p:spPr>
                  <a:xfrm flipV="1">
                    <a:off x="7629480" y="2993760"/>
                    <a:ext cx="720" cy="35280"/>
                  </a:xfrm>
                  <a:prstGeom prst="line">
                    <a:avLst/>
                  </a:prstGeom>
                  <a:ln w="52560">
                    <a:solidFill>
                      <a:srgbClr val="ff0000"/>
                    </a:solidFill>
                    <a:round/>
                  </a:ln>
                </p:spPr>
                <p:style>
                  <a:lnRef idx="0"/>
                  <a:fillRef idx="0"/>
                  <a:effectRef idx="0"/>
                  <a:fontRef idx="minor"/>
                </p:style>
                <p:txBody>
                  <a:bodyPr lIns="90000" rIns="90000" tIns="-9720" bIns="-9720" anchor="t" anchorCtr="1">
                    <a:noAutofit/>
                  </a:bodyPr>
                  <a:p>
                    <a:endParaRPr b="0" lang="fr-FR" sz="1800" strike="noStrike" u="none">
                      <a:solidFill>
                        <a:srgbClr val="000000"/>
                      </a:solidFill>
                      <a:uFillTx/>
                      <a:latin typeface="Arial"/>
                      <a:ea typeface="DejaVu Sans"/>
                    </a:endParaRPr>
                  </a:p>
                </p:txBody>
              </p:sp>
            </p:grpSp>
            <p:grpSp>
              <p:nvGrpSpPr>
                <p:cNvPr id="1385" name="Group 95"/>
                <p:cNvGrpSpPr/>
                <p:nvPr/>
              </p:nvGrpSpPr>
              <p:grpSpPr>
                <a:xfrm>
                  <a:off x="7593120" y="3074400"/>
                  <a:ext cx="69120" cy="81360"/>
                  <a:chOff x="7593120" y="3074400"/>
                  <a:chExt cx="69120" cy="81360"/>
                </a:xfrm>
              </p:grpSpPr>
              <p:sp>
                <p:nvSpPr>
                  <p:cNvPr id="1386" name="Freeform 96"/>
                  <p:cNvSpPr/>
                  <p:nvPr/>
                </p:nvSpPr>
                <p:spPr>
                  <a:xfrm>
                    <a:off x="7593120" y="3074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87" name="Line 97"/>
                  <p:cNvSpPr/>
                  <p:nvPr/>
                </p:nvSpPr>
                <p:spPr>
                  <a:xfrm>
                    <a:off x="7629480" y="3155400"/>
                    <a:ext cx="720" cy="360"/>
                  </a:xfrm>
                  <a:prstGeom prst="line">
                    <a:avLst/>
                  </a:prstGeom>
                  <a:ln w="52560">
                    <a:solidFill>
                      <a:srgbClr val="ff0000"/>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grpSp>
            <p:grpSp>
              <p:nvGrpSpPr>
                <p:cNvPr id="1388" name="Group 98"/>
                <p:cNvGrpSpPr/>
                <p:nvPr/>
              </p:nvGrpSpPr>
              <p:grpSpPr>
                <a:xfrm>
                  <a:off x="7679160" y="1913400"/>
                  <a:ext cx="56880" cy="467640"/>
                  <a:chOff x="7679160" y="1913400"/>
                  <a:chExt cx="56880" cy="467640"/>
                </a:xfrm>
              </p:grpSpPr>
              <p:sp>
                <p:nvSpPr>
                  <p:cNvPr id="1389" name="Freeform 99"/>
                  <p:cNvSpPr/>
                  <p:nvPr/>
                </p:nvSpPr>
                <p:spPr>
                  <a:xfrm>
                    <a:off x="7679160" y="1913400"/>
                    <a:ext cx="56880" cy="76680"/>
                  </a:xfrm>
                  <a:custGeom>
                    <a:avLst/>
                    <a:gdLst>
                      <a:gd name="textAreaLeft" fmla="*/ 0 w 56880"/>
                      <a:gd name="textAreaRight" fmla="*/ 60840 w 56880"/>
                      <a:gd name="textAreaTop" fmla="*/ 0 h 76680"/>
                      <a:gd name="textAreaBottom" fmla="*/ 80640 h 76680"/>
                    </a:gdLst>
                    <a:ah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90" name="Line 100"/>
                  <p:cNvSpPr/>
                  <p:nvPr/>
                </p:nvSpPr>
                <p:spPr>
                  <a:xfrm flipV="1">
                    <a:off x="7703640" y="1985760"/>
                    <a:ext cx="720" cy="395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91" name="Group 101"/>
                <p:cNvGrpSpPr/>
                <p:nvPr/>
              </p:nvGrpSpPr>
              <p:grpSpPr>
                <a:xfrm>
                  <a:off x="7691040" y="2462400"/>
                  <a:ext cx="56880" cy="197640"/>
                  <a:chOff x="7691040" y="2462400"/>
                  <a:chExt cx="56880" cy="197640"/>
                </a:xfrm>
              </p:grpSpPr>
              <p:sp>
                <p:nvSpPr>
                  <p:cNvPr id="1392" name="Freeform 102"/>
                  <p:cNvSpPr/>
                  <p:nvPr/>
                </p:nvSpPr>
                <p:spPr>
                  <a:xfrm>
                    <a:off x="7691040" y="2462400"/>
                    <a:ext cx="56880" cy="76680"/>
                  </a:xfrm>
                  <a:custGeom>
                    <a:avLst/>
                    <a:gdLst>
                      <a:gd name="textAreaLeft" fmla="*/ 0 w 56880"/>
                      <a:gd name="textAreaRight" fmla="*/ 60840 w 56880"/>
                      <a:gd name="textAreaTop" fmla="*/ 0 h 76680"/>
                      <a:gd name="textAreaBottom" fmla="*/ 80640 h 76680"/>
                    </a:gdLst>
                    <a:ah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93" name="Line 103"/>
                  <p:cNvSpPr/>
                  <p:nvPr/>
                </p:nvSpPr>
                <p:spPr>
                  <a:xfrm flipV="1">
                    <a:off x="7715520" y="2534760"/>
                    <a:ext cx="720" cy="125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394" name="Group 104"/>
                <p:cNvGrpSpPr/>
                <p:nvPr/>
              </p:nvGrpSpPr>
              <p:grpSpPr>
                <a:xfrm>
                  <a:off x="7691040" y="2723760"/>
                  <a:ext cx="56880" cy="126000"/>
                  <a:chOff x="7691040" y="2723760"/>
                  <a:chExt cx="56880" cy="126000"/>
                </a:xfrm>
              </p:grpSpPr>
              <p:sp>
                <p:nvSpPr>
                  <p:cNvPr id="1395" name="Freeform 105"/>
                  <p:cNvSpPr/>
                  <p:nvPr/>
                </p:nvSpPr>
                <p:spPr>
                  <a:xfrm>
                    <a:off x="7691040" y="2723760"/>
                    <a:ext cx="56880" cy="76680"/>
                  </a:xfrm>
                  <a:custGeom>
                    <a:avLst/>
                    <a:gdLst>
                      <a:gd name="textAreaLeft" fmla="*/ 0 w 56880"/>
                      <a:gd name="textAreaRight" fmla="*/ 60840 w 56880"/>
                      <a:gd name="textAreaTop" fmla="*/ 0 h 76680"/>
                      <a:gd name="textAreaBottom" fmla="*/ 80640 h 76680"/>
                    </a:gdLst>
                    <a:ah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96" name="Line 106"/>
                  <p:cNvSpPr/>
                  <p:nvPr/>
                </p:nvSpPr>
                <p:spPr>
                  <a:xfrm flipV="1">
                    <a:off x="7715520" y="2795040"/>
                    <a:ext cx="720" cy="54720"/>
                  </a:xfrm>
                  <a:prstGeom prst="line">
                    <a:avLst/>
                  </a:prstGeom>
                  <a:ln w="52560">
                    <a:solidFill>
                      <a:srgbClr val="ff0000"/>
                    </a:solidFill>
                    <a:round/>
                  </a:ln>
                </p:spPr>
                <p:style>
                  <a:lnRef idx="0"/>
                  <a:fillRef idx="0"/>
                  <a:effectRef idx="0"/>
                  <a:fontRef idx="minor"/>
                </p:style>
                <p:txBody>
                  <a:bodyPr lIns="90000" rIns="90000" tIns="9720" bIns="9720" anchor="t" anchorCtr="1">
                    <a:noAutofit/>
                  </a:bodyPr>
                  <a:p>
                    <a:endParaRPr b="0" lang="fr-FR" sz="1800" strike="noStrike" u="none">
                      <a:solidFill>
                        <a:srgbClr val="000000"/>
                      </a:solidFill>
                      <a:uFillTx/>
                      <a:latin typeface="Arial"/>
                      <a:ea typeface="DejaVu Sans"/>
                    </a:endParaRPr>
                  </a:p>
                </p:txBody>
              </p:sp>
            </p:grpSp>
            <p:grpSp>
              <p:nvGrpSpPr>
                <p:cNvPr id="1397" name="Group 107"/>
                <p:cNvGrpSpPr/>
                <p:nvPr/>
              </p:nvGrpSpPr>
              <p:grpSpPr>
                <a:xfrm>
                  <a:off x="7691040" y="2921400"/>
                  <a:ext cx="56880" cy="107640"/>
                  <a:chOff x="7691040" y="2921400"/>
                  <a:chExt cx="56880" cy="107640"/>
                </a:xfrm>
              </p:grpSpPr>
              <p:sp>
                <p:nvSpPr>
                  <p:cNvPr id="1398" name="Freeform 108"/>
                  <p:cNvSpPr/>
                  <p:nvPr/>
                </p:nvSpPr>
                <p:spPr>
                  <a:xfrm>
                    <a:off x="7691040" y="2921400"/>
                    <a:ext cx="56880" cy="76680"/>
                  </a:xfrm>
                  <a:custGeom>
                    <a:avLst/>
                    <a:gdLst>
                      <a:gd name="textAreaLeft" fmla="*/ 0 w 56880"/>
                      <a:gd name="textAreaRight" fmla="*/ 60840 w 56880"/>
                      <a:gd name="textAreaTop" fmla="*/ 0 h 76680"/>
                      <a:gd name="textAreaBottom" fmla="*/ 80640 h 76680"/>
                    </a:gdLst>
                    <a:ah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399" name="Line 109"/>
                  <p:cNvSpPr/>
                  <p:nvPr/>
                </p:nvSpPr>
                <p:spPr>
                  <a:xfrm flipV="1">
                    <a:off x="7715520" y="2993760"/>
                    <a:ext cx="720" cy="35280"/>
                  </a:xfrm>
                  <a:prstGeom prst="line">
                    <a:avLst/>
                  </a:prstGeom>
                  <a:ln w="52560">
                    <a:solidFill>
                      <a:srgbClr val="ff0000"/>
                    </a:solidFill>
                    <a:round/>
                  </a:ln>
                </p:spPr>
                <p:style>
                  <a:lnRef idx="0"/>
                  <a:fillRef idx="0"/>
                  <a:effectRef idx="0"/>
                  <a:fontRef idx="minor"/>
                </p:style>
                <p:txBody>
                  <a:bodyPr lIns="90000" rIns="90000" tIns="-9720" bIns="-9720" anchor="t" anchorCtr="1">
                    <a:noAutofit/>
                  </a:bodyPr>
                  <a:p>
                    <a:endParaRPr b="0" lang="fr-FR" sz="1800" strike="noStrike" u="none">
                      <a:solidFill>
                        <a:srgbClr val="000000"/>
                      </a:solidFill>
                      <a:uFillTx/>
                      <a:latin typeface="Arial"/>
                      <a:ea typeface="DejaVu Sans"/>
                    </a:endParaRPr>
                  </a:p>
                </p:txBody>
              </p:sp>
            </p:grpSp>
            <p:grpSp>
              <p:nvGrpSpPr>
                <p:cNvPr id="1400" name="Group 110"/>
                <p:cNvGrpSpPr/>
                <p:nvPr/>
              </p:nvGrpSpPr>
              <p:grpSpPr>
                <a:xfrm>
                  <a:off x="7691040" y="3074400"/>
                  <a:ext cx="56880" cy="81360"/>
                  <a:chOff x="7691040" y="3074400"/>
                  <a:chExt cx="56880" cy="81360"/>
                </a:xfrm>
              </p:grpSpPr>
              <p:sp>
                <p:nvSpPr>
                  <p:cNvPr id="1401" name="Freeform 111"/>
                  <p:cNvSpPr/>
                  <p:nvPr/>
                </p:nvSpPr>
                <p:spPr>
                  <a:xfrm>
                    <a:off x="7691040" y="3074400"/>
                    <a:ext cx="56880" cy="76680"/>
                  </a:xfrm>
                  <a:custGeom>
                    <a:avLst/>
                    <a:gdLst>
                      <a:gd name="textAreaLeft" fmla="*/ 0 w 56880"/>
                      <a:gd name="textAreaRight" fmla="*/ 60840 w 56880"/>
                      <a:gd name="textAreaTop" fmla="*/ 0 h 76680"/>
                      <a:gd name="textAreaBottom" fmla="*/ 80640 h 76680"/>
                    </a:gdLst>
                    <a:ahLst/>
                    <a:rect l="textAreaLeft" t="textAreaTop" r="textAreaRight" b="textAreaBottom"/>
                    <a:pathLst>
                      <a:path w="82" h="137">
                        <a:moveTo>
                          <a:pt x="33" y="0"/>
                        </a:moveTo>
                        <a:lnTo>
                          <a:pt x="82" y="137"/>
                        </a:lnTo>
                        <a:lnTo>
                          <a:pt x="33" y="137"/>
                        </a:lnTo>
                        <a:lnTo>
                          <a:pt x="0" y="137"/>
                        </a:lnTo>
                        <a:lnTo>
                          <a:pt x="33"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402" name="Line 112"/>
                  <p:cNvSpPr/>
                  <p:nvPr/>
                </p:nvSpPr>
                <p:spPr>
                  <a:xfrm>
                    <a:off x="7715520" y="3155400"/>
                    <a:ext cx="720" cy="360"/>
                  </a:xfrm>
                  <a:prstGeom prst="line">
                    <a:avLst/>
                  </a:prstGeom>
                  <a:ln w="52560">
                    <a:solidFill>
                      <a:srgbClr val="ff0000"/>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grpSp>
            <p:grpSp>
              <p:nvGrpSpPr>
                <p:cNvPr id="1403" name="Group 113"/>
                <p:cNvGrpSpPr/>
                <p:nvPr/>
              </p:nvGrpSpPr>
              <p:grpSpPr>
                <a:xfrm>
                  <a:off x="7765200" y="1913400"/>
                  <a:ext cx="69120" cy="467640"/>
                  <a:chOff x="7765200" y="1913400"/>
                  <a:chExt cx="69120" cy="467640"/>
                </a:xfrm>
              </p:grpSpPr>
              <p:sp>
                <p:nvSpPr>
                  <p:cNvPr id="1404" name="Freeform 114"/>
                  <p:cNvSpPr/>
                  <p:nvPr/>
                </p:nvSpPr>
                <p:spPr>
                  <a:xfrm>
                    <a:off x="7765200" y="1913400"/>
                    <a:ext cx="69120" cy="76680"/>
                  </a:xfrm>
                  <a:custGeom>
                    <a:avLst/>
                    <a:gdLst>
                      <a:gd name="textAreaLeft" fmla="*/ 0 w 69120"/>
                      <a:gd name="textAreaRight" fmla="*/ 73080 w 69120"/>
                      <a:gd name="textAreaTop" fmla="*/ 0 h 76680"/>
                      <a:gd name="textAreaBottom" fmla="*/ 80640 h 76680"/>
                    </a:gdLst>
                    <a:ahLst/>
                    <a:rect l="textAreaLeft" t="textAreaTop" r="textAreaRight" b="textAreaBottom"/>
                    <a:pathLst>
                      <a:path w="98" h="137">
                        <a:moveTo>
                          <a:pt x="49" y="0"/>
                        </a:moveTo>
                        <a:lnTo>
                          <a:pt x="98"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405" name="Line 115"/>
                  <p:cNvSpPr/>
                  <p:nvPr/>
                </p:nvSpPr>
                <p:spPr>
                  <a:xfrm flipV="1">
                    <a:off x="7801560" y="1985760"/>
                    <a:ext cx="720" cy="395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406" name="Group 116"/>
                <p:cNvGrpSpPr/>
                <p:nvPr/>
              </p:nvGrpSpPr>
              <p:grpSpPr>
                <a:xfrm>
                  <a:off x="7777080" y="2462400"/>
                  <a:ext cx="69840" cy="197640"/>
                  <a:chOff x="7777080" y="2462400"/>
                  <a:chExt cx="69840" cy="197640"/>
                </a:xfrm>
              </p:grpSpPr>
              <p:sp>
                <p:nvSpPr>
                  <p:cNvPr id="1407" name="Freeform 117"/>
                  <p:cNvSpPr/>
                  <p:nvPr/>
                </p:nvSpPr>
                <p:spPr>
                  <a:xfrm>
                    <a:off x="7777080" y="246240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408" name="Line 118"/>
                  <p:cNvSpPr/>
                  <p:nvPr/>
                </p:nvSpPr>
                <p:spPr>
                  <a:xfrm flipV="1">
                    <a:off x="7813440" y="2534760"/>
                    <a:ext cx="720" cy="125280"/>
                  </a:xfrm>
                  <a:prstGeom prst="line">
                    <a:avLst/>
                  </a:prstGeom>
                  <a:ln w="525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nvGrpSpPr>
                <p:cNvPr id="1409" name="Group 119"/>
                <p:cNvGrpSpPr/>
                <p:nvPr/>
              </p:nvGrpSpPr>
              <p:grpSpPr>
                <a:xfrm>
                  <a:off x="7777080" y="2723760"/>
                  <a:ext cx="69840" cy="126000"/>
                  <a:chOff x="7777080" y="2723760"/>
                  <a:chExt cx="69840" cy="126000"/>
                </a:xfrm>
              </p:grpSpPr>
              <p:sp>
                <p:nvSpPr>
                  <p:cNvPr id="1410" name="Freeform 120"/>
                  <p:cNvSpPr/>
                  <p:nvPr/>
                </p:nvSpPr>
                <p:spPr>
                  <a:xfrm>
                    <a:off x="7777080" y="272376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411" name="Line 121"/>
                  <p:cNvSpPr/>
                  <p:nvPr/>
                </p:nvSpPr>
                <p:spPr>
                  <a:xfrm flipV="1">
                    <a:off x="7813440" y="2795040"/>
                    <a:ext cx="720" cy="54720"/>
                  </a:xfrm>
                  <a:prstGeom prst="line">
                    <a:avLst/>
                  </a:prstGeom>
                  <a:ln w="52560">
                    <a:solidFill>
                      <a:srgbClr val="ff0000"/>
                    </a:solidFill>
                    <a:round/>
                  </a:ln>
                </p:spPr>
                <p:style>
                  <a:lnRef idx="0"/>
                  <a:fillRef idx="0"/>
                  <a:effectRef idx="0"/>
                  <a:fontRef idx="minor"/>
                </p:style>
                <p:txBody>
                  <a:bodyPr lIns="90000" rIns="90000" tIns="9720" bIns="9720" anchor="t" anchorCtr="1">
                    <a:noAutofit/>
                  </a:bodyPr>
                  <a:p>
                    <a:endParaRPr b="0" lang="fr-FR" sz="1800" strike="noStrike" u="none">
                      <a:solidFill>
                        <a:srgbClr val="000000"/>
                      </a:solidFill>
                      <a:uFillTx/>
                      <a:latin typeface="Arial"/>
                      <a:ea typeface="DejaVu Sans"/>
                    </a:endParaRPr>
                  </a:p>
                </p:txBody>
              </p:sp>
            </p:grpSp>
            <p:grpSp>
              <p:nvGrpSpPr>
                <p:cNvPr id="1412" name="Group 122"/>
                <p:cNvGrpSpPr/>
                <p:nvPr/>
              </p:nvGrpSpPr>
              <p:grpSpPr>
                <a:xfrm>
                  <a:off x="7777080" y="2921400"/>
                  <a:ext cx="69840" cy="107640"/>
                  <a:chOff x="7777080" y="2921400"/>
                  <a:chExt cx="69840" cy="107640"/>
                </a:xfrm>
              </p:grpSpPr>
              <p:sp>
                <p:nvSpPr>
                  <p:cNvPr id="1413" name="Freeform 123"/>
                  <p:cNvSpPr/>
                  <p:nvPr/>
                </p:nvSpPr>
                <p:spPr>
                  <a:xfrm>
                    <a:off x="7777080" y="292140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414" name="Line 124"/>
                  <p:cNvSpPr/>
                  <p:nvPr/>
                </p:nvSpPr>
                <p:spPr>
                  <a:xfrm flipV="1">
                    <a:off x="7813440" y="2993760"/>
                    <a:ext cx="720" cy="35280"/>
                  </a:xfrm>
                  <a:prstGeom prst="line">
                    <a:avLst/>
                  </a:prstGeom>
                  <a:ln w="52560">
                    <a:solidFill>
                      <a:srgbClr val="ff0000"/>
                    </a:solidFill>
                    <a:round/>
                  </a:ln>
                </p:spPr>
                <p:style>
                  <a:lnRef idx="0"/>
                  <a:fillRef idx="0"/>
                  <a:effectRef idx="0"/>
                  <a:fontRef idx="minor"/>
                </p:style>
                <p:txBody>
                  <a:bodyPr lIns="90000" rIns="90000" tIns="-9720" bIns="-9720" anchor="t" anchorCtr="1">
                    <a:noAutofit/>
                  </a:bodyPr>
                  <a:p>
                    <a:endParaRPr b="0" lang="fr-FR" sz="1800" strike="noStrike" u="none">
                      <a:solidFill>
                        <a:srgbClr val="000000"/>
                      </a:solidFill>
                      <a:uFillTx/>
                      <a:latin typeface="Arial"/>
                      <a:ea typeface="DejaVu Sans"/>
                    </a:endParaRPr>
                  </a:p>
                </p:txBody>
              </p:sp>
            </p:grpSp>
            <p:grpSp>
              <p:nvGrpSpPr>
                <p:cNvPr id="1415" name="Group 125"/>
                <p:cNvGrpSpPr/>
                <p:nvPr/>
              </p:nvGrpSpPr>
              <p:grpSpPr>
                <a:xfrm>
                  <a:off x="7777080" y="3074400"/>
                  <a:ext cx="69840" cy="81360"/>
                  <a:chOff x="7777080" y="3074400"/>
                  <a:chExt cx="69840" cy="81360"/>
                </a:xfrm>
              </p:grpSpPr>
              <p:sp>
                <p:nvSpPr>
                  <p:cNvPr id="1416" name="Freeform 126"/>
                  <p:cNvSpPr/>
                  <p:nvPr/>
                </p:nvSpPr>
                <p:spPr>
                  <a:xfrm>
                    <a:off x="7777080" y="3074400"/>
                    <a:ext cx="69840" cy="76680"/>
                  </a:xfrm>
                  <a:custGeom>
                    <a:avLst/>
                    <a:gdLst>
                      <a:gd name="textAreaLeft" fmla="*/ 0 w 69840"/>
                      <a:gd name="textAreaRight" fmla="*/ 73800 w 69840"/>
                      <a:gd name="textAreaTop" fmla="*/ 0 h 76680"/>
                      <a:gd name="textAreaBottom" fmla="*/ 80640 h 76680"/>
                    </a:gdLst>
                    <a:ahLst/>
                    <a:rect l="textAreaLeft" t="textAreaTop" r="textAreaRight" b="textAreaBottom"/>
                    <a:pathLst>
                      <a:path w="99" h="137">
                        <a:moveTo>
                          <a:pt x="49" y="0"/>
                        </a:moveTo>
                        <a:lnTo>
                          <a:pt x="99" y="137"/>
                        </a:lnTo>
                        <a:lnTo>
                          <a:pt x="49" y="137"/>
                        </a:lnTo>
                        <a:lnTo>
                          <a:pt x="0" y="137"/>
                        </a:lnTo>
                        <a:lnTo>
                          <a:pt x="49" y="0"/>
                        </a:lnTo>
                        <a:close/>
                      </a:path>
                    </a:pathLst>
                  </a:custGeom>
                  <a:solidFill>
                    <a:srgbClr val="ffff00"/>
                  </a:solidFill>
                  <a:ln w="9360">
                    <a:solidFill>
                      <a:srgbClr val="ff0000"/>
                    </a:solidFill>
                    <a:round/>
                  </a:ln>
                </p:spPr>
                <p:style>
                  <a:lnRef idx="0"/>
                  <a:fillRef idx="0"/>
                  <a:effectRef idx="0"/>
                  <a:fontRef idx="minor"/>
                </p:style>
                <p:txBody>
                  <a:bodyPr lIns="90000" rIns="90000" tIns="35640" bIns="35640" anchor="t">
                    <a:noAutofit/>
                  </a:bodyPr>
                  <a:p>
                    <a:pPr>
                      <a:lnSpc>
                        <a:spcPct val="100000"/>
                      </a:lnSpc>
                    </a:pPr>
                    <a:endParaRPr b="0" lang="fr-FR" sz="1800" strike="noStrike" u="none">
                      <a:solidFill>
                        <a:srgbClr val="000000"/>
                      </a:solidFill>
                      <a:uFillTx/>
                      <a:latin typeface="Arial"/>
                      <a:ea typeface="DejaVu Sans"/>
                    </a:endParaRPr>
                  </a:p>
                </p:txBody>
              </p:sp>
              <p:sp>
                <p:nvSpPr>
                  <p:cNvPr id="1417" name="Line 127"/>
                  <p:cNvSpPr/>
                  <p:nvPr/>
                </p:nvSpPr>
                <p:spPr>
                  <a:xfrm>
                    <a:off x="7813440" y="3155400"/>
                    <a:ext cx="720" cy="360"/>
                  </a:xfrm>
                  <a:prstGeom prst="line">
                    <a:avLst/>
                  </a:prstGeom>
                  <a:ln w="52560">
                    <a:solidFill>
                      <a:srgbClr val="ff0000"/>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grpSp>
          </p:grpSp>
          <p:grpSp>
            <p:nvGrpSpPr>
              <p:cNvPr id="1418" name="Group 129"/>
              <p:cNvGrpSpPr/>
              <p:nvPr/>
            </p:nvGrpSpPr>
            <p:grpSpPr>
              <a:xfrm>
                <a:off x="7652880" y="3065400"/>
                <a:ext cx="105480" cy="441000"/>
                <a:chOff x="7652880" y="3065400"/>
                <a:chExt cx="105480" cy="441000"/>
              </a:xfrm>
            </p:grpSpPr>
            <p:sp>
              <p:nvSpPr>
                <p:cNvPr id="1419" name="Freeform 130"/>
                <p:cNvSpPr/>
                <p:nvPr/>
              </p:nvSpPr>
              <p:spPr>
                <a:xfrm>
                  <a:off x="7652880" y="3065400"/>
                  <a:ext cx="105480" cy="113040"/>
                </a:xfrm>
                <a:custGeom>
                  <a:avLst/>
                  <a:gdLst>
                    <a:gd name="textAreaLeft" fmla="*/ 0 w 105480"/>
                    <a:gd name="textAreaRight" fmla="*/ 109440 w 105480"/>
                    <a:gd name="textAreaTop" fmla="*/ 0 h 113040"/>
                    <a:gd name="textAreaBottom" fmla="*/ 117000 h 113040"/>
                  </a:gdLst>
                  <a:ahLst/>
                  <a:rect l="textAreaLeft" t="textAreaTop" r="textAreaRight" b="textAreaBottom"/>
                  <a:pathLst>
                    <a:path w="115" h="183">
                      <a:moveTo>
                        <a:pt x="49" y="0"/>
                      </a:moveTo>
                      <a:lnTo>
                        <a:pt x="115" y="183"/>
                      </a:lnTo>
                      <a:lnTo>
                        <a:pt x="49" y="183"/>
                      </a:lnTo>
                      <a:lnTo>
                        <a:pt x="0" y="183"/>
                      </a:lnTo>
                      <a:lnTo>
                        <a:pt x="49" y="0"/>
                      </a:lnTo>
                      <a:close/>
                    </a:path>
                  </a:pathLst>
                </a:custGeom>
                <a:solidFill>
                  <a:srgbClr val="00ff00"/>
                </a:solidFill>
                <a:ln w="9360">
                  <a:solidFill>
                    <a:srgbClr val="ff0000"/>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420" name="Line 131"/>
                <p:cNvSpPr/>
                <p:nvPr/>
              </p:nvSpPr>
              <p:spPr>
                <a:xfrm flipV="1">
                  <a:off x="7707240" y="3164040"/>
                  <a:ext cx="720" cy="342360"/>
                </a:xfrm>
                <a:prstGeom prst="line">
                  <a:avLst/>
                </a:prstGeom>
                <a:ln w="104760">
                  <a:solidFill>
                    <a:srgbClr val="ff0000"/>
                  </a:solidFill>
                  <a:roun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grpSp>
        <p:sp>
          <p:nvSpPr>
            <p:cNvPr id="1421" name="Rectangle 46"/>
            <p:cNvSpPr/>
            <p:nvPr/>
          </p:nvSpPr>
          <p:spPr>
            <a:xfrm>
              <a:off x="7715520" y="3381120"/>
              <a:ext cx="420480" cy="364320"/>
            </a:xfrm>
            <a:prstGeom prst="rect">
              <a:avLst/>
            </a:prstGeom>
            <a:noFill/>
            <a:ln w="0">
              <a:noFill/>
            </a:ln>
          </p:spPr>
          <p:style>
            <a:lnRef idx="0"/>
            <a:fillRef idx="0"/>
            <a:effectRef idx="0"/>
            <a:fontRef idx="minor"/>
          </p:style>
          <p:txBody>
            <a:bodyPr wrap="none" lIns="97200" rIns="97200" tIns="38880" bIns="38880" anchor="t">
              <a:spAutoFit/>
            </a:bodyPr>
            <a:p>
              <a:pPr>
                <a:lnSpc>
                  <a:spcPct val="92000"/>
                </a:lnSpc>
              </a:pPr>
              <a:r>
                <a:rPr b="0" lang="fr-FR" sz="1800" strike="noStrike" u="none">
                  <a:solidFill>
                    <a:srgbClr val="000000"/>
                  </a:solidFill>
                  <a:uFillTx/>
                  <a:latin typeface="Arial"/>
                  <a:ea typeface="DejaVu Sans"/>
                </a:rPr>
                <a:t>B</a:t>
              </a:r>
              <a:r>
                <a:rPr b="0" lang="fr-FR" sz="1800" strike="noStrike" u="none" baseline="-25000">
                  <a:solidFill>
                    <a:srgbClr val="000000"/>
                  </a:solidFill>
                  <a:uFillTx/>
                  <a:latin typeface="Arial"/>
                  <a:ea typeface="DejaVu Sans"/>
                </a:rPr>
                <a:t>0</a:t>
              </a:r>
              <a:endParaRPr b="0" lang="en-DK" sz="1800" strike="noStrike" u="none">
                <a:solidFill>
                  <a:srgbClr val="ffffff"/>
                </a:solidFill>
                <a:uFillTx/>
                <a:latin typeface="Arial"/>
              </a:endParaRPr>
            </a:p>
          </p:txBody>
        </p:sp>
        <p:sp>
          <p:nvSpPr>
            <p:cNvPr id="1422" name="Connecteur droit avec flèche 27"/>
            <p:cNvSpPr/>
            <p:nvPr/>
          </p:nvSpPr>
          <p:spPr>
            <a:xfrm>
              <a:off x="7774560" y="3408120"/>
              <a:ext cx="278640" cy="360"/>
            </a:xfrm>
            <a:custGeom>
              <a:avLst/>
              <a:gdLst>
                <a:gd name="textAreaLeft" fmla="*/ 0 w 278640"/>
                <a:gd name="textAreaRight" fmla="*/ 282600 w 278640"/>
                <a:gd name="textAreaTop" fmla="*/ 0 h 360"/>
                <a:gd name="textAreaBottom" fmla="*/ 737280 h 360"/>
              </a:gdLst>
              <a:ahLst/>
              <a:rect l="textAreaLeft" t="textAreaTop" r="textAreaRight" b="textAreaBottom"/>
              <a:pathLst>
                <a:path w="21600" h="21600">
                  <a:moveTo>
                    <a:pt x="0" y="0"/>
                  </a:moveTo>
                  <a:lnTo>
                    <a:pt x="21600" y="21600"/>
                  </a:lnTo>
                </a:path>
              </a:pathLst>
            </a:custGeom>
            <a:noFill/>
            <a:ln w="28440">
              <a:solidFill>
                <a:srgbClr val="ffffff"/>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grpSp>
      <p:sp>
        <p:nvSpPr>
          <p:cNvPr id="1423" name="Rectangle 140"/>
          <p:cNvSpPr/>
          <p:nvPr/>
        </p:nvSpPr>
        <p:spPr>
          <a:xfrm>
            <a:off x="187920" y="1688400"/>
            <a:ext cx="595584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fr-FR" sz="2800" strike="noStrike" u="none">
                <a:solidFill>
                  <a:srgbClr val="000000"/>
                </a:solidFill>
                <a:uFillTx/>
                <a:latin typeface="Arial"/>
                <a:ea typeface="DejaVu Sans"/>
              </a:rPr>
              <a:t>B(x, y, z) = B0 + x Gx + y Gy + z Gz</a:t>
            </a:r>
            <a:endParaRPr b="0" lang="en-DK" sz="2800" strike="noStrike" u="none">
              <a:solidFill>
                <a:srgbClr val="ffffff"/>
              </a:solidFill>
              <a:uFillTx/>
              <a:latin typeface="Arial"/>
            </a:endParaRPr>
          </a:p>
        </p:txBody>
      </p:sp>
      <p:sp>
        <p:nvSpPr>
          <p:cNvPr id="1424" name="Rectangle 141"/>
          <p:cNvSpPr/>
          <p:nvPr/>
        </p:nvSpPr>
        <p:spPr>
          <a:xfrm>
            <a:off x="142200" y="2562480"/>
            <a:ext cx="2432520" cy="5166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fr-FR" sz="2800" strike="noStrike" u="none">
                <a:solidFill>
                  <a:srgbClr val="000000"/>
                </a:solidFill>
                <a:uFillTx/>
                <a:latin typeface="Wingdings"/>
                <a:ea typeface="DejaVu Sans"/>
              </a:rPr>
              <a:t> </a:t>
            </a:r>
            <a:r>
              <a:rPr b="1" lang="fr-FR" sz="2800" strike="noStrike" u="none">
                <a:solidFill>
                  <a:srgbClr val="000000"/>
                </a:solidFill>
                <a:uFillTx/>
                <a:latin typeface="Wingdings"/>
                <a:ea typeface="DejaVu Sans"/>
              </a:rPr>
              <a:t>=  </a:t>
            </a:r>
            <a:r>
              <a:rPr b="1" lang="fr-FR" sz="2800" strike="noStrike" u="none">
                <a:solidFill>
                  <a:srgbClr val="000000"/>
                </a:solidFill>
                <a:uFillTx/>
                <a:latin typeface="Arial"/>
                <a:ea typeface="DejaVu Sans"/>
              </a:rPr>
              <a:t>B(t, x, y, z)</a:t>
            </a:r>
            <a:endParaRPr b="0" lang="en-DK" sz="2800" strike="noStrike" u="none">
              <a:solidFill>
                <a:srgbClr val="ffffff"/>
              </a:solidFill>
              <a:uFillTx/>
              <a:latin typeface="Arial"/>
            </a:endParaRPr>
          </a:p>
        </p:txBody>
      </p:sp>
      <p:sp>
        <p:nvSpPr>
          <p:cNvPr id="1425" name="Rectangle 22"/>
          <p:cNvSpPr/>
          <p:nvPr/>
        </p:nvSpPr>
        <p:spPr>
          <a:xfrm>
            <a:off x="609480" y="101520"/>
            <a:ext cx="8909640" cy="599040"/>
          </a:xfrm>
          <a:prstGeom prst="rect">
            <a:avLst/>
          </a:prstGeom>
          <a:noFill/>
          <a:ln w="0">
            <a:noFill/>
          </a:ln>
        </p:spPr>
        <p:style>
          <a:lnRef idx="0"/>
          <a:fillRef idx="0"/>
          <a:effectRef idx="0"/>
          <a:fontRef idx="minor"/>
        </p:style>
        <p:txBody>
          <a:bodyPr lIns="92160" rIns="92160" tIns="46080" bIns="46080" anchor="ctr">
            <a:noAutofit/>
          </a:bodyPr>
          <a:p>
            <a:pPr>
              <a:lnSpc>
                <a:spcPct val="100000"/>
              </a:lnSpc>
              <a:spcBef>
                <a:spcPts val="641"/>
              </a:spcBef>
            </a:pPr>
            <a:r>
              <a:rPr b="0" lang="fr-FR" sz="3200" strike="noStrike" u="none">
                <a:solidFill>
                  <a:srgbClr val="000000"/>
                </a:solidFill>
                <a:uFillTx/>
                <a:latin typeface="Arial"/>
                <a:ea typeface="DejaVu Sans"/>
              </a:rPr>
              <a:t>IRM, l’instrument : gradients</a:t>
            </a:r>
            <a:endParaRPr b="0" lang="en-DK" sz="3200" strike="noStrike" u="none">
              <a:solidFill>
                <a:srgbClr val="ffffff"/>
              </a:solidFill>
              <a:uFillTx/>
              <a:latin typeface="Arial"/>
            </a:endParaRPr>
          </a:p>
        </p:txBody>
      </p:sp>
      <p:grpSp>
        <p:nvGrpSpPr>
          <p:cNvPr id="1426" name="Group 16"/>
          <p:cNvGrpSpPr/>
          <p:nvPr/>
        </p:nvGrpSpPr>
        <p:grpSpPr>
          <a:xfrm>
            <a:off x="8464320" y="4825800"/>
            <a:ext cx="3040200" cy="1956960"/>
            <a:chOff x="8464320" y="4825800"/>
            <a:chExt cx="3040200" cy="1956960"/>
          </a:xfrm>
        </p:grpSpPr>
        <p:sp>
          <p:nvSpPr>
            <p:cNvPr id="1427" name="Text Box 9"/>
            <p:cNvSpPr/>
            <p:nvPr/>
          </p:nvSpPr>
          <p:spPr>
            <a:xfrm>
              <a:off x="8595720" y="4825800"/>
              <a:ext cx="129996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trike="noStrike" u="none">
                  <a:solidFill>
                    <a:srgbClr val="000000"/>
                  </a:solidFill>
                  <a:uFillTx/>
                  <a:latin typeface="Arial"/>
                  <a:ea typeface="DejaVu Sans"/>
                </a:rPr>
                <a:t>Taille du voxel</a:t>
              </a:r>
              <a:endParaRPr b="0" lang="en-DK" sz="1400" strike="noStrike" u="none">
                <a:solidFill>
                  <a:srgbClr val="ffffff"/>
                </a:solidFill>
                <a:uFillTx/>
                <a:latin typeface="Arial"/>
              </a:endParaRPr>
            </a:p>
          </p:txBody>
        </p:sp>
        <p:sp>
          <p:nvSpPr>
            <p:cNvPr id="1428" name="Line 13"/>
            <p:cNvSpPr/>
            <p:nvPr/>
          </p:nvSpPr>
          <p:spPr>
            <a:xfrm>
              <a:off x="9247320" y="5214960"/>
              <a:ext cx="228240" cy="368280"/>
            </a:xfrm>
            <a:prstGeom prst="line">
              <a:avLst/>
            </a:prstGeom>
            <a:ln w="38160">
              <a:solidFill>
                <a:srgbClr val="00b050"/>
              </a:solidFill>
              <a:round/>
              <a:tailEnd len="med" type="triangle" w="me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429" name="Text Box 20"/>
            <p:cNvSpPr/>
            <p:nvPr/>
          </p:nvSpPr>
          <p:spPr>
            <a:xfrm>
              <a:off x="8464320" y="6418800"/>
              <a:ext cx="166644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trike="noStrike" u="none">
                  <a:solidFill>
                    <a:srgbClr val="000000"/>
                  </a:solidFill>
                  <a:uFillTx/>
                  <a:latin typeface="Arial"/>
                  <a:ea typeface="DejaVu Sans"/>
                </a:rPr>
                <a:t>Amplitude gradient</a:t>
              </a:r>
              <a:endParaRPr b="0" lang="en-DK" sz="1400" strike="noStrike" u="none">
                <a:solidFill>
                  <a:srgbClr val="ffffff"/>
                </a:solidFill>
                <a:uFillTx/>
                <a:latin typeface="Arial"/>
              </a:endParaRPr>
            </a:p>
          </p:txBody>
        </p:sp>
        <p:sp>
          <p:nvSpPr>
            <p:cNvPr id="1430" name="Line 21"/>
            <p:cNvSpPr/>
            <p:nvPr/>
          </p:nvSpPr>
          <p:spPr>
            <a:xfrm flipV="1">
              <a:off x="9338760" y="5865840"/>
              <a:ext cx="1138680" cy="547200"/>
            </a:xfrm>
            <a:prstGeom prst="line">
              <a:avLst/>
            </a:prstGeom>
            <a:ln w="38160">
              <a:solidFill>
                <a:srgbClr val="00b050"/>
              </a:solidFill>
              <a:round/>
              <a:tailEnd len="med" type="triangle" w="me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431" name="Line 23"/>
            <p:cNvSpPr/>
            <p:nvPr/>
          </p:nvSpPr>
          <p:spPr>
            <a:xfrm>
              <a:off x="8537400" y="5133600"/>
              <a:ext cx="1022400" cy="360"/>
            </a:xfrm>
            <a:prstGeom prst="line">
              <a:avLst/>
            </a:prstGeom>
            <a:ln w="28440">
              <a:solidFill>
                <a:srgbClr val="ffffff"/>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432" name="Text Box 25"/>
            <p:cNvSpPr/>
            <p:nvPr/>
          </p:nvSpPr>
          <p:spPr>
            <a:xfrm>
              <a:off x="10839240" y="6479640"/>
              <a:ext cx="665280" cy="3031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400" strike="noStrike" u="none">
                  <a:solidFill>
                    <a:srgbClr val="000000"/>
                  </a:solidFill>
                  <a:uFillTx/>
                  <a:latin typeface="Arial"/>
                  <a:ea typeface="DejaVu Sans"/>
                </a:rPr>
                <a:t>Durée</a:t>
              </a:r>
              <a:endParaRPr b="0" lang="en-DK" sz="1400" strike="noStrike" u="none">
                <a:solidFill>
                  <a:srgbClr val="ffffff"/>
                </a:solidFill>
                <a:uFillTx/>
                <a:latin typeface="Arial"/>
              </a:endParaRPr>
            </a:p>
          </p:txBody>
        </p:sp>
        <p:sp>
          <p:nvSpPr>
            <p:cNvPr id="1433" name="Line 26"/>
            <p:cNvSpPr/>
            <p:nvPr/>
          </p:nvSpPr>
          <p:spPr>
            <a:xfrm flipH="1" flipV="1">
              <a:off x="11052720" y="5922360"/>
              <a:ext cx="64080" cy="556920"/>
            </a:xfrm>
            <a:prstGeom prst="line">
              <a:avLst/>
            </a:prstGeom>
            <a:ln w="38160">
              <a:solidFill>
                <a:srgbClr val="00b050"/>
              </a:solidFill>
              <a:round/>
              <a:tailEnd len="med" type="triangle" w="me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pic>
        <p:nvPicPr>
          <p:cNvPr id="1434" name="Picture 1" descr=""/>
          <p:cNvPicPr/>
          <p:nvPr/>
        </p:nvPicPr>
        <p:blipFill>
          <a:blip r:embed="rId1"/>
          <a:stretch/>
        </p:blipFill>
        <p:spPr>
          <a:xfrm>
            <a:off x="9885240" y="189000"/>
            <a:ext cx="2089440" cy="4089600"/>
          </a:xfrm>
          <a:prstGeom prst="rect">
            <a:avLst/>
          </a:prstGeom>
          <a:ln w="0">
            <a:noFill/>
          </a:ln>
          <a:effectLst>
            <a:outerShdw blurRad="50760" dir="2700000" dist="37674" rotWithShape="0">
              <a:srgbClr val="000000">
                <a:alpha val="40000"/>
              </a:srgbClr>
            </a:outerShdw>
          </a:effectLst>
        </p:spPr>
      </p:pic>
      <p:pic>
        <p:nvPicPr>
          <p:cNvPr id="1435" name="Picture 2" descr=""/>
          <p:cNvPicPr/>
          <p:nvPr/>
        </p:nvPicPr>
        <p:blipFill>
          <a:blip r:embed="rId2"/>
          <a:stretch/>
        </p:blipFill>
        <p:spPr>
          <a:xfrm>
            <a:off x="105480" y="3376800"/>
            <a:ext cx="5024880" cy="2272320"/>
          </a:xfrm>
          <a:prstGeom prst="rect">
            <a:avLst/>
          </a:prstGeom>
          <a:ln w="0">
            <a:noFill/>
          </a:ln>
          <a:effectLst>
            <a:outerShdw blurRad="50760" dir="2700000" dist="37674" rotWithShape="0">
              <a:srgbClr val="000000">
                <a:alpha val="40000"/>
              </a:srgbClr>
            </a:outerShdw>
          </a:effectLst>
        </p:spPr>
      </p:pic>
      <p:sp>
        <p:nvSpPr>
          <p:cNvPr id="1436" name=""/>
          <p:cNvSpPr/>
          <p:nvPr/>
        </p:nvSpPr>
        <p:spPr>
          <a:xfrm>
            <a:off x="9319320" y="5413320"/>
            <a:ext cx="2051280" cy="599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600" strike="noStrike" u="none">
                <a:solidFill>
                  <a:srgbClr val="000000"/>
                </a:solidFill>
                <a:uFillTx/>
                <a:latin typeface="Arial"/>
                <a:ea typeface="DejaVu Sans"/>
              </a:rPr>
              <a:t>r ~1/(G.t)</a:t>
            </a:r>
            <a:endParaRPr b="0" lang="en-DK" sz="3600" strike="noStrike" u="none">
              <a:solidFill>
                <a:srgbClr val="ffffff"/>
              </a:solidFill>
              <a:uFillTx/>
              <a:latin typeface="Arial"/>
            </a:endParaRPr>
          </a:p>
        </p:txBody>
      </p:sp>
      <p:pic>
        <p:nvPicPr>
          <p:cNvPr id="1437" name="" descr=""/>
          <p:cNvPicPr/>
          <p:nvPr/>
        </p:nvPicPr>
        <p:blipFill>
          <a:blip r:embed="rId3"/>
          <a:stretch/>
        </p:blipFill>
        <p:spPr>
          <a:xfrm>
            <a:off x="2452680" y="5735160"/>
            <a:ext cx="1670040" cy="1035000"/>
          </a:xfrm>
          <a:prstGeom prst="rect">
            <a:avLst/>
          </a:prstGeom>
          <a:ln w="0">
            <a:noFill/>
          </a:ln>
        </p:spPr>
      </p:pic>
      <p:pic>
        <p:nvPicPr>
          <p:cNvPr id="1438" name="" descr=""/>
          <p:cNvPicPr/>
          <p:nvPr/>
        </p:nvPicPr>
        <p:blipFill>
          <a:blip r:embed="rId4"/>
          <a:stretch/>
        </p:blipFill>
        <p:spPr>
          <a:xfrm>
            <a:off x="548640" y="5836680"/>
            <a:ext cx="658080" cy="658080"/>
          </a:xfrm>
          <a:prstGeom prst="rect">
            <a:avLst/>
          </a:prstGeom>
          <a:ln w="0">
            <a:noFill/>
          </a:ln>
        </p:spPr>
      </p:pic>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9" name="" descr=""/>
          <p:cNvPicPr/>
          <p:nvPr/>
        </p:nvPicPr>
        <p:blipFill>
          <a:blip r:embed="rId1"/>
          <a:srcRect l="0" t="0" r="30372" b="0"/>
          <a:stretch/>
        </p:blipFill>
        <p:spPr>
          <a:xfrm>
            <a:off x="4241520" y="1756080"/>
            <a:ext cx="4086720" cy="4198320"/>
          </a:xfrm>
          <a:prstGeom prst="rect">
            <a:avLst/>
          </a:prstGeom>
          <a:ln w="0">
            <a:noFill/>
          </a:ln>
        </p:spPr>
      </p:pic>
      <p:sp>
        <p:nvSpPr>
          <p:cNvPr id="1440" name=""/>
          <p:cNvSpPr/>
          <p:nvPr/>
        </p:nvSpPr>
        <p:spPr>
          <a:xfrm>
            <a:off x="2703960" y="642960"/>
            <a:ext cx="7725240" cy="600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600" strike="noStrike" u="none">
                <a:solidFill>
                  <a:srgbClr val="000000"/>
                </a:solidFill>
                <a:uFillTx/>
                <a:latin typeface="Arial"/>
                <a:ea typeface="DejaVu Sans"/>
              </a:rPr>
              <a:t>IRM et rétroprojection (comme le CT)</a:t>
            </a:r>
            <a:endParaRPr b="0" lang="en-DK" sz="36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1" name=""/>
          <p:cNvSpPr/>
          <p:nvPr/>
        </p:nvSpPr>
        <p:spPr>
          <a:xfrm>
            <a:off x="754920" y="695880"/>
            <a:ext cx="10541880" cy="428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400" strike="noStrike" u="none">
                <a:solidFill>
                  <a:srgbClr val="000000"/>
                </a:solidFill>
                <a:uFillTx/>
                <a:latin typeface="Arial"/>
                <a:ea typeface="DejaVu Sans"/>
              </a:rPr>
              <a:t>Passer de l’espace des fréquences à l’espace auquel on est habitué (spatial)</a:t>
            </a:r>
            <a:endParaRPr b="0" lang="en-DK" sz="2400" strike="noStrike" u="none">
              <a:solidFill>
                <a:srgbClr val="ffffff"/>
              </a:solidFill>
              <a:uFillTx/>
              <a:latin typeface="Arial"/>
            </a:endParaRPr>
          </a:p>
        </p:txBody>
      </p:sp>
      <p:sp>
        <p:nvSpPr>
          <p:cNvPr id="1442" name=""/>
          <p:cNvSpPr/>
          <p:nvPr/>
        </p:nvSpPr>
        <p:spPr>
          <a:xfrm>
            <a:off x="1318680" y="1509120"/>
            <a:ext cx="10497600" cy="449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Ce qui trouble souvent la compréhension c’est que en spectroscopie on acquière un signal au cours du temps S(t) et que donc sa TF est un signal fréquentiel S(w) =&gt; une somme de sinusoïdes </a:t>
            </a:r>
            <a:r>
              <a:rPr b="1" lang="fr-FR" sz="1800" strike="noStrike" u="none">
                <a:solidFill>
                  <a:srgbClr val="c9211e"/>
                </a:solidFill>
                <a:uFillTx/>
                <a:latin typeface="Arial"/>
                <a:ea typeface="DejaVu Sans"/>
              </a:rPr>
              <a:t>temporelles</a:t>
            </a:r>
            <a:r>
              <a:rPr b="0" lang="fr-FR" sz="1800" strike="noStrike" u="none">
                <a:solidFill>
                  <a:srgbClr val="000000"/>
                </a:solidFill>
                <a:uFillTx/>
                <a:latin typeface="Arial"/>
                <a:ea typeface="DejaVu Sans"/>
              </a:rPr>
              <a:t>.</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C’est assez parlant </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En imagerie,  ce que l’on doit acquérir c’est des fréquences spatiales c’est à dire des sinusoïdes qui </a:t>
            </a:r>
            <a:r>
              <a:rPr b="1" lang="fr-FR" sz="1800" strike="noStrike" u="none">
                <a:solidFill>
                  <a:srgbClr val="c9211e"/>
                </a:solidFill>
                <a:uFillTx/>
                <a:latin typeface="Arial"/>
                <a:ea typeface="DejaVu Sans"/>
              </a:rPr>
              <a:t>varient au cours de l’espace.</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C’est moins parlant.</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gn="ctr">
              <a:lnSpc>
                <a:spcPct val="100000"/>
              </a:lnSpc>
            </a:pPr>
            <a:r>
              <a:rPr b="1" lang="fr-FR" sz="4000" strike="noStrike" u="none">
                <a:solidFill>
                  <a:srgbClr val="c9211e"/>
                </a:solidFill>
                <a:uFillTx/>
                <a:latin typeface="Arial"/>
                <a:ea typeface="DejaVu Sans"/>
              </a:rPr>
              <a:t>C’est ce qu’on appelle l’espace des k</a:t>
            </a:r>
            <a:endParaRPr b="0" lang="en-DK" sz="40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443" name=""/>
          <p:cNvGrpSpPr/>
          <p:nvPr/>
        </p:nvGrpSpPr>
        <p:grpSpPr>
          <a:xfrm>
            <a:off x="3329280" y="3231000"/>
            <a:ext cx="5938560" cy="2549880"/>
            <a:chOff x="3329280" y="3231000"/>
            <a:chExt cx="5938560" cy="2549880"/>
          </a:xfrm>
        </p:grpSpPr>
        <p:pic>
          <p:nvPicPr>
            <p:cNvPr id="1444" name="" descr=""/>
            <p:cNvPicPr/>
            <p:nvPr/>
          </p:nvPicPr>
          <p:blipFill>
            <a:blip r:embed="rId1"/>
            <a:stretch/>
          </p:blipFill>
          <p:spPr>
            <a:xfrm>
              <a:off x="3698280" y="3231000"/>
              <a:ext cx="5569560" cy="2255040"/>
            </a:xfrm>
            <a:prstGeom prst="rect">
              <a:avLst/>
            </a:prstGeom>
            <a:ln w="0">
              <a:noFill/>
            </a:ln>
          </p:spPr>
        </p:pic>
        <p:sp>
          <p:nvSpPr>
            <p:cNvPr id="1445" name=""/>
            <p:cNvSpPr/>
            <p:nvPr/>
          </p:nvSpPr>
          <p:spPr>
            <a:xfrm>
              <a:off x="3329280" y="5436720"/>
              <a:ext cx="2740320" cy="34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Espace des k (complexe)</a:t>
              </a:r>
              <a:endParaRPr b="0" lang="en-DK" sz="1800" strike="noStrike" u="none">
                <a:solidFill>
                  <a:srgbClr val="ffffff"/>
                </a:solidFill>
                <a:uFillTx/>
                <a:latin typeface="Arial"/>
              </a:endParaRPr>
            </a:p>
          </p:txBody>
        </p:sp>
        <p:sp>
          <p:nvSpPr>
            <p:cNvPr id="1446" name=""/>
            <p:cNvSpPr/>
            <p:nvPr/>
          </p:nvSpPr>
          <p:spPr>
            <a:xfrm>
              <a:off x="7108560" y="5417640"/>
              <a:ext cx="2159280" cy="34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Espace usuel (réel)</a:t>
              </a:r>
              <a:endParaRPr b="0" lang="en-DK" sz="1800" strike="noStrike" u="none">
                <a:solidFill>
                  <a:srgbClr val="ffffff"/>
                </a:solidFill>
                <a:uFillTx/>
                <a:latin typeface="Arial"/>
              </a:endParaRPr>
            </a:p>
          </p:txBody>
        </p:sp>
      </p:grpSp>
      <p:sp>
        <p:nvSpPr>
          <p:cNvPr id="1447" name=""/>
          <p:cNvSpPr/>
          <p:nvPr/>
        </p:nvSpPr>
        <p:spPr>
          <a:xfrm>
            <a:off x="4960440" y="1121040"/>
            <a:ext cx="2239560" cy="34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400" strike="noStrike" u="none">
                <a:solidFill>
                  <a:srgbClr val="000000"/>
                </a:solidFill>
                <a:uFillTx/>
                <a:latin typeface="Arial"/>
                <a:ea typeface="DejaVu Sans"/>
              </a:rPr>
              <a:t>L’espace des k</a:t>
            </a:r>
            <a:endParaRPr b="0" lang="en-DK" sz="2400" strike="noStrike" u="none">
              <a:solidFill>
                <a:srgbClr val="ffffff"/>
              </a:solidFill>
              <a:uFillTx/>
              <a:latin typeface="Arial"/>
            </a:endParaRPr>
          </a:p>
        </p:txBody>
      </p:sp>
      <p:sp>
        <p:nvSpPr>
          <p:cNvPr id="1448" name=""/>
          <p:cNvSpPr/>
          <p:nvPr/>
        </p:nvSpPr>
        <p:spPr>
          <a:xfrm>
            <a:off x="1458720" y="2051640"/>
            <a:ext cx="9771120" cy="600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L’espace des k est « juste » l’espace de représentation des fréquences spatiales présentes dans une image « classique »</a:t>
            </a:r>
            <a:endParaRPr b="0" lang="en-DK" sz="1800" strike="noStrike" u="none">
              <a:solidFill>
                <a:srgbClr val="ffffff"/>
              </a:solidFill>
              <a:uFillTx/>
              <a:latin typeface="Arial"/>
            </a:endParaRPr>
          </a:p>
        </p:txBody>
      </p:sp>
      <p:pic>
        <p:nvPicPr>
          <p:cNvPr id="1449" name="Image 22" descr=""/>
          <p:cNvPicPr/>
          <p:nvPr/>
        </p:nvPicPr>
        <p:blipFill>
          <a:blip r:embed="rId2"/>
          <a:stretch/>
        </p:blipFill>
        <p:spPr>
          <a:xfrm>
            <a:off x="9883800" y="3833280"/>
            <a:ext cx="2122560" cy="1184400"/>
          </a:xfrm>
          <a:prstGeom prst="rect">
            <a:avLst/>
          </a:prstGeom>
          <a:ln w="0">
            <a:noFill/>
          </a:ln>
        </p:spPr>
      </p:pic>
    </p:spTree>
  </p:cSld>
  <mc:AlternateContent>
    <mc:Choice Requires="p14">
      <p:transition spd="slow" p14:dur="2000"/>
    </mc:Choice>
    <mc:Fallback>
      <p:transition spd="slow"/>
    </mc:Fallback>
  </mc:AlternateContent>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0" name="Picture 45" descr="A picture containing diagram&#10;&#10;Description automatically generated"/>
          <p:cNvPicPr/>
          <p:nvPr/>
        </p:nvPicPr>
        <p:blipFill>
          <a:blip r:embed="rId1"/>
          <a:stretch/>
        </p:blipFill>
        <p:spPr>
          <a:xfrm>
            <a:off x="2185920" y="880920"/>
            <a:ext cx="7815600" cy="5091480"/>
          </a:xfrm>
          <a:prstGeom prst="rect">
            <a:avLst/>
          </a:prstGeom>
          <a:ln w="0">
            <a:noFill/>
          </a:ln>
        </p:spPr>
      </p:pic>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1" name="" descr=""/>
          <p:cNvPicPr/>
          <p:nvPr/>
        </p:nvPicPr>
        <p:blipFill>
          <a:blip r:embed="rId1"/>
          <a:stretch/>
        </p:blipFill>
        <p:spPr>
          <a:xfrm>
            <a:off x="1321920" y="447840"/>
            <a:ext cx="3749400" cy="5853960"/>
          </a:xfrm>
          <a:prstGeom prst="rect">
            <a:avLst/>
          </a:prstGeom>
          <a:ln w="0">
            <a:noFill/>
          </a:ln>
        </p:spPr>
      </p:pic>
      <p:pic>
        <p:nvPicPr>
          <p:cNvPr id="1452" name="" descr=""/>
          <p:cNvPicPr/>
          <p:nvPr/>
        </p:nvPicPr>
        <p:blipFill>
          <a:blip r:embed="rId2"/>
          <a:stretch/>
        </p:blipFill>
        <p:spPr>
          <a:xfrm>
            <a:off x="6587280" y="843480"/>
            <a:ext cx="4968360" cy="4987440"/>
          </a:xfrm>
          <a:prstGeom prst="rect">
            <a:avLst/>
          </a:prstGeom>
          <a:ln w="0">
            <a:noFill/>
          </a:ln>
        </p:spPr>
      </p:pic>
    </p:spTree>
  </p:cSld>
  <mc:AlternateContent>
    <mc:Choice Requires="p14">
      <p:transition spd="slow" p14:dur="2000"/>
    </mc:Choice>
    <mc:Fallback>
      <p:transition spd="slow"/>
    </mc:Fallback>
  </mc:AlternateContent>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3" name="Picture 4" descr="A picture containing graphical user interface&#10;&#10;Description automatically generated"/>
          <p:cNvPicPr/>
          <p:nvPr/>
        </p:nvPicPr>
        <p:blipFill>
          <a:blip r:embed="rId1"/>
          <a:stretch/>
        </p:blipFill>
        <p:spPr>
          <a:xfrm>
            <a:off x="2739960" y="3773160"/>
            <a:ext cx="6707520" cy="2968200"/>
          </a:xfrm>
          <a:prstGeom prst="rect">
            <a:avLst/>
          </a:prstGeom>
          <a:ln w="0">
            <a:noFill/>
          </a:ln>
        </p:spPr>
      </p:pic>
      <p:sp>
        <p:nvSpPr>
          <p:cNvPr id="1454" name="TextBox 6"/>
          <p:cNvSpPr/>
          <p:nvPr/>
        </p:nvSpPr>
        <p:spPr>
          <a:xfrm>
            <a:off x="1649880" y="1696320"/>
            <a:ext cx="597384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On va acquérir au cours du temps l’aire de l’espace des k qui nous intéresse pour pouvoir la transformer en image via la TF (1D, 2D, 3D)</a:t>
            </a:r>
            <a:endParaRPr b="0" lang="en-DK" sz="1800" strike="noStrike" u="none">
              <a:solidFill>
                <a:srgbClr val="ffffff"/>
              </a:solidFill>
              <a:uFillTx/>
              <a:latin typeface="Arial"/>
            </a:endParaRPr>
          </a:p>
        </p:txBody>
      </p:sp>
      <p:sp>
        <p:nvSpPr>
          <p:cNvPr id="1455" name="Titre 1"/>
          <p:cNvSpPr/>
          <p:nvPr/>
        </p:nvSpPr>
        <p:spPr>
          <a:xfrm>
            <a:off x="726120" y="304920"/>
            <a:ext cx="10437480" cy="1140480"/>
          </a:xfrm>
          <a:prstGeom prst="rect">
            <a:avLst/>
          </a:prstGeom>
          <a:noFill/>
          <a:ln w="0">
            <a:noFill/>
          </a:ln>
        </p:spPr>
        <p:style>
          <a:lnRef idx="0"/>
          <a:fillRef idx="0"/>
          <a:effectRef idx="0"/>
          <a:fontRef idx="minor"/>
        </p:style>
        <p:txBody>
          <a:bodyPr lIns="0" rIns="0" tIns="0" bIns="0" anchor="ctr">
            <a:noAutofit/>
          </a:bodyPr>
          <a:p>
            <a:pPr>
              <a:lnSpc>
                <a:spcPct val="90000"/>
              </a:lnSpc>
            </a:pPr>
            <a:r>
              <a:rPr b="0" lang="fr-FR" sz="4400" strike="noStrike" u="none">
                <a:solidFill>
                  <a:srgbClr val="000000"/>
                </a:solidFill>
                <a:uFillTx/>
                <a:latin typeface="Arial"/>
                <a:ea typeface="DejaVu Sans"/>
              </a:rPr>
              <a:t>Codage spatial dans une séquence IRM</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6" name="Titre 14"/>
          <p:cNvSpPr/>
          <p:nvPr/>
        </p:nvSpPr>
        <p:spPr>
          <a:xfrm>
            <a:off x="3886200" y="304920"/>
            <a:ext cx="7088760" cy="1140480"/>
          </a:xfrm>
          <a:prstGeom prst="rect">
            <a:avLst/>
          </a:prstGeom>
          <a:noFill/>
          <a:ln w="0">
            <a:noFill/>
          </a:ln>
        </p:spPr>
        <p:style>
          <a:lnRef idx="0"/>
          <a:fillRef idx="0"/>
          <a:effectRef idx="0"/>
          <a:fontRef idx="minor"/>
        </p:style>
        <p:txBody>
          <a:bodyPr lIns="0" rIns="0" tIns="0" bIns="0" anchor="ctr">
            <a:noAutofit/>
          </a:bodyPr>
          <a:p>
            <a:pPr>
              <a:lnSpc>
                <a:spcPct val="90000"/>
              </a:lnSpc>
            </a:pPr>
            <a:r>
              <a:rPr b="0" lang="fr-FR" sz="4400" strike="noStrike" u="none">
                <a:solidFill>
                  <a:srgbClr val="000000"/>
                </a:solidFill>
                <a:uFillTx/>
                <a:latin typeface="Arial"/>
                <a:ea typeface="DejaVu Sans"/>
              </a:rPr>
              <a:t>Sélection d’une tranche</a:t>
            </a:r>
            <a:endParaRPr b="0" lang="en-DK" sz="4400" strike="noStrike" u="none">
              <a:solidFill>
                <a:srgbClr val="ffffff"/>
              </a:solidFill>
              <a:uFillTx/>
              <a:latin typeface="Arial"/>
            </a:endParaRPr>
          </a:p>
        </p:txBody>
      </p:sp>
      <p:grpSp>
        <p:nvGrpSpPr>
          <p:cNvPr id="1457" name=""/>
          <p:cNvGrpSpPr/>
          <p:nvPr/>
        </p:nvGrpSpPr>
        <p:grpSpPr>
          <a:xfrm>
            <a:off x="388800" y="3725280"/>
            <a:ext cx="3362040" cy="2833560"/>
            <a:chOff x="388800" y="3725280"/>
            <a:chExt cx="3362040" cy="2833560"/>
          </a:xfrm>
        </p:grpSpPr>
        <p:grpSp>
          <p:nvGrpSpPr>
            <p:cNvPr id="1458" name=""/>
            <p:cNvGrpSpPr/>
            <p:nvPr/>
          </p:nvGrpSpPr>
          <p:grpSpPr>
            <a:xfrm>
              <a:off x="388800" y="3878640"/>
              <a:ext cx="3362040" cy="2680200"/>
              <a:chOff x="388800" y="3878640"/>
              <a:chExt cx="3362040" cy="2680200"/>
            </a:xfrm>
          </p:grpSpPr>
          <p:pic>
            <p:nvPicPr>
              <p:cNvPr id="1459" name="" descr=""/>
              <p:cNvPicPr/>
              <p:nvPr/>
            </p:nvPicPr>
            <p:blipFill>
              <a:blip r:embed="rId1"/>
              <a:stretch/>
            </p:blipFill>
            <p:spPr>
              <a:xfrm>
                <a:off x="388800" y="4534920"/>
                <a:ext cx="3362040" cy="649440"/>
              </a:xfrm>
              <a:prstGeom prst="rect">
                <a:avLst/>
              </a:prstGeom>
              <a:ln w="0">
                <a:noFill/>
              </a:ln>
            </p:spPr>
          </p:pic>
          <p:pic>
            <p:nvPicPr>
              <p:cNvPr id="1460" name="" descr=""/>
              <p:cNvPicPr/>
              <p:nvPr/>
            </p:nvPicPr>
            <p:blipFill>
              <a:blip r:embed="rId2"/>
              <a:stretch/>
            </p:blipFill>
            <p:spPr>
              <a:xfrm>
                <a:off x="388800" y="3878640"/>
                <a:ext cx="3358440" cy="653760"/>
              </a:xfrm>
              <a:prstGeom prst="rect">
                <a:avLst/>
              </a:prstGeom>
              <a:ln w="0">
                <a:noFill/>
              </a:ln>
            </p:spPr>
          </p:pic>
          <p:pic>
            <p:nvPicPr>
              <p:cNvPr id="1461" name="" descr=""/>
              <p:cNvPicPr/>
              <p:nvPr/>
            </p:nvPicPr>
            <p:blipFill>
              <a:blip r:embed="rId3"/>
              <a:stretch/>
            </p:blipFill>
            <p:spPr>
              <a:xfrm>
                <a:off x="388800" y="5186880"/>
                <a:ext cx="3355200" cy="701280"/>
              </a:xfrm>
              <a:prstGeom prst="rect">
                <a:avLst/>
              </a:prstGeom>
              <a:ln w="0">
                <a:noFill/>
              </a:ln>
            </p:spPr>
          </p:pic>
          <p:pic>
            <p:nvPicPr>
              <p:cNvPr id="1462" name="" descr=""/>
              <p:cNvPicPr/>
              <p:nvPr/>
            </p:nvPicPr>
            <p:blipFill>
              <a:blip r:embed="rId4"/>
              <a:stretch/>
            </p:blipFill>
            <p:spPr>
              <a:xfrm>
                <a:off x="388800" y="5890680"/>
                <a:ext cx="3344760" cy="668160"/>
              </a:xfrm>
              <a:prstGeom prst="rect">
                <a:avLst/>
              </a:prstGeom>
              <a:ln w="0">
                <a:noFill/>
              </a:ln>
            </p:spPr>
          </p:pic>
        </p:grpSp>
        <p:pic>
          <p:nvPicPr>
            <p:cNvPr id="1463" name="" descr=""/>
            <p:cNvPicPr/>
            <p:nvPr/>
          </p:nvPicPr>
          <p:blipFill>
            <a:blip r:embed="rId5"/>
            <a:stretch/>
          </p:blipFill>
          <p:spPr>
            <a:xfrm>
              <a:off x="388800" y="3725280"/>
              <a:ext cx="3345480" cy="150840"/>
            </a:xfrm>
            <a:prstGeom prst="rect">
              <a:avLst/>
            </a:prstGeom>
            <a:ln w="0">
              <a:noFill/>
            </a:ln>
          </p:spPr>
        </p:pic>
      </p:grpSp>
      <p:pic>
        <p:nvPicPr>
          <p:cNvPr id="1464" name="Picture 40" descr="A picture containing graphical user interface&#10;&#10;Description automatically generated"/>
          <p:cNvPicPr/>
          <p:nvPr/>
        </p:nvPicPr>
        <p:blipFill>
          <a:blip r:embed="rId6"/>
          <a:srcRect l="0" t="0" r="64656" b="62681"/>
          <a:stretch/>
        </p:blipFill>
        <p:spPr>
          <a:xfrm>
            <a:off x="7057800" y="1669320"/>
            <a:ext cx="3992040" cy="1864440"/>
          </a:xfrm>
          <a:prstGeom prst="rect">
            <a:avLst/>
          </a:prstGeom>
          <a:ln w="0">
            <a:noFill/>
          </a:ln>
        </p:spPr>
      </p:pic>
      <p:pic>
        <p:nvPicPr>
          <p:cNvPr id="1465" name="" descr=""/>
          <p:cNvPicPr/>
          <p:nvPr/>
        </p:nvPicPr>
        <p:blipFill>
          <a:blip r:embed="rId7"/>
          <a:stretch/>
        </p:blipFill>
        <p:spPr>
          <a:xfrm>
            <a:off x="6790320" y="3731400"/>
            <a:ext cx="4769640" cy="2841840"/>
          </a:xfrm>
          <a:prstGeom prst="rect">
            <a:avLst/>
          </a:prstGeom>
          <a:ln w="0">
            <a:noFill/>
          </a:ln>
        </p:spPr>
      </p:pic>
      <p:pic>
        <p:nvPicPr>
          <p:cNvPr id="1466" name="Picture 43" descr="A picture containing graphical user interface&#10;&#10;Description automatically generated"/>
          <p:cNvPicPr/>
          <p:nvPr/>
        </p:nvPicPr>
        <p:blipFill>
          <a:blip r:embed="rId8"/>
          <a:stretch/>
        </p:blipFill>
        <p:spPr>
          <a:xfrm>
            <a:off x="198000" y="1447920"/>
            <a:ext cx="5843880" cy="2585880"/>
          </a:xfrm>
          <a:prstGeom prst="rect">
            <a:avLst/>
          </a:prstGeom>
          <a:ln w="0">
            <a:noFill/>
          </a:ln>
        </p:spPr>
      </p:pic>
      <p:sp>
        <p:nvSpPr>
          <p:cNvPr id="1467" name=""/>
          <p:cNvSpPr/>
          <p:nvPr/>
        </p:nvSpPr>
        <p:spPr>
          <a:xfrm rot="14850000">
            <a:off x="659520" y="2594520"/>
            <a:ext cx="884160" cy="308880"/>
          </a:xfrm>
          <a:prstGeom prst="rightArrow">
            <a:avLst>
              <a:gd name="adj1" fmla="val 50000"/>
              <a:gd name="adj2" fmla="val 71185"/>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fr-FR"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8" name="Titre 16"/>
          <p:cNvSpPr/>
          <p:nvPr/>
        </p:nvSpPr>
        <p:spPr>
          <a:xfrm>
            <a:off x="198000" y="304920"/>
            <a:ext cx="10286280" cy="1140480"/>
          </a:xfrm>
          <a:prstGeom prst="rect">
            <a:avLst/>
          </a:prstGeom>
          <a:noFill/>
          <a:ln w="0">
            <a:noFill/>
          </a:ln>
        </p:spPr>
        <p:style>
          <a:lnRef idx="0"/>
          <a:fillRef idx="0"/>
          <a:effectRef idx="0"/>
          <a:fontRef idx="minor"/>
        </p:style>
        <p:txBody>
          <a:bodyPr lIns="0" rIns="0" tIns="0" bIns="0" anchor="ctr">
            <a:noAutofit/>
          </a:bodyPr>
          <a:p>
            <a:pPr>
              <a:lnSpc>
                <a:spcPct val="90000"/>
              </a:lnSpc>
            </a:pPr>
            <a:r>
              <a:rPr b="0" lang="fr-FR" sz="3600" strike="noStrike" u="none">
                <a:solidFill>
                  <a:srgbClr val="000000"/>
                </a:solidFill>
                <a:uFillTx/>
                <a:latin typeface="Arial"/>
                <a:ea typeface="DejaVu Sans"/>
              </a:rPr>
              <a:t>Balayage de l’espace des k par gradient de phase </a:t>
            </a:r>
            <a:endParaRPr b="0" lang="en-DK" sz="3600" strike="noStrike" u="none">
              <a:solidFill>
                <a:srgbClr val="ffffff"/>
              </a:solidFill>
              <a:uFillTx/>
              <a:latin typeface="Arial"/>
            </a:endParaRPr>
          </a:p>
        </p:txBody>
      </p:sp>
      <p:pic>
        <p:nvPicPr>
          <p:cNvPr id="1469" name="Picture 42" descr="A picture containing graphical user interface&#10;&#10;Description automatically generated"/>
          <p:cNvPicPr/>
          <p:nvPr/>
        </p:nvPicPr>
        <p:blipFill>
          <a:blip r:embed="rId1"/>
          <a:stretch/>
        </p:blipFill>
        <p:spPr>
          <a:xfrm>
            <a:off x="198000" y="1447920"/>
            <a:ext cx="5843880" cy="2585880"/>
          </a:xfrm>
          <a:prstGeom prst="rect">
            <a:avLst/>
          </a:prstGeom>
          <a:ln w="0">
            <a:noFill/>
          </a:ln>
        </p:spPr>
      </p:pic>
      <p:sp>
        <p:nvSpPr>
          <p:cNvPr id="1470" name=""/>
          <p:cNvSpPr/>
          <p:nvPr/>
        </p:nvSpPr>
        <p:spPr>
          <a:xfrm rot="14850000">
            <a:off x="782280" y="2971800"/>
            <a:ext cx="884160" cy="308880"/>
          </a:xfrm>
          <a:prstGeom prst="rightArrow">
            <a:avLst>
              <a:gd name="adj1" fmla="val 50000"/>
              <a:gd name="adj2" fmla="val 71185"/>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fr-FR" sz="1800" strike="noStrike" u="none">
              <a:solidFill>
                <a:srgbClr val="000000"/>
              </a:solidFill>
              <a:uFillTx/>
              <a:latin typeface="Arial"/>
              <a:ea typeface="DejaVu Sans"/>
            </a:endParaRPr>
          </a:p>
        </p:txBody>
      </p:sp>
      <p:pic>
        <p:nvPicPr>
          <p:cNvPr id="1471" name="" descr=""/>
          <p:cNvPicPr/>
          <p:nvPr/>
        </p:nvPicPr>
        <p:blipFill>
          <a:blip r:embed="rId2"/>
          <a:stretch/>
        </p:blipFill>
        <p:spPr>
          <a:xfrm>
            <a:off x="3431520" y="4121280"/>
            <a:ext cx="7984080" cy="2193480"/>
          </a:xfrm>
          <a:prstGeom prst="rect">
            <a:avLst/>
          </a:prstGeom>
          <a:ln w="0">
            <a:noFill/>
          </a:ln>
        </p:spPr>
      </p:pic>
    </p:spTree>
  </p:cSld>
  <mc:AlternateContent>
    <mc:Choice Requires="p14">
      <p:transition spd="slow" p14:dur="2000"/>
    </mc:Choice>
    <mc:Fallback>
      <p:transition spd="slow"/>
    </mc:Fallback>
  </mc:AlternateContent>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2" name="Titre 12"/>
          <p:cNvSpPr/>
          <p:nvPr/>
        </p:nvSpPr>
        <p:spPr>
          <a:xfrm>
            <a:off x="198000" y="304920"/>
            <a:ext cx="10286280" cy="1140480"/>
          </a:xfrm>
          <a:prstGeom prst="rect">
            <a:avLst/>
          </a:prstGeom>
          <a:noFill/>
          <a:ln w="0">
            <a:noFill/>
          </a:ln>
        </p:spPr>
        <p:style>
          <a:lnRef idx="0"/>
          <a:fillRef idx="0"/>
          <a:effectRef idx="0"/>
          <a:fontRef idx="minor"/>
        </p:style>
        <p:txBody>
          <a:bodyPr lIns="0" rIns="0" tIns="0" bIns="0" anchor="ctr">
            <a:noAutofit/>
          </a:bodyPr>
          <a:p>
            <a:pPr>
              <a:lnSpc>
                <a:spcPct val="90000"/>
              </a:lnSpc>
            </a:pPr>
            <a:r>
              <a:rPr b="0" lang="fr-FR" sz="3600" strike="noStrike" u="none">
                <a:solidFill>
                  <a:srgbClr val="000000"/>
                </a:solidFill>
                <a:uFillTx/>
                <a:latin typeface="Arial"/>
                <a:ea typeface="DejaVu Sans"/>
              </a:rPr>
              <a:t>Balayage de l’espace des k par gradient de lecture </a:t>
            </a:r>
            <a:endParaRPr b="0" lang="en-DK" sz="3600" strike="noStrike" u="none">
              <a:solidFill>
                <a:srgbClr val="ffffff"/>
              </a:solidFill>
              <a:uFillTx/>
              <a:latin typeface="Arial"/>
            </a:endParaRPr>
          </a:p>
        </p:txBody>
      </p:sp>
      <p:pic>
        <p:nvPicPr>
          <p:cNvPr id="1473" name="Picture 41" descr="A picture containing graphical user interface&#10;&#10;Description automatically generated"/>
          <p:cNvPicPr/>
          <p:nvPr/>
        </p:nvPicPr>
        <p:blipFill>
          <a:blip r:embed="rId1"/>
          <a:stretch/>
        </p:blipFill>
        <p:spPr>
          <a:xfrm>
            <a:off x="198000" y="1447920"/>
            <a:ext cx="5843880" cy="2585880"/>
          </a:xfrm>
          <a:prstGeom prst="rect">
            <a:avLst/>
          </a:prstGeom>
          <a:ln w="0">
            <a:noFill/>
          </a:ln>
        </p:spPr>
      </p:pic>
      <p:pic>
        <p:nvPicPr>
          <p:cNvPr id="1474" name="" descr=""/>
          <p:cNvPicPr/>
          <p:nvPr/>
        </p:nvPicPr>
        <p:blipFill>
          <a:blip r:embed="rId2"/>
          <a:stretch/>
        </p:blipFill>
        <p:spPr>
          <a:xfrm>
            <a:off x="6410160" y="1447920"/>
            <a:ext cx="5511240" cy="4273200"/>
          </a:xfrm>
          <a:prstGeom prst="rect">
            <a:avLst/>
          </a:prstGeom>
          <a:ln w="0">
            <a:noFill/>
          </a:ln>
        </p:spPr>
      </p:pic>
      <p:sp>
        <p:nvSpPr>
          <p:cNvPr id="1475" name=""/>
          <p:cNvSpPr/>
          <p:nvPr/>
        </p:nvSpPr>
        <p:spPr>
          <a:xfrm rot="14850000">
            <a:off x="452160" y="3584880"/>
            <a:ext cx="884160" cy="308880"/>
          </a:xfrm>
          <a:prstGeom prst="rightArrow">
            <a:avLst>
              <a:gd name="adj1" fmla="val 50000"/>
              <a:gd name="adj2" fmla="val 71185"/>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fr-FR"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Titre 3"/>
          <p:cNvSpPr/>
          <p:nvPr/>
        </p:nvSpPr>
        <p:spPr>
          <a:xfrm>
            <a:off x="838080" y="92160"/>
            <a:ext cx="10510560" cy="669600"/>
          </a:xfrm>
          <a:prstGeom prst="rect">
            <a:avLst/>
          </a:prstGeom>
          <a:noFill/>
          <a:ln w="0">
            <a:noFill/>
          </a:ln>
        </p:spPr>
        <p:style>
          <a:lnRef idx="0"/>
          <a:fillRef idx="0"/>
          <a:effectRef idx="0"/>
          <a:fontRef idx="minor"/>
        </p:style>
        <p:txBody>
          <a:bodyPr lIns="90000" rIns="90000" tIns="45000" bIns="45000" anchor="ctr">
            <a:normAutofit lnSpcReduction="9999"/>
          </a:bodyPr>
          <a:p>
            <a:pPr>
              <a:lnSpc>
                <a:spcPct val="90000"/>
              </a:lnSpc>
            </a:pPr>
            <a:r>
              <a:rPr b="0" lang="fr-FR" sz="4400" strike="noStrike" u="none">
                <a:solidFill>
                  <a:srgbClr val="000000"/>
                </a:solidFill>
                <a:uFillTx/>
                <a:latin typeface="Calibri Light"/>
                <a:ea typeface="DejaVu Sans"/>
              </a:rPr>
              <a:t>Spécificités</a:t>
            </a:r>
            <a:endParaRPr b="0" lang="en-DK" sz="4400" strike="noStrike" u="none">
              <a:solidFill>
                <a:srgbClr val="ffffff"/>
              </a:solidFill>
              <a:uFillTx/>
              <a:latin typeface="Arial"/>
            </a:endParaRPr>
          </a:p>
        </p:txBody>
      </p:sp>
      <p:sp>
        <p:nvSpPr>
          <p:cNvPr id="707" name="Content Placeholder 1"/>
          <p:cNvSpPr/>
          <p:nvPr/>
        </p:nvSpPr>
        <p:spPr>
          <a:xfrm>
            <a:off x="457200" y="1314720"/>
            <a:ext cx="11017800" cy="5123160"/>
          </a:xfrm>
          <a:prstGeom prst="rect">
            <a:avLst/>
          </a:prstGeom>
          <a:noFill/>
          <a:ln w="0">
            <a:noFill/>
          </a:ln>
        </p:spPr>
        <p:style>
          <a:lnRef idx="0"/>
          <a:fillRef idx="0"/>
          <a:effectRef idx="0"/>
          <a:fontRef idx="minor"/>
        </p:style>
        <p:txBody>
          <a:bodyPr lIns="90000" rIns="90000" tIns="45000" bIns="45000" anchor="t">
            <a:normAutofit/>
          </a:bodyPr>
          <a:p>
            <a:pPr marL="343080" indent="-343080" defTabSz="914400">
              <a:lnSpc>
                <a:spcPct val="100000"/>
              </a:lnSpc>
              <a:spcBef>
                <a:spcPts val="400"/>
              </a:spcBef>
              <a:spcAft>
                <a:spcPts val="601"/>
              </a:spcAft>
              <a:buClr>
                <a:srgbClr val="000000"/>
              </a:buClr>
              <a:buFont typeface="Arial"/>
              <a:buChar char="•"/>
            </a:pPr>
            <a:r>
              <a:rPr b="1" lang="fr-FR" sz="2400" strike="noStrike" u="none">
                <a:solidFill>
                  <a:schemeClr val="dk1"/>
                </a:solidFill>
                <a:uFillTx/>
                <a:latin typeface="Arial"/>
                <a:ea typeface="DejaVu Sans"/>
              </a:rPr>
              <a:t>Le biologique</a:t>
            </a:r>
            <a:endParaRPr b="0" lang="en-DK" sz="24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400" strike="noStrike" u="none">
                <a:solidFill>
                  <a:schemeClr val="dk1"/>
                </a:solidFill>
                <a:uFillTx/>
                <a:latin typeface="Arial"/>
                <a:ea typeface="DejaVu Sans"/>
              </a:rPr>
              <a:t>Variabilité inter et intra-individu (structure et fonctionnement)</a:t>
            </a:r>
            <a:endParaRPr b="0" lang="en-DK" sz="24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400" strike="noStrike" u="none">
                <a:solidFill>
                  <a:schemeClr val="dk1"/>
                </a:solidFill>
                <a:uFillTx/>
                <a:latin typeface="Arial"/>
                <a:ea typeface="DejaVu Sans"/>
              </a:rPr>
              <a:t>Difficile d’accès</a:t>
            </a:r>
            <a:endParaRPr b="0" lang="en-DK" sz="24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400" strike="noStrike" u="none">
                <a:solidFill>
                  <a:schemeClr val="dk1"/>
                </a:solidFill>
                <a:uFillTx/>
                <a:latin typeface="Arial"/>
                <a:ea typeface="DejaVu Sans"/>
              </a:rPr>
              <a:t>Bénéfice/Risque</a:t>
            </a:r>
            <a:endParaRPr b="0" lang="en-DK" sz="2400" strike="noStrike" u="none">
              <a:solidFill>
                <a:srgbClr val="ffffff"/>
              </a:solidFill>
              <a:uFillTx/>
              <a:latin typeface="Arial"/>
            </a:endParaRPr>
          </a:p>
          <a:p>
            <a:pPr defTabSz="914400">
              <a:lnSpc>
                <a:spcPct val="100000"/>
              </a:lnSpc>
              <a:spcBef>
                <a:spcPts val="400"/>
              </a:spcBef>
            </a:pPr>
            <a:endParaRPr b="0" lang="en-DK" sz="2000" strike="noStrike" u="none">
              <a:solidFill>
                <a:srgbClr val="ffffff"/>
              </a:solidFill>
              <a:uFillTx/>
              <a:latin typeface="Arial"/>
            </a:endParaRPr>
          </a:p>
          <a:p>
            <a:pPr marL="343080" indent="-343080" defTabSz="914400">
              <a:lnSpc>
                <a:spcPct val="100000"/>
              </a:lnSpc>
              <a:spcBef>
                <a:spcPts val="400"/>
              </a:spcBef>
              <a:spcAft>
                <a:spcPts val="601"/>
              </a:spcAft>
              <a:buClr>
                <a:srgbClr val="000000"/>
              </a:buClr>
              <a:buFont typeface="Arial"/>
              <a:buChar char="•"/>
            </a:pPr>
            <a:r>
              <a:rPr b="1" lang="fr-FR" sz="2400" strike="noStrike" u="none">
                <a:solidFill>
                  <a:schemeClr val="dk1"/>
                </a:solidFill>
                <a:uFillTx/>
                <a:latin typeface="Arial"/>
                <a:ea typeface="DejaVu Sans"/>
              </a:rPr>
              <a:t>Imagerie médicale = Multidisciplinaire</a:t>
            </a:r>
            <a:endParaRPr b="0" lang="en-DK" sz="24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400" strike="noStrike" u="none">
                <a:solidFill>
                  <a:schemeClr val="dk1"/>
                </a:solidFill>
                <a:uFillTx/>
                <a:latin typeface="Arial"/>
                <a:ea typeface="DejaVu Sans"/>
              </a:rPr>
              <a:t>Biologie et médical</a:t>
            </a:r>
            <a:endParaRPr b="0" lang="en-DK" sz="24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400" strike="noStrike" u="none">
                <a:solidFill>
                  <a:schemeClr val="dk1"/>
                </a:solidFill>
                <a:uFillTx/>
                <a:latin typeface="Arial"/>
                <a:ea typeface="DejaVu Sans"/>
              </a:rPr>
              <a:t>Principe physique</a:t>
            </a:r>
            <a:endParaRPr b="0" lang="en-DK" sz="24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400" strike="noStrike" u="none">
                <a:solidFill>
                  <a:schemeClr val="dk1"/>
                </a:solidFill>
                <a:uFillTx/>
                <a:latin typeface="Arial"/>
                <a:ea typeface="DejaVu Sans"/>
              </a:rPr>
              <a:t>Ingénierie : Électronique, Traitement du signal et de l’image, Informatique</a:t>
            </a:r>
            <a:endParaRPr b="0" lang="en-DK" sz="24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400" strike="noStrike" u="none">
                <a:solidFill>
                  <a:schemeClr val="dk1"/>
                </a:solidFill>
                <a:uFillTx/>
                <a:latin typeface="Arial"/>
                <a:ea typeface="DejaVu Sans"/>
              </a:rPr>
              <a:t>Chimie : Agent de contraste</a:t>
            </a:r>
            <a:endParaRPr b="0" lang="en-DK" sz="2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6" name="Titre 15"/>
          <p:cNvSpPr/>
          <p:nvPr/>
        </p:nvSpPr>
        <p:spPr>
          <a:xfrm>
            <a:off x="198000" y="304920"/>
            <a:ext cx="10286280" cy="1140480"/>
          </a:xfrm>
          <a:prstGeom prst="rect">
            <a:avLst/>
          </a:prstGeom>
          <a:noFill/>
          <a:ln w="0">
            <a:noFill/>
          </a:ln>
        </p:spPr>
        <p:style>
          <a:lnRef idx="0"/>
          <a:fillRef idx="0"/>
          <a:effectRef idx="0"/>
          <a:fontRef idx="minor"/>
        </p:style>
        <p:txBody>
          <a:bodyPr lIns="0" rIns="0" tIns="0" bIns="0" anchor="ctr">
            <a:noAutofit/>
          </a:bodyPr>
          <a:p>
            <a:pPr>
              <a:lnSpc>
                <a:spcPct val="90000"/>
              </a:lnSpc>
            </a:pPr>
            <a:r>
              <a:rPr b="0" lang="fr-FR" sz="3600" strike="noStrike" u="none">
                <a:solidFill>
                  <a:srgbClr val="000000"/>
                </a:solidFill>
                <a:uFillTx/>
                <a:latin typeface="Arial"/>
                <a:ea typeface="DejaVu Sans"/>
              </a:rPr>
              <a:t>Balayage de l’espace des k par gradient de lecture  + phase</a:t>
            </a:r>
            <a:endParaRPr b="0" lang="en-DK" sz="3600" strike="noStrike" u="none">
              <a:solidFill>
                <a:srgbClr val="ffffff"/>
              </a:solidFill>
              <a:uFillTx/>
              <a:latin typeface="Arial"/>
            </a:endParaRPr>
          </a:p>
        </p:txBody>
      </p:sp>
      <p:pic>
        <p:nvPicPr>
          <p:cNvPr id="1477" name="" descr=""/>
          <p:cNvPicPr/>
          <p:nvPr/>
        </p:nvPicPr>
        <p:blipFill>
          <a:blip r:embed="rId1"/>
          <a:stretch/>
        </p:blipFill>
        <p:spPr>
          <a:xfrm>
            <a:off x="641520" y="1784520"/>
            <a:ext cx="10808280" cy="4113720"/>
          </a:xfrm>
          <a:prstGeom prst="rect">
            <a:avLst/>
          </a:prstGeom>
          <a:ln w="0">
            <a:noFill/>
          </a:ln>
        </p:spPr>
      </p:pic>
    </p:spTree>
  </p:cSld>
  <mc:AlternateContent>
    <mc:Choice Requires="p14">
      <p:transition spd="slow" p14:dur="2000"/>
    </mc:Choice>
    <mc:Fallback>
      <p:transition spd="slow"/>
    </mc:Fallback>
  </mc:AlternateContent>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8" name="Titre 13"/>
          <p:cNvSpPr/>
          <p:nvPr/>
        </p:nvSpPr>
        <p:spPr>
          <a:xfrm>
            <a:off x="1094040" y="521640"/>
            <a:ext cx="5731200" cy="1140480"/>
          </a:xfrm>
          <a:prstGeom prst="rect">
            <a:avLst/>
          </a:prstGeom>
          <a:noFill/>
          <a:ln w="0">
            <a:noFill/>
          </a:ln>
        </p:spPr>
        <p:style>
          <a:lnRef idx="0"/>
          <a:fillRef idx="0"/>
          <a:effectRef idx="0"/>
          <a:fontRef idx="minor"/>
        </p:style>
        <p:txBody>
          <a:bodyPr lIns="0" rIns="0" tIns="0" bIns="0" anchor="ctr">
            <a:noAutofit/>
          </a:bodyPr>
          <a:p>
            <a:pPr>
              <a:lnSpc>
                <a:spcPct val="90000"/>
              </a:lnSpc>
            </a:pPr>
            <a:r>
              <a:rPr b="0" lang="fr-FR" sz="2800" strike="noStrike" u="none">
                <a:solidFill>
                  <a:srgbClr val="000000"/>
                </a:solidFill>
                <a:uFillTx/>
                <a:latin typeface="Arial"/>
                <a:ea typeface="DejaVu Sans"/>
              </a:rPr>
              <a:t>Divers types de balayages de l’espace k </a:t>
            </a:r>
            <a:endParaRPr b="0" lang="en-DK" sz="2800" strike="noStrike" u="none">
              <a:solidFill>
                <a:srgbClr val="ffffff"/>
              </a:solidFill>
              <a:uFillTx/>
              <a:latin typeface="Arial"/>
            </a:endParaRPr>
          </a:p>
        </p:txBody>
      </p:sp>
      <p:pic>
        <p:nvPicPr>
          <p:cNvPr id="1479" name="" descr=""/>
          <p:cNvPicPr/>
          <p:nvPr/>
        </p:nvPicPr>
        <p:blipFill>
          <a:blip r:embed="rId1"/>
          <a:stretch/>
        </p:blipFill>
        <p:spPr>
          <a:xfrm>
            <a:off x="6482520" y="304920"/>
            <a:ext cx="5139720" cy="6063480"/>
          </a:xfrm>
          <a:prstGeom prst="rect">
            <a:avLst/>
          </a:prstGeom>
          <a:ln w="0">
            <a:noFill/>
          </a:ln>
        </p:spPr>
      </p:pic>
    </p:spTree>
  </p:cSld>
  <mc:AlternateContent>
    <mc:Choice Requires="p14">
      <p:transition spd="slow" p14:dur="2000"/>
    </mc:Choice>
    <mc:Fallback>
      <p:transition spd="slow"/>
    </mc:Fallback>
  </mc:AlternateContent>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80" name="" descr=""/>
          <p:cNvPicPr/>
          <p:nvPr/>
        </p:nvPicPr>
        <p:blipFill>
          <a:blip r:embed="rId1"/>
          <a:stretch/>
        </p:blipFill>
        <p:spPr>
          <a:xfrm>
            <a:off x="366840" y="1929240"/>
            <a:ext cx="6660720" cy="3512880"/>
          </a:xfrm>
          <a:prstGeom prst="rect">
            <a:avLst/>
          </a:prstGeom>
          <a:ln w="0">
            <a:noFill/>
          </a:ln>
        </p:spPr>
      </p:pic>
      <p:sp>
        <p:nvSpPr>
          <p:cNvPr id="1481" name=""/>
          <p:cNvSpPr/>
          <p:nvPr/>
        </p:nvSpPr>
        <p:spPr>
          <a:xfrm>
            <a:off x="2952720" y="597960"/>
            <a:ext cx="5929920" cy="712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4400" strike="noStrike" u="none">
                <a:solidFill>
                  <a:srgbClr val="000000"/>
                </a:solidFill>
                <a:uFillTx/>
                <a:latin typeface="Arial"/>
                <a:ea typeface="DejaVu Sans"/>
              </a:rPr>
              <a:t>Grande Trinité de l’IRM</a:t>
            </a:r>
            <a:endParaRPr b="0" lang="en-DK" sz="4400" strike="noStrike" u="none">
              <a:solidFill>
                <a:srgbClr val="ffffff"/>
              </a:solidFill>
              <a:uFillTx/>
              <a:latin typeface="Arial"/>
            </a:endParaRPr>
          </a:p>
        </p:txBody>
      </p:sp>
      <p:sp>
        <p:nvSpPr>
          <p:cNvPr id="1482" name=""/>
          <p:cNvSpPr/>
          <p:nvPr/>
        </p:nvSpPr>
        <p:spPr>
          <a:xfrm>
            <a:off x="6733440" y="2294280"/>
            <a:ext cx="4646520" cy="599760"/>
          </a:xfrm>
          <a:prstGeom prst="rect">
            <a:avLst/>
          </a:prstGeom>
          <a:solidFill>
            <a:srgbClr val="ff0000"/>
          </a:solid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Le rapport S/N augmente avec la racine du nombre d’accumulation du signal</a:t>
            </a:r>
            <a:endParaRPr b="0" lang="en-DK" sz="1800" strike="noStrike" u="none">
              <a:solidFill>
                <a:srgbClr val="ffffff"/>
              </a:solidFill>
              <a:uFillTx/>
              <a:latin typeface="Arial"/>
            </a:endParaRPr>
          </a:p>
        </p:txBody>
      </p:sp>
      <p:sp>
        <p:nvSpPr>
          <p:cNvPr id="1483" name=""/>
          <p:cNvSpPr/>
          <p:nvPr/>
        </p:nvSpPr>
        <p:spPr>
          <a:xfrm>
            <a:off x="6733440" y="3302640"/>
            <a:ext cx="4646520" cy="599760"/>
          </a:xfrm>
          <a:prstGeom prst="rect">
            <a:avLst/>
          </a:prstGeom>
          <a:solidFill>
            <a:srgbClr val="ff0000"/>
          </a:solid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Le rapport S/N augmente comme le volume  du voxel</a:t>
            </a:r>
            <a:endParaRPr b="0" lang="en-DK" sz="1800" strike="noStrike" u="none">
              <a:solidFill>
                <a:srgbClr val="ffffff"/>
              </a:solidFill>
              <a:uFillTx/>
              <a:latin typeface="Arial"/>
            </a:endParaRPr>
          </a:p>
        </p:txBody>
      </p:sp>
      <p:sp>
        <p:nvSpPr>
          <p:cNvPr id="1484" name=""/>
          <p:cNvSpPr/>
          <p:nvPr/>
        </p:nvSpPr>
        <p:spPr>
          <a:xfrm>
            <a:off x="1440000" y="5596200"/>
            <a:ext cx="9273960" cy="343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Si j’ai besoin de 10 minutes pour obtenir un S/B de 10 il m’en faudra 40 pour avoir 20</a:t>
            </a:r>
            <a:endParaRPr b="0" lang="en-DK" sz="1800" strike="noStrike" u="none">
              <a:solidFill>
                <a:srgbClr val="ffffff"/>
              </a:solidFill>
              <a:uFillTx/>
              <a:latin typeface="Arial"/>
            </a:endParaRPr>
          </a:p>
        </p:txBody>
      </p:sp>
      <p:sp>
        <p:nvSpPr>
          <p:cNvPr id="1485" name=""/>
          <p:cNvSpPr/>
          <p:nvPr/>
        </p:nvSpPr>
        <p:spPr>
          <a:xfrm>
            <a:off x="924120" y="6114240"/>
            <a:ext cx="9930240" cy="343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Si le S/B d’un voxel de 1x1x1mm est 20 celui d’un voxel de 0.79x0.79x0.79 n’est plus que de 10 </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6"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3600" strike="noStrike" u="none">
                <a:solidFill>
                  <a:srgbClr val="000000"/>
                </a:solidFill>
                <a:uFillTx/>
                <a:latin typeface="Arial"/>
                <a:ea typeface="DejaVu Sans"/>
              </a:rPr>
              <a:t>Maintenant on peut faire des images comme le CT : beaucoup de signal =&gt; beaucoup de protons</a:t>
            </a:r>
            <a:br>
              <a:rPr sz="3600"/>
            </a:br>
            <a:r>
              <a:rPr b="0" lang="fr-FR" sz="3600" strike="noStrike" u="none">
                <a:solidFill>
                  <a:srgbClr val="000000"/>
                </a:solidFill>
                <a:uFillTx/>
                <a:latin typeface="Arial"/>
                <a:ea typeface="DejaVu Sans"/>
              </a:rPr>
              <a:t>le cours sur l’IRM est terminé ?</a:t>
            </a:r>
            <a:endParaRPr b="0" lang="en-DK" sz="3600" strike="noStrike" u="none">
              <a:solidFill>
                <a:srgbClr val="ffffff"/>
              </a:solidFill>
              <a:uFillTx/>
              <a:latin typeface="Arial"/>
            </a:endParaRPr>
          </a:p>
        </p:txBody>
      </p:sp>
      <p:sp>
        <p:nvSpPr>
          <p:cNvPr id="1487" name="PlaceHolder 2"/>
          <p:cNvSpPr>
            <a:spLocks noGrp="1"/>
          </p:cNvSpPr>
          <p:nvPr>
            <p:ph type="subTitle"/>
          </p:nvPr>
        </p:nvSpPr>
        <p:spPr>
          <a:xfrm>
            <a:off x="507960" y="2498760"/>
            <a:ext cx="10968120" cy="3972960"/>
          </a:xfrm>
          <a:prstGeom prst="rect">
            <a:avLst/>
          </a:prstGeom>
          <a:noFill/>
          <a:ln w="0">
            <a:noFill/>
          </a:ln>
        </p:spPr>
        <p:txBody>
          <a:bodyPr lIns="0" rIns="0" tIns="0" bIns="0" anchor="ctr">
            <a:noAutofit/>
          </a:bodyPr>
          <a:p>
            <a:pPr indent="0" algn="ctr">
              <a:lnSpc>
                <a:spcPct val="90000"/>
              </a:lnSpc>
              <a:spcBef>
                <a:spcPts val="1001"/>
              </a:spcBef>
              <a:buNone/>
              <a:tabLst>
                <a:tab algn="l" pos="0"/>
              </a:tabLst>
            </a:pPr>
            <a:r>
              <a:rPr b="0" lang="fr-FR" sz="2800" strike="noStrike" u="none">
                <a:solidFill>
                  <a:srgbClr val="000000"/>
                </a:solidFill>
                <a:uFillTx/>
                <a:latin typeface="Arial"/>
                <a:ea typeface="DejaVu Sans"/>
              </a:rPr>
              <a:t>En fait non, c’est maintenant que ça commence à être intéressant :</a:t>
            </a:r>
            <a:endParaRPr b="0" lang="en-DK" sz="2800" strike="noStrike" u="none">
              <a:solidFill>
                <a:srgbClr val="ffffff"/>
              </a:solidFill>
              <a:uFillTx/>
              <a:latin typeface="Arial"/>
            </a:endParaRPr>
          </a:p>
          <a:p>
            <a:pPr indent="0" algn="ctr">
              <a:lnSpc>
                <a:spcPct val="90000"/>
              </a:lnSpc>
              <a:spcBef>
                <a:spcPts val="1001"/>
              </a:spcBef>
              <a:buNone/>
              <a:tabLst>
                <a:tab algn="l" pos="0"/>
              </a:tabLst>
            </a:pPr>
            <a:endParaRPr b="0" lang="en-DK" sz="2800" strike="noStrike" u="none">
              <a:solidFill>
                <a:srgbClr val="ffffff"/>
              </a:solidFill>
              <a:uFillTx/>
              <a:latin typeface="Arial"/>
            </a:endParaRPr>
          </a:p>
          <a:p>
            <a:pPr indent="0" algn="ctr">
              <a:lnSpc>
                <a:spcPct val="90000"/>
              </a:lnSpc>
              <a:spcBef>
                <a:spcPts val="1001"/>
              </a:spcBef>
              <a:buNone/>
              <a:tabLst>
                <a:tab algn="l" pos="0"/>
              </a:tabLst>
            </a:pPr>
            <a:r>
              <a:rPr b="0" lang="fr-FR" sz="3600" strike="noStrike" u="none">
                <a:solidFill>
                  <a:srgbClr val="000000"/>
                </a:solidFill>
                <a:uFillTx/>
                <a:latin typeface="Arial"/>
                <a:ea typeface="DejaVu Sans"/>
              </a:rPr>
              <a:t>L’IRM bénéficie de dizaines et de dizaines de moyens de contraster les images c’est-à-dire, nous offre le moyen d’accéder à une variété de dimensions (orthogonales ou non) impressionnante.</a:t>
            </a:r>
            <a:endParaRPr b="0" lang="en-DK" sz="36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8"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gn="ctr">
              <a:lnSpc>
                <a:spcPct val="90000"/>
              </a:lnSpc>
              <a:buNone/>
              <a:tabLst>
                <a:tab algn="l" pos="0"/>
              </a:tabLst>
            </a:pPr>
            <a:r>
              <a:rPr b="0" lang="fr-FR" sz="4400" strike="noStrike" u="none">
                <a:solidFill>
                  <a:srgbClr val="000000"/>
                </a:solidFill>
                <a:uFillTx/>
                <a:latin typeface="Arial"/>
                <a:ea typeface="DejaVu Sans"/>
              </a:rPr>
              <a:t>Concept de refocalisation du signal</a:t>
            </a:r>
            <a:endParaRPr b="0" lang="en-DK" sz="4400" strike="noStrike" u="none">
              <a:solidFill>
                <a:srgbClr val="ffffff"/>
              </a:solidFill>
              <a:uFillTx/>
              <a:latin typeface="Arial"/>
            </a:endParaRPr>
          </a:p>
        </p:txBody>
      </p:sp>
      <p:pic>
        <p:nvPicPr>
          <p:cNvPr id="1489" name="Picture 4" descr="Diagram&#10;&#10;Description automatically generated"/>
          <p:cNvPicPr/>
          <p:nvPr/>
        </p:nvPicPr>
        <p:blipFill>
          <a:blip r:embed="rId1"/>
          <a:stretch/>
        </p:blipFill>
        <p:spPr>
          <a:xfrm>
            <a:off x="757800" y="1619280"/>
            <a:ext cx="4824720" cy="3615120"/>
          </a:xfrm>
          <a:prstGeom prst="rect">
            <a:avLst/>
          </a:prstGeom>
          <a:ln w="0">
            <a:noFill/>
          </a:ln>
        </p:spPr>
      </p:pic>
      <p:pic>
        <p:nvPicPr>
          <p:cNvPr id="1490" name="Picture 6" descr="Diagram&#10;&#10;Description automatically generated"/>
          <p:cNvPicPr/>
          <p:nvPr/>
        </p:nvPicPr>
        <p:blipFill>
          <a:blip r:embed="rId2"/>
          <a:stretch/>
        </p:blipFill>
        <p:spPr>
          <a:xfrm>
            <a:off x="7083360" y="2085840"/>
            <a:ext cx="3796200" cy="2681640"/>
          </a:xfrm>
          <a:prstGeom prst="rect">
            <a:avLst/>
          </a:prstGeom>
          <a:ln w="0">
            <a:noFill/>
          </a:ln>
        </p:spPr>
      </p:pic>
    </p:spTree>
  </p:cSld>
  <mc:AlternateContent>
    <mc:Choice Requires="p14">
      <p:transition spd="slow" p14:dur="2000"/>
    </mc:Choice>
    <mc:Fallback>
      <p:transition spd="slow"/>
    </mc:Fallback>
  </mc:AlternateContent>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1" name="TextBox 3"/>
          <p:cNvSpPr/>
          <p:nvPr/>
        </p:nvSpPr>
        <p:spPr>
          <a:xfrm>
            <a:off x="1239120" y="1159560"/>
            <a:ext cx="9392400" cy="4479840"/>
          </a:xfrm>
          <a:prstGeom prst="rect">
            <a:avLst/>
          </a:prstGeom>
          <a:noFill/>
          <a:ln w="0">
            <a:noFill/>
          </a:ln>
          <a:effectLst>
            <a:outerShdw blurRad="50760" dir="2700000" dist="37674" rotWithShape="0">
              <a:srgbClr val="000000">
                <a:alpha val="40000"/>
              </a:srgbClr>
            </a:outerShdw>
          </a:effectLst>
        </p:spPr>
        <p:style>
          <a:lnRef idx="0"/>
          <a:fillRef idx="0"/>
          <a:effectRef idx="0"/>
          <a:fontRef idx="minor"/>
        </p:style>
        <p:txBody>
          <a:bodyPr lIns="90000" rIns="90000" tIns="45000" bIns="45000" anchor="t">
            <a:spAutoFit/>
          </a:bodyPr>
          <a:p>
            <a:pPr algn="ctr">
              <a:lnSpc>
                <a:spcPct val="100000"/>
              </a:lnSpc>
            </a:pPr>
            <a:r>
              <a:rPr b="0" lang="fr-FR" sz="3200" strike="noStrike" u="none">
                <a:solidFill>
                  <a:srgbClr val="000000"/>
                </a:solidFill>
                <a:uFillTx/>
                <a:latin typeface="Arial"/>
                <a:ea typeface="DejaVu Sans"/>
              </a:rPr>
              <a:t>Une expérience IRM/RMN  consiste à créer un signal dans le </a:t>
            </a:r>
            <a:r>
              <a:rPr b="1" lang="fr-FR" sz="3200" strike="noStrike" u="sng">
                <a:solidFill>
                  <a:srgbClr val="000000"/>
                </a:solidFill>
                <a:uFillTx/>
                <a:latin typeface="Arial"/>
                <a:ea typeface="DejaVu Sans"/>
              </a:rPr>
              <a:t>plan transverse </a:t>
            </a:r>
            <a:r>
              <a:rPr b="0" lang="fr-FR" sz="3200" strike="noStrike" u="none">
                <a:solidFill>
                  <a:srgbClr val="000000"/>
                </a:solidFill>
                <a:uFillTx/>
                <a:latin typeface="Arial"/>
                <a:ea typeface="DejaVu Sans"/>
              </a:rPr>
              <a:t>(observable)</a:t>
            </a:r>
            <a:endParaRPr b="0" lang="en-DK" sz="3200" strike="noStrike" u="none">
              <a:solidFill>
                <a:srgbClr val="ffffff"/>
              </a:solidFill>
              <a:uFillTx/>
              <a:latin typeface="Arial"/>
            </a:endParaRPr>
          </a:p>
          <a:p>
            <a:pPr algn="ctr">
              <a:lnSpc>
                <a:spcPct val="100000"/>
              </a:lnSpc>
            </a:pPr>
            <a:r>
              <a:rPr b="0" lang="fr-FR" sz="3200" strike="noStrike" u="none">
                <a:solidFill>
                  <a:srgbClr val="000000"/>
                </a:solidFill>
                <a:uFillTx/>
                <a:latin typeface="Arial"/>
                <a:ea typeface="DejaVu Sans"/>
              </a:rPr>
              <a:t>le faire moduler </a:t>
            </a:r>
            <a:r>
              <a:rPr b="1" lang="fr-FR" sz="3200" strike="noStrike" u="sng">
                <a:solidFill>
                  <a:srgbClr val="000000"/>
                </a:solidFill>
                <a:uFillTx/>
                <a:latin typeface="Arial"/>
                <a:ea typeface="DejaVu Sans"/>
              </a:rPr>
              <a:t>au cours du temps </a:t>
            </a:r>
            <a:r>
              <a:rPr b="0" lang="fr-FR" sz="3200" strike="noStrike" u="none">
                <a:solidFill>
                  <a:srgbClr val="000000"/>
                </a:solidFill>
                <a:uFillTx/>
                <a:latin typeface="Arial"/>
                <a:ea typeface="DejaVu Sans"/>
              </a:rPr>
              <a:t>par un mécanisme </a:t>
            </a:r>
            <a:endParaRPr b="0" lang="en-DK" sz="3200" strike="noStrike" u="none">
              <a:solidFill>
                <a:srgbClr val="ffffff"/>
              </a:solidFill>
              <a:uFillTx/>
              <a:latin typeface="Arial"/>
            </a:endParaRPr>
          </a:p>
          <a:p>
            <a:pPr algn="ctr">
              <a:lnSpc>
                <a:spcPct val="100000"/>
              </a:lnSpc>
            </a:pPr>
            <a:r>
              <a:rPr b="0" lang="fr-FR" sz="3200" strike="noStrike" u="none">
                <a:solidFill>
                  <a:srgbClr val="000000"/>
                </a:solidFill>
                <a:uFillTx/>
                <a:latin typeface="Arial"/>
                <a:ea typeface="DejaVu Sans"/>
              </a:rPr>
              <a:t>Que </a:t>
            </a:r>
            <a:r>
              <a:rPr b="1" lang="fr-FR" sz="3200" strike="noStrike" u="none">
                <a:solidFill>
                  <a:srgbClr val="000000"/>
                </a:solidFill>
                <a:uFillTx/>
                <a:latin typeface="Arial"/>
                <a:ea typeface="DejaVu Sans"/>
              </a:rPr>
              <a:t>nous choisissons </a:t>
            </a:r>
            <a:r>
              <a:rPr b="0" lang="fr-FR" sz="3200" strike="noStrike" u="none">
                <a:solidFill>
                  <a:srgbClr val="000000"/>
                </a:solidFill>
                <a:uFillTx/>
                <a:latin typeface="Arial"/>
                <a:ea typeface="DejaVu Sans"/>
              </a:rPr>
              <a:t>pour privilégier le développement </a:t>
            </a:r>
            <a:r>
              <a:rPr b="1" lang="fr-FR" sz="3200" strike="noStrike" u="sng">
                <a:solidFill>
                  <a:srgbClr val="000000"/>
                </a:solidFill>
                <a:uFillTx/>
                <a:latin typeface="Arial"/>
                <a:ea typeface="DejaVu Sans"/>
              </a:rPr>
              <a:t>d’un type donné d’interaction</a:t>
            </a:r>
            <a:r>
              <a:rPr b="0" lang="fr-FR" sz="3200" strike="noStrike" u="none">
                <a:solidFill>
                  <a:srgbClr val="000000"/>
                </a:solidFill>
                <a:uFillTx/>
                <a:latin typeface="Arial"/>
                <a:ea typeface="DejaVu Sans"/>
              </a:rPr>
              <a:t>.</a:t>
            </a:r>
            <a:endParaRPr b="0" lang="en-DK" sz="3200" strike="noStrike" u="none">
              <a:solidFill>
                <a:srgbClr val="ffffff"/>
              </a:solidFill>
              <a:uFillTx/>
              <a:latin typeface="Arial"/>
            </a:endParaRPr>
          </a:p>
          <a:p>
            <a:pPr algn="ctr">
              <a:lnSpc>
                <a:spcPct val="100000"/>
              </a:lnSpc>
            </a:pPr>
            <a:endParaRPr b="0" lang="en-DK" sz="3200" strike="noStrike" u="none">
              <a:solidFill>
                <a:srgbClr val="ffffff"/>
              </a:solidFill>
              <a:uFillTx/>
              <a:latin typeface="Arial"/>
            </a:endParaRPr>
          </a:p>
          <a:p>
            <a:pPr algn="ctr">
              <a:lnSpc>
                <a:spcPct val="100000"/>
              </a:lnSpc>
            </a:pPr>
            <a:r>
              <a:rPr b="1" lang="fr-FR" sz="3200" strike="noStrike" u="none">
                <a:solidFill>
                  <a:srgbClr val="000000"/>
                </a:solidFill>
                <a:uFillTx/>
                <a:latin typeface="Arial"/>
                <a:ea typeface="DejaVu Sans"/>
              </a:rPr>
              <a:t>on observe alors l’effet qu’aura eu cette interaction sur le signal observé</a:t>
            </a:r>
            <a:endParaRPr b="0" lang="en-DK" sz="32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2" name="ZoneTexte 3"/>
          <p:cNvSpPr/>
          <p:nvPr/>
        </p:nvSpPr>
        <p:spPr>
          <a:xfrm>
            <a:off x="5099040" y="277560"/>
            <a:ext cx="654804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Les classiques : densité de proton, T</a:t>
            </a:r>
            <a:r>
              <a:rPr b="0" lang="fr-FR" sz="1800" strike="noStrike" u="none" baseline="-25000">
                <a:solidFill>
                  <a:srgbClr val="000000"/>
                </a:solidFill>
                <a:uFillTx/>
                <a:latin typeface="Arial"/>
                <a:ea typeface="DejaVu Sans"/>
              </a:rPr>
              <a:t>1</a:t>
            </a:r>
            <a:r>
              <a:rPr b="0" lang="fr-FR" sz="1800" strike="noStrike" u="none">
                <a:solidFill>
                  <a:srgbClr val="000000"/>
                </a:solidFill>
                <a:uFillTx/>
                <a:latin typeface="Arial"/>
                <a:ea typeface="DejaVu Sans"/>
              </a:rPr>
              <a:t>, T</a:t>
            </a:r>
            <a:r>
              <a:rPr b="0" lang="fr-FR" sz="1800" strike="noStrike" u="none" baseline="-25000">
                <a:solidFill>
                  <a:srgbClr val="000000"/>
                </a:solidFill>
                <a:uFillTx/>
                <a:latin typeface="Arial"/>
                <a:ea typeface="DejaVu Sans"/>
              </a:rPr>
              <a:t>2</a:t>
            </a:r>
            <a:r>
              <a:rPr b="0" lang="fr-FR" sz="1800" strike="noStrike" u="none">
                <a:solidFill>
                  <a:srgbClr val="000000"/>
                </a:solidFill>
                <a:uFillTx/>
                <a:latin typeface="Arial"/>
                <a:ea typeface="DejaVu Sans"/>
              </a:rPr>
              <a:t>, densité de proton (</a:t>
            </a:r>
            <a:r>
              <a:rPr b="0" lang="el-GR" sz="1800" strike="noStrike" u="none">
                <a:solidFill>
                  <a:srgbClr val="000000"/>
                </a:solidFill>
                <a:uFillTx/>
                <a:latin typeface="Arial"/>
                <a:ea typeface="DejaVu Sans"/>
              </a:rPr>
              <a:t>ρ</a:t>
            </a:r>
            <a:r>
              <a:rPr b="0" lang="fr-FR" sz="1800" strike="noStrike" u="none">
                <a:solidFill>
                  <a:srgbClr val="000000"/>
                </a:solidFill>
                <a:uFillTx/>
                <a:latin typeface="Arial"/>
                <a:ea typeface="DejaVu Sans"/>
              </a:rPr>
              <a:t>)</a:t>
            </a:r>
            <a:endParaRPr b="0" lang="en-DK" sz="1800" strike="noStrike" u="none">
              <a:solidFill>
                <a:srgbClr val="ffffff"/>
              </a:solidFill>
              <a:uFillTx/>
              <a:latin typeface="Arial"/>
            </a:endParaRPr>
          </a:p>
        </p:txBody>
      </p:sp>
      <p:sp>
        <p:nvSpPr>
          <p:cNvPr id="1493" name="ZoneTexte 5"/>
          <p:cNvSpPr/>
          <p:nvPr/>
        </p:nvSpPr>
        <p:spPr>
          <a:xfrm>
            <a:off x="7158960" y="1681560"/>
            <a:ext cx="4557240" cy="6757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800" strike="noStrike" u="none">
                <a:solidFill>
                  <a:srgbClr val="000000"/>
                </a:solidFill>
                <a:uFillTx/>
                <a:latin typeface="Arial"/>
                <a:ea typeface="DejaVu Sans"/>
              </a:rPr>
              <a:t>T</a:t>
            </a:r>
            <a:r>
              <a:rPr b="1" lang="fr-FR" sz="1800" strike="noStrike" u="none" baseline="-25000">
                <a:solidFill>
                  <a:srgbClr val="000000"/>
                </a:solidFill>
                <a:uFillTx/>
                <a:latin typeface="Arial"/>
                <a:ea typeface="DejaVu Sans"/>
              </a:rPr>
              <a:t>1</a:t>
            </a:r>
            <a:r>
              <a:rPr b="0" lang="fr-FR" sz="1800" strike="noStrike" u="none">
                <a:solidFill>
                  <a:srgbClr val="000000"/>
                </a:solidFill>
                <a:uFillTx/>
                <a:latin typeface="Arial"/>
                <a:ea typeface="DejaVu Sans"/>
              </a:rPr>
              <a:t> plus le signal d’un voxel à perdu son </a:t>
            </a:r>
            <a:r>
              <a:rPr b="1" lang="fr-FR" sz="1800" strike="noStrike" u="none">
                <a:solidFill>
                  <a:srgbClr val="000000"/>
                </a:solidFill>
                <a:uFillTx/>
                <a:latin typeface="Arial"/>
                <a:ea typeface="DejaVu Sans"/>
              </a:rPr>
              <a:t>énergie</a:t>
            </a:r>
            <a:r>
              <a:rPr b="0" lang="fr-FR" sz="1800" strike="noStrike" u="none">
                <a:solidFill>
                  <a:srgbClr val="000000"/>
                </a:solidFill>
                <a:uFillTx/>
                <a:latin typeface="Arial"/>
                <a:ea typeface="DejaVu Sans"/>
              </a:rPr>
              <a:t> rapidement plus il apparaît clair</a:t>
            </a:r>
            <a:endParaRPr b="0" lang="en-DK" sz="1800" strike="noStrike" u="none">
              <a:solidFill>
                <a:srgbClr val="ffffff"/>
              </a:solidFill>
              <a:uFillTx/>
              <a:latin typeface="Arial"/>
            </a:endParaRPr>
          </a:p>
        </p:txBody>
      </p:sp>
      <p:sp>
        <p:nvSpPr>
          <p:cNvPr id="1494" name="ZoneTexte 6"/>
          <p:cNvSpPr/>
          <p:nvPr/>
        </p:nvSpPr>
        <p:spPr>
          <a:xfrm>
            <a:off x="7158960" y="2684880"/>
            <a:ext cx="4557240" cy="6757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800" strike="noStrike" u="none">
                <a:solidFill>
                  <a:srgbClr val="000000"/>
                </a:solidFill>
                <a:uFillTx/>
                <a:latin typeface="Arial"/>
                <a:ea typeface="DejaVu Sans"/>
              </a:rPr>
              <a:t>T</a:t>
            </a:r>
            <a:r>
              <a:rPr b="1" lang="fr-FR" sz="1800" strike="noStrike" u="none" baseline="-25000">
                <a:solidFill>
                  <a:srgbClr val="000000"/>
                </a:solidFill>
                <a:uFillTx/>
                <a:latin typeface="Arial"/>
                <a:ea typeface="DejaVu Sans"/>
              </a:rPr>
              <a:t>2</a:t>
            </a:r>
            <a:r>
              <a:rPr b="0" lang="fr-FR" sz="1800" strike="noStrike" u="none">
                <a:solidFill>
                  <a:srgbClr val="000000"/>
                </a:solidFill>
                <a:uFillTx/>
                <a:latin typeface="Arial"/>
                <a:ea typeface="DejaVu Sans"/>
              </a:rPr>
              <a:t> plus le signal d’un voxel s’est </a:t>
            </a:r>
            <a:r>
              <a:rPr b="1" lang="fr-FR" sz="1800" strike="noStrike" u="none">
                <a:solidFill>
                  <a:srgbClr val="000000"/>
                </a:solidFill>
                <a:uFillTx/>
                <a:latin typeface="Arial"/>
                <a:ea typeface="DejaVu Sans"/>
              </a:rPr>
              <a:t>déphasé</a:t>
            </a:r>
            <a:r>
              <a:rPr b="0" lang="fr-FR" sz="1800" strike="noStrike" u="none">
                <a:solidFill>
                  <a:srgbClr val="000000"/>
                </a:solidFill>
                <a:uFillTx/>
                <a:latin typeface="Arial"/>
                <a:ea typeface="DejaVu Sans"/>
              </a:rPr>
              <a:t> plus il apparaît sombre</a:t>
            </a:r>
            <a:endParaRPr b="0" lang="en-DK" sz="1800" strike="noStrike" u="none">
              <a:solidFill>
                <a:srgbClr val="ffffff"/>
              </a:solidFill>
              <a:uFillTx/>
              <a:latin typeface="Arial"/>
            </a:endParaRPr>
          </a:p>
        </p:txBody>
      </p:sp>
      <p:sp>
        <p:nvSpPr>
          <p:cNvPr id="1495" name="ZoneTexte 7"/>
          <p:cNvSpPr/>
          <p:nvPr/>
        </p:nvSpPr>
        <p:spPr>
          <a:xfrm>
            <a:off x="7158960" y="3442680"/>
            <a:ext cx="455724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l-GR" sz="1800" strike="noStrike" u="none">
                <a:solidFill>
                  <a:srgbClr val="000000"/>
                </a:solidFill>
                <a:uFillTx/>
                <a:latin typeface="Arial"/>
                <a:ea typeface="DejaVu Sans"/>
              </a:rPr>
              <a:t>ρ</a:t>
            </a:r>
            <a:r>
              <a:rPr b="0" lang="fr-FR" sz="1800" strike="noStrike" u="none">
                <a:solidFill>
                  <a:srgbClr val="000000"/>
                </a:solidFill>
                <a:uFillTx/>
                <a:latin typeface="Arial"/>
                <a:ea typeface="DejaVu Sans"/>
              </a:rPr>
              <a:t> (densité de proton) plus il y a de </a:t>
            </a:r>
            <a:r>
              <a:rPr b="1" lang="fr-FR" sz="1800" strike="noStrike" u="none">
                <a:solidFill>
                  <a:srgbClr val="000000"/>
                </a:solidFill>
                <a:uFillTx/>
                <a:latin typeface="Arial"/>
                <a:ea typeface="DejaVu Sans"/>
              </a:rPr>
              <a:t>noyaux</a:t>
            </a:r>
            <a:r>
              <a:rPr b="0" lang="fr-FR" sz="1800" strike="noStrike" u="none">
                <a:solidFill>
                  <a:srgbClr val="000000"/>
                </a:solidFill>
                <a:uFillTx/>
                <a:latin typeface="Arial"/>
                <a:ea typeface="DejaVu Sans"/>
              </a:rPr>
              <a:t>, plus c’est clair</a:t>
            </a:r>
            <a:endParaRPr b="0" lang="en-DK" sz="1800" strike="noStrike" u="none">
              <a:solidFill>
                <a:srgbClr val="ffffff"/>
              </a:solidFill>
              <a:uFillTx/>
              <a:latin typeface="Arial"/>
            </a:endParaRPr>
          </a:p>
        </p:txBody>
      </p:sp>
      <p:pic>
        <p:nvPicPr>
          <p:cNvPr id="1496" name="Image 8" descr=""/>
          <p:cNvPicPr/>
          <p:nvPr/>
        </p:nvPicPr>
        <p:blipFill>
          <a:blip r:embed="rId1"/>
          <a:stretch/>
        </p:blipFill>
        <p:spPr>
          <a:xfrm>
            <a:off x="6316560" y="4140720"/>
            <a:ext cx="5871240" cy="2637000"/>
          </a:xfrm>
          <a:prstGeom prst="rect">
            <a:avLst/>
          </a:prstGeom>
          <a:ln w="0">
            <a:noFill/>
          </a:ln>
        </p:spPr>
      </p:pic>
      <p:pic>
        <p:nvPicPr>
          <p:cNvPr id="1497" name="Picture 2" descr="Diagram&#10;&#10;Description automatically generated"/>
          <p:cNvPicPr/>
          <p:nvPr/>
        </p:nvPicPr>
        <p:blipFill>
          <a:blip r:embed="rId2"/>
          <a:srcRect l="0" t="0" r="19177" b="0"/>
          <a:stretch/>
        </p:blipFill>
        <p:spPr>
          <a:xfrm>
            <a:off x="339840" y="1782720"/>
            <a:ext cx="5360040" cy="4902840"/>
          </a:xfrm>
          <a:prstGeom prst="rect">
            <a:avLst/>
          </a:prstGeom>
          <a:ln w="0">
            <a:noFill/>
          </a:ln>
        </p:spPr>
      </p:pic>
      <p:pic>
        <p:nvPicPr>
          <p:cNvPr id="1498" name="" descr=""/>
          <p:cNvPicPr/>
          <p:nvPr/>
        </p:nvPicPr>
        <p:blipFill>
          <a:blip r:embed="rId3"/>
          <a:stretch/>
        </p:blipFill>
        <p:spPr>
          <a:xfrm>
            <a:off x="322200" y="309240"/>
            <a:ext cx="3664440" cy="668160"/>
          </a:xfrm>
          <a:prstGeom prst="rect">
            <a:avLst/>
          </a:prstGeom>
          <a:ln w="0">
            <a:noFill/>
          </a:ln>
        </p:spPr>
      </p:pic>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9"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Temps d’écho T</a:t>
            </a:r>
            <a:r>
              <a:rPr b="0" lang="fr-FR" sz="4400" strike="noStrike" u="none" baseline="-25000">
                <a:solidFill>
                  <a:srgbClr val="000000"/>
                </a:solidFill>
                <a:uFillTx/>
                <a:latin typeface="Arial"/>
                <a:ea typeface="DejaVu Sans"/>
              </a:rPr>
              <a:t>E</a:t>
            </a:r>
            <a:r>
              <a:rPr b="0" lang="fr-FR" sz="4400" strike="noStrike" u="none">
                <a:solidFill>
                  <a:srgbClr val="000000"/>
                </a:solidFill>
                <a:uFillTx/>
                <a:latin typeface="Arial"/>
                <a:ea typeface="DejaVu Sans"/>
              </a:rPr>
              <a:t> et temps de répétition T</a:t>
            </a:r>
            <a:r>
              <a:rPr b="0" lang="fr-FR" sz="4400" strike="noStrike" u="none" baseline="-25000">
                <a:solidFill>
                  <a:srgbClr val="000000"/>
                </a:solidFill>
                <a:uFillTx/>
                <a:latin typeface="Arial"/>
                <a:ea typeface="DejaVu Sans"/>
              </a:rPr>
              <a:t>R</a:t>
            </a:r>
            <a:endParaRPr b="0" lang="en-DK" sz="4400" strike="noStrike" u="none">
              <a:solidFill>
                <a:srgbClr val="ffffff"/>
              </a:solidFill>
              <a:uFillTx/>
              <a:latin typeface="Arial"/>
            </a:endParaRPr>
          </a:p>
        </p:txBody>
      </p:sp>
      <p:pic>
        <p:nvPicPr>
          <p:cNvPr id="1500" name="Picture 4" descr="Diagram&#10;&#10;Description automatically generated"/>
          <p:cNvPicPr/>
          <p:nvPr/>
        </p:nvPicPr>
        <p:blipFill>
          <a:blip r:embed="rId1"/>
          <a:stretch/>
        </p:blipFill>
        <p:spPr>
          <a:xfrm>
            <a:off x="0" y="3279240"/>
            <a:ext cx="5215320" cy="3300840"/>
          </a:xfrm>
          <a:prstGeom prst="rect">
            <a:avLst/>
          </a:prstGeom>
          <a:ln w="0">
            <a:noFill/>
          </a:ln>
        </p:spPr>
      </p:pic>
      <p:sp>
        <p:nvSpPr>
          <p:cNvPr id="1501" name="TextBox 5"/>
          <p:cNvSpPr/>
          <p:nvPr/>
        </p:nvSpPr>
        <p:spPr>
          <a:xfrm>
            <a:off x="1373400" y="1610280"/>
            <a:ext cx="9440640" cy="16977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trike="noStrike" u="none">
                <a:solidFill>
                  <a:srgbClr val="000000"/>
                </a:solidFill>
                <a:uFillTx/>
                <a:latin typeface="Arial"/>
                <a:ea typeface="DejaVu Sans"/>
              </a:rPr>
              <a:t>Comme dit plus haut le signal est acquis après </a:t>
            </a:r>
            <a:r>
              <a:rPr b="0" lang="fr-FR" sz="2000" strike="noStrike" u="none">
                <a:solidFill>
                  <a:srgbClr val="c00000"/>
                </a:solidFill>
                <a:uFillTx/>
                <a:latin typeface="Arial"/>
                <a:ea typeface="DejaVu Sans"/>
              </a:rPr>
              <a:t>un temps d’évolution T</a:t>
            </a:r>
            <a:r>
              <a:rPr b="0" lang="fr-FR" sz="2000" strike="noStrike" u="none" baseline="-25000">
                <a:solidFill>
                  <a:srgbClr val="c00000"/>
                </a:solidFill>
                <a:uFillTx/>
                <a:latin typeface="Arial"/>
                <a:ea typeface="DejaVu Sans"/>
              </a:rPr>
              <a:t>E</a:t>
            </a:r>
            <a:r>
              <a:rPr b="0" lang="fr-FR" sz="2000" strike="noStrike" u="none">
                <a:solidFill>
                  <a:srgbClr val="c00000"/>
                </a:solidFill>
                <a:uFillTx/>
                <a:latin typeface="Arial"/>
                <a:ea typeface="DejaVu Sans"/>
              </a:rPr>
              <a:t>.</a:t>
            </a:r>
            <a:endParaRPr b="0" lang="en-DK" sz="2000" strike="noStrike" u="none">
              <a:solidFill>
                <a:srgbClr val="ffffff"/>
              </a:solidFill>
              <a:uFillTx/>
              <a:latin typeface="Arial"/>
            </a:endParaRPr>
          </a:p>
          <a:p>
            <a:pPr algn="ctr">
              <a:lnSpc>
                <a:spcPct val="100000"/>
              </a:lnSpc>
            </a:pPr>
            <a:endParaRPr b="0" lang="en-DK" sz="2000" strike="noStrike" u="none">
              <a:solidFill>
                <a:srgbClr val="ffffff"/>
              </a:solidFill>
              <a:uFillTx/>
              <a:latin typeface="Arial"/>
            </a:endParaRPr>
          </a:p>
          <a:p>
            <a:pPr algn="ctr">
              <a:lnSpc>
                <a:spcPct val="100000"/>
              </a:lnSpc>
            </a:pPr>
            <a:r>
              <a:rPr b="0" lang="fr-FR" sz="2000" strike="noStrike" u="none">
                <a:solidFill>
                  <a:srgbClr val="000000"/>
                </a:solidFill>
                <a:uFillTx/>
                <a:latin typeface="Arial"/>
                <a:ea typeface="DejaVu Sans"/>
              </a:rPr>
              <a:t>Comme le signal décroît assez vite il n’est pas simple d’acquérir l’espace des k en une seule fois. En général les acquisitions sont répétées pour couvrir cet espace ou améliorer le rapport S/B. Ce </a:t>
            </a:r>
            <a:r>
              <a:rPr b="0" lang="fr-FR" sz="2000" strike="noStrike" u="none">
                <a:solidFill>
                  <a:srgbClr val="c00000"/>
                </a:solidFill>
                <a:uFillTx/>
                <a:latin typeface="Arial"/>
                <a:ea typeface="DejaVu Sans"/>
              </a:rPr>
              <a:t>temps de répétition est appelé T</a:t>
            </a:r>
            <a:r>
              <a:rPr b="0" lang="fr-FR" sz="2000" strike="noStrike" u="none" baseline="-25000">
                <a:solidFill>
                  <a:srgbClr val="c00000"/>
                </a:solidFill>
                <a:uFillTx/>
                <a:latin typeface="Arial"/>
                <a:ea typeface="DejaVu Sans"/>
              </a:rPr>
              <a:t>R</a:t>
            </a:r>
            <a:r>
              <a:rPr b="0" lang="fr-FR" sz="2000" strike="noStrike" u="none">
                <a:solidFill>
                  <a:srgbClr val="c00000"/>
                </a:solidFill>
                <a:uFillTx/>
                <a:latin typeface="Arial"/>
                <a:ea typeface="DejaVu Sans"/>
              </a:rPr>
              <a:t> </a:t>
            </a:r>
            <a:endParaRPr b="0" lang="en-DK" sz="20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2"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Contraste en T</a:t>
            </a:r>
            <a:r>
              <a:rPr b="0" lang="fr-FR" sz="4400" strike="noStrike" u="none" baseline="-8000">
                <a:solidFill>
                  <a:srgbClr val="000000"/>
                </a:solidFill>
                <a:uFillTx/>
                <a:latin typeface="Arial"/>
                <a:ea typeface="DejaVu Sans"/>
              </a:rPr>
              <a:t>1</a:t>
            </a:r>
            <a:endParaRPr b="0" lang="en-DK" sz="4400" strike="noStrike" u="none">
              <a:solidFill>
                <a:srgbClr val="ffffff"/>
              </a:solidFill>
              <a:uFillTx/>
              <a:latin typeface="Arial"/>
            </a:endParaRPr>
          </a:p>
        </p:txBody>
      </p:sp>
      <p:sp>
        <p:nvSpPr>
          <p:cNvPr id="1503" name="PlaceHolder 2"/>
          <p:cNvSpPr>
            <a:spLocks noGrp="1"/>
          </p:cNvSpPr>
          <p:nvPr>
            <p:ph type="subTitle"/>
          </p:nvPr>
        </p:nvSpPr>
        <p:spPr>
          <a:xfrm>
            <a:off x="609480" y="1604520"/>
            <a:ext cx="10968120" cy="3972960"/>
          </a:xfrm>
          <a:prstGeom prst="rect">
            <a:avLst/>
          </a:prstGeom>
          <a:noFill/>
          <a:ln w="0">
            <a:noFill/>
          </a:ln>
        </p:spPr>
        <p:txBody>
          <a:bodyPr lIns="0" rIns="0" tIns="0" bIns="0" anchor="ctr">
            <a:noAutofit/>
          </a:bodyPr>
          <a:p>
            <a:pPr marL="228600" indent="-228600">
              <a:lnSpc>
                <a:spcPct val="90000"/>
              </a:lnSpc>
              <a:spcBef>
                <a:spcPts val="1001"/>
              </a:spcBef>
              <a:buClr>
                <a:srgbClr val="000000"/>
              </a:buClr>
              <a:buFont typeface="Arial"/>
              <a:buChar char="•"/>
            </a:pPr>
            <a:r>
              <a:rPr b="1" lang="fr-FR" sz="2800" strike="noStrike" u="none">
                <a:solidFill>
                  <a:srgbClr val="000000"/>
                </a:solidFill>
                <a:uFillTx/>
                <a:latin typeface="Arial"/>
                <a:ea typeface="DejaVu Sans"/>
              </a:rPr>
              <a:t>TR long</a:t>
            </a:r>
            <a:r>
              <a:rPr b="0" lang="fr-FR" sz="2800" strike="noStrike" u="none">
                <a:solidFill>
                  <a:srgbClr val="000000"/>
                </a:solidFill>
                <a:uFillTx/>
                <a:latin typeface="Arial"/>
                <a:ea typeface="DejaVu Sans"/>
              </a:rPr>
              <a:t>: Si on attend longtemps entre deux répétitions, tous les noyaux ont le temps de perdre leur énergie et seront disponibles pour la prochaine excitation =&gt; ils auront la même réponse quel que soit leur T</a:t>
            </a:r>
            <a:r>
              <a:rPr b="0" lang="fr-FR" sz="2800" strike="noStrike" u="none" baseline="-25000">
                <a:solidFill>
                  <a:srgbClr val="000000"/>
                </a:solidFill>
                <a:uFillTx/>
                <a:latin typeface="Arial"/>
                <a:ea typeface="DejaVu Sans"/>
              </a:rPr>
              <a:t>1</a:t>
            </a:r>
            <a:r>
              <a:rPr b="0" lang="fr-FR" sz="2800" strike="noStrike" u="none">
                <a:solidFill>
                  <a:srgbClr val="000000"/>
                </a:solidFill>
                <a:uFillTx/>
                <a:latin typeface="Arial"/>
                <a:ea typeface="DejaVu Sans"/>
              </a:rPr>
              <a:t>=&gt; </a:t>
            </a:r>
            <a:r>
              <a:rPr b="1" lang="fr-FR" sz="2800" strike="noStrike" u="none">
                <a:solidFill>
                  <a:srgbClr val="000000"/>
                </a:solidFill>
                <a:uFillTx/>
                <a:latin typeface="Arial"/>
                <a:ea typeface="DejaVu Sans"/>
              </a:rPr>
              <a:t>pas de contraste en T</a:t>
            </a:r>
            <a:r>
              <a:rPr b="1" lang="fr-FR" sz="2800" strike="noStrike" u="none" baseline="-25000">
                <a:solidFill>
                  <a:srgbClr val="000000"/>
                </a:solidFill>
                <a:uFillTx/>
                <a:latin typeface="Arial"/>
                <a:ea typeface="DejaVu Sans"/>
              </a:rPr>
              <a:t>1</a:t>
            </a: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pPr>
            <a:r>
              <a:rPr b="1" lang="fr-FR" sz="2800" strike="noStrike" u="none">
                <a:solidFill>
                  <a:srgbClr val="000000"/>
                </a:solidFill>
                <a:uFillTx/>
                <a:latin typeface="Arial"/>
                <a:ea typeface="DejaVu Sans"/>
              </a:rPr>
              <a:t>TR court</a:t>
            </a:r>
            <a:r>
              <a:rPr b="0" lang="fr-FR" sz="2800" strike="noStrike" u="none">
                <a:solidFill>
                  <a:srgbClr val="000000"/>
                </a:solidFill>
                <a:uFillTx/>
                <a:latin typeface="Arial"/>
                <a:ea typeface="DejaVu Sans"/>
              </a:rPr>
              <a:t>: Si le temps entre deux répétitions est court, les noyaux à T</a:t>
            </a:r>
            <a:r>
              <a:rPr b="0" lang="fr-FR" sz="2800" strike="noStrike" u="none" baseline="-25000">
                <a:solidFill>
                  <a:srgbClr val="000000"/>
                </a:solidFill>
                <a:uFillTx/>
                <a:latin typeface="Arial"/>
                <a:ea typeface="DejaVu Sans"/>
              </a:rPr>
              <a:t>1</a:t>
            </a:r>
            <a:r>
              <a:rPr b="0" lang="fr-FR" sz="2800" strike="noStrike" u="none">
                <a:solidFill>
                  <a:srgbClr val="000000"/>
                </a:solidFill>
                <a:uFillTx/>
                <a:latin typeface="Arial"/>
                <a:ea typeface="DejaVu Sans"/>
              </a:rPr>
              <a:t> court auront perdu leur énergie et seront de nouveau excitables tandis que ceux à T</a:t>
            </a:r>
            <a:r>
              <a:rPr b="0" lang="fr-FR" sz="2800" strike="noStrike" u="none" baseline="-25000">
                <a:solidFill>
                  <a:srgbClr val="000000"/>
                </a:solidFill>
                <a:uFillTx/>
                <a:latin typeface="Arial"/>
                <a:ea typeface="DejaVu Sans"/>
              </a:rPr>
              <a:t>1</a:t>
            </a:r>
            <a:r>
              <a:rPr b="0" lang="fr-FR" sz="2800" strike="noStrike" u="none">
                <a:solidFill>
                  <a:srgbClr val="000000"/>
                </a:solidFill>
                <a:uFillTx/>
                <a:latin typeface="Arial"/>
                <a:ea typeface="DejaVu Sans"/>
              </a:rPr>
              <a:t> long ne seront toujours pas excitables =&gt; </a:t>
            </a:r>
            <a:r>
              <a:rPr b="1" lang="fr-FR" sz="2800" strike="noStrike" u="none">
                <a:solidFill>
                  <a:srgbClr val="000000"/>
                </a:solidFill>
                <a:uFillTx/>
                <a:latin typeface="Arial"/>
                <a:ea typeface="DejaVu Sans"/>
              </a:rPr>
              <a:t>contraste  en T</a:t>
            </a:r>
            <a:r>
              <a:rPr b="1" lang="fr-FR" sz="2800" strike="noStrike" u="none" baseline="-25000">
                <a:solidFill>
                  <a:srgbClr val="000000"/>
                </a:solidFill>
                <a:uFillTx/>
                <a:latin typeface="Arial"/>
                <a:ea typeface="DejaVu Sans"/>
              </a:rPr>
              <a:t>1</a:t>
            </a:r>
            <a:endParaRPr b="0" lang="en-DK" sz="2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4"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3200" strike="noStrike" u="none">
                <a:solidFill>
                  <a:srgbClr val="000000"/>
                </a:solidFill>
                <a:uFillTx/>
                <a:latin typeface="Arial"/>
                <a:ea typeface="DejaVu Sans"/>
              </a:rPr>
              <a:t>Contraste en T</a:t>
            </a:r>
            <a:r>
              <a:rPr b="0" lang="fr-FR" sz="3200" strike="noStrike" u="none" baseline="-8000">
                <a:solidFill>
                  <a:srgbClr val="000000"/>
                </a:solidFill>
                <a:uFillTx/>
                <a:latin typeface="Arial"/>
                <a:ea typeface="DejaVu Sans"/>
              </a:rPr>
              <a:t>2</a:t>
            </a:r>
            <a:endParaRPr b="0" lang="en-DK" sz="3200" strike="noStrike" u="none">
              <a:solidFill>
                <a:srgbClr val="ffffff"/>
              </a:solidFill>
              <a:uFillTx/>
              <a:latin typeface="Arial"/>
            </a:endParaRPr>
          </a:p>
        </p:txBody>
      </p:sp>
      <p:sp>
        <p:nvSpPr>
          <p:cNvPr id="1505" name="PlaceHolder 2"/>
          <p:cNvSpPr>
            <a:spLocks noGrp="1"/>
          </p:cNvSpPr>
          <p:nvPr>
            <p:ph type="subTitle"/>
          </p:nvPr>
        </p:nvSpPr>
        <p:spPr>
          <a:xfrm>
            <a:off x="609480" y="914400"/>
            <a:ext cx="10968120" cy="5450040"/>
          </a:xfrm>
          <a:prstGeom prst="rect">
            <a:avLst/>
          </a:prstGeom>
          <a:noFill/>
          <a:ln w="0">
            <a:noFill/>
          </a:ln>
        </p:spPr>
        <p:txBody>
          <a:bodyPr lIns="0" rIns="0" tIns="0" bIns="0" anchor="ctr">
            <a:noAutofit/>
          </a:bodyPr>
          <a:p>
            <a:pPr marL="228600" indent="-228600">
              <a:lnSpc>
                <a:spcPct val="90000"/>
              </a:lnSpc>
              <a:spcBef>
                <a:spcPts val="1001"/>
              </a:spcBef>
              <a:buClr>
                <a:srgbClr val="000000"/>
              </a:buClr>
              <a:buFont typeface="Arial"/>
              <a:buChar char="•"/>
            </a:pPr>
            <a:r>
              <a:rPr b="0" lang="fr-FR" sz="3200" strike="noStrike" u="none">
                <a:solidFill>
                  <a:srgbClr val="000000"/>
                </a:solidFill>
                <a:uFillTx/>
                <a:latin typeface="Arial"/>
                <a:ea typeface="DejaVu Sans"/>
              </a:rPr>
              <a:t>TE court: Si on acquière le signal peu après sa création, il n’a pas le temps de se déphaser et dons les processus de déphasage en T</a:t>
            </a:r>
            <a:r>
              <a:rPr b="0" lang="fr-FR" sz="3200" strike="noStrike" u="none" baseline="-25000">
                <a:solidFill>
                  <a:srgbClr val="000000"/>
                </a:solidFill>
                <a:uFillTx/>
                <a:latin typeface="Arial"/>
                <a:ea typeface="DejaVu Sans"/>
              </a:rPr>
              <a:t>2</a:t>
            </a:r>
            <a:r>
              <a:rPr b="0" lang="fr-FR" sz="3200" strike="noStrike" u="none">
                <a:solidFill>
                  <a:srgbClr val="000000"/>
                </a:solidFill>
                <a:uFillTx/>
                <a:latin typeface="Arial"/>
                <a:ea typeface="DejaVu Sans"/>
              </a:rPr>
              <a:t> n’ont pas le temps d’opérer =&gt; pas de contraste en T</a:t>
            </a:r>
            <a:r>
              <a:rPr b="0" lang="fr-FR" sz="3200" strike="noStrike" u="none" baseline="-25000">
                <a:solidFill>
                  <a:srgbClr val="000000"/>
                </a:solidFill>
                <a:uFillTx/>
                <a:latin typeface="Arial"/>
                <a:ea typeface="DejaVu Sans"/>
              </a:rPr>
              <a:t>2</a:t>
            </a:r>
            <a:endParaRPr b="0" lang="en-DK" sz="3200" strike="noStrike" u="none">
              <a:solidFill>
                <a:srgbClr val="ffffff"/>
              </a:solidFill>
              <a:uFillTx/>
              <a:latin typeface="Arial"/>
            </a:endParaRPr>
          </a:p>
          <a:p>
            <a:pPr indent="0">
              <a:lnSpc>
                <a:spcPct val="90000"/>
              </a:lnSpc>
              <a:spcBef>
                <a:spcPts val="1001"/>
              </a:spcBef>
              <a:buNone/>
              <a:tabLst>
                <a:tab algn="l" pos="0"/>
              </a:tabLst>
            </a:pPr>
            <a:endParaRPr b="0" lang="en-DK" sz="32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1" lang="fr-FR" sz="3200" strike="noStrike" u="none">
                <a:solidFill>
                  <a:srgbClr val="000000"/>
                </a:solidFill>
                <a:uFillTx/>
                <a:latin typeface="Arial"/>
                <a:ea typeface="DejaVu Sans"/>
              </a:rPr>
              <a:t>TE long</a:t>
            </a:r>
            <a:r>
              <a:rPr b="0" lang="fr-FR" sz="3200" strike="noStrike" u="none">
                <a:solidFill>
                  <a:srgbClr val="000000"/>
                </a:solidFill>
                <a:uFillTx/>
                <a:latin typeface="Arial"/>
                <a:ea typeface="DejaVu Sans"/>
              </a:rPr>
              <a:t>: Si on laisse évoluer le signal plus longtemps après sa création, il va être d’autant plus faible pour les T</a:t>
            </a:r>
            <a:r>
              <a:rPr b="0" lang="fr-FR" sz="3200" strike="noStrike" u="none" baseline="-25000">
                <a:solidFill>
                  <a:srgbClr val="000000"/>
                </a:solidFill>
                <a:uFillTx/>
                <a:latin typeface="Arial"/>
                <a:ea typeface="DejaVu Sans"/>
              </a:rPr>
              <a:t>2</a:t>
            </a:r>
            <a:r>
              <a:rPr b="0" lang="fr-FR" sz="3200" strike="noStrike" u="none">
                <a:solidFill>
                  <a:srgbClr val="000000"/>
                </a:solidFill>
                <a:uFillTx/>
                <a:latin typeface="Arial"/>
                <a:ea typeface="DejaVu Sans"/>
              </a:rPr>
              <a:t> les plus courts et rester intense pour les T</a:t>
            </a:r>
            <a:r>
              <a:rPr b="0" lang="fr-FR" sz="3200" strike="noStrike" u="none" baseline="-25000">
                <a:solidFill>
                  <a:srgbClr val="000000"/>
                </a:solidFill>
                <a:uFillTx/>
                <a:latin typeface="Arial"/>
                <a:ea typeface="DejaVu Sans"/>
              </a:rPr>
              <a:t>2</a:t>
            </a:r>
            <a:r>
              <a:rPr b="0" lang="fr-FR" sz="3200" strike="noStrike" u="none">
                <a:solidFill>
                  <a:srgbClr val="000000"/>
                </a:solidFill>
                <a:uFillTx/>
                <a:latin typeface="Arial"/>
                <a:ea typeface="DejaVu Sans"/>
              </a:rPr>
              <a:t> les plus longs =&gt; </a:t>
            </a:r>
            <a:r>
              <a:rPr b="1" lang="fr-FR" sz="3200" strike="noStrike" u="none">
                <a:solidFill>
                  <a:srgbClr val="000000"/>
                </a:solidFill>
                <a:uFillTx/>
                <a:latin typeface="Arial"/>
                <a:ea typeface="DejaVu Sans"/>
              </a:rPr>
              <a:t>contraste en T</a:t>
            </a:r>
            <a:r>
              <a:rPr b="1" lang="fr-FR" sz="3200" strike="noStrike" u="none" baseline="-25000">
                <a:solidFill>
                  <a:srgbClr val="000000"/>
                </a:solidFill>
                <a:uFillTx/>
                <a:latin typeface="Arial"/>
                <a:ea typeface="DejaVu Sans"/>
              </a:rPr>
              <a:t>2</a:t>
            </a:r>
            <a:endParaRPr b="0" lang="en-DK" sz="3200" strike="noStrike" u="none">
              <a:solidFill>
                <a:srgbClr val="ffffff"/>
              </a:solidFill>
              <a:uFillTx/>
              <a:latin typeface="Arial"/>
            </a:endParaRPr>
          </a:p>
        </p:txBody>
      </p:sp>
      <p:sp>
        <p:nvSpPr>
          <p:cNvPr id="1506" name="TextBox 4"/>
          <p:cNvSpPr/>
          <p:nvPr/>
        </p:nvSpPr>
        <p:spPr>
          <a:xfrm>
            <a:off x="3048120" y="3248280"/>
            <a:ext cx="6091560" cy="401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T</a:t>
            </a:r>
            <a:r>
              <a:rPr b="0" lang="fr-FR" sz="1800" strike="noStrike" u="none" baseline="-25000">
                <a:solidFill>
                  <a:srgbClr val="000000"/>
                </a:solidFill>
                <a:uFillTx/>
                <a:latin typeface="Arial"/>
                <a:ea typeface="DejaVu Sans"/>
              </a:rPr>
              <a:t>2</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Titre 1_0"/>
          <p:cNvSpPr/>
          <p:nvPr/>
        </p:nvSpPr>
        <p:spPr>
          <a:xfrm>
            <a:off x="824760" y="2532240"/>
            <a:ext cx="10510560" cy="703080"/>
          </a:xfrm>
          <a:prstGeom prst="rect">
            <a:avLst/>
          </a:prstGeom>
          <a:noFill/>
          <a:ln w="0">
            <a:noFill/>
          </a:ln>
        </p:spPr>
        <p:style>
          <a:lnRef idx="0"/>
          <a:fillRef idx="0"/>
          <a:effectRef idx="0"/>
          <a:fontRef idx="minor"/>
        </p:style>
        <p:txBody>
          <a:bodyPr numCol="1" spcCol="1440" lIns="90000" rIns="90000" tIns="45000" bIns="45000" anchor="ctr">
            <a:noAutofit/>
          </a:bodyPr>
          <a:p>
            <a:pPr algn="ctr">
              <a:lnSpc>
                <a:spcPct val="90000"/>
              </a:lnSpc>
            </a:pPr>
            <a:r>
              <a:rPr b="0" lang="fr-FR" sz="4400" strike="noStrike" u="none">
                <a:solidFill>
                  <a:srgbClr val="000000"/>
                </a:solidFill>
                <a:uFillTx/>
                <a:latin typeface="Calibri Light"/>
                <a:ea typeface="DejaVu Sans"/>
              </a:rPr>
              <a:t>Quels sont les types d’imagerie que vous connaissez?</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7" name="Picture 8" descr="A picture containing diagram&#10;&#10;Description automatically generated"/>
          <p:cNvPicPr/>
          <p:nvPr/>
        </p:nvPicPr>
        <p:blipFill>
          <a:blip r:embed="rId1"/>
          <a:stretch/>
        </p:blipFill>
        <p:spPr>
          <a:xfrm>
            <a:off x="2053440" y="367920"/>
            <a:ext cx="7535160" cy="6117840"/>
          </a:xfrm>
          <a:prstGeom prst="rect">
            <a:avLst/>
          </a:prstGeom>
          <a:ln w="0">
            <a:noFill/>
          </a:ln>
        </p:spPr>
      </p:pic>
    </p:spTree>
  </p:cSld>
  <mc:AlternateContent>
    <mc:Choice Requires="p14">
      <p:transition spd="slow" p14:dur="2000"/>
    </mc:Choice>
    <mc:Fallback>
      <p:transition spd="slow"/>
    </mc:Fallback>
  </mc:AlternateContent>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8" name="PlaceHolder 13"/>
          <p:cNvSpPr/>
          <p:nvPr/>
        </p:nvSpPr>
        <p:spPr>
          <a:xfrm>
            <a:off x="343440" y="465120"/>
            <a:ext cx="10968120" cy="898200"/>
          </a:xfrm>
          <a:prstGeom prst="rect">
            <a:avLst/>
          </a:prstGeom>
          <a:noFill/>
          <a:ln w="0">
            <a:noFill/>
          </a:ln>
        </p:spPr>
        <p:style>
          <a:lnRef idx="0"/>
          <a:fillRef idx="0"/>
          <a:effectRef idx="0"/>
          <a:fontRef idx="minor"/>
        </p:style>
        <p:txBody>
          <a:bodyPr lIns="0" rIns="0" tIns="0" bIns="0" anchor="ctr">
            <a:noAutofit/>
          </a:bodyPr>
          <a:p>
            <a:pPr marL="228600" indent="-228600">
              <a:lnSpc>
                <a:spcPct val="90000"/>
              </a:lnSpc>
              <a:spcBef>
                <a:spcPts val="1001"/>
              </a:spcBef>
              <a:buClr>
                <a:srgbClr val="000000"/>
              </a:buClr>
              <a:buFont typeface="Arial"/>
              <a:buChar char="•"/>
            </a:pPr>
            <a:r>
              <a:rPr b="0" lang="fr-FR" sz="2800" strike="noStrike" u="none">
                <a:solidFill>
                  <a:srgbClr val="000000"/>
                </a:solidFill>
                <a:uFillTx/>
                <a:latin typeface="Arial"/>
                <a:ea typeface="DejaVu Sans"/>
              </a:rPr>
              <a:t>Agent de contraste le gadolinium</a:t>
            </a:r>
            <a:endParaRPr b="0" lang="en-DK" sz="2800" strike="noStrike" u="none">
              <a:solidFill>
                <a:srgbClr val="ffffff"/>
              </a:solidFill>
              <a:uFillTx/>
              <a:latin typeface="Arial"/>
            </a:endParaRPr>
          </a:p>
        </p:txBody>
      </p:sp>
      <p:pic>
        <p:nvPicPr>
          <p:cNvPr id="1509" name="" descr=""/>
          <p:cNvPicPr/>
          <p:nvPr/>
        </p:nvPicPr>
        <p:blipFill>
          <a:blip r:embed="rId1"/>
          <a:stretch/>
        </p:blipFill>
        <p:spPr>
          <a:xfrm>
            <a:off x="858240" y="4090320"/>
            <a:ext cx="3693960" cy="1908000"/>
          </a:xfrm>
          <a:prstGeom prst="rect">
            <a:avLst/>
          </a:prstGeom>
          <a:ln w="0">
            <a:noFill/>
          </a:ln>
        </p:spPr>
      </p:pic>
      <p:sp>
        <p:nvSpPr>
          <p:cNvPr id="1510" name=""/>
          <p:cNvSpPr/>
          <p:nvPr/>
        </p:nvSpPr>
        <p:spPr>
          <a:xfrm>
            <a:off x="495360" y="1365480"/>
            <a:ext cx="4393800" cy="1368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Le Gadolinium est un composé fortement paramagnétique, les distorsion de champ qu’il crée va aider très fortement les noyaux environnants à perdre leur énergie </a:t>
            </a:r>
            <a:endParaRPr b="0" lang="en-DK" sz="1800" strike="noStrike" u="none">
              <a:solidFill>
                <a:srgbClr val="ffffff"/>
              </a:solidFill>
              <a:uFillTx/>
              <a:latin typeface="Arial"/>
            </a:endParaRPr>
          </a:p>
        </p:txBody>
      </p:sp>
      <p:pic>
        <p:nvPicPr>
          <p:cNvPr id="1511" name="" descr=""/>
          <p:cNvPicPr/>
          <p:nvPr/>
        </p:nvPicPr>
        <p:blipFill>
          <a:blip r:embed="rId2"/>
          <a:stretch/>
        </p:blipFill>
        <p:spPr>
          <a:xfrm>
            <a:off x="8656560" y="600120"/>
            <a:ext cx="2655000" cy="2797920"/>
          </a:xfrm>
          <a:prstGeom prst="rect">
            <a:avLst/>
          </a:prstGeom>
          <a:ln w="0">
            <a:noFill/>
          </a:ln>
        </p:spPr>
      </p:pic>
      <p:pic>
        <p:nvPicPr>
          <p:cNvPr id="1512" name="" descr=""/>
          <p:cNvPicPr/>
          <p:nvPr/>
        </p:nvPicPr>
        <p:blipFill>
          <a:blip r:embed="rId3"/>
          <a:stretch/>
        </p:blipFill>
        <p:spPr>
          <a:xfrm>
            <a:off x="5296320" y="1734840"/>
            <a:ext cx="2702880" cy="1815480"/>
          </a:xfrm>
          <a:prstGeom prst="rect">
            <a:avLst/>
          </a:prstGeom>
          <a:ln w="0">
            <a:noFill/>
          </a:ln>
        </p:spPr>
      </p:pic>
      <p:pic>
        <p:nvPicPr>
          <p:cNvPr id="1513" name="" descr=""/>
          <p:cNvPicPr/>
          <p:nvPr/>
        </p:nvPicPr>
        <p:blipFill>
          <a:blip r:embed="rId4"/>
          <a:stretch/>
        </p:blipFill>
        <p:spPr>
          <a:xfrm>
            <a:off x="7163280" y="4276440"/>
            <a:ext cx="4245840" cy="2021760"/>
          </a:xfrm>
          <a:prstGeom prst="rect">
            <a:avLst/>
          </a:prstGeom>
          <a:ln w="0">
            <a:noFill/>
          </a:ln>
        </p:spPr>
      </p:pic>
    </p:spTree>
  </p:cSld>
  <mc:AlternateContent>
    <mc:Choice Requires="p14">
      <p:transition spd="slow" p14:dur="2000"/>
    </mc:Choice>
    <mc:Fallback>
      <p:transition spd="slow"/>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4" name="PlaceHolder 1"/>
          <p:cNvSpPr>
            <a:spLocks noGrp="1"/>
          </p:cNvSpPr>
          <p:nvPr>
            <p:ph type="title"/>
          </p:nvPr>
        </p:nvSpPr>
        <p:spPr>
          <a:xfrm>
            <a:off x="609480" y="273600"/>
            <a:ext cx="3636720" cy="45756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Et le reste</a:t>
            </a:r>
            <a:endParaRPr b="0" lang="en-DK" sz="4400" strike="noStrike" u="none">
              <a:solidFill>
                <a:srgbClr val="ffffff"/>
              </a:solidFill>
              <a:uFillTx/>
              <a:latin typeface="Arial"/>
            </a:endParaRPr>
          </a:p>
        </p:txBody>
      </p:sp>
      <p:sp>
        <p:nvSpPr>
          <p:cNvPr id="1515" name="PlaceHolder 2"/>
          <p:cNvSpPr>
            <a:spLocks noGrp="1"/>
          </p:cNvSpPr>
          <p:nvPr>
            <p:ph type="subTitle"/>
          </p:nvPr>
        </p:nvSpPr>
        <p:spPr>
          <a:xfrm>
            <a:off x="392760" y="733320"/>
            <a:ext cx="6244200" cy="6122520"/>
          </a:xfrm>
          <a:prstGeom prst="rect">
            <a:avLst/>
          </a:prstGeom>
          <a:noFill/>
          <a:ln w="0">
            <a:noFill/>
          </a:ln>
        </p:spPr>
        <p:txBody>
          <a:bodyPr lIns="0" rIns="0" tIns="0" bIns="0" anchor="ctr">
            <a:noAutofit/>
          </a:bodyPr>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Susceptibilité : visualise les variation de </a:t>
            </a:r>
            <a:r>
              <a:rPr b="0" lang="el-GR" sz="1500" strike="noStrike" u="none">
                <a:solidFill>
                  <a:srgbClr val="000000"/>
                </a:solidFill>
                <a:uFillTx/>
                <a:latin typeface="Arial"/>
                <a:ea typeface="DejaVu Sans"/>
              </a:rPr>
              <a:t>χ </a:t>
            </a:r>
            <a:r>
              <a:rPr b="0" lang="fr-FR" sz="1500" strike="noStrike" u="none">
                <a:solidFill>
                  <a:srgbClr val="000000"/>
                </a:solidFill>
                <a:uFillTx/>
                <a:latin typeface="Arial"/>
                <a:ea typeface="DejaVu Sans"/>
              </a:rPr>
              <a:t>l’impédance magnétique macro et microscopiques (détecte indirectement les dépôts de Fer)</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Diffusion : plus les noyaux ont bougé plus le voxel est sombre , on peut même voir la direction =&gt; tractographie</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Perfusion, vélocité, angiographie : calcul des mouvements macroscopiques</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Elastographie Calcul de la dureté d’un matériau</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IRMf détecte les activations neuronales par le biais de différence d’oxygénation</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Imagerie spectroscopique(visualise les métabolites)</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Détection de l’interaction dipolaire nucléaire</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Détection des décalages chimiques eau graisse</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Détection des déformations</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IRM dynamique (filme les mouvements d’un organe en mouvement répétitif)</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IRM des tissus à T2 court (comme le scanX mais sans irradiation)</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IRM MT, ihMT étude d’interactions entre différents populations de noyaux</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IRM CEST étude indirecte de la consommation de certaines molécules (comme pour la TEP)</a:t>
            </a:r>
            <a:endParaRPr b="0" lang="en-DK" sz="1500" strike="noStrike" u="none">
              <a:solidFill>
                <a:srgbClr val="ffffff"/>
              </a:solidFill>
              <a:uFillTx/>
              <a:latin typeface="Arial"/>
            </a:endParaRPr>
          </a:p>
          <a:p>
            <a:pPr marL="343080" indent="-343080">
              <a:lnSpc>
                <a:spcPct val="90000"/>
              </a:lnSpc>
              <a:spcBef>
                <a:spcPts val="1001"/>
              </a:spcBef>
              <a:buClr>
                <a:srgbClr val="000000"/>
              </a:buClr>
              <a:buFont typeface="Arial"/>
              <a:buChar char="•"/>
            </a:pPr>
            <a:r>
              <a:rPr b="0" lang="fr-FR" sz="1500" strike="noStrike" u="none">
                <a:solidFill>
                  <a:srgbClr val="000000"/>
                </a:solidFill>
                <a:uFillTx/>
                <a:latin typeface="Arial"/>
                <a:ea typeface="DejaVu Sans"/>
              </a:rPr>
              <a:t>…</a:t>
            </a:r>
            <a:r>
              <a:rPr b="0" lang="fr-FR" sz="1500" strike="noStrike" u="none">
                <a:solidFill>
                  <a:srgbClr val="000000"/>
                </a:solidFill>
                <a:uFillTx/>
                <a:latin typeface="Arial"/>
                <a:ea typeface="DejaVu Sans"/>
              </a:rPr>
              <a:t>.</a:t>
            </a:r>
            <a:endParaRPr b="0" lang="en-DK" sz="1500" strike="noStrike" u="none">
              <a:solidFill>
                <a:srgbClr val="ffffff"/>
              </a:solidFill>
              <a:uFillTx/>
              <a:latin typeface="Arial"/>
            </a:endParaRPr>
          </a:p>
        </p:txBody>
      </p:sp>
      <p:pic>
        <p:nvPicPr>
          <p:cNvPr id="1516" name="Picture 4" descr="A black and white drawing of a brain&#10;&#10;Description automatically generated with low confidence"/>
          <p:cNvPicPr/>
          <p:nvPr/>
        </p:nvPicPr>
        <p:blipFill>
          <a:blip r:embed="rId1"/>
          <a:stretch/>
        </p:blipFill>
        <p:spPr>
          <a:xfrm>
            <a:off x="7315920" y="407520"/>
            <a:ext cx="1131120" cy="1232280"/>
          </a:xfrm>
          <a:prstGeom prst="rect">
            <a:avLst/>
          </a:prstGeom>
          <a:ln w="0">
            <a:noFill/>
          </a:ln>
        </p:spPr>
      </p:pic>
      <p:pic>
        <p:nvPicPr>
          <p:cNvPr id="1517" name="Picture 6" descr=""/>
          <p:cNvPicPr/>
          <p:nvPr/>
        </p:nvPicPr>
        <p:blipFill>
          <a:blip r:embed="rId2"/>
          <a:srcRect l="23108" t="0" r="28833" b="0"/>
          <a:stretch/>
        </p:blipFill>
        <p:spPr>
          <a:xfrm>
            <a:off x="8712000" y="190440"/>
            <a:ext cx="856440" cy="1140480"/>
          </a:xfrm>
          <a:prstGeom prst="rect">
            <a:avLst/>
          </a:prstGeom>
          <a:ln w="0">
            <a:noFill/>
          </a:ln>
        </p:spPr>
      </p:pic>
      <p:pic>
        <p:nvPicPr>
          <p:cNvPr id="1518" name="Picture 8" descr="A picture containing dark&#10;&#10;Description automatically generated"/>
          <p:cNvPicPr/>
          <p:nvPr/>
        </p:nvPicPr>
        <p:blipFill>
          <a:blip r:embed="rId3"/>
          <a:stretch/>
        </p:blipFill>
        <p:spPr>
          <a:xfrm>
            <a:off x="9925200" y="592560"/>
            <a:ext cx="1652400" cy="925560"/>
          </a:xfrm>
          <a:prstGeom prst="rect">
            <a:avLst/>
          </a:prstGeom>
          <a:ln w="0">
            <a:noFill/>
          </a:ln>
        </p:spPr>
      </p:pic>
      <p:pic>
        <p:nvPicPr>
          <p:cNvPr id="1519" name="Picture 9" descr=""/>
          <p:cNvPicPr/>
          <p:nvPr/>
        </p:nvPicPr>
        <p:blipFill>
          <a:blip r:embed="rId4"/>
          <a:stretch/>
        </p:blipFill>
        <p:spPr>
          <a:xfrm>
            <a:off x="7207560" y="2500920"/>
            <a:ext cx="1358640" cy="1361520"/>
          </a:xfrm>
          <a:prstGeom prst="rect">
            <a:avLst/>
          </a:prstGeom>
          <a:ln w="0">
            <a:noFill/>
          </a:ln>
        </p:spPr>
      </p:pic>
      <p:pic>
        <p:nvPicPr>
          <p:cNvPr id="1520" name="Picture 11" descr="A picture containing x-ray film, tableware&#10;&#10;Description automatically generated"/>
          <p:cNvPicPr/>
          <p:nvPr/>
        </p:nvPicPr>
        <p:blipFill>
          <a:blip r:embed="rId5"/>
          <a:stretch/>
        </p:blipFill>
        <p:spPr>
          <a:xfrm>
            <a:off x="10990800" y="2000520"/>
            <a:ext cx="1023480" cy="1567800"/>
          </a:xfrm>
          <a:prstGeom prst="rect">
            <a:avLst/>
          </a:prstGeom>
          <a:ln w="0">
            <a:noFill/>
          </a:ln>
        </p:spPr>
      </p:pic>
      <p:pic>
        <p:nvPicPr>
          <p:cNvPr id="1521" name="Picture 13" descr="A picture containing calendar&#10;&#10;Description automatically generated"/>
          <p:cNvPicPr/>
          <p:nvPr/>
        </p:nvPicPr>
        <p:blipFill>
          <a:blip r:embed="rId6"/>
          <a:srcRect l="52268" t="0" r="0" b="0"/>
          <a:stretch/>
        </p:blipFill>
        <p:spPr>
          <a:xfrm>
            <a:off x="7409160" y="4092840"/>
            <a:ext cx="1358640" cy="1757880"/>
          </a:xfrm>
          <a:prstGeom prst="rect">
            <a:avLst/>
          </a:prstGeom>
          <a:ln w="0">
            <a:noFill/>
          </a:ln>
        </p:spPr>
      </p:pic>
      <p:pic>
        <p:nvPicPr>
          <p:cNvPr id="1522" name="Picture 15" descr="A picture containing indoor, black&#10;&#10;Description automatically generated"/>
          <p:cNvPicPr/>
          <p:nvPr/>
        </p:nvPicPr>
        <p:blipFill>
          <a:blip r:embed="rId7"/>
          <a:stretch/>
        </p:blipFill>
        <p:spPr>
          <a:xfrm>
            <a:off x="9355320" y="4050720"/>
            <a:ext cx="1631160" cy="1375560"/>
          </a:xfrm>
          <a:prstGeom prst="rect">
            <a:avLst/>
          </a:prstGeom>
          <a:ln w="0">
            <a:noFill/>
          </a:ln>
        </p:spPr>
      </p:pic>
      <p:pic>
        <p:nvPicPr>
          <p:cNvPr id="1523" name="Picture 17" descr="A close-up of a human skull&#10;&#10;Description automatically generated with medium confidence"/>
          <p:cNvPicPr/>
          <p:nvPr/>
        </p:nvPicPr>
        <p:blipFill>
          <a:blip r:embed="rId8"/>
          <a:srcRect l="20915" t="0" r="14791" b="0"/>
          <a:stretch/>
        </p:blipFill>
        <p:spPr>
          <a:xfrm>
            <a:off x="8998920" y="1848960"/>
            <a:ext cx="1539000" cy="1342800"/>
          </a:xfrm>
          <a:prstGeom prst="rect">
            <a:avLst/>
          </a:prstGeom>
          <a:ln w="0">
            <a:noFill/>
          </a:ln>
        </p:spPr>
      </p:pic>
      <p:pic>
        <p:nvPicPr>
          <p:cNvPr id="1524" name="Picture 19" descr="A picture containing text&#10;&#10;Description automatically generated"/>
          <p:cNvPicPr/>
          <p:nvPr/>
        </p:nvPicPr>
        <p:blipFill>
          <a:blip r:embed="rId9"/>
          <a:srcRect l="49908" t="0" r="0" b="48386"/>
          <a:stretch/>
        </p:blipFill>
        <p:spPr>
          <a:xfrm>
            <a:off x="8937720" y="5669640"/>
            <a:ext cx="2253240" cy="1140480"/>
          </a:xfrm>
          <a:prstGeom prst="rect">
            <a:avLst/>
          </a:prstGeom>
          <a:ln w="0">
            <a:noFill/>
          </a:ln>
        </p:spPr>
      </p:pic>
    </p:spTree>
  </p:cSld>
  <mc:AlternateContent>
    <mc:Choice Requires="p14">
      <p:transition spd="slow" p14:dur="2000"/>
    </mc:Choice>
    <mc:Fallback>
      <p:transition spd="slow"/>
    </mc:Fallback>
  </mc:AlternateContent>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5" name="Image 35" descr=""/>
          <p:cNvPicPr/>
          <p:nvPr/>
        </p:nvPicPr>
        <p:blipFill>
          <a:blip r:embed="rId1"/>
          <a:stretch/>
        </p:blipFill>
        <p:spPr>
          <a:xfrm>
            <a:off x="1042560" y="2571480"/>
            <a:ext cx="4567680" cy="3120120"/>
          </a:xfrm>
          <a:prstGeom prst="rect">
            <a:avLst/>
          </a:prstGeom>
          <a:ln w="0">
            <a:noFill/>
          </a:ln>
        </p:spPr>
      </p:pic>
      <p:pic>
        <p:nvPicPr>
          <p:cNvPr id="1526" name="Picture 20" descr="j0252349"/>
          <p:cNvPicPr/>
          <p:nvPr/>
        </p:nvPicPr>
        <p:blipFill>
          <a:blip r:embed="rId2"/>
          <a:stretch/>
        </p:blipFill>
        <p:spPr>
          <a:xfrm rot="1541400">
            <a:off x="4057560" y="3874320"/>
            <a:ext cx="1823040" cy="1107000"/>
          </a:xfrm>
          <a:prstGeom prst="rect">
            <a:avLst/>
          </a:prstGeom>
          <a:ln w="0">
            <a:noFill/>
          </a:ln>
        </p:spPr>
      </p:pic>
      <p:sp>
        <p:nvSpPr>
          <p:cNvPr id="1527" name="Rectangle 5"/>
          <p:cNvSpPr/>
          <p:nvPr/>
        </p:nvSpPr>
        <p:spPr>
          <a:xfrm>
            <a:off x="1245960" y="5693760"/>
            <a:ext cx="8391240" cy="1126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2400" strike="noStrike" u="none">
                <a:solidFill>
                  <a:srgbClr val="000000"/>
                </a:solidFill>
                <a:uFillTx/>
                <a:latin typeface="Times New Roman"/>
                <a:ea typeface="DejaVu Sans"/>
              </a:rPr>
              <a:t>Gradient de champ →</a:t>
            </a:r>
            <a:r>
              <a:rPr b="1" lang="en-US" sz="2400" strike="noStrike" u="none">
                <a:solidFill>
                  <a:srgbClr val="000000"/>
                </a:solidFill>
                <a:uFillTx/>
                <a:latin typeface="Wingdings"/>
                <a:ea typeface="DejaVu Sans"/>
              </a:rPr>
              <a:t> </a:t>
            </a:r>
            <a:r>
              <a:rPr b="1" lang="en-US" sz="2400" strike="noStrike" u="none">
                <a:solidFill>
                  <a:srgbClr val="000000"/>
                </a:solidFill>
                <a:uFillTx/>
                <a:latin typeface="Times New Roman"/>
                <a:ea typeface="DejaVu Sans"/>
              </a:rPr>
              <a:t>force F ~ M Bo dBo/dr</a:t>
            </a:r>
            <a:endParaRPr b="0" lang="en-DK" sz="2400" strike="noStrike" u="none">
              <a:solidFill>
                <a:srgbClr val="ffffff"/>
              </a:solidFill>
              <a:uFillTx/>
              <a:latin typeface="Arial"/>
            </a:endParaRPr>
          </a:p>
          <a:p>
            <a:pPr>
              <a:lnSpc>
                <a:spcPct val="100000"/>
              </a:lnSpc>
            </a:pPr>
            <a:endParaRPr b="0" lang="en-DK" sz="1200" strike="noStrike" u="none">
              <a:solidFill>
                <a:srgbClr val="ffffff"/>
              </a:solidFill>
              <a:uFillTx/>
              <a:latin typeface="Arial"/>
            </a:endParaRPr>
          </a:p>
          <a:p>
            <a:pPr>
              <a:lnSpc>
                <a:spcPct val="100000"/>
              </a:lnSpc>
            </a:pPr>
            <a:r>
              <a:rPr b="1" lang="fr-FR" sz="2400" strike="noStrike" u="none">
                <a:solidFill>
                  <a:srgbClr val="000000"/>
                </a:solidFill>
                <a:uFillTx/>
                <a:latin typeface="Times New Roman"/>
                <a:ea typeface="DejaVu Sans"/>
              </a:rPr>
              <a:t>	</a:t>
            </a:r>
            <a:r>
              <a:rPr b="1" lang="fr-FR" sz="2400" strike="noStrike" u="none">
                <a:solidFill>
                  <a:srgbClr val="000000"/>
                </a:solidFill>
                <a:uFillTx/>
                <a:latin typeface="Times New Roman"/>
                <a:ea typeface="DejaVu Sans"/>
              </a:rPr>
              <a:t>	</a:t>
            </a:r>
            <a:r>
              <a:rPr b="1" lang="fr-FR" sz="2400" strike="noStrike" u="none">
                <a:solidFill>
                  <a:srgbClr val="000000"/>
                </a:solidFill>
                <a:uFillTx/>
                <a:latin typeface="Times New Roman"/>
                <a:ea typeface="DejaVu Sans"/>
              </a:rPr>
              <a:t>	</a:t>
            </a:r>
            <a:r>
              <a:rPr b="1" lang="fr-FR" sz="2400" strike="noStrike" u="none">
                <a:solidFill>
                  <a:srgbClr val="000000"/>
                </a:solidFill>
                <a:uFillTx/>
                <a:latin typeface="Times New Roman"/>
                <a:ea typeface="DejaVu Sans"/>
              </a:rPr>
              <a:t>	</a:t>
            </a:r>
            <a:r>
              <a:rPr b="1" lang="fr-FR" sz="2400" strike="noStrike" u="none">
                <a:solidFill>
                  <a:srgbClr val="000000"/>
                </a:solidFill>
                <a:uFillTx/>
                <a:latin typeface="Times New Roman"/>
                <a:ea typeface="DejaVu Sans"/>
              </a:rPr>
              <a:t>	</a:t>
            </a:r>
            <a:r>
              <a:rPr b="1" lang="fr-FR" sz="2400" strike="noStrike" u="none">
                <a:solidFill>
                  <a:srgbClr val="000000"/>
                </a:solidFill>
                <a:uFillTx/>
                <a:latin typeface="Times New Roman"/>
                <a:ea typeface="DejaVu Sans"/>
              </a:rPr>
              <a:t>	</a:t>
            </a:r>
            <a:r>
              <a:rPr b="1" lang="fr-FR" sz="2400" strike="noStrike" u="none">
                <a:solidFill>
                  <a:srgbClr val="000000"/>
                </a:solidFill>
                <a:uFillTx/>
                <a:latin typeface="Times New Roman"/>
                <a:ea typeface="DejaVu Sans"/>
              </a:rPr>
              <a:t>   </a:t>
            </a:r>
            <a:r>
              <a:rPr b="1" lang="fr-FR" sz="2400" strike="noStrike" u="none">
                <a:solidFill>
                  <a:srgbClr val="000000"/>
                </a:solidFill>
                <a:uFillTx/>
                <a:latin typeface="Times New Roman"/>
                <a:ea typeface="DejaVu Sans"/>
              </a:rPr>
              <a:t>F croit avec Bo</a:t>
            </a:r>
            <a:r>
              <a:rPr b="1" lang="fr-FR" sz="3200" strike="noStrike" u="none" baseline="30000">
                <a:solidFill>
                  <a:srgbClr val="000000"/>
                </a:solidFill>
                <a:uFillTx/>
                <a:latin typeface="Times New Roman"/>
                <a:ea typeface="DejaVu Sans"/>
              </a:rPr>
              <a:t>1 à 3</a:t>
            </a:r>
            <a:endParaRPr b="0" lang="en-DK" sz="3200" strike="noStrike" u="none">
              <a:solidFill>
                <a:srgbClr val="ffffff"/>
              </a:solidFill>
              <a:uFillTx/>
              <a:latin typeface="Arial"/>
            </a:endParaRPr>
          </a:p>
        </p:txBody>
      </p:sp>
      <p:grpSp>
        <p:nvGrpSpPr>
          <p:cNvPr id="1528" name="Group 8"/>
          <p:cNvGrpSpPr/>
          <p:nvPr/>
        </p:nvGrpSpPr>
        <p:grpSpPr>
          <a:xfrm>
            <a:off x="624600" y="2338560"/>
            <a:ext cx="2593800" cy="1380960"/>
            <a:chOff x="624600" y="2338560"/>
            <a:chExt cx="2593800" cy="1380960"/>
          </a:xfrm>
        </p:grpSpPr>
        <p:grpSp>
          <p:nvGrpSpPr>
            <p:cNvPr id="1529" name="Group 9"/>
            <p:cNvGrpSpPr/>
            <p:nvPr/>
          </p:nvGrpSpPr>
          <p:grpSpPr>
            <a:xfrm>
              <a:off x="654480" y="2384280"/>
              <a:ext cx="2563920" cy="1335240"/>
              <a:chOff x="654480" y="2384280"/>
              <a:chExt cx="2563920" cy="1335240"/>
            </a:xfrm>
          </p:grpSpPr>
          <p:sp>
            <p:nvSpPr>
              <p:cNvPr id="1530" name="Oval 10"/>
              <p:cNvSpPr/>
              <p:nvPr/>
            </p:nvSpPr>
            <p:spPr>
              <a:xfrm>
                <a:off x="654480" y="2386440"/>
                <a:ext cx="786960" cy="1291680"/>
              </a:xfrm>
              <a:prstGeom prst="ellipse">
                <a:avLst/>
              </a:prstGeom>
              <a:noFill/>
              <a:ln w="76320">
                <a:solidFill>
                  <a:srgbClr val="00ff00"/>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grpSp>
            <p:nvGrpSpPr>
              <p:cNvPr id="1531" name="Group 11"/>
              <p:cNvGrpSpPr/>
              <p:nvPr/>
            </p:nvGrpSpPr>
            <p:grpSpPr>
              <a:xfrm>
                <a:off x="2829960" y="2384280"/>
                <a:ext cx="388440" cy="1335240"/>
                <a:chOff x="2829960" y="2384280"/>
                <a:chExt cx="388440" cy="1335240"/>
              </a:xfrm>
            </p:grpSpPr>
            <p:sp>
              <p:nvSpPr>
                <p:cNvPr id="1532" name="Arc 12"/>
                <p:cNvSpPr/>
                <p:nvPr/>
              </p:nvSpPr>
              <p:spPr>
                <a:xfrm>
                  <a:off x="2829960" y="2384280"/>
                  <a:ext cx="378000" cy="654480"/>
                </a:xfrm>
                <a:custGeom>
                  <a:avLst/>
                  <a:gdLst>
                    <a:gd name="textAreaLeft" fmla="*/ 0 w 378000"/>
                    <a:gd name="textAreaRight" fmla="*/ 381960 w 378000"/>
                    <a:gd name="textAreaTop" fmla="*/ 0 h 654480"/>
                    <a:gd name="textAreaBottom" fmla="*/ 658440 h 654480"/>
                  </a:gdLst>
                  <a:ahLst/>
                  <a:rect l="textAreaLeft" t="textAreaTop" r="textAreaRight" b="textAreaBottom"/>
                  <a:pathLst>
                    <a:path fill="none" w="21716" h="21600">
                      <a:moveTo>
                        <a:pt x="0" y="0"/>
                      </a:moveTo>
                      <a:cubicBezTo>
                        <a:pt x="38" y="0"/>
                        <a:pt x="77" y="-1"/>
                        <a:pt x="116" y="0"/>
                      </a:cubicBezTo>
                      <a:cubicBezTo>
                        <a:pt x="12045" y="0"/>
                        <a:pt x="21716" y="9670"/>
                        <a:pt x="21716" y="21600"/>
                      </a:cubicBezTo>
                    </a:path>
                    <a:path stroke="0" w="21716" h="21600">
                      <a:moveTo>
                        <a:pt x="0" y="0"/>
                      </a:moveTo>
                      <a:cubicBezTo>
                        <a:pt x="38" y="0"/>
                        <a:pt x="77" y="-1"/>
                        <a:pt x="116" y="0"/>
                      </a:cubicBezTo>
                      <a:cubicBezTo>
                        <a:pt x="12045" y="0"/>
                        <a:pt x="21716" y="9670"/>
                        <a:pt x="21716" y="21600"/>
                      </a:cubicBezTo>
                      <a:lnTo>
                        <a:pt x="116" y="21600"/>
                      </a:lnTo>
                      <a:lnTo>
                        <a:pt x="0" y="0"/>
                      </a:lnTo>
                      <a:close/>
                    </a:path>
                  </a:pathLst>
                </a:custGeom>
                <a:noFill/>
                <a:ln cap="rnd" w="76320">
                  <a:solidFill>
                    <a:srgbClr val="00ff00"/>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533" name="Arc 13"/>
                <p:cNvSpPr/>
                <p:nvPr/>
              </p:nvSpPr>
              <p:spPr>
                <a:xfrm rot="10800000">
                  <a:off x="2842560" y="3065040"/>
                  <a:ext cx="375840" cy="654480"/>
                </a:xfrm>
                <a:custGeom>
                  <a:avLst/>
                  <a:gdLst>
                    <a:gd name="textAreaLeft" fmla="*/ 0 w 375840"/>
                    <a:gd name="textAreaRight" fmla="*/ 379800 w 375840"/>
                    <a:gd name="textAreaTop" fmla="*/ 0 h 654480"/>
                    <a:gd name="textAreaBottom" fmla="*/ 658440 h 654480"/>
                  </a:gdLst>
                  <a:ahLst/>
                  <a:rect l="textAreaLeft" t="textAreaTop" r="textAreaRight" b="textAreaBottom"/>
                  <a:pathLst>
                    <a:path fill="none" w="21600" h="21600">
                      <a:moveTo>
                        <a:pt x="0" y="21600"/>
                      </a:moveTo>
                      <a:cubicBezTo>
                        <a:pt x="0" y="9715"/>
                        <a:pt x="9600" y="64"/>
                        <a:pt x="21484" y="0"/>
                      </a:cubicBezTo>
                    </a:path>
                    <a:path stroke="0" w="21600" h="21600">
                      <a:moveTo>
                        <a:pt x="0" y="21600"/>
                      </a:moveTo>
                      <a:cubicBezTo>
                        <a:pt x="0" y="9715"/>
                        <a:pt x="9600" y="64"/>
                        <a:pt x="21484" y="0"/>
                      </a:cubicBezTo>
                      <a:lnTo>
                        <a:pt x="21600" y="21600"/>
                      </a:lnTo>
                      <a:lnTo>
                        <a:pt x="0" y="21600"/>
                      </a:lnTo>
                      <a:close/>
                    </a:path>
                  </a:pathLst>
                </a:custGeom>
                <a:noFill/>
                <a:ln cap="rnd" w="76320">
                  <a:solidFill>
                    <a:srgbClr val="00ff00"/>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grpSp>
          <p:sp>
            <p:nvSpPr>
              <p:cNvPr id="1534" name="Line 14"/>
              <p:cNvSpPr/>
              <p:nvPr/>
            </p:nvSpPr>
            <p:spPr>
              <a:xfrm>
                <a:off x="1073520" y="2394000"/>
                <a:ext cx="1742040" cy="360"/>
              </a:xfrm>
              <a:prstGeom prst="line">
                <a:avLst/>
              </a:prstGeom>
              <a:ln w="76320">
                <a:solidFill>
                  <a:srgbClr val="00ff00"/>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535" name="Line 15"/>
              <p:cNvSpPr/>
              <p:nvPr/>
            </p:nvSpPr>
            <p:spPr>
              <a:xfrm>
                <a:off x="1100160" y="3680280"/>
                <a:ext cx="1739880" cy="360"/>
              </a:xfrm>
              <a:prstGeom prst="line">
                <a:avLst/>
              </a:prstGeom>
              <a:ln w="76320">
                <a:solidFill>
                  <a:srgbClr val="00ff00"/>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grpSp>
        <p:sp>
          <p:nvSpPr>
            <p:cNvPr id="1536" name="Freeform 16"/>
            <p:cNvSpPr/>
            <p:nvPr/>
          </p:nvSpPr>
          <p:spPr>
            <a:xfrm>
              <a:off x="624600" y="2549520"/>
              <a:ext cx="2010240" cy="655920"/>
            </a:xfrm>
            <a:custGeom>
              <a:avLst/>
              <a:gdLst>
                <a:gd name="textAreaLeft" fmla="*/ 0 w 2010240"/>
                <a:gd name="textAreaRight" fmla="*/ 2014200 w 2010240"/>
                <a:gd name="textAreaTop" fmla="*/ 0 h 655920"/>
                <a:gd name="textAreaBottom" fmla="*/ 659880 h 655920"/>
              </a:gdLst>
              <a:ahLst/>
              <a:rect l="textAreaLeft" t="textAreaTop" r="textAreaRight" b="textAreaBottom"/>
              <a:pathLst>
                <a:path w="1174" h="383">
                  <a:moveTo>
                    <a:pt x="0" y="350"/>
                  </a:moveTo>
                  <a:lnTo>
                    <a:pt x="22" y="350"/>
                  </a:lnTo>
                  <a:lnTo>
                    <a:pt x="87" y="360"/>
                  </a:lnTo>
                  <a:lnTo>
                    <a:pt x="142" y="360"/>
                  </a:lnTo>
                  <a:lnTo>
                    <a:pt x="164" y="360"/>
                  </a:lnTo>
                  <a:lnTo>
                    <a:pt x="185" y="360"/>
                  </a:lnTo>
                  <a:lnTo>
                    <a:pt x="224" y="360"/>
                  </a:lnTo>
                  <a:lnTo>
                    <a:pt x="256" y="360"/>
                  </a:lnTo>
                  <a:lnTo>
                    <a:pt x="273" y="360"/>
                  </a:lnTo>
                  <a:lnTo>
                    <a:pt x="322" y="360"/>
                  </a:lnTo>
                  <a:lnTo>
                    <a:pt x="365" y="360"/>
                  </a:lnTo>
                  <a:lnTo>
                    <a:pt x="398" y="360"/>
                  </a:lnTo>
                  <a:lnTo>
                    <a:pt x="414" y="366"/>
                  </a:lnTo>
                  <a:lnTo>
                    <a:pt x="431" y="355"/>
                  </a:lnTo>
                  <a:lnTo>
                    <a:pt x="447" y="344"/>
                  </a:lnTo>
                  <a:lnTo>
                    <a:pt x="464" y="328"/>
                  </a:lnTo>
                  <a:lnTo>
                    <a:pt x="480" y="317"/>
                  </a:lnTo>
                  <a:lnTo>
                    <a:pt x="496" y="311"/>
                  </a:lnTo>
                  <a:lnTo>
                    <a:pt x="513" y="306"/>
                  </a:lnTo>
                  <a:lnTo>
                    <a:pt x="551" y="306"/>
                  </a:lnTo>
                  <a:lnTo>
                    <a:pt x="567" y="306"/>
                  </a:lnTo>
                  <a:lnTo>
                    <a:pt x="611" y="306"/>
                  </a:lnTo>
                  <a:lnTo>
                    <a:pt x="644" y="306"/>
                  </a:lnTo>
                  <a:lnTo>
                    <a:pt x="660" y="306"/>
                  </a:lnTo>
                  <a:lnTo>
                    <a:pt x="676" y="311"/>
                  </a:lnTo>
                  <a:lnTo>
                    <a:pt x="693" y="322"/>
                  </a:lnTo>
                  <a:lnTo>
                    <a:pt x="714" y="333"/>
                  </a:lnTo>
                  <a:lnTo>
                    <a:pt x="758" y="350"/>
                  </a:lnTo>
                  <a:lnTo>
                    <a:pt x="791" y="360"/>
                  </a:lnTo>
                  <a:lnTo>
                    <a:pt x="807" y="366"/>
                  </a:lnTo>
                  <a:lnTo>
                    <a:pt x="851" y="371"/>
                  </a:lnTo>
                  <a:lnTo>
                    <a:pt x="905" y="377"/>
                  </a:lnTo>
                  <a:lnTo>
                    <a:pt x="938" y="382"/>
                  </a:lnTo>
                  <a:lnTo>
                    <a:pt x="954" y="382"/>
                  </a:lnTo>
                  <a:lnTo>
                    <a:pt x="998" y="382"/>
                  </a:lnTo>
                  <a:lnTo>
                    <a:pt x="1053" y="382"/>
                  </a:lnTo>
                  <a:lnTo>
                    <a:pt x="1069" y="382"/>
                  </a:lnTo>
                  <a:lnTo>
                    <a:pt x="1091" y="382"/>
                  </a:lnTo>
                  <a:lnTo>
                    <a:pt x="1113" y="371"/>
                  </a:lnTo>
                  <a:lnTo>
                    <a:pt x="1145" y="360"/>
                  </a:lnTo>
                  <a:lnTo>
                    <a:pt x="1156" y="344"/>
                  </a:lnTo>
                  <a:lnTo>
                    <a:pt x="1162" y="322"/>
                  </a:lnTo>
                  <a:lnTo>
                    <a:pt x="1173" y="300"/>
                  </a:lnTo>
                  <a:lnTo>
                    <a:pt x="1173" y="284"/>
                  </a:lnTo>
                  <a:lnTo>
                    <a:pt x="1173" y="268"/>
                  </a:lnTo>
                  <a:lnTo>
                    <a:pt x="1173" y="246"/>
                  </a:lnTo>
                  <a:lnTo>
                    <a:pt x="1173" y="224"/>
                  </a:lnTo>
                  <a:lnTo>
                    <a:pt x="1173" y="191"/>
                  </a:lnTo>
                  <a:lnTo>
                    <a:pt x="1162" y="170"/>
                  </a:lnTo>
                  <a:lnTo>
                    <a:pt x="1145" y="153"/>
                  </a:lnTo>
                  <a:lnTo>
                    <a:pt x="1129" y="137"/>
                  </a:lnTo>
                  <a:lnTo>
                    <a:pt x="1113" y="120"/>
                  </a:lnTo>
                  <a:lnTo>
                    <a:pt x="1096" y="115"/>
                  </a:lnTo>
                  <a:lnTo>
                    <a:pt x="1053" y="110"/>
                  </a:lnTo>
                  <a:lnTo>
                    <a:pt x="998" y="99"/>
                  </a:lnTo>
                  <a:lnTo>
                    <a:pt x="965" y="93"/>
                  </a:lnTo>
                  <a:lnTo>
                    <a:pt x="949" y="99"/>
                  </a:lnTo>
                  <a:lnTo>
                    <a:pt x="938" y="115"/>
                  </a:lnTo>
                  <a:lnTo>
                    <a:pt x="922" y="126"/>
                  </a:lnTo>
                  <a:lnTo>
                    <a:pt x="911" y="142"/>
                  </a:lnTo>
                  <a:lnTo>
                    <a:pt x="894" y="137"/>
                  </a:lnTo>
                  <a:lnTo>
                    <a:pt x="884" y="120"/>
                  </a:lnTo>
                  <a:lnTo>
                    <a:pt x="873" y="104"/>
                  </a:lnTo>
                  <a:lnTo>
                    <a:pt x="856" y="82"/>
                  </a:lnTo>
                  <a:lnTo>
                    <a:pt x="845" y="66"/>
                  </a:lnTo>
                  <a:lnTo>
                    <a:pt x="845" y="50"/>
                  </a:lnTo>
                  <a:lnTo>
                    <a:pt x="834" y="33"/>
                  </a:lnTo>
                  <a:lnTo>
                    <a:pt x="829" y="17"/>
                  </a:lnTo>
                  <a:lnTo>
                    <a:pt x="824" y="0"/>
                  </a:lnTo>
                  <a:lnTo>
                    <a:pt x="807" y="17"/>
                  </a:lnTo>
                  <a:lnTo>
                    <a:pt x="796" y="39"/>
                  </a:lnTo>
                  <a:lnTo>
                    <a:pt x="791" y="55"/>
                  </a:lnTo>
                  <a:lnTo>
                    <a:pt x="791" y="71"/>
                  </a:lnTo>
                  <a:lnTo>
                    <a:pt x="791" y="88"/>
                  </a:lnTo>
                  <a:lnTo>
                    <a:pt x="791" y="104"/>
                  </a:lnTo>
                  <a:lnTo>
                    <a:pt x="791" y="120"/>
                  </a:lnTo>
                  <a:lnTo>
                    <a:pt x="791" y="137"/>
                  </a:lnTo>
                  <a:lnTo>
                    <a:pt x="785" y="153"/>
                  </a:lnTo>
                  <a:lnTo>
                    <a:pt x="769" y="148"/>
                  </a:lnTo>
                  <a:lnTo>
                    <a:pt x="764" y="131"/>
                  </a:lnTo>
                  <a:lnTo>
                    <a:pt x="753" y="148"/>
                  </a:lnTo>
                  <a:lnTo>
                    <a:pt x="736" y="137"/>
                  </a:lnTo>
                  <a:lnTo>
                    <a:pt x="720" y="137"/>
                  </a:lnTo>
                  <a:lnTo>
                    <a:pt x="714" y="159"/>
                  </a:lnTo>
                  <a:lnTo>
                    <a:pt x="714" y="175"/>
                  </a:lnTo>
                  <a:lnTo>
                    <a:pt x="704" y="191"/>
                  </a:lnTo>
                  <a:lnTo>
                    <a:pt x="687" y="197"/>
                  </a:lnTo>
                  <a:lnTo>
                    <a:pt x="671" y="186"/>
                  </a:lnTo>
                  <a:lnTo>
                    <a:pt x="638" y="175"/>
                  </a:lnTo>
                  <a:lnTo>
                    <a:pt x="605" y="164"/>
                  </a:lnTo>
                  <a:lnTo>
                    <a:pt x="594" y="142"/>
                  </a:lnTo>
                  <a:lnTo>
                    <a:pt x="594" y="126"/>
                  </a:lnTo>
                  <a:lnTo>
                    <a:pt x="578" y="110"/>
                  </a:lnTo>
                  <a:lnTo>
                    <a:pt x="562" y="110"/>
                  </a:lnTo>
                  <a:lnTo>
                    <a:pt x="551" y="126"/>
                  </a:lnTo>
                  <a:lnTo>
                    <a:pt x="545" y="142"/>
                  </a:lnTo>
                  <a:lnTo>
                    <a:pt x="540" y="159"/>
                  </a:lnTo>
                  <a:lnTo>
                    <a:pt x="529" y="175"/>
                  </a:lnTo>
                  <a:lnTo>
                    <a:pt x="507" y="175"/>
                  </a:lnTo>
                  <a:lnTo>
                    <a:pt x="469" y="175"/>
                  </a:lnTo>
                  <a:lnTo>
                    <a:pt x="425" y="175"/>
                  </a:lnTo>
                  <a:lnTo>
                    <a:pt x="409" y="175"/>
                  </a:lnTo>
                  <a:lnTo>
                    <a:pt x="393" y="164"/>
                  </a:lnTo>
                  <a:lnTo>
                    <a:pt x="349" y="148"/>
                  </a:lnTo>
                  <a:lnTo>
                    <a:pt x="305" y="137"/>
                  </a:lnTo>
                  <a:lnTo>
                    <a:pt x="273" y="126"/>
                  </a:lnTo>
                  <a:lnTo>
                    <a:pt x="256" y="115"/>
                  </a:lnTo>
                  <a:lnTo>
                    <a:pt x="224" y="110"/>
                  </a:lnTo>
                  <a:lnTo>
                    <a:pt x="207" y="99"/>
                  </a:lnTo>
                  <a:lnTo>
                    <a:pt x="147" y="93"/>
                  </a:lnTo>
                  <a:lnTo>
                    <a:pt x="71" y="88"/>
                  </a:lnTo>
                  <a:lnTo>
                    <a:pt x="38" y="82"/>
                  </a:lnTo>
                  <a:lnTo>
                    <a:pt x="22" y="77"/>
                  </a:lnTo>
                  <a:lnTo>
                    <a:pt x="27" y="77"/>
                  </a:lnTo>
                </a:path>
              </a:pathLst>
            </a:custGeom>
            <a:noFill/>
            <a:ln cap="rnd" w="76320">
              <a:solidFill>
                <a:srgbClr val="ff6633"/>
              </a:solidFill>
              <a:roun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537" name="Line 17"/>
            <p:cNvSpPr/>
            <p:nvPr/>
          </p:nvSpPr>
          <p:spPr>
            <a:xfrm>
              <a:off x="2143440" y="2939760"/>
              <a:ext cx="385920" cy="360"/>
            </a:xfrm>
            <a:prstGeom prst="line">
              <a:avLst/>
            </a:prstGeom>
            <a:ln w="76320">
              <a:solidFill>
                <a:srgbClr val="ff0000"/>
              </a:solidFill>
              <a:round/>
              <a:tailEnd len="med" type="stealth" w="me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538" name="Rectangle 18"/>
            <p:cNvSpPr/>
            <p:nvPr/>
          </p:nvSpPr>
          <p:spPr>
            <a:xfrm>
              <a:off x="2129040" y="2338560"/>
              <a:ext cx="476280" cy="366120"/>
            </a:xfrm>
            <a:prstGeom prst="rect">
              <a:avLst/>
            </a:prstGeom>
            <a:noFill/>
            <a:ln w="0">
              <a:noFill/>
            </a:ln>
          </p:spPr>
          <p:style>
            <a:lnRef idx="0"/>
            <a:fillRef idx="0"/>
            <a:effectRef idx="0"/>
            <a:fontRef idx="minor"/>
          </p:style>
          <p:txBody>
            <a:bodyPr wrap="none" lIns="92160" rIns="92160" tIns="46080" bIns="46080" anchor="t">
              <a:spAutoFit/>
            </a:bodyPr>
            <a:p>
              <a:pPr>
                <a:lnSpc>
                  <a:spcPct val="100000"/>
                </a:lnSpc>
              </a:pPr>
              <a:r>
                <a:rPr b="1" lang="en-US" sz="1800" strike="noStrike" u="none">
                  <a:solidFill>
                    <a:srgbClr val="000000"/>
                  </a:solidFill>
                  <a:uFillTx/>
                  <a:latin typeface="Arial"/>
                  <a:ea typeface="DejaVu Sans"/>
                </a:rPr>
                <a:t>B0</a:t>
              </a:r>
              <a:endParaRPr b="0" lang="en-DK" sz="1800" strike="noStrike" u="none">
                <a:solidFill>
                  <a:srgbClr val="ffffff"/>
                </a:solidFill>
                <a:uFillTx/>
                <a:latin typeface="Arial"/>
              </a:endParaRPr>
            </a:p>
          </p:txBody>
        </p:sp>
      </p:grpSp>
      <p:sp>
        <p:nvSpPr>
          <p:cNvPr id="1539" name="Line 19"/>
          <p:cNvSpPr/>
          <p:nvPr/>
        </p:nvSpPr>
        <p:spPr>
          <a:xfrm>
            <a:off x="3003840" y="5416920"/>
            <a:ext cx="2251080" cy="360"/>
          </a:xfrm>
          <a:prstGeom prst="line">
            <a:avLst/>
          </a:prstGeom>
          <a:ln w="114480">
            <a:solidFill>
              <a:srgbClr val="00b050"/>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grpSp>
        <p:nvGrpSpPr>
          <p:cNvPr id="1540" name="Group 21"/>
          <p:cNvGrpSpPr/>
          <p:nvPr/>
        </p:nvGrpSpPr>
        <p:grpSpPr>
          <a:xfrm>
            <a:off x="2148120" y="3650400"/>
            <a:ext cx="1717920" cy="1399320"/>
            <a:chOff x="2148120" y="3650400"/>
            <a:chExt cx="1717920" cy="1399320"/>
          </a:xfrm>
        </p:grpSpPr>
        <p:sp>
          <p:nvSpPr>
            <p:cNvPr id="1541" name="Line 22"/>
            <p:cNvSpPr/>
            <p:nvPr/>
          </p:nvSpPr>
          <p:spPr>
            <a:xfrm>
              <a:off x="3003840" y="4572720"/>
              <a:ext cx="862200" cy="360"/>
            </a:xfrm>
            <a:prstGeom prst="line">
              <a:avLst/>
            </a:prstGeom>
            <a:ln w="76320">
              <a:solidFill>
                <a:srgbClr val="ff0000"/>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542" name="Rectangle 23"/>
            <p:cNvSpPr/>
            <p:nvPr/>
          </p:nvSpPr>
          <p:spPr>
            <a:xfrm>
              <a:off x="2148120" y="3736440"/>
              <a:ext cx="79164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US" sz="2800" strike="noStrike" u="none">
                  <a:solidFill>
                    <a:srgbClr val="000000"/>
                  </a:solidFill>
                  <a:uFillTx/>
                  <a:latin typeface="Times New Roman"/>
                  <a:ea typeface="DejaVu Sans"/>
                </a:rPr>
                <a:t>dBo</a:t>
              </a:r>
              <a:endParaRPr b="0" lang="en-DK" sz="2800" strike="noStrike" u="none">
                <a:solidFill>
                  <a:srgbClr val="ffffff"/>
                </a:solidFill>
                <a:uFillTx/>
                <a:latin typeface="Arial"/>
              </a:endParaRPr>
            </a:p>
          </p:txBody>
        </p:sp>
        <p:sp>
          <p:nvSpPr>
            <p:cNvPr id="1543" name="Rectangle 24"/>
            <p:cNvSpPr/>
            <p:nvPr/>
          </p:nvSpPr>
          <p:spPr>
            <a:xfrm>
              <a:off x="3325680" y="4533120"/>
              <a:ext cx="53460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en-US" sz="2800" strike="noStrike" u="none">
                  <a:solidFill>
                    <a:srgbClr val="000000"/>
                  </a:solidFill>
                  <a:uFillTx/>
                  <a:latin typeface="Times New Roman"/>
                  <a:ea typeface="DejaVu Sans"/>
                </a:rPr>
                <a:t>dr</a:t>
              </a:r>
              <a:endParaRPr b="0" lang="en-DK" sz="2800" strike="noStrike" u="none">
                <a:solidFill>
                  <a:srgbClr val="ffffff"/>
                </a:solidFill>
                <a:uFillTx/>
                <a:latin typeface="Arial"/>
              </a:endParaRPr>
            </a:p>
          </p:txBody>
        </p:sp>
        <p:sp>
          <p:nvSpPr>
            <p:cNvPr id="1544" name="Line 25"/>
            <p:cNvSpPr/>
            <p:nvPr/>
          </p:nvSpPr>
          <p:spPr>
            <a:xfrm>
              <a:off x="3188160" y="3650400"/>
              <a:ext cx="360" cy="852480"/>
            </a:xfrm>
            <a:prstGeom prst="line">
              <a:avLst/>
            </a:prstGeom>
            <a:ln w="76320">
              <a:solidFill>
                <a:srgbClr val="ff00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grpSp>
      <p:sp>
        <p:nvSpPr>
          <p:cNvPr id="1545" name="Line 4"/>
          <p:cNvSpPr/>
          <p:nvPr/>
        </p:nvSpPr>
        <p:spPr>
          <a:xfrm>
            <a:off x="647640" y="777600"/>
            <a:ext cx="8991360" cy="360"/>
          </a:xfrm>
          <a:prstGeom prst="line">
            <a:avLst/>
          </a:prstGeom>
          <a:ln w="25560">
            <a:solidFill>
              <a:srgbClr val="ff0000"/>
            </a:solidFill>
            <a:round/>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pic>
        <p:nvPicPr>
          <p:cNvPr id="1546" name="Image 1" descr=""/>
          <p:cNvPicPr/>
          <p:nvPr/>
        </p:nvPicPr>
        <p:blipFill>
          <a:blip r:embed="rId3"/>
          <a:srcRect l="10702" t="11919" r="14211" b="11081"/>
          <a:stretch/>
        </p:blipFill>
        <p:spPr>
          <a:xfrm>
            <a:off x="6914160" y="2239920"/>
            <a:ext cx="4631400" cy="2636280"/>
          </a:xfrm>
          <a:prstGeom prst="rect">
            <a:avLst/>
          </a:prstGeom>
          <a:ln w="0">
            <a:noFill/>
          </a:ln>
        </p:spPr>
      </p:pic>
      <p:sp>
        <p:nvSpPr>
          <p:cNvPr id="1547" name="Rectangle 22"/>
          <p:cNvSpPr/>
          <p:nvPr/>
        </p:nvSpPr>
        <p:spPr>
          <a:xfrm>
            <a:off x="659880" y="70200"/>
            <a:ext cx="8909640" cy="599040"/>
          </a:xfrm>
          <a:prstGeom prst="rect">
            <a:avLst/>
          </a:prstGeom>
          <a:noFill/>
          <a:ln w="0">
            <a:noFill/>
          </a:ln>
        </p:spPr>
        <p:style>
          <a:lnRef idx="0"/>
          <a:fillRef idx="0"/>
          <a:effectRef idx="0"/>
          <a:fontRef idx="minor"/>
        </p:style>
        <p:txBody>
          <a:bodyPr lIns="92160" rIns="92160" tIns="46080" bIns="46080" anchor="ctr">
            <a:noAutofit/>
          </a:bodyPr>
          <a:p>
            <a:pPr>
              <a:lnSpc>
                <a:spcPct val="100000"/>
              </a:lnSpc>
              <a:spcBef>
                <a:spcPts val="479"/>
              </a:spcBef>
            </a:pPr>
            <a:r>
              <a:rPr b="0" lang="fr-FR" sz="2400" strike="noStrike" u="none">
                <a:solidFill>
                  <a:srgbClr val="000000"/>
                </a:solidFill>
                <a:uFillTx/>
                <a:latin typeface="Times New Roman"/>
                <a:ea typeface="DejaVu Sans"/>
              </a:rPr>
              <a:t>IRM, aimant : sécurité</a:t>
            </a:r>
            <a:endParaRPr b="0" lang="en-DK" sz="2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8"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Avantages et inconvénients</a:t>
            </a:r>
            <a:endParaRPr b="0" lang="en-DK" sz="4400" strike="noStrike" u="none">
              <a:solidFill>
                <a:srgbClr val="ffffff"/>
              </a:solidFill>
              <a:uFillTx/>
              <a:latin typeface="Arial"/>
            </a:endParaRPr>
          </a:p>
        </p:txBody>
      </p:sp>
      <p:sp>
        <p:nvSpPr>
          <p:cNvPr id="1549" name="TextBox 3"/>
          <p:cNvSpPr/>
          <p:nvPr/>
        </p:nvSpPr>
        <p:spPr>
          <a:xfrm>
            <a:off x="1010520" y="2009160"/>
            <a:ext cx="10046880" cy="39301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Plein plein plein de types d’informations différentes accessibles</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Cher</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Encombrant</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Dangereux si métal à proximité (même de la limaille dans les yeux)</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Peu sensible (je l’ai déjà dit ?)</a:t>
            </a:r>
            <a:endParaRPr b="0" lang="en-DK" sz="1800" strike="noStrike" u="none">
              <a:solidFill>
                <a:srgbClr val="ffffff"/>
              </a:solidFill>
              <a:uFillTx/>
              <a:latin typeface="Arial"/>
            </a:endParaRPr>
          </a:p>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Non ionisant </a:t>
            </a:r>
            <a:r>
              <a:rPr b="0" lang="fr-FR" sz="1800" strike="noStrike" u="none">
                <a:solidFill>
                  <a:srgbClr val="c00000"/>
                </a:solidFill>
                <a:uFillTx/>
                <a:latin typeface="Arial"/>
                <a:ea typeface="DejaVu Sans"/>
              </a:rPr>
              <a:t>(mais ça peut chauffer dans certains cas)</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Assez lent comme méthode d’imagerie (quoi que) (de 10h à 50ms par acquisition)</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Moins adapté au tissus durs</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Ne marche « que » pour des noyaux de spin non nuls</a:t>
            </a:r>
            <a:endParaRPr b="0" lang="en-DK" sz="1800" strike="noStrike" u="none">
              <a:solidFill>
                <a:srgbClr val="ffffff"/>
              </a:solidFill>
              <a:uFillTx/>
              <a:latin typeface="Arial"/>
            </a:endParaRPr>
          </a:p>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Vrai 3D</a:t>
            </a:r>
            <a:endParaRPr b="0" lang="en-DK" sz="1800" strike="noStrike" u="none">
              <a:solidFill>
                <a:srgbClr val="ffffff"/>
              </a:solidFill>
              <a:uFillTx/>
              <a:latin typeface="Arial"/>
            </a:endParaRPr>
          </a:p>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Bonne résolution spatiale ( préclinique &gt; 20µm clinique &gt; 500µm) </a:t>
            </a:r>
            <a:endParaRPr b="0" lang="en-DK" sz="1800" strike="noStrike" u="none">
              <a:solidFill>
                <a:srgbClr val="ffffff"/>
              </a:solidFill>
              <a:uFillTx/>
              <a:latin typeface="Arial"/>
            </a:endParaRPr>
          </a:p>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Images visuellement très intuitives</a:t>
            </a:r>
            <a:endParaRPr b="0" lang="en-DK" sz="1800" strike="noStrike" u="none">
              <a:solidFill>
                <a:srgbClr val="ffffff"/>
              </a:solidFill>
              <a:uFillTx/>
              <a:latin typeface="Arial"/>
            </a:endParaRPr>
          </a:p>
          <a:p>
            <a:pPr marL="285840" indent="-285840">
              <a:lnSpc>
                <a:spcPct val="100000"/>
              </a:lnSpc>
              <a:buClr>
                <a:srgbClr val="c00000"/>
              </a:buClr>
              <a:buFont typeface="Arial"/>
              <a:buChar char="•"/>
            </a:pPr>
            <a:r>
              <a:rPr b="0" lang="fr-FR" sz="1800" strike="noStrike" u="none">
                <a:solidFill>
                  <a:srgbClr val="c00000"/>
                </a:solidFill>
                <a:uFillTx/>
                <a:latin typeface="Arial"/>
                <a:ea typeface="DejaVu Sans"/>
              </a:rPr>
              <a:t>Assez bruyant</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0" name="Picture 4" descr="A baby in a hospital bed&#10;&#10;Description automatically generated with medium confidence"/>
          <p:cNvPicPr/>
          <p:nvPr/>
        </p:nvPicPr>
        <p:blipFill>
          <a:blip r:embed="rId1"/>
          <a:stretch/>
        </p:blipFill>
        <p:spPr>
          <a:xfrm>
            <a:off x="147960" y="1257120"/>
            <a:ext cx="7070040" cy="4696920"/>
          </a:xfrm>
          <a:prstGeom prst="rect">
            <a:avLst/>
          </a:prstGeom>
          <a:ln w="0">
            <a:noFill/>
          </a:ln>
        </p:spPr>
      </p:pic>
      <p:pic>
        <p:nvPicPr>
          <p:cNvPr id="1551" name="Picture 8" descr="A picture containing text, indoor&#10;&#10;Description automatically generated"/>
          <p:cNvPicPr/>
          <p:nvPr/>
        </p:nvPicPr>
        <p:blipFill>
          <a:blip r:embed="rId2"/>
          <a:stretch/>
        </p:blipFill>
        <p:spPr>
          <a:xfrm>
            <a:off x="7547760" y="3607920"/>
            <a:ext cx="3673800" cy="2936520"/>
          </a:xfrm>
          <a:prstGeom prst="rect">
            <a:avLst/>
          </a:prstGeom>
          <a:ln w="0">
            <a:noFill/>
          </a:ln>
        </p:spPr>
      </p:pic>
      <p:pic>
        <p:nvPicPr>
          <p:cNvPr id="1552" name="Picture 12" descr="A picture containing text, floor&#10;&#10;Description automatically generated"/>
          <p:cNvPicPr/>
          <p:nvPr/>
        </p:nvPicPr>
        <p:blipFill>
          <a:blip r:embed="rId3"/>
          <a:stretch/>
        </p:blipFill>
        <p:spPr>
          <a:xfrm>
            <a:off x="7529040" y="781200"/>
            <a:ext cx="4510440" cy="2643480"/>
          </a:xfrm>
          <a:prstGeom prst="rect">
            <a:avLst/>
          </a:prstGeom>
          <a:ln w="0">
            <a:noFill/>
          </a:ln>
        </p:spPr>
      </p:pic>
    </p:spTree>
  </p:cSld>
  <mc:AlternateContent>
    <mc:Choice Requires="p14">
      <p:transition spd="slow" p14:dur="2000"/>
    </mc:Choice>
    <mc:Fallback>
      <p:transition spd="slow"/>
    </mc:Fallback>
  </mc:AlternateContent>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3"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Marge de progression</a:t>
            </a:r>
            <a:endParaRPr b="0" lang="en-DK" sz="4400" strike="noStrike" u="none">
              <a:solidFill>
                <a:srgbClr val="ffffff"/>
              </a:solidFill>
              <a:uFillTx/>
              <a:latin typeface="Arial"/>
            </a:endParaRPr>
          </a:p>
        </p:txBody>
      </p:sp>
      <p:sp>
        <p:nvSpPr>
          <p:cNvPr id="1554" name="TextBox 3"/>
          <p:cNvSpPr/>
          <p:nvPr/>
        </p:nvSpPr>
        <p:spPr>
          <a:xfrm>
            <a:off x="791640" y="1711080"/>
            <a:ext cx="9129960" cy="4753080"/>
          </a:xfrm>
          <a:prstGeom prst="rect">
            <a:avLst/>
          </a:prstGeom>
          <a:noFill/>
          <a:ln w="0">
            <a:noFill/>
          </a:ln>
        </p:spPr>
        <p:style>
          <a:lnRef idx="0"/>
          <a:fillRef idx="0"/>
          <a:effectRef idx="0"/>
          <a:fontRef idx="minor"/>
        </p:style>
        <p:txBody>
          <a:bodyPr wrap="none" lIns="90000" rIns="90000" tIns="45000" bIns="45000" anchor="t">
            <a:spAutoFit/>
          </a:bodyPr>
          <a:p>
            <a:pPr marL="343080" indent="-343080">
              <a:lnSpc>
                <a:spcPct val="100000"/>
              </a:lnSpc>
              <a:buClr>
                <a:srgbClr val="000000"/>
              </a:buClr>
              <a:buFont typeface="Arial"/>
              <a:buChar char="•"/>
            </a:pPr>
            <a:r>
              <a:rPr b="0" lang="fr-FR" sz="2400" strike="noStrike" u="none">
                <a:solidFill>
                  <a:srgbClr val="000000"/>
                </a:solidFill>
                <a:uFillTx/>
                <a:latin typeface="Arial"/>
                <a:ea typeface="DejaVu Sans"/>
              </a:rPr>
              <a:t>Technique jeune</a:t>
            </a:r>
            <a:endParaRPr b="0" lang="en-DK" sz="2400" strike="noStrike" u="none">
              <a:solidFill>
                <a:srgbClr val="ffffff"/>
              </a:solidFill>
              <a:uFillTx/>
              <a:latin typeface="Arial"/>
            </a:endParaRPr>
          </a:p>
          <a:p>
            <a:pPr marL="343080" indent="-343080">
              <a:lnSpc>
                <a:spcPct val="100000"/>
              </a:lnSpc>
              <a:buClr>
                <a:srgbClr val="000000"/>
              </a:buClr>
              <a:buFont typeface="Arial"/>
              <a:buChar char="•"/>
            </a:pPr>
            <a:r>
              <a:rPr b="0" lang="fr-FR" sz="2400" strike="noStrike" u="none">
                <a:solidFill>
                  <a:srgbClr val="000000"/>
                </a:solidFill>
                <a:uFillTx/>
                <a:latin typeface="Arial"/>
                <a:ea typeface="DejaVu Sans"/>
              </a:rPr>
              <a:t>Nombre de ruptures technologiques par décade impressionnant</a:t>
            </a:r>
            <a:endParaRPr b="0" lang="en-DK" sz="2400" strike="noStrike" u="none">
              <a:solidFill>
                <a:srgbClr val="ffffff"/>
              </a:solidFill>
              <a:uFillTx/>
              <a:latin typeface="Arial"/>
            </a:endParaRPr>
          </a:p>
          <a:p>
            <a:pPr marL="343080" indent="-343080">
              <a:lnSpc>
                <a:spcPct val="100000"/>
              </a:lnSpc>
              <a:buClr>
                <a:srgbClr val="000000"/>
              </a:buClr>
              <a:buFont typeface="Arial"/>
              <a:buChar char="•"/>
            </a:pPr>
            <a:r>
              <a:rPr b="0" lang="fr-FR" sz="2400" strike="noStrike" u="none">
                <a:solidFill>
                  <a:srgbClr val="000000"/>
                </a:solidFill>
                <a:uFillTx/>
                <a:latin typeface="Arial"/>
                <a:ea typeface="DejaVu Sans"/>
              </a:rPr>
              <a:t>Recherche vers l’hyperpolarisation des noyaux</a:t>
            </a:r>
            <a:endParaRPr b="0" lang="en-DK" sz="2400" strike="noStrike" u="none">
              <a:solidFill>
                <a:srgbClr val="ffffff"/>
              </a:solidFill>
              <a:uFillTx/>
              <a:latin typeface="Arial"/>
            </a:endParaRPr>
          </a:p>
          <a:p>
            <a:pPr marL="343080" indent="-343080">
              <a:lnSpc>
                <a:spcPct val="100000"/>
              </a:lnSpc>
              <a:buClr>
                <a:srgbClr val="000000"/>
              </a:buClr>
              <a:buFont typeface="Arial"/>
              <a:buChar char="•"/>
            </a:pPr>
            <a:r>
              <a:rPr b="0" lang="fr-FR" sz="2400" strike="noStrike" u="none">
                <a:solidFill>
                  <a:srgbClr val="000000"/>
                </a:solidFill>
                <a:uFillTx/>
                <a:latin typeface="Arial"/>
                <a:ea typeface="DejaVu Sans"/>
              </a:rPr>
              <a:t>Recherche en reconstruction post Fourier très actif</a:t>
            </a:r>
            <a:endParaRPr b="0" lang="en-DK" sz="2400" strike="noStrike" u="none">
              <a:solidFill>
                <a:srgbClr val="ffffff"/>
              </a:solidFill>
              <a:uFillTx/>
              <a:latin typeface="Arial"/>
            </a:endParaRPr>
          </a:p>
          <a:p>
            <a:pPr marL="343080" indent="-343080">
              <a:lnSpc>
                <a:spcPct val="100000"/>
              </a:lnSpc>
              <a:buClr>
                <a:srgbClr val="000000"/>
              </a:buClr>
              <a:buFont typeface="Arial"/>
              <a:buChar char="•"/>
            </a:pPr>
            <a:r>
              <a:rPr b="0" lang="fr-FR" sz="2400" strike="noStrike" u="none">
                <a:solidFill>
                  <a:srgbClr val="000000"/>
                </a:solidFill>
                <a:uFillTx/>
                <a:latin typeface="Arial"/>
                <a:ea typeface="DejaVu Sans"/>
              </a:rPr>
              <a:t>Recherche sur les supraconducteurs très active</a:t>
            </a:r>
            <a:endParaRPr b="0" lang="en-DK" sz="2400" strike="noStrike" u="none">
              <a:solidFill>
                <a:srgbClr val="ffffff"/>
              </a:solidFill>
              <a:uFillTx/>
              <a:latin typeface="Arial"/>
            </a:endParaRPr>
          </a:p>
          <a:p>
            <a:pPr>
              <a:lnSpc>
                <a:spcPct val="100000"/>
              </a:lnSpc>
            </a:pPr>
            <a:r>
              <a:rPr b="0" lang="fr-FR" sz="2400" strike="noStrike" u="none">
                <a:solidFill>
                  <a:srgbClr val="000000"/>
                </a:solidFill>
                <a:uFillTx/>
                <a:latin typeface="Arial"/>
                <a:ea typeface="DejaVu Sans"/>
              </a:rPr>
              <a:t>    </a:t>
            </a:r>
            <a:r>
              <a:rPr b="0" lang="fr-FR" sz="2400" strike="noStrike" u="none">
                <a:solidFill>
                  <a:srgbClr val="000000"/>
                </a:solidFill>
                <a:uFillTx/>
                <a:latin typeface="Arial"/>
                <a:ea typeface="DejaVu Sans"/>
              </a:rPr>
              <a:t>(grâce aussi à des domaines connexes comme les transports)</a:t>
            </a:r>
            <a:endParaRPr b="0" lang="en-DK" sz="2400" strike="noStrike" u="none">
              <a:solidFill>
                <a:srgbClr val="ffffff"/>
              </a:solidFill>
              <a:uFillTx/>
              <a:latin typeface="Arial"/>
            </a:endParaRPr>
          </a:p>
          <a:p>
            <a:pPr>
              <a:lnSpc>
                <a:spcPct val="100000"/>
              </a:lnSpc>
            </a:pPr>
            <a:endParaRPr b="0" lang="en-DK" sz="2400" strike="noStrike" u="none">
              <a:solidFill>
                <a:srgbClr val="ffffff"/>
              </a:solidFill>
              <a:uFillTx/>
              <a:latin typeface="Arial"/>
            </a:endParaRPr>
          </a:p>
          <a:p>
            <a:pPr algn="ctr">
              <a:lnSpc>
                <a:spcPct val="100000"/>
              </a:lnSpc>
            </a:pPr>
            <a:r>
              <a:rPr b="0" lang="fr-FR" sz="2400" strike="noStrike" u="none">
                <a:solidFill>
                  <a:srgbClr val="000000"/>
                </a:solidFill>
                <a:uFillTx/>
                <a:latin typeface="Arial"/>
                <a:ea typeface="DejaVu Sans"/>
              </a:rPr>
              <a:t>la course vers les très haut champs ralentie car le ratio </a:t>
            </a:r>
            <a:endParaRPr b="0" lang="en-DK" sz="2400" strike="noStrike" u="none">
              <a:solidFill>
                <a:srgbClr val="ffffff"/>
              </a:solidFill>
              <a:uFillTx/>
              <a:latin typeface="Arial"/>
            </a:endParaRPr>
          </a:p>
          <a:p>
            <a:pPr algn="ctr">
              <a:lnSpc>
                <a:spcPct val="100000"/>
              </a:lnSpc>
            </a:pPr>
            <a:r>
              <a:rPr b="0" lang="fr-FR" sz="2400" strike="noStrike" u="none">
                <a:solidFill>
                  <a:srgbClr val="000000"/>
                </a:solidFill>
                <a:uFillTx/>
                <a:latin typeface="Arial"/>
                <a:ea typeface="DejaVu Sans"/>
              </a:rPr>
              <a:t>Quantité d’information/€ n’est pas bon</a:t>
            </a:r>
            <a:endParaRPr b="0" lang="en-DK" sz="2400" strike="noStrike" u="none">
              <a:solidFill>
                <a:srgbClr val="ffffff"/>
              </a:solidFill>
              <a:uFillTx/>
              <a:latin typeface="Arial"/>
            </a:endParaRPr>
          </a:p>
          <a:p>
            <a:pPr>
              <a:lnSpc>
                <a:spcPct val="100000"/>
              </a:lnSpc>
            </a:pPr>
            <a:endParaRPr b="0" lang="en-DK" sz="2400" strike="noStrike" u="none">
              <a:solidFill>
                <a:srgbClr val="ffffff"/>
              </a:solidFill>
              <a:uFillTx/>
              <a:latin typeface="Arial"/>
            </a:endParaRPr>
          </a:p>
          <a:p>
            <a:pPr algn="ctr">
              <a:lnSpc>
                <a:spcPct val="100000"/>
              </a:lnSpc>
            </a:pPr>
            <a:r>
              <a:rPr b="0" lang="fr-FR" sz="2400" strike="noStrike" u="none">
                <a:solidFill>
                  <a:srgbClr val="000000"/>
                </a:solidFill>
                <a:uFillTx/>
                <a:latin typeface="Arial"/>
                <a:ea typeface="DejaVu Sans"/>
              </a:rPr>
              <a:t>Et en plus, très haut champ =&gt; effet micro ondes</a:t>
            </a:r>
            <a:endParaRPr b="0" lang="en-DK" sz="2400" strike="noStrike" u="none">
              <a:solidFill>
                <a:srgbClr val="ffffff"/>
              </a:solidFill>
              <a:uFillTx/>
              <a:latin typeface="Arial"/>
            </a:endParaRPr>
          </a:p>
          <a:p>
            <a:pPr>
              <a:lnSpc>
                <a:spcPct val="100000"/>
              </a:lnSpc>
            </a:pPr>
            <a:endParaRPr b="0" lang="en-DK" sz="24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5" name="PlaceHolder 1"/>
          <p:cNvSpPr>
            <a:spLocks noGrp="1"/>
          </p:cNvSpPr>
          <p:nvPr>
            <p:ph type="subTitle"/>
          </p:nvPr>
        </p:nvSpPr>
        <p:spPr>
          <a:xfrm>
            <a:off x="609480" y="522360"/>
            <a:ext cx="10968120" cy="5024880"/>
          </a:xfrm>
          <a:prstGeom prst="rect">
            <a:avLst/>
          </a:prstGeom>
          <a:noFill/>
          <a:ln w="0">
            <a:noFill/>
          </a:ln>
        </p:spPr>
        <p:txBody>
          <a:bodyPr lIns="0" rIns="0" tIns="0" bIns="0" anchor="ctr">
            <a:noAutofit/>
          </a:bodyPr>
          <a:p>
            <a:pPr algn="ctr">
              <a:lnSpc>
                <a:spcPct val="90000"/>
              </a:lnSpc>
              <a:spcBef>
                <a:spcPts val="1001"/>
              </a:spcBef>
              <a:tabLst>
                <a:tab algn="l" pos="0"/>
              </a:tabLst>
            </a:pPr>
            <a:r>
              <a:rPr b="0" lang="fr-FR" sz="4000" strike="noStrike" u="none">
                <a:solidFill>
                  <a:srgbClr val="000000"/>
                </a:solidFill>
                <a:uFillTx/>
                <a:latin typeface="Arial"/>
                <a:ea typeface="DejaVu Sans"/>
              </a:rPr>
              <a:t>Sources:</a:t>
            </a:r>
            <a:endParaRPr b="0" lang="en-DK" sz="40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Wikipedia,</a:t>
            </a: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800" strike="noStrike" u="sng">
                <a:solidFill>
                  <a:srgbClr val="0000ff"/>
                </a:solidFill>
                <a:uFillTx/>
                <a:latin typeface="Arial"/>
                <a:ea typeface="DejaVu Sans"/>
                <a:hlinkClick r:id="rId1"/>
              </a:rPr>
              <a:t>https://mriquestions.com/index.html</a:t>
            </a: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Site Pr Hornack</a:t>
            </a: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Cours Pr H Saint Jalmes (LTSI Rennes)</a:t>
            </a: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Comprendre L’IRM (B.Kastler, D.Vetter)</a:t>
            </a:r>
            <a:endParaRPr b="0" lang="en-DK" sz="2800" strike="noStrike" u="none">
              <a:solidFill>
                <a:srgbClr val="ffffff"/>
              </a:solidFill>
              <a:uFillTx/>
              <a:latin typeface="Arial"/>
            </a:endParaRPr>
          </a:p>
          <a:p>
            <a:pPr>
              <a:lnSpc>
                <a:spcPct val="90000"/>
              </a:lnSpc>
              <a:spcBef>
                <a:spcPts val="1001"/>
              </a:spcBef>
              <a:tabLst>
                <a:tab algn="l" pos="0"/>
              </a:tabLst>
            </a:pPr>
            <a:endParaRPr b="0" lang="en-DK" sz="2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6" name="" descr=""/>
          <p:cNvPicPr/>
          <p:nvPr/>
        </p:nvPicPr>
        <p:blipFill>
          <a:blip r:embed="rId1"/>
          <a:stretch/>
        </p:blipFill>
        <p:spPr>
          <a:xfrm>
            <a:off x="219960" y="22680"/>
            <a:ext cx="11836440" cy="68551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PlaceHolder 1"/>
          <p:cNvSpPr>
            <a:spLocks noGrp="1"/>
          </p:cNvSpPr>
          <p:nvPr>
            <p:ph type="title"/>
          </p:nvPr>
        </p:nvSpPr>
        <p:spPr>
          <a:xfrm>
            <a:off x="0" y="2856240"/>
            <a:ext cx="7721640" cy="1140480"/>
          </a:xfrm>
          <a:prstGeom prst="rect">
            <a:avLst/>
          </a:prstGeom>
          <a:noFill/>
          <a:ln w="0">
            <a:noFill/>
          </a:ln>
        </p:spPr>
        <p:txBody>
          <a:bodyPr lIns="0" rIns="0" tIns="0" bIns="0" anchor="ctr">
            <a:noAutofit/>
          </a:bodyPr>
          <a:p>
            <a:pPr indent="0" algn="ctr">
              <a:lnSpc>
                <a:spcPct val="90000"/>
              </a:lnSpc>
              <a:buNone/>
              <a:tabLst>
                <a:tab algn="l" pos="0"/>
              </a:tabLst>
            </a:pPr>
            <a:r>
              <a:rPr b="0" lang="fr-FR" sz="4000" strike="noStrike" u="none">
                <a:solidFill>
                  <a:srgbClr val="000000"/>
                </a:solidFill>
                <a:uFillTx/>
                <a:latin typeface="Arial"/>
                <a:ea typeface="DejaVu Sans"/>
              </a:rPr>
              <a:t>Tomographie X (CT, scanner)</a:t>
            </a:r>
            <a:endParaRPr b="0" lang="en-DK" sz="4000" strike="noStrike" u="none">
              <a:solidFill>
                <a:srgbClr val="ffffff"/>
              </a:solidFill>
              <a:uFillTx/>
              <a:latin typeface="Arial"/>
            </a:endParaRPr>
          </a:p>
        </p:txBody>
      </p:sp>
      <p:grpSp>
        <p:nvGrpSpPr>
          <p:cNvPr id="710" name="Diagram6"/>
          <p:cNvGrpSpPr/>
          <p:nvPr/>
        </p:nvGrpSpPr>
        <p:grpSpPr>
          <a:xfrm>
            <a:off x="6592680" y="0"/>
            <a:ext cx="5424480" cy="6854760"/>
            <a:chOff x="6592680" y="0"/>
            <a:chExt cx="5424480" cy="6854760"/>
          </a:xfrm>
        </p:grpSpPr>
        <p:sp>
          <p:nvSpPr>
            <p:cNvPr id="711" name=""/>
            <p:cNvSpPr/>
            <p:nvPr/>
          </p:nvSpPr>
          <p:spPr>
            <a:xfrm>
              <a:off x="6592680" y="0"/>
              <a:ext cx="5424480" cy="6852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712" name=""/>
            <p:cNvSpPr/>
            <p:nvPr/>
          </p:nvSpPr>
          <p:spPr>
            <a:xfrm>
              <a:off x="7783560" y="32281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Où en langage scientifique</a:t>
              </a:r>
              <a:endParaRPr b="0" lang="en-DK" sz="700" strike="noStrike" u="none">
                <a:solidFill>
                  <a:srgbClr val="000000"/>
                </a:solidFill>
                <a:uFillTx/>
                <a:latin typeface="Arial"/>
              </a:endParaRPr>
            </a:p>
          </p:txBody>
        </p:sp>
        <p:sp>
          <p:nvSpPr>
            <p:cNvPr id="713" name=""/>
            <p:cNvSpPr/>
            <p:nvPr/>
          </p:nvSpPr>
          <p:spPr>
            <a:xfrm rot="16596600">
              <a:off x="7352280" y="2040120"/>
              <a:ext cx="2782800" cy="8280"/>
            </a:xfrm>
            <a:custGeom>
              <a:avLst/>
              <a:gdLst>
                <a:gd name="textAreaLeft" fmla="*/ 0 w 2782800"/>
                <a:gd name="textAreaRight" fmla="*/ 2784600 w 2782800"/>
                <a:gd name="textAreaTop" fmla="*/ 0 h 8280"/>
                <a:gd name="textAreaBottom" fmla="*/ 10080 h 8280"/>
              </a:gdLst>
              <a:ahLst/>
              <a:rect l="textAreaLeft" t="textAreaTop" r="textAreaRight" b="textAreaBottom"/>
              <a:pathLst>
                <a:path w="2785134" h="10524">
                  <a:moveTo>
                    <a:pt x="0" y="5262"/>
                  </a:moveTo>
                  <a:lnTo>
                    <a:pt x="2785134"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714" name=""/>
            <p:cNvSpPr/>
            <p:nvPr/>
          </p:nvSpPr>
          <p:spPr>
            <a:xfrm>
              <a:off x="8906040" y="46152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Energie électromagnétique</a:t>
              </a:r>
              <a:endParaRPr b="0" lang="en-DK" sz="700" strike="noStrike" u="none">
                <a:solidFill>
                  <a:srgbClr val="ffffff"/>
                </a:solidFill>
                <a:uFillTx/>
                <a:latin typeface="Arial"/>
              </a:endParaRPr>
            </a:p>
          </p:txBody>
        </p:sp>
        <p:sp>
          <p:nvSpPr>
            <p:cNvPr id="715" name=""/>
            <p:cNvSpPr/>
            <p:nvPr/>
          </p:nvSpPr>
          <p:spPr>
            <a:xfrm rot="18289200">
              <a:off x="9586080" y="4266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16" name=""/>
            <p:cNvSpPr/>
            <p:nvPr/>
          </p:nvSpPr>
          <p:spPr>
            <a:xfrm>
              <a:off x="10028880" y="36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Vision</a:t>
              </a:r>
              <a:endParaRPr b="0" lang="en-DK" sz="700" strike="noStrike" u="none">
                <a:solidFill>
                  <a:srgbClr val="ffffff"/>
                </a:solidFill>
                <a:uFillTx/>
                <a:latin typeface="Arial"/>
              </a:endParaRPr>
            </a:p>
          </p:txBody>
        </p:sp>
        <p:sp>
          <p:nvSpPr>
            <p:cNvPr id="717" name=""/>
            <p:cNvSpPr/>
            <p:nvPr/>
          </p:nvSpPr>
          <p:spPr>
            <a:xfrm>
              <a:off x="9708120" y="65664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18" name=""/>
            <p:cNvSpPr/>
            <p:nvPr/>
          </p:nvSpPr>
          <p:spPr>
            <a:xfrm>
              <a:off x="10028880" y="46152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Electroception</a:t>
              </a:r>
              <a:endParaRPr b="0" lang="en-DK" sz="700" strike="noStrike" u="none">
                <a:solidFill>
                  <a:srgbClr val="ffffff"/>
                </a:solidFill>
                <a:uFillTx/>
                <a:latin typeface="Arial"/>
              </a:endParaRPr>
            </a:p>
          </p:txBody>
        </p:sp>
        <p:sp>
          <p:nvSpPr>
            <p:cNvPr id="719" name=""/>
            <p:cNvSpPr/>
            <p:nvPr/>
          </p:nvSpPr>
          <p:spPr>
            <a:xfrm rot="3310800">
              <a:off x="9587880" y="8856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20" name=""/>
            <p:cNvSpPr/>
            <p:nvPr/>
          </p:nvSpPr>
          <p:spPr>
            <a:xfrm>
              <a:off x="10028880" y="92268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Magnétocaption</a:t>
              </a:r>
              <a:endParaRPr b="0" lang="en-DK" sz="700" strike="noStrike" u="none">
                <a:solidFill>
                  <a:srgbClr val="ffffff"/>
                </a:solidFill>
                <a:uFillTx/>
                <a:latin typeface="Arial"/>
              </a:endParaRPr>
            </a:p>
          </p:txBody>
        </p:sp>
        <p:sp>
          <p:nvSpPr>
            <p:cNvPr id="721" name=""/>
            <p:cNvSpPr/>
            <p:nvPr/>
          </p:nvSpPr>
          <p:spPr>
            <a:xfrm rot="17351400">
              <a:off x="8256240" y="296316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22" name=""/>
            <p:cNvSpPr/>
            <p:nvPr/>
          </p:nvSpPr>
          <p:spPr>
            <a:xfrm>
              <a:off x="8906040" y="2305800"/>
              <a:ext cx="799920" cy="398880"/>
            </a:xfrm>
            <a:prstGeom prst="roundRect">
              <a:avLst>
                <a:gd name="adj" fmla="val 10000"/>
              </a:avLst>
            </a:prstGeom>
            <a:solidFill>
              <a:schemeClr val="accent1"/>
            </a:solidFill>
            <a:ln w="0">
              <a:solidFill>
                <a:srgbClr val="4f81bd"/>
              </a:solid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Mécano réception</a:t>
              </a:r>
              <a:endParaRPr b="0" lang="en-DK" sz="700" strike="noStrike" u="none">
                <a:solidFill>
                  <a:srgbClr val="ffffff"/>
                </a:solidFill>
                <a:uFillTx/>
                <a:latin typeface="Arial"/>
              </a:endParaRPr>
            </a:p>
          </p:txBody>
        </p:sp>
        <p:sp>
          <p:nvSpPr>
            <p:cNvPr id="723" name=""/>
            <p:cNvSpPr/>
            <p:nvPr/>
          </p:nvSpPr>
          <p:spPr>
            <a:xfrm rot="17351400">
              <a:off x="9379080" y="204120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24" name=""/>
            <p:cNvSpPr/>
            <p:nvPr/>
          </p:nvSpPr>
          <p:spPr>
            <a:xfrm>
              <a:off x="10028880" y="138384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Toucher</a:t>
              </a:r>
              <a:endParaRPr b="0" lang="en-DK" sz="700" strike="noStrike" u="none">
                <a:solidFill>
                  <a:srgbClr val="000000"/>
                </a:solidFill>
                <a:uFillTx/>
                <a:latin typeface="Arial"/>
              </a:endParaRPr>
            </a:p>
          </p:txBody>
        </p:sp>
        <p:sp>
          <p:nvSpPr>
            <p:cNvPr id="725" name=""/>
            <p:cNvSpPr/>
            <p:nvPr/>
          </p:nvSpPr>
          <p:spPr>
            <a:xfrm rot="18289200">
              <a:off x="9586080" y="227088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26" name=""/>
            <p:cNvSpPr/>
            <p:nvPr/>
          </p:nvSpPr>
          <p:spPr>
            <a:xfrm>
              <a:off x="10028880" y="18450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Ouïe</a:t>
              </a:r>
              <a:endParaRPr b="0" lang="en-DK" sz="700" strike="noStrike" u="none">
                <a:solidFill>
                  <a:srgbClr val="000000"/>
                </a:solidFill>
                <a:uFillTx/>
                <a:latin typeface="Arial"/>
              </a:endParaRPr>
            </a:p>
          </p:txBody>
        </p:sp>
        <p:sp>
          <p:nvSpPr>
            <p:cNvPr id="727" name=""/>
            <p:cNvSpPr/>
            <p:nvPr/>
          </p:nvSpPr>
          <p:spPr>
            <a:xfrm>
              <a:off x="9708120" y="250128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28" name=""/>
            <p:cNvSpPr/>
            <p:nvPr/>
          </p:nvSpPr>
          <p:spPr>
            <a:xfrm>
              <a:off x="10028880" y="23058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Echolocation</a:t>
              </a:r>
              <a:endParaRPr b="0" lang="en-DK" sz="700" strike="noStrike" u="none">
                <a:solidFill>
                  <a:srgbClr val="000000"/>
                </a:solidFill>
                <a:uFillTx/>
                <a:latin typeface="Arial"/>
              </a:endParaRPr>
            </a:p>
          </p:txBody>
        </p:sp>
        <p:sp>
          <p:nvSpPr>
            <p:cNvPr id="729" name=""/>
            <p:cNvSpPr/>
            <p:nvPr/>
          </p:nvSpPr>
          <p:spPr>
            <a:xfrm rot="3310800">
              <a:off x="9587880" y="272988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30" name=""/>
            <p:cNvSpPr/>
            <p:nvPr/>
          </p:nvSpPr>
          <p:spPr>
            <a:xfrm>
              <a:off x="10028880" y="276696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Proprioception</a:t>
              </a:r>
              <a:endParaRPr b="0" lang="en-DK" sz="700" strike="noStrike" u="none">
                <a:solidFill>
                  <a:srgbClr val="000000"/>
                </a:solidFill>
                <a:uFillTx/>
                <a:latin typeface="Arial"/>
              </a:endParaRPr>
            </a:p>
          </p:txBody>
        </p:sp>
        <p:sp>
          <p:nvSpPr>
            <p:cNvPr id="731" name=""/>
            <p:cNvSpPr/>
            <p:nvPr/>
          </p:nvSpPr>
          <p:spPr>
            <a:xfrm rot="4249200">
              <a:off x="9381240" y="296100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32" name=""/>
            <p:cNvSpPr/>
            <p:nvPr/>
          </p:nvSpPr>
          <p:spPr>
            <a:xfrm>
              <a:off x="10028880" y="32281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Equilibrioception</a:t>
              </a:r>
              <a:endParaRPr b="0" lang="en-DK" sz="700" strike="noStrike" u="none">
                <a:solidFill>
                  <a:srgbClr val="000000"/>
                </a:solidFill>
                <a:uFillTx/>
                <a:latin typeface="Arial"/>
              </a:endParaRPr>
            </a:p>
          </p:txBody>
        </p:sp>
        <p:sp>
          <p:nvSpPr>
            <p:cNvPr id="733" name=""/>
            <p:cNvSpPr/>
            <p:nvPr/>
          </p:nvSpPr>
          <p:spPr>
            <a:xfrm rot="3907200">
              <a:off x="8364960" y="3767760"/>
              <a:ext cx="760320" cy="8280"/>
            </a:xfrm>
            <a:custGeom>
              <a:avLst/>
              <a:gdLst>
                <a:gd name="textAreaLeft" fmla="*/ 0 w 760320"/>
                <a:gd name="textAreaRight" fmla="*/ 762120 w 760320"/>
                <a:gd name="textAreaTop" fmla="*/ 0 h 8280"/>
                <a:gd name="textAreaBottom" fmla="*/ 10080 h 8280"/>
              </a:gdLst>
              <a:ahLst/>
              <a:rect l="textAreaLeft" t="textAreaTop" r="textAreaRight" b="textAreaBottom"/>
              <a:pathLst>
                <a:path w="762410" h="10524">
                  <a:moveTo>
                    <a:pt x="0" y="5262"/>
                  </a:moveTo>
                  <a:lnTo>
                    <a:pt x="762410"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34" name=""/>
            <p:cNvSpPr/>
            <p:nvPr/>
          </p:nvSpPr>
          <p:spPr>
            <a:xfrm>
              <a:off x="8906040" y="39196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Chimio réception</a:t>
              </a:r>
              <a:endParaRPr b="0" lang="en-DK" sz="700" strike="noStrike" u="none">
                <a:solidFill>
                  <a:srgbClr val="000000"/>
                </a:solidFill>
                <a:uFillTx/>
                <a:latin typeface="Arial"/>
              </a:endParaRPr>
            </a:p>
          </p:txBody>
        </p:sp>
        <p:sp>
          <p:nvSpPr>
            <p:cNvPr id="735" name=""/>
            <p:cNvSpPr/>
            <p:nvPr/>
          </p:nvSpPr>
          <p:spPr>
            <a:xfrm rot="19457400">
              <a:off x="9669240" y="399924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36" name=""/>
            <p:cNvSpPr/>
            <p:nvPr/>
          </p:nvSpPr>
          <p:spPr>
            <a:xfrm>
              <a:off x="10028880" y="36892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Odorat</a:t>
              </a:r>
              <a:endParaRPr b="0" lang="en-DK" sz="700" strike="noStrike" u="none">
                <a:solidFill>
                  <a:srgbClr val="000000"/>
                </a:solidFill>
                <a:uFillTx/>
                <a:latin typeface="Arial"/>
              </a:endParaRPr>
            </a:p>
          </p:txBody>
        </p:sp>
        <p:sp>
          <p:nvSpPr>
            <p:cNvPr id="737" name=""/>
            <p:cNvSpPr/>
            <p:nvPr/>
          </p:nvSpPr>
          <p:spPr>
            <a:xfrm rot="2142600">
              <a:off x="9670320" y="422892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38" name=""/>
            <p:cNvSpPr/>
            <p:nvPr/>
          </p:nvSpPr>
          <p:spPr>
            <a:xfrm>
              <a:off x="10028880" y="415044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Gout</a:t>
              </a:r>
              <a:endParaRPr b="0" lang="en-DK" sz="700" strike="noStrike" u="none">
                <a:solidFill>
                  <a:srgbClr val="000000"/>
                </a:solidFill>
                <a:uFillTx/>
                <a:latin typeface="Arial"/>
              </a:endParaRPr>
            </a:p>
          </p:txBody>
        </p:sp>
        <p:sp>
          <p:nvSpPr>
            <p:cNvPr id="739" name=""/>
            <p:cNvSpPr/>
            <p:nvPr/>
          </p:nvSpPr>
          <p:spPr>
            <a:xfrm rot="4725600">
              <a:off x="7924320" y="4228200"/>
              <a:ext cx="1643400" cy="8280"/>
            </a:xfrm>
            <a:custGeom>
              <a:avLst/>
              <a:gdLst>
                <a:gd name="textAreaLeft" fmla="*/ 0 w 1643400"/>
                <a:gd name="textAreaRight" fmla="*/ 1645200 w 1643400"/>
                <a:gd name="textAreaTop" fmla="*/ 0 h 8280"/>
                <a:gd name="textAreaBottom" fmla="*/ 10080 h 8280"/>
              </a:gdLst>
              <a:ahLst/>
              <a:rect l="textAreaLeft" t="textAreaTop" r="textAreaRight" b="textAreaBottom"/>
              <a:pathLst>
                <a:path w="1645419" h="10524">
                  <a:moveTo>
                    <a:pt x="0" y="5262"/>
                  </a:moveTo>
                  <a:lnTo>
                    <a:pt x="1645419"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740" name=""/>
            <p:cNvSpPr/>
            <p:nvPr/>
          </p:nvSpPr>
          <p:spPr>
            <a:xfrm>
              <a:off x="8906040" y="48420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Thermoception</a:t>
              </a:r>
              <a:endParaRPr b="0" lang="en-DK" sz="700" strike="noStrike" u="none">
                <a:solidFill>
                  <a:srgbClr val="000000"/>
                </a:solidFill>
                <a:uFillTx/>
                <a:latin typeface="Arial"/>
              </a:endParaRPr>
            </a:p>
          </p:txBody>
        </p:sp>
        <p:sp>
          <p:nvSpPr>
            <p:cNvPr id="741" name=""/>
            <p:cNvSpPr/>
            <p:nvPr/>
          </p:nvSpPr>
          <p:spPr>
            <a:xfrm rot="19457400">
              <a:off x="9669240" y="492156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42" name=""/>
            <p:cNvSpPr/>
            <p:nvPr/>
          </p:nvSpPr>
          <p:spPr>
            <a:xfrm>
              <a:off x="10028880" y="46116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743" name=""/>
            <p:cNvSpPr/>
            <p:nvPr/>
          </p:nvSpPr>
          <p:spPr>
            <a:xfrm rot="2142600">
              <a:off x="9670320" y="515124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44" name=""/>
            <p:cNvSpPr/>
            <p:nvPr/>
          </p:nvSpPr>
          <p:spPr>
            <a:xfrm>
              <a:off x="10028880" y="50724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homéostatiques</a:t>
              </a:r>
              <a:endParaRPr b="0" lang="en-DK" sz="700" strike="noStrike" u="none">
                <a:solidFill>
                  <a:srgbClr val="000000"/>
                </a:solidFill>
                <a:uFillTx/>
                <a:latin typeface="Arial"/>
              </a:endParaRPr>
            </a:p>
          </p:txBody>
        </p:sp>
        <p:sp>
          <p:nvSpPr>
            <p:cNvPr id="745" name=""/>
            <p:cNvSpPr/>
            <p:nvPr/>
          </p:nvSpPr>
          <p:spPr>
            <a:xfrm rot="5003400">
              <a:off x="7353360" y="4806360"/>
              <a:ext cx="2782800" cy="8280"/>
            </a:xfrm>
            <a:custGeom>
              <a:avLst/>
              <a:gdLst>
                <a:gd name="textAreaLeft" fmla="*/ 0 w 2782800"/>
                <a:gd name="textAreaRight" fmla="*/ 2784600 w 2782800"/>
                <a:gd name="textAreaTop" fmla="*/ 0 h 8280"/>
                <a:gd name="textAreaBottom" fmla="*/ 10080 h 8280"/>
              </a:gdLst>
              <a:ahLst/>
              <a:rect l="textAreaLeft" t="textAreaTop" r="textAreaRight" b="textAreaBottom"/>
              <a:pathLst>
                <a:path w="2785134" h="10524">
                  <a:moveTo>
                    <a:pt x="0" y="5262"/>
                  </a:moveTo>
                  <a:lnTo>
                    <a:pt x="2785134"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746" name=""/>
            <p:cNvSpPr/>
            <p:nvPr/>
          </p:nvSpPr>
          <p:spPr>
            <a:xfrm>
              <a:off x="8906040" y="59947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Polymodale (douleur)</a:t>
              </a:r>
              <a:endParaRPr b="0" lang="en-DK" sz="700" strike="noStrike" u="none">
                <a:solidFill>
                  <a:srgbClr val="000000"/>
                </a:solidFill>
                <a:uFillTx/>
                <a:latin typeface="Arial"/>
              </a:endParaRPr>
            </a:p>
          </p:txBody>
        </p:sp>
        <p:sp>
          <p:nvSpPr>
            <p:cNvPr id="747" name=""/>
            <p:cNvSpPr/>
            <p:nvPr/>
          </p:nvSpPr>
          <p:spPr>
            <a:xfrm rot="18289200">
              <a:off x="9586080" y="59598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48" name=""/>
            <p:cNvSpPr/>
            <p:nvPr/>
          </p:nvSpPr>
          <p:spPr>
            <a:xfrm>
              <a:off x="10028880" y="553356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749" name=""/>
            <p:cNvSpPr/>
            <p:nvPr/>
          </p:nvSpPr>
          <p:spPr>
            <a:xfrm>
              <a:off x="9708120" y="618984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50" name=""/>
            <p:cNvSpPr/>
            <p:nvPr/>
          </p:nvSpPr>
          <p:spPr>
            <a:xfrm>
              <a:off x="10028880" y="59947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des articulations</a:t>
              </a:r>
              <a:endParaRPr b="0" lang="en-DK" sz="700" strike="noStrike" u="none">
                <a:solidFill>
                  <a:srgbClr val="000000"/>
                </a:solidFill>
                <a:uFillTx/>
                <a:latin typeface="Arial"/>
              </a:endParaRPr>
            </a:p>
          </p:txBody>
        </p:sp>
        <p:sp>
          <p:nvSpPr>
            <p:cNvPr id="751" name=""/>
            <p:cNvSpPr/>
            <p:nvPr/>
          </p:nvSpPr>
          <p:spPr>
            <a:xfrm rot="3310800">
              <a:off x="9587880" y="64188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752" name=""/>
            <p:cNvSpPr/>
            <p:nvPr/>
          </p:nvSpPr>
          <p:spPr>
            <a:xfrm>
              <a:off x="10028880" y="64558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viscéraux</a:t>
              </a:r>
              <a:endParaRPr b="0" lang="en-DK" sz="700" strike="noStrike" u="none">
                <a:solidFill>
                  <a:srgbClr val="000000"/>
                </a:solidFill>
                <a:uFillTx/>
                <a:latin typeface="Arial"/>
              </a:endParaRPr>
            </a:p>
          </p:txBody>
        </p:sp>
      </p:gr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3" name="Content Placeholder 5"/>
          <p:cNvSpPr/>
          <p:nvPr/>
        </p:nvSpPr>
        <p:spPr>
          <a:xfrm>
            <a:off x="6108120" y="2810880"/>
            <a:ext cx="5826960" cy="166032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spcBef>
                <a:spcPts val="400"/>
              </a:spcBef>
              <a:spcAft>
                <a:spcPts val="601"/>
              </a:spcAft>
              <a:tabLst>
                <a:tab algn="l" pos="0"/>
              </a:tabLst>
            </a:pPr>
            <a:r>
              <a:rPr b="1" lang="fr-FR" sz="2400" strike="noStrike" u="none">
                <a:solidFill>
                  <a:schemeClr val="dk1"/>
                </a:solidFill>
                <a:uFillTx/>
                <a:latin typeface="Arial"/>
                <a:ea typeface="DejaVu Sans"/>
              </a:rPr>
              <a:t>1895 : Röntgen découvre les rayons X</a:t>
            </a:r>
            <a:endParaRPr b="0" lang="en-DK" sz="2400" strike="noStrike" u="none">
              <a:solidFill>
                <a:srgbClr val="ffffff"/>
              </a:solidFill>
              <a:uFillTx/>
              <a:latin typeface="Arial"/>
            </a:endParaRPr>
          </a:p>
          <a:p>
            <a:pPr defTabSz="914400">
              <a:lnSpc>
                <a:spcPct val="100000"/>
              </a:lnSpc>
              <a:spcBef>
                <a:spcPts val="400"/>
              </a:spcBef>
              <a:spcAft>
                <a:spcPts val="601"/>
              </a:spcAft>
              <a:tabLst>
                <a:tab algn="l" pos="0"/>
              </a:tabLst>
            </a:pPr>
            <a:r>
              <a:rPr b="1" lang="fr-FR" sz="1600" strike="noStrike" u="none">
                <a:solidFill>
                  <a:schemeClr val="dk1"/>
                </a:solidFill>
                <a:uFillTx/>
                <a:latin typeface="Arial"/>
                <a:ea typeface="DejaVu Sans"/>
              </a:rPr>
              <a:t>En novembre 1895 à Würzburg (Allemagne), Wilhelm Röntgen (1845-1923) remarque que le verre du tube cathodique qu'il utilise pour ses expériences émet un rayonnement invisible capable d'impressionner une plaque photographique.</a:t>
            </a:r>
            <a:endParaRPr b="0" lang="en-DK" sz="1600" strike="noStrike" u="none">
              <a:solidFill>
                <a:srgbClr val="ffffff"/>
              </a:solidFill>
              <a:uFillTx/>
              <a:latin typeface="Arial"/>
            </a:endParaRPr>
          </a:p>
          <a:p>
            <a:pPr defTabSz="914400">
              <a:lnSpc>
                <a:spcPct val="100000"/>
              </a:lnSpc>
              <a:spcBef>
                <a:spcPts val="400"/>
              </a:spcBef>
              <a:spcAft>
                <a:spcPts val="601"/>
              </a:spcAft>
              <a:tabLst>
                <a:tab algn="l" pos="0"/>
              </a:tabLst>
            </a:pPr>
            <a:endParaRPr b="0" lang="en-DK" sz="2400" strike="noStrike" u="none">
              <a:solidFill>
                <a:srgbClr val="ffffff"/>
              </a:solidFill>
              <a:uFillTx/>
              <a:latin typeface="Arial"/>
            </a:endParaRPr>
          </a:p>
          <a:p>
            <a:pPr defTabSz="914400">
              <a:lnSpc>
                <a:spcPct val="100000"/>
              </a:lnSpc>
              <a:spcBef>
                <a:spcPts val="400"/>
              </a:spcBef>
              <a:spcAft>
                <a:spcPts val="601"/>
              </a:spcAft>
              <a:tabLst>
                <a:tab algn="l" pos="0"/>
              </a:tabLst>
            </a:pPr>
            <a:r>
              <a:rPr b="1" lang="fr-FR" sz="2400" strike="noStrike" u="none">
                <a:solidFill>
                  <a:schemeClr val="dk1"/>
                </a:solidFill>
                <a:uFillTx/>
                <a:latin typeface="Arial"/>
                <a:ea typeface="DejaVu Sans"/>
              </a:rPr>
              <a:t>1901 : Prix Nobel de physique</a:t>
            </a:r>
            <a:endParaRPr b="0" lang="en-DK" sz="2400" strike="noStrike" u="none">
              <a:solidFill>
                <a:srgbClr val="ffffff"/>
              </a:solidFill>
              <a:uFillTx/>
              <a:latin typeface="Arial"/>
            </a:endParaRPr>
          </a:p>
        </p:txBody>
      </p:sp>
      <p:pic>
        <p:nvPicPr>
          <p:cNvPr id="754" name="Picture 14" descr="xray-pioneer"/>
          <p:cNvPicPr/>
          <p:nvPr/>
        </p:nvPicPr>
        <p:blipFill>
          <a:blip r:embed="rId1"/>
          <a:stretch/>
        </p:blipFill>
        <p:spPr>
          <a:xfrm>
            <a:off x="483840" y="1225800"/>
            <a:ext cx="5373000" cy="3976920"/>
          </a:xfrm>
          <a:prstGeom prst="rect">
            <a:avLst/>
          </a:prstGeom>
          <a:ln w="9360">
            <a:noFill/>
          </a:ln>
        </p:spPr>
      </p:pic>
      <p:pic>
        <p:nvPicPr>
          <p:cNvPr id="755" name="Picture 16" descr="https://upload.wikimedia.org/wikipedia/commons/e/e3/First_medical_X-ray_by_Wilhelm_R%C3%B6ntgen_of_his_wife_Anna_Bertha_Ludwig%27s_hand_-_18951222.gif"/>
          <p:cNvPicPr/>
          <p:nvPr/>
        </p:nvPicPr>
        <p:blipFill>
          <a:blip r:embed="rId2"/>
          <a:stretch/>
        </p:blipFill>
        <p:spPr>
          <a:xfrm>
            <a:off x="3125520" y="2638080"/>
            <a:ext cx="2571120" cy="38563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6"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Principe simplifié</a:t>
            </a:r>
            <a:endParaRPr b="0" lang="en-DK" sz="4400" strike="noStrike" u="none">
              <a:solidFill>
                <a:srgbClr val="ffffff"/>
              </a:solidFill>
              <a:uFillTx/>
              <a:latin typeface="Arial"/>
            </a:endParaRPr>
          </a:p>
        </p:txBody>
      </p:sp>
      <p:sp>
        <p:nvSpPr>
          <p:cNvPr id="757" name="PlaceHolder 2"/>
          <p:cNvSpPr>
            <a:spLocks noGrp="1"/>
          </p:cNvSpPr>
          <p:nvPr>
            <p:ph type="subTitle"/>
          </p:nvPr>
        </p:nvSpPr>
        <p:spPr>
          <a:xfrm>
            <a:off x="552960" y="1417320"/>
            <a:ext cx="10968120" cy="352368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2600" strike="noStrike" u="none">
                <a:solidFill>
                  <a:srgbClr val="000000"/>
                </a:solidFill>
                <a:uFillTx/>
                <a:latin typeface="Arial"/>
                <a:ea typeface="DejaVu Sans"/>
              </a:rPr>
              <a:t>La tomographie X consiste à étudier la facilité avec laquelle des rayons X vont traverser la matière. </a:t>
            </a:r>
            <a:endParaRPr b="0" lang="en-DK" sz="2600" strike="noStrike" u="none">
              <a:solidFill>
                <a:srgbClr val="ffffff"/>
              </a:solidFill>
              <a:uFillTx/>
              <a:latin typeface="Arial"/>
            </a:endParaRPr>
          </a:p>
          <a:p>
            <a:pPr indent="0">
              <a:lnSpc>
                <a:spcPct val="90000"/>
              </a:lnSpc>
              <a:spcBef>
                <a:spcPts val="1001"/>
              </a:spcBef>
              <a:buNone/>
              <a:tabLst>
                <a:tab algn="l" pos="0"/>
              </a:tabLst>
            </a:pPr>
            <a:r>
              <a:rPr b="0" lang="fr-FR" sz="2600" strike="noStrike" u="none">
                <a:solidFill>
                  <a:srgbClr val="000000"/>
                </a:solidFill>
                <a:uFillTx/>
                <a:latin typeface="Arial"/>
                <a:ea typeface="DejaVu Sans"/>
              </a:rPr>
              <a:t>En plus de l’objet à étudier, nous avons donc besoin à minima:</a:t>
            </a:r>
            <a:endParaRPr b="0" lang="en-DK" sz="26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600" strike="noStrike" u="none">
                <a:solidFill>
                  <a:srgbClr val="000000"/>
                </a:solidFill>
                <a:uFillTx/>
                <a:latin typeface="Arial"/>
                <a:ea typeface="DejaVu Sans"/>
              </a:rPr>
              <a:t>d’une source de rayons X</a:t>
            </a:r>
            <a:endParaRPr b="0" lang="en-DK" sz="26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600" strike="noStrike" u="none">
                <a:solidFill>
                  <a:srgbClr val="000000"/>
                </a:solidFill>
                <a:uFillTx/>
                <a:latin typeface="Arial"/>
                <a:ea typeface="DejaVu Sans"/>
              </a:rPr>
              <a:t>d’un détecteur de rayons X</a:t>
            </a:r>
            <a:endParaRPr b="0" lang="en-DK" sz="2600" strike="noStrike" u="none">
              <a:solidFill>
                <a:srgbClr val="ffffff"/>
              </a:solidFill>
              <a:uFillTx/>
              <a:latin typeface="Arial"/>
            </a:endParaRPr>
          </a:p>
          <a:p>
            <a:pPr indent="0">
              <a:lnSpc>
                <a:spcPct val="90000"/>
              </a:lnSpc>
              <a:spcBef>
                <a:spcPts val="1001"/>
              </a:spcBef>
              <a:buNone/>
              <a:tabLst>
                <a:tab algn="l" pos="0"/>
              </a:tabLst>
            </a:pPr>
            <a:endParaRPr b="0" lang="en-DK" sz="2800" strike="noStrike" u="none">
              <a:solidFill>
                <a:srgbClr val="ffffff"/>
              </a:solidFill>
              <a:uFillTx/>
              <a:latin typeface="Arial"/>
            </a:endParaRPr>
          </a:p>
          <a:p>
            <a:pPr indent="0" algn="ctr">
              <a:lnSpc>
                <a:spcPct val="90000"/>
              </a:lnSpc>
              <a:spcBef>
                <a:spcPts val="1001"/>
              </a:spcBef>
              <a:buNone/>
              <a:tabLst>
                <a:tab algn="l" pos="0"/>
              </a:tabLst>
            </a:pPr>
            <a:r>
              <a:rPr b="0" lang="fr-FR" sz="2600" strike="noStrike" u="none">
                <a:solidFill>
                  <a:srgbClr val="000000"/>
                </a:solidFill>
                <a:uFillTx/>
                <a:latin typeface="Arial"/>
                <a:ea typeface="DejaVu Sans"/>
              </a:rPr>
              <a:t>Contrainte sur l’échantillon : ne pas être transparent aux rayons X</a:t>
            </a:r>
            <a:endParaRPr b="0" lang="en-DK" sz="2600" strike="noStrike" u="none">
              <a:solidFill>
                <a:srgbClr val="ffffff"/>
              </a:solidFill>
              <a:uFillTx/>
              <a:latin typeface="Arial"/>
            </a:endParaRPr>
          </a:p>
        </p:txBody>
      </p:sp>
      <p:pic>
        <p:nvPicPr>
          <p:cNvPr id="758" name="Image 9" descr=""/>
          <p:cNvPicPr/>
          <p:nvPr/>
        </p:nvPicPr>
        <p:blipFill>
          <a:blip r:embed="rId1"/>
          <a:stretch/>
        </p:blipFill>
        <p:spPr>
          <a:xfrm>
            <a:off x="847800" y="5211360"/>
            <a:ext cx="10227960" cy="136656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9" name="Image 106" descr=""/>
          <p:cNvPicPr/>
          <p:nvPr/>
        </p:nvPicPr>
        <p:blipFill>
          <a:blip r:embed="rId1"/>
          <a:stretch/>
        </p:blipFill>
        <p:spPr>
          <a:xfrm>
            <a:off x="900000" y="1603080"/>
            <a:ext cx="5943960" cy="793080"/>
          </a:xfrm>
          <a:prstGeom prst="rect">
            <a:avLst/>
          </a:prstGeom>
          <a:ln w="0">
            <a:noFill/>
          </a:ln>
        </p:spPr>
      </p:pic>
      <p:sp>
        <p:nvSpPr>
          <p:cNvPr id="760" name="ZoneTexte 5"/>
          <p:cNvSpPr/>
          <p:nvPr/>
        </p:nvSpPr>
        <p:spPr>
          <a:xfrm>
            <a:off x="677880" y="3076920"/>
            <a:ext cx="3553560" cy="2942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Calibri"/>
                <a:ea typeface="DejaVu Sans"/>
              </a:rPr>
              <a:t>La plupart du temps, les rayons X utilisés en tomographie sont créés par </a:t>
            </a:r>
            <a:r>
              <a:rPr b="1" i="1" lang="fr-FR" sz="1800" strike="noStrike" u="none">
                <a:solidFill>
                  <a:srgbClr val="000000"/>
                </a:solidFill>
                <a:uFillTx/>
                <a:latin typeface="Arial"/>
                <a:ea typeface="DejaVu Sans"/>
              </a:rPr>
              <a:t>Bremsstrahlung</a:t>
            </a:r>
            <a:r>
              <a:rPr b="0" lang="fr-FR" sz="1800" strike="noStrike" u="none">
                <a:solidFill>
                  <a:srgbClr val="000000"/>
                </a:solidFill>
                <a:uFillTx/>
                <a:latin typeface="Calibri"/>
                <a:ea typeface="DejaVu Sans"/>
              </a:rPr>
              <a:t> (rayonnement de freinage en allemand) qui traduit le fait qu’une particule chargée émet un rayonnement électromagnétique lorsque sa vitesse change en intensité ou en direction</a:t>
            </a:r>
            <a:endParaRPr b="0" lang="en-DK" sz="1800" strike="noStrike" u="none">
              <a:solidFill>
                <a:srgbClr val="ffffff"/>
              </a:solidFill>
              <a:uFillTx/>
              <a:latin typeface="Arial"/>
            </a:endParaRPr>
          </a:p>
        </p:txBody>
      </p:sp>
      <p:pic>
        <p:nvPicPr>
          <p:cNvPr id="761" name="Image 2" descr=""/>
          <p:cNvPicPr/>
          <p:nvPr/>
        </p:nvPicPr>
        <p:blipFill>
          <a:blip r:embed="rId2"/>
          <a:stretch/>
        </p:blipFill>
        <p:spPr>
          <a:xfrm>
            <a:off x="4753080" y="3264120"/>
            <a:ext cx="2091240" cy="2567520"/>
          </a:xfrm>
          <a:prstGeom prst="rect">
            <a:avLst/>
          </a:prstGeom>
          <a:ln w="0">
            <a:noFill/>
          </a:ln>
        </p:spPr>
      </p:pic>
      <p:sp>
        <p:nvSpPr>
          <p:cNvPr id="762" name="ZoneTexte 1"/>
          <p:cNvSpPr/>
          <p:nvPr/>
        </p:nvSpPr>
        <p:spPr>
          <a:xfrm>
            <a:off x="3856680" y="6289200"/>
            <a:ext cx="41907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Quelle est l’efficacité de ce processus ?</a:t>
            </a:r>
            <a:endParaRPr b="0" lang="en-DK" sz="1800" strike="noStrike" u="none">
              <a:solidFill>
                <a:srgbClr val="ffffff"/>
              </a:solidFill>
              <a:uFillTx/>
              <a:latin typeface="Arial"/>
            </a:endParaRPr>
          </a:p>
        </p:txBody>
      </p:sp>
      <p:sp>
        <p:nvSpPr>
          <p:cNvPr id="763" name="ZoneTexte 3"/>
          <p:cNvSpPr/>
          <p:nvPr/>
        </p:nvSpPr>
        <p:spPr>
          <a:xfrm>
            <a:off x="7558200" y="695880"/>
            <a:ext cx="4464360" cy="53017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Le principe de base est donc d’accélérer des électrons (de charge négative) qu’on « arrache » à une cathode chauffée à blanc. Ces électrons vont être accélérés dans le vide par un champ électrique (différence de potentielle) très intense (des dizaines de kV) appliquée entre la cathode et l’anode. Les atomes de l’anode (ou plutôt leur charge) vont dévier les électrons qui vont perdre leur énergie par </a:t>
            </a:r>
            <a:r>
              <a:rPr b="1" i="1" lang="fr-FR" sz="1800" strike="noStrike" u="none">
                <a:solidFill>
                  <a:srgbClr val="000000"/>
                </a:solidFill>
                <a:uFillTx/>
                <a:latin typeface="Arial"/>
                <a:ea typeface="DejaVu Sans"/>
              </a:rPr>
              <a:t>Bremsstrahlung</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Plus le </a:t>
            </a:r>
            <a:r>
              <a:rPr b="1" lang="fr-FR" sz="1800" strike="noStrike" u="none">
                <a:solidFill>
                  <a:srgbClr val="000000"/>
                </a:solidFill>
                <a:uFillTx/>
                <a:latin typeface="Arial"/>
                <a:ea typeface="DejaVu Sans"/>
              </a:rPr>
              <a:t>voltage</a:t>
            </a:r>
            <a:r>
              <a:rPr b="0" lang="fr-FR" sz="1800" strike="noStrike" u="none">
                <a:solidFill>
                  <a:srgbClr val="000000"/>
                </a:solidFill>
                <a:uFillTx/>
                <a:latin typeface="Arial"/>
                <a:ea typeface="DejaVu Sans"/>
              </a:rPr>
              <a:t> est élevé plus les électrons sont </a:t>
            </a:r>
            <a:r>
              <a:rPr b="1" lang="fr-FR" sz="1800" strike="noStrike" u="none">
                <a:solidFill>
                  <a:srgbClr val="000000"/>
                </a:solidFill>
                <a:uFillTx/>
                <a:latin typeface="Arial"/>
                <a:ea typeface="DejaVu Sans"/>
              </a:rPr>
              <a:t>rapides</a:t>
            </a:r>
            <a:r>
              <a:rPr b="0" lang="fr-FR" sz="1800" strike="noStrike" u="none">
                <a:solidFill>
                  <a:srgbClr val="000000"/>
                </a:solidFill>
                <a:uFillTx/>
                <a:latin typeface="Arial"/>
                <a:ea typeface="DejaVu Sans"/>
              </a:rPr>
              <a:t>, plus les Rayons X seront </a:t>
            </a:r>
            <a:r>
              <a:rPr b="1" lang="fr-FR" sz="1800" strike="noStrike" u="none">
                <a:solidFill>
                  <a:srgbClr val="000000"/>
                </a:solidFill>
                <a:uFillTx/>
                <a:latin typeface="Arial"/>
                <a:ea typeface="DejaVu Sans"/>
              </a:rPr>
              <a:t>énergétiques</a:t>
            </a:r>
            <a:r>
              <a:rPr b="0" lang="fr-FR" sz="1800" strike="noStrike" u="none">
                <a:solidFill>
                  <a:srgbClr val="000000"/>
                </a:solidFill>
                <a:uFillTx/>
                <a:latin typeface="Arial"/>
                <a:ea typeface="DejaVu Sans"/>
              </a:rPr>
              <a:t>.</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Plus </a:t>
            </a:r>
            <a:r>
              <a:rPr b="1" lang="fr-FR" sz="1800" strike="noStrike" u="none">
                <a:solidFill>
                  <a:srgbClr val="000000"/>
                </a:solidFill>
                <a:uFillTx/>
                <a:latin typeface="Arial"/>
                <a:ea typeface="DejaVu Sans"/>
              </a:rPr>
              <a:t>l’intensité</a:t>
            </a:r>
            <a:r>
              <a:rPr b="0" lang="fr-FR" sz="1800" strike="noStrike" u="none">
                <a:solidFill>
                  <a:srgbClr val="000000"/>
                </a:solidFill>
                <a:uFillTx/>
                <a:latin typeface="Arial"/>
                <a:ea typeface="DejaVu Sans"/>
              </a:rPr>
              <a:t> est élevée, plus on augmente le </a:t>
            </a:r>
            <a:r>
              <a:rPr b="1" lang="fr-FR" sz="1800" strike="noStrike" u="none">
                <a:solidFill>
                  <a:srgbClr val="000000"/>
                </a:solidFill>
                <a:uFillTx/>
                <a:latin typeface="Arial"/>
                <a:ea typeface="DejaVu Sans"/>
              </a:rPr>
              <a:t>nombre</a:t>
            </a:r>
            <a:r>
              <a:rPr b="0" lang="fr-FR" sz="1800" strike="noStrike" u="none">
                <a:solidFill>
                  <a:srgbClr val="000000"/>
                </a:solidFill>
                <a:uFillTx/>
                <a:latin typeface="Arial"/>
                <a:ea typeface="DejaVu Sans"/>
              </a:rPr>
              <a:t> d’électrons, plus la </a:t>
            </a:r>
            <a:r>
              <a:rPr b="1" lang="fr-FR" sz="1800" strike="noStrike" u="none">
                <a:solidFill>
                  <a:srgbClr val="000000"/>
                </a:solidFill>
                <a:uFillTx/>
                <a:latin typeface="Arial"/>
                <a:ea typeface="DejaVu Sans"/>
              </a:rPr>
              <a:t>quantité</a:t>
            </a:r>
            <a:r>
              <a:rPr b="0" lang="fr-FR" sz="1800" strike="noStrike" u="none">
                <a:solidFill>
                  <a:srgbClr val="000000"/>
                </a:solidFill>
                <a:uFillTx/>
                <a:latin typeface="Arial"/>
                <a:ea typeface="DejaVu Sans"/>
              </a:rPr>
              <a:t> de rayons X sera grande</a:t>
            </a:r>
            <a:endParaRPr b="0" lang="en-DK" sz="1800" strike="noStrike" u="none">
              <a:solidFill>
                <a:srgbClr val="ffffff"/>
              </a:solidFill>
              <a:uFillTx/>
              <a:latin typeface="Arial"/>
            </a:endParaRPr>
          </a:p>
        </p:txBody>
      </p:sp>
      <p:sp>
        <p:nvSpPr>
          <p:cNvPr id="764" name="TextBox 4"/>
          <p:cNvSpPr/>
          <p:nvPr/>
        </p:nvSpPr>
        <p:spPr>
          <a:xfrm>
            <a:off x="765360" y="585360"/>
            <a:ext cx="19202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Création des RX:</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en-US" sz="4400" strike="noStrike" u="none">
                <a:solidFill>
                  <a:srgbClr val="000000"/>
                </a:solidFill>
                <a:uFillTx/>
                <a:latin typeface="Arial"/>
                <a:ea typeface="DejaVu Sans"/>
              </a:rPr>
              <a:t>Notion de section </a:t>
            </a:r>
            <a:r>
              <a:rPr b="0" lang="fr-FR" sz="4400" strike="noStrike" u="none">
                <a:solidFill>
                  <a:srgbClr val="000000"/>
                </a:solidFill>
                <a:uFillTx/>
                <a:latin typeface="Arial"/>
                <a:ea typeface="DejaVu Sans"/>
              </a:rPr>
              <a:t>efficace</a:t>
            </a:r>
            <a:endParaRPr b="0" lang="en-DK" sz="4400" strike="noStrike" u="none">
              <a:solidFill>
                <a:srgbClr val="ffffff"/>
              </a:solidFill>
              <a:uFillTx/>
              <a:latin typeface="Arial"/>
            </a:endParaRPr>
          </a:p>
        </p:txBody>
      </p:sp>
      <p:sp>
        <p:nvSpPr>
          <p:cNvPr id="766" name="PlaceHolder 2"/>
          <p:cNvSpPr>
            <a:spLocks noGrp="1"/>
          </p:cNvSpPr>
          <p:nvPr>
            <p:ph type="subTitle"/>
          </p:nvPr>
        </p:nvSpPr>
        <p:spPr>
          <a:xfrm>
            <a:off x="609480" y="2040840"/>
            <a:ext cx="8706240" cy="255960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1600" strike="noStrike" u="none">
                <a:solidFill>
                  <a:srgbClr val="000000"/>
                </a:solidFill>
                <a:uFillTx/>
                <a:latin typeface="Arial"/>
                <a:ea typeface="DejaVu Sans"/>
              </a:rPr>
              <a:t>Dans le cadre générique, quand on veut décrire des interactions entres particules et/ou des rayonnements il faut faire intervenir la notion de section efficace ou de coefficient d’absorption</a:t>
            </a:r>
            <a:endParaRPr b="0" lang="en-DK" sz="1600" strike="noStrike" u="none">
              <a:solidFill>
                <a:srgbClr val="ffffff"/>
              </a:solidFill>
              <a:uFillTx/>
              <a:latin typeface="Arial"/>
            </a:endParaRPr>
          </a:p>
          <a:p>
            <a:pPr indent="0">
              <a:lnSpc>
                <a:spcPct val="90000"/>
              </a:lnSpc>
              <a:spcBef>
                <a:spcPts val="1001"/>
              </a:spcBef>
              <a:buNone/>
              <a:tabLst>
                <a:tab algn="l" pos="0"/>
              </a:tabLst>
            </a:pPr>
            <a:r>
              <a:rPr b="0" lang="fr-FR" sz="1600" strike="noStrike" u="none">
                <a:solidFill>
                  <a:srgbClr val="000000"/>
                </a:solidFill>
                <a:uFillTx/>
                <a:latin typeface="Arial"/>
                <a:ea typeface="DejaVu Sans"/>
              </a:rPr>
              <a:t>La </a:t>
            </a:r>
            <a:r>
              <a:rPr b="1" lang="fr-FR" sz="1600" strike="noStrike" u="none">
                <a:solidFill>
                  <a:srgbClr val="000000"/>
                </a:solidFill>
                <a:uFillTx/>
                <a:latin typeface="Arial"/>
                <a:ea typeface="DejaVu Sans"/>
              </a:rPr>
              <a:t>section efficace </a:t>
            </a:r>
            <a:r>
              <a:rPr b="0" lang="fr-FR" sz="1600" strike="noStrike" u="none">
                <a:solidFill>
                  <a:srgbClr val="000000"/>
                </a:solidFill>
                <a:uFillTx/>
                <a:latin typeface="Arial"/>
                <a:ea typeface="DejaVu Sans"/>
              </a:rPr>
              <a:t>σ d’une particule traduit la </a:t>
            </a:r>
            <a:r>
              <a:rPr b="1" lang="fr-FR" sz="1600" strike="noStrike" u="none">
                <a:solidFill>
                  <a:srgbClr val="000000"/>
                </a:solidFill>
                <a:uFillTx/>
                <a:latin typeface="Arial"/>
                <a:ea typeface="DejaVu Sans"/>
              </a:rPr>
              <a:t>probabilité pour une particule ou un rayonnement de traverser un milieu sans interagir avec celui-ci</a:t>
            </a:r>
            <a:r>
              <a:rPr b="0" lang="fr-FR" sz="1600" strike="noStrike" u="none">
                <a:solidFill>
                  <a:srgbClr val="000000"/>
                </a:solidFill>
                <a:uFillTx/>
                <a:latin typeface="Arial"/>
                <a:ea typeface="DejaVu Sans"/>
              </a:rPr>
              <a:t>.</a:t>
            </a:r>
            <a:endParaRPr b="0" lang="en-DK" sz="1600" strike="noStrike" u="none">
              <a:solidFill>
                <a:srgbClr val="ffffff"/>
              </a:solidFill>
              <a:uFillTx/>
              <a:latin typeface="Arial"/>
            </a:endParaRPr>
          </a:p>
          <a:p>
            <a:pPr indent="0">
              <a:lnSpc>
                <a:spcPct val="90000"/>
              </a:lnSpc>
              <a:spcBef>
                <a:spcPts val="1001"/>
              </a:spcBef>
              <a:buNone/>
              <a:tabLst>
                <a:tab algn="l" pos="0"/>
              </a:tabLst>
            </a:pPr>
            <a:r>
              <a:rPr b="0" lang="fr-FR" sz="1600" strike="noStrike" u="none">
                <a:solidFill>
                  <a:srgbClr val="000000"/>
                </a:solidFill>
                <a:uFillTx/>
                <a:latin typeface="Arial"/>
                <a:ea typeface="DejaVu Sans"/>
              </a:rPr>
              <a:t>Suivant les contexte cette notion peut être utilisée sous la forme d’une surface (à l’échelle microscopique)  mais aussi sous la forme de l’inverse d’une distance dans une approche macroscopique: σ[cm</a:t>
            </a:r>
            <a:r>
              <a:rPr b="0" lang="fr-FR" sz="1600" strike="noStrike" u="none" baseline="30000">
                <a:solidFill>
                  <a:srgbClr val="000000"/>
                </a:solidFill>
                <a:uFillTx/>
                <a:latin typeface="Arial"/>
                <a:ea typeface="DejaVu Sans"/>
              </a:rPr>
              <a:t>2</a:t>
            </a:r>
            <a:r>
              <a:rPr b="0" lang="fr-FR" sz="1600" strike="noStrike" u="none">
                <a:solidFill>
                  <a:srgbClr val="000000"/>
                </a:solidFill>
                <a:uFillTx/>
                <a:latin typeface="Arial"/>
                <a:ea typeface="DejaVu Sans"/>
              </a:rPr>
              <a:t>]*(Nbres d’atomes /  cm</a:t>
            </a:r>
            <a:r>
              <a:rPr b="0" lang="fr-FR" sz="1600" strike="noStrike" u="none" baseline="30000">
                <a:solidFill>
                  <a:srgbClr val="000000"/>
                </a:solidFill>
                <a:uFillTx/>
                <a:latin typeface="Arial"/>
                <a:ea typeface="DejaVu Sans"/>
              </a:rPr>
              <a:t>3</a:t>
            </a:r>
            <a:r>
              <a:rPr b="0" lang="fr-FR" sz="1600" strike="noStrike" u="none">
                <a:solidFill>
                  <a:srgbClr val="000000"/>
                </a:solidFill>
                <a:uFillTx/>
                <a:latin typeface="Arial"/>
                <a:ea typeface="DejaVu Sans"/>
              </a:rPr>
              <a:t>) = [cm</a:t>
            </a:r>
            <a:r>
              <a:rPr b="0" lang="fr-FR" sz="1600" strike="noStrike" u="none" baseline="30000">
                <a:solidFill>
                  <a:srgbClr val="000000"/>
                </a:solidFill>
                <a:uFillTx/>
                <a:latin typeface="Arial"/>
                <a:ea typeface="DejaVu Sans"/>
              </a:rPr>
              <a:t>-1</a:t>
            </a:r>
            <a:r>
              <a:rPr b="0" lang="fr-FR" sz="1600" strike="noStrike" u="none">
                <a:solidFill>
                  <a:srgbClr val="000000"/>
                </a:solidFill>
                <a:uFillTx/>
                <a:latin typeface="Arial"/>
                <a:ea typeface="DejaVu Sans"/>
              </a:rPr>
              <a:t>] </a:t>
            </a:r>
            <a:endParaRPr b="0" lang="en-DK" sz="1600" strike="noStrike" u="none">
              <a:solidFill>
                <a:srgbClr val="ffffff"/>
              </a:solidFill>
              <a:uFillTx/>
              <a:latin typeface="Arial"/>
            </a:endParaRPr>
          </a:p>
          <a:p>
            <a:pPr indent="0">
              <a:lnSpc>
                <a:spcPct val="90000"/>
              </a:lnSpc>
              <a:spcBef>
                <a:spcPts val="1001"/>
              </a:spcBef>
              <a:buNone/>
              <a:tabLst>
                <a:tab algn="l" pos="0"/>
              </a:tabLst>
            </a:pPr>
            <a:r>
              <a:rPr b="0" lang="fr-FR" sz="1600" strike="noStrike" u="none">
                <a:solidFill>
                  <a:srgbClr val="000000"/>
                </a:solidFill>
                <a:uFillTx/>
                <a:latin typeface="Arial"/>
                <a:ea typeface="DejaVu Sans"/>
              </a:rPr>
              <a:t>On retrouve cette notion aussi dans le </a:t>
            </a:r>
            <a:r>
              <a:rPr b="1" lang="fr-FR" sz="1600" strike="noStrike" u="none">
                <a:solidFill>
                  <a:srgbClr val="000000"/>
                </a:solidFill>
                <a:uFillTx/>
                <a:latin typeface="Arial"/>
                <a:ea typeface="DejaVu Sans"/>
              </a:rPr>
              <a:t>libre parcourt moyen</a:t>
            </a:r>
            <a:r>
              <a:rPr b="0" lang="fr-FR" sz="1600" strike="noStrike" u="none">
                <a:solidFill>
                  <a:srgbClr val="000000"/>
                </a:solidFill>
                <a:uFillTx/>
                <a:latin typeface="Arial"/>
                <a:ea typeface="DejaVu Sans"/>
              </a:rPr>
              <a:t>,  qui représente la </a:t>
            </a:r>
            <a:r>
              <a:rPr b="1" lang="fr-FR" sz="1600" strike="noStrike" u="none">
                <a:solidFill>
                  <a:srgbClr val="000000"/>
                </a:solidFill>
                <a:uFillTx/>
                <a:latin typeface="Arial"/>
                <a:ea typeface="DejaVu Sans"/>
              </a:rPr>
              <a:t>distance moyenne que franchit la particule ou le rayonnement sans interaction avec le milieu</a:t>
            </a:r>
            <a:endParaRPr b="0" lang="en-DK" sz="1600" strike="noStrike" u="none">
              <a:solidFill>
                <a:srgbClr val="ffffff"/>
              </a:solidFill>
              <a:uFillTx/>
              <a:latin typeface="Arial"/>
            </a:endParaRPr>
          </a:p>
          <a:p>
            <a:pPr indent="0">
              <a:lnSpc>
                <a:spcPct val="90000"/>
              </a:lnSpc>
              <a:spcBef>
                <a:spcPts val="1001"/>
              </a:spcBef>
              <a:buNone/>
              <a:tabLst>
                <a:tab algn="l" pos="0"/>
              </a:tabLst>
            </a:pPr>
            <a:endParaRPr b="0" lang="en-DK" sz="1800" strike="noStrike" u="none">
              <a:solidFill>
                <a:srgbClr val="ffffff"/>
              </a:solidFill>
              <a:uFillTx/>
              <a:latin typeface="Arial"/>
            </a:endParaRPr>
          </a:p>
        </p:txBody>
      </p:sp>
      <p:pic>
        <p:nvPicPr>
          <p:cNvPr id="767" name="Image 3" descr=""/>
          <p:cNvPicPr/>
          <p:nvPr/>
        </p:nvPicPr>
        <p:blipFill>
          <a:blip r:embed="rId1"/>
          <a:stretch/>
        </p:blipFill>
        <p:spPr>
          <a:xfrm>
            <a:off x="9447120" y="842760"/>
            <a:ext cx="2510640" cy="2039040"/>
          </a:xfrm>
          <a:prstGeom prst="rect">
            <a:avLst/>
          </a:prstGeom>
          <a:ln w="0">
            <a:noFill/>
          </a:ln>
        </p:spPr>
      </p:pic>
      <p:sp>
        <p:nvSpPr>
          <p:cNvPr id="768" name="ZoneTexte 4"/>
          <p:cNvSpPr/>
          <p:nvPr/>
        </p:nvSpPr>
        <p:spPr>
          <a:xfrm>
            <a:off x="682560" y="4709520"/>
            <a:ext cx="9889920" cy="20098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800" strike="noStrike" u="none">
                <a:solidFill>
                  <a:srgbClr val="ff0000"/>
                </a:solidFill>
                <a:uFillTx/>
                <a:latin typeface="Arial"/>
                <a:ea typeface="DejaVu Sans"/>
              </a:rPr>
              <a:t>Point extrêmement important: Pour les rayons X, la section efficace est fonction d’un très grand nombre de paramètres.</a:t>
            </a:r>
            <a:endParaRPr b="0" lang="en-DK" sz="1800" strike="noStrike" u="none">
              <a:solidFill>
                <a:srgbClr val="ffffff"/>
              </a:solidFill>
              <a:uFillTx/>
              <a:latin typeface="Arial"/>
            </a:endParaRPr>
          </a:p>
          <a:p>
            <a:pPr>
              <a:lnSpc>
                <a:spcPct val="100000"/>
              </a:lnSpc>
            </a:pPr>
            <a:r>
              <a:rPr b="1" lang="fr-FR" sz="1800" strike="noStrike" u="none">
                <a:solidFill>
                  <a:srgbClr val="ff0000"/>
                </a:solidFill>
                <a:uFillTx/>
                <a:latin typeface="Arial"/>
                <a:ea typeface="DejaVu Sans"/>
              </a:rPr>
              <a:t>Dans cette liste, la taille du noyau a en général peu d’importance.</a:t>
            </a:r>
            <a:endParaRPr b="0" lang="en-DK" sz="1800" strike="noStrike" u="none">
              <a:solidFill>
                <a:srgbClr val="ffffff"/>
              </a:solidFill>
              <a:uFillTx/>
              <a:latin typeface="Arial"/>
            </a:endParaRPr>
          </a:p>
          <a:p>
            <a:pPr>
              <a:lnSpc>
                <a:spcPct val="100000"/>
              </a:lnSpc>
            </a:pPr>
            <a:r>
              <a:rPr b="1" lang="fr-FR" sz="1800" strike="noStrike" u="none">
                <a:solidFill>
                  <a:srgbClr val="ff0000"/>
                </a:solidFill>
                <a:uFillTx/>
                <a:latin typeface="Arial"/>
                <a:ea typeface="DejaVu Sans"/>
              </a:rPr>
              <a:t>Cette section efficace varie en fonction de la particule ou du rayonnement envoyé :</a:t>
            </a:r>
            <a:endParaRPr b="0" lang="en-DK" sz="1800" strike="noStrike" u="none">
              <a:solidFill>
                <a:srgbClr val="ffffff"/>
              </a:solidFill>
              <a:uFillTx/>
              <a:latin typeface="Arial"/>
            </a:endParaRPr>
          </a:p>
          <a:p>
            <a:pPr>
              <a:lnSpc>
                <a:spcPct val="100000"/>
              </a:lnSpc>
            </a:pPr>
            <a:r>
              <a:rPr b="1" lang="fr-FR" sz="1800" strike="noStrike" u="none">
                <a:solidFill>
                  <a:srgbClr val="ff0000"/>
                </a:solidFill>
                <a:uFillTx/>
                <a:latin typeface="Arial"/>
                <a:ea typeface="DejaVu Sans"/>
              </a:rPr>
              <a:t>énergie, charge, longueur d’onde, type de particule, …</a:t>
            </a:r>
            <a:endParaRPr b="0" lang="en-DK" sz="1800" strike="noStrike" u="none">
              <a:solidFill>
                <a:srgbClr val="ffffff"/>
              </a:solidFill>
              <a:uFillTx/>
              <a:latin typeface="Arial"/>
            </a:endParaRPr>
          </a:p>
          <a:p>
            <a:pPr>
              <a:lnSpc>
                <a:spcPct val="100000"/>
              </a:lnSpc>
            </a:pPr>
            <a:r>
              <a:rPr b="1" lang="fr-FR" sz="1800" strike="noStrike" u="none">
                <a:solidFill>
                  <a:srgbClr val="ff0000"/>
                </a:solidFill>
                <a:uFillTx/>
                <a:latin typeface="Arial"/>
                <a:ea typeface="DejaVu Sans"/>
              </a:rPr>
              <a:t>Et aussi en fonction des caractéristiques de la cible: </a:t>
            </a:r>
            <a:endParaRPr b="0" lang="en-DK" sz="1800" strike="noStrike" u="none">
              <a:solidFill>
                <a:srgbClr val="ffffff"/>
              </a:solidFill>
              <a:uFillTx/>
              <a:latin typeface="Arial"/>
            </a:endParaRPr>
          </a:p>
          <a:p>
            <a:pPr>
              <a:lnSpc>
                <a:spcPct val="100000"/>
              </a:lnSpc>
            </a:pPr>
            <a:r>
              <a:rPr b="1" lang="fr-FR" sz="1800" strike="noStrike" u="none">
                <a:solidFill>
                  <a:srgbClr val="ff0000"/>
                </a:solidFill>
                <a:uFillTx/>
                <a:latin typeface="Arial"/>
                <a:ea typeface="DejaVu Sans"/>
              </a:rPr>
              <a:t>nombre de masse, numéro atomique, couches électroniques, température, …</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9" name="Image 3" descr=""/>
          <p:cNvPicPr/>
          <p:nvPr/>
        </p:nvPicPr>
        <p:blipFill>
          <a:blip r:embed="rId1"/>
          <a:srcRect l="3227" t="0" r="0" b="3865"/>
          <a:stretch/>
        </p:blipFill>
        <p:spPr>
          <a:xfrm>
            <a:off x="5143680" y="519120"/>
            <a:ext cx="6525000" cy="3567240"/>
          </a:xfrm>
          <a:prstGeom prst="rect">
            <a:avLst/>
          </a:prstGeom>
          <a:ln w="0">
            <a:noFill/>
          </a:ln>
        </p:spPr>
      </p:pic>
      <p:pic>
        <p:nvPicPr>
          <p:cNvPr id="770" name="Image 4" descr=""/>
          <p:cNvPicPr/>
          <p:nvPr/>
        </p:nvPicPr>
        <p:blipFill>
          <a:blip r:embed="rId2"/>
          <a:stretch/>
        </p:blipFill>
        <p:spPr>
          <a:xfrm>
            <a:off x="5084280" y="4767480"/>
            <a:ext cx="3394800" cy="1567440"/>
          </a:xfrm>
          <a:prstGeom prst="rect">
            <a:avLst/>
          </a:prstGeom>
          <a:ln w="0">
            <a:noFill/>
          </a:ln>
        </p:spPr>
      </p:pic>
      <p:pic>
        <p:nvPicPr>
          <p:cNvPr id="771" name="Image 5" descr=""/>
          <p:cNvPicPr/>
          <p:nvPr/>
        </p:nvPicPr>
        <p:blipFill>
          <a:blip r:embed="rId3"/>
          <a:stretch/>
        </p:blipFill>
        <p:spPr>
          <a:xfrm>
            <a:off x="9354960" y="4434480"/>
            <a:ext cx="2224080" cy="2224080"/>
          </a:xfrm>
          <a:prstGeom prst="rect">
            <a:avLst/>
          </a:prstGeom>
          <a:ln w="0">
            <a:noFill/>
          </a:ln>
        </p:spPr>
      </p:pic>
      <p:pic>
        <p:nvPicPr>
          <p:cNvPr id="772" name="Image 6" descr=""/>
          <p:cNvPicPr/>
          <p:nvPr/>
        </p:nvPicPr>
        <p:blipFill>
          <a:blip r:embed="rId4"/>
          <a:stretch/>
        </p:blipFill>
        <p:spPr>
          <a:xfrm>
            <a:off x="602280" y="86400"/>
            <a:ext cx="2885760" cy="2174760"/>
          </a:xfrm>
          <a:prstGeom prst="rect">
            <a:avLst/>
          </a:prstGeom>
          <a:ln w="0">
            <a:noFill/>
          </a:ln>
        </p:spPr>
      </p:pic>
      <p:sp>
        <p:nvSpPr>
          <p:cNvPr id="773" name="TextBox 1"/>
          <p:cNvSpPr/>
          <p:nvPr/>
        </p:nvSpPr>
        <p:spPr>
          <a:xfrm>
            <a:off x="317160" y="3926160"/>
            <a:ext cx="4366440" cy="1461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Durant le processus, des électrons éventuellement arrachés aux atomes entraînent des réarrangement des couches électroniques qui produisent des RX d’énergie précise</a:t>
            </a:r>
            <a:endParaRPr b="0" lang="en-DK" sz="1800" strike="noStrike" u="none">
              <a:solidFill>
                <a:srgbClr val="ffffff"/>
              </a:solidFill>
              <a:uFillTx/>
              <a:latin typeface="Arial"/>
            </a:endParaRPr>
          </a:p>
        </p:txBody>
      </p:sp>
      <p:sp>
        <p:nvSpPr>
          <p:cNvPr id="774" name="Straight Arrow Connector 7"/>
          <p:cNvSpPr/>
          <p:nvPr/>
        </p:nvSpPr>
        <p:spPr>
          <a:xfrm flipV="1">
            <a:off x="4687920" y="3220200"/>
            <a:ext cx="3513240" cy="1436040"/>
          </a:xfrm>
          <a:custGeom>
            <a:avLst/>
            <a:gdLst>
              <a:gd name="textAreaLeft" fmla="*/ 0 w 3513240"/>
              <a:gd name="textAreaRight" fmla="*/ 3517200 w 3513240"/>
              <a:gd name="textAreaTop" fmla="*/ -2160 h 1436040"/>
              <a:gd name="textAreaBottom" fmla="*/ 1437840 h 1436040"/>
            </a:gdLst>
            <a:ahLst/>
            <a:rect l="textAreaLeft" t="textAreaTop" r="textAreaRight" b="textAreaBottom"/>
            <a:pathLst>
              <a:path w="21600" h="21600">
                <a:moveTo>
                  <a:pt x="0" y="0"/>
                </a:moveTo>
                <a:lnTo>
                  <a:pt x="21600" y="21600"/>
                </a:lnTo>
              </a:path>
            </a:pathLst>
          </a:custGeom>
          <a:noFill/>
          <a:ln w="9360">
            <a:solidFill>
              <a:srgbClr val="5597d3"/>
            </a:solidFill>
            <a:miter/>
            <a:tailEnd len="med" type="triangle" w="me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Titre 1"/>
          <p:cNvSpPr/>
          <p:nvPr/>
        </p:nvSpPr>
        <p:spPr>
          <a:xfrm>
            <a:off x="777960" y="984600"/>
            <a:ext cx="10571400" cy="4432320"/>
          </a:xfrm>
          <a:prstGeom prst="rect">
            <a:avLst/>
          </a:prstGeom>
          <a:noFill/>
          <a:ln w="0">
            <a:noFill/>
          </a:ln>
          <a:effectLst>
            <a:outerShdw blurRad="50760" dir="2700000" dist="37674" rotWithShape="0">
              <a:srgbClr val="000000">
                <a:alpha val="40000"/>
              </a:srgbClr>
            </a:outerShdw>
          </a:effectLst>
        </p:spPr>
        <p:style>
          <a:lnRef idx="0"/>
          <a:fillRef idx="0"/>
          <a:effectRef idx="0"/>
          <a:fontRef idx="minor"/>
        </p:style>
        <p:txBody>
          <a:bodyPr lIns="90000" rIns="90000" tIns="45000" bIns="45000" anchor="ctr">
            <a:normAutofit/>
          </a:bodyPr>
          <a:p>
            <a:pPr algn="ctr">
              <a:lnSpc>
                <a:spcPct val="90000"/>
              </a:lnSpc>
            </a:pPr>
            <a:r>
              <a:rPr b="0" lang="fr-FR" sz="4400" strike="noStrike" u="none">
                <a:solidFill>
                  <a:srgbClr val="000000"/>
                </a:solidFill>
                <a:uFillTx/>
                <a:latin typeface="Calibri Light"/>
                <a:ea typeface="DejaVu Sans"/>
              </a:rPr>
              <a:t>Mathématiquement parlant</a:t>
            </a:r>
            <a:br>
              <a:rPr sz="1800"/>
            </a:br>
            <a:r>
              <a:rPr b="0" lang="fr-FR" sz="4400" strike="noStrike" u="none">
                <a:solidFill>
                  <a:srgbClr val="000000"/>
                </a:solidFill>
                <a:uFillTx/>
                <a:latin typeface="Calibri Light"/>
                <a:ea typeface="DejaVu Sans"/>
              </a:rPr>
              <a:t>les étudiants de ce cours sont</a:t>
            </a:r>
            <a:br>
              <a:rPr sz="1800"/>
            </a:br>
            <a:r>
              <a:rPr b="0" lang="fr-FR" sz="4400" strike="noStrike" u="none">
                <a:solidFill>
                  <a:srgbClr val="000000"/>
                </a:solidFill>
                <a:uFillTx/>
                <a:latin typeface="Calibri Light"/>
                <a:ea typeface="DejaVu Sans"/>
              </a:rPr>
              <a:t>dégénérés</a:t>
            </a:r>
            <a:br>
              <a:rPr sz="1800"/>
            </a:br>
            <a:br>
              <a:rPr sz="1800"/>
            </a:br>
            <a:r>
              <a:rPr b="0" lang="fr-FR" sz="4400" strike="noStrike" u="none">
                <a:solidFill>
                  <a:srgbClr val="000000"/>
                </a:solidFill>
                <a:uFillTx/>
                <a:latin typeface="Calibri Light"/>
                <a:ea typeface="DejaVu Sans"/>
              </a:rPr>
              <a:t>Si ça peux vous rassurer (/ou pas) je le suis aussi !</a:t>
            </a:r>
            <a:br>
              <a:rPr sz="1800"/>
            </a:br>
            <a:br>
              <a:rPr sz="1800"/>
            </a:br>
            <a:r>
              <a:rPr b="0" lang="fr-FR" sz="4400" strike="noStrike" u="none">
                <a:solidFill>
                  <a:srgbClr val="000000"/>
                </a:solidFill>
                <a:uFillTx/>
                <a:latin typeface="Calibri Light"/>
                <a:ea typeface="DejaVu Sans"/>
              </a:rPr>
              <a:t>(mais moins !)</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en-US" sz="4400" strike="noStrike" u="none">
                <a:solidFill>
                  <a:srgbClr val="000000"/>
                </a:solidFill>
                <a:uFillTx/>
                <a:latin typeface="Arial"/>
                <a:ea typeface="DejaVu Sans"/>
              </a:rPr>
              <a:t>Construisons ensemble un générateur de rayons X pour la tomographie</a:t>
            </a:r>
            <a:endParaRPr b="0" lang="en-DK" sz="4400" strike="noStrike" u="none">
              <a:solidFill>
                <a:srgbClr val="ffffff"/>
              </a:solidFill>
              <a:uFillTx/>
              <a:latin typeface="Arial"/>
            </a:endParaRPr>
          </a:p>
        </p:txBody>
      </p:sp>
      <p:sp>
        <p:nvSpPr>
          <p:cNvPr id="776" name="TextBox 2"/>
          <p:cNvSpPr/>
          <p:nvPr/>
        </p:nvSpPr>
        <p:spPr>
          <a:xfrm>
            <a:off x="1152000" y="2548080"/>
            <a:ext cx="9285840" cy="31071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Il nous faut une source de « production » d’électron:</a:t>
            </a:r>
            <a:endParaRPr b="0" lang="en-DK" sz="1800" strike="noStrike" u="none">
              <a:solidFill>
                <a:srgbClr val="ffffff"/>
              </a:solidFill>
              <a:uFillTx/>
              <a:latin typeface="Arial"/>
            </a:endParaRPr>
          </a:p>
          <a:p>
            <a:pPr lvl="1" marL="743040" indent="-285840">
              <a:lnSpc>
                <a:spcPct val="100000"/>
              </a:lnSpc>
              <a:buClr>
                <a:srgbClr val="000000"/>
              </a:buClr>
              <a:buFont typeface="Arial"/>
              <a:buChar char="•"/>
            </a:pPr>
            <a:r>
              <a:rPr b="0" lang="fr-FR" sz="1800" strike="noStrike" u="none">
                <a:solidFill>
                  <a:srgbClr val="000000"/>
                </a:solidFill>
                <a:uFillTx/>
                <a:latin typeface="Arial"/>
                <a:ea typeface="DejaVu Sans"/>
              </a:rPr>
              <a:t>Une </a:t>
            </a:r>
            <a:r>
              <a:rPr b="1" lang="fr-FR" sz="1800" strike="noStrike" u="none">
                <a:solidFill>
                  <a:srgbClr val="000000"/>
                </a:solidFill>
                <a:uFillTx/>
                <a:latin typeface="Arial"/>
                <a:ea typeface="DejaVu Sans"/>
              </a:rPr>
              <a:t>anode</a:t>
            </a:r>
            <a:r>
              <a:rPr b="0" lang="fr-FR" sz="1800" strike="noStrike" u="none">
                <a:solidFill>
                  <a:srgbClr val="000000"/>
                </a:solidFill>
                <a:uFillTx/>
                <a:latin typeface="Arial"/>
                <a:ea typeface="DejaVu Sans"/>
              </a:rPr>
              <a:t>, source de fort courant (</a:t>
            </a:r>
            <a:r>
              <a:rPr b="1" lang="fr-FR" sz="1800" strike="noStrike" u="none">
                <a:solidFill>
                  <a:srgbClr val="000000"/>
                </a:solidFill>
                <a:uFillTx/>
                <a:latin typeface="Arial"/>
                <a:ea typeface="DejaVu Sans"/>
              </a:rPr>
              <a:t>ampérage</a:t>
            </a:r>
            <a:r>
              <a:rPr b="0" lang="fr-FR" sz="1800" strike="noStrike" u="none">
                <a:solidFill>
                  <a:srgbClr val="000000"/>
                </a:solidFill>
                <a:uFillTx/>
                <a:latin typeface="Arial"/>
                <a:ea typeface="DejaVu Sans"/>
              </a:rPr>
              <a:t>)</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Un moyen d’accélérer les électrons: </a:t>
            </a:r>
            <a:endParaRPr b="0" lang="en-DK" sz="1800" strike="noStrike" u="none">
              <a:solidFill>
                <a:srgbClr val="ffffff"/>
              </a:solidFill>
              <a:uFillTx/>
              <a:latin typeface="Arial"/>
            </a:endParaRPr>
          </a:p>
          <a:p>
            <a:pPr lvl="1" marL="743040" indent="-285840">
              <a:lnSpc>
                <a:spcPct val="100000"/>
              </a:lnSpc>
              <a:buClr>
                <a:srgbClr val="000000"/>
              </a:buClr>
              <a:buFont typeface="Arial"/>
              <a:buChar char="•"/>
            </a:pPr>
            <a:r>
              <a:rPr b="0" lang="fr-FR" sz="1800" strike="noStrike" u="none">
                <a:solidFill>
                  <a:srgbClr val="000000"/>
                </a:solidFill>
                <a:uFillTx/>
                <a:latin typeface="Arial"/>
                <a:ea typeface="DejaVu Sans"/>
              </a:rPr>
              <a:t>Une </a:t>
            </a:r>
            <a:r>
              <a:rPr b="1" lang="fr-FR" sz="1800" strike="noStrike" u="none">
                <a:solidFill>
                  <a:srgbClr val="000000"/>
                </a:solidFill>
                <a:uFillTx/>
                <a:latin typeface="Arial"/>
                <a:ea typeface="DejaVu Sans"/>
              </a:rPr>
              <a:t>cathode</a:t>
            </a:r>
            <a:r>
              <a:rPr b="0" lang="fr-FR" sz="1800" strike="noStrike" u="none">
                <a:solidFill>
                  <a:srgbClr val="000000"/>
                </a:solidFill>
                <a:uFillTx/>
                <a:latin typeface="Arial"/>
                <a:ea typeface="DejaVu Sans"/>
              </a:rPr>
              <a:t> avec une forte différence de potentiel (</a:t>
            </a:r>
            <a:r>
              <a:rPr b="1" lang="fr-FR" sz="1800" strike="noStrike" u="none">
                <a:solidFill>
                  <a:srgbClr val="000000"/>
                </a:solidFill>
                <a:uFillTx/>
                <a:latin typeface="Arial"/>
                <a:ea typeface="DejaVu Sans"/>
              </a:rPr>
              <a:t>voltage</a:t>
            </a:r>
            <a:r>
              <a:rPr b="0" lang="fr-FR" sz="1800" strike="noStrike" u="none">
                <a:solidFill>
                  <a:srgbClr val="000000"/>
                </a:solidFill>
                <a:uFillTx/>
                <a:latin typeface="Arial"/>
                <a:ea typeface="DejaVu Sans"/>
              </a:rPr>
              <a:t>) pour attirer très fortement les électrons de l’anode.</a:t>
            </a:r>
            <a:endParaRPr b="0" lang="en-DK" sz="1800" strike="noStrike" u="none">
              <a:solidFill>
                <a:srgbClr val="ffffff"/>
              </a:solidFill>
              <a:uFillTx/>
              <a:latin typeface="Arial"/>
            </a:endParaRPr>
          </a:p>
          <a:p>
            <a:pPr lvl="1" marL="743040" indent="-285840">
              <a:lnSpc>
                <a:spcPct val="100000"/>
              </a:lnSpc>
              <a:buClr>
                <a:srgbClr val="000000"/>
              </a:buClr>
              <a:buFont typeface="Arial"/>
              <a:buChar char="•"/>
            </a:pPr>
            <a:r>
              <a:rPr b="0" lang="fr-FR" sz="1800" strike="noStrike" u="none">
                <a:solidFill>
                  <a:srgbClr val="000000"/>
                </a:solidFill>
                <a:uFillTx/>
                <a:latin typeface="Arial"/>
                <a:ea typeface="DejaVu Sans"/>
              </a:rPr>
              <a:t>Du </a:t>
            </a:r>
            <a:r>
              <a:rPr b="1" lang="fr-FR" sz="1800" strike="noStrike" u="none">
                <a:solidFill>
                  <a:srgbClr val="000000"/>
                </a:solidFill>
                <a:uFillTx/>
                <a:latin typeface="Arial"/>
                <a:ea typeface="DejaVu Sans"/>
              </a:rPr>
              <a:t>vide</a:t>
            </a:r>
            <a:r>
              <a:rPr b="0" lang="fr-FR" sz="1800" strike="noStrike" u="none">
                <a:solidFill>
                  <a:srgbClr val="000000"/>
                </a:solidFill>
                <a:uFillTx/>
                <a:latin typeface="Arial"/>
                <a:ea typeface="DejaVu Sans"/>
              </a:rPr>
              <a:t> entre les deux pour que l’accélération des électrons ne soit pas gênée par des interactions avec la matière</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Un moyen de freiner les électrons rapidement:</a:t>
            </a:r>
            <a:endParaRPr b="0" lang="en-DK" sz="1800" strike="noStrike" u="none">
              <a:solidFill>
                <a:srgbClr val="ffffff"/>
              </a:solidFill>
              <a:uFillTx/>
              <a:latin typeface="Arial"/>
            </a:endParaRPr>
          </a:p>
          <a:p>
            <a:pPr lvl="1" marL="743040" indent="-285840">
              <a:lnSpc>
                <a:spcPct val="100000"/>
              </a:lnSpc>
              <a:buClr>
                <a:srgbClr val="000000"/>
              </a:buClr>
              <a:buFont typeface="Arial"/>
              <a:buChar char="•"/>
            </a:pPr>
            <a:r>
              <a:rPr b="0" lang="fr-FR" sz="1800" strike="noStrike" u="none">
                <a:solidFill>
                  <a:srgbClr val="000000"/>
                </a:solidFill>
                <a:uFillTx/>
                <a:latin typeface="Arial"/>
                <a:ea typeface="DejaVu Sans"/>
              </a:rPr>
              <a:t>La </a:t>
            </a:r>
            <a:r>
              <a:rPr b="1" lang="fr-FR" sz="1800" strike="noStrike" u="none">
                <a:solidFill>
                  <a:srgbClr val="000000"/>
                </a:solidFill>
                <a:uFillTx/>
                <a:latin typeface="Arial"/>
                <a:ea typeface="DejaVu Sans"/>
              </a:rPr>
              <a:t>cathode</a:t>
            </a:r>
            <a:r>
              <a:rPr b="0" lang="fr-FR" sz="1800" strike="noStrike" u="none">
                <a:solidFill>
                  <a:srgbClr val="000000"/>
                </a:solidFill>
                <a:uFillTx/>
                <a:latin typeface="Arial"/>
                <a:ea typeface="DejaVu Sans"/>
              </a:rPr>
              <a:t> doit avoir une </a:t>
            </a:r>
            <a:r>
              <a:rPr b="1" lang="fr-FR" sz="1800" strike="noStrike" u="none">
                <a:solidFill>
                  <a:srgbClr val="000000"/>
                </a:solidFill>
                <a:uFillTx/>
                <a:latin typeface="Arial"/>
                <a:ea typeface="DejaVu Sans"/>
              </a:rPr>
              <a:t>section efficace importante </a:t>
            </a:r>
            <a:r>
              <a:rPr b="0" lang="fr-FR" sz="1800" strike="noStrike" u="none">
                <a:solidFill>
                  <a:srgbClr val="000000"/>
                </a:solidFill>
                <a:uFillTx/>
                <a:latin typeface="Arial"/>
                <a:ea typeface="DejaVu Sans"/>
              </a:rPr>
              <a:t>pour « gêner » au maximum le passage des électrons</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7" name="ZoneTexte 108"/>
          <p:cNvSpPr/>
          <p:nvPr/>
        </p:nvSpPr>
        <p:spPr>
          <a:xfrm>
            <a:off x="777960" y="2338200"/>
            <a:ext cx="6295680" cy="2735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Calibri"/>
                <a:ea typeface="DejaVu Sans"/>
              </a:rPr>
              <a:t>Dans un tube à RX seulement 1% de l’énergie est transformée en RX (le reste devient de la chaleur)</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Calibri"/>
                <a:ea typeface="DejaVu Sans"/>
              </a:rPr>
              <a:t>La cible est souvent en tungstène car un Z élevé (nb de protons du noyau) favorise le Bremstrahlung.</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Calibri"/>
                <a:ea typeface="DejaVu Sans"/>
              </a:rPr>
              <a:t>=&gt; Mais comme ce Bremstrahlung reste très minoritaire par rapport aux « collisions » électron-électron la majeur partie de l’énergie est perdue sous forme de chaleur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Calibri"/>
                <a:ea typeface="DejaVu Sans"/>
              </a:rPr>
              <a:t>=&gt; L’intérêt du tungstène et aussi d’avoir un point de fusion très élevé (3422°C)</a:t>
            </a:r>
            <a:endParaRPr b="0" lang="en-DK" sz="1800" strike="noStrike" u="none">
              <a:solidFill>
                <a:srgbClr val="ffffff"/>
              </a:solidFill>
              <a:uFillTx/>
              <a:latin typeface="Arial"/>
            </a:endParaRPr>
          </a:p>
        </p:txBody>
      </p:sp>
      <p:pic>
        <p:nvPicPr>
          <p:cNvPr id="778" name="Image 109" descr=""/>
          <p:cNvPicPr/>
          <p:nvPr/>
        </p:nvPicPr>
        <p:blipFill>
          <a:blip r:embed="rId1"/>
          <a:stretch/>
        </p:blipFill>
        <p:spPr>
          <a:xfrm>
            <a:off x="8287200" y="2338200"/>
            <a:ext cx="3259080" cy="202896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
          <p:cNvSpPr/>
          <p:nvPr/>
        </p:nvSpPr>
        <p:spPr>
          <a:xfrm>
            <a:off x="3693240" y="1490400"/>
            <a:ext cx="2450160" cy="344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Détecteur de rayons X</a:t>
            </a:r>
            <a:endParaRPr b="0" lang="en-DK" sz="1800" strike="noStrike" u="none">
              <a:solidFill>
                <a:srgbClr val="ffffff"/>
              </a:solidFill>
              <a:uFillTx/>
              <a:latin typeface="Arial"/>
            </a:endParaRPr>
          </a:p>
        </p:txBody>
      </p:sp>
      <p:sp>
        <p:nvSpPr>
          <p:cNvPr id="780" name=""/>
          <p:cNvSpPr/>
          <p:nvPr/>
        </p:nvSpPr>
        <p:spPr>
          <a:xfrm>
            <a:off x="506880" y="1857960"/>
            <a:ext cx="2828160" cy="11127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Le but est de détecter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La position de la détection</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La quantité de rayons X</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L’énergie de ces rayons X</a:t>
            </a:r>
            <a:endParaRPr b="0" lang="en-DK" sz="1800" strike="noStrike" u="none">
              <a:solidFill>
                <a:srgbClr val="ffffff"/>
              </a:solidFill>
              <a:uFillTx/>
              <a:latin typeface="Arial"/>
            </a:endParaRPr>
          </a:p>
        </p:txBody>
      </p:sp>
      <p:sp>
        <p:nvSpPr>
          <p:cNvPr id="781" name=""/>
          <p:cNvSpPr/>
          <p:nvPr/>
        </p:nvSpPr>
        <p:spPr>
          <a:xfrm>
            <a:off x="241200" y="3327840"/>
            <a:ext cx="10062360" cy="3476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000" strike="noStrike" u="none">
                <a:solidFill>
                  <a:srgbClr val="000000"/>
                </a:solidFill>
                <a:uFillTx/>
                <a:latin typeface="Arial"/>
                <a:ea typeface="DejaVu Sans"/>
              </a:rPr>
              <a:t>Dans les détecteurs actuels, les rayons X génèrent des impulsions électriques qui sont ensuite amplifiées, détectées, localisées et comptées par l'électronique.</a:t>
            </a:r>
            <a:endParaRPr b="0" lang="en-DK" sz="2000" strike="noStrike" u="none">
              <a:solidFill>
                <a:srgbClr val="ffffff"/>
              </a:solidFill>
              <a:uFillTx/>
              <a:latin typeface="Arial"/>
            </a:endParaRPr>
          </a:p>
          <a:p>
            <a:pPr>
              <a:lnSpc>
                <a:spcPct val="100000"/>
              </a:lnSpc>
            </a:pPr>
            <a:r>
              <a:rPr b="0" lang="fr-FR" sz="2000" strike="noStrike" u="none">
                <a:solidFill>
                  <a:srgbClr val="000000"/>
                </a:solidFill>
                <a:uFillTx/>
                <a:latin typeface="Arial"/>
                <a:ea typeface="DejaVu Sans"/>
              </a:rPr>
              <a:t>Les principaux types dans l’industrie sont à cristaux photomultiplicateurs  et à semi conducteurs :</a:t>
            </a:r>
            <a:endParaRPr b="0" lang="en-DK" sz="2000" strike="noStrike" u="none">
              <a:solidFill>
                <a:srgbClr val="ffffff"/>
              </a:solidFill>
              <a:uFillTx/>
              <a:latin typeface="Arial"/>
            </a:endParaRPr>
          </a:p>
          <a:p>
            <a:pPr>
              <a:lnSpc>
                <a:spcPct val="100000"/>
              </a:lnSpc>
            </a:pPr>
            <a:endParaRPr b="0" lang="en-DK" sz="20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
          <p:cNvSpPr/>
          <p:nvPr/>
        </p:nvSpPr>
        <p:spPr>
          <a:xfrm>
            <a:off x="220680" y="2228760"/>
            <a:ext cx="7123680" cy="1447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000" strike="noStrike" u="none">
                <a:solidFill>
                  <a:srgbClr val="000000"/>
                </a:solidFill>
                <a:uFillTx/>
                <a:latin typeface="Arial"/>
                <a:ea typeface="DejaVu Sans"/>
              </a:rPr>
              <a:t>Pour les cristaux photomultiplicateurs le rayonnement traverse un cristal fluorescent qui a des propriétés photoélectriques et les électrons ainsi crées sont amplifiés par cascade.</a:t>
            </a:r>
            <a:endParaRPr b="0" lang="en-DK" sz="20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Rayon X → lumière « visible » → électrons → amplification de courant</a:t>
            </a:r>
            <a:endParaRPr b="0" lang="en-DK" sz="1600" strike="noStrike" u="none">
              <a:solidFill>
                <a:srgbClr val="ffffff"/>
              </a:solidFill>
              <a:uFillTx/>
              <a:latin typeface="Arial"/>
            </a:endParaRPr>
          </a:p>
        </p:txBody>
      </p:sp>
      <p:pic>
        <p:nvPicPr>
          <p:cNvPr id="783" name="" descr=""/>
          <p:cNvPicPr/>
          <p:nvPr/>
        </p:nvPicPr>
        <p:blipFill>
          <a:blip r:embed="rId1"/>
          <a:stretch/>
        </p:blipFill>
        <p:spPr>
          <a:xfrm>
            <a:off x="7345800" y="2013480"/>
            <a:ext cx="4773240" cy="2264040"/>
          </a:xfrm>
          <a:prstGeom prst="rect">
            <a:avLst/>
          </a:prstGeom>
          <a:ln w="0">
            <a:noFill/>
          </a:ln>
        </p:spPr>
      </p:pic>
      <p:sp>
        <p:nvSpPr>
          <p:cNvPr id="784" name=""/>
          <p:cNvSpPr/>
          <p:nvPr/>
        </p:nvSpPr>
        <p:spPr>
          <a:xfrm>
            <a:off x="199800" y="4610160"/>
            <a:ext cx="8302320" cy="1447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000" strike="noStrike" u="none">
                <a:solidFill>
                  <a:srgbClr val="000000"/>
                </a:solidFill>
                <a:uFillTx/>
                <a:latin typeface="Arial"/>
                <a:ea typeface="DejaVu Sans"/>
              </a:rPr>
              <a:t>Pour les détecteurs semi-conducteurs le rayonnement traverse le semi conducteur et « arrache des électrons » et créent des paires électrons trous qui migrent → c’est le principe de base du transistor → le principe d’amplification est donc déjà intégré </a:t>
            </a:r>
            <a:endParaRPr b="0" lang="en-DK" sz="20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Rayon X → électrons/trous → amplification de courant</a:t>
            </a:r>
            <a:endParaRPr b="0" lang="en-DK" sz="16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5" name="Image 110" descr=""/>
          <p:cNvPicPr/>
          <p:nvPr/>
        </p:nvPicPr>
        <p:blipFill>
          <a:blip r:embed="rId1"/>
          <a:stretch/>
        </p:blipFill>
        <p:spPr>
          <a:xfrm>
            <a:off x="1800000" y="1980000"/>
            <a:ext cx="6571440" cy="1409760"/>
          </a:xfrm>
          <a:prstGeom prst="rect">
            <a:avLst/>
          </a:prstGeom>
          <a:ln w="0">
            <a:noFill/>
          </a:ln>
        </p:spPr>
      </p:pic>
      <p:sp>
        <p:nvSpPr>
          <p:cNvPr id="786" name="Rectangle 112"/>
          <p:cNvSpPr/>
          <p:nvPr/>
        </p:nvSpPr>
        <p:spPr>
          <a:xfrm>
            <a:off x="1794240" y="5365800"/>
            <a:ext cx="4321440" cy="1109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fr-FR" sz="1800" strike="noStrike" u="none">
                <a:solidFill>
                  <a:srgbClr val="000000"/>
                </a:solidFill>
                <a:uFillTx/>
                <a:latin typeface="Century Schoolbook"/>
                <a:ea typeface="DejaVu Sans"/>
              </a:rPr>
              <a:t> </a:t>
            </a:r>
            <a:r>
              <a:rPr b="0" i="1" lang="fr-FR" sz="1800" strike="noStrike" u="none">
                <a:solidFill>
                  <a:srgbClr val="000000"/>
                </a:solidFill>
                <a:uFillTx/>
                <a:latin typeface="Century Schoolbook"/>
                <a:ea typeface="DejaVu Sans"/>
              </a:rPr>
              <a:t>I</a:t>
            </a:r>
            <a:r>
              <a:rPr b="0" i="1" lang="fr-FR" sz="1800" strike="noStrike" u="none" baseline="-8000">
                <a:solidFill>
                  <a:srgbClr val="000000"/>
                </a:solidFill>
                <a:uFillTx/>
                <a:latin typeface="Century Schoolbook"/>
                <a:ea typeface="DejaVu Sans"/>
              </a:rPr>
              <a:t>0</a:t>
            </a:r>
            <a:r>
              <a:rPr b="0" lang="fr-FR" sz="1800" strike="noStrike" u="none">
                <a:solidFill>
                  <a:srgbClr val="000000"/>
                </a:solidFill>
                <a:uFillTx/>
                <a:latin typeface="TeX Gyre Termes Math"/>
                <a:ea typeface="DejaVu Sans"/>
              </a:rPr>
              <a:t> intensité initiale du faisceau</a:t>
            </a:r>
            <a:endParaRPr b="0" lang="en-DK" sz="1800" strike="noStrike" u="none">
              <a:solidFill>
                <a:srgbClr val="ffffff"/>
              </a:solidFill>
              <a:uFillTx/>
              <a:latin typeface="Arial"/>
            </a:endParaRPr>
          </a:p>
          <a:p>
            <a:pPr>
              <a:lnSpc>
                <a:spcPct val="100000"/>
              </a:lnSpc>
            </a:pPr>
            <a:r>
              <a:rPr b="0" i="1" lang="fr-FR" sz="1800" strike="noStrike" u="none">
                <a:solidFill>
                  <a:srgbClr val="000000"/>
                </a:solidFill>
                <a:uFillTx/>
                <a:latin typeface="Century Schoolbook"/>
                <a:ea typeface="DejaVu Sans"/>
              </a:rPr>
              <a:t> </a:t>
            </a:r>
            <a:r>
              <a:rPr b="0" i="1" lang="fr-FR" sz="1800" strike="noStrike" u="none">
                <a:solidFill>
                  <a:srgbClr val="000000"/>
                </a:solidFill>
                <a:uFillTx/>
                <a:latin typeface="Century Schoolbook"/>
                <a:ea typeface="DejaVu Sans"/>
              </a:rPr>
              <a:t>I</a:t>
            </a:r>
            <a:r>
              <a:rPr b="0" lang="fr-FR" sz="1800" strike="noStrike" u="none">
                <a:solidFill>
                  <a:srgbClr val="000000"/>
                </a:solidFill>
                <a:uFillTx/>
                <a:latin typeface="TeX Gyre Termes Math"/>
                <a:ea typeface="DejaVu Sans"/>
              </a:rPr>
              <a:t> intensité en sortie de l’échantillon</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 </a:t>
            </a:r>
            <a:r>
              <a:rPr b="0" lang="fr-FR" sz="1800" strike="noStrike" u="none">
                <a:solidFill>
                  <a:srgbClr val="000000"/>
                </a:solidFill>
                <a:uFillTx/>
                <a:latin typeface="TeX Gyre Termes Math"/>
                <a:ea typeface="DejaVu Sans"/>
              </a:rPr>
              <a:t> </a:t>
            </a:r>
            <a:r>
              <a:rPr b="0" lang="fr-FR" sz="1800" strike="noStrike" u="none">
                <a:solidFill>
                  <a:srgbClr val="000000"/>
                </a:solidFill>
                <a:uFillTx/>
                <a:latin typeface="TeX Gyre Termes Math"/>
                <a:ea typeface="DejaVu Sans"/>
              </a:rPr>
              <a:t>coefficient d’atténuation du i</a:t>
            </a:r>
            <a:r>
              <a:rPr b="0" lang="fr-FR" sz="1800" strike="noStrike" u="none" baseline="33000">
                <a:solidFill>
                  <a:srgbClr val="000000"/>
                </a:solidFill>
                <a:uFillTx/>
                <a:latin typeface="TeX Gyre Termes Math"/>
                <a:ea typeface="DejaVu Sans"/>
              </a:rPr>
              <a:t>e</a:t>
            </a:r>
            <a:r>
              <a:rPr b="0" lang="fr-FR" sz="1800" strike="noStrike" u="none">
                <a:solidFill>
                  <a:srgbClr val="000000"/>
                </a:solidFill>
                <a:uFillTx/>
                <a:latin typeface="TeX Gyre Termes Math"/>
                <a:ea typeface="DejaVu Sans"/>
              </a:rPr>
              <a:t> matériau</a:t>
            </a:r>
            <a:endParaRPr b="0" lang="en-DK" sz="1800" strike="noStrike" u="none">
              <a:solidFill>
                <a:srgbClr val="ffffff"/>
              </a:solidFill>
              <a:uFillTx/>
              <a:latin typeface="Arial"/>
            </a:endParaRPr>
          </a:p>
          <a:p>
            <a:pPr>
              <a:lnSpc>
                <a:spcPct val="100000"/>
              </a:lnSpc>
            </a:pPr>
            <a:r>
              <a:rPr b="0" i="1" lang="fr-FR" sz="1800" strike="noStrike" u="none">
                <a:solidFill>
                  <a:srgbClr val="000000"/>
                </a:solidFill>
                <a:uFillTx/>
                <a:latin typeface="Century Schoolbook"/>
                <a:ea typeface="DejaVu Sans"/>
              </a:rPr>
              <a:t> </a:t>
            </a:r>
            <a:r>
              <a:rPr b="0" i="1" lang="fr-FR" sz="1800" strike="noStrike" u="none">
                <a:solidFill>
                  <a:srgbClr val="000000"/>
                </a:solidFill>
                <a:uFillTx/>
                <a:latin typeface="Century Schoolbook"/>
                <a:ea typeface="DejaVu Sans"/>
              </a:rPr>
              <a:t>l</a:t>
            </a:r>
            <a:r>
              <a:rPr b="0" i="1" lang="fr-FR" sz="1800" strike="noStrike" u="none" baseline="-8000">
                <a:solidFill>
                  <a:srgbClr val="000000"/>
                </a:solidFill>
                <a:uFillTx/>
                <a:latin typeface="Century Schoolbook"/>
                <a:ea typeface="DejaVu Sans"/>
              </a:rPr>
              <a:t>i</a:t>
            </a:r>
            <a:r>
              <a:rPr b="0" lang="fr-FR" sz="1800" strike="noStrike" u="none">
                <a:solidFill>
                  <a:srgbClr val="000000"/>
                </a:solidFill>
                <a:uFillTx/>
                <a:latin typeface="TeX Gyre Termes Math"/>
                <a:ea typeface="DejaVu Sans"/>
              </a:rPr>
              <a:t> longueur du i</a:t>
            </a:r>
            <a:r>
              <a:rPr b="0" lang="fr-FR" sz="1800" strike="noStrike" u="none" baseline="33000">
                <a:solidFill>
                  <a:srgbClr val="000000"/>
                </a:solidFill>
                <a:uFillTx/>
                <a:latin typeface="TeX Gyre Termes Math"/>
                <a:ea typeface="DejaVu Sans"/>
              </a:rPr>
              <a:t>e</a:t>
            </a:r>
            <a:r>
              <a:rPr b="0" lang="fr-FR" sz="1800" strike="noStrike" u="none">
                <a:solidFill>
                  <a:srgbClr val="000000"/>
                </a:solidFill>
                <a:uFillTx/>
                <a:latin typeface="TeX Gyre Termes Math"/>
                <a:ea typeface="DejaVu Sans"/>
              </a:rPr>
              <a:t> matériau</a:t>
            </a:r>
            <a:endParaRPr b="0" lang="en-DK" sz="1800" strike="noStrike" u="none">
              <a:solidFill>
                <a:srgbClr val="ffffff"/>
              </a:solidFill>
              <a:uFillTx/>
              <a:latin typeface="Arial"/>
            </a:endParaRPr>
          </a:p>
        </p:txBody>
      </p:sp>
      <p:sp>
        <p:nvSpPr>
          <p:cNvPr id="787" name="ZoneTexte 113"/>
          <p:cNvSpPr/>
          <p:nvPr/>
        </p:nvSpPr>
        <p:spPr>
          <a:xfrm>
            <a:off x="307800" y="3393000"/>
            <a:ext cx="3364200" cy="390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400" strike="noStrike" u="none">
                <a:solidFill>
                  <a:srgbClr val="000000"/>
                </a:solidFill>
                <a:uFillTx/>
                <a:latin typeface="TeX Gyre Termes Math"/>
                <a:ea typeface="DejaVu Sans"/>
              </a:rPr>
              <a:t>Loi de Beer-Lambert</a:t>
            </a:r>
            <a:endParaRPr b="0" lang="en-DK" sz="2400" strike="noStrike" u="none">
              <a:solidFill>
                <a:srgbClr val="ffffff"/>
              </a:solidFill>
              <a:uFillTx/>
              <a:latin typeface="Arial"/>
            </a:endParaRPr>
          </a:p>
        </p:txBody>
      </p:sp>
      <p:sp>
        <p:nvSpPr>
          <p:cNvPr id="788" name="Titre 1"/>
          <p:cNvSpPr/>
          <p:nvPr/>
        </p:nvSpPr>
        <p:spPr>
          <a:xfrm>
            <a:off x="609480" y="273600"/>
            <a:ext cx="10968120" cy="114048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 </a:t>
            </a:r>
            <a:r>
              <a:rPr b="0" lang="fr-FR" sz="4400" strike="noStrike" u="none">
                <a:solidFill>
                  <a:srgbClr val="000000"/>
                </a:solidFill>
                <a:uFillTx/>
                <a:latin typeface="Arial"/>
                <a:ea typeface="DejaVu Sans"/>
              </a:rPr>
              <a:t>Pénétration des rayons X dans l’échantillon/le sujet</a:t>
            </a:r>
            <a:endParaRPr b="0" lang="en-DK" sz="4400" strike="noStrike" u="none">
              <a:solidFill>
                <a:srgbClr val="ffffff"/>
              </a:solidFill>
              <a:uFillTx/>
              <a:latin typeface="Arial"/>
            </a:endParaRPr>
          </a:p>
        </p:txBody>
      </p:sp>
      <p:graphicFrame>
        <p:nvGraphicFramePr>
          <p:cNvPr id="789" name=""/>
          <p:cNvGraphicFramePr/>
          <p:nvPr/>
        </p:nvGraphicFramePr>
        <p:xfrm>
          <a:off x="6489720" y="3216600"/>
          <a:ext cx="5070600" cy="3364560"/>
        </p:xfrm>
        <a:graphic>
          <a:graphicData uri="http://schemas.openxmlformats.org/drawingml/2006/chart">
            <c:chart xmlns:c="http://schemas.openxmlformats.org/drawingml/2006/chart" xmlns:r="http://schemas.openxmlformats.org/officeDocument/2006/relationships" r:id="rId2"/>
          </a:graphicData>
        </a:graphic>
      </p:graphicFrame>
      <p:pic>
        <p:nvPicPr>
          <p:cNvPr id="790" name="" descr=""/>
          <p:cNvPicPr/>
          <p:nvPr/>
        </p:nvPicPr>
        <p:blipFill>
          <a:blip r:embed="rId3"/>
          <a:stretch/>
        </p:blipFill>
        <p:spPr>
          <a:xfrm>
            <a:off x="1925640" y="4226400"/>
            <a:ext cx="3294000" cy="101520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1" name="Image 114" descr=""/>
          <p:cNvPicPr/>
          <p:nvPr/>
        </p:nvPicPr>
        <p:blipFill>
          <a:blip r:embed="rId1"/>
          <a:stretch/>
        </p:blipFill>
        <p:spPr>
          <a:xfrm>
            <a:off x="392760" y="1526400"/>
            <a:ext cx="2388240" cy="3224880"/>
          </a:xfrm>
          <a:prstGeom prst="rect">
            <a:avLst/>
          </a:prstGeom>
          <a:ln w="0">
            <a:noFill/>
          </a:ln>
        </p:spPr>
      </p:pic>
      <p:pic>
        <p:nvPicPr>
          <p:cNvPr id="792" name="Image 115" descr=""/>
          <p:cNvPicPr/>
          <p:nvPr/>
        </p:nvPicPr>
        <p:blipFill>
          <a:blip r:embed="rId2"/>
          <a:stretch/>
        </p:blipFill>
        <p:spPr>
          <a:xfrm>
            <a:off x="7826040" y="4063320"/>
            <a:ext cx="3805200" cy="2138400"/>
          </a:xfrm>
          <a:prstGeom prst="rect">
            <a:avLst/>
          </a:prstGeom>
          <a:ln w="0">
            <a:noFill/>
          </a:ln>
        </p:spPr>
      </p:pic>
      <p:sp>
        <p:nvSpPr>
          <p:cNvPr id="793" name="ZoneTexte 5"/>
          <p:cNvSpPr/>
          <p:nvPr/>
        </p:nvSpPr>
        <p:spPr>
          <a:xfrm>
            <a:off x="8026200" y="1725480"/>
            <a:ext cx="3801600" cy="2559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Une série de projections 2D de reconstruire un volume 3D en utilisant des techniques de projection reconstruction ou rétroprojection filtrée.</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Mathématique des problèmes inverses</a:t>
            </a:r>
            <a:endParaRPr b="0" lang="en-DK" sz="1800" strike="noStrike" u="none">
              <a:solidFill>
                <a:srgbClr val="ffffff"/>
              </a:solidFill>
              <a:uFillTx/>
              <a:latin typeface="Arial"/>
            </a:endParaRPr>
          </a:p>
        </p:txBody>
      </p:sp>
      <p:pic>
        <p:nvPicPr>
          <p:cNvPr id="794" name="" descr=""/>
          <p:cNvPicPr/>
          <p:nvPr/>
        </p:nvPicPr>
        <p:blipFill>
          <a:blip r:embed="rId3"/>
          <a:stretch/>
        </p:blipFill>
        <p:spPr>
          <a:xfrm>
            <a:off x="2811600" y="430920"/>
            <a:ext cx="4511160" cy="451116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5" name="Image 23" descr=""/>
          <p:cNvPicPr/>
          <p:nvPr/>
        </p:nvPicPr>
        <p:blipFill>
          <a:blip r:embed="rId1"/>
          <a:stretch/>
        </p:blipFill>
        <p:spPr>
          <a:xfrm>
            <a:off x="2377440" y="2397600"/>
            <a:ext cx="6896520" cy="3876840"/>
          </a:xfrm>
          <a:prstGeom prst="rect">
            <a:avLst/>
          </a:prstGeom>
          <a:ln w="0">
            <a:noFill/>
          </a:ln>
        </p:spPr>
      </p:pic>
      <p:sp>
        <p:nvSpPr>
          <p:cNvPr id="796" name="ZoneTexte 25"/>
          <p:cNvSpPr/>
          <p:nvPr/>
        </p:nvSpPr>
        <p:spPr>
          <a:xfrm>
            <a:off x="677880" y="708120"/>
            <a:ext cx="10450080" cy="13712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Une série de projections 2D permet de reconstruire un volume 3D en utilisant des techniques de projection reconstruction ou rétroprojection filtrée.</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Mathématique des problèmes inverses</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7" name="Picture 35" descr="https://www.researchgate.net/profile/Hassina_Bilheux/publication/325058178/figure/fig2/AS:703798922190851@1544810147540/Synthetic-data-used-a-SheppLogan-phantom-b-Sinograms-from-Shepp-Logan-phantom.png"/>
          <p:cNvPicPr/>
          <p:nvPr/>
        </p:nvPicPr>
        <p:blipFill>
          <a:blip r:embed="rId1"/>
          <a:srcRect l="44060" t="0" r="0" b="0"/>
          <a:stretch/>
        </p:blipFill>
        <p:spPr>
          <a:xfrm>
            <a:off x="5051880" y="3595680"/>
            <a:ext cx="4152600" cy="3267720"/>
          </a:xfrm>
          <a:prstGeom prst="rect">
            <a:avLst/>
          </a:prstGeom>
          <a:ln w="0">
            <a:noFill/>
          </a:ln>
        </p:spPr>
      </p:pic>
      <p:pic>
        <p:nvPicPr>
          <p:cNvPr id="798" name="Picture 36" descr="https://www.researchgate.net/profile/Hassina_Bilheux/publication/325058178/figure/fig2/AS:703798922190851@1544810147540/Synthetic-data-used-a-SheppLogan-phantom-b-Sinograms-from-Shepp-Logan-phantom.png"/>
          <p:cNvPicPr/>
          <p:nvPr/>
        </p:nvPicPr>
        <p:blipFill>
          <a:blip r:embed="rId2"/>
          <a:srcRect l="0" t="0" r="56172" b="0"/>
          <a:stretch/>
        </p:blipFill>
        <p:spPr>
          <a:xfrm>
            <a:off x="9710640" y="450720"/>
            <a:ext cx="2289960" cy="2303280"/>
          </a:xfrm>
          <a:prstGeom prst="rect">
            <a:avLst/>
          </a:prstGeom>
          <a:ln w="0">
            <a:noFill/>
          </a:ln>
        </p:spPr>
      </p:pic>
      <p:pic>
        <p:nvPicPr>
          <p:cNvPr id="799" name="Picture 37" descr="https://www.researchgate.net/profile/Hassina_Bilheux/publication/325058178/figure/fig2/AS:703798922190851@1544810147540/Synthetic-data-used-a-SheppLogan-phantom-b-Sinograms-from-Shepp-Logan-phantom.png"/>
          <p:cNvPicPr/>
          <p:nvPr/>
        </p:nvPicPr>
        <p:blipFill>
          <a:blip r:embed="rId3"/>
          <a:srcRect l="3330" t="0" r="58306" b="12532"/>
          <a:stretch/>
        </p:blipFill>
        <p:spPr>
          <a:xfrm>
            <a:off x="851400" y="2075760"/>
            <a:ext cx="3020760" cy="3036960"/>
          </a:xfrm>
          <a:prstGeom prst="rect">
            <a:avLst/>
          </a:prstGeom>
          <a:ln w="0">
            <a:noFill/>
          </a:ln>
        </p:spPr>
      </p:pic>
      <p:sp>
        <p:nvSpPr>
          <p:cNvPr id="800" name="TextBox 9"/>
          <p:cNvSpPr/>
          <p:nvPr/>
        </p:nvSpPr>
        <p:spPr>
          <a:xfrm rot="18043200">
            <a:off x="9302400" y="3693240"/>
            <a:ext cx="2097000" cy="6382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dk1"/>
                </a:solidFill>
                <a:uFillTx/>
                <a:latin typeface="Arial"/>
                <a:ea typeface="DejaVu Sans"/>
              </a:rPr>
              <a:t>Transformée de Radon</a:t>
            </a:r>
            <a:endParaRPr b="0" lang="en-DK" sz="1800" strike="noStrike" u="none">
              <a:solidFill>
                <a:srgbClr val="000000"/>
              </a:solidFill>
              <a:uFillTx/>
              <a:latin typeface="Arial"/>
            </a:endParaRPr>
          </a:p>
        </p:txBody>
      </p:sp>
      <p:sp>
        <p:nvSpPr>
          <p:cNvPr id="801" name="TextBox 11"/>
          <p:cNvSpPr/>
          <p:nvPr/>
        </p:nvSpPr>
        <p:spPr>
          <a:xfrm>
            <a:off x="8987760" y="154080"/>
            <a:ext cx="209700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lt1"/>
                </a:solidFill>
                <a:uFillTx/>
                <a:latin typeface="Arial"/>
                <a:ea typeface="DejaVu Sans"/>
              </a:rPr>
              <a:t>Image</a:t>
            </a:r>
            <a:endParaRPr b="0" lang="en-DK" sz="1800" strike="noStrike" u="none">
              <a:solidFill>
                <a:srgbClr val="000000"/>
              </a:solidFill>
              <a:uFillTx/>
              <a:latin typeface="Arial"/>
            </a:endParaRPr>
          </a:p>
        </p:txBody>
      </p:sp>
      <p:sp>
        <p:nvSpPr>
          <p:cNvPr id="802" name="TextBox 15"/>
          <p:cNvSpPr/>
          <p:nvPr/>
        </p:nvSpPr>
        <p:spPr>
          <a:xfrm>
            <a:off x="7107480" y="3620520"/>
            <a:ext cx="209700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lt1"/>
                </a:solidFill>
                <a:uFillTx/>
                <a:latin typeface="Arial"/>
                <a:ea typeface="DejaVu Sans"/>
              </a:rPr>
              <a:t>Sinogramme</a:t>
            </a:r>
            <a:endParaRPr b="0" lang="en-DK" sz="1800" strike="noStrike" u="none">
              <a:solidFill>
                <a:srgbClr val="000000"/>
              </a:solidFill>
              <a:uFillTx/>
              <a:latin typeface="Arial"/>
            </a:endParaRPr>
          </a:p>
        </p:txBody>
      </p:sp>
      <p:grpSp>
        <p:nvGrpSpPr>
          <p:cNvPr id="803" name="Group 13"/>
          <p:cNvGrpSpPr/>
          <p:nvPr/>
        </p:nvGrpSpPr>
        <p:grpSpPr>
          <a:xfrm>
            <a:off x="851400" y="1604160"/>
            <a:ext cx="3020760" cy="4181760"/>
            <a:chOff x="851400" y="1604160"/>
            <a:chExt cx="3020760" cy="4181760"/>
          </a:xfrm>
        </p:grpSpPr>
        <p:grpSp>
          <p:nvGrpSpPr>
            <p:cNvPr id="804" name="Group 18"/>
            <p:cNvGrpSpPr/>
            <p:nvPr/>
          </p:nvGrpSpPr>
          <p:grpSpPr>
            <a:xfrm>
              <a:off x="1042920" y="1604160"/>
              <a:ext cx="2595600" cy="4181760"/>
              <a:chOff x="1042920" y="1604160"/>
              <a:chExt cx="2595600" cy="4181760"/>
            </a:xfrm>
          </p:grpSpPr>
          <p:cxnSp>
            <p:nvCxnSpPr>
              <p:cNvPr id="805" name="Straight Connector 1"/>
              <p:cNvCxnSpPr/>
              <p:nvPr/>
            </p:nvCxnSpPr>
            <p:spPr>
              <a:xfrm>
                <a:off x="1042920" y="1604160"/>
                <a:ext cx="3600" cy="4182120"/>
              </a:xfrm>
              <a:prstGeom prst="straightConnector1">
                <a:avLst/>
              </a:prstGeom>
              <a:ln w="41400">
                <a:solidFill>
                  <a:srgbClr val="dc5924"/>
                </a:solidFill>
                <a:round/>
              </a:ln>
            </p:spPr>
          </p:cxnSp>
          <p:cxnSp>
            <p:nvCxnSpPr>
              <p:cNvPr id="806" name="Straight Connector 2"/>
              <p:cNvCxnSpPr/>
              <p:nvPr/>
            </p:nvCxnSpPr>
            <p:spPr>
              <a:xfrm>
                <a:off x="1691280" y="1604160"/>
                <a:ext cx="3600" cy="4182120"/>
              </a:xfrm>
              <a:prstGeom prst="straightConnector1">
                <a:avLst/>
              </a:prstGeom>
              <a:ln w="41400">
                <a:solidFill>
                  <a:srgbClr val="dc5924"/>
                </a:solidFill>
                <a:round/>
              </a:ln>
            </p:spPr>
          </p:cxnSp>
          <p:cxnSp>
            <p:nvCxnSpPr>
              <p:cNvPr id="807" name="Straight Connector 4"/>
              <p:cNvCxnSpPr/>
              <p:nvPr/>
            </p:nvCxnSpPr>
            <p:spPr>
              <a:xfrm>
                <a:off x="2339280" y="1604160"/>
                <a:ext cx="3600" cy="4182120"/>
              </a:xfrm>
              <a:prstGeom prst="straightConnector1">
                <a:avLst/>
              </a:prstGeom>
              <a:ln w="41400">
                <a:solidFill>
                  <a:srgbClr val="dc5924"/>
                </a:solidFill>
                <a:round/>
              </a:ln>
            </p:spPr>
          </p:cxnSp>
          <p:cxnSp>
            <p:nvCxnSpPr>
              <p:cNvPr id="808" name="Straight Connector 5"/>
              <p:cNvCxnSpPr/>
              <p:nvPr/>
            </p:nvCxnSpPr>
            <p:spPr>
              <a:xfrm>
                <a:off x="2987280" y="1604160"/>
                <a:ext cx="3600" cy="4182120"/>
              </a:xfrm>
              <a:prstGeom prst="straightConnector1">
                <a:avLst/>
              </a:prstGeom>
              <a:ln w="41400">
                <a:solidFill>
                  <a:srgbClr val="dc5924"/>
                </a:solidFill>
                <a:round/>
              </a:ln>
            </p:spPr>
          </p:cxnSp>
          <p:cxnSp>
            <p:nvCxnSpPr>
              <p:cNvPr id="809" name="Straight Connector 6"/>
              <p:cNvCxnSpPr/>
              <p:nvPr/>
            </p:nvCxnSpPr>
            <p:spPr>
              <a:xfrm>
                <a:off x="3635280" y="1604160"/>
                <a:ext cx="3600" cy="4182120"/>
              </a:xfrm>
              <a:prstGeom prst="straightConnector1">
                <a:avLst/>
              </a:prstGeom>
              <a:ln w="41400">
                <a:solidFill>
                  <a:srgbClr val="dc5924"/>
                </a:solidFill>
                <a:round/>
              </a:ln>
            </p:spPr>
          </p:cxnSp>
        </p:grpSp>
        <p:sp>
          <p:nvSpPr>
            <p:cNvPr id="810" name="Rectangle 6"/>
            <p:cNvSpPr/>
            <p:nvPr/>
          </p:nvSpPr>
          <p:spPr>
            <a:xfrm flipV="1">
              <a:off x="851400" y="5535720"/>
              <a:ext cx="3020760" cy="237960"/>
            </a:xfrm>
            <a:prstGeom prst="rect">
              <a:avLst/>
            </a:prstGeom>
            <a:gradFill rotWithShape="0">
              <a:gsLst>
                <a:gs pos="0">
                  <a:srgbClr val="ffdfa5"/>
                </a:gs>
                <a:gs pos="35000">
                  <a:srgbClr val="ffe5bc"/>
                </a:gs>
                <a:gs pos="100000">
                  <a:srgbClr val="fff2de"/>
                </a:gs>
              </a:gsLst>
              <a:lin ang="16200000"/>
            </a:gradFill>
            <a:ln w="12600">
              <a:solidFill>
                <a:srgbClr val="efbd00"/>
              </a:solidFill>
              <a:round/>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chemeClr val="dk1"/>
                </a:solidFill>
                <a:uFillTx/>
                <a:latin typeface="Arial"/>
                <a:ea typeface="DejaVu Sans"/>
              </a:endParaRPr>
            </a:p>
          </p:txBody>
        </p:sp>
      </p:grpSp>
      <p:sp>
        <p:nvSpPr>
          <p:cNvPr id="811" name="Rectangle 9"/>
          <p:cNvSpPr/>
          <p:nvPr/>
        </p:nvSpPr>
        <p:spPr>
          <a:xfrm flipV="1" rot="16200000">
            <a:off x="3957840" y="4987800"/>
            <a:ext cx="2802240" cy="57240"/>
          </a:xfrm>
          <a:prstGeom prst="rect">
            <a:avLst/>
          </a:prstGeom>
          <a:gradFill rotWithShape="0">
            <a:gsLst>
              <a:gs pos="0">
                <a:srgbClr val="ffdfa5"/>
              </a:gs>
              <a:gs pos="35000">
                <a:srgbClr val="ffe5bc"/>
              </a:gs>
              <a:gs pos="100000">
                <a:srgbClr val="fff2de"/>
              </a:gs>
            </a:gsLst>
            <a:lin ang="0"/>
          </a:gradFill>
          <a:ln w="12600">
            <a:solidFill>
              <a:srgbClr val="efbd00"/>
            </a:solidFill>
            <a:round/>
          </a:ln>
        </p:spPr>
        <p:style>
          <a:lnRef idx="0"/>
          <a:fillRef idx="0"/>
          <a:effectRef idx="0"/>
          <a:fontRef idx="minor"/>
        </p:style>
        <p:txBody>
          <a:bodyPr lIns="90000" rIns="90000" tIns="15840" bIns="15840" anchor="ctr">
            <a:noAutofit/>
          </a:bodyPr>
          <a:p>
            <a:pPr>
              <a:lnSpc>
                <a:spcPct val="100000"/>
              </a:lnSpc>
            </a:pPr>
            <a:endParaRPr b="0" lang="en-US" sz="1800" strike="noStrike" u="none">
              <a:solidFill>
                <a:schemeClr val="dk1"/>
              </a:solidFill>
              <a:uFillTx/>
              <a:latin typeface="Arial"/>
              <a:ea typeface="DejaVu Sans"/>
            </a:endParaRPr>
          </a:p>
        </p:txBody>
      </p:sp>
      <p:sp>
        <p:nvSpPr>
          <p:cNvPr id="812" name="Titre 11"/>
          <p:cNvSpPr/>
          <p:nvPr/>
        </p:nvSpPr>
        <p:spPr>
          <a:xfrm>
            <a:off x="351360" y="616320"/>
            <a:ext cx="6587280" cy="54288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3200" strike="noStrike" u="none">
                <a:solidFill>
                  <a:srgbClr val="000000"/>
                </a:solidFill>
                <a:uFillTx/>
                <a:latin typeface="Arial"/>
                <a:ea typeface="DejaVu Sans"/>
              </a:rPr>
              <a:t> </a:t>
            </a:r>
            <a:r>
              <a:rPr b="0" lang="fr-FR" sz="3200" strike="noStrike" u="none">
                <a:solidFill>
                  <a:srgbClr val="000000"/>
                </a:solidFill>
                <a:uFillTx/>
                <a:latin typeface="Arial"/>
                <a:ea typeface="DejaVu Sans"/>
              </a:rPr>
              <a:t>Reconstruction d’après projections</a:t>
            </a:r>
            <a:endParaRPr b="0" lang="en-DK" sz="3200" strike="noStrike" u="none">
              <a:solidFill>
                <a:srgbClr val="000000"/>
              </a:solidFill>
              <a:uFillTx/>
              <a:latin typeface="Arial"/>
            </a:endParaRPr>
          </a:p>
        </p:txBody>
      </p:sp>
      <p:sp>
        <p:nvSpPr>
          <p:cNvPr id="813" name=""/>
          <p:cNvSpPr/>
          <p:nvPr/>
        </p:nvSpPr>
        <p:spPr>
          <a:xfrm>
            <a:off x="4068360" y="3858480"/>
            <a:ext cx="947520" cy="128376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814" name=""/>
          <p:cNvSpPr/>
          <p:nvPr/>
        </p:nvSpPr>
        <p:spPr>
          <a:xfrm flipV="1">
            <a:off x="9387720" y="2757240"/>
            <a:ext cx="1323720" cy="218304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uFillTx/>
              <a:latin typeface="Arial"/>
              <a:ea typeface="DejaVu Sans"/>
            </a:endParaRPr>
          </a:p>
        </p:txBody>
      </p:sp>
      <p:sp>
        <p:nvSpPr>
          <p:cNvPr id="815" name="TextBox 12"/>
          <p:cNvSpPr/>
          <p:nvPr/>
        </p:nvSpPr>
        <p:spPr>
          <a:xfrm rot="3258000">
            <a:off x="3561840" y="4169880"/>
            <a:ext cx="209700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dk1"/>
                </a:solidFill>
                <a:uFillTx/>
                <a:latin typeface="Arial"/>
                <a:ea typeface="DejaVu Sans"/>
              </a:rPr>
              <a:t>Acquisition</a:t>
            </a:r>
            <a:endParaRPr b="0" lang="en-DK" sz="1800" strike="noStrike" u="none">
              <a:solidFill>
                <a:srgbClr val="000000"/>
              </a:solidFill>
              <a:uFillTx/>
              <a:latin typeface="Arial"/>
            </a:endParaRPr>
          </a:p>
        </p:txBody>
      </p:sp>
      <p:sp>
        <p:nvSpPr>
          <p:cNvPr id="816" name="TextBox 16"/>
          <p:cNvSpPr/>
          <p:nvPr/>
        </p:nvSpPr>
        <p:spPr>
          <a:xfrm rot="18043200">
            <a:off x="8823960" y="3400560"/>
            <a:ext cx="2097000" cy="3639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1800" strike="noStrike" u="none">
                <a:solidFill>
                  <a:schemeClr val="dk1"/>
                </a:solidFill>
                <a:uFillTx/>
                <a:latin typeface="Arial"/>
                <a:ea typeface="DejaVu Sans"/>
              </a:rPr>
              <a:t>Reconstruction</a:t>
            </a:r>
            <a:endParaRPr b="0" lang="en-DK" sz="1800" strike="noStrike" u="none">
              <a:solidFill>
                <a:srgbClr val="000000"/>
              </a:solidFill>
              <a:uFillTx/>
              <a:latin typeface="Arial"/>
            </a:endParaRPr>
          </a:p>
        </p:txBody>
      </p:sp>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childTnLst>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811"/>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8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mph" presetID="8">
                                  <p:stCondLst>
                                    <p:cond delay="0"/>
                                  </p:stCondLst>
                                  <p:childTnLst>
                                    <p:animRot by="21600000">
                                      <p:cBhvr>
                                        <p:cTn id="38" dur="10000" fill="hold"/>
                                        <p:tgtEl>
                                          <p:spTgt spid="803"/>
                                        </p:tgtEl>
                                        <p:attrNameLst>
                                          <p:attrName>r</p:attrName>
                                        </p:attrNameLst>
                                      </p:cBhvr>
                                    </p:animRot>
                                  </p:childTnLst>
                                </p:cTn>
                              </p:par>
                              <p:par>
                                <p:cTn id="39" nodeType="withEffect" fill="hold" presetClass="path" presetID="42">
                                  <p:stCondLst>
                                    <p:cond delay="0"/>
                                  </p:stCondLst>
                                  <p:childTnLst>
                                    <p:animMotion origin="layout" path="M -3.05556E-006 4.41703E-006 L 0.30712 0.00555 E">
                                      <p:cBhvr>
                                        <p:cTn id="40" dur="5000" fill="hold"/>
                                        <p:tgtEl>
                                          <p:spTgt spid="811"/>
                                        </p:tgtEl>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7" name="PlaceHolder 1"/>
          <p:cNvSpPr>
            <a:spLocks noGrp="1"/>
          </p:cNvSpPr>
          <p:nvPr>
            <p:ph type="title"/>
          </p:nvPr>
        </p:nvSpPr>
        <p:spPr>
          <a:xfrm>
            <a:off x="407880" y="499320"/>
            <a:ext cx="4286880" cy="837360"/>
          </a:xfrm>
          <a:prstGeom prst="rect">
            <a:avLst/>
          </a:prstGeom>
          <a:noFill/>
          <a:ln w="0">
            <a:noFill/>
          </a:ln>
        </p:spPr>
        <p:txBody>
          <a:bodyPr lIns="0" rIns="0" tIns="0" bIns="0" anchor="ctr">
            <a:noAutofit/>
          </a:bodyPr>
          <a:p>
            <a:pPr indent="0">
              <a:lnSpc>
                <a:spcPct val="100000"/>
              </a:lnSpc>
              <a:buNone/>
              <a:tabLst>
                <a:tab algn="l" pos="0"/>
              </a:tabLst>
            </a:pPr>
            <a:r>
              <a:rPr b="0" lang="fr-FR" sz="2640" strike="noStrike" u="none">
                <a:solidFill>
                  <a:schemeClr val="dk1"/>
                </a:solidFill>
                <a:uFillTx/>
                <a:latin typeface="Arial"/>
              </a:rPr>
              <a:t>Artefacts</a:t>
            </a:r>
            <a:r>
              <a:rPr b="0" lang="en-US" sz="2640" strike="noStrike" u="none">
                <a:solidFill>
                  <a:schemeClr val="dk1"/>
                </a:solidFill>
                <a:uFillTx/>
                <a:latin typeface="Arial"/>
              </a:rPr>
              <a:t> de </a:t>
            </a:r>
            <a:r>
              <a:rPr b="0" lang="fr-FR" sz="2640" strike="noStrike" u="none">
                <a:solidFill>
                  <a:schemeClr val="dk1"/>
                </a:solidFill>
                <a:uFillTx/>
                <a:latin typeface="Arial"/>
              </a:rPr>
              <a:t>rétroprojection</a:t>
            </a:r>
            <a:endParaRPr b="0" lang="en-DK" sz="2640" strike="noStrike" u="none">
              <a:solidFill>
                <a:srgbClr val="000000"/>
              </a:solidFill>
              <a:uFillTx/>
              <a:latin typeface="Arial"/>
            </a:endParaRPr>
          </a:p>
        </p:txBody>
      </p:sp>
      <p:pic>
        <p:nvPicPr>
          <p:cNvPr id="818" name="Picture 38" descr="https://www.rpi.edu/dept/radsafe/public_html/images/projects/CompressiveSensing/shepp_logan_phantom2.jpg"/>
          <p:cNvPicPr/>
          <p:nvPr/>
        </p:nvPicPr>
        <p:blipFill>
          <a:blip r:embed="rId1"/>
          <a:srcRect l="6210" t="0" r="0" b="46989"/>
          <a:stretch/>
        </p:blipFill>
        <p:spPr>
          <a:xfrm>
            <a:off x="719640" y="3723840"/>
            <a:ext cx="10686960" cy="2989080"/>
          </a:xfrm>
          <a:prstGeom prst="rect">
            <a:avLst/>
          </a:prstGeom>
          <a:ln w="0">
            <a:noFill/>
          </a:ln>
        </p:spPr>
      </p:pic>
      <p:pic>
        <p:nvPicPr>
          <p:cNvPr id="819" name="Picture 39" descr="https://www.researchgate.net/profile/Hassina_Bilheux/publication/325058178/figure/fig2/AS:703798922190851@1544810147540/Synthetic-data-used-a-SheppLogan-phantom-b-Sinograms-from-Shepp-Logan-phantom.png"/>
          <p:cNvPicPr/>
          <p:nvPr/>
        </p:nvPicPr>
        <p:blipFill>
          <a:blip r:embed="rId2"/>
          <a:srcRect l="8337" t="10318" r="63593" b="24164"/>
          <a:stretch/>
        </p:blipFill>
        <p:spPr>
          <a:xfrm>
            <a:off x="5044680" y="152280"/>
            <a:ext cx="2442960" cy="256896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0" name="Image 4" descr=""/>
          <p:cNvPicPr/>
          <p:nvPr/>
        </p:nvPicPr>
        <p:blipFill>
          <a:blip r:embed="rId1"/>
          <a:stretch/>
        </p:blipFill>
        <p:spPr>
          <a:xfrm>
            <a:off x="270360" y="178200"/>
            <a:ext cx="5948640" cy="5034240"/>
          </a:xfrm>
          <a:prstGeom prst="rect">
            <a:avLst/>
          </a:prstGeom>
          <a:ln w="0">
            <a:noFill/>
          </a:ln>
        </p:spPr>
      </p:pic>
      <p:pic>
        <p:nvPicPr>
          <p:cNvPr id="821" name="Image 5" descr=""/>
          <p:cNvPicPr/>
          <p:nvPr/>
        </p:nvPicPr>
        <p:blipFill>
          <a:blip r:embed="rId2"/>
          <a:srcRect l="0" t="21564" r="3000" b="4099"/>
          <a:stretch/>
        </p:blipFill>
        <p:spPr>
          <a:xfrm>
            <a:off x="8020080" y="495360"/>
            <a:ext cx="2969640" cy="56916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Titre 1"/>
          <p:cNvSpPr/>
          <p:nvPr/>
        </p:nvSpPr>
        <p:spPr>
          <a:xfrm>
            <a:off x="838080" y="365040"/>
            <a:ext cx="10510560" cy="4729680"/>
          </a:xfrm>
          <a:prstGeom prst="rect">
            <a:avLst/>
          </a:prstGeom>
          <a:noFill/>
          <a:ln w="0">
            <a:noFill/>
          </a:ln>
        </p:spPr>
        <p:style>
          <a:lnRef idx="0"/>
          <a:fillRef idx="0"/>
          <a:effectRef idx="0"/>
          <a:fontRef idx="minor"/>
        </p:style>
        <p:txBody>
          <a:bodyPr lIns="90000" rIns="90000" tIns="45000" bIns="45000" anchor="ctr">
            <a:normAutofit fontScale="92500" lnSpcReduction="19999"/>
          </a:bodyPr>
          <a:p>
            <a:pPr algn="ctr">
              <a:lnSpc>
                <a:spcPct val="90000"/>
              </a:lnSpc>
            </a:pPr>
            <a:r>
              <a:rPr b="0" lang="fr-FR" sz="4400" strike="noStrike" u="none">
                <a:solidFill>
                  <a:srgbClr val="000000"/>
                </a:solidFill>
                <a:uFillTx/>
                <a:latin typeface="Calibri Light"/>
                <a:ea typeface="DejaVu Sans"/>
              </a:rPr>
              <a:t>En math et en physique un système est dit totalement ou partiellement dégénéré quand on est incapable d’identifier ses composants de manière unique.</a:t>
            </a:r>
            <a:br>
              <a:rPr sz="1800"/>
            </a:br>
            <a:br>
              <a:rPr sz="1800"/>
            </a:br>
            <a:r>
              <a:rPr b="0" lang="fr-FR" sz="4400" strike="noStrike" u="none">
                <a:solidFill>
                  <a:srgbClr val="000000"/>
                </a:solidFill>
                <a:uFillTx/>
                <a:latin typeface="Calibri Light"/>
                <a:ea typeface="DejaVu Sans"/>
              </a:rPr>
              <a:t>La dégénérescence est levée à partir du moment ou l’on dispose de suffisamment de dimensions indépendantes pour caractériser/classifier de manière unique chacun de ces éléments</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Content Placeholder 3"/>
          <p:cNvSpPr/>
          <p:nvPr/>
        </p:nvSpPr>
        <p:spPr>
          <a:xfrm>
            <a:off x="836640" y="1950120"/>
            <a:ext cx="6295680" cy="3535920"/>
          </a:xfrm>
          <a:prstGeom prst="rect">
            <a:avLst/>
          </a:prstGeom>
          <a:noFill/>
          <a:ln w="0">
            <a:noFill/>
          </a:ln>
        </p:spPr>
        <p:style>
          <a:lnRef idx="0"/>
          <a:fillRef idx="0"/>
          <a:effectRef idx="0"/>
          <a:fontRef idx="minor"/>
        </p:style>
        <p:txBody>
          <a:bodyPr lIns="90000" rIns="90000" tIns="45000" bIns="45000" anchor="t">
            <a:noAutofit/>
          </a:bodyPr>
          <a:p>
            <a:pPr marL="343080" indent="-343080" defTabSz="914400">
              <a:lnSpc>
                <a:spcPct val="100000"/>
              </a:lnSpc>
              <a:spcBef>
                <a:spcPts val="400"/>
              </a:spcBef>
              <a:spcAft>
                <a:spcPts val="601"/>
              </a:spcAft>
              <a:buClr>
                <a:srgbClr val="000000"/>
              </a:buClr>
              <a:buFont typeface="Arial"/>
              <a:buChar char="•"/>
            </a:pPr>
            <a:r>
              <a:rPr b="1" lang="fr-FR" sz="2800" strike="noStrike" u="none">
                <a:solidFill>
                  <a:schemeClr val="dk1"/>
                </a:solidFill>
                <a:uFillTx/>
                <a:latin typeface="Arial"/>
                <a:ea typeface="DejaVu Sans"/>
              </a:rPr>
              <a:t>Angiographie</a:t>
            </a:r>
            <a:endParaRPr b="0" lang="en-DK" sz="28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800" strike="noStrike" u="none">
                <a:solidFill>
                  <a:schemeClr val="dk1"/>
                </a:solidFill>
                <a:uFillTx/>
                <a:latin typeface="Arial"/>
                <a:ea typeface="DejaVu Sans"/>
              </a:rPr>
              <a:t>Avec de l’agent de contraste</a:t>
            </a:r>
            <a:endParaRPr b="0" lang="en-DK" sz="2800" strike="noStrike" u="none">
              <a:solidFill>
                <a:srgbClr val="ffffff"/>
              </a:solidFill>
              <a:uFillTx/>
              <a:latin typeface="Arial"/>
            </a:endParaRPr>
          </a:p>
          <a:p>
            <a:pPr defTabSz="914400">
              <a:lnSpc>
                <a:spcPct val="100000"/>
              </a:lnSpc>
              <a:spcBef>
                <a:spcPts val="400"/>
              </a:spcBef>
            </a:pPr>
            <a:endParaRPr b="0" lang="en-DK" sz="28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800" strike="noStrike" u="none">
                <a:solidFill>
                  <a:schemeClr val="dk1"/>
                </a:solidFill>
                <a:uFillTx/>
                <a:latin typeface="Arial"/>
                <a:ea typeface="DejaVu Sans"/>
              </a:rPr>
              <a:t>Image des veines en soustrayant l’image contrastée avec l’image sans contraste</a:t>
            </a:r>
            <a:endParaRPr b="0" lang="en-DK" sz="2800" strike="noStrike" u="none">
              <a:solidFill>
                <a:srgbClr val="ffffff"/>
              </a:solidFill>
              <a:uFillTx/>
              <a:latin typeface="Arial"/>
            </a:endParaRPr>
          </a:p>
        </p:txBody>
      </p:sp>
      <p:pic>
        <p:nvPicPr>
          <p:cNvPr id="823" name="Picture 21" descr=""/>
          <p:cNvPicPr/>
          <p:nvPr/>
        </p:nvPicPr>
        <p:blipFill>
          <a:blip r:embed="rId1"/>
          <a:stretch/>
        </p:blipFill>
        <p:spPr>
          <a:xfrm>
            <a:off x="7498800" y="1843200"/>
            <a:ext cx="3601800" cy="3601800"/>
          </a:xfrm>
          <a:prstGeom prst="rect">
            <a:avLst/>
          </a:prstGeom>
          <a:ln w="12600">
            <a:solidFill>
              <a:srgbClr val="000000"/>
            </a:solidFill>
            <a:miter/>
          </a:ln>
        </p:spPr>
      </p:pic>
      <p:sp>
        <p:nvSpPr>
          <p:cNvPr id="824" name="Titre 4"/>
          <p:cNvSpPr/>
          <p:nvPr/>
        </p:nvSpPr>
        <p:spPr>
          <a:xfrm>
            <a:off x="609480" y="325800"/>
            <a:ext cx="5739840" cy="68832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 </a:t>
            </a:r>
            <a:r>
              <a:rPr b="0" lang="fr-FR" sz="4400" strike="noStrike" u="none">
                <a:solidFill>
                  <a:srgbClr val="000000"/>
                </a:solidFill>
                <a:uFillTx/>
                <a:latin typeface="Arial"/>
                <a:ea typeface="DejaVu Sans"/>
              </a:rPr>
              <a:t>Agent de contraste</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5" name="Content Placeholder 4"/>
          <p:cNvSpPr/>
          <p:nvPr/>
        </p:nvSpPr>
        <p:spPr>
          <a:xfrm>
            <a:off x="457200" y="1314720"/>
            <a:ext cx="7616520" cy="3276720"/>
          </a:xfrm>
          <a:prstGeom prst="rect">
            <a:avLst/>
          </a:prstGeom>
          <a:noFill/>
          <a:ln w="0">
            <a:noFill/>
          </a:ln>
        </p:spPr>
        <p:style>
          <a:lnRef idx="0"/>
          <a:fillRef idx="0"/>
          <a:effectRef idx="0"/>
          <a:fontRef idx="minor"/>
        </p:style>
        <p:txBody>
          <a:bodyPr lIns="90000" rIns="90000" tIns="45000" bIns="45000" anchor="t">
            <a:noAutofit/>
          </a:bodyPr>
          <a:p>
            <a:pPr marL="343080" indent="-343080" defTabSz="914400">
              <a:lnSpc>
                <a:spcPct val="100000"/>
              </a:lnSpc>
              <a:spcBef>
                <a:spcPts val="400"/>
              </a:spcBef>
              <a:spcAft>
                <a:spcPts val="601"/>
              </a:spcAft>
              <a:buClr>
                <a:srgbClr val="000000"/>
              </a:buClr>
              <a:buFont typeface="Arial"/>
              <a:buChar char="•"/>
            </a:pPr>
            <a:r>
              <a:rPr b="1" lang="fr-FR" sz="2000" strike="noStrike" u="none">
                <a:solidFill>
                  <a:schemeClr val="dk1"/>
                </a:solidFill>
                <a:uFillTx/>
                <a:latin typeface="Arial"/>
                <a:ea typeface="DejaVu Sans"/>
              </a:rPr>
              <a:t>Utilisée pour :</a:t>
            </a:r>
            <a:endParaRPr b="0" lang="en-DK" sz="2000" strike="noStrike" u="none">
              <a:solidFill>
                <a:srgbClr val="ffffff"/>
              </a:solidFill>
              <a:uFillTx/>
              <a:latin typeface="Arial"/>
            </a:endParaRPr>
          </a:p>
          <a:p>
            <a:pPr lvl="1" marL="800280" indent="-343080" defTabSz="914400">
              <a:lnSpc>
                <a:spcPct val="100000"/>
              </a:lnSpc>
              <a:spcBef>
                <a:spcPts val="400"/>
              </a:spcBef>
              <a:buClr>
                <a:srgbClr val="d1282e"/>
              </a:buClr>
              <a:buFont typeface="Arial"/>
              <a:buChar char="•"/>
            </a:pPr>
            <a:r>
              <a:rPr b="0" lang="fr-FR" sz="2000" strike="noStrike" u="none">
                <a:solidFill>
                  <a:schemeClr val="dk1"/>
                </a:solidFill>
                <a:uFillTx/>
                <a:latin typeface="Arial"/>
                <a:ea typeface="DejaVu Sans"/>
              </a:rPr>
              <a:t>La mise en place de stents aortiques ou coronariens</a:t>
            </a:r>
            <a:endParaRPr b="0" lang="en-DK" sz="2000" strike="noStrike" u="none">
              <a:solidFill>
                <a:srgbClr val="ffffff"/>
              </a:solidFill>
              <a:uFillTx/>
              <a:latin typeface="Arial"/>
            </a:endParaRPr>
          </a:p>
          <a:p>
            <a:pPr lvl="5" marL="2800440" indent="-285840" defTabSz="914400">
              <a:lnSpc>
                <a:spcPct val="100000"/>
              </a:lnSpc>
              <a:spcBef>
                <a:spcPts val="400"/>
              </a:spcBef>
              <a:buClr>
                <a:srgbClr val="d1282e"/>
              </a:buClr>
              <a:buFont typeface="Arial"/>
              <a:buChar char="•"/>
            </a:pPr>
            <a:r>
              <a:rPr b="0" lang="fr-FR" sz="2000" strike="noStrike" u="none">
                <a:solidFill>
                  <a:schemeClr val="dk1"/>
                </a:solidFill>
                <a:uFillTx/>
                <a:latin typeface="Arial"/>
                <a:ea typeface="DejaVu Sans"/>
              </a:rPr>
              <a:t>Détection et traitement des thromboses </a:t>
            </a:r>
            <a:endParaRPr b="0" lang="en-DK" sz="2000" strike="noStrike" u="none">
              <a:solidFill>
                <a:srgbClr val="ffffff"/>
              </a:solidFill>
              <a:uFillTx/>
              <a:latin typeface="Arial"/>
            </a:endParaRPr>
          </a:p>
        </p:txBody>
      </p:sp>
      <p:pic>
        <p:nvPicPr>
          <p:cNvPr id="826" name="Picture 22" descr="Stent in carotid aneurysm, 3D CT scan - Stock Image - C029/9947 ..."/>
          <p:cNvPicPr/>
          <p:nvPr/>
        </p:nvPicPr>
        <p:blipFill>
          <a:blip r:embed="rId1"/>
          <a:stretch/>
        </p:blipFill>
        <p:spPr>
          <a:xfrm>
            <a:off x="640800" y="2812680"/>
            <a:ext cx="3036600" cy="2748240"/>
          </a:xfrm>
          <a:prstGeom prst="rect">
            <a:avLst/>
          </a:prstGeom>
          <a:ln w="0">
            <a:noFill/>
          </a:ln>
        </p:spPr>
      </p:pic>
      <p:pic>
        <p:nvPicPr>
          <p:cNvPr id="827" name="Image 12" descr="Scanner_Allura_xper_FD20.jpg"/>
          <p:cNvPicPr/>
          <p:nvPr/>
        </p:nvPicPr>
        <p:blipFill>
          <a:blip r:embed="rId2"/>
          <a:stretch/>
        </p:blipFill>
        <p:spPr>
          <a:xfrm>
            <a:off x="6893280" y="2959920"/>
            <a:ext cx="4942080" cy="3706200"/>
          </a:xfrm>
          <a:prstGeom prst="rect">
            <a:avLst/>
          </a:prstGeom>
          <a:ln w="9360">
            <a:noFill/>
          </a:ln>
        </p:spPr>
      </p:pic>
      <p:sp>
        <p:nvSpPr>
          <p:cNvPr id="828" name="Titre 5"/>
          <p:cNvSpPr/>
          <p:nvPr/>
        </p:nvSpPr>
        <p:spPr>
          <a:xfrm>
            <a:off x="609480" y="325800"/>
            <a:ext cx="8435880" cy="68832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Imagerie interventionnelle</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9" name="Content Placeholder 6"/>
          <p:cNvSpPr/>
          <p:nvPr/>
        </p:nvSpPr>
        <p:spPr>
          <a:xfrm>
            <a:off x="411480" y="1703520"/>
            <a:ext cx="8529120" cy="585720"/>
          </a:xfrm>
          <a:prstGeom prst="rect">
            <a:avLst/>
          </a:prstGeom>
          <a:noFill/>
          <a:ln w="0">
            <a:noFill/>
          </a:ln>
        </p:spPr>
        <p:style>
          <a:lnRef idx="0"/>
          <a:fillRef idx="0"/>
          <a:effectRef idx="0"/>
          <a:fontRef idx="minor"/>
        </p:style>
        <p:txBody>
          <a:bodyPr lIns="90000" rIns="90000" tIns="45000" bIns="45000" anchor="t">
            <a:noAutofit/>
          </a:bodyPr>
          <a:p>
            <a:pPr marL="343080" indent="-343080" defTabSz="914400">
              <a:lnSpc>
                <a:spcPct val="100000"/>
              </a:lnSpc>
              <a:spcBef>
                <a:spcPts val="400"/>
              </a:spcBef>
              <a:spcAft>
                <a:spcPts val="601"/>
              </a:spcAft>
              <a:buClr>
                <a:srgbClr val="000000"/>
              </a:buClr>
              <a:buFont typeface="Arial"/>
              <a:buChar char="•"/>
            </a:pPr>
            <a:r>
              <a:rPr b="1" lang="fr-FR" sz="2000" strike="noStrike" u="none">
                <a:solidFill>
                  <a:schemeClr val="dk1"/>
                </a:solidFill>
                <a:uFillTx/>
                <a:latin typeface="Arial"/>
                <a:ea typeface="DejaVu Sans"/>
              </a:rPr>
              <a:t>Positionnement de/durant la radiothérapie</a:t>
            </a:r>
            <a:endParaRPr b="0" lang="en-DK" sz="2000" strike="noStrike" u="none">
              <a:solidFill>
                <a:srgbClr val="ffffff"/>
              </a:solidFill>
              <a:uFillTx/>
              <a:latin typeface="Arial"/>
            </a:endParaRPr>
          </a:p>
        </p:txBody>
      </p:sp>
      <p:pic>
        <p:nvPicPr>
          <p:cNvPr id="830" name="Picture 23" descr="Synergy1"/>
          <p:cNvPicPr/>
          <p:nvPr/>
        </p:nvPicPr>
        <p:blipFill>
          <a:blip r:embed="rId1"/>
          <a:stretch/>
        </p:blipFill>
        <p:spPr>
          <a:xfrm>
            <a:off x="1231200" y="2441520"/>
            <a:ext cx="5087880" cy="3851640"/>
          </a:xfrm>
          <a:prstGeom prst="rect">
            <a:avLst/>
          </a:prstGeom>
          <a:ln w="9360">
            <a:noFill/>
          </a:ln>
        </p:spPr>
      </p:pic>
      <p:pic>
        <p:nvPicPr>
          <p:cNvPr id="831" name="Picture 24" descr="CT simulation for stereotactic beam radiotherapy with avoidance of ..."/>
          <p:cNvPicPr/>
          <p:nvPr/>
        </p:nvPicPr>
        <p:blipFill>
          <a:blip r:embed="rId2"/>
          <a:srcRect l="0" t="0" r="49924" b="0"/>
          <a:stretch/>
        </p:blipFill>
        <p:spPr>
          <a:xfrm>
            <a:off x="7045920" y="1372320"/>
            <a:ext cx="4275360" cy="4809240"/>
          </a:xfrm>
          <a:prstGeom prst="rect">
            <a:avLst/>
          </a:prstGeom>
          <a:ln w="0">
            <a:noFill/>
          </a:ln>
        </p:spPr>
      </p:pic>
      <p:sp>
        <p:nvSpPr>
          <p:cNvPr id="832" name="Titre 6"/>
          <p:cNvSpPr/>
          <p:nvPr/>
        </p:nvSpPr>
        <p:spPr>
          <a:xfrm>
            <a:off x="609480" y="325800"/>
            <a:ext cx="8435880" cy="68832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Imagerie interventionnelle</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3" name="Image 16" descr=""/>
          <p:cNvPicPr/>
          <p:nvPr/>
        </p:nvPicPr>
        <p:blipFill>
          <a:blip r:embed="rId1"/>
          <a:stretch/>
        </p:blipFill>
        <p:spPr>
          <a:xfrm>
            <a:off x="1385640" y="1700280"/>
            <a:ext cx="3362040" cy="4534560"/>
          </a:xfrm>
          <a:prstGeom prst="rect">
            <a:avLst/>
          </a:prstGeom>
          <a:ln w="9360">
            <a:noFill/>
          </a:ln>
        </p:spPr>
      </p:pic>
      <p:pic>
        <p:nvPicPr>
          <p:cNvPr id="834" name="Image 17" descr=""/>
          <p:cNvPicPr/>
          <p:nvPr/>
        </p:nvPicPr>
        <p:blipFill>
          <a:blip r:embed="rId2"/>
          <a:srcRect l="0" t="0" r="0" b="33443"/>
          <a:stretch/>
        </p:blipFill>
        <p:spPr>
          <a:xfrm>
            <a:off x="5973840" y="1124280"/>
            <a:ext cx="3958560" cy="2239560"/>
          </a:xfrm>
          <a:prstGeom prst="rect">
            <a:avLst/>
          </a:prstGeom>
          <a:ln w="9360">
            <a:noFill/>
          </a:ln>
        </p:spPr>
      </p:pic>
      <p:pic>
        <p:nvPicPr>
          <p:cNvPr id="835" name="Image 18" descr=""/>
          <p:cNvPicPr/>
          <p:nvPr/>
        </p:nvPicPr>
        <p:blipFill>
          <a:blip r:embed="rId3"/>
          <a:srcRect l="70189" t="0" r="0" b="0"/>
          <a:stretch/>
        </p:blipFill>
        <p:spPr>
          <a:xfrm>
            <a:off x="6020640" y="3406320"/>
            <a:ext cx="1965600" cy="2328840"/>
          </a:xfrm>
          <a:prstGeom prst="rect">
            <a:avLst/>
          </a:prstGeom>
          <a:ln w="9360">
            <a:noFill/>
          </a:ln>
        </p:spPr>
      </p:pic>
      <p:pic>
        <p:nvPicPr>
          <p:cNvPr id="836" name="Image 21" descr=""/>
          <p:cNvPicPr/>
          <p:nvPr/>
        </p:nvPicPr>
        <p:blipFill>
          <a:blip r:embed="rId4"/>
          <a:srcRect l="69730" t="0" r="0" b="0"/>
          <a:stretch/>
        </p:blipFill>
        <p:spPr>
          <a:xfrm>
            <a:off x="7920360" y="3406320"/>
            <a:ext cx="2005200" cy="2338200"/>
          </a:xfrm>
          <a:prstGeom prst="rect">
            <a:avLst/>
          </a:prstGeom>
          <a:ln w="9360">
            <a:noFill/>
          </a:ln>
        </p:spPr>
      </p:pic>
      <p:sp>
        <p:nvSpPr>
          <p:cNvPr id="837" name="ZoneTexte 12"/>
          <p:cNvSpPr/>
          <p:nvPr/>
        </p:nvSpPr>
        <p:spPr>
          <a:xfrm>
            <a:off x="8230680" y="5716440"/>
            <a:ext cx="1694520" cy="3945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2000" strike="noStrike" u="none">
                <a:solidFill>
                  <a:schemeClr val="dk1"/>
                </a:solidFill>
                <a:uFillTx/>
                <a:latin typeface="Arial"/>
                <a:ea typeface="DejaVu Sans"/>
              </a:rPr>
              <a:t>bone</a:t>
            </a:r>
            <a:endParaRPr b="0" lang="en-DK" sz="2000" strike="noStrike" u="none">
              <a:solidFill>
                <a:srgbClr val="000000"/>
              </a:solidFill>
              <a:uFillTx/>
              <a:latin typeface="Arial"/>
            </a:endParaRPr>
          </a:p>
        </p:txBody>
      </p:sp>
      <p:sp>
        <p:nvSpPr>
          <p:cNvPr id="838" name="ZoneTexte 19"/>
          <p:cNvSpPr/>
          <p:nvPr/>
        </p:nvSpPr>
        <p:spPr>
          <a:xfrm>
            <a:off x="6003000" y="5700960"/>
            <a:ext cx="1996200" cy="3945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2000" strike="noStrike" u="none">
                <a:solidFill>
                  <a:schemeClr val="dk1"/>
                </a:solidFill>
                <a:uFillTx/>
                <a:latin typeface="Arial"/>
                <a:ea typeface="DejaVu Sans"/>
              </a:rPr>
              <a:t>soft tissue</a:t>
            </a:r>
            <a:endParaRPr b="0" lang="en-DK" sz="2000" strike="noStrike" u="none">
              <a:solidFill>
                <a:srgbClr val="000000"/>
              </a:solidFill>
              <a:uFillTx/>
              <a:latin typeface="Arial"/>
            </a:endParaRPr>
          </a:p>
        </p:txBody>
      </p:sp>
      <p:sp>
        <p:nvSpPr>
          <p:cNvPr id="839" name="Titre 7"/>
          <p:cNvSpPr/>
          <p:nvPr/>
        </p:nvSpPr>
        <p:spPr>
          <a:xfrm>
            <a:off x="609480" y="325800"/>
            <a:ext cx="8435880" cy="68832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Scanner double énergie</a:t>
            </a:r>
            <a:endParaRPr b="0" lang="en-DK" sz="4400" strike="noStrike" u="none">
              <a:solidFill>
                <a:srgbClr val="000000"/>
              </a:solidFill>
              <a:uFillTx/>
              <a:latin typeface="Arial"/>
            </a:endParaRPr>
          </a:p>
        </p:txBody>
      </p:sp>
    </p:spTree>
  </p:cSld>
  <mc:AlternateContent>
    <mc:Choice Requires="p14">
      <p:transition spd="slow" p14:dur="2000"/>
    </mc:Choice>
    <mc:Fallback>
      <p:transition spd="slow"/>
    </mc:Fallback>
  </mc:AlternateContent>
  <p:timing>
    <p:tnLst>
      <p:par>
        <p:cTn id="41" dur="indefinite" restart="never" nodeType="tmRoot">
          <p:childTnLst>
            <p:seq>
              <p:cTn id="42" dur="indefinite" nodeType="mainSeq">
                <p:childTnLst>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836"/>
                                        </p:tgtEl>
                                        <p:attrNameLst>
                                          <p:attrName>style.visibility</p:attrName>
                                        </p:attrNameLst>
                                      </p:cBhvr>
                                      <p:to>
                                        <p:strVal val="visible"/>
                                      </p:to>
                                    </p:set>
                                  </p:childTnLst>
                                </p:cTn>
                              </p:par>
                              <p:par>
                                <p:cTn id="47" nodeType="withEffect" fill="hold" presetClass="entr" presetID="1">
                                  <p:stCondLst>
                                    <p:cond delay="0"/>
                                  </p:stCondLst>
                                  <p:childTnLst>
                                    <p:set>
                                      <p:cBhvr>
                                        <p:cTn id="48" dur="1" fill="hold">
                                          <p:stCondLst>
                                            <p:cond delay="0"/>
                                          </p:stCondLst>
                                        </p:cTn>
                                        <p:tgtEl>
                                          <p:spTgt spid="835"/>
                                        </p:tgtEl>
                                        <p:attrNameLst>
                                          <p:attrName>style.visibility</p:attrName>
                                        </p:attrNameLst>
                                      </p:cBhvr>
                                      <p:to>
                                        <p:strVal val="visible"/>
                                      </p:to>
                                    </p:set>
                                  </p:childTnLst>
                                </p:cTn>
                              </p:par>
                              <p:par>
                                <p:cTn id="49" nodeType="withEffect" fill="hold" presetClass="entr" presetID="1">
                                  <p:stCondLst>
                                    <p:cond delay="0"/>
                                  </p:stCondLst>
                                  <p:childTnLst>
                                    <p:set>
                                      <p:cBhvr>
                                        <p:cTn id="50" dur="1" fill="hold">
                                          <p:stCondLst>
                                            <p:cond delay="0"/>
                                          </p:stCondLst>
                                        </p:cTn>
                                        <p:tgtEl>
                                          <p:spTgt spid="838"/>
                                        </p:tgtEl>
                                        <p:attrNameLst>
                                          <p:attrName>style.visibility</p:attrName>
                                        </p:attrNameLst>
                                      </p:cBhvr>
                                      <p:to>
                                        <p:strVal val="visible"/>
                                      </p:to>
                                    </p:set>
                                  </p:childTnLst>
                                </p:cTn>
                              </p:par>
                              <p:par>
                                <p:cTn id="51" nodeType="withEffect" fill="hold" presetClass="entr" presetID="1">
                                  <p:stCondLst>
                                    <p:cond delay="0"/>
                                  </p:stCondLst>
                                  <p:childTnLst>
                                    <p:set>
                                      <p:cBhvr>
                                        <p:cTn id="52" dur="1" fill="hold">
                                          <p:stCondLst>
                                            <p:cond delay="0"/>
                                          </p:stCondLst>
                                        </p:cTn>
                                        <p:tgtEl>
                                          <p:spTgt spid="8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840" name="Group 2"/>
          <p:cNvGrpSpPr/>
          <p:nvPr/>
        </p:nvGrpSpPr>
        <p:grpSpPr>
          <a:xfrm>
            <a:off x="6768000" y="2933640"/>
            <a:ext cx="2222280" cy="1649880"/>
            <a:chOff x="6768000" y="2933640"/>
            <a:chExt cx="2222280" cy="1649880"/>
          </a:xfrm>
        </p:grpSpPr>
        <p:pic>
          <p:nvPicPr>
            <p:cNvPr id="841" name="Picture 25" descr=""/>
            <p:cNvPicPr/>
            <p:nvPr/>
          </p:nvPicPr>
          <p:blipFill>
            <a:blip r:embed="rId1"/>
            <a:srcRect l="1864" t="2490" r="0" b="0"/>
            <a:stretch/>
          </p:blipFill>
          <p:spPr>
            <a:xfrm rot="16200000">
              <a:off x="7592760" y="2650680"/>
              <a:ext cx="1114560" cy="1680480"/>
            </a:xfrm>
            <a:prstGeom prst="rect">
              <a:avLst/>
            </a:prstGeom>
            <a:ln w="9360">
              <a:solidFill>
                <a:srgbClr val="000000"/>
              </a:solidFill>
              <a:miter/>
            </a:ln>
          </p:spPr>
        </p:pic>
        <p:pic>
          <p:nvPicPr>
            <p:cNvPr id="842" name="Picture 26" descr=""/>
            <p:cNvPicPr/>
            <p:nvPr/>
          </p:nvPicPr>
          <p:blipFill>
            <a:blip r:embed="rId2"/>
            <a:srcRect l="1864" t="2490" r="0" b="0"/>
            <a:stretch/>
          </p:blipFill>
          <p:spPr>
            <a:xfrm rot="16200000">
              <a:off x="7411680" y="2833200"/>
              <a:ext cx="1114560" cy="1680840"/>
            </a:xfrm>
            <a:prstGeom prst="rect">
              <a:avLst/>
            </a:prstGeom>
            <a:ln w="9360">
              <a:solidFill>
                <a:srgbClr val="000000"/>
              </a:solidFill>
              <a:miter/>
            </a:ln>
          </p:spPr>
        </p:pic>
        <p:pic>
          <p:nvPicPr>
            <p:cNvPr id="843" name="Picture 27" descr=""/>
            <p:cNvPicPr/>
            <p:nvPr/>
          </p:nvPicPr>
          <p:blipFill>
            <a:blip r:embed="rId3"/>
            <a:srcRect l="1864" t="2490" r="0" b="0"/>
            <a:stretch/>
          </p:blipFill>
          <p:spPr>
            <a:xfrm rot="16200000">
              <a:off x="7231320" y="3003480"/>
              <a:ext cx="1114560" cy="1680480"/>
            </a:xfrm>
            <a:prstGeom prst="rect">
              <a:avLst/>
            </a:prstGeom>
            <a:ln w="9360">
              <a:solidFill>
                <a:srgbClr val="000000"/>
              </a:solidFill>
              <a:miter/>
            </a:ln>
          </p:spPr>
        </p:pic>
        <p:pic>
          <p:nvPicPr>
            <p:cNvPr id="844" name="Picture 28" descr=""/>
            <p:cNvPicPr/>
            <p:nvPr/>
          </p:nvPicPr>
          <p:blipFill>
            <a:blip r:embed="rId4"/>
            <a:srcRect l="1864" t="2490" r="0" b="0"/>
            <a:stretch/>
          </p:blipFill>
          <p:spPr>
            <a:xfrm rot="16200000">
              <a:off x="7050600" y="3185640"/>
              <a:ext cx="1114920" cy="1680480"/>
            </a:xfrm>
            <a:prstGeom prst="rect">
              <a:avLst/>
            </a:prstGeom>
            <a:ln w="9360">
              <a:solidFill>
                <a:srgbClr val="000000"/>
              </a:solidFill>
              <a:miter/>
            </a:ln>
          </p:spPr>
        </p:pic>
      </p:grpSp>
      <p:sp>
        <p:nvSpPr>
          <p:cNvPr id="845" name="ZoneTexte 21"/>
          <p:cNvSpPr/>
          <p:nvPr/>
        </p:nvSpPr>
        <p:spPr>
          <a:xfrm>
            <a:off x="6531120" y="1583640"/>
            <a:ext cx="2876400" cy="6994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2000" strike="noStrike" u="none">
                <a:solidFill>
                  <a:schemeClr val="dk1"/>
                </a:solidFill>
                <a:uFillTx/>
                <a:latin typeface="Arial"/>
                <a:ea typeface="DejaVu Sans"/>
              </a:rPr>
              <a:t>Projections dans I bins d’énergie (I=4)</a:t>
            </a:r>
            <a:endParaRPr b="0" lang="en-DK" sz="2000" strike="noStrike" u="none">
              <a:solidFill>
                <a:srgbClr val="000000"/>
              </a:solidFill>
              <a:uFillTx/>
              <a:latin typeface="Arial"/>
            </a:endParaRPr>
          </a:p>
        </p:txBody>
      </p:sp>
      <p:pic>
        <p:nvPicPr>
          <p:cNvPr id="846" name="Picture 29" descr=""/>
          <p:cNvPicPr/>
          <p:nvPr/>
        </p:nvPicPr>
        <p:blipFill>
          <a:blip r:embed="rId5"/>
          <a:stretch/>
        </p:blipFill>
        <p:spPr>
          <a:xfrm>
            <a:off x="5445000" y="4959000"/>
            <a:ext cx="2083320" cy="754920"/>
          </a:xfrm>
          <a:prstGeom prst="rect">
            <a:avLst/>
          </a:prstGeom>
          <a:ln w="28440">
            <a:solidFill>
              <a:srgbClr val="b58f00"/>
            </a:solidFill>
            <a:round/>
          </a:ln>
        </p:spPr>
      </p:pic>
      <p:sp>
        <p:nvSpPr>
          <p:cNvPr id="847" name="ZoneTexte 22"/>
          <p:cNvSpPr/>
          <p:nvPr/>
        </p:nvSpPr>
        <p:spPr>
          <a:xfrm>
            <a:off x="2066760" y="1824120"/>
            <a:ext cx="3245400" cy="3945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2000" strike="noStrike" u="none">
                <a:solidFill>
                  <a:schemeClr val="dk1"/>
                </a:solidFill>
                <a:uFillTx/>
                <a:latin typeface="Arial"/>
                <a:ea typeface="DejaVu Sans"/>
              </a:rPr>
              <a:t>Source Polychromatique</a:t>
            </a:r>
            <a:endParaRPr b="0" lang="en-DK" sz="2000" strike="noStrike" u="none">
              <a:solidFill>
                <a:srgbClr val="000000"/>
              </a:solidFill>
              <a:uFillTx/>
              <a:latin typeface="Arial"/>
            </a:endParaRPr>
          </a:p>
        </p:txBody>
      </p:sp>
      <p:sp>
        <p:nvSpPr>
          <p:cNvPr id="848" name="ZoneTexte 23"/>
          <p:cNvSpPr/>
          <p:nvPr/>
        </p:nvSpPr>
        <p:spPr>
          <a:xfrm>
            <a:off x="1747080" y="4805280"/>
            <a:ext cx="3811680" cy="6994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fr-FR" sz="2000" strike="noStrike" u="none">
                <a:solidFill>
                  <a:schemeClr val="dk1"/>
                </a:solidFill>
                <a:uFillTx/>
                <a:latin typeface="Arial"/>
                <a:ea typeface="DejaVu Sans"/>
              </a:rPr>
              <a:t>Détecteur à comptage de photons</a:t>
            </a:r>
            <a:endParaRPr b="0" lang="en-DK" sz="2000" strike="noStrike" u="none">
              <a:solidFill>
                <a:srgbClr val="000000"/>
              </a:solidFill>
              <a:uFillTx/>
              <a:latin typeface="Arial"/>
            </a:endParaRPr>
          </a:p>
        </p:txBody>
      </p:sp>
      <p:grpSp>
        <p:nvGrpSpPr>
          <p:cNvPr id="849" name="Group 5"/>
          <p:cNvGrpSpPr/>
          <p:nvPr/>
        </p:nvGrpSpPr>
        <p:grpSpPr>
          <a:xfrm>
            <a:off x="2807280" y="2521440"/>
            <a:ext cx="3638520" cy="2182680"/>
            <a:chOff x="2807280" y="2521440"/>
            <a:chExt cx="3638520" cy="2182680"/>
          </a:xfrm>
        </p:grpSpPr>
        <p:sp>
          <p:nvSpPr>
            <p:cNvPr id="850" name="AutoShape 1"/>
            <p:cNvSpPr/>
            <p:nvPr/>
          </p:nvSpPr>
          <p:spPr>
            <a:xfrm flipV="1">
              <a:off x="3780360" y="3360960"/>
              <a:ext cx="546840" cy="455400"/>
            </a:xfrm>
            <a:custGeom>
              <a:avLst/>
              <a:gdLst>
                <a:gd name="textAreaLeft" fmla="*/ 317520 w 546840"/>
                <a:gd name="textAreaRight" fmla="*/ 448560 w 546840"/>
                <a:gd name="textAreaTop" fmla="*/ 72000 h 455400"/>
                <a:gd name="textAreaBottom" fmla="*/ 184320 h 455400"/>
              </a:gdLst>
              <a:ahLst/>
              <a:rect l="textAreaLeft" t="textAreaTop" r="textAreaRight" b="textAreaBottom"/>
              <a:pathLst>
                <a:path w="21600" h="21600">
                  <a:moveTo>
                    <a:pt x="21600" y="6079"/>
                  </a:moveTo>
                  <a:lnTo>
                    <a:pt x="12427" y="0"/>
                  </a:lnTo>
                  <a:lnTo>
                    <a:pt x="12427" y="3448"/>
                  </a:lnTo>
                  <a:cubicBezTo>
                    <a:pt x="5564" y="3448"/>
                    <a:pt x="0" y="7348"/>
                    <a:pt x="0" y="12158"/>
                  </a:cubicBezTo>
                  <a:lnTo>
                    <a:pt x="0" y="21600"/>
                  </a:lnTo>
                  <a:lnTo>
                    <a:pt x="5378" y="21600"/>
                  </a:lnTo>
                  <a:lnTo>
                    <a:pt x="5378" y="12158"/>
                  </a:lnTo>
                  <a:cubicBezTo>
                    <a:pt x="5378" y="10254"/>
                    <a:pt x="8534" y="8710"/>
                    <a:pt x="12427" y="8710"/>
                  </a:cubicBezTo>
                  <a:lnTo>
                    <a:pt x="12427" y="12158"/>
                  </a:lnTo>
                  <a:lnTo>
                    <a:pt x="21600" y="6079"/>
                  </a:lnTo>
                  <a:close/>
                </a:path>
              </a:pathLst>
            </a:custGeom>
            <a:solidFill>
              <a:schemeClr val="accent2"/>
            </a:solidFill>
            <a:ln w="9360">
              <a:solidFill>
                <a:srgbClr val="f5c201"/>
              </a:solidFill>
              <a:miter/>
            </a:ln>
          </p:spPr>
          <p:style>
            <a:lnRef idx="0"/>
            <a:fillRef idx="0"/>
            <a:effectRef idx="0"/>
            <a:fontRef idx="minor"/>
          </p:style>
          <p:txBody>
            <a:bodyPr lIns="90000" rIns="90000" tIns="45000" bIns="45000" anchor="t">
              <a:noAutofit/>
            </a:bodyPr>
            <a:p>
              <a:pPr>
                <a:lnSpc>
                  <a:spcPct val="100000"/>
                </a:lnSpc>
              </a:pPr>
              <a:endParaRPr b="0" lang="en-US" sz="1800" strike="noStrike" u="none">
                <a:solidFill>
                  <a:schemeClr val="dk1"/>
                </a:solidFill>
                <a:uFillTx/>
                <a:latin typeface="Arial"/>
                <a:ea typeface="DejaVu Sans"/>
              </a:endParaRPr>
            </a:p>
          </p:txBody>
        </p:sp>
        <p:grpSp>
          <p:nvGrpSpPr>
            <p:cNvPr id="851" name="Group 6"/>
            <p:cNvGrpSpPr/>
            <p:nvPr/>
          </p:nvGrpSpPr>
          <p:grpSpPr>
            <a:xfrm>
              <a:off x="2807280" y="2521440"/>
              <a:ext cx="3638520" cy="2182680"/>
              <a:chOff x="2807280" y="2521440"/>
              <a:chExt cx="3638520" cy="2182680"/>
            </a:xfrm>
          </p:grpSpPr>
          <p:grpSp>
            <p:nvGrpSpPr>
              <p:cNvPr id="852" name="Group 7"/>
              <p:cNvGrpSpPr/>
              <p:nvPr/>
            </p:nvGrpSpPr>
            <p:grpSpPr>
              <a:xfrm>
                <a:off x="2807280" y="2521440"/>
                <a:ext cx="3638520" cy="2182680"/>
                <a:chOff x="2807280" y="2521440"/>
                <a:chExt cx="3638520" cy="2182680"/>
              </a:xfrm>
            </p:grpSpPr>
            <p:grpSp>
              <p:nvGrpSpPr>
                <p:cNvPr id="853" name="Group 10"/>
                <p:cNvGrpSpPr/>
                <p:nvPr/>
              </p:nvGrpSpPr>
              <p:grpSpPr>
                <a:xfrm>
                  <a:off x="5272200" y="2521440"/>
                  <a:ext cx="1173600" cy="2182680"/>
                  <a:chOff x="5272200" y="2521440"/>
                  <a:chExt cx="1173600" cy="2182680"/>
                </a:xfrm>
              </p:grpSpPr>
              <p:grpSp>
                <p:nvGrpSpPr>
                  <p:cNvPr id="854" name="Group 12"/>
                  <p:cNvGrpSpPr/>
                  <p:nvPr/>
                </p:nvGrpSpPr>
                <p:grpSpPr>
                  <a:xfrm>
                    <a:off x="5315760" y="2532600"/>
                    <a:ext cx="1130040" cy="2166480"/>
                    <a:chOff x="5315760" y="2532600"/>
                    <a:chExt cx="1130040" cy="2166480"/>
                  </a:xfrm>
                </p:grpSpPr>
                <p:sp>
                  <p:nvSpPr>
                    <p:cNvPr id="855" name="Line 1"/>
                    <p:cNvSpPr/>
                    <p:nvPr/>
                  </p:nvSpPr>
                  <p:spPr>
                    <a:xfrm flipV="1">
                      <a:off x="5316840" y="3702960"/>
                      <a:ext cx="1128960" cy="99612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56" name="Line 2"/>
                    <p:cNvSpPr/>
                    <p:nvPr/>
                  </p:nvSpPr>
                  <p:spPr>
                    <a:xfrm flipV="1">
                      <a:off x="5316840" y="3508920"/>
                      <a:ext cx="1128960" cy="9964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57" name="Line 3"/>
                    <p:cNvSpPr/>
                    <p:nvPr/>
                  </p:nvSpPr>
                  <p:spPr>
                    <a:xfrm flipV="1">
                      <a:off x="5316840" y="3313440"/>
                      <a:ext cx="1128960" cy="9964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58" name="Line 5"/>
                    <p:cNvSpPr/>
                    <p:nvPr/>
                  </p:nvSpPr>
                  <p:spPr>
                    <a:xfrm flipV="1">
                      <a:off x="5316840" y="3118320"/>
                      <a:ext cx="1128960" cy="9964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59" name="Line 6"/>
                    <p:cNvSpPr/>
                    <p:nvPr/>
                  </p:nvSpPr>
                  <p:spPr>
                    <a:xfrm flipV="1">
                      <a:off x="5315760" y="2923200"/>
                      <a:ext cx="1128960" cy="9964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0" name="Line 7"/>
                    <p:cNvSpPr/>
                    <p:nvPr/>
                  </p:nvSpPr>
                  <p:spPr>
                    <a:xfrm flipV="1">
                      <a:off x="5315760" y="2728080"/>
                      <a:ext cx="1128960" cy="9964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1" name="Line 8"/>
                    <p:cNvSpPr/>
                    <p:nvPr/>
                  </p:nvSpPr>
                  <p:spPr>
                    <a:xfrm flipV="1">
                      <a:off x="5315760" y="2532600"/>
                      <a:ext cx="1128960" cy="9964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grpSp>
              <p:grpSp>
                <p:nvGrpSpPr>
                  <p:cNvPr id="862" name="Group 14"/>
                  <p:cNvGrpSpPr/>
                  <p:nvPr/>
                </p:nvGrpSpPr>
                <p:grpSpPr>
                  <a:xfrm>
                    <a:off x="5272200" y="2521440"/>
                    <a:ext cx="1160640" cy="2182680"/>
                    <a:chOff x="5272200" y="2521440"/>
                    <a:chExt cx="1160640" cy="2182680"/>
                  </a:xfrm>
                </p:grpSpPr>
                <p:sp>
                  <p:nvSpPr>
                    <p:cNvPr id="863" name="Line 9"/>
                    <p:cNvSpPr/>
                    <p:nvPr/>
                  </p:nvSpPr>
                  <p:spPr>
                    <a:xfrm>
                      <a:off x="5272200" y="3540240"/>
                      <a:ext cx="360" cy="11638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4" name="Line 10"/>
                    <p:cNvSpPr/>
                    <p:nvPr/>
                  </p:nvSpPr>
                  <p:spPr>
                    <a:xfrm>
                      <a:off x="5416920" y="3413880"/>
                      <a:ext cx="720" cy="116352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5" name="Line 11"/>
                    <p:cNvSpPr/>
                    <p:nvPr/>
                  </p:nvSpPr>
                  <p:spPr>
                    <a:xfrm>
                      <a:off x="5562000" y="3286080"/>
                      <a:ext cx="360" cy="11638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6" name="Line 16"/>
                    <p:cNvSpPr/>
                    <p:nvPr/>
                  </p:nvSpPr>
                  <p:spPr>
                    <a:xfrm>
                      <a:off x="5707080" y="3158640"/>
                      <a:ext cx="360" cy="11638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7" name="Line 18"/>
                    <p:cNvSpPr/>
                    <p:nvPr/>
                  </p:nvSpPr>
                  <p:spPr>
                    <a:xfrm>
                      <a:off x="5851800" y="3030840"/>
                      <a:ext cx="720" cy="11638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8" name="Line 20"/>
                    <p:cNvSpPr/>
                    <p:nvPr/>
                  </p:nvSpPr>
                  <p:spPr>
                    <a:xfrm>
                      <a:off x="5997240" y="2904480"/>
                      <a:ext cx="720" cy="116424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69" name="Line 24"/>
                    <p:cNvSpPr/>
                    <p:nvPr/>
                  </p:nvSpPr>
                  <p:spPr>
                    <a:xfrm>
                      <a:off x="6142320" y="2777040"/>
                      <a:ext cx="360" cy="11638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70" name="Line 32"/>
                    <p:cNvSpPr/>
                    <p:nvPr/>
                  </p:nvSpPr>
                  <p:spPr>
                    <a:xfrm>
                      <a:off x="6287400" y="2649240"/>
                      <a:ext cx="360" cy="116388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71" name="Line 45"/>
                    <p:cNvSpPr/>
                    <p:nvPr/>
                  </p:nvSpPr>
                  <p:spPr>
                    <a:xfrm>
                      <a:off x="6432120" y="2521440"/>
                      <a:ext cx="720" cy="1164240"/>
                    </a:xfrm>
                    <a:prstGeom prst="line">
                      <a:avLst/>
                    </a:prstGeom>
                    <a:ln w="936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grpSp>
            </p:grpSp>
            <p:sp>
              <p:nvSpPr>
                <p:cNvPr id="872" name="Line 46"/>
                <p:cNvSpPr/>
                <p:nvPr/>
              </p:nvSpPr>
              <p:spPr>
                <a:xfrm flipV="1">
                  <a:off x="2807280" y="2545560"/>
                  <a:ext cx="3610080" cy="485280"/>
                </a:xfrm>
                <a:prstGeom prst="line">
                  <a:avLst/>
                </a:prstGeom>
                <a:ln w="1908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sp>
              <p:nvSpPr>
                <p:cNvPr id="873" name="Line 47"/>
                <p:cNvSpPr/>
                <p:nvPr/>
              </p:nvSpPr>
              <p:spPr>
                <a:xfrm>
                  <a:off x="2879640" y="3057840"/>
                  <a:ext cx="2375280" cy="508680"/>
                </a:xfrm>
                <a:prstGeom prst="line">
                  <a:avLst/>
                </a:prstGeom>
                <a:ln w="1908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grpSp>
          <p:sp>
            <p:nvSpPr>
              <p:cNvPr id="874" name="Line 48"/>
              <p:cNvSpPr/>
              <p:nvPr/>
            </p:nvSpPr>
            <p:spPr>
              <a:xfrm>
                <a:off x="2807280" y="3030840"/>
                <a:ext cx="2490120" cy="1640880"/>
              </a:xfrm>
              <a:prstGeom prst="line">
                <a:avLst/>
              </a:prstGeom>
              <a:ln w="19080">
                <a:solidFill>
                  <a:srgbClr val="000000"/>
                </a:solidFill>
                <a:round/>
              </a:ln>
            </p:spPr>
            <p:style>
              <a:lnRef idx="0"/>
              <a:fillRef idx="0"/>
              <a:effectRef idx="0"/>
              <a:fontRef idx="minor"/>
            </p:style>
            <p:txBody>
              <a:bodyPr lIns="90000" rIns="90000" tIns="45000" bIns="45000" anchor="t">
                <a:noAutofit/>
              </a:bodyPr>
              <a:p>
                <a:endParaRPr b="0" lang="en-US" sz="1800" strike="noStrike" u="none">
                  <a:solidFill>
                    <a:schemeClr val="dk1"/>
                  </a:solidFill>
                  <a:uFillTx/>
                  <a:latin typeface="Arial"/>
                  <a:ea typeface="DejaVu Sans"/>
                </a:endParaRPr>
              </a:p>
            </p:txBody>
          </p:sp>
        </p:grpSp>
        <p:sp>
          <p:nvSpPr>
            <p:cNvPr id="875" name="AutoShape 2"/>
            <p:cNvSpPr/>
            <p:nvPr/>
          </p:nvSpPr>
          <p:spPr>
            <a:xfrm>
              <a:off x="4254480" y="2867040"/>
              <a:ext cx="861840" cy="1201320"/>
            </a:xfrm>
            <a:prstGeom prst="can">
              <a:avLst>
                <a:gd name="adj" fmla="val 43935"/>
              </a:avLst>
            </a:prstGeom>
            <a:gradFill rotWithShape="0">
              <a:gsLst>
                <a:gs pos="0">
                  <a:srgbClr val="767676"/>
                </a:gs>
                <a:gs pos="50000">
                  <a:srgbClr val="ffffff"/>
                </a:gs>
                <a:gs pos="100000">
                  <a:srgbClr val="767676"/>
                </a:gs>
              </a:gsLst>
              <a:lin ang="0"/>
            </a:gradFill>
            <a:ln w="936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en-US" sz="1800" strike="noStrike" u="none">
                <a:solidFill>
                  <a:schemeClr val="dk1"/>
                </a:solidFill>
                <a:uFillTx/>
                <a:latin typeface="Arial"/>
                <a:ea typeface="DejaVu Sans"/>
              </a:endParaRPr>
            </a:p>
          </p:txBody>
        </p:sp>
      </p:grpSp>
      <p:sp>
        <p:nvSpPr>
          <p:cNvPr id="876" name="Titre 8"/>
          <p:cNvSpPr/>
          <p:nvPr/>
        </p:nvSpPr>
        <p:spPr>
          <a:xfrm>
            <a:off x="609480" y="325800"/>
            <a:ext cx="8435880" cy="68832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Scanner spectral</a:t>
            </a:r>
            <a:endParaRPr b="0" lang="en-DK" sz="4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877" name="Group 4"/>
          <p:cNvGrpSpPr/>
          <p:nvPr/>
        </p:nvGrpSpPr>
        <p:grpSpPr>
          <a:xfrm>
            <a:off x="239400" y="1988280"/>
            <a:ext cx="11400120" cy="4318560"/>
            <a:chOff x="239400" y="1988280"/>
            <a:chExt cx="11400120" cy="4318560"/>
          </a:xfrm>
        </p:grpSpPr>
        <p:pic>
          <p:nvPicPr>
            <p:cNvPr id="878" name="Picture 30" descr=""/>
            <p:cNvPicPr/>
            <p:nvPr/>
          </p:nvPicPr>
          <p:blipFill>
            <a:blip r:embed="rId1"/>
            <a:stretch/>
          </p:blipFill>
          <p:spPr>
            <a:xfrm>
              <a:off x="239400" y="1988280"/>
              <a:ext cx="11400120" cy="4318560"/>
            </a:xfrm>
            <a:prstGeom prst="rect">
              <a:avLst/>
            </a:prstGeom>
            <a:ln w="0">
              <a:noFill/>
            </a:ln>
          </p:spPr>
        </p:pic>
        <p:sp>
          <p:nvSpPr>
            <p:cNvPr id="879" name="Rectangle 2"/>
            <p:cNvSpPr/>
            <p:nvPr/>
          </p:nvSpPr>
          <p:spPr>
            <a:xfrm>
              <a:off x="348480" y="1988280"/>
              <a:ext cx="6714720" cy="148320"/>
            </a:xfrm>
            <a:prstGeom prst="rect">
              <a:avLst/>
            </a:prstGeom>
            <a:solidFill>
              <a:schemeClr val="lt1"/>
            </a:solid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cc0000"/>
                </a:solidFill>
                <a:uFillTx/>
                <a:latin typeface="Arial"/>
                <a:ea typeface="DejaVu Sans"/>
              </a:endParaRPr>
            </a:p>
          </p:txBody>
        </p:sp>
      </p:grpSp>
      <p:sp>
        <p:nvSpPr>
          <p:cNvPr id="880" name="Titre 9"/>
          <p:cNvSpPr/>
          <p:nvPr/>
        </p:nvSpPr>
        <p:spPr>
          <a:xfrm>
            <a:off x="609480" y="325800"/>
            <a:ext cx="8435880" cy="68832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Scanner spectral</a:t>
            </a:r>
            <a:endParaRPr b="0" lang="en-DK" sz="4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1" name="Text Box 1"/>
          <p:cNvSpPr/>
          <p:nvPr/>
        </p:nvSpPr>
        <p:spPr>
          <a:xfrm>
            <a:off x="2254680" y="5054040"/>
            <a:ext cx="3227760" cy="272520"/>
          </a:xfrm>
          <a:prstGeom prst="rect">
            <a:avLst/>
          </a:prstGeom>
          <a:noFill/>
          <a:ln w="12600">
            <a:solidFill>
              <a:srgbClr val="ff0000"/>
            </a:solidFill>
            <a:miter/>
          </a:ln>
        </p:spPr>
        <p:style>
          <a:lnRef idx="0"/>
          <a:fillRef idx="0"/>
          <a:effectRef idx="0"/>
          <a:fontRef idx="minor"/>
        </p:style>
        <p:txBody>
          <a:bodyPr lIns="90000" rIns="90000" tIns="45000" bIns="45000" anchor="t">
            <a:spAutoFit/>
          </a:bodyPr>
          <a:p>
            <a:pPr defTabSz="914400">
              <a:lnSpc>
                <a:spcPct val="100000"/>
              </a:lnSpc>
              <a:spcBef>
                <a:spcPts val="601"/>
              </a:spcBef>
            </a:pPr>
            <a:r>
              <a:rPr b="0" lang="fr-FR" sz="1200" strike="noStrike" u="none">
                <a:solidFill>
                  <a:srgbClr val="cc0000"/>
                </a:solidFill>
                <a:uFillTx/>
                <a:latin typeface="Georgia"/>
                <a:ea typeface="ＭＳ Ｐゴシック"/>
              </a:rPr>
              <a:t>Cormode </a:t>
            </a:r>
            <a:r>
              <a:rPr b="0" i="1" lang="fr-FR" sz="1200" strike="noStrike" u="none">
                <a:solidFill>
                  <a:srgbClr val="cc0000"/>
                </a:solidFill>
                <a:uFillTx/>
                <a:latin typeface="Georgia"/>
                <a:ea typeface="ＭＳ Ｐゴシック"/>
              </a:rPr>
              <a:t>et al., Radiology, </a:t>
            </a:r>
            <a:r>
              <a:rPr b="0" lang="fr-FR" sz="1200" strike="noStrike" u="none">
                <a:solidFill>
                  <a:srgbClr val="cc0000"/>
                </a:solidFill>
                <a:uFillTx/>
                <a:latin typeface="Georgia"/>
                <a:ea typeface="ＭＳ Ｐゴシック"/>
              </a:rPr>
              <a:t>256 (</a:t>
            </a:r>
            <a:r>
              <a:rPr b="1" lang="fr-FR" sz="1200" strike="noStrike" u="none">
                <a:solidFill>
                  <a:srgbClr val="cc0000"/>
                </a:solidFill>
                <a:uFillTx/>
                <a:latin typeface="Georgia"/>
                <a:ea typeface="ＭＳ Ｐゴシック"/>
              </a:rPr>
              <a:t>3</a:t>
            </a:r>
            <a:r>
              <a:rPr b="0" lang="fr-FR" sz="1200" strike="noStrike" u="none">
                <a:solidFill>
                  <a:srgbClr val="cc0000"/>
                </a:solidFill>
                <a:uFillTx/>
                <a:latin typeface="Georgia"/>
                <a:ea typeface="ＭＳ Ｐゴシック"/>
              </a:rPr>
              <a:t>), 2010</a:t>
            </a:r>
            <a:endParaRPr b="0" lang="en-DK" sz="1200" strike="noStrike" u="none">
              <a:solidFill>
                <a:srgbClr val="000000"/>
              </a:solidFill>
              <a:uFillTx/>
              <a:latin typeface="Arial"/>
            </a:endParaRPr>
          </a:p>
        </p:txBody>
      </p:sp>
      <p:pic>
        <p:nvPicPr>
          <p:cNvPr id="882" name="Picture 31" descr=""/>
          <p:cNvPicPr/>
          <p:nvPr/>
        </p:nvPicPr>
        <p:blipFill>
          <a:blip r:embed="rId1"/>
          <a:srcRect l="0" t="9254" r="0" b="0"/>
          <a:stretch/>
        </p:blipFill>
        <p:spPr>
          <a:xfrm>
            <a:off x="0" y="2489400"/>
            <a:ext cx="7737840" cy="2332800"/>
          </a:xfrm>
          <a:prstGeom prst="rect">
            <a:avLst/>
          </a:prstGeom>
          <a:ln w="0">
            <a:noFill/>
          </a:ln>
        </p:spPr>
      </p:pic>
      <p:pic>
        <p:nvPicPr>
          <p:cNvPr id="883" name="Picture 32" descr=""/>
          <p:cNvPicPr/>
          <p:nvPr/>
        </p:nvPicPr>
        <p:blipFill>
          <a:blip r:embed="rId2"/>
          <a:stretch/>
        </p:blipFill>
        <p:spPr>
          <a:xfrm>
            <a:off x="8154000" y="3340080"/>
            <a:ext cx="3439800" cy="1659960"/>
          </a:xfrm>
          <a:prstGeom prst="rect">
            <a:avLst/>
          </a:prstGeom>
          <a:ln w="0">
            <a:noFill/>
          </a:ln>
        </p:spPr>
      </p:pic>
      <p:pic>
        <p:nvPicPr>
          <p:cNvPr id="884" name="Picture 33" descr=""/>
          <p:cNvPicPr/>
          <p:nvPr/>
        </p:nvPicPr>
        <p:blipFill>
          <a:blip r:embed="rId3"/>
          <a:stretch/>
        </p:blipFill>
        <p:spPr>
          <a:xfrm>
            <a:off x="8225640" y="5003640"/>
            <a:ext cx="3368160" cy="1710720"/>
          </a:xfrm>
          <a:prstGeom prst="rect">
            <a:avLst/>
          </a:prstGeom>
          <a:ln w="0">
            <a:noFill/>
          </a:ln>
        </p:spPr>
      </p:pic>
      <p:pic>
        <p:nvPicPr>
          <p:cNvPr id="885" name="Picture 34" descr=""/>
          <p:cNvPicPr/>
          <p:nvPr/>
        </p:nvPicPr>
        <p:blipFill>
          <a:blip r:embed="rId4"/>
          <a:srcRect l="0" t="14497" r="0" b="0"/>
          <a:stretch/>
        </p:blipFill>
        <p:spPr>
          <a:xfrm>
            <a:off x="8766720" y="993240"/>
            <a:ext cx="2660760" cy="2231640"/>
          </a:xfrm>
          <a:prstGeom prst="rect">
            <a:avLst/>
          </a:prstGeom>
          <a:ln w="0">
            <a:noFill/>
          </a:ln>
        </p:spPr>
      </p:pic>
      <p:sp>
        <p:nvSpPr>
          <p:cNvPr id="886" name="TextBox 10"/>
          <p:cNvSpPr/>
          <p:nvPr/>
        </p:nvSpPr>
        <p:spPr>
          <a:xfrm>
            <a:off x="1909800" y="1756800"/>
            <a:ext cx="3918240" cy="5770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i="1" lang="it-IT" sz="1600" strike="noStrike" u="none">
                <a:solidFill>
                  <a:schemeClr val="accent6">
                    <a:lumMod val="50000"/>
                  </a:schemeClr>
                </a:solidFill>
                <a:uFillTx/>
                <a:latin typeface="Arial"/>
                <a:ea typeface="DejaVu Sans"/>
              </a:rPr>
              <a:t>Scanner conventionnel</a:t>
            </a:r>
            <a:endParaRPr b="0" lang="en-DK" sz="1600" strike="noStrike" u="none">
              <a:solidFill>
                <a:srgbClr val="000000"/>
              </a:solidFill>
              <a:uFillTx/>
              <a:latin typeface="Arial"/>
            </a:endParaRPr>
          </a:p>
          <a:p>
            <a:pPr algn="ctr" defTabSz="914400">
              <a:lnSpc>
                <a:spcPct val="100000"/>
              </a:lnSpc>
            </a:pPr>
            <a:r>
              <a:rPr b="1" i="1" lang="it-IT" sz="1600" strike="noStrike" u="none">
                <a:solidFill>
                  <a:schemeClr val="accent6">
                    <a:lumMod val="50000"/>
                  </a:schemeClr>
                </a:solidFill>
                <a:uFillTx/>
                <a:latin typeface="Arial"/>
                <a:ea typeface="DejaVu Sans"/>
              </a:rPr>
              <a:t>« Maintenant »</a:t>
            </a:r>
            <a:endParaRPr b="0" lang="en-DK" sz="1600" strike="noStrike" u="none">
              <a:solidFill>
                <a:srgbClr val="000000"/>
              </a:solidFill>
              <a:uFillTx/>
              <a:latin typeface="Arial"/>
            </a:endParaRPr>
          </a:p>
        </p:txBody>
      </p:sp>
      <p:sp>
        <p:nvSpPr>
          <p:cNvPr id="887" name="Titre 10"/>
          <p:cNvSpPr/>
          <p:nvPr/>
        </p:nvSpPr>
        <p:spPr>
          <a:xfrm>
            <a:off x="609480" y="325800"/>
            <a:ext cx="8435880" cy="688320"/>
          </a:xfrm>
          <a:prstGeom prst="rect">
            <a:avLst/>
          </a:prstGeom>
          <a:noFill/>
          <a:ln w="0">
            <a:noFill/>
          </a:ln>
        </p:spPr>
        <p:style>
          <a:lnRef idx="0"/>
          <a:fillRef idx="0"/>
          <a:effectRef idx="0"/>
          <a:fontRef idx="minor"/>
        </p:style>
        <p:txBody>
          <a:bodyPr lIns="90000" rIns="90000" tIns="45000" bIns="45000" anchor="t">
            <a:noAutofit/>
          </a:bodyPr>
          <a:p>
            <a:pPr>
              <a:lnSpc>
                <a:spcPct val="90000"/>
              </a:lnSpc>
            </a:pPr>
            <a:r>
              <a:rPr b="0" lang="fr-FR" sz="4400" strike="noStrike" u="none">
                <a:solidFill>
                  <a:srgbClr val="000000"/>
                </a:solidFill>
                <a:uFillTx/>
                <a:latin typeface="Arial"/>
                <a:ea typeface="DejaVu Sans"/>
              </a:rPr>
              <a:t>Scanner spectral</a:t>
            </a:r>
            <a:endParaRPr b="0" lang="en-DK" sz="4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8" name="" descr=""/>
          <p:cNvPicPr/>
          <p:nvPr/>
        </p:nvPicPr>
        <p:blipFill>
          <a:blip r:embed="rId1"/>
          <a:stretch/>
        </p:blipFill>
        <p:spPr>
          <a:xfrm>
            <a:off x="6739200" y="650160"/>
            <a:ext cx="5273280" cy="3810240"/>
          </a:xfrm>
          <a:prstGeom prst="rect">
            <a:avLst/>
          </a:prstGeom>
          <a:ln w="0">
            <a:noFill/>
          </a:ln>
        </p:spPr>
      </p:pic>
      <p:sp>
        <p:nvSpPr>
          <p:cNvPr id="889" name=""/>
          <p:cNvSpPr/>
          <p:nvPr/>
        </p:nvSpPr>
        <p:spPr>
          <a:xfrm>
            <a:off x="234000" y="2007720"/>
            <a:ext cx="6446160" cy="27306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1800" strike="noStrike" u="none">
                <a:solidFill>
                  <a:srgbClr val="000000"/>
                </a:solidFill>
                <a:uFillTx/>
                <a:latin typeface="Arial"/>
                <a:ea typeface="DejaVu Sans"/>
              </a:rPr>
              <a:t>Technical specifications</a:t>
            </a: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Slices​:</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2 x 144​</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MA​:</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Up to 1.300 mA​</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Temporal resolution​: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Down to 66 ms​</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KV:</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90, 120, 140, Sn100, Sn140 kV</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Z-coverage​:</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144 x 0.4 mm​120 x 0.2 mm (UHR)​</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Spatial resolution​:</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0.11 mm (in-plane) in UHR mode​</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Power​:</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2 x 120 kW ​</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Max. scan speed:</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Up to 737 mm/s​</a:t>
            </a:r>
            <a:endParaRPr b="0" lang="en-DK" sz="1600" strike="noStrike" u="none">
              <a:solidFill>
                <a:srgbClr val="ffffff"/>
              </a:solidFill>
              <a:uFillTx/>
              <a:latin typeface="Arial"/>
            </a:endParaRPr>
          </a:p>
          <a:p>
            <a:pPr>
              <a:lnSpc>
                <a:spcPct val="100000"/>
              </a:lnSpc>
            </a:pPr>
            <a:r>
              <a:rPr b="0" lang="fr-FR" sz="1600" strike="noStrike" u="none">
                <a:solidFill>
                  <a:srgbClr val="000000"/>
                </a:solidFill>
                <a:uFillTx/>
                <a:latin typeface="Arial"/>
                <a:ea typeface="DejaVu Sans"/>
              </a:rPr>
              <a:t>Table load​:</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	</a:t>
            </a:r>
            <a:r>
              <a:rPr b="0" lang="fr-FR" sz="1600" strike="noStrike" u="none">
                <a:solidFill>
                  <a:srgbClr val="000000"/>
                </a:solidFill>
                <a:uFillTx/>
                <a:latin typeface="Arial"/>
                <a:ea typeface="DejaVu Sans"/>
              </a:rPr>
              <a:t>Up to 307 kg​</a:t>
            </a:r>
            <a:endParaRPr b="0" lang="en-DK" sz="1600" strike="noStrike" u="none">
              <a:solidFill>
                <a:srgbClr val="ffffff"/>
              </a:solidFill>
              <a:uFillTx/>
              <a:latin typeface="Arial"/>
            </a:endParaRPr>
          </a:p>
        </p:txBody>
      </p:sp>
      <p:pic>
        <p:nvPicPr>
          <p:cNvPr id="890" name="" descr=""/>
          <p:cNvPicPr/>
          <p:nvPr/>
        </p:nvPicPr>
        <p:blipFill>
          <a:blip r:embed="rId2"/>
          <a:stretch/>
        </p:blipFill>
        <p:spPr>
          <a:xfrm>
            <a:off x="8981640" y="4609080"/>
            <a:ext cx="2307600" cy="2130120"/>
          </a:xfrm>
          <a:prstGeom prst="rect">
            <a:avLst/>
          </a:prstGeom>
          <a:ln w="0">
            <a:noFill/>
          </a:ln>
        </p:spPr>
      </p:pic>
      <p:pic>
        <p:nvPicPr>
          <p:cNvPr id="891" name="" descr=""/>
          <p:cNvPicPr/>
          <p:nvPr/>
        </p:nvPicPr>
        <p:blipFill>
          <a:blip r:embed="rId3"/>
          <a:stretch/>
        </p:blipFill>
        <p:spPr>
          <a:xfrm>
            <a:off x="4920120" y="379080"/>
            <a:ext cx="1503000" cy="2152800"/>
          </a:xfrm>
          <a:prstGeom prst="rect">
            <a:avLst/>
          </a:prstGeom>
          <a:ln w="0">
            <a:noFill/>
          </a:ln>
        </p:spPr>
      </p:pic>
      <p:pic>
        <p:nvPicPr>
          <p:cNvPr id="892" name="" descr=""/>
          <p:cNvPicPr/>
          <p:nvPr/>
        </p:nvPicPr>
        <p:blipFill>
          <a:blip r:embed="rId4"/>
          <a:stretch/>
        </p:blipFill>
        <p:spPr>
          <a:xfrm>
            <a:off x="604800" y="5182560"/>
            <a:ext cx="2187000" cy="1395360"/>
          </a:xfrm>
          <a:prstGeom prst="rect">
            <a:avLst/>
          </a:prstGeom>
          <a:ln w="0">
            <a:noFill/>
          </a:ln>
        </p:spPr>
      </p:pic>
      <p:pic>
        <p:nvPicPr>
          <p:cNvPr id="893" name="" descr=""/>
          <p:cNvPicPr/>
          <p:nvPr/>
        </p:nvPicPr>
        <p:blipFill>
          <a:blip r:embed="rId5"/>
          <a:stretch/>
        </p:blipFill>
        <p:spPr>
          <a:xfrm>
            <a:off x="2848680" y="5182560"/>
            <a:ext cx="2187000" cy="137232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4" name="Image 4" descr=""/>
          <p:cNvPicPr/>
          <p:nvPr/>
        </p:nvPicPr>
        <p:blipFill>
          <a:blip r:embed="rId1"/>
          <a:stretch/>
        </p:blipFill>
        <p:spPr>
          <a:xfrm>
            <a:off x="6901200" y="422280"/>
            <a:ext cx="4966200" cy="3204720"/>
          </a:xfrm>
          <a:prstGeom prst="rect">
            <a:avLst/>
          </a:prstGeom>
          <a:ln w="0">
            <a:noFill/>
          </a:ln>
        </p:spPr>
      </p:pic>
      <p:pic>
        <p:nvPicPr>
          <p:cNvPr id="895" name="Image 5" descr=""/>
          <p:cNvPicPr/>
          <p:nvPr/>
        </p:nvPicPr>
        <p:blipFill>
          <a:blip r:embed="rId2"/>
          <a:stretch/>
        </p:blipFill>
        <p:spPr>
          <a:xfrm>
            <a:off x="509040" y="595080"/>
            <a:ext cx="3753720" cy="2467800"/>
          </a:xfrm>
          <a:prstGeom prst="rect">
            <a:avLst/>
          </a:prstGeom>
          <a:ln w="0">
            <a:noFill/>
          </a:ln>
        </p:spPr>
      </p:pic>
      <p:pic>
        <p:nvPicPr>
          <p:cNvPr id="896" name="Image 7" descr=""/>
          <p:cNvPicPr/>
          <p:nvPr/>
        </p:nvPicPr>
        <p:blipFill>
          <a:blip r:embed="rId3"/>
          <a:stretch/>
        </p:blipFill>
        <p:spPr>
          <a:xfrm>
            <a:off x="781200" y="3534120"/>
            <a:ext cx="2754000" cy="2730240"/>
          </a:xfrm>
          <a:prstGeom prst="rect">
            <a:avLst/>
          </a:prstGeom>
          <a:ln w="0">
            <a:noFill/>
          </a:ln>
        </p:spPr>
      </p:pic>
      <p:pic>
        <p:nvPicPr>
          <p:cNvPr id="897" name="Image 13" descr=""/>
          <p:cNvPicPr/>
          <p:nvPr/>
        </p:nvPicPr>
        <p:blipFill>
          <a:blip r:embed="rId4"/>
          <a:stretch/>
        </p:blipFill>
        <p:spPr>
          <a:xfrm>
            <a:off x="7619760" y="3840120"/>
            <a:ext cx="2722320" cy="2722320"/>
          </a:xfrm>
          <a:prstGeom prst="rect">
            <a:avLst/>
          </a:prstGeom>
          <a:ln w="9360">
            <a:noFill/>
          </a:ln>
        </p:spPr>
      </p:pic>
      <p:pic>
        <p:nvPicPr>
          <p:cNvPr id="898" name="Image 15" descr=""/>
          <p:cNvPicPr/>
          <p:nvPr/>
        </p:nvPicPr>
        <p:blipFill>
          <a:blip r:embed="rId5"/>
          <a:stretch/>
        </p:blipFill>
        <p:spPr>
          <a:xfrm>
            <a:off x="3802320" y="3576960"/>
            <a:ext cx="3095640" cy="3095640"/>
          </a:xfrm>
          <a:prstGeom prst="rect">
            <a:avLst/>
          </a:prstGeom>
          <a:ln w="9360">
            <a:noFill/>
          </a:ln>
        </p:spPr>
      </p:pic>
      <p:pic>
        <p:nvPicPr>
          <p:cNvPr id="899" name="Image 14" descr=""/>
          <p:cNvPicPr/>
          <p:nvPr/>
        </p:nvPicPr>
        <p:blipFill>
          <a:blip r:embed="rId6"/>
          <a:stretch/>
        </p:blipFill>
        <p:spPr>
          <a:xfrm>
            <a:off x="4266000" y="1404720"/>
            <a:ext cx="2169000" cy="2169000"/>
          </a:xfrm>
          <a:prstGeom prst="rect">
            <a:avLst/>
          </a:prstGeom>
          <a:ln w="936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0" name="Image 3" descr=""/>
          <p:cNvPicPr/>
          <p:nvPr/>
        </p:nvPicPr>
        <p:blipFill>
          <a:blip r:embed="rId1"/>
          <a:stretch/>
        </p:blipFill>
        <p:spPr>
          <a:xfrm>
            <a:off x="617400" y="1771920"/>
            <a:ext cx="3206160" cy="2567880"/>
          </a:xfrm>
          <a:prstGeom prst="rect">
            <a:avLst/>
          </a:prstGeom>
          <a:ln w="0">
            <a:noFill/>
          </a:ln>
        </p:spPr>
      </p:pic>
      <p:graphicFrame>
        <p:nvGraphicFramePr>
          <p:cNvPr id="901" name="Tableau 4"/>
          <p:cNvGraphicFramePr/>
          <p:nvPr/>
        </p:nvGraphicFramePr>
        <p:xfrm>
          <a:off x="4758840" y="1023840"/>
          <a:ext cx="6756840" cy="4172040"/>
        </p:xfrm>
        <a:graphic>
          <a:graphicData uri="http://schemas.openxmlformats.org/drawingml/2006/table">
            <a:tbl>
              <a:tblPr/>
              <a:tblGrid>
                <a:gridCol w="3378600"/>
                <a:gridCol w="3378600"/>
              </a:tblGrid>
              <a:tr h="593280">
                <a:tc>
                  <a:txBody>
                    <a:bodyPr lIns="59040" rIns="59040" anchor="ctr">
                      <a:noAutofit/>
                    </a:bodyPr>
                    <a:p>
                      <a:pPr>
                        <a:lnSpc>
                          <a:spcPct val="100000"/>
                        </a:lnSpc>
                      </a:pPr>
                      <a:r>
                        <a:rPr b="0" lang="fr-FR" sz="1200" strike="noStrike" u="none">
                          <a:solidFill>
                            <a:srgbClr val="000000"/>
                          </a:solidFill>
                          <a:uFillTx/>
                          <a:latin typeface="Arial"/>
                          <a:ea typeface="DejaVu Sans"/>
                        </a:rPr>
                        <a:t>Type</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en-US" sz="1200" strike="noStrike" u="none">
                          <a:solidFill>
                            <a:srgbClr val="000000"/>
                          </a:solidFill>
                          <a:uFillTx/>
                          <a:latin typeface="Arial"/>
                          <a:ea typeface="DejaVu Sans"/>
                        </a:rPr>
                        <a:t>Desktop cone-beam microCT</a:t>
                      </a:r>
                      <a:br>
                        <a:rPr sz="1200"/>
                      </a:br>
                      <a:r>
                        <a:rPr b="0" lang="en-US" sz="1200" strike="noStrike" u="none">
                          <a:solidFill>
                            <a:srgbClr val="000000"/>
                          </a:solidFill>
                          <a:uFillTx/>
                          <a:latin typeface="Arial"/>
                          <a:ea typeface="DejaVu Sans"/>
                        </a:rPr>
                        <a:t>Fully shielded</a:t>
                      </a:r>
                      <a:br>
                        <a:rPr sz="1200"/>
                      </a:br>
                      <a:r>
                        <a:rPr b="0" lang="en-US" sz="1200" strike="noStrike" u="none">
                          <a:solidFill>
                            <a:srgbClr val="000000"/>
                          </a:solidFill>
                          <a:uFillTx/>
                          <a:latin typeface="Arial"/>
                          <a:ea typeface="DejaVu Sans"/>
                        </a:rPr>
                        <a:t>No external shielding required</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1127520">
                <a:tc>
                  <a:txBody>
                    <a:bodyPr lIns="59040" rIns="59040" anchor="ctr">
                      <a:noAutofit/>
                    </a:bodyPr>
                    <a:p>
                      <a:pPr>
                        <a:lnSpc>
                          <a:spcPct val="100000"/>
                        </a:lnSpc>
                      </a:pPr>
                      <a:r>
                        <a:rPr b="0" lang="fr-FR" sz="1200" strike="noStrike" u="none">
                          <a:solidFill>
                            <a:srgbClr val="000000"/>
                          </a:solidFill>
                          <a:uFillTx/>
                          <a:latin typeface="Arial"/>
                          <a:ea typeface="DejaVu Sans"/>
                        </a:rPr>
                        <a:t>X-ray source</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en-US" sz="1200" strike="noStrike" u="none">
                          <a:solidFill>
                            <a:srgbClr val="000000"/>
                          </a:solidFill>
                          <a:uFillTx/>
                          <a:latin typeface="Arial"/>
                          <a:ea typeface="DejaVu Sans"/>
                        </a:rPr>
                        <a:t>Sealed</a:t>
                      </a:r>
                      <a:br>
                        <a:rPr sz="1200"/>
                      </a:br>
                      <a:r>
                        <a:rPr b="0" lang="en-US" sz="1200" strike="noStrike" u="none">
                          <a:solidFill>
                            <a:srgbClr val="000000"/>
                          </a:solidFill>
                          <a:uFillTx/>
                          <a:latin typeface="Arial"/>
                          <a:ea typeface="DejaVu Sans"/>
                        </a:rPr>
                        <a:t>Air-cooled</a:t>
                      </a:r>
                      <a:br>
                        <a:rPr sz="1200"/>
                      </a:br>
                      <a:r>
                        <a:rPr b="0" lang="en-US" sz="1200" strike="noStrike" u="none">
                          <a:solidFill>
                            <a:srgbClr val="000000"/>
                          </a:solidFill>
                          <a:uFillTx/>
                          <a:latin typeface="Arial"/>
                          <a:ea typeface="DejaVu Sans"/>
                        </a:rPr>
                        <a:t>Maintenance-free</a:t>
                      </a:r>
                      <a:br>
                        <a:rPr sz="1200"/>
                      </a:br>
                      <a:r>
                        <a:rPr b="0" lang="en-US" sz="1200" strike="noStrike" u="none">
                          <a:solidFill>
                            <a:srgbClr val="000000"/>
                          </a:solidFill>
                          <a:uFillTx/>
                          <a:latin typeface="Arial"/>
                          <a:ea typeface="DejaVu Sans"/>
                        </a:rPr>
                        <a:t>5 µm spot size (4/8 W)</a:t>
                      </a:r>
                      <a:br>
                        <a:rPr sz="1200"/>
                      </a:br>
                      <a:r>
                        <a:rPr b="0" lang="en-US" sz="1200" strike="noStrike" u="none">
                          <a:solidFill>
                            <a:srgbClr val="000000"/>
                          </a:solidFill>
                          <a:uFillTx/>
                          <a:latin typeface="Arial"/>
                          <a:ea typeface="DejaVu Sans"/>
                        </a:rPr>
                        <a:t>20 - 90 kVp (45, 55, 70, 90 kVp preset and calibrated)</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37240">
                <a:tc>
                  <a:txBody>
                    <a:bodyPr lIns="59040" rIns="59040" anchor="ctr">
                      <a:noAutofit/>
                    </a:bodyPr>
                    <a:p>
                      <a:pPr>
                        <a:lnSpc>
                          <a:spcPct val="100000"/>
                        </a:lnSpc>
                      </a:pPr>
                      <a:r>
                        <a:rPr b="0" lang="fr-FR" sz="1200" strike="noStrike" u="none">
                          <a:solidFill>
                            <a:srgbClr val="000000"/>
                          </a:solidFill>
                          <a:uFillTx/>
                          <a:latin typeface="Arial"/>
                          <a:ea typeface="DejaVu Sans"/>
                        </a:rPr>
                        <a:t>Detector</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en-US" sz="1200" strike="noStrike" u="none">
                          <a:solidFill>
                            <a:srgbClr val="000000"/>
                          </a:solidFill>
                          <a:uFillTx/>
                          <a:latin typeface="Arial"/>
                          <a:ea typeface="DejaVu Sans"/>
                        </a:rPr>
                        <a:t>3400 x 1200 elements, 20 µm pitch </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415440">
                <a:tc>
                  <a:txBody>
                    <a:bodyPr lIns="59040" rIns="59040" anchor="ctr">
                      <a:noAutofit/>
                    </a:bodyPr>
                    <a:p>
                      <a:pPr>
                        <a:lnSpc>
                          <a:spcPct val="100000"/>
                        </a:lnSpc>
                      </a:pPr>
                      <a:r>
                        <a:rPr b="0" lang="fr-FR" sz="1200" strike="noStrike" u="none">
                          <a:solidFill>
                            <a:srgbClr val="000000"/>
                          </a:solidFill>
                          <a:uFillTx/>
                          <a:latin typeface="Arial"/>
                          <a:ea typeface="DejaVu Sans"/>
                        </a:rPr>
                        <a:t>Resolution</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en-US" sz="1200" strike="noStrike" u="none">
                          <a:solidFill>
                            <a:srgbClr val="000000"/>
                          </a:solidFill>
                          <a:uFillTx/>
                          <a:latin typeface="Arial"/>
                          <a:ea typeface="DejaVu Sans"/>
                        </a:rPr>
                        <a:t>‹ </a:t>
                      </a:r>
                      <a:r>
                        <a:rPr b="0" lang="en-US" sz="1200" strike="noStrike" u="none">
                          <a:solidFill>
                            <a:srgbClr val="000000"/>
                          </a:solidFill>
                          <a:uFillTx/>
                          <a:latin typeface="Arial"/>
                          <a:ea typeface="DejaVu Sans"/>
                        </a:rPr>
                        <a:t>5 µm 10% MTF</a:t>
                      </a:r>
                      <a:br>
                        <a:rPr sz="1200"/>
                      </a:br>
                      <a:r>
                        <a:rPr b="0" lang="en-US" sz="1200" strike="noStrike" u="none">
                          <a:solidFill>
                            <a:srgbClr val="000000"/>
                          </a:solidFill>
                          <a:uFillTx/>
                          <a:latin typeface="Arial"/>
                          <a:ea typeface="DejaVu Sans"/>
                        </a:rPr>
                        <a:t>1.25 µm - 100 µm nominal isotropic (pixel size)</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37240">
                <a:tc>
                  <a:txBody>
                    <a:bodyPr lIns="59040" rIns="59040" anchor="ctr">
                      <a:noAutofit/>
                    </a:bodyPr>
                    <a:p>
                      <a:pPr>
                        <a:lnSpc>
                          <a:spcPct val="100000"/>
                        </a:lnSpc>
                      </a:pPr>
                      <a:r>
                        <a:rPr b="0" lang="fr-FR" sz="1200" strike="noStrike" u="none">
                          <a:solidFill>
                            <a:srgbClr val="000000"/>
                          </a:solidFill>
                          <a:uFillTx/>
                          <a:latin typeface="Arial"/>
                          <a:ea typeface="DejaVu Sans"/>
                        </a:rPr>
                        <a:t>Image matrix</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fr-FR" sz="1200" strike="noStrike" u="none">
                          <a:solidFill>
                            <a:srgbClr val="000000"/>
                          </a:solidFill>
                          <a:uFillTx/>
                          <a:latin typeface="Arial"/>
                          <a:ea typeface="DejaVu Sans"/>
                        </a:rPr>
                        <a:t>512 x 512 to 8192 x 8192 pixels</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37240">
                <a:tc>
                  <a:txBody>
                    <a:bodyPr lIns="59040" rIns="59040" anchor="ctr">
                      <a:noAutofit/>
                    </a:bodyPr>
                    <a:p>
                      <a:pPr>
                        <a:lnSpc>
                          <a:spcPct val="100000"/>
                        </a:lnSpc>
                      </a:pPr>
                      <a:r>
                        <a:rPr b="0" lang="fr-FR" sz="1200" strike="noStrike" u="none">
                          <a:solidFill>
                            <a:srgbClr val="000000"/>
                          </a:solidFill>
                          <a:uFillTx/>
                          <a:latin typeface="Arial"/>
                          <a:ea typeface="DejaVu Sans"/>
                        </a:rPr>
                        <a:t>Max. scan size</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fr-FR" sz="1200" strike="noStrike" u="none">
                          <a:solidFill>
                            <a:srgbClr val="000000"/>
                          </a:solidFill>
                          <a:uFillTx/>
                          <a:latin typeface="Arial"/>
                          <a:ea typeface="DejaVu Sans"/>
                        </a:rPr>
                        <a:t>50 x 120 mm (ØxL)</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37240">
                <a:tc>
                  <a:txBody>
                    <a:bodyPr lIns="59040" rIns="59040" anchor="ctr">
                      <a:noAutofit/>
                    </a:bodyPr>
                    <a:p>
                      <a:pPr>
                        <a:lnSpc>
                          <a:spcPct val="100000"/>
                        </a:lnSpc>
                      </a:pPr>
                      <a:r>
                        <a:rPr b="0" lang="fr-FR" sz="1200" strike="noStrike" u="none">
                          <a:solidFill>
                            <a:srgbClr val="000000"/>
                          </a:solidFill>
                          <a:uFillTx/>
                          <a:latin typeface="Arial"/>
                          <a:ea typeface="DejaVu Sans"/>
                        </a:rPr>
                        <a:t>Max. specimen size</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fr-FR" sz="1200" strike="noStrike" u="none">
                          <a:solidFill>
                            <a:srgbClr val="000000"/>
                          </a:solidFill>
                          <a:uFillTx/>
                          <a:latin typeface="Arial"/>
                          <a:ea typeface="DejaVu Sans"/>
                        </a:rPr>
                        <a:t>50 x 120 mm (ØxL)</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415440">
                <a:tc>
                  <a:txBody>
                    <a:bodyPr lIns="59040" rIns="59040" anchor="ctr">
                      <a:noAutofit/>
                    </a:bodyPr>
                    <a:p>
                      <a:pPr>
                        <a:lnSpc>
                          <a:spcPct val="100000"/>
                        </a:lnSpc>
                      </a:pPr>
                      <a:r>
                        <a:rPr b="0" lang="fr-FR" sz="1200" strike="noStrike" u="none">
                          <a:solidFill>
                            <a:srgbClr val="000000"/>
                          </a:solidFill>
                          <a:uFillTx/>
                          <a:latin typeface="Arial"/>
                          <a:ea typeface="DejaVu Sans"/>
                        </a:rPr>
                        <a:t>Electrical</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pl-PL" sz="1200" strike="noStrike" u="none">
                          <a:solidFill>
                            <a:srgbClr val="000000"/>
                          </a:solidFill>
                          <a:uFillTx/>
                          <a:latin typeface="Arial"/>
                          <a:ea typeface="DejaVu Sans"/>
                        </a:rPr>
                        <a:t>100 - 230 V / 50 - 60 Hz</a:t>
                      </a:r>
                      <a:br>
                        <a:rPr sz="1200"/>
                      </a:br>
                      <a:r>
                        <a:rPr b="0" lang="pl-PL" sz="1200" strike="noStrike" u="none">
                          <a:solidFill>
                            <a:srgbClr val="000000"/>
                          </a:solidFill>
                          <a:uFillTx/>
                          <a:latin typeface="Arial"/>
                          <a:ea typeface="DejaVu Sans"/>
                        </a:rPr>
                        <a:t>max. 400 W</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37240">
                <a:tc>
                  <a:txBody>
                    <a:bodyPr lIns="59040" rIns="59040" anchor="ctr">
                      <a:noAutofit/>
                    </a:bodyPr>
                    <a:p>
                      <a:pPr>
                        <a:lnSpc>
                          <a:spcPct val="100000"/>
                        </a:lnSpc>
                      </a:pPr>
                      <a:r>
                        <a:rPr b="0" lang="fr-FR" sz="1200" strike="noStrike" u="none">
                          <a:solidFill>
                            <a:srgbClr val="000000"/>
                          </a:solidFill>
                          <a:uFillTx/>
                          <a:latin typeface="Arial"/>
                          <a:ea typeface="DejaVu Sans"/>
                        </a:rPr>
                        <a:t>Dimensions</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fr-FR" sz="1200" strike="noStrike" u="none">
                          <a:solidFill>
                            <a:srgbClr val="000000"/>
                          </a:solidFill>
                          <a:uFillTx/>
                          <a:latin typeface="Arial"/>
                          <a:ea typeface="DejaVu Sans"/>
                        </a:rPr>
                        <a:t>78 x 97 x 57 cm (HxWxD)</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238320">
                <a:tc>
                  <a:txBody>
                    <a:bodyPr lIns="59040" rIns="59040" anchor="ctr">
                      <a:noAutofit/>
                    </a:bodyPr>
                    <a:p>
                      <a:pPr>
                        <a:lnSpc>
                          <a:spcPct val="100000"/>
                        </a:lnSpc>
                      </a:pPr>
                      <a:r>
                        <a:rPr b="0" lang="fr-FR" sz="1200" strike="noStrike" u="none">
                          <a:solidFill>
                            <a:srgbClr val="000000"/>
                          </a:solidFill>
                          <a:uFillTx/>
                          <a:latin typeface="Arial"/>
                          <a:ea typeface="DejaVu Sans"/>
                        </a:rPr>
                        <a:t>Weight</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59040" rIns="59040" anchor="ctr">
                      <a:noAutofit/>
                    </a:bodyPr>
                    <a:p>
                      <a:pPr>
                        <a:lnSpc>
                          <a:spcPct val="100000"/>
                        </a:lnSpc>
                      </a:pPr>
                      <a:r>
                        <a:rPr b="0" lang="fr-FR" sz="1200" strike="noStrike" u="none">
                          <a:solidFill>
                            <a:srgbClr val="000000"/>
                          </a:solidFill>
                          <a:uFillTx/>
                          <a:latin typeface="Arial"/>
                          <a:ea typeface="DejaVu Sans"/>
                        </a:rPr>
                        <a:t>250 kg</a:t>
                      </a:r>
                      <a:endParaRPr b="0" lang="en-DK" sz="1200" strike="noStrike" u="none">
                        <a:solidFill>
                          <a:srgbClr val="ffffff"/>
                        </a:solidFill>
                        <a:uFillTx/>
                        <a:latin typeface="Arial"/>
                      </a:endParaRPr>
                    </a:p>
                  </a:txBody>
                  <a:tcPr anchor="ctr" marL="59040" marR="590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bl>
          </a:graphicData>
        </a:graphic>
      </p:graphicFrame>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Titre 1"/>
          <p:cNvSpPr/>
          <p:nvPr/>
        </p:nvSpPr>
        <p:spPr>
          <a:xfrm>
            <a:off x="764640" y="770040"/>
            <a:ext cx="10510560" cy="2489760"/>
          </a:xfrm>
          <a:prstGeom prst="rect">
            <a:avLst/>
          </a:prstGeom>
          <a:noFill/>
          <a:ln w="0">
            <a:noFill/>
          </a:ln>
        </p:spPr>
        <p:style>
          <a:lnRef idx="0"/>
          <a:fillRef idx="0"/>
          <a:effectRef idx="0"/>
          <a:fontRef idx="minor"/>
        </p:style>
        <p:txBody>
          <a:bodyPr lIns="90000" rIns="90000" tIns="45000" bIns="45000" anchor="ctr">
            <a:normAutofit lnSpcReduction="9999"/>
          </a:bodyPr>
          <a:p>
            <a:pPr>
              <a:lnSpc>
                <a:spcPct val="90000"/>
              </a:lnSpc>
            </a:pPr>
            <a:r>
              <a:rPr b="0" lang="fr-FR" sz="4400" strike="noStrike" u="none">
                <a:solidFill>
                  <a:srgbClr val="000000"/>
                </a:solidFill>
                <a:uFillTx/>
                <a:latin typeface="Calibri Light"/>
                <a:ea typeface="DejaVu Sans"/>
              </a:rPr>
              <a:t>Quelles sont les informations à votre disposition qui vous permettent de classifier de manière unique chaque membre de ce cours ?</a:t>
            </a:r>
            <a:endParaRPr b="0" lang="en-DK" sz="4400" strike="noStrike" u="none">
              <a:solidFill>
                <a:srgbClr val="ffffff"/>
              </a:solidFill>
              <a:uFillTx/>
              <a:latin typeface="Arial"/>
            </a:endParaRPr>
          </a:p>
        </p:txBody>
      </p:sp>
      <p:sp>
        <p:nvSpPr>
          <p:cNvPr id="493" name="Titre 1"/>
          <p:cNvSpPr/>
          <p:nvPr/>
        </p:nvSpPr>
        <p:spPr>
          <a:xfrm>
            <a:off x="689760" y="3205440"/>
            <a:ext cx="10510560" cy="2489760"/>
          </a:xfrm>
          <a:prstGeom prst="rect">
            <a:avLst/>
          </a:prstGeom>
          <a:noFill/>
          <a:ln w="0">
            <a:noFill/>
          </a:ln>
        </p:spPr>
        <p:style>
          <a:lnRef idx="0"/>
          <a:fillRef idx="0"/>
          <a:effectRef idx="0"/>
          <a:fontRef idx="minor"/>
        </p:style>
        <p:txBody>
          <a:bodyPr lIns="90000" rIns="90000" tIns="45000" bIns="45000" anchor="ctr">
            <a:normAutofit/>
          </a:bodyPr>
          <a:p>
            <a:pPr>
              <a:lnSpc>
                <a:spcPct val="90000"/>
              </a:lnSpc>
            </a:pPr>
            <a:r>
              <a:rPr b="0" lang="fr-FR" sz="4400" strike="noStrike" u="none">
                <a:solidFill>
                  <a:srgbClr val="000000"/>
                </a:solidFill>
                <a:uFillTx/>
                <a:latin typeface="Calibri Light"/>
                <a:ea typeface="DejaVu Sans"/>
              </a:rPr>
              <a:t>Pour collecter ces informations nous avons à notre disposition un certain nombre de détecteurs: quels sont ils ?</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2" name="Image 3" descr=""/>
          <p:cNvPicPr/>
          <p:nvPr/>
        </p:nvPicPr>
        <p:blipFill>
          <a:blip r:embed="rId1"/>
          <a:srcRect l="0" t="0" r="0" b="29075"/>
          <a:stretch/>
        </p:blipFill>
        <p:spPr>
          <a:xfrm>
            <a:off x="679320" y="891720"/>
            <a:ext cx="4061160" cy="2876760"/>
          </a:xfrm>
          <a:prstGeom prst="rect">
            <a:avLst/>
          </a:prstGeom>
          <a:ln w="0">
            <a:noFill/>
          </a:ln>
        </p:spPr>
      </p:pic>
      <p:pic>
        <p:nvPicPr>
          <p:cNvPr id="903" name="Image 4" descr=""/>
          <p:cNvPicPr/>
          <p:nvPr/>
        </p:nvPicPr>
        <p:blipFill>
          <a:blip r:embed="rId2"/>
          <a:srcRect l="0" t="0" r="0" b="39339"/>
          <a:stretch/>
        </p:blipFill>
        <p:spPr>
          <a:xfrm>
            <a:off x="7640640" y="500400"/>
            <a:ext cx="3888360" cy="2354760"/>
          </a:xfrm>
          <a:prstGeom prst="rect">
            <a:avLst/>
          </a:prstGeom>
          <a:ln w="0">
            <a:noFill/>
          </a:ln>
        </p:spPr>
      </p:pic>
      <p:pic>
        <p:nvPicPr>
          <p:cNvPr id="904" name="Image 6" descr=""/>
          <p:cNvPicPr/>
          <p:nvPr/>
        </p:nvPicPr>
        <p:blipFill>
          <a:blip r:embed="rId3"/>
          <a:stretch/>
        </p:blipFill>
        <p:spPr>
          <a:xfrm>
            <a:off x="5408280" y="3039840"/>
            <a:ext cx="4460040" cy="355860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en-US" sz="4400" strike="noStrike" u="none">
                <a:solidFill>
                  <a:srgbClr val="000000"/>
                </a:solidFill>
                <a:uFillTx/>
                <a:latin typeface="Arial"/>
                <a:ea typeface="DejaVu Sans"/>
              </a:rPr>
              <a:t>Qua</a:t>
            </a:r>
            <a:r>
              <a:rPr b="0" lang="en-US" sz="4400" strike="noStrike" u="none">
                <a:solidFill>
                  <a:srgbClr val="000000"/>
                </a:solidFill>
                <a:uFillTx/>
                <a:latin typeface="Arial"/>
                <a:ea typeface="DejaVu Sans"/>
              </a:rPr>
              <a:t>lité </a:t>
            </a:r>
            <a:r>
              <a:rPr b="0" lang="en-US" sz="4400" strike="noStrike" u="none">
                <a:solidFill>
                  <a:srgbClr val="000000"/>
                </a:solidFill>
                <a:uFillTx/>
                <a:latin typeface="Arial"/>
                <a:ea typeface="DejaVu Sans"/>
              </a:rPr>
              <a:t>de </a:t>
            </a:r>
            <a:r>
              <a:rPr b="0" lang="en-US" sz="4400" strike="noStrike" u="none">
                <a:solidFill>
                  <a:srgbClr val="000000"/>
                </a:solidFill>
                <a:uFillTx/>
                <a:latin typeface="Arial"/>
                <a:ea typeface="DejaVu Sans"/>
              </a:rPr>
              <a:t>l’im</a:t>
            </a:r>
            <a:r>
              <a:rPr b="0" lang="en-US" sz="4400" strike="noStrike" u="none">
                <a:solidFill>
                  <a:srgbClr val="000000"/>
                </a:solidFill>
                <a:uFillTx/>
                <a:latin typeface="Arial"/>
                <a:ea typeface="DejaVu Sans"/>
              </a:rPr>
              <a:t>age </a:t>
            </a:r>
            <a:r>
              <a:rPr b="0" lang="en-US" sz="4400" strike="noStrike" u="none">
                <a:solidFill>
                  <a:srgbClr val="000000"/>
                </a:solidFill>
                <a:uFillTx/>
                <a:latin typeface="Arial"/>
                <a:ea typeface="DejaVu Sans"/>
              </a:rPr>
              <a:t>en </a:t>
            </a:r>
            <a:r>
              <a:rPr b="0" lang="en-US" sz="4400" strike="noStrike" u="none">
                <a:solidFill>
                  <a:srgbClr val="000000"/>
                </a:solidFill>
                <a:uFillTx/>
                <a:latin typeface="Arial"/>
                <a:ea typeface="DejaVu Sans"/>
              </a:rPr>
              <a:t>tom</a:t>
            </a:r>
            <a:r>
              <a:rPr b="0" lang="en-US" sz="4400" strike="noStrike" u="none">
                <a:solidFill>
                  <a:srgbClr val="000000"/>
                </a:solidFill>
                <a:uFillTx/>
                <a:latin typeface="Arial"/>
                <a:ea typeface="DejaVu Sans"/>
              </a:rPr>
              <a:t>ogr</a:t>
            </a:r>
            <a:r>
              <a:rPr b="0" lang="en-US" sz="4400" strike="noStrike" u="none">
                <a:solidFill>
                  <a:srgbClr val="000000"/>
                </a:solidFill>
                <a:uFillTx/>
                <a:latin typeface="Arial"/>
                <a:ea typeface="DejaVu Sans"/>
              </a:rPr>
              <a:t>aphi</a:t>
            </a:r>
            <a:r>
              <a:rPr b="0" lang="en-US" sz="4400" strike="noStrike" u="none">
                <a:solidFill>
                  <a:srgbClr val="000000"/>
                </a:solidFill>
                <a:uFillTx/>
                <a:latin typeface="Arial"/>
                <a:ea typeface="DejaVu Sans"/>
              </a:rPr>
              <a:t>e X</a:t>
            </a:r>
            <a:endParaRPr b="0" lang="en-DK" sz="4400" strike="noStrike" u="none">
              <a:solidFill>
                <a:srgbClr val="ffffff"/>
              </a:solidFill>
              <a:uFillTx/>
              <a:latin typeface="Arial"/>
            </a:endParaRPr>
          </a:p>
        </p:txBody>
      </p:sp>
      <p:sp>
        <p:nvSpPr>
          <p:cNvPr id="906" name="ZoneTexte 3"/>
          <p:cNvSpPr/>
          <p:nvPr/>
        </p:nvSpPr>
        <p:spPr>
          <a:xfrm>
            <a:off x="914400" y="2175480"/>
            <a:ext cx="7978320" cy="3413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Notion de contraste :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Impact des kV et de l’ampérage du tube</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Rayonnement diffusé</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Grain de l’image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Bruit quantique,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bruit de la chaîne d ‘acquisition</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Notion de netteté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Flou du foyer</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Flou du détecteur</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Flou cinétique</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Qualité d’image et artefacts technologies et algorithmes dépendants</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7"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en-US" sz="4000" strike="noStrike" u="none">
                <a:solidFill>
                  <a:srgbClr val="000000"/>
                </a:solidFill>
                <a:uFillTx/>
                <a:latin typeface="Arial"/>
                <a:ea typeface="DejaVu Sans"/>
              </a:rPr>
              <a:t>Avantages et inconvénients de la tomographie X</a:t>
            </a:r>
            <a:endParaRPr b="0" lang="en-DK" sz="4000" strike="noStrike" u="none">
              <a:solidFill>
                <a:srgbClr val="ffffff"/>
              </a:solidFill>
              <a:uFillTx/>
              <a:latin typeface="Arial"/>
            </a:endParaRPr>
          </a:p>
        </p:txBody>
      </p:sp>
      <p:sp>
        <p:nvSpPr>
          <p:cNvPr id="908" name="ZoneTexte 2"/>
          <p:cNvSpPr/>
          <p:nvPr/>
        </p:nvSpPr>
        <p:spPr>
          <a:xfrm>
            <a:off x="514440" y="1727640"/>
            <a:ext cx="4537440" cy="1918440"/>
          </a:xfrm>
          <a:prstGeom prst="rect">
            <a:avLst/>
          </a:prstGeom>
          <a:noFill/>
          <a:ln w="0">
            <a:noFill/>
          </a:ln>
        </p:spPr>
        <p:style>
          <a:lnRef idx="0"/>
          <a:fillRef idx="0"/>
          <a:effectRef idx="0"/>
          <a:fontRef idx="minor"/>
        </p:style>
        <p:txBody>
          <a:bodyPr wrap="none" lIns="90000" rIns="90000" tIns="45000" bIns="45000" anchor="t">
            <a:spAutoFit/>
          </a:bodyPr>
          <a:p>
            <a:pPr marL="285840" indent="-285840">
              <a:lnSpc>
                <a:spcPct val="100000"/>
              </a:lnSpc>
              <a:buClr>
                <a:srgbClr val="70ad47"/>
              </a:buClr>
              <a:buFont typeface="Arial"/>
              <a:buChar char="•"/>
            </a:pPr>
            <a:r>
              <a:rPr b="0" lang="fr-FR" sz="2400" strike="noStrike" u="none">
                <a:solidFill>
                  <a:srgbClr val="70ad47"/>
                </a:solidFill>
                <a:uFillTx/>
                <a:latin typeface="Arial"/>
                <a:ea typeface="DejaVu Sans"/>
              </a:rPr>
              <a:t>Rapide</a:t>
            </a:r>
            <a:endParaRPr b="0" lang="en-DK" sz="2400" strike="noStrike" u="none">
              <a:solidFill>
                <a:srgbClr val="ffffff"/>
              </a:solidFill>
              <a:uFillTx/>
              <a:latin typeface="Arial"/>
            </a:endParaRPr>
          </a:p>
          <a:p>
            <a:pPr marL="285840" indent="-285840">
              <a:lnSpc>
                <a:spcPct val="100000"/>
              </a:lnSpc>
              <a:buClr>
                <a:srgbClr val="70ad47"/>
              </a:buClr>
              <a:buFont typeface="Arial"/>
              <a:buChar char="•"/>
            </a:pPr>
            <a:r>
              <a:rPr b="0" lang="fr-FR" sz="2400" strike="noStrike" u="none">
                <a:solidFill>
                  <a:srgbClr val="70ad47"/>
                </a:solidFill>
                <a:uFillTx/>
                <a:latin typeface="Arial"/>
                <a:ea typeface="DejaVu Sans"/>
              </a:rPr>
              <a:t>Très bonne résolution spatiale</a:t>
            </a:r>
            <a:endParaRPr b="0" lang="en-DK" sz="2400" strike="noStrike" u="none">
              <a:solidFill>
                <a:srgbClr val="ffffff"/>
              </a:solidFill>
              <a:uFillTx/>
              <a:latin typeface="Arial"/>
            </a:endParaRPr>
          </a:p>
          <a:p>
            <a:pPr marL="285840" indent="-285840">
              <a:lnSpc>
                <a:spcPct val="100000"/>
              </a:lnSpc>
              <a:buClr>
                <a:srgbClr val="70ad47"/>
              </a:buClr>
              <a:buFont typeface="Arial"/>
              <a:buChar char="•"/>
            </a:pPr>
            <a:r>
              <a:rPr b="0" lang="fr-FR" sz="2400" strike="noStrike" u="none">
                <a:solidFill>
                  <a:srgbClr val="70ad47"/>
                </a:solidFill>
                <a:uFillTx/>
                <a:latin typeface="Arial"/>
                <a:ea typeface="DejaVu Sans"/>
              </a:rPr>
              <a:t>Peu coûteuse</a:t>
            </a:r>
            <a:endParaRPr b="0" lang="en-DK" sz="2400" strike="noStrike" u="none">
              <a:solidFill>
                <a:srgbClr val="ffffff"/>
              </a:solidFill>
              <a:uFillTx/>
              <a:latin typeface="Arial"/>
            </a:endParaRPr>
          </a:p>
          <a:p>
            <a:pPr marL="285840" indent="-285840">
              <a:lnSpc>
                <a:spcPct val="100000"/>
              </a:lnSpc>
              <a:buClr>
                <a:srgbClr val="70ad47"/>
              </a:buClr>
              <a:buFont typeface="Arial"/>
              <a:buChar char="•"/>
            </a:pPr>
            <a:r>
              <a:rPr b="0" lang="fr-FR" sz="2400" strike="noStrike" u="none">
                <a:solidFill>
                  <a:srgbClr val="70ad47"/>
                </a:solidFill>
                <a:uFillTx/>
                <a:latin typeface="Arial"/>
                <a:ea typeface="DejaVu Sans"/>
              </a:rPr>
              <a:t>Technique très mature</a:t>
            </a:r>
            <a:endParaRPr b="0" lang="en-DK" sz="2400" strike="noStrike" u="none">
              <a:solidFill>
                <a:srgbClr val="ffffff"/>
              </a:solidFill>
              <a:uFillTx/>
              <a:latin typeface="Arial"/>
            </a:endParaRPr>
          </a:p>
          <a:p>
            <a:pPr marL="285840" indent="-285840">
              <a:lnSpc>
                <a:spcPct val="100000"/>
              </a:lnSpc>
              <a:buClr>
                <a:srgbClr val="70ad47"/>
              </a:buClr>
              <a:buFont typeface="Arial"/>
              <a:buChar char="•"/>
            </a:pPr>
            <a:r>
              <a:rPr b="0" lang="fr-FR" sz="2400" strike="noStrike" u="none">
                <a:solidFill>
                  <a:srgbClr val="70ad47"/>
                </a:solidFill>
                <a:uFillTx/>
                <a:latin typeface="Arial"/>
                <a:ea typeface="DejaVu Sans"/>
              </a:rPr>
              <a:t>«Presse bouton »</a:t>
            </a:r>
            <a:endParaRPr b="0" lang="en-DK" sz="2400" strike="noStrike" u="none">
              <a:solidFill>
                <a:srgbClr val="ffffff"/>
              </a:solidFill>
              <a:uFillTx/>
              <a:latin typeface="Arial"/>
            </a:endParaRPr>
          </a:p>
        </p:txBody>
      </p:sp>
      <p:sp>
        <p:nvSpPr>
          <p:cNvPr id="909" name="ZoneTexte 3"/>
          <p:cNvSpPr/>
          <p:nvPr/>
        </p:nvSpPr>
        <p:spPr>
          <a:xfrm>
            <a:off x="6822000" y="1418400"/>
            <a:ext cx="4755600" cy="27727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c00000"/>
              </a:buClr>
              <a:buFont typeface="Arial"/>
              <a:buChar char="•"/>
            </a:pPr>
            <a:r>
              <a:rPr b="0" lang="fr-FR" sz="2000" strike="noStrike" u="none">
                <a:solidFill>
                  <a:srgbClr val="c00000"/>
                </a:solidFill>
                <a:uFillTx/>
                <a:latin typeface="Arial"/>
                <a:ea typeface="DejaVu Sans"/>
              </a:rPr>
              <a:t>Irradiante Les rayons X font peur (0,1 à 7mSv/exam)</a:t>
            </a:r>
            <a:endParaRPr b="0" lang="en-DK" sz="2000" strike="noStrike" u="none">
              <a:solidFill>
                <a:srgbClr val="ffffff"/>
              </a:solidFill>
              <a:uFillTx/>
              <a:latin typeface="Arial"/>
            </a:endParaRPr>
          </a:p>
          <a:p>
            <a:pPr marL="285840" indent="-285840">
              <a:lnSpc>
                <a:spcPct val="100000"/>
              </a:lnSpc>
              <a:buClr>
                <a:srgbClr val="c00000"/>
              </a:buClr>
              <a:buFont typeface="Arial"/>
              <a:buChar char="•"/>
            </a:pPr>
            <a:r>
              <a:rPr b="0" lang="fr-FR" sz="2000" strike="noStrike" u="none">
                <a:solidFill>
                  <a:srgbClr val="c00000"/>
                </a:solidFill>
                <a:uFillTx/>
                <a:latin typeface="Arial"/>
                <a:ea typeface="DejaVu Sans"/>
              </a:rPr>
              <a:t>Peu de contrastes (types d’information) différents disponible.</a:t>
            </a:r>
            <a:endParaRPr b="0" lang="en-DK" sz="2000" strike="noStrike" u="none">
              <a:solidFill>
                <a:srgbClr val="ffffff"/>
              </a:solidFill>
              <a:uFillTx/>
              <a:latin typeface="Arial"/>
            </a:endParaRPr>
          </a:p>
          <a:p>
            <a:pPr marL="285840" indent="-285840">
              <a:lnSpc>
                <a:spcPct val="100000"/>
              </a:lnSpc>
              <a:buClr>
                <a:srgbClr val="c00000"/>
              </a:buClr>
              <a:buFont typeface="Arial"/>
              <a:buChar char="•"/>
            </a:pPr>
            <a:r>
              <a:rPr b="0" lang="fr-FR" sz="2000" strike="noStrike" u="none">
                <a:solidFill>
                  <a:srgbClr val="c00000"/>
                </a:solidFill>
                <a:uFillTx/>
                <a:latin typeface="Arial"/>
                <a:ea typeface="DejaVu Sans"/>
              </a:rPr>
              <a:t>Notion de bénéfice risque pour son utilisation.</a:t>
            </a:r>
            <a:endParaRPr b="0" lang="en-DK" sz="2000" strike="noStrike" u="none">
              <a:solidFill>
                <a:srgbClr val="ffffff"/>
              </a:solidFill>
              <a:uFillTx/>
              <a:latin typeface="Arial"/>
            </a:endParaRPr>
          </a:p>
          <a:p>
            <a:pPr marL="285840" indent="-285840">
              <a:lnSpc>
                <a:spcPct val="100000"/>
              </a:lnSpc>
              <a:buClr>
                <a:srgbClr val="c00000"/>
              </a:buClr>
              <a:buFont typeface="Arial"/>
              <a:buChar char="•"/>
            </a:pPr>
            <a:r>
              <a:rPr b="0" lang="fr-FR" sz="2000" strike="noStrike" u="none">
                <a:solidFill>
                  <a:srgbClr val="c00000"/>
                </a:solidFill>
                <a:uFillTx/>
                <a:latin typeface="Arial"/>
                <a:ea typeface="DejaVu Sans"/>
              </a:rPr>
              <a:t>Utilisation en environnement plombé</a:t>
            </a:r>
            <a:endParaRPr b="0" lang="en-DK" sz="20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0"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Marge d’évolution</a:t>
            </a:r>
            <a:endParaRPr b="0" lang="en-DK" sz="4400" strike="noStrike" u="none">
              <a:solidFill>
                <a:srgbClr val="ffffff"/>
              </a:solidFill>
              <a:uFillTx/>
              <a:latin typeface="Arial"/>
            </a:endParaRPr>
          </a:p>
        </p:txBody>
      </p:sp>
      <p:sp>
        <p:nvSpPr>
          <p:cNvPr id="911" name="ZoneTexte 3"/>
          <p:cNvSpPr/>
          <p:nvPr/>
        </p:nvSpPr>
        <p:spPr>
          <a:xfrm>
            <a:off x="808200" y="1892520"/>
            <a:ext cx="10128600" cy="228420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Le scanner X est une technique très aboutie</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En terme de résolution spatiale, le compromis résolution/quantité d’irradiation définit les bornes de ce qui peut être obtenu in vivo.</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En terme de richesse d’information le scanner n’est basé que sur la notion d’absorption (avec éventuellement l’utilisation de produits de contraste). La marge d’évolution sur le plan de la richesse d’information est lui aussi limité. La recherche la plus active se fait maintenant sur les scanner multi-énergie (scanner spectraux). Cette approche spectrale permet d’accéder à de nouveaux type de contrastes.</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2" name="Rectangle 105"/>
          <p:cNvSpPr/>
          <p:nvPr/>
        </p:nvSpPr>
        <p:spPr>
          <a:xfrm>
            <a:off x="716400" y="492480"/>
            <a:ext cx="10510560" cy="620352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en-US" sz="2800" strike="noStrike" u="none">
                <a:solidFill>
                  <a:srgbClr val="000000"/>
                </a:solidFill>
                <a:uFillTx/>
                <a:latin typeface="Calibri"/>
                <a:ea typeface="DejaVu Sans"/>
              </a:rPr>
              <a:t>Tomographie X / Scanner X/ radiographie </a:t>
            </a:r>
            <a:endParaRPr b="0" lang="en-DK" sz="2800" strike="noStrike" u="none">
              <a:solidFill>
                <a:srgbClr val="ffffff"/>
              </a:solidFill>
              <a:uFillTx/>
              <a:latin typeface="Arial"/>
            </a:endParaRPr>
          </a:p>
          <a:p>
            <a:pPr>
              <a:lnSpc>
                <a:spcPct val="100000"/>
              </a:lnSpc>
            </a:pPr>
            <a:endParaRPr b="0" lang="en-DK" sz="2800" strike="noStrike" u="none">
              <a:solidFill>
                <a:srgbClr val="ffffff"/>
              </a:solidFill>
              <a:uFillTx/>
              <a:latin typeface="Arial"/>
            </a:endParaRPr>
          </a:p>
          <a:p>
            <a:pPr>
              <a:lnSpc>
                <a:spcPct val="100000"/>
              </a:lnSpc>
            </a:pPr>
            <a:endParaRPr b="0" lang="en-DK" sz="2800" strike="noStrike" u="none">
              <a:solidFill>
                <a:srgbClr val="ffffff"/>
              </a:solidFill>
              <a:uFillTx/>
              <a:latin typeface="Arial"/>
            </a:endParaRPr>
          </a:p>
          <a:p>
            <a:pPr>
              <a:lnSpc>
                <a:spcPct val="100000"/>
              </a:lnSpc>
            </a:pPr>
            <a:br>
              <a:rPr sz="1800"/>
            </a:br>
            <a:r>
              <a:rPr b="0" lang="fr-FR" sz="1800" strike="noStrike" u="none">
                <a:solidFill>
                  <a:srgbClr val="000000"/>
                </a:solidFill>
                <a:uFillTx/>
                <a:latin typeface="Calibri"/>
                <a:ea typeface="DejaVu Sans"/>
              </a:rPr>
              <a:t>Les infos sur la partie CT X ont été principalement sourcées dans wikipédia @ :</a:t>
            </a:r>
            <a:endParaRPr b="0" lang="en-DK" sz="1800" strike="noStrike" u="none">
              <a:solidFill>
                <a:srgbClr val="ffffff"/>
              </a:solidFill>
              <a:uFillTx/>
              <a:latin typeface="Arial"/>
            </a:endParaRPr>
          </a:p>
          <a:p>
            <a:pPr>
              <a:lnSpc>
                <a:spcPct val="100000"/>
              </a:lnSpc>
            </a:pPr>
            <a:r>
              <a:rPr b="0" lang="en-US" sz="1800" strike="noStrike" u="sng">
                <a:solidFill>
                  <a:srgbClr val="0563c1"/>
                </a:solidFill>
                <a:uFillTx/>
                <a:latin typeface="Calibri"/>
                <a:ea typeface="DejaVu Sans"/>
                <a:hlinkClick r:id="rId1"/>
              </a:rPr>
              <a:t>https://fr.wikipedia.org/wiki/Scanner_spectral_X</a:t>
            </a:r>
            <a:endParaRPr b="0" lang="en-DK" sz="1800" strike="noStrike" u="none">
              <a:solidFill>
                <a:srgbClr val="ffffff"/>
              </a:solidFill>
              <a:uFillTx/>
              <a:latin typeface="Arial"/>
            </a:endParaRPr>
          </a:p>
          <a:p>
            <a:pPr>
              <a:lnSpc>
                <a:spcPct val="100000"/>
              </a:lnSpc>
            </a:pPr>
            <a:r>
              <a:rPr b="0" lang="en-US" sz="1800" strike="noStrike" u="sng">
                <a:solidFill>
                  <a:srgbClr val="0563c1"/>
                </a:solidFill>
                <a:uFillTx/>
                <a:latin typeface="Calibri"/>
                <a:ea typeface="DejaVu Sans"/>
                <a:hlinkClick r:id="rId2"/>
              </a:rPr>
              <a:t>https://fr.wikipedia.org/wiki/Radiographie</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Calibri"/>
                <a:ea typeface="DejaVu Sans"/>
              </a:rPr>
              <a:t>Ainsi que dans le Cours du Pr L Dusseau de l’IES:  </a:t>
            </a:r>
            <a:r>
              <a:rPr b="0" lang="fr-FR" sz="1800" strike="noStrike" u="sng">
                <a:solidFill>
                  <a:srgbClr val="0563c1"/>
                </a:solidFill>
                <a:uFillTx/>
                <a:latin typeface="Calibri"/>
                <a:ea typeface="DejaVu Sans"/>
                <a:hlinkClick r:id="rId3"/>
              </a:rPr>
              <a:t>http://www.eea.univ-montp2.fr/IMG/pdf/M2_seminar_opto_et_radiations_-_Copie.pdf</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Calibri"/>
                <a:ea typeface="DejaVu Sans"/>
              </a:rPr>
              <a:t>Ainsi que dans le Cours du Dr A Cheifa de l’enci:</a:t>
            </a:r>
            <a:endParaRPr b="0" lang="en-DK" sz="1800" strike="noStrike" u="none">
              <a:solidFill>
                <a:srgbClr val="ffffff"/>
              </a:solidFill>
              <a:uFillTx/>
              <a:latin typeface="Arial"/>
            </a:endParaRPr>
          </a:p>
          <a:p>
            <a:pPr>
              <a:lnSpc>
                <a:spcPct val="100000"/>
              </a:lnSpc>
            </a:pPr>
            <a:r>
              <a:rPr b="0" lang="en-US" sz="1800" strike="noStrike" u="sng">
                <a:solidFill>
                  <a:srgbClr val="0563c1"/>
                </a:solidFill>
                <a:uFillTx/>
                <a:latin typeface="Calibri"/>
                <a:ea typeface="DejaVu Sans"/>
                <a:hlinkClick r:id="rId4"/>
              </a:rPr>
              <a:t>http://univ.ency-education.com/uploads/1/3/1/0/13102001/radio3an16m-01tube_rayons_x-cheifa.pdf</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Calibri"/>
                <a:ea typeface="DejaVu Sans"/>
              </a:rPr>
              <a:t>Et</a:t>
            </a:r>
            <a:r>
              <a:rPr b="0" lang="en-US" sz="1800" strike="noStrike" u="none">
                <a:solidFill>
                  <a:srgbClr val="000000"/>
                </a:solidFill>
                <a:uFillTx/>
                <a:latin typeface="Calibri"/>
                <a:ea typeface="DejaVu Sans"/>
              </a:rPr>
              <a:t> </a:t>
            </a:r>
            <a:r>
              <a:rPr b="0" lang="fr-FR" sz="1800" strike="noStrike" u="none">
                <a:solidFill>
                  <a:srgbClr val="000000"/>
                </a:solidFill>
                <a:uFillTx/>
                <a:latin typeface="Calibri"/>
                <a:ea typeface="DejaVu Sans"/>
              </a:rPr>
              <a:t>aussi</a:t>
            </a:r>
            <a:r>
              <a:rPr b="0" lang="en-US" sz="1800" strike="noStrike" u="none">
                <a:solidFill>
                  <a:srgbClr val="000000"/>
                </a:solidFill>
                <a:uFillTx/>
                <a:latin typeface="Calibri"/>
                <a:ea typeface="DejaVu Sans"/>
              </a:rPr>
              <a:t> : </a:t>
            </a:r>
            <a:r>
              <a:rPr b="0" lang="fr-FR" sz="1800" strike="noStrike" u="none">
                <a:solidFill>
                  <a:srgbClr val="000000"/>
                </a:solidFill>
                <a:uFillTx/>
                <a:latin typeface="Calibri"/>
                <a:ea typeface="DejaVu Sans"/>
              </a:rPr>
              <a:t>principes</a:t>
            </a:r>
            <a:r>
              <a:rPr b="0" lang="en-US" sz="1800" strike="noStrike" u="none">
                <a:solidFill>
                  <a:srgbClr val="000000"/>
                </a:solidFill>
                <a:uFillTx/>
                <a:latin typeface="Calibri"/>
                <a:ea typeface="DejaVu Sans"/>
              </a:rPr>
              <a:t> physique de l’imagerie médicale (S.Bussod, CREATIS)</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3" name="PlaceHolder 15"/>
          <p:cNvSpPr/>
          <p:nvPr/>
        </p:nvSpPr>
        <p:spPr>
          <a:xfrm>
            <a:off x="609840" y="273600"/>
            <a:ext cx="10968120" cy="4142520"/>
          </a:xfrm>
          <a:prstGeom prst="rect">
            <a:avLst/>
          </a:prstGeom>
          <a:noFill/>
          <a:ln w="0">
            <a:noFill/>
          </a:ln>
        </p:spPr>
        <p:style>
          <a:lnRef idx="0"/>
          <a:fillRef idx="0"/>
          <a:effectRef idx="0"/>
          <a:fontRef idx="minor"/>
        </p:style>
        <p:txBody>
          <a:bodyPr lIns="0" rIns="0" tIns="0" bIns="0" anchor="ctr">
            <a:noAutofit/>
          </a:bodyPr>
          <a:p>
            <a:pPr algn="ctr">
              <a:lnSpc>
                <a:spcPct val="90000"/>
              </a:lnSpc>
              <a:tabLst>
                <a:tab algn="l" pos="0"/>
              </a:tabLst>
            </a:pPr>
            <a:r>
              <a:rPr b="0" lang="fr-FR" sz="4400" strike="noStrike" u="none">
                <a:solidFill>
                  <a:srgbClr val="000000"/>
                </a:solidFill>
                <a:uFillTx/>
                <a:latin typeface="Arial"/>
                <a:ea typeface="DejaVu Sans"/>
              </a:rPr>
              <a:t>Imagerie par injection de produit marqué</a:t>
            </a:r>
            <a:br>
              <a:rPr sz="4400"/>
            </a:br>
            <a:r>
              <a:rPr b="0" lang="fr-FR" sz="4400" strike="noStrike" u="none">
                <a:solidFill>
                  <a:srgbClr val="000000"/>
                </a:solidFill>
                <a:uFillTx/>
                <a:latin typeface="Arial"/>
                <a:ea typeface="DejaVu Sans"/>
              </a:rPr>
              <a:t>Scintigraphie</a:t>
            </a:r>
            <a:br>
              <a:rPr sz="4400"/>
            </a:br>
            <a:r>
              <a:rPr b="0" lang="fr-FR" sz="4400" strike="noStrike" u="none">
                <a:solidFill>
                  <a:srgbClr val="000000"/>
                </a:solidFill>
                <a:uFillTx/>
                <a:latin typeface="Arial"/>
                <a:ea typeface="DejaVu Sans"/>
              </a:rPr>
              <a:t>SPECT</a:t>
            </a:r>
            <a:br>
              <a:rPr sz="4400"/>
            </a:br>
            <a:r>
              <a:rPr b="0" lang="fr-FR" sz="4400" strike="noStrike" u="none">
                <a:solidFill>
                  <a:srgbClr val="000000"/>
                </a:solidFill>
                <a:uFillTx/>
                <a:latin typeface="Arial"/>
                <a:ea typeface="DejaVu Sans"/>
              </a:rPr>
              <a:t>PET</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4" name="PlaceHolder 16"/>
          <p:cNvSpPr/>
          <p:nvPr/>
        </p:nvSpPr>
        <p:spPr>
          <a:xfrm>
            <a:off x="609840" y="273600"/>
            <a:ext cx="2208960" cy="933480"/>
          </a:xfrm>
          <a:prstGeom prst="rect">
            <a:avLst/>
          </a:prstGeom>
          <a:noFill/>
          <a:ln w="0">
            <a:noFill/>
          </a:ln>
        </p:spPr>
        <p:style>
          <a:lnRef idx="0"/>
          <a:fillRef idx="0"/>
          <a:effectRef idx="0"/>
          <a:fontRef idx="minor"/>
        </p:style>
        <p:txBody>
          <a:bodyPr lIns="0" rIns="0" tIns="0" bIns="0" anchor="ctr">
            <a:noAutofit/>
          </a:bodyPr>
          <a:p>
            <a:pPr>
              <a:lnSpc>
                <a:spcPct val="90000"/>
              </a:lnSpc>
              <a:tabLst>
                <a:tab algn="l" pos="0"/>
              </a:tabLst>
            </a:pPr>
            <a:r>
              <a:rPr b="0" lang="fr-FR" sz="4400" strike="noStrike" u="none">
                <a:solidFill>
                  <a:srgbClr val="000000"/>
                </a:solidFill>
                <a:uFillTx/>
                <a:latin typeface="Arial"/>
                <a:ea typeface="DejaVu Sans"/>
              </a:rPr>
              <a:t>Principe</a:t>
            </a:r>
            <a:endParaRPr b="0" lang="en-DK" sz="4400" strike="noStrike" u="none">
              <a:solidFill>
                <a:srgbClr val="ffffff"/>
              </a:solidFill>
              <a:uFillTx/>
              <a:latin typeface="Arial"/>
            </a:endParaRPr>
          </a:p>
        </p:txBody>
      </p:sp>
      <p:sp>
        <p:nvSpPr>
          <p:cNvPr id="915" name=""/>
          <p:cNvSpPr/>
          <p:nvPr/>
        </p:nvSpPr>
        <p:spPr>
          <a:xfrm>
            <a:off x="630360" y="1985760"/>
            <a:ext cx="11156760" cy="3566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Ces techniques sont principalement utilisées pour suivre le fonctionnement d’un organe.</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L’émetteur de radiation n’est plus extérieur au sujet mais il est injecté </a:t>
            </a:r>
            <a:r>
              <a:rPr b="1" lang="fr-FR" sz="1800" strike="noStrike" u="none">
                <a:solidFill>
                  <a:srgbClr val="c9211e"/>
                </a:solidFill>
                <a:uFillTx/>
                <a:latin typeface="Arial"/>
                <a:ea typeface="DejaVu Sans"/>
              </a:rPr>
              <a:t>dans</a:t>
            </a:r>
            <a:r>
              <a:rPr b="0" lang="fr-FR" sz="1800" strike="noStrike" u="none">
                <a:solidFill>
                  <a:srgbClr val="000000"/>
                </a:solidFill>
                <a:uFillTx/>
                <a:latin typeface="Arial"/>
                <a:ea typeface="DejaVu Sans"/>
              </a:rPr>
              <a:t> le sujet.</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Un noyau faiblement radioactif et de période courte est greffé sur une molécule d’intérêt elle même utilisée par la fonction métabolique que nous voulons tester. </a:t>
            </a:r>
            <a:r>
              <a:rPr b="1" lang="fr-FR" sz="1800" strike="noStrike" u="none">
                <a:solidFill>
                  <a:srgbClr val="c9211e"/>
                </a:solidFill>
                <a:uFillTx/>
                <a:latin typeface="Arial"/>
                <a:ea typeface="DejaVu Sans"/>
              </a:rPr>
              <a:t>Cet assemblage chimique est appelé le traceur</a:t>
            </a:r>
            <a:r>
              <a:rPr b="0" lang="fr-FR" sz="1800" strike="noStrike" u="none">
                <a:solidFill>
                  <a:srgbClr val="000000"/>
                </a:solidFill>
                <a:uFillTx/>
                <a:latin typeface="Arial"/>
                <a:ea typeface="DejaVu Sans"/>
              </a:rPr>
              <a:t>.</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Après en général une </a:t>
            </a:r>
            <a:r>
              <a:rPr b="1" lang="fr-FR" sz="1800" strike="noStrike" u="none">
                <a:solidFill>
                  <a:srgbClr val="c9211e"/>
                </a:solidFill>
                <a:uFillTx/>
                <a:latin typeface="Arial"/>
                <a:ea typeface="DejaVu Sans"/>
              </a:rPr>
              <a:t>mesure de référence</a:t>
            </a:r>
            <a:r>
              <a:rPr b="0" lang="fr-FR" sz="1800" strike="noStrike" u="none">
                <a:solidFill>
                  <a:srgbClr val="000000"/>
                </a:solidFill>
                <a:uFillTx/>
                <a:latin typeface="Arial"/>
                <a:ea typeface="DejaVu Sans"/>
              </a:rPr>
              <a:t> faite sans injection, le traceur est injecté.</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Après avoir donné le temps à la fonction métabolique que nous voulons tester de métaboliser/utiliser ou non le traceur, on fait une projection 2D ou une imagerie 3D du sujet pour connaître les </a:t>
            </a:r>
            <a:r>
              <a:rPr b="1" lang="fr-FR" sz="1800" strike="noStrike" u="none">
                <a:solidFill>
                  <a:srgbClr val="c9211e"/>
                </a:solidFill>
                <a:uFillTx/>
                <a:latin typeface="Arial"/>
                <a:ea typeface="DejaVu Sans"/>
              </a:rPr>
              <a:t>localisations</a:t>
            </a:r>
            <a:r>
              <a:rPr b="0" lang="fr-FR" sz="1800" strike="noStrike" u="none">
                <a:solidFill>
                  <a:srgbClr val="000000"/>
                </a:solidFill>
                <a:uFillTx/>
                <a:latin typeface="Arial"/>
                <a:ea typeface="DejaVu Sans"/>
              </a:rPr>
              <a:t> et </a:t>
            </a:r>
            <a:r>
              <a:rPr b="1" lang="fr-FR" sz="3600" strike="noStrike" u="sng">
                <a:solidFill>
                  <a:srgbClr val="c9211e"/>
                </a:solidFill>
                <a:uFillTx/>
                <a:latin typeface="Arial"/>
                <a:ea typeface="DejaVu Sans"/>
              </a:rPr>
              <a:t>concentration</a:t>
            </a:r>
            <a:r>
              <a:rPr b="0" lang="fr-FR" sz="1800" strike="noStrike" u="none">
                <a:solidFill>
                  <a:srgbClr val="000000"/>
                </a:solidFill>
                <a:uFillTx/>
                <a:latin typeface="Arial"/>
                <a:ea typeface="DejaVu Sans"/>
              </a:rPr>
              <a:t> de traceur consommées.</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 </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6" name="PlaceHolder 1"/>
          <p:cNvSpPr>
            <a:spLocks noGrp="1"/>
          </p:cNvSpPr>
          <p:nvPr>
            <p:ph/>
          </p:nvPr>
        </p:nvSpPr>
        <p:spPr>
          <a:xfrm>
            <a:off x="609480" y="1186200"/>
            <a:ext cx="5099400" cy="4370760"/>
          </a:xfrm>
          <a:prstGeom prst="rect">
            <a:avLst/>
          </a:prstGeom>
          <a:noFill/>
          <a:ln w="0">
            <a:noFill/>
          </a:ln>
        </p:spPr>
        <p:txBody>
          <a:bodyPr lIns="91440" rIns="91440" tIns="45720" bIns="45720" anchor="t">
            <a:noAutofit/>
          </a:bodyPr>
          <a:p>
            <a:pPr indent="0" defTabSz="914400">
              <a:lnSpc>
                <a:spcPct val="100000"/>
              </a:lnSpc>
              <a:spcBef>
                <a:spcPts val="400"/>
              </a:spcBef>
              <a:spcAft>
                <a:spcPts val="601"/>
              </a:spcAft>
              <a:buNone/>
              <a:tabLst>
                <a:tab algn="l" pos="0"/>
              </a:tabLst>
            </a:pPr>
            <a:r>
              <a:rPr b="1" lang="fr-FR" sz="2000" strike="noStrike" u="none">
                <a:solidFill>
                  <a:schemeClr val="dk1"/>
                </a:solidFill>
                <a:uFillTx/>
                <a:latin typeface="Arial"/>
              </a:rPr>
              <a:t>Tomographie d’émission monophotonique (TEMP en français)</a:t>
            </a: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r>
              <a:rPr b="0" lang="fr-FR" sz="2000" strike="noStrike" u="none">
                <a:solidFill>
                  <a:schemeClr val="dk1"/>
                </a:solidFill>
                <a:uFillTx/>
                <a:latin typeface="Arial"/>
              </a:rPr>
              <a:t>Le principe est d’injecter par voie veineuse un élément radioactif émetteur de </a:t>
            </a:r>
            <a:r>
              <a:rPr b="1" lang="fr-FR" sz="2000" strike="noStrike" u="none">
                <a:solidFill>
                  <a:schemeClr val="dk1"/>
                </a:solidFill>
                <a:uFillTx/>
                <a:latin typeface="Arial"/>
              </a:rPr>
              <a:t>rayons gamma</a:t>
            </a:r>
            <a:r>
              <a:rPr b="0" lang="fr-FR" sz="2000" strike="noStrike" u="none">
                <a:solidFill>
                  <a:schemeClr val="dk1"/>
                </a:solidFill>
                <a:uFillTx/>
                <a:latin typeface="Arial"/>
              </a:rPr>
              <a:t>.</a:t>
            </a: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r>
              <a:rPr b="1" lang="fr-FR" sz="2000" strike="noStrike" u="none">
                <a:solidFill>
                  <a:schemeClr val="dk1"/>
                </a:solidFill>
                <a:uFillTx/>
                <a:latin typeface="Arial"/>
              </a:rPr>
              <a:t>Ce radioélément est greffé sur une molécule d’intérêt qui cible une fonction biologique dont on veut tracer l’activité.</a:t>
            </a: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r>
              <a:rPr b="1" lang="fr-FR" sz="2000" strike="noStrike" u="none">
                <a:solidFill>
                  <a:schemeClr val="dk1"/>
                </a:solidFill>
                <a:uFillTx/>
                <a:latin typeface="Arial"/>
              </a:rPr>
              <a:t>Cette assemblage est appelé radiotraceur.</a:t>
            </a: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endParaRPr b="0" lang="en-DK" sz="2000" strike="noStrike" u="none">
              <a:solidFill>
                <a:srgbClr val="000000"/>
              </a:solidFill>
              <a:uFillTx/>
              <a:latin typeface="Arial"/>
            </a:endParaRPr>
          </a:p>
        </p:txBody>
      </p:sp>
      <p:sp>
        <p:nvSpPr>
          <p:cNvPr id="917" name="ZoneTexte 20"/>
          <p:cNvSpPr/>
          <p:nvPr/>
        </p:nvSpPr>
        <p:spPr>
          <a:xfrm>
            <a:off x="9137160" y="2955600"/>
            <a:ext cx="2416320" cy="363960"/>
          </a:xfrm>
          <a:prstGeom prst="rect">
            <a:avLst/>
          </a:prstGeom>
          <a:noFill/>
          <a:ln w="936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lumMod val="65000"/>
                    <a:lumOff val="35000"/>
                  </a:schemeClr>
                </a:solidFill>
                <a:uFillTx/>
                <a:latin typeface="Arial"/>
                <a:ea typeface="Arial"/>
              </a:rPr>
              <a:t>Scintigraphie osseuse</a:t>
            </a:r>
            <a:endParaRPr b="0" lang="en-DK" sz="1800" strike="noStrike" u="none">
              <a:solidFill>
                <a:srgbClr val="000000"/>
              </a:solidFill>
              <a:uFillTx/>
              <a:latin typeface="Arial"/>
            </a:endParaRPr>
          </a:p>
        </p:txBody>
      </p:sp>
      <p:sp>
        <p:nvSpPr>
          <p:cNvPr id="918" name=""/>
          <p:cNvSpPr/>
          <p:nvPr/>
        </p:nvSpPr>
        <p:spPr>
          <a:xfrm>
            <a:off x="356760" y="354600"/>
            <a:ext cx="5064480" cy="343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trike="noStrike" u="none">
                <a:solidFill>
                  <a:srgbClr val="000000"/>
                </a:solidFill>
                <a:uFillTx/>
                <a:latin typeface="Arial"/>
                <a:ea typeface="DejaVu Sans"/>
              </a:rPr>
              <a:t>Gamma Camera, SPECT</a:t>
            </a:r>
            <a:endParaRPr b="0" lang="en-DK" sz="2800" strike="noStrike" u="none">
              <a:solidFill>
                <a:srgbClr val="000000"/>
              </a:solidFill>
              <a:uFillTx/>
              <a:latin typeface="Arial"/>
            </a:endParaRPr>
          </a:p>
        </p:txBody>
      </p:sp>
      <p:pic>
        <p:nvPicPr>
          <p:cNvPr id="919" name="" descr=""/>
          <p:cNvPicPr/>
          <p:nvPr/>
        </p:nvPicPr>
        <p:blipFill>
          <a:blip r:embed="rId1"/>
          <a:stretch/>
        </p:blipFill>
        <p:spPr>
          <a:xfrm>
            <a:off x="6844680" y="254160"/>
            <a:ext cx="949680" cy="3368880"/>
          </a:xfrm>
          <a:prstGeom prst="rect">
            <a:avLst/>
          </a:prstGeom>
          <a:ln w="0">
            <a:noFill/>
          </a:ln>
        </p:spPr>
      </p:pic>
      <p:pic>
        <p:nvPicPr>
          <p:cNvPr id="920" name="" descr=""/>
          <p:cNvPicPr/>
          <p:nvPr/>
        </p:nvPicPr>
        <p:blipFill>
          <a:blip r:embed="rId2"/>
          <a:stretch/>
        </p:blipFill>
        <p:spPr>
          <a:xfrm>
            <a:off x="8865360" y="402840"/>
            <a:ext cx="2811960" cy="2449800"/>
          </a:xfrm>
          <a:prstGeom prst="rect">
            <a:avLst/>
          </a:prstGeom>
          <a:ln w="0">
            <a:noFill/>
          </a:ln>
        </p:spPr>
      </p:pic>
      <p:pic>
        <p:nvPicPr>
          <p:cNvPr id="921" name="" descr=""/>
          <p:cNvPicPr/>
          <p:nvPr/>
        </p:nvPicPr>
        <p:blipFill>
          <a:blip r:embed="rId3"/>
          <a:stretch/>
        </p:blipFill>
        <p:spPr>
          <a:xfrm>
            <a:off x="6967080" y="4258440"/>
            <a:ext cx="4512240" cy="2369160"/>
          </a:xfrm>
          <a:prstGeom prst="rect">
            <a:avLst/>
          </a:prstGeom>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2" name="" descr=""/>
          <p:cNvPicPr/>
          <p:nvPr/>
        </p:nvPicPr>
        <p:blipFill>
          <a:blip r:embed="rId1"/>
          <a:stretch/>
        </p:blipFill>
        <p:spPr>
          <a:xfrm>
            <a:off x="6450480" y="1295640"/>
            <a:ext cx="5323680" cy="5248800"/>
          </a:xfrm>
          <a:prstGeom prst="rect">
            <a:avLst/>
          </a:prstGeom>
          <a:ln w="0">
            <a:noFill/>
          </a:ln>
        </p:spPr>
      </p:pic>
      <p:sp>
        <p:nvSpPr>
          <p:cNvPr id="923" name=""/>
          <p:cNvSpPr/>
          <p:nvPr/>
        </p:nvSpPr>
        <p:spPr>
          <a:xfrm>
            <a:off x="575280" y="421560"/>
            <a:ext cx="5316480" cy="519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trike="noStrike" u="none">
                <a:solidFill>
                  <a:srgbClr val="000000"/>
                </a:solidFill>
                <a:uFillTx/>
                <a:latin typeface="Arial"/>
                <a:ea typeface="DejaVu Sans"/>
              </a:rPr>
              <a:t>Myocardial perfusion imaging</a:t>
            </a:r>
            <a:endParaRPr b="0" lang="en-DK" sz="2800" strike="noStrike" u="none">
              <a:solidFill>
                <a:srgbClr val="ffffff"/>
              </a:solidFill>
              <a:uFillTx/>
              <a:latin typeface="Arial"/>
            </a:endParaRPr>
          </a:p>
        </p:txBody>
      </p:sp>
      <p:sp>
        <p:nvSpPr>
          <p:cNvPr id="924" name=""/>
          <p:cNvSpPr/>
          <p:nvPr/>
        </p:nvSpPr>
        <p:spPr>
          <a:xfrm>
            <a:off x="414720" y="1779480"/>
            <a:ext cx="5618160" cy="1504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000" strike="noStrike" u="none">
                <a:solidFill>
                  <a:srgbClr val="000000"/>
                </a:solidFill>
                <a:uFillTx/>
                <a:latin typeface="Arial"/>
                <a:ea typeface="DejaVu Sans"/>
              </a:rPr>
              <a:t>Le flux sanguin est suivi à l’aide de radio traceurs de type </a:t>
            </a:r>
            <a:r>
              <a:rPr b="0" lang="fr-FR" sz="2000" strike="noStrike" u="sng">
                <a:solidFill>
                  <a:srgbClr val="0000ff"/>
                </a:solidFill>
                <a:uFillTx/>
                <a:latin typeface="Arial"/>
                <a:ea typeface="DejaVu Sans"/>
                <a:hlinkClick r:id="rId2"/>
              </a:rPr>
              <a:t>thallium-201</a:t>
            </a:r>
            <a:r>
              <a:rPr b="0" lang="fr-FR" sz="2000" strike="noStrike" u="none">
                <a:solidFill>
                  <a:srgbClr val="000000"/>
                </a:solidFill>
                <a:uFillTx/>
                <a:latin typeface="Arial"/>
                <a:ea typeface="DejaVu Sans"/>
              </a:rPr>
              <a:t> ou </a:t>
            </a:r>
            <a:r>
              <a:rPr b="0" lang="fr-FR" sz="2000" strike="noStrike" u="sng">
                <a:solidFill>
                  <a:srgbClr val="0000ff"/>
                </a:solidFill>
                <a:uFillTx/>
                <a:latin typeface="Arial"/>
                <a:ea typeface="DejaVu Sans"/>
                <a:hlinkClick r:id="rId3"/>
              </a:rPr>
              <a:t>technetium-99m</a:t>
            </a:r>
            <a:r>
              <a:rPr b="0" lang="fr-FR" sz="2000" strike="noStrike" u="sng">
                <a:solidFill>
                  <a:srgbClr val="0000ff"/>
                </a:solidFill>
                <a:uFillTx/>
                <a:latin typeface="Arial"/>
                <a:ea typeface="DejaVu Sans"/>
              </a:rPr>
              <a:t> </a:t>
            </a:r>
            <a:r>
              <a:rPr b="0" lang="fr-FR" sz="2000" strike="noStrike" u="none">
                <a:solidFill>
                  <a:srgbClr val="000000"/>
                </a:solidFill>
                <a:uFillTx/>
                <a:latin typeface="Arial"/>
                <a:ea typeface="DejaVu Sans"/>
              </a:rPr>
              <a:t>en comparant une acquisition avec ou sans stress du cœur (effort)</a:t>
            </a:r>
            <a:endParaRPr b="0" lang="en-DK" sz="20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
          <p:cNvSpPr/>
          <p:nvPr/>
        </p:nvSpPr>
        <p:spPr>
          <a:xfrm>
            <a:off x="575280" y="421560"/>
            <a:ext cx="5316480" cy="519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trike="noStrike" u="none">
                <a:solidFill>
                  <a:srgbClr val="000000"/>
                </a:solidFill>
                <a:uFillTx/>
                <a:latin typeface="Arial"/>
                <a:ea typeface="DejaVu Sans"/>
              </a:rPr>
              <a:t>Brain perfusion imaging</a:t>
            </a:r>
            <a:endParaRPr b="0" lang="en-DK" sz="2800" strike="noStrike" u="none">
              <a:solidFill>
                <a:srgbClr val="ffffff"/>
              </a:solidFill>
              <a:uFillTx/>
              <a:latin typeface="Arial"/>
            </a:endParaRPr>
          </a:p>
        </p:txBody>
      </p:sp>
      <p:sp>
        <p:nvSpPr>
          <p:cNvPr id="926" name=""/>
          <p:cNvSpPr/>
          <p:nvPr/>
        </p:nvSpPr>
        <p:spPr>
          <a:xfrm>
            <a:off x="221040" y="1870560"/>
            <a:ext cx="6480720" cy="4077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100" strike="noStrike" u="none">
                <a:solidFill>
                  <a:srgbClr val="000000"/>
                </a:solidFill>
                <a:uFillTx/>
                <a:latin typeface="Arial"/>
                <a:ea typeface="DejaVu Sans"/>
              </a:rPr>
              <a:t> </a:t>
            </a:r>
            <a:r>
              <a:rPr b="0" lang="fr-FR" sz="2100" strike="noStrike" u="none">
                <a:solidFill>
                  <a:srgbClr val="000000"/>
                </a:solidFill>
                <a:uFillTx/>
                <a:latin typeface="Arial"/>
                <a:ea typeface="DejaVu Sans"/>
              </a:rPr>
              <a:t>Les radiopharmaceutiques marqués au Technetium-99m et utilisés spécifiquement pour visualiser le débit sanguin cérébral sont principalement l'Hexaméthyl-Propylène-Amine Oxime (HMPAO) et l'EthylCystéinate Dimer ou bicisate (ECD).Cette technique à l'avantage de pouvoir être effectuée pendant une crise (phase ictale) et au repos d'un point de vue épileptique. La différence entre ces deux examens (SISCOM) est alors calculée.</a:t>
            </a:r>
            <a:endParaRPr b="0" lang="en-DK" sz="2100" strike="noStrike" u="none">
              <a:solidFill>
                <a:srgbClr val="ffffff"/>
              </a:solidFill>
              <a:uFillTx/>
              <a:latin typeface="Arial"/>
            </a:endParaRPr>
          </a:p>
        </p:txBody>
      </p:sp>
      <p:pic>
        <p:nvPicPr>
          <p:cNvPr id="927" name="" descr=""/>
          <p:cNvPicPr/>
          <p:nvPr/>
        </p:nvPicPr>
        <p:blipFill>
          <a:blip r:embed="rId1"/>
          <a:stretch/>
        </p:blipFill>
        <p:spPr>
          <a:xfrm>
            <a:off x="6959880" y="1658160"/>
            <a:ext cx="4512240" cy="33789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94" name="Diagram1"/>
          <p:cNvGrpSpPr/>
          <p:nvPr/>
        </p:nvGrpSpPr>
        <p:grpSpPr>
          <a:xfrm>
            <a:off x="2031840" y="59040"/>
            <a:ext cx="4304520" cy="4006080"/>
            <a:chOff x="2031840" y="59040"/>
            <a:chExt cx="4304520" cy="4006080"/>
          </a:xfrm>
        </p:grpSpPr>
        <p:sp>
          <p:nvSpPr>
            <p:cNvPr id="495" name=""/>
            <p:cNvSpPr/>
            <p:nvPr/>
          </p:nvSpPr>
          <p:spPr>
            <a:xfrm>
              <a:off x="2031840" y="59040"/>
              <a:ext cx="4304520" cy="4006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496" name=""/>
            <p:cNvSpPr/>
            <p:nvPr/>
          </p:nvSpPr>
          <p:spPr>
            <a:xfrm>
              <a:off x="2762280" y="1767600"/>
              <a:ext cx="1182600" cy="589320"/>
            </a:xfrm>
            <a:prstGeom prst="roundRect">
              <a:avLst>
                <a:gd name="adj" fmla="val 10000"/>
              </a:avLst>
            </a:prstGeom>
            <a:gradFill rotWithShape="0">
              <a:gsLst>
                <a:gs pos="2000">
                  <a:srgbClr val="3574ac"/>
                </a:gs>
                <a:gs pos="36000">
                  <a:srgbClr val="4697e0"/>
                </a:gs>
                <a:gs pos="100000">
                  <a:srgbClr val="bdd7ee"/>
                </a:gs>
              </a:gsLst>
              <a:lin ang="16200000"/>
            </a:gradFill>
            <a:ln w="25560">
              <a:noFill/>
            </a:ln>
            <a:effectLst>
              <a:outerShdw blurRad="108000" dir="5400000" dist="12600" rotWithShape="0">
                <a:srgbClr val="000000"/>
              </a:outerShdw>
            </a:effectLst>
          </p:spPr>
          <p:style>
            <a:lnRef idx="0"/>
            <a:fillRef idx="0"/>
            <a:effectRef idx="0"/>
            <a:fontRef idx="minor"/>
          </p:style>
          <p:txBody>
            <a:bodyPr numCol="1" spcCol="1440" lIns="12240" rIns="12240" tIns="12240" bIns="12240" anchor="ctr">
              <a:noAutofit/>
            </a:bodyPr>
            <a:p>
              <a:pPr algn="ctr" defTabSz="844560">
                <a:lnSpc>
                  <a:spcPct val="90000"/>
                </a:lnSpc>
                <a:spcAft>
                  <a:spcPts val="666"/>
                </a:spcAft>
                <a:tabLst>
                  <a:tab algn="l" pos="0"/>
                </a:tabLst>
              </a:pPr>
              <a:r>
                <a:rPr b="0" lang="fr-FR" sz="1900" strike="noStrike" u="none">
                  <a:solidFill>
                    <a:schemeClr val="lt1"/>
                  </a:solidFill>
                  <a:uFillTx/>
                  <a:latin typeface="Arial"/>
                  <a:ea typeface="DejaVu Sans"/>
                </a:rPr>
                <a:t>Nos sens</a:t>
              </a:r>
              <a:endParaRPr b="0" lang="en-DK" sz="1900" strike="noStrike" u="none">
                <a:solidFill>
                  <a:srgbClr val="000000"/>
                </a:solidFill>
                <a:uFillTx/>
                <a:latin typeface="Arial"/>
              </a:endParaRPr>
            </a:p>
          </p:txBody>
        </p:sp>
        <p:sp>
          <p:nvSpPr>
            <p:cNvPr id="497" name=""/>
            <p:cNvSpPr/>
            <p:nvPr/>
          </p:nvSpPr>
          <p:spPr>
            <a:xfrm rot="17133000">
              <a:off x="3298680" y="1199160"/>
              <a:ext cx="1766880" cy="22680"/>
            </a:xfrm>
            <a:custGeom>
              <a:avLst/>
              <a:gdLst>
                <a:gd name="textAreaLeft" fmla="*/ 0 w 1766880"/>
                <a:gd name="textAreaRight" fmla="*/ 1770480 w 1766880"/>
                <a:gd name="textAreaTop" fmla="*/ 0 h 22680"/>
                <a:gd name="textAreaBottom" fmla="*/ 26280 h 22680"/>
              </a:gdLst>
              <a:ahLst/>
              <a:rect l="textAreaLeft" t="textAreaTop" r="textAreaRight" b="textAreaBottom"/>
              <a:pathLst>
                <a:path w="1770712" h="26630">
                  <a:moveTo>
                    <a:pt x="0" y="13315"/>
                  </a:moveTo>
                  <a:lnTo>
                    <a:pt x="1770712" y="13315"/>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498" name=""/>
            <p:cNvSpPr/>
            <p:nvPr/>
          </p:nvSpPr>
          <p:spPr>
            <a:xfrm>
              <a:off x="4423680" y="61560"/>
              <a:ext cx="1182600" cy="589320"/>
            </a:xfrm>
            <a:prstGeom prst="roundRect">
              <a:avLst>
                <a:gd name="adj" fmla="val 10000"/>
              </a:avLst>
            </a:prstGeom>
            <a:gradFill rotWithShape="0">
              <a:gsLst>
                <a:gs pos="2000">
                  <a:srgbClr val="3574ac"/>
                </a:gs>
                <a:gs pos="36000">
                  <a:srgbClr val="4697e0"/>
                </a:gs>
                <a:gs pos="100000">
                  <a:srgbClr val="bdd7ee"/>
                </a:gs>
              </a:gsLst>
              <a:lin ang="16200000"/>
            </a:gradFill>
            <a:ln w="3240">
              <a:solidFill>
                <a:srgbClr val="000000"/>
              </a:solidFill>
              <a:miter/>
            </a:ln>
            <a:effectLst>
              <a:outerShdw blurRad="108000" dir="5400000" dist="12600" rotWithShape="0">
                <a:srgbClr val="000000"/>
              </a:outerShdw>
            </a:effectLst>
          </p:spPr>
          <p:style>
            <a:lnRef idx="0"/>
            <a:fillRef idx="0"/>
            <a:effectRef idx="0"/>
            <a:fontRef idx="minor"/>
          </p:style>
          <p:txBody>
            <a:bodyPr numCol="1" spcCol="1440" lIns="12240" rIns="12240" tIns="12240" bIns="12240" anchor="ctr">
              <a:noAutofit/>
            </a:bodyPr>
            <a:p>
              <a:pPr algn="ctr" defTabSz="844560">
                <a:lnSpc>
                  <a:spcPct val="90000"/>
                </a:lnSpc>
                <a:spcAft>
                  <a:spcPts val="666"/>
                </a:spcAft>
                <a:tabLst>
                  <a:tab algn="l" pos="0"/>
                </a:tabLst>
              </a:pPr>
              <a:r>
                <a:rPr b="0" lang="fr-FR" sz="1900" strike="noStrike" u="none">
                  <a:solidFill>
                    <a:schemeClr val="lt1"/>
                  </a:solidFill>
                  <a:uFillTx/>
                  <a:latin typeface="Arial"/>
                  <a:ea typeface="DejaVu Sans"/>
                </a:rPr>
                <a:t>Vue</a:t>
              </a:r>
              <a:endParaRPr b="0" lang="en-DK" sz="1900" strike="noStrike" u="none">
                <a:solidFill>
                  <a:srgbClr val="000000"/>
                </a:solidFill>
                <a:uFillTx/>
                <a:latin typeface="Arial"/>
              </a:endParaRPr>
            </a:p>
          </p:txBody>
        </p:sp>
        <p:sp>
          <p:nvSpPr>
            <p:cNvPr id="499" name=""/>
            <p:cNvSpPr/>
            <p:nvPr/>
          </p:nvSpPr>
          <p:spPr>
            <a:xfrm rot="17692800">
              <a:off x="3619440" y="1540440"/>
              <a:ext cx="1124280" cy="22680"/>
            </a:xfrm>
            <a:custGeom>
              <a:avLst/>
              <a:gdLst>
                <a:gd name="textAreaLeft" fmla="*/ 0 w 1124280"/>
                <a:gd name="textAreaRight" fmla="*/ 1127880 w 1124280"/>
                <a:gd name="textAreaTop" fmla="*/ 0 h 22680"/>
                <a:gd name="textAreaBottom" fmla="*/ 26280 h 22680"/>
              </a:gdLst>
              <a:ahLst/>
              <a:rect l="textAreaLeft" t="textAreaTop" r="textAreaRight" b="textAreaBottom"/>
              <a:pathLst>
                <a:path w="1128255" h="26630">
                  <a:moveTo>
                    <a:pt x="0" y="13315"/>
                  </a:moveTo>
                  <a:lnTo>
                    <a:pt x="1128255" y="13315"/>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00" name=""/>
            <p:cNvSpPr/>
            <p:nvPr/>
          </p:nvSpPr>
          <p:spPr>
            <a:xfrm>
              <a:off x="4423680" y="744120"/>
              <a:ext cx="1182600" cy="589320"/>
            </a:xfrm>
            <a:prstGeom prst="roundRect">
              <a:avLst>
                <a:gd name="adj" fmla="val 10000"/>
              </a:avLst>
            </a:prstGeom>
            <a:gradFill rotWithShape="0">
              <a:gsLst>
                <a:gs pos="2000">
                  <a:srgbClr val="3574ac"/>
                </a:gs>
                <a:gs pos="36000">
                  <a:srgbClr val="4697e0"/>
                </a:gs>
                <a:gs pos="100000">
                  <a:srgbClr val="bdd7ee"/>
                </a:gs>
              </a:gsLst>
              <a:lin ang="16200000"/>
            </a:gradFill>
            <a:ln w="25560">
              <a:noFill/>
            </a:ln>
            <a:effectLst>
              <a:outerShdw blurRad="108000" dir="5400000" dist="12600" rotWithShape="0">
                <a:srgbClr val="000000"/>
              </a:outerShdw>
            </a:effectLst>
          </p:spPr>
          <p:style>
            <a:lnRef idx="0"/>
            <a:fillRef idx="0"/>
            <a:effectRef idx="0"/>
            <a:fontRef idx="minor"/>
          </p:style>
          <p:txBody>
            <a:bodyPr numCol="1" spcCol="1440" lIns="12240" rIns="12240" tIns="12240" bIns="12240" anchor="ctr">
              <a:noAutofit/>
            </a:bodyPr>
            <a:p>
              <a:pPr algn="ctr" defTabSz="844560">
                <a:lnSpc>
                  <a:spcPct val="90000"/>
                </a:lnSpc>
                <a:spcAft>
                  <a:spcPts val="666"/>
                </a:spcAft>
                <a:tabLst>
                  <a:tab algn="l" pos="0"/>
                </a:tabLst>
              </a:pPr>
              <a:r>
                <a:rPr b="0" lang="fr-FR" sz="1900" strike="noStrike" u="none">
                  <a:solidFill>
                    <a:schemeClr val="lt1"/>
                  </a:solidFill>
                  <a:uFillTx/>
                  <a:latin typeface="Arial"/>
                  <a:ea typeface="DejaVu Sans"/>
                </a:rPr>
                <a:t>Ouïe</a:t>
              </a:r>
              <a:endParaRPr b="0" lang="en-DK" sz="1900" strike="noStrike" u="none">
                <a:solidFill>
                  <a:srgbClr val="000000"/>
                </a:solidFill>
                <a:uFillTx/>
                <a:latin typeface="Arial"/>
              </a:endParaRPr>
            </a:p>
          </p:txBody>
        </p:sp>
        <p:sp>
          <p:nvSpPr>
            <p:cNvPr id="501" name=""/>
            <p:cNvSpPr/>
            <p:nvPr/>
          </p:nvSpPr>
          <p:spPr>
            <a:xfrm rot="19457400">
              <a:off x="3890520" y="1879920"/>
              <a:ext cx="580680" cy="22680"/>
            </a:xfrm>
            <a:custGeom>
              <a:avLst/>
              <a:gdLst>
                <a:gd name="textAreaLeft" fmla="*/ 0 w 580680"/>
                <a:gd name="textAreaRight" fmla="*/ 584280 w 580680"/>
                <a:gd name="textAreaTop" fmla="*/ 0 h 22680"/>
                <a:gd name="textAreaBottom" fmla="*/ 26280 h 22680"/>
              </a:gdLst>
              <a:ahLst/>
              <a:rect l="textAreaLeft" t="textAreaTop" r="textAreaRight" b="textAreaBottom"/>
              <a:pathLst>
                <a:path w="584576" h="26630">
                  <a:moveTo>
                    <a:pt x="0" y="13315"/>
                  </a:moveTo>
                  <a:lnTo>
                    <a:pt x="584576" y="13315"/>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02" name=""/>
            <p:cNvSpPr/>
            <p:nvPr/>
          </p:nvSpPr>
          <p:spPr>
            <a:xfrm>
              <a:off x="4423680" y="1426320"/>
              <a:ext cx="1182600" cy="589320"/>
            </a:xfrm>
            <a:prstGeom prst="roundRect">
              <a:avLst>
                <a:gd name="adj" fmla="val 10000"/>
              </a:avLst>
            </a:prstGeom>
            <a:gradFill rotWithShape="0">
              <a:gsLst>
                <a:gs pos="2000">
                  <a:srgbClr val="3574ac"/>
                </a:gs>
                <a:gs pos="36000">
                  <a:srgbClr val="4697e0"/>
                </a:gs>
                <a:gs pos="100000">
                  <a:srgbClr val="bdd7ee"/>
                </a:gs>
              </a:gsLst>
              <a:lin ang="16200000"/>
            </a:gradFill>
            <a:ln w="25560">
              <a:noFill/>
            </a:ln>
            <a:effectLst>
              <a:outerShdw blurRad="108000" dir="5400000" dist="12600" rotWithShape="0">
                <a:srgbClr val="000000"/>
              </a:outerShdw>
            </a:effectLst>
          </p:spPr>
          <p:style>
            <a:lnRef idx="0"/>
            <a:fillRef idx="0"/>
            <a:effectRef idx="0"/>
            <a:fontRef idx="minor"/>
          </p:style>
          <p:txBody>
            <a:bodyPr numCol="1" spcCol="1440" lIns="12240" rIns="12240" tIns="12240" bIns="12240" anchor="ctr">
              <a:noAutofit/>
            </a:bodyPr>
            <a:p>
              <a:pPr algn="ctr" defTabSz="844560">
                <a:lnSpc>
                  <a:spcPct val="90000"/>
                </a:lnSpc>
                <a:spcAft>
                  <a:spcPts val="666"/>
                </a:spcAft>
                <a:tabLst>
                  <a:tab algn="l" pos="0"/>
                </a:tabLst>
              </a:pPr>
              <a:r>
                <a:rPr b="0" lang="fr-FR" sz="1900" strike="noStrike" u="none">
                  <a:solidFill>
                    <a:schemeClr val="lt1"/>
                  </a:solidFill>
                  <a:uFillTx/>
                  <a:latin typeface="Arial"/>
                  <a:ea typeface="DejaVu Sans"/>
                </a:rPr>
                <a:t>Odorat</a:t>
              </a:r>
              <a:endParaRPr b="0" lang="en-DK" sz="1900" strike="noStrike" u="none">
                <a:solidFill>
                  <a:srgbClr val="000000"/>
                </a:solidFill>
                <a:uFillTx/>
                <a:latin typeface="Arial"/>
              </a:endParaRPr>
            </a:p>
          </p:txBody>
        </p:sp>
        <p:sp>
          <p:nvSpPr>
            <p:cNvPr id="503" name=""/>
            <p:cNvSpPr/>
            <p:nvPr/>
          </p:nvSpPr>
          <p:spPr>
            <a:xfrm rot="2142600">
              <a:off x="3893400" y="2219040"/>
              <a:ext cx="580680" cy="22680"/>
            </a:xfrm>
            <a:custGeom>
              <a:avLst/>
              <a:gdLst>
                <a:gd name="textAreaLeft" fmla="*/ 0 w 580680"/>
                <a:gd name="textAreaRight" fmla="*/ 584280 w 580680"/>
                <a:gd name="textAreaTop" fmla="*/ 0 h 22680"/>
                <a:gd name="textAreaBottom" fmla="*/ 26280 h 22680"/>
              </a:gdLst>
              <a:ahLst/>
              <a:rect l="textAreaLeft" t="textAreaTop" r="textAreaRight" b="textAreaBottom"/>
              <a:pathLst>
                <a:path w="584576" h="26630">
                  <a:moveTo>
                    <a:pt x="0" y="13315"/>
                  </a:moveTo>
                  <a:lnTo>
                    <a:pt x="584576" y="13315"/>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04" name=""/>
            <p:cNvSpPr/>
            <p:nvPr/>
          </p:nvSpPr>
          <p:spPr>
            <a:xfrm>
              <a:off x="4423680" y="2108880"/>
              <a:ext cx="1182600" cy="589320"/>
            </a:xfrm>
            <a:prstGeom prst="roundRect">
              <a:avLst>
                <a:gd name="adj" fmla="val 10000"/>
              </a:avLst>
            </a:prstGeom>
            <a:gradFill rotWithShape="0">
              <a:gsLst>
                <a:gs pos="2000">
                  <a:srgbClr val="3574ac"/>
                </a:gs>
                <a:gs pos="36000">
                  <a:srgbClr val="4697e0"/>
                </a:gs>
                <a:gs pos="100000">
                  <a:srgbClr val="bdd7ee"/>
                </a:gs>
              </a:gsLst>
              <a:lin ang="16200000"/>
            </a:gradFill>
            <a:ln w="25560">
              <a:noFill/>
            </a:ln>
            <a:effectLst>
              <a:outerShdw blurRad="108000" dir="5400000" dist="12600" rotWithShape="0">
                <a:srgbClr val="000000"/>
              </a:outerShdw>
            </a:effectLst>
          </p:spPr>
          <p:style>
            <a:lnRef idx="0"/>
            <a:fillRef idx="0"/>
            <a:effectRef idx="0"/>
            <a:fontRef idx="minor"/>
          </p:style>
          <p:txBody>
            <a:bodyPr numCol="1" spcCol="1440" lIns="12240" rIns="12240" tIns="12240" bIns="12240" anchor="ctr">
              <a:noAutofit/>
            </a:bodyPr>
            <a:p>
              <a:pPr algn="ctr" defTabSz="844560">
                <a:lnSpc>
                  <a:spcPct val="90000"/>
                </a:lnSpc>
                <a:spcAft>
                  <a:spcPts val="666"/>
                </a:spcAft>
                <a:tabLst>
                  <a:tab algn="l" pos="0"/>
                </a:tabLst>
              </a:pPr>
              <a:r>
                <a:rPr b="0" lang="fr-FR" sz="1900" strike="noStrike" u="none">
                  <a:solidFill>
                    <a:schemeClr val="lt1"/>
                  </a:solidFill>
                  <a:uFillTx/>
                  <a:latin typeface="Arial"/>
                  <a:ea typeface="DejaVu Sans"/>
                </a:rPr>
                <a:t>Goût</a:t>
              </a:r>
              <a:endParaRPr b="0" lang="en-DK" sz="1900" strike="noStrike" u="none">
                <a:solidFill>
                  <a:srgbClr val="000000"/>
                </a:solidFill>
                <a:uFillTx/>
                <a:latin typeface="Arial"/>
              </a:endParaRPr>
            </a:p>
          </p:txBody>
        </p:sp>
        <p:sp>
          <p:nvSpPr>
            <p:cNvPr id="505" name=""/>
            <p:cNvSpPr/>
            <p:nvPr/>
          </p:nvSpPr>
          <p:spPr>
            <a:xfrm rot="3907200">
              <a:off x="3623400" y="2559960"/>
              <a:ext cx="1124280" cy="22680"/>
            </a:xfrm>
            <a:custGeom>
              <a:avLst/>
              <a:gdLst>
                <a:gd name="textAreaLeft" fmla="*/ 0 w 1124280"/>
                <a:gd name="textAreaRight" fmla="*/ 1127880 w 1124280"/>
                <a:gd name="textAreaTop" fmla="*/ 0 h 22680"/>
                <a:gd name="textAreaBottom" fmla="*/ 26280 h 22680"/>
              </a:gdLst>
              <a:ahLst/>
              <a:rect l="textAreaLeft" t="textAreaTop" r="textAreaRight" b="textAreaBottom"/>
              <a:pathLst>
                <a:path w="1128255" h="26630">
                  <a:moveTo>
                    <a:pt x="0" y="13315"/>
                  </a:moveTo>
                  <a:lnTo>
                    <a:pt x="1128255" y="13315"/>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06" name=""/>
            <p:cNvSpPr/>
            <p:nvPr/>
          </p:nvSpPr>
          <p:spPr>
            <a:xfrm>
              <a:off x="4423680" y="2791080"/>
              <a:ext cx="1182600" cy="589320"/>
            </a:xfrm>
            <a:prstGeom prst="roundRect">
              <a:avLst>
                <a:gd name="adj" fmla="val 10000"/>
              </a:avLst>
            </a:prstGeom>
            <a:gradFill rotWithShape="0">
              <a:gsLst>
                <a:gs pos="2000">
                  <a:srgbClr val="3574ac"/>
                </a:gs>
                <a:gs pos="36000">
                  <a:srgbClr val="4697e0"/>
                </a:gs>
                <a:gs pos="100000">
                  <a:srgbClr val="bdd7ee"/>
                </a:gs>
              </a:gsLst>
              <a:lin ang="16200000"/>
            </a:gradFill>
            <a:ln w="25560">
              <a:noFill/>
            </a:ln>
            <a:effectLst>
              <a:outerShdw blurRad="108000" dir="5400000" dist="12600" rotWithShape="0">
                <a:srgbClr val="000000"/>
              </a:outerShdw>
            </a:effectLst>
          </p:spPr>
          <p:style>
            <a:lnRef idx="0"/>
            <a:fillRef idx="0"/>
            <a:effectRef idx="0"/>
            <a:fontRef idx="minor"/>
          </p:style>
          <p:txBody>
            <a:bodyPr numCol="1" spcCol="1440" lIns="12240" rIns="12240" tIns="12240" bIns="12240" anchor="ctr">
              <a:noAutofit/>
            </a:bodyPr>
            <a:p>
              <a:pPr algn="ctr" defTabSz="844560">
                <a:lnSpc>
                  <a:spcPct val="90000"/>
                </a:lnSpc>
                <a:spcAft>
                  <a:spcPts val="666"/>
                </a:spcAft>
                <a:tabLst>
                  <a:tab algn="l" pos="0"/>
                </a:tabLst>
              </a:pPr>
              <a:r>
                <a:rPr b="0" lang="fr-FR" sz="1900" strike="noStrike" u="none">
                  <a:solidFill>
                    <a:schemeClr val="lt1"/>
                  </a:solidFill>
                  <a:uFillTx/>
                  <a:latin typeface="Arial"/>
                  <a:ea typeface="DejaVu Sans"/>
                </a:rPr>
                <a:t>Toucher</a:t>
              </a:r>
              <a:endParaRPr b="0" lang="en-DK" sz="1900" strike="noStrike" u="none">
                <a:solidFill>
                  <a:srgbClr val="000000"/>
                </a:solidFill>
                <a:uFillTx/>
                <a:latin typeface="Arial"/>
              </a:endParaRPr>
            </a:p>
          </p:txBody>
        </p:sp>
        <p:sp>
          <p:nvSpPr>
            <p:cNvPr id="507" name=""/>
            <p:cNvSpPr/>
            <p:nvPr/>
          </p:nvSpPr>
          <p:spPr>
            <a:xfrm rot="4467000">
              <a:off x="3301920" y="2901960"/>
              <a:ext cx="1766880" cy="22680"/>
            </a:xfrm>
            <a:custGeom>
              <a:avLst/>
              <a:gdLst>
                <a:gd name="textAreaLeft" fmla="*/ 0 w 1766880"/>
                <a:gd name="textAreaRight" fmla="*/ 1770480 w 1766880"/>
                <a:gd name="textAreaTop" fmla="*/ 0 h 22680"/>
                <a:gd name="textAreaBottom" fmla="*/ 26280 h 22680"/>
              </a:gdLst>
              <a:ahLst/>
              <a:rect l="textAreaLeft" t="textAreaTop" r="textAreaRight" b="textAreaBottom"/>
              <a:pathLst>
                <a:path w="1770712" h="26630">
                  <a:moveTo>
                    <a:pt x="0" y="13315"/>
                  </a:moveTo>
                  <a:lnTo>
                    <a:pt x="1770712" y="13315"/>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508" name=""/>
            <p:cNvSpPr/>
            <p:nvPr/>
          </p:nvSpPr>
          <p:spPr>
            <a:xfrm>
              <a:off x="4423680" y="3473640"/>
              <a:ext cx="1182600" cy="589320"/>
            </a:xfrm>
            <a:prstGeom prst="roundRect">
              <a:avLst>
                <a:gd name="adj" fmla="val 10000"/>
              </a:avLst>
            </a:prstGeom>
            <a:gradFill rotWithShape="0">
              <a:gsLst>
                <a:gs pos="2000">
                  <a:srgbClr val="3574ac"/>
                </a:gs>
                <a:gs pos="36000">
                  <a:srgbClr val="4697e0"/>
                </a:gs>
                <a:gs pos="100000">
                  <a:srgbClr val="bdd7ee"/>
                </a:gs>
              </a:gsLst>
              <a:lin ang="16200000"/>
            </a:gradFill>
            <a:ln w="25560">
              <a:noFill/>
            </a:ln>
            <a:effectLst>
              <a:outerShdw blurRad="108000" dir="5400000" dist="12600" rotWithShape="0">
                <a:srgbClr val="000000"/>
              </a:outerShdw>
            </a:effectLst>
          </p:spPr>
          <p:style>
            <a:lnRef idx="0"/>
            <a:fillRef idx="0"/>
            <a:effectRef idx="0"/>
            <a:fontRef idx="minor"/>
          </p:style>
          <p:txBody>
            <a:bodyPr numCol="1" spcCol="1440" lIns="12240" rIns="12240" tIns="12240" bIns="12240" anchor="ctr">
              <a:noAutofit/>
            </a:bodyPr>
            <a:p>
              <a:pPr algn="ctr" defTabSz="844560">
                <a:lnSpc>
                  <a:spcPct val="90000"/>
                </a:lnSpc>
                <a:spcAft>
                  <a:spcPts val="666"/>
                </a:spcAft>
                <a:tabLst>
                  <a:tab algn="l" pos="0"/>
                </a:tabLst>
              </a:pPr>
              <a:r>
                <a:rPr b="0" lang="fr-FR" sz="1900" strike="noStrike" u="none">
                  <a:solidFill>
                    <a:schemeClr val="lt1"/>
                  </a:solidFill>
                  <a:uFillTx/>
                  <a:latin typeface="Arial"/>
                  <a:ea typeface="DejaVu Sans"/>
                </a:rPr>
                <a:t>Pesanteur</a:t>
              </a:r>
              <a:endParaRPr b="0" lang="en-DK" sz="1900" strike="noStrike" u="none">
                <a:solidFill>
                  <a:srgbClr val="000000"/>
                </a:solidFill>
                <a:uFillTx/>
                <a:latin typeface="Arial"/>
              </a:endParaRPr>
            </a:p>
          </p:txBody>
        </p:sp>
      </p:grpSp>
      <p:grpSp>
        <p:nvGrpSpPr>
          <p:cNvPr id="509" name="Diagram1"/>
          <p:cNvGrpSpPr/>
          <p:nvPr/>
        </p:nvGrpSpPr>
        <p:grpSpPr>
          <a:xfrm>
            <a:off x="6592680" y="0"/>
            <a:ext cx="5424480" cy="6854400"/>
            <a:chOff x="6592680" y="0"/>
            <a:chExt cx="5424480" cy="6854400"/>
          </a:xfrm>
        </p:grpSpPr>
        <p:sp>
          <p:nvSpPr>
            <p:cNvPr id="510" name=""/>
            <p:cNvSpPr/>
            <p:nvPr/>
          </p:nvSpPr>
          <p:spPr>
            <a:xfrm>
              <a:off x="6592680" y="0"/>
              <a:ext cx="5424480" cy="6852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511" name=""/>
            <p:cNvSpPr/>
            <p:nvPr/>
          </p:nvSpPr>
          <p:spPr>
            <a:xfrm>
              <a:off x="7783560" y="322812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Où en langage scientifique</a:t>
              </a:r>
              <a:endParaRPr b="0" lang="en-DK" sz="700" strike="noStrike" u="none">
                <a:solidFill>
                  <a:srgbClr val="000000"/>
                </a:solidFill>
                <a:uFillTx/>
                <a:latin typeface="Arial"/>
              </a:endParaRPr>
            </a:p>
          </p:txBody>
        </p:sp>
        <p:sp>
          <p:nvSpPr>
            <p:cNvPr id="512" name=""/>
            <p:cNvSpPr/>
            <p:nvPr/>
          </p:nvSpPr>
          <p:spPr>
            <a:xfrm rot="16596600">
              <a:off x="7352280" y="2040120"/>
              <a:ext cx="2782440" cy="7920"/>
            </a:xfrm>
            <a:custGeom>
              <a:avLst/>
              <a:gdLst>
                <a:gd name="textAreaLeft" fmla="*/ 0 w 2782440"/>
                <a:gd name="textAreaRight" fmla="*/ 2784600 w 2782440"/>
                <a:gd name="textAreaTop" fmla="*/ 0 h 7920"/>
                <a:gd name="textAreaBottom" fmla="*/ 10080 h 7920"/>
              </a:gdLst>
              <a:ahLst/>
              <a:rect l="textAreaLeft" t="textAreaTop" r="textAreaRight" b="textAreaBottom"/>
              <a:pathLst>
                <a:path w="2785134" h="10524">
                  <a:moveTo>
                    <a:pt x="0" y="5262"/>
                  </a:moveTo>
                  <a:lnTo>
                    <a:pt x="2785134" y="5262"/>
                  </a:lnTo>
                </a:path>
              </a:pathLst>
            </a:custGeom>
            <a:noFill/>
            <a:ln w="25560">
              <a:solidFill>
                <a:srgbClr val="487caa"/>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513" name=""/>
            <p:cNvSpPr/>
            <p:nvPr/>
          </p:nvSpPr>
          <p:spPr>
            <a:xfrm>
              <a:off x="8906040" y="46152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Energie électromagnétique</a:t>
              </a:r>
              <a:endParaRPr b="0" lang="en-DK" sz="700" strike="noStrike" u="none">
                <a:solidFill>
                  <a:srgbClr val="000000"/>
                </a:solidFill>
                <a:uFillTx/>
                <a:latin typeface="Arial"/>
              </a:endParaRPr>
            </a:p>
          </p:txBody>
        </p:sp>
        <p:sp>
          <p:nvSpPr>
            <p:cNvPr id="514" name=""/>
            <p:cNvSpPr/>
            <p:nvPr/>
          </p:nvSpPr>
          <p:spPr>
            <a:xfrm rot="18289200">
              <a:off x="9585720" y="426600"/>
              <a:ext cx="559080" cy="7920"/>
            </a:xfrm>
            <a:custGeom>
              <a:avLst/>
              <a:gdLst>
                <a:gd name="textAreaLeft" fmla="*/ 0 w 559080"/>
                <a:gd name="textAreaRight" fmla="*/ 561240 w 559080"/>
                <a:gd name="textAreaTop" fmla="*/ 0 h 7920"/>
                <a:gd name="textAreaBottom" fmla="*/ 10080 h 7920"/>
              </a:gdLst>
              <a:ahLst/>
              <a:rect l="textAreaLeft" t="textAreaTop" r="textAreaRight" b="textAreaBottom"/>
              <a:pathLst>
                <a:path w="561697" h="10524">
                  <a:moveTo>
                    <a:pt x="0" y="5262"/>
                  </a:moveTo>
                  <a:lnTo>
                    <a:pt x="561697"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15" name=""/>
            <p:cNvSpPr/>
            <p:nvPr/>
          </p:nvSpPr>
          <p:spPr>
            <a:xfrm>
              <a:off x="10028880" y="36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Vision</a:t>
              </a:r>
              <a:endParaRPr b="0" lang="en-DK" sz="700" strike="noStrike" u="none">
                <a:solidFill>
                  <a:srgbClr val="000000"/>
                </a:solidFill>
                <a:uFillTx/>
                <a:latin typeface="Arial"/>
              </a:endParaRPr>
            </a:p>
          </p:txBody>
        </p:sp>
        <p:sp>
          <p:nvSpPr>
            <p:cNvPr id="516" name=""/>
            <p:cNvSpPr/>
            <p:nvPr/>
          </p:nvSpPr>
          <p:spPr>
            <a:xfrm>
              <a:off x="9708120" y="656640"/>
              <a:ext cx="318240" cy="7920"/>
            </a:xfrm>
            <a:custGeom>
              <a:avLst/>
              <a:gdLst>
                <a:gd name="textAreaLeft" fmla="*/ 0 w 318240"/>
                <a:gd name="textAreaRight" fmla="*/ 320400 w 318240"/>
                <a:gd name="textAreaTop" fmla="*/ 0 h 7920"/>
                <a:gd name="textAreaBottom" fmla="*/ 10080 h 7920"/>
              </a:gdLst>
              <a:ahLst/>
              <a:rect l="textAreaLeft" t="textAreaTop" r="textAreaRight" b="textAreaBottom"/>
              <a:pathLst>
                <a:path w="320765" h="10524">
                  <a:moveTo>
                    <a:pt x="0" y="5262"/>
                  </a:moveTo>
                  <a:lnTo>
                    <a:pt x="320765"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17" name=""/>
            <p:cNvSpPr/>
            <p:nvPr/>
          </p:nvSpPr>
          <p:spPr>
            <a:xfrm>
              <a:off x="10028880" y="46152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Electroception</a:t>
              </a:r>
              <a:endParaRPr b="0" lang="en-DK" sz="700" strike="noStrike" u="none">
                <a:solidFill>
                  <a:srgbClr val="000000"/>
                </a:solidFill>
                <a:uFillTx/>
                <a:latin typeface="Arial"/>
              </a:endParaRPr>
            </a:p>
          </p:txBody>
        </p:sp>
        <p:sp>
          <p:nvSpPr>
            <p:cNvPr id="518" name=""/>
            <p:cNvSpPr/>
            <p:nvPr/>
          </p:nvSpPr>
          <p:spPr>
            <a:xfrm rot="3310800">
              <a:off x="9587880" y="885240"/>
              <a:ext cx="559080" cy="7920"/>
            </a:xfrm>
            <a:custGeom>
              <a:avLst/>
              <a:gdLst>
                <a:gd name="textAreaLeft" fmla="*/ 0 w 559080"/>
                <a:gd name="textAreaRight" fmla="*/ 561240 w 559080"/>
                <a:gd name="textAreaTop" fmla="*/ 0 h 7920"/>
                <a:gd name="textAreaBottom" fmla="*/ 10080 h 7920"/>
              </a:gdLst>
              <a:ahLst/>
              <a:rect l="textAreaLeft" t="textAreaTop" r="textAreaRight" b="textAreaBottom"/>
              <a:pathLst>
                <a:path w="561697" h="10524">
                  <a:moveTo>
                    <a:pt x="0" y="5262"/>
                  </a:moveTo>
                  <a:lnTo>
                    <a:pt x="561697"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19" name=""/>
            <p:cNvSpPr/>
            <p:nvPr/>
          </p:nvSpPr>
          <p:spPr>
            <a:xfrm>
              <a:off x="10028880" y="92268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Magnétocaption</a:t>
              </a:r>
              <a:endParaRPr b="0" lang="en-DK" sz="700" strike="noStrike" u="none">
                <a:solidFill>
                  <a:srgbClr val="000000"/>
                </a:solidFill>
                <a:uFillTx/>
                <a:latin typeface="Arial"/>
              </a:endParaRPr>
            </a:p>
          </p:txBody>
        </p:sp>
        <p:sp>
          <p:nvSpPr>
            <p:cNvPr id="520" name=""/>
            <p:cNvSpPr/>
            <p:nvPr/>
          </p:nvSpPr>
          <p:spPr>
            <a:xfrm rot="17351400">
              <a:off x="8255880" y="2963520"/>
              <a:ext cx="973800" cy="7920"/>
            </a:xfrm>
            <a:custGeom>
              <a:avLst/>
              <a:gdLst>
                <a:gd name="textAreaLeft" fmla="*/ 0 w 973800"/>
                <a:gd name="textAreaRight" fmla="*/ 975960 w 973800"/>
                <a:gd name="textAreaTop" fmla="*/ 0 h 7920"/>
                <a:gd name="textAreaBottom" fmla="*/ 10080 h 7920"/>
              </a:gdLst>
              <a:ahLst/>
              <a:rect l="textAreaLeft" t="textAreaTop" r="textAreaRight" b="textAreaBottom"/>
              <a:pathLst>
                <a:path w="976393" h="10524">
                  <a:moveTo>
                    <a:pt x="0" y="5262"/>
                  </a:moveTo>
                  <a:lnTo>
                    <a:pt x="976393" y="5262"/>
                  </a:lnTo>
                </a:path>
              </a:pathLst>
            </a:custGeom>
            <a:noFill/>
            <a:ln w="25560">
              <a:solidFill>
                <a:srgbClr val="487caa"/>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21" name=""/>
            <p:cNvSpPr/>
            <p:nvPr/>
          </p:nvSpPr>
          <p:spPr>
            <a:xfrm>
              <a:off x="8906040" y="230580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Mécano réception</a:t>
              </a:r>
              <a:endParaRPr b="0" lang="en-DK" sz="700" strike="noStrike" u="none">
                <a:solidFill>
                  <a:srgbClr val="000000"/>
                </a:solidFill>
                <a:uFillTx/>
                <a:latin typeface="Arial"/>
              </a:endParaRPr>
            </a:p>
          </p:txBody>
        </p:sp>
        <p:sp>
          <p:nvSpPr>
            <p:cNvPr id="522" name=""/>
            <p:cNvSpPr/>
            <p:nvPr/>
          </p:nvSpPr>
          <p:spPr>
            <a:xfrm rot="17351400">
              <a:off x="9378720" y="2041560"/>
              <a:ext cx="973800" cy="7920"/>
            </a:xfrm>
            <a:custGeom>
              <a:avLst/>
              <a:gdLst>
                <a:gd name="textAreaLeft" fmla="*/ 0 w 973800"/>
                <a:gd name="textAreaRight" fmla="*/ 975960 w 973800"/>
                <a:gd name="textAreaTop" fmla="*/ 0 h 7920"/>
                <a:gd name="textAreaBottom" fmla="*/ 10080 h 7920"/>
              </a:gdLst>
              <a:ahLst/>
              <a:rect l="textAreaLeft" t="textAreaTop" r="textAreaRight" b="textAreaBottom"/>
              <a:pathLst>
                <a:path w="976393" h="10524">
                  <a:moveTo>
                    <a:pt x="0" y="5262"/>
                  </a:moveTo>
                  <a:lnTo>
                    <a:pt x="976393"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23" name=""/>
            <p:cNvSpPr/>
            <p:nvPr/>
          </p:nvSpPr>
          <p:spPr>
            <a:xfrm>
              <a:off x="10028880" y="138384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Toucher</a:t>
              </a:r>
              <a:endParaRPr b="0" lang="en-DK" sz="700" strike="noStrike" u="none">
                <a:solidFill>
                  <a:srgbClr val="000000"/>
                </a:solidFill>
                <a:uFillTx/>
                <a:latin typeface="Arial"/>
              </a:endParaRPr>
            </a:p>
          </p:txBody>
        </p:sp>
        <p:sp>
          <p:nvSpPr>
            <p:cNvPr id="524" name=""/>
            <p:cNvSpPr/>
            <p:nvPr/>
          </p:nvSpPr>
          <p:spPr>
            <a:xfrm rot="18289200">
              <a:off x="9585720" y="2270880"/>
              <a:ext cx="559080" cy="7920"/>
            </a:xfrm>
            <a:custGeom>
              <a:avLst/>
              <a:gdLst>
                <a:gd name="textAreaLeft" fmla="*/ 0 w 559080"/>
                <a:gd name="textAreaRight" fmla="*/ 561240 w 559080"/>
                <a:gd name="textAreaTop" fmla="*/ 0 h 7920"/>
                <a:gd name="textAreaBottom" fmla="*/ 10080 h 7920"/>
              </a:gdLst>
              <a:ahLst/>
              <a:rect l="textAreaLeft" t="textAreaTop" r="textAreaRight" b="textAreaBottom"/>
              <a:pathLst>
                <a:path w="561697" h="10524">
                  <a:moveTo>
                    <a:pt x="0" y="5262"/>
                  </a:moveTo>
                  <a:lnTo>
                    <a:pt x="561697"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25" name=""/>
            <p:cNvSpPr/>
            <p:nvPr/>
          </p:nvSpPr>
          <p:spPr>
            <a:xfrm>
              <a:off x="10028880" y="184500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Ouïe</a:t>
              </a:r>
              <a:endParaRPr b="0" lang="en-DK" sz="700" strike="noStrike" u="none">
                <a:solidFill>
                  <a:srgbClr val="000000"/>
                </a:solidFill>
                <a:uFillTx/>
                <a:latin typeface="Arial"/>
              </a:endParaRPr>
            </a:p>
          </p:txBody>
        </p:sp>
        <p:sp>
          <p:nvSpPr>
            <p:cNvPr id="526" name=""/>
            <p:cNvSpPr/>
            <p:nvPr/>
          </p:nvSpPr>
          <p:spPr>
            <a:xfrm>
              <a:off x="9708120" y="2501280"/>
              <a:ext cx="318240" cy="7920"/>
            </a:xfrm>
            <a:custGeom>
              <a:avLst/>
              <a:gdLst>
                <a:gd name="textAreaLeft" fmla="*/ 0 w 318240"/>
                <a:gd name="textAreaRight" fmla="*/ 320400 w 318240"/>
                <a:gd name="textAreaTop" fmla="*/ 0 h 7920"/>
                <a:gd name="textAreaBottom" fmla="*/ 10080 h 7920"/>
              </a:gdLst>
              <a:ahLst/>
              <a:rect l="textAreaLeft" t="textAreaTop" r="textAreaRight" b="textAreaBottom"/>
              <a:pathLst>
                <a:path w="320765" h="10524">
                  <a:moveTo>
                    <a:pt x="0" y="5262"/>
                  </a:moveTo>
                  <a:lnTo>
                    <a:pt x="320765"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27" name=""/>
            <p:cNvSpPr/>
            <p:nvPr/>
          </p:nvSpPr>
          <p:spPr>
            <a:xfrm>
              <a:off x="10028880" y="230580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Echolocation</a:t>
              </a:r>
              <a:endParaRPr b="0" lang="en-DK" sz="700" strike="noStrike" u="none">
                <a:solidFill>
                  <a:srgbClr val="000000"/>
                </a:solidFill>
                <a:uFillTx/>
                <a:latin typeface="Arial"/>
              </a:endParaRPr>
            </a:p>
          </p:txBody>
        </p:sp>
        <p:sp>
          <p:nvSpPr>
            <p:cNvPr id="528" name=""/>
            <p:cNvSpPr/>
            <p:nvPr/>
          </p:nvSpPr>
          <p:spPr>
            <a:xfrm rot="3310800">
              <a:off x="9587880" y="2729520"/>
              <a:ext cx="559080" cy="7920"/>
            </a:xfrm>
            <a:custGeom>
              <a:avLst/>
              <a:gdLst>
                <a:gd name="textAreaLeft" fmla="*/ 0 w 559080"/>
                <a:gd name="textAreaRight" fmla="*/ 561240 w 559080"/>
                <a:gd name="textAreaTop" fmla="*/ 0 h 7920"/>
                <a:gd name="textAreaBottom" fmla="*/ 10080 h 7920"/>
              </a:gdLst>
              <a:ahLst/>
              <a:rect l="textAreaLeft" t="textAreaTop" r="textAreaRight" b="textAreaBottom"/>
              <a:pathLst>
                <a:path w="561697" h="10524">
                  <a:moveTo>
                    <a:pt x="0" y="5262"/>
                  </a:moveTo>
                  <a:lnTo>
                    <a:pt x="561697"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29" name=""/>
            <p:cNvSpPr/>
            <p:nvPr/>
          </p:nvSpPr>
          <p:spPr>
            <a:xfrm>
              <a:off x="10028880" y="276696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Proprioception</a:t>
              </a:r>
              <a:endParaRPr b="0" lang="en-DK" sz="700" strike="noStrike" u="none">
                <a:solidFill>
                  <a:srgbClr val="000000"/>
                </a:solidFill>
                <a:uFillTx/>
                <a:latin typeface="Arial"/>
              </a:endParaRPr>
            </a:p>
          </p:txBody>
        </p:sp>
        <p:sp>
          <p:nvSpPr>
            <p:cNvPr id="530" name=""/>
            <p:cNvSpPr/>
            <p:nvPr/>
          </p:nvSpPr>
          <p:spPr>
            <a:xfrm rot="4249200">
              <a:off x="9381240" y="2961000"/>
              <a:ext cx="973800" cy="7920"/>
            </a:xfrm>
            <a:custGeom>
              <a:avLst/>
              <a:gdLst>
                <a:gd name="textAreaLeft" fmla="*/ 0 w 973800"/>
                <a:gd name="textAreaRight" fmla="*/ 975960 w 973800"/>
                <a:gd name="textAreaTop" fmla="*/ 0 h 7920"/>
                <a:gd name="textAreaBottom" fmla="*/ 10080 h 7920"/>
              </a:gdLst>
              <a:ahLst/>
              <a:rect l="textAreaLeft" t="textAreaTop" r="textAreaRight" b="textAreaBottom"/>
              <a:pathLst>
                <a:path w="976393" h="10524">
                  <a:moveTo>
                    <a:pt x="0" y="5262"/>
                  </a:moveTo>
                  <a:lnTo>
                    <a:pt x="976393"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31" name=""/>
            <p:cNvSpPr/>
            <p:nvPr/>
          </p:nvSpPr>
          <p:spPr>
            <a:xfrm>
              <a:off x="10028880" y="322812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Equilibrioception</a:t>
              </a:r>
              <a:endParaRPr b="0" lang="en-DK" sz="700" strike="noStrike" u="none">
                <a:solidFill>
                  <a:srgbClr val="000000"/>
                </a:solidFill>
                <a:uFillTx/>
                <a:latin typeface="Arial"/>
              </a:endParaRPr>
            </a:p>
          </p:txBody>
        </p:sp>
        <p:sp>
          <p:nvSpPr>
            <p:cNvPr id="532" name=""/>
            <p:cNvSpPr/>
            <p:nvPr/>
          </p:nvSpPr>
          <p:spPr>
            <a:xfrm rot="3907200">
              <a:off x="8364960" y="3767760"/>
              <a:ext cx="759960" cy="7920"/>
            </a:xfrm>
            <a:custGeom>
              <a:avLst/>
              <a:gdLst>
                <a:gd name="textAreaLeft" fmla="*/ 0 w 759960"/>
                <a:gd name="textAreaRight" fmla="*/ 762120 w 759960"/>
                <a:gd name="textAreaTop" fmla="*/ 0 h 7920"/>
                <a:gd name="textAreaBottom" fmla="*/ 10080 h 7920"/>
              </a:gdLst>
              <a:ahLst/>
              <a:rect l="textAreaLeft" t="textAreaTop" r="textAreaRight" b="textAreaBottom"/>
              <a:pathLst>
                <a:path w="762410" h="10524">
                  <a:moveTo>
                    <a:pt x="0" y="5262"/>
                  </a:moveTo>
                  <a:lnTo>
                    <a:pt x="762410" y="5262"/>
                  </a:lnTo>
                </a:path>
              </a:pathLst>
            </a:custGeom>
            <a:noFill/>
            <a:ln w="25560">
              <a:solidFill>
                <a:srgbClr val="487caa"/>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33" name=""/>
            <p:cNvSpPr/>
            <p:nvPr/>
          </p:nvSpPr>
          <p:spPr>
            <a:xfrm>
              <a:off x="8906040" y="391968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Chimio réception</a:t>
              </a:r>
              <a:endParaRPr b="0" lang="en-DK" sz="700" strike="noStrike" u="none">
                <a:solidFill>
                  <a:srgbClr val="000000"/>
                </a:solidFill>
                <a:uFillTx/>
                <a:latin typeface="Arial"/>
              </a:endParaRPr>
            </a:p>
          </p:txBody>
        </p:sp>
        <p:sp>
          <p:nvSpPr>
            <p:cNvPr id="534" name=""/>
            <p:cNvSpPr/>
            <p:nvPr/>
          </p:nvSpPr>
          <p:spPr>
            <a:xfrm rot="19457400">
              <a:off x="9668880" y="3999240"/>
              <a:ext cx="392400" cy="7920"/>
            </a:xfrm>
            <a:custGeom>
              <a:avLst/>
              <a:gdLst>
                <a:gd name="textAreaLeft" fmla="*/ 0 w 392400"/>
                <a:gd name="textAreaRight" fmla="*/ 394560 w 392400"/>
                <a:gd name="textAreaTop" fmla="*/ 0 h 7920"/>
                <a:gd name="textAreaBottom" fmla="*/ 10080 h 7920"/>
              </a:gdLst>
              <a:ahLst/>
              <a:rect l="textAreaLeft" t="textAreaTop" r="textAreaRight" b="textAreaBottom"/>
              <a:pathLst>
                <a:path w="395023" h="10524">
                  <a:moveTo>
                    <a:pt x="0" y="5262"/>
                  </a:moveTo>
                  <a:lnTo>
                    <a:pt x="395023"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35" name=""/>
            <p:cNvSpPr/>
            <p:nvPr/>
          </p:nvSpPr>
          <p:spPr>
            <a:xfrm>
              <a:off x="10028880" y="368928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Odorat</a:t>
              </a:r>
              <a:endParaRPr b="0" lang="en-DK" sz="700" strike="noStrike" u="none">
                <a:solidFill>
                  <a:srgbClr val="000000"/>
                </a:solidFill>
                <a:uFillTx/>
                <a:latin typeface="Arial"/>
              </a:endParaRPr>
            </a:p>
          </p:txBody>
        </p:sp>
        <p:sp>
          <p:nvSpPr>
            <p:cNvPr id="536" name=""/>
            <p:cNvSpPr/>
            <p:nvPr/>
          </p:nvSpPr>
          <p:spPr>
            <a:xfrm rot="2142600">
              <a:off x="9670320" y="4228920"/>
              <a:ext cx="392400" cy="7920"/>
            </a:xfrm>
            <a:custGeom>
              <a:avLst/>
              <a:gdLst>
                <a:gd name="textAreaLeft" fmla="*/ 0 w 392400"/>
                <a:gd name="textAreaRight" fmla="*/ 394560 w 392400"/>
                <a:gd name="textAreaTop" fmla="*/ 0 h 7920"/>
                <a:gd name="textAreaBottom" fmla="*/ 10080 h 7920"/>
              </a:gdLst>
              <a:ahLst/>
              <a:rect l="textAreaLeft" t="textAreaTop" r="textAreaRight" b="textAreaBottom"/>
              <a:pathLst>
                <a:path w="395023" h="10524">
                  <a:moveTo>
                    <a:pt x="0" y="5262"/>
                  </a:moveTo>
                  <a:lnTo>
                    <a:pt x="395023"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37" name=""/>
            <p:cNvSpPr/>
            <p:nvPr/>
          </p:nvSpPr>
          <p:spPr>
            <a:xfrm>
              <a:off x="10028880" y="415044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Goût</a:t>
              </a:r>
              <a:endParaRPr b="0" lang="en-DK" sz="700" strike="noStrike" u="none">
                <a:solidFill>
                  <a:srgbClr val="000000"/>
                </a:solidFill>
                <a:uFillTx/>
                <a:latin typeface="Arial"/>
              </a:endParaRPr>
            </a:p>
          </p:txBody>
        </p:sp>
        <p:sp>
          <p:nvSpPr>
            <p:cNvPr id="538" name=""/>
            <p:cNvSpPr/>
            <p:nvPr/>
          </p:nvSpPr>
          <p:spPr>
            <a:xfrm rot="4725600">
              <a:off x="7924680" y="4228200"/>
              <a:ext cx="1643040" cy="7920"/>
            </a:xfrm>
            <a:custGeom>
              <a:avLst/>
              <a:gdLst>
                <a:gd name="textAreaLeft" fmla="*/ 0 w 1643040"/>
                <a:gd name="textAreaRight" fmla="*/ 1645200 w 1643040"/>
                <a:gd name="textAreaTop" fmla="*/ 0 h 7920"/>
                <a:gd name="textAreaBottom" fmla="*/ 10080 h 7920"/>
              </a:gdLst>
              <a:ahLst/>
              <a:rect l="textAreaLeft" t="textAreaTop" r="textAreaRight" b="textAreaBottom"/>
              <a:pathLst>
                <a:path w="1645419" h="10524">
                  <a:moveTo>
                    <a:pt x="0" y="5262"/>
                  </a:moveTo>
                  <a:lnTo>
                    <a:pt x="1645419" y="5262"/>
                  </a:lnTo>
                </a:path>
              </a:pathLst>
            </a:custGeom>
            <a:noFill/>
            <a:ln w="25560">
              <a:solidFill>
                <a:srgbClr val="487caa"/>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539" name=""/>
            <p:cNvSpPr/>
            <p:nvPr/>
          </p:nvSpPr>
          <p:spPr>
            <a:xfrm>
              <a:off x="8906040" y="484200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Thermoception</a:t>
              </a:r>
              <a:endParaRPr b="0" lang="en-DK" sz="700" strike="noStrike" u="none">
                <a:solidFill>
                  <a:srgbClr val="000000"/>
                </a:solidFill>
                <a:uFillTx/>
                <a:latin typeface="Arial"/>
              </a:endParaRPr>
            </a:p>
          </p:txBody>
        </p:sp>
        <p:sp>
          <p:nvSpPr>
            <p:cNvPr id="540" name=""/>
            <p:cNvSpPr/>
            <p:nvPr/>
          </p:nvSpPr>
          <p:spPr>
            <a:xfrm rot="19457400">
              <a:off x="9668880" y="4921560"/>
              <a:ext cx="392400" cy="7920"/>
            </a:xfrm>
            <a:custGeom>
              <a:avLst/>
              <a:gdLst>
                <a:gd name="textAreaLeft" fmla="*/ 0 w 392400"/>
                <a:gd name="textAreaRight" fmla="*/ 394560 w 392400"/>
                <a:gd name="textAreaTop" fmla="*/ 0 h 7920"/>
                <a:gd name="textAreaBottom" fmla="*/ 10080 h 7920"/>
              </a:gdLst>
              <a:ahLst/>
              <a:rect l="textAreaLeft" t="textAreaTop" r="textAreaRight" b="textAreaBottom"/>
              <a:pathLst>
                <a:path w="395023" h="10524">
                  <a:moveTo>
                    <a:pt x="0" y="5262"/>
                  </a:moveTo>
                  <a:lnTo>
                    <a:pt x="395023"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41" name=""/>
            <p:cNvSpPr/>
            <p:nvPr/>
          </p:nvSpPr>
          <p:spPr>
            <a:xfrm>
              <a:off x="10028880" y="461160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542" name=""/>
            <p:cNvSpPr/>
            <p:nvPr/>
          </p:nvSpPr>
          <p:spPr>
            <a:xfrm rot="2142600">
              <a:off x="9670320" y="5151240"/>
              <a:ext cx="392400" cy="7920"/>
            </a:xfrm>
            <a:custGeom>
              <a:avLst/>
              <a:gdLst>
                <a:gd name="textAreaLeft" fmla="*/ 0 w 392400"/>
                <a:gd name="textAreaRight" fmla="*/ 394560 w 392400"/>
                <a:gd name="textAreaTop" fmla="*/ 0 h 7920"/>
                <a:gd name="textAreaBottom" fmla="*/ 10080 h 7920"/>
              </a:gdLst>
              <a:ahLst/>
              <a:rect l="textAreaLeft" t="textAreaTop" r="textAreaRight" b="textAreaBottom"/>
              <a:pathLst>
                <a:path w="395023" h="10524">
                  <a:moveTo>
                    <a:pt x="0" y="5262"/>
                  </a:moveTo>
                  <a:lnTo>
                    <a:pt x="395023"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43" name=""/>
            <p:cNvSpPr/>
            <p:nvPr/>
          </p:nvSpPr>
          <p:spPr>
            <a:xfrm>
              <a:off x="10028880" y="507240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homéostatiques</a:t>
              </a:r>
              <a:endParaRPr b="0" lang="en-DK" sz="700" strike="noStrike" u="none">
                <a:solidFill>
                  <a:srgbClr val="000000"/>
                </a:solidFill>
                <a:uFillTx/>
                <a:latin typeface="Arial"/>
              </a:endParaRPr>
            </a:p>
          </p:txBody>
        </p:sp>
        <p:sp>
          <p:nvSpPr>
            <p:cNvPr id="544" name=""/>
            <p:cNvSpPr/>
            <p:nvPr/>
          </p:nvSpPr>
          <p:spPr>
            <a:xfrm rot="5003400">
              <a:off x="7353720" y="4806360"/>
              <a:ext cx="2782440" cy="7920"/>
            </a:xfrm>
            <a:custGeom>
              <a:avLst/>
              <a:gdLst>
                <a:gd name="textAreaLeft" fmla="*/ 0 w 2782440"/>
                <a:gd name="textAreaRight" fmla="*/ 2784600 w 2782440"/>
                <a:gd name="textAreaTop" fmla="*/ 0 h 7920"/>
                <a:gd name="textAreaBottom" fmla="*/ 10080 h 7920"/>
              </a:gdLst>
              <a:ahLst/>
              <a:rect l="textAreaLeft" t="textAreaTop" r="textAreaRight" b="textAreaBottom"/>
              <a:pathLst>
                <a:path w="2785134" h="10524">
                  <a:moveTo>
                    <a:pt x="0" y="5262"/>
                  </a:moveTo>
                  <a:lnTo>
                    <a:pt x="2785134" y="5262"/>
                  </a:lnTo>
                </a:path>
              </a:pathLst>
            </a:custGeom>
            <a:noFill/>
            <a:ln w="25560">
              <a:solidFill>
                <a:srgbClr val="487caa"/>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545" name=""/>
            <p:cNvSpPr/>
            <p:nvPr/>
          </p:nvSpPr>
          <p:spPr>
            <a:xfrm>
              <a:off x="8906040" y="599472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Polymodale (douleur)</a:t>
              </a:r>
              <a:endParaRPr b="0" lang="en-DK" sz="700" strike="noStrike" u="none">
                <a:solidFill>
                  <a:srgbClr val="000000"/>
                </a:solidFill>
                <a:uFillTx/>
                <a:latin typeface="Arial"/>
              </a:endParaRPr>
            </a:p>
          </p:txBody>
        </p:sp>
        <p:sp>
          <p:nvSpPr>
            <p:cNvPr id="546" name=""/>
            <p:cNvSpPr/>
            <p:nvPr/>
          </p:nvSpPr>
          <p:spPr>
            <a:xfrm rot="18289200">
              <a:off x="9585720" y="5959800"/>
              <a:ext cx="559080" cy="7920"/>
            </a:xfrm>
            <a:custGeom>
              <a:avLst/>
              <a:gdLst>
                <a:gd name="textAreaLeft" fmla="*/ 0 w 559080"/>
                <a:gd name="textAreaRight" fmla="*/ 561240 w 559080"/>
                <a:gd name="textAreaTop" fmla="*/ 0 h 7920"/>
                <a:gd name="textAreaBottom" fmla="*/ 10080 h 7920"/>
              </a:gdLst>
              <a:ahLst/>
              <a:rect l="textAreaLeft" t="textAreaTop" r="textAreaRight" b="textAreaBottom"/>
              <a:pathLst>
                <a:path w="561697" h="10524">
                  <a:moveTo>
                    <a:pt x="0" y="5262"/>
                  </a:moveTo>
                  <a:lnTo>
                    <a:pt x="561697"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47" name=""/>
            <p:cNvSpPr/>
            <p:nvPr/>
          </p:nvSpPr>
          <p:spPr>
            <a:xfrm>
              <a:off x="10028880" y="553356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548" name=""/>
            <p:cNvSpPr/>
            <p:nvPr/>
          </p:nvSpPr>
          <p:spPr>
            <a:xfrm>
              <a:off x="9708120" y="6189840"/>
              <a:ext cx="318240" cy="7920"/>
            </a:xfrm>
            <a:custGeom>
              <a:avLst/>
              <a:gdLst>
                <a:gd name="textAreaLeft" fmla="*/ 0 w 318240"/>
                <a:gd name="textAreaRight" fmla="*/ 320400 w 318240"/>
                <a:gd name="textAreaTop" fmla="*/ 0 h 7920"/>
                <a:gd name="textAreaBottom" fmla="*/ 10080 h 7920"/>
              </a:gdLst>
              <a:ahLst/>
              <a:rect l="textAreaLeft" t="textAreaTop" r="textAreaRight" b="textAreaBottom"/>
              <a:pathLst>
                <a:path w="320765" h="10524">
                  <a:moveTo>
                    <a:pt x="0" y="5262"/>
                  </a:moveTo>
                  <a:lnTo>
                    <a:pt x="320765"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49" name=""/>
            <p:cNvSpPr/>
            <p:nvPr/>
          </p:nvSpPr>
          <p:spPr>
            <a:xfrm>
              <a:off x="10028880" y="599472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des articulations</a:t>
              </a:r>
              <a:endParaRPr b="0" lang="en-DK" sz="700" strike="noStrike" u="none">
                <a:solidFill>
                  <a:srgbClr val="000000"/>
                </a:solidFill>
                <a:uFillTx/>
                <a:latin typeface="Arial"/>
              </a:endParaRPr>
            </a:p>
          </p:txBody>
        </p:sp>
        <p:sp>
          <p:nvSpPr>
            <p:cNvPr id="550" name=""/>
            <p:cNvSpPr/>
            <p:nvPr/>
          </p:nvSpPr>
          <p:spPr>
            <a:xfrm rot="3310800">
              <a:off x="9587880" y="6418440"/>
              <a:ext cx="559080" cy="7920"/>
            </a:xfrm>
            <a:custGeom>
              <a:avLst/>
              <a:gdLst>
                <a:gd name="textAreaLeft" fmla="*/ 0 w 559080"/>
                <a:gd name="textAreaRight" fmla="*/ 561240 w 559080"/>
                <a:gd name="textAreaTop" fmla="*/ 0 h 7920"/>
                <a:gd name="textAreaBottom" fmla="*/ 10080 h 7920"/>
              </a:gdLst>
              <a:ahLst/>
              <a:rect l="textAreaLeft" t="textAreaTop" r="textAreaRight" b="textAreaBottom"/>
              <a:pathLst>
                <a:path w="561697" h="10524">
                  <a:moveTo>
                    <a:pt x="0" y="5262"/>
                  </a:moveTo>
                  <a:lnTo>
                    <a:pt x="561697" y="5262"/>
                  </a:lnTo>
                </a:path>
              </a:pathLst>
            </a:custGeom>
            <a:noFill/>
            <a:ln w="25560">
              <a:solidFill>
                <a:srgbClr val="528cc1"/>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51" name=""/>
            <p:cNvSpPr/>
            <p:nvPr/>
          </p:nvSpPr>
          <p:spPr>
            <a:xfrm>
              <a:off x="10028880" y="6455880"/>
              <a:ext cx="799560" cy="398520"/>
            </a:xfrm>
            <a:prstGeom prst="roundRect">
              <a:avLst>
                <a:gd name="adj" fmla="val 10000"/>
              </a:avLst>
            </a:prstGeom>
            <a:gradFill rotWithShape="0">
              <a:gsLst>
                <a:gs pos="0">
                  <a:srgbClr val="3574ac"/>
                </a:gs>
                <a:gs pos="80000">
                  <a:srgbClr val="4697e0"/>
                </a:gs>
                <a:gs pos="100000">
                  <a:srgbClr val="4397e4"/>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viscéraux</a:t>
              </a:r>
              <a:endParaRPr b="0" lang="en-DK" sz="700" strike="noStrike" u="none">
                <a:solidFill>
                  <a:srgbClr val="000000"/>
                </a:solidFill>
                <a:uFillTx/>
                <a:latin typeface="Arial"/>
              </a:endParaRPr>
            </a:p>
          </p:txBody>
        </p:sp>
      </p:grpSp>
      <p:sp>
        <p:nvSpPr>
          <p:cNvPr id="552" name="Titre 1"/>
          <p:cNvSpPr/>
          <p:nvPr/>
        </p:nvSpPr>
        <p:spPr>
          <a:xfrm>
            <a:off x="175320" y="540000"/>
            <a:ext cx="3151800" cy="786600"/>
          </a:xfrm>
          <a:prstGeom prst="rect">
            <a:avLst/>
          </a:prstGeom>
          <a:noFill/>
          <a:ln w="0">
            <a:noFill/>
          </a:ln>
          <a:effectLst>
            <a:outerShdw blurRad="50760" dir="2700000" dist="37674" rotWithShape="0">
              <a:srgbClr val="000000">
                <a:alpha val="40000"/>
              </a:srgbClr>
            </a:outerShdw>
          </a:effectLst>
        </p:spPr>
        <p:style>
          <a:lnRef idx="0"/>
          <a:fillRef idx="0"/>
          <a:effectRef idx="0"/>
          <a:fontRef idx="minor"/>
        </p:style>
        <p:txBody>
          <a:bodyPr numCol="1" spcCol="1440" lIns="90000" rIns="90000" tIns="45000" bIns="45000" anchor="b">
            <a:normAutofit fontScale="92500" lnSpcReduction="9999"/>
          </a:bodyPr>
          <a:p>
            <a:pPr algn="ctr">
              <a:lnSpc>
                <a:spcPct val="90000"/>
              </a:lnSpc>
            </a:pPr>
            <a:r>
              <a:rPr b="0" lang="fr-FR" sz="6000" strike="noStrike" u="none">
                <a:solidFill>
                  <a:srgbClr val="000000"/>
                </a:solidFill>
                <a:uFillTx/>
                <a:latin typeface="Calibri Light"/>
                <a:ea typeface="DejaVu Sans"/>
              </a:rPr>
              <a:t>Nos sens</a:t>
            </a:r>
            <a:endParaRPr b="0" lang="en-DK" sz="6000" strike="noStrike" u="none">
              <a:solidFill>
                <a:srgbClr val="ffffff"/>
              </a:solidFill>
              <a:uFillTx/>
              <a:latin typeface="Arial"/>
            </a:endParaRPr>
          </a:p>
        </p:txBody>
      </p:sp>
      <p:grpSp>
        <p:nvGrpSpPr>
          <p:cNvPr id="553" name="Diagram1"/>
          <p:cNvGrpSpPr/>
          <p:nvPr/>
        </p:nvGrpSpPr>
        <p:grpSpPr>
          <a:xfrm>
            <a:off x="2385000" y="4225680"/>
            <a:ext cx="3339720" cy="1815840"/>
            <a:chOff x="2385000" y="4225680"/>
            <a:chExt cx="3339720" cy="1815840"/>
          </a:xfrm>
        </p:grpSpPr>
        <p:sp>
          <p:nvSpPr>
            <p:cNvPr id="554" name=""/>
            <p:cNvSpPr/>
            <p:nvPr/>
          </p:nvSpPr>
          <p:spPr>
            <a:xfrm>
              <a:off x="2385000" y="4225680"/>
              <a:ext cx="3337560" cy="1815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555" name=""/>
            <p:cNvSpPr/>
            <p:nvPr/>
          </p:nvSpPr>
          <p:spPr>
            <a:xfrm>
              <a:off x="2386080" y="4787640"/>
              <a:ext cx="1389600" cy="693720"/>
            </a:xfrm>
            <a:prstGeom prst="roundRect">
              <a:avLst>
                <a:gd name="adj" fmla="val 10000"/>
              </a:avLst>
            </a:prstGeom>
            <a:solidFill>
              <a:schemeClr val="accent6">
                <a:lumMod val="40000"/>
                <a:lumOff val="60000"/>
              </a:schemeClr>
            </a:solidFill>
            <a:ln w="25560">
              <a:noFill/>
            </a:ln>
            <a:effectLst>
              <a:outerShdw blurRad="108000" dir="5400000" dist="12600" rotWithShape="0">
                <a:srgbClr val="000000"/>
              </a:outerShdw>
            </a:effectLst>
          </p:spPr>
          <p:style>
            <a:lnRef idx="0"/>
            <a:fillRef idx="0"/>
            <a:effectRef idx="0"/>
            <a:fontRef idx="minor"/>
          </p:style>
          <p:txBody>
            <a:bodyPr numCol="1" spcCol="1440" lIns="9000" rIns="9000" tIns="9000" bIns="9000" anchor="ctr">
              <a:noAutofit/>
            </a:bodyPr>
            <a:p>
              <a:pPr algn="ctr" defTabSz="622440">
                <a:lnSpc>
                  <a:spcPct val="90000"/>
                </a:lnSpc>
                <a:spcAft>
                  <a:spcPts val="490"/>
                </a:spcAft>
                <a:tabLst>
                  <a:tab algn="l" pos="0"/>
                </a:tabLst>
              </a:pPr>
              <a:r>
                <a:rPr b="0" lang="fr-FR" sz="1400" strike="noStrike" u="none">
                  <a:solidFill>
                    <a:schemeClr val="dk1"/>
                  </a:solidFill>
                  <a:uFillTx/>
                  <a:latin typeface="Arial"/>
                  <a:ea typeface="DejaVu Sans"/>
                </a:rPr>
                <a:t>Animaux</a:t>
              </a:r>
              <a:endParaRPr b="0" lang="en-DK" sz="1400" strike="noStrike" u="none">
                <a:solidFill>
                  <a:srgbClr val="000000"/>
                </a:solidFill>
                <a:uFillTx/>
                <a:latin typeface="Arial"/>
              </a:endParaRPr>
            </a:p>
            <a:p>
              <a:pPr algn="ctr" defTabSz="622440">
                <a:lnSpc>
                  <a:spcPct val="90000"/>
                </a:lnSpc>
                <a:spcAft>
                  <a:spcPts val="490"/>
                </a:spcAft>
                <a:tabLst>
                  <a:tab algn="l" pos="0"/>
                </a:tabLst>
              </a:pPr>
              <a:r>
                <a:rPr b="0" lang="fr-FR" sz="1400" strike="noStrike" u="none">
                  <a:solidFill>
                    <a:schemeClr val="dk1"/>
                  </a:solidFill>
                  <a:uFillTx/>
                  <a:latin typeface="Arial"/>
                  <a:ea typeface="DejaVu Sans"/>
                </a:rPr>
                <a:t>Leurs sens = les nôtres + …</a:t>
              </a:r>
              <a:endParaRPr b="0" lang="en-DK" sz="1400" strike="noStrike" u="none">
                <a:solidFill>
                  <a:srgbClr val="000000"/>
                </a:solidFill>
                <a:uFillTx/>
                <a:latin typeface="Arial"/>
              </a:endParaRPr>
            </a:p>
          </p:txBody>
        </p:sp>
        <p:sp>
          <p:nvSpPr>
            <p:cNvPr id="556" name=""/>
            <p:cNvSpPr/>
            <p:nvPr/>
          </p:nvSpPr>
          <p:spPr>
            <a:xfrm rot="19391400">
              <a:off x="3706560" y="4892400"/>
              <a:ext cx="694440" cy="66600"/>
            </a:xfrm>
            <a:custGeom>
              <a:avLst/>
              <a:gdLst>
                <a:gd name="textAreaLeft" fmla="*/ 0 w 694440"/>
                <a:gd name="textAreaRight" fmla="*/ 696240 w 694440"/>
                <a:gd name="textAreaTop" fmla="*/ 0 h 66600"/>
                <a:gd name="textAreaBottom" fmla="*/ 68400 h 66600"/>
              </a:gdLst>
              <a:ahLst/>
              <a:rect l="textAreaLeft" t="textAreaTop" r="textAreaRight" b="textAreaBottom"/>
              <a:pathLst>
                <a:path w="696451" h="68818">
                  <a:moveTo>
                    <a:pt x="0" y="34409"/>
                  </a:moveTo>
                  <a:lnTo>
                    <a:pt x="696451" y="34409"/>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57" name=""/>
            <p:cNvSpPr/>
            <p:nvPr/>
          </p:nvSpPr>
          <p:spPr>
            <a:xfrm>
              <a:off x="4335120" y="4370400"/>
              <a:ext cx="1389600" cy="693720"/>
            </a:xfrm>
            <a:prstGeom prst="roundRect">
              <a:avLst>
                <a:gd name="adj" fmla="val 10000"/>
              </a:avLst>
            </a:prstGeom>
            <a:solidFill>
              <a:schemeClr val="accent6">
                <a:lumMod val="40000"/>
                <a:lumOff val="60000"/>
              </a:schemeClr>
            </a:solidFill>
            <a:ln w="25560">
              <a:noFill/>
            </a:ln>
            <a:effectLst>
              <a:outerShdw blurRad="108000" dir="5400000" dist="12600" rotWithShape="0">
                <a:srgbClr val="000000"/>
              </a:outerShdw>
            </a:effectLst>
          </p:spPr>
          <p:style>
            <a:lnRef idx="0"/>
            <a:fillRef idx="0"/>
            <a:effectRef idx="0"/>
            <a:fontRef idx="minor"/>
          </p:style>
          <p:txBody>
            <a:bodyPr numCol="1" spcCol="1440" lIns="9000" rIns="9000" tIns="9000" bIns="9000" anchor="ctr">
              <a:noAutofit/>
            </a:bodyPr>
            <a:p>
              <a:pPr algn="ctr" defTabSz="622440">
                <a:lnSpc>
                  <a:spcPct val="90000"/>
                </a:lnSpc>
                <a:spcAft>
                  <a:spcPts val="490"/>
                </a:spcAft>
                <a:tabLst>
                  <a:tab algn="l" pos="0"/>
                </a:tabLst>
              </a:pPr>
              <a:r>
                <a:rPr b="0" lang="fr-FR" sz="1400" strike="noStrike" u="none">
                  <a:solidFill>
                    <a:schemeClr val="dk1"/>
                  </a:solidFill>
                  <a:uFillTx/>
                  <a:latin typeface="Arial"/>
                  <a:ea typeface="DejaVu Sans"/>
                </a:rPr>
                <a:t>Champs électriques</a:t>
              </a:r>
              <a:endParaRPr b="0" lang="en-DK" sz="1400" strike="noStrike" u="none">
                <a:solidFill>
                  <a:srgbClr val="000000"/>
                </a:solidFill>
                <a:uFillTx/>
                <a:latin typeface="Arial"/>
              </a:endParaRPr>
            </a:p>
          </p:txBody>
        </p:sp>
        <p:sp>
          <p:nvSpPr>
            <p:cNvPr id="558" name=""/>
            <p:cNvSpPr/>
            <p:nvPr/>
          </p:nvSpPr>
          <p:spPr>
            <a:xfrm rot="2142600">
              <a:off x="3713040" y="5299560"/>
              <a:ext cx="683280" cy="66600"/>
            </a:xfrm>
            <a:custGeom>
              <a:avLst/>
              <a:gdLst>
                <a:gd name="textAreaLeft" fmla="*/ 0 w 683280"/>
                <a:gd name="textAreaRight" fmla="*/ 685080 w 683280"/>
                <a:gd name="textAreaTop" fmla="*/ 0 h 66600"/>
                <a:gd name="textAreaBottom" fmla="*/ 68400 h 66600"/>
              </a:gdLst>
              <a:ahLst/>
              <a:rect l="textAreaLeft" t="textAreaTop" r="textAreaRight" b="textAreaBottom"/>
              <a:pathLst>
                <a:path w="685576" h="68818">
                  <a:moveTo>
                    <a:pt x="0" y="34409"/>
                  </a:moveTo>
                  <a:lnTo>
                    <a:pt x="685576" y="34409"/>
                  </a:lnTo>
                </a:path>
              </a:pathLst>
            </a:custGeom>
            <a:noFill/>
            <a:ln w="25560">
              <a:noFill/>
            </a:ln>
            <a:effectLst>
              <a:outerShdw blurRad="108000" dir="5400000" dist="12600" rotWithShape="0">
                <a:srgbClr val="000000"/>
              </a:outerShdw>
            </a:effectLst>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559" name=""/>
            <p:cNvSpPr/>
            <p:nvPr/>
          </p:nvSpPr>
          <p:spPr>
            <a:xfrm>
              <a:off x="4334400" y="5187960"/>
              <a:ext cx="1389600" cy="693720"/>
            </a:xfrm>
            <a:prstGeom prst="roundRect">
              <a:avLst>
                <a:gd name="adj" fmla="val 10000"/>
              </a:avLst>
            </a:prstGeom>
            <a:solidFill>
              <a:schemeClr val="accent6">
                <a:lumMod val="40000"/>
                <a:lumOff val="60000"/>
              </a:schemeClr>
            </a:solidFill>
            <a:ln w="25560">
              <a:noFill/>
            </a:ln>
            <a:effectLst>
              <a:outerShdw blurRad="108000" dir="5400000" dist="12600" rotWithShape="0">
                <a:srgbClr val="000000"/>
              </a:outerShdw>
            </a:effectLst>
          </p:spPr>
          <p:style>
            <a:lnRef idx="0"/>
            <a:fillRef idx="0"/>
            <a:effectRef idx="0"/>
            <a:fontRef idx="minor"/>
          </p:style>
          <p:txBody>
            <a:bodyPr numCol="1" spcCol="1440" lIns="9000" rIns="9000" tIns="9000" bIns="9000" anchor="ctr">
              <a:noAutofit/>
            </a:bodyPr>
            <a:p>
              <a:pPr algn="ctr" defTabSz="622440">
                <a:lnSpc>
                  <a:spcPct val="90000"/>
                </a:lnSpc>
                <a:spcAft>
                  <a:spcPts val="490"/>
                </a:spcAft>
                <a:tabLst>
                  <a:tab algn="l" pos="0"/>
                </a:tabLst>
              </a:pPr>
              <a:r>
                <a:rPr b="0" lang="fr-FR" sz="1400" strike="noStrike" u="none">
                  <a:solidFill>
                    <a:schemeClr val="dk1"/>
                  </a:solidFill>
                  <a:uFillTx/>
                  <a:latin typeface="Arial"/>
                  <a:ea typeface="DejaVu Sans"/>
                </a:rPr>
                <a:t>Champs magnétiques</a:t>
              </a:r>
              <a:endParaRPr b="0" lang="en-DK" sz="1400" strike="noStrike" u="none">
                <a:solidFill>
                  <a:srgbClr val="000000"/>
                </a:solidFill>
                <a:uFillTx/>
                <a:latin typeface="Arial"/>
              </a:endParaRPr>
            </a:p>
          </p:txBody>
        </p:sp>
      </p:gr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8" name=""/>
          <p:cNvSpPr/>
          <p:nvPr/>
        </p:nvSpPr>
        <p:spPr>
          <a:xfrm>
            <a:off x="575280" y="421560"/>
            <a:ext cx="5316480" cy="519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trike="noStrike" u="none">
                <a:solidFill>
                  <a:srgbClr val="000000"/>
                </a:solidFill>
                <a:uFillTx/>
                <a:latin typeface="Arial"/>
                <a:ea typeface="DejaVu Sans"/>
              </a:rPr>
              <a:t>Avantages/inconvénients</a:t>
            </a:r>
            <a:endParaRPr b="0" lang="en-DK" sz="2800" strike="noStrike" u="none">
              <a:solidFill>
                <a:srgbClr val="ffffff"/>
              </a:solidFill>
              <a:uFillTx/>
              <a:latin typeface="Arial"/>
            </a:endParaRPr>
          </a:p>
        </p:txBody>
      </p:sp>
      <p:sp>
        <p:nvSpPr>
          <p:cNvPr id="929" name=""/>
          <p:cNvSpPr/>
          <p:nvPr/>
        </p:nvSpPr>
        <p:spPr>
          <a:xfrm>
            <a:off x="582480" y="1864800"/>
            <a:ext cx="9782640" cy="350388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Font typeface="Wingdings" charset="2"/>
              <a:buChar char=""/>
            </a:pPr>
            <a:r>
              <a:rPr b="0" lang="fr-FR" sz="2800" strike="noStrike" u="none">
                <a:solidFill>
                  <a:srgbClr val="3faf46"/>
                </a:solidFill>
                <a:uFillTx/>
                <a:latin typeface="Arial"/>
                <a:ea typeface="DejaVu Sans"/>
              </a:rPr>
              <a:t>Permet d’avoir une information quantitative</a:t>
            </a:r>
            <a:endParaRPr b="0" lang="en-DK" sz="28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800" strike="noStrike" u="none">
                <a:solidFill>
                  <a:srgbClr val="3faf46"/>
                </a:solidFill>
                <a:uFillTx/>
                <a:latin typeface="Arial"/>
                <a:ea typeface="DejaVu Sans"/>
              </a:rPr>
              <a:t>Plus abordable que la TEP et l’IRM</a:t>
            </a:r>
            <a:endParaRPr b="0" lang="en-DK" sz="28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800" strike="noStrike" u="none">
                <a:solidFill>
                  <a:srgbClr val="3faf46"/>
                </a:solidFill>
                <a:uFillTx/>
                <a:latin typeface="Arial"/>
                <a:ea typeface="DejaVu Sans"/>
              </a:rPr>
              <a:t>Technologie plus « simple » que TEP et IRM</a:t>
            </a:r>
            <a:endParaRPr b="0" lang="en-DK" sz="28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800" strike="noStrike" u="none">
                <a:solidFill>
                  <a:srgbClr val="3faf46"/>
                </a:solidFill>
                <a:uFillTx/>
                <a:latin typeface="Arial"/>
                <a:ea typeface="DejaVu Sans"/>
              </a:rPr>
              <a:t>Technologie aussi mature que le CT</a:t>
            </a:r>
            <a:endParaRPr b="0" lang="en-DK" sz="28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800" strike="noStrike" u="none">
                <a:solidFill>
                  <a:srgbClr val="c9211e"/>
                </a:solidFill>
                <a:uFillTx/>
                <a:latin typeface="Arial"/>
                <a:ea typeface="DejaVu Sans"/>
              </a:rPr>
              <a:t>Résolution spatiale relativement faible</a:t>
            </a:r>
            <a:endParaRPr b="0" lang="en-DK" sz="28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800" strike="noStrike" u="none">
                <a:solidFill>
                  <a:srgbClr val="c9211e"/>
                </a:solidFill>
                <a:uFillTx/>
                <a:latin typeface="Arial"/>
                <a:ea typeface="DejaVu Sans"/>
              </a:rPr>
              <a:t>Résolution temporelle relativement faible</a:t>
            </a:r>
            <a:endParaRPr b="0" lang="en-DK" sz="28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800" strike="noStrike" u="none">
                <a:solidFill>
                  <a:srgbClr val="c9211e"/>
                </a:solidFill>
                <a:uFillTx/>
                <a:latin typeface="Arial"/>
                <a:ea typeface="DejaVu Sans"/>
              </a:rPr>
              <a:t>Technologie irradiante (2 à 12mSV /exam)</a:t>
            </a:r>
            <a:endParaRPr b="0" lang="en-DK" sz="2800" strike="noStrike" u="none">
              <a:solidFill>
                <a:srgbClr val="ffffff"/>
              </a:solidFill>
              <a:uFillTx/>
              <a:latin typeface="Arial"/>
            </a:endParaRPr>
          </a:p>
          <a:p>
            <a:pPr>
              <a:lnSpc>
                <a:spcPct val="100000"/>
              </a:lnSpc>
            </a:pPr>
            <a:endParaRPr b="0" lang="en-DK" sz="2800" strike="noStrike" u="none">
              <a:solidFill>
                <a:srgbClr val="ffffff"/>
              </a:solidFill>
              <a:uFillTx/>
              <a:latin typeface="Arial"/>
            </a:endParaRPr>
          </a:p>
        </p:txBody>
      </p:sp>
      <p:sp>
        <p:nvSpPr>
          <p:cNvPr id="930" name=""/>
          <p:cNvSpPr/>
          <p:nvPr/>
        </p:nvSpPr>
        <p:spPr>
          <a:xfrm>
            <a:off x="1217160" y="5168880"/>
            <a:ext cx="8407800" cy="848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fr-FR" sz="1200" strike="noStrike" u="none">
                <a:solidFill>
                  <a:srgbClr val="000000"/>
                </a:solidFill>
                <a:uFillTx/>
                <a:latin typeface="Arial"/>
                <a:ea typeface="DejaVu Sans"/>
              </a:rPr>
              <a:t>« Emerging evidence consistently demonstrates that PET provides improved image quality, greater interpretive certainty, higher diagnostic accuracy, lower patient dosimetry, and shorter imaging protocols as compared to SPECT »</a:t>
            </a:r>
            <a:endParaRPr b="0" lang="en-DK" sz="1200" strike="noStrike" u="none">
              <a:solidFill>
                <a:srgbClr val="ffffff"/>
              </a:solidFill>
              <a:uFillTx/>
              <a:latin typeface="Arial"/>
            </a:endParaRPr>
          </a:p>
          <a:p>
            <a:pPr>
              <a:lnSpc>
                <a:spcPct val="100000"/>
              </a:lnSpc>
            </a:pPr>
            <a:r>
              <a:rPr b="0" i="1" lang="fr-FR" sz="1000" strike="noStrike" u="none">
                <a:solidFill>
                  <a:srgbClr val="000000"/>
                </a:solidFill>
                <a:uFillTx/>
                <a:latin typeface="Arial"/>
                <a:ea typeface="DejaVu Sans"/>
              </a:rPr>
              <a:t>T.M.Bateman   J Nucl Cardiol. 2012 Feb:19 Suppl 1:S3-11</a:t>
            </a:r>
            <a:endParaRPr b="0" lang="en-DK" sz="10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1" name="PlaceHolder 1"/>
          <p:cNvSpPr>
            <a:spLocks noGrp="1"/>
          </p:cNvSpPr>
          <p:nvPr>
            <p:ph type="title"/>
          </p:nvPr>
        </p:nvSpPr>
        <p:spPr>
          <a:xfrm>
            <a:off x="609480" y="145800"/>
            <a:ext cx="7682400" cy="387000"/>
          </a:xfrm>
          <a:prstGeom prst="rect">
            <a:avLst/>
          </a:prstGeom>
          <a:noFill/>
          <a:ln w="0">
            <a:noFill/>
          </a:ln>
        </p:spPr>
        <p:txBody>
          <a:bodyPr lIns="91440" rIns="91440" tIns="45720" bIns="45720" anchor="b">
            <a:normAutofit fontScale="62500" lnSpcReduction="19999"/>
          </a:bodyPr>
          <a:p>
            <a:pPr indent="0" defTabSz="914400">
              <a:lnSpc>
                <a:spcPct val="100000"/>
              </a:lnSpc>
              <a:buNone/>
              <a:tabLst>
                <a:tab algn="l" pos="0"/>
              </a:tabLst>
            </a:pPr>
            <a:r>
              <a:rPr b="0" lang="fr-FR" sz="3600" spc="-60" strike="noStrike" u="none" cap="all">
                <a:solidFill>
                  <a:schemeClr val="dk2"/>
                </a:solidFill>
                <a:uFillTx/>
                <a:latin typeface="Arial Black"/>
              </a:rPr>
              <a:t>Tomographie par Émission de Positon</a:t>
            </a:r>
            <a:endParaRPr b="0" lang="en-DK" sz="3600" strike="noStrike" u="none">
              <a:solidFill>
                <a:srgbClr val="000000"/>
              </a:solidFill>
              <a:uFillTx/>
              <a:latin typeface="Arial"/>
            </a:endParaRPr>
          </a:p>
        </p:txBody>
      </p:sp>
      <p:sp>
        <p:nvSpPr>
          <p:cNvPr id="932" name="PlaceHolder 2"/>
          <p:cNvSpPr>
            <a:spLocks noGrp="1"/>
          </p:cNvSpPr>
          <p:nvPr>
            <p:ph/>
          </p:nvPr>
        </p:nvSpPr>
        <p:spPr>
          <a:xfrm>
            <a:off x="609480" y="1752120"/>
            <a:ext cx="4043520" cy="4370760"/>
          </a:xfrm>
          <a:prstGeom prst="rect">
            <a:avLst/>
          </a:prstGeom>
          <a:noFill/>
          <a:ln w="0">
            <a:noFill/>
          </a:ln>
        </p:spPr>
        <p:txBody>
          <a:bodyPr lIns="91440" rIns="91440" tIns="45720" bIns="45720" anchor="t">
            <a:noAutofit/>
          </a:bodyPr>
          <a:p>
            <a:pPr indent="0" defTabSz="914400">
              <a:lnSpc>
                <a:spcPct val="100000"/>
              </a:lnSpc>
              <a:spcBef>
                <a:spcPts val="400"/>
              </a:spcBef>
              <a:spcAft>
                <a:spcPts val="601"/>
              </a:spcAft>
              <a:buNone/>
              <a:tabLst>
                <a:tab algn="l" pos="0"/>
              </a:tabLst>
            </a:pP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r>
              <a:rPr b="0" lang="fr-FR" sz="2000" strike="noStrike" u="none">
                <a:solidFill>
                  <a:schemeClr val="dk1"/>
                </a:solidFill>
                <a:uFillTx/>
                <a:latin typeface="Arial"/>
              </a:rPr>
              <a:t>Photons gamma de 511keV coïncidents captés par la gamma caméra</a:t>
            </a: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r>
              <a:rPr b="0" lang="fr-FR" sz="2000" strike="noStrike" u="none">
                <a:solidFill>
                  <a:schemeClr val="dk1"/>
                </a:solidFill>
                <a:uFillTx/>
                <a:latin typeface="Arial"/>
              </a:rPr>
              <a:t>La TEP utilise Le fluor 18 ainsi que l’oxygène 15 (</a:t>
            </a:r>
            <a:r>
              <a:rPr b="0" lang="fr-FR" sz="2000" strike="noStrike" u="none" baseline="33000">
                <a:solidFill>
                  <a:schemeClr val="dk1"/>
                </a:solidFill>
                <a:uFillTx/>
                <a:latin typeface="Arial"/>
              </a:rPr>
              <a:t>15</a:t>
            </a:r>
            <a:r>
              <a:rPr b="0" lang="fr-FR" sz="2000" strike="noStrike" u="none">
                <a:solidFill>
                  <a:schemeClr val="dk1"/>
                </a:solidFill>
                <a:uFillTx/>
                <a:latin typeface="Arial"/>
              </a:rPr>
              <a:t>O), l’azote 13 (</a:t>
            </a:r>
            <a:r>
              <a:rPr b="0" lang="fr-FR" sz="2000" strike="noStrike" u="none" baseline="33000">
                <a:solidFill>
                  <a:schemeClr val="dk1"/>
                </a:solidFill>
                <a:uFillTx/>
                <a:latin typeface="Arial"/>
              </a:rPr>
              <a:t>13</a:t>
            </a:r>
            <a:r>
              <a:rPr b="0" lang="fr-FR" sz="2000" strike="noStrike" u="none">
                <a:solidFill>
                  <a:schemeClr val="dk1"/>
                </a:solidFill>
                <a:uFillTx/>
                <a:latin typeface="Arial"/>
              </a:rPr>
              <a:t>N), le carbone 11 (</a:t>
            </a:r>
            <a:r>
              <a:rPr b="0" lang="fr-FR" sz="2000" strike="noStrike" u="none" baseline="33000">
                <a:solidFill>
                  <a:schemeClr val="dk1"/>
                </a:solidFill>
                <a:uFillTx/>
                <a:latin typeface="Arial"/>
              </a:rPr>
              <a:t>11</a:t>
            </a:r>
            <a:r>
              <a:rPr b="0" lang="fr-FR" sz="2000" strike="noStrike" u="none">
                <a:solidFill>
                  <a:schemeClr val="dk1"/>
                </a:solidFill>
                <a:uFillTx/>
                <a:latin typeface="Arial"/>
              </a:rPr>
              <a:t>C) ont une courte demi-vie (de 15 minutes à 110 minutes pour le fluor). </a:t>
            </a:r>
            <a:endParaRPr b="0" lang="en-DK" sz="2000" strike="noStrike" u="none">
              <a:solidFill>
                <a:srgbClr val="000000"/>
              </a:solidFill>
              <a:uFillTx/>
              <a:latin typeface="Arial"/>
            </a:endParaRPr>
          </a:p>
          <a:p>
            <a:pPr indent="0" defTabSz="914400">
              <a:lnSpc>
                <a:spcPct val="100000"/>
              </a:lnSpc>
              <a:spcBef>
                <a:spcPts val="400"/>
              </a:spcBef>
              <a:spcAft>
                <a:spcPts val="601"/>
              </a:spcAft>
              <a:buNone/>
              <a:tabLst>
                <a:tab algn="l" pos="0"/>
              </a:tabLst>
            </a:pPr>
            <a:r>
              <a:rPr b="0" lang="fr-FR" sz="2000" strike="noStrike" u="none">
                <a:solidFill>
                  <a:schemeClr val="dk1"/>
                </a:solidFill>
                <a:uFillTx/>
                <a:latin typeface="Arial"/>
                <a:ea typeface="BabelStone Han"/>
              </a:rPr>
              <a:t>Ces isotopes de courte durée nécessitent un cyclotron pour leur production. </a:t>
            </a:r>
            <a:endParaRPr b="0" lang="en-DK" sz="2000" strike="noStrike" u="none">
              <a:solidFill>
                <a:srgbClr val="000000"/>
              </a:solidFill>
              <a:uFillTx/>
              <a:latin typeface="Arial"/>
            </a:endParaRPr>
          </a:p>
        </p:txBody>
      </p:sp>
      <p:pic>
        <p:nvPicPr>
          <p:cNvPr id="933" name="" descr=""/>
          <p:cNvPicPr/>
          <p:nvPr/>
        </p:nvPicPr>
        <p:blipFill>
          <a:blip r:embed="rId1"/>
          <a:stretch/>
        </p:blipFill>
        <p:spPr>
          <a:xfrm>
            <a:off x="5699520" y="784440"/>
            <a:ext cx="6018840" cy="3345840"/>
          </a:xfrm>
          <a:prstGeom prst="rect">
            <a:avLst/>
          </a:prstGeom>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4" name="" descr=""/>
          <p:cNvPicPr/>
          <p:nvPr/>
        </p:nvPicPr>
        <p:blipFill>
          <a:blip r:embed="rId1"/>
          <a:stretch/>
        </p:blipFill>
        <p:spPr>
          <a:xfrm>
            <a:off x="1320120" y="588600"/>
            <a:ext cx="8655840" cy="5693400"/>
          </a:xfrm>
          <a:prstGeom prst="rect">
            <a:avLst/>
          </a:prstGeom>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5" name="" descr=""/>
          <p:cNvPicPr/>
          <p:nvPr/>
        </p:nvPicPr>
        <p:blipFill>
          <a:blip r:embed="rId1"/>
          <a:stretch/>
        </p:blipFill>
        <p:spPr>
          <a:xfrm>
            <a:off x="6773760" y="2044800"/>
            <a:ext cx="4826520" cy="3616920"/>
          </a:xfrm>
          <a:prstGeom prst="rect">
            <a:avLst/>
          </a:prstGeom>
          <a:ln w="0">
            <a:noFill/>
          </a:ln>
        </p:spPr>
      </p:pic>
      <p:sp>
        <p:nvSpPr>
          <p:cNvPr id="936" name=""/>
          <p:cNvSpPr/>
          <p:nvPr/>
        </p:nvSpPr>
        <p:spPr>
          <a:xfrm>
            <a:off x="564120" y="298080"/>
            <a:ext cx="7818840" cy="1152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fr-FR" sz="2000" strike="noStrike" u="none">
                <a:solidFill>
                  <a:srgbClr val="000000"/>
                </a:solidFill>
                <a:uFillTx/>
                <a:latin typeface="Arial"/>
                <a:ea typeface="DejaVu Sans"/>
              </a:rPr>
              <a:t>TEP en résolution temps de vol (Time Of Flight)</a:t>
            </a:r>
            <a:endParaRPr b="0" lang="en-DK" sz="2000" strike="noStrike" u="none">
              <a:solidFill>
                <a:srgbClr val="000000"/>
              </a:solidFill>
              <a:uFillTx/>
              <a:latin typeface="Arial"/>
            </a:endParaRPr>
          </a:p>
          <a:p>
            <a:pPr>
              <a:lnSpc>
                <a:spcPct val="100000"/>
              </a:lnSpc>
            </a:pPr>
            <a:endParaRPr b="0" lang="en-DK" sz="2000" strike="noStrike" u="none">
              <a:solidFill>
                <a:srgbClr val="000000"/>
              </a:solidFill>
              <a:uFillTx/>
              <a:latin typeface="Arial"/>
            </a:endParaRPr>
          </a:p>
          <a:p>
            <a:pPr>
              <a:lnSpc>
                <a:spcPct val="100000"/>
              </a:lnSpc>
            </a:pPr>
            <a:r>
              <a:rPr b="0" lang="fr-FR" sz="1800" strike="noStrike" u="none">
                <a:solidFill>
                  <a:srgbClr val="000000"/>
                </a:solidFill>
                <a:uFillTx/>
                <a:latin typeface="Arial"/>
                <a:ea typeface="DejaVu Sans"/>
              </a:rPr>
              <a:t> </a:t>
            </a:r>
            <a:r>
              <a:rPr b="0" lang="fr-FR" sz="1800" strike="noStrike" u="none">
                <a:solidFill>
                  <a:srgbClr val="000000"/>
                </a:solidFill>
                <a:uFillTx/>
                <a:latin typeface="Arial"/>
                <a:ea typeface="DejaVu Sans"/>
              </a:rPr>
              <a:t>Principe : Si le dispositif de détection est suffisamment précis pour mesurer le temps d’arrivé de 2 photons incidents, on peut alors aussi mesurer une posiiton globale sur la droite d’incidence</a:t>
            </a:r>
            <a:endParaRPr b="0" lang="en-DK" sz="1800" strike="noStrike" u="none">
              <a:solidFill>
                <a:srgbClr val="000000"/>
              </a:solidFill>
              <a:uFillTx/>
              <a:latin typeface="Arial"/>
            </a:endParaRPr>
          </a:p>
        </p:txBody>
      </p:sp>
      <p:pic>
        <p:nvPicPr>
          <p:cNvPr id="937" name="" descr=""/>
          <p:cNvPicPr/>
          <p:nvPr/>
        </p:nvPicPr>
        <p:blipFill>
          <a:blip r:embed="rId2"/>
          <a:stretch/>
        </p:blipFill>
        <p:spPr>
          <a:xfrm>
            <a:off x="695880" y="2072880"/>
            <a:ext cx="5009760" cy="3642840"/>
          </a:xfrm>
          <a:prstGeom prst="rect">
            <a:avLst/>
          </a:prstGeom>
          <a:ln w="0">
            <a:no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8" name=""/>
          <p:cNvSpPr/>
          <p:nvPr/>
        </p:nvSpPr>
        <p:spPr>
          <a:xfrm>
            <a:off x="1604520" y="571320"/>
            <a:ext cx="8708400" cy="600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600" strike="noStrike" u="none">
                <a:solidFill>
                  <a:srgbClr val="000000"/>
                </a:solidFill>
                <a:uFillTx/>
                <a:latin typeface="Arial"/>
                <a:ea typeface="DejaVu Sans"/>
              </a:rPr>
              <a:t>Résolution minimale intrinsèque &gt; à 1 mm</a:t>
            </a:r>
            <a:endParaRPr b="0" lang="en-DK" sz="3600" strike="noStrike" u="none">
              <a:solidFill>
                <a:srgbClr val="000000"/>
              </a:solidFill>
              <a:uFillTx/>
              <a:latin typeface="Arial"/>
            </a:endParaRPr>
          </a:p>
        </p:txBody>
      </p:sp>
      <p:pic>
        <p:nvPicPr>
          <p:cNvPr id="939" name="" descr=""/>
          <p:cNvPicPr/>
          <p:nvPr/>
        </p:nvPicPr>
        <p:blipFill>
          <a:blip r:embed="rId1"/>
          <a:stretch/>
        </p:blipFill>
        <p:spPr>
          <a:xfrm>
            <a:off x="2776320" y="2454840"/>
            <a:ext cx="6018840" cy="3345840"/>
          </a:xfrm>
          <a:prstGeom prst="rect">
            <a:avLst/>
          </a:prstGeom>
          <a:ln w="0">
            <a:noFill/>
          </a:ln>
        </p:spPr>
      </p:pic>
      <p:sp>
        <p:nvSpPr>
          <p:cNvPr id="940" name=""/>
          <p:cNvSpPr/>
          <p:nvPr/>
        </p:nvSpPr>
        <p:spPr>
          <a:xfrm rot="2498400">
            <a:off x="3940920" y="2827080"/>
            <a:ext cx="2207880" cy="356760"/>
          </a:xfrm>
          <a:prstGeom prst="rightArrow">
            <a:avLst>
              <a:gd name="adj1" fmla="val 50000"/>
              <a:gd name="adj2" fmla="val 153937"/>
            </a:avLst>
          </a:prstGeom>
          <a:solidFill>
            <a:srgbClr val="729fcf"/>
          </a:solidFill>
          <a:ln w="0">
            <a:solidFill>
              <a:srgbClr val="3465a4"/>
            </a:solidFill>
          </a:ln>
        </p:spPr>
        <p:style>
          <a:lnRef idx="0"/>
          <a:fillRef idx="0"/>
          <a:effectRef idx="0"/>
          <a:fontRef idx="minor"/>
        </p:style>
        <p:txBody>
          <a:bodyPr lIns="90000" rIns="90000" tIns="45000" bIns="45000" anchor="ctr">
            <a:noAutofit/>
          </a:bodyPr>
          <a:p>
            <a:pPr>
              <a:lnSpc>
                <a:spcPct val="100000"/>
              </a:lnSpc>
            </a:pPr>
            <a:endParaRPr b="0" lang="fr-FR" sz="1800" strike="noStrike" u="none">
              <a:solidFill>
                <a:srgbClr val="000000"/>
              </a:solidFill>
              <a:uFillTx/>
              <a:latin typeface="Arial"/>
              <a:ea typeface="DejaVu Sans"/>
            </a:endParaRPr>
          </a:p>
        </p:txBody>
      </p:sp>
      <p:sp>
        <p:nvSpPr>
          <p:cNvPr id="941" name=""/>
          <p:cNvSpPr/>
          <p:nvPr/>
        </p:nvSpPr>
        <p:spPr>
          <a:xfrm>
            <a:off x="2886840" y="1677960"/>
            <a:ext cx="1268280" cy="600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Distance ?</a:t>
            </a:r>
            <a:endParaRPr b="0" lang="en-DK" sz="1800" strike="noStrike" u="none">
              <a:solidFill>
                <a:srgbClr val="000000"/>
              </a:solidFill>
              <a:uFillTx/>
              <a:latin typeface="Arial"/>
            </a:endParaRPr>
          </a:p>
          <a:p>
            <a:pPr>
              <a:lnSpc>
                <a:spcPct val="100000"/>
              </a:lnSpc>
            </a:pPr>
            <a:r>
              <a:rPr b="0" lang="fr-FR" sz="1800" strike="noStrike" u="none">
                <a:solidFill>
                  <a:srgbClr val="000000"/>
                </a:solidFill>
                <a:uFillTx/>
                <a:latin typeface="Arial"/>
                <a:ea typeface="DejaVu Sans"/>
              </a:rPr>
              <a:t>Direction ?</a:t>
            </a:r>
            <a:endParaRPr b="0" lang="en-DK" sz="1800" strike="noStrike" u="none">
              <a:solidFill>
                <a:srgbClr val="000000"/>
              </a:solidFill>
              <a:uFillTx/>
              <a:latin typeface="Arial"/>
            </a:endParaRPr>
          </a:p>
        </p:txBody>
      </p:sp>
      <p:sp>
        <p:nvSpPr>
          <p:cNvPr id="942" name=""/>
          <p:cNvSpPr/>
          <p:nvPr/>
        </p:nvSpPr>
        <p:spPr>
          <a:xfrm rot="20225400">
            <a:off x="5112720" y="3699720"/>
            <a:ext cx="2320560" cy="774360"/>
          </a:xfrm>
          <a:prstGeom prst="ellipse">
            <a:avLst/>
          </a:prstGeom>
          <a:noFill/>
          <a:ln w="29160">
            <a:solidFill>
              <a:srgbClr val="3465a4"/>
            </a:solidFill>
            <a:round/>
          </a:ln>
        </p:spPr>
        <p:style>
          <a:lnRef idx="0"/>
          <a:fillRef idx="0"/>
          <a:effectRef idx="0"/>
          <a:fontRef idx="minor"/>
        </p:style>
        <p:txBody>
          <a:bodyPr lIns="104400" rIns="104400" tIns="59400" bIns="59400" anchor="ctr">
            <a:noAutofit/>
          </a:bodyPr>
          <a:p>
            <a:pPr>
              <a:lnSpc>
                <a:spcPct val="100000"/>
              </a:lnSpc>
            </a:pPr>
            <a:endParaRPr b="0" lang="fr-FR"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3" name=""/>
          <p:cNvSpPr/>
          <p:nvPr/>
        </p:nvSpPr>
        <p:spPr>
          <a:xfrm>
            <a:off x="102240" y="1283760"/>
            <a:ext cx="11303640" cy="4993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200" strike="noStrike" u="none">
                <a:solidFill>
                  <a:srgbClr val="000000"/>
                </a:solidFill>
                <a:uFillTx/>
                <a:latin typeface="Arial"/>
                <a:ea typeface="DejaVu Sans"/>
              </a:rPr>
              <a:t>Le 18F FDG Le </a:t>
            </a:r>
            <a:r>
              <a:rPr b="0" lang="fr-FR" sz="1200" strike="noStrike" u="sng">
                <a:solidFill>
                  <a:srgbClr val="0000ee"/>
                </a:solidFill>
                <a:uFillTx/>
                <a:latin typeface="Arial"/>
                <a:ea typeface="DejaVu Sans"/>
                <a:hlinkClick r:id="rId1"/>
              </a:rPr>
              <a:t>18F</a:t>
            </a:r>
            <a:r>
              <a:rPr b="0" lang="fr-FR" sz="1200" strike="noStrike" u="none">
                <a:solidFill>
                  <a:srgbClr val="000000"/>
                </a:solidFill>
                <a:uFillTx/>
                <a:latin typeface="Arial"/>
                <a:ea typeface="DejaVu Sans"/>
              </a:rPr>
              <a:t>-FDG (fluorodesoxyglucose marqué au </a:t>
            </a:r>
            <a:r>
              <a:rPr b="0" lang="fr-FR" sz="1200" strike="noStrike" u="sng">
                <a:solidFill>
                  <a:srgbClr val="0000ee"/>
                </a:solidFill>
                <a:uFillTx/>
                <a:latin typeface="Arial"/>
                <a:ea typeface="DejaVu Sans"/>
                <a:hlinkClick r:id="rId2"/>
              </a:rPr>
              <a:t>fluor 18</a:t>
            </a:r>
            <a:r>
              <a:rPr b="0" lang="fr-FR" sz="1200" strike="noStrike" u="none">
                <a:solidFill>
                  <a:srgbClr val="000000"/>
                </a:solidFill>
                <a:uFillTx/>
                <a:latin typeface="Arial"/>
                <a:ea typeface="DejaVu Sans"/>
              </a:rPr>
              <a:t>) est un sucre semblable au glucose, rendu </a:t>
            </a:r>
            <a:r>
              <a:rPr b="0" lang="fr-FR" sz="1200" strike="noStrike" u="sng">
                <a:solidFill>
                  <a:srgbClr val="0000ee"/>
                </a:solidFill>
                <a:uFillTx/>
                <a:latin typeface="Arial"/>
                <a:ea typeface="DejaVu Sans"/>
                <a:hlinkClick r:id="rId3"/>
              </a:rPr>
              <a:t>radioactif</a:t>
            </a:r>
            <a:r>
              <a:rPr b="0" lang="fr-FR" sz="1200" strike="noStrike" u="none">
                <a:solidFill>
                  <a:srgbClr val="000000"/>
                </a:solidFill>
                <a:uFillTx/>
                <a:latin typeface="Arial"/>
                <a:ea typeface="DejaVu Sans"/>
              </a:rPr>
              <a:t>. Le glucose est essentiel aux nombreuses cellules de l’organisme et il se trouve naturellement dans le sang. Plus l’activité des cellules est importante, plus leur consommation de glucose augmente. Les cellules cancéreuses se multiplient sans cesse. Ces nombreuses multiplications nécessitent beaucoup d’énergie ; elles ont donc une consommation anormalement élevée de glucose par rapport aux cellules normales. C’est grâce à cette consommation excessive de glucose que l’on peut repérer le tissu cancéreux avec la caméra TEP. </a:t>
            </a:r>
            <a:endParaRPr b="0" lang="en-DK" sz="1200" strike="noStrike" u="none">
              <a:solidFill>
                <a:srgbClr val="000000"/>
              </a:solidFill>
              <a:uFillTx/>
              <a:latin typeface="Arial"/>
            </a:endParaRPr>
          </a:p>
          <a:p>
            <a:pPr>
              <a:lnSpc>
                <a:spcPct val="100000"/>
              </a:lnSpc>
            </a:pPr>
            <a:r>
              <a:rPr b="1" lang="fr-FR" sz="1200" strike="noStrike" u="none">
                <a:solidFill>
                  <a:srgbClr val="c9211e"/>
                </a:solidFill>
                <a:uFillTx/>
                <a:latin typeface="Arial"/>
                <a:ea typeface="DejaVu Sans"/>
              </a:rPr>
              <a:t>Le 18F-FDG se comporte comme le glucose, mais contrairement à celui-ci, il n’est pas une source d’énergie utilisable par la cellule cancéreuse</a:t>
            </a:r>
            <a:r>
              <a:rPr b="0" lang="fr-FR" sz="1200" strike="noStrike" u="none">
                <a:solidFill>
                  <a:srgbClr val="000000"/>
                </a:solidFill>
                <a:uFillTx/>
                <a:latin typeface="Arial"/>
                <a:ea typeface="DejaVu Sans"/>
              </a:rPr>
              <a:t>. La molécule de 18F-FDG est </a:t>
            </a:r>
            <a:r>
              <a:rPr b="0" lang="fr-FR" sz="1200" strike="noStrike" u="sng">
                <a:solidFill>
                  <a:srgbClr val="0000ee"/>
                </a:solidFill>
                <a:uFillTx/>
                <a:latin typeface="Arial"/>
                <a:ea typeface="DejaVu Sans"/>
                <a:hlinkClick r:id="rId4"/>
              </a:rPr>
              <a:t>phosphorylée</a:t>
            </a:r>
            <a:r>
              <a:rPr b="0" lang="fr-FR" sz="1200" strike="noStrike" u="none">
                <a:solidFill>
                  <a:srgbClr val="000000"/>
                </a:solidFill>
                <a:uFillTx/>
                <a:latin typeface="Arial"/>
                <a:ea typeface="DejaVu Sans"/>
              </a:rPr>
              <a:t> par la cellule après son entrée ce qui l'empêche de ressortir de la cellule. Ensuite le FDG phosphorylé s'accumule dans le </a:t>
            </a:r>
            <a:r>
              <a:rPr b="0" lang="fr-FR" sz="1200" strike="noStrike" u="sng">
                <a:solidFill>
                  <a:srgbClr val="0000ee"/>
                </a:solidFill>
                <a:uFillTx/>
                <a:latin typeface="Arial"/>
                <a:ea typeface="DejaVu Sans"/>
                <a:hlinkClick r:id="rId5"/>
              </a:rPr>
              <a:t>cytoplasme</a:t>
            </a:r>
            <a:r>
              <a:rPr b="0" lang="fr-FR" sz="1200" strike="noStrike" u="none">
                <a:solidFill>
                  <a:srgbClr val="000000"/>
                </a:solidFill>
                <a:uFillTx/>
                <a:latin typeface="Arial"/>
                <a:ea typeface="DejaVu Sans"/>
              </a:rPr>
              <a:t> de la cellule car il n'est pas reconnu par les enzymes du cycle de dégradation du glucose normal. En devenant ainsi radioactive, la cellule émet des rayonnements qui peuvent être détectés par la caméra TEP. </a:t>
            </a:r>
            <a:r>
              <a:rPr b="1" lang="fr-FR" sz="1200" strike="noStrike" u="none">
                <a:solidFill>
                  <a:srgbClr val="000000"/>
                </a:solidFill>
                <a:uFillTx/>
                <a:latin typeface="Arial"/>
                <a:ea typeface="DejaVu Sans"/>
              </a:rPr>
              <a:t>Le tissu cancéreux est ainsi repéré grâce à l’accumulation du produit radioactif sous la forme d’une image d’hyperfixation</a:t>
            </a:r>
            <a:r>
              <a:rPr b="0" lang="fr-FR" sz="1200" strike="noStrike" u="none">
                <a:solidFill>
                  <a:srgbClr val="000000"/>
                </a:solidFill>
                <a:uFillTx/>
                <a:latin typeface="Arial"/>
                <a:ea typeface="DejaVu Sans"/>
              </a:rPr>
              <a:t>. </a:t>
            </a:r>
            <a:endParaRPr b="0" lang="en-DK" sz="1200" strike="noStrike" u="none">
              <a:solidFill>
                <a:srgbClr val="000000"/>
              </a:solidFill>
              <a:uFillTx/>
              <a:latin typeface="Arial"/>
            </a:endParaRPr>
          </a:p>
          <a:p>
            <a:pPr>
              <a:lnSpc>
                <a:spcPct val="100000"/>
              </a:lnSpc>
            </a:pPr>
            <a:r>
              <a:rPr b="0" lang="fr-FR" sz="1200" strike="noStrike" u="none">
                <a:solidFill>
                  <a:srgbClr val="000000"/>
                </a:solidFill>
                <a:uFillTx/>
                <a:latin typeface="Arial"/>
                <a:ea typeface="DejaVu Sans"/>
              </a:rPr>
              <a:t>Autres traceurs classiques :</a:t>
            </a:r>
            <a:endParaRPr b="0" lang="en-DK" sz="1200" strike="noStrike" u="none">
              <a:solidFill>
                <a:srgbClr val="000000"/>
              </a:solidFill>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fr-FR" sz="1200" strike="noStrike" u="none">
                <a:solidFill>
                  <a:srgbClr val="000000"/>
                </a:solidFill>
                <a:uFillTx/>
                <a:latin typeface="Arial"/>
                <a:ea typeface="DejaVu Sans"/>
              </a:rPr>
              <a:t>La F-Choline : Petite molécule précurseur des phospholipides membranaires. Elle est indiquée dans l'évaluation du cancer prostatique</a:t>
            </a:r>
            <a:r>
              <a:rPr b="0" lang="fr-FR" sz="1200" strike="noStrike" u="sng">
                <a:solidFill>
                  <a:srgbClr val="0000ee"/>
                </a:solidFill>
                <a:uFillTx/>
                <a:latin typeface="Arial"/>
                <a:ea typeface="DejaVu Sans"/>
                <a:hlinkClick r:id="rId6"/>
              </a:rPr>
              <a:t>8</a:t>
            </a:r>
            <a:r>
              <a:rPr b="0" lang="fr-FR" sz="1200" strike="noStrike" u="none">
                <a:solidFill>
                  <a:srgbClr val="000000"/>
                </a:solidFill>
                <a:uFillTx/>
                <a:latin typeface="Arial"/>
                <a:ea typeface="DejaVu Sans"/>
              </a:rPr>
              <a:t> (bilan d'extension initial de certaines formes localement avancées et surtout localisation des récidives occultes) et celle du carcinome hépatocellulaire (CHC)</a:t>
            </a:r>
            <a:r>
              <a:rPr b="0" lang="fr-FR" sz="1200" strike="noStrike" u="sng">
                <a:solidFill>
                  <a:srgbClr val="0000ee"/>
                </a:solidFill>
                <a:uFillTx/>
                <a:latin typeface="Arial"/>
                <a:ea typeface="DejaVu Sans"/>
                <a:hlinkClick r:id="rId7"/>
              </a:rPr>
              <a:t>9</a:t>
            </a:r>
            <a:r>
              <a:rPr b="0" lang="fr-FR" sz="1200" strike="noStrike" u="none">
                <a:solidFill>
                  <a:srgbClr val="000000"/>
                </a:solidFill>
                <a:uFillTx/>
                <a:latin typeface="Arial"/>
                <a:ea typeface="DejaVu Sans"/>
              </a:rPr>
              <a:t>. </a:t>
            </a:r>
            <a:endParaRPr b="0" lang="en-DK" sz="1200" strike="noStrike" u="none">
              <a:solidFill>
                <a:srgbClr val="000000"/>
              </a:solidFill>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fr-FR" sz="1200" strike="noStrike" u="none">
                <a:solidFill>
                  <a:srgbClr val="000000"/>
                </a:solidFill>
                <a:uFillTx/>
                <a:latin typeface="Arial"/>
                <a:ea typeface="DejaVu Sans"/>
              </a:rPr>
              <a:t>Le F-Na : L'utilisation du radiotraceur 18FNa, combinée au scanner X, permet d'explorer le squelette en moins d'une heure sans irradier excessivement l'organisme</a:t>
            </a:r>
            <a:r>
              <a:rPr b="0" lang="fr-FR" sz="1200" strike="noStrike" u="sng">
                <a:solidFill>
                  <a:srgbClr val="0000ee"/>
                </a:solidFill>
                <a:uFillTx/>
                <a:latin typeface="Arial"/>
                <a:ea typeface="DejaVu Sans"/>
                <a:hlinkClick r:id="rId8"/>
              </a:rPr>
              <a:t>10</a:t>
            </a:r>
            <a:r>
              <a:rPr b="0" lang="fr-FR" sz="1200" strike="noStrike" u="none">
                <a:solidFill>
                  <a:srgbClr val="000000"/>
                </a:solidFill>
                <a:uFillTx/>
                <a:latin typeface="Arial"/>
                <a:ea typeface="DejaVu Sans"/>
              </a:rPr>
              <a:t>. Il peut contribuer à la détection de </a:t>
            </a:r>
            <a:r>
              <a:rPr b="0" lang="fr-FR" sz="1200" strike="noStrike" u="sng">
                <a:solidFill>
                  <a:srgbClr val="0000ee"/>
                </a:solidFill>
                <a:uFillTx/>
                <a:latin typeface="Arial"/>
                <a:ea typeface="DejaVu Sans"/>
                <a:hlinkClick r:id="rId9"/>
              </a:rPr>
              <a:t>fractures d'âges variés chez des enfants battus</a:t>
            </a:r>
            <a:r>
              <a:rPr b="0" lang="fr-FR" sz="1200" strike="noStrike" u="sng">
                <a:solidFill>
                  <a:srgbClr val="0000ee"/>
                </a:solidFill>
                <a:uFillTx/>
                <a:latin typeface="Arial"/>
                <a:ea typeface="DejaVu Sans"/>
                <a:hlinkClick r:id="rId10"/>
              </a:rPr>
              <a:t>11</a:t>
            </a:r>
            <a:r>
              <a:rPr b="0" lang="fr-FR" sz="1200" strike="noStrike" u="none">
                <a:solidFill>
                  <a:srgbClr val="000000"/>
                </a:solidFill>
                <a:uFillTx/>
                <a:latin typeface="Arial"/>
                <a:ea typeface="DejaVu Sans"/>
              </a:rPr>
              <a:t>. </a:t>
            </a:r>
            <a:endParaRPr b="0" lang="en-DK" sz="1200" strike="noStrike" u="none">
              <a:solidFill>
                <a:srgbClr val="000000"/>
              </a:solidFill>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fr-FR" sz="1200" strike="noStrike" u="none">
                <a:solidFill>
                  <a:srgbClr val="000000"/>
                </a:solidFill>
                <a:uFillTx/>
                <a:latin typeface="Arial"/>
                <a:ea typeface="DejaVu Sans"/>
              </a:rPr>
              <a:t>La F-DOPA : En neurologie l'utilisation de la F-</a:t>
            </a:r>
            <a:r>
              <a:rPr b="0" lang="fr-FR" sz="1200" strike="noStrike" u="sng">
                <a:solidFill>
                  <a:srgbClr val="0000ee"/>
                </a:solidFill>
                <a:uFillTx/>
                <a:latin typeface="Arial"/>
                <a:ea typeface="DejaVu Sans"/>
                <a:hlinkClick r:id="rId11"/>
              </a:rPr>
              <a:t>DOPA</a:t>
            </a:r>
            <a:r>
              <a:rPr b="0" lang="fr-FR" sz="1200" strike="noStrike" u="none">
                <a:solidFill>
                  <a:srgbClr val="000000"/>
                </a:solidFill>
                <a:uFillTx/>
                <a:latin typeface="Arial"/>
                <a:ea typeface="DejaVu Sans"/>
              </a:rPr>
              <a:t> peut notamment aider à distinguer une </a:t>
            </a:r>
            <a:r>
              <a:rPr b="0" lang="fr-FR" sz="1200" strike="noStrike" u="sng">
                <a:solidFill>
                  <a:srgbClr val="0000ee"/>
                </a:solidFill>
                <a:uFillTx/>
                <a:latin typeface="Arial"/>
                <a:ea typeface="DejaVu Sans"/>
                <a:hlinkClick r:id="rId12"/>
              </a:rPr>
              <a:t>paralysie supranucléaire progressive</a:t>
            </a:r>
            <a:r>
              <a:rPr b="0" lang="fr-FR" sz="1200" strike="noStrike" u="none">
                <a:solidFill>
                  <a:srgbClr val="000000"/>
                </a:solidFill>
                <a:uFillTx/>
                <a:latin typeface="Arial"/>
                <a:ea typeface="DejaVu Sans"/>
              </a:rPr>
              <a:t> (syndrome de Steele-Richardson-Olszewski), d'une </a:t>
            </a:r>
            <a:r>
              <a:rPr b="0" lang="fr-FR" sz="1200" strike="noStrike" u="sng">
                <a:solidFill>
                  <a:srgbClr val="0000ee"/>
                </a:solidFill>
                <a:uFillTx/>
                <a:latin typeface="Arial"/>
                <a:ea typeface="DejaVu Sans"/>
                <a:hlinkClick r:id="rId13"/>
              </a:rPr>
              <a:t>atrophie multisystématisée</a:t>
            </a:r>
            <a:r>
              <a:rPr b="0" lang="fr-FR" sz="1200" strike="noStrike" u="none">
                <a:solidFill>
                  <a:srgbClr val="000000"/>
                </a:solidFill>
                <a:uFillTx/>
                <a:latin typeface="Arial"/>
                <a:ea typeface="DejaVu Sans"/>
              </a:rPr>
              <a:t> ou d'une </a:t>
            </a:r>
            <a:r>
              <a:rPr b="0" lang="fr-FR" sz="1200" strike="noStrike" u="sng">
                <a:solidFill>
                  <a:srgbClr val="0000ee"/>
                </a:solidFill>
                <a:uFillTx/>
                <a:latin typeface="Arial"/>
                <a:ea typeface="DejaVu Sans"/>
                <a:hlinkClick r:id="rId14"/>
              </a:rPr>
              <a:t>maladie de Parkinson</a:t>
            </a:r>
            <a:r>
              <a:rPr b="0" lang="fr-FR" sz="1200" strike="noStrike" u="none">
                <a:solidFill>
                  <a:srgbClr val="000000"/>
                </a:solidFill>
                <a:uFillTx/>
                <a:latin typeface="Arial"/>
                <a:ea typeface="DejaVu Sans"/>
              </a:rPr>
              <a:t> au diagnostic ambigu</a:t>
            </a:r>
            <a:r>
              <a:rPr b="0" lang="fr-FR" sz="1200" strike="noStrike" u="sng">
                <a:solidFill>
                  <a:srgbClr val="0000ee"/>
                </a:solidFill>
                <a:uFillTx/>
                <a:latin typeface="Arial"/>
                <a:ea typeface="DejaVu Sans"/>
                <a:hlinkClick r:id="rId15"/>
              </a:rPr>
              <a:t>12</a:t>
            </a:r>
            <a:r>
              <a:rPr b="0" lang="fr-FR" sz="1200" strike="noStrike" u="none">
                <a:solidFill>
                  <a:srgbClr val="000000"/>
                </a:solidFill>
                <a:uFillTx/>
                <a:latin typeface="Arial"/>
                <a:ea typeface="DejaVu Sans"/>
              </a:rPr>
              <a:t>. </a:t>
            </a:r>
            <a:endParaRPr b="0" lang="en-DK" sz="1200" strike="noStrike" u="none">
              <a:solidFill>
                <a:srgbClr val="000000"/>
              </a:solidFill>
              <a:uFillTx/>
              <a:latin typeface="Arial"/>
            </a:endParaRPr>
          </a:p>
          <a:p>
            <a:pPr marL="216000" indent="-216000">
              <a:lnSpc>
                <a:spcPct val="100000"/>
              </a:lnSpc>
              <a:spcBef>
                <a:spcPts val="1191"/>
              </a:spcBef>
              <a:spcAft>
                <a:spcPts val="992"/>
              </a:spcAft>
              <a:buClr>
                <a:srgbClr val="000000"/>
              </a:buClr>
              <a:buSzPct val="45000"/>
              <a:buFont typeface="Wingdings" charset="2"/>
              <a:buChar char=""/>
            </a:pPr>
            <a:r>
              <a:rPr b="0" lang="fr-FR" sz="1200" strike="noStrike" u="none">
                <a:solidFill>
                  <a:srgbClr val="000000"/>
                </a:solidFill>
                <a:uFillTx/>
                <a:latin typeface="Arial"/>
                <a:ea typeface="DejaVu Sans"/>
              </a:rPr>
              <a:t>Les traceurs de la plaque amyloïde (florbétapir, florbétaben, flutemetamol) : Disponibles depuis 2014 en Europe, ces traceurs se fixent sur la </a:t>
            </a:r>
            <a:r>
              <a:rPr b="0" lang="fr-FR" sz="1200" strike="noStrike" u="sng">
                <a:solidFill>
                  <a:srgbClr val="0000ee"/>
                </a:solidFill>
                <a:uFillTx/>
                <a:latin typeface="Arial"/>
                <a:ea typeface="DejaVu Sans"/>
                <a:hlinkClick r:id="rId16"/>
              </a:rPr>
              <a:t>plaque amyloïde</a:t>
            </a:r>
            <a:r>
              <a:rPr b="0" lang="fr-FR" sz="1200" strike="noStrike" u="none">
                <a:solidFill>
                  <a:srgbClr val="000000"/>
                </a:solidFill>
                <a:uFillTx/>
                <a:latin typeface="Arial"/>
                <a:ea typeface="DejaVu Sans"/>
              </a:rPr>
              <a:t> et permettent un diagnostic précoce et un suivi fin de la </a:t>
            </a:r>
            <a:r>
              <a:rPr b="0" lang="fr-FR" sz="1200" strike="noStrike" u="sng">
                <a:solidFill>
                  <a:srgbClr val="0000ee"/>
                </a:solidFill>
                <a:uFillTx/>
                <a:latin typeface="Arial"/>
                <a:ea typeface="DejaVu Sans"/>
                <a:hlinkClick r:id="rId17"/>
              </a:rPr>
              <a:t>maladie d'Alzheimer</a:t>
            </a:r>
            <a:r>
              <a:rPr b="0" lang="fr-FR" sz="1200" strike="noStrike" u="none">
                <a:solidFill>
                  <a:srgbClr val="000000"/>
                </a:solidFill>
                <a:uFillTx/>
                <a:latin typeface="Arial"/>
                <a:ea typeface="DejaVu Sans"/>
              </a:rPr>
              <a:t>. Ils ne sont pas remboursés en France</a:t>
            </a:r>
            <a:r>
              <a:rPr b="0" lang="fr-FR" sz="1200" strike="noStrike" u="sng">
                <a:solidFill>
                  <a:srgbClr val="0000ee"/>
                </a:solidFill>
                <a:uFillTx/>
                <a:latin typeface="Arial"/>
                <a:ea typeface="DejaVu Sans"/>
                <a:hlinkClick r:id="rId18"/>
              </a:rPr>
              <a:t>13</a:t>
            </a:r>
            <a:r>
              <a:rPr b="0" lang="fr-FR" sz="1200" strike="noStrike" u="none">
                <a:solidFill>
                  <a:srgbClr val="000000"/>
                </a:solidFill>
                <a:uFillTx/>
                <a:latin typeface="Arial"/>
                <a:ea typeface="DejaVu Sans"/>
              </a:rPr>
              <a:t>.</a:t>
            </a:r>
            <a:endParaRPr b="0" lang="en-DK" sz="1200" strike="noStrike" u="none">
              <a:solidFill>
                <a:srgbClr val="000000"/>
              </a:solidFill>
              <a:uFillTx/>
              <a:latin typeface="Arial"/>
            </a:endParaRPr>
          </a:p>
        </p:txBody>
      </p:sp>
      <p:sp>
        <p:nvSpPr>
          <p:cNvPr id="944" name="PlaceHolder 17"/>
          <p:cNvSpPr/>
          <p:nvPr/>
        </p:nvSpPr>
        <p:spPr>
          <a:xfrm>
            <a:off x="609480" y="146160"/>
            <a:ext cx="7682400" cy="387000"/>
          </a:xfrm>
          <a:prstGeom prst="rect">
            <a:avLst/>
          </a:prstGeom>
          <a:noFill/>
          <a:ln w="0">
            <a:noFill/>
          </a:ln>
        </p:spPr>
        <p:style>
          <a:lnRef idx="0"/>
          <a:fillRef idx="0"/>
          <a:effectRef idx="0"/>
          <a:fontRef idx="minor"/>
        </p:style>
        <p:txBody>
          <a:bodyPr lIns="90000" rIns="90000" tIns="45000" bIns="45000" anchor="b">
            <a:normAutofit fontScale="55000" lnSpcReduction="19999"/>
          </a:bodyPr>
          <a:p>
            <a:pPr defTabSz="914400">
              <a:lnSpc>
                <a:spcPct val="100000"/>
              </a:lnSpc>
              <a:tabLst>
                <a:tab algn="l" pos="0"/>
              </a:tabLst>
            </a:pPr>
            <a:r>
              <a:rPr b="0" lang="fr-FR" sz="3600" spc="-60" strike="noStrike" u="none" cap="all">
                <a:solidFill>
                  <a:schemeClr val="dk2"/>
                </a:solidFill>
                <a:uFillTx/>
                <a:latin typeface="Arial Black"/>
                <a:ea typeface="DejaVu Sans"/>
              </a:rPr>
              <a:t>Applications des principaux traceurs TEP</a:t>
            </a:r>
            <a:endParaRPr b="0" lang="en-DK" sz="36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5" name="" descr=""/>
          <p:cNvPicPr/>
          <p:nvPr/>
        </p:nvPicPr>
        <p:blipFill>
          <a:blip r:embed="rId1"/>
          <a:stretch/>
        </p:blipFill>
        <p:spPr>
          <a:xfrm>
            <a:off x="473040" y="414000"/>
            <a:ext cx="10733040" cy="595080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6" name="" descr=""/>
          <p:cNvPicPr/>
          <p:nvPr/>
        </p:nvPicPr>
        <p:blipFill>
          <a:blip r:embed="rId1"/>
          <a:stretch/>
        </p:blipFill>
        <p:spPr>
          <a:xfrm>
            <a:off x="296640" y="828360"/>
            <a:ext cx="11728800" cy="4313160"/>
          </a:xfrm>
          <a:prstGeom prst="rect">
            <a:avLst/>
          </a:prstGeom>
          <a:ln w="0">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7" name="" descr=""/>
          <p:cNvPicPr/>
          <p:nvPr/>
        </p:nvPicPr>
        <p:blipFill>
          <a:blip r:embed="rId1"/>
          <a:stretch/>
        </p:blipFill>
        <p:spPr>
          <a:xfrm>
            <a:off x="774000" y="661680"/>
            <a:ext cx="10830600" cy="4816800"/>
          </a:xfrm>
          <a:prstGeom prst="rect">
            <a:avLst/>
          </a:prstGeom>
          <a:ln w="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8" name="" descr=""/>
          <p:cNvPicPr/>
          <p:nvPr/>
        </p:nvPicPr>
        <p:blipFill>
          <a:blip r:embed="rId1"/>
          <a:stretch/>
        </p:blipFill>
        <p:spPr>
          <a:xfrm>
            <a:off x="1084320" y="180720"/>
            <a:ext cx="9119880" cy="645588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60" name="Diagram2"/>
          <p:cNvGrpSpPr/>
          <p:nvPr/>
        </p:nvGrpSpPr>
        <p:grpSpPr>
          <a:xfrm>
            <a:off x="101520" y="0"/>
            <a:ext cx="11657880" cy="6513840"/>
            <a:chOff x="101520" y="0"/>
            <a:chExt cx="11657880" cy="6513840"/>
          </a:xfrm>
        </p:grpSpPr>
        <p:sp>
          <p:nvSpPr>
            <p:cNvPr id="561" name=""/>
            <p:cNvSpPr/>
            <p:nvPr/>
          </p:nvSpPr>
          <p:spPr>
            <a:xfrm>
              <a:off x="101520" y="0"/>
              <a:ext cx="11657880" cy="6513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562" name=""/>
            <p:cNvSpPr/>
            <p:nvPr/>
          </p:nvSpPr>
          <p:spPr>
            <a:xfrm rot="13185600">
              <a:off x="4001760" y="2523600"/>
              <a:ext cx="1567800" cy="360"/>
            </a:xfrm>
            <a:custGeom>
              <a:avLst/>
              <a:gdLst>
                <a:gd name="textAreaLeft" fmla="*/ 0 w 1567800"/>
                <a:gd name="textAreaRight" fmla="*/ 1569600 w 1567800"/>
                <a:gd name="textAreaTop" fmla="*/ 0 h 360"/>
                <a:gd name="textAreaBottom" fmla="*/ 11520 h 360"/>
              </a:gdLst>
              <a:ahLst/>
              <a:rect l="textAreaLeft" t="textAreaTop" r="textAreaRight" b="textAreaBottom"/>
              <a:pathLst>
                <a:path w="1569805" h="0">
                  <a:moveTo>
                    <a:pt x="0" y="0"/>
                  </a:moveTo>
                  <a:lnTo>
                    <a:pt x="1569805" y="0"/>
                  </a:lnTo>
                </a:path>
              </a:pathLst>
            </a:custGeom>
            <a:noFill/>
            <a:ln w="25560">
              <a:solidFill>
                <a:srgbClr val="ed7d31"/>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63" name=""/>
            <p:cNvSpPr/>
            <p:nvPr/>
          </p:nvSpPr>
          <p:spPr>
            <a:xfrm rot="9821400">
              <a:off x="3750480" y="3871440"/>
              <a:ext cx="1671480" cy="360"/>
            </a:xfrm>
            <a:custGeom>
              <a:avLst/>
              <a:gdLst>
                <a:gd name="textAreaLeft" fmla="*/ 0 w 1671480"/>
                <a:gd name="textAreaRight" fmla="*/ 1673280 w 1671480"/>
                <a:gd name="textAreaTop" fmla="*/ 0 h 360"/>
                <a:gd name="textAreaBottom" fmla="*/ 11520 h 360"/>
              </a:gdLst>
              <a:ahLst/>
              <a:rect l="textAreaLeft" t="textAreaTop" r="textAreaRight" b="textAreaBottom"/>
              <a:pathLst>
                <a:path w="1673596" h="0">
                  <a:moveTo>
                    <a:pt x="0" y="0"/>
                  </a:moveTo>
                  <a:lnTo>
                    <a:pt x="1673596" y="0"/>
                  </a:lnTo>
                </a:path>
              </a:pathLst>
            </a:custGeom>
            <a:noFill/>
            <a:ln w="25560">
              <a:solidFill>
                <a:srgbClr val="ed7d31"/>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64" name=""/>
            <p:cNvSpPr/>
            <p:nvPr/>
          </p:nvSpPr>
          <p:spPr>
            <a:xfrm rot="6876600">
              <a:off x="4435920" y="4821840"/>
              <a:ext cx="1759680" cy="360"/>
            </a:xfrm>
            <a:custGeom>
              <a:avLst/>
              <a:gdLst>
                <a:gd name="textAreaLeft" fmla="*/ 0 w 1759680"/>
                <a:gd name="textAreaRight" fmla="*/ 1761480 w 1759680"/>
                <a:gd name="textAreaTop" fmla="*/ 0 h 360"/>
                <a:gd name="textAreaBottom" fmla="*/ 11520 h 360"/>
              </a:gdLst>
              <a:ahLst/>
              <a:rect l="textAreaLeft" t="textAreaTop" r="textAreaRight" b="textAreaBottom"/>
              <a:pathLst>
                <a:path w="1761864" h="0">
                  <a:moveTo>
                    <a:pt x="0" y="0"/>
                  </a:moveTo>
                  <a:lnTo>
                    <a:pt x="1761864" y="0"/>
                  </a:lnTo>
                </a:path>
              </a:pathLst>
            </a:custGeom>
            <a:noFill/>
            <a:ln w="25560">
              <a:solidFill>
                <a:srgbClr val="ed7d31"/>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65" name=""/>
            <p:cNvSpPr/>
            <p:nvPr/>
          </p:nvSpPr>
          <p:spPr>
            <a:xfrm rot="3923400">
              <a:off x="5667480" y="4821840"/>
              <a:ext cx="1759680" cy="360"/>
            </a:xfrm>
            <a:custGeom>
              <a:avLst/>
              <a:gdLst>
                <a:gd name="textAreaLeft" fmla="*/ 0 w 1759680"/>
                <a:gd name="textAreaRight" fmla="*/ 1761480 w 1759680"/>
                <a:gd name="textAreaTop" fmla="*/ 0 h 360"/>
                <a:gd name="textAreaBottom" fmla="*/ 11520 h 360"/>
              </a:gdLst>
              <a:ahLst/>
              <a:rect l="textAreaLeft" t="textAreaTop" r="textAreaRight" b="textAreaBottom"/>
              <a:pathLst>
                <a:path w="1761864" h="0">
                  <a:moveTo>
                    <a:pt x="0" y="0"/>
                  </a:moveTo>
                  <a:lnTo>
                    <a:pt x="1761864" y="0"/>
                  </a:lnTo>
                </a:path>
              </a:pathLst>
            </a:custGeom>
            <a:noFill/>
            <a:ln w="25560">
              <a:solidFill>
                <a:srgbClr val="ed7d31"/>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66" name=""/>
            <p:cNvSpPr/>
            <p:nvPr/>
          </p:nvSpPr>
          <p:spPr>
            <a:xfrm rot="744000">
              <a:off x="6455160" y="3775680"/>
              <a:ext cx="1667880" cy="360"/>
            </a:xfrm>
            <a:custGeom>
              <a:avLst/>
              <a:gdLst>
                <a:gd name="textAreaLeft" fmla="*/ 0 w 1667880"/>
                <a:gd name="textAreaRight" fmla="*/ 1669680 w 1667880"/>
                <a:gd name="textAreaTop" fmla="*/ 0 h 360"/>
                <a:gd name="textAreaBottom" fmla="*/ 11520 h 360"/>
              </a:gdLst>
              <a:ahLst/>
              <a:rect l="textAreaLeft" t="textAreaTop" r="textAreaRight" b="textAreaBottom"/>
              <a:pathLst>
                <a:path w="1670130" h="0">
                  <a:moveTo>
                    <a:pt x="0" y="0"/>
                  </a:moveTo>
                  <a:lnTo>
                    <a:pt x="1670130" y="0"/>
                  </a:lnTo>
                </a:path>
              </a:pathLst>
            </a:custGeom>
            <a:noFill/>
            <a:ln w="25560">
              <a:solidFill>
                <a:srgbClr val="ed7d31"/>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67" name=""/>
            <p:cNvSpPr/>
            <p:nvPr/>
          </p:nvSpPr>
          <p:spPr>
            <a:xfrm rot="19214400">
              <a:off x="6291360" y="2514960"/>
              <a:ext cx="1594080" cy="360"/>
            </a:xfrm>
            <a:custGeom>
              <a:avLst/>
              <a:gdLst>
                <a:gd name="textAreaLeft" fmla="*/ 0 w 1594080"/>
                <a:gd name="textAreaRight" fmla="*/ 1595880 w 1594080"/>
                <a:gd name="textAreaTop" fmla="*/ 0 h 360"/>
                <a:gd name="textAreaBottom" fmla="*/ 11520 h 360"/>
              </a:gdLst>
              <a:ahLst/>
              <a:rect l="textAreaLeft" t="textAreaTop" r="textAreaRight" b="textAreaBottom"/>
              <a:pathLst>
                <a:path w="1596210" h="0">
                  <a:moveTo>
                    <a:pt x="0" y="0"/>
                  </a:moveTo>
                  <a:lnTo>
                    <a:pt x="1596210" y="0"/>
                  </a:lnTo>
                </a:path>
              </a:pathLst>
            </a:custGeom>
            <a:noFill/>
            <a:ln w="25560">
              <a:solidFill>
                <a:srgbClr val="ed7d31"/>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68" name=""/>
            <p:cNvSpPr/>
            <p:nvPr/>
          </p:nvSpPr>
          <p:spPr>
            <a:xfrm rot="16200000">
              <a:off x="5029200" y="2031120"/>
              <a:ext cx="1806840" cy="360"/>
            </a:xfrm>
            <a:custGeom>
              <a:avLst/>
              <a:gdLst>
                <a:gd name="textAreaLeft" fmla="*/ 0 w 1806840"/>
                <a:gd name="textAreaRight" fmla="*/ 1808640 w 1806840"/>
                <a:gd name="textAreaTop" fmla="*/ 0 h 360"/>
                <a:gd name="textAreaBottom" fmla="*/ 11520 h 360"/>
              </a:gdLst>
              <a:ahLst/>
              <a:rect l="textAreaLeft" t="textAreaTop" r="textAreaRight" b="textAreaBottom"/>
              <a:pathLst>
                <a:path w="1808854" h="0">
                  <a:moveTo>
                    <a:pt x="0" y="0"/>
                  </a:moveTo>
                  <a:lnTo>
                    <a:pt x="1808854" y="0"/>
                  </a:lnTo>
                </a:path>
              </a:pathLst>
            </a:custGeom>
            <a:noFill/>
            <a:ln w="25560">
              <a:solidFill>
                <a:srgbClr val="ed7d31"/>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69" name=""/>
            <p:cNvSpPr/>
            <p:nvPr/>
          </p:nvSpPr>
          <p:spPr>
            <a:xfrm>
              <a:off x="5388480" y="2934720"/>
              <a:ext cx="1086480" cy="1086480"/>
            </a:xfrm>
            <a:prstGeom prst="roundRect">
              <a:avLst>
                <a:gd name="adj" fmla="val 16667"/>
              </a:avLst>
            </a:prstGeom>
            <a:solidFill>
              <a:schemeClr val="accent2"/>
            </a:solidFill>
            <a:ln w="25560">
              <a:solidFill>
                <a:srgbClr val="ffffff"/>
              </a:solidFill>
              <a:miter/>
            </a:ln>
          </p:spPr>
          <p:style>
            <a:lnRef idx="0"/>
            <a:fillRef idx="0"/>
            <a:effectRef idx="0"/>
            <a:fontRef idx="minor"/>
          </p:style>
          <p:txBody>
            <a:bodyPr numCol="1" spcCol="1440" lIns="71280" rIns="71280" tIns="71280" bIns="71280" anchor="ctr">
              <a:noAutofit/>
            </a:bodyPr>
            <a:p>
              <a:pPr algn="ctr" defTabSz="1244520">
                <a:lnSpc>
                  <a:spcPct val="90000"/>
                </a:lnSpc>
                <a:spcAft>
                  <a:spcPts val="981"/>
                </a:spcAft>
                <a:tabLst>
                  <a:tab algn="l" pos="0"/>
                </a:tabLst>
              </a:pPr>
              <a:r>
                <a:rPr b="0" lang="fr-FR" sz="2800" strike="noStrike" u="none">
                  <a:solidFill>
                    <a:schemeClr val="lt1"/>
                  </a:solidFill>
                  <a:uFillTx/>
                  <a:latin typeface="Arial"/>
                  <a:ea typeface="DejaVu Sans"/>
                </a:rPr>
                <a:t>Sens</a:t>
              </a:r>
              <a:endParaRPr b="0" lang="en-DK" sz="2800" strike="noStrike" u="none">
                <a:solidFill>
                  <a:srgbClr val="ffffff"/>
                </a:solidFill>
                <a:uFillTx/>
                <a:latin typeface="Arial"/>
              </a:endParaRPr>
            </a:p>
          </p:txBody>
        </p:sp>
        <p:sp>
          <p:nvSpPr>
            <p:cNvPr id="570" name=""/>
            <p:cNvSpPr/>
            <p:nvPr/>
          </p:nvSpPr>
          <p:spPr>
            <a:xfrm>
              <a:off x="5738040" y="736920"/>
              <a:ext cx="386640" cy="386640"/>
            </a:xfrm>
            <a:prstGeom prst="roundRect">
              <a:avLst>
                <a:gd name="adj" fmla="val 16667"/>
              </a:avLst>
            </a:prstGeom>
            <a:solidFill>
              <a:schemeClr val="accent3"/>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Vue</a:t>
              </a:r>
              <a:endParaRPr b="0" lang="en-DK" sz="800" strike="noStrike" u="none">
                <a:solidFill>
                  <a:srgbClr val="000000"/>
                </a:solidFill>
                <a:uFillTx/>
                <a:latin typeface="Arial"/>
              </a:endParaRPr>
            </a:p>
          </p:txBody>
        </p:sp>
        <p:sp>
          <p:nvSpPr>
            <p:cNvPr id="571" name=""/>
            <p:cNvSpPr/>
            <p:nvPr/>
          </p:nvSpPr>
          <p:spPr>
            <a:xfrm rot="16200000">
              <a:off x="5788440" y="592560"/>
              <a:ext cx="288360" cy="360"/>
            </a:xfrm>
            <a:custGeom>
              <a:avLst/>
              <a:gdLst>
                <a:gd name="textAreaLeft" fmla="*/ 0 w 288360"/>
                <a:gd name="textAreaRight" fmla="*/ 290160 w 288360"/>
                <a:gd name="textAreaTop" fmla="*/ 0 h 360"/>
                <a:gd name="textAreaBottom" fmla="*/ 11520 h 360"/>
              </a:gdLst>
              <a:ahLst/>
              <a:rect l="textAreaLeft" t="textAreaTop" r="textAreaRight" b="textAreaBottom"/>
              <a:pathLst>
                <a:path w="290385" h="0">
                  <a:moveTo>
                    <a:pt x="0" y="0"/>
                  </a:moveTo>
                  <a:lnTo>
                    <a:pt x="290385"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72" name=""/>
            <p:cNvSpPr/>
            <p:nvPr/>
          </p:nvSpPr>
          <p:spPr>
            <a:xfrm>
              <a:off x="5738040" y="57600"/>
              <a:ext cx="386640" cy="386640"/>
            </a:xfrm>
            <a:prstGeom prst="roundRect">
              <a:avLst>
                <a:gd name="adj" fmla="val 16667"/>
              </a:avLst>
            </a:prstGeom>
            <a:solidFill>
              <a:schemeClr val="lt1">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Temps</a:t>
              </a:r>
              <a:endParaRPr b="0" lang="en-DK" sz="800" strike="noStrike" u="none">
                <a:solidFill>
                  <a:srgbClr val="000000"/>
                </a:solidFill>
                <a:uFillTx/>
                <a:latin typeface="Arial"/>
              </a:endParaRPr>
            </a:p>
          </p:txBody>
        </p:sp>
        <p:sp>
          <p:nvSpPr>
            <p:cNvPr id="573" name=""/>
            <p:cNvSpPr/>
            <p:nvPr/>
          </p:nvSpPr>
          <p:spPr>
            <a:xfrm rot="19285800">
              <a:off x="6106320" y="719640"/>
              <a:ext cx="179640" cy="360"/>
            </a:xfrm>
            <a:custGeom>
              <a:avLst/>
              <a:gdLst>
                <a:gd name="textAreaLeft" fmla="*/ 0 w 179640"/>
                <a:gd name="textAreaRight" fmla="*/ 181440 w 179640"/>
                <a:gd name="textAreaTop" fmla="*/ 0 h 360"/>
                <a:gd name="textAreaBottom" fmla="*/ 11520 h 360"/>
              </a:gdLst>
              <a:ahLst/>
              <a:rect l="textAreaLeft" t="textAreaTop" r="textAreaRight" b="textAreaBottom"/>
              <a:pathLst>
                <a:path w="181871" h="0">
                  <a:moveTo>
                    <a:pt x="0" y="0"/>
                  </a:moveTo>
                  <a:lnTo>
                    <a:pt x="18187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74" name=""/>
            <p:cNvSpPr/>
            <p:nvPr/>
          </p:nvSpPr>
          <p:spPr>
            <a:xfrm>
              <a:off x="6269400" y="313560"/>
              <a:ext cx="386640" cy="386640"/>
            </a:xfrm>
            <a:prstGeom prst="roundRect">
              <a:avLst>
                <a:gd name="adj" fmla="val 16667"/>
              </a:avLst>
            </a:prstGeom>
            <a:solidFill>
              <a:schemeClr val="accent5"/>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Direction</a:t>
              </a:r>
              <a:endParaRPr b="0" lang="en-DK" sz="800" strike="noStrike" u="none">
                <a:solidFill>
                  <a:srgbClr val="ffffff"/>
                </a:solidFill>
                <a:uFillTx/>
                <a:latin typeface="Arial"/>
              </a:endParaRPr>
            </a:p>
          </p:txBody>
        </p:sp>
        <p:sp>
          <p:nvSpPr>
            <p:cNvPr id="575" name=""/>
            <p:cNvSpPr/>
            <p:nvPr/>
          </p:nvSpPr>
          <p:spPr>
            <a:xfrm rot="771600">
              <a:off x="6123600" y="1006560"/>
              <a:ext cx="278280" cy="360"/>
            </a:xfrm>
            <a:custGeom>
              <a:avLst/>
              <a:gdLst>
                <a:gd name="textAreaLeft" fmla="*/ 0 w 278280"/>
                <a:gd name="textAreaRight" fmla="*/ 280080 w 278280"/>
                <a:gd name="textAreaTop" fmla="*/ 0 h 360"/>
                <a:gd name="textAreaBottom" fmla="*/ 11520 h 360"/>
              </a:gdLst>
              <a:ahLst/>
              <a:rect l="textAreaLeft" t="textAreaTop" r="textAreaRight" b="textAreaBottom"/>
              <a:pathLst>
                <a:path w="280385" h="0">
                  <a:moveTo>
                    <a:pt x="0" y="0"/>
                  </a:moveTo>
                  <a:lnTo>
                    <a:pt x="280385"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76" name=""/>
            <p:cNvSpPr/>
            <p:nvPr/>
          </p:nvSpPr>
          <p:spPr>
            <a:xfrm>
              <a:off x="6400440" y="888120"/>
              <a:ext cx="386640" cy="386640"/>
            </a:xfrm>
            <a:prstGeom prst="roundRect">
              <a:avLst>
                <a:gd name="adj" fmla="val 16667"/>
              </a:avLst>
            </a:prstGeom>
            <a:solidFill>
              <a:schemeClr val="accent6"/>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Distance</a:t>
              </a:r>
              <a:endParaRPr b="0" lang="en-DK" sz="800" strike="noStrike" u="none">
                <a:solidFill>
                  <a:srgbClr val="ffffff"/>
                </a:solidFill>
                <a:uFillTx/>
                <a:latin typeface="Arial"/>
              </a:endParaRPr>
            </a:p>
          </p:txBody>
        </p:sp>
        <p:sp>
          <p:nvSpPr>
            <p:cNvPr id="577" name=""/>
            <p:cNvSpPr/>
            <p:nvPr/>
          </p:nvSpPr>
          <p:spPr>
            <a:xfrm rot="3858000">
              <a:off x="5955840" y="1235520"/>
              <a:ext cx="245520" cy="360"/>
            </a:xfrm>
            <a:custGeom>
              <a:avLst/>
              <a:gdLst>
                <a:gd name="textAreaLeft" fmla="*/ 0 w 245520"/>
                <a:gd name="textAreaRight" fmla="*/ 247320 w 245520"/>
                <a:gd name="textAreaTop" fmla="*/ 0 h 360"/>
                <a:gd name="textAreaBottom" fmla="*/ 11520 h 360"/>
              </a:gdLst>
              <a:ahLst/>
              <a:rect l="textAreaLeft" t="textAreaTop" r="textAreaRight" b="textAreaBottom"/>
              <a:pathLst>
                <a:path w="247642" h="0">
                  <a:moveTo>
                    <a:pt x="0" y="0"/>
                  </a:moveTo>
                  <a:lnTo>
                    <a:pt x="247642"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78" name=""/>
            <p:cNvSpPr/>
            <p:nvPr/>
          </p:nvSpPr>
          <p:spPr>
            <a:xfrm>
              <a:off x="6032880" y="1348920"/>
              <a:ext cx="386640" cy="386640"/>
            </a:xfrm>
            <a:prstGeom prst="roundRect">
              <a:avLst>
                <a:gd name="adj" fmla="val 16667"/>
              </a:avLst>
            </a:prstGeom>
            <a:solidFill>
              <a:schemeClr val="accent1">
                <a:lumMod val="60000"/>
                <a:lumOff val="40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Couleurs</a:t>
              </a:r>
              <a:endParaRPr b="0" lang="en-DK" sz="800" strike="noStrike" u="none">
                <a:solidFill>
                  <a:srgbClr val="000000"/>
                </a:solidFill>
                <a:uFillTx/>
                <a:latin typeface="Arial"/>
              </a:endParaRPr>
            </a:p>
          </p:txBody>
        </p:sp>
        <p:sp>
          <p:nvSpPr>
            <p:cNvPr id="579" name=""/>
            <p:cNvSpPr/>
            <p:nvPr/>
          </p:nvSpPr>
          <p:spPr>
            <a:xfrm rot="6942600">
              <a:off x="5661720" y="1235160"/>
              <a:ext cx="245520" cy="360"/>
            </a:xfrm>
            <a:custGeom>
              <a:avLst/>
              <a:gdLst>
                <a:gd name="textAreaLeft" fmla="*/ 0 w 245520"/>
                <a:gd name="textAreaRight" fmla="*/ 247320 w 245520"/>
                <a:gd name="textAreaTop" fmla="*/ 0 h 360"/>
                <a:gd name="textAreaBottom" fmla="*/ 11520 h 360"/>
              </a:gdLst>
              <a:ahLst/>
              <a:rect l="textAreaLeft" t="textAreaTop" r="textAreaRight" b="textAreaBottom"/>
              <a:pathLst>
                <a:path w="247642" h="0">
                  <a:moveTo>
                    <a:pt x="0" y="0"/>
                  </a:moveTo>
                  <a:lnTo>
                    <a:pt x="247642"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80" name=""/>
            <p:cNvSpPr/>
            <p:nvPr/>
          </p:nvSpPr>
          <p:spPr>
            <a:xfrm>
              <a:off x="5443560" y="1348920"/>
              <a:ext cx="386640" cy="386640"/>
            </a:xfrm>
            <a:prstGeom prst="roundRect">
              <a:avLst>
                <a:gd name="adj" fmla="val 16667"/>
              </a:avLst>
            </a:prstGeom>
            <a:solidFill>
              <a:schemeClr val="accent2">
                <a:lumMod val="60000"/>
                <a:lumOff val="40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Texture</a:t>
              </a:r>
              <a:endParaRPr b="0" lang="en-DK" sz="800" strike="noStrike" u="none">
                <a:solidFill>
                  <a:srgbClr val="000000"/>
                </a:solidFill>
                <a:uFillTx/>
                <a:latin typeface="Arial"/>
              </a:endParaRPr>
            </a:p>
          </p:txBody>
        </p:sp>
        <p:sp>
          <p:nvSpPr>
            <p:cNvPr id="581" name=""/>
            <p:cNvSpPr/>
            <p:nvPr/>
          </p:nvSpPr>
          <p:spPr>
            <a:xfrm rot="10028400">
              <a:off x="5461200" y="1006200"/>
              <a:ext cx="278280" cy="360"/>
            </a:xfrm>
            <a:custGeom>
              <a:avLst/>
              <a:gdLst>
                <a:gd name="textAreaLeft" fmla="*/ 0 w 278280"/>
                <a:gd name="textAreaRight" fmla="*/ 280080 w 278280"/>
                <a:gd name="textAreaTop" fmla="*/ 0 h 360"/>
                <a:gd name="textAreaBottom" fmla="*/ 11520 h 360"/>
              </a:gdLst>
              <a:ahLst/>
              <a:rect l="textAreaLeft" t="textAreaTop" r="textAreaRight" b="textAreaBottom"/>
              <a:pathLst>
                <a:path w="280385" h="0">
                  <a:moveTo>
                    <a:pt x="0" y="0"/>
                  </a:moveTo>
                  <a:lnTo>
                    <a:pt x="280385"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82" name=""/>
            <p:cNvSpPr/>
            <p:nvPr/>
          </p:nvSpPr>
          <p:spPr>
            <a:xfrm>
              <a:off x="5076000" y="888120"/>
              <a:ext cx="386640" cy="386640"/>
            </a:xfrm>
            <a:prstGeom prst="roundRect">
              <a:avLst>
                <a:gd name="adj" fmla="val 16667"/>
              </a:avLst>
            </a:prstGeom>
            <a:solidFill>
              <a:schemeClr val="accent4">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en-US" sz="800" strike="noStrike" u="none">
                  <a:solidFill>
                    <a:schemeClr val="lt1"/>
                  </a:solidFill>
                  <a:uFillTx/>
                  <a:latin typeface="Arial"/>
                  <a:ea typeface="DejaVu Sans"/>
                </a:rPr>
                <a:t>Intensité</a:t>
              </a:r>
              <a:endParaRPr b="0" lang="en-DK" sz="800" strike="noStrike" u="none">
                <a:solidFill>
                  <a:srgbClr val="ffffff"/>
                </a:solidFill>
                <a:uFillTx/>
                <a:latin typeface="Arial"/>
              </a:endParaRPr>
            </a:p>
          </p:txBody>
        </p:sp>
        <p:sp>
          <p:nvSpPr>
            <p:cNvPr id="583" name=""/>
            <p:cNvSpPr/>
            <p:nvPr/>
          </p:nvSpPr>
          <p:spPr>
            <a:xfrm rot="13114200">
              <a:off x="5577120" y="718920"/>
              <a:ext cx="179640" cy="360"/>
            </a:xfrm>
            <a:custGeom>
              <a:avLst/>
              <a:gdLst>
                <a:gd name="textAreaLeft" fmla="*/ 0 w 179640"/>
                <a:gd name="textAreaRight" fmla="*/ 181440 w 179640"/>
                <a:gd name="textAreaTop" fmla="*/ 0 h 360"/>
                <a:gd name="textAreaBottom" fmla="*/ 11520 h 360"/>
              </a:gdLst>
              <a:ahLst/>
              <a:rect l="textAreaLeft" t="textAreaTop" r="textAreaRight" b="textAreaBottom"/>
              <a:pathLst>
                <a:path w="181871" h="0">
                  <a:moveTo>
                    <a:pt x="0" y="0"/>
                  </a:moveTo>
                  <a:lnTo>
                    <a:pt x="18187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84" name=""/>
            <p:cNvSpPr/>
            <p:nvPr/>
          </p:nvSpPr>
          <p:spPr>
            <a:xfrm>
              <a:off x="5207040" y="313560"/>
              <a:ext cx="386640" cy="386640"/>
            </a:xfrm>
            <a:prstGeom prst="roundRect">
              <a:avLst>
                <a:gd name="adj" fmla="val 16667"/>
              </a:avLst>
            </a:prstGeom>
            <a:solidFill>
              <a:srgbClr val="7030a0"/>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Polarisation</a:t>
              </a:r>
              <a:endParaRPr b="0" lang="en-DK" sz="800" strike="noStrike" u="none">
                <a:solidFill>
                  <a:srgbClr val="ffffff"/>
                </a:solidFill>
                <a:uFillTx/>
                <a:latin typeface="Arial"/>
              </a:endParaRPr>
            </a:p>
          </p:txBody>
        </p:sp>
        <p:sp>
          <p:nvSpPr>
            <p:cNvPr id="585" name=""/>
            <p:cNvSpPr/>
            <p:nvPr/>
          </p:nvSpPr>
          <p:spPr>
            <a:xfrm>
              <a:off x="7704000" y="1590480"/>
              <a:ext cx="450720" cy="450720"/>
            </a:xfrm>
            <a:prstGeom prst="roundRect">
              <a:avLst>
                <a:gd name="adj" fmla="val 16667"/>
              </a:avLst>
            </a:prstGeom>
            <a:solidFill>
              <a:schemeClr val="accent6"/>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Ouïe</a:t>
              </a:r>
              <a:endParaRPr b="0" lang="en-DK" sz="800" strike="noStrike" u="none">
                <a:solidFill>
                  <a:srgbClr val="ffffff"/>
                </a:solidFill>
                <a:uFillTx/>
                <a:latin typeface="Arial"/>
              </a:endParaRPr>
            </a:p>
          </p:txBody>
        </p:sp>
        <p:sp>
          <p:nvSpPr>
            <p:cNvPr id="586" name=""/>
            <p:cNvSpPr/>
            <p:nvPr/>
          </p:nvSpPr>
          <p:spPr>
            <a:xfrm rot="16200000">
              <a:off x="7842960" y="1502640"/>
              <a:ext cx="174960" cy="360"/>
            </a:xfrm>
            <a:custGeom>
              <a:avLst/>
              <a:gdLst>
                <a:gd name="textAreaLeft" fmla="*/ 0 w 174960"/>
                <a:gd name="textAreaRight" fmla="*/ 176760 w 174960"/>
                <a:gd name="textAreaTop" fmla="*/ 0 h 360"/>
                <a:gd name="textAreaBottom" fmla="*/ 11520 h 360"/>
              </a:gdLst>
              <a:ahLst/>
              <a:rect l="textAreaLeft" t="textAreaTop" r="textAreaRight" b="textAreaBottom"/>
              <a:pathLst>
                <a:path w="177216" h="0">
                  <a:moveTo>
                    <a:pt x="0" y="0"/>
                  </a:moveTo>
                  <a:lnTo>
                    <a:pt x="177216"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87" name=""/>
            <p:cNvSpPr/>
            <p:nvPr/>
          </p:nvSpPr>
          <p:spPr>
            <a:xfrm>
              <a:off x="7704000" y="960120"/>
              <a:ext cx="450720" cy="450720"/>
            </a:xfrm>
            <a:prstGeom prst="roundRect">
              <a:avLst>
                <a:gd name="adj" fmla="val 16667"/>
              </a:avLst>
            </a:prstGeom>
            <a:solidFill>
              <a:schemeClr val="lt1">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Temps</a:t>
              </a:r>
              <a:endParaRPr b="0" lang="en-DK" sz="800" strike="noStrike" u="none">
                <a:solidFill>
                  <a:srgbClr val="000000"/>
                </a:solidFill>
                <a:uFillTx/>
                <a:latin typeface="Arial"/>
              </a:endParaRPr>
            </a:p>
          </p:txBody>
        </p:sp>
        <p:sp>
          <p:nvSpPr>
            <p:cNvPr id="588" name=""/>
            <p:cNvSpPr/>
            <p:nvPr/>
          </p:nvSpPr>
          <p:spPr>
            <a:xfrm rot="19800000">
              <a:off x="8148960" y="165852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89" name=""/>
            <p:cNvSpPr/>
            <p:nvPr/>
          </p:nvSpPr>
          <p:spPr>
            <a:xfrm>
              <a:off x="8249760" y="1275480"/>
              <a:ext cx="450720" cy="450720"/>
            </a:xfrm>
            <a:prstGeom prst="roundRect">
              <a:avLst>
                <a:gd name="adj" fmla="val 16667"/>
              </a:avLst>
            </a:prstGeom>
            <a:solidFill>
              <a:schemeClr val="accent5"/>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Direction</a:t>
              </a:r>
              <a:endParaRPr b="0" lang="en-DK" sz="800" strike="noStrike" u="none">
                <a:solidFill>
                  <a:srgbClr val="ffffff"/>
                </a:solidFill>
                <a:uFillTx/>
                <a:latin typeface="Arial"/>
              </a:endParaRPr>
            </a:p>
          </p:txBody>
        </p:sp>
        <p:sp>
          <p:nvSpPr>
            <p:cNvPr id="590" name=""/>
            <p:cNvSpPr/>
            <p:nvPr/>
          </p:nvSpPr>
          <p:spPr>
            <a:xfrm rot="1800000">
              <a:off x="8148600" y="197280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91" name=""/>
            <p:cNvSpPr/>
            <p:nvPr/>
          </p:nvSpPr>
          <p:spPr>
            <a:xfrm>
              <a:off x="8249760" y="1905480"/>
              <a:ext cx="450720" cy="450720"/>
            </a:xfrm>
            <a:prstGeom prst="roundRect">
              <a:avLst>
                <a:gd name="adj" fmla="val 16667"/>
              </a:avLst>
            </a:prstGeom>
            <a:solidFill>
              <a:schemeClr val="accent6"/>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Délais (distance)</a:t>
              </a:r>
              <a:endParaRPr b="0" lang="en-DK" sz="800" strike="noStrike" u="none">
                <a:solidFill>
                  <a:srgbClr val="ffffff"/>
                </a:solidFill>
                <a:uFillTx/>
                <a:latin typeface="Arial"/>
              </a:endParaRPr>
            </a:p>
          </p:txBody>
        </p:sp>
        <p:sp>
          <p:nvSpPr>
            <p:cNvPr id="592" name=""/>
            <p:cNvSpPr/>
            <p:nvPr/>
          </p:nvSpPr>
          <p:spPr>
            <a:xfrm rot="5400000">
              <a:off x="7842600" y="2130480"/>
              <a:ext cx="174960" cy="360"/>
            </a:xfrm>
            <a:custGeom>
              <a:avLst/>
              <a:gdLst>
                <a:gd name="textAreaLeft" fmla="*/ 0 w 174960"/>
                <a:gd name="textAreaRight" fmla="*/ 176760 w 174960"/>
                <a:gd name="textAreaTop" fmla="*/ 0 h 360"/>
                <a:gd name="textAreaBottom" fmla="*/ 11520 h 360"/>
              </a:gdLst>
              <a:ahLst/>
              <a:rect l="textAreaLeft" t="textAreaTop" r="textAreaRight" b="textAreaBottom"/>
              <a:pathLst>
                <a:path w="177216" h="0">
                  <a:moveTo>
                    <a:pt x="0" y="0"/>
                  </a:moveTo>
                  <a:lnTo>
                    <a:pt x="177216"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93" name=""/>
            <p:cNvSpPr/>
            <p:nvPr/>
          </p:nvSpPr>
          <p:spPr>
            <a:xfrm>
              <a:off x="7704000" y="2220480"/>
              <a:ext cx="450720" cy="450720"/>
            </a:xfrm>
            <a:prstGeom prst="roundRect">
              <a:avLst>
                <a:gd name="adj" fmla="val 16667"/>
              </a:avLst>
            </a:prstGeom>
            <a:solidFill>
              <a:schemeClr val="accent4">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Intensité</a:t>
              </a:r>
              <a:endParaRPr b="0" lang="en-DK" sz="800" strike="noStrike" u="none">
                <a:solidFill>
                  <a:srgbClr val="ffffff"/>
                </a:solidFill>
                <a:uFillTx/>
                <a:latin typeface="Arial"/>
              </a:endParaRPr>
            </a:p>
          </p:txBody>
        </p:sp>
        <p:sp>
          <p:nvSpPr>
            <p:cNvPr id="594" name=""/>
            <p:cNvSpPr/>
            <p:nvPr/>
          </p:nvSpPr>
          <p:spPr>
            <a:xfrm rot="9000000">
              <a:off x="7604640" y="197280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95" name=""/>
            <p:cNvSpPr/>
            <p:nvPr/>
          </p:nvSpPr>
          <p:spPr>
            <a:xfrm>
              <a:off x="7158240" y="1905480"/>
              <a:ext cx="450720" cy="450720"/>
            </a:xfrm>
            <a:prstGeom prst="roundRect">
              <a:avLst>
                <a:gd name="adj" fmla="val 16667"/>
              </a:avLst>
            </a:prstGeom>
            <a:solidFill>
              <a:schemeClr val="accent3">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Fréquence</a:t>
              </a:r>
              <a:endParaRPr b="0" lang="en-DK" sz="800" strike="noStrike" u="none">
                <a:solidFill>
                  <a:srgbClr val="ffffff"/>
                </a:solidFill>
                <a:uFillTx/>
                <a:latin typeface="Arial"/>
              </a:endParaRPr>
            </a:p>
          </p:txBody>
        </p:sp>
        <p:sp>
          <p:nvSpPr>
            <p:cNvPr id="596" name=""/>
            <p:cNvSpPr/>
            <p:nvPr/>
          </p:nvSpPr>
          <p:spPr>
            <a:xfrm rot="12600000">
              <a:off x="7605000" y="165852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597" name=""/>
            <p:cNvSpPr/>
            <p:nvPr/>
          </p:nvSpPr>
          <p:spPr>
            <a:xfrm>
              <a:off x="7158240" y="1275480"/>
              <a:ext cx="450720" cy="450720"/>
            </a:xfrm>
            <a:prstGeom prst="roundRect">
              <a:avLst>
                <a:gd name="adj" fmla="val 16667"/>
              </a:avLst>
            </a:prstGeom>
            <a:solidFill>
              <a:schemeClr val="dk1">
                <a:lumMod val="85000"/>
                <a:lumOff val="1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Enveloppe</a:t>
              </a:r>
              <a:endParaRPr b="0" lang="en-DK" sz="800" strike="noStrike" u="none">
                <a:solidFill>
                  <a:srgbClr val="ffffff"/>
                </a:solidFill>
                <a:uFillTx/>
                <a:latin typeface="Arial"/>
              </a:endParaRPr>
            </a:p>
          </p:txBody>
        </p:sp>
        <p:sp>
          <p:nvSpPr>
            <p:cNvPr id="598" name=""/>
            <p:cNvSpPr/>
            <p:nvPr/>
          </p:nvSpPr>
          <p:spPr>
            <a:xfrm>
              <a:off x="8107920" y="3780360"/>
              <a:ext cx="450720" cy="450720"/>
            </a:xfrm>
            <a:prstGeom prst="roundRect">
              <a:avLst>
                <a:gd name="adj" fmla="val 16667"/>
              </a:avLst>
            </a:prstGeom>
            <a:solidFill>
              <a:schemeClr val="accent3"/>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Gout/Odorat</a:t>
              </a:r>
              <a:endParaRPr b="0" lang="en-DK" sz="800" strike="noStrike" u="none">
                <a:solidFill>
                  <a:srgbClr val="000000"/>
                </a:solidFill>
                <a:uFillTx/>
                <a:latin typeface="Arial"/>
              </a:endParaRPr>
            </a:p>
          </p:txBody>
        </p:sp>
        <p:sp>
          <p:nvSpPr>
            <p:cNvPr id="599" name=""/>
            <p:cNvSpPr/>
            <p:nvPr/>
          </p:nvSpPr>
          <p:spPr>
            <a:xfrm rot="16200000">
              <a:off x="8247240" y="3692520"/>
              <a:ext cx="174960" cy="360"/>
            </a:xfrm>
            <a:custGeom>
              <a:avLst/>
              <a:gdLst>
                <a:gd name="textAreaLeft" fmla="*/ 0 w 174960"/>
                <a:gd name="textAreaRight" fmla="*/ 176760 w 174960"/>
                <a:gd name="textAreaTop" fmla="*/ 0 h 360"/>
                <a:gd name="textAreaBottom" fmla="*/ 11520 h 360"/>
              </a:gdLst>
              <a:ahLst/>
              <a:rect l="textAreaLeft" t="textAreaTop" r="textAreaRight" b="textAreaBottom"/>
              <a:pathLst>
                <a:path w="177216" h="0">
                  <a:moveTo>
                    <a:pt x="0" y="0"/>
                  </a:moveTo>
                  <a:lnTo>
                    <a:pt x="177216"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00" name=""/>
            <p:cNvSpPr/>
            <p:nvPr/>
          </p:nvSpPr>
          <p:spPr>
            <a:xfrm>
              <a:off x="8107920" y="3150360"/>
              <a:ext cx="450720" cy="450720"/>
            </a:xfrm>
            <a:prstGeom prst="roundRect">
              <a:avLst>
                <a:gd name="adj" fmla="val 16667"/>
              </a:avLst>
            </a:prstGeom>
            <a:solidFill>
              <a:schemeClr val="lt1">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Temps</a:t>
              </a:r>
              <a:endParaRPr b="0" lang="en-DK" sz="800" strike="noStrike" u="none">
                <a:solidFill>
                  <a:srgbClr val="000000"/>
                </a:solidFill>
                <a:uFillTx/>
                <a:latin typeface="Arial"/>
              </a:endParaRPr>
            </a:p>
          </p:txBody>
        </p:sp>
        <p:sp>
          <p:nvSpPr>
            <p:cNvPr id="601" name=""/>
            <p:cNvSpPr/>
            <p:nvPr/>
          </p:nvSpPr>
          <p:spPr>
            <a:xfrm rot="19800000">
              <a:off x="8553240" y="384840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02" name=""/>
            <p:cNvSpPr/>
            <p:nvPr/>
          </p:nvSpPr>
          <p:spPr>
            <a:xfrm>
              <a:off x="8653680" y="3465360"/>
              <a:ext cx="450720" cy="450720"/>
            </a:xfrm>
            <a:prstGeom prst="roundRect">
              <a:avLst>
                <a:gd name="adj" fmla="val 16667"/>
              </a:avLst>
            </a:prstGeom>
            <a:solidFill>
              <a:srgbClr val="92d050"/>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Sucré</a:t>
              </a:r>
              <a:endParaRPr b="0" lang="en-DK" sz="800" strike="noStrike" u="none">
                <a:solidFill>
                  <a:srgbClr val="000000"/>
                </a:solidFill>
                <a:uFillTx/>
                <a:latin typeface="Arial"/>
              </a:endParaRPr>
            </a:p>
          </p:txBody>
        </p:sp>
        <p:sp>
          <p:nvSpPr>
            <p:cNvPr id="603" name=""/>
            <p:cNvSpPr/>
            <p:nvPr/>
          </p:nvSpPr>
          <p:spPr>
            <a:xfrm rot="1800000">
              <a:off x="8552880" y="416304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04" name=""/>
            <p:cNvSpPr/>
            <p:nvPr/>
          </p:nvSpPr>
          <p:spPr>
            <a:xfrm>
              <a:off x="8653680" y="4095720"/>
              <a:ext cx="450720" cy="450720"/>
            </a:xfrm>
            <a:prstGeom prst="roundRect">
              <a:avLst>
                <a:gd name="adj" fmla="val 16667"/>
              </a:avLst>
            </a:prstGeom>
            <a:solidFill>
              <a:srgbClr val="92d050"/>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en-US" sz="800" strike="noStrike" u="none">
                  <a:solidFill>
                    <a:schemeClr val="lt1"/>
                  </a:solidFill>
                  <a:uFillTx/>
                  <a:latin typeface="Arial"/>
                  <a:ea typeface="DejaVu Sans"/>
                </a:rPr>
                <a:t>Amer</a:t>
              </a:r>
              <a:endParaRPr b="0" lang="en-DK" sz="800" strike="noStrike" u="none">
                <a:solidFill>
                  <a:srgbClr val="000000"/>
                </a:solidFill>
                <a:uFillTx/>
                <a:latin typeface="Arial"/>
              </a:endParaRPr>
            </a:p>
          </p:txBody>
        </p:sp>
        <p:sp>
          <p:nvSpPr>
            <p:cNvPr id="605" name=""/>
            <p:cNvSpPr/>
            <p:nvPr/>
          </p:nvSpPr>
          <p:spPr>
            <a:xfrm rot="5400000">
              <a:off x="8246880" y="4320720"/>
              <a:ext cx="174960" cy="360"/>
            </a:xfrm>
            <a:custGeom>
              <a:avLst/>
              <a:gdLst>
                <a:gd name="textAreaLeft" fmla="*/ 0 w 174960"/>
                <a:gd name="textAreaRight" fmla="*/ 176760 w 174960"/>
                <a:gd name="textAreaTop" fmla="*/ 0 h 360"/>
                <a:gd name="textAreaBottom" fmla="*/ 11520 h 360"/>
              </a:gdLst>
              <a:ahLst/>
              <a:rect l="textAreaLeft" t="textAreaTop" r="textAreaRight" b="textAreaBottom"/>
              <a:pathLst>
                <a:path w="177216" h="0">
                  <a:moveTo>
                    <a:pt x="0" y="0"/>
                  </a:moveTo>
                  <a:lnTo>
                    <a:pt x="177216"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06" name=""/>
            <p:cNvSpPr/>
            <p:nvPr/>
          </p:nvSpPr>
          <p:spPr>
            <a:xfrm>
              <a:off x="8107920" y="4410720"/>
              <a:ext cx="450720" cy="450720"/>
            </a:xfrm>
            <a:prstGeom prst="roundRect">
              <a:avLst>
                <a:gd name="adj" fmla="val 16667"/>
              </a:avLst>
            </a:prstGeom>
            <a:solidFill>
              <a:srgbClr val="92d050"/>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en-US" sz="800" strike="noStrike" u="none">
                  <a:solidFill>
                    <a:schemeClr val="lt1"/>
                  </a:solidFill>
                  <a:uFillTx/>
                  <a:latin typeface="Arial"/>
                  <a:ea typeface="DejaVu Sans"/>
                </a:rPr>
                <a:t>Acide</a:t>
              </a:r>
              <a:endParaRPr b="0" lang="en-DK" sz="800" strike="noStrike" u="none">
                <a:solidFill>
                  <a:srgbClr val="000000"/>
                </a:solidFill>
                <a:uFillTx/>
                <a:latin typeface="Arial"/>
              </a:endParaRPr>
            </a:p>
          </p:txBody>
        </p:sp>
        <p:sp>
          <p:nvSpPr>
            <p:cNvPr id="607" name=""/>
            <p:cNvSpPr/>
            <p:nvPr/>
          </p:nvSpPr>
          <p:spPr>
            <a:xfrm rot="9000000">
              <a:off x="8008560" y="416304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08" name=""/>
            <p:cNvSpPr/>
            <p:nvPr/>
          </p:nvSpPr>
          <p:spPr>
            <a:xfrm>
              <a:off x="7562160" y="4095720"/>
              <a:ext cx="450720" cy="450720"/>
            </a:xfrm>
            <a:prstGeom prst="roundRect">
              <a:avLst>
                <a:gd name="adj" fmla="val 16667"/>
              </a:avLst>
            </a:prstGeom>
            <a:solidFill>
              <a:srgbClr val="92d050"/>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en-US" sz="800" strike="noStrike" u="none">
                  <a:solidFill>
                    <a:schemeClr val="lt1"/>
                  </a:solidFill>
                  <a:uFillTx/>
                  <a:latin typeface="Arial"/>
                  <a:ea typeface="DejaVu Sans"/>
                </a:rPr>
                <a:t>Salé</a:t>
              </a:r>
              <a:endParaRPr b="0" lang="en-DK" sz="800" strike="noStrike" u="none">
                <a:solidFill>
                  <a:srgbClr val="000000"/>
                </a:solidFill>
                <a:uFillTx/>
                <a:latin typeface="Arial"/>
              </a:endParaRPr>
            </a:p>
          </p:txBody>
        </p:sp>
        <p:sp>
          <p:nvSpPr>
            <p:cNvPr id="609" name=""/>
            <p:cNvSpPr/>
            <p:nvPr/>
          </p:nvSpPr>
          <p:spPr>
            <a:xfrm rot="12600000">
              <a:off x="8008920" y="3848400"/>
              <a:ext cx="105120" cy="360"/>
            </a:xfrm>
            <a:custGeom>
              <a:avLst/>
              <a:gdLst>
                <a:gd name="textAreaLeft" fmla="*/ 0 w 105120"/>
                <a:gd name="textAreaRight" fmla="*/ 106920 w 105120"/>
                <a:gd name="textAreaTop" fmla="*/ 0 h 360"/>
                <a:gd name="textAreaBottom" fmla="*/ 11520 h 360"/>
              </a:gdLst>
              <a:ahLst/>
              <a:rect l="textAreaLeft" t="textAreaTop" r="textAreaRight" b="textAreaBottom"/>
              <a:pathLst>
                <a:path w="107141" h="0">
                  <a:moveTo>
                    <a:pt x="0" y="0"/>
                  </a:moveTo>
                  <a:lnTo>
                    <a:pt x="107141"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10" name=""/>
            <p:cNvSpPr/>
            <p:nvPr/>
          </p:nvSpPr>
          <p:spPr>
            <a:xfrm>
              <a:off x="7562160" y="3465360"/>
              <a:ext cx="450720" cy="450720"/>
            </a:xfrm>
            <a:prstGeom prst="roundRect">
              <a:avLst>
                <a:gd name="adj" fmla="val 16667"/>
              </a:avLst>
            </a:prstGeom>
            <a:solidFill>
              <a:srgbClr val="92d050"/>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en-US" sz="800" strike="noStrike" u="none">
                  <a:solidFill>
                    <a:schemeClr val="lt1"/>
                  </a:solidFill>
                  <a:uFillTx/>
                  <a:latin typeface="Arial"/>
                  <a:ea typeface="DejaVu Sans"/>
                </a:rPr>
                <a:t>Umami</a:t>
              </a:r>
              <a:endParaRPr b="0" lang="en-DK" sz="800" strike="noStrike" u="none">
                <a:solidFill>
                  <a:srgbClr val="000000"/>
                </a:solidFill>
                <a:uFillTx/>
                <a:latin typeface="Arial"/>
              </a:endParaRPr>
            </a:p>
          </p:txBody>
        </p:sp>
        <p:sp>
          <p:nvSpPr>
            <p:cNvPr id="611" name=""/>
            <p:cNvSpPr/>
            <p:nvPr/>
          </p:nvSpPr>
          <p:spPr>
            <a:xfrm>
              <a:off x="6779520" y="5625000"/>
              <a:ext cx="500760" cy="500760"/>
            </a:xfrm>
            <a:prstGeom prst="roundRect">
              <a:avLst>
                <a:gd name="adj" fmla="val 16667"/>
              </a:avLst>
            </a:prstGeom>
            <a:solidFill>
              <a:schemeClr val="accent5"/>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Toucher</a:t>
              </a:r>
              <a:endParaRPr b="0" lang="en-DK" sz="800" strike="noStrike" u="none">
                <a:solidFill>
                  <a:srgbClr val="ffffff"/>
                </a:solidFill>
                <a:uFillTx/>
                <a:latin typeface="Arial"/>
              </a:endParaRPr>
            </a:p>
          </p:txBody>
        </p:sp>
        <p:sp>
          <p:nvSpPr>
            <p:cNvPr id="612" name=""/>
            <p:cNvSpPr/>
            <p:nvPr/>
          </p:nvSpPr>
          <p:spPr>
            <a:xfrm rot="16200000">
              <a:off x="6933960" y="5527800"/>
              <a:ext cx="194040" cy="360"/>
            </a:xfrm>
            <a:custGeom>
              <a:avLst/>
              <a:gdLst>
                <a:gd name="textAreaLeft" fmla="*/ 0 w 194040"/>
                <a:gd name="textAreaRight" fmla="*/ 195840 w 194040"/>
                <a:gd name="textAreaTop" fmla="*/ 0 h 360"/>
                <a:gd name="textAreaBottom" fmla="*/ 11520 h 360"/>
              </a:gdLst>
              <a:ahLst/>
              <a:rect l="textAreaLeft" t="textAreaTop" r="textAreaRight" b="textAreaBottom"/>
              <a:pathLst>
                <a:path w="196255" h="0">
                  <a:moveTo>
                    <a:pt x="0" y="0"/>
                  </a:moveTo>
                  <a:lnTo>
                    <a:pt x="196255"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13" name=""/>
            <p:cNvSpPr/>
            <p:nvPr/>
          </p:nvSpPr>
          <p:spPr>
            <a:xfrm>
              <a:off x="6779520" y="4925880"/>
              <a:ext cx="500760" cy="500760"/>
            </a:xfrm>
            <a:prstGeom prst="roundRect">
              <a:avLst>
                <a:gd name="adj" fmla="val 16667"/>
              </a:avLst>
            </a:prstGeom>
            <a:solidFill>
              <a:schemeClr val="lt1">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Temps</a:t>
              </a:r>
              <a:endParaRPr b="0" lang="en-DK" sz="800" strike="noStrike" u="none">
                <a:solidFill>
                  <a:srgbClr val="000000"/>
                </a:solidFill>
                <a:uFillTx/>
                <a:latin typeface="Arial"/>
              </a:endParaRPr>
            </a:p>
          </p:txBody>
        </p:sp>
        <p:sp>
          <p:nvSpPr>
            <p:cNvPr id="614" name=""/>
            <p:cNvSpPr/>
            <p:nvPr/>
          </p:nvSpPr>
          <p:spPr>
            <a:xfrm rot="1800000">
              <a:off x="7273080" y="6049440"/>
              <a:ext cx="116280" cy="360"/>
            </a:xfrm>
            <a:custGeom>
              <a:avLst/>
              <a:gdLst>
                <a:gd name="textAreaLeft" fmla="*/ 0 w 116280"/>
                <a:gd name="textAreaRight" fmla="*/ 118080 w 116280"/>
                <a:gd name="textAreaTop" fmla="*/ 0 h 360"/>
                <a:gd name="textAreaBottom" fmla="*/ 11520 h 360"/>
              </a:gdLst>
              <a:ahLst/>
              <a:rect l="textAreaLeft" t="textAreaTop" r="textAreaRight" b="textAreaBottom"/>
              <a:pathLst>
                <a:path w="118467" h="0">
                  <a:moveTo>
                    <a:pt x="0" y="0"/>
                  </a:moveTo>
                  <a:lnTo>
                    <a:pt x="118467"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15" name=""/>
            <p:cNvSpPr/>
            <p:nvPr/>
          </p:nvSpPr>
          <p:spPr>
            <a:xfrm>
              <a:off x="7385040" y="5974560"/>
              <a:ext cx="500760" cy="500760"/>
            </a:xfrm>
            <a:prstGeom prst="roundRect">
              <a:avLst>
                <a:gd name="adj" fmla="val 16667"/>
              </a:avLst>
            </a:prstGeom>
            <a:solidFill>
              <a:schemeClr val="accent6">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Dureté</a:t>
              </a:r>
              <a:endParaRPr b="0" lang="en-DK" sz="800" strike="noStrike" u="none">
                <a:solidFill>
                  <a:srgbClr val="ffffff"/>
                </a:solidFill>
                <a:uFillTx/>
                <a:latin typeface="Arial"/>
              </a:endParaRPr>
            </a:p>
          </p:txBody>
        </p:sp>
        <p:sp>
          <p:nvSpPr>
            <p:cNvPr id="616" name=""/>
            <p:cNvSpPr/>
            <p:nvPr/>
          </p:nvSpPr>
          <p:spPr>
            <a:xfrm rot="9000000">
              <a:off x="6669360" y="6049440"/>
              <a:ext cx="116280" cy="360"/>
            </a:xfrm>
            <a:custGeom>
              <a:avLst/>
              <a:gdLst>
                <a:gd name="textAreaLeft" fmla="*/ 0 w 116280"/>
                <a:gd name="textAreaRight" fmla="*/ 118080 w 116280"/>
                <a:gd name="textAreaTop" fmla="*/ 0 h 360"/>
                <a:gd name="textAreaBottom" fmla="*/ 11520 h 360"/>
              </a:gdLst>
              <a:ahLst/>
              <a:rect l="textAreaLeft" t="textAreaTop" r="textAreaRight" b="textAreaBottom"/>
              <a:pathLst>
                <a:path w="118467" h="0">
                  <a:moveTo>
                    <a:pt x="0" y="0"/>
                  </a:moveTo>
                  <a:lnTo>
                    <a:pt x="118467"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17" name=""/>
            <p:cNvSpPr/>
            <p:nvPr/>
          </p:nvSpPr>
          <p:spPr>
            <a:xfrm>
              <a:off x="6174000" y="5974560"/>
              <a:ext cx="500760" cy="500760"/>
            </a:xfrm>
            <a:prstGeom prst="roundRect">
              <a:avLst>
                <a:gd name="adj" fmla="val 16667"/>
              </a:avLst>
            </a:prstGeom>
            <a:solidFill>
              <a:schemeClr val="accent2">
                <a:lumMod val="60000"/>
                <a:lumOff val="40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Texture</a:t>
              </a:r>
              <a:endParaRPr b="0" lang="en-DK" sz="800" strike="noStrike" u="none">
                <a:solidFill>
                  <a:srgbClr val="000000"/>
                </a:solidFill>
                <a:uFillTx/>
                <a:latin typeface="Arial"/>
              </a:endParaRPr>
            </a:p>
          </p:txBody>
        </p:sp>
        <p:sp>
          <p:nvSpPr>
            <p:cNvPr id="618" name=""/>
            <p:cNvSpPr/>
            <p:nvPr/>
          </p:nvSpPr>
          <p:spPr>
            <a:xfrm>
              <a:off x="4582800" y="5625000"/>
              <a:ext cx="500760" cy="500760"/>
            </a:xfrm>
            <a:prstGeom prst="roundRect">
              <a:avLst>
                <a:gd name="adj" fmla="val 16667"/>
              </a:avLst>
            </a:prstGeom>
            <a:solidFill>
              <a:schemeClr val="accent4"/>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Pesanteur</a:t>
              </a:r>
              <a:endParaRPr b="0" lang="en-DK" sz="800" strike="noStrike" u="none">
                <a:solidFill>
                  <a:srgbClr val="000000"/>
                </a:solidFill>
                <a:uFillTx/>
                <a:latin typeface="Arial"/>
              </a:endParaRPr>
            </a:p>
          </p:txBody>
        </p:sp>
        <p:sp>
          <p:nvSpPr>
            <p:cNvPr id="619" name=""/>
            <p:cNvSpPr/>
            <p:nvPr/>
          </p:nvSpPr>
          <p:spPr>
            <a:xfrm rot="16200000">
              <a:off x="4737600" y="5527800"/>
              <a:ext cx="194040" cy="360"/>
            </a:xfrm>
            <a:custGeom>
              <a:avLst/>
              <a:gdLst>
                <a:gd name="textAreaLeft" fmla="*/ 0 w 194040"/>
                <a:gd name="textAreaRight" fmla="*/ 195840 w 194040"/>
                <a:gd name="textAreaTop" fmla="*/ 0 h 360"/>
                <a:gd name="textAreaBottom" fmla="*/ 11520 h 360"/>
              </a:gdLst>
              <a:ahLst/>
              <a:rect l="textAreaLeft" t="textAreaTop" r="textAreaRight" b="textAreaBottom"/>
              <a:pathLst>
                <a:path w="196255" h="0">
                  <a:moveTo>
                    <a:pt x="0" y="0"/>
                  </a:moveTo>
                  <a:lnTo>
                    <a:pt x="196255"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20" name=""/>
            <p:cNvSpPr/>
            <p:nvPr/>
          </p:nvSpPr>
          <p:spPr>
            <a:xfrm>
              <a:off x="4582800" y="4925880"/>
              <a:ext cx="500760" cy="500760"/>
            </a:xfrm>
            <a:prstGeom prst="roundRect">
              <a:avLst>
                <a:gd name="adj" fmla="val 16667"/>
              </a:avLst>
            </a:prstGeom>
            <a:solidFill>
              <a:schemeClr val="lt1">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Temps</a:t>
              </a:r>
              <a:endParaRPr b="0" lang="en-DK" sz="800" strike="noStrike" u="none">
                <a:solidFill>
                  <a:srgbClr val="000000"/>
                </a:solidFill>
                <a:uFillTx/>
                <a:latin typeface="Arial"/>
              </a:endParaRPr>
            </a:p>
          </p:txBody>
        </p:sp>
        <p:sp>
          <p:nvSpPr>
            <p:cNvPr id="621" name=""/>
            <p:cNvSpPr/>
            <p:nvPr/>
          </p:nvSpPr>
          <p:spPr>
            <a:xfrm rot="1800000">
              <a:off x="5076360" y="6049440"/>
              <a:ext cx="116280" cy="360"/>
            </a:xfrm>
            <a:custGeom>
              <a:avLst/>
              <a:gdLst>
                <a:gd name="textAreaLeft" fmla="*/ 0 w 116280"/>
                <a:gd name="textAreaRight" fmla="*/ 118080 w 116280"/>
                <a:gd name="textAreaTop" fmla="*/ 0 h 360"/>
                <a:gd name="textAreaBottom" fmla="*/ 11520 h 360"/>
              </a:gdLst>
              <a:ahLst/>
              <a:rect l="textAreaLeft" t="textAreaTop" r="textAreaRight" b="textAreaBottom"/>
              <a:pathLst>
                <a:path w="118467" h="0">
                  <a:moveTo>
                    <a:pt x="0" y="0"/>
                  </a:moveTo>
                  <a:lnTo>
                    <a:pt x="118467"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22" name=""/>
            <p:cNvSpPr/>
            <p:nvPr/>
          </p:nvSpPr>
          <p:spPr>
            <a:xfrm>
              <a:off x="5188320" y="5974560"/>
              <a:ext cx="500760" cy="500760"/>
            </a:xfrm>
            <a:prstGeom prst="roundRect">
              <a:avLst>
                <a:gd name="adj" fmla="val 16667"/>
              </a:avLst>
            </a:prstGeom>
            <a:solidFill>
              <a:schemeClr val="accent4">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Intensité</a:t>
              </a:r>
              <a:endParaRPr b="0" lang="en-DK" sz="800" strike="noStrike" u="none">
                <a:solidFill>
                  <a:srgbClr val="ffffff"/>
                </a:solidFill>
                <a:uFillTx/>
                <a:latin typeface="Arial"/>
              </a:endParaRPr>
            </a:p>
          </p:txBody>
        </p:sp>
        <p:sp>
          <p:nvSpPr>
            <p:cNvPr id="623" name=""/>
            <p:cNvSpPr/>
            <p:nvPr/>
          </p:nvSpPr>
          <p:spPr>
            <a:xfrm rot="9000000">
              <a:off x="4472640" y="6049440"/>
              <a:ext cx="116280" cy="360"/>
            </a:xfrm>
            <a:custGeom>
              <a:avLst/>
              <a:gdLst>
                <a:gd name="textAreaLeft" fmla="*/ 0 w 116280"/>
                <a:gd name="textAreaRight" fmla="*/ 118080 w 116280"/>
                <a:gd name="textAreaTop" fmla="*/ 0 h 360"/>
                <a:gd name="textAreaBottom" fmla="*/ 11520 h 360"/>
              </a:gdLst>
              <a:ahLst/>
              <a:rect l="textAreaLeft" t="textAreaTop" r="textAreaRight" b="textAreaBottom"/>
              <a:pathLst>
                <a:path w="118467" h="0">
                  <a:moveTo>
                    <a:pt x="0" y="0"/>
                  </a:moveTo>
                  <a:lnTo>
                    <a:pt x="118467"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24" name=""/>
            <p:cNvSpPr/>
            <p:nvPr/>
          </p:nvSpPr>
          <p:spPr>
            <a:xfrm>
              <a:off x="3977640" y="5974560"/>
              <a:ext cx="500760" cy="500760"/>
            </a:xfrm>
            <a:prstGeom prst="roundRect">
              <a:avLst>
                <a:gd name="adj" fmla="val 16667"/>
              </a:avLst>
            </a:prstGeom>
            <a:solidFill>
              <a:schemeClr val="accent5"/>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Direction</a:t>
              </a:r>
              <a:endParaRPr b="0" lang="en-DK" sz="800" strike="noStrike" u="none">
                <a:solidFill>
                  <a:srgbClr val="ffffff"/>
                </a:solidFill>
                <a:uFillTx/>
                <a:latin typeface="Arial"/>
              </a:endParaRPr>
            </a:p>
          </p:txBody>
        </p:sp>
        <p:sp>
          <p:nvSpPr>
            <p:cNvPr id="625" name=""/>
            <p:cNvSpPr/>
            <p:nvPr/>
          </p:nvSpPr>
          <p:spPr>
            <a:xfrm>
              <a:off x="3279240" y="3930480"/>
              <a:ext cx="500760" cy="500760"/>
            </a:xfrm>
            <a:prstGeom prst="roundRect">
              <a:avLst>
                <a:gd name="adj" fmla="val 16667"/>
              </a:avLst>
            </a:prstGeom>
            <a:solidFill>
              <a:schemeClr val="accent3"/>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Champs magnétiques</a:t>
              </a:r>
              <a:endParaRPr b="0" lang="en-DK" sz="800" strike="noStrike" u="none">
                <a:solidFill>
                  <a:srgbClr val="000000"/>
                </a:solidFill>
                <a:uFillTx/>
                <a:latin typeface="Arial"/>
              </a:endParaRPr>
            </a:p>
          </p:txBody>
        </p:sp>
        <p:sp>
          <p:nvSpPr>
            <p:cNvPr id="626" name=""/>
            <p:cNvSpPr/>
            <p:nvPr/>
          </p:nvSpPr>
          <p:spPr>
            <a:xfrm rot="16200000">
              <a:off x="3433680" y="3833280"/>
              <a:ext cx="194040" cy="360"/>
            </a:xfrm>
            <a:custGeom>
              <a:avLst/>
              <a:gdLst>
                <a:gd name="textAreaLeft" fmla="*/ 0 w 194040"/>
                <a:gd name="textAreaRight" fmla="*/ 195840 w 194040"/>
                <a:gd name="textAreaTop" fmla="*/ 0 h 360"/>
                <a:gd name="textAreaBottom" fmla="*/ 11520 h 360"/>
              </a:gdLst>
              <a:ahLst/>
              <a:rect l="textAreaLeft" t="textAreaTop" r="textAreaRight" b="textAreaBottom"/>
              <a:pathLst>
                <a:path w="196255" h="0">
                  <a:moveTo>
                    <a:pt x="0" y="0"/>
                  </a:moveTo>
                  <a:lnTo>
                    <a:pt x="196255"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27" name=""/>
            <p:cNvSpPr/>
            <p:nvPr/>
          </p:nvSpPr>
          <p:spPr>
            <a:xfrm>
              <a:off x="3279240" y="3231360"/>
              <a:ext cx="500760" cy="500760"/>
            </a:xfrm>
            <a:prstGeom prst="roundRect">
              <a:avLst>
                <a:gd name="adj" fmla="val 16667"/>
              </a:avLst>
            </a:prstGeom>
            <a:solidFill>
              <a:schemeClr val="lt1">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Temps</a:t>
              </a:r>
              <a:endParaRPr b="0" lang="en-DK" sz="800" strike="noStrike" u="none">
                <a:solidFill>
                  <a:srgbClr val="000000"/>
                </a:solidFill>
                <a:uFillTx/>
                <a:latin typeface="Arial"/>
              </a:endParaRPr>
            </a:p>
          </p:txBody>
        </p:sp>
        <p:sp>
          <p:nvSpPr>
            <p:cNvPr id="628" name=""/>
            <p:cNvSpPr/>
            <p:nvPr/>
          </p:nvSpPr>
          <p:spPr>
            <a:xfrm rot="1800000">
              <a:off x="3772800" y="4354560"/>
              <a:ext cx="116280" cy="360"/>
            </a:xfrm>
            <a:custGeom>
              <a:avLst/>
              <a:gdLst>
                <a:gd name="textAreaLeft" fmla="*/ 0 w 116280"/>
                <a:gd name="textAreaRight" fmla="*/ 118080 w 116280"/>
                <a:gd name="textAreaTop" fmla="*/ 0 h 360"/>
                <a:gd name="textAreaBottom" fmla="*/ 11520 h 360"/>
              </a:gdLst>
              <a:ahLst/>
              <a:rect l="textAreaLeft" t="textAreaTop" r="textAreaRight" b="textAreaBottom"/>
              <a:pathLst>
                <a:path w="118467" h="0">
                  <a:moveTo>
                    <a:pt x="0" y="0"/>
                  </a:moveTo>
                  <a:lnTo>
                    <a:pt x="118467"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29" name=""/>
            <p:cNvSpPr/>
            <p:nvPr/>
          </p:nvSpPr>
          <p:spPr>
            <a:xfrm>
              <a:off x="3884760" y="4280040"/>
              <a:ext cx="500760" cy="500760"/>
            </a:xfrm>
            <a:prstGeom prst="roundRect">
              <a:avLst>
                <a:gd name="adj" fmla="val 16667"/>
              </a:avLst>
            </a:prstGeom>
            <a:solidFill>
              <a:schemeClr val="accent5"/>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Direction</a:t>
              </a:r>
              <a:endParaRPr b="0" lang="en-DK" sz="800" strike="noStrike" u="none">
                <a:solidFill>
                  <a:srgbClr val="ffffff"/>
                </a:solidFill>
                <a:uFillTx/>
                <a:latin typeface="Arial"/>
              </a:endParaRPr>
            </a:p>
          </p:txBody>
        </p:sp>
        <p:sp>
          <p:nvSpPr>
            <p:cNvPr id="630" name=""/>
            <p:cNvSpPr/>
            <p:nvPr/>
          </p:nvSpPr>
          <p:spPr>
            <a:xfrm rot="9000000">
              <a:off x="3169080" y="4354560"/>
              <a:ext cx="116280" cy="360"/>
            </a:xfrm>
            <a:custGeom>
              <a:avLst/>
              <a:gdLst>
                <a:gd name="textAreaLeft" fmla="*/ 0 w 116280"/>
                <a:gd name="textAreaRight" fmla="*/ 118080 w 116280"/>
                <a:gd name="textAreaTop" fmla="*/ 0 h 360"/>
                <a:gd name="textAreaBottom" fmla="*/ 11520 h 360"/>
              </a:gdLst>
              <a:ahLst/>
              <a:rect l="textAreaLeft" t="textAreaTop" r="textAreaRight" b="textAreaBottom"/>
              <a:pathLst>
                <a:path w="118467" h="0">
                  <a:moveTo>
                    <a:pt x="0" y="0"/>
                  </a:moveTo>
                  <a:lnTo>
                    <a:pt x="118467"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31" name=""/>
            <p:cNvSpPr/>
            <p:nvPr/>
          </p:nvSpPr>
          <p:spPr>
            <a:xfrm>
              <a:off x="2673720" y="4280040"/>
              <a:ext cx="500760" cy="500760"/>
            </a:xfrm>
            <a:prstGeom prst="roundRect">
              <a:avLst>
                <a:gd name="adj" fmla="val 16667"/>
              </a:avLst>
            </a:prstGeom>
            <a:solidFill>
              <a:schemeClr val="accent4">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Intensité ?</a:t>
              </a:r>
              <a:endParaRPr b="0" lang="en-DK" sz="800" strike="noStrike" u="none">
                <a:solidFill>
                  <a:srgbClr val="ffffff"/>
                </a:solidFill>
                <a:uFillTx/>
                <a:latin typeface="Arial"/>
              </a:endParaRPr>
            </a:p>
          </p:txBody>
        </p:sp>
        <p:sp>
          <p:nvSpPr>
            <p:cNvPr id="632" name=""/>
            <p:cNvSpPr/>
            <p:nvPr/>
          </p:nvSpPr>
          <p:spPr>
            <a:xfrm>
              <a:off x="3687840" y="1569960"/>
              <a:ext cx="491400" cy="491400"/>
            </a:xfrm>
            <a:prstGeom prst="roundRect">
              <a:avLst>
                <a:gd name="adj" fmla="val 16667"/>
              </a:avLst>
            </a:prstGeom>
            <a:solidFill>
              <a:schemeClr val="accent2"/>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Champs électriques</a:t>
              </a:r>
              <a:endParaRPr b="0" lang="en-DK" sz="800" strike="noStrike" u="none">
                <a:solidFill>
                  <a:srgbClr val="ffffff"/>
                </a:solidFill>
                <a:uFillTx/>
                <a:latin typeface="Arial"/>
              </a:endParaRPr>
            </a:p>
          </p:txBody>
        </p:sp>
        <p:sp>
          <p:nvSpPr>
            <p:cNvPr id="633" name=""/>
            <p:cNvSpPr/>
            <p:nvPr/>
          </p:nvSpPr>
          <p:spPr>
            <a:xfrm rot="16200000">
              <a:off x="3877920" y="1512720"/>
              <a:ext cx="114120" cy="360"/>
            </a:xfrm>
            <a:custGeom>
              <a:avLst/>
              <a:gdLst>
                <a:gd name="textAreaLeft" fmla="*/ 0 w 114120"/>
                <a:gd name="textAreaRight" fmla="*/ 115920 w 114120"/>
                <a:gd name="textAreaTop" fmla="*/ 0 h 360"/>
                <a:gd name="textAreaBottom" fmla="*/ 11520 h 360"/>
              </a:gdLst>
              <a:ahLst/>
              <a:rect l="textAreaLeft" t="textAreaTop" r="textAreaRight" b="textAreaBottom"/>
              <a:pathLst>
                <a:path w="116138" h="0">
                  <a:moveTo>
                    <a:pt x="0" y="0"/>
                  </a:moveTo>
                  <a:lnTo>
                    <a:pt x="116138"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34" name=""/>
            <p:cNvSpPr/>
            <p:nvPr/>
          </p:nvSpPr>
          <p:spPr>
            <a:xfrm>
              <a:off x="3687840" y="960480"/>
              <a:ext cx="491400" cy="491400"/>
            </a:xfrm>
            <a:prstGeom prst="roundRect">
              <a:avLst>
                <a:gd name="adj" fmla="val 16667"/>
              </a:avLst>
            </a:prstGeom>
            <a:solidFill>
              <a:schemeClr val="lt1">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Temps</a:t>
              </a:r>
              <a:endParaRPr b="0" lang="en-DK" sz="800" strike="noStrike" u="none">
                <a:solidFill>
                  <a:srgbClr val="000000"/>
                </a:solidFill>
                <a:uFillTx/>
                <a:latin typeface="Arial"/>
              </a:endParaRPr>
            </a:p>
          </p:txBody>
        </p:sp>
        <p:sp>
          <p:nvSpPr>
            <p:cNvPr id="635" name=""/>
            <p:cNvSpPr/>
            <p:nvPr/>
          </p:nvSpPr>
          <p:spPr>
            <a:xfrm>
              <a:off x="4181760" y="1816920"/>
              <a:ext cx="114120" cy="360"/>
            </a:xfrm>
            <a:custGeom>
              <a:avLst/>
              <a:gdLst>
                <a:gd name="textAreaLeft" fmla="*/ 0 w 114120"/>
                <a:gd name="textAreaRight" fmla="*/ 115920 w 114120"/>
                <a:gd name="textAreaTop" fmla="*/ 0 h 360"/>
                <a:gd name="textAreaBottom" fmla="*/ 11520 h 360"/>
              </a:gdLst>
              <a:ahLst/>
              <a:rect l="textAreaLeft" t="textAreaTop" r="textAreaRight" b="textAreaBottom"/>
              <a:pathLst>
                <a:path w="116138" h="0">
                  <a:moveTo>
                    <a:pt x="0" y="0"/>
                  </a:moveTo>
                  <a:lnTo>
                    <a:pt x="116138"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36" name=""/>
            <p:cNvSpPr/>
            <p:nvPr/>
          </p:nvSpPr>
          <p:spPr>
            <a:xfrm>
              <a:off x="4297680" y="1569960"/>
              <a:ext cx="491400" cy="491400"/>
            </a:xfrm>
            <a:prstGeom prst="roundRect">
              <a:avLst>
                <a:gd name="adj" fmla="val 16667"/>
              </a:avLst>
            </a:prstGeom>
            <a:solidFill>
              <a:schemeClr val="accent5"/>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Direction</a:t>
              </a:r>
              <a:endParaRPr b="0" lang="en-DK" sz="800" strike="noStrike" u="none">
                <a:solidFill>
                  <a:srgbClr val="ffffff"/>
                </a:solidFill>
                <a:uFillTx/>
                <a:latin typeface="Arial"/>
              </a:endParaRPr>
            </a:p>
          </p:txBody>
        </p:sp>
        <p:sp>
          <p:nvSpPr>
            <p:cNvPr id="637" name=""/>
            <p:cNvSpPr/>
            <p:nvPr/>
          </p:nvSpPr>
          <p:spPr>
            <a:xfrm rot="5400000">
              <a:off x="3877560" y="2120400"/>
              <a:ext cx="114120" cy="360"/>
            </a:xfrm>
            <a:custGeom>
              <a:avLst/>
              <a:gdLst>
                <a:gd name="textAreaLeft" fmla="*/ 0 w 114120"/>
                <a:gd name="textAreaRight" fmla="*/ 115920 w 114120"/>
                <a:gd name="textAreaTop" fmla="*/ 0 h 360"/>
                <a:gd name="textAreaBottom" fmla="*/ 11520 h 360"/>
              </a:gdLst>
              <a:ahLst/>
              <a:rect l="textAreaLeft" t="textAreaTop" r="textAreaRight" b="textAreaBottom"/>
              <a:pathLst>
                <a:path w="116138" h="0">
                  <a:moveTo>
                    <a:pt x="0" y="0"/>
                  </a:moveTo>
                  <a:lnTo>
                    <a:pt x="116138"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38" name=""/>
            <p:cNvSpPr/>
            <p:nvPr/>
          </p:nvSpPr>
          <p:spPr>
            <a:xfrm>
              <a:off x="3687840" y="2179800"/>
              <a:ext cx="491400" cy="491400"/>
            </a:xfrm>
            <a:prstGeom prst="roundRect">
              <a:avLst>
                <a:gd name="adj" fmla="val 16667"/>
              </a:avLst>
            </a:prstGeom>
            <a:solidFill>
              <a:schemeClr val="accent6"/>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Distance</a:t>
              </a:r>
              <a:endParaRPr b="0" lang="en-DK" sz="800" strike="noStrike" u="none">
                <a:solidFill>
                  <a:srgbClr val="ffffff"/>
                </a:solidFill>
                <a:uFillTx/>
                <a:latin typeface="Arial"/>
              </a:endParaRPr>
            </a:p>
          </p:txBody>
        </p:sp>
        <p:sp>
          <p:nvSpPr>
            <p:cNvPr id="639" name=""/>
            <p:cNvSpPr/>
            <p:nvPr/>
          </p:nvSpPr>
          <p:spPr>
            <a:xfrm rot="10800000">
              <a:off x="3573720" y="1816560"/>
              <a:ext cx="114120" cy="360"/>
            </a:xfrm>
            <a:custGeom>
              <a:avLst/>
              <a:gdLst>
                <a:gd name="textAreaLeft" fmla="*/ 0 w 114120"/>
                <a:gd name="textAreaRight" fmla="*/ 115920 w 114120"/>
                <a:gd name="textAreaTop" fmla="*/ 0 h 360"/>
                <a:gd name="textAreaBottom" fmla="*/ 11520 h 360"/>
              </a:gdLst>
              <a:ahLst/>
              <a:rect l="textAreaLeft" t="textAreaTop" r="textAreaRight" b="textAreaBottom"/>
              <a:pathLst>
                <a:path w="116138" h="0">
                  <a:moveTo>
                    <a:pt x="0" y="0"/>
                  </a:moveTo>
                  <a:lnTo>
                    <a:pt x="116138" y="0"/>
                  </a:lnTo>
                </a:path>
              </a:pathLst>
            </a:custGeom>
            <a:noFill/>
            <a:ln w="25560">
              <a:solidFill>
                <a:srgbClr val="a5a5a5"/>
              </a:solidFill>
              <a:miter/>
            </a:ln>
          </p:spPr>
          <p:style>
            <a:lnRef idx="0"/>
            <a:fillRef idx="0"/>
            <a:effectRef idx="0"/>
            <a:fontRef idx="minor"/>
          </p:style>
          <p:txBody>
            <a:bodyPr lIns="90000" rIns="90000" tIns="-44640" bIns="-44640" anchor="t">
              <a:noAutofit/>
            </a:bodyPr>
            <a:p>
              <a:pPr>
                <a:lnSpc>
                  <a:spcPct val="100000"/>
                </a:lnSpc>
              </a:pPr>
              <a:endParaRPr b="0" lang="fr-FR" sz="1800" strike="noStrike" u="none">
                <a:solidFill>
                  <a:srgbClr val="000000"/>
                </a:solidFill>
                <a:uFillTx/>
                <a:latin typeface="Arial"/>
                <a:ea typeface="DejaVu Sans"/>
              </a:endParaRPr>
            </a:p>
          </p:txBody>
        </p:sp>
        <p:sp>
          <p:nvSpPr>
            <p:cNvPr id="640" name=""/>
            <p:cNvSpPr/>
            <p:nvPr/>
          </p:nvSpPr>
          <p:spPr>
            <a:xfrm>
              <a:off x="3078360" y="1569960"/>
              <a:ext cx="491400" cy="491400"/>
            </a:xfrm>
            <a:prstGeom prst="roundRect">
              <a:avLst>
                <a:gd name="adj" fmla="val 16667"/>
              </a:avLst>
            </a:prstGeom>
            <a:solidFill>
              <a:schemeClr val="accent4">
                <a:lumMod val="75000"/>
              </a:schemeClr>
            </a:solidFill>
            <a:ln w="25560">
              <a:solidFill>
                <a:srgbClr val="ffffff"/>
              </a:solidFill>
              <a:miter/>
            </a:ln>
          </p:spPr>
          <p:style>
            <a:lnRef idx="0"/>
            <a:fillRef idx="0"/>
            <a:effectRef idx="0"/>
            <a:fontRef idx="minor"/>
          </p:style>
          <p:txBody>
            <a:bodyPr numCol="1" spcCol="1440" lIns="20160" rIns="20160" tIns="20160" bIns="20160" anchor="ctr">
              <a:noAutofit/>
            </a:bodyPr>
            <a:p>
              <a:pPr algn="ctr" defTabSz="355680">
                <a:lnSpc>
                  <a:spcPct val="90000"/>
                </a:lnSpc>
                <a:spcAft>
                  <a:spcPts val="281"/>
                </a:spcAft>
                <a:tabLst>
                  <a:tab algn="l" pos="0"/>
                </a:tabLst>
              </a:pPr>
              <a:r>
                <a:rPr b="0" lang="fr-FR" sz="800" strike="noStrike" u="none">
                  <a:solidFill>
                    <a:schemeClr val="lt1"/>
                  </a:solidFill>
                  <a:uFillTx/>
                  <a:latin typeface="Arial"/>
                  <a:ea typeface="DejaVu Sans"/>
                </a:rPr>
                <a:t>Intensité</a:t>
              </a:r>
              <a:endParaRPr b="0" lang="en-DK" sz="800" strike="noStrike" u="none">
                <a:solidFill>
                  <a:srgbClr val="ffffff"/>
                </a:solidFill>
                <a:uFillTx/>
                <a:latin typeface="Arial"/>
              </a:endParaRPr>
            </a:p>
          </p:txBody>
        </p:sp>
      </p:grpSp>
      <p:sp>
        <p:nvSpPr>
          <p:cNvPr id="641" name="Titre 1"/>
          <p:cNvSpPr/>
          <p:nvPr/>
        </p:nvSpPr>
        <p:spPr>
          <a:xfrm>
            <a:off x="-42840" y="55080"/>
            <a:ext cx="4359240" cy="1205280"/>
          </a:xfrm>
          <a:prstGeom prst="rect">
            <a:avLst/>
          </a:prstGeom>
          <a:noFill/>
          <a:ln w="0">
            <a:noFill/>
          </a:ln>
        </p:spPr>
        <p:style>
          <a:lnRef idx="0"/>
          <a:fillRef idx="0"/>
          <a:effectRef idx="0"/>
          <a:fontRef idx="minor"/>
        </p:style>
        <p:txBody>
          <a:bodyPr numCol="1" spcCol="1440" lIns="90000" rIns="90000" tIns="45000" bIns="45000" anchor="b">
            <a:noAutofit/>
          </a:bodyPr>
          <a:p>
            <a:pPr algn="ctr">
              <a:lnSpc>
                <a:spcPct val="100000"/>
              </a:lnSpc>
            </a:pPr>
            <a:r>
              <a:rPr b="0" lang="fr-FR" sz="3200" strike="noStrike" u="none">
                <a:solidFill>
                  <a:srgbClr val="000000"/>
                </a:solidFill>
                <a:uFillTx/>
                <a:latin typeface="Calibri Light"/>
                <a:ea typeface="DejaVu Sans"/>
              </a:rPr>
              <a:t>Dimensions associées aux sens</a:t>
            </a:r>
            <a:endParaRPr b="0" lang="en-DK" sz="3200" strike="noStrike" u="none">
              <a:solidFill>
                <a:srgbClr val="ffffff"/>
              </a:solidFill>
              <a:uFillTx/>
              <a:latin typeface="Arial"/>
            </a:endParaRPr>
          </a:p>
        </p:txBody>
      </p:sp>
      <p:sp>
        <p:nvSpPr>
          <p:cNvPr id="642" name="Titre 1"/>
          <p:cNvSpPr/>
          <p:nvPr/>
        </p:nvSpPr>
        <p:spPr>
          <a:xfrm rot="19737000">
            <a:off x="844200" y="2303280"/>
            <a:ext cx="9212760" cy="1005480"/>
          </a:xfrm>
          <a:prstGeom prst="rect">
            <a:avLst/>
          </a:prstGeom>
          <a:gradFill rotWithShape="0">
            <a:gsLst>
              <a:gs pos="0">
                <a:srgbClr val="f08c56"/>
              </a:gs>
              <a:gs pos="100000">
                <a:srgbClr val="f57a27"/>
              </a:gs>
            </a:gsLst>
            <a:lin ang="3534000"/>
          </a:gradFill>
          <a:ln w="0">
            <a:noFill/>
          </a:ln>
          <a:effectLst>
            <a:outerShdw blurRad="57240" dir="5400000" dist="19080" rotWithShape="0">
              <a:srgbClr val="000000">
                <a:alpha val="63000"/>
              </a:srgbClr>
            </a:outerShdw>
          </a:effectLst>
        </p:spPr>
        <p:style>
          <a:lnRef idx="0"/>
          <a:fillRef idx="0"/>
          <a:effectRef idx="0"/>
          <a:fontRef idx="minor"/>
        </p:style>
        <p:txBody>
          <a:bodyPr lIns="90000" rIns="90000" tIns="45000" bIns="45000" anchor="ctr">
            <a:normAutofit/>
          </a:bodyPr>
          <a:p>
            <a:pPr algn="ctr">
              <a:lnSpc>
                <a:spcPct val="90000"/>
              </a:lnSpc>
            </a:pPr>
            <a:r>
              <a:rPr b="0" lang="fr-FR" sz="6000" strike="noStrike" u="none">
                <a:solidFill>
                  <a:srgbClr val="ffffff"/>
                </a:solidFill>
                <a:uFillTx/>
                <a:latin typeface="Calibri"/>
                <a:ea typeface="DejaVu Sans"/>
              </a:rPr>
              <a:t>Notre quotidien est composé de au moins </a:t>
            </a:r>
            <a:endParaRPr b="0" lang="en-DK" sz="6000" strike="noStrike" u="none">
              <a:solidFill>
                <a:srgbClr val="000000"/>
              </a:solidFill>
              <a:uFillTx/>
              <a:latin typeface="Arial"/>
            </a:endParaRPr>
          </a:p>
          <a:p>
            <a:pPr algn="ctr">
              <a:lnSpc>
                <a:spcPct val="90000"/>
              </a:lnSpc>
            </a:pPr>
            <a:r>
              <a:rPr b="1" lang="fr-FR" sz="6000" strike="noStrike" u="none">
                <a:solidFill>
                  <a:srgbClr val="ffffff"/>
                </a:solidFill>
                <a:uFillTx/>
                <a:latin typeface="Calibri"/>
                <a:ea typeface="DejaVu Sans"/>
              </a:rPr>
              <a:t>21 dimensions </a:t>
            </a:r>
            <a:r>
              <a:rPr b="0" lang="fr-FR" sz="6000" strike="noStrike" u="none">
                <a:solidFill>
                  <a:srgbClr val="ffffff"/>
                </a:solidFill>
                <a:uFillTx/>
                <a:latin typeface="Calibri"/>
                <a:ea typeface="DejaVu Sans"/>
              </a:rPr>
              <a:t>!</a:t>
            </a:r>
            <a:endParaRPr b="0" lang="en-DK" sz="6000" strike="noStrike" u="none">
              <a:solidFill>
                <a:srgbClr val="000000"/>
              </a:solidFill>
              <a:uFillTx/>
              <a:latin typeface="Arial"/>
            </a:endParaRPr>
          </a:p>
        </p:txBody>
      </p:sp>
      <p:sp>
        <p:nvSpPr>
          <p:cNvPr id="643" name="Titre 1"/>
          <p:cNvSpPr/>
          <p:nvPr/>
        </p:nvSpPr>
        <p:spPr>
          <a:xfrm rot="19732800">
            <a:off x="3560760" y="3485160"/>
            <a:ext cx="5335200" cy="808200"/>
          </a:xfrm>
          <a:prstGeom prst="rect">
            <a:avLst/>
          </a:prstGeom>
          <a:gradFill rotWithShape="0">
            <a:gsLst>
              <a:gs pos="0">
                <a:srgbClr val="f08c56"/>
              </a:gs>
              <a:gs pos="100000">
                <a:srgbClr val="f57a27"/>
              </a:gs>
            </a:gsLst>
            <a:lin ang="3528000"/>
          </a:gradFill>
          <a:ln w="0">
            <a:noFill/>
          </a:ln>
          <a:effectLst>
            <a:outerShdw blurRad="57240" dir="5400000" dist="19080" rotWithShape="0">
              <a:srgbClr val="000000">
                <a:alpha val="63000"/>
              </a:srgbClr>
            </a:outerShdw>
          </a:effectLst>
        </p:spPr>
        <p:style>
          <a:lnRef idx="0"/>
          <a:fillRef idx="0"/>
          <a:effectRef idx="0"/>
          <a:fontRef idx="minor"/>
        </p:style>
        <p:txBody>
          <a:bodyPr lIns="90000" rIns="90000" tIns="45000" bIns="45000" anchor="ctr">
            <a:normAutofit/>
          </a:bodyPr>
          <a:p>
            <a:pPr algn="ctr">
              <a:lnSpc>
                <a:spcPct val="90000"/>
              </a:lnSpc>
            </a:pPr>
            <a:r>
              <a:rPr b="0" lang="fr-FR" sz="6000" strike="noStrike" u="none">
                <a:solidFill>
                  <a:srgbClr val="ffffff"/>
                </a:solidFill>
                <a:uFillTx/>
                <a:latin typeface="Calibri"/>
                <a:ea typeface="DejaVu Sans"/>
              </a:rPr>
              <a:t>Pas toutes orthogonales !</a:t>
            </a:r>
            <a:endParaRPr b="0" lang="en-DK" sz="6000" strike="noStrike" u="none">
              <a:solidFill>
                <a:srgbClr val="000000"/>
              </a:solidFill>
              <a:uFillTx/>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42">
                                  <p:stCondLst>
                                    <p:cond delay="0"/>
                                  </p:stCondLst>
                                  <p:childTnLst>
                                    <p:set>
                                      <p:cBhvr>
                                        <p:cTn id="6" dur="1" fill="hold">
                                          <p:stCondLst>
                                            <p:cond delay="0"/>
                                          </p:stCondLst>
                                        </p:cTn>
                                        <p:tgtEl>
                                          <p:spTgt spid="642"/>
                                        </p:tgtEl>
                                        <p:attrNameLst>
                                          <p:attrName>style.visibility</p:attrName>
                                        </p:attrNameLst>
                                      </p:cBhvr>
                                      <p:to>
                                        <p:strVal val="visible"/>
                                      </p:to>
                                    </p:set>
                                    <p:animEffect filter="fade" transition="in">
                                      <p:cBhvr additive="repl">
                                        <p:cTn id="7" dur="1000"/>
                                        <p:tgtEl>
                                          <p:spTgt spid="642"/>
                                        </p:tgtEl>
                                      </p:cBhvr>
                                    </p:animEffect>
                                    <p:anim calcmode="lin" valueType="num">
                                      <p:cBhvr additive="repl">
                                        <p:cTn id="8" dur="1000" fill="hold"/>
                                        <p:tgtEl>
                                          <p:spTgt spid="642"/>
                                        </p:tgtEl>
                                        <p:attrNameLst>
                                          <p:attrName>ppt_x</p:attrName>
                                        </p:attrNameLst>
                                      </p:cBhvr>
                                      <p:tavLst>
                                        <p:tav tm="0">
                                          <p:val>
                                            <p:strVal val="#ppt_x"/>
                                          </p:val>
                                        </p:tav>
                                        <p:tav tm="100000">
                                          <p:val>
                                            <p:strVal val="#ppt_x"/>
                                          </p:val>
                                        </p:tav>
                                      </p:tavLst>
                                    </p:anim>
                                    <p:anim calcmode="lin" valueType="num">
                                      <p:cBhvr additive="repl">
                                        <p:cTn id="9" dur="1000" fill="hold"/>
                                        <p:tgtEl>
                                          <p:spTgt spid="6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nodeType="clickEffect" fill="hold" presetClass="entr" presetID="42">
                                  <p:stCondLst>
                                    <p:cond delay="0"/>
                                  </p:stCondLst>
                                  <p:childTnLst>
                                    <p:set>
                                      <p:cBhvr>
                                        <p:cTn id="13" dur="1" fill="hold">
                                          <p:stCondLst>
                                            <p:cond delay="0"/>
                                          </p:stCondLst>
                                        </p:cTn>
                                        <p:tgtEl>
                                          <p:spTgt spid="643"/>
                                        </p:tgtEl>
                                        <p:attrNameLst>
                                          <p:attrName>style.visibility</p:attrName>
                                        </p:attrNameLst>
                                      </p:cBhvr>
                                      <p:to>
                                        <p:strVal val="visible"/>
                                      </p:to>
                                    </p:set>
                                    <p:animEffect filter="fade" transition="in">
                                      <p:cBhvr additive="repl">
                                        <p:cTn id="14" dur="1000"/>
                                        <p:tgtEl>
                                          <p:spTgt spid="643"/>
                                        </p:tgtEl>
                                      </p:cBhvr>
                                    </p:animEffect>
                                    <p:anim calcmode="lin" valueType="num">
                                      <p:cBhvr additive="repl">
                                        <p:cTn id="15" dur="1000" fill="hold"/>
                                        <p:tgtEl>
                                          <p:spTgt spid="643"/>
                                        </p:tgtEl>
                                        <p:attrNameLst>
                                          <p:attrName>ppt_x</p:attrName>
                                        </p:attrNameLst>
                                      </p:cBhvr>
                                      <p:tavLst>
                                        <p:tav tm="0">
                                          <p:val>
                                            <p:strVal val="#ppt_x"/>
                                          </p:val>
                                        </p:tav>
                                        <p:tav tm="100000">
                                          <p:val>
                                            <p:strVal val="#ppt_x"/>
                                          </p:val>
                                        </p:tav>
                                      </p:tavLst>
                                    </p:anim>
                                    <p:anim calcmode="lin" valueType="num">
                                      <p:cBhvr additive="repl">
                                        <p:cTn id="16" dur="1000" fill="hold"/>
                                        <p:tgtEl>
                                          <p:spTgt spid="6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9" name=""/>
          <p:cNvSpPr/>
          <p:nvPr/>
        </p:nvSpPr>
        <p:spPr>
          <a:xfrm>
            <a:off x="842400" y="1707120"/>
            <a:ext cx="10064880" cy="2391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Sources principales pour la partie TEP :</a:t>
            </a:r>
            <a:endParaRPr b="0" lang="en-DK" sz="1800" strike="noStrike" u="none">
              <a:solidFill>
                <a:srgbClr val="000000"/>
              </a:solidFill>
              <a:uFillTx/>
              <a:latin typeface="Arial"/>
            </a:endParaRPr>
          </a:p>
          <a:p>
            <a:pPr>
              <a:lnSpc>
                <a:spcPct val="100000"/>
              </a:lnSpc>
            </a:pPr>
            <a:endParaRPr b="0" lang="en-DK" sz="1800" strike="noStrike" u="none">
              <a:solidFill>
                <a:srgbClr val="000000"/>
              </a:solidFill>
              <a:uFillTx/>
              <a:latin typeface="Arial"/>
            </a:endParaRPr>
          </a:p>
          <a:p>
            <a:pPr>
              <a:lnSpc>
                <a:spcPct val="100000"/>
              </a:lnSpc>
            </a:pPr>
            <a:r>
              <a:rPr b="0" lang="fr-FR" sz="1800" strike="noStrike" u="none">
                <a:solidFill>
                  <a:srgbClr val="000000"/>
                </a:solidFill>
                <a:uFillTx/>
                <a:latin typeface="Arial"/>
                <a:ea typeface="DejaVu Sans"/>
              </a:rPr>
              <a:t>https://fr.wikipedia.org/wiki/Tomographie_par_%C3%A9mission_de_positons</a:t>
            </a:r>
            <a:endParaRPr b="0" lang="en-DK" sz="1800" strike="noStrike" u="none">
              <a:solidFill>
                <a:srgbClr val="000000"/>
              </a:solidFill>
              <a:uFillTx/>
              <a:latin typeface="Arial"/>
            </a:endParaRPr>
          </a:p>
          <a:p>
            <a:pPr>
              <a:lnSpc>
                <a:spcPct val="100000"/>
              </a:lnSpc>
            </a:pPr>
            <a:endParaRPr b="0" lang="en-DK" sz="1800" strike="noStrike" u="none">
              <a:solidFill>
                <a:srgbClr val="000000"/>
              </a:solidFill>
              <a:uFillTx/>
              <a:latin typeface="Arial"/>
            </a:endParaRPr>
          </a:p>
          <a:p>
            <a:pPr>
              <a:lnSpc>
                <a:spcPct val="100000"/>
              </a:lnSpc>
            </a:pPr>
            <a:r>
              <a:rPr b="0" lang="fr-FR" sz="1800" strike="noStrike" u="sng">
                <a:solidFill>
                  <a:srgbClr val="0000ee"/>
                </a:solidFill>
                <a:uFillTx/>
                <a:latin typeface="Arial"/>
                <a:ea typeface="DejaVu Sans"/>
                <a:hlinkClick r:id="rId1"/>
              </a:rPr>
              <a:t>https://tep-flandres.fr/tep-scan/</a:t>
            </a:r>
            <a:endParaRPr b="0" lang="en-DK" sz="1800" strike="noStrike" u="none">
              <a:solidFill>
                <a:srgbClr val="000000"/>
              </a:solidFill>
              <a:uFillTx/>
              <a:latin typeface="Arial"/>
            </a:endParaRPr>
          </a:p>
          <a:p>
            <a:pPr>
              <a:lnSpc>
                <a:spcPct val="100000"/>
              </a:lnSpc>
            </a:pPr>
            <a:endParaRPr b="0" lang="en-DK" sz="1800" strike="noStrike" u="none">
              <a:solidFill>
                <a:srgbClr val="000000"/>
              </a:solidFill>
              <a:uFillTx/>
              <a:latin typeface="Arial"/>
            </a:endParaRPr>
          </a:p>
          <a:p>
            <a:pPr>
              <a:lnSpc>
                <a:spcPct val="100000"/>
              </a:lnSpc>
            </a:pPr>
            <a:r>
              <a:rPr b="0" lang="fr-FR" sz="1800" strike="noStrike" u="sng">
                <a:solidFill>
                  <a:srgbClr val="0000ee"/>
                </a:solidFill>
                <a:uFillTx/>
                <a:latin typeface="Arial"/>
                <a:ea typeface="DejaVu Sans"/>
                <a:hlinkClick r:id="rId2"/>
              </a:rPr>
              <a:t>https://flc.desy.de/pet/intro/index_eng.html</a:t>
            </a:r>
            <a:endParaRPr b="0" lang="en-DK" sz="1800" strike="noStrike" u="none">
              <a:solidFill>
                <a:srgbClr val="000000"/>
              </a:solidFill>
              <a:uFillTx/>
              <a:latin typeface="Arial"/>
            </a:endParaRPr>
          </a:p>
          <a:p>
            <a:pPr>
              <a:lnSpc>
                <a:spcPct val="100000"/>
              </a:lnSpc>
            </a:pPr>
            <a:endParaRPr b="0" lang="en-DK" sz="1800" strike="noStrike" u="none">
              <a:solidFill>
                <a:srgbClr val="000000"/>
              </a:solidFill>
              <a:uFillTx/>
              <a:latin typeface="Arial"/>
            </a:endParaRPr>
          </a:p>
          <a:p>
            <a:pPr>
              <a:lnSpc>
                <a:spcPct val="100000"/>
              </a:lnSpc>
            </a:pPr>
            <a:r>
              <a:rPr b="0" lang="fr-FR" sz="1800" strike="noStrike" u="none">
                <a:solidFill>
                  <a:srgbClr val="000000"/>
                </a:solidFill>
                <a:uFillTx/>
                <a:latin typeface="Arial"/>
                <a:ea typeface="DejaVu Sans"/>
              </a:rPr>
              <a:t>https://julianspolymathexplorations.blogspot.com/2019/04/PET-CT-scanners-medical-imaging.html</a:t>
            </a:r>
            <a:endParaRPr b="0" lang="en-DK" sz="1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0" name=""/>
          <p:cNvSpPr/>
          <p:nvPr/>
        </p:nvSpPr>
        <p:spPr>
          <a:xfrm>
            <a:off x="575280" y="421560"/>
            <a:ext cx="5316480" cy="519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800" strike="noStrike" u="none">
                <a:solidFill>
                  <a:srgbClr val="000000"/>
                </a:solidFill>
                <a:uFillTx/>
                <a:latin typeface="Arial"/>
                <a:ea typeface="DejaVu Sans"/>
              </a:rPr>
              <a:t>Avantages/inconvénients</a:t>
            </a:r>
            <a:endParaRPr b="0" lang="en-DK" sz="2800" strike="noStrike" u="none">
              <a:solidFill>
                <a:srgbClr val="ffffff"/>
              </a:solidFill>
              <a:uFillTx/>
              <a:latin typeface="Arial"/>
            </a:endParaRPr>
          </a:p>
        </p:txBody>
      </p:sp>
      <p:sp>
        <p:nvSpPr>
          <p:cNvPr id="951" name=""/>
          <p:cNvSpPr/>
          <p:nvPr/>
        </p:nvSpPr>
        <p:spPr>
          <a:xfrm>
            <a:off x="582480" y="1864800"/>
            <a:ext cx="10933200" cy="350388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00000"/>
              </a:lnSpc>
              <a:buClr>
                <a:srgbClr val="000000"/>
              </a:buClr>
              <a:buFont typeface="Wingdings" charset="2"/>
              <a:buChar char=""/>
            </a:pPr>
            <a:r>
              <a:rPr b="0" lang="fr-FR" sz="2200" strike="noStrike" u="none">
                <a:solidFill>
                  <a:srgbClr val="3faf46"/>
                </a:solidFill>
                <a:uFillTx/>
                <a:latin typeface="Arial"/>
                <a:ea typeface="DejaVu Sans"/>
              </a:rPr>
              <a:t>Permet d’avoir une information quantitative</a:t>
            </a:r>
            <a:endParaRPr b="0" lang="en-DK" sz="22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200" strike="noStrike" u="none">
                <a:solidFill>
                  <a:srgbClr val="3faf46"/>
                </a:solidFill>
                <a:uFillTx/>
                <a:latin typeface="Arial"/>
                <a:ea typeface="DejaVu Sans"/>
              </a:rPr>
              <a:t>Les noyaux utilisés comme traceurs sont facilement combinables à des molécules biologiques</a:t>
            </a:r>
            <a:endParaRPr b="0" lang="en-DK" sz="22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200" strike="noStrike" u="none">
                <a:solidFill>
                  <a:srgbClr val="3faf46"/>
                </a:solidFill>
                <a:uFillTx/>
                <a:latin typeface="Arial"/>
                <a:ea typeface="DejaVu Sans"/>
              </a:rPr>
              <a:t>Résolution temporelle correcte</a:t>
            </a:r>
            <a:endParaRPr b="0" lang="en-DK" sz="22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200" strike="noStrike" u="none">
                <a:solidFill>
                  <a:srgbClr val="3faf46"/>
                </a:solidFill>
                <a:uFillTx/>
                <a:latin typeface="Arial"/>
                <a:ea typeface="DejaVu Sans"/>
              </a:rPr>
              <a:t>Résolution spatiale meilleure que le SPECT</a:t>
            </a:r>
            <a:endParaRPr b="0" lang="en-DK" sz="22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200" strike="noStrike" u="none">
                <a:solidFill>
                  <a:srgbClr val="c9211e"/>
                </a:solidFill>
                <a:uFillTx/>
                <a:latin typeface="Arial"/>
                <a:ea typeface="DejaVu Sans"/>
              </a:rPr>
              <a:t>Résolution spatiale relativement faible</a:t>
            </a:r>
            <a:endParaRPr b="0" lang="en-DK" sz="22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200" strike="noStrike" u="none">
                <a:solidFill>
                  <a:srgbClr val="c9211e"/>
                </a:solidFill>
                <a:uFillTx/>
                <a:latin typeface="Arial"/>
                <a:ea typeface="DejaVu Sans"/>
              </a:rPr>
              <a:t>Durée de vie des radioéléments =&gt; présence d’un cyclotron à proximité</a:t>
            </a:r>
            <a:endParaRPr b="0" lang="en-DK" sz="22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200" strike="noStrike" u="none">
                <a:solidFill>
                  <a:srgbClr val="c9211e"/>
                </a:solidFill>
                <a:uFillTx/>
                <a:latin typeface="Arial"/>
                <a:ea typeface="DejaVu Sans"/>
              </a:rPr>
              <a:t>Coûts de synthèse des traceurs.</a:t>
            </a:r>
            <a:endParaRPr b="0" lang="en-DK" sz="2200" strike="noStrike" u="none">
              <a:solidFill>
                <a:srgbClr val="ffffff"/>
              </a:solidFill>
              <a:uFillTx/>
              <a:latin typeface="Arial"/>
            </a:endParaRPr>
          </a:p>
          <a:p>
            <a:pPr marL="216000" indent="-216000">
              <a:lnSpc>
                <a:spcPct val="100000"/>
              </a:lnSpc>
              <a:buClr>
                <a:srgbClr val="000000"/>
              </a:buClr>
              <a:buFont typeface="Wingdings" charset="2"/>
              <a:buChar char=""/>
            </a:pPr>
            <a:r>
              <a:rPr b="0" lang="fr-FR" sz="2200" strike="noStrike" u="none">
                <a:solidFill>
                  <a:srgbClr val="c9211e"/>
                </a:solidFill>
                <a:uFillTx/>
                <a:latin typeface="Arial"/>
                <a:ea typeface="DejaVu Sans"/>
              </a:rPr>
              <a:t>Technologie irradiante, le mot radioactif fait peur ! (~ 8mSv / examen)</a:t>
            </a:r>
            <a:endParaRPr b="0" lang="en-DK" sz="2200" strike="noStrike" u="none">
              <a:solidFill>
                <a:srgbClr val="ffffff"/>
              </a:solidFill>
              <a:uFillTx/>
              <a:latin typeface="Arial"/>
            </a:endParaRPr>
          </a:p>
          <a:p>
            <a:pPr>
              <a:lnSpc>
                <a:spcPct val="100000"/>
              </a:lnSpc>
            </a:pPr>
            <a:endParaRPr b="0" lang="en-DK" sz="2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2" name="" descr=""/>
          <p:cNvPicPr/>
          <p:nvPr/>
        </p:nvPicPr>
        <p:blipFill>
          <a:blip r:embed="rId1"/>
          <a:stretch/>
        </p:blipFill>
        <p:spPr>
          <a:xfrm>
            <a:off x="0" y="0"/>
            <a:ext cx="12139200" cy="6855840"/>
          </a:xfrm>
          <a:prstGeom prst="rect">
            <a:avLst/>
          </a:prstGeom>
          <a:ln w="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3" name="Image 118" descr=""/>
          <p:cNvPicPr/>
          <p:nvPr/>
        </p:nvPicPr>
        <p:blipFill>
          <a:blip r:embed="rId1"/>
          <a:srcRect l="0" t="6085" r="2166" b="46838"/>
          <a:stretch/>
        </p:blipFill>
        <p:spPr>
          <a:xfrm>
            <a:off x="2520000" y="281160"/>
            <a:ext cx="9619920" cy="6537240"/>
          </a:xfrm>
          <a:prstGeom prst="rect">
            <a:avLst/>
          </a:prstGeom>
          <a:ln w="0">
            <a:noFill/>
          </a:ln>
        </p:spPr>
      </p:pic>
      <p:sp>
        <p:nvSpPr>
          <p:cNvPr id="954" name="ZoneTexte 26"/>
          <p:cNvSpPr/>
          <p:nvPr/>
        </p:nvSpPr>
        <p:spPr>
          <a:xfrm>
            <a:off x="353160" y="373320"/>
            <a:ext cx="3602520" cy="342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https://fr.wikipedia.org/wiki/Sievert</a:t>
            </a:r>
            <a:endParaRPr b="0" lang="en-DK" sz="1800" strike="noStrike" u="none">
              <a:solidFill>
                <a:srgbClr val="ffffff"/>
              </a:solidFill>
              <a:uFillTx/>
              <a:latin typeface="Arial"/>
            </a:endParaRPr>
          </a:p>
        </p:txBody>
      </p:sp>
      <p:sp>
        <p:nvSpPr>
          <p:cNvPr id="955" name=""/>
          <p:cNvSpPr/>
          <p:nvPr/>
        </p:nvSpPr>
        <p:spPr>
          <a:xfrm>
            <a:off x="400320" y="3233880"/>
            <a:ext cx="1553760" cy="1453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200" strike="noStrike" u="none">
                <a:solidFill>
                  <a:srgbClr val="000000"/>
                </a:solidFill>
                <a:uFillTx/>
                <a:latin typeface="Arial"/>
                <a:ea typeface="DejaVu Sans"/>
              </a:rPr>
              <a:t>https://www.radiation-dosimetry.org/fr/quest-ce-que-sievert-gris-becquerel-conversion-calcul-definition/</a:t>
            </a:r>
            <a:endParaRPr b="0" lang="en-DK" sz="12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6"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Echographie</a:t>
            </a:r>
            <a:endParaRPr b="0" lang="en-DK" sz="4400" strike="noStrike" u="none">
              <a:solidFill>
                <a:srgbClr val="ffffff"/>
              </a:solidFill>
              <a:uFillTx/>
              <a:latin typeface="Arial"/>
            </a:endParaRPr>
          </a:p>
        </p:txBody>
      </p:sp>
      <p:sp>
        <p:nvSpPr>
          <p:cNvPr id="957" name="PlaceHolder 2"/>
          <p:cNvSpPr>
            <a:spLocks noGrp="1"/>
          </p:cNvSpPr>
          <p:nvPr>
            <p:ph type="subTitle"/>
          </p:nvPr>
        </p:nvSpPr>
        <p:spPr>
          <a:xfrm>
            <a:off x="609480" y="3010680"/>
            <a:ext cx="4959000" cy="153972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2800" strike="noStrike" u="none">
                <a:solidFill>
                  <a:srgbClr val="000000"/>
                </a:solidFill>
                <a:uFillTx/>
                <a:latin typeface="Arial"/>
                <a:ea typeface="DejaVu Sans"/>
              </a:rPr>
              <a:t>En échographie on s’intéresse à des ondes mécaniques</a:t>
            </a:r>
            <a:endParaRPr b="0" lang="en-DK" sz="2800" strike="noStrike" u="none">
              <a:solidFill>
                <a:srgbClr val="ffffff"/>
              </a:solidFill>
              <a:uFillTx/>
              <a:latin typeface="Arial"/>
            </a:endParaRPr>
          </a:p>
        </p:txBody>
      </p:sp>
      <p:grpSp>
        <p:nvGrpSpPr>
          <p:cNvPr id="958" name="Diagram7"/>
          <p:cNvGrpSpPr/>
          <p:nvPr/>
        </p:nvGrpSpPr>
        <p:grpSpPr>
          <a:xfrm>
            <a:off x="6592680" y="0"/>
            <a:ext cx="5424480" cy="6854760"/>
            <a:chOff x="6592680" y="0"/>
            <a:chExt cx="5424480" cy="6854760"/>
          </a:xfrm>
        </p:grpSpPr>
        <p:sp>
          <p:nvSpPr>
            <p:cNvPr id="959" name=""/>
            <p:cNvSpPr/>
            <p:nvPr/>
          </p:nvSpPr>
          <p:spPr>
            <a:xfrm>
              <a:off x="6592680" y="0"/>
              <a:ext cx="5424480" cy="6852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960" name=""/>
            <p:cNvSpPr/>
            <p:nvPr/>
          </p:nvSpPr>
          <p:spPr>
            <a:xfrm>
              <a:off x="7783560" y="32281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Où en langage scientifique</a:t>
              </a:r>
              <a:endParaRPr b="0" lang="en-DK" sz="700" strike="noStrike" u="none">
                <a:solidFill>
                  <a:srgbClr val="000000"/>
                </a:solidFill>
                <a:uFillTx/>
                <a:latin typeface="Arial"/>
              </a:endParaRPr>
            </a:p>
          </p:txBody>
        </p:sp>
        <p:sp>
          <p:nvSpPr>
            <p:cNvPr id="961" name=""/>
            <p:cNvSpPr/>
            <p:nvPr/>
          </p:nvSpPr>
          <p:spPr>
            <a:xfrm rot="16596600">
              <a:off x="7352280" y="2040120"/>
              <a:ext cx="2782800" cy="8280"/>
            </a:xfrm>
            <a:custGeom>
              <a:avLst/>
              <a:gdLst>
                <a:gd name="textAreaLeft" fmla="*/ 0 w 2782800"/>
                <a:gd name="textAreaRight" fmla="*/ 2784600 w 2782800"/>
                <a:gd name="textAreaTop" fmla="*/ 0 h 8280"/>
                <a:gd name="textAreaBottom" fmla="*/ 10080 h 8280"/>
              </a:gdLst>
              <a:ahLst/>
              <a:rect l="textAreaLeft" t="textAreaTop" r="textAreaRight" b="textAreaBottom"/>
              <a:pathLst>
                <a:path w="2785134" h="10524">
                  <a:moveTo>
                    <a:pt x="0" y="5262"/>
                  </a:moveTo>
                  <a:lnTo>
                    <a:pt x="2785134"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962" name=""/>
            <p:cNvSpPr/>
            <p:nvPr/>
          </p:nvSpPr>
          <p:spPr>
            <a:xfrm>
              <a:off x="8906040" y="4615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Energie électromagnétique</a:t>
              </a:r>
              <a:endParaRPr b="0" lang="en-DK" sz="700" strike="noStrike" u="none">
                <a:solidFill>
                  <a:srgbClr val="000000"/>
                </a:solidFill>
                <a:uFillTx/>
                <a:latin typeface="Arial"/>
              </a:endParaRPr>
            </a:p>
          </p:txBody>
        </p:sp>
        <p:sp>
          <p:nvSpPr>
            <p:cNvPr id="963" name=""/>
            <p:cNvSpPr/>
            <p:nvPr/>
          </p:nvSpPr>
          <p:spPr>
            <a:xfrm rot="18289200">
              <a:off x="9586080" y="4266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64" name=""/>
            <p:cNvSpPr/>
            <p:nvPr/>
          </p:nvSpPr>
          <p:spPr>
            <a:xfrm>
              <a:off x="10028880" y="36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Vision</a:t>
              </a:r>
              <a:endParaRPr b="0" lang="en-DK" sz="700" strike="noStrike" u="none">
                <a:solidFill>
                  <a:srgbClr val="000000"/>
                </a:solidFill>
                <a:uFillTx/>
                <a:latin typeface="Arial"/>
              </a:endParaRPr>
            </a:p>
          </p:txBody>
        </p:sp>
        <p:sp>
          <p:nvSpPr>
            <p:cNvPr id="965" name=""/>
            <p:cNvSpPr/>
            <p:nvPr/>
          </p:nvSpPr>
          <p:spPr>
            <a:xfrm>
              <a:off x="9708120" y="65664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66" name=""/>
            <p:cNvSpPr/>
            <p:nvPr/>
          </p:nvSpPr>
          <p:spPr>
            <a:xfrm>
              <a:off x="10028880" y="4615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Electroception</a:t>
              </a:r>
              <a:endParaRPr b="0" lang="en-DK" sz="700" strike="noStrike" u="none">
                <a:solidFill>
                  <a:srgbClr val="000000"/>
                </a:solidFill>
                <a:uFillTx/>
                <a:latin typeface="Arial"/>
              </a:endParaRPr>
            </a:p>
          </p:txBody>
        </p:sp>
        <p:sp>
          <p:nvSpPr>
            <p:cNvPr id="967" name=""/>
            <p:cNvSpPr/>
            <p:nvPr/>
          </p:nvSpPr>
          <p:spPr>
            <a:xfrm rot="3310800">
              <a:off x="9587880" y="8856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68" name=""/>
            <p:cNvSpPr/>
            <p:nvPr/>
          </p:nvSpPr>
          <p:spPr>
            <a:xfrm>
              <a:off x="10028880" y="9226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Magnétocaption</a:t>
              </a:r>
              <a:endParaRPr b="0" lang="en-DK" sz="700" strike="noStrike" u="none">
                <a:solidFill>
                  <a:srgbClr val="000000"/>
                </a:solidFill>
                <a:uFillTx/>
                <a:latin typeface="Arial"/>
              </a:endParaRPr>
            </a:p>
          </p:txBody>
        </p:sp>
        <p:sp>
          <p:nvSpPr>
            <p:cNvPr id="969" name=""/>
            <p:cNvSpPr/>
            <p:nvPr/>
          </p:nvSpPr>
          <p:spPr>
            <a:xfrm rot="17351400">
              <a:off x="8256240" y="296316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70" name=""/>
            <p:cNvSpPr/>
            <p:nvPr/>
          </p:nvSpPr>
          <p:spPr>
            <a:xfrm>
              <a:off x="8906040" y="230580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Mécano réception</a:t>
              </a:r>
              <a:endParaRPr b="0" lang="en-DK" sz="700" strike="noStrike" u="none">
                <a:solidFill>
                  <a:srgbClr val="ffffff"/>
                </a:solidFill>
                <a:uFillTx/>
                <a:latin typeface="Arial"/>
              </a:endParaRPr>
            </a:p>
          </p:txBody>
        </p:sp>
        <p:sp>
          <p:nvSpPr>
            <p:cNvPr id="971" name=""/>
            <p:cNvSpPr/>
            <p:nvPr/>
          </p:nvSpPr>
          <p:spPr>
            <a:xfrm rot="17351400">
              <a:off x="9379080" y="204120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72" name=""/>
            <p:cNvSpPr/>
            <p:nvPr/>
          </p:nvSpPr>
          <p:spPr>
            <a:xfrm>
              <a:off x="10028880" y="138384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Toucher</a:t>
              </a:r>
              <a:endParaRPr b="0" lang="en-DK" sz="700" strike="noStrike" u="none">
                <a:solidFill>
                  <a:srgbClr val="ffffff"/>
                </a:solidFill>
                <a:uFillTx/>
                <a:latin typeface="Arial"/>
              </a:endParaRPr>
            </a:p>
          </p:txBody>
        </p:sp>
        <p:sp>
          <p:nvSpPr>
            <p:cNvPr id="973" name=""/>
            <p:cNvSpPr/>
            <p:nvPr/>
          </p:nvSpPr>
          <p:spPr>
            <a:xfrm rot="18289200">
              <a:off x="9586080" y="227088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74" name=""/>
            <p:cNvSpPr/>
            <p:nvPr/>
          </p:nvSpPr>
          <p:spPr>
            <a:xfrm>
              <a:off x="10028880" y="184500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Ouïe</a:t>
              </a:r>
              <a:endParaRPr b="0" lang="en-DK" sz="700" strike="noStrike" u="none">
                <a:solidFill>
                  <a:srgbClr val="ffffff"/>
                </a:solidFill>
                <a:uFillTx/>
                <a:latin typeface="Arial"/>
              </a:endParaRPr>
            </a:p>
          </p:txBody>
        </p:sp>
        <p:sp>
          <p:nvSpPr>
            <p:cNvPr id="975" name=""/>
            <p:cNvSpPr/>
            <p:nvPr/>
          </p:nvSpPr>
          <p:spPr>
            <a:xfrm>
              <a:off x="9708120" y="250128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76" name=""/>
            <p:cNvSpPr/>
            <p:nvPr/>
          </p:nvSpPr>
          <p:spPr>
            <a:xfrm>
              <a:off x="10028880" y="230580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Echolocation</a:t>
              </a:r>
              <a:endParaRPr b="0" lang="en-DK" sz="700" strike="noStrike" u="none">
                <a:solidFill>
                  <a:srgbClr val="ffffff"/>
                </a:solidFill>
                <a:uFillTx/>
                <a:latin typeface="Arial"/>
              </a:endParaRPr>
            </a:p>
          </p:txBody>
        </p:sp>
        <p:sp>
          <p:nvSpPr>
            <p:cNvPr id="977" name=""/>
            <p:cNvSpPr/>
            <p:nvPr/>
          </p:nvSpPr>
          <p:spPr>
            <a:xfrm rot="3310800">
              <a:off x="9587880" y="272988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78" name=""/>
            <p:cNvSpPr/>
            <p:nvPr/>
          </p:nvSpPr>
          <p:spPr>
            <a:xfrm>
              <a:off x="10028880" y="276696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Proprioception</a:t>
              </a:r>
              <a:endParaRPr b="0" lang="en-DK" sz="700" strike="noStrike" u="none">
                <a:solidFill>
                  <a:srgbClr val="000000"/>
                </a:solidFill>
                <a:uFillTx/>
                <a:latin typeface="Arial"/>
              </a:endParaRPr>
            </a:p>
          </p:txBody>
        </p:sp>
        <p:sp>
          <p:nvSpPr>
            <p:cNvPr id="979" name=""/>
            <p:cNvSpPr/>
            <p:nvPr/>
          </p:nvSpPr>
          <p:spPr>
            <a:xfrm rot="4249200">
              <a:off x="9381240" y="296100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80" name=""/>
            <p:cNvSpPr/>
            <p:nvPr/>
          </p:nvSpPr>
          <p:spPr>
            <a:xfrm>
              <a:off x="10028880" y="32281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Equilibrioception</a:t>
              </a:r>
              <a:endParaRPr b="0" lang="en-DK" sz="700" strike="noStrike" u="none">
                <a:solidFill>
                  <a:srgbClr val="000000"/>
                </a:solidFill>
                <a:uFillTx/>
                <a:latin typeface="Arial"/>
              </a:endParaRPr>
            </a:p>
          </p:txBody>
        </p:sp>
        <p:sp>
          <p:nvSpPr>
            <p:cNvPr id="981" name=""/>
            <p:cNvSpPr/>
            <p:nvPr/>
          </p:nvSpPr>
          <p:spPr>
            <a:xfrm rot="3907200">
              <a:off x="8364960" y="3767760"/>
              <a:ext cx="760320" cy="8280"/>
            </a:xfrm>
            <a:custGeom>
              <a:avLst/>
              <a:gdLst>
                <a:gd name="textAreaLeft" fmla="*/ 0 w 760320"/>
                <a:gd name="textAreaRight" fmla="*/ 762120 w 760320"/>
                <a:gd name="textAreaTop" fmla="*/ 0 h 8280"/>
                <a:gd name="textAreaBottom" fmla="*/ 10080 h 8280"/>
              </a:gdLst>
              <a:ahLst/>
              <a:rect l="textAreaLeft" t="textAreaTop" r="textAreaRight" b="textAreaBottom"/>
              <a:pathLst>
                <a:path w="762410" h="10524">
                  <a:moveTo>
                    <a:pt x="0" y="5262"/>
                  </a:moveTo>
                  <a:lnTo>
                    <a:pt x="762410"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82" name=""/>
            <p:cNvSpPr/>
            <p:nvPr/>
          </p:nvSpPr>
          <p:spPr>
            <a:xfrm>
              <a:off x="8906040" y="39196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Chimio réception</a:t>
              </a:r>
              <a:endParaRPr b="0" lang="en-DK" sz="700" strike="noStrike" u="none">
                <a:solidFill>
                  <a:srgbClr val="000000"/>
                </a:solidFill>
                <a:uFillTx/>
                <a:latin typeface="Arial"/>
              </a:endParaRPr>
            </a:p>
          </p:txBody>
        </p:sp>
        <p:sp>
          <p:nvSpPr>
            <p:cNvPr id="983" name=""/>
            <p:cNvSpPr/>
            <p:nvPr/>
          </p:nvSpPr>
          <p:spPr>
            <a:xfrm rot="19457400">
              <a:off x="9669240" y="399924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84" name=""/>
            <p:cNvSpPr/>
            <p:nvPr/>
          </p:nvSpPr>
          <p:spPr>
            <a:xfrm>
              <a:off x="10028880" y="36892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Odorat</a:t>
              </a:r>
              <a:endParaRPr b="0" lang="en-DK" sz="700" strike="noStrike" u="none">
                <a:solidFill>
                  <a:srgbClr val="000000"/>
                </a:solidFill>
                <a:uFillTx/>
                <a:latin typeface="Arial"/>
              </a:endParaRPr>
            </a:p>
          </p:txBody>
        </p:sp>
        <p:sp>
          <p:nvSpPr>
            <p:cNvPr id="985" name=""/>
            <p:cNvSpPr/>
            <p:nvPr/>
          </p:nvSpPr>
          <p:spPr>
            <a:xfrm rot="2142600">
              <a:off x="9670320" y="422892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86" name=""/>
            <p:cNvSpPr/>
            <p:nvPr/>
          </p:nvSpPr>
          <p:spPr>
            <a:xfrm>
              <a:off x="10028880" y="415044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Gout</a:t>
              </a:r>
              <a:endParaRPr b="0" lang="en-DK" sz="700" strike="noStrike" u="none">
                <a:solidFill>
                  <a:srgbClr val="000000"/>
                </a:solidFill>
                <a:uFillTx/>
                <a:latin typeface="Arial"/>
              </a:endParaRPr>
            </a:p>
          </p:txBody>
        </p:sp>
        <p:sp>
          <p:nvSpPr>
            <p:cNvPr id="987" name=""/>
            <p:cNvSpPr/>
            <p:nvPr/>
          </p:nvSpPr>
          <p:spPr>
            <a:xfrm rot="4725600">
              <a:off x="7924320" y="4228200"/>
              <a:ext cx="1643400" cy="8280"/>
            </a:xfrm>
            <a:custGeom>
              <a:avLst/>
              <a:gdLst>
                <a:gd name="textAreaLeft" fmla="*/ 0 w 1643400"/>
                <a:gd name="textAreaRight" fmla="*/ 1645200 w 1643400"/>
                <a:gd name="textAreaTop" fmla="*/ 0 h 8280"/>
                <a:gd name="textAreaBottom" fmla="*/ 10080 h 8280"/>
              </a:gdLst>
              <a:ahLst/>
              <a:rect l="textAreaLeft" t="textAreaTop" r="textAreaRight" b="textAreaBottom"/>
              <a:pathLst>
                <a:path w="1645419" h="10524">
                  <a:moveTo>
                    <a:pt x="0" y="5262"/>
                  </a:moveTo>
                  <a:lnTo>
                    <a:pt x="1645419"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988" name=""/>
            <p:cNvSpPr/>
            <p:nvPr/>
          </p:nvSpPr>
          <p:spPr>
            <a:xfrm>
              <a:off x="8906040" y="48420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Thermoception</a:t>
              </a:r>
              <a:endParaRPr b="0" lang="en-DK" sz="700" strike="noStrike" u="none">
                <a:solidFill>
                  <a:srgbClr val="000000"/>
                </a:solidFill>
                <a:uFillTx/>
                <a:latin typeface="Arial"/>
              </a:endParaRPr>
            </a:p>
          </p:txBody>
        </p:sp>
        <p:sp>
          <p:nvSpPr>
            <p:cNvPr id="989" name=""/>
            <p:cNvSpPr/>
            <p:nvPr/>
          </p:nvSpPr>
          <p:spPr>
            <a:xfrm rot="19457400">
              <a:off x="9669240" y="492156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90" name=""/>
            <p:cNvSpPr/>
            <p:nvPr/>
          </p:nvSpPr>
          <p:spPr>
            <a:xfrm>
              <a:off x="10028880" y="46116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991" name=""/>
            <p:cNvSpPr/>
            <p:nvPr/>
          </p:nvSpPr>
          <p:spPr>
            <a:xfrm rot="2142600">
              <a:off x="9670320" y="515124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92" name=""/>
            <p:cNvSpPr/>
            <p:nvPr/>
          </p:nvSpPr>
          <p:spPr>
            <a:xfrm>
              <a:off x="10028880" y="50724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homéostatiques</a:t>
              </a:r>
              <a:endParaRPr b="0" lang="en-DK" sz="700" strike="noStrike" u="none">
                <a:solidFill>
                  <a:srgbClr val="000000"/>
                </a:solidFill>
                <a:uFillTx/>
                <a:latin typeface="Arial"/>
              </a:endParaRPr>
            </a:p>
          </p:txBody>
        </p:sp>
        <p:sp>
          <p:nvSpPr>
            <p:cNvPr id="993" name=""/>
            <p:cNvSpPr/>
            <p:nvPr/>
          </p:nvSpPr>
          <p:spPr>
            <a:xfrm rot="5003400">
              <a:off x="7353360" y="4806360"/>
              <a:ext cx="2782800" cy="8280"/>
            </a:xfrm>
            <a:custGeom>
              <a:avLst/>
              <a:gdLst>
                <a:gd name="textAreaLeft" fmla="*/ 0 w 2782800"/>
                <a:gd name="textAreaRight" fmla="*/ 2784600 w 2782800"/>
                <a:gd name="textAreaTop" fmla="*/ 0 h 8280"/>
                <a:gd name="textAreaBottom" fmla="*/ 10080 h 8280"/>
              </a:gdLst>
              <a:ahLst/>
              <a:rect l="textAreaLeft" t="textAreaTop" r="textAreaRight" b="textAreaBottom"/>
              <a:pathLst>
                <a:path w="2785134" h="10524">
                  <a:moveTo>
                    <a:pt x="0" y="5262"/>
                  </a:moveTo>
                  <a:lnTo>
                    <a:pt x="2785134"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994" name=""/>
            <p:cNvSpPr/>
            <p:nvPr/>
          </p:nvSpPr>
          <p:spPr>
            <a:xfrm>
              <a:off x="8906040" y="59947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Polymodale (douleur)</a:t>
              </a:r>
              <a:endParaRPr b="0" lang="en-DK" sz="700" strike="noStrike" u="none">
                <a:solidFill>
                  <a:srgbClr val="000000"/>
                </a:solidFill>
                <a:uFillTx/>
                <a:latin typeface="Arial"/>
              </a:endParaRPr>
            </a:p>
          </p:txBody>
        </p:sp>
        <p:sp>
          <p:nvSpPr>
            <p:cNvPr id="995" name=""/>
            <p:cNvSpPr/>
            <p:nvPr/>
          </p:nvSpPr>
          <p:spPr>
            <a:xfrm rot="18289200">
              <a:off x="9586080" y="59598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96" name=""/>
            <p:cNvSpPr/>
            <p:nvPr/>
          </p:nvSpPr>
          <p:spPr>
            <a:xfrm>
              <a:off x="10028880" y="553356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997" name=""/>
            <p:cNvSpPr/>
            <p:nvPr/>
          </p:nvSpPr>
          <p:spPr>
            <a:xfrm>
              <a:off x="9708120" y="618984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998" name=""/>
            <p:cNvSpPr/>
            <p:nvPr/>
          </p:nvSpPr>
          <p:spPr>
            <a:xfrm>
              <a:off x="10028880" y="59947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des articulations</a:t>
              </a:r>
              <a:endParaRPr b="0" lang="en-DK" sz="700" strike="noStrike" u="none">
                <a:solidFill>
                  <a:srgbClr val="000000"/>
                </a:solidFill>
                <a:uFillTx/>
                <a:latin typeface="Arial"/>
              </a:endParaRPr>
            </a:p>
          </p:txBody>
        </p:sp>
        <p:sp>
          <p:nvSpPr>
            <p:cNvPr id="999" name=""/>
            <p:cNvSpPr/>
            <p:nvPr/>
          </p:nvSpPr>
          <p:spPr>
            <a:xfrm rot="3310800">
              <a:off x="9587880" y="64188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000" name=""/>
            <p:cNvSpPr/>
            <p:nvPr/>
          </p:nvSpPr>
          <p:spPr>
            <a:xfrm>
              <a:off x="10028880" y="64558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viscéraux</a:t>
              </a:r>
              <a:endParaRPr b="0" lang="en-DK" sz="700" strike="noStrike" u="none">
                <a:solidFill>
                  <a:srgbClr val="000000"/>
                </a:solidFill>
                <a:uFillTx/>
                <a:latin typeface="Arial"/>
              </a:endParaRPr>
            </a:p>
          </p:txBody>
        </p:sp>
      </p:gr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1"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Principe simplifié</a:t>
            </a:r>
            <a:endParaRPr b="0" lang="en-DK" sz="4400" strike="noStrike" u="none">
              <a:solidFill>
                <a:srgbClr val="ffffff"/>
              </a:solidFill>
              <a:uFillTx/>
              <a:latin typeface="Arial"/>
            </a:endParaRPr>
          </a:p>
        </p:txBody>
      </p:sp>
      <p:sp>
        <p:nvSpPr>
          <p:cNvPr id="1002" name="PlaceHolder 2"/>
          <p:cNvSpPr>
            <a:spLocks noGrp="1"/>
          </p:cNvSpPr>
          <p:nvPr>
            <p:ph type="subTitle"/>
          </p:nvPr>
        </p:nvSpPr>
        <p:spPr>
          <a:xfrm>
            <a:off x="609840" y="1616760"/>
            <a:ext cx="10968120" cy="425556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2800" strike="noStrike" u="none">
                <a:solidFill>
                  <a:srgbClr val="000000"/>
                </a:solidFill>
                <a:uFillTx/>
                <a:latin typeface="Arial"/>
                <a:ea typeface="DejaVu Sans"/>
              </a:rPr>
              <a:t>L’échographie consiste à étudier les signaux acoustiques réfléchis (ou parfois transmis) lors de la traversée d’un milieu matériel.</a:t>
            </a:r>
            <a:endParaRPr b="0" lang="en-DK" sz="2800" strike="noStrike" u="none">
              <a:solidFill>
                <a:srgbClr val="ffffff"/>
              </a:solidFill>
              <a:uFillTx/>
              <a:latin typeface="Arial"/>
            </a:endParaRPr>
          </a:p>
          <a:p>
            <a:pPr indent="0">
              <a:lnSpc>
                <a:spcPct val="90000"/>
              </a:lnSpc>
              <a:spcBef>
                <a:spcPts val="1001"/>
              </a:spcBef>
              <a:buNone/>
              <a:tabLst>
                <a:tab algn="l" pos="0"/>
              </a:tabLst>
            </a:pPr>
            <a:r>
              <a:rPr b="0" lang="fr-FR" sz="2800" strike="noStrike" u="none">
                <a:solidFill>
                  <a:srgbClr val="000000"/>
                </a:solidFill>
                <a:uFillTx/>
                <a:latin typeface="Arial"/>
                <a:ea typeface="DejaVu Sans"/>
              </a:rPr>
              <a:t>En plus de l’objet à étudier, nous devons disposer:</a:t>
            </a:r>
            <a:endParaRPr b="0" lang="en-DK" sz="2800" strike="noStrike" u="none">
              <a:solidFill>
                <a:srgbClr val="ffffff"/>
              </a:solidFill>
              <a:uFillTx/>
              <a:latin typeface="Arial"/>
            </a:endParaRPr>
          </a:p>
          <a:p>
            <a:pPr marL="571680" indent="-57168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 </a:t>
            </a:r>
            <a:r>
              <a:rPr b="0" lang="fr-FR" sz="2800" strike="noStrike" u="none">
                <a:solidFill>
                  <a:srgbClr val="000000"/>
                </a:solidFill>
                <a:uFillTx/>
                <a:latin typeface="Arial"/>
                <a:ea typeface="DejaVu Sans"/>
              </a:rPr>
              <a:t>d’une source de vibration  (ultrasonore)</a:t>
            </a:r>
            <a:endParaRPr b="0" lang="en-DK" sz="2800" strike="noStrike" u="none">
              <a:solidFill>
                <a:srgbClr val="ffffff"/>
              </a:solidFill>
              <a:uFillTx/>
              <a:latin typeface="Arial"/>
            </a:endParaRPr>
          </a:p>
          <a:p>
            <a:pPr marL="571680" indent="-57168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d’un détecteur de vibrations ultrasonores</a:t>
            </a:r>
            <a:endParaRPr b="0" lang="en-DK" sz="2800" strike="noStrike" u="none">
              <a:solidFill>
                <a:srgbClr val="ffffff"/>
              </a:solidFill>
              <a:uFillTx/>
              <a:latin typeface="Arial"/>
            </a:endParaRPr>
          </a:p>
          <a:p>
            <a:pPr indent="0">
              <a:lnSpc>
                <a:spcPct val="90000"/>
              </a:lnSpc>
              <a:spcBef>
                <a:spcPts val="1001"/>
              </a:spcBef>
              <a:buNone/>
              <a:tabLst>
                <a:tab algn="l" pos="0"/>
              </a:tabLst>
            </a:pP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(La plupart du temps l’émission et la réception se feront par le même dispositif)</a:t>
            </a:r>
            <a:endParaRPr b="0" lang="en-DK" sz="2800" strike="noStrike" u="none">
              <a:solidFill>
                <a:srgbClr val="ffffff"/>
              </a:solidFill>
              <a:uFillTx/>
              <a:latin typeface="Arial"/>
            </a:endParaRPr>
          </a:p>
          <a:p>
            <a:pPr indent="0">
              <a:lnSpc>
                <a:spcPct val="90000"/>
              </a:lnSpc>
              <a:spcBef>
                <a:spcPts val="1001"/>
              </a:spcBef>
              <a:buNone/>
              <a:tabLst>
                <a:tab algn="l" pos="0"/>
              </a:tabLst>
            </a:pP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lang="fr-FR" sz="2800" strike="noStrike" u="none">
                <a:solidFill>
                  <a:srgbClr val="000000"/>
                </a:solidFill>
                <a:uFillTx/>
                <a:latin typeface="Arial"/>
                <a:ea typeface="DejaVu Sans"/>
              </a:rPr>
              <a:t>Contrainte sur l’échantillon : ne pas trop absorber les ondes acoustiques</a:t>
            </a:r>
            <a:endParaRPr b="0" lang="en-DK" sz="2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3"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000" strike="noStrike" u="none">
                <a:solidFill>
                  <a:srgbClr val="000000"/>
                </a:solidFill>
                <a:uFillTx/>
                <a:latin typeface="Arial"/>
                <a:ea typeface="DejaVu Sans"/>
              </a:rPr>
              <a:t>Déplacement des ondes mécaniques dans un milieu</a:t>
            </a:r>
            <a:endParaRPr b="0" lang="en-DK" sz="4000" strike="noStrike" u="none">
              <a:solidFill>
                <a:srgbClr val="ffffff"/>
              </a:solidFill>
              <a:uFillTx/>
              <a:latin typeface="Arial"/>
            </a:endParaRPr>
          </a:p>
        </p:txBody>
      </p:sp>
      <p:sp>
        <p:nvSpPr>
          <p:cNvPr id="1004" name="PlaceHolder 2"/>
          <p:cNvSpPr>
            <a:spLocks noGrp="1"/>
          </p:cNvSpPr>
          <p:nvPr>
            <p:ph type="subTitle"/>
          </p:nvPr>
        </p:nvSpPr>
        <p:spPr>
          <a:xfrm>
            <a:off x="609480" y="1604520"/>
            <a:ext cx="4452120" cy="1047960"/>
          </a:xfrm>
          <a:prstGeom prst="rect">
            <a:avLst/>
          </a:prstGeom>
          <a:noFill/>
          <a:ln w="0">
            <a:noFill/>
          </a:ln>
        </p:spPr>
        <p:txBody>
          <a:bodyPr lIns="0" rIns="0" tIns="0" bIns="0" anchor="ctr">
            <a:noAutofit/>
          </a:bodyPr>
          <a:p>
            <a:pPr marL="228600" indent="-228600">
              <a:lnSpc>
                <a:spcPct val="90000"/>
              </a:lnSpc>
              <a:spcBef>
                <a:spcPts val="1001"/>
              </a:spcBef>
              <a:buClr>
                <a:srgbClr val="000000"/>
              </a:buClr>
              <a:buFont typeface="Arial"/>
              <a:buChar char="•"/>
            </a:pPr>
            <a:r>
              <a:rPr b="0" lang="fr-FR" sz="1800" strike="noStrike" u="none">
                <a:solidFill>
                  <a:srgbClr val="000000"/>
                </a:solidFill>
                <a:uFillTx/>
                <a:latin typeface="Arial"/>
                <a:ea typeface="DejaVu Sans"/>
              </a:rPr>
              <a:t>Longitud</a:t>
            </a:r>
            <a:r>
              <a:rPr b="0" lang="fr-FR" sz="1800" strike="noStrike" u="none">
                <a:solidFill>
                  <a:srgbClr val="000000"/>
                </a:solidFill>
                <a:uFillTx/>
                <a:latin typeface="Arial"/>
                <a:ea typeface="DejaVu Sans"/>
              </a:rPr>
              <a:t>inal (de </a:t>
            </a:r>
            <a:r>
              <a:rPr b="0" lang="fr-FR" sz="1800" strike="noStrike" u="none">
                <a:solidFill>
                  <a:srgbClr val="000000"/>
                </a:solidFill>
                <a:uFillTx/>
                <a:latin typeface="Arial"/>
                <a:ea typeface="DejaVu Sans"/>
              </a:rPr>
              <a:t>compres</a:t>
            </a:r>
            <a:r>
              <a:rPr b="0" lang="fr-FR" sz="1800" strike="noStrike" u="none">
                <a:solidFill>
                  <a:srgbClr val="000000"/>
                </a:solidFill>
                <a:uFillTx/>
                <a:latin typeface="Arial"/>
                <a:ea typeface="DejaVu Sans"/>
              </a:rPr>
              <a:t>sion) : la </a:t>
            </a:r>
            <a:r>
              <a:rPr b="0" lang="fr-FR" sz="1800" strike="noStrike" u="none">
                <a:solidFill>
                  <a:srgbClr val="000000"/>
                </a:solidFill>
                <a:uFillTx/>
                <a:latin typeface="Arial"/>
                <a:ea typeface="DejaVu Sans"/>
              </a:rPr>
              <a:t>propaga</a:t>
            </a:r>
            <a:r>
              <a:rPr b="0" lang="fr-FR" sz="1800" strike="noStrike" u="none">
                <a:solidFill>
                  <a:srgbClr val="000000"/>
                </a:solidFill>
                <a:uFillTx/>
                <a:latin typeface="Arial"/>
                <a:ea typeface="DejaVu Sans"/>
              </a:rPr>
              <a:t>tion de </a:t>
            </a:r>
            <a:r>
              <a:rPr b="0" lang="fr-FR" sz="1800" strike="noStrike" u="none">
                <a:solidFill>
                  <a:srgbClr val="000000"/>
                </a:solidFill>
                <a:uFillTx/>
                <a:latin typeface="Arial"/>
                <a:ea typeface="DejaVu Sans"/>
              </a:rPr>
              <a:t>l’onde </a:t>
            </a:r>
            <a:r>
              <a:rPr b="0" lang="fr-FR" sz="1800" strike="noStrike" u="none">
                <a:solidFill>
                  <a:srgbClr val="000000"/>
                </a:solidFill>
                <a:uFillTx/>
                <a:latin typeface="Arial"/>
                <a:ea typeface="DejaVu Sans"/>
              </a:rPr>
              <a:t>se fait </a:t>
            </a:r>
            <a:r>
              <a:rPr b="0" lang="fr-FR" sz="1800" strike="noStrike" u="none">
                <a:solidFill>
                  <a:srgbClr val="000000"/>
                </a:solidFill>
                <a:uFillTx/>
                <a:latin typeface="Arial"/>
                <a:ea typeface="DejaVu Sans"/>
              </a:rPr>
              <a:t>dans la </a:t>
            </a:r>
            <a:r>
              <a:rPr b="0" lang="fr-FR" sz="1800" strike="noStrike" u="none">
                <a:solidFill>
                  <a:srgbClr val="000000"/>
                </a:solidFill>
                <a:uFillTx/>
                <a:latin typeface="Arial"/>
                <a:ea typeface="DejaVu Sans"/>
              </a:rPr>
              <a:t>même </a:t>
            </a:r>
            <a:r>
              <a:rPr b="0" lang="fr-FR" sz="1800" strike="noStrike" u="none">
                <a:solidFill>
                  <a:srgbClr val="000000"/>
                </a:solidFill>
                <a:uFillTx/>
                <a:latin typeface="Arial"/>
                <a:ea typeface="DejaVu Sans"/>
              </a:rPr>
              <a:t>direction </a:t>
            </a:r>
            <a:r>
              <a:rPr b="0" lang="fr-FR" sz="1800" strike="noStrike" u="none">
                <a:solidFill>
                  <a:srgbClr val="000000"/>
                </a:solidFill>
                <a:uFillTx/>
                <a:latin typeface="Arial"/>
                <a:ea typeface="DejaVu Sans"/>
              </a:rPr>
              <a:t>que la </a:t>
            </a:r>
            <a:r>
              <a:rPr b="0" lang="fr-FR" sz="1800" strike="noStrike" u="none">
                <a:solidFill>
                  <a:srgbClr val="000000"/>
                </a:solidFill>
                <a:uFillTx/>
                <a:latin typeface="Arial"/>
                <a:ea typeface="DejaVu Sans"/>
              </a:rPr>
              <a:t>déforma</a:t>
            </a:r>
            <a:r>
              <a:rPr b="0" lang="fr-FR" sz="1800" strike="noStrike" u="none">
                <a:solidFill>
                  <a:srgbClr val="000000"/>
                </a:solidFill>
                <a:uFillTx/>
                <a:latin typeface="Arial"/>
                <a:ea typeface="DejaVu Sans"/>
              </a:rPr>
              <a:t>tion du </a:t>
            </a:r>
            <a:r>
              <a:rPr b="0" lang="fr-FR" sz="1800" strike="noStrike" u="none">
                <a:solidFill>
                  <a:srgbClr val="000000"/>
                </a:solidFill>
                <a:uFillTx/>
                <a:latin typeface="Arial"/>
                <a:ea typeface="DejaVu Sans"/>
              </a:rPr>
              <a:t>milieu</a:t>
            </a:r>
            <a:endParaRPr b="0" lang="en-DK" sz="1800" strike="noStrike" u="none">
              <a:solidFill>
                <a:srgbClr val="ffffff"/>
              </a:solidFill>
              <a:uFillTx/>
              <a:latin typeface="Arial"/>
            </a:endParaRPr>
          </a:p>
        </p:txBody>
      </p:sp>
      <p:pic>
        <p:nvPicPr>
          <p:cNvPr id="1005" name="Image 4" descr=""/>
          <p:cNvPicPr/>
          <p:nvPr/>
        </p:nvPicPr>
        <p:blipFill>
          <a:blip r:embed="rId1"/>
          <a:stretch/>
        </p:blipFill>
        <p:spPr>
          <a:xfrm>
            <a:off x="609480" y="2656800"/>
            <a:ext cx="3013200" cy="2281320"/>
          </a:xfrm>
          <a:prstGeom prst="rect">
            <a:avLst/>
          </a:prstGeom>
          <a:ln w="0">
            <a:noFill/>
          </a:ln>
        </p:spPr>
      </p:pic>
      <p:sp>
        <p:nvSpPr>
          <p:cNvPr id="1006" name="TextBox 3"/>
          <p:cNvSpPr/>
          <p:nvPr/>
        </p:nvSpPr>
        <p:spPr>
          <a:xfrm>
            <a:off x="756000" y="5018040"/>
            <a:ext cx="104076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Les ondes longitudinales sont plus rapides, se propagent plus loin que les ondes transversales et/mais sont moins influencées par les propriétés mécaniques du milieu</a:t>
            </a:r>
            <a:endParaRPr b="0" lang="en-DK" sz="1800" strike="noStrike" u="none">
              <a:solidFill>
                <a:srgbClr val="ffffff"/>
              </a:solidFill>
              <a:uFillTx/>
              <a:latin typeface="Arial"/>
            </a:endParaRPr>
          </a:p>
        </p:txBody>
      </p:sp>
      <p:sp>
        <p:nvSpPr>
          <p:cNvPr id="1007" name="PlaceHolder 3"/>
          <p:cNvSpPr>
            <a:spLocks noGrp="1"/>
          </p:cNvSpPr>
          <p:nvPr>
            <p:ph type="subTitle"/>
          </p:nvPr>
        </p:nvSpPr>
        <p:spPr>
          <a:xfrm>
            <a:off x="6150600" y="1445760"/>
            <a:ext cx="4006800" cy="1393200"/>
          </a:xfrm>
          <a:prstGeom prst="rect">
            <a:avLst/>
          </a:prstGeom>
          <a:noFill/>
          <a:ln w="0">
            <a:noFill/>
          </a:ln>
        </p:spPr>
        <p:txBody>
          <a:bodyPr lIns="0" rIns="0" tIns="0" bIns="0" anchor="ctr">
            <a:noAutofit/>
          </a:bodyPr>
          <a:p>
            <a:pPr marL="228600" indent="-228600">
              <a:lnSpc>
                <a:spcPct val="90000"/>
              </a:lnSpc>
              <a:spcBef>
                <a:spcPts val="1001"/>
              </a:spcBef>
              <a:buClr>
                <a:srgbClr val="000000"/>
              </a:buClr>
              <a:buFont typeface="Arial"/>
              <a:buChar char="•"/>
            </a:pPr>
            <a:r>
              <a:rPr b="0" lang="fr-FR" sz="1800" strike="noStrike" u="none">
                <a:solidFill>
                  <a:srgbClr val="000000"/>
                </a:solidFill>
                <a:uFillTx/>
                <a:latin typeface="Arial"/>
                <a:ea typeface="DejaVu Sans"/>
              </a:rPr>
              <a:t>Transversal (de cisaillement) : la propagation de l’onde se fait dans la direction perpendiculaire à la déformation du milieu</a:t>
            </a:r>
            <a:endParaRPr b="0" lang="en-DK" sz="1800" strike="noStrike" u="none">
              <a:solidFill>
                <a:srgbClr val="ffffff"/>
              </a:solidFill>
              <a:uFillTx/>
              <a:latin typeface="Arial"/>
            </a:endParaRPr>
          </a:p>
        </p:txBody>
      </p:sp>
      <p:pic>
        <p:nvPicPr>
          <p:cNvPr id="1008" name="Image 3" descr=""/>
          <p:cNvPicPr/>
          <p:nvPr/>
        </p:nvPicPr>
        <p:blipFill>
          <a:blip r:embed="rId2"/>
          <a:stretch/>
        </p:blipFill>
        <p:spPr>
          <a:xfrm>
            <a:off x="6150600" y="2656800"/>
            <a:ext cx="3113280" cy="2356920"/>
          </a:xfrm>
          <a:prstGeom prst="rect">
            <a:avLst/>
          </a:prstGeom>
          <a:ln w="0">
            <a:noFill/>
          </a:ln>
        </p:spPr>
      </p:pic>
      <p:sp>
        <p:nvSpPr>
          <p:cNvPr id="1009" name="TextBox 7"/>
          <p:cNvSpPr/>
          <p:nvPr/>
        </p:nvSpPr>
        <p:spPr>
          <a:xfrm>
            <a:off x="2041920" y="6153840"/>
            <a:ext cx="71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800" strike="noStrike" u="none">
                <a:solidFill>
                  <a:srgbClr val="000000"/>
                </a:solidFill>
                <a:uFillTx/>
                <a:latin typeface="Arial"/>
                <a:ea typeface="DejaVu Sans"/>
              </a:rPr>
              <a:t>En échographie standard on utilisera des ondes </a:t>
            </a:r>
            <a:r>
              <a:rPr b="1" lang="fr-FR" sz="1800" strike="noStrike" u="sng">
                <a:solidFill>
                  <a:srgbClr val="000000"/>
                </a:solidFill>
                <a:uFillTx/>
                <a:latin typeface="Arial"/>
                <a:ea typeface="DejaVu Sans"/>
              </a:rPr>
              <a:t>longitudinales</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0" name="PlaceHolder 1"/>
          <p:cNvSpPr>
            <a:spLocks noGrp="1"/>
          </p:cNvSpPr>
          <p:nvPr>
            <p:ph type="subTitle"/>
          </p:nvPr>
        </p:nvSpPr>
        <p:spPr>
          <a:xfrm>
            <a:off x="514440" y="483120"/>
            <a:ext cx="10968120" cy="2264400"/>
          </a:xfrm>
          <a:prstGeom prst="rect">
            <a:avLst/>
          </a:prstGeom>
          <a:noFill/>
          <a:ln w="0">
            <a:noFill/>
          </a:ln>
        </p:spPr>
        <p:txBody>
          <a:bodyPr lIns="0" rIns="0" tIns="0" bIns="0" anchor="ctr">
            <a:noAutofit/>
          </a:bodyPr>
          <a:p>
            <a:pPr>
              <a:lnSpc>
                <a:spcPct val="90000"/>
              </a:lnSpc>
              <a:spcBef>
                <a:spcPts val="1001"/>
              </a:spcBef>
              <a:tabLst>
                <a:tab algn="l" pos="0"/>
              </a:tabLst>
            </a:pPr>
            <a:r>
              <a:rPr b="0" lang="fr-FR" sz="2800" strike="noStrike" u="none">
                <a:solidFill>
                  <a:srgbClr val="000000"/>
                </a:solidFill>
                <a:uFillTx/>
                <a:latin typeface="Arial"/>
                <a:ea typeface="DejaVu Sans"/>
              </a:rPr>
              <a:t>Ne pas confondre la vitesse du </a:t>
            </a:r>
            <a:r>
              <a:rPr b="0" lang="fr-FR" sz="2800" strike="noStrike" u="none">
                <a:solidFill>
                  <a:srgbClr val="ff0000"/>
                </a:solidFill>
                <a:uFillTx/>
                <a:latin typeface="Arial"/>
                <a:ea typeface="DejaVu Sans"/>
              </a:rPr>
              <a:t>son</a:t>
            </a:r>
            <a:r>
              <a:rPr b="0" lang="fr-FR" sz="2800" strike="noStrike" u="none">
                <a:solidFill>
                  <a:srgbClr val="000000"/>
                </a:solidFill>
                <a:uFillTx/>
                <a:latin typeface="Arial"/>
                <a:ea typeface="DejaVu Sans"/>
              </a:rPr>
              <a:t> qui est la vitesse de propagation de </a:t>
            </a:r>
            <a:r>
              <a:rPr b="0" lang="fr-FR" sz="2800" strike="noStrike" u="none">
                <a:solidFill>
                  <a:srgbClr val="ff0000"/>
                </a:solidFill>
                <a:uFillTx/>
                <a:latin typeface="Arial"/>
                <a:ea typeface="DejaVu Sans"/>
              </a:rPr>
              <a:t>l’onde sonore</a:t>
            </a:r>
            <a:r>
              <a:rPr b="0" lang="fr-FR" sz="2800" strike="noStrike" u="none">
                <a:solidFill>
                  <a:srgbClr val="000000"/>
                </a:solidFill>
                <a:uFillTx/>
                <a:latin typeface="Arial"/>
                <a:ea typeface="DejaVu Sans"/>
              </a:rPr>
              <a:t>.</a:t>
            </a:r>
            <a:endParaRPr b="0" lang="en-DK" sz="2800" strike="noStrike" u="none">
              <a:solidFill>
                <a:srgbClr val="ffffff"/>
              </a:solidFill>
              <a:uFillTx/>
              <a:latin typeface="Arial"/>
            </a:endParaRPr>
          </a:p>
          <a:p>
            <a:pPr>
              <a:lnSpc>
                <a:spcPct val="90000"/>
              </a:lnSpc>
              <a:spcBef>
                <a:spcPts val="1001"/>
              </a:spcBef>
              <a:tabLst>
                <a:tab algn="l" pos="0"/>
              </a:tabLst>
            </a:pPr>
            <a:r>
              <a:rPr b="0" lang="fr-FR" sz="2800" strike="noStrike" u="none">
                <a:solidFill>
                  <a:srgbClr val="000000"/>
                </a:solidFill>
                <a:uFillTx/>
                <a:latin typeface="Arial"/>
                <a:ea typeface="DejaVu Sans"/>
              </a:rPr>
              <a:t>et la vitesse </a:t>
            </a:r>
            <a:r>
              <a:rPr b="0" lang="fr-FR" sz="2800" strike="noStrike" u="none">
                <a:solidFill>
                  <a:srgbClr val="ff0000"/>
                </a:solidFill>
                <a:uFillTx/>
                <a:latin typeface="Arial"/>
                <a:ea typeface="DejaVu Sans"/>
              </a:rPr>
              <a:t>acoustique</a:t>
            </a:r>
            <a:r>
              <a:rPr b="0" lang="fr-FR" sz="2800" strike="noStrike" u="none">
                <a:solidFill>
                  <a:srgbClr val="000000"/>
                </a:solidFill>
                <a:uFillTx/>
                <a:latin typeface="Arial"/>
                <a:ea typeface="DejaVu Sans"/>
              </a:rPr>
              <a:t> qui est la vitesse de propagation des </a:t>
            </a:r>
            <a:r>
              <a:rPr b="0" lang="fr-FR" sz="2800" strike="noStrike" u="none">
                <a:solidFill>
                  <a:srgbClr val="ff0000"/>
                </a:solidFill>
                <a:uFillTx/>
                <a:latin typeface="Arial"/>
                <a:ea typeface="DejaVu Sans"/>
              </a:rPr>
              <a:t>particules matérielles </a:t>
            </a:r>
            <a:r>
              <a:rPr b="0" lang="fr-FR" sz="2800" strike="noStrike" u="none">
                <a:solidFill>
                  <a:srgbClr val="000000"/>
                </a:solidFill>
                <a:uFillTx/>
                <a:latin typeface="Arial"/>
                <a:ea typeface="DejaVu Sans"/>
              </a:rPr>
              <a:t>qui constituent le milieu de propagation</a:t>
            </a:r>
            <a:endParaRPr b="0" lang="en-DK" sz="2800" strike="noStrike" u="none">
              <a:solidFill>
                <a:srgbClr val="ffffff"/>
              </a:solidFill>
              <a:uFillTx/>
              <a:latin typeface="Arial"/>
            </a:endParaRPr>
          </a:p>
        </p:txBody>
      </p:sp>
      <p:sp>
        <p:nvSpPr>
          <p:cNvPr id="1011" name="ZoneTexte 3"/>
          <p:cNvSpPr/>
          <p:nvPr/>
        </p:nvSpPr>
        <p:spPr>
          <a:xfrm>
            <a:off x="587160" y="4916880"/>
            <a:ext cx="2605680" cy="1614240"/>
          </a:xfrm>
          <a:prstGeom prst="rect">
            <a:avLst/>
          </a:prstGeom>
          <a:solidFill>
            <a:schemeClr val="lt1"/>
          </a:solidFill>
          <a:ln w="25560">
            <a:solidFill>
              <a:srgbClr val="a5a5a5"/>
            </a:solidFill>
            <a:miter/>
          </a:ln>
        </p:spPr>
        <p:style>
          <a:lnRef idx="0"/>
          <a:fillRef idx="0"/>
          <a:effectRef idx="0"/>
          <a:fontRef idx="minor"/>
        </p:style>
        <p:txBody>
          <a:bodyPr wrap="none" lIns="90000" rIns="90000" tIns="45000" bIns="45000" anchor="t">
            <a:spAutoFit/>
          </a:bodyPr>
          <a:p>
            <a:pPr>
              <a:lnSpc>
                <a:spcPct val="100000"/>
              </a:lnSpc>
            </a:pPr>
            <a:r>
              <a:rPr b="0" lang="fr-FR" sz="2000" strike="noStrike" u="none">
                <a:solidFill>
                  <a:srgbClr val="000000"/>
                </a:solidFill>
                <a:uFillTx/>
                <a:latin typeface="Arial"/>
                <a:ea typeface="DejaVu Sans"/>
              </a:rPr>
              <a:t>Dans l’air : ~340m/s</a:t>
            </a:r>
            <a:endParaRPr b="0" lang="en-DK" sz="2000" strike="noStrike" u="none">
              <a:solidFill>
                <a:srgbClr val="000000"/>
              </a:solidFill>
              <a:uFillTx/>
              <a:latin typeface="Arial"/>
            </a:endParaRPr>
          </a:p>
          <a:p>
            <a:pPr>
              <a:lnSpc>
                <a:spcPct val="100000"/>
              </a:lnSpc>
            </a:pPr>
            <a:r>
              <a:rPr b="0" lang="fr-FR" sz="2000" strike="noStrike" u="none">
                <a:solidFill>
                  <a:srgbClr val="000000"/>
                </a:solidFill>
                <a:uFillTx/>
                <a:latin typeface="Arial"/>
                <a:ea typeface="DejaVu Sans"/>
              </a:rPr>
              <a:t>Eau: ~1480m/s</a:t>
            </a:r>
            <a:endParaRPr b="0" lang="en-DK" sz="2000" strike="noStrike" u="none">
              <a:solidFill>
                <a:srgbClr val="000000"/>
              </a:solidFill>
              <a:uFillTx/>
              <a:latin typeface="Arial"/>
            </a:endParaRPr>
          </a:p>
          <a:p>
            <a:pPr>
              <a:lnSpc>
                <a:spcPct val="100000"/>
              </a:lnSpc>
            </a:pPr>
            <a:r>
              <a:rPr b="0" lang="fr-FR" sz="2000" strike="noStrike" u="none">
                <a:solidFill>
                  <a:srgbClr val="000000"/>
                </a:solidFill>
                <a:uFillTx/>
                <a:latin typeface="Arial"/>
                <a:ea typeface="DejaVu Sans"/>
              </a:rPr>
              <a:t>Béton: ~3100m/s</a:t>
            </a:r>
            <a:endParaRPr b="0" lang="en-DK" sz="2000" strike="noStrike" u="none">
              <a:solidFill>
                <a:srgbClr val="000000"/>
              </a:solidFill>
              <a:uFillTx/>
              <a:latin typeface="Arial"/>
            </a:endParaRPr>
          </a:p>
          <a:p>
            <a:pPr>
              <a:lnSpc>
                <a:spcPct val="100000"/>
              </a:lnSpc>
            </a:pPr>
            <a:r>
              <a:rPr b="0" lang="fr-FR" sz="2000" strike="noStrike" u="none">
                <a:solidFill>
                  <a:srgbClr val="000000"/>
                </a:solidFill>
                <a:uFillTx/>
                <a:latin typeface="Arial"/>
                <a:ea typeface="DejaVu Sans"/>
              </a:rPr>
              <a:t>Acier: ~5600m/s</a:t>
            </a:r>
            <a:endParaRPr b="0" lang="en-DK" sz="2000" strike="noStrike" u="none">
              <a:solidFill>
                <a:srgbClr val="000000"/>
              </a:solidFill>
              <a:uFillTx/>
              <a:latin typeface="Arial"/>
            </a:endParaRPr>
          </a:p>
          <a:p>
            <a:pPr>
              <a:lnSpc>
                <a:spcPct val="100000"/>
              </a:lnSpc>
            </a:pPr>
            <a:r>
              <a:rPr b="0" lang="fr-FR" sz="2000" strike="noStrike" u="none">
                <a:solidFill>
                  <a:srgbClr val="000000"/>
                </a:solidFill>
                <a:uFillTx/>
                <a:latin typeface="Arial"/>
                <a:ea typeface="DejaVu Sans"/>
              </a:rPr>
              <a:t>Diamant: ~18 000m/s</a:t>
            </a:r>
            <a:endParaRPr b="0" lang="en-DK" sz="2000" strike="noStrike" u="none">
              <a:solidFill>
                <a:srgbClr val="000000"/>
              </a:solidFill>
              <a:uFillTx/>
              <a:latin typeface="Arial"/>
            </a:endParaRPr>
          </a:p>
        </p:txBody>
      </p:sp>
      <p:sp>
        <p:nvSpPr>
          <p:cNvPr id="1012" name="ZoneTexte 4"/>
          <p:cNvSpPr/>
          <p:nvPr/>
        </p:nvSpPr>
        <p:spPr>
          <a:xfrm>
            <a:off x="6478560" y="4092840"/>
            <a:ext cx="4714200" cy="1614240"/>
          </a:xfrm>
          <a:prstGeom prst="rect">
            <a:avLst/>
          </a:prstGeom>
          <a:solidFill>
            <a:schemeClr val="lt1"/>
          </a:solidFill>
          <a:ln w="25560">
            <a:solidFill>
              <a:srgbClr val="ed7d31"/>
            </a:solidFill>
            <a:miter/>
          </a:ln>
        </p:spPr>
        <p:style>
          <a:lnRef idx="0"/>
          <a:fillRef idx="0"/>
          <a:effectRef idx="0"/>
          <a:fontRef idx="minor"/>
        </p:style>
        <p:txBody>
          <a:bodyPr lIns="90000" rIns="90000" tIns="45000" bIns="45000" anchor="t">
            <a:spAutoFit/>
          </a:bodyPr>
          <a:p>
            <a:pPr algn="ctr">
              <a:lnSpc>
                <a:spcPct val="100000"/>
              </a:lnSpc>
            </a:pPr>
            <a:r>
              <a:rPr b="0" lang="fr-FR" sz="2000" strike="noStrike" u="none">
                <a:solidFill>
                  <a:srgbClr val="000000"/>
                </a:solidFill>
                <a:uFillTx/>
                <a:latin typeface="Arial"/>
                <a:ea typeface="DejaVu Sans"/>
              </a:rPr>
              <a:t>Poumons: ~600m/s</a:t>
            </a:r>
            <a:endParaRPr b="0" lang="en-DK" sz="2000" strike="noStrike" u="none">
              <a:solidFill>
                <a:srgbClr val="000000"/>
              </a:solidFill>
              <a:uFillTx/>
              <a:latin typeface="Arial"/>
            </a:endParaRPr>
          </a:p>
          <a:p>
            <a:pPr algn="ctr">
              <a:lnSpc>
                <a:spcPct val="100000"/>
              </a:lnSpc>
            </a:pPr>
            <a:r>
              <a:rPr b="0" lang="fr-FR" sz="2000" strike="noStrike" u="none">
                <a:solidFill>
                  <a:srgbClr val="000000"/>
                </a:solidFill>
                <a:uFillTx/>
                <a:latin typeface="Arial"/>
                <a:ea typeface="DejaVu Sans"/>
              </a:rPr>
              <a:t>Graisse: ~1410-1470m/s</a:t>
            </a:r>
            <a:endParaRPr b="0" lang="en-DK" sz="2000" strike="noStrike" u="none">
              <a:solidFill>
                <a:srgbClr val="000000"/>
              </a:solidFill>
              <a:uFillTx/>
              <a:latin typeface="Arial"/>
            </a:endParaRPr>
          </a:p>
          <a:p>
            <a:pPr algn="ctr">
              <a:lnSpc>
                <a:spcPct val="100000"/>
              </a:lnSpc>
            </a:pPr>
            <a:r>
              <a:rPr b="0" lang="fr-FR" sz="2000" strike="noStrike" u="none">
                <a:solidFill>
                  <a:srgbClr val="000000"/>
                </a:solidFill>
                <a:uFillTx/>
                <a:latin typeface="Arial"/>
                <a:ea typeface="DejaVu Sans"/>
              </a:rPr>
              <a:t>Foie: ~1535-1580m/s</a:t>
            </a:r>
            <a:endParaRPr b="0" lang="en-DK" sz="2000" strike="noStrike" u="none">
              <a:solidFill>
                <a:srgbClr val="000000"/>
              </a:solidFill>
              <a:uFillTx/>
              <a:latin typeface="Arial"/>
            </a:endParaRPr>
          </a:p>
          <a:p>
            <a:pPr algn="ctr">
              <a:lnSpc>
                <a:spcPct val="100000"/>
              </a:lnSpc>
            </a:pPr>
            <a:r>
              <a:rPr b="0" lang="fr-FR" sz="2000" strike="noStrike" u="none">
                <a:solidFill>
                  <a:srgbClr val="000000"/>
                </a:solidFill>
                <a:uFillTx/>
                <a:latin typeface="Arial"/>
                <a:ea typeface="DejaVu Sans"/>
              </a:rPr>
              <a:t>Muscle: ~1545-1630m/s</a:t>
            </a:r>
            <a:endParaRPr b="0" lang="en-DK" sz="2000" strike="noStrike" u="none">
              <a:solidFill>
                <a:srgbClr val="000000"/>
              </a:solidFill>
              <a:uFillTx/>
              <a:latin typeface="Arial"/>
            </a:endParaRPr>
          </a:p>
          <a:p>
            <a:pPr algn="ctr">
              <a:lnSpc>
                <a:spcPct val="100000"/>
              </a:lnSpc>
            </a:pPr>
            <a:r>
              <a:rPr b="0" lang="fr-FR" sz="2000" strike="noStrike" u="none">
                <a:solidFill>
                  <a:srgbClr val="000000"/>
                </a:solidFill>
                <a:uFillTx/>
                <a:latin typeface="Arial"/>
                <a:ea typeface="DejaVu Sans"/>
              </a:rPr>
              <a:t>Os 2100-4080m/s</a:t>
            </a:r>
            <a:endParaRPr b="0" lang="en-DK" sz="2000" strike="noStrike" u="none">
              <a:solidFill>
                <a:srgbClr val="000000"/>
              </a:solidFill>
              <a:uFillTx/>
              <a:latin typeface="Arial"/>
            </a:endParaRPr>
          </a:p>
        </p:txBody>
      </p:sp>
      <p:sp>
        <p:nvSpPr>
          <p:cNvPr id="1013" name="Sous-titre 2"/>
          <p:cNvSpPr/>
          <p:nvPr/>
        </p:nvSpPr>
        <p:spPr>
          <a:xfrm>
            <a:off x="284760" y="2518920"/>
            <a:ext cx="11667240" cy="2264400"/>
          </a:xfrm>
          <a:prstGeom prst="rect">
            <a:avLst/>
          </a:prstGeom>
          <a:noFill/>
          <a:ln w="0">
            <a:noFill/>
          </a:ln>
        </p:spPr>
        <p:style>
          <a:lnRef idx="0"/>
          <a:fillRef idx="0"/>
          <a:effectRef idx="0"/>
          <a:fontRef idx="minor"/>
        </p:style>
        <p:txBody>
          <a:bodyPr lIns="0" rIns="0" tIns="0" bIns="0" anchor="ctr">
            <a:noAutofit/>
          </a:bodyPr>
          <a:p>
            <a:pPr>
              <a:lnSpc>
                <a:spcPct val="90000"/>
              </a:lnSpc>
            </a:pPr>
            <a:r>
              <a:rPr b="0" lang="fr-FR" sz="2000" strike="noStrike" u="none">
                <a:solidFill>
                  <a:srgbClr val="000000"/>
                </a:solidFill>
                <a:uFillTx/>
                <a:latin typeface="Arial"/>
                <a:ea typeface="DejaVu Sans"/>
              </a:rPr>
              <a:t>la vitesse d’une onde longitudinale est beaucoup fonction de la masse volumique et de la compressibilité du milieu :</a:t>
            </a:r>
            <a:endParaRPr b="0" lang="en-DK" sz="2000" strike="noStrike" u="none">
              <a:solidFill>
                <a:srgbClr val="ffffff"/>
              </a:solidFill>
              <a:uFillTx/>
              <a:latin typeface="Arial"/>
            </a:endParaRPr>
          </a:p>
          <a:p>
            <a:pPr>
              <a:lnSpc>
                <a:spcPct val="90000"/>
              </a:lnSpc>
            </a:pPr>
            <a:r>
              <a:rPr b="0" lang="fr-FR" sz="2000" strike="noStrike" u="none">
                <a:solidFill>
                  <a:srgbClr val="000000"/>
                </a:solidFill>
                <a:uFillTx/>
                <a:latin typeface="Arial"/>
                <a:ea typeface="DejaVu Sans"/>
              </a:rPr>
              <a:t>Moins le milieu est compressible plus cette vitesse est élevée</a:t>
            </a:r>
            <a:endParaRPr b="0" lang="en-DK" sz="2000" strike="noStrike" u="none">
              <a:solidFill>
                <a:srgbClr val="ffffff"/>
              </a:solidFill>
              <a:uFillTx/>
              <a:latin typeface="Arial"/>
            </a:endParaRPr>
          </a:p>
          <a:p>
            <a:pPr>
              <a:lnSpc>
                <a:spcPct val="90000"/>
              </a:lnSpc>
            </a:pPr>
            <a:r>
              <a:rPr b="0" lang="fr-FR" sz="2000" strike="noStrike" u="none">
                <a:solidFill>
                  <a:srgbClr val="000000"/>
                </a:solidFill>
                <a:uFillTx/>
                <a:latin typeface="Arial"/>
                <a:ea typeface="DejaVu Sans"/>
              </a:rPr>
              <a:t>Masse volumique   Mv↑ →  Vitesse ↓</a:t>
            </a:r>
            <a:endParaRPr b="0" lang="en-DK" sz="2000" strike="noStrike" u="none">
              <a:solidFill>
                <a:srgbClr val="ffffff"/>
              </a:solidFill>
              <a:uFillTx/>
              <a:latin typeface="Arial"/>
            </a:endParaRPr>
          </a:p>
          <a:p>
            <a:pPr>
              <a:lnSpc>
                <a:spcPct val="90000"/>
              </a:lnSpc>
            </a:pPr>
            <a:r>
              <a:rPr b="0" lang="fr-FR" sz="2000" strike="noStrike" u="none">
                <a:solidFill>
                  <a:srgbClr val="000000"/>
                </a:solidFill>
                <a:uFillTx/>
                <a:latin typeface="Arial"/>
                <a:ea typeface="DejaVu Sans"/>
              </a:rPr>
              <a:t>Compressibilité       C ↑  →  Vitesse ↓ </a:t>
            </a:r>
            <a:endParaRPr b="0" lang="en-DK" sz="2000" strike="noStrike" u="none">
              <a:solidFill>
                <a:srgbClr val="ffffff"/>
              </a:solidFill>
              <a:uFillTx/>
              <a:latin typeface="Arial"/>
            </a:endParaRPr>
          </a:p>
          <a:p>
            <a:pPr>
              <a:lnSpc>
                <a:spcPct val="90000"/>
              </a:lnSpc>
            </a:pPr>
            <a:r>
              <a:rPr b="0" lang="fr-FR" sz="2000" strike="noStrike" u="none">
                <a:solidFill>
                  <a:srgbClr val="000000"/>
                </a:solidFill>
                <a:uFillTx/>
                <a:latin typeface="Arial"/>
                <a:ea typeface="DejaVu Sans"/>
              </a:rPr>
              <a:t>Température</a:t>
            </a:r>
            <a:r>
              <a:rPr b="0" lang="fr-FR" sz="2000" strike="noStrike" u="none">
                <a:solidFill>
                  <a:srgbClr val="000000"/>
                </a:solidFill>
                <a:uFillTx/>
                <a:latin typeface="Arial"/>
                <a:ea typeface="DejaVu Sans"/>
              </a:rPr>
              <a:t>	</a:t>
            </a:r>
            <a:r>
              <a:rPr b="0" lang="fr-FR" sz="2000" strike="noStrike" u="none">
                <a:solidFill>
                  <a:srgbClr val="000000"/>
                </a:solidFill>
                <a:uFillTx/>
                <a:latin typeface="Arial"/>
                <a:ea typeface="DejaVu Sans"/>
              </a:rPr>
              <a:t>      T ↑  →  Vitesse ↑</a:t>
            </a:r>
            <a:endParaRPr b="0" lang="en-DK" sz="2000" strike="noStrike" u="none">
              <a:solidFill>
                <a:srgbClr val="ffffff"/>
              </a:solidFill>
              <a:uFillTx/>
              <a:latin typeface="Arial"/>
            </a:endParaRPr>
          </a:p>
        </p:txBody>
      </p:sp>
      <p:sp>
        <p:nvSpPr>
          <p:cNvPr id="1014" name="ZoneTexte 6"/>
          <p:cNvSpPr/>
          <p:nvPr/>
        </p:nvSpPr>
        <p:spPr>
          <a:xfrm>
            <a:off x="3519720" y="5981040"/>
            <a:ext cx="8504280" cy="699480"/>
          </a:xfrm>
          <a:prstGeom prst="rect">
            <a:avLst/>
          </a:prstGeom>
          <a:solidFill>
            <a:schemeClr val="lt1"/>
          </a:solidFill>
          <a:ln w="25560">
            <a:solidFill>
              <a:srgbClr val="ed7d31"/>
            </a:solidFill>
            <a:miter/>
          </a:ln>
        </p:spPr>
        <p:style>
          <a:lnRef idx="0"/>
          <a:fillRef idx="0"/>
          <a:effectRef idx="0"/>
          <a:fontRef idx="minor"/>
        </p:style>
        <p:txBody>
          <a:bodyPr lIns="90000" rIns="90000" tIns="45000" bIns="45000" anchor="t">
            <a:spAutoFit/>
          </a:bodyPr>
          <a:p>
            <a:pPr algn="ctr">
              <a:lnSpc>
                <a:spcPct val="100000"/>
              </a:lnSpc>
            </a:pPr>
            <a:r>
              <a:rPr b="0" lang="fr-FR" sz="2000" strike="noStrike" u="none">
                <a:solidFill>
                  <a:srgbClr val="000000"/>
                </a:solidFill>
                <a:uFillTx/>
                <a:latin typeface="Arial"/>
                <a:ea typeface="DejaVu Sans"/>
              </a:rPr>
              <a:t>En échographie, on considère généralement une vitesse dans les tissus de 1540m/s</a:t>
            </a:r>
            <a:endParaRPr b="0" lang="en-DK" sz="20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5" name="Image 20" descr=""/>
          <p:cNvPicPr/>
          <p:nvPr/>
        </p:nvPicPr>
        <p:blipFill>
          <a:blip r:embed="rId1"/>
          <a:stretch/>
        </p:blipFill>
        <p:spPr>
          <a:xfrm>
            <a:off x="4195440" y="4126320"/>
            <a:ext cx="3435480" cy="2301840"/>
          </a:xfrm>
          <a:prstGeom prst="rect">
            <a:avLst/>
          </a:prstGeom>
          <a:ln w="0">
            <a:noFill/>
          </a:ln>
        </p:spPr>
      </p:pic>
      <p:pic>
        <p:nvPicPr>
          <p:cNvPr id="1016" name="" descr=""/>
          <p:cNvPicPr/>
          <p:nvPr/>
        </p:nvPicPr>
        <p:blipFill>
          <a:blip r:embed="rId2"/>
          <a:stretch/>
        </p:blipFill>
        <p:spPr>
          <a:xfrm>
            <a:off x="1620000" y="1080000"/>
            <a:ext cx="8651160" cy="2643120"/>
          </a:xfrm>
          <a:prstGeom prst="rect">
            <a:avLst/>
          </a:prstGeom>
          <a:ln w="0">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7"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Notion d’impédance (acoustique)</a:t>
            </a:r>
            <a:endParaRPr b="0" lang="en-DK" sz="4400" strike="noStrike" u="none">
              <a:solidFill>
                <a:srgbClr val="ffffff"/>
              </a:solidFill>
              <a:uFillTx/>
              <a:latin typeface="Arial"/>
            </a:endParaRPr>
          </a:p>
        </p:txBody>
      </p:sp>
      <p:sp>
        <p:nvSpPr>
          <p:cNvPr id="1018" name="PlaceHolder 2"/>
          <p:cNvSpPr>
            <a:spLocks noGrp="1"/>
          </p:cNvSpPr>
          <p:nvPr>
            <p:ph type="subTitle"/>
          </p:nvPr>
        </p:nvSpPr>
        <p:spPr>
          <a:xfrm>
            <a:off x="609480" y="1604520"/>
            <a:ext cx="10968120" cy="3126960"/>
          </a:xfrm>
          <a:prstGeom prst="rect">
            <a:avLst/>
          </a:prstGeom>
          <a:noFill/>
          <a:ln w="0">
            <a:noFill/>
          </a:ln>
        </p:spPr>
        <p:txBody>
          <a:bodyPr lIns="0" rIns="0" tIns="0" bIns="0" anchor="ctr">
            <a:noAutofit/>
          </a:bodyPr>
          <a:p>
            <a:pPr indent="0" algn="ctr">
              <a:lnSpc>
                <a:spcPct val="90000"/>
              </a:lnSpc>
              <a:spcBef>
                <a:spcPts val="1001"/>
              </a:spcBef>
              <a:buNone/>
              <a:tabLst>
                <a:tab algn="l" pos="0"/>
              </a:tabLst>
            </a:pPr>
            <a:r>
              <a:rPr b="0" lang="fr-FR" sz="2000" strike="noStrike" u="none">
                <a:solidFill>
                  <a:srgbClr val="000000"/>
                </a:solidFill>
                <a:uFillTx/>
                <a:latin typeface="Arial"/>
                <a:ea typeface="DejaVu Sans"/>
              </a:rPr>
              <a:t>Une </a:t>
            </a:r>
            <a:r>
              <a:rPr b="1" lang="fr-FR" sz="2000" strike="noStrike" u="none">
                <a:solidFill>
                  <a:srgbClr val="000000"/>
                </a:solidFill>
                <a:uFillTx/>
                <a:latin typeface="Arial"/>
                <a:ea typeface="DejaVu Sans"/>
              </a:rPr>
              <a:t>impédance</a:t>
            </a:r>
            <a:r>
              <a:rPr b="0" lang="fr-FR" sz="2000" strike="noStrike" u="none">
                <a:solidFill>
                  <a:srgbClr val="000000"/>
                </a:solidFill>
                <a:uFillTx/>
                <a:latin typeface="Arial"/>
                <a:ea typeface="DejaVu Sans"/>
              </a:rPr>
              <a:t> est une caractéristique d’un matériau vis-à-vis d’une excitation: comment réagit ce matériau à l’excitation qui lui est imposée ? </a:t>
            </a:r>
            <a:endParaRPr b="0" lang="en-DK" sz="2000" strike="noStrike" u="none">
              <a:solidFill>
                <a:srgbClr val="ffffff"/>
              </a:solidFill>
              <a:uFillTx/>
              <a:latin typeface="Arial"/>
            </a:endParaRPr>
          </a:p>
          <a:p>
            <a:pPr indent="0" algn="ctr">
              <a:lnSpc>
                <a:spcPct val="90000"/>
              </a:lnSpc>
              <a:spcBef>
                <a:spcPts val="1001"/>
              </a:spcBef>
              <a:buNone/>
              <a:tabLst>
                <a:tab algn="l" pos="0"/>
              </a:tabLst>
            </a:pPr>
            <a:r>
              <a:rPr b="0" lang="fr-FR" sz="2000" strike="noStrike" u="none">
                <a:solidFill>
                  <a:srgbClr val="000000"/>
                </a:solidFill>
                <a:uFillTx/>
                <a:latin typeface="Arial"/>
                <a:ea typeface="DejaVu Sans"/>
              </a:rPr>
              <a:t>cette grandeur </a:t>
            </a:r>
            <a:r>
              <a:rPr b="1" lang="fr-FR" sz="2000" strike="noStrike" u="none">
                <a:solidFill>
                  <a:srgbClr val="000000"/>
                </a:solidFill>
                <a:uFillTx/>
                <a:latin typeface="Arial"/>
                <a:ea typeface="DejaVu Sans"/>
              </a:rPr>
              <a:t>rend compte de la transformation d’une force en débit </a:t>
            </a:r>
            <a:r>
              <a:rPr b="0" lang="fr-FR" sz="2000" strike="noStrike" u="none">
                <a:solidFill>
                  <a:srgbClr val="000000"/>
                </a:solidFill>
                <a:uFillTx/>
                <a:latin typeface="Arial"/>
                <a:ea typeface="DejaVu Sans"/>
              </a:rPr>
              <a:t>(de quelque chose)</a:t>
            </a:r>
            <a:endParaRPr b="0" lang="en-DK" sz="2000" strike="noStrike" u="none">
              <a:solidFill>
                <a:srgbClr val="ffffff"/>
              </a:solidFill>
              <a:uFillTx/>
              <a:latin typeface="Arial"/>
            </a:endParaRPr>
          </a:p>
          <a:p>
            <a:pPr indent="0" algn="ctr">
              <a:lnSpc>
                <a:spcPct val="90000"/>
              </a:lnSpc>
              <a:spcBef>
                <a:spcPts val="1001"/>
              </a:spcBef>
              <a:buNone/>
              <a:tabLst>
                <a:tab algn="l" pos="0"/>
              </a:tabLst>
            </a:pPr>
            <a:endParaRPr b="0" lang="en-DK" sz="2000" strike="noStrike" u="none">
              <a:solidFill>
                <a:srgbClr val="ffffff"/>
              </a:solidFill>
              <a:uFillTx/>
              <a:latin typeface="Arial"/>
            </a:endParaRPr>
          </a:p>
          <a:p>
            <a:pPr indent="0" algn="ctr">
              <a:lnSpc>
                <a:spcPct val="90000"/>
              </a:lnSpc>
              <a:spcBef>
                <a:spcPts val="1001"/>
              </a:spcBef>
              <a:buNone/>
              <a:tabLst>
                <a:tab algn="l" pos="0"/>
              </a:tabLst>
            </a:pPr>
            <a:r>
              <a:rPr b="0" lang="fr-FR" sz="2000" strike="noStrike" u="none">
                <a:solidFill>
                  <a:srgbClr val="000000"/>
                </a:solidFill>
                <a:uFillTx/>
                <a:latin typeface="Arial"/>
                <a:ea typeface="DejaVu Sans"/>
              </a:rPr>
              <a:t> </a:t>
            </a:r>
            <a:r>
              <a:rPr b="0" lang="fr-FR" sz="2000" strike="noStrike" u="none">
                <a:solidFill>
                  <a:srgbClr val="000000"/>
                </a:solidFill>
                <a:uFillTx/>
                <a:latin typeface="Arial"/>
                <a:ea typeface="DejaVu Sans"/>
              </a:rPr>
              <a:t>Plus prosaïquement </a:t>
            </a:r>
            <a:r>
              <a:rPr b="1" lang="fr-FR" sz="2000" strike="noStrike" u="none">
                <a:solidFill>
                  <a:srgbClr val="000000"/>
                </a:solidFill>
                <a:uFillTx/>
                <a:latin typeface="Arial"/>
                <a:ea typeface="DejaVu Sans"/>
              </a:rPr>
              <a:t>c’est l’inverse d’une mobilité</a:t>
            </a:r>
            <a:endParaRPr b="0" lang="en-DK" sz="2000" strike="noStrike" u="none">
              <a:solidFill>
                <a:srgbClr val="ffffff"/>
              </a:solidFill>
              <a:uFillTx/>
              <a:latin typeface="Arial"/>
            </a:endParaRPr>
          </a:p>
          <a:p>
            <a:pPr indent="0" algn="ctr">
              <a:lnSpc>
                <a:spcPct val="90000"/>
              </a:lnSpc>
              <a:spcBef>
                <a:spcPts val="1001"/>
              </a:spcBef>
              <a:buNone/>
              <a:tabLst>
                <a:tab algn="l" pos="0"/>
              </a:tabLst>
            </a:pPr>
            <a:endParaRPr b="0" lang="en-DK" sz="2000" strike="noStrike" u="none">
              <a:solidFill>
                <a:srgbClr val="ffffff"/>
              </a:solidFill>
              <a:uFillTx/>
              <a:latin typeface="Arial"/>
            </a:endParaRPr>
          </a:p>
          <a:p>
            <a:pPr indent="0" algn="ctr">
              <a:lnSpc>
                <a:spcPct val="90000"/>
              </a:lnSpc>
              <a:spcBef>
                <a:spcPts val="1001"/>
              </a:spcBef>
              <a:buNone/>
              <a:tabLst>
                <a:tab algn="l" pos="0"/>
              </a:tabLst>
            </a:pPr>
            <a:r>
              <a:rPr b="0" lang="fr-FR" sz="2000" strike="noStrike" u="none">
                <a:solidFill>
                  <a:srgbClr val="000000"/>
                </a:solidFill>
                <a:uFillTx/>
                <a:latin typeface="Arial"/>
                <a:ea typeface="DejaVu Sans"/>
              </a:rPr>
              <a:t>Dans le cadre qui nous intéresse, l’impédance acoustique rend compte de la facilité de propagation d’une onde dans un milieu </a:t>
            </a:r>
            <a:endParaRPr b="0" lang="en-DK" sz="2000" strike="noStrike" u="none">
              <a:solidFill>
                <a:srgbClr val="ffffff"/>
              </a:solidFill>
              <a:uFillTx/>
              <a:latin typeface="Arial"/>
            </a:endParaRPr>
          </a:p>
        </p:txBody>
      </p:sp>
      <p:sp>
        <p:nvSpPr>
          <p:cNvPr id="1019" name="ZoneTexte 7"/>
          <p:cNvSpPr/>
          <p:nvPr/>
        </p:nvSpPr>
        <p:spPr>
          <a:xfrm>
            <a:off x="302400" y="6092280"/>
            <a:ext cx="116546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Et donc, dans notre cadre, une variation de masse volumique impliquera une variation de l’impédance acoustique</a:t>
            </a:r>
            <a:endParaRPr b="0" lang="en-DK" sz="1800" strike="noStrike" u="none">
              <a:solidFill>
                <a:srgbClr val="ffffff"/>
              </a:solidFill>
              <a:uFillTx/>
              <a:latin typeface="Arial"/>
            </a:endParaRPr>
          </a:p>
        </p:txBody>
      </p:sp>
      <p:pic>
        <p:nvPicPr>
          <p:cNvPr id="1020" name="" descr=""/>
          <p:cNvPicPr/>
          <p:nvPr/>
        </p:nvPicPr>
        <p:blipFill>
          <a:blip r:embed="rId1"/>
          <a:stretch/>
        </p:blipFill>
        <p:spPr>
          <a:xfrm>
            <a:off x="2700000" y="4860000"/>
            <a:ext cx="7380000" cy="99540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Titre 1"/>
          <p:cNvSpPr/>
          <p:nvPr/>
        </p:nvSpPr>
        <p:spPr>
          <a:xfrm>
            <a:off x="838080" y="365040"/>
            <a:ext cx="10510560" cy="1320480"/>
          </a:xfrm>
          <a:prstGeom prst="rect">
            <a:avLst/>
          </a:prstGeom>
          <a:noFill/>
          <a:ln w="0">
            <a:noFill/>
          </a:ln>
        </p:spPr>
        <p:style>
          <a:lnRef idx="0"/>
          <a:fillRef idx="0"/>
          <a:effectRef idx="0"/>
          <a:fontRef idx="minor"/>
        </p:style>
        <p:txBody>
          <a:bodyPr lIns="90000" rIns="90000" tIns="45000" bIns="45000" anchor="ctr">
            <a:normAutofit fontScale="85000" lnSpcReduction="19999"/>
          </a:bodyPr>
          <a:p>
            <a:pPr algn="ctr">
              <a:lnSpc>
                <a:spcPct val="90000"/>
              </a:lnSpc>
            </a:pPr>
            <a:r>
              <a:rPr b="0" lang="fr-FR" sz="4400" strike="noStrike" u="none">
                <a:solidFill>
                  <a:srgbClr val="000000"/>
                </a:solidFill>
                <a:uFillTx/>
                <a:latin typeface="Calibri Light"/>
                <a:ea typeface="DejaVu Sans"/>
              </a:rPr>
              <a:t>Deux dimensions sont dites orthogonales</a:t>
            </a:r>
            <a:br>
              <a:rPr sz="1800"/>
            </a:br>
            <a:r>
              <a:rPr b="0" lang="fr-FR" sz="4400" strike="noStrike" u="none">
                <a:solidFill>
                  <a:srgbClr val="000000"/>
                </a:solidFill>
                <a:uFillTx/>
                <a:latin typeface="Calibri Light"/>
                <a:ea typeface="DejaVu Sans"/>
              </a:rPr>
              <a:t>quand les informations qu’elles donnent ne présentent aucune corrélation entres elles:</a:t>
            </a:r>
            <a:endParaRPr b="0" lang="en-DK" sz="4400" strike="noStrike" u="none">
              <a:solidFill>
                <a:srgbClr val="ffffff"/>
              </a:solidFill>
              <a:uFillTx/>
              <a:latin typeface="Arial"/>
            </a:endParaRPr>
          </a:p>
        </p:txBody>
      </p:sp>
      <p:sp>
        <p:nvSpPr>
          <p:cNvPr id="645" name="Titre 1"/>
          <p:cNvSpPr/>
          <p:nvPr/>
        </p:nvSpPr>
        <p:spPr>
          <a:xfrm>
            <a:off x="838080" y="2733120"/>
            <a:ext cx="10915200" cy="3386520"/>
          </a:xfrm>
          <a:prstGeom prst="rect">
            <a:avLst/>
          </a:prstGeom>
          <a:noFill/>
          <a:ln w="0">
            <a:noFill/>
          </a:ln>
        </p:spPr>
        <p:style>
          <a:lnRef idx="0"/>
          <a:fillRef idx="0"/>
          <a:effectRef idx="0"/>
          <a:fontRef idx="minor"/>
        </p:style>
        <p:txBody>
          <a:bodyPr lIns="90000" rIns="90000" tIns="45000" bIns="45000" anchor="ctr">
            <a:normAutofit fontScale="77500" lnSpcReduction="19999"/>
          </a:bodyPr>
          <a:p>
            <a:pPr marL="571680" indent="-571320">
              <a:lnSpc>
                <a:spcPct val="90000"/>
              </a:lnSpc>
              <a:buClr>
                <a:srgbClr val="000000"/>
              </a:buClr>
              <a:buFont typeface="Arial"/>
              <a:buChar char="•"/>
            </a:pPr>
            <a:r>
              <a:rPr b="0" lang="fr-FR" sz="4400" strike="noStrike" u="none">
                <a:solidFill>
                  <a:srgbClr val="000000"/>
                </a:solidFill>
                <a:uFillTx/>
                <a:latin typeface="Calibri Light"/>
                <a:ea typeface="DejaVu Sans"/>
              </a:rPr>
              <a:t>La taille d’une personne et son poids sont plutôt corrélés.</a:t>
            </a:r>
            <a:endParaRPr b="0" lang="en-DK" sz="4400" strike="noStrike" u="none">
              <a:solidFill>
                <a:srgbClr val="ffffff"/>
              </a:solidFill>
              <a:uFillTx/>
              <a:latin typeface="Arial"/>
            </a:endParaRPr>
          </a:p>
          <a:p>
            <a:pPr>
              <a:lnSpc>
                <a:spcPct val="90000"/>
              </a:lnSpc>
            </a:pPr>
            <a:endParaRPr b="0" lang="en-DK" sz="4400" strike="noStrike" u="none">
              <a:solidFill>
                <a:srgbClr val="ffffff"/>
              </a:solidFill>
              <a:uFillTx/>
              <a:latin typeface="Arial"/>
            </a:endParaRPr>
          </a:p>
          <a:p>
            <a:pPr marL="571680" indent="-571320">
              <a:lnSpc>
                <a:spcPct val="90000"/>
              </a:lnSpc>
              <a:buClr>
                <a:srgbClr val="000000"/>
              </a:buClr>
              <a:buFont typeface="Arial"/>
              <a:buChar char="•"/>
            </a:pPr>
            <a:r>
              <a:rPr b="0" lang="fr-FR" sz="4400" strike="noStrike" u="none">
                <a:solidFill>
                  <a:srgbClr val="000000"/>
                </a:solidFill>
                <a:uFillTx/>
                <a:latin typeface="Calibri Light"/>
                <a:ea typeface="DejaVu Sans"/>
              </a:rPr>
              <a:t>Le volume d’une personne et sont poids sont très corrélés.</a:t>
            </a:r>
            <a:endParaRPr b="0" lang="en-DK" sz="4400" strike="noStrike" u="none">
              <a:solidFill>
                <a:srgbClr val="ffffff"/>
              </a:solidFill>
              <a:uFillTx/>
              <a:latin typeface="Arial"/>
            </a:endParaRPr>
          </a:p>
          <a:p>
            <a:pPr>
              <a:lnSpc>
                <a:spcPct val="90000"/>
              </a:lnSpc>
            </a:pPr>
            <a:endParaRPr b="0" lang="en-DK" sz="4400" strike="noStrike" u="none">
              <a:solidFill>
                <a:srgbClr val="ffffff"/>
              </a:solidFill>
              <a:uFillTx/>
              <a:latin typeface="Arial"/>
            </a:endParaRPr>
          </a:p>
          <a:p>
            <a:pPr marL="571680" indent="-571320">
              <a:lnSpc>
                <a:spcPct val="90000"/>
              </a:lnSpc>
              <a:buClr>
                <a:srgbClr val="000000"/>
              </a:buClr>
              <a:buFont typeface="Arial"/>
              <a:buChar char="•"/>
            </a:pPr>
            <a:r>
              <a:rPr b="0" lang="fr-FR" sz="4400" strike="noStrike" u="none">
                <a:solidFill>
                  <a:srgbClr val="000000"/>
                </a:solidFill>
                <a:uFillTx/>
                <a:latin typeface="Calibri Light"/>
                <a:ea typeface="DejaVu Sans"/>
              </a:rPr>
              <a:t>La taille d’une personne et ses goûts musicaux ne le sont pas du tout. </a:t>
            </a:r>
            <a:endParaRPr b="0" lang="en-DK" sz="44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1" name="PlaceHolder 1"/>
          <p:cNvSpPr>
            <a:spLocks noGrp="1"/>
          </p:cNvSpPr>
          <p:nvPr>
            <p:ph type="title"/>
          </p:nvPr>
        </p:nvSpPr>
        <p:spPr>
          <a:xfrm>
            <a:off x="609480" y="273600"/>
            <a:ext cx="4457520" cy="53064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Ondes réfléchies</a:t>
            </a:r>
            <a:endParaRPr b="0" lang="en-DK" sz="4400" strike="noStrike" u="none">
              <a:solidFill>
                <a:srgbClr val="ffffff"/>
              </a:solidFill>
              <a:uFillTx/>
              <a:latin typeface="Arial"/>
            </a:endParaRPr>
          </a:p>
        </p:txBody>
      </p:sp>
      <p:sp>
        <p:nvSpPr>
          <p:cNvPr id="1022" name="PlaceHolder 2"/>
          <p:cNvSpPr>
            <a:spLocks noGrp="1"/>
          </p:cNvSpPr>
          <p:nvPr>
            <p:ph type="subTitle"/>
          </p:nvPr>
        </p:nvSpPr>
        <p:spPr>
          <a:xfrm>
            <a:off x="609480" y="963720"/>
            <a:ext cx="10824840" cy="102492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3200" strike="noStrike" u="none">
                <a:solidFill>
                  <a:srgbClr val="000000"/>
                </a:solidFill>
                <a:uFillTx/>
                <a:latin typeface="Arial"/>
                <a:ea typeface="DejaVu Sans"/>
              </a:rPr>
              <a:t>Si 2 milieux ont une impédance différente alors une onde qui passe de l’un à l’autre sera partiellement réfléchie</a:t>
            </a:r>
            <a:endParaRPr b="0" lang="en-DK" sz="3200" strike="noStrike" u="none">
              <a:solidFill>
                <a:srgbClr val="ffffff"/>
              </a:solidFill>
              <a:uFillTx/>
              <a:latin typeface="Arial"/>
            </a:endParaRPr>
          </a:p>
        </p:txBody>
      </p:sp>
      <p:grpSp>
        <p:nvGrpSpPr>
          <p:cNvPr id="1023" name="Groupe 37"/>
          <p:cNvGrpSpPr/>
          <p:nvPr/>
        </p:nvGrpSpPr>
        <p:grpSpPr>
          <a:xfrm>
            <a:off x="335520" y="3654000"/>
            <a:ext cx="4317480" cy="3045240"/>
            <a:chOff x="335520" y="3654000"/>
            <a:chExt cx="4317480" cy="3045240"/>
          </a:xfrm>
        </p:grpSpPr>
        <p:sp>
          <p:nvSpPr>
            <p:cNvPr id="1024" name="Secteurs 26"/>
            <p:cNvSpPr/>
            <p:nvPr/>
          </p:nvSpPr>
          <p:spPr>
            <a:xfrm flipH="1">
              <a:off x="1822320" y="4957920"/>
              <a:ext cx="1339920" cy="1321560"/>
            </a:xfrm>
            <a:prstGeom prst="pie">
              <a:avLst>
                <a:gd name="adj1" fmla="val 13456762"/>
                <a:gd name="adj2" fmla="val 16200000"/>
              </a:avLst>
            </a:prstGeom>
            <a:solidFill>
              <a:schemeClr val="lt1"/>
            </a:solidFill>
            <a:ln w="3240">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25" name="Secteurs 25"/>
            <p:cNvSpPr/>
            <p:nvPr/>
          </p:nvSpPr>
          <p:spPr>
            <a:xfrm>
              <a:off x="1825200" y="4951440"/>
              <a:ext cx="1337400" cy="1321560"/>
            </a:xfrm>
            <a:prstGeom prst="pie">
              <a:avLst>
                <a:gd name="adj1" fmla="val 13456762"/>
                <a:gd name="adj2" fmla="val 16200000"/>
              </a:avLst>
            </a:prstGeom>
            <a:solidFill>
              <a:schemeClr val="lt1"/>
            </a:solidFill>
            <a:ln w="3240">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26" name="Rectangle 3"/>
            <p:cNvSpPr/>
            <p:nvPr/>
          </p:nvSpPr>
          <p:spPr>
            <a:xfrm>
              <a:off x="335520" y="5621040"/>
              <a:ext cx="4317480" cy="1073880"/>
            </a:xfrm>
            <a:prstGeom prst="rect">
              <a:avLst/>
            </a:prstGeom>
            <a:solidFill>
              <a:srgbClr val="5b9bd5"/>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27" name="Connecteur droit 5"/>
            <p:cNvSpPr/>
            <p:nvPr/>
          </p:nvSpPr>
          <p:spPr>
            <a:xfrm>
              <a:off x="2496240" y="3654000"/>
              <a:ext cx="360" cy="3045240"/>
            </a:xfrm>
            <a:prstGeom prst="line">
              <a:avLst/>
            </a:prstGeom>
            <a:ln w="12600">
              <a:solidFill>
                <a:srgbClr val="000000"/>
              </a:solidFill>
              <a:miter/>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028" name="Connecteur droit avec flèche 9"/>
            <p:cNvSpPr/>
            <p:nvPr/>
          </p:nvSpPr>
          <p:spPr>
            <a:xfrm>
              <a:off x="1252800" y="4354920"/>
              <a:ext cx="1239120" cy="1261800"/>
            </a:xfrm>
            <a:custGeom>
              <a:avLst/>
              <a:gdLst>
                <a:gd name="textAreaLeft" fmla="*/ 0 w 1239120"/>
                <a:gd name="textAreaRight" fmla="*/ 1243080 w 1239120"/>
                <a:gd name="textAreaTop" fmla="*/ 0 h 1261800"/>
                <a:gd name="textAreaBottom" fmla="*/ 1265760 h 1261800"/>
              </a:gdLst>
              <a:ahLst/>
              <a:rect l="textAreaLeft" t="textAreaTop" r="textAreaRight" b="textAreaBottom"/>
              <a:pathLst>
                <a:path w="21600" h="21600">
                  <a:moveTo>
                    <a:pt x="0" y="0"/>
                  </a:moveTo>
                  <a:lnTo>
                    <a:pt x="21600" y="21600"/>
                  </a:lnTo>
                </a:path>
              </a:pathLst>
            </a:custGeom>
            <a:noFill/>
            <a:ln w="38160">
              <a:solidFill>
                <a:srgbClr val="5597d3"/>
              </a:solidFill>
              <a:miter/>
              <a:tailEnd len="med" type="triangle" w="me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29" name="Connecteur droit avec flèche 14"/>
            <p:cNvSpPr/>
            <p:nvPr/>
          </p:nvSpPr>
          <p:spPr>
            <a:xfrm flipV="1">
              <a:off x="2496240" y="4701600"/>
              <a:ext cx="910080" cy="910080"/>
            </a:xfrm>
            <a:custGeom>
              <a:avLst/>
              <a:gdLst>
                <a:gd name="textAreaLeft" fmla="*/ 0 w 910080"/>
                <a:gd name="textAreaRight" fmla="*/ 914040 w 910080"/>
                <a:gd name="textAreaTop" fmla="*/ 2160 h 910080"/>
                <a:gd name="textAreaBottom" fmla="*/ 916200 h 910080"/>
              </a:gdLst>
              <a:ahLst/>
              <a:rect l="textAreaLeft" t="textAreaTop" r="textAreaRight" b="textAreaBottom"/>
              <a:pathLst>
                <a:path w="21600" h="21600">
                  <a:moveTo>
                    <a:pt x="0" y="0"/>
                  </a:moveTo>
                  <a:lnTo>
                    <a:pt x="21600" y="21600"/>
                  </a:lnTo>
                </a:path>
              </a:pathLst>
            </a:custGeom>
            <a:noFill/>
            <a:ln w="38160">
              <a:solidFill>
                <a:srgbClr val="5597d3"/>
              </a:solidFill>
              <a:miter/>
              <a:tailEnd len="med" type="triangle" w="me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30" name="Connecteur droit avec flèche 17"/>
            <p:cNvSpPr/>
            <p:nvPr/>
          </p:nvSpPr>
          <p:spPr>
            <a:xfrm>
              <a:off x="2496240" y="5621040"/>
              <a:ext cx="1134000" cy="366480"/>
            </a:xfrm>
            <a:custGeom>
              <a:avLst/>
              <a:gdLst>
                <a:gd name="textAreaLeft" fmla="*/ 0 w 1134000"/>
                <a:gd name="textAreaRight" fmla="*/ 1137960 w 1134000"/>
                <a:gd name="textAreaTop" fmla="*/ 0 h 366480"/>
                <a:gd name="textAreaBottom" fmla="*/ 370440 h 366480"/>
              </a:gdLst>
              <a:ahLst/>
              <a:rect l="textAreaLeft" t="textAreaTop" r="textAreaRight" b="textAreaBottom"/>
              <a:pathLst>
                <a:path w="21600" h="21600">
                  <a:moveTo>
                    <a:pt x="0" y="0"/>
                  </a:moveTo>
                  <a:lnTo>
                    <a:pt x="21600" y="21600"/>
                  </a:lnTo>
                </a:path>
              </a:pathLst>
            </a:custGeom>
            <a:noFill/>
            <a:ln w="38160">
              <a:solidFill>
                <a:srgbClr val="ff0000"/>
              </a:solidFill>
              <a:miter/>
              <a:tailEnd len="med" type="triangle" w="me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31" name="Secteurs 31"/>
            <p:cNvSpPr/>
            <p:nvPr/>
          </p:nvSpPr>
          <p:spPr>
            <a:xfrm rot="10800000">
              <a:off x="1821960" y="4962240"/>
              <a:ext cx="1337400" cy="1321560"/>
            </a:xfrm>
            <a:prstGeom prst="pie">
              <a:avLst>
                <a:gd name="adj1" fmla="val 11865238"/>
                <a:gd name="adj2" fmla="val 16200000"/>
              </a:avLst>
            </a:prstGeom>
            <a:noFill/>
            <a:ln w="3240">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32" name="Arc 23"/>
            <p:cNvSpPr/>
            <p:nvPr/>
          </p:nvSpPr>
          <p:spPr>
            <a:xfrm>
              <a:off x="2496240" y="5621040"/>
              <a:ext cx="910080" cy="910080"/>
            </a:xfrm>
            <a:prstGeom prst="arc">
              <a:avLst>
                <a:gd name="adj1" fmla="val 16200000"/>
                <a:gd name="adj2" fmla="val 0"/>
              </a:avLst>
            </a:prstGeom>
            <a:noFill/>
            <a:ln w="9360">
              <a:solidFill>
                <a:srgbClr val="5597d3"/>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33" name="ZoneTexte 32"/>
            <p:cNvSpPr/>
            <p:nvPr/>
          </p:nvSpPr>
          <p:spPr>
            <a:xfrm>
              <a:off x="442080" y="5257800"/>
              <a:ext cx="39312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Z</a:t>
              </a:r>
              <a:r>
                <a:rPr b="0" lang="fr-FR" sz="1800" strike="noStrike" u="none" baseline="-25000">
                  <a:solidFill>
                    <a:srgbClr val="000000"/>
                  </a:solidFill>
                  <a:uFillTx/>
                  <a:latin typeface="Arial"/>
                  <a:ea typeface="DejaVu Sans"/>
                </a:rPr>
                <a:t>1</a:t>
              </a:r>
              <a:endParaRPr b="0" lang="en-DK" sz="1800" strike="noStrike" u="none">
                <a:solidFill>
                  <a:srgbClr val="ffffff"/>
                </a:solidFill>
                <a:uFillTx/>
                <a:latin typeface="Arial"/>
              </a:endParaRPr>
            </a:p>
          </p:txBody>
        </p:sp>
        <p:sp>
          <p:nvSpPr>
            <p:cNvPr id="1034" name="ZoneTexte 33"/>
            <p:cNvSpPr/>
            <p:nvPr/>
          </p:nvSpPr>
          <p:spPr>
            <a:xfrm>
              <a:off x="450360" y="5621760"/>
              <a:ext cx="39312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ffffff"/>
                  </a:solidFill>
                  <a:uFillTx/>
                  <a:latin typeface="Arial"/>
                  <a:ea typeface="DejaVu Sans"/>
                </a:rPr>
                <a:t>Z</a:t>
              </a:r>
              <a:r>
                <a:rPr b="0" lang="fr-FR" sz="1800" strike="noStrike" u="none" baseline="-25000">
                  <a:solidFill>
                    <a:srgbClr val="ffffff"/>
                  </a:solidFill>
                  <a:uFillTx/>
                  <a:latin typeface="Arial"/>
                  <a:ea typeface="DejaVu Sans"/>
                </a:rPr>
                <a:t>2</a:t>
              </a:r>
              <a:endParaRPr b="0" lang="en-DK" sz="1800" strike="noStrike" u="none">
                <a:solidFill>
                  <a:srgbClr val="ffffff"/>
                </a:solidFill>
                <a:uFillTx/>
                <a:latin typeface="Arial"/>
              </a:endParaRPr>
            </a:p>
          </p:txBody>
        </p:sp>
        <p:sp>
          <p:nvSpPr>
            <p:cNvPr id="1035" name="ZoneTexte 34"/>
            <p:cNvSpPr/>
            <p:nvPr/>
          </p:nvSpPr>
          <p:spPr>
            <a:xfrm>
              <a:off x="2061360" y="4602960"/>
              <a:ext cx="38052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l-GR" sz="1800" strike="noStrike" u="none">
                  <a:solidFill>
                    <a:srgbClr val="000000"/>
                  </a:solidFill>
                  <a:uFillTx/>
                  <a:latin typeface="Arial"/>
                  <a:ea typeface="DejaVu Sans"/>
                </a:rPr>
                <a:t>θ</a:t>
              </a:r>
              <a:r>
                <a:rPr b="0" lang="en-US" sz="1800" strike="noStrike" u="none" baseline="-25000">
                  <a:solidFill>
                    <a:srgbClr val="000000"/>
                  </a:solidFill>
                  <a:uFillTx/>
                  <a:latin typeface="Arial"/>
                  <a:ea typeface="DejaVu Sans"/>
                </a:rPr>
                <a:t>1</a:t>
              </a:r>
              <a:endParaRPr b="0" lang="en-DK" sz="1800" strike="noStrike" u="none">
                <a:solidFill>
                  <a:srgbClr val="ffffff"/>
                </a:solidFill>
                <a:uFillTx/>
                <a:latin typeface="Arial"/>
              </a:endParaRPr>
            </a:p>
          </p:txBody>
        </p:sp>
        <p:sp>
          <p:nvSpPr>
            <p:cNvPr id="1036" name="ZoneTexte 35"/>
            <p:cNvSpPr/>
            <p:nvPr/>
          </p:nvSpPr>
          <p:spPr>
            <a:xfrm>
              <a:off x="2874240" y="6092640"/>
              <a:ext cx="38052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l-GR" sz="1800" strike="noStrike" u="none">
                  <a:solidFill>
                    <a:srgbClr val="ffffff"/>
                  </a:solidFill>
                  <a:uFillTx/>
                  <a:latin typeface="Arial"/>
                  <a:ea typeface="DejaVu Sans"/>
                </a:rPr>
                <a:t>θ</a:t>
              </a:r>
              <a:r>
                <a:rPr b="0" lang="en-US" sz="1800" strike="noStrike" u="none" baseline="-25000">
                  <a:solidFill>
                    <a:srgbClr val="ffffff"/>
                  </a:solidFill>
                  <a:uFillTx/>
                  <a:latin typeface="Arial"/>
                  <a:ea typeface="DejaVu Sans"/>
                </a:rPr>
                <a:t>2</a:t>
              </a:r>
              <a:endParaRPr b="0" lang="en-DK" sz="1800" strike="noStrike" u="none">
                <a:solidFill>
                  <a:srgbClr val="ffffff"/>
                </a:solidFill>
                <a:uFillTx/>
                <a:latin typeface="Arial"/>
              </a:endParaRPr>
            </a:p>
          </p:txBody>
        </p:sp>
        <p:sp>
          <p:nvSpPr>
            <p:cNvPr id="1037" name="ZoneTexte 36"/>
            <p:cNvSpPr/>
            <p:nvPr/>
          </p:nvSpPr>
          <p:spPr>
            <a:xfrm>
              <a:off x="2548440" y="4625640"/>
              <a:ext cx="38052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l-GR" sz="1800" strike="noStrike" u="none">
                  <a:solidFill>
                    <a:srgbClr val="000000"/>
                  </a:solidFill>
                  <a:uFillTx/>
                  <a:latin typeface="Arial"/>
                  <a:ea typeface="DejaVu Sans"/>
                </a:rPr>
                <a:t>θ</a:t>
              </a:r>
              <a:r>
                <a:rPr b="0" lang="en-US" sz="1800" strike="noStrike" u="none" baseline="-25000">
                  <a:solidFill>
                    <a:srgbClr val="000000"/>
                  </a:solidFill>
                  <a:uFillTx/>
                  <a:latin typeface="Arial"/>
                  <a:ea typeface="DejaVu Sans"/>
                </a:rPr>
                <a:t>1</a:t>
              </a:r>
              <a:endParaRPr b="0" lang="en-DK" sz="1800" strike="noStrike" u="none">
                <a:solidFill>
                  <a:srgbClr val="ffffff"/>
                </a:solidFill>
                <a:uFillTx/>
                <a:latin typeface="Arial"/>
              </a:endParaRPr>
            </a:p>
          </p:txBody>
        </p:sp>
      </p:grpSp>
      <p:sp>
        <p:nvSpPr>
          <p:cNvPr id="1038" name="Sous-titre 2"/>
          <p:cNvSpPr/>
          <p:nvPr/>
        </p:nvSpPr>
        <p:spPr>
          <a:xfrm>
            <a:off x="4939200" y="2084040"/>
            <a:ext cx="6301800" cy="3349440"/>
          </a:xfrm>
          <a:prstGeom prst="rect">
            <a:avLst/>
          </a:prstGeom>
          <a:solidFill>
            <a:schemeClr val="lt1"/>
          </a:solidFill>
          <a:ln w="25560">
            <a:solidFill>
              <a:srgbClr val="5b9bd5"/>
            </a:solidFill>
            <a:miter/>
          </a:ln>
        </p:spPr>
        <p:style>
          <a:lnRef idx="0"/>
          <a:fillRef idx="0"/>
          <a:effectRef idx="0"/>
          <a:fontRef idx="minor"/>
        </p:style>
        <p:txBody>
          <a:bodyPr lIns="0" rIns="0" tIns="0" bIns="0" anchor="ctr">
            <a:noAutofit/>
          </a:bodyPr>
          <a:p>
            <a:pPr algn="ctr">
              <a:lnSpc>
                <a:spcPct val="90000"/>
              </a:lnSpc>
            </a:pPr>
            <a:r>
              <a:rPr b="0" lang="fr-FR" sz="2400" strike="noStrike" u="none">
                <a:solidFill>
                  <a:srgbClr val="000000"/>
                </a:solidFill>
                <a:uFillTx/>
                <a:latin typeface="Arial"/>
                <a:ea typeface="DejaVu Sans"/>
              </a:rPr>
              <a:t>En échographie on considère que l’on est en incidence normale </a:t>
            </a:r>
            <a:r>
              <a:rPr b="0" i="1" lang="el-GR" sz="2400" strike="noStrike" u="none">
                <a:solidFill>
                  <a:srgbClr val="000000"/>
                </a:solidFill>
                <a:uFillTx/>
                <a:latin typeface="Arial"/>
                <a:ea typeface="DejaVu Sans"/>
              </a:rPr>
              <a:t>θ</a:t>
            </a:r>
            <a:r>
              <a:rPr b="0" i="1" lang="fr-FR" sz="2400" strike="noStrike" u="none" baseline="-25000">
                <a:solidFill>
                  <a:srgbClr val="000000"/>
                </a:solidFill>
                <a:uFillTx/>
                <a:latin typeface="Arial"/>
                <a:ea typeface="DejaVu Sans"/>
              </a:rPr>
              <a:t>1</a:t>
            </a:r>
            <a:r>
              <a:rPr b="0" i="1" lang="fr-FR" sz="2400" strike="noStrike" u="none">
                <a:solidFill>
                  <a:srgbClr val="000000"/>
                </a:solidFill>
                <a:uFillTx/>
                <a:latin typeface="Arial"/>
                <a:ea typeface="DejaVu Sans"/>
              </a:rPr>
              <a:t> = </a:t>
            </a:r>
            <a:r>
              <a:rPr b="0" i="1" lang="el-GR" sz="2400" strike="noStrike" u="none">
                <a:solidFill>
                  <a:srgbClr val="000000"/>
                </a:solidFill>
                <a:uFillTx/>
                <a:latin typeface="Arial"/>
                <a:ea typeface="DejaVu Sans"/>
              </a:rPr>
              <a:t>θ</a:t>
            </a:r>
            <a:r>
              <a:rPr b="0" i="1" lang="fr-FR" sz="2400" strike="noStrike" u="none" baseline="-25000">
                <a:solidFill>
                  <a:srgbClr val="000000"/>
                </a:solidFill>
                <a:uFillTx/>
                <a:latin typeface="Arial"/>
                <a:ea typeface="DejaVu Sans"/>
              </a:rPr>
              <a:t>2</a:t>
            </a:r>
            <a:r>
              <a:rPr b="0" i="1" lang="fr-FR" sz="2400" strike="noStrike" u="none">
                <a:solidFill>
                  <a:srgbClr val="000000"/>
                </a:solidFill>
                <a:uFillTx/>
                <a:latin typeface="Arial"/>
                <a:ea typeface="DejaVu Sans"/>
              </a:rPr>
              <a:t> = 0 </a:t>
            </a:r>
            <a:r>
              <a:rPr b="0" lang="fr-FR" sz="2400" strike="noStrike" u="none">
                <a:solidFill>
                  <a:srgbClr val="000000"/>
                </a:solidFill>
                <a:uFillTx/>
                <a:latin typeface="Arial"/>
                <a:ea typeface="DejaVu Sans"/>
              </a:rPr>
              <a:t>et on a alors:</a:t>
            </a:r>
            <a:endParaRPr b="0" lang="en-DK" sz="2400" strike="noStrike" u="none">
              <a:solidFill>
                <a:srgbClr val="000000"/>
              </a:solidFill>
              <a:uFillTx/>
              <a:latin typeface="Arial"/>
            </a:endParaRPr>
          </a:p>
          <a:p>
            <a:pPr>
              <a:lnSpc>
                <a:spcPct val="90000"/>
              </a:lnSpc>
            </a:pPr>
            <a:endParaRPr b="0" lang="en-DK" sz="1800" strike="noStrike" u="none">
              <a:solidFill>
                <a:srgbClr val="000000"/>
              </a:solidFill>
              <a:uFillTx/>
              <a:latin typeface="Arial"/>
            </a:endParaRPr>
          </a:p>
          <a:p>
            <a:pPr>
              <a:lnSpc>
                <a:spcPct val="90000"/>
              </a:lnSpc>
            </a:pPr>
            <a:endParaRPr b="0" lang="en-DK" sz="2400" strike="noStrike" u="none">
              <a:solidFill>
                <a:srgbClr val="000000"/>
              </a:solidFill>
              <a:uFillTx/>
              <a:latin typeface="Arial"/>
            </a:endParaRPr>
          </a:p>
          <a:p>
            <a:pPr>
              <a:lnSpc>
                <a:spcPct val="90000"/>
              </a:lnSpc>
            </a:pPr>
            <a:endParaRPr b="0" lang="en-DK" sz="2400" strike="noStrike" u="none">
              <a:solidFill>
                <a:srgbClr val="000000"/>
              </a:solidFill>
              <a:uFillTx/>
              <a:latin typeface="Arial"/>
            </a:endParaRPr>
          </a:p>
          <a:p>
            <a:pPr>
              <a:lnSpc>
                <a:spcPct val="90000"/>
              </a:lnSpc>
            </a:pPr>
            <a:endParaRPr b="0" lang="en-DK" sz="2400" strike="noStrike" u="none">
              <a:solidFill>
                <a:srgbClr val="000000"/>
              </a:solidFill>
              <a:uFillTx/>
              <a:latin typeface="Arial"/>
            </a:endParaRPr>
          </a:p>
          <a:p>
            <a:pPr>
              <a:lnSpc>
                <a:spcPct val="90000"/>
              </a:lnSpc>
            </a:pPr>
            <a:endParaRPr b="0" lang="en-DK" sz="2400" strike="noStrike" u="none">
              <a:solidFill>
                <a:srgbClr val="000000"/>
              </a:solidFill>
              <a:uFillTx/>
              <a:latin typeface="Arial"/>
            </a:endParaRPr>
          </a:p>
          <a:p>
            <a:pPr>
              <a:lnSpc>
                <a:spcPct val="90000"/>
              </a:lnSpc>
            </a:pPr>
            <a:endParaRPr b="0" lang="en-DK" sz="2400" strike="noStrike" u="none">
              <a:solidFill>
                <a:srgbClr val="000000"/>
              </a:solidFill>
              <a:uFillTx/>
              <a:latin typeface="Arial"/>
            </a:endParaRPr>
          </a:p>
        </p:txBody>
      </p:sp>
      <p:sp>
        <p:nvSpPr>
          <p:cNvPr id="1039" name="ZoneTexte 4"/>
          <p:cNvSpPr/>
          <p:nvPr/>
        </p:nvSpPr>
        <p:spPr>
          <a:xfrm>
            <a:off x="5396040" y="5529600"/>
            <a:ext cx="6492600" cy="988200"/>
          </a:xfrm>
          <a:prstGeom prst="rect">
            <a:avLst/>
          </a:prstGeom>
          <a:solidFill>
            <a:schemeClr val="lt1"/>
          </a:solidFill>
          <a:ln w="25560">
            <a:solidFill>
              <a:srgbClr val="5b9bd5"/>
            </a:solidFill>
            <a:miter/>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Si Z</a:t>
            </a:r>
            <a:r>
              <a:rPr b="0" lang="fr-FR" sz="1800" strike="noStrike" u="none" baseline="-25000">
                <a:solidFill>
                  <a:srgbClr val="000000"/>
                </a:solidFill>
                <a:uFillTx/>
                <a:latin typeface="Arial"/>
                <a:ea typeface="DejaVu Sans"/>
              </a:rPr>
              <a:t>1</a:t>
            </a:r>
            <a:r>
              <a:rPr b="0" lang="fr-FR" sz="1800" strike="noStrike" u="none">
                <a:solidFill>
                  <a:srgbClr val="000000"/>
                </a:solidFill>
                <a:uFillTx/>
                <a:latin typeface="Arial"/>
                <a:ea typeface="DejaVu Sans"/>
              </a:rPr>
              <a:t> = Z</a:t>
            </a:r>
            <a:r>
              <a:rPr b="0" lang="fr-FR" sz="1800" strike="noStrike" u="none" baseline="-25000">
                <a:solidFill>
                  <a:srgbClr val="000000"/>
                </a:solidFill>
                <a:uFillTx/>
                <a:latin typeface="Arial"/>
                <a:ea typeface="DejaVu Sans"/>
              </a:rPr>
              <a:t>2</a:t>
            </a:r>
            <a:r>
              <a:rPr b="0" lang="fr-FR" sz="1800" strike="noStrike" u="none">
                <a:solidFill>
                  <a:srgbClr val="000000"/>
                </a:solidFill>
                <a:uFillTx/>
                <a:latin typeface="Arial"/>
                <a:ea typeface="DejaVu Sans"/>
              </a:rPr>
              <a:t> alors Q</a:t>
            </a:r>
            <a:r>
              <a:rPr b="0" lang="fr-FR" sz="1800" strike="noStrike" u="none" baseline="-25000">
                <a:solidFill>
                  <a:srgbClr val="000000"/>
                </a:solidFill>
                <a:uFillTx/>
                <a:latin typeface="Arial"/>
                <a:ea typeface="DejaVu Sans"/>
              </a:rPr>
              <a:t>R</a:t>
            </a:r>
            <a:r>
              <a:rPr b="0" lang="fr-FR" sz="1800" strike="noStrike" u="none">
                <a:solidFill>
                  <a:srgbClr val="000000"/>
                </a:solidFill>
                <a:uFillTx/>
                <a:latin typeface="Arial"/>
                <a:ea typeface="DejaVu Sans"/>
              </a:rPr>
              <a:t>=0 et Q</a:t>
            </a:r>
            <a:r>
              <a:rPr b="0" lang="fr-FR" sz="1800" strike="noStrike" u="none" baseline="-25000">
                <a:solidFill>
                  <a:srgbClr val="000000"/>
                </a:solidFill>
                <a:uFillTx/>
                <a:latin typeface="Arial"/>
                <a:ea typeface="DejaVu Sans"/>
              </a:rPr>
              <a:t>T</a:t>
            </a:r>
            <a:r>
              <a:rPr b="0" lang="fr-FR" sz="1800" strike="noStrike" u="none">
                <a:solidFill>
                  <a:srgbClr val="000000"/>
                </a:solidFill>
                <a:uFillTx/>
                <a:latin typeface="Arial"/>
                <a:ea typeface="DejaVu Sans"/>
              </a:rPr>
              <a:t>=1 =&gt; tout est transmis</a:t>
            </a:r>
            <a:endParaRPr b="0" lang="en-DK" sz="1800" strike="noStrike" u="none">
              <a:solidFill>
                <a:srgbClr val="000000"/>
              </a:solidFill>
              <a:uFillTx/>
              <a:latin typeface="Arial"/>
            </a:endParaRPr>
          </a:p>
          <a:p>
            <a:pPr>
              <a:lnSpc>
                <a:spcPct val="100000"/>
              </a:lnSpc>
            </a:pPr>
            <a:r>
              <a:rPr b="0" lang="fr-FR" sz="1800" strike="noStrike" u="none">
                <a:solidFill>
                  <a:srgbClr val="000000"/>
                </a:solidFill>
                <a:uFillTx/>
                <a:latin typeface="Arial"/>
                <a:ea typeface="DejaVu Sans"/>
              </a:rPr>
              <a:t>Si Z</a:t>
            </a:r>
            <a:r>
              <a:rPr b="0" lang="fr-FR" sz="1800" strike="noStrike" u="none" baseline="-25000">
                <a:solidFill>
                  <a:srgbClr val="000000"/>
                </a:solidFill>
                <a:uFillTx/>
                <a:latin typeface="Arial"/>
                <a:ea typeface="DejaVu Sans"/>
              </a:rPr>
              <a:t>1</a:t>
            </a:r>
            <a:r>
              <a:rPr b="0" lang="fr-FR" sz="1800" strike="noStrike" u="none">
                <a:solidFill>
                  <a:srgbClr val="000000"/>
                </a:solidFill>
                <a:uFillTx/>
                <a:latin typeface="Arial"/>
                <a:ea typeface="DejaVu Sans"/>
              </a:rPr>
              <a:t> et Z</a:t>
            </a:r>
            <a:r>
              <a:rPr b="0" lang="fr-FR" sz="1800" strike="noStrike" u="none" baseline="-25000">
                <a:solidFill>
                  <a:srgbClr val="000000"/>
                </a:solidFill>
                <a:uFillTx/>
                <a:latin typeface="Arial"/>
                <a:ea typeface="DejaVu Sans"/>
              </a:rPr>
              <a:t>2</a:t>
            </a:r>
            <a:r>
              <a:rPr b="0" lang="fr-FR" sz="1800" strike="noStrike" u="none">
                <a:solidFill>
                  <a:srgbClr val="000000"/>
                </a:solidFill>
                <a:uFillTx/>
                <a:latin typeface="Arial"/>
                <a:ea typeface="DejaVu Sans"/>
              </a:rPr>
              <a:t> sont très différents alors Q</a:t>
            </a:r>
            <a:r>
              <a:rPr b="0" lang="fr-FR" sz="1800" strike="noStrike" u="none" baseline="-25000">
                <a:solidFill>
                  <a:srgbClr val="000000"/>
                </a:solidFill>
                <a:uFillTx/>
                <a:latin typeface="Arial"/>
                <a:ea typeface="DejaVu Sans"/>
              </a:rPr>
              <a:t>R</a:t>
            </a:r>
            <a:r>
              <a:rPr b="0" lang="fr-FR" sz="1800" strike="noStrike" u="none">
                <a:solidFill>
                  <a:srgbClr val="000000"/>
                </a:solidFill>
                <a:uFillTx/>
                <a:latin typeface="Arial"/>
                <a:ea typeface="DejaVu Sans"/>
              </a:rPr>
              <a:t>~1 et Q</a:t>
            </a:r>
            <a:r>
              <a:rPr b="0" lang="fr-FR" sz="1800" strike="noStrike" u="none" baseline="-25000">
                <a:solidFill>
                  <a:srgbClr val="000000"/>
                </a:solidFill>
                <a:uFillTx/>
                <a:latin typeface="Arial"/>
                <a:ea typeface="DejaVu Sans"/>
              </a:rPr>
              <a:t>T</a:t>
            </a:r>
            <a:r>
              <a:rPr b="0" lang="fr-FR" sz="1800" strike="noStrike" u="none">
                <a:solidFill>
                  <a:srgbClr val="000000"/>
                </a:solidFill>
                <a:uFillTx/>
                <a:latin typeface="Arial"/>
                <a:ea typeface="DejaVu Sans"/>
              </a:rPr>
              <a:t>~0 =&gt; presque tout est réfléchi</a:t>
            </a:r>
            <a:endParaRPr b="0" lang="en-DK" sz="1800" strike="noStrike" u="none">
              <a:solidFill>
                <a:srgbClr val="000000"/>
              </a:solidFill>
              <a:uFillTx/>
              <a:latin typeface="Arial"/>
            </a:endParaRPr>
          </a:p>
        </p:txBody>
      </p:sp>
      <p:pic>
        <p:nvPicPr>
          <p:cNvPr id="1040" name="" descr=""/>
          <p:cNvPicPr/>
          <p:nvPr/>
        </p:nvPicPr>
        <p:blipFill>
          <a:blip r:embed="rId1"/>
          <a:stretch/>
        </p:blipFill>
        <p:spPr>
          <a:xfrm>
            <a:off x="5760360" y="3381840"/>
            <a:ext cx="4282560" cy="1839600"/>
          </a:xfrm>
          <a:prstGeom prst="rect">
            <a:avLst/>
          </a:prstGeom>
          <a:ln w="0">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1" name="Rectangle 3"/>
          <p:cNvSpPr/>
          <p:nvPr/>
        </p:nvSpPr>
        <p:spPr>
          <a:xfrm>
            <a:off x="926280" y="1768680"/>
            <a:ext cx="10535400" cy="3504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nl-NL" sz="3200" strike="noStrike" u="none">
                <a:solidFill>
                  <a:srgbClr val="000000"/>
                </a:solidFill>
                <a:uFillTx/>
                <a:latin typeface="Calibri"/>
                <a:ea typeface="DejaVu Sans"/>
              </a:rPr>
              <a:t>Milieu </a:t>
            </a:r>
            <a:r>
              <a:rPr b="1" lang="nl-NL" sz="3200" strike="noStrike" u="none">
                <a:solidFill>
                  <a:srgbClr val="000000"/>
                </a:solidFill>
                <a:uFillTx/>
                <a:latin typeface="Calibri"/>
                <a:ea typeface="DejaVu Sans"/>
              </a:rPr>
              <a:t>	</a:t>
            </a:r>
            <a:r>
              <a:rPr b="1" lang="nl-NL" sz="3200" strike="noStrike" u="none">
                <a:solidFill>
                  <a:srgbClr val="000000"/>
                </a:solidFill>
                <a:uFillTx/>
                <a:latin typeface="Calibri"/>
                <a:ea typeface="DejaVu Sans"/>
              </a:rPr>
              <a:t>	</a:t>
            </a:r>
            <a:r>
              <a:rPr b="1" lang="nl-NL" sz="3200" strike="noStrike" u="none">
                <a:solidFill>
                  <a:srgbClr val="000000"/>
                </a:solidFill>
                <a:uFillTx/>
                <a:latin typeface="Calibri"/>
                <a:ea typeface="DejaVu Sans"/>
              </a:rPr>
              <a:t>Densité </a:t>
            </a:r>
            <a:r>
              <a:rPr b="1" lang="nl-NL" sz="3200" strike="noStrike" u="none">
                <a:solidFill>
                  <a:srgbClr val="8d0000"/>
                </a:solidFill>
                <a:uFillTx/>
                <a:latin typeface="Calibri"/>
                <a:ea typeface="DejaVu Sans"/>
              </a:rPr>
              <a:t> </a:t>
            </a:r>
            <a:r>
              <a:rPr b="1" lang="nl-NL" sz="3200" strike="noStrike" u="none">
                <a:solidFill>
                  <a:srgbClr val="8d0000"/>
                </a:solidFill>
                <a:uFillTx/>
                <a:latin typeface="Calibri"/>
                <a:ea typeface="DejaVu Sans"/>
              </a:rPr>
              <a:t>	</a:t>
            </a:r>
            <a:r>
              <a:rPr b="1" lang="nl-NL" sz="3200" strike="noStrike" u="none">
                <a:solidFill>
                  <a:srgbClr val="8d0000"/>
                </a:solidFill>
                <a:uFillTx/>
                <a:latin typeface="Calibri"/>
                <a:ea typeface="DejaVu Sans"/>
              </a:rPr>
              <a:t>	</a:t>
            </a:r>
            <a:r>
              <a:rPr b="1" lang="nl-NL" sz="3200" strike="noStrike" u="none">
                <a:solidFill>
                  <a:srgbClr val="000000"/>
                </a:solidFill>
                <a:uFillTx/>
                <a:latin typeface="Calibri"/>
                <a:ea typeface="DejaVu Sans"/>
              </a:rPr>
              <a:t>c en m/s </a:t>
            </a:r>
            <a:r>
              <a:rPr b="1" lang="nl-NL" sz="3200" strike="noStrike" u="none">
                <a:solidFill>
                  <a:srgbClr val="000000"/>
                </a:solidFill>
                <a:uFillTx/>
                <a:latin typeface="Calibri"/>
                <a:ea typeface="DejaVu Sans"/>
              </a:rPr>
              <a:t>	</a:t>
            </a:r>
            <a:r>
              <a:rPr b="1" lang="nl-NL" sz="3200" strike="noStrike" u="none">
                <a:solidFill>
                  <a:srgbClr val="000000"/>
                </a:solidFill>
                <a:uFillTx/>
                <a:latin typeface="Calibri"/>
                <a:ea typeface="DejaVu Sans"/>
              </a:rPr>
              <a:t>	</a:t>
            </a:r>
            <a:r>
              <a:rPr b="1" lang="nl-NL" sz="3200" strike="noStrike" u="none">
                <a:solidFill>
                  <a:srgbClr val="000000"/>
                </a:solidFill>
                <a:uFillTx/>
                <a:latin typeface="Calibri"/>
                <a:ea typeface="DejaVu Sans"/>
              </a:rPr>
              <a:t>Z</a:t>
            </a:r>
            <a:endParaRPr b="0" lang="en-DK" sz="3200" strike="noStrike" u="none">
              <a:solidFill>
                <a:srgbClr val="ffffff"/>
              </a:solidFill>
              <a:uFillTx/>
              <a:latin typeface="Arial"/>
            </a:endParaRPr>
          </a:p>
          <a:p>
            <a:pPr>
              <a:lnSpc>
                <a:spcPct val="100000"/>
              </a:lnSpc>
            </a:pPr>
            <a:r>
              <a:rPr b="0" lang="fr-FR" sz="3200" strike="noStrike" u="none">
                <a:solidFill>
                  <a:srgbClr val="000000"/>
                </a:solidFill>
                <a:uFillTx/>
                <a:latin typeface="Calibri"/>
                <a:ea typeface="DejaVu Sans"/>
              </a:rPr>
              <a:t>Air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1.3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343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4,5.10</a:t>
            </a:r>
            <a:r>
              <a:rPr b="0" lang="fr-FR" sz="3200" strike="noStrike" u="none" baseline="30000">
                <a:solidFill>
                  <a:srgbClr val="ff0000"/>
                </a:solidFill>
                <a:uFillTx/>
                <a:latin typeface="Calibri"/>
                <a:ea typeface="DejaVu Sans"/>
              </a:rPr>
              <a:t>2</a:t>
            </a:r>
            <a:endParaRPr b="0" lang="en-DK" sz="3200" strike="noStrike" u="none">
              <a:solidFill>
                <a:srgbClr val="ffffff"/>
              </a:solidFill>
              <a:uFillTx/>
              <a:latin typeface="Arial"/>
            </a:endParaRPr>
          </a:p>
          <a:p>
            <a:pPr>
              <a:lnSpc>
                <a:spcPct val="100000"/>
              </a:lnSpc>
            </a:pPr>
            <a:r>
              <a:rPr b="0" lang="fr-FR" sz="3200" strike="noStrike" u="none">
                <a:solidFill>
                  <a:srgbClr val="000000"/>
                </a:solidFill>
                <a:uFillTx/>
                <a:latin typeface="Calibri"/>
                <a:ea typeface="DejaVu Sans"/>
              </a:rPr>
              <a:t>poumons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300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600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1,8.10</a:t>
            </a:r>
            <a:r>
              <a:rPr b="0" lang="fr-FR" sz="3200" strike="noStrike" u="none" baseline="30000">
                <a:solidFill>
                  <a:srgbClr val="ff0000"/>
                </a:solidFill>
                <a:uFillTx/>
                <a:latin typeface="Calibri"/>
                <a:ea typeface="DejaVu Sans"/>
              </a:rPr>
              <a:t>5</a:t>
            </a:r>
            <a:endParaRPr b="0" lang="en-DK" sz="3200" strike="noStrike" u="none">
              <a:solidFill>
                <a:srgbClr val="ffffff"/>
              </a:solidFill>
              <a:uFillTx/>
              <a:latin typeface="Arial"/>
            </a:endParaRPr>
          </a:p>
          <a:p>
            <a:pPr>
              <a:lnSpc>
                <a:spcPct val="100000"/>
              </a:lnSpc>
            </a:pPr>
            <a:r>
              <a:rPr b="0" lang="fr-FR" sz="3200" strike="noStrike" u="none">
                <a:solidFill>
                  <a:srgbClr val="000000"/>
                </a:solidFill>
                <a:uFillTx/>
                <a:latin typeface="Calibri"/>
                <a:ea typeface="DejaVu Sans"/>
              </a:rPr>
              <a:t>graisse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924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1410-1470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1,33.10</a:t>
            </a:r>
            <a:r>
              <a:rPr b="0" lang="fr-FR" sz="3200" strike="noStrike" u="none" baseline="30000">
                <a:solidFill>
                  <a:srgbClr val="ff0000"/>
                </a:solidFill>
                <a:uFillTx/>
                <a:latin typeface="Calibri"/>
                <a:ea typeface="DejaVu Sans"/>
              </a:rPr>
              <a:t>6</a:t>
            </a:r>
            <a:endParaRPr b="0" lang="en-DK" sz="3200" strike="noStrike" u="none">
              <a:solidFill>
                <a:srgbClr val="ffffff"/>
              </a:solidFill>
              <a:uFillTx/>
              <a:latin typeface="Arial"/>
            </a:endParaRPr>
          </a:p>
          <a:p>
            <a:pPr>
              <a:lnSpc>
                <a:spcPct val="100000"/>
              </a:lnSpc>
            </a:pPr>
            <a:r>
              <a:rPr b="0" lang="fr-FR" sz="3200" strike="noStrike" u="none">
                <a:solidFill>
                  <a:srgbClr val="000000"/>
                </a:solidFill>
                <a:uFillTx/>
                <a:latin typeface="Calibri"/>
                <a:ea typeface="DejaVu Sans"/>
              </a:rPr>
              <a:t>foie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1061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1535-1580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1,6.10</a:t>
            </a:r>
            <a:r>
              <a:rPr b="0" lang="fr-FR" sz="3200" strike="noStrike" u="none" baseline="30000">
                <a:solidFill>
                  <a:srgbClr val="ff0000"/>
                </a:solidFill>
                <a:uFillTx/>
                <a:latin typeface="Calibri"/>
                <a:ea typeface="DejaVu Sans"/>
              </a:rPr>
              <a:t>6</a:t>
            </a:r>
            <a:endParaRPr b="0" lang="en-DK" sz="3200" strike="noStrike" u="none">
              <a:solidFill>
                <a:srgbClr val="ffffff"/>
              </a:solidFill>
              <a:uFillTx/>
              <a:latin typeface="Arial"/>
            </a:endParaRPr>
          </a:p>
          <a:p>
            <a:pPr>
              <a:lnSpc>
                <a:spcPct val="100000"/>
              </a:lnSpc>
            </a:pPr>
            <a:r>
              <a:rPr b="0" lang="fr-FR" sz="3200" strike="noStrike" u="none">
                <a:solidFill>
                  <a:srgbClr val="000000"/>
                </a:solidFill>
                <a:uFillTx/>
                <a:latin typeface="Calibri"/>
                <a:ea typeface="DejaVu Sans"/>
              </a:rPr>
              <a:t>muscle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1068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1545-1631 </a:t>
            </a:r>
            <a:r>
              <a:rPr b="0" lang="fr-FR" sz="3200" strike="noStrike" u="none">
                <a:solidFill>
                  <a:srgbClr val="000000"/>
                </a:solidFill>
                <a:uFillTx/>
                <a:latin typeface="Calibri"/>
                <a:ea typeface="DejaVu Sans"/>
              </a:rPr>
              <a:t>	</a:t>
            </a:r>
            <a:r>
              <a:rPr b="0" lang="fr-FR" sz="3200" strike="noStrike" u="none">
                <a:solidFill>
                  <a:srgbClr val="000000"/>
                </a:solidFill>
                <a:uFillTx/>
                <a:latin typeface="Calibri"/>
                <a:ea typeface="DejaVu Sans"/>
              </a:rPr>
              <a:t>1,7.10</a:t>
            </a:r>
            <a:r>
              <a:rPr b="0" lang="fr-FR" sz="3200" strike="noStrike" u="none" baseline="30000">
                <a:solidFill>
                  <a:srgbClr val="ff0000"/>
                </a:solidFill>
                <a:uFillTx/>
                <a:latin typeface="Calibri"/>
                <a:ea typeface="DejaVu Sans"/>
              </a:rPr>
              <a:t>6</a:t>
            </a:r>
            <a:endParaRPr b="0" lang="en-DK" sz="3200" strike="noStrike" u="none">
              <a:solidFill>
                <a:srgbClr val="ffffff"/>
              </a:solidFill>
              <a:uFillTx/>
              <a:latin typeface="Arial"/>
            </a:endParaRPr>
          </a:p>
          <a:p>
            <a:pPr>
              <a:lnSpc>
                <a:spcPct val="100000"/>
              </a:lnSpc>
            </a:pPr>
            <a:r>
              <a:rPr b="0" lang="pt-BR" sz="3200" strike="noStrike" u="none">
                <a:solidFill>
                  <a:srgbClr val="000000"/>
                </a:solidFill>
                <a:uFillTx/>
                <a:latin typeface="Calibri"/>
                <a:ea typeface="DejaVu Sans"/>
              </a:rPr>
              <a:t>os </a:t>
            </a:r>
            <a:r>
              <a:rPr b="0" lang="pt-BR" sz="3200" strike="noStrike" u="none">
                <a:solidFill>
                  <a:srgbClr val="000000"/>
                </a:solidFill>
                <a:uFillTx/>
                <a:latin typeface="Calibri"/>
                <a:ea typeface="DejaVu Sans"/>
              </a:rPr>
              <a:t>	</a:t>
            </a:r>
            <a:r>
              <a:rPr b="0" lang="pt-BR" sz="3200" strike="noStrike" u="none">
                <a:solidFill>
                  <a:srgbClr val="000000"/>
                </a:solidFill>
                <a:uFillTx/>
                <a:latin typeface="Calibri"/>
                <a:ea typeface="DejaVu Sans"/>
              </a:rPr>
              <a:t>	</a:t>
            </a:r>
            <a:r>
              <a:rPr b="0" lang="pt-BR" sz="3200" strike="noStrike" u="none">
                <a:solidFill>
                  <a:srgbClr val="000000"/>
                </a:solidFill>
                <a:uFillTx/>
                <a:latin typeface="Calibri"/>
                <a:ea typeface="DejaVu Sans"/>
              </a:rPr>
              <a:t>	</a:t>
            </a:r>
            <a:r>
              <a:rPr b="0" lang="pt-BR" sz="3200" strike="noStrike" u="none">
                <a:solidFill>
                  <a:srgbClr val="000000"/>
                </a:solidFill>
                <a:uFillTx/>
                <a:latin typeface="Calibri"/>
                <a:ea typeface="DejaVu Sans"/>
              </a:rPr>
              <a:t>1913 </a:t>
            </a:r>
            <a:r>
              <a:rPr b="0" lang="pt-BR" sz="3200" strike="noStrike" u="none">
                <a:solidFill>
                  <a:srgbClr val="000000"/>
                </a:solidFill>
                <a:uFillTx/>
                <a:latin typeface="Calibri"/>
                <a:ea typeface="DejaVu Sans"/>
              </a:rPr>
              <a:t>	</a:t>
            </a:r>
            <a:r>
              <a:rPr b="0" lang="pt-BR" sz="3200" strike="noStrike" u="none">
                <a:solidFill>
                  <a:srgbClr val="000000"/>
                </a:solidFill>
                <a:uFillTx/>
                <a:latin typeface="Calibri"/>
                <a:ea typeface="DejaVu Sans"/>
              </a:rPr>
              <a:t>	</a:t>
            </a:r>
            <a:r>
              <a:rPr b="0" lang="pt-BR" sz="3200" strike="noStrike" u="none">
                <a:solidFill>
                  <a:srgbClr val="000000"/>
                </a:solidFill>
                <a:uFillTx/>
                <a:latin typeface="Calibri"/>
                <a:ea typeface="DejaVu Sans"/>
              </a:rPr>
              <a:t>2100-4080 </a:t>
            </a:r>
            <a:r>
              <a:rPr b="0" lang="pt-BR" sz="3200" strike="noStrike" u="none">
                <a:solidFill>
                  <a:srgbClr val="000000"/>
                </a:solidFill>
                <a:uFillTx/>
                <a:latin typeface="Calibri"/>
                <a:ea typeface="DejaVu Sans"/>
              </a:rPr>
              <a:t>	</a:t>
            </a:r>
            <a:r>
              <a:rPr b="0" lang="pt-BR" sz="3200" strike="noStrike" u="none">
                <a:solidFill>
                  <a:srgbClr val="000000"/>
                </a:solidFill>
                <a:uFillTx/>
                <a:latin typeface="Calibri"/>
                <a:ea typeface="DejaVu Sans"/>
              </a:rPr>
              <a:t>7,7.</a:t>
            </a:r>
            <a:r>
              <a:rPr b="0" lang="fr-FR" sz="3200" strike="noStrike" u="none">
                <a:solidFill>
                  <a:srgbClr val="000000"/>
                </a:solidFill>
                <a:uFillTx/>
                <a:latin typeface="Calibri"/>
                <a:ea typeface="DejaVu Sans"/>
              </a:rPr>
              <a:t>10</a:t>
            </a:r>
            <a:r>
              <a:rPr b="0" lang="fr-FR" sz="3200" strike="noStrike" u="none" baseline="30000">
                <a:solidFill>
                  <a:srgbClr val="ff0000"/>
                </a:solidFill>
                <a:uFillTx/>
                <a:latin typeface="Calibri"/>
                <a:ea typeface="DejaVu Sans"/>
              </a:rPr>
              <a:t>6</a:t>
            </a:r>
            <a:endParaRPr b="0" lang="en-DK" sz="32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2" name="PlaceHolder 1"/>
          <p:cNvSpPr>
            <a:spLocks noGrp="1"/>
          </p:cNvSpPr>
          <p:nvPr>
            <p:ph type="title"/>
          </p:nvPr>
        </p:nvSpPr>
        <p:spPr>
          <a:xfrm>
            <a:off x="609480" y="273600"/>
            <a:ext cx="10968120" cy="637560"/>
          </a:xfrm>
          <a:prstGeom prst="rect">
            <a:avLst/>
          </a:prstGeom>
          <a:noFill/>
          <a:ln w="0">
            <a:noFill/>
          </a:ln>
        </p:spPr>
        <p:txBody>
          <a:bodyPr lIns="0" rIns="0" tIns="0" bIns="0" anchor="ctr">
            <a:noAutofit/>
          </a:bodyPr>
          <a:p>
            <a:pPr indent="0">
              <a:lnSpc>
                <a:spcPct val="90000"/>
              </a:lnSpc>
              <a:buNone/>
              <a:tabLst>
                <a:tab algn="l" pos="0"/>
              </a:tabLst>
            </a:pPr>
            <a:r>
              <a:rPr b="1" lang="fr-FR" sz="2400" strike="noStrike" u="none">
                <a:solidFill>
                  <a:srgbClr val="000000"/>
                </a:solidFill>
                <a:uFillTx/>
                <a:latin typeface="Arial"/>
                <a:ea typeface="DejaVu Sans"/>
              </a:rPr>
              <a:t>Diffusion du signal</a:t>
            </a:r>
            <a:r>
              <a:rPr b="0" lang="fr-FR" sz="2400" strike="noStrike" u="none">
                <a:solidFill>
                  <a:srgbClr val="000000"/>
                </a:solidFill>
                <a:uFillTx/>
                <a:latin typeface="Arial"/>
                <a:ea typeface="DejaVu Sans"/>
              </a:rPr>
              <a:t>, phénomène plus faible et plus stable que la réflexion</a:t>
            </a:r>
            <a:endParaRPr b="0" lang="en-DK" sz="2400" strike="noStrike" u="none">
              <a:solidFill>
                <a:srgbClr val="ffffff"/>
              </a:solidFill>
              <a:uFillTx/>
              <a:latin typeface="Arial"/>
            </a:endParaRPr>
          </a:p>
        </p:txBody>
      </p:sp>
      <p:sp>
        <p:nvSpPr>
          <p:cNvPr id="1043" name="ZoneTexte 7"/>
          <p:cNvSpPr/>
          <p:nvPr/>
        </p:nvSpPr>
        <p:spPr>
          <a:xfrm>
            <a:off x="5768280" y="2121120"/>
            <a:ext cx="58687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Si la taille des diffuseurs est beaucoup plus petite que  </a:t>
            </a:r>
            <a:r>
              <a:rPr b="0" lang="el-GR" sz="1800" strike="noStrike" u="none">
                <a:solidFill>
                  <a:srgbClr val="000000"/>
                </a:solidFill>
                <a:uFillTx/>
                <a:latin typeface="Arial"/>
                <a:ea typeface="DejaVu Sans"/>
              </a:rPr>
              <a:t>λ</a:t>
            </a:r>
            <a:endParaRPr b="0" lang="en-DK" sz="1800" strike="noStrike" u="none">
              <a:solidFill>
                <a:srgbClr val="ffffff"/>
              </a:solidFill>
              <a:uFillTx/>
              <a:latin typeface="Arial"/>
            </a:endParaRPr>
          </a:p>
          <a:p>
            <a:pPr>
              <a:lnSpc>
                <a:spcPct val="100000"/>
              </a:lnSpc>
            </a:pPr>
            <a:r>
              <a:rPr b="0" lang="en-US" sz="1800" strike="noStrike" u="none">
                <a:solidFill>
                  <a:srgbClr val="000000"/>
                </a:solidFill>
                <a:uFillTx/>
                <a:latin typeface="Arial"/>
                <a:ea typeface="DejaVu Sans"/>
              </a:rPr>
              <a:t>La diffusion est omnidirectionelle</a:t>
            </a:r>
            <a:endParaRPr b="0" lang="en-DK" sz="1800" strike="noStrike" u="none">
              <a:solidFill>
                <a:srgbClr val="ffffff"/>
              </a:solidFill>
              <a:uFillTx/>
              <a:latin typeface="Arial"/>
            </a:endParaRPr>
          </a:p>
        </p:txBody>
      </p:sp>
      <p:grpSp>
        <p:nvGrpSpPr>
          <p:cNvPr id="1044" name="Groupe 13"/>
          <p:cNvGrpSpPr/>
          <p:nvPr/>
        </p:nvGrpSpPr>
        <p:grpSpPr>
          <a:xfrm>
            <a:off x="3221280" y="2291040"/>
            <a:ext cx="2141280" cy="307080"/>
            <a:chOff x="3221280" y="2291040"/>
            <a:chExt cx="2141280" cy="307080"/>
          </a:xfrm>
        </p:grpSpPr>
        <p:sp>
          <p:nvSpPr>
            <p:cNvPr id="1045" name="Connecteur droit avec flèche 9"/>
            <p:cNvSpPr/>
            <p:nvPr/>
          </p:nvSpPr>
          <p:spPr>
            <a:xfrm flipH="1">
              <a:off x="3221280" y="239328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46" name="Connecteur droit avec flèche 10"/>
            <p:cNvSpPr/>
            <p:nvPr/>
          </p:nvSpPr>
          <p:spPr>
            <a:xfrm flipH="1">
              <a:off x="3221280" y="229104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47" name="Connecteur droit avec flèche 11"/>
            <p:cNvSpPr/>
            <p:nvPr/>
          </p:nvSpPr>
          <p:spPr>
            <a:xfrm flipH="1">
              <a:off x="3221280" y="259776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48" name="Connecteur droit avec flèche 12"/>
            <p:cNvSpPr/>
            <p:nvPr/>
          </p:nvSpPr>
          <p:spPr>
            <a:xfrm flipH="1">
              <a:off x="3221280" y="249552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grpSp>
      <p:grpSp>
        <p:nvGrpSpPr>
          <p:cNvPr id="1049" name="Groupe 14"/>
          <p:cNvGrpSpPr/>
          <p:nvPr/>
        </p:nvGrpSpPr>
        <p:grpSpPr>
          <a:xfrm>
            <a:off x="3282120" y="4169880"/>
            <a:ext cx="2141280" cy="307080"/>
            <a:chOff x="3282120" y="4169880"/>
            <a:chExt cx="2141280" cy="307080"/>
          </a:xfrm>
        </p:grpSpPr>
        <p:sp>
          <p:nvSpPr>
            <p:cNvPr id="1050" name="Connecteur droit avec flèche 15"/>
            <p:cNvSpPr/>
            <p:nvPr/>
          </p:nvSpPr>
          <p:spPr>
            <a:xfrm flipH="1">
              <a:off x="3282120" y="427212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51" name="Connecteur droit avec flèche 16"/>
            <p:cNvSpPr/>
            <p:nvPr/>
          </p:nvSpPr>
          <p:spPr>
            <a:xfrm flipH="1">
              <a:off x="3282120" y="416988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52" name="Connecteur droit avec flèche 17"/>
            <p:cNvSpPr/>
            <p:nvPr/>
          </p:nvSpPr>
          <p:spPr>
            <a:xfrm flipH="1">
              <a:off x="3282120" y="447660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53" name="Connecteur droit avec flèche 18"/>
            <p:cNvSpPr/>
            <p:nvPr/>
          </p:nvSpPr>
          <p:spPr>
            <a:xfrm flipH="1">
              <a:off x="3282120" y="437436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grpSp>
      <p:grpSp>
        <p:nvGrpSpPr>
          <p:cNvPr id="1054" name="Groupe 19"/>
          <p:cNvGrpSpPr/>
          <p:nvPr/>
        </p:nvGrpSpPr>
        <p:grpSpPr>
          <a:xfrm>
            <a:off x="3320280" y="5923800"/>
            <a:ext cx="2141280" cy="306720"/>
            <a:chOff x="3320280" y="5923800"/>
            <a:chExt cx="2141280" cy="306720"/>
          </a:xfrm>
        </p:grpSpPr>
        <p:sp>
          <p:nvSpPr>
            <p:cNvPr id="1055" name="Connecteur droit avec flèche 20"/>
            <p:cNvSpPr/>
            <p:nvPr/>
          </p:nvSpPr>
          <p:spPr>
            <a:xfrm flipH="1">
              <a:off x="3320280" y="602568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56" name="Connecteur droit avec flèche 21"/>
            <p:cNvSpPr/>
            <p:nvPr/>
          </p:nvSpPr>
          <p:spPr>
            <a:xfrm flipH="1">
              <a:off x="3320280" y="592380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57" name="Connecteur droit avec flèche 22"/>
            <p:cNvSpPr/>
            <p:nvPr/>
          </p:nvSpPr>
          <p:spPr>
            <a:xfrm flipH="1">
              <a:off x="3320280" y="623016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sp>
          <p:nvSpPr>
            <p:cNvPr id="1058" name="Connecteur droit avec flèche 23"/>
            <p:cNvSpPr/>
            <p:nvPr/>
          </p:nvSpPr>
          <p:spPr>
            <a:xfrm flipH="1">
              <a:off x="3320280" y="6127920"/>
              <a:ext cx="2141280" cy="360"/>
            </a:xfrm>
            <a:custGeom>
              <a:avLst/>
              <a:gdLst>
                <a:gd name="textAreaLeft" fmla="*/ 2160 w 2141280"/>
                <a:gd name="textAreaRight" fmla="*/ 2147400 w 2141280"/>
                <a:gd name="textAreaTop" fmla="*/ 0 h 360"/>
                <a:gd name="textAreaBottom" fmla="*/ 737280 h 360"/>
              </a:gdLst>
              <a:ahLst/>
              <a:rect l="textAreaLeft" t="textAreaTop" r="textAreaRight" b="textAreaBottom"/>
              <a:pathLst>
                <a:path w="21600" h="21600">
                  <a:moveTo>
                    <a:pt x="0" y="0"/>
                  </a:moveTo>
                  <a:lnTo>
                    <a:pt x="21600" y="21600"/>
                  </a:lnTo>
                </a:path>
              </a:pathLst>
            </a:custGeom>
            <a:noFill/>
            <a:ln w="31680">
              <a:solidFill>
                <a:srgbClr val="000000"/>
              </a:solidFill>
              <a:miter/>
              <a:tailEnd len="med" type="triangle" w="med"/>
            </a:ln>
          </p:spPr>
          <p:style>
            <a:lnRef idx="0"/>
            <a:fillRef idx="0"/>
            <a:effectRef idx="0"/>
            <a:fontRef idx="minor"/>
          </p:style>
          <p:txBody>
            <a:bodyPr lIns="90000" rIns="90000" tIns="-44280" bIns="-44280" anchor="t">
              <a:noAutofit/>
            </a:bodyPr>
            <a:p>
              <a:pPr>
                <a:lnSpc>
                  <a:spcPct val="100000"/>
                </a:lnSpc>
              </a:pPr>
              <a:endParaRPr b="0" lang="fr-FR" sz="1800" strike="noStrike" u="none">
                <a:solidFill>
                  <a:srgbClr val="000000"/>
                </a:solidFill>
                <a:uFillTx/>
                <a:latin typeface="Arial"/>
                <a:ea typeface="DejaVu Sans"/>
              </a:endParaRPr>
            </a:p>
          </p:txBody>
        </p:sp>
      </p:grpSp>
      <p:sp>
        <p:nvSpPr>
          <p:cNvPr id="1059" name="ZoneTexte 24"/>
          <p:cNvSpPr/>
          <p:nvPr/>
        </p:nvSpPr>
        <p:spPr>
          <a:xfrm>
            <a:off x="6117480" y="3861720"/>
            <a:ext cx="4521240" cy="912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Si la taille des diffuseurs est de l’ordre de </a:t>
            </a:r>
            <a:r>
              <a:rPr b="0" lang="el-GR" sz="1800" strike="noStrike" u="none">
                <a:solidFill>
                  <a:srgbClr val="000000"/>
                </a:solidFill>
                <a:uFillTx/>
                <a:latin typeface="Arial"/>
                <a:ea typeface="DejaVu Sans"/>
              </a:rPr>
              <a:t>λ</a:t>
            </a:r>
            <a:endParaRPr b="0" lang="en-DK" sz="1800" strike="noStrike" u="none">
              <a:solidFill>
                <a:srgbClr val="ffffff"/>
              </a:solidFill>
              <a:uFillTx/>
              <a:latin typeface="Arial"/>
            </a:endParaRPr>
          </a:p>
          <a:p>
            <a:pPr>
              <a:lnSpc>
                <a:spcPct val="100000"/>
              </a:lnSpc>
            </a:pPr>
            <a:r>
              <a:rPr b="0" lang="en-US" sz="1800" strike="noStrike" u="none">
                <a:solidFill>
                  <a:srgbClr val="000000"/>
                </a:solidFill>
                <a:uFillTx/>
                <a:latin typeface="Arial"/>
                <a:ea typeface="DejaVu Sans"/>
              </a:rPr>
              <a:t>La diffusion se fait préférentiellement </a:t>
            </a:r>
            <a:endParaRPr b="0" lang="en-DK" sz="1800" strike="noStrike" u="none">
              <a:solidFill>
                <a:srgbClr val="ffffff"/>
              </a:solidFill>
              <a:uFillTx/>
              <a:latin typeface="Arial"/>
            </a:endParaRPr>
          </a:p>
          <a:p>
            <a:pPr>
              <a:lnSpc>
                <a:spcPct val="100000"/>
              </a:lnSpc>
            </a:pPr>
            <a:r>
              <a:rPr b="0" lang="en-US" sz="1800" strike="noStrike" u="none">
                <a:solidFill>
                  <a:srgbClr val="000000"/>
                </a:solidFill>
                <a:uFillTx/>
                <a:latin typeface="Arial"/>
                <a:ea typeface="DejaVu Sans"/>
              </a:rPr>
              <a:t>vers l’avant ou l’arrière</a:t>
            </a:r>
            <a:endParaRPr b="0" lang="en-DK" sz="1800" strike="noStrike" u="none">
              <a:solidFill>
                <a:srgbClr val="ffffff"/>
              </a:solidFill>
              <a:uFillTx/>
              <a:latin typeface="Arial"/>
            </a:endParaRPr>
          </a:p>
        </p:txBody>
      </p:sp>
      <p:grpSp>
        <p:nvGrpSpPr>
          <p:cNvPr id="1060" name="Groupe 32"/>
          <p:cNvGrpSpPr/>
          <p:nvPr/>
        </p:nvGrpSpPr>
        <p:grpSpPr>
          <a:xfrm>
            <a:off x="571320" y="1552320"/>
            <a:ext cx="2235960" cy="1800360"/>
            <a:chOff x="571320" y="1552320"/>
            <a:chExt cx="2235960" cy="1800360"/>
          </a:xfrm>
        </p:grpSpPr>
        <p:pic>
          <p:nvPicPr>
            <p:cNvPr id="1061" name="Image 3" descr=""/>
            <p:cNvPicPr/>
            <p:nvPr/>
          </p:nvPicPr>
          <p:blipFill>
            <a:blip r:embed="rId1"/>
            <a:srcRect l="0" t="0" r="68397" b="0"/>
            <a:stretch/>
          </p:blipFill>
          <p:spPr>
            <a:xfrm>
              <a:off x="571320" y="1552320"/>
              <a:ext cx="2235960" cy="1800360"/>
            </a:xfrm>
            <a:prstGeom prst="rect">
              <a:avLst/>
            </a:prstGeom>
            <a:ln w="0">
              <a:noFill/>
            </a:ln>
          </p:spPr>
        </p:pic>
        <p:sp>
          <p:nvSpPr>
            <p:cNvPr id="1062" name="Ellipse 28"/>
            <p:cNvSpPr/>
            <p:nvPr/>
          </p:nvSpPr>
          <p:spPr>
            <a:xfrm>
              <a:off x="1572840" y="2362320"/>
              <a:ext cx="186840" cy="180360"/>
            </a:xfrm>
            <a:prstGeom prst="ellipse">
              <a:avLst/>
            </a:prstGeom>
            <a:solidFill>
              <a:srgbClr val="5b9bd5"/>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grpSp>
      <p:grpSp>
        <p:nvGrpSpPr>
          <p:cNvPr id="1063" name="Groupe 33"/>
          <p:cNvGrpSpPr/>
          <p:nvPr/>
        </p:nvGrpSpPr>
        <p:grpSpPr>
          <a:xfrm>
            <a:off x="563760" y="3948120"/>
            <a:ext cx="2235960" cy="746280"/>
            <a:chOff x="563760" y="3948120"/>
            <a:chExt cx="2235960" cy="746280"/>
          </a:xfrm>
        </p:grpSpPr>
        <p:pic>
          <p:nvPicPr>
            <p:cNvPr id="1064" name="Image 27" descr=""/>
            <p:cNvPicPr/>
            <p:nvPr/>
          </p:nvPicPr>
          <p:blipFill>
            <a:blip r:embed="rId2"/>
            <a:srcRect l="0" t="0" r="68397" b="0"/>
            <a:stretch/>
          </p:blipFill>
          <p:spPr>
            <a:xfrm>
              <a:off x="563760" y="3948120"/>
              <a:ext cx="2235960" cy="746280"/>
            </a:xfrm>
            <a:prstGeom prst="rect">
              <a:avLst/>
            </a:prstGeom>
            <a:ln w="0">
              <a:noFill/>
            </a:ln>
          </p:spPr>
        </p:pic>
        <p:sp>
          <p:nvSpPr>
            <p:cNvPr id="1065" name="Ellipse 29"/>
            <p:cNvSpPr/>
            <p:nvPr/>
          </p:nvSpPr>
          <p:spPr>
            <a:xfrm>
              <a:off x="1572840" y="4233240"/>
              <a:ext cx="186840" cy="180360"/>
            </a:xfrm>
            <a:prstGeom prst="ellipse">
              <a:avLst/>
            </a:prstGeom>
            <a:solidFill>
              <a:srgbClr val="5b9bd5"/>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grpSp>
      <p:grpSp>
        <p:nvGrpSpPr>
          <p:cNvPr id="1066" name="Groupe 34"/>
          <p:cNvGrpSpPr/>
          <p:nvPr/>
        </p:nvGrpSpPr>
        <p:grpSpPr>
          <a:xfrm>
            <a:off x="924120" y="5268600"/>
            <a:ext cx="2231640" cy="1557720"/>
            <a:chOff x="924120" y="5268600"/>
            <a:chExt cx="2231640" cy="1557720"/>
          </a:xfrm>
        </p:grpSpPr>
        <p:pic>
          <p:nvPicPr>
            <p:cNvPr id="1067" name="Image 6" descr=""/>
            <p:cNvPicPr/>
            <p:nvPr/>
          </p:nvPicPr>
          <p:blipFill>
            <a:blip r:embed="rId3"/>
            <a:srcRect l="40235" t="0" r="31167" b="0"/>
            <a:stretch/>
          </p:blipFill>
          <p:spPr>
            <a:xfrm>
              <a:off x="924120" y="5268600"/>
              <a:ext cx="2231640" cy="1557720"/>
            </a:xfrm>
            <a:prstGeom prst="rect">
              <a:avLst/>
            </a:prstGeom>
            <a:ln w="0">
              <a:noFill/>
            </a:ln>
          </p:spPr>
        </p:pic>
        <p:sp>
          <p:nvSpPr>
            <p:cNvPr id="1068" name="Ellipse 30"/>
            <p:cNvSpPr/>
            <p:nvPr/>
          </p:nvSpPr>
          <p:spPr>
            <a:xfrm>
              <a:off x="1572840" y="5984640"/>
              <a:ext cx="186840" cy="180360"/>
            </a:xfrm>
            <a:prstGeom prst="ellipse">
              <a:avLst/>
            </a:prstGeom>
            <a:solidFill>
              <a:srgbClr val="5b9bd5"/>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grpSp>
      <p:sp>
        <p:nvSpPr>
          <p:cNvPr id="1069" name="ZoneTexte 31"/>
          <p:cNvSpPr/>
          <p:nvPr/>
        </p:nvSpPr>
        <p:spPr>
          <a:xfrm>
            <a:off x="6024240" y="5615280"/>
            <a:ext cx="5958000" cy="912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Si la taille des diffuseurs est beaucoup plus grande que </a:t>
            </a:r>
            <a:r>
              <a:rPr b="0" lang="el-GR" sz="1800" strike="noStrike" u="none">
                <a:solidFill>
                  <a:srgbClr val="000000"/>
                </a:solidFill>
                <a:uFillTx/>
                <a:latin typeface="Arial"/>
                <a:ea typeface="DejaVu Sans"/>
              </a:rPr>
              <a:t>λ</a:t>
            </a:r>
            <a:endParaRPr b="0" lang="en-DK" sz="1800" strike="noStrike" u="none">
              <a:solidFill>
                <a:srgbClr val="ffffff"/>
              </a:solidFill>
              <a:uFillTx/>
              <a:latin typeface="Arial"/>
            </a:endParaRPr>
          </a:p>
          <a:p>
            <a:pPr>
              <a:lnSpc>
                <a:spcPct val="100000"/>
              </a:lnSpc>
            </a:pPr>
            <a:r>
              <a:rPr b="0" lang="en-US" sz="1800" strike="noStrike" u="none">
                <a:solidFill>
                  <a:srgbClr val="000000"/>
                </a:solidFill>
                <a:uFillTx/>
                <a:latin typeface="Arial"/>
                <a:ea typeface="DejaVu Sans"/>
              </a:rPr>
              <a:t>La diffusion se fait préférentiellement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en direction de la source d’emission</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0" name="PlaceHolder 1"/>
          <p:cNvSpPr>
            <a:spLocks noGrp="1"/>
          </p:cNvSpPr>
          <p:nvPr>
            <p:ph type="title"/>
          </p:nvPr>
        </p:nvSpPr>
        <p:spPr>
          <a:xfrm>
            <a:off x="4208760" y="119880"/>
            <a:ext cx="3023280" cy="1140480"/>
          </a:xfrm>
          <a:prstGeom prst="rect">
            <a:avLst/>
          </a:prstGeom>
          <a:noFill/>
          <a:ln w="0">
            <a:noFill/>
          </a:ln>
        </p:spPr>
        <p:txBody>
          <a:bodyPr lIns="0" rIns="0" tIns="0" bIns="0" anchor="ctr">
            <a:noAutofit/>
          </a:bodyPr>
          <a:p>
            <a:pPr indent="0" algn="ctr">
              <a:lnSpc>
                <a:spcPct val="90000"/>
              </a:lnSpc>
              <a:buNone/>
              <a:tabLst>
                <a:tab algn="l" pos="0"/>
              </a:tabLst>
            </a:pPr>
            <a:r>
              <a:rPr b="0" lang="fr-FR" sz="4400" strike="noStrike" u="none">
                <a:solidFill>
                  <a:srgbClr val="000000"/>
                </a:solidFill>
                <a:uFillTx/>
                <a:latin typeface="Arial"/>
                <a:ea typeface="DejaVu Sans"/>
              </a:rPr>
              <a:t>Speckle</a:t>
            </a:r>
            <a:endParaRPr b="0" lang="en-DK" sz="4400" strike="noStrike" u="none">
              <a:solidFill>
                <a:srgbClr val="ffffff"/>
              </a:solidFill>
              <a:uFillTx/>
              <a:latin typeface="Arial"/>
            </a:endParaRPr>
          </a:p>
        </p:txBody>
      </p:sp>
      <p:sp>
        <p:nvSpPr>
          <p:cNvPr id="1071" name="PlaceHolder 2"/>
          <p:cNvSpPr>
            <a:spLocks noGrp="1"/>
          </p:cNvSpPr>
          <p:nvPr>
            <p:ph type="subTitle"/>
          </p:nvPr>
        </p:nvSpPr>
        <p:spPr>
          <a:xfrm>
            <a:off x="609480" y="1604520"/>
            <a:ext cx="10968120" cy="1741320"/>
          </a:xfrm>
          <a:prstGeom prst="rect">
            <a:avLst/>
          </a:prstGeom>
          <a:noFill/>
          <a:ln w="0">
            <a:noFill/>
          </a:ln>
        </p:spPr>
        <p:txBody>
          <a:bodyPr lIns="0" rIns="0" tIns="0" bIns="0" anchor="ctr">
            <a:noAutofit/>
          </a:bodyPr>
          <a:p>
            <a:pPr indent="0" algn="ctr">
              <a:lnSpc>
                <a:spcPct val="90000"/>
              </a:lnSpc>
              <a:spcBef>
                <a:spcPts val="1001"/>
              </a:spcBef>
              <a:buNone/>
              <a:tabLst>
                <a:tab algn="l" pos="0"/>
              </a:tabLst>
            </a:pPr>
            <a:r>
              <a:rPr b="0" lang="fr-FR" sz="2000" strike="noStrike" u="none">
                <a:solidFill>
                  <a:srgbClr val="000000"/>
                </a:solidFill>
                <a:uFillTx/>
                <a:latin typeface="Arial"/>
                <a:ea typeface="DejaVu Sans"/>
              </a:rPr>
              <a:t>Toutes les ondes qui se propagent dans le milieu et qui sont diffusées par lui interfèrent constructivement ou destructivement pour former des motifs : </a:t>
            </a:r>
            <a:endParaRPr b="0" lang="en-DK" sz="2000" strike="noStrike" u="none">
              <a:solidFill>
                <a:srgbClr val="ffffff"/>
              </a:solidFill>
              <a:uFillTx/>
              <a:latin typeface="Arial"/>
            </a:endParaRPr>
          </a:p>
          <a:p>
            <a:pPr indent="0" algn="ctr">
              <a:lnSpc>
                <a:spcPct val="90000"/>
              </a:lnSpc>
              <a:spcBef>
                <a:spcPts val="1001"/>
              </a:spcBef>
              <a:buNone/>
              <a:tabLst>
                <a:tab algn="l" pos="0"/>
              </a:tabLst>
            </a:pPr>
            <a:r>
              <a:rPr b="1" lang="fr-FR" sz="2000" strike="noStrike" u="none">
                <a:solidFill>
                  <a:srgbClr val="ff0000"/>
                </a:solidFill>
                <a:uFillTx/>
                <a:latin typeface="Arial"/>
                <a:ea typeface="DejaVu Sans"/>
              </a:rPr>
              <a:t>le </a:t>
            </a:r>
            <a:r>
              <a:rPr b="1" lang="en-US" sz="2000" strike="noStrike" u="none">
                <a:solidFill>
                  <a:srgbClr val="ff0000"/>
                </a:solidFill>
                <a:uFillTx/>
                <a:latin typeface="Arial"/>
                <a:ea typeface="DejaVu Sans"/>
              </a:rPr>
              <a:t>speckle</a:t>
            </a:r>
            <a:endParaRPr b="0" lang="en-DK" sz="2000" strike="noStrike" u="none">
              <a:solidFill>
                <a:srgbClr val="ffffff"/>
              </a:solidFill>
              <a:uFillTx/>
              <a:latin typeface="Arial"/>
            </a:endParaRPr>
          </a:p>
          <a:p>
            <a:pPr indent="0" algn="ctr">
              <a:lnSpc>
                <a:spcPct val="90000"/>
              </a:lnSpc>
              <a:spcBef>
                <a:spcPts val="1001"/>
              </a:spcBef>
              <a:buNone/>
              <a:tabLst>
                <a:tab algn="l" pos="0"/>
              </a:tabLst>
            </a:pPr>
            <a:r>
              <a:rPr b="0" lang="fr-FR" sz="2000" strike="noStrike" u="none">
                <a:solidFill>
                  <a:srgbClr val="000000"/>
                </a:solidFill>
                <a:uFillTx/>
                <a:latin typeface="Arial"/>
                <a:ea typeface="DejaVu Sans"/>
              </a:rPr>
              <a:t>C’est ce </a:t>
            </a:r>
            <a:r>
              <a:rPr b="0" lang="en-US" sz="2000" strike="noStrike" u="none">
                <a:solidFill>
                  <a:srgbClr val="000000"/>
                </a:solidFill>
                <a:uFillTx/>
                <a:latin typeface="Arial"/>
                <a:ea typeface="DejaVu Sans"/>
              </a:rPr>
              <a:t>speckle</a:t>
            </a:r>
            <a:r>
              <a:rPr b="0" lang="fr-FR" sz="2000" strike="noStrike" u="none">
                <a:solidFill>
                  <a:srgbClr val="000000"/>
                </a:solidFill>
                <a:uFillTx/>
                <a:latin typeface="Arial"/>
                <a:ea typeface="DejaVu Sans"/>
              </a:rPr>
              <a:t> qui compose l’image ultrasonore classiquement étudiée.</a:t>
            </a:r>
            <a:endParaRPr b="0" lang="en-DK" sz="2000" strike="noStrike" u="none">
              <a:solidFill>
                <a:srgbClr val="ffffff"/>
              </a:solidFill>
              <a:uFillTx/>
              <a:latin typeface="Arial"/>
            </a:endParaRPr>
          </a:p>
        </p:txBody>
      </p:sp>
      <p:pic>
        <p:nvPicPr>
          <p:cNvPr id="1072" name="Image 4" descr=""/>
          <p:cNvPicPr/>
          <p:nvPr/>
        </p:nvPicPr>
        <p:blipFill>
          <a:blip r:embed="rId1"/>
          <a:stretch/>
        </p:blipFill>
        <p:spPr>
          <a:xfrm>
            <a:off x="3826080" y="3169080"/>
            <a:ext cx="4166640" cy="2771280"/>
          </a:xfrm>
          <a:prstGeom prst="rect">
            <a:avLst/>
          </a:prstGeom>
          <a:ln w="0">
            <a:noFill/>
          </a:ln>
        </p:spPr>
      </p:pic>
      <p:sp>
        <p:nvSpPr>
          <p:cNvPr id="1073" name="TextBox 5"/>
          <p:cNvSpPr/>
          <p:nvPr/>
        </p:nvSpPr>
        <p:spPr>
          <a:xfrm>
            <a:off x="258840" y="6091920"/>
            <a:ext cx="1166940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tabLst>
                <a:tab algn="l" pos="0"/>
              </a:tabLst>
            </a:pPr>
            <a:r>
              <a:rPr b="0" lang="fr-FR" sz="1800" strike="noStrike" u="none">
                <a:solidFill>
                  <a:srgbClr val="ff0000"/>
                </a:solidFill>
                <a:uFillTx/>
                <a:latin typeface="Arial"/>
                <a:ea typeface="DejaVu Sans"/>
              </a:rPr>
              <a:t>Le speckle ne représente pas directement les diffuseurs, il est la représentation des interférences constructives de toutes les ondes réfléchies par (tous) les diffuseurs en même temps sur l’élément récepteur</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4"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L’ab</a:t>
            </a:r>
            <a:r>
              <a:rPr b="0" lang="fr-FR" sz="4400" strike="noStrike" u="none">
                <a:solidFill>
                  <a:srgbClr val="000000"/>
                </a:solidFill>
                <a:uFillTx/>
                <a:latin typeface="Arial"/>
                <a:ea typeface="DejaVu Sans"/>
              </a:rPr>
              <a:t>sorp</a:t>
            </a:r>
            <a:r>
              <a:rPr b="0" lang="fr-FR" sz="4400" strike="noStrike" u="none">
                <a:solidFill>
                  <a:srgbClr val="000000"/>
                </a:solidFill>
                <a:uFillTx/>
                <a:latin typeface="Arial"/>
                <a:ea typeface="DejaVu Sans"/>
              </a:rPr>
              <a:t>tion</a:t>
            </a:r>
            <a:endParaRPr b="0" lang="en-DK" sz="4400" strike="noStrike" u="none">
              <a:solidFill>
                <a:srgbClr val="ffffff"/>
              </a:solidFill>
              <a:uFillTx/>
              <a:latin typeface="Arial"/>
            </a:endParaRPr>
          </a:p>
        </p:txBody>
      </p:sp>
      <p:sp>
        <p:nvSpPr>
          <p:cNvPr id="1075" name="PlaceHolder 2"/>
          <p:cNvSpPr>
            <a:spLocks noGrp="1"/>
          </p:cNvSpPr>
          <p:nvPr>
            <p:ph type="subTitle"/>
          </p:nvPr>
        </p:nvSpPr>
        <p:spPr>
          <a:xfrm>
            <a:off x="552960" y="1098720"/>
            <a:ext cx="10968120" cy="549612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2800" strike="noStrike" u="none">
                <a:solidFill>
                  <a:srgbClr val="000000"/>
                </a:solidFill>
                <a:uFillTx/>
                <a:latin typeface="Arial"/>
                <a:ea typeface="DejaVu Sans"/>
              </a:rPr>
              <a:t>Il n’y a jamais de transport d’énergie sans pertes =&gt; les ondes sonores perdent de l’énergie (sous forme de chaleur) au fur et à mesure de leur trajet</a:t>
            </a:r>
            <a:endParaRPr b="0" lang="en-DK" sz="2800" strike="noStrike" u="none">
              <a:solidFill>
                <a:srgbClr val="ffffff"/>
              </a:solidFill>
              <a:uFillTx/>
              <a:latin typeface="Arial"/>
            </a:endParaRPr>
          </a:p>
          <a:p>
            <a:pPr indent="0">
              <a:lnSpc>
                <a:spcPct val="90000"/>
              </a:lnSpc>
              <a:spcBef>
                <a:spcPts val="1001"/>
              </a:spcBef>
              <a:buNone/>
              <a:tabLst>
                <a:tab algn="l" pos="0"/>
              </a:tabLst>
            </a:pPr>
            <a:endParaRPr b="0" lang="en-DK" sz="2800" strike="noStrike" u="none">
              <a:solidFill>
                <a:srgbClr val="ffffff"/>
              </a:solidFill>
              <a:uFillTx/>
              <a:latin typeface="Arial"/>
            </a:endParaRPr>
          </a:p>
          <a:p>
            <a:pPr indent="0">
              <a:lnSpc>
                <a:spcPct val="90000"/>
              </a:lnSpc>
              <a:spcBef>
                <a:spcPts val="1001"/>
              </a:spcBef>
              <a:buNone/>
              <a:tabLst>
                <a:tab algn="l" pos="0"/>
              </a:tabLst>
            </a:pPr>
            <a:endParaRPr b="0" lang="en-DK" sz="2800" strike="noStrike" u="none">
              <a:solidFill>
                <a:srgbClr val="ffffff"/>
              </a:solidFill>
              <a:uFillTx/>
              <a:latin typeface="Arial"/>
            </a:endParaRPr>
          </a:p>
          <a:p>
            <a:pPr indent="0">
              <a:lnSpc>
                <a:spcPct val="90000"/>
              </a:lnSpc>
              <a:spcBef>
                <a:spcPts val="1001"/>
              </a:spcBef>
              <a:buNone/>
              <a:tabLst>
                <a:tab algn="l" pos="0"/>
              </a:tabLst>
            </a:pPr>
            <a:r>
              <a:rPr b="0" lang="fr-FR" sz="2800" strike="noStrike" u="none">
                <a:solidFill>
                  <a:srgbClr val="000000"/>
                </a:solidFill>
                <a:uFillTx/>
                <a:latin typeface="Arial"/>
                <a:ea typeface="DejaVu Sans"/>
              </a:rPr>
              <a:t>L’intensité résiduelle du faisceau décroît exponentiellement avec la </a:t>
            </a:r>
            <a:r>
              <a:rPr b="0" lang="fr-FR" sz="2800" strike="noStrike" u="none">
                <a:solidFill>
                  <a:srgbClr val="ff0000"/>
                </a:solidFill>
                <a:uFillTx/>
                <a:latin typeface="Arial"/>
                <a:ea typeface="DejaVu Sans"/>
              </a:rPr>
              <a:t>distance</a:t>
            </a:r>
            <a:r>
              <a:rPr b="0" lang="fr-FR" sz="2800" strike="noStrike" u="none">
                <a:solidFill>
                  <a:srgbClr val="000000"/>
                </a:solidFill>
                <a:uFillTx/>
                <a:latin typeface="Arial"/>
                <a:ea typeface="DejaVu Sans"/>
              </a:rPr>
              <a:t> parcourue en fonction du </a:t>
            </a:r>
            <a:r>
              <a:rPr b="0" lang="fr-FR" sz="2800" strike="noStrike" u="none">
                <a:solidFill>
                  <a:srgbClr val="ff0000"/>
                </a:solidFill>
                <a:uFillTx/>
                <a:latin typeface="Arial"/>
                <a:ea typeface="DejaVu Sans"/>
              </a:rPr>
              <a:t>milieu traversé</a:t>
            </a:r>
            <a:r>
              <a:rPr b="0" lang="fr-FR" sz="2800" strike="noStrike" u="none">
                <a:solidFill>
                  <a:srgbClr val="000000"/>
                </a:solidFill>
                <a:uFillTx/>
                <a:latin typeface="Arial"/>
                <a:ea typeface="DejaVu Sans"/>
              </a:rPr>
              <a:t> (</a:t>
            </a:r>
            <a:r>
              <a:rPr b="0" i="1" lang="fr-FR" sz="2800" strike="noStrike" u="none">
                <a:solidFill>
                  <a:srgbClr val="000000"/>
                </a:solidFill>
                <a:uFillTx/>
                <a:latin typeface="Arial"/>
                <a:ea typeface="DejaVu Sans"/>
              </a:rPr>
              <a:t>k</a:t>
            </a:r>
            <a:r>
              <a:rPr b="0" i="1" lang="fr-FR" sz="2800" strike="noStrike" u="none" baseline="-25000">
                <a:solidFill>
                  <a:srgbClr val="000000"/>
                </a:solidFill>
                <a:uFillTx/>
                <a:latin typeface="Arial"/>
                <a:ea typeface="DejaVu Sans"/>
              </a:rPr>
              <a:t>mat</a:t>
            </a:r>
            <a:r>
              <a:rPr b="0" lang="fr-FR" sz="2800" strike="noStrike" u="none">
                <a:solidFill>
                  <a:srgbClr val="000000"/>
                </a:solidFill>
                <a:uFillTx/>
                <a:latin typeface="Arial"/>
                <a:ea typeface="DejaVu Sans"/>
              </a:rPr>
              <a:t>) et de la </a:t>
            </a:r>
            <a:r>
              <a:rPr b="0" lang="fr-FR" sz="2800" strike="noStrike" u="none">
                <a:solidFill>
                  <a:srgbClr val="ff0000"/>
                </a:solidFill>
                <a:uFillTx/>
                <a:latin typeface="Arial"/>
                <a:ea typeface="DejaVu Sans"/>
              </a:rPr>
              <a:t>fréquence</a:t>
            </a:r>
            <a:r>
              <a:rPr b="0" lang="fr-FR" sz="2800" strike="noStrike" u="none">
                <a:solidFill>
                  <a:srgbClr val="000000"/>
                </a:solidFill>
                <a:uFillTx/>
                <a:latin typeface="Arial"/>
                <a:ea typeface="DejaVu Sans"/>
              </a:rPr>
              <a:t> de l’onde source (en pratique β varie entre 1 et 2 suivant les matériaux)</a:t>
            </a:r>
            <a:endParaRPr b="0" lang="en-DK" sz="2800" strike="noStrike" u="none">
              <a:solidFill>
                <a:srgbClr val="ffffff"/>
              </a:solidFill>
              <a:uFillTx/>
              <a:latin typeface="Arial"/>
            </a:endParaRPr>
          </a:p>
        </p:txBody>
      </p:sp>
      <p:pic>
        <p:nvPicPr>
          <p:cNvPr id="1076" name="" descr=""/>
          <p:cNvPicPr/>
          <p:nvPr/>
        </p:nvPicPr>
        <p:blipFill>
          <a:blip r:embed="rId1"/>
          <a:stretch/>
        </p:blipFill>
        <p:spPr>
          <a:xfrm>
            <a:off x="4591800" y="2945160"/>
            <a:ext cx="4047840" cy="1040400"/>
          </a:xfrm>
          <a:prstGeom prst="rect">
            <a:avLst/>
          </a:prstGeom>
          <a:ln w="0">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7" name="PlaceHolder 1"/>
          <p:cNvSpPr>
            <a:spLocks noGrp="1"/>
          </p:cNvSpPr>
          <p:nvPr>
            <p:ph type="subTitle"/>
          </p:nvPr>
        </p:nvSpPr>
        <p:spPr>
          <a:xfrm>
            <a:off x="411480" y="766440"/>
            <a:ext cx="10968120" cy="920880"/>
          </a:xfrm>
          <a:prstGeom prst="rect">
            <a:avLst/>
          </a:prstGeom>
          <a:noFill/>
          <a:ln w="0">
            <a:noFill/>
          </a:ln>
        </p:spPr>
        <p:txBody>
          <a:bodyPr lIns="0" rIns="0" tIns="0" bIns="0" anchor="ctr">
            <a:noAutofit/>
          </a:bodyPr>
          <a:p>
            <a:pPr>
              <a:lnSpc>
                <a:spcPct val="90000"/>
              </a:lnSpc>
              <a:spcBef>
                <a:spcPts val="1001"/>
              </a:spcBef>
              <a:tabLst>
                <a:tab algn="l" pos="0"/>
              </a:tabLst>
            </a:pPr>
            <a:r>
              <a:rPr b="0" lang="fr-FR" sz="3600" strike="noStrike" u="none">
                <a:solidFill>
                  <a:srgbClr val="000000"/>
                </a:solidFill>
                <a:uFillTx/>
                <a:latin typeface="Arial"/>
                <a:ea typeface="DejaVu Sans"/>
              </a:rPr>
              <a:t>Réflexion + Diffusion + Absorption  =   Atténuation </a:t>
            </a:r>
            <a:endParaRPr b="0" lang="en-DK" sz="3600" strike="noStrike" u="none">
              <a:solidFill>
                <a:srgbClr val="ffffff"/>
              </a:solidFill>
              <a:uFillTx/>
              <a:latin typeface="Arial"/>
            </a:endParaRPr>
          </a:p>
        </p:txBody>
      </p:sp>
      <p:sp>
        <p:nvSpPr>
          <p:cNvPr id="1078" name="Rectangle 3"/>
          <p:cNvSpPr/>
          <p:nvPr/>
        </p:nvSpPr>
        <p:spPr>
          <a:xfrm>
            <a:off x="807840" y="2031480"/>
            <a:ext cx="10282680" cy="2224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trike="noStrike" u="none">
                <a:solidFill>
                  <a:srgbClr val="000000"/>
                </a:solidFill>
                <a:uFillTx/>
                <a:latin typeface="CMSS10"/>
                <a:ea typeface="DejaVu Sans"/>
              </a:rPr>
              <a:t>Pour les tissus mous on considère une perte de 0.5 dB/cm/MHz</a:t>
            </a:r>
            <a:endParaRPr b="0" lang="en-DK" sz="2000" strike="noStrike" u="none">
              <a:solidFill>
                <a:srgbClr val="ffffff"/>
              </a:solidFill>
              <a:uFillTx/>
              <a:latin typeface="Arial"/>
            </a:endParaRPr>
          </a:p>
          <a:p>
            <a:pPr>
              <a:lnSpc>
                <a:spcPct val="100000"/>
              </a:lnSpc>
            </a:pPr>
            <a:endParaRPr b="0" lang="en-DK" sz="2000" strike="noStrike" u="none">
              <a:solidFill>
                <a:srgbClr val="ffffff"/>
              </a:solidFill>
              <a:uFillTx/>
              <a:latin typeface="Arial"/>
            </a:endParaRPr>
          </a:p>
          <a:p>
            <a:pPr>
              <a:lnSpc>
                <a:spcPct val="100000"/>
              </a:lnSpc>
            </a:pPr>
            <a:r>
              <a:rPr b="0" lang="fr-FR" sz="2000" strike="noStrike" u="none">
                <a:solidFill>
                  <a:srgbClr val="000000"/>
                </a:solidFill>
                <a:uFillTx/>
                <a:latin typeface="Arial"/>
                <a:ea typeface="DejaVu Sans"/>
              </a:rPr>
              <a:t>Pour se donner une idée, sur un échographe haute fréquence (15MHz), pour une profondeur d’exploration de seulement 4 cm dans du tissu musculaire, l’intensité de l’onde ultrasonore se trouve déjà atténuée de 60dB </a:t>
            </a:r>
            <a:endParaRPr b="0" lang="en-DK" sz="2000" strike="noStrike" u="none">
              <a:solidFill>
                <a:srgbClr val="ffffff"/>
              </a:solidFill>
              <a:uFillTx/>
              <a:latin typeface="Arial"/>
            </a:endParaRPr>
          </a:p>
          <a:p>
            <a:pPr>
              <a:lnSpc>
                <a:spcPct val="100000"/>
              </a:lnSpc>
            </a:pPr>
            <a:endParaRPr b="0" lang="en-DK" sz="2000" strike="noStrike" u="none">
              <a:solidFill>
                <a:srgbClr val="ffffff"/>
              </a:solidFill>
              <a:uFillTx/>
              <a:latin typeface="Arial"/>
            </a:endParaRPr>
          </a:p>
          <a:p>
            <a:pPr algn="ctr">
              <a:lnSpc>
                <a:spcPct val="100000"/>
              </a:lnSpc>
            </a:pPr>
            <a:r>
              <a:rPr b="0" lang="fr-FR" sz="2000" strike="noStrike" u="none">
                <a:solidFill>
                  <a:srgbClr val="000000"/>
                </a:solidFill>
                <a:uFillTx/>
                <a:latin typeface="Arial"/>
                <a:ea typeface="DejaVu Sans"/>
              </a:rPr>
              <a:t>=&gt; 1 000 000</a:t>
            </a:r>
            <a:endParaRPr b="0" lang="en-DK" sz="2000" strike="noStrike" u="none">
              <a:solidFill>
                <a:srgbClr val="ffffff"/>
              </a:solidFill>
              <a:uFillTx/>
              <a:latin typeface="Arial"/>
            </a:endParaRPr>
          </a:p>
        </p:txBody>
      </p:sp>
      <p:sp>
        <p:nvSpPr>
          <p:cNvPr id="1079" name="Rectangle 4"/>
          <p:cNvSpPr/>
          <p:nvPr/>
        </p:nvSpPr>
        <p:spPr>
          <a:xfrm>
            <a:off x="2903040" y="4618080"/>
            <a:ext cx="6908040" cy="1614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trike="noStrike" u="none">
                <a:solidFill>
                  <a:srgbClr val="000000"/>
                </a:solidFill>
                <a:uFillTx/>
                <a:latin typeface="CMSS10"/>
                <a:ea typeface="DejaVu Sans"/>
              </a:rPr>
              <a:t>Fréquence (MHz)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Profondeur max (cm)</a:t>
            </a:r>
            <a:endParaRPr b="0" lang="en-DK" sz="2000" strike="noStrike" u="none">
              <a:solidFill>
                <a:srgbClr val="ffffff"/>
              </a:solidFill>
              <a:uFillTx/>
              <a:latin typeface="Arial"/>
            </a:endParaRPr>
          </a:p>
          <a:p>
            <a:pPr>
              <a:lnSpc>
                <a:spcPct val="100000"/>
              </a:lnSpc>
            </a:pPr>
            <a:r>
              <a:rPr b="0" lang="fr-FR" sz="2000" strike="noStrike" u="none">
                <a:solidFill>
                  <a:srgbClr val="000000"/>
                </a:solidFill>
                <a:uFillTx/>
                <a:latin typeface="CMSS10"/>
                <a:ea typeface="DejaVu Sans"/>
              </a:rPr>
              <a:t>2.5 → </a:t>
            </a:r>
            <a:r>
              <a:rPr b="0" lang="fr-FR" sz="2000" strike="noStrike" u="none">
                <a:solidFill>
                  <a:srgbClr val="000000"/>
                </a:solidFill>
                <a:uFillTx/>
                <a:latin typeface="CMSY10"/>
                <a:ea typeface="DejaVu Sans"/>
              </a:rPr>
              <a:t> </a:t>
            </a:r>
            <a:r>
              <a:rPr b="0" lang="fr-FR" sz="2000" strike="noStrike" u="none">
                <a:solidFill>
                  <a:srgbClr val="000000"/>
                </a:solidFill>
                <a:uFillTx/>
                <a:latin typeface="CMSS10"/>
                <a:ea typeface="DejaVu Sans"/>
              </a:rPr>
              <a:t>3.5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MI10"/>
                <a:ea typeface="DejaVu Sans"/>
              </a:rPr>
              <a:t>&gt; </a:t>
            </a:r>
            <a:r>
              <a:rPr b="0" lang="fr-FR" sz="2000" strike="noStrike" u="none">
                <a:solidFill>
                  <a:srgbClr val="000000"/>
                </a:solidFill>
                <a:uFillTx/>
                <a:latin typeface="CMSS10"/>
                <a:ea typeface="DejaVu Sans"/>
              </a:rPr>
              <a:t>15</a:t>
            </a:r>
            <a:endParaRPr b="0" lang="en-DK" sz="2000" strike="noStrike" u="none">
              <a:solidFill>
                <a:srgbClr val="ffffff"/>
              </a:solidFill>
              <a:uFillTx/>
              <a:latin typeface="Arial"/>
            </a:endParaRPr>
          </a:p>
          <a:p>
            <a:pPr>
              <a:lnSpc>
                <a:spcPct val="100000"/>
              </a:lnSpc>
            </a:pPr>
            <a:r>
              <a:rPr b="0" lang="fr-FR" sz="2000" strike="noStrike" u="none">
                <a:solidFill>
                  <a:srgbClr val="000000"/>
                </a:solidFill>
                <a:uFillTx/>
                <a:latin typeface="CMSS10"/>
                <a:ea typeface="DejaVu Sans"/>
              </a:rPr>
              <a:t>5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10</a:t>
            </a:r>
            <a:endParaRPr b="0" lang="en-DK" sz="2000" strike="noStrike" u="none">
              <a:solidFill>
                <a:srgbClr val="ffffff"/>
              </a:solidFill>
              <a:uFillTx/>
              <a:latin typeface="Arial"/>
            </a:endParaRPr>
          </a:p>
          <a:p>
            <a:pPr>
              <a:lnSpc>
                <a:spcPct val="100000"/>
              </a:lnSpc>
            </a:pPr>
            <a:r>
              <a:rPr b="0" lang="fr-FR" sz="2000" strike="noStrike" u="none">
                <a:solidFill>
                  <a:srgbClr val="000000"/>
                </a:solidFill>
                <a:uFillTx/>
                <a:latin typeface="CMSS10"/>
                <a:ea typeface="DejaVu Sans"/>
              </a:rPr>
              <a:t>7.5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5 → 6</a:t>
            </a:r>
            <a:endParaRPr b="0" lang="en-DK" sz="2000" strike="noStrike" u="none">
              <a:solidFill>
                <a:srgbClr val="ffffff"/>
              </a:solidFill>
              <a:uFillTx/>
              <a:latin typeface="Arial"/>
            </a:endParaRPr>
          </a:p>
          <a:p>
            <a:pPr>
              <a:lnSpc>
                <a:spcPct val="100000"/>
              </a:lnSpc>
            </a:pPr>
            <a:r>
              <a:rPr b="0" lang="fr-FR" sz="2000" strike="noStrike" u="none">
                <a:solidFill>
                  <a:srgbClr val="000000"/>
                </a:solidFill>
                <a:uFillTx/>
                <a:latin typeface="CMSS10"/>
                <a:ea typeface="DejaVu Sans"/>
              </a:rPr>
              <a:t>10 → 12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	</a:t>
            </a:r>
            <a:r>
              <a:rPr b="0" lang="fr-FR" sz="2000" strike="noStrike" u="none">
                <a:solidFill>
                  <a:srgbClr val="000000"/>
                </a:solidFill>
                <a:uFillTx/>
                <a:latin typeface="CMSS10"/>
                <a:ea typeface="DejaVu Sans"/>
              </a:rPr>
              <a:t>2 → 3</a:t>
            </a:r>
            <a:endParaRPr b="0" lang="en-DK" sz="2000" strike="noStrike" u="none">
              <a:solidFill>
                <a:srgbClr val="ffffff"/>
              </a:solidFill>
              <a:uFillTx/>
              <a:latin typeface="Arial"/>
            </a:endParaRPr>
          </a:p>
        </p:txBody>
      </p:sp>
      <p:pic>
        <p:nvPicPr>
          <p:cNvPr id="1080" name="Image 1" descr=""/>
          <p:cNvPicPr/>
          <p:nvPr/>
        </p:nvPicPr>
        <p:blipFill>
          <a:blip r:embed="rId1"/>
          <a:stretch/>
        </p:blipFill>
        <p:spPr>
          <a:xfrm>
            <a:off x="114840" y="4589640"/>
            <a:ext cx="2542320" cy="2089800"/>
          </a:xfrm>
          <a:prstGeom prst="rect">
            <a:avLst/>
          </a:prstGeom>
          <a:ln w="0">
            <a:noFill/>
          </a:ln>
        </p:spPr>
      </p:pic>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1" name="PlaceHolder 1"/>
          <p:cNvSpPr>
            <a:spLocks noGrp="1"/>
          </p:cNvSpPr>
          <p:nvPr>
            <p:ph type="title"/>
          </p:nvPr>
        </p:nvSpPr>
        <p:spPr>
          <a:xfrm>
            <a:off x="1850400" y="324000"/>
            <a:ext cx="782676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Je fabrique mon échographe</a:t>
            </a:r>
            <a:endParaRPr b="0" lang="en-DK" sz="4400" strike="noStrike" u="none">
              <a:solidFill>
                <a:srgbClr val="ffffff"/>
              </a:solidFill>
              <a:uFillTx/>
              <a:latin typeface="Arial"/>
            </a:endParaRPr>
          </a:p>
        </p:txBody>
      </p:sp>
      <p:sp>
        <p:nvSpPr>
          <p:cNvPr id="1082" name="PlaceHolder 2"/>
          <p:cNvSpPr>
            <a:spLocks noGrp="1"/>
          </p:cNvSpPr>
          <p:nvPr>
            <p:ph type="subTitle"/>
          </p:nvPr>
        </p:nvSpPr>
        <p:spPr>
          <a:xfrm>
            <a:off x="2458440" y="2712960"/>
            <a:ext cx="6611040" cy="2296800"/>
          </a:xfrm>
          <a:prstGeom prst="rect">
            <a:avLst/>
          </a:prstGeom>
          <a:noFill/>
          <a:ln w="0">
            <a:noFill/>
          </a:ln>
        </p:spPr>
        <p:txBody>
          <a:bodyPr lIns="0" rIns="0" tIns="0" bIns="0" anchor="ctr">
            <a:noAutofit/>
          </a:bodyPr>
          <a:p>
            <a:pPr marL="228600" indent="-228600">
              <a:lnSpc>
                <a:spcPct val="90000"/>
              </a:lnSpc>
              <a:spcBef>
                <a:spcPts val="1001"/>
              </a:spcBef>
              <a:buClr>
                <a:srgbClr val="000000"/>
              </a:buClr>
              <a:buFont typeface="Arial"/>
              <a:buChar char="•"/>
            </a:pPr>
            <a:r>
              <a:rPr b="0" lang="fr-FR" sz="2800" strike="noStrike" u="none">
                <a:solidFill>
                  <a:srgbClr val="000000"/>
                </a:solidFill>
                <a:uFillTx/>
                <a:latin typeface="Arial"/>
                <a:ea typeface="DejaVu Sans"/>
              </a:rPr>
              <a:t>Un</a:t>
            </a:r>
            <a:r>
              <a:rPr b="0" lang="fr-FR" sz="2800" strike="noStrike" u="none">
                <a:solidFill>
                  <a:srgbClr val="000000"/>
                </a:solidFill>
                <a:uFillTx/>
                <a:latin typeface="Arial"/>
                <a:ea typeface="DejaVu Sans"/>
              </a:rPr>
              <a:t>e </a:t>
            </a:r>
            <a:r>
              <a:rPr b="0" lang="fr-FR" sz="2800" strike="noStrike" u="none">
                <a:solidFill>
                  <a:srgbClr val="000000"/>
                </a:solidFill>
                <a:uFillTx/>
                <a:latin typeface="Arial"/>
                <a:ea typeface="DejaVu Sans"/>
              </a:rPr>
              <a:t>par</a:t>
            </a:r>
            <a:r>
              <a:rPr b="0" lang="fr-FR" sz="2800" strike="noStrike" u="none">
                <a:solidFill>
                  <a:srgbClr val="000000"/>
                </a:solidFill>
                <a:uFillTx/>
                <a:latin typeface="Arial"/>
                <a:ea typeface="DejaVu Sans"/>
              </a:rPr>
              <a:t>tie </a:t>
            </a:r>
            <a:r>
              <a:rPr b="0" lang="fr-FR" sz="2800" strike="noStrike" u="none">
                <a:solidFill>
                  <a:srgbClr val="000000"/>
                </a:solidFill>
                <a:uFillTx/>
                <a:latin typeface="Arial"/>
                <a:ea typeface="DejaVu Sans"/>
              </a:rPr>
              <a:t>ém</a:t>
            </a:r>
            <a:r>
              <a:rPr b="0" lang="fr-FR" sz="2800" strike="noStrike" u="none">
                <a:solidFill>
                  <a:srgbClr val="000000"/>
                </a:solidFill>
                <a:uFillTx/>
                <a:latin typeface="Arial"/>
                <a:ea typeface="DejaVu Sans"/>
              </a:rPr>
              <a:t>issi</a:t>
            </a:r>
            <a:r>
              <a:rPr b="0" lang="fr-FR" sz="2800" strike="noStrike" u="none">
                <a:solidFill>
                  <a:srgbClr val="000000"/>
                </a:solidFill>
                <a:uFillTx/>
                <a:latin typeface="Arial"/>
                <a:ea typeface="DejaVu Sans"/>
              </a:rPr>
              <a:t>on</a:t>
            </a: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pPr>
            <a:r>
              <a:rPr b="0" lang="fr-FR" sz="2800" strike="noStrike" u="none">
                <a:solidFill>
                  <a:srgbClr val="000000"/>
                </a:solidFill>
                <a:uFillTx/>
                <a:latin typeface="Arial"/>
                <a:ea typeface="DejaVu Sans"/>
              </a:rPr>
              <a:t>Un</a:t>
            </a:r>
            <a:r>
              <a:rPr b="0" lang="fr-FR" sz="2800" strike="noStrike" u="none">
                <a:solidFill>
                  <a:srgbClr val="000000"/>
                </a:solidFill>
                <a:uFillTx/>
                <a:latin typeface="Arial"/>
                <a:ea typeface="DejaVu Sans"/>
              </a:rPr>
              <a:t>e </a:t>
            </a:r>
            <a:r>
              <a:rPr b="0" lang="fr-FR" sz="2800" strike="noStrike" u="none">
                <a:solidFill>
                  <a:srgbClr val="000000"/>
                </a:solidFill>
                <a:uFillTx/>
                <a:latin typeface="Arial"/>
                <a:ea typeface="DejaVu Sans"/>
              </a:rPr>
              <a:t>par</a:t>
            </a:r>
            <a:r>
              <a:rPr b="0" lang="fr-FR" sz="2800" strike="noStrike" u="none">
                <a:solidFill>
                  <a:srgbClr val="000000"/>
                </a:solidFill>
                <a:uFillTx/>
                <a:latin typeface="Arial"/>
                <a:ea typeface="DejaVu Sans"/>
              </a:rPr>
              <a:t>tie </a:t>
            </a:r>
            <a:r>
              <a:rPr b="0" lang="fr-FR" sz="2800" strike="noStrike" u="none">
                <a:solidFill>
                  <a:srgbClr val="000000"/>
                </a:solidFill>
                <a:uFillTx/>
                <a:latin typeface="Arial"/>
                <a:ea typeface="DejaVu Sans"/>
              </a:rPr>
              <a:t>réc</a:t>
            </a:r>
            <a:r>
              <a:rPr b="0" lang="fr-FR" sz="2800" strike="noStrike" u="none">
                <a:solidFill>
                  <a:srgbClr val="000000"/>
                </a:solidFill>
                <a:uFillTx/>
                <a:latin typeface="Arial"/>
                <a:ea typeface="DejaVu Sans"/>
              </a:rPr>
              <a:t>ept</a:t>
            </a:r>
            <a:r>
              <a:rPr b="0" lang="fr-FR" sz="2800" strike="noStrike" u="none">
                <a:solidFill>
                  <a:srgbClr val="000000"/>
                </a:solidFill>
                <a:uFillTx/>
                <a:latin typeface="Arial"/>
                <a:ea typeface="DejaVu Sans"/>
              </a:rPr>
              <a:t>ion</a:t>
            </a:r>
            <a:endParaRPr b="0" lang="en-DK" sz="2800" strike="noStrike" u="none">
              <a:solidFill>
                <a:srgbClr val="ffffff"/>
              </a:solidFill>
              <a:uFillTx/>
              <a:latin typeface="Arial"/>
            </a:endParaRPr>
          </a:p>
          <a:p>
            <a:pPr marL="228600" indent="-228600">
              <a:lnSpc>
                <a:spcPct val="90000"/>
              </a:lnSpc>
              <a:spcBef>
                <a:spcPts val="1001"/>
              </a:spcBef>
              <a:buClr>
                <a:srgbClr val="000000"/>
              </a:buClr>
              <a:buFont typeface="Arial"/>
              <a:buChar char="•"/>
            </a:pPr>
            <a:r>
              <a:rPr b="0" lang="fr-FR" sz="2800" strike="noStrike" u="none">
                <a:solidFill>
                  <a:srgbClr val="000000"/>
                </a:solidFill>
                <a:uFillTx/>
                <a:latin typeface="Arial"/>
                <a:ea typeface="DejaVu Sans"/>
              </a:rPr>
              <a:t>Un</a:t>
            </a:r>
            <a:r>
              <a:rPr b="0" lang="fr-FR" sz="2800" strike="noStrike" u="none">
                <a:solidFill>
                  <a:srgbClr val="000000"/>
                </a:solidFill>
                <a:uFillTx/>
                <a:latin typeface="Arial"/>
                <a:ea typeface="DejaVu Sans"/>
              </a:rPr>
              <a:t>e </a:t>
            </a:r>
            <a:r>
              <a:rPr b="0" lang="fr-FR" sz="2800" strike="noStrike" u="none">
                <a:solidFill>
                  <a:srgbClr val="000000"/>
                </a:solidFill>
                <a:uFillTx/>
                <a:latin typeface="Arial"/>
                <a:ea typeface="DejaVu Sans"/>
              </a:rPr>
              <a:t>par</a:t>
            </a:r>
            <a:r>
              <a:rPr b="0" lang="fr-FR" sz="2800" strike="noStrike" u="none">
                <a:solidFill>
                  <a:srgbClr val="000000"/>
                </a:solidFill>
                <a:uFillTx/>
                <a:latin typeface="Arial"/>
                <a:ea typeface="DejaVu Sans"/>
              </a:rPr>
              <a:t>tie </a:t>
            </a:r>
            <a:r>
              <a:rPr b="0" lang="fr-FR" sz="2800" strike="noStrike" u="none">
                <a:solidFill>
                  <a:srgbClr val="000000"/>
                </a:solidFill>
                <a:uFillTx/>
                <a:latin typeface="Arial"/>
                <a:ea typeface="DejaVu Sans"/>
              </a:rPr>
              <a:t>rec</a:t>
            </a:r>
            <a:r>
              <a:rPr b="0" lang="fr-FR" sz="2800" strike="noStrike" u="none">
                <a:solidFill>
                  <a:srgbClr val="000000"/>
                </a:solidFill>
                <a:uFillTx/>
                <a:latin typeface="Arial"/>
                <a:ea typeface="DejaVu Sans"/>
              </a:rPr>
              <a:t>on</a:t>
            </a:r>
            <a:r>
              <a:rPr b="0" lang="fr-FR" sz="2800" strike="noStrike" u="none">
                <a:solidFill>
                  <a:srgbClr val="000000"/>
                </a:solidFill>
                <a:uFillTx/>
                <a:latin typeface="Arial"/>
                <a:ea typeface="DejaVu Sans"/>
              </a:rPr>
              <a:t>str</a:t>
            </a:r>
            <a:r>
              <a:rPr b="0" lang="fr-FR" sz="2800" strike="noStrike" u="none">
                <a:solidFill>
                  <a:srgbClr val="000000"/>
                </a:solidFill>
                <a:uFillTx/>
                <a:latin typeface="Arial"/>
                <a:ea typeface="DejaVu Sans"/>
              </a:rPr>
              <a:t>uct</a:t>
            </a:r>
            <a:r>
              <a:rPr b="0" lang="fr-FR" sz="2800" strike="noStrike" u="none">
                <a:solidFill>
                  <a:srgbClr val="000000"/>
                </a:solidFill>
                <a:uFillTx/>
                <a:latin typeface="Arial"/>
                <a:ea typeface="DejaVu Sans"/>
              </a:rPr>
              <a:t>ion</a:t>
            </a:r>
            <a:endParaRPr b="0" lang="en-DK" sz="2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3" name="PlaceHolder 1"/>
          <p:cNvSpPr>
            <a:spLocks noGrp="1"/>
          </p:cNvSpPr>
          <p:nvPr>
            <p:ph type="title"/>
          </p:nvPr>
        </p:nvSpPr>
        <p:spPr>
          <a:xfrm>
            <a:off x="3092400" y="161640"/>
            <a:ext cx="498168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Émission réception</a:t>
            </a:r>
            <a:endParaRPr b="0" lang="en-DK" sz="4400" strike="noStrike" u="none">
              <a:solidFill>
                <a:srgbClr val="ffffff"/>
              </a:solidFill>
              <a:uFillTx/>
              <a:latin typeface="Arial"/>
            </a:endParaRPr>
          </a:p>
        </p:txBody>
      </p:sp>
      <p:sp>
        <p:nvSpPr>
          <p:cNvPr id="1084" name="Forme libre 8"/>
          <p:cNvSpPr/>
          <p:nvPr/>
        </p:nvSpPr>
        <p:spPr>
          <a:xfrm>
            <a:off x="933840" y="1792080"/>
            <a:ext cx="3901320" cy="1174680"/>
          </a:xfrm>
          <a:custGeom>
            <a:avLst/>
            <a:gdLst>
              <a:gd name="textAreaLeft" fmla="*/ 0 w 3901320"/>
              <a:gd name="textAreaRight" fmla="*/ 3905280 w 3901320"/>
              <a:gd name="textAreaTop" fmla="*/ 0 h 1174680"/>
              <a:gd name="textAreaBottom" fmla="*/ 1178640 h 1174680"/>
            </a:gdLst>
            <a:ahLst/>
            <a:rect l="textAreaLeft" t="textAreaTop" r="textAreaRight" b="textAreaBottom"/>
            <a:pathLst>
              <a:path w="3905794" h="1178985">
                <a:moveTo>
                  <a:pt x="0" y="1178985"/>
                </a:moveTo>
                <a:cubicBezTo>
                  <a:pt x="279762" y="1092988"/>
                  <a:pt x="559525" y="1006991"/>
                  <a:pt x="849085" y="813225"/>
                </a:cubicBezTo>
                <a:cubicBezTo>
                  <a:pt x="1138645" y="619459"/>
                  <a:pt x="1227909" y="112185"/>
                  <a:pt x="1737360" y="16391"/>
                </a:cubicBezTo>
                <a:cubicBezTo>
                  <a:pt x="2246812" y="-79403"/>
                  <a:pt x="3524794" y="277648"/>
                  <a:pt x="3905794" y="238459"/>
                </a:cubicBezTo>
              </a:path>
            </a:pathLst>
          </a:custGeom>
          <a:no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85" name="Forme libre 9"/>
          <p:cNvSpPr/>
          <p:nvPr/>
        </p:nvSpPr>
        <p:spPr>
          <a:xfrm flipV="1">
            <a:off x="933840" y="3449520"/>
            <a:ext cx="3888360" cy="1145160"/>
          </a:xfrm>
          <a:custGeom>
            <a:avLst/>
            <a:gdLst>
              <a:gd name="textAreaLeft" fmla="*/ 0 w 3888360"/>
              <a:gd name="textAreaRight" fmla="*/ 3892320 w 3888360"/>
              <a:gd name="textAreaTop" fmla="*/ -2160 h 1145160"/>
              <a:gd name="textAreaBottom" fmla="*/ 1146960 h 1145160"/>
            </a:gdLst>
            <a:ahLst/>
            <a:rect l="textAreaLeft" t="textAreaTop" r="textAreaRight" b="textAreaBottom"/>
            <a:pathLst>
              <a:path w="3905794" h="1178985">
                <a:moveTo>
                  <a:pt x="0" y="1178985"/>
                </a:moveTo>
                <a:cubicBezTo>
                  <a:pt x="279762" y="1092988"/>
                  <a:pt x="559525" y="1006991"/>
                  <a:pt x="849085" y="813225"/>
                </a:cubicBezTo>
                <a:cubicBezTo>
                  <a:pt x="1138645" y="619459"/>
                  <a:pt x="1227909" y="112185"/>
                  <a:pt x="1737360" y="16391"/>
                </a:cubicBezTo>
                <a:cubicBezTo>
                  <a:pt x="2246812" y="-79403"/>
                  <a:pt x="3524794" y="277648"/>
                  <a:pt x="3905794" y="238459"/>
                </a:cubicBezTo>
              </a:path>
            </a:pathLst>
          </a:custGeom>
          <a:no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grpSp>
        <p:nvGrpSpPr>
          <p:cNvPr id="1086" name="Groupe 12"/>
          <p:cNvGrpSpPr/>
          <p:nvPr/>
        </p:nvGrpSpPr>
        <p:grpSpPr>
          <a:xfrm>
            <a:off x="515520" y="1438560"/>
            <a:ext cx="4966200" cy="2912400"/>
            <a:chOff x="515520" y="1438560"/>
            <a:chExt cx="4966200" cy="2912400"/>
          </a:xfrm>
        </p:grpSpPr>
        <p:sp>
          <p:nvSpPr>
            <p:cNvPr id="1087" name="Rectangle 3"/>
            <p:cNvSpPr/>
            <p:nvPr/>
          </p:nvSpPr>
          <p:spPr>
            <a:xfrm>
              <a:off x="4839480" y="2043000"/>
              <a:ext cx="426600" cy="2307960"/>
            </a:xfrm>
            <a:prstGeom prst="rect">
              <a:avLst/>
            </a:prstGeom>
            <a:solidFill>
              <a:schemeClr val="accent2"/>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88" name="Connecteur droit 7"/>
            <p:cNvSpPr/>
            <p:nvPr/>
          </p:nvSpPr>
          <p:spPr>
            <a:xfrm flipH="1">
              <a:off x="868320" y="3192480"/>
              <a:ext cx="3971160" cy="360"/>
            </a:xfrm>
            <a:prstGeom prst="line">
              <a:avLst/>
            </a:prstGeom>
            <a:ln w="76320">
              <a:solidFill>
                <a:srgbClr val="ec792a"/>
              </a:solidFill>
              <a:miter/>
            </a:ln>
          </p:spPr>
          <p:style>
            <a:lnRef idx="0"/>
            <a:fillRef idx="0"/>
            <a:effectRef idx="0"/>
            <a:fontRef idx="minor"/>
          </p:style>
          <p:txBody>
            <a:bodyPr lIns="90000" rIns="90000" tIns="-44640" bIns="-44640" anchor="t" anchorCtr="1">
              <a:noAutofit/>
            </a:bodyPr>
            <a:p>
              <a:endParaRPr b="0" lang="fr-FR" sz="1800" strike="noStrike" u="none">
                <a:solidFill>
                  <a:srgbClr val="000000"/>
                </a:solidFill>
                <a:uFillTx/>
                <a:latin typeface="Arial"/>
                <a:ea typeface="DejaVu Sans"/>
              </a:endParaRPr>
            </a:p>
          </p:txBody>
        </p:sp>
        <p:sp>
          <p:nvSpPr>
            <p:cNvPr id="1089" name="Éclair 10"/>
            <p:cNvSpPr/>
            <p:nvPr/>
          </p:nvSpPr>
          <p:spPr>
            <a:xfrm>
              <a:off x="515520" y="2944440"/>
              <a:ext cx="257040" cy="492120"/>
            </a:xfrm>
            <a:prstGeom prst="lightningBolt">
              <a:avLst/>
            </a:prstGeom>
            <a:solidFill>
              <a:schemeClr val="accent2"/>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90" name="ZoneTexte 11"/>
            <p:cNvSpPr/>
            <p:nvPr/>
          </p:nvSpPr>
          <p:spPr>
            <a:xfrm>
              <a:off x="4623840" y="1438560"/>
              <a:ext cx="857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Piézo</a:t>
              </a:r>
              <a:endParaRPr b="0" lang="en-DK" sz="1800" strike="noStrike" u="none">
                <a:solidFill>
                  <a:srgbClr val="ffffff"/>
                </a:solidFill>
                <a:uFillTx/>
                <a:latin typeface="Arial"/>
              </a:endParaRPr>
            </a:p>
          </p:txBody>
        </p:sp>
      </p:grpSp>
      <p:sp>
        <p:nvSpPr>
          <p:cNvPr id="1091" name="Rectangle 5"/>
          <p:cNvSpPr/>
          <p:nvPr/>
        </p:nvSpPr>
        <p:spPr>
          <a:xfrm>
            <a:off x="2671200" y="2043000"/>
            <a:ext cx="2163960" cy="2307960"/>
          </a:xfrm>
          <a:prstGeom prst="rect">
            <a:avLst/>
          </a:prstGeom>
          <a:solidFill>
            <a:srgbClr val="deebf7">
              <a:alpha val="72000"/>
            </a:srgbClr>
          </a:solidFill>
          <a:ln w="25560">
            <a:solidFill>
              <a:srgbClr val="43729d"/>
            </a:solidFill>
            <a:miter/>
          </a:ln>
        </p:spPr>
        <p:style>
          <a:lnRef idx="0"/>
          <a:fillRef idx="0"/>
          <a:effectRef idx="0"/>
          <a:fontRef idx="minor"/>
        </p:style>
        <p:txBody>
          <a:bodyPr lIns="90000" rIns="90000" tIns="45000" bIns="45000" anchor="ctr">
            <a:noAutofit/>
          </a:bodyPr>
          <a:p>
            <a:pPr algn="ctr">
              <a:lnSpc>
                <a:spcPct val="100000"/>
              </a:lnSpc>
            </a:pPr>
            <a:r>
              <a:rPr b="0" lang="fr-FR" sz="1800" strike="noStrike" u="none">
                <a:solidFill>
                  <a:srgbClr val="000000"/>
                </a:solidFill>
                <a:uFillTx/>
                <a:latin typeface="Arial"/>
                <a:ea typeface="DejaVu Sans"/>
              </a:rPr>
              <a:t>Matériau atténuateur</a:t>
            </a:r>
            <a:endParaRPr b="0" lang="en-DK" sz="1800" strike="noStrike" u="none">
              <a:solidFill>
                <a:srgbClr val="000000"/>
              </a:solidFill>
              <a:uFillTx/>
              <a:latin typeface="Arial"/>
            </a:endParaRPr>
          </a:p>
        </p:txBody>
      </p:sp>
      <p:grpSp>
        <p:nvGrpSpPr>
          <p:cNvPr id="1092" name="Groupe 14"/>
          <p:cNvGrpSpPr/>
          <p:nvPr/>
        </p:nvGrpSpPr>
        <p:grpSpPr>
          <a:xfrm>
            <a:off x="4726080" y="1807920"/>
            <a:ext cx="1717200" cy="3420720"/>
            <a:chOff x="4726080" y="1807920"/>
            <a:chExt cx="1717200" cy="3420720"/>
          </a:xfrm>
        </p:grpSpPr>
        <p:sp>
          <p:nvSpPr>
            <p:cNvPr id="1093" name="Rectangle à coins arrondis 4"/>
            <p:cNvSpPr/>
            <p:nvPr/>
          </p:nvSpPr>
          <p:spPr>
            <a:xfrm>
              <a:off x="5283720" y="1807920"/>
              <a:ext cx="609480" cy="2765160"/>
            </a:xfrm>
            <a:prstGeom prst="roundRect">
              <a:avLst>
                <a:gd name="adj" fmla="val 16667"/>
              </a:avLst>
            </a:prstGeom>
            <a:solidFill>
              <a:schemeClr val="lt2"/>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094" name="ZoneTexte 13"/>
            <p:cNvSpPr/>
            <p:nvPr/>
          </p:nvSpPr>
          <p:spPr>
            <a:xfrm>
              <a:off x="4726080" y="4864680"/>
              <a:ext cx="17172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Milieu coupleur</a:t>
              </a:r>
              <a:endParaRPr b="0" lang="en-DK" sz="1800" strike="noStrike" u="none">
                <a:solidFill>
                  <a:srgbClr val="ffffff"/>
                </a:solidFill>
                <a:uFillTx/>
                <a:latin typeface="Arial"/>
              </a:endParaRPr>
            </a:p>
          </p:txBody>
        </p:sp>
      </p:grpSp>
      <p:sp>
        <p:nvSpPr>
          <p:cNvPr id="1095" name="ZoneTexte 15"/>
          <p:cNvSpPr/>
          <p:nvPr/>
        </p:nvSpPr>
        <p:spPr>
          <a:xfrm>
            <a:off x="7563240" y="1523160"/>
            <a:ext cx="4223880" cy="283284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OpenSymbol"/>
              <a:buAutoNum type="arabicPeriod"/>
            </a:pPr>
            <a:r>
              <a:rPr b="0" lang="fr-FR" sz="1800" strike="noStrike" u="none">
                <a:solidFill>
                  <a:srgbClr val="000000"/>
                </a:solidFill>
                <a:uFillTx/>
                <a:latin typeface="Arial"/>
                <a:ea typeface="DejaVu Sans"/>
              </a:rPr>
              <a:t>Envoi d’un voltage sinusoïdal (~150V) modulé à la fréquence voulue (qq MHz) pendant 1 µs  =&gt; impulsion ultrasonore.</a:t>
            </a:r>
            <a:endParaRPr b="0" lang="en-DK" sz="1800" strike="noStrike" u="none">
              <a:solidFill>
                <a:srgbClr val="ffffff"/>
              </a:solidFill>
              <a:uFillTx/>
              <a:latin typeface="Arial"/>
            </a:endParaRPr>
          </a:p>
          <a:p>
            <a:pPr marL="343080" indent="-343080">
              <a:lnSpc>
                <a:spcPct val="100000"/>
              </a:lnSpc>
              <a:buClr>
                <a:srgbClr val="000000"/>
              </a:buClr>
              <a:buFont typeface="OpenSymbol"/>
              <a:buAutoNum type="arabicPeriod"/>
            </a:pPr>
            <a:r>
              <a:rPr b="0" lang="fr-FR" sz="1800" strike="noStrike" u="none">
                <a:solidFill>
                  <a:srgbClr val="000000"/>
                </a:solidFill>
                <a:uFillTx/>
                <a:latin typeface="Arial"/>
                <a:ea typeface="DejaVu Sans"/>
              </a:rPr>
              <a:t>On coupe l’émission et on se met en mode écoute</a:t>
            </a:r>
            <a:endParaRPr b="0" lang="en-DK" sz="1800" strike="noStrike" u="none">
              <a:solidFill>
                <a:srgbClr val="ffffff"/>
              </a:solidFill>
              <a:uFillTx/>
              <a:latin typeface="Arial"/>
            </a:endParaRPr>
          </a:p>
          <a:p>
            <a:pPr marL="343080" indent="-343080">
              <a:lnSpc>
                <a:spcPct val="100000"/>
              </a:lnSpc>
              <a:buClr>
                <a:srgbClr val="000000"/>
              </a:buClr>
              <a:buFont typeface="OpenSymbol"/>
              <a:buAutoNum type="arabicPeriod"/>
            </a:pPr>
            <a:r>
              <a:rPr b="0" lang="fr-FR" sz="1800" strike="noStrike" u="none">
                <a:solidFill>
                  <a:srgbClr val="000000"/>
                </a:solidFill>
                <a:uFillTx/>
                <a:latin typeface="Arial"/>
                <a:ea typeface="DejaVu Sans"/>
              </a:rPr>
              <a:t>Propagation, réflexions, diffusions</a:t>
            </a:r>
            <a:endParaRPr b="0" lang="en-DK" sz="1800" strike="noStrike" u="none">
              <a:solidFill>
                <a:srgbClr val="ffffff"/>
              </a:solidFill>
              <a:uFillTx/>
              <a:latin typeface="Arial"/>
            </a:endParaRPr>
          </a:p>
          <a:p>
            <a:pPr marL="343080" indent="-343080">
              <a:lnSpc>
                <a:spcPct val="100000"/>
              </a:lnSpc>
              <a:buClr>
                <a:srgbClr val="000000"/>
              </a:buClr>
              <a:buFont typeface="OpenSymbol"/>
              <a:buAutoNum type="arabicPeriod"/>
            </a:pPr>
            <a:r>
              <a:rPr b="0" lang="fr-FR" sz="1800" strike="noStrike" u="none">
                <a:solidFill>
                  <a:srgbClr val="000000"/>
                </a:solidFill>
                <a:uFillTx/>
                <a:latin typeface="Arial"/>
                <a:ea typeface="DejaVu Sans"/>
              </a:rPr>
              <a:t>Conversion de la pression acoustique des ultrasons réfléchis en voltage</a:t>
            </a:r>
            <a:endParaRPr b="0" lang="en-DK" sz="1800" strike="noStrike" u="none">
              <a:solidFill>
                <a:srgbClr val="ffffff"/>
              </a:solidFill>
              <a:uFillTx/>
              <a:latin typeface="Arial"/>
            </a:endParaRPr>
          </a:p>
        </p:txBody>
      </p:sp>
      <p:sp>
        <p:nvSpPr>
          <p:cNvPr id="1096" name="ZoneTexte 16"/>
          <p:cNvSpPr/>
          <p:nvPr/>
        </p:nvSpPr>
        <p:spPr>
          <a:xfrm>
            <a:off x="1833120" y="5944680"/>
            <a:ext cx="90925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trike="noStrike" u="none">
                <a:solidFill>
                  <a:srgbClr val="000000"/>
                </a:solidFill>
                <a:uFillTx/>
                <a:latin typeface="Arial"/>
                <a:ea typeface="DejaVu Sans"/>
              </a:rPr>
              <a:t> </a:t>
            </a:r>
            <a:r>
              <a:rPr b="0" lang="fr-FR" sz="2000" strike="noStrike" u="none">
                <a:solidFill>
                  <a:srgbClr val="000000"/>
                </a:solidFill>
                <a:uFillTx/>
                <a:latin typeface="Arial"/>
                <a:ea typeface="DejaVu Sans"/>
              </a:rPr>
              <a:t>(comme un étudiant) La sonde passe 99% du temps à écouter (passivement) !</a:t>
            </a:r>
            <a:endParaRPr b="0" lang="en-DK" sz="20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7" name="PlaceHolder 1"/>
          <p:cNvSpPr>
            <a:spLocks noGrp="1"/>
          </p:cNvSpPr>
          <p:nvPr>
            <p:ph type="title"/>
          </p:nvPr>
        </p:nvSpPr>
        <p:spPr>
          <a:xfrm>
            <a:off x="4176360" y="205200"/>
            <a:ext cx="31939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Focalisation</a:t>
            </a:r>
            <a:endParaRPr b="0" lang="en-DK" sz="4400" strike="noStrike" u="none">
              <a:solidFill>
                <a:srgbClr val="ffffff"/>
              </a:solidFill>
              <a:uFillTx/>
              <a:latin typeface="Arial"/>
            </a:endParaRPr>
          </a:p>
        </p:txBody>
      </p:sp>
      <p:pic>
        <p:nvPicPr>
          <p:cNvPr id="1098" name="Image 3" descr=""/>
          <p:cNvPicPr/>
          <p:nvPr/>
        </p:nvPicPr>
        <p:blipFill>
          <a:blip r:embed="rId1"/>
          <a:stretch/>
        </p:blipFill>
        <p:spPr>
          <a:xfrm>
            <a:off x="949680" y="1696680"/>
            <a:ext cx="3522600" cy="4624560"/>
          </a:xfrm>
          <a:prstGeom prst="rect">
            <a:avLst/>
          </a:prstGeom>
          <a:ln w="0">
            <a:noFill/>
          </a:ln>
        </p:spPr>
      </p:pic>
      <p:pic>
        <p:nvPicPr>
          <p:cNvPr id="1099" name="Image 4" descr=""/>
          <p:cNvPicPr/>
          <p:nvPr/>
        </p:nvPicPr>
        <p:blipFill>
          <a:blip r:embed="rId2"/>
          <a:stretch/>
        </p:blipFill>
        <p:spPr>
          <a:xfrm>
            <a:off x="7162920" y="1696680"/>
            <a:ext cx="5024880" cy="4624560"/>
          </a:xfrm>
          <a:prstGeom prst="rect">
            <a:avLst/>
          </a:prstGeom>
          <a:ln w="0">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0"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Reconstruction de l’information</a:t>
            </a:r>
            <a:endParaRPr b="0" lang="en-DK" sz="4400" strike="noStrike" u="none">
              <a:solidFill>
                <a:srgbClr val="ffffff"/>
              </a:solidFill>
              <a:uFillTx/>
              <a:latin typeface="Arial"/>
            </a:endParaRPr>
          </a:p>
        </p:txBody>
      </p:sp>
      <p:sp>
        <p:nvSpPr>
          <p:cNvPr id="1101" name="ZoneTexte 3"/>
          <p:cNvSpPr/>
          <p:nvPr/>
        </p:nvSpPr>
        <p:spPr>
          <a:xfrm>
            <a:off x="301320" y="1517400"/>
            <a:ext cx="11068200" cy="3717360"/>
          </a:xfrm>
          <a:prstGeom prst="rect">
            <a:avLst/>
          </a:prstGeom>
          <a:noFill/>
          <a:ln w="0">
            <a:noFill/>
          </a:ln>
        </p:spPr>
        <p:style>
          <a:lnRef idx="0"/>
          <a:fillRef idx="0"/>
          <a:effectRef idx="0"/>
          <a:fontRef idx="minor"/>
        </p:style>
        <p:txBody>
          <a:bodyPr lIns="90000" rIns="90000" tIns="45000" bIns="45000" anchor="t">
            <a:spAutoFit/>
          </a:bodyPr>
          <a:p>
            <a:pPr marL="457200" indent="-457200">
              <a:lnSpc>
                <a:spcPct val="100000"/>
              </a:lnSpc>
              <a:buClr>
                <a:srgbClr val="000000"/>
              </a:buClr>
              <a:buFont typeface="Arial"/>
              <a:buChar char="•"/>
            </a:pPr>
            <a:r>
              <a:rPr b="0" lang="fr-FR" sz="3200" strike="noStrike" u="none">
                <a:solidFill>
                  <a:srgbClr val="000000"/>
                </a:solidFill>
                <a:uFillTx/>
                <a:latin typeface="Arial"/>
                <a:ea typeface="DejaVu Sans"/>
              </a:rPr>
              <a:t>Amplification </a:t>
            </a:r>
            <a:endParaRPr b="0" lang="en-DK" sz="3200" strike="noStrike" u="none">
              <a:solidFill>
                <a:srgbClr val="ffffff"/>
              </a:solidFill>
              <a:uFillTx/>
              <a:latin typeface="Arial"/>
            </a:endParaRPr>
          </a:p>
          <a:p>
            <a:pPr marL="457200">
              <a:lnSpc>
                <a:spcPct val="100000"/>
              </a:lnSpc>
            </a:pPr>
            <a:r>
              <a:rPr b="0" lang="fr-FR" sz="1800" strike="noStrike" u="none">
                <a:solidFill>
                  <a:srgbClr val="000000"/>
                </a:solidFill>
                <a:uFillTx/>
                <a:latin typeface="Arial"/>
                <a:ea typeface="DejaVu Sans"/>
              </a:rPr>
              <a:t>Time Gain Compensation =&gt; module l’amplitude du signal en fonction du matériau traversé (Par exemple une vessie pleine n’atténue presque pas le signal) (ajusté en temps réel par l’utilisateur). </a:t>
            </a:r>
            <a:endParaRPr b="0" lang="en-DK" sz="1800" strike="noStrike" u="none">
              <a:solidFill>
                <a:srgbClr val="ffffff"/>
              </a:solidFill>
              <a:uFillTx/>
              <a:latin typeface="Arial"/>
            </a:endParaRPr>
          </a:p>
          <a:p>
            <a:pPr marL="457200">
              <a:lnSpc>
                <a:spcPct val="100000"/>
              </a:lnSpc>
            </a:pPr>
            <a:r>
              <a:rPr b="0" lang="fr-FR" sz="1800" strike="noStrike" u="none">
                <a:solidFill>
                  <a:srgbClr val="000000"/>
                </a:solidFill>
                <a:uFillTx/>
                <a:latin typeface="Arial"/>
                <a:ea typeface="DejaVu Sans"/>
              </a:rPr>
              <a:t>Atténuation Compensation =&gt; amplifie le signal pour tenir compte de sa décroissance exponentielle (ajusté là aussi manuellement).</a:t>
            </a:r>
            <a:endParaRPr b="0" lang="en-DK" sz="1800" strike="noStrike" u="none">
              <a:solidFill>
                <a:srgbClr val="ffffff"/>
              </a:solidFill>
              <a:uFillTx/>
              <a:latin typeface="Arial"/>
            </a:endParaRPr>
          </a:p>
          <a:p>
            <a:pPr marL="457200" indent="-457200">
              <a:lnSpc>
                <a:spcPct val="100000"/>
              </a:lnSpc>
              <a:buClr>
                <a:srgbClr val="000000"/>
              </a:buClr>
              <a:buFont typeface="Arial"/>
              <a:buChar char="•"/>
            </a:pPr>
            <a:r>
              <a:rPr b="0" lang="fr-FR" sz="3200" strike="noStrike" u="none">
                <a:solidFill>
                  <a:srgbClr val="000000"/>
                </a:solidFill>
                <a:uFillTx/>
                <a:latin typeface="Arial"/>
                <a:ea typeface="DejaVu Sans"/>
              </a:rPr>
              <a:t>Démodulation</a:t>
            </a:r>
            <a:endParaRPr b="0" lang="en-DK" sz="3200" strike="noStrike" u="none">
              <a:solidFill>
                <a:srgbClr val="ffffff"/>
              </a:solidFill>
              <a:uFillTx/>
              <a:latin typeface="Arial"/>
            </a:endParaRPr>
          </a:p>
          <a:p>
            <a:pPr marL="457200">
              <a:lnSpc>
                <a:spcPct val="100000"/>
              </a:lnSpc>
            </a:pPr>
            <a:r>
              <a:rPr b="0" lang="fr-FR" sz="2000" strike="noStrike" u="none">
                <a:solidFill>
                  <a:srgbClr val="000000"/>
                </a:solidFill>
                <a:uFillTx/>
                <a:latin typeface="Arial"/>
                <a:ea typeface="DejaVu Sans"/>
              </a:rPr>
              <a:t>On enlève la fréquence  d’excitation/réception pour ne garder qu’une enveloppe d’intensité</a:t>
            </a:r>
            <a:endParaRPr b="0" lang="en-DK" sz="2000" strike="noStrike" u="none">
              <a:solidFill>
                <a:srgbClr val="ffffff"/>
              </a:solidFill>
              <a:uFillTx/>
              <a:latin typeface="Arial"/>
            </a:endParaRPr>
          </a:p>
          <a:p>
            <a:pPr marL="457200" indent="-457200">
              <a:lnSpc>
                <a:spcPct val="100000"/>
              </a:lnSpc>
              <a:buClr>
                <a:srgbClr val="000000"/>
              </a:buClr>
              <a:buFont typeface="Arial"/>
              <a:buChar char="•"/>
            </a:pPr>
            <a:r>
              <a:rPr b="0" lang="fr-FR" sz="3200" strike="noStrike" u="none">
                <a:solidFill>
                  <a:srgbClr val="000000"/>
                </a:solidFill>
                <a:uFillTx/>
                <a:latin typeface="Arial"/>
                <a:ea typeface="DejaVu Sans"/>
              </a:rPr>
              <a:t>Numérisation</a:t>
            </a:r>
            <a:endParaRPr b="0" lang="en-DK" sz="3200" strike="noStrike" u="none">
              <a:solidFill>
                <a:srgbClr val="ffffff"/>
              </a:solidFill>
              <a:uFillTx/>
              <a:latin typeface="Arial"/>
            </a:endParaRPr>
          </a:p>
          <a:p>
            <a:pPr marL="457200" indent="-457200">
              <a:lnSpc>
                <a:spcPct val="100000"/>
              </a:lnSpc>
              <a:buClr>
                <a:srgbClr val="000000"/>
              </a:buClr>
              <a:buFont typeface="Arial"/>
              <a:buChar char="•"/>
            </a:pPr>
            <a:r>
              <a:rPr b="0" lang="fr-FR" sz="3200" strike="noStrike" u="none">
                <a:solidFill>
                  <a:srgbClr val="000000"/>
                </a:solidFill>
                <a:uFillTx/>
                <a:latin typeface="Arial"/>
                <a:ea typeface="DejaVu Sans"/>
              </a:rPr>
              <a:t>Filtrage</a:t>
            </a:r>
            <a:endParaRPr b="0" lang="en-DK" sz="32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Titre 1"/>
          <p:cNvSpPr/>
          <p:nvPr/>
        </p:nvSpPr>
        <p:spPr>
          <a:xfrm>
            <a:off x="838080" y="92160"/>
            <a:ext cx="10510560" cy="669600"/>
          </a:xfrm>
          <a:prstGeom prst="rect">
            <a:avLst/>
          </a:prstGeom>
          <a:noFill/>
          <a:ln w="0">
            <a:noFill/>
          </a:ln>
        </p:spPr>
        <p:style>
          <a:lnRef idx="0"/>
          <a:fillRef idx="0"/>
          <a:effectRef idx="0"/>
          <a:fontRef idx="minor"/>
        </p:style>
        <p:txBody>
          <a:bodyPr lIns="90000" rIns="90000" tIns="45000" bIns="45000" anchor="ctr">
            <a:normAutofit lnSpcReduction="9999"/>
          </a:bodyPr>
          <a:p>
            <a:pPr>
              <a:lnSpc>
                <a:spcPct val="90000"/>
              </a:lnSpc>
            </a:pPr>
            <a:r>
              <a:rPr b="0" lang="fr-FR" sz="4400" strike="noStrike" u="none">
                <a:solidFill>
                  <a:srgbClr val="000000"/>
                </a:solidFill>
                <a:uFillTx/>
                <a:latin typeface="Calibri Light"/>
                <a:ea typeface="DejaVu Sans"/>
              </a:rPr>
              <a:t>Représentation de l’information</a:t>
            </a:r>
            <a:endParaRPr b="0" lang="en-DK" sz="4400" strike="noStrike" u="none">
              <a:solidFill>
                <a:srgbClr val="ffffff"/>
              </a:solidFill>
              <a:uFillTx/>
              <a:latin typeface="Arial"/>
            </a:endParaRPr>
          </a:p>
        </p:txBody>
      </p:sp>
      <p:sp>
        <p:nvSpPr>
          <p:cNvPr id="647" name="Espace réservé du contenu 2"/>
          <p:cNvSpPr/>
          <p:nvPr/>
        </p:nvSpPr>
        <p:spPr>
          <a:xfrm>
            <a:off x="757080" y="866160"/>
            <a:ext cx="10510560" cy="1384560"/>
          </a:xfrm>
          <a:prstGeom prst="rect">
            <a:avLst/>
          </a:prstGeom>
          <a:noFill/>
          <a:ln w="0">
            <a:noFill/>
          </a:ln>
        </p:spPr>
        <p:style>
          <a:lnRef idx="0"/>
          <a:fillRef idx="0"/>
          <a:effectRef idx="0"/>
          <a:fontRef idx="minor"/>
        </p:style>
        <p:txBody>
          <a:bodyPr lIns="90000" rIns="90000" tIns="45000" bIns="45000" anchor="t">
            <a:noAutofit/>
          </a:bodyPr>
          <a:p>
            <a:pPr marL="228600" indent="-228240">
              <a:lnSpc>
                <a:spcPct val="90000"/>
              </a:lnSpc>
              <a:spcBef>
                <a:spcPts val="1001"/>
              </a:spcBef>
              <a:buClr>
                <a:srgbClr val="000000"/>
              </a:buClr>
              <a:buFont typeface="Arial"/>
              <a:buChar char="•"/>
            </a:pPr>
            <a:r>
              <a:rPr b="0" lang="fr-FR" sz="2800" strike="noStrike" u="none">
                <a:solidFill>
                  <a:srgbClr val="000000"/>
                </a:solidFill>
                <a:uFillTx/>
                <a:latin typeface="Calibri"/>
                <a:ea typeface="DejaVu Sans"/>
              </a:rPr>
              <a:t>Le cerveau humain peut appréhender des informations 1D, 2D, 3D, 3D + couleur, au dessus, ça devient vite trop compliqué pour être utilisable par un humain </a:t>
            </a:r>
            <a:r>
              <a:rPr b="0" lang="fr-FR" sz="2800" strike="noStrike" u="none">
                <a:solidFill>
                  <a:srgbClr val="c9211e"/>
                </a:solidFill>
                <a:uFillTx/>
                <a:latin typeface="Calibri"/>
                <a:ea typeface="DejaVu Sans"/>
              </a:rPr>
              <a:t>(Les ordinateurs n’ont pas cette restriction)</a:t>
            </a:r>
            <a:r>
              <a:rPr b="0" lang="fr-FR" sz="2800" strike="noStrike" u="none">
                <a:solidFill>
                  <a:srgbClr val="000000"/>
                </a:solidFill>
                <a:uFillTx/>
                <a:latin typeface="Calibri"/>
                <a:ea typeface="DejaVu Sans"/>
              </a:rPr>
              <a:t>.</a:t>
            </a:r>
            <a:endParaRPr b="0" lang="en-DK" sz="2800" strike="noStrike" u="none">
              <a:solidFill>
                <a:srgbClr val="ffffff"/>
              </a:solidFill>
              <a:uFillTx/>
              <a:latin typeface="Arial"/>
            </a:endParaRPr>
          </a:p>
        </p:txBody>
      </p:sp>
      <p:sp>
        <p:nvSpPr>
          <p:cNvPr id="648" name="Espace réservé du contenu 2"/>
          <p:cNvSpPr/>
          <p:nvPr/>
        </p:nvSpPr>
        <p:spPr>
          <a:xfrm>
            <a:off x="916920" y="2208960"/>
            <a:ext cx="10510560" cy="1384560"/>
          </a:xfrm>
          <a:prstGeom prst="rect">
            <a:avLst/>
          </a:prstGeom>
          <a:noFill/>
          <a:ln w="0">
            <a:noFill/>
          </a:ln>
        </p:spPr>
        <p:style>
          <a:lnRef idx="0"/>
          <a:fillRef idx="0"/>
          <a:effectRef idx="0"/>
          <a:fontRef idx="minor"/>
        </p:style>
        <p:txBody>
          <a:bodyPr lIns="90000" rIns="90000" tIns="45000" bIns="45000" anchor="t">
            <a:normAutofit fontScale="92500" lnSpcReduction="9999"/>
          </a:bodyPr>
          <a:p>
            <a:pPr marL="228600" indent="-228240">
              <a:lnSpc>
                <a:spcPct val="90000"/>
              </a:lnSpc>
              <a:spcBef>
                <a:spcPts val="1001"/>
              </a:spcBef>
              <a:buClr>
                <a:srgbClr val="000000"/>
              </a:buClr>
              <a:buFont typeface="Arial"/>
              <a:buChar char="•"/>
            </a:pPr>
            <a:r>
              <a:rPr b="0" lang="fr-FR" sz="2800" strike="noStrike" u="none">
                <a:solidFill>
                  <a:srgbClr val="000000"/>
                </a:solidFill>
                <a:uFillTx/>
                <a:latin typeface="Calibri"/>
                <a:ea typeface="DejaVu Sans"/>
              </a:rPr>
              <a:t>Une information même simple peut être très difficile à appréhender par le cerveau humain si elle est étudiée dans une base de représentation inadaptée </a:t>
            </a:r>
            <a:r>
              <a:rPr b="0" lang="fr-FR" sz="2800" strike="noStrike" u="none">
                <a:solidFill>
                  <a:srgbClr val="c9211e"/>
                </a:solidFill>
                <a:uFillTx/>
                <a:latin typeface="Calibri"/>
                <a:ea typeface="DejaVu Sans"/>
              </a:rPr>
              <a:t>(Les ordinateurs n’ont pas/ont moins cette restriction)</a:t>
            </a:r>
            <a:r>
              <a:rPr b="0" lang="fr-FR" sz="2800" strike="noStrike" u="none">
                <a:solidFill>
                  <a:srgbClr val="000000"/>
                </a:solidFill>
                <a:uFillTx/>
                <a:latin typeface="Calibri"/>
                <a:ea typeface="DejaVu Sans"/>
              </a:rPr>
              <a:t>.</a:t>
            </a:r>
            <a:endParaRPr b="0" lang="en-DK" sz="2800" strike="noStrike" u="none">
              <a:solidFill>
                <a:srgbClr val="ffffff"/>
              </a:solidFill>
              <a:uFillTx/>
              <a:latin typeface="Arial"/>
            </a:endParaRPr>
          </a:p>
        </p:txBody>
      </p:sp>
      <p:grpSp>
        <p:nvGrpSpPr>
          <p:cNvPr id="649" name="Group 1"/>
          <p:cNvGrpSpPr/>
          <p:nvPr/>
        </p:nvGrpSpPr>
        <p:grpSpPr>
          <a:xfrm>
            <a:off x="683280" y="3889080"/>
            <a:ext cx="7657560" cy="2815560"/>
            <a:chOff x="683280" y="3889080"/>
            <a:chExt cx="7657560" cy="2815560"/>
          </a:xfrm>
        </p:grpSpPr>
        <p:pic>
          <p:nvPicPr>
            <p:cNvPr id="650" name="Image 4" descr=""/>
            <p:cNvPicPr/>
            <p:nvPr/>
          </p:nvPicPr>
          <p:blipFill>
            <a:blip r:embed="rId1"/>
            <a:stretch/>
          </p:blipFill>
          <p:spPr>
            <a:xfrm>
              <a:off x="683280" y="4016520"/>
              <a:ext cx="4717440" cy="2688120"/>
            </a:xfrm>
            <a:prstGeom prst="rect">
              <a:avLst/>
            </a:prstGeom>
            <a:ln w="0">
              <a:noFill/>
            </a:ln>
          </p:spPr>
        </p:pic>
        <p:sp>
          <p:nvSpPr>
            <p:cNvPr id="651" name="ZoneTexte 5"/>
            <p:cNvSpPr/>
            <p:nvPr/>
          </p:nvSpPr>
          <p:spPr>
            <a:xfrm>
              <a:off x="7711560" y="5837040"/>
              <a:ext cx="629280" cy="304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La</a:t>
              </a:r>
              <a:endParaRPr b="0" lang="en-DK" sz="1800" strike="noStrike" u="none">
                <a:solidFill>
                  <a:srgbClr val="ffffff"/>
                </a:solidFill>
                <a:uFillTx/>
                <a:latin typeface="Arial"/>
              </a:endParaRPr>
            </a:p>
          </p:txBody>
        </p:sp>
        <p:sp>
          <p:nvSpPr>
            <p:cNvPr id="652" name="ZoneTexte 6"/>
            <p:cNvSpPr/>
            <p:nvPr/>
          </p:nvSpPr>
          <p:spPr>
            <a:xfrm>
              <a:off x="7711560" y="4469400"/>
              <a:ext cx="544680" cy="304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A</a:t>
              </a:r>
              <a:r>
                <a:rPr b="0" lang="fr-FR" sz="1400" strike="noStrike" u="none">
                  <a:solidFill>
                    <a:srgbClr val="000000"/>
                  </a:solidFill>
                  <a:uFillTx/>
                  <a:latin typeface="Arial"/>
                  <a:ea typeface="DejaVu Sans"/>
                </a:rPr>
                <a:t>m</a:t>
              </a:r>
              <a:endParaRPr b="0" lang="en-DK" sz="1400" strike="noStrike" u="none">
                <a:solidFill>
                  <a:srgbClr val="ffffff"/>
                </a:solidFill>
                <a:uFillTx/>
                <a:latin typeface="Arial"/>
              </a:endParaRPr>
            </a:p>
          </p:txBody>
        </p:sp>
        <p:pic>
          <p:nvPicPr>
            <p:cNvPr id="653" name="Image 7" descr=""/>
            <p:cNvPicPr/>
            <p:nvPr/>
          </p:nvPicPr>
          <p:blipFill>
            <a:blip r:embed="rId2"/>
            <a:stretch/>
          </p:blipFill>
          <p:spPr>
            <a:xfrm>
              <a:off x="5848200" y="3889080"/>
              <a:ext cx="1365480" cy="1465200"/>
            </a:xfrm>
            <a:prstGeom prst="rect">
              <a:avLst/>
            </a:prstGeom>
            <a:ln w="0">
              <a:noFill/>
            </a:ln>
          </p:spPr>
        </p:pic>
        <p:pic>
          <p:nvPicPr>
            <p:cNvPr id="654" name="Image 8" descr=""/>
            <p:cNvPicPr/>
            <p:nvPr/>
          </p:nvPicPr>
          <p:blipFill>
            <a:blip r:embed="rId3"/>
            <a:stretch/>
          </p:blipFill>
          <p:spPr>
            <a:xfrm>
              <a:off x="5956920" y="5405760"/>
              <a:ext cx="1256400" cy="1143360"/>
            </a:xfrm>
            <a:prstGeom prst="rect">
              <a:avLst/>
            </a:prstGeom>
            <a:ln w="0">
              <a:noFill/>
            </a:ln>
          </p:spPr>
        </p:pic>
      </p:grpSp>
      <p:sp>
        <p:nvSpPr>
          <p:cNvPr id="655" name="TextBox 2"/>
          <p:cNvSpPr/>
          <p:nvPr/>
        </p:nvSpPr>
        <p:spPr>
          <a:xfrm>
            <a:off x="9306720" y="4856040"/>
            <a:ext cx="278028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6 descriptions différentes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d’un « même » son </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2"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Ech</a:t>
            </a:r>
            <a:r>
              <a:rPr b="0" lang="fr-FR" sz="4400" strike="noStrike" u="none">
                <a:solidFill>
                  <a:srgbClr val="000000"/>
                </a:solidFill>
                <a:uFillTx/>
                <a:latin typeface="Arial"/>
                <a:ea typeface="DejaVu Sans"/>
              </a:rPr>
              <a:t>ogr</a:t>
            </a:r>
            <a:r>
              <a:rPr b="0" lang="fr-FR" sz="4400" strike="noStrike" u="none">
                <a:solidFill>
                  <a:srgbClr val="000000"/>
                </a:solidFill>
                <a:uFillTx/>
                <a:latin typeface="Arial"/>
                <a:ea typeface="DejaVu Sans"/>
              </a:rPr>
              <a:t>aphi</a:t>
            </a:r>
            <a:r>
              <a:rPr b="0" lang="fr-FR" sz="4400" strike="noStrike" u="none">
                <a:solidFill>
                  <a:srgbClr val="000000"/>
                </a:solidFill>
                <a:uFillTx/>
                <a:latin typeface="Arial"/>
                <a:ea typeface="DejaVu Sans"/>
              </a:rPr>
              <a:t>e </a:t>
            </a:r>
            <a:r>
              <a:rPr b="0" lang="fr-FR" sz="4400" strike="noStrike" u="none">
                <a:solidFill>
                  <a:srgbClr val="000000"/>
                </a:solidFill>
                <a:uFillTx/>
                <a:latin typeface="Arial"/>
                <a:ea typeface="DejaVu Sans"/>
              </a:rPr>
              <a:t>mod</a:t>
            </a:r>
            <a:r>
              <a:rPr b="0" lang="fr-FR" sz="4400" strike="noStrike" u="none">
                <a:solidFill>
                  <a:srgbClr val="000000"/>
                </a:solidFill>
                <a:uFillTx/>
                <a:latin typeface="Arial"/>
                <a:ea typeface="DejaVu Sans"/>
              </a:rPr>
              <a:t>e A </a:t>
            </a:r>
            <a:r>
              <a:rPr b="0" lang="fr-FR" sz="4400" strike="noStrike" u="none">
                <a:solidFill>
                  <a:srgbClr val="000000"/>
                </a:solidFill>
                <a:uFillTx/>
                <a:latin typeface="Arial"/>
                <a:ea typeface="DejaVu Sans"/>
              </a:rPr>
              <a:t>(Am</a:t>
            </a:r>
            <a:r>
              <a:rPr b="0" lang="fr-FR" sz="4400" strike="noStrike" u="none">
                <a:solidFill>
                  <a:srgbClr val="000000"/>
                </a:solidFill>
                <a:uFillTx/>
                <a:latin typeface="Arial"/>
                <a:ea typeface="DejaVu Sans"/>
              </a:rPr>
              <a:t>plitu</a:t>
            </a:r>
            <a:r>
              <a:rPr b="0" lang="fr-FR" sz="4400" strike="noStrike" u="none">
                <a:solidFill>
                  <a:srgbClr val="000000"/>
                </a:solidFill>
                <a:uFillTx/>
                <a:latin typeface="Arial"/>
                <a:ea typeface="DejaVu Sans"/>
              </a:rPr>
              <a:t>de) </a:t>
            </a:r>
            <a:r>
              <a:rPr b="0" lang="fr-FR" sz="4400" strike="noStrike" u="none">
                <a:solidFill>
                  <a:srgbClr val="000000"/>
                </a:solidFill>
                <a:uFillTx/>
                <a:latin typeface="Arial"/>
                <a:ea typeface="DejaVu Sans"/>
              </a:rPr>
              <a:t>(1D)</a:t>
            </a:r>
            <a:endParaRPr b="0" lang="en-DK" sz="4400" strike="noStrike" u="none">
              <a:solidFill>
                <a:srgbClr val="ffffff"/>
              </a:solidFill>
              <a:uFillTx/>
              <a:latin typeface="Arial"/>
            </a:endParaRPr>
          </a:p>
        </p:txBody>
      </p:sp>
      <p:pic>
        <p:nvPicPr>
          <p:cNvPr id="1103" name="Image 3" descr=""/>
          <p:cNvPicPr/>
          <p:nvPr/>
        </p:nvPicPr>
        <p:blipFill>
          <a:blip r:embed="rId1"/>
          <a:srcRect l="0" t="1457" r="71534" b="32633"/>
          <a:stretch/>
        </p:blipFill>
        <p:spPr>
          <a:xfrm>
            <a:off x="1302480" y="2375280"/>
            <a:ext cx="2067120" cy="3642840"/>
          </a:xfrm>
          <a:prstGeom prst="rect">
            <a:avLst/>
          </a:prstGeom>
          <a:ln w="0">
            <a:noFill/>
          </a:ln>
        </p:spPr>
      </p:pic>
      <p:sp>
        <p:nvSpPr>
          <p:cNvPr id="1104" name="ZoneTexte 4"/>
          <p:cNvSpPr/>
          <p:nvPr/>
        </p:nvSpPr>
        <p:spPr>
          <a:xfrm>
            <a:off x="5289480" y="3539160"/>
            <a:ext cx="532440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En mode A on trace l’amplitude du signal reçu au cours du temps (donc de la distance/profondeur). On voit ainsi la réflectivité des interfaces</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Echographie mode B (Brillance) (ND)</a:t>
            </a:r>
            <a:endParaRPr b="0" lang="en-DK" sz="4400" strike="noStrike" u="none">
              <a:solidFill>
                <a:srgbClr val="ffffff"/>
              </a:solidFill>
              <a:uFillTx/>
              <a:latin typeface="Arial"/>
            </a:endParaRPr>
          </a:p>
        </p:txBody>
      </p:sp>
      <p:sp>
        <p:nvSpPr>
          <p:cNvPr id="1106" name="ZoneTexte 5"/>
          <p:cNvSpPr/>
          <p:nvPr/>
        </p:nvSpPr>
        <p:spPr>
          <a:xfrm>
            <a:off x="5338800" y="2855880"/>
            <a:ext cx="5324400" cy="1461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En mode B on représente l’amplitude du signal reçu au cours du temps (donc de la distance/profondeur) comme un niveau de gris. </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En scannant différentes lignes on peut ainsi obtenir une image</a:t>
            </a:r>
            <a:endParaRPr b="0" lang="en-DK" sz="1800" strike="noStrike" u="none">
              <a:solidFill>
                <a:srgbClr val="ffffff"/>
              </a:solidFill>
              <a:uFillTx/>
              <a:latin typeface="Arial"/>
            </a:endParaRPr>
          </a:p>
        </p:txBody>
      </p:sp>
      <p:pic>
        <p:nvPicPr>
          <p:cNvPr id="1107" name="Image 2" descr=""/>
          <p:cNvPicPr/>
          <p:nvPr/>
        </p:nvPicPr>
        <p:blipFill>
          <a:blip r:embed="rId1"/>
          <a:srcRect l="1929" t="3923" r="55327" b="3242"/>
          <a:stretch/>
        </p:blipFill>
        <p:spPr>
          <a:xfrm>
            <a:off x="504360" y="1418400"/>
            <a:ext cx="3285360" cy="5345280"/>
          </a:xfrm>
          <a:prstGeom prst="rect">
            <a:avLst/>
          </a:prstGeom>
          <a:ln w="0">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8"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Mode Temps Mouvement</a:t>
            </a:r>
            <a:endParaRPr b="0" lang="en-DK" sz="4400" strike="noStrike" u="none">
              <a:solidFill>
                <a:srgbClr val="ffffff"/>
              </a:solidFill>
              <a:uFillTx/>
              <a:latin typeface="Arial"/>
            </a:endParaRPr>
          </a:p>
        </p:txBody>
      </p:sp>
      <p:sp>
        <p:nvSpPr>
          <p:cNvPr id="1109" name="PlaceHolder 2"/>
          <p:cNvSpPr>
            <a:spLocks noGrp="1"/>
          </p:cNvSpPr>
          <p:nvPr>
            <p:ph type="subTitle"/>
          </p:nvPr>
        </p:nvSpPr>
        <p:spPr>
          <a:xfrm>
            <a:off x="609480" y="1604520"/>
            <a:ext cx="10968120" cy="129204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2800" strike="noStrike" u="none">
                <a:solidFill>
                  <a:srgbClr val="000000"/>
                </a:solidFill>
                <a:uFillTx/>
                <a:latin typeface="Arial"/>
                <a:ea typeface="DejaVu Sans"/>
              </a:rPr>
              <a:t>En mode B monocapteur on suit le déplacement d’une ligne au cours du temps:</a:t>
            </a:r>
            <a:endParaRPr b="0" lang="en-DK" sz="2800" strike="noStrike" u="none">
              <a:solidFill>
                <a:srgbClr val="ffffff"/>
              </a:solidFill>
              <a:uFillTx/>
              <a:latin typeface="Arial"/>
            </a:endParaRPr>
          </a:p>
        </p:txBody>
      </p:sp>
      <p:pic>
        <p:nvPicPr>
          <p:cNvPr id="1110" name="Image 3" descr=""/>
          <p:cNvPicPr/>
          <p:nvPr/>
        </p:nvPicPr>
        <p:blipFill>
          <a:blip r:embed="rId1"/>
          <a:srcRect l="3704" t="22778" r="3840" b="20866"/>
          <a:stretch/>
        </p:blipFill>
        <p:spPr>
          <a:xfrm>
            <a:off x="2538000" y="3426480"/>
            <a:ext cx="7111080" cy="3243240"/>
          </a:xfrm>
          <a:prstGeom prst="rect">
            <a:avLst/>
          </a:prstGeom>
          <a:ln w="0">
            <a:noFill/>
          </a:ln>
        </p:spPr>
      </p:pic>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1"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Echographie Doppler</a:t>
            </a:r>
            <a:endParaRPr b="0" lang="en-DK" sz="4400" strike="noStrike" u="none">
              <a:solidFill>
                <a:srgbClr val="ffffff"/>
              </a:solidFill>
              <a:uFillTx/>
              <a:latin typeface="Arial"/>
            </a:endParaRPr>
          </a:p>
        </p:txBody>
      </p:sp>
      <p:pic>
        <p:nvPicPr>
          <p:cNvPr id="1112" name="Image 3" descr=""/>
          <p:cNvPicPr/>
          <p:nvPr/>
        </p:nvPicPr>
        <p:blipFill>
          <a:blip r:embed="rId1"/>
          <a:stretch/>
        </p:blipFill>
        <p:spPr>
          <a:xfrm>
            <a:off x="609480" y="1559520"/>
            <a:ext cx="4548600" cy="4710600"/>
          </a:xfrm>
          <a:prstGeom prst="rect">
            <a:avLst/>
          </a:prstGeom>
          <a:ln w="0">
            <a:noFill/>
          </a:ln>
        </p:spPr>
      </p:pic>
      <p:sp>
        <p:nvSpPr>
          <p:cNvPr id="1113" name="TextBox 2"/>
          <p:cNvSpPr/>
          <p:nvPr/>
        </p:nvSpPr>
        <p:spPr>
          <a:xfrm>
            <a:off x="6986160" y="2700360"/>
            <a:ext cx="4061880" cy="1461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ff0000"/>
                </a:solidFill>
                <a:uFillTx/>
                <a:latin typeface="Arial"/>
                <a:ea typeface="DejaVu Sans"/>
              </a:rPr>
              <a:t>Pour observer l’effet Doppler il faut évidemment que la vitesse de déplacement des réflecteurs ne soit pas perpendiculaire à la direction de l’onde ultrasonore</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4" name="PlaceHolder 1"/>
          <p:cNvSpPr>
            <a:spLocks noGrp="1"/>
          </p:cNvSpPr>
          <p:nvPr>
            <p:ph type="title"/>
          </p:nvPr>
        </p:nvSpPr>
        <p:spPr>
          <a:xfrm>
            <a:off x="399240" y="347040"/>
            <a:ext cx="10968120" cy="61560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Imagerie 3D par des matrices de sondes</a:t>
            </a:r>
            <a:endParaRPr b="0" lang="en-DK" sz="4400" strike="noStrike" u="none">
              <a:solidFill>
                <a:srgbClr val="ffffff"/>
              </a:solidFill>
              <a:uFillTx/>
              <a:latin typeface="Arial"/>
            </a:endParaRPr>
          </a:p>
        </p:txBody>
      </p:sp>
      <p:pic>
        <p:nvPicPr>
          <p:cNvPr id="1115" name="Image 3" descr=""/>
          <p:cNvPicPr/>
          <p:nvPr/>
        </p:nvPicPr>
        <p:blipFill>
          <a:blip r:embed="rId1"/>
          <a:stretch/>
        </p:blipFill>
        <p:spPr>
          <a:xfrm>
            <a:off x="1841760" y="1523160"/>
            <a:ext cx="8083080" cy="2582280"/>
          </a:xfrm>
          <a:prstGeom prst="rect">
            <a:avLst/>
          </a:prstGeom>
          <a:ln w="0">
            <a:noFill/>
          </a:ln>
        </p:spPr>
      </p:pic>
      <p:pic>
        <p:nvPicPr>
          <p:cNvPr id="1116" name="Image 5" descr=""/>
          <p:cNvPicPr/>
          <p:nvPr/>
        </p:nvPicPr>
        <p:blipFill>
          <a:blip r:embed="rId2"/>
          <a:stretch/>
        </p:blipFill>
        <p:spPr>
          <a:xfrm>
            <a:off x="492840" y="4109400"/>
            <a:ext cx="3424680" cy="2567520"/>
          </a:xfrm>
          <a:prstGeom prst="rect">
            <a:avLst/>
          </a:prstGeom>
          <a:ln w="0">
            <a:noFill/>
          </a:ln>
        </p:spPr>
      </p:pic>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7"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Résolution spatiale</a:t>
            </a:r>
            <a:endParaRPr b="0" lang="en-DK" sz="4400" strike="noStrike" u="none">
              <a:solidFill>
                <a:srgbClr val="ffffff"/>
              </a:solidFill>
              <a:uFillTx/>
              <a:latin typeface="Arial"/>
            </a:endParaRPr>
          </a:p>
        </p:txBody>
      </p:sp>
      <p:sp>
        <p:nvSpPr>
          <p:cNvPr id="1118" name="PlaceHolder 2"/>
          <p:cNvSpPr>
            <a:spLocks noGrp="1"/>
          </p:cNvSpPr>
          <p:nvPr>
            <p:ph type="subTitle"/>
          </p:nvPr>
        </p:nvSpPr>
        <p:spPr>
          <a:xfrm>
            <a:off x="220680" y="4426920"/>
            <a:ext cx="11472840" cy="2226600"/>
          </a:xfrm>
          <a:prstGeom prst="rect">
            <a:avLst/>
          </a:prstGeom>
          <a:noFill/>
          <a:ln w="0">
            <a:noFill/>
          </a:ln>
        </p:spPr>
        <p:txBody>
          <a:bodyPr lIns="0" rIns="0" tIns="0" bIns="0" anchor="ctr">
            <a:noAutofit/>
          </a:bodyPr>
          <a:p>
            <a:pPr marL="343080" indent="-343080">
              <a:lnSpc>
                <a:spcPct val="90000"/>
              </a:lnSpc>
              <a:spcBef>
                <a:spcPts val="1001"/>
              </a:spcBef>
              <a:buClr>
                <a:srgbClr val="000000"/>
              </a:buClr>
              <a:buFont typeface="Arial"/>
              <a:buChar char="•"/>
            </a:pPr>
            <a:r>
              <a:rPr b="0" lang="fr-FR" sz="2400" strike="noStrike" u="none">
                <a:solidFill>
                  <a:srgbClr val="000000"/>
                </a:solidFill>
                <a:uFillTx/>
                <a:latin typeface="Arial"/>
                <a:ea typeface="DejaVu Sans"/>
              </a:rPr>
              <a:t>La résolution </a:t>
            </a:r>
            <a:r>
              <a:rPr b="1" lang="fr-FR" sz="2400" strike="noStrike" u="none">
                <a:solidFill>
                  <a:srgbClr val="000000"/>
                </a:solidFill>
                <a:uFillTx/>
                <a:latin typeface="Arial"/>
                <a:ea typeface="DejaVu Sans"/>
              </a:rPr>
              <a:t>axiale</a:t>
            </a:r>
            <a:r>
              <a:rPr b="0" lang="fr-FR" sz="2400" strike="noStrike" u="none">
                <a:solidFill>
                  <a:srgbClr val="000000"/>
                </a:solidFill>
                <a:uFillTx/>
                <a:latin typeface="Arial"/>
                <a:ea typeface="DejaVu Sans"/>
              </a:rPr>
              <a:t> est </a:t>
            </a:r>
            <a:r>
              <a:rPr b="1" lang="fr-FR" sz="2400" strike="noStrike" u="none">
                <a:solidFill>
                  <a:srgbClr val="000000"/>
                </a:solidFill>
                <a:uFillTx/>
                <a:latin typeface="Arial"/>
                <a:ea typeface="DejaVu Sans"/>
              </a:rPr>
              <a:t>fonction de la durée de l’impulsion d’émission</a:t>
            </a:r>
            <a:r>
              <a:rPr b="0" lang="fr-FR" sz="2400" strike="noStrike" u="none">
                <a:solidFill>
                  <a:srgbClr val="000000"/>
                </a:solidFill>
                <a:uFillTx/>
                <a:latin typeface="Arial"/>
                <a:ea typeface="DejaVu Sans"/>
              </a:rPr>
              <a:t>. Pour des échographes standards elle est de l’ordre du mm.</a:t>
            </a:r>
            <a:endParaRPr b="0" lang="en-DK" sz="2400" strike="noStrike" u="none">
              <a:solidFill>
                <a:srgbClr val="ffffff"/>
              </a:solidFill>
              <a:uFillTx/>
              <a:latin typeface="Arial"/>
            </a:endParaRPr>
          </a:p>
          <a:p>
            <a:pPr indent="0">
              <a:lnSpc>
                <a:spcPct val="90000"/>
              </a:lnSpc>
              <a:spcBef>
                <a:spcPts val="1001"/>
              </a:spcBef>
              <a:buNone/>
              <a:tabLst>
                <a:tab algn="l" pos="0"/>
              </a:tabLst>
            </a:pPr>
            <a:endParaRPr b="0" lang="en-DK" sz="2400" strike="noStrike" u="none">
              <a:solidFill>
                <a:srgbClr val="ffffff"/>
              </a:solidFill>
              <a:uFillTx/>
              <a:latin typeface="Arial"/>
            </a:endParaRPr>
          </a:p>
          <a:p>
            <a:pPr marL="343080" indent="-343080">
              <a:lnSpc>
                <a:spcPct val="90000"/>
              </a:lnSpc>
              <a:spcBef>
                <a:spcPts val="1001"/>
              </a:spcBef>
              <a:buClr>
                <a:srgbClr val="000000"/>
              </a:buClr>
              <a:buFont typeface="Arial"/>
              <a:buChar char="•"/>
              <a:tabLst>
                <a:tab algn="l" pos="0"/>
              </a:tabLst>
            </a:pPr>
            <a:r>
              <a:rPr b="0" lang="fr-FR" sz="2400" strike="noStrike" u="none">
                <a:solidFill>
                  <a:srgbClr val="000000"/>
                </a:solidFill>
                <a:uFillTx/>
                <a:latin typeface="Arial"/>
                <a:ea typeface="DejaVu Sans"/>
              </a:rPr>
              <a:t>La résolution </a:t>
            </a:r>
            <a:r>
              <a:rPr b="1" lang="fr-FR" sz="2400" strike="noStrike" u="none">
                <a:solidFill>
                  <a:srgbClr val="000000"/>
                </a:solidFill>
                <a:uFillTx/>
                <a:latin typeface="Arial"/>
                <a:ea typeface="DejaVu Sans"/>
              </a:rPr>
              <a:t>latérale</a:t>
            </a:r>
            <a:r>
              <a:rPr b="0" lang="fr-FR" sz="2400" strike="noStrike" u="none">
                <a:solidFill>
                  <a:srgbClr val="000000"/>
                </a:solidFill>
                <a:uFillTx/>
                <a:latin typeface="Arial"/>
                <a:ea typeface="DejaVu Sans"/>
              </a:rPr>
              <a:t> est moins bonne. Elle varie avec la </a:t>
            </a:r>
            <a:r>
              <a:rPr b="1" lang="fr-FR" sz="2400" strike="noStrike" u="none">
                <a:solidFill>
                  <a:srgbClr val="000000"/>
                </a:solidFill>
                <a:uFillTx/>
                <a:latin typeface="Arial"/>
                <a:ea typeface="DejaVu Sans"/>
              </a:rPr>
              <a:t>géométrie de la sonde</a:t>
            </a:r>
            <a:r>
              <a:rPr b="0" lang="fr-FR" sz="2400" strike="noStrike" u="none">
                <a:solidFill>
                  <a:srgbClr val="000000"/>
                </a:solidFill>
                <a:uFillTx/>
                <a:latin typeface="Arial"/>
                <a:ea typeface="DejaVu Sans"/>
              </a:rPr>
              <a:t>, et la </a:t>
            </a:r>
            <a:r>
              <a:rPr b="1" lang="fr-FR" sz="2400" strike="noStrike" u="none">
                <a:solidFill>
                  <a:srgbClr val="000000"/>
                </a:solidFill>
                <a:uFillTx/>
                <a:latin typeface="Arial"/>
                <a:ea typeface="DejaVu Sans"/>
              </a:rPr>
              <a:t>focalisation du faisceau </a:t>
            </a:r>
            <a:r>
              <a:rPr b="0" lang="fr-FR" sz="2400" strike="noStrike" u="none">
                <a:solidFill>
                  <a:srgbClr val="000000"/>
                </a:solidFill>
                <a:uFillTx/>
                <a:latin typeface="Arial"/>
                <a:ea typeface="DejaVu Sans"/>
              </a:rPr>
              <a:t>(la résolution varie en fonction de la profondeur)</a:t>
            </a:r>
            <a:endParaRPr b="0" lang="en-DK" sz="2400" strike="noStrike" u="none">
              <a:solidFill>
                <a:srgbClr val="ffffff"/>
              </a:solidFill>
              <a:uFillTx/>
              <a:latin typeface="Arial"/>
            </a:endParaRPr>
          </a:p>
          <a:p>
            <a:pPr indent="0">
              <a:lnSpc>
                <a:spcPct val="90000"/>
              </a:lnSpc>
              <a:spcBef>
                <a:spcPts val="1001"/>
              </a:spcBef>
              <a:buNone/>
              <a:tabLst>
                <a:tab algn="l" pos="0"/>
              </a:tabLst>
            </a:pPr>
            <a:endParaRPr b="0" lang="en-DK" sz="2400" strike="noStrike" u="none">
              <a:solidFill>
                <a:srgbClr val="ffffff"/>
              </a:solidFill>
              <a:uFillTx/>
              <a:latin typeface="Arial"/>
            </a:endParaRPr>
          </a:p>
        </p:txBody>
      </p:sp>
      <p:pic>
        <p:nvPicPr>
          <p:cNvPr id="1119" name="Image 3" descr=""/>
          <p:cNvPicPr/>
          <p:nvPr/>
        </p:nvPicPr>
        <p:blipFill>
          <a:blip r:embed="rId1"/>
          <a:stretch/>
        </p:blipFill>
        <p:spPr>
          <a:xfrm>
            <a:off x="459720" y="2439720"/>
            <a:ext cx="4233960" cy="1786320"/>
          </a:xfrm>
          <a:prstGeom prst="rect">
            <a:avLst/>
          </a:prstGeom>
          <a:ln w="0">
            <a:noFill/>
          </a:ln>
        </p:spPr>
      </p:pic>
      <p:pic>
        <p:nvPicPr>
          <p:cNvPr id="1120" name="Image 4" descr=""/>
          <p:cNvPicPr/>
          <p:nvPr/>
        </p:nvPicPr>
        <p:blipFill>
          <a:blip r:embed="rId2"/>
          <a:stretch/>
        </p:blipFill>
        <p:spPr>
          <a:xfrm rot="16200000">
            <a:off x="5868360" y="975960"/>
            <a:ext cx="3369960" cy="1973880"/>
          </a:xfrm>
          <a:prstGeom prst="rect">
            <a:avLst/>
          </a:prstGeom>
          <a:ln w="0">
            <a:noFill/>
          </a:ln>
        </p:spPr>
      </p:pic>
      <p:sp>
        <p:nvSpPr>
          <p:cNvPr id="1121" name="Connecteur droit 10"/>
          <p:cNvSpPr/>
          <p:nvPr/>
        </p:nvSpPr>
        <p:spPr>
          <a:xfrm flipV="1">
            <a:off x="3205440" y="1660320"/>
            <a:ext cx="3699720" cy="1478520"/>
          </a:xfrm>
          <a:prstGeom prst="line">
            <a:avLst/>
          </a:prstGeom>
          <a:ln w="9360">
            <a:solidFill>
              <a:srgbClr val="5597d3"/>
            </a:solidFill>
            <a:miter/>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122" name="Connecteur droit 12"/>
          <p:cNvSpPr/>
          <p:nvPr/>
        </p:nvSpPr>
        <p:spPr>
          <a:xfrm>
            <a:off x="3205440" y="3138840"/>
            <a:ext cx="3668040" cy="245160"/>
          </a:xfrm>
          <a:prstGeom prst="line">
            <a:avLst/>
          </a:prstGeom>
          <a:ln w="9360">
            <a:solidFill>
              <a:srgbClr val="5597d3"/>
            </a:solidFill>
            <a:miter/>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3"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Elastographie </a:t>
            </a:r>
            <a:endParaRPr b="0" lang="en-DK" sz="4400" strike="noStrike" u="none">
              <a:solidFill>
                <a:srgbClr val="ffffff"/>
              </a:solidFill>
              <a:uFillTx/>
              <a:latin typeface="Arial"/>
            </a:endParaRPr>
          </a:p>
        </p:txBody>
      </p:sp>
      <p:sp>
        <p:nvSpPr>
          <p:cNvPr id="1124" name="PlaceHolder 2"/>
          <p:cNvSpPr>
            <a:spLocks noGrp="1"/>
          </p:cNvSpPr>
          <p:nvPr>
            <p:ph type="subTitle"/>
          </p:nvPr>
        </p:nvSpPr>
        <p:spPr>
          <a:xfrm>
            <a:off x="186480" y="1827360"/>
            <a:ext cx="4685040" cy="1586160"/>
          </a:xfrm>
          <a:prstGeom prst="rect">
            <a:avLst/>
          </a:prstGeom>
          <a:solidFill>
            <a:srgbClr val="729fcf"/>
          </a:solidFill>
          <a:ln w="0">
            <a:noFill/>
          </a:ln>
        </p:spPr>
        <p:txBody>
          <a:bodyPr lIns="0" rIns="0" tIns="0" bIns="0" anchor="ctr">
            <a:noAutofit/>
          </a:bodyPr>
          <a:p>
            <a:pPr indent="0">
              <a:lnSpc>
                <a:spcPct val="90000"/>
              </a:lnSpc>
              <a:spcBef>
                <a:spcPts val="1001"/>
              </a:spcBef>
              <a:buNone/>
              <a:tabLst>
                <a:tab algn="l" pos="0"/>
              </a:tabLst>
            </a:pPr>
            <a:r>
              <a:rPr b="0" lang="fr-FR" sz="1600" strike="noStrike" u="none">
                <a:solidFill>
                  <a:srgbClr val="000000"/>
                </a:solidFill>
                <a:uFillTx/>
                <a:latin typeface="Arial"/>
                <a:ea typeface="DejaVu Sans"/>
              </a:rPr>
              <a:t>La vitesse </a:t>
            </a:r>
            <a:r>
              <a:rPr b="0" lang="fr-FR" sz="1600" strike="noStrike" u="none">
                <a:solidFill>
                  <a:srgbClr val="000000"/>
                </a:solidFill>
                <a:uFillTx/>
                <a:latin typeface="Arial"/>
                <a:ea typeface="DejaVu Sans"/>
              </a:rPr>
              <a:t>des ondes </a:t>
            </a:r>
            <a:r>
              <a:rPr b="0" lang="fr-FR" sz="1600" strike="noStrike" u="none">
                <a:solidFill>
                  <a:srgbClr val="000000"/>
                </a:solidFill>
                <a:uFillTx/>
                <a:latin typeface="Arial"/>
                <a:ea typeface="DejaVu Sans"/>
              </a:rPr>
              <a:t>longitudinal</a:t>
            </a:r>
            <a:r>
              <a:rPr b="0" lang="fr-FR" sz="1600" strike="noStrike" u="none">
                <a:solidFill>
                  <a:srgbClr val="000000"/>
                </a:solidFill>
                <a:uFillTx/>
                <a:latin typeface="Arial"/>
                <a:ea typeface="DejaVu Sans"/>
              </a:rPr>
              <a:t>es utilisées </a:t>
            </a:r>
            <a:r>
              <a:rPr b="0" lang="fr-FR" sz="1600" strike="noStrike" u="none">
                <a:solidFill>
                  <a:srgbClr val="000000"/>
                </a:solidFill>
                <a:uFillTx/>
                <a:latin typeface="Arial"/>
                <a:ea typeface="DejaVu Sans"/>
              </a:rPr>
              <a:t>pour former </a:t>
            </a:r>
            <a:r>
              <a:rPr b="0" lang="fr-FR" sz="1600" strike="noStrike" u="none">
                <a:solidFill>
                  <a:srgbClr val="000000"/>
                </a:solidFill>
                <a:uFillTx/>
                <a:latin typeface="Arial"/>
                <a:ea typeface="DejaVu Sans"/>
              </a:rPr>
              <a:t>les images </a:t>
            </a:r>
            <a:r>
              <a:rPr b="0" lang="fr-FR" sz="1600" strike="noStrike" u="none">
                <a:solidFill>
                  <a:srgbClr val="000000"/>
                </a:solidFill>
                <a:uFillTx/>
                <a:latin typeface="Arial"/>
                <a:ea typeface="DejaVu Sans"/>
              </a:rPr>
              <a:t>est très peu </a:t>
            </a:r>
            <a:r>
              <a:rPr b="0" lang="fr-FR" sz="1600" strike="noStrike" u="none">
                <a:solidFill>
                  <a:srgbClr val="000000"/>
                </a:solidFill>
                <a:uFillTx/>
                <a:latin typeface="Arial"/>
                <a:ea typeface="DejaVu Sans"/>
              </a:rPr>
              <a:t>sensibles à </a:t>
            </a:r>
            <a:r>
              <a:rPr b="0" lang="fr-FR" sz="1600" strike="noStrike" u="none">
                <a:solidFill>
                  <a:srgbClr val="000000"/>
                </a:solidFill>
                <a:uFillTx/>
                <a:latin typeface="Arial"/>
                <a:ea typeface="DejaVu Sans"/>
              </a:rPr>
              <a:t>de faibles </a:t>
            </a:r>
            <a:r>
              <a:rPr b="0" lang="fr-FR" sz="1600" strike="noStrike" u="none">
                <a:solidFill>
                  <a:srgbClr val="000000"/>
                </a:solidFill>
                <a:uFillTx/>
                <a:latin typeface="Arial"/>
                <a:ea typeface="DejaVu Sans"/>
              </a:rPr>
              <a:t>variations </a:t>
            </a:r>
            <a:r>
              <a:rPr b="0" lang="fr-FR" sz="1600" strike="noStrike" u="none">
                <a:solidFill>
                  <a:srgbClr val="000000"/>
                </a:solidFill>
                <a:uFillTx/>
                <a:latin typeface="Arial"/>
                <a:ea typeface="DejaVu Sans"/>
              </a:rPr>
              <a:t>de la </a:t>
            </a:r>
            <a:r>
              <a:rPr b="0" lang="fr-FR" sz="1600" strike="noStrike" u="none">
                <a:solidFill>
                  <a:srgbClr val="000000"/>
                </a:solidFill>
                <a:uFillTx/>
                <a:latin typeface="Arial"/>
                <a:ea typeface="DejaVu Sans"/>
              </a:rPr>
              <a:t>rigidité du </a:t>
            </a:r>
            <a:r>
              <a:rPr b="0" lang="fr-FR" sz="1600" strike="noStrike" u="none">
                <a:solidFill>
                  <a:srgbClr val="000000"/>
                </a:solidFill>
                <a:uFillTx/>
                <a:latin typeface="Arial"/>
                <a:ea typeface="DejaVu Sans"/>
              </a:rPr>
              <a:t>milieu mais </a:t>
            </a:r>
            <a:r>
              <a:rPr b="0" lang="fr-FR" sz="1600" strike="noStrike" u="none">
                <a:solidFill>
                  <a:srgbClr val="000000"/>
                </a:solidFill>
                <a:uFillTx/>
                <a:latin typeface="Arial"/>
                <a:ea typeface="DejaVu Sans"/>
              </a:rPr>
              <a:t>ces ondes </a:t>
            </a:r>
            <a:r>
              <a:rPr b="0" lang="fr-FR" sz="1600" strike="noStrike" u="none">
                <a:solidFill>
                  <a:srgbClr val="000000"/>
                </a:solidFill>
                <a:uFillTx/>
                <a:latin typeface="Arial"/>
                <a:ea typeface="DejaVu Sans"/>
              </a:rPr>
              <a:t>longitudinal</a:t>
            </a:r>
            <a:r>
              <a:rPr b="0" lang="fr-FR" sz="1600" strike="noStrike" u="none">
                <a:solidFill>
                  <a:srgbClr val="000000"/>
                </a:solidFill>
                <a:uFillTx/>
                <a:latin typeface="Arial"/>
                <a:ea typeface="DejaVu Sans"/>
              </a:rPr>
              <a:t>es peuvent </a:t>
            </a:r>
            <a:r>
              <a:rPr b="0" lang="fr-FR" sz="1600" strike="noStrike" u="none">
                <a:solidFill>
                  <a:srgbClr val="000000"/>
                </a:solidFill>
                <a:uFillTx/>
                <a:latin typeface="Arial"/>
                <a:ea typeface="DejaVu Sans"/>
              </a:rPr>
              <a:t>être utilisée </a:t>
            </a:r>
            <a:r>
              <a:rPr b="0" lang="fr-FR" sz="1600" strike="noStrike" u="none">
                <a:solidFill>
                  <a:srgbClr val="000000"/>
                </a:solidFill>
                <a:uFillTx/>
                <a:latin typeface="Arial"/>
                <a:ea typeface="DejaVu Sans"/>
              </a:rPr>
              <a:t>pour créer </a:t>
            </a:r>
            <a:r>
              <a:rPr b="0" lang="fr-FR" sz="1600" strike="noStrike" u="none">
                <a:solidFill>
                  <a:srgbClr val="000000"/>
                </a:solidFill>
                <a:uFillTx/>
                <a:latin typeface="Arial"/>
                <a:ea typeface="DejaVu Sans"/>
              </a:rPr>
              <a:t>des ondes </a:t>
            </a:r>
            <a:r>
              <a:rPr b="0" lang="fr-FR" sz="1600" strike="noStrike" u="none">
                <a:solidFill>
                  <a:srgbClr val="000000"/>
                </a:solidFill>
                <a:uFillTx/>
                <a:latin typeface="Arial"/>
                <a:ea typeface="DejaVu Sans"/>
              </a:rPr>
              <a:t>transverses </a:t>
            </a:r>
            <a:r>
              <a:rPr b="0" lang="fr-FR" sz="1600" strike="noStrike" u="none">
                <a:solidFill>
                  <a:srgbClr val="000000"/>
                </a:solidFill>
                <a:uFillTx/>
                <a:latin typeface="Arial"/>
                <a:ea typeface="DejaVu Sans"/>
              </a:rPr>
              <a:t>qui y sont </a:t>
            </a:r>
            <a:r>
              <a:rPr b="0" lang="fr-FR" sz="1600" strike="noStrike" u="none">
                <a:solidFill>
                  <a:srgbClr val="000000"/>
                </a:solidFill>
                <a:uFillTx/>
                <a:latin typeface="Arial"/>
                <a:ea typeface="DejaVu Sans"/>
              </a:rPr>
              <a:t>beaucoup </a:t>
            </a:r>
            <a:r>
              <a:rPr b="0" lang="fr-FR" sz="1600" strike="noStrike" u="none">
                <a:solidFill>
                  <a:srgbClr val="000000"/>
                </a:solidFill>
                <a:uFillTx/>
                <a:latin typeface="Arial"/>
                <a:ea typeface="DejaVu Sans"/>
              </a:rPr>
              <a:t>plus </a:t>
            </a:r>
            <a:r>
              <a:rPr b="0" lang="fr-FR" sz="1600" strike="noStrike" u="none">
                <a:solidFill>
                  <a:srgbClr val="000000"/>
                </a:solidFill>
                <a:uFillTx/>
                <a:latin typeface="Arial"/>
                <a:ea typeface="DejaVu Sans"/>
              </a:rPr>
              <a:t>sensibles.</a:t>
            </a:r>
            <a:endParaRPr b="0" lang="en-DK" sz="1600" strike="noStrike" u="none">
              <a:solidFill>
                <a:srgbClr val="000000"/>
              </a:solidFill>
              <a:uFillTx/>
              <a:latin typeface="Arial"/>
            </a:endParaRPr>
          </a:p>
        </p:txBody>
      </p:sp>
      <p:pic>
        <p:nvPicPr>
          <p:cNvPr id="1125" name="" descr=""/>
          <p:cNvPicPr/>
          <p:nvPr/>
        </p:nvPicPr>
        <p:blipFill>
          <a:blip r:embed="rId1"/>
          <a:stretch/>
        </p:blipFill>
        <p:spPr>
          <a:xfrm>
            <a:off x="7372440" y="574560"/>
            <a:ext cx="4670640" cy="3510360"/>
          </a:xfrm>
          <a:prstGeom prst="rect">
            <a:avLst/>
          </a:prstGeom>
          <a:ln w="0">
            <a:noFill/>
          </a:ln>
        </p:spPr>
      </p:pic>
      <p:pic>
        <p:nvPicPr>
          <p:cNvPr id="1126" name="" descr=""/>
          <p:cNvPicPr/>
          <p:nvPr/>
        </p:nvPicPr>
        <p:blipFill>
          <a:blip r:embed="rId2"/>
          <a:stretch/>
        </p:blipFill>
        <p:spPr>
          <a:xfrm>
            <a:off x="327600" y="4165200"/>
            <a:ext cx="4402800" cy="2344680"/>
          </a:xfrm>
          <a:prstGeom prst="rect">
            <a:avLst/>
          </a:prstGeom>
          <a:ln w="0">
            <a:noFill/>
          </a:ln>
        </p:spPr>
      </p:pic>
      <p:sp>
        <p:nvSpPr>
          <p:cNvPr id="1127" name="PlaceHolder 6"/>
          <p:cNvSpPr/>
          <p:nvPr/>
        </p:nvSpPr>
        <p:spPr>
          <a:xfrm>
            <a:off x="5220000" y="4553640"/>
            <a:ext cx="2711880" cy="1567800"/>
          </a:xfrm>
          <a:prstGeom prst="rect">
            <a:avLst/>
          </a:prstGeom>
          <a:solidFill>
            <a:srgbClr val="729fcf"/>
          </a:solidFill>
          <a:ln w="0">
            <a:noFill/>
          </a:ln>
        </p:spPr>
        <p:style>
          <a:lnRef idx="0"/>
          <a:fillRef idx="0"/>
          <a:effectRef idx="0"/>
          <a:fontRef idx="minor"/>
        </p:style>
        <p:txBody>
          <a:bodyPr lIns="0" rIns="0" tIns="0" bIns="0" anchor="ctr">
            <a:noAutofit/>
          </a:bodyPr>
          <a:p>
            <a:pPr algn="ctr">
              <a:lnSpc>
                <a:spcPct val="90000"/>
              </a:lnSpc>
              <a:spcBef>
                <a:spcPts val="1001"/>
              </a:spcBef>
            </a:pPr>
            <a:r>
              <a:rPr b="0" lang="fr-FR" sz="1600" strike="noStrike" u="none">
                <a:solidFill>
                  <a:srgbClr val="000000"/>
                </a:solidFill>
                <a:uFillTx/>
                <a:latin typeface="Arial"/>
                <a:ea typeface="DejaVu Sans"/>
              </a:rPr>
              <a:t>Les ondes transverses créées étant beaucoup plus lentes que les longitudinales on peut utiliser les ondes longitudinales pour observer les ondes transverse. </a:t>
            </a:r>
            <a:endParaRPr b="0" lang="en-DK" sz="1600" strike="noStrike" u="none">
              <a:solidFill>
                <a:srgbClr val="000000"/>
              </a:solidFill>
              <a:uFillTx/>
              <a:latin typeface="Arial"/>
            </a:endParaRPr>
          </a:p>
        </p:txBody>
      </p:sp>
      <p:cxnSp>
        <p:nvCxnSpPr>
          <p:cNvPr id="1128" name=""/>
          <p:cNvCxnSpPr>
            <a:stCxn id="1124" idx="2"/>
            <a:endCxn id="1126" idx="0"/>
          </p:cNvCxnSpPr>
          <p:nvPr/>
        </p:nvCxnSpPr>
        <p:spPr>
          <a:xfrm>
            <a:off x="2529000" y="3413520"/>
            <a:ext cx="360" cy="752040"/>
          </a:xfrm>
          <a:prstGeom prst="straightConnector1">
            <a:avLst/>
          </a:prstGeom>
          <a:ln w="57240">
            <a:solidFill>
              <a:srgbClr val="3465a4"/>
            </a:solidFill>
            <a:round/>
            <a:tailEnd len="med" type="triangle" w="med"/>
          </a:ln>
        </p:spPr>
      </p:cxnSp>
      <p:cxnSp>
        <p:nvCxnSpPr>
          <p:cNvPr id="1129" name=""/>
          <p:cNvCxnSpPr>
            <a:stCxn id="1126" idx="3"/>
            <a:endCxn id="1127" idx="1"/>
          </p:cNvCxnSpPr>
          <p:nvPr/>
        </p:nvCxnSpPr>
        <p:spPr>
          <a:xfrm>
            <a:off x="4730400" y="5337360"/>
            <a:ext cx="489960" cy="360"/>
          </a:xfrm>
          <a:prstGeom prst="straightConnector1">
            <a:avLst/>
          </a:prstGeom>
          <a:ln w="57240">
            <a:solidFill>
              <a:srgbClr val="3465a4"/>
            </a:solidFill>
            <a:round/>
            <a:tailEnd len="med" type="triangle" w="med"/>
          </a:ln>
        </p:spPr>
      </p:cxnSp>
      <p:sp>
        <p:nvSpPr>
          <p:cNvPr id="1130" name="PlaceHolder 7"/>
          <p:cNvSpPr/>
          <p:nvPr/>
        </p:nvSpPr>
        <p:spPr>
          <a:xfrm>
            <a:off x="8356320" y="4553640"/>
            <a:ext cx="2711880" cy="1567800"/>
          </a:xfrm>
          <a:prstGeom prst="rect">
            <a:avLst/>
          </a:prstGeom>
          <a:solidFill>
            <a:srgbClr val="729fcf"/>
          </a:solidFill>
          <a:ln w="0">
            <a:noFill/>
          </a:ln>
        </p:spPr>
        <p:style>
          <a:lnRef idx="0"/>
          <a:fillRef idx="0"/>
          <a:effectRef idx="0"/>
          <a:fontRef idx="minor"/>
        </p:style>
        <p:txBody>
          <a:bodyPr lIns="0" rIns="0" tIns="0" bIns="0" anchor="ctr">
            <a:noAutofit/>
          </a:bodyPr>
          <a:p>
            <a:pPr algn="ctr">
              <a:lnSpc>
                <a:spcPct val="90000"/>
              </a:lnSpc>
              <a:spcBef>
                <a:spcPts val="1001"/>
              </a:spcBef>
            </a:pPr>
            <a:r>
              <a:rPr b="0" lang="fr-FR" sz="1600" strike="noStrike" u="none">
                <a:solidFill>
                  <a:srgbClr val="000000"/>
                </a:solidFill>
                <a:uFillTx/>
                <a:latin typeface="Arial"/>
                <a:ea typeface="DejaVu Sans"/>
              </a:rPr>
              <a:t>La vitesse des ondes transverses est fonction de la rigidité du matériau qu’elles traversent</a:t>
            </a:r>
            <a:endParaRPr b="0" lang="en-DK" sz="1600" strike="noStrike" u="none">
              <a:solidFill>
                <a:srgbClr val="000000"/>
              </a:solidFill>
              <a:uFillTx/>
              <a:latin typeface="Arial"/>
            </a:endParaRPr>
          </a:p>
        </p:txBody>
      </p:sp>
      <p:cxnSp>
        <p:nvCxnSpPr>
          <p:cNvPr id="1131" name=""/>
          <p:cNvCxnSpPr>
            <a:stCxn id="1127" idx="3"/>
            <a:endCxn id="1130" idx="1"/>
          </p:cNvCxnSpPr>
          <p:nvPr/>
        </p:nvCxnSpPr>
        <p:spPr>
          <a:xfrm>
            <a:off x="7931880" y="5337360"/>
            <a:ext cx="424800" cy="360"/>
          </a:xfrm>
          <a:prstGeom prst="straightConnector1">
            <a:avLst/>
          </a:prstGeom>
          <a:ln w="57240">
            <a:solidFill>
              <a:srgbClr val="3465a4"/>
            </a:solidFill>
            <a:round/>
            <a:tailEnd len="med" type="triangle" w="med"/>
          </a:ln>
        </p:spPr>
      </p:cxnSp>
      <p:cxnSp>
        <p:nvCxnSpPr>
          <p:cNvPr id="1132" name=""/>
          <p:cNvCxnSpPr>
            <a:stCxn id="1130" idx="0"/>
            <a:endCxn id="1125" idx="2"/>
          </p:cNvCxnSpPr>
          <p:nvPr/>
        </p:nvCxnSpPr>
        <p:spPr>
          <a:xfrm flipH="1" flipV="1">
            <a:off x="9707760" y="4084920"/>
            <a:ext cx="4680" cy="469080"/>
          </a:xfrm>
          <a:prstGeom prst="straightConnector1">
            <a:avLst/>
          </a:prstGeom>
          <a:ln w="57240">
            <a:solidFill>
              <a:srgbClr val="3465a4"/>
            </a:solidFill>
            <a:round/>
            <a:tailEnd len="med" type="triangle" w="med"/>
          </a:ln>
        </p:spPr>
      </p:cxn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3"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Agents de contraste</a:t>
            </a:r>
            <a:endParaRPr b="0" lang="en-DK" sz="4400" strike="noStrike" u="none">
              <a:solidFill>
                <a:srgbClr val="ffffff"/>
              </a:solidFill>
              <a:uFillTx/>
              <a:latin typeface="Arial"/>
            </a:endParaRPr>
          </a:p>
        </p:txBody>
      </p:sp>
      <p:sp>
        <p:nvSpPr>
          <p:cNvPr id="1134" name="PlaceHolder 2"/>
          <p:cNvSpPr>
            <a:spLocks noGrp="1"/>
          </p:cNvSpPr>
          <p:nvPr>
            <p:ph type="subTitle"/>
          </p:nvPr>
        </p:nvSpPr>
        <p:spPr>
          <a:xfrm>
            <a:off x="186480" y="1827360"/>
            <a:ext cx="5110920" cy="1979640"/>
          </a:xfrm>
          <a:prstGeom prst="rect">
            <a:avLst/>
          </a:prstGeom>
          <a:solidFill>
            <a:srgbClr val="729fcf"/>
          </a:solidFill>
          <a:ln w="0">
            <a:noFill/>
          </a:ln>
        </p:spPr>
        <p:txBody>
          <a:bodyPr lIns="0" rIns="0" tIns="0" bIns="0" anchor="ctr">
            <a:noAutofit/>
          </a:bodyPr>
          <a:p>
            <a:pPr indent="0">
              <a:lnSpc>
                <a:spcPct val="90000"/>
              </a:lnSpc>
              <a:spcBef>
                <a:spcPts val="1001"/>
              </a:spcBef>
              <a:buNone/>
              <a:tabLst>
                <a:tab algn="l" pos="0"/>
              </a:tabLst>
            </a:pPr>
            <a:r>
              <a:rPr b="0" lang="fr-FR" sz="1600" strike="noStrike" u="none">
                <a:solidFill>
                  <a:srgbClr val="000000"/>
                </a:solidFill>
                <a:uFillTx/>
                <a:latin typeface="Arial"/>
                <a:ea typeface="DejaVu Sans"/>
              </a:rPr>
              <a:t>Les agents utilisés sont constitués de microbulles d’un diamètre moyen égal à 3 microns qui sont injectées dans la circulation sanguine. L’impédance acoustique de ces microbulles (gaz) étant très différente de celle du sang (liquide) elles constituent des réflecteurs ultrasonores très efficaces pour renseigner le médecin sur l’état de vascularisation de la zone explorée.</a:t>
            </a:r>
            <a:endParaRPr b="0" lang="en-DK" sz="1600" strike="noStrike" u="none">
              <a:solidFill>
                <a:srgbClr val="000000"/>
              </a:solidFill>
              <a:uFillTx/>
              <a:latin typeface="Arial"/>
            </a:endParaRPr>
          </a:p>
        </p:txBody>
      </p:sp>
      <p:grpSp>
        <p:nvGrpSpPr>
          <p:cNvPr id="1135" name=""/>
          <p:cNvGrpSpPr/>
          <p:nvPr/>
        </p:nvGrpSpPr>
        <p:grpSpPr>
          <a:xfrm>
            <a:off x="6896520" y="1645920"/>
            <a:ext cx="4119840" cy="2708280"/>
            <a:chOff x="6896520" y="1645920"/>
            <a:chExt cx="4119840" cy="2708280"/>
          </a:xfrm>
        </p:grpSpPr>
        <p:pic>
          <p:nvPicPr>
            <p:cNvPr id="1136" name="" descr=""/>
            <p:cNvPicPr/>
            <p:nvPr/>
          </p:nvPicPr>
          <p:blipFill>
            <a:blip r:embed="rId1"/>
            <a:srcRect l="47775" t="0" r="0" b="0"/>
            <a:stretch/>
          </p:blipFill>
          <p:spPr>
            <a:xfrm>
              <a:off x="6896520" y="1645920"/>
              <a:ext cx="1986120" cy="2225520"/>
            </a:xfrm>
            <a:prstGeom prst="rect">
              <a:avLst/>
            </a:prstGeom>
            <a:ln w="0">
              <a:noFill/>
            </a:ln>
          </p:spPr>
        </p:pic>
        <p:pic>
          <p:nvPicPr>
            <p:cNvPr id="1137" name="" descr=""/>
            <p:cNvPicPr/>
            <p:nvPr/>
          </p:nvPicPr>
          <p:blipFill>
            <a:blip r:embed="rId2"/>
            <a:srcRect l="0" t="0" r="51857" b="0"/>
            <a:stretch/>
          </p:blipFill>
          <p:spPr>
            <a:xfrm>
              <a:off x="9185760" y="1645920"/>
              <a:ext cx="1830600" cy="2225520"/>
            </a:xfrm>
            <a:prstGeom prst="rect">
              <a:avLst/>
            </a:prstGeom>
            <a:ln w="0">
              <a:noFill/>
            </a:ln>
          </p:spPr>
        </p:pic>
        <p:sp>
          <p:nvSpPr>
            <p:cNvPr id="1138" name=""/>
            <p:cNvSpPr/>
            <p:nvPr/>
          </p:nvSpPr>
          <p:spPr>
            <a:xfrm>
              <a:off x="7107840" y="4010760"/>
              <a:ext cx="1563120" cy="343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Sans µ-bulles</a:t>
              </a:r>
              <a:endParaRPr b="0" lang="en-DK" sz="1800" strike="noStrike" u="none">
                <a:solidFill>
                  <a:srgbClr val="ffffff"/>
                </a:solidFill>
                <a:uFillTx/>
                <a:latin typeface="Arial"/>
              </a:endParaRPr>
            </a:p>
          </p:txBody>
        </p:sp>
        <p:sp>
          <p:nvSpPr>
            <p:cNvPr id="1139" name=""/>
            <p:cNvSpPr/>
            <p:nvPr/>
          </p:nvSpPr>
          <p:spPr>
            <a:xfrm>
              <a:off x="9327600" y="4010760"/>
              <a:ext cx="1546560" cy="343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1800" strike="noStrike" u="none">
                  <a:solidFill>
                    <a:srgbClr val="000000"/>
                  </a:solidFill>
                  <a:uFillTx/>
                  <a:latin typeface="Arial"/>
                  <a:ea typeface="DejaVu Sans"/>
                </a:rPr>
                <a:t>Avec µ-bulles</a:t>
              </a:r>
              <a:endParaRPr b="0" lang="en-DK" sz="1800" strike="noStrike" u="none">
                <a:solidFill>
                  <a:srgbClr val="ffffff"/>
                </a:solidFill>
                <a:uFillTx/>
                <a:latin typeface="Arial"/>
              </a:endParaRPr>
            </a:p>
          </p:txBody>
        </p:sp>
      </p:grpSp>
      <p:pic>
        <p:nvPicPr>
          <p:cNvPr id="1140" name="" descr=""/>
          <p:cNvPicPr/>
          <p:nvPr/>
        </p:nvPicPr>
        <p:blipFill>
          <a:blip r:embed="rId3"/>
          <a:stretch/>
        </p:blipFill>
        <p:spPr>
          <a:xfrm>
            <a:off x="2936160" y="4449240"/>
            <a:ext cx="3858120" cy="2167200"/>
          </a:xfrm>
          <a:prstGeom prst="rect">
            <a:avLst/>
          </a:prstGeom>
          <a:ln w="0">
            <a:noFill/>
          </a:ln>
        </p:spPr>
      </p:pic>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1"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Micro imagerie</a:t>
            </a:r>
            <a:endParaRPr b="0" lang="en-DK" sz="4400" strike="noStrike" u="none">
              <a:solidFill>
                <a:srgbClr val="ffffff"/>
              </a:solidFill>
              <a:uFillTx/>
              <a:latin typeface="Arial"/>
            </a:endParaRPr>
          </a:p>
        </p:txBody>
      </p:sp>
      <p:sp>
        <p:nvSpPr>
          <p:cNvPr id="1142" name="PlaceHolder 2"/>
          <p:cNvSpPr>
            <a:spLocks noGrp="1"/>
          </p:cNvSpPr>
          <p:nvPr>
            <p:ph type="subTitle"/>
          </p:nvPr>
        </p:nvSpPr>
        <p:spPr>
          <a:xfrm>
            <a:off x="186480" y="1827360"/>
            <a:ext cx="5110920" cy="1979640"/>
          </a:xfrm>
          <a:prstGeom prst="rect">
            <a:avLst/>
          </a:prstGeom>
          <a:solidFill>
            <a:srgbClr val="729fcf"/>
          </a:solidFill>
          <a:ln w="0">
            <a:noFill/>
          </a:ln>
        </p:spPr>
        <p:txBody>
          <a:bodyPr lIns="0" rIns="0" tIns="0" bIns="0" anchor="ctr">
            <a:noAutofit/>
          </a:bodyPr>
          <a:p>
            <a:pPr indent="0">
              <a:lnSpc>
                <a:spcPct val="90000"/>
              </a:lnSpc>
              <a:spcBef>
                <a:spcPts val="1001"/>
              </a:spcBef>
              <a:buNone/>
              <a:tabLst>
                <a:tab algn="l" pos="0"/>
              </a:tabLst>
            </a:pPr>
            <a:r>
              <a:rPr b="0" lang="fr-FR" sz="1600" strike="noStrike" u="none">
                <a:solidFill>
                  <a:srgbClr val="000000"/>
                </a:solidFill>
                <a:uFillTx/>
                <a:latin typeface="Arial"/>
                <a:ea typeface="DejaVu Sans"/>
              </a:rPr>
              <a:t>Ces microbulles injectées permettent aussi de briser la barrière de résolution spatiale imposée par la longueur d’onde des ondes ultrasonores. </a:t>
            </a:r>
            <a:endParaRPr b="0" lang="en-DK" sz="1600" strike="noStrike" u="none">
              <a:solidFill>
                <a:srgbClr val="000000"/>
              </a:solidFill>
              <a:uFillTx/>
              <a:latin typeface="Arial"/>
            </a:endParaRPr>
          </a:p>
          <a:p>
            <a:pPr indent="0">
              <a:lnSpc>
                <a:spcPct val="90000"/>
              </a:lnSpc>
              <a:spcBef>
                <a:spcPts val="1001"/>
              </a:spcBef>
              <a:buNone/>
              <a:tabLst>
                <a:tab algn="l" pos="0"/>
              </a:tabLst>
            </a:pPr>
            <a:r>
              <a:rPr b="0" lang="fr-FR" sz="1600" strike="noStrike" u="none">
                <a:solidFill>
                  <a:srgbClr val="000000"/>
                </a:solidFill>
                <a:uFillTx/>
                <a:latin typeface="Arial"/>
                <a:ea typeface="DejaVu Sans"/>
              </a:rPr>
              <a:t>En couplant l’injection de microbulles avec l’acquisition ultra rapide d’images (500i/s) on peut obtenir des résolution spatiales de quelques dizaines de micromètres</a:t>
            </a:r>
            <a:endParaRPr b="0" lang="en-DK" sz="1600" strike="noStrike" u="none">
              <a:solidFill>
                <a:srgbClr val="000000"/>
              </a:solidFill>
              <a:uFillTx/>
              <a:latin typeface="Arial"/>
            </a:endParaRPr>
          </a:p>
        </p:txBody>
      </p:sp>
      <p:pic>
        <p:nvPicPr>
          <p:cNvPr id="1143" name="" descr=""/>
          <p:cNvPicPr/>
          <p:nvPr/>
        </p:nvPicPr>
        <p:blipFill>
          <a:blip r:embed="rId1"/>
          <a:stretch/>
        </p:blipFill>
        <p:spPr>
          <a:xfrm>
            <a:off x="5121720" y="15120"/>
            <a:ext cx="7067520" cy="6201000"/>
          </a:xfrm>
          <a:prstGeom prst="rect">
            <a:avLst/>
          </a:prstGeom>
          <a:ln w="0">
            <a:noFill/>
          </a:ln>
        </p:spPr>
      </p:pic>
      <p:pic>
        <p:nvPicPr>
          <p:cNvPr id="1144" name="" descr=""/>
          <p:cNvPicPr/>
          <p:nvPr/>
        </p:nvPicPr>
        <p:blipFill>
          <a:blip r:embed="rId2"/>
          <a:stretch/>
        </p:blipFill>
        <p:spPr>
          <a:xfrm>
            <a:off x="520560" y="5252400"/>
            <a:ext cx="3572280" cy="1272240"/>
          </a:xfrm>
          <a:prstGeom prst="rect">
            <a:avLst/>
          </a:prstGeom>
          <a:ln w="0">
            <a:noFill/>
          </a:ln>
        </p:spPr>
      </p:pic>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Avantages et inconvénients</a:t>
            </a:r>
            <a:endParaRPr b="0" lang="en-DK" sz="4400" strike="noStrike" u="none">
              <a:solidFill>
                <a:srgbClr val="ffffff"/>
              </a:solidFill>
              <a:uFillTx/>
              <a:latin typeface="Arial"/>
            </a:endParaRPr>
          </a:p>
        </p:txBody>
      </p:sp>
      <p:sp>
        <p:nvSpPr>
          <p:cNvPr id="1146" name="ZoneTexte 3"/>
          <p:cNvSpPr/>
          <p:nvPr/>
        </p:nvSpPr>
        <p:spPr>
          <a:xfrm>
            <a:off x="556920" y="2327040"/>
            <a:ext cx="10397880" cy="2832840"/>
          </a:xfrm>
          <a:prstGeom prst="rect">
            <a:avLst/>
          </a:prstGeom>
          <a:noFill/>
          <a:ln w="0">
            <a:noFill/>
          </a:ln>
        </p:spPr>
        <p:style>
          <a:lnRef idx="0"/>
          <a:fillRef idx="0"/>
          <a:effectRef idx="0"/>
          <a:fontRef idx="minor"/>
        </p:style>
        <p:txBody>
          <a:bodyPr wrap="none" lIns="90000" rIns="90000" tIns="45000" bIns="45000" anchor="t">
            <a:spAutoFit/>
          </a:bodyPr>
          <a:p>
            <a:pPr marL="285840" indent="-285840">
              <a:lnSpc>
                <a:spcPct val="100000"/>
              </a:lnSpc>
              <a:buClr>
                <a:srgbClr val="ff0000"/>
              </a:buClr>
              <a:buFont typeface="Arial"/>
              <a:buChar char="•"/>
            </a:pPr>
            <a:r>
              <a:rPr b="0" lang="fr-FR" sz="1800" strike="noStrike" u="none">
                <a:solidFill>
                  <a:srgbClr val="ff0000"/>
                </a:solidFill>
                <a:uFillTx/>
                <a:latin typeface="Arial"/>
                <a:ea typeface="DejaVu Sans"/>
              </a:rPr>
              <a:t>Présence de bruit dû aux piézo et à l’électronique d’acquisition</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Le speckle est un « artefact » mais crée une texture du milieu =&gt; </a:t>
            </a:r>
            <a:r>
              <a:rPr b="0" lang="fr-FR" sz="1800" strike="noStrike" u="none">
                <a:solidFill>
                  <a:srgbClr val="ff0000"/>
                </a:solidFill>
                <a:uFillTx/>
                <a:latin typeface="Arial"/>
                <a:ea typeface="DejaVu Sans"/>
              </a:rPr>
              <a:t>Images d’aspect très particulier.</a:t>
            </a:r>
            <a:endParaRPr b="0" lang="en-DK" sz="1800" strike="noStrike" u="none">
              <a:solidFill>
                <a:srgbClr val="ffffff"/>
              </a:solidFill>
              <a:uFillTx/>
              <a:latin typeface="Arial"/>
            </a:endParaRPr>
          </a:p>
          <a:p>
            <a:pPr marL="285840" indent="-285840">
              <a:lnSpc>
                <a:spcPct val="100000"/>
              </a:lnSpc>
              <a:buClr>
                <a:srgbClr val="ff0000"/>
              </a:buClr>
              <a:buFont typeface="Arial"/>
              <a:buChar char="•"/>
            </a:pPr>
            <a:r>
              <a:rPr b="0" lang="fr-FR" sz="1800" strike="noStrike" u="none">
                <a:solidFill>
                  <a:srgbClr val="ff0000"/>
                </a:solidFill>
                <a:uFillTx/>
                <a:latin typeface="Arial"/>
                <a:ea typeface="DejaVu Sans"/>
              </a:rPr>
              <a:t>Les différences de vélocité dans les tissus peuvent créer des artéfacts</a:t>
            </a:r>
            <a:endParaRPr b="0" lang="en-DK" sz="1800" strike="noStrike" u="none">
              <a:solidFill>
                <a:srgbClr val="ffffff"/>
              </a:solidFill>
              <a:uFillTx/>
              <a:latin typeface="Arial"/>
            </a:endParaRPr>
          </a:p>
          <a:p>
            <a:pPr marL="285840" indent="-285840">
              <a:lnSpc>
                <a:spcPct val="100000"/>
              </a:lnSpc>
              <a:buClr>
                <a:srgbClr val="ff0000"/>
              </a:buClr>
              <a:buFont typeface="Arial"/>
              <a:buChar char="•"/>
            </a:pPr>
            <a:r>
              <a:rPr b="0" lang="fr-FR" sz="1800" strike="noStrike" u="none">
                <a:solidFill>
                  <a:srgbClr val="ff0000"/>
                </a:solidFill>
                <a:uFillTx/>
                <a:latin typeface="Arial"/>
                <a:ea typeface="DejaVu Sans"/>
              </a:rPr>
              <a:t>Zones d’ombres.</a:t>
            </a:r>
            <a:endParaRPr b="0" lang="en-DK" sz="1800" strike="noStrike" u="none">
              <a:solidFill>
                <a:srgbClr val="ffffff"/>
              </a:solidFill>
              <a:uFillTx/>
              <a:latin typeface="Arial"/>
            </a:endParaRPr>
          </a:p>
          <a:p>
            <a:pPr marL="285840" indent="-285840">
              <a:lnSpc>
                <a:spcPct val="100000"/>
              </a:lnSpc>
              <a:buClr>
                <a:srgbClr val="ff0000"/>
              </a:buClr>
              <a:buFont typeface="Arial"/>
              <a:buChar char="•"/>
            </a:pPr>
            <a:r>
              <a:rPr b="0" lang="fr-FR" sz="1800" strike="noStrike" u="none">
                <a:solidFill>
                  <a:srgbClr val="ff0000"/>
                </a:solidFill>
                <a:uFillTx/>
                <a:latin typeface="Arial"/>
                <a:ea typeface="DejaVu Sans"/>
              </a:rPr>
              <a:t>Multiples réflexions.</a:t>
            </a:r>
            <a:endParaRPr b="0" lang="en-DK" sz="1800" strike="noStrike" u="none">
              <a:solidFill>
                <a:srgbClr val="ffffff"/>
              </a:solidFill>
              <a:uFillTx/>
              <a:latin typeface="Arial"/>
            </a:endParaRPr>
          </a:p>
          <a:p>
            <a:pPr marL="285840" indent="-285840">
              <a:lnSpc>
                <a:spcPct val="100000"/>
              </a:lnSpc>
              <a:buClr>
                <a:srgbClr val="ff0000"/>
              </a:buClr>
              <a:buFont typeface="Arial"/>
              <a:buChar char="•"/>
            </a:pPr>
            <a:r>
              <a:rPr b="0" lang="fr-FR" sz="1800" strike="noStrike" u="none">
                <a:solidFill>
                  <a:srgbClr val="ff0000"/>
                </a:solidFill>
                <a:uFillTx/>
                <a:latin typeface="Arial"/>
                <a:ea typeface="DejaVu Sans"/>
              </a:rPr>
              <a:t>Résolution spatiale peu élevée et variable en fonction de la position</a:t>
            </a:r>
            <a:endParaRPr b="0" lang="en-DK" sz="1800" strike="noStrike" u="none">
              <a:solidFill>
                <a:srgbClr val="ffffff"/>
              </a:solidFill>
              <a:uFillTx/>
              <a:latin typeface="Arial"/>
            </a:endParaRPr>
          </a:p>
          <a:p>
            <a:pPr marL="285840" indent="-285840">
              <a:lnSpc>
                <a:spcPct val="100000"/>
              </a:lnSpc>
              <a:buClr>
                <a:srgbClr val="ff0000"/>
              </a:buClr>
              <a:buFont typeface="Arial"/>
              <a:buChar char="•"/>
            </a:pPr>
            <a:r>
              <a:rPr b="0" lang="fr-FR" sz="1800" strike="noStrike" u="none">
                <a:solidFill>
                  <a:srgbClr val="ff0000"/>
                </a:solidFill>
                <a:uFillTx/>
                <a:latin typeface="Arial"/>
                <a:ea typeface="DejaVu Sans"/>
              </a:rPr>
              <a:t>Impossibilité de visualiser sur un même appareil des tissus d’impédance acoustique trop différents</a:t>
            </a:r>
            <a:endParaRPr b="0" lang="en-DK" sz="1800" strike="noStrike" u="none">
              <a:solidFill>
                <a:srgbClr val="ffffff"/>
              </a:solidFill>
              <a:uFillTx/>
              <a:latin typeface="Arial"/>
            </a:endParaRPr>
          </a:p>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Temps réel</a:t>
            </a:r>
            <a:endParaRPr b="0" lang="en-DK" sz="1800" strike="noStrike" u="none">
              <a:solidFill>
                <a:srgbClr val="ffffff"/>
              </a:solidFill>
              <a:uFillTx/>
              <a:latin typeface="Arial"/>
            </a:endParaRPr>
          </a:p>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Coût très modique</a:t>
            </a:r>
            <a:endParaRPr b="0" lang="en-DK" sz="1800" strike="noStrike" u="none">
              <a:solidFill>
                <a:srgbClr val="ffffff"/>
              </a:solidFill>
              <a:uFillTx/>
              <a:latin typeface="Arial"/>
            </a:endParaRPr>
          </a:p>
          <a:p>
            <a:pPr marL="285840" indent="-285840">
              <a:lnSpc>
                <a:spcPct val="100000"/>
              </a:lnSpc>
              <a:buClr>
                <a:srgbClr val="00b050"/>
              </a:buClr>
              <a:buFont typeface="Arial"/>
              <a:buChar char="•"/>
            </a:pPr>
            <a:r>
              <a:rPr b="0" lang="fr-FR" sz="1800" strike="noStrike" u="none">
                <a:solidFill>
                  <a:srgbClr val="00b050"/>
                </a:solidFill>
                <a:uFillTx/>
                <a:latin typeface="Arial"/>
                <a:ea typeface="DejaVu Sans"/>
              </a:rPr>
              <a:t>Utilisation au lit du patient</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6" name="Titre 1"/>
          <p:cNvSpPr/>
          <p:nvPr/>
        </p:nvSpPr>
        <p:spPr>
          <a:xfrm>
            <a:off x="845280" y="347040"/>
            <a:ext cx="10510560" cy="1320480"/>
          </a:xfrm>
          <a:prstGeom prst="rect">
            <a:avLst/>
          </a:prstGeom>
          <a:noFill/>
          <a:ln w="0">
            <a:noFill/>
          </a:ln>
        </p:spPr>
        <p:style>
          <a:lnRef idx="0"/>
          <a:fillRef idx="0"/>
          <a:effectRef idx="0"/>
          <a:fontRef idx="minor"/>
        </p:style>
        <p:txBody>
          <a:bodyPr lIns="90000" rIns="90000" tIns="45000" bIns="45000" anchor="ctr">
            <a:normAutofit/>
          </a:bodyPr>
          <a:p>
            <a:pPr algn="ctr">
              <a:lnSpc>
                <a:spcPct val="90000"/>
              </a:lnSpc>
            </a:pPr>
            <a:r>
              <a:rPr b="0" lang="en-US" sz="4400" strike="noStrike" u="none">
                <a:solidFill>
                  <a:srgbClr val="000000"/>
                </a:solidFill>
                <a:uFillTx/>
                <a:latin typeface="Calibri Light"/>
                <a:ea typeface="DejaVu Sans"/>
              </a:rPr>
              <a:t>Toute information a un coût,</a:t>
            </a:r>
            <a:endParaRPr b="0" lang="en-DK" sz="4400" strike="noStrike" u="none">
              <a:solidFill>
                <a:srgbClr val="ffffff"/>
              </a:solidFill>
              <a:uFillTx/>
              <a:latin typeface="Arial"/>
            </a:endParaRPr>
          </a:p>
          <a:p>
            <a:pPr algn="ctr">
              <a:lnSpc>
                <a:spcPct val="90000"/>
              </a:lnSpc>
            </a:pPr>
            <a:r>
              <a:rPr b="0" lang="en-US" sz="4400" strike="noStrike" u="none">
                <a:solidFill>
                  <a:srgbClr val="000000"/>
                </a:solidFill>
                <a:uFillTx/>
                <a:latin typeface="Calibri Light"/>
                <a:ea typeface="DejaVu Sans"/>
              </a:rPr>
              <a:t>Le titre de ce cours aurait pu être:</a:t>
            </a:r>
            <a:endParaRPr b="0" lang="en-DK" sz="4400" strike="noStrike" u="none">
              <a:solidFill>
                <a:srgbClr val="ffffff"/>
              </a:solidFill>
              <a:uFillTx/>
              <a:latin typeface="Arial"/>
            </a:endParaRPr>
          </a:p>
        </p:txBody>
      </p:sp>
      <p:sp>
        <p:nvSpPr>
          <p:cNvPr id="657" name="Rectangle 4"/>
          <p:cNvSpPr/>
          <p:nvPr/>
        </p:nvSpPr>
        <p:spPr>
          <a:xfrm>
            <a:off x="325080" y="1779480"/>
            <a:ext cx="11550600" cy="2100600"/>
          </a:xfrm>
          <a:prstGeom prst="rect">
            <a:avLst/>
          </a:prstGeom>
          <a:noFill/>
          <a:ln w="0">
            <a:noFill/>
          </a:ln>
          <a:effectLst>
            <a:outerShdw blurRad="50760" dir="2700000" dist="37674" rotWithShape="0">
              <a:srgbClr val="000000">
                <a:alpha val="40000"/>
              </a:srgbClr>
            </a:outerShdw>
          </a:effectLst>
        </p:spPr>
        <p:style>
          <a:lnRef idx="0"/>
          <a:fillRef idx="0"/>
          <a:effectRef idx="0"/>
          <a:fontRef idx="minor"/>
        </p:style>
        <p:txBody>
          <a:bodyPr lIns="90000" rIns="90000" tIns="45000" bIns="45000" anchor="t">
            <a:spAutoFit/>
          </a:bodyPr>
          <a:p>
            <a:pPr algn="ctr">
              <a:lnSpc>
                <a:spcPct val="100000"/>
              </a:lnSpc>
            </a:pPr>
            <a:r>
              <a:rPr b="1" lang="en-US" sz="4400" strike="noStrike" u="none">
                <a:solidFill>
                  <a:srgbClr val="ff0000"/>
                </a:solidFill>
                <a:uFillTx/>
                <a:latin typeface="Calibri"/>
                <a:ea typeface="DejaVu Sans"/>
              </a:rPr>
              <a:t>Quelles infos m’intéressent </a:t>
            </a:r>
            <a:endParaRPr b="0" lang="en-DK" sz="4400" strike="noStrike" u="none">
              <a:solidFill>
                <a:srgbClr val="ffffff"/>
              </a:solidFill>
              <a:uFillTx/>
              <a:latin typeface="Arial"/>
            </a:endParaRPr>
          </a:p>
          <a:p>
            <a:pPr algn="ctr">
              <a:lnSpc>
                <a:spcPct val="100000"/>
              </a:lnSpc>
            </a:pPr>
            <a:r>
              <a:rPr b="1" lang="en-US" sz="4400" strike="noStrike" u="none">
                <a:solidFill>
                  <a:srgbClr val="ff0000"/>
                </a:solidFill>
                <a:uFillTx/>
                <a:latin typeface="Calibri"/>
                <a:ea typeface="DejaVu Sans"/>
              </a:rPr>
              <a:t>et </a:t>
            </a:r>
            <a:endParaRPr b="0" lang="en-DK" sz="4400" strike="noStrike" u="none">
              <a:solidFill>
                <a:srgbClr val="ffffff"/>
              </a:solidFill>
              <a:uFillTx/>
              <a:latin typeface="Arial"/>
            </a:endParaRPr>
          </a:p>
          <a:p>
            <a:pPr algn="ctr">
              <a:lnSpc>
                <a:spcPct val="100000"/>
              </a:lnSpc>
            </a:pPr>
            <a:r>
              <a:rPr b="1" lang="en-US" sz="4400" strike="noStrike" u="none">
                <a:solidFill>
                  <a:srgbClr val="ff0000"/>
                </a:solidFill>
                <a:uFillTx/>
                <a:latin typeface="Calibri"/>
                <a:ea typeface="DejaVu Sans"/>
              </a:rPr>
              <a:t>quel prix suis-je prêt à payer pour les avoir ?</a:t>
            </a:r>
            <a:endParaRPr b="0" lang="en-DK" sz="4400" strike="noStrike" u="none">
              <a:solidFill>
                <a:srgbClr val="ffffff"/>
              </a:solidFill>
              <a:uFillTx/>
              <a:latin typeface="Arial"/>
            </a:endParaRPr>
          </a:p>
        </p:txBody>
      </p:sp>
      <p:sp>
        <p:nvSpPr>
          <p:cNvPr id="658" name=""/>
          <p:cNvSpPr/>
          <p:nvPr/>
        </p:nvSpPr>
        <p:spPr>
          <a:xfrm>
            <a:off x="2421360" y="4423320"/>
            <a:ext cx="6720480" cy="1013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0" lang="fr-FR" sz="6000" strike="noStrike" u="none">
                <a:solidFill>
                  <a:srgbClr val="000000"/>
                </a:solidFill>
                <a:uFillTx/>
                <a:latin typeface="CMU Classical Serif"/>
                <a:ea typeface="DejaVu Sans"/>
              </a:rPr>
              <a:t>€ </a:t>
            </a:r>
            <a:r>
              <a:rPr b="0" lang="fr-FR" sz="6000" strike="noStrike" u="none">
                <a:solidFill>
                  <a:srgbClr val="000000"/>
                </a:solidFill>
                <a:uFillTx/>
                <a:latin typeface="CMU Classical Serif"/>
                <a:ea typeface="DejaVu Sans"/>
              </a:rPr>
              <a:t>= f(∆info , ∆t )</a:t>
            </a:r>
            <a:endParaRPr b="0" lang="en-DK" sz="60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7"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Mar</a:t>
            </a:r>
            <a:r>
              <a:rPr b="0" lang="fr-FR" sz="4400" strike="noStrike" u="none">
                <a:solidFill>
                  <a:srgbClr val="000000"/>
                </a:solidFill>
                <a:uFillTx/>
                <a:latin typeface="Arial"/>
                <a:ea typeface="DejaVu Sans"/>
              </a:rPr>
              <a:t>ge </a:t>
            </a:r>
            <a:r>
              <a:rPr b="0" lang="fr-FR" sz="4400" strike="noStrike" u="none">
                <a:solidFill>
                  <a:srgbClr val="000000"/>
                </a:solidFill>
                <a:uFillTx/>
                <a:latin typeface="Arial"/>
                <a:ea typeface="DejaVu Sans"/>
              </a:rPr>
              <a:t>d’év</a:t>
            </a:r>
            <a:r>
              <a:rPr b="0" lang="fr-FR" sz="4400" strike="noStrike" u="none">
                <a:solidFill>
                  <a:srgbClr val="000000"/>
                </a:solidFill>
                <a:uFillTx/>
                <a:latin typeface="Arial"/>
                <a:ea typeface="DejaVu Sans"/>
              </a:rPr>
              <a:t>oluti</a:t>
            </a:r>
            <a:r>
              <a:rPr b="0" lang="fr-FR" sz="4400" strike="noStrike" u="none">
                <a:solidFill>
                  <a:srgbClr val="000000"/>
                </a:solidFill>
                <a:uFillTx/>
                <a:latin typeface="Arial"/>
                <a:ea typeface="DejaVu Sans"/>
              </a:rPr>
              <a:t>on </a:t>
            </a:r>
            <a:r>
              <a:rPr b="0" lang="fr-FR" sz="4400" strike="noStrike" u="none">
                <a:solidFill>
                  <a:srgbClr val="000000"/>
                </a:solidFill>
                <a:uFillTx/>
                <a:latin typeface="Arial"/>
                <a:ea typeface="DejaVu Sans"/>
              </a:rPr>
              <a:t>intér</a:t>
            </a:r>
            <a:r>
              <a:rPr b="0" lang="fr-FR" sz="4400" strike="noStrike" u="none">
                <a:solidFill>
                  <a:srgbClr val="000000"/>
                </a:solidFill>
                <a:uFillTx/>
                <a:latin typeface="Arial"/>
                <a:ea typeface="DejaVu Sans"/>
              </a:rPr>
              <a:t>ess</a:t>
            </a:r>
            <a:r>
              <a:rPr b="0" lang="fr-FR" sz="4400" strike="noStrike" u="none">
                <a:solidFill>
                  <a:srgbClr val="000000"/>
                </a:solidFill>
                <a:uFillTx/>
                <a:latin typeface="Arial"/>
                <a:ea typeface="DejaVu Sans"/>
              </a:rPr>
              <a:t>ante</a:t>
            </a:r>
            <a:endParaRPr b="0" lang="en-DK" sz="4400" strike="noStrike" u="none">
              <a:solidFill>
                <a:srgbClr val="ffffff"/>
              </a:solidFill>
              <a:uFillTx/>
              <a:latin typeface="Arial"/>
            </a:endParaRPr>
          </a:p>
        </p:txBody>
      </p:sp>
      <p:sp>
        <p:nvSpPr>
          <p:cNvPr id="1148" name="ZoneTexte 4"/>
          <p:cNvSpPr/>
          <p:nvPr/>
        </p:nvSpPr>
        <p:spPr>
          <a:xfrm>
            <a:off x="609480" y="1531080"/>
            <a:ext cx="7271640" cy="39301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L’échographie est une technique jeune</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La génération du signal est très peu cher et peut de plus en plus facilement multiplier le nombre d’éléments d’émission/réception (sondes 3D)</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Les produits de contraste commencent à être développés</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Les IA devraient permettre de recréer une approche visuelle plus facile à interpréter</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Approches utilisant des multifréquences et les réponses non linéaires en développement</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Recherche active sur de nouvelles formes de génération et d’acquisition du signal couplé à de nouveaux types de reconstruction</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Elastographie</a:t>
            </a:r>
            <a:endParaRPr b="0" lang="en-DK" sz="1800" strike="noStrike" u="none">
              <a:solidFill>
                <a:srgbClr val="ffffff"/>
              </a:solidFill>
              <a:uFillTx/>
              <a:latin typeface="Arial"/>
            </a:endParaRPr>
          </a:p>
          <a:p>
            <a:pPr marL="285840" indent="-285840">
              <a:lnSpc>
                <a:spcPct val="100000"/>
              </a:lnSpc>
              <a:buClr>
                <a:srgbClr val="000000"/>
              </a:buClr>
              <a:buFont typeface="Arial"/>
              <a:buChar char="•"/>
            </a:pPr>
            <a:r>
              <a:rPr b="0" lang="fr-FR" sz="1800" strike="noStrike" u="none">
                <a:solidFill>
                  <a:srgbClr val="000000"/>
                </a:solidFill>
                <a:uFillTx/>
                <a:latin typeface="Arial"/>
                <a:ea typeface="DejaVu Sans"/>
              </a:rPr>
              <a:t>Possibilités théragnostiques  </a:t>
            </a:r>
            <a:endParaRPr b="0" lang="en-DK" sz="1800" strike="noStrike" u="none">
              <a:solidFill>
                <a:srgbClr val="ffffff"/>
              </a:solidFill>
              <a:uFillTx/>
              <a:latin typeface="Arial"/>
            </a:endParaRPr>
          </a:p>
        </p:txBody>
      </p:sp>
      <p:pic>
        <p:nvPicPr>
          <p:cNvPr id="1149" name="Image 5" descr=""/>
          <p:cNvPicPr/>
          <p:nvPr/>
        </p:nvPicPr>
        <p:blipFill>
          <a:blip r:embed="rId1"/>
          <a:stretch/>
        </p:blipFill>
        <p:spPr>
          <a:xfrm>
            <a:off x="8637120" y="3841920"/>
            <a:ext cx="2375280" cy="2375280"/>
          </a:xfrm>
          <a:prstGeom prst="rect">
            <a:avLst/>
          </a:prstGeom>
          <a:ln w="0">
            <a:noFill/>
          </a:ln>
        </p:spPr>
      </p:pic>
      <p:sp>
        <p:nvSpPr>
          <p:cNvPr id="1150" name="ZoneTexte 6"/>
          <p:cNvSpPr/>
          <p:nvPr/>
        </p:nvSpPr>
        <p:spPr>
          <a:xfrm>
            <a:off x="8637120" y="6221520"/>
            <a:ext cx="2375280" cy="272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1200" strike="noStrike" u="none">
                <a:solidFill>
                  <a:srgbClr val="000000"/>
                </a:solidFill>
                <a:uFillTx/>
                <a:latin typeface="Arial"/>
                <a:ea typeface="DejaVu Sans"/>
              </a:rPr>
              <a:t>&lt;2k€ sur des marketplaces ! </a:t>
            </a:r>
            <a:endParaRPr b="0" lang="en-DK" sz="1200" strike="noStrike" u="none">
              <a:solidFill>
                <a:srgbClr val="ffffff"/>
              </a:solidFill>
              <a:uFillTx/>
              <a:latin typeface="Arial"/>
            </a:endParaRPr>
          </a:p>
        </p:txBody>
      </p:sp>
      <p:pic>
        <p:nvPicPr>
          <p:cNvPr id="1151" name="Image 7" descr=""/>
          <p:cNvPicPr/>
          <p:nvPr/>
        </p:nvPicPr>
        <p:blipFill>
          <a:blip r:embed="rId2"/>
          <a:stretch/>
        </p:blipFill>
        <p:spPr>
          <a:xfrm>
            <a:off x="7916040" y="1157760"/>
            <a:ext cx="3817440" cy="2639520"/>
          </a:xfrm>
          <a:prstGeom prst="rect">
            <a:avLst/>
          </a:prstGeom>
          <a:ln w="0">
            <a:noFill/>
          </a:ln>
        </p:spPr>
      </p:pic>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2"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Bibliographie de la partie échographie</a:t>
            </a:r>
            <a:endParaRPr b="0" lang="en-DK" sz="4400" strike="noStrike" u="none">
              <a:solidFill>
                <a:srgbClr val="ffffff"/>
              </a:solidFill>
              <a:uFillTx/>
              <a:latin typeface="Arial"/>
            </a:endParaRPr>
          </a:p>
        </p:txBody>
      </p:sp>
      <p:sp>
        <p:nvSpPr>
          <p:cNvPr id="1153" name="ZoneTexte 3"/>
          <p:cNvSpPr/>
          <p:nvPr/>
        </p:nvSpPr>
        <p:spPr>
          <a:xfrm>
            <a:off x="88920" y="2333160"/>
            <a:ext cx="11716920" cy="246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trike="noStrike" u="none">
                <a:solidFill>
                  <a:srgbClr val="000000"/>
                </a:solidFill>
                <a:uFillTx/>
                <a:latin typeface="Arial"/>
                <a:ea typeface="DejaVu Sans"/>
              </a:rPr>
              <a:t>Là encore le wikipedia a été une source majeure d’information</a:t>
            </a:r>
            <a:endParaRPr b="0" lang="en-DK" sz="2400" strike="noStrike" u="none">
              <a:solidFill>
                <a:srgbClr val="ffffff"/>
              </a:solidFill>
              <a:uFillTx/>
              <a:latin typeface="Arial"/>
            </a:endParaRPr>
          </a:p>
          <a:p>
            <a:pPr>
              <a:lnSpc>
                <a:spcPct val="100000"/>
              </a:lnSpc>
            </a:pPr>
            <a:r>
              <a:rPr b="0" lang="fr-FR" sz="2400" strike="noStrike" u="none">
                <a:solidFill>
                  <a:srgbClr val="000000"/>
                </a:solidFill>
                <a:uFillTx/>
                <a:latin typeface="Arial"/>
                <a:ea typeface="DejaVu Sans"/>
              </a:rPr>
              <a:t>Ainsi que les cours d’échographie accessibles sur internet de:</a:t>
            </a:r>
            <a:endParaRPr b="0" lang="en-DK" sz="2400" strike="noStrike" u="none">
              <a:solidFill>
                <a:srgbClr val="ffffff"/>
              </a:solidFill>
              <a:uFillTx/>
              <a:latin typeface="Arial"/>
            </a:endParaRPr>
          </a:p>
          <a:p>
            <a:pPr>
              <a:lnSpc>
                <a:spcPct val="100000"/>
              </a:lnSpc>
            </a:pPr>
            <a:r>
              <a:rPr b="0" i="1" lang="fr-FR" sz="2400" strike="noStrike" u="none">
                <a:solidFill>
                  <a:srgbClr val="000000"/>
                </a:solidFill>
                <a:uFillTx/>
                <a:latin typeface="Arial"/>
                <a:ea typeface="DejaVu Sans"/>
              </a:rPr>
              <a:t>Sonia Dahdouh </a:t>
            </a:r>
            <a:r>
              <a:rPr b="0" lang="fr-FR" sz="2400" strike="noStrike" u="none">
                <a:solidFill>
                  <a:srgbClr val="000000"/>
                </a:solidFill>
                <a:uFillTx/>
                <a:latin typeface="Arial"/>
                <a:ea typeface="DejaVu Sans"/>
              </a:rPr>
              <a:t>Telecom ParisTech - CNRS LTCI - WHIST Lab</a:t>
            </a:r>
            <a:endParaRPr b="0" lang="en-DK" sz="2400" strike="noStrike" u="none">
              <a:solidFill>
                <a:srgbClr val="ffffff"/>
              </a:solidFill>
              <a:uFillTx/>
              <a:latin typeface="Arial"/>
            </a:endParaRPr>
          </a:p>
          <a:p>
            <a:pPr>
              <a:lnSpc>
                <a:spcPct val="100000"/>
              </a:lnSpc>
            </a:pPr>
            <a:r>
              <a:rPr b="0" i="1" lang="fr-FR" sz="2400" strike="noStrike" u="none">
                <a:solidFill>
                  <a:srgbClr val="000000"/>
                </a:solidFill>
                <a:uFillTx/>
                <a:latin typeface="Arial"/>
                <a:ea typeface="DejaVu Sans"/>
              </a:rPr>
              <a:t>Michel Dauzat </a:t>
            </a:r>
            <a:r>
              <a:rPr b="0" lang="fr-FR" sz="2400" strike="noStrike" u="none">
                <a:solidFill>
                  <a:srgbClr val="000000"/>
                </a:solidFill>
                <a:uFillTx/>
                <a:latin typeface="Arial"/>
                <a:ea typeface="DejaVu Sans"/>
              </a:rPr>
              <a:t>DIU Bases techniques de l’échographie (parties 2 et 3) CHU de Nîmes</a:t>
            </a:r>
            <a:endParaRPr b="0" lang="en-DK" sz="2400" strike="noStrike" u="none">
              <a:solidFill>
                <a:srgbClr val="ffffff"/>
              </a:solidFill>
              <a:uFillTx/>
              <a:latin typeface="Arial"/>
            </a:endParaRPr>
          </a:p>
          <a:p>
            <a:pPr>
              <a:lnSpc>
                <a:spcPct val="100000"/>
              </a:lnSpc>
            </a:pPr>
            <a:r>
              <a:rPr b="0" i="1" lang="fr-FR" sz="2400" strike="noStrike" u="none">
                <a:solidFill>
                  <a:srgbClr val="000000"/>
                </a:solidFill>
                <a:uFillTx/>
                <a:latin typeface="Arial"/>
                <a:ea typeface="DejaVu Sans"/>
              </a:rPr>
              <a:t>Corinne Gautier  </a:t>
            </a:r>
            <a:r>
              <a:rPr b="0" lang="fr-FR" sz="2400" strike="noStrike" u="none">
                <a:solidFill>
                  <a:srgbClr val="000000"/>
                </a:solidFill>
                <a:uFillTx/>
                <a:latin typeface="Arial"/>
                <a:ea typeface="DejaVu Sans"/>
              </a:rPr>
              <a:t>Physique Acoustique Bases de l’échographie </a:t>
            </a:r>
            <a:endParaRPr b="0" lang="en-DK" sz="2400" strike="noStrike" u="none">
              <a:solidFill>
                <a:srgbClr val="ffffff"/>
              </a:solidFill>
              <a:uFillTx/>
              <a:latin typeface="Arial"/>
            </a:endParaRPr>
          </a:p>
          <a:p>
            <a:pPr>
              <a:lnSpc>
                <a:spcPct val="100000"/>
              </a:lnSpc>
            </a:pPr>
            <a:r>
              <a:rPr b="0" i="1" lang="fr-FR" sz="1800" strike="noStrike" u="none">
                <a:solidFill>
                  <a:srgbClr val="000000"/>
                </a:solidFill>
                <a:uFillTx/>
                <a:latin typeface="Arial"/>
                <a:ea typeface="DejaVu Sans"/>
              </a:rPr>
              <a:t>Service des EFCV - Hôpital Cardiologique CHRU Lille </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4" name="PlaceHolder 1"/>
          <p:cNvSpPr>
            <a:spLocks noGrp="1"/>
          </p:cNvSpPr>
          <p:nvPr>
            <p:ph type="title"/>
          </p:nvPr>
        </p:nvSpPr>
        <p:spPr>
          <a:xfrm>
            <a:off x="1657800" y="2892600"/>
            <a:ext cx="2318760" cy="1067400"/>
          </a:xfrm>
          <a:prstGeom prst="rect">
            <a:avLst/>
          </a:prstGeom>
          <a:noFill/>
          <a:ln w="0">
            <a:noFill/>
          </a:ln>
        </p:spPr>
        <p:txBody>
          <a:bodyPr lIns="0" rIns="0" tIns="0" bIns="0" anchor="ctr">
            <a:noAutofit/>
          </a:bodyPr>
          <a:p>
            <a:pPr indent="0">
              <a:lnSpc>
                <a:spcPct val="90000"/>
              </a:lnSpc>
              <a:buNone/>
              <a:tabLst>
                <a:tab algn="l" pos="0"/>
              </a:tabLst>
            </a:pPr>
            <a:r>
              <a:rPr b="1" lang="fr-FR" sz="6000" strike="noStrike" u="none">
                <a:solidFill>
                  <a:srgbClr val="000000"/>
                </a:solidFill>
                <a:uFillTx/>
                <a:latin typeface="Arial"/>
                <a:ea typeface="DejaVu Sans"/>
              </a:rPr>
              <a:t>L’ IRM</a:t>
            </a:r>
            <a:endParaRPr b="0" lang="en-DK" sz="6000" strike="noStrike" u="none">
              <a:solidFill>
                <a:srgbClr val="ffffff"/>
              </a:solidFill>
              <a:uFillTx/>
              <a:latin typeface="Arial"/>
            </a:endParaRPr>
          </a:p>
        </p:txBody>
      </p:sp>
      <p:grpSp>
        <p:nvGrpSpPr>
          <p:cNvPr id="1155" name="Diagram8"/>
          <p:cNvGrpSpPr/>
          <p:nvPr/>
        </p:nvGrpSpPr>
        <p:grpSpPr>
          <a:xfrm>
            <a:off x="6592680" y="0"/>
            <a:ext cx="5424480" cy="6854760"/>
            <a:chOff x="6592680" y="0"/>
            <a:chExt cx="5424480" cy="6854760"/>
          </a:xfrm>
        </p:grpSpPr>
        <p:sp>
          <p:nvSpPr>
            <p:cNvPr id="1156" name=""/>
            <p:cNvSpPr/>
            <p:nvPr/>
          </p:nvSpPr>
          <p:spPr>
            <a:xfrm>
              <a:off x="6592680" y="0"/>
              <a:ext cx="5424480" cy="6852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157" name=""/>
            <p:cNvSpPr/>
            <p:nvPr/>
          </p:nvSpPr>
          <p:spPr>
            <a:xfrm>
              <a:off x="7783560" y="32281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Où en langage scientifique</a:t>
              </a:r>
              <a:endParaRPr b="0" lang="en-DK" sz="700" strike="noStrike" u="none">
                <a:solidFill>
                  <a:srgbClr val="000000"/>
                </a:solidFill>
                <a:uFillTx/>
                <a:latin typeface="Arial"/>
              </a:endParaRPr>
            </a:p>
          </p:txBody>
        </p:sp>
        <p:sp>
          <p:nvSpPr>
            <p:cNvPr id="1158" name=""/>
            <p:cNvSpPr/>
            <p:nvPr/>
          </p:nvSpPr>
          <p:spPr>
            <a:xfrm rot="16596600">
              <a:off x="7352280" y="2040120"/>
              <a:ext cx="2782800" cy="8280"/>
            </a:xfrm>
            <a:custGeom>
              <a:avLst/>
              <a:gdLst>
                <a:gd name="textAreaLeft" fmla="*/ 0 w 2782800"/>
                <a:gd name="textAreaRight" fmla="*/ 2784600 w 2782800"/>
                <a:gd name="textAreaTop" fmla="*/ 0 h 8280"/>
                <a:gd name="textAreaBottom" fmla="*/ 10080 h 8280"/>
              </a:gdLst>
              <a:ahLst/>
              <a:rect l="textAreaLeft" t="textAreaTop" r="textAreaRight" b="textAreaBottom"/>
              <a:pathLst>
                <a:path w="2785134" h="10524">
                  <a:moveTo>
                    <a:pt x="0" y="5262"/>
                  </a:moveTo>
                  <a:lnTo>
                    <a:pt x="2785134"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1159" name=""/>
            <p:cNvSpPr/>
            <p:nvPr/>
          </p:nvSpPr>
          <p:spPr>
            <a:xfrm>
              <a:off x="8906040" y="46152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Energie électromagnétique</a:t>
              </a:r>
              <a:endParaRPr b="0" lang="en-DK" sz="700" strike="noStrike" u="none">
                <a:solidFill>
                  <a:srgbClr val="ffffff"/>
                </a:solidFill>
                <a:uFillTx/>
                <a:latin typeface="Arial"/>
              </a:endParaRPr>
            </a:p>
          </p:txBody>
        </p:sp>
        <p:sp>
          <p:nvSpPr>
            <p:cNvPr id="1160" name=""/>
            <p:cNvSpPr/>
            <p:nvPr/>
          </p:nvSpPr>
          <p:spPr>
            <a:xfrm rot="18289200">
              <a:off x="9586080" y="4266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61" name=""/>
            <p:cNvSpPr/>
            <p:nvPr/>
          </p:nvSpPr>
          <p:spPr>
            <a:xfrm>
              <a:off x="10028880" y="360"/>
              <a:ext cx="799920" cy="398880"/>
            </a:xfrm>
            <a:prstGeom prst="roundRect">
              <a:avLst>
                <a:gd name="adj" fmla="val 10000"/>
              </a:avLst>
            </a:prstGeom>
            <a:solidFill>
              <a:srgbClr val="0070c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Vision</a:t>
              </a:r>
              <a:endParaRPr b="0" lang="en-DK" sz="700" strike="noStrike" u="none">
                <a:solidFill>
                  <a:srgbClr val="ffffff"/>
                </a:solidFill>
                <a:uFillTx/>
                <a:latin typeface="Arial"/>
              </a:endParaRPr>
            </a:p>
          </p:txBody>
        </p:sp>
        <p:sp>
          <p:nvSpPr>
            <p:cNvPr id="1162" name=""/>
            <p:cNvSpPr/>
            <p:nvPr/>
          </p:nvSpPr>
          <p:spPr>
            <a:xfrm>
              <a:off x="9708120" y="65664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63" name=""/>
            <p:cNvSpPr/>
            <p:nvPr/>
          </p:nvSpPr>
          <p:spPr>
            <a:xfrm>
              <a:off x="10028880" y="461520"/>
              <a:ext cx="799920" cy="398880"/>
            </a:xfrm>
            <a:prstGeom prst="roundRect">
              <a:avLst>
                <a:gd name="adj" fmla="val 10000"/>
              </a:avLst>
            </a:prstGeom>
            <a:solidFill>
              <a:schemeClr val="accent1">
                <a:lumMod val="75000"/>
              </a:schemeClr>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Electroception</a:t>
              </a:r>
              <a:endParaRPr b="0" lang="en-DK" sz="700" strike="noStrike" u="none">
                <a:solidFill>
                  <a:srgbClr val="ffffff"/>
                </a:solidFill>
                <a:uFillTx/>
                <a:latin typeface="Arial"/>
              </a:endParaRPr>
            </a:p>
          </p:txBody>
        </p:sp>
        <p:sp>
          <p:nvSpPr>
            <p:cNvPr id="1164" name=""/>
            <p:cNvSpPr/>
            <p:nvPr/>
          </p:nvSpPr>
          <p:spPr>
            <a:xfrm rot="3310800">
              <a:off x="9587880" y="8856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65" name=""/>
            <p:cNvSpPr/>
            <p:nvPr/>
          </p:nvSpPr>
          <p:spPr>
            <a:xfrm>
              <a:off x="10028880" y="922680"/>
              <a:ext cx="799920" cy="398880"/>
            </a:xfrm>
            <a:prstGeom prst="roundRect">
              <a:avLst>
                <a:gd name="adj" fmla="val 10000"/>
              </a:avLst>
            </a:prstGeom>
            <a:solidFill>
              <a:srgbClr val="ff0000"/>
            </a:soli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Magnétocaption</a:t>
              </a:r>
              <a:endParaRPr b="0" lang="en-DK" sz="700" strike="noStrike" u="none">
                <a:solidFill>
                  <a:srgbClr val="ffffff"/>
                </a:solidFill>
                <a:uFillTx/>
                <a:latin typeface="Arial"/>
              </a:endParaRPr>
            </a:p>
          </p:txBody>
        </p:sp>
        <p:sp>
          <p:nvSpPr>
            <p:cNvPr id="1166" name=""/>
            <p:cNvSpPr/>
            <p:nvPr/>
          </p:nvSpPr>
          <p:spPr>
            <a:xfrm rot="17351400">
              <a:off x="8256240" y="296316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67" name=""/>
            <p:cNvSpPr/>
            <p:nvPr/>
          </p:nvSpPr>
          <p:spPr>
            <a:xfrm>
              <a:off x="8906040" y="2305800"/>
              <a:ext cx="799920" cy="398880"/>
            </a:xfrm>
            <a:prstGeom prst="roundRect">
              <a:avLst>
                <a:gd name="adj" fmla="val 10000"/>
              </a:avLst>
            </a:prstGeom>
            <a:solidFill>
              <a:schemeClr val="accent1"/>
            </a:solidFill>
            <a:ln w="0">
              <a:solidFill>
                <a:srgbClr val="4f81bd"/>
              </a:solid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Mécano réception</a:t>
              </a:r>
              <a:endParaRPr b="0" lang="en-DK" sz="700" strike="noStrike" u="none">
                <a:solidFill>
                  <a:srgbClr val="ffffff"/>
                </a:solidFill>
                <a:uFillTx/>
                <a:latin typeface="Arial"/>
              </a:endParaRPr>
            </a:p>
          </p:txBody>
        </p:sp>
        <p:sp>
          <p:nvSpPr>
            <p:cNvPr id="1168" name=""/>
            <p:cNvSpPr/>
            <p:nvPr/>
          </p:nvSpPr>
          <p:spPr>
            <a:xfrm rot="17351400">
              <a:off x="9379080" y="204120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69" name=""/>
            <p:cNvSpPr/>
            <p:nvPr/>
          </p:nvSpPr>
          <p:spPr>
            <a:xfrm>
              <a:off x="10028880" y="138384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Toucher</a:t>
              </a:r>
              <a:endParaRPr b="0" lang="en-DK" sz="700" strike="noStrike" u="none">
                <a:solidFill>
                  <a:srgbClr val="000000"/>
                </a:solidFill>
                <a:uFillTx/>
                <a:latin typeface="Arial"/>
              </a:endParaRPr>
            </a:p>
          </p:txBody>
        </p:sp>
        <p:sp>
          <p:nvSpPr>
            <p:cNvPr id="1170" name=""/>
            <p:cNvSpPr/>
            <p:nvPr/>
          </p:nvSpPr>
          <p:spPr>
            <a:xfrm rot="18289200">
              <a:off x="9586080" y="227088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71" name=""/>
            <p:cNvSpPr/>
            <p:nvPr/>
          </p:nvSpPr>
          <p:spPr>
            <a:xfrm>
              <a:off x="10028880" y="18450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Ouïe</a:t>
              </a:r>
              <a:endParaRPr b="0" lang="en-DK" sz="700" strike="noStrike" u="none">
                <a:solidFill>
                  <a:srgbClr val="000000"/>
                </a:solidFill>
                <a:uFillTx/>
                <a:latin typeface="Arial"/>
              </a:endParaRPr>
            </a:p>
          </p:txBody>
        </p:sp>
        <p:sp>
          <p:nvSpPr>
            <p:cNvPr id="1172" name=""/>
            <p:cNvSpPr/>
            <p:nvPr/>
          </p:nvSpPr>
          <p:spPr>
            <a:xfrm>
              <a:off x="9708120" y="250128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73" name=""/>
            <p:cNvSpPr/>
            <p:nvPr/>
          </p:nvSpPr>
          <p:spPr>
            <a:xfrm>
              <a:off x="10028880" y="23058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Echolocation</a:t>
              </a:r>
              <a:endParaRPr b="0" lang="en-DK" sz="700" strike="noStrike" u="none">
                <a:solidFill>
                  <a:srgbClr val="000000"/>
                </a:solidFill>
                <a:uFillTx/>
                <a:latin typeface="Arial"/>
              </a:endParaRPr>
            </a:p>
          </p:txBody>
        </p:sp>
        <p:sp>
          <p:nvSpPr>
            <p:cNvPr id="1174" name=""/>
            <p:cNvSpPr/>
            <p:nvPr/>
          </p:nvSpPr>
          <p:spPr>
            <a:xfrm rot="3310800">
              <a:off x="9587880" y="272988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75" name=""/>
            <p:cNvSpPr/>
            <p:nvPr/>
          </p:nvSpPr>
          <p:spPr>
            <a:xfrm>
              <a:off x="10028880" y="276696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Proprioception</a:t>
              </a:r>
              <a:endParaRPr b="0" lang="en-DK" sz="700" strike="noStrike" u="none">
                <a:solidFill>
                  <a:srgbClr val="000000"/>
                </a:solidFill>
                <a:uFillTx/>
                <a:latin typeface="Arial"/>
              </a:endParaRPr>
            </a:p>
          </p:txBody>
        </p:sp>
        <p:sp>
          <p:nvSpPr>
            <p:cNvPr id="1176" name=""/>
            <p:cNvSpPr/>
            <p:nvPr/>
          </p:nvSpPr>
          <p:spPr>
            <a:xfrm rot="4249200">
              <a:off x="9381240" y="2961000"/>
              <a:ext cx="974160" cy="8280"/>
            </a:xfrm>
            <a:custGeom>
              <a:avLst/>
              <a:gdLst>
                <a:gd name="textAreaLeft" fmla="*/ 0 w 974160"/>
                <a:gd name="textAreaRight" fmla="*/ 975960 w 974160"/>
                <a:gd name="textAreaTop" fmla="*/ 0 h 8280"/>
                <a:gd name="textAreaBottom" fmla="*/ 10080 h 8280"/>
              </a:gdLst>
              <a:ahLst/>
              <a:rect l="textAreaLeft" t="textAreaTop" r="textAreaRight" b="textAreaBottom"/>
              <a:pathLst>
                <a:path w="976393" h="10524">
                  <a:moveTo>
                    <a:pt x="0" y="5262"/>
                  </a:moveTo>
                  <a:lnTo>
                    <a:pt x="97639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77" name=""/>
            <p:cNvSpPr/>
            <p:nvPr/>
          </p:nvSpPr>
          <p:spPr>
            <a:xfrm>
              <a:off x="10028880" y="32281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Equilibrioception</a:t>
              </a:r>
              <a:endParaRPr b="0" lang="en-DK" sz="700" strike="noStrike" u="none">
                <a:solidFill>
                  <a:srgbClr val="000000"/>
                </a:solidFill>
                <a:uFillTx/>
                <a:latin typeface="Arial"/>
              </a:endParaRPr>
            </a:p>
          </p:txBody>
        </p:sp>
        <p:sp>
          <p:nvSpPr>
            <p:cNvPr id="1178" name=""/>
            <p:cNvSpPr/>
            <p:nvPr/>
          </p:nvSpPr>
          <p:spPr>
            <a:xfrm rot="3907200">
              <a:off x="8364960" y="3767760"/>
              <a:ext cx="760320" cy="8280"/>
            </a:xfrm>
            <a:custGeom>
              <a:avLst/>
              <a:gdLst>
                <a:gd name="textAreaLeft" fmla="*/ 0 w 760320"/>
                <a:gd name="textAreaRight" fmla="*/ 762120 w 760320"/>
                <a:gd name="textAreaTop" fmla="*/ 0 h 8280"/>
                <a:gd name="textAreaBottom" fmla="*/ 10080 h 8280"/>
              </a:gdLst>
              <a:ahLst/>
              <a:rect l="textAreaLeft" t="textAreaTop" r="textAreaRight" b="textAreaBottom"/>
              <a:pathLst>
                <a:path w="762410" h="10524">
                  <a:moveTo>
                    <a:pt x="0" y="5262"/>
                  </a:moveTo>
                  <a:lnTo>
                    <a:pt x="762410"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79" name=""/>
            <p:cNvSpPr/>
            <p:nvPr/>
          </p:nvSpPr>
          <p:spPr>
            <a:xfrm>
              <a:off x="8906040" y="39196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Chimio réception</a:t>
              </a:r>
              <a:endParaRPr b="0" lang="en-DK" sz="700" strike="noStrike" u="none">
                <a:solidFill>
                  <a:srgbClr val="000000"/>
                </a:solidFill>
                <a:uFillTx/>
                <a:latin typeface="Arial"/>
              </a:endParaRPr>
            </a:p>
          </p:txBody>
        </p:sp>
        <p:sp>
          <p:nvSpPr>
            <p:cNvPr id="1180" name=""/>
            <p:cNvSpPr/>
            <p:nvPr/>
          </p:nvSpPr>
          <p:spPr>
            <a:xfrm rot="19457400">
              <a:off x="9669240" y="399924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81" name=""/>
            <p:cNvSpPr/>
            <p:nvPr/>
          </p:nvSpPr>
          <p:spPr>
            <a:xfrm>
              <a:off x="10028880" y="36892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Odorat</a:t>
              </a:r>
              <a:endParaRPr b="0" lang="en-DK" sz="700" strike="noStrike" u="none">
                <a:solidFill>
                  <a:srgbClr val="000000"/>
                </a:solidFill>
                <a:uFillTx/>
                <a:latin typeface="Arial"/>
              </a:endParaRPr>
            </a:p>
          </p:txBody>
        </p:sp>
        <p:sp>
          <p:nvSpPr>
            <p:cNvPr id="1182" name=""/>
            <p:cNvSpPr/>
            <p:nvPr/>
          </p:nvSpPr>
          <p:spPr>
            <a:xfrm rot="2142600">
              <a:off x="9670320" y="422892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83" name=""/>
            <p:cNvSpPr/>
            <p:nvPr/>
          </p:nvSpPr>
          <p:spPr>
            <a:xfrm>
              <a:off x="10028880" y="415044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Gout</a:t>
              </a:r>
              <a:endParaRPr b="0" lang="en-DK" sz="700" strike="noStrike" u="none">
                <a:solidFill>
                  <a:srgbClr val="000000"/>
                </a:solidFill>
                <a:uFillTx/>
                <a:latin typeface="Arial"/>
              </a:endParaRPr>
            </a:p>
          </p:txBody>
        </p:sp>
        <p:sp>
          <p:nvSpPr>
            <p:cNvPr id="1184" name=""/>
            <p:cNvSpPr/>
            <p:nvPr/>
          </p:nvSpPr>
          <p:spPr>
            <a:xfrm rot="4725600">
              <a:off x="7924320" y="4228200"/>
              <a:ext cx="1643400" cy="8280"/>
            </a:xfrm>
            <a:custGeom>
              <a:avLst/>
              <a:gdLst>
                <a:gd name="textAreaLeft" fmla="*/ 0 w 1643400"/>
                <a:gd name="textAreaRight" fmla="*/ 1645200 w 1643400"/>
                <a:gd name="textAreaTop" fmla="*/ 0 h 8280"/>
                <a:gd name="textAreaBottom" fmla="*/ 10080 h 8280"/>
              </a:gdLst>
              <a:ahLst/>
              <a:rect l="textAreaLeft" t="textAreaTop" r="textAreaRight" b="textAreaBottom"/>
              <a:pathLst>
                <a:path w="1645419" h="10524">
                  <a:moveTo>
                    <a:pt x="0" y="5262"/>
                  </a:moveTo>
                  <a:lnTo>
                    <a:pt x="1645419"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1185" name=""/>
            <p:cNvSpPr/>
            <p:nvPr/>
          </p:nvSpPr>
          <p:spPr>
            <a:xfrm>
              <a:off x="8906040" y="48420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Thermoception</a:t>
              </a:r>
              <a:endParaRPr b="0" lang="en-DK" sz="700" strike="noStrike" u="none">
                <a:solidFill>
                  <a:srgbClr val="000000"/>
                </a:solidFill>
                <a:uFillTx/>
                <a:latin typeface="Arial"/>
              </a:endParaRPr>
            </a:p>
          </p:txBody>
        </p:sp>
        <p:sp>
          <p:nvSpPr>
            <p:cNvPr id="1186" name=""/>
            <p:cNvSpPr/>
            <p:nvPr/>
          </p:nvSpPr>
          <p:spPr>
            <a:xfrm rot="19457400">
              <a:off x="9669240" y="492156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87" name=""/>
            <p:cNvSpPr/>
            <p:nvPr/>
          </p:nvSpPr>
          <p:spPr>
            <a:xfrm>
              <a:off x="10028880" y="46116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1188" name=""/>
            <p:cNvSpPr/>
            <p:nvPr/>
          </p:nvSpPr>
          <p:spPr>
            <a:xfrm rot="2142600">
              <a:off x="9670320" y="5151240"/>
              <a:ext cx="392760" cy="8280"/>
            </a:xfrm>
            <a:custGeom>
              <a:avLst/>
              <a:gdLst>
                <a:gd name="textAreaLeft" fmla="*/ 0 w 392760"/>
                <a:gd name="textAreaRight" fmla="*/ 394560 w 392760"/>
                <a:gd name="textAreaTop" fmla="*/ 0 h 8280"/>
                <a:gd name="textAreaBottom" fmla="*/ 10080 h 8280"/>
              </a:gdLst>
              <a:ahLst/>
              <a:rect l="textAreaLeft" t="textAreaTop" r="textAreaRight" b="textAreaBottom"/>
              <a:pathLst>
                <a:path w="395023" h="10524">
                  <a:moveTo>
                    <a:pt x="0" y="5262"/>
                  </a:moveTo>
                  <a:lnTo>
                    <a:pt x="395023"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89" name=""/>
            <p:cNvSpPr/>
            <p:nvPr/>
          </p:nvSpPr>
          <p:spPr>
            <a:xfrm>
              <a:off x="10028880" y="507240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homéostatiques</a:t>
              </a:r>
              <a:endParaRPr b="0" lang="en-DK" sz="700" strike="noStrike" u="none">
                <a:solidFill>
                  <a:srgbClr val="000000"/>
                </a:solidFill>
                <a:uFillTx/>
                <a:latin typeface="Arial"/>
              </a:endParaRPr>
            </a:p>
          </p:txBody>
        </p:sp>
        <p:sp>
          <p:nvSpPr>
            <p:cNvPr id="1190" name=""/>
            <p:cNvSpPr/>
            <p:nvPr/>
          </p:nvSpPr>
          <p:spPr>
            <a:xfrm rot="5003400">
              <a:off x="7353360" y="4806360"/>
              <a:ext cx="2782800" cy="8280"/>
            </a:xfrm>
            <a:custGeom>
              <a:avLst/>
              <a:gdLst>
                <a:gd name="textAreaLeft" fmla="*/ 0 w 2782800"/>
                <a:gd name="textAreaRight" fmla="*/ 2784600 w 2782800"/>
                <a:gd name="textAreaTop" fmla="*/ 0 h 8280"/>
                <a:gd name="textAreaBottom" fmla="*/ 10080 h 8280"/>
              </a:gdLst>
              <a:ahLst/>
              <a:rect l="textAreaLeft" t="textAreaTop" r="textAreaRight" b="textAreaBottom"/>
              <a:pathLst>
                <a:path w="2785134" h="10524">
                  <a:moveTo>
                    <a:pt x="0" y="5262"/>
                  </a:moveTo>
                  <a:lnTo>
                    <a:pt x="2785134" y="5262"/>
                  </a:lnTo>
                </a:path>
              </a:pathLst>
            </a:custGeom>
            <a:noFill/>
            <a:ln w="25560">
              <a:solidFill>
                <a:srgbClr val="3f6797"/>
              </a:solidFill>
              <a:miter/>
            </a:ln>
          </p:spPr>
          <p:style>
            <a:lnRef idx="0"/>
            <a:fillRef idx="0"/>
            <a:effectRef idx="0"/>
            <a:fontRef idx="minor"/>
          </p:style>
          <p:txBody>
            <a:bodyPr numCol="1" spcCol="1440" lIns="12600" rIns="12600" tIns="0" bIns="0" anchor="ctr">
              <a:noAutofit/>
            </a:bodyPr>
            <a:p>
              <a:pPr>
                <a:lnSpc>
                  <a:spcPct val="100000"/>
                </a:lnSpc>
              </a:pPr>
              <a:endParaRPr b="0" lang="fr-FR" sz="600" strike="noStrike" u="none">
                <a:solidFill>
                  <a:srgbClr val="000000"/>
                </a:solidFill>
                <a:uFillTx/>
                <a:latin typeface="Arial"/>
                <a:ea typeface="DejaVu Sans"/>
              </a:endParaRPr>
            </a:p>
          </p:txBody>
        </p:sp>
        <p:sp>
          <p:nvSpPr>
            <p:cNvPr id="1191" name=""/>
            <p:cNvSpPr/>
            <p:nvPr/>
          </p:nvSpPr>
          <p:spPr>
            <a:xfrm>
              <a:off x="8906040" y="59947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Polymodale (douleur)</a:t>
              </a:r>
              <a:endParaRPr b="0" lang="en-DK" sz="700" strike="noStrike" u="none">
                <a:solidFill>
                  <a:srgbClr val="000000"/>
                </a:solidFill>
                <a:uFillTx/>
                <a:latin typeface="Arial"/>
              </a:endParaRPr>
            </a:p>
          </p:txBody>
        </p:sp>
        <p:sp>
          <p:nvSpPr>
            <p:cNvPr id="1192" name=""/>
            <p:cNvSpPr/>
            <p:nvPr/>
          </p:nvSpPr>
          <p:spPr>
            <a:xfrm rot="18289200">
              <a:off x="9586080" y="59598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93" name=""/>
            <p:cNvSpPr/>
            <p:nvPr/>
          </p:nvSpPr>
          <p:spPr>
            <a:xfrm>
              <a:off x="10028880" y="553356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cutanés</a:t>
              </a:r>
              <a:endParaRPr b="0" lang="en-DK" sz="700" strike="noStrike" u="none">
                <a:solidFill>
                  <a:srgbClr val="000000"/>
                </a:solidFill>
                <a:uFillTx/>
                <a:latin typeface="Arial"/>
              </a:endParaRPr>
            </a:p>
          </p:txBody>
        </p:sp>
        <p:sp>
          <p:nvSpPr>
            <p:cNvPr id="1194" name=""/>
            <p:cNvSpPr/>
            <p:nvPr/>
          </p:nvSpPr>
          <p:spPr>
            <a:xfrm>
              <a:off x="9708120" y="6189840"/>
              <a:ext cx="318600" cy="8280"/>
            </a:xfrm>
            <a:custGeom>
              <a:avLst/>
              <a:gdLst>
                <a:gd name="textAreaLeft" fmla="*/ 0 w 318600"/>
                <a:gd name="textAreaRight" fmla="*/ 320400 w 318600"/>
                <a:gd name="textAreaTop" fmla="*/ 0 h 8280"/>
                <a:gd name="textAreaBottom" fmla="*/ 10080 h 8280"/>
              </a:gdLst>
              <a:ahLst/>
              <a:rect l="textAreaLeft" t="textAreaTop" r="textAreaRight" b="textAreaBottom"/>
              <a:pathLst>
                <a:path w="320765" h="10524">
                  <a:moveTo>
                    <a:pt x="0" y="5262"/>
                  </a:moveTo>
                  <a:lnTo>
                    <a:pt x="320765"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95" name=""/>
            <p:cNvSpPr/>
            <p:nvPr/>
          </p:nvSpPr>
          <p:spPr>
            <a:xfrm>
              <a:off x="10028880" y="599472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des articulations</a:t>
              </a:r>
              <a:endParaRPr b="0" lang="en-DK" sz="700" strike="noStrike" u="none">
                <a:solidFill>
                  <a:srgbClr val="000000"/>
                </a:solidFill>
                <a:uFillTx/>
                <a:latin typeface="Arial"/>
              </a:endParaRPr>
            </a:p>
          </p:txBody>
        </p:sp>
        <p:sp>
          <p:nvSpPr>
            <p:cNvPr id="1196" name=""/>
            <p:cNvSpPr/>
            <p:nvPr/>
          </p:nvSpPr>
          <p:spPr>
            <a:xfrm rot="3310800">
              <a:off x="9587880" y="6418800"/>
              <a:ext cx="559440" cy="8280"/>
            </a:xfrm>
            <a:custGeom>
              <a:avLst/>
              <a:gdLst>
                <a:gd name="textAreaLeft" fmla="*/ 0 w 559440"/>
                <a:gd name="textAreaRight" fmla="*/ 561240 w 559440"/>
                <a:gd name="textAreaTop" fmla="*/ 0 h 8280"/>
                <a:gd name="textAreaBottom" fmla="*/ 10080 h 8280"/>
              </a:gdLst>
              <a:ahLst/>
              <a:rect l="textAreaLeft" t="textAreaTop" r="textAreaRight" b="textAreaBottom"/>
              <a:pathLst>
                <a:path w="561697" h="10524">
                  <a:moveTo>
                    <a:pt x="0" y="5262"/>
                  </a:moveTo>
                  <a:lnTo>
                    <a:pt x="561697" y="5262"/>
                  </a:lnTo>
                </a:path>
              </a:pathLst>
            </a:custGeom>
            <a:noFill/>
            <a:ln w="25560">
              <a:solidFill>
                <a:srgbClr val="4775ab"/>
              </a:solidFill>
              <a:miter/>
            </a:ln>
          </p:spPr>
          <p:style>
            <a:lnRef idx="0"/>
            <a:fillRef idx="0"/>
            <a:effectRef idx="0"/>
            <a:fontRef idx="minor"/>
          </p:style>
          <p:txBody>
            <a:bodyPr numCol="1" spcCol="1440" lIns="12600" rIns="12600" tIns="0" bIns="0" anchor="ctr">
              <a:noAutofit/>
            </a:bodyPr>
            <a:p>
              <a:pPr>
                <a:lnSpc>
                  <a:spcPct val="100000"/>
                </a:lnSpc>
              </a:pPr>
              <a:endParaRPr b="0" lang="fr-FR" sz="500" strike="noStrike" u="none">
                <a:solidFill>
                  <a:srgbClr val="000000"/>
                </a:solidFill>
                <a:uFillTx/>
                <a:latin typeface="Arial"/>
                <a:ea typeface="DejaVu Sans"/>
              </a:endParaRPr>
            </a:p>
          </p:txBody>
        </p:sp>
        <p:sp>
          <p:nvSpPr>
            <p:cNvPr id="1197" name=""/>
            <p:cNvSpPr/>
            <p:nvPr/>
          </p:nvSpPr>
          <p:spPr>
            <a:xfrm>
              <a:off x="10028880" y="6455880"/>
              <a:ext cx="799920" cy="398880"/>
            </a:xfrm>
            <a:prstGeom prst="roundRect">
              <a:avLst>
                <a:gd name="adj" fmla="val 10000"/>
              </a:avLst>
            </a:prstGeom>
            <a:gradFill rotWithShape="0">
              <a:gsLst>
                <a:gs pos="0">
                  <a:srgbClr val="2e5f99"/>
                </a:gs>
                <a:gs pos="80000">
                  <a:srgbClr val="3c7ac7"/>
                </a:gs>
                <a:gs pos="100000">
                  <a:srgbClr val="397bca"/>
                </a:gs>
              </a:gsLst>
              <a:lin ang="16200000"/>
            </a:gradFill>
            <a:ln w="0">
              <a:noFill/>
            </a:ln>
            <a:effectLst>
              <a:outerShdw blurRad="39960" dir="5400000" dist="23040" rotWithShape="0">
                <a:srgbClr val="000000">
                  <a:alpha val="35000"/>
                </a:srgbClr>
              </a:outerShdw>
            </a:effectLst>
          </p:spPr>
          <p:style>
            <a:lnRef idx="0"/>
            <a:fillRef idx="0"/>
            <a:effectRef idx="0"/>
            <a:fontRef idx="minor"/>
          </p:style>
          <p:txBody>
            <a:bodyPr numCol="1" spcCol="1440" lIns="4320" rIns="4320" tIns="4320" bIns="4320" anchor="ctr">
              <a:noAutofit/>
            </a:bodyPr>
            <a:p>
              <a:pPr algn="ctr" defTabSz="311040">
                <a:lnSpc>
                  <a:spcPct val="90000"/>
                </a:lnSpc>
                <a:spcAft>
                  <a:spcPts val="244"/>
                </a:spcAft>
                <a:tabLst>
                  <a:tab algn="l" pos="0"/>
                </a:tabLst>
              </a:pPr>
              <a:r>
                <a:rPr b="0" lang="fr-FR" sz="700" strike="noStrike" u="none">
                  <a:solidFill>
                    <a:schemeClr val="lt1"/>
                  </a:solidFill>
                  <a:uFillTx/>
                  <a:latin typeface="Arial"/>
                  <a:ea typeface="DejaVu Sans"/>
                </a:rPr>
                <a:t>Récepteurs viscéraux</a:t>
              </a:r>
              <a:endParaRPr b="0" lang="en-DK" sz="700" strike="noStrike" u="none">
                <a:solidFill>
                  <a:srgbClr val="000000"/>
                </a:solidFill>
                <a:uFillTx/>
                <a:latin typeface="Arial"/>
              </a:endParaRPr>
            </a:p>
          </p:txBody>
        </p:sp>
      </p:gr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8"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Principe simplifié</a:t>
            </a:r>
            <a:endParaRPr b="0" lang="en-DK" sz="4400" strike="noStrike" u="none">
              <a:solidFill>
                <a:srgbClr val="ffffff"/>
              </a:solidFill>
              <a:uFillTx/>
              <a:latin typeface="Arial"/>
            </a:endParaRPr>
          </a:p>
        </p:txBody>
      </p:sp>
      <p:sp>
        <p:nvSpPr>
          <p:cNvPr id="1199" name="PlaceHolder 2"/>
          <p:cNvSpPr>
            <a:spLocks noGrp="1"/>
          </p:cNvSpPr>
          <p:nvPr>
            <p:ph type="subTitle"/>
          </p:nvPr>
        </p:nvSpPr>
        <p:spPr>
          <a:xfrm>
            <a:off x="609840" y="1616760"/>
            <a:ext cx="10968120" cy="4255560"/>
          </a:xfrm>
          <a:prstGeom prst="rect">
            <a:avLst/>
          </a:prstGeom>
          <a:noFill/>
          <a:ln w="0">
            <a:noFill/>
          </a:ln>
        </p:spPr>
        <p:txBody>
          <a:bodyPr lIns="0" rIns="0" tIns="0" bIns="0" anchor="ctr">
            <a:noAutofit/>
          </a:bodyPr>
          <a:p>
            <a:pPr indent="0">
              <a:lnSpc>
                <a:spcPct val="90000"/>
              </a:lnSpc>
              <a:spcBef>
                <a:spcPts val="1001"/>
              </a:spcBef>
              <a:buNone/>
              <a:tabLst>
                <a:tab algn="l" pos="0"/>
              </a:tabLst>
            </a:pPr>
            <a:r>
              <a:rPr b="0" lang="fr-FR" sz="2000" strike="noStrike" u="none">
                <a:solidFill>
                  <a:srgbClr val="000000"/>
                </a:solidFill>
                <a:uFillTx/>
                <a:latin typeface="Arial"/>
                <a:ea typeface="DejaVu Sans"/>
              </a:rPr>
              <a:t>L’IRM consiste à étudier la manière dont la magnétisation nucléaire de certains noyaux évolue au cours du temps suite à une excitation radiofréquence.</a:t>
            </a:r>
            <a:endParaRPr b="0" lang="en-DK" sz="2000" strike="noStrike" u="none">
              <a:solidFill>
                <a:srgbClr val="ffffff"/>
              </a:solidFill>
              <a:uFillTx/>
              <a:latin typeface="Arial"/>
            </a:endParaRPr>
          </a:p>
          <a:p>
            <a:pPr indent="0">
              <a:lnSpc>
                <a:spcPct val="90000"/>
              </a:lnSpc>
              <a:spcBef>
                <a:spcPts val="1001"/>
              </a:spcBef>
              <a:buNone/>
              <a:tabLst>
                <a:tab algn="l" pos="0"/>
              </a:tabLst>
            </a:pPr>
            <a:r>
              <a:rPr b="0" lang="fr-FR" sz="2000" strike="noStrike" u="none">
                <a:solidFill>
                  <a:srgbClr val="000000"/>
                </a:solidFill>
                <a:uFillTx/>
                <a:latin typeface="Arial"/>
                <a:ea typeface="DejaVu Sans"/>
              </a:rPr>
              <a:t>Nous devons disposer :</a:t>
            </a:r>
            <a:endParaRPr b="0" lang="en-DK" sz="2000" strike="noStrike" u="none">
              <a:solidFill>
                <a:srgbClr val="ffffff"/>
              </a:solidFill>
              <a:uFillTx/>
              <a:latin typeface="Arial"/>
            </a:endParaRPr>
          </a:p>
          <a:p>
            <a:pPr marL="343080" indent="-343080">
              <a:lnSpc>
                <a:spcPct val="90000"/>
              </a:lnSpc>
              <a:spcBef>
                <a:spcPts val="1001"/>
              </a:spcBef>
              <a:buClr>
                <a:srgbClr val="000000"/>
              </a:buClr>
              <a:buFont typeface="Arial"/>
              <a:buChar char="•"/>
              <a:tabLst>
                <a:tab algn="l" pos="0"/>
              </a:tabLst>
            </a:pPr>
            <a:r>
              <a:rPr b="0" lang="fr-FR" sz="2000" strike="noStrike" u="none">
                <a:solidFill>
                  <a:srgbClr val="000000"/>
                </a:solidFill>
                <a:uFillTx/>
                <a:latin typeface="Arial"/>
                <a:ea typeface="DejaVu Sans"/>
              </a:rPr>
              <a:t>D’un objet contenant des noyaux magnétisables (de spin non nul)</a:t>
            </a:r>
            <a:endParaRPr b="0" lang="en-DK" sz="2000" strike="noStrike" u="none">
              <a:solidFill>
                <a:srgbClr val="ffffff"/>
              </a:solidFill>
              <a:uFillTx/>
              <a:latin typeface="Arial"/>
            </a:endParaRPr>
          </a:p>
          <a:p>
            <a:pPr marL="343080" indent="-343080">
              <a:lnSpc>
                <a:spcPct val="90000"/>
              </a:lnSpc>
              <a:spcBef>
                <a:spcPts val="1001"/>
              </a:spcBef>
              <a:buClr>
                <a:srgbClr val="000000"/>
              </a:buClr>
              <a:buFont typeface="Arial"/>
              <a:buChar char="•"/>
              <a:tabLst>
                <a:tab algn="l" pos="0"/>
              </a:tabLst>
            </a:pPr>
            <a:r>
              <a:rPr b="0" lang="fr-FR" sz="2000" strike="noStrike" u="none">
                <a:solidFill>
                  <a:srgbClr val="000000"/>
                </a:solidFill>
                <a:uFillTx/>
                <a:latin typeface="Arial"/>
                <a:ea typeface="DejaVu Sans"/>
              </a:rPr>
              <a:t>D’un champ magnétique très intense capable de créer de la magnétisation dans l’’objet</a:t>
            </a:r>
            <a:endParaRPr b="0" lang="en-DK" sz="2000" strike="noStrike" u="none">
              <a:solidFill>
                <a:srgbClr val="ffffff"/>
              </a:solidFill>
              <a:uFillTx/>
              <a:latin typeface="Arial"/>
            </a:endParaRPr>
          </a:p>
          <a:p>
            <a:pPr marL="343080" indent="-343080">
              <a:lnSpc>
                <a:spcPct val="90000"/>
              </a:lnSpc>
              <a:spcBef>
                <a:spcPts val="1001"/>
              </a:spcBef>
              <a:buClr>
                <a:srgbClr val="000000"/>
              </a:buClr>
              <a:buFont typeface="Arial"/>
              <a:buChar char="•"/>
              <a:tabLst>
                <a:tab algn="l" pos="0"/>
              </a:tabLst>
            </a:pPr>
            <a:r>
              <a:rPr b="0" lang="fr-FR" sz="2000" strike="noStrike" u="none">
                <a:solidFill>
                  <a:srgbClr val="000000"/>
                </a:solidFill>
                <a:uFillTx/>
                <a:latin typeface="Arial"/>
                <a:ea typeface="DejaVu Sans"/>
              </a:rPr>
              <a:t>D’un générateur de champ magnétique radiofréquence permettant « d’exciter » l’aimantation des noyaux</a:t>
            </a:r>
            <a:endParaRPr b="0" lang="en-DK" sz="2000" strike="noStrike" u="none">
              <a:solidFill>
                <a:srgbClr val="ffffff"/>
              </a:solidFill>
              <a:uFillTx/>
              <a:latin typeface="Arial"/>
            </a:endParaRPr>
          </a:p>
          <a:p>
            <a:pPr marL="343080" indent="-343080">
              <a:lnSpc>
                <a:spcPct val="90000"/>
              </a:lnSpc>
              <a:spcBef>
                <a:spcPts val="1001"/>
              </a:spcBef>
              <a:buClr>
                <a:srgbClr val="000000"/>
              </a:buClr>
              <a:buFont typeface="Arial"/>
              <a:buChar char="•"/>
              <a:tabLst>
                <a:tab algn="l" pos="0"/>
              </a:tabLst>
            </a:pPr>
            <a:r>
              <a:rPr b="0" lang="fr-FR" sz="2000" strike="noStrike" u="none">
                <a:solidFill>
                  <a:srgbClr val="000000"/>
                </a:solidFill>
                <a:uFillTx/>
                <a:latin typeface="Arial"/>
                <a:ea typeface="DejaVu Sans"/>
              </a:rPr>
              <a:t>D’un récepteur de champ magnétique radiofréquence capable de capter le signal réémis par les noyaux en se désexcitant</a:t>
            </a:r>
            <a:endParaRPr b="0" lang="en-DK" sz="2000" strike="noStrike" u="none">
              <a:solidFill>
                <a:srgbClr val="ffffff"/>
              </a:solidFill>
              <a:uFillTx/>
              <a:latin typeface="Arial"/>
            </a:endParaRPr>
          </a:p>
          <a:p>
            <a:pPr indent="0">
              <a:lnSpc>
                <a:spcPct val="90000"/>
              </a:lnSpc>
              <a:spcBef>
                <a:spcPts val="1001"/>
              </a:spcBef>
              <a:buNone/>
              <a:tabLst>
                <a:tab algn="l" pos="0"/>
              </a:tabLst>
            </a:pPr>
            <a:endParaRPr b="0" lang="en-DK" sz="2000" strike="noStrike" u="none">
              <a:solidFill>
                <a:srgbClr val="ffffff"/>
              </a:solidFill>
              <a:uFillTx/>
              <a:latin typeface="Arial"/>
            </a:endParaRPr>
          </a:p>
          <a:p>
            <a:pPr indent="0">
              <a:lnSpc>
                <a:spcPct val="90000"/>
              </a:lnSpc>
              <a:spcBef>
                <a:spcPts val="1001"/>
              </a:spcBef>
              <a:buNone/>
              <a:tabLst>
                <a:tab algn="l" pos="0"/>
              </a:tabLst>
            </a:pPr>
            <a:endParaRPr b="0" lang="en-DK" sz="2000" strike="noStrike" u="none">
              <a:solidFill>
                <a:srgbClr val="ffffff"/>
              </a:solidFill>
              <a:uFillTx/>
              <a:latin typeface="Arial"/>
            </a:endParaRPr>
          </a:p>
          <a:p>
            <a:pPr marL="228600" indent="-228600" algn="ctr">
              <a:lnSpc>
                <a:spcPct val="90000"/>
              </a:lnSpc>
              <a:spcBef>
                <a:spcPts val="1001"/>
              </a:spcBef>
              <a:buClr>
                <a:srgbClr val="000000"/>
              </a:buClr>
              <a:buFont typeface="Arial"/>
              <a:buChar char="•"/>
              <a:tabLst>
                <a:tab algn="l" pos="0"/>
              </a:tabLst>
            </a:pPr>
            <a:r>
              <a:rPr b="0" lang="fr-FR" sz="2000" strike="noStrike" u="none">
                <a:solidFill>
                  <a:srgbClr val="000000"/>
                </a:solidFill>
                <a:uFillTx/>
                <a:latin typeface="Arial"/>
                <a:ea typeface="DejaVu Sans"/>
              </a:rPr>
              <a:t>Principale contrainte sur l’échantillon : contenir des noyaux de spin non nul</a:t>
            </a:r>
            <a:endParaRPr b="0" lang="en-DK" sz="2000" strike="noStrike" u="none">
              <a:solidFill>
                <a:srgbClr val="ffffff"/>
              </a:solidFill>
              <a:uFillTx/>
              <a:latin typeface="Arial"/>
            </a:endParaRPr>
          </a:p>
          <a:p>
            <a:pPr indent="0">
              <a:lnSpc>
                <a:spcPct val="90000"/>
              </a:lnSpc>
              <a:spcBef>
                <a:spcPts val="1001"/>
              </a:spcBef>
              <a:buNone/>
              <a:tabLst>
                <a:tab algn="l" pos="0"/>
              </a:tabLst>
            </a:pPr>
            <a:endParaRPr b="0" lang="en-DK" sz="32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0" name="PlaceHolder 1"/>
          <p:cNvSpPr>
            <a:spLocks noGrp="1"/>
          </p:cNvSpPr>
          <p:nvPr>
            <p:ph type="title"/>
          </p:nvPr>
        </p:nvSpPr>
        <p:spPr>
          <a:xfrm>
            <a:off x="992160" y="6768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Le moment magnétique d’une particule</a:t>
            </a:r>
            <a:endParaRPr b="0" lang="en-DK" sz="4400" strike="noStrike" u="none">
              <a:solidFill>
                <a:srgbClr val="ffffff"/>
              </a:solidFill>
              <a:uFillTx/>
              <a:latin typeface="Arial"/>
            </a:endParaRPr>
          </a:p>
        </p:txBody>
      </p:sp>
      <p:sp>
        <p:nvSpPr>
          <p:cNvPr id="1201" name="PlaceHolder 2"/>
          <p:cNvSpPr>
            <a:spLocks noGrp="1"/>
          </p:cNvSpPr>
          <p:nvPr>
            <p:ph type="subTitle"/>
          </p:nvPr>
        </p:nvSpPr>
        <p:spPr>
          <a:xfrm>
            <a:off x="358920" y="1208160"/>
            <a:ext cx="11521080" cy="2751840"/>
          </a:xfrm>
          <a:prstGeom prst="rect">
            <a:avLst/>
          </a:prstGeom>
          <a:noFill/>
          <a:ln w="0">
            <a:noFill/>
          </a:ln>
        </p:spPr>
        <p:txBody>
          <a:bodyPr lIns="0" rIns="0" tIns="0" bIns="0" anchor="ctr">
            <a:noAutofit/>
          </a:bodyPr>
          <a:p>
            <a:pPr marL="228600" indent="-228600">
              <a:lnSpc>
                <a:spcPct val="90000"/>
              </a:lnSpc>
              <a:spcBef>
                <a:spcPts val="1001"/>
              </a:spcBef>
              <a:buClr>
                <a:srgbClr val="000000"/>
              </a:buClr>
              <a:buFont typeface="Arial"/>
              <a:buChar char="•"/>
            </a:pPr>
            <a:r>
              <a:rPr b="0" lang="fr-FR" sz="2100" strike="noStrike" u="none">
                <a:solidFill>
                  <a:srgbClr val="000000"/>
                </a:solidFill>
                <a:uFillTx/>
                <a:latin typeface="Arial"/>
                <a:ea typeface="DejaVu Sans"/>
              </a:rPr>
              <a:t>Les protons, électrons, neutrons sont des particules qui possèdent un moment cinétique de spin </a:t>
            </a:r>
            <a:r>
              <a:rPr b="0" i="1" lang="fr-FR" sz="2100" strike="noStrike" u="none">
                <a:solidFill>
                  <a:srgbClr val="000000"/>
                </a:solidFill>
                <a:uFillTx/>
                <a:latin typeface="Arial"/>
                <a:ea typeface="DejaVu Sans"/>
              </a:rPr>
              <a:t>s</a:t>
            </a:r>
            <a:r>
              <a:rPr b="0" lang="fr-FR" sz="2100" strike="noStrike" u="none">
                <a:solidFill>
                  <a:srgbClr val="000000"/>
                </a:solidFill>
                <a:uFillTx/>
                <a:latin typeface="Arial"/>
                <a:ea typeface="DejaVu Sans"/>
              </a:rPr>
              <a:t>. </a:t>
            </a:r>
            <a:endParaRPr b="0" lang="en-DK" sz="2100" strike="noStrike" u="none">
              <a:solidFill>
                <a:srgbClr val="ffffff"/>
              </a:solidFill>
              <a:uFillTx/>
              <a:latin typeface="Arial"/>
            </a:endParaRPr>
          </a:p>
          <a:p>
            <a:pPr marL="228600" indent="-228600">
              <a:lnSpc>
                <a:spcPct val="90000"/>
              </a:lnSpc>
              <a:spcBef>
                <a:spcPts val="1001"/>
              </a:spcBef>
              <a:buClr>
                <a:srgbClr val="000000"/>
              </a:buClr>
              <a:buFont typeface="Arial"/>
              <a:buChar char="•"/>
            </a:pPr>
            <a:r>
              <a:rPr b="0" lang="fr-FR" sz="2100" strike="noStrike" u="none">
                <a:solidFill>
                  <a:srgbClr val="000000"/>
                </a:solidFill>
                <a:uFillTx/>
                <a:latin typeface="Arial"/>
                <a:ea typeface="DejaVu Sans"/>
              </a:rPr>
              <a:t>Plongés dans un champ magnétique ce spin engendre un moment magnétique </a:t>
            </a:r>
            <a:r>
              <a:rPr b="1" i="1" lang="fr-FR" sz="2100" strike="noStrike" u="none">
                <a:solidFill>
                  <a:srgbClr val="000000"/>
                </a:solidFill>
                <a:uFillTx/>
                <a:latin typeface="Arial"/>
                <a:ea typeface="DejaVu Sans"/>
              </a:rPr>
              <a:t>µ</a:t>
            </a:r>
            <a:r>
              <a:rPr b="0" lang="fr-FR" sz="2100" strike="noStrike" u="none">
                <a:solidFill>
                  <a:srgbClr val="000000"/>
                </a:solidFill>
                <a:uFillTx/>
                <a:latin typeface="Arial"/>
                <a:ea typeface="DejaVu Sans"/>
              </a:rPr>
              <a:t> qui va s’orienter dans la direction du champ magnétique et qui va « tourner » autour du champ </a:t>
            </a:r>
            <a:r>
              <a:rPr b="1" lang="fr-FR" sz="2100" strike="noStrike" u="none">
                <a:solidFill>
                  <a:srgbClr val="000000"/>
                </a:solidFill>
                <a:uFillTx/>
                <a:latin typeface="Arial"/>
                <a:ea typeface="DejaVu Sans"/>
              </a:rPr>
              <a:t>B</a:t>
            </a:r>
            <a:r>
              <a:rPr b="1" lang="fr-FR" sz="2100" strike="noStrike" u="none" baseline="-25000">
                <a:solidFill>
                  <a:srgbClr val="000000"/>
                </a:solidFill>
                <a:uFillTx/>
                <a:latin typeface="Arial"/>
                <a:ea typeface="DejaVu Sans"/>
              </a:rPr>
              <a:t>0</a:t>
            </a:r>
            <a:r>
              <a:rPr b="0" lang="fr-FR" sz="2100" strike="noStrike" u="none">
                <a:solidFill>
                  <a:srgbClr val="000000"/>
                </a:solidFill>
                <a:uFillTx/>
                <a:latin typeface="Arial"/>
                <a:ea typeface="DejaVu Sans"/>
              </a:rPr>
              <a:t> à une vitesse de rotation </a:t>
            </a:r>
            <a:r>
              <a:rPr b="1" lang="el-GR" sz="2100" strike="noStrike" u="none">
                <a:solidFill>
                  <a:srgbClr val="000000"/>
                </a:solidFill>
                <a:uFillTx/>
                <a:latin typeface="Arial"/>
                <a:ea typeface="DejaVu Sans"/>
              </a:rPr>
              <a:t>ω</a:t>
            </a:r>
            <a:r>
              <a:rPr b="1" lang="fr-FR" sz="2100" strike="noStrike" u="none" baseline="-25000">
                <a:solidFill>
                  <a:srgbClr val="000000"/>
                </a:solidFill>
                <a:uFillTx/>
                <a:latin typeface="Arial"/>
                <a:ea typeface="DejaVu Sans"/>
              </a:rPr>
              <a:t>0</a:t>
            </a:r>
            <a:r>
              <a:rPr b="1" lang="fr-FR" sz="2100" strike="noStrike" u="none">
                <a:solidFill>
                  <a:srgbClr val="000000"/>
                </a:solidFill>
                <a:uFillTx/>
                <a:latin typeface="Arial"/>
                <a:ea typeface="DejaVu Sans"/>
              </a:rPr>
              <a:t> </a:t>
            </a:r>
            <a:r>
              <a:rPr b="0" lang="fr-FR" sz="2100" strike="noStrike" u="none">
                <a:solidFill>
                  <a:srgbClr val="000000"/>
                </a:solidFill>
                <a:uFillTx/>
                <a:latin typeface="Arial"/>
                <a:ea typeface="DejaVu Sans"/>
              </a:rPr>
              <a:t>fonction de l’intensité du champ :</a:t>
            </a:r>
            <a:endParaRPr b="0" lang="en-DK" sz="2100" strike="noStrike" u="none">
              <a:solidFill>
                <a:srgbClr val="ffffff"/>
              </a:solidFill>
              <a:uFillTx/>
              <a:latin typeface="Arial"/>
            </a:endParaRPr>
          </a:p>
          <a:p>
            <a:pPr marL="228600" indent="0" algn="ctr">
              <a:lnSpc>
                <a:spcPct val="90000"/>
              </a:lnSpc>
              <a:spcBef>
                <a:spcPts val="1001"/>
              </a:spcBef>
              <a:buNone/>
              <a:tabLst>
                <a:tab algn="l" pos="0"/>
              </a:tabLst>
            </a:pPr>
            <a:r>
              <a:rPr b="1" lang="el-GR" sz="3200" strike="noStrike" u="none">
                <a:solidFill>
                  <a:srgbClr val="000000"/>
                </a:solidFill>
                <a:uFillTx/>
                <a:latin typeface="Arial"/>
                <a:ea typeface="DejaVu Sans"/>
              </a:rPr>
              <a:t>ω</a:t>
            </a:r>
            <a:r>
              <a:rPr b="1" lang="fr-FR" sz="3200" strike="noStrike" u="none" baseline="-25000">
                <a:solidFill>
                  <a:srgbClr val="000000"/>
                </a:solidFill>
                <a:uFillTx/>
                <a:latin typeface="Arial"/>
                <a:ea typeface="DejaVu Sans"/>
              </a:rPr>
              <a:t>0 = </a:t>
            </a:r>
            <a:r>
              <a:rPr b="0" lang="fr-FR" sz="3200" strike="noStrike" u="none">
                <a:solidFill>
                  <a:srgbClr val="000000"/>
                </a:solidFill>
                <a:uFillTx/>
                <a:latin typeface="Arial"/>
                <a:ea typeface="DejaVu Sans"/>
              </a:rPr>
              <a:t> </a:t>
            </a:r>
            <a:r>
              <a:rPr b="0" i="1" lang="el-GR" sz="3200" strike="noStrike" u="none">
                <a:solidFill>
                  <a:srgbClr val="000000"/>
                </a:solidFill>
                <a:uFillTx/>
                <a:latin typeface="DejaVu Math TeX Gyre"/>
                <a:ea typeface="DejaVu Math TeX Gyre"/>
              </a:rPr>
              <a:t>γ</a:t>
            </a:r>
            <a:r>
              <a:rPr b="0" lang="fr-FR" sz="3200" strike="noStrike" u="none">
                <a:solidFill>
                  <a:srgbClr val="000000"/>
                </a:solidFill>
                <a:uFillTx/>
                <a:latin typeface="Arial"/>
                <a:ea typeface="DejaVu Sans"/>
              </a:rPr>
              <a:t> </a:t>
            </a:r>
            <a:r>
              <a:rPr b="1" lang="fr-FR" sz="3200" strike="noStrike" u="none">
                <a:solidFill>
                  <a:srgbClr val="000000"/>
                </a:solidFill>
                <a:uFillTx/>
                <a:latin typeface="Arial"/>
                <a:ea typeface="DejaVu Sans"/>
              </a:rPr>
              <a:t>B</a:t>
            </a:r>
            <a:r>
              <a:rPr b="1" lang="fr-FR" sz="3200" strike="noStrike" u="none" baseline="-25000">
                <a:solidFill>
                  <a:srgbClr val="000000"/>
                </a:solidFill>
                <a:uFillTx/>
                <a:latin typeface="Arial"/>
                <a:ea typeface="DejaVu Sans"/>
              </a:rPr>
              <a:t>0</a:t>
            </a:r>
            <a:endParaRPr b="0" lang="en-DK" sz="3200" strike="noStrike" u="none">
              <a:solidFill>
                <a:srgbClr val="ffffff"/>
              </a:solidFill>
              <a:uFillTx/>
              <a:latin typeface="Arial"/>
            </a:endParaRPr>
          </a:p>
          <a:p>
            <a:pPr marL="228600" indent="-228600">
              <a:lnSpc>
                <a:spcPct val="90000"/>
              </a:lnSpc>
              <a:spcBef>
                <a:spcPts val="1001"/>
              </a:spcBef>
              <a:buClr>
                <a:srgbClr val="000000"/>
              </a:buClr>
              <a:buFont typeface="Arial"/>
              <a:buChar char="•"/>
              <a:tabLst>
                <a:tab algn="l" pos="0"/>
              </a:tabLst>
            </a:pPr>
            <a:r>
              <a:rPr b="0" i="1" lang="el-GR" sz="2100" strike="noStrike" u="none">
                <a:solidFill>
                  <a:srgbClr val="000000"/>
                </a:solidFill>
                <a:uFillTx/>
                <a:latin typeface="DejaVu Math TeX Gyre"/>
                <a:ea typeface="DejaVu Math TeX Gyre"/>
              </a:rPr>
              <a:t>γ</a:t>
            </a:r>
            <a:r>
              <a:rPr b="0" lang="fr-FR" sz="2100" strike="noStrike" u="none">
                <a:solidFill>
                  <a:srgbClr val="000000"/>
                </a:solidFill>
                <a:uFillTx/>
                <a:latin typeface="Arial"/>
                <a:ea typeface="DejaVu Sans"/>
              </a:rPr>
              <a:t> est appelé le rapport gyromagnétique du noyau considéré</a:t>
            </a:r>
            <a:endParaRPr b="0" lang="en-DK" sz="2100" strike="noStrike" u="none">
              <a:solidFill>
                <a:srgbClr val="ffffff"/>
              </a:solidFill>
              <a:uFillTx/>
              <a:latin typeface="Arial"/>
            </a:endParaRPr>
          </a:p>
        </p:txBody>
      </p:sp>
      <p:sp>
        <p:nvSpPr>
          <p:cNvPr id="1202" name="ZoneTexte 5"/>
          <p:cNvSpPr/>
          <p:nvPr/>
        </p:nvSpPr>
        <p:spPr>
          <a:xfrm>
            <a:off x="992160" y="4046760"/>
            <a:ext cx="10374840" cy="820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1600" strike="noStrike" u="none">
                <a:solidFill>
                  <a:srgbClr val="000000"/>
                </a:solidFill>
                <a:uFillTx/>
                <a:latin typeface="Arial"/>
                <a:ea typeface="DejaVu Sans"/>
              </a:rPr>
              <a:t>Le nombre de noyaux dont le moment magnétique </a:t>
            </a:r>
            <a:r>
              <a:rPr b="1" i="1" lang="fr-FR" sz="1600" strike="noStrike" u="none">
                <a:solidFill>
                  <a:srgbClr val="000000"/>
                </a:solidFill>
                <a:uFillTx/>
                <a:latin typeface="Arial"/>
                <a:ea typeface="DejaVu Sans"/>
              </a:rPr>
              <a:t>µ </a:t>
            </a:r>
            <a:r>
              <a:rPr b="1" lang="fr-FR" sz="1600" strike="noStrike" u="none">
                <a:solidFill>
                  <a:srgbClr val="000000"/>
                </a:solidFill>
                <a:uFillTx/>
                <a:latin typeface="Arial"/>
                <a:ea typeface="DejaVu Sans"/>
              </a:rPr>
              <a:t>va effectivement s’orienter suivant le champ est statistiquement très (très) faible</a:t>
            </a:r>
            <a:r>
              <a:rPr b="0" lang="fr-FR" sz="1600" strike="noStrike" u="none">
                <a:solidFill>
                  <a:srgbClr val="000000"/>
                </a:solidFill>
                <a:uFillTx/>
                <a:latin typeface="Arial"/>
                <a:ea typeface="DejaVu Sans"/>
              </a:rPr>
              <a:t> car l’énergie thermique est généralement suffisante pour le perturber continuellement la magnétisation macroscopique M de l’échantillon est: </a:t>
            </a:r>
            <a:endParaRPr b="0" lang="en-DK" sz="1600" strike="noStrike" u="none">
              <a:solidFill>
                <a:srgbClr val="ffffff"/>
              </a:solidFill>
              <a:uFillTx/>
              <a:latin typeface="Arial"/>
            </a:endParaRPr>
          </a:p>
        </p:txBody>
      </p:sp>
      <p:sp>
        <p:nvSpPr>
          <p:cNvPr id="1203" name="ZoneTexte 7"/>
          <p:cNvSpPr/>
          <p:nvPr/>
        </p:nvSpPr>
        <p:spPr>
          <a:xfrm>
            <a:off x="893520" y="5607360"/>
            <a:ext cx="105742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=&gt;Dans des conditions IRM standards moins de 5ppm des noyaux s’alignent sur le champ magnétique</a:t>
            </a:r>
            <a:endParaRPr b="0" lang="en-DK" sz="1800" strike="noStrike" u="none">
              <a:solidFill>
                <a:srgbClr val="ffffff"/>
              </a:solidFill>
              <a:uFillTx/>
              <a:latin typeface="Arial"/>
            </a:endParaRPr>
          </a:p>
        </p:txBody>
      </p:sp>
      <p:sp>
        <p:nvSpPr>
          <p:cNvPr id="1204" name="ZoneTexte 8"/>
          <p:cNvSpPr/>
          <p:nvPr/>
        </p:nvSpPr>
        <p:spPr>
          <a:xfrm>
            <a:off x="1480320" y="6208200"/>
            <a:ext cx="886500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800" strike="noStrike" u="none">
                <a:solidFill>
                  <a:srgbClr val="c00000"/>
                </a:solidFill>
                <a:uFillTx/>
                <a:latin typeface="Arial"/>
                <a:ea typeface="DejaVu Sans"/>
              </a:rPr>
              <a:t>=&gt; L’IRM est une méthode d’imagerie très peu sensible</a:t>
            </a:r>
            <a:endParaRPr b="0" lang="en-DK" sz="2800" strike="noStrike" u="none">
              <a:solidFill>
                <a:srgbClr val="ffffff"/>
              </a:solidFill>
              <a:uFillTx/>
              <a:latin typeface="Arial"/>
            </a:endParaRPr>
          </a:p>
        </p:txBody>
      </p:sp>
      <p:sp>
        <p:nvSpPr>
          <p:cNvPr id="1205" name="ZoneTexte 9"/>
          <p:cNvSpPr/>
          <p:nvPr/>
        </p:nvSpPr>
        <p:spPr>
          <a:xfrm>
            <a:off x="10306080" y="5982120"/>
            <a:ext cx="1649520" cy="2725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200" strike="noStrike" u="none">
                <a:solidFill>
                  <a:srgbClr val="000000"/>
                </a:solidFill>
                <a:uFillTx/>
                <a:latin typeface="Arial"/>
                <a:ea typeface="DejaVu Sans"/>
              </a:rPr>
              <a:t>ppm = part par million</a:t>
            </a:r>
            <a:endParaRPr b="0" lang="en-DK" sz="1200" strike="noStrike" u="none">
              <a:solidFill>
                <a:srgbClr val="ffffff"/>
              </a:solidFill>
              <a:uFillTx/>
              <a:latin typeface="Arial"/>
            </a:endParaRPr>
          </a:p>
        </p:txBody>
      </p:sp>
      <p:pic>
        <p:nvPicPr>
          <p:cNvPr id="1206" name="" descr=""/>
          <p:cNvPicPr/>
          <p:nvPr/>
        </p:nvPicPr>
        <p:blipFill>
          <a:blip r:embed="rId1"/>
          <a:stretch/>
        </p:blipFill>
        <p:spPr>
          <a:xfrm>
            <a:off x="3420000" y="4903560"/>
            <a:ext cx="4466160" cy="685080"/>
          </a:xfrm>
          <a:prstGeom prst="rect">
            <a:avLst/>
          </a:prstGeom>
          <a:ln w="0">
            <a:noFill/>
          </a:ln>
        </p:spPr>
      </p:pic>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7" name="ZoneTexte 3"/>
          <p:cNvSpPr/>
          <p:nvPr/>
        </p:nvSpPr>
        <p:spPr>
          <a:xfrm>
            <a:off x="676080" y="870840"/>
            <a:ext cx="1077912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800" strike="noStrike" u="none">
                <a:solidFill>
                  <a:srgbClr val="c00000"/>
                </a:solidFill>
                <a:uFillTx/>
                <a:latin typeface="Arial"/>
                <a:ea typeface="DejaVu Sans"/>
              </a:rPr>
              <a:t>Pourquoi ce moment magnétique ne m’attire t il pas dans l’aimant ?</a:t>
            </a:r>
            <a:endParaRPr b="0" lang="en-DK" sz="2800" strike="noStrike" u="none">
              <a:solidFill>
                <a:srgbClr val="ffffff"/>
              </a:solidFill>
              <a:uFillTx/>
              <a:latin typeface="Arial"/>
            </a:endParaRPr>
          </a:p>
        </p:txBody>
      </p:sp>
      <p:sp>
        <p:nvSpPr>
          <p:cNvPr id="1208" name="ZoneTexte 4"/>
          <p:cNvSpPr/>
          <p:nvPr/>
        </p:nvSpPr>
        <p:spPr>
          <a:xfrm>
            <a:off x="1415160" y="1708920"/>
            <a:ext cx="9300600" cy="4753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En IRM on s’intéresse au moment magnétique des </a:t>
            </a:r>
            <a:r>
              <a:rPr b="1" lang="fr-FR" sz="1800" strike="noStrike" u="sng">
                <a:solidFill>
                  <a:srgbClr val="ff0000"/>
                </a:solidFill>
                <a:uFillTx/>
                <a:latin typeface="Arial"/>
                <a:ea typeface="DejaVu Sans"/>
              </a:rPr>
              <a:t>noyaux</a:t>
            </a:r>
            <a:r>
              <a:rPr b="0" lang="fr-FR" sz="1800" strike="noStrike" u="none">
                <a:solidFill>
                  <a:srgbClr val="000000"/>
                </a:solidFill>
                <a:uFillTx/>
                <a:latin typeface="Arial"/>
                <a:ea typeface="DejaVu Sans"/>
              </a:rPr>
              <a:t>. Alors que l’attraction que génère les aimants « classiques » est dû aux moment magnétique des </a:t>
            </a:r>
            <a:r>
              <a:rPr b="1" lang="fr-FR" sz="1800" strike="noStrike" u="sng">
                <a:solidFill>
                  <a:srgbClr val="ff0000"/>
                </a:solidFill>
                <a:uFillTx/>
                <a:latin typeface="Arial"/>
                <a:ea typeface="DejaVu Sans"/>
              </a:rPr>
              <a:t>électrons</a:t>
            </a:r>
            <a:r>
              <a:rPr b="0" lang="fr-FR" sz="1800" strike="noStrike" u="none">
                <a:solidFill>
                  <a:srgbClr val="000000"/>
                </a:solidFill>
                <a:uFillTx/>
                <a:latin typeface="Arial"/>
                <a:ea typeface="DejaVu Sans"/>
              </a:rPr>
              <a:t> de certains métaux et terres rares.</a:t>
            </a: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gn="ctr">
              <a:lnSpc>
                <a:spcPct val="100000"/>
              </a:lnSpc>
            </a:pPr>
            <a:r>
              <a:rPr b="1" lang="fr-FR" sz="1800" strike="noStrike" u="sng">
                <a:solidFill>
                  <a:srgbClr val="000000"/>
                </a:solidFill>
                <a:uFillTx/>
                <a:latin typeface="Arial"/>
                <a:ea typeface="DejaVu Sans"/>
              </a:rPr>
              <a:t>La magnétisation (responsable de l’attraction) est inversement proportionnelle au carré de la masse </a:t>
            </a:r>
            <a:r>
              <a:rPr b="1" i="1" lang="fr-FR" sz="1800" strike="noStrike" u="sng">
                <a:solidFill>
                  <a:srgbClr val="000000"/>
                </a:solidFill>
                <a:uFillTx/>
                <a:latin typeface="Arial"/>
                <a:ea typeface="DejaVu Sans"/>
              </a:rPr>
              <a:t>m</a:t>
            </a:r>
            <a:r>
              <a:rPr b="1" lang="fr-FR" sz="1800" strike="noStrike" u="sng">
                <a:solidFill>
                  <a:srgbClr val="000000"/>
                </a:solidFill>
                <a:uFillTx/>
                <a:latin typeface="Arial"/>
                <a:ea typeface="DejaVu Sans"/>
              </a:rPr>
              <a:t> de la particule ou du noyau considéré.</a:t>
            </a: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gn="ctr">
              <a:lnSpc>
                <a:spcPct val="100000"/>
              </a:lnSpc>
            </a:pPr>
            <a:r>
              <a:rPr b="1" lang="fr-FR" sz="1800" strike="noStrike" u="sng">
                <a:solidFill>
                  <a:srgbClr val="000000"/>
                </a:solidFill>
                <a:uFillTx/>
                <a:latin typeface="Arial"/>
                <a:ea typeface="DejaVu Sans"/>
              </a:rPr>
              <a:t>Il y a un facteur 4000 entre la masse d’un nucleon et celle d’un electron.</a:t>
            </a: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gn="ctr">
              <a:lnSpc>
                <a:spcPct val="100000"/>
              </a:lnSpc>
            </a:pPr>
            <a:r>
              <a:rPr b="1" lang="fr-FR" sz="1800" strike="noStrike" u="sng">
                <a:solidFill>
                  <a:srgbClr val="000000"/>
                </a:solidFill>
                <a:uFillTx/>
                <a:latin typeface="Arial"/>
                <a:ea typeface="DejaVu Sans"/>
              </a:rPr>
              <a:t>L’attraction est donc 16 millions de fois plus faible.</a:t>
            </a: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gn="ctr">
              <a:lnSpc>
                <a:spcPct val="100000"/>
              </a:lnSpc>
            </a:pPr>
            <a:endParaRPr b="0" lang="en-DK" sz="1800" strike="noStrike" u="none">
              <a:solidFill>
                <a:srgbClr val="ffffff"/>
              </a:solidFill>
              <a:uFillTx/>
              <a:latin typeface="Arial"/>
            </a:endParaRPr>
          </a:p>
          <a:p>
            <a:pPr algn="ctr">
              <a:lnSpc>
                <a:spcPct val="100000"/>
              </a:lnSpc>
            </a:pPr>
            <a:r>
              <a:rPr b="1" lang="fr-FR" sz="1800" strike="noStrike" u="none">
                <a:solidFill>
                  <a:srgbClr val="ff0000"/>
                </a:solidFill>
                <a:uFillTx/>
                <a:latin typeface="Arial"/>
                <a:ea typeface="DejaVu Sans"/>
              </a:rPr>
              <a:t>=&gt; la somme des noyaux d’hydrogène présents dans le corps d’une personne de 80 kg est moins attirée par l’aimant de l’IRM qu’une seule poussière métallique de quelques </a:t>
            </a:r>
            <a:r>
              <a:rPr b="1" lang="fr-FR" sz="1800" strike="noStrike" u="sng">
                <a:solidFill>
                  <a:srgbClr val="ff0000"/>
                </a:solidFill>
                <a:uFillTx/>
                <a:latin typeface="Arial"/>
                <a:ea typeface="DejaVu Sans"/>
              </a:rPr>
              <a:t>micro</a:t>
            </a:r>
            <a:r>
              <a:rPr b="1" lang="fr-FR" sz="1800" strike="noStrike" u="none">
                <a:solidFill>
                  <a:srgbClr val="ff0000"/>
                </a:solidFill>
                <a:uFillTx/>
                <a:latin typeface="Arial"/>
                <a:ea typeface="DejaVu Sans"/>
              </a:rPr>
              <a:t>grammes</a:t>
            </a:r>
            <a:endParaRPr b="0" lang="en-DK" sz="1800" strike="noStrike" u="none">
              <a:solidFill>
                <a:srgbClr val="ffffff"/>
              </a:solidFill>
              <a:uFillTx/>
              <a:latin typeface="Arial"/>
            </a:endParaRPr>
          </a:p>
        </p:txBody>
      </p:sp>
      <p:pic>
        <p:nvPicPr>
          <p:cNvPr id="1209" name="" descr=""/>
          <p:cNvPicPr/>
          <p:nvPr/>
        </p:nvPicPr>
        <p:blipFill>
          <a:blip r:embed="rId1"/>
          <a:stretch/>
        </p:blipFill>
        <p:spPr>
          <a:xfrm>
            <a:off x="3420000" y="3437280"/>
            <a:ext cx="5400000" cy="786600"/>
          </a:xfrm>
          <a:prstGeom prst="rect">
            <a:avLst/>
          </a:prstGeom>
          <a:ln w="0">
            <a:noFill/>
          </a:ln>
        </p:spPr>
      </p:pic>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210" name="Tableau 4"/>
          <p:cNvGraphicFramePr/>
          <p:nvPr/>
        </p:nvGraphicFramePr>
        <p:xfrm>
          <a:off x="4788720" y="2642040"/>
          <a:ext cx="3426840" cy="2795040"/>
        </p:xfrm>
        <a:graphic>
          <a:graphicData uri="http://schemas.openxmlformats.org/drawingml/2006/table">
            <a:tbl>
              <a:tblPr/>
              <a:tblGrid>
                <a:gridCol w="1142280"/>
                <a:gridCol w="1142280"/>
                <a:gridCol w="1142640"/>
              </a:tblGrid>
              <a:tr h="433080">
                <a:tc>
                  <a:txBody>
                    <a:bodyPr anchor="ctr">
                      <a:noAutofit/>
                    </a:bodyPr>
                    <a:p>
                      <a:pPr algn="ctr">
                        <a:lnSpc>
                          <a:spcPct val="100000"/>
                        </a:lnSpc>
                      </a:pPr>
                      <a:r>
                        <a:rPr b="0" lang="fr-FR" sz="1200" strike="noStrike" u="none">
                          <a:solidFill>
                            <a:srgbClr val="000000"/>
                          </a:solidFill>
                          <a:uFillTx/>
                          <a:latin typeface="Arial"/>
                          <a:ea typeface="DejaVu Sans"/>
                        </a:rPr>
                        <a:t>Element</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Symbol</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Natural</a:t>
                      </a:r>
                      <a:br>
                        <a:rPr sz="1200"/>
                      </a:br>
                      <a:r>
                        <a:rPr b="0" lang="fr-FR" sz="1200" strike="noStrike" u="none">
                          <a:solidFill>
                            <a:srgbClr val="000000"/>
                          </a:solidFill>
                          <a:uFillTx/>
                          <a:latin typeface="Arial"/>
                          <a:ea typeface="DejaVu Sans"/>
                        </a:rPr>
                        <a:t>Abundance </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rowSpan="2">
                  <a:txBody>
                    <a:bodyPr anchor="ctr">
                      <a:noAutofit/>
                    </a:bodyPr>
                    <a:p>
                      <a:pPr algn="ctr">
                        <a:lnSpc>
                          <a:spcPct val="100000"/>
                        </a:lnSpc>
                      </a:pPr>
                      <a:r>
                        <a:rPr b="0" lang="fr-FR" sz="1200" strike="noStrike" u="none">
                          <a:solidFill>
                            <a:srgbClr val="000000"/>
                          </a:solidFill>
                          <a:uFillTx/>
                          <a:latin typeface="Arial"/>
                          <a:ea typeface="DejaVu Sans"/>
                        </a:rPr>
                        <a:t>Hydrogen</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1</a:t>
                      </a:r>
                      <a:r>
                        <a:rPr b="0" lang="fr-FR" sz="1200" strike="noStrike" u="none">
                          <a:solidFill>
                            <a:srgbClr val="000000"/>
                          </a:solidFill>
                          <a:uFillTx/>
                          <a:latin typeface="Arial"/>
                          <a:ea typeface="DejaVu Sans"/>
                        </a:rPr>
                        <a:t>H</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99.985%</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vMerge="1">
                  <a:txBody>
                    <a:bodyPr lIns="90000" rIns="90000" tIns="45000" bIns="45000" anchor="t">
                      <a:noAutofit/>
                    </a:bodyPr>
                    <a:p>
                      <a:endParaRPr b="0" lang="en-DK" sz="1800" strike="noStrike" u="none">
                        <a:solidFill>
                          <a:srgbClr val="000000"/>
                        </a:solidFill>
                        <a:uFillTx/>
                        <a:latin typeface="Arial"/>
                      </a:endParaRPr>
                    </a:p>
                  </a:txBody>
                  <a:tcPr anchor="t" marL="90000" marR="90000">
                    <a:lnL>
                      <a:noFill/>
                    </a:lnL>
                    <a:lnR>
                      <a:noFill/>
                    </a:lnR>
                    <a:lnT>
                      <a:noFill/>
                    </a:lnT>
                    <a:lnB>
                      <a:noFill/>
                    </a:lnB>
                    <a:solidFill>
                      <a:srgbClr val="729fcf"/>
                    </a:soli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2</a:t>
                      </a:r>
                      <a:r>
                        <a:rPr b="0" lang="fr-FR" sz="1200" strike="noStrike" u="none">
                          <a:solidFill>
                            <a:srgbClr val="000000"/>
                          </a:solidFill>
                          <a:uFillTx/>
                          <a:latin typeface="Arial"/>
                          <a:ea typeface="DejaVu Sans"/>
                        </a:rPr>
                        <a:t>H</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0.015%</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a:txBody>
                    <a:bodyPr anchor="ctr">
                      <a:noAutofit/>
                    </a:bodyPr>
                    <a:p>
                      <a:pPr algn="ctr">
                        <a:lnSpc>
                          <a:spcPct val="100000"/>
                        </a:lnSpc>
                      </a:pPr>
                      <a:r>
                        <a:rPr b="0" lang="fr-FR" sz="1200" strike="noStrike" u="none">
                          <a:solidFill>
                            <a:srgbClr val="000000"/>
                          </a:solidFill>
                          <a:uFillTx/>
                          <a:latin typeface="Arial"/>
                          <a:ea typeface="DejaVu Sans"/>
                        </a:rPr>
                        <a:t>Carbon</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13</a:t>
                      </a:r>
                      <a:r>
                        <a:rPr b="0" lang="fr-FR" sz="1200" strike="noStrike" u="none">
                          <a:solidFill>
                            <a:srgbClr val="000000"/>
                          </a:solidFill>
                          <a:uFillTx/>
                          <a:latin typeface="Arial"/>
                          <a:ea typeface="DejaVu Sans"/>
                        </a:rPr>
                        <a:t>C</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1.11%</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rowSpan="2">
                  <a:txBody>
                    <a:bodyPr anchor="ctr">
                      <a:noAutofit/>
                    </a:bodyPr>
                    <a:p>
                      <a:pPr algn="ctr">
                        <a:lnSpc>
                          <a:spcPct val="100000"/>
                        </a:lnSpc>
                      </a:pPr>
                      <a:r>
                        <a:rPr b="0" lang="fr-FR" sz="1200" strike="noStrike" u="none">
                          <a:solidFill>
                            <a:srgbClr val="000000"/>
                          </a:solidFill>
                          <a:uFillTx/>
                          <a:latin typeface="Arial"/>
                          <a:ea typeface="DejaVu Sans"/>
                        </a:rPr>
                        <a:t>Nitrogen</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14</a:t>
                      </a:r>
                      <a:r>
                        <a:rPr b="0" lang="fr-FR" sz="1200" strike="noStrike" u="none">
                          <a:solidFill>
                            <a:srgbClr val="000000"/>
                          </a:solidFill>
                          <a:uFillTx/>
                          <a:latin typeface="Arial"/>
                          <a:ea typeface="DejaVu Sans"/>
                        </a:rPr>
                        <a:t>N</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99.63%</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vMerge="1">
                  <a:txBody>
                    <a:bodyPr lIns="90000" rIns="90000" tIns="45000" bIns="45000" anchor="t">
                      <a:noAutofit/>
                    </a:bodyPr>
                    <a:p>
                      <a:endParaRPr b="0" lang="en-DK" sz="1800" strike="noStrike" u="none">
                        <a:solidFill>
                          <a:srgbClr val="000000"/>
                        </a:solidFill>
                        <a:uFillTx/>
                        <a:latin typeface="Arial"/>
                      </a:endParaRPr>
                    </a:p>
                  </a:txBody>
                  <a:tcPr anchor="t" marL="90000" marR="90000">
                    <a:lnL>
                      <a:noFill/>
                    </a:lnL>
                    <a:lnR>
                      <a:noFill/>
                    </a:lnR>
                    <a:lnT>
                      <a:noFill/>
                    </a:lnT>
                    <a:lnB>
                      <a:noFill/>
                    </a:lnB>
                    <a:solidFill>
                      <a:srgbClr val="729fcf"/>
                    </a:soli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15</a:t>
                      </a:r>
                      <a:r>
                        <a:rPr b="0" lang="fr-FR" sz="1200" strike="noStrike" u="none">
                          <a:solidFill>
                            <a:srgbClr val="000000"/>
                          </a:solidFill>
                          <a:uFillTx/>
                          <a:latin typeface="Arial"/>
                          <a:ea typeface="DejaVu Sans"/>
                        </a:rPr>
                        <a:t>N</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0.37%</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a:txBody>
                    <a:bodyPr anchor="ctr">
                      <a:noAutofit/>
                    </a:bodyPr>
                    <a:p>
                      <a:pPr algn="ctr">
                        <a:lnSpc>
                          <a:spcPct val="100000"/>
                        </a:lnSpc>
                      </a:pPr>
                      <a:r>
                        <a:rPr b="0" lang="fr-FR" sz="1200" strike="noStrike" u="none">
                          <a:solidFill>
                            <a:srgbClr val="000000"/>
                          </a:solidFill>
                          <a:uFillTx/>
                          <a:latin typeface="Arial"/>
                          <a:ea typeface="DejaVu Sans"/>
                        </a:rPr>
                        <a:t>Sodium</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23</a:t>
                      </a:r>
                      <a:r>
                        <a:rPr b="0" lang="fr-FR" sz="1200" strike="noStrike" u="none">
                          <a:solidFill>
                            <a:srgbClr val="000000"/>
                          </a:solidFill>
                          <a:uFillTx/>
                          <a:latin typeface="Arial"/>
                          <a:ea typeface="DejaVu Sans"/>
                        </a:rPr>
                        <a:t>Na</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100%</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a:txBody>
                    <a:bodyPr anchor="ctr">
                      <a:noAutofit/>
                    </a:bodyPr>
                    <a:p>
                      <a:pPr algn="ctr">
                        <a:lnSpc>
                          <a:spcPct val="100000"/>
                        </a:lnSpc>
                      </a:pPr>
                      <a:r>
                        <a:rPr b="0" lang="fr-FR" sz="1200" strike="noStrike" u="none">
                          <a:solidFill>
                            <a:srgbClr val="000000"/>
                          </a:solidFill>
                          <a:uFillTx/>
                          <a:latin typeface="Arial"/>
                          <a:ea typeface="DejaVu Sans"/>
                        </a:rPr>
                        <a:t>Phosphorus</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31</a:t>
                      </a:r>
                      <a:r>
                        <a:rPr b="0" lang="fr-FR" sz="1200" strike="noStrike" u="none">
                          <a:solidFill>
                            <a:srgbClr val="000000"/>
                          </a:solidFill>
                          <a:uFillTx/>
                          <a:latin typeface="Arial"/>
                          <a:ea typeface="DejaVu Sans"/>
                        </a:rPr>
                        <a:t>P</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100%</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a:txBody>
                    <a:bodyPr anchor="ctr">
                      <a:noAutofit/>
                    </a:bodyPr>
                    <a:p>
                      <a:pPr algn="ctr">
                        <a:lnSpc>
                          <a:spcPct val="100000"/>
                        </a:lnSpc>
                      </a:pPr>
                      <a:r>
                        <a:rPr b="0" lang="fr-FR" sz="1200" strike="noStrike" u="none">
                          <a:solidFill>
                            <a:srgbClr val="000000"/>
                          </a:solidFill>
                          <a:uFillTx/>
                          <a:latin typeface="Arial"/>
                          <a:ea typeface="DejaVu Sans"/>
                        </a:rPr>
                        <a:t>Potassium</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39</a:t>
                      </a:r>
                      <a:r>
                        <a:rPr b="0" lang="fr-FR" sz="1200" strike="noStrike" u="none">
                          <a:solidFill>
                            <a:srgbClr val="000000"/>
                          </a:solidFill>
                          <a:uFillTx/>
                          <a:latin typeface="Arial"/>
                          <a:ea typeface="DejaVu Sans"/>
                        </a:rPr>
                        <a:t>K</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93.1%</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262440">
                <a:tc>
                  <a:txBody>
                    <a:bodyPr anchor="ctr">
                      <a:noAutofit/>
                    </a:bodyPr>
                    <a:p>
                      <a:pPr algn="ctr">
                        <a:lnSpc>
                          <a:spcPct val="100000"/>
                        </a:lnSpc>
                      </a:pPr>
                      <a:r>
                        <a:rPr b="0" lang="fr-FR" sz="1200" strike="noStrike" u="none">
                          <a:solidFill>
                            <a:srgbClr val="000000"/>
                          </a:solidFill>
                          <a:uFillTx/>
                          <a:latin typeface="Arial"/>
                          <a:ea typeface="DejaVu Sans"/>
                        </a:rPr>
                        <a:t>Calcium</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baseline="30000">
                          <a:solidFill>
                            <a:srgbClr val="000000"/>
                          </a:solidFill>
                          <a:uFillTx/>
                          <a:latin typeface="Arial"/>
                          <a:ea typeface="DejaVu Sans"/>
                        </a:rPr>
                        <a:t>43</a:t>
                      </a:r>
                      <a:r>
                        <a:rPr b="0" lang="fr-FR" sz="1200" strike="noStrike" u="none">
                          <a:solidFill>
                            <a:srgbClr val="000000"/>
                          </a:solidFill>
                          <a:uFillTx/>
                          <a:latin typeface="Arial"/>
                          <a:ea typeface="DejaVu Sans"/>
                        </a:rPr>
                        <a:t>Ca</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gn="ctr">
                        <a:lnSpc>
                          <a:spcPct val="100000"/>
                        </a:lnSpc>
                      </a:pPr>
                      <a:r>
                        <a:rPr b="0" lang="fr-FR" sz="1200" strike="noStrike" u="none">
                          <a:solidFill>
                            <a:srgbClr val="000000"/>
                          </a:solidFill>
                          <a:uFillTx/>
                          <a:latin typeface="Arial"/>
                          <a:ea typeface="DejaVu Sans"/>
                        </a:rPr>
                        <a:t>0.145%</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bl>
          </a:graphicData>
        </a:graphic>
      </p:graphicFrame>
      <p:graphicFrame>
        <p:nvGraphicFramePr>
          <p:cNvPr id="1211" name="Tableau 5"/>
          <p:cNvGraphicFramePr/>
          <p:nvPr/>
        </p:nvGraphicFramePr>
        <p:xfrm>
          <a:off x="8714160" y="3879000"/>
          <a:ext cx="2594520" cy="2661840"/>
        </p:xfrm>
        <a:graphic>
          <a:graphicData uri="http://schemas.openxmlformats.org/drawingml/2006/table">
            <a:tbl>
              <a:tblPr/>
              <a:tblGrid>
                <a:gridCol w="1297440"/>
                <a:gridCol w="1297440"/>
              </a:tblGrid>
              <a:tr h="600840">
                <a:tc>
                  <a:txBody>
                    <a:bodyPr anchor="ctr">
                      <a:noAutofit/>
                    </a:bodyPr>
                    <a:p>
                      <a:pPr>
                        <a:lnSpc>
                          <a:spcPct val="100000"/>
                        </a:lnSpc>
                      </a:pPr>
                      <a:r>
                        <a:rPr b="0" lang="fr-FR" sz="1200" strike="noStrike" u="none">
                          <a:solidFill>
                            <a:srgbClr val="000000"/>
                          </a:solidFill>
                          <a:uFillTx/>
                          <a:latin typeface="Arial"/>
                          <a:ea typeface="DejaVu Sans"/>
                        </a:rPr>
                        <a:t>Element</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nSpc>
                          <a:spcPct val="100000"/>
                        </a:lnSpc>
                      </a:pPr>
                      <a:r>
                        <a:rPr b="0" lang="fr-FR" sz="1200" strike="noStrike" u="none">
                          <a:solidFill>
                            <a:srgbClr val="000000"/>
                          </a:solidFill>
                          <a:uFillTx/>
                          <a:latin typeface="Arial"/>
                          <a:ea typeface="DejaVu Sans"/>
                        </a:rPr>
                        <a:t>Biological</a:t>
                      </a:r>
                      <a:br>
                        <a:rPr sz="1200"/>
                      </a:br>
                      <a:r>
                        <a:rPr b="0" lang="fr-FR" sz="1200" strike="noStrike" u="none">
                          <a:solidFill>
                            <a:srgbClr val="000000"/>
                          </a:solidFill>
                          <a:uFillTx/>
                          <a:latin typeface="Arial"/>
                          <a:ea typeface="DejaVu Sans"/>
                        </a:rPr>
                        <a:t>Abundance* </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343440">
                <a:tc>
                  <a:txBody>
                    <a:bodyPr anchor="ctr">
                      <a:noAutofit/>
                    </a:bodyPr>
                    <a:p>
                      <a:pPr>
                        <a:lnSpc>
                          <a:spcPct val="100000"/>
                        </a:lnSpc>
                      </a:pPr>
                      <a:r>
                        <a:rPr b="0" lang="fr-FR" sz="1200" strike="noStrike" u="none">
                          <a:solidFill>
                            <a:srgbClr val="000000"/>
                          </a:solidFill>
                          <a:uFillTx/>
                          <a:latin typeface="Arial"/>
                          <a:ea typeface="DejaVu Sans"/>
                        </a:rPr>
                        <a:t>Hydrogen (H)</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nSpc>
                          <a:spcPct val="100000"/>
                        </a:lnSpc>
                      </a:pPr>
                      <a:r>
                        <a:rPr b="0" lang="fr-FR" sz="1200" strike="noStrike" u="none">
                          <a:solidFill>
                            <a:srgbClr val="000000"/>
                          </a:solidFill>
                          <a:uFillTx/>
                          <a:latin typeface="Arial"/>
                          <a:ea typeface="DejaVu Sans"/>
                        </a:rPr>
                        <a:t>62%</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343440">
                <a:tc>
                  <a:txBody>
                    <a:bodyPr anchor="ctr">
                      <a:noAutofit/>
                    </a:bodyPr>
                    <a:p>
                      <a:pPr>
                        <a:lnSpc>
                          <a:spcPct val="100000"/>
                        </a:lnSpc>
                      </a:pPr>
                      <a:r>
                        <a:rPr b="0" lang="fr-FR" sz="1200" strike="noStrike" u="none">
                          <a:solidFill>
                            <a:srgbClr val="000000"/>
                          </a:solidFill>
                          <a:uFillTx/>
                          <a:latin typeface="Arial"/>
                          <a:ea typeface="DejaVu Sans"/>
                        </a:rPr>
                        <a:t>Sodium (Na)</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nSpc>
                          <a:spcPct val="100000"/>
                        </a:lnSpc>
                      </a:pPr>
                      <a:r>
                        <a:rPr b="0" lang="fr-FR" sz="1200" strike="noStrike" u="none">
                          <a:solidFill>
                            <a:srgbClr val="000000"/>
                          </a:solidFill>
                          <a:uFillTx/>
                          <a:latin typeface="Arial"/>
                          <a:ea typeface="DejaVu Sans"/>
                        </a:rPr>
                        <a:t>0.037%</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343440">
                <a:tc>
                  <a:txBody>
                    <a:bodyPr anchor="ctr">
                      <a:noAutofit/>
                    </a:bodyPr>
                    <a:p>
                      <a:pPr>
                        <a:lnSpc>
                          <a:spcPct val="100000"/>
                        </a:lnSpc>
                      </a:pPr>
                      <a:r>
                        <a:rPr b="0" lang="fr-FR" sz="1200" strike="noStrike" u="none">
                          <a:solidFill>
                            <a:srgbClr val="000000"/>
                          </a:solidFill>
                          <a:uFillTx/>
                          <a:latin typeface="Arial"/>
                          <a:ea typeface="DejaVu Sans"/>
                        </a:rPr>
                        <a:t>Phosphorus (P)</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nSpc>
                          <a:spcPct val="100000"/>
                        </a:lnSpc>
                      </a:pPr>
                      <a:r>
                        <a:rPr b="0" lang="fr-FR" sz="1200" strike="noStrike" u="none">
                          <a:solidFill>
                            <a:srgbClr val="000000"/>
                          </a:solidFill>
                          <a:uFillTx/>
                          <a:latin typeface="Arial"/>
                          <a:ea typeface="DejaVu Sans"/>
                        </a:rPr>
                        <a:t>0.22%</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343440">
                <a:tc>
                  <a:txBody>
                    <a:bodyPr anchor="ctr">
                      <a:noAutofit/>
                    </a:bodyPr>
                    <a:p>
                      <a:pPr>
                        <a:lnSpc>
                          <a:spcPct val="100000"/>
                        </a:lnSpc>
                      </a:pPr>
                      <a:r>
                        <a:rPr b="0" lang="fr-FR" sz="1200" strike="noStrike" u="none">
                          <a:solidFill>
                            <a:srgbClr val="000000"/>
                          </a:solidFill>
                          <a:uFillTx/>
                          <a:latin typeface="Arial"/>
                          <a:ea typeface="DejaVu Sans"/>
                        </a:rPr>
                        <a:t>Carbon (C)</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nSpc>
                          <a:spcPct val="100000"/>
                        </a:lnSpc>
                      </a:pPr>
                      <a:r>
                        <a:rPr b="0" lang="fr-FR" sz="1200" strike="noStrike" u="none">
                          <a:solidFill>
                            <a:srgbClr val="000000"/>
                          </a:solidFill>
                          <a:uFillTx/>
                          <a:latin typeface="Arial"/>
                          <a:ea typeface="DejaVu Sans"/>
                        </a:rPr>
                        <a:t>12%</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343440">
                <a:tc>
                  <a:txBody>
                    <a:bodyPr anchor="ctr">
                      <a:noAutofit/>
                    </a:bodyPr>
                    <a:p>
                      <a:pPr>
                        <a:lnSpc>
                          <a:spcPct val="100000"/>
                        </a:lnSpc>
                      </a:pPr>
                      <a:r>
                        <a:rPr b="0" lang="fr-FR" sz="1200" strike="noStrike" u="none">
                          <a:solidFill>
                            <a:srgbClr val="000000"/>
                          </a:solidFill>
                          <a:uFillTx/>
                          <a:latin typeface="Arial"/>
                          <a:ea typeface="DejaVu Sans"/>
                        </a:rPr>
                        <a:t>Oxygen (O)</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nSpc>
                          <a:spcPct val="100000"/>
                        </a:lnSpc>
                      </a:pPr>
                      <a:r>
                        <a:rPr b="0" lang="fr-FR" sz="1200" strike="noStrike" u="none">
                          <a:solidFill>
                            <a:srgbClr val="000000"/>
                          </a:solidFill>
                          <a:uFillTx/>
                          <a:latin typeface="Arial"/>
                          <a:ea typeface="DejaVu Sans"/>
                        </a:rPr>
                        <a:t>24%</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r h="343800">
                <a:tc>
                  <a:txBody>
                    <a:bodyPr anchor="ctr">
                      <a:noAutofit/>
                    </a:bodyPr>
                    <a:p>
                      <a:pPr>
                        <a:lnSpc>
                          <a:spcPct val="100000"/>
                        </a:lnSpc>
                      </a:pPr>
                      <a:r>
                        <a:rPr b="0" lang="fr-FR" sz="1200" strike="noStrike" u="none">
                          <a:solidFill>
                            <a:srgbClr val="000000"/>
                          </a:solidFill>
                          <a:uFillTx/>
                          <a:latin typeface="Arial"/>
                          <a:ea typeface="DejaVu Sans"/>
                        </a:rPr>
                        <a:t>Calcium (Ca)</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c>
                  <a:txBody>
                    <a:bodyPr anchor="ctr">
                      <a:noAutofit/>
                    </a:bodyPr>
                    <a:p>
                      <a:pPr>
                        <a:lnSpc>
                          <a:spcPct val="100000"/>
                        </a:lnSpc>
                      </a:pPr>
                      <a:r>
                        <a:rPr b="0" lang="fr-FR" sz="1200" strike="noStrike" u="none">
                          <a:solidFill>
                            <a:srgbClr val="000000"/>
                          </a:solidFill>
                          <a:uFillTx/>
                          <a:latin typeface="Arial"/>
                          <a:ea typeface="DejaVu Sans"/>
                        </a:rPr>
                        <a:t>0.22%</a:t>
                      </a:r>
                      <a:endParaRPr b="0" lang="en-DK" sz="1200" strike="noStrike" u="none">
                        <a:solidFill>
                          <a:srgbClr val="000000"/>
                        </a:solidFill>
                        <a:uFillTx/>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gradFill rotWithShape="0">
                      <a:gsLst>
                        <a:gs pos="0">
                          <a:srgbClr val="f7fafd"/>
                        </a:gs>
                        <a:gs pos="100000">
                          <a:srgbClr val="b5d2ec"/>
                        </a:gs>
                      </a:gsLst>
                      <a:lin ang="5400000"/>
                    </a:gradFill>
                  </a:tcPr>
                </a:tc>
              </a:tr>
            </a:tbl>
          </a:graphicData>
        </a:graphic>
      </p:graphicFrame>
      <p:pic>
        <p:nvPicPr>
          <p:cNvPr id="1212" name="Image 7" descr=""/>
          <p:cNvPicPr/>
          <p:nvPr/>
        </p:nvPicPr>
        <p:blipFill>
          <a:blip r:embed="rId1"/>
          <a:srcRect l="0" t="9960" r="0" b="0"/>
          <a:stretch/>
        </p:blipFill>
        <p:spPr>
          <a:xfrm>
            <a:off x="345600" y="337320"/>
            <a:ext cx="3941280" cy="6291720"/>
          </a:xfrm>
          <a:prstGeom prst="rect">
            <a:avLst/>
          </a:prstGeom>
          <a:ln w="0">
            <a:noFill/>
          </a:ln>
        </p:spPr>
      </p:pic>
      <p:sp>
        <p:nvSpPr>
          <p:cNvPr id="1213" name="ZoneTexte 6"/>
          <p:cNvSpPr/>
          <p:nvPr/>
        </p:nvSpPr>
        <p:spPr>
          <a:xfrm>
            <a:off x="4744080" y="337320"/>
            <a:ext cx="6914160" cy="1186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3600" strike="noStrike" u="none">
                <a:solidFill>
                  <a:srgbClr val="000000"/>
                </a:solidFill>
                <a:uFillTx/>
                <a:latin typeface="Arial"/>
                <a:ea typeface="DejaVu Sans"/>
              </a:rPr>
              <a:t>Ca marche pour quels noyaux ?</a:t>
            </a:r>
            <a:endParaRPr b="0" lang="en-DK" sz="3600" strike="noStrike" u="none">
              <a:solidFill>
                <a:srgbClr val="ffffff"/>
              </a:solidFill>
              <a:uFillTx/>
              <a:latin typeface="Arial"/>
            </a:endParaRPr>
          </a:p>
          <a:p>
            <a:pPr>
              <a:lnSpc>
                <a:spcPct val="100000"/>
              </a:lnSpc>
            </a:pPr>
            <a:r>
              <a:rPr b="0" lang="fr-FR" sz="3600" strike="noStrike" u="none">
                <a:solidFill>
                  <a:srgbClr val="000000"/>
                </a:solidFill>
                <a:uFillTx/>
                <a:latin typeface="Arial"/>
                <a:ea typeface="DejaVu Sans"/>
              </a:rPr>
              <a:t>Tous ceux de spins non nul, </a:t>
            </a:r>
            <a:r>
              <a:rPr b="0" lang="fr-FR" sz="3600" strike="noStrike" u="sng">
                <a:solidFill>
                  <a:srgbClr val="ff0000"/>
                </a:solidFill>
                <a:uFillTx/>
                <a:latin typeface="Arial"/>
                <a:ea typeface="DejaVu Sans"/>
              </a:rPr>
              <a:t>mais</a:t>
            </a:r>
            <a:endParaRPr b="0" lang="en-DK" sz="36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4" name="ZoneTexte 1"/>
          <p:cNvSpPr/>
          <p:nvPr/>
        </p:nvSpPr>
        <p:spPr>
          <a:xfrm>
            <a:off x="2190240" y="354600"/>
            <a:ext cx="6647760" cy="5774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3200" strike="noStrike" u="none">
                <a:solidFill>
                  <a:srgbClr val="000000"/>
                </a:solidFill>
                <a:uFillTx/>
                <a:latin typeface="Arial"/>
                <a:ea typeface="DejaVu Sans"/>
              </a:rPr>
              <a:t>Comment détecter un signal RMN ?</a:t>
            </a:r>
            <a:endParaRPr b="0" lang="en-DK" sz="3200" strike="noStrike" u="none">
              <a:solidFill>
                <a:srgbClr val="ffffff"/>
              </a:solidFill>
              <a:uFillTx/>
              <a:latin typeface="Arial"/>
            </a:endParaRPr>
          </a:p>
        </p:txBody>
      </p:sp>
      <p:sp>
        <p:nvSpPr>
          <p:cNvPr id="1215" name="ZoneTexte 2"/>
          <p:cNvSpPr/>
          <p:nvPr/>
        </p:nvSpPr>
        <p:spPr>
          <a:xfrm>
            <a:off x="620280" y="1211040"/>
            <a:ext cx="3317040" cy="2047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Imaginez  une aimantation macroscopique M en train de tourner sur elle-même autour du champ B</a:t>
            </a:r>
            <a:r>
              <a:rPr b="0" lang="fr-FR" sz="1800" strike="noStrike" u="none" baseline="-25000">
                <a:solidFill>
                  <a:srgbClr val="000000"/>
                </a:solidFill>
                <a:uFillTx/>
                <a:latin typeface="Arial"/>
                <a:ea typeface="DejaVu Sans"/>
              </a:rPr>
              <a:t>0</a:t>
            </a:r>
            <a:r>
              <a:rPr b="0" lang="fr-FR" sz="1800" strike="noStrike" u="none">
                <a:solidFill>
                  <a:srgbClr val="000000"/>
                </a:solidFill>
                <a:uFillTx/>
                <a:latin typeface="Arial"/>
                <a:ea typeface="DejaVu Sans"/>
              </a:rPr>
              <a:t> à </a:t>
            </a:r>
            <a:r>
              <a:rPr b="0" lang="el-GR" sz="1800" strike="noStrike" u="none">
                <a:solidFill>
                  <a:srgbClr val="000000"/>
                </a:solidFill>
                <a:uFillTx/>
                <a:latin typeface="Arial"/>
                <a:ea typeface="DejaVu Sans"/>
              </a:rPr>
              <a:t>ω</a:t>
            </a:r>
            <a:r>
              <a:rPr b="0" lang="fr-FR" sz="1800" strike="noStrike" u="none" baseline="-25000">
                <a:solidFill>
                  <a:srgbClr val="000000"/>
                </a:solidFill>
                <a:uFillTx/>
                <a:latin typeface="Arial"/>
                <a:ea typeface="DejaVu Sans"/>
              </a:rPr>
              <a:t>0</a:t>
            </a:r>
            <a:r>
              <a:rPr b="0" lang="fr-FR" sz="1800" strike="noStrike" u="none">
                <a:solidFill>
                  <a:srgbClr val="000000"/>
                </a:solidFill>
                <a:uFillTx/>
                <a:latin typeface="Arial"/>
                <a:ea typeface="DejaVu Sans"/>
              </a:rPr>
              <a:t> de plusieurs dizaines de MHz.</a:t>
            </a: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On n’est même pas capable de voir si elle tourne.</a:t>
            </a:r>
            <a:endParaRPr b="0" lang="en-DK" sz="1800" strike="noStrike" u="none">
              <a:solidFill>
                <a:srgbClr val="ffffff"/>
              </a:solidFill>
              <a:uFillTx/>
              <a:latin typeface="Arial"/>
            </a:endParaRPr>
          </a:p>
        </p:txBody>
      </p:sp>
      <p:sp>
        <p:nvSpPr>
          <p:cNvPr id="1216" name="Connecteur droit avec flèche 4"/>
          <p:cNvSpPr/>
          <p:nvPr/>
        </p:nvSpPr>
        <p:spPr>
          <a:xfrm flipV="1">
            <a:off x="1676520" y="3557880"/>
            <a:ext cx="6120" cy="2718000"/>
          </a:xfrm>
          <a:custGeom>
            <a:avLst/>
            <a:gdLst>
              <a:gd name="textAreaLeft" fmla="*/ 0 w 6120"/>
              <a:gd name="textAreaRight" fmla="*/ 10080 w 6120"/>
              <a:gd name="textAreaTop" fmla="*/ 2160 h 2718000"/>
              <a:gd name="textAreaBottom" fmla="*/ 2724120 h 2718000"/>
            </a:gdLst>
            <a:ahLst/>
            <a:rect l="textAreaLeft" t="textAreaTop" r="textAreaRight" b="textAreaBottom"/>
            <a:pathLst>
              <a:path w="21600" h="21600">
                <a:moveTo>
                  <a:pt x="0" y="0"/>
                </a:moveTo>
                <a:lnTo>
                  <a:pt x="21600" y="21600"/>
                </a:lnTo>
              </a:path>
            </a:pathLst>
          </a:custGeom>
          <a:noFill/>
          <a:ln w="9360">
            <a:solidFill>
              <a:srgbClr val="5597d3"/>
            </a:solidFill>
            <a:miter/>
            <a:tailEnd len="med" type="triangle" w="me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17" name="Flèche droite 5"/>
          <p:cNvSpPr/>
          <p:nvPr/>
        </p:nvSpPr>
        <p:spPr>
          <a:xfrm rot="16200000">
            <a:off x="399240" y="5217480"/>
            <a:ext cx="2570760" cy="710280"/>
          </a:xfrm>
          <a:prstGeom prst="rightArrow">
            <a:avLst>
              <a:gd name="adj1" fmla="val 50000"/>
              <a:gd name="adj2" fmla="val 50000"/>
            </a:avLst>
          </a:prstGeom>
          <a:solidFill>
            <a:srgbClr val="5b9bd5"/>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18" name="Arc 6"/>
          <p:cNvSpPr/>
          <p:nvPr/>
        </p:nvSpPr>
        <p:spPr>
          <a:xfrm>
            <a:off x="1190520" y="5073480"/>
            <a:ext cx="918360" cy="287280"/>
          </a:xfrm>
          <a:prstGeom prst="arc">
            <a:avLst>
              <a:gd name="adj1" fmla="val 775714"/>
              <a:gd name="adj2" fmla="val 35951"/>
            </a:avLst>
          </a:prstGeom>
          <a:noFill/>
          <a:ln w="9360">
            <a:solidFill>
              <a:srgbClr val="5597d3"/>
            </a:solidFill>
            <a:miter/>
            <a:tailEnd len="lg" type="stealth" w="lg"/>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19" name="Rectangle 7"/>
          <p:cNvSpPr/>
          <p:nvPr/>
        </p:nvSpPr>
        <p:spPr>
          <a:xfrm>
            <a:off x="1260360" y="3514320"/>
            <a:ext cx="40608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B</a:t>
            </a:r>
            <a:r>
              <a:rPr b="0" lang="fr-FR" sz="1800" strike="noStrike" u="none" baseline="-25000">
                <a:solidFill>
                  <a:srgbClr val="000000"/>
                </a:solidFill>
                <a:uFillTx/>
                <a:latin typeface="Arial"/>
                <a:ea typeface="DejaVu Sans"/>
              </a:rPr>
              <a:t>0</a:t>
            </a:r>
            <a:endParaRPr b="0" lang="en-DK" sz="1800" strike="noStrike" u="none">
              <a:solidFill>
                <a:srgbClr val="ffffff"/>
              </a:solidFill>
              <a:uFillTx/>
              <a:latin typeface="Arial"/>
            </a:endParaRPr>
          </a:p>
        </p:txBody>
      </p:sp>
      <p:sp>
        <p:nvSpPr>
          <p:cNvPr id="1220" name="Rectangle 8"/>
          <p:cNvSpPr/>
          <p:nvPr/>
        </p:nvSpPr>
        <p:spPr>
          <a:xfrm>
            <a:off x="1517760" y="5597640"/>
            <a:ext cx="370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ffffff"/>
                </a:solidFill>
                <a:uFillTx/>
                <a:latin typeface="Arial"/>
                <a:ea typeface="DejaVu Sans"/>
              </a:rPr>
              <a:t>M</a:t>
            </a:r>
            <a:endParaRPr b="0" lang="en-DK" sz="1800" strike="noStrike" u="none">
              <a:solidFill>
                <a:srgbClr val="ffffff"/>
              </a:solidFill>
              <a:uFillTx/>
              <a:latin typeface="Arial"/>
            </a:endParaRPr>
          </a:p>
        </p:txBody>
      </p:sp>
      <p:sp>
        <p:nvSpPr>
          <p:cNvPr id="1221" name="Connecteur droit avec flèche 9"/>
          <p:cNvSpPr/>
          <p:nvPr/>
        </p:nvSpPr>
        <p:spPr>
          <a:xfrm flipV="1">
            <a:off x="8304480" y="2930760"/>
            <a:ext cx="6120" cy="2718000"/>
          </a:xfrm>
          <a:custGeom>
            <a:avLst/>
            <a:gdLst>
              <a:gd name="textAreaLeft" fmla="*/ 0 w 6120"/>
              <a:gd name="textAreaRight" fmla="*/ 10080 w 6120"/>
              <a:gd name="textAreaTop" fmla="*/ 2160 h 2718000"/>
              <a:gd name="textAreaBottom" fmla="*/ 2724120 h 2718000"/>
            </a:gdLst>
            <a:ahLst/>
            <a:rect l="textAreaLeft" t="textAreaTop" r="textAreaRight" b="textAreaBottom"/>
            <a:pathLst>
              <a:path w="21600" h="21600">
                <a:moveTo>
                  <a:pt x="0" y="0"/>
                </a:moveTo>
                <a:lnTo>
                  <a:pt x="21600" y="21600"/>
                </a:lnTo>
              </a:path>
            </a:pathLst>
          </a:custGeom>
          <a:noFill/>
          <a:ln w="9360">
            <a:solidFill>
              <a:srgbClr val="5597d3"/>
            </a:solidFill>
            <a:miter/>
            <a:tailEnd len="med" type="triangle" w="med"/>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22" name="Flèche droite 10"/>
          <p:cNvSpPr/>
          <p:nvPr/>
        </p:nvSpPr>
        <p:spPr>
          <a:xfrm>
            <a:off x="7027560" y="4586040"/>
            <a:ext cx="2570760" cy="710280"/>
          </a:xfrm>
          <a:prstGeom prst="rightArrow">
            <a:avLst>
              <a:gd name="adj1" fmla="val 50000"/>
              <a:gd name="adj2" fmla="val 50000"/>
            </a:avLst>
          </a:prstGeom>
          <a:solidFill>
            <a:srgbClr val="5b9bd5"/>
          </a:solidFill>
          <a:ln w="25560">
            <a:solidFill>
              <a:srgbClr val="43729d"/>
            </a:solidFill>
            <a:miter/>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23" name="Arc 11"/>
          <p:cNvSpPr/>
          <p:nvPr/>
        </p:nvSpPr>
        <p:spPr>
          <a:xfrm>
            <a:off x="6423120" y="4433040"/>
            <a:ext cx="3750840" cy="1082880"/>
          </a:xfrm>
          <a:prstGeom prst="arc">
            <a:avLst>
              <a:gd name="adj1" fmla="val 21040588"/>
              <a:gd name="adj2" fmla="val 20460088"/>
            </a:avLst>
          </a:prstGeom>
          <a:noFill/>
          <a:ln w="9360">
            <a:solidFill>
              <a:srgbClr val="5597d3"/>
            </a:solidFill>
            <a:miter/>
            <a:tailEnd len="lg" type="stealth" w="lg"/>
          </a:ln>
        </p:spPr>
        <p:style>
          <a:lnRef idx="0"/>
          <a:fillRef idx="0"/>
          <a:effectRef idx="0"/>
          <a:fontRef idx="minor"/>
        </p:style>
        <p:txBody>
          <a:bodyPr lIns="90000" rIns="90000" tIns="45000" bIns="45000" anchor="t">
            <a:noAutofit/>
          </a:bodyPr>
          <a:p>
            <a:pPr>
              <a:lnSpc>
                <a:spcPct val="100000"/>
              </a:lnSpc>
            </a:pPr>
            <a:endParaRPr b="0" lang="fr-FR" sz="1800" strike="noStrike" u="none">
              <a:solidFill>
                <a:srgbClr val="000000"/>
              </a:solidFill>
              <a:uFillTx/>
              <a:latin typeface="Arial"/>
              <a:ea typeface="DejaVu Sans"/>
            </a:endParaRPr>
          </a:p>
        </p:txBody>
      </p:sp>
      <p:sp>
        <p:nvSpPr>
          <p:cNvPr id="1224" name="Rectangle 12"/>
          <p:cNvSpPr/>
          <p:nvPr/>
        </p:nvSpPr>
        <p:spPr>
          <a:xfrm>
            <a:off x="7888680" y="2887200"/>
            <a:ext cx="40608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000000"/>
                </a:solidFill>
                <a:uFillTx/>
                <a:latin typeface="Arial"/>
                <a:ea typeface="DejaVu Sans"/>
              </a:rPr>
              <a:t>B</a:t>
            </a:r>
            <a:r>
              <a:rPr b="0" lang="fr-FR" sz="1800" strike="noStrike" u="none" baseline="-25000">
                <a:solidFill>
                  <a:srgbClr val="000000"/>
                </a:solidFill>
                <a:uFillTx/>
                <a:latin typeface="Arial"/>
                <a:ea typeface="DejaVu Sans"/>
              </a:rPr>
              <a:t>0</a:t>
            </a:r>
            <a:endParaRPr b="0" lang="en-DK" sz="1800" strike="noStrike" u="none">
              <a:solidFill>
                <a:srgbClr val="ffffff"/>
              </a:solidFill>
              <a:uFillTx/>
              <a:latin typeface="Arial"/>
            </a:endParaRPr>
          </a:p>
        </p:txBody>
      </p:sp>
      <p:sp>
        <p:nvSpPr>
          <p:cNvPr id="1225" name="Rectangle 13"/>
          <p:cNvSpPr/>
          <p:nvPr/>
        </p:nvSpPr>
        <p:spPr>
          <a:xfrm rot="5400000">
            <a:off x="8374320" y="4762800"/>
            <a:ext cx="37044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trike="noStrike" u="none">
                <a:solidFill>
                  <a:srgbClr val="ffffff"/>
                </a:solidFill>
                <a:uFillTx/>
                <a:latin typeface="Arial"/>
                <a:ea typeface="DejaVu Sans"/>
              </a:rPr>
              <a:t>M</a:t>
            </a:r>
            <a:endParaRPr b="0" lang="en-DK" sz="1800" strike="noStrike" u="none">
              <a:solidFill>
                <a:srgbClr val="ffffff"/>
              </a:solidFill>
              <a:uFillTx/>
              <a:latin typeface="Arial"/>
            </a:endParaRPr>
          </a:p>
        </p:txBody>
      </p:sp>
      <p:sp>
        <p:nvSpPr>
          <p:cNvPr id="1226" name="Rectangle 14"/>
          <p:cNvSpPr/>
          <p:nvPr/>
        </p:nvSpPr>
        <p:spPr>
          <a:xfrm>
            <a:off x="1060200" y="5335200"/>
            <a:ext cx="43200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l-GR" sz="1800" strike="noStrike" u="none">
                <a:solidFill>
                  <a:srgbClr val="000000"/>
                </a:solidFill>
                <a:uFillTx/>
                <a:latin typeface="Arial"/>
                <a:ea typeface="DejaVu Sans"/>
              </a:rPr>
              <a:t>ω</a:t>
            </a:r>
            <a:r>
              <a:rPr b="0" lang="fr-FR" sz="1800" strike="noStrike" u="none" baseline="-25000">
                <a:solidFill>
                  <a:srgbClr val="000000"/>
                </a:solidFill>
                <a:uFillTx/>
                <a:latin typeface="Arial"/>
                <a:ea typeface="DejaVu Sans"/>
              </a:rPr>
              <a:t>0</a:t>
            </a:r>
            <a:endParaRPr b="0" lang="en-DK" sz="1800" strike="noStrike" u="none">
              <a:solidFill>
                <a:srgbClr val="ffffff"/>
              </a:solidFill>
              <a:uFillTx/>
              <a:latin typeface="Arial"/>
            </a:endParaRPr>
          </a:p>
        </p:txBody>
      </p:sp>
      <p:sp>
        <p:nvSpPr>
          <p:cNvPr id="1227" name="Rectangle 15"/>
          <p:cNvSpPr/>
          <p:nvPr/>
        </p:nvSpPr>
        <p:spPr>
          <a:xfrm>
            <a:off x="9673560" y="5280840"/>
            <a:ext cx="432000" cy="401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l-GR" sz="1800" strike="noStrike" u="none">
                <a:solidFill>
                  <a:srgbClr val="000000"/>
                </a:solidFill>
                <a:uFillTx/>
                <a:latin typeface="Arial"/>
                <a:ea typeface="DejaVu Sans"/>
              </a:rPr>
              <a:t>ω</a:t>
            </a:r>
            <a:r>
              <a:rPr b="0" lang="fr-FR" sz="1800" strike="noStrike" u="none" baseline="-25000">
                <a:solidFill>
                  <a:srgbClr val="000000"/>
                </a:solidFill>
                <a:uFillTx/>
                <a:latin typeface="Arial"/>
                <a:ea typeface="DejaVu Sans"/>
              </a:rPr>
              <a:t>0</a:t>
            </a:r>
            <a:endParaRPr b="0" lang="en-DK" sz="1800" strike="noStrike" u="none">
              <a:solidFill>
                <a:srgbClr val="ffffff"/>
              </a:solidFill>
              <a:uFillTx/>
              <a:latin typeface="Arial"/>
            </a:endParaRPr>
          </a:p>
        </p:txBody>
      </p:sp>
      <p:sp>
        <p:nvSpPr>
          <p:cNvPr id="1228" name="Rectangle 16"/>
          <p:cNvSpPr/>
          <p:nvPr/>
        </p:nvSpPr>
        <p:spPr>
          <a:xfrm>
            <a:off x="6179400" y="1769400"/>
            <a:ext cx="478908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En la déplaçant de sa position d’équilibre verticale on peut observer son retour à la verticale</a:t>
            </a:r>
            <a:endParaRPr b="0" lang="en-DK" sz="18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9"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La déplacer de l’équilibre, comment ?</a:t>
            </a:r>
            <a:endParaRPr b="0" lang="en-DK" sz="4400" strike="noStrike" u="none">
              <a:solidFill>
                <a:srgbClr val="ffffff"/>
              </a:solidFill>
              <a:uFillTx/>
              <a:latin typeface="Arial"/>
            </a:endParaRPr>
          </a:p>
        </p:txBody>
      </p:sp>
      <p:sp>
        <p:nvSpPr>
          <p:cNvPr id="1230" name="ZoneTexte 4"/>
          <p:cNvSpPr/>
          <p:nvPr/>
        </p:nvSpPr>
        <p:spPr>
          <a:xfrm>
            <a:off x="399600" y="3243600"/>
            <a:ext cx="3653640" cy="1919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trike="noStrike" u="none">
                <a:solidFill>
                  <a:srgbClr val="000000"/>
                </a:solidFill>
                <a:uFillTx/>
                <a:latin typeface="Arial"/>
                <a:ea typeface="DejaVu Sans"/>
              </a:rPr>
              <a:t>Force Brute</a:t>
            </a:r>
            <a:endParaRPr b="0" lang="en-DK" sz="2000" strike="noStrike" u="none">
              <a:solidFill>
                <a:srgbClr val="ffffff"/>
              </a:solidFill>
              <a:uFillTx/>
              <a:latin typeface="Arial"/>
            </a:endParaRPr>
          </a:p>
          <a:p>
            <a:pPr>
              <a:lnSpc>
                <a:spcPct val="100000"/>
              </a:lnSpc>
            </a:pPr>
            <a:endParaRPr b="0" lang="en-DK" sz="2000" strike="noStrike" u="none">
              <a:solidFill>
                <a:srgbClr val="ffffff"/>
              </a:solidFill>
              <a:uFillTx/>
              <a:latin typeface="Arial"/>
            </a:endParaRPr>
          </a:p>
          <a:p>
            <a:pPr algn="ctr">
              <a:lnSpc>
                <a:spcPct val="100000"/>
              </a:lnSpc>
            </a:pPr>
            <a:r>
              <a:rPr b="0" lang="fr-FR" sz="2000" strike="noStrike" u="none">
                <a:solidFill>
                  <a:srgbClr val="000000"/>
                </a:solidFill>
                <a:uFillTx/>
                <a:latin typeface="Arial"/>
                <a:ea typeface="DejaVu Sans"/>
              </a:rPr>
              <a:t>Superposer un champ magnétique tellement intense que l’aimantation va se mettre à lui tourner autour</a:t>
            </a:r>
            <a:endParaRPr b="0" lang="en-DK" sz="2000" strike="noStrike" u="none">
              <a:solidFill>
                <a:srgbClr val="ffffff"/>
              </a:solidFill>
              <a:uFillTx/>
              <a:latin typeface="Arial"/>
            </a:endParaRPr>
          </a:p>
        </p:txBody>
      </p:sp>
      <p:sp>
        <p:nvSpPr>
          <p:cNvPr id="1231" name="ZoneTexte 5"/>
          <p:cNvSpPr/>
          <p:nvPr/>
        </p:nvSpPr>
        <p:spPr>
          <a:xfrm>
            <a:off x="7134120" y="2689560"/>
            <a:ext cx="4872600" cy="28756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trike="noStrike" u="none">
                <a:solidFill>
                  <a:srgbClr val="000000"/>
                </a:solidFill>
                <a:uFillTx/>
                <a:latin typeface="Arial"/>
                <a:ea typeface="DejaVu Sans"/>
              </a:rPr>
              <a:t>Douceur et subtilité</a:t>
            </a:r>
            <a:endParaRPr b="0" lang="en-DK" sz="2000" strike="noStrike" u="none">
              <a:solidFill>
                <a:srgbClr val="ffffff"/>
              </a:solidFill>
              <a:uFillTx/>
              <a:latin typeface="Arial"/>
            </a:endParaRPr>
          </a:p>
          <a:p>
            <a:pPr>
              <a:lnSpc>
                <a:spcPct val="100000"/>
              </a:lnSpc>
            </a:pPr>
            <a:endParaRPr b="0" lang="en-DK" sz="2000" strike="noStrike" u="none">
              <a:solidFill>
                <a:srgbClr val="ffffff"/>
              </a:solidFill>
              <a:uFillTx/>
              <a:latin typeface="Arial"/>
            </a:endParaRPr>
          </a:p>
          <a:p>
            <a:pPr algn="ctr">
              <a:lnSpc>
                <a:spcPct val="100000"/>
              </a:lnSpc>
            </a:pPr>
            <a:r>
              <a:rPr b="0" lang="fr-FR" sz="2000" strike="noStrike" u="none">
                <a:solidFill>
                  <a:srgbClr val="000000"/>
                </a:solidFill>
                <a:uFillTx/>
                <a:latin typeface="Arial"/>
                <a:ea typeface="DejaVu Sans"/>
              </a:rPr>
              <a:t>Utiliser un champ magnétique de faible amplitude, sinusoïdal, perpendiculaire à B</a:t>
            </a:r>
            <a:r>
              <a:rPr b="0" lang="fr-FR" sz="2000" strike="noStrike" u="none" baseline="-25000">
                <a:solidFill>
                  <a:srgbClr val="000000"/>
                </a:solidFill>
                <a:uFillTx/>
                <a:latin typeface="Arial"/>
                <a:ea typeface="DejaVu Sans"/>
              </a:rPr>
              <a:t>0</a:t>
            </a:r>
            <a:r>
              <a:rPr b="0" lang="fr-FR" sz="2000" strike="noStrike" u="none">
                <a:solidFill>
                  <a:srgbClr val="000000"/>
                </a:solidFill>
                <a:uFillTx/>
                <a:latin typeface="Arial"/>
                <a:ea typeface="DejaVu Sans"/>
              </a:rPr>
              <a:t>, qui va ajouter une force de couple en continue</a:t>
            </a:r>
            <a:endParaRPr b="0" lang="en-DK" sz="2000" strike="noStrike" u="none">
              <a:solidFill>
                <a:srgbClr val="ffffff"/>
              </a:solidFill>
              <a:uFillTx/>
              <a:latin typeface="Arial"/>
            </a:endParaRPr>
          </a:p>
          <a:p>
            <a:pPr marL="343080" indent="-343080" algn="ctr">
              <a:lnSpc>
                <a:spcPct val="100000"/>
              </a:lnSpc>
              <a:buClr>
                <a:srgbClr val="000000"/>
              </a:buClr>
              <a:buFont typeface="Symbol"/>
              <a:buChar char="Þ"/>
            </a:pPr>
            <a:r>
              <a:rPr b="0" lang="fr-FR" sz="2000" strike="noStrike" u="none">
                <a:solidFill>
                  <a:srgbClr val="000000"/>
                </a:solidFill>
                <a:uFillTx/>
                <a:latin typeface="Arial"/>
                <a:ea typeface="DejaVu Sans"/>
              </a:rPr>
              <a:t>=&gt; Excitation résonante</a:t>
            </a:r>
            <a:endParaRPr b="0" lang="en-DK" sz="2000" strike="noStrike" u="none">
              <a:solidFill>
                <a:srgbClr val="ffffff"/>
              </a:solidFill>
              <a:uFillTx/>
              <a:latin typeface="Arial"/>
            </a:endParaRPr>
          </a:p>
          <a:p>
            <a:pPr algn="ctr">
              <a:lnSpc>
                <a:spcPct val="100000"/>
              </a:lnSpc>
            </a:pPr>
            <a:endParaRPr b="0" lang="en-DK" sz="2000" strike="noStrike" u="none">
              <a:solidFill>
                <a:srgbClr val="ffffff"/>
              </a:solidFill>
              <a:uFillTx/>
              <a:latin typeface="Arial"/>
            </a:endParaRPr>
          </a:p>
          <a:p>
            <a:pPr algn="ctr">
              <a:lnSpc>
                <a:spcPct val="100000"/>
              </a:lnSpc>
            </a:pPr>
            <a:r>
              <a:rPr b="0" lang="fr-FR" sz="2000" strike="noStrike" u="none">
                <a:solidFill>
                  <a:srgbClr val="000000"/>
                </a:solidFill>
                <a:uFillTx/>
                <a:latin typeface="Arial"/>
                <a:ea typeface="DejaVu Sans"/>
              </a:rPr>
              <a:t>(principe de la balançoire)</a:t>
            </a:r>
            <a:endParaRPr b="0" lang="en-DK" sz="2000" strike="noStrike" u="none">
              <a:solidFill>
                <a:srgbClr val="ffffff"/>
              </a:solidFill>
              <a:uFillTx/>
              <a:latin typeface="Arial"/>
            </a:endParaRPr>
          </a:p>
        </p:txBody>
      </p:sp>
      <p:sp>
        <p:nvSpPr>
          <p:cNvPr id="1232" name="ZoneTexte 6"/>
          <p:cNvSpPr/>
          <p:nvPr/>
        </p:nvSpPr>
        <p:spPr>
          <a:xfrm>
            <a:off x="4805640" y="3797640"/>
            <a:ext cx="157752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3600" strike="noStrike" u="none">
                <a:solidFill>
                  <a:srgbClr val="000000"/>
                </a:solidFill>
                <a:uFillTx/>
                <a:latin typeface="Arial"/>
                <a:ea typeface="DejaVu Sans"/>
              </a:rPr>
              <a:t>Versus</a:t>
            </a:r>
            <a:endParaRPr b="0" lang="en-DK" sz="3600" strike="noStrike" u="none">
              <a:solidFill>
                <a:srgbClr val="ffffff"/>
              </a:solidFill>
              <a:uFillTx/>
              <a:latin typeface="Arial"/>
            </a:endParaRPr>
          </a:p>
        </p:txBody>
      </p:sp>
      <p:sp>
        <p:nvSpPr>
          <p:cNvPr id="1233" name="Straight Connector 3"/>
          <p:cNvSpPr/>
          <p:nvPr/>
        </p:nvSpPr>
        <p:spPr>
          <a:xfrm>
            <a:off x="609480" y="2689200"/>
            <a:ext cx="3712320" cy="3290760"/>
          </a:xfrm>
          <a:prstGeom prst="line">
            <a:avLst/>
          </a:prstGeom>
          <a:ln w="38160">
            <a:solidFill>
              <a:srgbClr val="ed7d31"/>
            </a:solidFill>
            <a:miter/>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
        <p:nvSpPr>
          <p:cNvPr id="1234" name="Straight Connector 7"/>
          <p:cNvSpPr/>
          <p:nvPr/>
        </p:nvSpPr>
        <p:spPr>
          <a:xfrm flipH="1">
            <a:off x="609480" y="2689200"/>
            <a:ext cx="3761280" cy="3369960"/>
          </a:xfrm>
          <a:prstGeom prst="line">
            <a:avLst/>
          </a:prstGeom>
          <a:ln w="38160">
            <a:solidFill>
              <a:srgbClr val="ed7d31"/>
            </a:solidFill>
            <a:miter/>
          </a:ln>
        </p:spPr>
        <p:style>
          <a:lnRef idx="0"/>
          <a:fillRef idx="0"/>
          <a:effectRef idx="0"/>
          <a:fontRef idx="minor"/>
        </p:style>
        <p:txBody>
          <a:bodyPr lIns="90000" rIns="90000" tIns="45000" bIns="45000" anchor="t" anchorCtr="1">
            <a:noAutofit/>
          </a:bodyPr>
          <a:p>
            <a:endParaRPr b="0" lang="fr-FR" sz="1800" strike="noStrike" u="none">
              <a:solidFill>
                <a:srgbClr val="000000"/>
              </a:solidFill>
              <a:uFillTx/>
              <a:latin typeface="Arial"/>
              <a:ea typeface="DejaVu Sans"/>
            </a:endParaRPr>
          </a:p>
        </p:txBody>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5" name="PlaceHolder 1"/>
          <p:cNvSpPr>
            <a:spLocks noGrp="1"/>
          </p:cNvSpPr>
          <p:nvPr>
            <p:ph type="title"/>
          </p:nvPr>
        </p:nvSpPr>
        <p:spPr>
          <a:xfrm>
            <a:off x="609480" y="273600"/>
            <a:ext cx="10968120" cy="1140480"/>
          </a:xfrm>
          <a:prstGeom prst="rect">
            <a:avLst/>
          </a:prstGeom>
          <a:noFill/>
          <a:ln w="0">
            <a:noFill/>
          </a:ln>
        </p:spPr>
        <p:txBody>
          <a:bodyPr lIns="0" rIns="0" tIns="0" bIns="0" anchor="ctr">
            <a:noAutofit/>
          </a:bodyPr>
          <a:p>
            <a:pPr indent="0">
              <a:lnSpc>
                <a:spcPct val="90000"/>
              </a:lnSpc>
              <a:buNone/>
              <a:tabLst>
                <a:tab algn="l" pos="0"/>
              </a:tabLst>
            </a:pPr>
            <a:r>
              <a:rPr b="0" lang="fr-FR" sz="4400" strike="noStrike" u="none">
                <a:solidFill>
                  <a:srgbClr val="000000"/>
                </a:solidFill>
                <a:uFillTx/>
                <a:latin typeface="Arial"/>
                <a:ea typeface="DejaVu Sans"/>
              </a:rPr>
              <a:t>Excitation/Détection </a:t>
            </a:r>
            <a:endParaRPr b="0" lang="en-DK" sz="4400" strike="noStrike" u="none">
              <a:solidFill>
                <a:srgbClr val="ffffff"/>
              </a:solidFill>
              <a:uFillTx/>
              <a:latin typeface="Arial"/>
            </a:endParaRPr>
          </a:p>
        </p:txBody>
      </p:sp>
      <p:sp>
        <p:nvSpPr>
          <p:cNvPr id="1236" name="TextBox 3"/>
          <p:cNvSpPr/>
          <p:nvPr/>
        </p:nvSpPr>
        <p:spPr>
          <a:xfrm>
            <a:off x="4362840" y="1310760"/>
            <a:ext cx="7301160" cy="3655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uFillTx/>
                <a:latin typeface="Arial"/>
                <a:ea typeface="DejaVu Sans"/>
              </a:rPr>
              <a:t>On utilise le principe de la dynamo, une variation de champ magnétique crée un courant dans une bobine (réception) et le principe inverse est utilisé pour l’émission</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Ainsi avec une excitation </a:t>
            </a:r>
            <a:r>
              <a:rPr b="1" lang="fr-FR" sz="1800" strike="noStrike" u="none">
                <a:solidFill>
                  <a:srgbClr val="000000"/>
                </a:solidFill>
                <a:uFillTx/>
                <a:latin typeface="Arial"/>
                <a:ea typeface="DejaVu Sans"/>
              </a:rPr>
              <a:t>résonnante</a:t>
            </a:r>
            <a:r>
              <a:rPr b="0" lang="fr-FR" sz="1800" strike="noStrike" u="none">
                <a:solidFill>
                  <a:srgbClr val="000000"/>
                </a:solidFill>
                <a:uFillTx/>
                <a:latin typeface="Arial"/>
                <a:ea typeface="DejaVu Sans"/>
              </a:rPr>
              <a:t> de quelques µT on peu basculer les aimantations présentes dans un aimant statique de plusieurs Tesla.</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Un résonateur bien adapté est capable ensuite de récupérer le signal RMN réémit de quelques mV au plus.</a:t>
            </a:r>
            <a:endParaRPr b="0" lang="en-DK" sz="1800" strike="noStrike" u="none">
              <a:solidFill>
                <a:srgbClr val="ffffff"/>
              </a:solidFill>
              <a:uFillTx/>
              <a:latin typeface="Arial"/>
            </a:endParaRPr>
          </a:p>
          <a:p>
            <a:pPr>
              <a:lnSpc>
                <a:spcPct val="100000"/>
              </a:lnSpc>
            </a:pPr>
            <a:endParaRPr b="0" lang="en-DK" sz="1800" strike="noStrike" u="none">
              <a:solidFill>
                <a:srgbClr val="ffffff"/>
              </a:solidFill>
              <a:uFillTx/>
              <a:latin typeface="Arial"/>
            </a:endParaRPr>
          </a:p>
          <a:p>
            <a:pPr>
              <a:lnSpc>
                <a:spcPct val="100000"/>
              </a:lnSpc>
            </a:pPr>
            <a:r>
              <a:rPr b="0" lang="fr-FR" sz="1800" strike="noStrike" u="none">
                <a:solidFill>
                  <a:srgbClr val="000000"/>
                </a:solidFill>
                <a:uFillTx/>
                <a:latin typeface="Arial"/>
                <a:ea typeface="DejaVu Sans"/>
              </a:rPr>
              <a:t>Ce signal sinusoïdal peut être caractérisé par une </a:t>
            </a:r>
            <a:r>
              <a:rPr b="1" lang="fr-FR" sz="1800" strike="noStrike" u="none">
                <a:solidFill>
                  <a:srgbClr val="c9211e"/>
                </a:solidFill>
                <a:uFillTx/>
                <a:latin typeface="Arial"/>
                <a:ea typeface="DejaVu Sans"/>
              </a:rPr>
              <a:t>amplitude</a:t>
            </a:r>
            <a:r>
              <a:rPr b="0" lang="fr-FR" sz="1800" strike="noStrike" u="none">
                <a:solidFill>
                  <a:srgbClr val="000000"/>
                </a:solidFill>
                <a:uFillTx/>
                <a:latin typeface="Arial"/>
                <a:ea typeface="DejaVu Sans"/>
              </a:rPr>
              <a:t>, une </a:t>
            </a:r>
            <a:r>
              <a:rPr b="1" lang="fr-FR" sz="1800" strike="noStrike" u="none">
                <a:solidFill>
                  <a:srgbClr val="c9211e"/>
                </a:solidFill>
                <a:uFillTx/>
                <a:latin typeface="Arial"/>
                <a:ea typeface="DejaVu Sans"/>
              </a:rPr>
              <a:t>fréquence</a:t>
            </a:r>
            <a:r>
              <a:rPr b="0" lang="fr-FR" sz="1800" strike="noStrike" u="none">
                <a:solidFill>
                  <a:srgbClr val="000000"/>
                </a:solidFill>
                <a:uFillTx/>
                <a:latin typeface="Arial"/>
                <a:ea typeface="DejaVu Sans"/>
              </a:rPr>
              <a:t> et une </a:t>
            </a:r>
            <a:r>
              <a:rPr b="1" lang="fr-FR" sz="1800" strike="noStrike" u="none">
                <a:solidFill>
                  <a:srgbClr val="c9211e"/>
                </a:solidFill>
                <a:uFillTx/>
                <a:latin typeface="Arial"/>
                <a:ea typeface="DejaVu Sans"/>
              </a:rPr>
              <a:t>phase</a:t>
            </a:r>
            <a:endParaRPr b="0" lang="en-DK" sz="1800" strike="noStrike" u="none">
              <a:solidFill>
                <a:srgbClr val="ffffff"/>
              </a:solidFill>
              <a:uFillTx/>
              <a:latin typeface="Arial"/>
            </a:endParaRPr>
          </a:p>
        </p:txBody>
      </p:sp>
      <p:pic>
        <p:nvPicPr>
          <p:cNvPr id="1237" name="Picture 5" descr="Diagram&#10;&#10;Description automatically generated"/>
          <p:cNvPicPr/>
          <p:nvPr/>
        </p:nvPicPr>
        <p:blipFill>
          <a:blip r:embed="rId1"/>
          <a:stretch/>
        </p:blipFill>
        <p:spPr>
          <a:xfrm>
            <a:off x="609480" y="2380320"/>
            <a:ext cx="3376440" cy="2269440"/>
          </a:xfrm>
          <a:prstGeom prst="rect">
            <a:avLst/>
          </a:prstGeom>
          <a:ln w="0">
            <a:noFill/>
          </a:ln>
        </p:spPr>
      </p:pic>
      <p:pic>
        <p:nvPicPr>
          <p:cNvPr id="1238" name="" descr=""/>
          <p:cNvPicPr/>
          <p:nvPr/>
        </p:nvPicPr>
        <p:blipFill>
          <a:blip r:embed="rId2"/>
          <a:stretch/>
        </p:blipFill>
        <p:spPr>
          <a:xfrm>
            <a:off x="488160" y="5214960"/>
            <a:ext cx="1716120" cy="1578240"/>
          </a:xfrm>
          <a:prstGeom prst="rect">
            <a:avLst/>
          </a:prstGeom>
          <a:ln w="0">
            <a:noFill/>
          </a:ln>
        </p:spPr>
      </p:pic>
      <p:sp>
        <p:nvSpPr>
          <p:cNvPr id="1239" name=""/>
          <p:cNvSpPr/>
          <p:nvPr/>
        </p:nvSpPr>
        <p:spPr>
          <a:xfrm>
            <a:off x="275040" y="4799880"/>
            <a:ext cx="2598120" cy="412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2100" strike="noStrike" u="none">
                <a:solidFill>
                  <a:srgbClr val="000000"/>
                </a:solidFill>
                <a:uFillTx/>
                <a:latin typeface="Arial"/>
                <a:ea typeface="DejaVu Sans"/>
              </a:rPr>
              <a:t>S(t) = A sin(ωot − ϕ)</a:t>
            </a:r>
            <a:endParaRPr b="0" lang="en-DK" sz="2100" strike="noStrike" u="none">
              <a:solidFill>
                <a:srgbClr val="ffffff"/>
              </a:solidFill>
              <a:uFillTx/>
              <a:latin typeface="Arial"/>
            </a:endParaRPr>
          </a:p>
        </p:txBody>
      </p:sp>
      <p:sp>
        <p:nvSpPr>
          <p:cNvPr id="1240" name=""/>
          <p:cNvSpPr/>
          <p:nvPr/>
        </p:nvSpPr>
        <p:spPr>
          <a:xfrm>
            <a:off x="3451680" y="5120640"/>
            <a:ext cx="8598240" cy="13888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fr-FR" sz="3600" strike="noStrike" u="none">
                <a:solidFill>
                  <a:srgbClr val="000000"/>
                </a:solidFill>
                <a:uFillTx/>
                <a:latin typeface="Arial"/>
                <a:ea typeface="DejaVu Sans"/>
              </a:rPr>
              <a:t>Ou plutôt :</a:t>
            </a:r>
            <a:r>
              <a:rPr b="0" lang="fr-FR" sz="3600" strike="noStrike" u="none">
                <a:solidFill>
                  <a:srgbClr val="000000"/>
                </a:solidFill>
                <a:uFillTx/>
                <a:latin typeface="Arial"/>
                <a:ea typeface="DejaVu Sans"/>
              </a:rPr>
              <a:t>	</a:t>
            </a:r>
            <a:r>
              <a:rPr b="0" lang="fr-FR" sz="3600" strike="noStrike" u="none">
                <a:solidFill>
                  <a:srgbClr val="000000"/>
                </a:solidFill>
                <a:uFillTx/>
                <a:latin typeface="Arial"/>
                <a:ea typeface="DejaVu Sans"/>
              </a:rPr>
              <a:t>S(t) = A e</a:t>
            </a:r>
            <a:r>
              <a:rPr b="0" lang="fr-FR" sz="3600" strike="noStrike" u="none" baseline="33000">
                <a:solidFill>
                  <a:srgbClr val="000000"/>
                </a:solidFill>
                <a:uFillTx/>
                <a:latin typeface="Arial"/>
                <a:ea typeface="DejaVu Sans"/>
              </a:rPr>
              <a:t>i(ωot − ϕ)</a:t>
            </a:r>
            <a:endParaRPr b="0" lang="en-DK" sz="3600" strike="noStrike" u="none">
              <a:solidFill>
                <a:srgbClr val="ffffff"/>
              </a:solidFill>
              <a:uFillTx/>
              <a:latin typeface="Arial"/>
            </a:endParaRPr>
          </a:p>
          <a:p>
            <a:pPr>
              <a:lnSpc>
                <a:spcPct val="100000"/>
              </a:lnSpc>
            </a:pPr>
            <a:r>
              <a:rPr b="0" lang="fr-FR" sz="3600" strike="noStrike" u="none" baseline="33000">
                <a:solidFill>
                  <a:srgbClr val="000000"/>
                </a:solidFill>
                <a:uFillTx/>
                <a:latin typeface="Arial"/>
                <a:ea typeface="DejaVu Sans"/>
              </a:rPr>
              <a:t>Le signal acquis est un signal non pas réel mais  </a:t>
            </a:r>
            <a:r>
              <a:rPr b="1" lang="fr-FR" sz="3600" strike="noStrike" u="none" baseline="33000">
                <a:solidFill>
                  <a:srgbClr val="000000"/>
                </a:solidFill>
                <a:uFillTx/>
                <a:latin typeface="Arial"/>
                <a:ea typeface="DejaVu Sans"/>
              </a:rPr>
              <a:t>complexe.</a:t>
            </a:r>
            <a:endParaRPr b="0" lang="en-DK" sz="3600" strike="noStrike" u="none">
              <a:solidFill>
                <a:srgbClr val="ffffff"/>
              </a:solidFill>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7.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9.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0.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1.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3.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4.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5.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6.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7.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9.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5470</TotalTime>
  <Application>LibreOffice/24.8.2.1$Linux_X86_64 LibreOffice_project/480$Build-1</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2021-06-18T11:14:13Z</dcterms:created>
  <dc:creator>denis grenier</dc:creator>
  <dc:description/>
  <dc:language>fr-FR</dc:language>
  <cp:lastModifiedBy/>
  <dcterms:modified xsi:type="dcterms:W3CDTF">2024-11-12T11:25:20Z</dcterms:modified>
  <cp:revision>285</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89</vt:r8>
  </property>
</Properties>
</file>