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682" r:id="rId2"/>
    <p:sldMasterId id="2147483706" r:id="rId3"/>
    <p:sldMasterId id="2147483730" r:id="rId4"/>
    <p:sldMasterId id="2147483740" r:id="rId5"/>
    <p:sldMasterId id="2147483744"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7.0064598566053807E-2"/>
          <c:y val="4.1934103551561797E-2"/>
          <c:w val="0.88691701568822301"/>
          <c:h val="0.86521181001283698"/>
        </c:manualLayout>
      </c:layout>
      <c:barChart>
        <c:barDir val="col"/>
        <c:grouping val="clustered"/>
        <c:varyColors val="0"/>
        <c:ser>
          <c:idx val="0"/>
          <c:order val="0"/>
          <c:tx>
            <c:strRef>
              <c:f>label 0</c:f>
              <c:strCache>
                <c:ptCount val="1"/>
                <c:pt idx="0">
                  <c:v>Faisceau résiduel pour une atténuation de 0.15/cm</c:v>
                </c:pt>
              </c:strCache>
            </c:strRef>
          </c:tx>
          <c:spPr>
            <a:solidFill>
              <a:srgbClr val="004586"/>
            </a:solidFill>
            <a:ln w="0">
              <a:noFill/>
            </a:ln>
          </c:spPr>
          <c:invertIfNegative val="0"/>
          <c:dLbls>
            <c:spPr>
              <a:noFill/>
              <a:ln>
                <a:noFill/>
              </a:ln>
              <a:effectLst/>
            </c:spPr>
            <c:txPr>
              <a:bodyPr wrap="none"/>
              <a:lstStyle/>
              <a:p>
                <a:pPr>
                  <a:defRPr lang="fr-FR" sz="1000" b="0" u="none" strike="noStrike">
                    <a:solidFill>
                      <a:srgbClr val="000000"/>
                    </a:solidFill>
                    <a:uFillTx/>
                    <a:latin typeface="Arial"/>
                    <a:ea typeface="DejaVu Sans"/>
                  </a:defRPr>
                </a:pPr>
                <a:endParaRPr lang="fr-FR"/>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strCache>
            </c:strRef>
          </c:cat>
          <c:val>
            <c:numRef>
              <c:f>0</c:f>
              <c:numCache>
                <c:formatCode>General</c:formatCode>
                <c:ptCount val="18"/>
                <c:pt idx="0">
                  <c:v>100</c:v>
                </c:pt>
                <c:pt idx="1">
                  <c:v>86.070797642505795</c:v>
                </c:pt>
                <c:pt idx="2">
                  <c:v>74.081822068171803</c:v>
                </c:pt>
                <c:pt idx="3">
                  <c:v>63.762815162177297</c:v>
                </c:pt>
                <c:pt idx="4">
                  <c:v>54.881163609402698</c:v>
                </c:pt>
                <c:pt idx="5">
                  <c:v>47.236655274101501</c:v>
                </c:pt>
                <c:pt idx="6">
                  <c:v>40.656965974059901</c:v>
                </c:pt>
                <c:pt idx="7">
                  <c:v>34.993774911115501</c:v>
                </c:pt>
                <c:pt idx="8">
                  <c:v>30.119421191220201</c:v>
                </c:pt>
                <c:pt idx="9">
                  <c:v>25.924026064589199</c:v>
                </c:pt>
                <c:pt idx="10">
                  <c:v>22.313016014843001</c:v>
                </c:pt>
                <c:pt idx="11">
                  <c:v>19.204990862075402</c:v>
                </c:pt>
                <c:pt idx="12">
                  <c:v>16.5298888221587</c:v>
                </c:pt>
                <c:pt idx="13">
                  <c:v>14.227407158651401</c:v>
                </c:pt>
                <c:pt idx="14">
                  <c:v>12.2456428252982</c:v>
                </c:pt>
                <c:pt idx="15">
                  <c:v>10.5399224561864</c:v>
                </c:pt>
                <c:pt idx="16">
                  <c:v>9.0717953289412492</c:v>
                </c:pt>
                <c:pt idx="17">
                  <c:v>7.80816660011532</c:v>
                </c:pt>
              </c:numCache>
            </c:numRef>
          </c:val>
          <c:extLst>
            <c:ext xmlns:c16="http://schemas.microsoft.com/office/drawing/2014/chart" uri="{C3380CC4-5D6E-409C-BE32-E72D297353CC}">
              <c16:uniqueId val="{00000000-C575-468D-AA5C-8B58D38E5AD6}"/>
            </c:ext>
          </c:extLst>
        </c:ser>
        <c:dLbls>
          <c:showLegendKey val="0"/>
          <c:showVal val="0"/>
          <c:showCatName val="0"/>
          <c:showSerName val="0"/>
          <c:showPercent val="0"/>
          <c:showBubbleSize val="0"/>
        </c:dLbls>
        <c:gapWidth val="100"/>
        <c:axId val="84627922"/>
        <c:axId val="82619492"/>
      </c:barChart>
      <c:catAx>
        <c:axId val="84627922"/>
        <c:scaling>
          <c:orientation val="minMax"/>
        </c:scaling>
        <c:delete val="0"/>
        <c:axPos val="b"/>
        <c:title>
          <c:tx>
            <c:rich>
              <a:bodyPr rot="0"/>
              <a:lstStyle/>
              <a:p>
                <a:pPr>
                  <a:defRPr sz="1300" b="0" u="none" strike="noStrike">
                    <a:solidFill>
                      <a:srgbClr val="000000"/>
                    </a:solidFill>
                    <a:uFillTx/>
                    <a:latin typeface="Arial"/>
                  </a:defRPr>
                </a:pPr>
                <a:r>
                  <a:rPr lang="fr-FR" sz="900" b="0" u="none" strike="noStrike">
                    <a:solidFill>
                      <a:srgbClr val="000000"/>
                    </a:solidFill>
                    <a:uFillTx/>
                    <a:latin typeface="Arial"/>
                    <a:ea typeface="DejaVu Sans"/>
                  </a:rPr>
                  <a:t>cm</a:t>
                </a:r>
              </a:p>
            </c:rich>
          </c:tx>
          <c:overlay val="0"/>
          <c:spPr>
            <a:noFill/>
            <a:ln w="0">
              <a:noFill/>
            </a:ln>
          </c:spPr>
        </c:title>
        <c:numFmt formatCode="General" sourceLinked="0"/>
        <c:majorTickMark val="out"/>
        <c:minorTickMark val="none"/>
        <c:tickLblPos val="nextTo"/>
        <c:spPr>
          <a:ln w="0">
            <a:solidFill>
              <a:srgbClr val="B3B3B3"/>
            </a:solidFill>
          </a:ln>
        </c:spPr>
        <c:txPr>
          <a:bodyPr/>
          <a:lstStyle/>
          <a:p>
            <a:pPr>
              <a:defRPr lang="fr-FR" sz="1000" b="0" u="none" strike="noStrike">
                <a:solidFill>
                  <a:srgbClr val="000000"/>
                </a:solidFill>
                <a:uFillTx/>
                <a:latin typeface="Arial"/>
                <a:ea typeface="DejaVu Sans"/>
              </a:defRPr>
            </a:pPr>
            <a:endParaRPr lang="fr-FR"/>
          </a:p>
        </c:txPr>
        <c:crossAx val="82619492"/>
        <c:crosses val="autoZero"/>
        <c:auto val="1"/>
        <c:lblAlgn val="ctr"/>
        <c:lblOffset val="100"/>
        <c:noMultiLvlLbl val="0"/>
      </c:catAx>
      <c:valAx>
        <c:axId val="82619492"/>
        <c:scaling>
          <c:orientation val="minMax"/>
          <c:max val="100"/>
          <c:min val="0"/>
        </c:scaling>
        <c:delete val="0"/>
        <c:axPos val="l"/>
        <c:majorGridlines>
          <c:spPr>
            <a:ln w="0">
              <a:solidFill>
                <a:srgbClr val="B3B3B3"/>
              </a:solidFill>
            </a:ln>
          </c:spPr>
        </c:majorGridlines>
        <c:title>
          <c:tx>
            <c:rich>
              <a:bodyPr rot="-5400000"/>
              <a:lstStyle/>
              <a:p>
                <a:pPr>
                  <a:defRPr sz="1300" b="0" u="none" strike="noStrike">
                    <a:solidFill>
                      <a:srgbClr val="000000"/>
                    </a:solidFill>
                    <a:uFillTx/>
                    <a:latin typeface="Arial"/>
                  </a:defRPr>
                </a:pPr>
                <a:r>
                  <a:rPr lang="fr-FR" sz="900" b="0" u="none" strike="noStrike">
                    <a:solidFill>
                      <a:srgbClr val="000000"/>
                    </a:solidFill>
                    <a:uFillTx/>
                    <a:latin typeface="Arial"/>
                    <a:ea typeface="DejaVu Sans"/>
                  </a:rPr>
                  <a:t>%</a:t>
                </a:r>
              </a:p>
            </c:rich>
          </c:tx>
          <c:overlay val="0"/>
          <c:spPr>
            <a:noFill/>
            <a:ln w="0">
              <a:noFill/>
            </a:ln>
          </c:spPr>
        </c:title>
        <c:numFmt formatCode="0" sourceLinked="0"/>
        <c:majorTickMark val="out"/>
        <c:minorTickMark val="none"/>
        <c:tickLblPos val="nextTo"/>
        <c:spPr>
          <a:ln w="0">
            <a:solidFill>
              <a:srgbClr val="B3B3B3"/>
            </a:solidFill>
          </a:ln>
        </c:spPr>
        <c:txPr>
          <a:bodyPr/>
          <a:lstStyle/>
          <a:p>
            <a:pPr>
              <a:defRPr lang="fr-FR" sz="1000" b="0" u="none" strike="noStrike">
                <a:solidFill>
                  <a:srgbClr val="000000"/>
                </a:solidFill>
                <a:uFillTx/>
                <a:latin typeface="Arial"/>
                <a:ea typeface="DejaVu Sans"/>
              </a:defRPr>
            </a:pPr>
            <a:endParaRPr lang="fr-FR"/>
          </a:p>
        </c:txPr>
        <c:crossAx val="84627922"/>
        <c:crossesAt val="1"/>
        <c:crossBetween val="between"/>
      </c:valAx>
      <c:spPr>
        <a:noFill/>
        <a:ln w="0">
          <a:solidFill>
            <a:srgbClr val="B3B3B3"/>
          </a:solidFill>
        </a:ln>
      </c:spPr>
    </c:plotArea>
    <c:legend>
      <c:legendPos val="r"/>
      <c:layout>
        <c:manualLayout>
          <c:xMode val="edge"/>
          <c:yMode val="edge"/>
          <c:x val="0.37137989778534902"/>
          <c:y val="0.179591400149749"/>
          <c:w val="0.53240576417973995"/>
          <c:h val="0.10750962772785599"/>
        </c:manualLayout>
      </c:layout>
      <c:overlay val="0"/>
      <c:spPr>
        <a:solidFill>
          <a:srgbClr val="B4C7DC"/>
        </a:solidFill>
        <a:ln w="0">
          <a:noFill/>
        </a:ln>
      </c:spPr>
      <c:txPr>
        <a:bodyPr/>
        <a:lstStyle/>
        <a:p>
          <a:pPr>
            <a:defRPr lang="fr-FR" sz="1000" b="0" u="none" strike="noStrike">
              <a:solidFill>
                <a:srgbClr val="000000"/>
              </a:solidFill>
              <a:uFillTx/>
              <a:latin typeface="Arial"/>
              <a:ea typeface="DejaVu Sans"/>
            </a:defRPr>
          </a:pPr>
          <a:endParaRPr lang="fr-FR"/>
        </a:p>
      </c:txPr>
    </c:legend>
    <c:plotVisOnly val="1"/>
    <c:dispBlanksAs val="gap"/>
    <c:showDLblsOverMax val="1"/>
  </c:chart>
  <c:spPr>
    <a:solidFill>
      <a:srgbClr val="FFFFFF"/>
    </a:solidFill>
    <a:ln w="0">
      <a:noFill/>
    </a:ln>
  </c:spPr>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lstStyle/>
          <a:p>
            <a:r>
              <a:t>Footer</a:t>
            </a:r>
          </a:p>
        </p:txBody>
      </p:sp>
      <p:sp>
        <p:nvSpPr>
          <p:cNvPr id="3" name="PlaceHolder 2"/>
          <p:cNvSpPr>
            <a:spLocks noGrp="1"/>
          </p:cNvSpPr>
          <p:nvPr>
            <p:ph type="sldNum" idx="23"/>
          </p:nvPr>
        </p:nvSpPr>
        <p:spPr/>
        <p:txBody>
          <a:bodyPr/>
          <a:lstStyle/>
          <a:p>
            <a:fld id="{C29F1F7D-D852-431A-9AEB-98A7B2B4319C}" type="slidenum">
              <a:t>‹N°›</a:t>
            </a:fld>
            <a:endParaRPr/>
          </a:p>
        </p:txBody>
      </p:sp>
      <p:sp>
        <p:nvSpPr>
          <p:cNvPr id="4" name="PlaceHolder 3"/>
          <p:cNvSpPr>
            <a:spLocks noGrp="1"/>
          </p:cNvSpPr>
          <p:nvPr>
            <p:ph type="dt" idx="2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Default 5">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Default 17">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Default 29">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Default 34">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Default 40">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2000"/>
          </a:blip>
          <a:stretch/>
        </a:blipFill>
        <a:effectLst/>
      </p:bgPr>
    </p:bg>
    <p:spTree>
      <p:nvGrpSpPr>
        <p:cNvPr id="1" name=""/>
        <p:cNvGrpSpPr/>
        <p:nvPr/>
      </p:nvGrpSpPr>
      <p:grpSpPr>
        <a:xfrm>
          <a:off x="0" y="0"/>
          <a:ext cx="0" cy="0"/>
          <a:chOff x="0" y="0"/>
          <a:chExt cx="0" cy="0"/>
        </a:xfrm>
      </p:grpSpPr>
      <p:sp>
        <p:nvSpPr>
          <p:cNvPr id="103" name="Connecteur droit 9"/>
          <p:cNvSpPr/>
          <p:nvPr/>
        </p:nvSpPr>
        <p:spPr>
          <a:xfrm>
            <a:off x="1979640" y="16200"/>
            <a:ext cx="360" cy="533160"/>
          </a:xfrm>
          <a:prstGeom prst="line">
            <a:avLst/>
          </a:prstGeom>
          <a:ln w="12700">
            <a:solidFill>
              <a:srgbClr val="000000"/>
            </a:solidFill>
            <a:round/>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fr-FR" sz="1800" b="0" u="none" strike="noStrike">
              <a:solidFill>
                <a:srgbClr val="000000"/>
              </a:solidFill>
              <a:uFillTx/>
              <a:latin typeface="Arial"/>
              <a:ea typeface="DejaVu Sans"/>
            </a:endParaRPr>
          </a:p>
        </p:txBody>
      </p:sp>
      <p:sp>
        <p:nvSpPr>
          <p:cNvPr id="104" name="ZoneTexte 9"/>
          <p:cNvSpPr/>
          <p:nvPr/>
        </p:nvSpPr>
        <p:spPr>
          <a:xfrm>
            <a:off x="1993320" y="88920"/>
            <a:ext cx="7878600" cy="62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2100" b="0" u="none" strike="noStrike">
                <a:solidFill>
                  <a:srgbClr val="000000"/>
                </a:solidFill>
                <a:uFillTx/>
                <a:latin typeface="Abadi MT Condensed Light"/>
                <a:ea typeface="Abadi MT Condensed Light"/>
              </a:rPr>
              <a:t>Medical Imaging Research Laboratory</a:t>
            </a:r>
            <a:endParaRPr lang="en-DK" sz="2100" b="0" u="none" strike="noStrike">
              <a:solidFill>
                <a:srgbClr val="FFFFFF"/>
              </a:solidFill>
              <a:uFillTx/>
              <a:latin typeface="Arial"/>
            </a:endParaRPr>
          </a:p>
          <a:p>
            <a:pPr defTabSz="914400">
              <a:lnSpc>
                <a:spcPct val="100000"/>
              </a:lnSpc>
              <a:tabLst>
                <a:tab pos="0" algn="l"/>
              </a:tabLst>
            </a:pPr>
            <a:r>
              <a:rPr lang="en-US" sz="1400" b="0" i="1" u="none" strike="noStrike">
                <a:solidFill>
                  <a:srgbClr val="000000"/>
                </a:solidFill>
                <a:uFillTx/>
                <a:latin typeface="Abadi MT Condensed Light"/>
                <a:ea typeface="Abadi MT Condensed Light"/>
              </a:rPr>
              <a:t>www.creatis.insa-lyon.fr</a:t>
            </a:r>
            <a:endParaRPr lang="en-DK" sz="1400" b="0" u="none" strike="noStrike">
              <a:solidFill>
                <a:srgbClr val="FFFFFF"/>
              </a:solidFill>
              <a:uFillTx/>
              <a:latin typeface="Arial"/>
            </a:endParaRPr>
          </a:p>
        </p:txBody>
      </p:sp>
      <p:pic>
        <p:nvPicPr>
          <p:cNvPr id="105" name="Image 6"/>
          <p:cNvPicPr/>
          <p:nvPr/>
        </p:nvPicPr>
        <p:blipFill>
          <a:blip r:embed="rId4"/>
          <a:stretch/>
        </p:blipFill>
        <p:spPr>
          <a:xfrm>
            <a:off x="0" y="151200"/>
            <a:ext cx="1889280" cy="444240"/>
          </a:xfrm>
          <a:prstGeom prst="rect">
            <a:avLst/>
          </a:prstGeom>
          <a:ln w="0">
            <a:noFill/>
          </a:ln>
        </p:spPr>
      </p:pic>
      <p:pic>
        <p:nvPicPr>
          <p:cNvPr id="106" name="Image 13"/>
          <p:cNvPicPr/>
          <p:nvPr/>
        </p:nvPicPr>
        <p:blipFill>
          <a:blip r:embed="rId5"/>
          <a:srcRect t="10763" r="4331" b="7504"/>
          <a:stretch/>
        </p:blipFill>
        <p:spPr>
          <a:xfrm>
            <a:off x="10616400" y="59760"/>
            <a:ext cx="1377360" cy="685800"/>
          </a:xfrm>
          <a:prstGeom prst="rect">
            <a:avLst/>
          </a:prstGeom>
          <a:ln w="0">
            <a:noFill/>
          </a:ln>
        </p:spPr>
      </p:pic>
      <p:sp>
        <p:nvSpPr>
          <p:cNvPr id="107" name="Connecteur droit 11"/>
          <p:cNvSpPr/>
          <p:nvPr/>
        </p:nvSpPr>
        <p:spPr>
          <a:xfrm>
            <a:off x="1979640" y="16200"/>
            <a:ext cx="360" cy="533160"/>
          </a:xfrm>
          <a:prstGeom prst="line">
            <a:avLst/>
          </a:prstGeom>
          <a:ln w="12700">
            <a:solidFill>
              <a:srgbClr val="FFFFFF"/>
            </a:solidFill>
            <a:round/>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fr-FR" sz="1800" b="0" u="none" strike="noStrike">
              <a:solidFill>
                <a:srgbClr val="000000"/>
              </a:solidFill>
              <a:uFillTx/>
              <a:latin typeface="Arial"/>
              <a:ea typeface="DejaVu Sans"/>
            </a:endParaRPr>
          </a:p>
        </p:txBody>
      </p:sp>
      <p:sp>
        <p:nvSpPr>
          <p:cNvPr id="108" name="Connecteur droit 20"/>
          <p:cNvSpPr/>
          <p:nvPr/>
        </p:nvSpPr>
        <p:spPr>
          <a:xfrm>
            <a:off x="1921680" y="32400"/>
            <a:ext cx="360" cy="687240"/>
          </a:xfrm>
          <a:prstGeom prst="line">
            <a:avLst/>
          </a:prstGeom>
          <a:ln w="12700">
            <a:solidFill>
              <a:srgbClr val="000000"/>
            </a:solidFill>
            <a:round/>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fr-FR" sz="1800" b="0" u="none" strike="noStrike">
              <a:solidFill>
                <a:srgbClr val="000000"/>
              </a:solidFill>
              <a:uFillTx/>
              <a:latin typeface="Arial"/>
              <a:ea typeface="DejaVu Sans"/>
            </a:endParaRPr>
          </a:p>
        </p:txBody>
      </p:sp>
      <p:sp>
        <p:nvSpPr>
          <p:cNvPr id="109" name="PlaceHolder 1"/>
          <p:cNvSpPr>
            <a:spLocks noGrp="1"/>
          </p:cNvSpPr>
          <p:nvPr>
            <p:ph type="ftr" idx="22"/>
          </p:nvPr>
        </p:nvSpPr>
        <p:spPr>
          <a:xfrm>
            <a:off x="4165560" y="6356520"/>
            <a:ext cx="3857040" cy="36144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ea typeface="DejaVu Sans"/>
              </a:defRPr>
            </a:lvl1pPr>
          </a:lstStyle>
          <a:p>
            <a:pPr indent="0" algn="ctr" defTabSz="914400">
              <a:lnSpc>
                <a:spcPct val="100000"/>
              </a:lnSpc>
              <a:buNone/>
              <a:tabLst>
                <a:tab pos="0" algn="l"/>
              </a:tabLst>
            </a:pPr>
            <a:r>
              <a:rPr lang="fr-FR" sz="1400" b="0" u="none" strike="noStrike">
                <a:solidFill>
                  <a:srgbClr val="000000"/>
                </a:solidFill>
                <a:uFillTx/>
                <a:latin typeface="Times New Roman"/>
                <a:ea typeface="DejaVu Sans"/>
              </a:rPr>
              <a:t>&lt;footer&gt;</a:t>
            </a:r>
            <a:endParaRPr lang="en-DK" sz="1400" b="0" u="none" strike="noStrike">
              <a:solidFill>
                <a:srgbClr val="FFFFFF"/>
              </a:solidFill>
              <a:uFillTx/>
              <a:latin typeface="Times New Roman"/>
            </a:endParaRPr>
          </a:p>
        </p:txBody>
      </p:sp>
      <p:sp>
        <p:nvSpPr>
          <p:cNvPr id="110" name="PlaceHolder 2"/>
          <p:cNvSpPr>
            <a:spLocks noGrp="1"/>
          </p:cNvSpPr>
          <p:nvPr>
            <p:ph type="sldNum" idx="23"/>
          </p:nvPr>
        </p:nvSpPr>
        <p:spPr>
          <a:xfrm>
            <a:off x="8737560" y="6356520"/>
            <a:ext cx="2841120" cy="36144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fr-FR" sz="1200" b="0" u="none" strike="noStrike">
                <a:solidFill>
                  <a:srgbClr val="8B8B8B"/>
                </a:solidFill>
                <a:uFillTx/>
                <a:latin typeface="Calibri"/>
                <a:ea typeface="DejaVu Sans"/>
              </a:defRPr>
            </a:lvl1pPr>
          </a:lstStyle>
          <a:p>
            <a:pPr indent="0" algn="r" defTabSz="914400">
              <a:lnSpc>
                <a:spcPct val="100000"/>
              </a:lnSpc>
              <a:buNone/>
              <a:tabLst>
                <a:tab pos="0" algn="l"/>
              </a:tabLst>
            </a:pPr>
            <a:fld id="{AB6EADF8-B8CB-4AD0-9B4D-21D72D156CCF}" type="slidenum">
              <a:rPr lang="fr-FR" sz="1200" b="0" u="none" strike="noStrike">
                <a:solidFill>
                  <a:srgbClr val="8B8B8B"/>
                </a:solidFill>
                <a:uFillTx/>
                <a:latin typeface="Calibri"/>
                <a:ea typeface="DejaVu Sans"/>
              </a:rPr>
              <a:t>‹N°›</a:t>
            </a:fld>
            <a:endParaRPr lang="en-DK" sz="1200" b="0" u="none" strike="noStrike">
              <a:solidFill>
                <a:srgbClr val="FFFFFF"/>
              </a:solidFill>
              <a:uFillTx/>
              <a:latin typeface="Times New Roman"/>
            </a:endParaRPr>
          </a:p>
        </p:txBody>
      </p:sp>
      <p:sp>
        <p:nvSpPr>
          <p:cNvPr id="111" name="PlaceHolder 3"/>
          <p:cNvSpPr>
            <a:spLocks noGrp="1"/>
          </p:cNvSpPr>
          <p:nvPr>
            <p:ph type="dt" idx="24"/>
          </p:nvPr>
        </p:nvSpPr>
        <p:spPr>
          <a:xfrm>
            <a:off x="609480" y="6356520"/>
            <a:ext cx="2841120" cy="361440"/>
          </a:xfrm>
          <a:prstGeom prst="rect">
            <a:avLst/>
          </a:prstGeom>
          <a:noFill/>
          <a:ln w="0">
            <a:noFill/>
          </a:ln>
        </p:spPr>
        <p:txBody>
          <a:bodyPr lIns="90000" tIns="45000" rIns="90000" bIns="45000" anchor="ctr">
            <a:noAutofit/>
          </a:bodyPr>
          <a:lstStyle>
            <a:lvl1pPr indent="0">
              <a:buNone/>
              <a:defRPr lang="en-DK" sz="1400" b="0" u="none" strike="noStrike">
                <a:solidFill>
                  <a:srgbClr val="FFFFFF"/>
                </a:solidFill>
                <a:uFillTx/>
                <a:latin typeface="Times New Roman"/>
              </a:defRPr>
            </a:lvl1pPr>
          </a:lstStyle>
          <a:p>
            <a:pPr indent="0">
              <a:buNone/>
            </a:pPr>
            <a:r>
              <a:rPr lang="en-DK" sz="1400" b="0" u="none" strike="noStrike">
                <a:solidFill>
                  <a:srgbClr val="FFFFFF"/>
                </a:solidFill>
                <a:uFillTx/>
                <a:latin typeface="Times New Roman"/>
              </a:rPr>
              <a:t>&lt;date/time&gt;</a:t>
            </a:r>
          </a:p>
        </p:txBody>
      </p:sp>
      <p:sp>
        <p:nvSpPr>
          <p:cNvPr id="11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DK" sz="4400" b="0" u="none" strike="noStrike">
                <a:solidFill>
                  <a:srgbClr val="FFFFFF"/>
                </a:solidFill>
                <a:uFillTx/>
                <a:latin typeface="Arial"/>
              </a:rPr>
              <a:t>Click to edit the title text format</a:t>
            </a:r>
          </a:p>
        </p:txBody>
      </p:sp>
      <p:sp>
        <p:nvSpPr>
          <p:cNvPr id="113"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DK" sz="32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en-DK" sz="2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en-DK" sz="24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en-DK" sz="20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en-DK" sz="20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en-DK" sz="20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en-DK" sz="2000" b="0" u="none" strike="noStrike">
                <a:solidFill>
                  <a:srgbClr val="FFFFFF"/>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2000"/>
          </a:blip>
          <a:stretch/>
        </a:blipFill>
        <a:effectLst/>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DK" sz="4400" b="0" u="none" strike="noStrike">
                <a:solidFill>
                  <a:srgbClr val="FFFFFF"/>
                </a:solidFill>
                <a:uFillTx/>
                <a:latin typeface="Arial"/>
              </a:rPr>
              <a:t>Click to edit the title text format</a:t>
            </a:r>
          </a:p>
        </p:txBody>
      </p:sp>
      <p:sp>
        <p:nvSpPr>
          <p:cNvPr id="199"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DK" sz="32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en-DK" sz="2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en-DK" sz="24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en-DK" sz="20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en-DK" sz="20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en-DK" sz="20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en-DK" sz="2000" b="0" u="none" strike="noStrike">
                <a:solidFill>
                  <a:srgbClr val="FFFFFF"/>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2000"/>
          </a:blip>
          <a:stretch/>
        </a:blipFill>
        <a:effectLst/>
      </p:bgPr>
    </p:bg>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DK" sz="4400" b="0" u="none" strike="noStrike">
                <a:solidFill>
                  <a:srgbClr val="FFFFFF"/>
                </a:solidFill>
                <a:uFillTx/>
                <a:latin typeface="Arial"/>
              </a:rPr>
              <a:t>Click to edit the title text format</a:t>
            </a:r>
          </a:p>
        </p:txBody>
      </p:sp>
      <p:sp>
        <p:nvSpPr>
          <p:cNvPr id="25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DK" sz="32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en-DK" sz="2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en-DK" sz="24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en-DK" sz="20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en-DK" sz="20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en-DK" sz="20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en-DK" sz="2000" b="0" u="none" strike="noStrike">
                <a:solidFill>
                  <a:srgbClr val="FFFFFF"/>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2000"/>
          </a:blip>
          <a:stretch/>
        </a:blipFill>
        <a:effectLst/>
      </p:bgPr>
    </p:bg>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DK" sz="4400" b="0" u="none" strike="noStrike">
                <a:solidFill>
                  <a:srgbClr val="FFFFFF"/>
                </a:solidFill>
                <a:uFillTx/>
                <a:latin typeface="Arial"/>
              </a:rPr>
              <a:t>Click to edit the title text format</a:t>
            </a:r>
          </a:p>
        </p:txBody>
      </p:sp>
      <p:sp>
        <p:nvSpPr>
          <p:cNvPr id="31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DK" sz="32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en-DK" sz="2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en-DK" sz="24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en-DK" sz="20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en-DK" sz="20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en-DK" sz="20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en-DK" sz="2000" b="0" u="none" strike="noStrike">
                <a:solidFill>
                  <a:srgbClr val="FFFFFF"/>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2000"/>
          </a:blip>
          <a:stretch/>
        </a:blipFill>
        <a:effectLst/>
      </p:bgPr>
    </p:bg>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DK" sz="4400" b="0" u="none" strike="noStrike">
                <a:solidFill>
                  <a:srgbClr val="FFFFFF"/>
                </a:solidFill>
                <a:uFillTx/>
                <a:latin typeface="Arial"/>
              </a:rPr>
              <a:t>Click to edit the title text format</a:t>
            </a:r>
          </a:p>
        </p:txBody>
      </p:sp>
      <p:sp>
        <p:nvSpPr>
          <p:cNvPr id="33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DK" sz="32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en-DK" sz="2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en-DK" sz="24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en-DK" sz="20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en-DK" sz="20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en-DK" sz="20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en-DK" sz="2000" b="0" u="none" strike="noStrike">
                <a:solidFill>
                  <a:srgbClr val="FFFFFF"/>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DK" sz="4400" b="0" u="none" strike="noStrike">
                <a:solidFill>
                  <a:srgbClr val="000000"/>
                </a:solidFill>
                <a:uFillTx/>
                <a:latin typeface="Arial"/>
              </a:rPr>
              <a:t>Click to edit the title text format</a:t>
            </a:r>
          </a:p>
        </p:txBody>
      </p:sp>
      <p:sp>
        <p:nvSpPr>
          <p:cNvPr id="34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DK"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en-DK"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en-DK"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en-DK"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en-DK"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en-DK"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en-DK"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8" Type="http://schemas.openxmlformats.org/officeDocument/2006/relationships/image" Target="../media/image135.gif"/><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4.xml"/><Relationship Id="rId6" Type="http://schemas.openxmlformats.org/officeDocument/2006/relationships/image" Target="../media/image133.jpeg"/><Relationship Id="rId5" Type="http://schemas.openxmlformats.org/officeDocument/2006/relationships/image" Target="../media/image132.pn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png"/><Relationship Id="rId1" Type="http://schemas.openxmlformats.org/officeDocument/2006/relationships/slideLayout" Target="../slideLayouts/slideLayout4.xml"/><Relationship Id="rId4" Type="http://schemas.openxmlformats.org/officeDocument/2006/relationships/image" Target="../media/image14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4.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r.wikipedia.org/wiki/Radiographie" TargetMode="External"/><Relationship Id="rId2" Type="http://schemas.openxmlformats.org/officeDocument/2006/relationships/hyperlink" Target="https://fr.wikipedia.org/wiki/Scanner_spectral_X" TargetMode="External"/><Relationship Id="rId1" Type="http://schemas.openxmlformats.org/officeDocument/2006/relationships/slideLayout" Target="../slideLayouts/slideLayout2.xml"/><Relationship Id="rId5" Type="http://schemas.openxmlformats.org/officeDocument/2006/relationships/hyperlink" Target="http://univ.ency-education.com/uploads/1/3/1/0/13102001/radio3an16m-01tube_rayons_x-cheifa.pdf" TargetMode="External"/><Relationship Id="rId4" Type="http://schemas.openxmlformats.org/officeDocument/2006/relationships/hyperlink" Target="http://www.eea.univ-montp2.fr/IMG/pdf/M2_seminar_opto_et_radiations_-_Copie.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w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4.xml"/><Relationship Id="rId4" Type="http://schemas.openxmlformats.org/officeDocument/2006/relationships/image" Target="../media/image104.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p:cNvSpPr>
          <p:nvPr>
            <p:ph type="title"/>
          </p:nvPr>
        </p:nvSpPr>
        <p:spPr>
          <a:xfrm>
            <a:off x="551160" y="2520000"/>
            <a:ext cx="10968840" cy="11412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7200" b="0" u="sng" strike="noStrike">
                <a:solidFill>
                  <a:srgbClr val="FF0000"/>
                </a:solidFill>
                <a:uFillTx/>
                <a:latin typeface="Arial"/>
                <a:ea typeface="DejaVu Sans"/>
              </a:rPr>
              <a:t>The best tool is just crap </a:t>
            </a:r>
            <a:br>
              <a:rPr sz="7200"/>
            </a:br>
            <a:r>
              <a:rPr lang="en-US" sz="7200" b="0" u="sng" strike="noStrike">
                <a:solidFill>
                  <a:srgbClr val="FF0000"/>
                </a:solidFill>
                <a:uFillTx/>
                <a:latin typeface="Arial"/>
                <a:ea typeface="DejaVu Sans"/>
              </a:rPr>
              <a:t>if you don’t know when </a:t>
            </a:r>
            <a:br>
              <a:rPr sz="7200"/>
            </a:br>
            <a:r>
              <a:rPr lang="en-US" sz="7200" b="0" u="sng" strike="noStrike">
                <a:solidFill>
                  <a:srgbClr val="FF0000"/>
                </a:solidFill>
                <a:uFillTx/>
                <a:latin typeface="Arial"/>
                <a:ea typeface="DejaVu Sans"/>
              </a:rPr>
              <a:t>to use it</a:t>
            </a:r>
            <a:endParaRPr lang="en-DK" sz="7200" b="0" u="sng" strike="noStrike">
              <a:solidFill>
                <a:srgbClr val="FF0000"/>
              </a:solidFill>
              <a:uFillTx/>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Titre 1"/>
          <p:cNvSpPr/>
          <p:nvPr/>
        </p:nvSpPr>
        <p:spPr>
          <a:xfrm>
            <a:off x="838080" y="365040"/>
            <a:ext cx="10511280" cy="132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defTabSz="914400">
              <a:lnSpc>
                <a:spcPct val="90000"/>
              </a:lnSpc>
            </a:pPr>
            <a:r>
              <a:rPr lang="en-US" sz="4800" b="0" u="none" strike="noStrike">
                <a:solidFill>
                  <a:srgbClr val="000000"/>
                </a:solidFill>
                <a:uFillTx/>
                <a:latin typeface="Arial"/>
                <a:ea typeface="DejaVu Sans"/>
              </a:rPr>
              <a:t>Two dimensions are said to be orthogonal</a:t>
            </a:r>
            <a:endParaRPr lang="en-DK" sz="4800" b="0" u="none" strike="noStrike">
              <a:solidFill>
                <a:srgbClr val="FFFFFF"/>
              </a:solidFill>
              <a:uFillTx/>
              <a:latin typeface="Arial"/>
            </a:endParaRPr>
          </a:p>
          <a:p>
            <a:pPr algn="ctr" defTabSz="914400">
              <a:lnSpc>
                <a:spcPct val="90000"/>
              </a:lnSpc>
            </a:pPr>
            <a:r>
              <a:rPr lang="en-US" sz="4800" b="0" u="none" strike="noStrike">
                <a:solidFill>
                  <a:srgbClr val="000000"/>
                </a:solidFill>
                <a:uFillTx/>
                <a:latin typeface="Arial"/>
                <a:ea typeface="DejaVu Sans"/>
              </a:rPr>
              <a:t>when the information they provide is uncorrelated:</a:t>
            </a:r>
            <a:endParaRPr lang="en-DK" sz="4800" b="0" u="none" strike="noStrike">
              <a:solidFill>
                <a:srgbClr val="FFFFFF"/>
              </a:solidFill>
              <a:uFillTx/>
              <a:latin typeface="Arial"/>
            </a:endParaRPr>
          </a:p>
        </p:txBody>
      </p:sp>
      <p:sp>
        <p:nvSpPr>
          <p:cNvPr id="523" name="Titre 1"/>
          <p:cNvSpPr/>
          <p:nvPr/>
        </p:nvSpPr>
        <p:spPr>
          <a:xfrm>
            <a:off x="838080" y="2733120"/>
            <a:ext cx="10915920" cy="338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9999"/>
          </a:bodyPr>
          <a:lstStyle/>
          <a:p>
            <a:pPr marL="571680" indent="-571320" defTabSz="914400">
              <a:lnSpc>
                <a:spcPct val="90000"/>
              </a:lnSpc>
              <a:buClr>
                <a:srgbClr val="000000"/>
              </a:buClr>
              <a:buFont typeface="Arial"/>
              <a:buChar char="•"/>
            </a:pPr>
            <a:r>
              <a:rPr lang="en-US" sz="4400" b="0" u="none" strike="noStrike">
                <a:solidFill>
                  <a:srgbClr val="000000"/>
                </a:solidFill>
                <a:uFillTx/>
                <a:latin typeface="Calibri Light"/>
                <a:ea typeface="DejaVu Sans"/>
              </a:rPr>
              <a:t>A person's height and weight are quite correlated.</a:t>
            </a:r>
            <a:endParaRPr lang="en-DK" sz="4400" b="0" u="none" strike="noStrike">
              <a:solidFill>
                <a:srgbClr val="FFFFFF"/>
              </a:solidFill>
              <a:uFillTx/>
              <a:latin typeface="Arial"/>
            </a:endParaRPr>
          </a:p>
          <a:p>
            <a:pPr defTabSz="914400">
              <a:lnSpc>
                <a:spcPct val="90000"/>
              </a:lnSpc>
            </a:pPr>
            <a:endParaRPr lang="en-DK" sz="4400" b="0" u="none" strike="noStrike">
              <a:solidFill>
                <a:srgbClr val="FFFFFF"/>
              </a:solidFill>
              <a:uFillTx/>
              <a:latin typeface="Arial"/>
            </a:endParaRPr>
          </a:p>
          <a:p>
            <a:pPr marL="571680" indent="-571320" defTabSz="914400">
              <a:lnSpc>
                <a:spcPct val="90000"/>
              </a:lnSpc>
              <a:buClr>
                <a:srgbClr val="000000"/>
              </a:buClr>
              <a:buFont typeface="Arial"/>
              <a:buChar char="•"/>
            </a:pPr>
            <a:r>
              <a:rPr lang="en-US" sz="4400" b="0" u="none" strike="noStrike">
                <a:solidFill>
                  <a:srgbClr val="000000"/>
                </a:solidFill>
                <a:uFillTx/>
                <a:latin typeface="Calibri Light"/>
                <a:ea typeface="DejaVu Sans"/>
              </a:rPr>
              <a:t>A person's volume and weight are highly correlated.</a:t>
            </a:r>
            <a:endParaRPr lang="en-DK" sz="4400" b="0" u="none" strike="noStrike">
              <a:solidFill>
                <a:srgbClr val="FFFFFF"/>
              </a:solidFill>
              <a:uFillTx/>
              <a:latin typeface="Arial"/>
            </a:endParaRPr>
          </a:p>
          <a:p>
            <a:pPr defTabSz="914400">
              <a:lnSpc>
                <a:spcPct val="90000"/>
              </a:lnSpc>
            </a:pPr>
            <a:endParaRPr lang="en-DK" sz="4400" b="0" u="none" strike="noStrike">
              <a:solidFill>
                <a:srgbClr val="FFFFFF"/>
              </a:solidFill>
              <a:uFillTx/>
              <a:latin typeface="Arial"/>
            </a:endParaRPr>
          </a:p>
          <a:p>
            <a:pPr marL="571680" indent="-571320" defTabSz="914400">
              <a:lnSpc>
                <a:spcPct val="90000"/>
              </a:lnSpc>
              <a:buClr>
                <a:srgbClr val="000000"/>
              </a:buClr>
              <a:buFont typeface="Arial"/>
              <a:buChar char="•"/>
            </a:pPr>
            <a:r>
              <a:rPr lang="en-US" sz="4400" b="0" u="none" strike="noStrike">
                <a:solidFill>
                  <a:srgbClr val="000000"/>
                </a:solidFill>
                <a:uFillTx/>
                <a:latin typeface="Calibri Light"/>
                <a:ea typeface="DejaVu Sans"/>
              </a:rPr>
              <a:t>A person's height and musical tastes are not at all correlated. </a:t>
            </a:r>
            <a:endParaRPr lang="en-DK" sz="4400" b="0" u="none" strike="noStrike">
              <a:solidFill>
                <a:srgbClr val="FFFFFF"/>
              </a:solidFill>
              <a:uFillTx/>
              <a:latin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Titre 13"/>
          <p:cNvSpPr/>
          <p:nvPr/>
        </p:nvSpPr>
        <p:spPr>
          <a:xfrm>
            <a:off x="1094040" y="521640"/>
            <a:ext cx="573120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pPr>
            <a:r>
              <a:rPr lang="en-US" sz="2800" b="0" u="none" strike="noStrike">
                <a:solidFill>
                  <a:srgbClr val="000000"/>
                </a:solidFill>
                <a:uFillTx/>
                <a:latin typeface="Arial"/>
                <a:ea typeface="DejaVu Sans"/>
              </a:rPr>
              <a:t>Various types of k space scans</a:t>
            </a:r>
            <a:endParaRPr lang="en-DK" sz="2800" b="0" u="none" strike="noStrike">
              <a:solidFill>
                <a:srgbClr val="FFFFFF"/>
              </a:solidFill>
              <a:uFillTx/>
              <a:latin typeface="Arial"/>
            </a:endParaRPr>
          </a:p>
        </p:txBody>
      </p:sp>
      <p:pic>
        <p:nvPicPr>
          <p:cNvPr id="1288" name="Picture 1441"/>
          <p:cNvPicPr/>
          <p:nvPr/>
        </p:nvPicPr>
        <p:blipFill>
          <a:blip r:embed="rId2"/>
          <a:stretch/>
        </p:blipFill>
        <p:spPr>
          <a:xfrm>
            <a:off x="6482520" y="304920"/>
            <a:ext cx="5139720" cy="6063480"/>
          </a:xfrm>
          <a:prstGeom prst="rect">
            <a:avLst/>
          </a:prstGeom>
          <a:ln w="0">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Rectangle 1443"/>
          <p:cNvSpPr/>
          <p:nvPr/>
        </p:nvSpPr>
        <p:spPr>
          <a:xfrm>
            <a:off x="6713640" y="398880"/>
            <a:ext cx="5929920" cy="71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4400" b="0" u="none" strike="noStrike">
                <a:solidFill>
                  <a:srgbClr val="000000"/>
                </a:solidFill>
                <a:uFillTx/>
                <a:latin typeface="Arial"/>
                <a:ea typeface="DejaVu Sans"/>
              </a:rPr>
              <a:t>Great Trinity of MRI</a:t>
            </a:r>
            <a:endParaRPr lang="en-DK" sz="4400" b="0" u="none" strike="noStrike">
              <a:solidFill>
                <a:srgbClr val="FFFFFF"/>
              </a:solidFill>
              <a:uFillTx/>
              <a:latin typeface="Arial"/>
            </a:endParaRPr>
          </a:p>
        </p:txBody>
      </p:sp>
      <p:sp>
        <p:nvSpPr>
          <p:cNvPr id="1290" name="Rectangle 1444"/>
          <p:cNvSpPr/>
          <p:nvPr/>
        </p:nvSpPr>
        <p:spPr>
          <a:xfrm>
            <a:off x="7053480" y="2153160"/>
            <a:ext cx="4646520" cy="599760"/>
          </a:xfrm>
          <a:prstGeom prst="rect">
            <a:avLst/>
          </a:pr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The S/N ratio increases with the root of the signal accumulation number</a:t>
            </a:r>
            <a:endParaRPr lang="en-DK" sz="1800" b="0" u="none" strike="noStrike">
              <a:solidFill>
                <a:srgbClr val="FFFFFF"/>
              </a:solidFill>
              <a:uFillTx/>
              <a:latin typeface="Arial"/>
            </a:endParaRPr>
          </a:p>
        </p:txBody>
      </p:sp>
      <p:sp>
        <p:nvSpPr>
          <p:cNvPr id="1291" name="Rectangle 1445"/>
          <p:cNvSpPr/>
          <p:nvPr/>
        </p:nvSpPr>
        <p:spPr>
          <a:xfrm>
            <a:off x="7052400" y="3180240"/>
            <a:ext cx="4646520" cy="599760"/>
          </a:xfrm>
          <a:prstGeom prst="rect">
            <a:avLst/>
          </a:pr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The S/N ratio increases as the volume of the voxel increases</a:t>
            </a:r>
            <a:endParaRPr lang="en-DK" sz="1800" b="0" u="none" strike="noStrike">
              <a:solidFill>
                <a:srgbClr val="FFFFFF"/>
              </a:solidFill>
              <a:uFillTx/>
              <a:latin typeface="Arial"/>
            </a:endParaRPr>
          </a:p>
        </p:txBody>
      </p:sp>
      <p:sp>
        <p:nvSpPr>
          <p:cNvPr id="1292" name="Rectangle 1446"/>
          <p:cNvSpPr/>
          <p:nvPr/>
        </p:nvSpPr>
        <p:spPr>
          <a:xfrm>
            <a:off x="1886040" y="5444640"/>
            <a:ext cx="8761320" cy="34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If I need 10 minutes to get an SNR of 10, I'll need 40 minutes to get 20</a:t>
            </a:r>
            <a:endParaRPr lang="en-DK" sz="1800" b="0" u="none" strike="noStrike">
              <a:solidFill>
                <a:srgbClr val="FFFFFF"/>
              </a:solidFill>
              <a:uFillTx/>
              <a:latin typeface="Arial"/>
            </a:endParaRPr>
          </a:p>
        </p:txBody>
      </p:sp>
      <p:sp>
        <p:nvSpPr>
          <p:cNvPr id="1293" name="Rectangle 1447"/>
          <p:cNvSpPr/>
          <p:nvPr/>
        </p:nvSpPr>
        <p:spPr>
          <a:xfrm>
            <a:off x="924120" y="6114240"/>
            <a:ext cx="9930240" cy="34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If the SNR of a voxel of 1x1x1mm is 20, that of a voxel of 0.79x0.79x0.79 is only 10</a:t>
            </a:r>
            <a:endParaRPr lang="en-DK" sz="1800" b="0" u="none" strike="noStrike">
              <a:solidFill>
                <a:srgbClr val="FFFFFF"/>
              </a:solidFill>
              <a:uFillTx/>
              <a:latin typeface="Arial"/>
            </a:endParaRPr>
          </a:p>
        </p:txBody>
      </p:sp>
      <p:grpSp>
        <p:nvGrpSpPr>
          <p:cNvPr id="1294" name="Group 26"/>
          <p:cNvGrpSpPr/>
          <p:nvPr/>
        </p:nvGrpSpPr>
        <p:grpSpPr>
          <a:xfrm>
            <a:off x="173880" y="1693800"/>
            <a:ext cx="5837760" cy="2567160"/>
            <a:chOff x="173880" y="1693800"/>
            <a:chExt cx="5837760" cy="2567160"/>
          </a:xfrm>
        </p:grpSpPr>
        <p:sp>
          <p:nvSpPr>
            <p:cNvPr id="1295" name="TextBox 1"/>
            <p:cNvSpPr/>
            <p:nvPr/>
          </p:nvSpPr>
          <p:spPr>
            <a:xfrm>
              <a:off x="2330280" y="1693800"/>
              <a:ext cx="1718640" cy="516600"/>
            </a:xfrm>
            <a:prstGeom prst="rect">
              <a:avLst/>
            </a:prstGeom>
            <a:solidFill>
              <a:schemeClr val="accent4">
                <a:lumMod val="60000"/>
                <a:lumOff val="40000"/>
              </a:schemeClr>
            </a:solidFill>
            <a:ln w="31750">
              <a:solidFill>
                <a:srgbClr val="604A7B"/>
              </a:solidFill>
              <a:round/>
            </a:ln>
            <a:effectLst>
              <a:outerShdw blurRad="76320" dist="152280" dir="5400000" algn="t" rotWithShape="0">
                <a:srgbClr val="000000">
                  <a:alpha val="40000"/>
                </a:srgbClr>
              </a:outerShdw>
            </a:effectLst>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2800" b="0" u="none" strike="noStrike">
                  <a:solidFill>
                    <a:schemeClr val="dk1"/>
                  </a:solidFill>
                  <a:uFillTx/>
                  <a:latin typeface="Arial"/>
                  <a:ea typeface="DejaVu Sans"/>
                </a:rPr>
                <a:t>ACQ time</a:t>
              </a:r>
              <a:endParaRPr lang="en-DK" sz="2800" b="0" u="none" strike="noStrike">
                <a:solidFill>
                  <a:srgbClr val="000000"/>
                </a:solidFill>
                <a:uFillTx/>
                <a:latin typeface="Arial"/>
              </a:endParaRPr>
            </a:p>
          </p:txBody>
        </p:sp>
        <p:sp>
          <p:nvSpPr>
            <p:cNvPr id="1296" name="TextBox 2"/>
            <p:cNvSpPr/>
            <p:nvPr/>
          </p:nvSpPr>
          <p:spPr>
            <a:xfrm>
              <a:off x="173880" y="3287880"/>
              <a:ext cx="2254680" cy="943560"/>
            </a:xfrm>
            <a:prstGeom prst="rect">
              <a:avLst/>
            </a:prstGeom>
            <a:solidFill>
              <a:schemeClr val="accent4">
                <a:lumMod val="60000"/>
                <a:lumOff val="40000"/>
              </a:schemeClr>
            </a:solidFill>
            <a:ln w="31750">
              <a:solidFill>
                <a:srgbClr val="604A7B"/>
              </a:solidFill>
              <a:round/>
            </a:ln>
            <a:effectLst>
              <a:outerShdw blurRad="76320" dist="15228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800" b="0" u="none" strike="noStrike">
                  <a:solidFill>
                    <a:schemeClr val="dk1"/>
                  </a:solidFill>
                  <a:uFillTx/>
                  <a:latin typeface="Arial"/>
                  <a:ea typeface="DejaVu Sans"/>
                </a:rPr>
                <a:t>Signal to noise ratio</a:t>
              </a:r>
              <a:endParaRPr lang="en-DK" sz="2800" b="0" u="none" strike="noStrike">
                <a:solidFill>
                  <a:srgbClr val="000000"/>
                </a:solidFill>
                <a:uFillTx/>
                <a:latin typeface="Arial"/>
              </a:endParaRPr>
            </a:p>
          </p:txBody>
        </p:sp>
        <p:sp>
          <p:nvSpPr>
            <p:cNvPr id="1297" name="TextBox 3"/>
            <p:cNvSpPr/>
            <p:nvPr/>
          </p:nvSpPr>
          <p:spPr>
            <a:xfrm>
              <a:off x="3924720" y="3317400"/>
              <a:ext cx="2086920" cy="943560"/>
            </a:xfrm>
            <a:prstGeom prst="rect">
              <a:avLst/>
            </a:prstGeom>
            <a:solidFill>
              <a:schemeClr val="accent4">
                <a:lumMod val="60000"/>
                <a:lumOff val="40000"/>
              </a:schemeClr>
            </a:solidFill>
            <a:ln w="31750">
              <a:solidFill>
                <a:srgbClr val="604A7B"/>
              </a:solidFill>
              <a:round/>
            </a:ln>
            <a:effectLst>
              <a:outerShdw blurRad="76320" dist="15228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800" b="0" u="none" strike="noStrike">
                  <a:solidFill>
                    <a:schemeClr val="dk1"/>
                  </a:solidFill>
                  <a:uFillTx/>
                  <a:latin typeface="Arial"/>
                  <a:ea typeface="DejaVu Sans"/>
                </a:rPr>
                <a:t>Spatial resolution</a:t>
              </a:r>
              <a:endParaRPr lang="en-DK" sz="2800" b="0" u="none" strike="noStrike">
                <a:solidFill>
                  <a:srgbClr val="000000"/>
                </a:solidFill>
                <a:uFillTx/>
                <a:latin typeface="Arial"/>
              </a:endParaRPr>
            </a:p>
          </p:txBody>
        </p:sp>
        <p:cxnSp>
          <p:nvCxnSpPr>
            <p:cNvPr id="1298" name="Straight Arrow Connector 5"/>
            <p:cNvCxnSpPr>
              <a:stCxn id="1296" idx="0"/>
              <a:endCxn id="1295" idx="2"/>
            </p:cNvCxnSpPr>
            <p:nvPr/>
          </p:nvCxnSpPr>
          <p:spPr>
            <a:xfrm flipV="1">
              <a:off x="1301040" y="2210400"/>
              <a:ext cx="1888920" cy="1077840"/>
            </a:xfrm>
            <a:prstGeom prst="straightConnector1">
              <a:avLst/>
            </a:prstGeom>
            <a:ln w="79375">
              <a:solidFill>
                <a:srgbClr val="604A7B"/>
              </a:solidFill>
              <a:round/>
              <a:headEnd type="triangle" w="med" len="med"/>
              <a:tailEnd type="triangle" w="med" len="med"/>
            </a:ln>
          </p:spPr>
        </p:cxnSp>
        <p:cxnSp>
          <p:nvCxnSpPr>
            <p:cNvPr id="1299" name="Straight Arrow Connector 6"/>
            <p:cNvCxnSpPr>
              <a:stCxn id="1295" idx="2"/>
              <a:endCxn id="1297" idx="0"/>
            </p:cNvCxnSpPr>
            <p:nvPr/>
          </p:nvCxnSpPr>
          <p:spPr>
            <a:xfrm>
              <a:off x="3189600" y="2210400"/>
              <a:ext cx="1778760" cy="1107360"/>
            </a:xfrm>
            <a:prstGeom prst="straightConnector1">
              <a:avLst/>
            </a:prstGeom>
            <a:ln w="79375">
              <a:solidFill>
                <a:srgbClr val="604A7B"/>
              </a:solidFill>
              <a:round/>
              <a:headEnd type="triangle" w="med" len="med"/>
              <a:tailEnd type="triangle" w="med" len="med"/>
            </a:ln>
          </p:spPr>
        </p:cxnSp>
        <p:cxnSp>
          <p:nvCxnSpPr>
            <p:cNvPr id="1300" name="Straight Arrow Connector 9"/>
            <p:cNvCxnSpPr>
              <a:stCxn id="1296" idx="3"/>
              <a:endCxn id="1297" idx="1"/>
            </p:cNvCxnSpPr>
            <p:nvPr/>
          </p:nvCxnSpPr>
          <p:spPr>
            <a:xfrm>
              <a:off x="2428560" y="3759480"/>
              <a:ext cx="1496520" cy="29880"/>
            </a:xfrm>
            <a:prstGeom prst="straightConnector1">
              <a:avLst/>
            </a:prstGeom>
            <a:ln w="79375">
              <a:solidFill>
                <a:srgbClr val="604A7B"/>
              </a:solidFill>
              <a:round/>
              <a:headEnd type="triangle" w="med" len="med"/>
              <a:tailEnd type="triangle" w="med" len="med"/>
            </a:ln>
          </p:spPr>
        </p:cxn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PlaceHolder 1"/>
          <p:cNvSpPr>
            <a:spLocks noGrp="1"/>
          </p:cNvSpPr>
          <p:nvPr>
            <p:ph type="title"/>
          </p:nvPr>
        </p:nvSpPr>
        <p:spPr>
          <a:xfrm>
            <a:off x="609480" y="273600"/>
            <a:ext cx="10968840" cy="24264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3600" b="0" u="none" strike="noStrike">
                <a:solidFill>
                  <a:srgbClr val="000000"/>
                </a:solidFill>
                <a:uFillTx/>
                <a:latin typeface="Arial"/>
                <a:ea typeface="DejaVu Sans"/>
              </a:rPr>
              <a:t>Now we can make images like the CT: </a:t>
            </a:r>
            <a:br>
              <a:rPr sz="3600"/>
            </a:br>
            <a:r>
              <a:rPr lang="en-US" sz="3600" b="0" u="none" strike="noStrike">
                <a:solidFill>
                  <a:srgbClr val="000000"/>
                </a:solidFill>
                <a:uFillTx/>
                <a:latin typeface="Arial"/>
                <a:ea typeface="DejaVu Sans"/>
              </a:rPr>
              <a:t>a lot of signal =&gt; a lot of protons</a:t>
            </a:r>
            <a:br>
              <a:rPr sz="3600"/>
            </a:br>
            <a:endParaRPr lang="en-DK" sz="3600" b="0" u="none" strike="noStrike">
              <a:solidFill>
                <a:srgbClr val="000000"/>
              </a:solidFill>
              <a:uFillTx/>
              <a:latin typeface="Arial"/>
            </a:endParaRPr>
          </a:p>
          <a:p>
            <a:pPr indent="0" algn="ctr" defTabSz="914400">
              <a:lnSpc>
                <a:spcPct val="90000"/>
              </a:lnSpc>
              <a:buNone/>
              <a:tabLst>
                <a:tab pos="0" algn="l"/>
              </a:tabLst>
            </a:pPr>
            <a:r>
              <a:rPr lang="en-US" sz="3600" b="0" u="none" strike="noStrike">
                <a:solidFill>
                  <a:srgbClr val="000000"/>
                </a:solidFill>
                <a:uFillTx/>
                <a:latin typeface="Arial"/>
                <a:ea typeface="DejaVu Sans"/>
              </a:rPr>
              <a:t>MRI course has ended?</a:t>
            </a:r>
            <a:endParaRPr lang="en-DK" sz="3600" b="0" u="none" strike="noStrike">
              <a:solidFill>
                <a:srgbClr val="000000"/>
              </a:solidFill>
              <a:uFillTx/>
              <a:latin typeface="Arial"/>
            </a:endParaRPr>
          </a:p>
        </p:txBody>
      </p:sp>
      <p:sp>
        <p:nvSpPr>
          <p:cNvPr id="1302" name="PlaceHolder 2"/>
          <p:cNvSpPr>
            <a:spLocks noGrp="1"/>
          </p:cNvSpPr>
          <p:nvPr>
            <p:ph type="subTitle"/>
          </p:nvPr>
        </p:nvSpPr>
        <p:spPr>
          <a:xfrm>
            <a:off x="507960" y="2498760"/>
            <a:ext cx="10968840" cy="3973680"/>
          </a:xfrm>
          <a:prstGeom prst="rect">
            <a:avLst/>
          </a:prstGeom>
          <a:noFill/>
          <a:ln w="0">
            <a:noFill/>
          </a:ln>
        </p:spPr>
        <p:txBody>
          <a:bodyPr lIns="0" tIns="0" rIns="0" bIns="0" anchor="ctr">
            <a:noAutofit/>
          </a:bodyPr>
          <a:lstStyle/>
          <a:p>
            <a:pPr marL="228600" indent="0" algn="ctr" defTabSz="914400">
              <a:lnSpc>
                <a:spcPct val="90000"/>
              </a:lnSpc>
              <a:spcBef>
                <a:spcPts val="1001"/>
              </a:spcBef>
              <a:buNone/>
              <a:tabLst>
                <a:tab pos="0" algn="l"/>
              </a:tabLst>
            </a:pPr>
            <a:r>
              <a:rPr lang="en-US" sz="2800" b="0" u="none" strike="noStrike">
                <a:solidFill>
                  <a:srgbClr val="000000"/>
                </a:solidFill>
                <a:uFillTx/>
                <a:latin typeface="Arial"/>
                <a:ea typeface="DejaVu Sans"/>
              </a:rPr>
              <a:t>Actually no, it's now that it's starting to be interesting:</a:t>
            </a:r>
            <a:endParaRPr lang="en-DK" sz="2800" b="0" u="none" strike="noStrike">
              <a:solidFill>
                <a:srgbClr val="FFFFFF"/>
              </a:solidFill>
              <a:uFillTx/>
              <a:latin typeface="Arial"/>
            </a:endParaRPr>
          </a:p>
          <a:p>
            <a:pPr marL="228600" indent="0" algn="ctr" defTabSz="914400">
              <a:lnSpc>
                <a:spcPct val="90000"/>
              </a:lnSpc>
              <a:spcBef>
                <a:spcPts val="1001"/>
              </a:spcBef>
              <a:buNone/>
              <a:tabLst>
                <a:tab pos="0" algn="l"/>
              </a:tabLst>
            </a:pPr>
            <a:endParaRPr lang="en-DK" sz="2800" b="0" u="none" strike="noStrike">
              <a:solidFill>
                <a:srgbClr val="FFFFFF"/>
              </a:solidFill>
              <a:uFillTx/>
              <a:latin typeface="Arial"/>
            </a:endParaRPr>
          </a:p>
          <a:p>
            <a:pPr marL="228600" indent="0" algn="ctr" defTabSz="914400">
              <a:lnSpc>
                <a:spcPct val="90000"/>
              </a:lnSpc>
              <a:spcBef>
                <a:spcPts val="1001"/>
              </a:spcBef>
              <a:buNone/>
              <a:tabLst>
                <a:tab pos="0" algn="l"/>
              </a:tabLst>
            </a:pPr>
            <a:r>
              <a:rPr lang="en-US" sz="2800" b="0" u="none" strike="noStrike">
                <a:solidFill>
                  <a:srgbClr val="000000"/>
                </a:solidFill>
                <a:uFillTx/>
                <a:latin typeface="Arial"/>
                <a:ea typeface="DejaVu Sans"/>
              </a:rPr>
              <a:t>MRI benefits from dozens and dozens of ways to contrast images, that is, offers us the means to access an impressive variety of dimensions (orthogonal or not).</a:t>
            </a:r>
            <a:endParaRPr lang="en-DK" sz="2800" b="0" u="none" strike="noStrike">
              <a:solidFill>
                <a:srgbClr val="FFFFFF"/>
              </a:solidFill>
              <a:uFillTx/>
              <a:latin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4400" b="0" u="none" strike="noStrike">
                <a:solidFill>
                  <a:srgbClr val="000000"/>
                </a:solidFill>
                <a:uFillTx/>
                <a:latin typeface="Arial"/>
                <a:ea typeface="DejaVu Sans"/>
              </a:rPr>
              <a:t>Signal Refocusing Concept</a:t>
            </a:r>
            <a:endParaRPr lang="en-DK" sz="4400" b="0" u="none" strike="noStrike">
              <a:solidFill>
                <a:srgbClr val="FFFFFF"/>
              </a:solidFill>
              <a:uFillTx/>
              <a:latin typeface="Arial"/>
            </a:endParaRPr>
          </a:p>
        </p:txBody>
      </p:sp>
      <p:pic>
        <p:nvPicPr>
          <p:cNvPr id="1304" name="Picture 4" descr="Diagram&#10;&#10;Description automatically generated"/>
          <p:cNvPicPr/>
          <p:nvPr/>
        </p:nvPicPr>
        <p:blipFill>
          <a:blip r:embed="rId2"/>
          <a:stretch/>
        </p:blipFill>
        <p:spPr>
          <a:xfrm>
            <a:off x="757800" y="1619280"/>
            <a:ext cx="4825440" cy="3615840"/>
          </a:xfrm>
          <a:prstGeom prst="rect">
            <a:avLst/>
          </a:prstGeom>
          <a:ln w="0">
            <a:noFill/>
          </a:ln>
        </p:spPr>
      </p:pic>
      <p:pic>
        <p:nvPicPr>
          <p:cNvPr id="1305" name="Picture 6" descr="Diagram&#10;&#10;Description automatically generated"/>
          <p:cNvPicPr/>
          <p:nvPr/>
        </p:nvPicPr>
        <p:blipFill>
          <a:blip r:embed="rId3"/>
          <a:stretch/>
        </p:blipFill>
        <p:spPr>
          <a:xfrm>
            <a:off x="7083360" y="2085840"/>
            <a:ext cx="3796920" cy="2682360"/>
          </a:xfrm>
          <a:prstGeom prst="rect">
            <a:avLst/>
          </a:prstGeom>
          <a:ln w="0">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 name="TextBox 3"/>
          <p:cNvSpPr/>
          <p:nvPr/>
        </p:nvSpPr>
        <p:spPr>
          <a:xfrm>
            <a:off x="1239120" y="1159560"/>
            <a:ext cx="9393120" cy="39920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3200" b="0" u="none" strike="noStrike">
                <a:solidFill>
                  <a:srgbClr val="000000"/>
                </a:solidFill>
                <a:uFillTx/>
                <a:latin typeface="Arial"/>
                <a:ea typeface="DejaVu Sans"/>
              </a:rPr>
              <a:t>An MRI/NMR experiment consists of creating a signal in the </a:t>
            </a:r>
            <a:r>
              <a:rPr lang="en-US" sz="3200" b="1" u="sng" strike="noStrike">
                <a:solidFill>
                  <a:srgbClr val="000000"/>
                </a:solidFill>
                <a:uFillTx/>
                <a:latin typeface="Arial"/>
                <a:ea typeface="DejaVu Sans"/>
              </a:rPr>
              <a:t>transverse</a:t>
            </a:r>
            <a:r>
              <a:rPr lang="en-US" sz="3200" b="0" u="none" strike="noStrike">
                <a:solidFill>
                  <a:srgbClr val="000000"/>
                </a:solidFill>
                <a:uFillTx/>
                <a:latin typeface="Arial"/>
                <a:ea typeface="DejaVu Sans"/>
              </a:rPr>
              <a:t> (observable) plane</a:t>
            </a:r>
            <a:endParaRPr lang="en-DK" sz="3200" b="0" u="none" strike="noStrike">
              <a:solidFill>
                <a:srgbClr val="FFFFFF"/>
              </a:solidFill>
              <a:uFillTx/>
              <a:latin typeface="Arial"/>
            </a:endParaRPr>
          </a:p>
          <a:p>
            <a:pPr>
              <a:lnSpc>
                <a:spcPct val="100000"/>
              </a:lnSpc>
            </a:pPr>
            <a:r>
              <a:rPr lang="en-US" sz="3200" b="0" u="none" strike="noStrike">
                <a:solidFill>
                  <a:srgbClr val="000000"/>
                </a:solidFill>
                <a:uFillTx/>
                <a:latin typeface="Arial"/>
                <a:ea typeface="DejaVu Sans"/>
              </a:rPr>
              <a:t>modulate it </a:t>
            </a:r>
            <a:r>
              <a:rPr lang="en-US" sz="3200" b="1" u="sng" strike="noStrike">
                <a:solidFill>
                  <a:srgbClr val="000000"/>
                </a:solidFill>
                <a:uFillTx/>
                <a:latin typeface="Arial"/>
                <a:ea typeface="DejaVu Sans"/>
              </a:rPr>
              <a:t>over time </a:t>
            </a:r>
            <a:r>
              <a:rPr lang="en-US" sz="3200" b="0" u="none" strike="noStrike">
                <a:solidFill>
                  <a:srgbClr val="000000"/>
                </a:solidFill>
                <a:uFillTx/>
                <a:latin typeface="Arial"/>
                <a:ea typeface="DejaVu Sans"/>
              </a:rPr>
              <a:t>by a mechanism </a:t>
            </a:r>
            <a:endParaRPr lang="en-DK" sz="3200" b="0" u="none" strike="noStrike">
              <a:solidFill>
                <a:srgbClr val="FFFFFF"/>
              </a:solidFill>
              <a:uFillTx/>
              <a:latin typeface="Arial"/>
            </a:endParaRPr>
          </a:p>
          <a:p>
            <a:pPr algn="ctr" defTabSz="914400">
              <a:lnSpc>
                <a:spcPct val="100000"/>
              </a:lnSpc>
            </a:pPr>
            <a:r>
              <a:rPr lang="en-US" sz="3200" b="0" u="none" strike="noStrike">
                <a:solidFill>
                  <a:srgbClr val="000000"/>
                </a:solidFill>
                <a:uFillTx/>
                <a:latin typeface="Arial"/>
                <a:ea typeface="DejaVu Sans"/>
              </a:rPr>
              <a:t>Which we </a:t>
            </a:r>
            <a:r>
              <a:rPr lang="en-US" sz="3200" b="1" u="sng" strike="noStrike">
                <a:solidFill>
                  <a:srgbClr val="000000"/>
                </a:solidFill>
                <a:uFillTx/>
                <a:latin typeface="Arial"/>
                <a:ea typeface="DejaVu Sans"/>
              </a:rPr>
              <a:t>choose</a:t>
            </a:r>
            <a:r>
              <a:rPr lang="en-US" sz="3200" b="0" u="none" strike="noStrike">
                <a:solidFill>
                  <a:srgbClr val="000000"/>
                </a:solidFill>
                <a:uFillTx/>
                <a:latin typeface="Arial"/>
                <a:ea typeface="DejaVu Sans"/>
              </a:rPr>
              <a:t> to favor the development of a </a:t>
            </a:r>
            <a:r>
              <a:rPr lang="en-US" sz="3200" b="1" u="none" strike="noStrike">
                <a:solidFill>
                  <a:srgbClr val="000000"/>
                </a:solidFill>
                <a:uFillTx/>
                <a:latin typeface="Arial"/>
                <a:ea typeface="DejaVu Sans"/>
              </a:rPr>
              <a:t>given type of interaction</a:t>
            </a:r>
            <a:endParaRPr lang="en-DK" sz="3200" b="0" u="none" strike="noStrike">
              <a:solidFill>
                <a:srgbClr val="FFFFFF"/>
              </a:solidFill>
              <a:uFillTx/>
              <a:latin typeface="Arial"/>
            </a:endParaRPr>
          </a:p>
          <a:p>
            <a:pPr algn="ctr" defTabSz="914400">
              <a:lnSpc>
                <a:spcPct val="100000"/>
              </a:lnSpc>
            </a:pPr>
            <a:endParaRPr lang="en-DK" sz="3200" b="0" u="none" strike="noStrike">
              <a:solidFill>
                <a:srgbClr val="FFFFFF"/>
              </a:solidFill>
              <a:uFillTx/>
              <a:latin typeface="Arial"/>
            </a:endParaRPr>
          </a:p>
          <a:p>
            <a:pPr algn="ctr" defTabSz="914400">
              <a:lnSpc>
                <a:spcPct val="100000"/>
              </a:lnSpc>
            </a:pPr>
            <a:r>
              <a:rPr lang="en-US" sz="3200" b="0" u="none" strike="noStrike">
                <a:solidFill>
                  <a:srgbClr val="000000"/>
                </a:solidFill>
                <a:uFillTx/>
                <a:latin typeface="Arial"/>
                <a:ea typeface="DejaVu Sans"/>
              </a:rPr>
              <a:t>we then </a:t>
            </a:r>
            <a:r>
              <a:rPr lang="en-US" sz="3200" b="1" u="none" strike="noStrike">
                <a:solidFill>
                  <a:srgbClr val="000000"/>
                </a:solidFill>
                <a:uFillTx/>
                <a:latin typeface="Arial"/>
                <a:ea typeface="DejaVu Sans"/>
              </a:rPr>
              <a:t>observe the effect that this interaction will have had on the observed signal</a:t>
            </a:r>
            <a:endParaRPr lang="en-DK" sz="3200" b="0" u="none" strike="noStrike">
              <a:solidFill>
                <a:srgbClr val="FFFFFF"/>
              </a:solidFill>
              <a:uFillTx/>
              <a:latin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ZoneTexte 3"/>
          <p:cNvSpPr/>
          <p:nvPr/>
        </p:nvSpPr>
        <p:spPr>
          <a:xfrm>
            <a:off x="3850200" y="739440"/>
            <a:ext cx="40204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The classics: T</a:t>
            </a:r>
            <a:r>
              <a:rPr lang="en-US" sz="1800" b="0" u="none" strike="noStrike" baseline="-8000">
                <a:solidFill>
                  <a:srgbClr val="000000"/>
                </a:solidFill>
                <a:uFillTx/>
                <a:latin typeface="Arial"/>
                <a:ea typeface="DejaVu Sans"/>
              </a:rPr>
              <a:t>1</a:t>
            </a:r>
            <a:r>
              <a:rPr lang="en-US" sz="1800" b="0" u="none" strike="noStrike">
                <a:solidFill>
                  <a:srgbClr val="000000"/>
                </a:solidFill>
                <a:uFillTx/>
                <a:latin typeface="Arial"/>
                <a:ea typeface="DejaVu Sans"/>
              </a:rPr>
              <a:t>, T</a:t>
            </a:r>
            <a:r>
              <a:rPr lang="en-US" sz="1800" b="0" u="none" strike="noStrike" baseline="-8000">
                <a:solidFill>
                  <a:srgbClr val="000000"/>
                </a:solidFill>
                <a:uFillTx/>
                <a:latin typeface="Arial"/>
                <a:ea typeface="DejaVu Sans"/>
              </a:rPr>
              <a:t>2</a:t>
            </a:r>
            <a:r>
              <a:rPr lang="en-US" sz="1800" b="0" u="none" strike="noStrike">
                <a:solidFill>
                  <a:srgbClr val="000000"/>
                </a:solidFill>
                <a:uFillTx/>
                <a:latin typeface="Arial"/>
                <a:ea typeface="DejaVu Sans"/>
              </a:rPr>
              <a:t>, proton density (</a:t>
            </a:r>
            <a:r>
              <a:rPr lang="el-GR" sz="1800" b="0" u="none" strike="noStrike">
                <a:solidFill>
                  <a:srgbClr val="000000"/>
                </a:solidFill>
                <a:uFillTx/>
                <a:latin typeface="Arial"/>
                <a:ea typeface="DejaVu Sans"/>
              </a:rPr>
              <a:t>ρ)</a:t>
            </a:r>
            <a:endParaRPr lang="en-DK" sz="1800" b="0" u="none" strike="noStrike">
              <a:solidFill>
                <a:srgbClr val="FFFFFF"/>
              </a:solidFill>
              <a:uFillTx/>
              <a:latin typeface="Arial"/>
            </a:endParaRPr>
          </a:p>
        </p:txBody>
      </p:sp>
      <p:sp>
        <p:nvSpPr>
          <p:cNvPr id="1308" name="ZoneTexte 5"/>
          <p:cNvSpPr/>
          <p:nvPr/>
        </p:nvSpPr>
        <p:spPr>
          <a:xfrm>
            <a:off x="7158960" y="1681560"/>
            <a:ext cx="45579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rgbClr val="000000"/>
                </a:solidFill>
                <a:uFillTx/>
                <a:latin typeface="Arial"/>
                <a:ea typeface="DejaVu Sans"/>
              </a:rPr>
              <a:t>T</a:t>
            </a:r>
            <a:r>
              <a:rPr lang="en-US" sz="1800" b="1" u="none" strike="noStrike" baseline="-8000">
                <a:solidFill>
                  <a:srgbClr val="000000"/>
                </a:solidFill>
                <a:uFillTx/>
                <a:latin typeface="Arial"/>
                <a:ea typeface="DejaVu Sans"/>
              </a:rPr>
              <a:t>1</a:t>
            </a:r>
            <a:r>
              <a:rPr lang="en-US" sz="1800" b="1" u="none" strike="noStrike">
                <a:solidFill>
                  <a:srgbClr val="000000"/>
                </a:solidFill>
                <a:uFillTx/>
                <a:latin typeface="Arial"/>
                <a:ea typeface="DejaVu Sans"/>
              </a:rPr>
              <a:t> </a:t>
            </a:r>
            <a:r>
              <a:rPr lang="en-US" sz="1800" b="0" u="none" strike="noStrike">
                <a:solidFill>
                  <a:srgbClr val="000000"/>
                </a:solidFill>
                <a:uFillTx/>
                <a:latin typeface="Arial"/>
                <a:ea typeface="DejaVu Sans"/>
              </a:rPr>
              <a:t>the </a:t>
            </a:r>
            <a:r>
              <a:rPr lang="en-US" sz="1800" b="1" u="none" strike="noStrike">
                <a:solidFill>
                  <a:srgbClr val="000000"/>
                </a:solidFill>
                <a:uFillTx/>
                <a:latin typeface="Arial"/>
                <a:ea typeface="DejaVu Sans"/>
              </a:rPr>
              <a:t>faster the signal of a voxel has lost its energy</a:t>
            </a:r>
            <a:r>
              <a:rPr lang="en-US" sz="1800" b="0" u="none" strike="noStrike">
                <a:solidFill>
                  <a:srgbClr val="000000"/>
                </a:solidFill>
                <a:uFillTx/>
                <a:latin typeface="Arial"/>
                <a:ea typeface="DejaVu Sans"/>
              </a:rPr>
              <a:t>, the </a:t>
            </a:r>
            <a:r>
              <a:rPr lang="en-US" sz="1800" b="1" u="none" strike="noStrike">
                <a:solidFill>
                  <a:srgbClr val="000000"/>
                </a:solidFill>
                <a:uFillTx/>
                <a:latin typeface="Arial"/>
                <a:ea typeface="DejaVu Sans"/>
              </a:rPr>
              <a:t>brighter</a:t>
            </a:r>
            <a:r>
              <a:rPr lang="en-US" sz="1800" b="0" u="none" strike="noStrike">
                <a:solidFill>
                  <a:srgbClr val="000000"/>
                </a:solidFill>
                <a:uFillTx/>
                <a:latin typeface="Arial"/>
                <a:ea typeface="DejaVu Sans"/>
              </a:rPr>
              <a:t> it appears</a:t>
            </a:r>
            <a:endParaRPr lang="en-DK" sz="1800" b="0" u="none" strike="noStrike">
              <a:solidFill>
                <a:srgbClr val="FFFFFF"/>
              </a:solidFill>
              <a:uFillTx/>
              <a:latin typeface="Arial"/>
            </a:endParaRPr>
          </a:p>
        </p:txBody>
      </p:sp>
      <p:sp>
        <p:nvSpPr>
          <p:cNvPr id="1309" name="ZoneTexte 6"/>
          <p:cNvSpPr/>
          <p:nvPr/>
        </p:nvSpPr>
        <p:spPr>
          <a:xfrm>
            <a:off x="7158960" y="2684880"/>
            <a:ext cx="4557960" cy="67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rgbClr val="000000"/>
                </a:solidFill>
                <a:uFillTx/>
                <a:latin typeface="Arial"/>
                <a:ea typeface="DejaVu Sans"/>
              </a:rPr>
              <a:t>T</a:t>
            </a:r>
            <a:r>
              <a:rPr lang="en-US" sz="1800" b="1" u="none" strike="noStrike" baseline="-25000">
                <a:solidFill>
                  <a:srgbClr val="000000"/>
                </a:solidFill>
                <a:uFillTx/>
                <a:latin typeface="Arial"/>
                <a:ea typeface="DejaVu Sans"/>
              </a:rPr>
              <a:t>2</a:t>
            </a:r>
            <a:r>
              <a:rPr lang="en-US" sz="1800" b="0" u="none" strike="noStrike">
                <a:solidFill>
                  <a:srgbClr val="000000"/>
                </a:solidFill>
                <a:uFillTx/>
                <a:latin typeface="Arial"/>
                <a:ea typeface="DejaVu Sans"/>
              </a:rPr>
              <a:t> The more </a:t>
            </a:r>
            <a:r>
              <a:rPr lang="en-US" sz="1800" b="1" u="none" strike="noStrike">
                <a:solidFill>
                  <a:srgbClr val="000000"/>
                </a:solidFill>
                <a:uFillTx/>
                <a:latin typeface="Arial"/>
                <a:ea typeface="DejaVu Sans"/>
              </a:rPr>
              <a:t>out of phase </a:t>
            </a:r>
            <a:r>
              <a:rPr lang="en-US" sz="1800" b="0" u="none" strike="noStrike">
                <a:solidFill>
                  <a:srgbClr val="000000"/>
                </a:solidFill>
                <a:uFillTx/>
                <a:latin typeface="Arial"/>
                <a:ea typeface="DejaVu Sans"/>
              </a:rPr>
              <a:t>the signal of a voxel has become, the darker it appears</a:t>
            </a:r>
            <a:endParaRPr lang="en-DK" sz="1800" b="0" u="none" strike="noStrike">
              <a:solidFill>
                <a:srgbClr val="FFFFFF"/>
              </a:solidFill>
              <a:uFillTx/>
              <a:latin typeface="Arial"/>
            </a:endParaRPr>
          </a:p>
        </p:txBody>
      </p:sp>
      <p:sp>
        <p:nvSpPr>
          <p:cNvPr id="1310" name="ZoneTexte 7"/>
          <p:cNvSpPr/>
          <p:nvPr/>
        </p:nvSpPr>
        <p:spPr>
          <a:xfrm>
            <a:off x="7158960" y="3442680"/>
            <a:ext cx="45579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rgbClr val="000000"/>
                </a:solidFill>
                <a:uFillTx/>
                <a:latin typeface="Arial"/>
                <a:ea typeface="DejaVu Sans"/>
              </a:rPr>
              <a:t>ρ</a:t>
            </a:r>
            <a:r>
              <a:rPr lang="en-US" sz="1800" b="0" u="none" strike="noStrike">
                <a:solidFill>
                  <a:srgbClr val="000000"/>
                </a:solidFill>
                <a:uFillTx/>
                <a:latin typeface="Arial"/>
                <a:ea typeface="DejaVu Sans"/>
              </a:rPr>
              <a:t> (proton density) the </a:t>
            </a:r>
            <a:r>
              <a:rPr lang="en-US" sz="1800" b="1" u="none" strike="noStrike">
                <a:solidFill>
                  <a:srgbClr val="000000"/>
                </a:solidFill>
                <a:uFillTx/>
                <a:latin typeface="Arial"/>
                <a:ea typeface="DejaVu Sans"/>
              </a:rPr>
              <a:t>more</a:t>
            </a:r>
            <a:r>
              <a:rPr lang="en-US" sz="1800" b="0" u="none" strike="noStrike">
                <a:solidFill>
                  <a:srgbClr val="000000"/>
                </a:solidFill>
                <a:uFillTx/>
                <a:latin typeface="Arial"/>
                <a:ea typeface="DejaVu Sans"/>
              </a:rPr>
              <a:t> nuclei, the </a:t>
            </a:r>
            <a:r>
              <a:rPr lang="en-US" sz="1800" b="1" u="none" strike="noStrike">
                <a:solidFill>
                  <a:srgbClr val="000000"/>
                </a:solidFill>
                <a:uFillTx/>
                <a:latin typeface="Arial"/>
                <a:ea typeface="DejaVu Sans"/>
              </a:rPr>
              <a:t>brighter</a:t>
            </a:r>
            <a:r>
              <a:rPr lang="en-US" sz="1800" b="0" u="none" strike="noStrike">
                <a:solidFill>
                  <a:srgbClr val="000000"/>
                </a:solidFill>
                <a:uFillTx/>
                <a:latin typeface="Arial"/>
                <a:ea typeface="DejaVu Sans"/>
              </a:rPr>
              <a:t> it is</a:t>
            </a:r>
            <a:endParaRPr lang="en-DK" sz="1800" b="0" u="none" strike="noStrike">
              <a:solidFill>
                <a:srgbClr val="FFFFFF"/>
              </a:solidFill>
              <a:uFillTx/>
              <a:latin typeface="Arial"/>
            </a:endParaRPr>
          </a:p>
        </p:txBody>
      </p:sp>
      <p:pic>
        <p:nvPicPr>
          <p:cNvPr id="1311" name="Image 8"/>
          <p:cNvPicPr/>
          <p:nvPr/>
        </p:nvPicPr>
        <p:blipFill>
          <a:blip r:embed="rId2"/>
          <a:stretch/>
        </p:blipFill>
        <p:spPr>
          <a:xfrm>
            <a:off x="6316560" y="4140720"/>
            <a:ext cx="5871960" cy="2637720"/>
          </a:xfrm>
          <a:prstGeom prst="rect">
            <a:avLst/>
          </a:prstGeom>
          <a:ln w="0">
            <a:noFill/>
          </a:ln>
        </p:spPr>
      </p:pic>
      <p:pic>
        <p:nvPicPr>
          <p:cNvPr id="1312" name="Picture 2" descr="Diagram&#10;&#10;Description automatically generated"/>
          <p:cNvPicPr/>
          <p:nvPr/>
        </p:nvPicPr>
        <p:blipFill>
          <a:blip r:embed="rId3"/>
          <a:srcRect r="19177"/>
          <a:stretch/>
        </p:blipFill>
        <p:spPr>
          <a:xfrm>
            <a:off x="339840" y="1782720"/>
            <a:ext cx="5360760" cy="4903560"/>
          </a:xfrm>
          <a:prstGeom prst="rect">
            <a:avLst/>
          </a:prstGeom>
          <a:ln w="0">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T</a:t>
            </a:r>
            <a:r>
              <a:rPr lang="en-US" sz="4400" b="0" u="none" strike="noStrike" baseline="-8000">
                <a:solidFill>
                  <a:srgbClr val="000000"/>
                </a:solidFill>
                <a:uFillTx/>
                <a:latin typeface="Arial"/>
                <a:ea typeface="DejaVu Sans"/>
              </a:rPr>
              <a:t>E</a:t>
            </a:r>
            <a:r>
              <a:rPr lang="en-US" sz="4400" b="0" u="none" strike="noStrike">
                <a:solidFill>
                  <a:srgbClr val="000000"/>
                </a:solidFill>
                <a:uFillTx/>
                <a:latin typeface="Arial"/>
                <a:ea typeface="DejaVu Sans"/>
              </a:rPr>
              <a:t> Echo Time and T</a:t>
            </a:r>
            <a:r>
              <a:rPr lang="en-US" sz="4400" b="0" u="none" strike="noStrike" baseline="-8000">
                <a:solidFill>
                  <a:srgbClr val="000000"/>
                </a:solidFill>
                <a:uFillTx/>
                <a:latin typeface="Arial"/>
                <a:ea typeface="DejaVu Sans"/>
              </a:rPr>
              <a:t>R</a:t>
            </a:r>
            <a:r>
              <a:rPr lang="en-US" sz="4400" b="0" u="none" strike="noStrike">
                <a:solidFill>
                  <a:srgbClr val="000000"/>
                </a:solidFill>
                <a:uFillTx/>
                <a:latin typeface="Arial"/>
                <a:ea typeface="DejaVu Sans"/>
              </a:rPr>
              <a:t> Repetition Time</a:t>
            </a:r>
            <a:endParaRPr lang="en-DK" sz="4400" b="0" u="none" strike="noStrike">
              <a:solidFill>
                <a:srgbClr val="FFFFFF"/>
              </a:solidFill>
              <a:uFillTx/>
              <a:latin typeface="Arial"/>
            </a:endParaRPr>
          </a:p>
        </p:txBody>
      </p:sp>
      <p:pic>
        <p:nvPicPr>
          <p:cNvPr id="1314" name="Picture 4" descr="Diagram&#10;&#10;Description automatically generated"/>
          <p:cNvPicPr/>
          <p:nvPr/>
        </p:nvPicPr>
        <p:blipFill>
          <a:blip r:embed="rId2"/>
          <a:stretch/>
        </p:blipFill>
        <p:spPr>
          <a:xfrm>
            <a:off x="0" y="3279240"/>
            <a:ext cx="5216040" cy="3301560"/>
          </a:xfrm>
          <a:prstGeom prst="rect">
            <a:avLst/>
          </a:prstGeom>
          <a:ln w="0">
            <a:noFill/>
          </a:ln>
        </p:spPr>
      </p:pic>
      <p:sp>
        <p:nvSpPr>
          <p:cNvPr id="1315" name="TextBox 5"/>
          <p:cNvSpPr/>
          <p:nvPr/>
        </p:nvSpPr>
        <p:spPr>
          <a:xfrm>
            <a:off x="1373400" y="1610280"/>
            <a:ext cx="944136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0" u="none" strike="noStrike">
                <a:solidFill>
                  <a:srgbClr val="000000"/>
                </a:solidFill>
                <a:uFillTx/>
                <a:latin typeface="Arial"/>
                <a:ea typeface="DejaVu Sans"/>
              </a:rPr>
              <a:t>As said above, the signal is acquired after </a:t>
            </a:r>
            <a:r>
              <a:rPr lang="en-US" sz="2000" b="0" u="none" strike="noStrike">
                <a:solidFill>
                  <a:srgbClr val="FF0000"/>
                </a:solidFill>
                <a:uFillTx/>
                <a:latin typeface="Arial"/>
                <a:ea typeface="DejaVu Sans"/>
              </a:rPr>
              <a:t>a time of T</a:t>
            </a:r>
            <a:r>
              <a:rPr lang="en-US" sz="2000" b="0" u="none" strike="noStrike" baseline="-8000">
                <a:solidFill>
                  <a:srgbClr val="FF0000"/>
                </a:solidFill>
                <a:uFillTx/>
                <a:latin typeface="Arial"/>
                <a:ea typeface="DejaVu Sans"/>
              </a:rPr>
              <a:t>E</a:t>
            </a:r>
            <a:r>
              <a:rPr lang="en-US" sz="2000" b="0" u="none" strike="noStrike">
                <a:solidFill>
                  <a:srgbClr val="FF0000"/>
                </a:solidFill>
                <a:uFillTx/>
                <a:latin typeface="Arial"/>
                <a:ea typeface="DejaVu Sans"/>
              </a:rPr>
              <a:t> evolution.</a:t>
            </a:r>
            <a:endParaRPr lang="en-DK" sz="2000" b="0" u="none" strike="noStrike">
              <a:solidFill>
                <a:srgbClr val="FFFFFF"/>
              </a:solidFill>
              <a:uFillTx/>
              <a:latin typeface="Arial"/>
            </a:endParaRPr>
          </a:p>
          <a:p>
            <a:pPr algn="ctr" defTabSz="914400">
              <a:lnSpc>
                <a:spcPct val="100000"/>
              </a:lnSpc>
            </a:pPr>
            <a:endParaRPr lang="en-DK" sz="2000" b="0" u="none" strike="noStrike">
              <a:solidFill>
                <a:srgbClr val="FFFFFF"/>
              </a:solidFill>
              <a:uFillTx/>
              <a:latin typeface="Arial"/>
            </a:endParaRPr>
          </a:p>
          <a:p>
            <a:pPr algn="ctr" defTabSz="914400">
              <a:lnSpc>
                <a:spcPct val="100000"/>
              </a:lnSpc>
            </a:pPr>
            <a:r>
              <a:rPr lang="en-US" sz="2000" b="0" u="none" strike="noStrike">
                <a:solidFill>
                  <a:srgbClr val="000000"/>
                </a:solidFill>
                <a:uFillTx/>
                <a:latin typeface="Arial"/>
                <a:ea typeface="DejaVu Sans"/>
              </a:rPr>
              <a:t>As the signal decreases quite quickly, it is not easy to acquire the k-space in one shot. In general, acquisitions are repeated to cover this space or improve the S/N ratio. </a:t>
            </a:r>
            <a:r>
              <a:rPr lang="en-US" sz="2000" b="0" u="none" strike="noStrike">
                <a:solidFill>
                  <a:srgbClr val="FF0000"/>
                </a:solidFill>
                <a:uFillTx/>
                <a:latin typeface="Arial"/>
                <a:ea typeface="DejaVu Sans"/>
              </a:rPr>
              <a:t>This repetition time is called T</a:t>
            </a:r>
            <a:r>
              <a:rPr lang="en-US" sz="2000" b="0" u="none" strike="noStrike" baseline="-8000">
                <a:solidFill>
                  <a:srgbClr val="FF0000"/>
                </a:solidFill>
                <a:uFillTx/>
                <a:latin typeface="Arial"/>
                <a:ea typeface="DejaVu Sans"/>
              </a:rPr>
              <a:t>R</a:t>
            </a:r>
            <a:endParaRPr lang="en-DK" sz="2000" b="0" u="none" strike="noStrike">
              <a:solidFill>
                <a:srgbClr val="FFFFFF"/>
              </a:solidFill>
              <a:uFillTx/>
              <a:latin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T</a:t>
            </a:r>
            <a:r>
              <a:rPr lang="en-US" sz="4200" b="0" u="none" strike="noStrike" baseline="-8000">
                <a:solidFill>
                  <a:srgbClr val="000000"/>
                </a:solidFill>
                <a:uFillTx/>
                <a:latin typeface="Arial"/>
                <a:ea typeface="DejaVu Sans"/>
              </a:rPr>
              <a:t>1</a:t>
            </a:r>
            <a:r>
              <a:rPr lang="en-US" sz="4400" b="0" u="none" strike="noStrike">
                <a:solidFill>
                  <a:srgbClr val="000000"/>
                </a:solidFill>
                <a:uFillTx/>
                <a:latin typeface="Arial"/>
                <a:ea typeface="DejaVu Sans"/>
              </a:rPr>
              <a:t> Contrast</a:t>
            </a:r>
            <a:endParaRPr lang="en-DK" sz="4400" b="0" u="none" strike="noStrike">
              <a:solidFill>
                <a:srgbClr val="FFFFFF"/>
              </a:solidFill>
              <a:uFillTx/>
              <a:latin typeface="Arial"/>
            </a:endParaRPr>
          </a:p>
        </p:txBody>
      </p:sp>
      <p:sp>
        <p:nvSpPr>
          <p:cNvPr id="1317" name="PlaceHolder 2"/>
          <p:cNvSpPr>
            <a:spLocks noGrp="1"/>
          </p:cNvSpPr>
          <p:nvPr>
            <p:ph type="subTitle"/>
          </p:nvPr>
        </p:nvSpPr>
        <p:spPr>
          <a:xfrm>
            <a:off x="609480" y="1604520"/>
            <a:ext cx="10968840" cy="397368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pPr>
            <a:r>
              <a:rPr lang="en-US" sz="2800" b="0" u="none" strike="noStrike">
                <a:solidFill>
                  <a:srgbClr val="000000"/>
                </a:solidFill>
                <a:uFillTx/>
                <a:latin typeface="Arial"/>
                <a:ea typeface="DejaVu Sans"/>
              </a:rPr>
              <a:t>Long T</a:t>
            </a:r>
            <a:r>
              <a:rPr lang="en-US" sz="2800" b="0" u="none" strike="noStrike" baseline="-8000">
                <a:solidFill>
                  <a:srgbClr val="000000"/>
                </a:solidFill>
                <a:uFillTx/>
                <a:latin typeface="Arial"/>
                <a:ea typeface="DejaVu Sans"/>
              </a:rPr>
              <a:t>R</a:t>
            </a:r>
            <a:r>
              <a:rPr lang="en-US" sz="2800" b="0" u="none" strike="noStrike">
                <a:solidFill>
                  <a:srgbClr val="000000"/>
                </a:solidFill>
                <a:uFillTx/>
                <a:latin typeface="Arial"/>
                <a:ea typeface="DejaVu Sans"/>
              </a:rPr>
              <a:t>: If we wait a long time between two repetitions, all the nuclei have time to lose their energy and will be available for the next excitation =&gt; they will have the same response regardless of their T</a:t>
            </a:r>
            <a:r>
              <a:rPr lang="en-US" sz="2800" b="0" u="none" strike="noStrike" baseline="-8000">
                <a:solidFill>
                  <a:srgbClr val="000000"/>
                </a:solidFill>
                <a:uFillTx/>
                <a:latin typeface="Arial"/>
                <a:ea typeface="DejaVu Sans"/>
              </a:rPr>
              <a:t>1</a:t>
            </a:r>
            <a:r>
              <a:rPr lang="en-US" sz="2800" b="0" u="none" strike="noStrike">
                <a:solidFill>
                  <a:srgbClr val="000000"/>
                </a:solidFill>
                <a:uFillTx/>
                <a:latin typeface="Arial"/>
                <a:ea typeface="DejaVu Sans"/>
              </a:rPr>
              <a:t>=&gt; no contrast in T</a:t>
            </a:r>
            <a:r>
              <a:rPr lang="en-US" sz="2800" b="0" u="none" strike="noStrike" baseline="-8000">
                <a:solidFill>
                  <a:srgbClr val="000000"/>
                </a:solidFill>
                <a:uFillTx/>
                <a:latin typeface="Arial"/>
                <a:ea typeface="DejaVu Sans"/>
              </a:rPr>
              <a:t>1</a:t>
            </a:r>
            <a:endParaRPr lang="en-DK" sz="2800" b="0" u="none" strike="noStrike">
              <a:solidFill>
                <a:srgbClr val="FFFFFF"/>
              </a:solidFill>
              <a:uFillTx/>
              <a:latin typeface="Arial"/>
            </a:endParaRPr>
          </a:p>
          <a:p>
            <a:pPr marL="228600" indent="0" defTabSz="914400">
              <a:lnSpc>
                <a:spcPct val="90000"/>
              </a:lnSpc>
              <a:spcBef>
                <a:spcPts val="1001"/>
              </a:spcBef>
              <a:buNone/>
            </a:pPr>
            <a:r>
              <a:rPr lang="en-US" sz="2800" b="0" u="none" strike="noStrike">
                <a:solidFill>
                  <a:srgbClr val="000000"/>
                </a:solidFill>
                <a:uFillTx/>
                <a:latin typeface="Arial"/>
                <a:ea typeface="DejaVu Sans"/>
              </a:rPr>
              <a:t> </a:t>
            </a:r>
            <a:endParaRPr lang="en-DK" sz="28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2800" b="0" u="none" strike="noStrike">
                <a:solidFill>
                  <a:srgbClr val="000000"/>
                </a:solidFill>
                <a:uFillTx/>
                <a:latin typeface="Arial"/>
                <a:ea typeface="DejaVu Sans"/>
              </a:rPr>
              <a:t>Short T</a:t>
            </a:r>
            <a:r>
              <a:rPr lang="en-US" sz="2800" b="0" u="none" strike="noStrike" baseline="-8000">
                <a:solidFill>
                  <a:srgbClr val="000000"/>
                </a:solidFill>
                <a:uFillTx/>
                <a:latin typeface="Arial"/>
                <a:ea typeface="DejaVu Sans"/>
              </a:rPr>
              <a:t>R</a:t>
            </a:r>
            <a:r>
              <a:rPr lang="en-US" sz="2800" b="0" u="none" strike="noStrike">
                <a:solidFill>
                  <a:srgbClr val="000000"/>
                </a:solidFill>
                <a:uFillTx/>
                <a:latin typeface="Arial"/>
                <a:ea typeface="DejaVu Sans"/>
              </a:rPr>
              <a:t>: If the time between two repetitions is short, the nuclei of short T</a:t>
            </a:r>
            <a:r>
              <a:rPr lang="en-US" sz="2800" b="0" u="none" strike="noStrike" baseline="-8000">
                <a:solidFill>
                  <a:srgbClr val="000000"/>
                </a:solidFill>
                <a:uFillTx/>
                <a:latin typeface="Arial"/>
                <a:ea typeface="DejaVu Sans"/>
              </a:rPr>
              <a:t>1</a:t>
            </a:r>
            <a:r>
              <a:rPr lang="en-US" sz="2800" b="0" u="none" strike="noStrike">
                <a:solidFill>
                  <a:srgbClr val="000000"/>
                </a:solidFill>
                <a:uFillTx/>
                <a:latin typeface="Arial"/>
                <a:ea typeface="DejaVu Sans"/>
              </a:rPr>
              <a:t> will have lost their energy and will be excitable again while those of long T</a:t>
            </a:r>
            <a:r>
              <a:rPr lang="en-US" sz="2800" b="0" u="none" strike="noStrike" baseline="-8000">
                <a:solidFill>
                  <a:srgbClr val="000000"/>
                </a:solidFill>
                <a:uFillTx/>
                <a:latin typeface="Arial"/>
                <a:ea typeface="DejaVu Sans"/>
              </a:rPr>
              <a:t>1</a:t>
            </a:r>
            <a:r>
              <a:rPr lang="en-US" sz="2800" b="0" u="none" strike="noStrike">
                <a:solidFill>
                  <a:srgbClr val="000000"/>
                </a:solidFill>
                <a:uFillTx/>
                <a:latin typeface="Arial"/>
                <a:ea typeface="DejaVu Sans"/>
              </a:rPr>
              <a:t> will still not be excitable =&gt; contrast in T</a:t>
            </a:r>
            <a:r>
              <a:rPr lang="en-US" sz="2400" b="0" u="none" strike="noStrike" baseline="-8000">
                <a:solidFill>
                  <a:srgbClr val="000000"/>
                </a:solidFill>
                <a:uFillTx/>
                <a:latin typeface="Arial"/>
                <a:ea typeface="DejaVu Sans"/>
              </a:rPr>
              <a:t>1</a:t>
            </a:r>
            <a:endParaRPr lang="en-DK" sz="2400" b="0" u="none" strike="noStrike">
              <a:solidFill>
                <a:srgbClr val="FFFFFF"/>
              </a:solidFill>
              <a:uFillTx/>
              <a:latin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3200" b="0" u="none" strike="noStrike">
                <a:solidFill>
                  <a:srgbClr val="000000"/>
                </a:solidFill>
                <a:uFillTx/>
                <a:latin typeface="Arial"/>
                <a:ea typeface="DejaVu Sans"/>
              </a:rPr>
              <a:t>T</a:t>
            </a:r>
            <a:r>
              <a:rPr lang="en-US" sz="2800" b="0" u="none" strike="noStrike">
                <a:solidFill>
                  <a:srgbClr val="000000"/>
                </a:solidFill>
                <a:uFillTx/>
                <a:latin typeface="Arial"/>
                <a:ea typeface="DejaVu Sans"/>
              </a:rPr>
              <a:t>2</a:t>
            </a:r>
            <a:r>
              <a:rPr lang="en-US" sz="3200" b="0" u="none" strike="noStrike">
                <a:solidFill>
                  <a:srgbClr val="000000"/>
                </a:solidFill>
                <a:uFillTx/>
                <a:latin typeface="Arial"/>
                <a:ea typeface="DejaVu Sans"/>
              </a:rPr>
              <a:t> Contrast</a:t>
            </a:r>
            <a:endParaRPr lang="en-DK" sz="3200" b="0" u="none" strike="noStrike">
              <a:solidFill>
                <a:srgbClr val="FFFFFF"/>
              </a:solidFill>
              <a:uFillTx/>
              <a:latin typeface="Arial"/>
            </a:endParaRPr>
          </a:p>
        </p:txBody>
      </p:sp>
      <p:sp>
        <p:nvSpPr>
          <p:cNvPr id="1319" name="PlaceHolder 2"/>
          <p:cNvSpPr>
            <a:spLocks noGrp="1"/>
          </p:cNvSpPr>
          <p:nvPr>
            <p:ph type="subTitle"/>
          </p:nvPr>
        </p:nvSpPr>
        <p:spPr>
          <a:xfrm>
            <a:off x="467280" y="1015920"/>
            <a:ext cx="10968840" cy="545076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pPr>
            <a:r>
              <a:rPr lang="en-US" sz="3200" b="0" u="none" strike="noStrike">
                <a:solidFill>
                  <a:srgbClr val="000000"/>
                </a:solidFill>
                <a:uFillTx/>
                <a:latin typeface="Arial"/>
                <a:ea typeface="DejaVu Sans"/>
              </a:rPr>
              <a:t>Short T</a:t>
            </a:r>
            <a:r>
              <a:rPr lang="en-US" sz="2800" b="0" u="none" strike="noStrike">
                <a:solidFill>
                  <a:srgbClr val="000000"/>
                </a:solidFill>
                <a:uFillTx/>
                <a:latin typeface="Arial"/>
                <a:ea typeface="DejaVu Sans"/>
              </a:rPr>
              <a:t>E</a:t>
            </a:r>
            <a:r>
              <a:rPr lang="en-US" sz="3200" b="0" u="none" strike="noStrike">
                <a:solidFill>
                  <a:srgbClr val="000000"/>
                </a:solidFill>
                <a:uFillTx/>
                <a:latin typeface="Arial"/>
                <a:ea typeface="DejaVu Sans"/>
              </a:rPr>
              <a:t>: If the signal is acquired shortly after its creation, it does not have time to dephase and therefore the phase loss processes in T</a:t>
            </a:r>
            <a:r>
              <a:rPr lang="en-US" sz="2800" b="0" u="none" strike="noStrike">
                <a:solidFill>
                  <a:srgbClr val="000000"/>
                </a:solidFill>
                <a:uFillTx/>
                <a:latin typeface="Arial"/>
                <a:ea typeface="DejaVu Sans"/>
              </a:rPr>
              <a:t>2</a:t>
            </a:r>
            <a:r>
              <a:rPr lang="en-US" sz="3200" b="0" u="none" strike="noStrike">
                <a:solidFill>
                  <a:srgbClr val="000000"/>
                </a:solidFill>
                <a:uFillTx/>
                <a:latin typeface="Arial"/>
                <a:ea typeface="DejaVu Sans"/>
              </a:rPr>
              <a:t> do not have time to operate =&gt; no contrast in T</a:t>
            </a:r>
            <a:r>
              <a:rPr lang="en-US" sz="3200" b="0" u="none" strike="noStrike" baseline="-8000">
                <a:solidFill>
                  <a:srgbClr val="000000"/>
                </a:solidFill>
                <a:uFillTx/>
                <a:latin typeface="Arial"/>
                <a:ea typeface="DejaVu Sans"/>
              </a:rPr>
              <a:t>2</a:t>
            </a:r>
            <a:endParaRPr lang="en-DK" sz="32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3200" b="0" u="none" strike="noStrike">
                <a:solidFill>
                  <a:srgbClr val="000000"/>
                </a:solidFill>
                <a:uFillTx/>
                <a:latin typeface="Arial"/>
                <a:ea typeface="DejaVu Sans"/>
              </a:rPr>
              <a:t>Long T</a:t>
            </a:r>
            <a:r>
              <a:rPr lang="en-US" sz="2800" b="0" u="none" strike="noStrike">
                <a:solidFill>
                  <a:srgbClr val="000000"/>
                </a:solidFill>
                <a:uFillTx/>
                <a:latin typeface="Arial"/>
                <a:ea typeface="DejaVu Sans"/>
              </a:rPr>
              <a:t>E</a:t>
            </a:r>
            <a:r>
              <a:rPr lang="en-US" sz="3200" b="0" u="none" strike="noStrike">
                <a:solidFill>
                  <a:srgbClr val="000000"/>
                </a:solidFill>
                <a:uFillTx/>
                <a:latin typeface="Arial"/>
                <a:ea typeface="DejaVu Sans"/>
              </a:rPr>
              <a:t>: If we let the signal evolve longer after its creation, it will be even weaker for the shortest T</a:t>
            </a:r>
            <a:r>
              <a:rPr lang="en-US" sz="3200" b="0" u="none" strike="noStrike" baseline="-8000">
                <a:solidFill>
                  <a:srgbClr val="000000"/>
                </a:solidFill>
                <a:uFillTx/>
                <a:latin typeface="Arial"/>
                <a:ea typeface="DejaVu Sans"/>
              </a:rPr>
              <a:t>2</a:t>
            </a:r>
            <a:r>
              <a:rPr lang="en-US" sz="3200" b="0" u="none" strike="noStrike">
                <a:solidFill>
                  <a:srgbClr val="000000"/>
                </a:solidFill>
                <a:uFillTx/>
                <a:latin typeface="Arial"/>
                <a:ea typeface="DejaVu Sans"/>
              </a:rPr>
              <a:t> and remain intense for the longest T</a:t>
            </a:r>
            <a:r>
              <a:rPr lang="en-US" sz="3200" b="0" u="none" strike="noStrike" baseline="-8000">
                <a:solidFill>
                  <a:srgbClr val="000000"/>
                </a:solidFill>
                <a:uFillTx/>
                <a:latin typeface="Arial"/>
                <a:ea typeface="DejaVu Sans"/>
              </a:rPr>
              <a:t>2</a:t>
            </a:r>
            <a:r>
              <a:rPr lang="en-US" sz="3200" b="0" u="none" strike="noStrike">
                <a:solidFill>
                  <a:srgbClr val="000000"/>
                </a:solidFill>
                <a:uFillTx/>
                <a:latin typeface="Arial"/>
                <a:ea typeface="DejaVu Sans"/>
              </a:rPr>
              <a:t> =&gt; contrast in T</a:t>
            </a:r>
            <a:r>
              <a:rPr lang="en-US" sz="2800" b="0" u="none" strike="noStrike">
                <a:solidFill>
                  <a:srgbClr val="000000"/>
                </a:solidFill>
                <a:uFillTx/>
                <a:latin typeface="Arial"/>
                <a:ea typeface="DejaVu Sans"/>
              </a:rPr>
              <a:t>2</a:t>
            </a:r>
            <a:endParaRPr lang="en-DK" sz="2800" b="0" u="none" strike="noStrike">
              <a:solidFill>
                <a:srgbClr val="FFFFFF"/>
              </a:solidFill>
              <a:uFillTx/>
              <a:latin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 name="Picture 8" descr="A picture containing diagram&#10;&#10;Description automatically generated"/>
          <p:cNvPicPr/>
          <p:nvPr/>
        </p:nvPicPr>
        <p:blipFill>
          <a:blip r:embed="rId2"/>
          <a:stretch/>
        </p:blipFill>
        <p:spPr>
          <a:xfrm>
            <a:off x="2053440" y="367920"/>
            <a:ext cx="7535880" cy="611856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Titre 1"/>
          <p:cNvSpPr/>
          <p:nvPr/>
        </p:nvSpPr>
        <p:spPr>
          <a:xfrm>
            <a:off x="838080" y="92160"/>
            <a:ext cx="10511280" cy="67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9999"/>
          </a:bodyPr>
          <a:lstStyle/>
          <a:p>
            <a:pPr defTabSz="914400">
              <a:lnSpc>
                <a:spcPct val="90000"/>
              </a:lnSpc>
            </a:pPr>
            <a:r>
              <a:rPr lang="en-US" sz="4400" b="0" u="none" strike="noStrike">
                <a:solidFill>
                  <a:srgbClr val="000000"/>
                </a:solidFill>
                <a:uFillTx/>
                <a:latin typeface="Calibri Light"/>
                <a:ea typeface="DejaVu Sans"/>
              </a:rPr>
              <a:t>Representation of an information</a:t>
            </a:r>
            <a:endParaRPr lang="en-DK" sz="4400" b="0" u="none" strike="noStrike">
              <a:solidFill>
                <a:srgbClr val="FFFFFF"/>
              </a:solidFill>
              <a:uFillTx/>
              <a:latin typeface="Arial"/>
            </a:endParaRPr>
          </a:p>
        </p:txBody>
      </p:sp>
      <p:sp>
        <p:nvSpPr>
          <p:cNvPr id="525" name="Espace réservé du contenu 2"/>
          <p:cNvSpPr/>
          <p:nvPr/>
        </p:nvSpPr>
        <p:spPr>
          <a:xfrm>
            <a:off x="757080" y="866160"/>
            <a:ext cx="10511280" cy="138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240" defTabSz="914400">
              <a:lnSpc>
                <a:spcPct val="90000"/>
              </a:lnSpc>
              <a:spcBef>
                <a:spcPts val="1001"/>
              </a:spcBef>
              <a:buClr>
                <a:srgbClr val="000000"/>
              </a:buClr>
              <a:buFont typeface="Arial"/>
              <a:buChar char="•"/>
            </a:pPr>
            <a:r>
              <a:rPr lang="en-US" sz="2800" b="0" u="none" strike="noStrike">
                <a:solidFill>
                  <a:srgbClr val="000000"/>
                </a:solidFill>
                <a:uFillTx/>
                <a:latin typeface="Calibri"/>
                <a:ea typeface="DejaVu Sans"/>
              </a:rPr>
              <a:t>The human brain can apprehend 1D, 2D, 3D, 3D + color information, above which it quickly becomes too complicated for a brain to process (computers don't have this restriction).</a:t>
            </a:r>
            <a:endParaRPr lang="en-DK" sz="2800" b="0" u="none" strike="noStrike">
              <a:solidFill>
                <a:srgbClr val="FFFFFF"/>
              </a:solidFill>
              <a:uFillTx/>
              <a:latin typeface="Arial"/>
            </a:endParaRPr>
          </a:p>
        </p:txBody>
      </p:sp>
      <p:sp>
        <p:nvSpPr>
          <p:cNvPr id="526" name="Espace réservé du contenu 2"/>
          <p:cNvSpPr/>
          <p:nvPr/>
        </p:nvSpPr>
        <p:spPr>
          <a:xfrm>
            <a:off x="916920" y="2208960"/>
            <a:ext cx="10511280" cy="138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228240" defTabSz="914400">
              <a:lnSpc>
                <a:spcPct val="90000"/>
              </a:lnSpc>
              <a:spcBef>
                <a:spcPts val="1001"/>
              </a:spcBef>
              <a:buClr>
                <a:srgbClr val="000000"/>
              </a:buClr>
              <a:buFont typeface="Arial"/>
              <a:buChar char="•"/>
            </a:pPr>
            <a:r>
              <a:rPr lang="en-US" sz="2800" b="0" u="none" strike="noStrike">
                <a:solidFill>
                  <a:srgbClr val="000000"/>
                </a:solidFill>
                <a:uFillTx/>
                <a:latin typeface="Calibri"/>
                <a:ea typeface="DejaVu Sans"/>
              </a:rPr>
              <a:t>Even simple information can be very difficult for the human brain to grasp if it is studied in an unsuitable representation base (computers don't have/have less of this restriction).</a:t>
            </a:r>
            <a:endParaRPr lang="en-DK" sz="2800" b="0" u="none" strike="noStrike">
              <a:solidFill>
                <a:srgbClr val="FFFFFF"/>
              </a:solidFill>
              <a:uFillTx/>
              <a:latin typeface="Arial"/>
            </a:endParaRPr>
          </a:p>
        </p:txBody>
      </p:sp>
      <p:grpSp>
        <p:nvGrpSpPr>
          <p:cNvPr id="527" name="Group 1"/>
          <p:cNvGrpSpPr/>
          <p:nvPr/>
        </p:nvGrpSpPr>
        <p:grpSpPr>
          <a:xfrm>
            <a:off x="683280" y="3889080"/>
            <a:ext cx="7658280" cy="2816280"/>
            <a:chOff x="683280" y="3889080"/>
            <a:chExt cx="7658280" cy="2816280"/>
          </a:xfrm>
        </p:grpSpPr>
        <p:pic>
          <p:nvPicPr>
            <p:cNvPr id="528" name="Image 4"/>
            <p:cNvPicPr/>
            <p:nvPr/>
          </p:nvPicPr>
          <p:blipFill>
            <a:blip r:embed="rId2"/>
            <a:stretch/>
          </p:blipFill>
          <p:spPr>
            <a:xfrm>
              <a:off x="683280" y="4016520"/>
              <a:ext cx="4718160" cy="2688840"/>
            </a:xfrm>
            <a:prstGeom prst="rect">
              <a:avLst/>
            </a:prstGeom>
            <a:ln w="0">
              <a:noFill/>
            </a:ln>
          </p:spPr>
        </p:pic>
        <p:sp>
          <p:nvSpPr>
            <p:cNvPr id="529" name="ZoneTexte 5"/>
            <p:cNvSpPr/>
            <p:nvPr/>
          </p:nvSpPr>
          <p:spPr>
            <a:xfrm>
              <a:off x="7711560" y="5837040"/>
              <a:ext cx="630000" cy="3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1800" b="0" u="none" strike="noStrike">
                  <a:solidFill>
                    <a:srgbClr val="000000"/>
                  </a:solidFill>
                  <a:uFillTx/>
                  <a:latin typeface="Arial"/>
                  <a:ea typeface="DejaVu Sans"/>
                </a:rPr>
                <a:t>LA</a:t>
              </a:r>
              <a:r>
                <a:rPr lang="fr-FR" sz="1400" b="0" u="none" strike="noStrike">
                  <a:solidFill>
                    <a:srgbClr val="000000"/>
                  </a:solidFill>
                  <a:uFillTx/>
                  <a:latin typeface="Arial"/>
                  <a:ea typeface="DejaVu Sans"/>
                </a:rPr>
                <a:t>m</a:t>
              </a:r>
              <a:endParaRPr lang="en-DK" sz="1400" b="0" u="none" strike="noStrike">
                <a:solidFill>
                  <a:srgbClr val="FFFFFF"/>
                </a:solidFill>
                <a:uFillTx/>
                <a:latin typeface="Arial"/>
              </a:endParaRPr>
            </a:p>
          </p:txBody>
        </p:sp>
        <p:sp>
          <p:nvSpPr>
            <p:cNvPr id="530" name="ZoneTexte 6"/>
            <p:cNvSpPr/>
            <p:nvPr/>
          </p:nvSpPr>
          <p:spPr>
            <a:xfrm>
              <a:off x="7711560" y="4469400"/>
              <a:ext cx="545400" cy="3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1800" b="0" u="none" strike="noStrike">
                  <a:solidFill>
                    <a:srgbClr val="000000"/>
                  </a:solidFill>
                  <a:uFillTx/>
                  <a:latin typeface="Arial"/>
                  <a:ea typeface="DejaVu Sans"/>
                </a:rPr>
                <a:t>A</a:t>
              </a:r>
              <a:r>
                <a:rPr lang="fr-FR" sz="1400" b="0" u="none" strike="noStrike">
                  <a:solidFill>
                    <a:srgbClr val="000000"/>
                  </a:solidFill>
                  <a:uFillTx/>
                  <a:latin typeface="Arial"/>
                  <a:ea typeface="DejaVu Sans"/>
                </a:rPr>
                <a:t>m</a:t>
              </a:r>
              <a:endParaRPr lang="en-DK" sz="1400" b="0" u="none" strike="noStrike">
                <a:solidFill>
                  <a:srgbClr val="FFFFFF"/>
                </a:solidFill>
                <a:uFillTx/>
                <a:latin typeface="Arial"/>
              </a:endParaRPr>
            </a:p>
          </p:txBody>
        </p:sp>
        <p:pic>
          <p:nvPicPr>
            <p:cNvPr id="531" name="Image 7"/>
            <p:cNvPicPr/>
            <p:nvPr/>
          </p:nvPicPr>
          <p:blipFill>
            <a:blip r:embed="rId3"/>
            <a:stretch/>
          </p:blipFill>
          <p:spPr>
            <a:xfrm>
              <a:off x="5848200" y="3889080"/>
              <a:ext cx="1366200" cy="1465920"/>
            </a:xfrm>
            <a:prstGeom prst="rect">
              <a:avLst/>
            </a:prstGeom>
            <a:ln w="0">
              <a:noFill/>
            </a:ln>
          </p:spPr>
        </p:pic>
        <p:pic>
          <p:nvPicPr>
            <p:cNvPr id="532" name="Image 8"/>
            <p:cNvPicPr/>
            <p:nvPr/>
          </p:nvPicPr>
          <p:blipFill>
            <a:blip r:embed="rId4"/>
            <a:stretch/>
          </p:blipFill>
          <p:spPr>
            <a:xfrm>
              <a:off x="5956920" y="5405760"/>
              <a:ext cx="1257120" cy="1144080"/>
            </a:xfrm>
            <a:prstGeom prst="rect">
              <a:avLst/>
            </a:prstGeom>
            <a:ln w="0">
              <a:noFill/>
            </a:ln>
          </p:spPr>
        </p:pic>
      </p:grpSp>
      <p:sp>
        <p:nvSpPr>
          <p:cNvPr id="533" name="TextBox 2"/>
          <p:cNvSpPr/>
          <p:nvPr/>
        </p:nvSpPr>
        <p:spPr>
          <a:xfrm>
            <a:off x="9428040" y="4856040"/>
            <a:ext cx="253908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4 different descriptions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of the "same" sound</a:t>
            </a:r>
            <a:endParaRPr lang="en-DK" sz="1800" b="0" u="none" strike="noStrike">
              <a:solidFill>
                <a:srgbClr val="FFFFFF"/>
              </a:solidFill>
              <a:uFillTx/>
              <a:latin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And also</a:t>
            </a:r>
            <a:endParaRPr lang="en-DK" sz="4400" b="0" u="none" strike="noStrike">
              <a:solidFill>
                <a:srgbClr val="FFFFFF"/>
              </a:solidFill>
              <a:uFillTx/>
              <a:latin typeface="Arial"/>
            </a:endParaRPr>
          </a:p>
        </p:txBody>
      </p:sp>
      <p:sp>
        <p:nvSpPr>
          <p:cNvPr id="1322" name="PlaceHolder 2"/>
          <p:cNvSpPr>
            <a:spLocks noGrp="1"/>
          </p:cNvSpPr>
          <p:nvPr>
            <p:ph type="subTitle"/>
          </p:nvPr>
        </p:nvSpPr>
        <p:spPr>
          <a:xfrm>
            <a:off x="392760" y="1239120"/>
            <a:ext cx="6244920" cy="5341680"/>
          </a:xfrm>
          <a:prstGeom prst="rect">
            <a:avLst/>
          </a:prstGeom>
          <a:noFill/>
          <a:ln w="0">
            <a:noFill/>
          </a:ln>
        </p:spPr>
        <p:txBody>
          <a:bodyPr lIns="0" tIns="0" rIns="0" bIns="0" anchor="ctr">
            <a:noAutofit/>
          </a:bodyPr>
          <a:lstStyle/>
          <a:p>
            <a:pPr indent="0" algn="ctr">
              <a:lnSpc>
                <a:spcPct val="100000"/>
              </a:lnSpc>
              <a:buNone/>
              <a:tabLst>
                <a:tab pos="0" algn="l"/>
              </a:tabLst>
            </a:pPr>
            <a:r>
              <a:rPr lang="en-US" sz="1600" b="0" u="none" strike="noStrike">
                <a:solidFill>
                  <a:srgbClr val="000000"/>
                </a:solidFill>
                <a:uFillTx/>
                <a:latin typeface="Arial"/>
                <a:ea typeface="DejaVu Sans"/>
              </a:rPr>
              <a:t>Susceptibility: visualizes variations in χ, macro and microscopic magnetic impedance (indirectly detects iron deposits)</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Diffusion: the more the nuclei have moved, the darker the voxel, we can even see the direction =&gt; tractography</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Perfusion, velocity, angiography: calculation of macroscopic movements</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Elastography Calculation of the hardness of a material</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fMRI detects neuronal activations through oxygenation difference</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Spectroscopic imaging (visualizes metabolites)</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Detection of nuclear dipole interaction</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Detection of chemical water grease mismatches</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Deformation detection</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Dynamic MRI (films the movements of an organ in repetitive motion)</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MRI of tissues at short T2 (such as scanX but without irradiation)</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MRI MT, ihMT study of interactions between different populations of nuclei</a:t>
            </a:r>
            <a:endParaRPr lang="en-DK" sz="1600" b="0" u="none" strike="noStrike">
              <a:solidFill>
                <a:srgbClr val="FFFFFF"/>
              </a:solidFill>
              <a:uFillTx/>
              <a:latin typeface="Arial"/>
            </a:endParaRPr>
          </a:p>
          <a:p>
            <a:pPr indent="0" algn="ctr">
              <a:lnSpc>
                <a:spcPct val="100000"/>
              </a:lnSpc>
              <a:buNone/>
              <a:tabLst>
                <a:tab pos="0" algn="l"/>
              </a:tabLst>
            </a:pPr>
            <a:r>
              <a:rPr lang="en-US" sz="1600" b="0" u="none" strike="noStrike">
                <a:solidFill>
                  <a:srgbClr val="000000"/>
                </a:solidFill>
                <a:uFillTx/>
                <a:latin typeface="Arial"/>
                <a:ea typeface="DejaVu Sans"/>
              </a:rPr>
              <a:t>MRI CEST indirect study of the consumption of certain molecules (as for PET)….</a:t>
            </a:r>
            <a:endParaRPr lang="en-DK" sz="1600" b="0" u="none" strike="noStrike">
              <a:solidFill>
                <a:srgbClr val="FFFFFF"/>
              </a:solidFill>
              <a:uFillTx/>
              <a:latin typeface="Arial"/>
            </a:endParaRPr>
          </a:p>
        </p:txBody>
      </p:sp>
      <p:pic>
        <p:nvPicPr>
          <p:cNvPr id="1323" name="Picture 4" descr="A black and white drawing of a brain&#10;&#10;Description automatically generated with low confidence"/>
          <p:cNvPicPr/>
          <p:nvPr/>
        </p:nvPicPr>
        <p:blipFill>
          <a:blip r:embed="rId2"/>
          <a:stretch/>
        </p:blipFill>
        <p:spPr>
          <a:xfrm>
            <a:off x="7315920" y="407520"/>
            <a:ext cx="1131840" cy="1233000"/>
          </a:xfrm>
          <a:prstGeom prst="rect">
            <a:avLst/>
          </a:prstGeom>
          <a:ln w="0">
            <a:noFill/>
          </a:ln>
        </p:spPr>
      </p:pic>
      <p:pic>
        <p:nvPicPr>
          <p:cNvPr id="1324" name="Picture 6"/>
          <p:cNvPicPr/>
          <p:nvPr/>
        </p:nvPicPr>
        <p:blipFill>
          <a:blip r:embed="rId3"/>
          <a:srcRect l="23108" r="28833"/>
          <a:stretch/>
        </p:blipFill>
        <p:spPr>
          <a:xfrm>
            <a:off x="8712000" y="190440"/>
            <a:ext cx="857160" cy="1141200"/>
          </a:xfrm>
          <a:prstGeom prst="rect">
            <a:avLst/>
          </a:prstGeom>
          <a:ln w="0">
            <a:noFill/>
          </a:ln>
        </p:spPr>
      </p:pic>
      <p:pic>
        <p:nvPicPr>
          <p:cNvPr id="1325" name="Picture 8" descr="A picture containing dark&#10;&#10;Description automatically generated"/>
          <p:cNvPicPr/>
          <p:nvPr/>
        </p:nvPicPr>
        <p:blipFill>
          <a:blip r:embed="rId4"/>
          <a:stretch/>
        </p:blipFill>
        <p:spPr>
          <a:xfrm>
            <a:off x="9925200" y="592560"/>
            <a:ext cx="1653120" cy="926280"/>
          </a:xfrm>
          <a:prstGeom prst="rect">
            <a:avLst/>
          </a:prstGeom>
          <a:ln w="0">
            <a:noFill/>
          </a:ln>
        </p:spPr>
      </p:pic>
      <p:pic>
        <p:nvPicPr>
          <p:cNvPr id="1326" name="Picture 9"/>
          <p:cNvPicPr/>
          <p:nvPr/>
        </p:nvPicPr>
        <p:blipFill>
          <a:blip r:embed="rId5"/>
          <a:stretch/>
        </p:blipFill>
        <p:spPr>
          <a:xfrm>
            <a:off x="7207560" y="2500920"/>
            <a:ext cx="1359360" cy="1362240"/>
          </a:xfrm>
          <a:prstGeom prst="rect">
            <a:avLst/>
          </a:prstGeom>
          <a:ln w="0">
            <a:noFill/>
          </a:ln>
        </p:spPr>
      </p:pic>
      <p:pic>
        <p:nvPicPr>
          <p:cNvPr id="1327" name="Picture 11" descr="A picture containing x-ray film, tableware&#10;&#10;Description automatically generated"/>
          <p:cNvPicPr/>
          <p:nvPr/>
        </p:nvPicPr>
        <p:blipFill>
          <a:blip r:embed="rId6"/>
          <a:stretch/>
        </p:blipFill>
        <p:spPr>
          <a:xfrm>
            <a:off x="10990800" y="2000520"/>
            <a:ext cx="1024200" cy="1568520"/>
          </a:xfrm>
          <a:prstGeom prst="rect">
            <a:avLst/>
          </a:prstGeom>
          <a:ln w="0">
            <a:noFill/>
          </a:ln>
        </p:spPr>
      </p:pic>
      <p:pic>
        <p:nvPicPr>
          <p:cNvPr id="1328" name="Picture 13" descr="A picture containing calendar&#10;&#10;Description automatically generated"/>
          <p:cNvPicPr/>
          <p:nvPr/>
        </p:nvPicPr>
        <p:blipFill>
          <a:blip r:embed="rId7"/>
          <a:srcRect l="52268"/>
          <a:stretch/>
        </p:blipFill>
        <p:spPr>
          <a:xfrm>
            <a:off x="7409160" y="4092840"/>
            <a:ext cx="1359360" cy="1758600"/>
          </a:xfrm>
          <a:prstGeom prst="rect">
            <a:avLst/>
          </a:prstGeom>
          <a:ln w="0">
            <a:noFill/>
          </a:ln>
        </p:spPr>
      </p:pic>
      <p:pic>
        <p:nvPicPr>
          <p:cNvPr id="1329" name="Picture 15" descr="A picture containing indoor, black&#10;&#10;Description automatically generated"/>
          <p:cNvPicPr/>
          <p:nvPr/>
        </p:nvPicPr>
        <p:blipFill>
          <a:blip r:embed="rId8"/>
          <a:stretch/>
        </p:blipFill>
        <p:spPr>
          <a:xfrm>
            <a:off x="9355320" y="4050720"/>
            <a:ext cx="1631880" cy="1376280"/>
          </a:xfrm>
          <a:prstGeom prst="rect">
            <a:avLst/>
          </a:prstGeom>
          <a:ln w="0">
            <a:noFill/>
          </a:ln>
        </p:spPr>
      </p:pic>
      <p:pic>
        <p:nvPicPr>
          <p:cNvPr id="1330" name="Picture 17" descr="A close-up of a human skull&#10;&#10;Description automatically generated with medium confidence"/>
          <p:cNvPicPr/>
          <p:nvPr/>
        </p:nvPicPr>
        <p:blipFill>
          <a:blip r:embed="rId9"/>
          <a:srcRect l="20915" r="14791"/>
          <a:stretch/>
        </p:blipFill>
        <p:spPr>
          <a:xfrm>
            <a:off x="8998920" y="1848960"/>
            <a:ext cx="1539720" cy="1343520"/>
          </a:xfrm>
          <a:prstGeom prst="rect">
            <a:avLst/>
          </a:prstGeom>
          <a:ln w="0">
            <a:noFill/>
          </a:ln>
        </p:spPr>
      </p:pic>
      <p:pic>
        <p:nvPicPr>
          <p:cNvPr id="1331" name="Picture 19" descr="A picture containing text&#10;&#10;Description automatically generated"/>
          <p:cNvPicPr/>
          <p:nvPr/>
        </p:nvPicPr>
        <p:blipFill>
          <a:blip r:embed="rId10"/>
          <a:srcRect l="49924" b="48386"/>
          <a:stretch/>
        </p:blipFill>
        <p:spPr>
          <a:xfrm>
            <a:off x="8937720" y="5669640"/>
            <a:ext cx="2253960" cy="1141200"/>
          </a:xfrm>
          <a:prstGeom prst="rect">
            <a:avLst/>
          </a:prstGeom>
          <a:ln w="0">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 name="Image 35"/>
          <p:cNvPicPr/>
          <p:nvPr/>
        </p:nvPicPr>
        <p:blipFill>
          <a:blip r:embed="rId2"/>
          <a:stretch/>
        </p:blipFill>
        <p:spPr>
          <a:xfrm>
            <a:off x="1042560" y="2571480"/>
            <a:ext cx="4568400" cy="3120840"/>
          </a:xfrm>
          <a:prstGeom prst="rect">
            <a:avLst/>
          </a:prstGeom>
          <a:ln w="0">
            <a:noFill/>
          </a:ln>
        </p:spPr>
      </p:pic>
      <p:pic>
        <p:nvPicPr>
          <p:cNvPr id="1333" name="Picture 20" descr="j0252349"/>
          <p:cNvPicPr/>
          <p:nvPr/>
        </p:nvPicPr>
        <p:blipFill>
          <a:blip r:embed="rId3"/>
          <a:stretch/>
        </p:blipFill>
        <p:spPr>
          <a:xfrm rot="1541400">
            <a:off x="4057920" y="3875040"/>
            <a:ext cx="1823760" cy="1107720"/>
          </a:xfrm>
          <a:prstGeom prst="rect">
            <a:avLst/>
          </a:prstGeom>
          <a:ln w="0">
            <a:noFill/>
          </a:ln>
        </p:spPr>
      </p:pic>
      <p:sp>
        <p:nvSpPr>
          <p:cNvPr id="1334" name="Rectangle 5"/>
          <p:cNvSpPr/>
          <p:nvPr/>
        </p:nvSpPr>
        <p:spPr>
          <a:xfrm>
            <a:off x="588600" y="5726880"/>
            <a:ext cx="11539080" cy="94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400" b="1" u="none" strike="noStrike">
                <a:solidFill>
                  <a:srgbClr val="000000"/>
                </a:solidFill>
                <a:uFillTx/>
                <a:latin typeface="Times New Roman"/>
                <a:ea typeface="DejaVu Sans"/>
              </a:rPr>
              <a:t>Gradient de champ =&gt;   force F</a:t>
            </a:r>
            <a:r>
              <a:rPr lang="en-US" sz="2400" b="1" u="none" strike="noStrike">
                <a:solidFill>
                  <a:srgbClr val="000000"/>
                </a:solidFill>
                <a:uFillTx/>
                <a:latin typeface="Times New Roman"/>
                <a:ea typeface="DejaVu Sans"/>
              </a:rPr>
              <a:t>~ M Bo dBo/dr</a:t>
            </a:r>
            <a:endParaRPr lang="en-DK" sz="2400" b="0" u="none" strike="noStrike">
              <a:solidFill>
                <a:srgbClr val="FFFFFF"/>
              </a:solidFill>
              <a:uFillTx/>
              <a:latin typeface="Arial"/>
            </a:endParaRPr>
          </a:p>
          <a:p>
            <a:pPr algn="ctr" defTabSz="914400">
              <a:lnSpc>
                <a:spcPct val="100000"/>
              </a:lnSpc>
            </a:pPr>
            <a:r>
              <a:rPr lang="en-US" sz="2400" b="1" u="none" strike="noStrike">
                <a:solidFill>
                  <a:srgbClr val="000000"/>
                </a:solidFill>
                <a:uFillTx/>
                <a:latin typeface="Times New Roman"/>
                <a:ea typeface="DejaVu Sans"/>
              </a:rPr>
              <a:t>F      with Bo</a:t>
            </a:r>
            <a:r>
              <a:rPr lang="en-US" sz="3200" b="1" u="none" strike="noStrike" baseline="30000">
                <a:solidFill>
                  <a:srgbClr val="000000"/>
                </a:solidFill>
                <a:uFillTx/>
                <a:latin typeface="Times New Roman"/>
                <a:ea typeface="DejaVu Sans"/>
              </a:rPr>
              <a:t>1 à 3</a:t>
            </a:r>
            <a:endParaRPr lang="en-DK" sz="3200" b="0" u="none" strike="noStrike">
              <a:solidFill>
                <a:srgbClr val="FFFFFF"/>
              </a:solidFill>
              <a:uFillTx/>
              <a:latin typeface="Arial"/>
            </a:endParaRPr>
          </a:p>
        </p:txBody>
      </p:sp>
      <p:grpSp>
        <p:nvGrpSpPr>
          <p:cNvPr id="1335" name="Group 8"/>
          <p:cNvGrpSpPr/>
          <p:nvPr/>
        </p:nvGrpSpPr>
        <p:grpSpPr>
          <a:xfrm>
            <a:off x="624600" y="2338560"/>
            <a:ext cx="2593800" cy="1380960"/>
            <a:chOff x="624600" y="2338560"/>
            <a:chExt cx="2593800" cy="1380960"/>
          </a:xfrm>
        </p:grpSpPr>
        <p:grpSp>
          <p:nvGrpSpPr>
            <p:cNvPr id="1336" name="Group 9"/>
            <p:cNvGrpSpPr/>
            <p:nvPr/>
          </p:nvGrpSpPr>
          <p:grpSpPr>
            <a:xfrm>
              <a:off x="654480" y="2384280"/>
              <a:ext cx="2563920" cy="1335240"/>
              <a:chOff x="654480" y="2384280"/>
              <a:chExt cx="2563920" cy="1335240"/>
            </a:xfrm>
          </p:grpSpPr>
          <p:sp>
            <p:nvSpPr>
              <p:cNvPr id="1337" name="Oval 10"/>
              <p:cNvSpPr/>
              <p:nvPr/>
            </p:nvSpPr>
            <p:spPr>
              <a:xfrm>
                <a:off x="654480" y="2386440"/>
                <a:ext cx="787680" cy="1292400"/>
              </a:xfrm>
              <a:prstGeom prst="ellipse">
                <a:avLst/>
              </a:prstGeom>
              <a:noFill/>
              <a:ln w="76200">
                <a:solidFill>
                  <a:srgbClr val="00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nvGrpSpPr>
              <p:cNvPr id="1338" name="Group 11"/>
              <p:cNvGrpSpPr/>
              <p:nvPr/>
            </p:nvGrpSpPr>
            <p:grpSpPr>
              <a:xfrm>
                <a:off x="2829960" y="2384280"/>
                <a:ext cx="388440" cy="1335240"/>
                <a:chOff x="2829960" y="2384280"/>
                <a:chExt cx="388440" cy="1335240"/>
              </a:xfrm>
            </p:grpSpPr>
            <p:sp>
              <p:nvSpPr>
                <p:cNvPr id="1339" name="Arc 12"/>
                <p:cNvSpPr/>
                <p:nvPr/>
              </p:nvSpPr>
              <p:spPr>
                <a:xfrm>
                  <a:off x="2829960" y="2384280"/>
                  <a:ext cx="378720" cy="655200"/>
                </a:xfrm>
                <a:custGeom>
                  <a:avLst/>
                  <a:gdLst>
                    <a:gd name="textAreaLeft" fmla="*/ 0 w 378720"/>
                    <a:gd name="textAreaRight" fmla="*/ 381960 w 378720"/>
                    <a:gd name="textAreaTop" fmla="*/ 0 h 655200"/>
                    <a:gd name="textAreaBottom" fmla="*/ 658440 h 655200"/>
                  </a:gdLst>
                  <a:ahLst/>
                  <a:cxnLst/>
                  <a:rect l="textAreaLeft" t="textAreaTop" r="textAreaRight" b="textAreaBottom"/>
                  <a:pathLst>
                    <a:path w="21716" h="21600" fill="none">
                      <a:moveTo>
                        <a:pt x="0" y="0"/>
                      </a:moveTo>
                      <a:cubicBezTo>
                        <a:pt x="38" y="0"/>
                        <a:pt x="77" y="-1"/>
                        <a:pt x="116" y="0"/>
                      </a:cubicBezTo>
                      <a:cubicBezTo>
                        <a:pt x="12045" y="0"/>
                        <a:pt x="21716" y="9670"/>
                        <a:pt x="21716" y="21600"/>
                      </a:cubicBezTo>
                    </a:path>
                    <a:path w="21716" h="21600" stroke="0">
                      <a:moveTo>
                        <a:pt x="0" y="0"/>
                      </a:moveTo>
                      <a:cubicBezTo>
                        <a:pt x="38" y="0"/>
                        <a:pt x="77" y="-1"/>
                        <a:pt x="116" y="0"/>
                      </a:cubicBezTo>
                      <a:cubicBezTo>
                        <a:pt x="12045" y="0"/>
                        <a:pt x="21716" y="9670"/>
                        <a:pt x="21716" y="21600"/>
                      </a:cubicBezTo>
                      <a:lnTo>
                        <a:pt x="116" y="21600"/>
                      </a:lnTo>
                      <a:lnTo>
                        <a:pt x="0" y="0"/>
                      </a:lnTo>
                      <a:close/>
                    </a:path>
                  </a:pathLst>
                </a:custGeom>
                <a:noFill/>
                <a:ln w="76200" cap="rnd">
                  <a:solidFill>
                    <a:srgbClr val="00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340" name="Arc 13"/>
                <p:cNvSpPr/>
                <p:nvPr/>
              </p:nvSpPr>
              <p:spPr>
                <a:xfrm rot="10800000">
                  <a:off x="2841840" y="3064320"/>
                  <a:ext cx="376560" cy="655200"/>
                </a:xfrm>
                <a:custGeom>
                  <a:avLst/>
                  <a:gdLst>
                    <a:gd name="textAreaLeft" fmla="*/ 0 w 376560"/>
                    <a:gd name="textAreaRight" fmla="*/ 379800 w 376560"/>
                    <a:gd name="textAreaTop" fmla="*/ 0 h 655200"/>
                    <a:gd name="textAreaBottom" fmla="*/ 658440 h 655200"/>
                  </a:gdLst>
                  <a:ahLst/>
                  <a:cxnLst/>
                  <a:rect l="textAreaLeft" t="textAreaTop" r="textAreaRight" b="textAreaBottom"/>
                  <a:pathLst>
                    <a:path w="21600" h="21600" fill="none">
                      <a:moveTo>
                        <a:pt x="0" y="21600"/>
                      </a:moveTo>
                      <a:cubicBezTo>
                        <a:pt x="0" y="9715"/>
                        <a:pt x="9600" y="64"/>
                        <a:pt x="21484" y="0"/>
                      </a:cubicBezTo>
                    </a:path>
                    <a:path w="21600" h="21600" stroke="0">
                      <a:moveTo>
                        <a:pt x="0" y="21600"/>
                      </a:moveTo>
                      <a:cubicBezTo>
                        <a:pt x="0" y="9715"/>
                        <a:pt x="9600" y="64"/>
                        <a:pt x="21484" y="0"/>
                      </a:cubicBezTo>
                      <a:lnTo>
                        <a:pt x="21600" y="21600"/>
                      </a:lnTo>
                      <a:lnTo>
                        <a:pt x="0" y="21600"/>
                      </a:lnTo>
                      <a:close/>
                    </a:path>
                  </a:pathLst>
                </a:custGeom>
                <a:noFill/>
                <a:ln w="76200" cap="rnd">
                  <a:solidFill>
                    <a:srgbClr val="00FF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sp>
            <p:nvSpPr>
              <p:cNvPr id="1341" name="Line 14"/>
              <p:cNvSpPr/>
              <p:nvPr/>
            </p:nvSpPr>
            <p:spPr>
              <a:xfrm>
                <a:off x="1073520" y="2394000"/>
                <a:ext cx="1742040" cy="360"/>
              </a:xfrm>
              <a:prstGeom prst="line">
                <a:avLst/>
              </a:prstGeom>
              <a:ln w="76200">
                <a:solidFill>
                  <a:srgbClr val="00FF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342" name="Line 15"/>
              <p:cNvSpPr/>
              <p:nvPr/>
            </p:nvSpPr>
            <p:spPr>
              <a:xfrm>
                <a:off x="1100160" y="3680280"/>
                <a:ext cx="1739880" cy="360"/>
              </a:xfrm>
              <a:prstGeom prst="line">
                <a:avLst/>
              </a:prstGeom>
              <a:ln w="76200">
                <a:solidFill>
                  <a:srgbClr val="00FF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sp>
          <p:nvSpPr>
            <p:cNvPr id="1343" name="Freeform 16"/>
            <p:cNvSpPr/>
            <p:nvPr/>
          </p:nvSpPr>
          <p:spPr>
            <a:xfrm>
              <a:off x="624600" y="2549520"/>
              <a:ext cx="2010960" cy="656640"/>
            </a:xfrm>
            <a:custGeom>
              <a:avLst/>
              <a:gdLst>
                <a:gd name="textAreaLeft" fmla="*/ 0 w 2010960"/>
                <a:gd name="textAreaRight" fmla="*/ 2014200 w 2010960"/>
                <a:gd name="textAreaTop" fmla="*/ 0 h 656640"/>
                <a:gd name="textAreaBottom" fmla="*/ 659880 h 656640"/>
              </a:gdLst>
              <a:ahLst/>
              <a:cxnLst/>
              <a:rect l="textAreaLeft" t="textAreaTop" r="textAreaRight" b="textAreaBottom"/>
              <a:pathLst>
                <a:path w="1174" h="383">
                  <a:moveTo>
                    <a:pt x="0" y="350"/>
                  </a:moveTo>
                  <a:lnTo>
                    <a:pt x="22" y="350"/>
                  </a:lnTo>
                  <a:lnTo>
                    <a:pt x="87" y="360"/>
                  </a:lnTo>
                  <a:lnTo>
                    <a:pt x="142" y="360"/>
                  </a:lnTo>
                  <a:lnTo>
                    <a:pt x="164" y="360"/>
                  </a:lnTo>
                  <a:lnTo>
                    <a:pt x="185" y="360"/>
                  </a:lnTo>
                  <a:lnTo>
                    <a:pt x="224" y="360"/>
                  </a:lnTo>
                  <a:lnTo>
                    <a:pt x="256" y="360"/>
                  </a:lnTo>
                  <a:lnTo>
                    <a:pt x="273" y="360"/>
                  </a:lnTo>
                  <a:lnTo>
                    <a:pt x="322" y="360"/>
                  </a:lnTo>
                  <a:lnTo>
                    <a:pt x="365" y="360"/>
                  </a:lnTo>
                  <a:lnTo>
                    <a:pt x="398" y="360"/>
                  </a:lnTo>
                  <a:lnTo>
                    <a:pt x="414" y="366"/>
                  </a:lnTo>
                  <a:lnTo>
                    <a:pt x="431" y="355"/>
                  </a:lnTo>
                  <a:lnTo>
                    <a:pt x="447" y="344"/>
                  </a:lnTo>
                  <a:lnTo>
                    <a:pt x="464" y="328"/>
                  </a:lnTo>
                  <a:lnTo>
                    <a:pt x="480" y="317"/>
                  </a:lnTo>
                  <a:lnTo>
                    <a:pt x="496" y="311"/>
                  </a:lnTo>
                  <a:lnTo>
                    <a:pt x="513" y="306"/>
                  </a:lnTo>
                  <a:lnTo>
                    <a:pt x="551" y="306"/>
                  </a:lnTo>
                  <a:lnTo>
                    <a:pt x="567" y="306"/>
                  </a:lnTo>
                  <a:lnTo>
                    <a:pt x="611" y="306"/>
                  </a:lnTo>
                  <a:lnTo>
                    <a:pt x="644" y="306"/>
                  </a:lnTo>
                  <a:lnTo>
                    <a:pt x="660" y="306"/>
                  </a:lnTo>
                  <a:lnTo>
                    <a:pt x="676" y="311"/>
                  </a:lnTo>
                  <a:lnTo>
                    <a:pt x="693" y="322"/>
                  </a:lnTo>
                  <a:lnTo>
                    <a:pt x="714" y="333"/>
                  </a:lnTo>
                  <a:lnTo>
                    <a:pt x="758" y="350"/>
                  </a:lnTo>
                  <a:lnTo>
                    <a:pt x="791" y="360"/>
                  </a:lnTo>
                  <a:lnTo>
                    <a:pt x="807" y="366"/>
                  </a:lnTo>
                  <a:lnTo>
                    <a:pt x="851" y="371"/>
                  </a:lnTo>
                  <a:lnTo>
                    <a:pt x="905" y="377"/>
                  </a:lnTo>
                  <a:lnTo>
                    <a:pt x="938" y="382"/>
                  </a:lnTo>
                  <a:lnTo>
                    <a:pt x="954" y="382"/>
                  </a:lnTo>
                  <a:lnTo>
                    <a:pt x="998" y="382"/>
                  </a:lnTo>
                  <a:lnTo>
                    <a:pt x="1053" y="382"/>
                  </a:lnTo>
                  <a:lnTo>
                    <a:pt x="1069" y="382"/>
                  </a:lnTo>
                  <a:lnTo>
                    <a:pt x="1091" y="382"/>
                  </a:lnTo>
                  <a:lnTo>
                    <a:pt x="1113" y="371"/>
                  </a:lnTo>
                  <a:lnTo>
                    <a:pt x="1145" y="360"/>
                  </a:lnTo>
                  <a:lnTo>
                    <a:pt x="1156" y="344"/>
                  </a:lnTo>
                  <a:lnTo>
                    <a:pt x="1162" y="322"/>
                  </a:lnTo>
                  <a:lnTo>
                    <a:pt x="1173" y="300"/>
                  </a:lnTo>
                  <a:lnTo>
                    <a:pt x="1173" y="284"/>
                  </a:lnTo>
                  <a:lnTo>
                    <a:pt x="1173" y="268"/>
                  </a:lnTo>
                  <a:lnTo>
                    <a:pt x="1173" y="246"/>
                  </a:lnTo>
                  <a:lnTo>
                    <a:pt x="1173" y="224"/>
                  </a:lnTo>
                  <a:lnTo>
                    <a:pt x="1173" y="191"/>
                  </a:lnTo>
                  <a:lnTo>
                    <a:pt x="1162" y="170"/>
                  </a:lnTo>
                  <a:lnTo>
                    <a:pt x="1145" y="153"/>
                  </a:lnTo>
                  <a:lnTo>
                    <a:pt x="1129" y="137"/>
                  </a:lnTo>
                  <a:lnTo>
                    <a:pt x="1113" y="120"/>
                  </a:lnTo>
                  <a:lnTo>
                    <a:pt x="1096" y="115"/>
                  </a:lnTo>
                  <a:lnTo>
                    <a:pt x="1053" y="110"/>
                  </a:lnTo>
                  <a:lnTo>
                    <a:pt x="998" y="99"/>
                  </a:lnTo>
                  <a:lnTo>
                    <a:pt x="965" y="93"/>
                  </a:lnTo>
                  <a:lnTo>
                    <a:pt x="949" y="99"/>
                  </a:lnTo>
                  <a:lnTo>
                    <a:pt x="938" y="115"/>
                  </a:lnTo>
                  <a:lnTo>
                    <a:pt x="922" y="126"/>
                  </a:lnTo>
                  <a:lnTo>
                    <a:pt x="911" y="142"/>
                  </a:lnTo>
                  <a:lnTo>
                    <a:pt x="894" y="137"/>
                  </a:lnTo>
                  <a:lnTo>
                    <a:pt x="884" y="120"/>
                  </a:lnTo>
                  <a:lnTo>
                    <a:pt x="873" y="104"/>
                  </a:lnTo>
                  <a:lnTo>
                    <a:pt x="856" y="82"/>
                  </a:lnTo>
                  <a:lnTo>
                    <a:pt x="845" y="66"/>
                  </a:lnTo>
                  <a:lnTo>
                    <a:pt x="845" y="50"/>
                  </a:lnTo>
                  <a:lnTo>
                    <a:pt x="834" y="33"/>
                  </a:lnTo>
                  <a:lnTo>
                    <a:pt x="829" y="17"/>
                  </a:lnTo>
                  <a:lnTo>
                    <a:pt x="824" y="0"/>
                  </a:lnTo>
                  <a:lnTo>
                    <a:pt x="807" y="17"/>
                  </a:lnTo>
                  <a:lnTo>
                    <a:pt x="796" y="39"/>
                  </a:lnTo>
                  <a:lnTo>
                    <a:pt x="791" y="55"/>
                  </a:lnTo>
                  <a:lnTo>
                    <a:pt x="791" y="71"/>
                  </a:lnTo>
                  <a:lnTo>
                    <a:pt x="791" y="88"/>
                  </a:lnTo>
                  <a:lnTo>
                    <a:pt x="791" y="104"/>
                  </a:lnTo>
                  <a:lnTo>
                    <a:pt x="791" y="120"/>
                  </a:lnTo>
                  <a:lnTo>
                    <a:pt x="791" y="137"/>
                  </a:lnTo>
                  <a:lnTo>
                    <a:pt x="785" y="153"/>
                  </a:lnTo>
                  <a:lnTo>
                    <a:pt x="769" y="148"/>
                  </a:lnTo>
                  <a:lnTo>
                    <a:pt x="764" y="131"/>
                  </a:lnTo>
                  <a:lnTo>
                    <a:pt x="753" y="148"/>
                  </a:lnTo>
                  <a:lnTo>
                    <a:pt x="736" y="137"/>
                  </a:lnTo>
                  <a:lnTo>
                    <a:pt x="720" y="137"/>
                  </a:lnTo>
                  <a:lnTo>
                    <a:pt x="714" y="159"/>
                  </a:lnTo>
                  <a:lnTo>
                    <a:pt x="714" y="175"/>
                  </a:lnTo>
                  <a:lnTo>
                    <a:pt x="704" y="191"/>
                  </a:lnTo>
                  <a:lnTo>
                    <a:pt x="687" y="197"/>
                  </a:lnTo>
                  <a:lnTo>
                    <a:pt x="671" y="186"/>
                  </a:lnTo>
                  <a:lnTo>
                    <a:pt x="638" y="175"/>
                  </a:lnTo>
                  <a:lnTo>
                    <a:pt x="605" y="164"/>
                  </a:lnTo>
                  <a:lnTo>
                    <a:pt x="594" y="142"/>
                  </a:lnTo>
                  <a:lnTo>
                    <a:pt x="594" y="126"/>
                  </a:lnTo>
                  <a:lnTo>
                    <a:pt x="578" y="110"/>
                  </a:lnTo>
                  <a:lnTo>
                    <a:pt x="562" y="110"/>
                  </a:lnTo>
                  <a:lnTo>
                    <a:pt x="551" y="126"/>
                  </a:lnTo>
                  <a:lnTo>
                    <a:pt x="545" y="142"/>
                  </a:lnTo>
                  <a:lnTo>
                    <a:pt x="540" y="159"/>
                  </a:lnTo>
                  <a:lnTo>
                    <a:pt x="529" y="175"/>
                  </a:lnTo>
                  <a:lnTo>
                    <a:pt x="507" y="175"/>
                  </a:lnTo>
                  <a:lnTo>
                    <a:pt x="469" y="175"/>
                  </a:lnTo>
                  <a:lnTo>
                    <a:pt x="425" y="175"/>
                  </a:lnTo>
                  <a:lnTo>
                    <a:pt x="409" y="175"/>
                  </a:lnTo>
                  <a:lnTo>
                    <a:pt x="393" y="164"/>
                  </a:lnTo>
                  <a:lnTo>
                    <a:pt x="349" y="148"/>
                  </a:lnTo>
                  <a:lnTo>
                    <a:pt x="305" y="137"/>
                  </a:lnTo>
                  <a:lnTo>
                    <a:pt x="273" y="126"/>
                  </a:lnTo>
                  <a:lnTo>
                    <a:pt x="256" y="115"/>
                  </a:lnTo>
                  <a:lnTo>
                    <a:pt x="224" y="110"/>
                  </a:lnTo>
                  <a:lnTo>
                    <a:pt x="207" y="99"/>
                  </a:lnTo>
                  <a:lnTo>
                    <a:pt x="147" y="93"/>
                  </a:lnTo>
                  <a:lnTo>
                    <a:pt x="71" y="88"/>
                  </a:lnTo>
                  <a:lnTo>
                    <a:pt x="38" y="82"/>
                  </a:lnTo>
                  <a:lnTo>
                    <a:pt x="22" y="77"/>
                  </a:lnTo>
                  <a:lnTo>
                    <a:pt x="27" y="77"/>
                  </a:lnTo>
                </a:path>
              </a:pathLst>
            </a:custGeom>
            <a:noFill/>
            <a:ln w="76200" cap="rnd">
              <a:solidFill>
                <a:srgbClr val="FF6633"/>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344" name="Line 17"/>
            <p:cNvSpPr/>
            <p:nvPr/>
          </p:nvSpPr>
          <p:spPr>
            <a:xfrm>
              <a:off x="2143440" y="2939760"/>
              <a:ext cx="385920" cy="360"/>
            </a:xfrm>
            <a:prstGeom prst="line">
              <a:avLst/>
            </a:prstGeom>
            <a:ln w="76200">
              <a:solidFill>
                <a:srgbClr val="FF0000"/>
              </a:solidFill>
              <a:round/>
              <a:tailEnd type="stealth"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345" name="Rectangle 18"/>
            <p:cNvSpPr/>
            <p:nvPr/>
          </p:nvSpPr>
          <p:spPr>
            <a:xfrm>
              <a:off x="2129040" y="2338560"/>
              <a:ext cx="476280" cy="366120"/>
            </a:xfrm>
            <a:prstGeom prst="rect">
              <a:avLst/>
            </a:prstGeom>
            <a:noFill/>
            <a:ln w="0">
              <a:noFill/>
            </a:ln>
          </p:spPr>
          <p:style>
            <a:lnRef idx="0">
              <a:scrgbClr r="0" g="0" b="0"/>
            </a:lnRef>
            <a:fillRef idx="0">
              <a:scrgbClr r="0" g="0" b="0"/>
            </a:fillRef>
            <a:effectRef idx="0">
              <a:scrgbClr r="0" g="0" b="0"/>
            </a:effectRef>
            <a:fontRef idx="minor"/>
          </p:style>
          <p:txBody>
            <a:bodyPr wrap="none" lIns="92160" tIns="46080" rIns="92160" bIns="46080" anchor="t">
              <a:spAutoFit/>
            </a:bodyPr>
            <a:lstStyle/>
            <a:p>
              <a:pPr defTabSz="914400">
                <a:lnSpc>
                  <a:spcPct val="100000"/>
                </a:lnSpc>
              </a:pPr>
              <a:r>
                <a:rPr lang="en-US" sz="1800" b="1" u="none" strike="noStrike">
                  <a:solidFill>
                    <a:srgbClr val="000000"/>
                  </a:solidFill>
                  <a:uFillTx/>
                  <a:latin typeface="Arial"/>
                  <a:ea typeface="DejaVu Sans"/>
                </a:rPr>
                <a:t>B0</a:t>
              </a:r>
              <a:endParaRPr lang="en-DK" sz="1800" b="0" u="none" strike="noStrike">
                <a:solidFill>
                  <a:srgbClr val="FFFFFF"/>
                </a:solidFill>
                <a:uFillTx/>
                <a:latin typeface="Arial"/>
              </a:endParaRPr>
            </a:p>
          </p:txBody>
        </p:sp>
      </p:grpSp>
      <p:sp>
        <p:nvSpPr>
          <p:cNvPr id="1346" name="Line 19"/>
          <p:cNvSpPr/>
          <p:nvPr/>
        </p:nvSpPr>
        <p:spPr>
          <a:xfrm>
            <a:off x="3003840" y="5416920"/>
            <a:ext cx="2251080" cy="360"/>
          </a:xfrm>
          <a:prstGeom prst="line">
            <a:avLst/>
          </a:prstGeom>
          <a:ln w="114300">
            <a:solidFill>
              <a:srgbClr val="00B050"/>
            </a:solidFill>
            <a:round/>
            <a:headEnd type="triangle" w="med" len="med"/>
            <a:tailEnd type="triangle"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nvGrpSpPr>
          <p:cNvPr id="1347" name="Group 21"/>
          <p:cNvGrpSpPr/>
          <p:nvPr/>
        </p:nvGrpSpPr>
        <p:grpSpPr>
          <a:xfrm>
            <a:off x="2147760" y="3650400"/>
            <a:ext cx="1718280" cy="1399320"/>
            <a:chOff x="2147760" y="3650400"/>
            <a:chExt cx="1718280" cy="1399320"/>
          </a:xfrm>
        </p:grpSpPr>
        <p:sp>
          <p:nvSpPr>
            <p:cNvPr id="1348" name="Line 22"/>
            <p:cNvSpPr/>
            <p:nvPr/>
          </p:nvSpPr>
          <p:spPr>
            <a:xfrm>
              <a:off x="3003840" y="4572720"/>
              <a:ext cx="862200" cy="360"/>
            </a:xfrm>
            <a:prstGeom prst="line">
              <a:avLst/>
            </a:prstGeom>
            <a:ln w="76200">
              <a:solidFill>
                <a:srgbClr val="FF0000"/>
              </a:solidFill>
              <a:round/>
              <a:headEnd type="triangle" w="med" len="med"/>
              <a:tailEnd type="triangle"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349" name="Rectangle 23"/>
            <p:cNvSpPr/>
            <p:nvPr/>
          </p:nvSpPr>
          <p:spPr>
            <a:xfrm>
              <a:off x="2147760" y="3736440"/>
              <a:ext cx="79164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800" b="1" u="none" strike="noStrike">
                  <a:solidFill>
                    <a:srgbClr val="000000"/>
                  </a:solidFill>
                  <a:uFillTx/>
                  <a:latin typeface="Times New Roman"/>
                  <a:ea typeface="DejaVu Sans"/>
                </a:rPr>
                <a:t>dBo</a:t>
              </a:r>
              <a:endParaRPr lang="en-DK" sz="2800" b="0" u="none" strike="noStrike">
                <a:solidFill>
                  <a:srgbClr val="FFFFFF"/>
                </a:solidFill>
                <a:uFillTx/>
                <a:latin typeface="Arial"/>
              </a:endParaRPr>
            </a:p>
          </p:txBody>
        </p:sp>
        <p:sp>
          <p:nvSpPr>
            <p:cNvPr id="1350" name="Rectangle 24"/>
            <p:cNvSpPr/>
            <p:nvPr/>
          </p:nvSpPr>
          <p:spPr>
            <a:xfrm>
              <a:off x="3325680" y="4533120"/>
              <a:ext cx="53460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800" b="1" u="none" strike="noStrike">
                  <a:solidFill>
                    <a:srgbClr val="000000"/>
                  </a:solidFill>
                  <a:uFillTx/>
                  <a:latin typeface="Times New Roman"/>
                  <a:ea typeface="DejaVu Sans"/>
                </a:rPr>
                <a:t>dr</a:t>
              </a:r>
              <a:endParaRPr lang="en-DK" sz="2800" b="0" u="none" strike="noStrike">
                <a:solidFill>
                  <a:srgbClr val="FFFFFF"/>
                </a:solidFill>
                <a:uFillTx/>
                <a:latin typeface="Arial"/>
              </a:endParaRPr>
            </a:p>
          </p:txBody>
        </p:sp>
        <p:sp>
          <p:nvSpPr>
            <p:cNvPr id="1351" name="Line 25"/>
            <p:cNvSpPr/>
            <p:nvPr/>
          </p:nvSpPr>
          <p:spPr>
            <a:xfrm>
              <a:off x="3188160" y="3650400"/>
              <a:ext cx="360" cy="852480"/>
            </a:xfrm>
            <a:prstGeom prst="line">
              <a:avLst/>
            </a:prstGeom>
            <a:ln w="76200">
              <a:solidFill>
                <a:srgbClr val="FF0000"/>
              </a:solidFill>
              <a:round/>
              <a:headEnd type="triangle" w="med" len="med"/>
              <a:tailEnd type="triangle"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sp>
        <p:nvSpPr>
          <p:cNvPr id="1352" name="AutoShape 29"/>
          <p:cNvSpPr/>
          <p:nvPr/>
        </p:nvSpPr>
        <p:spPr>
          <a:xfrm rot="18907200">
            <a:off x="5321520" y="6387480"/>
            <a:ext cx="578880" cy="140040"/>
          </a:xfrm>
          <a:prstGeom prst="rightArrow">
            <a:avLst>
              <a:gd name="adj1" fmla="val 50000"/>
              <a:gd name="adj2" fmla="val 43899"/>
            </a:avLst>
          </a:prstGeom>
          <a:solidFill>
            <a:schemeClr val="accent1"/>
          </a:solidFill>
          <a:ln w="12700">
            <a:solidFill>
              <a:srgbClr val="000000"/>
            </a:solidFill>
            <a:miter/>
          </a:ln>
        </p:spPr>
        <p:style>
          <a:lnRef idx="0">
            <a:scrgbClr r="0" g="0" b="0"/>
          </a:lnRef>
          <a:fillRef idx="0">
            <a:scrgbClr r="0" g="0" b="0"/>
          </a:fillRef>
          <a:effectRef idx="0">
            <a:scrgbClr r="0" g="0" b="0"/>
          </a:effectRef>
          <a:fontRef idx="minor"/>
        </p:style>
        <p:txBody>
          <a:bodyPr lIns="90000" tIns="26640" rIns="90000" bIns="26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353" name="Line 4"/>
          <p:cNvSpPr/>
          <p:nvPr/>
        </p:nvSpPr>
        <p:spPr>
          <a:xfrm>
            <a:off x="647640" y="777600"/>
            <a:ext cx="8991360" cy="360"/>
          </a:xfrm>
          <a:prstGeom prst="line">
            <a:avLst/>
          </a:prstGeom>
          <a:ln w="25400">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pic>
        <p:nvPicPr>
          <p:cNvPr id="1354" name="Image 1"/>
          <p:cNvPicPr/>
          <p:nvPr/>
        </p:nvPicPr>
        <p:blipFill>
          <a:blip r:embed="rId4"/>
          <a:srcRect l="10702" t="11919" r="14211" b="11081"/>
          <a:stretch/>
        </p:blipFill>
        <p:spPr>
          <a:xfrm>
            <a:off x="6914160" y="2239920"/>
            <a:ext cx="4632120" cy="2637000"/>
          </a:xfrm>
          <a:prstGeom prst="rect">
            <a:avLst/>
          </a:prstGeom>
          <a:ln w="0">
            <a:noFill/>
          </a:ln>
        </p:spPr>
      </p:pic>
      <p:sp>
        <p:nvSpPr>
          <p:cNvPr id="1355" name="Rectangle 22"/>
          <p:cNvSpPr/>
          <p:nvPr/>
        </p:nvSpPr>
        <p:spPr>
          <a:xfrm>
            <a:off x="659880" y="70200"/>
            <a:ext cx="8910360" cy="5997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defTabSz="914400">
              <a:lnSpc>
                <a:spcPct val="100000"/>
              </a:lnSpc>
              <a:spcBef>
                <a:spcPts val="479"/>
              </a:spcBef>
            </a:pPr>
            <a:r>
              <a:rPr lang="en-US" sz="2400" b="0" u="none" strike="noStrike">
                <a:solidFill>
                  <a:srgbClr val="000000"/>
                </a:solidFill>
                <a:uFillTx/>
                <a:latin typeface="Times New Roman"/>
                <a:ea typeface="DejaVu Sans"/>
              </a:rPr>
              <a:t>MRI, magnet: safety</a:t>
            </a:r>
            <a:endParaRPr lang="en-DK" sz="2400" b="0" u="none" strike="noStrike">
              <a:solidFill>
                <a:srgbClr val="FFFFFF"/>
              </a:solidFill>
              <a:uFillTx/>
              <a:latin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Pros and Cons</a:t>
            </a:r>
            <a:endParaRPr lang="en-DK" sz="4400" b="0" u="none" strike="noStrike">
              <a:solidFill>
                <a:srgbClr val="FFFFFF"/>
              </a:solidFill>
              <a:uFillTx/>
              <a:latin typeface="Arial"/>
            </a:endParaRPr>
          </a:p>
        </p:txBody>
      </p:sp>
      <p:sp>
        <p:nvSpPr>
          <p:cNvPr id="1357" name="TextBox 3"/>
          <p:cNvSpPr/>
          <p:nvPr/>
        </p:nvSpPr>
        <p:spPr>
          <a:xfrm>
            <a:off x="1010520" y="2009160"/>
            <a:ext cx="1004760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0B050"/>
              </a:buClr>
              <a:buFont typeface="Arial"/>
              <a:buChar char="•"/>
            </a:pPr>
            <a:r>
              <a:rPr lang="en-US" sz="1800" b="0" u="none" strike="noStrike">
                <a:solidFill>
                  <a:srgbClr val="00B050"/>
                </a:solidFill>
                <a:uFillTx/>
                <a:latin typeface="Arial"/>
                <a:ea typeface="DejaVu Sans"/>
              </a:rPr>
              <a:t>Manuy many, and many different types of information accessible</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C00000"/>
                </a:solidFill>
                <a:uFillTx/>
                <a:latin typeface="Arial"/>
                <a:ea typeface="DejaVu Sans"/>
              </a:rPr>
              <a:t>Expensive</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C00000"/>
                </a:solidFill>
                <a:uFillTx/>
                <a:latin typeface="Arial"/>
                <a:ea typeface="DejaVu Sans"/>
              </a:rPr>
              <a:t>Bulky</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C00000"/>
                </a:solidFill>
                <a:uFillTx/>
                <a:latin typeface="Arial"/>
                <a:ea typeface="DejaVu Sans"/>
              </a:rPr>
              <a:t>Dangerous if metal is nearby (even filings in the eyes)</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C00000"/>
                </a:solidFill>
                <a:uFillTx/>
                <a:latin typeface="Arial"/>
                <a:ea typeface="DejaVu Sans"/>
              </a:rPr>
              <a:t>Not very sensitive (have I already said it?)</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00B050"/>
                </a:solidFill>
                <a:uFillTx/>
                <a:latin typeface="Arial"/>
                <a:ea typeface="DejaVu Sans"/>
              </a:rPr>
              <a:t>Non-ionizing</a:t>
            </a:r>
            <a:r>
              <a:rPr lang="en-US" sz="1800" b="0" u="none" strike="noStrike">
                <a:solidFill>
                  <a:srgbClr val="C00000"/>
                </a:solidFill>
                <a:uFillTx/>
                <a:latin typeface="Arial"/>
                <a:ea typeface="DejaVu Sans"/>
              </a:rPr>
              <a:t>(but it can get hot in some cases)</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C00000"/>
                </a:solidFill>
                <a:uFillTx/>
                <a:latin typeface="Arial"/>
                <a:ea typeface="DejaVu Sans"/>
              </a:rPr>
              <a:t>Quite slow as an imaging method (although) (from 10h to 50ms per acquisition)</a:t>
            </a:r>
            <a:endParaRPr lang="en-DK" sz="18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1800" b="0" u="none" strike="noStrike">
                <a:solidFill>
                  <a:srgbClr val="C00000"/>
                </a:solidFill>
                <a:uFillTx/>
                <a:latin typeface="Arial"/>
                <a:ea typeface="DejaVu Sans"/>
              </a:rPr>
              <a:t>Less suitable for hard tissues</a:t>
            </a:r>
            <a:endParaRPr lang="en-DK" sz="18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1800" b="0" u="none" strike="noStrike">
                <a:solidFill>
                  <a:srgbClr val="C00000"/>
                </a:solidFill>
                <a:uFillTx/>
                <a:latin typeface="Arial"/>
                <a:ea typeface="DejaVu Sans"/>
              </a:rPr>
              <a:t>Works "only" for non-zero spin nuclei</a:t>
            </a:r>
            <a:endParaRPr lang="en-DK" sz="18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1800" b="0" u="none" strike="noStrike">
                <a:solidFill>
                  <a:srgbClr val="00B050"/>
                </a:solidFill>
                <a:uFillTx/>
                <a:latin typeface="Arial"/>
                <a:ea typeface="DejaVu Sans"/>
              </a:rPr>
              <a:t>True 3D</a:t>
            </a:r>
            <a:endParaRPr lang="en-DK" sz="18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1800" b="0" u="none" strike="noStrike">
                <a:solidFill>
                  <a:srgbClr val="00B050"/>
                </a:solidFill>
                <a:uFillTx/>
                <a:latin typeface="Arial"/>
                <a:ea typeface="DejaVu Sans"/>
              </a:rPr>
              <a:t>Good spatial resolution (preclinical &gt; 20μm clinical &gt; 500μm)</a:t>
            </a:r>
            <a:endParaRPr lang="en-DK" sz="1800" b="0" u="none" strike="noStrike">
              <a:solidFill>
                <a:srgbClr val="FFFFFF"/>
              </a:solidFill>
              <a:uFillTx/>
              <a:latin typeface="Arial"/>
            </a:endParaRPr>
          </a:p>
          <a:p>
            <a:pPr marL="285840" indent="-285840" defTabSz="914400">
              <a:lnSpc>
                <a:spcPct val="100000"/>
              </a:lnSpc>
              <a:buClr>
                <a:srgbClr val="00B050"/>
              </a:buClr>
              <a:buFont typeface="Arial"/>
              <a:buChar char="•"/>
            </a:pPr>
            <a:r>
              <a:rPr lang="en-US" sz="1800" b="0" u="none" strike="noStrike">
                <a:solidFill>
                  <a:srgbClr val="00B050"/>
                </a:solidFill>
                <a:uFillTx/>
                <a:latin typeface="Arial"/>
                <a:ea typeface="DejaVu Sans"/>
              </a:rPr>
              <a:t>Visually Intuitive Images</a:t>
            </a:r>
            <a:endParaRPr lang="en-DK" sz="18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1800" b="0" u="none" strike="noStrike">
                <a:solidFill>
                  <a:srgbClr val="C00000"/>
                </a:solidFill>
                <a:uFillTx/>
                <a:latin typeface="Arial"/>
                <a:ea typeface="DejaVu Sans"/>
              </a:rPr>
              <a:t>Quite noisy</a:t>
            </a:r>
            <a:endParaRPr lang="en-DK" sz="1800" b="0" u="none" strike="noStrike">
              <a:solidFill>
                <a:srgbClr val="FFFFFF"/>
              </a:solidFill>
              <a:uFillTx/>
              <a:latin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 name="Picture 4" descr="A baby in a hospital bed&#10;&#10;Description automatically generated with medium confidence"/>
          <p:cNvPicPr/>
          <p:nvPr/>
        </p:nvPicPr>
        <p:blipFill>
          <a:blip r:embed="rId2"/>
          <a:stretch/>
        </p:blipFill>
        <p:spPr>
          <a:xfrm>
            <a:off x="147960" y="1257120"/>
            <a:ext cx="7070760" cy="4697640"/>
          </a:xfrm>
          <a:prstGeom prst="rect">
            <a:avLst/>
          </a:prstGeom>
          <a:ln w="0">
            <a:noFill/>
          </a:ln>
        </p:spPr>
      </p:pic>
      <p:pic>
        <p:nvPicPr>
          <p:cNvPr id="1359" name="Picture 8" descr="A picture containing text, indoor&#10;&#10;Description automatically generated"/>
          <p:cNvPicPr/>
          <p:nvPr/>
        </p:nvPicPr>
        <p:blipFill>
          <a:blip r:embed="rId3"/>
          <a:stretch/>
        </p:blipFill>
        <p:spPr>
          <a:xfrm>
            <a:off x="7547760" y="3607920"/>
            <a:ext cx="3674520" cy="2937240"/>
          </a:xfrm>
          <a:prstGeom prst="rect">
            <a:avLst/>
          </a:prstGeom>
          <a:ln w="0">
            <a:noFill/>
          </a:ln>
        </p:spPr>
      </p:pic>
      <p:pic>
        <p:nvPicPr>
          <p:cNvPr id="1360" name="Picture 12" descr="A picture containing text, floor&#10;&#10;Description automatically generated"/>
          <p:cNvPicPr/>
          <p:nvPr/>
        </p:nvPicPr>
        <p:blipFill>
          <a:blip r:embed="rId4"/>
          <a:stretch/>
        </p:blipFill>
        <p:spPr>
          <a:xfrm>
            <a:off x="7529040" y="781200"/>
            <a:ext cx="4511160" cy="2644200"/>
          </a:xfrm>
          <a:prstGeom prst="rect">
            <a:avLst/>
          </a:prstGeom>
          <a:ln w="0">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Room for improvement</a:t>
            </a:r>
            <a:endParaRPr lang="en-DK" sz="4400" b="0" u="none" strike="noStrike">
              <a:solidFill>
                <a:srgbClr val="FFFFFF"/>
              </a:solidFill>
              <a:uFillTx/>
              <a:latin typeface="Arial"/>
            </a:endParaRPr>
          </a:p>
        </p:txBody>
      </p:sp>
      <p:sp>
        <p:nvSpPr>
          <p:cNvPr id="1362" name="TextBox 3"/>
          <p:cNvSpPr/>
          <p:nvPr/>
        </p:nvSpPr>
        <p:spPr>
          <a:xfrm>
            <a:off x="345600" y="1711080"/>
            <a:ext cx="111747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0" u="none" strike="noStrike">
                <a:solidFill>
                  <a:srgbClr val="000000"/>
                </a:solidFill>
                <a:uFillTx/>
                <a:latin typeface="Arial"/>
                <a:ea typeface="DejaVu Sans"/>
              </a:rPr>
              <a:t>Young technique</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Number of technological breakthroughs per decade impressive</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Research towards the hyperpolarization of nuclei</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Research in post-Fourier reconstruction very active</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Superconductor research very active (also thanks to related areas such as transport)</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the race to the very high fields slowed down because the ratio Amount of information/€ is not good</a:t>
            </a:r>
            <a:endParaRPr lang="en-DK" sz="2400" b="0" u="none" strike="noStrike">
              <a:solidFill>
                <a:srgbClr val="FFFFFF"/>
              </a:solidFill>
              <a:uFillTx/>
              <a:latin typeface="Arial"/>
            </a:endParaRPr>
          </a:p>
          <a:p>
            <a:pPr marL="343080" indent="-343080" defTabSz="914400">
              <a:lnSpc>
                <a:spcPct val="100000"/>
              </a:lnSpc>
              <a:buClr>
                <a:srgbClr val="000000"/>
              </a:buClr>
              <a:buFont typeface="Arial"/>
              <a:buChar char="•"/>
            </a:pPr>
            <a:r>
              <a:rPr lang="en-US" sz="2400" b="0" u="none" strike="noStrike">
                <a:solidFill>
                  <a:srgbClr val="000000"/>
                </a:solidFill>
                <a:uFillTx/>
                <a:latin typeface="Arial"/>
                <a:ea typeface="DejaVu Sans"/>
              </a:rPr>
              <a:t>And in addition, very high field =&gt; microwave effect</a:t>
            </a:r>
            <a:endParaRPr lang="en-DK" sz="2400" b="0" u="none" strike="noStrike">
              <a:solidFill>
                <a:srgbClr val="FFFFFF"/>
              </a:solidFill>
              <a:uFillTx/>
              <a:latin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PlaceHolder 1"/>
          <p:cNvSpPr>
            <a:spLocks noGrp="1"/>
          </p:cNvSpPr>
          <p:nvPr>
            <p:ph type="subTitle"/>
          </p:nvPr>
        </p:nvSpPr>
        <p:spPr>
          <a:xfrm>
            <a:off x="609480" y="522360"/>
            <a:ext cx="10968840" cy="5025600"/>
          </a:xfrm>
          <a:prstGeom prst="rect">
            <a:avLst/>
          </a:prstGeom>
          <a:noFill/>
          <a:ln w="0">
            <a:noFill/>
          </a:ln>
        </p:spPr>
        <p:txBody>
          <a:bodyPr lIns="0" tIns="0" rIns="0" bIns="0" anchor="ctr">
            <a:noAutofit/>
          </a:bodyPr>
          <a:lstStyle/>
          <a:p>
            <a:pPr marL="228600" indent="-228600" algn="ctr" defTabSz="914400">
              <a:lnSpc>
                <a:spcPct val="90000"/>
              </a:lnSpc>
              <a:spcBef>
                <a:spcPts val="1001"/>
              </a:spcBef>
              <a:buClr>
                <a:srgbClr val="000000"/>
              </a:buClr>
              <a:buFont typeface="Arial"/>
              <a:buChar char="•"/>
              <a:tabLst>
                <a:tab pos="0" algn="l"/>
              </a:tabLst>
            </a:pPr>
            <a:r>
              <a:rPr lang="en-US" sz="4000" b="0" u="none" strike="noStrike">
                <a:solidFill>
                  <a:srgbClr val="000000"/>
                </a:solidFill>
                <a:uFillTx/>
                <a:latin typeface="Arial"/>
                <a:ea typeface="DejaVu Sans"/>
              </a:rPr>
              <a:t>Sources:</a:t>
            </a:r>
            <a:endParaRPr lang="en-DK" sz="4000" b="0" u="none" strike="noStrike">
              <a:solidFill>
                <a:srgbClr val="FFFFFF"/>
              </a:solidFill>
              <a:uFillTx/>
              <a:latin typeface="Arial"/>
            </a:endParaRPr>
          </a:p>
          <a:p>
            <a:pPr marL="228600" indent="-228600" algn="ctr" defTabSz="914400">
              <a:lnSpc>
                <a:spcPct val="90000"/>
              </a:lnSpc>
              <a:spcBef>
                <a:spcPts val="1001"/>
              </a:spcBef>
              <a:buClr>
                <a:srgbClr val="000000"/>
              </a:buClr>
              <a:buFont typeface="Arial"/>
              <a:buChar char="•"/>
              <a:tabLst>
                <a:tab pos="0" algn="l"/>
              </a:tabLst>
            </a:pPr>
            <a:r>
              <a:rPr lang="en-US" sz="4000" b="0" u="none" strike="noStrike">
                <a:solidFill>
                  <a:srgbClr val="000000"/>
                </a:solidFill>
                <a:uFillTx/>
                <a:latin typeface="Arial"/>
                <a:ea typeface="DejaVu Sans"/>
              </a:rPr>
              <a:t>Wikipedia,</a:t>
            </a:r>
            <a:endParaRPr lang="en-DK" sz="4000" b="0" u="none" strike="noStrike">
              <a:solidFill>
                <a:srgbClr val="FFFFFF"/>
              </a:solidFill>
              <a:uFillTx/>
              <a:latin typeface="Arial"/>
            </a:endParaRPr>
          </a:p>
          <a:p>
            <a:pPr marL="228600" indent="-228600" algn="ctr" defTabSz="914400">
              <a:lnSpc>
                <a:spcPct val="90000"/>
              </a:lnSpc>
              <a:spcBef>
                <a:spcPts val="1001"/>
              </a:spcBef>
              <a:buClr>
                <a:srgbClr val="000000"/>
              </a:buClr>
              <a:buFont typeface="Arial"/>
              <a:buChar char="•"/>
              <a:tabLst>
                <a:tab pos="0" algn="l"/>
              </a:tabLst>
            </a:pPr>
            <a:r>
              <a:rPr lang="en-US" sz="4000" b="0" u="none" strike="noStrike">
                <a:solidFill>
                  <a:srgbClr val="000000"/>
                </a:solidFill>
                <a:uFillTx/>
                <a:latin typeface="Arial"/>
                <a:ea typeface="DejaVu Sans"/>
              </a:rPr>
              <a:t>https://mriquestions.com/index.html</a:t>
            </a:r>
            <a:endParaRPr lang="en-DK" sz="4000" b="0" u="none" strike="noStrike">
              <a:solidFill>
                <a:srgbClr val="FFFFFF"/>
              </a:solidFill>
              <a:uFillTx/>
              <a:latin typeface="Arial"/>
            </a:endParaRPr>
          </a:p>
          <a:p>
            <a:pPr marL="228600" indent="-228600" algn="ctr" defTabSz="914400">
              <a:lnSpc>
                <a:spcPct val="90000"/>
              </a:lnSpc>
              <a:spcBef>
                <a:spcPts val="1001"/>
              </a:spcBef>
              <a:buClr>
                <a:srgbClr val="000000"/>
              </a:buClr>
              <a:buFont typeface="Arial"/>
              <a:buChar char="•"/>
              <a:tabLst>
                <a:tab pos="0" algn="l"/>
              </a:tabLst>
            </a:pPr>
            <a:r>
              <a:rPr lang="en-US" sz="4000" b="0" u="none" strike="noStrike">
                <a:solidFill>
                  <a:srgbClr val="000000"/>
                </a:solidFill>
                <a:uFillTx/>
                <a:latin typeface="Arial"/>
                <a:ea typeface="DejaVu Sans"/>
              </a:rPr>
              <a:t>http://www.mri-q.com</a:t>
            </a:r>
            <a:endParaRPr lang="en-DK" sz="4000" b="0" u="none" strike="noStrike">
              <a:solidFill>
                <a:srgbClr val="FFFFFF"/>
              </a:solidFill>
              <a:uFillTx/>
              <a:latin typeface="Arial"/>
            </a:endParaRPr>
          </a:p>
          <a:p>
            <a:pPr marL="228600" indent="-228600" algn="ctr" defTabSz="914400">
              <a:lnSpc>
                <a:spcPct val="90000"/>
              </a:lnSpc>
              <a:spcBef>
                <a:spcPts val="1001"/>
              </a:spcBef>
              <a:buClr>
                <a:srgbClr val="000000"/>
              </a:buClr>
              <a:buFont typeface="Arial"/>
              <a:buChar char="•"/>
              <a:tabLst>
                <a:tab pos="0" algn="l"/>
              </a:tabLst>
            </a:pPr>
            <a:r>
              <a:rPr lang="en-US" sz="4000" b="0" u="none" strike="noStrike">
                <a:solidFill>
                  <a:srgbClr val="000000"/>
                </a:solidFill>
                <a:uFillTx/>
                <a:latin typeface="Arial"/>
                <a:ea typeface="DejaVu Sans"/>
              </a:rPr>
              <a:t>Site Pr Hornack</a:t>
            </a:r>
            <a:endParaRPr lang="en-DK" sz="4000" b="0" u="none" strike="noStrike">
              <a:solidFill>
                <a:srgbClr val="FFFFFF"/>
              </a:solidFill>
              <a:uFillTx/>
              <a:latin typeface="Arial"/>
            </a:endParaRPr>
          </a:p>
          <a:p>
            <a:pPr marL="228600" indent="-228600" algn="ctr" defTabSz="914400">
              <a:lnSpc>
                <a:spcPct val="90000"/>
              </a:lnSpc>
              <a:spcBef>
                <a:spcPts val="1001"/>
              </a:spcBef>
              <a:buClr>
                <a:srgbClr val="000000"/>
              </a:buClr>
              <a:buFont typeface="Arial"/>
              <a:buChar char="•"/>
              <a:tabLst>
                <a:tab pos="0" algn="l"/>
              </a:tabLst>
            </a:pPr>
            <a:r>
              <a:rPr lang="en-US" sz="4000" b="0" u="none" strike="noStrike">
                <a:solidFill>
                  <a:srgbClr val="000000"/>
                </a:solidFill>
                <a:uFillTx/>
                <a:latin typeface="Arial"/>
                <a:ea typeface="DejaVu Sans"/>
              </a:rPr>
              <a:t>Cours Pr H Saint Jalmes (LTSI Rennes)</a:t>
            </a:r>
            <a:endParaRPr lang="en-DK" sz="4000" b="0" u="none" strike="noStrike">
              <a:solidFill>
                <a:srgbClr val="FFFFFF"/>
              </a:solidFill>
              <a:uFillTx/>
              <a:latin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PlaceHolder 1"/>
          <p:cNvSpPr>
            <a:spLocks noGrp="1"/>
          </p:cNvSpPr>
          <p:nvPr>
            <p:ph type="title"/>
          </p:nvPr>
        </p:nvSpPr>
        <p:spPr>
          <a:xfrm>
            <a:off x="551160" y="2520000"/>
            <a:ext cx="10968840" cy="11412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6600" b="0" u="none" strike="noStrike">
                <a:solidFill>
                  <a:srgbClr val="000000"/>
                </a:solidFill>
                <a:uFillTx/>
                <a:latin typeface="Arial"/>
                <a:ea typeface="DejaVu Sans"/>
              </a:rPr>
              <a:t>The best tool is just crap </a:t>
            </a:r>
            <a:br>
              <a:rPr sz="6600"/>
            </a:br>
            <a:r>
              <a:rPr lang="en-US" sz="6600" b="0" u="none" strike="noStrike">
                <a:solidFill>
                  <a:srgbClr val="000000"/>
                </a:solidFill>
                <a:uFillTx/>
                <a:latin typeface="Arial"/>
                <a:ea typeface="DejaVu Sans"/>
              </a:rPr>
              <a:t>if you don’t know when </a:t>
            </a:r>
            <a:br>
              <a:rPr sz="6600"/>
            </a:br>
            <a:r>
              <a:rPr lang="en-US" sz="6600" b="0" u="none" strike="noStrike">
                <a:solidFill>
                  <a:srgbClr val="000000"/>
                </a:solidFill>
                <a:uFillTx/>
                <a:latin typeface="Arial"/>
                <a:ea typeface="DejaVu Sans"/>
              </a:rPr>
              <a:t>to use it</a:t>
            </a:r>
            <a:endParaRPr lang="en-DK" sz="6600" b="0" u="none" strike="noStrike">
              <a:solidFill>
                <a:srgbClr val="FFFFFF"/>
              </a:solidFill>
              <a:uFillTx/>
              <a:latin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5" name="Picture 1518"/>
          <p:cNvPicPr/>
          <p:nvPr/>
        </p:nvPicPr>
        <p:blipFill>
          <a:blip r:embed="rId2"/>
          <a:stretch/>
        </p:blipFill>
        <p:spPr>
          <a:xfrm>
            <a:off x="219960" y="22680"/>
            <a:ext cx="11836440" cy="685512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Titre 1"/>
          <p:cNvSpPr/>
          <p:nvPr/>
        </p:nvSpPr>
        <p:spPr>
          <a:xfrm>
            <a:off x="845280" y="347040"/>
            <a:ext cx="10511280" cy="132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pPr>
            <a:r>
              <a:rPr lang="en-US" sz="4400" b="0" u="none" strike="noStrike">
                <a:solidFill>
                  <a:srgbClr val="000000"/>
                </a:solidFill>
                <a:uFillTx/>
                <a:latin typeface="Calibri Light"/>
                <a:ea typeface="DejaVu Sans"/>
              </a:rPr>
              <a:t>All information has a cost,</a:t>
            </a:r>
            <a:endParaRPr lang="en-DK" sz="4400" b="0" u="none" strike="noStrike">
              <a:solidFill>
                <a:srgbClr val="FFFFFF"/>
              </a:solidFill>
              <a:uFillTx/>
              <a:latin typeface="Arial"/>
            </a:endParaRPr>
          </a:p>
          <a:p>
            <a:pPr algn="ctr" defTabSz="914400">
              <a:lnSpc>
                <a:spcPct val="90000"/>
              </a:lnSpc>
            </a:pPr>
            <a:r>
              <a:rPr lang="en-US" sz="4400" b="0" u="none" strike="noStrike">
                <a:solidFill>
                  <a:srgbClr val="000000"/>
                </a:solidFill>
                <a:uFillTx/>
                <a:latin typeface="Calibri Light"/>
                <a:ea typeface="DejaVu Sans"/>
              </a:rPr>
              <a:t>The title of this course could have been:</a:t>
            </a:r>
            <a:endParaRPr lang="en-DK" sz="4400" b="0" u="none" strike="noStrike">
              <a:solidFill>
                <a:srgbClr val="FFFFFF"/>
              </a:solidFill>
              <a:uFillTx/>
              <a:latin typeface="Arial"/>
            </a:endParaRPr>
          </a:p>
        </p:txBody>
      </p:sp>
      <p:sp>
        <p:nvSpPr>
          <p:cNvPr id="535" name="Rectangle 4"/>
          <p:cNvSpPr/>
          <p:nvPr/>
        </p:nvSpPr>
        <p:spPr>
          <a:xfrm>
            <a:off x="325080" y="1779480"/>
            <a:ext cx="11551320" cy="210060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4400" b="1" u="none" strike="noStrike">
                <a:solidFill>
                  <a:srgbClr val="FF0000"/>
                </a:solidFill>
                <a:uFillTx/>
                <a:latin typeface="Calibri"/>
                <a:ea typeface="DejaVu Sans"/>
              </a:rPr>
              <a:t>What information am I interested in </a:t>
            </a:r>
            <a:endParaRPr lang="en-DK" sz="4400" b="0" u="none" strike="noStrike">
              <a:solidFill>
                <a:srgbClr val="FFFFFF"/>
              </a:solidFill>
              <a:uFillTx/>
              <a:latin typeface="Arial"/>
            </a:endParaRPr>
          </a:p>
          <a:p>
            <a:pPr algn="ctr" defTabSz="914400">
              <a:lnSpc>
                <a:spcPct val="100000"/>
              </a:lnSpc>
            </a:pPr>
            <a:r>
              <a:rPr lang="en-US" sz="4400" b="1" u="none" strike="noStrike">
                <a:solidFill>
                  <a:srgbClr val="FF0000"/>
                </a:solidFill>
                <a:uFillTx/>
                <a:latin typeface="Calibri"/>
                <a:ea typeface="DejaVu Sans"/>
              </a:rPr>
              <a:t>and </a:t>
            </a:r>
            <a:endParaRPr lang="en-DK" sz="4400" b="0" u="none" strike="noStrike">
              <a:solidFill>
                <a:srgbClr val="FFFFFF"/>
              </a:solidFill>
              <a:uFillTx/>
              <a:latin typeface="Arial"/>
            </a:endParaRPr>
          </a:p>
          <a:p>
            <a:pPr algn="ctr" defTabSz="914400">
              <a:lnSpc>
                <a:spcPct val="100000"/>
              </a:lnSpc>
            </a:pPr>
            <a:r>
              <a:rPr lang="en-US" sz="4400" b="1" u="none" strike="noStrike">
                <a:solidFill>
                  <a:srgbClr val="FF0000"/>
                </a:solidFill>
                <a:uFillTx/>
                <a:latin typeface="Calibri"/>
                <a:ea typeface="DejaVu Sans"/>
              </a:rPr>
              <a:t>what price am I willing to pay for it?</a:t>
            </a:r>
            <a:endParaRPr lang="en-DK" sz="4400" b="0" u="none" strike="noStrike">
              <a:solidFill>
                <a:srgbClr val="FFFFFF"/>
              </a:solidFill>
              <a:uFillTx/>
              <a:latin typeface="Arial"/>
            </a:endParaRPr>
          </a:p>
        </p:txBody>
      </p:sp>
      <p:sp>
        <p:nvSpPr>
          <p:cNvPr id="536" name="Rectangle 534"/>
          <p:cNvSpPr/>
          <p:nvPr/>
        </p:nvSpPr>
        <p:spPr>
          <a:xfrm>
            <a:off x="2421360" y="4423320"/>
            <a:ext cx="6719760" cy="101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fr-FR" sz="6000" b="0" u="none" strike="noStrike">
                <a:solidFill>
                  <a:srgbClr val="000000"/>
                </a:solidFill>
                <a:uFillTx/>
                <a:latin typeface="CMU Classical Serif"/>
                <a:ea typeface="DejaVu Sans"/>
              </a:rPr>
              <a:t>€ = f(∆info , ∆t )</a:t>
            </a:r>
            <a:endParaRPr lang="en-DK" sz="6000" b="0" u="none" strike="noStrike">
              <a:solidFill>
                <a:srgbClr val="FFFFFF"/>
              </a:solidFill>
              <a:uFillTx/>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7" name="Groupe 15"/>
          <p:cNvGrpSpPr/>
          <p:nvPr/>
        </p:nvGrpSpPr>
        <p:grpSpPr>
          <a:xfrm>
            <a:off x="6382080" y="1690560"/>
            <a:ext cx="5177160" cy="4710960"/>
            <a:chOff x="6382080" y="1690560"/>
            <a:chExt cx="5177160" cy="4710960"/>
          </a:xfrm>
        </p:grpSpPr>
        <p:sp>
          <p:nvSpPr>
            <p:cNvPr id="538" name="Rectangle 13"/>
            <p:cNvSpPr/>
            <p:nvPr/>
          </p:nvSpPr>
          <p:spPr>
            <a:xfrm>
              <a:off x="6382080" y="1690560"/>
              <a:ext cx="5177160" cy="4239360"/>
            </a:xfrm>
            <a:prstGeom prst="rect">
              <a:avLst/>
            </a:prstGeom>
            <a:solidFill>
              <a:srgbClr val="5B9BD5">
                <a:alpha val="6000"/>
              </a:srgbClr>
            </a:solidFill>
            <a:ln>
              <a:no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39" name="ZoneTexte 14"/>
            <p:cNvSpPr/>
            <p:nvPr/>
          </p:nvSpPr>
          <p:spPr>
            <a:xfrm>
              <a:off x="8185680" y="6037560"/>
              <a:ext cx="13143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none" strike="noStrike">
                  <a:solidFill>
                    <a:srgbClr val="000000"/>
                  </a:solidFill>
                  <a:uFillTx/>
                  <a:latin typeface="Calibri"/>
                  <a:ea typeface="DejaVu Sans"/>
                </a:rPr>
                <a:t>Ethical costs</a:t>
              </a:r>
              <a:endParaRPr lang="en-DK" sz="1800" b="0" u="none" strike="noStrike">
                <a:solidFill>
                  <a:srgbClr val="FFFFFF"/>
                </a:solidFill>
                <a:uFillTx/>
                <a:latin typeface="Arial"/>
              </a:endParaRPr>
            </a:p>
          </p:txBody>
        </p:sp>
      </p:grpSp>
      <p:grpSp>
        <p:nvGrpSpPr>
          <p:cNvPr id="540" name="Groupe 16"/>
          <p:cNvGrpSpPr/>
          <p:nvPr/>
        </p:nvGrpSpPr>
        <p:grpSpPr>
          <a:xfrm>
            <a:off x="363960" y="1511640"/>
            <a:ext cx="5889600" cy="5231520"/>
            <a:chOff x="363960" y="1511640"/>
            <a:chExt cx="5889600" cy="5231520"/>
          </a:xfrm>
        </p:grpSpPr>
        <p:sp>
          <p:nvSpPr>
            <p:cNvPr id="541" name="Rectangle 17"/>
            <p:cNvSpPr/>
            <p:nvPr/>
          </p:nvSpPr>
          <p:spPr>
            <a:xfrm>
              <a:off x="363960" y="1511640"/>
              <a:ext cx="5889600" cy="4747320"/>
            </a:xfrm>
            <a:prstGeom prst="rect">
              <a:avLst/>
            </a:prstGeom>
            <a:solidFill>
              <a:srgbClr val="5B9BD5">
                <a:alpha val="6000"/>
              </a:srgbClr>
            </a:solidFill>
            <a:ln>
              <a:no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42" name="ZoneTexte 18"/>
            <p:cNvSpPr/>
            <p:nvPr/>
          </p:nvSpPr>
          <p:spPr>
            <a:xfrm>
              <a:off x="2420280" y="6379200"/>
              <a:ext cx="15840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none" strike="noStrike">
                  <a:solidFill>
                    <a:srgbClr val="000000"/>
                  </a:solidFill>
                  <a:uFillTx/>
                  <a:latin typeface="Calibri"/>
                  <a:ea typeface="DejaVu Sans"/>
                </a:rPr>
                <a:t>Statistical costs</a:t>
              </a:r>
              <a:endParaRPr lang="en-DK" sz="1800" b="0" u="none" strike="noStrike">
                <a:solidFill>
                  <a:srgbClr val="FFFFFF"/>
                </a:solidFill>
                <a:uFillTx/>
                <a:latin typeface="Arial"/>
              </a:endParaRPr>
            </a:p>
          </p:txBody>
        </p:sp>
      </p:grpSp>
      <p:sp>
        <p:nvSpPr>
          <p:cNvPr id="543" name="Titre 1"/>
          <p:cNvSpPr/>
          <p:nvPr/>
        </p:nvSpPr>
        <p:spPr>
          <a:xfrm>
            <a:off x="838080" y="365040"/>
            <a:ext cx="10511280" cy="70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90000"/>
              </a:lnSpc>
            </a:pPr>
            <a:r>
              <a:rPr lang="en-US" sz="4400" b="0" u="none" strike="noStrike">
                <a:solidFill>
                  <a:srgbClr val="000000"/>
                </a:solidFill>
                <a:uFillTx/>
                <a:latin typeface="Calibri Light"/>
                <a:ea typeface="DejaVu Sans"/>
              </a:rPr>
              <a:t>What are the costs of an information?</a:t>
            </a:r>
            <a:endParaRPr lang="en-DK" sz="4400" b="0" u="none" strike="noStrike">
              <a:solidFill>
                <a:srgbClr val="FFFFFF"/>
              </a:solidFill>
              <a:uFillTx/>
              <a:latin typeface="Arial"/>
            </a:endParaRPr>
          </a:p>
        </p:txBody>
      </p:sp>
      <p:grpSp>
        <p:nvGrpSpPr>
          <p:cNvPr id="544" name="Diagram5"/>
          <p:cNvGrpSpPr/>
          <p:nvPr/>
        </p:nvGrpSpPr>
        <p:grpSpPr>
          <a:xfrm>
            <a:off x="453960" y="1148040"/>
            <a:ext cx="3968280" cy="3412440"/>
            <a:chOff x="453960" y="1148040"/>
            <a:chExt cx="3968280" cy="3412440"/>
          </a:xfrm>
        </p:grpSpPr>
        <p:sp>
          <p:nvSpPr>
            <p:cNvPr id="545" name="Rectangle 543"/>
            <p:cNvSpPr/>
            <p:nvPr/>
          </p:nvSpPr>
          <p:spPr>
            <a:xfrm>
              <a:off x="453960" y="1148040"/>
              <a:ext cx="3968280" cy="341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46" name="Oval 544"/>
            <p:cNvSpPr/>
            <p:nvPr/>
          </p:nvSpPr>
          <p:spPr>
            <a:xfrm>
              <a:off x="1836000" y="2385720"/>
              <a:ext cx="937800" cy="937800"/>
            </a:xfrm>
            <a:prstGeom prst="ellipse">
              <a:avLst/>
            </a:prstGeom>
            <a:solidFill>
              <a:schemeClr val="accent4">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8280" tIns="8280" rIns="8280" bIns="8280" numCol="1" spcCol="1440" anchor="ctr">
              <a:noAutofit/>
            </a:bodyPr>
            <a:lstStyle/>
            <a:p>
              <a:pPr algn="ctr" defTabSz="577800">
                <a:lnSpc>
                  <a:spcPct val="90000"/>
                </a:lnSpc>
                <a:spcAft>
                  <a:spcPts val="456"/>
                </a:spcAft>
                <a:tabLst>
                  <a:tab pos="0" algn="l"/>
                </a:tabLst>
              </a:pPr>
              <a:r>
                <a:rPr lang="fr-FR" sz="1300" b="0" u="none" strike="noStrike">
                  <a:solidFill>
                    <a:schemeClr val="lt1"/>
                  </a:solidFill>
                  <a:uFillTx/>
                  <a:latin typeface="Arial"/>
                  <a:ea typeface="DejaVu Sans"/>
                </a:rPr>
                <a:t>Energy</a:t>
              </a:r>
              <a:endParaRPr lang="en-DK" sz="1300" b="0" u="none" strike="noStrike">
                <a:solidFill>
                  <a:srgbClr val="000000"/>
                </a:solidFill>
                <a:uFillTx/>
                <a:latin typeface="Arial"/>
              </a:endParaRPr>
            </a:p>
          </p:txBody>
        </p:sp>
        <p:sp>
          <p:nvSpPr>
            <p:cNvPr id="547" name="Freeform: Shape 545"/>
            <p:cNvSpPr/>
            <p:nvPr/>
          </p:nvSpPr>
          <p:spPr>
            <a:xfrm rot="16200000">
              <a:off x="2222640" y="2284200"/>
              <a:ext cx="163800" cy="39240"/>
            </a:xfrm>
            <a:custGeom>
              <a:avLst/>
              <a:gdLst>
                <a:gd name="textAreaLeft" fmla="*/ 0 w 163800"/>
                <a:gd name="textAreaRight" fmla="*/ 166680 w 163800"/>
                <a:gd name="textAreaTop" fmla="*/ 0 h 39240"/>
                <a:gd name="textAreaBottom" fmla="*/ 42120 h 39240"/>
              </a:gdLst>
              <a:ahLst/>
              <a:cxnLst/>
              <a:rect l="textAreaLeft" t="textAreaTop" r="textAreaRight" b="textAreaBottom"/>
              <a:pathLst>
                <a:path w="167007" h="42642">
                  <a:moveTo>
                    <a:pt x="0" y="21321"/>
                  </a:moveTo>
                  <a:lnTo>
                    <a:pt x="167007" y="21321"/>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48" name="Oval 546"/>
            <p:cNvSpPr/>
            <p:nvPr/>
          </p:nvSpPr>
          <p:spPr>
            <a:xfrm>
              <a:off x="2029320" y="1664280"/>
              <a:ext cx="551160" cy="551160"/>
            </a:xfrm>
            <a:prstGeom prst="ellipse">
              <a:avLst/>
            </a:prstGeom>
            <a:solidFill>
              <a:schemeClr val="accent5">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12600" tIns="12600" rIns="12600" bIns="12600" numCol="1" spcCol="1440" anchor="ctr">
              <a:noAutofit/>
            </a:bodyPr>
            <a:lstStyle/>
            <a:p>
              <a:pPr algn="ctr" defTabSz="888840">
                <a:lnSpc>
                  <a:spcPct val="90000"/>
                </a:lnSpc>
                <a:spcAft>
                  <a:spcPts val="700"/>
                </a:spcAft>
                <a:tabLst>
                  <a:tab pos="0" algn="l"/>
                </a:tabLst>
              </a:pPr>
              <a:r>
                <a:rPr lang="fr-FR" sz="2000" b="0" u="none" strike="noStrike">
                  <a:solidFill>
                    <a:schemeClr val="lt1"/>
                  </a:solidFill>
                  <a:uFillTx/>
                  <a:latin typeface="Arial"/>
                  <a:ea typeface="DejaVu Sans"/>
                </a:rPr>
                <a:t>€</a:t>
              </a:r>
              <a:endParaRPr lang="en-DK" sz="2000" b="0" u="none" strike="noStrike">
                <a:solidFill>
                  <a:srgbClr val="FFFFFF"/>
                </a:solidFill>
                <a:uFillTx/>
                <a:latin typeface="Arial"/>
              </a:endParaRPr>
            </a:p>
          </p:txBody>
        </p:sp>
        <p:sp>
          <p:nvSpPr>
            <p:cNvPr id="549" name="Freeform: Shape 547"/>
            <p:cNvSpPr/>
            <p:nvPr/>
          </p:nvSpPr>
          <p:spPr>
            <a:xfrm>
              <a:off x="2776680" y="2834640"/>
              <a:ext cx="141840" cy="39240"/>
            </a:xfrm>
            <a:custGeom>
              <a:avLst/>
              <a:gdLst>
                <a:gd name="textAreaLeft" fmla="*/ 0 w 141840"/>
                <a:gd name="textAreaRight" fmla="*/ 144720 w 141840"/>
                <a:gd name="textAreaTop" fmla="*/ 0 h 39240"/>
                <a:gd name="textAreaBottom" fmla="*/ 42120 h 39240"/>
              </a:gdLst>
              <a:ahLst/>
              <a:cxnLst/>
              <a:rect l="textAreaLeft" t="textAreaTop" r="textAreaRight" b="textAreaBottom"/>
              <a:pathLst>
                <a:path w="145030" h="42642">
                  <a:moveTo>
                    <a:pt x="0" y="21321"/>
                  </a:moveTo>
                  <a:lnTo>
                    <a:pt x="145030" y="21321"/>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50" name="Oval 548"/>
            <p:cNvSpPr/>
            <p:nvPr/>
          </p:nvSpPr>
          <p:spPr>
            <a:xfrm>
              <a:off x="2921760" y="2497680"/>
              <a:ext cx="1471680" cy="713520"/>
            </a:xfrm>
            <a:prstGeom prst="ellipse">
              <a:avLst/>
            </a:prstGeom>
            <a:solidFill>
              <a:schemeClr val="accent5">
                <a:hueOff val="-2451115"/>
                <a:satOff val="-3409"/>
                <a:lumOff val="-1307"/>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66560">
                <a:lnSpc>
                  <a:spcPct val="90000"/>
                </a:lnSpc>
                <a:spcAft>
                  <a:spcPts val="366"/>
                </a:spcAft>
                <a:tabLst>
                  <a:tab pos="0" algn="l"/>
                </a:tabLst>
              </a:pPr>
              <a:r>
                <a:rPr lang="fr-FR" sz="1100" b="0" u="none" strike="noStrike">
                  <a:solidFill>
                    <a:schemeClr val="lt1"/>
                  </a:solidFill>
                  <a:uFillTx/>
                  <a:latin typeface="Arial"/>
                  <a:ea typeface="DejaVu Sans"/>
                </a:rPr>
                <a:t>Instrumentation complexity</a:t>
              </a:r>
              <a:endParaRPr lang="en-DK" sz="1100" b="0" u="none" strike="noStrike">
                <a:solidFill>
                  <a:srgbClr val="FFFFFF"/>
                </a:solidFill>
                <a:uFillTx/>
                <a:latin typeface="Arial"/>
              </a:endParaRPr>
            </a:p>
          </p:txBody>
        </p:sp>
        <p:sp>
          <p:nvSpPr>
            <p:cNvPr id="551" name="Freeform: Shape 549"/>
            <p:cNvSpPr/>
            <p:nvPr/>
          </p:nvSpPr>
          <p:spPr>
            <a:xfrm rot="5400000">
              <a:off x="2071080" y="3543840"/>
              <a:ext cx="474120" cy="39240"/>
            </a:xfrm>
            <a:custGeom>
              <a:avLst/>
              <a:gdLst>
                <a:gd name="textAreaLeft" fmla="*/ 0 w 474120"/>
                <a:gd name="textAreaRight" fmla="*/ 477000 w 474120"/>
                <a:gd name="textAreaTop" fmla="*/ 0 h 39240"/>
                <a:gd name="textAreaBottom" fmla="*/ 42120 h 39240"/>
              </a:gdLst>
              <a:ahLst/>
              <a:cxnLst/>
              <a:rect l="textAreaLeft" t="textAreaTop" r="textAreaRight" b="textAreaBottom"/>
              <a:pathLst>
                <a:path w="477386" h="42642">
                  <a:moveTo>
                    <a:pt x="0" y="21321"/>
                  </a:moveTo>
                  <a:lnTo>
                    <a:pt x="477386" y="21321"/>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52" name="Oval 550"/>
            <p:cNvSpPr/>
            <p:nvPr/>
          </p:nvSpPr>
          <p:spPr>
            <a:xfrm>
              <a:off x="1790640" y="3803760"/>
              <a:ext cx="1027800" cy="550800"/>
            </a:xfrm>
            <a:prstGeom prst="ellipse">
              <a:avLst/>
            </a:prstGeom>
            <a:solidFill>
              <a:schemeClr val="accent5">
                <a:hueOff val="-4902230"/>
                <a:satOff val="-6819"/>
                <a:lumOff val="-2615"/>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88880">
                <a:lnSpc>
                  <a:spcPct val="90000"/>
                </a:lnSpc>
                <a:spcAft>
                  <a:spcPts val="386"/>
                </a:spcAft>
                <a:tabLst>
                  <a:tab pos="0" algn="l"/>
                </a:tabLst>
              </a:pPr>
              <a:r>
                <a:rPr lang="fr-FR" sz="1100" b="0" u="none" strike="noStrike">
                  <a:solidFill>
                    <a:schemeClr val="lt1"/>
                  </a:solidFill>
                  <a:uFillTx/>
                  <a:latin typeface="Arial"/>
                  <a:ea typeface="DejaVu Sans"/>
                </a:rPr>
                <a:t>Computing power</a:t>
              </a:r>
              <a:endParaRPr lang="en-DK" sz="1100" b="0" u="none" strike="noStrike">
                <a:solidFill>
                  <a:srgbClr val="FFFFFF"/>
                </a:solidFill>
                <a:uFillTx/>
                <a:latin typeface="Arial"/>
              </a:endParaRPr>
            </a:p>
          </p:txBody>
        </p:sp>
        <p:sp>
          <p:nvSpPr>
            <p:cNvPr id="553" name="Freeform: Shape 551"/>
            <p:cNvSpPr/>
            <p:nvPr/>
          </p:nvSpPr>
          <p:spPr>
            <a:xfrm rot="10800000">
              <a:off x="1555200" y="2838240"/>
              <a:ext cx="280800" cy="39240"/>
            </a:xfrm>
            <a:custGeom>
              <a:avLst/>
              <a:gdLst>
                <a:gd name="textAreaLeft" fmla="*/ 0 w 280800"/>
                <a:gd name="textAreaRight" fmla="*/ 283680 w 280800"/>
                <a:gd name="textAreaTop" fmla="*/ 0 h 39240"/>
                <a:gd name="textAreaBottom" fmla="*/ 42120 h 39240"/>
              </a:gdLst>
              <a:ahLst/>
              <a:cxnLst/>
              <a:rect l="textAreaLeft" t="textAreaTop" r="textAreaRight" b="textAreaBottom"/>
              <a:pathLst>
                <a:path w="284003" h="42642">
                  <a:moveTo>
                    <a:pt x="0" y="21321"/>
                  </a:moveTo>
                  <a:lnTo>
                    <a:pt x="284003" y="21321"/>
                  </a:lnTo>
                </a:path>
              </a:pathLst>
            </a:custGeom>
            <a:noFill/>
            <a:ln>
              <a:solidFill>
                <a:srgbClr val="70AD47"/>
              </a:solidFill>
            </a:ln>
          </p:spPr>
          <p:style>
            <a:lnRef idx="2">
              <a:scrgbClr r="0" g="0" b="0"/>
            </a:lnRef>
            <a:fillRef idx="0">
              <a:scrgbClr r="0" g="0" b="0"/>
            </a:fillRef>
            <a:effectRef idx="0">
              <a:scrgbClr r="0" g="0" b="0"/>
            </a:effectRef>
            <a:fontRef idx="minor"/>
          </p:style>
          <p:txBody>
            <a:bodyPr rot="10800000"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54" name="Oval 552"/>
            <p:cNvSpPr/>
            <p:nvPr/>
          </p:nvSpPr>
          <p:spPr>
            <a:xfrm>
              <a:off x="610920" y="2622240"/>
              <a:ext cx="937800" cy="464400"/>
            </a:xfrm>
            <a:prstGeom prst="ellipse">
              <a:avLst/>
            </a:prstGeom>
            <a:solidFill>
              <a:schemeClr val="accent5">
                <a:hueOff val="-7353344"/>
                <a:satOff val="-10228"/>
                <a:lumOff val="-3922"/>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88880">
                <a:lnSpc>
                  <a:spcPct val="90000"/>
                </a:lnSpc>
                <a:spcAft>
                  <a:spcPts val="386"/>
                </a:spcAft>
                <a:tabLst>
                  <a:tab pos="0" algn="l"/>
                </a:tabLst>
              </a:pPr>
              <a:r>
                <a:rPr lang="fr-FR" sz="1200" b="0" u="none" strike="noStrike">
                  <a:solidFill>
                    <a:schemeClr val="lt1"/>
                  </a:solidFill>
                  <a:uFillTx/>
                  <a:latin typeface="Arial"/>
                  <a:ea typeface="DejaVu Sans"/>
                </a:rPr>
                <a:t>accuracy</a:t>
              </a:r>
              <a:endParaRPr lang="en-DK" sz="1200" b="0" u="none" strike="noStrike">
                <a:solidFill>
                  <a:srgbClr val="FFFFFF"/>
                </a:solidFill>
                <a:uFillTx/>
                <a:latin typeface="Arial"/>
              </a:endParaRPr>
            </a:p>
          </p:txBody>
        </p:sp>
      </p:grpSp>
      <p:grpSp>
        <p:nvGrpSpPr>
          <p:cNvPr id="555" name="Diagram6"/>
          <p:cNvGrpSpPr/>
          <p:nvPr/>
        </p:nvGrpSpPr>
        <p:grpSpPr>
          <a:xfrm>
            <a:off x="3661200" y="3780000"/>
            <a:ext cx="2339280" cy="2240640"/>
            <a:chOff x="3661200" y="3780000"/>
            <a:chExt cx="2339280" cy="2240640"/>
          </a:xfrm>
        </p:grpSpPr>
        <p:sp>
          <p:nvSpPr>
            <p:cNvPr id="556" name="Rectangle 554"/>
            <p:cNvSpPr/>
            <p:nvPr/>
          </p:nvSpPr>
          <p:spPr>
            <a:xfrm>
              <a:off x="3661200" y="3780000"/>
              <a:ext cx="2339280" cy="224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57" name="Oval 555"/>
            <p:cNvSpPr/>
            <p:nvPr/>
          </p:nvSpPr>
          <p:spPr>
            <a:xfrm>
              <a:off x="4521600" y="4606920"/>
              <a:ext cx="619200" cy="619200"/>
            </a:xfrm>
            <a:prstGeom prst="ellipse">
              <a:avLst/>
            </a:prstGeom>
            <a:solidFill>
              <a:schemeClr val="accent4">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7560" tIns="7560" rIns="7560" bIns="7560" numCol="1" spcCol="1440" anchor="ctr">
              <a:noAutofit/>
            </a:bodyPr>
            <a:lstStyle/>
            <a:p>
              <a:pPr algn="ctr" defTabSz="533520">
                <a:lnSpc>
                  <a:spcPct val="90000"/>
                </a:lnSpc>
                <a:spcAft>
                  <a:spcPts val="420"/>
                </a:spcAft>
                <a:tabLst>
                  <a:tab pos="0" algn="l"/>
                </a:tabLst>
              </a:pPr>
              <a:r>
                <a:rPr lang="fr-FR" sz="1200" b="0" u="none" strike="noStrike">
                  <a:solidFill>
                    <a:schemeClr val="lt1"/>
                  </a:solidFill>
                  <a:uFillTx/>
                  <a:latin typeface="Arial"/>
                  <a:ea typeface="DejaVu Sans"/>
                </a:rPr>
                <a:t>Time</a:t>
              </a:r>
              <a:endParaRPr lang="en-DK" sz="1200" b="0" u="none" strike="noStrike">
                <a:solidFill>
                  <a:srgbClr val="000000"/>
                </a:solidFill>
                <a:uFillTx/>
                <a:latin typeface="Arial"/>
              </a:endParaRPr>
            </a:p>
          </p:txBody>
        </p:sp>
        <p:sp>
          <p:nvSpPr>
            <p:cNvPr id="558" name="Freeform: Shape 556"/>
            <p:cNvSpPr/>
            <p:nvPr/>
          </p:nvSpPr>
          <p:spPr>
            <a:xfrm rot="16200000">
              <a:off x="4717800" y="4471200"/>
              <a:ext cx="226440" cy="44640"/>
            </a:xfrm>
            <a:custGeom>
              <a:avLst/>
              <a:gdLst>
                <a:gd name="textAreaLeft" fmla="*/ 0 w 226440"/>
                <a:gd name="textAreaRight" fmla="*/ 229320 w 226440"/>
                <a:gd name="textAreaTop" fmla="*/ 0 h 44640"/>
                <a:gd name="textAreaBottom" fmla="*/ 47520 h 44640"/>
              </a:gdLst>
              <a:ahLst/>
              <a:cxnLst/>
              <a:rect l="textAreaLeft" t="textAreaTop" r="textAreaRight" b="textAreaBottom"/>
              <a:pathLst>
                <a:path w="229753" h="47812">
                  <a:moveTo>
                    <a:pt x="0" y="23906"/>
                  </a:moveTo>
                  <a:lnTo>
                    <a:pt x="229753" y="23906"/>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59" name="Oval 557"/>
            <p:cNvSpPr/>
            <p:nvPr/>
          </p:nvSpPr>
          <p:spPr>
            <a:xfrm>
              <a:off x="4229280" y="3840120"/>
              <a:ext cx="1203840" cy="533520"/>
            </a:xfrm>
            <a:prstGeom prst="ellipse">
              <a:avLst/>
            </a:prstGeom>
            <a:solidFill>
              <a:schemeClr val="accent5">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66560">
                <a:lnSpc>
                  <a:spcPct val="90000"/>
                </a:lnSpc>
                <a:spcAft>
                  <a:spcPts val="366"/>
                </a:spcAft>
                <a:tabLst>
                  <a:tab pos="0" algn="l"/>
                </a:tabLst>
              </a:pPr>
              <a:r>
                <a:rPr lang="fr-FR" sz="1050" b="0" u="none" strike="noStrike">
                  <a:solidFill>
                    <a:schemeClr val="lt1"/>
                  </a:solidFill>
                  <a:uFillTx/>
                  <a:latin typeface="Arial"/>
                  <a:ea typeface="DejaVu Sans"/>
                </a:rPr>
                <a:t>Temporal precision</a:t>
              </a:r>
              <a:endParaRPr lang="en-DK" sz="1050" b="0" u="none" strike="noStrike">
                <a:solidFill>
                  <a:srgbClr val="FFFFFF"/>
                </a:solidFill>
                <a:uFillTx/>
                <a:latin typeface="Arial"/>
              </a:endParaRPr>
            </a:p>
          </p:txBody>
        </p:sp>
        <p:sp>
          <p:nvSpPr>
            <p:cNvPr id="560" name="Freeform: Shape 558"/>
            <p:cNvSpPr/>
            <p:nvPr/>
          </p:nvSpPr>
          <p:spPr>
            <a:xfrm rot="5400000">
              <a:off x="4704840" y="5336280"/>
              <a:ext cx="258480" cy="44640"/>
            </a:xfrm>
            <a:custGeom>
              <a:avLst/>
              <a:gdLst>
                <a:gd name="textAreaLeft" fmla="*/ 0 w 258480"/>
                <a:gd name="textAreaRight" fmla="*/ 261360 w 258480"/>
                <a:gd name="textAreaTop" fmla="*/ 0 h 44640"/>
                <a:gd name="textAreaBottom" fmla="*/ 47520 h 44640"/>
              </a:gdLst>
              <a:ahLst/>
              <a:cxnLst/>
              <a:rect l="textAreaLeft" t="textAreaTop" r="textAreaRight" b="textAreaBottom"/>
              <a:pathLst>
                <a:path w="261607" h="47812">
                  <a:moveTo>
                    <a:pt x="0" y="23906"/>
                  </a:moveTo>
                  <a:lnTo>
                    <a:pt x="261607" y="23906"/>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61" name="Oval 559"/>
            <p:cNvSpPr/>
            <p:nvPr/>
          </p:nvSpPr>
          <p:spPr>
            <a:xfrm>
              <a:off x="4596120" y="5490720"/>
              <a:ext cx="469800" cy="469800"/>
            </a:xfrm>
            <a:prstGeom prst="ellipse">
              <a:avLst/>
            </a:prstGeom>
            <a:solidFill>
              <a:schemeClr val="accent5">
                <a:hueOff val="-7353344"/>
                <a:satOff val="-10228"/>
                <a:lumOff val="-3922"/>
                <a:alphaOff val="0"/>
              </a:schemeClr>
            </a:solidFill>
            <a:ln>
              <a:solidFill>
                <a:srgbClr val="FFFFFF"/>
              </a:solidFill>
            </a:ln>
          </p:spPr>
          <p:style>
            <a:lnRef idx="2">
              <a:scrgbClr r="0" g="0" b="0"/>
            </a:lnRef>
            <a:fillRef idx="0">
              <a:scrgbClr r="0" g="0" b="0"/>
            </a:fillRef>
            <a:effectRef idx="0">
              <a:scrgbClr r="0" g="0" b="0"/>
            </a:effectRef>
            <a:fontRef idx="minor"/>
          </p:style>
          <p:txBody>
            <a:bodyPr lIns="9000" tIns="9000" rIns="9000" bIns="9000" numCol="1" spcCol="1440" anchor="ctr">
              <a:noAutofit/>
            </a:bodyPr>
            <a:lstStyle/>
            <a:p>
              <a:pPr algn="ctr" defTabSz="622440">
                <a:lnSpc>
                  <a:spcPct val="90000"/>
                </a:lnSpc>
                <a:spcAft>
                  <a:spcPts val="490"/>
                </a:spcAft>
                <a:tabLst>
                  <a:tab pos="0" algn="l"/>
                </a:tabLst>
              </a:pPr>
              <a:r>
                <a:rPr lang="fr-FR" sz="1400" b="0" u="none" strike="noStrike">
                  <a:solidFill>
                    <a:schemeClr val="lt1"/>
                  </a:solidFill>
                  <a:uFillTx/>
                  <a:latin typeface="Arial"/>
                  <a:ea typeface="DejaVu Sans"/>
                </a:rPr>
                <a:t>€</a:t>
              </a:r>
              <a:endParaRPr lang="en-DK" sz="1400" b="0" u="none" strike="noStrike">
                <a:solidFill>
                  <a:srgbClr val="FFFFFF"/>
                </a:solidFill>
                <a:uFillTx/>
                <a:latin typeface="Arial"/>
              </a:endParaRPr>
            </a:p>
          </p:txBody>
        </p:sp>
      </p:grpSp>
      <p:grpSp>
        <p:nvGrpSpPr>
          <p:cNvPr id="562" name="Diagram7"/>
          <p:cNvGrpSpPr/>
          <p:nvPr/>
        </p:nvGrpSpPr>
        <p:grpSpPr>
          <a:xfrm>
            <a:off x="6465960" y="1292760"/>
            <a:ext cx="4968720" cy="4712040"/>
            <a:chOff x="6465960" y="1292760"/>
            <a:chExt cx="4968720" cy="4712040"/>
          </a:xfrm>
        </p:grpSpPr>
        <p:sp>
          <p:nvSpPr>
            <p:cNvPr id="563" name="Rectangle 561"/>
            <p:cNvSpPr/>
            <p:nvPr/>
          </p:nvSpPr>
          <p:spPr>
            <a:xfrm>
              <a:off x="6465960" y="1292760"/>
              <a:ext cx="4968720" cy="471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64" name="Oval 562"/>
            <p:cNvSpPr/>
            <p:nvPr/>
          </p:nvSpPr>
          <p:spPr>
            <a:xfrm>
              <a:off x="8220240" y="3050640"/>
              <a:ext cx="1295280" cy="1295280"/>
            </a:xfrm>
            <a:prstGeom prst="ellipse">
              <a:avLst/>
            </a:prstGeom>
            <a:solidFill>
              <a:schemeClr val="accent4">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8280" tIns="8280" rIns="8280" bIns="8280" numCol="1" spcCol="1440" anchor="ctr">
              <a:noAutofit/>
            </a:bodyPr>
            <a:lstStyle/>
            <a:p>
              <a:pPr algn="ctr" defTabSz="577800">
                <a:lnSpc>
                  <a:spcPct val="90000"/>
                </a:lnSpc>
                <a:spcAft>
                  <a:spcPts val="456"/>
                </a:spcAft>
                <a:tabLst>
                  <a:tab pos="0" algn="l"/>
                </a:tabLst>
              </a:pPr>
              <a:r>
                <a:rPr lang="fr-FR" sz="1300" b="0" u="none" strike="noStrike">
                  <a:solidFill>
                    <a:schemeClr val="lt1"/>
                  </a:solidFill>
                  <a:uFillTx/>
                  <a:latin typeface="Arial"/>
                  <a:ea typeface="DejaVu Sans"/>
                </a:rPr>
                <a:t>A change in the subject's state</a:t>
              </a:r>
              <a:endParaRPr lang="en-DK" sz="1300" b="0" u="none" strike="noStrike">
                <a:solidFill>
                  <a:srgbClr val="000000"/>
                </a:solidFill>
                <a:uFillTx/>
                <a:latin typeface="Arial"/>
              </a:endParaRPr>
            </a:p>
          </p:txBody>
        </p:sp>
        <p:sp>
          <p:nvSpPr>
            <p:cNvPr id="565" name="Freeform: Shape 563"/>
            <p:cNvSpPr/>
            <p:nvPr/>
          </p:nvSpPr>
          <p:spPr>
            <a:xfrm rot="16200000">
              <a:off x="8724240" y="2885040"/>
              <a:ext cx="286920" cy="43920"/>
            </a:xfrm>
            <a:custGeom>
              <a:avLst/>
              <a:gdLst>
                <a:gd name="textAreaLeft" fmla="*/ 0 w 286920"/>
                <a:gd name="textAreaRight" fmla="*/ 289800 w 286920"/>
                <a:gd name="textAreaTop" fmla="*/ 0 h 43920"/>
                <a:gd name="textAreaBottom" fmla="*/ 46800 h 43920"/>
              </a:gdLst>
              <a:ahLst/>
              <a:cxnLst/>
              <a:rect l="textAreaLeft" t="textAreaTop" r="textAreaRight" b="textAreaBottom"/>
              <a:pathLst>
                <a:path w="290331" h="47002">
                  <a:moveTo>
                    <a:pt x="0" y="23501"/>
                  </a:moveTo>
                  <a:lnTo>
                    <a:pt x="290331" y="23501"/>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66" name="Oval 564"/>
            <p:cNvSpPr/>
            <p:nvPr/>
          </p:nvSpPr>
          <p:spPr>
            <a:xfrm>
              <a:off x="8035920" y="2114640"/>
              <a:ext cx="1663920" cy="642600"/>
            </a:xfrm>
            <a:prstGeom prst="ellipse">
              <a:avLst/>
            </a:prstGeom>
            <a:solidFill>
              <a:schemeClr val="accent5">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88880">
                <a:lnSpc>
                  <a:spcPct val="90000"/>
                </a:lnSpc>
                <a:spcAft>
                  <a:spcPts val="386"/>
                </a:spcAft>
                <a:tabLst>
                  <a:tab pos="0" algn="l"/>
                </a:tabLst>
              </a:pPr>
              <a:r>
                <a:rPr lang="fr-FR" sz="1050" b="0" u="none" strike="noStrike">
                  <a:solidFill>
                    <a:schemeClr val="lt1"/>
                  </a:solidFill>
                  <a:uFillTx/>
                  <a:latin typeface="Arial"/>
                  <a:ea typeface="DejaVu Sans"/>
                </a:rPr>
                <a:t>Collecting a sample</a:t>
              </a:r>
              <a:endParaRPr lang="en-DK" sz="1050" b="0" u="none" strike="noStrike">
                <a:solidFill>
                  <a:srgbClr val="FFFFFF"/>
                </a:solidFill>
                <a:uFillTx/>
                <a:latin typeface="Arial"/>
              </a:endParaRPr>
            </a:p>
          </p:txBody>
        </p:sp>
        <p:sp>
          <p:nvSpPr>
            <p:cNvPr id="567" name="Freeform: Shape 565"/>
            <p:cNvSpPr/>
            <p:nvPr/>
          </p:nvSpPr>
          <p:spPr>
            <a:xfrm>
              <a:off x="9518760" y="3676680"/>
              <a:ext cx="223920" cy="43920"/>
            </a:xfrm>
            <a:custGeom>
              <a:avLst/>
              <a:gdLst>
                <a:gd name="textAreaLeft" fmla="*/ 0 w 223920"/>
                <a:gd name="textAreaRight" fmla="*/ 226800 w 223920"/>
                <a:gd name="textAreaTop" fmla="*/ 0 h 43920"/>
                <a:gd name="textAreaBottom" fmla="*/ 46800 h 43920"/>
              </a:gdLst>
              <a:ahLst/>
              <a:cxnLst/>
              <a:rect l="textAreaLeft" t="textAreaTop" r="textAreaRight" b="textAreaBottom"/>
              <a:pathLst>
                <a:path w="227158" h="47002">
                  <a:moveTo>
                    <a:pt x="0" y="23501"/>
                  </a:moveTo>
                  <a:lnTo>
                    <a:pt x="227158" y="23501"/>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68" name="Oval 566"/>
            <p:cNvSpPr/>
            <p:nvPr/>
          </p:nvSpPr>
          <p:spPr>
            <a:xfrm>
              <a:off x="9745920" y="3205440"/>
              <a:ext cx="1625760" cy="986040"/>
            </a:xfrm>
            <a:prstGeom prst="ellipse">
              <a:avLst/>
            </a:prstGeom>
            <a:solidFill>
              <a:schemeClr val="accent5">
                <a:hueOff val="-2451115"/>
                <a:satOff val="-3409"/>
                <a:lumOff val="-1307"/>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66560">
                <a:lnSpc>
                  <a:spcPct val="90000"/>
                </a:lnSpc>
                <a:spcAft>
                  <a:spcPts val="366"/>
                </a:spcAft>
                <a:tabLst>
                  <a:tab pos="0" algn="l"/>
                </a:tabLst>
              </a:pPr>
              <a:r>
                <a:rPr lang="fr-FR" sz="1400" b="0" u="none" strike="noStrike">
                  <a:solidFill>
                    <a:schemeClr val="lt1"/>
                  </a:solidFill>
                  <a:uFillTx/>
                  <a:latin typeface="Arial"/>
                  <a:ea typeface="DejaVu Sans"/>
                </a:rPr>
                <a:t>Physical/physiological changes</a:t>
              </a:r>
              <a:endParaRPr lang="en-DK" sz="1400" b="0" u="none" strike="noStrike">
                <a:solidFill>
                  <a:srgbClr val="FFFFFF"/>
                </a:solidFill>
                <a:uFillTx/>
                <a:latin typeface="Arial"/>
              </a:endParaRPr>
            </a:p>
          </p:txBody>
        </p:sp>
        <p:sp>
          <p:nvSpPr>
            <p:cNvPr id="569" name="Freeform: Shape 567"/>
            <p:cNvSpPr/>
            <p:nvPr/>
          </p:nvSpPr>
          <p:spPr>
            <a:xfrm rot="5400000">
              <a:off x="8463960" y="4734360"/>
              <a:ext cx="814320" cy="43920"/>
            </a:xfrm>
            <a:custGeom>
              <a:avLst/>
              <a:gdLst>
                <a:gd name="textAreaLeft" fmla="*/ 0 w 814320"/>
                <a:gd name="textAreaRight" fmla="*/ 817200 w 814320"/>
                <a:gd name="textAreaTop" fmla="*/ 0 h 43920"/>
                <a:gd name="textAreaBottom" fmla="*/ 46800 h 43920"/>
              </a:gdLst>
              <a:ahLst/>
              <a:cxnLst/>
              <a:rect l="textAreaLeft" t="textAreaTop" r="textAreaRight" b="textAreaBottom"/>
              <a:pathLst>
                <a:path w="817538" h="47002">
                  <a:moveTo>
                    <a:pt x="0" y="23501"/>
                  </a:moveTo>
                  <a:lnTo>
                    <a:pt x="817538" y="23501"/>
                  </a:lnTo>
                </a:path>
              </a:pathLst>
            </a:custGeom>
            <a:noFill/>
            <a:ln>
              <a:solidFill>
                <a:srgbClr val="70AD47"/>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70" name="Oval 568"/>
            <p:cNvSpPr/>
            <p:nvPr/>
          </p:nvSpPr>
          <p:spPr>
            <a:xfrm>
              <a:off x="8157960" y="5166720"/>
              <a:ext cx="1419840" cy="444960"/>
            </a:xfrm>
            <a:prstGeom prst="ellipse">
              <a:avLst/>
            </a:prstGeom>
            <a:solidFill>
              <a:schemeClr val="accent5">
                <a:hueOff val="-4902230"/>
                <a:satOff val="-6819"/>
                <a:lumOff val="-2615"/>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88880">
                <a:lnSpc>
                  <a:spcPct val="90000"/>
                </a:lnSpc>
                <a:spcAft>
                  <a:spcPts val="386"/>
                </a:spcAft>
                <a:tabLst>
                  <a:tab pos="0" algn="l"/>
                </a:tabLst>
              </a:pPr>
              <a:r>
                <a:rPr lang="fr-FR" sz="1100" b="0" u="none" strike="noStrike">
                  <a:solidFill>
                    <a:schemeClr val="lt1"/>
                  </a:solidFill>
                  <a:uFillTx/>
                  <a:latin typeface="Arial"/>
                  <a:ea typeface="DejaVu Sans"/>
                </a:rPr>
                <a:t>Stress</a:t>
              </a:r>
              <a:endParaRPr lang="en-DK" sz="1100" b="0" u="none" strike="noStrike">
                <a:solidFill>
                  <a:srgbClr val="FFFFFF"/>
                </a:solidFill>
                <a:uFillTx/>
                <a:latin typeface="Arial"/>
              </a:endParaRPr>
            </a:p>
          </p:txBody>
        </p:sp>
        <p:sp>
          <p:nvSpPr>
            <p:cNvPr id="571" name="Freeform: Shape 569"/>
            <p:cNvSpPr/>
            <p:nvPr/>
          </p:nvSpPr>
          <p:spPr>
            <a:xfrm rot="10800000">
              <a:off x="7831080" y="3679560"/>
              <a:ext cx="389160" cy="43920"/>
            </a:xfrm>
            <a:custGeom>
              <a:avLst/>
              <a:gdLst>
                <a:gd name="textAreaLeft" fmla="*/ 0 w 389160"/>
                <a:gd name="textAreaRight" fmla="*/ 392040 w 389160"/>
                <a:gd name="textAreaTop" fmla="*/ 0 h 43920"/>
                <a:gd name="textAreaBottom" fmla="*/ 46800 h 43920"/>
              </a:gdLst>
              <a:ahLst/>
              <a:cxnLst/>
              <a:rect l="textAreaLeft" t="textAreaTop" r="textAreaRight" b="textAreaBottom"/>
              <a:pathLst>
                <a:path w="392387" h="47002">
                  <a:moveTo>
                    <a:pt x="0" y="23501"/>
                  </a:moveTo>
                  <a:lnTo>
                    <a:pt x="392387" y="23501"/>
                  </a:lnTo>
                </a:path>
              </a:pathLst>
            </a:custGeom>
            <a:noFill/>
            <a:ln>
              <a:solidFill>
                <a:srgbClr val="70AD47"/>
              </a:solidFill>
            </a:ln>
          </p:spPr>
          <p:style>
            <a:lnRef idx="2">
              <a:scrgbClr r="0" g="0" b="0"/>
            </a:lnRef>
            <a:fillRef idx="0">
              <a:scrgbClr r="0" g="0" b="0"/>
            </a:fillRef>
            <a:effectRef idx="0">
              <a:scrgbClr r="0" g="0" b="0"/>
            </a:effectRef>
            <a:fontRef idx="minor"/>
          </p:style>
          <p:txBody>
            <a:bodyPr rot="10800000"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572" name="Oval 570"/>
            <p:cNvSpPr/>
            <p:nvPr/>
          </p:nvSpPr>
          <p:spPr>
            <a:xfrm>
              <a:off x="6529680" y="3303000"/>
              <a:ext cx="1295280" cy="790920"/>
            </a:xfrm>
            <a:prstGeom prst="ellipse">
              <a:avLst/>
            </a:prstGeom>
            <a:solidFill>
              <a:schemeClr val="accent5">
                <a:hueOff val="-7353344"/>
                <a:satOff val="-10228"/>
                <a:lumOff val="-3922"/>
                <a:alphaOff val="0"/>
              </a:schemeClr>
            </a:solidFill>
            <a:ln>
              <a:solidFill>
                <a:srgbClr val="FFFFFF"/>
              </a:solidFill>
            </a:ln>
          </p:spPr>
          <p:style>
            <a:lnRef idx="2">
              <a:scrgbClr r="0" g="0" b="0"/>
            </a:lnRef>
            <a:fillRef idx="0">
              <a:scrgbClr r="0" g="0" b="0"/>
            </a:fillRef>
            <a:effectRef idx="0">
              <a:scrgbClr r="0" g="0" b="0"/>
            </a:effectRef>
            <a:fontRef idx="minor"/>
          </p:style>
          <p:txBody>
            <a:bodyPr lIns="6840" tIns="6840" rIns="6840" bIns="6840" numCol="1" spcCol="1440" anchor="ctr">
              <a:noAutofit/>
            </a:bodyPr>
            <a:lstStyle/>
            <a:p>
              <a:pPr algn="ctr" defTabSz="488880">
                <a:lnSpc>
                  <a:spcPct val="90000"/>
                </a:lnSpc>
                <a:spcAft>
                  <a:spcPts val="386"/>
                </a:spcAft>
                <a:tabLst>
                  <a:tab pos="0" algn="l"/>
                </a:tabLst>
              </a:pPr>
              <a:r>
                <a:rPr lang="fr-FR" sz="1100" b="0" u="none" strike="noStrike">
                  <a:solidFill>
                    <a:schemeClr val="lt1"/>
                  </a:solidFill>
                  <a:uFillTx/>
                  <a:latin typeface="Arial"/>
                  <a:ea typeface="DejaVu Sans"/>
                </a:rPr>
                <a:t>Subject destruction</a:t>
              </a:r>
              <a:endParaRPr lang="en-DK" sz="1100" b="0" u="none" strike="noStrike">
                <a:solidFill>
                  <a:srgbClr val="FFFFFF"/>
                </a:solidFill>
                <a:uFillTx/>
                <a:latin typeface="Arial"/>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itre 1_0"/>
          <p:cNvSpPr/>
          <p:nvPr/>
        </p:nvSpPr>
        <p:spPr>
          <a:xfrm>
            <a:off x="824760" y="2532240"/>
            <a:ext cx="10511280" cy="703800"/>
          </a:xfrm>
          <a:prstGeom prst="rect">
            <a:avLst/>
          </a:prstGeom>
          <a:noFill/>
          <a:ln w="0">
            <a:noFill/>
          </a:ln>
        </p:spPr>
        <p:style>
          <a:lnRef idx="2">
            <a:scrgbClr r="0" g="0" b="0"/>
          </a:lnRef>
          <a:fillRef idx="0">
            <a:scrgbClr r="0" g="0" b="0"/>
          </a:fillRef>
          <a:effectRef idx="0">
            <a:scrgbClr r="0" g="0" b="0"/>
          </a:effectRef>
          <a:fontRef idx="minor"/>
        </p:style>
        <p:txBody>
          <a:bodyPr lIns="90000" tIns="45000" rIns="90000" bIns="45000" numCol="1" spcCol="1440" anchor="ctr">
            <a:noAutofit/>
          </a:bodyPr>
          <a:lstStyle/>
          <a:p>
            <a:pPr algn="ctr" defTabSz="914400">
              <a:lnSpc>
                <a:spcPct val="90000"/>
              </a:lnSpc>
            </a:pPr>
            <a:r>
              <a:rPr lang="en-US" sz="4400" b="0" u="none" strike="noStrike">
                <a:solidFill>
                  <a:srgbClr val="000000"/>
                </a:solidFill>
                <a:uFillTx/>
                <a:latin typeface="Calibri Light"/>
                <a:ea typeface="DejaVu Sans"/>
              </a:rPr>
              <a:t>What types of imaging do you know?</a:t>
            </a:r>
            <a:endParaRPr lang="en-DK" sz="4400" b="0" u="none" strike="noStrike">
              <a:solidFill>
                <a:srgbClr val="FFFFFF"/>
              </a:solidFill>
              <a:uFillTx/>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PlaceHolder 1"/>
          <p:cNvSpPr>
            <a:spLocks noGrp="1"/>
          </p:cNvSpPr>
          <p:nvPr>
            <p:ph type="title"/>
          </p:nvPr>
        </p:nvSpPr>
        <p:spPr>
          <a:xfrm>
            <a:off x="0" y="2856240"/>
            <a:ext cx="7722360" cy="11412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4000" b="0" u="none" strike="noStrike">
                <a:solidFill>
                  <a:srgbClr val="000000"/>
                </a:solidFill>
                <a:uFillTx/>
                <a:latin typeface="Arial"/>
                <a:ea typeface="DejaVu Sans"/>
              </a:rPr>
              <a:t>X-ray Tomography (CT)</a:t>
            </a:r>
            <a:endParaRPr lang="en-DK" sz="4000" b="0" u="none" strike="noStrike">
              <a:solidFill>
                <a:srgbClr val="FFFFFF"/>
              </a:solidFill>
              <a:uFillTx/>
              <a:latin typeface="Arial"/>
            </a:endParaRPr>
          </a:p>
        </p:txBody>
      </p:sp>
      <p:grpSp>
        <p:nvGrpSpPr>
          <p:cNvPr id="575" name="Diagram 1"/>
          <p:cNvGrpSpPr/>
          <p:nvPr/>
        </p:nvGrpSpPr>
        <p:grpSpPr>
          <a:xfrm>
            <a:off x="6754320" y="6840"/>
            <a:ext cx="5425200" cy="6853680"/>
            <a:chOff x="6754320" y="6840"/>
            <a:chExt cx="5425200" cy="6853680"/>
          </a:xfrm>
        </p:grpSpPr>
        <p:sp>
          <p:nvSpPr>
            <p:cNvPr id="576" name="Rectangle 574"/>
            <p:cNvSpPr/>
            <p:nvPr/>
          </p:nvSpPr>
          <p:spPr>
            <a:xfrm>
              <a:off x="6754320" y="6840"/>
              <a:ext cx="5425200" cy="685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77" name="Rectangle: Rounded Corners 575"/>
            <p:cNvSpPr/>
            <p:nvPr/>
          </p:nvSpPr>
          <p:spPr>
            <a:xfrm>
              <a:off x="7945200" y="32349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Or, in scientific parlance</a:t>
              </a:r>
              <a:endParaRPr lang="en-DK" sz="900" b="0" u="none" strike="noStrike">
                <a:solidFill>
                  <a:srgbClr val="000000"/>
                </a:solidFill>
                <a:uFillTx/>
                <a:latin typeface="Arial"/>
              </a:endParaRPr>
            </a:p>
          </p:txBody>
        </p:sp>
        <p:sp>
          <p:nvSpPr>
            <p:cNvPr id="578" name="Freeform: Shape 576"/>
            <p:cNvSpPr/>
            <p:nvPr/>
          </p:nvSpPr>
          <p:spPr>
            <a:xfrm rot="16596600">
              <a:off x="7513920" y="204768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579" name="Rectangle: Rounded Corners 577"/>
            <p:cNvSpPr/>
            <p:nvPr/>
          </p:nvSpPr>
          <p:spPr>
            <a:xfrm>
              <a:off x="9067680" y="46836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Electromagnetic energy</a:t>
              </a:r>
              <a:endParaRPr lang="en-DK" sz="700" b="0" u="none" strike="noStrike">
                <a:solidFill>
                  <a:srgbClr val="000000"/>
                </a:solidFill>
                <a:uFillTx/>
                <a:latin typeface="Arial"/>
              </a:endParaRPr>
            </a:p>
          </p:txBody>
        </p:sp>
        <p:sp>
          <p:nvSpPr>
            <p:cNvPr id="580" name="Freeform: Shape 578"/>
            <p:cNvSpPr/>
            <p:nvPr/>
          </p:nvSpPr>
          <p:spPr>
            <a:xfrm rot="18289200">
              <a:off x="9746640" y="43380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81" name="Rectangle: Rounded Corners 579"/>
            <p:cNvSpPr/>
            <p:nvPr/>
          </p:nvSpPr>
          <p:spPr>
            <a:xfrm>
              <a:off x="10190520" y="720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Vision</a:t>
              </a:r>
              <a:endParaRPr lang="en-DK" sz="700" b="0" u="none" strike="noStrike">
                <a:solidFill>
                  <a:srgbClr val="000000"/>
                </a:solidFill>
                <a:uFillTx/>
                <a:latin typeface="Arial"/>
              </a:endParaRPr>
            </a:p>
          </p:txBody>
        </p:sp>
        <p:sp>
          <p:nvSpPr>
            <p:cNvPr id="582" name="Freeform: Shape 580"/>
            <p:cNvSpPr/>
            <p:nvPr/>
          </p:nvSpPr>
          <p:spPr>
            <a:xfrm>
              <a:off x="9869760" y="66348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83" name="Rectangle: Rounded Corners 581"/>
            <p:cNvSpPr/>
            <p:nvPr/>
          </p:nvSpPr>
          <p:spPr>
            <a:xfrm>
              <a:off x="10190520" y="46836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Electroception</a:t>
              </a:r>
              <a:endParaRPr lang="en-DK" sz="700" b="0" u="none" strike="noStrike">
                <a:solidFill>
                  <a:srgbClr val="000000"/>
                </a:solidFill>
                <a:uFillTx/>
                <a:latin typeface="Arial"/>
              </a:endParaRPr>
            </a:p>
          </p:txBody>
        </p:sp>
        <p:sp>
          <p:nvSpPr>
            <p:cNvPr id="584" name="Freeform: Shape 582"/>
            <p:cNvSpPr/>
            <p:nvPr/>
          </p:nvSpPr>
          <p:spPr>
            <a:xfrm rot="3310800">
              <a:off x="9749880" y="89136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85" name="Rectangle: Rounded Corners 583"/>
            <p:cNvSpPr/>
            <p:nvPr/>
          </p:nvSpPr>
          <p:spPr>
            <a:xfrm>
              <a:off x="10190520" y="9295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Magnétocaption</a:t>
              </a:r>
              <a:endParaRPr lang="en-DK" sz="700" b="0" u="none" strike="noStrike">
                <a:solidFill>
                  <a:srgbClr val="000000"/>
                </a:solidFill>
                <a:uFillTx/>
                <a:latin typeface="Arial"/>
              </a:endParaRPr>
            </a:p>
          </p:txBody>
        </p:sp>
        <p:sp>
          <p:nvSpPr>
            <p:cNvPr id="586" name="Freeform: Shape 584"/>
            <p:cNvSpPr/>
            <p:nvPr/>
          </p:nvSpPr>
          <p:spPr>
            <a:xfrm rot="17351400">
              <a:off x="8417520" y="297072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87" name="Rectangle: Rounded Corners 585"/>
            <p:cNvSpPr/>
            <p:nvPr/>
          </p:nvSpPr>
          <p:spPr>
            <a:xfrm>
              <a:off x="9067680" y="23126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1000" b="0" u="none" strike="noStrike">
                  <a:solidFill>
                    <a:schemeClr val="lt1"/>
                  </a:solidFill>
                  <a:uFillTx/>
                  <a:latin typeface="Arial"/>
                  <a:ea typeface="DejaVu Sans"/>
                </a:rPr>
                <a:t>Mechanical reception</a:t>
              </a:r>
              <a:endParaRPr lang="en-DK" sz="1000" b="0" u="none" strike="noStrike">
                <a:solidFill>
                  <a:srgbClr val="000000"/>
                </a:solidFill>
                <a:uFillTx/>
                <a:latin typeface="Arial"/>
              </a:endParaRPr>
            </a:p>
          </p:txBody>
        </p:sp>
        <p:sp>
          <p:nvSpPr>
            <p:cNvPr id="588" name="Freeform: Shape 586"/>
            <p:cNvSpPr/>
            <p:nvPr/>
          </p:nvSpPr>
          <p:spPr>
            <a:xfrm rot="17351400">
              <a:off x="9540360" y="204876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89" name="Rectangle: Rounded Corners 587"/>
            <p:cNvSpPr/>
            <p:nvPr/>
          </p:nvSpPr>
          <p:spPr>
            <a:xfrm>
              <a:off x="10190520" y="13906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Touch</a:t>
              </a:r>
              <a:endParaRPr lang="en-DK" sz="700" b="0" u="none" strike="noStrike">
                <a:solidFill>
                  <a:srgbClr val="000000"/>
                </a:solidFill>
                <a:uFillTx/>
                <a:latin typeface="Arial"/>
              </a:endParaRPr>
            </a:p>
          </p:txBody>
        </p:sp>
        <p:sp>
          <p:nvSpPr>
            <p:cNvPr id="590" name="Freeform: Shape 588"/>
            <p:cNvSpPr/>
            <p:nvPr/>
          </p:nvSpPr>
          <p:spPr>
            <a:xfrm rot="18289200">
              <a:off x="9746640" y="227808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91" name="Rectangle: Rounded Corners 589"/>
            <p:cNvSpPr/>
            <p:nvPr/>
          </p:nvSpPr>
          <p:spPr>
            <a:xfrm>
              <a:off x="10190520" y="18518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earing</a:t>
              </a:r>
              <a:endParaRPr lang="en-DK" sz="700" b="0" u="none" strike="noStrike">
                <a:solidFill>
                  <a:srgbClr val="000000"/>
                </a:solidFill>
                <a:uFillTx/>
                <a:latin typeface="Arial"/>
              </a:endParaRPr>
            </a:p>
          </p:txBody>
        </p:sp>
        <p:sp>
          <p:nvSpPr>
            <p:cNvPr id="592" name="Freeform: Shape 590"/>
            <p:cNvSpPr/>
            <p:nvPr/>
          </p:nvSpPr>
          <p:spPr>
            <a:xfrm>
              <a:off x="9869760" y="250812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93" name="Rectangle: Rounded Corners 591"/>
            <p:cNvSpPr/>
            <p:nvPr/>
          </p:nvSpPr>
          <p:spPr>
            <a:xfrm>
              <a:off x="10190520" y="23126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Echolocation</a:t>
              </a:r>
              <a:endParaRPr lang="en-DK" sz="700" b="0" u="none" strike="noStrike">
                <a:solidFill>
                  <a:srgbClr val="000000"/>
                </a:solidFill>
                <a:uFillTx/>
                <a:latin typeface="Arial"/>
              </a:endParaRPr>
            </a:p>
          </p:txBody>
        </p:sp>
        <p:sp>
          <p:nvSpPr>
            <p:cNvPr id="594" name="Freeform: Shape 592"/>
            <p:cNvSpPr/>
            <p:nvPr/>
          </p:nvSpPr>
          <p:spPr>
            <a:xfrm rot="3310800">
              <a:off x="9749880" y="273564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95" name="Rectangle: Rounded Corners 593"/>
            <p:cNvSpPr/>
            <p:nvPr/>
          </p:nvSpPr>
          <p:spPr>
            <a:xfrm>
              <a:off x="10190520" y="27738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Proprioception</a:t>
              </a:r>
              <a:endParaRPr lang="en-DK" sz="700" b="0" u="none" strike="noStrike">
                <a:solidFill>
                  <a:srgbClr val="000000"/>
                </a:solidFill>
                <a:uFillTx/>
                <a:latin typeface="Arial"/>
              </a:endParaRPr>
            </a:p>
          </p:txBody>
        </p:sp>
        <p:sp>
          <p:nvSpPr>
            <p:cNvPr id="596" name="Freeform: Shape 594"/>
            <p:cNvSpPr/>
            <p:nvPr/>
          </p:nvSpPr>
          <p:spPr>
            <a:xfrm rot="4249200">
              <a:off x="9543600" y="296712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97" name="Rectangle: Rounded Corners 595"/>
            <p:cNvSpPr/>
            <p:nvPr/>
          </p:nvSpPr>
          <p:spPr>
            <a:xfrm>
              <a:off x="10190520" y="32349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balance</a:t>
              </a:r>
              <a:endParaRPr lang="en-DK" sz="700" b="0" u="none" strike="noStrike">
                <a:solidFill>
                  <a:srgbClr val="000000"/>
                </a:solidFill>
                <a:uFillTx/>
                <a:latin typeface="Arial"/>
              </a:endParaRPr>
            </a:p>
          </p:txBody>
        </p:sp>
        <p:sp>
          <p:nvSpPr>
            <p:cNvPr id="598" name="Freeform: Shape 596"/>
            <p:cNvSpPr/>
            <p:nvPr/>
          </p:nvSpPr>
          <p:spPr>
            <a:xfrm rot="3907200">
              <a:off x="8526960" y="3774240"/>
              <a:ext cx="759240" cy="7200"/>
            </a:xfrm>
            <a:custGeom>
              <a:avLst/>
              <a:gdLst>
                <a:gd name="textAreaLeft" fmla="*/ 0 w 759240"/>
                <a:gd name="textAreaRight" fmla="*/ 762120 w 759240"/>
                <a:gd name="textAreaTop" fmla="*/ 0 h 7200"/>
                <a:gd name="textAreaBottom" fmla="*/ 10080 h 7200"/>
              </a:gdLst>
              <a:ahLst/>
              <a:cxnLst/>
              <a:rect l="textAreaLeft" t="textAreaTop" r="textAreaRight" b="textAreaBottom"/>
              <a:pathLst>
                <a:path w="762410" h="10524">
                  <a:moveTo>
                    <a:pt x="0" y="5262"/>
                  </a:moveTo>
                  <a:lnTo>
                    <a:pt x="762410"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599" name="Rectangle: Rounded Corners 597"/>
            <p:cNvSpPr/>
            <p:nvPr/>
          </p:nvSpPr>
          <p:spPr>
            <a:xfrm>
              <a:off x="9067680" y="39265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chemoception</a:t>
              </a:r>
              <a:endParaRPr lang="en-DK" sz="700" b="0" u="none" strike="noStrike">
                <a:solidFill>
                  <a:srgbClr val="000000"/>
                </a:solidFill>
                <a:uFillTx/>
                <a:latin typeface="Arial"/>
              </a:endParaRPr>
            </a:p>
          </p:txBody>
        </p:sp>
        <p:sp>
          <p:nvSpPr>
            <p:cNvPr id="600" name="Freeform: Shape 598"/>
            <p:cNvSpPr/>
            <p:nvPr/>
          </p:nvSpPr>
          <p:spPr>
            <a:xfrm rot="19457400">
              <a:off x="9829800" y="400608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01" name="Rectangle: Rounded Corners 599"/>
            <p:cNvSpPr/>
            <p:nvPr/>
          </p:nvSpPr>
          <p:spPr>
            <a:xfrm>
              <a:off x="10190520" y="36961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smell</a:t>
              </a:r>
              <a:endParaRPr lang="en-DK" sz="700" b="0" u="none" strike="noStrike">
                <a:solidFill>
                  <a:srgbClr val="000000"/>
                </a:solidFill>
                <a:uFillTx/>
                <a:latin typeface="Arial"/>
              </a:endParaRPr>
            </a:p>
          </p:txBody>
        </p:sp>
        <p:sp>
          <p:nvSpPr>
            <p:cNvPr id="602" name="Freeform: Shape 600"/>
            <p:cNvSpPr/>
            <p:nvPr/>
          </p:nvSpPr>
          <p:spPr>
            <a:xfrm rot="2142600">
              <a:off x="9831960" y="423504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03" name="Rectangle: Rounded Corners 601"/>
            <p:cNvSpPr/>
            <p:nvPr/>
          </p:nvSpPr>
          <p:spPr>
            <a:xfrm>
              <a:off x="10190520" y="41572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taste</a:t>
              </a:r>
              <a:endParaRPr lang="en-DK" sz="700" b="0" u="none" strike="noStrike">
                <a:solidFill>
                  <a:srgbClr val="000000"/>
                </a:solidFill>
                <a:uFillTx/>
                <a:latin typeface="Arial"/>
              </a:endParaRPr>
            </a:p>
          </p:txBody>
        </p:sp>
        <p:sp>
          <p:nvSpPr>
            <p:cNvPr id="604" name="Freeform: Shape 602"/>
            <p:cNvSpPr/>
            <p:nvPr/>
          </p:nvSpPr>
          <p:spPr>
            <a:xfrm rot="4725600">
              <a:off x="8086320" y="4235040"/>
              <a:ext cx="1642320" cy="7200"/>
            </a:xfrm>
            <a:custGeom>
              <a:avLst/>
              <a:gdLst>
                <a:gd name="textAreaLeft" fmla="*/ 0 w 1642320"/>
                <a:gd name="textAreaRight" fmla="*/ 1645200 w 1642320"/>
                <a:gd name="textAreaTop" fmla="*/ 0 h 7200"/>
                <a:gd name="textAreaBottom" fmla="*/ 10080 h 7200"/>
              </a:gdLst>
              <a:ahLst/>
              <a:cxnLst/>
              <a:rect l="textAreaLeft" t="textAreaTop" r="textAreaRight" b="textAreaBottom"/>
              <a:pathLst>
                <a:path w="1645419" h="10524">
                  <a:moveTo>
                    <a:pt x="0" y="5262"/>
                  </a:moveTo>
                  <a:lnTo>
                    <a:pt x="1645419"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605" name="Rectangle: Rounded Corners 603"/>
            <p:cNvSpPr/>
            <p:nvPr/>
          </p:nvSpPr>
          <p:spPr>
            <a:xfrm>
              <a:off x="9067680" y="48488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Thermoception</a:t>
              </a:r>
              <a:endParaRPr lang="en-DK" sz="700" b="0" u="none" strike="noStrike">
                <a:solidFill>
                  <a:srgbClr val="000000"/>
                </a:solidFill>
                <a:uFillTx/>
                <a:latin typeface="Arial"/>
              </a:endParaRPr>
            </a:p>
          </p:txBody>
        </p:sp>
        <p:sp>
          <p:nvSpPr>
            <p:cNvPr id="606" name="Freeform: Shape 604"/>
            <p:cNvSpPr/>
            <p:nvPr/>
          </p:nvSpPr>
          <p:spPr>
            <a:xfrm rot="19457400">
              <a:off x="9829800" y="492840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07" name="Rectangle: Rounded Corners 605"/>
            <p:cNvSpPr/>
            <p:nvPr/>
          </p:nvSpPr>
          <p:spPr>
            <a:xfrm>
              <a:off x="10190520" y="46184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608" name="Freeform: Shape 606"/>
            <p:cNvSpPr/>
            <p:nvPr/>
          </p:nvSpPr>
          <p:spPr>
            <a:xfrm rot="2142600">
              <a:off x="9831960" y="515736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09" name="Rectangle: Rounded Corners 607"/>
            <p:cNvSpPr/>
            <p:nvPr/>
          </p:nvSpPr>
          <p:spPr>
            <a:xfrm>
              <a:off x="10190520" y="50792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Homeostasys receptor</a:t>
              </a:r>
              <a:endParaRPr lang="en-DK" sz="700" b="0" u="none" strike="noStrike">
                <a:solidFill>
                  <a:srgbClr val="000000"/>
                </a:solidFill>
                <a:uFillTx/>
                <a:latin typeface="Arial"/>
              </a:endParaRPr>
            </a:p>
          </p:txBody>
        </p:sp>
        <p:sp>
          <p:nvSpPr>
            <p:cNvPr id="610" name="Freeform: Shape 608"/>
            <p:cNvSpPr/>
            <p:nvPr/>
          </p:nvSpPr>
          <p:spPr>
            <a:xfrm rot="5003400">
              <a:off x="7516080" y="481284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611" name="Rectangle: Rounded Corners 609"/>
            <p:cNvSpPr/>
            <p:nvPr/>
          </p:nvSpPr>
          <p:spPr>
            <a:xfrm>
              <a:off x="9067680" y="60015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Polymodale (dolor)</a:t>
              </a:r>
              <a:endParaRPr lang="en-DK" sz="700" b="0" u="none" strike="noStrike">
                <a:solidFill>
                  <a:srgbClr val="000000"/>
                </a:solidFill>
                <a:uFillTx/>
                <a:latin typeface="Arial"/>
              </a:endParaRPr>
            </a:p>
          </p:txBody>
        </p:sp>
        <p:sp>
          <p:nvSpPr>
            <p:cNvPr id="612" name="Freeform: Shape 610"/>
            <p:cNvSpPr/>
            <p:nvPr/>
          </p:nvSpPr>
          <p:spPr>
            <a:xfrm rot="18289200">
              <a:off x="9746640" y="596700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13" name="Rectangle: Rounded Corners 611"/>
            <p:cNvSpPr/>
            <p:nvPr/>
          </p:nvSpPr>
          <p:spPr>
            <a:xfrm>
              <a:off x="10190520" y="55404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614" name="Freeform: Shape 612"/>
            <p:cNvSpPr/>
            <p:nvPr/>
          </p:nvSpPr>
          <p:spPr>
            <a:xfrm>
              <a:off x="9869760" y="619668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15" name="Rectangle: Rounded Corners 613"/>
            <p:cNvSpPr/>
            <p:nvPr/>
          </p:nvSpPr>
          <p:spPr>
            <a:xfrm>
              <a:off x="10190520" y="60015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Joint receptors</a:t>
              </a:r>
              <a:endParaRPr lang="en-DK" sz="700" b="0" u="none" strike="noStrike">
                <a:solidFill>
                  <a:srgbClr val="000000"/>
                </a:solidFill>
                <a:uFillTx/>
                <a:latin typeface="Arial"/>
              </a:endParaRPr>
            </a:p>
          </p:txBody>
        </p:sp>
        <p:sp>
          <p:nvSpPr>
            <p:cNvPr id="616" name="Freeform: Shape 614"/>
            <p:cNvSpPr/>
            <p:nvPr/>
          </p:nvSpPr>
          <p:spPr>
            <a:xfrm rot="3310800">
              <a:off x="9749880" y="642456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617" name="Rectangle: Rounded Corners 615"/>
            <p:cNvSpPr/>
            <p:nvPr/>
          </p:nvSpPr>
          <p:spPr>
            <a:xfrm>
              <a:off x="10190520" y="64627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Visceral receptors</a:t>
              </a:r>
              <a:endParaRPr lang="en-DK" sz="900" b="0" u="none" strike="noStrike">
                <a:solidFill>
                  <a:srgbClr val="000000"/>
                </a:solidFill>
                <a:uFillTx/>
                <a:latin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Content Placeholder 5"/>
          <p:cNvSpPr/>
          <p:nvPr/>
        </p:nvSpPr>
        <p:spPr>
          <a:xfrm>
            <a:off x="6108120" y="2810880"/>
            <a:ext cx="5826960" cy="16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spcBef>
                <a:spcPts val="400"/>
              </a:spcBef>
              <a:spcAft>
                <a:spcPts val="601"/>
              </a:spcAft>
              <a:tabLst>
                <a:tab pos="0" algn="l"/>
              </a:tabLst>
            </a:pPr>
            <a:r>
              <a:rPr lang="fr-FR" sz="2400" b="1" u="none" strike="noStrike">
                <a:solidFill>
                  <a:schemeClr val="dk1"/>
                </a:solidFill>
                <a:uFillTx/>
                <a:latin typeface="Arial"/>
                <a:ea typeface="DejaVu Sans"/>
              </a:rPr>
              <a:t>1895 : Röntgen découvre les rayons X</a:t>
            </a:r>
            <a:endParaRPr lang="en-DK" sz="2400" b="0" u="none" strike="noStrike">
              <a:solidFill>
                <a:srgbClr val="FFFFFF"/>
              </a:solidFill>
              <a:uFillTx/>
              <a:latin typeface="Arial"/>
            </a:endParaRPr>
          </a:p>
          <a:p>
            <a:pPr defTabSz="914400">
              <a:lnSpc>
                <a:spcPct val="100000"/>
              </a:lnSpc>
              <a:spcBef>
                <a:spcPts val="400"/>
              </a:spcBef>
              <a:spcAft>
                <a:spcPts val="601"/>
              </a:spcAft>
              <a:tabLst>
                <a:tab pos="0" algn="l"/>
              </a:tabLst>
            </a:pPr>
            <a:r>
              <a:rPr lang="fr-FR" sz="1600" b="1" u="none" strike="noStrike">
                <a:solidFill>
                  <a:schemeClr val="dk1"/>
                </a:solidFill>
                <a:uFillTx/>
                <a:latin typeface="Arial"/>
                <a:ea typeface="DejaVu Sans"/>
              </a:rPr>
              <a:t>En novembre 1895 à Würzburg (Allemagne), Wilhelm Röntgen (1845-1923) remarque que le verre du tube cathodique qu'il utilise pour ses expériences émet un rayonnement invisible capable d'impressionner une plaque photographique.</a:t>
            </a:r>
            <a:endParaRPr lang="en-DK" sz="1600" b="0" u="none" strike="noStrike">
              <a:solidFill>
                <a:srgbClr val="FFFFFF"/>
              </a:solidFill>
              <a:uFillTx/>
              <a:latin typeface="Arial"/>
            </a:endParaRPr>
          </a:p>
          <a:p>
            <a:pPr defTabSz="914400">
              <a:lnSpc>
                <a:spcPct val="100000"/>
              </a:lnSpc>
              <a:spcBef>
                <a:spcPts val="400"/>
              </a:spcBef>
              <a:spcAft>
                <a:spcPts val="601"/>
              </a:spcAft>
              <a:tabLst>
                <a:tab pos="0" algn="l"/>
              </a:tabLst>
            </a:pPr>
            <a:endParaRPr lang="en-DK" sz="2400" b="0" u="none" strike="noStrike">
              <a:solidFill>
                <a:srgbClr val="FFFFFF"/>
              </a:solidFill>
              <a:uFillTx/>
              <a:latin typeface="Arial"/>
            </a:endParaRPr>
          </a:p>
          <a:p>
            <a:pPr defTabSz="914400">
              <a:lnSpc>
                <a:spcPct val="100000"/>
              </a:lnSpc>
              <a:spcBef>
                <a:spcPts val="400"/>
              </a:spcBef>
              <a:spcAft>
                <a:spcPts val="601"/>
              </a:spcAft>
              <a:tabLst>
                <a:tab pos="0" algn="l"/>
              </a:tabLst>
            </a:pPr>
            <a:r>
              <a:rPr lang="fr-FR" sz="2400" b="1" u="none" strike="noStrike">
                <a:solidFill>
                  <a:schemeClr val="dk1"/>
                </a:solidFill>
                <a:uFillTx/>
                <a:latin typeface="Arial"/>
                <a:ea typeface="DejaVu Sans"/>
              </a:rPr>
              <a:t>1901 : Prix Nobel de physique</a:t>
            </a:r>
            <a:endParaRPr lang="en-DK" sz="2400" b="0" u="none" strike="noStrike">
              <a:solidFill>
                <a:srgbClr val="FFFFFF"/>
              </a:solidFill>
              <a:uFillTx/>
              <a:latin typeface="Arial"/>
            </a:endParaRPr>
          </a:p>
        </p:txBody>
      </p:sp>
      <p:pic>
        <p:nvPicPr>
          <p:cNvPr id="619" name="Picture 14" descr="xray-pioneer"/>
          <p:cNvPicPr/>
          <p:nvPr/>
        </p:nvPicPr>
        <p:blipFill>
          <a:blip r:embed="rId2"/>
          <a:stretch/>
        </p:blipFill>
        <p:spPr>
          <a:xfrm>
            <a:off x="483840" y="1225800"/>
            <a:ext cx="5373000" cy="3976920"/>
          </a:xfrm>
          <a:prstGeom prst="rect">
            <a:avLst/>
          </a:prstGeom>
          <a:ln w="9360">
            <a:noFill/>
          </a:ln>
        </p:spPr>
      </p:pic>
      <p:pic>
        <p:nvPicPr>
          <p:cNvPr id="620" name="Picture 16" descr="https://upload.wikimedia.org/wikipedia/commons/e/e3/First_medical_X-ray_by_Wilhelm_R%C3%B6ntgen_of_his_wife_Anna_Bertha_Ludwig%27s_hand_-_18951222.gif"/>
          <p:cNvPicPr/>
          <p:nvPr/>
        </p:nvPicPr>
        <p:blipFill>
          <a:blip r:embed="rId3"/>
          <a:stretch/>
        </p:blipFill>
        <p:spPr>
          <a:xfrm>
            <a:off x="3125520" y="2638080"/>
            <a:ext cx="2571120" cy="385632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Simplified principle</a:t>
            </a:r>
            <a:endParaRPr lang="en-DK" sz="4400" b="0" u="none" strike="noStrike">
              <a:solidFill>
                <a:srgbClr val="FFFFFF"/>
              </a:solidFill>
              <a:uFillTx/>
              <a:latin typeface="Arial"/>
            </a:endParaRPr>
          </a:p>
        </p:txBody>
      </p:sp>
      <p:sp>
        <p:nvSpPr>
          <p:cNvPr id="622" name="PlaceHolder 2"/>
          <p:cNvSpPr>
            <a:spLocks noGrp="1"/>
          </p:cNvSpPr>
          <p:nvPr>
            <p:ph type="subTitle"/>
          </p:nvPr>
        </p:nvSpPr>
        <p:spPr>
          <a:xfrm>
            <a:off x="124200" y="1998000"/>
            <a:ext cx="11810880" cy="382824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X-ray tomography involves studying the ease with which X-rays can penetrate matter. </a:t>
            </a: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In addition to the object to be studied, we therefore need at least..:</a:t>
            </a: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an X-ray source</a:t>
            </a: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an X-ray detector</a:t>
            </a: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Constraint on the sample: it must not be transparent or opaque to X-rays</a:t>
            </a:r>
            <a:endParaRPr lang="en-DK" sz="2800" b="0" u="none" strike="noStrike">
              <a:solidFill>
                <a:srgbClr val="FFFFFF"/>
              </a:solidFill>
              <a:uFillTx/>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Image 106"/>
          <p:cNvPicPr/>
          <p:nvPr/>
        </p:nvPicPr>
        <p:blipFill>
          <a:blip r:embed="rId2"/>
          <a:stretch/>
        </p:blipFill>
        <p:spPr>
          <a:xfrm>
            <a:off x="900000" y="1603080"/>
            <a:ext cx="5944680" cy="793800"/>
          </a:xfrm>
          <a:prstGeom prst="rect">
            <a:avLst/>
          </a:prstGeom>
          <a:ln w="0">
            <a:noFill/>
          </a:ln>
        </p:spPr>
      </p:pic>
      <p:sp>
        <p:nvSpPr>
          <p:cNvPr id="624" name="ZoneTexte 5"/>
          <p:cNvSpPr/>
          <p:nvPr/>
        </p:nvSpPr>
        <p:spPr>
          <a:xfrm>
            <a:off x="677880" y="3076920"/>
            <a:ext cx="3554280" cy="294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Most of the X-rays used in tomography are created by </a:t>
            </a:r>
            <a:r>
              <a:rPr lang="en-US" sz="1800" b="1" u="none" strike="noStrike">
                <a:solidFill>
                  <a:srgbClr val="000000"/>
                </a:solidFill>
                <a:uFillTx/>
                <a:latin typeface="Arial"/>
                <a:ea typeface="DejaVu Sans"/>
              </a:rPr>
              <a:t>Bremsstrahlung</a:t>
            </a:r>
            <a:r>
              <a:rPr lang="en-US" sz="1800" b="0" u="none" strike="noStrike">
                <a:solidFill>
                  <a:srgbClr val="000000"/>
                </a:solidFill>
                <a:uFillTx/>
                <a:latin typeface="Arial"/>
                <a:ea typeface="DejaVu Sans"/>
              </a:rPr>
              <a:t> (braking radiation in German), which reflects the fact that a charged particle emits electromagnetic radiation when its speed changes in intensity or direction.</a:t>
            </a:r>
            <a:endParaRPr lang="en-DK" sz="1800" b="0" u="none" strike="noStrike">
              <a:solidFill>
                <a:srgbClr val="FFFFFF"/>
              </a:solidFill>
              <a:uFillTx/>
              <a:latin typeface="Arial"/>
            </a:endParaRPr>
          </a:p>
        </p:txBody>
      </p:sp>
      <p:pic>
        <p:nvPicPr>
          <p:cNvPr id="625" name="Image 2"/>
          <p:cNvPicPr/>
          <p:nvPr/>
        </p:nvPicPr>
        <p:blipFill>
          <a:blip r:embed="rId3"/>
          <a:stretch/>
        </p:blipFill>
        <p:spPr>
          <a:xfrm>
            <a:off x="4753080" y="3264120"/>
            <a:ext cx="2091960" cy="2568240"/>
          </a:xfrm>
          <a:prstGeom prst="rect">
            <a:avLst/>
          </a:prstGeom>
          <a:ln w="0">
            <a:noFill/>
          </a:ln>
        </p:spPr>
      </p:pic>
      <p:sp>
        <p:nvSpPr>
          <p:cNvPr id="626" name="ZoneTexte 1"/>
          <p:cNvSpPr/>
          <p:nvPr/>
        </p:nvSpPr>
        <p:spPr>
          <a:xfrm>
            <a:off x="4358520" y="6289200"/>
            <a:ext cx="3186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How effective is this process?</a:t>
            </a:r>
            <a:endParaRPr lang="en-DK" sz="1800" b="0" u="none" strike="noStrike">
              <a:solidFill>
                <a:srgbClr val="FFFFFF"/>
              </a:solidFill>
              <a:uFillTx/>
              <a:latin typeface="Arial"/>
            </a:endParaRPr>
          </a:p>
        </p:txBody>
      </p:sp>
      <p:sp>
        <p:nvSpPr>
          <p:cNvPr id="627" name="ZoneTexte 3"/>
          <p:cNvSpPr/>
          <p:nvPr/>
        </p:nvSpPr>
        <p:spPr>
          <a:xfrm>
            <a:off x="7558200" y="695880"/>
            <a:ext cx="4465080" cy="50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The basic principle is to accelerate negatively-charged electrons "stripped" from a white-hot cathode. These electrons are accelerated in a vacuum by a very intense electric field (potential difference) (tens of kV) applied between the cathode and the anode. The atoms of the anode (or rather their charge) will deflect the electrons, causing them to lose their energy through </a:t>
            </a:r>
            <a:r>
              <a:rPr lang="en-US" sz="1800" b="1" u="none" strike="noStrike">
                <a:solidFill>
                  <a:srgbClr val="000000"/>
                </a:solidFill>
                <a:uFillTx/>
                <a:latin typeface="Arial"/>
                <a:ea typeface="DejaVu Sans"/>
              </a:rPr>
              <a:t>bremsstrahlung</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1" u="none" strike="noStrike">
                <a:solidFill>
                  <a:srgbClr val="000000"/>
                </a:solidFill>
                <a:uFillTx/>
                <a:latin typeface="Arial"/>
                <a:ea typeface="DejaVu Sans"/>
              </a:rPr>
              <a:t>The higher</a:t>
            </a:r>
            <a:r>
              <a:rPr lang="en-US" sz="1800" b="0" u="none" strike="noStrike">
                <a:solidFill>
                  <a:srgbClr val="000000"/>
                </a:solidFill>
                <a:uFillTx/>
                <a:latin typeface="Arial"/>
                <a:ea typeface="DejaVu Sans"/>
              </a:rPr>
              <a:t> </a:t>
            </a:r>
            <a:r>
              <a:rPr lang="en-US" sz="1800" b="1" u="none" strike="noStrike">
                <a:solidFill>
                  <a:srgbClr val="000000"/>
                </a:solidFill>
                <a:uFillTx/>
                <a:latin typeface="Arial"/>
                <a:ea typeface="DejaVu Sans"/>
              </a:rPr>
              <a:t>the</a:t>
            </a:r>
            <a:r>
              <a:rPr lang="en-US" sz="1800" b="0" u="none" strike="noStrike">
                <a:solidFill>
                  <a:srgbClr val="000000"/>
                </a:solidFill>
                <a:uFillTx/>
                <a:latin typeface="Arial"/>
                <a:ea typeface="DejaVu Sans"/>
              </a:rPr>
              <a:t> </a:t>
            </a:r>
            <a:r>
              <a:rPr lang="en-US" sz="1800" b="1" u="none" strike="noStrike">
                <a:solidFill>
                  <a:srgbClr val="000000"/>
                </a:solidFill>
                <a:uFillTx/>
                <a:latin typeface="Arial"/>
                <a:ea typeface="DejaVu Sans"/>
              </a:rPr>
              <a:t>voltage</a:t>
            </a:r>
            <a:r>
              <a:rPr lang="en-US" sz="1800" b="0" u="none" strike="noStrike">
                <a:solidFill>
                  <a:srgbClr val="000000"/>
                </a:solidFill>
                <a:uFillTx/>
                <a:latin typeface="Arial"/>
                <a:ea typeface="DejaVu Sans"/>
              </a:rPr>
              <a:t>, the faster the electrons, </a:t>
            </a:r>
            <a:r>
              <a:rPr lang="en-US" sz="1800" b="1" u="none" strike="noStrike">
                <a:solidFill>
                  <a:srgbClr val="000000"/>
                </a:solidFill>
                <a:uFillTx/>
                <a:latin typeface="Arial"/>
                <a:ea typeface="DejaVu Sans"/>
              </a:rPr>
              <a:t>the more energetic the X-rays</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1" u="none" strike="noStrike">
                <a:solidFill>
                  <a:srgbClr val="000000"/>
                </a:solidFill>
                <a:uFillTx/>
                <a:latin typeface="Arial"/>
                <a:ea typeface="DejaVu Sans"/>
              </a:rPr>
              <a:t>The higher the intensity</a:t>
            </a:r>
            <a:r>
              <a:rPr lang="en-US" sz="1800" b="0" u="none" strike="noStrike">
                <a:solidFill>
                  <a:srgbClr val="000000"/>
                </a:solidFill>
                <a:uFillTx/>
                <a:latin typeface="Arial"/>
                <a:ea typeface="DejaVu Sans"/>
              </a:rPr>
              <a:t>, the greater the number of electrons, </a:t>
            </a:r>
            <a:r>
              <a:rPr lang="en-US" sz="1800" b="1" u="none" strike="noStrike">
                <a:solidFill>
                  <a:srgbClr val="000000"/>
                </a:solidFill>
                <a:uFillTx/>
                <a:latin typeface="Arial"/>
                <a:ea typeface="DejaVu Sans"/>
              </a:rPr>
              <a:t>the greater the quantity of X-rays</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p:txBody>
      </p:sp>
      <p:sp>
        <p:nvSpPr>
          <p:cNvPr id="628" name="TextBox 4"/>
          <p:cNvSpPr/>
          <p:nvPr/>
        </p:nvSpPr>
        <p:spPr>
          <a:xfrm>
            <a:off x="110880" y="356040"/>
            <a:ext cx="628992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Creation of  X-rays </a:t>
            </a:r>
            <a:r>
              <a:rPr lang="en-US" sz="1800" b="1" u="none" strike="noStrike">
                <a:solidFill>
                  <a:srgbClr val="000000"/>
                </a:solidFill>
                <a:uFillTx/>
                <a:latin typeface="Arial"/>
                <a:ea typeface="DejaVu Sans"/>
              </a:rPr>
              <a:t>consequence of the conservation law:</a:t>
            </a:r>
            <a:endParaRPr lang="en-DK" sz="1800" b="0" u="none" strike="noStrike">
              <a:solidFill>
                <a:srgbClr val="FFFFFF"/>
              </a:solidFill>
              <a:uFillTx/>
              <a:latin typeface="Arial"/>
            </a:endParaRPr>
          </a:p>
          <a:p>
            <a:pPr defTabSz="914400">
              <a:lnSpc>
                <a:spcPct val="100000"/>
              </a:lnSpc>
            </a:pPr>
            <a:r>
              <a:rPr lang="en-US" sz="1800" b="1" u="sng" strike="noStrike">
                <a:solidFill>
                  <a:srgbClr val="FF0000"/>
                </a:solidFill>
                <a:uFillTx/>
                <a:latin typeface="Arial"/>
                <a:ea typeface="DejaVu Sans"/>
              </a:rPr>
              <a:t>Conservation of the energy of a particle</a:t>
            </a:r>
            <a:endParaRPr lang="en-DK" sz="1800" b="0" u="none" strike="noStrike">
              <a:solidFill>
                <a:srgbClr val="FFFFFF"/>
              </a:solidFill>
              <a:uFillTx/>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algn="ctr" defTabSz="914400">
              <a:lnSpc>
                <a:spcPct val="100000"/>
              </a:lnSpc>
              <a:buNone/>
              <a:tabLst>
                <a:tab pos="0" algn="l"/>
              </a:tabLst>
            </a:pPr>
            <a:r>
              <a:rPr lang="en-US" sz="4400" b="0" u="none" strike="noStrike">
                <a:solidFill>
                  <a:srgbClr val="000000"/>
                </a:solidFill>
                <a:uFillTx/>
                <a:latin typeface="Arial"/>
                <a:ea typeface="DejaVu Sans"/>
              </a:rPr>
              <a:t>The concept of cross-section</a:t>
            </a:r>
            <a:endParaRPr lang="en-DK" sz="4400" b="0" u="none" strike="noStrike">
              <a:solidFill>
                <a:srgbClr val="FFFFFF"/>
              </a:solidFill>
              <a:uFillTx/>
              <a:latin typeface="Arial"/>
            </a:endParaRPr>
          </a:p>
        </p:txBody>
      </p:sp>
      <p:sp>
        <p:nvSpPr>
          <p:cNvPr id="630" name="PlaceHolder 2"/>
          <p:cNvSpPr>
            <a:spLocks noGrp="1"/>
          </p:cNvSpPr>
          <p:nvPr>
            <p:ph type="subTitle"/>
          </p:nvPr>
        </p:nvSpPr>
        <p:spPr>
          <a:xfrm>
            <a:off x="609480" y="1502640"/>
            <a:ext cx="8706960" cy="256032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fr-FR" sz="1600" b="0" u="none" strike="noStrike">
                <a:solidFill>
                  <a:srgbClr val="000000"/>
                </a:solidFill>
                <a:uFillTx/>
                <a:latin typeface="Arial"/>
                <a:ea typeface="DejaVu Sans"/>
              </a:rPr>
              <a:t>Usually, when we want to describe interactions between particles and/or radiation, we need to use the notion of effective cross-section or absorption coefficient.</a:t>
            </a:r>
            <a:endParaRPr lang="en-DK" sz="1600" b="0" u="none" strike="noStrike">
              <a:solidFill>
                <a:srgbClr val="FFFFFF"/>
              </a:solidFill>
              <a:uFillTx/>
              <a:latin typeface="Arial"/>
            </a:endParaRPr>
          </a:p>
          <a:p>
            <a:pPr marL="228600" indent="0" defTabSz="914400">
              <a:lnSpc>
                <a:spcPct val="90000"/>
              </a:lnSpc>
              <a:spcBef>
                <a:spcPts val="1001"/>
              </a:spcBef>
              <a:buNone/>
              <a:tabLst>
                <a:tab pos="0" algn="l"/>
              </a:tabLst>
            </a:pPr>
            <a:r>
              <a:rPr lang="fr-FR" sz="1600" b="0" u="none" strike="noStrike">
                <a:solidFill>
                  <a:srgbClr val="000000"/>
                </a:solidFill>
                <a:uFillTx/>
                <a:latin typeface="Arial"/>
                <a:ea typeface="DejaVu Sans"/>
              </a:rPr>
              <a:t>The effective cross-section σ of a particle expresses the probability of a particle or radiation passing through a medium without interacting with it.</a:t>
            </a:r>
            <a:endParaRPr lang="en-DK" sz="1600" b="0" u="none" strike="noStrike">
              <a:solidFill>
                <a:srgbClr val="FFFFFF"/>
              </a:solidFill>
              <a:uFillTx/>
              <a:latin typeface="Arial"/>
            </a:endParaRPr>
          </a:p>
          <a:p>
            <a:pPr marL="228600" indent="0" defTabSz="914400">
              <a:lnSpc>
                <a:spcPct val="90000"/>
              </a:lnSpc>
              <a:spcBef>
                <a:spcPts val="1001"/>
              </a:spcBef>
              <a:buNone/>
              <a:tabLst>
                <a:tab pos="0" algn="l"/>
              </a:tabLst>
            </a:pPr>
            <a:r>
              <a:rPr lang="fr-FR" sz="1600" b="0" u="none" strike="noStrike">
                <a:solidFill>
                  <a:srgbClr val="000000"/>
                </a:solidFill>
                <a:uFillTx/>
                <a:latin typeface="Arial"/>
                <a:ea typeface="DejaVu Sans"/>
              </a:rPr>
              <a:t>Depending on the context, this notion can be used in the form of a surface (on a microscopic scale), or as the inverse of a distance in a macroscopic approach: σ[cm²]*(Number of atoms / cm3) = [cm-1]. </a:t>
            </a:r>
            <a:endParaRPr lang="en-DK" sz="1600" b="0" u="none" strike="noStrike">
              <a:solidFill>
                <a:srgbClr val="FFFFFF"/>
              </a:solidFill>
              <a:uFillTx/>
              <a:latin typeface="Arial"/>
            </a:endParaRPr>
          </a:p>
          <a:p>
            <a:pPr marL="228600" indent="0" defTabSz="914400">
              <a:lnSpc>
                <a:spcPct val="90000"/>
              </a:lnSpc>
              <a:spcBef>
                <a:spcPts val="1001"/>
              </a:spcBef>
              <a:buNone/>
              <a:tabLst>
                <a:tab pos="0" algn="l"/>
              </a:tabLst>
            </a:pPr>
            <a:r>
              <a:rPr lang="fr-FR" sz="1600" b="0" u="none" strike="noStrike">
                <a:solidFill>
                  <a:srgbClr val="000000"/>
                </a:solidFill>
                <a:uFillTx/>
                <a:latin typeface="Arial"/>
                <a:ea typeface="DejaVu Sans"/>
              </a:rPr>
              <a:t>This notion is also found in the mean free path, which represents the average distance covered by the particle or radiation without interacting with the medium.</a:t>
            </a:r>
            <a:endParaRPr lang="en-DK" sz="1600" b="0" u="none" strike="noStrike">
              <a:solidFill>
                <a:srgbClr val="FFFFFF"/>
              </a:solidFill>
              <a:uFillTx/>
              <a:latin typeface="Arial"/>
            </a:endParaRPr>
          </a:p>
          <a:p>
            <a:pPr marL="228600" indent="0" defTabSz="914400">
              <a:lnSpc>
                <a:spcPct val="90000"/>
              </a:lnSpc>
              <a:spcBef>
                <a:spcPts val="1001"/>
              </a:spcBef>
              <a:buNone/>
              <a:tabLst>
                <a:tab pos="0" algn="l"/>
              </a:tabLst>
            </a:pPr>
            <a:r>
              <a:rPr lang="fr-FR" sz="1600" b="0" u="none" strike="noStrike">
                <a:solidFill>
                  <a:srgbClr val="000000"/>
                </a:solidFill>
                <a:uFillTx/>
                <a:latin typeface="Arial"/>
                <a:ea typeface="DejaVu Sans"/>
              </a:rPr>
              <a:t>And leads also to the attenuation coefficient µ (% of beam loss per unit distance)</a:t>
            </a:r>
            <a:endParaRPr lang="en-DK" sz="1600" b="0" u="none" strike="noStrike">
              <a:solidFill>
                <a:srgbClr val="FFFFFF"/>
              </a:solidFill>
              <a:uFillTx/>
              <a:latin typeface="Arial"/>
            </a:endParaRPr>
          </a:p>
        </p:txBody>
      </p:sp>
      <p:pic>
        <p:nvPicPr>
          <p:cNvPr id="631" name="Image 3"/>
          <p:cNvPicPr/>
          <p:nvPr/>
        </p:nvPicPr>
        <p:blipFill>
          <a:blip r:embed="rId2"/>
          <a:srcRect t="10915"/>
          <a:stretch/>
        </p:blipFill>
        <p:spPr>
          <a:xfrm>
            <a:off x="9447120" y="1791000"/>
            <a:ext cx="2511360" cy="1816560"/>
          </a:xfrm>
          <a:prstGeom prst="rect">
            <a:avLst/>
          </a:prstGeom>
          <a:ln w="0">
            <a:noFill/>
          </a:ln>
        </p:spPr>
      </p:pic>
      <p:sp>
        <p:nvSpPr>
          <p:cNvPr id="632" name="ZoneTexte 4"/>
          <p:cNvSpPr/>
          <p:nvPr/>
        </p:nvSpPr>
        <p:spPr>
          <a:xfrm>
            <a:off x="682560" y="4709520"/>
            <a:ext cx="989064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rgbClr val="FF0000"/>
                </a:solidFill>
                <a:uFillTx/>
                <a:latin typeface="Arial"/>
                <a:ea typeface="DejaVu Sans"/>
              </a:rPr>
              <a:t>Extremely important point: for X-rays, the effective cross-section is a function of a very large number of parameters.</a:t>
            </a:r>
            <a:endParaRPr lang="en-DK" sz="1800" b="0" u="none" strike="noStrike">
              <a:solidFill>
                <a:srgbClr val="FFFFFF"/>
              </a:solidFill>
              <a:uFillTx/>
              <a:latin typeface="Arial"/>
            </a:endParaRPr>
          </a:p>
          <a:p>
            <a:pPr defTabSz="914400">
              <a:lnSpc>
                <a:spcPct val="100000"/>
              </a:lnSpc>
            </a:pPr>
            <a:r>
              <a:rPr lang="en-US" sz="1800" b="1" u="none" strike="noStrike">
                <a:solidFill>
                  <a:srgbClr val="FF0000"/>
                </a:solidFill>
                <a:uFillTx/>
                <a:latin typeface="Arial"/>
                <a:ea typeface="DejaVu Sans"/>
              </a:rPr>
              <a:t>In this list, the physical size of the nucleus is generally of little importance.</a:t>
            </a:r>
            <a:endParaRPr lang="en-DK" sz="1800" b="0" u="none" strike="noStrike">
              <a:solidFill>
                <a:srgbClr val="FFFFFF"/>
              </a:solidFill>
              <a:uFillTx/>
              <a:latin typeface="Arial"/>
            </a:endParaRPr>
          </a:p>
          <a:p>
            <a:pPr defTabSz="914400">
              <a:lnSpc>
                <a:spcPct val="100000"/>
              </a:lnSpc>
            </a:pPr>
            <a:r>
              <a:rPr lang="en-US" sz="1800" b="1" u="none" strike="noStrike">
                <a:solidFill>
                  <a:srgbClr val="FF0000"/>
                </a:solidFill>
                <a:uFillTx/>
                <a:latin typeface="Arial"/>
                <a:ea typeface="DejaVu Sans"/>
              </a:rPr>
              <a:t>The effective cross-section varies according to the particle or radiation being emitted:</a:t>
            </a:r>
            <a:endParaRPr lang="en-DK" sz="1800" b="0" u="none" strike="noStrike">
              <a:solidFill>
                <a:srgbClr val="FFFFFF"/>
              </a:solidFill>
              <a:uFillTx/>
              <a:latin typeface="Arial"/>
            </a:endParaRPr>
          </a:p>
          <a:p>
            <a:pPr defTabSz="914400">
              <a:lnSpc>
                <a:spcPct val="100000"/>
              </a:lnSpc>
            </a:pPr>
            <a:r>
              <a:rPr lang="en-US" sz="1800" b="1" u="none" strike="noStrike">
                <a:solidFill>
                  <a:srgbClr val="FF0000"/>
                </a:solidFill>
                <a:uFillTx/>
                <a:latin typeface="Arial"/>
                <a:ea typeface="DejaVu Sans"/>
              </a:rPr>
              <a:t>energy, charge, wavelength, type of particle, etc.</a:t>
            </a:r>
            <a:endParaRPr lang="en-DK" sz="1800" b="0" u="none" strike="noStrike">
              <a:solidFill>
                <a:srgbClr val="FFFFFF"/>
              </a:solidFill>
              <a:uFillTx/>
              <a:latin typeface="Arial"/>
            </a:endParaRPr>
          </a:p>
          <a:p>
            <a:pPr defTabSz="914400">
              <a:lnSpc>
                <a:spcPct val="100000"/>
              </a:lnSpc>
            </a:pPr>
            <a:r>
              <a:rPr lang="en-US" sz="1800" b="1" u="none" strike="noStrike">
                <a:solidFill>
                  <a:srgbClr val="FF0000"/>
                </a:solidFill>
                <a:uFillTx/>
                <a:latin typeface="Arial"/>
                <a:ea typeface="DejaVu Sans"/>
              </a:rPr>
              <a:t>It also depends on the characteristics of the target: </a:t>
            </a:r>
            <a:endParaRPr lang="en-DK" sz="1800" b="0" u="none" strike="noStrike">
              <a:solidFill>
                <a:srgbClr val="FFFFFF"/>
              </a:solidFill>
              <a:uFillTx/>
              <a:latin typeface="Arial"/>
            </a:endParaRPr>
          </a:p>
          <a:p>
            <a:pPr defTabSz="914400">
              <a:lnSpc>
                <a:spcPct val="100000"/>
              </a:lnSpc>
            </a:pPr>
            <a:r>
              <a:rPr lang="en-US" sz="1800" b="1" u="none" strike="noStrike">
                <a:solidFill>
                  <a:srgbClr val="FF0000"/>
                </a:solidFill>
                <a:uFillTx/>
                <a:latin typeface="Arial"/>
                <a:ea typeface="DejaVu Sans"/>
              </a:rPr>
              <a:t>mass number, atomic number, electronic layers, temperature, ...</a:t>
            </a:r>
            <a:endParaRPr lang="en-DK" sz="1800" b="0" u="none" strike="noStrike">
              <a:solidFill>
                <a:srgbClr val="FFFFFF"/>
              </a:solidFill>
              <a:uFillTx/>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Image 8" descr="CNRS.png"/>
          <p:cNvPicPr/>
          <p:nvPr/>
        </p:nvPicPr>
        <p:blipFill>
          <a:blip r:embed="rId2"/>
          <a:stretch/>
        </p:blipFill>
        <p:spPr>
          <a:xfrm>
            <a:off x="-9000" y="1975320"/>
            <a:ext cx="707760" cy="707760"/>
          </a:xfrm>
          <a:prstGeom prst="rect">
            <a:avLst/>
          </a:prstGeom>
          <a:ln w="0">
            <a:noFill/>
          </a:ln>
        </p:spPr>
      </p:pic>
      <p:pic>
        <p:nvPicPr>
          <p:cNvPr id="346" name="Image 10" descr="inserm + 8Instituts.png"/>
          <p:cNvPicPr/>
          <p:nvPr/>
        </p:nvPicPr>
        <p:blipFill>
          <a:blip r:embed="rId3"/>
          <a:stretch/>
        </p:blipFill>
        <p:spPr>
          <a:xfrm>
            <a:off x="-9000" y="1383480"/>
            <a:ext cx="1618920" cy="441000"/>
          </a:xfrm>
          <a:prstGeom prst="rect">
            <a:avLst/>
          </a:prstGeom>
          <a:ln w="0">
            <a:noFill/>
          </a:ln>
        </p:spPr>
      </p:pic>
      <p:pic>
        <p:nvPicPr>
          <p:cNvPr id="347" name="Image 11" descr="logo_Lyon1partiel.jpeg"/>
          <p:cNvPicPr/>
          <p:nvPr/>
        </p:nvPicPr>
        <p:blipFill>
          <a:blip r:embed="rId4"/>
          <a:stretch/>
        </p:blipFill>
        <p:spPr>
          <a:xfrm>
            <a:off x="215640" y="5991120"/>
            <a:ext cx="969480" cy="691560"/>
          </a:xfrm>
          <a:prstGeom prst="rect">
            <a:avLst/>
          </a:prstGeom>
          <a:ln w="0">
            <a:noFill/>
          </a:ln>
        </p:spPr>
      </p:pic>
      <p:sp>
        <p:nvSpPr>
          <p:cNvPr id="348" name="ZoneTexte 15"/>
          <p:cNvSpPr/>
          <p:nvPr/>
        </p:nvSpPr>
        <p:spPr>
          <a:xfrm>
            <a:off x="3147120" y="1487160"/>
            <a:ext cx="8536320" cy="140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90000"/>
              </a:lnSpc>
            </a:pPr>
            <a:r>
              <a:rPr lang="en-US" sz="3200" b="0" u="none" strike="noStrike">
                <a:solidFill>
                  <a:srgbClr val="000000"/>
                </a:solidFill>
                <a:uFillTx/>
                <a:latin typeface="Arial"/>
                <a:ea typeface="DejaVu Sans"/>
              </a:rPr>
              <a:t>Generic approach to (biomedical) imaging.</a:t>
            </a:r>
            <a:endParaRPr lang="en-DK" sz="3200" b="0" u="none" strike="noStrike">
              <a:solidFill>
                <a:srgbClr val="FFFFFF"/>
              </a:solidFill>
              <a:uFillTx/>
              <a:latin typeface="Arial"/>
            </a:endParaRPr>
          </a:p>
          <a:p>
            <a:pPr defTabSz="914400">
              <a:lnSpc>
                <a:spcPct val="90000"/>
              </a:lnSpc>
            </a:pPr>
            <a:r>
              <a:rPr lang="en-US" sz="3200" b="0" u="none" strike="noStrike">
                <a:solidFill>
                  <a:srgbClr val="000000"/>
                </a:solidFill>
                <a:uFillTx/>
                <a:latin typeface="Arial"/>
                <a:ea typeface="DejaVu Sans"/>
              </a:rPr>
              <a:t>Focus on X-ray tomography, ultrasound and MRI</a:t>
            </a:r>
            <a:endParaRPr lang="en-DK" sz="3200" b="0" u="none" strike="noStrike">
              <a:solidFill>
                <a:srgbClr val="FFFFFF"/>
              </a:solidFill>
              <a:uFillTx/>
              <a:latin typeface="Arial"/>
            </a:endParaRPr>
          </a:p>
        </p:txBody>
      </p:sp>
      <p:sp>
        <p:nvSpPr>
          <p:cNvPr id="349" name="ZoneTexte 17"/>
          <p:cNvSpPr/>
          <p:nvPr/>
        </p:nvSpPr>
        <p:spPr>
          <a:xfrm>
            <a:off x="2294640" y="3921840"/>
            <a:ext cx="2429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2800" b="0" u="none" strike="noStrike">
                <a:solidFill>
                  <a:srgbClr val="000000"/>
                </a:solidFill>
                <a:uFillTx/>
                <a:latin typeface="Calibri"/>
                <a:ea typeface="DejaVu Sans"/>
              </a:rPr>
              <a:t>Denis Grenier</a:t>
            </a:r>
            <a:endParaRPr lang="en-DK" sz="2800" b="0" u="none" strike="noStrike">
              <a:solidFill>
                <a:srgbClr val="FFFFFF"/>
              </a:solidFill>
              <a:uFillTx/>
              <a:latin typeface="Arial"/>
            </a:endParaRPr>
          </a:p>
        </p:txBody>
      </p:sp>
      <p:sp>
        <p:nvSpPr>
          <p:cNvPr id="350" name="Rectangle 18"/>
          <p:cNvSpPr/>
          <p:nvPr/>
        </p:nvSpPr>
        <p:spPr>
          <a:xfrm>
            <a:off x="5169960" y="3559320"/>
            <a:ext cx="6614280" cy="97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800" b="0" u="none" strike="noStrike" baseline="30000">
                <a:solidFill>
                  <a:srgbClr val="000000"/>
                </a:solidFill>
                <a:uFillTx/>
                <a:latin typeface="Calibri"/>
                <a:ea typeface="DejaVu Sans"/>
              </a:rPr>
              <a:t> </a:t>
            </a:r>
            <a:endParaRPr lang="en-DK" sz="1800" b="0" u="none" strike="noStrike">
              <a:solidFill>
                <a:srgbClr val="FFFFFF"/>
              </a:solidFill>
              <a:uFillTx/>
              <a:latin typeface="Arial"/>
            </a:endParaRPr>
          </a:p>
          <a:p>
            <a:pPr defTabSz="914400">
              <a:lnSpc>
                <a:spcPct val="100000"/>
              </a:lnSpc>
              <a:tabLst>
                <a:tab pos="0" algn="l"/>
              </a:tabLst>
            </a:pPr>
            <a:r>
              <a:rPr lang="en-US" sz="2000" b="0" u="none" strike="noStrike" baseline="30000">
                <a:solidFill>
                  <a:srgbClr val="000000"/>
                </a:solidFill>
                <a:uFillTx/>
                <a:latin typeface="Calibri"/>
                <a:ea typeface="DejaVu Sans"/>
              </a:rPr>
              <a:t>1</a:t>
            </a:r>
            <a:r>
              <a:rPr lang="en-US" sz="2000" b="0" u="none" strike="noStrike">
                <a:solidFill>
                  <a:srgbClr val="000000"/>
                </a:solidFill>
                <a:uFillTx/>
                <a:latin typeface="Calibri"/>
                <a:ea typeface="DejaVu Sans"/>
              </a:rPr>
              <a:t>CREATIS; CNRS (UMR 5220); INSERM (U1206); INSA Lyon; Université de Lyon, France</a:t>
            </a:r>
            <a:endParaRPr lang="en-DK" sz="2000" b="0" u="none" strike="noStrike">
              <a:solidFill>
                <a:srgbClr val="FFFFFF"/>
              </a:solidFill>
              <a:uFillTx/>
              <a:latin typeface="Arial"/>
            </a:endParaRPr>
          </a:p>
        </p:txBody>
      </p:sp>
      <p:sp>
        <p:nvSpPr>
          <p:cNvPr id="351" name="Connecteur droit 20"/>
          <p:cNvSpPr/>
          <p:nvPr/>
        </p:nvSpPr>
        <p:spPr>
          <a:xfrm>
            <a:off x="4948560" y="3665520"/>
            <a:ext cx="360" cy="2202120"/>
          </a:xfrm>
          <a:prstGeom prst="line">
            <a:avLst/>
          </a:prstGeom>
          <a:ln>
            <a:solidFill>
              <a:srgbClr val="808080"/>
            </a:solidFill>
            <a:round/>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pic>
        <p:nvPicPr>
          <p:cNvPr id="352" name="Image 19"/>
          <p:cNvPicPr/>
          <p:nvPr/>
        </p:nvPicPr>
        <p:blipFill>
          <a:blip r:embed="rId5"/>
          <a:stretch/>
        </p:blipFill>
        <p:spPr>
          <a:xfrm>
            <a:off x="0" y="2838240"/>
            <a:ext cx="1202760" cy="611640"/>
          </a:xfrm>
          <a:prstGeom prst="rect">
            <a:avLst/>
          </a:prstGeom>
          <a:ln w="0">
            <a:noFill/>
          </a:ln>
        </p:spPr>
      </p:pic>
      <p:pic>
        <p:nvPicPr>
          <p:cNvPr id="353" name="Image 2"/>
          <p:cNvPicPr/>
          <p:nvPr/>
        </p:nvPicPr>
        <p:blipFill>
          <a:blip r:embed="rId6"/>
          <a:stretch/>
        </p:blipFill>
        <p:spPr>
          <a:xfrm>
            <a:off x="0" y="813600"/>
            <a:ext cx="1863360" cy="414720"/>
          </a:xfrm>
          <a:prstGeom prst="rect">
            <a:avLst/>
          </a:prstGeom>
          <a:ln w="0">
            <a:noFill/>
          </a:ln>
        </p:spPr>
      </p:pic>
      <p:sp>
        <p:nvSpPr>
          <p:cNvPr id="354" name="Rectangle 1"/>
          <p:cNvSpPr/>
          <p:nvPr/>
        </p:nvSpPr>
        <p:spPr>
          <a:xfrm>
            <a:off x="1321200" y="5923440"/>
            <a:ext cx="60922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400" b="0" u="none" strike="noStrike">
                <a:solidFill>
                  <a:srgbClr val="000000"/>
                </a:solidFill>
                <a:uFillTx/>
                <a:latin typeface="Calibri"/>
                <a:ea typeface="DejaVu Sans"/>
              </a:rPr>
              <a:t>M2 Biomécanique</a:t>
            </a: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Calibri"/>
                <a:ea typeface="DejaVu Sans"/>
              </a:rPr>
              <a:t>UE Bases expérimentales et de modélisation</a:t>
            </a:r>
            <a:endParaRPr lang="en-DK" sz="2400" b="0" u="none" strike="noStrike">
              <a:solidFill>
                <a:srgbClr val="FFFFFF"/>
              </a:solidFill>
              <a:uFillTx/>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Image 4"/>
          <p:cNvPicPr/>
          <p:nvPr/>
        </p:nvPicPr>
        <p:blipFill>
          <a:blip r:embed="rId2"/>
          <a:stretch/>
        </p:blipFill>
        <p:spPr>
          <a:xfrm>
            <a:off x="5084280" y="4767480"/>
            <a:ext cx="3395520" cy="1568160"/>
          </a:xfrm>
          <a:prstGeom prst="rect">
            <a:avLst/>
          </a:prstGeom>
          <a:ln w="0">
            <a:noFill/>
          </a:ln>
        </p:spPr>
      </p:pic>
      <p:pic>
        <p:nvPicPr>
          <p:cNvPr id="634" name="Image 5"/>
          <p:cNvPicPr/>
          <p:nvPr/>
        </p:nvPicPr>
        <p:blipFill>
          <a:blip r:embed="rId3"/>
          <a:stretch/>
        </p:blipFill>
        <p:spPr>
          <a:xfrm>
            <a:off x="9354960" y="4434480"/>
            <a:ext cx="2224800" cy="2224800"/>
          </a:xfrm>
          <a:prstGeom prst="rect">
            <a:avLst/>
          </a:prstGeom>
          <a:ln w="0">
            <a:noFill/>
          </a:ln>
        </p:spPr>
      </p:pic>
      <p:sp>
        <p:nvSpPr>
          <p:cNvPr id="635" name="TextBox 1"/>
          <p:cNvSpPr/>
          <p:nvPr/>
        </p:nvSpPr>
        <p:spPr>
          <a:xfrm>
            <a:off x="317160" y="3926160"/>
            <a:ext cx="43671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During the process, electrons that may have been stripped from atoms cause rearrangements of the electronic layers that produce high-energy X-rays.</a:t>
            </a:r>
            <a:endParaRPr lang="en-DK" sz="1800" b="0" u="none" strike="noStrike">
              <a:solidFill>
                <a:srgbClr val="FFFFFF"/>
              </a:solidFill>
              <a:uFillTx/>
              <a:latin typeface="Arial"/>
            </a:endParaRPr>
          </a:p>
        </p:txBody>
      </p:sp>
      <p:sp>
        <p:nvSpPr>
          <p:cNvPr id="636" name="Straight Arrow Connector 7"/>
          <p:cNvSpPr/>
          <p:nvPr/>
        </p:nvSpPr>
        <p:spPr>
          <a:xfrm flipV="1">
            <a:off x="4687920" y="3220920"/>
            <a:ext cx="3513960" cy="1436760"/>
          </a:xfrm>
          <a:custGeom>
            <a:avLst/>
            <a:gdLst>
              <a:gd name="textAreaLeft" fmla="*/ 0 w 3513960"/>
              <a:gd name="textAreaRight" fmla="*/ 3517200 w 3513960"/>
              <a:gd name="textAreaTop" fmla="*/ -1800 h 1436760"/>
              <a:gd name="textAreaBottom" fmla="*/ 1438200 h 143676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pic>
        <p:nvPicPr>
          <p:cNvPr id="637" name="Picture 635"/>
          <p:cNvPicPr/>
          <p:nvPr/>
        </p:nvPicPr>
        <p:blipFill>
          <a:blip r:embed="rId4"/>
          <a:stretch/>
        </p:blipFill>
        <p:spPr>
          <a:xfrm>
            <a:off x="429120" y="626400"/>
            <a:ext cx="3188520" cy="2445480"/>
          </a:xfrm>
          <a:prstGeom prst="rect">
            <a:avLst/>
          </a:prstGeom>
          <a:ln w="0">
            <a:noFill/>
          </a:ln>
        </p:spPr>
      </p:pic>
      <p:sp>
        <p:nvSpPr>
          <p:cNvPr id="638" name="Rectangle 636"/>
          <p:cNvSpPr/>
          <p:nvPr/>
        </p:nvSpPr>
        <p:spPr>
          <a:xfrm>
            <a:off x="657360" y="626400"/>
            <a:ext cx="249192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1300" b="0" u="none" strike="noStrike">
                <a:solidFill>
                  <a:srgbClr val="000000"/>
                </a:solidFill>
                <a:uFillTx/>
                <a:latin typeface="Arial"/>
                <a:ea typeface="DejaVu Sans"/>
              </a:rPr>
              <a:t>X-ray density according to electron energy (for tungsten)</a:t>
            </a:r>
            <a:endParaRPr lang="en-DK" sz="1300" b="0" u="none" strike="noStrike">
              <a:solidFill>
                <a:srgbClr val="FFFFFF"/>
              </a:solidFill>
              <a:uFillTx/>
              <a:latin typeface="Arial"/>
            </a:endParaRPr>
          </a:p>
        </p:txBody>
      </p:sp>
      <p:sp>
        <p:nvSpPr>
          <p:cNvPr id="639" name="Rectangle 637"/>
          <p:cNvSpPr/>
          <p:nvPr/>
        </p:nvSpPr>
        <p:spPr>
          <a:xfrm>
            <a:off x="1092960" y="2857680"/>
            <a:ext cx="2270520" cy="37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2000" b="0" u="none" strike="noStrike">
                <a:solidFill>
                  <a:srgbClr val="000000"/>
                </a:solidFill>
                <a:uFillTx/>
                <a:latin typeface="Arial"/>
                <a:ea typeface="DejaVu Sans"/>
              </a:rPr>
              <a:t>←</a:t>
            </a:r>
            <a:r>
              <a:rPr lang="fr-FR" sz="1300" b="0" u="none" strike="noStrike">
                <a:solidFill>
                  <a:srgbClr val="000000"/>
                </a:solidFill>
                <a:uFillTx/>
                <a:latin typeface="Arial"/>
                <a:ea typeface="DejaVu Sans"/>
              </a:rPr>
              <a:t> </a:t>
            </a:r>
            <a:r>
              <a:rPr lang="fr-FR" sz="900" b="0" u="none" strike="noStrike">
                <a:solidFill>
                  <a:srgbClr val="000000"/>
                </a:solidFill>
                <a:uFillTx/>
                <a:latin typeface="Arial"/>
                <a:ea typeface="DejaVu Sans"/>
              </a:rPr>
              <a:t>High energies (wavelength)</a:t>
            </a:r>
            <a:endParaRPr lang="en-DK" sz="900" b="0" u="none" strike="noStrike">
              <a:solidFill>
                <a:srgbClr val="FFFFFF"/>
              </a:solidFill>
              <a:uFillTx/>
              <a:latin typeface="Arial"/>
            </a:endParaRPr>
          </a:p>
        </p:txBody>
      </p:sp>
      <p:grpSp>
        <p:nvGrpSpPr>
          <p:cNvPr id="640" name="Group 638"/>
          <p:cNvGrpSpPr/>
          <p:nvPr/>
        </p:nvGrpSpPr>
        <p:grpSpPr>
          <a:xfrm>
            <a:off x="5473080" y="519120"/>
            <a:ext cx="6195960" cy="3721320"/>
            <a:chOff x="5473080" y="519120"/>
            <a:chExt cx="6195960" cy="3721320"/>
          </a:xfrm>
        </p:grpSpPr>
        <p:grpSp>
          <p:nvGrpSpPr>
            <p:cNvPr id="641" name="Group 639"/>
            <p:cNvGrpSpPr/>
            <p:nvPr/>
          </p:nvGrpSpPr>
          <p:grpSpPr>
            <a:xfrm>
              <a:off x="5473080" y="519120"/>
              <a:ext cx="6195960" cy="3371400"/>
              <a:chOff x="5473080" y="519120"/>
              <a:chExt cx="6195960" cy="3371400"/>
            </a:xfrm>
          </p:grpSpPr>
          <p:pic>
            <p:nvPicPr>
              <p:cNvPr id="642" name="Image 3"/>
              <p:cNvPicPr/>
              <p:nvPr/>
            </p:nvPicPr>
            <p:blipFill>
              <a:blip r:embed="rId5"/>
              <a:srcRect l="12612" r="4" b="9154"/>
              <a:stretch/>
            </p:blipFill>
            <p:spPr>
              <a:xfrm>
                <a:off x="5776920" y="519120"/>
                <a:ext cx="5892120" cy="3371400"/>
              </a:xfrm>
              <a:prstGeom prst="rect">
                <a:avLst/>
              </a:prstGeom>
              <a:ln w="0">
                <a:noFill/>
              </a:ln>
            </p:spPr>
          </p:pic>
          <p:sp>
            <p:nvSpPr>
              <p:cNvPr id="643" name="Rectangle 641"/>
              <p:cNvSpPr/>
              <p:nvPr/>
            </p:nvSpPr>
            <p:spPr>
              <a:xfrm rot="16156200">
                <a:off x="4473720" y="2055240"/>
                <a:ext cx="23000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1300" b="0" u="none" strike="noStrike">
                    <a:solidFill>
                      <a:srgbClr val="000000"/>
                    </a:solidFill>
                    <a:uFillTx/>
                    <a:latin typeface="Arial"/>
                    <a:ea typeface="DejaVu Sans"/>
                  </a:rPr>
                  <a:t>Intensity of the process (a.u.)</a:t>
                </a:r>
                <a:endParaRPr lang="en-DK" sz="1300" b="0" u="none" strike="noStrike">
                  <a:solidFill>
                    <a:srgbClr val="FFFFFF"/>
                  </a:solidFill>
                  <a:uFillTx/>
                  <a:latin typeface="Arial"/>
                </a:endParaRPr>
              </a:p>
            </p:txBody>
          </p:sp>
        </p:grpSp>
        <p:sp>
          <p:nvSpPr>
            <p:cNvPr id="644" name="Rectangle 642"/>
            <p:cNvSpPr/>
            <p:nvPr/>
          </p:nvSpPr>
          <p:spPr>
            <a:xfrm>
              <a:off x="7936920" y="3812400"/>
              <a:ext cx="2270520" cy="42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2400" b="0" u="none" strike="noStrike">
                  <a:solidFill>
                    <a:srgbClr val="000000"/>
                  </a:solidFill>
                  <a:uFillTx/>
                  <a:latin typeface="Arial"/>
                  <a:ea typeface="DejaVu Sans"/>
                </a:rPr>
                <a:t>←</a:t>
              </a:r>
              <a:r>
                <a:rPr lang="fr-FR" sz="1600" b="0" u="none" strike="noStrike">
                  <a:solidFill>
                    <a:srgbClr val="000000"/>
                  </a:solidFill>
                  <a:uFillTx/>
                  <a:latin typeface="Arial"/>
                  <a:ea typeface="DejaVu Sans"/>
                </a:rPr>
                <a:t> </a:t>
              </a:r>
              <a:r>
                <a:rPr lang="fr-FR" sz="1100" b="0" u="none" strike="noStrike">
                  <a:solidFill>
                    <a:srgbClr val="000000"/>
                  </a:solidFill>
                  <a:uFillTx/>
                  <a:latin typeface="Arial"/>
                  <a:ea typeface="DejaVu Sans"/>
                </a:rPr>
                <a:t>High energies (wavelength)</a:t>
              </a:r>
              <a:endParaRPr lang="en-DK" sz="1100" b="0" u="none" strike="noStrike">
                <a:solidFill>
                  <a:srgbClr val="FFFFFF"/>
                </a:solidFill>
                <a:uFillTx/>
                <a:latin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PlaceHolder 1"/>
          <p:cNvSpPr>
            <a:spLocks noGrp="1"/>
          </p:cNvSpPr>
          <p:nvPr>
            <p:ph type="title"/>
          </p:nvPr>
        </p:nvSpPr>
        <p:spPr>
          <a:xfrm>
            <a:off x="609480" y="273600"/>
            <a:ext cx="1128420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Let's build an X-ray generator for tomography</a:t>
            </a:r>
            <a:endParaRPr lang="en-DK" sz="4400" b="0" u="none" strike="noStrike">
              <a:solidFill>
                <a:srgbClr val="FFFFFF"/>
              </a:solidFill>
              <a:uFillTx/>
              <a:latin typeface="Arial"/>
            </a:endParaRPr>
          </a:p>
        </p:txBody>
      </p:sp>
      <p:sp>
        <p:nvSpPr>
          <p:cNvPr id="646" name="TextBox 2"/>
          <p:cNvSpPr/>
          <p:nvPr/>
        </p:nvSpPr>
        <p:spPr>
          <a:xfrm>
            <a:off x="1152000" y="1900080"/>
            <a:ext cx="9286560" cy="48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We need a </a:t>
            </a:r>
            <a:r>
              <a:rPr lang="en-US" sz="2400" b="1" u="none" strike="noStrike">
                <a:solidFill>
                  <a:srgbClr val="000000"/>
                </a:solidFill>
                <a:uFillTx/>
                <a:latin typeface="Arial"/>
                <a:ea typeface="DejaVu Sans"/>
              </a:rPr>
              <a:t>source of electron</a:t>
            </a:r>
            <a:r>
              <a:rPr lang="en-US" sz="2400" b="0" u="none" strike="noStrike">
                <a:solidFill>
                  <a:srgbClr val="000000"/>
                </a:solidFill>
                <a:uFillTx/>
                <a:latin typeface="Arial"/>
                <a:ea typeface="DejaVu Sans"/>
              </a:rPr>
              <a:t> "production"</a:t>
            </a:r>
            <a:endParaRPr lang="en-DK" sz="24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A </a:t>
            </a:r>
            <a:r>
              <a:rPr lang="en-US" sz="2400" b="1" u="none" strike="noStrike">
                <a:solidFill>
                  <a:srgbClr val="FF0000"/>
                </a:solidFill>
                <a:uFillTx/>
                <a:latin typeface="Arial"/>
                <a:ea typeface="DejaVu Sans"/>
              </a:rPr>
              <a:t>cathode</a:t>
            </a:r>
            <a:r>
              <a:rPr lang="en-US" sz="2400" b="0" u="none" strike="noStrike">
                <a:solidFill>
                  <a:srgbClr val="000000"/>
                </a:solidFill>
                <a:uFillTx/>
                <a:latin typeface="Arial"/>
                <a:ea typeface="DejaVu Sans"/>
              </a:rPr>
              <a:t>, a source of high current (</a:t>
            </a:r>
            <a:r>
              <a:rPr lang="en-US" sz="2400" b="1" u="none" strike="noStrike">
                <a:solidFill>
                  <a:srgbClr val="FF0000"/>
                </a:solidFill>
                <a:uFillTx/>
                <a:latin typeface="Arial"/>
                <a:ea typeface="DejaVu Sans"/>
              </a:rPr>
              <a:t>amperage</a:t>
            </a:r>
            <a:r>
              <a:rPr lang="en-US" sz="2400" b="0" u="none" strike="noStrike">
                <a:solidFill>
                  <a:srgbClr val="000000"/>
                </a:solidFill>
                <a:uFillTx/>
                <a:latin typeface="Arial"/>
                <a:ea typeface="DejaVu Sans"/>
              </a:rPr>
              <a:t>)</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A means of accelerating the electrons</a:t>
            </a:r>
            <a:endParaRPr lang="en-DK" sz="24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An </a:t>
            </a:r>
            <a:r>
              <a:rPr lang="en-US" sz="2400" b="1" u="none" strike="noStrike">
                <a:solidFill>
                  <a:srgbClr val="FF0000"/>
                </a:solidFill>
                <a:uFillTx/>
                <a:latin typeface="Arial"/>
                <a:ea typeface="DejaVu Sans"/>
              </a:rPr>
              <a:t>anode</a:t>
            </a:r>
            <a:r>
              <a:rPr lang="en-US" sz="2400" b="0" u="none" strike="noStrike">
                <a:solidFill>
                  <a:srgbClr val="000000"/>
                </a:solidFill>
                <a:uFillTx/>
                <a:latin typeface="Arial"/>
                <a:ea typeface="DejaVu Sans"/>
              </a:rPr>
              <a:t> with a high potential difference (</a:t>
            </a:r>
            <a:r>
              <a:rPr lang="en-US" sz="2400" b="1" u="none" strike="noStrike">
                <a:solidFill>
                  <a:srgbClr val="FF0000"/>
                </a:solidFill>
                <a:uFillTx/>
                <a:latin typeface="Arial"/>
                <a:ea typeface="DejaVu Sans"/>
              </a:rPr>
              <a:t>voltage</a:t>
            </a:r>
            <a:r>
              <a:rPr lang="en-US" sz="2400" b="0" u="none" strike="noStrike">
                <a:solidFill>
                  <a:srgbClr val="000000"/>
                </a:solidFill>
                <a:uFillTx/>
                <a:latin typeface="Arial"/>
                <a:ea typeface="DejaVu Sans"/>
              </a:rPr>
              <a:t>) to strongly attract electrons from the anode.</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A </a:t>
            </a:r>
            <a:r>
              <a:rPr lang="en-US" sz="2400" b="1" u="none" strike="noStrike">
                <a:solidFill>
                  <a:srgbClr val="FF0000"/>
                </a:solidFill>
                <a:uFillTx/>
                <a:latin typeface="Arial"/>
                <a:ea typeface="DejaVu Sans"/>
              </a:rPr>
              <a:t>vacuum</a:t>
            </a:r>
            <a:r>
              <a:rPr lang="en-US" sz="2400" b="0" u="none" strike="noStrike">
                <a:solidFill>
                  <a:srgbClr val="000000"/>
                </a:solidFill>
                <a:uFillTx/>
                <a:latin typeface="Arial"/>
                <a:ea typeface="DejaVu Sans"/>
              </a:rPr>
              <a:t> between the two so that electron acceleration is not hindered by interactions with matter.</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A means of slowing electrons very rapidly:</a:t>
            </a:r>
            <a:endParaRPr lang="en-DK" sz="24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2400" b="0" u="none" strike="noStrike">
                <a:solidFill>
                  <a:srgbClr val="000000"/>
                </a:solidFill>
                <a:uFillTx/>
                <a:latin typeface="Arial"/>
                <a:ea typeface="DejaVu Sans"/>
              </a:rPr>
              <a:t>The </a:t>
            </a:r>
            <a:r>
              <a:rPr lang="en-US" sz="2400" b="1" u="none" strike="noStrike">
                <a:solidFill>
                  <a:srgbClr val="FF0000"/>
                </a:solidFill>
                <a:uFillTx/>
                <a:latin typeface="Arial"/>
                <a:ea typeface="DejaVu Sans"/>
              </a:rPr>
              <a:t>anode must have a large effective cross-section</a:t>
            </a:r>
            <a:r>
              <a:rPr lang="en-US" sz="2400" b="0" u="none" strike="noStrike">
                <a:solidFill>
                  <a:srgbClr val="000000"/>
                </a:solidFill>
                <a:uFillTx/>
                <a:latin typeface="Arial"/>
                <a:ea typeface="DejaVu Sans"/>
              </a:rPr>
              <a:t> to "hinder" the passage of electrons as much as possible.</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ZoneTexte 108"/>
          <p:cNvSpPr/>
          <p:nvPr/>
        </p:nvSpPr>
        <p:spPr>
          <a:xfrm>
            <a:off x="353520" y="1189080"/>
            <a:ext cx="7931520" cy="47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en-US" sz="2600" b="1" u="none" strike="noStrike">
                <a:solidFill>
                  <a:srgbClr val="000000"/>
                </a:solidFill>
                <a:uFillTx/>
                <a:latin typeface="Calibri"/>
                <a:ea typeface="DejaVu Sans"/>
              </a:rPr>
              <a:t>In an X-ray tube, just around 1% of the energy is transformed into X-rays (the rest becomes heat)</a:t>
            </a:r>
            <a:r>
              <a:rPr lang="en-US" sz="2600" b="0" u="none" strike="noStrike">
                <a:solidFill>
                  <a:srgbClr val="000000"/>
                </a:solidFill>
                <a:uFillTx/>
                <a:latin typeface="Calibri"/>
                <a:ea typeface="DejaVu Sans"/>
              </a:rPr>
              <a:t>.</a:t>
            </a:r>
            <a:endParaRPr lang="en-DK" sz="2600" b="0" u="none" strike="noStrike">
              <a:solidFill>
                <a:srgbClr val="FFFFFF"/>
              </a:solidFill>
              <a:uFillTx/>
              <a:latin typeface="Arial"/>
            </a:endParaRPr>
          </a:p>
          <a:p>
            <a:pPr defTabSz="914400">
              <a:lnSpc>
                <a:spcPct val="100000"/>
              </a:lnSpc>
            </a:pPr>
            <a:endParaRPr lang="en-DK" sz="2200" b="0" u="none" strike="noStrike">
              <a:solidFill>
                <a:srgbClr val="FFFFFF"/>
              </a:solidFill>
              <a:uFillTx/>
              <a:latin typeface="Arial"/>
            </a:endParaRPr>
          </a:p>
          <a:p>
            <a:pPr defTabSz="914400">
              <a:lnSpc>
                <a:spcPct val="100000"/>
              </a:lnSpc>
            </a:pPr>
            <a:r>
              <a:rPr lang="en-US" sz="2600" b="0" u="none" strike="noStrike">
                <a:solidFill>
                  <a:srgbClr val="000000"/>
                </a:solidFill>
                <a:uFillTx/>
                <a:latin typeface="Calibri"/>
                <a:ea typeface="DejaVu Sans"/>
              </a:rPr>
              <a:t>The target is often made of tungsten, since a high Z (number of protons in the nucleus) favors bremstrahlung.</a:t>
            </a:r>
            <a:endParaRPr lang="en-DK" sz="2600" b="0" u="none" strike="noStrike">
              <a:solidFill>
                <a:srgbClr val="FFFFFF"/>
              </a:solidFill>
              <a:uFillTx/>
              <a:latin typeface="Arial"/>
            </a:endParaRPr>
          </a:p>
          <a:p>
            <a:pPr defTabSz="914400">
              <a:lnSpc>
                <a:spcPct val="100000"/>
              </a:lnSpc>
            </a:pPr>
            <a:endParaRPr lang="en-DK" sz="2600" b="0" u="none" strike="noStrike">
              <a:solidFill>
                <a:srgbClr val="FFFFFF"/>
              </a:solidFill>
              <a:uFillTx/>
              <a:latin typeface="Arial"/>
            </a:endParaRPr>
          </a:p>
          <a:p>
            <a:pPr defTabSz="914400">
              <a:lnSpc>
                <a:spcPct val="100000"/>
              </a:lnSpc>
            </a:pPr>
            <a:r>
              <a:rPr lang="en-US" sz="2600" b="0" u="none" strike="noStrike">
                <a:solidFill>
                  <a:srgbClr val="000000"/>
                </a:solidFill>
                <a:uFillTx/>
                <a:latin typeface="Calibri"/>
                <a:ea typeface="DejaVu Sans"/>
              </a:rPr>
              <a:t>=&gt; But as this Bremstrahlung remains a very small minority compared with electron-electron "collisions", most of the energy is lost in the form of heat. </a:t>
            </a:r>
            <a:endParaRPr lang="en-DK" sz="2600" b="0" u="none" strike="noStrike">
              <a:solidFill>
                <a:srgbClr val="FFFFFF"/>
              </a:solidFill>
              <a:uFillTx/>
              <a:latin typeface="Arial"/>
            </a:endParaRPr>
          </a:p>
          <a:p>
            <a:pPr defTabSz="914400">
              <a:lnSpc>
                <a:spcPct val="100000"/>
              </a:lnSpc>
            </a:pPr>
            <a:endParaRPr lang="en-DK" sz="2600" b="0" u="none" strike="noStrike">
              <a:solidFill>
                <a:srgbClr val="FFFFFF"/>
              </a:solidFill>
              <a:uFillTx/>
              <a:latin typeface="Arial"/>
            </a:endParaRPr>
          </a:p>
          <a:p>
            <a:pPr defTabSz="914400">
              <a:lnSpc>
                <a:spcPct val="100000"/>
              </a:lnSpc>
            </a:pPr>
            <a:r>
              <a:rPr lang="en-US" sz="2600" b="0" u="none" strike="noStrike">
                <a:solidFill>
                  <a:srgbClr val="000000"/>
                </a:solidFill>
                <a:uFillTx/>
                <a:latin typeface="Calibri"/>
                <a:ea typeface="DejaVu Sans"/>
              </a:rPr>
              <a:t>=&gt; Tungsten has a very high melting point (3422°C).</a:t>
            </a:r>
            <a:endParaRPr lang="en-DK" sz="2600" b="0" u="none" strike="noStrike">
              <a:solidFill>
                <a:srgbClr val="FFFFFF"/>
              </a:solidFill>
              <a:uFillTx/>
              <a:latin typeface="Arial"/>
            </a:endParaRPr>
          </a:p>
        </p:txBody>
      </p:sp>
      <p:pic>
        <p:nvPicPr>
          <p:cNvPr id="648" name="Image 109"/>
          <p:cNvPicPr/>
          <p:nvPr/>
        </p:nvPicPr>
        <p:blipFill>
          <a:blip r:embed="rId2"/>
          <a:stretch/>
        </p:blipFill>
        <p:spPr>
          <a:xfrm>
            <a:off x="8287200" y="2338200"/>
            <a:ext cx="3259800" cy="202968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Image 110"/>
          <p:cNvPicPr/>
          <p:nvPr/>
        </p:nvPicPr>
        <p:blipFill>
          <a:blip r:embed="rId2"/>
          <a:stretch/>
        </p:blipFill>
        <p:spPr>
          <a:xfrm>
            <a:off x="1800000" y="1980000"/>
            <a:ext cx="6572160" cy="1410480"/>
          </a:xfrm>
          <a:prstGeom prst="rect">
            <a:avLst/>
          </a:prstGeom>
          <a:ln w="0">
            <a:noFill/>
          </a:ln>
        </p:spPr>
      </p:pic>
      <mc:AlternateContent xmlns:mc="http://schemas.openxmlformats.org/markup-compatibility/2006" xmlns:a14="http://schemas.microsoft.com/office/drawing/2010/main">
        <mc:Choice Requires="a14">
          <p:sp>
            <p:nvSpPr>
              <p:cNvPr id="650" name="ZoneTexte 111"/>
              <p:cNvSpPr txBox="1"/>
              <p:nvPr/>
            </p:nvSpPr>
            <p:spPr>
              <a:xfrm>
                <a:off x="720000" y="4002120"/>
                <a:ext cx="4089600" cy="960840"/>
              </a:xfrm>
              <a:prstGeom prst="rect">
                <a:avLst/>
              </a:prstGeom>
            </p:spPr>
            <p:txBody>
              <a:bodyPr/>
              <a:lstStyle/>
              <a:p>
                <a14:m>
                  <m:oMathPara xmlns:m="http://schemas.openxmlformats.org/officeDocument/2006/math">
                    <m:oMathParaPr>
                      <m:jc m:val="centerGroup"/>
                    </m:oMathParaPr>
                    <m:oMath xmlns:m="http://schemas.openxmlformats.org/officeDocument/2006/math">
                      <m:r>
                        <a:rPr>
                          <a:latin typeface="Cambria Math" panose="02040503050406030204" pitchFamily="18" charset="0"/>
                        </a:rPr>
                        <m:t>𝐼</m:t>
                      </m:r>
                      <m:d>
                        <m:dPr>
                          <m:ctrlPr>
                            <a:rPr i="1">
                              <a:latin typeface="Cambria Math" panose="02040503050406030204" pitchFamily="18" charset="0"/>
                            </a:rPr>
                          </m:ctrlPr>
                        </m:dPr>
                        <m:e>
                          <m:r>
                            <a:rPr>
                              <a:latin typeface="Cambria Math" panose="02040503050406030204" pitchFamily="18" charset="0"/>
                            </a:rPr>
                            <m:t>𝑋</m:t>
                          </m:r>
                        </m:e>
                      </m:d>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𝐼</m:t>
                          </m:r>
                        </m:e>
                        <m:sub>
                          <m:r>
                            <a:rPr>
                              <a:latin typeface="Cambria Math" panose="02040503050406030204" pitchFamily="18" charset="0"/>
                            </a:rPr>
                            <m:t>0</m:t>
                          </m:r>
                        </m:sub>
                      </m:sSub>
                      <m:r>
                        <a:rPr>
                          <a:latin typeface="Cambria Math" panose="02040503050406030204" pitchFamily="18" charset="0"/>
                        </a:rPr>
                        <m:t>.</m:t>
                      </m:r>
                      <m:sSup>
                        <m:sSupPr>
                          <m:ctrlPr>
                            <a:rPr i="1">
                              <a:latin typeface="Cambria Math" panose="02040503050406030204" pitchFamily="18" charset="0"/>
                            </a:rPr>
                          </m:ctrlPr>
                        </m:sSupPr>
                        <m:e>
                          <m:r>
                            <a:rPr>
                              <a:latin typeface="Cambria Math" panose="02040503050406030204" pitchFamily="18" charset="0"/>
                            </a:rPr>
                            <m:t>𝑒</m:t>
                          </m:r>
                        </m:e>
                        <m:sup>
                          <m:r>
                            <a:rPr>
                              <a:latin typeface="Cambria Math" panose="02040503050406030204" pitchFamily="18" charset="0"/>
                            </a:rPr>
                            <m:t>−</m:t>
                          </m:r>
                          <m:nary>
                            <m:naryPr>
                              <m:chr m:val="∑"/>
                              <m:ctrlPr>
                                <a:rPr i="1">
                                  <a:latin typeface="Cambria Math" panose="02040503050406030204" pitchFamily="18" charset="0"/>
                                </a:rPr>
                              </m:ctrlPr>
                            </m:naryPr>
                            <m:sub>
                              <m:r>
                                <a:rPr>
                                  <a:latin typeface="Cambria Math" panose="02040503050406030204" pitchFamily="18" charset="0"/>
                                </a:rPr>
                                <m:t>𝑖</m:t>
                              </m:r>
                              <m:r>
                                <a:rPr>
                                  <a:latin typeface="Cambria Math" panose="02040503050406030204" pitchFamily="18" charset="0"/>
                                </a:rPr>
                                <m:t>=0</m:t>
                              </m:r>
                            </m:sub>
                            <m:sup>
                              <m:r>
                                <a:rPr>
                                  <a:latin typeface="Cambria Math" panose="02040503050406030204" pitchFamily="18" charset="0"/>
                                </a:rPr>
                                <m:t>𝑛</m:t>
                              </m:r>
                            </m:sup>
                            <m:e>
                              <m:sSub>
                                <m:sSubPr>
                                  <m:ctrlPr>
                                    <a:rPr i="1">
                                      <a:latin typeface="Cambria Math" panose="02040503050406030204" pitchFamily="18" charset="0"/>
                                    </a:rPr>
                                  </m:ctrlPr>
                                </m:sSubPr>
                                <m:e>
                                  <m:r>
                                    <a:rPr>
                                      <a:latin typeface="Cambria Math" panose="02040503050406030204" pitchFamily="18" charset="0"/>
                                    </a:rPr>
                                    <m:t>𝜇</m:t>
                                  </m:r>
                                </m:e>
                                <m:sub>
                                  <m:r>
                                    <a:rPr>
                                      <a:latin typeface="Cambria Math" panose="02040503050406030204" pitchFamily="18" charset="0"/>
                                    </a:rPr>
                                    <m:t>𝑖</m:t>
                                  </m:r>
                                </m:sub>
                              </m:sSub>
                            </m:e>
                          </m:nary>
                          <m:sSub>
                            <m:sSubPr>
                              <m:ctrlPr>
                                <a:rPr i="1">
                                  <a:latin typeface="Cambria Math" panose="02040503050406030204" pitchFamily="18" charset="0"/>
                                </a:rPr>
                              </m:ctrlPr>
                            </m:sSubPr>
                            <m:e>
                              <m:r>
                                <a:rPr>
                                  <a:latin typeface="Cambria Math" panose="02040503050406030204" pitchFamily="18" charset="0"/>
                                </a:rPr>
                                <m:t>𝑙</m:t>
                              </m:r>
                            </m:e>
                            <m:sub>
                              <m:r>
                                <a:rPr>
                                  <a:latin typeface="Cambria Math" panose="02040503050406030204" pitchFamily="18" charset="0"/>
                                </a:rPr>
                                <m:t>𝑖</m:t>
                              </m:r>
                            </m:sub>
                          </m:sSub>
                        </m:sup>
                      </m:sSup>
                    </m:oMath>
                  </m:oMathPara>
                </a14:m>
                <a:endParaRPr/>
              </a:p>
            </p:txBody>
          </p:sp>
        </mc:Choice>
        <mc:Fallback xmlns:p15="http://schemas.microsoft.com/office/powerpoint/2012/main" xmlns:p14="http://schemas.microsoft.com/office/powerpoint/2010/main" xmlns=""/>
      </mc:AlternateContent>
      <p:sp>
        <p:nvSpPr>
          <p:cNvPr id="651" name="Rectangle 112"/>
          <p:cNvSpPr/>
          <p:nvPr/>
        </p:nvSpPr>
        <p:spPr>
          <a:xfrm>
            <a:off x="1794240" y="5365800"/>
            <a:ext cx="4322160" cy="111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i="1" u="none" strike="noStrike">
                <a:solidFill>
                  <a:srgbClr val="000000"/>
                </a:solidFill>
                <a:uFillTx/>
                <a:latin typeface="Century Schoolbook"/>
                <a:ea typeface="DejaVu Sans"/>
              </a:rPr>
              <a:t> I</a:t>
            </a:r>
            <a:r>
              <a:rPr lang="en-US" sz="1800" b="0" i="1" u="none" strike="noStrike" baseline="-8000">
                <a:solidFill>
                  <a:srgbClr val="000000"/>
                </a:solidFill>
                <a:uFillTx/>
                <a:latin typeface="Century Schoolbook"/>
                <a:ea typeface="DejaVu Sans"/>
              </a:rPr>
              <a:t>0</a:t>
            </a:r>
            <a:r>
              <a:rPr lang="en-US" sz="1800" b="0" u="none" strike="noStrike">
                <a:solidFill>
                  <a:srgbClr val="000000"/>
                </a:solidFill>
                <a:uFillTx/>
                <a:latin typeface="TeX Gyre Termes Math"/>
                <a:ea typeface="DejaVu Sans"/>
              </a:rPr>
              <a:t> initial intensity of beam</a:t>
            </a:r>
            <a:endParaRPr lang="en-DK" sz="1800" b="0" u="none" strike="noStrike">
              <a:solidFill>
                <a:srgbClr val="FFFFFF"/>
              </a:solidFill>
              <a:uFillTx/>
              <a:latin typeface="Arial"/>
            </a:endParaRPr>
          </a:p>
          <a:p>
            <a:pPr defTabSz="914400">
              <a:lnSpc>
                <a:spcPct val="100000"/>
              </a:lnSpc>
            </a:pPr>
            <a:r>
              <a:rPr lang="en-US" sz="1800" b="0" i="1" u="none" strike="noStrike">
                <a:solidFill>
                  <a:srgbClr val="000000"/>
                </a:solidFill>
                <a:uFillTx/>
                <a:latin typeface="Century Schoolbook"/>
                <a:ea typeface="DejaVu Sans"/>
              </a:rPr>
              <a:t> I</a:t>
            </a:r>
            <a:r>
              <a:rPr lang="en-US" sz="1800" b="0" u="none" strike="noStrike">
                <a:solidFill>
                  <a:srgbClr val="000000"/>
                </a:solidFill>
                <a:uFillTx/>
                <a:latin typeface="TeX Gyre Termes Math"/>
                <a:ea typeface="DejaVu Sans"/>
              </a:rPr>
              <a:t> final intensity</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 </a:t>
            </a:r>
            <a:r>
              <a:rPr lang="en-US" sz="1800" b="0" i="1" u="none" strike="noStrike">
                <a:solidFill>
                  <a:srgbClr val="000000"/>
                </a:solidFill>
                <a:uFillTx/>
                <a:latin typeface="Arial"/>
                <a:ea typeface="DejaVu Sans"/>
              </a:rPr>
              <a:t>µ</a:t>
            </a:r>
            <a:r>
              <a:rPr lang="en-US" sz="1800" b="0" i="1" u="none" strike="noStrike" baseline="-8000">
                <a:solidFill>
                  <a:srgbClr val="000000"/>
                </a:solidFill>
                <a:uFillTx/>
                <a:latin typeface="Arial"/>
                <a:ea typeface="DejaVu Sans"/>
              </a:rPr>
              <a:t>i</a:t>
            </a:r>
            <a:r>
              <a:rPr lang="en-US" sz="1800" b="0" u="none" strike="noStrike">
                <a:solidFill>
                  <a:srgbClr val="000000"/>
                </a:solidFill>
                <a:uFillTx/>
                <a:latin typeface="TeX Gyre Termes Math"/>
                <a:ea typeface="DejaVu Sans"/>
              </a:rPr>
              <a:t> attenuation coeff of i</a:t>
            </a:r>
            <a:r>
              <a:rPr lang="en-US" sz="1800" b="0" u="none" strike="noStrike" baseline="33000">
                <a:solidFill>
                  <a:srgbClr val="000000"/>
                </a:solidFill>
                <a:uFillTx/>
                <a:latin typeface="TeX Gyre Termes Math"/>
                <a:ea typeface="DejaVu Sans"/>
              </a:rPr>
              <a:t>th</a:t>
            </a:r>
            <a:r>
              <a:rPr lang="en-US" sz="1800" b="0" u="none" strike="noStrike">
                <a:solidFill>
                  <a:srgbClr val="000000"/>
                </a:solidFill>
                <a:uFillTx/>
                <a:latin typeface="TeX Gyre Termes Math"/>
                <a:ea typeface="DejaVu Sans"/>
              </a:rPr>
              <a:t> material</a:t>
            </a:r>
            <a:endParaRPr lang="en-DK" sz="1800" b="0" u="none" strike="noStrike">
              <a:solidFill>
                <a:srgbClr val="FFFFFF"/>
              </a:solidFill>
              <a:uFillTx/>
              <a:latin typeface="Arial"/>
            </a:endParaRPr>
          </a:p>
          <a:p>
            <a:pPr defTabSz="914400">
              <a:lnSpc>
                <a:spcPct val="100000"/>
              </a:lnSpc>
            </a:pPr>
            <a:r>
              <a:rPr lang="en-US" sz="1800" b="0" i="1" u="none" strike="noStrike">
                <a:solidFill>
                  <a:srgbClr val="000000"/>
                </a:solidFill>
                <a:uFillTx/>
                <a:latin typeface="Century Schoolbook"/>
                <a:ea typeface="DejaVu Sans"/>
              </a:rPr>
              <a:t> l</a:t>
            </a:r>
            <a:r>
              <a:rPr lang="en-US" sz="1800" b="0" i="1" u="none" strike="noStrike" baseline="-8000">
                <a:solidFill>
                  <a:srgbClr val="000000"/>
                </a:solidFill>
                <a:uFillTx/>
                <a:latin typeface="Century Schoolbook"/>
                <a:ea typeface="DejaVu Sans"/>
              </a:rPr>
              <a:t>i</a:t>
            </a:r>
            <a:r>
              <a:rPr lang="en-US" sz="1800" b="0" u="none" strike="noStrike">
                <a:solidFill>
                  <a:srgbClr val="000000"/>
                </a:solidFill>
                <a:uFillTx/>
                <a:latin typeface="TeX Gyre Termes Math"/>
                <a:ea typeface="DejaVu Sans"/>
              </a:rPr>
              <a:t> length of i</a:t>
            </a:r>
            <a:r>
              <a:rPr lang="en-US" sz="1800" b="0" u="none" strike="noStrike" baseline="33000">
                <a:solidFill>
                  <a:srgbClr val="000000"/>
                </a:solidFill>
                <a:uFillTx/>
                <a:latin typeface="TeX Gyre Termes Math"/>
                <a:ea typeface="DejaVu Sans"/>
              </a:rPr>
              <a:t>th</a:t>
            </a:r>
            <a:r>
              <a:rPr lang="en-US" sz="1800" b="0" u="none" strike="noStrike">
                <a:solidFill>
                  <a:srgbClr val="000000"/>
                </a:solidFill>
                <a:uFillTx/>
                <a:latin typeface="TeX Gyre Termes Math"/>
                <a:ea typeface="DejaVu Sans"/>
              </a:rPr>
              <a:t> material</a:t>
            </a:r>
            <a:endParaRPr lang="en-DK" sz="1800" b="0" u="none" strike="noStrike">
              <a:solidFill>
                <a:srgbClr val="FFFFFF"/>
              </a:solidFill>
              <a:uFillTx/>
              <a:latin typeface="Arial"/>
            </a:endParaRPr>
          </a:p>
        </p:txBody>
      </p:sp>
      <p:sp>
        <p:nvSpPr>
          <p:cNvPr id="652" name="ZoneTexte 113"/>
          <p:cNvSpPr/>
          <p:nvPr/>
        </p:nvSpPr>
        <p:spPr>
          <a:xfrm>
            <a:off x="774720" y="3387960"/>
            <a:ext cx="3364920" cy="39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2400" b="0" u="none" strike="noStrike">
                <a:solidFill>
                  <a:srgbClr val="000000"/>
                </a:solidFill>
                <a:uFillTx/>
                <a:latin typeface="TeX Gyre Termes Math"/>
                <a:ea typeface="DejaVu Sans"/>
              </a:rPr>
              <a:t>Beer-Lambert Law</a:t>
            </a:r>
            <a:endParaRPr lang="en-DK" sz="2400" b="0" u="none" strike="noStrike">
              <a:solidFill>
                <a:srgbClr val="FFFFFF"/>
              </a:solidFill>
              <a:uFillTx/>
              <a:latin typeface="Arial"/>
            </a:endParaRPr>
          </a:p>
        </p:txBody>
      </p:sp>
      <p:sp>
        <p:nvSpPr>
          <p:cNvPr id="653" name="Titre 1"/>
          <p:cNvSpPr/>
          <p:nvPr/>
        </p:nvSpPr>
        <p:spPr>
          <a:xfrm>
            <a:off x="609480" y="273600"/>
            <a:ext cx="10968840" cy="114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en-US" sz="4400" b="0" u="none" strike="noStrike">
                <a:solidFill>
                  <a:srgbClr val="000000"/>
                </a:solidFill>
                <a:uFillTx/>
                <a:latin typeface="Arial"/>
                <a:ea typeface="DejaVu Sans"/>
              </a:rPr>
              <a:t> Penetration of X-rays into sample/subject</a:t>
            </a:r>
            <a:endParaRPr lang="en-DK" sz="4400" b="0" u="none" strike="noStrike">
              <a:solidFill>
                <a:srgbClr val="FFFFFF"/>
              </a:solidFill>
              <a:uFillTx/>
              <a:latin typeface="Arial"/>
            </a:endParaRPr>
          </a:p>
        </p:txBody>
      </p:sp>
      <p:graphicFrame>
        <p:nvGraphicFramePr>
          <p:cNvPr id="654" name="Graphique 653"/>
          <p:cNvGraphicFramePr/>
          <p:nvPr/>
        </p:nvGraphicFramePr>
        <p:xfrm>
          <a:off x="6490080" y="3216600"/>
          <a:ext cx="5070960" cy="33649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Image 114"/>
          <p:cNvPicPr/>
          <p:nvPr/>
        </p:nvPicPr>
        <p:blipFill>
          <a:blip r:embed="rId2"/>
          <a:stretch/>
        </p:blipFill>
        <p:spPr>
          <a:xfrm>
            <a:off x="392760" y="1526400"/>
            <a:ext cx="2388960" cy="3225600"/>
          </a:xfrm>
          <a:prstGeom prst="rect">
            <a:avLst/>
          </a:prstGeom>
          <a:ln w="0">
            <a:noFill/>
          </a:ln>
        </p:spPr>
      </p:pic>
      <p:pic>
        <p:nvPicPr>
          <p:cNvPr id="656" name="Image 115"/>
          <p:cNvPicPr/>
          <p:nvPr/>
        </p:nvPicPr>
        <p:blipFill>
          <a:blip r:embed="rId3"/>
          <a:stretch/>
        </p:blipFill>
        <p:spPr>
          <a:xfrm>
            <a:off x="3903120" y="2069640"/>
            <a:ext cx="3805920" cy="2139120"/>
          </a:xfrm>
          <a:prstGeom prst="rect">
            <a:avLst/>
          </a:prstGeom>
          <a:ln w="0">
            <a:noFill/>
          </a:ln>
        </p:spPr>
      </p:pic>
      <mc:AlternateContent xmlns:mc="http://schemas.openxmlformats.org/markup-compatibility/2006" xmlns:a14="http://schemas.microsoft.com/office/drawing/2010/main">
        <mc:Choice Requires="a14">
          <p:sp>
            <p:nvSpPr>
              <p:cNvPr id="657" name="ZoneTexte 116"/>
              <p:cNvSpPr txBox="1"/>
              <p:nvPr/>
            </p:nvSpPr>
            <p:spPr>
              <a:xfrm>
                <a:off x="2474640" y="5191200"/>
                <a:ext cx="3041640" cy="630000"/>
              </a:xfrm>
              <a:prstGeom prst="rect">
                <a:avLst/>
              </a:prstGeom>
            </p:spPr>
            <p:txBody>
              <a:bodyPr/>
              <a:lstStyle/>
              <a:p>
                <a14:m>
                  <m:oMathPara xmlns:m="http://schemas.openxmlformats.org/officeDocument/2006/math">
                    <m:oMathParaPr>
                      <m:jc m:val="centerGroup"/>
                    </m:oMathParaPr>
                    <m:oMath xmlns:m="http://schemas.openxmlformats.org/officeDocument/2006/math">
                      <m:r>
                        <a:rPr>
                          <a:latin typeface="Cambria Math" panose="02040503050406030204" pitchFamily="18" charset="0"/>
                        </a:rPr>
                        <m:t>𝐼</m:t>
                      </m:r>
                      <m:d>
                        <m:dPr>
                          <m:ctrlPr>
                            <a:rPr i="1">
                              <a:latin typeface="Cambria Math" panose="02040503050406030204" pitchFamily="18" charset="0"/>
                            </a:rPr>
                          </m:ctrlPr>
                        </m:dPr>
                        <m:e>
                          <m:r>
                            <a:rPr>
                              <a:latin typeface="Cambria Math" panose="02040503050406030204" pitchFamily="18" charset="0"/>
                            </a:rPr>
                            <m:t>𝜆</m:t>
                          </m:r>
                          <m:r>
                            <a:rPr>
                              <a:latin typeface="Cambria Math" panose="02040503050406030204" pitchFamily="18" charset="0"/>
                            </a:rPr>
                            <m:t>,</m:t>
                          </m:r>
                          <m:r>
                            <a:rPr>
                              <a:latin typeface="Cambria Math" panose="02040503050406030204" pitchFamily="18" charset="0"/>
                            </a:rPr>
                            <m:t>𝑋</m:t>
                          </m:r>
                        </m:e>
                      </m:d>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𝐼</m:t>
                          </m:r>
                        </m:e>
                        <m:sub>
                          <m:r>
                            <a:rPr>
                              <a:latin typeface="Cambria Math" panose="02040503050406030204" pitchFamily="18" charset="0"/>
                            </a:rPr>
                            <m:t>0</m:t>
                          </m:r>
                        </m:sub>
                      </m:sSub>
                      <m:r>
                        <a:rPr>
                          <a:latin typeface="Cambria Math" panose="02040503050406030204" pitchFamily="18" charset="0"/>
                        </a:rPr>
                        <m:t>.</m:t>
                      </m:r>
                      <m:sSup>
                        <m:sSupPr>
                          <m:ctrlPr>
                            <a:rPr i="1">
                              <a:latin typeface="Cambria Math" panose="02040503050406030204" pitchFamily="18" charset="0"/>
                            </a:rPr>
                          </m:ctrlPr>
                        </m:sSupPr>
                        <m:e>
                          <m:r>
                            <a:rPr>
                              <a:latin typeface="Cambria Math" panose="02040503050406030204" pitchFamily="18" charset="0"/>
                            </a:rPr>
                            <m:t>𝑒</m:t>
                          </m:r>
                        </m:e>
                        <m:sup>
                          <m:r>
                            <a:rPr>
                              <a:latin typeface="Cambria Math" panose="02040503050406030204" pitchFamily="18" charset="0"/>
                            </a:rPr>
                            <m:t>−</m:t>
                          </m:r>
                          <m:nary>
                            <m:naryPr>
                              <m:chr m:val="∑"/>
                              <m:ctrlPr>
                                <a:rPr i="1">
                                  <a:latin typeface="Cambria Math" panose="02040503050406030204" pitchFamily="18" charset="0"/>
                                </a:rPr>
                              </m:ctrlPr>
                            </m:naryPr>
                            <m:sub>
                              <m:r>
                                <a:rPr>
                                  <a:latin typeface="Cambria Math" panose="02040503050406030204" pitchFamily="18" charset="0"/>
                                </a:rPr>
                                <m:t>𝑖</m:t>
                              </m:r>
                              <m:r>
                                <a:rPr>
                                  <a:latin typeface="Cambria Math" panose="02040503050406030204" pitchFamily="18" charset="0"/>
                                </a:rPr>
                                <m:t>=0</m:t>
                              </m:r>
                            </m:sub>
                            <m:sup>
                              <m:r>
                                <a:rPr>
                                  <a:latin typeface="Cambria Math" panose="02040503050406030204" pitchFamily="18" charset="0"/>
                                </a:rPr>
                                <m:t>𝑛</m:t>
                              </m:r>
                            </m:sup>
                            <m:e>
                              <m:sSub>
                                <m:sSubPr>
                                  <m:ctrlPr>
                                    <a:rPr i="1">
                                      <a:latin typeface="Cambria Math" panose="02040503050406030204" pitchFamily="18" charset="0"/>
                                    </a:rPr>
                                  </m:ctrlPr>
                                </m:sSubPr>
                                <m:e>
                                  <m:r>
                                    <a:rPr>
                                      <a:latin typeface="Cambria Math" panose="02040503050406030204" pitchFamily="18" charset="0"/>
                                    </a:rPr>
                                    <m:t>𝜇</m:t>
                                  </m:r>
                                </m:e>
                                <m:sub>
                                  <m:r>
                                    <a:rPr>
                                      <a:latin typeface="Cambria Math" panose="02040503050406030204" pitchFamily="18" charset="0"/>
                                    </a:rPr>
                                    <m:t>𝑖</m:t>
                                  </m:r>
                                </m:sub>
                              </m:sSub>
                            </m:e>
                          </m:nary>
                          <m:sSub>
                            <m:sSubPr>
                              <m:ctrlPr>
                                <a:rPr i="1">
                                  <a:latin typeface="Cambria Math" panose="02040503050406030204" pitchFamily="18" charset="0"/>
                                </a:rPr>
                              </m:ctrlPr>
                            </m:sSubPr>
                            <m:e>
                              <m:r>
                                <a:rPr>
                                  <a:latin typeface="Cambria Math" panose="02040503050406030204" pitchFamily="18" charset="0"/>
                                </a:rPr>
                                <m:t>𝑙</m:t>
                              </m:r>
                            </m:e>
                            <m:sub>
                              <m:r>
                                <a:rPr>
                                  <a:latin typeface="Cambria Math" panose="02040503050406030204" pitchFamily="18" charset="0"/>
                                </a:rPr>
                                <m:t>𝑖</m:t>
                              </m:r>
                            </m:sub>
                          </m:sSub>
                        </m:sup>
                      </m:sSup>
                    </m:oMath>
                  </m:oMathPara>
                </a14:m>
                <a:endParaRPr/>
              </a:p>
            </p:txBody>
          </p:sp>
        </mc:Choice>
        <mc:Fallback xmlns:p15="http://schemas.microsoft.com/office/powerpoint/2012/main" xmlns:p14="http://schemas.microsoft.com/office/powerpoint/2010/main" xmlns=""/>
      </mc:AlternateContent>
      <p:sp>
        <p:nvSpPr>
          <p:cNvPr id="658" name="ZoneTexte 5"/>
          <p:cNvSpPr/>
          <p:nvPr/>
        </p:nvSpPr>
        <p:spPr>
          <a:xfrm>
            <a:off x="8114760" y="2306520"/>
            <a:ext cx="3802320" cy="256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A series of 2D projections can be used to reconstruct a 3D volume using projection reconstruction or filtered back-projection techniques.</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Mathematics of inverse problems</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Picture 35" descr="https://www.researchgate.net/profile/Hassina_Bilheux/publication/325058178/figure/fig2/AS:703798922190851@1544810147540/Synthetic-data-used-a-SheppLogan-phantom-b-Sinograms-from-Shepp-Logan-phantom.png"/>
          <p:cNvPicPr/>
          <p:nvPr/>
        </p:nvPicPr>
        <p:blipFill>
          <a:blip r:embed="rId2"/>
          <a:srcRect l="44064"/>
          <a:stretch/>
        </p:blipFill>
        <p:spPr>
          <a:xfrm>
            <a:off x="5051880" y="3595680"/>
            <a:ext cx="4152960" cy="3268080"/>
          </a:xfrm>
          <a:prstGeom prst="rect">
            <a:avLst/>
          </a:prstGeom>
          <a:ln w="0">
            <a:noFill/>
          </a:ln>
        </p:spPr>
      </p:pic>
      <p:pic>
        <p:nvPicPr>
          <p:cNvPr id="660" name="Picture 36" descr="https://www.researchgate.net/profile/Hassina_Bilheux/publication/325058178/figure/fig2/AS:703798922190851@1544810147540/Synthetic-data-used-a-SheppLogan-phantom-b-Sinograms-from-Shepp-Logan-phantom.png"/>
          <p:cNvPicPr/>
          <p:nvPr/>
        </p:nvPicPr>
        <p:blipFill>
          <a:blip r:embed="rId2"/>
          <a:srcRect r="56181"/>
          <a:stretch/>
        </p:blipFill>
        <p:spPr>
          <a:xfrm>
            <a:off x="9710640" y="450720"/>
            <a:ext cx="2290320" cy="2303640"/>
          </a:xfrm>
          <a:prstGeom prst="rect">
            <a:avLst/>
          </a:prstGeom>
          <a:ln w="0">
            <a:noFill/>
          </a:ln>
        </p:spPr>
      </p:pic>
      <p:pic>
        <p:nvPicPr>
          <p:cNvPr id="661" name="Picture 37" descr="https://www.researchgate.net/profile/Hassina_Bilheux/publication/325058178/figure/fig2/AS:703798922190851@1544810147540/Synthetic-data-used-a-SheppLogan-phantom-b-Sinograms-from-Shepp-Logan-phantom.png"/>
          <p:cNvPicPr/>
          <p:nvPr/>
        </p:nvPicPr>
        <p:blipFill>
          <a:blip r:embed="rId2"/>
          <a:srcRect l="3330" r="58315" b="12532"/>
          <a:stretch/>
        </p:blipFill>
        <p:spPr>
          <a:xfrm>
            <a:off x="851400" y="2075760"/>
            <a:ext cx="3021120" cy="3037320"/>
          </a:xfrm>
          <a:prstGeom prst="rect">
            <a:avLst/>
          </a:prstGeom>
          <a:ln w="0">
            <a:noFill/>
          </a:ln>
        </p:spPr>
      </p:pic>
      <p:sp>
        <p:nvSpPr>
          <p:cNvPr id="662" name="TextBox 10"/>
          <p:cNvSpPr/>
          <p:nvPr/>
        </p:nvSpPr>
        <p:spPr>
          <a:xfrm rot="18043200">
            <a:off x="9184680" y="3760200"/>
            <a:ext cx="2097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dk1"/>
                </a:solidFill>
                <a:uFillTx/>
                <a:latin typeface="Arial"/>
                <a:ea typeface="DejaVu Sans"/>
              </a:rPr>
              <a:t>Radon transform</a:t>
            </a:r>
            <a:endParaRPr lang="en-DK" sz="1800" b="0" u="none" strike="noStrike">
              <a:solidFill>
                <a:srgbClr val="000000"/>
              </a:solidFill>
              <a:uFillTx/>
              <a:latin typeface="Arial"/>
            </a:endParaRPr>
          </a:p>
        </p:txBody>
      </p:sp>
      <p:sp>
        <p:nvSpPr>
          <p:cNvPr id="663" name="TextBox 11"/>
          <p:cNvSpPr/>
          <p:nvPr/>
        </p:nvSpPr>
        <p:spPr>
          <a:xfrm>
            <a:off x="8987760" y="154080"/>
            <a:ext cx="2097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lt1"/>
                </a:solidFill>
                <a:uFillTx/>
                <a:latin typeface="Arial"/>
                <a:ea typeface="DejaVu Sans"/>
              </a:rPr>
              <a:t>Image</a:t>
            </a:r>
            <a:endParaRPr lang="en-DK" sz="1800" b="0" u="none" strike="noStrike">
              <a:solidFill>
                <a:srgbClr val="000000"/>
              </a:solidFill>
              <a:uFillTx/>
              <a:latin typeface="Arial"/>
            </a:endParaRPr>
          </a:p>
        </p:txBody>
      </p:sp>
      <p:sp>
        <p:nvSpPr>
          <p:cNvPr id="664" name="TextBox 12"/>
          <p:cNvSpPr/>
          <p:nvPr/>
        </p:nvSpPr>
        <p:spPr>
          <a:xfrm>
            <a:off x="7107480" y="3620520"/>
            <a:ext cx="2097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lt1"/>
                </a:solidFill>
                <a:uFillTx/>
                <a:latin typeface="Arial"/>
                <a:ea typeface="DejaVu Sans"/>
              </a:rPr>
              <a:t>Sinogram</a:t>
            </a:r>
            <a:endParaRPr lang="en-DK" sz="1800" b="0" u="none" strike="noStrike">
              <a:solidFill>
                <a:srgbClr val="000000"/>
              </a:solidFill>
              <a:uFillTx/>
              <a:latin typeface="Arial"/>
            </a:endParaRPr>
          </a:p>
        </p:txBody>
      </p:sp>
      <p:grpSp>
        <p:nvGrpSpPr>
          <p:cNvPr id="665" name="Group 14"/>
          <p:cNvGrpSpPr/>
          <p:nvPr/>
        </p:nvGrpSpPr>
        <p:grpSpPr>
          <a:xfrm>
            <a:off x="851400" y="1604160"/>
            <a:ext cx="3021120" cy="4181400"/>
            <a:chOff x="851400" y="1604160"/>
            <a:chExt cx="3021120" cy="4181400"/>
          </a:xfrm>
        </p:grpSpPr>
        <p:grpSp>
          <p:nvGrpSpPr>
            <p:cNvPr id="666" name="Group 17"/>
            <p:cNvGrpSpPr/>
            <p:nvPr/>
          </p:nvGrpSpPr>
          <p:grpSpPr>
            <a:xfrm>
              <a:off x="1042920" y="1604160"/>
              <a:ext cx="2595240" cy="4181400"/>
              <a:chOff x="1042920" y="1604160"/>
              <a:chExt cx="2595240" cy="4181400"/>
            </a:xfrm>
          </p:grpSpPr>
          <p:cxnSp>
            <p:nvCxnSpPr>
              <p:cNvPr id="667" name="Straight Connector 1"/>
              <p:cNvCxnSpPr/>
              <p:nvPr/>
            </p:nvCxnSpPr>
            <p:spPr>
              <a:xfrm>
                <a:off x="1042920" y="1604160"/>
                <a:ext cx="3240" cy="4181760"/>
              </a:xfrm>
              <a:prstGeom prst="straightConnector1">
                <a:avLst/>
              </a:prstGeom>
              <a:ln w="41400">
                <a:solidFill>
                  <a:srgbClr val="DC5924"/>
                </a:solidFill>
                <a:round/>
              </a:ln>
            </p:spPr>
          </p:cxnSp>
          <p:cxnSp>
            <p:nvCxnSpPr>
              <p:cNvPr id="668" name="Straight Connector 2"/>
              <p:cNvCxnSpPr/>
              <p:nvPr/>
            </p:nvCxnSpPr>
            <p:spPr>
              <a:xfrm>
                <a:off x="1691280" y="1604160"/>
                <a:ext cx="3240" cy="4181760"/>
              </a:xfrm>
              <a:prstGeom prst="straightConnector1">
                <a:avLst/>
              </a:prstGeom>
              <a:ln w="41400">
                <a:solidFill>
                  <a:srgbClr val="DC5924"/>
                </a:solidFill>
                <a:round/>
              </a:ln>
            </p:spPr>
          </p:cxnSp>
          <p:cxnSp>
            <p:nvCxnSpPr>
              <p:cNvPr id="669" name="Straight Connector 4"/>
              <p:cNvCxnSpPr/>
              <p:nvPr/>
            </p:nvCxnSpPr>
            <p:spPr>
              <a:xfrm>
                <a:off x="2339280" y="1604160"/>
                <a:ext cx="3240" cy="4181760"/>
              </a:xfrm>
              <a:prstGeom prst="straightConnector1">
                <a:avLst/>
              </a:prstGeom>
              <a:ln w="41400">
                <a:solidFill>
                  <a:srgbClr val="DC5924"/>
                </a:solidFill>
                <a:round/>
              </a:ln>
            </p:spPr>
          </p:cxnSp>
          <p:cxnSp>
            <p:nvCxnSpPr>
              <p:cNvPr id="670" name="Straight Connector 5"/>
              <p:cNvCxnSpPr/>
              <p:nvPr/>
            </p:nvCxnSpPr>
            <p:spPr>
              <a:xfrm>
                <a:off x="2987280" y="1604160"/>
                <a:ext cx="3240" cy="4181760"/>
              </a:xfrm>
              <a:prstGeom prst="straightConnector1">
                <a:avLst/>
              </a:prstGeom>
              <a:ln w="41400">
                <a:solidFill>
                  <a:srgbClr val="DC5924"/>
                </a:solidFill>
                <a:round/>
              </a:ln>
            </p:spPr>
          </p:cxnSp>
          <p:cxnSp>
            <p:nvCxnSpPr>
              <p:cNvPr id="671" name="Straight Connector 6"/>
              <p:cNvCxnSpPr/>
              <p:nvPr/>
            </p:nvCxnSpPr>
            <p:spPr>
              <a:xfrm>
                <a:off x="3635280" y="1604160"/>
                <a:ext cx="3240" cy="4181760"/>
              </a:xfrm>
              <a:prstGeom prst="straightConnector1">
                <a:avLst/>
              </a:prstGeom>
              <a:ln w="41400">
                <a:solidFill>
                  <a:srgbClr val="DC5924"/>
                </a:solidFill>
                <a:round/>
              </a:ln>
            </p:spPr>
          </p:cxnSp>
        </p:grpSp>
        <p:sp>
          <p:nvSpPr>
            <p:cNvPr id="672" name="Rectangle 6"/>
            <p:cNvSpPr/>
            <p:nvPr/>
          </p:nvSpPr>
          <p:spPr>
            <a:xfrm flipV="1">
              <a:off x="851400" y="5536440"/>
              <a:ext cx="3021120" cy="238320"/>
            </a:xfrm>
            <a:prstGeom prst="rect">
              <a:avLst/>
            </a:prstGeom>
            <a:gradFill rotWithShape="0">
              <a:gsLst>
                <a:gs pos="0">
                  <a:srgbClr val="FFDFA5"/>
                </a:gs>
                <a:gs pos="35000">
                  <a:srgbClr val="FFE5BC"/>
                </a:gs>
                <a:gs pos="100000">
                  <a:srgbClr val="FFF2DE"/>
                </a:gs>
              </a:gsLst>
              <a:lin ang="5400000"/>
            </a:gradFill>
            <a:ln w="12600">
              <a:solidFill>
                <a:srgbClr val="EFBD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chemeClr val="dk1"/>
                </a:solidFill>
                <a:uFillTx/>
                <a:latin typeface="Arial"/>
                <a:ea typeface="DejaVu Sans"/>
              </a:endParaRPr>
            </a:p>
          </p:txBody>
        </p:sp>
      </p:grpSp>
      <p:sp>
        <p:nvSpPr>
          <p:cNvPr id="673" name="Rectangle 9"/>
          <p:cNvSpPr/>
          <p:nvPr/>
        </p:nvSpPr>
        <p:spPr>
          <a:xfrm rot="16200000" flipV="1">
            <a:off x="3957480" y="4987800"/>
            <a:ext cx="2802600" cy="57600"/>
          </a:xfrm>
          <a:prstGeom prst="rect">
            <a:avLst/>
          </a:prstGeom>
          <a:gradFill rotWithShape="0">
            <a:gsLst>
              <a:gs pos="0">
                <a:srgbClr val="FFDFA5"/>
              </a:gs>
              <a:gs pos="35000">
                <a:srgbClr val="FFE5BC"/>
              </a:gs>
              <a:gs pos="100000">
                <a:srgbClr val="FFF2DE"/>
              </a:gs>
            </a:gsLst>
            <a:lin ang="0"/>
          </a:gradFill>
          <a:ln w="12600">
            <a:solidFill>
              <a:srgbClr val="EFBD00"/>
            </a:solidFill>
            <a:round/>
          </a:ln>
        </p:spPr>
        <p:style>
          <a:lnRef idx="0">
            <a:scrgbClr r="0" g="0" b="0"/>
          </a:lnRef>
          <a:fillRef idx="0">
            <a:scrgbClr r="0" g="0" b="0"/>
          </a:fillRef>
          <a:effectRef idx="0">
            <a:scrgbClr r="0" g="0" b="0"/>
          </a:effectRef>
          <a:fontRef idx="minor"/>
        </p:style>
        <p:txBody>
          <a:bodyPr lIns="90000" tIns="15840" rIns="90000" bIns="15840" anchor="ctr">
            <a:noAutofit/>
          </a:bodyPr>
          <a:lstStyle/>
          <a:p>
            <a:pPr>
              <a:lnSpc>
                <a:spcPct val="100000"/>
              </a:lnSpc>
            </a:pPr>
            <a:endParaRPr lang="en-US" sz="1800" b="0" u="none" strike="noStrike">
              <a:solidFill>
                <a:schemeClr val="dk1"/>
              </a:solidFill>
              <a:uFillTx/>
              <a:latin typeface="Arial"/>
              <a:ea typeface="DejaVu Sans"/>
            </a:endParaRPr>
          </a:p>
        </p:txBody>
      </p:sp>
      <p:sp>
        <p:nvSpPr>
          <p:cNvPr id="674" name="Titre 11"/>
          <p:cNvSpPr/>
          <p:nvPr/>
        </p:nvSpPr>
        <p:spPr>
          <a:xfrm>
            <a:off x="351360" y="616320"/>
            <a:ext cx="6587640" cy="54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pPr>
            <a:r>
              <a:rPr lang="fr-FR" sz="3200" b="0" u="none" strike="noStrike">
                <a:solidFill>
                  <a:srgbClr val="000000"/>
                </a:solidFill>
                <a:uFillTx/>
                <a:latin typeface="Arial"/>
                <a:ea typeface="DejaVu Sans"/>
              </a:rPr>
              <a:t> Projection-based reconstruction</a:t>
            </a:r>
            <a:endParaRPr lang="en-DK" sz="3200" b="0" u="none" strike="noStrike">
              <a:solidFill>
                <a:srgbClr val="000000"/>
              </a:solidFill>
              <a:uFillTx/>
              <a:latin typeface="Arial"/>
            </a:endParaRPr>
          </a:p>
        </p:txBody>
      </p:sp>
      <p:sp>
        <p:nvSpPr>
          <p:cNvPr id="675" name="Connecteur droit 674"/>
          <p:cNvSpPr/>
          <p:nvPr/>
        </p:nvSpPr>
        <p:spPr>
          <a:xfrm>
            <a:off x="4068360" y="3858480"/>
            <a:ext cx="947520" cy="12837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DejaVu Sans"/>
            </a:endParaRPr>
          </a:p>
        </p:txBody>
      </p:sp>
      <p:sp>
        <p:nvSpPr>
          <p:cNvPr id="676" name="Connecteur droit 675"/>
          <p:cNvSpPr/>
          <p:nvPr/>
        </p:nvSpPr>
        <p:spPr>
          <a:xfrm flipV="1">
            <a:off x="9387720" y="2757240"/>
            <a:ext cx="1323720" cy="21830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fr-FR" sz="1800" b="0" u="none" strike="noStrike">
              <a:solidFill>
                <a:srgbClr val="000000"/>
              </a:solidFill>
              <a:uFillTx/>
              <a:latin typeface="Arial"/>
              <a:ea typeface="DejaVu Sans"/>
            </a:endParaRPr>
          </a:p>
        </p:txBody>
      </p:sp>
      <p:sp>
        <p:nvSpPr>
          <p:cNvPr id="677" name="TextBox 15"/>
          <p:cNvSpPr/>
          <p:nvPr/>
        </p:nvSpPr>
        <p:spPr>
          <a:xfrm rot="3258000">
            <a:off x="3561840" y="4170240"/>
            <a:ext cx="2097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dk1"/>
                </a:solidFill>
                <a:uFillTx/>
                <a:latin typeface="Arial"/>
                <a:ea typeface="DejaVu Sans"/>
              </a:rPr>
              <a:t>Acquisition</a:t>
            </a:r>
            <a:endParaRPr lang="en-DK" sz="1800" b="0" u="none" strike="noStrike">
              <a:solidFill>
                <a:srgbClr val="000000"/>
              </a:solidFill>
              <a:uFillTx/>
              <a:latin typeface="Arial"/>
            </a:endParaRPr>
          </a:p>
        </p:txBody>
      </p:sp>
      <p:sp>
        <p:nvSpPr>
          <p:cNvPr id="678" name="TextBox 16"/>
          <p:cNvSpPr/>
          <p:nvPr/>
        </p:nvSpPr>
        <p:spPr>
          <a:xfrm rot="18043200">
            <a:off x="8824320" y="3400920"/>
            <a:ext cx="2097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dk1"/>
                </a:solidFill>
                <a:uFillTx/>
                <a:latin typeface="Arial"/>
                <a:ea typeface="DejaVu Sans"/>
              </a:rPr>
              <a:t>Reconstruction</a:t>
            </a:r>
            <a:endParaRPr lang="en-DK" sz="1800" b="0" u="none" strike="noStrike">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mph" fill="hold" nodeType="clickEffect">
                                  <p:stCondLst>
                                    <p:cond delay="0"/>
                                  </p:stCondLst>
                                  <p:childTnLst>
                                    <p:animRot by="21600000">
                                      <p:cBhvr>
                                        <p:cTn id="12" dur="10000" fill="hold"/>
                                        <p:tgtEl>
                                          <p:spTgt spid="665"/>
                                        </p:tgtEl>
                                        <p:attrNameLst>
                                          <p:attrName>r</p:attrName>
                                        </p:attrNameLst>
                                      </p:cBhvr>
                                    </p:animRot>
                                  </p:childTnLst>
                                </p:cTn>
                              </p:par>
                              <p:par>
                                <p:cTn id="13" presetID="42" presetClass="path" fill="hold" nodeType="withEffect">
                                  <p:stCondLst>
                                    <p:cond delay="0"/>
                                  </p:stCondLst>
                                  <p:childTnLst>
                                    <p:animMotion origin="layout" path="M -3.05556E-006 4.41703E-006 L 0.30712 0.00555 E">
                                      <p:cBhvr>
                                        <p:cTn id="14" dur="5000" fill="hold"/>
                                        <p:tgtEl>
                                          <p:spTgt spid="673"/>
                                        </p:tgtEl>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laceHolder 1"/>
          <p:cNvSpPr>
            <a:spLocks noGrp="1"/>
          </p:cNvSpPr>
          <p:nvPr>
            <p:ph type="title"/>
          </p:nvPr>
        </p:nvSpPr>
        <p:spPr>
          <a:xfrm>
            <a:off x="32760" y="180000"/>
            <a:ext cx="5011920" cy="2880000"/>
          </a:xfrm>
          <a:prstGeom prst="rect">
            <a:avLst/>
          </a:prstGeom>
          <a:noFill/>
          <a:ln w="0">
            <a:noFill/>
          </a:ln>
        </p:spPr>
        <p:txBody>
          <a:bodyPr lIns="0" tIns="0" rIns="0" bIns="0" anchor="ctr">
            <a:noAutofit/>
          </a:bodyPr>
          <a:lstStyle/>
          <a:p>
            <a:pPr indent="0">
              <a:lnSpc>
                <a:spcPct val="100000"/>
              </a:lnSpc>
              <a:buNone/>
              <a:tabLst>
                <a:tab pos="0" algn="l"/>
              </a:tabLst>
            </a:pPr>
            <a:r>
              <a:rPr lang="en-DK" sz="2640" b="0" u="none" strike="noStrike">
                <a:solidFill>
                  <a:schemeClr val="dk1"/>
                </a:solidFill>
                <a:uFillTx/>
                <a:latin typeface="Arial"/>
              </a:rPr>
              <a:t>Retroprojection artifacts :</a:t>
            </a:r>
            <a:br>
              <a:rPr sz="2640"/>
            </a:br>
            <a:br>
              <a:rPr sz="2640"/>
            </a:br>
            <a:r>
              <a:rPr lang="en-DK" sz="2640" b="0" u="none" strike="noStrike">
                <a:solidFill>
                  <a:schemeClr val="dk1"/>
                </a:solidFill>
                <a:uFillTx/>
                <a:latin typeface="Arial"/>
              </a:rPr>
              <a:t>less projection </a:t>
            </a:r>
            <a:br>
              <a:rPr sz="2640"/>
            </a:br>
            <a:r>
              <a:rPr lang="en-DK" sz="2640" b="0" u="none" strike="noStrike">
                <a:solidFill>
                  <a:schemeClr val="dk1"/>
                </a:solidFill>
                <a:uFillTx/>
                <a:latin typeface="Arial"/>
              </a:rPr>
              <a:t>=&gt; less time and less irradiation </a:t>
            </a:r>
            <a:br>
              <a:rPr sz="2640"/>
            </a:br>
            <a:r>
              <a:rPr lang="en-DK" sz="2640" b="0" u="none" strike="noStrike">
                <a:solidFill>
                  <a:schemeClr val="dk1"/>
                </a:solidFill>
                <a:uFillTx/>
                <a:latin typeface="Arial"/>
              </a:rPr>
              <a:t>=&gt; less quality</a:t>
            </a:r>
            <a:endParaRPr lang="en-DK" sz="2640" b="0" u="none" strike="noStrike">
              <a:solidFill>
                <a:srgbClr val="000000"/>
              </a:solidFill>
              <a:uFillTx/>
              <a:latin typeface="Arial"/>
            </a:endParaRPr>
          </a:p>
        </p:txBody>
      </p:sp>
      <p:pic>
        <p:nvPicPr>
          <p:cNvPr id="680" name="Picture 38" descr="https://www.rpi.edu/dept/radsafe/public_html/images/projects/CompressiveSensing/shepp_logan_phantom2.jpg"/>
          <p:cNvPicPr/>
          <p:nvPr/>
        </p:nvPicPr>
        <p:blipFill>
          <a:blip r:embed="rId2"/>
          <a:srcRect l="6210" b="46989"/>
          <a:stretch/>
        </p:blipFill>
        <p:spPr>
          <a:xfrm>
            <a:off x="719640" y="3723840"/>
            <a:ext cx="10687320" cy="2989440"/>
          </a:xfrm>
          <a:prstGeom prst="rect">
            <a:avLst/>
          </a:prstGeom>
          <a:ln w="0">
            <a:noFill/>
          </a:ln>
        </p:spPr>
      </p:pic>
      <p:pic>
        <p:nvPicPr>
          <p:cNvPr id="681" name="Picture 39" descr="https://www.researchgate.net/profile/Hassina_Bilheux/publication/325058178/figure/fig2/AS:703798922190851@1544810147540/Synthetic-data-used-a-SheppLogan-phantom-b-Sinograms-from-Shepp-Logan-phantom.png"/>
          <p:cNvPicPr/>
          <p:nvPr/>
        </p:nvPicPr>
        <p:blipFill>
          <a:blip r:embed="rId3"/>
          <a:srcRect l="8337" t="10318" r="63602" b="24164"/>
          <a:stretch/>
        </p:blipFill>
        <p:spPr>
          <a:xfrm>
            <a:off x="5044680" y="152280"/>
            <a:ext cx="2443320" cy="256932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2" name="Group 656"/>
          <p:cNvGrpSpPr/>
          <p:nvPr/>
        </p:nvGrpSpPr>
        <p:grpSpPr>
          <a:xfrm>
            <a:off x="237960" y="1250640"/>
            <a:ext cx="8166600" cy="4832640"/>
            <a:chOff x="237960" y="1250640"/>
            <a:chExt cx="8166600" cy="4832640"/>
          </a:xfrm>
        </p:grpSpPr>
        <p:pic>
          <p:nvPicPr>
            <p:cNvPr id="683" name="Picture 657"/>
            <p:cNvPicPr/>
            <p:nvPr/>
          </p:nvPicPr>
          <p:blipFill>
            <a:blip r:embed="rId2"/>
            <a:stretch/>
          </p:blipFill>
          <p:spPr>
            <a:xfrm>
              <a:off x="237960" y="1255320"/>
              <a:ext cx="3655440" cy="2055240"/>
            </a:xfrm>
            <a:prstGeom prst="rect">
              <a:avLst/>
            </a:prstGeom>
            <a:ln w="0">
              <a:noFill/>
            </a:ln>
          </p:spPr>
        </p:pic>
        <p:pic>
          <p:nvPicPr>
            <p:cNvPr id="684" name="Picture 658"/>
            <p:cNvPicPr/>
            <p:nvPr/>
          </p:nvPicPr>
          <p:blipFill>
            <a:blip r:embed="rId3"/>
            <a:stretch/>
          </p:blipFill>
          <p:spPr>
            <a:xfrm>
              <a:off x="237960" y="4019040"/>
              <a:ext cx="3655440" cy="2064240"/>
            </a:xfrm>
            <a:prstGeom prst="rect">
              <a:avLst/>
            </a:prstGeom>
            <a:ln w="0">
              <a:noFill/>
            </a:ln>
          </p:spPr>
        </p:pic>
        <p:pic>
          <p:nvPicPr>
            <p:cNvPr id="685" name="Picture 659"/>
            <p:cNvPicPr/>
            <p:nvPr/>
          </p:nvPicPr>
          <p:blipFill>
            <a:blip r:embed="rId4"/>
            <a:stretch/>
          </p:blipFill>
          <p:spPr>
            <a:xfrm>
              <a:off x="4718160" y="1250640"/>
              <a:ext cx="3655440" cy="2064240"/>
            </a:xfrm>
            <a:prstGeom prst="rect">
              <a:avLst/>
            </a:prstGeom>
            <a:ln w="0">
              <a:noFill/>
            </a:ln>
          </p:spPr>
        </p:pic>
        <p:pic>
          <p:nvPicPr>
            <p:cNvPr id="686" name="Picture 660"/>
            <p:cNvPicPr/>
            <p:nvPr/>
          </p:nvPicPr>
          <p:blipFill>
            <a:blip r:embed="rId5"/>
            <a:stretch/>
          </p:blipFill>
          <p:spPr>
            <a:xfrm>
              <a:off x="4749120" y="4019040"/>
              <a:ext cx="3655440" cy="2064240"/>
            </a:xfrm>
            <a:prstGeom prst="rect">
              <a:avLst/>
            </a:prstGeom>
            <a:ln w="0">
              <a:noFill/>
            </a:ln>
          </p:spPr>
        </p:pic>
      </p:grpSp>
      <p:pic>
        <p:nvPicPr>
          <p:cNvPr id="687" name="Picture 661"/>
          <p:cNvPicPr/>
          <p:nvPr/>
        </p:nvPicPr>
        <p:blipFill>
          <a:blip r:embed="rId6"/>
          <a:stretch/>
        </p:blipFill>
        <p:spPr>
          <a:xfrm>
            <a:off x="8444160" y="2395800"/>
            <a:ext cx="3655440" cy="206424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Content Placeholder 3"/>
          <p:cNvSpPr/>
          <p:nvPr/>
        </p:nvSpPr>
        <p:spPr>
          <a:xfrm>
            <a:off x="836640" y="1950120"/>
            <a:ext cx="6295680" cy="353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00000"/>
              </a:lnSpc>
              <a:spcBef>
                <a:spcPts val="400"/>
              </a:spcBef>
              <a:spcAft>
                <a:spcPts val="601"/>
              </a:spcAft>
              <a:buClr>
                <a:srgbClr val="000000"/>
              </a:buClr>
              <a:buFont typeface="Arial"/>
              <a:buChar char="•"/>
            </a:pPr>
            <a:r>
              <a:rPr lang="fr-FR" sz="2800" b="1" u="none" strike="noStrike">
                <a:solidFill>
                  <a:schemeClr val="dk1"/>
                </a:solidFill>
                <a:uFillTx/>
                <a:latin typeface="Arial"/>
                <a:ea typeface="DejaVu Sans"/>
              </a:rPr>
              <a:t>Angiography</a:t>
            </a:r>
            <a:endParaRPr lang="en-DK" sz="2800" b="0" u="none" strike="noStrike">
              <a:solidFill>
                <a:srgbClr val="FFFFFF"/>
              </a:solidFill>
              <a:uFillTx/>
              <a:latin typeface="Arial"/>
            </a:endParaRPr>
          </a:p>
          <a:p>
            <a:pPr marL="800280" lvl="1" indent="-343080" defTabSz="914400">
              <a:lnSpc>
                <a:spcPct val="100000"/>
              </a:lnSpc>
              <a:spcBef>
                <a:spcPts val="400"/>
              </a:spcBef>
              <a:buClr>
                <a:srgbClr val="D1282E"/>
              </a:buClr>
              <a:buFont typeface="Arial"/>
              <a:buChar char="•"/>
            </a:pPr>
            <a:r>
              <a:rPr lang="fr-FR" sz="2800" b="0" u="none" strike="noStrike">
                <a:solidFill>
                  <a:schemeClr val="dk1"/>
                </a:solidFill>
                <a:uFillTx/>
                <a:latin typeface="Arial"/>
                <a:ea typeface="DejaVu Sans"/>
              </a:rPr>
              <a:t>Contrats agent injection</a:t>
            </a:r>
            <a:endParaRPr lang="en-DK" sz="2800" b="0" u="none" strike="noStrike">
              <a:solidFill>
                <a:srgbClr val="FFFFFF"/>
              </a:solidFill>
              <a:uFillTx/>
              <a:latin typeface="Arial"/>
            </a:endParaRPr>
          </a:p>
          <a:p>
            <a:pPr defTabSz="914400">
              <a:lnSpc>
                <a:spcPct val="100000"/>
              </a:lnSpc>
              <a:spcBef>
                <a:spcPts val="400"/>
              </a:spcBef>
            </a:pPr>
            <a:endParaRPr lang="en-DK" sz="2800" b="0" u="none" strike="noStrike">
              <a:solidFill>
                <a:srgbClr val="FFFFFF"/>
              </a:solidFill>
              <a:uFillTx/>
              <a:latin typeface="Arial"/>
            </a:endParaRPr>
          </a:p>
          <a:p>
            <a:pPr marL="800280" lvl="1" indent="-343080" defTabSz="914400">
              <a:lnSpc>
                <a:spcPct val="100000"/>
              </a:lnSpc>
              <a:spcBef>
                <a:spcPts val="400"/>
              </a:spcBef>
              <a:buClr>
                <a:srgbClr val="D1282E"/>
              </a:buClr>
              <a:buFont typeface="Arial"/>
              <a:buChar char="•"/>
            </a:pPr>
            <a:r>
              <a:rPr lang="fr-FR" sz="2800" b="0" u="none" strike="noStrike">
                <a:solidFill>
                  <a:schemeClr val="dk1"/>
                </a:solidFill>
                <a:uFillTx/>
                <a:latin typeface="Arial"/>
                <a:ea typeface="DejaVu Sans"/>
              </a:rPr>
              <a:t>Substraction of image with and without contrast agent</a:t>
            </a:r>
            <a:endParaRPr lang="en-DK" sz="2800" b="0" u="none" strike="noStrike">
              <a:solidFill>
                <a:srgbClr val="FFFFFF"/>
              </a:solidFill>
              <a:uFillTx/>
              <a:latin typeface="Arial"/>
            </a:endParaRPr>
          </a:p>
        </p:txBody>
      </p:sp>
      <p:pic>
        <p:nvPicPr>
          <p:cNvPr id="689" name="Picture 21"/>
          <p:cNvPicPr/>
          <p:nvPr/>
        </p:nvPicPr>
        <p:blipFill>
          <a:blip r:embed="rId2"/>
          <a:stretch/>
        </p:blipFill>
        <p:spPr>
          <a:xfrm>
            <a:off x="7498800" y="1843200"/>
            <a:ext cx="3601800" cy="3601800"/>
          </a:xfrm>
          <a:prstGeom prst="rect">
            <a:avLst/>
          </a:prstGeom>
          <a:ln w="12600">
            <a:solidFill>
              <a:srgbClr val="000000"/>
            </a:solidFill>
            <a:miter/>
          </a:ln>
        </p:spPr>
      </p:pic>
      <p:sp>
        <p:nvSpPr>
          <p:cNvPr id="690" name="Titre 4"/>
          <p:cNvSpPr/>
          <p:nvPr/>
        </p:nvSpPr>
        <p:spPr>
          <a:xfrm>
            <a:off x="609480" y="325800"/>
            <a:ext cx="573984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Contrast agent</a:t>
            </a:r>
            <a:endParaRPr lang="en-DK" sz="4400" b="0" u="none" strike="noStrike">
              <a:solidFill>
                <a:srgbClr val="FFFFFF"/>
              </a:solidFill>
              <a:uFillTx/>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Content Placeholder 4"/>
          <p:cNvSpPr/>
          <p:nvPr/>
        </p:nvSpPr>
        <p:spPr>
          <a:xfrm>
            <a:off x="457200" y="1314720"/>
            <a:ext cx="7616520" cy="32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00000"/>
              </a:lnSpc>
              <a:spcBef>
                <a:spcPts val="400"/>
              </a:spcBef>
              <a:spcAft>
                <a:spcPts val="601"/>
              </a:spcAft>
              <a:buClr>
                <a:srgbClr val="000000"/>
              </a:buClr>
              <a:buFont typeface="Arial"/>
              <a:buChar char="•"/>
            </a:pPr>
            <a:r>
              <a:rPr lang="fr-FR" sz="2000" b="1" u="none" strike="noStrike">
                <a:solidFill>
                  <a:schemeClr val="dk1"/>
                </a:solidFill>
                <a:uFillTx/>
                <a:latin typeface="Arial"/>
                <a:ea typeface="DejaVu Sans"/>
              </a:rPr>
              <a:t>Used for :</a:t>
            </a:r>
            <a:endParaRPr lang="en-DK" sz="2000" b="0" u="none" strike="noStrike">
              <a:solidFill>
                <a:srgbClr val="FFFFFF"/>
              </a:solidFill>
              <a:uFillTx/>
              <a:latin typeface="Arial"/>
            </a:endParaRPr>
          </a:p>
          <a:p>
            <a:pPr marL="800280" lvl="1" indent="-343080" defTabSz="914400">
              <a:lnSpc>
                <a:spcPct val="100000"/>
              </a:lnSpc>
              <a:spcBef>
                <a:spcPts val="400"/>
              </a:spcBef>
              <a:buClr>
                <a:srgbClr val="D1282E"/>
              </a:buClr>
              <a:buFont typeface="Arial"/>
              <a:buChar char="•"/>
            </a:pPr>
            <a:r>
              <a:rPr lang="fr-FR" sz="2000" b="0" u="none" strike="noStrike">
                <a:solidFill>
                  <a:schemeClr val="dk1"/>
                </a:solidFill>
                <a:uFillTx/>
                <a:latin typeface="Arial"/>
                <a:ea typeface="DejaVu Sans"/>
              </a:rPr>
              <a:t>aortic or coronarian stents  positionning</a:t>
            </a:r>
            <a:endParaRPr lang="en-DK" sz="2000" b="0" u="none" strike="noStrike">
              <a:solidFill>
                <a:srgbClr val="FFFFFF"/>
              </a:solidFill>
              <a:uFillTx/>
              <a:latin typeface="Arial"/>
            </a:endParaRPr>
          </a:p>
          <a:p>
            <a:pPr marL="2800440" lvl="5" indent="-285840" defTabSz="914400">
              <a:lnSpc>
                <a:spcPct val="100000"/>
              </a:lnSpc>
              <a:spcBef>
                <a:spcPts val="400"/>
              </a:spcBef>
              <a:buClr>
                <a:srgbClr val="D1282E"/>
              </a:buClr>
              <a:buFont typeface="Arial"/>
              <a:buChar char="•"/>
            </a:pPr>
            <a:r>
              <a:rPr lang="fr-FR" sz="2000" b="0" u="none" strike="noStrike">
                <a:solidFill>
                  <a:schemeClr val="dk1"/>
                </a:solidFill>
                <a:uFillTx/>
                <a:latin typeface="Arial"/>
                <a:ea typeface="DejaVu Sans"/>
              </a:rPr>
              <a:t>Thrombosis detection </a:t>
            </a:r>
            <a:endParaRPr lang="en-DK" sz="2000" b="0" u="none" strike="noStrike">
              <a:solidFill>
                <a:srgbClr val="FFFFFF"/>
              </a:solidFill>
              <a:uFillTx/>
              <a:latin typeface="Arial"/>
            </a:endParaRPr>
          </a:p>
        </p:txBody>
      </p:sp>
      <p:pic>
        <p:nvPicPr>
          <p:cNvPr id="692" name="Picture 22" descr="Stent in carotid aneurysm, 3D CT scan - Stock Image - C029/9947 ..."/>
          <p:cNvPicPr/>
          <p:nvPr/>
        </p:nvPicPr>
        <p:blipFill>
          <a:blip r:embed="rId2"/>
          <a:stretch/>
        </p:blipFill>
        <p:spPr>
          <a:xfrm>
            <a:off x="640800" y="2812680"/>
            <a:ext cx="3036600" cy="2748240"/>
          </a:xfrm>
          <a:prstGeom prst="rect">
            <a:avLst/>
          </a:prstGeom>
          <a:ln w="0">
            <a:noFill/>
          </a:ln>
        </p:spPr>
      </p:pic>
      <p:pic>
        <p:nvPicPr>
          <p:cNvPr id="693" name="Image 9" descr="Scanner_Allura_xper_FD20.jpg"/>
          <p:cNvPicPr/>
          <p:nvPr/>
        </p:nvPicPr>
        <p:blipFill>
          <a:blip r:embed="rId3"/>
          <a:stretch/>
        </p:blipFill>
        <p:spPr>
          <a:xfrm>
            <a:off x="6893280" y="2959920"/>
            <a:ext cx="4942080" cy="3706200"/>
          </a:xfrm>
          <a:prstGeom prst="rect">
            <a:avLst/>
          </a:prstGeom>
          <a:ln w="9360">
            <a:noFill/>
          </a:ln>
        </p:spPr>
      </p:pic>
      <p:sp>
        <p:nvSpPr>
          <p:cNvPr id="694" name="Titre 5"/>
          <p:cNvSpPr/>
          <p:nvPr/>
        </p:nvSpPr>
        <p:spPr>
          <a:xfrm>
            <a:off x="609480" y="325800"/>
            <a:ext cx="8435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Interventionnal imaging</a:t>
            </a:r>
            <a:endParaRPr lang="en-DK" sz="4400" b="0" u="none" strike="noStrike">
              <a:solidFill>
                <a:srgbClr val="FFFFFF"/>
              </a:solidFill>
              <a:uFillTx/>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re 2"/>
          <p:cNvSpPr/>
          <p:nvPr/>
        </p:nvSpPr>
        <p:spPr>
          <a:xfrm>
            <a:off x="838080" y="92160"/>
            <a:ext cx="10509840" cy="66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9999"/>
          </a:bodyPr>
          <a:lstStyle/>
          <a:p>
            <a:pPr defTabSz="914400">
              <a:lnSpc>
                <a:spcPct val="90000"/>
              </a:lnSpc>
            </a:pPr>
            <a:r>
              <a:rPr lang="en-DK" sz="4400" b="0" u="none" strike="noStrike">
                <a:solidFill>
                  <a:srgbClr val="000000"/>
                </a:solidFill>
                <a:uFillTx/>
                <a:latin typeface="Calibri Light"/>
                <a:ea typeface="DejaVu Sans"/>
              </a:rPr>
              <a:t>Disclaimer</a:t>
            </a:r>
            <a:endParaRPr lang="en-DK" sz="4400" b="0" u="none" strike="noStrike">
              <a:solidFill>
                <a:srgbClr val="FFFFFF"/>
              </a:solidFill>
              <a:uFillTx/>
              <a:latin typeface="Arial"/>
            </a:endParaRPr>
          </a:p>
        </p:txBody>
      </p:sp>
      <p:sp>
        <p:nvSpPr>
          <p:cNvPr id="356" name="Rectangle 354"/>
          <p:cNvSpPr/>
          <p:nvPr/>
        </p:nvSpPr>
        <p:spPr>
          <a:xfrm>
            <a:off x="1168200" y="2076120"/>
            <a:ext cx="7830720" cy="404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2800" b="0" u="none" strike="noStrike">
                <a:solidFill>
                  <a:srgbClr val="000000"/>
                </a:solidFill>
                <a:uFillTx/>
                <a:latin typeface="Arial"/>
                <a:ea typeface="DejaVu Sans"/>
              </a:rPr>
              <a:t>This course is a compilation of my work and of many other sources picked from internet.</a:t>
            </a:r>
            <a:endParaRPr lang="en-DK" sz="2800" b="0" u="none" strike="noStrike">
              <a:solidFill>
                <a:srgbClr val="FFFFFF"/>
              </a:solidFill>
              <a:uFillTx/>
              <a:latin typeface="Arial"/>
            </a:endParaRPr>
          </a:p>
          <a:p>
            <a:pPr defTabSz="914400">
              <a:lnSpc>
                <a:spcPct val="100000"/>
              </a:lnSpc>
            </a:pPr>
            <a:endParaRPr lang="en-DK" sz="2800" b="0" u="none" strike="noStrike">
              <a:solidFill>
                <a:srgbClr val="FFFFFF"/>
              </a:solidFill>
              <a:uFillTx/>
              <a:latin typeface="Arial"/>
            </a:endParaRPr>
          </a:p>
          <a:p>
            <a:pPr defTabSz="914400">
              <a:lnSpc>
                <a:spcPct val="100000"/>
              </a:lnSpc>
            </a:pPr>
            <a:endParaRPr lang="en-DK" sz="2800" b="0" u="none" strike="noStrike">
              <a:solidFill>
                <a:srgbClr val="FFFFFF"/>
              </a:solidFill>
              <a:uFillTx/>
              <a:latin typeface="Arial"/>
            </a:endParaRPr>
          </a:p>
          <a:p>
            <a:pPr defTabSz="914400">
              <a:lnSpc>
                <a:spcPct val="100000"/>
              </a:lnSpc>
            </a:pPr>
            <a:r>
              <a:rPr lang="fr-FR" sz="2800" b="0" u="none" strike="noStrike">
                <a:solidFill>
                  <a:srgbClr val="000000"/>
                </a:solidFill>
                <a:uFillTx/>
                <a:latin typeface="Arial"/>
                <a:ea typeface="DejaVu Sans"/>
              </a:rPr>
              <a:t>I’ve tried to cite these sources but i may have miss a pack them</a:t>
            </a:r>
            <a:endParaRPr lang="en-DK" sz="2800" b="0" u="none" strike="noStrike">
              <a:solidFill>
                <a:srgbClr val="FFFFFF"/>
              </a:solidFill>
              <a:uFillTx/>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Content Placeholder 6"/>
          <p:cNvSpPr/>
          <p:nvPr/>
        </p:nvSpPr>
        <p:spPr>
          <a:xfrm>
            <a:off x="411480" y="1703520"/>
            <a:ext cx="8529120" cy="58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00000"/>
              </a:lnSpc>
              <a:spcBef>
                <a:spcPts val="400"/>
              </a:spcBef>
              <a:spcAft>
                <a:spcPts val="601"/>
              </a:spcAft>
              <a:buClr>
                <a:srgbClr val="000000"/>
              </a:buClr>
              <a:buFont typeface="Arial"/>
              <a:buChar char="•"/>
            </a:pPr>
            <a:r>
              <a:rPr lang="fr-FR" sz="2000" b="1" u="none" strike="noStrike">
                <a:solidFill>
                  <a:schemeClr val="dk1"/>
                </a:solidFill>
                <a:uFillTx/>
                <a:latin typeface="Arial"/>
                <a:ea typeface="DejaVu Sans"/>
              </a:rPr>
              <a:t>Positioning for radiothérapy</a:t>
            </a:r>
            <a:endParaRPr lang="en-DK" sz="2000" b="0" u="none" strike="noStrike">
              <a:solidFill>
                <a:srgbClr val="FFFFFF"/>
              </a:solidFill>
              <a:uFillTx/>
              <a:latin typeface="Arial"/>
            </a:endParaRPr>
          </a:p>
        </p:txBody>
      </p:sp>
      <p:pic>
        <p:nvPicPr>
          <p:cNvPr id="696" name="Picture 23" descr="Synergy1"/>
          <p:cNvPicPr/>
          <p:nvPr/>
        </p:nvPicPr>
        <p:blipFill>
          <a:blip r:embed="rId2"/>
          <a:stretch/>
        </p:blipFill>
        <p:spPr>
          <a:xfrm>
            <a:off x="1231200" y="2441520"/>
            <a:ext cx="5087880" cy="3851640"/>
          </a:xfrm>
          <a:prstGeom prst="rect">
            <a:avLst/>
          </a:prstGeom>
          <a:ln w="9360">
            <a:noFill/>
          </a:ln>
        </p:spPr>
      </p:pic>
      <p:pic>
        <p:nvPicPr>
          <p:cNvPr id="697" name="Picture 24" descr="CT simulation for stereotactic beam radiotherapy with avoidance of ..."/>
          <p:cNvPicPr/>
          <p:nvPr/>
        </p:nvPicPr>
        <p:blipFill>
          <a:blip r:embed="rId3"/>
          <a:srcRect r="49924"/>
          <a:stretch/>
        </p:blipFill>
        <p:spPr>
          <a:xfrm>
            <a:off x="7045920" y="1372320"/>
            <a:ext cx="4275360" cy="4809240"/>
          </a:xfrm>
          <a:prstGeom prst="rect">
            <a:avLst/>
          </a:prstGeom>
          <a:ln w="0">
            <a:noFill/>
          </a:ln>
        </p:spPr>
      </p:pic>
      <p:sp>
        <p:nvSpPr>
          <p:cNvPr id="698" name="Titre 6"/>
          <p:cNvSpPr/>
          <p:nvPr/>
        </p:nvSpPr>
        <p:spPr>
          <a:xfrm>
            <a:off x="609480" y="325800"/>
            <a:ext cx="8435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Interventionnal imaging</a:t>
            </a:r>
            <a:endParaRPr lang="en-DK" sz="4400" b="0" u="none" strike="noStrike">
              <a:solidFill>
                <a:srgbClr val="FFFFFF"/>
              </a:solidFill>
              <a:uFillTx/>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Image 16"/>
          <p:cNvPicPr/>
          <p:nvPr/>
        </p:nvPicPr>
        <p:blipFill>
          <a:blip r:embed="rId2"/>
          <a:stretch/>
        </p:blipFill>
        <p:spPr>
          <a:xfrm>
            <a:off x="1385640" y="1700280"/>
            <a:ext cx="3362040" cy="4534560"/>
          </a:xfrm>
          <a:prstGeom prst="rect">
            <a:avLst/>
          </a:prstGeom>
          <a:ln w="9360">
            <a:noFill/>
          </a:ln>
        </p:spPr>
      </p:pic>
      <p:pic>
        <p:nvPicPr>
          <p:cNvPr id="700" name="Image 12"/>
          <p:cNvPicPr/>
          <p:nvPr/>
        </p:nvPicPr>
        <p:blipFill>
          <a:blip r:embed="rId3"/>
          <a:srcRect b="33443"/>
          <a:stretch/>
        </p:blipFill>
        <p:spPr>
          <a:xfrm>
            <a:off x="5973840" y="1124280"/>
            <a:ext cx="3958560" cy="2239560"/>
          </a:xfrm>
          <a:prstGeom prst="rect">
            <a:avLst/>
          </a:prstGeom>
          <a:ln w="9360">
            <a:noFill/>
          </a:ln>
        </p:spPr>
      </p:pic>
      <p:pic>
        <p:nvPicPr>
          <p:cNvPr id="701" name="Image 13"/>
          <p:cNvPicPr/>
          <p:nvPr/>
        </p:nvPicPr>
        <p:blipFill>
          <a:blip r:embed="rId4"/>
          <a:srcRect l="70189"/>
          <a:stretch/>
        </p:blipFill>
        <p:spPr>
          <a:xfrm>
            <a:off x="6020640" y="3406320"/>
            <a:ext cx="1965600" cy="2328840"/>
          </a:xfrm>
          <a:prstGeom prst="rect">
            <a:avLst/>
          </a:prstGeom>
          <a:ln w="9360">
            <a:noFill/>
          </a:ln>
        </p:spPr>
      </p:pic>
      <p:pic>
        <p:nvPicPr>
          <p:cNvPr id="702" name="Image 14"/>
          <p:cNvPicPr/>
          <p:nvPr/>
        </p:nvPicPr>
        <p:blipFill>
          <a:blip r:embed="rId5"/>
          <a:srcRect l="69730"/>
          <a:stretch/>
        </p:blipFill>
        <p:spPr>
          <a:xfrm>
            <a:off x="7920360" y="3406320"/>
            <a:ext cx="2005200" cy="2338200"/>
          </a:xfrm>
          <a:prstGeom prst="rect">
            <a:avLst/>
          </a:prstGeom>
          <a:ln w="9360">
            <a:noFill/>
          </a:ln>
        </p:spPr>
      </p:pic>
      <p:sp>
        <p:nvSpPr>
          <p:cNvPr id="703" name="ZoneTexte 12"/>
          <p:cNvSpPr/>
          <p:nvPr/>
        </p:nvSpPr>
        <p:spPr>
          <a:xfrm>
            <a:off x="8230680" y="5716440"/>
            <a:ext cx="1694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1" u="none" strike="noStrike">
                <a:solidFill>
                  <a:schemeClr val="dk1"/>
                </a:solidFill>
                <a:uFillTx/>
                <a:latin typeface="Arial"/>
                <a:ea typeface="DejaVu Sans"/>
              </a:rPr>
              <a:t>bone</a:t>
            </a:r>
            <a:endParaRPr lang="en-DK" sz="2000" b="0" u="none" strike="noStrike">
              <a:solidFill>
                <a:srgbClr val="000000"/>
              </a:solidFill>
              <a:uFillTx/>
              <a:latin typeface="Arial"/>
            </a:endParaRPr>
          </a:p>
        </p:txBody>
      </p:sp>
      <p:sp>
        <p:nvSpPr>
          <p:cNvPr id="704" name="ZoneTexte 19"/>
          <p:cNvSpPr/>
          <p:nvPr/>
        </p:nvSpPr>
        <p:spPr>
          <a:xfrm>
            <a:off x="6003000" y="5700960"/>
            <a:ext cx="1996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1" u="none" strike="noStrike">
                <a:solidFill>
                  <a:schemeClr val="dk1"/>
                </a:solidFill>
                <a:uFillTx/>
                <a:latin typeface="Arial"/>
                <a:ea typeface="DejaVu Sans"/>
              </a:rPr>
              <a:t>soft tissue</a:t>
            </a:r>
            <a:endParaRPr lang="en-DK" sz="2000" b="0" u="none" strike="noStrike">
              <a:solidFill>
                <a:srgbClr val="000000"/>
              </a:solidFill>
              <a:uFillTx/>
              <a:latin typeface="Arial"/>
            </a:endParaRPr>
          </a:p>
        </p:txBody>
      </p:sp>
      <p:sp>
        <p:nvSpPr>
          <p:cNvPr id="705" name="Titre 7"/>
          <p:cNvSpPr/>
          <p:nvPr/>
        </p:nvSpPr>
        <p:spPr>
          <a:xfrm>
            <a:off x="609480" y="325800"/>
            <a:ext cx="8435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 dual energy Scanner</a:t>
            </a:r>
            <a:endParaRPr lang="en-DK" sz="4400" b="0" u="none" strike="noStrike">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70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04"/>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 name="Group 2"/>
          <p:cNvGrpSpPr/>
          <p:nvPr/>
        </p:nvGrpSpPr>
        <p:grpSpPr>
          <a:xfrm>
            <a:off x="6768000" y="2933640"/>
            <a:ext cx="2222280" cy="1649880"/>
            <a:chOff x="6768000" y="2933640"/>
            <a:chExt cx="2222280" cy="1649880"/>
          </a:xfrm>
        </p:grpSpPr>
        <p:pic>
          <p:nvPicPr>
            <p:cNvPr id="707" name="Picture 25"/>
            <p:cNvPicPr/>
            <p:nvPr/>
          </p:nvPicPr>
          <p:blipFill>
            <a:blip r:embed="rId2"/>
            <a:srcRect l="1864" t="2490"/>
            <a:stretch/>
          </p:blipFill>
          <p:spPr>
            <a:xfrm rot="16200000">
              <a:off x="7592760" y="2650680"/>
              <a:ext cx="1114560" cy="1680480"/>
            </a:xfrm>
            <a:prstGeom prst="rect">
              <a:avLst/>
            </a:prstGeom>
            <a:ln w="9360">
              <a:solidFill>
                <a:srgbClr val="000000"/>
              </a:solidFill>
              <a:miter/>
            </a:ln>
          </p:spPr>
        </p:pic>
        <p:pic>
          <p:nvPicPr>
            <p:cNvPr id="708" name="Picture 26"/>
            <p:cNvPicPr/>
            <p:nvPr/>
          </p:nvPicPr>
          <p:blipFill>
            <a:blip r:embed="rId3"/>
            <a:srcRect l="1864" t="2490"/>
            <a:stretch/>
          </p:blipFill>
          <p:spPr>
            <a:xfrm rot="16200000">
              <a:off x="7411680" y="2833200"/>
              <a:ext cx="1114560" cy="1680840"/>
            </a:xfrm>
            <a:prstGeom prst="rect">
              <a:avLst/>
            </a:prstGeom>
            <a:ln w="9360">
              <a:solidFill>
                <a:srgbClr val="000000"/>
              </a:solidFill>
              <a:miter/>
            </a:ln>
          </p:spPr>
        </p:pic>
        <p:pic>
          <p:nvPicPr>
            <p:cNvPr id="709" name="Picture 27"/>
            <p:cNvPicPr/>
            <p:nvPr/>
          </p:nvPicPr>
          <p:blipFill>
            <a:blip r:embed="rId4"/>
            <a:srcRect l="1864" t="2490"/>
            <a:stretch/>
          </p:blipFill>
          <p:spPr>
            <a:xfrm rot="16200000">
              <a:off x="7231320" y="3003480"/>
              <a:ext cx="1114560" cy="1680480"/>
            </a:xfrm>
            <a:prstGeom prst="rect">
              <a:avLst/>
            </a:prstGeom>
            <a:ln w="9360">
              <a:solidFill>
                <a:srgbClr val="000000"/>
              </a:solidFill>
              <a:miter/>
            </a:ln>
          </p:spPr>
        </p:pic>
        <p:pic>
          <p:nvPicPr>
            <p:cNvPr id="710" name="Picture 28"/>
            <p:cNvPicPr/>
            <p:nvPr/>
          </p:nvPicPr>
          <p:blipFill>
            <a:blip r:embed="rId5"/>
            <a:srcRect l="1864" t="2490"/>
            <a:stretch/>
          </p:blipFill>
          <p:spPr>
            <a:xfrm rot="16200000">
              <a:off x="7050600" y="3185640"/>
              <a:ext cx="1114920" cy="1680480"/>
            </a:xfrm>
            <a:prstGeom prst="rect">
              <a:avLst/>
            </a:prstGeom>
            <a:ln w="9360">
              <a:solidFill>
                <a:srgbClr val="000000"/>
              </a:solidFill>
              <a:miter/>
            </a:ln>
          </p:spPr>
        </p:pic>
      </p:grpSp>
      <p:sp>
        <p:nvSpPr>
          <p:cNvPr id="711" name="ZoneTexte 20"/>
          <p:cNvSpPr/>
          <p:nvPr/>
        </p:nvSpPr>
        <p:spPr>
          <a:xfrm>
            <a:off x="6531120" y="1583640"/>
            <a:ext cx="28764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000" b="0" u="none" strike="noStrike">
                <a:solidFill>
                  <a:schemeClr val="dk1"/>
                </a:solidFill>
                <a:uFillTx/>
                <a:latin typeface="Arial"/>
                <a:ea typeface="DejaVu Sans"/>
              </a:rPr>
              <a:t>Projections into I energy bins  (I=4)</a:t>
            </a:r>
            <a:endParaRPr lang="en-DK" sz="2000" b="0" u="none" strike="noStrike">
              <a:solidFill>
                <a:srgbClr val="000000"/>
              </a:solidFill>
              <a:uFillTx/>
              <a:latin typeface="Arial"/>
            </a:endParaRPr>
          </a:p>
        </p:txBody>
      </p:sp>
      <p:pic>
        <p:nvPicPr>
          <p:cNvPr id="712" name="Picture 29"/>
          <p:cNvPicPr/>
          <p:nvPr/>
        </p:nvPicPr>
        <p:blipFill>
          <a:blip r:embed="rId6"/>
          <a:stretch/>
        </p:blipFill>
        <p:spPr>
          <a:xfrm>
            <a:off x="5445000" y="4959000"/>
            <a:ext cx="2083320" cy="754920"/>
          </a:xfrm>
          <a:prstGeom prst="rect">
            <a:avLst/>
          </a:prstGeom>
          <a:ln w="28440">
            <a:solidFill>
              <a:srgbClr val="B58F00"/>
            </a:solidFill>
            <a:round/>
          </a:ln>
        </p:spPr>
      </p:pic>
      <p:sp>
        <p:nvSpPr>
          <p:cNvPr id="713" name="ZoneTexte 21"/>
          <p:cNvSpPr/>
          <p:nvPr/>
        </p:nvSpPr>
        <p:spPr>
          <a:xfrm>
            <a:off x="2066760" y="1824120"/>
            <a:ext cx="32454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000" b="0" u="none" strike="noStrike">
                <a:solidFill>
                  <a:schemeClr val="dk1"/>
                </a:solidFill>
                <a:uFillTx/>
                <a:latin typeface="Arial"/>
                <a:ea typeface="DejaVu Sans"/>
              </a:rPr>
              <a:t> Polychromatic Source</a:t>
            </a:r>
            <a:endParaRPr lang="en-DK" sz="2000" b="0" u="none" strike="noStrike">
              <a:solidFill>
                <a:srgbClr val="000000"/>
              </a:solidFill>
              <a:uFillTx/>
              <a:latin typeface="Arial"/>
            </a:endParaRPr>
          </a:p>
        </p:txBody>
      </p:sp>
      <p:sp>
        <p:nvSpPr>
          <p:cNvPr id="714" name="ZoneTexte 22"/>
          <p:cNvSpPr/>
          <p:nvPr/>
        </p:nvSpPr>
        <p:spPr>
          <a:xfrm>
            <a:off x="1747080" y="4805280"/>
            <a:ext cx="38116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000" b="0" u="none" strike="noStrike">
                <a:solidFill>
                  <a:schemeClr val="dk1"/>
                </a:solidFill>
                <a:uFillTx/>
                <a:latin typeface="Arial"/>
                <a:ea typeface="DejaVu Sans"/>
              </a:rPr>
              <a:t>Photon counting detectors</a:t>
            </a:r>
            <a:endParaRPr lang="en-DK" sz="2000" b="0" u="none" strike="noStrike">
              <a:solidFill>
                <a:srgbClr val="000000"/>
              </a:solidFill>
              <a:uFillTx/>
              <a:latin typeface="Arial"/>
            </a:endParaRPr>
          </a:p>
        </p:txBody>
      </p:sp>
      <p:grpSp>
        <p:nvGrpSpPr>
          <p:cNvPr id="715" name="Group 5"/>
          <p:cNvGrpSpPr/>
          <p:nvPr/>
        </p:nvGrpSpPr>
        <p:grpSpPr>
          <a:xfrm>
            <a:off x="2807280" y="2521440"/>
            <a:ext cx="3638520" cy="2182680"/>
            <a:chOff x="2807280" y="2521440"/>
            <a:chExt cx="3638520" cy="2182680"/>
          </a:xfrm>
        </p:grpSpPr>
        <p:sp>
          <p:nvSpPr>
            <p:cNvPr id="716" name="AutoShape 1"/>
            <p:cNvSpPr/>
            <p:nvPr/>
          </p:nvSpPr>
          <p:spPr>
            <a:xfrm flipV="1">
              <a:off x="3780360" y="3360960"/>
              <a:ext cx="546840" cy="455400"/>
            </a:xfrm>
            <a:custGeom>
              <a:avLst/>
              <a:gdLst>
                <a:gd name="textAreaLeft" fmla="*/ 317520 w 546840"/>
                <a:gd name="textAreaRight" fmla="*/ 448560 w 546840"/>
                <a:gd name="textAreaTop" fmla="*/ 72000 h 455400"/>
                <a:gd name="textAreaBottom" fmla="*/ 184320 h 455400"/>
              </a:gdLst>
              <a:ahLst/>
              <a:cxnLst/>
              <a:rect l="textAreaLeft" t="textAreaTop" r="textAreaRight" b="textAreaBottom"/>
              <a:pathLst>
                <a:path w="21600" h="21600">
                  <a:moveTo>
                    <a:pt x="21600" y="6079"/>
                  </a:moveTo>
                  <a:lnTo>
                    <a:pt x="12427" y="0"/>
                  </a:lnTo>
                  <a:lnTo>
                    <a:pt x="12427" y="3448"/>
                  </a:lnTo>
                  <a:cubicBezTo>
                    <a:pt x="5564" y="3448"/>
                    <a:pt x="0" y="7348"/>
                    <a:pt x="0" y="12158"/>
                  </a:cubicBezTo>
                  <a:lnTo>
                    <a:pt x="0" y="21600"/>
                  </a:lnTo>
                  <a:lnTo>
                    <a:pt x="5378" y="21600"/>
                  </a:lnTo>
                  <a:lnTo>
                    <a:pt x="5378" y="12158"/>
                  </a:lnTo>
                  <a:cubicBezTo>
                    <a:pt x="5378" y="10254"/>
                    <a:pt x="8534" y="8710"/>
                    <a:pt x="12427" y="8710"/>
                  </a:cubicBezTo>
                  <a:lnTo>
                    <a:pt x="12427" y="12158"/>
                  </a:lnTo>
                  <a:lnTo>
                    <a:pt x="21600" y="6079"/>
                  </a:lnTo>
                  <a:close/>
                </a:path>
              </a:pathLst>
            </a:custGeom>
            <a:solidFill>
              <a:schemeClr val="accent2"/>
            </a:solidFill>
            <a:ln w="9360">
              <a:solidFill>
                <a:srgbClr val="F5C201"/>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chemeClr val="dk1"/>
                </a:solidFill>
                <a:uFillTx/>
                <a:latin typeface="Arial"/>
                <a:ea typeface="DejaVu Sans"/>
              </a:endParaRPr>
            </a:p>
          </p:txBody>
        </p:sp>
        <p:grpSp>
          <p:nvGrpSpPr>
            <p:cNvPr id="717" name="Group 6"/>
            <p:cNvGrpSpPr/>
            <p:nvPr/>
          </p:nvGrpSpPr>
          <p:grpSpPr>
            <a:xfrm>
              <a:off x="2807280" y="2521440"/>
              <a:ext cx="3638520" cy="2182680"/>
              <a:chOff x="2807280" y="2521440"/>
              <a:chExt cx="3638520" cy="2182680"/>
            </a:xfrm>
          </p:grpSpPr>
          <p:grpSp>
            <p:nvGrpSpPr>
              <p:cNvPr id="718" name="Group 7"/>
              <p:cNvGrpSpPr/>
              <p:nvPr/>
            </p:nvGrpSpPr>
            <p:grpSpPr>
              <a:xfrm>
                <a:off x="2807280" y="2521440"/>
                <a:ext cx="3638520" cy="2182680"/>
                <a:chOff x="2807280" y="2521440"/>
                <a:chExt cx="3638520" cy="2182680"/>
              </a:xfrm>
            </p:grpSpPr>
            <p:grpSp>
              <p:nvGrpSpPr>
                <p:cNvPr id="719" name="Group 10"/>
                <p:cNvGrpSpPr/>
                <p:nvPr/>
              </p:nvGrpSpPr>
              <p:grpSpPr>
                <a:xfrm>
                  <a:off x="5272200" y="2521440"/>
                  <a:ext cx="1173600" cy="2182680"/>
                  <a:chOff x="5272200" y="2521440"/>
                  <a:chExt cx="1173600" cy="2182680"/>
                </a:xfrm>
              </p:grpSpPr>
              <p:grpSp>
                <p:nvGrpSpPr>
                  <p:cNvPr id="720" name="Group 12"/>
                  <p:cNvGrpSpPr/>
                  <p:nvPr/>
                </p:nvGrpSpPr>
                <p:grpSpPr>
                  <a:xfrm>
                    <a:off x="5315760" y="2532600"/>
                    <a:ext cx="1130040" cy="2166480"/>
                    <a:chOff x="5315760" y="2532600"/>
                    <a:chExt cx="1130040" cy="2166480"/>
                  </a:xfrm>
                </p:grpSpPr>
                <p:sp>
                  <p:nvSpPr>
                    <p:cNvPr id="721" name="Line 1"/>
                    <p:cNvSpPr/>
                    <p:nvPr/>
                  </p:nvSpPr>
                  <p:spPr>
                    <a:xfrm flipV="1">
                      <a:off x="5316840" y="3702960"/>
                      <a:ext cx="1128960" cy="99612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22" name="Line 2"/>
                    <p:cNvSpPr/>
                    <p:nvPr/>
                  </p:nvSpPr>
                  <p:spPr>
                    <a:xfrm flipV="1">
                      <a:off x="5316840" y="3508920"/>
                      <a:ext cx="1128960" cy="9964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23" name="Line 3"/>
                    <p:cNvSpPr/>
                    <p:nvPr/>
                  </p:nvSpPr>
                  <p:spPr>
                    <a:xfrm flipV="1">
                      <a:off x="5316840" y="3313440"/>
                      <a:ext cx="1128960" cy="9964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24" name="Line 5"/>
                    <p:cNvSpPr/>
                    <p:nvPr/>
                  </p:nvSpPr>
                  <p:spPr>
                    <a:xfrm flipV="1">
                      <a:off x="5316840" y="3118320"/>
                      <a:ext cx="1128960" cy="9964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25" name="Line 6"/>
                    <p:cNvSpPr/>
                    <p:nvPr/>
                  </p:nvSpPr>
                  <p:spPr>
                    <a:xfrm flipV="1">
                      <a:off x="5315760" y="2923200"/>
                      <a:ext cx="1128960" cy="9964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26" name="Line 7"/>
                    <p:cNvSpPr/>
                    <p:nvPr/>
                  </p:nvSpPr>
                  <p:spPr>
                    <a:xfrm flipV="1">
                      <a:off x="5315760" y="2728080"/>
                      <a:ext cx="1128960" cy="9964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27" name="Line 8"/>
                    <p:cNvSpPr/>
                    <p:nvPr/>
                  </p:nvSpPr>
                  <p:spPr>
                    <a:xfrm flipV="1">
                      <a:off x="5315760" y="2532600"/>
                      <a:ext cx="1128960" cy="9964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grpSp>
              <p:grpSp>
                <p:nvGrpSpPr>
                  <p:cNvPr id="728" name="Group 13"/>
                  <p:cNvGrpSpPr/>
                  <p:nvPr/>
                </p:nvGrpSpPr>
                <p:grpSpPr>
                  <a:xfrm>
                    <a:off x="5272200" y="2521440"/>
                    <a:ext cx="1160640" cy="2182680"/>
                    <a:chOff x="5272200" y="2521440"/>
                    <a:chExt cx="1160640" cy="2182680"/>
                  </a:xfrm>
                </p:grpSpPr>
                <p:sp>
                  <p:nvSpPr>
                    <p:cNvPr id="729" name="Line 9"/>
                    <p:cNvSpPr/>
                    <p:nvPr/>
                  </p:nvSpPr>
                  <p:spPr>
                    <a:xfrm>
                      <a:off x="5272200" y="3540240"/>
                      <a:ext cx="360" cy="11638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0" name="Line 10"/>
                    <p:cNvSpPr/>
                    <p:nvPr/>
                  </p:nvSpPr>
                  <p:spPr>
                    <a:xfrm>
                      <a:off x="5416920" y="3413880"/>
                      <a:ext cx="720" cy="116352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1" name="Line 11"/>
                    <p:cNvSpPr/>
                    <p:nvPr/>
                  </p:nvSpPr>
                  <p:spPr>
                    <a:xfrm>
                      <a:off x="5562000" y="3286080"/>
                      <a:ext cx="360" cy="11638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2" name="Line 16"/>
                    <p:cNvSpPr/>
                    <p:nvPr/>
                  </p:nvSpPr>
                  <p:spPr>
                    <a:xfrm>
                      <a:off x="5707080" y="3158640"/>
                      <a:ext cx="360" cy="11638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3" name="Line 18"/>
                    <p:cNvSpPr/>
                    <p:nvPr/>
                  </p:nvSpPr>
                  <p:spPr>
                    <a:xfrm>
                      <a:off x="5851800" y="3030840"/>
                      <a:ext cx="720" cy="11638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4" name="Line 20"/>
                    <p:cNvSpPr/>
                    <p:nvPr/>
                  </p:nvSpPr>
                  <p:spPr>
                    <a:xfrm>
                      <a:off x="5997240" y="2904480"/>
                      <a:ext cx="720" cy="116424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5" name="Line 24"/>
                    <p:cNvSpPr/>
                    <p:nvPr/>
                  </p:nvSpPr>
                  <p:spPr>
                    <a:xfrm>
                      <a:off x="6142320" y="2777040"/>
                      <a:ext cx="360" cy="11638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6" name="Line 32"/>
                    <p:cNvSpPr/>
                    <p:nvPr/>
                  </p:nvSpPr>
                  <p:spPr>
                    <a:xfrm>
                      <a:off x="6287400" y="2649240"/>
                      <a:ext cx="360" cy="116388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7" name="Line 35"/>
                    <p:cNvSpPr/>
                    <p:nvPr/>
                  </p:nvSpPr>
                  <p:spPr>
                    <a:xfrm>
                      <a:off x="6432120" y="2521440"/>
                      <a:ext cx="720" cy="1164240"/>
                    </a:xfrm>
                    <a:prstGeom prst="line">
                      <a:avLst/>
                    </a:prstGeom>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grpSp>
            </p:grpSp>
            <p:sp>
              <p:nvSpPr>
                <p:cNvPr id="738" name="Line 36"/>
                <p:cNvSpPr/>
                <p:nvPr/>
              </p:nvSpPr>
              <p:spPr>
                <a:xfrm flipV="1">
                  <a:off x="2807280" y="2545560"/>
                  <a:ext cx="3610080" cy="48528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sp>
              <p:nvSpPr>
                <p:cNvPr id="739" name="Line 38"/>
                <p:cNvSpPr/>
                <p:nvPr/>
              </p:nvSpPr>
              <p:spPr>
                <a:xfrm>
                  <a:off x="2879640" y="3057840"/>
                  <a:ext cx="2375280" cy="50868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grpSp>
          <p:sp>
            <p:nvSpPr>
              <p:cNvPr id="740" name="Line 39"/>
              <p:cNvSpPr/>
              <p:nvPr/>
            </p:nvSpPr>
            <p:spPr>
              <a:xfrm>
                <a:off x="2807280" y="3030840"/>
                <a:ext cx="2490120" cy="1640880"/>
              </a:xfrm>
              <a:prstGeom prst="line">
                <a:avLst/>
              </a:prstGeom>
              <a:ln w="1908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u="none" strike="noStrike">
                  <a:solidFill>
                    <a:schemeClr val="dk1"/>
                  </a:solidFill>
                  <a:uFillTx/>
                  <a:latin typeface="Arial"/>
                  <a:ea typeface="DejaVu Sans"/>
                </a:endParaRPr>
              </a:p>
            </p:txBody>
          </p:sp>
        </p:grpSp>
        <p:sp>
          <p:nvSpPr>
            <p:cNvPr id="741" name="AutoShape 2"/>
            <p:cNvSpPr/>
            <p:nvPr/>
          </p:nvSpPr>
          <p:spPr>
            <a:xfrm>
              <a:off x="4254480" y="2867040"/>
              <a:ext cx="861840" cy="1201320"/>
            </a:xfrm>
            <a:prstGeom prst="can">
              <a:avLst>
                <a:gd name="adj" fmla="val 43935"/>
              </a:avLst>
            </a:prstGeom>
            <a:gradFill rotWithShape="0">
              <a:gsLst>
                <a:gs pos="0">
                  <a:srgbClr val="767676"/>
                </a:gs>
                <a:gs pos="50000">
                  <a:srgbClr val="FFFFFF"/>
                </a:gs>
                <a:gs pos="100000">
                  <a:srgbClr val="767676"/>
                </a:gs>
              </a:gsLst>
              <a:lin ang="0"/>
            </a:gradFill>
            <a:ln w="936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chemeClr val="dk1"/>
                </a:solidFill>
                <a:uFillTx/>
                <a:latin typeface="Arial"/>
                <a:ea typeface="DejaVu Sans"/>
              </a:endParaRPr>
            </a:p>
          </p:txBody>
        </p:sp>
      </p:grpSp>
      <p:sp>
        <p:nvSpPr>
          <p:cNvPr id="742" name="Titre 8"/>
          <p:cNvSpPr/>
          <p:nvPr/>
        </p:nvSpPr>
        <p:spPr>
          <a:xfrm>
            <a:off x="609480" y="325800"/>
            <a:ext cx="8435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spectral CT</a:t>
            </a:r>
            <a:endParaRPr lang="en-DK" sz="4400" b="0" u="none" strike="noStrike">
              <a:solidFill>
                <a:srgbClr val="000000"/>
              </a:solidFill>
              <a:uFillTx/>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4"/>
          <p:cNvGrpSpPr/>
          <p:nvPr/>
        </p:nvGrpSpPr>
        <p:grpSpPr>
          <a:xfrm>
            <a:off x="239400" y="1988280"/>
            <a:ext cx="11400120" cy="4318560"/>
            <a:chOff x="239400" y="1988280"/>
            <a:chExt cx="11400120" cy="4318560"/>
          </a:xfrm>
        </p:grpSpPr>
        <p:pic>
          <p:nvPicPr>
            <p:cNvPr id="744" name="Picture 30"/>
            <p:cNvPicPr/>
            <p:nvPr/>
          </p:nvPicPr>
          <p:blipFill>
            <a:blip r:embed="rId2"/>
            <a:stretch/>
          </p:blipFill>
          <p:spPr>
            <a:xfrm>
              <a:off x="239400" y="1988280"/>
              <a:ext cx="11400120" cy="4318560"/>
            </a:xfrm>
            <a:prstGeom prst="rect">
              <a:avLst/>
            </a:prstGeom>
            <a:ln w="0">
              <a:noFill/>
            </a:ln>
          </p:spPr>
        </p:pic>
        <p:sp>
          <p:nvSpPr>
            <p:cNvPr id="745" name="Rectangle 2"/>
            <p:cNvSpPr/>
            <p:nvPr/>
          </p:nvSpPr>
          <p:spPr>
            <a:xfrm>
              <a:off x="348480" y="1988280"/>
              <a:ext cx="6714720" cy="14832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CC0000"/>
                </a:solidFill>
                <a:uFillTx/>
                <a:latin typeface="Arial"/>
                <a:ea typeface="DejaVu Sans"/>
              </a:endParaRPr>
            </a:p>
          </p:txBody>
        </p:sp>
      </p:grpSp>
      <p:sp>
        <p:nvSpPr>
          <p:cNvPr id="746" name="Titre 9"/>
          <p:cNvSpPr/>
          <p:nvPr/>
        </p:nvSpPr>
        <p:spPr>
          <a:xfrm>
            <a:off x="609480" y="325800"/>
            <a:ext cx="8435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spectral CT</a:t>
            </a:r>
            <a:endParaRPr lang="en-DK" sz="4400" b="0" u="none" strike="noStrike">
              <a:solidFill>
                <a:srgbClr val="000000"/>
              </a:solidFill>
              <a:uFillTx/>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 Box 1"/>
          <p:cNvSpPr/>
          <p:nvPr/>
        </p:nvSpPr>
        <p:spPr>
          <a:xfrm>
            <a:off x="2254680" y="5054040"/>
            <a:ext cx="3227760" cy="272520"/>
          </a:xfrm>
          <a:prstGeom prst="rect">
            <a:avLst/>
          </a:prstGeom>
          <a:noFill/>
          <a:ln w="12600">
            <a:solidFill>
              <a:srgbClr val="FF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pPr>
            <a:r>
              <a:rPr lang="fr-FR" sz="1200" b="0" u="none" strike="noStrike">
                <a:solidFill>
                  <a:srgbClr val="CC0000"/>
                </a:solidFill>
                <a:uFillTx/>
                <a:latin typeface="Georgia"/>
                <a:ea typeface="ＭＳ Ｐゴシック"/>
              </a:rPr>
              <a:t>Cormode </a:t>
            </a:r>
            <a:r>
              <a:rPr lang="fr-FR" sz="1200" b="0" i="1" u="none" strike="noStrike">
                <a:solidFill>
                  <a:srgbClr val="CC0000"/>
                </a:solidFill>
                <a:uFillTx/>
                <a:latin typeface="Georgia"/>
                <a:ea typeface="ＭＳ Ｐゴシック"/>
              </a:rPr>
              <a:t>et al., Radiology, </a:t>
            </a:r>
            <a:r>
              <a:rPr lang="fr-FR" sz="1200" b="0" u="none" strike="noStrike">
                <a:solidFill>
                  <a:srgbClr val="CC0000"/>
                </a:solidFill>
                <a:uFillTx/>
                <a:latin typeface="Georgia"/>
                <a:ea typeface="ＭＳ Ｐゴシック"/>
              </a:rPr>
              <a:t>256 (</a:t>
            </a:r>
            <a:r>
              <a:rPr lang="fr-FR" sz="1200" b="1" u="none" strike="noStrike">
                <a:solidFill>
                  <a:srgbClr val="CC0000"/>
                </a:solidFill>
                <a:uFillTx/>
                <a:latin typeface="Georgia"/>
                <a:ea typeface="ＭＳ Ｐゴシック"/>
              </a:rPr>
              <a:t>3</a:t>
            </a:r>
            <a:r>
              <a:rPr lang="fr-FR" sz="1200" b="0" u="none" strike="noStrike">
                <a:solidFill>
                  <a:srgbClr val="CC0000"/>
                </a:solidFill>
                <a:uFillTx/>
                <a:latin typeface="Georgia"/>
                <a:ea typeface="ＭＳ Ｐゴシック"/>
              </a:rPr>
              <a:t>), 2010</a:t>
            </a:r>
            <a:endParaRPr lang="en-DK" sz="1200" b="0" u="none" strike="noStrike">
              <a:solidFill>
                <a:srgbClr val="000000"/>
              </a:solidFill>
              <a:uFillTx/>
              <a:latin typeface="Arial"/>
            </a:endParaRPr>
          </a:p>
        </p:txBody>
      </p:sp>
      <p:pic>
        <p:nvPicPr>
          <p:cNvPr id="748" name="Picture 31"/>
          <p:cNvPicPr/>
          <p:nvPr/>
        </p:nvPicPr>
        <p:blipFill>
          <a:blip r:embed="rId2"/>
          <a:srcRect t="9254"/>
          <a:stretch/>
        </p:blipFill>
        <p:spPr>
          <a:xfrm>
            <a:off x="0" y="2489400"/>
            <a:ext cx="7737840" cy="2332800"/>
          </a:xfrm>
          <a:prstGeom prst="rect">
            <a:avLst/>
          </a:prstGeom>
          <a:ln w="0">
            <a:noFill/>
          </a:ln>
        </p:spPr>
      </p:pic>
      <p:pic>
        <p:nvPicPr>
          <p:cNvPr id="749" name="Picture 32"/>
          <p:cNvPicPr/>
          <p:nvPr/>
        </p:nvPicPr>
        <p:blipFill>
          <a:blip r:embed="rId3"/>
          <a:stretch/>
        </p:blipFill>
        <p:spPr>
          <a:xfrm>
            <a:off x="8154000" y="3340080"/>
            <a:ext cx="3439800" cy="1659960"/>
          </a:xfrm>
          <a:prstGeom prst="rect">
            <a:avLst/>
          </a:prstGeom>
          <a:ln w="0">
            <a:noFill/>
          </a:ln>
        </p:spPr>
      </p:pic>
      <p:pic>
        <p:nvPicPr>
          <p:cNvPr id="750" name="Picture 33"/>
          <p:cNvPicPr/>
          <p:nvPr/>
        </p:nvPicPr>
        <p:blipFill>
          <a:blip r:embed="rId4"/>
          <a:stretch/>
        </p:blipFill>
        <p:spPr>
          <a:xfrm>
            <a:off x="8225640" y="5003640"/>
            <a:ext cx="3368160" cy="1710720"/>
          </a:xfrm>
          <a:prstGeom prst="rect">
            <a:avLst/>
          </a:prstGeom>
          <a:ln w="0">
            <a:noFill/>
          </a:ln>
        </p:spPr>
      </p:pic>
      <p:pic>
        <p:nvPicPr>
          <p:cNvPr id="751" name="Picture 34"/>
          <p:cNvPicPr/>
          <p:nvPr/>
        </p:nvPicPr>
        <p:blipFill>
          <a:blip r:embed="rId5"/>
          <a:srcRect t="14497"/>
          <a:stretch/>
        </p:blipFill>
        <p:spPr>
          <a:xfrm>
            <a:off x="8766720" y="993240"/>
            <a:ext cx="2660760" cy="2231640"/>
          </a:xfrm>
          <a:prstGeom prst="rect">
            <a:avLst/>
          </a:prstGeom>
          <a:ln w="0">
            <a:noFill/>
          </a:ln>
        </p:spPr>
      </p:pic>
      <p:sp>
        <p:nvSpPr>
          <p:cNvPr id="752" name="TextBox 9"/>
          <p:cNvSpPr/>
          <p:nvPr/>
        </p:nvSpPr>
        <p:spPr>
          <a:xfrm>
            <a:off x="1909800" y="1756800"/>
            <a:ext cx="391824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it-IT" sz="1600" b="1" i="1" u="none" strike="noStrike">
                <a:solidFill>
                  <a:schemeClr val="accent6">
                    <a:lumMod val="50000"/>
                  </a:schemeClr>
                </a:solidFill>
                <a:uFillTx/>
                <a:latin typeface="Arial"/>
                <a:ea typeface="DejaVu Sans"/>
              </a:rPr>
              <a:t>Scanner conventionnel</a:t>
            </a:r>
            <a:endParaRPr lang="en-DK" sz="1600" b="0" u="none" strike="noStrike">
              <a:solidFill>
                <a:srgbClr val="000000"/>
              </a:solidFill>
              <a:uFillTx/>
              <a:latin typeface="Arial"/>
            </a:endParaRPr>
          </a:p>
          <a:p>
            <a:pPr algn="ctr" defTabSz="914400">
              <a:lnSpc>
                <a:spcPct val="100000"/>
              </a:lnSpc>
            </a:pPr>
            <a:r>
              <a:rPr lang="it-IT" sz="1600" b="1" i="1" u="none" strike="noStrike">
                <a:solidFill>
                  <a:schemeClr val="accent6">
                    <a:lumMod val="50000"/>
                  </a:schemeClr>
                </a:solidFill>
                <a:uFillTx/>
                <a:latin typeface="Arial"/>
                <a:ea typeface="DejaVu Sans"/>
              </a:rPr>
              <a:t>« Maintenant »</a:t>
            </a:r>
            <a:endParaRPr lang="en-DK" sz="1600" b="0" u="none" strike="noStrike">
              <a:solidFill>
                <a:srgbClr val="000000"/>
              </a:solidFill>
              <a:uFillTx/>
              <a:latin typeface="Arial"/>
            </a:endParaRPr>
          </a:p>
        </p:txBody>
      </p:sp>
      <p:sp>
        <p:nvSpPr>
          <p:cNvPr id="753" name="Titre 10"/>
          <p:cNvSpPr/>
          <p:nvPr/>
        </p:nvSpPr>
        <p:spPr>
          <a:xfrm>
            <a:off x="609480" y="325800"/>
            <a:ext cx="8435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fr-FR" sz="4400" b="0" u="none" strike="noStrike">
                <a:solidFill>
                  <a:srgbClr val="000000"/>
                </a:solidFill>
                <a:uFillTx/>
                <a:latin typeface="Arial"/>
                <a:ea typeface="DejaVu Sans"/>
              </a:rPr>
              <a:t>spectral CT</a:t>
            </a:r>
            <a:endParaRPr lang="en-DK" sz="4400" b="0" u="none" strike="noStrike">
              <a:solidFill>
                <a:srgbClr val="000000"/>
              </a:solidFill>
              <a:uFillTx/>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 name="Picture 728"/>
          <p:cNvPicPr/>
          <p:nvPr/>
        </p:nvPicPr>
        <p:blipFill>
          <a:blip r:embed="rId2"/>
          <a:stretch/>
        </p:blipFill>
        <p:spPr>
          <a:xfrm>
            <a:off x="6739200" y="650160"/>
            <a:ext cx="5273280" cy="3810240"/>
          </a:xfrm>
          <a:prstGeom prst="rect">
            <a:avLst/>
          </a:prstGeom>
          <a:ln w="0">
            <a:noFill/>
          </a:ln>
        </p:spPr>
      </p:pic>
      <p:sp>
        <p:nvSpPr>
          <p:cNvPr id="755" name="Rectangle 729"/>
          <p:cNvSpPr/>
          <p:nvPr/>
        </p:nvSpPr>
        <p:spPr>
          <a:xfrm>
            <a:off x="234000" y="2007720"/>
            <a:ext cx="6446160" cy="273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fr-FR" sz="1800" b="0" u="none" strike="noStrike">
                <a:solidFill>
                  <a:srgbClr val="000000"/>
                </a:solidFill>
                <a:uFillTx/>
                <a:latin typeface="Arial"/>
                <a:ea typeface="DejaVu Sans"/>
              </a:rPr>
              <a:t>Technical specifications</a:t>
            </a:r>
            <a:endParaRPr lang="en-DK" sz="1800" b="0" u="none" strike="noStrike">
              <a:solidFill>
                <a:srgbClr val="FFFFFF"/>
              </a:solidFill>
              <a:uFillTx/>
              <a:latin typeface="Arial"/>
            </a:endParaRPr>
          </a:p>
          <a:p>
            <a:pPr algn="ctr" defTabSz="914400">
              <a:lnSpc>
                <a:spcPct val="100000"/>
              </a:lnSpc>
            </a:pPr>
            <a:endParaRPr lang="en-DK" sz="18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Slices​:			2 x 144​</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MA​:			Up to 1.300 mA​</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Temporal resolution​: 	Down to 66 ms​</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KV:			90, 120, 140, Sn100, Sn140 kV</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Z-coverage​:		144 x 0.4 mm​120 x 0.2 mm (UHR)​</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Spatial resolution​:		0.11 mm (in-plane) in UHR mode​</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Power​:			2 x 120 kW ​</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Max. scan speed:		Up to 737 mm/s​</a:t>
            </a:r>
            <a:endParaRPr lang="en-DK" sz="1600" b="0" u="none" strike="noStrike">
              <a:solidFill>
                <a:srgbClr val="FFFFFF"/>
              </a:solidFill>
              <a:uFillTx/>
              <a:latin typeface="Arial"/>
            </a:endParaRPr>
          </a:p>
          <a:p>
            <a:pPr defTabSz="914400">
              <a:lnSpc>
                <a:spcPct val="100000"/>
              </a:lnSpc>
            </a:pPr>
            <a:r>
              <a:rPr lang="fr-FR" sz="1600" b="0" u="none" strike="noStrike">
                <a:solidFill>
                  <a:srgbClr val="000000"/>
                </a:solidFill>
                <a:uFillTx/>
                <a:latin typeface="Arial"/>
                <a:ea typeface="DejaVu Sans"/>
              </a:rPr>
              <a:t>Table load​:		Up to 307 kg​</a:t>
            </a:r>
            <a:endParaRPr lang="en-DK" sz="1600" b="0" u="none" strike="noStrike">
              <a:solidFill>
                <a:srgbClr val="FFFFFF"/>
              </a:solidFill>
              <a:uFillTx/>
              <a:latin typeface="Arial"/>
            </a:endParaRPr>
          </a:p>
        </p:txBody>
      </p:sp>
      <p:pic>
        <p:nvPicPr>
          <p:cNvPr id="756" name="Picture 730"/>
          <p:cNvPicPr/>
          <p:nvPr/>
        </p:nvPicPr>
        <p:blipFill>
          <a:blip r:embed="rId3"/>
          <a:stretch/>
        </p:blipFill>
        <p:spPr>
          <a:xfrm>
            <a:off x="8981640" y="4609080"/>
            <a:ext cx="2307600" cy="2130120"/>
          </a:xfrm>
          <a:prstGeom prst="rect">
            <a:avLst/>
          </a:prstGeom>
          <a:ln w="0">
            <a:noFill/>
          </a:ln>
        </p:spPr>
      </p:pic>
      <p:pic>
        <p:nvPicPr>
          <p:cNvPr id="757" name="Picture 731"/>
          <p:cNvPicPr/>
          <p:nvPr/>
        </p:nvPicPr>
        <p:blipFill>
          <a:blip r:embed="rId4"/>
          <a:stretch/>
        </p:blipFill>
        <p:spPr>
          <a:xfrm>
            <a:off x="4920120" y="379080"/>
            <a:ext cx="1503000" cy="2152800"/>
          </a:xfrm>
          <a:prstGeom prst="rect">
            <a:avLst/>
          </a:prstGeom>
          <a:ln w="0">
            <a:noFill/>
          </a:ln>
        </p:spPr>
      </p:pic>
      <p:pic>
        <p:nvPicPr>
          <p:cNvPr id="758" name="Picture 732"/>
          <p:cNvPicPr/>
          <p:nvPr/>
        </p:nvPicPr>
        <p:blipFill>
          <a:blip r:embed="rId5"/>
          <a:stretch/>
        </p:blipFill>
        <p:spPr>
          <a:xfrm>
            <a:off x="604800" y="5182560"/>
            <a:ext cx="2187000" cy="1395360"/>
          </a:xfrm>
          <a:prstGeom prst="rect">
            <a:avLst/>
          </a:prstGeom>
          <a:ln w="0">
            <a:noFill/>
          </a:ln>
        </p:spPr>
      </p:pic>
      <p:pic>
        <p:nvPicPr>
          <p:cNvPr id="759" name="Picture 733"/>
          <p:cNvPicPr/>
          <p:nvPr/>
        </p:nvPicPr>
        <p:blipFill>
          <a:blip r:embed="rId6"/>
          <a:stretch/>
        </p:blipFill>
        <p:spPr>
          <a:xfrm>
            <a:off x="2848680" y="5182560"/>
            <a:ext cx="2187000" cy="137232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Image 15"/>
          <p:cNvPicPr/>
          <p:nvPr/>
        </p:nvPicPr>
        <p:blipFill>
          <a:blip r:embed="rId2"/>
          <a:stretch/>
        </p:blipFill>
        <p:spPr>
          <a:xfrm>
            <a:off x="6901200" y="422280"/>
            <a:ext cx="4966200" cy="3204720"/>
          </a:xfrm>
          <a:prstGeom prst="rect">
            <a:avLst/>
          </a:prstGeom>
          <a:ln w="0">
            <a:noFill/>
          </a:ln>
        </p:spPr>
      </p:pic>
      <p:pic>
        <p:nvPicPr>
          <p:cNvPr id="761" name="Image 17"/>
          <p:cNvPicPr/>
          <p:nvPr/>
        </p:nvPicPr>
        <p:blipFill>
          <a:blip r:embed="rId3"/>
          <a:stretch/>
        </p:blipFill>
        <p:spPr>
          <a:xfrm>
            <a:off x="509040" y="595080"/>
            <a:ext cx="3753720" cy="2467800"/>
          </a:xfrm>
          <a:prstGeom prst="rect">
            <a:avLst/>
          </a:prstGeom>
          <a:ln w="0">
            <a:noFill/>
          </a:ln>
        </p:spPr>
      </p:pic>
      <p:pic>
        <p:nvPicPr>
          <p:cNvPr id="762" name="Image 18"/>
          <p:cNvPicPr/>
          <p:nvPr/>
        </p:nvPicPr>
        <p:blipFill>
          <a:blip r:embed="rId4"/>
          <a:stretch/>
        </p:blipFill>
        <p:spPr>
          <a:xfrm>
            <a:off x="781200" y="3534120"/>
            <a:ext cx="2754000" cy="2730240"/>
          </a:xfrm>
          <a:prstGeom prst="rect">
            <a:avLst/>
          </a:prstGeom>
          <a:ln w="0">
            <a:noFill/>
          </a:ln>
        </p:spPr>
      </p:pic>
      <p:pic>
        <p:nvPicPr>
          <p:cNvPr id="763" name="Image 21"/>
          <p:cNvPicPr/>
          <p:nvPr/>
        </p:nvPicPr>
        <p:blipFill>
          <a:blip r:embed="rId5"/>
          <a:stretch/>
        </p:blipFill>
        <p:spPr>
          <a:xfrm>
            <a:off x="7619760" y="3840120"/>
            <a:ext cx="2722320" cy="2722320"/>
          </a:xfrm>
          <a:prstGeom prst="rect">
            <a:avLst/>
          </a:prstGeom>
          <a:ln w="9360">
            <a:noFill/>
          </a:ln>
        </p:spPr>
      </p:pic>
      <p:pic>
        <p:nvPicPr>
          <p:cNvPr id="764" name="Image 22"/>
          <p:cNvPicPr/>
          <p:nvPr/>
        </p:nvPicPr>
        <p:blipFill>
          <a:blip r:embed="rId6"/>
          <a:stretch/>
        </p:blipFill>
        <p:spPr>
          <a:xfrm>
            <a:off x="3802320" y="3576960"/>
            <a:ext cx="3095640" cy="3095640"/>
          </a:xfrm>
          <a:prstGeom prst="rect">
            <a:avLst/>
          </a:prstGeom>
          <a:ln w="9360">
            <a:noFill/>
          </a:ln>
        </p:spPr>
      </p:pic>
      <p:pic>
        <p:nvPicPr>
          <p:cNvPr id="765" name="Image 23"/>
          <p:cNvPicPr/>
          <p:nvPr/>
        </p:nvPicPr>
        <p:blipFill>
          <a:blip r:embed="rId7"/>
          <a:stretch/>
        </p:blipFill>
        <p:spPr>
          <a:xfrm>
            <a:off x="4266000" y="1404720"/>
            <a:ext cx="2169000" cy="2169000"/>
          </a:xfrm>
          <a:prstGeom prst="rect">
            <a:avLst/>
          </a:prstGeom>
          <a:ln w="936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Image 3"/>
          <p:cNvPicPr/>
          <p:nvPr/>
        </p:nvPicPr>
        <p:blipFill>
          <a:blip r:embed="rId2"/>
          <a:stretch/>
        </p:blipFill>
        <p:spPr>
          <a:xfrm>
            <a:off x="617400" y="1771920"/>
            <a:ext cx="3206880" cy="2568600"/>
          </a:xfrm>
          <a:prstGeom prst="rect">
            <a:avLst/>
          </a:prstGeom>
          <a:ln w="0">
            <a:noFill/>
          </a:ln>
        </p:spPr>
      </p:pic>
      <p:graphicFrame>
        <p:nvGraphicFramePr>
          <p:cNvPr id="767" name="Tableau 4"/>
          <p:cNvGraphicFramePr/>
          <p:nvPr/>
        </p:nvGraphicFramePr>
        <p:xfrm>
          <a:off x="4758840" y="1023840"/>
          <a:ext cx="6756840" cy="4172040"/>
        </p:xfrm>
        <a:graphic>
          <a:graphicData uri="http://schemas.openxmlformats.org/drawingml/2006/table">
            <a:tbl>
              <a:tblPr/>
              <a:tblGrid>
                <a:gridCol w="3378600">
                  <a:extLst>
                    <a:ext uri="{9D8B030D-6E8A-4147-A177-3AD203B41FA5}">
                      <a16:colId xmlns:a16="http://schemas.microsoft.com/office/drawing/2014/main" val="20000"/>
                    </a:ext>
                  </a:extLst>
                </a:gridCol>
                <a:gridCol w="3378600">
                  <a:extLst>
                    <a:ext uri="{9D8B030D-6E8A-4147-A177-3AD203B41FA5}">
                      <a16:colId xmlns:a16="http://schemas.microsoft.com/office/drawing/2014/main" val="20001"/>
                    </a:ext>
                  </a:extLst>
                </a:gridCol>
              </a:tblGrid>
              <a:tr h="593280">
                <a:tc>
                  <a:txBody>
                    <a:bodyPr/>
                    <a:lstStyle/>
                    <a:p>
                      <a:pPr defTabSz="914400">
                        <a:lnSpc>
                          <a:spcPct val="100000"/>
                        </a:lnSpc>
                      </a:pPr>
                      <a:r>
                        <a:rPr lang="en-US" sz="1200" b="0" u="none" strike="noStrike">
                          <a:solidFill>
                            <a:srgbClr val="000000"/>
                          </a:solidFill>
                          <a:uFillTx/>
                          <a:latin typeface="Arial"/>
                          <a:ea typeface="DejaVu Sans"/>
                        </a:rPr>
                        <a:t>Type</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en-US" sz="1200" b="0" u="none" strike="noStrike">
                          <a:solidFill>
                            <a:srgbClr val="000000"/>
                          </a:solidFill>
                          <a:uFillTx/>
                          <a:latin typeface="Arial"/>
                          <a:ea typeface="DejaVu Sans"/>
                        </a:rPr>
                        <a:t>Desktop cone-beam microCT</a:t>
                      </a:r>
                      <a:br>
                        <a:rPr sz="1200"/>
                      </a:br>
                      <a:r>
                        <a:rPr lang="en-US" sz="1200" b="0" u="none" strike="noStrike">
                          <a:solidFill>
                            <a:srgbClr val="000000"/>
                          </a:solidFill>
                          <a:uFillTx/>
                          <a:latin typeface="Arial"/>
                          <a:ea typeface="DejaVu Sans"/>
                        </a:rPr>
                        <a:t>Fully shielded</a:t>
                      </a:r>
                      <a:br>
                        <a:rPr sz="1200"/>
                      </a:br>
                      <a:r>
                        <a:rPr lang="en-US" sz="1200" b="0" u="none" strike="noStrike">
                          <a:solidFill>
                            <a:srgbClr val="000000"/>
                          </a:solidFill>
                          <a:uFillTx/>
                          <a:latin typeface="Arial"/>
                          <a:ea typeface="DejaVu Sans"/>
                        </a:rPr>
                        <a:t>No external shielding required</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0"/>
                  </a:ext>
                </a:extLst>
              </a:tr>
              <a:tr h="1127520">
                <a:tc>
                  <a:txBody>
                    <a:bodyPr/>
                    <a:lstStyle/>
                    <a:p>
                      <a:pPr defTabSz="914400">
                        <a:lnSpc>
                          <a:spcPct val="100000"/>
                        </a:lnSpc>
                      </a:pPr>
                      <a:r>
                        <a:rPr lang="fr-FR" sz="1200" b="0" u="none" strike="noStrike">
                          <a:solidFill>
                            <a:srgbClr val="000000"/>
                          </a:solidFill>
                          <a:uFillTx/>
                          <a:latin typeface="Arial"/>
                          <a:ea typeface="DejaVu Sans"/>
                        </a:rPr>
                        <a:t>X-ray source</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en-US" sz="1200" b="0" u="none" strike="noStrike">
                          <a:solidFill>
                            <a:srgbClr val="000000"/>
                          </a:solidFill>
                          <a:uFillTx/>
                          <a:latin typeface="Arial"/>
                          <a:ea typeface="DejaVu Sans"/>
                        </a:rPr>
                        <a:t>Sealed</a:t>
                      </a:r>
                      <a:br>
                        <a:rPr sz="1200"/>
                      </a:br>
                      <a:r>
                        <a:rPr lang="en-US" sz="1200" b="0" u="none" strike="noStrike">
                          <a:solidFill>
                            <a:srgbClr val="000000"/>
                          </a:solidFill>
                          <a:uFillTx/>
                          <a:latin typeface="Arial"/>
                          <a:ea typeface="DejaVu Sans"/>
                        </a:rPr>
                        <a:t>Air-cooled</a:t>
                      </a:r>
                      <a:br>
                        <a:rPr sz="1200"/>
                      </a:br>
                      <a:r>
                        <a:rPr lang="en-US" sz="1200" b="0" u="none" strike="noStrike">
                          <a:solidFill>
                            <a:srgbClr val="000000"/>
                          </a:solidFill>
                          <a:uFillTx/>
                          <a:latin typeface="Arial"/>
                          <a:ea typeface="DejaVu Sans"/>
                        </a:rPr>
                        <a:t>Maintenance-free</a:t>
                      </a:r>
                      <a:br>
                        <a:rPr sz="1200"/>
                      </a:br>
                      <a:r>
                        <a:rPr lang="en-US" sz="1200" b="0" u="none" strike="noStrike">
                          <a:solidFill>
                            <a:srgbClr val="000000"/>
                          </a:solidFill>
                          <a:uFillTx/>
                          <a:latin typeface="Arial"/>
                          <a:ea typeface="DejaVu Sans"/>
                        </a:rPr>
                        <a:t>5 µm spot size (4/8 W)</a:t>
                      </a:r>
                      <a:br>
                        <a:rPr sz="1200"/>
                      </a:br>
                      <a:r>
                        <a:rPr lang="en-US" sz="1200" b="0" u="none" strike="noStrike">
                          <a:solidFill>
                            <a:srgbClr val="000000"/>
                          </a:solidFill>
                          <a:uFillTx/>
                          <a:latin typeface="Arial"/>
                          <a:ea typeface="DejaVu Sans"/>
                        </a:rPr>
                        <a:t>20 - 90 kVp (45, 55, 70, 90 kVp preset and calibrated)</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1"/>
                  </a:ext>
                </a:extLst>
              </a:tr>
              <a:tr h="237240">
                <a:tc>
                  <a:txBody>
                    <a:bodyPr/>
                    <a:lstStyle/>
                    <a:p>
                      <a:pPr defTabSz="914400">
                        <a:lnSpc>
                          <a:spcPct val="100000"/>
                        </a:lnSpc>
                      </a:pPr>
                      <a:r>
                        <a:rPr lang="fr-FR" sz="1200" b="0" u="none" strike="noStrike">
                          <a:solidFill>
                            <a:srgbClr val="000000"/>
                          </a:solidFill>
                          <a:uFillTx/>
                          <a:latin typeface="Arial"/>
                          <a:ea typeface="DejaVu Sans"/>
                        </a:rPr>
                        <a:t>Detector</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en-US" sz="1200" b="0" u="none" strike="noStrike">
                          <a:solidFill>
                            <a:srgbClr val="000000"/>
                          </a:solidFill>
                          <a:uFillTx/>
                          <a:latin typeface="Arial"/>
                          <a:ea typeface="DejaVu Sans"/>
                        </a:rPr>
                        <a:t>3400 x 1200 elements, 20 µm pitch </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2"/>
                  </a:ext>
                </a:extLst>
              </a:tr>
              <a:tr h="415440">
                <a:tc>
                  <a:txBody>
                    <a:bodyPr/>
                    <a:lstStyle/>
                    <a:p>
                      <a:pPr defTabSz="914400">
                        <a:lnSpc>
                          <a:spcPct val="100000"/>
                        </a:lnSpc>
                      </a:pPr>
                      <a:r>
                        <a:rPr lang="fr-FR" sz="1200" b="0" u="none" strike="noStrike">
                          <a:solidFill>
                            <a:srgbClr val="000000"/>
                          </a:solidFill>
                          <a:uFillTx/>
                          <a:latin typeface="Arial"/>
                          <a:ea typeface="DejaVu Sans"/>
                        </a:rPr>
                        <a:t>Resolution</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en-US" sz="1200" b="0" u="none" strike="noStrike">
                          <a:solidFill>
                            <a:srgbClr val="000000"/>
                          </a:solidFill>
                          <a:uFillTx/>
                          <a:latin typeface="Arial"/>
                          <a:ea typeface="DejaVu Sans"/>
                        </a:rPr>
                        <a:t>‹ 5 µm 10% MTF</a:t>
                      </a:r>
                      <a:br>
                        <a:rPr sz="1200"/>
                      </a:br>
                      <a:r>
                        <a:rPr lang="en-US" sz="1200" b="0" u="none" strike="noStrike">
                          <a:solidFill>
                            <a:srgbClr val="000000"/>
                          </a:solidFill>
                          <a:uFillTx/>
                          <a:latin typeface="Arial"/>
                          <a:ea typeface="DejaVu Sans"/>
                        </a:rPr>
                        <a:t>1.25 µm - 100 µm nominal isotropic (pixel size)</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3"/>
                  </a:ext>
                </a:extLst>
              </a:tr>
              <a:tr h="237240">
                <a:tc>
                  <a:txBody>
                    <a:bodyPr/>
                    <a:lstStyle/>
                    <a:p>
                      <a:pPr defTabSz="914400">
                        <a:lnSpc>
                          <a:spcPct val="100000"/>
                        </a:lnSpc>
                      </a:pPr>
                      <a:r>
                        <a:rPr lang="fr-FR" sz="1200" b="0" u="none" strike="noStrike">
                          <a:solidFill>
                            <a:srgbClr val="000000"/>
                          </a:solidFill>
                          <a:uFillTx/>
                          <a:latin typeface="Arial"/>
                          <a:ea typeface="DejaVu Sans"/>
                        </a:rPr>
                        <a:t>Image matrix</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fr-FR" sz="1200" b="0" u="none" strike="noStrike">
                          <a:solidFill>
                            <a:srgbClr val="000000"/>
                          </a:solidFill>
                          <a:uFillTx/>
                          <a:latin typeface="Arial"/>
                          <a:ea typeface="DejaVu Sans"/>
                        </a:rPr>
                        <a:t>512 x 512 to 8192 x 8192 pixels</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4"/>
                  </a:ext>
                </a:extLst>
              </a:tr>
              <a:tr h="237240">
                <a:tc>
                  <a:txBody>
                    <a:bodyPr/>
                    <a:lstStyle/>
                    <a:p>
                      <a:pPr defTabSz="914400">
                        <a:lnSpc>
                          <a:spcPct val="100000"/>
                        </a:lnSpc>
                      </a:pPr>
                      <a:r>
                        <a:rPr lang="fr-FR" sz="1200" b="0" u="none" strike="noStrike">
                          <a:solidFill>
                            <a:srgbClr val="000000"/>
                          </a:solidFill>
                          <a:uFillTx/>
                          <a:latin typeface="Arial"/>
                          <a:ea typeface="DejaVu Sans"/>
                        </a:rPr>
                        <a:t>Max. scan size</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fr-FR" sz="1200" b="0" u="none" strike="noStrike">
                          <a:solidFill>
                            <a:srgbClr val="000000"/>
                          </a:solidFill>
                          <a:uFillTx/>
                          <a:latin typeface="Arial"/>
                          <a:ea typeface="DejaVu Sans"/>
                        </a:rPr>
                        <a:t>50 x 120 mm (ØxL)</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5"/>
                  </a:ext>
                </a:extLst>
              </a:tr>
              <a:tr h="237240">
                <a:tc>
                  <a:txBody>
                    <a:bodyPr/>
                    <a:lstStyle/>
                    <a:p>
                      <a:pPr defTabSz="914400">
                        <a:lnSpc>
                          <a:spcPct val="100000"/>
                        </a:lnSpc>
                      </a:pPr>
                      <a:r>
                        <a:rPr lang="fr-FR" sz="1200" b="0" u="none" strike="noStrike">
                          <a:solidFill>
                            <a:srgbClr val="000000"/>
                          </a:solidFill>
                          <a:uFillTx/>
                          <a:latin typeface="Arial"/>
                          <a:ea typeface="DejaVu Sans"/>
                        </a:rPr>
                        <a:t>Max. specimen size</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fr-FR" sz="1200" b="0" u="none" strike="noStrike">
                          <a:solidFill>
                            <a:srgbClr val="000000"/>
                          </a:solidFill>
                          <a:uFillTx/>
                          <a:latin typeface="Arial"/>
                          <a:ea typeface="DejaVu Sans"/>
                        </a:rPr>
                        <a:t>50 x 120 mm (ØxL)</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6"/>
                  </a:ext>
                </a:extLst>
              </a:tr>
              <a:tr h="415440">
                <a:tc>
                  <a:txBody>
                    <a:bodyPr/>
                    <a:lstStyle/>
                    <a:p>
                      <a:pPr defTabSz="914400">
                        <a:lnSpc>
                          <a:spcPct val="100000"/>
                        </a:lnSpc>
                      </a:pPr>
                      <a:r>
                        <a:rPr lang="fr-FR" sz="1200" b="0" u="none" strike="noStrike">
                          <a:solidFill>
                            <a:srgbClr val="000000"/>
                          </a:solidFill>
                          <a:uFillTx/>
                          <a:latin typeface="Arial"/>
                          <a:ea typeface="DejaVu Sans"/>
                        </a:rPr>
                        <a:t>Electrical</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pl-PL" sz="1200" b="0" u="none" strike="noStrike">
                          <a:solidFill>
                            <a:srgbClr val="000000"/>
                          </a:solidFill>
                          <a:uFillTx/>
                          <a:latin typeface="Arial"/>
                          <a:ea typeface="DejaVu Sans"/>
                        </a:rPr>
                        <a:t>100 - 230 V / 50 - 60 Hz</a:t>
                      </a:r>
                      <a:br>
                        <a:rPr sz="1200"/>
                      </a:br>
                      <a:r>
                        <a:rPr lang="pl-PL" sz="1200" b="0" u="none" strike="noStrike">
                          <a:solidFill>
                            <a:srgbClr val="000000"/>
                          </a:solidFill>
                          <a:uFillTx/>
                          <a:latin typeface="Arial"/>
                          <a:ea typeface="DejaVu Sans"/>
                        </a:rPr>
                        <a:t>max. 400 W</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7"/>
                  </a:ext>
                </a:extLst>
              </a:tr>
              <a:tr h="237240">
                <a:tc>
                  <a:txBody>
                    <a:bodyPr/>
                    <a:lstStyle/>
                    <a:p>
                      <a:pPr defTabSz="914400">
                        <a:lnSpc>
                          <a:spcPct val="100000"/>
                        </a:lnSpc>
                      </a:pPr>
                      <a:r>
                        <a:rPr lang="fr-FR" sz="1200" b="0" u="none" strike="noStrike">
                          <a:solidFill>
                            <a:srgbClr val="000000"/>
                          </a:solidFill>
                          <a:uFillTx/>
                          <a:latin typeface="Arial"/>
                          <a:ea typeface="DejaVu Sans"/>
                        </a:rPr>
                        <a:t>Dimensions</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fr-FR" sz="1200" b="0" u="none" strike="noStrike">
                          <a:solidFill>
                            <a:srgbClr val="000000"/>
                          </a:solidFill>
                          <a:uFillTx/>
                          <a:latin typeface="Arial"/>
                          <a:ea typeface="DejaVu Sans"/>
                        </a:rPr>
                        <a:t>78 x 97 x 57 cm (HxWxD)</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8"/>
                  </a:ext>
                </a:extLst>
              </a:tr>
              <a:tr h="238320">
                <a:tc>
                  <a:txBody>
                    <a:bodyPr/>
                    <a:lstStyle/>
                    <a:p>
                      <a:pPr defTabSz="914400">
                        <a:lnSpc>
                          <a:spcPct val="100000"/>
                        </a:lnSpc>
                      </a:pPr>
                      <a:r>
                        <a:rPr lang="fr-FR" sz="1200" b="0" u="none" strike="noStrike">
                          <a:solidFill>
                            <a:srgbClr val="000000"/>
                          </a:solidFill>
                          <a:uFillTx/>
                          <a:latin typeface="Arial"/>
                          <a:ea typeface="DejaVu Sans"/>
                        </a:rPr>
                        <a:t>Weight</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tc>
                  <a:txBody>
                    <a:bodyPr/>
                    <a:lstStyle/>
                    <a:p>
                      <a:pPr defTabSz="914400">
                        <a:lnSpc>
                          <a:spcPct val="100000"/>
                        </a:lnSpc>
                      </a:pPr>
                      <a:r>
                        <a:rPr lang="fr-FR" sz="1200" b="0" u="none" strike="noStrike">
                          <a:solidFill>
                            <a:srgbClr val="000000"/>
                          </a:solidFill>
                          <a:uFillTx/>
                          <a:latin typeface="Arial"/>
                          <a:ea typeface="DejaVu Sans"/>
                        </a:rPr>
                        <a:t>250 kg</a:t>
                      </a:r>
                      <a:endParaRPr lang="en-DK" sz="1200" b="0" u="none" strike="noStrike">
                        <a:solidFill>
                          <a:srgbClr val="FFFFFF"/>
                        </a:solidFill>
                        <a:uFillTx/>
                        <a:latin typeface="Arial"/>
                      </a:endParaRPr>
                    </a:p>
                  </a:txBody>
                  <a:tcPr marL="59040" marR="59040" anchor="ctr">
                    <a:lnL w="12240">
                      <a:noFill/>
                      <a:prstDash val="solid"/>
                    </a:lnL>
                    <a:lnR w="12240">
                      <a:noFill/>
                      <a:prstDash val="solid"/>
                    </a:lnR>
                    <a:lnT w="12240">
                      <a:noFill/>
                      <a:prstDash val="solid"/>
                    </a:lnT>
                    <a:lnB w="12240">
                      <a:noFill/>
                      <a:prstDash val="solid"/>
                    </a:lnB>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Image 3"/>
          <p:cNvPicPr/>
          <p:nvPr/>
        </p:nvPicPr>
        <p:blipFill>
          <a:blip r:embed="rId2"/>
          <a:srcRect b="29084"/>
          <a:stretch/>
        </p:blipFill>
        <p:spPr>
          <a:xfrm>
            <a:off x="679320" y="891720"/>
            <a:ext cx="4061880" cy="2877480"/>
          </a:xfrm>
          <a:prstGeom prst="rect">
            <a:avLst/>
          </a:prstGeom>
          <a:ln w="0">
            <a:noFill/>
          </a:ln>
        </p:spPr>
      </p:pic>
      <p:pic>
        <p:nvPicPr>
          <p:cNvPr id="769" name="Image 4"/>
          <p:cNvPicPr/>
          <p:nvPr/>
        </p:nvPicPr>
        <p:blipFill>
          <a:blip r:embed="rId3"/>
          <a:srcRect b="39349"/>
          <a:stretch/>
        </p:blipFill>
        <p:spPr>
          <a:xfrm>
            <a:off x="7640640" y="500400"/>
            <a:ext cx="3889080" cy="2355480"/>
          </a:xfrm>
          <a:prstGeom prst="rect">
            <a:avLst/>
          </a:prstGeom>
          <a:ln w="0">
            <a:noFill/>
          </a:ln>
        </p:spPr>
      </p:pic>
      <p:pic>
        <p:nvPicPr>
          <p:cNvPr id="770" name="Image 6"/>
          <p:cNvPicPr/>
          <p:nvPr/>
        </p:nvPicPr>
        <p:blipFill>
          <a:blip r:embed="rId4"/>
          <a:stretch/>
        </p:blipFill>
        <p:spPr>
          <a:xfrm>
            <a:off x="5408280" y="3039840"/>
            <a:ext cx="4460760" cy="3559320"/>
          </a:xfrm>
          <a:prstGeom prst="rect">
            <a:avLst/>
          </a:prstGeom>
          <a:ln w="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Image quality in X-ray tomography</a:t>
            </a:r>
            <a:endParaRPr lang="en-DK" sz="4400" b="0" u="none" strike="noStrike">
              <a:solidFill>
                <a:srgbClr val="FFFFFF"/>
              </a:solidFill>
              <a:uFillTx/>
              <a:latin typeface="Arial"/>
            </a:endParaRPr>
          </a:p>
        </p:txBody>
      </p:sp>
      <p:sp>
        <p:nvSpPr>
          <p:cNvPr id="772" name="ZoneTexte 3"/>
          <p:cNvSpPr/>
          <p:nvPr/>
        </p:nvSpPr>
        <p:spPr>
          <a:xfrm>
            <a:off x="914400" y="2175480"/>
            <a:ext cx="7979040" cy="34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800" b="0" u="none" strike="noStrike">
                <a:solidFill>
                  <a:srgbClr val="000000"/>
                </a:solidFill>
                <a:uFillTx/>
                <a:latin typeface="Arial"/>
                <a:ea typeface="DejaVu Sans"/>
              </a:rPr>
              <a:t>Notion of contrast :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Impact of kV and tube amperage</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Scattered radiation</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Image grain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Quantum noise,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acquisition chain noise</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Notion of sharpness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Focus blur</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Detector blur</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Kinetic blur</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Image quality and artifacts dependent technologies and algorithms</a:t>
            </a:r>
            <a:endParaRPr lang="en-DK" sz="1800" b="0" u="none" strike="noStrike">
              <a:solidFill>
                <a:srgbClr val="FFFFFF"/>
              </a:solidFill>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7" name="Group 355"/>
          <p:cNvGrpSpPr/>
          <p:nvPr/>
        </p:nvGrpSpPr>
        <p:grpSpPr>
          <a:xfrm>
            <a:off x="353520" y="1346760"/>
            <a:ext cx="10927080" cy="4864320"/>
            <a:chOff x="353520" y="1346760"/>
            <a:chExt cx="10927080" cy="4864320"/>
          </a:xfrm>
        </p:grpSpPr>
        <p:sp>
          <p:nvSpPr>
            <p:cNvPr id="358" name="Content Placeholder 2"/>
            <p:cNvSpPr/>
            <p:nvPr/>
          </p:nvSpPr>
          <p:spPr>
            <a:xfrm>
              <a:off x="450360" y="1346760"/>
              <a:ext cx="10830240" cy="48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lnSpcReduction="9999"/>
            </a:bodyPr>
            <a:lstStyle/>
            <a:p>
              <a:pPr defTabSz="914400">
                <a:lnSpc>
                  <a:spcPct val="100000"/>
                </a:lnSpc>
                <a:spcBef>
                  <a:spcPts val="400"/>
                </a:spcBef>
                <a:spcAft>
                  <a:spcPts val="601"/>
                </a:spcAft>
              </a:pPr>
              <a:r>
                <a:rPr lang="fr-FR" sz="2000" b="1" u="none" strike="noStrike">
                  <a:solidFill>
                    <a:schemeClr val="dk1"/>
                  </a:solidFill>
                  <a:uFillTx/>
                  <a:latin typeface="Arial"/>
                  <a:ea typeface="DejaVu Sans"/>
                </a:rPr>
                <a:t>Explore a biological environment in the least traumatic way possible</a:t>
              </a:r>
              <a:endParaRPr lang="en-DK" sz="2000" b="0" u="none" strike="noStrike">
                <a:solidFill>
                  <a:srgbClr val="FFFFFF"/>
                </a:solidFill>
                <a:uFillTx/>
                <a:latin typeface="Arial"/>
              </a:endParaRPr>
            </a:p>
            <a:p>
              <a:pPr defTabSz="914400">
                <a:lnSpc>
                  <a:spcPct val="100000"/>
                </a:lnSpc>
                <a:spcBef>
                  <a:spcPts val="400"/>
                </a:spcBef>
                <a:spcAft>
                  <a:spcPts val="601"/>
                </a:spcAft>
              </a:pP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 </a:t>
              </a: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 </a:t>
              </a: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 </a:t>
              </a: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 </a:t>
              </a:r>
              <a:endParaRPr lang="en-DK" sz="2000" b="0" u="none" strike="noStrike">
                <a:solidFill>
                  <a:srgbClr val="FFFFFF"/>
                </a:solidFill>
                <a:uFillTx/>
                <a:latin typeface="Arial"/>
              </a:endParaRPr>
            </a:p>
            <a:p>
              <a:pPr defTabSz="914400">
                <a:lnSpc>
                  <a:spcPct val="100000"/>
                </a:lnSpc>
                <a:spcBef>
                  <a:spcPts val="400"/>
                </a:spcBef>
                <a:spcAft>
                  <a:spcPts val="601"/>
                </a:spcAft>
              </a:pPr>
              <a:endParaRPr lang="en-DK" sz="2000" b="0" u="none" strike="noStrike">
                <a:solidFill>
                  <a:srgbClr val="FFFFFF"/>
                </a:solidFill>
                <a:uFillTx/>
                <a:latin typeface="Arial"/>
              </a:endParaRPr>
            </a:p>
            <a:p>
              <a:pPr defTabSz="914400">
                <a:lnSpc>
                  <a:spcPct val="100000"/>
                </a:lnSpc>
                <a:spcBef>
                  <a:spcPts val="400"/>
                </a:spcBef>
                <a:spcAft>
                  <a:spcPts val="601"/>
                </a:spcAft>
              </a:pP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Challenges</a:t>
              </a: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Understand the anatomy, physiology, mechanics and function of biological tissues</a:t>
              </a: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Detect and characterize pathologies</a:t>
              </a:r>
              <a:endParaRPr lang="en-DK" sz="2000" b="0" u="none" strike="noStrike">
                <a:solidFill>
                  <a:srgbClr val="FFFFFF"/>
                </a:solidFill>
                <a:uFillTx/>
                <a:latin typeface="Arial"/>
              </a:endParaRPr>
            </a:p>
            <a:p>
              <a:pPr defTabSz="914400">
                <a:lnSpc>
                  <a:spcPct val="100000"/>
                </a:lnSpc>
                <a:spcBef>
                  <a:spcPts val="400"/>
                </a:spcBef>
                <a:spcAft>
                  <a:spcPts val="601"/>
                </a:spcAft>
              </a:pPr>
              <a:r>
                <a:rPr lang="fr-FR" sz="2000" b="1" u="none" strike="noStrike">
                  <a:solidFill>
                    <a:schemeClr val="dk1"/>
                  </a:solidFill>
                  <a:uFillTx/>
                  <a:latin typeface="Arial"/>
                  <a:ea typeface="DejaVu Sans"/>
                </a:rPr>
                <a:t>Treat / Care / Repair</a:t>
              </a:r>
              <a:endParaRPr lang="en-DK" sz="2000" b="0" u="none" strike="noStrike">
                <a:solidFill>
                  <a:srgbClr val="FFFFFF"/>
                </a:solidFill>
                <a:uFillTx/>
                <a:latin typeface="Arial"/>
              </a:endParaRPr>
            </a:p>
          </p:txBody>
        </p:sp>
        <p:pic>
          <p:nvPicPr>
            <p:cNvPr id="359" name="Picture 3" descr="https://www.digitx.info/91-large_default/tubes-a-rayons-x.jpg"/>
            <p:cNvPicPr/>
            <p:nvPr/>
          </p:nvPicPr>
          <p:blipFill>
            <a:blip r:embed="rId2"/>
            <a:srcRect t="16702" b="20061"/>
            <a:stretch/>
          </p:blipFill>
          <p:spPr>
            <a:xfrm>
              <a:off x="463320" y="2160360"/>
              <a:ext cx="2633040" cy="1458000"/>
            </a:xfrm>
            <a:prstGeom prst="rect">
              <a:avLst/>
            </a:prstGeom>
            <a:ln w="0">
              <a:noFill/>
            </a:ln>
          </p:spPr>
        </p:pic>
        <p:pic>
          <p:nvPicPr>
            <p:cNvPr id="360" name="Picture 10" descr="https://cdn.futura-sciences.com/buildsv6/images/mediumoriginal/4/b/0/4b097c4acf_102277_12-1277.jpg"/>
            <p:cNvPicPr/>
            <p:nvPr/>
          </p:nvPicPr>
          <p:blipFill>
            <a:blip r:embed="rId3"/>
            <a:stretch/>
          </p:blipFill>
          <p:spPr>
            <a:xfrm>
              <a:off x="3353040" y="2040840"/>
              <a:ext cx="4561560" cy="2080440"/>
            </a:xfrm>
            <a:prstGeom prst="rect">
              <a:avLst/>
            </a:prstGeom>
            <a:ln w="0">
              <a:noFill/>
            </a:ln>
          </p:spPr>
        </p:pic>
        <p:pic>
          <p:nvPicPr>
            <p:cNvPr id="361" name="Picture 18" descr="wf97"/>
            <p:cNvPicPr/>
            <p:nvPr/>
          </p:nvPicPr>
          <p:blipFill>
            <a:blip r:embed="rId4"/>
            <a:stretch/>
          </p:blipFill>
          <p:spPr>
            <a:xfrm>
              <a:off x="8511480" y="2117880"/>
              <a:ext cx="2122560" cy="1820880"/>
            </a:xfrm>
            <a:prstGeom prst="rect">
              <a:avLst/>
            </a:prstGeom>
            <a:ln w="9360">
              <a:noFill/>
            </a:ln>
          </p:spPr>
        </p:pic>
        <p:sp>
          <p:nvSpPr>
            <p:cNvPr id="362" name="Right Arrow 7"/>
            <p:cNvSpPr/>
            <p:nvPr/>
          </p:nvSpPr>
          <p:spPr>
            <a:xfrm>
              <a:off x="2831400" y="3195720"/>
              <a:ext cx="428760" cy="186480"/>
            </a:xfrm>
            <a:prstGeom prst="rightArrow">
              <a:avLst>
                <a:gd name="adj1" fmla="val 50000"/>
                <a:gd name="adj2" fmla="val 50000"/>
              </a:avLst>
            </a:prstGeom>
            <a:solidFill>
              <a:srgbClr val="7A7A7A"/>
            </a:solidFill>
            <a:ln w="25560">
              <a:solidFill>
                <a:srgbClr val="5A5A5A"/>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u="none" strike="noStrike">
                <a:solidFill>
                  <a:schemeClr val="lt1"/>
                </a:solidFill>
                <a:uFillTx/>
                <a:latin typeface="Arial"/>
                <a:ea typeface="DejaVu Sans"/>
              </a:endParaRPr>
            </a:p>
          </p:txBody>
        </p:sp>
        <p:sp>
          <p:nvSpPr>
            <p:cNvPr id="363" name="Right Arrow 11"/>
            <p:cNvSpPr/>
            <p:nvPr/>
          </p:nvSpPr>
          <p:spPr>
            <a:xfrm>
              <a:off x="8011440" y="3195720"/>
              <a:ext cx="429120" cy="186480"/>
            </a:xfrm>
            <a:prstGeom prst="rightArrow">
              <a:avLst>
                <a:gd name="adj1" fmla="val 50000"/>
                <a:gd name="adj2" fmla="val 50000"/>
              </a:avLst>
            </a:prstGeom>
            <a:solidFill>
              <a:srgbClr val="7A7A7A"/>
            </a:solidFill>
            <a:ln w="25560">
              <a:solidFill>
                <a:srgbClr val="5A5A5A"/>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u="none" strike="noStrike">
                <a:solidFill>
                  <a:schemeClr val="lt1"/>
                </a:solidFill>
                <a:uFillTx/>
                <a:latin typeface="Arial"/>
                <a:ea typeface="DejaVu Sans"/>
              </a:endParaRPr>
            </a:p>
          </p:txBody>
        </p:sp>
        <p:sp>
          <p:nvSpPr>
            <p:cNvPr id="364" name="TextBox 8"/>
            <p:cNvSpPr/>
            <p:nvPr/>
          </p:nvSpPr>
          <p:spPr>
            <a:xfrm>
              <a:off x="353520" y="3546000"/>
              <a:ext cx="28515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dk1"/>
                  </a:solidFill>
                  <a:uFillTx/>
                  <a:latin typeface="Arial"/>
                  <a:ea typeface="DejaVu Sans"/>
                </a:rPr>
                <a:t>Excitation system or markers</a:t>
              </a:r>
              <a:endParaRPr lang="en-DK" sz="1800" b="0" u="none" strike="noStrike">
                <a:solidFill>
                  <a:srgbClr val="FFFFFF"/>
                </a:solidFill>
                <a:uFillTx/>
                <a:latin typeface="Arial"/>
              </a:endParaRPr>
            </a:p>
          </p:txBody>
        </p:sp>
        <p:sp>
          <p:nvSpPr>
            <p:cNvPr id="365" name="TextBox 13"/>
            <p:cNvSpPr/>
            <p:nvPr/>
          </p:nvSpPr>
          <p:spPr>
            <a:xfrm>
              <a:off x="4208040" y="4125960"/>
              <a:ext cx="2851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dk1"/>
                  </a:solidFill>
                  <a:uFillTx/>
                  <a:latin typeface="Arial"/>
                  <a:ea typeface="DejaVu Sans"/>
                </a:rPr>
                <a:t>Acquisition</a:t>
              </a:r>
              <a:endParaRPr lang="en-DK" sz="1800" b="0" u="none" strike="noStrike">
                <a:solidFill>
                  <a:srgbClr val="FFFFFF"/>
                </a:solidFill>
                <a:uFillTx/>
                <a:latin typeface="Arial"/>
              </a:endParaRPr>
            </a:p>
          </p:txBody>
        </p:sp>
        <p:sp>
          <p:nvSpPr>
            <p:cNvPr id="366" name="TextBox 14"/>
            <p:cNvSpPr/>
            <p:nvPr/>
          </p:nvSpPr>
          <p:spPr>
            <a:xfrm>
              <a:off x="8146440" y="3975840"/>
              <a:ext cx="28515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800" b="0" u="none" strike="noStrike">
                  <a:solidFill>
                    <a:schemeClr val="dk1"/>
                  </a:solidFill>
                  <a:uFillTx/>
                  <a:latin typeface="Arial"/>
                  <a:ea typeface="DejaVu Sans"/>
                </a:rPr>
                <a:t>Image or signal</a:t>
              </a:r>
              <a:endParaRPr lang="en-DK" sz="1800" b="0" u="none" strike="noStrike">
                <a:solidFill>
                  <a:srgbClr val="FFFFFF"/>
                </a:solidFill>
                <a:uFillTx/>
                <a:latin typeface="Arial"/>
              </a:endParaRPr>
            </a:p>
          </p:txBody>
        </p:sp>
      </p:grpSp>
      <p:sp>
        <p:nvSpPr>
          <p:cNvPr id="367" name="Titre 3"/>
          <p:cNvSpPr/>
          <p:nvPr/>
        </p:nvSpPr>
        <p:spPr>
          <a:xfrm>
            <a:off x="838080" y="92160"/>
            <a:ext cx="10509840" cy="66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9999"/>
          </a:bodyPr>
          <a:lstStyle/>
          <a:p>
            <a:pPr defTabSz="914400">
              <a:lnSpc>
                <a:spcPct val="90000"/>
              </a:lnSpc>
            </a:pPr>
            <a:r>
              <a:rPr lang="en-DK" sz="4400" b="0" u="none" strike="noStrike">
                <a:solidFill>
                  <a:srgbClr val="000000"/>
                </a:solidFill>
                <a:uFillTx/>
                <a:latin typeface="Calibri Light"/>
                <a:ea typeface="DejaVu Sans"/>
              </a:rPr>
              <a:t>Goals of medical imaging</a:t>
            </a:r>
            <a:endParaRPr lang="en-DK" sz="4400" b="0" u="none" strike="noStrike">
              <a:solidFill>
                <a:srgbClr val="FFFFFF"/>
              </a:solidFill>
              <a:uFillTx/>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000" b="0" u="none" strike="noStrike">
                <a:solidFill>
                  <a:srgbClr val="000000"/>
                </a:solidFill>
                <a:uFillTx/>
                <a:latin typeface="Arial"/>
                <a:ea typeface="DejaVu Sans"/>
              </a:rPr>
              <a:t>X tomography pro’s and con’s</a:t>
            </a:r>
            <a:endParaRPr lang="en-DK" sz="4000" b="0" u="none" strike="noStrike">
              <a:solidFill>
                <a:srgbClr val="FFFFFF"/>
              </a:solidFill>
              <a:uFillTx/>
              <a:latin typeface="Arial"/>
            </a:endParaRPr>
          </a:p>
        </p:txBody>
      </p:sp>
      <p:sp>
        <p:nvSpPr>
          <p:cNvPr id="774" name="ZoneTexte 2"/>
          <p:cNvSpPr/>
          <p:nvPr/>
        </p:nvSpPr>
        <p:spPr>
          <a:xfrm>
            <a:off x="677520" y="1727640"/>
            <a:ext cx="4210200" cy="1918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defTabSz="914400">
              <a:lnSpc>
                <a:spcPct val="100000"/>
              </a:lnSpc>
              <a:buClr>
                <a:srgbClr val="70AD47"/>
              </a:buClr>
              <a:buFont typeface="Arial"/>
              <a:buChar char="•"/>
            </a:pPr>
            <a:r>
              <a:rPr lang="en-US" sz="2400" b="0" u="none" strike="noStrike">
                <a:solidFill>
                  <a:srgbClr val="70AD47"/>
                </a:solidFill>
                <a:uFillTx/>
                <a:latin typeface="Arial"/>
                <a:ea typeface="DejaVu Sans"/>
              </a:rPr>
              <a:t>Fast</a:t>
            </a:r>
            <a:endParaRPr lang="en-DK" sz="2400" b="0" u="none" strike="noStrike">
              <a:solidFill>
                <a:srgbClr val="FFFFFF"/>
              </a:solidFill>
              <a:uFillTx/>
              <a:latin typeface="Arial"/>
            </a:endParaRPr>
          </a:p>
          <a:p>
            <a:pPr marL="285840" indent="-285840" defTabSz="914400">
              <a:lnSpc>
                <a:spcPct val="100000"/>
              </a:lnSpc>
              <a:buClr>
                <a:srgbClr val="70AD47"/>
              </a:buClr>
              <a:buFont typeface="Arial"/>
              <a:buChar char="•"/>
            </a:pPr>
            <a:r>
              <a:rPr lang="en-US" sz="2400" b="0" u="none" strike="noStrike">
                <a:solidFill>
                  <a:srgbClr val="70AD47"/>
                </a:solidFill>
                <a:uFillTx/>
                <a:latin typeface="Arial"/>
                <a:ea typeface="DejaVu Sans"/>
              </a:rPr>
              <a:t>Very good spatial resolution</a:t>
            </a:r>
            <a:endParaRPr lang="en-DK" sz="2400" b="0" u="none" strike="noStrike">
              <a:solidFill>
                <a:srgbClr val="FFFFFF"/>
              </a:solidFill>
              <a:uFillTx/>
              <a:latin typeface="Arial"/>
            </a:endParaRPr>
          </a:p>
          <a:p>
            <a:pPr marL="285840" indent="-285840" defTabSz="914400">
              <a:lnSpc>
                <a:spcPct val="100000"/>
              </a:lnSpc>
              <a:buClr>
                <a:srgbClr val="70AD47"/>
              </a:buClr>
              <a:buFont typeface="Arial"/>
              <a:buChar char="•"/>
            </a:pPr>
            <a:r>
              <a:rPr lang="en-US" sz="2400" b="0" u="none" strike="noStrike">
                <a:solidFill>
                  <a:srgbClr val="70AD47"/>
                </a:solidFill>
                <a:uFillTx/>
                <a:latin typeface="Arial"/>
                <a:ea typeface="DejaVu Sans"/>
              </a:rPr>
              <a:t>Inexpensive</a:t>
            </a:r>
            <a:endParaRPr lang="en-DK" sz="2400" b="0" u="none" strike="noStrike">
              <a:solidFill>
                <a:srgbClr val="FFFFFF"/>
              </a:solidFill>
              <a:uFillTx/>
              <a:latin typeface="Arial"/>
            </a:endParaRPr>
          </a:p>
          <a:p>
            <a:pPr marL="285840" indent="-285840" defTabSz="914400">
              <a:lnSpc>
                <a:spcPct val="100000"/>
              </a:lnSpc>
              <a:buClr>
                <a:srgbClr val="70AD47"/>
              </a:buClr>
              <a:buFont typeface="Arial"/>
              <a:buChar char="•"/>
            </a:pPr>
            <a:r>
              <a:rPr lang="en-US" sz="2400" b="0" u="none" strike="noStrike">
                <a:solidFill>
                  <a:srgbClr val="70AD47"/>
                </a:solidFill>
                <a:uFillTx/>
                <a:latin typeface="Arial"/>
                <a:ea typeface="DejaVu Sans"/>
              </a:rPr>
              <a:t>Very mature technique</a:t>
            </a:r>
            <a:endParaRPr lang="en-DK" sz="2400" b="0" u="none" strike="noStrike">
              <a:solidFill>
                <a:srgbClr val="FFFFFF"/>
              </a:solidFill>
              <a:uFillTx/>
              <a:latin typeface="Arial"/>
            </a:endParaRPr>
          </a:p>
          <a:p>
            <a:pPr marL="285840" indent="-285840" defTabSz="914400">
              <a:lnSpc>
                <a:spcPct val="100000"/>
              </a:lnSpc>
              <a:buClr>
                <a:srgbClr val="70AD47"/>
              </a:buClr>
              <a:buFont typeface="Arial"/>
              <a:buChar char="•"/>
            </a:pPr>
            <a:r>
              <a:rPr lang="en-US" sz="2400" b="0" u="none" strike="noStrike">
                <a:solidFill>
                  <a:srgbClr val="70AD47"/>
                </a:solidFill>
                <a:uFillTx/>
                <a:latin typeface="Arial"/>
                <a:ea typeface="DejaVu Sans"/>
              </a:rPr>
              <a:t>push button</a:t>
            </a:r>
            <a:endParaRPr lang="en-DK" sz="2400" b="0" u="none" strike="noStrike">
              <a:solidFill>
                <a:srgbClr val="FFFFFF"/>
              </a:solidFill>
              <a:uFillTx/>
              <a:latin typeface="Arial"/>
            </a:endParaRPr>
          </a:p>
        </p:txBody>
      </p:sp>
      <p:sp>
        <p:nvSpPr>
          <p:cNvPr id="775" name="ZoneTexte 3"/>
          <p:cNvSpPr/>
          <p:nvPr/>
        </p:nvSpPr>
        <p:spPr>
          <a:xfrm>
            <a:off x="6822000" y="1418400"/>
            <a:ext cx="4756320" cy="246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C00000"/>
              </a:buClr>
              <a:buFont typeface="Arial"/>
              <a:buChar char="•"/>
            </a:pPr>
            <a:r>
              <a:rPr lang="en-US" sz="2000" b="0" u="none" strike="noStrike">
                <a:solidFill>
                  <a:srgbClr val="C00000"/>
                </a:solidFill>
                <a:uFillTx/>
                <a:latin typeface="Arial"/>
                <a:ea typeface="DejaVu Sans"/>
              </a:rPr>
              <a:t>Irradiant</a:t>
            </a:r>
            <a:endParaRPr lang="en-DK" sz="20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2000" b="0" u="none" strike="noStrike">
                <a:solidFill>
                  <a:srgbClr val="C00000"/>
                </a:solidFill>
                <a:uFillTx/>
                <a:latin typeface="Arial"/>
                <a:ea typeface="DejaVu Sans"/>
              </a:rPr>
              <a:t>Few different types of information available.</a:t>
            </a:r>
            <a:endParaRPr lang="en-DK" sz="20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2000" b="0" u="none" strike="noStrike">
                <a:solidFill>
                  <a:srgbClr val="C00000"/>
                </a:solidFill>
                <a:uFillTx/>
                <a:latin typeface="Arial"/>
                <a:ea typeface="DejaVu Sans"/>
              </a:rPr>
              <a:t>Notion of benefit-risk for its use.</a:t>
            </a:r>
            <a:endParaRPr lang="en-DK" sz="20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2000" b="0" u="none" strike="noStrike">
                <a:solidFill>
                  <a:srgbClr val="C00000"/>
                </a:solidFill>
                <a:uFillTx/>
                <a:latin typeface="Arial"/>
                <a:ea typeface="DejaVu Sans"/>
              </a:rPr>
              <a:t>X-rays are frightening</a:t>
            </a:r>
            <a:endParaRPr lang="en-DK" sz="2000" b="0" u="none" strike="noStrike">
              <a:solidFill>
                <a:srgbClr val="FFFFFF"/>
              </a:solidFill>
              <a:uFillTx/>
              <a:latin typeface="Arial"/>
            </a:endParaRPr>
          </a:p>
          <a:p>
            <a:pPr marL="285840" indent="-285840" defTabSz="914400">
              <a:lnSpc>
                <a:spcPct val="100000"/>
              </a:lnSpc>
              <a:buClr>
                <a:srgbClr val="C00000"/>
              </a:buClr>
              <a:buFont typeface="Arial"/>
              <a:buChar char="•"/>
            </a:pPr>
            <a:r>
              <a:rPr lang="en-US" sz="2000" b="0" u="none" strike="noStrike">
                <a:solidFill>
                  <a:srgbClr val="C00000"/>
                </a:solidFill>
                <a:uFillTx/>
                <a:latin typeface="Arial"/>
                <a:ea typeface="DejaVu Sans"/>
              </a:rPr>
              <a:t>Use in leaded environments</a:t>
            </a:r>
            <a:endParaRPr lang="en-DK" sz="20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Evolution margin</a:t>
            </a:r>
            <a:endParaRPr lang="en-DK" sz="4400" b="0" u="none" strike="noStrike">
              <a:solidFill>
                <a:srgbClr val="FFFFFF"/>
              </a:solidFill>
              <a:uFillTx/>
              <a:latin typeface="Arial"/>
            </a:endParaRPr>
          </a:p>
        </p:txBody>
      </p:sp>
      <p:sp>
        <p:nvSpPr>
          <p:cNvPr id="777" name="ZoneTexte 3"/>
          <p:cNvSpPr/>
          <p:nvPr/>
        </p:nvSpPr>
        <p:spPr>
          <a:xfrm>
            <a:off x="808200" y="1892520"/>
            <a:ext cx="10129320" cy="310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00000"/>
              </a:buClr>
              <a:buFont typeface="Arial"/>
              <a:buChar char="•"/>
            </a:pPr>
            <a:r>
              <a:rPr lang="en-US" sz="1800" b="0" u="none" strike="noStrike">
                <a:solidFill>
                  <a:srgbClr val="000000"/>
                </a:solidFill>
                <a:uFillTx/>
                <a:latin typeface="Arial"/>
                <a:ea typeface="DejaVu Sans"/>
              </a:rPr>
              <a:t>X-ray scanning is a highly advanced technique</a:t>
            </a: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1800" b="0" u="none" strike="noStrike">
                <a:solidFill>
                  <a:srgbClr val="000000"/>
                </a:solidFill>
                <a:uFillTx/>
                <a:latin typeface="Arial"/>
                <a:ea typeface="DejaVu Sans"/>
              </a:rPr>
              <a:t>In terms of spatial resolution, the compromise between resolution and irradiation quantity defines the limits of what can be obtained </a:t>
            </a:r>
            <a:r>
              <a:rPr lang="en-US" sz="1800" b="0" i="1" u="none" strike="noStrike">
                <a:solidFill>
                  <a:srgbClr val="000000"/>
                </a:solidFill>
                <a:uFillTx/>
                <a:latin typeface="Arial"/>
                <a:ea typeface="DejaVu Sans"/>
              </a:rPr>
              <a:t>in vivo</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1800" b="0" u="none" strike="noStrike">
                <a:solidFill>
                  <a:srgbClr val="000000"/>
                </a:solidFill>
                <a:uFillTx/>
                <a:latin typeface="Arial"/>
                <a:ea typeface="DejaVu Sans"/>
              </a:rPr>
              <a:t>In terms of richness of information, the scanner is based solely on the notion of absorption (with the possible use of contrast agents). The scope for development in terms of richness of information is also limited. </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marL="285840" indent="-285840" defTabSz="914400">
              <a:lnSpc>
                <a:spcPct val="100000"/>
              </a:lnSpc>
              <a:buClr>
                <a:srgbClr val="000000"/>
              </a:buClr>
              <a:buFont typeface="Arial"/>
              <a:buChar char="•"/>
            </a:pPr>
            <a:r>
              <a:rPr lang="en-US" sz="1800" b="0" u="none" strike="noStrike">
                <a:solidFill>
                  <a:srgbClr val="000000"/>
                </a:solidFill>
                <a:uFillTx/>
                <a:latin typeface="Arial"/>
                <a:ea typeface="DejaVu Sans"/>
              </a:rPr>
              <a:t>The most active research is now focused on multi-energy scanners (spectral scanners). This spectral approach provides access to new types of contrast.</a:t>
            </a:r>
            <a:endParaRPr lang="en-DK" sz="1800" b="0" u="none" strike="noStrike">
              <a:solidFill>
                <a:srgbClr val="FFFFFF"/>
              </a:solidFill>
              <a:uFillTx/>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ZoneTexte 119"/>
          <p:cNvSpPr/>
          <p:nvPr/>
        </p:nvSpPr>
        <p:spPr>
          <a:xfrm rot="16161600">
            <a:off x="-1334160" y="2405160"/>
            <a:ext cx="360324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100" b="0" u="none" strike="noStrike">
                <a:solidFill>
                  <a:srgbClr val="000000"/>
                </a:solidFill>
                <a:uFillTx/>
                <a:latin typeface="Arial"/>
                <a:ea typeface="DejaVu Sans"/>
              </a:rPr>
              <a:t>https://fr.wikipedia.org/wiki/Sievert</a:t>
            </a:r>
            <a:endParaRPr lang="en-DK" sz="1100" b="0" u="none" strike="noStrike">
              <a:solidFill>
                <a:srgbClr val="FFFFFF"/>
              </a:solidFill>
              <a:uFillTx/>
              <a:latin typeface="Arial"/>
            </a:endParaRPr>
          </a:p>
        </p:txBody>
      </p:sp>
      <p:pic>
        <p:nvPicPr>
          <p:cNvPr id="779" name="Picture 755"/>
          <p:cNvPicPr/>
          <p:nvPr/>
        </p:nvPicPr>
        <p:blipFill>
          <a:blip r:embed="rId2"/>
          <a:stretch/>
        </p:blipFill>
        <p:spPr>
          <a:xfrm>
            <a:off x="1297440" y="28800"/>
            <a:ext cx="10830600" cy="679104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Rectangle 105"/>
          <p:cNvSpPr/>
          <p:nvPr/>
        </p:nvSpPr>
        <p:spPr>
          <a:xfrm>
            <a:off x="648720" y="540000"/>
            <a:ext cx="10511280" cy="5580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100000"/>
              </a:lnSpc>
            </a:pPr>
            <a:r>
              <a:rPr lang="en-US" sz="2800" b="0" u="none" strike="noStrike">
                <a:solidFill>
                  <a:srgbClr val="000000"/>
                </a:solidFill>
                <a:uFillTx/>
                <a:latin typeface="Calibri"/>
                <a:ea typeface="DejaVu Sans"/>
              </a:rPr>
              <a:t>X-ray tomography / X-ray scanner / X-ray radiography</a:t>
            </a:r>
            <a:endParaRPr lang="en-DK" sz="2800" b="0" u="none" strike="noStrike">
              <a:solidFill>
                <a:srgbClr val="FFFFFF"/>
              </a:solidFill>
              <a:uFillTx/>
              <a:latin typeface="Arial"/>
            </a:endParaRPr>
          </a:p>
          <a:p>
            <a:pPr defTabSz="914400">
              <a:lnSpc>
                <a:spcPct val="100000"/>
              </a:lnSpc>
            </a:pPr>
            <a:endParaRPr lang="en-DK" sz="2800" b="0" u="none" strike="noStrike">
              <a:solidFill>
                <a:srgbClr val="FFFFFF"/>
              </a:solidFill>
              <a:uFillTx/>
              <a:latin typeface="Arial"/>
            </a:endParaRPr>
          </a:p>
          <a:p>
            <a:pPr defTabSz="914400">
              <a:lnSpc>
                <a:spcPct val="100000"/>
              </a:lnSpc>
            </a:pPr>
            <a:r>
              <a:rPr lang="en-DK" sz="1800" b="0" u="none" strike="noStrike">
                <a:solidFill>
                  <a:srgbClr val="000000"/>
                </a:solidFill>
                <a:uFillTx/>
                <a:latin typeface="Arial"/>
                <a:ea typeface="DejaVu Sans"/>
              </a:rPr>
              <a:t>Information on the CT X part was mainly sourced from wikipedia @ :</a:t>
            </a:r>
            <a:endParaRPr lang="en-DK" sz="1800" b="0" u="none" strike="noStrike">
              <a:solidFill>
                <a:srgbClr val="FFFFFF"/>
              </a:solidFill>
              <a:uFillTx/>
              <a:latin typeface="Arial"/>
            </a:endParaRPr>
          </a:p>
          <a:p>
            <a:pPr defTabSz="914400">
              <a:lnSpc>
                <a:spcPct val="100000"/>
              </a:lnSpc>
            </a:pPr>
            <a:r>
              <a:rPr lang="en-US" sz="1800" b="0" u="sng" strike="noStrike">
                <a:solidFill>
                  <a:srgbClr val="0563C1"/>
                </a:solidFill>
                <a:uFillTx/>
                <a:latin typeface="Calibri"/>
                <a:ea typeface="DejaVu Sans"/>
                <a:hlinkClick r:id="rId2"/>
              </a:rPr>
              <a:t>https://fr.wikipedia.org/wiki/Scanner_spectral_X</a:t>
            </a:r>
            <a:endParaRPr lang="en-DK" sz="1800" b="0" u="none" strike="noStrike">
              <a:solidFill>
                <a:srgbClr val="FFFFFF"/>
              </a:solidFill>
              <a:uFillTx/>
              <a:latin typeface="Arial"/>
            </a:endParaRPr>
          </a:p>
          <a:p>
            <a:pPr defTabSz="914400">
              <a:lnSpc>
                <a:spcPct val="100000"/>
              </a:lnSpc>
            </a:pPr>
            <a:r>
              <a:rPr lang="en-US" sz="1800" b="0" u="sng" strike="noStrike">
                <a:solidFill>
                  <a:srgbClr val="0563C1"/>
                </a:solidFill>
                <a:uFillTx/>
                <a:latin typeface="Calibri"/>
                <a:ea typeface="DejaVu Sans"/>
                <a:hlinkClick r:id="rId3"/>
              </a:rPr>
              <a:t>https://fr.wikipedia.org/wiki/Radiographie</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Calibri"/>
                <a:ea typeface="DejaVu Sans"/>
              </a:rPr>
              <a:t>And courses of Pr L Dusseau @ IES: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Calibri"/>
                <a:ea typeface="DejaVu Sans"/>
              </a:rPr>
              <a:t> </a:t>
            </a:r>
            <a:r>
              <a:rPr lang="en-US" sz="1800" b="0" u="sng" strike="noStrike">
                <a:solidFill>
                  <a:srgbClr val="0563C1"/>
                </a:solidFill>
                <a:uFillTx/>
                <a:latin typeface="Calibri"/>
                <a:ea typeface="DejaVu Sans"/>
                <a:hlinkClick r:id="rId4"/>
              </a:rPr>
              <a:t>http://www.eea.univ-montp2.fr/IMG/pdf/M2_seminar_opto_et_radiations_-_Copie.pdf</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Calibri"/>
                <a:ea typeface="DejaVu Sans"/>
              </a:rPr>
              <a:t>Also Dr A Cheifa @ enci:</a:t>
            </a:r>
            <a:endParaRPr lang="en-DK" sz="1800" b="0" u="none" strike="noStrike">
              <a:solidFill>
                <a:srgbClr val="FFFFFF"/>
              </a:solidFill>
              <a:uFillTx/>
              <a:latin typeface="Arial"/>
            </a:endParaRPr>
          </a:p>
          <a:p>
            <a:pPr defTabSz="914400">
              <a:lnSpc>
                <a:spcPct val="100000"/>
              </a:lnSpc>
            </a:pPr>
            <a:r>
              <a:rPr lang="en-US" sz="1800" b="0" u="sng" strike="noStrike">
                <a:solidFill>
                  <a:srgbClr val="0563C1"/>
                </a:solidFill>
                <a:uFillTx/>
                <a:latin typeface="Calibri"/>
                <a:ea typeface="DejaVu Sans"/>
                <a:hlinkClick r:id="rId5"/>
              </a:rPr>
              <a:t>http://univ.ency-education.com/uploads/1/3/1/0/13102001/radio3an16m-01tube_rayons_x-cheifa.pdf</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Calibri"/>
                <a:ea typeface="DejaVu Sans"/>
              </a:rPr>
              <a:t>And https://howradiologyworks.com/ctgeneration</a:t>
            </a:r>
            <a:endParaRPr lang="en-DK" sz="1800" b="0" u="none" strike="noStrike">
              <a:solidFill>
                <a:srgbClr val="FFFFFF"/>
              </a:solidFill>
              <a:uFillTx/>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Ultrasound</a:t>
            </a:r>
            <a:endParaRPr lang="en-DK" sz="4400" b="0" u="none" strike="noStrike">
              <a:solidFill>
                <a:srgbClr val="FFFFFF"/>
              </a:solidFill>
              <a:uFillTx/>
              <a:latin typeface="Arial"/>
            </a:endParaRPr>
          </a:p>
        </p:txBody>
      </p:sp>
      <p:sp>
        <p:nvSpPr>
          <p:cNvPr id="782" name="PlaceHolder 2"/>
          <p:cNvSpPr>
            <a:spLocks noGrp="1"/>
          </p:cNvSpPr>
          <p:nvPr>
            <p:ph type="subTitle"/>
          </p:nvPr>
        </p:nvSpPr>
        <p:spPr>
          <a:xfrm>
            <a:off x="609480" y="3010680"/>
            <a:ext cx="4959720" cy="154044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In ultrasound we are interested in mechanical waves</a:t>
            </a:r>
            <a:endParaRPr lang="en-DK" sz="2800" b="0" u="none" strike="noStrike">
              <a:solidFill>
                <a:srgbClr val="FFFFFF"/>
              </a:solidFill>
              <a:uFillTx/>
              <a:latin typeface="Arial"/>
            </a:endParaRPr>
          </a:p>
        </p:txBody>
      </p:sp>
      <p:grpSp>
        <p:nvGrpSpPr>
          <p:cNvPr id="783" name="Diagram 2"/>
          <p:cNvGrpSpPr/>
          <p:nvPr/>
        </p:nvGrpSpPr>
        <p:grpSpPr>
          <a:xfrm>
            <a:off x="6764760" y="2160"/>
            <a:ext cx="5425200" cy="6853680"/>
            <a:chOff x="6764760" y="2160"/>
            <a:chExt cx="5425200" cy="6853680"/>
          </a:xfrm>
        </p:grpSpPr>
        <p:sp>
          <p:nvSpPr>
            <p:cNvPr id="784" name="Rectangle 760"/>
            <p:cNvSpPr/>
            <p:nvPr/>
          </p:nvSpPr>
          <p:spPr>
            <a:xfrm>
              <a:off x="6764760" y="2160"/>
              <a:ext cx="5425200" cy="685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785" name="Rectangle: Rounded Corners 761"/>
            <p:cNvSpPr/>
            <p:nvPr/>
          </p:nvSpPr>
          <p:spPr>
            <a:xfrm>
              <a:off x="7955640" y="32302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Or, in scientific parlance</a:t>
              </a:r>
              <a:endParaRPr lang="en-DK" sz="900" b="0" u="none" strike="noStrike">
                <a:solidFill>
                  <a:srgbClr val="000000"/>
                </a:solidFill>
                <a:uFillTx/>
                <a:latin typeface="Arial"/>
              </a:endParaRPr>
            </a:p>
          </p:txBody>
        </p:sp>
        <p:sp>
          <p:nvSpPr>
            <p:cNvPr id="786" name="Freeform: Shape 762"/>
            <p:cNvSpPr/>
            <p:nvPr/>
          </p:nvSpPr>
          <p:spPr>
            <a:xfrm rot="16596600">
              <a:off x="7524360" y="204300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787" name="Rectangle: Rounded Corners 763"/>
            <p:cNvSpPr/>
            <p:nvPr/>
          </p:nvSpPr>
          <p:spPr>
            <a:xfrm>
              <a:off x="9078120" y="4636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Electromagnetic energy</a:t>
              </a:r>
              <a:endParaRPr lang="en-DK" sz="700" b="0" u="none" strike="noStrike">
                <a:solidFill>
                  <a:srgbClr val="000000"/>
                </a:solidFill>
                <a:uFillTx/>
                <a:latin typeface="Arial"/>
              </a:endParaRPr>
            </a:p>
          </p:txBody>
        </p:sp>
        <p:sp>
          <p:nvSpPr>
            <p:cNvPr id="788" name="Freeform: Shape 764"/>
            <p:cNvSpPr/>
            <p:nvPr/>
          </p:nvSpPr>
          <p:spPr>
            <a:xfrm rot="18289200">
              <a:off x="9757080" y="42912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789" name="Rectangle: Rounded Corners 765"/>
            <p:cNvSpPr/>
            <p:nvPr/>
          </p:nvSpPr>
          <p:spPr>
            <a:xfrm>
              <a:off x="10200960" y="25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Vision</a:t>
              </a:r>
              <a:endParaRPr lang="en-DK" sz="700" b="0" u="none" strike="noStrike">
                <a:solidFill>
                  <a:srgbClr val="000000"/>
                </a:solidFill>
                <a:uFillTx/>
                <a:latin typeface="Arial"/>
              </a:endParaRPr>
            </a:p>
          </p:txBody>
        </p:sp>
        <p:sp>
          <p:nvSpPr>
            <p:cNvPr id="790" name="Freeform: Shape 766"/>
            <p:cNvSpPr/>
            <p:nvPr/>
          </p:nvSpPr>
          <p:spPr>
            <a:xfrm>
              <a:off x="9880200" y="65880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791" name="Rectangle: Rounded Corners 767"/>
            <p:cNvSpPr/>
            <p:nvPr/>
          </p:nvSpPr>
          <p:spPr>
            <a:xfrm>
              <a:off x="10200960" y="4636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Electroception</a:t>
              </a:r>
              <a:endParaRPr lang="en-DK" sz="700" b="0" u="none" strike="noStrike">
                <a:solidFill>
                  <a:srgbClr val="000000"/>
                </a:solidFill>
                <a:uFillTx/>
                <a:latin typeface="Arial"/>
              </a:endParaRPr>
            </a:p>
          </p:txBody>
        </p:sp>
        <p:sp>
          <p:nvSpPr>
            <p:cNvPr id="792" name="Freeform: Shape 768"/>
            <p:cNvSpPr/>
            <p:nvPr/>
          </p:nvSpPr>
          <p:spPr>
            <a:xfrm rot="3310800">
              <a:off x="9760320" y="88668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793" name="Rectangle: Rounded Corners 769"/>
            <p:cNvSpPr/>
            <p:nvPr/>
          </p:nvSpPr>
          <p:spPr>
            <a:xfrm>
              <a:off x="10200960" y="9248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Magnétocaption</a:t>
              </a:r>
              <a:endParaRPr lang="en-DK" sz="700" b="0" u="none" strike="noStrike">
                <a:solidFill>
                  <a:srgbClr val="000000"/>
                </a:solidFill>
                <a:uFillTx/>
                <a:latin typeface="Arial"/>
              </a:endParaRPr>
            </a:p>
          </p:txBody>
        </p:sp>
        <p:sp>
          <p:nvSpPr>
            <p:cNvPr id="794" name="Freeform: Shape 770"/>
            <p:cNvSpPr/>
            <p:nvPr/>
          </p:nvSpPr>
          <p:spPr>
            <a:xfrm rot="17351400">
              <a:off x="8427960" y="296604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795" name="Rectangle: Rounded Corners 771"/>
            <p:cNvSpPr/>
            <p:nvPr/>
          </p:nvSpPr>
          <p:spPr>
            <a:xfrm>
              <a:off x="9078120" y="230796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1000" b="0" u="none" strike="noStrike">
                  <a:solidFill>
                    <a:schemeClr val="lt1"/>
                  </a:solidFill>
                  <a:uFillTx/>
                  <a:latin typeface="Arial"/>
                  <a:ea typeface="DejaVu Sans"/>
                </a:rPr>
                <a:t>Mechanical reception</a:t>
              </a:r>
              <a:endParaRPr lang="en-DK" sz="1000" b="0" u="none" strike="noStrike">
                <a:solidFill>
                  <a:srgbClr val="000000"/>
                </a:solidFill>
                <a:uFillTx/>
                <a:latin typeface="Arial"/>
              </a:endParaRPr>
            </a:p>
          </p:txBody>
        </p:sp>
        <p:sp>
          <p:nvSpPr>
            <p:cNvPr id="796" name="Freeform: Shape 772"/>
            <p:cNvSpPr/>
            <p:nvPr/>
          </p:nvSpPr>
          <p:spPr>
            <a:xfrm rot="17351400">
              <a:off x="9550800" y="204408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797" name="Rectangle: Rounded Corners 773"/>
            <p:cNvSpPr/>
            <p:nvPr/>
          </p:nvSpPr>
          <p:spPr>
            <a:xfrm>
              <a:off x="10200960" y="138600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Touch</a:t>
              </a:r>
              <a:endParaRPr lang="en-DK" sz="700" b="0" u="none" strike="noStrike">
                <a:solidFill>
                  <a:srgbClr val="000000"/>
                </a:solidFill>
                <a:uFillTx/>
                <a:latin typeface="Arial"/>
              </a:endParaRPr>
            </a:p>
          </p:txBody>
        </p:sp>
        <p:sp>
          <p:nvSpPr>
            <p:cNvPr id="798" name="Freeform: Shape 774"/>
            <p:cNvSpPr/>
            <p:nvPr/>
          </p:nvSpPr>
          <p:spPr>
            <a:xfrm rot="18289200">
              <a:off x="9757080" y="227340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799" name="Rectangle: Rounded Corners 775"/>
            <p:cNvSpPr/>
            <p:nvPr/>
          </p:nvSpPr>
          <p:spPr>
            <a:xfrm>
              <a:off x="10200960" y="184716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earing</a:t>
              </a:r>
              <a:endParaRPr lang="en-DK" sz="700" b="0" u="none" strike="noStrike">
                <a:solidFill>
                  <a:srgbClr val="000000"/>
                </a:solidFill>
                <a:uFillTx/>
                <a:latin typeface="Arial"/>
              </a:endParaRPr>
            </a:p>
          </p:txBody>
        </p:sp>
        <p:sp>
          <p:nvSpPr>
            <p:cNvPr id="800" name="Freeform: Shape 776"/>
            <p:cNvSpPr/>
            <p:nvPr/>
          </p:nvSpPr>
          <p:spPr>
            <a:xfrm>
              <a:off x="9880200" y="250344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01" name="Rectangle: Rounded Corners 777"/>
            <p:cNvSpPr/>
            <p:nvPr/>
          </p:nvSpPr>
          <p:spPr>
            <a:xfrm>
              <a:off x="10200960" y="230796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Echolocation</a:t>
              </a:r>
              <a:endParaRPr lang="en-DK" sz="700" b="0" u="none" strike="noStrike">
                <a:solidFill>
                  <a:srgbClr val="000000"/>
                </a:solidFill>
                <a:uFillTx/>
                <a:latin typeface="Arial"/>
              </a:endParaRPr>
            </a:p>
          </p:txBody>
        </p:sp>
        <p:sp>
          <p:nvSpPr>
            <p:cNvPr id="802" name="Freeform: Shape 778"/>
            <p:cNvSpPr/>
            <p:nvPr/>
          </p:nvSpPr>
          <p:spPr>
            <a:xfrm rot="3310800">
              <a:off x="9760320" y="273096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03" name="Rectangle: Rounded Corners 779"/>
            <p:cNvSpPr/>
            <p:nvPr/>
          </p:nvSpPr>
          <p:spPr>
            <a:xfrm>
              <a:off x="10200960" y="27691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Proprioception</a:t>
              </a:r>
              <a:endParaRPr lang="en-DK" sz="700" b="0" u="none" strike="noStrike">
                <a:solidFill>
                  <a:srgbClr val="000000"/>
                </a:solidFill>
                <a:uFillTx/>
                <a:latin typeface="Arial"/>
              </a:endParaRPr>
            </a:p>
          </p:txBody>
        </p:sp>
        <p:sp>
          <p:nvSpPr>
            <p:cNvPr id="804" name="Freeform: Shape 780"/>
            <p:cNvSpPr/>
            <p:nvPr/>
          </p:nvSpPr>
          <p:spPr>
            <a:xfrm rot="4249200">
              <a:off x="9554040" y="296244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05" name="Rectangle: Rounded Corners 781"/>
            <p:cNvSpPr/>
            <p:nvPr/>
          </p:nvSpPr>
          <p:spPr>
            <a:xfrm>
              <a:off x="10200960" y="32302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balance</a:t>
              </a:r>
              <a:endParaRPr lang="en-DK" sz="700" b="0" u="none" strike="noStrike">
                <a:solidFill>
                  <a:srgbClr val="000000"/>
                </a:solidFill>
                <a:uFillTx/>
                <a:latin typeface="Arial"/>
              </a:endParaRPr>
            </a:p>
          </p:txBody>
        </p:sp>
        <p:sp>
          <p:nvSpPr>
            <p:cNvPr id="806" name="Freeform: Shape 782"/>
            <p:cNvSpPr/>
            <p:nvPr/>
          </p:nvSpPr>
          <p:spPr>
            <a:xfrm rot="3907200">
              <a:off x="8537400" y="3769560"/>
              <a:ext cx="759240" cy="7200"/>
            </a:xfrm>
            <a:custGeom>
              <a:avLst/>
              <a:gdLst>
                <a:gd name="textAreaLeft" fmla="*/ 0 w 759240"/>
                <a:gd name="textAreaRight" fmla="*/ 762120 w 759240"/>
                <a:gd name="textAreaTop" fmla="*/ 0 h 7200"/>
                <a:gd name="textAreaBottom" fmla="*/ 10080 h 7200"/>
              </a:gdLst>
              <a:ahLst/>
              <a:cxnLst/>
              <a:rect l="textAreaLeft" t="textAreaTop" r="textAreaRight" b="textAreaBottom"/>
              <a:pathLst>
                <a:path w="762410" h="10524">
                  <a:moveTo>
                    <a:pt x="0" y="5262"/>
                  </a:moveTo>
                  <a:lnTo>
                    <a:pt x="762410"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07" name="Rectangle: Rounded Corners 783"/>
            <p:cNvSpPr/>
            <p:nvPr/>
          </p:nvSpPr>
          <p:spPr>
            <a:xfrm>
              <a:off x="9078120" y="39218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chemoception</a:t>
              </a:r>
              <a:endParaRPr lang="en-DK" sz="700" b="0" u="none" strike="noStrike">
                <a:solidFill>
                  <a:srgbClr val="000000"/>
                </a:solidFill>
                <a:uFillTx/>
                <a:latin typeface="Arial"/>
              </a:endParaRPr>
            </a:p>
          </p:txBody>
        </p:sp>
        <p:sp>
          <p:nvSpPr>
            <p:cNvPr id="808" name="Freeform: Shape 784"/>
            <p:cNvSpPr/>
            <p:nvPr/>
          </p:nvSpPr>
          <p:spPr>
            <a:xfrm rot="19457400">
              <a:off x="9840240" y="400140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09" name="Rectangle: Rounded Corners 785"/>
            <p:cNvSpPr/>
            <p:nvPr/>
          </p:nvSpPr>
          <p:spPr>
            <a:xfrm>
              <a:off x="10200960" y="36914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smell</a:t>
              </a:r>
              <a:endParaRPr lang="en-DK" sz="700" b="0" u="none" strike="noStrike">
                <a:solidFill>
                  <a:srgbClr val="000000"/>
                </a:solidFill>
                <a:uFillTx/>
                <a:latin typeface="Arial"/>
              </a:endParaRPr>
            </a:p>
          </p:txBody>
        </p:sp>
        <p:sp>
          <p:nvSpPr>
            <p:cNvPr id="810" name="Freeform: Shape 786"/>
            <p:cNvSpPr/>
            <p:nvPr/>
          </p:nvSpPr>
          <p:spPr>
            <a:xfrm rot="2142600">
              <a:off x="9842400" y="423036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11" name="Rectangle: Rounded Corners 787"/>
            <p:cNvSpPr/>
            <p:nvPr/>
          </p:nvSpPr>
          <p:spPr>
            <a:xfrm>
              <a:off x="10200960" y="41526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taste</a:t>
              </a:r>
              <a:endParaRPr lang="en-DK" sz="700" b="0" u="none" strike="noStrike">
                <a:solidFill>
                  <a:srgbClr val="000000"/>
                </a:solidFill>
                <a:uFillTx/>
                <a:latin typeface="Arial"/>
              </a:endParaRPr>
            </a:p>
          </p:txBody>
        </p:sp>
        <p:sp>
          <p:nvSpPr>
            <p:cNvPr id="812" name="Freeform: Shape 788"/>
            <p:cNvSpPr/>
            <p:nvPr/>
          </p:nvSpPr>
          <p:spPr>
            <a:xfrm rot="4725600">
              <a:off x="8096760" y="4230360"/>
              <a:ext cx="1642320" cy="7200"/>
            </a:xfrm>
            <a:custGeom>
              <a:avLst/>
              <a:gdLst>
                <a:gd name="textAreaLeft" fmla="*/ 0 w 1642320"/>
                <a:gd name="textAreaRight" fmla="*/ 1645200 w 1642320"/>
                <a:gd name="textAreaTop" fmla="*/ 0 h 7200"/>
                <a:gd name="textAreaBottom" fmla="*/ 10080 h 7200"/>
              </a:gdLst>
              <a:ahLst/>
              <a:cxnLst/>
              <a:rect l="textAreaLeft" t="textAreaTop" r="textAreaRight" b="textAreaBottom"/>
              <a:pathLst>
                <a:path w="1645419" h="10524">
                  <a:moveTo>
                    <a:pt x="0" y="5262"/>
                  </a:moveTo>
                  <a:lnTo>
                    <a:pt x="1645419"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813" name="Rectangle: Rounded Corners 789"/>
            <p:cNvSpPr/>
            <p:nvPr/>
          </p:nvSpPr>
          <p:spPr>
            <a:xfrm>
              <a:off x="9078120" y="48441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Thermoception</a:t>
              </a:r>
              <a:endParaRPr lang="en-DK" sz="700" b="0" u="none" strike="noStrike">
                <a:solidFill>
                  <a:srgbClr val="000000"/>
                </a:solidFill>
                <a:uFillTx/>
                <a:latin typeface="Arial"/>
              </a:endParaRPr>
            </a:p>
          </p:txBody>
        </p:sp>
        <p:sp>
          <p:nvSpPr>
            <p:cNvPr id="814" name="Freeform: Shape 790"/>
            <p:cNvSpPr/>
            <p:nvPr/>
          </p:nvSpPr>
          <p:spPr>
            <a:xfrm rot="19457400">
              <a:off x="9840240" y="492372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15" name="Rectangle: Rounded Corners 791"/>
            <p:cNvSpPr/>
            <p:nvPr/>
          </p:nvSpPr>
          <p:spPr>
            <a:xfrm>
              <a:off x="10200960" y="46137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816" name="Freeform: Shape 792"/>
            <p:cNvSpPr/>
            <p:nvPr/>
          </p:nvSpPr>
          <p:spPr>
            <a:xfrm rot="2142600">
              <a:off x="9842400" y="515268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17" name="Rectangle: Rounded Corners 793"/>
            <p:cNvSpPr/>
            <p:nvPr/>
          </p:nvSpPr>
          <p:spPr>
            <a:xfrm>
              <a:off x="10200960" y="50745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Homeostasys receptor</a:t>
              </a:r>
              <a:endParaRPr lang="en-DK" sz="700" b="0" u="none" strike="noStrike">
                <a:solidFill>
                  <a:srgbClr val="000000"/>
                </a:solidFill>
                <a:uFillTx/>
                <a:latin typeface="Arial"/>
              </a:endParaRPr>
            </a:p>
          </p:txBody>
        </p:sp>
        <p:sp>
          <p:nvSpPr>
            <p:cNvPr id="818" name="Freeform: Shape 794"/>
            <p:cNvSpPr/>
            <p:nvPr/>
          </p:nvSpPr>
          <p:spPr>
            <a:xfrm rot="5003400">
              <a:off x="7526520" y="480816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819" name="Rectangle: Rounded Corners 795"/>
            <p:cNvSpPr/>
            <p:nvPr/>
          </p:nvSpPr>
          <p:spPr>
            <a:xfrm>
              <a:off x="9078120" y="59968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Polymodale (dolor)</a:t>
              </a:r>
              <a:endParaRPr lang="en-DK" sz="700" b="0" u="none" strike="noStrike">
                <a:solidFill>
                  <a:srgbClr val="000000"/>
                </a:solidFill>
                <a:uFillTx/>
                <a:latin typeface="Arial"/>
              </a:endParaRPr>
            </a:p>
          </p:txBody>
        </p:sp>
        <p:sp>
          <p:nvSpPr>
            <p:cNvPr id="820" name="Freeform: Shape 796"/>
            <p:cNvSpPr/>
            <p:nvPr/>
          </p:nvSpPr>
          <p:spPr>
            <a:xfrm rot="18289200">
              <a:off x="9757080" y="596232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21" name="Rectangle: Rounded Corners 797"/>
            <p:cNvSpPr/>
            <p:nvPr/>
          </p:nvSpPr>
          <p:spPr>
            <a:xfrm>
              <a:off x="10200960" y="55357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822" name="Freeform: Shape 798"/>
            <p:cNvSpPr/>
            <p:nvPr/>
          </p:nvSpPr>
          <p:spPr>
            <a:xfrm>
              <a:off x="9880200" y="619200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23" name="Rectangle: Rounded Corners 799"/>
            <p:cNvSpPr/>
            <p:nvPr/>
          </p:nvSpPr>
          <p:spPr>
            <a:xfrm>
              <a:off x="10200960" y="59968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Joint receptors</a:t>
              </a:r>
              <a:endParaRPr lang="en-DK" sz="700" b="0" u="none" strike="noStrike">
                <a:solidFill>
                  <a:srgbClr val="000000"/>
                </a:solidFill>
                <a:uFillTx/>
                <a:latin typeface="Arial"/>
              </a:endParaRPr>
            </a:p>
          </p:txBody>
        </p:sp>
        <p:sp>
          <p:nvSpPr>
            <p:cNvPr id="824" name="Freeform: Shape 800"/>
            <p:cNvSpPr/>
            <p:nvPr/>
          </p:nvSpPr>
          <p:spPr>
            <a:xfrm rot="3310800">
              <a:off x="9760320" y="641988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825" name="Rectangle: Rounded Corners 801"/>
            <p:cNvSpPr/>
            <p:nvPr/>
          </p:nvSpPr>
          <p:spPr>
            <a:xfrm>
              <a:off x="10200960" y="64580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Visceral receptors</a:t>
              </a:r>
              <a:endParaRPr lang="en-DK" sz="900" b="0" u="none" strike="noStrike">
                <a:solidFill>
                  <a:srgbClr val="000000"/>
                </a:solidFill>
                <a:uFillTx/>
                <a:latin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basis</a:t>
            </a:r>
            <a:endParaRPr lang="en-DK" sz="4400" b="0" u="none" strike="noStrike">
              <a:solidFill>
                <a:srgbClr val="FFFFFF"/>
              </a:solidFill>
              <a:uFillTx/>
              <a:latin typeface="Arial"/>
            </a:endParaRPr>
          </a:p>
        </p:txBody>
      </p:sp>
      <p:sp>
        <p:nvSpPr>
          <p:cNvPr id="827" name="TextBox 803"/>
          <p:cNvSpPr/>
          <p:nvPr/>
        </p:nvSpPr>
        <p:spPr>
          <a:xfrm>
            <a:off x="360000" y="1620000"/>
            <a:ext cx="11158920" cy="503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DK" sz="2400" b="0" u="none" strike="noStrike">
                <a:solidFill>
                  <a:srgbClr val="000000"/>
                </a:solidFill>
                <a:uFillTx/>
                <a:latin typeface="Arial"/>
                <a:ea typeface="DejaVu Sans"/>
              </a:rPr>
              <a:t>Ultrasound is the study of </a:t>
            </a:r>
            <a:r>
              <a:rPr lang="en-DK" sz="2400" b="1" u="sng" strike="noStrike">
                <a:solidFill>
                  <a:srgbClr val="FF0000"/>
                </a:solidFill>
                <a:uFillTx/>
                <a:latin typeface="Arial"/>
                <a:ea typeface="DejaVu Sans"/>
              </a:rPr>
              <a:t>acoustic signals</a:t>
            </a:r>
            <a:r>
              <a:rPr lang="en-DK" sz="2400" b="0" u="none" strike="noStrike">
                <a:solidFill>
                  <a:srgbClr val="000000"/>
                </a:solidFill>
                <a:uFillTx/>
                <a:latin typeface="Arial"/>
                <a:ea typeface="DejaVu Sans"/>
              </a:rPr>
              <a:t> reflected (or sometimes transmitted) as they pass through a </a:t>
            </a:r>
            <a:r>
              <a:rPr lang="en-DK" sz="2400" b="1" u="sng" strike="noStrike">
                <a:solidFill>
                  <a:srgbClr val="FF0000"/>
                </a:solidFill>
                <a:uFillTx/>
                <a:latin typeface="Arial"/>
                <a:ea typeface="DejaVu Sans"/>
              </a:rPr>
              <a:t>material</a:t>
            </a:r>
            <a:r>
              <a:rPr lang="en-DK" sz="2400" b="0" u="none" strike="noStrike">
                <a:solidFill>
                  <a:srgbClr val="000000"/>
                </a:solidFill>
                <a:uFillTx/>
                <a:latin typeface="Arial"/>
                <a:ea typeface="DejaVu Sans"/>
              </a:rPr>
              <a:t> medium.</a:t>
            </a:r>
            <a:endParaRPr lang="en-DK" sz="2400" b="0" u="none" strike="noStrike">
              <a:solidFill>
                <a:srgbClr val="FFFFFF"/>
              </a:solidFill>
              <a:uFillTx/>
              <a:latin typeface="Arial"/>
            </a:endParaRPr>
          </a:p>
          <a:p>
            <a:pPr defTabSz="914400">
              <a:lnSpc>
                <a:spcPct val="100000"/>
              </a:lnSpc>
            </a:pPr>
            <a:r>
              <a:rPr lang="en-DK" sz="2400" b="0" u="none" strike="noStrike">
                <a:solidFill>
                  <a:srgbClr val="000000"/>
                </a:solidFill>
                <a:uFillTx/>
                <a:latin typeface="Arial"/>
                <a:ea typeface="DejaVu Sans"/>
              </a:rPr>
              <a:t>In addition to the object to be studied, we need to have..:</a:t>
            </a:r>
            <a:endParaRPr lang="en-DK" sz="2400" b="0" u="none" strike="noStrike">
              <a:solidFill>
                <a:srgbClr val="FFFFFF"/>
              </a:solidFill>
              <a:uFillTx/>
              <a:latin typeface="Arial"/>
            </a:endParaRPr>
          </a:p>
          <a:p>
            <a:pPr defTabSz="914400">
              <a:lnSpc>
                <a:spcPct val="100000"/>
              </a:lnSpc>
            </a:pPr>
            <a:r>
              <a:rPr lang="en-DK" sz="2400" b="0" u="none" strike="noStrike">
                <a:solidFill>
                  <a:srgbClr val="000000"/>
                </a:solidFill>
                <a:uFillTx/>
                <a:latin typeface="Arial"/>
                <a:ea typeface="DejaVu Sans"/>
              </a:rPr>
              <a:t>a vibration source (ultrasonic)</a:t>
            </a:r>
            <a:endParaRPr lang="en-DK" sz="2400" b="0" u="none" strike="noStrike">
              <a:solidFill>
                <a:srgbClr val="FFFFFF"/>
              </a:solidFill>
              <a:uFillTx/>
              <a:latin typeface="Arial"/>
            </a:endParaRPr>
          </a:p>
          <a:p>
            <a:pPr defTabSz="914400">
              <a:lnSpc>
                <a:spcPct val="100000"/>
              </a:lnSpc>
            </a:pPr>
            <a:r>
              <a:rPr lang="en-DK" sz="2400" b="0" u="none" strike="noStrike">
                <a:solidFill>
                  <a:srgbClr val="000000"/>
                </a:solidFill>
                <a:uFillTx/>
                <a:latin typeface="Arial"/>
                <a:ea typeface="DejaVu Sans"/>
              </a:rPr>
              <a:t>an ultrasonic vibration detector</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DK" sz="2400" b="0" u="none" strike="noStrike">
                <a:solidFill>
                  <a:srgbClr val="000000"/>
                </a:solidFill>
                <a:uFillTx/>
                <a:latin typeface="Arial"/>
                <a:ea typeface="DejaVu Sans"/>
              </a:rPr>
              <a:t>(Most of the time, transmission and reception will be carried out by the same device).</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DK" sz="2400" b="0" u="none" strike="noStrike">
                <a:solidFill>
                  <a:srgbClr val="000000"/>
                </a:solidFill>
                <a:uFillTx/>
                <a:latin typeface="Arial"/>
                <a:ea typeface="DejaVu Sans"/>
              </a:rPr>
              <a:t>Constraint on the sample: avoid excessive absorption of acoustic waves</a:t>
            </a:r>
            <a:endParaRPr lang="en-DK" sz="24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000" b="0" u="none" strike="noStrike">
                <a:solidFill>
                  <a:srgbClr val="000000"/>
                </a:solidFill>
                <a:uFillTx/>
                <a:latin typeface="Arial"/>
                <a:ea typeface="DejaVu Sans"/>
              </a:rPr>
              <a:t>Displacement of mechanical waves in a medium</a:t>
            </a:r>
            <a:endParaRPr lang="en-DK" sz="4000" b="0" u="none" strike="noStrike">
              <a:solidFill>
                <a:srgbClr val="FFFFFF"/>
              </a:solidFill>
              <a:uFillTx/>
              <a:latin typeface="Arial"/>
            </a:endParaRPr>
          </a:p>
        </p:txBody>
      </p:sp>
      <p:sp>
        <p:nvSpPr>
          <p:cNvPr id="829" name="PlaceHolder 2"/>
          <p:cNvSpPr>
            <a:spLocks noGrp="1"/>
          </p:cNvSpPr>
          <p:nvPr>
            <p:ph type="subTitle"/>
          </p:nvPr>
        </p:nvSpPr>
        <p:spPr>
          <a:xfrm>
            <a:off x="609480" y="1604520"/>
            <a:ext cx="4452840" cy="104868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pPr>
            <a:r>
              <a:rPr lang="en-US" sz="1800" b="0" u="none" strike="noStrike">
                <a:solidFill>
                  <a:srgbClr val="000000"/>
                </a:solidFill>
                <a:uFillTx/>
                <a:latin typeface="Arial"/>
                <a:ea typeface="DejaVu Sans"/>
              </a:rPr>
              <a:t>Longitudinal waves (compression): the propagation of the wave is in the same direction as the deformation of the medium</a:t>
            </a:r>
            <a:endParaRPr lang="en-DK" sz="1800" b="0" u="none" strike="noStrike">
              <a:solidFill>
                <a:srgbClr val="FFFFFF"/>
              </a:solidFill>
              <a:uFillTx/>
              <a:latin typeface="Arial"/>
            </a:endParaRPr>
          </a:p>
        </p:txBody>
      </p:sp>
      <p:pic>
        <p:nvPicPr>
          <p:cNvPr id="830" name="Image 4"/>
          <p:cNvPicPr/>
          <p:nvPr/>
        </p:nvPicPr>
        <p:blipFill>
          <a:blip r:embed="rId2"/>
          <a:stretch/>
        </p:blipFill>
        <p:spPr>
          <a:xfrm>
            <a:off x="609480" y="2656800"/>
            <a:ext cx="3013920" cy="2282040"/>
          </a:xfrm>
          <a:prstGeom prst="rect">
            <a:avLst/>
          </a:prstGeom>
          <a:ln w="0">
            <a:noFill/>
          </a:ln>
        </p:spPr>
      </p:pic>
      <p:sp>
        <p:nvSpPr>
          <p:cNvPr id="831" name="TextBox 3"/>
          <p:cNvSpPr/>
          <p:nvPr/>
        </p:nvSpPr>
        <p:spPr>
          <a:xfrm>
            <a:off x="756000" y="5018040"/>
            <a:ext cx="104083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Longitudinal waves are faster, propagate farther than transverse waves and/or are less influenced by the mechanical properties of the medium</a:t>
            </a:r>
            <a:endParaRPr lang="en-DK" sz="1800" b="0" u="none" strike="noStrike">
              <a:solidFill>
                <a:srgbClr val="FFFFFF"/>
              </a:solidFill>
              <a:uFillTx/>
              <a:latin typeface="Arial"/>
            </a:endParaRPr>
          </a:p>
        </p:txBody>
      </p:sp>
      <p:sp>
        <p:nvSpPr>
          <p:cNvPr id="832" name="PlaceHolder 3"/>
          <p:cNvSpPr>
            <a:spLocks noGrp="1"/>
          </p:cNvSpPr>
          <p:nvPr>
            <p:ph type="subTitle"/>
          </p:nvPr>
        </p:nvSpPr>
        <p:spPr>
          <a:xfrm>
            <a:off x="6150600" y="1445760"/>
            <a:ext cx="4007520" cy="139392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pPr>
            <a:r>
              <a:rPr lang="en-US" sz="1800" b="0" u="none" strike="noStrike">
                <a:solidFill>
                  <a:srgbClr val="000000"/>
                </a:solidFill>
                <a:uFillTx/>
                <a:latin typeface="Arial"/>
                <a:ea typeface="DejaVu Sans"/>
              </a:rPr>
              <a:t>Transverse waves (shear): the propagation of the wave takes place in the direction perpendicular to the deformation of the medium</a:t>
            </a:r>
            <a:endParaRPr lang="en-DK" sz="1800" b="0" u="none" strike="noStrike">
              <a:solidFill>
                <a:srgbClr val="FFFFFF"/>
              </a:solidFill>
              <a:uFillTx/>
              <a:latin typeface="Arial"/>
            </a:endParaRPr>
          </a:p>
        </p:txBody>
      </p:sp>
      <p:pic>
        <p:nvPicPr>
          <p:cNvPr id="833" name="Image 3"/>
          <p:cNvPicPr/>
          <p:nvPr/>
        </p:nvPicPr>
        <p:blipFill>
          <a:blip r:embed="rId3"/>
          <a:stretch/>
        </p:blipFill>
        <p:spPr>
          <a:xfrm>
            <a:off x="6150600" y="2656800"/>
            <a:ext cx="3114000" cy="2357640"/>
          </a:xfrm>
          <a:prstGeom prst="rect">
            <a:avLst/>
          </a:prstGeom>
          <a:ln w="0">
            <a:noFill/>
          </a:ln>
        </p:spPr>
      </p:pic>
      <p:sp>
        <p:nvSpPr>
          <p:cNvPr id="834" name="TextBox 7"/>
          <p:cNvSpPr/>
          <p:nvPr/>
        </p:nvSpPr>
        <p:spPr>
          <a:xfrm>
            <a:off x="2041920" y="6153840"/>
            <a:ext cx="71107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rgbClr val="000000"/>
                </a:solidFill>
                <a:uFillTx/>
                <a:latin typeface="Arial"/>
                <a:ea typeface="DejaVu Sans"/>
              </a:rPr>
              <a:t>In standard ultrasound, </a:t>
            </a:r>
            <a:r>
              <a:rPr lang="en-US" sz="1800" b="1" u="sng" strike="noStrike">
                <a:solidFill>
                  <a:srgbClr val="FF0000"/>
                </a:solidFill>
                <a:uFillTx/>
                <a:latin typeface="Arial"/>
                <a:ea typeface="DejaVu Sans"/>
              </a:rPr>
              <a:t>longitudinal</a:t>
            </a:r>
            <a:r>
              <a:rPr lang="en-US" sz="1800" b="1" u="none" strike="noStrike">
                <a:solidFill>
                  <a:srgbClr val="000000"/>
                </a:solidFill>
                <a:uFillTx/>
                <a:latin typeface="Arial"/>
                <a:ea typeface="DejaVu Sans"/>
              </a:rPr>
              <a:t> waves will be used</a:t>
            </a:r>
            <a:endParaRPr lang="en-DK" sz="1800" b="0" u="none" strike="noStrike">
              <a:solidFill>
                <a:srgbClr val="FFFFFF"/>
              </a:solidFill>
              <a:uFillTx/>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PlaceHolder 1"/>
          <p:cNvSpPr>
            <a:spLocks noGrp="1"/>
          </p:cNvSpPr>
          <p:nvPr>
            <p:ph type="subTitle"/>
          </p:nvPr>
        </p:nvSpPr>
        <p:spPr>
          <a:xfrm>
            <a:off x="514440" y="483120"/>
            <a:ext cx="10968840" cy="2265120"/>
          </a:xfrm>
          <a:prstGeom prst="rect">
            <a:avLst/>
          </a:prstGeom>
          <a:noFill/>
          <a:ln w="0">
            <a:noFill/>
          </a:ln>
        </p:spPr>
        <p:txBody>
          <a:bodyPr lIns="0" tIns="0" rIns="0" bIns="0" anchor="ctr">
            <a:noAutofit/>
          </a:bodyPr>
          <a:lstStyle/>
          <a:p>
            <a:pPr algn="ctr">
              <a:lnSpc>
                <a:spcPct val="100000"/>
              </a:lnSpc>
            </a:pPr>
            <a:r>
              <a:rPr lang="en-US" sz="2800" b="1" u="none" strike="noStrike">
                <a:solidFill>
                  <a:srgbClr val="000000"/>
                </a:solidFill>
                <a:uFillTx/>
                <a:latin typeface="Arial"/>
                <a:ea typeface="DejaVu Sans"/>
              </a:rPr>
              <a:t>Do not confuse</a:t>
            </a:r>
            <a:r>
              <a:rPr lang="en-US" sz="2800" b="0" u="none" strike="noStrike">
                <a:solidFill>
                  <a:srgbClr val="000000"/>
                </a:solidFill>
                <a:uFillTx/>
                <a:latin typeface="Arial"/>
                <a:ea typeface="DejaVu Sans"/>
              </a:rPr>
              <a:t> the </a:t>
            </a:r>
            <a:r>
              <a:rPr lang="en-US" sz="2800" b="1" u="none" strike="noStrike">
                <a:solidFill>
                  <a:srgbClr val="000000"/>
                </a:solidFill>
                <a:uFillTx/>
                <a:latin typeface="Arial"/>
                <a:ea typeface="DejaVu Sans"/>
              </a:rPr>
              <a:t>speed of sound</a:t>
            </a:r>
            <a:r>
              <a:rPr lang="en-US" sz="2800" b="0" u="none" strike="noStrike">
                <a:solidFill>
                  <a:srgbClr val="000000"/>
                </a:solidFill>
                <a:uFillTx/>
                <a:latin typeface="Arial"/>
                <a:ea typeface="DejaVu Sans"/>
              </a:rPr>
              <a:t> which is the </a:t>
            </a:r>
            <a:r>
              <a:rPr lang="en-US" sz="2800" b="1" u="none" strike="noStrike">
                <a:solidFill>
                  <a:srgbClr val="000000"/>
                </a:solidFill>
                <a:uFillTx/>
                <a:latin typeface="Arial"/>
                <a:ea typeface="DejaVu Sans"/>
              </a:rPr>
              <a:t>speed of propagation of the sound</a:t>
            </a:r>
            <a:r>
              <a:rPr lang="en-US" sz="2800" b="0" u="none" strike="noStrike">
                <a:solidFill>
                  <a:srgbClr val="000000"/>
                </a:solidFill>
                <a:uFillTx/>
                <a:latin typeface="Arial"/>
                <a:ea typeface="DejaVu Sans"/>
              </a:rPr>
              <a:t> wave.</a:t>
            </a:r>
            <a:endParaRPr lang="en-DK" sz="2800" b="0" u="none" strike="noStrike">
              <a:solidFill>
                <a:srgbClr val="FFFFFF"/>
              </a:solidFill>
              <a:uFillTx/>
              <a:latin typeface="Arial"/>
            </a:endParaRPr>
          </a:p>
          <a:p>
            <a:pPr algn="ctr">
              <a:lnSpc>
                <a:spcPct val="100000"/>
              </a:lnSpc>
            </a:pPr>
            <a:r>
              <a:rPr lang="en-US" sz="2800" b="0" u="none" strike="noStrike">
                <a:solidFill>
                  <a:srgbClr val="000000"/>
                </a:solidFill>
                <a:uFillTx/>
                <a:latin typeface="Arial"/>
                <a:ea typeface="DejaVu Sans"/>
              </a:rPr>
              <a:t>and the </a:t>
            </a:r>
            <a:r>
              <a:rPr lang="en-US" sz="2800" b="1" u="none" strike="noStrike">
                <a:solidFill>
                  <a:srgbClr val="000000"/>
                </a:solidFill>
                <a:uFillTx/>
                <a:latin typeface="Arial"/>
                <a:ea typeface="DejaVu Sans"/>
              </a:rPr>
              <a:t>acoustic velocity</a:t>
            </a:r>
            <a:r>
              <a:rPr lang="en-US" sz="2800" b="0" u="none" strike="noStrike">
                <a:solidFill>
                  <a:srgbClr val="000000"/>
                </a:solidFill>
                <a:uFillTx/>
                <a:latin typeface="Arial"/>
                <a:ea typeface="DejaVu Sans"/>
              </a:rPr>
              <a:t>, which is the </a:t>
            </a:r>
            <a:r>
              <a:rPr lang="en-US" sz="2800" b="1" u="none" strike="noStrike">
                <a:solidFill>
                  <a:srgbClr val="000000"/>
                </a:solidFill>
                <a:uFillTx/>
                <a:latin typeface="Arial"/>
                <a:ea typeface="DejaVu Sans"/>
              </a:rPr>
              <a:t>speed of propagation of the material particles</a:t>
            </a:r>
            <a:r>
              <a:rPr lang="en-US" sz="2800" b="0" u="none" strike="noStrike">
                <a:solidFill>
                  <a:srgbClr val="000000"/>
                </a:solidFill>
                <a:uFillTx/>
                <a:latin typeface="Arial"/>
                <a:ea typeface="DejaVu Sans"/>
              </a:rPr>
              <a:t> that make up the sound wave</a:t>
            </a:r>
            <a:endParaRPr lang="en-DK" sz="2800" b="0" u="none" strike="noStrike">
              <a:solidFill>
                <a:srgbClr val="FFFFFF"/>
              </a:solidFill>
              <a:uFillTx/>
              <a:latin typeface="Arial"/>
            </a:endParaRPr>
          </a:p>
        </p:txBody>
      </p:sp>
      <p:sp>
        <p:nvSpPr>
          <p:cNvPr id="836" name="ZoneTexte 3"/>
          <p:cNvSpPr/>
          <p:nvPr/>
        </p:nvSpPr>
        <p:spPr>
          <a:xfrm>
            <a:off x="595440" y="4916880"/>
            <a:ext cx="2662920" cy="1614240"/>
          </a:xfrm>
          <a:prstGeom prst="rect">
            <a:avLst/>
          </a:prstGeom>
          <a:solidFill>
            <a:srgbClr val="FFFFFF"/>
          </a:solidFill>
          <a:ln>
            <a:solidFill>
              <a:srgbClr val="A5A5A5"/>
            </a:solidFill>
          </a:ln>
        </p:spPr>
        <p:style>
          <a:lnRef idx="2">
            <a:schemeClr val="accent3"/>
          </a:lnRef>
          <a:fillRef idx="1">
            <a:schemeClr val="lt1"/>
          </a:fillRef>
          <a:effectRef idx="0">
            <a:schemeClr val="accent3"/>
          </a:effectRef>
          <a:fontRef idx="minor"/>
        </p:style>
        <p:txBody>
          <a:bodyPr wrap="none" lIns="90000" tIns="45000" rIns="90000" bIns="45000" anchor="t">
            <a:spAutoFit/>
          </a:bodyPr>
          <a:lstStyle/>
          <a:p>
            <a:pPr defTabSz="914400">
              <a:lnSpc>
                <a:spcPct val="100000"/>
              </a:lnSpc>
            </a:pPr>
            <a:r>
              <a:rPr lang="en-US" sz="2000" b="0" u="none" strike="noStrike">
                <a:solidFill>
                  <a:srgbClr val="000000"/>
                </a:solidFill>
                <a:uFillTx/>
                <a:latin typeface="Arial"/>
                <a:ea typeface="DejaVu Sans"/>
              </a:rPr>
              <a:t>air: ~340m/s</a:t>
            </a:r>
            <a:endParaRPr lang="en-DK" sz="2000" b="0" u="none" strike="noStrike">
              <a:solidFill>
                <a:srgbClr val="000000"/>
              </a:solidFill>
              <a:uFillTx/>
              <a:latin typeface="Arial"/>
            </a:endParaRPr>
          </a:p>
          <a:p>
            <a:pPr defTabSz="914400">
              <a:lnSpc>
                <a:spcPct val="100000"/>
              </a:lnSpc>
            </a:pPr>
            <a:r>
              <a:rPr lang="en-US" sz="2000" b="0" u="none" strike="noStrike">
                <a:solidFill>
                  <a:srgbClr val="000000"/>
                </a:solidFill>
                <a:uFillTx/>
                <a:latin typeface="Arial"/>
                <a:ea typeface="DejaVu Sans"/>
              </a:rPr>
              <a:t>water: ~1480m/s</a:t>
            </a:r>
            <a:endParaRPr lang="en-DK" sz="2000" b="0" u="none" strike="noStrike">
              <a:solidFill>
                <a:srgbClr val="000000"/>
              </a:solidFill>
              <a:uFillTx/>
              <a:latin typeface="Arial"/>
            </a:endParaRPr>
          </a:p>
          <a:p>
            <a:pPr defTabSz="914400">
              <a:lnSpc>
                <a:spcPct val="100000"/>
              </a:lnSpc>
            </a:pPr>
            <a:r>
              <a:rPr lang="en-US" sz="2000" b="0" u="none" strike="noStrike">
                <a:solidFill>
                  <a:srgbClr val="000000"/>
                </a:solidFill>
                <a:uFillTx/>
                <a:latin typeface="Arial"/>
                <a:ea typeface="DejaVu Sans"/>
              </a:rPr>
              <a:t>concrete: ~3100m/s</a:t>
            </a:r>
            <a:endParaRPr lang="en-DK" sz="2000" b="0" u="none" strike="noStrike">
              <a:solidFill>
                <a:srgbClr val="000000"/>
              </a:solidFill>
              <a:uFillTx/>
              <a:latin typeface="Arial"/>
            </a:endParaRPr>
          </a:p>
          <a:p>
            <a:pPr defTabSz="914400">
              <a:lnSpc>
                <a:spcPct val="100000"/>
              </a:lnSpc>
            </a:pPr>
            <a:r>
              <a:rPr lang="en-US" sz="2000" b="0" u="none" strike="noStrike">
                <a:solidFill>
                  <a:srgbClr val="000000"/>
                </a:solidFill>
                <a:uFillTx/>
                <a:latin typeface="Arial"/>
                <a:ea typeface="DejaVu Sans"/>
              </a:rPr>
              <a:t>steel: ~5600m/s</a:t>
            </a:r>
            <a:endParaRPr lang="en-DK" sz="2000" b="0" u="none" strike="noStrike">
              <a:solidFill>
                <a:srgbClr val="000000"/>
              </a:solidFill>
              <a:uFillTx/>
              <a:latin typeface="Arial"/>
            </a:endParaRPr>
          </a:p>
          <a:p>
            <a:pPr defTabSz="914400">
              <a:lnSpc>
                <a:spcPct val="100000"/>
              </a:lnSpc>
            </a:pPr>
            <a:r>
              <a:rPr lang="en-US" sz="2000" b="0" u="none" strike="noStrike">
                <a:solidFill>
                  <a:srgbClr val="000000"/>
                </a:solidFill>
                <a:uFillTx/>
                <a:latin typeface="Arial"/>
                <a:ea typeface="DejaVu Sans"/>
              </a:rPr>
              <a:t>Diamons: ~18 000m/s</a:t>
            </a:r>
            <a:endParaRPr lang="en-DK" sz="2000" b="0" u="none" strike="noStrike">
              <a:solidFill>
                <a:srgbClr val="000000"/>
              </a:solidFill>
              <a:uFillTx/>
              <a:latin typeface="Arial"/>
            </a:endParaRPr>
          </a:p>
        </p:txBody>
      </p:sp>
      <p:sp>
        <p:nvSpPr>
          <p:cNvPr id="837" name="ZoneTexte 4"/>
          <p:cNvSpPr/>
          <p:nvPr/>
        </p:nvSpPr>
        <p:spPr>
          <a:xfrm>
            <a:off x="6478560" y="4092840"/>
            <a:ext cx="4714920" cy="1614240"/>
          </a:xfrm>
          <a:prstGeom prst="rect">
            <a:avLst/>
          </a:prstGeom>
          <a:solidFill>
            <a:srgbClr val="FFFFFF"/>
          </a:solidFill>
          <a:ln>
            <a:solidFill>
              <a:srgbClr val="ED7D31"/>
            </a:solidFill>
          </a:ln>
        </p:spPr>
        <p:style>
          <a:lnRef idx="2">
            <a:schemeClr val="accent2"/>
          </a:lnRef>
          <a:fillRef idx="1">
            <a:schemeClr val="lt1"/>
          </a:fillRef>
          <a:effectRef idx="0">
            <a:schemeClr val="accent2"/>
          </a:effectRef>
          <a:fontRef idx="minor"/>
        </p:style>
        <p:txBody>
          <a:bodyPr lIns="90000" tIns="45000" rIns="90000" bIns="45000" anchor="t">
            <a:spAutoFit/>
          </a:bodyPr>
          <a:lstStyle/>
          <a:p>
            <a:pPr algn="ctr" defTabSz="914400">
              <a:lnSpc>
                <a:spcPct val="100000"/>
              </a:lnSpc>
            </a:pPr>
            <a:r>
              <a:rPr lang="en-US" sz="2000" b="0" u="none" strike="noStrike">
                <a:solidFill>
                  <a:srgbClr val="000000"/>
                </a:solidFill>
                <a:uFillTx/>
                <a:latin typeface="Arial"/>
                <a:ea typeface="DejaVu Sans"/>
              </a:rPr>
              <a:t>lungs: ~600m/s</a:t>
            </a:r>
            <a:endParaRPr lang="en-DK" sz="2000" b="0" u="none" strike="noStrike">
              <a:solidFill>
                <a:srgbClr val="000000"/>
              </a:solidFill>
              <a:uFillTx/>
              <a:latin typeface="Arial"/>
            </a:endParaRPr>
          </a:p>
          <a:p>
            <a:pPr algn="ctr" defTabSz="914400">
              <a:lnSpc>
                <a:spcPct val="100000"/>
              </a:lnSpc>
            </a:pPr>
            <a:r>
              <a:rPr lang="en-US" sz="2000" b="0" u="none" strike="noStrike">
                <a:solidFill>
                  <a:srgbClr val="000000"/>
                </a:solidFill>
                <a:uFillTx/>
                <a:latin typeface="Arial"/>
                <a:ea typeface="DejaVu Sans"/>
              </a:rPr>
              <a:t>lipids: ~1410-1470m/s</a:t>
            </a:r>
            <a:endParaRPr lang="en-DK" sz="2000" b="0" u="none" strike="noStrike">
              <a:solidFill>
                <a:srgbClr val="000000"/>
              </a:solidFill>
              <a:uFillTx/>
              <a:latin typeface="Arial"/>
            </a:endParaRPr>
          </a:p>
          <a:p>
            <a:pPr algn="ctr" defTabSz="914400">
              <a:lnSpc>
                <a:spcPct val="100000"/>
              </a:lnSpc>
            </a:pPr>
            <a:r>
              <a:rPr lang="en-US" sz="2000" b="0" u="none" strike="noStrike">
                <a:solidFill>
                  <a:srgbClr val="000000"/>
                </a:solidFill>
                <a:uFillTx/>
                <a:latin typeface="Arial"/>
                <a:ea typeface="DejaVu Sans"/>
              </a:rPr>
              <a:t>leaver: ~1535-1580m/s</a:t>
            </a:r>
            <a:endParaRPr lang="en-DK" sz="2000" b="0" u="none" strike="noStrike">
              <a:solidFill>
                <a:srgbClr val="000000"/>
              </a:solidFill>
              <a:uFillTx/>
              <a:latin typeface="Arial"/>
            </a:endParaRPr>
          </a:p>
          <a:p>
            <a:pPr algn="ctr" defTabSz="914400">
              <a:lnSpc>
                <a:spcPct val="100000"/>
              </a:lnSpc>
            </a:pPr>
            <a:r>
              <a:rPr lang="en-US" sz="2000" b="0" u="none" strike="noStrike">
                <a:solidFill>
                  <a:srgbClr val="000000"/>
                </a:solidFill>
                <a:uFillTx/>
                <a:latin typeface="Arial"/>
                <a:ea typeface="DejaVu Sans"/>
              </a:rPr>
              <a:t>Muscle: ~1545-1630m/s</a:t>
            </a:r>
            <a:endParaRPr lang="en-DK" sz="2000" b="0" u="none" strike="noStrike">
              <a:solidFill>
                <a:srgbClr val="000000"/>
              </a:solidFill>
              <a:uFillTx/>
              <a:latin typeface="Arial"/>
            </a:endParaRPr>
          </a:p>
          <a:p>
            <a:pPr algn="ctr" defTabSz="914400">
              <a:lnSpc>
                <a:spcPct val="100000"/>
              </a:lnSpc>
            </a:pPr>
            <a:r>
              <a:rPr lang="en-US" sz="2000" b="0" u="none" strike="noStrike">
                <a:solidFill>
                  <a:srgbClr val="000000"/>
                </a:solidFill>
                <a:uFillTx/>
                <a:latin typeface="Arial"/>
                <a:ea typeface="DejaVu Sans"/>
              </a:rPr>
              <a:t>bone 2100-4080m/s</a:t>
            </a:r>
            <a:endParaRPr lang="en-DK" sz="2000" b="0" u="none" strike="noStrike">
              <a:solidFill>
                <a:srgbClr val="000000"/>
              </a:solidFill>
              <a:uFillTx/>
              <a:latin typeface="Arial"/>
            </a:endParaRPr>
          </a:p>
        </p:txBody>
      </p:sp>
      <p:sp>
        <p:nvSpPr>
          <p:cNvPr id="838" name="Sous-titre 2"/>
          <p:cNvSpPr/>
          <p:nvPr/>
        </p:nvSpPr>
        <p:spPr>
          <a:xfrm>
            <a:off x="284760" y="2518920"/>
            <a:ext cx="11667960" cy="2265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US" sz="2000" b="0" u="none" strike="noStrike">
                <a:solidFill>
                  <a:srgbClr val="000000"/>
                </a:solidFill>
                <a:uFillTx/>
                <a:latin typeface="Arial"/>
                <a:ea typeface="DejaVu Sans"/>
              </a:rPr>
              <a:t>The </a:t>
            </a:r>
            <a:r>
              <a:rPr lang="en-US" sz="2000" b="1" u="none" strike="noStrike">
                <a:solidFill>
                  <a:srgbClr val="000000"/>
                </a:solidFill>
                <a:uFillTx/>
                <a:latin typeface="Arial"/>
                <a:ea typeface="DejaVu Sans"/>
              </a:rPr>
              <a:t>velocity of a longitudinal wave</a:t>
            </a:r>
            <a:r>
              <a:rPr lang="en-US" sz="2000" b="0" u="none" strike="noStrike">
                <a:solidFill>
                  <a:srgbClr val="000000"/>
                </a:solidFill>
                <a:uFillTx/>
                <a:latin typeface="Arial"/>
                <a:ea typeface="DejaVu Sans"/>
              </a:rPr>
              <a:t> is </a:t>
            </a:r>
            <a:r>
              <a:rPr lang="en-US" sz="2000" b="1" u="none" strike="noStrike">
                <a:solidFill>
                  <a:srgbClr val="000000"/>
                </a:solidFill>
                <a:uFillTx/>
                <a:latin typeface="Arial"/>
                <a:ea typeface="DejaVu Sans"/>
              </a:rPr>
              <a:t>strongly related</a:t>
            </a:r>
            <a:r>
              <a:rPr lang="en-US" sz="2000" b="0" u="none" strike="noStrike">
                <a:solidFill>
                  <a:srgbClr val="000000"/>
                </a:solidFill>
                <a:uFillTx/>
                <a:latin typeface="Arial"/>
                <a:ea typeface="DejaVu Sans"/>
              </a:rPr>
              <a:t> to the </a:t>
            </a:r>
            <a:r>
              <a:rPr lang="en-US" sz="2000" b="1" u="none" strike="noStrike">
                <a:solidFill>
                  <a:srgbClr val="000000"/>
                </a:solidFill>
                <a:uFillTx/>
                <a:latin typeface="Arial"/>
                <a:ea typeface="DejaVu Sans"/>
              </a:rPr>
              <a:t>density and compressibility</a:t>
            </a:r>
            <a:r>
              <a:rPr lang="en-US" sz="2000" b="0" u="none" strike="noStrike">
                <a:solidFill>
                  <a:srgbClr val="000000"/>
                </a:solidFill>
                <a:uFillTx/>
                <a:latin typeface="Arial"/>
                <a:ea typeface="DejaVu Sans"/>
              </a:rPr>
              <a:t> of the medium:</a:t>
            </a:r>
            <a:endParaRPr lang="en-DK" sz="2000" b="0" u="none" strike="noStrike">
              <a:solidFill>
                <a:srgbClr val="FFFFFF"/>
              </a:solidFill>
              <a:uFillTx/>
              <a:latin typeface="Arial"/>
            </a:endParaRPr>
          </a:p>
          <a:p>
            <a:pPr>
              <a:lnSpc>
                <a:spcPct val="100000"/>
              </a:lnSpc>
            </a:pPr>
            <a:r>
              <a:rPr lang="en-US" sz="2000" b="0" u="none" strike="noStrike">
                <a:solidFill>
                  <a:srgbClr val="000000"/>
                </a:solidFill>
                <a:uFillTx/>
                <a:latin typeface="Arial"/>
                <a:ea typeface="DejaVu Sans"/>
              </a:rPr>
              <a:t>The less compressible the medium, the higher this speed</a:t>
            </a:r>
            <a:endParaRPr lang="en-DK" sz="2000" b="0" u="none" strike="noStrike">
              <a:solidFill>
                <a:srgbClr val="FFFFFF"/>
              </a:solidFill>
              <a:uFillTx/>
              <a:latin typeface="Arial"/>
            </a:endParaRPr>
          </a:p>
          <a:p>
            <a:pPr>
              <a:lnSpc>
                <a:spcPct val="100000"/>
              </a:lnSpc>
            </a:pPr>
            <a:r>
              <a:rPr lang="en-US" sz="2000" b="0" u="none" strike="noStrike">
                <a:solidFill>
                  <a:srgbClr val="000000"/>
                </a:solidFill>
                <a:uFillTx/>
                <a:latin typeface="Arial"/>
                <a:ea typeface="DejaVu Sans"/>
              </a:rPr>
              <a:t>Density Mv↑ → V ↓</a:t>
            </a:r>
            <a:endParaRPr lang="en-DK" sz="2000" b="0" u="none" strike="noStrike">
              <a:solidFill>
                <a:srgbClr val="FFFFFF"/>
              </a:solidFill>
              <a:uFillTx/>
              <a:latin typeface="Arial"/>
            </a:endParaRPr>
          </a:p>
          <a:p>
            <a:pPr>
              <a:lnSpc>
                <a:spcPct val="100000"/>
              </a:lnSpc>
            </a:pPr>
            <a:r>
              <a:rPr lang="en-US" sz="2000" b="0" u="none" strike="noStrike">
                <a:solidFill>
                  <a:srgbClr val="000000"/>
                </a:solidFill>
                <a:uFillTx/>
                <a:latin typeface="Arial"/>
                <a:ea typeface="DejaVu Sans"/>
              </a:rPr>
              <a:t>Compressibility C ↑ → V ↓ </a:t>
            </a:r>
            <a:endParaRPr lang="en-DK" sz="2000" b="0" u="none" strike="noStrike">
              <a:solidFill>
                <a:srgbClr val="FFFFFF"/>
              </a:solidFill>
              <a:uFillTx/>
              <a:latin typeface="Arial"/>
            </a:endParaRPr>
          </a:p>
          <a:p>
            <a:pPr defTabSz="914400">
              <a:lnSpc>
                <a:spcPct val="90000"/>
              </a:lnSpc>
            </a:pPr>
            <a:r>
              <a:rPr lang="en-US" sz="2000" b="0" u="none" strike="noStrike">
                <a:solidFill>
                  <a:srgbClr val="000000"/>
                </a:solidFill>
                <a:uFillTx/>
                <a:latin typeface="Arial"/>
                <a:ea typeface="DejaVu Sans"/>
              </a:rPr>
              <a:t>Temperature T ↑ → V ↑</a:t>
            </a:r>
            <a:endParaRPr lang="en-DK" sz="2000" b="0" u="none" strike="noStrike">
              <a:solidFill>
                <a:srgbClr val="FFFFFF"/>
              </a:solidFill>
              <a:uFillTx/>
              <a:latin typeface="Arial"/>
            </a:endParaRPr>
          </a:p>
        </p:txBody>
      </p:sp>
      <p:sp>
        <p:nvSpPr>
          <p:cNvPr id="839" name="ZoneTexte 6"/>
          <p:cNvSpPr/>
          <p:nvPr/>
        </p:nvSpPr>
        <p:spPr>
          <a:xfrm>
            <a:off x="3519720" y="5981040"/>
            <a:ext cx="8505000" cy="394560"/>
          </a:xfrm>
          <a:prstGeom prst="rect">
            <a:avLst/>
          </a:prstGeom>
          <a:solidFill>
            <a:srgbClr val="FFFFFF"/>
          </a:solidFill>
          <a:ln>
            <a:solidFill>
              <a:srgbClr val="ED7D31"/>
            </a:solidFill>
          </a:ln>
        </p:spPr>
        <p:style>
          <a:lnRef idx="2">
            <a:schemeClr val="accent2"/>
          </a:lnRef>
          <a:fillRef idx="1">
            <a:schemeClr val="lt1"/>
          </a:fillRef>
          <a:effectRef idx="0">
            <a:schemeClr val="accent2"/>
          </a:effectRef>
          <a:fontRef idx="minor"/>
        </p:style>
        <p:txBody>
          <a:bodyPr lIns="90000" tIns="45000" rIns="90000" bIns="45000" anchor="t">
            <a:spAutoFit/>
          </a:bodyPr>
          <a:lstStyle/>
          <a:p>
            <a:pPr algn="ctr" defTabSz="914400">
              <a:lnSpc>
                <a:spcPct val="100000"/>
              </a:lnSpc>
            </a:pPr>
            <a:r>
              <a:rPr lang="en-US" sz="2000" b="0" u="none" strike="noStrike">
                <a:solidFill>
                  <a:srgbClr val="000000"/>
                </a:solidFill>
                <a:uFillTx/>
                <a:latin typeface="Arial"/>
                <a:ea typeface="DejaVu Sans"/>
              </a:rPr>
              <a:t>In echography, a tissue velocity of 1540m/s is generally considered</a:t>
            </a:r>
            <a:endParaRPr lang="en-DK" sz="2000" b="0" u="none" strike="noStrike">
              <a:solidFill>
                <a:srgbClr val="000000"/>
              </a:solidFill>
              <a:uFillTx/>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40" name="Sous-titre 2"/>
              <p:cNvSpPr txBox="1"/>
              <p:nvPr/>
            </p:nvSpPr>
            <p:spPr>
              <a:xfrm>
                <a:off x="4568040" y="1607040"/>
                <a:ext cx="3063600" cy="1002240"/>
              </a:xfrm>
              <a:prstGeom prst="rect">
                <a:avLst/>
              </a:prstGeom>
            </p:spPr>
            <p:txBody>
              <a:bodyPr/>
              <a:lstStyle/>
              <a:p>
                <a14:m>
                  <m:oMathPara xmlns:m="http://schemas.openxmlformats.org/officeDocument/2006/math">
                    <m:oMathParaPr>
                      <m:jc m:val="centerGroup"/>
                    </m:oMathParaPr>
                    <m:oMath xmlns:m="http://schemas.openxmlformats.org/officeDocument/2006/math">
                      <m:r>
                        <a:rPr sz="4000">
                          <a:latin typeface="Cambria Math" panose="02040503050406030204" pitchFamily="18" charset="0"/>
                        </a:rPr>
                        <m:t>𝜆</m:t>
                      </m:r>
                      <m:r>
                        <a:rPr sz="4000">
                          <a:latin typeface="Cambria Math" panose="02040503050406030204" pitchFamily="18" charset="0"/>
                        </a:rPr>
                        <m:t>=</m:t>
                      </m:r>
                      <m:f>
                        <m:fPr>
                          <m:ctrlPr>
                            <a:rPr sz="4000" i="1">
                              <a:latin typeface="Cambria Math" panose="02040503050406030204" pitchFamily="18" charset="0"/>
                            </a:rPr>
                          </m:ctrlPr>
                        </m:fPr>
                        <m:num>
                          <m:r>
                            <a:rPr sz="4000">
                              <a:latin typeface="Cambria Math" panose="02040503050406030204" pitchFamily="18" charset="0"/>
                            </a:rPr>
                            <m:t>𝑐</m:t>
                          </m:r>
                        </m:num>
                        <m:den>
                          <m:r>
                            <a:rPr sz="4000">
                              <a:latin typeface="Cambria Math" panose="02040503050406030204" pitchFamily="18" charset="0"/>
                            </a:rPr>
                            <m:t>𝜐</m:t>
                          </m:r>
                        </m:den>
                      </m:f>
                      <m:r>
                        <a:rPr sz="4000">
                          <a:latin typeface="Cambria Math" panose="02040503050406030204" pitchFamily="18" charset="0"/>
                        </a:rPr>
                        <m:t>=</m:t>
                      </m:r>
                      <m:r>
                        <a:rPr sz="4000">
                          <a:latin typeface="Cambria Math" panose="02040503050406030204" pitchFamily="18" charset="0"/>
                        </a:rPr>
                        <m:t>𝑐</m:t>
                      </m:r>
                      <m:r>
                        <a:rPr sz="4000">
                          <a:latin typeface="Cambria Math" panose="02040503050406030204" pitchFamily="18" charset="0"/>
                        </a:rPr>
                        <m:t>.</m:t>
                      </m:r>
                      <m:r>
                        <a:rPr sz="4000">
                          <a:latin typeface="Cambria Math" panose="02040503050406030204" pitchFamily="18" charset="0"/>
                        </a:rPr>
                        <m:t>𝑇</m:t>
                      </m:r>
                    </m:oMath>
                  </m:oMathPara>
                </a14:m>
                <a:endParaRPr sz="4000" dirty="0"/>
              </a:p>
            </p:txBody>
          </p:sp>
        </mc:Choice>
        <mc:Fallback>
          <p:sp>
            <p:nvSpPr>
              <p:cNvPr id="840" name="Sous-titre 2"/>
              <p:cNvSpPr txBox="1">
                <a:spLocks noRot="1" noChangeAspect="1" noMove="1" noResize="1" noEditPoints="1" noAdjustHandles="1" noChangeArrowheads="1" noChangeShapeType="1" noTextEdit="1"/>
              </p:cNvSpPr>
              <p:nvPr/>
            </p:nvSpPr>
            <p:spPr>
              <a:xfrm>
                <a:off x="4568040" y="1607040"/>
                <a:ext cx="3063600" cy="1002240"/>
              </a:xfrm>
              <a:prstGeom prst="rect">
                <a:avLst/>
              </a:prstGeom>
              <a:blipFill>
                <a:blip r:embed="rId2"/>
                <a:stretch>
                  <a:fillRect b="-9146"/>
                </a:stretch>
              </a:blipFill>
            </p:spPr>
            <p:txBody>
              <a:bodyPr/>
              <a:lstStyle/>
              <a:p>
                <a:r>
                  <a:rPr lang="fr-FR">
                    <a:noFill/>
                  </a:rPr>
                  <a:t> </a:t>
                </a:r>
              </a:p>
            </p:txBody>
          </p:sp>
        </mc:Fallback>
      </mc:AlternateContent>
      <p:sp>
        <p:nvSpPr>
          <p:cNvPr id="841" name="Connecteur droit avec flèche 6"/>
          <p:cNvSpPr/>
          <p:nvPr/>
        </p:nvSpPr>
        <p:spPr>
          <a:xfrm>
            <a:off x="4155480" y="1237680"/>
            <a:ext cx="464760" cy="706320"/>
          </a:xfrm>
          <a:custGeom>
            <a:avLst/>
            <a:gdLst>
              <a:gd name="textAreaLeft" fmla="*/ 0 w 464760"/>
              <a:gd name="textAreaRight" fmla="*/ 468000 w 464760"/>
              <a:gd name="textAreaTop" fmla="*/ 0 h 706320"/>
              <a:gd name="textAreaBottom" fmla="*/ 709560 h 70632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42" name="ZoneTexte 7"/>
          <p:cNvSpPr/>
          <p:nvPr/>
        </p:nvSpPr>
        <p:spPr>
          <a:xfrm>
            <a:off x="1873800" y="1053000"/>
            <a:ext cx="17593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Wavelength [m]</a:t>
            </a:r>
            <a:endParaRPr lang="en-DK" sz="1800" b="0" u="none" strike="noStrike">
              <a:solidFill>
                <a:srgbClr val="FFFFFF"/>
              </a:solidFill>
              <a:uFillTx/>
              <a:latin typeface="Arial"/>
            </a:endParaRPr>
          </a:p>
        </p:txBody>
      </p:sp>
      <p:sp>
        <p:nvSpPr>
          <p:cNvPr id="843" name="ZoneTexte 10"/>
          <p:cNvSpPr/>
          <p:nvPr/>
        </p:nvSpPr>
        <p:spPr>
          <a:xfrm>
            <a:off x="5404680" y="935640"/>
            <a:ext cx="2118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Wave speed[m][s</a:t>
            </a:r>
            <a:r>
              <a:rPr lang="en-US" sz="1800" b="0" u="none" strike="noStrike" baseline="30000">
                <a:solidFill>
                  <a:srgbClr val="000000"/>
                </a:solidFill>
                <a:uFillTx/>
                <a:latin typeface="Arial"/>
                <a:ea typeface="DejaVu Sans"/>
              </a:rPr>
              <a:t>-1</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p:txBody>
      </p:sp>
      <p:sp>
        <p:nvSpPr>
          <p:cNvPr id="844" name="Connecteur droit avec flèche 12"/>
          <p:cNvSpPr/>
          <p:nvPr/>
        </p:nvSpPr>
        <p:spPr>
          <a:xfrm flipH="1">
            <a:off x="6075000" y="1305000"/>
            <a:ext cx="600840" cy="366480"/>
          </a:xfrm>
          <a:custGeom>
            <a:avLst/>
            <a:gdLst>
              <a:gd name="textAreaLeft" fmla="*/ -1800 w 600840"/>
              <a:gd name="textAreaRight" fmla="*/ 602280 w 600840"/>
              <a:gd name="textAreaTop" fmla="*/ 0 h 366480"/>
              <a:gd name="textAreaBottom" fmla="*/ 369720 h 36648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45" name="ZoneTexte 13"/>
          <p:cNvSpPr/>
          <p:nvPr/>
        </p:nvSpPr>
        <p:spPr>
          <a:xfrm>
            <a:off x="2045520" y="2823840"/>
            <a:ext cx="21819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Wave frequency[s</a:t>
            </a:r>
            <a:r>
              <a:rPr lang="en-US" sz="1800" b="0" u="none" strike="noStrike" baseline="30000">
                <a:solidFill>
                  <a:srgbClr val="000000"/>
                </a:solidFill>
                <a:uFillTx/>
                <a:latin typeface="Arial"/>
                <a:ea typeface="DejaVu Sans"/>
              </a:rPr>
              <a:t>-1</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p:txBody>
      </p:sp>
      <p:sp>
        <p:nvSpPr>
          <p:cNvPr id="846" name="Connecteur droit avec flèche 15"/>
          <p:cNvSpPr/>
          <p:nvPr/>
        </p:nvSpPr>
        <p:spPr>
          <a:xfrm flipV="1">
            <a:off x="4736880" y="2667240"/>
            <a:ext cx="775800" cy="334080"/>
          </a:xfrm>
          <a:custGeom>
            <a:avLst/>
            <a:gdLst>
              <a:gd name="textAreaLeft" fmla="*/ 0 w 775800"/>
              <a:gd name="textAreaRight" fmla="*/ 779040 w 775800"/>
              <a:gd name="textAreaTop" fmla="*/ 1800 h 334080"/>
              <a:gd name="textAreaBottom" fmla="*/ 339120 h 33408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47" name="ZoneTexte 17"/>
          <p:cNvSpPr/>
          <p:nvPr/>
        </p:nvSpPr>
        <p:spPr>
          <a:xfrm>
            <a:off x="7743600" y="2639160"/>
            <a:ext cx="17593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Wave period [s]</a:t>
            </a:r>
            <a:endParaRPr lang="en-DK" sz="1800" b="0" u="none" strike="noStrike">
              <a:solidFill>
                <a:srgbClr val="FFFFFF"/>
              </a:solidFill>
              <a:uFillTx/>
              <a:latin typeface="Arial"/>
            </a:endParaRPr>
          </a:p>
        </p:txBody>
      </p:sp>
      <p:sp>
        <p:nvSpPr>
          <p:cNvPr id="848" name="Connecteur droit avec flèche 19"/>
          <p:cNvSpPr/>
          <p:nvPr/>
        </p:nvSpPr>
        <p:spPr>
          <a:xfrm flipH="1" flipV="1">
            <a:off x="7510680" y="2219400"/>
            <a:ext cx="206280" cy="597240"/>
          </a:xfrm>
          <a:custGeom>
            <a:avLst/>
            <a:gdLst>
              <a:gd name="textAreaLeft" fmla="*/ -1800 w 206280"/>
              <a:gd name="textAreaRight" fmla="*/ 207720 w 206280"/>
              <a:gd name="textAreaTop" fmla="*/ -1800 h 597240"/>
              <a:gd name="textAreaBottom" fmla="*/ 598680 h 59724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pic>
        <p:nvPicPr>
          <p:cNvPr id="849" name="Image 20"/>
          <p:cNvPicPr/>
          <p:nvPr/>
        </p:nvPicPr>
        <p:blipFill>
          <a:blip r:embed="rId3"/>
          <a:stretch/>
        </p:blipFill>
        <p:spPr>
          <a:xfrm>
            <a:off x="4195440" y="4126320"/>
            <a:ext cx="3436200" cy="230256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Concept of impedance (acoustic)</a:t>
            </a:r>
            <a:endParaRPr lang="en-DK" sz="4400" b="0" u="none" strike="noStrike">
              <a:solidFill>
                <a:srgbClr val="FFFFFF"/>
              </a:solidFill>
              <a:uFillTx/>
              <a:latin typeface="Arial"/>
            </a:endParaRPr>
          </a:p>
        </p:txBody>
      </p:sp>
      <p:sp>
        <p:nvSpPr>
          <p:cNvPr id="851" name="PlaceHolder 2"/>
          <p:cNvSpPr>
            <a:spLocks noGrp="1"/>
          </p:cNvSpPr>
          <p:nvPr>
            <p:ph type="subTitle"/>
          </p:nvPr>
        </p:nvSpPr>
        <p:spPr>
          <a:xfrm>
            <a:off x="609480" y="1604520"/>
            <a:ext cx="10968840" cy="3127680"/>
          </a:xfrm>
          <a:prstGeom prst="rect">
            <a:avLst/>
          </a:prstGeom>
          <a:noFill/>
          <a:ln w="0">
            <a:noFill/>
          </a:ln>
        </p:spPr>
        <p:txBody>
          <a:bodyPr lIns="0" tIns="0" rIns="0" bIns="0" anchor="ctr">
            <a:noAutofit/>
          </a:bodyPr>
          <a:lstStyle/>
          <a:p>
            <a:pPr indent="0" algn="ctr">
              <a:lnSpc>
                <a:spcPct val="100000"/>
              </a:lnSpc>
              <a:buNone/>
              <a:tabLst>
                <a:tab pos="0" algn="l"/>
              </a:tabLst>
            </a:pPr>
            <a:r>
              <a:rPr lang="en-US" sz="2000" b="0" u="none" strike="noStrike">
                <a:solidFill>
                  <a:srgbClr val="000000"/>
                </a:solidFill>
                <a:uFillTx/>
                <a:latin typeface="Arial"/>
                <a:ea typeface="DejaVu Sans"/>
              </a:rPr>
              <a:t>An impedance is a characteristic of a material with respect to an excitation: how does this material react to the excitation imposed on it? </a:t>
            </a:r>
            <a:endParaRPr lang="en-DK" sz="2000" b="0" u="none" strike="noStrike">
              <a:solidFill>
                <a:srgbClr val="FFFFFF"/>
              </a:solidFill>
              <a:uFillTx/>
              <a:latin typeface="Arial"/>
            </a:endParaRPr>
          </a:p>
          <a:p>
            <a:pPr indent="0" algn="ctr">
              <a:lnSpc>
                <a:spcPct val="100000"/>
              </a:lnSpc>
              <a:buNone/>
              <a:tabLst>
                <a:tab pos="0" algn="l"/>
              </a:tabLst>
            </a:pPr>
            <a:r>
              <a:rPr lang="en-US" sz="2000" b="0" u="none" strike="noStrike">
                <a:solidFill>
                  <a:srgbClr val="000000"/>
                </a:solidFill>
                <a:uFillTx/>
                <a:latin typeface="Arial"/>
                <a:ea typeface="DejaVu Sans"/>
              </a:rPr>
              <a:t>This quantity accounts for the transformation of a force into a flow rate (of something)</a:t>
            </a:r>
            <a:endParaRPr lang="en-DK" sz="2000" b="0" u="none" strike="noStrike">
              <a:solidFill>
                <a:srgbClr val="FFFFFF"/>
              </a:solidFill>
              <a:uFillTx/>
              <a:latin typeface="Arial"/>
            </a:endParaRPr>
          </a:p>
          <a:p>
            <a:pPr indent="0" algn="ctr">
              <a:lnSpc>
                <a:spcPct val="100000"/>
              </a:lnSpc>
              <a:buNone/>
              <a:tabLst>
                <a:tab pos="0" algn="l"/>
              </a:tabLst>
            </a:pPr>
            <a:r>
              <a:rPr lang="en-US" sz="2000" b="0" u="none" strike="noStrike">
                <a:solidFill>
                  <a:srgbClr val="000000"/>
                </a:solidFill>
                <a:uFillTx/>
                <a:latin typeface="Arial"/>
                <a:ea typeface="DejaVu Sans"/>
              </a:rPr>
              <a:t> More prosaically, it is the opposite of mobility</a:t>
            </a:r>
            <a:endParaRPr lang="en-DK" sz="2000" b="0" u="none" strike="noStrike">
              <a:solidFill>
                <a:srgbClr val="FFFFFF"/>
              </a:solidFill>
              <a:uFillTx/>
              <a:latin typeface="Arial"/>
            </a:endParaRPr>
          </a:p>
          <a:p>
            <a:pPr indent="0" algn="ctr">
              <a:lnSpc>
                <a:spcPct val="100000"/>
              </a:lnSpc>
              <a:buNone/>
              <a:tabLst>
                <a:tab pos="0" algn="l"/>
              </a:tabLst>
            </a:pPr>
            <a:r>
              <a:rPr lang="en-US" sz="2000" b="0" u="none" strike="noStrike">
                <a:solidFill>
                  <a:srgbClr val="000000"/>
                </a:solidFill>
                <a:uFillTx/>
                <a:latin typeface="Arial"/>
                <a:ea typeface="DejaVu Sans"/>
              </a:rPr>
              <a:t>In the context of our interest, acoustic impedance accounts for the ease of propagation of a wave in a medium</a:t>
            </a:r>
            <a:endParaRPr lang="en-DK" sz="2000" b="0" u="none" strike="noStrike">
              <a:solidFill>
                <a:srgbClr val="FFFFFF"/>
              </a:solidFill>
              <a:uFillTx/>
              <a:latin typeface="Arial"/>
            </a:endParaRPr>
          </a:p>
        </p:txBody>
      </p:sp>
      <mc:AlternateContent xmlns:mc="http://schemas.openxmlformats.org/markup-compatibility/2006" xmlns:a14="http://schemas.microsoft.com/office/drawing/2010/main">
        <mc:Choice Requires="a14">
          <p:sp>
            <p:nvSpPr>
              <p:cNvPr id="852" name="ZoneTexte 3"/>
              <p:cNvSpPr txBox="1"/>
              <p:nvPr/>
            </p:nvSpPr>
            <p:spPr>
              <a:xfrm>
                <a:off x="2695680" y="4852440"/>
                <a:ext cx="2540160" cy="614880"/>
              </a:xfrm>
              <a:prstGeom prst="rect">
                <a:avLst/>
              </a:prstGeom>
            </p:spPr>
            <p:txBody>
              <a:bodyPr/>
              <a:lstStyle/>
              <a:p>
                <a14:m>
                  <m:oMathPara xmlns:m="http://schemas.openxmlformats.org/officeDocument/2006/math">
                    <m:oMathParaPr>
                      <m:jc m:val="centerGroup"/>
                    </m:oMathParaPr>
                    <m:oMath xmlns:m="http://schemas.openxmlformats.org/officeDocument/2006/math">
                      <m:sSub>
                        <m:sSubPr>
                          <m:ctrlPr>
                            <a:rPr>
                              <a:latin typeface="Cambria Math" panose="02040503050406030204" pitchFamily="18" charset="0"/>
                            </a:rPr>
                          </m:ctrlPr>
                        </m:sSubPr>
                        <m:e>
                          <m:r>
                            <a:rPr>
                              <a:latin typeface="Cambria Math" panose="02040503050406030204" pitchFamily="18" charset="0"/>
                            </a:rPr>
                            <m:t>𝑍</m:t>
                          </m:r>
                        </m:e>
                        <m:sub>
                          <m:r>
                            <a:rPr>
                              <a:latin typeface="Cambria Math" panose="02040503050406030204" pitchFamily="18" charset="0"/>
                            </a:rPr>
                            <m:t>𝑎𝑐</m:t>
                          </m:r>
                        </m:sub>
                      </m:sSub>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𝑝</m:t>
                          </m:r>
                        </m:num>
                        <m:den>
                          <m:r>
                            <a:rPr>
                              <a:latin typeface="Cambria Math" panose="02040503050406030204" pitchFamily="18" charset="0"/>
                            </a:rPr>
                            <m:t>𝑣</m:t>
                          </m:r>
                        </m:den>
                      </m:f>
                      <m:f>
                        <m:fPr>
                          <m:ctrlPr>
                            <a:rPr i="1">
                              <a:latin typeface="Cambria Math" panose="02040503050406030204" pitchFamily="18" charset="0"/>
                            </a:rPr>
                          </m:ctrlPr>
                        </m:fPr>
                        <m:num>
                          <m:d>
                            <m:dPr>
                              <m:begChr m:val="["/>
                              <m:endChr m:val="]"/>
                              <m:ctrlPr>
                                <a:rPr i="1">
                                  <a:latin typeface="Cambria Math" panose="02040503050406030204" pitchFamily="18" charset="0"/>
                                </a:rPr>
                              </m:ctrlPr>
                            </m:dPr>
                            <m:e>
                              <m:r>
                                <a:rPr>
                                  <a:latin typeface="Cambria Math" panose="02040503050406030204" pitchFamily="18" charset="0"/>
                                </a:rPr>
                                <m:t>𝑃𝑎</m:t>
                              </m:r>
                            </m:e>
                          </m:d>
                        </m:num>
                        <m:den>
                          <m:d>
                            <m:dPr>
                              <m:begChr m:val="["/>
                              <m:endChr m:val="]"/>
                              <m:ctrlPr>
                                <a:rPr i="1">
                                  <a:latin typeface="Cambria Math" panose="02040503050406030204" pitchFamily="18" charset="0"/>
                                </a:rPr>
                              </m:ctrlPr>
                            </m:dPr>
                            <m:e>
                              <m:r>
                                <a:rPr>
                                  <a:latin typeface="Cambria Math" panose="02040503050406030204" pitchFamily="18" charset="0"/>
                                </a:rPr>
                                <m:t>𝑚</m:t>
                              </m:r>
                            </m:e>
                          </m:d>
                          <m:sSup>
                            <m:sSupPr>
                              <m:ctrlPr>
                                <a:rPr i="1">
                                  <a:latin typeface="Cambria Math" panose="02040503050406030204" pitchFamily="18" charset="0"/>
                                </a:rPr>
                              </m:ctrlPr>
                            </m:sSupPr>
                            <m:e>
                              <m:d>
                                <m:dPr>
                                  <m:begChr m:val="["/>
                                  <m:endChr m:val="]"/>
                                  <m:ctrlPr>
                                    <a:rPr i="1">
                                      <a:latin typeface="Cambria Math" panose="02040503050406030204" pitchFamily="18" charset="0"/>
                                    </a:rPr>
                                  </m:ctrlPr>
                                </m:dPr>
                                <m:e>
                                  <m:r>
                                    <a:rPr>
                                      <a:latin typeface="Cambria Math" panose="02040503050406030204" pitchFamily="18" charset="0"/>
                                    </a:rPr>
                                    <m:t>𝑠</m:t>
                                  </m:r>
                                </m:e>
                              </m:d>
                            </m:e>
                            <m:sup>
                              <m:r>
                                <a:rPr>
                                  <a:latin typeface="Cambria Math" panose="02040503050406030204" pitchFamily="18" charset="0"/>
                                </a:rPr>
                                <m:t>−1</m:t>
                              </m:r>
                            </m:sup>
                          </m:sSup>
                        </m:den>
                      </m:f>
                    </m:oMath>
                  </m:oMathPara>
                </a14:m>
                <a:endParaRPr/>
              </a:p>
            </p:txBody>
          </p:sp>
        </mc:Choice>
        <mc:Fallback xmlns:p15="http://schemas.microsoft.com/office/powerpoint/2012/main" xmlns:p14="http://schemas.microsoft.com/office/powerpoint/2010/main" xmlns=""/>
      </mc:AlternateContent>
      <mc:AlternateContent xmlns:mc="http://schemas.openxmlformats.org/markup-compatibility/2006" xmlns:a14="http://schemas.microsoft.com/office/drawing/2010/main">
        <mc:Choice Requires="a14">
          <p:sp>
            <p:nvSpPr>
              <p:cNvPr id="853" name="ZoneTexte 4"/>
              <p:cNvSpPr txBox="1"/>
              <p:nvPr/>
            </p:nvSpPr>
            <p:spPr>
              <a:xfrm>
                <a:off x="6963120" y="4852440"/>
                <a:ext cx="3032640" cy="574200"/>
              </a:xfrm>
              <a:prstGeom prst="rect">
                <a:avLst/>
              </a:prstGeom>
            </p:spPr>
            <p:txBody>
              <a:bodyPr/>
              <a:lstStyle/>
              <a:p>
                <a14:m>
                  <m:oMathPara xmlns:m="http://schemas.openxmlformats.org/officeDocument/2006/math">
                    <m:oMathParaPr>
                      <m:jc m:val="centerGroup"/>
                    </m:oMathParaPr>
                    <m:oMath xmlns:m="http://schemas.openxmlformats.org/officeDocument/2006/math">
                      <m:sSub>
                        <m:sSubPr>
                          <m:ctrlPr>
                            <a:rPr>
                              <a:latin typeface="Cambria Math" panose="02040503050406030204" pitchFamily="18" charset="0"/>
                            </a:rPr>
                          </m:ctrlPr>
                        </m:sSubPr>
                        <m:e>
                          <m:r>
                            <a:rPr>
                              <a:latin typeface="Cambria Math" panose="02040503050406030204" pitchFamily="18" charset="0"/>
                            </a:rPr>
                            <m:t>𝑍</m:t>
                          </m:r>
                        </m:e>
                        <m:sub>
                          <m:r>
                            <a:rPr>
                              <a:latin typeface="Cambria Math" panose="02040503050406030204" pitchFamily="18" charset="0"/>
                            </a:rPr>
                            <m:t>𝑎𝑐</m:t>
                          </m:r>
                        </m:sub>
                      </m:sSub>
                      <m:r>
                        <a:rPr>
                          <a:latin typeface="Cambria Math" panose="02040503050406030204" pitchFamily="18" charset="0"/>
                        </a:rPr>
                        <m:t>=</m:t>
                      </m:r>
                      <m:r>
                        <a:rPr>
                          <a:latin typeface="Cambria Math" panose="02040503050406030204" pitchFamily="18" charset="0"/>
                        </a:rPr>
                        <m:t>𝜌</m:t>
                      </m:r>
                      <m:r>
                        <a:rPr>
                          <a:latin typeface="Cambria Math" panose="02040503050406030204" pitchFamily="18" charset="0"/>
                        </a:rPr>
                        <m:t>.</m:t>
                      </m:r>
                      <m:r>
                        <a:rPr>
                          <a:latin typeface="Cambria Math" panose="02040503050406030204" pitchFamily="18" charset="0"/>
                        </a:rPr>
                        <m:t>𝑐</m:t>
                      </m:r>
                      <m:f>
                        <m:fPr>
                          <m:ctrlPr>
                            <a:rPr i="1">
                              <a:latin typeface="Cambria Math" panose="02040503050406030204" pitchFamily="18" charset="0"/>
                            </a:rPr>
                          </m:ctrlPr>
                        </m:fPr>
                        <m:num>
                          <m:d>
                            <m:dPr>
                              <m:begChr m:val="["/>
                              <m:endChr m:val="]"/>
                              <m:ctrlPr>
                                <a:rPr i="1">
                                  <a:latin typeface="Cambria Math" panose="02040503050406030204" pitchFamily="18" charset="0"/>
                                </a:rPr>
                              </m:ctrlPr>
                            </m:dPr>
                            <m:e>
                              <m:r>
                                <a:rPr>
                                  <a:latin typeface="Cambria Math" panose="02040503050406030204" pitchFamily="18" charset="0"/>
                                </a:rPr>
                                <m:t>𝑘𝑔</m:t>
                              </m:r>
                            </m:e>
                          </m:d>
                        </m:num>
                        <m:den>
                          <m:sSup>
                            <m:sSupPr>
                              <m:ctrlPr>
                                <a:rPr i="1">
                                  <a:latin typeface="Cambria Math" panose="02040503050406030204" pitchFamily="18" charset="0"/>
                                </a:rPr>
                              </m:ctrlPr>
                            </m:sSupPr>
                            <m:e>
                              <m:d>
                                <m:dPr>
                                  <m:begChr m:val="["/>
                                  <m:endChr m:val="]"/>
                                  <m:ctrlPr>
                                    <a:rPr i="1">
                                      <a:latin typeface="Cambria Math" panose="02040503050406030204" pitchFamily="18" charset="0"/>
                                    </a:rPr>
                                  </m:ctrlPr>
                                </m:dPr>
                                <m:e>
                                  <m:r>
                                    <a:rPr>
                                      <a:latin typeface="Cambria Math" panose="02040503050406030204" pitchFamily="18" charset="0"/>
                                    </a:rPr>
                                    <m:t>𝑚</m:t>
                                  </m:r>
                                </m:e>
                              </m:d>
                            </m:e>
                            <m:sup>
                              <m:r>
                                <a:rPr>
                                  <a:latin typeface="Cambria Math" panose="02040503050406030204" pitchFamily="18" charset="0"/>
                                </a:rPr>
                                <m:t>3</m:t>
                              </m:r>
                            </m:sup>
                          </m:sSup>
                        </m:den>
                      </m:f>
                      <m:r>
                        <a:rPr>
                          <a:latin typeface="Cambria Math" panose="02040503050406030204" pitchFamily="18" charset="0"/>
                        </a:rPr>
                        <m:t>.</m:t>
                      </m:r>
                      <m:d>
                        <m:dPr>
                          <m:begChr m:val="["/>
                          <m:endChr m:val="]"/>
                          <m:ctrlPr>
                            <a:rPr i="1">
                              <a:latin typeface="Cambria Math" panose="02040503050406030204" pitchFamily="18" charset="0"/>
                            </a:rPr>
                          </m:ctrlPr>
                        </m:dPr>
                        <m:e>
                          <m:r>
                            <a:rPr>
                              <a:latin typeface="Cambria Math" panose="02040503050406030204" pitchFamily="18" charset="0"/>
                            </a:rPr>
                            <m:t>𝑚</m:t>
                          </m:r>
                        </m:e>
                      </m:d>
                      <m:sSup>
                        <m:sSupPr>
                          <m:ctrlPr>
                            <a:rPr i="1">
                              <a:latin typeface="Cambria Math" panose="02040503050406030204" pitchFamily="18" charset="0"/>
                            </a:rPr>
                          </m:ctrlPr>
                        </m:sSupPr>
                        <m:e>
                          <m:d>
                            <m:dPr>
                              <m:begChr m:val="["/>
                              <m:endChr m:val="]"/>
                              <m:ctrlPr>
                                <a:rPr i="1">
                                  <a:latin typeface="Cambria Math" panose="02040503050406030204" pitchFamily="18" charset="0"/>
                                </a:rPr>
                              </m:ctrlPr>
                            </m:dPr>
                            <m:e>
                              <m:r>
                                <a:rPr>
                                  <a:latin typeface="Cambria Math" panose="02040503050406030204" pitchFamily="18" charset="0"/>
                                </a:rPr>
                                <m:t>𝑠</m:t>
                              </m:r>
                            </m:e>
                          </m:d>
                        </m:e>
                        <m:sup>
                          <m:r>
                            <a:rPr>
                              <a:latin typeface="Cambria Math" panose="02040503050406030204" pitchFamily="18" charset="0"/>
                            </a:rPr>
                            <m:t>−1</m:t>
                          </m:r>
                        </m:sup>
                      </m:sSup>
                    </m:oMath>
                  </m:oMathPara>
                </a14:m>
                <a:endParaRPr/>
              </a:p>
            </p:txBody>
          </p:sp>
        </mc:Choice>
        <mc:Fallback xmlns:p15="http://schemas.microsoft.com/office/powerpoint/2012/main" xmlns:p14="http://schemas.microsoft.com/office/powerpoint/2010/main" xmlns=""/>
      </mc:AlternateContent>
      <p:sp>
        <p:nvSpPr>
          <p:cNvPr id="854" name="ZoneTexte 6"/>
          <p:cNvSpPr/>
          <p:nvPr/>
        </p:nvSpPr>
        <p:spPr>
          <a:xfrm>
            <a:off x="5199840" y="4956480"/>
            <a:ext cx="3830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or</a:t>
            </a:r>
            <a:endParaRPr lang="en-DK" sz="1800" b="0" u="none" strike="noStrike">
              <a:solidFill>
                <a:srgbClr val="FFFFFF"/>
              </a:solidFill>
              <a:uFillTx/>
              <a:latin typeface="Arial"/>
            </a:endParaRPr>
          </a:p>
        </p:txBody>
      </p:sp>
      <p:sp>
        <p:nvSpPr>
          <p:cNvPr id="855" name="ZoneTexte 7"/>
          <p:cNvSpPr/>
          <p:nvPr/>
        </p:nvSpPr>
        <p:spPr>
          <a:xfrm>
            <a:off x="344880" y="6092280"/>
            <a:ext cx="91249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And so, in our framework, a change in density will imply a change in acoustic impedance</a:t>
            </a:r>
            <a:endParaRPr lang="en-DK" sz="1800" b="0" u="none" strike="noStrike">
              <a:solidFill>
                <a:srgbClr val="FFFFFF"/>
              </a:solidFill>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itre 1"/>
          <p:cNvSpPr/>
          <p:nvPr/>
        </p:nvSpPr>
        <p:spPr>
          <a:xfrm>
            <a:off x="777960" y="984600"/>
            <a:ext cx="10572120" cy="44330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pPr>
            <a:r>
              <a:rPr lang="en-US" sz="4200" b="0" u="none" strike="noStrike">
                <a:solidFill>
                  <a:srgbClr val="000000"/>
                </a:solidFill>
                <a:uFillTx/>
                <a:latin typeface="Arial"/>
                <a:ea typeface="DejaVu Sans"/>
              </a:rPr>
              <a:t>Mathematically speaking</a:t>
            </a:r>
            <a:endParaRPr lang="en-DK" sz="4200" b="0" u="none" strike="noStrike">
              <a:solidFill>
                <a:srgbClr val="FFFFFF"/>
              </a:solidFill>
              <a:uFillTx/>
              <a:latin typeface="Arial"/>
            </a:endParaRPr>
          </a:p>
          <a:p>
            <a:pPr algn="ctr" defTabSz="914400">
              <a:lnSpc>
                <a:spcPct val="90000"/>
              </a:lnSpc>
            </a:pPr>
            <a:r>
              <a:rPr lang="en-US" sz="4200" b="0" u="none" strike="noStrike">
                <a:solidFill>
                  <a:srgbClr val="000000"/>
                </a:solidFill>
                <a:uFillTx/>
                <a:latin typeface="Arial"/>
                <a:ea typeface="DejaVu Sans"/>
              </a:rPr>
              <a:t>the students in this course are</a:t>
            </a:r>
            <a:endParaRPr lang="en-DK" sz="4200" b="0" u="none" strike="noStrike">
              <a:solidFill>
                <a:srgbClr val="FFFFFF"/>
              </a:solidFill>
              <a:uFillTx/>
              <a:latin typeface="Arial"/>
            </a:endParaRPr>
          </a:p>
          <a:p>
            <a:pPr algn="ctr" defTabSz="914400">
              <a:lnSpc>
                <a:spcPct val="90000"/>
              </a:lnSpc>
            </a:pPr>
            <a:r>
              <a:rPr lang="en-US" sz="4200" b="0" u="none" strike="noStrike">
                <a:solidFill>
                  <a:srgbClr val="000000"/>
                </a:solidFill>
                <a:uFillTx/>
                <a:latin typeface="Arial"/>
                <a:ea typeface="DejaVu Sans"/>
              </a:rPr>
              <a:t>degenerate</a:t>
            </a:r>
            <a:endParaRPr lang="en-DK" sz="4200" b="0" u="none" strike="noStrike">
              <a:solidFill>
                <a:srgbClr val="FFFFFF"/>
              </a:solidFill>
              <a:uFillTx/>
              <a:latin typeface="Arial"/>
            </a:endParaRPr>
          </a:p>
          <a:p>
            <a:pPr algn="ctr" defTabSz="914400">
              <a:lnSpc>
                <a:spcPct val="90000"/>
              </a:lnSpc>
            </a:pPr>
            <a:endParaRPr lang="en-DK" sz="1800" b="0" u="none" strike="noStrike">
              <a:solidFill>
                <a:srgbClr val="FFFFFF"/>
              </a:solidFill>
              <a:uFillTx/>
              <a:latin typeface="Arial"/>
            </a:endParaRPr>
          </a:p>
          <a:p>
            <a:pPr algn="ctr" defTabSz="914400">
              <a:lnSpc>
                <a:spcPct val="90000"/>
              </a:lnSpc>
            </a:pPr>
            <a:r>
              <a:rPr lang="en-US" sz="4200" b="0" u="none" strike="noStrike">
                <a:solidFill>
                  <a:srgbClr val="000000"/>
                </a:solidFill>
                <a:uFillTx/>
                <a:latin typeface="Arial"/>
                <a:ea typeface="DejaVu Sans"/>
              </a:rPr>
              <a:t>If it's any consolation (or not), so am I  !</a:t>
            </a:r>
            <a:endParaRPr lang="en-DK" sz="4200" b="0" u="none" strike="noStrike">
              <a:solidFill>
                <a:srgbClr val="FFFFFF"/>
              </a:solidFill>
              <a:uFillTx/>
              <a:latin typeface="Arial"/>
            </a:endParaRPr>
          </a:p>
          <a:p>
            <a:pPr algn="ctr" defTabSz="914400">
              <a:lnSpc>
                <a:spcPct val="90000"/>
              </a:lnSpc>
            </a:pPr>
            <a:endParaRPr lang="en-DK" sz="1800" b="0" u="none" strike="noStrike">
              <a:solidFill>
                <a:srgbClr val="FFFFFF"/>
              </a:solidFill>
              <a:uFillTx/>
              <a:latin typeface="Arial"/>
            </a:endParaRPr>
          </a:p>
          <a:p>
            <a:pPr algn="ctr" defTabSz="914400">
              <a:lnSpc>
                <a:spcPct val="90000"/>
              </a:lnSpc>
            </a:pPr>
            <a:r>
              <a:rPr lang="en-US" sz="4200" b="0" u="none" strike="noStrike">
                <a:solidFill>
                  <a:srgbClr val="000000"/>
                </a:solidFill>
                <a:uFillTx/>
                <a:latin typeface="Arial"/>
                <a:ea typeface="DejaVu Sans"/>
              </a:rPr>
              <a:t>(but less so!)</a:t>
            </a:r>
            <a:endParaRPr lang="en-DK" sz="4200" b="0" u="none" strike="noStrike">
              <a:solidFill>
                <a:srgbClr val="FFFFFF"/>
              </a:solidFill>
              <a:uFillTx/>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PlaceHolder 1"/>
          <p:cNvSpPr>
            <a:spLocks noGrp="1"/>
          </p:cNvSpPr>
          <p:nvPr>
            <p:ph type="title"/>
          </p:nvPr>
        </p:nvSpPr>
        <p:spPr>
          <a:xfrm>
            <a:off x="609480" y="273600"/>
            <a:ext cx="4458240" cy="53136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Reflected waves</a:t>
            </a:r>
            <a:endParaRPr lang="en-DK" sz="4400" b="0" u="none" strike="noStrike">
              <a:solidFill>
                <a:srgbClr val="FFFFFF"/>
              </a:solidFill>
              <a:uFillTx/>
              <a:latin typeface="Arial"/>
            </a:endParaRPr>
          </a:p>
        </p:txBody>
      </p:sp>
      <p:sp>
        <p:nvSpPr>
          <p:cNvPr id="857" name="PlaceHolder 2"/>
          <p:cNvSpPr>
            <a:spLocks noGrp="1"/>
          </p:cNvSpPr>
          <p:nvPr>
            <p:ph type="subTitle"/>
          </p:nvPr>
        </p:nvSpPr>
        <p:spPr>
          <a:xfrm>
            <a:off x="609480" y="963720"/>
            <a:ext cx="10825560" cy="102564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en-US" sz="3200" b="0" u="none" strike="noStrike">
                <a:solidFill>
                  <a:srgbClr val="000000"/>
                </a:solidFill>
                <a:uFillTx/>
                <a:latin typeface="Arial"/>
                <a:ea typeface="DejaVu Sans"/>
              </a:rPr>
              <a:t>If 2 media have a different impedance then a wave that passes from one to the other will be partially reflected</a:t>
            </a:r>
            <a:endParaRPr lang="en-DK" sz="3200" b="0" u="none" strike="noStrike">
              <a:solidFill>
                <a:srgbClr val="FFFFFF"/>
              </a:solidFill>
              <a:uFillTx/>
              <a:latin typeface="Arial"/>
            </a:endParaRPr>
          </a:p>
        </p:txBody>
      </p:sp>
      <p:grpSp>
        <p:nvGrpSpPr>
          <p:cNvPr id="858" name="Groupe 37"/>
          <p:cNvGrpSpPr/>
          <p:nvPr/>
        </p:nvGrpSpPr>
        <p:grpSpPr>
          <a:xfrm>
            <a:off x="335520" y="3654000"/>
            <a:ext cx="4318200" cy="3045240"/>
            <a:chOff x="335520" y="3654000"/>
            <a:chExt cx="4318200" cy="3045240"/>
          </a:xfrm>
        </p:grpSpPr>
        <p:sp>
          <p:nvSpPr>
            <p:cNvPr id="859" name="Secteurs 26"/>
            <p:cNvSpPr/>
            <p:nvPr/>
          </p:nvSpPr>
          <p:spPr>
            <a:xfrm flipH="1">
              <a:off x="1823760" y="4957920"/>
              <a:ext cx="1340640" cy="1322280"/>
            </a:xfrm>
            <a:prstGeom prst="pie">
              <a:avLst>
                <a:gd name="adj1" fmla="val 13456762"/>
                <a:gd name="adj2" fmla="val 16200000"/>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0" name="Secteurs 25"/>
            <p:cNvSpPr/>
            <p:nvPr/>
          </p:nvSpPr>
          <p:spPr>
            <a:xfrm>
              <a:off x="1825200" y="4951440"/>
              <a:ext cx="1338120" cy="1322280"/>
            </a:xfrm>
            <a:prstGeom prst="pie">
              <a:avLst>
                <a:gd name="adj1" fmla="val 13456762"/>
                <a:gd name="adj2" fmla="val 16200000"/>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1" name="Rectangle 3"/>
            <p:cNvSpPr/>
            <p:nvPr/>
          </p:nvSpPr>
          <p:spPr>
            <a:xfrm>
              <a:off x="335520" y="5621040"/>
              <a:ext cx="4318200" cy="107460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2" name="Connecteur droit 5"/>
            <p:cNvSpPr/>
            <p:nvPr/>
          </p:nvSpPr>
          <p:spPr>
            <a:xfrm>
              <a:off x="2496240" y="3654000"/>
              <a:ext cx="360" cy="3045240"/>
            </a:xfrm>
            <a:prstGeom prst="line">
              <a:avLst/>
            </a:prstGeom>
            <a:ln w="12700">
              <a:solidFill>
                <a:srgbClr val="000000"/>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
          <p:nvSpPr>
            <p:cNvPr id="863" name="Connecteur droit avec flèche 9"/>
            <p:cNvSpPr/>
            <p:nvPr/>
          </p:nvSpPr>
          <p:spPr>
            <a:xfrm>
              <a:off x="1252800" y="4354920"/>
              <a:ext cx="1239840" cy="1262520"/>
            </a:xfrm>
            <a:custGeom>
              <a:avLst/>
              <a:gdLst>
                <a:gd name="textAreaLeft" fmla="*/ 0 w 1239840"/>
                <a:gd name="textAreaRight" fmla="*/ 1243080 w 1239840"/>
                <a:gd name="textAreaTop" fmla="*/ 0 h 1262520"/>
                <a:gd name="textAreaBottom" fmla="*/ 1265760 h 1262520"/>
              </a:gdLst>
              <a:ahLst/>
              <a:cxnLst/>
              <a:rect l="textAreaLeft" t="textAreaTop" r="textAreaRight" b="textAreaBottom"/>
              <a:pathLst>
                <a:path w="21600" h="21600">
                  <a:moveTo>
                    <a:pt x="0" y="0"/>
                  </a:moveTo>
                  <a:lnTo>
                    <a:pt x="21600" y="21600"/>
                  </a:lnTo>
                </a:path>
              </a:pathLst>
            </a:custGeom>
            <a:noFill/>
            <a:ln w="38100">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4" name="Connecteur droit avec flèche 14"/>
            <p:cNvSpPr/>
            <p:nvPr/>
          </p:nvSpPr>
          <p:spPr>
            <a:xfrm flipV="1">
              <a:off x="2496240" y="4703040"/>
              <a:ext cx="910800" cy="910800"/>
            </a:xfrm>
            <a:custGeom>
              <a:avLst/>
              <a:gdLst>
                <a:gd name="textAreaLeft" fmla="*/ 0 w 910800"/>
                <a:gd name="textAreaRight" fmla="*/ 914040 w 910800"/>
                <a:gd name="textAreaTop" fmla="*/ 1800 h 910800"/>
                <a:gd name="textAreaBottom" fmla="*/ 915840 h 910800"/>
              </a:gdLst>
              <a:ahLst/>
              <a:cxnLst/>
              <a:rect l="textAreaLeft" t="textAreaTop" r="textAreaRight" b="textAreaBottom"/>
              <a:pathLst>
                <a:path w="21600" h="21600">
                  <a:moveTo>
                    <a:pt x="0" y="0"/>
                  </a:moveTo>
                  <a:lnTo>
                    <a:pt x="21600" y="21600"/>
                  </a:lnTo>
                </a:path>
              </a:pathLst>
            </a:custGeom>
            <a:noFill/>
            <a:ln w="38100">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5" name="Connecteur droit avec flèche 17"/>
            <p:cNvSpPr/>
            <p:nvPr/>
          </p:nvSpPr>
          <p:spPr>
            <a:xfrm>
              <a:off x="2496240" y="5621040"/>
              <a:ext cx="1134720" cy="367200"/>
            </a:xfrm>
            <a:custGeom>
              <a:avLst/>
              <a:gdLst>
                <a:gd name="textAreaLeft" fmla="*/ 0 w 1134720"/>
                <a:gd name="textAreaRight" fmla="*/ 1137960 w 1134720"/>
                <a:gd name="textAreaTop" fmla="*/ 0 h 367200"/>
                <a:gd name="textAreaBottom" fmla="*/ 370440 h 367200"/>
              </a:gdLst>
              <a:ahLst/>
              <a:cxnLst/>
              <a:rect l="textAreaLeft" t="textAreaTop" r="textAreaRight" b="textAreaBottom"/>
              <a:pathLst>
                <a:path w="21600" h="21600">
                  <a:moveTo>
                    <a:pt x="0" y="0"/>
                  </a:moveTo>
                  <a:lnTo>
                    <a:pt x="21600" y="21600"/>
                  </a:lnTo>
                </a:path>
              </a:pathLst>
            </a:custGeom>
            <a:noFill/>
            <a:ln w="38100">
              <a:solidFill>
                <a:srgbClr val="FF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6" name="Secteurs 31"/>
            <p:cNvSpPr/>
            <p:nvPr/>
          </p:nvSpPr>
          <p:spPr>
            <a:xfrm rot="10800000">
              <a:off x="1821240" y="4961520"/>
              <a:ext cx="1338120" cy="1322280"/>
            </a:xfrm>
            <a:prstGeom prst="pie">
              <a:avLst>
                <a:gd name="adj1" fmla="val 11865238"/>
                <a:gd name="adj2" fmla="val 16200000"/>
              </a:avLst>
            </a:prstGeom>
            <a:no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7" name="Arc 23"/>
            <p:cNvSpPr/>
            <p:nvPr/>
          </p:nvSpPr>
          <p:spPr>
            <a:xfrm>
              <a:off x="2496240" y="5621040"/>
              <a:ext cx="910800" cy="910800"/>
            </a:xfrm>
            <a:prstGeom prst="arc">
              <a:avLst>
                <a:gd name="adj1" fmla="val 16200000"/>
                <a:gd name="adj2" fmla="val 0"/>
              </a:avLst>
            </a:prstGeom>
            <a:noFill/>
            <a:ln>
              <a:solidFill>
                <a:srgbClr val="5597D3"/>
              </a:solidFill>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68" name="ZoneTexte 32"/>
            <p:cNvSpPr/>
            <p:nvPr/>
          </p:nvSpPr>
          <p:spPr>
            <a:xfrm>
              <a:off x="442080" y="5257800"/>
              <a:ext cx="39312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none" strike="noStrike">
                  <a:solidFill>
                    <a:srgbClr val="000000"/>
                  </a:solidFill>
                  <a:uFillTx/>
                  <a:latin typeface="Arial"/>
                  <a:ea typeface="DejaVu Sans"/>
                </a:rPr>
                <a:t>Z</a:t>
              </a:r>
              <a:r>
                <a:rPr lang="fr-FR" sz="1800" b="0" u="none" strike="noStrike" baseline="-25000">
                  <a:solidFill>
                    <a:srgbClr val="000000"/>
                  </a:solidFill>
                  <a:uFillTx/>
                  <a:latin typeface="Arial"/>
                  <a:ea typeface="DejaVu Sans"/>
                </a:rPr>
                <a:t>1</a:t>
              </a:r>
              <a:endParaRPr lang="en-DK" sz="1800" b="0" u="none" strike="noStrike">
                <a:solidFill>
                  <a:srgbClr val="FFFFFF"/>
                </a:solidFill>
                <a:uFillTx/>
                <a:latin typeface="Arial"/>
              </a:endParaRPr>
            </a:p>
          </p:txBody>
        </p:sp>
        <p:sp>
          <p:nvSpPr>
            <p:cNvPr id="869" name="ZoneTexte 33"/>
            <p:cNvSpPr/>
            <p:nvPr/>
          </p:nvSpPr>
          <p:spPr>
            <a:xfrm>
              <a:off x="450360" y="5621760"/>
              <a:ext cx="39312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none" strike="noStrike">
                  <a:solidFill>
                    <a:srgbClr val="FFFFFF"/>
                  </a:solidFill>
                  <a:uFillTx/>
                  <a:latin typeface="Arial"/>
                  <a:ea typeface="DejaVu Sans"/>
                </a:rPr>
                <a:t>Z</a:t>
              </a:r>
              <a:r>
                <a:rPr lang="fr-FR" sz="1800" b="0" u="none" strike="noStrike" baseline="-25000">
                  <a:solidFill>
                    <a:srgbClr val="FFFFFF"/>
                  </a:solidFill>
                  <a:uFillTx/>
                  <a:latin typeface="Arial"/>
                  <a:ea typeface="DejaVu Sans"/>
                </a:rPr>
                <a:t>2</a:t>
              </a:r>
              <a:endParaRPr lang="en-DK" sz="1800" b="0" u="none" strike="noStrike">
                <a:solidFill>
                  <a:srgbClr val="FFFFFF"/>
                </a:solidFill>
                <a:uFillTx/>
                <a:latin typeface="Arial"/>
              </a:endParaRPr>
            </a:p>
          </p:txBody>
        </p:sp>
        <p:sp>
          <p:nvSpPr>
            <p:cNvPr id="870" name="ZoneTexte 34"/>
            <p:cNvSpPr/>
            <p:nvPr/>
          </p:nvSpPr>
          <p:spPr>
            <a:xfrm>
              <a:off x="2061000" y="4602960"/>
              <a:ext cx="38052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l-GR" sz="1800" b="0" u="none" strike="noStrike">
                  <a:solidFill>
                    <a:srgbClr val="000000"/>
                  </a:solidFill>
                  <a:uFillTx/>
                  <a:latin typeface="Arial"/>
                  <a:ea typeface="DejaVu Sans"/>
                </a:rPr>
                <a:t>θ</a:t>
              </a:r>
              <a:r>
                <a:rPr lang="en-US" sz="1800" b="0" u="none" strike="noStrike" baseline="-25000">
                  <a:solidFill>
                    <a:srgbClr val="000000"/>
                  </a:solidFill>
                  <a:uFillTx/>
                  <a:latin typeface="Arial"/>
                  <a:ea typeface="DejaVu Sans"/>
                </a:rPr>
                <a:t>1</a:t>
              </a:r>
              <a:endParaRPr lang="en-DK" sz="1800" b="0" u="none" strike="noStrike">
                <a:solidFill>
                  <a:srgbClr val="FFFFFF"/>
                </a:solidFill>
                <a:uFillTx/>
                <a:latin typeface="Arial"/>
              </a:endParaRPr>
            </a:p>
          </p:txBody>
        </p:sp>
        <p:sp>
          <p:nvSpPr>
            <p:cNvPr id="871" name="ZoneTexte 35"/>
            <p:cNvSpPr/>
            <p:nvPr/>
          </p:nvSpPr>
          <p:spPr>
            <a:xfrm>
              <a:off x="2873880" y="6092640"/>
              <a:ext cx="38052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l-GR" sz="1800" b="0" u="none" strike="noStrike">
                  <a:solidFill>
                    <a:srgbClr val="FFFFFF"/>
                  </a:solidFill>
                  <a:uFillTx/>
                  <a:latin typeface="Arial"/>
                  <a:ea typeface="DejaVu Sans"/>
                </a:rPr>
                <a:t>θ</a:t>
              </a:r>
              <a:r>
                <a:rPr lang="en-US" sz="1800" b="0" u="none" strike="noStrike" baseline="-25000">
                  <a:solidFill>
                    <a:srgbClr val="FFFFFF"/>
                  </a:solidFill>
                  <a:uFillTx/>
                  <a:latin typeface="Arial"/>
                  <a:ea typeface="DejaVu Sans"/>
                </a:rPr>
                <a:t>2</a:t>
              </a:r>
              <a:endParaRPr lang="en-DK" sz="1800" b="0" u="none" strike="noStrike">
                <a:solidFill>
                  <a:srgbClr val="FFFFFF"/>
                </a:solidFill>
                <a:uFillTx/>
                <a:latin typeface="Arial"/>
              </a:endParaRPr>
            </a:p>
          </p:txBody>
        </p:sp>
        <p:sp>
          <p:nvSpPr>
            <p:cNvPr id="872" name="ZoneTexte 36"/>
            <p:cNvSpPr/>
            <p:nvPr/>
          </p:nvSpPr>
          <p:spPr>
            <a:xfrm>
              <a:off x="2548080" y="4625640"/>
              <a:ext cx="38052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l-GR" sz="1800" b="0" u="none" strike="noStrike">
                  <a:solidFill>
                    <a:srgbClr val="000000"/>
                  </a:solidFill>
                  <a:uFillTx/>
                  <a:latin typeface="Arial"/>
                  <a:ea typeface="DejaVu Sans"/>
                </a:rPr>
                <a:t>θ</a:t>
              </a:r>
              <a:r>
                <a:rPr lang="en-US" sz="1800" b="0" u="none" strike="noStrike" baseline="-25000">
                  <a:solidFill>
                    <a:srgbClr val="000000"/>
                  </a:solidFill>
                  <a:uFillTx/>
                  <a:latin typeface="Arial"/>
                  <a:ea typeface="DejaVu Sans"/>
                </a:rPr>
                <a:t>1</a:t>
              </a:r>
              <a:endParaRPr lang="en-DK" sz="1800" b="0" u="none" strike="noStrike">
                <a:solidFill>
                  <a:srgbClr val="FFFFFF"/>
                </a:solidFill>
                <a:uFillTx/>
                <a:latin typeface="Arial"/>
              </a:endParaRPr>
            </a:p>
          </p:txBody>
        </p:sp>
      </p:grpSp>
      <p:sp>
        <p:nvSpPr>
          <p:cNvPr id="873" name="Sous-titre 2"/>
          <p:cNvSpPr/>
          <p:nvPr/>
        </p:nvSpPr>
        <p:spPr>
          <a:xfrm>
            <a:off x="4140000" y="2049840"/>
            <a:ext cx="7380000" cy="2810160"/>
          </a:xfrm>
          <a:prstGeom prst="rect">
            <a:avLst/>
          </a:prstGeom>
          <a:solidFill>
            <a:srgbClr val="FFFFFF"/>
          </a:solidFill>
          <a:ln>
            <a:solidFill>
              <a:srgbClr val="5B9BD5"/>
            </a:solidFill>
          </a:ln>
        </p:spPr>
        <p:style>
          <a:lnRef idx="2">
            <a:schemeClr val="accent1"/>
          </a:lnRef>
          <a:fillRef idx="1">
            <a:schemeClr val="lt1"/>
          </a:fillRef>
          <a:effectRef idx="0">
            <a:schemeClr val="accent1"/>
          </a:effectRef>
          <a:fontRef idx="minor"/>
        </p:style>
        <p:txBody>
          <a:bodyPr lIns="0" tIns="0" rIns="0" bIns="0" anchor="ctr">
            <a:noAutofit/>
          </a:bodyPr>
          <a:lstStyle/>
          <a:p>
            <a:pPr algn="ctr" defTabSz="914400">
              <a:lnSpc>
                <a:spcPct val="90000"/>
              </a:lnSpc>
            </a:pPr>
            <a:r>
              <a:rPr lang="en-US" sz="2400" b="0" u="none" strike="noStrike">
                <a:solidFill>
                  <a:srgbClr val="000000"/>
                </a:solidFill>
                <a:uFillTx/>
                <a:latin typeface="Arial"/>
                <a:ea typeface="DejaVu Sans"/>
              </a:rPr>
              <a:t>In ultrasound, we consider that we are in normal incidence θ1 = θ2 = 0 and we then have:</a:t>
            </a:r>
            <a:endParaRPr lang="en-DK" sz="2400" b="0" u="none" strike="noStrike">
              <a:solidFill>
                <a:srgbClr val="000000"/>
              </a:solidFill>
              <a:uFillTx/>
              <a:latin typeface="Arial"/>
            </a:endParaRPr>
          </a:p>
          <a:p>
            <a:pPr defTabSz="914400">
              <a:lnSpc>
                <a:spcPct val="90000"/>
              </a:lnSpc>
            </a:pPr>
            <a:endParaRPr lang="en-DK" sz="2400" b="0" u="none" strike="noStrike">
              <a:solidFill>
                <a:srgbClr val="000000"/>
              </a:solidFill>
              <a:uFillTx/>
              <a:latin typeface="Arial"/>
            </a:endParaRPr>
          </a:p>
          <a:p>
            <a:pPr defTabSz="914400">
              <a:lnSpc>
                <a:spcPct val="90000"/>
              </a:lnSpc>
            </a:pPr>
            <a:endParaRPr lang="en-DK" sz="2400" b="0" u="none" strike="noStrike">
              <a:solidFill>
                <a:srgbClr val="000000"/>
              </a:solidFill>
              <a:uFillTx/>
              <a:latin typeface="Arial"/>
            </a:endParaRPr>
          </a:p>
          <a:p>
            <a:pPr defTabSz="914400">
              <a:lnSpc>
                <a:spcPct val="90000"/>
              </a:lnSpc>
            </a:pPr>
            <a:endParaRPr lang="en-DK" sz="2400" b="0" u="none" strike="noStrike">
              <a:solidFill>
                <a:srgbClr val="000000"/>
              </a:solidFill>
              <a:uFillTx/>
              <a:latin typeface="Arial"/>
            </a:endParaRPr>
          </a:p>
          <a:p>
            <a:pPr defTabSz="914400">
              <a:lnSpc>
                <a:spcPct val="90000"/>
              </a:lnSpc>
            </a:pPr>
            <a:endParaRPr lang="en-DK" sz="2400" b="0" u="none" strike="noStrike">
              <a:solidFill>
                <a:srgbClr val="000000"/>
              </a:solidFill>
              <a:uFillTx/>
              <a:latin typeface="Arial"/>
            </a:endParaRPr>
          </a:p>
        </p:txBody>
      </p:sp>
      <p:sp>
        <p:nvSpPr>
          <p:cNvPr id="874" name="ZoneTexte 4"/>
          <p:cNvSpPr/>
          <p:nvPr/>
        </p:nvSpPr>
        <p:spPr>
          <a:xfrm>
            <a:off x="4833720" y="5040000"/>
            <a:ext cx="7046280" cy="1461240"/>
          </a:xfrm>
          <a:prstGeom prst="rect">
            <a:avLst/>
          </a:prstGeom>
          <a:solidFill>
            <a:srgbClr val="FFFFFF"/>
          </a:solidFill>
          <a:ln>
            <a:solidFill>
              <a:srgbClr val="5B9BD5"/>
            </a:solidFill>
          </a:ln>
        </p:spPr>
        <p:style>
          <a:lnRef idx="2">
            <a:schemeClr val="accent1"/>
          </a:lnRef>
          <a:fillRef idx="1">
            <a:schemeClr val="lt1"/>
          </a:fillRef>
          <a:effectRef idx="0">
            <a:schemeClr val="accent1"/>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If Z1 = Z2 then QR=0 and QT=1=&gt; everything is transmitted</a:t>
            </a:r>
            <a:endParaRPr lang="en-DK" sz="1800" b="0" u="none" strike="noStrike">
              <a:solidFill>
                <a:srgbClr val="000000"/>
              </a:solidFill>
              <a:uFillTx/>
              <a:latin typeface="Arial"/>
            </a:endParaRPr>
          </a:p>
          <a:p>
            <a:pPr>
              <a:lnSpc>
                <a:spcPct val="100000"/>
              </a:lnSpc>
            </a:pPr>
            <a:endParaRPr lang="en-DK" sz="1800" b="0" u="none" strike="noStrike">
              <a:solidFill>
                <a:srgbClr val="000000"/>
              </a:solidFill>
              <a:uFillTx/>
              <a:latin typeface="Arial"/>
            </a:endParaRPr>
          </a:p>
          <a:p>
            <a:pPr>
              <a:lnSpc>
                <a:spcPct val="100000"/>
              </a:lnSpc>
            </a:pPr>
            <a:endParaRPr lang="en-DK" sz="1800" b="0" u="none" strike="noStrike">
              <a:solidFill>
                <a:srgbClr val="000000"/>
              </a:solidFill>
              <a:uFillTx/>
              <a:latin typeface="Arial"/>
            </a:endParaRPr>
          </a:p>
          <a:p>
            <a:pPr>
              <a:lnSpc>
                <a:spcPct val="100000"/>
              </a:lnSpc>
            </a:pPr>
            <a:r>
              <a:rPr lang="en-US" sz="1800" b="0" u="none" strike="noStrike">
                <a:solidFill>
                  <a:srgbClr val="000000"/>
                </a:solidFill>
                <a:uFillTx/>
                <a:latin typeface="Arial"/>
                <a:ea typeface="DejaVu Sans"/>
              </a:rPr>
              <a:t>If Z1 and Z2 are very different then QR~1 and QT~0 =&gt; almost everything is reflected</a:t>
            </a:r>
            <a:endParaRPr lang="en-DK" sz="1800" b="0" u="none" strike="noStrike">
              <a:solidFill>
                <a:srgbClr val="000000"/>
              </a:solidFill>
              <a:uFillTx/>
              <a:latin typeface="Arial"/>
            </a:endParaRPr>
          </a:p>
        </p:txBody>
      </p:sp>
      <p:pic>
        <p:nvPicPr>
          <p:cNvPr id="875" name="Picture 1"/>
          <p:cNvPicPr/>
          <p:nvPr/>
        </p:nvPicPr>
        <p:blipFill>
          <a:blip r:embed="rId2"/>
          <a:stretch/>
        </p:blipFill>
        <p:spPr>
          <a:xfrm>
            <a:off x="5940000" y="3200400"/>
            <a:ext cx="3742560" cy="1607760"/>
          </a:xfrm>
          <a:prstGeom prst="rect">
            <a:avLst/>
          </a:prstGeom>
          <a:ln w="0">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PlaceHolder 1"/>
          <p:cNvSpPr>
            <a:spLocks noGrp="1"/>
          </p:cNvSpPr>
          <p:nvPr>
            <p:ph type="title"/>
          </p:nvPr>
        </p:nvSpPr>
        <p:spPr>
          <a:xfrm>
            <a:off x="609480" y="273600"/>
            <a:ext cx="4458240" cy="53136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Reflected waves</a:t>
            </a:r>
            <a:endParaRPr lang="en-DK" sz="4400" b="0" u="none" strike="noStrike">
              <a:solidFill>
                <a:srgbClr val="FFFFFF"/>
              </a:solidFill>
              <a:uFillTx/>
              <a:latin typeface="Arial"/>
            </a:endParaRPr>
          </a:p>
        </p:txBody>
      </p:sp>
      <p:pic>
        <p:nvPicPr>
          <p:cNvPr id="877" name="Image 876"/>
          <p:cNvPicPr/>
          <p:nvPr/>
        </p:nvPicPr>
        <p:blipFill>
          <a:blip r:embed="rId2"/>
          <a:stretch/>
        </p:blipFill>
        <p:spPr>
          <a:xfrm>
            <a:off x="0" y="1080000"/>
            <a:ext cx="7440120" cy="5580000"/>
          </a:xfrm>
          <a:prstGeom prst="rect">
            <a:avLst/>
          </a:prstGeom>
          <a:ln w="0">
            <a:noFill/>
          </a:ln>
        </p:spPr>
      </p:pic>
      <p:sp>
        <p:nvSpPr>
          <p:cNvPr id="878" name="ZoneTexte 29"/>
          <p:cNvSpPr/>
          <p:nvPr/>
        </p:nvSpPr>
        <p:spPr>
          <a:xfrm>
            <a:off x="6840000" y="0"/>
            <a:ext cx="5400000" cy="2009880"/>
          </a:xfrm>
          <a:prstGeom prst="rect">
            <a:avLst/>
          </a:prstGeom>
          <a:solidFill>
            <a:srgbClr val="FFFFFF"/>
          </a:solidFill>
          <a:ln>
            <a:solidFill>
              <a:srgbClr val="5B9BD5"/>
            </a:solidFill>
          </a:ln>
        </p:spPr>
        <p:style>
          <a:lnRef idx="2">
            <a:schemeClr val="accent1"/>
          </a:lnRef>
          <a:fillRef idx="1">
            <a:schemeClr val="lt1"/>
          </a:fillRef>
          <a:effectRef idx="0">
            <a:schemeClr val="accent1"/>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If Z1 = Z2 then QR=0 and QT=1</a:t>
            </a:r>
            <a:endParaRPr lang="en-DK" sz="1800" b="0" u="none" strike="noStrike">
              <a:solidFill>
                <a:srgbClr val="000000"/>
              </a:solidFill>
              <a:uFillTx/>
              <a:latin typeface="Arial"/>
            </a:endParaRPr>
          </a:p>
          <a:p>
            <a:pPr>
              <a:lnSpc>
                <a:spcPct val="100000"/>
              </a:lnSpc>
            </a:pPr>
            <a:r>
              <a:rPr lang="en-US" sz="1800" b="0" u="none" strike="noStrike">
                <a:solidFill>
                  <a:srgbClr val="000000"/>
                </a:solidFill>
                <a:uFillTx/>
                <a:latin typeface="Arial"/>
                <a:ea typeface="DejaVu Sans"/>
              </a:rPr>
              <a:t>=&gt; everything is transmitted</a:t>
            </a:r>
            <a:endParaRPr lang="en-DK" sz="1800" b="0" u="none" strike="noStrike">
              <a:solidFill>
                <a:srgbClr val="000000"/>
              </a:solidFill>
              <a:uFillTx/>
              <a:latin typeface="Arial"/>
            </a:endParaRPr>
          </a:p>
          <a:p>
            <a:pPr>
              <a:lnSpc>
                <a:spcPct val="100000"/>
              </a:lnSpc>
            </a:pPr>
            <a:endParaRPr lang="en-DK" sz="1800" b="0" u="none" strike="noStrike">
              <a:solidFill>
                <a:srgbClr val="000000"/>
              </a:solidFill>
              <a:uFillTx/>
              <a:latin typeface="Arial"/>
            </a:endParaRPr>
          </a:p>
          <a:p>
            <a:pPr>
              <a:lnSpc>
                <a:spcPct val="100000"/>
              </a:lnSpc>
            </a:pPr>
            <a:endParaRPr lang="en-DK" sz="1800" b="0" u="none" strike="noStrike">
              <a:solidFill>
                <a:srgbClr val="000000"/>
              </a:solidFill>
              <a:uFillTx/>
              <a:latin typeface="Arial"/>
            </a:endParaRPr>
          </a:p>
          <a:p>
            <a:pPr>
              <a:lnSpc>
                <a:spcPct val="100000"/>
              </a:lnSpc>
            </a:pPr>
            <a:r>
              <a:rPr lang="en-US" sz="1800" b="0" u="none" strike="noStrike">
                <a:solidFill>
                  <a:srgbClr val="000000"/>
                </a:solidFill>
                <a:uFillTx/>
                <a:latin typeface="Arial"/>
                <a:ea typeface="DejaVu Sans"/>
              </a:rPr>
              <a:t>If Z1 and Z2 are very different then QR~1 and QT~0 </a:t>
            </a:r>
            <a:endParaRPr lang="en-DK" sz="1800" b="0" u="none" strike="noStrike">
              <a:solidFill>
                <a:srgbClr val="000000"/>
              </a:solidFill>
              <a:uFillTx/>
              <a:latin typeface="Arial"/>
            </a:endParaRPr>
          </a:p>
          <a:p>
            <a:pPr>
              <a:lnSpc>
                <a:spcPct val="100000"/>
              </a:lnSpc>
            </a:pPr>
            <a:r>
              <a:rPr lang="en-US" sz="1800" b="0" u="none" strike="noStrike">
                <a:solidFill>
                  <a:srgbClr val="000000"/>
                </a:solidFill>
                <a:uFillTx/>
                <a:latin typeface="Arial"/>
                <a:ea typeface="DejaVu Sans"/>
              </a:rPr>
              <a:t>=&gt; almost everything is reflected</a:t>
            </a:r>
            <a:endParaRPr lang="en-DK" sz="1800" b="0" u="none" strike="noStrike">
              <a:solidFill>
                <a:srgbClr val="000000"/>
              </a:solidFill>
              <a:uFillTx/>
              <a:latin typeface="Arial"/>
            </a:endParaRPr>
          </a:p>
        </p:txBody>
      </p:sp>
      <p:sp>
        <p:nvSpPr>
          <p:cNvPr id="879" name="ZoneTexte 878"/>
          <p:cNvSpPr txBox="1"/>
          <p:nvPr/>
        </p:nvSpPr>
        <p:spPr>
          <a:xfrm>
            <a:off x="5040000" y="6583320"/>
            <a:ext cx="7188840" cy="274680"/>
          </a:xfrm>
          <a:prstGeom prst="rect">
            <a:avLst/>
          </a:prstGeom>
          <a:noFill/>
          <a:ln w="0">
            <a:noFill/>
          </a:ln>
        </p:spPr>
        <p:txBody>
          <a:bodyPr lIns="90000" tIns="45000" rIns="90000" bIns="45000" anchor="t">
            <a:noAutofit/>
          </a:bodyPr>
          <a:lstStyle/>
          <a:p>
            <a:r>
              <a:rPr lang="en-DK" sz="1300" b="0" u="none" strike="noStrike">
                <a:solidFill>
                  <a:srgbClr val="000000"/>
                </a:solidFill>
                <a:uFillTx/>
                <a:latin typeface="Arial"/>
              </a:rPr>
              <a:t>https://www.astrolabe-science.fr/echographie-reflexion-et-transmission-dune-onde-ultrasonore/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angle 1"/>
          <p:cNvSpPr/>
          <p:nvPr/>
        </p:nvSpPr>
        <p:spPr>
          <a:xfrm>
            <a:off x="827640" y="1676880"/>
            <a:ext cx="10535400" cy="350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3200" b="1" u="none" strike="noStrike">
                <a:solidFill>
                  <a:srgbClr val="000000"/>
                </a:solidFill>
                <a:uFillTx/>
                <a:latin typeface="Calibri"/>
                <a:ea typeface="DejaVu Sans"/>
              </a:rPr>
              <a:t>medium 		Density </a:t>
            </a:r>
            <a:r>
              <a:rPr lang="nl-NL" sz="3200" b="1" u="none" strike="noStrike">
                <a:solidFill>
                  <a:srgbClr val="8D0000"/>
                </a:solidFill>
                <a:uFillTx/>
                <a:latin typeface="Calibri"/>
                <a:ea typeface="DejaVu Sans"/>
              </a:rPr>
              <a:t> 		</a:t>
            </a:r>
            <a:r>
              <a:rPr lang="nl-NL" sz="3200" b="1" u="none" strike="noStrike">
                <a:solidFill>
                  <a:srgbClr val="000000"/>
                </a:solidFill>
                <a:uFillTx/>
                <a:latin typeface="Calibri"/>
                <a:ea typeface="DejaVu Sans"/>
              </a:rPr>
              <a:t>c in m/s 		Z</a:t>
            </a:r>
            <a:endParaRPr lang="en-DK" sz="3200" b="0" u="none" strike="noStrike">
              <a:solidFill>
                <a:srgbClr val="FFFFFF"/>
              </a:solidFill>
              <a:uFillTx/>
              <a:latin typeface="Arial"/>
            </a:endParaRPr>
          </a:p>
          <a:p>
            <a:pPr defTabSz="914400">
              <a:lnSpc>
                <a:spcPct val="100000"/>
              </a:lnSpc>
            </a:pPr>
            <a:r>
              <a:rPr lang="fr-FR" sz="3200" b="0" u="none" strike="noStrike">
                <a:solidFill>
                  <a:srgbClr val="000000"/>
                </a:solidFill>
                <a:uFillTx/>
                <a:latin typeface="Calibri"/>
                <a:ea typeface="DejaVu Sans"/>
              </a:rPr>
              <a:t>Air 			1.3 			343 			4,5.10</a:t>
            </a:r>
            <a:r>
              <a:rPr lang="fr-FR" sz="3200" b="0" u="none" strike="noStrike" baseline="30000">
                <a:solidFill>
                  <a:srgbClr val="FF0000"/>
                </a:solidFill>
                <a:uFillTx/>
                <a:latin typeface="Calibri"/>
                <a:ea typeface="DejaVu Sans"/>
              </a:rPr>
              <a:t>2</a:t>
            </a:r>
            <a:endParaRPr lang="en-DK" sz="3200" b="0" u="none" strike="noStrike">
              <a:solidFill>
                <a:srgbClr val="FFFFFF"/>
              </a:solidFill>
              <a:uFillTx/>
              <a:latin typeface="Arial"/>
            </a:endParaRPr>
          </a:p>
          <a:p>
            <a:pPr defTabSz="914400">
              <a:lnSpc>
                <a:spcPct val="100000"/>
              </a:lnSpc>
            </a:pPr>
            <a:r>
              <a:rPr lang="fr-FR" sz="3200" b="0" u="none" strike="noStrike">
                <a:solidFill>
                  <a:srgbClr val="000000"/>
                </a:solidFill>
                <a:uFillTx/>
                <a:latin typeface="Calibri"/>
                <a:ea typeface="DejaVu Sans"/>
              </a:rPr>
              <a:t>Lungs 		300 			600 			1,8.10</a:t>
            </a:r>
            <a:r>
              <a:rPr lang="fr-FR" sz="3200" b="0" u="none" strike="noStrike" baseline="30000">
                <a:solidFill>
                  <a:srgbClr val="FF0000"/>
                </a:solidFill>
                <a:uFillTx/>
                <a:latin typeface="Calibri"/>
                <a:ea typeface="DejaVu Sans"/>
              </a:rPr>
              <a:t>5</a:t>
            </a:r>
            <a:endParaRPr lang="en-DK" sz="3200" b="0" u="none" strike="noStrike">
              <a:solidFill>
                <a:srgbClr val="FFFFFF"/>
              </a:solidFill>
              <a:uFillTx/>
              <a:latin typeface="Arial"/>
            </a:endParaRPr>
          </a:p>
          <a:p>
            <a:pPr defTabSz="914400">
              <a:lnSpc>
                <a:spcPct val="100000"/>
              </a:lnSpc>
            </a:pPr>
            <a:r>
              <a:rPr lang="fr-FR" sz="3200" b="0" u="none" strike="noStrike">
                <a:solidFill>
                  <a:srgbClr val="000000"/>
                </a:solidFill>
                <a:uFillTx/>
                <a:latin typeface="Calibri"/>
                <a:ea typeface="DejaVu Sans"/>
              </a:rPr>
              <a:t>Lipids 		924 			1410-1470 	1,33.10</a:t>
            </a:r>
            <a:r>
              <a:rPr lang="fr-FR" sz="3200" b="0" u="none" strike="noStrike" baseline="30000">
                <a:solidFill>
                  <a:srgbClr val="FF0000"/>
                </a:solidFill>
                <a:uFillTx/>
                <a:latin typeface="Calibri"/>
                <a:ea typeface="DejaVu Sans"/>
              </a:rPr>
              <a:t>6</a:t>
            </a:r>
            <a:endParaRPr lang="en-DK" sz="3200" b="0" u="none" strike="noStrike">
              <a:solidFill>
                <a:srgbClr val="FFFFFF"/>
              </a:solidFill>
              <a:uFillTx/>
              <a:latin typeface="Arial"/>
            </a:endParaRPr>
          </a:p>
          <a:p>
            <a:pPr defTabSz="914400">
              <a:lnSpc>
                <a:spcPct val="100000"/>
              </a:lnSpc>
            </a:pPr>
            <a:r>
              <a:rPr lang="fr-FR" sz="3200" b="0" u="none" strike="noStrike">
                <a:solidFill>
                  <a:srgbClr val="000000"/>
                </a:solidFill>
                <a:uFillTx/>
                <a:latin typeface="Calibri"/>
                <a:ea typeface="DejaVu Sans"/>
              </a:rPr>
              <a:t>liver 			1061 		1535-1580 	1,6.10</a:t>
            </a:r>
            <a:r>
              <a:rPr lang="fr-FR" sz="3200" b="0" u="none" strike="noStrike" baseline="30000">
                <a:solidFill>
                  <a:srgbClr val="FF0000"/>
                </a:solidFill>
                <a:uFillTx/>
                <a:latin typeface="Calibri"/>
                <a:ea typeface="DejaVu Sans"/>
              </a:rPr>
              <a:t>6</a:t>
            </a:r>
            <a:endParaRPr lang="en-DK" sz="3200" b="0" u="none" strike="noStrike">
              <a:solidFill>
                <a:srgbClr val="FFFFFF"/>
              </a:solidFill>
              <a:uFillTx/>
              <a:latin typeface="Arial"/>
            </a:endParaRPr>
          </a:p>
          <a:p>
            <a:pPr defTabSz="914400">
              <a:lnSpc>
                <a:spcPct val="100000"/>
              </a:lnSpc>
            </a:pPr>
            <a:r>
              <a:rPr lang="fr-FR" sz="3200" b="0" u="none" strike="noStrike">
                <a:solidFill>
                  <a:srgbClr val="000000"/>
                </a:solidFill>
                <a:uFillTx/>
                <a:latin typeface="Calibri"/>
                <a:ea typeface="DejaVu Sans"/>
              </a:rPr>
              <a:t>muscle 		1068 		1545-1631 	1,7.10</a:t>
            </a:r>
            <a:r>
              <a:rPr lang="fr-FR" sz="3200" b="0" u="none" strike="noStrike" baseline="30000">
                <a:solidFill>
                  <a:srgbClr val="FF0000"/>
                </a:solidFill>
                <a:uFillTx/>
                <a:latin typeface="Calibri"/>
                <a:ea typeface="DejaVu Sans"/>
              </a:rPr>
              <a:t>6</a:t>
            </a:r>
            <a:endParaRPr lang="en-DK" sz="3200" b="0" u="none" strike="noStrike">
              <a:solidFill>
                <a:srgbClr val="FFFFFF"/>
              </a:solidFill>
              <a:uFillTx/>
              <a:latin typeface="Arial"/>
            </a:endParaRPr>
          </a:p>
          <a:p>
            <a:pPr defTabSz="914400">
              <a:lnSpc>
                <a:spcPct val="100000"/>
              </a:lnSpc>
            </a:pPr>
            <a:r>
              <a:rPr lang="pt-BR" sz="3200" b="0" u="none" strike="noStrike">
                <a:solidFill>
                  <a:srgbClr val="000000"/>
                </a:solidFill>
                <a:uFillTx/>
                <a:latin typeface="Calibri"/>
                <a:ea typeface="DejaVu Sans"/>
              </a:rPr>
              <a:t>bones 		1913 		2100-4080 	7,7.</a:t>
            </a:r>
            <a:r>
              <a:rPr lang="fr-FR" sz="3200" b="0" u="none" strike="noStrike">
                <a:solidFill>
                  <a:srgbClr val="000000"/>
                </a:solidFill>
                <a:uFillTx/>
                <a:latin typeface="Calibri"/>
                <a:ea typeface="DejaVu Sans"/>
              </a:rPr>
              <a:t>10</a:t>
            </a:r>
            <a:r>
              <a:rPr lang="fr-FR" sz="3200" b="0" u="none" strike="noStrike" baseline="30000">
                <a:solidFill>
                  <a:srgbClr val="FF0000"/>
                </a:solidFill>
                <a:uFillTx/>
                <a:latin typeface="Calibri"/>
                <a:ea typeface="DejaVu Sans"/>
              </a:rPr>
              <a:t>6</a:t>
            </a:r>
            <a:endParaRPr lang="en-DK" sz="3200" b="0" u="none" strike="noStrike">
              <a:solidFill>
                <a:srgbClr val="FFFFFF"/>
              </a:solidFill>
              <a:uFillTx/>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PlaceHolder 1"/>
          <p:cNvSpPr>
            <a:spLocks noGrp="1"/>
          </p:cNvSpPr>
          <p:nvPr>
            <p:ph type="title"/>
          </p:nvPr>
        </p:nvSpPr>
        <p:spPr>
          <a:xfrm>
            <a:off x="609480" y="273600"/>
            <a:ext cx="10968840" cy="63828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2400" b="1" u="none" strike="noStrike">
                <a:solidFill>
                  <a:srgbClr val="000000"/>
                </a:solidFill>
                <a:uFillTx/>
                <a:latin typeface="Arial"/>
                <a:ea typeface="DejaVu Sans"/>
              </a:rPr>
              <a:t>Signal scattering, weaker and more stable than reflection</a:t>
            </a:r>
            <a:endParaRPr lang="en-DK" sz="2400" b="0" u="none" strike="noStrike">
              <a:solidFill>
                <a:srgbClr val="FFFFFF"/>
              </a:solidFill>
              <a:uFillTx/>
              <a:latin typeface="Arial"/>
            </a:endParaRPr>
          </a:p>
        </p:txBody>
      </p:sp>
      <p:sp>
        <p:nvSpPr>
          <p:cNvPr id="882" name="ZoneTexte 7"/>
          <p:cNvSpPr/>
          <p:nvPr/>
        </p:nvSpPr>
        <p:spPr>
          <a:xfrm>
            <a:off x="5720040" y="2121120"/>
            <a:ext cx="519948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u="none" strike="noStrike">
                <a:solidFill>
                  <a:srgbClr val="000000"/>
                </a:solidFill>
                <a:uFillTx/>
                <a:latin typeface="Arial"/>
                <a:ea typeface="DejaVu Sans"/>
              </a:rPr>
              <a:t>If the size of the scatterers is much smaller than λ</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Diffusion is omnidirectional</a:t>
            </a:r>
            <a:endParaRPr lang="en-DK" sz="1800" b="0" u="none" strike="noStrike">
              <a:solidFill>
                <a:srgbClr val="FFFFFF"/>
              </a:solidFill>
              <a:uFillTx/>
              <a:latin typeface="Arial"/>
            </a:endParaRPr>
          </a:p>
        </p:txBody>
      </p:sp>
      <p:grpSp>
        <p:nvGrpSpPr>
          <p:cNvPr id="883" name="Groupe 13"/>
          <p:cNvGrpSpPr/>
          <p:nvPr/>
        </p:nvGrpSpPr>
        <p:grpSpPr>
          <a:xfrm>
            <a:off x="3222720" y="2291040"/>
            <a:ext cx="2142000" cy="307080"/>
            <a:chOff x="3222720" y="2291040"/>
            <a:chExt cx="2142000" cy="307080"/>
          </a:xfrm>
        </p:grpSpPr>
        <p:sp>
          <p:nvSpPr>
            <p:cNvPr id="884" name="Connecteur droit avec flèche 9"/>
            <p:cNvSpPr/>
            <p:nvPr/>
          </p:nvSpPr>
          <p:spPr>
            <a:xfrm flipH="1">
              <a:off x="3222720" y="239328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85" name="Connecteur droit avec flèche 10"/>
            <p:cNvSpPr/>
            <p:nvPr/>
          </p:nvSpPr>
          <p:spPr>
            <a:xfrm flipH="1">
              <a:off x="3222720" y="229104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86" name="Connecteur droit avec flèche 11"/>
            <p:cNvSpPr/>
            <p:nvPr/>
          </p:nvSpPr>
          <p:spPr>
            <a:xfrm flipH="1">
              <a:off x="3222720" y="259776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87" name="Connecteur droit avec flèche 12"/>
            <p:cNvSpPr/>
            <p:nvPr/>
          </p:nvSpPr>
          <p:spPr>
            <a:xfrm flipH="1">
              <a:off x="3222720" y="249552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grpSp>
        <p:nvGrpSpPr>
          <p:cNvPr id="888" name="Groupe 14"/>
          <p:cNvGrpSpPr/>
          <p:nvPr/>
        </p:nvGrpSpPr>
        <p:grpSpPr>
          <a:xfrm>
            <a:off x="3283560" y="4169880"/>
            <a:ext cx="2142000" cy="307080"/>
            <a:chOff x="3283560" y="4169880"/>
            <a:chExt cx="2142000" cy="307080"/>
          </a:xfrm>
        </p:grpSpPr>
        <p:sp>
          <p:nvSpPr>
            <p:cNvPr id="889" name="Connecteur droit avec flèche 15"/>
            <p:cNvSpPr/>
            <p:nvPr/>
          </p:nvSpPr>
          <p:spPr>
            <a:xfrm flipH="1">
              <a:off x="3283560" y="427212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90" name="Connecteur droit avec flèche 16"/>
            <p:cNvSpPr/>
            <p:nvPr/>
          </p:nvSpPr>
          <p:spPr>
            <a:xfrm flipH="1">
              <a:off x="3283560" y="416988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91" name="Connecteur droit avec flèche 17"/>
            <p:cNvSpPr/>
            <p:nvPr/>
          </p:nvSpPr>
          <p:spPr>
            <a:xfrm flipH="1">
              <a:off x="3283560" y="447660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92" name="Connecteur droit avec flèche 18"/>
            <p:cNvSpPr/>
            <p:nvPr/>
          </p:nvSpPr>
          <p:spPr>
            <a:xfrm flipH="1">
              <a:off x="3283560" y="437436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grpSp>
        <p:nvGrpSpPr>
          <p:cNvPr id="893" name="Groupe 19"/>
          <p:cNvGrpSpPr/>
          <p:nvPr/>
        </p:nvGrpSpPr>
        <p:grpSpPr>
          <a:xfrm>
            <a:off x="3321720" y="5923800"/>
            <a:ext cx="2142000" cy="306720"/>
            <a:chOff x="3321720" y="5923800"/>
            <a:chExt cx="2142000" cy="306720"/>
          </a:xfrm>
        </p:grpSpPr>
        <p:sp>
          <p:nvSpPr>
            <p:cNvPr id="894" name="Connecteur droit avec flèche 20"/>
            <p:cNvSpPr/>
            <p:nvPr/>
          </p:nvSpPr>
          <p:spPr>
            <a:xfrm flipH="1">
              <a:off x="3321720" y="602568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95" name="Connecteur droit avec flèche 21"/>
            <p:cNvSpPr/>
            <p:nvPr/>
          </p:nvSpPr>
          <p:spPr>
            <a:xfrm flipH="1">
              <a:off x="3321720" y="592380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96" name="Connecteur droit avec flèche 22"/>
            <p:cNvSpPr/>
            <p:nvPr/>
          </p:nvSpPr>
          <p:spPr>
            <a:xfrm flipH="1">
              <a:off x="3321720" y="623016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897" name="Connecteur droit avec flèche 23"/>
            <p:cNvSpPr/>
            <p:nvPr/>
          </p:nvSpPr>
          <p:spPr>
            <a:xfrm flipH="1">
              <a:off x="3321720" y="6127920"/>
              <a:ext cx="2142000" cy="360"/>
            </a:xfrm>
            <a:custGeom>
              <a:avLst/>
              <a:gdLst>
                <a:gd name="textAreaLeft" fmla="*/ 1800 w 2142000"/>
                <a:gd name="textAreaRight" fmla="*/ 2147040 w 214200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31750">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sp>
        <p:nvSpPr>
          <p:cNvPr id="898" name="ZoneTexte 24"/>
          <p:cNvSpPr/>
          <p:nvPr/>
        </p:nvSpPr>
        <p:spPr>
          <a:xfrm>
            <a:off x="6066360" y="3861720"/>
            <a:ext cx="475380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u="none" strike="noStrike">
                <a:solidFill>
                  <a:srgbClr val="000000"/>
                </a:solidFill>
                <a:uFillTx/>
                <a:latin typeface="Arial"/>
                <a:ea typeface="DejaVu Sans"/>
              </a:rPr>
              <a:t>If the size of the scatterers is of the order of λ</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diffusion is preferentially done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forward or backward</a:t>
            </a:r>
            <a:endParaRPr lang="en-DK" sz="1800" b="0" u="none" strike="noStrike">
              <a:solidFill>
                <a:srgbClr val="FFFFFF"/>
              </a:solidFill>
              <a:uFillTx/>
              <a:latin typeface="Arial"/>
            </a:endParaRPr>
          </a:p>
        </p:txBody>
      </p:sp>
      <p:grpSp>
        <p:nvGrpSpPr>
          <p:cNvPr id="899" name="Groupe 32"/>
          <p:cNvGrpSpPr/>
          <p:nvPr/>
        </p:nvGrpSpPr>
        <p:grpSpPr>
          <a:xfrm>
            <a:off x="571320" y="1552320"/>
            <a:ext cx="2236680" cy="1801080"/>
            <a:chOff x="571320" y="1552320"/>
            <a:chExt cx="2236680" cy="1801080"/>
          </a:xfrm>
        </p:grpSpPr>
        <p:pic>
          <p:nvPicPr>
            <p:cNvPr id="900" name="Image 3"/>
            <p:cNvPicPr/>
            <p:nvPr/>
          </p:nvPicPr>
          <p:blipFill>
            <a:blip r:embed="rId2"/>
            <a:srcRect r="68416"/>
            <a:stretch/>
          </p:blipFill>
          <p:spPr>
            <a:xfrm>
              <a:off x="571320" y="1552320"/>
              <a:ext cx="2236680" cy="1801080"/>
            </a:xfrm>
            <a:prstGeom prst="rect">
              <a:avLst/>
            </a:prstGeom>
            <a:ln w="0">
              <a:noFill/>
            </a:ln>
          </p:spPr>
        </p:pic>
        <p:sp>
          <p:nvSpPr>
            <p:cNvPr id="901" name="Ellipse 28"/>
            <p:cNvSpPr/>
            <p:nvPr/>
          </p:nvSpPr>
          <p:spPr>
            <a:xfrm>
              <a:off x="1572840" y="2362320"/>
              <a:ext cx="187560" cy="18108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grpSp>
        <p:nvGrpSpPr>
          <p:cNvPr id="902" name="Groupe 33"/>
          <p:cNvGrpSpPr/>
          <p:nvPr/>
        </p:nvGrpSpPr>
        <p:grpSpPr>
          <a:xfrm>
            <a:off x="563760" y="3948120"/>
            <a:ext cx="2236680" cy="747000"/>
            <a:chOff x="563760" y="3948120"/>
            <a:chExt cx="2236680" cy="747000"/>
          </a:xfrm>
        </p:grpSpPr>
        <p:pic>
          <p:nvPicPr>
            <p:cNvPr id="903" name="Image 27"/>
            <p:cNvPicPr/>
            <p:nvPr/>
          </p:nvPicPr>
          <p:blipFill>
            <a:blip r:embed="rId2"/>
            <a:srcRect r="68416"/>
            <a:stretch/>
          </p:blipFill>
          <p:spPr>
            <a:xfrm>
              <a:off x="563760" y="3948120"/>
              <a:ext cx="2236680" cy="747000"/>
            </a:xfrm>
            <a:prstGeom prst="rect">
              <a:avLst/>
            </a:prstGeom>
            <a:ln w="0">
              <a:noFill/>
            </a:ln>
          </p:spPr>
        </p:pic>
        <p:sp>
          <p:nvSpPr>
            <p:cNvPr id="904" name="Ellipse 29"/>
            <p:cNvSpPr/>
            <p:nvPr/>
          </p:nvSpPr>
          <p:spPr>
            <a:xfrm>
              <a:off x="1572840" y="4233240"/>
              <a:ext cx="187560" cy="18108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grpSp>
        <p:nvGrpSpPr>
          <p:cNvPr id="905" name="Groupe 34"/>
          <p:cNvGrpSpPr/>
          <p:nvPr/>
        </p:nvGrpSpPr>
        <p:grpSpPr>
          <a:xfrm>
            <a:off x="924120" y="5268600"/>
            <a:ext cx="2232360" cy="1558440"/>
            <a:chOff x="924120" y="5268600"/>
            <a:chExt cx="2232360" cy="1558440"/>
          </a:xfrm>
        </p:grpSpPr>
        <p:pic>
          <p:nvPicPr>
            <p:cNvPr id="906" name="Image 6"/>
            <p:cNvPicPr/>
            <p:nvPr/>
          </p:nvPicPr>
          <p:blipFill>
            <a:blip r:embed="rId2"/>
            <a:srcRect l="40244" r="31176"/>
            <a:stretch/>
          </p:blipFill>
          <p:spPr>
            <a:xfrm>
              <a:off x="924120" y="5268600"/>
              <a:ext cx="2232360" cy="1558440"/>
            </a:xfrm>
            <a:prstGeom prst="rect">
              <a:avLst/>
            </a:prstGeom>
            <a:ln w="0">
              <a:noFill/>
            </a:ln>
          </p:spPr>
        </p:pic>
        <p:sp>
          <p:nvSpPr>
            <p:cNvPr id="907" name="Ellipse 30"/>
            <p:cNvSpPr/>
            <p:nvPr/>
          </p:nvSpPr>
          <p:spPr>
            <a:xfrm>
              <a:off x="1572840" y="5984640"/>
              <a:ext cx="187560" cy="18108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sp>
        <p:nvSpPr>
          <p:cNvPr id="908" name="ZoneTexte 31"/>
          <p:cNvSpPr/>
          <p:nvPr/>
        </p:nvSpPr>
        <p:spPr>
          <a:xfrm>
            <a:off x="5975640" y="5615280"/>
            <a:ext cx="504576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u="none" strike="noStrike">
                <a:solidFill>
                  <a:srgbClr val="000000"/>
                </a:solidFill>
                <a:uFillTx/>
                <a:latin typeface="Arial"/>
                <a:ea typeface="DejaVu Sans"/>
              </a:rPr>
              <a:t>If the size of the scatterers is much larger than λ</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diffusion is preferentially done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towards the emission source</a:t>
            </a:r>
            <a:endParaRPr lang="en-DK" sz="1800" b="0" u="none" strike="noStrike">
              <a:solidFill>
                <a:srgbClr val="FFFFFF"/>
              </a:solidFill>
              <a:uFillTx/>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PlaceHolder 1"/>
          <p:cNvSpPr>
            <a:spLocks noGrp="1"/>
          </p:cNvSpPr>
          <p:nvPr>
            <p:ph type="title"/>
          </p:nvPr>
        </p:nvSpPr>
        <p:spPr>
          <a:xfrm>
            <a:off x="4208760" y="119880"/>
            <a:ext cx="3024000" cy="11412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4400" b="0" u="none" strike="noStrike">
                <a:solidFill>
                  <a:srgbClr val="000000"/>
                </a:solidFill>
                <a:uFillTx/>
                <a:latin typeface="Arial"/>
                <a:ea typeface="DejaVu Sans"/>
              </a:rPr>
              <a:t>Speckle</a:t>
            </a:r>
            <a:endParaRPr lang="en-DK" sz="4400" b="0" u="none" strike="noStrike">
              <a:solidFill>
                <a:srgbClr val="FFFFFF"/>
              </a:solidFill>
              <a:uFillTx/>
              <a:latin typeface="Arial"/>
            </a:endParaRPr>
          </a:p>
        </p:txBody>
      </p:sp>
      <p:sp>
        <p:nvSpPr>
          <p:cNvPr id="910" name="PlaceHolder 2"/>
          <p:cNvSpPr>
            <a:spLocks noGrp="1"/>
          </p:cNvSpPr>
          <p:nvPr>
            <p:ph type="subTitle"/>
          </p:nvPr>
        </p:nvSpPr>
        <p:spPr>
          <a:xfrm>
            <a:off x="609480" y="1604520"/>
            <a:ext cx="10968840" cy="1742040"/>
          </a:xfrm>
          <a:prstGeom prst="rect">
            <a:avLst/>
          </a:prstGeom>
          <a:noFill/>
          <a:ln w="0">
            <a:noFill/>
          </a:ln>
        </p:spPr>
        <p:txBody>
          <a:bodyPr lIns="0" tIns="0" rIns="0" bIns="0" anchor="ctr">
            <a:noAutofit/>
          </a:bodyPr>
          <a:lstStyle/>
          <a:p>
            <a:pPr marL="228600" indent="0" algn="ctr" defTabSz="914400">
              <a:lnSpc>
                <a:spcPct val="90000"/>
              </a:lnSpc>
              <a:spcBef>
                <a:spcPts val="1001"/>
              </a:spcBef>
              <a:buNone/>
              <a:tabLst>
                <a:tab pos="0" algn="l"/>
              </a:tabLst>
            </a:pPr>
            <a:r>
              <a:rPr lang="en-US" sz="2000" b="0" u="none" strike="noStrike">
                <a:solidFill>
                  <a:srgbClr val="000000"/>
                </a:solidFill>
                <a:uFillTx/>
                <a:latin typeface="Arial"/>
                <a:ea typeface="DejaVu Sans"/>
              </a:rPr>
              <a:t>All the waves that propagate in the medium and that are diffused by it interfer constructively or destructively to form patterns: </a:t>
            </a:r>
            <a:endParaRPr lang="en-DK" sz="2000" b="0" u="none" strike="noStrike">
              <a:solidFill>
                <a:srgbClr val="FFFFFF"/>
              </a:solidFill>
              <a:uFillTx/>
              <a:latin typeface="Arial"/>
            </a:endParaRPr>
          </a:p>
          <a:p>
            <a:pPr marL="228600" indent="0" algn="ctr" defTabSz="914400">
              <a:lnSpc>
                <a:spcPct val="90000"/>
              </a:lnSpc>
              <a:spcBef>
                <a:spcPts val="1001"/>
              </a:spcBef>
              <a:buNone/>
              <a:tabLst>
                <a:tab pos="0" algn="l"/>
              </a:tabLst>
            </a:pPr>
            <a:r>
              <a:rPr lang="en-US" sz="2000" b="0" u="none" strike="noStrike">
                <a:solidFill>
                  <a:srgbClr val="000000"/>
                </a:solidFill>
                <a:uFillTx/>
                <a:latin typeface="Arial"/>
                <a:ea typeface="DejaVu Sans"/>
              </a:rPr>
              <a:t>the speckle</a:t>
            </a:r>
            <a:endParaRPr lang="en-DK" sz="2000" b="0" u="none" strike="noStrike">
              <a:solidFill>
                <a:srgbClr val="FFFFFF"/>
              </a:solidFill>
              <a:uFillTx/>
              <a:latin typeface="Arial"/>
            </a:endParaRPr>
          </a:p>
          <a:p>
            <a:pPr marL="228600" indent="0" algn="ctr" defTabSz="914400">
              <a:lnSpc>
                <a:spcPct val="90000"/>
              </a:lnSpc>
              <a:spcBef>
                <a:spcPts val="1001"/>
              </a:spcBef>
              <a:buNone/>
              <a:tabLst>
                <a:tab pos="0" algn="l"/>
              </a:tabLst>
            </a:pPr>
            <a:r>
              <a:rPr lang="en-US" sz="2000" b="0" u="none" strike="noStrike">
                <a:solidFill>
                  <a:srgbClr val="000000"/>
                </a:solidFill>
                <a:uFillTx/>
                <a:latin typeface="Arial"/>
                <a:ea typeface="DejaVu Sans"/>
              </a:rPr>
              <a:t>It is this speckle that composes the classically studied ultrasound image.</a:t>
            </a:r>
            <a:endParaRPr lang="en-DK" sz="2000" b="0" u="none" strike="noStrike">
              <a:solidFill>
                <a:srgbClr val="FFFFFF"/>
              </a:solidFill>
              <a:uFillTx/>
              <a:latin typeface="Arial"/>
            </a:endParaRPr>
          </a:p>
        </p:txBody>
      </p:sp>
      <p:pic>
        <p:nvPicPr>
          <p:cNvPr id="911" name="Image 4"/>
          <p:cNvPicPr/>
          <p:nvPr/>
        </p:nvPicPr>
        <p:blipFill>
          <a:blip r:embed="rId2"/>
          <a:stretch/>
        </p:blipFill>
        <p:spPr>
          <a:xfrm>
            <a:off x="3826080" y="3169080"/>
            <a:ext cx="4167360" cy="2772000"/>
          </a:xfrm>
          <a:prstGeom prst="rect">
            <a:avLst/>
          </a:prstGeom>
          <a:ln w="0">
            <a:noFill/>
          </a:ln>
        </p:spPr>
      </p:pic>
      <p:sp>
        <p:nvSpPr>
          <p:cNvPr id="912" name="TextBox 5"/>
          <p:cNvSpPr/>
          <p:nvPr/>
        </p:nvSpPr>
        <p:spPr>
          <a:xfrm>
            <a:off x="258840" y="6091920"/>
            <a:ext cx="11670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800" b="0" u="none" strike="noStrike">
                <a:solidFill>
                  <a:srgbClr val="FF0000"/>
                </a:solidFill>
                <a:uFillTx/>
                <a:latin typeface="Arial"/>
                <a:ea typeface="DejaVu Sans"/>
              </a:rPr>
              <a:t>The speckle does not represent the scatterers but is the visualization of the constructive interference of all the waves reflected by (all) the scatterers at the same time</a:t>
            </a:r>
            <a:endParaRPr lang="en-DK" sz="1800" b="0" u="none" strike="noStrike">
              <a:solidFill>
                <a:srgbClr val="FFFFFF"/>
              </a:solidFill>
              <a:uFillTx/>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Absorption</a:t>
            </a:r>
            <a:endParaRPr lang="en-DK" sz="4400" b="0" u="none" strike="noStrike">
              <a:solidFill>
                <a:srgbClr val="FFFFFF"/>
              </a:solidFill>
              <a:uFillTx/>
              <a:latin typeface="Arial"/>
            </a:endParaRPr>
          </a:p>
        </p:txBody>
      </p:sp>
      <p:sp>
        <p:nvSpPr>
          <p:cNvPr id="914" name="PlaceHolder 2"/>
          <p:cNvSpPr>
            <a:spLocks noGrp="1"/>
          </p:cNvSpPr>
          <p:nvPr>
            <p:ph type="subTitle"/>
          </p:nvPr>
        </p:nvSpPr>
        <p:spPr>
          <a:xfrm>
            <a:off x="552960" y="3583080"/>
            <a:ext cx="10968840" cy="114120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There is never a lossless energy transport =&gt; sound waves lose energy (in the form of heat) as they travel</a:t>
            </a: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endParaRPr lang="en-DK" sz="2800" b="0" u="none" strike="noStrike">
              <a:solidFill>
                <a:srgbClr val="FFFFFF"/>
              </a:solidFill>
              <a:uFillTx/>
              <a:latin typeface="Arial"/>
            </a:endParaRPr>
          </a:p>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The residual intensity of the beam decreases exponentially with the distance traveled as a function of the medium crossed (k</a:t>
            </a:r>
            <a:r>
              <a:rPr lang="en-US" sz="1600" b="0" u="none" strike="noStrike">
                <a:solidFill>
                  <a:srgbClr val="000000"/>
                </a:solidFill>
                <a:uFillTx/>
                <a:latin typeface="Arial"/>
                <a:ea typeface="DejaVu Sans"/>
              </a:rPr>
              <a:t>mat</a:t>
            </a:r>
            <a:r>
              <a:rPr lang="en-US" sz="2800" b="0" u="none" strike="noStrike">
                <a:solidFill>
                  <a:srgbClr val="000000"/>
                </a:solidFill>
                <a:uFillTx/>
                <a:latin typeface="Arial"/>
                <a:ea typeface="DejaVu Sans"/>
              </a:rPr>
              <a:t>) and the frequency of the source wave </a:t>
            </a:r>
            <a:endParaRPr lang="en-DK" sz="2800" b="0" u="none" strike="noStrike">
              <a:solidFill>
                <a:srgbClr val="FFFFFF"/>
              </a:solidFill>
              <a:uFillTx/>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PlaceHolder 1"/>
          <p:cNvSpPr>
            <a:spLocks noGrp="1"/>
          </p:cNvSpPr>
          <p:nvPr>
            <p:ph type="subTitle"/>
          </p:nvPr>
        </p:nvSpPr>
        <p:spPr>
          <a:xfrm>
            <a:off x="411480" y="766440"/>
            <a:ext cx="10968840" cy="92160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tabLst>
                <a:tab pos="0" algn="l"/>
              </a:tabLst>
            </a:pPr>
            <a:r>
              <a:rPr lang="en-US" sz="3600" b="0" u="none" strike="noStrike">
                <a:solidFill>
                  <a:srgbClr val="000000"/>
                </a:solidFill>
                <a:uFillTx/>
                <a:latin typeface="Arial"/>
                <a:ea typeface="DejaVu Sans"/>
              </a:rPr>
              <a:t>Reflection + Diffusion + Absorption = Attenuation</a:t>
            </a:r>
            <a:endParaRPr lang="en-DK" sz="3600" b="0" u="none" strike="noStrike">
              <a:solidFill>
                <a:srgbClr val="FFFFFF"/>
              </a:solidFill>
              <a:uFillTx/>
              <a:latin typeface="Arial"/>
            </a:endParaRPr>
          </a:p>
        </p:txBody>
      </p:sp>
      <p:sp>
        <p:nvSpPr>
          <p:cNvPr id="916" name="Rectangle 3"/>
          <p:cNvSpPr/>
          <p:nvPr/>
        </p:nvSpPr>
        <p:spPr>
          <a:xfrm>
            <a:off x="807840" y="2031480"/>
            <a:ext cx="1028340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0" u="none" strike="noStrike">
                <a:solidFill>
                  <a:srgbClr val="000000"/>
                </a:solidFill>
                <a:uFillTx/>
                <a:latin typeface="CMSS10"/>
                <a:ea typeface="DejaVu Sans"/>
              </a:rPr>
              <a:t>For soft tissues, a loss of 0.5 dB/cm/MHz is considered</a:t>
            </a:r>
            <a:endParaRPr lang="en-DK" sz="2000" b="0" u="none" strike="noStrike">
              <a:solidFill>
                <a:srgbClr val="FFFFFF"/>
              </a:solidFill>
              <a:uFillTx/>
              <a:latin typeface="Arial"/>
            </a:endParaRPr>
          </a:p>
          <a:p>
            <a:pPr>
              <a:lnSpc>
                <a:spcPct val="100000"/>
              </a:lnSpc>
            </a:pPr>
            <a:r>
              <a:rPr lang="en-US" sz="2000" b="0" u="none" strike="noStrike">
                <a:solidFill>
                  <a:srgbClr val="000000"/>
                </a:solidFill>
                <a:uFillTx/>
                <a:latin typeface="CMSS10"/>
                <a:ea typeface="DejaVu Sans"/>
              </a:rPr>
              <a:t>To give you an idea, on a high-frequency ultrasound machine (15MHz), for an exploration depth of only 4 cm in muscle tissue, the intensity of the ultrasound wave is already attenuated by 60dB </a:t>
            </a:r>
            <a:endParaRPr lang="en-DK" sz="2000" b="0" u="none" strike="noStrike">
              <a:solidFill>
                <a:srgbClr val="FFFFFF"/>
              </a:solidFill>
              <a:uFillTx/>
              <a:latin typeface="Arial"/>
            </a:endParaRPr>
          </a:p>
          <a:p>
            <a:pPr defTabSz="914400">
              <a:lnSpc>
                <a:spcPct val="100000"/>
              </a:lnSpc>
            </a:pPr>
            <a:r>
              <a:rPr lang="en-US" sz="2000" b="0" u="none" strike="noStrike">
                <a:solidFill>
                  <a:srgbClr val="000000"/>
                </a:solidFill>
                <a:uFillTx/>
                <a:latin typeface="CMSS10"/>
                <a:ea typeface="DejaVu Sans"/>
              </a:rPr>
              <a:t>					=&gt; 1,000,000</a:t>
            </a:r>
            <a:endParaRPr lang="en-DK" sz="2000" b="0" u="none" strike="noStrike">
              <a:solidFill>
                <a:srgbClr val="FFFFFF"/>
              </a:solidFill>
              <a:uFillTx/>
              <a:latin typeface="Arial"/>
            </a:endParaRPr>
          </a:p>
        </p:txBody>
      </p:sp>
      <p:sp>
        <p:nvSpPr>
          <p:cNvPr id="917" name="Rectangle 4"/>
          <p:cNvSpPr/>
          <p:nvPr/>
        </p:nvSpPr>
        <p:spPr>
          <a:xfrm>
            <a:off x="2903040" y="4618080"/>
            <a:ext cx="6908760" cy="173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000" b="0" u="none" strike="noStrike">
                <a:solidFill>
                  <a:srgbClr val="000000"/>
                </a:solidFill>
                <a:uFillTx/>
                <a:latin typeface="CMSS10"/>
                <a:ea typeface="DejaVu Sans"/>
              </a:rPr>
              <a:t>Frequency (MHz)		Max depth (cm))</a:t>
            </a:r>
            <a:endParaRPr lang="en-DK" sz="2000" b="0" u="none" strike="noStrike">
              <a:solidFill>
                <a:srgbClr val="FFFFFF"/>
              </a:solidFill>
              <a:uFillTx/>
              <a:latin typeface="Arial"/>
            </a:endParaRPr>
          </a:p>
          <a:p>
            <a:pPr defTabSz="914400">
              <a:lnSpc>
                <a:spcPct val="100000"/>
              </a:lnSpc>
            </a:pPr>
            <a:r>
              <a:rPr lang="en-US" sz="2000" b="0" u="none" strike="noStrike">
                <a:solidFill>
                  <a:srgbClr val="000000"/>
                </a:solidFill>
                <a:uFillTx/>
                <a:latin typeface="CMSS10"/>
                <a:ea typeface="DejaVu Sans"/>
              </a:rPr>
              <a:t>2.5 -&gt;</a:t>
            </a:r>
            <a:r>
              <a:rPr lang="en-US" sz="2000" b="0" u="none" strike="noStrike">
                <a:solidFill>
                  <a:srgbClr val="000000"/>
                </a:solidFill>
                <a:uFillTx/>
                <a:latin typeface="CMSY10"/>
                <a:ea typeface="DejaVu Sans"/>
              </a:rPr>
              <a:t> </a:t>
            </a:r>
            <a:r>
              <a:rPr lang="en-US" sz="2000" b="0" u="none" strike="noStrike">
                <a:solidFill>
                  <a:srgbClr val="000000"/>
                </a:solidFill>
                <a:uFillTx/>
                <a:latin typeface="CMSS10"/>
                <a:ea typeface="DejaVu Sans"/>
              </a:rPr>
              <a:t>3.5 			</a:t>
            </a:r>
            <a:r>
              <a:rPr lang="en-US" sz="2000" b="0" u="none" strike="noStrike">
                <a:solidFill>
                  <a:srgbClr val="000000"/>
                </a:solidFill>
                <a:uFillTx/>
                <a:latin typeface="CMMI10"/>
                <a:ea typeface="DejaVu Sans"/>
              </a:rPr>
              <a:t>&gt; </a:t>
            </a:r>
            <a:r>
              <a:rPr lang="en-US" sz="2000" b="0" u="none" strike="noStrike">
                <a:solidFill>
                  <a:srgbClr val="000000"/>
                </a:solidFill>
                <a:uFillTx/>
                <a:latin typeface="CMSS10"/>
                <a:ea typeface="DejaVu Sans"/>
              </a:rPr>
              <a:t>15</a:t>
            </a:r>
            <a:endParaRPr lang="en-DK" sz="2000" b="0" u="none" strike="noStrike">
              <a:solidFill>
                <a:srgbClr val="FFFFFF"/>
              </a:solidFill>
              <a:uFillTx/>
              <a:latin typeface="Arial"/>
            </a:endParaRPr>
          </a:p>
          <a:p>
            <a:pPr defTabSz="914400">
              <a:lnSpc>
                <a:spcPct val="100000"/>
              </a:lnSpc>
            </a:pPr>
            <a:r>
              <a:rPr lang="en-US" sz="2000" b="0" u="none" strike="noStrike">
                <a:solidFill>
                  <a:srgbClr val="000000"/>
                </a:solidFill>
                <a:uFillTx/>
                <a:latin typeface="CMSS10"/>
                <a:ea typeface="DejaVu Sans"/>
              </a:rPr>
              <a:t>5 				10</a:t>
            </a:r>
            <a:endParaRPr lang="en-DK" sz="2000" b="0" u="none" strike="noStrike">
              <a:solidFill>
                <a:srgbClr val="FFFFFF"/>
              </a:solidFill>
              <a:uFillTx/>
              <a:latin typeface="Arial"/>
            </a:endParaRPr>
          </a:p>
          <a:p>
            <a:pPr defTabSz="914400">
              <a:lnSpc>
                <a:spcPct val="100000"/>
              </a:lnSpc>
            </a:pPr>
            <a:r>
              <a:rPr lang="en-US" sz="2000" b="0" u="none" strike="noStrike">
                <a:solidFill>
                  <a:srgbClr val="000000"/>
                </a:solidFill>
                <a:uFillTx/>
                <a:latin typeface="CMSS10"/>
                <a:ea typeface="DejaVu Sans"/>
              </a:rPr>
              <a:t>7.5 				5 -&gt; 6</a:t>
            </a:r>
            <a:endParaRPr lang="en-DK" sz="2000" b="0" u="none" strike="noStrike">
              <a:solidFill>
                <a:srgbClr val="FFFFFF"/>
              </a:solidFill>
              <a:uFillTx/>
              <a:latin typeface="Arial"/>
            </a:endParaRPr>
          </a:p>
          <a:p>
            <a:pPr defTabSz="914400">
              <a:lnSpc>
                <a:spcPct val="100000"/>
              </a:lnSpc>
            </a:pPr>
            <a:r>
              <a:rPr lang="en-US" sz="2000" b="0" u="none" strike="noStrike">
                <a:solidFill>
                  <a:srgbClr val="000000"/>
                </a:solidFill>
                <a:uFillTx/>
                <a:latin typeface="CMSS10"/>
                <a:ea typeface="DejaVu Sans"/>
              </a:rPr>
              <a:t>10-12 				2-3</a:t>
            </a:r>
            <a:endParaRPr lang="en-DK" sz="2000" b="0" u="none" strike="noStrike">
              <a:solidFill>
                <a:srgbClr val="FFFFFF"/>
              </a:solidFill>
              <a:uFillTx/>
              <a:latin typeface="Arial"/>
            </a:endParaRPr>
          </a:p>
          <a:p>
            <a:pPr defTabSz="914400">
              <a:lnSpc>
                <a:spcPct val="100000"/>
              </a:lnSpc>
            </a:pPr>
            <a:r>
              <a:rPr lang="en-US" sz="800" b="0" u="none" strike="noStrike">
                <a:solidFill>
                  <a:srgbClr val="F3F3F3"/>
                </a:solidFill>
                <a:uFillTx/>
                <a:latin typeface="CMSS8"/>
                <a:ea typeface="DejaVu Sans"/>
              </a:rPr>
              <a:t>SD</a:t>
            </a:r>
            <a:endParaRPr lang="en-DK" sz="800" b="0" u="none" strike="noStrike">
              <a:solidFill>
                <a:srgbClr val="FFFFFF"/>
              </a:solidFill>
              <a:uFillTx/>
              <a:latin typeface="Arial"/>
            </a:endParaRPr>
          </a:p>
        </p:txBody>
      </p:sp>
      <p:pic>
        <p:nvPicPr>
          <p:cNvPr id="918" name="Image 1"/>
          <p:cNvPicPr/>
          <p:nvPr/>
        </p:nvPicPr>
        <p:blipFill>
          <a:blip r:embed="rId2"/>
          <a:stretch/>
        </p:blipFill>
        <p:spPr>
          <a:xfrm>
            <a:off x="114840" y="4589640"/>
            <a:ext cx="2543040" cy="2090520"/>
          </a:xfrm>
          <a:prstGeom prst="rect">
            <a:avLst/>
          </a:prstGeom>
          <a:ln w="0">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PlaceHolder 1"/>
          <p:cNvSpPr>
            <a:spLocks noGrp="1"/>
          </p:cNvSpPr>
          <p:nvPr>
            <p:ph type="title"/>
          </p:nvPr>
        </p:nvSpPr>
        <p:spPr>
          <a:xfrm>
            <a:off x="1850400" y="324000"/>
            <a:ext cx="782748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I make my ultrasound machine</a:t>
            </a:r>
            <a:endParaRPr lang="en-DK" sz="4400" b="0" u="none" strike="noStrike">
              <a:solidFill>
                <a:srgbClr val="FFFFFF"/>
              </a:solidFill>
              <a:uFillTx/>
              <a:latin typeface="Arial"/>
            </a:endParaRPr>
          </a:p>
        </p:txBody>
      </p:sp>
      <p:sp>
        <p:nvSpPr>
          <p:cNvPr id="920" name="PlaceHolder 2"/>
          <p:cNvSpPr>
            <a:spLocks noGrp="1"/>
          </p:cNvSpPr>
          <p:nvPr>
            <p:ph type="subTitle"/>
          </p:nvPr>
        </p:nvSpPr>
        <p:spPr>
          <a:xfrm>
            <a:off x="2458440" y="2712960"/>
            <a:ext cx="6611760" cy="2297520"/>
          </a:xfrm>
          <a:prstGeom prst="rect">
            <a:avLst/>
          </a:prstGeom>
          <a:noFill/>
          <a:ln w="0">
            <a:noFill/>
          </a:ln>
        </p:spPr>
        <p:txBody>
          <a:bodyPr lIns="0" tIns="0" rIns="0" bIns="0" anchor="ctr">
            <a:noAutofit/>
          </a:bodyPr>
          <a:lstStyle/>
          <a:p>
            <a:pPr indent="0">
              <a:lnSpc>
                <a:spcPct val="100000"/>
              </a:lnSpc>
              <a:buNone/>
              <a:tabLst>
                <a:tab pos="0" algn="l"/>
              </a:tabLst>
            </a:pPr>
            <a:r>
              <a:rPr lang="en-US" sz="4400" b="0" u="none" strike="noStrike">
                <a:solidFill>
                  <a:srgbClr val="000000"/>
                </a:solidFill>
                <a:uFillTx/>
                <a:latin typeface="Arial"/>
                <a:ea typeface="DejaVu Sans"/>
              </a:rPr>
              <a:t>An excitation part</a:t>
            </a:r>
            <a:endParaRPr lang="en-DK" sz="4400" b="0" u="none" strike="noStrike">
              <a:solidFill>
                <a:srgbClr val="FFFFFF"/>
              </a:solidFill>
              <a:uFillTx/>
              <a:latin typeface="Arial"/>
            </a:endParaRPr>
          </a:p>
          <a:p>
            <a:pPr indent="0">
              <a:lnSpc>
                <a:spcPct val="100000"/>
              </a:lnSpc>
              <a:buNone/>
              <a:tabLst>
                <a:tab pos="0" algn="l"/>
              </a:tabLst>
            </a:pPr>
            <a:r>
              <a:rPr lang="en-US" sz="4400" b="0" u="none" strike="noStrike">
                <a:solidFill>
                  <a:srgbClr val="000000"/>
                </a:solidFill>
                <a:uFillTx/>
                <a:latin typeface="Arial"/>
                <a:ea typeface="DejaVu Sans"/>
              </a:rPr>
              <a:t>A reception part</a:t>
            </a:r>
            <a:endParaRPr lang="en-DK" sz="4400" b="0" u="none" strike="noStrike">
              <a:solidFill>
                <a:srgbClr val="FFFFFF"/>
              </a:solidFill>
              <a:uFillTx/>
              <a:latin typeface="Arial"/>
            </a:endParaRPr>
          </a:p>
          <a:p>
            <a:pPr indent="0">
              <a:lnSpc>
                <a:spcPct val="100000"/>
              </a:lnSpc>
              <a:buNone/>
              <a:tabLst>
                <a:tab pos="0" algn="l"/>
              </a:tabLst>
            </a:pPr>
            <a:r>
              <a:rPr lang="en-US" sz="4400" b="0" u="none" strike="noStrike">
                <a:solidFill>
                  <a:srgbClr val="000000"/>
                </a:solidFill>
                <a:uFillTx/>
                <a:latin typeface="Arial"/>
                <a:ea typeface="DejaVu Sans"/>
              </a:rPr>
              <a:t>A reconstruction part</a:t>
            </a:r>
            <a:endParaRPr lang="en-DK" sz="4400" b="0" u="none" strike="noStrike">
              <a:solidFill>
                <a:srgbClr val="FFFFFF"/>
              </a:solidFill>
              <a:uFillTx/>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p:cNvSpPr>
          <p:nvPr>
            <p:ph type="title"/>
          </p:nvPr>
        </p:nvSpPr>
        <p:spPr>
          <a:xfrm>
            <a:off x="3092400" y="161640"/>
            <a:ext cx="498240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Transmit receive</a:t>
            </a:r>
            <a:endParaRPr lang="en-DK" sz="4400" b="0" u="none" strike="noStrike">
              <a:solidFill>
                <a:srgbClr val="FFFFFF"/>
              </a:solidFill>
              <a:uFillTx/>
              <a:latin typeface="Arial"/>
            </a:endParaRPr>
          </a:p>
        </p:txBody>
      </p:sp>
      <p:sp>
        <p:nvSpPr>
          <p:cNvPr id="922" name="Forme libre 8"/>
          <p:cNvSpPr/>
          <p:nvPr/>
        </p:nvSpPr>
        <p:spPr>
          <a:xfrm>
            <a:off x="933840" y="1792080"/>
            <a:ext cx="3902040" cy="1175400"/>
          </a:xfrm>
          <a:custGeom>
            <a:avLst/>
            <a:gdLst>
              <a:gd name="textAreaLeft" fmla="*/ 0 w 3902040"/>
              <a:gd name="textAreaRight" fmla="*/ 3905280 w 3902040"/>
              <a:gd name="textAreaTop" fmla="*/ 0 h 1175400"/>
              <a:gd name="textAreaBottom" fmla="*/ 1178640 h 1175400"/>
            </a:gdLst>
            <a:ahLst/>
            <a:cxnLst/>
            <a:rect l="textAreaLeft" t="textAreaTop" r="textAreaRight" b="textAreaBottom"/>
            <a:pathLst>
              <a:path w="3905794" h="1178985">
                <a:moveTo>
                  <a:pt x="0" y="1178985"/>
                </a:moveTo>
                <a:cubicBezTo>
                  <a:pt x="279762" y="1092988"/>
                  <a:pt x="559525" y="1006991"/>
                  <a:pt x="849085" y="813225"/>
                </a:cubicBezTo>
                <a:cubicBezTo>
                  <a:pt x="1138645" y="619459"/>
                  <a:pt x="1227909" y="112185"/>
                  <a:pt x="1737360" y="16391"/>
                </a:cubicBezTo>
                <a:cubicBezTo>
                  <a:pt x="2246812" y="-79403"/>
                  <a:pt x="3524794" y="277648"/>
                  <a:pt x="3905794" y="238459"/>
                </a:cubicBezTo>
              </a:path>
            </a:pathLst>
          </a:cu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923" name="Forme libre 9"/>
          <p:cNvSpPr/>
          <p:nvPr/>
        </p:nvSpPr>
        <p:spPr>
          <a:xfrm flipV="1">
            <a:off x="933840" y="3450240"/>
            <a:ext cx="3889080" cy="1145880"/>
          </a:xfrm>
          <a:custGeom>
            <a:avLst/>
            <a:gdLst>
              <a:gd name="textAreaLeft" fmla="*/ 0 w 3889080"/>
              <a:gd name="textAreaRight" fmla="*/ 3892320 w 3889080"/>
              <a:gd name="textAreaTop" fmla="*/ -1800 h 1145880"/>
              <a:gd name="textAreaBottom" fmla="*/ 1147320 h 1145880"/>
            </a:gdLst>
            <a:ahLst/>
            <a:cxnLst/>
            <a:rect l="textAreaLeft" t="textAreaTop" r="textAreaRight" b="textAreaBottom"/>
            <a:pathLst>
              <a:path w="3905794" h="1178985">
                <a:moveTo>
                  <a:pt x="0" y="1178985"/>
                </a:moveTo>
                <a:cubicBezTo>
                  <a:pt x="279762" y="1092988"/>
                  <a:pt x="559525" y="1006991"/>
                  <a:pt x="849085" y="813225"/>
                </a:cubicBezTo>
                <a:cubicBezTo>
                  <a:pt x="1138645" y="619459"/>
                  <a:pt x="1227909" y="112185"/>
                  <a:pt x="1737360" y="16391"/>
                </a:cubicBezTo>
                <a:cubicBezTo>
                  <a:pt x="2246812" y="-79403"/>
                  <a:pt x="3524794" y="277648"/>
                  <a:pt x="3905794" y="238459"/>
                </a:cubicBezTo>
              </a:path>
            </a:pathLst>
          </a:cu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nvGrpSpPr>
          <p:cNvPr id="924" name="Groupe 12"/>
          <p:cNvGrpSpPr/>
          <p:nvPr/>
        </p:nvGrpSpPr>
        <p:grpSpPr>
          <a:xfrm>
            <a:off x="515520" y="1438560"/>
            <a:ext cx="4966920" cy="2913120"/>
            <a:chOff x="515520" y="1438560"/>
            <a:chExt cx="4966920" cy="2913120"/>
          </a:xfrm>
        </p:grpSpPr>
        <p:sp>
          <p:nvSpPr>
            <p:cNvPr id="925" name="Rectangle 3"/>
            <p:cNvSpPr/>
            <p:nvPr/>
          </p:nvSpPr>
          <p:spPr>
            <a:xfrm>
              <a:off x="4839480" y="2043000"/>
              <a:ext cx="427320" cy="2308680"/>
            </a:xfrm>
            <a:prstGeom prst="rect">
              <a:avLst/>
            </a:prstGeom>
            <a:solidFill>
              <a:schemeClr val="accent2"/>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926" name="Connecteur droit 7"/>
            <p:cNvSpPr/>
            <p:nvPr/>
          </p:nvSpPr>
          <p:spPr>
            <a:xfrm flipH="1">
              <a:off x="868320" y="3192480"/>
              <a:ext cx="3971160" cy="360"/>
            </a:xfrm>
            <a:prstGeom prst="line">
              <a:avLst/>
            </a:prstGeom>
            <a:ln w="76200">
              <a:solidFill>
                <a:srgbClr val="EC792A"/>
              </a:solidFill>
            </a:ln>
          </p:spPr>
          <p:style>
            <a:lnRef idx="1">
              <a:schemeClr val="accent2"/>
            </a:lnRef>
            <a:fillRef idx="0">
              <a:schemeClr val="accent2"/>
            </a:fillRef>
            <a:effectRef idx="0">
              <a:schemeClr val="accent2"/>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927" name="Éclair 10"/>
            <p:cNvSpPr/>
            <p:nvPr/>
          </p:nvSpPr>
          <p:spPr>
            <a:xfrm>
              <a:off x="515520" y="2944440"/>
              <a:ext cx="257760" cy="492840"/>
            </a:xfrm>
            <a:prstGeom prst="lightningBolt">
              <a:avLst/>
            </a:prstGeom>
            <a:solidFill>
              <a:schemeClr val="accent2"/>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928" name="ZoneTexte 11"/>
            <p:cNvSpPr/>
            <p:nvPr/>
          </p:nvSpPr>
          <p:spPr>
            <a:xfrm>
              <a:off x="4623840" y="1438560"/>
              <a:ext cx="8586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800" b="0" u="none" strike="noStrike">
                  <a:solidFill>
                    <a:srgbClr val="000000"/>
                  </a:solidFill>
                  <a:uFillTx/>
                  <a:latin typeface="Arial"/>
                  <a:ea typeface="DejaVu Sans"/>
                </a:rPr>
                <a:t>Piezo</a:t>
              </a:r>
              <a:endParaRPr lang="en-DK" sz="1800" b="0" u="none" strike="noStrike">
                <a:solidFill>
                  <a:srgbClr val="FFFFFF"/>
                </a:solidFill>
                <a:uFillTx/>
                <a:latin typeface="Arial"/>
              </a:endParaRPr>
            </a:p>
          </p:txBody>
        </p:sp>
      </p:grpSp>
      <p:sp>
        <p:nvSpPr>
          <p:cNvPr id="929" name="Rectangle 5"/>
          <p:cNvSpPr/>
          <p:nvPr/>
        </p:nvSpPr>
        <p:spPr>
          <a:xfrm>
            <a:off x="2671200" y="2043000"/>
            <a:ext cx="2164680" cy="2308680"/>
          </a:xfrm>
          <a:prstGeom prst="rect">
            <a:avLst/>
          </a:prstGeom>
          <a:solidFill>
            <a:srgbClr val="DEEBF7">
              <a:alpha val="72000"/>
            </a:srgbClr>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u="none" strike="noStrike">
                <a:solidFill>
                  <a:srgbClr val="000000"/>
                </a:solidFill>
                <a:uFillTx/>
                <a:latin typeface="Arial"/>
                <a:ea typeface="DejaVu Sans"/>
              </a:rPr>
              <a:t>Attenuating material</a:t>
            </a:r>
            <a:endParaRPr lang="en-DK" sz="1800" b="0" u="none" strike="noStrike">
              <a:solidFill>
                <a:srgbClr val="000000"/>
              </a:solidFill>
              <a:uFillTx/>
              <a:latin typeface="Arial"/>
            </a:endParaRPr>
          </a:p>
        </p:txBody>
      </p:sp>
      <p:grpSp>
        <p:nvGrpSpPr>
          <p:cNvPr id="930" name="Groupe 14"/>
          <p:cNvGrpSpPr/>
          <p:nvPr/>
        </p:nvGrpSpPr>
        <p:grpSpPr>
          <a:xfrm>
            <a:off x="4683960" y="1807920"/>
            <a:ext cx="1958400" cy="3420720"/>
            <a:chOff x="4683960" y="1807920"/>
            <a:chExt cx="1958400" cy="3420720"/>
          </a:xfrm>
        </p:grpSpPr>
        <p:sp>
          <p:nvSpPr>
            <p:cNvPr id="931" name="Rectangle à coins arrondis 4"/>
            <p:cNvSpPr/>
            <p:nvPr/>
          </p:nvSpPr>
          <p:spPr>
            <a:xfrm>
              <a:off x="5283720" y="1807920"/>
              <a:ext cx="610200" cy="2765880"/>
            </a:xfrm>
            <a:prstGeom prst="roundRect">
              <a:avLst>
                <a:gd name="adj" fmla="val 16667"/>
              </a:avLst>
            </a:prstGeom>
            <a:solidFill>
              <a:schemeClr val="bg2"/>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932" name="ZoneTexte 13"/>
            <p:cNvSpPr/>
            <p:nvPr/>
          </p:nvSpPr>
          <p:spPr>
            <a:xfrm>
              <a:off x="4683960" y="4864680"/>
              <a:ext cx="19584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none" strike="noStrike">
                  <a:solidFill>
                    <a:srgbClr val="000000"/>
                  </a:solidFill>
                  <a:uFillTx/>
                  <a:latin typeface="Arial"/>
                  <a:ea typeface="DejaVu Sans"/>
                </a:rPr>
                <a:t>Coupling Medium</a:t>
              </a:r>
              <a:endParaRPr lang="en-DK" sz="1800" b="0" u="none" strike="noStrike">
                <a:solidFill>
                  <a:srgbClr val="FFFFFF"/>
                </a:solidFill>
                <a:uFillTx/>
                <a:latin typeface="Arial"/>
              </a:endParaRPr>
            </a:p>
          </p:txBody>
        </p:sp>
      </p:grpSp>
      <p:sp>
        <p:nvSpPr>
          <p:cNvPr id="933" name="ZoneTexte 15"/>
          <p:cNvSpPr/>
          <p:nvPr/>
        </p:nvSpPr>
        <p:spPr>
          <a:xfrm>
            <a:off x="7563240" y="1523160"/>
            <a:ext cx="422460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Send a sine wave voltage (~150V) modulated at the desired frequency (some MHz) for 1 μs = &gt; ultrasonic pulse.</a:t>
            </a:r>
            <a:endParaRPr lang="en-DK" sz="1800" b="0" u="none" strike="noStrike">
              <a:solidFill>
                <a:srgbClr val="FFFFFF"/>
              </a:solidFill>
              <a:uFillTx/>
              <a:latin typeface="Arial"/>
            </a:endParaRPr>
          </a:p>
          <a:p>
            <a:pPr>
              <a:lnSpc>
                <a:spcPct val="100000"/>
              </a:lnSpc>
            </a:pP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Stop the stimulation and go into listening mode:</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Propagation, reflections, broadcasts</a:t>
            </a:r>
            <a:endParaRPr lang="en-DK" sz="1800" b="0" u="none" strike="noStrike">
              <a:solidFill>
                <a:srgbClr val="FFFFFF"/>
              </a:solidFill>
              <a:uFillTx/>
              <a:latin typeface="Arial"/>
            </a:endParaRPr>
          </a:p>
          <a:p>
            <a:pPr>
              <a:lnSpc>
                <a:spcPct val="100000"/>
              </a:lnSpc>
            </a:pP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Conversion of reflected ultrasound pressure to voltage</a:t>
            </a:r>
            <a:endParaRPr lang="en-DK" sz="1800" b="0" u="none" strike="noStrike">
              <a:solidFill>
                <a:srgbClr val="FFFFFF"/>
              </a:solidFill>
              <a:uFillTx/>
              <a:latin typeface="Arial"/>
            </a:endParaRPr>
          </a:p>
        </p:txBody>
      </p:sp>
      <p:sp>
        <p:nvSpPr>
          <p:cNvPr id="934" name="ZoneTexte 16"/>
          <p:cNvSpPr/>
          <p:nvPr/>
        </p:nvSpPr>
        <p:spPr>
          <a:xfrm>
            <a:off x="2071800" y="5944680"/>
            <a:ext cx="814104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000" b="0" u="none" strike="noStrike">
                <a:solidFill>
                  <a:srgbClr val="000000"/>
                </a:solidFill>
                <a:uFillTx/>
                <a:latin typeface="Arial"/>
                <a:ea typeface="DejaVu Sans"/>
              </a:rPr>
              <a:t> (like a student) The probe spends 99% of the time passively listening !</a:t>
            </a:r>
            <a:endParaRPr lang="en-DK" sz="2000" b="0" u="none" strike="noStrike">
              <a:solidFill>
                <a:srgbClr val="FFFFFF"/>
              </a:solidFill>
              <a:uFillTx/>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PlaceHolder 1"/>
          <p:cNvSpPr>
            <a:spLocks noGrp="1"/>
          </p:cNvSpPr>
          <p:nvPr>
            <p:ph type="title"/>
          </p:nvPr>
        </p:nvSpPr>
        <p:spPr>
          <a:xfrm>
            <a:off x="4176360" y="205200"/>
            <a:ext cx="31946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Focalization</a:t>
            </a:r>
            <a:endParaRPr lang="en-DK" sz="4400" b="0" u="none" strike="noStrike">
              <a:solidFill>
                <a:srgbClr val="FFFFFF"/>
              </a:solidFill>
              <a:uFillTx/>
              <a:latin typeface="Arial"/>
            </a:endParaRPr>
          </a:p>
        </p:txBody>
      </p:sp>
      <p:pic>
        <p:nvPicPr>
          <p:cNvPr id="936" name="Image 3"/>
          <p:cNvPicPr/>
          <p:nvPr/>
        </p:nvPicPr>
        <p:blipFill>
          <a:blip r:embed="rId2"/>
          <a:stretch/>
        </p:blipFill>
        <p:spPr>
          <a:xfrm>
            <a:off x="949680" y="1696680"/>
            <a:ext cx="3523320" cy="4625280"/>
          </a:xfrm>
          <a:prstGeom prst="rect">
            <a:avLst/>
          </a:prstGeom>
          <a:ln w="0">
            <a:noFill/>
          </a:ln>
        </p:spPr>
      </p:pic>
      <p:pic>
        <p:nvPicPr>
          <p:cNvPr id="937" name="Image 4"/>
          <p:cNvPicPr/>
          <p:nvPr/>
        </p:nvPicPr>
        <p:blipFill>
          <a:blip r:embed="rId3"/>
          <a:stretch/>
        </p:blipFill>
        <p:spPr>
          <a:xfrm>
            <a:off x="7162920" y="1696680"/>
            <a:ext cx="5025600" cy="46252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re 1"/>
          <p:cNvSpPr/>
          <p:nvPr/>
        </p:nvSpPr>
        <p:spPr>
          <a:xfrm>
            <a:off x="838080" y="365040"/>
            <a:ext cx="10511280" cy="473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pPr>
            <a:r>
              <a:rPr lang="en-US" sz="4000" b="0" u="none" strike="noStrike">
                <a:solidFill>
                  <a:srgbClr val="000000"/>
                </a:solidFill>
                <a:uFillTx/>
                <a:latin typeface="Arial"/>
                <a:ea typeface="DejaVu Sans"/>
              </a:rPr>
              <a:t>In mathematics and physics, a system is said to be totally or partially degenerate when its components cannot be uniquely identified.</a:t>
            </a:r>
            <a:endParaRPr lang="en-DK" sz="4000" b="0" u="none" strike="noStrike">
              <a:solidFill>
                <a:srgbClr val="FFFFFF"/>
              </a:solidFill>
              <a:uFillTx/>
              <a:latin typeface="Arial"/>
            </a:endParaRPr>
          </a:p>
          <a:p>
            <a:pPr algn="ctr" defTabSz="914400">
              <a:lnSpc>
                <a:spcPct val="90000"/>
              </a:lnSpc>
            </a:pPr>
            <a:endParaRPr lang="en-DK" sz="4000" b="0" u="none" strike="noStrike">
              <a:solidFill>
                <a:srgbClr val="FFFFFF"/>
              </a:solidFill>
              <a:uFillTx/>
              <a:latin typeface="Arial"/>
            </a:endParaRPr>
          </a:p>
          <a:p>
            <a:pPr algn="ctr" defTabSz="914400">
              <a:lnSpc>
                <a:spcPct val="90000"/>
              </a:lnSpc>
            </a:pPr>
            <a:endParaRPr lang="en-DK" sz="1800" b="0" u="none" strike="noStrike">
              <a:solidFill>
                <a:srgbClr val="FFFFFF"/>
              </a:solidFill>
              <a:uFillTx/>
              <a:latin typeface="Arial"/>
            </a:endParaRPr>
          </a:p>
          <a:p>
            <a:pPr algn="ctr" defTabSz="914400">
              <a:lnSpc>
                <a:spcPct val="90000"/>
              </a:lnSpc>
            </a:pPr>
            <a:r>
              <a:rPr lang="en-US" sz="4000" b="0" u="none" strike="noStrike">
                <a:solidFill>
                  <a:srgbClr val="000000"/>
                </a:solidFill>
                <a:uFillTx/>
                <a:latin typeface="Arial"/>
                <a:ea typeface="DejaVu Sans"/>
              </a:rPr>
              <a:t>The degeneracy is lifted as soon as we have enough independent dimensions to uniquely characterize/classify each of its elements.</a:t>
            </a:r>
            <a:endParaRPr lang="en-DK" sz="4000" b="0" u="none" strike="noStrike">
              <a:solidFill>
                <a:srgbClr val="FFFFFF"/>
              </a:solidFill>
              <a:uFillTx/>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Information reconstruction</a:t>
            </a:r>
            <a:endParaRPr lang="en-DK" sz="4400" b="0" u="none" strike="noStrike">
              <a:solidFill>
                <a:srgbClr val="FFFFFF"/>
              </a:solidFill>
              <a:uFillTx/>
              <a:latin typeface="Arial"/>
            </a:endParaRPr>
          </a:p>
        </p:txBody>
      </p:sp>
      <p:sp>
        <p:nvSpPr>
          <p:cNvPr id="939" name="ZoneTexte 3"/>
          <p:cNvSpPr/>
          <p:nvPr/>
        </p:nvSpPr>
        <p:spPr>
          <a:xfrm>
            <a:off x="301320" y="1517400"/>
            <a:ext cx="1106892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0" u="none" strike="noStrike">
                <a:solidFill>
                  <a:srgbClr val="000000"/>
                </a:solidFill>
                <a:uFillTx/>
                <a:latin typeface="Arial"/>
                <a:ea typeface="DejaVu Sans"/>
              </a:rPr>
              <a:t>Amplification </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Time Gain Compensation =&gt; modulates the amplitude of the signal according to the material being passed through (e.g. a full bladder hardly attenuates the signal) (adjusted in real time by the user). </a:t>
            </a:r>
            <a:endParaRPr lang="en-DK" sz="2400" b="0" u="none" strike="noStrike">
              <a:solidFill>
                <a:srgbClr val="FFFFFF"/>
              </a:solidFill>
              <a:uFillTx/>
              <a:latin typeface="Arial"/>
            </a:endParaRPr>
          </a:p>
          <a:p>
            <a:pPr marL="457200" indent="-457200" defTabSz="914400">
              <a:lnSpc>
                <a:spcPct val="100000"/>
              </a:lnSpc>
              <a:buClr>
                <a:srgbClr val="000000"/>
              </a:buClr>
              <a:buFont typeface="Arial"/>
              <a:buChar char="•"/>
            </a:pPr>
            <a:r>
              <a:rPr lang="en-US" sz="2400" b="0" u="none" strike="noStrike">
                <a:solidFill>
                  <a:srgbClr val="000000"/>
                </a:solidFill>
                <a:uFillTx/>
                <a:latin typeface="Arial"/>
                <a:ea typeface="DejaVu Sans"/>
              </a:rPr>
              <a:t>Attenuation Compensation =&gt; amplifies the signal to account for its exponential decay (again adjusted manually).</a:t>
            </a:r>
            <a:endParaRPr lang="en-DK" sz="2400" b="0" u="none" strike="noStrike">
              <a:solidFill>
                <a:srgbClr val="FFFFFF"/>
              </a:solidFill>
              <a:uFillTx/>
              <a:latin typeface="Arial"/>
            </a:endParaRPr>
          </a:p>
          <a:p>
            <a:pPr marL="457200" indent="-457200" defTabSz="914400">
              <a:lnSpc>
                <a:spcPct val="100000"/>
              </a:lnSpc>
              <a:buClr>
                <a:srgbClr val="000000"/>
              </a:buClr>
              <a:buFont typeface="Arial"/>
              <a:buChar char="•"/>
            </a:pPr>
            <a:r>
              <a:rPr lang="en-US" sz="2400" b="0" u="none" strike="noStrike">
                <a:solidFill>
                  <a:srgbClr val="000000"/>
                </a:solidFill>
                <a:uFillTx/>
                <a:latin typeface="Arial"/>
                <a:ea typeface="DejaVu Sans"/>
              </a:rPr>
              <a:t>Demodulation: We remove the frequency of excitation/reception to keep only an envelope of intensity</a:t>
            </a:r>
            <a:endParaRPr lang="en-DK" sz="2400" b="0" u="none" strike="noStrike">
              <a:solidFill>
                <a:srgbClr val="FFFFFF"/>
              </a:solidFill>
              <a:uFillTx/>
              <a:latin typeface="Arial"/>
            </a:endParaRPr>
          </a:p>
          <a:p>
            <a:pPr marL="457200" indent="-457200" defTabSz="914400">
              <a:lnSpc>
                <a:spcPct val="100000"/>
              </a:lnSpc>
              <a:buClr>
                <a:srgbClr val="000000"/>
              </a:buClr>
              <a:buFont typeface="Arial"/>
              <a:buChar char="•"/>
            </a:pPr>
            <a:r>
              <a:rPr lang="en-US" sz="2400" b="0" u="none" strike="noStrike">
                <a:solidFill>
                  <a:srgbClr val="000000"/>
                </a:solidFill>
                <a:uFillTx/>
                <a:latin typeface="Arial"/>
                <a:ea typeface="DejaVu Sans"/>
              </a:rPr>
              <a:t>Digitization</a:t>
            </a:r>
            <a:endParaRPr lang="en-DK" sz="2400" b="0" u="none" strike="noStrike">
              <a:solidFill>
                <a:srgbClr val="FFFFFF"/>
              </a:solidFill>
              <a:uFillTx/>
              <a:latin typeface="Arial"/>
            </a:endParaRPr>
          </a:p>
          <a:p>
            <a:pPr marL="457200" indent="-457200" defTabSz="914400">
              <a:lnSpc>
                <a:spcPct val="100000"/>
              </a:lnSpc>
              <a:buClr>
                <a:srgbClr val="000000"/>
              </a:buClr>
              <a:buFont typeface="Arial"/>
              <a:buChar char="•"/>
            </a:pPr>
            <a:r>
              <a:rPr lang="en-US" sz="2400" b="0" u="none" strike="noStrike">
                <a:solidFill>
                  <a:srgbClr val="000000"/>
                </a:solidFill>
                <a:uFillTx/>
                <a:latin typeface="Arial"/>
                <a:ea typeface="DejaVu Sans"/>
              </a:rPr>
              <a:t>Filtering</a:t>
            </a:r>
            <a:endParaRPr lang="en-DK" sz="2400" b="0" u="none" strike="noStrike">
              <a:solidFill>
                <a:srgbClr val="FFFFFF"/>
              </a:solidFill>
              <a:uFillTx/>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Mode A Ultrasound (Amplitude)(1D)</a:t>
            </a:r>
            <a:endParaRPr lang="en-DK" sz="4400" b="0" u="none" strike="noStrike">
              <a:solidFill>
                <a:srgbClr val="FFFFFF"/>
              </a:solidFill>
              <a:uFillTx/>
              <a:latin typeface="Arial"/>
            </a:endParaRPr>
          </a:p>
        </p:txBody>
      </p:sp>
      <p:pic>
        <p:nvPicPr>
          <p:cNvPr id="941" name="Image 3"/>
          <p:cNvPicPr/>
          <p:nvPr/>
        </p:nvPicPr>
        <p:blipFill>
          <a:blip r:embed="rId2"/>
          <a:srcRect t="1457" r="71534" b="32633"/>
          <a:stretch/>
        </p:blipFill>
        <p:spPr>
          <a:xfrm>
            <a:off x="1302480" y="2375280"/>
            <a:ext cx="2067840" cy="3643560"/>
          </a:xfrm>
          <a:prstGeom prst="rect">
            <a:avLst/>
          </a:prstGeom>
          <a:ln w="0">
            <a:noFill/>
          </a:ln>
        </p:spPr>
      </p:pic>
      <p:sp>
        <p:nvSpPr>
          <p:cNvPr id="942" name="ZoneTexte 4"/>
          <p:cNvSpPr/>
          <p:nvPr/>
        </p:nvSpPr>
        <p:spPr>
          <a:xfrm>
            <a:off x="5289480" y="3539160"/>
            <a:ext cx="53251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In mode A, we plot the amplitude of the signal received over time (i.e. distance/depth). We can thus see the reflectivity of the interfaces</a:t>
            </a:r>
            <a:endParaRPr lang="en-DK" sz="1800" b="0" u="none" strike="noStrike">
              <a:solidFill>
                <a:srgbClr val="FFFFFF"/>
              </a:solidFill>
              <a:uFillTx/>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Ultrasound mode B (Brightness)(ND)</a:t>
            </a:r>
            <a:endParaRPr lang="en-DK" sz="4400" b="0" u="none" strike="noStrike">
              <a:solidFill>
                <a:srgbClr val="FFFFFF"/>
              </a:solidFill>
              <a:uFillTx/>
              <a:latin typeface="Arial"/>
            </a:endParaRPr>
          </a:p>
        </p:txBody>
      </p:sp>
      <p:sp>
        <p:nvSpPr>
          <p:cNvPr id="944" name="ZoneTexte 5"/>
          <p:cNvSpPr/>
          <p:nvPr/>
        </p:nvSpPr>
        <p:spPr>
          <a:xfrm>
            <a:off x="5338800" y="2855880"/>
            <a:ext cx="532512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In B mode, the amplitude of the signal received over time (and therefore distance/depth) is represented as a gray level.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By scanning different lines, you can obtain an image</a:t>
            </a:r>
            <a:endParaRPr lang="en-DK" sz="1800" b="0" u="none" strike="noStrike">
              <a:solidFill>
                <a:srgbClr val="FFFFFF"/>
              </a:solidFill>
              <a:uFillTx/>
              <a:latin typeface="Arial"/>
            </a:endParaRPr>
          </a:p>
        </p:txBody>
      </p:sp>
      <p:pic>
        <p:nvPicPr>
          <p:cNvPr id="945" name="Image 2"/>
          <p:cNvPicPr/>
          <p:nvPr/>
        </p:nvPicPr>
        <p:blipFill>
          <a:blip r:embed="rId2"/>
          <a:srcRect l="1929" t="3923" r="55327" b="3242"/>
          <a:stretch/>
        </p:blipFill>
        <p:spPr>
          <a:xfrm>
            <a:off x="504360" y="1418400"/>
            <a:ext cx="3286080" cy="5346000"/>
          </a:xfrm>
          <a:prstGeom prst="rect">
            <a:avLst/>
          </a:prstGeom>
          <a:ln w="0">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Time Motion Mode</a:t>
            </a:r>
            <a:endParaRPr lang="en-DK" sz="4400" b="0" u="none" strike="noStrike">
              <a:solidFill>
                <a:srgbClr val="FFFFFF"/>
              </a:solidFill>
              <a:uFillTx/>
              <a:latin typeface="Arial"/>
            </a:endParaRPr>
          </a:p>
        </p:txBody>
      </p:sp>
      <p:sp>
        <p:nvSpPr>
          <p:cNvPr id="947" name="PlaceHolder 2"/>
          <p:cNvSpPr>
            <a:spLocks noGrp="1"/>
          </p:cNvSpPr>
          <p:nvPr>
            <p:ph type="subTitle"/>
          </p:nvPr>
        </p:nvSpPr>
        <p:spPr>
          <a:xfrm>
            <a:off x="609480" y="1604520"/>
            <a:ext cx="10968840" cy="129276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en-US" sz="2800" b="0" u="none" strike="noStrike">
                <a:solidFill>
                  <a:srgbClr val="000000"/>
                </a:solidFill>
                <a:uFillTx/>
                <a:latin typeface="Arial"/>
                <a:ea typeface="DejaVu Sans"/>
              </a:rPr>
              <a:t>In single-sensor mode B, the displacement of a line over time is tracked:</a:t>
            </a:r>
            <a:endParaRPr lang="en-DK" sz="2800" b="0" u="none" strike="noStrike">
              <a:solidFill>
                <a:srgbClr val="FFFFFF"/>
              </a:solidFill>
              <a:uFillTx/>
              <a:latin typeface="Arial"/>
            </a:endParaRPr>
          </a:p>
        </p:txBody>
      </p:sp>
      <p:pic>
        <p:nvPicPr>
          <p:cNvPr id="948" name="Image 3"/>
          <p:cNvPicPr/>
          <p:nvPr/>
        </p:nvPicPr>
        <p:blipFill>
          <a:blip r:embed="rId2"/>
          <a:srcRect l="3704" t="22778" r="3840" b="20866"/>
          <a:stretch/>
        </p:blipFill>
        <p:spPr>
          <a:xfrm>
            <a:off x="2538000" y="3426480"/>
            <a:ext cx="7111800" cy="3243960"/>
          </a:xfrm>
          <a:prstGeom prst="rect">
            <a:avLst/>
          </a:prstGeom>
          <a:ln w="0">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Doppler ultrasound</a:t>
            </a:r>
            <a:endParaRPr lang="en-DK" sz="4400" b="0" u="none" strike="noStrike">
              <a:solidFill>
                <a:srgbClr val="FFFFFF"/>
              </a:solidFill>
              <a:uFillTx/>
              <a:latin typeface="Arial"/>
            </a:endParaRPr>
          </a:p>
        </p:txBody>
      </p:sp>
      <p:pic>
        <p:nvPicPr>
          <p:cNvPr id="950" name="Image 3"/>
          <p:cNvPicPr/>
          <p:nvPr/>
        </p:nvPicPr>
        <p:blipFill>
          <a:blip r:embed="rId2"/>
          <a:stretch/>
        </p:blipFill>
        <p:spPr>
          <a:xfrm>
            <a:off x="609480" y="1559520"/>
            <a:ext cx="4549320" cy="4711320"/>
          </a:xfrm>
          <a:prstGeom prst="rect">
            <a:avLst/>
          </a:prstGeom>
          <a:ln w="0">
            <a:noFill/>
          </a:ln>
        </p:spPr>
      </p:pic>
      <p:sp>
        <p:nvSpPr>
          <p:cNvPr id="951" name="TextBox 2"/>
          <p:cNvSpPr/>
          <p:nvPr/>
        </p:nvSpPr>
        <p:spPr>
          <a:xfrm>
            <a:off x="6986160" y="2700360"/>
            <a:ext cx="406260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FF0000"/>
                </a:solidFill>
                <a:uFillTx/>
                <a:latin typeface="Arial"/>
                <a:ea typeface="DejaVu Sans"/>
              </a:rPr>
              <a:t>To observe the Doppler effect, it is obviously necessary that the speed of movement of the reflectors is not perpendicular to the direction of the ultrasonic wave</a:t>
            </a:r>
            <a:endParaRPr lang="en-DK" sz="1800" b="0" u="none" strike="noStrike">
              <a:solidFill>
                <a:srgbClr val="FFFFFF"/>
              </a:solidFill>
              <a:uFillTx/>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PlaceHolder 1"/>
          <p:cNvSpPr>
            <a:spLocks noGrp="1"/>
          </p:cNvSpPr>
          <p:nvPr>
            <p:ph type="title"/>
          </p:nvPr>
        </p:nvSpPr>
        <p:spPr>
          <a:xfrm>
            <a:off x="399240" y="347040"/>
            <a:ext cx="10968840" cy="61632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3D imaging by probe arrays</a:t>
            </a:r>
            <a:endParaRPr lang="en-DK" sz="4400" b="0" u="none" strike="noStrike">
              <a:solidFill>
                <a:srgbClr val="FFFFFF"/>
              </a:solidFill>
              <a:uFillTx/>
              <a:latin typeface="Arial"/>
            </a:endParaRPr>
          </a:p>
        </p:txBody>
      </p:sp>
      <p:pic>
        <p:nvPicPr>
          <p:cNvPr id="953" name="Image 3"/>
          <p:cNvPicPr/>
          <p:nvPr/>
        </p:nvPicPr>
        <p:blipFill>
          <a:blip r:embed="rId2"/>
          <a:stretch/>
        </p:blipFill>
        <p:spPr>
          <a:xfrm>
            <a:off x="1841760" y="1523160"/>
            <a:ext cx="8083800" cy="2583000"/>
          </a:xfrm>
          <a:prstGeom prst="rect">
            <a:avLst/>
          </a:prstGeom>
          <a:ln w="0">
            <a:noFill/>
          </a:ln>
        </p:spPr>
      </p:pic>
      <p:pic>
        <p:nvPicPr>
          <p:cNvPr id="954" name="Image 5"/>
          <p:cNvPicPr/>
          <p:nvPr/>
        </p:nvPicPr>
        <p:blipFill>
          <a:blip r:embed="rId3"/>
          <a:stretch/>
        </p:blipFill>
        <p:spPr>
          <a:xfrm>
            <a:off x="492840" y="4109400"/>
            <a:ext cx="3425400" cy="2568240"/>
          </a:xfrm>
          <a:prstGeom prst="rect">
            <a:avLst/>
          </a:prstGeom>
          <a:ln w="0">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Spatial Resolution</a:t>
            </a:r>
            <a:endParaRPr lang="en-DK" sz="4400" b="0" u="none" strike="noStrike">
              <a:solidFill>
                <a:srgbClr val="FFFFFF"/>
              </a:solidFill>
              <a:uFillTx/>
              <a:latin typeface="Arial"/>
            </a:endParaRPr>
          </a:p>
        </p:txBody>
      </p:sp>
      <p:sp>
        <p:nvSpPr>
          <p:cNvPr id="956" name="PlaceHolder 2"/>
          <p:cNvSpPr>
            <a:spLocks noGrp="1"/>
          </p:cNvSpPr>
          <p:nvPr>
            <p:ph type="subTitle"/>
          </p:nvPr>
        </p:nvSpPr>
        <p:spPr>
          <a:xfrm>
            <a:off x="220680" y="4426920"/>
            <a:ext cx="11473560" cy="2227320"/>
          </a:xfrm>
          <a:prstGeom prst="rect">
            <a:avLst/>
          </a:prstGeom>
          <a:noFill/>
          <a:ln w="0">
            <a:noFill/>
          </a:ln>
        </p:spPr>
        <p:txBody>
          <a:bodyPr lIns="0" tIns="0" rIns="0" bIns="0" anchor="ctr">
            <a:noAutofit/>
          </a:bodyPr>
          <a:lstStyle/>
          <a:p>
            <a:pPr marL="343080" indent="-34308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The axial resolution is a function of the duration of the transmission pulse. For standard ultrasound scanners, it is in the order of mm.</a:t>
            </a:r>
            <a:endParaRPr lang="en-DK" sz="2400" b="0" u="none" strike="noStrike">
              <a:solidFill>
                <a:srgbClr val="FFFFFF"/>
              </a:solidFill>
              <a:uFillTx/>
              <a:latin typeface="Arial"/>
            </a:endParaRPr>
          </a:p>
          <a:p>
            <a:pPr marL="343080" indent="-34308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The lateral resolution is not as good. It varies with the geometry of the probe, and the focus of the beam (the resolution varies according to the depth)</a:t>
            </a:r>
            <a:endParaRPr lang="en-DK" sz="2400" b="0" u="none" strike="noStrike">
              <a:solidFill>
                <a:srgbClr val="FFFFFF"/>
              </a:solidFill>
              <a:uFillTx/>
              <a:latin typeface="Arial"/>
            </a:endParaRPr>
          </a:p>
        </p:txBody>
      </p:sp>
      <p:pic>
        <p:nvPicPr>
          <p:cNvPr id="957" name="Image 3"/>
          <p:cNvPicPr/>
          <p:nvPr/>
        </p:nvPicPr>
        <p:blipFill>
          <a:blip r:embed="rId2"/>
          <a:stretch/>
        </p:blipFill>
        <p:spPr>
          <a:xfrm>
            <a:off x="459720" y="2439720"/>
            <a:ext cx="4234680" cy="1787040"/>
          </a:xfrm>
          <a:prstGeom prst="rect">
            <a:avLst/>
          </a:prstGeom>
          <a:ln w="0">
            <a:noFill/>
          </a:ln>
        </p:spPr>
      </p:pic>
      <p:pic>
        <p:nvPicPr>
          <p:cNvPr id="958" name="Image 4"/>
          <p:cNvPicPr/>
          <p:nvPr/>
        </p:nvPicPr>
        <p:blipFill>
          <a:blip r:embed="rId3"/>
          <a:stretch/>
        </p:blipFill>
        <p:spPr>
          <a:xfrm rot="16200000">
            <a:off x="5868360" y="975240"/>
            <a:ext cx="3370680" cy="1974600"/>
          </a:xfrm>
          <a:prstGeom prst="rect">
            <a:avLst/>
          </a:prstGeom>
          <a:ln w="0">
            <a:noFill/>
          </a:ln>
        </p:spPr>
      </p:pic>
      <p:sp>
        <p:nvSpPr>
          <p:cNvPr id="959" name="Connecteur droit 10"/>
          <p:cNvSpPr/>
          <p:nvPr/>
        </p:nvSpPr>
        <p:spPr>
          <a:xfrm flipV="1">
            <a:off x="3205440" y="1660320"/>
            <a:ext cx="3699720" cy="1478520"/>
          </a:xfrm>
          <a:prstGeom prst="line">
            <a:avLst/>
          </a:prstGeom>
          <a:ln>
            <a:solidFill>
              <a:srgbClr val="5597D3"/>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
        <p:nvSpPr>
          <p:cNvPr id="960" name="Connecteur droit 12"/>
          <p:cNvSpPr/>
          <p:nvPr/>
        </p:nvSpPr>
        <p:spPr>
          <a:xfrm>
            <a:off x="3205440" y="3138840"/>
            <a:ext cx="3668040" cy="245160"/>
          </a:xfrm>
          <a:prstGeom prst="line">
            <a:avLst/>
          </a:prstGeom>
          <a:ln>
            <a:solidFill>
              <a:srgbClr val="5597D3"/>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PlaceHolder 1"/>
          <p:cNvSpPr>
            <a:spLocks noGrp="1"/>
          </p:cNvSpPr>
          <p:nvPr>
            <p:ph type="title"/>
          </p:nvPr>
        </p:nvSpPr>
        <p:spPr>
          <a:xfrm>
            <a:off x="609480" y="273600"/>
            <a:ext cx="10968480" cy="1140840"/>
          </a:xfrm>
          <a:prstGeom prst="rect">
            <a:avLst/>
          </a:prstGeom>
          <a:noFill/>
          <a:ln w="0">
            <a:noFill/>
          </a:ln>
        </p:spPr>
        <p:txBody>
          <a:bodyPr lIns="0" tIns="0" rIns="0" bIns="0" anchor="ctr">
            <a:noAutofit/>
          </a:bodyPr>
          <a:lstStyle/>
          <a:p>
            <a:pPr indent="0">
              <a:lnSpc>
                <a:spcPct val="90000"/>
              </a:lnSpc>
              <a:buNone/>
              <a:tabLst>
                <a:tab pos="0" algn="l"/>
              </a:tabLst>
            </a:pPr>
            <a:r>
              <a:rPr lang="fr-FR" sz="4400" b="0" u="none" strike="noStrike">
                <a:solidFill>
                  <a:srgbClr val="000000"/>
                </a:solidFill>
                <a:uFillTx/>
                <a:latin typeface="Arial"/>
                <a:ea typeface="DejaVu Sans"/>
              </a:rPr>
              <a:t>Elastography </a:t>
            </a:r>
            <a:endParaRPr lang="en-DK" sz="4400" b="0" u="none" strike="noStrike">
              <a:solidFill>
                <a:srgbClr val="FFFFFF"/>
              </a:solidFill>
              <a:uFillTx/>
              <a:latin typeface="Arial"/>
            </a:endParaRPr>
          </a:p>
        </p:txBody>
      </p:sp>
      <p:sp>
        <p:nvSpPr>
          <p:cNvPr id="962" name="PlaceHolder 2"/>
          <p:cNvSpPr>
            <a:spLocks noGrp="1"/>
          </p:cNvSpPr>
          <p:nvPr>
            <p:ph type="subTitle"/>
          </p:nvPr>
        </p:nvSpPr>
        <p:spPr>
          <a:xfrm>
            <a:off x="186480" y="1827360"/>
            <a:ext cx="4685400" cy="1586520"/>
          </a:xfrm>
          <a:prstGeom prst="rect">
            <a:avLst/>
          </a:prstGeom>
          <a:solidFill>
            <a:srgbClr val="729FCF"/>
          </a:solidFill>
          <a:ln w="0">
            <a:noFill/>
          </a:ln>
        </p:spPr>
        <p:txBody>
          <a:bodyPr lIns="0" tIns="0" rIns="0" bIns="0" anchor="ctr">
            <a:noAutofit/>
          </a:bodyPr>
          <a:lstStyle/>
          <a:p>
            <a:pPr indent="0">
              <a:lnSpc>
                <a:spcPct val="90000"/>
              </a:lnSpc>
              <a:spcBef>
                <a:spcPts val="1001"/>
              </a:spcBef>
              <a:buNone/>
              <a:tabLst>
                <a:tab pos="0" algn="l"/>
              </a:tabLst>
            </a:pPr>
            <a:r>
              <a:rPr lang="fr-FR" sz="1600" b="0" u="none" strike="noStrike">
                <a:solidFill>
                  <a:srgbClr val="000000"/>
                </a:solidFill>
                <a:uFillTx/>
                <a:latin typeface="Arial"/>
                <a:ea typeface="DejaVu Sans"/>
              </a:rPr>
              <a:t>Longitudinal wave velocities used to form images are not very sensitive to small variations in the rigidity of the medium, but these longitudinal waves can be used to create transverse waves, which are much more sensitive.</a:t>
            </a:r>
            <a:endParaRPr lang="en-DK" sz="1600" b="0" u="none" strike="noStrike">
              <a:solidFill>
                <a:srgbClr val="000000"/>
              </a:solidFill>
              <a:uFillTx/>
              <a:latin typeface="Arial"/>
            </a:endParaRPr>
          </a:p>
        </p:txBody>
      </p:sp>
      <p:pic>
        <p:nvPicPr>
          <p:cNvPr id="963" name="Image 962"/>
          <p:cNvPicPr/>
          <p:nvPr/>
        </p:nvPicPr>
        <p:blipFill>
          <a:blip r:embed="rId2"/>
          <a:stretch/>
        </p:blipFill>
        <p:spPr>
          <a:xfrm>
            <a:off x="7372440" y="574560"/>
            <a:ext cx="4671000" cy="3510720"/>
          </a:xfrm>
          <a:prstGeom prst="rect">
            <a:avLst/>
          </a:prstGeom>
          <a:ln w="0">
            <a:noFill/>
          </a:ln>
        </p:spPr>
      </p:pic>
      <p:pic>
        <p:nvPicPr>
          <p:cNvPr id="964" name="Image 963"/>
          <p:cNvPicPr/>
          <p:nvPr/>
        </p:nvPicPr>
        <p:blipFill>
          <a:blip r:embed="rId3"/>
          <a:stretch/>
        </p:blipFill>
        <p:spPr>
          <a:xfrm>
            <a:off x="327600" y="4165200"/>
            <a:ext cx="4403160" cy="2345040"/>
          </a:xfrm>
          <a:prstGeom prst="rect">
            <a:avLst/>
          </a:prstGeom>
          <a:ln w="0">
            <a:noFill/>
          </a:ln>
        </p:spPr>
      </p:pic>
      <p:sp>
        <p:nvSpPr>
          <p:cNvPr id="965" name="PlaceHolder 8"/>
          <p:cNvSpPr/>
          <p:nvPr/>
        </p:nvSpPr>
        <p:spPr>
          <a:xfrm>
            <a:off x="5220000" y="4553640"/>
            <a:ext cx="2712240" cy="1568160"/>
          </a:xfrm>
          <a:prstGeom prst="rect">
            <a:avLst/>
          </a:prstGeom>
          <a:solidFill>
            <a:srgbClr val="729FCF"/>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spcBef>
                <a:spcPts val="1001"/>
              </a:spcBef>
            </a:pPr>
            <a:r>
              <a:rPr lang="fr-FR" sz="1600" b="0" u="none" strike="noStrike">
                <a:solidFill>
                  <a:srgbClr val="000000"/>
                </a:solidFill>
                <a:uFillTx/>
                <a:latin typeface="Arial"/>
                <a:ea typeface="DejaVu Sans"/>
              </a:rPr>
              <a:t>As the transverse waves created are much slower than the longitudinal ones, we can use the longitudinal waves to observe the transverse waves. </a:t>
            </a:r>
            <a:endParaRPr lang="en-DK" sz="1600" b="0" u="none" strike="noStrike">
              <a:solidFill>
                <a:srgbClr val="000000"/>
              </a:solidFill>
              <a:uFillTx/>
              <a:latin typeface="Arial"/>
            </a:endParaRPr>
          </a:p>
        </p:txBody>
      </p:sp>
      <p:cxnSp>
        <p:nvCxnSpPr>
          <p:cNvPr id="966" name="Connecteur droit avec flèche 965"/>
          <p:cNvCxnSpPr>
            <a:stCxn id="962" idx="2"/>
            <a:endCxn id="964" idx="0"/>
          </p:cNvCxnSpPr>
          <p:nvPr/>
        </p:nvCxnSpPr>
        <p:spPr>
          <a:xfrm>
            <a:off x="2529000" y="3413880"/>
            <a:ext cx="360" cy="751680"/>
          </a:xfrm>
          <a:prstGeom prst="straightConnector1">
            <a:avLst/>
          </a:prstGeom>
          <a:ln w="57240">
            <a:solidFill>
              <a:srgbClr val="3465A4"/>
            </a:solidFill>
            <a:round/>
            <a:tailEnd type="triangle" w="med" len="med"/>
          </a:ln>
        </p:spPr>
      </p:cxnSp>
      <p:cxnSp>
        <p:nvCxnSpPr>
          <p:cNvPr id="967" name="Connecteur droit avec flèche 966"/>
          <p:cNvCxnSpPr>
            <a:stCxn id="964" idx="3"/>
            <a:endCxn id="965" idx="1"/>
          </p:cNvCxnSpPr>
          <p:nvPr/>
        </p:nvCxnSpPr>
        <p:spPr>
          <a:xfrm>
            <a:off x="4730760" y="5337720"/>
            <a:ext cx="489600" cy="360"/>
          </a:xfrm>
          <a:prstGeom prst="straightConnector1">
            <a:avLst/>
          </a:prstGeom>
          <a:ln w="57240">
            <a:solidFill>
              <a:srgbClr val="3465A4"/>
            </a:solidFill>
            <a:round/>
            <a:tailEnd type="triangle" w="med" len="med"/>
          </a:ln>
        </p:spPr>
      </p:cxnSp>
      <p:sp>
        <p:nvSpPr>
          <p:cNvPr id="968" name="PlaceHolder 9"/>
          <p:cNvSpPr/>
          <p:nvPr/>
        </p:nvSpPr>
        <p:spPr>
          <a:xfrm>
            <a:off x="8356320" y="4553640"/>
            <a:ext cx="2712240" cy="1568160"/>
          </a:xfrm>
          <a:prstGeom prst="rect">
            <a:avLst/>
          </a:prstGeom>
          <a:solidFill>
            <a:srgbClr val="729FCF"/>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spcBef>
                <a:spcPts val="1001"/>
              </a:spcBef>
            </a:pPr>
            <a:r>
              <a:rPr lang="fr-FR" sz="1600" b="0" u="none" strike="noStrike">
                <a:solidFill>
                  <a:srgbClr val="000000"/>
                </a:solidFill>
                <a:uFillTx/>
                <a:latin typeface="Arial"/>
                <a:ea typeface="DejaVu Sans"/>
              </a:rPr>
              <a:t>The speed of transverse waves depends on the stiffness of the material through which they pass</a:t>
            </a:r>
            <a:endParaRPr lang="en-DK" sz="1600" b="0" u="none" strike="noStrike">
              <a:solidFill>
                <a:srgbClr val="000000"/>
              </a:solidFill>
              <a:uFillTx/>
              <a:latin typeface="Arial"/>
            </a:endParaRPr>
          </a:p>
        </p:txBody>
      </p:sp>
      <p:cxnSp>
        <p:nvCxnSpPr>
          <p:cNvPr id="969" name="Connecteur droit avec flèche 968"/>
          <p:cNvCxnSpPr>
            <a:stCxn id="965" idx="3"/>
            <a:endCxn id="968" idx="1"/>
          </p:cNvCxnSpPr>
          <p:nvPr/>
        </p:nvCxnSpPr>
        <p:spPr>
          <a:xfrm>
            <a:off x="7932240" y="5337720"/>
            <a:ext cx="424440" cy="360"/>
          </a:xfrm>
          <a:prstGeom prst="straightConnector1">
            <a:avLst/>
          </a:prstGeom>
          <a:ln w="57240">
            <a:solidFill>
              <a:srgbClr val="3465A4"/>
            </a:solidFill>
            <a:round/>
            <a:tailEnd type="triangle" w="med" len="med"/>
          </a:ln>
        </p:spPr>
      </p:cxnSp>
      <p:cxnSp>
        <p:nvCxnSpPr>
          <p:cNvPr id="970" name="Connecteur droit avec flèche 969"/>
          <p:cNvCxnSpPr>
            <a:stCxn id="968" idx="0"/>
            <a:endCxn id="963" idx="2"/>
          </p:cNvCxnSpPr>
          <p:nvPr/>
        </p:nvCxnSpPr>
        <p:spPr>
          <a:xfrm flipH="1" flipV="1">
            <a:off x="9707760" y="4085280"/>
            <a:ext cx="5040" cy="468720"/>
          </a:xfrm>
          <a:prstGeom prst="straightConnector1">
            <a:avLst/>
          </a:prstGeom>
          <a:ln w="57240">
            <a:solidFill>
              <a:srgbClr val="3465A4"/>
            </a:solidFill>
            <a:round/>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PlaceHolder 1"/>
          <p:cNvSpPr>
            <a:spLocks noGrp="1"/>
          </p:cNvSpPr>
          <p:nvPr>
            <p:ph type="title"/>
          </p:nvPr>
        </p:nvSpPr>
        <p:spPr>
          <a:xfrm>
            <a:off x="609480" y="273600"/>
            <a:ext cx="10968480" cy="1140840"/>
          </a:xfrm>
          <a:prstGeom prst="rect">
            <a:avLst/>
          </a:prstGeom>
          <a:noFill/>
          <a:ln w="0">
            <a:noFill/>
          </a:ln>
        </p:spPr>
        <p:txBody>
          <a:bodyPr lIns="0" tIns="0" rIns="0" bIns="0" anchor="ctr">
            <a:noAutofit/>
          </a:bodyPr>
          <a:lstStyle/>
          <a:p>
            <a:pPr indent="0">
              <a:lnSpc>
                <a:spcPct val="90000"/>
              </a:lnSpc>
              <a:buNone/>
              <a:tabLst>
                <a:tab pos="0" algn="l"/>
              </a:tabLst>
            </a:pPr>
            <a:r>
              <a:rPr lang="fr-FR" sz="4400" b="0" u="none" strike="noStrike">
                <a:solidFill>
                  <a:srgbClr val="000000"/>
                </a:solidFill>
                <a:uFillTx/>
                <a:latin typeface="Arial"/>
                <a:ea typeface="DejaVu Sans"/>
              </a:rPr>
              <a:t>Contrast agents</a:t>
            </a:r>
            <a:endParaRPr lang="en-DK" sz="4400" b="0" u="none" strike="noStrike">
              <a:solidFill>
                <a:srgbClr val="FFFFFF"/>
              </a:solidFill>
              <a:uFillTx/>
              <a:latin typeface="Arial"/>
            </a:endParaRPr>
          </a:p>
        </p:txBody>
      </p:sp>
      <p:sp>
        <p:nvSpPr>
          <p:cNvPr id="972" name="PlaceHolder 2"/>
          <p:cNvSpPr>
            <a:spLocks noGrp="1"/>
          </p:cNvSpPr>
          <p:nvPr>
            <p:ph type="subTitle"/>
          </p:nvPr>
        </p:nvSpPr>
        <p:spPr>
          <a:xfrm>
            <a:off x="186480" y="1827360"/>
            <a:ext cx="5111280" cy="1980000"/>
          </a:xfrm>
          <a:prstGeom prst="rect">
            <a:avLst/>
          </a:prstGeom>
          <a:solidFill>
            <a:srgbClr val="729FCF"/>
          </a:solidFill>
          <a:ln w="0">
            <a:noFill/>
          </a:ln>
        </p:spPr>
        <p:txBody>
          <a:bodyPr lIns="0" tIns="0" rIns="0" bIns="0" anchor="ctr">
            <a:noAutofit/>
          </a:bodyPr>
          <a:lstStyle/>
          <a:p>
            <a:pPr indent="0" algn="ctr">
              <a:buNone/>
            </a:pPr>
            <a:r>
              <a:rPr lang="en-DK" sz="1600" b="0" u="none" strike="noStrike">
                <a:solidFill>
                  <a:srgbClr val="000000"/>
                </a:solidFill>
                <a:uFillTx/>
                <a:latin typeface="Arial"/>
              </a:rPr>
              <a:t>The agents used consist of microbubbles with an average diameter of 3 microns, which are injected into the bloodstream. As the acoustic impedance of these microbubbles (gas) is very different from that of blood (liquid), they act as highly effective ultrasound reflectors, providing the physician with information on the state of vascularization of the area being explored.</a:t>
            </a:r>
          </a:p>
        </p:txBody>
      </p:sp>
      <p:grpSp>
        <p:nvGrpSpPr>
          <p:cNvPr id="973" name="Groupe 972"/>
          <p:cNvGrpSpPr/>
          <p:nvPr/>
        </p:nvGrpSpPr>
        <p:grpSpPr>
          <a:xfrm>
            <a:off x="6896520" y="1645920"/>
            <a:ext cx="4120200" cy="2708640"/>
            <a:chOff x="6896520" y="1645920"/>
            <a:chExt cx="4120200" cy="2708640"/>
          </a:xfrm>
        </p:grpSpPr>
        <p:pic>
          <p:nvPicPr>
            <p:cNvPr id="974" name="Image 973"/>
            <p:cNvPicPr/>
            <p:nvPr/>
          </p:nvPicPr>
          <p:blipFill>
            <a:blip r:embed="rId2"/>
            <a:srcRect l="47775"/>
            <a:stretch/>
          </p:blipFill>
          <p:spPr>
            <a:xfrm>
              <a:off x="6896520" y="1645920"/>
              <a:ext cx="1986480" cy="2225880"/>
            </a:xfrm>
            <a:prstGeom prst="rect">
              <a:avLst/>
            </a:prstGeom>
            <a:ln w="0">
              <a:noFill/>
            </a:ln>
          </p:spPr>
        </p:pic>
        <p:pic>
          <p:nvPicPr>
            <p:cNvPr id="975" name="Image 974"/>
            <p:cNvPicPr/>
            <p:nvPr/>
          </p:nvPicPr>
          <p:blipFill>
            <a:blip r:embed="rId2"/>
            <a:srcRect r="51857"/>
            <a:stretch/>
          </p:blipFill>
          <p:spPr>
            <a:xfrm>
              <a:off x="9185760" y="1645920"/>
              <a:ext cx="1830960" cy="2225880"/>
            </a:xfrm>
            <a:prstGeom prst="rect">
              <a:avLst/>
            </a:prstGeom>
            <a:ln w="0">
              <a:noFill/>
            </a:ln>
          </p:spPr>
        </p:pic>
        <p:sp>
          <p:nvSpPr>
            <p:cNvPr id="976" name="Rectangle 975"/>
            <p:cNvSpPr/>
            <p:nvPr/>
          </p:nvSpPr>
          <p:spPr>
            <a:xfrm>
              <a:off x="7107840" y="4010760"/>
              <a:ext cx="1563480" cy="34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1800" b="0" u="none" strike="noStrike">
                  <a:solidFill>
                    <a:srgbClr val="000000"/>
                  </a:solidFill>
                  <a:uFillTx/>
                  <a:latin typeface="Arial"/>
                  <a:ea typeface="DejaVu Sans"/>
                </a:rPr>
                <a:t>Without µ-bubbles</a:t>
              </a:r>
              <a:endParaRPr lang="en-DK" sz="1800" b="0" u="none" strike="noStrike">
                <a:solidFill>
                  <a:srgbClr val="FFFFFF"/>
                </a:solidFill>
                <a:uFillTx/>
                <a:latin typeface="Arial"/>
              </a:endParaRPr>
            </a:p>
          </p:txBody>
        </p:sp>
        <p:sp>
          <p:nvSpPr>
            <p:cNvPr id="977" name="Rectangle 976"/>
            <p:cNvSpPr/>
            <p:nvPr/>
          </p:nvSpPr>
          <p:spPr>
            <a:xfrm>
              <a:off x="9327600" y="4010760"/>
              <a:ext cx="1546920" cy="34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1800" b="0" u="none" strike="noStrike">
                  <a:solidFill>
                    <a:srgbClr val="000000"/>
                  </a:solidFill>
                  <a:uFillTx/>
                  <a:latin typeface="Arial"/>
                  <a:ea typeface="DejaVu Sans"/>
                </a:rPr>
                <a:t>With µ-bubbles</a:t>
              </a:r>
              <a:endParaRPr lang="en-DK" sz="1800" b="0" u="none" strike="noStrike">
                <a:solidFill>
                  <a:srgbClr val="FFFFFF"/>
                </a:solidFill>
                <a:uFillTx/>
                <a:latin typeface="Arial"/>
              </a:endParaRPr>
            </a:p>
          </p:txBody>
        </p:sp>
      </p:grpSp>
      <p:pic>
        <p:nvPicPr>
          <p:cNvPr id="978" name="Image 977"/>
          <p:cNvPicPr/>
          <p:nvPr/>
        </p:nvPicPr>
        <p:blipFill>
          <a:blip r:embed="rId3"/>
          <a:stretch/>
        </p:blipFill>
        <p:spPr>
          <a:xfrm>
            <a:off x="2936160" y="4449240"/>
            <a:ext cx="3858480" cy="2167560"/>
          </a:xfrm>
          <a:prstGeom prst="rect">
            <a:avLst/>
          </a:prstGeom>
          <a:ln w="0">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PlaceHolder 1"/>
          <p:cNvSpPr>
            <a:spLocks noGrp="1"/>
          </p:cNvSpPr>
          <p:nvPr>
            <p:ph type="title"/>
          </p:nvPr>
        </p:nvSpPr>
        <p:spPr>
          <a:xfrm>
            <a:off x="609480" y="273600"/>
            <a:ext cx="10968480" cy="1140840"/>
          </a:xfrm>
          <a:prstGeom prst="rect">
            <a:avLst/>
          </a:prstGeom>
          <a:noFill/>
          <a:ln w="0">
            <a:noFill/>
          </a:ln>
        </p:spPr>
        <p:txBody>
          <a:bodyPr lIns="0" tIns="0" rIns="0" bIns="0" anchor="ctr">
            <a:noAutofit/>
          </a:bodyPr>
          <a:lstStyle/>
          <a:p>
            <a:pPr indent="0">
              <a:lnSpc>
                <a:spcPct val="90000"/>
              </a:lnSpc>
              <a:buNone/>
              <a:tabLst>
                <a:tab pos="0" algn="l"/>
              </a:tabLst>
            </a:pPr>
            <a:r>
              <a:rPr lang="fr-FR" sz="4400" b="0" u="none" strike="noStrike">
                <a:solidFill>
                  <a:srgbClr val="000000"/>
                </a:solidFill>
                <a:uFillTx/>
                <a:latin typeface="Arial"/>
                <a:ea typeface="DejaVu Sans"/>
              </a:rPr>
              <a:t>Microimaging</a:t>
            </a:r>
            <a:endParaRPr lang="en-DK" sz="4400" b="0" u="none" strike="noStrike">
              <a:solidFill>
                <a:srgbClr val="FFFFFF"/>
              </a:solidFill>
              <a:uFillTx/>
              <a:latin typeface="Arial"/>
            </a:endParaRPr>
          </a:p>
        </p:txBody>
      </p:sp>
      <p:sp>
        <p:nvSpPr>
          <p:cNvPr id="980" name="PlaceHolder 2"/>
          <p:cNvSpPr>
            <a:spLocks noGrp="1"/>
          </p:cNvSpPr>
          <p:nvPr>
            <p:ph type="subTitle"/>
          </p:nvPr>
        </p:nvSpPr>
        <p:spPr>
          <a:xfrm>
            <a:off x="186480" y="1827360"/>
            <a:ext cx="5111280" cy="1980000"/>
          </a:xfrm>
          <a:prstGeom prst="rect">
            <a:avLst/>
          </a:prstGeom>
          <a:solidFill>
            <a:srgbClr val="729FCF"/>
          </a:solidFill>
          <a:ln w="0">
            <a:noFill/>
          </a:ln>
        </p:spPr>
        <p:txBody>
          <a:bodyPr lIns="0" tIns="0" rIns="0" bIns="0" anchor="ctr">
            <a:noAutofit/>
          </a:bodyPr>
          <a:lstStyle/>
          <a:p>
            <a:pPr indent="0" algn="ctr">
              <a:buNone/>
            </a:pPr>
            <a:r>
              <a:rPr lang="en-DK" sz="1800" b="0" u="none" strike="noStrike">
                <a:solidFill>
                  <a:srgbClr val="000000"/>
                </a:solidFill>
                <a:uFillTx/>
                <a:latin typeface="Arial"/>
              </a:rPr>
              <a:t>These injected microbubbles also break the spatial resolution barrier imposed by the wavelength of ultrasound waves. </a:t>
            </a:r>
          </a:p>
          <a:p>
            <a:pPr indent="0" algn="ctr">
              <a:buNone/>
            </a:pPr>
            <a:r>
              <a:rPr lang="en-DK" sz="1800" b="0" u="none" strike="noStrike">
                <a:solidFill>
                  <a:srgbClr val="000000"/>
                </a:solidFill>
                <a:uFillTx/>
                <a:latin typeface="Arial"/>
              </a:rPr>
              <a:t>By coupling microbubble injection with ultra-fast image acquisition (500i/s), spatial resolutions of a few tens of micrometers can be achieved.</a:t>
            </a:r>
          </a:p>
        </p:txBody>
      </p:sp>
      <p:pic>
        <p:nvPicPr>
          <p:cNvPr id="981" name="Image 980"/>
          <p:cNvPicPr/>
          <p:nvPr/>
        </p:nvPicPr>
        <p:blipFill>
          <a:blip r:embed="rId2"/>
          <a:stretch/>
        </p:blipFill>
        <p:spPr>
          <a:xfrm>
            <a:off x="5121720" y="15120"/>
            <a:ext cx="7067880" cy="6201360"/>
          </a:xfrm>
          <a:prstGeom prst="rect">
            <a:avLst/>
          </a:prstGeom>
          <a:ln w="0">
            <a:noFill/>
          </a:ln>
        </p:spPr>
      </p:pic>
      <p:pic>
        <p:nvPicPr>
          <p:cNvPr id="982" name="Image 981"/>
          <p:cNvPicPr/>
          <p:nvPr/>
        </p:nvPicPr>
        <p:blipFill>
          <a:blip r:embed="rId3"/>
          <a:stretch/>
        </p:blipFill>
        <p:spPr>
          <a:xfrm>
            <a:off x="520560" y="5252400"/>
            <a:ext cx="3572640" cy="127260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re 1"/>
          <p:cNvSpPr/>
          <p:nvPr/>
        </p:nvSpPr>
        <p:spPr>
          <a:xfrm>
            <a:off x="764640" y="770040"/>
            <a:ext cx="10511280" cy="2490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defTabSz="914400">
              <a:lnSpc>
                <a:spcPct val="90000"/>
              </a:lnSpc>
            </a:pPr>
            <a:r>
              <a:rPr lang="en-US" sz="4400" b="0" u="none" strike="noStrike">
                <a:solidFill>
                  <a:srgbClr val="000000"/>
                </a:solidFill>
                <a:uFillTx/>
                <a:latin typeface="Calibri Light"/>
                <a:ea typeface="DejaVu Sans"/>
              </a:rPr>
              <a:t>What information do you have that allows you to uniquely classify each member of this class?</a:t>
            </a:r>
            <a:endParaRPr lang="en-DK" sz="4400" b="0" u="none" strike="noStrike">
              <a:solidFill>
                <a:srgbClr val="FFFFFF"/>
              </a:solidFill>
              <a:uFillTx/>
              <a:latin typeface="Arial"/>
            </a:endParaRPr>
          </a:p>
        </p:txBody>
      </p:sp>
      <p:sp>
        <p:nvSpPr>
          <p:cNvPr id="371" name="Titre 1"/>
          <p:cNvSpPr/>
          <p:nvPr/>
        </p:nvSpPr>
        <p:spPr>
          <a:xfrm>
            <a:off x="689760" y="3205440"/>
            <a:ext cx="10511280" cy="2490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defTabSz="914400">
              <a:lnSpc>
                <a:spcPct val="90000"/>
              </a:lnSpc>
            </a:pPr>
            <a:r>
              <a:rPr lang="en-US" sz="4400" b="0" u="none" strike="noStrike">
                <a:solidFill>
                  <a:srgbClr val="000000"/>
                </a:solidFill>
                <a:uFillTx/>
                <a:latin typeface="Calibri Light"/>
                <a:ea typeface="DejaVu Sans"/>
              </a:rPr>
              <a:t>To collect this information, we have a number of sensors at our disposal: what are they?</a:t>
            </a:r>
            <a:endParaRPr lang="en-DK" sz="4400" b="0" u="none" strike="noStrike">
              <a:solidFill>
                <a:srgbClr val="FFFFFF"/>
              </a:solidFill>
              <a:uFillTx/>
              <a:latin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Pros and Cons</a:t>
            </a:r>
            <a:endParaRPr lang="en-DK" sz="4400" b="0" u="none" strike="noStrike">
              <a:solidFill>
                <a:srgbClr val="FFFFFF"/>
              </a:solidFill>
              <a:uFillTx/>
              <a:latin typeface="Arial"/>
            </a:endParaRPr>
          </a:p>
        </p:txBody>
      </p:sp>
      <p:sp>
        <p:nvSpPr>
          <p:cNvPr id="984" name="ZoneTexte 3"/>
          <p:cNvSpPr/>
          <p:nvPr/>
        </p:nvSpPr>
        <p:spPr>
          <a:xfrm>
            <a:off x="683280" y="2327040"/>
            <a:ext cx="11167920" cy="283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u="none" strike="noStrike">
                <a:solidFill>
                  <a:srgbClr val="FF0000"/>
                </a:solidFill>
                <a:uFillTx/>
                <a:latin typeface="Arial"/>
                <a:ea typeface="DejaVu Sans"/>
              </a:rPr>
              <a:t>Presence of noise due to piezo and acquisition electronics</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The speckle is an "artifact" but creates a texture of the medium =&gt; </a:t>
            </a:r>
            <a:r>
              <a:rPr lang="en-US" sz="1800" b="0" u="none" strike="noStrike">
                <a:solidFill>
                  <a:srgbClr val="FF0000"/>
                </a:solidFill>
                <a:uFillTx/>
                <a:latin typeface="Arial"/>
                <a:ea typeface="DejaVu Sans"/>
              </a:rPr>
              <a:t>Images with a very particular appearance.</a:t>
            </a:r>
            <a:endParaRPr lang="en-DK" sz="1800" b="0" u="none" strike="noStrike">
              <a:solidFill>
                <a:srgbClr val="FFFFFF"/>
              </a:solidFill>
              <a:uFillTx/>
              <a:latin typeface="Arial"/>
            </a:endParaRPr>
          </a:p>
          <a:p>
            <a:pPr>
              <a:lnSpc>
                <a:spcPct val="100000"/>
              </a:lnSpc>
            </a:pPr>
            <a:r>
              <a:rPr lang="en-US" sz="1800" b="0" u="none" strike="noStrike">
                <a:solidFill>
                  <a:srgbClr val="FF0000"/>
                </a:solidFill>
                <a:uFillTx/>
                <a:latin typeface="Arial"/>
                <a:ea typeface="DejaVu Sans"/>
              </a:rPr>
              <a:t>Differences in velocity in tissues can create artifacts</a:t>
            </a:r>
            <a:endParaRPr lang="en-DK" sz="1800" b="0" u="none" strike="noStrike">
              <a:solidFill>
                <a:srgbClr val="FFFFFF"/>
              </a:solidFill>
              <a:uFillTx/>
              <a:latin typeface="Arial"/>
            </a:endParaRPr>
          </a:p>
          <a:p>
            <a:pPr>
              <a:lnSpc>
                <a:spcPct val="100000"/>
              </a:lnSpc>
            </a:pPr>
            <a:r>
              <a:rPr lang="en-US" sz="1800" b="0" u="none" strike="noStrike">
                <a:solidFill>
                  <a:srgbClr val="FF0000"/>
                </a:solidFill>
                <a:uFillTx/>
                <a:latin typeface="Arial"/>
                <a:ea typeface="DejaVu Sans"/>
              </a:rPr>
              <a:t>Grey areas.</a:t>
            </a:r>
            <a:endParaRPr lang="en-DK" sz="1800" b="0" u="none" strike="noStrike">
              <a:solidFill>
                <a:srgbClr val="FFFFFF"/>
              </a:solidFill>
              <a:uFillTx/>
              <a:latin typeface="Arial"/>
            </a:endParaRPr>
          </a:p>
          <a:p>
            <a:pPr>
              <a:lnSpc>
                <a:spcPct val="100000"/>
              </a:lnSpc>
            </a:pPr>
            <a:r>
              <a:rPr lang="en-US" sz="1800" b="0" u="none" strike="noStrike">
                <a:solidFill>
                  <a:srgbClr val="FF0000"/>
                </a:solidFill>
                <a:uFillTx/>
                <a:latin typeface="Arial"/>
                <a:ea typeface="DejaVu Sans"/>
              </a:rPr>
              <a:t>Multiple reflections.</a:t>
            </a:r>
            <a:endParaRPr lang="en-DK" sz="1800" b="0" u="none" strike="noStrike">
              <a:solidFill>
                <a:srgbClr val="FFFFFF"/>
              </a:solidFill>
              <a:uFillTx/>
              <a:latin typeface="Arial"/>
            </a:endParaRPr>
          </a:p>
          <a:p>
            <a:pPr>
              <a:lnSpc>
                <a:spcPct val="100000"/>
              </a:lnSpc>
            </a:pPr>
            <a:r>
              <a:rPr lang="en-US" sz="1800" b="0" u="none" strike="noStrike">
                <a:solidFill>
                  <a:srgbClr val="FF0000"/>
                </a:solidFill>
                <a:uFillTx/>
                <a:latin typeface="Arial"/>
                <a:ea typeface="DejaVu Sans"/>
              </a:rPr>
              <a:t>Low spatial resolution and variable depending on position</a:t>
            </a:r>
            <a:endParaRPr lang="en-DK" sz="1800" b="0" u="none" strike="noStrike">
              <a:solidFill>
                <a:srgbClr val="FFFFFF"/>
              </a:solidFill>
              <a:uFillTx/>
              <a:latin typeface="Arial"/>
            </a:endParaRPr>
          </a:p>
          <a:p>
            <a:pPr>
              <a:lnSpc>
                <a:spcPct val="100000"/>
              </a:lnSpc>
            </a:pPr>
            <a:r>
              <a:rPr lang="en-US" sz="1800" b="0" u="none" strike="noStrike">
                <a:solidFill>
                  <a:srgbClr val="FF0000"/>
                </a:solidFill>
                <a:uFillTx/>
                <a:latin typeface="Arial"/>
                <a:ea typeface="DejaVu Sans"/>
              </a:rPr>
              <a:t>Inability to visualize tissues with too much different acoustic impedance on the same device</a:t>
            </a:r>
            <a:endParaRPr lang="en-DK" sz="1800" b="0" u="none" strike="noStrike">
              <a:solidFill>
                <a:srgbClr val="FFFFFF"/>
              </a:solidFill>
              <a:uFillTx/>
              <a:latin typeface="Arial"/>
            </a:endParaRPr>
          </a:p>
          <a:p>
            <a:pPr>
              <a:lnSpc>
                <a:spcPct val="100000"/>
              </a:lnSpc>
            </a:pPr>
            <a:r>
              <a:rPr lang="en-US" sz="1800" b="0" u="none" strike="noStrike">
                <a:solidFill>
                  <a:srgbClr val="00B050"/>
                </a:solidFill>
                <a:uFillTx/>
                <a:latin typeface="Arial"/>
                <a:ea typeface="DejaVu Sans"/>
              </a:rPr>
              <a:t>Real time</a:t>
            </a:r>
            <a:endParaRPr lang="en-DK" sz="1800" b="0" u="none" strike="noStrike">
              <a:solidFill>
                <a:srgbClr val="FFFFFF"/>
              </a:solidFill>
              <a:uFillTx/>
              <a:latin typeface="Arial"/>
            </a:endParaRPr>
          </a:p>
          <a:p>
            <a:pPr>
              <a:lnSpc>
                <a:spcPct val="100000"/>
              </a:lnSpc>
            </a:pPr>
            <a:r>
              <a:rPr lang="en-US" sz="1800" b="0" u="none" strike="noStrike">
                <a:solidFill>
                  <a:srgbClr val="00B050"/>
                </a:solidFill>
                <a:uFillTx/>
                <a:latin typeface="Arial"/>
                <a:ea typeface="DejaVu Sans"/>
              </a:rPr>
              <a:t>Very low cost</a:t>
            </a:r>
            <a:endParaRPr lang="en-DK" sz="1800" b="0" u="none" strike="noStrike">
              <a:solidFill>
                <a:srgbClr val="FFFFFF"/>
              </a:solidFill>
              <a:uFillTx/>
              <a:latin typeface="Arial"/>
            </a:endParaRPr>
          </a:p>
          <a:p>
            <a:pPr>
              <a:lnSpc>
                <a:spcPct val="100000"/>
              </a:lnSpc>
            </a:pPr>
            <a:r>
              <a:rPr lang="en-US" sz="1800" b="0" u="none" strike="noStrike">
                <a:solidFill>
                  <a:srgbClr val="00B050"/>
                </a:solidFill>
                <a:uFillTx/>
                <a:latin typeface="Arial"/>
                <a:ea typeface="DejaVu Sans"/>
              </a:rPr>
              <a:t>Bench to bed Use</a:t>
            </a:r>
            <a:endParaRPr lang="en-DK" sz="1800" b="0" u="none" strike="noStrike">
              <a:solidFill>
                <a:srgbClr val="FFFFFF"/>
              </a:solidFill>
              <a:uFillTx/>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Interesting room for evolution</a:t>
            </a:r>
            <a:endParaRPr lang="en-DK" sz="4400" b="0" u="none" strike="noStrike">
              <a:solidFill>
                <a:srgbClr val="FFFFFF"/>
              </a:solidFill>
              <a:uFillTx/>
              <a:latin typeface="Arial"/>
            </a:endParaRPr>
          </a:p>
        </p:txBody>
      </p:sp>
      <p:sp>
        <p:nvSpPr>
          <p:cNvPr id="986" name="ZoneTexte 4"/>
          <p:cNvSpPr/>
          <p:nvPr/>
        </p:nvSpPr>
        <p:spPr>
          <a:xfrm>
            <a:off x="609480" y="1531080"/>
            <a:ext cx="72723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Ultrasound is a young technique</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Signal generation is very inexpensive and can cheaply increase the number of transmit/receive elements (3D probes)</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Contrast agents begin to be developed</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AI should make it possible to recreate a visual approach that is easier to interpret</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Approaches using multifrequency and nonlinear responses in development</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Active research on new forms of signal generation and acquisition coupled with new types of reconstruction</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Elastography</a:t>
            </a:r>
            <a:endParaRPr lang="en-DK" sz="1800" b="0" u="none" strike="noStrike">
              <a:solidFill>
                <a:srgbClr val="FFFFFF"/>
              </a:solidFill>
              <a:uFillTx/>
              <a:latin typeface="Arial"/>
            </a:endParaRPr>
          </a:p>
          <a:p>
            <a:pPr>
              <a:lnSpc>
                <a:spcPct val="100000"/>
              </a:lnSpc>
            </a:pPr>
            <a:r>
              <a:rPr lang="en-US" sz="1800" b="0" u="none" strike="noStrike">
                <a:solidFill>
                  <a:srgbClr val="000000"/>
                </a:solidFill>
                <a:uFillTx/>
                <a:latin typeface="Arial"/>
                <a:ea typeface="DejaVu Sans"/>
              </a:rPr>
              <a:t>Theragnostic possibilities</a:t>
            </a:r>
            <a:endParaRPr lang="en-DK" sz="1800" b="0" u="none" strike="noStrike">
              <a:solidFill>
                <a:srgbClr val="FFFFFF"/>
              </a:solidFill>
              <a:uFillTx/>
              <a:latin typeface="Arial"/>
            </a:endParaRPr>
          </a:p>
        </p:txBody>
      </p:sp>
      <p:pic>
        <p:nvPicPr>
          <p:cNvPr id="987" name="Image 5"/>
          <p:cNvPicPr/>
          <p:nvPr/>
        </p:nvPicPr>
        <p:blipFill>
          <a:blip r:embed="rId2"/>
          <a:stretch/>
        </p:blipFill>
        <p:spPr>
          <a:xfrm>
            <a:off x="8637120" y="3841920"/>
            <a:ext cx="2376000" cy="2376000"/>
          </a:xfrm>
          <a:prstGeom prst="rect">
            <a:avLst/>
          </a:prstGeom>
          <a:ln w="0">
            <a:noFill/>
          </a:ln>
        </p:spPr>
      </p:pic>
      <p:sp>
        <p:nvSpPr>
          <p:cNvPr id="988" name="ZoneTexte 6"/>
          <p:cNvSpPr/>
          <p:nvPr/>
        </p:nvSpPr>
        <p:spPr>
          <a:xfrm>
            <a:off x="8637120" y="6221520"/>
            <a:ext cx="23760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200" b="0" u="none" strike="noStrike">
                <a:solidFill>
                  <a:srgbClr val="000000"/>
                </a:solidFill>
                <a:uFillTx/>
                <a:latin typeface="Arial"/>
                <a:ea typeface="DejaVu Sans"/>
              </a:rPr>
              <a:t>&lt;2k€ sur des marketplaces ! </a:t>
            </a:r>
            <a:endParaRPr lang="en-DK" sz="1200" b="0" u="none" strike="noStrike">
              <a:solidFill>
                <a:srgbClr val="FFFFFF"/>
              </a:solidFill>
              <a:uFillTx/>
              <a:latin typeface="Arial"/>
            </a:endParaRPr>
          </a:p>
        </p:txBody>
      </p:sp>
      <p:pic>
        <p:nvPicPr>
          <p:cNvPr id="989" name="Image 7"/>
          <p:cNvPicPr/>
          <p:nvPr/>
        </p:nvPicPr>
        <p:blipFill>
          <a:blip r:embed="rId3"/>
          <a:stretch/>
        </p:blipFill>
        <p:spPr>
          <a:xfrm>
            <a:off x="7916040" y="1157760"/>
            <a:ext cx="3818160" cy="2640240"/>
          </a:xfrm>
          <a:prstGeom prst="rect">
            <a:avLst/>
          </a:prstGeom>
          <a:ln w="0">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Bibliography of the ultrasound part</a:t>
            </a:r>
            <a:endParaRPr lang="en-DK" sz="4400" b="0" u="none" strike="noStrike">
              <a:solidFill>
                <a:srgbClr val="FFFFFF"/>
              </a:solidFill>
              <a:uFillTx/>
              <a:latin typeface="Arial"/>
            </a:endParaRPr>
          </a:p>
        </p:txBody>
      </p:sp>
      <p:sp>
        <p:nvSpPr>
          <p:cNvPr id="991" name="ZoneTexte 3"/>
          <p:cNvSpPr/>
          <p:nvPr/>
        </p:nvSpPr>
        <p:spPr>
          <a:xfrm>
            <a:off x="299520" y="2333160"/>
            <a:ext cx="9695520" cy="264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2400" b="0" u="none" strike="noStrike">
                <a:solidFill>
                  <a:srgbClr val="000000"/>
                </a:solidFill>
                <a:uFillTx/>
                <a:latin typeface="Arial"/>
                <a:ea typeface="DejaVu Sans"/>
              </a:rPr>
              <a:t>Here again, Wikipedia has been a major source of information</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As well as the ultrasound courses accessible on the internet of:</a:t>
            </a:r>
            <a:endParaRPr lang="en-DK" sz="2400" b="0" u="none" strike="noStrike">
              <a:solidFill>
                <a:srgbClr val="FFFFFF"/>
              </a:solidFill>
              <a:uFillTx/>
              <a:latin typeface="Arial"/>
            </a:endParaRPr>
          </a:p>
          <a:p>
            <a:pPr>
              <a:lnSpc>
                <a:spcPct val="100000"/>
              </a:lnSpc>
            </a:pPr>
            <a:r>
              <a:rPr lang="en-US" sz="2400" b="0" u="none" strike="noStrike">
                <a:solidFill>
                  <a:srgbClr val="000000"/>
                </a:solidFill>
                <a:uFillTx/>
                <a:latin typeface="Arial"/>
                <a:ea typeface="DejaVu Sans"/>
              </a:rPr>
              <a:t>Sonia Dahdouh Telecom ParisTech - CNRS LTCI - WHIST Lab</a:t>
            </a: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Arial"/>
                <a:ea typeface="DejaVu Sans"/>
              </a:rPr>
              <a:t>Michel Dauzat, DIU, Ultrasound Techniques Database (parts 2 and 3), </a:t>
            </a: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Arial"/>
                <a:ea typeface="DejaVu Sans"/>
              </a:rPr>
              <a:t>Nîmes University Hospital</a:t>
            </a: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Arial"/>
                <a:ea typeface="DejaVu Sans"/>
              </a:rPr>
              <a:t>Corinne Gautier Physics Acoustics Ultrasound Basics </a:t>
            </a: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Arial"/>
                <a:ea typeface="DejaVu Sans"/>
              </a:rPr>
              <a:t>EFCV Department - Lille CHRU Cardiology Hospital</a:t>
            </a:r>
            <a:endParaRPr lang="en-DK" sz="2400" b="0" u="none" strike="noStrike">
              <a:solidFill>
                <a:srgbClr val="FFFFFF"/>
              </a:solidFill>
              <a:uFillTx/>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PlaceHolder 1"/>
          <p:cNvSpPr>
            <a:spLocks noGrp="1"/>
          </p:cNvSpPr>
          <p:nvPr>
            <p:ph type="title"/>
          </p:nvPr>
        </p:nvSpPr>
        <p:spPr>
          <a:xfrm>
            <a:off x="1657800" y="2892600"/>
            <a:ext cx="2319480" cy="106812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6000" b="1" u="none" strike="noStrike">
                <a:solidFill>
                  <a:srgbClr val="000000"/>
                </a:solidFill>
                <a:uFillTx/>
                <a:latin typeface="Arial"/>
                <a:ea typeface="DejaVu Sans"/>
              </a:rPr>
              <a:t>MRI</a:t>
            </a:r>
            <a:endParaRPr lang="en-DK" sz="6000" b="0" u="none" strike="noStrike">
              <a:solidFill>
                <a:srgbClr val="FFFFFF"/>
              </a:solidFill>
              <a:uFillTx/>
              <a:latin typeface="Arial"/>
            </a:endParaRPr>
          </a:p>
        </p:txBody>
      </p:sp>
      <p:grpSp>
        <p:nvGrpSpPr>
          <p:cNvPr id="993" name="Diagram 3"/>
          <p:cNvGrpSpPr/>
          <p:nvPr/>
        </p:nvGrpSpPr>
        <p:grpSpPr>
          <a:xfrm>
            <a:off x="6764760" y="2160"/>
            <a:ext cx="5425200" cy="6853680"/>
            <a:chOff x="6764760" y="2160"/>
            <a:chExt cx="5425200" cy="6853680"/>
          </a:xfrm>
        </p:grpSpPr>
        <p:sp>
          <p:nvSpPr>
            <p:cNvPr id="994" name="Rectangle 943"/>
            <p:cNvSpPr/>
            <p:nvPr/>
          </p:nvSpPr>
          <p:spPr>
            <a:xfrm>
              <a:off x="6764760" y="2160"/>
              <a:ext cx="5425200" cy="685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995" name="Rectangle: Rounded Corners 944"/>
            <p:cNvSpPr/>
            <p:nvPr/>
          </p:nvSpPr>
          <p:spPr>
            <a:xfrm>
              <a:off x="7955640" y="32302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Or, in scientific parlance</a:t>
              </a:r>
              <a:endParaRPr lang="en-DK" sz="900" b="0" u="none" strike="noStrike">
                <a:solidFill>
                  <a:srgbClr val="000000"/>
                </a:solidFill>
                <a:uFillTx/>
                <a:latin typeface="Arial"/>
              </a:endParaRPr>
            </a:p>
          </p:txBody>
        </p:sp>
        <p:sp>
          <p:nvSpPr>
            <p:cNvPr id="996" name="Freeform: Shape 945"/>
            <p:cNvSpPr/>
            <p:nvPr/>
          </p:nvSpPr>
          <p:spPr>
            <a:xfrm rot="16596600">
              <a:off x="7524360" y="204300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997" name="Rectangle: Rounded Corners 946"/>
            <p:cNvSpPr/>
            <p:nvPr/>
          </p:nvSpPr>
          <p:spPr>
            <a:xfrm>
              <a:off x="9078120" y="46368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Electromagnetic energy</a:t>
              </a:r>
              <a:endParaRPr lang="en-DK" sz="700" b="0" u="none" strike="noStrike">
                <a:solidFill>
                  <a:srgbClr val="000000"/>
                </a:solidFill>
                <a:uFillTx/>
                <a:latin typeface="Arial"/>
              </a:endParaRPr>
            </a:p>
          </p:txBody>
        </p:sp>
        <p:sp>
          <p:nvSpPr>
            <p:cNvPr id="998" name="Freeform: Shape 947"/>
            <p:cNvSpPr/>
            <p:nvPr/>
          </p:nvSpPr>
          <p:spPr>
            <a:xfrm rot="18289200">
              <a:off x="9757080" y="42912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999" name="Rectangle: Rounded Corners 948"/>
            <p:cNvSpPr/>
            <p:nvPr/>
          </p:nvSpPr>
          <p:spPr>
            <a:xfrm>
              <a:off x="10200960" y="25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Vision</a:t>
              </a:r>
              <a:endParaRPr lang="en-DK" sz="700" b="0" u="none" strike="noStrike">
                <a:solidFill>
                  <a:srgbClr val="000000"/>
                </a:solidFill>
                <a:uFillTx/>
                <a:latin typeface="Arial"/>
              </a:endParaRPr>
            </a:p>
          </p:txBody>
        </p:sp>
        <p:sp>
          <p:nvSpPr>
            <p:cNvPr id="1000" name="Freeform: Shape 949"/>
            <p:cNvSpPr/>
            <p:nvPr/>
          </p:nvSpPr>
          <p:spPr>
            <a:xfrm>
              <a:off x="9880200" y="65880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01" name="Rectangle: Rounded Corners 950"/>
            <p:cNvSpPr/>
            <p:nvPr/>
          </p:nvSpPr>
          <p:spPr>
            <a:xfrm>
              <a:off x="10200960" y="4636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Electroception</a:t>
              </a:r>
              <a:endParaRPr lang="en-DK" sz="700" b="0" u="none" strike="noStrike">
                <a:solidFill>
                  <a:srgbClr val="000000"/>
                </a:solidFill>
                <a:uFillTx/>
                <a:latin typeface="Arial"/>
              </a:endParaRPr>
            </a:p>
          </p:txBody>
        </p:sp>
        <p:sp>
          <p:nvSpPr>
            <p:cNvPr id="1002" name="Freeform: Shape 951"/>
            <p:cNvSpPr/>
            <p:nvPr/>
          </p:nvSpPr>
          <p:spPr>
            <a:xfrm rot="3310800">
              <a:off x="9760320" y="88668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03" name="Rectangle: Rounded Corners 952"/>
            <p:cNvSpPr/>
            <p:nvPr/>
          </p:nvSpPr>
          <p:spPr>
            <a:xfrm>
              <a:off x="10200960" y="924840"/>
              <a:ext cx="798840" cy="397800"/>
            </a:xfrm>
            <a:prstGeom prst="roundRect">
              <a:avLst>
                <a:gd name="adj" fmla="val 10000"/>
              </a:avLst>
            </a:prstGeom>
            <a:gradFill rotWithShape="0">
              <a:gsLst>
                <a:gs pos="0">
                  <a:srgbClr val="FF4000"/>
                </a:gs>
                <a:gs pos="100000">
                  <a:srgbClr val="8D281E"/>
                </a:gs>
              </a:gsLst>
              <a:lin ang="54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Magnétocaption</a:t>
              </a:r>
              <a:endParaRPr lang="en-DK" sz="700" b="0" u="none" strike="noStrike">
                <a:solidFill>
                  <a:srgbClr val="000000"/>
                </a:solidFill>
                <a:uFillTx/>
                <a:latin typeface="Arial"/>
              </a:endParaRPr>
            </a:p>
          </p:txBody>
        </p:sp>
        <p:sp>
          <p:nvSpPr>
            <p:cNvPr id="1004" name="Freeform: Shape 953"/>
            <p:cNvSpPr/>
            <p:nvPr/>
          </p:nvSpPr>
          <p:spPr>
            <a:xfrm rot="17351400">
              <a:off x="8427960" y="296604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05" name="Rectangle: Rounded Corners 954"/>
            <p:cNvSpPr/>
            <p:nvPr/>
          </p:nvSpPr>
          <p:spPr>
            <a:xfrm>
              <a:off x="9078120" y="23079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1000" b="0" u="none" strike="noStrike">
                  <a:solidFill>
                    <a:schemeClr val="lt1"/>
                  </a:solidFill>
                  <a:uFillTx/>
                  <a:latin typeface="Arial"/>
                  <a:ea typeface="DejaVu Sans"/>
                </a:rPr>
                <a:t>Mechanical reception</a:t>
              </a:r>
              <a:endParaRPr lang="en-DK" sz="1000" b="0" u="none" strike="noStrike">
                <a:solidFill>
                  <a:srgbClr val="000000"/>
                </a:solidFill>
                <a:uFillTx/>
                <a:latin typeface="Arial"/>
              </a:endParaRPr>
            </a:p>
          </p:txBody>
        </p:sp>
        <p:sp>
          <p:nvSpPr>
            <p:cNvPr id="1006" name="Freeform: Shape 955"/>
            <p:cNvSpPr/>
            <p:nvPr/>
          </p:nvSpPr>
          <p:spPr>
            <a:xfrm rot="17351400">
              <a:off x="9550800" y="204408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07" name="Rectangle: Rounded Corners 956"/>
            <p:cNvSpPr/>
            <p:nvPr/>
          </p:nvSpPr>
          <p:spPr>
            <a:xfrm>
              <a:off x="10200960" y="13860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Touch</a:t>
              </a:r>
              <a:endParaRPr lang="en-DK" sz="700" b="0" u="none" strike="noStrike">
                <a:solidFill>
                  <a:srgbClr val="000000"/>
                </a:solidFill>
                <a:uFillTx/>
                <a:latin typeface="Arial"/>
              </a:endParaRPr>
            </a:p>
          </p:txBody>
        </p:sp>
        <p:sp>
          <p:nvSpPr>
            <p:cNvPr id="1008" name="Freeform: Shape 957"/>
            <p:cNvSpPr/>
            <p:nvPr/>
          </p:nvSpPr>
          <p:spPr>
            <a:xfrm rot="18289200">
              <a:off x="9757080" y="227340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09" name="Rectangle: Rounded Corners 958"/>
            <p:cNvSpPr/>
            <p:nvPr/>
          </p:nvSpPr>
          <p:spPr>
            <a:xfrm>
              <a:off x="10200960" y="18471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earing</a:t>
              </a:r>
              <a:endParaRPr lang="en-DK" sz="700" b="0" u="none" strike="noStrike">
                <a:solidFill>
                  <a:srgbClr val="000000"/>
                </a:solidFill>
                <a:uFillTx/>
                <a:latin typeface="Arial"/>
              </a:endParaRPr>
            </a:p>
          </p:txBody>
        </p:sp>
        <p:sp>
          <p:nvSpPr>
            <p:cNvPr id="1010" name="Freeform: Shape 959"/>
            <p:cNvSpPr/>
            <p:nvPr/>
          </p:nvSpPr>
          <p:spPr>
            <a:xfrm>
              <a:off x="9880200" y="250344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11" name="Rectangle: Rounded Corners 960"/>
            <p:cNvSpPr/>
            <p:nvPr/>
          </p:nvSpPr>
          <p:spPr>
            <a:xfrm>
              <a:off x="10200960" y="23079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Echolocation</a:t>
              </a:r>
              <a:endParaRPr lang="en-DK" sz="700" b="0" u="none" strike="noStrike">
                <a:solidFill>
                  <a:srgbClr val="000000"/>
                </a:solidFill>
                <a:uFillTx/>
                <a:latin typeface="Arial"/>
              </a:endParaRPr>
            </a:p>
          </p:txBody>
        </p:sp>
        <p:sp>
          <p:nvSpPr>
            <p:cNvPr id="1012" name="Freeform: Shape 961"/>
            <p:cNvSpPr/>
            <p:nvPr/>
          </p:nvSpPr>
          <p:spPr>
            <a:xfrm rot="3310800">
              <a:off x="9760320" y="273096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13" name="Rectangle: Rounded Corners 962"/>
            <p:cNvSpPr/>
            <p:nvPr/>
          </p:nvSpPr>
          <p:spPr>
            <a:xfrm>
              <a:off x="10200960" y="27691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Proprioception</a:t>
              </a:r>
              <a:endParaRPr lang="en-DK" sz="700" b="0" u="none" strike="noStrike">
                <a:solidFill>
                  <a:srgbClr val="000000"/>
                </a:solidFill>
                <a:uFillTx/>
                <a:latin typeface="Arial"/>
              </a:endParaRPr>
            </a:p>
          </p:txBody>
        </p:sp>
        <p:sp>
          <p:nvSpPr>
            <p:cNvPr id="1014" name="Freeform: Shape 963"/>
            <p:cNvSpPr/>
            <p:nvPr/>
          </p:nvSpPr>
          <p:spPr>
            <a:xfrm rot="4249200">
              <a:off x="9554040" y="296244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15" name="Rectangle: Rounded Corners 964"/>
            <p:cNvSpPr/>
            <p:nvPr/>
          </p:nvSpPr>
          <p:spPr>
            <a:xfrm>
              <a:off x="10200960" y="32302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balance</a:t>
              </a:r>
              <a:endParaRPr lang="en-DK" sz="700" b="0" u="none" strike="noStrike">
                <a:solidFill>
                  <a:srgbClr val="000000"/>
                </a:solidFill>
                <a:uFillTx/>
                <a:latin typeface="Arial"/>
              </a:endParaRPr>
            </a:p>
          </p:txBody>
        </p:sp>
        <p:sp>
          <p:nvSpPr>
            <p:cNvPr id="1016" name="Freeform: Shape 965"/>
            <p:cNvSpPr/>
            <p:nvPr/>
          </p:nvSpPr>
          <p:spPr>
            <a:xfrm rot="3907200">
              <a:off x="8537400" y="3769560"/>
              <a:ext cx="759240" cy="7200"/>
            </a:xfrm>
            <a:custGeom>
              <a:avLst/>
              <a:gdLst>
                <a:gd name="textAreaLeft" fmla="*/ 0 w 759240"/>
                <a:gd name="textAreaRight" fmla="*/ 762120 w 759240"/>
                <a:gd name="textAreaTop" fmla="*/ 0 h 7200"/>
                <a:gd name="textAreaBottom" fmla="*/ 10080 h 7200"/>
              </a:gdLst>
              <a:ahLst/>
              <a:cxnLst/>
              <a:rect l="textAreaLeft" t="textAreaTop" r="textAreaRight" b="textAreaBottom"/>
              <a:pathLst>
                <a:path w="762410" h="10524">
                  <a:moveTo>
                    <a:pt x="0" y="5262"/>
                  </a:moveTo>
                  <a:lnTo>
                    <a:pt x="762410"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17" name="Rectangle: Rounded Corners 966"/>
            <p:cNvSpPr/>
            <p:nvPr/>
          </p:nvSpPr>
          <p:spPr>
            <a:xfrm>
              <a:off x="9078120" y="39218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chemoception</a:t>
              </a:r>
              <a:endParaRPr lang="en-DK" sz="700" b="0" u="none" strike="noStrike">
                <a:solidFill>
                  <a:srgbClr val="000000"/>
                </a:solidFill>
                <a:uFillTx/>
                <a:latin typeface="Arial"/>
              </a:endParaRPr>
            </a:p>
          </p:txBody>
        </p:sp>
        <p:sp>
          <p:nvSpPr>
            <p:cNvPr id="1018" name="Freeform: Shape 967"/>
            <p:cNvSpPr/>
            <p:nvPr/>
          </p:nvSpPr>
          <p:spPr>
            <a:xfrm rot="19457400">
              <a:off x="9840240" y="400140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19" name="Rectangle: Rounded Corners 968"/>
            <p:cNvSpPr/>
            <p:nvPr/>
          </p:nvSpPr>
          <p:spPr>
            <a:xfrm>
              <a:off x="10200960" y="36914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smell</a:t>
              </a:r>
              <a:endParaRPr lang="en-DK" sz="700" b="0" u="none" strike="noStrike">
                <a:solidFill>
                  <a:srgbClr val="000000"/>
                </a:solidFill>
                <a:uFillTx/>
                <a:latin typeface="Arial"/>
              </a:endParaRPr>
            </a:p>
          </p:txBody>
        </p:sp>
        <p:sp>
          <p:nvSpPr>
            <p:cNvPr id="1020" name="Freeform: Shape 969"/>
            <p:cNvSpPr/>
            <p:nvPr/>
          </p:nvSpPr>
          <p:spPr>
            <a:xfrm rot="2142600">
              <a:off x="9842400" y="423036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21" name="Rectangle: Rounded Corners 970"/>
            <p:cNvSpPr/>
            <p:nvPr/>
          </p:nvSpPr>
          <p:spPr>
            <a:xfrm>
              <a:off x="10200960" y="41526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taste</a:t>
              </a:r>
              <a:endParaRPr lang="en-DK" sz="700" b="0" u="none" strike="noStrike">
                <a:solidFill>
                  <a:srgbClr val="000000"/>
                </a:solidFill>
                <a:uFillTx/>
                <a:latin typeface="Arial"/>
              </a:endParaRPr>
            </a:p>
          </p:txBody>
        </p:sp>
        <p:sp>
          <p:nvSpPr>
            <p:cNvPr id="1022" name="Freeform: Shape 971"/>
            <p:cNvSpPr/>
            <p:nvPr/>
          </p:nvSpPr>
          <p:spPr>
            <a:xfrm rot="4725600">
              <a:off x="8096760" y="4230360"/>
              <a:ext cx="1642320" cy="7200"/>
            </a:xfrm>
            <a:custGeom>
              <a:avLst/>
              <a:gdLst>
                <a:gd name="textAreaLeft" fmla="*/ 0 w 1642320"/>
                <a:gd name="textAreaRight" fmla="*/ 1645200 w 1642320"/>
                <a:gd name="textAreaTop" fmla="*/ 0 h 7200"/>
                <a:gd name="textAreaBottom" fmla="*/ 10080 h 7200"/>
              </a:gdLst>
              <a:ahLst/>
              <a:cxnLst/>
              <a:rect l="textAreaLeft" t="textAreaTop" r="textAreaRight" b="textAreaBottom"/>
              <a:pathLst>
                <a:path w="1645419" h="10524">
                  <a:moveTo>
                    <a:pt x="0" y="5262"/>
                  </a:moveTo>
                  <a:lnTo>
                    <a:pt x="1645419"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1023" name="Rectangle: Rounded Corners 972"/>
            <p:cNvSpPr/>
            <p:nvPr/>
          </p:nvSpPr>
          <p:spPr>
            <a:xfrm>
              <a:off x="9078120" y="48441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Thermoception</a:t>
              </a:r>
              <a:endParaRPr lang="en-DK" sz="700" b="0" u="none" strike="noStrike">
                <a:solidFill>
                  <a:srgbClr val="000000"/>
                </a:solidFill>
                <a:uFillTx/>
                <a:latin typeface="Arial"/>
              </a:endParaRPr>
            </a:p>
          </p:txBody>
        </p:sp>
        <p:sp>
          <p:nvSpPr>
            <p:cNvPr id="1024" name="Freeform: Shape 973"/>
            <p:cNvSpPr/>
            <p:nvPr/>
          </p:nvSpPr>
          <p:spPr>
            <a:xfrm rot="19457400">
              <a:off x="9840240" y="492372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25" name="Rectangle: Rounded Corners 974"/>
            <p:cNvSpPr/>
            <p:nvPr/>
          </p:nvSpPr>
          <p:spPr>
            <a:xfrm>
              <a:off x="10200960" y="46137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1026" name="Freeform: Shape 975"/>
            <p:cNvSpPr/>
            <p:nvPr/>
          </p:nvSpPr>
          <p:spPr>
            <a:xfrm rot="2142600">
              <a:off x="9842400" y="515268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27" name="Rectangle: Rounded Corners 976"/>
            <p:cNvSpPr/>
            <p:nvPr/>
          </p:nvSpPr>
          <p:spPr>
            <a:xfrm>
              <a:off x="10200960" y="50745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Homeostasys receptor</a:t>
              </a:r>
              <a:endParaRPr lang="en-DK" sz="700" b="0" u="none" strike="noStrike">
                <a:solidFill>
                  <a:srgbClr val="000000"/>
                </a:solidFill>
                <a:uFillTx/>
                <a:latin typeface="Arial"/>
              </a:endParaRPr>
            </a:p>
          </p:txBody>
        </p:sp>
        <p:sp>
          <p:nvSpPr>
            <p:cNvPr id="1028" name="Freeform: Shape 977"/>
            <p:cNvSpPr/>
            <p:nvPr/>
          </p:nvSpPr>
          <p:spPr>
            <a:xfrm rot="5003400">
              <a:off x="7526520" y="480816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600" b="0" u="none" strike="noStrike">
                <a:solidFill>
                  <a:srgbClr val="000000"/>
                </a:solidFill>
                <a:uFillTx/>
                <a:latin typeface="Arial"/>
                <a:ea typeface="DejaVu Sans"/>
              </a:endParaRPr>
            </a:p>
          </p:txBody>
        </p:sp>
        <p:sp>
          <p:nvSpPr>
            <p:cNvPr id="1029" name="Rectangle: Rounded Corners 978"/>
            <p:cNvSpPr/>
            <p:nvPr/>
          </p:nvSpPr>
          <p:spPr>
            <a:xfrm>
              <a:off x="9078120" y="59968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Polymodale (dolor)</a:t>
              </a:r>
              <a:endParaRPr lang="en-DK" sz="700" b="0" u="none" strike="noStrike">
                <a:solidFill>
                  <a:srgbClr val="000000"/>
                </a:solidFill>
                <a:uFillTx/>
                <a:latin typeface="Arial"/>
              </a:endParaRPr>
            </a:p>
          </p:txBody>
        </p:sp>
        <p:sp>
          <p:nvSpPr>
            <p:cNvPr id="1030" name="Freeform: Shape 979"/>
            <p:cNvSpPr/>
            <p:nvPr/>
          </p:nvSpPr>
          <p:spPr>
            <a:xfrm rot="18289200">
              <a:off x="9757080" y="596232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31" name="Rectangle: Rounded Corners 980"/>
            <p:cNvSpPr/>
            <p:nvPr/>
          </p:nvSpPr>
          <p:spPr>
            <a:xfrm>
              <a:off x="10200960" y="55357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1032" name="Freeform: Shape 981"/>
            <p:cNvSpPr/>
            <p:nvPr/>
          </p:nvSpPr>
          <p:spPr>
            <a:xfrm>
              <a:off x="9880200" y="619200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33" name="Rectangle: Rounded Corners 982"/>
            <p:cNvSpPr/>
            <p:nvPr/>
          </p:nvSpPr>
          <p:spPr>
            <a:xfrm>
              <a:off x="10200960" y="59968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Joint receptors</a:t>
              </a:r>
              <a:endParaRPr lang="en-DK" sz="700" b="0" u="none" strike="noStrike">
                <a:solidFill>
                  <a:srgbClr val="000000"/>
                </a:solidFill>
                <a:uFillTx/>
                <a:latin typeface="Arial"/>
              </a:endParaRPr>
            </a:p>
          </p:txBody>
        </p:sp>
        <p:sp>
          <p:nvSpPr>
            <p:cNvPr id="1034" name="Freeform: Shape 983"/>
            <p:cNvSpPr/>
            <p:nvPr/>
          </p:nvSpPr>
          <p:spPr>
            <a:xfrm rot="3310800">
              <a:off x="9760320" y="641988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defTabSz="914400">
                <a:lnSpc>
                  <a:spcPct val="100000"/>
                </a:lnSpc>
              </a:pPr>
              <a:endParaRPr lang="en-US" sz="500" b="0" u="none" strike="noStrike">
                <a:solidFill>
                  <a:srgbClr val="000000"/>
                </a:solidFill>
                <a:uFillTx/>
                <a:latin typeface="Arial"/>
                <a:ea typeface="DejaVu Sans"/>
              </a:endParaRPr>
            </a:p>
          </p:txBody>
        </p:sp>
        <p:sp>
          <p:nvSpPr>
            <p:cNvPr id="1035" name="Rectangle: Rounded Corners 984"/>
            <p:cNvSpPr/>
            <p:nvPr/>
          </p:nvSpPr>
          <p:spPr>
            <a:xfrm>
              <a:off x="10200960" y="64580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Visceral receptors</a:t>
              </a:r>
              <a:endParaRPr lang="en-DK" sz="900" b="0" u="none" strike="noStrike">
                <a:solidFill>
                  <a:srgbClr val="000000"/>
                </a:solidFill>
                <a:uFillTx/>
                <a:latin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Simplified principle</a:t>
            </a:r>
            <a:endParaRPr lang="en-DK" sz="4400" b="0" u="none" strike="noStrike">
              <a:solidFill>
                <a:srgbClr val="FFFFFF"/>
              </a:solidFill>
              <a:uFillTx/>
              <a:latin typeface="Arial"/>
            </a:endParaRPr>
          </a:p>
        </p:txBody>
      </p:sp>
      <p:sp>
        <p:nvSpPr>
          <p:cNvPr id="1037" name="PlaceHolder 2"/>
          <p:cNvSpPr>
            <a:spLocks noGrp="1"/>
          </p:cNvSpPr>
          <p:nvPr>
            <p:ph type="subTitle"/>
          </p:nvPr>
        </p:nvSpPr>
        <p:spPr>
          <a:xfrm>
            <a:off x="609840" y="1616760"/>
            <a:ext cx="10968840" cy="4256280"/>
          </a:xfrm>
          <a:prstGeom prst="rect">
            <a:avLst/>
          </a:prstGeom>
          <a:noFill/>
          <a:ln w="0">
            <a:noFill/>
          </a:ln>
        </p:spPr>
        <p:txBody>
          <a:bodyPr lIns="0" tIns="0" rIns="0" bIns="0" anchor="ctr">
            <a:noAutofit/>
          </a:bodyPr>
          <a:lstStyle/>
          <a:p>
            <a:pPr indent="0" algn="ctr">
              <a:lnSpc>
                <a:spcPct val="100000"/>
              </a:lnSpc>
              <a:buNone/>
              <a:tabLst>
                <a:tab pos="0" algn="l"/>
              </a:tabLst>
            </a:pPr>
            <a:r>
              <a:rPr lang="en-US" sz="2000" b="1" u="none" strike="noStrike">
                <a:solidFill>
                  <a:srgbClr val="000000"/>
                </a:solidFill>
                <a:uFillTx/>
                <a:latin typeface="Arial"/>
                <a:ea typeface="DejaVu Sans"/>
              </a:rPr>
              <a:t>MRI consists of studying the way in which the nuclear magnetization of certain nuclei evolves over time following radiofrequency excitation.</a:t>
            </a:r>
            <a:endParaRPr lang="en-DK" sz="2000" b="0" u="none" strike="noStrike">
              <a:solidFill>
                <a:srgbClr val="FFFFFF"/>
              </a:solidFill>
              <a:uFillTx/>
              <a:latin typeface="Arial"/>
            </a:endParaRPr>
          </a:p>
          <a:p>
            <a:pPr indent="0" algn="ctr">
              <a:lnSpc>
                <a:spcPct val="100000"/>
              </a:lnSpc>
              <a:buNone/>
              <a:tabLst>
                <a:tab pos="0" algn="l"/>
              </a:tabLst>
            </a:pPr>
            <a:r>
              <a:rPr lang="en-US" sz="2000" b="1" u="none" strike="noStrike">
                <a:solidFill>
                  <a:srgbClr val="000000"/>
                </a:solidFill>
                <a:uFillTx/>
                <a:latin typeface="Arial"/>
                <a:ea typeface="DejaVu Sans"/>
              </a:rPr>
              <a:t>We must have:</a:t>
            </a:r>
            <a:endParaRPr lang="en-DK" sz="2000" b="0" u="none" strike="noStrike">
              <a:solidFill>
                <a:srgbClr val="FFFFFF"/>
              </a:solidFill>
              <a:uFillTx/>
              <a:latin typeface="Arial"/>
            </a:endParaRPr>
          </a:p>
          <a:p>
            <a:pPr indent="0" algn="ctr">
              <a:lnSpc>
                <a:spcPct val="100000"/>
              </a:lnSpc>
              <a:buNone/>
              <a:tabLst>
                <a:tab pos="0" algn="l"/>
              </a:tabLst>
            </a:pPr>
            <a:r>
              <a:rPr lang="en-US" sz="2000" b="1" u="none" strike="noStrike">
                <a:solidFill>
                  <a:srgbClr val="000000"/>
                </a:solidFill>
                <a:uFillTx/>
                <a:latin typeface="Arial"/>
                <a:ea typeface="DejaVu Sans"/>
              </a:rPr>
              <a:t>An object containing magnetizable nuclei (of non-zero spin)</a:t>
            </a:r>
            <a:endParaRPr lang="en-DK" sz="2000" b="0" u="none" strike="noStrike">
              <a:solidFill>
                <a:srgbClr val="FFFFFF"/>
              </a:solidFill>
              <a:uFillTx/>
              <a:latin typeface="Arial"/>
            </a:endParaRPr>
          </a:p>
          <a:p>
            <a:pPr indent="0" algn="ctr">
              <a:lnSpc>
                <a:spcPct val="100000"/>
              </a:lnSpc>
              <a:buNone/>
              <a:tabLst>
                <a:tab pos="0" algn="l"/>
              </a:tabLst>
            </a:pPr>
            <a:r>
              <a:rPr lang="en-US" sz="2000" b="1" u="none" strike="noStrike">
                <a:solidFill>
                  <a:srgbClr val="000000"/>
                </a:solidFill>
                <a:uFillTx/>
                <a:latin typeface="Arial"/>
                <a:ea typeface="DejaVu Sans"/>
              </a:rPr>
              <a:t>A very strong magnetic field capable of creating magnetization in the object</a:t>
            </a:r>
            <a:endParaRPr lang="en-DK" sz="2000" b="0" u="none" strike="noStrike">
              <a:solidFill>
                <a:srgbClr val="FFFFFF"/>
              </a:solidFill>
              <a:uFillTx/>
              <a:latin typeface="Arial"/>
            </a:endParaRPr>
          </a:p>
          <a:p>
            <a:pPr indent="0" algn="ctr">
              <a:lnSpc>
                <a:spcPct val="100000"/>
              </a:lnSpc>
              <a:buNone/>
              <a:tabLst>
                <a:tab pos="0" algn="l"/>
              </a:tabLst>
            </a:pPr>
            <a:r>
              <a:rPr lang="en-US" sz="2000" b="1" u="none" strike="noStrike">
                <a:solidFill>
                  <a:srgbClr val="000000"/>
                </a:solidFill>
                <a:uFillTx/>
                <a:latin typeface="Arial"/>
                <a:ea typeface="DejaVu Sans"/>
              </a:rPr>
              <a:t>A radiofrequency magnetic field generator to "excite" the magnetization of the nuclei</a:t>
            </a:r>
            <a:endParaRPr lang="en-DK" sz="2000" b="0" u="none" strike="noStrike">
              <a:solidFill>
                <a:srgbClr val="FFFFFF"/>
              </a:solidFill>
              <a:uFillTx/>
              <a:latin typeface="Arial"/>
            </a:endParaRPr>
          </a:p>
          <a:p>
            <a:pPr indent="0" algn="ctr">
              <a:lnSpc>
                <a:spcPct val="100000"/>
              </a:lnSpc>
              <a:buNone/>
              <a:tabLst>
                <a:tab pos="0" algn="l"/>
              </a:tabLst>
            </a:pPr>
            <a:r>
              <a:rPr lang="en-US" sz="2000" b="1" u="none" strike="noStrike">
                <a:solidFill>
                  <a:srgbClr val="000000"/>
                </a:solidFill>
                <a:uFillTx/>
                <a:latin typeface="Arial"/>
                <a:ea typeface="DejaVu Sans"/>
              </a:rPr>
              <a:t>A radiofrequency magnetic field receiver capable of capturing the signal re-emitted by the nuclei by de-exciting</a:t>
            </a:r>
            <a:endParaRPr lang="en-DK" sz="2000" b="0" u="none" strike="noStrike">
              <a:solidFill>
                <a:srgbClr val="FFFFFF"/>
              </a:solidFill>
              <a:uFillTx/>
              <a:latin typeface="Arial"/>
            </a:endParaRPr>
          </a:p>
          <a:p>
            <a:pPr indent="0" algn="ctr">
              <a:lnSpc>
                <a:spcPct val="100000"/>
              </a:lnSpc>
              <a:buNone/>
              <a:tabLst>
                <a:tab pos="0" algn="l"/>
              </a:tabLst>
            </a:pPr>
            <a:r>
              <a:rPr lang="en-US" sz="2000" b="1" u="none" strike="noStrike">
                <a:solidFill>
                  <a:srgbClr val="000000"/>
                </a:solidFill>
                <a:uFillTx/>
                <a:latin typeface="Arial"/>
                <a:ea typeface="DejaVu Sans"/>
              </a:rPr>
              <a:t>Main constraint on the sample: contain non-zero spin nuclei</a:t>
            </a:r>
            <a:endParaRPr lang="en-DK" sz="2000" b="0" u="none" strike="noStrike">
              <a:solidFill>
                <a:srgbClr val="FFFFFF"/>
              </a:solidFill>
              <a:uFillTx/>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PlaceHolder 1"/>
          <p:cNvSpPr>
            <a:spLocks noGrp="1"/>
          </p:cNvSpPr>
          <p:nvPr>
            <p:ph type="title"/>
          </p:nvPr>
        </p:nvSpPr>
        <p:spPr>
          <a:xfrm>
            <a:off x="992160" y="6768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The magnetic moment of a particle</a:t>
            </a:r>
            <a:endParaRPr lang="en-DK" sz="4400" b="0" u="none" strike="noStrike">
              <a:solidFill>
                <a:srgbClr val="FFFFFF"/>
              </a:solidFill>
              <a:uFillTx/>
              <a:latin typeface="Arial"/>
            </a:endParaRPr>
          </a:p>
        </p:txBody>
      </p:sp>
      <p:sp>
        <p:nvSpPr>
          <p:cNvPr id="1039" name="PlaceHolder 2"/>
          <p:cNvSpPr>
            <a:spLocks noGrp="1"/>
          </p:cNvSpPr>
          <p:nvPr>
            <p:ph type="subTitle"/>
          </p:nvPr>
        </p:nvSpPr>
        <p:spPr>
          <a:xfrm>
            <a:off x="205560" y="1212480"/>
            <a:ext cx="11161800" cy="277416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Protons, electrons, neutrons are particles that have an angular momentum of spin s.</a:t>
            </a:r>
            <a:endParaRPr lang="en-DK" sz="24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Immersed in a magnetic field, this spin generates a μ magnetic moment which will orient itself in the direction of the magnetic field and which will "rotate" around the field B0 at a rotation speed ω0 as a function of the strength of the field: 				</a:t>
            </a:r>
            <a:r>
              <a:rPr lang="en-US" sz="2400" b="0" i="1" u="none" strike="noStrike">
                <a:solidFill>
                  <a:srgbClr val="000000"/>
                </a:solidFill>
                <a:uFillTx/>
                <a:latin typeface="Century Schoolbook L"/>
                <a:ea typeface="DejaVu Sans"/>
              </a:rPr>
              <a:t>ω0 = γ B0</a:t>
            </a:r>
            <a:endParaRPr lang="en-DK" sz="24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2400" b="0" i="1" u="none" strike="noStrike">
                <a:solidFill>
                  <a:srgbClr val="000000"/>
                </a:solidFill>
                <a:uFillTx/>
                <a:latin typeface="Century Schoolbook L"/>
                <a:ea typeface="DejaVu Sans"/>
              </a:rPr>
              <a:t>γ</a:t>
            </a:r>
            <a:r>
              <a:rPr lang="en-US" sz="2400" b="0" u="none" strike="noStrike">
                <a:solidFill>
                  <a:srgbClr val="000000"/>
                </a:solidFill>
                <a:uFillTx/>
                <a:latin typeface="Arial"/>
                <a:ea typeface="DejaVu Sans"/>
              </a:rPr>
              <a:t>   is called the gyromagnetic ratio of the nucleus under consideration</a:t>
            </a:r>
            <a:endParaRPr lang="en-DK" sz="2400" b="0" u="none" strike="noStrike">
              <a:solidFill>
                <a:srgbClr val="FFFFFF"/>
              </a:solidFill>
              <a:uFillTx/>
              <a:latin typeface="Arial"/>
            </a:endParaRPr>
          </a:p>
        </p:txBody>
      </p:sp>
      <p:sp>
        <p:nvSpPr>
          <p:cNvPr id="1040" name="ZoneTexte 5"/>
          <p:cNvSpPr/>
          <p:nvPr/>
        </p:nvSpPr>
        <p:spPr>
          <a:xfrm>
            <a:off x="992160" y="4082760"/>
            <a:ext cx="1037556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0" u="none" strike="noStrike">
                <a:solidFill>
                  <a:srgbClr val="000000"/>
                </a:solidFill>
                <a:uFillTx/>
                <a:latin typeface="Arial"/>
                <a:ea typeface="DejaVu Sans"/>
              </a:rPr>
              <a:t>The number of nuclei whose magnetic moment μ will actually orient itself according to the field is statistically very (very) small because the thermal energy is generally sufficient to continuously disturb it, the macroscopic magnetization M of the sample is:</a:t>
            </a:r>
            <a:endParaRPr lang="en-DK" sz="1600" b="0" u="none" strike="noStrike">
              <a:solidFill>
                <a:srgbClr val="FFFFFF"/>
              </a:solidFill>
              <a:uFillTx/>
              <a:latin typeface="Arial"/>
            </a:endParaRPr>
          </a:p>
        </p:txBody>
      </p:sp>
      <mc:AlternateContent xmlns:mc="http://schemas.openxmlformats.org/markup-compatibility/2006" xmlns:a14="http://schemas.microsoft.com/office/drawing/2010/main">
        <mc:Choice Requires="a14">
          <p:sp>
            <p:nvSpPr>
              <p:cNvPr id="1041" name="ZoneTexte 6"/>
              <p:cNvSpPr txBox="1"/>
              <p:nvPr/>
            </p:nvSpPr>
            <p:spPr>
              <a:xfrm>
                <a:off x="3811320" y="5006160"/>
                <a:ext cx="4927680" cy="597600"/>
              </a:xfrm>
              <a:prstGeom prst="rect">
                <a:avLst/>
              </a:prstGeom>
            </p:spPr>
            <p:txBody>
              <a:bodyPr/>
              <a:lstStyle/>
              <a:p>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𝑀</m:t>
                      </m:r>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𝑆</m:t>
                          </m:r>
                          <m:d>
                            <m:dPr>
                              <m:ctrlPr>
                                <a:rPr i="1">
                                  <a:latin typeface="Cambria Math" panose="02040503050406030204" pitchFamily="18" charset="0"/>
                                </a:rPr>
                              </m:ctrlPr>
                            </m:dPr>
                            <m:e>
                              <m:r>
                                <a:rPr>
                                  <a:latin typeface="Cambria Math" panose="02040503050406030204" pitchFamily="18" charset="0"/>
                                </a:rPr>
                                <m:t>𝑆</m:t>
                              </m:r>
                              <m:r>
                                <a:rPr>
                                  <a:latin typeface="Cambria Math" panose="02040503050406030204" pitchFamily="18" charset="0"/>
                                </a:rPr>
                                <m:t>+1</m:t>
                              </m:r>
                            </m:e>
                          </m:d>
                          <m:sSup>
                            <m:sSupPr>
                              <m:ctrlPr>
                                <a:rPr i="1">
                                  <a:latin typeface="Cambria Math" panose="02040503050406030204" pitchFamily="18" charset="0"/>
                                </a:rPr>
                              </m:ctrlPr>
                            </m:sSupPr>
                            <m:e>
                              <m:r>
                                <a:rPr>
                                  <a:latin typeface="Cambria Math" panose="02040503050406030204" pitchFamily="18" charset="0"/>
                                </a:rPr>
                                <m:t>𝛾</m:t>
                              </m:r>
                            </m:e>
                            <m:sup>
                              <m:r>
                                <a:rPr>
                                  <a:latin typeface="Cambria Math" panose="02040503050406030204" pitchFamily="18" charset="0"/>
                                </a:rPr>
                                <m:t>2</m:t>
                              </m:r>
                            </m:sup>
                          </m:sSup>
                          <m:sSup>
                            <m:sSupPr>
                              <m:ctrlPr>
                                <a:rPr i="1">
                                  <a:latin typeface="Cambria Math" panose="02040503050406030204" pitchFamily="18" charset="0"/>
                                </a:rPr>
                              </m:ctrlPr>
                            </m:sSupPr>
                            <m:e>
                              <m:r>
                                <a:rPr>
                                  <a:latin typeface="Cambria Math" panose="02040503050406030204" pitchFamily="18" charset="0"/>
                                </a:rPr>
                                <m:t>ℏ</m:t>
                              </m:r>
                            </m:e>
                            <m:sup>
                              <m:r>
                                <a:rPr>
                                  <a:latin typeface="Cambria Math" panose="02040503050406030204" pitchFamily="18" charset="0"/>
                                </a:rPr>
                                <m:t>2</m:t>
                              </m:r>
                            </m:sup>
                          </m:sSup>
                        </m:num>
                        <m:den>
                          <m:r>
                            <a:rPr>
                              <a:latin typeface="Cambria Math" panose="02040503050406030204" pitchFamily="18" charset="0"/>
                            </a:rPr>
                            <m:t>3</m:t>
                          </m:r>
                          <m:sSub>
                            <m:sSubPr>
                              <m:ctrlPr>
                                <a:rPr i="1">
                                  <a:latin typeface="Cambria Math" panose="02040503050406030204" pitchFamily="18" charset="0"/>
                                </a:rPr>
                              </m:ctrlPr>
                            </m:sSubPr>
                            <m:e>
                              <m:r>
                                <a:rPr>
                                  <a:latin typeface="Cambria Math" panose="02040503050406030204" pitchFamily="18" charset="0"/>
                                </a:rPr>
                                <m:t>𝑘</m:t>
                              </m:r>
                            </m:e>
                            <m:sub>
                              <m:r>
                                <a:rPr>
                                  <a:latin typeface="Cambria Math" panose="02040503050406030204" pitchFamily="18" charset="0"/>
                                </a:rPr>
                                <m:t>𝐵</m:t>
                              </m:r>
                            </m:sub>
                          </m:sSub>
                        </m:den>
                      </m:f>
                      <m:r>
                        <a:rPr>
                          <a:latin typeface="Cambria Math" panose="02040503050406030204" pitchFamily="18" charset="0"/>
                        </a:rPr>
                        <m:t>.</m:t>
                      </m:r>
                      <m:r>
                        <a:rPr>
                          <a:latin typeface="Cambria Math" panose="02040503050406030204" pitchFamily="18" charset="0"/>
                        </a:rPr>
                        <m:t>𝑁</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𝐵</m:t>
                          </m:r>
                        </m:e>
                        <m:sub>
                          <m:r>
                            <a:rPr>
                              <a:latin typeface="Cambria Math" panose="02040503050406030204" pitchFamily="18" charset="0"/>
                            </a:rPr>
                            <m:t>0</m:t>
                          </m:r>
                        </m:sub>
                      </m:sSub>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1</m:t>
                          </m:r>
                        </m:num>
                        <m:den>
                          <m:r>
                            <a:rPr>
                              <a:latin typeface="Cambria Math" panose="02040503050406030204" pitchFamily="18" charset="0"/>
                            </a:rPr>
                            <m:t>𝑇</m:t>
                          </m:r>
                        </m:den>
                      </m:f>
                      <m:r>
                        <a:rPr>
                          <a:latin typeface="Cambria Math" panose="02040503050406030204" pitchFamily="18" charset="0"/>
                        </a:rPr>
                        <m:t>=</m:t>
                      </m:r>
                      <m:r>
                        <a:rPr>
                          <a:latin typeface="Cambria Math" panose="02040503050406030204" pitchFamily="18" charset="0"/>
                        </a:rPr>
                        <m:t>𝐶𝑠𝑡𝑒𝑁</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𝐵</m:t>
                          </m:r>
                        </m:e>
                        <m:sub>
                          <m:r>
                            <a:rPr>
                              <a:latin typeface="Cambria Math" panose="02040503050406030204" pitchFamily="18" charset="0"/>
                            </a:rPr>
                            <m:t>0</m:t>
                          </m:r>
                        </m:sub>
                      </m:sSub>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1</m:t>
                          </m:r>
                        </m:num>
                        <m:den>
                          <m:r>
                            <a:rPr>
                              <a:latin typeface="Cambria Math" panose="02040503050406030204" pitchFamily="18" charset="0"/>
                            </a:rPr>
                            <m:t>𝑇</m:t>
                          </m:r>
                        </m:den>
                      </m:f>
                    </m:oMath>
                  </m:oMathPara>
                </a14:m>
                <a:endParaRPr/>
              </a:p>
            </p:txBody>
          </p:sp>
        </mc:Choice>
        <mc:Fallback xmlns:p15="http://schemas.microsoft.com/office/powerpoint/2012/main" xmlns:p14="http://schemas.microsoft.com/office/powerpoint/2010/main" xmlns=""/>
      </mc:AlternateContent>
      <p:sp>
        <p:nvSpPr>
          <p:cNvPr id="1042" name="ZoneTexte 7"/>
          <p:cNvSpPr/>
          <p:nvPr/>
        </p:nvSpPr>
        <p:spPr>
          <a:xfrm>
            <a:off x="887400" y="5607360"/>
            <a:ext cx="9542160" cy="394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=&gt;Under standard MRI conditions, less than 5ppm</a:t>
            </a:r>
            <a:r>
              <a:rPr lang="en-US" sz="2000" b="0" u="none" strike="noStrike">
                <a:solidFill>
                  <a:srgbClr val="000000"/>
                </a:solidFill>
                <a:uFillTx/>
                <a:latin typeface="Arial"/>
                <a:ea typeface="DejaVu Sans"/>
              </a:rPr>
              <a:t>*</a:t>
            </a:r>
            <a:r>
              <a:rPr lang="en-US" sz="1800" b="0" u="none" strike="noStrike">
                <a:solidFill>
                  <a:srgbClr val="000000"/>
                </a:solidFill>
                <a:uFillTx/>
                <a:latin typeface="Arial"/>
                <a:ea typeface="DejaVu Sans"/>
              </a:rPr>
              <a:t> of the nuclei align with the magnetic field</a:t>
            </a:r>
            <a:endParaRPr lang="en-DK" sz="1800" b="0" u="none" strike="noStrike">
              <a:solidFill>
                <a:srgbClr val="FFFFFF"/>
              </a:solidFill>
              <a:uFillTx/>
              <a:latin typeface="Arial"/>
            </a:endParaRPr>
          </a:p>
        </p:txBody>
      </p:sp>
      <p:sp>
        <p:nvSpPr>
          <p:cNvPr id="1043" name="ZoneTexte 8"/>
          <p:cNvSpPr/>
          <p:nvPr/>
        </p:nvSpPr>
        <p:spPr>
          <a:xfrm>
            <a:off x="1506240" y="6208200"/>
            <a:ext cx="718596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800" b="0" u="none" strike="noStrike">
                <a:solidFill>
                  <a:srgbClr val="C00000"/>
                </a:solidFill>
                <a:uFillTx/>
                <a:latin typeface="Arial"/>
                <a:ea typeface="DejaVu Sans"/>
              </a:rPr>
              <a:t>=&gt; MRI is a very </a:t>
            </a:r>
            <a:r>
              <a:rPr lang="en-US" sz="2800" b="1" u="sng" strike="noStrike">
                <a:solidFill>
                  <a:srgbClr val="C00000"/>
                </a:solidFill>
                <a:uFillTx/>
                <a:latin typeface="Arial"/>
                <a:ea typeface="DejaVu Sans"/>
              </a:rPr>
              <a:t>in</a:t>
            </a:r>
            <a:r>
              <a:rPr lang="en-US" sz="2800" b="0" u="none" strike="noStrike">
                <a:solidFill>
                  <a:srgbClr val="C00000"/>
                </a:solidFill>
                <a:uFillTx/>
                <a:latin typeface="Arial"/>
                <a:ea typeface="DejaVu Sans"/>
              </a:rPr>
              <a:t>sensitive imaging method</a:t>
            </a:r>
            <a:endParaRPr lang="en-DK" sz="2800" b="0" u="none" strike="noStrike">
              <a:solidFill>
                <a:srgbClr val="FFFFFF"/>
              </a:solidFill>
              <a:uFillTx/>
              <a:latin typeface="Arial"/>
            </a:endParaRPr>
          </a:p>
        </p:txBody>
      </p:sp>
      <p:sp>
        <p:nvSpPr>
          <p:cNvPr id="1044" name="ZoneTexte 9"/>
          <p:cNvSpPr/>
          <p:nvPr/>
        </p:nvSpPr>
        <p:spPr>
          <a:xfrm>
            <a:off x="10341360" y="5982120"/>
            <a:ext cx="17085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u="none" strike="noStrike">
                <a:solidFill>
                  <a:srgbClr val="000000"/>
                </a:solidFill>
                <a:uFillTx/>
                <a:latin typeface="Arial"/>
                <a:ea typeface="DejaVu Sans"/>
              </a:rPr>
              <a:t>*ppm = part per million</a:t>
            </a:r>
            <a:endParaRPr lang="en-DK" sz="1200" b="0" u="none" strike="noStrike">
              <a:solidFill>
                <a:srgbClr val="FFFFFF"/>
              </a:solidFill>
              <a:uFillTx/>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ZoneTexte 3"/>
          <p:cNvSpPr/>
          <p:nvPr/>
        </p:nvSpPr>
        <p:spPr>
          <a:xfrm>
            <a:off x="739800" y="870840"/>
            <a:ext cx="989892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800" b="0" u="none" strike="noStrike">
                <a:solidFill>
                  <a:srgbClr val="C00000"/>
                </a:solidFill>
                <a:uFillTx/>
                <a:latin typeface="Arial"/>
                <a:ea typeface="DejaVu Sans"/>
              </a:rPr>
              <a:t>Why doesn't this big magnetic field stuck me into the magnet?</a:t>
            </a:r>
            <a:endParaRPr lang="en-DK" sz="2800" b="0" u="none" strike="noStrike">
              <a:solidFill>
                <a:srgbClr val="FFFFFF"/>
              </a:solidFill>
              <a:uFillTx/>
              <a:latin typeface="Arial"/>
            </a:endParaRPr>
          </a:p>
        </p:txBody>
      </p:sp>
      <p:sp>
        <p:nvSpPr>
          <p:cNvPr id="1046" name="ZoneTexte 4"/>
          <p:cNvSpPr/>
          <p:nvPr/>
        </p:nvSpPr>
        <p:spPr>
          <a:xfrm>
            <a:off x="1415160" y="1708920"/>
            <a:ext cx="930132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In MRI, we are interested in the magnetic moment of the </a:t>
            </a:r>
            <a:r>
              <a:rPr lang="en-US" sz="1800" b="0" u="none" strike="noStrike">
                <a:solidFill>
                  <a:srgbClr val="FF0000"/>
                </a:solidFill>
                <a:uFillTx/>
                <a:latin typeface="Arial"/>
                <a:ea typeface="DejaVu Sans"/>
              </a:rPr>
              <a:t>nuclei</a:t>
            </a:r>
            <a:r>
              <a:rPr lang="en-US" sz="1800" b="0" u="none" strike="noStrike">
                <a:solidFill>
                  <a:srgbClr val="000000"/>
                </a:solidFill>
                <a:uFillTx/>
                <a:latin typeface="Arial"/>
                <a:ea typeface="DejaVu Sans"/>
              </a:rPr>
              <a:t>. Whereas the attraction generated by "classical" magnets is due to the magnetic moment of the </a:t>
            </a:r>
            <a:r>
              <a:rPr lang="en-US" sz="1800" b="0" u="none" strike="noStrike">
                <a:solidFill>
                  <a:srgbClr val="FF0000"/>
                </a:solidFill>
                <a:uFillTx/>
                <a:latin typeface="Arial"/>
                <a:ea typeface="DejaVu Sans"/>
              </a:rPr>
              <a:t>electrons</a:t>
            </a:r>
            <a:r>
              <a:rPr lang="en-US" sz="1800" b="0" u="none" strike="noStrike">
                <a:solidFill>
                  <a:srgbClr val="000000"/>
                </a:solidFill>
                <a:uFillTx/>
                <a:latin typeface="Arial"/>
                <a:ea typeface="DejaVu Sans"/>
              </a:rPr>
              <a:t> of certain metals and rare earths.</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Magnetization (responsible for attraction) is </a:t>
            </a:r>
            <a:r>
              <a:rPr lang="en-US" sz="1800" b="0" u="none" strike="noStrike">
                <a:solidFill>
                  <a:srgbClr val="FF0000"/>
                </a:solidFill>
                <a:uFillTx/>
                <a:latin typeface="Arial"/>
                <a:ea typeface="DejaVu Sans"/>
              </a:rPr>
              <a:t>inversely proportional to the square of the mass m</a:t>
            </a:r>
            <a:r>
              <a:rPr lang="en-US" sz="1800" b="0" u="none" strike="noStrike">
                <a:solidFill>
                  <a:srgbClr val="000000"/>
                </a:solidFill>
                <a:uFillTx/>
                <a:latin typeface="Arial"/>
                <a:ea typeface="DejaVu Sans"/>
              </a:rPr>
              <a:t> of the particle or nucleus under consideration.</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There is a factor of </a:t>
            </a:r>
            <a:r>
              <a:rPr lang="en-US" sz="1800" b="0" u="none" strike="noStrike">
                <a:solidFill>
                  <a:srgbClr val="FF0000"/>
                </a:solidFill>
                <a:uFillTx/>
                <a:latin typeface="Arial"/>
                <a:ea typeface="DejaVu Sans"/>
              </a:rPr>
              <a:t>4000</a:t>
            </a:r>
            <a:r>
              <a:rPr lang="en-US" sz="1800" b="0" u="none" strike="noStrike">
                <a:solidFill>
                  <a:srgbClr val="000000"/>
                </a:solidFill>
                <a:uFillTx/>
                <a:latin typeface="Arial"/>
                <a:ea typeface="DejaVu Sans"/>
              </a:rPr>
              <a:t> between the mass of a nucleon and that of an electron.</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The attraction is therefore </a:t>
            </a:r>
            <a:r>
              <a:rPr lang="en-US" sz="1800" b="0" u="none" strike="noStrike">
                <a:solidFill>
                  <a:srgbClr val="FF0000"/>
                </a:solidFill>
                <a:uFillTx/>
                <a:latin typeface="Arial"/>
                <a:ea typeface="DejaVu Sans"/>
              </a:rPr>
              <a:t>16 million times weaker</a:t>
            </a:r>
            <a:r>
              <a:rPr lang="en-US" sz="1800" b="0" u="none" strike="noStrike">
                <a:solidFill>
                  <a:srgbClr val="000000"/>
                </a:solidFill>
                <a:uFillTx/>
                <a:latin typeface="Arial"/>
                <a:ea typeface="DejaVu Sans"/>
              </a:rPr>
              <a:t>.</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=&gt; the sum of the hydrogen nuclei present in the body of an </a:t>
            </a:r>
            <a:r>
              <a:rPr lang="en-US" sz="1800" b="0" u="none" strike="noStrike">
                <a:solidFill>
                  <a:srgbClr val="FF0000"/>
                </a:solidFill>
                <a:uFillTx/>
                <a:latin typeface="Arial"/>
                <a:ea typeface="DejaVu Sans"/>
              </a:rPr>
              <a:t>80 kg </a:t>
            </a:r>
            <a:r>
              <a:rPr lang="en-US" sz="1800" b="0" u="none" strike="noStrike">
                <a:solidFill>
                  <a:srgbClr val="000000"/>
                </a:solidFill>
                <a:uFillTx/>
                <a:latin typeface="Arial"/>
                <a:ea typeface="DejaVu Sans"/>
              </a:rPr>
              <a:t>person is less attracted to the MRI magnet than a </a:t>
            </a:r>
            <a:r>
              <a:rPr lang="en-US" sz="1800" b="0" u="none" strike="noStrike">
                <a:solidFill>
                  <a:srgbClr val="FF0000"/>
                </a:solidFill>
                <a:uFillTx/>
                <a:latin typeface="Arial"/>
                <a:ea typeface="DejaVu Sans"/>
              </a:rPr>
              <a:t>single metal dust of a few µg</a:t>
            </a:r>
            <a:endParaRPr lang="en-DK" sz="1800" b="0" u="none" strike="noStrike">
              <a:solidFill>
                <a:srgbClr val="FFFFFF"/>
              </a:solidFill>
              <a:uFillTx/>
              <a:latin typeface="Arial"/>
            </a:endParaRPr>
          </a:p>
        </p:txBody>
      </p:sp>
      <mc:AlternateContent xmlns:mc="http://schemas.openxmlformats.org/markup-compatibility/2006" xmlns:a14="http://schemas.microsoft.com/office/drawing/2010/main">
        <mc:Choice Requires="a14">
          <p:sp>
            <p:nvSpPr>
              <p:cNvPr id="1047" name="ZoneTexte 5"/>
              <p:cNvSpPr txBox="1"/>
              <p:nvPr/>
            </p:nvSpPr>
            <p:spPr>
              <a:xfrm>
                <a:off x="3372840" y="4496040"/>
                <a:ext cx="4910760" cy="597600"/>
              </a:xfrm>
              <a:prstGeom prst="rect">
                <a:avLst/>
              </a:prstGeom>
            </p:spPr>
            <p:txBody>
              <a:bodyPr/>
              <a:lstStyle/>
              <a:p>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𝑀</m:t>
                      </m:r>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𝑆</m:t>
                          </m:r>
                          <m:d>
                            <m:dPr>
                              <m:ctrlPr>
                                <a:rPr i="1">
                                  <a:latin typeface="Cambria Math" panose="02040503050406030204" pitchFamily="18" charset="0"/>
                                </a:rPr>
                              </m:ctrlPr>
                            </m:dPr>
                            <m:e>
                              <m:r>
                                <a:rPr>
                                  <a:latin typeface="Cambria Math" panose="02040503050406030204" pitchFamily="18" charset="0"/>
                                </a:rPr>
                                <m:t>𝑆</m:t>
                              </m:r>
                              <m:r>
                                <a:rPr>
                                  <a:latin typeface="Cambria Math" panose="02040503050406030204" pitchFamily="18" charset="0"/>
                                </a:rPr>
                                <m:t>+1</m:t>
                              </m:r>
                            </m:e>
                          </m:d>
                          <m:sSup>
                            <m:sSupPr>
                              <m:ctrlPr>
                                <a:rPr i="1">
                                  <a:latin typeface="Cambria Math" panose="02040503050406030204" pitchFamily="18" charset="0"/>
                                </a:rPr>
                              </m:ctrlPr>
                            </m:sSupPr>
                            <m:e>
                              <m:r>
                                <a:rPr>
                                  <a:latin typeface="Cambria Math" panose="02040503050406030204" pitchFamily="18" charset="0"/>
                                </a:rPr>
                                <m:t>𝛾</m:t>
                              </m:r>
                            </m:e>
                            <m:sup>
                              <m:r>
                                <a:rPr>
                                  <a:latin typeface="Cambria Math" panose="02040503050406030204" pitchFamily="18" charset="0"/>
                                </a:rPr>
                                <m:t>2</m:t>
                              </m:r>
                            </m:sup>
                          </m:sSup>
                          <m:sSup>
                            <m:sSupPr>
                              <m:ctrlPr>
                                <a:rPr i="1">
                                  <a:latin typeface="Cambria Math" panose="02040503050406030204" pitchFamily="18" charset="0"/>
                                </a:rPr>
                              </m:ctrlPr>
                            </m:sSupPr>
                            <m:e>
                              <m:r>
                                <a:rPr>
                                  <a:latin typeface="Cambria Math" panose="02040503050406030204" pitchFamily="18" charset="0"/>
                                </a:rPr>
                                <m:t>ℏ</m:t>
                              </m:r>
                            </m:e>
                            <m:sup>
                              <m:r>
                                <a:rPr>
                                  <a:latin typeface="Cambria Math" panose="02040503050406030204" pitchFamily="18" charset="0"/>
                                </a:rPr>
                                <m:t>2</m:t>
                              </m:r>
                            </m:sup>
                          </m:sSup>
                        </m:num>
                        <m:den>
                          <m:r>
                            <a:rPr>
                              <a:latin typeface="Cambria Math" panose="02040503050406030204" pitchFamily="18" charset="0"/>
                            </a:rPr>
                            <m:t>3</m:t>
                          </m:r>
                          <m:sSub>
                            <m:sSubPr>
                              <m:ctrlPr>
                                <a:rPr i="1">
                                  <a:latin typeface="Cambria Math" panose="02040503050406030204" pitchFamily="18" charset="0"/>
                                </a:rPr>
                              </m:ctrlPr>
                            </m:sSubPr>
                            <m:e>
                              <m:r>
                                <a:rPr>
                                  <a:latin typeface="Cambria Math" panose="02040503050406030204" pitchFamily="18" charset="0"/>
                                </a:rPr>
                                <m:t>𝑘</m:t>
                              </m:r>
                            </m:e>
                            <m:sub>
                              <m:r>
                                <a:rPr>
                                  <a:latin typeface="Cambria Math" panose="02040503050406030204" pitchFamily="18" charset="0"/>
                                </a:rPr>
                                <m:t>𝐵</m:t>
                              </m:r>
                            </m:sub>
                          </m:sSub>
                        </m:den>
                      </m:f>
                      <m:r>
                        <a:rPr>
                          <a:latin typeface="Cambria Math" panose="02040503050406030204" pitchFamily="18" charset="0"/>
                        </a:rPr>
                        <m:t>.</m:t>
                      </m:r>
                      <m:r>
                        <a:rPr>
                          <a:latin typeface="Cambria Math" panose="02040503050406030204" pitchFamily="18" charset="0"/>
                        </a:rPr>
                        <m:t>𝑁</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𝐵</m:t>
                          </m:r>
                        </m:e>
                        <m:sub>
                          <m:r>
                            <a:rPr>
                              <a:latin typeface="Cambria Math" panose="02040503050406030204" pitchFamily="18" charset="0"/>
                            </a:rPr>
                            <m:t>0</m:t>
                          </m:r>
                        </m:sub>
                      </m:sSub>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1</m:t>
                          </m:r>
                        </m:num>
                        <m:den>
                          <m:r>
                            <a:rPr>
                              <a:latin typeface="Cambria Math" panose="02040503050406030204" pitchFamily="18" charset="0"/>
                            </a:rPr>
                            <m:t>𝑇</m:t>
                          </m:r>
                        </m:den>
                      </m:f>
                      <m:r>
                        <a:rPr>
                          <a:latin typeface="Cambria Math" panose="02040503050406030204" pitchFamily="18" charset="0"/>
                        </a:rPr>
                        <m:t>𝑤𝑖𝑡h</m:t>
                      </m:r>
                      <m:r>
                        <a:rPr>
                          <a:latin typeface="Cambria Math" panose="02040503050406030204" pitchFamily="18" charset="0"/>
                        </a:rPr>
                        <m:t>𝛾</m:t>
                      </m:r>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𝑞</m:t>
                          </m:r>
                        </m:num>
                        <m:den>
                          <m:r>
                            <a:rPr>
                              <a:latin typeface="Cambria Math" panose="02040503050406030204" pitchFamily="18" charset="0"/>
                            </a:rPr>
                            <m:t>2</m:t>
                          </m:r>
                          <m:r>
                            <a:rPr>
                              <a:latin typeface="Cambria Math" panose="02040503050406030204" pitchFamily="18" charset="0"/>
                            </a:rPr>
                            <m:t>𝑚</m:t>
                          </m:r>
                        </m:den>
                      </m:f>
                    </m:oMath>
                  </m:oMathPara>
                </a14:m>
                <a:endParaRPr/>
              </a:p>
            </p:txBody>
          </p:sp>
        </mc:Choice>
        <mc:Fallback xmlns:p15="http://schemas.microsoft.com/office/powerpoint/2012/main" xmlns:p14="http://schemas.microsoft.com/office/powerpoint/2010/main" xmlns=""/>
      </mc:AlternateContent>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8" name="Tableau 4"/>
          <p:cNvGraphicFramePr/>
          <p:nvPr/>
        </p:nvGraphicFramePr>
        <p:xfrm>
          <a:off x="4788720" y="2642040"/>
          <a:ext cx="3426840" cy="2795040"/>
        </p:xfrm>
        <a:graphic>
          <a:graphicData uri="http://schemas.openxmlformats.org/drawingml/2006/table">
            <a:tbl>
              <a:tblPr/>
              <a:tblGrid>
                <a:gridCol w="1142280">
                  <a:extLst>
                    <a:ext uri="{9D8B030D-6E8A-4147-A177-3AD203B41FA5}">
                      <a16:colId xmlns:a16="http://schemas.microsoft.com/office/drawing/2014/main" val="20000"/>
                    </a:ext>
                  </a:extLst>
                </a:gridCol>
                <a:gridCol w="1142280">
                  <a:extLst>
                    <a:ext uri="{9D8B030D-6E8A-4147-A177-3AD203B41FA5}">
                      <a16:colId xmlns:a16="http://schemas.microsoft.com/office/drawing/2014/main" val="20001"/>
                    </a:ext>
                  </a:extLst>
                </a:gridCol>
                <a:gridCol w="1142640">
                  <a:extLst>
                    <a:ext uri="{9D8B030D-6E8A-4147-A177-3AD203B41FA5}">
                      <a16:colId xmlns:a16="http://schemas.microsoft.com/office/drawing/2014/main" val="20002"/>
                    </a:ext>
                  </a:extLst>
                </a:gridCol>
              </a:tblGrid>
              <a:tr h="433080">
                <a:tc>
                  <a:txBody>
                    <a:bodyPr/>
                    <a:lstStyle/>
                    <a:p>
                      <a:pPr algn="ctr" defTabSz="914400">
                        <a:lnSpc>
                          <a:spcPct val="100000"/>
                        </a:lnSpc>
                      </a:pPr>
                      <a:r>
                        <a:rPr lang="en-US" sz="1200" b="0" u="none" strike="noStrike">
                          <a:solidFill>
                            <a:srgbClr val="000000"/>
                          </a:solidFill>
                          <a:uFillTx/>
                          <a:latin typeface="Arial"/>
                          <a:ea typeface="DejaVu Sans"/>
                        </a:rPr>
                        <a:t>Element</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Symbol</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Natural</a:t>
                      </a:r>
                      <a:br>
                        <a:rPr sz="1200"/>
                      </a:br>
                      <a:r>
                        <a:rPr lang="fr-FR" sz="1200" b="0" u="none" strike="noStrike">
                          <a:solidFill>
                            <a:srgbClr val="000000"/>
                          </a:solidFill>
                          <a:uFillTx/>
                          <a:latin typeface="Arial"/>
                          <a:ea typeface="DejaVu Sans"/>
                        </a:rPr>
                        <a:t>Abundance </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0"/>
                  </a:ext>
                </a:extLst>
              </a:tr>
              <a:tr h="262440">
                <a:tc rowSpan="2">
                  <a:txBody>
                    <a:bodyPr/>
                    <a:lstStyle/>
                    <a:p>
                      <a:pPr algn="ctr" defTabSz="914400">
                        <a:lnSpc>
                          <a:spcPct val="100000"/>
                        </a:lnSpc>
                      </a:pPr>
                      <a:r>
                        <a:rPr lang="fr-FR" sz="1200" b="0" u="none" strike="noStrike">
                          <a:solidFill>
                            <a:srgbClr val="000000"/>
                          </a:solidFill>
                          <a:uFillTx/>
                          <a:latin typeface="Arial"/>
                          <a:ea typeface="DejaVu Sans"/>
                        </a:rPr>
                        <a:t>Hydrogen</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1</a:t>
                      </a:r>
                      <a:r>
                        <a:rPr lang="fr-FR" sz="1200" b="0" u="none" strike="noStrike">
                          <a:solidFill>
                            <a:srgbClr val="000000"/>
                          </a:solidFill>
                          <a:uFillTx/>
                          <a:latin typeface="Arial"/>
                          <a:ea typeface="DejaVu Sans"/>
                        </a:rPr>
                        <a:t>H</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99.985%</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1"/>
                  </a:ext>
                </a:extLst>
              </a:tr>
              <a:tr h="262440">
                <a:tc vMerge="1">
                  <a:txBody>
                    <a:bodyPr/>
                    <a:lstStyle/>
                    <a:p>
                      <a:endParaRPr lang="en-DK" sz="1800" b="0" u="none" strike="noStrike">
                        <a:solidFill>
                          <a:srgbClr val="000000"/>
                        </a:solidFill>
                        <a:uFillTx/>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pPr>
                      <a:r>
                        <a:rPr lang="fr-FR" sz="1200" b="0" u="none" strike="noStrike" baseline="30000">
                          <a:solidFill>
                            <a:srgbClr val="000000"/>
                          </a:solidFill>
                          <a:uFillTx/>
                          <a:latin typeface="Arial"/>
                          <a:ea typeface="DejaVu Sans"/>
                        </a:rPr>
                        <a:t>2</a:t>
                      </a:r>
                      <a:r>
                        <a:rPr lang="fr-FR" sz="1200" b="0" u="none" strike="noStrike">
                          <a:solidFill>
                            <a:srgbClr val="000000"/>
                          </a:solidFill>
                          <a:uFillTx/>
                          <a:latin typeface="Arial"/>
                          <a:ea typeface="DejaVu Sans"/>
                        </a:rPr>
                        <a:t>H</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0.015%</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2"/>
                  </a:ext>
                </a:extLst>
              </a:tr>
              <a:tr h="262440">
                <a:tc>
                  <a:txBody>
                    <a:bodyPr/>
                    <a:lstStyle/>
                    <a:p>
                      <a:pPr algn="ctr" defTabSz="914400">
                        <a:lnSpc>
                          <a:spcPct val="100000"/>
                        </a:lnSpc>
                      </a:pPr>
                      <a:r>
                        <a:rPr lang="fr-FR" sz="1200" b="0" u="none" strike="noStrike">
                          <a:solidFill>
                            <a:srgbClr val="000000"/>
                          </a:solidFill>
                          <a:uFillTx/>
                          <a:latin typeface="Arial"/>
                          <a:ea typeface="DejaVu Sans"/>
                        </a:rPr>
                        <a:t>Carbon</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13</a:t>
                      </a:r>
                      <a:r>
                        <a:rPr lang="fr-FR" sz="1200" b="0" u="none" strike="noStrike">
                          <a:solidFill>
                            <a:srgbClr val="000000"/>
                          </a:solidFill>
                          <a:uFillTx/>
                          <a:latin typeface="Arial"/>
                          <a:ea typeface="DejaVu Sans"/>
                        </a:rPr>
                        <a:t>C</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1.11%</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3"/>
                  </a:ext>
                </a:extLst>
              </a:tr>
              <a:tr h="262440">
                <a:tc rowSpan="2">
                  <a:txBody>
                    <a:bodyPr/>
                    <a:lstStyle/>
                    <a:p>
                      <a:pPr algn="ctr" defTabSz="914400">
                        <a:lnSpc>
                          <a:spcPct val="100000"/>
                        </a:lnSpc>
                      </a:pPr>
                      <a:r>
                        <a:rPr lang="fr-FR" sz="1200" b="0" u="none" strike="noStrike">
                          <a:solidFill>
                            <a:srgbClr val="000000"/>
                          </a:solidFill>
                          <a:uFillTx/>
                          <a:latin typeface="Arial"/>
                          <a:ea typeface="DejaVu Sans"/>
                        </a:rPr>
                        <a:t>Nitrogen</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14</a:t>
                      </a:r>
                      <a:r>
                        <a:rPr lang="fr-FR" sz="1200" b="0" u="none" strike="noStrike">
                          <a:solidFill>
                            <a:srgbClr val="000000"/>
                          </a:solidFill>
                          <a:uFillTx/>
                          <a:latin typeface="Arial"/>
                          <a:ea typeface="DejaVu Sans"/>
                        </a:rPr>
                        <a:t>N</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99.63%</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4"/>
                  </a:ext>
                </a:extLst>
              </a:tr>
              <a:tr h="262440">
                <a:tc vMerge="1">
                  <a:txBody>
                    <a:bodyPr/>
                    <a:lstStyle/>
                    <a:p>
                      <a:endParaRPr lang="en-DK" sz="1800" b="0" u="none" strike="noStrike">
                        <a:solidFill>
                          <a:srgbClr val="000000"/>
                        </a:solidFill>
                        <a:uFillTx/>
                        <a:latin typeface="Arial"/>
                      </a:endParaRPr>
                    </a:p>
                  </a:txBody>
                  <a:tcPr marL="90000" marR="90000">
                    <a:lnL>
                      <a:noFill/>
                    </a:lnL>
                    <a:lnR>
                      <a:noFill/>
                    </a:lnR>
                    <a:lnT>
                      <a:noFill/>
                    </a:lnT>
                    <a:lnB>
                      <a:noFill/>
                    </a:lnB>
                    <a:solidFill>
                      <a:srgbClr val="729FCF"/>
                    </a:solidFill>
                  </a:tcPr>
                </a:tc>
                <a:tc>
                  <a:txBody>
                    <a:bodyPr/>
                    <a:lstStyle/>
                    <a:p>
                      <a:pPr algn="ctr" defTabSz="914400">
                        <a:lnSpc>
                          <a:spcPct val="100000"/>
                        </a:lnSpc>
                      </a:pPr>
                      <a:r>
                        <a:rPr lang="fr-FR" sz="1200" b="0" u="none" strike="noStrike" baseline="30000">
                          <a:solidFill>
                            <a:srgbClr val="000000"/>
                          </a:solidFill>
                          <a:uFillTx/>
                          <a:latin typeface="Arial"/>
                          <a:ea typeface="DejaVu Sans"/>
                        </a:rPr>
                        <a:t>15</a:t>
                      </a:r>
                      <a:r>
                        <a:rPr lang="fr-FR" sz="1200" b="0" u="none" strike="noStrike">
                          <a:solidFill>
                            <a:srgbClr val="000000"/>
                          </a:solidFill>
                          <a:uFillTx/>
                          <a:latin typeface="Arial"/>
                          <a:ea typeface="DejaVu Sans"/>
                        </a:rPr>
                        <a:t>N</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0.37%</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5"/>
                  </a:ext>
                </a:extLst>
              </a:tr>
              <a:tr h="262440">
                <a:tc>
                  <a:txBody>
                    <a:bodyPr/>
                    <a:lstStyle/>
                    <a:p>
                      <a:pPr algn="ctr" defTabSz="914400">
                        <a:lnSpc>
                          <a:spcPct val="100000"/>
                        </a:lnSpc>
                      </a:pPr>
                      <a:r>
                        <a:rPr lang="fr-FR" sz="1200" b="0" u="none" strike="noStrike">
                          <a:solidFill>
                            <a:srgbClr val="000000"/>
                          </a:solidFill>
                          <a:uFillTx/>
                          <a:latin typeface="Arial"/>
                          <a:ea typeface="DejaVu Sans"/>
                        </a:rPr>
                        <a:t>Sodium</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23</a:t>
                      </a:r>
                      <a:r>
                        <a:rPr lang="fr-FR" sz="1200" b="0" u="none" strike="noStrike">
                          <a:solidFill>
                            <a:srgbClr val="000000"/>
                          </a:solidFill>
                          <a:uFillTx/>
                          <a:latin typeface="Arial"/>
                          <a:ea typeface="DejaVu Sans"/>
                        </a:rPr>
                        <a:t>Na</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100%</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6"/>
                  </a:ext>
                </a:extLst>
              </a:tr>
              <a:tr h="262440">
                <a:tc>
                  <a:txBody>
                    <a:bodyPr/>
                    <a:lstStyle/>
                    <a:p>
                      <a:pPr algn="ctr" defTabSz="914400">
                        <a:lnSpc>
                          <a:spcPct val="100000"/>
                        </a:lnSpc>
                      </a:pPr>
                      <a:r>
                        <a:rPr lang="fr-FR" sz="1200" b="0" u="none" strike="noStrike">
                          <a:solidFill>
                            <a:srgbClr val="000000"/>
                          </a:solidFill>
                          <a:uFillTx/>
                          <a:latin typeface="Arial"/>
                          <a:ea typeface="DejaVu Sans"/>
                        </a:rPr>
                        <a:t>Phosphorus</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31</a:t>
                      </a:r>
                      <a:r>
                        <a:rPr lang="fr-FR" sz="1200" b="0" u="none" strike="noStrike">
                          <a:solidFill>
                            <a:srgbClr val="000000"/>
                          </a:solidFill>
                          <a:uFillTx/>
                          <a:latin typeface="Arial"/>
                          <a:ea typeface="DejaVu Sans"/>
                        </a:rPr>
                        <a:t>P</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100%</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7"/>
                  </a:ext>
                </a:extLst>
              </a:tr>
              <a:tr h="262440">
                <a:tc>
                  <a:txBody>
                    <a:bodyPr/>
                    <a:lstStyle/>
                    <a:p>
                      <a:pPr algn="ctr" defTabSz="914400">
                        <a:lnSpc>
                          <a:spcPct val="100000"/>
                        </a:lnSpc>
                      </a:pPr>
                      <a:r>
                        <a:rPr lang="fr-FR" sz="1200" b="0" u="none" strike="noStrike">
                          <a:solidFill>
                            <a:srgbClr val="000000"/>
                          </a:solidFill>
                          <a:uFillTx/>
                          <a:latin typeface="Arial"/>
                          <a:ea typeface="DejaVu Sans"/>
                        </a:rPr>
                        <a:t>Potassium</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39</a:t>
                      </a:r>
                      <a:r>
                        <a:rPr lang="fr-FR" sz="1200" b="0" u="none" strike="noStrike">
                          <a:solidFill>
                            <a:srgbClr val="000000"/>
                          </a:solidFill>
                          <a:uFillTx/>
                          <a:latin typeface="Arial"/>
                          <a:ea typeface="DejaVu Sans"/>
                        </a:rPr>
                        <a:t>K</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93.1%</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8"/>
                  </a:ext>
                </a:extLst>
              </a:tr>
              <a:tr h="262440">
                <a:tc>
                  <a:txBody>
                    <a:bodyPr/>
                    <a:lstStyle/>
                    <a:p>
                      <a:pPr algn="ctr" defTabSz="914400">
                        <a:lnSpc>
                          <a:spcPct val="100000"/>
                        </a:lnSpc>
                      </a:pPr>
                      <a:r>
                        <a:rPr lang="fr-FR" sz="1200" b="0" u="none" strike="noStrike">
                          <a:solidFill>
                            <a:srgbClr val="000000"/>
                          </a:solidFill>
                          <a:uFillTx/>
                          <a:latin typeface="Arial"/>
                          <a:ea typeface="DejaVu Sans"/>
                        </a:rPr>
                        <a:t>Calcium</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baseline="30000">
                          <a:solidFill>
                            <a:srgbClr val="000000"/>
                          </a:solidFill>
                          <a:uFillTx/>
                          <a:latin typeface="Arial"/>
                          <a:ea typeface="DejaVu Sans"/>
                        </a:rPr>
                        <a:t>43</a:t>
                      </a:r>
                      <a:r>
                        <a:rPr lang="fr-FR" sz="1200" b="0" u="none" strike="noStrike">
                          <a:solidFill>
                            <a:srgbClr val="000000"/>
                          </a:solidFill>
                          <a:uFillTx/>
                          <a:latin typeface="Arial"/>
                          <a:ea typeface="DejaVu Sans"/>
                        </a:rPr>
                        <a:t>Ca</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algn="ctr" defTabSz="914400">
                        <a:lnSpc>
                          <a:spcPct val="100000"/>
                        </a:lnSpc>
                      </a:pPr>
                      <a:r>
                        <a:rPr lang="fr-FR" sz="1200" b="0" u="none" strike="noStrike">
                          <a:solidFill>
                            <a:srgbClr val="000000"/>
                          </a:solidFill>
                          <a:uFillTx/>
                          <a:latin typeface="Arial"/>
                          <a:ea typeface="DejaVu Sans"/>
                        </a:rPr>
                        <a:t>0.145%</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9"/>
                  </a:ext>
                </a:extLst>
              </a:tr>
            </a:tbl>
          </a:graphicData>
        </a:graphic>
      </p:graphicFrame>
      <p:graphicFrame>
        <p:nvGraphicFramePr>
          <p:cNvPr id="1049" name="Tableau 5"/>
          <p:cNvGraphicFramePr/>
          <p:nvPr/>
        </p:nvGraphicFramePr>
        <p:xfrm>
          <a:off x="8714160" y="3879000"/>
          <a:ext cx="2594520" cy="2661840"/>
        </p:xfrm>
        <a:graphic>
          <a:graphicData uri="http://schemas.openxmlformats.org/drawingml/2006/table">
            <a:tbl>
              <a:tblPr/>
              <a:tblGrid>
                <a:gridCol w="1297440">
                  <a:extLst>
                    <a:ext uri="{9D8B030D-6E8A-4147-A177-3AD203B41FA5}">
                      <a16:colId xmlns:a16="http://schemas.microsoft.com/office/drawing/2014/main" val="20000"/>
                    </a:ext>
                  </a:extLst>
                </a:gridCol>
                <a:gridCol w="1297440">
                  <a:extLst>
                    <a:ext uri="{9D8B030D-6E8A-4147-A177-3AD203B41FA5}">
                      <a16:colId xmlns:a16="http://schemas.microsoft.com/office/drawing/2014/main" val="20001"/>
                    </a:ext>
                  </a:extLst>
                </a:gridCol>
              </a:tblGrid>
              <a:tr h="600840">
                <a:tc>
                  <a:txBody>
                    <a:bodyPr/>
                    <a:lstStyle/>
                    <a:p>
                      <a:pPr defTabSz="914400">
                        <a:lnSpc>
                          <a:spcPct val="100000"/>
                        </a:lnSpc>
                      </a:pPr>
                      <a:r>
                        <a:rPr lang="en-US" sz="1200" b="0" u="none" strike="noStrike">
                          <a:solidFill>
                            <a:srgbClr val="000000"/>
                          </a:solidFill>
                          <a:uFillTx/>
                          <a:latin typeface="Arial"/>
                          <a:ea typeface="DejaVu Sans"/>
                        </a:rPr>
                        <a:t>Element</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Biological</a:t>
                      </a:r>
                      <a:br>
                        <a:rPr sz="1200"/>
                      </a:br>
                      <a:r>
                        <a:rPr lang="fr-FR" sz="1200" b="0" u="none" strike="noStrike">
                          <a:solidFill>
                            <a:srgbClr val="000000"/>
                          </a:solidFill>
                          <a:uFillTx/>
                          <a:latin typeface="Arial"/>
                          <a:ea typeface="DejaVu Sans"/>
                        </a:rPr>
                        <a:t>Abundance* </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0"/>
                  </a:ext>
                </a:extLst>
              </a:tr>
              <a:tr h="343440">
                <a:tc>
                  <a:txBody>
                    <a:bodyPr/>
                    <a:lstStyle/>
                    <a:p>
                      <a:pPr defTabSz="914400">
                        <a:lnSpc>
                          <a:spcPct val="100000"/>
                        </a:lnSpc>
                      </a:pPr>
                      <a:r>
                        <a:rPr lang="fr-FR" sz="1200" b="0" u="none" strike="noStrike">
                          <a:solidFill>
                            <a:srgbClr val="000000"/>
                          </a:solidFill>
                          <a:uFillTx/>
                          <a:latin typeface="Arial"/>
                          <a:ea typeface="DejaVu Sans"/>
                        </a:rPr>
                        <a:t>Hydrogen (H)</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62%</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1"/>
                  </a:ext>
                </a:extLst>
              </a:tr>
              <a:tr h="343440">
                <a:tc>
                  <a:txBody>
                    <a:bodyPr/>
                    <a:lstStyle/>
                    <a:p>
                      <a:pPr defTabSz="914400">
                        <a:lnSpc>
                          <a:spcPct val="100000"/>
                        </a:lnSpc>
                      </a:pPr>
                      <a:r>
                        <a:rPr lang="fr-FR" sz="1200" b="0" u="none" strike="noStrike">
                          <a:solidFill>
                            <a:srgbClr val="000000"/>
                          </a:solidFill>
                          <a:uFillTx/>
                          <a:latin typeface="Arial"/>
                          <a:ea typeface="DejaVu Sans"/>
                        </a:rPr>
                        <a:t>Sodium (Na)</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0.037%</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2"/>
                  </a:ext>
                </a:extLst>
              </a:tr>
              <a:tr h="343440">
                <a:tc>
                  <a:txBody>
                    <a:bodyPr/>
                    <a:lstStyle/>
                    <a:p>
                      <a:pPr defTabSz="914400">
                        <a:lnSpc>
                          <a:spcPct val="100000"/>
                        </a:lnSpc>
                      </a:pPr>
                      <a:r>
                        <a:rPr lang="fr-FR" sz="1200" b="0" u="none" strike="noStrike">
                          <a:solidFill>
                            <a:srgbClr val="000000"/>
                          </a:solidFill>
                          <a:uFillTx/>
                          <a:latin typeface="Arial"/>
                          <a:ea typeface="DejaVu Sans"/>
                        </a:rPr>
                        <a:t>Phosphorus (P)</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0.22%</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3"/>
                  </a:ext>
                </a:extLst>
              </a:tr>
              <a:tr h="343440">
                <a:tc>
                  <a:txBody>
                    <a:bodyPr/>
                    <a:lstStyle/>
                    <a:p>
                      <a:pPr defTabSz="914400">
                        <a:lnSpc>
                          <a:spcPct val="100000"/>
                        </a:lnSpc>
                      </a:pPr>
                      <a:r>
                        <a:rPr lang="fr-FR" sz="1200" b="0" u="none" strike="noStrike">
                          <a:solidFill>
                            <a:srgbClr val="000000"/>
                          </a:solidFill>
                          <a:uFillTx/>
                          <a:latin typeface="Arial"/>
                          <a:ea typeface="DejaVu Sans"/>
                        </a:rPr>
                        <a:t>Carbon (C)</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12%</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4"/>
                  </a:ext>
                </a:extLst>
              </a:tr>
              <a:tr h="343440">
                <a:tc>
                  <a:txBody>
                    <a:bodyPr/>
                    <a:lstStyle/>
                    <a:p>
                      <a:pPr defTabSz="914400">
                        <a:lnSpc>
                          <a:spcPct val="100000"/>
                        </a:lnSpc>
                      </a:pPr>
                      <a:r>
                        <a:rPr lang="fr-FR" sz="1200" b="0" u="none" strike="noStrike">
                          <a:solidFill>
                            <a:srgbClr val="000000"/>
                          </a:solidFill>
                          <a:uFillTx/>
                          <a:latin typeface="Arial"/>
                          <a:ea typeface="DejaVu Sans"/>
                        </a:rPr>
                        <a:t>Oxygen (O)</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24%</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5"/>
                  </a:ext>
                </a:extLst>
              </a:tr>
              <a:tr h="343800">
                <a:tc>
                  <a:txBody>
                    <a:bodyPr/>
                    <a:lstStyle/>
                    <a:p>
                      <a:pPr defTabSz="914400">
                        <a:lnSpc>
                          <a:spcPct val="100000"/>
                        </a:lnSpc>
                      </a:pPr>
                      <a:r>
                        <a:rPr lang="fr-FR" sz="1200" b="0" u="none" strike="noStrike">
                          <a:solidFill>
                            <a:srgbClr val="000000"/>
                          </a:solidFill>
                          <a:uFillTx/>
                          <a:latin typeface="Arial"/>
                          <a:ea typeface="DejaVu Sans"/>
                        </a:rPr>
                        <a:t>Calcium (Ca)</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tc>
                  <a:txBody>
                    <a:bodyPr/>
                    <a:lstStyle/>
                    <a:p>
                      <a:pPr defTabSz="914400">
                        <a:lnSpc>
                          <a:spcPct val="100000"/>
                        </a:lnSpc>
                      </a:pPr>
                      <a:r>
                        <a:rPr lang="fr-FR" sz="1200" b="0" u="none" strike="noStrike">
                          <a:solidFill>
                            <a:srgbClr val="000000"/>
                          </a:solidFill>
                          <a:uFillTx/>
                          <a:latin typeface="Arial"/>
                          <a:ea typeface="DejaVu Sans"/>
                        </a:rPr>
                        <a:t>0.22%</a:t>
                      </a:r>
                      <a:endParaRPr lang="en-DK" sz="1200" b="0" u="none" strike="noStrike">
                        <a:solidFill>
                          <a:srgbClr val="000000"/>
                        </a:solidFill>
                        <a:uFillTx/>
                        <a:latin typeface="Arial"/>
                      </a:endParaRPr>
                    </a:p>
                  </a:txBody>
                  <a:tcPr anchor="ctr">
                    <a:lnL w="12240">
                      <a:noFill/>
                      <a:prstDash val="solid"/>
                    </a:lnL>
                    <a:lnR w="12240">
                      <a:noFill/>
                      <a:prstDash val="solid"/>
                    </a:lnR>
                    <a:lnT w="12240">
                      <a:noFill/>
                      <a:prstDash val="solid"/>
                    </a:lnT>
                    <a:lnB w="12240">
                      <a:noFill/>
                      <a:prstDash val="solid"/>
                    </a:lnB>
                    <a:gradFill rotWithShape="0">
                      <a:gsLst>
                        <a:gs pos="0">
                          <a:srgbClr val="F7FAFD"/>
                        </a:gs>
                        <a:gs pos="100000">
                          <a:srgbClr val="B5D2EC"/>
                        </a:gs>
                      </a:gsLst>
                      <a:lin ang="5400000"/>
                    </a:gradFill>
                  </a:tcPr>
                </a:tc>
                <a:extLst>
                  <a:ext uri="{0D108BD9-81ED-4DB2-BD59-A6C34878D82A}">
                    <a16:rowId xmlns:a16="http://schemas.microsoft.com/office/drawing/2014/main" val="10006"/>
                  </a:ext>
                </a:extLst>
              </a:tr>
            </a:tbl>
          </a:graphicData>
        </a:graphic>
      </p:graphicFrame>
      <p:pic>
        <p:nvPicPr>
          <p:cNvPr id="1050" name="Image 7"/>
          <p:cNvPicPr/>
          <p:nvPr/>
        </p:nvPicPr>
        <p:blipFill>
          <a:blip r:embed="rId2"/>
          <a:srcRect t="9960"/>
          <a:stretch/>
        </p:blipFill>
        <p:spPr>
          <a:xfrm>
            <a:off x="345600" y="337320"/>
            <a:ext cx="3942000" cy="6292440"/>
          </a:xfrm>
          <a:prstGeom prst="rect">
            <a:avLst/>
          </a:prstGeom>
          <a:ln w="0">
            <a:noFill/>
          </a:ln>
        </p:spPr>
      </p:pic>
      <p:sp>
        <p:nvSpPr>
          <p:cNvPr id="1051" name="ZoneTexte 6"/>
          <p:cNvSpPr/>
          <p:nvPr/>
        </p:nvSpPr>
        <p:spPr>
          <a:xfrm>
            <a:off x="4773240" y="337320"/>
            <a:ext cx="6304320" cy="1186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3600" b="0" u="none" strike="noStrike">
                <a:solidFill>
                  <a:srgbClr val="000000"/>
                </a:solidFill>
                <a:uFillTx/>
                <a:latin typeface="Arial"/>
                <a:ea typeface="DejaVu Sans"/>
              </a:rPr>
              <a:t>Which nuclei does it work for?</a:t>
            </a:r>
            <a:endParaRPr lang="en-DK" sz="3600" b="0" u="none" strike="noStrike">
              <a:solidFill>
                <a:srgbClr val="FFFFFF"/>
              </a:solidFill>
              <a:uFillTx/>
              <a:latin typeface="Arial"/>
            </a:endParaRPr>
          </a:p>
          <a:p>
            <a:pPr defTabSz="914400">
              <a:lnSpc>
                <a:spcPct val="100000"/>
              </a:lnSpc>
            </a:pPr>
            <a:r>
              <a:rPr lang="en-US" sz="3600" b="0" u="none" strike="noStrike">
                <a:solidFill>
                  <a:srgbClr val="000000"/>
                </a:solidFill>
                <a:uFillTx/>
                <a:latin typeface="Arial"/>
                <a:ea typeface="DejaVu Sans"/>
              </a:rPr>
              <a:t>All those of spins not zero, </a:t>
            </a:r>
            <a:r>
              <a:rPr lang="en-US" sz="3600" b="0" u="none" strike="noStrike">
                <a:solidFill>
                  <a:srgbClr val="FF0000"/>
                </a:solidFill>
                <a:uFillTx/>
                <a:latin typeface="Arial"/>
                <a:ea typeface="DejaVu Sans"/>
              </a:rPr>
              <a:t>but</a:t>
            </a:r>
            <a:endParaRPr lang="en-DK" sz="3600" b="0" u="none" strike="noStrike">
              <a:solidFill>
                <a:srgbClr val="FFFFFF"/>
              </a:solidFill>
              <a:uFillTx/>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ZoneTexte 1"/>
          <p:cNvSpPr/>
          <p:nvPr/>
        </p:nvSpPr>
        <p:spPr>
          <a:xfrm>
            <a:off x="2210400" y="354600"/>
            <a:ext cx="567576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200" b="0" u="none" strike="noStrike">
                <a:solidFill>
                  <a:srgbClr val="000000"/>
                </a:solidFill>
                <a:uFillTx/>
                <a:latin typeface="Arial"/>
                <a:ea typeface="DejaVu Sans"/>
              </a:rPr>
              <a:t>How to detect an NMR signal?</a:t>
            </a:r>
            <a:endParaRPr lang="en-DK" sz="3200" b="0" u="none" strike="noStrike">
              <a:solidFill>
                <a:srgbClr val="FFFFFF"/>
              </a:solidFill>
              <a:uFillTx/>
              <a:latin typeface="Arial"/>
            </a:endParaRPr>
          </a:p>
        </p:txBody>
      </p:sp>
      <p:sp>
        <p:nvSpPr>
          <p:cNvPr id="1053" name="ZoneTexte 2"/>
          <p:cNvSpPr/>
          <p:nvPr/>
        </p:nvSpPr>
        <p:spPr>
          <a:xfrm>
            <a:off x="620280" y="1211040"/>
            <a:ext cx="331776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Imagine a macroscopic magnetization M rotating on itself around the field B0 to ω0 of several tens of MHz.</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We are not even able to see if it is running.</a:t>
            </a:r>
            <a:endParaRPr lang="en-DK" sz="1800" b="0" u="none" strike="noStrike">
              <a:solidFill>
                <a:srgbClr val="FFFFFF"/>
              </a:solidFill>
              <a:uFillTx/>
              <a:latin typeface="Arial"/>
            </a:endParaRPr>
          </a:p>
        </p:txBody>
      </p:sp>
      <p:sp>
        <p:nvSpPr>
          <p:cNvPr id="1054" name="Connecteur droit avec flèche 4"/>
          <p:cNvSpPr/>
          <p:nvPr/>
        </p:nvSpPr>
        <p:spPr>
          <a:xfrm flipV="1">
            <a:off x="1676520" y="3559320"/>
            <a:ext cx="6840" cy="2718720"/>
          </a:xfrm>
          <a:custGeom>
            <a:avLst/>
            <a:gdLst>
              <a:gd name="textAreaLeft" fmla="*/ 0 w 6840"/>
              <a:gd name="textAreaRight" fmla="*/ 10080 w 6840"/>
              <a:gd name="textAreaTop" fmla="*/ 1800 h 2718720"/>
              <a:gd name="textAreaBottom" fmla="*/ 2723760 h 271872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55" name="Flèche droite 5"/>
          <p:cNvSpPr/>
          <p:nvPr/>
        </p:nvSpPr>
        <p:spPr>
          <a:xfrm rot="16200000">
            <a:off x="399240" y="4820760"/>
            <a:ext cx="2571480" cy="711000"/>
          </a:xfrm>
          <a:prstGeom prst="rightArrow">
            <a:avLst>
              <a:gd name="adj1" fmla="val 50000"/>
              <a:gd name="adj2" fmla="val 50000"/>
            </a:avLst>
          </a:prstGeom>
          <a:solidFill>
            <a:srgbClr val="5B9BD5"/>
          </a:solidFill>
          <a:ln>
            <a:solidFill>
              <a:srgbClr val="43729D"/>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56" name="Arc 6"/>
          <p:cNvSpPr/>
          <p:nvPr/>
        </p:nvSpPr>
        <p:spPr>
          <a:xfrm>
            <a:off x="1190520" y="5073480"/>
            <a:ext cx="919080" cy="288000"/>
          </a:xfrm>
          <a:prstGeom prst="arc">
            <a:avLst>
              <a:gd name="adj1" fmla="val 775714"/>
              <a:gd name="adj2" fmla="val 35951"/>
            </a:avLst>
          </a:prstGeom>
          <a:noFill/>
          <a:ln>
            <a:solidFill>
              <a:srgbClr val="5597D3"/>
            </a:solidFill>
            <a:tailEnd type="stealth" w="lg" len="lg"/>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57" name="Rectangle 7"/>
          <p:cNvSpPr/>
          <p:nvPr/>
        </p:nvSpPr>
        <p:spPr>
          <a:xfrm>
            <a:off x="1260360" y="3514320"/>
            <a:ext cx="40608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B</a:t>
            </a:r>
            <a:r>
              <a:rPr lang="en-US" sz="1800" b="0" u="none" strike="noStrike" baseline="-25000">
                <a:solidFill>
                  <a:srgbClr val="000000"/>
                </a:solidFill>
                <a:uFillTx/>
                <a:latin typeface="Arial"/>
                <a:ea typeface="DejaVu Sans"/>
              </a:rPr>
              <a:t>0</a:t>
            </a:r>
            <a:endParaRPr lang="en-DK" sz="1800" b="0" u="none" strike="noStrike">
              <a:solidFill>
                <a:srgbClr val="FFFFFF"/>
              </a:solidFill>
              <a:uFillTx/>
              <a:latin typeface="Arial"/>
            </a:endParaRPr>
          </a:p>
        </p:txBody>
      </p:sp>
      <p:sp>
        <p:nvSpPr>
          <p:cNvPr id="1058" name="Rectangle 8"/>
          <p:cNvSpPr/>
          <p:nvPr/>
        </p:nvSpPr>
        <p:spPr>
          <a:xfrm>
            <a:off x="1517400" y="5597640"/>
            <a:ext cx="3700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FFFFFF"/>
                </a:solidFill>
                <a:uFillTx/>
                <a:latin typeface="Arial"/>
                <a:ea typeface="DejaVu Sans"/>
              </a:rPr>
              <a:t>M</a:t>
            </a:r>
            <a:endParaRPr lang="en-DK" sz="1800" b="0" u="none" strike="noStrike">
              <a:solidFill>
                <a:srgbClr val="FFFFFF"/>
              </a:solidFill>
              <a:uFillTx/>
              <a:latin typeface="Arial"/>
            </a:endParaRPr>
          </a:p>
        </p:txBody>
      </p:sp>
      <p:sp>
        <p:nvSpPr>
          <p:cNvPr id="1059" name="Connecteur droit avec flèche 9"/>
          <p:cNvSpPr/>
          <p:nvPr/>
        </p:nvSpPr>
        <p:spPr>
          <a:xfrm flipV="1">
            <a:off x="8304480" y="2932200"/>
            <a:ext cx="6840" cy="2718720"/>
          </a:xfrm>
          <a:custGeom>
            <a:avLst/>
            <a:gdLst>
              <a:gd name="textAreaLeft" fmla="*/ 0 w 6840"/>
              <a:gd name="textAreaRight" fmla="*/ 10080 w 6840"/>
              <a:gd name="textAreaTop" fmla="*/ 1800 h 2718720"/>
              <a:gd name="textAreaBottom" fmla="*/ 2723760 h 2718720"/>
            </a:gdLst>
            <a:ahLst/>
            <a:cxnLst/>
            <a:rect l="textAreaLeft" t="textAreaTop" r="textAreaRight" b="textAreaBottom"/>
            <a:pathLst>
              <a:path w="21600" h="21600">
                <a:moveTo>
                  <a:pt x="0" y="0"/>
                </a:moveTo>
                <a:lnTo>
                  <a:pt x="21600" y="21600"/>
                </a:lnTo>
              </a:path>
            </a:pathLst>
          </a:custGeom>
          <a:noFill/>
          <a:ln>
            <a:solidFill>
              <a:srgbClr val="5597D3"/>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60" name="Flèche droite 10"/>
          <p:cNvSpPr/>
          <p:nvPr/>
        </p:nvSpPr>
        <p:spPr>
          <a:xfrm>
            <a:off x="7027560" y="4586040"/>
            <a:ext cx="2571480" cy="711000"/>
          </a:xfrm>
          <a:prstGeom prst="rightArrow">
            <a:avLst>
              <a:gd name="adj1" fmla="val 50000"/>
              <a:gd name="adj2" fmla="val 50000"/>
            </a:avLst>
          </a:prstGeom>
          <a:solidFill>
            <a:srgbClr val="5B9BD5"/>
          </a:solidFill>
          <a:ln>
            <a:solidFill>
              <a:srgbClr val="43729D"/>
            </a:solidFill>
          </a:ln>
          <a:scene3d>
            <a:camera prst="orthographicFront"/>
            <a:lightRig rig="threePt" dir="t"/>
          </a:scene3d>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61" name="Arc 11"/>
          <p:cNvSpPr/>
          <p:nvPr/>
        </p:nvSpPr>
        <p:spPr>
          <a:xfrm>
            <a:off x="6423120" y="4433040"/>
            <a:ext cx="3751560" cy="1083600"/>
          </a:xfrm>
          <a:prstGeom prst="arc">
            <a:avLst>
              <a:gd name="adj1" fmla="val 21040588"/>
              <a:gd name="adj2" fmla="val 20460088"/>
            </a:avLst>
          </a:prstGeom>
          <a:noFill/>
          <a:ln>
            <a:solidFill>
              <a:srgbClr val="5597D3"/>
            </a:solidFill>
            <a:tailEnd type="stealth" w="lg" len="lg"/>
          </a:ln>
        </p:spPr>
        <p:style>
          <a:lnRef idx="1">
            <a:schemeClr val="accent1"/>
          </a:lnRef>
          <a:fillRef idx="0">
            <a:schemeClr val="accent1"/>
          </a:fillRef>
          <a:effectRef idx="0">
            <a:schemeClr val="accent1"/>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62" name="Rectangle 12"/>
          <p:cNvSpPr/>
          <p:nvPr/>
        </p:nvSpPr>
        <p:spPr>
          <a:xfrm>
            <a:off x="7888680" y="2887200"/>
            <a:ext cx="40608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B</a:t>
            </a:r>
            <a:r>
              <a:rPr lang="en-US" sz="1800" b="0" u="none" strike="noStrike" baseline="-25000">
                <a:solidFill>
                  <a:srgbClr val="000000"/>
                </a:solidFill>
                <a:uFillTx/>
                <a:latin typeface="Arial"/>
                <a:ea typeface="DejaVu Sans"/>
              </a:rPr>
              <a:t>0</a:t>
            </a:r>
            <a:endParaRPr lang="en-DK" sz="1800" b="0" u="none" strike="noStrike">
              <a:solidFill>
                <a:srgbClr val="FFFFFF"/>
              </a:solidFill>
              <a:uFillTx/>
              <a:latin typeface="Arial"/>
            </a:endParaRPr>
          </a:p>
        </p:txBody>
      </p:sp>
      <p:sp>
        <p:nvSpPr>
          <p:cNvPr id="1063" name="Rectangle 13"/>
          <p:cNvSpPr/>
          <p:nvPr/>
        </p:nvSpPr>
        <p:spPr>
          <a:xfrm rot="5400000">
            <a:off x="8374320" y="4762440"/>
            <a:ext cx="3704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FFFFFF"/>
                </a:solidFill>
                <a:uFillTx/>
                <a:latin typeface="Arial"/>
                <a:ea typeface="DejaVu Sans"/>
              </a:rPr>
              <a:t>M</a:t>
            </a:r>
            <a:endParaRPr lang="en-DK" sz="1800" b="0" u="none" strike="noStrike">
              <a:solidFill>
                <a:srgbClr val="FFFFFF"/>
              </a:solidFill>
              <a:uFillTx/>
              <a:latin typeface="Arial"/>
            </a:endParaRPr>
          </a:p>
        </p:txBody>
      </p:sp>
      <p:sp>
        <p:nvSpPr>
          <p:cNvPr id="1064" name="Rectangle 14"/>
          <p:cNvSpPr/>
          <p:nvPr/>
        </p:nvSpPr>
        <p:spPr>
          <a:xfrm>
            <a:off x="1060200" y="5335200"/>
            <a:ext cx="43200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ω</a:t>
            </a:r>
            <a:r>
              <a:rPr lang="en-US" sz="1800" b="0" u="none" strike="noStrike" baseline="-25000">
                <a:solidFill>
                  <a:srgbClr val="000000"/>
                </a:solidFill>
                <a:uFillTx/>
                <a:latin typeface="Arial"/>
                <a:ea typeface="DejaVu Sans"/>
              </a:rPr>
              <a:t>0</a:t>
            </a:r>
            <a:endParaRPr lang="en-DK" sz="1800" b="0" u="none" strike="noStrike">
              <a:solidFill>
                <a:srgbClr val="FFFFFF"/>
              </a:solidFill>
              <a:uFillTx/>
              <a:latin typeface="Arial"/>
            </a:endParaRPr>
          </a:p>
        </p:txBody>
      </p:sp>
      <p:sp>
        <p:nvSpPr>
          <p:cNvPr id="1065" name="Rectangle 15"/>
          <p:cNvSpPr/>
          <p:nvPr/>
        </p:nvSpPr>
        <p:spPr>
          <a:xfrm>
            <a:off x="9673560" y="5280840"/>
            <a:ext cx="432000" cy="401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ω</a:t>
            </a:r>
            <a:r>
              <a:rPr lang="en-US" sz="1800" b="0" u="none" strike="noStrike" baseline="-25000">
                <a:solidFill>
                  <a:srgbClr val="000000"/>
                </a:solidFill>
                <a:uFillTx/>
                <a:latin typeface="Arial"/>
                <a:ea typeface="DejaVu Sans"/>
              </a:rPr>
              <a:t>0</a:t>
            </a:r>
            <a:endParaRPr lang="en-DK" sz="1800" b="0" u="none" strike="noStrike">
              <a:solidFill>
                <a:srgbClr val="FFFFFF"/>
              </a:solidFill>
              <a:uFillTx/>
              <a:latin typeface="Arial"/>
            </a:endParaRPr>
          </a:p>
        </p:txBody>
      </p:sp>
      <p:sp>
        <p:nvSpPr>
          <p:cNvPr id="1066" name="Rectangle 16"/>
          <p:cNvSpPr/>
          <p:nvPr/>
        </p:nvSpPr>
        <p:spPr>
          <a:xfrm>
            <a:off x="6179400" y="1769400"/>
            <a:ext cx="478980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By moving it from its vertical equilibrium position, we can observe its return to the vertical</a:t>
            </a:r>
            <a:endParaRPr lang="en-DK" sz="1800" b="0" u="none" strike="noStrike">
              <a:solidFill>
                <a:srgbClr val="FFFFFF"/>
              </a:solidFill>
              <a:uFillTx/>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Move it from balance, how?</a:t>
            </a:r>
            <a:endParaRPr lang="en-DK" sz="4400" b="0" u="none" strike="noStrike">
              <a:solidFill>
                <a:srgbClr val="FFFFFF"/>
              </a:solidFill>
              <a:uFillTx/>
              <a:latin typeface="Arial"/>
            </a:endParaRPr>
          </a:p>
        </p:txBody>
      </p:sp>
      <p:sp>
        <p:nvSpPr>
          <p:cNvPr id="1068" name="ZoneTexte 4"/>
          <p:cNvSpPr/>
          <p:nvPr/>
        </p:nvSpPr>
        <p:spPr>
          <a:xfrm>
            <a:off x="399600" y="3243600"/>
            <a:ext cx="365436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0" u="none" strike="noStrike">
                <a:solidFill>
                  <a:srgbClr val="000000"/>
                </a:solidFill>
                <a:uFillTx/>
                <a:latin typeface="Arial"/>
                <a:ea typeface="DejaVu Sans"/>
              </a:rPr>
              <a:t>Force Brute</a:t>
            </a:r>
            <a:endParaRPr lang="en-DK" sz="2000" b="0" u="none" strike="noStrike">
              <a:solidFill>
                <a:srgbClr val="FFFFFF"/>
              </a:solidFill>
              <a:uFillTx/>
              <a:latin typeface="Arial"/>
            </a:endParaRPr>
          </a:p>
          <a:p>
            <a:pPr algn="ctr" defTabSz="914400">
              <a:lnSpc>
                <a:spcPct val="100000"/>
              </a:lnSpc>
            </a:pPr>
            <a:endParaRPr lang="en-DK" sz="2000" b="0" u="none" strike="noStrike">
              <a:solidFill>
                <a:srgbClr val="FFFFFF"/>
              </a:solidFill>
              <a:uFillTx/>
              <a:latin typeface="Arial"/>
            </a:endParaRPr>
          </a:p>
          <a:p>
            <a:pPr algn="ctr" defTabSz="914400">
              <a:lnSpc>
                <a:spcPct val="100000"/>
              </a:lnSpc>
            </a:pPr>
            <a:r>
              <a:rPr lang="en-US" sz="2000" b="0" u="none" strike="noStrike">
                <a:solidFill>
                  <a:srgbClr val="000000"/>
                </a:solidFill>
                <a:uFillTx/>
                <a:latin typeface="Arial"/>
                <a:ea typeface="DejaVu Sans"/>
              </a:rPr>
              <a:t>Superimpose a magnetic field so intense that the magnetization will start to rotate around it</a:t>
            </a:r>
            <a:endParaRPr lang="en-DK" sz="2000" b="0" u="none" strike="noStrike">
              <a:solidFill>
                <a:srgbClr val="FFFFFF"/>
              </a:solidFill>
              <a:uFillTx/>
              <a:latin typeface="Arial"/>
            </a:endParaRPr>
          </a:p>
        </p:txBody>
      </p:sp>
      <p:sp>
        <p:nvSpPr>
          <p:cNvPr id="1069" name="ZoneTexte 5"/>
          <p:cNvSpPr/>
          <p:nvPr/>
        </p:nvSpPr>
        <p:spPr>
          <a:xfrm>
            <a:off x="7134120" y="2689560"/>
            <a:ext cx="487332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0" u="none" strike="noStrike">
                <a:solidFill>
                  <a:srgbClr val="000000"/>
                </a:solidFill>
                <a:uFillTx/>
                <a:latin typeface="Arial"/>
                <a:ea typeface="DejaVu Sans"/>
              </a:rPr>
              <a:t>Softness and subtlety</a:t>
            </a:r>
            <a:endParaRPr lang="en-DK" sz="2000" b="0" u="none" strike="noStrike">
              <a:solidFill>
                <a:srgbClr val="FFFFFF"/>
              </a:solidFill>
              <a:uFillTx/>
              <a:latin typeface="Arial"/>
            </a:endParaRPr>
          </a:p>
          <a:p>
            <a:pPr algn="ctr" defTabSz="914400">
              <a:lnSpc>
                <a:spcPct val="100000"/>
              </a:lnSpc>
            </a:pPr>
            <a:endParaRPr lang="en-DK" sz="2000" b="0" u="none" strike="noStrike">
              <a:solidFill>
                <a:srgbClr val="FFFFFF"/>
              </a:solidFill>
              <a:uFillTx/>
              <a:latin typeface="Arial"/>
            </a:endParaRPr>
          </a:p>
          <a:p>
            <a:pPr algn="ctr" defTabSz="914400">
              <a:lnSpc>
                <a:spcPct val="100000"/>
              </a:lnSpc>
            </a:pPr>
            <a:r>
              <a:rPr lang="en-US" sz="2000" b="0" u="none" strike="noStrike">
                <a:solidFill>
                  <a:srgbClr val="000000"/>
                </a:solidFill>
                <a:uFillTx/>
                <a:latin typeface="Arial"/>
                <a:ea typeface="DejaVu Sans"/>
              </a:rPr>
              <a:t>Use a low-amplitude, sinusoidal magnetic field, perpendicular to B0, which will add a continuous torque force</a:t>
            </a:r>
            <a:endParaRPr lang="en-DK" sz="2000" b="0" u="none" strike="noStrike">
              <a:solidFill>
                <a:srgbClr val="FFFFFF"/>
              </a:solidFill>
              <a:uFillTx/>
              <a:latin typeface="Arial"/>
            </a:endParaRPr>
          </a:p>
          <a:p>
            <a:pPr algn="ctr" defTabSz="914400">
              <a:lnSpc>
                <a:spcPct val="100000"/>
              </a:lnSpc>
            </a:pPr>
            <a:r>
              <a:rPr lang="en-US" sz="2000" b="0" u="none" strike="noStrike">
                <a:solidFill>
                  <a:srgbClr val="000000"/>
                </a:solidFill>
                <a:uFillTx/>
                <a:latin typeface="Arial"/>
                <a:ea typeface="DejaVu Sans"/>
              </a:rPr>
              <a:t>Resonant Excitement</a:t>
            </a:r>
            <a:endParaRPr lang="en-DK" sz="2000" b="0" u="none" strike="noStrike">
              <a:solidFill>
                <a:srgbClr val="FFFFFF"/>
              </a:solidFill>
              <a:uFillTx/>
              <a:latin typeface="Arial"/>
            </a:endParaRPr>
          </a:p>
          <a:p>
            <a:pPr algn="ctr" defTabSz="914400">
              <a:lnSpc>
                <a:spcPct val="100000"/>
              </a:lnSpc>
            </a:pPr>
            <a:r>
              <a:rPr lang="en-US" sz="2000" b="0" u="none" strike="noStrike">
                <a:solidFill>
                  <a:srgbClr val="000000"/>
                </a:solidFill>
                <a:uFillTx/>
                <a:latin typeface="Arial"/>
                <a:ea typeface="DejaVu Sans"/>
              </a:rPr>
              <a:t>(principle of the swing)</a:t>
            </a:r>
            <a:endParaRPr lang="en-DK" sz="2000" b="0" u="none" strike="noStrike">
              <a:solidFill>
                <a:srgbClr val="FFFFFF"/>
              </a:solidFill>
              <a:uFillTx/>
              <a:latin typeface="Arial"/>
            </a:endParaRPr>
          </a:p>
        </p:txBody>
      </p:sp>
      <p:sp>
        <p:nvSpPr>
          <p:cNvPr id="1070" name="ZoneTexte 6"/>
          <p:cNvSpPr/>
          <p:nvPr/>
        </p:nvSpPr>
        <p:spPr>
          <a:xfrm>
            <a:off x="4805640" y="3797640"/>
            <a:ext cx="157752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600" b="0" u="none" strike="noStrike">
                <a:solidFill>
                  <a:srgbClr val="000000"/>
                </a:solidFill>
                <a:uFillTx/>
                <a:latin typeface="Arial"/>
                <a:ea typeface="DejaVu Sans"/>
              </a:rPr>
              <a:t>Versus</a:t>
            </a:r>
            <a:endParaRPr lang="en-DK" sz="3600" b="0" u="none" strike="noStrike">
              <a:solidFill>
                <a:srgbClr val="FFFFFF"/>
              </a:solidFill>
              <a:uFillTx/>
              <a:latin typeface="Arial"/>
            </a:endParaRPr>
          </a:p>
        </p:txBody>
      </p:sp>
      <p:sp>
        <p:nvSpPr>
          <p:cNvPr id="1071" name="Straight Connector 3"/>
          <p:cNvSpPr/>
          <p:nvPr/>
        </p:nvSpPr>
        <p:spPr>
          <a:xfrm>
            <a:off x="609480" y="2689200"/>
            <a:ext cx="3712320" cy="3290760"/>
          </a:xfrm>
          <a:prstGeom prst="line">
            <a:avLst/>
          </a:prstGeom>
          <a:ln>
            <a:solidFill>
              <a:srgbClr val="ED7D31"/>
            </a:solidFill>
          </a:ln>
        </p:spPr>
        <p:style>
          <a:lnRef idx="3">
            <a:schemeClr val="accent2"/>
          </a:lnRef>
          <a:fillRef idx="0">
            <a:schemeClr val="accent2"/>
          </a:fillRef>
          <a:effectRef idx="2">
            <a:schemeClr val="accent2"/>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
        <p:nvSpPr>
          <p:cNvPr id="1072" name="Straight Connector 7"/>
          <p:cNvSpPr/>
          <p:nvPr/>
        </p:nvSpPr>
        <p:spPr>
          <a:xfrm flipH="1">
            <a:off x="609480" y="2689200"/>
            <a:ext cx="3761280" cy="3369960"/>
          </a:xfrm>
          <a:prstGeom prst="line">
            <a:avLst/>
          </a:prstGeom>
          <a:ln>
            <a:solidFill>
              <a:srgbClr val="ED7D31"/>
            </a:solidFill>
          </a:ln>
        </p:spPr>
        <p:style>
          <a:lnRef idx="3">
            <a:schemeClr val="accent2"/>
          </a:lnRef>
          <a:fillRef idx="0">
            <a:schemeClr val="accent2"/>
          </a:fillRef>
          <a:effectRef idx="2">
            <a:schemeClr val="accent2"/>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Diagram1"/>
          <p:cNvGrpSpPr/>
          <p:nvPr/>
        </p:nvGrpSpPr>
        <p:grpSpPr>
          <a:xfrm>
            <a:off x="2031840" y="59040"/>
            <a:ext cx="4305240" cy="4006800"/>
            <a:chOff x="2031840" y="59040"/>
            <a:chExt cx="4305240" cy="4006800"/>
          </a:xfrm>
        </p:grpSpPr>
        <p:sp>
          <p:nvSpPr>
            <p:cNvPr id="373" name="Rectangle 371"/>
            <p:cNvSpPr/>
            <p:nvPr/>
          </p:nvSpPr>
          <p:spPr>
            <a:xfrm>
              <a:off x="2031840" y="59040"/>
              <a:ext cx="4305240" cy="400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374" name="Rectangle: Rounded Corners 372"/>
            <p:cNvSpPr/>
            <p:nvPr/>
          </p:nvSpPr>
          <p:spPr>
            <a:xfrm>
              <a:off x="2510280" y="176760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our senses</a:t>
              </a:r>
              <a:endParaRPr lang="en-DK" sz="1900" b="0" u="none" strike="noStrike">
                <a:solidFill>
                  <a:srgbClr val="000000"/>
                </a:solidFill>
                <a:uFillTx/>
                <a:latin typeface="Arial"/>
              </a:endParaRPr>
            </a:p>
          </p:txBody>
        </p:sp>
        <p:sp>
          <p:nvSpPr>
            <p:cNvPr id="375" name="Freeform: Shape 373"/>
            <p:cNvSpPr/>
            <p:nvPr/>
          </p:nvSpPr>
          <p:spPr>
            <a:xfrm rot="17133000">
              <a:off x="3298680" y="1199160"/>
              <a:ext cx="1767600" cy="23400"/>
            </a:xfrm>
            <a:custGeom>
              <a:avLst/>
              <a:gdLst>
                <a:gd name="textAreaLeft" fmla="*/ 0 w 1767600"/>
                <a:gd name="textAreaRight" fmla="*/ 1770480 w 1767600"/>
                <a:gd name="textAreaTop" fmla="*/ 0 h 23400"/>
                <a:gd name="textAreaBottom" fmla="*/ 26280 h 23400"/>
              </a:gdLst>
              <a:ahLst/>
              <a:cxnLst/>
              <a:rect l="textAreaLeft" t="textAreaTop" r="textAreaRight" b="textAreaBottom"/>
              <a:pathLst>
                <a:path w="1770712" h="26630">
                  <a:moveTo>
                    <a:pt x="0" y="13315"/>
                  </a:moveTo>
                  <a:lnTo>
                    <a:pt x="1770712" y="13315"/>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66760">
                <a:lnSpc>
                  <a:spcPct val="90000"/>
                </a:lnSpc>
                <a:spcAft>
                  <a:spcPts val="210"/>
                </a:spcAft>
                <a:tabLst>
                  <a:tab pos="0" algn="l"/>
                </a:tabLst>
              </a:pPr>
              <a:endParaRPr lang="en-US" sz="600" b="0" u="none" strike="noStrike">
                <a:solidFill>
                  <a:srgbClr val="000000"/>
                </a:solidFill>
                <a:uFillTx/>
                <a:latin typeface="Arial"/>
                <a:ea typeface="DejaVu Sans"/>
              </a:endParaRPr>
            </a:p>
          </p:txBody>
        </p:sp>
        <p:sp>
          <p:nvSpPr>
            <p:cNvPr id="376" name="Rectangle: Rounded Corners 374"/>
            <p:cNvSpPr/>
            <p:nvPr/>
          </p:nvSpPr>
          <p:spPr>
            <a:xfrm>
              <a:off x="4423680" y="6156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w="3175">
              <a:solidFill>
                <a:srgbClr val="000000"/>
              </a:solid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sight</a:t>
              </a:r>
              <a:endParaRPr lang="en-DK" sz="1900" b="0" u="none" strike="noStrike">
                <a:solidFill>
                  <a:srgbClr val="000000"/>
                </a:solidFill>
                <a:uFillTx/>
                <a:latin typeface="Arial"/>
              </a:endParaRPr>
            </a:p>
          </p:txBody>
        </p:sp>
        <p:sp>
          <p:nvSpPr>
            <p:cNvPr id="377" name="Freeform: Shape 375"/>
            <p:cNvSpPr/>
            <p:nvPr/>
          </p:nvSpPr>
          <p:spPr>
            <a:xfrm rot="17692800">
              <a:off x="3619440" y="1540080"/>
              <a:ext cx="1125000" cy="23400"/>
            </a:xfrm>
            <a:custGeom>
              <a:avLst/>
              <a:gdLst>
                <a:gd name="textAreaLeft" fmla="*/ 0 w 1125000"/>
                <a:gd name="textAreaRight" fmla="*/ 1127880 w 1125000"/>
                <a:gd name="textAreaTop" fmla="*/ 0 h 23400"/>
                <a:gd name="textAreaBottom" fmla="*/ 26280 h 23400"/>
              </a:gdLst>
              <a:ahLst/>
              <a:cxnLst/>
              <a:rect l="textAreaLeft" t="textAreaTop" r="textAreaRight" b="textAreaBottom"/>
              <a:pathLst>
                <a:path w="1128255" h="26630">
                  <a:moveTo>
                    <a:pt x="0" y="13315"/>
                  </a:moveTo>
                  <a:lnTo>
                    <a:pt x="1128255" y="13315"/>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78" name="Rectangle: Rounded Corners 376"/>
            <p:cNvSpPr/>
            <p:nvPr/>
          </p:nvSpPr>
          <p:spPr>
            <a:xfrm>
              <a:off x="4423680" y="74412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ears</a:t>
              </a:r>
              <a:endParaRPr lang="en-DK" sz="1900" b="0" u="none" strike="noStrike">
                <a:solidFill>
                  <a:srgbClr val="000000"/>
                </a:solidFill>
                <a:uFillTx/>
                <a:latin typeface="Arial"/>
              </a:endParaRPr>
            </a:p>
          </p:txBody>
        </p:sp>
        <p:sp>
          <p:nvSpPr>
            <p:cNvPr id="379" name="Freeform: Shape 377"/>
            <p:cNvSpPr/>
            <p:nvPr/>
          </p:nvSpPr>
          <p:spPr>
            <a:xfrm rot="19457400">
              <a:off x="3891240" y="1880280"/>
              <a:ext cx="581400" cy="23400"/>
            </a:xfrm>
            <a:custGeom>
              <a:avLst/>
              <a:gdLst>
                <a:gd name="textAreaLeft" fmla="*/ 0 w 581400"/>
                <a:gd name="textAreaRight" fmla="*/ 584280 w 581400"/>
                <a:gd name="textAreaTop" fmla="*/ 0 h 23400"/>
                <a:gd name="textAreaBottom" fmla="*/ 26280 h 23400"/>
              </a:gdLst>
              <a:ahLst/>
              <a:cxnLst/>
              <a:rect l="textAreaLeft" t="textAreaTop" r="textAreaRight" b="textAreaBottom"/>
              <a:pathLst>
                <a:path w="584576" h="26630">
                  <a:moveTo>
                    <a:pt x="0" y="13315"/>
                  </a:moveTo>
                  <a:lnTo>
                    <a:pt x="584576" y="13315"/>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80" name="Rectangle: Rounded Corners 378"/>
            <p:cNvSpPr/>
            <p:nvPr/>
          </p:nvSpPr>
          <p:spPr>
            <a:xfrm>
              <a:off x="4423680" y="142632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smell</a:t>
              </a:r>
              <a:endParaRPr lang="en-DK" sz="1900" b="0" u="none" strike="noStrike">
                <a:solidFill>
                  <a:srgbClr val="000000"/>
                </a:solidFill>
                <a:uFillTx/>
                <a:latin typeface="Arial"/>
              </a:endParaRPr>
            </a:p>
          </p:txBody>
        </p:sp>
        <p:sp>
          <p:nvSpPr>
            <p:cNvPr id="381" name="Freeform: Shape 379"/>
            <p:cNvSpPr/>
            <p:nvPr/>
          </p:nvSpPr>
          <p:spPr>
            <a:xfrm rot="2142600">
              <a:off x="3893760" y="2219400"/>
              <a:ext cx="581400" cy="23400"/>
            </a:xfrm>
            <a:custGeom>
              <a:avLst/>
              <a:gdLst>
                <a:gd name="textAreaLeft" fmla="*/ 0 w 581400"/>
                <a:gd name="textAreaRight" fmla="*/ 584280 w 581400"/>
                <a:gd name="textAreaTop" fmla="*/ 0 h 23400"/>
                <a:gd name="textAreaBottom" fmla="*/ 26280 h 23400"/>
              </a:gdLst>
              <a:ahLst/>
              <a:cxnLst/>
              <a:rect l="textAreaLeft" t="textAreaTop" r="textAreaRight" b="textAreaBottom"/>
              <a:pathLst>
                <a:path w="584576" h="26630">
                  <a:moveTo>
                    <a:pt x="0" y="13315"/>
                  </a:moveTo>
                  <a:lnTo>
                    <a:pt x="584576" y="13315"/>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82" name="Rectangle: Rounded Corners 380"/>
            <p:cNvSpPr/>
            <p:nvPr/>
          </p:nvSpPr>
          <p:spPr>
            <a:xfrm>
              <a:off x="4423680" y="210888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flavor</a:t>
              </a:r>
              <a:endParaRPr lang="en-DK" sz="1900" b="0" u="none" strike="noStrike">
                <a:solidFill>
                  <a:srgbClr val="000000"/>
                </a:solidFill>
                <a:uFillTx/>
                <a:latin typeface="Arial"/>
              </a:endParaRPr>
            </a:p>
          </p:txBody>
        </p:sp>
        <p:sp>
          <p:nvSpPr>
            <p:cNvPr id="383" name="Freeform: Shape 381"/>
            <p:cNvSpPr/>
            <p:nvPr/>
          </p:nvSpPr>
          <p:spPr>
            <a:xfrm rot="3907200">
              <a:off x="3623040" y="2560320"/>
              <a:ext cx="1125000" cy="23400"/>
            </a:xfrm>
            <a:custGeom>
              <a:avLst/>
              <a:gdLst>
                <a:gd name="textAreaLeft" fmla="*/ 0 w 1125000"/>
                <a:gd name="textAreaRight" fmla="*/ 1127880 w 1125000"/>
                <a:gd name="textAreaTop" fmla="*/ 0 h 23400"/>
                <a:gd name="textAreaBottom" fmla="*/ 26280 h 23400"/>
              </a:gdLst>
              <a:ahLst/>
              <a:cxnLst/>
              <a:rect l="textAreaLeft" t="textAreaTop" r="textAreaRight" b="textAreaBottom"/>
              <a:pathLst>
                <a:path w="1128255" h="26630">
                  <a:moveTo>
                    <a:pt x="0" y="13315"/>
                  </a:moveTo>
                  <a:lnTo>
                    <a:pt x="1128255" y="13315"/>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84" name="Rectangle: Rounded Corners 382"/>
            <p:cNvSpPr/>
            <p:nvPr/>
          </p:nvSpPr>
          <p:spPr>
            <a:xfrm>
              <a:off x="4423680" y="279108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touch</a:t>
              </a:r>
              <a:endParaRPr lang="en-DK" sz="1900" b="0" u="none" strike="noStrike">
                <a:solidFill>
                  <a:srgbClr val="000000"/>
                </a:solidFill>
                <a:uFillTx/>
                <a:latin typeface="Arial"/>
              </a:endParaRPr>
            </a:p>
          </p:txBody>
        </p:sp>
        <p:sp>
          <p:nvSpPr>
            <p:cNvPr id="385" name="Freeform: Shape 383"/>
            <p:cNvSpPr/>
            <p:nvPr/>
          </p:nvSpPr>
          <p:spPr>
            <a:xfrm rot="4467000">
              <a:off x="3301920" y="2901960"/>
              <a:ext cx="1767600" cy="23400"/>
            </a:xfrm>
            <a:custGeom>
              <a:avLst/>
              <a:gdLst>
                <a:gd name="textAreaLeft" fmla="*/ 0 w 1767600"/>
                <a:gd name="textAreaRight" fmla="*/ 1770480 w 1767600"/>
                <a:gd name="textAreaTop" fmla="*/ 0 h 23400"/>
                <a:gd name="textAreaBottom" fmla="*/ 26280 h 23400"/>
              </a:gdLst>
              <a:ahLst/>
              <a:cxnLst/>
              <a:rect l="textAreaLeft" t="textAreaTop" r="textAreaRight" b="textAreaBottom"/>
              <a:pathLst>
                <a:path w="1770712" h="26630">
                  <a:moveTo>
                    <a:pt x="0" y="13315"/>
                  </a:moveTo>
                  <a:lnTo>
                    <a:pt x="1770712" y="13315"/>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66760">
                <a:lnSpc>
                  <a:spcPct val="90000"/>
                </a:lnSpc>
                <a:spcAft>
                  <a:spcPts val="210"/>
                </a:spcAft>
                <a:tabLst>
                  <a:tab pos="0" algn="l"/>
                </a:tabLst>
              </a:pPr>
              <a:endParaRPr lang="en-US" sz="600" b="0" u="none" strike="noStrike">
                <a:solidFill>
                  <a:srgbClr val="000000"/>
                </a:solidFill>
                <a:uFillTx/>
                <a:latin typeface="Arial"/>
                <a:ea typeface="DejaVu Sans"/>
              </a:endParaRPr>
            </a:p>
          </p:txBody>
        </p:sp>
        <p:sp>
          <p:nvSpPr>
            <p:cNvPr id="386" name="Rectangle: Rounded Corners 384"/>
            <p:cNvSpPr/>
            <p:nvPr/>
          </p:nvSpPr>
          <p:spPr>
            <a:xfrm>
              <a:off x="4423680" y="3473640"/>
              <a:ext cx="1183320" cy="590040"/>
            </a:xfrm>
            <a:prstGeom prst="roundRect">
              <a:avLst>
                <a:gd name="adj" fmla="val 10000"/>
              </a:avLst>
            </a:prstGeom>
            <a:gradFill rotWithShape="0">
              <a:gsLst>
                <a:gs pos="2000">
                  <a:srgbClr val="3574AC"/>
                </a:gs>
                <a:gs pos="36000">
                  <a:srgbClr val="4697E0"/>
                </a:gs>
                <a:gs pos="100000">
                  <a:srgbClr val="BDD7EE"/>
                </a:gs>
              </a:gsLst>
              <a:lin ang="16200000"/>
            </a:gra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12240" tIns="12240" rIns="12240" bIns="12240" numCol="1" spcCol="1440" anchor="ctr">
              <a:noAutofit/>
            </a:bodyPr>
            <a:lstStyle/>
            <a:p>
              <a:pPr algn="ctr" defTabSz="844560">
                <a:lnSpc>
                  <a:spcPct val="90000"/>
                </a:lnSpc>
                <a:spcAft>
                  <a:spcPts val="666"/>
                </a:spcAft>
                <a:tabLst>
                  <a:tab pos="0" algn="l"/>
                </a:tabLst>
              </a:pPr>
              <a:r>
                <a:rPr lang="fr-FR" sz="1900" b="0" u="none" strike="noStrike">
                  <a:solidFill>
                    <a:schemeClr val="lt1"/>
                  </a:solidFill>
                  <a:uFillTx/>
                  <a:latin typeface="Arial"/>
                  <a:ea typeface="DejaVu Sans"/>
                </a:rPr>
                <a:t>gravity</a:t>
              </a:r>
              <a:endParaRPr lang="en-DK" sz="1900" b="0" u="none" strike="noStrike">
                <a:solidFill>
                  <a:srgbClr val="000000"/>
                </a:solidFill>
                <a:uFillTx/>
                <a:latin typeface="Arial"/>
              </a:endParaRPr>
            </a:p>
          </p:txBody>
        </p:sp>
      </p:grpSp>
      <p:grpSp>
        <p:nvGrpSpPr>
          <p:cNvPr id="387" name="Diagram2"/>
          <p:cNvGrpSpPr/>
          <p:nvPr/>
        </p:nvGrpSpPr>
        <p:grpSpPr>
          <a:xfrm>
            <a:off x="6592680" y="0"/>
            <a:ext cx="5425200" cy="6853680"/>
            <a:chOff x="6592680" y="0"/>
            <a:chExt cx="5425200" cy="6853680"/>
          </a:xfrm>
        </p:grpSpPr>
        <p:sp>
          <p:nvSpPr>
            <p:cNvPr id="388" name="Rectangle 386"/>
            <p:cNvSpPr/>
            <p:nvPr/>
          </p:nvSpPr>
          <p:spPr>
            <a:xfrm>
              <a:off x="6592680" y="0"/>
              <a:ext cx="5425200" cy="685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389" name="Rectangle: Rounded Corners 387"/>
            <p:cNvSpPr/>
            <p:nvPr/>
          </p:nvSpPr>
          <p:spPr>
            <a:xfrm>
              <a:off x="7783560" y="32281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Or, in scientific parlance</a:t>
              </a:r>
              <a:endParaRPr lang="en-DK" sz="900" b="0" u="none" strike="noStrike">
                <a:solidFill>
                  <a:srgbClr val="000000"/>
                </a:solidFill>
                <a:uFillTx/>
                <a:latin typeface="Arial"/>
              </a:endParaRPr>
            </a:p>
          </p:txBody>
        </p:sp>
        <p:sp>
          <p:nvSpPr>
            <p:cNvPr id="390" name="Freeform: Shape 388"/>
            <p:cNvSpPr/>
            <p:nvPr/>
          </p:nvSpPr>
          <p:spPr>
            <a:xfrm rot="16596600">
              <a:off x="7352280" y="204084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66760">
                <a:lnSpc>
                  <a:spcPct val="90000"/>
                </a:lnSpc>
                <a:spcAft>
                  <a:spcPts val="210"/>
                </a:spcAft>
                <a:tabLst>
                  <a:tab pos="0" algn="l"/>
                </a:tabLst>
              </a:pPr>
              <a:endParaRPr lang="en-US" sz="600" b="0" u="none" strike="noStrike">
                <a:solidFill>
                  <a:srgbClr val="000000"/>
                </a:solidFill>
                <a:uFillTx/>
                <a:latin typeface="Arial"/>
                <a:ea typeface="DejaVu Sans"/>
              </a:endParaRPr>
            </a:p>
          </p:txBody>
        </p:sp>
        <p:sp>
          <p:nvSpPr>
            <p:cNvPr id="391" name="Rectangle: Rounded Corners 389"/>
            <p:cNvSpPr/>
            <p:nvPr/>
          </p:nvSpPr>
          <p:spPr>
            <a:xfrm>
              <a:off x="8906040" y="4615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Electromagnetic energy</a:t>
              </a:r>
              <a:endParaRPr lang="en-DK" sz="700" b="0" u="none" strike="noStrike">
                <a:solidFill>
                  <a:srgbClr val="000000"/>
                </a:solidFill>
                <a:uFillTx/>
                <a:latin typeface="Arial"/>
              </a:endParaRPr>
            </a:p>
          </p:txBody>
        </p:sp>
        <p:sp>
          <p:nvSpPr>
            <p:cNvPr id="392" name="Freeform: Shape 390"/>
            <p:cNvSpPr/>
            <p:nvPr/>
          </p:nvSpPr>
          <p:spPr>
            <a:xfrm rot="18289200">
              <a:off x="9585000" y="42696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93" name="Rectangle: Rounded Corners 391"/>
            <p:cNvSpPr/>
            <p:nvPr/>
          </p:nvSpPr>
          <p:spPr>
            <a:xfrm>
              <a:off x="10028880" y="3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Vision</a:t>
              </a:r>
              <a:endParaRPr lang="en-DK" sz="700" b="0" u="none" strike="noStrike">
                <a:solidFill>
                  <a:srgbClr val="000000"/>
                </a:solidFill>
                <a:uFillTx/>
                <a:latin typeface="Arial"/>
              </a:endParaRPr>
            </a:p>
          </p:txBody>
        </p:sp>
        <p:sp>
          <p:nvSpPr>
            <p:cNvPr id="394" name="Freeform: Shape 392"/>
            <p:cNvSpPr/>
            <p:nvPr/>
          </p:nvSpPr>
          <p:spPr>
            <a:xfrm>
              <a:off x="9708120" y="65664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95" name="Rectangle: Rounded Corners 393"/>
            <p:cNvSpPr/>
            <p:nvPr/>
          </p:nvSpPr>
          <p:spPr>
            <a:xfrm>
              <a:off x="10028880" y="4615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Electroception</a:t>
              </a:r>
              <a:endParaRPr lang="en-DK" sz="700" b="0" u="none" strike="noStrike">
                <a:solidFill>
                  <a:srgbClr val="000000"/>
                </a:solidFill>
                <a:uFillTx/>
                <a:latin typeface="Arial"/>
              </a:endParaRPr>
            </a:p>
          </p:txBody>
        </p:sp>
        <p:sp>
          <p:nvSpPr>
            <p:cNvPr id="396" name="Freeform: Shape 394"/>
            <p:cNvSpPr/>
            <p:nvPr/>
          </p:nvSpPr>
          <p:spPr>
            <a:xfrm rot="3310800">
              <a:off x="9588240" y="88452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97" name="Rectangle: Rounded Corners 395"/>
            <p:cNvSpPr/>
            <p:nvPr/>
          </p:nvSpPr>
          <p:spPr>
            <a:xfrm>
              <a:off x="10028880" y="9226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Magnétocaption</a:t>
              </a:r>
              <a:endParaRPr lang="en-DK" sz="700" b="0" u="none" strike="noStrike">
                <a:solidFill>
                  <a:srgbClr val="000000"/>
                </a:solidFill>
                <a:uFillTx/>
                <a:latin typeface="Arial"/>
              </a:endParaRPr>
            </a:p>
          </p:txBody>
        </p:sp>
        <p:sp>
          <p:nvSpPr>
            <p:cNvPr id="398" name="Freeform: Shape 396"/>
            <p:cNvSpPr/>
            <p:nvPr/>
          </p:nvSpPr>
          <p:spPr>
            <a:xfrm rot="17351400">
              <a:off x="8255880" y="296388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399" name="Rectangle: Rounded Corners 397"/>
            <p:cNvSpPr/>
            <p:nvPr/>
          </p:nvSpPr>
          <p:spPr>
            <a:xfrm>
              <a:off x="8906040" y="23058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1000" b="0" u="none" strike="noStrike">
                  <a:solidFill>
                    <a:schemeClr val="lt1"/>
                  </a:solidFill>
                  <a:uFillTx/>
                  <a:latin typeface="Arial"/>
                  <a:ea typeface="DejaVu Sans"/>
                </a:rPr>
                <a:t>Mechanical reception</a:t>
              </a:r>
              <a:endParaRPr lang="en-DK" sz="1000" b="0" u="none" strike="noStrike">
                <a:solidFill>
                  <a:srgbClr val="000000"/>
                </a:solidFill>
                <a:uFillTx/>
                <a:latin typeface="Arial"/>
              </a:endParaRPr>
            </a:p>
          </p:txBody>
        </p:sp>
        <p:sp>
          <p:nvSpPr>
            <p:cNvPr id="400" name="Freeform: Shape 398"/>
            <p:cNvSpPr/>
            <p:nvPr/>
          </p:nvSpPr>
          <p:spPr>
            <a:xfrm rot="17351400">
              <a:off x="9378720" y="204192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01" name="Rectangle: Rounded Corners 399"/>
            <p:cNvSpPr/>
            <p:nvPr/>
          </p:nvSpPr>
          <p:spPr>
            <a:xfrm>
              <a:off x="10028880" y="13838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Touch</a:t>
              </a:r>
              <a:endParaRPr lang="en-DK" sz="700" b="0" u="none" strike="noStrike">
                <a:solidFill>
                  <a:srgbClr val="000000"/>
                </a:solidFill>
                <a:uFillTx/>
                <a:latin typeface="Arial"/>
              </a:endParaRPr>
            </a:p>
          </p:txBody>
        </p:sp>
        <p:sp>
          <p:nvSpPr>
            <p:cNvPr id="402" name="Freeform: Shape 400"/>
            <p:cNvSpPr/>
            <p:nvPr/>
          </p:nvSpPr>
          <p:spPr>
            <a:xfrm rot="18289200">
              <a:off x="9585000" y="227124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03" name="Rectangle: Rounded Corners 401"/>
            <p:cNvSpPr/>
            <p:nvPr/>
          </p:nvSpPr>
          <p:spPr>
            <a:xfrm>
              <a:off x="10028880" y="18450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earing</a:t>
              </a:r>
              <a:endParaRPr lang="en-DK" sz="700" b="0" u="none" strike="noStrike">
                <a:solidFill>
                  <a:srgbClr val="000000"/>
                </a:solidFill>
                <a:uFillTx/>
                <a:latin typeface="Arial"/>
              </a:endParaRPr>
            </a:p>
          </p:txBody>
        </p:sp>
        <p:sp>
          <p:nvSpPr>
            <p:cNvPr id="404" name="Freeform: Shape 402"/>
            <p:cNvSpPr/>
            <p:nvPr/>
          </p:nvSpPr>
          <p:spPr>
            <a:xfrm>
              <a:off x="9708120" y="250128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05" name="Rectangle: Rounded Corners 403"/>
            <p:cNvSpPr/>
            <p:nvPr/>
          </p:nvSpPr>
          <p:spPr>
            <a:xfrm>
              <a:off x="10028880" y="23058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Echolocation</a:t>
              </a:r>
              <a:endParaRPr lang="en-DK" sz="700" b="0" u="none" strike="noStrike">
                <a:solidFill>
                  <a:srgbClr val="000000"/>
                </a:solidFill>
                <a:uFillTx/>
                <a:latin typeface="Arial"/>
              </a:endParaRPr>
            </a:p>
          </p:txBody>
        </p:sp>
        <p:sp>
          <p:nvSpPr>
            <p:cNvPr id="406" name="Freeform: Shape 404"/>
            <p:cNvSpPr/>
            <p:nvPr/>
          </p:nvSpPr>
          <p:spPr>
            <a:xfrm rot="3310800">
              <a:off x="9588240" y="272880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07" name="Rectangle: Rounded Corners 405"/>
            <p:cNvSpPr/>
            <p:nvPr/>
          </p:nvSpPr>
          <p:spPr>
            <a:xfrm>
              <a:off x="10028880" y="27669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Proprioception</a:t>
              </a:r>
              <a:endParaRPr lang="en-DK" sz="700" b="0" u="none" strike="noStrike">
                <a:solidFill>
                  <a:srgbClr val="000000"/>
                </a:solidFill>
                <a:uFillTx/>
                <a:latin typeface="Arial"/>
              </a:endParaRPr>
            </a:p>
          </p:txBody>
        </p:sp>
        <p:sp>
          <p:nvSpPr>
            <p:cNvPr id="408" name="Freeform: Shape 406"/>
            <p:cNvSpPr/>
            <p:nvPr/>
          </p:nvSpPr>
          <p:spPr>
            <a:xfrm rot="4249200">
              <a:off x="9381960" y="2960280"/>
              <a:ext cx="973080" cy="7200"/>
            </a:xfrm>
            <a:custGeom>
              <a:avLst/>
              <a:gdLst>
                <a:gd name="textAreaLeft" fmla="*/ 0 w 973080"/>
                <a:gd name="textAreaRight" fmla="*/ 975960 w 973080"/>
                <a:gd name="textAreaTop" fmla="*/ 0 h 7200"/>
                <a:gd name="textAreaBottom" fmla="*/ 10080 h 7200"/>
              </a:gdLst>
              <a:ahLst/>
              <a:cxnLst/>
              <a:rect l="textAreaLeft" t="textAreaTop" r="textAreaRight" b="textAreaBottom"/>
              <a:pathLst>
                <a:path w="976393" h="10524">
                  <a:moveTo>
                    <a:pt x="0" y="5262"/>
                  </a:moveTo>
                  <a:lnTo>
                    <a:pt x="97639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09" name="Rectangle: Rounded Corners 407"/>
            <p:cNvSpPr/>
            <p:nvPr/>
          </p:nvSpPr>
          <p:spPr>
            <a:xfrm>
              <a:off x="10028880" y="32281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balance</a:t>
              </a:r>
              <a:endParaRPr lang="en-DK" sz="700" b="0" u="none" strike="noStrike">
                <a:solidFill>
                  <a:srgbClr val="000000"/>
                </a:solidFill>
                <a:uFillTx/>
                <a:latin typeface="Arial"/>
              </a:endParaRPr>
            </a:p>
          </p:txBody>
        </p:sp>
        <p:sp>
          <p:nvSpPr>
            <p:cNvPr id="410" name="Freeform: Shape 408"/>
            <p:cNvSpPr/>
            <p:nvPr/>
          </p:nvSpPr>
          <p:spPr>
            <a:xfrm rot="3907200">
              <a:off x="8365320" y="3767400"/>
              <a:ext cx="759240" cy="7200"/>
            </a:xfrm>
            <a:custGeom>
              <a:avLst/>
              <a:gdLst>
                <a:gd name="textAreaLeft" fmla="*/ 0 w 759240"/>
                <a:gd name="textAreaRight" fmla="*/ 762120 w 759240"/>
                <a:gd name="textAreaTop" fmla="*/ 0 h 7200"/>
                <a:gd name="textAreaBottom" fmla="*/ 10080 h 7200"/>
              </a:gdLst>
              <a:ahLst/>
              <a:cxnLst/>
              <a:rect l="textAreaLeft" t="textAreaTop" r="textAreaRight" b="textAreaBottom"/>
              <a:pathLst>
                <a:path w="762410" h="10524">
                  <a:moveTo>
                    <a:pt x="0" y="5262"/>
                  </a:moveTo>
                  <a:lnTo>
                    <a:pt x="762410"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11" name="Rectangle: Rounded Corners 409"/>
            <p:cNvSpPr/>
            <p:nvPr/>
          </p:nvSpPr>
          <p:spPr>
            <a:xfrm>
              <a:off x="8906040" y="39196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chemoception</a:t>
              </a:r>
              <a:endParaRPr lang="en-DK" sz="700" b="0" u="none" strike="noStrike">
                <a:solidFill>
                  <a:srgbClr val="000000"/>
                </a:solidFill>
                <a:uFillTx/>
                <a:latin typeface="Arial"/>
              </a:endParaRPr>
            </a:p>
          </p:txBody>
        </p:sp>
        <p:sp>
          <p:nvSpPr>
            <p:cNvPr id="412" name="Freeform: Shape 410"/>
            <p:cNvSpPr/>
            <p:nvPr/>
          </p:nvSpPr>
          <p:spPr>
            <a:xfrm rot="19457400">
              <a:off x="9668160" y="399924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13" name="Rectangle: Rounded Corners 411"/>
            <p:cNvSpPr/>
            <p:nvPr/>
          </p:nvSpPr>
          <p:spPr>
            <a:xfrm>
              <a:off x="10028880" y="36892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smell</a:t>
              </a:r>
              <a:endParaRPr lang="en-DK" sz="700" b="0" u="none" strike="noStrike">
                <a:solidFill>
                  <a:srgbClr val="000000"/>
                </a:solidFill>
                <a:uFillTx/>
                <a:latin typeface="Arial"/>
              </a:endParaRPr>
            </a:p>
          </p:txBody>
        </p:sp>
        <p:sp>
          <p:nvSpPr>
            <p:cNvPr id="414" name="Freeform: Shape 412"/>
            <p:cNvSpPr/>
            <p:nvPr/>
          </p:nvSpPr>
          <p:spPr>
            <a:xfrm rot="2142600">
              <a:off x="9670320" y="422820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15" name="Rectangle: Rounded Corners 413"/>
            <p:cNvSpPr/>
            <p:nvPr/>
          </p:nvSpPr>
          <p:spPr>
            <a:xfrm>
              <a:off x="10028880" y="415044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taste</a:t>
              </a:r>
              <a:endParaRPr lang="en-DK" sz="700" b="0" u="none" strike="noStrike">
                <a:solidFill>
                  <a:srgbClr val="000000"/>
                </a:solidFill>
                <a:uFillTx/>
                <a:latin typeface="Arial"/>
              </a:endParaRPr>
            </a:p>
          </p:txBody>
        </p:sp>
        <p:sp>
          <p:nvSpPr>
            <p:cNvPr id="416" name="Freeform: Shape 414"/>
            <p:cNvSpPr/>
            <p:nvPr/>
          </p:nvSpPr>
          <p:spPr>
            <a:xfrm rot="4725600">
              <a:off x="7924680" y="4228200"/>
              <a:ext cx="1642320" cy="7200"/>
            </a:xfrm>
            <a:custGeom>
              <a:avLst/>
              <a:gdLst>
                <a:gd name="textAreaLeft" fmla="*/ 0 w 1642320"/>
                <a:gd name="textAreaRight" fmla="*/ 1645200 w 1642320"/>
                <a:gd name="textAreaTop" fmla="*/ 0 h 7200"/>
                <a:gd name="textAreaBottom" fmla="*/ 10080 h 7200"/>
              </a:gdLst>
              <a:ahLst/>
              <a:cxnLst/>
              <a:rect l="textAreaLeft" t="textAreaTop" r="textAreaRight" b="textAreaBottom"/>
              <a:pathLst>
                <a:path w="1645419" h="10524">
                  <a:moveTo>
                    <a:pt x="0" y="5262"/>
                  </a:moveTo>
                  <a:lnTo>
                    <a:pt x="1645419"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66760">
                <a:lnSpc>
                  <a:spcPct val="90000"/>
                </a:lnSpc>
                <a:spcAft>
                  <a:spcPts val="210"/>
                </a:spcAft>
                <a:tabLst>
                  <a:tab pos="0" algn="l"/>
                </a:tabLst>
              </a:pPr>
              <a:endParaRPr lang="en-US" sz="600" b="0" u="none" strike="noStrike">
                <a:solidFill>
                  <a:srgbClr val="000000"/>
                </a:solidFill>
                <a:uFillTx/>
                <a:latin typeface="Arial"/>
                <a:ea typeface="DejaVu Sans"/>
              </a:endParaRPr>
            </a:p>
          </p:txBody>
        </p:sp>
        <p:sp>
          <p:nvSpPr>
            <p:cNvPr id="417" name="Rectangle: Rounded Corners 415"/>
            <p:cNvSpPr/>
            <p:nvPr/>
          </p:nvSpPr>
          <p:spPr>
            <a:xfrm>
              <a:off x="8906040" y="48420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Thermoception</a:t>
              </a:r>
              <a:endParaRPr lang="en-DK" sz="700" b="0" u="none" strike="noStrike">
                <a:solidFill>
                  <a:srgbClr val="000000"/>
                </a:solidFill>
                <a:uFillTx/>
                <a:latin typeface="Arial"/>
              </a:endParaRPr>
            </a:p>
          </p:txBody>
        </p:sp>
        <p:sp>
          <p:nvSpPr>
            <p:cNvPr id="418" name="Freeform: Shape 416"/>
            <p:cNvSpPr/>
            <p:nvPr/>
          </p:nvSpPr>
          <p:spPr>
            <a:xfrm rot="19457400">
              <a:off x="9668160" y="492156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19" name="Rectangle: Rounded Corners 417"/>
            <p:cNvSpPr/>
            <p:nvPr/>
          </p:nvSpPr>
          <p:spPr>
            <a:xfrm>
              <a:off x="10028880" y="46116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420" name="Freeform: Shape 418"/>
            <p:cNvSpPr/>
            <p:nvPr/>
          </p:nvSpPr>
          <p:spPr>
            <a:xfrm rot="2142600">
              <a:off x="9670320" y="5150520"/>
              <a:ext cx="391680" cy="7200"/>
            </a:xfrm>
            <a:custGeom>
              <a:avLst/>
              <a:gdLst>
                <a:gd name="textAreaLeft" fmla="*/ 0 w 391680"/>
                <a:gd name="textAreaRight" fmla="*/ 394560 w 391680"/>
                <a:gd name="textAreaTop" fmla="*/ 0 h 7200"/>
                <a:gd name="textAreaBottom" fmla="*/ 10080 h 7200"/>
              </a:gdLst>
              <a:ahLst/>
              <a:cxnLst/>
              <a:rect l="textAreaLeft" t="textAreaTop" r="textAreaRight" b="textAreaBottom"/>
              <a:pathLst>
                <a:path w="395023" h="10524">
                  <a:moveTo>
                    <a:pt x="0" y="5262"/>
                  </a:moveTo>
                  <a:lnTo>
                    <a:pt x="395023"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21" name="Rectangle: Rounded Corners 419"/>
            <p:cNvSpPr/>
            <p:nvPr/>
          </p:nvSpPr>
          <p:spPr>
            <a:xfrm>
              <a:off x="10028880" y="507240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Homeostasys receptor</a:t>
              </a:r>
              <a:endParaRPr lang="en-DK" sz="700" b="0" u="none" strike="noStrike">
                <a:solidFill>
                  <a:srgbClr val="000000"/>
                </a:solidFill>
                <a:uFillTx/>
                <a:latin typeface="Arial"/>
              </a:endParaRPr>
            </a:p>
          </p:txBody>
        </p:sp>
        <p:sp>
          <p:nvSpPr>
            <p:cNvPr id="422" name="Freeform: Shape 420"/>
            <p:cNvSpPr/>
            <p:nvPr/>
          </p:nvSpPr>
          <p:spPr>
            <a:xfrm rot="5003400">
              <a:off x="7354440" y="4806000"/>
              <a:ext cx="2781720" cy="7200"/>
            </a:xfrm>
            <a:custGeom>
              <a:avLst/>
              <a:gdLst>
                <a:gd name="textAreaLeft" fmla="*/ 0 w 2781720"/>
                <a:gd name="textAreaRight" fmla="*/ 2784600 w 2781720"/>
                <a:gd name="textAreaTop" fmla="*/ 0 h 7200"/>
                <a:gd name="textAreaBottom" fmla="*/ 10080 h 7200"/>
              </a:gdLst>
              <a:ahLst/>
              <a:cxnLst/>
              <a:rect l="textAreaLeft" t="textAreaTop" r="textAreaRight" b="textAreaBottom"/>
              <a:pathLst>
                <a:path w="2785134" h="10524">
                  <a:moveTo>
                    <a:pt x="0" y="5262"/>
                  </a:moveTo>
                  <a:lnTo>
                    <a:pt x="2785134" y="5262"/>
                  </a:lnTo>
                </a:path>
              </a:pathLst>
            </a:custGeom>
            <a:noFill/>
            <a:ln>
              <a:solidFill>
                <a:srgbClr val="487CAA"/>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66760">
                <a:lnSpc>
                  <a:spcPct val="90000"/>
                </a:lnSpc>
                <a:spcAft>
                  <a:spcPts val="210"/>
                </a:spcAft>
                <a:tabLst>
                  <a:tab pos="0" algn="l"/>
                </a:tabLst>
              </a:pPr>
              <a:endParaRPr lang="en-US" sz="600" b="0" u="none" strike="noStrike">
                <a:solidFill>
                  <a:srgbClr val="000000"/>
                </a:solidFill>
                <a:uFillTx/>
                <a:latin typeface="Arial"/>
                <a:ea typeface="DejaVu Sans"/>
              </a:endParaRPr>
            </a:p>
          </p:txBody>
        </p:sp>
        <p:sp>
          <p:nvSpPr>
            <p:cNvPr id="423" name="Rectangle: Rounded Corners 421"/>
            <p:cNvSpPr/>
            <p:nvPr/>
          </p:nvSpPr>
          <p:spPr>
            <a:xfrm>
              <a:off x="8906040" y="59947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Polymodale (dolor)</a:t>
              </a:r>
              <a:endParaRPr lang="en-DK" sz="700" b="0" u="none" strike="noStrike">
                <a:solidFill>
                  <a:srgbClr val="000000"/>
                </a:solidFill>
                <a:uFillTx/>
                <a:latin typeface="Arial"/>
              </a:endParaRPr>
            </a:p>
          </p:txBody>
        </p:sp>
        <p:sp>
          <p:nvSpPr>
            <p:cNvPr id="424" name="Freeform: Shape 422"/>
            <p:cNvSpPr/>
            <p:nvPr/>
          </p:nvSpPr>
          <p:spPr>
            <a:xfrm rot="18289200">
              <a:off x="9585000" y="596016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25" name="Rectangle: Rounded Corners 423"/>
            <p:cNvSpPr/>
            <p:nvPr/>
          </p:nvSpPr>
          <p:spPr>
            <a:xfrm>
              <a:off x="10028880" y="553356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Cutanous receptors</a:t>
              </a:r>
              <a:endParaRPr lang="en-DK" sz="700" b="0" u="none" strike="noStrike">
                <a:solidFill>
                  <a:srgbClr val="000000"/>
                </a:solidFill>
                <a:uFillTx/>
                <a:latin typeface="Arial"/>
              </a:endParaRPr>
            </a:p>
          </p:txBody>
        </p:sp>
        <p:sp>
          <p:nvSpPr>
            <p:cNvPr id="426" name="Freeform: Shape 424"/>
            <p:cNvSpPr/>
            <p:nvPr/>
          </p:nvSpPr>
          <p:spPr>
            <a:xfrm>
              <a:off x="9708120" y="6189840"/>
              <a:ext cx="317520" cy="7200"/>
            </a:xfrm>
            <a:custGeom>
              <a:avLst/>
              <a:gdLst>
                <a:gd name="textAreaLeft" fmla="*/ 0 w 317520"/>
                <a:gd name="textAreaRight" fmla="*/ 320400 w 317520"/>
                <a:gd name="textAreaTop" fmla="*/ 0 h 7200"/>
                <a:gd name="textAreaBottom" fmla="*/ 10080 h 7200"/>
              </a:gdLst>
              <a:ahLst/>
              <a:cxnLst/>
              <a:rect l="textAreaLeft" t="textAreaTop" r="textAreaRight" b="textAreaBottom"/>
              <a:pathLst>
                <a:path w="320765" h="10524">
                  <a:moveTo>
                    <a:pt x="0" y="5262"/>
                  </a:moveTo>
                  <a:lnTo>
                    <a:pt x="320765"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27" name="Rectangle: Rounded Corners 425"/>
            <p:cNvSpPr/>
            <p:nvPr/>
          </p:nvSpPr>
          <p:spPr>
            <a:xfrm>
              <a:off x="10028880" y="599472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700" b="0" u="none" strike="noStrike">
                  <a:solidFill>
                    <a:schemeClr val="lt1"/>
                  </a:solidFill>
                  <a:uFillTx/>
                  <a:latin typeface="Arial"/>
                  <a:ea typeface="DejaVu Sans"/>
                </a:rPr>
                <a:t>Joint receptors</a:t>
              </a:r>
              <a:endParaRPr lang="en-DK" sz="700" b="0" u="none" strike="noStrike">
                <a:solidFill>
                  <a:srgbClr val="000000"/>
                </a:solidFill>
                <a:uFillTx/>
                <a:latin typeface="Arial"/>
              </a:endParaRPr>
            </a:p>
          </p:txBody>
        </p:sp>
        <p:sp>
          <p:nvSpPr>
            <p:cNvPr id="428" name="Freeform: Shape 426"/>
            <p:cNvSpPr/>
            <p:nvPr/>
          </p:nvSpPr>
          <p:spPr>
            <a:xfrm rot="3310800">
              <a:off x="9588240" y="6417720"/>
              <a:ext cx="558360" cy="7200"/>
            </a:xfrm>
            <a:custGeom>
              <a:avLst/>
              <a:gdLst>
                <a:gd name="textAreaLeft" fmla="*/ 0 w 558360"/>
                <a:gd name="textAreaRight" fmla="*/ 561240 w 558360"/>
                <a:gd name="textAreaTop" fmla="*/ 0 h 7200"/>
                <a:gd name="textAreaBottom" fmla="*/ 10080 h 7200"/>
              </a:gdLst>
              <a:ahLst/>
              <a:cxnLst/>
              <a:rect l="textAreaLeft" t="textAreaTop" r="textAreaRight" b="textAreaBottom"/>
              <a:pathLst>
                <a:path w="561697" h="10524">
                  <a:moveTo>
                    <a:pt x="0" y="5262"/>
                  </a:moveTo>
                  <a:lnTo>
                    <a:pt x="561697" y="5262"/>
                  </a:lnTo>
                </a:path>
              </a:pathLst>
            </a:custGeom>
            <a:noFill/>
            <a:ln>
              <a:solidFill>
                <a:srgbClr val="528CC1"/>
              </a:solidFill>
            </a:ln>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29" name="Rectangle: Rounded Corners 427"/>
            <p:cNvSpPr/>
            <p:nvPr/>
          </p:nvSpPr>
          <p:spPr>
            <a:xfrm>
              <a:off x="10028880" y="6455880"/>
              <a:ext cx="798840" cy="39780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st="23040" dir="5400000" rotWithShape="0">
                <a:srgbClr val="000000">
                  <a:alpha val="35000"/>
                </a:srgbClr>
              </a:outerShdw>
            </a:effectLst>
            <a:scene3d>
              <a:camera prst="orthographicFront">
                <a:rot lat="0" lon="0" rev="0"/>
              </a:camera>
              <a:lightRig rig="threePt" dir="t">
                <a:rot lat="0" lon="0" rev="1200000"/>
              </a:lightRig>
            </a:scene3d>
            <a:sp3d>
              <a:bevelT w="63500" h="25400"/>
            </a:sp3d>
          </p:spPr>
          <p:style>
            <a:lnRef idx="0">
              <a:scrgbClr r="0" g="0" b="0"/>
            </a:lnRef>
            <a:fillRef idx="0">
              <a:scrgbClr r="0" g="0" b="0"/>
            </a:fillRef>
            <a:effectRef idx="3">
              <a:scrgbClr r="0" g="0" b="0"/>
            </a:effectRef>
            <a:fontRef idx="minor"/>
          </p:style>
          <p:txBody>
            <a:bodyPr lIns="4320" tIns="4320" rIns="4320" bIns="4320" numCol="1" spcCol="1440" anchor="ctr">
              <a:noAutofit/>
            </a:bodyPr>
            <a:lstStyle/>
            <a:p>
              <a:pPr algn="ctr" defTabSz="311040">
                <a:lnSpc>
                  <a:spcPct val="90000"/>
                </a:lnSpc>
                <a:spcAft>
                  <a:spcPts val="244"/>
                </a:spcAft>
                <a:tabLst>
                  <a:tab pos="0" algn="l"/>
                </a:tabLst>
              </a:pPr>
              <a:r>
                <a:rPr lang="fr-FR" sz="900" b="0" u="none" strike="noStrike">
                  <a:solidFill>
                    <a:schemeClr val="lt1"/>
                  </a:solidFill>
                  <a:uFillTx/>
                  <a:latin typeface="Arial"/>
                  <a:ea typeface="DejaVu Sans"/>
                </a:rPr>
                <a:t>Visceral receptors</a:t>
              </a:r>
              <a:endParaRPr lang="en-DK" sz="900" b="0" u="none" strike="noStrike">
                <a:solidFill>
                  <a:srgbClr val="000000"/>
                </a:solidFill>
                <a:uFillTx/>
                <a:latin typeface="Arial"/>
              </a:endParaRPr>
            </a:p>
          </p:txBody>
        </p:sp>
      </p:grpSp>
      <p:sp>
        <p:nvSpPr>
          <p:cNvPr id="430" name="Titre 1"/>
          <p:cNvSpPr/>
          <p:nvPr/>
        </p:nvSpPr>
        <p:spPr>
          <a:xfrm>
            <a:off x="175320" y="540000"/>
            <a:ext cx="3152520" cy="787320"/>
          </a:xfrm>
          <a:prstGeom prst="rect">
            <a:avLst/>
          </a:prstGeom>
          <a:noFill/>
          <a:ln w="0">
            <a:noFill/>
          </a:ln>
          <a:effectLst>
            <a:outerShdw blurRad="50760" dist="37674" dir="2700000" algn="tl" rotWithShape="0">
              <a:srgbClr val="000000">
                <a:alpha val="40000"/>
              </a:srgbClr>
            </a:outerShdw>
          </a:effectLst>
          <a:scene3d>
            <a:camera prst="orthographicFront">
              <a:rot lat="0" lon="0" rev="0"/>
            </a:camera>
            <a:lightRig rig="threePt" dir="t">
              <a:rot lat="0" lon="0" rev="1200000"/>
            </a:lightRig>
          </a:scene3d>
        </p:spPr>
        <p:style>
          <a:lnRef idx="0">
            <a:scrgbClr r="0" g="0" b="0"/>
          </a:lnRef>
          <a:fillRef idx="0">
            <a:scrgbClr r="0" g="0" b="0"/>
          </a:fillRef>
          <a:effectRef idx="3">
            <a:scrgbClr r="0" g="0" b="0"/>
          </a:effectRef>
          <a:fontRef idx="minor"/>
        </p:style>
        <p:txBody>
          <a:bodyPr lIns="90000" tIns="45000" rIns="90000" bIns="45000" numCol="1" spcCol="1440" anchor="b">
            <a:normAutofit fontScale="92500" lnSpcReduction="9999"/>
          </a:bodyPr>
          <a:lstStyle/>
          <a:p>
            <a:pPr algn="ctr" defTabSz="914400">
              <a:lnSpc>
                <a:spcPct val="90000"/>
              </a:lnSpc>
            </a:pPr>
            <a:r>
              <a:rPr lang="en-US" sz="6000" b="0" u="none" strike="noStrike">
                <a:solidFill>
                  <a:srgbClr val="000000"/>
                </a:solidFill>
                <a:uFillTx/>
                <a:latin typeface="Calibri Light"/>
                <a:ea typeface="DejaVu Sans"/>
              </a:rPr>
              <a:t>senses</a:t>
            </a:r>
            <a:endParaRPr lang="en-DK" sz="6000" b="0" u="none" strike="noStrike">
              <a:solidFill>
                <a:srgbClr val="FFFFFF"/>
              </a:solidFill>
              <a:uFillTx/>
              <a:latin typeface="Arial"/>
            </a:endParaRPr>
          </a:p>
        </p:txBody>
      </p:sp>
      <p:grpSp>
        <p:nvGrpSpPr>
          <p:cNvPr id="431" name="Diagram3"/>
          <p:cNvGrpSpPr/>
          <p:nvPr/>
        </p:nvGrpSpPr>
        <p:grpSpPr>
          <a:xfrm>
            <a:off x="2385000" y="4225680"/>
            <a:ext cx="3338640" cy="1816560"/>
            <a:chOff x="2385000" y="4225680"/>
            <a:chExt cx="3338640" cy="1816560"/>
          </a:xfrm>
        </p:grpSpPr>
        <p:sp>
          <p:nvSpPr>
            <p:cNvPr id="432" name="Rectangle 430"/>
            <p:cNvSpPr/>
            <p:nvPr/>
          </p:nvSpPr>
          <p:spPr>
            <a:xfrm>
              <a:off x="2385000" y="4225680"/>
              <a:ext cx="3338280" cy="1816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33" name="Rectangle: Rounded Corners 431"/>
            <p:cNvSpPr/>
            <p:nvPr/>
          </p:nvSpPr>
          <p:spPr>
            <a:xfrm>
              <a:off x="2386080" y="4787640"/>
              <a:ext cx="1388520" cy="692640"/>
            </a:xfrm>
            <a:prstGeom prst="roundRect">
              <a:avLst>
                <a:gd name="adj" fmla="val 10000"/>
              </a:avLst>
            </a:prstGeom>
            <a:solidFill>
              <a:schemeClr val="accent6">
                <a:lumMod val="40000"/>
                <a:lumOff val="60000"/>
              </a:schemeClr>
            </a:soli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9000" tIns="9000" rIns="9000" bIns="9000" numCol="1" spcCol="1440" anchor="ctr">
              <a:noAutofit/>
            </a:bodyPr>
            <a:lstStyle/>
            <a:p>
              <a:pPr algn="ctr" defTabSz="622440">
                <a:lnSpc>
                  <a:spcPct val="90000"/>
                </a:lnSpc>
                <a:spcAft>
                  <a:spcPts val="490"/>
                </a:spcAft>
                <a:tabLst>
                  <a:tab pos="0" algn="l"/>
                </a:tabLst>
              </a:pPr>
              <a:r>
                <a:rPr lang="fr-FR" sz="1400" b="0" u="none" strike="noStrike">
                  <a:solidFill>
                    <a:schemeClr val="dk1"/>
                  </a:solidFill>
                  <a:uFillTx/>
                  <a:latin typeface="Arial"/>
                  <a:ea typeface="DejaVu Sans"/>
                </a:rPr>
                <a:t>Animals</a:t>
              </a:r>
              <a:endParaRPr lang="en-DK" sz="1400" b="0" u="none" strike="noStrike">
                <a:solidFill>
                  <a:srgbClr val="000000"/>
                </a:solidFill>
                <a:uFillTx/>
                <a:latin typeface="Arial"/>
              </a:endParaRPr>
            </a:p>
            <a:p>
              <a:pPr algn="ctr" defTabSz="622440">
                <a:lnSpc>
                  <a:spcPct val="90000"/>
                </a:lnSpc>
                <a:spcAft>
                  <a:spcPts val="490"/>
                </a:spcAft>
                <a:tabLst>
                  <a:tab pos="0" algn="l"/>
                </a:tabLst>
              </a:pPr>
              <a:r>
                <a:rPr lang="fr-FR" sz="1400" b="0" u="none" strike="noStrike">
                  <a:solidFill>
                    <a:schemeClr val="dk1"/>
                  </a:solidFill>
                  <a:uFillTx/>
                  <a:latin typeface="Arial"/>
                  <a:ea typeface="DejaVu Sans"/>
                </a:rPr>
                <a:t>their senses = ours + …</a:t>
              </a:r>
              <a:endParaRPr lang="en-DK" sz="1400" b="0" u="none" strike="noStrike">
                <a:solidFill>
                  <a:srgbClr val="000000"/>
                </a:solidFill>
                <a:uFillTx/>
                <a:latin typeface="Arial"/>
              </a:endParaRPr>
            </a:p>
          </p:txBody>
        </p:sp>
        <p:sp>
          <p:nvSpPr>
            <p:cNvPr id="434" name="Freeform: Shape 432"/>
            <p:cNvSpPr/>
            <p:nvPr/>
          </p:nvSpPr>
          <p:spPr>
            <a:xfrm rot="19391400">
              <a:off x="3705480" y="4892400"/>
              <a:ext cx="693360" cy="65520"/>
            </a:xfrm>
            <a:custGeom>
              <a:avLst/>
              <a:gdLst>
                <a:gd name="textAreaLeft" fmla="*/ 0 w 693360"/>
                <a:gd name="textAreaRight" fmla="*/ 696240 w 693360"/>
                <a:gd name="textAreaTop" fmla="*/ 0 h 65520"/>
                <a:gd name="textAreaBottom" fmla="*/ 68400 h 65520"/>
              </a:gdLst>
              <a:ahLst/>
              <a:cxnLst/>
              <a:rect l="textAreaLeft" t="textAreaTop" r="textAreaRight" b="textAreaBottom"/>
              <a:pathLst>
                <a:path w="696451" h="68818">
                  <a:moveTo>
                    <a:pt x="0" y="34409"/>
                  </a:moveTo>
                  <a:lnTo>
                    <a:pt x="696451" y="34409"/>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35" name="Rectangle: Rounded Corners 433"/>
            <p:cNvSpPr/>
            <p:nvPr/>
          </p:nvSpPr>
          <p:spPr>
            <a:xfrm>
              <a:off x="4335120" y="4370400"/>
              <a:ext cx="1388520" cy="692640"/>
            </a:xfrm>
            <a:prstGeom prst="roundRect">
              <a:avLst>
                <a:gd name="adj" fmla="val 10000"/>
              </a:avLst>
            </a:prstGeom>
            <a:solidFill>
              <a:schemeClr val="accent6">
                <a:lumMod val="40000"/>
                <a:lumOff val="60000"/>
              </a:schemeClr>
            </a:soli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9000" tIns="9000" rIns="9000" bIns="9000" numCol="1" spcCol="1440" anchor="ctr">
              <a:noAutofit/>
            </a:bodyPr>
            <a:lstStyle/>
            <a:p>
              <a:pPr algn="ctr" defTabSz="622440">
                <a:lnSpc>
                  <a:spcPct val="90000"/>
                </a:lnSpc>
                <a:spcAft>
                  <a:spcPts val="490"/>
                </a:spcAft>
                <a:tabLst>
                  <a:tab pos="0" algn="l"/>
                </a:tabLst>
              </a:pPr>
              <a:r>
                <a:rPr lang="fr-FR" sz="1400" b="0" u="none" strike="noStrike">
                  <a:solidFill>
                    <a:schemeClr val="dk1"/>
                  </a:solidFill>
                  <a:uFillTx/>
                  <a:latin typeface="Arial"/>
                  <a:ea typeface="DejaVu Sans"/>
                </a:rPr>
                <a:t>Electrical fields</a:t>
              </a:r>
              <a:endParaRPr lang="en-DK" sz="1400" b="0" u="none" strike="noStrike">
                <a:solidFill>
                  <a:srgbClr val="000000"/>
                </a:solidFill>
                <a:uFillTx/>
                <a:latin typeface="Arial"/>
              </a:endParaRPr>
            </a:p>
          </p:txBody>
        </p:sp>
        <p:sp>
          <p:nvSpPr>
            <p:cNvPr id="436" name="Freeform: Shape 434"/>
            <p:cNvSpPr/>
            <p:nvPr/>
          </p:nvSpPr>
          <p:spPr>
            <a:xfrm rot="2142600">
              <a:off x="3712680" y="5298840"/>
              <a:ext cx="682200" cy="65520"/>
            </a:xfrm>
            <a:custGeom>
              <a:avLst/>
              <a:gdLst>
                <a:gd name="textAreaLeft" fmla="*/ 0 w 682200"/>
                <a:gd name="textAreaRight" fmla="*/ 685080 w 682200"/>
                <a:gd name="textAreaTop" fmla="*/ 0 h 65520"/>
                <a:gd name="textAreaBottom" fmla="*/ 68400 h 65520"/>
              </a:gdLst>
              <a:ahLst/>
              <a:cxnLst/>
              <a:rect l="textAreaLeft" t="textAreaTop" r="textAreaRight" b="textAreaBottom"/>
              <a:pathLst>
                <a:path w="685576" h="68818">
                  <a:moveTo>
                    <a:pt x="0" y="34409"/>
                  </a:moveTo>
                  <a:lnTo>
                    <a:pt x="685576" y="34409"/>
                  </a:lnTo>
                </a:path>
              </a:pathLst>
            </a:custGeom>
            <a:noFill/>
            <a:ln>
              <a:noFill/>
            </a:ln>
            <a:effectLst>
              <a:outerShdw blurRad="108000" dist="12600" dir="5400000" algn="ctr" rotWithShape="0">
                <a:srgbClr val="000000"/>
              </a:outerShdw>
            </a:effectLst>
            <a:scene3d>
              <a:camera prst="orthographicFront">
                <a:rot lat="0" lon="0" rev="0"/>
              </a:camera>
              <a:lightRig rig="soft" dir="t">
                <a:rot lat="0" lon="0" rev="0"/>
              </a:lightRig>
            </a:scene3d>
            <a:sp3d>
              <a:bevelT w="165100" prst="coolSlant"/>
            </a:sp3d>
          </p:spPr>
          <p:style>
            <a:lnRef idx="2">
              <a:scrgbClr r="0" g="0" b="0"/>
            </a:lnRef>
            <a:fillRef idx="0">
              <a:scrgbClr r="0" g="0" b="0"/>
            </a:fillRef>
            <a:effectRef idx="0">
              <a:scrgbClr r="0" g="0" b="0"/>
            </a:effectRef>
            <a:fontRef idx="minor"/>
          </p:style>
          <p:txBody>
            <a:bodyPr lIns="12600" tIns="0" rIns="12600" bIns="0" numCol="1" spcCol="1440" anchor="ctr">
              <a:noAutofit/>
            </a:bodyPr>
            <a:lstStyle/>
            <a:p>
              <a:pPr algn="ctr" defTabSz="222120">
                <a:lnSpc>
                  <a:spcPct val="90000"/>
                </a:lnSpc>
                <a:spcAft>
                  <a:spcPts val="176"/>
                </a:spcAft>
                <a:tabLst>
                  <a:tab pos="0" algn="l"/>
                </a:tabLst>
              </a:pPr>
              <a:endParaRPr lang="en-US" sz="500" b="0" u="none" strike="noStrike">
                <a:solidFill>
                  <a:srgbClr val="000000"/>
                </a:solidFill>
                <a:uFillTx/>
                <a:latin typeface="Arial"/>
                <a:ea typeface="DejaVu Sans"/>
              </a:endParaRPr>
            </a:p>
          </p:txBody>
        </p:sp>
        <p:sp>
          <p:nvSpPr>
            <p:cNvPr id="437" name="Rectangle: Rounded Corners 435"/>
            <p:cNvSpPr/>
            <p:nvPr/>
          </p:nvSpPr>
          <p:spPr>
            <a:xfrm>
              <a:off x="4334400" y="5187960"/>
              <a:ext cx="1388520" cy="692640"/>
            </a:xfrm>
            <a:prstGeom prst="roundRect">
              <a:avLst>
                <a:gd name="adj" fmla="val 10000"/>
              </a:avLst>
            </a:prstGeom>
            <a:solidFill>
              <a:schemeClr val="accent6">
                <a:lumMod val="40000"/>
                <a:lumOff val="60000"/>
              </a:schemeClr>
            </a:solidFill>
            <a:ln>
              <a:noFill/>
            </a:ln>
            <a:effectLst>
              <a:outerShdw blurRad="108000" dist="12600" dir="5400000" algn="ctr" rotWithShape="0">
                <a:srgbClr val="000000"/>
              </a:outerShdw>
            </a:effectLst>
            <a:scene3d>
              <a:camera prst="orthographicFront">
                <a:rot lat="0" lon="0" rev="0"/>
              </a:camera>
              <a:lightRig rig="soft" dir="t">
                <a:rot lat="0" lon="0" rev="0"/>
              </a:lightRig>
            </a:scene3d>
            <a:sp3d contourW="44450" prstMaterial="matte">
              <a:bevelT w="63500" h="63500" prst="coolSlant"/>
              <a:contourClr>
                <a:srgbClr val="FFFFFF"/>
              </a:contourClr>
            </a:sp3d>
          </p:spPr>
          <p:style>
            <a:lnRef idx="2">
              <a:scrgbClr r="0" g="0" b="0"/>
            </a:lnRef>
            <a:fillRef idx="0">
              <a:scrgbClr r="0" g="0" b="0"/>
            </a:fillRef>
            <a:effectRef idx="0">
              <a:scrgbClr r="0" g="0" b="0"/>
            </a:effectRef>
            <a:fontRef idx="minor"/>
          </p:style>
          <p:txBody>
            <a:bodyPr lIns="9000" tIns="9000" rIns="9000" bIns="9000" numCol="1" spcCol="1440" anchor="ctr">
              <a:noAutofit/>
            </a:bodyPr>
            <a:lstStyle/>
            <a:p>
              <a:pPr algn="ctr" defTabSz="622440">
                <a:lnSpc>
                  <a:spcPct val="90000"/>
                </a:lnSpc>
                <a:spcAft>
                  <a:spcPts val="490"/>
                </a:spcAft>
                <a:tabLst>
                  <a:tab pos="0" algn="l"/>
                </a:tabLst>
              </a:pPr>
              <a:r>
                <a:rPr lang="fr-FR" sz="1400" b="0" u="none" strike="noStrike">
                  <a:solidFill>
                    <a:schemeClr val="dk1"/>
                  </a:solidFill>
                  <a:uFillTx/>
                  <a:latin typeface="Arial"/>
                  <a:ea typeface="DejaVu Sans"/>
                </a:rPr>
                <a:t>Magnetic fields</a:t>
              </a:r>
              <a:endParaRPr lang="en-DK" sz="1400" b="0" u="none" strike="noStrike">
                <a:solidFill>
                  <a:srgbClr val="000000"/>
                </a:solidFill>
                <a:uFillTx/>
                <a:latin typeface="Arial"/>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Excitation/Sensing</a:t>
            </a:r>
            <a:endParaRPr lang="en-DK" sz="4400" b="0" u="none" strike="noStrike">
              <a:solidFill>
                <a:srgbClr val="FFFFFF"/>
              </a:solidFill>
              <a:uFillTx/>
              <a:latin typeface="Arial"/>
            </a:endParaRPr>
          </a:p>
        </p:txBody>
      </p:sp>
      <p:sp>
        <p:nvSpPr>
          <p:cNvPr id="1074" name="TextBox 3"/>
          <p:cNvSpPr/>
          <p:nvPr/>
        </p:nvSpPr>
        <p:spPr>
          <a:xfrm>
            <a:off x="4362840" y="3055320"/>
            <a:ext cx="73018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The dynamo principle is used, a variation in the magnetic field creates a current in a coil (reception) and the opposite principle is used for transmission</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Thus, with a </a:t>
            </a:r>
            <a:r>
              <a:rPr lang="en-US" sz="1800" b="1" u="none" strike="noStrike">
                <a:solidFill>
                  <a:srgbClr val="000000"/>
                </a:solidFill>
                <a:uFillTx/>
                <a:latin typeface="Arial"/>
                <a:ea typeface="DejaVu Sans"/>
              </a:rPr>
              <a:t>resonant excitation </a:t>
            </a:r>
            <a:r>
              <a:rPr lang="en-US" sz="1800" b="0" u="none" strike="noStrike">
                <a:solidFill>
                  <a:srgbClr val="000000"/>
                </a:solidFill>
                <a:uFillTx/>
                <a:latin typeface="Arial"/>
                <a:ea typeface="DejaVu Sans"/>
              </a:rPr>
              <a:t>of a few μT, the magnetizations present in a static magnet of several Tesla can be tilted.</a:t>
            </a:r>
            <a:endParaRPr lang="en-DK" sz="18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A well-adapted resonator is then able to recover the re-emitted NMR signal of a few mV at most</a:t>
            </a:r>
            <a:endParaRPr lang="en-DK" sz="1800" b="0" u="none" strike="noStrike">
              <a:solidFill>
                <a:srgbClr val="FFFFFF"/>
              </a:solidFill>
              <a:uFillTx/>
              <a:latin typeface="Arial"/>
            </a:endParaRPr>
          </a:p>
        </p:txBody>
      </p:sp>
      <p:pic>
        <p:nvPicPr>
          <p:cNvPr id="1075" name="Picture 5" descr="Diagram&#10;&#10;Description automatically generated"/>
          <p:cNvPicPr/>
          <p:nvPr/>
        </p:nvPicPr>
        <p:blipFill>
          <a:blip r:embed="rId2"/>
          <a:stretch/>
        </p:blipFill>
        <p:spPr>
          <a:xfrm>
            <a:off x="609480" y="2380320"/>
            <a:ext cx="3377160" cy="2270160"/>
          </a:xfrm>
          <a:prstGeom prst="rect">
            <a:avLst/>
          </a:prstGeom>
          <a:ln w="0">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Principle of THE machine</a:t>
            </a:r>
            <a:endParaRPr lang="en-DK" sz="4400" b="0" u="none" strike="noStrike">
              <a:solidFill>
                <a:srgbClr val="FFFFFF"/>
              </a:solidFill>
              <a:uFillTx/>
              <a:latin typeface="Arial"/>
            </a:endParaRPr>
          </a:p>
        </p:txBody>
      </p:sp>
      <p:sp>
        <p:nvSpPr>
          <p:cNvPr id="1077" name="Rectangle 3"/>
          <p:cNvSpPr/>
          <p:nvPr/>
        </p:nvSpPr>
        <p:spPr>
          <a:xfrm>
            <a:off x="849240" y="2578320"/>
            <a:ext cx="8530920" cy="198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800" b="0" u="none" strike="noStrike">
                <a:solidFill>
                  <a:srgbClr val="000000"/>
                </a:solidFill>
                <a:uFillTx/>
                <a:latin typeface="Arial"/>
                <a:ea typeface="DejaVu Sans"/>
              </a:rPr>
              <a:t>So, to make NMR, you need a sample, a magnetic field, an RF amp for the transmission, an antenna and an acquisition amplification chain for reception</a:t>
            </a:r>
            <a:endParaRPr lang="en-DK" sz="2800" b="0" u="none" strike="noStrike">
              <a:solidFill>
                <a:srgbClr val="FFFFFF"/>
              </a:solidFill>
              <a:uFillTx/>
              <a:latin typeface="Arial"/>
            </a:endParaRPr>
          </a:p>
          <a:p>
            <a:pPr algn="ctr" defTabSz="914400">
              <a:lnSpc>
                <a:spcPct val="100000"/>
              </a:lnSpc>
            </a:pPr>
            <a:r>
              <a:rPr lang="en-US" sz="4000" b="1" u="none" strike="noStrike">
                <a:solidFill>
                  <a:srgbClr val="000000"/>
                </a:solidFill>
                <a:uFillTx/>
                <a:latin typeface="Arial"/>
                <a:ea typeface="DejaVu Sans"/>
              </a:rPr>
              <a:t>Why is it so expensive?</a:t>
            </a:r>
            <a:endParaRPr lang="en-DK" sz="4000" b="0" u="none" strike="noStrike">
              <a:solidFill>
                <a:srgbClr val="FFFFFF"/>
              </a:solidFill>
              <a:uFillTx/>
              <a:latin typeface="Arial"/>
            </a:endParaRPr>
          </a:p>
        </p:txBody>
      </p:sp>
      <p:sp>
        <p:nvSpPr>
          <p:cNvPr id="1078" name="Rectangle 4"/>
          <p:cNvSpPr/>
          <p:nvPr/>
        </p:nvSpPr>
        <p:spPr>
          <a:xfrm>
            <a:off x="2742840" y="5676480"/>
            <a:ext cx="4745160" cy="82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4800" b="1" u="none" strike="noStrike">
                <a:solidFill>
                  <a:srgbClr val="C00000"/>
                </a:solidFill>
                <a:uFillTx/>
                <a:latin typeface="Arial"/>
                <a:ea typeface="DejaVu Sans"/>
              </a:rPr>
              <a:t>The culpit is B</a:t>
            </a:r>
            <a:r>
              <a:rPr lang="en-US" sz="4800" b="1" u="none" strike="noStrike" baseline="-8000">
                <a:solidFill>
                  <a:srgbClr val="C00000"/>
                </a:solidFill>
                <a:uFillTx/>
                <a:latin typeface="Arial"/>
                <a:ea typeface="DejaVu Sans"/>
              </a:rPr>
              <a:t>0</a:t>
            </a:r>
            <a:r>
              <a:rPr lang="en-US" sz="4800" b="1" u="none" strike="noStrike">
                <a:solidFill>
                  <a:srgbClr val="C00000"/>
                </a:solidFill>
                <a:uFillTx/>
                <a:latin typeface="Arial"/>
                <a:ea typeface="DejaVu Sans"/>
              </a:rPr>
              <a:t>!</a:t>
            </a:r>
            <a:endParaRPr lang="en-DK" sz="4800" b="0" u="none" strike="noStrike">
              <a:solidFill>
                <a:srgbClr val="FFFFFF"/>
              </a:solidFill>
              <a:uFillTx/>
              <a:latin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PlaceHolder 1"/>
          <p:cNvSpPr>
            <a:spLocks noGrp="1"/>
          </p:cNvSpPr>
          <p:nvPr>
            <p:ph type="subTitle"/>
          </p:nvPr>
        </p:nvSpPr>
        <p:spPr>
          <a:xfrm>
            <a:off x="609480" y="539640"/>
            <a:ext cx="10968840" cy="435852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(I don't know if I've already told you) but NMR is a technique that is not very sensitive because the magnetization is very weak. But this magnetization increases with the intensity of B</a:t>
            </a:r>
            <a:r>
              <a:rPr lang="en-US" sz="2400" b="0" u="none" strike="noStrike" baseline="-8000">
                <a:solidFill>
                  <a:srgbClr val="000000"/>
                </a:solidFill>
                <a:uFillTx/>
                <a:latin typeface="Arial"/>
                <a:ea typeface="DejaVu Sans"/>
              </a:rPr>
              <a:t>0</a:t>
            </a:r>
            <a:endParaRPr lang="en-DK" sz="24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=&gt; We want B</a:t>
            </a:r>
            <a:r>
              <a:rPr lang="en-US" sz="2400" b="0" u="none" strike="noStrike" baseline="-8000">
                <a:solidFill>
                  <a:srgbClr val="000000"/>
                </a:solidFill>
                <a:uFillTx/>
                <a:latin typeface="Arial"/>
                <a:ea typeface="DejaVu Sans"/>
              </a:rPr>
              <a:t>0</a:t>
            </a:r>
            <a:r>
              <a:rPr lang="en-US" sz="2400" b="0" u="none" strike="noStrike">
                <a:solidFill>
                  <a:srgbClr val="000000"/>
                </a:solidFill>
                <a:uFillTx/>
                <a:latin typeface="Arial"/>
                <a:ea typeface="DejaVu Sans"/>
              </a:rPr>
              <a:t> to be as intense as possible.</a:t>
            </a:r>
            <a:endParaRPr lang="en-DK" sz="24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If B</a:t>
            </a:r>
            <a:r>
              <a:rPr lang="en-US" sz="2400" b="0" u="none" strike="noStrike" baseline="-8000">
                <a:solidFill>
                  <a:srgbClr val="000000"/>
                </a:solidFill>
                <a:uFillTx/>
                <a:latin typeface="Arial"/>
                <a:ea typeface="DejaVu Sans"/>
              </a:rPr>
              <a:t>0</a:t>
            </a:r>
            <a:r>
              <a:rPr lang="en-US" sz="2400" b="0" u="none" strike="noStrike">
                <a:solidFill>
                  <a:srgbClr val="000000"/>
                </a:solidFill>
                <a:uFillTx/>
                <a:latin typeface="Arial"/>
                <a:ea typeface="DejaVu Sans"/>
              </a:rPr>
              <a:t> is not homogeneous, the MACROSCOPIC signal is destroyed too quickly to be exploitable (</a:t>
            </a:r>
            <a:r>
              <a:rPr lang="en-US" sz="2400" b="0" i="1" u="none" strike="noStrike">
                <a:solidFill>
                  <a:srgbClr val="000000"/>
                </a:solidFill>
                <a:uFillTx/>
                <a:latin typeface="Arial"/>
                <a:ea typeface="DejaVu Sans"/>
              </a:rPr>
              <a:t>c.f.</a:t>
            </a:r>
            <a:r>
              <a:rPr lang="en-US" sz="2400" b="0" u="none" strike="noStrike">
                <a:solidFill>
                  <a:srgbClr val="000000"/>
                </a:solidFill>
                <a:uFillTx/>
                <a:latin typeface="Arial"/>
                <a:ea typeface="DejaVu Sans"/>
              </a:rPr>
              <a:t> course on the Fourier transform)</a:t>
            </a:r>
            <a:endParaRPr lang="en-DK" sz="24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pPr>
            <a:r>
              <a:rPr lang="en-US" sz="2400" b="0" u="none" strike="noStrike">
                <a:solidFill>
                  <a:srgbClr val="000000"/>
                </a:solidFill>
                <a:uFillTx/>
                <a:latin typeface="Arial"/>
                <a:ea typeface="DejaVu Sans"/>
              </a:rPr>
              <a:t>In addition, B</a:t>
            </a:r>
            <a:r>
              <a:rPr lang="en-US" sz="2400" b="0" u="none" strike="noStrike" baseline="-8000">
                <a:solidFill>
                  <a:srgbClr val="000000"/>
                </a:solidFill>
                <a:uFillTx/>
                <a:latin typeface="Arial"/>
                <a:ea typeface="DejaVu Sans"/>
              </a:rPr>
              <a:t>0</a:t>
            </a:r>
            <a:r>
              <a:rPr lang="en-US" sz="2400" b="0" u="none" strike="noStrike">
                <a:solidFill>
                  <a:srgbClr val="000000"/>
                </a:solidFill>
                <a:uFillTx/>
                <a:latin typeface="Arial"/>
                <a:ea typeface="DejaVu Sans"/>
              </a:rPr>
              <a:t> must be very homogeneous in space AND in time (a few ppm or a few tenths of a ppm depending on the use)</a:t>
            </a:r>
            <a:endParaRPr lang="en-DK" sz="2400" b="0" u="none" strike="noStrike">
              <a:solidFill>
                <a:srgbClr val="FFFFFF"/>
              </a:solidFill>
              <a:uFillTx/>
              <a:latin typeface="Arial"/>
            </a:endParaRPr>
          </a:p>
        </p:txBody>
      </p:sp>
      <p:sp>
        <p:nvSpPr>
          <p:cNvPr id="1080" name="ZoneTexte 3"/>
          <p:cNvSpPr/>
          <p:nvPr/>
        </p:nvSpPr>
        <p:spPr>
          <a:xfrm>
            <a:off x="782640" y="5231520"/>
            <a:ext cx="10621440" cy="943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2800" b="0" u="none" strike="noStrike">
                <a:solidFill>
                  <a:srgbClr val="C00000"/>
                </a:solidFill>
                <a:uFillTx/>
                <a:latin typeface="Arial"/>
                <a:ea typeface="DejaVu Sans"/>
              </a:rPr>
              <a:t>A superconducting magnet with a large diameter is therefore used </a:t>
            </a:r>
            <a:endParaRPr lang="en-DK" sz="2800" b="0" u="none" strike="noStrike">
              <a:solidFill>
                <a:srgbClr val="FFFFFF"/>
              </a:solidFill>
              <a:uFillTx/>
              <a:latin typeface="Arial"/>
            </a:endParaRPr>
          </a:p>
          <a:p>
            <a:pPr algn="ctr" defTabSz="914400">
              <a:lnSpc>
                <a:spcPct val="100000"/>
              </a:lnSpc>
            </a:pPr>
            <a:r>
              <a:rPr lang="en-US" sz="2800" b="0" u="none" strike="noStrike">
                <a:solidFill>
                  <a:srgbClr val="C00000"/>
                </a:solidFill>
                <a:uFillTx/>
                <a:latin typeface="Arial"/>
                <a:ea typeface="DejaVu Sans"/>
              </a:rPr>
              <a:t>(And that's expensive !)</a:t>
            </a:r>
            <a:endParaRPr lang="en-DK" sz="2800" b="0" u="none" strike="noStrike">
              <a:solidFill>
                <a:srgbClr val="FFFFFF"/>
              </a:solidFill>
              <a:uFillTx/>
              <a:latin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Text Box 6"/>
          <p:cNvSpPr/>
          <p:nvPr/>
        </p:nvSpPr>
        <p:spPr>
          <a:xfrm>
            <a:off x="5272200" y="1275120"/>
            <a:ext cx="2054520" cy="43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1001"/>
              </a:spcBef>
            </a:pPr>
            <a:r>
              <a:rPr lang="en-US" sz="2000" b="0" u="none" strike="noStrike">
                <a:solidFill>
                  <a:srgbClr val="000000"/>
                </a:solidFill>
                <a:uFillTx/>
                <a:latin typeface="Times New Roman"/>
                <a:ea typeface="DejaVu Sans"/>
              </a:rPr>
              <a:t>B</a:t>
            </a:r>
            <a:r>
              <a:rPr lang="en-US" sz="2000" b="0" u="none" strike="noStrike" baseline="-25000">
                <a:solidFill>
                  <a:srgbClr val="000000"/>
                </a:solidFill>
                <a:uFillTx/>
                <a:latin typeface="Times New Roman"/>
                <a:ea typeface="DejaVu Sans"/>
              </a:rPr>
              <a:t>0 </a:t>
            </a:r>
            <a:r>
              <a:rPr lang="en-US" sz="2000" b="0" u="none" strike="noStrike">
                <a:solidFill>
                  <a:srgbClr val="000000"/>
                </a:solidFill>
                <a:uFillTx/>
                <a:latin typeface="Times New Roman"/>
                <a:ea typeface="DejaVu Sans"/>
              </a:rPr>
              <a:t>+/- </a:t>
            </a:r>
            <a:r>
              <a:rPr lang="en-US" sz="2000" b="0" u="none" strike="noStrike">
                <a:solidFill>
                  <a:srgbClr val="000000"/>
                </a:solidFill>
                <a:uFillTx/>
                <a:latin typeface="Symbol"/>
                <a:ea typeface="DejaVu Sans"/>
              </a:rPr>
              <a:t>D</a:t>
            </a:r>
            <a:r>
              <a:rPr lang="en-US" sz="2000" b="0" u="none" strike="noStrike">
                <a:solidFill>
                  <a:srgbClr val="000000"/>
                </a:solidFill>
                <a:uFillTx/>
                <a:latin typeface="Times New Roman"/>
                <a:ea typeface="DejaVu Sans"/>
              </a:rPr>
              <a:t>B</a:t>
            </a:r>
            <a:r>
              <a:rPr lang="en-US" sz="2000" b="0" u="none" strike="noStrike" baseline="-25000">
                <a:solidFill>
                  <a:srgbClr val="000000"/>
                </a:solidFill>
                <a:uFillTx/>
                <a:latin typeface="Times New Roman"/>
                <a:ea typeface="DejaVu Sans"/>
              </a:rPr>
              <a:t>0</a:t>
            </a:r>
            <a:endParaRPr lang="en-DK" sz="2000" b="0" u="none" strike="noStrike">
              <a:solidFill>
                <a:srgbClr val="FFFFFF"/>
              </a:solidFill>
              <a:uFillTx/>
              <a:latin typeface="Arial"/>
            </a:endParaRPr>
          </a:p>
        </p:txBody>
      </p:sp>
      <p:sp>
        <p:nvSpPr>
          <p:cNvPr id="1082" name="Text Box 7"/>
          <p:cNvSpPr/>
          <p:nvPr/>
        </p:nvSpPr>
        <p:spPr>
          <a:xfrm>
            <a:off x="5911200" y="2123640"/>
            <a:ext cx="5268960" cy="71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799"/>
              </a:spcBef>
            </a:pPr>
            <a:r>
              <a:rPr lang="en-US" sz="1600" b="0" u="none" strike="noStrike">
                <a:solidFill>
                  <a:srgbClr val="000000"/>
                </a:solidFill>
                <a:uFillTx/>
                <a:latin typeface="Symbol"/>
                <a:ea typeface="DejaVu Sans"/>
              </a:rPr>
              <a:t>D</a:t>
            </a:r>
            <a:r>
              <a:rPr lang="en-US" sz="1600" b="0" u="none" strike="noStrike">
                <a:solidFill>
                  <a:srgbClr val="000000"/>
                </a:solidFill>
                <a:uFillTx/>
                <a:latin typeface="Times New Roman"/>
                <a:ea typeface="DejaVu Sans"/>
              </a:rPr>
              <a:t>B</a:t>
            </a:r>
            <a:r>
              <a:rPr lang="en-US" sz="1600" b="0" u="none" strike="noStrike" baseline="-25000">
                <a:solidFill>
                  <a:srgbClr val="000000"/>
                </a:solidFill>
                <a:uFillTx/>
                <a:latin typeface="Times New Roman"/>
                <a:ea typeface="DejaVu Sans"/>
              </a:rPr>
              <a:t>0</a:t>
            </a:r>
            <a:r>
              <a:rPr lang="en-US" sz="1600" b="0" u="none" strike="noStrike">
                <a:solidFill>
                  <a:srgbClr val="000000"/>
                </a:solidFill>
                <a:uFillTx/>
                <a:latin typeface="Times New Roman"/>
                <a:ea typeface="DejaVu Sans"/>
              </a:rPr>
              <a:t>/B</a:t>
            </a:r>
            <a:r>
              <a:rPr lang="en-US" sz="1600" b="0" u="none" strike="noStrike" baseline="-25000">
                <a:solidFill>
                  <a:srgbClr val="000000"/>
                </a:solidFill>
                <a:uFillTx/>
                <a:latin typeface="Times New Roman"/>
                <a:ea typeface="DejaVu Sans"/>
              </a:rPr>
              <a:t>0</a:t>
            </a:r>
            <a:r>
              <a:rPr lang="en-US" sz="1600" b="0" u="none" strike="noStrike">
                <a:solidFill>
                  <a:srgbClr val="000000"/>
                </a:solidFill>
                <a:uFillTx/>
                <a:latin typeface="Times New Roman"/>
                <a:ea typeface="DejaVu Sans"/>
              </a:rPr>
              <a:t> in ppm (parts per million) in the volume of interest</a:t>
            </a:r>
            <a:endParaRPr lang="en-DK" sz="1600" b="0" u="none" strike="noStrike">
              <a:solidFill>
                <a:srgbClr val="FFFFFF"/>
              </a:solidFill>
              <a:uFillTx/>
              <a:latin typeface="Arial"/>
            </a:endParaRPr>
          </a:p>
          <a:p>
            <a:pPr defTabSz="914400">
              <a:lnSpc>
                <a:spcPct val="100000"/>
              </a:lnSpc>
              <a:spcBef>
                <a:spcPts val="799"/>
              </a:spcBef>
            </a:pPr>
            <a:r>
              <a:rPr lang="en-US" sz="1600" b="0" u="none" strike="noStrike">
                <a:solidFill>
                  <a:srgbClr val="000000"/>
                </a:solidFill>
                <a:uFillTx/>
                <a:latin typeface="Times New Roman"/>
                <a:ea typeface="DejaVu Sans"/>
              </a:rPr>
              <a:t>ex.: 40 cm diameter sphere</a:t>
            </a:r>
            <a:endParaRPr lang="en-DK" sz="1600" b="0" u="none" strike="noStrike">
              <a:solidFill>
                <a:srgbClr val="FFFFFF"/>
              </a:solidFill>
              <a:uFillTx/>
              <a:latin typeface="Arial"/>
            </a:endParaRPr>
          </a:p>
        </p:txBody>
      </p:sp>
      <p:sp>
        <p:nvSpPr>
          <p:cNvPr id="1083" name="Oval 10"/>
          <p:cNvSpPr/>
          <p:nvPr/>
        </p:nvSpPr>
        <p:spPr>
          <a:xfrm>
            <a:off x="3117240" y="1595160"/>
            <a:ext cx="1292760" cy="926640"/>
          </a:xfrm>
          <a:prstGeom prst="ellipse">
            <a:avLst/>
          </a:prstGeom>
          <a:solidFill>
            <a:schemeClr val="accent1"/>
          </a:solidFill>
          <a:ln w="127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84" name="AutoShape 11"/>
          <p:cNvSpPr/>
          <p:nvPr/>
        </p:nvSpPr>
        <p:spPr>
          <a:xfrm rot="16200000">
            <a:off x="2398320" y="649440"/>
            <a:ext cx="2014560" cy="3564360"/>
          </a:xfrm>
          <a:prstGeom prst="can">
            <a:avLst>
              <a:gd name="adj" fmla="val 43017"/>
            </a:avLst>
          </a:prstGeom>
          <a:solidFill>
            <a:schemeClr val="accent1">
              <a:alpha val="50000"/>
            </a:schemeClr>
          </a:solidFill>
          <a:ln w="127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85" name="Text Box 12"/>
          <p:cNvSpPr/>
          <p:nvPr/>
        </p:nvSpPr>
        <p:spPr>
          <a:xfrm>
            <a:off x="2494800" y="2593440"/>
            <a:ext cx="2232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Times New Roman"/>
                <a:ea typeface="DejaVu Sans"/>
              </a:rPr>
              <a:t>Volume of interest</a:t>
            </a:r>
            <a:endParaRPr lang="en-DK" sz="1800" b="0" u="none" strike="noStrike">
              <a:solidFill>
                <a:srgbClr val="FFFFFF"/>
              </a:solidFill>
              <a:uFillTx/>
              <a:latin typeface="Arial"/>
            </a:endParaRPr>
          </a:p>
        </p:txBody>
      </p:sp>
      <p:sp>
        <p:nvSpPr>
          <p:cNvPr id="1086" name="Line 13"/>
          <p:cNvSpPr/>
          <p:nvPr/>
        </p:nvSpPr>
        <p:spPr>
          <a:xfrm>
            <a:off x="3785760" y="2160360"/>
            <a:ext cx="2100960" cy="360"/>
          </a:xfrm>
          <a:prstGeom prst="line">
            <a:avLst/>
          </a:prstGeom>
          <a:ln w="76200">
            <a:solidFill>
              <a:srgbClr val="FF3300"/>
            </a:solidFill>
            <a:round/>
            <a:tailEnd type="triangle"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087" name="Freeform 18"/>
          <p:cNvSpPr/>
          <p:nvPr/>
        </p:nvSpPr>
        <p:spPr>
          <a:xfrm>
            <a:off x="2670480" y="1820880"/>
            <a:ext cx="2094840" cy="328320"/>
          </a:xfrm>
          <a:custGeom>
            <a:avLst/>
            <a:gdLst>
              <a:gd name="textAreaLeft" fmla="*/ 0 w 2094840"/>
              <a:gd name="textAreaRight" fmla="*/ 2098080 w 2094840"/>
              <a:gd name="textAreaTop" fmla="*/ 0 h 328320"/>
              <a:gd name="textAreaBottom" fmla="*/ 331560 h 328320"/>
            </a:gdLst>
            <a:ahLst/>
            <a:cxnLst/>
            <a:rect l="textAreaLeft" t="textAreaTop" r="textAreaRight" b="textAreaBottom"/>
            <a:pathLst>
              <a:path w="3156" h="535">
                <a:moveTo>
                  <a:pt x="0" y="535"/>
                </a:moveTo>
                <a:cubicBezTo>
                  <a:pt x="226" y="302"/>
                  <a:pt x="452" y="70"/>
                  <a:pt x="633" y="35"/>
                </a:cubicBezTo>
                <a:cubicBezTo>
                  <a:pt x="814" y="0"/>
                  <a:pt x="898" y="285"/>
                  <a:pt x="1089" y="324"/>
                </a:cubicBezTo>
                <a:cubicBezTo>
                  <a:pt x="1280" y="363"/>
                  <a:pt x="1524" y="319"/>
                  <a:pt x="1778" y="269"/>
                </a:cubicBezTo>
                <a:cubicBezTo>
                  <a:pt x="2032" y="219"/>
                  <a:pt x="2381" y="2"/>
                  <a:pt x="2611" y="24"/>
                </a:cubicBezTo>
                <a:cubicBezTo>
                  <a:pt x="2841" y="46"/>
                  <a:pt x="2998" y="224"/>
                  <a:pt x="3156" y="402"/>
                </a:cubicBezTo>
              </a:path>
            </a:pathLst>
          </a:custGeom>
          <a:noFill/>
          <a:ln w="28575">
            <a:solidFill>
              <a:srgbClr val="FF33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88" name="Text Box 19"/>
          <p:cNvSpPr/>
          <p:nvPr/>
        </p:nvSpPr>
        <p:spPr>
          <a:xfrm>
            <a:off x="825480" y="4813920"/>
            <a:ext cx="5876280" cy="1690560"/>
          </a:xfrm>
          <a:prstGeom prst="rect">
            <a:avLst/>
          </a:prstGeom>
          <a:gradFill rotWithShape="0">
            <a:gsLst>
              <a:gs pos="0">
                <a:srgbClr val="E3E3E3"/>
              </a:gs>
              <a:gs pos="100000">
                <a:srgbClr val="F4F4F4"/>
              </a:gs>
            </a:gsLst>
            <a:lin ang="16200000"/>
          </a:gradFill>
          <a:ln>
            <a:solidFill>
              <a:srgbClr val="A1A1A1"/>
            </a:solidFill>
          </a:ln>
          <a:effectLst>
            <a:outerShdw blurRad="39960" dist="20160" dir="5400000" rotWithShape="0">
              <a:srgbClr val="000000">
                <a:alpha val="38000"/>
              </a:srgbClr>
            </a:outerShdw>
          </a:effectLst>
        </p:spPr>
        <p:style>
          <a:lnRef idx="1">
            <a:schemeClr val="accent3"/>
          </a:lnRef>
          <a:fillRef idx="2">
            <a:schemeClr val="accent3"/>
          </a:fillRef>
          <a:effectRef idx="1">
            <a:schemeClr val="accent3"/>
          </a:effectRef>
          <a:fontRef idx="minor"/>
        </p:style>
        <p:txBody>
          <a:bodyPr lIns="90000" tIns="45000" rIns="90000" bIns="45000" anchor="t">
            <a:spAutoFit/>
          </a:bodyPr>
          <a:lstStyle/>
          <a:p>
            <a:pPr defTabSz="914400">
              <a:lnSpc>
                <a:spcPct val="100000"/>
              </a:lnSpc>
              <a:spcBef>
                <a:spcPts val="1001"/>
              </a:spcBef>
            </a:pPr>
            <a:r>
              <a:rPr lang="en-US" sz="2000" b="0" u="none" strike="noStrike">
                <a:solidFill>
                  <a:srgbClr val="000000"/>
                </a:solidFill>
                <a:uFillTx/>
                <a:latin typeface="Times New Roman"/>
                <a:ea typeface="DejaVu Sans"/>
              </a:rPr>
              <a:t>The required DB0/B0 depends on the applications</a:t>
            </a:r>
            <a:endParaRPr lang="en-DK" sz="2000" b="0" u="none" strike="noStrike">
              <a:solidFill>
                <a:srgbClr val="000000"/>
              </a:solidFill>
              <a:uFillTx/>
              <a:latin typeface="Arial"/>
            </a:endParaRPr>
          </a:p>
          <a:p>
            <a:pPr defTabSz="914400">
              <a:lnSpc>
                <a:spcPct val="100000"/>
              </a:lnSpc>
              <a:spcBef>
                <a:spcPts val="1001"/>
              </a:spcBef>
            </a:pPr>
            <a:r>
              <a:rPr lang="en-US" sz="2000" b="0" u="none" strike="noStrike">
                <a:solidFill>
                  <a:srgbClr val="000000"/>
                </a:solidFill>
                <a:uFillTx/>
                <a:latin typeface="Times New Roman"/>
                <a:ea typeface="DejaVu Sans"/>
              </a:rPr>
              <a:t>Standard Imaging~ 1 ppm @ 1,5 T</a:t>
            </a:r>
            <a:endParaRPr lang="en-DK" sz="2000" b="0" u="none" strike="noStrike">
              <a:solidFill>
                <a:srgbClr val="000000"/>
              </a:solidFill>
              <a:uFillTx/>
              <a:latin typeface="Arial"/>
            </a:endParaRPr>
          </a:p>
          <a:p>
            <a:pPr defTabSz="914400">
              <a:lnSpc>
                <a:spcPct val="100000"/>
              </a:lnSpc>
              <a:spcBef>
                <a:spcPts val="1001"/>
              </a:spcBef>
            </a:pPr>
            <a:r>
              <a:rPr lang="en-US" sz="2000" b="0" u="none" strike="noStrike">
                <a:solidFill>
                  <a:srgbClr val="000000"/>
                </a:solidFill>
                <a:uFillTx/>
                <a:latin typeface="Times New Roman"/>
                <a:ea typeface="DejaVu Sans"/>
              </a:rPr>
              <a:t>EchoPlanar ~ 0,25 ppm </a:t>
            </a:r>
            <a:endParaRPr lang="en-DK" sz="2000" b="0" u="none" strike="noStrike">
              <a:solidFill>
                <a:srgbClr val="000000"/>
              </a:solidFill>
              <a:uFillTx/>
              <a:latin typeface="Arial"/>
            </a:endParaRPr>
          </a:p>
          <a:p>
            <a:pPr defTabSz="914400">
              <a:lnSpc>
                <a:spcPct val="100000"/>
              </a:lnSpc>
              <a:spcBef>
                <a:spcPts val="1001"/>
              </a:spcBef>
            </a:pPr>
            <a:r>
              <a:rPr lang="en-US" sz="2000" b="0" u="none" strike="noStrike">
                <a:solidFill>
                  <a:srgbClr val="000000"/>
                </a:solidFill>
                <a:uFillTx/>
                <a:latin typeface="Times New Roman"/>
                <a:ea typeface="DejaVu Sans"/>
              </a:rPr>
              <a:t>Spectroscopy ~ 0,1 ppm</a:t>
            </a:r>
            <a:endParaRPr lang="en-DK" sz="2000" b="0" u="none" strike="noStrike">
              <a:solidFill>
                <a:srgbClr val="000000"/>
              </a:solidFill>
              <a:uFillTx/>
              <a:latin typeface="Arial"/>
            </a:endParaRPr>
          </a:p>
        </p:txBody>
      </p:sp>
      <p:sp>
        <p:nvSpPr>
          <p:cNvPr id="1089" name="Connecteur droit avec flèche 11"/>
          <p:cNvSpPr/>
          <p:nvPr/>
        </p:nvSpPr>
        <p:spPr>
          <a:xfrm>
            <a:off x="4479480" y="2529720"/>
            <a:ext cx="219240" cy="360"/>
          </a:xfrm>
          <a:custGeom>
            <a:avLst/>
            <a:gdLst>
              <a:gd name="textAreaLeft" fmla="*/ 0 w 219240"/>
              <a:gd name="textAreaRight" fmla="*/ 222480 w 21924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57150">
            <a:solidFill>
              <a:srgbClr val="FFFFFF"/>
            </a:solidFill>
            <a:headEnd type="triangle" w="med" len="med"/>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090" name="Text Box 7"/>
          <p:cNvSpPr/>
          <p:nvPr/>
        </p:nvSpPr>
        <p:spPr>
          <a:xfrm>
            <a:off x="7557480" y="3579120"/>
            <a:ext cx="3487680" cy="1301040"/>
          </a:xfrm>
          <a:prstGeom prst="rect">
            <a:avLst/>
          </a:prstGeom>
          <a:gradFill rotWithShape="0">
            <a:gsLst>
              <a:gs pos="0">
                <a:srgbClr val="E3E3E3"/>
              </a:gs>
              <a:gs pos="100000">
                <a:srgbClr val="F4F4F4"/>
              </a:gs>
            </a:gsLst>
            <a:lin ang="16200000"/>
          </a:gradFill>
          <a:ln>
            <a:solidFill>
              <a:srgbClr val="A1A1A1"/>
            </a:solidFill>
          </a:ln>
          <a:effectLst>
            <a:outerShdw blurRad="39960" dist="20160" dir="5400000" rotWithShape="0">
              <a:srgbClr val="000000">
                <a:alpha val="38000"/>
              </a:srgbClr>
            </a:outerShdw>
          </a:effectLst>
        </p:spPr>
        <p:style>
          <a:lnRef idx="1">
            <a:schemeClr val="accent3"/>
          </a:lnRef>
          <a:fillRef idx="2">
            <a:schemeClr val="accent3"/>
          </a:fillRef>
          <a:effectRef idx="1">
            <a:schemeClr val="accent3"/>
          </a:effectRef>
          <a:fontRef idx="minor"/>
        </p:style>
        <p:txBody>
          <a:bodyPr lIns="90000" tIns="45000" rIns="90000" bIns="45000" anchor="t">
            <a:spAutoFit/>
          </a:bodyPr>
          <a:lstStyle/>
          <a:p>
            <a:pPr defTabSz="914400">
              <a:lnSpc>
                <a:spcPct val="100000"/>
              </a:lnSpc>
              <a:spcBef>
                <a:spcPts val="1001"/>
              </a:spcBef>
            </a:pPr>
            <a:r>
              <a:rPr lang="en-US" sz="2000" b="0" u="none" strike="noStrike">
                <a:solidFill>
                  <a:srgbClr val="000000"/>
                </a:solidFill>
                <a:uFillTx/>
                <a:latin typeface="Symbol"/>
                <a:ea typeface="DejaVu Sans"/>
              </a:rPr>
              <a:t>!! </a:t>
            </a:r>
            <a:r>
              <a:rPr lang="en-US" sz="2000" b="0" u="none" strike="noStrike">
                <a:solidFill>
                  <a:srgbClr val="000000"/>
                </a:solidFill>
                <a:uFillTx/>
                <a:latin typeface="DejaVu Sans"/>
                <a:ea typeface="DejaVu Sans"/>
              </a:rPr>
              <a:t>Δ</a:t>
            </a:r>
            <a:r>
              <a:rPr lang="en-US" sz="2000" b="0" u="none" strike="noStrike">
                <a:solidFill>
                  <a:srgbClr val="000000"/>
                </a:solidFill>
                <a:uFillTx/>
                <a:latin typeface="Times New Roman"/>
                <a:ea typeface="DejaVu Sans"/>
              </a:rPr>
              <a:t>B</a:t>
            </a:r>
            <a:r>
              <a:rPr lang="en-US" sz="2000" b="0" u="none" strike="noStrike" baseline="-25000">
                <a:solidFill>
                  <a:srgbClr val="000000"/>
                </a:solidFill>
                <a:uFillTx/>
                <a:latin typeface="Times New Roman"/>
                <a:ea typeface="DejaVu Sans"/>
              </a:rPr>
              <a:t>0</a:t>
            </a:r>
            <a:r>
              <a:rPr lang="en-US" sz="2000" b="0" u="none" strike="noStrike">
                <a:solidFill>
                  <a:srgbClr val="000000"/>
                </a:solidFill>
                <a:uFillTx/>
                <a:latin typeface="Times New Roman"/>
                <a:ea typeface="DejaVu Sans"/>
              </a:rPr>
              <a:t>/B</a:t>
            </a:r>
            <a:r>
              <a:rPr lang="en-US" sz="2000" b="0" u="none" strike="noStrike" baseline="-25000">
                <a:solidFill>
                  <a:srgbClr val="000000"/>
                </a:solidFill>
                <a:uFillTx/>
                <a:latin typeface="Times New Roman"/>
                <a:ea typeface="DejaVu Sans"/>
              </a:rPr>
              <a:t>0</a:t>
            </a:r>
            <a:r>
              <a:rPr lang="en-US" sz="2000" b="0" u="none" strike="noStrike">
                <a:solidFill>
                  <a:srgbClr val="000000"/>
                </a:solidFill>
                <a:uFillTx/>
                <a:latin typeface="Times New Roman"/>
                <a:ea typeface="DejaVu Sans"/>
              </a:rPr>
              <a:t> : 1 ppm @ 3T</a:t>
            </a:r>
            <a:endParaRPr lang="en-DK" sz="2000" b="0" u="none" strike="noStrike">
              <a:solidFill>
                <a:srgbClr val="000000"/>
              </a:solidFill>
              <a:uFillTx/>
              <a:latin typeface="Arial"/>
            </a:endParaRPr>
          </a:p>
          <a:p>
            <a:pPr defTabSz="914400">
              <a:lnSpc>
                <a:spcPct val="100000"/>
              </a:lnSpc>
              <a:spcBef>
                <a:spcPts val="1001"/>
              </a:spcBef>
            </a:pPr>
            <a:r>
              <a:rPr lang="en-US" sz="2000" b="0" u="none" strike="noStrike">
                <a:solidFill>
                  <a:srgbClr val="000000"/>
                </a:solidFill>
                <a:uFillTx/>
                <a:latin typeface="DejaVu Sans"/>
                <a:ea typeface="DejaVu Sans"/>
              </a:rPr>
              <a:t>Δ</a:t>
            </a:r>
            <a:r>
              <a:rPr lang="en-US" sz="2000" b="0" u="none" strike="noStrike">
                <a:solidFill>
                  <a:srgbClr val="000000"/>
                </a:solidFill>
                <a:uFillTx/>
                <a:latin typeface="Symbol"/>
                <a:ea typeface="DejaVu Sans"/>
              </a:rPr>
              <a:t>f</a:t>
            </a:r>
            <a:r>
              <a:rPr lang="en-US" sz="2000" b="0" u="none" strike="noStrike">
                <a:solidFill>
                  <a:srgbClr val="000000"/>
                </a:solidFill>
                <a:uFillTx/>
                <a:latin typeface="Times New Roman"/>
                <a:ea typeface="DejaVu Sans"/>
              </a:rPr>
              <a:t> (Hz)  =&gt; 128 Hz</a:t>
            </a:r>
            <a:endParaRPr lang="en-DK" sz="2000" b="0" u="none" strike="noStrike">
              <a:solidFill>
                <a:srgbClr val="000000"/>
              </a:solidFill>
              <a:uFillTx/>
              <a:latin typeface="Arial"/>
            </a:endParaRPr>
          </a:p>
          <a:p>
            <a:pPr defTabSz="914400">
              <a:lnSpc>
                <a:spcPct val="100000"/>
              </a:lnSpc>
              <a:spcBef>
                <a:spcPts val="1001"/>
              </a:spcBef>
            </a:pPr>
            <a:r>
              <a:rPr lang="en-US" sz="2000" b="0" u="none" strike="noStrike">
                <a:solidFill>
                  <a:srgbClr val="000000"/>
                </a:solidFill>
                <a:uFillTx/>
                <a:latin typeface="Times New Roman"/>
                <a:ea typeface="Times New Roman"/>
              </a:rPr>
              <a:t>2π</a:t>
            </a:r>
            <a:r>
              <a:rPr lang="en-US" sz="2000" b="0" u="none" strike="noStrike">
                <a:solidFill>
                  <a:srgbClr val="000000"/>
                </a:solidFill>
                <a:uFillTx/>
                <a:latin typeface="Symbol"/>
                <a:ea typeface="DejaVu Sans"/>
              </a:rPr>
              <a:t> (</a:t>
            </a:r>
            <a:r>
              <a:rPr lang="en-US" sz="2000" b="0" u="none" strike="noStrike">
                <a:solidFill>
                  <a:srgbClr val="000000"/>
                </a:solidFill>
                <a:uFillTx/>
                <a:latin typeface="Times New Roman"/>
                <a:ea typeface="DejaVu Sans"/>
              </a:rPr>
              <a:t>rad</a:t>
            </a:r>
            <a:r>
              <a:rPr lang="en-US" sz="2000" b="0" u="none" strike="noStrike">
                <a:solidFill>
                  <a:srgbClr val="000000"/>
                </a:solidFill>
                <a:uFillTx/>
                <a:latin typeface="Symbol"/>
                <a:ea typeface="DejaVu Sans"/>
              </a:rPr>
              <a:t>) </a:t>
            </a:r>
            <a:r>
              <a:rPr lang="en-US" sz="2000" b="0" u="none" strike="noStrike">
                <a:solidFill>
                  <a:srgbClr val="000000"/>
                </a:solidFill>
                <a:uFillTx/>
                <a:latin typeface="Times New Roman"/>
                <a:ea typeface="DejaVu Sans"/>
              </a:rPr>
              <a:t>dephasing in  8 ms</a:t>
            </a:r>
            <a:endParaRPr lang="en-DK" sz="2000" b="0" u="none" strike="noStrike">
              <a:solidFill>
                <a:srgbClr val="000000"/>
              </a:solidFill>
              <a:uFillTx/>
              <a:latin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PlaceHolder 1"/>
          <p:cNvSpPr>
            <a:spLocks noGrp="1"/>
          </p:cNvSpPr>
          <p:nvPr>
            <p:ph type="subTitle"/>
          </p:nvPr>
        </p:nvSpPr>
        <p:spPr>
          <a:xfrm>
            <a:off x="568080" y="1272240"/>
            <a:ext cx="10968840" cy="4703400"/>
          </a:xfrm>
          <a:prstGeom prst="rect">
            <a:avLst/>
          </a:prstGeom>
          <a:noFill/>
          <a:ln w="0">
            <a:noFill/>
          </a:ln>
        </p:spPr>
        <p:txBody>
          <a:bodyPr lIns="0" tIns="0" rIns="0" bIns="0" anchor="ctr">
            <a:noAutofit/>
          </a:bodyPr>
          <a:lstStyle/>
          <a:p>
            <a:pPr marL="228600" indent="-228600" defTabSz="914400">
              <a:lnSpc>
                <a:spcPct val="90000"/>
              </a:lnSpc>
              <a:spcBef>
                <a:spcPts val="1001"/>
              </a:spcBef>
              <a:buClr>
                <a:srgbClr val="000000"/>
              </a:buClr>
              <a:buFont typeface="Arial"/>
              <a:buChar char="•"/>
              <a:tabLst>
                <a:tab pos="0" algn="l"/>
              </a:tabLst>
            </a:pPr>
            <a:r>
              <a:rPr lang="en-US" sz="2000" b="0" u="none" strike="noStrike">
                <a:solidFill>
                  <a:srgbClr val="000000"/>
                </a:solidFill>
                <a:uFillTx/>
                <a:latin typeface="Arial"/>
                <a:ea typeface="DejaVu Sans"/>
              </a:rPr>
              <a:t>In itself, a supraconductor magnet has a homogeneity of the order of a hundred ppm</a:t>
            </a:r>
            <a:endParaRPr lang="en-DK" sz="20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tabLst>
                <a:tab pos="0" algn="l"/>
              </a:tabLst>
            </a:pPr>
            <a:endParaRPr lang="en-DK" sz="20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tabLst>
                <a:tab pos="0" algn="l"/>
              </a:tabLst>
            </a:pPr>
            <a:r>
              <a:rPr lang="en-US" sz="2000" b="0" u="none" strike="noStrike">
                <a:solidFill>
                  <a:srgbClr val="000000"/>
                </a:solidFill>
                <a:uFillTx/>
                <a:latin typeface="Arial"/>
                <a:ea typeface="DejaVu Sans"/>
              </a:rPr>
              <a:t>During the installation on site, small metal masses will be added to it judiciously placed to homogenize the field even more. These masses are calculated according to the magnetic characteristics of the magnet and the building</a:t>
            </a:r>
            <a:endParaRPr lang="en-DK" sz="20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tabLst>
                <a:tab pos="0" algn="l"/>
              </a:tabLst>
            </a:pPr>
            <a:endParaRPr lang="en-DK" sz="20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tabLst>
                <a:tab pos="0" algn="l"/>
              </a:tabLst>
            </a:pPr>
            <a:r>
              <a:rPr lang="en-US" sz="2000" b="0" u="none" strike="noStrike">
                <a:solidFill>
                  <a:srgbClr val="000000"/>
                </a:solidFill>
                <a:uFillTx/>
                <a:latin typeface="Arial"/>
                <a:ea typeface="DejaVu Sans"/>
              </a:rPr>
              <a:t>And finally, to have an even more homogeneous field during each manipulation (for each subject), we also have electromagnets in the magnet that will allow us to add fields that are variable according to space but static according to time which, by adding to B0, will be able to make it even more homogeneous (&lt;0.1ppm):</a:t>
            </a:r>
            <a:endParaRPr lang="en-DK" sz="20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tabLst>
                <a:tab pos="0" algn="l"/>
              </a:tabLst>
            </a:pPr>
            <a:r>
              <a:rPr lang="en-US" sz="2000" b="0" u="none" strike="noStrike">
                <a:solidFill>
                  <a:srgbClr val="000000"/>
                </a:solidFill>
                <a:uFillTx/>
                <a:latin typeface="Arial"/>
                <a:ea typeface="DejaVu Sans"/>
              </a:rPr>
              <a:t>These electromagnets are called shim coils</a:t>
            </a:r>
            <a:endParaRPr lang="en-DK" sz="2000" b="0" u="none" strike="noStrike">
              <a:solidFill>
                <a:srgbClr val="FFFFFF"/>
              </a:solidFill>
              <a:uFillTx/>
              <a:latin typeface="Arial"/>
            </a:endParaRPr>
          </a:p>
          <a:p>
            <a:pPr marL="228600" indent="-228600" defTabSz="914400">
              <a:lnSpc>
                <a:spcPct val="90000"/>
              </a:lnSpc>
              <a:spcBef>
                <a:spcPts val="1001"/>
              </a:spcBef>
              <a:buClr>
                <a:srgbClr val="000000"/>
              </a:buClr>
              <a:buFont typeface="Arial"/>
              <a:buChar char="•"/>
              <a:tabLst>
                <a:tab pos="0" algn="l"/>
              </a:tabLst>
            </a:pPr>
            <a:r>
              <a:rPr lang="en-US" sz="2000" b="0" u="none" strike="noStrike">
                <a:solidFill>
                  <a:srgbClr val="000000"/>
                </a:solidFill>
                <a:uFillTx/>
                <a:latin typeface="Arial"/>
                <a:ea typeface="DejaVu Sans"/>
              </a:rPr>
              <a:t>They make it possible to add magnetic fields of linear variation, quadratic and sometimes higher orders</a:t>
            </a:r>
            <a:endParaRPr lang="en-DK" sz="2000" b="0" u="none" strike="noStrike">
              <a:solidFill>
                <a:srgbClr val="FFFFFF"/>
              </a:solidFill>
              <a:uFillTx/>
              <a:latin typeface="Arial"/>
            </a:endParaRPr>
          </a:p>
        </p:txBody>
      </p:sp>
      <p:sp>
        <p:nvSpPr>
          <p:cNvPr id="1092" name="ZoneTexte 3"/>
          <p:cNvSpPr/>
          <p:nvPr/>
        </p:nvSpPr>
        <p:spPr>
          <a:xfrm>
            <a:off x="538560" y="370440"/>
            <a:ext cx="917964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800" b="0" u="none" strike="noStrike">
                <a:solidFill>
                  <a:srgbClr val="000000"/>
                </a:solidFill>
                <a:uFillTx/>
                <a:latin typeface="Arial"/>
                <a:ea typeface="DejaVu Sans"/>
              </a:rPr>
              <a:t>Notion of shims, specification of uniformity (homogeneity)</a:t>
            </a:r>
            <a:endParaRPr lang="en-DK" sz="2800" b="0" u="none" strike="noStrike">
              <a:solidFill>
                <a:srgbClr val="FFFFFF"/>
              </a:solidFill>
              <a:uFillTx/>
              <a:latin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TextBox 3"/>
          <p:cNvSpPr/>
          <p:nvPr/>
        </p:nvSpPr>
        <p:spPr>
          <a:xfrm>
            <a:off x="957240" y="1887840"/>
            <a:ext cx="1064088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0" u="none" strike="noStrike">
                <a:solidFill>
                  <a:srgbClr val="000000"/>
                </a:solidFill>
                <a:uFillTx/>
                <a:latin typeface="Arial"/>
                <a:ea typeface="DejaVu Sans"/>
              </a:rPr>
              <a:t>In MRI, as in almost all modalities, the signal is acquired over time.</a:t>
            </a: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Arial"/>
                <a:ea typeface="DejaVu Sans"/>
              </a:rPr>
              <a:t>But in addition, in the case of NMR, the signal is composed of a (continuous) sum of sinusoidal signal</a:t>
            </a:r>
            <a:endParaRPr lang="en-DK" sz="2400" b="0" u="none" strike="noStrike">
              <a:solidFill>
                <a:srgbClr val="FFFFFF"/>
              </a:solidFill>
              <a:uFillTx/>
              <a:latin typeface="Arial"/>
            </a:endParaRPr>
          </a:p>
          <a:p>
            <a:pPr defTabSz="914400">
              <a:lnSpc>
                <a:spcPct val="100000"/>
              </a:lnSpc>
            </a:pPr>
            <a:endParaRPr lang="en-DK" sz="2400" b="0" u="none" strike="noStrike">
              <a:solidFill>
                <a:srgbClr val="FFFFFF"/>
              </a:solidFill>
              <a:uFillTx/>
              <a:latin typeface="Arial"/>
            </a:endParaRPr>
          </a:p>
          <a:p>
            <a:pPr defTabSz="914400">
              <a:lnSpc>
                <a:spcPct val="100000"/>
              </a:lnSpc>
            </a:pPr>
            <a:r>
              <a:rPr lang="en-US" sz="2400" b="0" u="none" strike="noStrike">
                <a:solidFill>
                  <a:srgbClr val="000000"/>
                </a:solidFill>
                <a:uFillTx/>
                <a:latin typeface="Arial"/>
                <a:ea typeface="DejaVu Sans"/>
              </a:rPr>
              <a:t>=&gt; the </a:t>
            </a:r>
            <a:r>
              <a:rPr lang="en-US" sz="2400" b="0" u="sng" strike="noStrike">
                <a:solidFill>
                  <a:srgbClr val="FF0000"/>
                </a:solidFill>
                <a:uFillTx/>
                <a:latin typeface="Arial"/>
                <a:ea typeface="DejaVu Sans"/>
              </a:rPr>
              <a:t>Fourier Transform (FT)</a:t>
            </a:r>
            <a:r>
              <a:rPr lang="en-US" sz="2400" b="0" u="none" strike="noStrike">
                <a:solidFill>
                  <a:srgbClr val="000000"/>
                </a:solidFill>
                <a:uFillTx/>
                <a:latin typeface="Arial"/>
                <a:ea typeface="DejaVu Sans"/>
              </a:rPr>
              <a:t> of the acquired signal is the most telling basis for representation to visually represent the signal</a:t>
            </a:r>
            <a:endParaRPr lang="en-DK" sz="2400" b="0" u="none" strike="noStrike">
              <a:solidFill>
                <a:srgbClr val="FFFFFF"/>
              </a:solidFill>
              <a:uFillTx/>
              <a:latin typeface="Arial"/>
            </a:endParaRPr>
          </a:p>
        </p:txBody>
      </p:sp>
      <p:sp>
        <p:nvSpPr>
          <p:cNvPr id="1094" name="PlaceHolder 1"/>
          <p:cNvSpPr>
            <a:spLocks noGrp="1"/>
          </p:cNvSpPr>
          <p:nvPr>
            <p:ph type="title"/>
          </p:nvPr>
        </p:nvSpPr>
        <p:spPr>
          <a:xfrm>
            <a:off x="2740680" y="461520"/>
            <a:ext cx="5904720" cy="114120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3200" b="0" u="none" strike="noStrike">
                <a:solidFill>
                  <a:srgbClr val="000000"/>
                </a:solidFill>
                <a:uFillTx/>
                <a:latin typeface="Arial"/>
                <a:ea typeface="DejaVu Sans"/>
              </a:rPr>
              <a:t>Reconstruction of the information</a:t>
            </a:r>
            <a:endParaRPr lang="en-DK" sz="3200" b="0" u="none" strike="noStrike">
              <a:solidFill>
                <a:srgbClr val="FFFFFF"/>
              </a:solidFill>
              <a:uFillTx/>
              <a:latin typeface="Arial"/>
            </a:endParaRPr>
          </a:p>
        </p:txBody>
      </p:sp>
      <p:pic>
        <p:nvPicPr>
          <p:cNvPr id="1095" name="Picture 7"/>
          <p:cNvPicPr/>
          <p:nvPr/>
        </p:nvPicPr>
        <p:blipFill>
          <a:blip r:embed="rId2"/>
          <a:stretch/>
        </p:blipFill>
        <p:spPr>
          <a:xfrm>
            <a:off x="2056680" y="5152320"/>
            <a:ext cx="6786720" cy="1069560"/>
          </a:xfrm>
          <a:prstGeom prst="rect">
            <a:avLst/>
          </a:prstGeom>
          <a:ln w="0">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6" name="Picture 1244"/>
          <p:cNvPicPr/>
          <p:nvPr/>
        </p:nvPicPr>
        <p:blipFill>
          <a:blip r:embed="rId2"/>
          <a:stretch/>
        </p:blipFill>
        <p:spPr>
          <a:xfrm>
            <a:off x="584640" y="1627200"/>
            <a:ext cx="4801320" cy="3774240"/>
          </a:xfrm>
          <a:prstGeom prst="rect">
            <a:avLst/>
          </a:prstGeom>
          <a:ln w="0">
            <a:noFill/>
          </a:ln>
        </p:spPr>
      </p:pic>
      <p:pic>
        <p:nvPicPr>
          <p:cNvPr id="1097" name="Picture 1245"/>
          <p:cNvPicPr/>
          <p:nvPr/>
        </p:nvPicPr>
        <p:blipFill>
          <a:blip r:embed="rId3"/>
          <a:stretch/>
        </p:blipFill>
        <p:spPr>
          <a:xfrm>
            <a:off x="1294560" y="312840"/>
            <a:ext cx="4625280" cy="728280"/>
          </a:xfrm>
          <a:prstGeom prst="rect">
            <a:avLst/>
          </a:prstGeom>
          <a:ln w="0">
            <a:noFill/>
          </a:ln>
        </p:spPr>
      </p:pic>
      <p:pic>
        <p:nvPicPr>
          <p:cNvPr id="1098" name="Picture 1246"/>
          <p:cNvPicPr/>
          <p:nvPr/>
        </p:nvPicPr>
        <p:blipFill>
          <a:blip r:embed="rId4"/>
          <a:stretch/>
        </p:blipFill>
        <p:spPr>
          <a:xfrm>
            <a:off x="6215400" y="1725840"/>
            <a:ext cx="5711400" cy="3901680"/>
          </a:xfrm>
          <a:prstGeom prst="rect">
            <a:avLst/>
          </a:prstGeom>
          <a:ln w="0">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PlaceHolder 1"/>
          <p:cNvSpPr>
            <a:spLocks noGrp="1"/>
          </p:cNvSpPr>
          <p:nvPr>
            <p:ph type="title"/>
          </p:nvPr>
        </p:nvSpPr>
        <p:spPr>
          <a:xfrm>
            <a:off x="101520" y="344880"/>
            <a:ext cx="12085920" cy="1140480"/>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3200" b="0" u="none" strike="noStrike">
                <a:solidFill>
                  <a:srgbClr val="000000"/>
                </a:solidFill>
                <a:uFillTx/>
                <a:latin typeface="Arial"/>
                <a:ea typeface="DejaVu Sans"/>
              </a:rPr>
              <a:t>The Fourier Transform is the most classical/simple way to scrutinize the frequencies present in a time signal.</a:t>
            </a:r>
            <a:endParaRPr lang="en-DK" sz="3200" b="0" u="none" strike="noStrike">
              <a:solidFill>
                <a:srgbClr val="FFFFFF"/>
              </a:solidFill>
              <a:uFillTx/>
              <a:latin typeface="Arial"/>
            </a:endParaRPr>
          </a:p>
        </p:txBody>
      </p:sp>
      <p:pic>
        <p:nvPicPr>
          <p:cNvPr id="1100" name="Image 4"/>
          <p:cNvPicPr/>
          <p:nvPr/>
        </p:nvPicPr>
        <p:blipFill>
          <a:blip r:embed="rId2"/>
          <a:stretch/>
        </p:blipFill>
        <p:spPr>
          <a:xfrm>
            <a:off x="497880" y="1635120"/>
            <a:ext cx="5385960" cy="3007080"/>
          </a:xfrm>
          <a:prstGeom prst="rect">
            <a:avLst/>
          </a:prstGeom>
          <a:ln w="0">
            <a:noFill/>
          </a:ln>
        </p:spPr>
      </p:pic>
      <p:sp>
        <p:nvSpPr>
          <p:cNvPr id="1101" name="ZoneTexte 4"/>
          <p:cNvSpPr/>
          <p:nvPr/>
        </p:nvSpPr>
        <p:spPr>
          <a:xfrm>
            <a:off x="6232320" y="2413080"/>
            <a:ext cx="58276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u="none" strike="noStrike">
                <a:solidFill>
                  <a:srgbClr val="000000"/>
                </a:solidFill>
                <a:uFillTx/>
                <a:latin typeface="Arial"/>
                <a:ea typeface="DejaVu Sans"/>
              </a:rPr>
              <a:t>The Fourier Transform of a thin line is a wide line and vice versa </a:t>
            </a:r>
            <a:endParaRPr lang="en-DK" sz="1800" b="0" u="none" strike="noStrike">
              <a:solidFill>
                <a:srgbClr val="FFFFFF"/>
              </a:solidFill>
              <a:uFillTx/>
              <a:latin typeface="Arial"/>
            </a:endParaRPr>
          </a:p>
          <a:p>
            <a:pPr defTabSz="914400">
              <a:lnSpc>
                <a:spcPct val="100000"/>
              </a:lnSpc>
            </a:pPr>
            <a:r>
              <a:rPr lang="en-US" sz="1800" b="0" u="none" strike="noStrike">
                <a:solidFill>
                  <a:srgbClr val="000000"/>
                </a:solidFill>
                <a:uFillTx/>
                <a:latin typeface="Arial"/>
                <a:ea typeface="DejaVu Sans"/>
              </a:rPr>
              <a:t>(property at the origin of the famous Heisenberg inequalities)</a:t>
            </a:r>
            <a:endParaRPr lang="en-DK" sz="1800" b="0" u="none" strike="noStrike">
              <a:solidFill>
                <a:srgbClr val="FFFFFF"/>
              </a:solidFill>
              <a:uFillTx/>
              <a:latin typeface="Arial"/>
            </a:endParaRPr>
          </a:p>
        </p:txBody>
      </p:sp>
      <p:sp>
        <p:nvSpPr>
          <p:cNvPr id="1102" name="ZoneTexte 5"/>
          <p:cNvSpPr/>
          <p:nvPr/>
        </p:nvSpPr>
        <p:spPr>
          <a:xfrm>
            <a:off x="2700000" y="5567400"/>
            <a:ext cx="51267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Information about the details of a signal is encoded in the high frequencies (and its outline in the low frequencies)</a:t>
            </a:r>
            <a:endParaRPr lang="en-DK" sz="1800" b="0" u="none" strike="noStrike">
              <a:solidFill>
                <a:srgbClr val="FFFFFF"/>
              </a:solidFill>
              <a:uFillTx/>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And spectroscopy is invented!</a:t>
            </a:r>
            <a:endParaRPr lang="en-DK" sz="4400" b="0" u="none" strike="noStrike">
              <a:solidFill>
                <a:srgbClr val="FFFFFF"/>
              </a:solidFill>
              <a:uFillTx/>
              <a:latin typeface="Arial"/>
            </a:endParaRPr>
          </a:p>
        </p:txBody>
      </p:sp>
      <p:sp>
        <p:nvSpPr>
          <p:cNvPr id="1104" name="PlaceHolder 2"/>
          <p:cNvSpPr>
            <a:spLocks noGrp="1"/>
          </p:cNvSpPr>
          <p:nvPr>
            <p:ph type="subTitle"/>
          </p:nvPr>
        </p:nvSpPr>
        <p:spPr>
          <a:xfrm>
            <a:off x="609480" y="1604520"/>
            <a:ext cx="10968840" cy="2455920"/>
          </a:xfrm>
          <a:prstGeom prst="rect">
            <a:avLst/>
          </a:prstGeom>
          <a:noFill/>
          <a:ln w="0">
            <a:noFill/>
          </a:ln>
        </p:spPr>
        <p:txBody>
          <a:bodyPr lIns="0" tIns="0" rIns="0" bIns="0" anchor="ctr">
            <a:noAutofit/>
          </a:bodyPr>
          <a:lstStyle/>
          <a:p>
            <a:pPr marL="228600" indent="0" defTabSz="914400">
              <a:lnSpc>
                <a:spcPct val="90000"/>
              </a:lnSpc>
              <a:spcBef>
                <a:spcPts val="1001"/>
              </a:spcBef>
              <a:buNone/>
              <a:tabLst>
                <a:tab pos="0" algn="l"/>
              </a:tabLst>
            </a:pPr>
            <a:r>
              <a:rPr lang="en-US" sz="2000" b="0" u="none" strike="noStrike">
                <a:solidFill>
                  <a:srgbClr val="000000"/>
                </a:solidFill>
                <a:uFillTx/>
                <a:latin typeface="Arial"/>
                <a:ea typeface="DejaVu Sans"/>
              </a:rPr>
              <a:t>Most of the time molecules have a neutral electronic charge (fortunately because free radicals are bad)</a:t>
            </a:r>
            <a:endParaRPr lang="en-DK" sz="2000" b="0" u="none" strike="noStrike">
              <a:solidFill>
                <a:srgbClr val="FFFFFF"/>
              </a:solidFill>
              <a:uFillTx/>
              <a:latin typeface="Arial"/>
            </a:endParaRPr>
          </a:p>
          <a:p>
            <a:pPr marL="228600" indent="0" defTabSz="914400">
              <a:lnSpc>
                <a:spcPct val="90000"/>
              </a:lnSpc>
              <a:spcBef>
                <a:spcPts val="1001"/>
              </a:spcBef>
              <a:buNone/>
              <a:tabLst>
                <a:tab pos="0" algn="l"/>
              </a:tabLst>
            </a:pPr>
            <a:r>
              <a:rPr lang="en-US" sz="2000" b="0" u="none" strike="noStrike">
                <a:solidFill>
                  <a:srgbClr val="000000"/>
                </a:solidFill>
                <a:uFillTx/>
                <a:latin typeface="Arial"/>
                <a:ea typeface="DejaVu Sans"/>
              </a:rPr>
              <a:t>But despite this, under the action of magnetic fields, molecular electron clouds will react to the magnetic field they are subjected to and will create shielding phenomena around the nuclei. This "chemical shift" phenomenon makes it possible to characterize molecules by their spectral signature</a:t>
            </a:r>
            <a:endParaRPr lang="en-DK" sz="2000" b="0" u="none" strike="noStrike">
              <a:solidFill>
                <a:srgbClr val="FFFFFF"/>
              </a:solidFill>
              <a:uFillTx/>
              <a:latin typeface="Arial"/>
            </a:endParaRPr>
          </a:p>
        </p:txBody>
      </p:sp>
      <p:pic>
        <p:nvPicPr>
          <p:cNvPr id="1105" name="Picture 5" descr="A screenshot of a computer&#10;&#10;Description automatically generated with medium confidence"/>
          <p:cNvPicPr/>
          <p:nvPr/>
        </p:nvPicPr>
        <p:blipFill>
          <a:blip r:embed="rId2"/>
          <a:stretch/>
        </p:blipFill>
        <p:spPr>
          <a:xfrm>
            <a:off x="526320" y="4376160"/>
            <a:ext cx="2534760" cy="2204640"/>
          </a:xfrm>
          <a:prstGeom prst="rect">
            <a:avLst/>
          </a:prstGeom>
          <a:ln w="0">
            <a:noFill/>
          </a:ln>
        </p:spPr>
      </p:pic>
      <p:pic>
        <p:nvPicPr>
          <p:cNvPr id="1106" name="Picture 7" descr="Graphical user interface&#10;&#10;Description automatically generated"/>
          <p:cNvPicPr/>
          <p:nvPr/>
        </p:nvPicPr>
        <p:blipFill>
          <a:blip r:embed="rId3"/>
          <a:stretch/>
        </p:blipFill>
        <p:spPr>
          <a:xfrm>
            <a:off x="3733200" y="4064040"/>
            <a:ext cx="3712320" cy="1817280"/>
          </a:xfrm>
          <a:prstGeom prst="rect">
            <a:avLst/>
          </a:prstGeom>
          <a:ln w="0">
            <a:noFill/>
          </a:ln>
        </p:spPr>
      </p:pic>
      <p:pic>
        <p:nvPicPr>
          <p:cNvPr id="1107" name="Picture 9" descr="Diagram&#10;&#10;Description automatically generated with low confidence"/>
          <p:cNvPicPr/>
          <p:nvPr/>
        </p:nvPicPr>
        <p:blipFill>
          <a:blip r:embed="rId4"/>
          <a:stretch/>
        </p:blipFill>
        <p:spPr>
          <a:xfrm>
            <a:off x="7864920" y="4525920"/>
            <a:ext cx="3892320" cy="1905480"/>
          </a:xfrm>
          <a:prstGeom prst="rect">
            <a:avLst/>
          </a:prstGeom>
          <a:ln w="0">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PlaceHolder 1"/>
          <p:cNvSpPr>
            <a:spLocks noGrp="1"/>
          </p:cNvSpPr>
          <p:nvPr>
            <p:ph type="title"/>
          </p:nvPr>
        </p:nvSpPr>
        <p:spPr>
          <a:xfrm>
            <a:off x="609480" y="273600"/>
            <a:ext cx="10968840" cy="1141200"/>
          </a:xfrm>
          <a:prstGeom prst="rect">
            <a:avLst/>
          </a:prstGeom>
          <a:noFill/>
          <a:ln w="0">
            <a:noFill/>
          </a:ln>
        </p:spPr>
        <p:txBody>
          <a:bodyPr lIns="0" tIns="0" rIns="0" bIns="0" anchor="ctr">
            <a:noAutofit/>
          </a:bodyPr>
          <a:lstStyle/>
          <a:p>
            <a:pPr indent="0" defTabSz="914400">
              <a:lnSpc>
                <a:spcPct val="90000"/>
              </a:lnSpc>
              <a:buNone/>
              <a:tabLst>
                <a:tab pos="0" algn="l"/>
              </a:tabLst>
            </a:pPr>
            <a:r>
              <a:rPr lang="en-US" sz="4400" b="0" u="none" strike="noStrike">
                <a:solidFill>
                  <a:srgbClr val="000000"/>
                </a:solidFill>
                <a:uFillTx/>
                <a:latin typeface="Arial"/>
                <a:ea typeface="DejaVu Sans"/>
              </a:rPr>
              <a:t>And now the imaging!</a:t>
            </a:r>
            <a:endParaRPr lang="en-DK" sz="4400" b="0" u="none" strike="noStrike">
              <a:solidFill>
                <a:srgbClr val="FFFFFF"/>
              </a:solidFill>
              <a:uFillTx/>
              <a:latin typeface="Arial"/>
            </a:endParaRPr>
          </a:p>
        </p:txBody>
      </p:sp>
      <p:sp>
        <p:nvSpPr>
          <p:cNvPr id="1109" name="ZoneTexte 3"/>
          <p:cNvSpPr/>
          <p:nvPr/>
        </p:nvSpPr>
        <p:spPr>
          <a:xfrm>
            <a:off x="1630080" y="2194560"/>
            <a:ext cx="875088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600" b="0" u="none" strike="noStrike">
                <a:solidFill>
                  <a:srgbClr val="000000"/>
                </a:solidFill>
                <a:uFillTx/>
                <a:latin typeface="Arial"/>
                <a:ea typeface="DejaVu Sans"/>
              </a:rPr>
              <a:t>Spectroscopy and TF allow us to visualize a quantity of resonant nucleus at a given </a:t>
            </a:r>
            <a:r>
              <a:rPr lang="en-US" sz="3600" b="0" u="none" strike="noStrike">
                <a:solidFill>
                  <a:srgbClr val="FF0000"/>
                </a:solidFill>
                <a:uFillTx/>
                <a:latin typeface="Arial"/>
                <a:ea typeface="DejaVu Sans"/>
              </a:rPr>
              <a:t>intrinsic</a:t>
            </a:r>
            <a:r>
              <a:rPr lang="en-US" sz="3600" b="0" u="none" strike="noStrike">
                <a:solidFill>
                  <a:srgbClr val="000000"/>
                </a:solidFill>
                <a:uFillTx/>
                <a:latin typeface="Arial"/>
                <a:ea typeface="DejaVu Sans"/>
              </a:rPr>
              <a:t> frequency .</a:t>
            </a:r>
            <a:endParaRPr lang="en-DK" sz="3600" b="0" u="none" strike="noStrike">
              <a:solidFill>
                <a:srgbClr val="FFFFFF"/>
              </a:solidFill>
              <a:uFillTx/>
              <a:latin typeface="Arial"/>
            </a:endParaRPr>
          </a:p>
          <a:p>
            <a:pPr defTabSz="914400">
              <a:lnSpc>
                <a:spcPct val="100000"/>
              </a:lnSpc>
            </a:pPr>
            <a:endParaRPr lang="en-DK" sz="1800" b="0" u="none" strike="noStrike">
              <a:solidFill>
                <a:srgbClr val="FFFFFF"/>
              </a:solidFill>
              <a:uFillTx/>
              <a:latin typeface="Arial"/>
            </a:endParaRPr>
          </a:p>
          <a:p>
            <a:pPr defTabSz="914400">
              <a:lnSpc>
                <a:spcPct val="100000"/>
              </a:lnSpc>
            </a:pPr>
            <a:r>
              <a:rPr lang="en-US" sz="3600" b="0" u="none" strike="noStrike">
                <a:solidFill>
                  <a:srgbClr val="000000"/>
                </a:solidFill>
                <a:uFillTx/>
                <a:latin typeface="Arial"/>
                <a:ea typeface="DejaVu Sans"/>
              </a:rPr>
              <a:t>To do imaging, we could do the same if we had a way </a:t>
            </a:r>
            <a:r>
              <a:rPr lang="en-US" sz="3600" b="0" u="none" strike="noStrike">
                <a:solidFill>
                  <a:srgbClr val="FF0000"/>
                </a:solidFill>
                <a:uFillTx/>
                <a:latin typeface="Arial"/>
                <a:ea typeface="DejaVu Sans"/>
              </a:rPr>
              <a:t>to impose a resonance frequency according to the position</a:t>
            </a:r>
            <a:endParaRPr lang="en-DK" sz="3600" b="0" u="none" strike="noStrike">
              <a:solidFill>
                <a:srgbClr val="FFFFFF"/>
              </a:solidFill>
              <a:uFillTx/>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8" name="Diagram4"/>
          <p:cNvGrpSpPr/>
          <p:nvPr/>
        </p:nvGrpSpPr>
        <p:grpSpPr>
          <a:xfrm>
            <a:off x="360000" y="0"/>
            <a:ext cx="11658600" cy="6514560"/>
            <a:chOff x="360000" y="0"/>
            <a:chExt cx="11658600" cy="6514560"/>
          </a:xfrm>
        </p:grpSpPr>
        <p:sp>
          <p:nvSpPr>
            <p:cNvPr id="439" name="Rectangle 437"/>
            <p:cNvSpPr/>
            <p:nvPr/>
          </p:nvSpPr>
          <p:spPr>
            <a:xfrm>
              <a:off x="360000" y="0"/>
              <a:ext cx="11658600" cy="651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0" name="Freeform: Shape 438"/>
            <p:cNvSpPr/>
            <p:nvPr/>
          </p:nvSpPr>
          <p:spPr>
            <a:xfrm rot="13185600">
              <a:off x="4260240" y="2523600"/>
              <a:ext cx="1566720" cy="360"/>
            </a:xfrm>
            <a:custGeom>
              <a:avLst/>
              <a:gdLst>
                <a:gd name="textAreaLeft" fmla="*/ 0 w 1566720"/>
                <a:gd name="textAreaRight" fmla="*/ 1569600 w 1566720"/>
                <a:gd name="textAreaTop" fmla="*/ 0 h 360"/>
                <a:gd name="textAreaBottom" fmla="*/ 92160 h 360"/>
              </a:gdLst>
              <a:ahLst/>
              <a:cxnLst/>
              <a:rect l="textAreaLeft" t="textAreaTop" r="textAreaRight" b="textAreaBottom"/>
              <a:pathLst>
                <a:path w="1569805">
                  <a:moveTo>
                    <a:pt x="0" y="0"/>
                  </a:moveTo>
                  <a:lnTo>
                    <a:pt x="1569805"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1" name="Freeform: Shape 439"/>
            <p:cNvSpPr/>
            <p:nvPr/>
          </p:nvSpPr>
          <p:spPr>
            <a:xfrm rot="9821400">
              <a:off x="4010040" y="3870360"/>
              <a:ext cx="1670400" cy="360"/>
            </a:xfrm>
            <a:custGeom>
              <a:avLst/>
              <a:gdLst>
                <a:gd name="textAreaLeft" fmla="*/ 0 w 1670400"/>
                <a:gd name="textAreaRight" fmla="*/ 1673280 w 1670400"/>
                <a:gd name="textAreaTop" fmla="*/ 0 h 360"/>
                <a:gd name="textAreaBottom" fmla="*/ 92160 h 360"/>
              </a:gdLst>
              <a:ahLst/>
              <a:cxnLst/>
              <a:rect l="textAreaLeft" t="textAreaTop" r="textAreaRight" b="textAreaBottom"/>
              <a:pathLst>
                <a:path w="1673596">
                  <a:moveTo>
                    <a:pt x="0" y="0"/>
                  </a:moveTo>
                  <a:lnTo>
                    <a:pt x="1673596"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2" name="Freeform: Shape 440"/>
            <p:cNvSpPr/>
            <p:nvPr/>
          </p:nvSpPr>
          <p:spPr>
            <a:xfrm rot="6876600">
              <a:off x="4694760" y="4820760"/>
              <a:ext cx="1758600" cy="360"/>
            </a:xfrm>
            <a:custGeom>
              <a:avLst/>
              <a:gdLst>
                <a:gd name="textAreaLeft" fmla="*/ 0 w 1758600"/>
                <a:gd name="textAreaRight" fmla="*/ 1761480 w 1758600"/>
                <a:gd name="textAreaTop" fmla="*/ 0 h 360"/>
                <a:gd name="textAreaBottom" fmla="*/ 92160 h 360"/>
              </a:gdLst>
              <a:ahLst/>
              <a:cxnLst/>
              <a:rect l="textAreaLeft" t="textAreaTop" r="textAreaRight" b="textAreaBottom"/>
              <a:pathLst>
                <a:path w="1761864">
                  <a:moveTo>
                    <a:pt x="0" y="0"/>
                  </a:moveTo>
                  <a:lnTo>
                    <a:pt x="1761864"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3" name="Freeform: Shape 441"/>
            <p:cNvSpPr/>
            <p:nvPr/>
          </p:nvSpPr>
          <p:spPr>
            <a:xfrm rot="3923400">
              <a:off x="5925600" y="4820760"/>
              <a:ext cx="1758600" cy="360"/>
            </a:xfrm>
            <a:custGeom>
              <a:avLst/>
              <a:gdLst>
                <a:gd name="textAreaLeft" fmla="*/ 0 w 1758600"/>
                <a:gd name="textAreaRight" fmla="*/ 1761480 w 1758600"/>
                <a:gd name="textAreaTop" fmla="*/ 0 h 360"/>
                <a:gd name="textAreaBottom" fmla="*/ 92160 h 360"/>
              </a:gdLst>
              <a:ahLst/>
              <a:cxnLst/>
              <a:rect l="textAreaLeft" t="textAreaTop" r="textAreaRight" b="textAreaBottom"/>
              <a:pathLst>
                <a:path w="1761864">
                  <a:moveTo>
                    <a:pt x="0" y="0"/>
                  </a:moveTo>
                  <a:lnTo>
                    <a:pt x="1761864"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4" name="Freeform: Shape 442"/>
            <p:cNvSpPr/>
            <p:nvPr/>
          </p:nvSpPr>
          <p:spPr>
            <a:xfrm rot="744000">
              <a:off x="6712560" y="3775680"/>
              <a:ext cx="1666800" cy="360"/>
            </a:xfrm>
            <a:custGeom>
              <a:avLst/>
              <a:gdLst>
                <a:gd name="textAreaLeft" fmla="*/ 0 w 1666800"/>
                <a:gd name="textAreaRight" fmla="*/ 1669680 w 1666800"/>
                <a:gd name="textAreaTop" fmla="*/ 0 h 360"/>
                <a:gd name="textAreaBottom" fmla="*/ 92160 h 360"/>
              </a:gdLst>
              <a:ahLst/>
              <a:cxnLst/>
              <a:rect l="textAreaLeft" t="textAreaTop" r="textAreaRight" b="textAreaBottom"/>
              <a:pathLst>
                <a:path w="1670130">
                  <a:moveTo>
                    <a:pt x="0" y="0"/>
                  </a:moveTo>
                  <a:lnTo>
                    <a:pt x="1670130"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5" name="Freeform: Shape 443"/>
            <p:cNvSpPr/>
            <p:nvPr/>
          </p:nvSpPr>
          <p:spPr>
            <a:xfrm rot="19214400">
              <a:off x="6549480" y="2514600"/>
              <a:ext cx="1593000" cy="360"/>
            </a:xfrm>
            <a:custGeom>
              <a:avLst/>
              <a:gdLst>
                <a:gd name="textAreaLeft" fmla="*/ 0 w 1593000"/>
                <a:gd name="textAreaRight" fmla="*/ 1595880 w 1593000"/>
                <a:gd name="textAreaTop" fmla="*/ 0 h 360"/>
                <a:gd name="textAreaBottom" fmla="*/ 92160 h 360"/>
              </a:gdLst>
              <a:ahLst/>
              <a:cxnLst/>
              <a:rect l="textAreaLeft" t="textAreaTop" r="textAreaRight" b="textAreaBottom"/>
              <a:pathLst>
                <a:path w="1596210">
                  <a:moveTo>
                    <a:pt x="0" y="0"/>
                  </a:moveTo>
                  <a:lnTo>
                    <a:pt x="1596210"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6" name="Freeform: Shape 444"/>
            <p:cNvSpPr/>
            <p:nvPr/>
          </p:nvSpPr>
          <p:spPr>
            <a:xfrm rot="16200000">
              <a:off x="5288040" y="2031480"/>
              <a:ext cx="1805760" cy="360"/>
            </a:xfrm>
            <a:custGeom>
              <a:avLst/>
              <a:gdLst>
                <a:gd name="textAreaLeft" fmla="*/ 0 w 1805760"/>
                <a:gd name="textAreaRight" fmla="*/ 1808640 w 1805760"/>
                <a:gd name="textAreaTop" fmla="*/ 0 h 360"/>
                <a:gd name="textAreaBottom" fmla="*/ 92160 h 360"/>
              </a:gdLst>
              <a:ahLst/>
              <a:cxnLst/>
              <a:rect l="textAreaLeft" t="textAreaTop" r="textAreaRight" b="textAreaBottom"/>
              <a:pathLst>
                <a:path w="1808854">
                  <a:moveTo>
                    <a:pt x="0" y="0"/>
                  </a:moveTo>
                  <a:lnTo>
                    <a:pt x="1808854" y="0"/>
                  </a:lnTo>
                </a:path>
              </a:pathLst>
            </a:custGeom>
            <a:noFill/>
            <a:ln>
              <a:solidFill>
                <a:srgbClr val="ED7D31"/>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47" name="Rectangle: Rounded Corners 445"/>
            <p:cNvSpPr/>
            <p:nvPr/>
          </p:nvSpPr>
          <p:spPr>
            <a:xfrm>
              <a:off x="5646960" y="2934720"/>
              <a:ext cx="1085400" cy="1085400"/>
            </a:xfrm>
            <a:prstGeom prst="roundRect">
              <a:avLst>
                <a:gd name="adj" fmla="val 16667"/>
              </a:avLst>
            </a:prstGeom>
            <a:solidFill>
              <a:schemeClr val="accent2">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71280" tIns="71280" rIns="71280" bIns="71280" numCol="1" spcCol="1440" anchor="ctr">
              <a:noAutofit/>
            </a:bodyPr>
            <a:lstStyle/>
            <a:p>
              <a:pPr algn="ctr" defTabSz="1244520">
                <a:lnSpc>
                  <a:spcPct val="90000"/>
                </a:lnSpc>
                <a:spcAft>
                  <a:spcPts val="981"/>
                </a:spcAft>
                <a:tabLst>
                  <a:tab pos="0" algn="l"/>
                </a:tabLst>
              </a:pPr>
              <a:r>
                <a:rPr lang="fr-FR" sz="2800" b="0" u="none" strike="noStrike">
                  <a:solidFill>
                    <a:schemeClr val="lt1"/>
                  </a:solidFill>
                  <a:uFillTx/>
                  <a:latin typeface="Arial"/>
                  <a:ea typeface="DejaVu Sans"/>
                </a:rPr>
                <a:t>Senses</a:t>
              </a:r>
              <a:endParaRPr lang="en-DK" sz="2800" b="0" u="none" strike="noStrike">
                <a:solidFill>
                  <a:srgbClr val="FFFFFF"/>
                </a:solidFill>
                <a:uFillTx/>
                <a:latin typeface="Arial"/>
              </a:endParaRPr>
            </a:p>
          </p:txBody>
        </p:sp>
        <p:sp>
          <p:nvSpPr>
            <p:cNvPr id="448" name="Rectangle: Rounded Corners 446"/>
            <p:cNvSpPr/>
            <p:nvPr/>
          </p:nvSpPr>
          <p:spPr>
            <a:xfrm>
              <a:off x="5996520" y="736920"/>
              <a:ext cx="385560" cy="385560"/>
            </a:xfrm>
            <a:prstGeom prst="roundRect">
              <a:avLst>
                <a:gd name="adj" fmla="val 16667"/>
              </a:avLst>
            </a:prstGeom>
            <a:solidFill>
              <a:schemeClr val="accent3">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Sight</a:t>
              </a:r>
              <a:endParaRPr lang="en-DK" sz="800" b="0" u="none" strike="noStrike">
                <a:solidFill>
                  <a:srgbClr val="000000"/>
                </a:solidFill>
                <a:uFillTx/>
                <a:latin typeface="Arial"/>
              </a:endParaRPr>
            </a:p>
          </p:txBody>
        </p:sp>
        <p:sp>
          <p:nvSpPr>
            <p:cNvPr id="449" name="Freeform: Shape 447"/>
            <p:cNvSpPr/>
            <p:nvPr/>
          </p:nvSpPr>
          <p:spPr>
            <a:xfrm rot="16200000">
              <a:off x="6047280" y="592920"/>
              <a:ext cx="287280" cy="360"/>
            </a:xfrm>
            <a:custGeom>
              <a:avLst/>
              <a:gdLst>
                <a:gd name="textAreaLeft" fmla="*/ 0 w 287280"/>
                <a:gd name="textAreaRight" fmla="*/ 290160 w 287280"/>
                <a:gd name="textAreaTop" fmla="*/ 0 h 360"/>
                <a:gd name="textAreaBottom" fmla="*/ 92160 h 360"/>
              </a:gdLst>
              <a:ahLst/>
              <a:cxnLst/>
              <a:rect l="textAreaLeft" t="textAreaTop" r="textAreaRight" b="textAreaBottom"/>
              <a:pathLst>
                <a:path w="290385">
                  <a:moveTo>
                    <a:pt x="0" y="0"/>
                  </a:moveTo>
                  <a:lnTo>
                    <a:pt x="290385"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50" name="Rectangle: Rounded Corners 448"/>
            <p:cNvSpPr/>
            <p:nvPr/>
          </p:nvSpPr>
          <p:spPr>
            <a:xfrm>
              <a:off x="5996520" y="57600"/>
              <a:ext cx="385560" cy="38556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Time</a:t>
              </a:r>
              <a:endParaRPr lang="en-DK" sz="800" b="0" u="none" strike="noStrike">
                <a:solidFill>
                  <a:srgbClr val="000000"/>
                </a:solidFill>
                <a:uFillTx/>
                <a:latin typeface="Arial"/>
              </a:endParaRPr>
            </a:p>
          </p:txBody>
        </p:sp>
        <p:sp>
          <p:nvSpPr>
            <p:cNvPr id="451" name="Freeform: Shape 449"/>
            <p:cNvSpPr/>
            <p:nvPr/>
          </p:nvSpPr>
          <p:spPr>
            <a:xfrm rot="19285800">
              <a:off x="6364440" y="719280"/>
              <a:ext cx="178560" cy="360"/>
            </a:xfrm>
            <a:custGeom>
              <a:avLst/>
              <a:gdLst>
                <a:gd name="textAreaLeft" fmla="*/ 0 w 178560"/>
                <a:gd name="textAreaRight" fmla="*/ 181440 w 178560"/>
                <a:gd name="textAreaTop" fmla="*/ 0 h 360"/>
                <a:gd name="textAreaBottom" fmla="*/ 92160 h 360"/>
              </a:gdLst>
              <a:ahLst/>
              <a:cxnLst/>
              <a:rect l="textAreaLeft" t="textAreaTop" r="textAreaRight" b="textAreaBottom"/>
              <a:pathLst>
                <a:path w="181871">
                  <a:moveTo>
                    <a:pt x="0" y="0"/>
                  </a:moveTo>
                  <a:lnTo>
                    <a:pt x="18187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52" name="Rectangle: Rounded Corners 450"/>
            <p:cNvSpPr/>
            <p:nvPr/>
          </p:nvSpPr>
          <p:spPr>
            <a:xfrm>
              <a:off x="6527880" y="313560"/>
              <a:ext cx="385560" cy="385560"/>
            </a:xfrm>
            <a:prstGeom prst="roundRect">
              <a:avLst>
                <a:gd name="adj" fmla="val 16667"/>
              </a:avLst>
            </a:prstGeom>
            <a:solidFill>
              <a:schemeClr val="accent5"/>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Direction</a:t>
              </a:r>
              <a:endParaRPr lang="en-DK" sz="800" b="0" u="none" strike="noStrike">
                <a:solidFill>
                  <a:srgbClr val="FFFFFF"/>
                </a:solidFill>
                <a:uFillTx/>
                <a:latin typeface="Arial"/>
              </a:endParaRPr>
            </a:p>
          </p:txBody>
        </p:sp>
        <p:sp>
          <p:nvSpPr>
            <p:cNvPr id="453" name="Freeform: Shape 451"/>
            <p:cNvSpPr/>
            <p:nvPr/>
          </p:nvSpPr>
          <p:spPr>
            <a:xfrm rot="771600">
              <a:off x="6382080" y="1005480"/>
              <a:ext cx="277200" cy="360"/>
            </a:xfrm>
            <a:custGeom>
              <a:avLst/>
              <a:gdLst>
                <a:gd name="textAreaLeft" fmla="*/ 0 w 277200"/>
                <a:gd name="textAreaRight" fmla="*/ 280080 w 277200"/>
                <a:gd name="textAreaTop" fmla="*/ 0 h 360"/>
                <a:gd name="textAreaBottom" fmla="*/ 92160 h 360"/>
              </a:gdLst>
              <a:ahLst/>
              <a:cxnLst/>
              <a:rect l="textAreaLeft" t="textAreaTop" r="textAreaRight" b="textAreaBottom"/>
              <a:pathLst>
                <a:path w="280385">
                  <a:moveTo>
                    <a:pt x="0" y="0"/>
                  </a:moveTo>
                  <a:lnTo>
                    <a:pt x="280385"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54" name="Rectangle: Rounded Corners 452"/>
            <p:cNvSpPr/>
            <p:nvPr/>
          </p:nvSpPr>
          <p:spPr>
            <a:xfrm>
              <a:off x="6658920" y="888120"/>
              <a:ext cx="385560" cy="385560"/>
            </a:xfrm>
            <a:prstGeom prst="roundRect">
              <a:avLst>
                <a:gd name="adj" fmla="val 16667"/>
              </a:avLst>
            </a:prstGeom>
            <a:solidFill>
              <a:schemeClr val="accent6"/>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Distance</a:t>
              </a:r>
              <a:endParaRPr lang="en-DK" sz="800" b="0" u="none" strike="noStrike">
                <a:solidFill>
                  <a:srgbClr val="FFFFFF"/>
                </a:solidFill>
                <a:uFillTx/>
                <a:latin typeface="Arial"/>
              </a:endParaRPr>
            </a:p>
          </p:txBody>
        </p:sp>
        <p:sp>
          <p:nvSpPr>
            <p:cNvPr id="455" name="Freeform: Shape 453"/>
            <p:cNvSpPr/>
            <p:nvPr/>
          </p:nvSpPr>
          <p:spPr>
            <a:xfrm rot="3858000">
              <a:off x="6213960" y="1234440"/>
              <a:ext cx="244440" cy="360"/>
            </a:xfrm>
            <a:custGeom>
              <a:avLst/>
              <a:gdLst>
                <a:gd name="textAreaLeft" fmla="*/ 0 w 244440"/>
                <a:gd name="textAreaRight" fmla="*/ 247320 w 244440"/>
                <a:gd name="textAreaTop" fmla="*/ 0 h 360"/>
                <a:gd name="textAreaBottom" fmla="*/ 92160 h 360"/>
              </a:gdLst>
              <a:ahLst/>
              <a:cxnLst/>
              <a:rect l="textAreaLeft" t="textAreaTop" r="textAreaRight" b="textAreaBottom"/>
              <a:pathLst>
                <a:path w="247642">
                  <a:moveTo>
                    <a:pt x="0" y="0"/>
                  </a:moveTo>
                  <a:lnTo>
                    <a:pt x="247642"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56" name="Rectangle: Rounded Corners 454"/>
            <p:cNvSpPr/>
            <p:nvPr/>
          </p:nvSpPr>
          <p:spPr>
            <a:xfrm>
              <a:off x="6291360" y="1348920"/>
              <a:ext cx="385560" cy="385560"/>
            </a:xfrm>
            <a:prstGeom prst="roundRect">
              <a:avLst>
                <a:gd name="adj" fmla="val 16667"/>
              </a:avLst>
            </a:prstGeom>
            <a:solidFill>
              <a:schemeClr val="accent1">
                <a:lumMod val="60000"/>
                <a:lumOff val="40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Colors</a:t>
              </a:r>
              <a:endParaRPr lang="en-DK" sz="800" b="0" u="none" strike="noStrike">
                <a:solidFill>
                  <a:srgbClr val="000000"/>
                </a:solidFill>
                <a:uFillTx/>
                <a:latin typeface="Arial"/>
              </a:endParaRPr>
            </a:p>
          </p:txBody>
        </p:sp>
        <p:sp>
          <p:nvSpPr>
            <p:cNvPr id="457" name="Freeform: Shape 455"/>
            <p:cNvSpPr/>
            <p:nvPr/>
          </p:nvSpPr>
          <p:spPr>
            <a:xfrm rot="6942600">
              <a:off x="5920560" y="1234080"/>
              <a:ext cx="244440" cy="360"/>
            </a:xfrm>
            <a:custGeom>
              <a:avLst/>
              <a:gdLst>
                <a:gd name="textAreaLeft" fmla="*/ 0 w 244440"/>
                <a:gd name="textAreaRight" fmla="*/ 247320 w 244440"/>
                <a:gd name="textAreaTop" fmla="*/ 0 h 360"/>
                <a:gd name="textAreaBottom" fmla="*/ 92160 h 360"/>
              </a:gdLst>
              <a:ahLst/>
              <a:cxnLst/>
              <a:rect l="textAreaLeft" t="textAreaTop" r="textAreaRight" b="textAreaBottom"/>
              <a:pathLst>
                <a:path w="247642">
                  <a:moveTo>
                    <a:pt x="0" y="0"/>
                  </a:moveTo>
                  <a:lnTo>
                    <a:pt x="247642"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58" name="Rectangle: Rounded Corners 456"/>
            <p:cNvSpPr/>
            <p:nvPr/>
          </p:nvSpPr>
          <p:spPr>
            <a:xfrm>
              <a:off x="5702040" y="1348920"/>
              <a:ext cx="385560" cy="385560"/>
            </a:xfrm>
            <a:prstGeom prst="roundRect">
              <a:avLst>
                <a:gd name="adj" fmla="val 16667"/>
              </a:avLst>
            </a:prstGeom>
            <a:solidFill>
              <a:schemeClr val="accent2">
                <a:lumMod val="60000"/>
                <a:lumOff val="40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Texture</a:t>
              </a:r>
              <a:endParaRPr lang="en-DK" sz="800" b="0" u="none" strike="noStrike">
                <a:solidFill>
                  <a:srgbClr val="000000"/>
                </a:solidFill>
                <a:uFillTx/>
                <a:latin typeface="Arial"/>
              </a:endParaRPr>
            </a:p>
          </p:txBody>
        </p:sp>
        <p:sp>
          <p:nvSpPr>
            <p:cNvPr id="459" name="Freeform: Shape 457"/>
            <p:cNvSpPr/>
            <p:nvPr/>
          </p:nvSpPr>
          <p:spPr>
            <a:xfrm rot="10028400">
              <a:off x="5719680" y="1005120"/>
              <a:ext cx="277200" cy="360"/>
            </a:xfrm>
            <a:custGeom>
              <a:avLst/>
              <a:gdLst>
                <a:gd name="textAreaLeft" fmla="*/ 0 w 277200"/>
                <a:gd name="textAreaRight" fmla="*/ 280080 w 277200"/>
                <a:gd name="textAreaTop" fmla="*/ 0 h 360"/>
                <a:gd name="textAreaBottom" fmla="*/ 92160 h 360"/>
              </a:gdLst>
              <a:ahLst/>
              <a:cxnLst/>
              <a:rect l="textAreaLeft" t="textAreaTop" r="textAreaRight" b="textAreaBottom"/>
              <a:pathLst>
                <a:path w="280385">
                  <a:moveTo>
                    <a:pt x="0" y="0"/>
                  </a:moveTo>
                  <a:lnTo>
                    <a:pt x="280385"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60" name="Rectangle: Rounded Corners 458"/>
            <p:cNvSpPr/>
            <p:nvPr/>
          </p:nvSpPr>
          <p:spPr>
            <a:xfrm>
              <a:off x="5334480" y="888120"/>
              <a:ext cx="385560" cy="385560"/>
            </a:xfrm>
            <a:prstGeom prst="roundRect">
              <a:avLst>
                <a:gd name="adj" fmla="val 16667"/>
              </a:avLst>
            </a:prstGeom>
            <a:solidFill>
              <a:schemeClr val="accent4">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en-US" sz="800" b="0" u="none" strike="noStrike">
                  <a:solidFill>
                    <a:schemeClr val="lt1"/>
                  </a:solidFill>
                  <a:uFillTx/>
                  <a:latin typeface="Arial"/>
                  <a:ea typeface="DejaVu Sans"/>
                </a:rPr>
                <a:t>Intensity</a:t>
              </a:r>
              <a:endParaRPr lang="en-DK" sz="800" b="0" u="none" strike="noStrike">
                <a:solidFill>
                  <a:srgbClr val="FFFFFF"/>
                </a:solidFill>
                <a:uFillTx/>
                <a:latin typeface="Arial"/>
              </a:endParaRPr>
            </a:p>
          </p:txBody>
        </p:sp>
        <p:sp>
          <p:nvSpPr>
            <p:cNvPr id="461" name="Freeform: Shape 459"/>
            <p:cNvSpPr/>
            <p:nvPr/>
          </p:nvSpPr>
          <p:spPr>
            <a:xfrm rot="13114200">
              <a:off x="5835600" y="718560"/>
              <a:ext cx="178560" cy="360"/>
            </a:xfrm>
            <a:custGeom>
              <a:avLst/>
              <a:gdLst>
                <a:gd name="textAreaLeft" fmla="*/ 0 w 178560"/>
                <a:gd name="textAreaRight" fmla="*/ 181440 w 178560"/>
                <a:gd name="textAreaTop" fmla="*/ 0 h 360"/>
                <a:gd name="textAreaBottom" fmla="*/ 92160 h 360"/>
              </a:gdLst>
              <a:ahLst/>
              <a:cxnLst/>
              <a:rect l="textAreaLeft" t="textAreaTop" r="textAreaRight" b="textAreaBottom"/>
              <a:pathLst>
                <a:path w="181871">
                  <a:moveTo>
                    <a:pt x="0" y="0"/>
                  </a:moveTo>
                  <a:lnTo>
                    <a:pt x="18187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62" name="Rectangle: Rounded Corners 460"/>
            <p:cNvSpPr/>
            <p:nvPr/>
          </p:nvSpPr>
          <p:spPr>
            <a:xfrm>
              <a:off x="5465520" y="313560"/>
              <a:ext cx="385560" cy="385560"/>
            </a:xfrm>
            <a:prstGeom prst="roundRect">
              <a:avLst>
                <a:gd name="adj" fmla="val 16667"/>
              </a:avLst>
            </a:prstGeom>
            <a:solidFill>
              <a:srgbClr val="7030A0"/>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Polarization</a:t>
              </a:r>
              <a:endParaRPr lang="en-DK" sz="800" b="0" u="none" strike="noStrike">
                <a:solidFill>
                  <a:srgbClr val="FFFFFF"/>
                </a:solidFill>
                <a:uFillTx/>
                <a:latin typeface="Arial"/>
              </a:endParaRPr>
            </a:p>
          </p:txBody>
        </p:sp>
        <p:sp>
          <p:nvSpPr>
            <p:cNvPr id="463" name="Rectangle: Rounded Corners 461"/>
            <p:cNvSpPr/>
            <p:nvPr/>
          </p:nvSpPr>
          <p:spPr>
            <a:xfrm>
              <a:off x="7962480" y="1590480"/>
              <a:ext cx="449640" cy="449640"/>
            </a:xfrm>
            <a:prstGeom prst="roundRect">
              <a:avLst>
                <a:gd name="adj" fmla="val 16667"/>
              </a:avLst>
            </a:prstGeom>
            <a:solidFill>
              <a:schemeClr val="accent6">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earing</a:t>
              </a:r>
              <a:endParaRPr lang="en-DK" sz="800" b="0" u="none" strike="noStrike">
                <a:solidFill>
                  <a:srgbClr val="FFFFFF"/>
                </a:solidFill>
                <a:uFillTx/>
                <a:latin typeface="Arial"/>
              </a:endParaRPr>
            </a:p>
          </p:txBody>
        </p:sp>
        <p:sp>
          <p:nvSpPr>
            <p:cNvPr id="464" name="Freeform: Shape 462"/>
            <p:cNvSpPr/>
            <p:nvPr/>
          </p:nvSpPr>
          <p:spPr>
            <a:xfrm rot="16200000">
              <a:off x="8102160" y="1503360"/>
              <a:ext cx="173880" cy="360"/>
            </a:xfrm>
            <a:custGeom>
              <a:avLst/>
              <a:gdLst>
                <a:gd name="textAreaLeft" fmla="*/ 0 w 173880"/>
                <a:gd name="textAreaRight" fmla="*/ 176760 w 173880"/>
                <a:gd name="textAreaTop" fmla="*/ 0 h 360"/>
                <a:gd name="textAreaBottom" fmla="*/ 92160 h 360"/>
              </a:gdLst>
              <a:ahLst/>
              <a:cxnLst/>
              <a:rect l="textAreaLeft" t="textAreaTop" r="textAreaRight" b="textAreaBottom"/>
              <a:pathLst>
                <a:path w="177216">
                  <a:moveTo>
                    <a:pt x="0" y="0"/>
                  </a:moveTo>
                  <a:lnTo>
                    <a:pt x="177216"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65" name="Rectangle: Rounded Corners 463"/>
            <p:cNvSpPr/>
            <p:nvPr/>
          </p:nvSpPr>
          <p:spPr>
            <a:xfrm>
              <a:off x="7962480" y="960120"/>
              <a:ext cx="449640" cy="44964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Time</a:t>
              </a:r>
              <a:endParaRPr lang="en-DK" sz="800" b="0" u="none" strike="noStrike">
                <a:solidFill>
                  <a:srgbClr val="000000"/>
                </a:solidFill>
                <a:uFillTx/>
                <a:latin typeface="Arial"/>
              </a:endParaRPr>
            </a:p>
          </p:txBody>
        </p:sp>
        <p:sp>
          <p:nvSpPr>
            <p:cNvPr id="466" name="Freeform: Shape 464"/>
            <p:cNvSpPr/>
            <p:nvPr/>
          </p:nvSpPr>
          <p:spPr>
            <a:xfrm rot="19800000">
              <a:off x="8406360" y="165852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67" name="Rectangle: Rounded Corners 465"/>
            <p:cNvSpPr/>
            <p:nvPr/>
          </p:nvSpPr>
          <p:spPr>
            <a:xfrm>
              <a:off x="8508240" y="1275480"/>
              <a:ext cx="449640" cy="449640"/>
            </a:xfrm>
            <a:prstGeom prst="roundRect">
              <a:avLst>
                <a:gd name="adj" fmla="val 16667"/>
              </a:avLst>
            </a:prstGeom>
            <a:solidFill>
              <a:schemeClr val="accent5"/>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Direction</a:t>
              </a:r>
              <a:endParaRPr lang="en-DK" sz="800" b="0" u="none" strike="noStrike">
                <a:solidFill>
                  <a:srgbClr val="FFFFFF"/>
                </a:solidFill>
                <a:uFillTx/>
                <a:latin typeface="Arial"/>
              </a:endParaRPr>
            </a:p>
          </p:txBody>
        </p:sp>
        <p:sp>
          <p:nvSpPr>
            <p:cNvPr id="468" name="Freeform: Shape 466"/>
            <p:cNvSpPr/>
            <p:nvPr/>
          </p:nvSpPr>
          <p:spPr>
            <a:xfrm rot="1800000">
              <a:off x="8407080" y="197208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69" name="Rectangle: Rounded Corners 467"/>
            <p:cNvSpPr/>
            <p:nvPr/>
          </p:nvSpPr>
          <p:spPr>
            <a:xfrm>
              <a:off x="8508240" y="1905480"/>
              <a:ext cx="449640" cy="449640"/>
            </a:xfrm>
            <a:prstGeom prst="roundRect">
              <a:avLst>
                <a:gd name="adj" fmla="val 16667"/>
              </a:avLst>
            </a:prstGeom>
            <a:solidFill>
              <a:schemeClr val="accent6"/>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Delay</a:t>
              </a:r>
              <a:endParaRPr lang="en-DK" sz="800" b="0" u="none" strike="noStrike">
                <a:solidFill>
                  <a:srgbClr val="FFFFFF"/>
                </a:solidFill>
                <a:uFillTx/>
                <a:latin typeface="Arial"/>
              </a:endParaRPr>
            </a:p>
          </p:txBody>
        </p:sp>
        <p:sp>
          <p:nvSpPr>
            <p:cNvPr id="470" name="Freeform: Shape 468"/>
            <p:cNvSpPr/>
            <p:nvPr/>
          </p:nvSpPr>
          <p:spPr>
            <a:xfrm rot="5400000">
              <a:off x="8101800" y="2130120"/>
              <a:ext cx="173880" cy="360"/>
            </a:xfrm>
            <a:custGeom>
              <a:avLst/>
              <a:gdLst>
                <a:gd name="textAreaLeft" fmla="*/ 0 w 173880"/>
                <a:gd name="textAreaRight" fmla="*/ 176760 w 173880"/>
                <a:gd name="textAreaTop" fmla="*/ 0 h 360"/>
                <a:gd name="textAreaBottom" fmla="*/ 92160 h 360"/>
              </a:gdLst>
              <a:ahLst/>
              <a:cxnLst/>
              <a:rect l="textAreaLeft" t="textAreaTop" r="textAreaRight" b="textAreaBottom"/>
              <a:pathLst>
                <a:path w="177216">
                  <a:moveTo>
                    <a:pt x="0" y="0"/>
                  </a:moveTo>
                  <a:lnTo>
                    <a:pt x="177216"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71" name="Rectangle: Rounded Corners 469"/>
            <p:cNvSpPr/>
            <p:nvPr/>
          </p:nvSpPr>
          <p:spPr>
            <a:xfrm>
              <a:off x="7962480" y="2220480"/>
              <a:ext cx="449640" cy="449640"/>
            </a:xfrm>
            <a:prstGeom prst="roundRect">
              <a:avLst>
                <a:gd name="adj" fmla="val 16667"/>
              </a:avLst>
            </a:prstGeom>
            <a:solidFill>
              <a:schemeClr val="accent4">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Intensity</a:t>
              </a:r>
              <a:endParaRPr lang="en-DK" sz="800" b="0" u="none" strike="noStrike">
                <a:solidFill>
                  <a:srgbClr val="FFFFFF"/>
                </a:solidFill>
                <a:uFillTx/>
                <a:latin typeface="Arial"/>
              </a:endParaRPr>
            </a:p>
          </p:txBody>
        </p:sp>
        <p:sp>
          <p:nvSpPr>
            <p:cNvPr id="472" name="Freeform: Shape 470"/>
            <p:cNvSpPr/>
            <p:nvPr/>
          </p:nvSpPr>
          <p:spPr>
            <a:xfrm rot="9000000">
              <a:off x="7864200" y="197172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73" name="Rectangle: Rounded Corners 471"/>
            <p:cNvSpPr/>
            <p:nvPr/>
          </p:nvSpPr>
          <p:spPr>
            <a:xfrm>
              <a:off x="7416720" y="1905480"/>
              <a:ext cx="449640" cy="449640"/>
            </a:xfrm>
            <a:prstGeom prst="roundRect">
              <a:avLst>
                <a:gd name="adj" fmla="val 16667"/>
              </a:avLst>
            </a:prstGeom>
            <a:solidFill>
              <a:schemeClr val="accent3">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Frequency</a:t>
              </a:r>
              <a:endParaRPr lang="en-DK" sz="800" b="0" u="none" strike="noStrike">
                <a:solidFill>
                  <a:srgbClr val="FFFFFF"/>
                </a:solidFill>
                <a:uFillTx/>
                <a:latin typeface="Arial"/>
              </a:endParaRPr>
            </a:p>
          </p:txBody>
        </p:sp>
        <p:sp>
          <p:nvSpPr>
            <p:cNvPr id="474" name="Freeform: Shape 472"/>
            <p:cNvSpPr/>
            <p:nvPr/>
          </p:nvSpPr>
          <p:spPr>
            <a:xfrm rot="12600000">
              <a:off x="7863480" y="165816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75" name="Rectangle: Rounded Corners 473"/>
            <p:cNvSpPr/>
            <p:nvPr/>
          </p:nvSpPr>
          <p:spPr>
            <a:xfrm>
              <a:off x="7416720" y="1275480"/>
              <a:ext cx="449640" cy="449640"/>
            </a:xfrm>
            <a:prstGeom prst="roundRect">
              <a:avLst>
                <a:gd name="adj" fmla="val 16667"/>
              </a:avLst>
            </a:prstGeom>
            <a:solidFill>
              <a:schemeClr val="tx1">
                <a:lumMod val="85000"/>
                <a:lumOff val="1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Enveloppe</a:t>
              </a:r>
              <a:endParaRPr lang="en-DK" sz="800" b="0" u="none" strike="noStrike">
                <a:solidFill>
                  <a:srgbClr val="FFFFFF"/>
                </a:solidFill>
                <a:uFillTx/>
                <a:latin typeface="Arial"/>
              </a:endParaRPr>
            </a:p>
          </p:txBody>
        </p:sp>
        <p:sp>
          <p:nvSpPr>
            <p:cNvPr id="476" name="Rectangle: Rounded Corners 474"/>
            <p:cNvSpPr/>
            <p:nvPr/>
          </p:nvSpPr>
          <p:spPr>
            <a:xfrm>
              <a:off x="8366400" y="3780360"/>
              <a:ext cx="449640" cy="449640"/>
            </a:xfrm>
            <a:prstGeom prst="roundRect">
              <a:avLst>
                <a:gd name="adj" fmla="val 16667"/>
              </a:avLst>
            </a:prstGeom>
            <a:solidFill>
              <a:schemeClr val="accent3">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Taste/Smell</a:t>
              </a:r>
              <a:endParaRPr lang="en-DK" sz="800" b="0" u="none" strike="noStrike">
                <a:solidFill>
                  <a:srgbClr val="000000"/>
                </a:solidFill>
                <a:uFillTx/>
                <a:latin typeface="Arial"/>
              </a:endParaRPr>
            </a:p>
          </p:txBody>
        </p:sp>
        <p:sp>
          <p:nvSpPr>
            <p:cNvPr id="477" name="Freeform: Shape 475"/>
            <p:cNvSpPr/>
            <p:nvPr/>
          </p:nvSpPr>
          <p:spPr>
            <a:xfrm rot="16200000">
              <a:off x="8506440" y="3693240"/>
              <a:ext cx="173880" cy="360"/>
            </a:xfrm>
            <a:custGeom>
              <a:avLst/>
              <a:gdLst>
                <a:gd name="textAreaLeft" fmla="*/ 0 w 173880"/>
                <a:gd name="textAreaRight" fmla="*/ 176760 w 173880"/>
                <a:gd name="textAreaTop" fmla="*/ 0 h 360"/>
                <a:gd name="textAreaBottom" fmla="*/ 92160 h 360"/>
              </a:gdLst>
              <a:ahLst/>
              <a:cxnLst/>
              <a:rect l="textAreaLeft" t="textAreaTop" r="textAreaRight" b="textAreaBottom"/>
              <a:pathLst>
                <a:path w="177216">
                  <a:moveTo>
                    <a:pt x="0" y="0"/>
                  </a:moveTo>
                  <a:lnTo>
                    <a:pt x="177216"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78" name="Rectangle: Rounded Corners 476"/>
            <p:cNvSpPr/>
            <p:nvPr/>
          </p:nvSpPr>
          <p:spPr>
            <a:xfrm>
              <a:off x="8366400" y="3150360"/>
              <a:ext cx="449640" cy="44964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Time</a:t>
              </a:r>
              <a:endParaRPr lang="en-DK" sz="800" b="0" u="none" strike="noStrike">
                <a:solidFill>
                  <a:srgbClr val="000000"/>
                </a:solidFill>
                <a:uFillTx/>
                <a:latin typeface="Arial"/>
              </a:endParaRPr>
            </a:p>
          </p:txBody>
        </p:sp>
        <p:sp>
          <p:nvSpPr>
            <p:cNvPr id="479" name="Freeform: Shape 477"/>
            <p:cNvSpPr/>
            <p:nvPr/>
          </p:nvSpPr>
          <p:spPr>
            <a:xfrm rot="19800000">
              <a:off x="8810640" y="384840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80" name="Rectangle: Rounded Corners 478"/>
            <p:cNvSpPr/>
            <p:nvPr/>
          </p:nvSpPr>
          <p:spPr>
            <a:xfrm>
              <a:off x="8912160" y="3465360"/>
              <a:ext cx="449640" cy="449640"/>
            </a:xfrm>
            <a:prstGeom prst="roundRect">
              <a:avLst>
                <a:gd name="adj" fmla="val 16667"/>
              </a:avLst>
            </a:prstGeom>
            <a:solidFill>
              <a:srgbClr val="92D050"/>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Sweet</a:t>
              </a:r>
              <a:endParaRPr lang="en-DK" sz="800" b="0" u="none" strike="noStrike">
                <a:solidFill>
                  <a:srgbClr val="000000"/>
                </a:solidFill>
                <a:uFillTx/>
                <a:latin typeface="Arial"/>
              </a:endParaRPr>
            </a:p>
          </p:txBody>
        </p:sp>
        <p:sp>
          <p:nvSpPr>
            <p:cNvPr id="481" name="Freeform: Shape 479"/>
            <p:cNvSpPr/>
            <p:nvPr/>
          </p:nvSpPr>
          <p:spPr>
            <a:xfrm rot="1800000">
              <a:off x="8811360" y="416232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82" name="Rectangle: Rounded Corners 480"/>
            <p:cNvSpPr/>
            <p:nvPr/>
          </p:nvSpPr>
          <p:spPr>
            <a:xfrm>
              <a:off x="8912160" y="4095720"/>
              <a:ext cx="449640" cy="449640"/>
            </a:xfrm>
            <a:prstGeom prst="roundRect">
              <a:avLst>
                <a:gd name="adj" fmla="val 16667"/>
              </a:avLst>
            </a:prstGeom>
            <a:solidFill>
              <a:srgbClr val="92D050"/>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en-US" sz="800" b="0" u="none" strike="noStrike">
                  <a:solidFill>
                    <a:schemeClr val="lt1"/>
                  </a:solidFill>
                  <a:uFillTx/>
                  <a:latin typeface="Arial"/>
                  <a:ea typeface="DejaVu Sans"/>
                </a:rPr>
                <a:t>Bitter</a:t>
              </a:r>
              <a:endParaRPr lang="en-DK" sz="800" b="0" u="none" strike="noStrike">
                <a:solidFill>
                  <a:srgbClr val="000000"/>
                </a:solidFill>
                <a:uFillTx/>
                <a:latin typeface="Arial"/>
              </a:endParaRPr>
            </a:p>
          </p:txBody>
        </p:sp>
        <p:sp>
          <p:nvSpPr>
            <p:cNvPr id="483" name="Freeform: Shape 481"/>
            <p:cNvSpPr/>
            <p:nvPr/>
          </p:nvSpPr>
          <p:spPr>
            <a:xfrm rot="5400000">
              <a:off x="8506080" y="4320360"/>
              <a:ext cx="173880" cy="360"/>
            </a:xfrm>
            <a:custGeom>
              <a:avLst/>
              <a:gdLst>
                <a:gd name="textAreaLeft" fmla="*/ 0 w 173880"/>
                <a:gd name="textAreaRight" fmla="*/ 176760 w 173880"/>
                <a:gd name="textAreaTop" fmla="*/ 0 h 360"/>
                <a:gd name="textAreaBottom" fmla="*/ 92160 h 360"/>
              </a:gdLst>
              <a:ahLst/>
              <a:cxnLst/>
              <a:rect l="textAreaLeft" t="textAreaTop" r="textAreaRight" b="textAreaBottom"/>
              <a:pathLst>
                <a:path w="177216">
                  <a:moveTo>
                    <a:pt x="0" y="0"/>
                  </a:moveTo>
                  <a:lnTo>
                    <a:pt x="177216"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84" name="Rectangle: Rounded Corners 482"/>
            <p:cNvSpPr/>
            <p:nvPr/>
          </p:nvSpPr>
          <p:spPr>
            <a:xfrm>
              <a:off x="8366400" y="4410720"/>
              <a:ext cx="449640" cy="449640"/>
            </a:xfrm>
            <a:prstGeom prst="roundRect">
              <a:avLst>
                <a:gd name="adj" fmla="val 16667"/>
              </a:avLst>
            </a:prstGeom>
            <a:solidFill>
              <a:srgbClr val="92D050"/>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en-US" sz="800" b="0" u="none" strike="noStrike">
                  <a:solidFill>
                    <a:schemeClr val="lt1"/>
                  </a:solidFill>
                  <a:uFillTx/>
                  <a:latin typeface="Arial"/>
                  <a:ea typeface="DejaVu Sans"/>
                </a:rPr>
                <a:t>Sour</a:t>
              </a:r>
              <a:endParaRPr lang="en-DK" sz="800" b="0" u="none" strike="noStrike">
                <a:solidFill>
                  <a:srgbClr val="000000"/>
                </a:solidFill>
                <a:uFillTx/>
                <a:latin typeface="Arial"/>
              </a:endParaRPr>
            </a:p>
          </p:txBody>
        </p:sp>
        <p:sp>
          <p:nvSpPr>
            <p:cNvPr id="485" name="Freeform: Shape 483"/>
            <p:cNvSpPr/>
            <p:nvPr/>
          </p:nvSpPr>
          <p:spPr>
            <a:xfrm rot="9000000">
              <a:off x="8268120" y="416196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86" name="Rectangle: Rounded Corners 484"/>
            <p:cNvSpPr/>
            <p:nvPr/>
          </p:nvSpPr>
          <p:spPr>
            <a:xfrm>
              <a:off x="7820640" y="4095720"/>
              <a:ext cx="449640" cy="449640"/>
            </a:xfrm>
            <a:prstGeom prst="roundRect">
              <a:avLst>
                <a:gd name="adj" fmla="val 16667"/>
              </a:avLst>
            </a:prstGeom>
            <a:solidFill>
              <a:srgbClr val="92D050"/>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en-US" sz="800" b="0" u="none" strike="noStrike">
                  <a:solidFill>
                    <a:schemeClr val="lt1"/>
                  </a:solidFill>
                  <a:uFillTx/>
                  <a:latin typeface="Arial"/>
                  <a:ea typeface="DejaVu Sans"/>
                </a:rPr>
                <a:t>Salt</a:t>
              </a:r>
              <a:endParaRPr lang="en-DK" sz="800" b="0" u="none" strike="noStrike">
                <a:solidFill>
                  <a:srgbClr val="000000"/>
                </a:solidFill>
                <a:uFillTx/>
                <a:latin typeface="Arial"/>
              </a:endParaRPr>
            </a:p>
          </p:txBody>
        </p:sp>
        <p:sp>
          <p:nvSpPr>
            <p:cNvPr id="487" name="Freeform: Shape 485"/>
            <p:cNvSpPr/>
            <p:nvPr/>
          </p:nvSpPr>
          <p:spPr>
            <a:xfrm rot="12600000">
              <a:off x="8267400" y="3848040"/>
              <a:ext cx="104040" cy="360"/>
            </a:xfrm>
            <a:custGeom>
              <a:avLst/>
              <a:gdLst>
                <a:gd name="textAreaLeft" fmla="*/ 0 w 104040"/>
                <a:gd name="textAreaRight" fmla="*/ 106920 w 104040"/>
                <a:gd name="textAreaTop" fmla="*/ 0 h 360"/>
                <a:gd name="textAreaBottom" fmla="*/ 92160 h 360"/>
              </a:gdLst>
              <a:ahLst/>
              <a:cxnLst/>
              <a:rect l="textAreaLeft" t="textAreaTop" r="textAreaRight" b="textAreaBottom"/>
              <a:pathLst>
                <a:path w="107141">
                  <a:moveTo>
                    <a:pt x="0" y="0"/>
                  </a:moveTo>
                  <a:lnTo>
                    <a:pt x="107141"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88" name="Rectangle: Rounded Corners 486"/>
            <p:cNvSpPr/>
            <p:nvPr/>
          </p:nvSpPr>
          <p:spPr>
            <a:xfrm>
              <a:off x="7820640" y="3465360"/>
              <a:ext cx="449640" cy="449640"/>
            </a:xfrm>
            <a:prstGeom prst="roundRect">
              <a:avLst>
                <a:gd name="adj" fmla="val 16667"/>
              </a:avLst>
            </a:prstGeom>
            <a:solidFill>
              <a:srgbClr val="92D050"/>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en-US" sz="800" b="0" u="none" strike="noStrike">
                  <a:solidFill>
                    <a:schemeClr val="lt1"/>
                  </a:solidFill>
                  <a:uFillTx/>
                  <a:latin typeface="Arial"/>
                  <a:ea typeface="DejaVu Sans"/>
                </a:rPr>
                <a:t>Umami</a:t>
              </a:r>
              <a:endParaRPr lang="en-DK" sz="800" b="0" u="none" strike="noStrike">
                <a:solidFill>
                  <a:srgbClr val="000000"/>
                </a:solidFill>
                <a:uFillTx/>
                <a:latin typeface="Arial"/>
              </a:endParaRPr>
            </a:p>
          </p:txBody>
        </p:sp>
        <p:sp>
          <p:nvSpPr>
            <p:cNvPr id="489" name="Rectangle: Rounded Corners 487"/>
            <p:cNvSpPr/>
            <p:nvPr/>
          </p:nvSpPr>
          <p:spPr>
            <a:xfrm>
              <a:off x="7038000" y="5625000"/>
              <a:ext cx="499680" cy="499680"/>
            </a:xfrm>
            <a:prstGeom prst="roundRect">
              <a:avLst>
                <a:gd name="adj" fmla="val 16667"/>
              </a:avLst>
            </a:prstGeom>
            <a:solidFill>
              <a:schemeClr val="accent5">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Touch</a:t>
              </a:r>
              <a:endParaRPr lang="en-DK" sz="800" b="0" u="none" strike="noStrike">
                <a:solidFill>
                  <a:srgbClr val="FFFFFF"/>
                </a:solidFill>
                <a:uFillTx/>
                <a:latin typeface="Arial"/>
              </a:endParaRPr>
            </a:p>
          </p:txBody>
        </p:sp>
        <p:sp>
          <p:nvSpPr>
            <p:cNvPr id="490" name="Freeform: Shape 488"/>
            <p:cNvSpPr/>
            <p:nvPr/>
          </p:nvSpPr>
          <p:spPr>
            <a:xfrm rot="16200000">
              <a:off x="7192800" y="5528160"/>
              <a:ext cx="192960" cy="360"/>
            </a:xfrm>
            <a:custGeom>
              <a:avLst/>
              <a:gdLst>
                <a:gd name="textAreaLeft" fmla="*/ 0 w 192960"/>
                <a:gd name="textAreaRight" fmla="*/ 195840 w 192960"/>
                <a:gd name="textAreaTop" fmla="*/ 0 h 360"/>
                <a:gd name="textAreaBottom" fmla="*/ 92160 h 360"/>
              </a:gdLst>
              <a:ahLst/>
              <a:cxnLst/>
              <a:rect l="textAreaLeft" t="textAreaTop" r="textAreaRight" b="textAreaBottom"/>
              <a:pathLst>
                <a:path w="196255">
                  <a:moveTo>
                    <a:pt x="0" y="0"/>
                  </a:moveTo>
                  <a:lnTo>
                    <a:pt x="196255"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91" name="Rectangle: Rounded Corners 489"/>
            <p:cNvSpPr/>
            <p:nvPr/>
          </p:nvSpPr>
          <p:spPr>
            <a:xfrm>
              <a:off x="7038000" y="4925880"/>
              <a:ext cx="499680" cy="49968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Time</a:t>
              </a:r>
              <a:endParaRPr lang="en-DK" sz="800" b="0" u="none" strike="noStrike">
                <a:solidFill>
                  <a:srgbClr val="000000"/>
                </a:solidFill>
                <a:uFillTx/>
                <a:latin typeface="Arial"/>
              </a:endParaRPr>
            </a:p>
          </p:txBody>
        </p:sp>
        <p:sp>
          <p:nvSpPr>
            <p:cNvPr id="492" name="Freeform: Shape 490"/>
            <p:cNvSpPr/>
            <p:nvPr/>
          </p:nvSpPr>
          <p:spPr>
            <a:xfrm rot="1800000">
              <a:off x="7531560" y="6048720"/>
              <a:ext cx="115200" cy="360"/>
            </a:xfrm>
            <a:custGeom>
              <a:avLst/>
              <a:gdLst>
                <a:gd name="textAreaLeft" fmla="*/ 0 w 115200"/>
                <a:gd name="textAreaRight" fmla="*/ 118080 w 115200"/>
                <a:gd name="textAreaTop" fmla="*/ 0 h 360"/>
                <a:gd name="textAreaBottom" fmla="*/ 92160 h 360"/>
              </a:gdLst>
              <a:ahLst/>
              <a:cxnLst/>
              <a:rect l="textAreaLeft" t="textAreaTop" r="textAreaRight" b="textAreaBottom"/>
              <a:pathLst>
                <a:path w="118467">
                  <a:moveTo>
                    <a:pt x="0" y="0"/>
                  </a:moveTo>
                  <a:lnTo>
                    <a:pt x="118467"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93" name="Rectangle: Rounded Corners 491"/>
            <p:cNvSpPr/>
            <p:nvPr/>
          </p:nvSpPr>
          <p:spPr>
            <a:xfrm>
              <a:off x="7643520" y="5974560"/>
              <a:ext cx="499680" cy="499680"/>
            </a:xfrm>
            <a:prstGeom prst="roundRect">
              <a:avLst>
                <a:gd name="adj" fmla="val 16667"/>
              </a:avLst>
            </a:prstGeom>
            <a:solidFill>
              <a:schemeClr val="accent6">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Stifness</a:t>
              </a:r>
              <a:endParaRPr lang="en-DK" sz="800" b="0" u="none" strike="noStrike">
                <a:solidFill>
                  <a:srgbClr val="FFFFFF"/>
                </a:solidFill>
                <a:uFillTx/>
                <a:latin typeface="Arial"/>
              </a:endParaRPr>
            </a:p>
          </p:txBody>
        </p:sp>
        <p:sp>
          <p:nvSpPr>
            <p:cNvPr id="494" name="Freeform: Shape 492"/>
            <p:cNvSpPr/>
            <p:nvPr/>
          </p:nvSpPr>
          <p:spPr>
            <a:xfrm rot="9000000">
              <a:off x="6928920" y="6048720"/>
              <a:ext cx="115200" cy="360"/>
            </a:xfrm>
            <a:custGeom>
              <a:avLst/>
              <a:gdLst>
                <a:gd name="textAreaLeft" fmla="*/ 0 w 115200"/>
                <a:gd name="textAreaRight" fmla="*/ 118080 w 115200"/>
                <a:gd name="textAreaTop" fmla="*/ 0 h 360"/>
                <a:gd name="textAreaBottom" fmla="*/ 92160 h 360"/>
              </a:gdLst>
              <a:ahLst/>
              <a:cxnLst/>
              <a:rect l="textAreaLeft" t="textAreaTop" r="textAreaRight" b="textAreaBottom"/>
              <a:pathLst>
                <a:path w="118467">
                  <a:moveTo>
                    <a:pt x="0" y="0"/>
                  </a:moveTo>
                  <a:lnTo>
                    <a:pt x="118467"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95" name="Rectangle: Rounded Corners 493"/>
            <p:cNvSpPr/>
            <p:nvPr/>
          </p:nvSpPr>
          <p:spPr>
            <a:xfrm>
              <a:off x="6432480" y="5974560"/>
              <a:ext cx="499680" cy="499680"/>
            </a:xfrm>
            <a:prstGeom prst="roundRect">
              <a:avLst>
                <a:gd name="adj" fmla="val 16667"/>
              </a:avLst>
            </a:prstGeom>
            <a:solidFill>
              <a:schemeClr val="accent2">
                <a:lumMod val="60000"/>
                <a:lumOff val="40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Texture</a:t>
              </a:r>
              <a:endParaRPr lang="en-DK" sz="800" b="0" u="none" strike="noStrike">
                <a:solidFill>
                  <a:srgbClr val="000000"/>
                </a:solidFill>
                <a:uFillTx/>
                <a:latin typeface="Arial"/>
              </a:endParaRPr>
            </a:p>
          </p:txBody>
        </p:sp>
        <p:sp>
          <p:nvSpPr>
            <p:cNvPr id="496" name="Rectangle: Rounded Corners 494"/>
            <p:cNvSpPr/>
            <p:nvPr/>
          </p:nvSpPr>
          <p:spPr>
            <a:xfrm>
              <a:off x="4841280" y="5625000"/>
              <a:ext cx="499680" cy="499680"/>
            </a:xfrm>
            <a:prstGeom prst="roundRect">
              <a:avLst>
                <a:gd name="adj" fmla="val 16667"/>
              </a:avLst>
            </a:prstGeom>
            <a:solidFill>
              <a:schemeClr val="accent4">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Gravity</a:t>
              </a:r>
              <a:endParaRPr lang="en-DK" sz="800" b="0" u="none" strike="noStrike">
                <a:solidFill>
                  <a:srgbClr val="000000"/>
                </a:solidFill>
                <a:uFillTx/>
                <a:latin typeface="Arial"/>
              </a:endParaRPr>
            </a:p>
          </p:txBody>
        </p:sp>
        <p:sp>
          <p:nvSpPr>
            <p:cNvPr id="497" name="Freeform: Shape 495"/>
            <p:cNvSpPr/>
            <p:nvPr/>
          </p:nvSpPr>
          <p:spPr>
            <a:xfrm rot="16200000">
              <a:off x="4996440" y="5528160"/>
              <a:ext cx="192960" cy="360"/>
            </a:xfrm>
            <a:custGeom>
              <a:avLst/>
              <a:gdLst>
                <a:gd name="textAreaLeft" fmla="*/ 0 w 192960"/>
                <a:gd name="textAreaRight" fmla="*/ 195840 w 192960"/>
                <a:gd name="textAreaTop" fmla="*/ 0 h 360"/>
                <a:gd name="textAreaBottom" fmla="*/ 92160 h 360"/>
              </a:gdLst>
              <a:ahLst/>
              <a:cxnLst/>
              <a:rect l="textAreaLeft" t="textAreaTop" r="textAreaRight" b="textAreaBottom"/>
              <a:pathLst>
                <a:path w="196255">
                  <a:moveTo>
                    <a:pt x="0" y="0"/>
                  </a:moveTo>
                  <a:lnTo>
                    <a:pt x="196255"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498" name="Rectangle: Rounded Corners 496"/>
            <p:cNvSpPr/>
            <p:nvPr/>
          </p:nvSpPr>
          <p:spPr>
            <a:xfrm>
              <a:off x="4841280" y="4925880"/>
              <a:ext cx="499680" cy="49968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Time</a:t>
              </a:r>
              <a:endParaRPr lang="en-DK" sz="800" b="0" u="none" strike="noStrike">
                <a:solidFill>
                  <a:srgbClr val="000000"/>
                </a:solidFill>
                <a:uFillTx/>
                <a:latin typeface="Arial"/>
              </a:endParaRPr>
            </a:p>
          </p:txBody>
        </p:sp>
        <p:sp>
          <p:nvSpPr>
            <p:cNvPr id="499" name="Freeform: Shape 497"/>
            <p:cNvSpPr/>
            <p:nvPr/>
          </p:nvSpPr>
          <p:spPr>
            <a:xfrm rot="1800000">
              <a:off x="5334840" y="6048720"/>
              <a:ext cx="115200" cy="360"/>
            </a:xfrm>
            <a:custGeom>
              <a:avLst/>
              <a:gdLst>
                <a:gd name="textAreaLeft" fmla="*/ 0 w 115200"/>
                <a:gd name="textAreaRight" fmla="*/ 118080 w 115200"/>
                <a:gd name="textAreaTop" fmla="*/ 0 h 360"/>
                <a:gd name="textAreaBottom" fmla="*/ 92160 h 360"/>
              </a:gdLst>
              <a:ahLst/>
              <a:cxnLst/>
              <a:rect l="textAreaLeft" t="textAreaTop" r="textAreaRight" b="textAreaBottom"/>
              <a:pathLst>
                <a:path w="118467">
                  <a:moveTo>
                    <a:pt x="0" y="0"/>
                  </a:moveTo>
                  <a:lnTo>
                    <a:pt x="118467"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00" name="Rectangle: Rounded Corners 498"/>
            <p:cNvSpPr/>
            <p:nvPr/>
          </p:nvSpPr>
          <p:spPr>
            <a:xfrm>
              <a:off x="5446800" y="5974560"/>
              <a:ext cx="499680" cy="499680"/>
            </a:xfrm>
            <a:prstGeom prst="roundRect">
              <a:avLst>
                <a:gd name="adj" fmla="val 16667"/>
              </a:avLst>
            </a:prstGeom>
            <a:solidFill>
              <a:schemeClr val="accent4">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Intensity</a:t>
              </a:r>
              <a:endParaRPr lang="en-DK" sz="800" b="0" u="none" strike="noStrike">
                <a:solidFill>
                  <a:srgbClr val="FFFFFF"/>
                </a:solidFill>
                <a:uFillTx/>
                <a:latin typeface="Arial"/>
              </a:endParaRPr>
            </a:p>
          </p:txBody>
        </p:sp>
        <p:sp>
          <p:nvSpPr>
            <p:cNvPr id="501" name="Freeform: Shape 499"/>
            <p:cNvSpPr/>
            <p:nvPr/>
          </p:nvSpPr>
          <p:spPr>
            <a:xfrm rot="9000000">
              <a:off x="4732200" y="6048720"/>
              <a:ext cx="115200" cy="360"/>
            </a:xfrm>
            <a:custGeom>
              <a:avLst/>
              <a:gdLst>
                <a:gd name="textAreaLeft" fmla="*/ 0 w 115200"/>
                <a:gd name="textAreaRight" fmla="*/ 118080 w 115200"/>
                <a:gd name="textAreaTop" fmla="*/ 0 h 360"/>
                <a:gd name="textAreaBottom" fmla="*/ 92160 h 360"/>
              </a:gdLst>
              <a:ahLst/>
              <a:cxnLst/>
              <a:rect l="textAreaLeft" t="textAreaTop" r="textAreaRight" b="textAreaBottom"/>
              <a:pathLst>
                <a:path w="118467">
                  <a:moveTo>
                    <a:pt x="0" y="0"/>
                  </a:moveTo>
                  <a:lnTo>
                    <a:pt x="118467"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02" name="Rectangle: Rounded Corners 500"/>
            <p:cNvSpPr/>
            <p:nvPr/>
          </p:nvSpPr>
          <p:spPr>
            <a:xfrm>
              <a:off x="4236120" y="5974560"/>
              <a:ext cx="499680" cy="499680"/>
            </a:xfrm>
            <a:prstGeom prst="roundRect">
              <a:avLst>
                <a:gd name="adj" fmla="val 16667"/>
              </a:avLst>
            </a:prstGeom>
            <a:solidFill>
              <a:schemeClr val="accent5"/>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Direction</a:t>
              </a:r>
              <a:endParaRPr lang="en-DK" sz="800" b="0" u="none" strike="noStrike">
                <a:solidFill>
                  <a:srgbClr val="FFFFFF"/>
                </a:solidFill>
                <a:uFillTx/>
                <a:latin typeface="Arial"/>
              </a:endParaRPr>
            </a:p>
          </p:txBody>
        </p:sp>
        <p:sp>
          <p:nvSpPr>
            <p:cNvPr id="503" name="Rectangle: Rounded Corners 501"/>
            <p:cNvSpPr/>
            <p:nvPr/>
          </p:nvSpPr>
          <p:spPr>
            <a:xfrm>
              <a:off x="3537720" y="3930480"/>
              <a:ext cx="499680" cy="499680"/>
            </a:xfrm>
            <a:prstGeom prst="roundRect">
              <a:avLst>
                <a:gd name="adj" fmla="val 16667"/>
              </a:avLst>
            </a:prstGeom>
            <a:solidFill>
              <a:schemeClr val="accent3">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Magnetic fields</a:t>
              </a:r>
              <a:endParaRPr lang="en-DK" sz="800" b="0" u="none" strike="noStrike">
                <a:solidFill>
                  <a:srgbClr val="000000"/>
                </a:solidFill>
                <a:uFillTx/>
                <a:latin typeface="Arial"/>
              </a:endParaRPr>
            </a:p>
          </p:txBody>
        </p:sp>
        <p:sp>
          <p:nvSpPr>
            <p:cNvPr id="504" name="Freeform: Shape 502"/>
            <p:cNvSpPr/>
            <p:nvPr/>
          </p:nvSpPr>
          <p:spPr>
            <a:xfrm rot="16200000">
              <a:off x="3692520" y="3833640"/>
              <a:ext cx="192960" cy="360"/>
            </a:xfrm>
            <a:custGeom>
              <a:avLst/>
              <a:gdLst>
                <a:gd name="textAreaLeft" fmla="*/ 0 w 192960"/>
                <a:gd name="textAreaRight" fmla="*/ 195840 w 192960"/>
                <a:gd name="textAreaTop" fmla="*/ 0 h 360"/>
                <a:gd name="textAreaBottom" fmla="*/ 92160 h 360"/>
              </a:gdLst>
              <a:ahLst/>
              <a:cxnLst/>
              <a:rect l="textAreaLeft" t="textAreaTop" r="textAreaRight" b="textAreaBottom"/>
              <a:pathLst>
                <a:path w="196255">
                  <a:moveTo>
                    <a:pt x="0" y="0"/>
                  </a:moveTo>
                  <a:lnTo>
                    <a:pt x="196255"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05" name="Rectangle: Rounded Corners 503"/>
            <p:cNvSpPr/>
            <p:nvPr/>
          </p:nvSpPr>
          <p:spPr>
            <a:xfrm>
              <a:off x="3537720" y="3231360"/>
              <a:ext cx="499680" cy="49968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Time</a:t>
              </a:r>
              <a:endParaRPr lang="en-DK" sz="800" b="0" u="none" strike="noStrike">
                <a:solidFill>
                  <a:srgbClr val="000000"/>
                </a:solidFill>
                <a:uFillTx/>
                <a:latin typeface="Arial"/>
              </a:endParaRPr>
            </a:p>
          </p:txBody>
        </p:sp>
        <p:sp>
          <p:nvSpPr>
            <p:cNvPr id="506" name="Freeform: Shape 504"/>
            <p:cNvSpPr/>
            <p:nvPr/>
          </p:nvSpPr>
          <p:spPr>
            <a:xfrm rot="1800000">
              <a:off x="4031280" y="4353840"/>
              <a:ext cx="115200" cy="360"/>
            </a:xfrm>
            <a:custGeom>
              <a:avLst/>
              <a:gdLst>
                <a:gd name="textAreaLeft" fmla="*/ 0 w 115200"/>
                <a:gd name="textAreaRight" fmla="*/ 118080 w 115200"/>
                <a:gd name="textAreaTop" fmla="*/ 0 h 360"/>
                <a:gd name="textAreaBottom" fmla="*/ 92160 h 360"/>
              </a:gdLst>
              <a:ahLst/>
              <a:cxnLst/>
              <a:rect l="textAreaLeft" t="textAreaTop" r="textAreaRight" b="textAreaBottom"/>
              <a:pathLst>
                <a:path w="118467">
                  <a:moveTo>
                    <a:pt x="0" y="0"/>
                  </a:moveTo>
                  <a:lnTo>
                    <a:pt x="118467"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07" name="Rectangle: Rounded Corners 505"/>
            <p:cNvSpPr/>
            <p:nvPr/>
          </p:nvSpPr>
          <p:spPr>
            <a:xfrm>
              <a:off x="4143240" y="4280040"/>
              <a:ext cx="499680" cy="499680"/>
            </a:xfrm>
            <a:prstGeom prst="roundRect">
              <a:avLst>
                <a:gd name="adj" fmla="val 16667"/>
              </a:avLst>
            </a:prstGeom>
            <a:solidFill>
              <a:schemeClr val="accent5"/>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Direction</a:t>
              </a:r>
              <a:endParaRPr lang="en-DK" sz="800" b="0" u="none" strike="noStrike">
                <a:solidFill>
                  <a:srgbClr val="FFFFFF"/>
                </a:solidFill>
                <a:uFillTx/>
                <a:latin typeface="Arial"/>
              </a:endParaRPr>
            </a:p>
          </p:txBody>
        </p:sp>
        <p:sp>
          <p:nvSpPr>
            <p:cNvPr id="508" name="Freeform: Shape 506"/>
            <p:cNvSpPr/>
            <p:nvPr/>
          </p:nvSpPr>
          <p:spPr>
            <a:xfrm rot="9000000">
              <a:off x="3428640" y="4353840"/>
              <a:ext cx="115200" cy="360"/>
            </a:xfrm>
            <a:custGeom>
              <a:avLst/>
              <a:gdLst>
                <a:gd name="textAreaLeft" fmla="*/ 0 w 115200"/>
                <a:gd name="textAreaRight" fmla="*/ 118080 w 115200"/>
                <a:gd name="textAreaTop" fmla="*/ 0 h 360"/>
                <a:gd name="textAreaBottom" fmla="*/ 92160 h 360"/>
              </a:gdLst>
              <a:ahLst/>
              <a:cxnLst/>
              <a:rect l="textAreaLeft" t="textAreaTop" r="textAreaRight" b="textAreaBottom"/>
              <a:pathLst>
                <a:path w="118467">
                  <a:moveTo>
                    <a:pt x="0" y="0"/>
                  </a:moveTo>
                  <a:lnTo>
                    <a:pt x="118467"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09" name="Rectangle: Rounded Corners 507"/>
            <p:cNvSpPr/>
            <p:nvPr/>
          </p:nvSpPr>
          <p:spPr>
            <a:xfrm>
              <a:off x="2932200" y="4280040"/>
              <a:ext cx="499680" cy="499680"/>
            </a:xfrm>
            <a:prstGeom prst="roundRect">
              <a:avLst>
                <a:gd name="adj" fmla="val 16667"/>
              </a:avLst>
            </a:prstGeom>
            <a:solidFill>
              <a:schemeClr val="accent4">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Intensity ?</a:t>
              </a:r>
              <a:endParaRPr lang="en-DK" sz="800" b="0" u="none" strike="noStrike">
                <a:solidFill>
                  <a:srgbClr val="FFFFFF"/>
                </a:solidFill>
                <a:uFillTx/>
                <a:latin typeface="Arial"/>
              </a:endParaRPr>
            </a:p>
          </p:txBody>
        </p:sp>
        <p:sp>
          <p:nvSpPr>
            <p:cNvPr id="510" name="Rectangle: Rounded Corners 508"/>
            <p:cNvSpPr/>
            <p:nvPr/>
          </p:nvSpPr>
          <p:spPr>
            <a:xfrm>
              <a:off x="3946320" y="1569960"/>
              <a:ext cx="490320" cy="490320"/>
            </a:xfrm>
            <a:prstGeom prst="roundRect">
              <a:avLst>
                <a:gd name="adj" fmla="val 16667"/>
              </a:avLst>
            </a:prstGeom>
            <a:solidFill>
              <a:schemeClr val="accent2">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Electrical fields</a:t>
              </a:r>
              <a:endParaRPr lang="en-DK" sz="800" b="0" u="none" strike="noStrike">
                <a:solidFill>
                  <a:srgbClr val="FFFFFF"/>
                </a:solidFill>
                <a:uFillTx/>
                <a:latin typeface="Arial"/>
              </a:endParaRPr>
            </a:p>
          </p:txBody>
        </p:sp>
        <p:sp>
          <p:nvSpPr>
            <p:cNvPr id="511" name="Freeform: Shape 509"/>
            <p:cNvSpPr/>
            <p:nvPr/>
          </p:nvSpPr>
          <p:spPr>
            <a:xfrm rot="16200000">
              <a:off x="4136760" y="1513080"/>
              <a:ext cx="113040" cy="360"/>
            </a:xfrm>
            <a:custGeom>
              <a:avLst/>
              <a:gdLst>
                <a:gd name="textAreaLeft" fmla="*/ 0 w 113040"/>
                <a:gd name="textAreaRight" fmla="*/ 115920 w 113040"/>
                <a:gd name="textAreaTop" fmla="*/ 0 h 360"/>
                <a:gd name="textAreaBottom" fmla="*/ 92160 h 360"/>
              </a:gdLst>
              <a:ahLst/>
              <a:cxnLst/>
              <a:rect l="textAreaLeft" t="textAreaTop" r="textAreaRight" b="textAreaBottom"/>
              <a:pathLst>
                <a:path w="116138">
                  <a:moveTo>
                    <a:pt x="0" y="0"/>
                  </a:moveTo>
                  <a:lnTo>
                    <a:pt x="116138"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12" name="Rectangle: Rounded Corners 510"/>
            <p:cNvSpPr/>
            <p:nvPr/>
          </p:nvSpPr>
          <p:spPr>
            <a:xfrm>
              <a:off x="3946320" y="960480"/>
              <a:ext cx="490320" cy="490320"/>
            </a:xfrm>
            <a:prstGeom prst="roundRect">
              <a:avLst>
                <a:gd name="adj" fmla="val 16667"/>
              </a:avLst>
            </a:prstGeom>
            <a:solidFill>
              <a:schemeClr val="bg1">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Tiem</a:t>
              </a:r>
              <a:endParaRPr lang="en-DK" sz="800" b="0" u="none" strike="noStrike">
                <a:solidFill>
                  <a:srgbClr val="000000"/>
                </a:solidFill>
                <a:uFillTx/>
                <a:latin typeface="Arial"/>
              </a:endParaRPr>
            </a:p>
          </p:txBody>
        </p:sp>
        <p:sp>
          <p:nvSpPr>
            <p:cNvPr id="513" name="Freeform: Shape 511"/>
            <p:cNvSpPr/>
            <p:nvPr/>
          </p:nvSpPr>
          <p:spPr>
            <a:xfrm>
              <a:off x="4440240" y="1816920"/>
              <a:ext cx="113040" cy="360"/>
            </a:xfrm>
            <a:custGeom>
              <a:avLst/>
              <a:gdLst>
                <a:gd name="textAreaLeft" fmla="*/ 0 w 113040"/>
                <a:gd name="textAreaRight" fmla="*/ 115920 w 113040"/>
                <a:gd name="textAreaTop" fmla="*/ 0 h 360"/>
                <a:gd name="textAreaBottom" fmla="*/ 92160 h 360"/>
              </a:gdLst>
              <a:ahLst/>
              <a:cxnLst/>
              <a:rect l="textAreaLeft" t="textAreaTop" r="textAreaRight" b="textAreaBottom"/>
              <a:pathLst>
                <a:path w="116138">
                  <a:moveTo>
                    <a:pt x="0" y="0"/>
                  </a:moveTo>
                  <a:lnTo>
                    <a:pt x="116138"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14" name="Rectangle: Rounded Corners 512"/>
            <p:cNvSpPr/>
            <p:nvPr/>
          </p:nvSpPr>
          <p:spPr>
            <a:xfrm>
              <a:off x="4556160" y="1569960"/>
              <a:ext cx="490320" cy="490320"/>
            </a:xfrm>
            <a:prstGeom prst="roundRect">
              <a:avLst>
                <a:gd name="adj" fmla="val 16667"/>
              </a:avLst>
            </a:prstGeom>
            <a:solidFill>
              <a:schemeClr val="accent5"/>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Direction</a:t>
              </a:r>
              <a:endParaRPr lang="en-DK" sz="800" b="0" u="none" strike="noStrike">
                <a:solidFill>
                  <a:srgbClr val="FFFFFF"/>
                </a:solidFill>
                <a:uFillTx/>
                <a:latin typeface="Arial"/>
              </a:endParaRPr>
            </a:p>
          </p:txBody>
        </p:sp>
        <p:sp>
          <p:nvSpPr>
            <p:cNvPr id="515" name="Freeform: Shape 513"/>
            <p:cNvSpPr/>
            <p:nvPr/>
          </p:nvSpPr>
          <p:spPr>
            <a:xfrm rot="5400000">
              <a:off x="4136400" y="2119680"/>
              <a:ext cx="113040" cy="360"/>
            </a:xfrm>
            <a:custGeom>
              <a:avLst/>
              <a:gdLst>
                <a:gd name="textAreaLeft" fmla="*/ 0 w 113040"/>
                <a:gd name="textAreaRight" fmla="*/ 115920 w 113040"/>
                <a:gd name="textAreaTop" fmla="*/ 0 h 360"/>
                <a:gd name="textAreaBottom" fmla="*/ 92160 h 360"/>
              </a:gdLst>
              <a:ahLst/>
              <a:cxnLst/>
              <a:rect l="textAreaLeft" t="textAreaTop" r="textAreaRight" b="textAreaBottom"/>
              <a:pathLst>
                <a:path w="116138">
                  <a:moveTo>
                    <a:pt x="0" y="0"/>
                  </a:moveTo>
                  <a:lnTo>
                    <a:pt x="116138"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16" name="Rectangle: Rounded Corners 514"/>
            <p:cNvSpPr/>
            <p:nvPr/>
          </p:nvSpPr>
          <p:spPr>
            <a:xfrm>
              <a:off x="3946320" y="2179800"/>
              <a:ext cx="490320" cy="490320"/>
            </a:xfrm>
            <a:prstGeom prst="roundRect">
              <a:avLst>
                <a:gd name="adj" fmla="val 16667"/>
              </a:avLst>
            </a:prstGeom>
            <a:solidFill>
              <a:schemeClr val="accent6"/>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Distance</a:t>
              </a:r>
              <a:endParaRPr lang="en-DK" sz="800" b="0" u="none" strike="noStrike">
                <a:solidFill>
                  <a:srgbClr val="FFFFFF"/>
                </a:solidFill>
                <a:uFillTx/>
                <a:latin typeface="Arial"/>
              </a:endParaRPr>
            </a:p>
          </p:txBody>
        </p:sp>
        <p:sp>
          <p:nvSpPr>
            <p:cNvPr id="517" name="Freeform: Shape 515"/>
            <p:cNvSpPr/>
            <p:nvPr/>
          </p:nvSpPr>
          <p:spPr>
            <a:xfrm rot="10800000">
              <a:off x="3833280" y="1816560"/>
              <a:ext cx="113040" cy="360"/>
            </a:xfrm>
            <a:custGeom>
              <a:avLst/>
              <a:gdLst>
                <a:gd name="textAreaLeft" fmla="*/ 0 w 113040"/>
                <a:gd name="textAreaRight" fmla="*/ 115920 w 113040"/>
                <a:gd name="textAreaTop" fmla="*/ 0 h 360"/>
                <a:gd name="textAreaBottom" fmla="*/ 92160 h 360"/>
              </a:gdLst>
              <a:ahLst/>
              <a:cxnLst/>
              <a:rect l="textAreaLeft" t="textAreaTop" r="textAreaRight" b="textAreaBottom"/>
              <a:pathLst>
                <a:path w="116138">
                  <a:moveTo>
                    <a:pt x="0" y="0"/>
                  </a:moveTo>
                  <a:lnTo>
                    <a:pt x="116138" y="0"/>
                  </a:lnTo>
                </a:path>
              </a:pathLst>
            </a:custGeom>
            <a:noFill/>
            <a:ln>
              <a:solidFill>
                <a:srgbClr val="A5A5A5"/>
              </a:solidFill>
            </a:ln>
          </p:spPr>
          <p:style>
            <a:lnRef idx="2">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518" name="Rectangle: Rounded Corners 516"/>
            <p:cNvSpPr/>
            <p:nvPr/>
          </p:nvSpPr>
          <p:spPr>
            <a:xfrm>
              <a:off x="3336840" y="1569960"/>
              <a:ext cx="490320" cy="490320"/>
            </a:xfrm>
            <a:prstGeom prst="roundRect">
              <a:avLst>
                <a:gd name="adj" fmla="val 16667"/>
              </a:avLst>
            </a:prstGeom>
            <a:solidFill>
              <a:schemeClr val="accent4">
                <a:lumMod val="75000"/>
              </a:schemeClr>
            </a:solidFill>
            <a:ln>
              <a:solidFill>
                <a:srgbClr val="FFFFFF"/>
              </a:solidFill>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355680">
                <a:lnSpc>
                  <a:spcPct val="90000"/>
                </a:lnSpc>
                <a:spcAft>
                  <a:spcPts val="281"/>
                </a:spcAft>
                <a:tabLst>
                  <a:tab pos="0" algn="l"/>
                </a:tabLst>
              </a:pPr>
              <a:r>
                <a:rPr lang="fr-FR" sz="800" b="0" u="none" strike="noStrike">
                  <a:solidFill>
                    <a:schemeClr val="lt1"/>
                  </a:solidFill>
                  <a:uFillTx/>
                  <a:latin typeface="Arial"/>
                  <a:ea typeface="DejaVu Sans"/>
                </a:rPr>
                <a:t>Intensity</a:t>
              </a:r>
              <a:endParaRPr lang="en-DK" sz="800" b="0" u="none" strike="noStrike">
                <a:solidFill>
                  <a:srgbClr val="FFFFFF"/>
                </a:solidFill>
                <a:uFillTx/>
                <a:latin typeface="Arial"/>
              </a:endParaRPr>
            </a:p>
          </p:txBody>
        </p:sp>
      </p:grpSp>
      <p:sp>
        <p:nvSpPr>
          <p:cNvPr id="519" name="Titre 1"/>
          <p:cNvSpPr/>
          <p:nvPr/>
        </p:nvSpPr>
        <p:spPr>
          <a:xfrm>
            <a:off x="-42840" y="271080"/>
            <a:ext cx="4359960" cy="1206000"/>
          </a:xfrm>
          <a:prstGeom prst="rect">
            <a:avLst/>
          </a:prstGeom>
          <a:noFill/>
          <a:ln w="0">
            <a:noFill/>
          </a:ln>
        </p:spPr>
        <p:style>
          <a:lnRef idx="2">
            <a:scrgbClr r="0" g="0" b="0"/>
          </a:lnRef>
          <a:fillRef idx="0">
            <a:scrgbClr r="0" g="0" b="0"/>
          </a:fillRef>
          <a:effectRef idx="0">
            <a:scrgbClr r="0" g="0" b="0"/>
          </a:effectRef>
          <a:fontRef idx="minor"/>
        </p:style>
        <p:txBody>
          <a:bodyPr lIns="90000" tIns="45000" rIns="90000" bIns="45000" numCol="1" spcCol="1440" anchor="b">
            <a:noAutofit/>
          </a:bodyPr>
          <a:lstStyle/>
          <a:p>
            <a:pPr algn="ctr" defTabSz="914400">
              <a:lnSpc>
                <a:spcPct val="100000"/>
              </a:lnSpc>
            </a:pPr>
            <a:r>
              <a:rPr lang="en-US" sz="3200" b="0" u="none" strike="noStrike">
                <a:solidFill>
                  <a:srgbClr val="000000"/>
                </a:solidFill>
                <a:uFillTx/>
                <a:latin typeface="Calibri Light"/>
                <a:ea typeface="DejaVu Sans"/>
              </a:rPr>
              <a:t>Dimensions associated with the senses</a:t>
            </a:r>
            <a:endParaRPr lang="en-DK" sz="3200" b="0" u="none" strike="noStrike">
              <a:solidFill>
                <a:srgbClr val="FFFFFF"/>
              </a:solidFill>
              <a:uFillTx/>
              <a:latin typeface="Arial"/>
            </a:endParaRPr>
          </a:p>
        </p:txBody>
      </p:sp>
      <p:sp>
        <p:nvSpPr>
          <p:cNvPr id="520" name="Titre 1"/>
          <p:cNvSpPr/>
          <p:nvPr/>
        </p:nvSpPr>
        <p:spPr>
          <a:xfrm rot="19737000">
            <a:off x="844560" y="2303640"/>
            <a:ext cx="9213480" cy="1006200"/>
          </a:xfrm>
          <a:prstGeom prst="rect">
            <a:avLst/>
          </a:prstGeom>
          <a:gradFill rotWithShape="0">
            <a:gsLst>
              <a:gs pos="0">
                <a:srgbClr val="F08C56"/>
              </a:gs>
              <a:gs pos="100000">
                <a:srgbClr val="F57A27"/>
              </a:gs>
            </a:gsLst>
            <a:lin ang="3534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ctr">
            <a:normAutofit fontScale="62500" lnSpcReduction="20000"/>
          </a:bodyPr>
          <a:lstStyle/>
          <a:p>
            <a:pPr algn="ctr" defTabSz="914400">
              <a:lnSpc>
                <a:spcPct val="90000"/>
              </a:lnSpc>
            </a:pPr>
            <a:r>
              <a:rPr lang="en-US" sz="6000" b="0" u="none" strike="noStrike">
                <a:solidFill>
                  <a:srgbClr val="FFFFFF"/>
                </a:solidFill>
                <a:uFillTx/>
                <a:latin typeface="Calibri"/>
                <a:ea typeface="DejaVu Sans"/>
              </a:rPr>
              <a:t>Our daily lives are made up of at least </a:t>
            </a:r>
            <a:endParaRPr lang="en-DK" sz="6000" b="0" u="none" strike="noStrike">
              <a:solidFill>
                <a:srgbClr val="000000"/>
              </a:solidFill>
              <a:uFillTx/>
              <a:latin typeface="Arial"/>
            </a:endParaRPr>
          </a:p>
          <a:p>
            <a:pPr algn="ctr" defTabSz="914400">
              <a:lnSpc>
                <a:spcPct val="90000"/>
              </a:lnSpc>
            </a:pPr>
            <a:r>
              <a:rPr lang="en-US" sz="6000" b="1" u="none" strike="noStrike">
                <a:solidFill>
                  <a:srgbClr val="FFFFFF"/>
                </a:solidFill>
                <a:uFillTx/>
                <a:latin typeface="Calibri"/>
                <a:ea typeface="DejaVu Sans"/>
              </a:rPr>
              <a:t>21 dimensions </a:t>
            </a:r>
            <a:r>
              <a:rPr lang="en-US" sz="6000" b="0" u="none" strike="noStrike">
                <a:solidFill>
                  <a:srgbClr val="FFFFFF"/>
                </a:solidFill>
                <a:uFillTx/>
                <a:latin typeface="Calibri"/>
                <a:ea typeface="DejaVu Sans"/>
              </a:rPr>
              <a:t>!</a:t>
            </a:r>
            <a:endParaRPr lang="en-DK" sz="6000" b="0" u="none" strike="noStrike">
              <a:solidFill>
                <a:srgbClr val="000000"/>
              </a:solidFill>
              <a:uFillTx/>
              <a:latin typeface="Arial"/>
            </a:endParaRPr>
          </a:p>
        </p:txBody>
      </p:sp>
      <p:sp>
        <p:nvSpPr>
          <p:cNvPr id="521" name="Titre 1"/>
          <p:cNvSpPr/>
          <p:nvPr/>
        </p:nvSpPr>
        <p:spPr>
          <a:xfrm rot="19732800">
            <a:off x="3561480" y="3485160"/>
            <a:ext cx="5335920" cy="808920"/>
          </a:xfrm>
          <a:prstGeom prst="rect">
            <a:avLst/>
          </a:prstGeom>
          <a:gradFill rotWithShape="0">
            <a:gsLst>
              <a:gs pos="0">
                <a:srgbClr val="F08C56"/>
              </a:gs>
              <a:gs pos="100000">
                <a:srgbClr val="F57A27"/>
              </a:gs>
            </a:gsLst>
            <a:lin ang="3528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nchor="ctr">
            <a:normAutofit fontScale="55000" lnSpcReduction="20000"/>
          </a:bodyPr>
          <a:lstStyle/>
          <a:p>
            <a:pPr algn="ctr" defTabSz="914400">
              <a:lnSpc>
                <a:spcPct val="90000"/>
              </a:lnSpc>
            </a:pPr>
            <a:r>
              <a:rPr lang="en-US" sz="6000" b="0" u="none" strike="noStrike">
                <a:solidFill>
                  <a:srgbClr val="FFFFFF"/>
                </a:solidFill>
                <a:uFillTx/>
                <a:latin typeface="Calibri"/>
                <a:ea typeface="DejaVu Sans"/>
              </a:rPr>
              <a:t>Not all of them orthogonals !</a:t>
            </a:r>
            <a:endParaRPr lang="en-DK" sz="6000" b="0" u="none" strike="noStrike">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animEffect transition="in" filter="fade">
                                      <p:cBhvr additive="repl">
                                        <p:cTn id="7" dur="1000"/>
                                        <p:tgtEl>
                                          <p:spTgt spid="520"/>
                                        </p:tgtEl>
                                      </p:cBhvr>
                                    </p:animEffect>
                                    <p:anim calcmode="lin" valueType="num">
                                      <p:cBhvr additive="repl">
                                        <p:cTn id="8" dur="1000" fill="hold"/>
                                        <p:tgtEl>
                                          <p:spTgt spid="520"/>
                                        </p:tgtEl>
                                        <p:attrNameLst>
                                          <p:attrName>ppt_x</p:attrName>
                                        </p:attrNameLst>
                                      </p:cBhvr>
                                      <p:tavLst>
                                        <p:tav tm="0">
                                          <p:val>
                                            <p:strVal val="#ppt_x"/>
                                          </p:val>
                                        </p:tav>
                                        <p:tav tm="100000">
                                          <p:val>
                                            <p:strVal val="#ppt_x"/>
                                          </p:val>
                                        </p:tav>
                                      </p:tavLst>
                                    </p:anim>
                                    <p:anim calcmode="lin" valueType="num">
                                      <p:cBhvr additive="repl">
                                        <p:cTn id="9" dur="1000" fill="hold"/>
                                        <p:tgtEl>
                                          <p:spTgt spid="5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p:cTn id="13" dur="1" fill="hold">
                                          <p:stCondLst>
                                            <p:cond delay="0"/>
                                          </p:stCondLst>
                                        </p:cTn>
                                        <p:tgtEl>
                                          <p:spTgt spid="521"/>
                                        </p:tgtEl>
                                        <p:attrNameLst>
                                          <p:attrName>style.visibility</p:attrName>
                                        </p:attrNameLst>
                                      </p:cBhvr>
                                      <p:to>
                                        <p:strVal val="visible"/>
                                      </p:to>
                                    </p:set>
                                    <p:animEffect transition="in" filter="fade">
                                      <p:cBhvr additive="repl">
                                        <p:cTn id="14" dur="1000"/>
                                        <p:tgtEl>
                                          <p:spTgt spid="521"/>
                                        </p:tgtEl>
                                      </p:cBhvr>
                                    </p:animEffect>
                                    <p:anim calcmode="lin" valueType="num">
                                      <p:cBhvr additive="repl">
                                        <p:cTn id="15" dur="1000" fill="hold"/>
                                        <p:tgtEl>
                                          <p:spTgt spid="521"/>
                                        </p:tgtEl>
                                        <p:attrNameLst>
                                          <p:attrName>ppt_x</p:attrName>
                                        </p:attrNameLst>
                                      </p:cBhvr>
                                      <p:tavLst>
                                        <p:tav tm="0">
                                          <p:val>
                                            <p:strVal val="#ppt_x"/>
                                          </p:val>
                                        </p:tav>
                                        <p:tav tm="100000">
                                          <p:val>
                                            <p:strVal val="#ppt_x"/>
                                          </p:val>
                                        </p:tav>
                                      </p:tavLst>
                                    </p:anim>
                                    <p:anim calcmode="lin" valueType="num">
                                      <p:cBhvr additive="repl">
                                        <p:cTn id="16" dur="1000" fill="hold"/>
                                        <p:tgtEl>
                                          <p:spTgt spid="5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Text Box 5"/>
          <p:cNvSpPr/>
          <p:nvPr/>
        </p:nvSpPr>
        <p:spPr>
          <a:xfrm>
            <a:off x="240120" y="1064520"/>
            <a:ext cx="565344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3200" b="0" u="none" strike="noStrike">
                <a:solidFill>
                  <a:srgbClr val="000000"/>
                </a:solidFill>
                <a:uFillTx/>
                <a:latin typeface="Arial"/>
                <a:ea typeface="DejaVu Sans"/>
              </a:rPr>
              <a:t>Spatial encoding (3 directions)</a:t>
            </a:r>
            <a:endParaRPr lang="en-DK" sz="3200" b="0" u="none" strike="noStrike">
              <a:solidFill>
                <a:srgbClr val="FFFFFF"/>
              </a:solidFill>
              <a:uFillTx/>
              <a:latin typeface="Arial"/>
            </a:endParaRPr>
          </a:p>
        </p:txBody>
      </p:sp>
      <p:grpSp>
        <p:nvGrpSpPr>
          <p:cNvPr id="1111" name="Group 3"/>
          <p:cNvGrpSpPr/>
          <p:nvPr/>
        </p:nvGrpSpPr>
        <p:grpSpPr>
          <a:xfrm>
            <a:off x="5508000" y="4967640"/>
            <a:ext cx="2775240" cy="1865520"/>
            <a:chOff x="5508000" y="4967640"/>
            <a:chExt cx="2775240" cy="1865520"/>
          </a:xfrm>
        </p:grpSpPr>
        <p:sp>
          <p:nvSpPr>
            <p:cNvPr id="1112" name="Line 12"/>
            <p:cNvSpPr/>
            <p:nvPr/>
          </p:nvSpPr>
          <p:spPr>
            <a:xfrm>
              <a:off x="6294240" y="6530040"/>
              <a:ext cx="428040" cy="360"/>
            </a:xfrm>
            <a:prstGeom prst="line">
              <a:avLst/>
            </a:prstGeom>
            <a:ln w="38100">
              <a:solidFill>
                <a:srgbClr val="FF3300"/>
              </a:solidFill>
              <a:round/>
              <a:headEnd type="triangle" w="med" len="med"/>
              <a:tailEnd type="triangle"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113" name="Line 14"/>
            <p:cNvSpPr/>
            <p:nvPr/>
          </p:nvSpPr>
          <p:spPr>
            <a:xfrm>
              <a:off x="5829840" y="4967640"/>
              <a:ext cx="360" cy="1446120"/>
            </a:xfrm>
            <a:prstGeom prst="line">
              <a:avLst/>
            </a:prstGeom>
            <a:ln w="38100">
              <a:solidFill>
                <a:srgbClr val="5B9BD5"/>
              </a:solidFill>
              <a:round/>
              <a:headEnd type="triangle"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
          <p:nvSpPr>
            <p:cNvPr id="1114" name="Line 15"/>
            <p:cNvSpPr/>
            <p:nvPr/>
          </p:nvSpPr>
          <p:spPr>
            <a:xfrm>
              <a:off x="5812560" y="6413760"/>
              <a:ext cx="2470680" cy="360"/>
            </a:xfrm>
            <a:prstGeom prst="line">
              <a:avLst/>
            </a:prstGeom>
            <a:ln w="41275">
              <a:solidFill>
                <a:srgbClr val="5B9BD5"/>
              </a:solidFill>
              <a:round/>
              <a:tailEnd type="triangle"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115" name="Text Box 16"/>
            <p:cNvSpPr/>
            <p:nvPr/>
          </p:nvSpPr>
          <p:spPr>
            <a:xfrm>
              <a:off x="5508000" y="5626080"/>
              <a:ext cx="31824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G</a:t>
              </a:r>
              <a:endParaRPr lang="en-DK" sz="1400" b="0" u="none" strike="noStrike">
                <a:solidFill>
                  <a:srgbClr val="FFFFFF"/>
                </a:solidFill>
                <a:uFillTx/>
                <a:latin typeface="Arial"/>
              </a:endParaRPr>
            </a:p>
          </p:txBody>
        </p:sp>
        <p:sp>
          <p:nvSpPr>
            <p:cNvPr id="1116" name="Text Box 17"/>
            <p:cNvSpPr/>
            <p:nvPr/>
          </p:nvSpPr>
          <p:spPr>
            <a:xfrm>
              <a:off x="7623720" y="6414120"/>
              <a:ext cx="56916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Time</a:t>
              </a:r>
              <a:endParaRPr lang="en-DK" sz="1400" b="0" u="none" strike="noStrike">
                <a:solidFill>
                  <a:srgbClr val="FFFFFF"/>
                </a:solidFill>
                <a:uFillTx/>
                <a:latin typeface="Arial"/>
              </a:endParaRPr>
            </a:p>
          </p:txBody>
        </p:sp>
        <p:sp>
          <p:nvSpPr>
            <p:cNvPr id="1117" name="AutoShape 18"/>
            <p:cNvSpPr/>
            <p:nvPr/>
          </p:nvSpPr>
          <p:spPr>
            <a:xfrm flipV="1">
              <a:off x="6325560" y="5757840"/>
              <a:ext cx="1601280" cy="666360"/>
            </a:xfrm>
            <a:custGeom>
              <a:avLst/>
              <a:gdLst>
                <a:gd name="textAreaLeft" fmla="*/ 0 w 1601280"/>
                <a:gd name="textAreaRight" fmla="*/ 1604520 w 1601280"/>
                <a:gd name="textAreaTop" fmla="*/ -1800 h 666360"/>
                <a:gd name="textAreaBottom" fmla="*/ 667800 h 666360"/>
              </a:gdLst>
              <a:ahLst/>
              <a:cxnLst/>
              <a:rect l="textAreaLeft" t="textAreaTop" r="textAreaRight" b="textAreaBottom"/>
              <a:pathLst>
                <a:path w="21600" h="21600">
                  <a:moveTo>
                    <a:pt x="0" y="0"/>
                  </a:moveTo>
                  <a:lnTo>
                    <a:pt x="5400" y="21600"/>
                  </a:lnTo>
                  <a:lnTo>
                    <a:pt x="16200" y="21600"/>
                  </a:lnTo>
                  <a:lnTo>
                    <a:pt x="21600" y="0"/>
                  </a:lnTo>
                  <a:lnTo>
                    <a:pt x="0" y="0"/>
                  </a:lnTo>
                  <a:close/>
                </a:path>
              </a:pathLst>
            </a:custGeom>
            <a:solidFill>
              <a:schemeClr val="accent1"/>
            </a:solidFill>
            <a:ln w="1270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18" name="Text Box 19"/>
            <p:cNvSpPr/>
            <p:nvPr/>
          </p:nvSpPr>
          <p:spPr>
            <a:xfrm>
              <a:off x="6387840" y="6530040"/>
              <a:ext cx="4244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dt</a:t>
              </a:r>
              <a:endParaRPr lang="en-DK" sz="1400" b="0" u="none" strike="noStrike">
                <a:solidFill>
                  <a:srgbClr val="FFFFFF"/>
                </a:solidFill>
                <a:uFillTx/>
                <a:latin typeface="Arial"/>
              </a:endParaRPr>
            </a:p>
          </p:txBody>
        </p:sp>
        <p:sp>
          <p:nvSpPr>
            <p:cNvPr id="1119" name="Line 27"/>
            <p:cNvSpPr/>
            <p:nvPr/>
          </p:nvSpPr>
          <p:spPr>
            <a:xfrm>
              <a:off x="6660720" y="5672160"/>
              <a:ext cx="970920" cy="360"/>
            </a:xfrm>
            <a:prstGeom prst="line">
              <a:avLst/>
            </a:prstGeom>
            <a:ln w="41275">
              <a:solidFill>
                <a:srgbClr val="FF3300"/>
              </a:solidFill>
              <a:round/>
              <a:headEnd type="triangle" w="med" len="med"/>
              <a:tailEnd type="triangle" w="med" len="me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120" name="Text Box 28"/>
            <p:cNvSpPr/>
            <p:nvPr/>
          </p:nvSpPr>
          <p:spPr>
            <a:xfrm>
              <a:off x="7043400" y="5387040"/>
              <a:ext cx="3567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t</a:t>
              </a:r>
              <a:endParaRPr lang="en-DK" sz="1400" b="0" u="none" strike="noStrike">
                <a:solidFill>
                  <a:srgbClr val="FFFFFF"/>
                </a:solidFill>
                <a:uFillTx/>
                <a:latin typeface="Arial"/>
              </a:endParaRPr>
            </a:p>
          </p:txBody>
        </p:sp>
      </p:grpSp>
      <p:sp>
        <p:nvSpPr>
          <p:cNvPr id="1121" name="Line 4"/>
          <p:cNvSpPr/>
          <p:nvPr/>
        </p:nvSpPr>
        <p:spPr>
          <a:xfrm>
            <a:off x="609480" y="644400"/>
            <a:ext cx="8991720" cy="360"/>
          </a:xfrm>
          <a:prstGeom prst="line">
            <a:avLst/>
          </a:prstGeom>
          <a:ln w="28575">
            <a:solidFill>
              <a:srgbClr val="5597D3"/>
            </a:solidFill>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nvGrpSpPr>
          <p:cNvPr id="1122" name="Groupe 269"/>
          <p:cNvGrpSpPr/>
          <p:nvPr/>
        </p:nvGrpSpPr>
        <p:grpSpPr>
          <a:xfrm>
            <a:off x="6429960" y="1589400"/>
            <a:ext cx="2915640" cy="2165040"/>
            <a:chOff x="6429960" y="1589400"/>
            <a:chExt cx="2915640" cy="2165040"/>
          </a:xfrm>
        </p:grpSpPr>
        <p:grpSp>
          <p:nvGrpSpPr>
            <p:cNvPr id="1123" name="Group 15"/>
            <p:cNvGrpSpPr/>
            <p:nvPr/>
          </p:nvGrpSpPr>
          <p:grpSpPr>
            <a:xfrm>
              <a:off x="6429960" y="1589400"/>
              <a:ext cx="2915640" cy="2165040"/>
              <a:chOff x="6429960" y="1589400"/>
              <a:chExt cx="2915640" cy="2165040"/>
            </a:xfrm>
          </p:grpSpPr>
          <p:grpSp>
            <p:nvGrpSpPr>
              <p:cNvPr id="1124" name="Group 19"/>
              <p:cNvGrpSpPr/>
              <p:nvPr/>
            </p:nvGrpSpPr>
            <p:grpSpPr>
              <a:xfrm>
                <a:off x="7998480" y="2552400"/>
                <a:ext cx="831960" cy="611640"/>
                <a:chOff x="7998480" y="2552400"/>
                <a:chExt cx="831960" cy="611640"/>
              </a:xfrm>
            </p:grpSpPr>
            <p:grpSp>
              <p:nvGrpSpPr>
                <p:cNvPr id="1125" name="Group 20"/>
                <p:cNvGrpSpPr/>
                <p:nvPr/>
              </p:nvGrpSpPr>
              <p:grpSpPr>
                <a:xfrm>
                  <a:off x="8109000" y="2993760"/>
                  <a:ext cx="57600" cy="170280"/>
                  <a:chOff x="8109000" y="2993760"/>
                  <a:chExt cx="57600" cy="170280"/>
                </a:xfrm>
              </p:grpSpPr>
              <p:sp>
                <p:nvSpPr>
                  <p:cNvPr id="1126" name="Freeform 21"/>
                  <p:cNvSpPr/>
                  <p:nvPr/>
                </p:nvSpPr>
                <p:spPr>
                  <a:xfrm>
                    <a:off x="8109000" y="2993760"/>
                    <a:ext cx="57600" cy="77040"/>
                  </a:xfrm>
                  <a:custGeom>
                    <a:avLst/>
                    <a:gdLst>
                      <a:gd name="textAreaLeft" fmla="*/ 0 w 57600"/>
                      <a:gd name="textAreaRight" fmla="*/ 60840 w 57600"/>
                      <a:gd name="textAreaTop" fmla="*/ 0 h 77040"/>
                      <a:gd name="textAreaBottom" fmla="*/ 80280 h 77040"/>
                    </a:gdLst>
                    <a:ahLst/>
                    <a:cxnLst/>
                    <a:rect l="textAreaLeft" t="textAreaTop" r="textAreaRight" b="textAreaBottom"/>
                    <a:pathLst>
                      <a:path w="82" h="136">
                        <a:moveTo>
                          <a:pt x="33" y="0"/>
                        </a:moveTo>
                        <a:lnTo>
                          <a:pt x="82" y="136"/>
                        </a:lnTo>
                        <a:lnTo>
                          <a:pt x="33" y="136"/>
                        </a:lnTo>
                        <a:lnTo>
                          <a:pt x="0" y="136"/>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280" rIns="90000" bIns="35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27" name="Line 22"/>
                  <p:cNvSpPr/>
                  <p:nvPr/>
                </p:nvSpPr>
                <p:spPr>
                  <a:xfrm flipV="1">
                    <a:off x="8133840" y="3065400"/>
                    <a:ext cx="720" cy="98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28" name="Group 23"/>
                <p:cNvGrpSpPr/>
                <p:nvPr/>
              </p:nvGrpSpPr>
              <p:grpSpPr>
                <a:xfrm>
                  <a:off x="8207280" y="2930400"/>
                  <a:ext cx="70560" cy="233640"/>
                  <a:chOff x="8207280" y="2930400"/>
                  <a:chExt cx="70560" cy="233640"/>
                </a:xfrm>
              </p:grpSpPr>
              <p:sp>
                <p:nvSpPr>
                  <p:cNvPr id="1129" name="Freeform 24"/>
                  <p:cNvSpPr/>
                  <p:nvPr/>
                </p:nvSpPr>
                <p:spPr>
                  <a:xfrm>
                    <a:off x="8207280" y="293040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30" name="Line 25"/>
                  <p:cNvSpPr/>
                  <p:nvPr/>
                </p:nvSpPr>
                <p:spPr>
                  <a:xfrm flipV="1">
                    <a:off x="8244360" y="3002400"/>
                    <a:ext cx="720" cy="161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31" name="Group 26"/>
                <p:cNvGrpSpPr/>
                <p:nvPr/>
              </p:nvGrpSpPr>
              <p:grpSpPr>
                <a:xfrm>
                  <a:off x="8317800" y="2840400"/>
                  <a:ext cx="57600" cy="323640"/>
                  <a:chOff x="8317800" y="2840400"/>
                  <a:chExt cx="57600" cy="323640"/>
                </a:xfrm>
              </p:grpSpPr>
              <p:sp>
                <p:nvSpPr>
                  <p:cNvPr id="1132" name="Freeform 27"/>
                  <p:cNvSpPr/>
                  <p:nvPr/>
                </p:nvSpPr>
                <p:spPr>
                  <a:xfrm>
                    <a:off x="8317800" y="2840400"/>
                    <a:ext cx="57600" cy="86400"/>
                  </a:xfrm>
                  <a:custGeom>
                    <a:avLst/>
                    <a:gdLst>
                      <a:gd name="textAreaLeft" fmla="*/ 0 w 57600"/>
                      <a:gd name="textAreaRight" fmla="*/ 60840 w 57600"/>
                      <a:gd name="textAreaTop" fmla="*/ 0 h 86400"/>
                      <a:gd name="textAreaBottom" fmla="*/ 89640 h 86400"/>
                    </a:gdLst>
                    <a:ahLst/>
                    <a:cxnLst/>
                    <a:rect l="textAreaLeft" t="textAreaTop" r="textAreaRight" b="textAreaBottom"/>
                    <a:pathLst>
                      <a:path w="82" h="152">
                        <a:moveTo>
                          <a:pt x="33" y="0"/>
                        </a:moveTo>
                        <a:lnTo>
                          <a:pt x="82" y="152"/>
                        </a:lnTo>
                        <a:lnTo>
                          <a:pt x="33" y="152"/>
                        </a:lnTo>
                        <a:lnTo>
                          <a:pt x="0" y="152"/>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33" name="Line 28"/>
                  <p:cNvSpPr/>
                  <p:nvPr/>
                </p:nvSpPr>
                <p:spPr>
                  <a:xfrm flipV="1">
                    <a:off x="8342280" y="2921400"/>
                    <a:ext cx="720" cy="242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34" name="Group 29"/>
                <p:cNvGrpSpPr/>
                <p:nvPr/>
              </p:nvGrpSpPr>
              <p:grpSpPr>
                <a:xfrm>
                  <a:off x="8416440" y="2777760"/>
                  <a:ext cx="69840" cy="386280"/>
                  <a:chOff x="8416440" y="2777760"/>
                  <a:chExt cx="69840" cy="386280"/>
                </a:xfrm>
              </p:grpSpPr>
              <p:sp>
                <p:nvSpPr>
                  <p:cNvPr id="1135" name="Freeform 30"/>
                  <p:cNvSpPr/>
                  <p:nvPr/>
                </p:nvSpPr>
                <p:spPr>
                  <a:xfrm>
                    <a:off x="8416440" y="277776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36" name="Line 31"/>
                  <p:cNvSpPr/>
                  <p:nvPr/>
                </p:nvSpPr>
                <p:spPr>
                  <a:xfrm flipV="1">
                    <a:off x="8453160" y="2849760"/>
                    <a:ext cx="720" cy="314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37" name="Group 32"/>
                <p:cNvGrpSpPr/>
                <p:nvPr/>
              </p:nvGrpSpPr>
              <p:grpSpPr>
                <a:xfrm>
                  <a:off x="8539200" y="2687760"/>
                  <a:ext cx="57600" cy="476280"/>
                  <a:chOff x="8539200" y="2687760"/>
                  <a:chExt cx="57600" cy="476280"/>
                </a:xfrm>
              </p:grpSpPr>
              <p:sp>
                <p:nvSpPr>
                  <p:cNvPr id="1138" name="Freeform 33"/>
                  <p:cNvSpPr/>
                  <p:nvPr/>
                </p:nvSpPr>
                <p:spPr>
                  <a:xfrm>
                    <a:off x="8539200" y="2687760"/>
                    <a:ext cx="57600" cy="86400"/>
                  </a:xfrm>
                  <a:custGeom>
                    <a:avLst/>
                    <a:gdLst>
                      <a:gd name="textAreaLeft" fmla="*/ 0 w 57600"/>
                      <a:gd name="textAreaRight" fmla="*/ 60840 w 57600"/>
                      <a:gd name="textAreaTop" fmla="*/ 0 h 86400"/>
                      <a:gd name="textAreaBottom" fmla="*/ 89640 h 86400"/>
                    </a:gdLst>
                    <a:ahLst/>
                    <a:cxnLst/>
                    <a:rect l="textAreaLeft" t="textAreaTop" r="textAreaRight" b="textAreaBottom"/>
                    <a:pathLst>
                      <a:path w="82" h="152">
                        <a:moveTo>
                          <a:pt x="33" y="0"/>
                        </a:moveTo>
                        <a:lnTo>
                          <a:pt x="82" y="152"/>
                        </a:lnTo>
                        <a:lnTo>
                          <a:pt x="33" y="152"/>
                        </a:lnTo>
                        <a:lnTo>
                          <a:pt x="0" y="152"/>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39" name="Line 34"/>
                  <p:cNvSpPr/>
                  <p:nvPr/>
                </p:nvSpPr>
                <p:spPr>
                  <a:xfrm flipV="1">
                    <a:off x="8563680" y="2768400"/>
                    <a:ext cx="720" cy="395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40" name="Group 35"/>
                <p:cNvGrpSpPr/>
                <p:nvPr/>
              </p:nvGrpSpPr>
              <p:grpSpPr>
                <a:xfrm>
                  <a:off x="8650080" y="2615400"/>
                  <a:ext cx="69840" cy="548640"/>
                  <a:chOff x="8650080" y="2615400"/>
                  <a:chExt cx="69840" cy="548640"/>
                </a:xfrm>
              </p:grpSpPr>
              <p:sp>
                <p:nvSpPr>
                  <p:cNvPr id="1141" name="Freeform 36"/>
                  <p:cNvSpPr/>
                  <p:nvPr/>
                </p:nvSpPr>
                <p:spPr>
                  <a:xfrm>
                    <a:off x="8650080" y="2615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42" name="Line 37"/>
                  <p:cNvSpPr/>
                  <p:nvPr/>
                </p:nvSpPr>
                <p:spPr>
                  <a:xfrm flipV="1">
                    <a:off x="8686440" y="2687400"/>
                    <a:ext cx="720" cy="476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43" name="Group 38"/>
                <p:cNvGrpSpPr/>
                <p:nvPr/>
              </p:nvGrpSpPr>
              <p:grpSpPr>
                <a:xfrm>
                  <a:off x="8760600" y="2552400"/>
                  <a:ext cx="69840" cy="611640"/>
                  <a:chOff x="8760600" y="2552400"/>
                  <a:chExt cx="69840" cy="611640"/>
                </a:xfrm>
              </p:grpSpPr>
              <p:sp>
                <p:nvSpPr>
                  <p:cNvPr id="1144" name="Freeform 39"/>
                  <p:cNvSpPr/>
                  <p:nvPr/>
                </p:nvSpPr>
                <p:spPr>
                  <a:xfrm>
                    <a:off x="8760600" y="2552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45" name="Line 40"/>
                  <p:cNvSpPr/>
                  <p:nvPr/>
                </p:nvSpPr>
                <p:spPr>
                  <a:xfrm flipV="1">
                    <a:off x="8796960" y="2624760"/>
                    <a:ext cx="1080" cy="539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46" name="Group 41"/>
                <p:cNvGrpSpPr/>
                <p:nvPr/>
              </p:nvGrpSpPr>
              <p:grpSpPr>
                <a:xfrm>
                  <a:off x="7998480" y="3032280"/>
                  <a:ext cx="70560" cy="131760"/>
                  <a:chOff x="7998480" y="3032280"/>
                  <a:chExt cx="70560" cy="131760"/>
                </a:xfrm>
              </p:grpSpPr>
              <p:sp>
                <p:nvSpPr>
                  <p:cNvPr id="1147" name="Freeform 42"/>
                  <p:cNvSpPr/>
                  <p:nvPr/>
                </p:nvSpPr>
                <p:spPr>
                  <a:xfrm>
                    <a:off x="7998480" y="303228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48" name="Line 43"/>
                  <p:cNvSpPr/>
                  <p:nvPr/>
                </p:nvSpPr>
                <p:spPr>
                  <a:xfrm flipV="1">
                    <a:off x="8034840" y="3137400"/>
                    <a:ext cx="720" cy="26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18360" rIns="90000" bIns="-18360" anchor="t" anchorCtr="1">
                    <a:noAutofit/>
                  </a:bodyPr>
                  <a:lstStyle/>
                  <a:p>
                    <a:endParaRPr lang="en-US" sz="1800" b="0" u="none" strike="noStrike">
                      <a:solidFill>
                        <a:srgbClr val="000000"/>
                      </a:solidFill>
                      <a:uFillTx/>
                      <a:latin typeface="Arial"/>
                      <a:ea typeface="DejaVu Sans"/>
                    </a:endParaRPr>
                  </a:p>
                </p:txBody>
              </p:sp>
            </p:grpSp>
          </p:grpSp>
          <p:grpSp>
            <p:nvGrpSpPr>
              <p:cNvPr id="1149" name="Group 44"/>
              <p:cNvGrpSpPr/>
              <p:nvPr/>
            </p:nvGrpSpPr>
            <p:grpSpPr>
              <a:xfrm>
                <a:off x="6429960" y="1589400"/>
                <a:ext cx="2915640" cy="2165040"/>
                <a:chOff x="6429960" y="1589400"/>
                <a:chExt cx="2915640" cy="2165040"/>
              </a:xfrm>
            </p:grpSpPr>
            <p:sp>
              <p:nvSpPr>
                <p:cNvPr id="1150" name="Rectangle 45"/>
                <p:cNvSpPr/>
                <p:nvPr/>
              </p:nvSpPr>
              <p:spPr>
                <a:xfrm>
                  <a:off x="9050040" y="2949480"/>
                  <a:ext cx="295560" cy="301680"/>
                </a:xfrm>
                <a:prstGeom prst="rect">
                  <a:avLst/>
                </a:prstGeom>
                <a:noFill/>
                <a:ln w="0">
                  <a:noFill/>
                </a:ln>
              </p:spPr>
              <p:style>
                <a:lnRef idx="0">
                  <a:scrgbClr r="0" g="0" b="0"/>
                </a:lnRef>
                <a:fillRef idx="0">
                  <a:scrgbClr r="0" g="0" b="0"/>
                </a:fillRef>
                <a:effectRef idx="0">
                  <a:scrgbClr r="0" g="0" b="0"/>
                </a:effectRef>
                <a:fontRef idx="minor"/>
              </p:style>
              <p:txBody>
                <a:bodyPr wrap="none" lIns="97200" tIns="38880" rIns="97200" bIns="38880" anchor="t">
                  <a:spAutoFit/>
                </a:bodyPr>
                <a:lstStyle/>
                <a:p>
                  <a:pPr defTabSz="914400">
                    <a:lnSpc>
                      <a:spcPct val="92000"/>
                    </a:lnSpc>
                  </a:pPr>
                  <a:r>
                    <a:rPr lang="fr-FR" sz="1600" b="0" u="none" strike="noStrike">
                      <a:solidFill>
                        <a:srgbClr val="000000"/>
                      </a:solidFill>
                      <a:uFillTx/>
                      <a:latin typeface="Arial"/>
                      <a:ea typeface="DejaVu Sans"/>
                    </a:rPr>
                    <a:t>x</a:t>
                  </a:r>
                  <a:endParaRPr lang="en-DK" sz="1600" b="0" u="none" strike="noStrike">
                    <a:solidFill>
                      <a:srgbClr val="FFFFFF"/>
                    </a:solidFill>
                    <a:uFillTx/>
                    <a:latin typeface="Arial"/>
                  </a:endParaRPr>
                </a:p>
              </p:txBody>
            </p:sp>
            <p:sp>
              <p:nvSpPr>
                <p:cNvPr id="1151" name="Rectangle 46"/>
                <p:cNvSpPr/>
                <p:nvPr/>
              </p:nvSpPr>
              <p:spPr>
                <a:xfrm>
                  <a:off x="6429960" y="3452760"/>
                  <a:ext cx="90720" cy="301680"/>
                </a:xfrm>
                <a:prstGeom prst="rect">
                  <a:avLst/>
                </a:prstGeom>
                <a:noFill/>
                <a:ln w="0">
                  <a:noFill/>
                </a:ln>
              </p:spPr>
              <p:style>
                <a:lnRef idx="0">
                  <a:scrgbClr r="0" g="0" b="0"/>
                </a:lnRef>
                <a:fillRef idx="0">
                  <a:scrgbClr r="0" g="0" b="0"/>
                </a:fillRef>
                <a:effectRef idx="0">
                  <a:scrgbClr r="0" g="0" b="0"/>
                </a:effectRef>
                <a:fontRef idx="minor"/>
              </p:style>
              <p:txBody>
                <a:bodyPr lIns="97200" tIns="38880" rIns="97200" bIns="38880" anchor="t">
                  <a:spAutoFit/>
                </a:bodyPr>
                <a:lstStyle/>
                <a:p>
                  <a:pPr defTabSz="914400">
                    <a:lnSpc>
                      <a:spcPct val="92000"/>
                    </a:lnSpc>
                  </a:pPr>
                  <a:r>
                    <a:rPr lang="fr-FR" sz="1600" b="0" u="none" strike="noStrike">
                      <a:solidFill>
                        <a:srgbClr val="000000"/>
                      </a:solidFill>
                      <a:uFillTx/>
                      <a:latin typeface="Arial"/>
                      <a:ea typeface="DejaVu Sans"/>
                    </a:rPr>
                    <a:t>y</a:t>
                  </a:r>
                  <a:endParaRPr lang="en-DK" sz="1600" b="0" u="none" strike="noStrike">
                    <a:solidFill>
                      <a:srgbClr val="FFFFFF"/>
                    </a:solidFill>
                    <a:uFillTx/>
                    <a:latin typeface="Arial"/>
                  </a:endParaRPr>
                </a:p>
              </p:txBody>
            </p:sp>
            <p:sp>
              <p:nvSpPr>
                <p:cNvPr id="1152" name="Rectangle 47"/>
                <p:cNvSpPr/>
                <p:nvPr/>
              </p:nvSpPr>
              <p:spPr>
                <a:xfrm>
                  <a:off x="7786800" y="1589400"/>
                  <a:ext cx="295560" cy="301680"/>
                </a:xfrm>
                <a:prstGeom prst="rect">
                  <a:avLst/>
                </a:prstGeom>
                <a:noFill/>
                <a:ln w="0">
                  <a:noFill/>
                </a:ln>
              </p:spPr>
              <p:style>
                <a:lnRef idx="0">
                  <a:scrgbClr r="0" g="0" b="0"/>
                </a:lnRef>
                <a:fillRef idx="0">
                  <a:scrgbClr r="0" g="0" b="0"/>
                </a:fillRef>
                <a:effectRef idx="0">
                  <a:scrgbClr r="0" g="0" b="0"/>
                </a:effectRef>
                <a:fontRef idx="minor"/>
              </p:style>
              <p:txBody>
                <a:bodyPr wrap="none" lIns="97200" tIns="38880" rIns="97200" bIns="38880" anchor="t">
                  <a:spAutoFit/>
                </a:bodyPr>
                <a:lstStyle/>
                <a:p>
                  <a:pPr defTabSz="914400">
                    <a:lnSpc>
                      <a:spcPct val="92000"/>
                    </a:lnSpc>
                  </a:pPr>
                  <a:r>
                    <a:rPr lang="fr-FR" sz="1600" b="0" u="none" strike="noStrike">
                      <a:solidFill>
                        <a:srgbClr val="000000"/>
                      </a:solidFill>
                      <a:uFillTx/>
                      <a:latin typeface="Arial"/>
                      <a:ea typeface="DejaVu Sans"/>
                    </a:rPr>
                    <a:t>z</a:t>
                  </a:r>
                  <a:endParaRPr lang="en-DK" sz="1600" b="0" u="none" strike="noStrike">
                    <a:solidFill>
                      <a:srgbClr val="FFFFFF"/>
                    </a:solidFill>
                    <a:uFillTx/>
                    <a:latin typeface="Arial"/>
                  </a:endParaRPr>
                </a:p>
              </p:txBody>
            </p:sp>
            <p:grpSp>
              <p:nvGrpSpPr>
                <p:cNvPr id="1153" name="Group 48"/>
                <p:cNvGrpSpPr/>
                <p:nvPr/>
              </p:nvGrpSpPr>
              <p:grpSpPr>
                <a:xfrm>
                  <a:off x="7722360" y="3137760"/>
                  <a:ext cx="1324080" cy="41400"/>
                  <a:chOff x="7722360" y="3137760"/>
                  <a:chExt cx="1324080" cy="41400"/>
                </a:xfrm>
              </p:grpSpPr>
              <p:sp>
                <p:nvSpPr>
                  <p:cNvPr id="1154" name="Freeform 49"/>
                  <p:cNvSpPr/>
                  <p:nvPr/>
                </p:nvSpPr>
                <p:spPr>
                  <a:xfrm>
                    <a:off x="8951400" y="3137760"/>
                    <a:ext cx="95040" cy="41400"/>
                  </a:xfrm>
                  <a:custGeom>
                    <a:avLst/>
                    <a:gdLst>
                      <a:gd name="textAreaLeft" fmla="*/ 0 w 95040"/>
                      <a:gd name="textAreaRight" fmla="*/ 98280 w 95040"/>
                      <a:gd name="textAreaTop" fmla="*/ 0 h 41400"/>
                      <a:gd name="textAreaBottom" fmla="*/ 44640 h 41400"/>
                    </a:gdLst>
                    <a:ahLst/>
                    <a:cxnLst/>
                    <a:rect l="textAreaLeft" t="textAreaTop" r="textAreaRight" b="textAreaBottom"/>
                    <a:pathLst>
                      <a:path w="132" h="76">
                        <a:moveTo>
                          <a:pt x="132" y="30"/>
                        </a:moveTo>
                        <a:lnTo>
                          <a:pt x="0" y="76"/>
                        </a:lnTo>
                        <a:lnTo>
                          <a:pt x="0" y="30"/>
                        </a:lnTo>
                        <a:lnTo>
                          <a:pt x="0" y="0"/>
                        </a:lnTo>
                        <a:lnTo>
                          <a:pt x="132" y="3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60" rIns="90000" bIns="-36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55" name="Line 50"/>
                  <p:cNvSpPr/>
                  <p:nvPr/>
                </p:nvSpPr>
                <p:spPr>
                  <a:xfrm>
                    <a:off x="7722360" y="3155400"/>
                    <a:ext cx="1228680" cy="360"/>
                  </a:xfrm>
                  <a:prstGeom prst="line">
                    <a:avLst/>
                  </a:prstGeom>
                  <a:ln w="25400">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grpSp>
              <p:nvGrpSpPr>
                <p:cNvPr id="1156" name="Group 51"/>
                <p:cNvGrpSpPr/>
                <p:nvPr/>
              </p:nvGrpSpPr>
              <p:grpSpPr>
                <a:xfrm>
                  <a:off x="6640920" y="3146400"/>
                  <a:ext cx="1080720" cy="482400"/>
                  <a:chOff x="6640920" y="3146400"/>
                  <a:chExt cx="1080720" cy="482400"/>
                </a:xfrm>
              </p:grpSpPr>
              <p:sp>
                <p:nvSpPr>
                  <p:cNvPr id="1157" name="Freeform 52"/>
                  <p:cNvSpPr/>
                  <p:nvPr/>
                </p:nvSpPr>
                <p:spPr>
                  <a:xfrm>
                    <a:off x="6640920" y="3578400"/>
                    <a:ext cx="82440" cy="50400"/>
                  </a:xfrm>
                  <a:custGeom>
                    <a:avLst/>
                    <a:gdLst>
                      <a:gd name="textAreaLeft" fmla="*/ 0 w 82440"/>
                      <a:gd name="textAreaRight" fmla="*/ 85680 w 82440"/>
                      <a:gd name="textAreaTop" fmla="*/ 0 h 50400"/>
                      <a:gd name="textAreaBottom" fmla="*/ 53640 h 50400"/>
                    </a:gdLst>
                    <a:ahLst/>
                    <a:cxnLst/>
                    <a:rect l="textAreaLeft" t="textAreaTop" r="textAreaRight" b="textAreaBottom"/>
                    <a:pathLst>
                      <a:path w="115" h="91">
                        <a:moveTo>
                          <a:pt x="0" y="91"/>
                        </a:moveTo>
                        <a:lnTo>
                          <a:pt x="82" y="0"/>
                        </a:lnTo>
                        <a:lnTo>
                          <a:pt x="99" y="31"/>
                        </a:lnTo>
                        <a:lnTo>
                          <a:pt x="115" y="61"/>
                        </a:lnTo>
                        <a:lnTo>
                          <a:pt x="0" y="91"/>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8640" rIns="90000" bIns="8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58" name="Line 53"/>
                  <p:cNvSpPr/>
                  <p:nvPr/>
                </p:nvSpPr>
                <p:spPr>
                  <a:xfrm flipH="1">
                    <a:off x="6714720" y="3146400"/>
                    <a:ext cx="1006920" cy="448920"/>
                  </a:xfrm>
                  <a:prstGeom prst="line">
                    <a:avLst/>
                  </a:prstGeom>
                  <a:ln w="25400">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59" name="Group 54"/>
                <p:cNvGrpSpPr/>
                <p:nvPr/>
              </p:nvGrpSpPr>
              <p:grpSpPr>
                <a:xfrm>
                  <a:off x="7686000" y="1760760"/>
                  <a:ext cx="57600" cy="1403280"/>
                  <a:chOff x="7686000" y="1760760"/>
                  <a:chExt cx="57600" cy="1403280"/>
                </a:xfrm>
              </p:grpSpPr>
              <p:sp>
                <p:nvSpPr>
                  <p:cNvPr id="1160" name="Freeform 55"/>
                  <p:cNvSpPr/>
                  <p:nvPr/>
                </p:nvSpPr>
                <p:spPr>
                  <a:xfrm>
                    <a:off x="7686000" y="1760760"/>
                    <a:ext cx="57600" cy="59040"/>
                  </a:xfrm>
                  <a:custGeom>
                    <a:avLst/>
                    <a:gdLst>
                      <a:gd name="textAreaLeft" fmla="*/ 0 w 57600"/>
                      <a:gd name="textAreaRight" fmla="*/ 60840 w 57600"/>
                      <a:gd name="textAreaTop" fmla="*/ 0 h 59040"/>
                      <a:gd name="textAreaBottom" fmla="*/ 62280 h 59040"/>
                    </a:gdLst>
                    <a:ahLst/>
                    <a:cxnLst/>
                    <a:rect l="textAreaLeft" t="textAreaTop" r="textAreaRight" b="textAreaBottom"/>
                    <a:pathLst>
                      <a:path w="82" h="106">
                        <a:moveTo>
                          <a:pt x="33" y="0"/>
                        </a:moveTo>
                        <a:lnTo>
                          <a:pt x="82" y="106"/>
                        </a:lnTo>
                        <a:lnTo>
                          <a:pt x="33" y="106"/>
                        </a:lnTo>
                        <a:lnTo>
                          <a:pt x="0" y="106"/>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17280" rIns="90000" bIns="17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61" name="Line 56"/>
                  <p:cNvSpPr/>
                  <p:nvPr/>
                </p:nvSpPr>
                <p:spPr>
                  <a:xfrm flipV="1">
                    <a:off x="7710480" y="1823400"/>
                    <a:ext cx="720" cy="1340640"/>
                  </a:xfrm>
                  <a:prstGeom prst="line">
                    <a:avLst/>
                  </a:prstGeom>
                  <a:ln w="25400">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grpSp>
            <p:nvGrpSpPr>
              <p:cNvPr id="1162" name="Group 57"/>
              <p:cNvGrpSpPr/>
              <p:nvPr/>
            </p:nvGrpSpPr>
            <p:grpSpPr>
              <a:xfrm>
                <a:off x="6953760" y="2858760"/>
                <a:ext cx="611280" cy="629280"/>
                <a:chOff x="6953760" y="2858760"/>
                <a:chExt cx="611280" cy="629280"/>
              </a:xfrm>
            </p:grpSpPr>
            <p:grpSp>
              <p:nvGrpSpPr>
                <p:cNvPr id="1163" name="Group 58"/>
                <p:cNvGrpSpPr/>
                <p:nvPr/>
              </p:nvGrpSpPr>
              <p:grpSpPr>
                <a:xfrm>
                  <a:off x="7432920" y="3110400"/>
                  <a:ext cx="70560" cy="171000"/>
                  <a:chOff x="7432920" y="3110400"/>
                  <a:chExt cx="70560" cy="171000"/>
                </a:xfrm>
              </p:grpSpPr>
              <p:sp>
                <p:nvSpPr>
                  <p:cNvPr id="1164" name="Freeform 59"/>
                  <p:cNvSpPr/>
                  <p:nvPr/>
                </p:nvSpPr>
                <p:spPr>
                  <a:xfrm>
                    <a:off x="7432920" y="311040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65" name="Line 60"/>
                  <p:cNvSpPr/>
                  <p:nvPr/>
                </p:nvSpPr>
                <p:spPr>
                  <a:xfrm flipV="1">
                    <a:off x="7469640" y="3182400"/>
                    <a:ext cx="720" cy="9900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66" name="Group 61"/>
                <p:cNvGrpSpPr/>
                <p:nvPr/>
              </p:nvGrpSpPr>
              <p:grpSpPr>
                <a:xfrm>
                  <a:off x="7359120" y="3083760"/>
                  <a:ext cx="70560" cy="233640"/>
                  <a:chOff x="7359120" y="3083760"/>
                  <a:chExt cx="70560" cy="233640"/>
                </a:xfrm>
              </p:grpSpPr>
              <p:sp>
                <p:nvSpPr>
                  <p:cNvPr id="1167" name="Freeform 62"/>
                  <p:cNvSpPr/>
                  <p:nvPr/>
                </p:nvSpPr>
                <p:spPr>
                  <a:xfrm>
                    <a:off x="7359120" y="3083760"/>
                    <a:ext cx="70560" cy="77040"/>
                  </a:xfrm>
                  <a:custGeom>
                    <a:avLst/>
                    <a:gdLst>
                      <a:gd name="textAreaLeft" fmla="*/ 0 w 70560"/>
                      <a:gd name="textAreaRight" fmla="*/ 73800 w 70560"/>
                      <a:gd name="textAreaTop" fmla="*/ 0 h 77040"/>
                      <a:gd name="textAreaBottom" fmla="*/ 80280 h 77040"/>
                    </a:gdLst>
                    <a:ahLst/>
                    <a:cxnLst/>
                    <a:rect l="textAreaLeft" t="textAreaTop" r="textAreaRight" b="textAreaBottom"/>
                    <a:pathLst>
                      <a:path w="99" h="136">
                        <a:moveTo>
                          <a:pt x="50" y="0"/>
                        </a:moveTo>
                        <a:lnTo>
                          <a:pt x="99" y="136"/>
                        </a:lnTo>
                        <a:lnTo>
                          <a:pt x="50" y="136"/>
                        </a:lnTo>
                        <a:lnTo>
                          <a:pt x="0" y="136"/>
                        </a:lnTo>
                        <a:lnTo>
                          <a:pt x="50"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280" rIns="90000" bIns="35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68" name="Line 63"/>
                  <p:cNvSpPr/>
                  <p:nvPr/>
                </p:nvSpPr>
                <p:spPr>
                  <a:xfrm flipV="1">
                    <a:off x="7396200" y="3155400"/>
                    <a:ext cx="720" cy="16200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69" name="Group 64"/>
                <p:cNvGrpSpPr/>
                <p:nvPr/>
              </p:nvGrpSpPr>
              <p:grpSpPr>
                <a:xfrm>
                  <a:off x="7297560" y="3047760"/>
                  <a:ext cx="70560" cy="287640"/>
                  <a:chOff x="7297560" y="3047760"/>
                  <a:chExt cx="70560" cy="287640"/>
                </a:xfrm>
              </p:grpSpPr>
              <p:sp>
                <p:nvSpPr>
                  <p:cNvPr id="1170" name="Freeform 65"/>
                  <p:cNvSpPr/>
                  <p:nvPr/>
                </p:nvSpPr>
                <p:spPr>
                  <a:xfrm>
                    <a:off x="7297560" y="304776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71" name="Line 66"/>
                  <p:cNvSpPr/>
                  <p:nvPr/>
                </p:nvSpPr>
                <p:spPr>
                  <a:xfrm flipV="1">
                    <a:off x="7335000" y="3119040"/>
                    <a:ext cx="720" cy="216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72" name="Group 67"/>
                <p:cNvGrpSpPr/>
                <p:nvPr/>
              </p:nvGrpSpPr>
              <p:grpSpPr>
                <a:xfrm>
                  <a:off x="7224480" y="3002760"/>
                  <a:ext cx="69840" cy="368640"/>
                  <a:chOff x="7224480" y="3002760"/>
                  <a:chExt cx="69840" cy="368640"/>
                </a:xfrm>
              </p:grpSpPr>
              <p:sp>
                <p:nvSpPr>
                  <p:cNvPr id="1173" name="Freeform 68"/>
                  <p:cNvSpPr/>
                  <p:nvPr/>
                </p:nvSpPr>
                <p:spPr>
                  <a:xfrm>
                    <a:off x="7224480" y="300276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74" name="Line 69"/>
                  <p:cNvSpPr/>
                  <p:nvPr/>
                </p:nvSpPr>
                <p:spPr>
                  <a:xfrm flipV="1">
                    <a:off x="7260840" y="3074040"/>
                    <a:ext cx="720" cy="297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75" name="Group 70"/>
                <p:cNvGrpSpPr/>
                <p:nvPr/>
              </p:nvGrpSpPr>
              <p:grpSpPr>
                <a:xfrm>
                  <a:off x="7138440" y="2966400"/>
                  <a:ext cx="69840" cy="441360"/>
                  <a:chOff x="7138440" y="2966400"/>
                  <a:chExt cx="69840" cy="441360"/>
                </a:xfrm>
              </p:grpSpPr>
              <p:sp>
                <p:nvSpPr>
                  <p:cNvPr id="1176" name="Freeform 71"/>
                  <p:cNvSpPr/>
                  <p:nvPr/>
                </p:nvSpPr>
                <p:spPr>
                  <a:xfrm>
                    <a:off x="7138440" y="2966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77" name="Line 72"/>
                  <p:cNvSpPr/>
                  <p:nvPr/>
                </p:nvSpPr>
                <p:spPr>
                  <a:xfrm flipV="1">
                    <a:off x="7174800" y="3038760"/>
                    <a:ext cx="720" cy="36900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78" name="Group 73"/>
                <p:cNvGrpSpPr/>
                <p:nvPr/>
              </p:nvGrpSpPr>
              <p:grpSpPr>
                <a:xfrm>
                  <a:off x="7052400" y="2930400"/>
                  <a:ext cx="69840" cy="522360"/>
                  <a:chOff x="7052400" y="2930400"/>
                  <a:chExt cx="69840" cy="522360"/>
                </a:xfrm>
              </p:grpSpPr>
              <p:sp>
                <p:nvSpPr>
                  <p:cNvPr id="1179" name="Freeform 74"/>
                  <p:cNvSpPr/>
                  <p:nvPr/>
                </p:nvSpPr>
                <p:spPr>
                  <a:xfrm>
                    <a:off x="7052400" y="2930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80" name="Line 75"/>
                  <p:cNvSpPr/>
                  <p:nvPr/>
                </p:nvSpPr>
                <p:spPr>
                  <a:xfrm flipV="1">
                    <a:off x="7088760" y="3002400"/>
                    <a:ext cx="720" cy="450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81" name="Group 76"/>
                <p:cNvGrpSpPr/>
                <p:nvPr/>
              </p:nvGrpSpPr>
              <p:grpSpPr>
                <a:xfrm>
                  <a:off x="6953760" y="2858760"/>
                  <a:ext cx="70560" cy="629280"/>
                  <a:chOff x="6953760" y="2858760"/>
                  <a:chExt cx="70560" cy="629280"/>
                </a:xfrm>
              </p:grpSpPr>
              <p:sp>
                <p:nvSpPr>
                  <p:cNvPr id="1182" name="Freeform 77"/>
                  <p:cNvSpPr/>
                  <p:nvPr/>
                </p:nvSpPr>
                <p:spPr>
                  <a:xfrm>
                    <a:off x="6953760" y="2858760"/>
                    <a:ext cx="70560" cy="77040"/>
                  </a:xfrm>
                  <a:custGeom>
                    <a:avLst/>
                    <a:gdLst>
                      <a:gd name="textAreaLeft" fmla="*/ 0 w 70560"/>
                      <a:gd name="textAreaRight" fmla="*/ 73800 w 70560"/>
                      <a:gd name="textAreaTop" fmla="*/ 0 h 77040"/>
                      <a:gd name="textAreaBottom" fmla="*/ 80280 h 77040"/>
                    </a:gdLst>
                    <a:ahLst/>
                    <a:cxnLst/>
                    <a:rect l="textAreaLeft" t="textAreaTop" r="textAreaRight" b="textAreaBottom"/>
                    <a:pathLst>
                      <a:path w="99" h="136">
                        <a:moveTo>
                          <a:pt x="50" y="0"/>
                        </a:moveTo>
                        <a:lnTo>
                          <a:pt x="99" y="136"/>
                        </a:lnTo>
                        <a:lnTo>
                          <a:pt x="50" y="136"/>
                        </a:lnTo>
                        <a:lnTo>
                          <a:pt x="0" y="136"/>
                        </a:lnTo>
                        <a:lnTo>
                          <a:pt x="50"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280" rIns="90000" bIns="3528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83" name="Line 78"/>
                  <p:cNvSpPr/>
                  <p:nvPr/>
                </p:nvSpPr>
                <p:spPr>
                  <a:xfrm flipV="1">
                    <a:off x="6990840" y="2930400"/>
                    <a:ext cx="720" cy="55764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84" name="Group 79"/>
                <p:cNvGrpSpPr/>
                <p:nvPr/>
              </p:nvGrpSpPr>
              <p:grpSpPr>
                <a:xfrm>
                  <a:off x="7494480" y="3146760"/>
                  <a:ext cx="70560" cy="98640"/>
                  <a:chOff x="7494480" y="3146760"/>
                  <a:chExt cx="70560" cy="98640"/>
                </a:xfrm>
              </p:grpSpPr>
              <p:sp>
                <p:nvSpPr>
                  <p:cNvPr id="1185" name="Freeform 80"/>
                  <p:cNvSpPr/>
                  <p:nvPr/>
                </p:nvSpPr>
                <p:spPr>
                  <a:xfrm>
                    <a:off x="7494480" y="314676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86" name="Line 81"/>
                  <p:cNvSpPr/>
                  <p:nvPr/>
                </p:nvSpPr>
                <p:spPr>
                  <a:xfrm flipV="1">
                    <a:off x="7531560" y="3218040"/>
                    <a:ext cx="720" cy="27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17640" rIns="90000" bIns="-17640" anchor="t" anchorCtr="1">
                    <a:noAutofit/>
                  </a:bodyPr>
                  <a:lstStyle/>
                  <a:p>
                    <a:endParaRPr lang="en-US" sz="1800" b="0" u="none" strike="noStrike">
                      <a:solidFill>
                        <a:srgbClr val="000000"/>
                      </a:solidFill>
                      <a:uFillTx/>
                      <a:latin typeface="Arial"/>
                      <a:ea typeface="DejaVu Sans"/>
                    </a:endParaRPr>
                  </a:p>
                </p:txBody>
              </p:sp>
            </p:grpSp>
          </p:grpSp>
          <p:grpSp>
            <p:nvGrpSpPr>
              <p:cNvPr id="1187" name="Group 82"/>
              <p:cNvGrpSpPr/>
              <p:nvPr/>
            </p:nvGrpSpPr>
            <p:grpSpPr>
              <a:xfrm>
                <a:off x="7568280" y="1913400"/>
                <a:ext cx="279360" cy="1242360"/>
                <a:chOff x="7568280" y="1913400"/>
                <a:chExt cx="279360" cy="1242360"/>
              </a:xfrm>
            </p:grpSpPr>
            <p:grpSp>
              <p:nvGrpSpPr>
                <p:cNvPr id="1188" name="Group 83"/>
                <p:cNvGrpSpPr/>
                <p:nvPr/>
              </p:nvGrpSpPr>
              <p:grpSpPr>
                <a:xfrm>
                  <a:off x="7568280" y="1913400"/>
                  <a:ext cx="69840" cy="467640"/>
                  <a:chOff x="7568280" y="1913400"/>
                  <a:chExt cx="69840" cy="467640"/>
                </a:xfrm>
              </p:grpSpPr>
              <p:sp>
                <p:nvSpPr>
                  <p:cNvPr id="1189" name="Freeform 84"/>
                  <p:cNvSpPr/>
                  <p:nvPr/>
                </p:nvSpPr>
                <p:spPr>
                  <a:xfrm>
                    <a:off x="7568280" y="1913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90" name="Line 85"/>
                  <p:cNvSpPr/>
                  <p:nvPr/>
                </p:nvSpPr>
                <p:spPr>
                  <a:xfrm flipV="1">
                    <a:off x="7605000" y="1985760"/>
                    <a:ext cx="720" cy="39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91" name="Group 86"/>
                <p:cNvGrpSpPr/>
                <p:nvPr/>
              </p:nvGrpSpPr>
              <p:grpSpPr>
                <a:xfrm>
                  <a:off x="7580520" y="2462400"/>
                  <a:ext cx="70560" cy="197640"/>
                  <a:chOff x="7580520" y="2462400"/>
                  <a:chExt cx="70560" cy="197640"/>
                </a:xfrm>
              </p:grpSpPr>
              <p:sp>
                <p:nvSpPr>
                  <p:cNvPr id="1192" name="Freeform 87"/>
                  <p:cNvSpPr/>
                  <p:nvPr/>
                </p:nvSpPr>
                <p:spPr>
                  <a:xfrm>
                    <a:off x="7580520" y="246240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93" name="Line 88"/>
                  <p:cNvSpPr/>
                  <p:nvPr/>
                </p:nvSpPr>
                <p:spPr>
                  <a:xfrm flipV="1">
                    <a:off x="7617600" y="2534760"/>
                    <a:ext cx="720" cy="12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194" name="Group 89"/>
                <p:cNvGrpSpPr/>
                <p:nvPr/>
              </p:nvGrpSpPr>
              <p:grpSpPr>
                <a:xfrm>
                  <a:off x="7593120" y="2723760"/>
                  <a:ext cx="69840" cy="134640"/>
                  <a:chOff x="7593120" y="2723760"/>
                  <a:chExt cx="69840" cy="134640"/>
                </a:xfrm>
              </p:grpSpPr>
              <p:sp>
                <p:nvSpPr>
                  <p:cNvPr id="1195" name="Freeform 90"/>
                  <p:cNvSpPr/>
                  <p:nvPr/>
                </p:nvSpPr>
                <p:spPr>
                  <a:xfrm>
                    <a:off x="7593120" y="272376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96" name="Line 91"/>
                  <p:cNvSpPr/>
                  <p:nvPr/>
                </p:nvSpPr>
                <p:spPr>
                  <a:xfrm flipV="1">
                    <a:off x="7629480" y="2795040"/>
                    <a:ext cx="720" cy="63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18360" rIns="90000" bIns="18360" anchor="t" anchorCtr="1">
                    <a:noAutofit/>
                  </a:bodyPr>
                  <a:lstStyle/>
                  <a:p>
                    <a:endParaRPr lang="en-US" sz="1800" b="0" u="none" strike="noStrike">
                      <a:solidFill>
                        <a:srgbClr val="000000"/>
                      </a:solidFill>
                      <a:uFillTx/>
                      <a:latin typeface="Arial"/>
                      <a:ea typeface="DejaVu Sans"/>
                    </a:endParaRPr>
                  </a:p>
                </p:txBody>
              </p:sp>
            </p:grpSp>
            <p:grpSp>
              <p:nvGrpSpPr>
                <p:cNvPr id="1197" name="Group 92"/>
                <p:cNvGrpSpPr/>
                <p:nvPr/>
              </p:nvGrpSpPr>
              <p:grpSpPr>
                <a:xfrm>
                  <a:off x="7593120" y="2921400"/>
                  <a:ext cx="69840" cy="107640"/>
                  <a:chOff x="7593120" y="2921400"/>
                  <a:chExt cx="69840" cy="107640"/>
                </a:xfrm>
              </p:grpSpPr>
              <p:sp>
                <p:nvSpPr>
                  <p:cNvPr id="1198" name="Freeform 93"/>
                  <p:cNvSpPr/>
                  <p:nvPr/>
                </p:nvSpPr>
                <p:spPr>
                  <a:xfrm>
                    <a:off x="7593120" y="2921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199" name="Line 94"/>
                  <p:cNvSpPr/>
                  <p:nvPr/>
                </p:nvSpPr>
                <p:spPr>
                  <a:xfrm flipV="1">
                    <a:off x="7629480" y="2993760"/>
                    <a:ext cx="720" cy="3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9720" rIns="90000" bIns="-9720" anchor="t" anchorCtr="1">
                    <a:noAutofit/>
                  </a:bodyPr>
                  <a:lstStyle/>
                  <a:p>
                    <a:endParaRPr lang="en-US" sz="1800" b="0" u="none" strike="noStrike">
                      <a:solidFill>
                        <a:srgbClr val="000000"/>
                      </a:solidFill>
                      <a:uFillTx/>
                      <a:latin typeface="Arial"/>
                      <a:ea typeface="DejaVu Sans"/>
                    </a:endParaRPr>
                  </a:p>
                </p:txBody>
              </p:sp>
            </p:grpSp>
            <p:grpSp>
              <p:nvGrpSpPr>
                <p:cNvPr id="1200" name="Group 95"/>
                <p:cNvGrpSpPr/>
                <p:nvPr/>
              </p:nvGrpSpPr>
              <p:grpSpPr>
                <a:xfrm>
                  <a:off x="7593120" y="3074400"/>
                  <a:ext cx="69840" cy="81360"/>
                  <a:chOff x="7593120" y="3074400"/>
                  <a:chExt cx="69840" cy="81360"/>
                </a:xfrm>
              </p:grpSpPr>
              <p:sp>
                <p:nvSpPr>
                  <p:cNvPr id="1201" name="Freeform 96"/>
                  <p:cNvSpPr/>
                  <p:nvPr/>
                </p:nvSpPr>
                <p:spPr>
                  <a:xfrm>
                    <a:off x="7593120" y="3074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02" name="Line 97"/>
                  <p:cNvSpPr/>
                  <p:nvPr/>
                </p:nvSpPr>
                <p:spPr>
                  <a:xfrm>
                    <a:off x="7629480" y="3155400"/>
                    <a:ext cx="720" cy="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grpSp>
              <p:nvGrpSpPr>
                <p:cNvPr id="1203" name="Group 98"/>
                <p:cNvGrpSpPr/>
                <p:nvPr/>
              </p:nvGrpSpPr>
              <p:grpSpPr>
                <a:xfrm>
                  <a:off x="7679160" y="1913400"/>
                  <a:ext cx="57600" cy="467640"/>
                  <a:chOff x="7679160" y="1913400"/>
                  <a:chExt cx="57600" cy="467640"/>
                </a:xfrm>
              </p:grpSpPr>
              <p:sp>
                <p:nvSpPr>
                  <p:cNvPr id="1204" name="Freeform 99"/>
                  <p:cNvSpPr/>
                  <p:nvPr/>
                </p:nvSpPr>
                <p:spPr>
                  <a:xfrm>
                    <a:off x="7679160" y="1913400"/>
                    <a:ext cx="57600" cy="77400"/>
                  </a:xfrm>
                  <a:custGeom>
                    <a:avLst/>
                    <a:gdLst>
                      <a:gd name="textAreaLeft" fmla="*/ 0 w 57600"/>
                      <a:gd name="textAreaRight" fmla="*/ 60840 w 57600"/>
                      <a:gd name="textAreaTop" fmla="*/ 0 h 77400"/>
                      <a:gd name="textAreaBottom" fmla="*/ 80640 h 77400"/>
                    </a:gdLst>
                    <a:ahLst/>
                    <a:cxn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05" name="Line 100"/>
                  <p:cNvSpPr/>
                  <p:nvPr/>
                </p:nvSpPr>
                <p:spPr>
                  <a:xfrm flipV="1">
                    <a:off x="7703640" y="1985760"/>
                    <a:ext cx="720" cy="39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206" name="Group 101"/>
                <p:cNvGrpSpPr/>
                <p:nvPr/>
              </p:nvGrpSpPr>
              <p:grpSpPr>
                <a:xfrm>
                  <a:off x="7691040" y="2462400"/>
                  <a:ext cx="57600" cy="197640"/>
                  <a:chOff x="7691040" y="2462400"/>
                  <a:chExt cx="57600" cy="197640"/>
                </a:xfrm>
              </p:grpSpPr>
              <p:sp>
                <p:nvSpPr>
                  <p:cNvPr id="1207" name="Freeform 102"/>
                  <p:cNvSpPr/>
                  <p:nvPr/>
                </p:nvSpPr>
                <p:spPr>
                  <a:xfrm>
                    <a:off x="7691040" y="2462400"/>
                    <a:ext cx="57600" cy="77400"/>
                  </a:xfrm>
                  <a:custGeom>
                    <a:avLst/>
                    <a:gdLst>
                      <a:gd name="textAreaLeft" fmla="*/ 0 w 57600"/>
                      <a:gd name="textAreaRight" fmla="*/ 60840 w 57600"/>
                      <a:gd name="textAreaTop" fmla="*/ 0 h 77400"/>
                      <a:gd name="textAreaBottom" fmla="*/ 80640 h 77400"/>
                    </a:gdLst>
                    <a:ahLst/>
                    <a:cxn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08" name="Line 103"/>
                  <p:cNvSpPr/>
                  <p:nvPr/>
                </p:nvSpPr>
                <p:spPr>
                  <a:xfrm flipV="1">
                    <a:off x="7715520" y="2534760"/>
                    <a:ext cx="720" cy="12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209" name="Group 104"/>
                <p:cNvGrpSpPr/>
                <p:nvPr/>
              </p:nvGrpSpPr>
              <p:grpSpPr>
                <a:xfrm>
                  <a:off x="7691040" y="2723760"/>
                  <a:ext cx="57600" cy="126000"/>
                  <a:chOff x="7691040" y="2723760"/>
                  <a:chExt cx="57600" cy="126000"/>
                </a:xfrm>
              </p:grpSpPr>
              <p:sp>
                <p:nvSpPr>
                  <p:cNvPr id="1210" name="Freeform 105"/>
                  <p:cNvSpPr/>
                  <p:nvPr/>
                </p:nvSpPr>
                <p:spPr>
                  <a:xfrm>
                    <a:off x="7691040" y="2723760"/>
                    <a:ext cx="57600" cy="77400"/>
                  </a:xfrm>
                  <a:custGeom>
                    <a:avLst/>
                    <a:gdLst>
                      <a:gd name="textAreaLeft" fmla="*/ 0 w 57600"/>
                      <a:gd name="textAreaRight" fmla="*/ 60840 w 57600"/>
                      <a:gd name="textAreaTop" fmla="*/ 0 h 77400"/>
                      <a:gd name="textAreaBottom" fmla="*/ 80640 h 77400"/>
                    </a:gdLst>
                    <a:ahLst/>
                    <a:cxn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11" name="Line 106"/>
                  <p:cNvSpPr/>
                  <p:nvPr/>
                </p:nvSpPr>
                <p:spPr>
                  <a:xfrm flipV="1">
                    <a:off x="7715520" y="2795040"/>
                    <a:ext cx="720" cy="5472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9720" rIns="90000" bIns="9720" anchor="t" anchorCtr="1">
                    <a:noAutofit/>
                  </a:bodyPr>
                  <a:lstStyle/>
                  <a:p>
                    <a:endParaRPr lang="en-US" sz="1800" b="0" u="none" strike="noStrike">
                      <a:solidFill>
                        <a:srgbClr val="000000"/>
                      </a:solidFill>
                      <a:uFillTx/>
                      <a:latin typeface="Arial"/>
                      <a:ea typeface="DejaVu Sans"/>
                    </a:endParaRPr>
                  </a:p>
                </p:txBody>
              </p:sp>
            </p:grpSp>
            <p:grpSp>
              <p:nvGrpSpPr>
                <p:cNvPr id="1212" name="Group 107"/>
                <p:cNvGrpSpPr/>
                <p:nvPr/>
              </p:nvGrpSpPr>
              <p:grpSpPr>
                <a:xfrm>
                  <a:off x="7691040" y="2921400"/>
                  <a:ext cx="57600" cy="107640"/>
                  <a:chOff x="7691040" y="2921400"/>
                  <a:chExt cx="57600" cy="107640"/>
                </a:xfrm>
              </p:grpSpPr>
              <p:sp>
                <p:nvSpPr>
                  <p:cNvPr id="1213" name="Freeform 108"/>
                  <p:cNvSpPr/>
                  <p:nvPr/>
                </p:nvSpPr>
                <p:spPr>
                  <a:xfrm>
                    <a:off x="7691040" y="2921400"/>
                    <a:ext cx="57600" cy="77400"/>
                  </a:xfrm>
                  <a:custGeom>
                    <a:avLst/>
                    <a:gdLst>
                      <a:gd name="textAreaLeft" fmla="*/ 0 w 57600"/>
                      <a:gd name="textAreaRight" fmla="*/ 60840 w 57600"/>
                      <a:gd name="textAreaTop" fmla="*/ 0 h 77400"/>
                      <a:gd name="textAreaBottom" fmla="*/ 80640 h 77400"/>
                    </a:gdLst>
                    <a:ahLst/>
                    <a:cxn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14" name="Line 109"/>
                  <p:cNvSpPr/>
                  <p:nvPr/>
                </p:nvSpPr>
                <p:spPr>
                  <a:xfrm flipV="1">
                    <a:off x="7715520" y="2993760"/>
                    <a:ext cx="720" cy="3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9720" rIns="90000" bIns="-9720" anchor="t" anchorCtr="1">
                    <a:noAutofit/>
                  </a:bodyPr>
                  <a:lstStyle/>
                  <a:p>
                    <a:endParaRPr lang="en-US" sz="1800" b="0" u="none" strike="noStrike">
                      <a:solidFill>
                        <a:srgbClr val="000000"/>
                      </a:solidFill>
                      <a:uFillTx/>
                      <a:latin typeface="Arial"/>
                      <a:ea typeface="DejaVu Sans"/>
                    </a:endParaRPr>
                  </a:p>
                </p:txBody>
              </p:sp>
            </p:grpSp>
            <p:grpSp>
              <p:nvGrpSpPr>
                <p:cNvPr id="1215" name="Group 110"/>
                <p:cNvGrpSpPr/>
                <p:nvPr/>
              </p:nvGrpSpPr>
              <p:grpSpPr>
                <a:xfrm>
                  <a:off x="7691040" y="3074400"/>
                  <a:ext cx="57600" cy="81360"/>
                  <a:chOff x="7691040" y="3074400"/>
                  <a:chExt cx="57600" cy="81360"/>
                </a:xfrm>
              </p:grpSpPr>
              <p:sp>
                <p:nvSpPr>
                  <p:cNvPr id="1216" name="Freeform 111"/>
                  <p:cNvSpPr/>
                  <p:nvPr/>
                </p:nvSpPr>
                <p:spPr>
                  <a:xfrm>
                    <a:off x="7691040" y="3074400"/>
                    <a:ext cx="57600" cy="77400"/>
                  </a:xfrm>
                  <a:custGeom>
                    <a:avLst/>
                    <a:gdLst>
                      <a:gd name="textAreaLeft" fmla="*/ 0 w 57600"/>
                      <a:gd name="textAreaRight" fmla="*/ 60840 w 57600"/>
                      <a:gd name="textAreaTop" fmla="*/ 0 h 77400"/>
                      <a:gd name="textAreaBottom" fmla="*/ 80640 h 77400"/>
                    </a:gdLst>
                    <a:ahLst/>
                    <a:cxn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17" name="Line 112"/>
                  <p:cNvSpPr/>
                  <p:nvPr/>
                </p:nvSpPr>
                <p:spPr>
                  <a:xfrm>
                    <a:off x="7715520" y="3155400"/>
                    <a:ext cx="720" cy="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grpSp>
              <p:nvGrpSpPr>
                <p:cNvPr id="1218" name="Group 113"/>
                <p:cNvGrpSpPr/>
                <p:nvPr/>
              </p:nvGrpSpPr>
              <p:grpSpPr>
                <a:xfrm>
                  <a:off x="7765200" y="1913400"/>
                  <a:ext cx="69840" cy="467640"/>
                  <a:chOff x="7765200" y="1913400"/>
                  <a:chExt cx="69840" cy="467640"/>
                </a:xfrm>
              </p:grpSpPr>
              <p:sp>
                <p:nvSpPr>
                  <p:cNvPr id="1219" name="Freeform 114"/>
                  <p:cNvSpPr/>
                  <p:nvPr/>
                </p:nvSpPr>
                <p:spPr>
                  <a:xfrm>
                    <a:off x="7765200" y="1913400"/>
                    <a:ext cx="69840" cy="77400"/>
                  </a:xfrm>
                  <a:custGeom>
                    <a:avLst/>
                    <a:gdLst>
                      <a:gd name="textAreaLeft" fmla="*/ 0 w 69840"/>
                      <a:gd name="textAreaRight" fmla="*/ 73080 w 69840"/>
                      <a:gd name="textAreaTop" fmla="*/ 0 h 77400"/>
                      <a:gd name="textAreaBottom" fmla="*/ 80640 h 77400"/>
                    </a:gdLst>
                    <a:ahLst/>
                    <a:cxn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20" name="Line 115"/>
                  <p:cNvSpPr/>
                  <p:nvPr/>
                </p:nvSpPr>
                <p:spPr>
                  <a:xfrm flipV="1">
                    <a:off x="7801560" y="1985760"/>
                    <a:ext cx="720" cy="39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221" name="Group 116"/>
                <p:cNvGrpSpPr/>
                <p:nvPr/>
              </p:nvGrpSpPr>
              <p:grpSpPr>
                <a:xfrm>
                  <a:off x="7777080" y="2462400"/>
                  <a:ext cx="70560" cy="197640"/>
                  <a:chOff x="7777080" y="2462400"/>
                  <a:chExt cx="70560" cy="197640"/>
                </a:xfrm>
              </p:grpSpPr>
              <p:sp>
                <p:nvSpPr>
                  <p:cNvPr id="1222" name="Freeform 117"/>
                  <p:cNvSpPr/>
                  <p:nvPr/>
                </p:nvSpPr>
                <p:spPr>
                  <a:xfrm>
                    <a:off x="7777080" y="246240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23" name="Line 118"/>
                  <p:cNvSpPr/>
                  <p:nvPr/>
                </p:nvSpPr>
                <p:spPr>
                  <a:xfrm flipV="1">
                    <a:off x="7813440" y="2534760"/>
                    <a:ext cx="720" cy="12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nvGrpSpPr>
                <p:cNvPr id="1224" name="Group 119"/>
                <p:cNvGrpSpPr/>
                <p:nvPr/>
              </p:nvGrpSpPr>
              <p:grpSpPr>
                <a:xfrm>
                  <a:off x="7777080" y="2723760"/>
                  <a:ext cx="70560" cy="126000"/>
                  <a:chOff x="7777080" y="2723760"/>
                  <a:chExt cx="70560" cy="126000"/>
                </a:xfrm>
              </p:grpSpPr>
              <p:sp>
                <p:nvSpPr>
                  <p:cNvPr id="1225" name="Freeform 120"/>
                  <p:cNvSpPr/>
                  <p:nvPr/>
                </p:nvSpPr>
                <p:spPr>
                  <a:xfrm>
                    <a:off x="7777080" y="272376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26" name="Line 121"/>
                  <p:cNvSpPr/>
                  <p:nvPr/>
                </p:nvSpPr>
                <p:spPr>
                  <a:xfrm flipV="1">
                    <a:off x="7813440" y="2795040"/>
                    <a:ext cx="720" cy="5472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9720" rIns="90000" bIns="9720" anchor="t" anchorCtr="1">
                    <a:noAutofit/>
                  </a:bodyPr>
                  <a:lstStyle/>
                  <a:p>
                    <a:endParaRPr lang="en-US" sz="1800" b="0" u="none" strike="noStrike">
                      <a:solidFill>
                        <a:srgbClr val="000000"/>
                      </a:solidFill>
                      <a:uFillTx/>
                      <a:latin typeface="Arial"/>
                      <a:ea typeface="DejaVu Sans"/>
                    </a:endParaRPr>
                  </a:p>
                </p:txBody>
              </p:sp>
            </p:grpSp>
            <p:grpSp>
              <p:nvGrpSpPr>
                <p:cNvPr id="1227" name="Group 122"/>
                <p:cNvGrpSpPr/>
                <p:nvPr/>
              </p:nvGrpSpPr>
              <p:grpSpPr>
                <a:xfrm>
                  <a:off x="7777080" y="2921400"/>
                  <a:ext cx="70560" cy="107640"/>
                  <a:chOff x="7777080" y="2921400"/>
                  <a:chExt cx="70560" cy="107640"/>
                </a:xfrm>
              </p:grpSpPr>
              <p:sp>
                <p:nvSpPr>
                  <p:cNvPr id="1228" name="Freeform 123"/>
                  <p:cNvSpPr/>
                  <p:nvPr/>
                </p:nvSpPr>
                <p:spPr>
                  <a:xfrm>
                    <a:off x="7777080" y="292140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29" name="Line 124"/>
                  <p:cNvSpPr/>
                  <p:nvPr/>
                </p:nvSpPr>
                <p:spPr>
                  <a:xfrm flipV="1">
                    <a:off x="7813440" y="2993760"/>
                    <a:ext cx="720" cy="3528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9720" rIns="90000" bIns="-9720" anchor="t" anchorCtr="1">
                    <a:noAutofit/>
                  </a:bodyPr>
                  <a:lstStyle/>
                  <a:p>
                    <a:endParaRPr lang="en-US" sz="1800" b="0" u="none" strike="noStrike">
                      <a:solidFill>
                        <a:srgbClr val="000000"/>
                      </a:solidFill>
                      <a:uFillTx/>
                      <a:latin typeface="Arial"/>
                      <a:ea typeface="DejaVu Sans"/>
                    </a:endParaRPr>
                  </a:p>
                </p:txBody>
              </p:sp>
            </p:grpSp>
            <p:grpSp>
              <p:nvGrpSpPr>
                <p:cNvPr id="1230" name="Group 125"/>
                <p:cNvGrpSpPr/>
                <p:nvPr/>
              </p:nvGrpSpPr>
              <p:grpSpPr>
                <a:xfrm>
                  <a:off x="7777080" y="3074400"/>
                  <a:ext cx="70560" cy="81360"/>
                  <a:chOff x="7777080" y="3074400"/>
                  <a:chExt cx="70560" cy="81360"/>
                </a:xfrm>
              </p:grpSpPr>
              <p:sp>
                <p:nvSpPr>
                  <p:cNvPr id="1231" name="Freeform 126"/>
                  <p:cNvSpPr/>
                  <p:nvPr/>
                </p:nvSpPr>
                <p:spPr>
                  <a:xfrm>
                    <a:off x="7777080" y="3074400"/>
                    <a:ext cx="70560" cy="77400"/>
                  </a:xfrm>
                  <a:custGeom>
                    <a:avLst/>
                    <a:gdLst>
                      <a:gd name="textAreaLeft" fmla="*/ 0 w 70560"/>
                      <a:gd name="textAreaRight" fmla="*/ 73800 w 70560"/>
                      <a:gd name="textAreaTop" fmla="*/ 0 h 77400"/>
                      <a:gd name="textAreaBottom" fmla="*/ 80640 h 77400"/>
                    </a:gdLst>
                    <a:ahLst/>
                    <a:cxn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525">
                    <a:solidFill>
                      <a:srgbClr val="FF0000"/>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32" name="Line 127"/>
                  <p:cNvSpPr/>
                  <p:nvPr/>
                </p:nvSpPr>
                <p:spPr>
                  <a:xfrm>
                    <a:off x="7813440" y="3155400"/>
                    <a:ext cx="720" cy="360"/>
                  </a:xfrm>
                  <a:prstGeom prst="line">
                    <a:avLst/>
                  </a:prstGeom>
                  <a:ln w="52388">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grpSp>
          </p:grpSp>
          <p:grpSp>
            <p:nvGrpSpPr>
              <p:cNvPr id="1233" name="Group 129"/>
              <p:cNvGrpSpPr/>
              <p:nvPr/>
            </p:nvGrpSpPr>
            <p:grpSpPr>
              <a:xfrm>
                <a:off x="7652880" y="3065400"/>
                <a:ext cx="106200" cy="441000"/>
                <a:chOff x="7652880" y="3065400"/>
                <a:chExt cx="106200" cy="441000"/>
              </a:xfrm>
            </p:grpSpPr>
            <p:sp>
              <p:nvSpPr>
                <p:cNvPr id="1234" name="Freeform 130"/>
                <p:cNvSpPr/>
                <p:nvPr/>
              </p:nvSpPr>
              <p:spPr>
                <a:xfrm>
                  <a:off x="7652880" y="3065400"/>
                  <a:ext cx="106200" cy="113760"/>
                </a:xfrm>
                <a:custGeom>
                  <a:avLst/>
                  <a:gdLst>
                    <a:gd name="textAreaLeft" fmla="*/ 0 w 106200"/>
                    <a:gd name="textAreaRight" fmla="*/ 109440 w 106200"/>
                    <a:gd name="textAreaTop" fmla="*/ 0 h 113760"/>
                    <a:gd name="textAreaBottom" fmla="*/ 117000 h 113760"/>
                  </a:gdLst>
                  <a:ahLst/>
                  <a:cxnLst/>
                  <a:rect l="textAreaLeft" t="textAreaTop" r="textAreaRight" b="textAreaBottom"/>
                  <a:pathLst>
                    <a:path w="115" h="183">
                      <a:moveTo>
                        <a:pt x="49" y="0"/>
                      </a:moveTo>
                      <a:lnTo>
                        <a:pt x="115" y="183"/>
                      </a:lnTo>
                      <a:lnTo>
                        <a:pt x="49" y="183"/>
                      </a:lnTo>
                      <a:lnTo>
                        <a:pt x="0" y="183"/>
                      </a:lnTo>
                      <a:lnTo>
                        <a:pt x="49" y="0"/>
                      </a:lnTo>
                      <a:close/>
                    </a:path>
                  </a:pathLst>
                </a:custGeom>
                <a:solidFill>
                  <a:srgbClr val="00FF00"/>
                </a:solidFill>
                <a:ln w="952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u="none" strike="noStrike">
                    <a:solidFill>
                      <a:srgbClr val="000000"/>
                    </a:solidFill>
                    <a:uFillTx/>
                    <a:latin typeface="Arial"/>
                    <a:ea typeface="DejaVu Sans"/>
                  </a:endParaRPr>
                </a:p>
              </p:txBody>
            </p:sp>
            <p:sp>
              <p:nvSpPr>
                <p:cNvPr id="1235" name="Line 131"/>
                <p:cNvSpPr/>
                <p:nvPr/>
              </p:nvSpPr>
              <p:spPr>
                <a:xfrm flipV="1">
                  <a:off x="7707240" y="3164040"/>
                  <a:ext cx="720" cy="342360"/>
                </a:xfrm>
                <a:prstGeom prst="line">
                  <a:avLst/>
                </a:prstGeom>
                <a:ln w="1047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grpSp>
        <p:sp>
          <p:nvSpPr>
            <p:cNvPr id="1236" name="Rectangle 46"/>
            <p:cNvSpPr/>
            <p:nvPr/>
          </p:nvSpPr>
          <p:spPr>
            <a:xfrm>
              <a:off x="7715520" y="3381120"/>
              <a:ext cx="420480" cy="364320"/>
            </a:xfrm>
            <a:prstGeom prst="rect">
              <a:avLst/>
            </a:prstGeom>
            <a:noFill/>
            <a:ln w="0">
              <a:noFill/>
            </a:ln>
          </p:spPr>
          <p:style>
            <a:lnRef idx="0">
              <a:scrgbClr r="0" g="0" b="0"/>
            </a:lnRef>
            <a:fillRef idx="0">
              <a:scrgbClr r="0" g="0" b="0"/>
            </a:fillRef>
            <a:effectRef idx="0">
              <a:scrgbClr r="0" g="0" b="0"/>
            </a:effectRef>
            <a:fontRef idx="minor"/>
          </p:style>
          <p:txBody>
            <a:bodyPr wrap="none" lIns="97200" tIns="38880" rIns="97200" bIns="38880" anchor="t">
              <a:spAutoFit/>
            </a:bodyPr>
            <a:lstStyle/>
            <a:p>
              <a:pPr defTabSz="914400">
                <a:lnSpc>
                  <a:spcPct val="92000"/>
                </a:lnSpc>
              </a:pPr>
              <a:r>
                <a:rPr lang="fr-FR" sz="1800" b="0" u="none" strike="noStrike">
                  <a:solidFill>
                    <a:srgbClr val="000000"/>
                  </a:solidFill>
                  <a:uFillTx/>
                  <a:latin typeface="Arial"/>
                  <a:ea typeface="DejaVu Sans"/>
                </a:rPr>
                <a:t>B</a:t>
              </a:r>
              <a:r>
                <a:rPr lang="fr-FR" sz="1800" b="0" u="none" strike="noStrike" baseline="-25000">
                  <a:solidFill>
                    <a:srgbClr val="000000"/>
                  </a:solidFill>
                  <a:uFillTx/>
                  <a:latin typeface="Arial"/>
                  <a:ea typeface="DejaVu Sans"/>
                </a:rPr>
                <a:t>0</a:t>
              </a:r>
              <a:endParaRPr lang="en-DK" sz="1800" b="0" u="none" strike="noStrike">
                <a:solidFill>
                  <a:srgbClr val="FFFFFF"/>
                </a:solidFill>
                <a:uFillTx/>
                <a:latin typeface="Arial"/>
              </a:endParaRPr>
            </a:p>
          </p:txBody>
        </p:sp>
        <p:sp>
          <p:nvSpPr>
            <p:cNvPr id="1237" name="Connecteur droit avec flèche 27"/>
            <p:cNvSpPr/>
            <p:nvPr/>
          </p:nvSpPr>
          <p:spPr>
            <a:xfrm>
              <a:off x="7774560" y="3408120"/>
              <a:ext cx="279360" cy="360"/>
            </a:xfrm>
            <a:custGeom>
              <a:avLst/>
              <a:gdLst>
                <a:gd name="textAreaLeft" fmla="*/ 0 w 279360"/>
                <a:gd name="textAreaRight" fmla="*/ 282600 w 279360"/>
                <a:gd name="textAreaTop" fmla="*/ 0 h 360"/>
                <a:gd name="textAreaBottom" fmla="*/ 184320 h 360"/>
              </a:gdLst>
              <a:ahLst/>
              <a:cxnLst/>
              <a:rect l="textAreaLeft" t="textAreaTop" r="textAreaRight" b="textAreaBottom"/>
              <a:pathLst>
                <a:path w="21600" h="21600">
                  <a:moveTo>
                    <a:pt x="0" y="0"/>
                  </a:moveTo>
                  <a:lnTo>
                    <a:pt x="21600" y="21600"/>
                  </a:lnTo>
                </a:path>
              </a:pathLst>
            </a:custGeom>
            <a:noFill/>
            <a:ln w="28575">
              <a:solidFill>
                <a:srgbClr val="FFFFFF"/>
              </a:solidFill>
              <a:tailEnd type="triangle" w="med" len="med"/>
            </a:ln>
          </p:spPr>
          <p:style>
            <a:lnRef idx="1">
              <a:schemeClr val="accent1"/>
            </a:lnRef>
            <a:fillRef idx="0">
              <a:schemeClr val="accent1"/>
            </a:fillRef>
            <a:effectRef idx="0">
              <a:schemeClr val="accent1"/>
            </a:effectRef>
            <a:fontRef idx="minor"/>
          </p:style>
          <p:txBody>
            <a:bodyPr lIns="90000" tIns="-44280" rIns="90000" bIns="-44280" anchor="t">
              <a:noAutofit/>
            </a:bodyPr>
            <a:lstStyle/>
            <a:p>
              <a:pPr defTabSz="914400">
                <a:lnSpc>
                  <a:spcPct val="100000"/>
                </a:lnSpc>
              </a:pPr>
              <a:endParaRPr lang="en-US" sz="1800" b="0" u="none" strike="noStrike">
                <a:solidFill>
                  <a:srgbClr val="000000"/>
                </a:solidFill>
                <a:uFillTx/>
                <a:latin typeface="Arial"/>
                <a:ea typeface="DejaVu Sans"/>
              </a:endParaRPr>
            </a:p>
          </p:txBody>
        </p:sp>
      </p:grpSp>
      <p:sp>
        <p:nvSpPr>
          <p:cNvPr id="1238" name="Rectangle 140"/>
          <p:cNvSpPr/>
          <p:nvPr/>
        </p:nvSpPr>
        <p:spPr>
          <a:xfrm>
            <a:off x="188280" y="1688400"/>
            <a:ext cx="595548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2800" b="1" u="none" strike="noStrike">
                <a:solidFill>
                  <a:srgbClr val="000000"/>
                </a:solidFill>
                <a:uFillTx/>
                <a:latin typeface="Arial"/>
                <a:ea typeface="DejaVu Sans"/>
              </a:rPr>
              <a:t>B(x, y, z) = B0 + x Gx + y Gy + z Gz</a:t>
            </a:r>
            <a:endParaRPr lang="en-DK" sz="2800" b="0" u="none" strike="noStrike">
              <a:solidFill>
                <a:srgbClr val="FFFFFF"/>
              </a:solidFill>
              <a:uFillTx/>
              <a:latin typeface="Arial"/>
            </a:endParaRPr>
          </a:p>
        </p:txBody>
      </p:sp>
      <p:sp>
        <p:nvSpPr>
          <p:cNvPr id="1239" name="Rectangle 22"/>
          <p:cNvSpPr/>
          <p:nvPr/>
        </p:nvSpPr>
        <p:spPr>
          <a:xfrm>
            <a:off x="609480" y="101520"/>
            <a:ext cx="8910360" cy="599760"/>
          </a:xfrm>
          <a:prstGeom prst="rect">
            <a:avLst/>
          </a:prstGeom>
          <a:noFill/>
          <a:ln w="0">
            <a:noFill/>
          </a:ln>
        </p:spPr>
        <p:style>
          <a:lnRef idx="0">
            <a:scrgbClr r="0" g="0" b="0"/>
          </a:lnRef>
          <a:fillRef idx="0">
            <a:scrgbClr r="0" g="0" b="0"/>
          </a:fillRef>
          <a:effectRef idx="0">
            <a:scrgbClr r="0" g="0" b="0"/>
          </a:effectRef>
          <a:fontRef idx="minor"/>
        </p:style>
        <p:txBody>
          <a:bodyPr lIns="92160" tIns="46080" rIns="92160" bIns="46080" anchor="ctr">
            <a:noAutofit/>
          </a:bodyPr>
          <a:lstStyle/>
          <a:p>
            <a:pPr defTabSz="914400">
              <a:lnSpc>
                <a:spcPct val="100000"/>
              </a:lnSpc>
              <a:spcBef>
                <a:spcPts val="641"/>
              </a:spcBef>
            </a:pPr>
            <a:r>
              <a:rPr lang="en-US" sz="3200" b="0" u="none" strike="noStrike">
                <a:solidFill>
                  <a:srgbClr val="000000"/>
                </a:solidFill>
                <a:uFillTx/>
                <a:latin typeface="Arial"/>
                <a:ea typeface="DejaVu Sans"/>
              </a:rPr>
              <a:t>IRM : gradients</a:t>
            </a:r>
            <a:endParaRPr lang="en-DK" sz="3200" b="0" u="none" strike="noStrike">
              <a:solidFill>
                <a:srgbClr val="FFFFFF"/>
              </a:solidFill>
              <a:uFillTx/>
              <a:latin typeface="Arial"/>
            </a:endParaRPr>
          </a:p>
        </p:txBody>
      </p:sp>
      <p:grpSp>
        <p:nvGrpSpPr>
          <p:cNvPr id="1240" name="Group 16"/>
          <p:cNvGrpSpPr/>
          <p:nvPr/>
        </p:nvGrpSpPr>
        <p:grpSpPr>
          <a:xfrm>
            <a:off x="8822520" y="4764960"/>
            <a:ext cx="3237480" cy="1956960"/>
            <a:chOff x="8822520" y="4764960"/>
            <a:chExt cx="3237480" cy="1956960"/>
          </a:xfrm>
        </p:grpSpPr>
        <p:sp>
          <p:nvSpPr>
            <p:cNvPr id="1241" name="Text Box 9"/>
            <p:cNvSpPr/>
            <p:nvPr/>
          </p:nvSpPr>
          <p:spPr>
            <a:xfrm>
              <a:off x="8963640" y="4764960"/>
              <a:ext cx="982440" cy="303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Voxel size</a:t>
              </a:r>
              <a:endParaRPr lang="en-DK" sz="1400" b="0" u="none" strike="noStrike">
                <a:solidFill>
                  <a:srgbClr val="FFFFFF"/>
                </a:solidFill>
                <a:uFillTx/>
                <a:latin typeface="Arial"/>
              </a:endParaRPr>
            </a:p>
          </p:txBody>
        </p:sp>
        <p:sp>
          <p:nvSpPr>
            <p:cNvPr id="1242" name="Line 13"/>
            <p:cNvSpPr/>
            <p:nvPr/>
          </p:nvSpPr>
          <p:spPr>
            <a:xfrm flipH="1">
              <a:off x="9540000" y="5154120"/>
              <a:ext cx="72360" cy="425880"/>
            </a:xfrm>
            <a:prstGeom prst="line">
              <a:avLst/>
            </a:prstGeom>
            <a:ln w="38100">
              <a:solidFill>
                <a:srgbClr val="00B05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
          <p:nvSpPr>
            <p:cNvPr id="1243" name="Text Box 20"/>
            <p:cNvSpPr/>
            <p:nvPr/>
          </p:nvSpPr>
          <p:spPr>
            <a:xfrm>
              <a:off x="8822520" y="6357960"/>
              <a:ext cx="168624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Gradient amplitude</a:t>
              </a:r>
              <a:endParaRPr lang="en-DK" sz="1400" b="0" u="none" strike="noStrike">
                <a:solidFill>
                  <a:srgbClr val="FFFFFF"/>
                </a:solidFill>
                <a:uFillTx/>
                <a:latin typeface="Arial"/>
              </a:endParaRPr>
            </a:p>
          </p:txBody>
        </p:sp>
        <p:sp>
          <p:nvSpPr>
            <p:cNvPr id="1244" name="Line 21"/>
            <p:cNvSpPr/>
            <p:nvPr/>
          </p:nvSpPr>
          <p:spPr>
            <a:xfrm flipV="1">
              <a:off x="9703800" y="5940000"/>
              <a:ext cx="916200" cy="412200"/>
            </a:xfrm>
            <a:prstGeom prst="line">
              <a:avLst/>
            </a:prstGeom>
            <a:ln w="38100">
              <a:solidFill>
                <a:srgbClr val="00B05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sp>
          <p:nvSpPr>
            <p:cNvPr id="1245" name="Line 23"/>
            <p:cNvSpPr/>
            <p:nvPr/>
          </p:nvSpPr>
          <p:spPr>
            <a:xfrm>
              <a:off x="8902440" y="5072760"/>
              <a:ext cx="1022400" cy="360"/>
            </a:xfrm>
            <a:prstGeom prst="line">
              <a:avLst/>
            </a:prstGeom>
            <a:ln w="28575">
              <a:solidFill>
                <a:srgbClr val="FFFFF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u="none" strike="noStrike">
                <a:solidFill>
                  <a:srgbClr val="000000"/>
                </a:solidFill>
                <a:uFillTx/>
                <a:latin typeface="Arial"/>
                <a:ea typeface="DejaVu Sans"/>
              </a:endParaRPr>
            </a:p>
          </p:txBody>
        </p:sp>
        <p:sp>
          <p:nvSpPr>
            <p:cNvPr id="1246" name="Text Box 25"/>
            <p:cNvSpPr/>
            <p:nvPr/>
          </p:nvSpPr>
          <p:spPr>
            <a:xfrm>
              <a:off x="11206080" y="6418800"/>
              <a:ext cx="85392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400" b="0" u="none" strike="noStrike">
                  <a:solidFill>
                    <a:srgbClr val="000000"/>
                  </a:solidFill>
                  <a:uFillTx/>
                  <a:latin typeface="Arial"/>
                  <a:ea typeface="DejaVu Sans"/>
                </a:rPr>
                <a:t>Duration</a:t>
              </a:r>
              <a:endParaRPr lang="en-DK" sz="1400" b="0" u="none" strike="noStrike">
                <a:solidFill>
                  <a:srgbClr val="FFFFFF"/>
                </a:solidFill>
                <a:uFillTx/>
                <a:latin typeface="Arial"/>
              </a:endParaRPr>
            </a:p>
          </p:txBody>
        </p:sp>
        <p:sp>
          <p:nvSpPr>
            <p:cNvPr id="1247" name="Line 26"/>
            <p:cNvSpPr/>
            <p:nvPr/>
          </p:nvSpPr>
          <p:spPr>
            <a:xfrm flipH="1" flipV="1">
              <a:off x="11160000" y="5940000"/>
              <a:ext cx="321840" cy="478440"/>
            </a:xfrm>
            <a:prstGeom prst="line">
              <a:avLst/>
            </a:prstGeom>
            <a:ln w="38100">
              <a:solidFill>
                <a:srgbClr val="00B05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u="none" strike="noStrike">
                <a:solidFill>
                  <a:srgbClr val="000000"/>
                </a:solidFill>
                <a:uFillTx/>
                <a:latin typeface="Arial"/>
                <a:ea typeface="DejaVu Sans"/>
              </a:endParaRPr>
            </a:p>
          </p:txBody>
        </p:sp>
      </p:grpSp>
      <p:pic>
        <p:nvPicPr>
          <p:cNvPr id="1248" name="Picture 1"/>
          <p:cNvPicPr/>
          <p:nvPr/>
        </p:nvPicPr>
        <p:blipFill>
          <a:blip r:embed="rId2"/>
          <a:stretch/>
        </p:blipFill>
        <p:spPr>
          <a:xfrm>
            <a:off x="9885240" y="189000"/>
            <a:ext cx="2090160" cy="4090320"/>
          </a:xfrm>
          <a:prstGeom prst="rect">
            <a:avLst/>
          </a:prstGeom>
          <a:ln w="0">
            <a:noFill/>
          </a:ln>
          <a:effectLst>
            <a:outerShdw blurRad="50760" dist="37674" dir="2700000" algn="tl" rotWithShape="0">
              <a:srgbClr val="000000">
                <a:alpha val="40000"/>
              </a:srgbClr>
            </a:outerShdw>
          </a:effectLst>
        </p:spPr>
      </p:pic>
      <p:pic>
        <p:nvPicPr>
          <p:cNvPr id="1249" name="Picture 2"/>
          <p:cNvPicPr/>
          <p:nvPr/>
        </p:nvPicPr>
        <p:blipFill>
          <a:blip r:embed="rId3"/>
          <a:stretch/>
        </p:blipFill>
        <p:spPr>
          <a:xfrm>
            <a:off x="105480" y="3376800"/>
            <a:ext cx="5025600" cy="2273040"/>
          </a:xfrm>
          <a:prstGeom prst="rect">
            <a:avLst/>
          </a:prstGeom>
          <a:ln w="0">
            <a:noFill/>
          </a:ln>
          <a:effectLst>
            <a:outerShdw blurRad="50760" dist="37674" dir="2700000" algn="tl" rotWithShape="0">
              <a:srgbClr val="000000">
                <a:alpha val="40000"/>
              </a:srgbClr>
            </a:outerShdw>
          </a:effectLst>
        </p:spPr>
      </p:pic>
      <p:sp>
        <p:nvSpPr>
          <p:cNvPr id="1250" name="Rectangle 1"/>
          <p:cNvSpPr/>
          <p:nvPr/>
        </p:nvSpPr>
        <p:spPr>
          <a:xfrm>
            <a:off x="9364320" y="5446800"/>
            <a:ext cx="205128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3600" b="0" u="none" strike="noStrike">
                <a:solidFill>
                  <a:srgbClr val="FF0000"/>
                </a:solidFill>
                <a:uFillTx/>
                <a:latin typeface="Arial"/>
                <a:ea typeface="DejaVu Sans"/>
              </a:rPr>
              <a:t>r ~1/(G.t)</a:t>
            </a:r>
            <a:endParaRPr lang="en-DK" sz="3600" b="1" u="none" strike="noStrike">
              <a:solidFill>
                <a:srgbClr val="FF0000"/>
              </a:solidFill>
              <a:uFillTx/>
              <a:latin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1" name="Groupe 1250"/>
          <p:cNvGrpSpPr/>
          <p:nvPr/>
        </p:nvGrpSpPr>
        <p:grpSpPr>
          <a:xfrm>
            <a:off x="3329280" y="3231000"/>
            <a:ext cx="5938920" cy="2550240"/>
            <a:chOff x="3329280" y="3231000"/>
            <a:chExt cx="5938920" cy="2550240"/>
          </a:xfrm>
        </p:grpSpPr>
        <p:pic>
          <p:nvPicPr>
            <p:cNvPr id="1252" name="Image 1251"/>
            <p:cNvPicPr/>
            <p:nvPr/>
          </p:nvPicPr>
          <p:blipFill>
            <a:blip r:embed="rId2"/>
            <a:stretch/>
          </p:blipFill>
          <p:spPr>
            <a:xfrm>
              <a:off x="3698280" y="3231000"/>
              <a:ext cx="5569920" cy="2255400"/>
            </a:xfrm>
            <a:prstGeom prst="rect">
              <a:avLst/>
            </a:prstGeom>
            <a:ln w="0">
              <a:noFill/>
            </a:ln>
          </p:spPr>
        </p:pic>
        <p:sp>
          <p:nvSpPr>
            <p:cNvPr id="1253" name="Rectangle 1252"/>
            <p:cNvSpPr/>
            <p:nvPr/>
          </p:nvSpPr>
          <p:spPr>
            <a:xfrm>
              <a:off x="3329280" y="5436720"/>
              <a:ext cx="2740680"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1800" b="0" u="none" strike="noStrike">
                  <a:solidFill>
                    <a:srgbClr val="000000"/>
                  </a:solidFill>
                  <a:uFillTx/>
                  <a:latin typeface="Arial"/>
                  <a:ea typeface="DejaVu Sans"/>
                </a:rPr>
                <a:t>k-space (complexe)</a:t>
              </a:r>
              <a:endParaRPr lang="en-DK" sz="1800" b="0" u="none" strike="noStrike">
                <a:solidFill>
                  <a:srgbClr val="FFFFFF"/>
                </a:solidFill>
                <a:uFillTx/>
                <a:latin typeface="Arial"/>
              </a:endParaRPr>
            </a:p>
          </p:txBody>
        </p:sp>
        <p:sp>
          <p:nvSpPr>
            <p:cNvPr id="1254" name="Rectangle 1253"/>
            <p:cNvSpPr/>
            <p:nvPr/>
          </p:nvSpPr>
          <p:spPr>
            <a:xfrm>
              <a:off x="7108560" y="5417640"/>
              <a:ext cx="2159640"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1800" b="0" u="none" strike="noStrike">
                  <a:solidFill>
                    <a:srgbClr val="000000"/>
                  </a:solidFill>
                  <a:uFillTx/>
                  <a:latin typeface="Arial"/>
                  <a:ea typeface="DejaVu Sans"/>
                </a:rPr>
                <a:t>Usual space (real)</a:t>
              </a:r>
              <a:endParaRPr lang="en-DK" sz="1800" b="0" u="none" strike="noStrike">
                <a:solidFill>
                  <a:srgbClr val="FFFFFF"/>
                </a:solidFill>
                <a:uFillTx/>
                <a:latin typeface="Arial"/>
              </a:endParaRPr>
            </a:p>
          </p:txBody>
        </p:sp>
      </p:grpSp>
      <p:sp>
        <p:nvSpPr>
          <p:cNvPr id="1255" name="Rectangle 1254"/>
          <p:cNvSpPr/>
          <p:nvPr/>
        </p:nvSpPr>
        <p:spPr>
          <a:xfrm>
            <a:off x="3240000" y="776520"/>
            <a:ext cx="5659560" cy="84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sz="2800" b="0" u="none" strike="noStrike">
                <a:solidFill>
                  <a:srgbClr val="000000"/>
                </a:solidFill>
                <a:uFillTx/>
                <a:latin typeface="Arial"/>
                <a:ea typeface="DejaVu Sans"/>
              </a:rPr>
              <a:t>THE k-space</a:t>
            </a:r>
            <a:endParaRPr lang="en-DK" sz="2800" b="0" u="none" strike="noStrike">
              <a:solidFill>
                <a:srgbClr val="FFFFFF"/>
              </a:solidFill>
              <a:uFillTx/>
              <a:latin typeface="Arial"/>
            </a:endParaRPr>
          </a:p>
        </p:txBody>
      </p:sp>
      <p:sp>
        <p:nvSpPr>
          <p:cNvPr id="1256" name="Rectangle 1255"/>
          <p:cNvSpPr/>
          <p:nvPr/>
        </p:nvSpPr>
        <p:spPr>
          <a:xfrm>
            <a:off x="1458720" y="2051640"/>
            <a:ext cx="9771480" cy="600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fr-FR" sz="1800" b="0" u="none" strike="noStrike">
                <a:solidFill>
                  <a:srgbClr val="000000"/>
                </a:solidFill>
                <a:uFillTx/>
                <a:latin typeface="Arial"/>
                <a:ea typeface="DejaVu Sans"/>
              </a:rPr>
              <a:t>The k space is “just” the spatial frequency representation space of a spatial representation</a:t>
            </a:r>
            <a:endParaRPr lang="en-DK" sz="1800" b="0" u="none" strike="noStrike">
              <a:solidFill>
                <a:srgbClr val="FFFFFF"/>
              </a:solidFill>
              <a:uFillTx/>
              <a:latin typeface="Arial"/>
            </a:endParaRPr>
          </a:p>
        </p:txBody>
      </p:sp>
      <p:pic>
        <p:nvPicPr>
          <p:cNvPr id="1257" name="Image 24"/>
          <p:cNvPicPr/>
          <p:nvPr/>
        </p:nvPicPr>
        <p:blipFill>
          <a:blip r:embed="rId3"/>
          <a:stretch/>
        </p:blipFill>
        <p:spPr>
          <a:xfrm>
            <a:off x="9883800" y="3833280"/>
            <a:ext cx="2122920" cy="1184760"/>
          </a:xfrm>
          <a:prstGeom prst="rect">
            <a:avLst/>
          </a:prstGeom>
          <a:ln w="0">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8" name="Picture 4" descr="A picture containing diagram&#10;&#10;Description automatically generated"/>
          <p:cNvPicPr/>
          <p:nvPr/>
        </p:nvPicPr>
        <p:blipFill>
          <a:blip r:embed="rId2"/>
          <a:stretch/>
        </p:blipFill>
        <p:spPr>
          <a:xfrm>
            <a:off x="2185920" y="880920"/>
            <a:ext cx="7816320" cy="5092200"/>
          </a:xfrm>
          <a:prstGeom prst="rect">
            <a:avLst/>
          </a:prstGeom>
          <a:ln w="0">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 name="Picture 1413"/>
          <p:cNvPicPr/>
          <p:nvPr/>
        </p:nvPicPr>
        <p:blipFill>
          <a:blip r:embed="rId2"/>
          <a:stretch/>
        </p:blipFill>
        <p:spPr>
          <a:xfrm>
            <a:off x="1321920" y="447840"/>
            <a:ext cx="3749400" cy="5853960"/>
          </a:xfrm>
          <a:prstGeom prst="rect">
            <a:avLst/>
          </a:prstGeom>
          <a:ln w="0">
            <a:noFill/>
          </a:ln>
        </p:spPr>
      </p:pic>
      <p:pic>
        <p:nvPicPr>
          <p:cNvPr id="1260" name="Picture 1414"/>
          <p:cNvPicPr/>
          <p:nvPr/>
        </p:nvPicPr>
        <p:blipFill>
          <a:blip r:embed="rId3"/>
          <a:stretch/>
        </p:blipFill>
        <p:spPr>
          <a:xfrm>
            <a:off x="6587280" y="843480"/>
            <a:ext cx="4968360" cy="4987440"/>
          </a:xfrm>
          <a:prstGeom prst="rect">
            <a:avLst/>
          </a:prstGeom>
          <a:ln w="0">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 name="Picture 4" descr="A picture containing text&#10;&#10;Description automatically generated"/>
          <p:cNvPicPr/>
          <p:nvPr/>
        </p:nvPicPr>
        <p:blipFill>
          <a:blip r:embed="rId2"/>
          <a:stretch/>
        </p:blipFill>
        <p:spPr>
          <a:xfrm>
            <a:off x="2876400" y="783360"/>
            <a:ext cx="6435360" cy="4822560"/>
          </a:xfrm>
          <a:prstGeom prst="rect">
            <a:avLst/>
          </a:prstGeom>
          <a:ln w="0">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Picture 4" descr="A picture containing graphical user interface&#10;&#10;Description automatically generated"/>
          <p:cNvPicPr/>
          <p:nvPr/>
        </p:nvPicPr>
        <p:blipFill>
          <a:blip r:embed="rId2"/>
          <a:stretch/>
        </p:blipFill>
        <p:spPr>
          <a:xfrm>
            <a:off x="2739960" y="3773160"/>
            <a:ext cx="6708240" cy="2968920"/>
          </a:xfrm>
          <a:prstGeom prst="rect">
            <a:avLst/>
          </a:prstGeom>
          <a:ln w="0">
            <a:noFill/>
          </a:ln>
        </p:spPr>
      </p:pic>
      <p:sp>
        <p:nvSpPr>
          <p:cNvPr id="1263" name="TextBox 6"/>
          <p:cNvSpPr/>
          <p:nvPr/>
        </p:nvSpPr>
        <p:spPr>
          <a:xfrm>
            <a:off x="1649880" y="1696320"/>
            <a:ext cx="59745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rgbClr val="000000"/>
                </a:solidFill>
                <a:uFillTx/>
                <a:latin typeface="Arial"/>
                <a:ea typeface="DejaVu Sans"/>
              </a:rPr>
              <a:t>Over time, we will acquire the area of the k space that interests us in order to be able to transform it into an image via TF (1D, 2D, 3D)</a:t>
            </a:r>
            <a:endParaRPr lang="en-DK" sz="1800" b="0" u="none" strike="noStrike">
              <a:solidFill>
                <a:srgbClr val="FFFFFF"/>
              </a:solidFill>
              <a:uFillTx/>
              <a:latin typeface="Arial"/>
            </a:endParaRPr>
          </a:p>
        </p:txBody>
      </p:sp>
      <p:sp>
        <p:nvSpPr>
          <p:cNvPr id="1264" name="Titre 1"/>
          <p:cNvSpPr/>
          <p:nvPr/>
        </p:nvSpPr>
        <p:spPr>
          <a:xfrm>
            <a:off x="3886200" y="304920"/>
            <a:ext cx="4416120" cy="1141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pPr>
            <a:r>
              <a:rPr lang="en-US" sz="4400" b="0" u="none" strike="noStrike">
                <a:solidFill>
                  <a:srgbClr val="000000"/>
                </a:solidFill>
                <a:uFillTx/>
                <a:latin typeface="Arial"/>
                <a:ea typeface="DejaVu Sans"/>
              </a:rPr>
              <a:t>MRI sequence</a:t>
            </a:r>
            <a:endParaRPr lang="en-DK" sz="4400" b="0" u="none" strike="noStrike">
              <a:solidFill>
                <a:srgbClr val="FFFFFF"/>
              </a:solidFill>
              <a:uFillTx/>
              <a:latin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Titre 14"/>
          <p:cNvSpPr/>
          <p:nvPr/>
        </p:nvSpPr>
        <p:spPr>
          <a:xfrm>
            <a:off x="3886200" y="304920"/>
            <a:ext cx="708876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pPr>
            <a:r>
              <a:rPr lang="fr-FR" sz="4400" b="0" u="none" strike="noStrike">
                <a:solidFill>
                  <a:srgbClr val="000000"/>
                </a:solidFill>
                <a:uFillTx/>
                <a:latin typeface="Arial"/>
                <a:ea typeface="DejaVu Sans"/>
              </a:rPr>
              <a:t>Selecting a slice</a:t>
            </a:r>
            <a:endParaRPr lang="en-DK" sz="4400" b="0" u="none" strike="noStrike">
              <a:solidFill>
                <a:srgbClr val="FFFFFF"/>
              </a:solidFill>
              <a:uFillTx/>
              <a:latin typeface="Arial"/>
            </a:endParaRPr>
          </a:p>
        </p:txBody>
      </p:sp>
      <p:grpSp>
        <p:nvGrpSpPr>
          <p:cNvPr id="1266" name="Group 1419"/>
          <p:cNvGrpSpPr/>
          <p:nvPr/>
        </p:nvGrpSpPr>
        <p:grpSpPr>
          <a:xfrm>
            <a:off x="388800" y="3725280"/>
            <a:ext cx="3362040" cy="2833560"/>
            <a:chOff x="388800" y="3725280"/>
            <a:chExt cx="3362040" cy="2833560"/>
          </a:xfrm>
        </p:grpSpPr>
        <p:grpSp>
          <p:nvGrpSpPr>
            <p:cNvPr id="1267" name="Group 1420"/>
            <p:cNvGrpSpPr/>
            <p:nvPr/>
          </p:nvGrpSpPr>
          <p:grpSpPr>
            <a:xfrm>
              <a:off x="388800" y="3878640"/>
              <a:ext cx="3362040" cy="2680200"/>
              <a:chOff x="388800" y="3878640"/>
              <a:chExt cx="3362040" cy="2680200"/>
            </a:xfrm>
          </p:grpSpPr>
          <p:pic>
            <p:nvPicPr>
              <p:cNvPr id="1268" name="Picture 1421"/>
              <p:cNvPicPr/>
              <p:nvPr/>
            </p:nvPicPr>
            <p:blipFill>
              <a:blip r:embed="rId2"/>
              <a:stretch/>
            </p:blipFill>
            <p:spPr>
              <a:xfrm>
                <a:off x="388800" y="4534920"/>
                <a:ext cx="3362040" cy="649440"/>
              </a:xfrm>
              <a:prstGeom prst="rect">
                <a:avLst/>
              </a:prstGeom>
              <a:ln w="0">
                <a:noFill/>
              </a:ln>
            </p:spPr>
          </p:pic>
          <p:pic>
            <p:nvPicPr>
              <p:cNvPr id="1269" name="Picture 1422"/>
              <p:cNvPicPr/>
              <p:nvPr/>
            </p:nvPicPr>
            <p:blipFill>
              <a:blip r:embed="rId3"/>
              <a:stretch/>
            </p:blipFill>
            <p:spPr>
              <a:xfrm>
                <a:off x="388800" y="3878640"/>
                <a:ext cx="3358440" cy="653760"/>
              </a:xfrm>
              <a:prstGeom prst="rect">
                <a:avLst/>
              </a:prstGeom>
              <a:ln w="0">
                <a:noFill/>
              </a:ln>
            </p:spPr>
          </p:pic>
          <p:pic>
            <p:nvPicPr>
              <p:cNvPr id="1270" name="Picture 1423"/>
              <p:cNvPicPr/>
              <p:nvPr/>
            </p:nvPicPr>
            <p:blipFill>
              <a:blip r:embed="rId4"/>
              <a:stretch/>
            </p:blipFill>
            <p:spPr>
              <a:xfrm>
                <a:off x="388800" y="5186880"/>
                <a:ext cx="3355200" cy="701280"/>
              </a:xfrm>
              <a:prstGeom prst="rect">
                <a:avLst/>
              </a:prstGeom>
              <a:ln w="0">
                <a:noFill/>
              </a:ln>
            </p:spPr>
          </p:pic>
          <p:pic>
            <p:nvPicPr>
              <p:cNvPr id="1271" name="Picture 1424"/>
              <p:cNvPicPr/>
              <p:nvPr/>
            </p:nvPicPr>
            <p:blipFill>
              <a:blip r:embed="rId5"/>
              <a:stretch/>
            </p:blipFill>
            <p:spPr>
              <a:xfrm>
                <a:off x="388800" y="5890680"/>
                <a:ext cx="3344760" cy="668160"/>
              </a:xfrm>
              <a:prstGeom prst="rect">
                <a:avLst/>
              </a:prstGeom>
              <a:ln w="0">
                <a:noFill/>
              </a:ln>
            </p:spPr>
          </p:pic>
        </p:grpSp>
        <p:pic>
          <p:nvPicPr>
            <p:cNvPr id="1272" name="Picture 1425"/>
            <p:cNvPicPr/>
            <p:nvPr/>
          </p:nvPicPr>
          <p:blipFill>
            <a:blip r:embed="rId6"/>
            <a:stretch/>
          </p:blipFill>
          <p:spPr>
            <a:xfrm>
              <a:off x="388800" y="3725280"/>
              <a:ext cx="3345480" cy="150840"/>
            </a:xfrm>
            <a:prstGeom prst="rect">
              <a:avLst/>
            </a:prstGeom>
            <a:ln w="0">
              <a:noFill/>
            </a:ln>
          </p:spPr>
        </p:pic>
      </p:grpSp>
      <p:pic>
        <p:nvPicPr>
          <p:cNvPr id="1273" name="Picture 40" descr="A picture containing graphical user interface&#10;&#10;Description automatically generated"/>
          <p:cNvPicPr/>
          <p:nvPr/>
        </p:nvPicPr>
        <p:blipFill>
          <a:blip r:embed="rId7"/>
          <a:srcRect r="64656" b="62681"/>
          <a:stretch/>
        </p:blipFill>
        <p:spPr>
          <a:xfrm>
            <a:off x="7057800" y="1669320"/>
            <a:ext cx="3992040" cy="1864440"/>
          </a:xfrm>
          <a:prstGeom prst="rect">
            <a:avLst/>
          </a:prstGeom>
          <a:ln w="0">
            <a:noFill/>
          </a:ln>
        </p:spPr>
      </p:pic>
      <p:pic>
        <p:nvPicPr>
          <p:cNvPr id="1274" name="Picture 1427"/>
          <p:cNvPicPr/>
          <p:nvPr/>
        </p:nvPicPr>
        <p:blipFill>
          <a:blip r:embed="rId8"/>
          <a:stretch/>
        </p:blipFill>
        <p:spPr>
          <a:xfrm>
            <a:off x="6790320" y="3731400"/>
            <a:ext cx="4769640" cy="2841840"/>
          </a:xfrm>
          <a:prstGeom prst="rect">
            <a:avLst/>
          </a:prstGeom>
          <a:ln w="0">
            <a:noFill/>
          </a:ln>
        </p:spPr>
      </p:pic>
      <p:pic>
        <p:nvPicPr>
          <p:cNvPr id="1275" name="Picture 43" descr="A picture containing graphical user interface&#10;&#10;Description automatically generated"/>
          <p:cNvPicPr/>
          <p:nvPr/>
        </p:nvPicPr>
        <p:blipFill>
          <a:blip r:embed="rId7"/>
          <a:stretch/>
        </p:blipFill>
        <p:spPr>
          <a:xfrm>
            <a:off x="198000" y="1447920"/>
            <a:ext cx="5843880" cy="2585880"/>
          </a:xfrm>
          <a:prstGeom prst="rect">
            <a:avLst/>
          </a:prstGeom>
          <a:ln w="0">
            <a:noFill/>
          </a:ln>
        </p:spPr>
      </p:pic>
      <p:sp>
        <p:nvSpPr>
          <p:cNvPr id="1276" name="Arrow: Right 1429"/>
          <p:cNvSpPr/>
          <p:nvPr/>
        </p:nvSpPr>
        <p:spPr>
          <a:xfrm rot="14850000">
            <a:off x="659520" y="2594520"/>
            <a:ext cx="884160" cy="308880"/>
          </a:xfrm>
          <a:prstGeom prst="rightArrow">
            <a:avLst>
              <a:gd name="adj1" fmla="val 50000"/>
              <a:gd name="adj2" fmla="val 71185"/>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fr-FR" sz="1800" b="0" u="none" strike="noStrike">
              <a:solidFill>
                <a:srgbClr val="000000"/>
              </a:solidFill>
              <a:uFillTx/>
              <a:latin typeface="Arial"/>
              <a:ea typeface="DejaVu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Titre 16"/>
          <p:cNvSpPr/>
          <p:nvPr/>
        </p:nvSpPr>
        <p:spPr>
          <a:xfrm>
            <a:off x="198000" y="304920"/>
            <a:ext cx="1028628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pPr>
            <a:r>
              <a:rPr lang="en-US" sz="3600" b="0" u="none" strike="noStrike">
                <a:solidFill>
                  <a:srgbClr val="000000"/>
                </a:solidFill>
                <a:uFillTx/>
                <a:latin typeface="Arial"/>
                <a:ea typeface="DejaVu Sans"/>
              </a:rPr>
              <a:t>Scanning of the k-space by phase gradient</a:t>
            </a:r>
            <a:endParaRPr lang="en-DK" sz="3600" b="0" u="none" strike="noStrike">
              <a:solidFill>
                <a:srgbClr val="FFFFFF"/>
              </a:solidFill>
              <a:uFillTx/>
              <a:latin typeface="Arial"/>
            </a:endParaRPr>
          </a:p>
        </p:txBody>
      </p:sp>
      <p:pic>
        <p:nvPicPr>
          <p:cNvPr id="1278" name="Picture 42" descr="A picture containing graphical user interface&#10;&#10;Description automatically generated"/>
          <p:cNvPicPr/>
          <p:nvPr/>
        </p:nvPicPr>
        <p:blipFill>
          <a:blip r:embed="rId2"/>
          <a:stretch/>
        </p:blipFill>
        <p:spPr>
          <a:xfrm>
            <a:off x="198000" y="1447920"/>
            <a:ext cx="5843880" cy="2585880"/>
          </a:xfrm>
          <a:prstGeom prst="rect">
            <a:avLst/>
          </a:prstGeom>
          <a:ln w="0">
            <a:noFill/>
          </a:ln>
        </p:spPr>
      </p:pic>
      <p:sp>
        <p:nvSpPr>
          <p:cNvPr id="1279" name="Arrow: Right 1432"/>
          <p:cNvSpPr/>
          <p:nvPr/>
        </p:nvSpPr>
        <p:spPr>
          <a:xfrm rot="14850000">
            <a:off x="782280" y="2971800"/>
            <a:ext cx="884160" cy="308880"/>
          </a:xfrm>
          <a:prstGeom prst="rightArrow">
            <a:avLst>
              <a:gd name="adj1" fmla="val 50000"/>
              <a:gd name="adj2" fmla="val 71185"/>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fr-FR" sz="1800" b="0" u="none" strike="noStrike">
              <a:solidFill>
                <a:srgbClr val="000000"/>
              </a:solidFill>
              <a:uFillTx/>
              <a:latin typeface="Arial"/>
              <a:ea typeface="DejaVu Sans"/>
            </a:endParaRPr>
          </a:p>
        </p:txBody>
      </p:sp>
      <p:pic>
        <p:nvPicPr>
          <p:cNvPr id="1280" name="Picture 1433"/>
          <p:cNvPicPr/>
          <p:nvPr/>
        </p:nvPicPr>
        <p:blipFill>
          <a:blip r:embed="rId3"/>
          <a:stretch/>
        </p:blipFill>
        <p:spPr>
          <a:xfrm>
            <a:off x="3431520" y="4121280"/>
            <a:ext cx="7984080" cy="2193480"/>
          </a:xfrm>
          <a:prstGeom prst="rect">
            <a:avLst/>
          </a:prstGeom>
          <a:ln w="0">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Titre 12"/>
          <p:cNvSpPr/>
          <p:nvPr/>
        </p:nvSpPr>
        <p:spPr>
          <a:xfrm>
            <a:off x="198000" y="304920"/>
            <a:ext cx="1028628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pPr>
            <a:r>
              <a:rPr lang="en-US" sz="3600" b="0" u="none" strike="noStrike">
                <a:solidFill>
                  <a:srgbClr val="000000"/>
                </a:solidFill>
                <a:uFillTx/>
                <a:latin typeface="Arial"/>
                <a:ea typeface="DejaVu Sans"/>
              </a:rPr>
              <a:t>Scanning of the k space by reading gradient</a:t>
            </a:r>
            <a:endParaRPr lang="en-DK" sz="3600" b="0" u="none" strike="noStrike">
              <a:solidFill>
                <a:srgbClr val="FFFFFF"/>
              </a:solidFill>
              <a:uFillTx/>
              <a:latin typeface="Arial"/>
            </a:endParaRPr>
          </a:p>
        </p:txBody>
      </p:sp>
      <p:pic>
        <p:nvPicPr>
          <p:cNvPr id="1282" name="Picture 41" descr="A picture containing graphical user interface&#10;&#10;Description automatically generated"/>
          <p:cNvPicPr/>
          <p:nvPr/>
        </p:nvPicPr>
        <p:blipFill>
          <a:blip r:embed="rId2"/>
          <a:stretch/>
        </p:blipFill>
        <p:spPr>
          <a:xfrm>
            <a:off x="198000" y="1447920"/>
            <a:ext cx="5843880" cy="2585880"/>
          </a:xfrm>
          <a:prstGeom prst="rect">
            <a:avLst/>
          </a:prstGeom>
          <a:ln w="0">
            <a:noFill/>
          </a:ln>
        </p:spPr>
      </p:pic>
      <p:pic>
        <p:nvPicPr>
          <p:cNvPr id="1283" name="Picture 1436"/>
          <p:cNvPicPr/>
          <p:nvPr/>
        </p:nvPicPr>
        <p:blipFill>
          <a:blip r:embed="rId3"/>
          <a:stretch/>
        </p:blipFill>
        <p:spPr>
          <a:xfrm>
            <a:off x="6410160" y="1447920"/>
            <a:ext cx="5511240" cy="4273200"/>
          </a:xfrm>
          <a:prstGeom prst="rect">
            <a:avLst/>
          </a:prstGeom>
          <a:ln w="0">
            <a:noFill/>
          </a:ln>
        </p:spPr>
      </p:pic>
      <p:sp>
        <p:nvSpPr>
          <p:cNvPr id="1284" name="Arrow: Right 1437"/>
          <p:cNvSpPr/>
          <p:nvPr/>
        </p:nvSpPr>
        <p:spPr>
          <a:xfrm rot="14850000">
            <a:off x="452160" y="3584880"/>
            <a:ext cx="884160" cy="308880"/>
          </a:xfrm>
          <a:prstGeom prst="rightArrow">
            <a:avLst>
              <a:gd name="adj1" fmla="val 50000"/>
              <a:gd name="adj2" fmla="val 71185"/>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fr-FR" sz="1800" b="0" u="none" strike="noStrike">
              <a:solidFill>
                <a:srgbClr val="000000"/>
              </a:solidFill>
              <a:uFillTx/>
              <a:latin typeface="Arial"/>
              <a:ea typeface="DejaVu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Titre 15"/>
          <p:cNvSpPr/>
          <p:nvPr/>
        </p:nvSpPr>
        <p:spPr>
          <a:xfrm>
            <a:off x="198000" y="304920"/>
            <a:ext cx="1028628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pPr>
            <a:r>
              <a:rPr lang="en-US" sz="3600" b="0" u="none" strike="noStrike">
                <a:solidFill>
                  <a:srgbClr val="000000"/>
                </a:solidFill>
                <a:uFillTx/>
                <a:latin typeface="Arial"/>
                <a:ea typeface="DejaVu Sans"/>
              </a:rPr>
              <a:t>Scanning of the k space by read gradient + phase</a:t>
            </a:r>
            <a:endParaRPr lang="en-DK" sz="3600" b="0" u="none" strike="noStrike">
              <a:solidFill>
                <a:srgbClr val="FFFFFF"/>
              </a:solidFill>
              <a:uFillTx/>
              <a:latin typeface="Arial"/>
            </a:endParaRPr>
          </a:p>
        </p:txBody>
      </p:sp>
      <p:pic>
        <p:nvPicPr>
          <p:cNvPr id="1286" name="Picture 1439"/>
          <p:cNvPicPr/>
          <p:nvPr/>
        </p:nvPicPr>
        <p:blipFill>
          <a:blip r:embed="rId2"/>
          <a:stretch/>
        </p:blipFill>
        <p:spPr>
          <a:xfrm>
            <a:off x="641520" y="1784520"/>
            <a:ext cx="10808280" cy="411372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5092</TotalTime>
  <Words>6278</Words>
  <Application>Microsoft Office PowerPoint</Application>
  <PresentationFormat>Grand écran</PresentationFormat>
  <Paragraphs>835</Paragraphs>
  <Slides>117</Slides>
  <Notes>0</Notes>
  <HiddenSlides>0</HiddenSlides>
  <MMClips>0</MMClips>
  <ScaleCrop>false</ScaleCrop>
  <HeadingPairs>
    <vt:vector size="6" baseType="variant">
      <vt:variant>
        <vt:lpstr>Polices utilisées</vt:lpstr>
      </vt:variant>
      <vt:variant>
        <vt:i4>19</vt:i4>
      </vt:variant>
      <vt:variant>
        <vt:lpstr>Thème</vt:lpstr>
      </vt:variant>
      <vt:variant>
        <vt:i4>6</vt:i4>
      </vt:variant>
      <vt:variant>
        <vt:lpstr>Titres des diapositives</vt:lpstr>
      </vt:variant>
      <vt:variant>
        <vt:i4>117</vt:i4>
      </vt:variant>
    </vt:vector>
  </HeadingPairs>
  <TitlesOfParts>
    <vt:vector size="142" baseType="lpstr">
      <vt:lpstr>ＭＳ Ｐゴシック</vt:lpstr>
      <vt:lpstr>Abadi MT Condensed Light</vt:lpstr>
      <vt:lpstr>Arial</vt:lpstr>
      <vt:lpstr>Calibri</vt:lpstr>
      <vt:lpstr>Calibri Light</vt:lpstr>
      <vt:lpstr>Cambria Math</vt:lpstr>
      <vt:lpstr>Century Schoolbook</vt:lpstr>
      <vt:lpstr>Century Schoolbook L</vt:lpstr>
      <vt:lpstr>CMMI10</vt:lpstr>
      <vt:lpstr>CMSS10</vt:lpstr>
      <vt:lpstr>CMSS8</vt:lpstr>
      <vt:lpstr>CMSY10</vt:lpstr>
      <vt:lpstr>CMU Classical Serif</vt:lpstr>
      <vt:lpstr>DejaVu Sans</vt:lpstr>
      <vt:lpstr>Georgia</vt:lpstr>
      <vt:lpstr>Symbol</vt:lpstr>
      <vt:lpstr>TeX Gyre Termes Math</vt:lpstr>
      <vt:lpstr>Times New Roman</vt:lpstr>
      <vt:lpstr>Wingdings</vt:lpstr>
      <vt:lpstr>Office Theme</vt:lpstr>
      <vt:lpstr>Office Theme</vt:lpstr>
      <vt:lpstr>Office Theme</vt:lpstr>
      <vt:lpstr>Office Theme</vt:lpstr>
      <vt:lpstr>Office Theme</vt:lpstr>
      <vt:lpstr>Office Theme</vt:lpstr>
      <vt:lpstr>The best tool is just crap  if you don’t know when  to use 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X-ray Tomography (CT)</vt:lpstr>
      <vt:lpstr>Présentation PowerPoint</vt:lpstr>
      <vt:lpstr>Simplified principle</vt:lpstr>
      <vt:lpstr>Présentation PowerPoint</vt:lpstr>
      <vt:lpstr>The concept of cross-section</vt:lpstr>
      <vt:lpstr>Présentation PowerPoint</vt:lpstr>
      <vt:lpstr>Let's build an X-ray generator for tomography</vt:lpstr>
      <vt:lpstr>Présentation PowerPoint</vt:lpstr>
      <vt:lpstr>Présentation PowerPoint</vt:lpstr>
      <vt:lpstr>Présentation PowerPoint</vt:lpstr>
      <vt:lpstr>Présentation PowerPoint</vt:lpstr>
      <vt:lpstr>Retroprojection artifacts :  less projection  =&gt; less time and less irradiation  =&gt; less quality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Image quality in X-ray tomography</vt:lpstr>
      <vt:lpstr>X tomography pro’s and con’s</vt:lpstr>
      <vt:lpstr>Evolution margin</vt:lpstr>
      <vt:lpstr>Présentation PowerPoint</vt:lpstr>
      <vt:lpstr>Présentation PowerPoint</vt:lpstr>
      <vt:lpstr>Ultrasound</vt:lpstr>
      <vt:lpstr>basis</vt:lpstr>
      <vt:lpstr>Displacement of mechanical waves in a medium</vt:lpstr>
      <vt:lpstr>Présentation PowerPoint</vt:lpstr>
      <vt:lpstr>Présentation PowerPoint</vt:lpstr>
      <vt:lpstr>Concept of impedance (acoustic)</vt:lpstr>
      <vt:lpstr>Reflected waves</vt:lpstr>
      <vt:lpstr>Reflected waves</vt:lpstr>
      <vt:lpstr>Présentation PowerPoint</vt:lpstr>
      <vt:lpstr>Signal scattering, weaker and more stable than reflection</vt:lpstr>
      <vt:lpstr>Speckle</vt:lpstr>
      <vt:lpstr>Absorption</vt:lpstr>
      <vt:lpstr>Présentation PowerPoint</vt:lpstr>
      <vt:lpstr>I make my ultrasound machine</vt:lpstr>
      <vt:lpstr>Transmit receive</vt:lpstr>
      <vt:lpstr>Focalization</vt:lpstr>
      <vt:lpstr>Information reconstruction</vt:lpstr>
      <vt:lpstr>Mode A Ultrasound (Amplitude)(1D)</vt:lpstr>
      <vt:lpstr>Ultrasound mode B (Brightness)(ND)</vt:lpstr>
      <vt:lpstr>Time Motion Mode</vt:lpstr>
      <vt:lpstr>Doppler ultrasound</vt:lpstr>
      <vt:lpstr>3D imaging by probe arrays</vt:lpstr>
      <vt:lpstr>Spatial Resolution</vt:lpstr>
      <vt:lpstr>Elastography </vt:lpstr>
      <vt:lpstr>Contrast agents</vt:lpstr>
      <vt:lpstr>Microimaging</vt:lpstr>
      <vt:lpstr>Pros and Cons</vt:lpstr>
      <vt:lpstr>Interesting room for evolution</vt:lpstr>
      <vt:lpstr>Bibliography of the ultrasound part</vt:lpstr>
      <vt:lpstr>MRI</vt:lpstr>
      <vt:lpstr>Simplified principle</vt:lpstr>
      <vt:lpstr>The magnetic moment of a particle</vt:lpstr>
      <vt:lpstr>Présentation PowerPoint</vt:lpstr>
      <vt:lpstr>Présentation PowerPoint</vt:lpstr>
      <vt:lpstr>Présentation PowerPoint</vt:lpstr>
      <vt:lpstr>Move it from balance, how?</vt:lpstr>
      <vt:lpstr>Excitation/Sensing</vt:lpstr>
      <vt:lpstr>Principle of THE machine</vt:lpstr>
      <vt:lpstr>Présentation PowerPoint</vt:lpstr>
      <vt:lpstr>Présentation PowerPoint</vt:lpstr>
      <vt:lpstr>Présentation PowerPoint</vt:lpstr>
      <vt:lpstr>Reconstruction of the information</vt:lpstr>
      <vt:lpstr>Présentation PowerPoint</vt:lpstr>
      <vt:lpstr>The Fourier Transform is the most classical/simple way to scrutinize the frequencies present in a time signal.</vt:lpstr>
      <vt:lpstr>And spectroscopy is invented!</vt:lpstr>
      <vt:lpstr>And now the imaging!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Now we can make images like the CT:  a lot of signal =&gt; a lot of protons  MRI course has ended?</vt:lpstr>
      <vt:lpstr>Signal Refocusing Concept</vt:lpstr>
      <vt:lpstr>Présentation PowerPoint</vt:lpstr>
      <vt:lpstr>Présentation PowerPoint</vt:lpstr>
      <vt:lpstr>TE Echo Time and TR Repetition Time</vt:lpstr>
      <vt:lpstr>T1 Contrast</vt:lpstr>
      <vt:lpstr>T2 Contrast</vt:lpstr>
      <vt:lpstr>Présentation PowerPoint</vt:lpstr>
      <vt:lpstr>And also</vt:lpstr>
      <vt:lpstr>Présentation PowerPoint</vt:lpstr>
      <vt:lpstr>Pros and Cons</vt:lpstr>
      <vt:lpstr>Présentation PowerPoint</vt:lpstr>
      <vt:lpstr>Room for improvement</vt:lpstr>
      <vt:lpstr>Présentation PowerPoint</vt:lpstr>
      <vt:lpstr>The best tool is just crap  if you don’t know when  to use it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denis grenier</dc:creator>
  <dc:description/>
  <cp:lastModifiedBy>dgrenier</cp:lastModifiedBy>
  <cp:revision>288</cp:revision>
  <dcterms:created xsi:type="dcterms:W3CDTF">2021-06-18T11:14:13Z</dcterms:created>
  <dcterms:modified xsi:type="dcterms:W3CDTF">2024-11-08T10:08:38Z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110</vt:i4>
  </property>
</Properties>
</file>