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391" r:id="rId4"/>
    <p:sldId id="346" r:id="rId5"/>
    <p:sldId id="291" r:id="rId6"/>
    <p:sldId id="450" r:id="rId7"/>
    <p:sldId id="293" r:id="rId8"/>
    <p:sldId id="392" r:id="rId9"/>
    <p:sldId id="294" r:id="rId10"/>
    <p:sldId id="295" r:id="rId11"/>
    <p:sldId id="296" r:id="rId12"/>
    <p:sldId id="393" r:id="rId13"/>
    <p:sldId id="297" r:id="rId14"/>
    <p:sldId id="298" r:id="rId15"/>
    <p:sldId id="394" r:id="rId16"/>
    <p:sldId id="299" r:id="rId17"/>
    <p:sldId id="362" r:id="rId18"/>
    <p:sldId id="302" r:id="rId19"/>
    <p:sldId id="395" r:id="rId20"/>
    <p:sldId id="303" r:id="rId21"/>
    <p:sldId id="396" r:id="rId22"/>
    <p:sldId id="304" r:id="rId23"/>
    <p:sldId id="276" r:id="rId24"/>
    <p:sldId id="397" r:id="rId25"/>
    <p:sldId id="398" r:id="rId26"/>
    <p:sldId id="277" r:id="rId27"/>
    <p:sldId id="308" r:id="rId28"/>
    <p:sldId id="381" r:id="rId29"/>
    <p:sldId id="280" r:id="rId30"/>
    <p:sldId id="399" r:id="rId31"/>
    <p:sldId id="281" r:id="rId32"/>
    <p:sldId id="400" r:id="rId33"/>
    <p:sldId id="401" r:id="rId34"/>
    <p:sldId id="402" r:id="rId35"/>
    <p:sldId id="282" r:id="rId36"/>
    <p:sldId id="403" r:id="rId37"/>
    <p:sldId id="404" r:id="rId38"/>
    <p:sldId id="405" r:id="rId39"/>
    <p:sldId id="283" r:id="rId40"/>
    <p:sldId id="406" r:id="rId41"/>
    <p:sldId id="310" r:id="rId42"/>
    <p:sldId id="407" r:id="rId43"/>
    <p:sldId id="446" r:id="rId44"/>
    <p:sldId id="408" r:id="rId45"/>
    <p:sldId id="409" r:id="rId46"/>
    <p:sldId id="447" r:id="rId47"/>
    <p:sldId id="410" r:id="rId48"/>
    <p:sldId id="448" r:id="rId49"/>
    <p:sldId id="411" r:id="rId50"/>
    <p:sldId id="449" r:id="rId51"/>
    <p:sldId id="412" r:id="rId52"/>
    <p:sldId id="413" r:id="rId53"/>
    <p:sldId id="451" r:id="rId54"/>
    <p:sldId id="414" r:id="rId55"/>
    <p:sldId id="452" r:id="rId56"/>
    <p:sldId id="415" r:id="rId57"/>
    <p:sldId id="453" r:id="rId58"/>
    <p:sldId id="416" r:id="rId59"/>
    <p:sldId id="417" r:id="rId60"/>
    <p:sldId id="454" r:id="rId61"/>
    <p:sldId id="418" r:id="rId62"/>
    <p:sldId id="455" r:id="rId63"/>
    <p:sldId id="419" r:id="rId64"/>
    <p:sldId id="420" r:id="rId65"/>
    <p:sldId id="456" r:id="rId66"/>
    <p:sldId id="421" r:id="rId67"/>
    <p:sldId id="457" r:id="rId68"/>
    <p:sldId id="422" r:id="rId69"/>
    <p:sldId id="458" r:id="rId70"/>
    <p:sldId id="423" r:id="rId71"/>
    <p:sldId id="424" r:id="rId72"/>
    <p:sldId id="459" r:id="rId73"/>
    <p:sldId id="425" r:id="rId74"/>
    <p:sldId id="460" r:id="rId75"/>
    <p:sldId id="426" r:id="rId76"/>
    <p:sldId id="461" r:id="rId77"/>
    <p:sldId id="427" r:id="rId78"/>
    <p:sldId id="428" r:id="rId79"/>
    <p:sldId id="462" r:id="rId80"/>
    <p:sldId id="463" r:id="rId81"/>
    <p:sldId id="429" r:id="rId82"/>
    <p:sldId id="430" r:id="rId83"/>
    <p:sldId id="464" r:id="rId84"/>
    <p:sldId id="431" r:id="rId85"/>
    <p:sldId id="432" r:id="rId86"/>
    <p:sldId id="465" r:id="rId87"/>
    <p:sldId id="433" r:id="rId88"/>
    <p:sldId id="466" r:id="rId89"/>
    <p:sldId id="434" r:id="rId90"/>
    <p:sldId id="467" r:id="rId91"/>
    <p:sldId id="435" r:id="rId92"/>
    <p:sldId id="468" r:id="rId93"/>
    <p:sldId id="436" r:id="rId94"/>
    <p:sldId id="469" r:id="rId95"/>
    <p:sldId id="437" r:id="rId96"/>
    <p:sldId id="470" r:id="rId97"/>
    <p:sldId id="471" r:id="rId98"/>
    <p:sldId id="438" r:id="rId99"/>
    <p:sldId id="439" r:id="rId100"/>
    <p:sldId id="472" r:id="rId101"/>
    <p:sldId id="440" r:id="rId102"/>
    <p:sldId id="473" r:id="rId103"/>
    <p:sldId id="441" r:id="rId104"/>
    <p:sldId id="474" r:id="rId105"/>
    <p:sldId id="442" r:id="rId106"/>
    <p:sldId id="443" r:id="rId107"/>
    <p:sldId id="475" r:id="rId108"/>
    <p:sldId id="476" r:id="rId109"/>
    <p:sldId id="444" r:id="rId110"/>
    <p:sldId id="445" r:id="rId111"/>
    <p:sldId id="477" r:id="rId1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EEE1-A6F2-48DD-9C53-30E18C5541F1}" type="datetimeFigureOut">
              <a:rPr lang="fr-FR" smtClean="0"/>
              <a:t>25/10/2024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5BAE4-4715-4DCD-89FF-ECBF0FB7F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20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EEE1-A6F2-48DD-9C53-30E18C5541F1}" type="datetimeFigureOut">
              <a:rPr lang="fr-FR" smtClean="0"/>
              <a:t>25/10/2024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5BAE4-4715-4DCD-89FF-ECBF0FB7F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5297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EEE1-A6F2-48DD-9C53-30E18C5541F1}" type="datetimeFigureOut">
              <a:rPr lang="fr-FR" smtClean="0"/>
              <a:t>25/10/2024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5BAE4-4715-4DCD-89FF-ECBF0FB7F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86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EEE1-A6F2-48DD-9C53-30E18C5541F1}" type="datetimeFigureOut">
              <a:rPr lang="fr-FR" smtClean="0"/>
              <a:t>25/10/2024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5BAE4-4715-4DCD-89FF-ECBF0FB7F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4978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EEE1-A6F2-48DD-9C53-30E18C5541F1}" type="datetimeFigureOut">
              <a:rPr lang="fr-FR" smtClean="0"/>
              <a:t>25/10/2024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5BAE4-4715-4DCD-89FF-ECBF0FB7F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9956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EEE1-A6F2-48DD-9C53-30E18C5541F1}" type="datetimeFigureOut">
              <a:rPr lang="fr-FR" smtClean="0"/>
              <a:t>25/10/2024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5BAE4-4715-4DCD-89FF-ECBF0FB7F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5714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EEE1-A6F2-48DD-9C53-30E18C5541F1}" type="datetimeFigureOut">
              <a:rPr lang="fr-FR" smtClean="0"/>
              <a:t>25/10/2024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5BAE4-4715-4DCD-89FF-ECBF0FB7F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84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EEE1-A6F2-48DD-9C53-30E18C5541F1}" type="datetimeFigureOut">
              <a:rPr lang="fr-FR" smtClean="0"/>
              <a:t>25/10/2024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5BAE4-4715-4DCD-89FF-ECBF0FB7F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77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EEE1-A6F2-48DD-9C53-30E18C5541F1}" type="datetimeFigureOut">
              <a:rPr lang="fr-FR" smtClean="0"/>
              <a:t>25/10/2024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5BAE4-4715-4DCD-89FF-ECBF0FB7F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1877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EEE1-A6F2-48DD-9C53-30E18C5541F1}" type="datetimeFigureOut">
              <a:rPr lang="fr-FR" smtClean="0"/>
              <a:t>25/10/2024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5BAE4-4715-4DCD-89FF-ECBF0FB7F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083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EEE1-A6F2-48DD-9C53-30E18C5541F1}" type="datetimeFigureOut">
              <a:rPr lang="fr-FR" smtClean="0"/>
              <a:t>25/10/2024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5BAE4-4715-4DCD-89FF-ECBF0FB7F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4181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CEEE1-A6F2-48DD-9C53-30E18C5541F1}" type="datetimeFigureOut">
              <a:rPr lang="fr-FR" smtClean="0"/>
              <a:t>25/10/2024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5BAE4-4715-4DCD-89FF-ECBF0FB7F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850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46826" y="465137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2" descr="Résultat de recherche d'images pour &quot;Université claude bernard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527080" y="465137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8489481" y="465137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Sous-titre 2"/>
          <p:cNvSpPr txBox="1">
            <a:spLocks/>
          </p:cNvSpPr>
          <p:nvPr/>
        </p:nvSpPr>
        <p:spPr>
          <a:xfrm>
            <a:off x="1139248" y="5464183"/>
            <a:ext cx="10379675" cy="521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600" b="1" dirty="0">
              <a:solidFill>
                <a:srgbClr val="FF0000"/>
              </a:solidFill>
            </a:endParaRPr>
          </a:p>
        </p:txBody>
      </p:sp>
      <p:grpSp>
        <p:nvGrpSpPr>
          <p:cNvPr id="42" name="Groupe 41"/>
          <p:cNvGrpSpPr/>
          <p:nvPr/>
        </p:nvGrpSpPr>
        <p:grpSpPr>
          <a:xfrm>
            <a:off x="1381223" y="4806055"/>
            <a:ext cx="3265526" cy="1675426"/>
            <a:chOff x="7958623" y="5378752"/>
            <a:chExt cx="2872549" cy="1409700"/>
          </a:xfrm>
        </p:grpSpPr>
        <p:pic>
          <p:nvPicPr>
            <p:cNvPr id="43" name="Image 4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44" name="Image 4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65" name="ZoneTexte 64">
            <a:extLst>
              <a:ext uri="{FF2B5EF4-FFF2-40B4-BE49-F238E27FC236}">
                <a16:creationId xmlns:a16="http://schemas.microsoft.com/office/drawing/2014/main" id="{786F2714-404A-4B28-9BC3-7BC906461BBB}"/>
              </a:ext>
            </a:extLst>
          </p:cNvPr>
          <p:cNvSpPr txBox="1"/>
          <p:nvPr/>
        </p:nvSpPr>
        <p:spPr>
          <a:xfrm>
            <a:off x="1126313" y="3925787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Pr CYRIL HUISSOUD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60406" y="863208"/>
            <a:ext cx="52922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solidFill>
                  <a:srgbClr val="ED7D31"/>
                </a:solidFill>
              </a:rPr>
              <a:t>CONFERENCE PREPARATOIRE </a:t>
            </a:r>
            <a:r>
              <a:rPr lang="fr-FR" sz="6000" b="1" dirty="0" err="1">
                <a:solidFill>
                  <a:srgbClr val="ED7D31"/>
                </a:solidFill>
              </a:rPr>
              <a:t>ECNi</a:t>
            </a:r>
            <a:endParaRPr lang="fr-FR" sz="6000" b="1" dirty="0">
              <a:solidFill>
                <a:srgbClr val="ED7D31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E01DA7A-14B2-AF78-1444-A6C858606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465" y="963581"/>
            <a:ext cx="5911129" cy="54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93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10411546" y="5827431"/>
            <a:ext cx="1780454" cy="964930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N°7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746826" y="3804855"/>
            <a:ext cx="115158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– fœtus porteur de trisomie 21 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 – trisomie confinée au placenta possible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 – proposer une interruption de grossesse pour motif fœtal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 – proposez une ponction de villosité choriale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E – proposez une amniocentèse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706492" y="1384317"/>
            <a:ext cx="11007822" cy="2306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Vous voyez Mme J. 39 ans à 15 SA avec son résultat de Test </a:t>
            </a:r>
            <a:r>
              <a:rPr lang="fr-FR" sz="2800" dirty="0" err="1">
                <a:latin typeface="+mn-lt"/>
              </a:rPr>
              <a:t>ADNlc</a:t>
            </a:r>
            <a:r>
              <a:rPr lang="fr-FR" sz="2800" dirty="0">
                <a:latin typeface="+mn-lt"/>
              </a:rPr>
              <a:t> T 21 positif. L’échographie du premier trimestre montrait un embryon avec une longueur </a:t>
            </a:r>
            <a:r>
              <a:rPr lang="fr-FR" sz="2800" dirty="0" err="1">
                <a:latin typeface="+mn-lt"/>
              </a:rPr>
              <a:t>craniocaudale</a:t>
            </a:r>
            <a:r>
              <a:rPr lang="fr-FR" sz="2800" dirty="0">
                <a:latin typeface="+mn-lt"/>
              </a:rPr>
              <a:t> de 58 mm et une clarté nucale de 2,4 mm (risque combiné 1/52).</a:t>
            </a:r>
          </a:p>
          <a:p>
            <a:r>
              <a:rPr lang="fr-FR" sz="2800" dirty="0">
                <a:latin typeface="+mn-lt"/>
              </a:rPr>
              <a:t>Quelle(s) est (sont) la (les) proposition(s) exacte(s) ?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029209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10217195" y="6117464"/>
            <a:ext cx="1780454" cy="664759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51316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N°29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592089" y="1112453"/>
            <a:ext cx="10764108" cy="5228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L’albuminurie sur 24 h est à 0,25g et une HGPO à 75g montre une glycémie à </a:t>
            </a:r>
            <a:r>
              <a:rPr lang="fr-FR" sz="2800" dirty="0" err="1"/>
              <a:t>jeûn</a:t>
            </a:r>
            <a:r>
              <a:rPr lang="fr-FR" sz="2800" dirty="0"/>
              <a:t> à 5,2 </a:t>
            </a:r>
            <a:r>
              <a:rPr lang="fr-FR" sz="2800" dirty="0" err="1"/>
              <a:t>mmol</a:t>
            </a:r>
            <a:r>
              <a:rPr lang="fr-FR" sz="2800" dirty="0"/>
              <a:t>/l, 11 </a:t>
            </a:r>
            <a:r>
              <a:rPr lang="fr-FR" sz="2800" dirty="0" err="1"/>
              <a:t>mmol</a:t>
            </a:r>
            <a:r>
              <a:rPr lang="fr-FR" sz="2800" dirty="0"/>
              <a:t>/l à une heure et 10,1 </a:t>
            </a:r>
            <a:r>
              <a:rPr lang="fr-FR" sz="2800" dirty="0" err="1"/>
              <a:t>mmol</a:t>
            </a:r>
            <a:r>
              <a:rPr lang="fr-FR" sz="2800" dirty="0"/>
              <a:t>/l à deux heures. 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Quel est votre diagnostic ? 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endParaRPr lang="fr-FR" sz="2800" dirty="0"/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–diabète de type 2 préexistant à la grossesse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 – diabète de type 1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>
                <a:solidFill>
                  <a:srgbClr val="00B050"/>
                </a:solidFill>
              </a:rPr>
              <a:t>C – diabète gestationnel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 – diabète insipide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E – HGPO normale</a:t>
            </a:r>
          </a:p>
        </p:txBody>
      </p:sp>
    </p:spTree>
    <p:extLst>
      <p:ext uri="{BB962C8B-B14F-4D97-AF65-F5344CB8AC3E}">
        <p14:creationId xmlns:p14="http://schemas.microsoft.com/office/powerpoint/2010/main" val="95317553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9933860" y="5665469"/>
            <a:ext cx="1780454" cy="964930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N°30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646574" y="1969309"/>
            <a:ext cx="11067740" cy="4194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Quel(s) est (sont) l’(les) élément(s) possible(s) de votre prise en charge chez Mme Y. sachant que la pression artérielle redescend autour de 130/80 </a:t>
            </a:r>
            <a:r>
              <a:rPr lang="fr-FR" sz="2800" dirty="0" err="1"/>
              <a:t>mmHg</a:t>
            </a:r>
            <a:r>
              <a:rPr lang="fr-FR" sz="2800" dirty="0"/>
              <a:t> avec le repos et le </a:t>
            </a:r>
            <a:r>
              <a:rPr lang="fr-FR" sz="2800" dirty="0" err="1"/>
              <a:t>Trandate</a:t>
            </a:r>
            <a:r>
              <a:rPr lang="fr-FR" sz="2800" dirty="0"/>
              <a:t>® en monothérapie ?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– réduction de l’apport en sucre rapide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 – apport calorique de 2500 kcal/j environ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 – introduction de metformine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 – cycles glycémiques durant une 10aine de jours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E – 2 heures d’activité sportive quotidienne</a:t>
            </a:r>
          </a:p>
        </p:txBody>
      </p:sp>
    </p:spTree>
    <p:extLst>
      <p:ext uri="{BB962C8B-B14F-4D97-AF65-F5344CB8AC3E}">
        <p14:creationId xmlns:p14="http://schemas.microsoft.com/office/powerpoint/2010/main" val="210784731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9933860" y="5665469"/>
            <a:ext cx="1780454" cy="964930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N°30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646574" y="1969309"/>
            <a:ext cx="11067740" cy="4194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Quel(s) est (sont) l’(les) élément(s) possible(s) de votre prise en charge chez Mme Y. sachant que la pression artérielle redescend autour de 130/80 </a:t>
            </a:r>
            <a:r>
              <a:rPr lang="fr-FR" sz="2800" dirty="0" err="1"/>
              <a:t>mmHg</a:t>
            </a:r>
            <a:r>
              <a:rPr lang="fr-FR" sz="2800" dirty="0"/>
              <a:t> avec le repos et le </a:t>
            </a:r>
            <a:r>
              <a:rPr lang="fr-FR" sz="2800" dirty="0" err="1"/>
              <a:t>Trandate</a:t>
            </a:r>
            <a:r>
              <a:rPr lang="fr-FR" sz="2800" dirty="0"/>
              <a:t>® en monothérapie ?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>
                <a:solidFill>
                  <a:srgbClr val="00B050"/>
                </a:solidFill>
              </a:rPr>
              <a:t>A – réduction de l’apport en sucre rapide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 – apport calorique de 2500 kcal/j environ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 – introduction de metformine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>
                <a:solidFill>
                  <a:srgbClr val="00B050"/>
                </a:solidFill>
              </a:rPr>
              <a:t>D – cycles glycémiques durant une 10aine de jours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E – 2 heures d’activité sportive quotidienne</a:t>
            </a:r>
          </a:p>
        </p:txBody>
      </p:sp>
    </p:spTree>
    <p:extLst>
      <p:ext uri="{BB962C8B-B14F-4D97-AF65-F5344CB8AC3E}">
        <p14:creationId xmlns:p14="http://schemas.microsoft.com/office/powerpoint/2010/main" val="166298099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9933860" y="5665469"/>
            <a:ext cx="1780454" cy="964930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62129" y="466850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N°31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409127" y="969848"/>
            <a:ext cx="11595031" cy="600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600" dirty="0"/>
              <a:t>La patiente est suivie régulièrement en hôpital de jour avec un suivi par une sage-femme libérale (enregistrement </a:t>
            </a:r>
            <a:r>
              <a:rPr lang="fr-FR" sz="2600" dirty="0" err="1"/>
              <a:t>tococardiographiques</a:t>
            </a:r>
            <a:r>
              <a:rPr lang="fr-FR" sz="2600" dirty="0"/>
              <a:t> normaux). A 36 SA, l’albuminurie est à 0,25g/l et la pression artérielle à 128/90 </a:t>
            </a:r>
            <a:r>
              <a:rPr lang="fr-FR" sz="2600" dirty="0" err="1"/>
              <a:t>mmHg</a:t>
            </a:r>
            <a:r>
              <a:rPr lang="fr-FR" sz="2600" dirty="0"/>
              <a:t>. Le fœtus est en présentation céphalique, avec une biométrie au 80</a:t>
            </a:r>
            <a:r>
              <a:rPr lang="fr-FR" sz="2600" baseline="30000" dirty="0"/>
              <a:t>ème</a:t>
            </a:r>
            <a:r>
              <a:rPr lang="fr-FR" sz="2600" dirty="0"/>
              <a:t> percentile. Il existe toujours un hydramnios modéré. Les glycémies sont légèrement déséquilibrées malgré une insulinothérapie. Quelle(s) est (sont) votre (vos) proposition(s) en vue de l’accouchement pour Mme Y.?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– prélèvement vaginal à la recherche de Streptococcus </a:t>
            </a:r>
            <a:r>
              <a:rPr lang="fr-FR" sz="2800" i="1" dirty="0"/>
              <a:t>vaginalis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 – césarienne programmée 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 – poursuite de la grossesse jusqu’à terme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 – déclenchement entre 38 et 39 SA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E – déclenchement immédiat</a:t>
            </a:r>
          </a:p>
        </p:txBody>
      </p:sp>
    </p:spTree>
    <p:extLst>
      <p:ext uri="{BB962C8B-B14F-4D97-AF65-F5344CB8AC3E}">
        <p14:creationId xmlns:p14="http://schemas.microsoft.com/office/powerpoint/2010/main" val="138413452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9933860" y="5665469"/>
            <a:ext cx="1780454" cy="964930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62129" y="466850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N°31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409127" y="969848"/>
            <a:ext cx="11595031" cy="600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600" dirty="0"/>
              <a:t>La patiente est suivie régulièrement en hôpital de jour avec un suivi par une sage-femme libérale (enregistrement </a:t>
            </a:r>
            <a:r>
              <a:rPr lang="fr-FR" sz="2600" dirty="0" err="1"/>
              <a:t>tococardiographiques</a:t>
            </a:r>
            <a:r>
              <a:rPr lang="fr-FR" sz="2600" dirty="0"/>
              <a:t> normaux). A 36 SA, l’albuminurie est à 0,25g/l et la pression artérielle à 128/90 </a:t>
            </a:r>
            <a:r>
              <a:rPr lang="fr-FR" sz="2600" dirty="0" err="1"/>
              <a:t>mmHg</a:t>
            </a:r>
            <a:r>
              <a:rPr lang="fr-FR" sz="2600" dirty="0"/>
              <a:t>. Le fœtus est en présentation céphalique, avec une biométrie au 80</a:t>
            </a:r>
            <a:r>
              <a:rPr lang="fr-FR" sz="2600" baseline="30000" dirty="0"/>
              <a:t>ème</a:t>
            </a:r>
            <a:r>
              <a:rPr lang="fr-FR" sz="2600" dirty="0"/>
              <a:t> percentile. Il existe toujours un hydramnios modéré. Les glycémies sont légèrement déséquilibrées malgré une insulinothérapie. Quelle(s) est (sont) votre (vos) proposition(s) en vue de l’accouchement pour Mme Y.?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– prélèvement vaginal à la recherche de Streptococcus </a:t>
            </a:r>
            <a:r>
              <a:rPr lang="fr-FR" sz="2800" i="1" dirty="0"/>
              <a:t>vaginalis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 – césarienne programmée 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 – poursuite de la grossesse jusqu’à terme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>
                <a:solidFill>
                  <a:srgbClr val="00B050"/>
                </a:solidFill>
              </a:rPr>
              <a:t>D – déclenchement entre 38 et 39 SA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E – déclenchement immédiat</a:t>
            </a:r>
          </a:p>
        </p:txBody>
      </p:sp>
    </p:spTree>
    <p:extLst>
      <p:ext uri="{BB962C8B-B14F-4D97-AF65-F5344CB8AC3E}">
        <p14:creationId xmlns:p14="http://schemas.microsoft.com/office/powerpoint/2010/main" val="37027355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9933860" y="5665469"/>
            <a:ext cx="1780454" cy="964930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62129" y="466850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N°32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460406" y="1347333"/>
            <a:ext cx="11595031" cy="438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600" dirty="0"/>
              <a:t>Vous proposez à Mme Y. un déclenchement à 38 SA et 2 jours. Le col utérin est long, postérieur ouvert à un doigt et encore un peu rigide avec une présentation céphalique haute (Bishop à 2). Voici l’enregistrement </a:t>
            </a:r>
            <a:r>
              <a:rPr lang="fr-FR" sz="2600" dirty="0" err="1"/>
              <a:t>cardiotocographique</a:t>
            </a:r>
            <a:r>
              <a:rPr lang="fr-FR" sz="2600" dirty="0"/>
              <a:t>.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endParaRPr lang="fr-FR" sz="2600" dirty="0"/>
          </a:p>
          <a:p>
            <a:pPr>
              <a:lnSpc>
                <a:spcPct val="120000"/>
              </a:lnSpc>
              <a:buClr>
                <a:srgbClr val="25A79B"/>
              </a:buClr>
            </a:pPr>
            <a:endParaRPr lang="fr-FR" sz="2600" dirty="0"/>
          </a:p>
          <a:p>
            <a:pPr>
              <a:lnSpc>
                <a:spcPct val="120000"/>
              </a:lnSpc>
              <a:buClr>
                <a:srgbClr val="25A79B"/>
              </a:buClr>
            </a:pPr>
            <a:endParaRPr lang="fr-FR" sz="2600" dirty="0"/>
          </a:p>
          <a:p>
            <a:pPr>
              <a:lnSpc>
                <a:spcPct val="120000"/>
              </a:lnSpc>
              <a:buClr>
                <a:srgbClr val="25A79B"/>
              </a:buClr>
            </a:pPr>
            <a:endParaRPr lang="fr-FR" sz="2600" dirty="0"/>
          </a:p>
          <a:p>
            <a:pPr>
              <a:lnSpc>
                <a:spcPct val="120000"/>
              </a:lnSpc>
              <a:buClr>
                <a:srgbClr val="25A79B"/>
              </a:buClr>
            </a:pPr>
            <a:endParaRPr lang="fr-FR" sz="2600" dirty="0"/>
          </a:p>
          <a:p>
            <a:pPr>
              <a:lnSpc>
                <a:spcPct val="120000"/>
              </a:lnSpc>
              <a:buClr>
                <a:srgbClr val="25A79B"/>
              </a:buClr>
            </a:pPr>
            <a:endParaRPr lang="fr-FR" sz="2600" dirty="0"/>
          </a:p>
        </p:txBody>
      </p:sp>
      <p:pic>
        <p:nvPicPr>
          <p:cNvPr id="1026" name="Picture 2" descr="Question : Interprétation du RCF Pour interpréter un RCF : - Un  enregistrement de qualité à la fois du RCF et des CU est né">
            <a:extLst>
              <a:ext uri="{FF2B5EF4-FFF2-40B4-BE49-F238E27FC236}">
                <a16:creationId xmlns:a16="http://schemas.microsoft.com/office/drawing/2014/main" id="{8986391C-8FE2-363F-1A29-20125F89C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739" y="3377422"/>
            <a:ext cx="7867111" cy="243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46525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9933860" y="5665469"/>
            <a:ext cx="1780454" cy="964930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62129" y="466850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N°32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460406" y="1347333"/>
            <a:ext cx="11595031" cy="4563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600" dirty="0"/>
              <a:t>Quelle(s) est (sont) votre (vos) proposition(s) en lien avec le déclenchement ?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endParaRPr lang="fr-FR" sz="2600" dirty="0"/>
          </a:p>
          <a:p>
            <a:pPr>
              <a:lnSpc>
                <a:spcPct val="120000"/>
              </a:lnSpc>
              <a:buClr>
                <a:srgbClr val="25A79B"/>
              </a:buClr>
            </a:pPr>
            <a:endParaRPr lang="fr-FR" sz="2600" dirty="0"/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600" dirty="0"/>
              <a:t> 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– contre-indication au déclenchement (hydramnios et contractions utérines)</a:t>
            </a:r>
            <a:endParaRPr lang="fr-FR" sz="2800" i="1" dirty="0"/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 – ballon de maturation cervicale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 – prostaglandines orales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 – prostaglandines vaginales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E – rupture artificielle des membranes immédiate</a:t>
            </a:r>
          </a:p>
        </p:txBody>
      </p:sp>
    </p:spTree>
    <p:extLst>
      <p:ext uri="{BB962C8B-B14F-4D97-AF65-F5344CB8AC3E}">
        <p14:creationId xmlns:p14="http://schemas.microsoft.com/office/powerpoint/2010/main" val="178287383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9933860" y="5665469"/>
            <a:ext cx="1780454" cy="964930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62129" y="466850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N°32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460406" y="1347333"/>
            <a:ext cx="11595031" cy="4563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600" dirty="0"/>
              <a:t>Quelle(s) est (sont) votre (vos) proposition(s) en lien avec le déclenchement ?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endParaRPr lang="fr-FR" sz="2600" dirty="0"/>
          </a:p>
          <a:p>
            <a:pPr>
              <a:lnSpc>
                <a:spcPct val="120000"/>
              </a:lnSpc>
              <a:buClr>
                <a:srgbClr val="25A79B"/>
              </a:buClr>
            </a:pPr>
            <a:endParaRPr lang="fr-FR" sz="2600" dirty="0"/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600" dirty="0"/>
              <a:t> 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– contre-indication au déclenchement (hydramnios et contractions utérines)</a:t>
            </a:r>
            <a:endParaRPr lang="fr-FR" sz="2800" i="1" dirty="0"/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>
                <a:solidFill>
                  <a:srgbClr val="00B050"/>
                </a:solidFill>
              </a:rPr>
              <a:t>B – ballon de maturation cervicale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>
                <a:solidFill>
                  <a:srgbClr val="00B050"/>
                </a:solidFill>
              </a:rPr>
              <a:t>C – prostaglandines orales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>
                <a:solidFill>
                  <a:srgbClr val="00B050"/>
                </a:solidFill>
              </a:rPr>
              <a:t>D – prostaglandines vaginales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E – rupture artificielle des membranes immédiate</a:t>
            </a:r>
          </a:p>
        </p:txBody>
      </p:sp>
    </p:spTree>
    <p:extLst>
      <p:ext uri="{BB962C8B-B14F-4D97-AF65-F5344CB8AC3E}">
        <p14:creationId xmlns:p14="http://schemas.microsoft.com/office/powerpoint/2010/main" val="319499025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9933860" y="5665469"/>
            <a:ext cx="1780454" cy="964930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N°33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646574" y="1969309"/>
            <a:ext cx="10558046" cy="4194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Finalement Mme Y. accouche spontanément d’une petite fille de 3850 g Apgar 9/10/10, au cordon: pH artériel 7,29, pH veineux 7,15.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Quelle anomalie relevez-vous dans le résultat des gaz du sang ?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– acidose respiratoire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 – acidose métabolique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 – acidose mixte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 – interprétation impossible sans le taux d’hémoglobine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E – inversion des résultats artère / veine</a:t>
            </a:r>
          </a:p>
        </p:txBody>
      </p:sp>
    </p:spTree>
    <p:extLst>
      <p:ext uri="{BB962C8B-B14F-4D97-AF65-F5344CB8AC3E}">
        <p14:creationId xmlns:p14="http://schemas.microsoft.com/office/powerpoint/2010/main" val="180558983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9933860" y="5665469"/>
            <a:ext cx="1780454" cy="964930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N°33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646574" y="1969309"/>
            <a:ext cx="10558046" cy="4194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Finalement Mme Y. accouche spontanément d’une petite fille de 3850 g Apgar 9/10/10, au cordon: pH artériel 7,29, pH veineux 7,15.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Quelle anomalie relevez-vous dans le résultat des gaz du sang ?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– acidose respiratoire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 – acidose métabolique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 – acidose mixte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 – interprétation impossible sans le taux d’hémoglobine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>
                <a:solidFill>
                  <a:srgbClr val="00B050"/>
                </a:solidFill>
              </a:rPr>
              <a:t>E – inversion des résultats artère / veine</a:t>
            </a:r>
          </a:p>
        </p:txBody>
      </p:sp>
    </p:spTree>
    <p:extLst>
      <p:ext uri="{BB962C8B-B14F-4D97-AF65-F5344CB8AC3E}">
        <p14:creationId xmlns:p14="http://schemas.microsoft.com/office/powerpoint/2010/main" val="3612095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N°8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706492" y="1384317"/>
            <a:ext cx="11007822" cy="1376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Mme A. est enceinte à 8 SA. Elle se présente pour des saignements secondaires à un rapport sexuel. Elle n’a pas d’examen autre qu’un test sanguin de grossesse. Vous réalisez une échographie dont voici un cliché: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AD92FCC-58C2-2C6B-03B2-B6CDED2E8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4000"/>
                    </a14:imgEffect>
                  </a14:imgLayer>
                </a14:imgProps>
              </a:ext>
            </a:extLst>
          </a:blip>
          <a:srcRect l="15287" t="14453" r="3782" b="10970"/>
          <a:stretch/>
        </p:blipFill>
        <p:spPr>
          <a:xfrm>
            <a:off x="3025540" y="2769571"/>
            <a:ext cx="6140920" cy="388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7230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9933860" y="5665469"/>
            <a:ext cx="1780454" cy="964930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N°34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646574" y="1969309"/>
            <a:ext cx="10558046" cy="3677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Quel(s) risque(s) redoutez-vous pour le nouveau-né en lien avec le diabète maternel ?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– hypocalcémie néonatale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 – coma </a:t>
            </a:r>
            <a:r>
              <a:rPr lang="fr-FR" sz="2800" dirty="0" err="1"/>
              <a:t>acido-cetosique</a:t>
            </a:r>
            <a:endParaRPr lang="fr-FR" sz="2800" dirty="0"/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 – coma hypoglycémique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 – coma hyperglycémique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E – convulsions</a:t>
            </a:r>
          </a:p>
        </p:txBody>
      </p:sp>
    </p:spTree>
    <p:extLst>
      <p:ext uri="{BB962C8B-B14F-4D97-AF65-F5344CB8AC3E}">
        <p14:creationId xmlns:p14="http://schemas.microsoft.com/office/powerpoint/2010/main" val="52062988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9933860" y="5665469"/>
            <a:ext cx="1780454" cy="964930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N°34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646574" y="1969309"/>
            <a:ext cx="10558046" cy="3677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Quel(s) risque(s) redoutez-vous pour le nouveau-né en lien avec le diabète maternel ?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>
                <a:solidFill>
                  <a:srgbClr val="00B050"/>
                </a:solidFill>
              </a:rPr>
              <a:t>A – hypocalcémie néonatale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 – coma </a:t>
            </a:r>
            <a:r>
              <a:rPr lang="fr-FR" sz="2800" dirty="0" err="1"/>
              <a:t>acido-cetosique</a:t>
            </a:r>
            <a:endParaRPr lang="fr-FR" sz="2800" dirty="0"/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>
                <a:solidFill>
                  <a:srgbClr val="00B050"/>
                </a:solidFill>
              </a:rPr>
              <a:t>C – coma hypoglycémique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 – coma hyperglycémique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>
                <a:solidFill>
                  <a:srgbClr val="00B050"/>
                </a:solidFill>
              </a:rPr>
              <a:t>E – convulsions</a:t>
            </a:r>
          </a:p>
        </p:txBody>
      </p:sp>
    </p:spTree>
    <p:extLst>
      <p:ext uri="{BB962C8B-B14F-4D97-AF65-F5344CB8AC3E}">
        <p14:creationId xmlns:p14="http://schemas.microsoft.com/office/powerpoint/2010/main" val="3777991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592089" y="3198799"/>
            <a:ext cx="11515827" cy="2643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– génotypage Rhésus 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 – RAI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 – injection systématique de </a:t>
            </a:r>
            <a:r>
              <a:rPr lang="fr-FR" sz="2800" dirty="0" err="1"/>
              <a:t>gamma-globulines</a:t>
            </a:r>
            <a:r>
              <a:rPr lang="fr-FR" sz="2800" dirty="0"/>
              <a:t> </a:t>
            </a:r>
            <a:r>
              <a:rPr lang="fr-FR" sz="2800" dirty="0" err="1"/>
              <a:t>anti-D</a:t>
            </a:r>
            <a:endParaRPr lang="fr-FR" sz="2800" dirty="0"/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 – test de </a:t>
            </a:r>
            <a:r>
              <a:rPr lang="fr-FR" sz="2800" dirty="0" err="1"/>
              <a:t>Kleihauer</a:t>
            </a:r>
            <a:endParaRPr lang="fr-FR" sz="2800" dirty="0"/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E – mesure de la vitesse des globules rouges dans l’artère </a:t>
            </a:r>
            <a:r>
              <a:rPr lang="fr-FR" sz="2800" dirty="0" err="1"/>
              <a:t>sylvienne</a:t>
            </a:r>
            <a:r>
              <a:rPr lang="fr-FR" sz="2800" dirty="0"/>
              <a:t> fœtale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1465304"/>
            <a:ext cx="11007822" cy="1252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Mme A. est A rhésus négatif et son conjoint O positif. </a:t>
            </a:r>
          </a:p>
          <a:p>
            <a:endParaRPr lang="fr-FR" sz="2800" dirty="0">
              <a:latin typeface="+mn-lt"/>
            </a:endParaRPr>
          </a:p>
          <a:p>
            <a:r>
              <a:rPr lang="fr-FR" sz="2800" dirty="0">
                <a:latin typeface="+mn-lt"/>
              </a:rPr>
              <a:t>Quelle(s) est (sont) votre (vos) proposition(s) immédiate pour Mme A. ?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4822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746826" y="3804855"/>
            <a:ext cx="115158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– césarienne prophylactique systématique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 – accouchement voie basse possible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 – </a:t>
            </a:r>
            <a:r>
              <a:rPr lang="fr-FR" sz="2800" dirty="0" err="1"/>
              <a:t>tenofovir</a:t>
            </a:r>
            <a:r>
              <a:rPr lang="fr-FR" sz="2800" dirty="0"/>
              <a:t> durant le travail si la charge virale est positive à terme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 – sérovaccination maternelle post-natale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E – sérovaccination néonatale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706492" y="1384317"/>
            <a:ext cx="11007822" cy="2306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Mme K. est enceinte à 16 SA. Elle est suivie pour une hépatite B. La charge virale est positive à 2 log.</a:t>
            </a:r>
          </a:p>
          <a:p>
            <a:endParaRPr lang="fr-FR" sz="2800" dirty="0">
              <a:latin typeface="+mn-lt"/>
            </a:endParaRPr>
          </a:p>
          <a:p>
            <a:r>
              <a:rPr lang="fr-FR" sz="2800" dirty="0">
                <a:latin typeface="+mn-lt"/>
              </a:rPr>
              <a:t>Quelle(s) est (sont) la (les) affirmation(s) exacte(s) concernant Mme K. ?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6724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N°10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706492" y="1384317"/>
            <a:ext cx="11007822" cy="2306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Vous êtes appelé(e) par votre voisin vers minuit car son épouse est sur le point d’accoucher de son 2</a:t>
            </a:r>
            <a:r>
              <a:rPr lang="fr-FR" sz="2800" baseline="30000" dirty="0">
                <a:latin typeface="+mn-lt"/>
              </a:rPr>
              <a:t>ème</a:t>
            </a:r>
            <a:r>
              <a:rPr lang="fr-FR" sz="2800" dirty="0">
                <a:latin typeface="+mn-lt"/>
              </a:rPr>
              <a:t> enfant. A votre arrivée la parturiente est allongée sur le lit. Vous mettez des gants après l’avoir installée sur le bord du lit.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EBCFFD-A697-D407-DD81-4D5400927E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51" b="52108"/>
          <a:stretch/>
        </p:blipFill>
        <p:spPr bwMode="auto">
          <a:xfrm>
            <a:off x="3857256" y="3345280"/>
            <a:ext cx="4204786" cy="3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559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N°10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592089" y="2533204"/>
            <a:ext cx="11515827" cy="3554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3800" dirty="0"/>
              <a:t>A – poser vos mains sur la tête fœtale 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3800" dirty="0"/>
              <a:t>B – épisiotomie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3800" dirty="0"/>
              <a:t>C – faites appeler le 15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3800" dirty="0"/>
              <a:t>D – enregistrer le rythme cardiaque </a:t>
            </a:r>
            <a:r>
              <a:rPr lang="fr-FR" sz="3800" dirty="0" err="1"/>
              <a:t>foetal</a:t>
            </a:r>
            <a:endParaRPr lang="fr-FR" sz="3800" dirty="0"/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3800" dirty="0"/>
              <a:t>E – prévoir du fil ou des lacets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706492" y="1384317"/>
            <a:ext cx="11007822" cy="1163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Quelle(s) est (sont) la (les) mesure(s) à entreprendre immédiatement ?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2851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N°11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746826" y="3804855"/>
            <a:ext cx="11515827" cy="2643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– HBPM à dose </a:t>
            </a:r>
            <a:r>
              <a:rPr lang="fr-FR" sz="2800" dirty="0" err="1"/>
              <a:t>isocoagulante</a:t>
            </a:r>
            <a:endParaRPr lang="fr-FR" sz="2800" dirty="0"/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 – héparine non fractionnée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 – aspirine à dose </a:t>
            </a:r>
            <a:r>
              <a:rPr lang="fr-FR" sz="2800" dirty="0" err="1"/>
              <a:t>antiagrégante</a:t>
            </a:r>
            <a:r>
              <a:rPr lang="fr-FR" sz="2800" dirty="0"/>
              <a:t> à visée placentaire 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 – proposer de suspendre le traitement pour l’accouchement 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E – reprise des HBPM en post-partum à dose anticoagulante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706492" y="1384317"/>
            <a:ext cx="11007822" cy="2306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Mme Y. présente une thrombose veineuse profonde du membre inférieur gauche au Doppler sans signe d’embolie à 22 SA. Elle n’a pas de thrombophilie connue.</a:t>
            </a:r>
          </a:p>
          <a:p>
            <a:r>
              <a:rPr lang="fr-FR" sz="2800" dirty="0">
                <a:latin typeface="+mn-lt"/>
              </a:rPr>
              <a:t>Quelle(s) est (sont) la (les) affirmation(s) exacte(s) en lien avec le traitement à envisager ?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2354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N°12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746826" y="3804855"/>
            <a:ext cx="115158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– arrêt de travail à rédiger jusqu’à la fin du congé post-natal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 – arrêt de travail initial sans lien avec une grossesse pathologique 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 – arrêt de travail jusqu’au congés pathologique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 – repos au lit strict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E – hospitalisation systématique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706492" y="1384317"/>
            <a:ext cx="11007822" cy="2306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Mme K. est à 24 SA, elle est salariée en tant que secrétaire de direction. Elle présente un placenta </a:t>
            </a:r>
            <a:r>
              <a:rPr lang="fr-FR" sz="2800" dirty="0" err="1">
                <a:latin typeface="+mn-lt"/>
              </a:rPr>
              <a:t>praevia</a:t>
            </a:r>
            <a:r>
              <a:rPr lang="fr-FR" sz="2800" dirty="0">
                <a:latin typeface="+mn-lt"/>
              </a:rPr>
              <a:t> avec quelques contractions (une dizaine par jour). Elle n’a jamais saigné et le col est long et fermé. Vous lui conseillez du repos.</a:t>
            </a:r>
          </a:p>
          <a:p>
            <a:r>
              <a:rPr lang="fr-FR" sz="2800" dirty="0">
                <a:latin typeface="+mn-lt"/>
              </a:rPr>
              <a:t>Quelle(s) est (sont) la (les) proposition(s) exacte(s) concernant les modalités d’un arrêt de travail et les conditions de son repos ?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4814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N°13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706492" y="1384316"/>
            <a:ext cx="6374792" cy="5176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Mme M., sans antécédent dermatologique notable, est enceinte à 34 SA et se plaint « boutons et de démangeaisons ». A l’examen l’éruption prédomine sur l’abdomen, le haut des cuisses et ne touche pas le visage ni les muqueuses.  Il n’y a pas de vésicule ni décollement et les lésions ne disparaissent pas à la vitropression.                      </a:t>
            </a:r>
          </a:p>
          <a:p>
            <a:endParaRPr lang="fr-FR" sz="2800" dirty="0">
              <a:latin typeface="+mn-lt"/>
            </a:endParaRPr>
          </a:p>
          <a:p>
            <a:r>
              <a:rPr lang="fr-FR" sz="2800" dirty="0">
                <a:latin typeface="+mn-lt"/>
              </a:rPr>
              <a:t>Voici un cliché de l’abdomen. </a:t>
            </a:r>
          </a:p>
          <a:p>
            <a:endParaRPr lang="fr-FR" sz="2800" dirty="0">
              <a:latin typeface="+mn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878DB41-373A-F04C-DAE8-F6B9D22ECE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8832" b="7287"/>
          <a:stretch/>
        </p:blipFill>
        <p:spPr>
          <a:xfrm rot="5400000">
            <a:off x="7484861" y="1654765"/>
            <a:ext cx="4193601" cy="436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072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N°13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592089" y="2663719"/>
            <a:ext cx="11515827" cy="2643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– PPUPG : papules et plaques urticariennes prurigineuses de la grossesse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 – pemphigoïde gestationnelle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 – herpes </a:t>
            </a:r>
            <a:r>
              <a:rPr lang="fr-FR" sz="2800" dirty="0" err="1"/>
              <a:t>gestationnis</a:t>
            </a:r>
            <a:endParaRPr lang="fr-FR" sz="2800" dirty="0"/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 – cholestase gravidique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E – </a:t>
            </a:r>
            <a:r>
              <a:rPr lang="fr-FR" sz="2800" dirty="0" err="1"/>
              <a:t>vergetura</a:t>
            </a:r>
            <a:r>
              <a:rPr lang="fr-FR" sz="2800" dirty="0"/>
              <a:t> </a:t>
            </a:r>
            <a:r>
              <a:rPr lang="fr-FR" sz="2800" dirty="0" err="1"/>
              <a:t>punctata</a:t>
            </a:r>
            <a:endParaRPr lang="fr-FR" sz="2800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706492" y="1384317"/>
            <a:ext cx="6848738" cy="792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800" dirty="0">
              <a:latin typeface="+mn-lt"/>
            </a:endParaRPr>
          </a:p>
          <a:p>
            <a:r>
              <a:rPr lang="fr-FR" sz="2800" dirty="0">
                <a:latin typeface="+mn-lt"/>
              </a:rPr>
              <a:t>Quel est votre diagnostic principal ? 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5170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9933860" y="5665469"/>
            <a:ext cx="1780454" cy="964930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809256" y="3568710"/>
            <a:ext cx="9865832" cy="2643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– scanner thoracique avec injection de produit de contraste iodé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 – écho-Doppler des membres inférieurs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 – ECG maternel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 – radiographie pulmonaire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E – </a:t>
            </a:r>
            <a:r>
              <a:rPr lang="fr-FR" sz="2800" dirty="0" err="1"/>
              <a:t>angioIRM</a:t>
            </a:r>
            <a:r>
              <a:rPr lang="fr-FR" sz="2800" dirty="0"/>
              <a:t> avec injection de gadolinium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706492" y="1384317"/>
            <a:ext cx="11007822" cy="2123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Mme G. à 28 semaines d’aménorrhée se plaint d’une douleur thoracique droite depuis ce matin. Quel examen n’est pas recommandé dans son cas ?</a:t>
            </a:r>
          </a:p>
        </p:txBody>
      </p:sp>
    </p:spTree>
    <p:extLst>
      <p:ext uri="{BB962C8B-B14F-4D97-AF65-F5344CB8AC3E}">
        <p14:creationId xmlns:p14="http://schemas.microsoft.com/office/powerpoint/2010/main" val="1419424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N°14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746826" y="3804855"/>
            <a:ext cx="115158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– rupture spontanée des membranes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 – mycose vaginale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 – </a:t>
            </a:r>
            <a:r>
              <a:rPr lang="fr-FR" sz="2800" dirty="0" err="1"/>
              <a:t>trichomonose</a:t>
            </a:r>
            <a:r>
              <a:rPr lang="fr-FR" sz="2800" dirty="0"/>
              <a:t>			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 – pertes physiologiques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E – </a:t>
            </a:r>
            <a:r>
              <a:rPr lang="fr-FR" sz="2800" dirty="0" err="1"/>
              <a:t>vaginose</a:t>
            </a:r>
            <a:r>
              <a:rPr lang="fr-FR" sz="2800" dirty="0"/>
              <a:t> (</a:t>
            </a:r>
            <a:r>
              <a:rPr lang="fr-FR" sz="2800" dirty="0" err="1"/>
              <a:t>gadnerellose</a:t>
            </a:r>
            <a:r>
              <a:rPr lang="fr-FR" sz="2800" dirty="0"/>
              <a:t>)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706492" y="1384317"/>
            <a:ext cx="10893419" cy="2306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En  consultation Mme G. primigeste à 32 SA se plaint de pertes blanches vaginales inodores et sans démangeaisons associées.</a:t>
            </a:r>
          </a:p>
          <a:p>
            <a:r>
              <a:rPr lang="fr-FR" sz="2800" dirty="0">
                <a:latin typeface="+mn-lt"/>
              </a:rPr>
              <a:t>Quelle cause est la plus probable ? 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5612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N°15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746826" y="3804855"/>
            <a:ext cx="115158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– suture périnéale musculaire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 – suture vaginale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 – sondage vésical à demeure			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 – révision sous valve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E – révision utérine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706492" y="1384317"/>
            <a:ext cx="10893419" cy="2306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Vous êtes appelé en salle de naissance pour Mme Z. qui vient d’accoucher sous anesthésie péridurale d’une petite fille pesant 3800 g. Elle vient de faire un malaise hypotensif. </a:t>
            </a:r>
          </a:p>
          <a:p>
            <a:r>
              <a:rPr lang="fr-FR" sz="2800" dirty="0">
                <a:latin typeface="+mn-lt"/>
              </a:rPr>
              <a:t>Les pertes sanguines sont estimées à 850 </a:t>
            </a:r>
            <a:r>
              <a:rPr lang="fr-FR" sz="2800" dirty="0" err="1">
                <a:latin typeface="+mn-lt"/>
              </a:rPr>
              <a:t>mL</a:t>
            </a:r>
            <a:r>
              <a:rPr lang="fr-FR" sz="2800" dirty="0">
                <a:latin typeface="+mn-lt"/>
              </a:rPr>
              <a:t>. La patiente s’est délivrée mais vous constatez une déchirure périnéale du 3</a:t>
            </a:r>
            <a:r>
              <a:rPr lang="fr-FR" sz="2800" baseline="30000" dirty="0">
                <a:latin typeface="+mn-lt"/>
              </a:rPr>
              <a:t>ème</a:t>
            </a:r>
            <a:r>
              <a:rPr lang="fr-FR" sz="2800" dirty="0">
                <a:latin typeface="+mn-lt"/>
              </a:rPr>
              <a:t> degré qui semble saigner. Quel est votre premier geste obstétrical ?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3968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9933860" y="5665469"/>
            <a:ext cx="1780454" cy="964930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5"/>
            <a:ext cx="11007822" cy="4492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Vous rencontrez Mme G., primigeste de 38 ans à 13 SA. La déclaration de grossesse a été réalisée et le risque combiné de trisomie 21 est de 1/1278. Mme G. est traitée pour une HTA essentielle par </a:t>
            </a:r>
            <a:r>
              <a:rPr lang="fr-FR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enalapril</a:t>
            </a:r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334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11037194" y="6130344"/>
            <a:ext cx="1154806" cy="600302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N°16 et 17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646574" y="1553844"/>
            <a:ext cx="11067740" cy="5745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Quels sont les quatre traitements antihypertenseurs qui peuvent être utilisés en première intention en remplacement des traitements en cours ?</a:t>
            </a:r>
          </a:p>
          <a:p>
            <a:pPr>
              <a:buClr>
                <a:srgbClr val="25A79B"/>
              </a:buClr>
            </a:pPr>
            <a:r>
              <a:rPr lang="fr-FR" sz="2800" dirty="0"/>
              <a:t>A – </a:t>
            </a:r>
            <a:r>
              <a:rPr lang="fr-FR" sz="2800" dirty="0" err="1"/>
              <a:t>nimodipine</a:t>
            </a:r>
            <a:endParaRPr lang="fr-FR" sz="2800" dirty="0"/>
          </a:p>
          <a:p>
            <a:pPr>
              <a:buClr>
                <a:srgbClr val="25A79B"/>
              </a:buClr>
            </a:pPr>
            <a:r>
              <a:rPr lang="fr-FR" sz="2800" dirty="0"/>
              <a:t>B – </a:t>
            </a:r>
            <a:r>
              <a:rPr lang="fr-FR" sz="2800" dirty="0" err="1"/>
              <a:t>nicardipine</a:t>
            </a:r>
            <a:endParaRPr lang="fr-FR" sz="2800" dirty="0"/>
          </a:p>
          <a:p>
            <a:pPr>
              <a:buClr>
                <a:srgbClr val="25A79B"/>
              </a:buClr>
            </a:pPr>
            <a:r>
              <a:rPr lang="fr-FR" sz="2800" dirty="0"/>
              <a:t>C - propanolol</a:t>
            </a:r>
          </a:p>
          <a:p>
            <a:pPr>
              <a:buClr>
                <a:srgbClr val="25A79B"/>
              </a:buClr>
            </a:pPr>
            <a:r>
              <a:rPr lang="fr-FR" sz="2800" dirty="0"/>
              <a:t>D - </a:t>
            </a:r>
            <a:r>
              <a:rPr lang="fr-FR" sz="2800" dirty="0" err="1"/>
              <a:t>labetalol</a:t>
            </a:r>
            <a:endParaRPr lang="fr-FR" sz="2800" dirty="0"/>
          </a:p>
          <a:p>
            <a:pPr>
              <a:buClr>
                <a:srgbClr val="25A79B"/>
              </a:buClr>
            </a:pPr>
            <a:r>
              <a:rPr lang="fr-FR" sz="2800" dirty="0"/>
              <a:t>E - spironolactone</a:t>
            </a:r>
          </a:p>
          <a:p>
            <a:pPr>
              <a:buClr>
                <a:srgbClr val="25A79B"/>
              </a:buClr>
            </a:pPr>
            <a:r>
              <a:rPr lang="fr-FR" sz="2800" dirty="0"/>
              <a:t>F – losartan</a:t>
            </a:r>
          </a:p>
          <a:p>
            <a:pPr>
              <a:buClr>
                <a:srgbClr val="25A79B"/>
              </a:buClr>
            </a:pPr>
            <a:r>
              <a:rPr lang="fr-FR" sz="2800" dirty="0"/>
              <a:t>G – alpha-</a:t>
            </a:r>
            <a:r>
              <a:rPr lang="fr-FR" sz="2800" dirty="0" err="1"/>
              <a:t>methyldopa</a:t>
            </a:r>
            <a:endParaRPr lang="fr-FR" sz="2800" dirty="0"/>
          </a:p>
          <a:p>
            <a:pPr>
              <a:buClr>
                <a:srgbClr val="25A79B"/>
              </a:buClr>
            </a:pPr>
            <a:r>
              <a:rPr lang="fr-FR" sz="2800" dirty="0"/>
              <a:t>H – </a:t>
            </a:r>
            <a:r>
              <a:rPr lang="fr-FR" sz="2800" dirty="0" err="1"/>
              <a:t>clonidine</a:t>
            </a:r>
            <a:endParaRPr lang="fr-FR" sz="2800" dirty="0"/>
          </a:p>
          <a:p>
            <a:pPr>
              <a:buClr>
                <a:srgbClr val="25A79B"/>
              </a:buClr>
            </a:pPr>
            <a:r>
              <a:rPr lang="fr-FR" sz="2800" dirty="0"/>
              <a:t>I – </a:t>
            </a:r>
            <a:r>
              <a:rPr lang="fr-FR" sz="2800" dirty="0" err="1"/>
              <a:t>lenitral</a:t>
            </a:r>
            <a:endParaRPr lang="fr-FR" sz="2800" dirty="0"/>
          </a:p>
          <a:p>
            <a:pPr>
              <a:buClr>
                <a:srgbClr val="25A79B"/>
              </a:buClr>
            </a:pPr>
            <a:r>
              <a:rPr lang="fr-FR" sz="2800" dirty="0"/>
              <a:t>J- </a:t>
            </a:r>
            <a:r>
              <a:rPr lang="fr-FR" sz="2800" dirty="0" err="1"/>
              <a:t>regime</a:t>
            </a:r>
            <a:r>
              <a:rPr lang="fr-FR" sz="2800" dirty="0"/>
              <a:t> désodé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endParaRPr lang="fr-FR" sz="2800" dirty="0"/>
          </a:p>
        </p:txBody>
      </p:sp>
      <p:sp>
        <p:nvSpPr>
          <p:cNvPr id="6" name="Accolade ouvrante 5"/>
          <p:cNvSpPr/>
          <p:nvPr/>
        </p:nvSpPr>
        <p:spPr>
          <a:xfrm>
            <a:off x="460406" y="2456149"/>
            <a:ext cx="186168" cy="19704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Accolade ouvrante 13"/>
          <p:cNvSpPr/>
          <p:nvPr/>
        </p:nvSpPr>
        <p:spPr>
          <a:xfrm>
            <a:off x="449875" y="4568415"/>
            <a:ext cx="186168" cy="19704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96866" y="3060010"/>
            <a:ext cx="270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16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3660" y="5090980"/>
            <a:ext cx="270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692724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11037194" y="6130344"/>
            <a:ext cx="1154806" cy="600302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646574" y="51316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N°18 et 19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701933" y="1122956"/>
            <a:ext cx="11067740" cy="5991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traitement par </a:t>
            </a:r>
            <a:r>
              <a:rPr lang="fr-FR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labetalol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été instauré permettant d’obtenir une pression artérielle oscillant entre 130/80 et 140/90 </a:t>
            </a:r>
            <a:r>
              <a:rPr lang="fr-FR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mmHg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A 28 SA la pression artérielle est mesurée à 160/105 </a:t>
            </a:r>
            <a:r>
              <a:rPr lang="fr-FR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mmHg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Quels éléments </a:t>
            </a:r>
            <a:r>
              <a:rPr lang="fr-FR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clinico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-biologiques plaident en faveur d’une prééclampsie surajoutée ?</a:t>
            </a:r>
          </a:p>
          <a:p>
            <a:pPr>
              <a:buClr>
                <a:srgbClr val="25A79B"/>
              </a:buClr>
            </a:pPr>
            <a:r>
              <a:rPr lang="fr-FR" sz="2400" dirty="0"/>
              <a:t>A – albuminurie sur jet à 0,4 g/L</a:t>
            </a:r>
          </a:p>
          <a:p>
            <a:pPr>
              <a:buClr>
                <a:srgbClr val="25A79B"/>
              </a:buClr>
            </a:pPr>
            <a:r>
              <a:rPr lang="fr-FR" sz="2400" dirty="0"/>
              <a:t>B – albuminurie à 0,35 g/24h</a:t>
            </a:r>
          </a:p>
          <a:p>
            <a:pPr>
              <a:buClr>
                <a:srgbClr val="25A79B"/>
              </a:buClr>
            </a:pPr>
            <a:r>
              <a:rPr lang="fr-FR" sz="2400" dirty="0"/>
              <a:t>C – thrombopénie à 85 G/L</a:t>
            </a:r>
          </a:p>
          <a:p>
            <a:pPr>
              <a:buClr>
                <a:srgbClr val="25A79B"/>
              </a:buClr>
            </a:pPr>
            <a:r>
              <a:rPr lang="fr-FR" sz="2400" dirty="0"/>
              <a:t>D – élévation des phosphatases alcalines</a:t>
            </a:r>
          </a:p>
          <a:p>
            <a:pPr>
              <a:buClr>
                <a:srgbClr val="25A79B"/>
              </a:buClr>
            </a:pPr>
            <a:r>
              <a:rPr lang="fr-FR" sz="2400" dirty="0"/>
              <a:t>E – macrosomie </a:t>
            </a:r>
            <a:r>
              <a:rPr lang="fr-FR" sz="2400" dirty="0" err="1"/>
              <a:t>foetale</a:t>
            </a:r>
            <a:endParaRPr lang="fr-FR" sz="2400" dirty="0"/>
          </a:p>
          <a:p>
            <a:pPr>
              <a:buClr>
                <a:srgbClr val="25A79B"/>
              </a:buClr>
            </a:pPr>
            <a:r>
              <a:rPr lang="fr-FR" sz="2400" dirty="0"/>
              <a:t>F – ratio Sflt-1/PLGF très bas</a:t>
            </a:r>
          </a:p>
          <a:p>
            <a:pPr>
              <a:buClr>
                <a:srgbClr val="25A79B"/>
              </a:buClr>
            </a:pPr>
            <a:r>
              <a:rPr lang="fr-FR" sz="2400" dirty="0"/>
              <a:t>G – </a:t>
            </a:r>
            <a:r>
              <a:rPr lang="fr-FR" sz="2400" dirty="0" err="1"/>
              <a:t>oligo-anamnios</a:t>
            </a:r>
            <a:endParaRPr lang="fr-FR" sz="2400" dirty="0"/>
          </a:p>
          <a:p>
            <a:pPr>
              <a:buClr>
                <a:srgbClr val="25A79B"/>
              </a:buClr>
            </a:pPr>
            <a:r>
              <a:rPr lang="fr-FR" sz="2400" dirty="0"/>
              <a:t>H – douleurs </a:t>
            </a:r>
            <a:r>
              <a:rPr lang="fr-FR" sz="2400" dirty="0" err="1"/>
              <a:t>épigstriques</a:t>
            </a:r>
            <a:endParaRPr lang="fr-FR" sz="2400" dirty="0"/>
          </a:p>
          <a:p>
            <a:pPr>
              <a:buClr>
                <a:srgbClr val="25A79B"/>
              </a:buClr>
            </a:pPr>
            <a:r>
              <a:rPr lang="fr-FR" sz="2400" dirty="0"/>
              <a:t>I – </a:t>
            </a:r>
            <a:r>
              <a:rPr lang="fr-FR" sz="2400" dirty="0" err="1"/>
              <a:t>hypereflexivité</a:t>
            </a:r>
            <a:r>
              <a:rPr lang="fr-FR" sz="2400" dirty="0"/>
              <a:t> ostéotendineuse</a:t>
            </a:r>
          </a:p>
          <a:p>
            <a:pPr>
              <a:buClr>
                <a:srgbClr val="25A79B"/>
              </a:buClr>
            </a:pPr>
            <a:r>
              <a:rPr lang="fr-FR" sz="2400" dirty="0"/>
              <a:t>J- hypokaliémie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endParaRPr lang="fr-FR" sz="2800" dirty="0"/>
          </a:p>
        </p:txBody>
      </p:sp>
      <p:sp>
        <p:nvSpPr>
          <p:cNvPr id="6" name="Accolade ouvrante 5"/>
          <p:cNvSpPr/>
          <p:nvPr/>
        </p:nvSpPr>
        <p:spPr>
          <a:xfrm>
            <a:off x="460406" y="2456149"/>
            <a:ext cx="186168" cy="19704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Accolade ouvrante 13"/>
          <p:cNvSpPr/>
          <p:nvPr/>
        </p:nvSpPr>
        <p:spPr>
          <a:xfrm>
            <a:off x="430308" y="4677991"/>
            <a:ext cx="120764" cy="184164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96866" y="3060010"/>
            <a:ext cx="270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18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9089" y="5211233"/>
            <a:ext cx="270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075260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11037194" y="6130344"/>
            <a:ext cx="1154806" cy="600302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646574" y="51316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N°20 et 21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701933" y="1122956"/>
            <a:ext cx="11067740" cy="5991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Mme G. est hospitalisée dans votre maternité de Type 3 car elle présente une albuminurie à 3 croix à la bandelette associée à des céphalées intenses. En cas de crises convulsives </a:t>
            </a:r>
            <a:r>
              <a:rPr lang="fr-FR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tonico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-cloniques quels traitements immédiats envisagez-vous systématiquement ? </a:t>
            </a:r>
          </a:p>
          <a:p>
            <a:pPr>
              <a:buClr>
                <a:srgbClr val="25A79B"/>
              </a:buClr>
            </a:pPr>
            <a:r>
              <a:rPr lang="fr-FR" sz="2400" dirty="0"/>
              <a:t>A – gluconate de calcium</a:t>
            </a:r>
          </a:p>
          <a:p>
            <a:pPr>
              <a:buClr>
                <a:srgbClr val="25A79B"/>
              </a:buClr>
            </a:pPr>
            <a:r>
              <a:rPr lang="fr-FR" sz="2400" dirty="0"/>
              <a:t>B – chlorure de </a:t>
            </a:r>
            <a:r>
              <a:rPr lang="fr-FR" sz="2400" dirty="0" err="1"/>
              <a:t>magnesium</a:t>
            </a:r>
            <a:endParaRPr lang="fr-FR" sz="2400" dirty="0"/>
          </a:p>
          <a:p>
            <a:pPr>
              <a:buClr>
                <a:srgbClr val="25A79B"/>
              </a:buClr>
            </a:pPr>
            <a:r>
              <a:rPr lang="fr-FR" sz="2400" dirty="0"/>
              <a:t>C – extraction fœtale par césarienne</a:t>
            </a:r>
          </a:p>
          <a:p>
            <a:pPr>
              <a:buClr>
                <a:srgbClr val="25A79B"/>
              </a:buClr>
            </a:pPr>
            <a:r>
              <a:rPr lang="fr-FR" sz="2400" dirty="0"/>
              <a:t>D – </a:t>
            </a:r>
            <a:r>
              <a:rPr lang="fr-FR" sz="2400" dirty="0" err="1"/>
              <a:t>lasilix</a:t>
            </a:r>
            <a:endParaRPr lang="fr-FR" sz="2400" dirty="0"/>
          </a:p>
          <a:p>
            <a:pPr>
              <a:buClr>
                <a:srgbClr val="25A79B"/>
              </a:buClr>
            </a:pPr>
            <a:r>
              <a:rPr lang="fr-FR" sz="2400" dirty="0"/>
              <a:t>E – </a:t>
            </a:r>
            <a:r>
              <a:rPr lang="fr-FR" sz="2400" dirty="0" err="1"/>
              <a:t>corticotherapie</a:t>
            </a:r>
            <a:r>
              <a:rPr lang="fr-FR" sz="2400" dirty="0"/>
              <a:t> par prednisone</a:t>
            </a:r>
          </a:p>
          <a:p>
            <a:pPr>
              <a:buClr>
                <a:srgbClr val="25A79B"/>
              </a:buClr>
            </a:pPr>
            <a:r>
              <a:rPr lang="fr-FR" sz="2400" dirty="0"/>
              <a:t>F – sulfate de </a:t>
            </a:r>
            <a:r>
              <a:rPr lang="fr-FR" sz="2400" dirty="0" err="1"/>
              <a:t>magnesium</a:t>
            </a:r>
            <a:endParaRPr lang="fr-FR" sz="2400" dirty="0"/>
          </a:p>
          <a:p>
            <a:pPr>
              <a:buClr>
                <a:srgbClr val="25A79B"/>
              </a:buClr>
            </a:pPr>
            <a:r>
              <a:rPr lang="fr-FR" sz="2400" dirty="0"/>
              <a:t>G – </a:t>
            </a:r>
            <a:r>
              <a:rPr lang="fr-FR" sz="2400" dirty="0" err="1"/>
              <a:t>benzodiazepine</a:t>
            </a:r>
            <a:endParaRPr lang="fr-FR" sz="2400" dirty="0"/>
          </a:p>
          <a:p>
            <a:pPr>
              <a:buClr>
                <a:srgbClr val="25A79B"/>
              </a:buClr>
            </a:pPr>
            <a:r>
              <a:rPr lang="fr-FR" sz="2400" dirty="0"/>
              <a:t>H – </a:t>
            </a:r>
            <a:r>
              <a:rPr lang="fr-FR" sz="2400" dirty="0" err="1"/>
              <a:t>vaproate</a:t>
            </a:r>
            <a:r>
              <a:rPr lang="fr-FR" sz="2400" dirty="0"/>
              <a:t> de sodium</a:t>
            </a:r>
          </a:p>
          <a:p>
            <a:pPr>
              <a:buClr>
                <a:srgbClr val="25A79B"/>
              </a:buClr>
            </a:pPr>
            <a:r>
              <a:rPr lang="fr-FR" sz="2400" dirty="0"/>
              <a:t>I – </a:t>
            </a:r>
            <a:r>
              <a:rPr lang="fr-FR" sz="2400" dirty="0" err="1"/>
              <a:t>betamethasone</a:t>
            </a:r>
            <a:endParaRPr lang="fr-FR" sz="2400" dirty="0"/>
          </a:p>
          <a:p>
            <a:pPr>
              <a:buClr>
                <a:srgbClr val="25A79B"/>
              </a:buClr>
            </a:pPr>
            <a:r>
              <a:rPr lang="fr-FR" sz="2400" dirty="0"/>
              <a:t>J- </a:t>
            </a:r>
            <a:r>
              <a:rPr lang="fr-FR" sz="2400" dirty="0" err="1"/>
              <a:t>sulprostone</a:t>
            </a:r>
            <a:endParaRPr lang="fr-FR" sz="2400" dirty="0"/>
          </a:p>
          <a:p>
            <a:pPr>
              <a:lnSpc>
                <a:spcPct val="120000"/>
              </a:lnSpc>
              <a:buClr>
                <a:srgbClr val="25A79B"/>
              </a:buClr>
            </a:pPr>
            <a:endParaRPr lang="fr-FR" sz="2800" dirty="0"/>
          </a:p>
        </p:txBody>
      </p:sp>
      <p:sp>
        <p:nvSpPr>
          <p:cNvPr id="6" name="Accolade ouvrante 5"/>
          <p:cNvSpPr/>
          <p:nvPr/>
        </p:nvSpPr>
        <p:spPr>
          <a:xfrm>
            <a:off x="460406" y="2456149"/>
            <a:ext cx="186168" cy="19704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Accolade ouvrante 13"/>
          <p:cNvSpPr/>
          <p:nvPr/>
        </p:nvSpPr>
        <p:spPr>
          <a:xfrm>
            <a:off x="430308" y="4677991"/>
            <a:ext cx="120764" cy="184164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96866" y="3060010"/>
            <a:ext cx="270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20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9089" y="5211233"/>
            <a:ext cx="270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507330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11011436" y="6065948"/>
            <a:ext cx="1180563" cy="771919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DP 13 questions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568461" y="1893985"/>
            <a:ext cx="1124062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5A79B"/>
              </a:buClr>
            </a:pPr>
            <a:r>
              <a:rPr lang="fr-FR" sz="2800" dirty="0"/>
              <a:t>Mme Y., 36 ans consulte pour un début de grossesse. Elle est aide ménagère, pèse 86 kg pour 155 cm. Elle rapporte uniquement un tabagisme à 8 cigarettes/j.</a:t>
            </a:r>
          </a:p>
          <a:p>
            <a:pPr>
              <a:buClr>
                <a:srgbClr val="25A79B"/>
              </a:buClr>
            </a:pPr>
            <a:r>
              <a:rPr lang="fr-FR" sz="2800" dirty="0"/>
              <a:t> Une échographie de datation vous indique qu’elle est à 9 semaines d’aménorrhée (SA). Son médecin lui a prescrit du Primpéran® pour des nausées et vomissements.</a:t>
            </a:r>
          </a:p>
          <a:p>
            <a:pPr>
              <a:buClr>
                <a:srgbClr val="25A79B"/>
              </a:buClr>
            </a:pPr>
            <a:r>
              <a:rPr lang="fr-FR" sz="2800" dirty="0"/>
              <a:t>Le traitement est peu efficace avec persistance de 3 vomissements par jour et surtout des nausées invalidantes. </a:t>
            </a:r>
          </a:p>
          <a:p>
            <a:pPr>
              <a:buClr>
                <a:srgbClr val="25A79B"/>
              </a:buClr>
            </a:pPr>
            <a:r>
              <a:rPr lang="fr-FR" sz="2800" dirty="0"/>
              <a:t>A l’examen TA 150/90 </a:t>
            </a:r>
            <a:r>
              <a:rPr lang="fr-FR" sz="2800" dirty="0" err="1"/>
              <a:t>mmHg</a:t>
            </a:r>
            <a:r>
              <a:rPr lang="fr-FR" sz="2800" dirty="0"/>
              <a:t>, pas de signe de déshydratation. La grossesse est évolutive en échographie.</a:t>
            </a:r>
          </a:p>
        </p:txBody>
      </p:sp>
    </p:spTree>
    <p:extLst>
      <p:ext uri="{BB962C8B-B14F-4D97-AF65-F5344CB8AC3E}">
        <p14:creationId xmlns:p14="http://schemas.microsoft.com/office/powerpoint/2010/main" val="39458739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9933860" y="5665469"/>
            <a:ext cx="1780454" cy="964930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N°22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592089" y="1553844"/>
            <a:ext cx="11227747" cy="4194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Quel(s) est (sont) l’ (les) élément(s) de votre prise en charge immédiate concernant les vomissements ?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endParaRPr lang="fr-FR" sz="2800" dirty="0"/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A- évaluation des nausées et vomissements par score PUQE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B- ionogramme sanguin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C- hospitalisation systématique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D- isolement de la patiente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E- modification thérapeutique </a:t>
            </a:r>
          </a:p>
        </p:txBody>
      </p:sp>
    </p:spTree>
    <p:extLst>
      <p:ext uri="{BB962C8B-B14F-4D97-AF65-F5344CB8AC3E}">
        <p14:creationId xmlns:p14="http://schemas.microsoft.com/office/powerpoint/2010/main" val="32587434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9933860" y="5665469"/>
            <a:ext cx="1780454" cy="964930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N°23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646574" y="1969309"/>
            <a:ext cx="11067740" cy="3677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Le score PUQE est à 6 sans perturbation ionique. Quel traitement est recommandé en première intention ?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– </a:t>
            </a:r>
            <a:r>
              <a:rPr lang="fr-FR" sz="2800" dirty="0" err="1"/>
              <a:t>cariban</a:t>
            </a:r>
            <a:r>
              <a:rPr lang="fr-FR" sz="2800" dirty="0"/>
              <a:t> (</a:t>
            </a:r>
            <a:r>
              <a:rPr lang="fr-FR" sz="2800" dirty="0" err="1"/>
              <a:t>Doxylamine</a:t>
            </a:r>
            <a:r>
              <a:rPr lang="fr-FR" sz="2800" dirty="0"/>
              <a:t> / Pyridoxine)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 – </a:t>
            </a:r>
            <a:r>
              <a:rPr lang="fr-FR" sz="2800" dirty="0" err="1"/>
              <a:t>ondansetron</a:t>
            </a:r>
            <a:r>
              <a:rPr lang="fr-FR" sz="2800" dirty="0"/>
              <a:t> (</a:t>
            </a:r>
            <a:r>
              <a:rPr lang="fr-FR" sz="2800" dirty="0" err="1"/>
              <a:t>Setofilm</a:t>
            </a:r>
            <a:r>
              <a:rPr lang="fr-FR" sz="2800" dirty="0"/>
              <a:t>)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 - gingembre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 – </a:t>
            </a:r>
            <a:r>
              <a:rPr lang="fr-FR" sz="2800" dirty="0" err="1"/>
              <a:t>gymiso</a:t>
            </a:r>
            <a:r>
              <a:rPr lang="fr-FR" sz="2800" dirty="0"/>
              <a:t> (</a:t>
            </a:r>
            <a:r>
              <a:rPr lang="fr-FR" sz="2800" dirty="0" err="1"/>
              <a:t>misoprostol</a:t>
            </a:r>
            <a:r>
              <a:rPr lang="fr-FR" sz="2800" dirty="0"/>
              <a:t>) 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E – </a:t>
            </a:r>
            <a:r>
              <a:rPr lang="fr-FR" sz="2800" dirty="0" err="1"/>
              <a:t>kytril</a:t>
            </a:r>
            <a:r>
              <a:rPr lang="fr-FR" sz="2800" dirty="0"/>
              <a:t> (</a:t>
            </a:r>
            <a:r>
              <a:rPr lang="fr-FR" sz="2800" dirty="0" err="1"/>
              <a:t>granisétron</a:t>
            </a:r>
            <a:r>
              <a:rPr lang="fr-FR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992387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130797" y="2304574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9933860" y="5665469"/>
            <a:ext cx="1780454" cy="964930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N°24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646573" y="1969309"/>
            <a:ext cx="10953337" cy="3677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Quel(s) est(sont) le(s) facteur(s) de risque de prééclampsie chez Mme Y. ?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endParaRPr lang="fr-FR" sz="2800" dirty="0"/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– vomissements incoercibles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 – tabagisme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 – surcharge pondérale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 – HTA chronique possible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E – profession d’aide-soignante</a:t>
            </a:r>
          </a:p>
        </p:txBody>
      </p:sp>
    </p:spTree>
    <p:extLst>
      <p:ext uri="{BB962C8B-B14F-4D97-AF65-F5344CB8AC3E}">
        <p14:creationId xmlns:p14="http://schemas.microsoft.com/office/powerpoint/2010/main" val="3590870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9933860" y="5665469"/>
            <a:ext cx="1780454" cy="964930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N°2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706492" y="1384317"/>
            <a:ext cx="11007822" cy="2852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/>
              <a:t>Une primigeste à 38 semaines d'aménorrhée, hypertendue chronique sous </a:t>
            </a:r>
            <a:r>
              <a:rPr lang="fr-FR" sz="3600" dirty="0" err="1"/>
              <a:t>trandate</a:t>
            </a:r>
            <a:r>
              <a:rPr lang="fr-FR" sz="3600" dirty="0"/>
              <a:t>, consulte pour la survenue brutale d’une douleur abdominale diffuse avec quelques traces de sang. Le suivi de grossesse était sans particularité.</a:t>
            </a:r>
          </a:p>
          <a:p>
            <a:r>
              <a:rPr lang="fr-FR" sz="3600" dirty="0"/>
              <a:t>L'examen clinique retrouve une fréquence cardiaque à 85 bpm, une pression artérielle à 175/110 </a:t>
            </a:r>
            <a:r>
              <a:rPr lang="fr-FR" sz="3600" dirty="0" err="1"/>
              <a:t>mmHg</a:t>
            </a:r>
            <a:r>
              <a:rPr lang="fr-FR" sz="3600" dirty="0"/>
              <a:t> et une température à 37,1°C. La bandelette urinaire trouve trois croix de protéines, sans glucose. Au toucher vaginal le col est sollicité court à deux doigts. Il y a des traces  de sang. Voici le RCF. 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4720BEB-E082-FF9E-C09E-B33A082646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728" t="1356" r="5355" b="1"/>
          <a:stretch/>
        </p:blipFill>
        <p:spPr>
          <a:xfrm>
            <a:off x="808232" y="4237149"/>
            <a:ext cx="8229599" cy="251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194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130797" y="2304574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9933860" y="5665469"/>
            <a:ext cx="1780454" cy="964930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646573" y="1969309"/>
            <a:ext cx="10953337" cy="3677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Quel(s) test(s) allez-vous réaliser à la recherche d’un diabète associé à la grossesse chez Mme Y. ?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– hémoglobine glyquée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 – glycémie à </a:t>
            </a:r>
            <a:r>
              <a:rPr lang="fr-FR" sz="2800" dirty="0" err="1"/>
              <a:t>jeûn</a:t>
            </a:r>
            <a:r>
              <a:rPr lang="fr-FR" sz="2800" dirty="0"/>
              <a:t> après 8 h de jeûne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 – glycémie à </a:t>
            </a:r>
            <a:r>
              <a:rPr lang="fr-FR" sz="2800" dirty="0" err="1"/>
              <a:t>jeûn</a:t>
            </a:r>
            <a:r>
              <a:rPr lang="fr-FR" sz="2800" dirty="0"/>
              <a:t> après 12 de jeûne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 – HGPO à 75g de glucose immédiatement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E – HGPO à 75g de glucose entre 24 et 28 SA</a:t>
            </a:r>
          </a:p>
        </p:txBody>
      </p:sp>
    </p:spTree>
    <p:extLst>
      <p:ext uri="{BB962C8B-B14F-4D97-AF65-F5344CB8AC3E}">
        <p14:creationId xmlns:p14="http://schemas.microsoft.com/office/powerpoint/2010/main" val="27506316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10217195" y="6117464"/>
            <a:ext cx="1780454" cy="664759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N°26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592089" y="1553844"/>
            <a:ext cx="10764108" cy="4194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La glycémie à </a:t>
            </a:r>
            <a:r>
              <a:rPr lang="fr-FR" sz="2800" dirty="0" err="1"/>
              <a:t>jeûn</a:t>
            </a:r>
            <a:r>
              <a:rPr lang="fr-FR" sz="2800" dirty="0"/>
              <a:t> prescrite par le médecin traitant est à 5,1 </a:t>
            </a:r>
            <a:r>
              <a:rPr lang="fr-FR" sz="2800" dirty="0" err="1"/>
              <a:t>mmol</a:t>
            </a:r>
            <a:r>
              <a:rPr lang="fr-FR" sz="2800" dirty="0"/>
              <a:t>/L. Quel(s) est (sont) le(s) traitement(s) supplémentaire(s) pouvant être envisagé(s) dès le premier trimestre de la grossesse chez Mme Y. ?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– aspirine à dose </a:t>
            </a:r>
            <a:r>
              <a:rPr lang="fr-FR" sz="2800" dirty="0" err="1"/>
              <a:t>anti-agrégante</a:t>
            </a:r>
            <a:endParaRPr lang="fr-FR" sz="2800" dirty="0"/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 – HBPM à dose </a:t>
            </a:r>
            <a:r>
              <a:rPr lang="fr-FR" sz="2800" dirty="0" err="1"/>
              <a:t>isocoagulante</a:t>
            </a:r>
            <a:endParaRPr lang="fr-FR" sz="2800" dirty="0"/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 – HBPM à dose </a:t>
            </a:r>
            <a:r>
              <a:rPr lang="fr-FR" sz="2800" dirty="0" err="1"/>
              <a:t>anti-agrégante</a:t>
            </a:r>
            <a:endParaRPr lang="fr-FR" sz="2800" dirty="0"/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 – alpha-beta bloquants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E – prednisolone</a:t>
            </a:r>
          </a:p>
        </p:txBody>
      </p:sp>
    </p:spTree>
    <p:extLst>
      <p:ext uri="{BB962C8B-B14F-4D97-AF65-F5344CB8AC3E}">
        <p14:creationId xmlns:p14="http://schemas.microsoft.com/office/powerpoint/2010/main" val="40616453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10217195" y="6117464"/>
            <a:ext cx="1780454" cy="664759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N°27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592089" y="1553844"/>
            <a:ext cx="10764108" cy="5228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14 SA vous revoyez Mme Y. La pression artérielle oscille entre 120/75 et 135/85 </a:t>
            </a:r>
            <a:r>
              <a:rPr lang="fr-FR" sz="2800" dirty="0" err="1"/>
              <a:t>mmHg</a:t>
            </a:r>
            <a:r>
              <a:rPr lang="fr-FR" sz="2800" dirty="0"/>
              <a:t> grâce à un traitement par </a:t>
            </a:r>
            <a:r>
              <a:rPr lang="fr-FR" sz="2800" dirty="0" err="1"/>
              <a:t>Trandate</a:t>
            </a:r>
            <a:r>
              <a:rPr lang="fr-FR" sz="2800" dirty="0"/>
              <a:t>®. Le risque combiné de trisomie 21 est à 1/288 avec une clarté nucale embryonnaire à 1,9 </a:t>
            </a:r>
            <a:r>
              <a:rPr lang="fr-FR" sz="2800" dirty="0" err="1"/>
              <a:t>mm.</a:t>
            </a:r>
            <a:r>
              <a:rPr lang="fr-FR" sz="2800" dirty="0"/>
              <a:t> Quel(s) est (sont) l’ (les) examen(s) à proposer à Mme Y. prioritairement ?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– marqueurs sériques du 2</a:t>
            </a:r>
            <a:r>
              <a:rPr lang="fr-FR" sz="2800" baseline="30000" dirty="0"/>
              <a:t>ème</a:t>
            </a:r>
            <a:r>
              <a:rPr lang="fr-FR" sz="2800" dirty="0"/>
              <a:t> trimestre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 – test ADNlcT21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 – caryotype fœtal par amniocentèse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 – caryotype fœtal par ponction de villosité choriale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E – surveillance échographique renforcée</a:t>
            </a:r>
          </a:p>
        </p:txBody>
      </p:sp>
    </p:spTree>
    <p:extLst>
      <p:ext uri="{BB962C8B-B14F-4D97-AF65-F5344CB8AC3E}">
        <p14:creationId xmlns:p14="http://schemas.microsoft.com/office/powerpoint/2010/main" val="37294729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10217195" y="6117464"/>
            <a:ext cx="1780454" cy="664759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51316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N°28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592089" y="1112453"/>
            <a:ext cx="10764108" cy="5745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Le test ADNLcT21 est négatif.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23 SA d’aménorrhée en consultation la pression artérielle est mesurée à 150/90 </a:t>
            </a:r>
            <a:r>
              <a:rPr lang="fr-FR" sz="2800" dirty="0" err="1"/>
              <a:t>mmHg</a:t>
            </a:r>
            <a:r>
              <a:rPr lang="fr-FR" sz="2800" dirty="0"/>
              <a:t> malgré son traitement. L’albuminurie sur jet est à 0,4g/L. Le poids est à 89kg. A l’échographie du 5</a:t>
            </a:r>
            <a:r>
              <a:rPr lang="fr-FR" sz="2800" baseline="30000" dirty="0"/>
              <a:t>ème</a:t>
            </a:r>
            <a:r>
              <a:rPr lang="fr-FR" sz="2800" dirty="0"/>
              <a:t> mois le poids fœtal est au 60</a:t>
            </a:r>
            <a:r>
              <a:rPr lang="fr-FR" sz="2800" baseline="30000" dirty="0"/>
              <a:t>ème</a:t>
            </a:r>
            <a:r>
              <a:rPr lang="fr-FR" sz="2800" dirty="0"/>
              <a:t> percentile avec un hydramnios modéré. La HU à 28 cm.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Quelle(s) est (sont) l’(les) affirmation(s) exacte(s) ? 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–prééclampsie certaine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 – prééclampsie possible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 – un test à la recherche d’un diabète gestationnel est indiqué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 – la prise de poids maternelle est insuffisante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E – une albuminurie sur 24h est indiquée</a:t>
            </a:r>
          </a:p>
        </p:txBody>
      </p:sp>
    </p:spTree>
    <p:extLst>
      <p:ext uri="{BB962C8B-B14F-4D97-AF65-F5344CB8AC3E}">
        <p14:creationId xmlns:p14="http://schemas.microsoft.com/office/powerpoint/2010/main" val="22887381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10217195" y="6117464"/>
            <a:ext cx="1780454" cy="664759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51316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N°29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592089" y="1112453"/>
            <a:ext cx="10764108" cy="5228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L’albuminurie sur 24 h est à 0,25g et une HGPO à 75g montre une glycémie à </a:t>
            </a:r>
            <a:r>
              <a:rPr lang="fr-FR" sz="2800" dirty="0" err="1"/>
              <a:t>jeûn</a:t>
            </a:r>
            <a:r>
              <a:rPr lang="fr-FR" sz="2800" dirty="0"/>
              <a:t> à 5,2 </a:t>
            </a:r>
            <a:r>
              <a:rPr lang="fr-FR" sz="2800" dirty="0" err="1"/>
              <a:t>mmol</a:t>
            </a:r>
            <a:r>
              <a:rPr lang="fr-FR" sz="2800" dirty="0"/>
              <a:t>/l, 11 </a:t>
            </a:r>
            <a:r>
              <a:rPr lang="fr-FR" sz="2800" dirty="0" err="1"/>
              <a:t>mmol</a:t>
            </a:r>
            <a:r>
              <a:rPr lang="fr-FR" sz="2800" dirty="0"/>
              <a:t>/l à une heure et 10,1 </a:t>
            </a:r>
            <a:r>
              <a:rPr lang="fr-FR" sz="2800" dirty="0" err="1"/>
              <a:t>mmol</a:t>
            </a:r>
            <a:r>
              <a:rPr lang="fr-FR" sz="2800" dirty="0"/>
              <a:t>/l à deux heures. 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Quel est votre diagnostic ? 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endParaRPr lang="fr-FR" sz="2800" dirty="0"/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–diabète de type 2 préexistant à la grossesse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 – diabète de type 1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 – diabète gestationnel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 – diabète insipide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E – HGPO normale</a:t>
            </a:r>
          </a:p>
        </p:txBody>
      </p:sp>
    </p:spTree>
    <p:extLst>
      <p:ext uri="{BB962C8B-B14F-4D97-AF65-F5344CB8AC3E}">
        <p14:creationId xmlns:p14="http://schemas.microsoft.com/office/powerpoint/2010/main" val="3975995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9933860" y="5665469"/>
            <a:ext cx="1780454" cy="964930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N°30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646574" y="1969309"/>
            <a:ext cx="11067740" cy="4194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Quel(s) est (sont) l’(les) élément(s) possible(s) de votre prise en charge chez Mme Y. sachant que la pression artérielle redescend autour de 130/80 </a:t>
            </a:r>
            <a:r>
              <a:rPr lang="fr-FR" sz="2800" dirty="0" err="1"/>
              <a:t>mmHg</a:t>
            </a:r>
            <a:r>
              <a:rPr lang="fr-FR" sz="2800" dirty="0"/>
              <a:t> avec le repos et le </a:t>
            </a:r>
            <a:r>
              <a:rPr lang="fr-FR" sz="2800" dirty="0" err="1"/>
              <a:t>Trandate</a:t>
            </a:r>
            <a:r>
              <a:rPr lang="fr-FR" sz="2800" dirty="0"/>
              <a:t>® en monothérapie ?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– réduction de l’apport en sucre rapide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 – apport calorique de 2500 kcal/j environ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 – introduction de metformine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 – cycles glycémiques durant une 10aine de jours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E – 2 heures d’activité sportive quotidienne</a:t>
            </a:r>
          </a:p>
        </p:txBody>
      </p:sp>
    </p:spTree>
    <p:extLst>
      <p:ext uri="{BB962C8B-B14F-4D97-AF65-F5344CB8AC3E}">
        <p14:creationId xmlns:p14="http://schemas.microsoft.com/office/powerpoint/2010/main" val="12912976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9933860" y="5665469"/>
            <a:ext cx="1780454" cy="964930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62129" y="466850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N°31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409127" y="969848"/>
            <a:ext cx="11595031" cy="600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600" dirty="0"/>
              <a:t>La patiente est suivie régulièrement en hôpital de jour avec un suivi par une sage-femme libérale (enregistrement </a:t>
            </a:r>
            <a:r>
              <a:rPr lang="fr-FR" sz="2600" dirty="0" err="1"/>
              <a:t>tococardiographiques</a:t>
            </a:r>
            <a:r>
              <a:rPr lang="fr-FR" sz="2600" dirty="0"/>
              <a:t> normaux). A 36 SA, l’albuminurie est à 0,25g/l et la pression artérielle à 128/90 </a:t>
            </a:r>
            <a:r>
              <a:rPr lang="fr-FR" sz="2600" dirty="0" err="1"/>
              <a:t>mmHg</a:t>
            </a:r>
            <a:r>
              <a:rPr lang="fr-FR" sz="2600" dirty="0"/>
              <a:t>. Le fœtus est en présentation céphalique, avec une biométrie au 80</a:t>
            </a:r>
            <a:r>
              <a:rPr lang="fr-FR" sz="2600" baseline="30000" dirty="0"/>
              <a:t>ème</a:t>
            </a:r>
            <a:r>
              <a:rPr lang="fr-FR" sz="2600" dirty="0"/>
              <a:t> percentile. Il existe toujours un hydramnios modéré. Les glycémies sont légèrement déséquilibrées malgré une insulinothérapie. Quelle(s) est (sont) votre (vos) proposition(s) en vue de l’accouchement pour Mme Y.?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– prélèvement vaginal à la recherche de Streptococcus </a:t>
            </a:r>
            <a:r>
              <a:rPr lang="fr-FR" sz="2800" i="1" dirty="0"/>
              <a:t>vaginalis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 – césarienne programmée 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 – poursuite de la grossesse jusqu’à terme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 – déclenchement entre 38 et 39 SA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E – déclenchement immédiat</a:t>
            </a:r>
          </a:p>
        </p:txBody>
      </p:sp>
    </p:spTree>
    <p:extLst>
      <p:ext uri="{BB962C8B-B14F-4D97-AF65-F5344CB8AC3E}">
        <p14:creationId xmlns:p14="http://schemas.microsoft.com/office/powerpoint/2010/main" val="17910239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9933860" y="5665469"/>
            <a:ext cx="1780454" cy="964930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62129" y="466850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N°32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460406" y="1347333"/>
            <a:ext cx="11595031" cy="438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600" dirty="0"/>
              <a:t>Vous proposez à Mme Y. un déclenchement à 38 SA et 2 jours. Le col utérin est long, postérieur ouvert à un doigt et encore un peu rigide avec une présentation céphalique haute (Bishop à 2). Voici l’enregistrement </a:t>
            </a:r>
            <a:r>
              <a:rPr lang="fr-FR" sz="2600" dirty="0" err="1"/>
              <a:t>cardiotocographique</a:t>
            </a:r>
            <a:r>
              <a:rPr lang="fr-FR" sz="2600" dirty="0"/>
              <a:t>.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endParaRPr lang="fr-FR" sz="2600" dirty="0"/>
          </a:p>
          <a:p>
            <a:pPr>
              <a:lnSpc>
                <a:spcPct val="120000"/>
              </a:lnSpc>
              <a:buClr>
                <a:srgbClr val="25A79B"/>
              </a:buClr>
            </a:pPr>
            <a:endParaRPr lang="fr-FR" sz="2600" dirty="0"/>
          </a:p>
          <a:p>
            <a:pPr>
              <a:lnSpc>
                <a:spcPct val="120000"/>
              </a:lnSpc>
              <a:buClr>
                <a:srgbClr val="25A79B"/>
              </a:buClr>
            </a:pPr>
            <a:endParaRPr lang="fr-FR" sz="2600" dirty="0"/>
          </a:p>
          <a:p>
            <a:pPr>
              <a:lnSpc>
                <a:spcPct val="120000"/>
              </a:lnSpc>
              <a:buClr>
                <a:srgbClr val="25A79B"/>
              </a:buClr>
            </a:pPr>
            <a:endParaRPr lang="fr-FR" sz="2600" dirty="0"/>
          </a:p>
          <a:p>
            <a:pPr>
              <a:lnSpc>
                <a:spcPct val="120000"/>
              </a:lnSpc>
              <a:buClr>
                <a:srgbClr val="25A79B"/>
              </a:buClr>
            </a:pPr>
            <a:endParaRPr lang="fr-FR" sz="2600" dirty="0"/>
          </a:p>
          <a:p>
            <a:pPr>
              <a:lnSpc>
                <a:spcPct val="120000"/>
              </a:lnSpc>
              <a:buClr>
                <a:srgbClr val="25A79B"/>
              </a:buClr>
            </a:pPr>
            <a:endParaRPr lang="fr-FR" sz="2600" dirty="0"/>
          </a:p>
        </p:txBody>
      </p:sp>
      <p:pic>
        <p:nvPicPr>
          <p:cNvPr id="1026" name="Picture 2" descr="Question : Interprétation du RCF Pour interpréter un RCF : - Un  enregistrement de qualité à la fois du RCF et des CU est né">
            <a:extLst>
              <a:ext uri="{FF2B5EF4-FFF2-40B4-BE49-F238E27FC236}">
                <a16:creationId xmlns:a16="http://schemas.microsoft.com/office/drawing/2014/main" id="{8986391C-8FE2-363F-1A29-20125F89C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739" y="3377422"/>
            <a:ext cx="7867111" cy="243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2247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9933860" y="5665469"/>
            <a:ext cx="1780454" cy="964930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62129" y="466850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N°32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460406" y="1347333"/>
            <a:ext cx="11595031" cy="4563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600" dirty="0"/>
              <a:t>Quelle(s) est (sont) votre (vos) proposition(s) en lien avec le déclenchement ?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endParaRPr lang="fr-FR" sz="2600" dirty="0"/>
          </a:p>
          <a:p>
            <a:pPr>
              <a:lnSpc>
                <a:spcPct val="120000"/>
              </a:lnSpc>
              <a:buClr>
                <a:srgbClr val="25A79B"/>
              </a:buClr>
            </a:pPr>
            <a:endParaRPr lang="fr-FR" sz="2600" dirty="0"/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600" dirty="0"/>
              <a:t> 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– contre-indication au déclenchement (hydramnios et contractions utérines)</a:t>
            </a:r>
            <a:endParaRPr lang="fr-FR" sz="2800" i="1" dirty="0"/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 – ballon de maturation cervicale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 – prostaglandines orales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 – prostaglandines vaginales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E – rupture artificielle des membranes immédiate</a:t>
            </a:r>
          </a:p>
        </p:txBody>
      </p:sp>
    </p:spTree>
    <p:extLst>
      <p:ext uri="{BB962C8B-B14F-4D97-AF65-F5344CB8AC3E}">
        <p14:creationId xmlns:p14="http://schemas.microsoft.com/office/powerpoint/2010/main" val="10461165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9933860" y="5665469"/>
            <a:ext cx="1780454" cy="964930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N°33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646574" y="1969309"/>
            <a:ext cx="10558046" cy="4194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Finalement Mme Y. accouche spontanément d’une petite fille de 3850 g Apgar 9/10/10, au cordon: pH artériel 7,29, pH veineux 7,15.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Quelle anomalie relevez-vous dans le résultat des gaz du sang ?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– acidose respiratoire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 – acidose métabolique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 – acidose mixte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 – interprétation impossible sans le taux d’hémoglobine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E – inversion des résultats artère / veine</a:t>
            </a:r>
          </a:p>
        </p:txBody>
      </p:sp>
    </p:spTree>
    <p:extLst>
      <p:ext uri="{BB962C8B-B14F-4D97-AF65-F5344CB8AC3E}">
        <p14:creationId xmlns:p14="http://schemas.microsoft.com/office/powerpoint/2010/main" val="3909043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9933860" y="5665469"/>
            <a:ext cx="1780454" cy="964930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853151" y="3013969"/>
            <a:ext cx="8540806" cy="3007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3200" dirty="0"/>
              <a:t>A – début de travail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3200" dirty="0"/>
              <a:t>B – prééclampsie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3200" dirty="0"/>
              <a:t>C – déchirure cervicale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3200" dirty="0"/>
              <a:t>D – hématome </a:t>
            </a:r>
            <a:r>
              <a:rPr lang="fr-FR" sz="3200" dirty="0" err="1"/>
              <a:t>rétroplacentaire</a:t>
            </a:r>
            <a:endParaRPr lang="fr-FR" sz="3200" dirty="0"/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3200" dirty="0"/>
              <a:t>E – placenta </a:t>
            </a:r>
            <a:r>
              <a:rPr lang="fr-FR" sz="3200" dirty="0" err="1"/>
              <a:t>praevia</a:t>
            </a:r>
            <a:endParaRPr lang="fr-FR" sz="3200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706492" y="1384317"/>
            <a:ext cx="11223238" cy="130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/>
              <a:t>Quel(s) est (sont) le(s) diagnostic(s) à envisager en priorité ?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3959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9933860" y="5665469"/>
            <a:ext cx="1780454" cy="964930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N°34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646574" y="1969309"/>
            <a:ext cx="10558046" cy="3677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Quel(s) risque(s) redoutez-vous pour le nouveau-né en lien avec le diabète maternel ?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– hypocalcémie néonatale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 – coma </a:t>
            </a:r>
            <a:r>
              <a:rPr lang="fr-FR" sz="2800" dirty="0" err="1"/>
              <a:t>acido-cetosique</a:t>
            </a:r>
            <a:endParaRPr lang="fr-FR" sz="2800" dirty="0"/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 – coma hypoglycémique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 – coma hyperglycémique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E – convulsions</a:t>
            </a:r>
          </a:p>
        </p:txBody>
      </p:sp>
    </p:spTree>
    <p:extLst>
      <p:ext uri="{BB962C8B-B14F-4D97-AF65-F5344CB8AC3E}">
        <p14:creationId xmlns:p14="http://schemas.microsoft.com/office/powerpoint/2010/main" val="17605523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46826" y="465137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2" descr="Résultat de recherche d'images pour &quot;Université claude bernard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527080" y="465137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8489481" y="465137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Sous-titre 2"/>
          <p:cNvSpPr txBox="1">
            <a:spLocks/>
          </p:cNvSpPr>
          <p:nvPr/>
        </p:nvSpPr>
        <p:spPr>
          <a:xfrm>
            <a:off x="1139248" y="5464183"/>
            <a:ext cx="10379675" cy="521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600" b="1" dirty="0">
              <a:solidFill>
                <a:srgbClr val="FF0000"/>
              </a:solidFill>
            </a:endParaRPr>
          </a:p>
        </p:txBody>
      </p:sp>
      <p:grpSp>
        <p:nvGrpSpPr>
          <p:cNvPr id="42" name="Groupe 41"/>
          <p:cNvGrpSpPr/>
          <p:nvPr/>
        </p:nvGrpSpPr>
        <p:grpSpPr>
          <a:xfrm>
            <a:off x="8334385" y="5061665"/>
            <a:ext cx="3265526" cy="1675426"/>
            <a:chOff x="7958623" y="5378752"/>
            <a:chExt cx="2872549" cy="1409700"/>
          </a:xfrm>
        </p:grpSpPr>
        <p:pic>
          <p:nvPicPr>
            <p:cNvPr id="43" name="Image 4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44" name="Image 4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65" name="ZoneTexte 64">
            <a:extLst>
              <a:ext uri="{FF2B5EF4-FFF2-40B4-BE49-F238E27FC236}">
                <a16:creationId xmlns:a16="http://schemas.microsoft.com/office/drawing/2014/main" id="{786F2714-404A-4B28-9BC3-7BC906461BBB}"/>
              </a:ext>
            </a:extLst>
          </p:cNvPr>
          <p:cNvSpPr txBox="1"/>
          <p:nvPr/>
        </p:nvSpPr>
        <p:spPr>
          <a:xfrm>
            <a:off x="4102075" y="4477568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Pr Cyril HUISSOUD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645271" y="2340646"/>
            <a:ext cx="48442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solidFill>
                  <a:srgbClr val="ED7D31"/>
                </a:solidFill>
              </a:rPr>
              <a:t>CORRECTION</a:t>
            </a:r>
          </a:p>
        </p:txBody>
      </p:sp>
    </p:spTree>
    <p:extLst>
      <p:ext uri="{BB962C8B-B14F-4D97-AF65-F5344CB8AC3E}">
        <p14:creationId xmlns:p14="http://schemas.microsoft.com/office/powerpoint/2010/main" val="8398874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9933860" y="5665469"/>
            <a:ext cx="1780454" cy="964930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809256" y="3568710"/>
            <a:ext cx="9865832" cy="2643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– scanner thoracique avec injection de produit de contraste iodé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 – écho-Doppler des membres inférieurs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 – ECG maternel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 – radiographie pulmonaire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E – </a:t>
            </a:r>
            <a:r>
              <a:rPr lang="fr-FR" sz="2800" dirty="0" err="1"/>
              <a:t>angioIRM</a:t>
            </a:r>
            <a:r>
              <a:rPr lang="fr-FR" sz="2800" dirty="0"/>
              <a:t> avec injection de gadolinium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706492" y="1384317"/>
            <a:ext cx="11007822" cy="2123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Mme G. à 28 semaines d’aménorrhée se plaint d’une douleur thoracique droite depuis ce matin. Quel examen n’est pas recommandé dans son cas ?</a:t>
            </a:r>
          </a:p>
        </p:txBody>
      </p:sp>
    </p:spTree>
    <p:extLst>
      <p:ext uri="{BB962C8B-B14F-4D97-AF65-F5344CB8AC3E}">
        <p14:creationId xmlns:p14="http://schemas.microsoft.com/office/powerpoint/2010/main" val="33897083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9933860" y="5665469"/>
            <a:ext cx="1780454" cy="964930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809256" y="3568710"/>
            <a:ext cx="9865832" cy="2643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– scanner thoracique avec injection de produit de contraste iodé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 – écho-Doppler des membres inférieurs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 – ECG maternel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 – radiographie pulmonaire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>
                <a:solidFill>
                  <a:srgbClr val="00B050"/>
                </a:solidFill>
              </a:rPr>
              <a:t>E – </a:t>
            </a:r>
            <a:r>
              <a:rPr lang="fr-FR" sz="2800" dirty="0" err="1">
                <a:solidFill>
                  <a:srgbClr val="00B050"/>
                </a:solidFill>
              </a:rPr>
              <a:t>angioIRM</a:t>
            </a:r>
            <a:r>
              <a:rPr lang="fr-FR" sz="2800" dirty="0">
                <a:solidFill>
                  <a:srgbClr val="00B050"/>
                </a:solidFill>
              </a:rPr>
              <a:t> avec injection de gadolinium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706492" y="1384317"/>
            <a:ext cx="11007822" cy="2123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Mme G. à 28 semaines d’aménorrhée se plaint d’une douleur thoracique droite depuis ce matin. Quel examen n’est pas recommandé dans son cas ?</a:t>
            </a:r>
          </a:p>
        </p:txBody>
      </p:sp>
    </p:spTree>
    <p:extLst>
      <p:ext uri="{BB962C8B-B14F-4D97-AF65-F5344CB8AC3E}">
        <p14:creationId xmlns:p14="http://schemas.microsoft.com/office/powerpoint/2010/main" val="15314001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9933860" y="5665469"/>
            <a:ext cx="1780454" cy="964930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N°2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706492" y="1384317"/>
            <a:ext cx="11007822" cy="2852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/>
              <a:t>Une primigeste à 38 semaines d'aménorrhée, hypertendue chronique sous </a:t>
            </a:r>
            <a:r>
              <a:rPr lang="fr-FR" sz="3600" dirty="0" err="1"/>
              <a:t>trandate</a:t>
            </a:r>
            <a:r>
              <a:rPr lang="fr-FR" sz="3600" dirty="0"/>
              <a:t>, consulte pour la survenue brutale d’une douleur abdominale diffuse avec quelques traces de sang. Le suivi de grossesse était sans particularité.</a:t>
            </a:r>
          </a:p>
          <a:p>
            <a:r>
              <a:rPr lang="fr-FR" sz="3600" dirty="0"/>
              <a:t>L'examen clinique retrouve une fréquence cardiaque à 85 bpm, une pression artérielle à 175/110 </a:t>
            </a:r>
            <a:r>
              <a:rPr lang="fr-FR" sz="3600" dirty="0" err="1"/>
              <a:t>mmHg</a:t>
            </a:r>
            <a:r>
              <a:rPr lang="fr-FR" sz="3600" dirty="0"/>
              <a:t> et une température à 37,1°C. La bandelette urinaire trouve trois croix de protéines, sans glucose. Au toucher vaginal le col est sollicité court à deux doigts. Il y a des traces  de sang. Voici le RCF. 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4720BEB-E082-FF9E-C09E-B33A082646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728" t="1356" r="5355" b="1"/>
          <a:stretch/>
        </p:blipFill>
        <p:spPr>
          <a:xfrm>
            <a:off x="808232" y="4237149"/>
            <a:ext cx="8229599" cy="251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130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9933860" y="5665469"/>
            <a:ext cx="1780454" cy="964930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853151" y="3013969"/>
            <a:ext cx="8540806" cy="3007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3200" dirty="0"/>
              <a:t>A – début de travail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3200" dirty="0"/>
              <a:t>B – prééclampsie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3200" dirty="0"/>
              <a:t>C – déchirure cervicale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3200" dirty="0"/>
              <a:t>D – hématome </a:t>
            </a:r>
            <a:r>
              <a:rPr lang="fr-FR" sz="3200" dirty="0" err="1"/>
              <a:t>rétroplacentaire</a:t>
            </a:r>
            <a:endParaRPr lang="fr-FR" sz="3200" dirty="0"/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3200" dirty="0"/>
              <a:t>E – placenta </a:t>
            </a:r>
            <a:r>
              <a:rPr lang="fr-FR" sz="3200" dirty="0" err="1"/>
              <a:t>praevia</a:t>
            </a:r>
            <a:endParaRPr lang="fr-FR" sz="3200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706492" y="1384317"/>
            <a:ext cx="11223238" cy="130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/>
              <a:t>Quel(s) est (sont) le(s) diagnostic(s) à envisager en priorité ?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4984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9933860" y="5665469"/>
            <a:ext cx="1780454" cy="964930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853151" y="3013969"/>
            <a:ext cx="8540806" cy="3007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3200" dirty="0">
                <a:solidFill>
                  <a:srgbClr val="00B050"/>
                </a:solidFill>
              </a:rPr>
              <a:t>A – début de travail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3200" dirty="0">
                <a:solidFill>
                  <a:srgbClr val="00B050"/>
                </a:solidFill>
              </a:rPr>
              <a:t>B – prééclampsie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3200" dirty="0"/>
              <a:t>C – déchirure cervicale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3200" dirty="0">
                <a:solidFill>
                  <a:srgbClr val="00B050"/>
                </a:solidFill>
              </a:rPr>
              <a:t>D – hématome </a:t>
            </a:r>
            <a:r>
              <a:rPr lang="fr-FR" sz="3200" dirty="0" err="1">
                <a:solidFill>
                  <a:srgbClr val="00B050"/>
                </a:solidFill>
              </a:rPr>
              <a:t>rétroplacentaire</a:t>
            </a:r>
            <a:endParaRPr lang="fr-FR" sz="3200" dirty="0">
              <a:solidFill>
                <a:srgbClr val="00B050"/>
              </a:solidFill>
            </a:endParaRP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3200" dirty="0"/>
              <a:t>E – placenta </a:t>
            </a:r>
            <a:r>
              <a:rPr lang="fr-FR" sz="3200" dirty="0" err="1"/>
              <a:t>praevia</a:t>
            </a:r>
            <a:endParaRPr lang="fr-FR" sz="3200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706492" y="1384317"/>
            <a:ext cx="11223238" cy="130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/>
              <a:t>Quel(s) est (sont) le(s) diagnostic(s) à envisager en priorité ?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5779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9933860" y="5665469"/>
            <a:ext cx="1780454" cy="964930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809256" y="3568710"/>
            <a:ext cx="85408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– contractions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 – ouverture du col utérin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 – douleurs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 – métrorragies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E – pertes de liquide amniotique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706492" y="1384317"/>
            <a:ext cx="11007822" cy="2120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/>
              <a:t>Quel(s) est (sont) le (les) signe(s) clinique(s) classique(s) de faux travail ?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5095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9933860" y="5665469"/>
            <a:ext cx="1780454" cy="964930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809256" y="3568710"/>
            <a:ext cx="85408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>
                <a:solidFill>
                  <a:srgbClr val="00B050"/>
                </a:solidFill>
              </a:rPr>
              <a:t>A – contractions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 – ouverture du col utérin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>
                <a:solidFill>
                  <a:srgbClr val="00B050"/>
                </a:solidFill>
              </a:rPr>
              <a:t>C – douleurs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 – métrorragies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E – pertes de liquide amniotique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706492" y="1384317"/>
            <a:ext cx="11007822" cy="2120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/>
              <a:t>Quel(s) est (sont) le (les) signe(s) clinique(s) classique(s) de faux travail ?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9011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9933860" y="5665469"/>
            <a:ext cx="1780454" cy="964930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809256" y="3568710"/>
            <a:ext cx="85408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– sérologie obligatoire durant la grossesse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 – séroconversion au deuxième trimestre de la grossesse 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 – séroconversion au troisième trimestre de la grossesse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 – risque de transmission fœtale 20% environ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E – risque malformation cérébral &gt; 50%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706492" y="1384317"/>
            <a:ext cx="11007822" cy="2120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/>
              <a:t>Mme K. se présente à 36 semaines d’aménorrhée avec une sérologie Toxoplasmose IgM+ faiblement positives, IgG légèrement positives. La précédente sérologie 6 semaines auparavant était négative. Quelle(s) est (sont) l’(les) affirmation(s) exacte(s)?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63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9933860" y="5665469"/>
            <a:ext cx="1780454" cy="964930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809256" y="3568710"/>
            <a:ext cx="85408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– contractions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 – ouverture du col utérin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 – douleurs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 – métrorragies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E – pertes de liquide amniotique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706492" y="1384317"/>
            <a:ext cx="11007822" cy="2120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/>
              <a:t>Quel(s) est (sont) le (les) signe(s) clinique(s) classique(s) de faux travail ?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516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9933860" y="5665469"/>
            <a:ext cx="1780454" cy="964930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809256" y="3568710"/>
            <a:ext cx="85408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>
                <a:solidFill>
                  <a:srgbClr val="00B050"/>
                </a:solidFill>
              </a:rPr>
              <a:t>A – sérologie obligatoire durant la grossesse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 – séroconversion au deuxième de la grossesse 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>
                <a:solidFill>
                  <a:srgbClr val="00B050"/>
                </a:solidFill>
              </a:rPr>
              <a:t>C – séroconversion au troisième trimestre de la grossesse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 – risque de transmission fœtale 20% environ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E – risque malformation cérébral &gt; 50%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706492" y="1384317"/>
            <a:ext cx="11007822" cy="2120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/>
              <a:t>Mme K. se présente à 36 semaines d’aménorrhée avec une sérologie Toxoplasmose IgM+ faiblement positives, IgG légèrement positives. La précédente sérologie 6 semaines auparavant était négative. Quelle(s) est (sont) l’(les) affirmation(s) exacte(s)?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1788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10411546" y="5827431"/>
            <a:ext cx="1780454" cy="964930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N°5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706492" y="1384317"/>
            <a:ext cx="11007822" cy="2120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latin typeface="+mn-lt"/>
              </a:rPr>
              <a:t>Lors d’une échographie chez une primigeste à 32 semaines d’aménorrhée (SA), vous vérifiez la position placentaire. </a:t>
            </a:r>
          </a:p>
          <a:p>
            <a:r>
              <a:rPr lang="fr-FR" sz="3600" dirty="0">
                <a:latin typeface="+mn-lt"/>
              </a:rPr>
              <a:t>Voici le cliché échographique en coupe sagittale sus-pubienne: </a:t>
            </a:r>
            <a:endParaRPr lang="fr-FR" sz="36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E359646-BF03-66E2-6114-EC6C559FB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4631" y="3426787"/>
            <a:ext cx="6475227" cy="313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467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10411546" y="5827431"/>
            <a:ext cx="1780454" cy="964930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746826" y="2742146"/>
            <a:ext cx="11515827" cy="3007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3200" dirty="0"/>
              <a:t>A – placenta prævia marginal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3200" dirty="0"/>
              <a:t>B – placenta prævia recouvrant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3200" dirty="0"/>
              <a:t>C – placenta </a:t>
            </a:r>
            <a:r>
              <a:rPr lang="fr-FR" sz="3200" dirty="0" err="1"/>
              <a:t>percreta</a:t>
            </a:r>
            <a:endParaRPr lang="fr-FR" sz="3200" dirty="0"/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3200" dirty="0"/>
              <a:t>D – placenta normalement inséré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3200" dirty="0"/>
              <a:t>E – vessie vide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706492" y="1384317"/>
            <a:ext cx="11007822" cy="927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latin typeface="+mn-lt"/>
              </a:rPr>
              <a:t>Quelle est l’affirmation exacte ?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93490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10411546" y="5827431"/>
            <a:ext cx="1780454" cy="964930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746826" y="2742146"/>
            <a:ext cx="11515827" cy="3007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3200" dirty="0"/>
              <a:t>A – placenta prævia marginal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3200" dirty="0">
                <a:solidFill>
                  <a:srgbClr val="00B050"/>
                </a:solidFill>
              </a:rPr>
              <a:t>B – placenta prævia recouvrant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3200" dirty="0"/>
              <a:t>C – placenta </a:t>
            </a:r>
            <a:r>
              <a:rPr lang="fr-FR" sz="3200" dirty="0" err="1"/>
              <a:t>percreta</a:t>
            </a:r>
            <a:endParaRPr lang="fr-FR" sz="3200" dirty="0"/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3200" dirty="0"/>
              <a:t>D – placenta normalement inséré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3200" dirty="0"/>
              <a:t>E – vessie vide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706492" y="1384317"/>
            <a:ext cx="11007822" cy="927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latin typeface="+mn-lt"/>
              </a:rPr>
              <a:t>Quelle est l’affirmation exacte ?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31163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10411546" y="5827431"/>
            <a:ext cx="1780454" cy="964930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N°6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776334" y="3883648"/>
            <a:ext cx="115158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– lymphangite mammaire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 – galactophorite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 – cancer inflammatoire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 – abcès mammaire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E – infection staphylococcique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706492" y="1384317"/>
            <a:ext cx="11007822" cy="2497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Vous voyez en urgence Mme S. à 10 jours de son accouchement. Elle présente des douleurs mammaires à droite associées à une fièvre à 38,5°C. L’allaitement est difficile depuis le début. Le sein droit est à peine inflammatoire mais douloureux. A l’examen clinique vous ne percevez pas de masse anormale dans le sein mais des adénopathies axillaires droites mobiles et légèrement douloureuses. Le lait apparait très jaunâtre.</a:t>
            </a:r>
          </a:p>
          <a:p>
            <a:endParaRPr lang="fr-FR" sz="2800" dirty="0">
              <a:latin typeface="+mn-lt"/>
            </a:endParaRPr>
          </a:p>
          <a:p>
            <a:r>
              <a:rPr lang="fr-FR" sz="2800" dirty="0">
                <a:latin typeface="+mn-lt"/>
              </a:rPr>
              <a:t>Quel(s) est (sont) votre (vos) diagnostic(s) principal (principaux) ?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15951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10411546" y="5827431"/>
            <a:ext cx="1780454" cy="964930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N°6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776334" y="3883648"/>
            <a:ext cx="115158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– lymphangite mammaire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>
                <a:solidFill>
                  <a:srgbClr val="00B050"/>
                </a:solidFill>
              </a:rPr>
              <a:t>B – galactophorite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 – cancer inflammatoire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 – abcès mammaire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>
                <a:solidFill>
                  <a:srgbClr val="00B050"/>
                </a:solidFill>
              </a:rPr>
              <a:t>E – infection staphylococcique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706492" y="1384317"/>
            <a:ext cx="11007822" cy="2497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Vous voyez en urgence Mme S. à 10 jours de son accouchement. Elle présente des douleurs mammaires à droite associées à une fièvre à 38,5°C. L’allaitement est difficile depuis le début. Le sein droit est à peine inflammatoire mais douloureux. A l’examen clinique vous ne percevez pas de masse anormale dans le sein mais des adénopathies axillaires droites mobiles et légèrement douloureuses. Le lait apparait très jaunâtre.</a:t>
            </a:r>
          </a:p>
          <a:p>
            <a:endParaRPr lang="fr-FR" sz="2800" dirty="0">
              <a:latin typeface="+mn-lt"/>
            </a:endParaRPr>
          </a:p>
          <a:p>
            <a:r>
              <a:rPr lang="fr-FR" sz="2800" dirty="0">
                <a:latin typeface="+mn-lt"/>
              </a:rPr>
              <a:t>Quel(s) est (sont) votre (vos) diagnostic(s) principal (principaux) ?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39489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10411546" y="5827431"/>
            <a:ext cx="1780454" cy="964930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N°7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746826" y="3804855"/>
            <a:ext cx="115158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– fœtus porteur de trisomie 21 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 – trisomie confinée au placenta possible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 – proposer une interruption de grossesse pour motif fœtal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 – proposez une ponction de villosité choriale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E – proposez une amniocentèse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706492" y="1384317"/>
            <a:ext cx="11007822" cy="2306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Vous voyez Mme J. 39 ans à 15 SA avec son résultat de Test </a:t>
            </a:r>
            <a:r>
              <a:rPr lang="fr-FR" sz="2800" dirty="0" err="1">
                <a:latin typeface="+mn-lt"/>
              </a:rPr>
              <a:t>ADNlc</a:t>
            </a:r>
            <a:r>
              <a:rPr lang="fr-FR" sz="2800" dirty="0">
                <a:latin typeface="+mn-lt"/>
              </a:rPr>
              <a:t> T 21 positif. L’échographie du premier trimestre montrait un embryon avec une longueur </a:t>
            </a:r>
            <a:r>
              <a:rPr lang="fr-FR" sz="2800" dirty="0" err="1">
                <a:latin typeface="+mn-lt"/>
              </a:rPr>
              <a:t>craniocaudale</a:t>
            </a:r>
            <a:r>
              <a:rPr lang="fr-FR" sz="2800" dirty="0">
                <a:latin typeface="+mn-lt"/>
              </a:rPr>
              <a:t> de 58 mm et une clarté nucale de 2,4 mm (risque combiné 1/52).</a:t>
            </a:r>
          </a:p>
          <a:p>
            <a:r>
              <a:rPr lang="fr-FR" sz="2800" dirty="0">
                <a:latin typeface="+mn-lt"/>
              </a:rPr>
              <a:t>Quelle(s) est (sont) la (les) proposition(s) exacte(s) ?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36563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10411546" y="5827431"/>
            <a:ext cx="1780454" cy="964930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N°7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746826" y="3804855"/>
            <a:ext cx="115158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– fœtus porteur de trisomie 21 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>
                <a:solidFill>
                  <a:srgbClr val="00B050"/>
                </a:solidFill>
              </a:rPr>
              <a:t>B – trisomie confinée au placenta possible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 – proposer une interruption de grossesse pour motif fœtal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 – proposez une ponction de villosité choriale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>
                <a:solidFill>
                  <a:srgbClr val="00B050"/>
                </a:solidFill>
              </a:rPr>
              <a:t>E – proposez une amniocentèse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706492" y="1384317"/>
            <a:ext cx="11007822" cy="2306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Vous voyez Mme J. 39 ans à 15 SA avec son résultat de Test </a:t>
            </a:r>
            <a:r>
              <a:rPr lang="fr-FR" sz="2800" dirty="0" err="1">
                <a:latin typeface="+mn-lt"/>
              </a:rPr>
              <a:t>ADNlc</a:t>
            </a:r>
            <a:r>
              <a:rPr lang="fr-FR" sz="2800" dirty="0">
                <a:latin typeface="+mn-lt"/>
              </a:rPr>
              <a:t> T 21 positif. L’échographie du premier trimestre montrait un embryon avec une longueur </a:t>
            </a:r>
            <a:r>
              <a:rPr lang="fr-FR" sz="2800" dirty="0" err="1">
                <a:latin typeface="+mn-lt"/>
              </a:rPr>
              <a:t>craniocaudale</a:t>
            </a:r>
            <a:r>
              <a:rPr lang="fr-FR" sz="2800" dirty="0">
                <a:latin typeface="+mn-lt"/>
              </a:rPr>
              <a:t> de 58 mm et une clarté nucale de 2,4 mm (risque combiné 1/52).</a:t>
            </a:r>
          </a:p>
          <a:p>
            <a:r>
              <a:rPr lang="fr-FR" sz="2800" dirty="0">
                <a:latin typeface="+mn-lt"/>
              </a:rPr>
              <a:t>Quelle(s) est (sont) la (les) proposition(s) exacte(s) ?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54763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N°8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706492" y="1384317"/>
            <a:ext cx="11007822" cy="1376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Mme A. est enceinte à 8 SA. Elle se présente pour des saignements secondaires à un rapport sexuel. Elle n’a pas d’examen autre qu’un test sanguin de grossesse. Vous réalisez une échographie dont voici un cliché: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AD92FCC-58C2-2C6B-03B2-B6CDED2E8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4000"/>
                    </a14:imgEffect>
                  </a14:imgLayer>
                </a14:imgProps>
              </a:ext>
            </a:extLst>
          </a:blip>
          <a:srcRect l="15287" t="14453" r="3782" b="10970"/>
          <a:stretch/>
        </p:blipFill>
        <p:spPr>
          <a:xfrm>
            <a:off x="3025540" y="2769571"/>
            <a:ext cx="6140920" cy="388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300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592089" y="3198799"/>
            <a:ext cx="11515827" cy="2643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– génotypage Rhésus 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 – RAI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 – injection systématique de </a:t>
            </a:r>
            <a:r>
              <a:rPr lang="fr-FR" sz="2800" dirty="0" err="1"/>
              <a:t>gamma-globulines</a:t>
            </a:r>
            <a:r>
              <a:rPr lang="fr-FR" sz="2800" dirty="0"/>
              <a:t> </a:t>
            </a:r>
            <a:r>
              <a:rPr lang="fr-FR" sz="2800" dirty="0" err="1"/>
              <a:t>anti-D</a:t>
            </a:r>
            <a:endParaRPr lang="fr-FR" sz="2800" dirty="0"/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 – test de </a:t>
            </a:r>
            <a:r>
              <a:rPr lang="fr-FR" sz="2800" dirty="0" err="1"/>
              <a:t>Kleihauer</a:t>
            </a:r>
            <a:endParaRPr lang="fr-FR" sz="2800" dirty="0"/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E – mesure de la vitesse des globules rouges dans l’artère </a:t>
            </a:r>
            <a:r>
              <a:rPr lang="fr-FR" sz="2800" dirty="0" err="1"/>
              <a:t>sylvienne</a:t>
            </a:r>
            <a:r>
              <a:rPr lang="fr-FR" sz="2800" dirty="0"/>
              <a:t> fœtale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1465304"/>
            <a:ext cx="11007822" cy="1252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Mme A. est A rhésus négatif et son conjoint O positif. </a:t>
            </a:r>
          </a:p>
          <a:p>
            <a:endParaRPr lang="fr-FR" sz="2800" dirty="0">
              <a:latin typeface="+mn-lt"/>
            </a:endParaRPr>
          </a:p>
          <a:p>
            <a:r>
              <a:rPr lang="fr-FR" sz="2800" dirty="0">
                <a:latin typeface="+mn-lt"/>
              </a:rPr>
              <a:t>Quelle(s) est (sont) votre (vos) proposition(s) immédiate pour Mme A. ?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8684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9933860" y="5665469"/>
            <a:ext cx="1780454" cy="964930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809256" y="3568710"/>
            <a:ext cx="85408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– sérologie obligatoire durant la grossesse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 – séroconversion au deuxième trimestre de la grossesse 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 – séroconversion au troisième trimestre de la grossesse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 – risque de transmission fœtale 20% environ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E – risque malformation cérébral &gt; 50%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706492" y="1384317"/>
            <a:ext cx="11007822" cy="2120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/>
              <a:t>Mme K. se présente à 36 semaines d’aménorrhée avec une sérologie Toxoplasmose IgM+ faiblement positives, IgG légèrement positives. La précédente sérologie 6 semaines auparavant était négative. Quelle(s) est (sont) l’(les) affirmation(s) exacte(s)?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827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592089" y="3198799"/>
            <a:ext cx="11515827" cy="2643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– génotypage Rhésus 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>
                <a:solidFill>
                  <a:srgbClr val="00B050"/>
                </a:solidFill>
              </a:rPr>
              <a:t>B – RAI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 – injection systématique de </a:t>
            </a:r>
            <a:r>
              <a:rPr lang="fr-FR" sz="2800" dirty="0" err="1"/>
              <a:t>gamma-globulines</a:t>
            </a:r>
            <a:r>
              <a:rPr lang="fr-FR" sz="2800" dirty="0"/>
              <a:t> </a:t>
            </a:r>
            <a:r>
              <a:rPr lang="fr-FR" sz="2800" dirty="0" err="1"/>
              <a:t>anti-D</a:t>
            </a:r>
            <a:endParaRPr lang="fr-FR" sz="2800" dirty="0"/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 – test de </a:t>
            </a:r>
            <a:r>
              <a:rPr lang="fr-FR" sz="2800" dirty="0" err="1"/>
              <a:t>Kleihauer</a:t>
            </a:r>
            <a:endParaRPr lang="fr-FR" sz="2800" dirty="0"/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E – mesure de la vitesse des globules rouges dans l’artère </a:t>
            </a:r>
            <a:r>
              <a:rPr lang="fr-FR" sz="2800" dirty="0" err="1"/>
              <a:t>sylvienne</a:t>
            </a:r>
            <a:r>
              <a:rPr lang="fr-FR" sz="2800" dirty="0"/>
              <a:t> fœtale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1465304"/>
            <a:ext cx="11007822" cy="1252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Mme A. est A rhésus négatif et son conjoint O positif. </a:t>
            </a:r>
          </a:p>
          <a:p>
            <a:endParaRPr lang="fr-FR" sz="2800" dirty="0">
              <a:latin typeface="+mn-lt"/>
            </a:endParaRPr>
          </a:p>
          <a:p>
            <a:r>
              <a:rPr lang="fr-FR" sz="2800" dirty="0">
                <a:latin typeface="+mn-lt"/>
              </a:rPr>
              <a:t>Quelle(s) est (sont) votre (vos) proposition(s) immédiate pour Mme A. ?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0410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746826" y="3804855"/>
            <a:ext cx="115158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– césarienne prophylactique systématique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 – accouchement voie basse possible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 – </a:t>
            </a:r>
            <a:r>
              <a:rPr lang="fr-FR" sz="2800" dirty="0" err="1"/>
              <a:t>tenofovir</a:t>
            </a:r>
            <a:r>
              <a:rPr lang="fr-FR" sz="2800" dirty="0"/>
              <a:t> durant le travail si la charge virale est positive à terme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 – sérovaccination maternelle post-natale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E – sérovaccination néonatale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706492" y="1384317"/>
            <a:ext cx="11007822" cy="2306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Mme K. est enceinte à 16 SA. Elle est suivie pour une hépatite B. La charge virale est positive à 2 log.</a:t>
            </a:r>
          </a:p>
          <a:p>
            <a:endParaRPr lang="fr-FR" sz="2800" dirty="0">
              <a:latin typeface="+mn-lt"/>
            </a:endParaRPr>
          </a:p>
          <a:p>
            <a:r>
              <a:rPr lang="fr-FR" sz="2800" dirty="0">
                <a:latin typeface="+mn-lt"/>
              </a:rPr>
              <a:t>Quelle(s) est (sont) la (les) affirmation(s) exacte(s) concernant Mme K. ?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47307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746826" y="3804855"/>
            <a:ext cx="115158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– césarienne prophylactique systématique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>
                <a:solidFill>
                  <a:srgbClr val="00B050"/>
                </a:solidFill>
              </a:rPr>
              <a:t>B – accouchement voie basse possible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 – </a:t>
            </a:r>
            <a:r>
              <a:rPr lang="fr-FR" sz="2800" dirty="0" err="1"/>
              <a:t>tenofovir</a:t>
            </a:r>
            <a:r>
              <a:rPr lang="fr-FR" sz="2800" dirty="0"/>
              <a:t> durant le travail si la charge virale est positive à terme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 – sérovaccination maternelle post-natale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>
                <a:solidFill>
                  <a:srgbClr val="00B050"/>
                </a:solidFill>
              </a:rPr>
              <a:t>E – sérovaccination néonatale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706492" y="1384317"/>
            <a:ext cx="11007822" cy="2306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Mme K. est enceinte à 16 SA. Elle est suivie pour une hépatite B. La charge virale est positive à 2 log.</a:t>
            </a:r>
          </a:p>
          <a:p>
            <a:endParaRPr lang="fr-FR" sz="2800" dirty="0">
              <a:latin typeface="+mn-lt"/>
            </a:endParaRPr>
          </a:p>
          <a:p>
            <a:r>
              <a:rPr lang="fr-FR" sz="2800" dirty="0">
                <a:latin typeface="+mn-lt"/>
              </a:rPr>
              <a:t>Quelle(s) est (sont) la (les) affirmation(s) exacte(s) concernant Mme K. ?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7095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N°10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706492" y="1384317"/>
            <a:ext cx="11007822" cy="2306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Vous êtes appelé(e) par votre voisin vers minuit car son épouse est sur le point d’accoucher de son 2</a:t>
            </a:r>
            <a:r>
              <a:rPr lang="fr-FR" sz="2800" baseline="30000" dirty="0">
                <a:latin typeface="+mn-lt"/>
              </a:rPr>
              <a:t>ème</a:t>
            </a:r>
            <a:r>
              <a:rPr lang="fr-FR" sz="2800" dirty="0">
                <a:latin typeface="+mn-lt"/>
              </a:rPr>
              <a:t> enfant. A votre arrivée la parturiente est allongée sur le lit. Vous mettez des gants après l’avoir installée sur le bord du lit.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EBCFFD-A697-D407-DD81-4D5400927E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51" b="52108"/>
          <a:stretch/>
        </p:blipFill>
        <p:spPr bwMode="auto">
          <a:xfrm>
            <a:off x="3857256" y="3345280"/>
            <a:ext cx="4204786" cy="3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9148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N°10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592089" y="2533204"/>
            <a:ext cx="11515827" cy="3554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3800" dirty="0"/>
              <a:t>A – poser vos mains sur la tête fœtale 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3800" dirty="0"/>
              <a:t>B – épisiotomie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3800" dirty="0"/>
              <a:t>C – faites appeler le 15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3800" dirty="0"/>
              <a:t>D – enregistrer le rythme cardiaque </a:t>
            </a:r>
            <a:r>
              <a:rPr lang="fr-FR" sz="3800" dirty="0" err="1"/>
              <a:t>foetal</a:t>
            </a:r>
            <a:endParaRPr lang="fr-FR" sz="3800" dirty="0"/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3800" dirty="0"/>
              <a:t>E – prévoir du fil ou des lacets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706492" y="1384317"/>
            <a:ext cx="11007822" cy="1163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Quelle(s) est (sont) la (les) mesure(s) à entreprendre immédiatement ?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051645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N°10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592089" y="2533204"/>
            <a:ext cx="11515827" cy="3554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3800" dirty="0">
                <a:solidFill>
                  <a:srgbClr val="00B050"/>
                </a:solidFill>
              </a:rPr>
              <a:t>A – poser vos mains sur la tête fœtale 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3800" dirty="0"/>
              <a:t>B – épisiotomie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3800" dirty="0">
                <a:solidFill>
                  <a:srgbClr val="00B050"/>
                </a:solidFill>
              </a:rPr>
              <a:t>C – faites appeler le 15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3800" dirty="0"/>
              <a:t>D – enregistrer le rythme cardiaque </a:t>
            </a:r>
            <a:r>
              <a:rPr lang="fr-FR" sz="3800" dirty="0" err="1"/>
              <a:t>foetal</a:t>
            </a:r>
            <a:endParaRPr lang="fr-FR" sz="3800" dirty="0"/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3800" dirty="0">
                <a:solidFill>
                  <a:srgbClr val="00B050"/>
                </a:solidFill>
              </a:rPr>
              <a:t>E – prévoir du fil ou des lacets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706492" y="1384317"/>
            <a:ext cx="11007822" cy="1163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Quelle(s) est (sont) la (les) mesure(s) à entreprendre immédiatement ?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956573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N°11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746826" y="3804855"/>
            <a:ext cx="11515827" cy="2643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– HBPM à dose </a:t>
            </a:r>
            <a:r>
              <a:rPr lang="fr-FR" sz="2800" dirty="0" err="1"/>
              <a:t>isocoagulante</a:t>
            </a:r>
            <a:endParaRPr lang="fr-FR" sz="2800" dirty="0"/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 – héparine non fractionnée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 – aspirine à dose </a:t>
            </a:r>
            <a:r>
              <a:rPr lang="fr-FR" sz="2800" dirty="0" err="1"/>
              <a:t>antiagrégante</a:t>
            </a:r>
            <a:r>
              <a:rPr lang="fr-FR" sz="2800" dirty="0"/>
              <a:t> à visée placentaire 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 – proposer de suspendre le traitement pour l’accouchement 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E – reprise des HBPM en post-partum à dose anticoagulante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706492" y="1384317"/>
            <a:ext cx="11007822" cy="2306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Mme Y. présente une thrombose veineuse profonde du membre inférieur gauche au Doppler sans signe d’embolie à 22 SA. Elle n’a pas de thrombophilie connue.</a:t>
            </a:r>
          </a:p>
          <a:p>
            <a:r>
              <a:rPr lang="fr-FR" sz="2800" dirty="0">
                <a:latin typeface="+mn-lt"/>
              </a:rPr>
              <a:t>Quelle(s) est (sont) la (les) affirmation(s) exacte(s) en lien avec le traitement à envisager ?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237916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N°11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746826" y="3804855"/>
            <a:ext cx="11515827" cy="2643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– HBPM à dose </a:t>
            </a:r>
            <a:r>
              <a:rPr lang="fr-FR" sz="2800" dirty="0" err="1"/>
              <a:t>isocoagulante</a:t>
            </a:r>
            <a:endParaRPr lang="fr-FR" sz="2800" dirty="0"/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 – héparine non fractionnée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 – aspirine à dose </a:t>
            </a:r>
            <a:r>
              <a:rPr lang="fr-FR" sz="2800" dirty="0" err="1"/>
              <a:t>antiagrégante</a:t>
            </a:r>
            <a:r>
              <a:rPr lang="fr-FR" sz="2800" dirty="0"/>
              <a:t> à visée placentaire 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>
                <a:solidFill>
                  <a:srgbClr val="00B050"/>
                </a:solidFill>
              </a:rPr>
              <a:t>D – proposer de suspendre le traitement pour l’accouchement 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>
                <a:solidFill>
                  <a:srgbClr val="00B050"/>
                </a:solidFill>
              </a:rPr>
              <a:t>E – reprise des HBPM en post-partum à dose anticoagulante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706492" y="1384317"/>
            <a:ext cx="11007822" cy="2306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Mme Y. présente une thrombose veineuse profonde du membre inférieur gauche au Doppler sans signe d’embolie à 22 SA. Elle n’a pas de thrombophilie connue.</a:t>
            </a:r>
          </a:p>
          <a:p>
            <a:r>
              <a:rPr lang="fr-FR" sz="2800" dirty="0">
                <a:latin typeface="+mn-lt"/>
              </a:rPr>
              <a:t>Quelle(s) est (sont) la (les) affirmation(s) exacte(s) en lien avec le traitement à envisager ?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659079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N°12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746826" y="3804855"/>
            <a:ext cx="115158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– arrêt de travail à rédiger jusqu’à la fin du congé post-natal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 – arrêt de travail initial sans lien avec une grossesse pathologique 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 – arrêt de travail jusqu’au congés pathologique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 – repos au lit strict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E – hospitalisation systématique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706492" y="1384317"/>
            <a:ext cx="11007822" cy="2306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Mme K. est à 24 SA, elle est salariée en tant que secrétaire de direction. Elle présente un placenta </a:t>
            </a:r>
            <a:r>
              <a:rPr lang="fr-FR" sz="2800" dirty="0" err="1">
                <a:latin typeface="+mn-lt"/>
              </a:rPr>
              <a:t>praevia</a:t>
            </a:r>
            <a:r>
              <a:rPr lang="fr-FR" sz="2800" dirty="0">
                <a:latin typeface="+mn-lt"/>
              </a:rPr>
              <a:t> avec quelques contractions (une dizaine par jour). Elle n’a jamais saigné et le col est long et fermé. Vous lui conseillez du repos.</a:t>
            </a:r>
          </a:p>
          <a:p>
            <a:r>
              <a:rPr lang="fr-FR" sz="2800" dirty="0">
                <a:latin typeface="+mn-lt"/>
              </a:rPr>
              <a:t>Quelle(s) est (sont) la (les) proposition(s) exacte(s) concernant les modalités d’un arrêt de travail et les conditions de son repos ?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7573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N°12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746826" y="3804855"/>
            <a:ext cx="115158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– arrêt de travail à rédiger jusqu’à la fin du congé post-natal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>
                <a:solidFill>
                  <a:srgbClr val="00B050"/>
                </a:solidFill>
              </a:rPr>
              <a:t>B – arrêt de travail initial sans lien avec une grossesse pathologique 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 – arrêt de travail jusqu’au congés pathologique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 – repos au lit strict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E – hospitalisation systématique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706492" y="1384317"/>
            <a:ext cx="11007822" cy="2306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Mme K. est à 24 SA, elle est salariée en tant que secrétaire de direction. Elle présente un placenta </a:t>
            </a:r>
            <a:r>
              <a:rPr lang="fr-FR" sz="2800" dirty="0" err="1">
                <a:latin typeface="+mn-lt"/>
              </a:rPr>
              <a:t>praevia</a:t>
            </a:r>
            <a:r>
              <a:rPr lang="fr-FR" sz="2800" dirty="0">
                <a:latin typeface="+mn-lt"/>
              </a:rPr>
              <a:t> avec quelques contractions (une dizaine par jour). Elle n’a jamais saigné et le col est long et fermé. Vous lui conseillez du repos.</a:t>
            </a:r>
          </a:p>
          <a:p>
            <a:r>
              <a:rPr lang="fr-FR" sz="2800" dirty="0">
                <a:latin typeface="+mn-lt"/>
              </a:rPr>
              <a:t>Quelle(s) est (sont) la (les) proposition(s) exacte(s) concernant les modalités d’un arrêt de travail et les conditions de son repos ?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6795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10411546" y="5827431"/>
            <a:ext cx="1780454" cy="964930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N°5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706492" y="1384317"/>
            <a:ext cx="11007822" cy="2120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latin typeface="+mn-lt"/>
              </a:rPr>
              <a:t>Lors d’une échographie chez une primigeste à 32 semaines d’aménorrhée (SA), vous vérifiez la position placentaire. </a:t>
            </a:r>
          </a:p>
          <a:p>
            <a:r>
              <a:rPr lang="fr-FR" sz="3600" dirty="0">
                <a:latin typeface="+mn-lt"/>
              </a:rPr>
              <a:t>Voici le cliché échographique en coupe sagittale sus-pubienne: </a:t>
            </a:r>
            <a:endParaRPr lang="fr-FR" sz="36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E359646-BF03-66E2-6114-EC6C559FB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4631" y="3426787"/>
            <a:ext cx="6475227" cy="313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7620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N°13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706492" y="1384316"/>
            <a:ext cx="6374792" cy="5176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Mme M., sans antécédent dermatologique notable, est enceinte à 34 SA et se plaint « boutons et de démangeaisons ». A l’examen l’éruption prédomine sur l’abdomen, le haut des cuisses et ne touche pas le visage ni les muqueuses.  Il n’y a pas de vésicule ni décollement et les lésions ne disparaissent pas à la vitropression.                      </a:t>
            </a:r>
          </a:p>
          <a:p>
            <a:endParaRPr lang="fr-FR" sz="2800" dirty="0">
              <a:latin typeface="+mn-lt"/>
            </a:endParaRPr>
          </a:p>
          <a:p>
            <a:r>
              <a:rPr lang="fr-FR" sz="2800" dirty="0">
                <a:latin typeface="+mn-lt"/>
              </a:rPr>
              <a:t>Voici un cliché de l’abdomen. </a:t>
            </a:r>
          </a:p>
          <a:p>
            <a:endParaRPr lang="fr-FR" sz="2800" dirty="0">
              <a:latin typeface="+mn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878DB41-373A-F04C-DAE8-F6B9D22ECE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8832" b="7287"/>
          <a:stretch/>
        </p:blipFill>
        <p:spPr>
          <a:xfrm rot="5400000">
            <a:off x="7484861" y="1654765"/>
            <a:ext cx="4193601" cy="436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0462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N°13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592089" y="2663719"/>
            <a:ext cx="11515827" cy="2643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– PPUPG : papules et plaques urticariennes prurigineuses de la grossesse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 – pemphigoïde gestationnelle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 – herpes </a:t>
            </a:r>
            <a:r>
              <a:rPr lang="fr-FR" sz="2800" dirty="0" err="1"/>
              <a:t>gestationnis</a:t>
            </a:r>
            <a:endParaRPr lang="fr-FR" sz="2800" dirty="0"/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 – cholestase gravidique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E – </a:t>
            </a:r>
            <a:r>
              <a:rPr lang="fr-FR" sz="2800" dirty="0" err="1"/>
              <a:t>vergetura</a:t>
            </a:r>
            <a:r>
              <a:rPr lang="fr-FR" sz="2800" dirty="0"/>
              <a:t> </a:t>
            </a:r>
            <a:r>
              <a:rPr lang="fr-FR" sz="2800" dirty="0" err="1"/>
              <a:t>punctata</a:t>
            </a:r>
            <a:endParaRPr lang="fr-FR" sz="2800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706492" y="1384317"/>
            <a:ext cx="6848738" cy="792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800" dirty="0">
              <a:latin typeface="+mn-lt"/>
            </a:endParaRPr>
          </a:p>
          <a:p>
            <a:r>
              <a:rPr lang="fr-FR" sz="2800" dirty="0">
                <a:latin typeface="+mn-lt"/>
              </a:rPr>
              <a:t>Quel est votre diagnostic principal ? 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328733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N°13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592089" y="2663719"/>
            <a:ext cx="11515827" cy="2643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>
                <a:solidFill>
                  <a:srgbClr val="00B050"/>
                </a:solidFill>
              </a:rPr>
              <a:t>A – PPUPG : papules et plaques urticariennes prurigineuses de la grossesse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 – pemphigoïde gestationnelle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 – herpes </a:t>
            </a:r>
            <a:r>
              <a:rPr lang="fr-FR" sz="2800" dirty="0" err="1"/>
              <a:t>gestationnis</a:t>
            </a:r>
            <a:endParaRPr lang="fr-FR" sz="2800" dirty="0"/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 – cholestase gravidique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E – </a:t>
            </a:r>
            <a:r>
              <a:rPr lang="fr-FR" sz="2800" dirty="0" err="1"/>
              <a:t>vergetura</a:t>
            </a:r>
            <a:r>
              <a:rPr lang="fr-FR" sz="2800" dirty="0"/>
              <a:t> </a:t>
            </a:r>
            <a:r>
              <a:rPr lang="fr-FR" sz="2800" dirty="0" err="1"/>
              <a:t>punctata</a:t>
            </a:r>
            <a:endParaRPr lang="fr-FR" sz="2800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706492" y="1384317"/>
            <a:ext cx="6848738" cy="792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800" dirty="0">
              <a:latin typeface="+mn-lt"/>
            </a:endParaRPr>
          </a:p>
          <a:p>
            <a:r>
              <a:rPr lang="fr-FR" sz="2800" dirty="0">
                <a:latin typeface="+mn-lt"/>
              </a:rPr>
              <a:t>Quel est votre diagnostic principal ? 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939973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N°14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746826" y="3804855"/>
            <a:ext cx="115158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– rupture spontanée des membranes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 – mycose vaginale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 – </a:t>
            </a:r>
            <a:r>
              <a:rPr lang="fr-FR" sz="2800" dirty="0" err="1"/>
              <a:t>trichomonose</a:t>
            </a:r>
            <a:r>
              <a:rPr lang="fr-FR" sz="2800" dirty="0"/>
              <a:t>			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 – pertes physiologiques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E – </a:t>
            </a:r>
            <a:r>
              <a:rPr lang="fr-FR" sz="2800" dirty="0" err="1"/>
              <a:t>vaginose</a:t>
            </a:r>
            <a:r>
              <a:rPr lang="fr-FR" sz="2800" dirty="0"/>
              <a:t> (</a:t>
            </a:r>
            <a:r>
              <a:rPr lang="fr-FR" sz="2800" dirty="0" err="1"/>
              <a:t>gadnerellose</a:t>
            </a:r>
            <a:r>
              <a:rPr lang="fr-FR" sz="2800" dirty="0"/>
              <a:t>)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706492" y="1384317"/>
            <a:ext cx="10893419" cy="2306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En  consultation Mme G. primigeste à 32 SA se plaint de pertes blanches vaginales inodores et sans démangeaisons associées.</a:t>
            </a:r>
          </a:p>
          <a:p>
            <a:r>
              <a:rPr lang="fr-FR" sz="2800" dirty="0">
                <a:latin typeface="+mn-lt"/>
              </a:rPr>
              <a:t>Quelle cause est la plus probable ? 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96816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N°14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746826" y="3804855"/>
            <a:ext cx="115158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– rupture spontanée des membranes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 – mycose vaginale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 – </a:t>
            </a:r>
            <a:r>
              <a:rPr lang="fr-FR" sz="2800" dirty="0" err="1"/>
              <a:t>trichomonose</a:t>
            </a:r>
            <a:r>
              <a:rPr lang="fr-FR" sz="2800" dirty="0"/>
              <a:t>			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>
                <a:solidFill>
                  <a:srgbClr val="00B050"/>
                </a:solidFill>
              </a:rPr>
              <a:t>D – pertes physiologiques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E – </a:t>
            </a:r>
            <a:r>
              <a:rPr lang="fr-FR" sz="2800" dirty="0" err="1"/>
              <a:t>vaginose</a:t>
            </a:r>
            <a:r>
              <a:rPr lang="fr-FR" sz="2800" dirty="0"/>
              <a:t> (</a:t>
            </a:r>
            <a:r>
              <a:rPr lang="fr-FR" sz="2800" dirty="0" err="1"/>
              <a:t>gadnerellose</a:t>
            </a:r>
            <a:r>
              <a:rPr lang="fr-FR" sz="2800" dirty="0"/>
              <a:t>)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706492" y="1384317"/>
            <a:ext cx="10893419" cy="2306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En  consultation Mme G. primigeste à 32 SA se plaint de pertes blanches vaginales inodores et sans démangeaisons associées.</a:t>
            </a:r>
          </a:p>
          <a:p>
            <a:r>
              <a:rPr lang="fr-FR" sz="2800" dirty="0">
                <a:latin typeface="+mn-lt"/>
              </a:rPr>
              <a:t>Quelle cause est la plus probable ? 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145478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N°15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746826" y="3804855"/>
            <a:ext cx="115158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– suture périnéale musculaire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 – suture vaginale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 – sondage vésical à demeure			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 – révision sous valve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E – révision utérine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706492" y="1384317"/>
            <a:ext cx="10893419" cy="2306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Vous êtes appelé en salle de naissance pour Mme Z. qui vient d’accoucher sous anesthésie péridurale d’une petite fille pesant 3800 g. Elle vient de faire un malaise hypotensif. </a:t>
            </a:r>
          </a:p>
          <a:p>
            <a:r>
              <a:rPr lang="fr-FR" sz="2800" dirty="0">
                <a:latin typeface="+mn-lt"/>
              </a:rPr>
              <a:t>Les pertes sanguines sont estimées à 850 </a:t>
            </a:r>
            <a:r>
              <a:rPr lang="fr-FR" sz="2800" dirty="0" err="1">
                <a:latin typeface="+mn-lt"/>
              </a:rPr>
              <a:t>mL</a:t>
            </a:r>
            <a:r>
              <a:rPr lang="fr-FR" sz="2800" dirty="0">
                <a:latin typeface="+mn-lt"/>
              </a:rPr>
              <a:t>. La patiente s’est délivrée mais vous constatez une déchirure périnéale du 3</a:t>
            </a:r>
            <a:r>
              <a:rPr lang="fr-FR" sz="2800" baseline="30000" dirty="0">
                <a:latin typeface="+mn-lt"/>
              </a:rPr>
              <a:t>ème</a:t>
            </a:r>
            <a:r>
              <a:rPr lang="fr-FR" sz="2800" dirty="0">
                <a:latin typeface="+mn-lt"/>
              </a:rPr>
              <a:t> degré qui semble saigner. Quel est votre premier geste obstétrical ?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373825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N°15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746826" y="3804855"/>
            <a:ext cx="115158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– suture périnéale musculaire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 – suture vaginale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 – sondage vésical à demeure			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 – révision sous valve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>
                <a:solidFill>
                  <a:srgbClr val="00B050"/>
                </a:solidFill>
              </a:rPr>
              <a:t>E – révision utérine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706492" y="1384317"/>
            <a:ext cx="10893419" cy="2306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Vous êtes appelé en salle de naissance pour Mme Z. qui vient d’accoucher sous anesthésie péridurale d’une petite fille pesant 3800 g. Elle vient de faire un malaise hypotensif. </a:t>
            </a:r>
          </a:p>
          <a:p>
            <a:r>
              <a:rPr lang="fr-FR" sz="2800" dirty="0">
                <a:latin typeface="+mn-lt"/>
              </a:rPr>
              <a:t>Les pertes sanguines sont estimées à 850 </a:t>
            </a:r>
            <a:r>
              <a:rPr lang="fr-FR" sz="2800" dirty="0" err="1">
                <a:latin typeface="+mn-lt"/>
              </a:rPr>
              <a:t>mL</a:t>
            </a:r>
            <a:r>
              <a:rPr lang="fr-FR" sz="2800" dirty="0">
                <a:latin typeface="+mn-lt"/>
              </a:rPr>
              <a:t>. La patiente s’est délivrée mais vous constatez une déchirure périnéale du 3</a:t>
            </a:r>
            <a:r>
              <a:rPr lang="fr-FR" sz="2800" baseline="30000" dirty="0">
                <a:latin typeface="+mn-lt"/>
              </a:rPr>
              <a:t>ème</a:t>
            </a:r>
            <a:r>
              <a:rPr lang="fr-FR" sz="2800" dirty="0">
                <a:latin typeface="+mn-lt"/>
              </a:rPr>
              <a:t> degré qui semble saigner. Quel est votre premier geste obstétrical ?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380528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9933860" y="5665469"/>
            <a:ext cx="1780454" cy="964930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5"/>
            <a:ext cx="11007822" cy="4492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Vous rencontrez Mme G., primigeste de 38 ans à 13 SA. La déclaration de grossesse a été réalisée et le risque combiné de trisomie 21 est de 1/1278. Mme G. est traitée pour une HTA essentielle par </a:t>
            </a:r>
            <a:r>
              <a:rPr lang="fr-FR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enalapril</a:t>
            </a:r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37520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11037194" y="6130344"/>
            <a:ext cx="1154806" cy="600302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N°16 et 17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646574" y="1553844"/>
            <a:ext cx="11067740" cy="5745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Quels sont les quatre traitements antihypertenseurs qui peuvent être utilisés en première intention en remplacement des traitements en cours ?</a:t>
            </a:r>
          </a:p>
          <a:p>
            <a:pPr>
              <a:buClr>
                <a:srgbClr val="25A79B"/>
              </a:buClr>
            </a:pPr>
            <a:r>
              <a:rPr lang="fr-FR" sz="2800" dirty="0"/>
              <a:t>A – </a:t>
            </a:r>
            <a:r>
              <a:rPr lang="fr-FR" sz="2800" dirty="0" err="1"/>
              <a:t>nimodipine</a:t>
            </a:r>
            <a:endParaRPr lang="fr-FR" sz="2800" dirty="0"/>
          </a:p>
          <a:p>
            <a:pPr>
              <a:buClr>
                <a:srgbClr val="25A79B"/>
              </a:buClr>
            </a:pPr>
            <a:r>
              <a:rPr lang="fr-FR" sz="2800" dirty="0"/>
              <a:t>B – </a:t>
            </a:r>
            <a:r>
              <a:rPr lang="fr-FR" sz="2800" dirty="0" err="1"/>
              <a:t>nicardipine</a:t>
            </a:r>
            <a:endParaRPr lang="fr-FR" sz="2800" dirty="0"/>
          </a:p>
          <a:p>
            <a:pPr>
              <a:buClr>
                <a:srgbClr val="25A79B"/>
              </a:buClr>
            </a:pPr>
            <a:r>
              <a:rPr lang="fr-FR" sz="2800" dirty="0"/>
              <a:t>C - propanolol</a:t>
            </a:r>
          </a:p>
          <a:p>
            <a:pPr>
              <a:buClr>
                <a:srgbClr val="25A79B"/>
              </a:buClr>
            </a:pPr>
            <a:r>
              <a:rPr lang="fr-FR" sz="2800" dirty="0"/>
              <a:t>D - </a:t>
            </a:r>
            <a:r>
              <a:rPr lang="fr-FR" sz="2800" dirty="0" err="1"/>
              <a:t>labetalol</a:t>
            </a:r>
            <a:endParaRPr lang="fr-FR" sz="2800" dirty="0"/>
          </a:p>
          <a:p>
            <a:pPr>
              <a:buClr>
                <a:srgbClr val="25A79B"/>
              </a:buClr>
            </a:pPr>
            <a:r>
              <a:rPr lang="fr-FR" sz="2800" dirty="0"/>
              <a:t>E - spironolactone</a:t>
            </a:r>
          </a:p>
          <a:p>
            <a:pPr>
              <a:buClr>
                <a:srgbClr val="25A79B"/>
              </a:buClr>
            </a:pPr>
            <a:r>
              <a:rPr lang="fr-FR" sz="2800" dirty="0"/>
              <a:t>F – losartan</a:t>
            </a:r>
          </a:p>
          <a:p>
            <a:pPr>
              <a:buClr>
                <a:srgbClr val="25A79B"/>
              </a:buClr>
            </a:pPr>
            <a:r>
              <a:rPr lang="fr-FR" sz="2800" dirty="0"/>
              <a:t>G – alpha-</a:t>
            </a:r>
            <a:r>
              <a:rPr lang="fr-FR" sz="2800" dirty="0" err="1"/>
              <a:t>methyldopa</a:t>
            </a:r>
            <a:endParaRPr lang="fr-FR" sz="2800" dirty="0"/>
          </a:p>
          <a:p>
            <a:pPr>
              <a:buClr>
                <a:srgbClr val="25A79B"/>
              </a:buClr>
            </a:pPr>
            <a:r>
              <a:rPr lang="fr-FR" sz="2800" dirty="0"/>
              <a:t>H – </a:t>
            </a:r>
            <a:r>
              <a:rPr lang="fr-FR" sz="2800" dirty="0" err="1"/>
              <a:t>clonidine</a:t>
            </a:r>
            <a:endParaRPr lang="fr-FR" sz="2800" dirty="0"/>
          </a:p>
          <a:p>
            <a:pPr>
              <a:buClr>
                <a:srgbClr val="25A79B"/>
              </a:buClr>
            </a:pPr>
            <a:r>
              <a:rPr lang="fr-FR" sz="2800" dirty="0"/>
              <a:t>I – </a:t>
            </a:r>
            <a:r>
              <a:rPr lang="fr-FR" sz="2800" dirty="0" err="1"/>
              <a:t>lenitral</a:t>
            </a:r>
            <a:endParaRPr lang="fr-FR" sz="2800" dirty="0"/>
          </a:p>
          <a:p>
            <a:pPr>
              <a:buClr>
                <a:srgbClr val="25A79B"/>
              </a:buClr>
            </a:pPr>
            <a:r>
              <a:rPr lang="fr-FR" sz="2800" dirty="0"/>
              <a:t>J- </a:t>
            </a:r>
            <a:r>
              <a:rPr lang="fr-FR" sz="2800" dirty="0" err="1"/>
              <a:t>regime</a:t>
            </a:r>
            <a:r>
              <a:rPr lang="fr-FR" sz="2800" dirty="0"/>
              <a:t> désodé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endParaRPr lang="fr-FR" sz="2800" dirty="0"/>
          </a:p>
        </p:txBody>
      </p:sp>
      <p:sp>
        <p:nvSpPr>
          <p:cNvPr id="6" name="Accolade ouvrante 5"/>
          <p:cNvSpPr/>
          <p:nvPr/>
        </p:nvSpPr>
        <p:spPr>
          <a:xfrm>
            <a:off x="460406" y="2456149"/>
            <a:ext cx="186168" cy="19704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Accolade ouvrante 13"/>
          <p:cNvSpPr/>
          <p:nvPr/>
        </p:nvSpPr>
        <p:spPr>
          <a:xfrm>
            <a:off x="449875" y="4568415"/>
            <a:ext cx="186168" cy="19704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96866" y="3060010"/>
            <a:ext cx="270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16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3660" y="5090980"/>
            <a:ext cx="270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43521830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11037194" y="6130344"/>
            <a:ext cx="1154806" cy="600302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N°16 et 17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646574" y="1553844"/>
            <a:ext cx="11067740" cy="5745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Quels sont les quatre traitements antihypertenseurs qui peuvent être utilisés en première intention en remplacement des traitements en cours ?</a:t>
            </a:r>
          </a:p>
          <a:p>
            <a:pPr>
              <a:buClr>
                <a:srgbClr val="25A79B"/>
              </a:buClr>
            </a:pPr>
            <a:r>
              <a:rPr lang="fr-FR" sz="2800" dirty="0"/>
              <a:t>A – </a:t>
            </a:r>
            <a:r>
              <a:rPr lang="fr-FR" sz="2800" dirty="0" err="1"/>
              <a:t>nimodipine</a:t>
            </a:r>
            <a:endParaRPr lang="fr-FR" sz="2800" dirty="0"/>
          </a:p>
          <a:p>
            <a:pPr>
              <a:buClr>
                <a:srgbClr val="25A79B"/>
              </a:buClr>
            </a:pPr>
            <a:r>
              <a:rPr lang="fr-FR" sz="2800" dirty="0">
                <a:solidFill>
                  <a:srgbClr val="00B050"/>
                </a:solidFill>
              </a:rPr>
              <a:t>B – </a:t>
            </a:r>
            <a:r>
              <a:rPr lang="fr-FR" sz="2800" dirty="0" err="1">
                <a:solidFill>
                  <a:srgbClr val="00B050"/>
                </a:solidFill>
              </a:rPr>
              <a:t>nicardipine</a:t>
            </a:r>
            <a:endParaRPr lang="fr-FR" sz="2800" dirty="0">
              <a:solidFill>
                <a:srgbClr val="00B050"/>
              </a:solidFill>
            </a:endParaRPr>
          </a:p>
          <a:p>
            <a:pPr>
              <a:buClr>
                <a:srgbClr val="25A79B"/>
              </a:buClr>
            </a:pPr>
            <a:r>
              <a:rPr lang="fr-FR" sz="2800" dirty="0"/>
              <a:t>C - propanolol</a:t>
            </a:r>
          </a:p>
          <a:p>
            <a:pPr>
              <a:buClr>
                <a:srgbClr val="25A79B"/>
              </a:buClr>
            </a:pPr>
            <a:r>
              <a:rPr lang="fr-FR" sz="2800" dirty="0">
                <a:solidFill>
                  <a:srgbClr val="00B050"/>
                </a:solidFill>
              </a:rPr>
              <a:t>D - </a:t>
            </a:r>
            <a:r>
              <a:rPr lang="fr-FR" sz="2800" dirty="0" err="1">
                <a:solidFill>
                  <a:srgbClr val="00B050"/>
                </a:solidFill>
              </a:rPr>
              <a:t>labetalol</a:t>
            </a:r>
            <a:endParaRPr lang="fr-FR" sz="2800" dirty="0">
              <a:solidFill>
                <a:srgbClr val="00B050"/>
              </a:solidFill>
            </a:endParaRPr>
          </a:p>
          <a:p>
            <a:pPr>
              <a:buClr>
                <a:srgbClr val="25A79B"/>
              </a:buClr>
            </a:pPr>
            <a:r>
              <a:rPr lang="fr-FR" sz="2800" dirty="0"/>
              <a:t>E - spironolactone</a:t>
            </a:r>
          </a:p>
          <a:p>
            <a:pPr>
              <a:buClr>
                <a:srgbClr val="25A79B"/>
              </a:buClr>
            </a:pPr>
            <a:r>
              <a:rPr lang="fr-FR" sz="2800" dirty="0"/>
              <a:t>F – losartan</a:t>
            </a:r>
          </a:p>
          <a:p>
            <a:pPr>
              <a:buClr>
                <a:srgbClr val="25A79B"/>
              </a:buClr>
            </a:pPr>
            <a:r>
              <a:rPr lang="fr-FR" sz="2800" dirty="0">
                <a:solidFill>
                  <a:srgbClr val="00B050"/>
                </a:solidFill>
              </a:rPr>
              <a:t>G – alpha-</a:t>
            </a:r>
            <a:r>
              <a:rPr lang="fr-FR" sz="2800" dirty="0" err="1">
                <a:solidFill>
                  <a:srgbClr val="00B050"/>
                </a:solidFill>
              </a:rPr>
              <a:t>methyldopa</a:t>
            </a:r>
            <a:endParaRPr lang="fr-FR" sz="2800" dirty="0">
              <a:solidFill>
                <a:srgbClr val="00B050"/>
              </a:solidFill>
            </a:endParaRPr>
          </a:p>
          <a:p>
            <a:pPr>
              <a:buClr>
                <a:srgbClr val="25A79B"/>
              </a:buClr>
            </a:pPr>
            <a:r>
              <a:rPr lang="fr-FR" sz="2800" dirty="0">
                <a:solidFill>
                  <a:srgbClr val="00B050"/>
                </a:solidFill>
              </a:rPr>
              <a:t>H – </a:t>
            </a:r>
            <a:r>
              <a:rPr lang="fr-FR" sz="2800" dirty="0" err="1">
                <a:solidFill>
                  <a:srgbClr val="00B050"/>
                </a:solidFill>
              </a:rPr>
              <a:t>clonidine</a:t>
            </a:r>
            <a:endParaRPr lang="fr-FR" sz="2800" dirty="0">
              <a:solidFill>
                <a:srgbClr val="00B050"/>
              </a:solidFill>
            </a:endParaRPr>
          </a:p>
          <a:p>
            <a:pPr>
              <a:buClr>
                <a:srgbClr val="25A79B"/>
              </a:buClr>
            </a:pPr>
            <a:r>
              <a:rPr lang="fr-FR" sz="2800" dirty="0"/>
              <a:t>I – </a:t>
            </a:r>
            <a:r>
              <a:rPr lang="fr-FR" sz="2800" dirty="0" err="1"/>
              <a:t>lenitral</a:t>
            </a:r>
            <a:endParaRPr lang="fr-FR" sz="2800" dirty="0"/>
          </a:p>
          <a:p>
            <a:pPr>
              <a:buClr>
                <a:srgbClr val="25A79B"/>
              </a:buClr>
            </a:pPr>
            <a:r>
              <a:rPr lang="fr-FR" sz="2800" dirty="0"/>
              <a:t>J- </a:t>
            </a:r>
            <a:r>
              <a:rPr lang="fr-FR" sz="2800" dirty="0" err="1"/>
              <a:t>regime</a:t>
            </a:r>
            <a:r>
              <a:rPr lang="fr-FR" sz="2800" dirty="0"/>
              <a:t> désodé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endParaRPr lang="fr-FR" sz="2800" dirty="0"/>
          </a:p>
        </p:txBody>
      </p:sp>
      <p:sp>
        <p:nvSpPr>
          <p:cNvPr id="6" name="Accolade ouvrante 5"/>
          <p:cNvSpPr/>
          <p:nvPr/>
        </p:nvSpPr>
        <p:spPr>
          <a:xfrm>
            <a:off x="460406" y="2456149"/>
            <a:ext cx="186168" cy="19704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Accolade ouvrante 13"/>
          <p:cNvSpPr/>
          <p:nvPr/>
        </p:nvSpPr>
        <p:spPr>
          <a:xfrm>
            <a:off x="449875" y="4568415"/>
            <a:ext cx="186168" cy="19704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96866" y="3060010"/>
            <a:ext cx="270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16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3660" y="5090980"/>
            <a:ext cx="270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450931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10411546" y="5827431"/>
            <a:ext cx="1780454" cy="964930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746826" y="2742146"/>
            <a:ext cx="11515827" cy="3007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3200" dirty="0"/>
              <a:t>A – placenta prævia marginal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3200" dirty="0"/>
              <a:t>B – placenta prævia recouvrant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3200" dirty="0"/>
              <a:t>C – placenta </a:t>
            </a:r>
            <a:r>
              <a:rPr lang="fr-FR" sz="3200" dirty="0" err="1"/>
              <a:t>percreta</a:t>
            </a:r>
            <a:endParaRPr lang="fr-FR" sz="3200" dirty="0"/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3200" dirty="0"/>
              <a:t>D – placenta normalement inséré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3200" dirty="0"/>
              <a:t>E – vessie vide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706492" y="1384317"/>
            <a:ext cx="11007822" cy="927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latin typeface="+mn-lt"/>
              </a:rPr>
              <a:t>Quelle est l’affirmation exacte ?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452287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11037194" y="6130344"/>
            <a:ext cx="1154806" cy="600302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646574" y="51316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N°18 et 19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701933" y="1122956"/>
            <a:ext cx="11067740" cy="5991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traitement par </a:t>
            </a:r>
            <a:r>
              <a:rPr lang="fr-FR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labetalol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été instauré permettant d’obtenir une pression artérielle oscillant entre 130/80 et 140/90 </a:t>
            </a:r>
            <a:r>
              <a:rPr lang="fr-FR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mmHg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A 28 SA la pression artérielle est mesurée à 160/105 </a:t>
            </a:r>
            <a:r>
              <a:rPr lang="fr-FR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mmHg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Quels éléments </a:t>
            </a:r>
            <a:r>
              <a:rPr lang="fr-FR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clinico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-biologiques plaident en faveur d’une prééclampsie surajoutée ?</a:t>
            </a:r>
          </a:p>
          <a:p>
            <a:pPr>
              <a:buClr>
                <a:srgbClr val="25A79B"/>
              </a:buClr>
            </a:pPr>
            <a:r>
              <a:rPr lang="fr-FR" sz="2400" dirty="0"/>
              <a:t>A – albuminurie sur jet à 0,4 g/L</a:t>
            </a:r>
          </a:p>
          <a:p>
            <a:pPr>
              <a:buClr>
                <a:srgbClr val="25A79B"/>
              </a:buClr>
            </a:pPr>
            <a:r>
              <a:rPr lang="fr-FR" sz="2400" dirty="0"/>
              <a:t>B – albuminurie à 0,35 g/24h</a:t>
            </a:r>
          </a:p>
          <a:p>
            <a:pPr>
              <a:buClr>
                <a:srgbClr val="25A79B"/>
              </a:buClr>
            </a:pPr>
            <a:r>
              <a:rPr lang="fr-FR" sz="2400" dirty="0"/>
              <a:t>C – thrombopénie à 85 G/L</a:t>
            </a:r>
          </a:p>
          <a:p>
            <a:pPr>
              <a:buClr>
                <a:srgbClr val="25A79B"/>
              </a:buClr>
            </a:pPr>
            <a:r>
              <a:rPr lang="fr-FR" sz="2400" dirty="0"/>
              <a:t>D – élévation des phosphatases alcalines</a:t>
            </a:r>
          </a:p>
          <a:p>
            <a:pPr>
              <a:buClr>
                <a:srgbClr val="25A79B"/>
              </a:buClr>
            </a:pPr>
            <a:r>
              <a:rPr lang="fr-FR" sz="2400" dirty="0"/>
              <a:t>E – macrosomie </a:t>
            </a:r>
            <a:r>
              <a:rPr lang="fr-FR" sz="2400" dirty="0" err="1"/>
              <a:t>foetale</a:t>
            </a:r>
            <a:endParaRPr lang="fr-FR" sz="2400" dirty="0"/>
          </a:p>
          <a:p>
            <a:pPr>
              <a:buClr>
                <a:srgbClr val="25A79B"/>
              </a:buClr>
            </a:pPr>
            <a:r>
              <a:rPr lang="fr-FR" sz="2400" dirty="0"/>
              <a:t>F – ratio Sflt-1/PLGF très bas</a:t>
            </a:r>
          </a:p>
          <a:p>
            <a:pPr>
              <a:buClr>
                <a:srgbClr val="25A79B"/>
              </a:buClr>
            </a:pPr>
            <a:r>
              <a:rPr lang="fr-FR" sz="2400" dirty="0"/>
              <a:t>G – </a:t>
            </a:r>
            <a:r>
              <a:rPr lang="fr-FR" sz="2400" dirty="0" err="1"/>
              <a:t>oligo-anamnios</a:t>
            </a:r>
            <a:endParaRPr lang="fr-FR" sz="2400" dirty="0"/>
          </a:p>
          <a:p>
            <a:pPr>
              <a:buClr>
                <a:srgbClr val="25A79B"/>
              </a:buClr>
            </a:pPr>
            <a:r>
              <a:rPr lang="fr-FR" sz="2400" dirty="0"/>
              <a:t>H – douleurs </a:t>
            </a:r>
            <a:r>
              <a:rPr lang="fr-FR" sz="2400" dirty="0" err="1"/>
              <a:t>épigstriques</a:t>
            </a:r>
            <a:endParaRPr lang="fr-FR" sz="2400" dirty="0"/>
          </a:p>
          <a:p>
            <a:pPr>
              <a:buClr>
                <a:srgbClr val="25A79B"/>
              </a:buClr>
            </a:pPr>
            <a:r>
              <a:rPr lang="fr-FR" sz="2400" dirty="0"/>
              <a:t>I – </a:t>
            </a:r>
            <a:r>
              <a:rPr lang="fr-FR" sz="2400" dirty="0" err="1"/>
              <a:t>hypereflexivité</a:t>
            </a:r>
            <a:r>
              <a:rPr lang="fr-FR" sz="2400" dirty="0"/>
              <a:t> ostéotendineuse</a:t>
            </a:r>
          </a:p>
          <a:p>
            <a:pPr>
              <a:buClr>
                <a:srgbClr val="25A79B"/>
              </a:buClr>
            </a:pPr>
            <a:r>
              <a:rPr lang="fr-FR" sz="2400" dirty="0"/>
              <a:t>J- hypokaliémie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endParaRPr lang="fr-FR" sz="2800" dirty="0"/>
          </a:p>
        </p:txBody>
      </p:sp>
      <p:sp>
        <p:nvSpPr>
          <p:cNvPr id="6" name="Accolade ouvrante 5"/>
          <p:cNvSpPr/>
          <p:nvPr/>
        </p:nvSpPr>
        <p:spPr>
          <a:xfrm>
            <a:off x="460406" y="2456149"/>
            <a:ext cx="186168" cy="19704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Accolade ouvrante 13"/>
          <p:cNvSpPr/>
          <p:nvPr/>
        </p:nvSpPr>
        <p:spPr>
          <a:xfrm>
            <a:off x="430308" y="4677991"/>
            <a:ext cx="120764" cy="184164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96866" y="3060010"/>
            <a:ext cx="270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18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9089" y="5211233"/>
            <a:ext cx="270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01255207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11037194" y="6130344"/>
            <a:ext cx="1154806" cy="600302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646574" y="51316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N°18 et 19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701933" y="1122956"/>
            <a:ext cx="11067740" cy="5991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traitement par </a:t>
            </a:r>
            <a:r>
              <a:rPr lang="fr-FR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labetalol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été instauré permettant d’obtenir une pression artérielle oscillant entre 130/80 et 140/90 </a:t>
            </a:r>
            <a:r>
              <a:rPr lang="fr-FR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mmHg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A 28 SA la pression artérielle est mesurée à 160/105 </a:t>
            </a:r>
            <a:r>
              <a:rPr lang="fr-FR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mmHg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Quels éléments </a:t>
            </a:r>
            <a:r>
              <a:rPr lang="fr-FR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clinico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-biologiques plaident en faveur d’une prééclampsie surajoutée ?</a:t>
            </a:r>
          </a:p>
          <a:p>
            <a:pPr>
              <a:buClr>
                <a:srgbClr val="25A79B"/>
              </a:buClr>
            </a:pPr>
            <a:r>
              <a:rPr lang="fr-FR" sz="2400" dirty="0"/>
              <a:t>A – albuminurie sur jet à 0,4 g/L</a:t>
            </a:r>
          </a:p>
          <a:p>
            <a:pPr>
              <a:buClr>
                <a:srgbClr val="25A79B"/>
              </a:buClr>
            </a:pPr>
            <a:r>
              <a:rPr lang="fr-FR" sz="2400" dirty="0">
                <a:solidFill>
                  <a:srgbClr val="00B050"/>
                </a:solidFill>
              </a:rPr>
              <a:t>B – albuminurie à 0,35 g/24h</a:t>
            </a:r>
          </a:p>
          <a:p>
            <a:pPr>
              <a:buClr>
                <a:srgbClr val="25A79B"/>
              </a:buClr>
            </a:pPr>
            <a:r>
              <a:rPr lang="fr-FR" sz="2400" dirty="0">
                <a:solidFill>
                  <a:srgbClr val="00B050"/>
                </a:solidFill>
              </a:rPr>
              <a:t>C – thrombopénie à 85 G/L</a:t>
            </a:r>
          </a:p>
          <a:p>
            <a:pPr>
              <a:buClr>
                <a:srgbClr val="25A79B"/>
              </a:buClr>
            </a:pPr>
            <a:r>
              <a:rPr lang="fr-FR" sz="2400" dirty="0"/>
              <a:t>D – élévation des phosphatases alcalines</a:t>
            </a:r>
          </a:p>
          <a:p>
            <a:pPr>
              <a:buClr>
                <a:srgbClr val="25A79B"/>
              </a:buClr>
            </a:pPr>
            <a:r>
              <a:rPr lang="fr-FR" sz="2400" dirty="0"/>
              <a:t>E – macrosomie </a:t>
            </a:r>
            <a:r>
              <a:rPr lang="fr-FR" sz="2400" dirty="0" err="1"/>
              <a:t>foetale</a:t>
            </a:r>
            <a:endParaRPr lang="fr-FR" sz="2400" dirty="0"/>
          </a:p>
          <a:p>
            <a:pPr>
              <a:buClr>
                <a:srgbClr val="25A79B"/>
              </a:buClr>
            </a:pPr>
            <a:r>
              <a:rPr lang="fr-FR" sz="2400" dirty="0"/>
              <a:t>F – ratio Sflt-1/PLGF très bas</a:t>
            </a:r>
          </a:p>
          <a:p>
            <a:pPr>
              <a:buClr>
                <a:srgbClr val="25A79B"/>
              </a:buClr>
            </a:pPr>
            <a:r>
              <a:rPr lang="fr-FR" sz="2400" dirty="0">
                <a:solidFill>
                  <a:srgbClr val="00B050"/>
                </a:solidFill>
              </a:rPr>
              <a:t>G – </a:t>
            </a:r>
            <a:r>
              <a:rPr lang="fr-FR" sz="2400" dirty="0" err="1">
                <a:solidFill>
                  <a:srgbClr val="00B050"/>
                </a:solidFill>
              </a:rPr>
              <a:t>oligo-anamnios</a:t>
            </a:r>
            <a:endParaRPr lang="fr-FR" sz="2400" dirty="0">
              <a:solidFill>
                <a:srgbClr val="00B050"/>
              </a:solidFill>
            </a:endParaRPr>
          </a:p>
          <a:p>
            <a:pPr>
              <a:buClr>
                <a:srgbClr val="25A79B"/>
              </a:buClr>
            </a:pPr>
            <a:r>
              <a:rPr lang="fr-FR" sz="2400" dirty="0">
                <a:solidFill>
                  <a:srgbClr val="00B050"/>
                </a:solidFill>
              </a:rPr>
              <a:t>H – douleurs </a:t>
            </a:r>
            <a:r>
              <a:rPr lang="fr-FR" sz="2400" dirty="0" err="1">
                <a:solidFill>
                  <a:srgbClr val="00B050"/>
                </a:solidFill>
              </a:rPr>
              <a:t>épigstriques</a:t>
            </a:r>
            <a:endParaRPr lang="fr-FR" sz="2400" dirty="0">
              <a:solidFill>
                <a:srgbClr val="00B050"/>
              </a:solidFill>
            </a:endParaRPr>
          </a:p>
          <a:p>
            <a:pPr>
              <a:buClr>
                <a:srgbClr val="25A79B"/>
              </a:buClr>
            </a:pPr>
            <a:r>
              <a:rPr lang="fr-FR" sz="2400" dirty="0">
                <a:solidFill>
                  <a:srgbClr val="00B050"/>
                </a:solidFill>
              </a:rPr>
              <a:t>I – </a:t>
            </a:r>
            <a:r>
              <a:rPr lang="fr-FR" sz="2400" dirty="0" err="1">
                <a:solidFill>
                  <a:srgbClr val="00B050"/>
                </a:solidFill>
              </a:rPr>
              <a:t>hypereflexivité</a:t>
            </a:r>
            <a:r>
              <a:rPr lang="fr-FR" sz="2400" dirty="0">
                <a:solidFill>
                  <a:srgbClr val="00B050"/>
                </a:solidFill>
              </a:rPr>
              <a:t> ostéotendineuse</a:t>
            </a:r>
          </a:p>
          <a:p>
            <a:pPr>
              <a:buClr>
                <a:srgbClr val="25A79B"/>
              </a:buClr>
            </a:pPr>
            <a:r>
              <a:rPr lang="fr-FR" sz="2400" dirty="0"/>
              <a:t>J- hypokaliémie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endParaRPr lang="fr-FR" sz="2800" dirty="0"/>
          </a:p>
        </p:txBody>
      </p:sp>
      <p:sp>
        <p:nvSpPr>
          <p:cNvPr id="6" name="Accolade ouvrante 5"/>
          <p:cNvSpPr/>
          <p:nvPr/>
        </p:nvSpPr>
        <p:spPr>
          <a:xfrm>
            <a:off x="460406" y="2456149"/>
            <a:ext cx="186168" cy="19704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Accolade ouvrante 13"/>
          <p:cNvSpPr/>
          <p:nvPr/>
        </p:nvSpPr>
        <p:spPr>
          <a:xfrm>
            <a:off x="430308" y="4677991"/>
            <a:ext cx="120764" cy="184164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96866" y="3060010"/>
            <a:ext cx="270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18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9089" y="5211233"/>
            <a:ext cx="270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82273210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11037194" y="6130344"/>
            <a:ext cx="1154806" cy="600302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646574" y="51316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N°20 et 21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701933" y="1122956"/>
            <a:ext cx="11067740" cy="5991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Mme G. est hospitalisée dans votre maternité de Type 3 car elle présente une albuminurie à 3 croix à la bandelette associée à des céphalées intenses. En cas de crises convulsives </a:t>
            </a:r>
            <a:r>
              <a:rPr lang="fr-FR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tonico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-cloniques quels traitements immédiats envisagez-vous systématiquement ? </a:t>
            </a:r>
          </a:p>
          <a:p>
            <a:pPr>
              <a:buClr>
                <a:srgbClr val="25A79B"/>
              </a:buClr>
            </a:pPr>
            <a:r>
              <a:rPr lang="fr-FR" sz="2400" dirty="0"/>
              <a:t>A – gluconate de calcium</a:t>
            </a:r>
          </a:p>
          <a:p>
            <a:pPr>
              <a:buClr>
                <a:srgbClr val="25A79B"/>
              </a:buClr>
            </a:pPr>
            <a:r>
              <a:rPr lang="fr-FR" sz="2400" dirty="0"/>
              <a:t>B – chlorure de </a:t>
            </a:r>
            <a:r>
              <a:rPr lang="fr-FR" sz="2400" dirty="0" err="1"/>
              <a:t>magnesium</a:t>
            </a:r>
            <a:endParaRPr lang="fr-FR" sz="2400" dirty="0"/>
          </a:p>
          <a:p>
            <a:pPr>
              <a:buClr>
                <a:srgbClr val="25A79B"/>
              </a:buClr>
            </a:pPr>
            <a:r>
              <a:rPr lang="fr-FR" sz="2400" dirty="0"/>
              <a:t>C – extraction fœtale par césarienne</a:t>
            </a:r>
          </a:p>
          <a:p>
            <a:pPr>
              <a:buClr>
                <a:srgbClr val="25A79B"/>
              </a:buClr>
            </a:pPr>
            <a:r>
              <a:rPr lang="fr-FR" sz="2400" dirty="0"/>
              <a:t>D – </a:t>
            </a:r>
            <a:r>
              <a:rPr lang="fr-FR" sz="2400" dirty="0" err="1"/>
              <a:t>lasilix</a:t>
            </a:r>
            <a:endParaRPr lang="fr-FR" sz="2400" dirty="0"/>
          </a:p>
          <a:p>
            <a:pPr>
              <a:buClr>
                <a:srgbClr val="25A79B"/>
              </a:buClr>
            </a:pPr>
            <a:r>
              <a:rPr lang="fr-FR" sz="2400" dirty="0"/>
              <a:t>E – </a:t>
            </a:r>
            <a:r>
              <a:rPr lang="fr-FR" sz="2400" dirty="0" err="1"/>
              <a:t>corticotherapie</a:t>
            </a:r>
            <a:r>
              <a:rPr lang="fr-FR" sz="2400" dirty="0"/>
              <a:t> par prednisone</a:t>
            </a:r>
          </a:p>
          <a:p>
            <a:pPr>
              <a:buClr>
                <a:srgbClr val="25A79B"/>
              </a:buClr>
            </a:pPr>
            <a:r>
              <a:rPr lang="fr-FR" sz="2400" dirty="0"/>
              <a:t>F – sulfate de </a:t>
            </a:r>
            <a:r>
              <a:rPr lang="fr-FR" sz="2400" dirty="0" err="1"/>
              <a:t>magnesium</a:t>
            </a:r>
            <a:endParaRPr lang="fr-FR" sz="2400" dirty="0"/>
          </a:p>
          <a:p>
            <a:pPr>
              <a:buClr>
                <a:srgbClr val="25A79B"/>
              </a:buClr>
            </a:pPr>
            <a:r>
              <a:rPr lang="fr-FR" sz="2400" dirty="0"/>
              <a:t>G – </a:t>
            </a:r>
            <a:r>
              <a:rPr lang="fr-FR" sz="2400" dirty="0" err="1"/>
              <a:t>benzodiazepine</a:t>
            </a:r>
            <a:endParaRPr lang="fr-FR" sz="2400" dirty="0"/>
          </a:p>
          <a:p>
            <a:pPr>
              <a:buClr>
                <a:srgbClr val="25A79B"/>
              </a:buClr>
            </a:pPr>
            <a:r>
              <a:rPr lang="fr-FR" sz="2400" dirty="0"/>
              <a:t>H – </a:t>
            </a:r>
            <a:r>
              <a:rPr lang="fr-FR" sz="2400" dirty="0" err="1"/>
              <a:t>vaproate</a:t>
            </a:r>
            <a:r>
              <a:rPr lang="fr-FR" sz="2400" dirty="0"/>
              <a:t> de sodium</a:t>
            </a:r>
          </a:p>
          <a:p>
            <a:pPr>
              <a:buClr>
                <a:srgbClr val="25A79B"/>
              </a:buClr>
            </a:pPr>
            <a:r>
              <a:rPr lang="fr-FR" sz="2400" dirty="0"/>
              <a:t>I – </a:t>
            </a:r>
            <a:r>
              <a:rPr lang="fr-FR" sz="2400" dirty="0" err="1"/>
              <a:t>betamethasone</a:t>
            </a:r>
            <a:endParaRPr lang="fr-FR" sz="2400" dirty="0"/>
          </a:p>
          <a:p>
            <a:pPr>
              <a:buClr>
                <a:srgbClr val="25A79B"/>
              </a:buClr>
            </a:pPr>
            <a:r>
              <a:rPr lang="fr-FR" sz="2400" dirty="0"/>
              <a:t>J- </a:t>
            </a:r>
            <a:r>
              <a:rPr lang="fr-FR" sz="2400" dirty="0" err="1"/>
              <a:t>sulprostone</a:t>
            </a:r>
            <a:endParaRPr lang="fr-FR" sz="2400" dirty="0"/>
          </a:p>
          <a:p>
            <a:pPr>
              <a:lnSpc>
                <a:spcPct val="120000"/>
              </a:lnSpc>
              <a:buClr>
                <a:srgbClr val="25A79B"/>
              </a:buClr>
            </a:pPr>
            <a:endParaRPr lang="fr-FR" sz="2800" dirty="0"/>
          </a:p>
        </p:txBody>
      </p:sp>
      <p:sp>
        <p:nvSpPr>
          <p:cNvPr id="6" name="Accolade ouvrante 5"/>
          <p:cNvSpPr/>
          <p:nvPr/>
        </p:nvSpPr>
        <p:spPr>
          <a:xfrm>
            <a:off x="460406" y="2456149"/>
            <a:ext cx="186168" cy="19704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Accolade ouvrante 13"/>
          <p:cNvSpPr/>
          <p:nvPr/>
        </p:nvSpPr>
        <p:spPr>
          <a:xfrm>
            <a:off x="430308" y="4677991"/>
            <a:ext cx="120764" cy="184164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96866" y="3060010"/>
            <a:ext cx="270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20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9089" y="5211233"/>
            <a:ext cx="270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43682775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11037194" y="6130344"/>
            <a:ext cx="1154806" cy="600302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646574" y="51316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N°20 et 21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701933" y="1122956"/>
            <a:ext cx="11067740" cy="5991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Mme G. est hospitalisée dans votre maternité de Type 3 car elle présente une albuminurie à 3 croix à la bandelette associée à des céphalées intenses. En cas de crises convulsives </a:t>
            </a:r>
            <a:r>
              <a:rPr lang="fr-FR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tonico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-cloniques quels traitements immédiats envisagez-vous systématiquement ? </a:t>
            </a:r>
          </a:p>
          <a:p>
            <a:pPr>
              <a:buClr>
                <a:srgbClr val="25A79B"/>
              </a:buClr>
            </a:pPr>
            <a:r>
              <a:rPr lang="fr-FR" sz="2400" dirty="0"/>
              <a:t>A – gluconate de calcium</a:t>
            </a:r>
          </a:p>
          <a:p>
            <a:pPr>
              <a:buClr>
                <a:srgbClr val="25A79B"/>
              </a:buClr>
            </a:pPr>
            <a:r>
              <a:rPr lang="fr-FR" sz="2400" dirty="0"/>
              <a:t>B – chlorure de </a:t>
            </a:r>
            <a:r>
              <a:rPr lang="fr-FR" sz="2400" dirty="0" err="1"/>
              <a:t>magnesium</a:t>
            </a:r>
            <a:endParaRPr lang="fr-FR" sz="2400" dirty="0"/>
          </a:p>
          <a:p>
            <a:pPr>
              <a:buClr>
                <a:srgbClr val="25A79B"/>
              </a:buClr>
            </a:pPr>
            <a:r>
              <a:rPr lang="fr-FR" sz="2400" dirty="0">
                <a:solidFill>
                  <a:srgbClr val="00B050"/>
                </a:solidFill>
              </a:rPr>
              <a:t>C – extraction fœtale par césarienne</a:t>
            </a:r>
          </a:p>
          <a:p>
            <a:pPr>
              <a:buClr>
                <a:srgbClr val="25A79B"/>
              </a:buClr>
            </a:pPr>
            <a:r>
              <a:rPr lang="fr-FR" sz="2400" dirty="0"/>
              <a:t>D – </a:t>
            </a:r>
            <a:r>
              <a:rPr lang="fr-FR" sz="2400" dirty="0" err="1"/>
              <a:t>lasilix</a:t>
            </a:r>
            <a:endParaRPr lang="fr-FR" sz="2400" dirty="0"/>
          </a:p>
          <a:p>
            <a:pPr>
              <a:buClr>
                <a:srgbClr val="25A79B"/>
              </a:buClr>
            </a:pPr>
            <a:r>
              <a:rPr lang="fr-FR" sz="2400" dirty="0"/>
              <a:t>E – </a:t>
            </a:r>
            <a:r>
              <a:rPr lang="fr-FR" sz="2400" dirty="0" err="1"/>
              <a:t>corticotherapie</a:t>
            </a:r>
            <a:r>
              <a:rPr lang="fr-FR" sz="2400" dirty="0"/>
              <a:t> par prednisone</a:t>
            </a:r>
          </a:p>
          <a:p>
            <a:pPr>
              <a:buClr>
                <a:srgbClr val="25A79B"/>
              </a:buClr>
            </a:pPr>
            <a:r>
              <a:rPr lang="fr-FR" sz="2400" dirty="0">
                <a:solidFill>
                  <a:srgbClr val="00B050"/>
                </a:solidFill>
              </a:rPr>
              <a:t>F – sulfate de </a:t>
            </a:r>
            <a:r>
              <a:rPr lang="fr-FR" sz="2400" dirty="0" err="1">
                <a:solidFill>
                  <a:srgbClr val="00B050"/>
                </a:solidFill>
              </a:rPr>
              <a:t>magnesium</a:t>
            </a:r>
            <a:endParaRPr lang="fr-FR" sz="2400" dirty="0">
              <a:solidFill>
                <a:srgbClr val="00B050"/>
              </a:solidFill>
            </a:endParaRPr>
          </a:p>
          <a:p>
            <a:pPr>
              <a:buClr>
                <a:srgbClr val="25A79B"/>
              </a:buClr>
            </a:pPr>
            <a:r>
              <a:rPr lang="fr-FR" sz="2400" dirty="0">
                <a:solidFill>
                  <a:srgbClr val="00B050"/>
                </a:solidFill>
              </a:rPr>
              <a:t>G – </a:t>
            </a:r>
            <a:r>
              <a:rPr lang="fr-FR" sz="2400" dirty="0" err="1">
                <a:solidFill>
                  <a:srgbClr val="00B050"/>
                </a:solidFill>
              </a:rPr>
              <a:t>benzodiazepine</a:t>
            </a:r>
            <a:endParaRPr lang="fr-FR" sz="2400" dirty="0">
              <a:solidFill>
                <a:srgbClr val="00B050"/>
              </a:solidFill>
            </a:endParaRPr>
          </a:p>
          <a:p>
            <a:pPr>
              <a:buClr>
                <a:srgbClr val="25A79B"/>
              </a:buClr>
            </a:pPr>
            <a:r>
              <a:rPr lang="fr-FR" sz="2400" dirty="0"/>
              <a:t>H – </a:t>
            </a:r>
            <a:r>
              <a:rPr lang="fr-FR" sz="2400" dirty="0" err="1"/>
              <a:t>vaproate</a:t>
            </a:r>
            <a:r>
              <a:rPr lang="fr-FR" sz="2400" dirty="0"/>
              <a:t> de sodium</a:t>
            </a:r>
          </a:p>
          <a:p>
            <a:pPr>
              <a:buClr>
                <a:srgbClr val="25A79B"/>
              </a:buClr>
            </a:pPr>
            <a:r>
              <a:rPr lang="fr-FR" sz="2400" dirty="0"/>
              <a:t>I – </a:t>
            </a:r>
            <a:r>
              <a:rPr lang="fr-FR" sz="2400" dirty="0" err="1"/>
              <a:t>betamethasone</a:t>
            </a:r>
            <a:endParaRPr lang="fr-FR" sz="2400" dirty="0"/>
          </a:p>
          <a:p>
            <a:pPr>
              <a:buClr>
                <a:srgbClr val="25A79B"/>
              </a:buClr>
            </a:pPr>
            <a:r>
              <a:rPr lang="fr-FR" sz="2400" dirty="0"/>
              <a:t>J- </a:t>
            </a:r>
            <a:r>
              <a:rPr lang="fr-FR" sz="2400" dirty="0" err="1"/>
              <a:t>sulprostone</a:t>
            </a:r>
            <a:endParaRPr lang="fr-FR" sz="2400" dirty="0"/>
          </a:p>
          <a:p>
            <a:pPr>
              <a:lnSpc>
                <a:spcPct val="120000"/>
              </a:lnSpc>
              <a:buClr>
                <a:srgbClr val="25A79B"/>
              </a:buClr>
            </a:pPr>
            <a:endParaRPr lang="fr-FR" sz="2800" dirty="0"/>
          </a:p>
        </p:txBody>
      </p:sp>
      <p:sp>
        <p:nvSpPr>
          <p:cNvPr id="6" name="Accolade ouvrante 5"/>
          <p:cNvSpPr/>
          <p:nvPr/>
        </p:nvSpPr>
        <p:spPr>
          <a:xfrm>
            <a:off x="460406" y="2456149"/>
            <a:ext cx="186168" cy="19704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Accolade ouvrante 13"/>
          <p:cNvSpPr/>
          <p:nvPr/>
        </p:nvSpPr>
        <p:spPr>
          <a:xfrm>
            <a:off x="430308" y="4677991"/>
            <a:ext cx="120764" cy="184164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96866" y="3060010"/>
            <a:ext cx="270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20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9089" y="5211233"/>
            <a:ext cx="270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14037970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11011436" y="6065948"/>
            <a:ext cx="1180563" cy="771919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DP 13 questions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568461" y="1893985"/>
            <a:ext cx="1124062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5A79B"/>
              </a:buClr>
            </a:pPr>
            <a:r>
              <a:rPr lang="fr-FR" sz="2800" dirty="0"/>
              <a:t>Mme Y., 36 ans consulte pour un début de grossesse. Elle est aide ménagère, pèse 86 kg pour 155 cm. Elle rapporte uniquement un tabagisme à 8 cigarettes/j.</a:t>
            </a:r>
          </a:p>
          <a:p>
            <a:pPr>
              <a:buClr>
                <a:srgbClr val="25A79B"/>
              </a:buClr>
            </a:pPr>
            <a:r>
              <a:rPr lang="fr-FR" sz="2800" dirty="0"/>
              <a:t> Une échographie de datation vous indique qu’elle est à 9 semaines d’aménorrhée (SA). Son médecin lui a prescrit du Primpéran® pour des nausées et vomissements.</a:t>
            </a:r>
          </a:p>
          <a:p>
            <a:pPr>
              <a:buClr>
                <a:srgbClr val="25A79B"/>
              </a:buClr>
            </a:pPr>
            <a:r>
              <a:rPr lang="fr-FR" sz="2800" dirty="0"/>
              <a:t>Le traitement est peu efficace avec persistance de 3 vomissements par jour et surtout des nausées invalidantes. </a:t>
            </a:r>
          </a:p>
          <a:p>
            <a:pPr>
              <a:buClr>
                <a:srgbClr val="25A79B"/>
              </a:buClr>
            </a:pPr>
            <a:r>
              <a:rPr lang="fr-FR" sz="2800" dirty="0"/>
              <a:t>A l’examen TA 150/90 </a:t>
            </a:r>
            <a:r>
              <a:rPr lang="fr-FR" sz="2800" dirty="0" err="1"/>
              <a:t>mmHg</a:t>
            </a:r>
            <a:r>
              <a:rPr lang="fr-FR" sz="2800" dirty="0"/>
              <a:t>, pas de signe de déshydratation. La grossesse est évolutive en échographie.</a:t>
            </a:r>
          </a:p>
        </p:txBody>
      </p:sp>
    </p:spTree>
    <p:extLst>
      <p:ext uri="{BB962C8B-B14F-4D97-AF65-F5344CB8AC3E}">
        <p14:creationId xmlns:p14="http://schemas.microsoft.com/office/powerpoint/2010/main" val="366033389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9933860" y="5665469"/>
            <a:ext cx="1780454" cy="964930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N°22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592089" y="1553844"/>
            <a:ext cx="11227747" cy="4194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Quel(s) est (sont) l’ (les) élément(s) de votre prise en charge immédiate concernant les vomissements ?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endParaRPr lang="fr-FR" sz="2800" dirty="0"/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A- évaluation des nausées et vomissements par score PUQE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B- ionogramme sanguin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C- hospitalisation systématique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D- isolement de la patiente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E- modification thérapeutique </a:t>
            </a:r>
          </a:p>
        </p:txBody>
      </p:sp>
    </p:spTree>
    <p:extLst>
      <p:ext uri="{BB962C8B-B14F-4D97-AF65-F5344CB8AC3E}">
        <p14:creationId xmlns:p14="http://schemas.microsoft.com/office/powerpoint/2010/main" val="97637571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9933860" y="5665469"/>
            <a:ext cx="1780454" cy="964930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N°22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592089" y="1553844"/>
            <a:ext cx="11227747" cy="4194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Quel(s) est (sont) l’ (les) élément(s) de votre prise en charge immédiate concernant les vomissements ?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endParaRPr lang="fr-FR" sz="2800" dirty="0"/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>
                <a:solidFill>
                  <a:srgbClr val="00B050"/>
                </a:solidFill>
              </a:rPr>
              <a:t>A- évaluation des nausées et vomissements par score PUQE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>
                <a:solidFill>
                  <a:srgbClr val="00B050"/>
                </a:solidFill>
              </a:rPr>
              <a:t>B- ionogramme sanguin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C- hospitalisation systématique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D- isolement de la patiente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>
                <a:solidFill>
                  <a:srgbClr val="00B050"/>
                </a:solidFill>
              </a:rPr>
              <a:t>E- modification thérapeutique </a:t>
            </a:r>
          </a:p>
        </p:txBody>
      </p:sp>
    </p:spTree>
    <p:extLst>
      <p:ext uri="{BB962C8B-B14F-4D97-AF65-F5344CB8AC3E}">
        <p14:creationId xmlns:p14="http://schemas.microsoft.com/office/powerpoint/2010/main" val="350429340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9933860" y="5665469"/>
            <a:ext cx="1780454" cy="964930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N°23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646574" y="1969309"/>
            <a:ext cx="11067740" cy="3677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Le score PUQE est à 6 sans perturbation ionique. Quel traitement est recommandé en première intention ?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– </a:t>
            </a:r>
            <a:r>
              <a:rPr lang="fr-FR" sz="2800" dirty="0" err="1"/>
              <a:t>cariban</a:t>
            </a:r>
            <a:r>
              <a:rPr lang="fr-FR" sz="2800" dirty="0"/>
              <a:t> (</a:t>
            </a:r>
            <a:r>
              <a:rPr lang="fr-FR" sz="2800" dirty="0" err="1"/>
              <a:t>Doxylamine</a:t>
            </a:r>
            <a:r>
              <a:rPr lang="fr-FR" sz="2800" dirty="0"/>
              <a:t> / Pyridoxine)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 – </a:t>
            </a:r>
            <a:r>
              <a:rPr lang="fr-FR" sz="2800" dirty="0" err="1"/>
              <a:t>ondansetron</a:t>
            </a:r>
            <a:r>
              <a:rPr lang="fr-FR" sz="2800" dirty="0"/>
              <a:t> (</a:t>
            </a:r>
            <a:r>
              <a:rPr lang="fr-FR" sz="2800" dirty="0" err="1"/>
              <a:t>Setofilm</a:t>
            </a:r>
            <a:r>
              <a:rPr lang="fr-FR" sz="2800" dirty="0"/>
              <a:t>)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 - gingembre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 – </a:t>
            </a:r>
            <a:r>
              <a:rPr lang="fr-FR" sz="2800" dirty="0" err="1"/>
              <a:t>gymiso</a:t>
            </a:r>
            <a:r>
              <a:rPr lang="fr-FR" sz="2800" dirty="0"/>
              <a:t> (</a:t>
            </a:r>
            <a:r>
              <a:rPr lang="fr-FR" sz="2800" dirty="0" err="1"/>
              <a:t>misoprostol</a:t>
            </a:r>
            <a:r>
              <a:rPr lang="fr-FR" sz="2800" dirty="0"/>
              <a:t>) 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E – </a:t>
            </a:r>
            <a:r>
              <a:rPr lang="fr-FR" sz="2800" dirty="0" err="1"/>
              <a:t>kytril</a:t>
            </a:r>
            <a:r>
              <a:rPr lang="fr-FR" sz="2800" dirty="0"/>
              <a:t> (</a:t>
            </a:r>
            <a:r>
              <a:rPr lang="fr-FR" sz="2800" dirty="0" err="1"/>
              <a:t>granisétron</a:t>
            </a:r>
            <a:r>
              <a:rPr lang="fr-FR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1195864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9933860" y="5665469"/>
            <a:ext cx="1780454" cy="964930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N°23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646574" y="1969309"/>
            <a:ext cx="11067740" cy="3677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Le score PUQE est à 6 sans perturbation ionique. Quel traitement est recommandé en première intention ?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>
                <a:solidFill>
                  <a:srgbClr val="00B050"/>
                </a:solidFill>
              </a:rPr>
              <a:t>A – </a:t>
            </a:r>
            <a:r>
              <a:rPr lang="fr-FR" sz="2800" dirty="0" err="1">
                <a:solidFill>
                  <a:srgbClr val="00B050"/>
                </a:solidFill>
              </a:rPr>
              <a:t>cariban</a:t>
            </a:r>
            <a:r>
              <a:rPr lang="fr-FR" sz="2800" dirty="0">
                <a:solidFill>
                  <a:srgbClr val="00B050"/>
                </a:solidFill>
              </a:rPr>
              <a:t> (</a:t>
            </a:r>
            <a:r>
              <a:rPr lang="fr-FR" sz="2800" dirty="0" err="1">
                <a:solidFill>
                  <a:srgbClr val="00B050"/>
                </a:solidFill>
              </a:rPr>
              <a:t>Doxylamine</a:t>
            </a:r>
            <a:r>
              <a:rPr lang="fr-FR" sz="2800" dirty="0">
                <a:solidFill>
                  <a:srgbClr val="00B050"/>
                </a:solidFill>
              </a:rPr>
              <a:t> / Pyridoxine)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 – </a:t>
            </a:r>
            <a:r>
              <a:rPr lang="fr-FR" sz="2800" dirty="0" err="1"/>
              <a:t>ondansetron</a:t>
            </a:r>
            <a:r>
              <a:rPr lang="fr-FR" sz="2800" dirty="0"/>
              <a:t> (</a:t>
            </a:r>
            <a:r>
              <a:rPr lang="fr-FR" sz="2800" dirty="0" err="1"/>
              <a:t>Setofilm</a:t>
            </a:r>
            <a:r>
              <a:rPr lang="fr-FR" sz="2800" dirty="0"/>
              <a:t>)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 - gingembre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 – </a:t>
            </a:r>
            <a:r>
              <a:rPr lang="fr-FR" sz="2800" dirty="0" err="1"/>
              <a:t>gymiso</a:t>
            </a:r>
            <a:r>
              <a:rPr lang="fr-FR" sz="2800" dirty="0"/>
              <a:t> (</a:t>
            </a:r>
            <a:r>
              <a:rPr lang="fr-FR" sz="2800" dirty="0" err="1"/>
              <a:t>misoprostol</a:t>
            </a:r>
            <a:r>
              <a:rPr lang="fr-FR" sz="2800" dirty="0"/>
              <a:t>) 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E – </a:t>
            </a:r>
            <a:r>
              <a:rPr lang="fr-FR" sz="2800" dirty="0" err="1"/>
              <a:t>kytril</a:t>
            </a:r>
            <a:r>
              <a:rPr lang="fr-FR" sz="2800" dirty="0"/>
              <a:t> (</a:t>
            </a:r>
            <a:r>
              <a:rPr lang="fr-FR" sz="2800" dirty="0" err="1"/>
              <a:t>granisétron</a:t>
            </a:r>
            <a:r>
              <a:rPr lang="fr-FR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8595693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130797" y="2304574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9933860" y="5665469"/>
            <a:ext cx="1780454" cy="964930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N°24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646573" y="1969309"/>
            <a:ext cx="10953337" cy="3677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Quel(s) est(sont) le(s) facteur(s) de risque de prééclampsie chez Mme Y. ?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endParaRPr lang="fr-FR" sz="2800" dirty="0"/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– vomissements incoercibles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 – tabagisme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 – surcharge pondérale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 – HTA chronique possible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E – profession d’aide-soignante</a:t>
            </a:r>
          </a:p>
        </p:txBody>
      </p:sp>
    </p:spTree>
    <p:extLst>
      <p:ext uri="{BB962C8B-B14F-4D97-AF65-F5344CB8AC3E}">
        <p14:creationId xmlns:p14="http://schemas.microsoft.com/office/powerpoint/2010/main" val="2550245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10411546" y="5827431"/>
            <a:ext cx="1780454" cy="964930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N°6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776334" y="3883648"/>
            <a:ext cx="115158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– lymphangite mammaire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 – galactophorite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 – cancer inflammatoire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 – abcès mammaire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E – infection staphylococcique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706492" y="1384317"/>
            <a:ext cx="11007822" cy="2497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+mn-lt"/>
              </a:rPr>
              <a:t>Vous voyez en urgence Mme S. à 10 jours de son accouchement. Elle présente des douleurs mammaires à droite associées à une fièvre à 38,5°C. L’allaitement est difficile depuis le début. Le sein droit est à peine inflammatoire mais douloureux. A l’examen clinique vous ne percevez pas de masse anormale dans le sein mais des adénopathies axillaires droites mobiles et légèrement douloureuses. Le lait apparait très jaunâtre.</a:t>
            </a:r>
          </a:p>
          <a:p>
            <a:endParaRPr lang="fr-FR" sz="2800" dirty="0">
              <a:latin typeface="+mn-lt"/>
            </a:endParaRPr>
          </a:p>
          <a:p>
            <a:r>
              <a:rPr lang="fr-FR" sz="2800" dirty="0">
                <a:latin typeface="+mn-lt"/>
              </a:rPr>
              <a:t>Quel(s) est (sont) votre (vos) diagnostic(s) principal (principaux) ?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194084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130797" y="2304574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9933860" y="5665469"/>
            <a:ext cx="1780454" cy="964930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N°24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646573" y="1969309"/>
            <a:ext cx="10953337" cy="3677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Quel(s) est(sont) le(s) facteur(s) de risque de prééclampsie chez Mme Y. ?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endParaRPr lang="fr-FR" sz="2800" dirty="0"/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– vomissements incoercibles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 – tabagisme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>
                <a:solidFill>
                  <a:srgbClr val="00B050"/>
                </a:solidFill>
              </a:rPr>
              <a:t>C – surcharge pondérale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>
                <a:solidFill>
                  <a:srgbClr val="00B050"/>
                </a:solidFill>
              </a:rPr>
              <a:t>D – HTA chronique possible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E – profession d’aide-soignante</a:t>
            </a:r>
          </a:p>
        </p:txBody>
      </p:sp>
    </p:spTree>
    <p:extLst>
      <p:ext uri="{BB962C8B-B14F-4D97-AF65-F5344CB8AC3E}">
        <p14:creationId xmlns:p14="http://schemas.microsoft.com/office/powerpoint/2010/main" val="312473233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130797" y="2304574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9933860" y="5665469"/>
            <a:ext cx="1780454" cy="964930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646573" y="1969309"/>
            <a:ext cx="10953337" cy="3677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Quel(s) test(s) allez-vous réaliser à la recherche d’un diabète associé à la grossesse chez Mme Y. ?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– hémoglobine glyquée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 – glycémie à </a:t>
            </a:r>
            <a:r>
              <a:rPr lang="fr-FR" sz="2800" dirty="0" err="1"/>
              <a:t>jeûn</a:t>
            </a:r>
            <a:r>
              <a:rPr lang="fr-FR" sz="2800" dirty="0"/>
              <a:t> après 8 h de jeûne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 – glycémie à </a:t>
            </a:r>
            <a:r>
              <a:rPr lang="fr-FR" sz="2800" dirty="0" err="1"/>
              <a:t>jeûn</a:t>
            </a:r>
            <a:r>
              <a:rPr lang="fr-FR" sz="2800" dirty="0"/>
              <a:t> après 12 de jeûne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 – HGPO à 75g de glucose immédiatement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E – HGPO à 75g de glucose entre 24 et 28 SA</a:t>
            </a:r>
          </a:p>
        </p:txBody>
      </p:sp>
    </p:spTree>
    <p:extLst>
      <p:ext uri="{BB962C8B-B14F-4D97-AF65-F5344CB8AC3E}">
        <p14:creationId xmlns:p14="http://schemas.microsoft.com/office/powerpoint/2010/main" val="230306875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130797" y="2304574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9933860" y="5665469"/>
            <a:ext cx="1780454" cy="964930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646573" y="1969309"/>
            <a:ext cx="10953337" cy="3677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Quel(s) test(s) allez-vous réaliser à la recherche d’un diabète associé à la grossesse chez Mme Y. ?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– hémoglobine glyquée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 – glycémie à </a:t>
            </a:r>
            <a:r>
              <a:rPr lang="fr-FR" sz="2800" dirty="0" err="1"/>
              <a:t>jeûn</a:t>
            </a:r>
            <a:r>
              <a:rPr lang="fr-FR" sz="2800" dirty="0"/>
              <a:t> après 8 h de jeûne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>
                <a:solidFill>
                  <a:srgbClr val="00B050"/>
                </a:solidFill>
              </a:rPr>
              <a:t>C – glycémie à </a:t>
            </a:r>
            <a:r>
              <a:rPr lang="fr-FR" sz="2800" dirty="0" err="1">
                <a:solidFill>
                  <a:srgbClr val="00B050"/>
                </a:solidFill>
              </a:rPr>
              <a:t>jeûn</a:t>
            </a:r>
            <a:r>
              <a:rPr lang="fr-FR" sz="2800" dirty="0">
                <a:solidFill>
                  <a:srgbClr val="00B050"/>
                </a:solidFill>
              </a:rPr>
              <a:t> après 12 de jeûne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 – HGPO à 75g de glucose immédiatement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>
                <a:solidFill>
                  <a:srgbClr val="00B050"/>
                </a:solidFill>
              </a:rPr>
              <a:t>E – HGPO à 75g de glucose entre 24 et 28 SA</a:t>
            </a:r>
          </a:p>
        </p:txBody>
      </p:sp>
    </p:spTree>
    <p:extLst>
      <p:ext uri="{BB962C8B-B14F-4D97-AF65-F5344CB8AC3E}">
        <p14:creationId xmlns:p14="http://schemas.microsoft.com/office/powerpoint/2010/main" val="169583451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10217195" y="6117464"/>
            <a:ext cx="1780454" cy="664759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N°26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592089" y="1553844"/>
            <a:ext cx="10764108" cy="4194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La glycémie à </a:t>
            </a:r>
            <a:r>
              <a:rPr lang="fr-FR" sz="2800" dirty="0" err="1"/>
              <a:t>jeûn</a:t>
            </a:r>
            <a:r>
              <a:rPr lang="fr-FR" sz="2800" dirty="0"/>
              <a:t> prescrite par le médecin traitant est à 5,1 </a:t>
            </a:r>
            <a:r>
              <a:rPr lang="fr-FR" sz="2800" dirty="0" err="1"/>
              <a:t>mmol</a:t>
            </a:r>
            <a:r>
              <a:rPr lang="fr-FR" sz="2800" dirty="0"/>
              <a:t>/L. Quel(s) est (sont) le(s) traitement(s) supplémentaire(s) pouvant être envisagé(s) dès le premier trimestre de la grossesse chez Mme Y. ?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– aspirine à dose </a:t>
            </a:r>
            <a:r>
              <a:rPr lang="fr-FR" sz="2800" dirty="0" err="1"/>
              <a:t>anti-agrégante</a:t>
            </a:r>
            <a:endParaRPr lang="fr-FR" sz="2800" dirty="0"/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 – HBPM à dose </a:t>
            </a:r>
            <a:r>
              <a:rPr lang="fr-FR" sz="2800" dirty="0" err="1"/>
              <a:t>isocoagulante</a:t>
            </a:r>
            <a:endParaRPr lang="fr-FR" sz="2800" dirty="0"/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 – HBPM à dose </a:t>
            </a:r>
            <a:r>
              <a:rPr lang="fr-FR" sz="2800" dirty="0" err="1"/>
              <a:t>anti-agrégante</a:t>
            </a:r>
            <a:endParaRPr lang="fr-FR" sz="2800" dirty="0"/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 – alpha-beta bloquants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E – prednisolone</a:t>
            </a:r>
          </a:p>
        </p:txBody>
      </p:sp>
    </p:spTree>
    <p:extLst>
      <p:ext uri="{BB962C8B-B14F-4D97-AF65-F5344CB8AC3E}">
        <p14:creationId xmlns:p14="http://schemas.microsoft.com/office/powerpoint/2010/main" val="107320841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10217195" y="6117464"/>
            <a:ext cx="1780454" cy="664759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N°26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592089" y="1553844"/>
            <a:ext cx="10764108" cy="4194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La glycémie à </a:t>
            </a:r>
            <a:r>
              <a:rPr lang="fr-FR" sz="2800" dirty="0" err="1"/>
              <a:t>jeûn</a:t>
            </a:r>
            <a:r>
              <a:rPr lang="fr-FR" sz="2800" dirty="0"/>
              <a:t> prescrite par le médecin traitant est à 5,1 </a:t>
            </a:r>
            <a:r>
              <a:rPr lang="fr-FR" sz="2800" dirty="0" err="1"/>
              <a:t>mmol</a:t>
            </a:r>
            <a:r>
              <a:rPr lang="fr-FR" sz="2800" dirty="0"/>
              <a:t>/L. Quel(s) est (sont) le(s) traitement(s) supplémentaire(s) pouvant être envisagé(s) dès le premier trimestre de la grossesse chez Mme Y. ?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>
                <a:solidFill>
                  <a:srgbClr val="00B050"/>
                </a:solidFill>
              </a:rPr>
              <a:t>A – aspirine à dose </a:t>
            </a:r>
            <a:r>
              <a:rPr lang="fr-FR" sz="2800" dirty="0" err="1">
                <a:solidFill>
                  <a:srgbClr val="00B050"/>
                </a:solidFill>
              </a:rPr>
              <a:t>anti-agrégante</a:t>
            </a:r>
            <a:endParaRPr lang="fr-FR" sz="2800" dirty="0">
              <a:solidFill>
                <a:srgbClr val="00B050"/>
              </a:solidFill>
            </a:endParaRP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 – HBPM à dose </a:t>
            </a:r>
            <a:r>
              <a:rPr lang="fr-FR" sz="2800" dirty="0" err="1"/>
              <a:t>isocoagulante</a:t>
            </a:r>
            <a:endParaRPr lang="fr-FR" sz="2800" dirty="0"/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 – HBPM à dose </a:t>
            </a:r>
            <a:r>
              <a:rPr lang="fr-FR" sz="2800" dirty="0" err="1"/>
              <a:t>anti-agrégante</a:t>
            </a:r>
            <a:endParaRPr lang="fr-FR" sz="2800" dirty="0"/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>
                <a:solidFill>
                  <a:srgbClr val="00B050"/>
                </a:solidFill>
              </a:rPr>
              <a:t>D – alpha-beta bloquants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E – prednisolone</a:t>
            </a:r>
          </a:p>
        </p:txBody>
      </p:sp>
    </p:spTree>
    <p:extLst>
      <p:ext uri="{BB962C8B-B14F-4D97-AF65-F5344CB8AC3E}">
        <p14:creationId xmlns:p14="http://schemas.microsoft.com/office/powerpoint/2010/main" val="165629220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10217195" y="6117464"/>
            <a:ext cx="1780454" cy="664759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N°27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592089" y="1553844"/>
            <a:ext cx="10764108" cy="5228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14 SA vous revoyez Mme Y. La pression artérielle oscille entre 120/75 et 135/85 </a:t>
            </a:r>
            <a:r>
              <a:rPr lang="fr-FR" sz="2800" dirty="0" err="1"/>
              <a:t>mmHg</a:t>
            </a:r>
            <a:r>
              <a:rPr lang="fr-FR" sz="2800" dirty="0"/>
              <a:t> grâce à un traitement par </a:t>
            </a:r>
            <a:r>
              <a:rPr lang="fr-FR" sz="2800" dirty="0" err="1"/>
              <a:t>Trandate</a:t>
            </a:r>
            <a:r>
              <a:rPr lang="fr-FR" sz="2800" dirty="0"/>
              <a:t>®. Le risque combiné de trisomie 21 est à 1/288 avec une clarté nucale embryonnaire à 1,9 </a:t>
            </a:r>
            <a:r>
              <a:rPr lang="fr-FR" sz="2800" dirty="0" err="1"/>
              <a:t>mm.</a:t>
            </a:r>
            <a:r>
              <a:rPr lang="fr-FR" sz="2800" dirty="0"/>
              <a:t> Quel(s) est (sont) l’ (les) examen(s) à proposer à Mme Y. prioritairement ?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– marqueurs sériques du 2</a:t>
            </a:r>
            <a:r>
              <a:rPr lang="fr-FR" sz="2800" baseline="30000" dirty="0"/>
              <a:t>ème</a:t>
            </a:r>
            <a:r>
              <a:rPr lang="fr-FR" sz="2800" dirty="0"/>
              <a:t> trimestre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 – test ADNlcT21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 – caryotype fœtal par amniocentèse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 – caryotype fœtal par ponction de villosité choriale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E – surveillance échographique renforcée</a:t>
            </a:r>
          </a:p>
        </p:txBody>
      </p:sp>
    </p:spTree>
    <p:extLst>
      <p:ext uri="{BB962C8B-B14F-4D97-AF65-F5344CB8AC3E}">
        <p14:creationId xmlns:p14="http://schemas.microsoft.com/office/powerpoint/2010/main" val="19575843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10217195" y="6117464"/>
            <a:ext cx="1780454" cy="664759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7617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N°27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592089" y="1553844"/>
            <a:ext cx="10764108" cy="5228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14 SA vous revoyez Mme Y. La pression artérielle oscille entre 120/75 et 135/85 </a:t>
            </a:r>
            <a:r>
              <a:rPr lang="fr-FR" sz="2800" dirty="0" err="1"/>
              <a:t>mmHg</a:t>
            </a:r>
            <a:r>
              <a:rPr lang="fr-FR" sz="2800" dirty="0"/>
              <a:t> grâce à un traitement par </a:t>
            </a:r>
            <a:r>
              <a:rPr lang="fr-FR" sz="2800" dirty="0" err="1"/>
              <a:t>Trandate</a:t>
            </a:r>
            <a:r>
              <a:rPr lang="fr-FR" sz="2800" dirty="0"/>
              <a:t>®. Le risque combiné de trisomie 21 est à 1/288 avec une clarté nucale embryonnaire à 1,9 </a:t>
            </a:r>
            <a:r>
              <a:rPr lang="fr-FR" sz="2800" dirty="0" err="1"/>
              <a:t>mm.</a:t>
            </a:r>
            <a:r>
              <a:rPr lang="fr-FR" sz="2800" dirty="0"/>
              <a:t> Quel(s) est (sont) l’ (les) examen(s) à proposer à Mme Y. prioritairement ?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– marqueurs sériques du 2</a:t>
            </a:r>
            <a:r>
              <a:rPr lang="fr-FR" sz="2800" baseline="30000" dirty="0"/>
              <a:t>ème</a:t>
            </a:r>
            <a:r>
              <a:rPr lang="fr-FR" sz="2800" dirty="0"/>
              <a:t> trimestre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>
                <a:solidFill>
                  <a:srgbClr val="00B050"/>
                </a:solidFill>
              </a:rPr>
              <a:t>B – test ADNlcT21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 – caryotype fœtal par amniocentèse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 – caryotype fœtal par ponction de villosité choriale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>
                <a:solidFill>
                  <a:srgbClr val="00B050"/>
                </a:solidFill>
              </a:rPr>
              <a:t>E – surveillance échographique renforcée</a:t>
            </a:r>
          </a:p>
        </p:txBody>
      </p:sp>
    </p:spTree>
    <p:extLst>
      <p:ext uri="{BB962C8B-B14F-4D97-AF65-F5344CB8AC3E}">
        <p14:creationId xmlns:p14="http://schemas.microsoft.com/office/powerpoint/2010/main" val="428459264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10217195" y="6117464"/>
            <a:ext cx="1780454" cy="664759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51316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N°28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592089" y="1112453"/>
            <a:ext cx="10764108" cy="5745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Le test ADNLcT21 est négatif.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23 SA d’aménorrhée en consultation la pression artérielle est mesurée à 150/90 </a:t>
            </a:r>
            <a:r>
              <a:rPr lang="fr-FR" sz="2800" dirty="0" err="1"/>
              <a:t>mmHg</a:t>
            </a:r>
            <a:r>
              <a:rPr lang="fr-FR" sz="2800" dirty="0"/>
              <a:t> malgré son traitement. L’albuminurie sur jet est à 0,4g/L. Le poids est à 89kg. A l’échographie du 5</a:t>
            </a:r>
            <a:r>
              <a:rPr lang="fr-FR" sz="2800" baseline="30000" dirty="0"/>
              <a:t>ème</a:t>
            </a:r>
            <a:r>
              <a:rPr lang="fr-FR" sz="2800" dirty="0"/>
              <a:t> mois le poids fœtal est au 60</a:t>
            </a:r>
            <a:r>
              <a:rPr lang="fr-FR" sz="2800" baseline="30000" dirty="0"/>
              <a:t>ème</a:t>
            </a:r>
            <a:r>
              <a:rPr lang="fr-FR" sz="2800" dirty="0"/>
              <a:t> percentile avec un hydramnios modéré. La HU à 28 cm.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Quelle(s) est (sont) l’(les) affirmation(s) exacte(s) ? 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–prééclampsie certaine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 – prééclampsie possible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 – un test à la recherche d’un diabète gestationnel est indiqué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 – la prise de poids maternelle est insuffisante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E – une albuminurie sur 24h est indiquée</a:t>
            </a:r>
          </a:p>
        </p:txBody>
      </p:sp>
    </p:spTree>
    <p:extLst>
      <p:ext uri="{BB962C8B-B14F-4D97-AF65-F5344CB8AC3E}">
        <p14:creationId xmlns:p14="http://schemas.microsoft.com/office/powerpoint/2010/main" val="115644628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10217195" y="6117464"/>
            <a:ext cx="1780454" cy="664759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51316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N°28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592089" y="1112453"/>
            <a:ext cx="10764108" cy="5745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Le test ADNLcT21 est négatif.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23 SA d’aménorrhée en consultation la pression artérielle est mesurée à 150/90 </a:t>
            </a:r>
            <a:r>
              <a:rPr lang="fr-FR" sz="2800" dirty="0" err="1"/>
              <a:t>mmHg</a:t>
            </a:r>
            <a:r>
              <a:rPr lang="fr-FR" sz="2800" dirty="0"/>
              <a:t> malgré son traitement. L’albuminurie sur jet est à 0,4g/L. Le poids est à 89kg. A l’échographie du 5</a:t>
            </a:r>
            <a:r>
              <a:rPr lang="fr-FR" sz="2800" baseline="30000" dirty="0"/>
              <a:t>ème</a:t>
            </a:r>
            <a:r>
              <a:rPr lang="fr-FR" sz="2800" dirty="0"/>
              <a:t> mois le poids fœtal est au 60</a:t>
            </a:r>
            <a:r>
              <a:rPr lang="fr-FR" sz="2800" baseline="30000" dirty="0"/>
              <a:t>ème</a:t>
            </a:r>
            <a:r>
              <a:rPr lang="fr-FR" sz="2800" dirty="0"/>
              <a:t> percentile avec un hydramnios modéré. La HU à 28 cm.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Quelle(s) est (sont) l’(les) affirmation(s) exacte(s) ? 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–prééclampsie certaine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>
                <a:solidFill>
                  <a:srgbClr val="00B050"/>
                </a:solidFill>
              </a:rPr>
              <a:t>B – prééclampsie possible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>
                <a:solidFill>
                  <a:srgbClr val="00B050"/>
                </a:solidFill>
              </a:rPr>
              <a:t>C – un test à la recherche d’un diabète gestationnel est indiqué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 – la prise de poids maternelle est insuffisante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>
                <a:solidFill>
                  <a:srgbClr val="00B050"/>
                </a:solidFill>
              </a:rPr>
              <a:t>E – une albuminurie sur 24h est indiquée</a:t>
            </a:r>
          </a:p>
        </p:txBody>
      </p:sp>
    </p:spTree>
    <p:extLst>
      <p:ext uri="{BB962C8B-B14F-4D97-AF65-F5344CB8AC3E}">
        <p14:creationId xmlns:p14="http://schemas.microsoft.com/office/powerpoint/2010/main" val="193515785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826" y="296696"/>
            <a:ext cx="3110430" cy="1701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Résultat de recherche d'images pour &quot;ISPB lyon&quot;"/>
          <p:cNvSpPr>
            <a:spLocks noChangeAspect="1" noChangeArrowheads="1"/>
          </p:cNvSpPr>
          <p:nvPr/>
        </p:nvSpPr>
        <p:spPr bwMode="auto">
          <a:xfrm>
            <a:off x="460406" y="1848751"/>
            <a:ext cx="1841635" cy="18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27080" y="296696"/>
            <a:ext cx="3110430" cy="170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89481" y="296696"/>
            <a:ext cx="3110430" cy="1701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10217195" y="6117464"/>
            <a:ext cx="1780454" cy="664759"/>
            <a:chOff x="7958623" y="5378752"/>
            <a:chExt cx="2872549" cy="1409700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872"/>
            <a:stretch/>
          </p:blipFill>
          <p:spPr>
            <a:xfrm>
              <a:off x="7958623" y="5890210"/>
              <a:ext cx="691763" cy="80543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17"/>
            <a:stretch/>
          </p:blipFill>
          <p:spPr>
            <a:xfrm>
              <a:off x="8606862" y="5378752"/>
              <a:ext cx="2224310" cy="1409700"/>
            </a:xfrm>
            <a:prstGeom prst="rect">
              <a:avLst/>
            </a:prstGeom>
          </p:spPr>
        </p:pic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4AB021DA-15EE-47F2-BD26-FBD165AA0A62}"/>
              </a:ext>
            </a:extLst>
          </p:cNvPr>
          <p:cNvSpPr txBox="1">
            <a:spLocks/>
          </p:cNvSpPr>
          <p:nvPr/>
        </p:nvSpPr>
        <p:spPr>
          <a:xfrm>
            <a:off x="592089" y="51316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N°29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53DC0-91C7-4C8B-9ABC-4B5676758578}"/>
              </a:ext>
            </a:extLst>
          </p:cNvPr>
          <p:cNvSpPr/>
          <p:nvPr/>
        </p:nvSpPr>
        <p:spPr>
          <a:xfrm>
            <a:off x="592089" y="1112453"/>
            <a:ext cx="10764108" cy="5228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L’albuminurie sur 24 h est à 0,25g et une HGPO à 75g montre une glycémie à </a:t>
            </a:r>
            <a:r>
              <a:rPr lang="fr-FR" sz="2800" dirty="0" err="1"/>
              <a:t>jeûn</a:t>
            </a:r>
            <a:r>
              <a:rPr lang="fr-FR" sz="2800" dirty="0"/>
              <a:t> à 5,2 </a:t>
            </a:r>
            <a:r>
              <a:rPr lang="fr-FR" sz="2800" dirty="0" err="1"/>
              <a:t>mmol</a:t>
            </a:r>
            <a:r>
              <a:rPr lang="fr-FR" sz="2800" dirty="0"/>
              <a:t>/l, 11 </a:t>
            </a:r>
            <a:r>
              <a:rPr lang="fr-FR" sz="2800" dirty="0" err="1"/>
              <a:t>mmol</a:t>
            </a:r>
            <a:r>
              <a:rPr lang="fr-FR" sz="2800" dirty="0"/>
              <a:t>/l à une heure et 10,1 </a:t>
            </a:r>
            <a:r>
              <a:rPr lang="fr-FR" sz="2800" dirty="0" err="1"/>
              <a:t>mmol</a:t>
            </a:r>
            <a:r>
              <a:rPr lang="fr-FR" sz="2800" dirty="0"/>
              <a:t>/l à deux heures. 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Quel est votre diagnostic ? 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endParaRPr lang="fr-FR" sz="2800" dirty="0"/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A –diabète de type 2 préexistant à la grossesse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B – diabète de type 1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C – diabète gestationnel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D – diabète insipide</a:t>
            </a:r>
          </a:p>
          <a:p>
            <a:pPr>
              <a:lnSpc>
                <a:spcPct val="120000"/>
              </a:lnSpc>
              <a:buClr>
                <a:srgbClr val="25A79B"/>
              </a:buClr>
            </a:pPr>
            <a:r>
              <a:rPr lang="fr-FR" sz="2800" dirty="0"/>
              <a:t>E – HGPO normale</a:t>
            </a:r>
          </a:p>
        </p:txBody>
      </p:sp>
    </p:spTree>
    <p:extLst>
      <p:ext uri="{BB962C8B-B14F-4D97-AF65-F5344CB8AC3E}">
        <p14:creationId xmlns:p14="http://schemas.microsoft.com/office/powerpoint/2010/main" val="40955694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2458</TotalTime>
  <Words>8247</Words>
  <Application>Microsoft Office PowerPoint</Application>
  <PresentationFormat>Grand écran</PresentationFormat>
  <Paragraphs>836</Paragraphs>
  <Slides>111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111</vt:i4>
      </vt:variant>
    </vt:vector>
  </HeadingPairs>
  <TitlesOfParts>
    <vt:vector size="115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CHENAVAS MORIN CECILE</dc:creator>
  <cp:lastModifiedBy>DJELILI CHITER KARIMA</cp:lastModifiedBy>
  <cp:revision>163</cp:revision>
  <dcterms:created xsi:type="dcterms:W3CDTF">2020-03-20T08:55:48Z</dcterms:created>
  <dcterms:modified xsi:type="dcterms:W3CDTF">2024-10-25T12:37:46Z</dcterms:modified>
</cp:coreProperties>
</file>