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3AA0"/>
    <a:srgbClr val="EB45D3"/>
    <a:srgbClr val="AA4689"/>
    <a:srgbClr val="E3C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06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750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226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93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95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691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24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87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347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1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36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B8E13-7EFC-4CA9-87D1-213EDAC60C6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BB142-246D-48ED-BFDE-C17F4F486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11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 droite 3"/>
          <p:cNvSpPr/>
          <p:nvPr/>
        </p:nvSpPr>
        <p:spPr>
          <a:xfrm>
            <a:off x="1117227" y="3380087"/>
            <a:ext cx="9974106" cy="695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1609859" y="267633"/>
            <a:ext cx="8925059" cy="450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ORGANISATION UE </a:t>
            </a:r>
            <a:r>
              <a:rPr lang="fr-FR" sz="2400" b="1" dirty="0" smtClean="0"/>
              <a:t>2.5 </a:t>
            </a:r>
            <a:r>
              <a:rPr lang="fr-FR" sz="2400" b="1" dirty="0" smtClean="0"/>
              <a:t>S3 Promotion 2023-2026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67851" y="819096"/>
            <a:ext cx="561003" cy="52159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b="1" dirty="0" smtClean="0">
                <a:solidFill>
                  <a:sysClr val="windowText" lastClr="000000"/>
                </a:solidFill>
              </a:rPr>
              <a:t>Présentation de l’UE </a:t>
            </a:r>
            <a:r>
              <a:rPr lang="fr-FR" b="1" dirty="0" smtClean="0">
                <a:solidFill>
                  <a:sysClr val="windowText" lastClr="000000"/>
                </a:solidFill>
              </a:rPr>
              <a:t>2 .5 S3 </a:t>
            </a:r>
            <a:r>
              <a:rPr lang="fr-FR" b="1" dirty="0" smtClean="0">
                <a:solidFill>
                  <a:sysClr val="windowText" lastClr="000000"/>
                </a:solidFill>
              </a:rPr>
              <a:t>– </a:t>
            </a:r>
            <a:r>
              <a:rPr lang="fr-FR" dirty="0" smtClean="0">
                <a:solidFill>
                  <a:sysClr val="windowText" lastClr="000000"/>
                </a:solidFill>
              </a:rPr>
              <a:t>30</a:t>
            </a:r>
            <a:r>
              <a:rPr lang="fr-FR" i="1" dirty="0" smtClean="0">
                <a:solidFill>
                  <a:sysClr val="windowText" lastClr="000000"/>
                </a:solidFill>
              </a:rPr>
              <a:t>/09/2024</a:t>
            </a:r>
            <a:r>
              <a:rPr lang="fr-FR" b="1" dirty="0" smtClean="0">
                <a:solidFill>
                  <a:sysClr val="windowText" lastClr="000000"/>
                </a:solidFill>
              </a:rPr>
              <a:t> </a:t>
            </a:r>
            <a:endParaRPr lang="fr-FR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05397" y="1119844"/>
            <a:ext cx="905368" cy="52159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fr-FR" sz="16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fr-FR" sz="1600" b="1" dirty="0" smtClean="0">
                <a:solidFill>
                  <a:sysClr val="windowText" lastClr="000000"/>
                </a:solidFill>
              </a:rPr>
              <a:t>Evaluation écrite de connaissances</a:t>
            </a:r>
            <a:endParaRPr lang="fr-FR" sz="16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fr-FR" sz="1600" b="1" dirty="0" smtClean="0">
                <a:solidFill>
                  <a:sysClr val="windowText" lastClr="000000"/>
                </a:solidFill>
              </a:rPr>
              <a:t>    Session </a:t>
            </a:r>
            <a:r>
              <a:rPr lang="fr-FR" sz="1600" b="1" dirty="0">
                <a:solidFill>
                  <a:sysClr val="windowText" lastClr="000000"/>
                </a:solidFill>
              </a:rPr>
              <a:t>1 </a:t>
            </a:r>
            <a:r>
              <a:rPr lang="fr-FR" sz="1600" b="1" dirty="0" smtClean="0">
                <a:solidFill>
                  <a:sysClr val="windowText" lastClr="000000"/>
                </a:solidFill>
              </a:rPr>
              <a:t>: </a:t>
            </a:r>
            <a:r>
              <a:rPr lang="fr-FR" sz="1600" dirty="0" smtClean="0">
                <a:solidFill>
                  <a:sysClr val="windowText" lastClr="000000"/>
                </a:solidFill>
              </a:rPr>
              <a:t>Le 4 Novembre 2024</a:t>
            </a:r>
            <a:endParaRPr lang="fr-FR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fr-FR" sz="1600" b="1" dirty="0">
                <a:solidFill>
                  <a:sysClr val="windowText" lastClr="000000"/>
                </a:solidFill>
              </a:rPr>
              <a:t>S</a:t>
            </a:r>
            <a:r>
              <a:rPr lang="fr-FR" sz="1600" b="1" dirty="0" smtClean="0">
                <a:solidFill>
                  <a:sysClr val="windowText" lastClr="000000"/>
                </a:solidFill>
              </a:rPr>
              <a:t>ession 2 : </a:t>
            </a:r>
            <a:r>
              <a:rPr lang="fr-FR" sz="1600" dirty="0" smtClean="0">
                <a:solidFill>
                  <a:sysClr val="windowText" lastClr="000000"/>
                </a:solidFill>
              </a:rPr>
              <a:t>Le 5 Février 2025</a:t>
            </a:r>
            <a:endParaRPr lang="fr-FR" sz="1600" dirty="0">
              <a:solidFill>
                <a:sysClr val="windowText" lastClr="000000"/>
              </a:solidFill>
            </a:endParaRPr>
          </a:p>
          <a:p>
            <a:pPr algn="ctr"/>
            <a:endParaRPr lang="fr-FR" dirty="0" smtClean="0">
              <a:solidFill>
                <a:sysClr val="windowText" lastClr="000000"/>
              </a:solidFill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1113146" y="3111637"/>
            <a:ext cx="1528193" cy="105174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TD n° 1</a:t>
            </a:r>
          </a:p>
          <a:p>
            <a:pPr algn="ctr"/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Eléments fondamentaux en immunologie</a:t>
            </a:r>
            <a:endParaRPr lang="fr-FR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176167" y="2363307"/>
            <a:ext cx="1389031" cy="103161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TD n° 2</a:t>
            </a:r>
          </a:p>
          <a:p>
            <a:pPr algn="ctr"/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Méningite, paludisme et tuberculose</a:t>
            </a:r>
            <a:endParaRPr lang="fr-FR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45215" y="819096"/>
            <a:ext cx="1990447" cy="98990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Prérequis</a:t>
            </a:r>
          </a:p>
          <a:p>
            <a:pPr algn="ctr"/>
            <a:r>
              <a:rPr lang="fr-FR" sz="1400" dirty="0" smtClean="0"/>
              <a:t>TD des </a:t>
            </a:r>
            <a:r>
              <a:rPr lang="fr-FR" sz="1400" dirty="0" smtClean="0"/>
              <a:t>UE2.1S1</a:t>
            </a:r>
            <a:r>
              <a:rPr lang="fr-FR" sz="1400" dirty="0" smtClean="0"/>
              <a:t>, 5.1 S1, 3.2 S2 et 5.2 S2</a:t>
            </a:r>
            <a:endParaRPr lang="fr-FR" sz="1400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9142077" y="4098692"/>
            <a:ext cx="1392841" cy="105174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TD n° </a:t>
            </a:r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5</a:t>
            </a:r>
            <a:endParaRPr lang="fr-F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Grippe et sepsis grave</a:t>
            </a:r>
            <a:endParaRPr lang="fr-FR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Bulle ronde 2"/>
          <p:cNvSpPr/>
          <p:nvPr/>
        </p:nvSpPr>
        <p:spPr>
          <a:xfrm>
            <a:off x="1278900" y="2160095"/>
            <a:ext cx="1101948" cy="612648"/>
          </a:xfrm>
          <a:prstGeom prst="wedgeEllipseCallout">
            <a:avLst>
              <a:gd name="adj1" fmla="val 2217"/>
              <a:gd name="adj2" fmla="val 79084"/>
            </a:avLst>
          </a:prstGeom>
          <a:solidFill>
            <a:srgbClr val="AA46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30</a:t>
            </a:r>
            <a:r>
              <a:rPr lang="fr-FR" sz="1200" dirty="0" smtClean="0"/>
              <a:t>/09/24</a:t>
            </a:r>
          </a:p>
          <a:p>
            <a:pPr algn="ctr"/>
            <a:r>
              <a:rPr lang="fr-FR" sz="1200" dirty="0" smtClean="0"/>
              <a:t>2h30</a:t>
            </a:r>
            <a:endParaRPr lang="fr-FR" sz="1200" dirty="0"/>
          </a:p>
        </p:txBody>
      </p:sp>
      <p:sp>
        <p:nvSpPr>
          <p:cNvPr id="15" name="Bulle ronde 14"/>
          <p:cNvSpPr/>
          <p:nvPr/>
        </p:nvSpPr>
        <p:spPr>
          <a:xfrm>
            <a:off x="3208087" y="4156398"/>
            <a:ext cx="1093799" cy="570387"/>
          </a:xfrm>
          <a:prstGeom prst="wedgeEllipseCallout">
            <a:avLst>
              <a:gd name="adj1" fmla="val 12452"/>
              <a:gd name="adj2" fmla="val -72578"/>
            </a:avLst>
          </a:prstGeom>
          <a:solidFill>
            <a:srgbClr val="AA46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9</a:t>
            </a:r>
            <a:r>
              <a:rPr lang="fr-FR" sz="1200" dirty="0" smtClean="0"/>
              <a:t>/10/24</a:t>
            </a:r>
          </a:p>
          <a:p>
            <a:pPr algn="ctr"/>
            <a:r>
              <a:rPr lang="fr-FR" sz="1200" dirty="0" smtClean="0"/>
              <a:t>2h30</a:t>
            </a:r>
            <a:endParaRPr lang="fr-FR" sz="1200" dirty="0"/>
          </a:p>
        </p:txBody>
      </p:sp>
      <p:sp>
        <p:nvSpPr>
          <p:cNvPr id="16" name="Bulle ronde 15"/>
          <p:cNvSpPr/>
          <p:nvPr/>
        </p:nvSpPr>
        <p:spPr>
          <a:xfrm>
            <a:off x="4731166" y="2823335"/>
            <a:ext cx="1151467" cy="612648"/>
          </a:xfrm>
          <a:prstGeom prst="wedgeEllipseCallout">
            <a:avLst>
              <a:gd name="adj1" fmla="val -980"/>
              <a:gd name="adj2" fmla="val 76320"/>
            </a:avLst>
          </a:prstGeom>
          <a:solidFill>
            <a:srgbClr val="AA46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15</a:t>
            </a:r>
            <a:r>
              <a:rPr lang="fr-FR" sz="1200" dirty="0" smtClean="0"/>
              <a:t>/10/24</a:t>
            </a:r>
          </a:p>
          <a:p>
            <a:pPr algn="ctr"/>
            <a:r>
              <a:rPr lang="fr-FR" sz="1200" dirty="0" smtClean="0"/>
              <a:t>2h30</a:t>
            </a:r>
            <a:endParaRPr lang="fr-FR" sz="12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421991" y="3982552"/>
            <a:ext cx="1528193" cy="105174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TD n° </a:t>
            </a:r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endParaRPr lang="fr-FR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VIH, </a:t>
            </a:r>
            <a:endParaRPr lang="fr-FR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épatites </a:t>
            </a:r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A, B et C </a:t>
            </a:r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IST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7487610" y="2245450"/>
            <a:ext cx="1528193" cy="105174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TD n° </a:t>
            </a:r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4</a:t>
            </a:r>
            <a:endParaRPr lang="fr-FR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Infections urinaires, cutanées et endocardites infectieuses</a:t>
            </a:r>
            <a:endParaRPr lang="fr-FR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Parchemin horizontal 22"/>
          <p:cNvSpPr/>
          <p:nvPr/>
        </p:nvSpPr>
        <p:spPr>
          <a:xfrm>
            <a:off x="3708400" y="934083"/>
            <a:ext cx="5943599" cy="1033272"/>
          </a:xfrm>
          <a:prstGeom prst="horizontalScroll">
            <a:avLst/>
          </a:prstGeom>
          <a:solidFill>
            <a:srgbClr val="F43A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Décrire les signes, les risques, les complications et les thérapeutiques des pathologies étudiées</a:t>
            </a:r>
            <a:endParaRPr lang="fr-FR" sz="1000" dirty="0"/>
          </a:p>
        </p:txBody>
      </p:sp>
      <p:sp>
        <p:nvSpPr>
          <p:cNvPr id="24" name="Parchemin horizontal 23"/>
          <p:cNvSpPr/>
          <p:nvPr/>
        </p:nvSpPr>
        <p:spPr>
          <a:xfrm>
            <a:off x="872067" y="4726784"/>
            <a:ext cx="2142065" cy="1191415"/>
          </a:xfrm>
          <a:prstGeom prst="horizontalScroll">
            <a:avLst/>
          </a:prstGeom>
          <a:solidFill>
            <a:srgbClr val="F43A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Expliquer les mécanismes physiopathologiques de l’infection et de </a:t>
            </a:r>
            <a:r>
              <a:rPr lang="fr-FR" sz="1000" dirty="0" smtClean="0"/>
              <a:t>l’inflammation et les principes de l’immunologie</a:t>
            </a:r>
            <a:endParaRPr lang="fr-FR" sz="1000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6047657" y="3982552"/>
            <a:ext cx="1574801" cy="101329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Rôle IDE lors </a:t>
            </a:r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maladies infectieuses</a:t>
            </a:r>
          </a:p>
          <a:p>
            <a:pPr algn="ctr"/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Mme RAIS</a:t>
            </a:r>
          </a:p>
          <a:p>
            <a:pPr algn="ctr"/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IDE</a:t>
            </a:r>
            <a:endParaRPr lang="fr-FR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Bulle ronde 27"/>
          <p:cNvSpPr/>
          <p:nvPr/>
        </p:nvSpPr>
        <p:spPr>
          <a:xfrm>
            <a:off x="7789645" y="4098175"/>
            <a:ext cx="1151467" cy="612648"/>
          </a:xfrm>
          <a:prstGeom prst="wedgeEllipseCallout">
            <a:avLst>
              <a:gd name="adj1" fmla="val 7108"/>
              <a:gd name="adj2" fmla="val -81226"/>
            </a:avLst>
          </a:prstGeom>
          <a:solidFill>
            <a:srgbClr val="AA46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23/10/24</a:t>
            </a:r>
          </a:p>
          <a:p>
            <a:pPr algn="ctr"/>
            <a:r>
              <a:rPr lang="fr-FR" sz="1200" dirty="0" smtClean="0"/>
              <a:t>2h00</a:t>
            </a:r>
            <a:endParaRPr lang="fr-FR" sz="1200" dirty="0"/>
          </a:p>
        </p:txBody>
      </p:sp>
      <p:sp>
        <p:nvSpPr>
          <p:cNvPr id="29" name="Bulle ronde 28"/>
          <p:cNvSpPr/>
          <p:nvPr/>
        </p:nvSpPr>
        <p:spPr>
          <a:xfrm>
            <a:off x="9220198" y="2601651"/>
            <a:ext cx="1151467" cy="612648"/>
          </a:xfrm>
          <a:prstGeom prst="wedgeEllipseCallout">
            <a:avLst>
              <a:gd name="adj1" fmla="val 3432"/>
              <a:gd name="adj2" fmla="val 91522"/>
            </a:avLst>
          </a:prstGeom>
          <a:solidFill>
            <a:srgbClr val="AA46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30</a:t>
            </a:r>
            <a:r>
              <a:rPr lang="fr-FR" sz="1200" dirty="0" smtClean="0"/>
              <a:t>/10/24</a:t>
            </a:r>
          </a:p>
          <a:p>
            <a:pPr algn="ctr"/>
            <a:r>
              <a:rPr lang="fr-FR" sz="1200" dirty="0" smtClean="0"/>
              <a:t>2h30</a:t>
            </a:r>
            <a:endParaRPr lang="fr-FR" sz="1200" dirty="0"/>
          </a:p>
        </p:txBody>
      </p:sp>
      <p:sp>
        <p:nvSpPr>
          <p:cNvPr id="30" name="Bulle ronde 29"/>
          <p:cNvSpPr/>
          <p:nvPr/>
        </p:nvSpPr>
        <p:spPr>
          <a:xfrm>
            <a:off x="6063392" y="2986271"/>
            <a:ext cx="1151467" cy="612648"/>
          </a:xfrm>
          <a:prstGeom prst="wedgeEllipseCallout">
            <a:avLst>
              <a:gd name="adj1" fmla="val -1715"/>
              <a:gd name="adj2" fmla="val 79084"/>
            </a:avLst>
          </a:prstGeom>
          <a:solidFill>
            <a:srgbClr val="AA46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16</a:t>
            </a:r>
            <a:r>
              <a:rPr lang="fr-FR" sz="1200" dirty="0" smtClean="0"/>
              <a:t>/10/24</a:t>
            </a:r>
          </a:p>
          <a:p>
            <a:pPr algn="ctr"/>
            <a:r>
              <a:rPr lang="fr-FR" sz="1200" dirty="0" smtClean="0"/>
              <a:t>2h30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8481750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146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CH Le Vinatier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CRREDOURA Paulo</dc:creator>
  <cp:lastModifiedBy>GENTILHOMME Marie-Helene</cp:lastModifiedBy>
  <cp:revision>91</cp:revision>
  <cp:lastPrinted>2021-07-28T14:40:54Z</cp:lastPrinted>
  <dcterms:created xsi:type="dcterms:W3CDTF">2020-07-18T09:33:05Z</dcterms:created>
  <dcterms:modified xsi:type="dcterms:W3CDTF">2024-09-29T14:31:52Z</dcterms:modified>
</cp:coreProperties>
</file>