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handoutMasterIdLst>
    <p:handoutMasterId r:id="rId44"/>
  </p:handoutMasterIdLst>
  <p:sldIdLst>
    <p:sldId id="417" r:id="rId2"/>
    <p:sldId id="504" r:id="rId3"/>
    <p:sldId id="662" r:id="rId4"/>
    <p:sldId id="667" r:id="rId5"/>
    <p:sldId id="666" r:id="rId6"/>
    <p:sldId id="668" r:id="rId7"/>
    <p:sldId id="669" r:id="rId8"/>
    <p:sldId id="670" r:id="rId9"/>
    <p:sldId id="673" r:id="rId10"/>
    <p:sldId id="674" r:id="rId11"/>
    <p:sldId id="676" r:id="rId12"/>
    <p:sldId id="675" r:id="rId13"/>
    <p:sldId id="671" r:id="rId14"/>
    <p:sldId id="677" r:id="rId15"/>
    <p:sldId id="678" r:id="rId16"/>
    <p:sldId id="679" r:id="rId17"/>
    <p:sldId id="680" r:id="rId18"/>
    <p:sldId id="663" r:id="rId19"/>
    <p:sldId id="681" r:id="rId20"/>
    <p:sldId id="665" r:id="rId21"/>
    <p:sldId id="682" r:id="rId22"/>
    <p:sldId id="702" r:id="rId23"/>
    <p:sldId id="701" r:id="rId24"/>
    <p:sldId id="683" r:id="rId25"/>
    <p:sldId id="685" r:id="rId26"/>
    <p:sldId id="686" r:id="rId27"/>
    <p:sldId id="688" r:id="rId28"/>
    <p:sldId id="690" r:id="rId29"/>
    <p:sldId id="689" r:id="rId30"/>
    <p:sldId id="691" r:id="rId31"/>
    <p:sldId id="692" r:id="rId32"/>
    <p:sldId id="693" r:id="rId33"/>
    <p:sldId id="694" r:id="rId34"/>
    <p:sldId id="695" r:id="rId35"/>
    <p:sldId id="697" r:id="rId36"/>
    <p:sldId id="699" r:id="rId37"/>
    <p:sldId id="700" r:id="rId38"/>
    <p:sldId id="584" r:id="rId39"/>
    <p:sldId id="585" r:id="rId40"/>
    <p:sldId id="394" r:id="rId41"/>
    <p:sldId id="567" r:id="rId4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PREY, Marie" initials="VM" lastIdx="16" clrIdx="0">
    <p:extLst>
      <p:ext uri="{19B8F6BF-5375-455C-9EA6-DF929625EA0E}">
        <p15:presenceInfo xmlns:p15="http://schemas.microsoft.com/office/powerpoint/2012/main" userId="VIPREY, Marie" providerId="None"/>
      </p:ext>
    </p:extLst>
  </p:cmAuthor>
  <p:cmAuthor id="2" name="anne-marie pethelaz" initials="ap" lastIdx="8" clrIdx="1">
    <p:extLst>
      <p:ext uri="{19B8F6BF-5375-455C-9EA6-DF929625EA0E}">
        <p15:presenceInfo xmlns:p15="http://schemas.microsoft.com/office/powerpoint/2012/main" userId="748e5e2f8698c9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D7B"/>
    <a:srgbClr val="0DC7D0"/>
    <a:srgbClr val="05545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5" autoAdjust="0"/>
    <p:restoredTop sz="93979" autoAdjust="0"/>
  </p:normalViewPr>
  <p:slideViewPr>
    <p:cSldViewPr>
      <p:cViewPr varScale="1">
        <p:scale>
          <a:sx n="118" d="100"/>
          <a:sy n="118" d="100"/>
        </p:scale>
        <p:origin x="1244" y="72"/>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334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50C1F76-78FB-4C28-9AF8-32F75D2E8F86}" type="datetimeFigureOut">
              <a:rPr lang="fr-FR" smtClean="0"/>
              <a:t>04/10/2024</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0851058-C1D1-4DF2-AD28-61950F4D7E70}" type="slidenum">
              <a:rPr lang="fr-FR" smtClean="0"/>
              <a:t>‹N°›</a:t>
            </a:fld>
            <a:endParaRPr lang="fr-FR"/>
          </a:p>
        </p:txBody>
      </p:sp>
    </p:spTree>
    <p:extLst>
      <p:ext uri="{BB962C8B-B14F-4D97-AF65-F5344CB8AC3E}">
        <p14:creationId xmlns:p14="http://schemas.microsoft.com/office/powerpoint/2010/main" val="2794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5B2E91B-A945-465F-B2F6-1DBE06EFD401}" type="datetimeFigureOut">
              <a:rPr lang="fr-FR" smtClean="0"/>
              <a:t>04/10/2024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C75296-B8EC-47E6-A0AA-09333D858D3C}" type="slidenum">
              <a:rPr lang="fr-FR" smtClean="0"/>
              <a:t>‹N°›</a:t>
            </a:fld>
            <a:endParaRPr lang="fr-FR"/>
          </a:p>
        </p:txBody>
      </p:sp>
    </p:spTree>
    <p:extLst>
      <p:ext uri="{BB962C8B-B14F-4D97-AF65-F5344CB8AC3E}">
        <p14:creationId xmlns:p14="http://schemas.microsoft.com/office/powerpoint/2010/main" val="63863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C75296-B8EC-47E6-A0AA-09333D858D3C}" type="slidenum">
              <a:rPr lang="fr-FR" smtClean="0"/>
              <a:t>1</a:t>
            </a:fld>
            <a:endParaRPr lang="fr-FR"/>
          </a:p>
        </p:txBody>
      </p:sp>
    </p:spTree>
    <p:extLst>
      <p:ext uri="{BB962C8B-B14F-4D97-AF65-F5344CB8AC3E}">
        <p14:creationId xmlns:p14="http://schemas.microsoft.com/office/powerpoint/2010/main" val="429203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994F7-5080-4DC4-892A-0C271484CA79}" type="slidenum">
              <a:rPr lang="fr-FR"/>
              <a:pPr/>
              <a:t>28</a:t>
            </a:fld>
            <a:endParaRPr lang="fr-F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endParaRPr lang="fr-FR"/>
          </a:p>
        </p:txBody>
      </p:sp>
    </p:spTree>
    <p:extLst>
      <p:ext uri="{BB962C8B-B14F-4D97-AF65-F5344CB8AC3E}">
        <p14:creationId xmlns:p14="http://schemas.microsoft.com/office/powerpoint/2010/main" val="161388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8B924-6B88-4F26-8189-53FC910A36C5}" type="slidenum">
              <a:rPr lang="fr-FR"/>
              <a:pPr/>
              <a:t>29</a:t>
            </a:fld>
            <a:endParaRPr lang="fr-F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endParaRPr lang="fr-FR"/>
          </a:p>
        </p:txBody>
      </p:sp>
    </p:spTree>
    <p:extLst>
      <p:ext uri="{BB962C8B-B14F-4D97-AF65-F5344CB8AC3E}">
        <p14:creationId xmlns:p14="http://schemas.microsoft.com/office/powerpoint/2010/main" val="141571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0734C-5B48-4C57-A1E6-0D00E68A4B4B}" type="slidenum">
              <a:rPr lang="fr-FR"/>
              <a:pPr/>
              <a:t>31</a:t>
            </a:fld>
            <a:endParaRPr lang="fr-F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16107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Ici liste de randomisation faite par ordinateur mais ensuite par</a:t>
            </a:r>
            <a:r>
              <a:rPr lang="fr-FR" baseline="0" dirty="0" smtClean="0"/>
              <a:t> enveloppe</a:t>
            </a:r>
          </a:p>
          <a:p>
            <a:r>
              <a:rPr lang="fr-FR" baseline="0" dirty="0" smtClean="0"/>
              <a:t>Caractère en ouvert renforce le risque de ne pas utiliser la bonne enveloppe, peut permettre d’anticiper et prévoir le groupe de la prochaine inclusion</a:t>
            </a:r>
          </a:p>
          <a:p>
            <a:r>
              <a:rPr lang="fr-FR" sz="1200" b="0" i="0" u="none" strike="noStrike" kern="1200" baseline="0" dirty="0" smtClean="0">
                <a:solidFill>
                  <a:schemeClr val="tx1"/>
                </a:solidFill>
                <a:latin typeface="+mn-lt"/>
                <a:ea typeface="+mn-ea"/>
                <a:cs typeface="+mn-cs"/>
              </a:rPr>
              <a:t>Un exemple de randomisation prévisible est la randomisation par enveloppes dans un essai en ouvert = En principe, après avoir inclus le patient dans l’étude, l’investigateur doit ouvrir la première enveloppe disponible pour connaitre le traitement alloué à ce patient. Mais rien ne l’empêche d’ouvrir l’enveloppe avant de formaliser l’inclusion du patient et de ne le faire que si la nature du traitement lui convient (certains investigateurs préfèrent tel ou tel traitement en fonction des caractéristiques des patients). </a:t>
            </a:r>
            <a:endParaRPr lang="fr-FR" dirty="0"/>
          </a:p>
        </p:txBody>
      </p:sp>
      <p:sp>
        <p:nvSpPr>
          <p:cNvPr id="4" name="Espace réservé du numéro de diapositive 3"/>
          <p:cNvSpPr>
            <a:spLocks noGrp="1"/>
          </p:cNvSpPr>
          <p:nvPr>
            <p:ph type="sldNum" sz="quarter" idx="10"/>
          </p:nvPr>
        </p:nvSpPr>
        <p:spPr/>
        <p:txBody>
          <a:bodyPr/>
          <a:lstStyle/>
          <a:p>
            <a:fld id="{C6E8FD16-DE47-4BE9-A56B-FA72265D6CA2}" type="slidenum">
              <a:rPr lang="fr-FR" smtClean="0"/>
              <a:t>34</a:t>
            </a:fld>
            <a:endParaRPr lang="fr-FR"/>
          </a:p>
        </p:txBody>
      </p:sp>
    </p:spTree>
    <p:extLst>
      <p:ext uri="{BB962C8B-B14F-4D97-AF65-F5344CB8AC3E}">
        <p14:creationId xmlns:p14="http://schemas.microsoft.com/office/powerpoint/2010/main" val="231875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C’est un biais de classement</a:t>
            </a:r>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t>38</a:t>
            </a:fld>
            <a:endParaRPr lang="fr-FR"/>
          </a:p>
        </p:txBody>
      </p:sp>
    </p:spTree>
    <p:extLst>
      <p:ext uri="{BB962C8B-B14F-4D97-AF65-F5344CB8AC3E}">
        <p14:creationId xmlns:p14="http://schemas.microsoft.com/office/powerpoint/2010/main" val="65146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On parle de biais d’incorporation lorsque le test évalué est une partie du test de référence. Le résultat du test à évaluer est donc pris en compte pour déterminer le statut réel des sujets ce qui entraine une surestimation des performances du nouveau test.</a:t>
            </a:r>
          </a:p>
          <a:p>
            <a:pPr lvl="1"/>
            <a:r>
              <a:rPr lang="fr-FR" sz="1200" kern="1200" dirty="0" smtClean="0">
                <a:solidFill>
                  <a:schemeClr val="tx1"/>
                </a:solidFill>
                <a:effectLst/>
                <a:latin typeface="+mn-lt"/>
                <a:ea typeface="+mn-ea"/>
                <a:cs typeface="+mn-cs"/>
              </a:rPr>
              <a:t>Ex : Dans le cas de l’évaluation de la performance de différents biomarqueurs pour la détection d’une bactériémie chez le nourrisson fébrile avec l’utilisation de l’hémoculture comme test de référence : si les cliniciens sont libres dans leurs investigations cliniques initiales aboutissant à la réalisation des prélèvements bactériologiques, la stratégie de référence peut donc déjà inclure en amont le dosage de différents biomarqueurs dans le sang (par exemple, la CRP, </a:t>
            </a:r>
            <a:r>
              <a:rPr lang="fr-FR" sz="1200" i="1" kern="1200" dirty="0" smtClean="0">
                <a:solidFill>
                  <a:schemeClr val="tx1"/>
                </a:solidFill>
                <a:effectLst/>
                <a:latin typeface="+mn-lt"/>
                <a:ea typeface="+mn-ea"/>
                <a:cs typeface="+mn-cs"/>
              </a:rPr>
              <a:t>qui</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est réalisée en pratique</a:t>
            </a:r>
            <a:r>
              <a:rPr lang="fr-FR" sz="1200" kern="1200" dirty="0" smtClean="0">
                <a:solidFill>
                  <a:schemeClr val="tx1"/>
                </a:solidFill>
                <a:effectLst/>
                <a:latin typeface="+mn-lt"/>
                <a:ea typeface="+mn-ea"/>
                <a:cs typeface="+mn-cs"/>
              </a:rPr>
              <a:t>). Ainsi </a:t>
            </a:r>
            <a:r>
              <a:rPr lang="fr-FR" sz="1200" u="sng" kern="1200" dirty="0" smtClean="0">
                <a:solidFill>
                  <a:schemeClr val="tx1"/>
                </a:solidFill>
                <a:effectLst/>
                <a:latin typeface="+mn-lt"/>
                <a:ea typeface="+mn-ea"/>
                <a:cs typeface="+mn-cs"/>
              </a:rPr>
              <a:t>si la CRP fait partie des biomarqueurs évalués</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test évalué</a:t>
            </a:r>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alors qu’elle pouvait être </a:t>
            </a:r>
            <a:r>
              <a:rPr lang="fr-FR" sz="1200" b="1" u="sng" kern="1200" dirty="0" smtClean="0">
                <a:solidFill>
                  <a:schemeClr val="tx1"/>
                </a:solidFill>
                <a:effectLst/>
                <a:latin typeface="+mn-lt"/>
                <a:ea typeface="+mn-ea"/>
                <a:cs typeface="+mn-cs"/>
              </a:rPr>
              <a:t>incluse dans la stratégie de référence</a:t>
            </a:r>
            <a:r>
              <a:rPr lang="fr-FR" sz="1200" kern="1200" dirty="0" smtClean="0">
                <a:solidFill>
                  <a:schemeClr val="tx1"/>
                </a:solidFill>
                <a:effectLst/>
                <a:latin typeface="+mn-lt"/>
                <a:ea typeface="+mn-ea"/>
                <a:cs typeface="+mn-cs"/>
              </a:rPr>
              <a:t> (possibilité de réaliser des hémocultures selon le taux de CRP observé), </a:t>
            </a:r>
            <a:r>
              <a:rPr lang="fr-FR" sz="1200" u="sng" kern="1200" dirty="0" smtClean="0">
                <a:solidFill>
                  <a:schemeClr val="tx1"/>
                </a:solidFill>
                <a:effectLst/>
                <a:latin typeface="+mn-lt"/>
                <a:ea typeface="+mn-ea"/>
                <a:cs typeface="+mn-cs"/>
              </a:rPr>
              <a:t>sa performance « propre » sera surestimée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biais d’incorporation</a:t>
            </a:r>
            <a:r>
              <a:rPr lang="fr-FR" sz="1200" kern="1200" dirty="0" smtClean="0">
                <a:solidFill>
                  <a:schemeClr val="tx1"/>
                </a:solidFill>
                <a:effectLst/>
                <a:latin typeface="+mn-lt"/>
                <a:ea typeface="+mn-ea"/>
                <a:cs typeface="+mn-cs"/>
              </a:rPr>
              <a:t>) car la discrimination des « vrais malades»  et des « vrais non malades », repose en partie sur </a:t>
            </a:r>
            <a:r>
              <a:rPr lang="fr-FR" sz="1200" u="sng" kern="1200" dirty="0" smtClean="0">
                <a:solidFill>
                  <a:schemeClr val="tx1"/>
                </a:solidFill>
                <a:effectLst/>
                <a:latin typeface="+mn-lt"/>
                <a:ea typeface="+mn-ea"/>
                <a:cs typeface="+mn-cs"/>
              </a:rPr>
              <a:t>ce</a:t>
            </a:r>
            <a:r>
              <a:rPr lang="fr-FR" sz="1200" kern="1200" dirty="0" smtClean="0">
                <a:solidFill>
                  <a:schemeClr val="tx1"/>
                </a:solidFill>
                <a:effectLst/>
                <a:latin typeface="+mn-lt"/>
                <a:ea typeface="+mn-ea"/>
                <a:cs typeface="+mn-cs"/>
              </a:rPr>
              <a:t> biomarqueur.</a:t>
            </a:r>
          </a:p>
          <a:p>
            <a:r>
              <a:rPr lang="fr-FR" sz="1200" kern="1200" dirty="0" smtClean="0">
                <a:solidFill>
                  <a:schemeClr val="tx1"/>
                </a:solidFill>
                <a:effectLst/>
                <a:latin typeface="+mn-lt"/>
                <a:ea typeface="+mn-ea"/>
                <a:cs typeface="+mn-cs"/>
              </a:rPr>
              <a:t>NB : cet exemple, montre également un risque de </a:t>
            </a:r>
            <a:r>
              <a:rPr lang="fr-FR" sz="1200" b="1" kern="1200" dirty="0" smtClean="0">
                <a:solidFill>
                  <a:schemeClr val="tx1"/>
                </a:solidFill>
                <a:effectLst/>
                <a:latin typeface="+mn-lt"/>
                <a:ea typeface="+mn-ea"/>
                <a:cs typeface="+mn-cs"/>
              </a:rPr>
              <a:t>biais de vérification</a:t>
            </a:r>
            <a:r>
              <a:rPr lang="fr-FR" sz="1200" kern="1200" dirty="0" smtClean="0">
                <a:solidFill>
                  <a:schemeClr val="tx1"/>
                </a:solidFill>
                <a:effectLst/>
                <a:latin typeface="+mn-lt"/>
                <a:ea typeface="+mn-ea"/>
                <a:cs typeface="+mn-cs"/>
              </a:rPr>
              <a:t>, puisque les cliniciens étaient libres de réaliser les investigations qu’ils souhaitaient pour bien poser leur diagnostic avant de recourir aux hémocultures (test de référence pour le diagnostic final), l’hémoculture étant un test très invasif pour le nourrisson, les nourrissons avec un </a:t>
            </a:r>
            <a:r>
              <a:rPr lang="fr-FR" sz="1200" u="sng" kern="1200" dirty="0" smtClean="0">
                <a:solidFill>
                  <a:schemeClr val="tx1"/>
                </a:solidFill>
                <a:effectLst/>
                <a:latin typeface="+mn-lt"/>
                <a:ea typeface="+mn-ea"/>
                <a:cs typeface="+mn-cs"/>
              </a:rPr>
              <a:t>test </a:t>
            </a:r>
            <a:r>
              <a:rPr lang="fr-FR" sz="1200" b="1" u="sng" kern="1200" dirty="0" smtClean="0">
                <a:solidFill>
                  <a:schemeClr val="tx1"/>
                </a:solidFill>
                <a:effectLst/>
                <a:latin typeface="+mn-lt"/>
                <a:ea typeface="+mn-ea"/>
                <a:cs typeface="+mn-cs"/>
              </a:rPr>
              <a:t>évalué</a:t>
            </a:r>
            <a:r>
              <a:rPr lang="fr-FR" sz="1200" u="sng" kern="1200" dirty="0" smtClean="0">
                <a:solidFill>
                  <a:schemeClr val="tx1"/>
                </a:solidFill>
                <a:effectLst/>
                <a:latin typeface="+mn-lt"/>
                <a:ea typeface="+mn-ea"/>
                <a:cs typeface="+mn-cs"/>
              </a:rPr>
              <a:t> positif</a:t>
            </a:r>
            <a:r>
              <a:rPr lang="fr-FR" sz="1200" kern="1200" dirty="0" smtClean="0">
                <a:solidFill>
                  <a:schemeClr val="tx1"/>
                </a:solidFill>
                <a:effectLst/>
                <a:latin typeface="+mn-lt"/>
                <a:ea typeface="+mn-ea"/>
                <a:cs typeface="+mn-cs"/>
              </a:rPr>
              <a:t> (si avec une CRP+) ont </a:t>
            </a:r>
            <a:r>
              <a:rPr lang="fr-FR" sz="1200" u="sng" kern="1200" dirty="0" smtClean="0">
                <a:solidFill>
                  <a:schemeClr val="tx1"/>
                </a:solidFill>
                <a:effectLst/>
                <a:latin typeface="+mn-lt"/>
                <a:ea typeface="+mn-ea"/>
                <a:cs typeface="+mn-cs"/>
              </a:rPr>
              <a:t>plus de chance d’avoir une hémoculture que les nourrissons négatifs </a:t>
            </a:r>
            <a:r>
              <a:rPr lang="fr-FR" sz="1200" kern="1200" dirty="0" smtClean="0">
                <a:solidFill>
                  <a:schemeClr val="tx1"/>
                </a:solidFill>
                <a:effectLst/>
                <a:latin typeface="+mn-lt"/>
                <a:ea typeface="+mn-ea"/>
                <a:cs typeface="+mn-cs"/>
              </a:rPr>
              <a:t>(CRP-).</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On distingue donc le </a:t>
            </a:r>
            <a:r>
              <a:rPr lang="fr-FR" sz="1200" b="1" kern="1200" dirty="0" smtClean="0">
                <a:solidFill>
                  <a:schemeClr val="tx1"/>
                </a:solidFill>
                <a:effectLst/>
                <a:latin typeface="+mn-lt"/>
                <a:ea typeface="+mn-ea"/>
                <a:cs typeface="+mn-cs"/>
              </a:rPr>
              <a:t>biais d’incorporation</a:t>
            </a:r>
            <a:r>
              <a:rPr lang="fr-FR" sz="1200" kern="1200" dirty="0" smtClean="0">
                <a:solidFill>
                  <a:schemeClr val="tx1"/>
                </a:solidFill>
                <a:effectLst/>
                <a:latin typeface="+mn-lt"/>
                <a:ea typeface="+mn-ea"/>
                <a:cs typeface="+mn-cs"/>
              </a:rPr>
              <a:t> (utilisation du test évalué dans la stratégie de référence pour discriminer les vrais malades des vrais non-malades) et le </a:t>
            </a:r>
            <a:r>
              <a:rPr lang="fr-FR" sz="1200" b="1" kern="1200" dirty="0" smtClean="0">
                <a:solidFill>
                  <a:schemeClr val="tx1"/>
                </a:solidFill>
                <a:effectLst/>
                <a:latin typeface="+mn-lt"/>
                <a:ea typeface="+mn-ea"/>
                <a:cs typeface="+mn-cs"/>
              </a:rPr>
              <a:t>biais de vérification</a:t>
            </a:r>
            <a:r>
              <a:rPr lang="fr-FR" sz="1200" kern="1200" dirty="0" smtClean="0">
                <a:solidFill>
                  <a:schemeClr val="tx1"/>
                </a:solidFill>
                <a:effectLst/>
                <a:latin typeface="+mn-lt"/>
                <a:ea typeface="+mn-ea"/>
                <a:cs typeface="+mn-cs"/>
              </a:rPr>
              <a:t> (utilisation du test évalué pour décider ou non de réaliser le test de référence invasif).</a:t>
            </a:r>
          </a:p>
          <a:p>
            <a:endParaRPr lang="fr-FR" sz="1000" dirty="0" smtClean="0"/>
          </a:p>
          <a:p>
            <a:endParaRPr lang="fr-FR" sz="1000" smtClean="0"/>
          </a:p>
          <a:p>
            <a:r>
              <a:rPr lang="fr-FR" sz="1000" smtClean="0"/>
              <a:t>Il </a:t>
            </a:r>
            <a:r>
              <a:rPr lang="fr-FR" sz="1000" dirty="0" smtClean="0"/>
              <a:t>faut distinguer le </a:t>
            </a:r>
            <a:r>
              <a:rPr lang="fr-FR" sz="1000" dirty="0" err="1" smtClean="0"/>
              <a:t>workup</a:t>
            </a:r>
            <a:r>
              <a:rPr lang="fr-FR" sz="1000" dirty="0" smtClean="0"/>
              <a:t> </a:t>
            </a:r>
            <a:r>
              <a:rPr lang="fr-FR" sz="1000" dirty="0" err="1" smtClean="0"/>
              <a:t>bias</a:t>
            </a:r>
            <a:r>
              <a:rPr lang="fr-FR" sz="1000" dirty="0" smtClean="0"/>
              <a:t> et le biais de vérification :</a:t>
            </a:r>
          </a:p>
          <a:p>
            <a:pPr marL="171450" indent="-171450">
              <a:buFontTx/>
              <a:buChar char="-"/>
            </a:pPr>
            <a:r>
              <a:rPr lang="fr-FR" sz="1000" dirty="0" smtClean="0"/>
              <a:t>Le </a:t>
            </a:r>
            <a:r>
              <a:rPr lang="fr-FR" sz="1000" dirty="0" err="1" smtClean="0"/>
              <a:t>workup</a:t>
            </a:r>
            <a:r>
              <a:rPr lang="fr-FR" sz="1000" dirty="0" smtClean="0"/>
              <a:t> </a:t>
            </a:r>
            <a:r>
              <a:rPr lang="fr-FR" sz="1000" dirty="0" err="1" smtClean="0"/>
              <a:t>bias</a:t>
            </a:r>
            <a:r>
              <a:rPr lang="fr-FR" sz="1000" dirty="0" smtClean="0"/>
              <a:t> correspond à la situation où la méthode pour déterminer le statut réel des patients dépend du résultat du test. En général on est beaucoup plus invasif chez les sujets ayant un test positif. </a:t>
            </a:r>
          </a:p>
          <a:p>
            <a:pPr marL="171450" indent="-171450">
              <a:buFontTx/>
              <a:buChar char="-"/>
            </a:pPr>
            <a:r>
              <a:rPr lang="fr-FR" sz="1000" dirty="0" smtClean="0"/>
              <a:t>Le biais de vérification correspond à la situation où il existe un gold standard mais la probabilité qu'il soit utilisé dépend du résultat du test ou des caractéristiques des sujets. Il s'agit en général d'un gold standard soit invasif, soit coûteux.</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000" dirty="0" smtClean="0"/>
              <a:t>Il y a un biais de vérification chaque fois que la probabilité d’avoir le gold standard pour déterminer le statut réel des sujets dépend du résultat du test à évaluer et que les performances du test sont estimées uniquement à partir des sujets dont le statut réel a été déterminé par le gold standard.</a:t>
            </a:r>
          </a:p>
          <a:p>
            <a:pPr marL="171450" indent="-171450">
              <a:buFontTx/>
              <a:buChar char="-"/>
            </a:pPr>
            <a:endParaRPr lang="fr-FR" dirty="0" smtClean="0"/>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t>39</a:t>
            </a:fld>
            <a:endParaRPr lang="fr-FR"/>
          </a:p>
        </p:txBody>
      </p:sp>
    </p:spTree>
    <p:extLst>
      <p:ext uri="{BB962C8B-B14F-4D97-AF65-F5344CB8AC3E}">
        <p14:creationId xmlns:p14="http://schemas.microsoft.com/office/powerpoint/2010/main" val="69609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sz="1000" dirty="0" smtClean="0"/>
              <a:t>1) Dispose-t-on de faits documentes et valides sur la performance </a:t>
            </a:r>
            <a:r>
              <a:rPr lang="fr-FR" sz="1000" dirty="0" err="1" smtClean="0"/>
              <a:t>theorique</a:t>
            </a:r>
            <a:r>
              <a:rPr lang="fr-FR" sz="1000" dirty="0" smtClean="0"/>
              <a:t> d’un test diagnostique ?</a:t>
            </a:r>
          </a:p>
          <a:p>
            <a:r>
              <a:rPr lang="fr-FR" sz="1000" dirty="0" smtClean="0"/>
              <a:t> Le test </a:t>
            </a:r>
            <a:r>
              <a:rPr lang="fr-FR" sz="1000" dirty="0" err="1" smtClean="0"/>
              <a:t>a-t-il</a:t>
            </a:r>
            <a:r>
              <a:rPr lang="fr-FR" sz="1000" dirty="0" smtClean="0"/>
              <a:t> </a:t>
            </a:r>
            <a:r>
              <a:rPr lang="fr-FR" sz="1000" dirty="0" err="1" smtClean="0"/>
              <a:t>ete</a:t>
            </a:r>
            <a:r>
              <a:rPr lang="fr-FR" sz="1000" dirty="0" smtClean="0"/>
              <a:t> évalué par rapport a un gold standard et a l’aveugle ?</a:t>
            </a:r>
          </a:p>
          <a:p>
            <a:r>
              <a:rPr lang="fr-FR" sz="1000" dirty="0" smtClean="0"/>
              <a:t> Le test </a:t>
            </a:r>
            <a:r>
              <a:rPr lang="fr-FR" sz="1000" dirty="0" err="1" smtClean="0"/>
              <a:t>a-t-il</a:t>
            </a:r>
            <a:r>
              <a:rPr lang="fr-FR" sz="1000" dirty="0" smtClean="0"/>
              <a:t> </a:t>
            </a:r>
            <a:r>
              <a:rPr lang="fr-FR" sz="1000" dirty="0" err="1" smtClean="0"/>
              <a:t>ete</a:t>
            </a:r>
            <a:r>
              <a:rPr lang="fr-FR" sz="1000" dirty="0" smtClean="0"/>
              <a:t> évalué sur un échantillon de patients </a:t>
            </a:r>
            <a:r>
              <a:rPr lang="fr-FR" sz="1000" dirty="0" err="1" smtClean="0"/>
              <a:t>representatif</a:t>
            </a:r>
            <a:r>
              <a:rPr lang="fr-FR" sz="1000" dirty="0" smtClean="0"/>
              <a:t> de la population chez qui il est destine a être utilise en pratique ?</a:t>
            </a:r>
          </a:p>
          <a:p>
            <a:pPr marL="0" indent="0">
              <a:buNone/>
            </a:pPr>
            <a:r>
              <a:rPr lang="fr-FR" sz="1000" dirty="0" smtClean="0"/>
              <a:t>2) Ces faits montrent-ils que le test permet de distinguer avec exactitude les patients </a:t>
            </a:r>
            <a:r>
              <a:rPr lang="fr-FR" sz="1000" dirty="0" err="1" smtClean="0"/>
              <a:t>presentant</a:t>
            </a:r>
            <a:r>
              <a:rPr lang="fr-FR" sz="1000" dirty="0" smtClean="0"/>
              <a:t> ou non une maladie ?</a:t>
            </a:r>
          </a:p>
          <a:p>
            <a:r>
              <a:rPr lang="fr-FR" sz="1000" dirty="0" smtClean="0"/>
              <a:t> Tests vraisemblablement utiles en pratique quand ils entrainent des modifications importantes entre </a:t>
            </a:r>
            <a:r>
              <a:rPr lang="fr-FR" sz="1000" dirty="0" err="1" smtClean="0"/>
              <a:t>probabilites</a:t>
            </a:r>
            <a:r>
              <a:rPr lang="fr-FR" sz="1000" dirty="0" smtClean="0"/>
              <a:t> </a:t>
            </a:r>
            <a:r>
              <a:rPr lang="fr-FR" sz="1000" dirty="0" err="1" smtClean="0"/>
              <a:t>pre</a:t>
            </a:r>
            <a:r>
              <a:rPr lang="fr-FR" sz="1000" dirty="0" smtClean="0"/>
              <a:t> et </a:t>
            </a:r>
            <a:r>
              <a:rPr lang="fr-FR" sz="1000" dirty="0" err="1" smtClean="0"/>
              <a:t>post-test</a:t>
            </a:r>
            <a:endParaRPr lang="fr-FR" sz="1000" dirty="0" smtClean="0"/>
          </a:p>
          <a:p>
            <a:pPr marL="0" indent="0">
              <a:buNone/>
            </a:pPr>
            <a:r>
              <a:rPr lang="fr-FR" sz="1000" dirty="0" smtClean="0"/>
              <a:t>3) Comment appliquer ce test a un patient particulier ?</a:t>
            </a:r>
          </a:p>
          <a:p>
            <a:r>
              <a:rPr lang="fr-FR" sz="1000" dirty="0" smtClean="0"/>
              <a:t> </a:t>
            </a:r>
            <a:r>
              <a:rPr lang="fr-FR" sz="1000" dirty="0" err="1" smtClean="0"/>
              <a:t>Disponibilite</a:t>
            </a:r>
            <a:r>
              <a:rPr lang="fr-FR" sz="1000" dirty="0" smtClean="0"/>
              <a:t>, cout, </a:t>
            </a:r>
            <a:r>
              <a:rPr lang="fr-FR" sz="1000" dirty="0" err="1" smtClean="0"/>
              <a:t>modalites</a:t>
            </a:r>
            <a:r>
              <a:rPr lang="fr-FR" sz="1000" dirty="0" smtClean="0"/>
              <a:t> de </a:t>
            </a:r>
            <a:r>
              <a:rPr lang="fr-FR" sz="1000" dirty="0" err="1" smtClean="0"/>
              <a:t>realisation</a:t>
            </a:r>
            <a:r>
              <a:rPr lang="fr-FR" sz="1000" dirty="0" smtClean="0"/>
              <a:t> conformes ?</a:t>
            </a:r>
          </a:p>
          <a:p>
            <a:r>
              <a:rPr lang="fr-FR" sz="1000" dirty="0" smtClean="0"/>
              <a:t> </a:t>
            </a:r>
            <a:r>
              <a:rPr lang="fr-FR" sz="1000" dirty="0" err="1" smtClean="0"/>
              <a:t>Caracteristiques</a:t>
            </a:r>
            <a:r>
              <a:rPr lang="fr-FR" sz="1000" dirty="0" smtClean="0"/>
              <a:t> des patients de l’</a:t>
            </a:r>
            <a:r>
              <a:rPr lang="fr-FR" sz="1000" dirty="0" err="1" smtClean="0"/>
              <a:t>etude</a:t>
            </a:r>
            <a:r>
              <a:rPr lang="fr-FR" sz="1000" dirty="0" smtClean="0"/>
              <a:t> similaires a celles de ce patient particulier ?</a:t>
            </a:r>
          </a:p>
          <a:p>
            <a:r>
              <a:rPr lang="fr-FR" sz="1000" dirty="0" smtClean="0"/>
              <a:t> Le </a:t>
            </a:r>
            <a:r>
              <a:rPr lang="fr-FR" sz="1000" dirty="0" err="1" smtClean="0"/>
              <a:t>resultat</a:t>
            </a:r>
            <a:r>
              <a:rPr lang="fr-FR" sz="1000" dirty="0" smtClean="0"/>
              <a:t> du test est-il susceptible de modifier la prise en charge </a:t>
            </a:r>
            <a:r>
              <a:rPr lang="fr-FR" sz="1000" dirty="0" err="1" smtClean="0"/>
              <a:t>envisagee</a:t>
            </a:r>
            <a:r>
              <a:rPr lang="fr-FR" sz="1000" dirty="0" smtClean="0"/>
              <a:t> ? +++</a:t>
            </a:r>
          </a:p>
        </p:txBody>
      </p:sp>
      <p:sp>
        <p:nvSpPr>
          <p:cNvPr id="4" name="Espace réservé du numéro de diapositive 3"/>
          <p:cNvSpPr>
            <a:spLocks noGrp="1"/>
          </p:cNvSpPr>
          <p:nvPr>
            <p:ph type="sldNum" sz="quarter" idx="10"/>
          </p:nvPr>
        </p:nvSpPr>
        <p:spPr/>
        <p:txBody>
          <a:bodyPr/>
          <a:lstStyle/>
          <a:p>
            <a:fld id="{25D29F3F-5938-449C-9AD5-011210802450}"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3430563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CF1CBACC-010C-42FA-AB7C-F706FE9F77D8}" type="datetimeFigureOut">
              <a:rPr lang="fr-FR" smtClean="0"/>
              <a:t>04/10/2024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35ACDE6-3AC9-4B7F-94B0-3EDD17A81193}"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46856" y="188640"/>
            <a:ext cx="8229600" cy="1143000"/>
          </a:xfrm>
        </p:spPr>
        <p:txBody>
          <a:bodyPr/>
          <a:lstStyle/>
          <a:p>
            <a:r>
              <a:rPr lang="fr-FR" smtClean="0"/>
              <a:t>Modifiez le style du titre</a:t>
            </a:r>
            <a:endParaRPr lang="fr-FR"/>
          </a:p>
        </p:txBody>
      </p:sp>
      <p:sp>
        <p:nvSpPr>
          <p:cNvPr id="3" name="Espace réservé du contenu 2"/>
          <p:cNvSpPr>
            <a:spLocks noGrp="1"/>
          </p:cNvSpPr>
          <p:nvPr>
            <p:ph idx="1"/>
          </p:nvPr>
        </p:nvSpPr>
        <p:spPr>
          <a:xfrm>
            <a:off x="446856" y="1412776"/>
            <a:ext cx="8229600" cy="45259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CF1CBACC-010C-42FA-AB7C-F706FE9F77D8}" type="datetimeFigureOut">
              <a:rPr lang="fr-FR" smtClean="0"/>
              <a:t>04/10/2024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35ACDE6-3AC9-4B7F-94B0-3EDD17A81193}" type="slidenum">
              <a:rPr lang="fr-FR" smtClean="0"/>
              <a:t>‹N°›</a:t>
            </a:fld>
            <a:endParaRPr lang="fr-FR"/>
          </a:p>
        </p:txBody>
      </p:sp>
    </p:spTree>
    <p:extLst>
      <p:ext uri="{BB962C8B-B14F-4D97-AF65-F5344CB8AC3E}">
        <p14:creationId xmlns:p14="http://schemas.microsoft.com/office/powerpoint/2010/main" val="256168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63498156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538" y="5779318"/>
            <a:ext cx="7759700" cy="9810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8"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aesebaert@chu-lyon.fr"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tmp"/><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4.xml"/><Relationship Id="rId4" Type="http://schemas.openxmlformats.org/officeDocument/2006/relationships/image" Target="../media/image25.tm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mp"/><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tm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Julie.haesebaert@chu-lyon.fr"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68760"/>
            <a:ext cx="7772400" cy="1470025"/>
          </a:xfrm>
        </p:spPr>
        <p:txBody>
          <a:bodyPr>
            <a:normAutofit fontScale="90000"/>
          </a:bodyPr>
          <a:lstStyle/>
          <a:p>
            <a:r>
              <a:rPr lang="fr-FR" dirty="0" smtClean="0"/>
              <a:t>LCA</a:t>
            </a:r>
            <a:r>
              <a:rPr lang="fr-FR" dirty="0"/>
              <a:t/>
            </a:r>
            <a:br>
              <a:rPr lang="fr-FR" dirty="0"/>
            </a:br>
            <a:r>
              <a:rPr lang="fr-FR" dirty="0" smtClean="0"/>
              <a:t>EXPLICATIONS CORRECTION EDN </a:t>
            </a:r>
            <a:r>
              <a:rPr lang="fr-FR" dirty="0" err="1" smtClean="0"/>
              <a:t>interfacultaire</a:t>
            </a:r>
            <a:r>
              <a:rPr lang="fr-FR" dirty="0" smtClean="0"/>
              <a:t> sept 2024</a:t>
            </a:r>
            <a:endParaRPr lang="fr-FR" dirty="0"/>
          </a:p>
        </p:txBody>
      </p:sp>
      <p:sp>
        <p:nvSpPr>
          <p:cNvPr id="3" name="Sous-titre 2"/>
          <p:cNvSpPr>
            <a:spLocks noGrp="1"/>
          </p:cNvSpPr>
          <p:nvPr>
            <p:ph type="subTitle" idx="1"/>
          </p:nvPr>
        </p:nvSpPr>
        <p:spPr/>
        <p:txBody>
          <a:bodyPr/>
          <a:lstStyle/>
          <a:p>
            <a:r>
              <a:rPr lang="fr-FR" dirty="0" smtClean="0"/>
              <a:t>J Haesebaert</a:t>
            </a:r>
          </a:p>
          <a:p>
            <a:r>
              <a:rPr lang="fr-FR" dirty="0">
                <a:hlinkClick r:id="rId3"/>
              </a:rPr>
              <a:t>julie.haesebaert@chu-lyon.fr</a:t>
            </a:r>
            <a:endParaRPr lang="fr-FR" dirty="0"/>
          </a:p>
          <a:p>
            <a:r>
              <a:rPr lang="fr-FR" dirty="0" smtClean="0"/>
              <a:t>02/10/2024 </a:t>
            </a:r>
          </a:p>
        </p:txBody>
      </p:sp>
    </p:spTree>
    <p:extLst>
      <p:ext uri="{BB962C8B-B14F-4D97-AF65-F5344CB8AC3E}">
        <p14:creationId xmlns:p14="http://schemas.microsoft.com/office/powerpoint/2010/main" val="317588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8</a:t>
            </a:r>
            <a:endParaRPr lang="en-US" dirty="0"/>
          </a:p>
        </p:txBody>
      </p:sp>
      <p:pic>
        <p:nvPicPr>
          <p:cNvPr id="5" name="Image 4"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268759"/>
            <a:ext cx="7344816" cy="5108237"/>
          </a:xfrm>
          <a:prstGeom prst="rect">
            <a:avLst/>
          </a:prstGeom>
        </p:spPr>
      </p:pic>
    </p:spTree>
    <p:extLst>
      <p:ext uri="{BB962C8B-B14F-4D97-AF65-F5344CB8AC3E}">
        <p14:creationId xmlns:p14="http://schemas.microsoft.com/office/powerpoint/2010/main" val="4253742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09" y="2913919"/>
            <a:ext cx="9188709" cy="745331"/>
          </a:xfrm>
        </p:spPr>
      </p:pic>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370548"/>
            <a:ext cx="9144000" cy="1601153"/>
          </a:xfrm>
          <a:prstGeom prst="rect">
            <a:avLst/>
          </a:prstGeom>
        </p:spPr>
      </p:pic>
      <p:sp>
        <p:nvSpPr>
          <p:cNvPr id="6" name="Rectangle à coins arrondis 5"/>
          <p:cNvSpPr/>
          <p:nvPr/>
        </p:nvSpPr>
        <p:spPr>
          <a:xfrm>
            <a:off x="4932040" y="2912318"/>
            <a:ext cx="864096"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p:cNvSpPr txBox="1"/>
          <p:nvPr/>
        </p:nvSpPr>
        <p:spPr>
          <a:xfrm>
            <a:off x="1403648" y="3933056"/>
            <a:ext cx="7164525" cy="369332"/>
          </a:xfrm>
          <a:prstGeom prst="rect">
            <a:avLst/>
          </a:prstGeom>
          <a:noFill/>
        </p:spPr>
        <p:txBody>
          <a:bodyPr wrap="none" rtlCol="0">
            <a:spAutoFit/>
          </a:bodyPr>
          <a:lstStyle/>
          <a:p>
            <a:r>
              <a:rPr lang="fr-FR" dirty="0" smtClean="0"/>
              <a:t>« 12% des enfants hospitalisés en court séjour avaient au moins une ALD »</a:t>
            </a:r>
            <a:endParaRPr lang="en-US" dirty="0"/>
          </a:p>
        </p:txBody>
      </p:sp>
    </p:spTree>
    <p:extLst>
      <p:ext uri="{BB962C8B-B14F-4D97-AF65-F5344CB8AC3E}">
        <p14:creationId xmlns:p14="http://schemas.microsoft.com/office/powerpoint/2010/main" val="698061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139" y="215117"/>
            <a:ext cx="8801545" cy="6048672"/>
          </a:xfrm>
        </p:spPr>
      </p:pic>
      <p:sp>
        <p:nvSpPr>
          <p:cNvPr id="8" name="Rectangle à coins arrondis 7"/>
          <p:cNvSpPr/>
          <p:nvPr/>
        </p:nvSpPr>
        <p:spPr>
          <a:xfrm>
            <a:off x="8098332" y="1264196"/>
            <a:ext cx="864096"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1"/>
          <p:cNvSpPr txBox="1">
            <a:spLocks/>
          </p:cNvSpPr>
          <p:nvPr/>
        </p:nvSpPr>
        <p:spPr>
          <a:xfrm>
            <a:off x="-2844824" y="912540"/>
            <a:ext cx="8229600" cy="35165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solidFill>
                  <a:srgbClr val="C00000"/>
                </a:solidFill>
              </a:rPr>
              <a:t>Question 8</a:t>
            </a:r>
            <a:endParaRPr lang="en-US">
              <a:solidFill>
                <a:srgbClr val="C00000"/>
              </a:solidFill>
            </a:endParaRPr>
          </a:p>
        </p:txBody>
      </p:sp>
      <p:sp>
        <p:nvSpPr>
          <p:cNvPr id="10" name="Rectangle à coins arrondis 9"/>
          <p:cNvSpPr/>
          <p:nvPr/>
        </p:nvSpPr>
        <p:spPr>
          <a:xfrm>
            <a:off x="5612412" y="1844824"/>
            <a:ext cx="864096"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p:cNvSpPr txBox="1"/>
          <p:nvPr/>
        </p:nvSpPr>
        <p:spPr>
          <a:xfrm>
            <a:off x="6779250" y="2340451"/>
            <a:ext cx="2364750" cy="646331"/>
          </a:xfrm>
          <a:prstGeom prst="rect">
            <a:avLst/>
          </a:prstGeom>
          <a:solidFill>
            <a:schemeClr val="bg1"/>
          </a:solidFill>
          <a:ln>
            <a:solidFill>
              <a:srgbClr val="C00000"/>
            </a:solidFill>
          </a:ln>
        </p:spPr>
        <p:txBody>
          <a:bodyPr wrap="none" rtlCol="0">
            <a:spAutoFit/>
          </a:bodyPr>
          <a:lstStyle/>
          <a:p>
            <a:r>
              <a:rPr lang="fr-FR" dirty="0" smtClean="0"/>
              <a:t>Chez enfants avec SSH </a:t>
            </a:r>
          </a:p>
          <a:p>
            <a:r>
              <a:rPr lang="fr-FR" dirty="0" smtClean="0"/>
              <a:t>55,509/1,157,701 = 4,8</a:t>
            </a:r>
            <a:endParaRPr lang="en-US" dirty="0"/>
          </a:p>
        </p:txBody>
      </p:sp>
      <p:sp>
        <p:nvSpPr>
          <p:cNvPr id="3" name="Flèche courbée vers le bas 2"/>
          <p:cNvSpPr/>
          <p:nvPr/>
        </p:nvSpPr>
        <p:spPr>
          <a:xfrm flipH="1">
            <a:off x="5220072" y="596804"/>
            <a:ext cx="2611066" cy="288032"/>
          </a:xfrm>
          <a:prstGeom prst="curved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èche vers le bas 4"/>
          <p:cNvSpPr/>
          <p:nvPr/>
        </p:nvSpPr>
        <p:spPr>
          <a:xfrm>
            <a:off x="8316416" y="1772816"/>
            <a:ext cx="216024" cy="50405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151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83" y="201843"/>
            <a:ext cx="8801545" cy="6048672"/>
          </a:xfrm>
        </p:spPr>
      </p:pic>
      <p:sp>
        <p:nvSpPr>
          <p:cNvPr id="8" name="Rectangle à coins arrondis 7"/>
          <p:cNvSpPr/>
          <p:nvPr/>
        </p:nvSpPr>
        <p:spPr>
          <a:xfrm>
            <a:off x="8098332" y="1264196"/>
            <a:ext cx="864096"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1"/>
          <p:cNvSpPr txBox="1">
            <a:spLocks/>
          </p:cNvSpPr>
          <p:nvPr/>
        </p:nvSpPr>
        <p:spPr>
          <a:xfrm>
            <a:off x="-2844824" y="912540"/>
            <a:ext cx="8229600" cy="35165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solidFill>
                  <a:srgbClr val="C00000"/>
                </a:solidFill>
              </a:rPr>
              <a:t>Question 8</a:t>
            </a:r>
            <a:endParaRPr lang="en-US">
              <a:solidFill>
                <a:srgbClr val="C00000"/>
              </a:solidFill>
            </a:endParaRPr>
          </a:p>
        </p:txBody>
      </p:sp>
      <p:sp>
        <p:nvSpPr>
          <p:cNvPr id="10" name="Rectangle à coins arrondis 9"/>
          <p:cNvSpPr/>
          <p:nvPr/>
        </p:nvSpPr>
        <p:spPr>
          <a:xfrm>
            <a:off x="5612412" y="1844824"/>
            <a:ext cx="864096"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p:cNvPicPr>
            <a:picLocks noChangeAspect="1"/>
          </p:cNvPicPr>
          <p:nvPr/>
        </p:nvPicPr>
        <p:blipFill>
          <a:blip r:embed="rId3"/>
          <a:stretch>
            <a:fillRect/>
          </a:stretch>
        </p:blipFill>
        <p:spPr>
          <a:xfrm>
            <a:off x="4701491" y="2780928"/>
            <a:ext cx="4260937" cy="2246233"/>
          </a:xfrm>
          <a:prstGeom prst="rect">
            <a:avLst/>
          </a:prstGeom>
        </p:spPr>
      </p:pic>
      <p:pic>
        <p:nvPicPr>
          <p:cNvPr id="1026" name="Picture 2" descr="Understanding Boxplots - KDnugge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84" y="2708919"/>
            <a:ext cx="4780496" cy="239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481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83" y="260648"/>
            <a:ext cx="8801545" cy="6048672"/>
          </a:xfrm>
        </p:spPr>
      </p:pic>
      <p:sp>
        <p:nvSpPr>
          <p:cNvPr id="9" name="Titre 1"/>
          <p:cNvSpPr txBox="1">
            <a:spLocks/>
          </p:cNvSpPr>
          <p:nvPr/>
        </p:nvSpPr>
        <p:spPr>
          <a:xfrm>
            <a:off x="-2844824" y="912540"/>
            <a:ext cx="8229600" cy="35165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solidFill>
                  <a:srgbClr val="C00000"/>
                </a:solidFill>
              </a:rPr>
              <a:t>Question 8</a:t>
            </a:r>
            <a:endParaRPr lang="en-US">
              <a:solidFill>
                <a:srgbClr val="C00000"/>
              </a:solidFill>
            </a:endParaRPr>
          </a:p>
        </p:txBody>
      </p:sp>
      <p:sp>
        <p:nvSpPr>
          <p:cNvPr id="10" name="Rectangle à coins arrondis 9"/>
          <p:cNvSpPr/>
          <p:nvPr/>
        </p:nvSpPr>
        <p:spPr>
          <a:xfrm>
            <a:off x="5724128" y="1280220"/>
            <a:ext cx="864096"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71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9</a:t>
            </a:r>
            <a:endParaRPr lang="en-US" dirty="0"/>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704" y="1259838"/>
            <a:ext cx="5882417" cy="1539441"/>
          </a:xfrm>
          <a:prstGeom prst="rect">
            <a:avLst/>
          </a:prstGeom>
        </p:spPr>
      </p:pic>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04" y="2708920"/>
            <a:ext cx="7037290" cy="3528392"/>
          </a:xfrm>
          <a:prstGeom prst="rect">
            <a:avLst/>
          </a:prstGeom>
        </p:spPr>
      </p:pic>
    </p:spTree>
    <p:extLst>
      <p:ext uri="{BB962C8B-B14F-4D97-AF65-F5344CB8AC3E}">
        <p14:creationId xmlns:p14="http://schemas.microsoft.com/office/powerpoint/2010/main" val="1062400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83" y="260648"/>
            <a:ext cx="8801545" cy="6048672"/>
          </a:xfrm>
        </p:spPr>
      </p:pic>
      <p:sp>
        <p:nvSpPr>
          <p:cNvPr id="9" name="Titre 1"/>
          <p:cNvSpPr txBox="1">
            <a:spLocks/>
          </p:cNvSpPr>
          <p:nvPr/>
        </p:nvSpPr>
        <p:spPr>
          <a:xfrm>
            <a:off x="-2844824" y="912540"/>
            <a:ext cx="8229600" cy="35165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srgbClr val="C00000"/>
                </a:solidFill>
              </a:rPr>
              <a:t>Question 9</a:t>
            </a:r>
            <a:endParaRPr lang="en-US" dirty="0">
              <a:solidFill>
                <a:srgbClr val="C00000"/>
              </a:solidFill>
            </a:endParaRPr>
          </a:p>
        </p:txBody>
      </p:sp>
      <p:sp>
        <p:nvSpPr>
          <p:cNvPr id="10" name="Rectangle à coins arrondis 9"/>
          <p:cNvSpPr/>
          <p:nvPr/>
        </p:nvSpPr>
        <p:spPr>
          <a:xfrm>
            <a:off x="4860032" y="1916088"/>
            <a:ext cx="864096"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p:cNvSpPr txBox="1"/>
          <p:nvPr/>
        </p:nvSpPr>
        <p:spPr>
          <a:xfrm>
            <a:off x="3779912" y="2836966"/>
            <a:ext cx="3384376" cy="923330"/>
          </a:xfrm>
          <a:prstGeom prst="rect">
            <a:avLst/>
          </a:prstGeom>
          <a:solidFill>
            <a:schemeClr val="bg1"/>
          </a:solidFill>
          <a:ln>
            <a:solidFill>
              <a:srgbClr val="C00000"/>
            </a:solidFill>
          </a:ln>
        </p:spPr>
        <p:txBody>
          <a:bodyPr wrap="square" rtlCol="0">
            <a:spAutoFit/>
          </a:bodyPr>
          <a:lstStyle/>
          <a:p>
            <a:pPr algn="ctr"/>
            <a:r>
              <a:rPr lang="fr-FR" dirty="0" smtClean="0"/>
              <a:t>La moitié des enfants ont eu leur hospitalisation avant l'âge de 6 ans</a:t>
            </a:r>
            <a:endParaRPr lang="en-US" dirty="0"/>
          </a:p>
        </p:txBody>
      </p:sp>
      <p:sp>
        <p:nvSpPr>
          <p:cNvPr id="7" name="Flèche vers le bas 6"/>
          <p:cNvSpPr/>
          <p:nvPr/>
        </p:nvSpPr>
        <p:spPr>
          <a:xfrm>
            <a:off x="5101054" y="2285845"/>
            <a:ext cx="216024" cy="50405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818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83" y="260648"/>
            <a:ext cx="8801545" cy="6048672"/>
          </a:xfrm>
        </p:spPr>
      </p:pic>
      <p:sp>
        <p:nvSpPr>
          <p:cNvPr id="9" name="Titre 1"/>
          <p:cNvSpPr txBox="1">
            <a:spLocks/>
          </p:cNvSpPr>
          <p:nvPr/>
        </p:nvSpPr>
        <p:spPr>
          <a:xfrm>
            <a:off x="-2844824" y="912540"/>
            <a:ext cx="8229600" cy="35165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srgbClr val="C00000"/>
                </a:solidFill>
              </a:rPr>
              <a:t>Question 9</a:t>
            </a:r>
            <a:endParaRPr lang="en-US" dirty="0">
              <a:solidFill>
                <a:srgbClr val="C00000"/>
              </a:solidFill>
            </a:endParaRPr>
          </a:p>
        </p:txBody>
      </p:sp>
      <p:sp>
        <p:nvSpPr>
          <p:cNvPr id="10" name="Rectangle à coins arrondis 9"/>
          <p:cNvSpPr/>
          <p:nvPr/>
        </p:nvSpPr>
        <p:spPr>
          <a:xfrm>
            <a:off x="6372200" y="2132856"/>
            <a:ext cx="864096"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713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5" name="Espace réservé du contenu 4"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288" y="6012219"/>
            <a:ext cx="7878775" cy="657141"/>
          </a:xfrm>
        </p:spPr>
      </p:pic>
      <p:pic>
        <p:nvPicPr>
          <p:cNvPr id="4" name="Image 3"/>
          <p:cNvPicPr>
            <a:picLocks noChangeAspect="1"/>
          </p:cNvPicPr>
          <p:nvPr/>
        </p:nvPicPr>
        <p:blipFill>
          <a:blip r:embed="rId3"/>
          <a:stretch>
            <a:fillRect/>
          </a:stretch>
        </p:blipFill>
        <p:spPr>
          <a:xfrm>
            <a:off x="933584" y="260648"/>
            <a:ext cx="7776864" cy="5755190"/>
          </a:xfrm>
          <a:prstGeom prst="rect">
            <a:avLst/>
          </a:prstGeom>
        </p:spPr>
      </p:pic>
      <p:sp>
        <p:nvSpPr>
          <p:cNvPr id="6" name="Rectangle à coins arrondis 5"/>
          <p:cNvSpPr/>
          <p:nvPr/>
        </p:nvSpPr>
        <p:spPr>
          <a:xfrm>
            <a:off x="1259632" y="471364"/>
            <a:ext cx="648072" cy="53339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à coins arrondis 6"/>
          <p:cNvSpPr/>
          <p:nvPr/>
        </p:nvSpPr>
        <p:spPr>
          <a:xfrm>
            <a:off x="6228184" y="3789040"/>
            <a:ext cx="1080120" cy="6480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236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10</a:t>
            </a:r>
            <a:endParaRPr lang="en-US" dirty="0"/>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856" y="1124744"/>
            <a:ext cx="5976664" cy="5844216"/>
          </a:xfrm>
        </p:spPr>
      </p:pic>
    </p:spTree>
    <p:extLst>
      <p:ext uri="{BB962C8B-B14F-4D97-AF65-F5344CB8AC3E}">
        <p14:creationId xmlns:p14="http://schemas.microsoft.com/office/powerpoint/2010/main" val="4196034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SUJETS</a:t>
            </a:r>
            <a:endParaRPr lang="fr-FR" dirty="0"/>
          </a:p>
        </p:txBody>
      </p:sp>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081" y="3645024"/>
            <a:ext cx="6624736" cy="2617305"/>
          </a:xfrm>
          <a:prstGeom prst="rect">
            <a:avLst/>
          </a:prstGeom>
        </p:spPr>
      </p:pic>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412776"/>
            <a:ext cx="6696744" cy="3085383"/>
          </a:xfrm>
          <a:prstGeom prst="rect">
            <a:avLst/>
          </a:prstGeom>
        </p:spPr>
      </p:pic>
    </p:spTree>
    <p:extLst>
      <p:ext uri="{BB962C8B-B14F-4D97-AF65-F5344CB8AC3E}">
        <p14:creationId xmlns:p14="http://schemas.microsoft.com/office/powerpoint/2010/main" val="4923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15148"/>
            <a:ext cx="8958272" cy="6094172"/>
          </a:xfrm>
        </p:spPr>
      </p:pic>
      <p:sp>
        <p:nvSpPr>
          <p:cNvPr id="5" name="Rectangle à coins arrondis 4"/>
          <p:cNvSpPr/>
          <p:nvPr/>
        </p:nvSpPr>
        <p:spPr>
          <a:xfrm>
            <a:off x="243888" y="5229200"/>
            <a:ext cx="5480240"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à coins arrondis 5"/>
          <p:cNvSpPr/>
          <p:nvPr/>
        </p:nvSpPr>
        <p:spPr>
          <a:xfrm>
            <a:off x="287524" y="2420888"/>
            <a:ext cx="8748972"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à coins arrondis 6"/>
          <p:cNvSpPr/>
          <p:nvPr/>
        </p:nvSpPr>
        <p:spPr>
          <a:xfrm>
            <a:off x="251520" y="1594859"/>
            <a:ext cx="8784976"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à coins arrondis 7"/>
          <p:cNvSpPr/>
          <p:nvPr/>
        </p:nvSpPr>
        <p:spPr>
          <a:xfrm>
            <a:off x="243888" y="3068960"/>
            <a:ext cx="8748972" cy="2508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à coins arrondis 8"/>
          <p:cNvSpPr/>
          <p:nvPr/>
        </p:nvSpPr>
        <p:spPr>
          <a:xfrm>
            <a:off x="243888" y="3331830"/>
            <a:ext cx="5480240" cy="2031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flèche verticale 9"/>
          <p:cNvSpPr/>
          <p:nvPr/>
        </p:nvSpPr>
        <p:spPr>
          <a:xfrm>
            <a:off x="3779912" y="1988840"/>
            <a:ext cx="216024" cy="360040"/>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à coins arrondis 10"/>
          <p:cNvSpPr/>
          <p:nvPr/>
        </p:nvSpPr>
        <p:spPr>
          <a:xfrm>
            <a:off x="243888" y="3555603"/>
            <a:ext cx="5480240" cy="23343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960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052736"/>
            <a:ext cx="5145571" cy="4680520"/>
          </a:xfrm>
        </p:spPr>
      </p:pic>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119324"/>
            <a:ext cx="3778444" cy="1085906"/>
          </a:xfrm>
          <a:prstGeom prst="rect">
            <a:avLst/>
          </a:prstGeom>
        </p:spPr>
      </p:pic>
      <p:pic>
        <p:nvPicPr>
          <p:cNvPr id="6" name="Image 5"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065778"/>
            <a:ext cx="4616687" cy="2654436"/>
          </a:xfrm>
          <a:prstGeom prst="rect">
            <a:avLst/>
          </a:prstGeom>
        </p:spPr>
      </p:pic>
    </p:spTree>
    <p:extLst>
      <p:ext uri="{BB962C8B-B14F-4D97-AF65-F5344CB8AC3E}">
        <p14:creationId xmlns:p14="http://schemas.microsoft.com/office/powerpoint/2010/main" val="409754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14</a:t>
            </a:r>
            <a:endParaRPr lang="en-US" dirty="0"/>
          </a:p>
        </p:txBody>
      </p:sp>
      <p:sp>
        <p:nvSpPr>
          <p:cNvPr id="3" name="Espace réservé du contenu 2"/>
          <p:cNvSpPr>
            <a:spLocks noGrp="1"/>
          </p:cNvSpPr>
          <p:nvPr>
            <p:ph idx="1"/>
          </p:nvPr>
        </p:nvSpPr>
        <p:spPr/>
        <p:txBody>
          <a:bodyPr/>
          <a:lstStyle/>
          <a:p>
            <a:r>
              <a:rPr lang="fr-FR" sz="1600" dirty="0"/>
              <a:t>Les auteurs de cet article sont affiliés à la CNAM et à la Drees qui font partie des établissements publics chargés d’une mission de service public listés dans le décret n°2016-1871 du 26 décembre 2016 et ayant un accès permanent aux données du SNDS (autorisé par la CNIL). </a:t>
            </a:r>
            <a:endParaRPr lang="fr-FR" sz="1600" dirty="0" smtClean="0"/>
          </a:p>
          <a:p>
            <a:r>
              <a:rPr lang="fr-FR" sz="1600" dirty="0" smtClean="0"/>
              <a:t>Même </a:t>
            </a:r>
            <a:r>
              <a:rPr lang="fr-FR" sz="1600" dirty="0"/>
              <a:t>si l’accès aux données ne nécessite pas une demande d’autorisation CNIL à proprement parlé comme lors d’une étude sur la personne humaine (RIPH), ces études réalisées à partir des accès permanent sont indirectement autorisées par la CNIL dans la mesure où elle respectent les conditions d’utilisation des données du SNDS. Parmi ces conditions, il y a notamment : </a:t>
            </a:r>
            <a:endParaRPr lang="en-US" sz="1600" dirty="0"/>
          </a:p>
          <a:p>
            <a:pPr lvl="1"/>
            <a:r>
              <a:rPr lang="fr-FR" sz="1200" dirty="0"/>
              <a:t>les utilisateurs doivent suivre des formations spécifiques pour pouvoir accéder aux données du SNDS, </a:t>
            </a:r>
            <a:endParaRPr lang="en-US" sz="1200" dirty="0"/>
          </a:p>
          <a:p>
            <a:pPr lvl="1"/>
            <a:r>
              <a:rPr lang="fr-FR" sz="1200" dirty="0"/>
              <a:t>les données ne doivent être exploitées que dans des conditions très sécurisées (portail de la CNAM par exemple), </a:t>
            </a:r>
            <a:endParaRPr lang="en-US" sz="1200" dirty="0"/>
          </a:p>
          <a:p>
            <a:pPr lvl="1"/>
            <a:r>
              <a:rPr lang="fr-FR" sz="1200" dirty="0"/>
              <a:t>aucune tentative d’export de données individuelles ou de </a:t>
            </a:r>
            <a:r>
              <a:rPr lang="fr-FR" sz="1200" dirty="0" err="1"/>
              <a:t>réidentification</a:t>
            </a:r>
            <a:r>
              <a:rPr lang="fr-FR" sz="1200" dirty="0"/>
              <a:t> des individus ne doit être faite, </a:t>
            </a:r>
            <a:endParaRPr lang="en-US" sz="1200" dirty="0"/>
          </a:p>
          <a:p>
            <a:pPr lvl="1"/>
            <a:r>
              <a:rPr lang="fr-FR" sz="1200" dirty="0"/>
              <a:t>les études doivent être déclarées dans un répertoire public national (sur le site du Health Data Hub) afin que les personnes puissent éventuellement s’opposer à l’utilisation de leurs données). </a:t>
            </a:r>
            <a:endParaRPr lang="en-US" sz="1200" dirty="0"/>
          </a:p>
          <a:p>
            <a:pPr lvl="1"/>
            <a:r>
              <a:rPr lang="fr-FR" sz="1200" dirty="0"/>
              <a:t>En cas de non-respect de ces conditions, des sanctions adéquates peuvent être prononcées par la CNIL, notamment la suspension de l’accès aux données. </a:t>
            </a:r>
            <a:endParaRPr lang="en-US" sz="1200" dirty="0"/>
          </a:p>
          <a:p>
            <a:endParaRPr lang="en-US" sz="1600" dirty="0"/>
          </a:p>
        </p:txBody>
      </p:sp>
    </p:spTree>
    <p:extLst>
      <p:ext uri="{BB962C8B-B14F-4D97-AF65-F5344CB8AC3E}">
        <p14:creationId xmlns:p14="http://schemas.microsoft.com/office/powerpoint/2010/main" val="2836942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fr-FR" dirty="0" smtClean="0"/>
              <a:t>Autres questions ? </a:t>
            </a:r>
            <a:endParaRPr lang="en-US" dirty="0"/>
          </a:p>
        </p:txBody>
      </p:sp>
    </p:spTree>
    <p:extLst>
      <p:ext uri="{BB962C8B-B14F-4D97-AF65-F5344CB8AC3E}">
        <p14:creationId xmlns:p14="http://schemas.microsoft.com/office/powerpoint/2010/main" val="3090079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SUJET ECR</a:t>
            </a:r>
            <a:endParaRPr lang="en-US" dirty="0"/>
          </a:p>
        </p:txBody>
      </p:sp>
      <p:sp>
        <p:nvSpPr>
          <p:cNvPr id="3" name="Espace réservé du contenu 2"/>
          <p:cNvSpPr>
            <a:spLocks noGrp="1"/>
          </p:cNvSpPr>
          <p:nvPr>
            <p:ph idx="1"/>
          </p:nvPr>
        </p:nvSpPr>
        <p:spPr/>
        <p:txBody>
          <a:bodyPr/>
          <a:lstStyle/>
          <a:p>
            <a:endParaRPr lang="en-US"/>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420888"/>
            <a:ext cx="6624736" cy="2617305"/>
          </a:xfrm>
          <a:prstGeom prst="rect">
            <a:avLst/>
          </a:prstGeom>
        </p:spPr>
      </p:pic>
    </p:spTree>
    <p:extLst>
      <p:ext uri="{BB962C8B-B14F-4D97-AF65-F5344CB8AC3E}">
        <p14:creationId xmlns:p14="http://schemas.microsoft.com/office/powerpoint/2010/main" val="2289847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r-FR"/>
              <a:t>Essai de non infériorité clinique</a:t>
            </a:r>
          </a:p>
        </p:txBody>
      </p:sp>
      <p:sp>
        <p:nvSpPr>
          <p:cNvPr id="8195" name="Rectangle 3"/>
          <p:cNvSpPr>
            <a:spLocks noGrp="1" noChangeArrowheads="1"/>
          </p:cNvSpPr>
          <p:nvPr>
            <p:ph idx="1"/>
          </p:nvPr>
        </p:nvSpPr>
        <p:spPr/>
        <p:txBody>
          <a:bodyPr/>
          <a:lstStyle/>
          <a:p>
            <a:r>
              <a:rPr lang="fr-FR" dirty="0"/>
              <a:t>Principe</a:t>
            </a:r>
          </a:p>
          <a:p>
            <a:pPr lvl="1"/>
            <a:r>
              <a:rPr lang="fr-FR" dirty="0"/>
              <a:t>accepter un </a:t>
            </a:r>
            <a:r>
              <a:rPr lang="fr-FR" b="1" dirty="0"/>
              <a:t>nouveau traitement</a:t>
            </a:r>
            <a:r>
              <a:rPr lang="fr-FR" dirty="0"/>
              <a:t> même s'il n'est pas plus efficace que le </a:t>
            </a:r>
            <a:r>
              <a:rPr lang="fr-FR" b="1" dirty="0"/>
              <a:t>traitement standard</a:t>
            </a:r>
            <a:endParaRPr lang="fr-FR" dirty="0"/>
          </a:p>
          <a:p>
            <a:pPr lvl="1"/>
            <a:r>
              <a:rPr lang="fr-FR" dirty="0"/>
              <a:t>car il présente des avantages sur d'autres points</a:t>
            </a:r>
          </a:p>
          <a:p>
            <a:pPr lvl="1"/>
            <a:r>
              <a:rPr lang="fr-FR" dirty="0"/>
              <a:t>à condition qu'il n'entraîne pas une perte d'efficacité supérieure à une certaine limite</a:t>
            </a:r>
          </a:p>
          <a:p>
            <a:pPr lvl="1"/>
            <a:endParaRPr lang="fr-FR" dirty="0"/>
          </a:p>
        </p:txBody>
      </p:sp>
    </p:spTree>
    <p:extLst>
      <p:ext uri="{BB962C8B-B14F-4D97-AF65-F5344CB8AC3E}">
        <p14:creationId xmlns:p14="http://schemas.microsoft.com/office/powerpoint/2010/main" val="404344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 </a:t>
            </a:r>
          </a:p>
        </p:txBody>
      </p:sp>
      <p:sp>
        <p:nvSpPr>
          <p:cNvPr id="17" name="Espace réservé du contenu 16"/>
          <p:cNvSpPr>
            <a:spLocks noGrp="1"/>
          </p:cNvSpPr>
          <p:nvPr>
            <p:ph idx="1"/>
          </p:nvPr>
        </p:nvSpPr>
        <p:spPr>
          <a:xfrm>
            <a:off x="285750" y="1571625"/>
            <a:ext cx="8477250" cy="1904707"/>
          </a:xfrm>
        </p:spPr>
        <p:txBody>
          <a:bodyPr/>
          <a:lstStyle/>
          <a:p>
            <a:r>
              <a:rPr lang="fr-FR" dirty="0"/>
              <a:t>Montrer que si moindre efficacité il y a, cette moindre efficacité peut être considérée comme négligeable</a:t>
            </a:r>
          </a:p>
          <a:p>
            <a:r>
              <a:rPr lang="fr-FR" dirty="0" smtClean="0"/>
              <a:t>Limite </a:t>
            </a:r>
            <a:r>
              <a:rPr lang="fr-FR" dirty="0"/>
              <a:t>de non infériorité</a:t>
            </a:r>
          </a:p>
          <a:p>
            <a:pPr lvl="1"/>
            <a:r>
              <a:rPr lang="fr-FR" dirty="0"/>
              <a:t>Plus grande perte d’efficacité sans conséquence clinique</a:t>
            </a:r>
          </a:p>
        </p:txBody>
      </p:sp>
      <p:cxnSp>
        <p:nvCxnSpPr>
          <p:cNvPr id="4" name="Connecteur droit 3"/>
          <p:cNvCxnSpPr/>
          <p:nvPr/>
        </p:nvCxnSpPr>
        <p:spPr bwMode="auto">
          <a:xfrm>
            <a:off x="1580277" y="5557151"/>
            <a:ext cx="4680520" cy="0"/>
          </a:xfrm>
          <a:prstGeom prst="line">
            <a:avLst/>
          </a:prstGeom>
          <a:solidFill>
            <a:schemeClr val="accent1"/>
          </a:solidFill>
          <a:ln w="12700" cap="flat" cmpd="sng" algn="ctr">
            <a:solidFill>
              <a:schemeClr val="tx1"/>
            </a:solidFill>
            <a:prstDash val="solid"/>
            <a:round/>
            <a:headEnd type="none" w="sm" len="sm"/>
            <a:tailEnd type="none" w="lg" len="med"/>
          </a:ln>
          <a:effectLst/>
        </p:spPr>
      </p:cxnSp>
      <p:cxnSp>
        <p:nvCxnSpPr>
          <p:cNvPr id="6" name="Connecteur droit 5"/>
          <p:cNvCxnSpPr/>
          <p:nvPr/>
        </p:nvCxnSpPr>
        <p:spPr bwMode="auto">
          <a:xfrm>
            <a:off x="4172565" y="4333015"/>
            <a:ext cx="0" cy="1408802"/>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7" name="ZoneTexte 6"/>
          <p:cNvSpPr txBox="1"/>
          <p:nvPr/>
        </p:nvSpPr>
        <p:spPr>
          <a:xfrm>
            <a:off x="3934359" y="5762777"/>
            <a:ext cx="476412" cy="369332"/>
          </a:xfrm>
          <a:prstGeom prst="rect">
            <a:avLst/>
          </a:prstGeom>
          <a:noFill/>
        </p:spPr>
        <p:txBody>
          <a:bodyPr wrap="none" rtlCol="0">
            <a:spAutoFit/>
          </a:bodyPr>
          <a:lstStyle/>
          <a:p>
            <a:r>
              <a:rPr lang="fr-FR" dirty="0"/>
              <a:t>1.0</a:t>
            </a:r>
          </a:p>
        </p:txBody>
      </p:sp>
      <p:sp>
        <p:nvSpPr>
          <p:cNvPr id="8" name="ZoneTexte 7"/>
          <p:cNvSpPr txBox="1"/>
          <p:nvPr/>
        </p:nvSpPr>
        <p:spPr>
          <a:xfrm>
            <a:off x="2193696" y="6343797"/>
            <a:ext cx="1509452" cy="369332"/>
          </a:xfrm>
          <a:prstGeom prst="rect">
            <a:avLst/>
          </a:prstGeom>
          <a:noFill/>
        </p:spPr>
        <p:txBody>
          <a:bodyPr wrap="none" rtlCol="0">
            <a:spAutoFit/>
          </a:bodyPr>
          <a:lstStyle/>
          <a:p>
            <a:r>
              <a:rPr lang="fr-FR" dirty="0"/>
              <a:t>Nouveau &gt; </a:t>
            </a:r>
            <a:r>
              <a:rPr lang="fr-FR" dirty="0" err="1"/>
              <a:t>réf</a:t>
            </a:r>
            <a:endParaRPr lang="fr-FR" dirty="0"/>
          </a:p>
        </p:txBody>
      </p:sp>
      <p:sp>
        <p:nvSpPr>
          <p:cNvPr id="9" name="ZoneTexte 8"/>
          <p:cNvSpPr txBox="1"/>
          <p:nvPr/>
        </p:nvSpPr>
        <p:spPr>
          <a:xfrm>
            <a:off x="4665328" y="6360907"/>
            <a:ext cx="1509452" cy="369332"/>
          </a:xfrm>
          <a:prstGeom prst="rect">
            <a:avLst/>
          </a:prstGeom>
          <a:noFill/>
        </p:spPr>
        <p:txBody>
          <a:bodyPr wrap="none" rtlCol="0">
            <a:spAutoFit/>
          </a:bodyPr>
          <a:lstStyle/>
          <a:p>
            <a:r>
              <a:rPr lang="fr-FR" dirty="0"/>
              <a:t>Nouveau &lt; </a:t>
            </a:r>
            <a:r>
              <a:rPr lang="fr-FR" dirty="0" err="1"/>
              <a:t>réf</a:t>
            </a:r>
            <a:endParaRPr lang="fr-FR" dirty="0"/>
          </a:p>
        </p:txBody>
      </p:sp>
      <p:cxnSp>
        <p:nvCxnSpPr>
          <p:cNvPr id="10" name="Connecteur droit 9"/>
          <p:cNvCxnSpPr/>
          <p:nvPr/>
        </p:nvCxnSpPr>
        <p:spPr bwMode="auto">
          <a:xfrm>
            <a:off x="3350170" y="4943027"/>
            <a:ext cx="1656184" cy="0"/>
          </a:xfrm>
          <a:prstGeom prst="line">
            <a:avLst/>
          </a:prstGeom>
          <a:solidFill>
            <a:schemeClr val="accent1"/>
          </a:solidFill>
          <a:ln w="12700" cap="flat" cmpd="sng" algn="ctr">
            <a:solidFill>
              <a:schemeClr val="tx1"/>
            </a:solidFill>
            <a:prstDash val="solid"/>
            <a:round/>
            <a:headEnd type="none" w="sm" len="sm"/>
            <a:tailEnd type="none" w="lg" len="med"/>
          </a:ln>
          <a:effectLst/>
        </p:spPr>
      </p:cxnSp>
      <p:cxnSp>
        <p:nvCxnSpPr>
          <p:cNvPr id="11" name="Connecteur droit 10"/>
          <p:cNvCxnSpPr/>
          <p:nvPr/>
        </p:nvCxnSpPr>
        <p:spPr bwMode="auto">
          <a:xfrm>
            <a:off x="4070250" y="4799011"/>
            <a:ext cx="0" cy="288032"/>
          </a:xfrm>
          <a:prstGeom prst="line">
            <a:avLst/>
          </a:prstGeom>
          <a:solidFill>
            <a:schemeClr val="accent1"/>
          </a:solidFill>
          <a:ln w="31750" cap="flat" cmpd="sng" algn="ctr">
            <a:solidFill>
              <a:schemeClr val="tx1"/>
            </a:solidFill>
            <a:prstDash val="solid"/>
            <a:round/>
            <a:headEnd type="none" w="sm" len="sm"/>
            <a:tailEnd type="none" w="lg" len="med"/>
          </a:ln>
          <a:effectLst/>
        </p:spPr>
      </p:cxnSp>
      <p:sp>
        <p:nvSpPr>
          <p:cNvPr id="12" name="ZoneTexte 11"/>
          <p:cNvSpPr txBox="1"/>
          <p:nvPr/>
        </p:nvSpPr>
        <p:spPr>
          <a:xfrm>
            <a:off x="462650" y="4986043"/>
            <a:ext cx="2915606" cy="369332"/>
          </a:xfrm>
          <a:prstGeom prst="rect">
            <a:avLst/>
          </a:prstGeom>
          <a:noFill/>
        </p:spPr>
        <p:txBody>
          <a:bodyPr wrap="none" rtlCol="0">
            <a:spAutoFit/>
          </a:bodyPr>
          <a:lstStyle/>
          <a:p>
            <a:r>
              <a:rPr lang="fr-FR" dirty="0"/>
              <a:t>AVC et embolies systémiques</a:t>
            </a:r>
          </a:p>
        </p:txBody>
      </p:sp>
      <p:cxnSp>
        <p:nvCxnSpPr>
          <p:cNvPr id="14" name="Connecteur droit 13"/>
          <p:cNvCxnSpPr/>
          <p:nvPr/>
        </p:nvCxnSpPr>
        <p:spPr bwMode="auto">
          <a:xfrm>
            <a:off x="5140981" y="4384063"/>
            <a:ext cx="0" cy="1357754"/>
          </a:xfrm>
          <a:prstGeom prst="line">
            <a:avLst/>
          </a:prstGeom>
          <a:solidFill>
            <a:schemeClr val="accent1"/>
          </a:solidFill>
          <a:ln w="12700" cap="flat" cmpd="sng" algn="ctr">
            <a:solidFill>
              <a:schemeClr val="tx1"/>
            </a:solidFill>
            <a:prstDash val="dash"/>
            <a:round/>
            <a:headEnd type="none" w="sm" len="sm"/>
            <a:tailEnd type="none" w="lg" len="med"/>
          </a:ln>
          <a:effectLst/>
        </p:spPr>
      </p:cxnSp>
      <p:sp>
        <p:nvSpPr>
          <p:cNvPr id="15" name="ZoneTexte 14"/>
          <p:cNvSpPr txBox="1"/>
          <p:nvPr/>
        </p:nvSpPr>
        <p:spPr>
          <a:xfrm>
            <a:off x="4744937" y="5737884"/>
            <a:ext cx="792088" cy="646331"/>
          </a:xfrm>
          <a:prstGeom prst="rect">
            <a:avLst/>
          </a:prstGeom>
          <a:noFill/>
        </p:spPr>
        <p:txBody>
          <a:bodyPr wrap="square" rtlCol="0">
            <a:spAutoFit/>
          </a:bodyPr>
          <a:lstStyle/>
          <a:p>
            <a:pPr algn="ctr"/>
            <a:r>
              <a:rPr lang="fr-FR" dirty="0"/>
              <a:t>Limite de NI</a:t>
            </a:r>
          </a:p>
        </p:txBody>
      </p:sp>
      <p:sp>
        <p:nvSpPr>
          <p:cNvPr id="16" name="ZoneTexte 15"/>
          <p:cNvSpPr txBox="1"/>
          <p:nvPr/>
        </p:nvSpPr>
        <p:spPr>
          <a:xfrm>
            <a:off x="5960690" y="5187819"/>
            <a:ext cx="434734" cy="369332"/>
          </a:xfrm>
          <a:prstGeom prst="rect">
            <a:avLst/>
          </a:prstGeom>
          <a:noFill/>
        </p:spPr>
        <p:txBody>
          <a:bodyPr wrap="none" rtlCol="0">
            <a:spAutoFit/>
          </a:bodyPr>
          <a:lstStyle/>
          <a:p>
            <a:r>
              <a:rPr lang="fr-FR" dirty="0"/>
              <a:t>RR</a:t>
            </a:r>
          </a:p>
        </p:txBody>
      </p:sp>
    </p:spTree>
    <p:extLst>
      <p:ext uri="{BB962C8B-B14F-4D97-AF65-F5344CB8AC3E}">
        <p14:creationId xmlns:p14="http://schemas.microsoft.com/office/powerpoint/2010/main" val="110181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fr-FR" dirty="0"/>
              <a:t>Verdict de NI</a:t>
            </a:r>
          </a:p>
        </p:txBody>
      </p:sp>
      <p:sp>
        <p:nvSpPr>
          <p:cNvPr id="9219" name="Rectangle 3"/>
          <p:cNvSpPr>
            <a:spLocks noGrp="1" noChangeArrowheads="1"/>
          </p:cNvSpPr>
          <p:nvPr>
            <p:ph idx="1"/>
          </p:nvPr>
        </p:nvSpPr>
        <p:spPr>
          <a:xfrm>
            <a:off x="228600" y="4572000"/>
            <a:ext cx="8534400" cy="1524000"/>
          </a:xfrm>
        </p:spPr>
        <p:txBody>
          <a:bodyPr/>
          <a:lstStyle/>
          <a:p>
            <a:r>
              <a:rPr lang="fr-FR" sz="1800" dirty="0"/>
              <a:t>On cherche </a:t>
            </a:r>
            <a:r>
              <a:rPr lang="fr-FR" sz="1800" b="1" dirty="0">
                <a:solidFill>
                  <a:schemeClr val="accent2"/>
                </a:solidFill>
              </a:rPr>
              <a:t>à exclure</a:t>
            </a:r>
            <a:r>
              <a:rPr lang="fr-FR" sz="1800" dirty="0"/>
              <a:t> avec un "degré de certitude" élevé (97.5%) que la perte réelle d'efficacité soit supérieure à la perte consentie</a:t>
            </a:r>
          </a:p>
          <a:p>
            <a:endParaRPr lang="fr-FR" sz="1800" dirty="0"/>
          </a:p>
          <a:p>
            <a:r>
              <a:rPr lang="fr-FR" sz="1800" i="1" dirty="0"/>
              <a:t>(97.5% car la borne inférieure ne sert à rien dans la NI)</a:t>
            </a:r>
          </a:p>
        </p:txBody>
      </p:sp>
      <p:sp>
        <p:nvSpPr>
          <p:cNvPr id="9220" name="Line 4"/>
          <p:cNvSpPr>
            <a:spLocks noChangeShapeType="1"/>
          </p:cNvSpPr>
          <p:nvPr/>
        </p:nvSpPr>
        <p:spPr bwMode="auto">
          <a:xfrm>
            <a:off x="685800" y="2320925"/>
            <a:ext cx="7848600" cy="0"/>
          </a:xfrm>
          <a:prstGeom prst="line">
            <a:avLst/>
          </a:prstGeom>
          <a:noFill/>
          <a:ln w="1905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fr-FR">
              <a:ln>
                <a:solidFill>
                  <a:schemeClr val="tx1"/>
                </a:solidFill>
              </a:ln>
            </a:endParaRPr>
          </a:p>
        </p:txBody>
      </p:sp>
      <p:sp>
        <p:nvSpPr>
          <p:cNvPr id="9222" name="Line 6"/>
          <p:cNvSpPr>
            <a:spLocks noChangeShapeType="1"/>
          </p:cNvSpPr>
          <p:nvPr/>
        </p:nvSpPr>
        <p:spPr bwMode="auto">
          <a:xfrm>
            <a:off x="5715000" y="2092325"/>
            <a:ext cx="0" cy="1752600"/>
          </a:xfrm>
          <a:prstGeom prst="line">
            <a:avLst/>
          </a:prstGeom>
          <a:noFill/>
          <a:ln w="12700">
            <a:solidFill>
              <a:schemeClr val="tx1"/>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a:p>
        </p:txBody>
      </p:sp>
      <p:sp>
        <p:nvSpPr>
          <p:cNvPr id="9223" name="Text Box 7"/>
          <p:cNvSpPr txBox="1">
            <a:spLocks noChangeArrowheads="1"/>
          </p:cNvSpPr>
          <p:nvPr/>
        </p:nvSpPr>
        <p:spPr bwMode="auto">
          <a:xfrm>
            <a:off x="5436096" y="1600200"/>
            <a:ext cx="569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dirty="0"/>
              <a:t>0.0</a:t>
            </a:r>
          </a:p>
        </p:txBody>
      </p:sp>
      <p:sp>
        <p:nvSpPr>
          <p:cNvPr id="9224" name="Line 8"/>
          <p:cNvSpPr>
            <a:spLocks noChangeShapeType="1"/>
          </p:cNvSpPr>
          <p:nvPr/>
        </p:nvSpPr>
        <p:spPr bwMode="auto">
          <a:xfrm>
            <a:off x="1676400" y="2667000"/>
            <a:ext cx="5029200" cy="0"/>
          </a:xfrm>
          <a:prstGeom prst="line">
            <a:avLst/>
          </a:prstGeom>
          <a:noFill/>
          <a:ln w="12700">
            <a:solidFill>
              <a:schemeClr val="tx1"/>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a:p>
        </p:txBody>
      </p:sp>
      <p:sp>
        <p:nvSpPr>
          <p:cNvPr id="9225" name="Line 9"/>
          <p:cNvSpPr>
            <a:spLocks noChangeShapeType="1"/>
          </p:cNvSpPr>
          <p:nvPr/>
        </p:nvSpPr>
        <p:spPr bwMode="auto">
          <a:xfrm>
            <a:off x="4953000" y="2514600"/>
            <a:ext cx="0" cy="304800"/>
          </a:xfrm>
          <a:prstGeom prst="line">
            <a:avLst/>
          </a:prstGeom>
          <a:noFill/>
          <a:ln w="28575">
            <a:solidFill>
              <a:schemeClr val="tx1"/>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a:p>
        </p:txBody>
      </p:sp>
      <p:sp>
        <p:nvSpPr>
          <p:cNvPr id="9226" name="Text Box 10"/>
          <p:cNvSpPr txBox="1">
            <a:spLocks noChangeArrowheads="1"/>
          </p:cNvSpPr>
          <p:nvPr/>
        </p:nvSpPr>
        <p:spPr bwMode="auto">
          <a:xfrm>
            <a:off x="2987149" y="2802384"/>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2000" dirty="0"/>
              <a:t>IC</a:t>
            </a:r>
          </a:p>
        </p:txBody>
      </p:sp>
      <p:sp>
        <p:nvSpPr>
          <p:cNvPr id="9227" name="Line 11"/>
          <p:cNvSpPr>
            <a:spLocks noChangeShapeType="1"/>
          </p:cNvSpPr>
          <p:nvPr/>
        </p:nvSpPr>
        <p:spPr bwMode="auto">
          <a:xfrm>
            <a:off x="6889750" y="2397125"/>
            <a:ext cx="0" cy="1447800"/>
          </a:xfrm>
          <a:prstGeom prst="line">
            <a:avLst/>
          </a:prstGeom>
          <a:noFill/>
          <a:ln w="12700">
            <a:solidFill>
              <a:schemeClr val="accent2"/>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a:p>
        </p:txBody>
      </p:sp>
      <p:sp>
        <p:nvSpPr>
          <p:cNvPr id="9228" name="Text Box 12"/>
          <p:cNvSpPr txBox="1">
            <a:spLocks noChangeArrowheads="1"/>
          </p:cNvSpPr>
          <p:nvPr/>
        </p:nvSpPr>
        <p:spPr bwMode="auto">
          <a:xfrm>
            <a:off x="6477000" y="3844925"/>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b="1">
                <a:solidFill>
                  <a:schemeClr val="accent2"/>
                </a:solidFill>
              </a:rPr>
              <a:t>Seuil</a:t>
            </a:r>
          </a:p>
        </p:txBody>
      </p:sp>
      <p:sp>
        <p:nvSpPr>
          <p:cNvPr id="9229" name="Line 13"/>
          <p:cNvSpPr>
            <a:spLocks noChangeShapeType="1"/>
          </p:cNvSpPr>
          <p:nvPr/>
        </p:nvSpPr>
        <p:spPr bwMode="auto">
          <a:xfrm>
            <a:off x="1676400" y="3387725"/>
            <a:ext cx="5867400" cy="0"/>
          </a:xfrm>
          <a:prstGeom prst="line">
            <a:avLst/>
          </a:prstGeom>
          <a:noFill/>
          <a:ln w="12700">
            <a:solidFill>
              <a:schemeClr val="tx1"/>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a:p>
        </p:txBody>
      </p:sp>
      <p:sp>
        <p:nvSpPr>
          <p:cNvPr id="9230" name="Line 14"/>
          <p:cNvSpPr>
            <a:spLocks noChangeShapeType="1"/>
          </p:cNvSpPr>
          <p:nvPr/>
        </p:nvSpPr>
        <p:spPr bwMode="auto">
          <a:xfrm>
            <a:off x="4968875" y="3235325"/>
            <a:ext cx="0" cy="304800"/>
          </a:xfrm>
          <a:prstGeom prst="line">
            <a:avLst/>
          </a:prstGeom>
          <a:noFill/>
          <a:ln w="28575">
            <a:solidFill>
              <a:schemeClr val="tx1"/>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a:p>
        </p:txBody>
      </p:sp>
      <p:sp>
        <p:nvSpPr>
          <p:cNvPr id="9231" name="Text Box 16"/>
          <p:cNvSpPr txBox="1">
            <a:spLocks noChangeArrowheads="1"/>
          </p:cNvSpPr>
          <p:nvPr/>
        </p:nvSpPr>
        <p:spPr bwMode="auto">
          <a:xfrm>
            <a:off x="441325" y="2438400"/>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t>Essai A</a:t>
            </a:r>
          </a:p>
        </p:txBody>
      </p:sp>
      <p:sp>
        <p:nvSpPr>
          <p:cNvPr id="9232" name="Text Box 17"/>
          <p:cNvSpPr txBox="1">
            <a:spLocks noChangeArrowheads="1"/>
          </p:cNvSpPr>
          <p:nvPr/>
        </p:nvSpPr>
        <p:spPr bwMode="auto">
          <a:xfrm>
            <a:off x="441325" y="3159125"/>
            <a:ext cx="110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t>Essai B</a:t>
            </a:r>
          </a:p>
        </p:txBody>
      </p:sp>
      <p:sp>
        <p:nvSpPr>
          <p:cNvPr id="2" name="ZoneTexte 1"/>
          <p:cNvSpPr txBox="1"/>
          <p:nvPr/>
        </p:nvSpPr>
        <p:spPr>
          <a:xfrm>
            <a:off x="6516216" y="1700808"/>
            <a:ext cx="699230" cy="369332"/>
          </a:xfrm>
          <a:prstGeom prst="rect">
            <a:avLst/>
          </a:prstGeom>
          <a:noFill/>
        </p:spPr>
        <p:txBody>
          <a:bodyPr wrap="none" rtlCol="0">
            <a:spAutoFit/>
          </a:bodyPr>
          <a:lstStyle/>
          <a:p>
            <a:r>
              <a:rPr lang="fr-FR" dirty="0"/>
              <a:t>+15%</a:t>
            </a:r>
          </a:p>
        </p:txBody>
      </p:sp>
      <p:sp>
        <p:nvSpPr>
          <p:cNvPr id="3" name="ZoneTexte 2">
            <a:extLst>
              <a:ext uri="{FF2B5EF4-FFF2-40B4-BE49-F238E27FC236}">
                <a16:creationId xmlns:a16="http://schemas.microsoft.com/office/drawing/2014/main" id="{0A0FB1D6-DF9F-45BA-A6BE-CC86B8C64C4A}"/>
              </a:ext>
            </a:extLst>
          </p:cNvPr>
          <p:cNvSpPr txBox="1"/>
          <p:nvPr/>
        </p:nvSpPr>
        <p:spPr>
          <a:xfrm>
            <a:off x="8172400" y="1863765"/>
            <a:ext cx="452368" cy="369332"/>
          </a:xfrm>
          <a:prstGeom prst="rect">
            <a:avLst/>
          </a:prstGeom>
          <a:noFill/>
        </p:spPr>
        <p:txBody>
          <a:bodyPr wrap="none" rtlCol="0">
            <a:spAutoFit/>
          </a:bodyPr>
          <a:lstStyle/>
          <a:p>
            <a:r>
              <a:rPr lang="fr-FR" dirty="0"/>
              <a:t>DR</a:t>
            </a:r>
          </a:p>
        </p:txBody>
      </p:sp>
    </p:spTree>
    <p:extLst>
      <p:ext uri="{BB962C8B-B14F-4D97-AF65-F5344CB8AC3E}">
        <p14:creationId xmlns:p14="http://schemas.microsoft.com/office/powerpoint/2010/main" val="271327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a:ln/>
        </p:spPr>
        <p:txBody>
          <a:bodyPr lIns="92075" tIns="46038" rIns="92075" bIns="46038"/>
          <a:lstStyle/>
          <a:p>
            <a:r>
              <a:rPr lang="fr-FR" dirty="0"/>
              <a:t>Limite de non infériorité</a:t>
            </a:r>
          </a:p>
        </p:txBody>
      </p:sp>
      <p:sp>
        <p:nvSpPr>
          <p:cNvPr id="72707" name="Rectangle 3"/>
          <p:cNvSpPr>
            <a:spLocks noGrp="1" noChangeArrowheads="1"/>
          </p:cNvSpPr>
          <p:nvPr>
            <p:ph idx="1"/>
          </p:nvPr>
        </p:nvSpPr>
        <p:spPr>
          <a:noFill/>
          <a:ln/>
        </p:spPr>
        <p:txBody>
          <a:bodyPr lIns="92075" tIns="46038" rIns="92075" bIns="46038"/>
          <a:lstStyle/>
          <a:p>
            <a:r>
              <a:rPr lang="fr-FR" sz="2000" dirty="0">
                <a:solidFill>
                  <a:schemeClr val="tx2"/>
                </a:solidFill>
              </a:rPr>
              <a:t>Perte d'efficacité consentie maximale</a:t>
            </a:r>
            <a:endParaRPr lang="fr-FR" sz="2000" dirty="0"/>
          </a:p>
          <a:p>
            <a:pPr lvl="1"/>
            <a:r>
              <a:rPr lang="fr-FR" sz="1800" dirty="0"/>
              <a:t>compte tenu des autres avantages</a:t>
            </a:r>
          </a:p>
          <a:p>
            <a:r>
              <a:rPr lang="fr-FR" sz="2000" dirty="0"/>
              <a:t>Fixée arbitrairement</a:t>
            </a:r>
          </a:p>
          <a:p>
            <a:r>
              <a:rPr lang="fr-FR" sz="2000" dirty="0"/>
              <a:t>Fixation d’après un référentiel clinique</a:t>
            </a:r>
          </a:p>
          <a:p>
            <a:pPr lvl="1"/>
            <a:r>
              <a:rPr lang="fr-FR" sz="1800" dirty="0"/>
              <a:t>Plus grande différence considérée comme cliniquement négligeable</a:t>
            </a:r>
          </a:p>
          <a:p>
            <a:pPr lvl="1"/>
            <a:r>
              <a:rPr lang="fr-FR" sz="1800" dirty="0"/>
              <a:t>Plus grande perte d'efficacité qui n’entraîne pas de perte de chance substantielle pour les patients</a:t>
            </a:r>
          </a:p>
          <a:p>
            <a:r>
              <a:rPr lang="fr-FR" sz="2000" dirty="0"/>
              <a:t>Problèmes de fixation +++</a:t>
            </a:r>
          </a:p>
          <a:p>
            <a:pPr lvl="1"/>
            <a:r>
              <a:rPr lang="fr-FR" sz="1800" dirty="0"/>
              <a:t>contexte : maladie, avantages du nouveau traitement</a:t>
            </a:r>
          </a:p>
          <a:p>
            <a:pPr lvl="1"/>
            <a:r>
              <a:rPr lang="fr-FR" sz="1800" dirty="0"/>
              <a:t>critère de jugement : mortalité ou événements</a:t>
            </a:r>
          </a:p>
        </p:txBody>
      </p:sp>
    </p:spTree>
    <p:extLst>
      <p:ext uri="{BB962C8B-B14F-4D97-AF65-F5344CB8AC3E}">
        <p14:creationId xmlns:p14="http://schemas.microsoft.com/office/powerpoint/2010/main" val="172013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ln/>
        </p:spPr>
        <p:txBody>
          <a:bodyPr lIns="92075" tIns="46038" rIns="92075" bIns="46038"/>
          <a:lstStyle/>
          <a:p>
            <a:r>
              <a:rPr lang="fr-FR"/>
              <a:t>Conséquence du choix de la limite</a:t>
            </a:r>
          </a:p>
        </p:txBody>
      </p:sp>
      <p:sp>
        <p:nvSpPr>
          <p:cNvPr id="47107" name="Rectangle 3"/>
          <p:cNvSpPr>
            <a:spLocks noGrp="1" noChangeArrowheads="1"/>
          </p:cNvSpPr>
          <p:nvPr>
            <p:ph idx="1"/>
          </p:nvPr>
        </p:nvSpPr>
        <p:spPr>
          <a:noFill/>
          <a:ln/>
        </p:spPr>
        <p:txBody>
          <a:bodyPr lIns="92075" tIns="46038" rIns="92075" bIns="46038"/>
          <a:lstStyle/>
          <a:p>
            <a:r>
              <a:rPr lang="fr-FR"/>
              <a:t>Limite trop tolérante </a:t>
            </a:r>
          </a:p>
          <a:p>
            <a:pPr lvl="1"/>
            <a:r>
              <a:rPr lang="fr-FR"/>
              <a:t>perte de chance pour les patients non justifiée par les avantages</a:t>
            </a:r>
          </a:p>
          <a:p>
            <a:pPr lvl="1"/>
            <a:r>
              <a:rPr lang="fr-FR"/>
              <a:t>recommandation d’un traitement nettement moins efficace que le précédent</a:t>
            </a:r>
          </a:p>
          <a:p>
            <a:r>
              <a:rPr lang="fr-FR"/>
              <a:t>Limite trop stricte</a:t>
            </a:r>
          </a:p>
          <a:p>
            <a:pPr lvl="1"/>
            <a:r>
              <a:rPr lang="fr-FR"/>
              <a:t>nombre de patients nécessaires important</a:t>
            </a:r>
          </a:p>
          <a:p>
            <a:pPr lvl="1"/>
            <a:r>
              <a:rPr lang="fr-FR"/>
              <a:t>essai irréalisable</a:t>
            </a:r>
          </a:p>
          <a:p>
            <a:pPr lvl="1"/>
            <a:r>
              <a:rPr lang="fr-FR"/>
              <a:t>sur-qualité</a:t>
            </a:r>
          </a:p>
        </p:txBody>
      </p:sp>
    </p:spTree>
    <p:extLst>
      <p:ext uri="{BB962C8B-B14F-4D97-AF65-F5344CB8AC3E}">
        <p14:creationId xmlns:p14="http://schemas.microsoft.com/office/powerpoint/2010/main" val="27915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SUJET EPIDEMIO</a:t>
            </a:r>
            <a:endParaRPr lang="en-US" dirty="0"/>
          </a:p>
        </p:txBody>
      </p:sp>
      <p:sp>
        <p:nvSpPr>
          <p:cNvPr id="3" name="Espace réservé du contenu 2"/>
          <p:cNvSpPr>
            <a:spLocks noGrp="1"/>
          </p:cNvSpPr>
          <p:nvPr>
            <p:ph idx="1"/>
          </p:nvPr>
        </p:nvSpPr>
        <p:spPr/>
        <p:txBody>
          <a:bodyPr/>
          <a:lstStyle/>
          <a:p>
            <a:endParaRPr lang="en-US"/>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556792"/>
            <a:ext cx="7632848" cy="3516673"/>
          </a:xfrm>
          <a:prstGeom prst="rect">
            <a:avLst/>
          </a:prstGeom>
        </p:spPr>
      </p:pic>
    </p:spTree>
    <p:extLst>
      <p:ext uri="{BB962C8B-B14F-4D97-AF65-F5344CB8AC3E}">
        <p14:creationId xmlns:p14="http://schemas.microsoft.com/office/powerpoint/2010/main" val="2592463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Lecture critique, limite de NI</a:t>
            </a:r>
          </a:p>
        </p:txBody>
      </p:sp>
      <p:sp>
        <p:nvSpPr>
          <p:cNvPr id="4" name="Espace réservé du contenu 3"/>
          <p:cNvSpPr>
            <a:spLocks noGrp="1"/>
          </p:cNvSpPr>
          <p:nvPr>
            <p:ph idx="1"/>
          </p:nvPr>
        </p:nvSpPr>
        <p:spPr/>
        <p:txBody>
          <a:bodyPr/>
          <a:lstStyle/>
          <a:p>
            <a:r>
              <a:rPr lang="fr-FR" sz="2800" dirty="0"/>
              <a:t>La limite de NI doit être justifiée cliniquement</a:t>
            </a:r>
          </a:p>
          <a:p>
            <a:r>
              <a:rPr lang="fr-FR" sz="2800" dirty="0"/>
              <a:t>En termes de % </a:t>
            </a:r>
            <a:r>
              <a:rPr lang="fr-FR" sz="2800" dirty="0" err="1"/>
              <a:t>de</a:t>
            </a:r>
            <a:r>
              <a:rPr lang="fr-FR" sz="2800" dirty="0"/>
              <a:t> l’efficacité du comparateur préservé</a:t>
            </a:r>
          </a:p>
          <a:p>
            <a:r>
              <a:rPr lang="fr-FR" sz="2800" dirty="0"/>
              <a:t>Le papier doit aussi rapporter l’estimation de l’efficacité du </a:t>
            </a:r>
            <a:r>
              <a:rPr lang="fr-FR" sz="2800" dirty="0" err="1"/>
              <a:t>trt</a:t>
            </a:r>
            <a:r>
              <a:rPr lang="fr-FR" sz="2800" dirty="0"/>
              <a:t> de référence qu’ils ont utilisés</a:t>
            </a:r>
          </a:p>
          <a:p>
            <a:pPr lvl="1"/>
            <a:r>
              <a:rPr lang="fr-FR" sz="2400" dirty="0"/>
              <a:t>Essai de référence, méta-analyse</a:t>
            </a:r>
          </a:p>
          <a:p>
            <a:r>
              <a:rPr lang="fr-FR" sz="2800" dirty="0"/>
              <a:t>L’efficacité du comparateur doit être déterminée par la borne péjorative de l’IC de l’essai du </a:t>
            </a:r>
            <a:r>
              <a:rPr lang="fr-FR" sz="2800" dirty="0" err="1"/>
              <a:t>trt</a:t>
            </a:r>
            <a:r>
              <a:rPr lang="fr-FR" sz="2800" dirty="0"/>
              <a:t> de référence</a:t>
            </a:r>
          </a:p>
          <a:p>
            <a:endParaRPr lang="fr-FR" sz="2800" dirty="0"/>
          </a:p>
        </p:txBody>
      </p:sp>
    </p:spTree>
    <p:extLst>
      <p:ext uri="{BB962C8B-B14F-4D97-AF65-F5344CB8AC3E}">
        <p14:creationId xmlns:p14="http://schemas.microsoft.com/office/powerpoint/2010/main" val="214179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fr-FR" dirty="0"/>
              <a:t>Interprétation correcte d’une conclusion en </a:t>
            </a:r>
            <a:r>
              <a:rPr lang="fr-FR" dirty="0" smtClean="0"/>
              <a:t>NI</a:t>
            </a:r>
            <a:endParaRPr lang="fr-FR" dirty="0"/>
          </a:p>
        </p:txBody>
      </p:sp>
      <p:sp>
        <p:nvSpPr>
          <p:cNvPr id="8195" name="Rectangle 3"/>
          <p:cNvSpPr>
            <a:spLocks noGrp="1" noChangeArrowheads="1"/>
          </p:cNvSpPr>
          <p:nvPr>
            <p:ph idx="1"/>
          </p:nvPr>
        </p:nvSpPr>
        <p:spPr/>
        <p:txBody>
          <a:bodyPr/>
          <a:lstStyle/>
          <a:p>
            <a:r>
              <a:rPr lang="fr-FR" sz="2000" dirty="0"/>
              <a:t>La conclusion </a:t>
            </a:r>
          </a:p>
          <a:p>
            <a:pPr algn="ctr">
              <a:buNone/>
            </a:pPr>
            <a:r>
              <a:rPr lang="fr-FR" sz="2000" i="1" dirty="0"/>
              <a:t>"… est au moins aussi efficace que ..."</a:t>
            </a:r>
            <a:endParaRPr lang="fr-FR" sz="2000" dirty="0"/>
          </a:p>
          <a:p>
            <a:pPr>
              <a:buNone/>
            </a:pPr>
            <a:r>
              <a:rPr lang="fr-FR" sz="2000" dirty="0"/>
              <a:t>est inappropriée</a:t>
            </a:r>
          </a:p>
          <a:p>
            <a:r>
              <a:rPr lang="fr-FR" sz="2000" dirty="0"/>
              <a:t>Rien ne permet d'exclure que le nouveau T soit en fait inférieur au T standard</a:t>
            </a:r>
          </a:p>
          <a:p>
            <a:r>
              <a:rPr lang="fr-FR" sz="2000" dirty="0"/>
              <a:t>la perte d'efficacité est inférieur à x%</a:t>
            </a:r>
          </a:p>
          <a:p>
            <a:endParaRPr lang="fr-FR" sz="2000" dirty="0"/>
          </a:p>
          <a:p>
            <a:r>
              <a:rPr lang="fr-FR" sz="2000" dirty="0"/>
              <a:t>L’essai de NI permet de positionner le nouveau traitement par rapport au traitement standard</a:t>
            </a:r>
          </a:p>
          <a:p>
            <a:pPr lvl="1"/>
            <a:r>
              <a:rPr lang="fr-FR" sz="1800" dirty="0"/>
              <a:t>donne les éléments de la décision aux praticiens</a:t>
            </a:r>
          </a:p>
          <a:p>
            <a:pPr lvl="1"/>
            <a:r>
              <a:rPr lang="fr-FR" sz="1800" b="1" dirty="0">
                <a:solidFill>
                  <a:schemeClr val="accent2"/>
                </a:solidFill>
              </a:rPr>
              <a:t>il n'est pas possible d'exclure que le nouveau traitement soit moins efficace de 50% par rapport au traitement standard</a:t>
            </a:r>
          </a:p>
          <a:p>
            <a:pPr lvl="1"/>
            <a:r>
              <a:rPr lang="fr-FR" sz="1800" b="1" dirty="0">
                <a:solidFill>
                  <a:schemeClr val="accent2"/>
                </a:solidFill>
              </a:rPr>
              <a:t>par contre, il présente les avantages suivants ….. </a:t>
            </a:r>
            <a:endParaRPr lang="fr-FR" sz="1800" b="1" dirty="0"/>
          </a:p>
        </p:txBody>
      </p:sp>
    </p:spTree>
    <p:extLst>
      <p:ext uri="{BB962C8B-B14F-4D97-AF65-F5344CB8AC3E}">
        <p14:creationId xmlns:p14="http://schemas.microsoft.com/office/powerpoint/2010/main" val="356470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5370" y="193796"/>
            <a:ext cx="8229600" cy="1143000"/>
          </a:xfrm>
        </p:spPr>
        <p:txBody>
          <a:bodyPr/>
          <a:lstStyle/>
          <a:p>
            <a:r>
              <a:rPr lang="fr-FR" dirty="0"/>
              <a:t>Switch d’hypothèse</a:t>
            </a:r>
          </a:p>
        </p:txBody>
      </p:sp>
      <p:sp>
        <p:nvSpPr>
          <p:cNvPr id="14" name="ZoneTexte 13">
            <a:extLst>
              <a:ext uri="{FF2B5EF4-FFF2-40B4-BE49-F238E27FC236}">
                <a16:creationId xmlns:a16="http://schemas.microsoft.com/office/drawing/2014/main" id="{CF41E618-D705-4F14-84A6-12409F009B72}"/>
              </a:ext>
            </a:extLst>
          </p:cNvPr>
          <p:cNvSpPr txBox="1"/>
          <p:nvPr/>
        </p:nvSpPr>
        <p:spPr>
          <a:xfrm>
            <a:off x="1042416" y="1737360"/>
            <a:ext cx="7100790" cy="923330"/>
          </a:xfrm>
          <a:prstGeom prst="rect">
            <a:avLst/>
          </a:prstGeom>
          <a:noFill/>
        </p:spPr>
        <p:txBody>
          <a:bodyPr wrap="none" rtlCol="0">
            <a:spAutoFit/>
          </a:bodyPr>
          <a:lstStyle/>
          <a:p>
            <a:r>
              <a:rPr lang="fr-FR" dirty="0"/>
              <a:t>L’hypothèse de supériorité est incluse dans l’hypothèse de non-infériorité</a:t>
            </a:r>
          </a:p>
          <a:p>
            <a:r>
              <a:rPr lang="fr-FR" dirty="0"/>
              <a:t>La supériorité est une forme de non infériorité particulière</a:t>
            </a:r>
          </a:p>
          <a:p>
            <a:r>
              <a:rPr lang="fr-FR" dirty="0"/>
              <a:t>	</a:t>
            </a:r>
            <a:r>
              <a:rPr lang="fr-FR" dirty="0">
                <a:sym typeface="Wingdings" panose="05000000000000000000" pitchFamily="2" charset="2"/>
              </a:rPr>
              <a:t> pas d’inflation du risque alpha</a:t>
            </a:r>
            <a:endParaRPr lang="fr-FR" dirty="0"/>
          </a:p>
        </p:txBody>
      </p:sp>
      <p:sp>
        <p:nvSpPr>
          <p:cNvPr id="19" name="ZoneTexte 18">
            <a:extLst>
              <a:ext uri="{FF2B5EF4-FFF2-40B4-BE49-F238E27FC236}">
                <a16:creationId xmlns:a16="http://schemas.microsoft.com/office/drawing/2014/main" id="{3F0CF56D-BD8D-41AD-8E60-6E6ECE7D4B6C}"/>
              </a:ext>
            </a:extLst>
          </p:cNvPr>
          <p:cNvSpPr txBox="1"/>
          <p:nvPr/>
        </p:nvSpPr>
        <p:spPr>
          <a:xfrm>
            <a:off x="390848" y="4783944"/>
            <a:ext cx="3034420" cy="369332"/>
          </a:xfrm>
          <a:prstGeom prst="rect">
            <a:avLst/>
          </a:prstGeom>
          <a:noFill/>
          <a:ln>
            <a:solidFill>
              <a:schemeClr val="tx1"/>
            </a:solidFill>
          </a:ln>
        </p:spPr>
        <p:txBody>
          <a:bodyPr wrap="none" rtlCol="0">
            <a:spAutoFit/>
          </a:bodyPr>
          <a:lstStyle/>
          <a:p>
            <a:pPr algn="r"/>
            <a:r>
              <a:rPr lang="fr-FR" dirty="0"/>
              <a:t>Nouveau traitement supérieur</a:t>
            </a:r>
          </a:p>
        </p:txBody>
      </p:sp>
      <p:cxnSp>
        <p:nvCxnSpPr>
          <p:cNvPr id="20" name="Connecteur droit avec flèche 19">
            <a:extLst>
              <a:ext uri="{FF2B5EF4-FFF2-40B4-BE49-F238E27FC236}">
                <a16:creationId xmlns:a16="http://schemas.microsoft.com/office/drawing/2014/main" id="{1EC41593-69CD-49A0-A1AF-9B26A591E81F}"/>
              </a:ext>
            </a:extLst>
          </p:cNvPr>
          <p:cNvCxnSpPr/>
          <p:nvPr/>
        </p:nvCxnSpPr>
        <p:spPr bwMode="auto">
          <a:xfrm flipH="1">
            <a:off x="568016" y="4037882"/>
            <a:ext cx="626469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1" name="ZoneTexte 20">
            <a:extLst>
              <a:ext uri="{FF2B5EF4-FFF2-40B4-BE49-F238E27FC236}">
                <a16:creationId xmlns:a16="http://schemas.microsoft.com/office/drawing/2014/main" id="{C4EB4B63-4398-48B1-9992-E399ECE7F965}"/>
              </a:ext>
            </a:extLst>
          </p:cNvPr>
          <p:cNvSpPr txBox="1"/>
          <p:nvPr/>
        </p:nvSpPr>
        <p:spPr>
          <a:xfrm>
            <a:off x="7048736" y="3853216"/>
            <a:ext cx="559769" cy="369332"/>
          </a:xfrm>
          <a:prstGeom prst="rect">
            <a:avLst/>
          </a:prstGeom>
          <a:noFill/>
        </p:spPr>
        <p:txBody>
          <a:bodyPr wrap="none" rtlCol="0">
            <a:spAutoFit/>
          </a:bodyPr>
          <a:lstStyle/>
          <a:p>
            <a:r>
              <a:rPr lang="fr-FR" dirty="0"/>
              <a:t>RRR</a:t>
            </a:r>
          </a:p>
        </p:txBody>
      </p:sp>
      <p:cxnSp>
        <p:nvCxnSpPr>
          <p:cNvPr id="25" name="Connecteur droit 24">
            <a:extLst>
              <a:ext uri="{FF2B5EF4-FFF2-40B4-BE49-F238E27FC236}">
                <a16:creationId xmlns:a16="http://schemas.microsoft.com/office/drawing/2014/main" id="{383E359E-DB5F-4680-A10C-7897C0D70823}"/>
              </a:ext>
            </a:extLst>
          </p:cNvPr>
          <p:cNvCxnSpPr/>
          <p:nvPr/>
        </p:nvCxnSpPr>
        <p:spPr bwMode="auto">
          <a:xfrm>
            <a:off x="3520344" y="3853216"/>
            <a:ext cx="6282" cy="1336794"/>
          </a:xfrm>
          <a:prstGeom prst="line">
            <a:avLst/>
          </a:prstGeom>
          <a:solidFill>
            <a:schemeClr val="accent1"/>
          </a:solidFill>
          <a:ln w="12700" cap="flat" cmpd="sng" algn="ctr">
            <a:solidFill>
              <a:schemeClr val="tx1"/>
            </a:solidFill>
            <a:prstDash val="sysDash"/>
            <a:round/>
            <a:headEnd type="none" w="sm" len="sm"/>
            <a:tailEnd type="none" w="lg" len="med"/>
          </a:ln>
          <a:effectLst/>
        </p:spPr>
      </p:cxnSp>
      <p:sp>
        <p:nvSpPr>
          <p:cNvPr id="28" name="ZoneTexte 27">
            <a:extLst>
              <a:ext uri="{FF2B5EF4-FFF2-40B4-BE49-F238E27FC236}">
                <a16:creationId xmlns:a16="http://schemas.microsoft.com/office/drawing/2014/main" id="{71E76ADB-8046-43C1-9A61-EAAD4B7A6B34}"/>
              </a:ext>
            </a:extLst>
          </p:cNvPr>
          <p:cNvSpPr txBox="1"/>
          <p:nvPr/>
        </p:nvSpPr>
        <p:spPr>
          <a:xfrm>
            <a:off x="3288420" y="3461818"/>
            <a:ext cx="476412" cy="369332"/>
          </a:xfrm>
          <a:prstGeom prst="rect">
            <a:avLst/>
          </a:prstGeom>
          <a:noFill/>
        </p:spPr>
        <p:txBody>
          <a:bodyPr wrap="none" rtlCol="0">
            <a:spAutoFit/>
          </a:bodyPr>
          <a:lstStyle/>
          <a:p>
            <a:r>
              <a:rPr lang="fr-FR" dirty="0"/>
              <a:t>0.0</a:t>
            </a:r>
          </a:p>
        </p:txBody>
      </p:sp>
      <p:cxnSp>
        <p:nvCxnSpPr>
          <p:cNvPr id="29" name="Connecteur droit 28">
            <a:extLst>
              <a:ext uri="{FF2B5EF4-FFF2-40B4-BE49-F238E27FC236}">
                <a16:creationId xmlns:a16="http://schemas.microsoft.com/office/drawing/2014/main" id="{39C40DF5-796C-4658-A8E7-A2C0C4C49D4D}"/>
              </a:ext>
            </a:extLst>
          </p:cNvPr>
          <p:cNvCxnSpPr/>
          <p:nvPr/>
        </p:nvCxnSpPr>
        <p:spPr bwMode="auto">
          <a:xfrm>
            <a:off x="4528456" y="3853216"/>
            <a:ext cx="0" cy="1336794"/>
          </a:xfrm>
          <a:prstGeom prst="line">
            <a:avLst/>
          </a:prstGeom>
          <a:solidFill>
            <a:schemeClr val="accent1"/>
          </a:solidFill>
          <a:ln w="25400" cap="flat" cmpd="sng" algn="ctr">
            <a:solidFill>
              <a:schemeClr val="accent2"/>
            </a:solidFill>
            <a:prstDash val="solid"/>
            <a:round/>
            <a:headEnd type="none" w="sm" len="sm"/>
            <a:tailEnd type="none" w="lg" len="med"/>
          </a:ln>
          <a:effectLst/>
        </p:spPr>
      </p:cxnSp>
      <p:sp>
        <p:nvSpPr>
          <p:cNvPr id="30" name="ZoneTexte 29">
            <a:extLst>
              <a:ext uri="{FF2B5EF4-FFF2-40B4-BE49-F238E27FC236}">
                <a16:creationId xmlns:a16="http://schemas.microsoft.com/office/drawing/2014/main" id="{AB08E182-9F4A-4D7F-9D92-F523B7255040}"/>
              </a:ext>
            </a:extLst>
          </p:cNvPr>
          <p:cNvSpPr txBox="1"/>
          <p:nvPr/>
        </p:nvSpPr>
        <p:spPr>
          <a:xfrm>
            <a:off x="4187855" y="3461818"/>
            <a:ext cx="699230" cy="369332"/>
          </a:xfrm>
          <a:prstGeom prst="rect">
            <a:avLst/>
          </a:prstGeom>
          <a:noFill/>
        </p:spPr>
        <p:txBody>
          <a:bodyPr wrap="none" rtlCol="0">
            <a:spAutoFit/>
          </a:bodyPr>
          <a:lstStyle/>
          <a:p>
            <a:pPr algn="ctr"/>
            <a:r>
              <a:rPr lang="fr-FR" dirty="0"/>
              <a:t>+15%</a:t>
            </a:r>
          </a:p>
        </p:txBody>
      </p:sp>
      <p:sp>
        <p:nvSpPr>
          <p:cNvPr id="31" name="ZoneTexte 30">
            <a:extLst>
              <a:ext uri="{FF2B5EF4-FFF2-40B4-BE49-F238E27FC236}">
                <a16:creationId xmlns:a16="http://schemas.microsoft.com/office/drawing/2014/main" id="{B1FCF86B-B09A-4FB2-9691-E36E2D3DDA9A}"/>
              </a:ext>
            </a:extLst>
          </p:cNvPr>
          <p:cNvSpPr txBox="1"/>
          <p:nvPr/>
        </p:nvSpPr>
        <p:spPr>
          <a:xfrm>
            <a:off x="3782091" y="5302949"/>
            <a:ext cx="1492729" cy="646331"/>
          </a:xfrm>
          <a:prstGeom prst="rect">
            <a:avLst/>
          </a:prstGeom>
          <a:noFill/>
        </p:spPr>
        <p:txBody>
          <a:bodyPr wrap="square" rtlCol="0">
            <a:spAutoFit/>
          </a:bodyPr>
          <a:lstStyle/>
          <a:p>
            <a:pPr algn="ctr"/>
            <a:r>
              <a:rPr lang="fr-FR" dirty="0">
                <a:solidFill>
                  <a:schemeClr val="accent2"/>
                </a:solidFill>
              </a:rPr>
              <a:t>Limite de non infériorité</a:t>
            </a:r>
          </a:p>
        </p:txBody>
      </p:sp>
      <p:sp>
        <p:nvSpPr>
          <p:cNvPr id="32" name="ZoneTexte 31">
            <a:extLst>
              <a:ext uri="{FF2B5EF4-FFF2-40B4-BE49-F238E27FC236}">
                <a16:creationId xmlns:a16="http://schemas.microsoft.com/office/drawing/2014/main" id="{7FD24E2D-0E7C-42B2-AAA3-0ED817DCC5C8}"/>
              </a:ext>
            </a:extLst>
          </p:cNvPr>
          <p:cNvSpPr txBox="1"/>
          <p:nvPr/>
        </p:nvSpPr>
        <p:spPr>
          <a:xfrm>
            <a:off x="568016" y="4264939"/>
            <a:ext cx="3896872" cy="369332"/>
          </a:xfrm>
          <a:prstGeom prst="rect">
            <a:avLst/>
          </a:prstGeom>
          <a:solidFill>
            <a:schemeClr val="bg1">
              <a:alpha val="69000"/>
            </a:schemeClr>
          </a:solidFill>
          <a:ln>
            <a:solidFill>
              <a:schemeClr val="tx1"/>
            </a:solidFill>
          </a:ln>
        </p:spPr>
        <p:txBody>
          <a:bodyPr wrap="square" rtlCol="0">
            <a:spAutoFit/>
          </a:bodyPr>
          <a:lstStyle/>
          <a:p>
            <a:pPr algn="r"/>
            <a:r>
              <a:rPr lang="fr-FR" dirty="0"/>
              <a:t>Nouveau traitement non inférieur</a:t>
            </a:r>
          </a:p>
        </p:txBody>
      </p:sp>
      <p:sp>
        <p:nvSpPr>
          <p:cNvPr id="33" name="ZoneTexte 32">
            <a:extLst>
              <a:ext uri="{FF2B5EF4-FFF2-40B4-BE49-F238E27FC236}">
                <a16:creationId xmlns:a16="http://schemas.microsoft.com/office/drawing/2014/main" id="{FDDC0855-25AD-435B-994F-0B21488242FF}"/>
              </a:ext>
            </a:extLst>
          </p:cNvPr>
          <p:cNvSpPr txBox="1"/>
          <p:nvPr/>
        </p:nvSpPr>
        <p:spPr>
          <a:xfrm>
            <a:off x="4600464" y="4276283"/>
            <a:ext cx="4040914" cy="369332"/>
          </a:xfrm>
          <a:prstGeom prst="rect">
            <a:avLst/>
          </a:prstGeom>
          <a:noFill/>
          <a:ln>
            <a:solidFill>
              <a:schemeClr val="tx1"/>
            </a:solidFill>
          </a:ln>
        </p:spPr>
        <p:txBody>
          <a:bodyPr wrap="none" rtlCol="0">
            <a:spAutoFit/>
          </a:bodyPr>
          <a:lstStyle/>
          <a:p>
            <a:r>
              <a:rPr lang="fr-FR" dirty="0"/>
              <a:t>Nouveau traitement nettement inférieur</a:t>
            </a:r>
          </a:p>
        </p:txBody>
      </p:sp>
    </p:spTree>
    <p:extLst>
      <p:ext uri="{BB962C8B-B14F-4D97-AF65-F5344CB8AC3E}">
        <p14:creationId xmlns:p14="http://schemas.microsoft.com/office/powerpoint/2010/main" val="243625545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Population d’analyse</a:t>
            </a:r>
          </a:p>
        </p:txBody>
      </p:sp>
      <p:sp>
        <p:nvSpPr>
          <p:cNvPr id="3" name="Espace réservé du contenu 2"/>
          <p:cNvSpPr>
            <a:spLocks noGrp="1"/>
          </p:cNvSpPr>
          <p:nvPr>
            <p:ph idx="1"/>
          </p:nvPr>
        </p:nvSpPr>
        <p:spPr/>
        <p:txBody>
          <a:bodyPr/>
          <a:lstStyle/>
          <a:p>
            <a:r>
              <a:rPr lang="fr-FR" dirty="0"/>
              <a:t>Non infériorité : per </a:t>
            </a:r>
            <a:r>
              <a:rPr lang="fr-FR" dirty="0" err="1"/>
              <a:t>protocol</a:t>
            </a:r>
            <a:r>
              <a:rPr lang="fr-FR" dirty="0"/>
              <a:t> (+ITT)</a:t>
            </a:r>
          </a:p>
          <a:p>
            <a:r>
              <a:rPr lang="fr-FR" dirty="0"/>
              <a:t>Supériorité : ITT</a:t>
            </a:r>
          </a:p>
        </p:txBody>
      </p:sp>
      <p:pic>
        <p:nvPicPr>
          <p:cNvPr id="4" name="Image 3"/>
          <p:cNvPicPr>
            <a:picLocks noChangeAspect="1"/>
          </p:cNvPicPr>
          <p:nvPr/>
        </p:nvPicPr>
        <p:blipFill>
          <a:blip r:embed="rId2"/>
          <a:stretch>
            <a:fillRect/>
          </a:stretch>
        </p:blipFill>
        <p:spPr>
          <a:xfrm>
            <a:off x="672495" y="2536645"/>
            <a:ext cx="7900610" cy="3915925"/>
          </a:xfrm>
          <a:prstGeom prst="rect">
            <a:avLst/>
          </a:prstGeom>
        </p:spPr>
      </p:pic>
      <p:sp>
        <p:nvSpPr>
          <p:cNvPr id="5" name="ZoneTexte 4"/>
          <p:cNvSpPr txBox="1"/>
          <p:nvPr/>
        </p:nvSpPr>
        <p:spPr>
          <a:xfrm>
            <a:off x="5965197" y="6452570"/>
            <a:ext cx="2702856" cy="307777"/>
          </a:xfrm>
          <a:prstGeom prst="rect">
            <a:avLst/>
          </a:prstGeom>
          <a:noFill/>
        </p:spPr>
        <p:txBody>
          <a:bodyPr wrap="none" rtlCol="0">
            <a:spAutoFit/>
          </a:bodyPr>
          <a:lstStyle/>
          <a:p>
            <a:r>
              <a:rPr lang="fr-FR" sz="1400" dirty="0"/>
              <a:t>ROCKET 10.1056/NEJMoa1009638</a:t>
            </a:r>
          </a:p>
        </p:txBody>
      </p:sp>
    </p:spTree>
    <p:extLst>
      <p:ext uri="{BB962C8B-B14F-4D97-AF65-F5344CB8AC3E}">
        <p14:creationId xmlns:p14="http://schemas.microsoft.com/office/powerpoint/2010/main" val="114529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Randomisation</a:t>
            </a:r>
            <a:endParaRPr lang="fr-FR" dirty="0"/>
          </a:p>
        </p:txBody>
      </p:sp>
      <p:sp>
        <p:nvSpPr>
          <p:cNvPr id="3" name="Espace réservé du contenu 2"/>
          <p:cNvSpPr>
            <a:spLocks noGrp="1"/>
          </p:cNvSpPr>
          <p:nvPr>
            <p:ph idx="1"/>
          </p:nvPr>
        </p:nvSpPr>
        <p:spPr>
          <a:xfrm>
            <a:off x="446856" y="1412777"/>
            <a:ext cx="8468544" cy="4075550"/>
          </a:xfrm>
        </p:spPr>
        <p:txBody>
          <a:bodyPr>
            <a:normAutofit fontScale="62500" lnSpcReduction="20000"/>
          </a:bodyPr>
          <a:lstStyle/>
          <a:p>
            <a:r>
              <a:rPr lang="fr-FR" dirty="0" smtClean="0"/>
              <a:t>Randomisation centralisée = pas réalisée dans le service </a:t>
            </a:r>
          </a:p>
          <a:p>
            <a:pPr lvl="1"/>
            <a:r>
              <a:rPr lang="fr-FR" dirty="0" smtClean="0"/>
              <a:t>Serveur en ligne par </a:t>
            </a:r>
            <a:r>
              <a:rPr lang="fr-FR" dirty="0"/>
              <a:t>plateforme internet (IWRS interactive web </a:t>
            </a:r>
            <a:r>
              <a:rPr lang="fr-FR" dirty="0" err="1"/>
              <a:t>response</a:t>
            </a:r>
            <a:r>
              <a:rPr lang="fr-FR" dirty="0"/>
              <a:t> </a:t>
            </a:r>
            <a:r>
              <a:rPr lang="fr-FR" dirty="0" smtClean="0"/>
              <a:t>system)</a:t>
            </a:r>
          </a:p>
          <a:p>
            <a:pPr lvl="1"/>
            <a:r>
              <a:rPr lang="fr-FR" dirty="0" smtClean="0"/>
              <a:t>Serveur vocal </a:t>
            </a:r>
            <a:r>
              <a:rPr lang="fr-FR" dirty="0"/>
              <a:t>par </a:t>
            </a:r>
            <a:r>
              <a:rPr lang="fr-FR" dirty="0" smtClean="0"/>
              <a:t>téléphone (IVRS </a:t>
            </a:r>
            <a:r>
              <a:rPr lang="fr-FR" dirty="0"/>
              <a:t>interactive </a:t>
            </a:r>
            <a:r>
              <a:rPr lang="fr-FR" dirty="0" err="1"/>
              <a:t>voice</a:t>
            </a:r>
            <a:r>
              <a:rPr lang="fr-FR" dirty="0"/>
              <a:t> </a:t>
            </a:r>
            <a:r>
              <a:rPr lang="fr-FR" dirty="0" err="1"/>
              <a:t>response</a:t>
            </a:r>
            <a:r>
              <a:rPr lang="fr-FR" dirty="0"/>
              <a:t> </a:t>
            </a:r>
            <a:r>
              <a:rPr lang="fr-FR" dirty="0" smtClean="0"/>
              <a:t>system)</a:t>
            </a:r>
          </a:p>
          <a:p>
            <a:pPr lvl="1"/>
            <a:r>
              <a:rPr lang="fr-FR" dirty="0" smtClean="0"/>
              <a:t>Centre de coordination (appel, fax)</a:t>
            </a:r>
            <a:endParaRPr lang="fr-FR" dirty="0"/>
          </a:p>
          <a:p>
            <a:r>
              <a:rPr lang="fr-FR" dirty="0" smtClean="0"/>
              <a:t>Randomisation par enveloppes : </a:t>
            </a:r>
          </a:p>
          <a:p>
            <a:pPr lvl="1"/>
            <a:r>
              <a:rPr lang="fr-FR" dirty="0" smtClean="0"/>
              <a:t>Opaques, scellées, numérotées, il faut avoir une traçabilité (qui, quand </a:t>
            </a:r>
            <a:r>
              <a:rPr lang="fr-FR" dirty="0" err="1" smtClean="0"/>
              <a:t>etc</a:t>
            </a:r>
            <a:r>
              <a:rPr lang="fr-FR" dirty="0" smtClean="0"/>
              <a:t>) ++</a:t>
            </a:r>
          </a:p>
          <a:p>
            <a:pPr lvl="1"/>
            <a:r>
              <a:rPr lang="fr-FR" dirty="0" smtClean="0"/>
              <a:t>Risque des enveloppes dans les services</a:t>
            </a:r>
          </a:p>
          <a:p>
            <a:pPr lvl="2"/>
            <a:r>
              <a:rPr lang="fr-FR" dirty="0" smtClean="0"/>
              <a:t>Risque </a:t>
            </a:r>
            <a:r>
              <a:rPr lang="fr-FR" dirty="0"/>
              <a:t>de fraude </a:t>
            </a:r>
            <a:endParaRPr lang="fr-FR" dirty="0" smtClean="0"/>
          </a:p>
          <a:p>
            <a:pPr lvl="2"/>
            <a:r>
              <a:rPr lang="fr-FR" dirty="0" smtClean="0"/>
              <a:t>Ordre </a:t>
            </a:r>
            <a:r>
              <a:rPr lang="fr-FR" dirty="0"/>
              <a:t>d’ouverture des enveloppes pas toujours respecté </a:t>
            </a:r>
            <a:endParaRPr lang="fr-FR" dirty="0" smtClean="0"/>
          </a:p>
          <a:p>
            <a:pPr lvl="2"/>
            <a:r>
              <a:rPr lang="fr-FR" dirty="0" smtClean="0"/>
              <a:t>Aucun </a:t>
            </a:r>
            <a:r>
              <a:rPr lang="fr-FR" dirty="0"/>
              <a:t>contrôle sur l’inclusion elle-même (inclusion à tort ?) </a:t>
            </a:r>
            <a:endParaRPr lang="fr-FR" dirty="0" smtClean="0"/>
          </a:p>
          <a:p>
            <a:pPr lvl="2"/>
            <a:r>
              <a:rPr lang="fr-FR" dirty="0" smtClean="0"/>
              <a:t>Nécessite </a:t>
            </a:r>
            <a:r>
              <a:rPr lang="fr-FR" dirty="0"/>
              <a:t>d’organiser le lieu de conservation des enveloppes, par qui etc</a:t>
            </a:r>
            <a:r>
              <a:rPr lang="fr-FR" dirty="0" smtClean="0"/>
              <a:t>…</a:t>
            </a:r>
          </a:p>
          <a:p>
            <a:pPr>
              <a:buFont typeface="Symbol" panose="05050102010706020507" pitchFamily="18" charset="2"/>
              <a:buChar char="Þ"/>
            </a:pPr>
            <a:r>
              <a:rPr lang="fr-FR" dirty="0" smtClean="0"/>
              <a:t> Dans </a:t>
            </a:r>
            <a:r>
              <a:rPr lang="fr-FR" dirty="0"/>
              <a:t>un essai en double insu, tout type de randomisation est imprévisible, mais </a:t>
            </a:r>
            <a:r>
              <a:rPr lang="fr-FR" dirty="0" smtClean="0"/>
              <a:t>les </a:t>
            </a:r>
            <a:r>
              <a:rPr lang="fr-FR" dirty="0"/>
              <a:t>procédures </a:t>
            </a:r>
            <a:r>
              <a:rPr lang="fr-FR" dirty="0" smtClean="0"/>
              <a:t>centralisées </a:t>
            </a:r>
            <a:r>
              <a:rPr lang="fr-FR" dirty="0"/>
              <a:t>sont </a:t>
            </a:r>
            <a:r>
              <a:rPr lang="fr-FR" dirty="0" smtClean="0"/>
              <a:t>largement utilisées car évitent tout risque de violation</a:t>
            </a:r>
          </a:p>
          <a:p>
            <a:pPr>
              <a:buFont typeface="Symbol" panose="05050102010706020507" pitchFamily="18" charset="2"/>
              <a:buChar char="Þ"/>
            </a:pPr>
            <a:r>
              <a:rPr lang="fr-FR" dirty="0" smtClean="0"/>
              <a:t> Dans un essai en ouvert privilégier centralisé en ligne ++</a:t>
            </a:r>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992" y="5503515"/>
            <a:ext cx="6836892" cy="720080"/>
          </a:xfrm>
          <a:prstGeom prst="rect">
            <a:avLst/>
          </a:prstGeom>
        </p:spPr>
      </p:pic>
      <p:pic>
        <p:nvPicPr>
          <p:cNvPr id="5" name="Image 4"/>
          <p:cNvPicPr>
            <a:picLocks noChangeAspect="1"/>
          </p:cNvPicPr>
          <p:nvPr/>
        </p:nvPicPr>
        <p:blipFill>
          <a:blip r:embed="rId4"/>
          <a:stretch>
            <a:fillRect/>
          </a:stretch>
        </p:blipFill>
        <p:spPr>
          <a:xfrm>
            <a:off x="7250987" y="3312182"/>
            <a:ext cx="1803757" cy="988197"/>
          </a:xfrm>
          <a:prstGeom prst="rect">
            <a:avLst/>
          </a:prstGeom>
        </p:spPr>
      </p:pic>
    </p:spTree>
    <p:extLst>
      <p:ext uri="{BB962C8B-B14F-4D97-AF65-F5344CB8AC3E}">
        <p14:creationId xmlns:p14="http://schemas.microsoft.com/office/powerpoint/2010/main" val="1645261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Randomisation stratifiée</a:t>
            </a:r>
            <a:endParaRPr lang="en-US" dirty="0"/>
          </a:p>
        </p:txBody>
      </p:sp>
      <p:sp>
        <p:nvSpPr>
          <p:cNvPr id="4" name="Espace réservé du contenu 2"/>
          <p:cNvSpPr txBox="1">
            <a:spLocks/>
          </p:cNvSpPr>
          <p:nvPr/>
        </p:nvSpPr>
        <p:spPr>
          <a:xfrm>
            <a:off x="179512" y="1196752"/>
            <a:ext cx="8352928" cy="54006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b="1" dirty="0"/>
              <a:t>Stratification de la randomisation </a:t>
            </a:r>
            <a:r>
              <a:rPr lang="fr-FR" sz="2000" dirty="0"/>
              <a:t>: Dans un essai clinique, les patients peuvent être randomisés en tenant compte de </a:t>
            </a:r>
            <a:r>
              <a:rPr lang="fr-FR" sz="2000" b="1" dirty="0"/>
              <a:t>strates (groupes de patients) </a:t>
            </a:r>
            <a:r>
              <a:rPr lang="fr-FR" sz="2000" dirty="0"/>
              <a:t>définissant des </a:t>
            </a:r>
            <a:r>
              <a:rPr lang="fr-FR" sz="2000" b="1" dirty="0"/>
              <a:t>facteurs pronostiques importants </a:t>
            </a:r>
            <a:r>
              <a:rPr lang="fr-FR" sz="2000" dirty="0"/>
              <a:t>(par exemple la catégorie d’âge ou l’hôpital), afin d’avoir autant de placebo que de traitement expérimental dans les différentes strates. Ceci permet </a:t>
            </a:r>
            <a:r>
              <a:rPr lang="fr-FR" sz="2000" b="1" dirty="0"/>
              <a:t>d’éviter un effet de confusion des variables prises en compte </a:t>
            </a:r>
            <a:r>
              <a:rPr lang="fr-FR" sz="2000" dirty="0"/>
              <a:t>pour définir les strates dans l’analyse de l’efficacité du traitement.</a:t>
            </a:r>
          </a:p>
          <a:p>
            <a:pPr algn="just"/>
            <a:r>
              <a:rPr lang="fr-FR" sz="2000" dirty="0"/>
              <a:t>Il est recommandé d’ajuster quand même sur les variables de stratification</a:t>
            </a:r>
          </a:p>
        </p:txBody>
      </p:sp>
      <p:pic>
        <p:nvPicPr>
          <p:cNvPr id="5" name="Image 4"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717031"/>
            <a:ext cx="4288634" cy="2965875"/>
          </a:xfrm>
          <a:prstGeom prst="rect">
            <a:avLst/>
          </a:prstGeom>
        </p:spPr>
      </p:pic>
      <p:grpSp>
        <p:nvGrpSpPr>
          <p:cNvPr id="9" name="Groupe 8"/>
          <p:cNvGrpSpPr/>
          <p:nvPr/>
        </p:nvGrpSpPr>
        <p:grpSpPr>
          <a:xfrm>
            <a:off x="7450395" y="5106352"/>
            <a:ext cx="1335341" cy="723698"/>
            <a:chOff x="7958623" y="5378752"/>
            <a:chExt cx="2872549" cy="1409700"/>
          </a:xfrm>
        </p:grpSpPr>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r="81872"/>
            <a:stretch/>
          </p:blipFill>
          <p:spPr>
            <a:xfrm>
              <a:off x="7958623" y="5890210"/>
              <a:ext cx="691763" cy="805430"/>
            </a:xfrm>
            <a:prstGeom prst="rect">
              <a:avLst/>
            </a:prstGeom>
          </p:spPr>
        </p:pic>
        <p:pic>
          <p:nvPicPr>
            <p:cNvPr id="11" name="Image 10"/>
            <p:cNvPicPr>
              <a:picLocks noChangeAspect="1"/>
            </p:cNvPicPr>
            <p:nvPr/>
          </p:nvPicPr>
          <p:blipFill rotWithShape="1">
            <a:blip r:embed="rId4">
              <a:extLst>
                <a:ext uri="{28A0092B-C50C-407E-A947-70E740481C1C}">
                  <a14:useLocalDpi xmlns:a14="http://schemas.microsoft.com/office/drawing/2010/main" val="0"/>
                </a:ext>
              </a:extLst>
            </a:blip>
            <a:srcRect r="31317"/>
            <a:stretch/>
          </p:blipFill>
          <p:spPr>
            <a:xfrm>
              <a:off x="8606862" y="5378752"/>
              <a:ext cx="2224310" cy="1409700"/>
            </a:xfrm>
            <a:prstGeom prst="rect">
              <a:avLst/>
            </a:prstGeom>
          </p:spPr>
        </p:pic>
      </p:grpSp>
      <p:sp>
        <p:nvSpPr>
          <p:cNvPr id="12" name="Rectangle 11"/>
          <p:cNvSpPr/>
          <p:nvPr/>
        </p:nvSpPr>
        <p:spPr>
          <a:xfrm>
            <a:off x="5004048" y="4005064"/>
            <a:ext cx="3957550" cy="20285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La stratification nécessite la création de plusieurs listes de randomisation et permet de prendre en compte les effets de confusion des variables de stratification, donc procédure particulière</a:t>
            </a:r>
          </a:p>
          <a:p>
            <a:pPr algn="ctr"/>
            <a:r>
              <a:rPr lang="fr-FR" sz="1600" dirty="0"/>
              <a:t>-&gt; Si ce n’est pas précisé cela n’a pas été fait</a:t>
            </a:r>
          </a:p>
        </p:txBody>
      </p:sp>
    </p:spTree>
    <p:extLst>
      <p:ext uri="{BB962C8B-B14F-4D97-AF65-F5344CB8AC3E}">
        <p14:creationId xmlns:p14="http://schemas.microsoft.com/office/powerpoint/2010/main" val="2737491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Randomisation par bloc</a:t>
            </a:r>
            <a:endParaRPr lang="en-US" dirty="0"/>
          </a:p>
        </p:txBody>
      </p:sp>
      <p:sp>
        <p:nvSpPr>
          <p:cNvPr id="3" name="Espace réservé du contenu 2"/>
          <p:cNvSpPr>
            <a:spLocks noGrp="1"/>
          </p:cNvSpPr>
          <p:nvPr>
            <p:ph idx="1"/>
          </p:nvPr>
        </p:nvSpPr>
        <p:spPr>
          <a:xfrm>
            <a:off x="0" y="1667815"/>
            <a:ext cx="4104456" cy="3681536"/>
          </a:xfrm>
        </p:spPr>
        <p:txBody>
          <a:bodyPr>
            <a:normAutofit fontScale="55000" lnSpcReduction="20000"/>
          </a:bodyPr>
          <a:lstStyle/>
          <a:p>
            <a:r>
              <a:rPr lang="fr-FR" dirty="0"/>
              <a:t>La randomisation par bloc a pour but d’</a:t>
            </a:r>
            <a:r>
              <a:rPr lang="fr-FR" b="1" u="sng" dirty="0"/>
              <a:t>éviter un déséquilibre d’effectif entre les groupes en fin d’étude </a:t>
            </a:r>
            <a:endParaRPr lang="fr-FR" dirty="0" smtClean="0"/>
          </a:p>
          <a:p>
            <a:r>
              <a:rPr lang="fr-FR" dirty="0" smtClean="0"/>
              <a:t>Randomisation </a:t>
            </a:r>
            <a:r>
              <a:rPr lang="fr-FR" dirty="0"/>
              <a:t>par bloc de </a:t>
            </a:r>
            <a:r>
              <a:rPr lang="fr-FR" dirty="0" smtClean="0"/>
              <a:t>4 :</a:t>
            </a:r>
          </a:p>
          <a:p>
            <a:pPr lvl="1"/>
            <a:r>
              <a:rPr lang="fr-FR" dirty="0" smtClean="0"/>
              <a:t> </a:t>
            </a:r>
            <a:r>
              <a:rPr lang="fr-FR" dirty="0"/>
              <a:t>tous les 4 patients inclus, le nombre de traitements expérimentaux et de référence est équilibré </a:t>
            </a:r>
          </a:p>
          <a:p>
            <a:pPr lvl="1"/>
            <a:r>
              <a:rPr lang="fr-FR" dirty="0" smtClean="0"/>
              <a:t>listes </a:t>
            </a:r>
            <a:r>
              <a:rPr lang="fr-FR" dirty="0"/>
              <a:t>d’allocation aléatoires </a:t>
            </a:r>
            <a:r>
              <a:rPr lang="fr-FR" dirty="0" err="1" smtClean="0"/>
              <a:t>pré-établies</a:t>
            </a:r>
            <a:r>
              <a:rPr lang="fr-FR" dirty="0" smtClean="0"/>
              <a:t>. </a:t>
            </a:r>
          </a:p>
          <a:p>
            <a:r>
              <a:rPr lang="fr-FR" dirty="0" smtClean="0"/>
              <a:t>Taille des blocs</a:t>
            </a:r>
          </a:p>
          <a:p>
            <a:pPr lvl="1"/>
            <a:r>
              <a:rPr lang="fr-FR" dirty="0" smtClean="0"/>
              <a:t>Blocs de taille variable préférables en ouvert pour éviter de rompre l’imprévisibilité</a:t>
            </a:r>
          </a:p>
          <a:p>
            <a:pPr lvl="1"/>
            <a:r>
              <a:rPr lang="fr-FR" dirty="0" smtClean="0"/>
              <a:t>Blocs plus larges = plus à risque de déséquilibre mais moins prévisible</a:t>
            </a:r>
          </a:p>
          <a:p>
            <a:pPr lvl="1"/>
            <a:r>
              <a:rPr lang="fr-FR" dirty="0" smtClean="0"/>
              <a:t>Blocs plus petits = moins de déséquilibre mais plus facilement prévisible</a:t>
            </a:r>
            <a:endParaRPr lang="en-US" dirty="0"/>
          </a:p>
        </p:txBody>
      </p:sp>
      <p:grpSp>
        <p:nvGrpSpPr>
          <p:cNvPr id="7" name="Groupe 6"/>
          <p:cNvGrpSpPr/>
          <p:nvPr/>
        </p:nvGrpSpPr>
        <p:grpSpPr>
          <a:xfrm>
            <a:off x="7450395" y="5106352"/>
            <a:ext cx="1335341" cy="723698"/>
            <a:chOff x="7958623" y="5378752"/>
            <a:chExt cx="2872549" cy="1409700"/>
          </a:xfrm>
        </p:grpSpPr>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r="81872"/>
            <a:stretch/>
          </p:blipFill>
          <p:spPr>
            <a:xfrm>
              <a:off x="7958623" y="5890210"/>
              <a:ext cx="691763" cy="805430"/>
            </a:xfrm>
            <a:prstGeom prst="rect">
              <a:avLst/>
            </a:prstGeom>
          </p:spPr>
        </p:pic>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r="31317"/>
            <a:stretch/>
          </p:blipFill>
          <p:spPr>
            <a:xfrm>
              <a:off x="8606862" y="5378752"/>
              <a:ext cx="2224310" cy="1409700"/>
            </a:xfrm>
            <a:prstGeom prst="rect">
              <a:avLst/>
            </a:prstGeom>
          </p:spPr>
        </p:pic>
      </p:grpSp>
      <p:pic>
        <p:nvPicPr>
          <p:cNvPr id="10" name="Image 9" descr="Glossaire LCA LE LS.pdf - Adobe Acrobat Reader DC (32-bit)"/>
          <p:cNvPicPr>
            <a:picLocks noChangeAspect="1"/>
          </p:cNvPicPr>
          <p:nvPr/>
        </p:nvPicPr>
        <p:blipFill rotWithShape="1">
          <a:blip r:embed="rId4">
            <a:extLst>
              <a:ext uri="{28A0092B-C50C-407E-A947-70E740481C1C}">
                <a14:useLocalDpi xmlns:a14="http://schemas.microsoft.com/office/drawing/2010/main" val="0"/>
              </a:ext>
            </a:extLst>
          </a:blip>
          <a:srcRect l="11948" t="21683" r="31724" b="9584"/>
          <a:stretch/>
        </p:blipFill>
        <p:spPr>
          <a:xfrm>
            <a:off x="4107906" y="2060970"/>
            <a:ext cx="5150594" cy="3372245"/>
          </a:xfrm>
          <a:prstGeom prst="rect">
            <a:avLst/>
          </a:prstGeom>
        </p:spPr>
      </p:pic>
    </p:spTree>
    <p:extLst>
      <p:ext uri="{BB962C8B-B14F-4D97-AF65-F5344CB8AC3E}">
        <p14:creationId xmlns:p14="http://schemas.microsoft.com/office/powerpoint/2010/main" val="3376434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fr-FR" dirty="0" smtClean="0"/>
              <a:t>Autres questions ? </a:t>
            </a:r>
            <a:endParaRPr lang="en-US" dirty="0"/>
          </a:p>
        </p:txBody>
      </p:sp>
    </p:spTree>
    <p:extLst>
      <p:ext uri="{BB962C8B-B14F-4D97-AF65-F5344CB8AC3E}">
        <p14:creationId xmlns:p14="http://schemas.microsoft.com/office/powerpoint/2010/main" val="1728466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33404" y="1400459"/>
            <a:ext cx="8485094" cy="3078342"/>
          </a:xfrm>
          <a:prstGeom prst="rect">
            <a:avLst/>
          </a:prstGeom>
        </p:spPr>
        <p:txBody>
          <a:bodyPr/>
          <a:lstStyle/>
          <a:p>
            <a:pPr lvl="1" fontAlgn="base">
              <a:lnSpc>
                <a:spcPct val="120000"/>
              </a:lnSpc>
              <a:spcBef>
                <a:spcPct val="0"/>
              </a:spcBef>
              <a:spcAft>
                <a:spcPts val="450"/>
              </a:spcAft>
              <a:buClr>
                <a:schemeClr val="accent1"/>
              </a:buClr>
              <a:buFont typeface="Wingdings" panose="05000000000000000000" pitchFamily="2" charset="2"/>
              <a:buChar char="§"/>
            </a:pPr>
            <a:r>
              <a:rPr lang="fr-FR" sz="2000" b="1" dirty="0" smtClean="0"/>
              <a:t>Biais </a:t>
            </a:r>
            <a:r>
              <a:rPr lang="fr-FR" sz="2000" b="1" dirty="0"/>
              <a:t>d’observation ou d’évaluation investigateur dépendant</a:t>
            </a:r>
            <a:endParaRPr lang="fr-FR" sz="2000" dirty="0"/>
          </a:p>
          <a:p>
            <a:pPr lvl="2" fontAlgn="base">
              <a:lnSpc>
                <a:spcPct val="120000"/>
              </a:lnSpc>
              <a:spcBef>
                <a:spcPct val="0"/>
              </a:spcBef>
              <a:spcAft>
                <a:spcPts val="450"/>
              </a:spcAft>
              <a:buClr>
                <a:schemeClr val="accent1"/>
              </a:buClr>
              <a:buFont typeface="Courier New" panose="02070309020205020404" pitchFamily="49" charset="0"/>
              <a:buChar char="o"/>
            </a:pPr>
            <a:r>
              <a:rPr lang="fr-FR" sz="2000" dirty="0"/>
              <a:t>selon l’examen réalisé, le type et le nombre d’observateurs</a:t>
            </a:r>
          </a:p>
          <a:p>
            <a:pPr lvl="2" fontAlgn="base">
              <a:lnSpc>
                <a:spcPct val="120000"/>
              </a:lnSpc>
              <a:spcBef>
                <a:spcPct val="0"/>
              </a:spcBef>
              <a:spcAft>
                <a:spcPts val="450"/>
              </a:spcAft>
              <a:buClr>
                <a:schemeClr val="accent1"/>
              </a:buClr>
              <a:buFont typeface="Courier New" panose="02070309020205020404" pitchFamily="49" charset="0"/>
              <a:buChar char="o"/>
            </a:pPr>
            <a:r>
              <a:rPr lang="fr-FR" sz="2000" dirty="0"/>
              <a:t>Variabilité inter-observateurs et intra-observateur</a:t>
            </a:r>
          </a:p>
          <a:p>
            <a:pPr lvl="3" fontAlgn="base">
              <a:lnSpc>
                <a:spcPct val="120000"/>
              </a:lnSpc>
              <a:spcBef>
                <a:spcPct val="0"/>
              </a:spcBef>
              <a:spcAft>
                <a:spcPts val="450"/>
              </a:spcAft>
              <a:buClr>
                <a:schemeClr val="accent1"/>
              </a:buClr>
              <a:buFont typeface="Wingdings" panose="05000000000000000000" pitchFamily="2" charset="2"/>
              <a:buChar char="§"/>
            </a:pPr>
            <a:r>
              <a:rPr lang="fr-FR" dirty="0"/>
              <a:t>Lié à l’expérience de l’investigateur</a:t>
            </a:r>
          </a:p>
          <a:p>
            <a:pPr lvl="3" fontAlgn="base">
              <a:lnSpc>
                <a:spcPct val="120000"/>
              </a:lnSpc>
              <a:spcBef>
                <a:spcPct val="0"/>
              </a:spcBef>
              <a:spcAft>
                <a:spcPts val="450"/>
              </a:spcAft>
              <a:buClr>
                <a:schemeClr val="accent1"/>
              </a:buClr>
              <a:buFont typeface="Wingdings" panose="05000000000000000000" pitchFamily="2" charset="2"/>
              <a:buChar char="§"/>
            </a:pPr>
            <a:r>
              <a:rPr lang="fr-FR" dirty="0"/>
              <a:t>Lié à la pratique de l’investigateur</a:t>
            </a:r>
          </a:p>
          <a:p>
            <a:pPr lvl="2" fontAlgn="base">
              <a:lnSpc>
                <a:spcPct val="120000"/>
              </a:lnSpc>
              <a:spcBef>
                <a:spcPct val="0"/>
              </a:spcBef>
              <a:spcAft>
                <a:spcPts val="450"/>
              </a:spcAft>
              <a:buClr>
                <a:schemeClr val="accent1"/>
              </a:buClr>
              <a:buFont typeface="Wingdings" panose="05000000000000000000" pitchFamily="2" charset="2"/>
              <a:buChar char="à"/>
            </a:pPr>
            <a:r>
              <a:rPr lang="fr-FR" sz="2000" dirty="0">
                <a:sym typeface="Wingdings" panose="05000000000000000000" pitchFamily="2" charset="2"/>
              </a:rPr>
              <a:t>Pour l’éviter/réduire : </a:t>
            </a:r>
          </a:p>
          <a:p>
            <a:pPr lvl="3" fontAlgn="base">
              <a:lnSpc>
                <a:spcPct val="120000"/>
              </a:lnSpc>
              <a:spcBef>
                <a:spcPct val="0"/>
              </a:spcBef>
              <a:spcAft>
                <a:spcPts val="450"/>
              </a:spcAft>
              <a:buClr>
                <a:schemeClr val="accent1"/>
              </a:buClr>
              <a:buFont typeface="Wingdings" panose="05000000000000000000" pitchFamily="2" charset="2"/>
              <a:buChar char="à"/>
            </a:pPr>
            <a:r>
              <a:rPr lang="fr-FR" dirty="0">
                <a:sym typeface="Wingdings" panose="05000000000000000000" pitchFamily="2" charset="2"/>
              </a:rPr>
              <a:t>standardiser le recueil </a:t>
            </a:r>
          </a:p>
          <a:p>
            <a:pPr lvl="3" fontAlgn="base">
              <a:lnSpc>
                <a:spcPct val="120000"/>
              </a:lnSpc>
              <a:spcBef>
                <a:spcPct val="0"/>
              </a:spcBef>
              <a:spcAft>
                <a:spcPts val="450"/>
              </a:spcAft>
              <a:buClr>
                <a:schemeClr val="accent1"/>
              </a:buClr>
              <a:buFont typeface="Wingdings" panose="05000000000000000000" pitchFamily="2" charset="2"/>
              <a:buChar char="à"/>
            </a:pPr>
            <a:r>
              <a:rPr lang="fr-FR" dirty="0">
                <a:sym typeface="Wingdings" panose="05000000000000000000" pitchFamily="2" charset="2"/>
              </a:rPr>
              <a:t>Interpréter les 2 tests indépendamment et en insu l’un de l’autre</a:t>
            </a:r>
            <a:endParaRPr lang="fr-FR" dirty="0"/>
          </a:p>
        </p:txBody>
      </p:sp>
      <p:cxnSp>
        <p:nvCxnSpPr>
          <p:cNvPr id="9" name="Connecteur droit 8"/>
          <p:cNvCxnSpPr/>
          <p:nvPr/>
        </p:nvCxnSpPr>
        <p:spPr>
          <a:xfrm>
            <a:off x="1446966" y="866428"/>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827584" y="332656"/>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a:t>Evaluation de la performance d’un test diagnostique</a:t>
            </a:r>
            <a:endParaRPr lang="fr-FR" sz="2700" dirty="0"/>
          </a:p>
        </p:txBody>
      </p:sp>
    </p:spTree>
    <p:extLst>
      <p:ext uri="{BB962C8B-B14F-4D97-AF65-F5344CB8AC3E}">
        <p14:creationId xmlns:p14="http://schemas.microsoft.com/office/powerpoint/2010/main" val="1239229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1052736"/>
            <a:ext cx="9144000" cy="5400600"/>
          </a:xfrm>
          <a:prstGeom prst="rect">
            <a:avLst/>
          </a:prstGeom>
        </p:spPr>
        <p:txBody>
          <a:bodyPr/>
          <a:lstStyle/>
          <a:p>
            <a:pPr marL="0" indent="0" fontAlgn="base">
              <a:lnSpc>
                <a:spcPct val="120000"/>
              </a:lnSpc>
              <a:spcBef>
                <a:spcPts val="0"/>
              </a:spcBef>
              <a:buClr>
                <a:schemeClr val="tx2"/>
              </a:buClr>
              <a:buSzPct val="100000"/>
              <a:buNone/>
            </a:pPr>
            <a:endParaRPr lang="fr-FR" sz="900" dirty="0">
              <a:solidFill>
                <a:prstClr val="black"/>
              </a:solidFill>
            </a:endParaRPr>
          </a:p>
          <a:p>
            <a:pPr lvl="1" fontAlgn="base">
              <a:lnSpc>
                <a:spcPct val="120000"/>
              </a:lnSpc>
              <a:spcBef>
                <a:spcPct val="0"/>
              </a:spcBef>
              <a:spcAft>
                <a:spcPts val="450"/>
              </a:spcAft>
              <a:buClr>
                <a:schemeClr val="accent1"/>
              </a:buClr>
              <a:buFont typeface="Wingdings" panose="05000000000000000000" pitchFamily="2" charset="2"/>
              <a:buChar char="§"/>
            </a:pPr>
            <a:r>
              <a:rPr lang="fr-FR" sz="1800" b="1" dirty="0"/>
              <a:t>Biais d’ordre séquentiel : </a:t>
            </a:r>
            <a:r>
              <a:rPr lang="fr-FR" sz="1800" dirty="0"/>
              <a:t>les deux tests ne sont pas administrés suffisamment proches : </a:t>
            </a:r>
          </a:p>
          <a:p>
            <a:pPr lvl="2" fontAlgn="base">
              <a:lnSpc>
                <a:spcPct val="120000"/>
              </a:lnSpc>
              <a:spcBef>
                <a:spcPct val="0"/>
              </a:spcBef>
              <a:spcAft>
                <a:spcPts val="450"/>
              </a:spcAft>
              <a:buClr>
                <a:schemeClr val="accent1"/>
              </a:buClr>
              <a:buFont typeface="Courier New" panose="02070309020205020404" pitchFamily="49" charset="0"/>
              <a:buChar char="o"/>
            </a:pPr>
            <a:r>
              <a:rPr lang="fr-FR" sz="1800" dirty="0"/>
              <a:t>risque d’évolution de la maladie entre les 2 </a:t>
            </a:r>
            <a:r>
              <a:rPr lang="fr-FR" sz="1800" dirty="0" smtClean="0"/>
              <a:t>tests</a:t>
            </a:r>
          </a:p>
          <a:p>
            <a:pPr lvl="2" fontAlgn="base">
              <a:lnSpc>
                <a:spcPct val="120000"/>
              </a:lnSpc>
              <a:spcBef>
                <a:spcPct val="0"/>
              </a:spcBef>
              <a:spcAft>
                <a:spcPts val="450"/>
              </a:spcAft>
              <a:buClr>
                <a:schemeClr val="accent1"/>
              </a:buClr>
              <a:buFont typeface="Courier New" panose="02070309020205020404" pitchFamily="49" charset="0"/>
              <a:buChar char="o"/>
            </a:pPr>
            <a:endParaRPr lang="fr-FR" sz="1800" dirty="0"/>
          </a:p>
          <a:p>
            <a:pPr lvl="1" fontAlgn="base">
              <a:lnSpc>
                <a:spcPct val="120000"/>
              </a:lnSpc>
              <a:spcBef>
                <a:spcPct val="0"/>
              </a:spcBef>
              <a:spcAft>
                <a:spcPts val="450"/>
              </a:spcAft>
              <a:buClr>
                <a:schemeClr val="accent1"/>
              </a:buClr>
              <a:buFont typeface="Wingdings" panose="05000000000000000000" pitchFamily="2" charset="2"/>
              <a:buChar char="§"/>
            </a:pPr>
            <a:r>
              <a:rPr lang="fr-FR" sz="1800" b="1" dirty="0" smtClean="0"/>
              <a:t>Biais </a:t>
            </a:r>
            <a:r>
              <a:rPr lang="fr-FR" sz="1800" b="1" dirty="0"/>
              <a:t>d’interprétation </a:t>
            </a:r>
            <a:r>
              <a:rPr lang="fr-FR" sz="1800" dirty="0"/>
              <a:t>:</a:t>
            </a:r>
            <a:r>
              <a:rPr lang="fr-FR" sz="1800" dirty="0">
                <a:sym typeface="Wingdings" panose="05000000000000000000" pitchFamily="2" charset="2"/>
              </a:rPr>
              <a:t> interprétation non indépendante des deux tests</a:t>
            </a:r>
            <a:endParaRPr lang="fr-FR" altLang="fr-FR" sz="1800" dirty="0">
              <a:solidFill>
                <a:prstClr val="black"/>
              </a:solidFill>
              <a:sym typeface="Wingdings" panose="05000000000000000000" pitchFamily="2" charset="2"/>
            </a:endParaRPr>
          </a:p>
          <a:p>
            <a:pPr marL="900113" lvl="2" indent="-214313" fontAlgn="base">
              <a:lnSpc>
                <a:spcPct val="120000"/>
              </a:lnSpc>
              <a:spcBef>
                <a:spcPct val="0"/>
              </a:spcBef>
              <a:spcAft>
                <a:spcPts val="450"/>
              </a:spcAft>
              <a:buClr>
                <a:schemeClr val="accent1"/>
              </a:buClr>
              <a:buFont typeface="Courier New" panose="02070309020205020404" pitchFamily="49" charset="0"/>
              <a:buChar char="o"/>
            </a:pPr>
            <a:r>
              <a:rPr lang="fr-FR" sz="1800" dirty="0"/>
              <a:t>connaissance du résultat du test de référence (</a:t>
            </a:r>
            <a:r>
              <a:rPr lang="fr-FR" sz="1800" dirty="0">
                <a:solidFill>
                  <a:prstClr val="black"/>
                </a:solidFill>
                <a:sym typeface="Wingdings" panose="05000000000000000000" pitchFamily="2" charset="2"/>
              </a:rPr>
              <a:t>Absence d’aveugle)</a:t>
            </a:r>
          </a:p>
          <a:p>
            <a:pPr marL="900113" lvl="2" indent="-214313" fontAlgn="base">
              <a:lnSpc>
                <a:spcPct val="120000"/>
              </a:lnSpc>
              <a:spcBef>
                <a:spcPct val="0"/>
              </a:spcBef>
              <a:spcAft>
                <a:spcPts val="450"/>
              </a:spcAft>
              <a:buClr>
                <a:schemeClr val="accent1"/>
              </a:buClr>
              <a:buFont typeface="Courier New" panose="02070309020205020404" pitchFamily="49" charset="0"/>
              <a:buChar char="o"/>
            </a:pPr>
            <a:r>
              <a:rPr lang="fr-FR" sz="1800" b="1" dirty="0">
                <a:solidFill>
                  <a:prstClr val="black"/>
                </a:solidFill>
                <a:sym typeface="Wingdings" panose="05000000000000000000" pitchFamily="2" charset="2"/>
              </a:rPr>
              <a:t>Biais d’incorporation </a:t>
            </a:r>
            <a:r>
              <a:rPr lang="fr-FR" sz="1800" dirty="0">
                <a:solidFill>
                  <a:prstClr val="black"/>
                </a:solidFill>
                <a:sym typeface="Wingdings" panose="05000000000000000000" pitchFamily="2" charset="2"/>
              </a:rPr>
              <a:t>: </a:t>
            </a:r>
            <a:r>
              <a:rPr lang="fr-FR" sz="1800" dirty="0"/>
              <a:t>le résultat du test à </a:t>
            </a:r>
            <a:r>
              <a:rPr lang="fr-FR" sz="1800" dirty="0" smtClean="0"/>
              <a:t>évaluer </a:t>
            </a:r>
            <a:r>
              <a:rPr lang="fr-FR" sz="1800" dirty="0"/>
              <a:t>est pris en compte pour déterminer le statut réel des sujets</a:t>
            </a:r>
          </a:p>
          <a:p>
            <a:pPr marL="42863" indent="0" fontAlgn="base">
              <a:lnSpc>
                <a:spcPct val="120000"/>
              </a:lnSpc>
              <a:spcBef>
                <a:spcPct val="0"/>
              </a:spcBef>
              <a:spcAft>
                <a:spcPts val="450"/>
              </a:spcAft>
              <a:buClr>
                <a:schemeClr val="accent1"/>
              </a:buClr>
              <a:buNone/>
            </a:pPr>
            <a:endParaRPr lang="fr-FR" sz="900" dirty="0"/>
          </a:p>
          <a:p>
            <a:pPr lvl="1" fontAlgn="base">
              <a:lnSpc>
                <a:spcPct val="120000"/>
              </a:lnSpc>
              <a:spcBef>
                <a:spcPct val="0"/>
              </a:spcBef>
              <a:spcAft>
                <a:spcPts val="450"/>
              </a:spcAft>
              <a:buClr>
                <a:schemeClr val="accent1"/>
              </a:buClr>
              <a:buFont typeface="Wingdings" panose="05000000000000000000" pitchFamily="2" charset="2"/>
              <a:buChar char="§"/>
            </a:pPr>
            <a:r>
              <a:rPr lang="fr-FR" altLang="fr-FR" sz="1800" b="1" dirty="0" smtClean="0"/>
              <a:t>Biais </a:t>
            </a:r>
            <a:r>
              <a:rPr lang="fr-FR" altLang="fr-FR" sz="1800" b="1" dirty="0"/>
              <a:t>de vérification/</a:t>
            </a:r>
            <a:r>
              <a:rPr lang="fr-FR" altLang="fr-FR" sz="1800" b="1" dirty="0" err="1"/>
              <a:t>Work</a:t>
            </a:r>
            <a:r>
              <a:rPr lang="fr-FR" altLang="fr-FR" sz="1800" b="1" dirty="0"/>
              <a:t>-up </a:t>
            </a:r>
            <a:r>
              <a:rPr lang="fr-FR" altLang="fr-FR" sz="1800" b="1" dirty="0" err="1"/>
              <a:t>bias</a:t>
            </a:r>
            <a:r>
              <a:rPr lang="fr-FR" altLang="fr-FR" sz="1800" b="1" dirty="0"/>
              <a:t> : </a:t>
            </a:r>
          </a:p>
          <a:p>
            <a:pPr lvl="2" fontAlgn="base">
              <a:lnSpc>
                <a:spcPct val="120000"/>
              </a:lnSpc>
              <a:spcBef>
                <a:spcPct val="0"/>
              </a:spcBef>
              <a:spcAft>
                <a:spcPts val="450"/>
              </a:spcAft>
              <a:buClr>
                <a:schemeClr val="accent1"/>
              </a:buClr>
              <a:buFont typeface="Courier New" panose="02070309020205020404" pitchFamily="49" charset="0"/>
              <a:buChar char="o"/>
            </a:pPr>
            <a:r>
              <a:rPr lang="fr-FR" sz="1800" dirty="0"/>
              <a:t>Gold standard imparfait ou utilisation non exhaustive</a:t>
            </a:r>
          </a:p>
          <a:p>
            <a:pPr lvl="2" fontAlgn="base">
              <a:lnSpc>
                <a:spcPct val="120000"/>
              </a:lnSpc>
              <a:spcBef>
                <a:spcPct val="0"/>
              </a:spcBef>
              <a:spcAft>
                <a:spcPts val="450"/>
              </a:spcAft>
              <a:buClr>
                <a:schemeClr val="accent1"/>
              </a:buClr>
              <a:buFont typeface="Courier New" panose="02070309020205020404" pitchFamily="49" charset="0"/>
              <a:buChar char="o"/>
            </a:pPr>
            <a:r>
              <a:rPr lang="fr-FR" sz="1800" dirty="0"/>
              <a:t>La méthode pour déterminer le statut réel des patients dépend du résultat du test</a:t>
            </a:r>
          </a:p>
          <a:p>
            <a:pPr lvl="3" fontAlgn="base">
              <a:lnSpc>
                <a:spcPct val="120000"/>
              </a:lnSpc>
              <a:spcBef>
                <a:spcPct val="0"/>
              </a:spcBef>
              <a:spcAft>
                <a:spcPts val="450"/>
              </a:spcAft>
              <a:buClr>
                <a:schemeClr val="accent1"/>
              </a:buClr>
              <a:buFont typeface="Courier New" panose="02070309020205020404" pitchFamily="49" charset="0"/>
              <a:buChar char="o"/>
            </a:pPr>
            <a:r>
              <a:rPr lang="fr-FR" altLang="fr-FR" sz="1400" dirty="0"/>
              <a:t>Ex d’un gold standard trop invasif ou trop coûteux : probabilité d’avoir le gold standard est plus élevée chez les sujets T+ que les T- </a:t>
            </a:r>
          </a:p>
          <a:p>
            <a:pPr lvl="3" fontAlgn="base">
              <a:lnSpc>
                <a:spcPct val="120000"/>
              </a:lnSpc>
              <a:spcBef>
                <a:spcPct val="0"/>
              </a:spcBef>
              <a:spcAft>
                <a:spcPts val="450"/>
              </a:spcAft>
              <a:buClr>
                <a:schemeClr val="accent1"/>
              </a:buClr>
              <a:buFont typeface="Courier New" panose="02070309020205020404" pitchFamily="49" charset="0"/>
              <a:buChar char="o"/>
            </a:pPr>
            <a:r>
              <a:rPr lang="fr-FR" altLang="fr-FR" sz="1400" dirty="0"/>
              <a:t>Ex Test de référence + invasif chez les T+</a:t>
            </a:r>
          </a:p>
          <a:p>
            <a:pPr marL="1028700" lvl="3" indent="0" fontAlgn="base">
              <a:lnSpc>
                <a:spcPct val="120000"/>
              </a:lnSpc>
              <a:spcBef>
                <a:spcPct val="0"/>
              </a:spcBef>
              <a:spcAft>
                <a:spcPts val="450"/>
              </a:spcAft>
              <a:buClr>
                <a:schemeClr val="accent1"/>
              </a:buClr>
              <a:buNone/>
            </a:pPr>
            <a:r>
              <a:rPr lang="fr-FR" altLang="fr-FR" sz="1400" dirty="0"/>
              <a:t> </a:t>
            </a:r>
          </a:p>
          <a:p>
            <a:endParaRPr lang="fr-FR" sz="2800" dirty="0"/>
          </a:p>
        </p:txBody>
      </p:sp>
      <p:cxnSp>
        <p:nvCxnSpPr>
          <p:cNvPr id="9" name="Connecteur droit 8"/>
          <p:cNvCxnSpPr/>
          <p:nvPr/>
        </p:nvCxnSpPr>
        <p:spPr>
          <a:xfrm>
            <a:off x="1446966" y="722412"/>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827584" y="188640"/>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a:t>Evaluation de la performance d’un test diagnostique</a:t>
            </a:r>
            <a:endParaRPr lang="fr-FR" sz="2700" dirty="0"/>
          </a:p>
        </p:txBody>
      </p:sp>
    </p:spTree>
    <p:extLst>
      <p:ext uri="{BB962C8B-B14F-4D97-AF65-F5344CB8AC3E}">
        <p14:creationId xmlns:p14="http://schemas.microsoft.com/office/powerpoint/2010/main" val="93679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3</a:t>
            </a:r>
            <a:endParaRPr lang="en-US" dirty="0"/>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772816"/>
            <a:ext cx="9856125" cy="3744416"/>
          </a:xfrm>
        </p:spPr>
      </p:pic>
    </p:spTree>
    <p:extLst>
      <p:ext uri="{BB962C8B-B14F-4D97-AF65-F5344CB8AC3E}">
        <p14:creationId xmlns:p14="http://schemas.microsoft.com/office/powerpoint/2010/main" val="3035029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77315" y="1592796"/>
            <a:ext cx="8485094" cy="3078342"/>
          </a:xfrm>
          <a:prstGeom prst="rect">
            <a:avLst/>
          </a:prstGeom>
        </p:spPr>
        <p:txBody>
          <a:bodyPr/>
          <a:lstStyle/>
          <a:p>
            <a:pPr marL="68580" indent="-135000" fontAlgn="base">
              <a:lnSpc>
                <a:spcPct val="120000"/>
              </a:lnSpc>
              <a:spcBef>
                <a:spcPct val="0"/>
              </a:spcBef>
              <a:spcAft>
                <a:spcPts val="450"/>
              </a:spcAft>
              <a:buClr>
                <a:schemeClr val="tx2"/>
              </a:buClr>
              <a:buSzPct val="100000"/>
              <a:buFont typeface="Wingdings" panose="05000000000000000000" pitchFamily="2" charset="2"/>
              <a:buChar char="v"/>
            </a:pPr>
            <a:r>
              <a:rPr lang="fr-FR" altLang="fr-FR" sz="1600" dirty="0">
                <a:solidFill>
                  <a:prstClr val="black"/>
                </a:solidFill>
                <a:latin typeface="Tw Cen MT" panose="020B0602020104020603"/>
              </a:rPr>
              <a:t> </a:t>
            </a:r>
            <a:r>
              <a:rPr lang="fr-FR" altLang="fr-FR" sz="1600" dirty="0">
                <a:solidFill>
                  <a:prstClr val="black"/>
                </a:solidFill>
              </a:rPr>
              <a:t>Validité de l’étude :</a:t>
            </a:r>
            <a:endParaRPr lang="fr-FR" altLang="fr-FR" sz="1600" b="1" dirty="0">
              <a:solidFill>
                <a:prstClr val="black"/>
              </a:solidFill>
              <a:sym typeface="Wingdings" panose="05000000000000000000" pitchFamily="2" charset="2"/>
            </a:endParaRPr>
          </a:p>
          <a:p>
            <a:pPr lvl="1" fontAlgn="base">
              <a:spcBef>
                <a:spcPct val="0"/>
              </a:spcBef>
              <a:spcAft>
                <a:spcPts val="450"/>
              </a:spcAft>
              <a:buClr>
                <a:schemeClr val="accent1"/>
              </a:buClr>
              <a:buFont typeface="Wingdings" panose="05000000000000000000" pitchFamily="2" charset="2"/>
              <a:buChar char="§"/>
            </a:pPr>
            <a:r>
              <a:rPr lang="fr-FR" altLang="fr-FR" sz="1600" dirty="0">
                <a:solidFill>
                  <a:prstClr val="black"/>
                </a:solidFill>
                <a:sym typeface="Wingdings" panose="05000000000000000000" pitchFamily="2" charset="2"/>
              </a:rPr>
              <a:t>Utilisation d’un étalon or ou « gold standard » fiable et validé ?</a:t>
            </a:r>
          </a:p>
          <a:p>
            <a:pPr marL="900113" lvl="2" indent="-214313" fontAlgn="base">
              <a:spcBef>
                <a:spcPct val="0"/>
              </a:spcBef>
              <a:spcAft>
                <a:spcPts val="450"/>
              </a:spcAft>
              <a:buClr>
                <a:schemeClr val="accent1"/>
              </a:buClr>
              <a:buFont typeface="Courier New" panose="02070309020205020404" pitchFamily="49" charset="0"/>
              <a:buChar char="o"/>
            </a:pPr>
            <a:r>
              <a:rPr lang="fr-FR" sz="1600" dirty="0"/>
              <a:t>Test de référence pratiqué chez tous les patients inclus dans l’étude ?</a:t>
            </a:r>
          </a:p>
          <a:p>
            <a:pPr marL="900113" lvl="2" indent="-214313" fontAlgn="base">
              <a:spcBef>
                <a:spcPct val="0"/>
              </a:spcBef>
              <a:spcAft>
                <a:spcPts val="450"/>
              </a:spcAft>
              <a:buClr>
                <a:schemeClr val="accent1"/>
              </a:buClr>
              <a:buFont typeface="Courier New" panose="02070309020205020404" pitchFamily="49" charset="0"/>
              <a:buChar char="o"/>
            </a:pPr>
            <a:r>
              <a:rPr lang="fr-FR" sz="1600" dirty="0"/>
              <a:t>Test de référence et test étudié interprétés indépendamment ?</a:t>
            </a:r>
          </a:p>
          <a:p>
            <a:pPr lvl="1" fontAlgn="base">
              <a:spcBef>
                <a:spcPct val="0"/>
              </a:spcBef>
              <a:spcAft>
                <a:spcPts val="450"/>
              </a:spcAft>
              <a:buClr>
                <a:schemeClr val="accent1"/>
              </a:buClr>
              <a:buFont typeface="Wingdings" panose="05000000000000000000" pitchFamily="2" charset="2"/>
              <a:buChar char="§"/>
            </a:pPr>
            <a:r>
              <a:rPr lang="fr-FR" sz="1600" dirty="0">
                <a:solidFill>
                  <a:prstClr val="black"/>
                </a:solidFill>
              </a:rPr>
              <a:t>Échantillons Malades et Non Malades représentatifs de la population à laquelle le test sera appliquée ?</a:t>
            </a:r>
            <a:endParaRPr lang="fr-FR" altLang="fr-FR" sz="1600" dirty="0">
              <a:solidFill>
                <a:prstClr val="black"/>
              </a:solidFill>
              <a:sym typeface="Wingdings" panose="05000000000000000000" pitchFamily="2" charset="2"/>
            </a:endParaRPr>
          </a:p>
          <a:p>
            <a:pPr marL="68580" indent="-135000" fontAlgn="base">
              <a:lnSpc>
                <a:spcPct val="200000"/>
              </a:lnSpc>
              <a:spcBef>
                <a:spcPct val="0"/>
              </a:spcBef>
              <a:spcAft>
                <a:spcPts val="450"/>
              </a:spcAft>
              <a:buClr>
                <a:schemeClr val="tx2"/>
              </a:buClr>
              <a:buSzPct val="100000"/>
              <a:buFont typeface="Wingdings" panose="05000000000000000000" pitchFamily="2" charset="2"/>
              <a:buChar char="v"/>
            </a:pPr>
            <a:r>
              <a:rPr lang="fr-FR" altLang="fr-FR" sz="1600" dirty="0">
                <a:solidFill>
                  <a:prstClr val="black"/>
                </a:solidFill>
                <a:sym typeface="Wingdings" panose="05000000000000000000" pitchFamily="2" charset="2"/>
              </a:rPr>
              <a:t> </a:t>
            </a:r>
            <a:r>
              <a:rPr lang="fr-FR" altLang="fr-FR" sz="1600" dirty="0">
                <a:sym typeface="Wingdings" panose="05000000000000000000" pitchFamily="2" charset="2"/>
              </a:rPr>
              <a:t>P</a:t>
            </a:r>
            <a:r>
              <a:rPr lang="fr-FR" sz="1600" dirty="0"/>
              <a:t>erformances du test</a:t>
            </a:r>
            <a:endParaRPr lang="fr-FR" altLang="fr-FR" sz="1600" dirty="0">
              <a:solidFill>
                <a:prstClr val="black"/>
              </a:solidFill>
              <a:sym typeface="Wingdings" panose="05000000000000000000" pitchFamily="2" charset="2"/>
            </a:endParaRPr>
          </a:p>
          <a:p>
            <a:pPr lvl="1" fontAlgn="base">
              <a:spcBef>
                <a:spcPct val="0"/>
              </a:spcBef>
              <a:spcAft>
                <a:spcPts val="450"/>
              </a:spcAft>
              <a:buClr>
                <a:schemeClr val="accent1"/>
              </a:buClr>
              <a:buFont typeface="Wingdings" panose="05000000000000000000" pitchFamily="2" charset="2"/>
              <a:buChar char="§"/>
            </a:pPr>
            <a:r>
              <a:rPr lang="fr-FR" sz="1600" dirty="0"/>
              <a:t>Choix du </a:t>
            </a:r>
            <a:r>
              <a:rPr lang="fr-FR" sz="1600" dirty="0" err="1"/>
              <a:t>cut</a:t>
            </a:r>
            <a:r>
              <a:rPr lang="fr-FR" sz="1600" dirty="0"/>
              <a:t>-off point sous le contrôle des investigateurs ?</a:t>
            </a:r>
          </a:p>
          <a:p>
            <a:pPr lvl="1" fontAlgn="base">
              <a:spcBef>
                <a:spcPct val="0"/>
              </a:spcBef>
              <a:spcAft>
                <a:spcPts val="450"/>
              </a:spcAft>
              <a:buClr>
                <a:schemeClr val="accent1"/>
              </a:buClr>
              <a:buFont typeface="Wingdings" panose="05000000000000000000" pitchFamily="2" charset="2"/>
              <a:buChar char="§"/>
            </a:pPr>
            <a:r>
              <a:rPr lang="fr-FR" sz="1600" dirty="0"/>
              <a:t>Sensibilité/Spécificité/Rapport vraisemblance + et –</a:t>
            </a:r>
            <a:endParaRPr lang="fr-FR" altLang="fr-FR" sz="1600" b="1" dirty="0">
              <a:solidFill>
                <a:prstClr val="black"/>
              </a:solidFill>
            </a:endParaRPr>
          </a:p>
          <a:p>
            <a:pPr marL="900113" lvl="2" indent="-214313" fontAlgn="base">
              <a:spcBef>
                <a:spcPct val="0"/>
              </a:spcBef>
              <a:spcAft>
                <a:spcPts val="450"/>
              </a:spcAft>
              <a:buClr>
                <a:schemeClr val="accent1"/>
              </a:buClr>
              <a:buFont typeface="Courier New" panose="02070309020205020404" pitchFamily="49" charset="0"/>
              <a:buChar char="o"/>
            </a:pPr>
            <a:r>
              <a:rPr lang="fr-FR" sz="1600" dirty="0"/>
              <a:t>intervalle de confiance ?</a:t>
            </a:r>
          </a:p>
          <a:p>
            <a:pPr marL="68580" indent="-135000" fontAlgn="base">
              <a:lnSpc>
                <a:spcPct val="200000"/>
              </a:lnSpc>
              <a:spcBef>
                <a:spcPct val="0"/>
              </a:spcBef>
              <a:spcAft>
                <a:spcPts val="450"/>
              </a:spcAft>
              <a:buClr>
                <a:schemeClr val="tx2"/>
              </a:buClr>
              <a:buSzPct val="100000"/>
              <a:buFont typeface="Wingdings" panose="05000000000000000000" pitchFamily="2" charset="2"/>
              <a:buChar char="v"/>
            </a:pPr>
            <a:r>
              <a:rPr lang="fr-FR" altLang="fr-FR" sz="1600" dirty="0">
                <a:solidFill>
                  <a:prstClr val="black"/>
                </a:solidFill>
                <a:latin typeface="Tw Cen MT" panose="020B0602020104020603"/>
              </a:rPr>
              <a:t> </a:t>
            </a:r>
            <a:r>
              <a:rPr lang="fr-FR" altLang="fr-FR" sz="1600" dirty="0"/>
              <a:t>A</a:t>
            </a:r>
            <a:r>
              <a:rPr lang="fr-FR" sz="1600" dirty="0"/>
              <a:t>pplicabilité des résultats </a:t>
            </a:r>
            <a:r>
              <a:rPr lang="fr-FR" altLang="fr-FR" sz="1600" dirty="0">
                <a:solidFill>
                  <a:prstClr val="black"/>
                </a:solidFill>
              </a:rPr>
              <a:t>:</a:t>
            </a:r>
            <a:endParaRPr lang="fr-FR" altLang="fr-FR" sz="1600" b="1" dirty="0">
              <a:solidFill>
                <a:prstClr val="black"/>
              </a:solidFill>
              <a:sym typeface="Wingdings" panose="05000000000000000000" pitchFamily="2" charset="2"/>
            </a:endParaRPr>
          </a:p>
          <a:p>
            <a:pPr lvl="1" fontAlgn="base">
              <a:spcBef>
                <a:spcPct val="0"/>
              </a:spcBef>
              <a:spcAft>
                <a:spcPts val="450"/>
              </a:spcAft>
              <a:buClr>
                <a:schemeClr val="accent1"/>
              </a:buClr>
              <a:buFont typeface="Wingdings" panose="05000000000000000000" pitchFamily="2" charset="2"/>
              <a:buChar char="§"/>
            </a:pPr>
            <a:r>
              <a:rPr lang="fr-FR" sz="1600" dirty="0"/>
              <a:t>reproductibilité évaluée ?</a:t>
            </a:r>
          </a:p>
          <a:p>
            <a:pPr lvl="1" fontAlgn="base">
              <a:spcBef>
                <a:spcPct val="0"/>
              </a:spcBef>
              <a:spcAft>
                <a:spcPts val="450"/>
              </a:spcAft>
              <a:buClr>
                <a:schemeClr val="accent1"/>
              </a:buClr>
              <a:buFont typeface="Wingdings" panose="05000000000000000000" pitchFamily="2" charset="2"/>
              <a:buChar char="§"/>
            </a:pPr>
            <a:r>
              <a:rPr lang="fr-FR" sz="1600" dirty="0"/>
              <a:t>L’utilisation du test améliore l’état de santé </a:t>
            </a:r>
            <a:r>
              <a:rPr lang="fr-FR" sz="1600" dirty="0">
                <a:sym typeface="Wingdings" panose="05000000000000000000" pitchFamily="2" charset="2"/>
              </a:rPr>
              <a:t> étude stratégie diagnostique</a:t>
            </a:r>
            <a:endParaRPr lang="fr-FR" sz="1600" dirty="0"/>
          </a:p>
        </p:txBody>
      </p:sp>
      <p:cxnSp>
        <p:nvCxnSpPr>
          <p:cNvPr id="9" name="Connecteur droit 8"/>
          <p:cNvCxnSpPr/>
          <p:nvPr/>
        </p:nvCxnSpPr>
        <p:spPr>
          <a:xfrm>
            <a:off x="1475656" y="805119"/>
            <a:ext cx="5994666"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827584" y="188640"/>
            <a:ext cx="7496735" cy="594066"/>
          </a:xfrm>
          <a:prstGeom prst="rect">
            <a:avLst/>
          </a:prstGeom>
        </p:spPr>
        <p:txBody>
          <a:bodyPr vert="horz" lIns="68580" tIns="34290" rIns="68580" bIns="34290" rtlCol="0" anchor="ctr">
            <a:normAutofit fontScale="97500"/>
          </a:bodyPr>
          <a:lstStyle>
            <a:defPPr>
              <a:defRPr lang="fr-FR"/>
            </a:defPPr>
            <a:lvl1pPr>
              <a:spcBef>
                <a:spcPct val="0"/>
              </a:spcBef>
              <a:buNone/>
              <a:defRPr sz="3600">
                <a:solidFill>
                  <a:schemeClr val="tx1">
                    <a:lumMod val="65000"/>
                    <a:lumOff val="35000"/>
                  </a:schemeClr>
                </a:solidFill>
                <a:latin typeface="+mj-lt"/>
                <a:ea typeface="+mj-ea"/>
                <a:cs typeface="+mj-cs"/>
              </a:defRPr>
            </a:lvl1pPr>
          </a:lstStyle>
          <a:p>
            <a:r>
              <a:rPr lang="fr-FR" sz="2700" dirty="0">
                <a:solidFill>
                  <a:prstClr val="black">
                    <a:lumMod val="65000"/>
                    <a:lumOff val="35000"/>
                  </a:prstClr>
                </a:solidFill>
              </a:rPr>
              <a:t>Evaluation de la performance d’un test diagnostique</a:t>
            </a:r>
          </a:p>
        </p:txBody>
      </p:sp>
      <p:sp>
        <p:nvSpPr>
          <p:cNvPr id="6" name="Titre 1"/>
          <p:cNvSpPr txBox="1">
            <a:spLocks/>
          </p:cNvSpPr>
          <p:nvPr/>
        </p:nvSpPr>
        <p:spPr bwMode="auto">
          <a:xfrm>
            <a:off x="683568" y="1001265"/>
            <a:ext cx="6172200" cy="59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700" dirty="0">
                <a:solidFill>
                  <a:schemeClr val="accent6"/>
                </a:solidFill>
              </a:rPr>
              <a:t>A RETENIR  :</a:t>
            </a:r>
          </a:p>
        </p:txBody>
      </p:sp>
      <p:cxnSp>
        <p:nvCxnSpPr>
          <p:cNvPr id="7" name="Connecteur droit 6"/>
          <p:cNvCxnSpPr/>
          <p:nvPr/>
        </p:nvCxnSpPr>
        <p:spPr>
          <a:xfrm rot="-10800000" flipV="1">
            <a:off x="332572" y="1592796"/>
            <a:ext cx="0" cy="3888432"/>
          </a:xfrm>
          <a:prstGeom prst="line">
            <a:avLst/>
          </a:prstGeom>
          <a:ln w="19050">
            <a:gradFill>
              <a:gsLst>
                <a:gs pos="0">
                  <a:schemeClr val="accent6"/>
                </a:gs>
                <a:gs pos="50000">
                  <a:schemeClr val="bg1">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8" name="Picture 3" descr="D:\Donnée 2\Monique\Appels à projets 2012-2013\Diaporama LYON EST\a-reteni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572" y="1156539"/>
            <a:ext cx="289486" cy="28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85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Merci de votre attention ! </a:t>
            </a:r>
            <a:br>
              <a:rPr lang="fr-FR" dirty="0" smtClean="0"/>
            </a:br>
            <a:r>
              <a:rPr lang="fr-FR" dirty="0" smtClean="0"/>
              <a:t>Bonnes révisions !!!</a:t>
            </a:r>
            <a:endParaRPr lang="fr-FR" dirty="0"/>
          </a:p>
        </p:txBody>
      </p:sp>
      <p:sp>
        <p:nvSpPr>
          <p:cNvPr id="5" name="Sous-titre 4"/>
          <p:cNvSpPr>
            <a:spLocks noGrp="1"/>
          </p:cNvSpPr>
          <p:nvPr>
            <p:ph type="subTitle" idx="1"/>
          </p:nvPr>
        </p:nvSpPr>
        <p:spPr/>
        <p:txBody>
          <a:bodyPr/>
          <a:lstStyle/>
          <a:p>
            <a:r>
              <a:rPr lang="fr-FR" dirty="0" smtClean="0">
                <a:hlinkClick r:id="rId2"/>
              </a:rPr>
              <a:t>Julie.haesebaert@chu-lyon.fr</a:t>
            </a:r>
            <a:endParaRPr lang="fr-FR" dirty="0" smtClean="0"/>
          </a:p>
          <a:p>
            <a:endParaRPr lang="fr-FR" dirty="0"/>
          </a:p>
        </p:txBody>
      </p:sp>
    </p:spTree>
    <p:extLst>
      <p:ext uri="{BB962C8B-B14F-4D97-AF65-F5344CB8AC3E}">
        <p14:creationId xmlns:p14="http://schemas.microsoft.com/office/powerpoint/2010/main" val="94321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3</a:t>
            </a:r>
            <a:endParaRPr lang="en-US" dirty="0"/>
          </a:p>
        </p:txBody>
      </p:sp>
      <p:pic>
        <p:nvPicPr>
          <p:cNvPr id="7" name="Espace réservé du contenu 6"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337" y="1484784"/>
            <a:ext cx="4148663" cy="1864651"/>
          </a:xfrm>
        </p:spPr>
      </p:pic>
      <p:cxnSp>
        <p:nvCxnSpPr>
          <p:cNvPr id="5" name="Connecteur droit 4"/>
          <p:cNvCxnSpPr/>
          <p:nvPr/>
        </p:nvCxnSpPr>
        <p:spPr>
          <a:xfrm>
            <a:off x="323528" y="3933056"/>
            <a:ext cx="8496944" cy="0"/>
          </a:xfrm>
          <a:prstGeom prst="line">
            <a:avLst/>
          </a:prstGeom>
          <a:ln w="38100"/>
        </p:spPr>
        <p:style>
          <a:lnRef idx="1">
            <a:schemeClr val="dk1"/>
          </a:lnRef>
          <a:fillRef idx="0">
            <a:schemeClr val="dk1"/>
          </a:fillRef>
          <a:effectRef idx="0">
            <a:schemeClr val="dk1"/>
          </a:effectRef>
          <a:fontRef idx="minor">
            <a:schemeClr val="tx1"/>
          </a:fontRef>
        </p:style>
      </p:cxnSp>
      <p:pic>
        <p:nvPicPr>
          <p:cNvPr id="8" name="Image 7"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661420"/>
            <a:ext cx="4130212" cy="903484"/>
          </a:xfrm>
          <a:prstGeom prst="rect">
            <a:avLst/>
          </a:prstGeom>
        </p:spPr>
      </p:pic>
      <p:sp>
        <p:nvSpPr>
          <p:cNvPr id="9" name="Rectangle 8"/>
          <p:cNvSpPr/>
          <p:nvPr/>
        </p:nvSpPr>
        <p:spPr>
          <a:xfrm>
            <a:off x="4067944" y="3173306"/>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4008" y="1659342"/>
            <a:ext cx="2088232" cy="185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11"/>
          <p:cNvSpPr txBox="1"/>
          <p:nvPr/>
        </p:nvSpPr>
        <p:spPr>
          <a:xfrm>
            <a:off x="544676" y="4354751"/>
            <a:ext cx="8054648" cy="923330"/>
          </a:xfrm>
          <a:prstGeom prst="rect">
            <a:avLst/>
          </a:prstGeom>
          <a:noFill/>
        </p:spPr>
        <p:txBody>
          <a:bodyPr wrap="square" rtlCol="0">
            <a:spAutoFit/>
          </a:bodyPr>
          <a:lstStyle/>
          <a:p>
            <a:r>
              <a:rPr lang="fr-FR" dirty="0" smtClean="0">
                <a:solidFill>
                  <a:schemeClr val="tx2">
                    <a:lumMod val="60000"/>
                    <a:lumOff val="40000"/>
                  </a:schemeClr>
                </a:solidFill>
              </a:rPr>
              <a:t>Inclusion + mesure de tous les évènements / variables d’intérêt sur la même année</a:t>
            </a:r>
          </a:p>
          <a:p>
            <a:r>
              <a:rPr lang="fr-FR" dirty="0" smtClean="0">
                <a:solidFill>
                  <a:schemeClr val="tx2">
                    <a:lumMod val="60000"/>
                    <a:lumOff val="40000"/>
                  </a:schemeClr>
                </a:solidFill>
              </a:rPr>
              <a:t>Pas de nation de temporalité : ALD, recours aux soins, hospitalisation </a:t>
            </a:r>
            <a:r>
              <a:rPr lang="fr-FR" dirty="0" err="1" smtClean="0">
                <a:solidFill>
                  <a:schemeClr val="tx2">
                    <a:lumMod val="60000"/>
                    <a:lumOff val="40000"/>
                  </a:schemeClr>
                </a:solidFill>
              </a:rPr>
              <a:t>etc</a:t>
            </a:r>
            <a:r>
              <a:rPr lang="fr-FR" dirty="0" smtClean="0">
                <a:solidFill>
                  <a:schemeClr val="tx2">
                    <a:lumMod val="60000"/>
                    <a:lumOff val="40000"/>
                  </a:schemeClr>
                </a:solidFill>
              </a:rPr>
              <a:t> mesurés sur une période identique sans détail de dates </a:t>
            </a:r>
            <a:endParaRPr lang="en-US" dirty="0">
              <a:solidFill>
                <a:schemeClr val="tx2">
                  <a:lumMod val="60000"/>
                  <a:lumOff val="40000"/>
                </a:schemeClr>
              </a:solidFill>
            </a:endParaRPr>
          </a:p>
        </p:txBody>
      </p:sp>
    </p:spTree>
    <p:extLst>
      <p:ext uri="{BB962C8B-B14F-4D97-AF65-F5344CB8AC3E}">
        <p14:creationId xmlns:p14="http://schemas.microsoft.com/office/powerpoint/2010/main" val="1473641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a:t>
            </a:r>
            <a:r>
              <a:rPr lang="fr-FR" dirty="0" smtClean="0"/>
              <a:t>4</a:t>
            </a:r>
            <a:endParaRPr lang="en-US" dirty="0"/>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331640"/>
            <a:ext cx="6984776" cy="5197474"/>
          </a:xfrm>
        </p:spPr>
      </p:pic>
      <p:sp>
        <p:nvSpPr>
          <p:cNvPr id="5" name="ZoneTexte 4"/>
          <p:cNvSpPr txBox="1"/>
          <p:nvPr/>
        </p:nvSpPr>
        <p:spPr>
          <a:xfrm>
            <a:off x="4067944" y="3212976"/>
            <a:ext cx="4870732" cy="1754326"/>
          </a:xfrm>
          <a:prstGeom prst="rect">
            <a:avLst/>
          </a:prstGeom>
          <a:noFill/>
        </p:spPr>
        <p:txBody>
          <a:bodyPr wrap="square" rtlCol="0">
            <a:spAutoFit/>
          </a:bodyPr>
          <a:lstStyle/>
          <a:p>
            <a:pPr algn="ctr"/>
            <a:r>
              <a:rPr lang="fr-FR" dirty="0" smtClean="0">
                <a:solidFill>
                  <a:schemeClr val="tx2">
                    <a:lumMod val="60000"/>
                    <a:lumOff val="40000"/>
                  </a:schemeClr>
                </a:solidFill>
              </a:rPr>
              <a:t>SNDS = assurance maladie + PMSI + </a:t>
            </a:r>
            <a:r>
              <a:rPr lang="fr-FR" dirty="0" err="1" smtClean="0">
                <a:solidFill>
                  <a:schemeClr val="tx2">
                    <a:lumMod val="60000"/>
                    <a:lumOff val="40000"/>
                  </a:schemeClr>
                </a:solidFill>
              </a:rPr>
              <a:t>CepiDC</a:t>
            </a:r>
            <a:r>
              <a:rPr lang="fr-FR" dirty="0">
                <a:solidFill>
                  <a:schemeClr val="tx2">
                    <a:lumMod val="60000"/>
                    <a:lumOff val="40000"/>
                  </a:schemeClr>
                </a:solidFill>
              </a:rPr>
              <a:t> </a:t>
            </a:r>
            <a:r>
              <a:rPr lang="fr-FR" dirty="0" smtClean="0">
                <a:solidFill>
                  <a:schemeClr val="tx2">
                    <a:lumMod val="60000"/>
                    <a:lumOff val="40000"/>
                  </a:schemeClr>
                </a:solidFill>
              </a:rPr>
              <a:t>etc.</a:t>
            </a:r>
          </a:p>
          <a:p>
            <a:pPr algn="ctr"/>
            <a:r>
              <a:rPr lang="fr-FR" dirty="0" smtClean="0">
                <a:solidFill>
                  <a:schemeClr val="tx2">
                    <a:lumMod val="60000"/>
                    <a:lumOff val="40000"/>
                  </a:schemeClr>
                </a:solidFill>
              </a:rPr>
              <a:t>-&gt; Données populationnelles enregistrées prospectivement dans la base </a:t>
            </a:r>
          </a:p>
          <a:p>
            <a:pPr algn="ctr"/>
            <a:r>
              <a:rPr lang="fr-FR" dirty="0">
                <a:solidFill>
                  <a:schemeClr val="tx2">
                    <a:lumMod val="60000"/>
                    <a:lumOff val="40000"/>
                  </a:schemeClr>
                </a:solidFill>
              </a:rPr>
              <a:t> </a:t>
            </a:r>
            <a:r>
              <a:rPr lang="fr-FR" dirty="0" smtClean="0">
                <a:solidFill>
                  <a:schemeClr val="tx2">
                    <a:lumMod val="60000"/>
                    <a:lumOff val="40000"/>
                  </a:schemeClr>
                </a:solidFill>
              </a:rPr>
              <a:t>au moment où les soins sont consommés</a:t>
            </a:r>
          </a:p>
          <a:p>
            <a:pPr algn="ctr"/>
            <a:r>
              <a:rPr lang="fr-FR" dirty="0" smtClean="0">
                <a:solidFill>
                  <a:schemeClr val="tx2">
                    <a:lumMod val="60000"/>
                    <a:lumOff val="40000"/>
                  </a:schemeClr>
                </a:solidFill>
              </a:rPr>
              <a:t>Soins de ville et hospitaliers</a:t>
            </a:r>
          </a:p>
          <a:p>
            <a:pPr algn="ctr"/>
            <a:endParaRPr lang="en-US" dirty="0">
              <a:solidFill>
                <a:schemeClr val="tx2">
                  <a:lumMod val="60000"/>
                  <a:lumOff val="40000"/>
                </a:schemeClr>
              </a:solidFill>
            </a:endParaRPr>
          </a:p>
        </p:txBody>
      </p:sp>
    </p:spTree>
    <p:extLst>
      <p:ext uri="{BB962C8B-B14F-4D97-AF65-F5344CB8AC3E}">
        <p14:creationId xmlns:p14="http://schemas.microsoft.com/office/powerpoint/2010/main" val="767535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5</a:t>
            </a:r>
            <a:endParaRPr lang="en-US" dirty="0"/>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5" y="1412776"/>
            <a:ext cx="5256584" cy="2999997"/>
          </a:xfrm>
        </p:spPr>
      </p:pic>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412773"/>
            <a:ext cx="5904656" cy="1583214"/>
          </a:xfrm>
          <a:prstGeom prst="rect">
            <a:avLst/>
          </a:prstGeom>
        </p:spPr>
      </p:pic>
      <p:sp>
        <p:nvSpPr>
          <p:cNvPr id="6" name="ZoneTexte 5"/>
          <p:cNvSpPr txBox="1"/>
          <p:nvPr/>
        </p:nvSpPr>
        <p:spPr>
          <a:xfrm>
            <a:off x="4529074" y="2348880"/>
            <a:ext cx="4870732" cy="1754326"/>
          </a:xfrm>
          <a:prstGeom prst="rect">
            <a:avLst/>
          </a:prstGeom>
          <a:noFill/>
        </p:spPr>
        <p:txBody>
          <a:bodyPr wrap="square" rtlCol="0">
            <a:spAutoFit/>
          </a:bodyPr>
          <a:lstStyle/>
          <a:p>
            <a:pPr algn="ctr"/>
            <a:r>
              <a:rPr lang="fr-FR" dirty="0" smtClean="0">
                <a:solidFill>
                  <a:schemeClr val="tx2">
                    <a:lumMod val="60000"/>
                    <a:lumOff val="40000"/>
                  </a:schemeClr>
                </a:solidFill>
              </a:rPr>
              <a:t>SNDS</a:t>
            </a:r>
          </a:p>
          <a:p>
            <a:pPr algn="ctr"/>
            <a:r>
              <a:rPr lang="fr-FR" dirty="0" smtClean="0">
                <a:solidFill>
                  <a:schemeClr val="tx2">
                    <a:lumMod val="60000"/>
                    <a:lumOff val="40000"/>
                  </a:schemeClr>
                </a:solidFill>
              </a:rPr>
              <a:t>-&gt; Données populationnelles enregistrées prospectivement dans la base </a:t>
            </a:r>
          </a:p>
          <a:p>
            <a:pPr algn="ctr"/>
            <a:r>
              <a:rPr lang="fr-FR" dirty="0">
                <a:solidFill>
                  <a:schemeClr val="tx2">
                    <a:lumMod val="60000"/>
                    <a:lumOff val="40000"/>
                  </a:schemeClr>
                </a:solidFill>
              </a:rPr>
              <a:t> </a:t>
            </a:r>
            <a:r>
              <a:rPr lang="fr-FR" dirty="0" smtClean="0">
                <a:solidFill>
                  <a:schemeClr val="tx2">
                    <a:lumMod val="60000"/>
                    <a:lumOff val="40000"/>
                  </a:schemeClr>
                </a:solidFill>
              </a:rPr>
              <a:t>au moment où les soins sont consommés</a:t>
            </a:r>
          </a:p>
          <a:p>
            <a:pPr algn="ctr"/>
            <a:r>
              <a:rPr lang="fr-FR" dirty="0" smtClean="0">
                <a:solidFill>
                  <a:schemeClr val="tx2">
                    <a:lumMod val="60000"/>
                    <a:lumOff val="40000"/>
                  </a:schemeClr>
                </a:solidFill>
              </a:rPr>
              <a:t>Soins de ville et hospitaliers</a:t>
            </a:r>
          </a:p>
          <a:p>
            <a:pPr algn="ctr"/>
            <a:endParaRPr lang="en-US" dirty="0">
              <a:solidFill>
                <a:schemeClr val="tx2">
                  <a:lumMod val="60000"/>
                  <a:lumOff val="40000"/>
                </a:schemeClr>
              </a:solidFill>
            </a:endParaRPr>
          </a:p>
        </p:txBody>
      </p:sp>
      <p:sp>
        <p:nvSpPr>
          <p:cNvPr id="7" name="ZoneTexte 6"/>
          <p:cNvSpPr txBox="1"/>
          <p:nvPr/>
        </p:nvSpPr>
        <p:spPr>
          <a:xfrm>
            <a:off x="4478150" y="4275851"/>
            <a:ext cx="4870732" cy="2308324"/>
          </a:xfrm>
          <a:prstGeom prst="rect">
            <a:avLst/>
          </a:prstGeom>
          <a:noFill/>
        </p:spPr>
        <p:txBody>
          <a:bodyPr wrap="square" rtlCol="0">
            <a:spAutoFit/>
          </a:bodyPr>
          <a:lstStyle/>
          <a:p>
            <a:pPr algn="ctr"/>
            <a:r>
              <a:rPr lang="fr-FR" dirty="0" err="1" smtClean="0">
                <a:solidFill>
                  <a:schemeClr val="tx2">
                    <a:lumMod val="60000"/>
                    <a:lumOff val="40000"/>
                  </a:schemeClr>
                </a:solidFill>
              </a:rPr>
              <a:t>Fdep</a:t>
            </a:r>
            <a:r>
              <a:rPr lang="fr-FR" dirty="0" smtClean="0">
                <a:solidFill>
                  <a:schemeClr val="tx2">
                    <a:lumMod val="60000"/>
                    <a:lumOff val="40000"/>
                  </a:schemeClr>
                </a:solidFill>
              </a:rPr>
              <a:t> = Indice de </a:t>
            </a:r>
            <a:r>
              <a:rPr lang="fr-FR" dirty="0" err="1" smtClean="0">
                <a:solidFill>
                  <a:schemeClr val="tx2">
                    <a:lumMod val="60000"/>
                    <a:lumOff val="40000"/>
                  </a:schemeClr>
                </a:solidFill>
              </a:rPr>
              <a:t>déprivation</a:t>
            </a:r>
            <a:r>
              <a:rPr lang="fr-FR" dirty="0" smtClean="0">
                <a:solidFill>
                  <a:schemeClr val="tx2">
                    <a:lumMod val="60000"/>
                    <a:lumOff val="40000"/>
                  </a:schemeClr>
                </a:solidFill>
              </a:rPr>
              <a:t> calculé selon le lieu d’habitation</a:t>
            </a:r>
          </a:p>
          <a:p>
            <a:pPr algn="ctr"/>
            <a:endParaRPr lang="fr-FR" dirty="0" smtClean="0">
              <a:solidFill>
                <a:schemeClr val="tx2">
                  <a:lumMod val="60000"/>
                  <a:lumOff val="40000"/>
                </a:schemeClr>
              </a:solidFill>
            </a:endParaRPr>
          </a:p>
          <a:p>
            <a:pPr algn="ctr"/>
            <a:r>
              <a:rPr lang="fr-FR" dirty="0" smtClean="0">
                <a:solidFill>
                  <a:schemeClr val="tx2">
                    <a:lumMod val="60000"/>
                    <a:lumOff val="40000"/>
                  </a:schemeClr>
                </a:solidFill>
              </a:rPr>
              <a:t>Pas de données individuelles sur le social ou comportemental dans le SNDS = c’est une des limites de ces données !</a:t>
            </a:r>
          </a:p>
          <a:p>
            <a:pPr algn="ctr"/>
            <a:r>
              <a:rPr lang="fr-FR" dirty="0" smtClean="0">
                <a:solidFill>
                  <a:schemeClr val="tx2">
                    <a:lumMod val="60000"/>
                    <a:lumOff val="40000"/>
                  </a:schemeClr>
                </a:solidFill>
              </a:rPr>
              <a:t>Ici ils ont associé ces indicateurs qui même s’ils ne sont pas individuels complètent bien le SNDS</a:t>
            </a:r>
            <a:endParaRPr lang="en-US" dirty="0">
              <a:solidFill>
                <a:schemeClr val="tx2">
                  <a:lumMod val="60000"/>
                  <a:lumOff val="40000"/>
                </a:schemeClr>
              </a:solidFill>
            </a:endParaRPr>
          </a:p>
        </p:txBody>
      </p:sp>
    </p:spTree>
    <p:extLst>
      <p:ext uri="{BB962C8B-B14F-4D97-AF65-F5344CB8AC3E}">
        <p14:creationId xmlns:p14="http://schemas.microsoft.com/office/powerpoint/2010/main" val="2680454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6</a:t>
            </a:r>
            <a:endParaRPr lang="en-US" dirty="0"/>
          </a:p>
        </p:txBody>
      </p:sp>
      <p:pic>
        <p:nvPicPr>
          <p:cNvPr id="4" name="Espace réservé du contenu 3" descr="Capture d’écran"/>
          <p:cNvPicPr>
            <a:picLocks noGrp="1" noChangeAspect="1"/>
          </p:cNvPicPr>
          <p:nvPr>
            <p:ph idx="1"/>
          </p:nvPr>
        </p:nvPicPr>
        <p:blipFill rotWithShape="1">
          <a:blip r:embed="rId2">
            <a:extLst>
              <a:ext uri="{28A0092B-C50C-407E-A947-70E740481C1C}">
                <a14:useLocalDpi xmlns:a14="http://schemas.microsoft.com/office/drawing/2010/main" val="0"/>
              </a:ext>
            </a:extLst>
          </a:blip>
          <a:srcRect t="7955"/>
          <a:stretch/>
        </p:blipFill>
        <p:spPr>
          <a:xfrm>
            <a:off x="442874" y="1052736"/>
            <a:ext cx="7225470" cy="5162949"/>
          </a:xfrm>
        </p:spPr>
      </p:pic>
      <p:sp>
        <p:nvSpPr>
          <p:cNvPr id="5" name="ZoneTexte 4"/>
          <p:cNvSpPr txBox="1"/>
          <p:nvPr/>
        </p:nvSpPr>
        <p:spPr>
          <a:xfrm>
            <a:off x="4139952" y="1988840"/>
            <a:ext cx="4870732" cy="2031325"/>
          </a:xfrm>
          <a:prstGeom prst="rect">
            <a:avLst/>
          </a:prstGeom>
          <a:noFill/>
        </p:spPr>
        <p:txBody>
          <a:bodyPr wrap="square" rtlCol="0">
            <a:spAutoFit/>
          </a:bodyPr>
          <a:lstStyle/>
          <a:p>
            <a:pPr algn="ctr"/>
            <a:r>
              <a:rPr lang="fr-FR" dirty="0" smtClean="0">
                <a:solidFill>
                  <a:schemeClr val="tx2">
                    <a:lumMod val="60000"/>
                    <a:lumOff val="40000"/>
                  </a:schemeClr>
                </a:solidFill>
              </a:rPr>
              <a:t>SSH = critère simple, unique</a:t>
            </a:r>
          </a:p>
          <a:p>
            <a:pPr algn="ctr"/>
            <a:r>
              <a:rPr lang="fr-FR" dirty="0" smtClean="0">
                <a:solidFill>
                  <a:schemeClr val="tx2">
                    <a:lumMod val="60000"/>
                    <a:lumOff val="40000"/>
                  </a:schemeClr>
                </a:solidFill>
              </a:rPr>
              <a:t>Collecté sur la période de 12 mois après l’inclusion </a:t>
            </a:r>
          </a:p>
          <a:p>
            <a:pPr algn="ctr"/>
            <a:r>
              <a:rPr lang="fr-FR" dirty="0" smtClean="0">
                <a:solidFill>
                  <a:schemeClr val="tx2">
                    <a:lumMod val="60000"/>
                    <a:lumOff val="40000"/>
                  </a:schemeClr>
                </a:solidFill>
              </a:rPr>
              <a:t>de manière identique quelque soit l'âge des enfants et ne tenant pas compte de l’hospitalisation de la naissance pour les </a:t>
            </a:r>
            <a:r>
              <a:rPr lang="fr-FR" dirty="0" err="1" smtClean="0">
                <a:solidFill>
                  <a:schemeClr val="tx2">
                    <a:lumMod val="60000"/>
                    <a:lumOff val="40000"/>
                  </a:schemeClr>
                </a:solidFill>
              </a:rPr>
              <a:t>nouvx</a:t>
            </a:r>
            <a:r>
              <a:rPr lang="fr-FR" dirty="0" smtClean="0">
                <a:solidFill>
                  <a:schemeClr val="tx2">
                    <a:lumMod val="60000"/>
                    <a:lumOff val="40000"/>
                  </a:schemeClr>
                </a:solidFill>
              </a:rPr>
              <a:t>-nés</a:t>
            </a:r>
            <a:endParaRPr lang="en-US" dirty="0">
              <a:solidFill>
                <a:schemeClr val="tx2">
                  <a:lumMod val="60000"/>
                  <a:lumOff val="40000"/>
                </a:schemeClr>
              </a:solidFill>
            </a:endParaRPr>
          </a:p>
        </p:txBody>
      </p:sp>
    </p:spTree>
    <p:extLst>
      <p:ext uri="{BB962C8B-B14F-4D97-AF65-F5344CB8AC3E}">
        <p14:creationId xmlns:p14="http://schemas.microsoft.com/office/powerpoint/2010/main" val="3848553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83" y="201843"/>
            <a:ext cx="8801545" cy="6048672"/>
          </a:xfrm>
        </p:spPr>
      </p:pic>
      <p:sp>
        <p:nvSpPr>
          <p:cNvPr id="3" name="Flèche vers le bas 2"/>
          <p:cNvSpPr/>
          <p:nvPr/>
        </p:nvSpPr>
        <p:spPr>
          <a:xfrm>
            <a:off x="4538136" y="1772816"/>
            <a:ext cx="504056" cy="2448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èche vers le bas 5"/>
          <p:cNvSpPr/>
          <p:nvPr/>
        </p:nvSpPr>
        <p:spPr>
          <a:xfrm>
            <a:off x="6238625" y="1772816"/>
            <a:ext cx="504056" cy="2448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à coins arrondis 7"/>
          <p:cNvSpPr/>
          <p:nvPr/>
        </p:nvSpPr>
        <p:spPr>
          <a:xfrm>
            <a:off x="8098332" y="1264196"/>
            <a:ext cx="864096"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169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UCBL">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ThèmeUCBL</Template>
  <TotalTime>24027</TotalTime>
  <Words>2364</Words>
  <Application>Microsoft Office PowerPoint</Application>
  <PresentationFormat>Affichage à l'écran (4:3)</PresentationFormat>
  <Paragraphs>227</Paragraphs>
  <Slides>41</Slides>
  <Notes>8</Notes>
  <HiddenSlides>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41</vt:i4>
      </vt:variant>
    </vt:vector>
  </HeadingPairs>
  <TitlesOfParts>
    <vt:vector size="49" baseType="lpstr">
      <vt:lpstr>Arial</vt:lpstr>
      <vt:lpstr>Calibri</vt:lpstr>
      <vt:lpstr>Courier New</vt:lpstr>
      <vt:lpstr>Symbol</vt:lpstr>
      <vt:lpstr>Times New Roman</vt:lpstr>
      <vt:lpstr>Tw Cen MT</vt:lpstr>
      <vt:lpstr>Wingdings</vt:lpstr>
      <vt:lpstr>ThèmeUCBL</vt:lpstr>
      <vt:lpstr>LCA EXPLICATIONS CORRECTION EDN interfacultaire sept 2024</vt:lpstr>
      <vt:lpstr>SUJETS</vt:lpstr>
      <vt:lpstr>SUJET EPIDEMIO</vt:lpstr>
      <vt:lpstr>Question 3</vt:lpstr>
      <vt:lpstr>Question 3</vt:lpstr>
      <vt:lpstr>Question 4</vt:lpstr>
      <vt:lpstr>Question 5</vt:lpstr>
      <vt:lpstr>Question 6</vt:lpstr>
      <vt:lpstr>Présentation PowerPoint</vt:lpstr>
      <vt:lpstr>Question 8</vt:lpstr>
      <vt:lpstr>Présentation PowerPoint</vt:lpstr>
      <vt:lpstr>Présentation PowerPoint</vt:lpstr>
      <vt:lpstr>Présentation PowerPoint</vt:lpstr>
      <vt:lpstr>Présentation PowerPoint</vt:lpstr>
      <vt:lpstr>Question 9</vt:lpstr>
      <vt:lpstr>Présentation PowerPoint</vt:lpstr>
      <vt:lpstr>Présentation PowerPoint</vt:lpstr>
      <vt:lpstr>Présentation PowerPoint</vt:lpstr>
      <vt:lpstr>Question 10</vt:lpstr>
      <vt:lpstr>Présentation PowerPoint</vt:lpstr>
      <vt:lpstr>Présentation PowerPoint</vt:lpstr>
      <vt:lpstr>Question 14</vt:lpstr>
      <vt:lpstr>Présentation PowerPoint</vt:lpstr>
      <vt:lpstr>SUJET ECR</vt:lpstr>
      <vt:lpstr>Essai de non infériorité clinique</vt:lpstr>
      <vt:lpstr>Principe </vt:lpstr>
      <vt:lpstr>Verdict de NI</vt:lpstr>
      <vt:lpstr>Limite de non infériorité</vt:lpstr>
      <vt:lpstr>Conséquence du choix de la limite</vt:lpstr>
      <vt:lpstr>Lecture critique, limite de NI</vt:lpstr>
      <vt:lpstr>Interprétation correcte d’une conclusion en NI</vt:lpstr>
      <vt:lpstr>Switch d’hypothèse</vt:lpstr>
      <vt:lpstr>Population d’analyse</vt:lpstr>
      <vt:lpstr>Randomisation</vt:lpstr>
      <vt:lpstr>Randomisation stratifiée</vt:lpstr>
      <vt:lpstr>Randomisation par bloc</vt:lpstr>
      <vt:lpstr>Présentation PowerPoint</vt:lpstr>
      <vt:lpstr>Présentation PowerPoint</vt:lpstr>
      <vt:lpstr>Présentation PowerPoint</vt:lpstr>
      <vt:lpstr>Présentation PowerPoint</vt:lpstr>
      <vt:lpstr>Merci de votre attention !  Bonnes révisions !!!</vt:lpstr>
    </vt:vector>
  </TitlesOfParts>
  <Company>Hospices Civils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optionnelle 2015-2016 Lecture Critique d’Articles scientifiques en langue anglaise</dc:title>
  <dc:creator>VIPREY, Marie</dc:creator>
  <cp:lastModifiedBy>HAESEBAERT, Julie</cp:lastModifiedBy>
  <cp:revision>448</cp:revision>
  <cp:lastPrinted>2023-07-12T10:08:41Z</cp:lastPrinted>
  <dcterms:created xsi:type="dcterms:W3CDTF">2015-06-29T12:29:49Z</dcterms:created>
  <dcterms:modified xsi:type="dcterms:W3CDTF">2024-10-04T12:59:11Z</dcterms:modified>
</cp:coreProperties>
</file>