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44" r:id="rId3"/>
    <p:sldId id="343" r:id="rId4"/>
    <p:sldId id="335" r:id="rId5"/>
    <p:sldId id="264" r:id="rId6"/>
    <p:sldId id="306" r:id="rId7"/>
    <p:sldId id="323" r:id="rId8"/>
    <p:sldId id="324" r:id="rId9"/>
    <p:sldId id="325" r:id="rId10"/>
    <p:sldId id="333" r:id="rId11"/>
    <p:sldId id="326" r:id="rId12"/>
    <p:sldId id="269" r:id="rId13"/>
    <p:sldId id="309" r:id="rId14"/>
    <p:sldId id="327" r:id="rId15"/>
    <p:sldId id="328" r:id="rId16"/>
    <p:sldId id="308" r:id="rId17"/>
    <p:sldId id="329" r:id="rId18"/>
    <p:sldId id="312" r:id="rId19"/>
    <p:sldId id="330" r:id="rId20"/>
    <p:sldId id="314" r:id="rId21"/>
    <p:sldId id="332" r:id="rId22"/>
    <p:sldId id="334" r:id="rId23"/>
    <p:sldId id="318" r:id="rId24"/>
    <p:sldId id="319" r:id="rId25"/>
    <p:sldId id="337" r:id="rId26"/>
    <p:sldId id="338" r:id="rId27"/>
    <p:sldId id="339" r:id="rId28"/>
    <p:sldId id="340" r:id="rId29"/>
    <p:sldId id="341" r:id="rId30"/>
    <p:sldId id="342" r:id="rId31"/>
    <p:sldId id="305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orient="horz" pos="2158">
          <p15:clr>
            <a:srgbClr val="A4A3A4"/>
          </p15:clr>
        </p15:guide>
        <p15:guide id="3" orient="horz" pos="4264">
          <p15:clr>
            <a:srgbClr val="A4A3A4"/>
          </p15:clr>
        </p15:guide>
        <p15:guide id="4" orient="horz" pos="210">
          <p15:clr>
            <a:srgbClr val="A4A3A4"/>
          </p15:clr>
        </p15:guide>
        <p15:guide id="5" pos="249">
          <p15:clr>
            <a:srgbClr val="A4A3A4"/>
          </p15:clr>
        </p15:guide>
        <p15:guide id="6" pos="2883">
          <p15:clr>
            <a:srgbClr val="A4A3A4"/>
          </p15:clr>
        </p15:guide>
        <p15:guide id="7" pos="69">
          <p15:clr>
            <a:srgbClr val="A4A3A4"/>
          </p15:clr>
        </p15:guide>
        <p15:guide id="8" pos="5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F9D"/>
    <a:srgbClr val="1FA192"/>
    <a:srgbClr val="0EA1BE"/>
    <a:srgbClr val="25A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02" autoAdjust="0"/>
    <p:restoredTop sz="97044" autoAdjust="0"/>
  </p:normalViewPr>
  <p:slideViewPr>
    <p:cSldViewPr>
      <p:cViewPr varScale="1">
        <p:scale>
          <a:sx n="103" d="100"/>
          <a:sy n="103" d="100"/>
        </p:scale>
        <p:origin x="1542" y="114"/>
      </p:cViewPr>
      <p:guideLst>
        <p:guide orient="horz" pos="436"/>
        <p:guide orient="horz" pos="2158"/>
        <p:guide orient="horz" pos="4264"/>
        <p:guide orient="horz" pos="210"/>
        <p:guide pos="249"/>
        <p:guide pos="2883"/>
        <p:guide pos="69"/>
        <p:guide pos="5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5" d="100"/>
          <a:sy n="95" d="100"/>
        </p:scale>
        <p:origin x="-153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7BFFD-1637-458B-8AE6-59157655538F}" type="datetimeFigureOut">
              <a:rPr lang="fr-FR" smtClean="0"/>
              <a:pPr/>
              <a:t>17/09/2024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73E48-25EF-457A-AF08-B4337DD3B0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553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B623E-8A92-497A-B6C6-B23D0A9AF894}" type="datetimeFigureOut">
              <a:rPr lang="fr-FR" smtClean="0"/>
              <a:pPr/>
              <a:t>17/09/2024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2BCAB-EECF-4539-8FEF-E7D3EEC5F4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96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100">
              <a:srgbClr val="FFFFFF"/>
            </a:gs>
            <a:gs pos="0">
              <a:schemeClr val="bg1"/>
            </a:gs>
            <a:gs pos="100000">
              <a:schemeClr val="bg1"/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pic>
        <p:nvPicPr>
          <p:cNvPr id="1027" name="Picture 3" descr="D:\Donnée 2\Monique\Appels à projets 2012-2013\Diaporama LYON EST\bas-de-page-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779318"/>
            <a:ext cx="77597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1412776"/>
            <a:ext cx="9144000" cy="3624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5400" b="1" dirty="0" smtClean="0">
                <a:solidFill>
                  <a:schemeClr val="accent6"/>
                </a:solidFill>
              </a:rPr>
              <a:t>UE Hépato-gastro</a:t>
            </a:r>
            <a:br>
              <a:rPr lang="fr-FR" sz="5400" b="1" dirty="0" smtClean="0">
                <a:solidFill>
                  <a:schemeClr val="accent6"/>
                </a:solidFill>
              </a:rPr>
            </a:br>
            <a:r>
              <a:rPr lang="fr-FR" sz="5400" b="1" dirty="0" smtClean="0">
                <a:solidFill>
                  <a:schemeClr val="accent6"/>
                </a:solidFill>
              </a:rPr>
              <a:t>Session Foie</a:t>
            </a:r>
            <a:endParaRPr lang="fr-FR" sz="5400" b="1" dirty="0">
              <a:solidFill>
                <a:schemeClr val="accent6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7092280" y="6309320"/>
            <a:ext cx="1944216" cy="288032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fr-FR" sz="1800" dirty="0" smtClean="0"/>
              <a:t>18/09/2024</a:t>
            </a:r>
            <a:endParaRPr lang="fr-FR" sz="1800" b="1" dirty="0">
              <a:solidFill>
                <a:schemeClr val="accent6"/>
              </a:solidFill>
            </a:endParaRPr>
          </a:p>
          <a:p>
            <a:pPr algn="l"/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91780" y="4428401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Dr Valérie Hervieu</a:t>
            </a:r>
          </a:p>
          <a:p>
            <a:pPr algn="ctr"/>
            <a:r>
              <a:rPr lang="fr-FR" sz="3200" b="1" dirty="0" smtClean="0"/>
              <a:t>Dr Fanny Lebossé</a:t>
            </a:r>
          </a:p>
          <a:p>
            <a:pPr algn="ctr"/>
            <a:r>
              <a:rPr lang="fr-FR" sz="3200" b="1" dirty="0" smtClean="0"/>
              <a:t>Dr </a:t>
            </a:r>
            <a:r>
              <a:rPr lang="fr-FR" sz="3200" b="1" dirty="0"/>
              <a:t>X</a:t>
            </a:r>
            <a:r>
              <a:rPr lang="fr-FR" sz="3200" b="1" dirty="0" smtClean="0"/>
              <a:t>avie</a:t>
            </a:r>
            <a:r>
              <a:rPr lang="fr-FR" sz="3200" b="1" dirty="0" smtClean="0"/>
              <a:t>r Muller</a:t>
            </a:r>
            <a:endParaRPr lang="fr-FR" sz="3200" b="1" dirty="0" smtClean="0"/>
          </a:p>
        </p:txBody>
      </p:sp>
      <p:sp>
        <p:nvSpPr>
          <p:cNvPr id="17" name="Forme libre 16"/>
          <p:cNvSpPr/>
          <p:nvPr/>
        </p:nvSpPr>
        <p:spPr>
          <a:xfrm>
            <a:off x="1835696" y="3386880"/>
            <a:ext cx="5160267" cy="25814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185340 w 5986065"/>
              <a:gd name="connsiteY0" fmla="*/ 0 h 623529"/>
              <a:gd name="connsiteX1" fmla="*/ 103461 w 5986065"/>
              <a:gd name="connsiteY1" fmla="*/ 292655 h 623529"/>
              <a:gd name="connsiteX2" fmla="*/ 1842690 w 5986065"/>
              <a:gd name="connsiteY2" fmla="*/ 619125 h 623529"/>
              <a:gd name="connsiteX3" fmla="*/ 3890565 w 5986065"/>
              <a:gd name="connsiteY3" fmla="*/ 485775 h 623529"/>
              <a:gd name="connsiteX4" fmla="*/ 5643165 w 5986065"/>
              <a:gd name="connsiteY4" fmla="*/ 552450 h 623529"/>
              <a:gd name="connsiteX5" fmla="*/ 5986065 w 5986065"/>
              <a:gd name="connsiteY5" fmla="*/ 561975 h 623529"/>
              <a:gd name="connsiteX0" fmla="*/ 0 w 6372225"/>
              <a:gd name="connsiteY0" fmla="*/ 197013 h 353817"/>
              <a:gd name="connsiteX1" fmla="*/ 489621 w 6372225"/>
              <a:gd name="connsiteY1" fmla="*/ 22943 h 353817"/>
              <a:gd name="connsiteX2" fmla="*/ 2228850 w 6372225"/>
              <a:gd name="connsiteY2" fmla="*/ 349413 h 353817"/>
              <a:gd name="connsiteX3" fmla="*/ 4276725 w 6372225"/>
              <a:gd name="connsiteY3" fmla="*/ 216063 h 353817"/>
              <a:gd name="connsiteX4" fmla="*/ 6029325 w 6372225"/>
              <a:gd name="connsiteY4" fmla="*/ 282738 h 353817"/>
              <a:gd name="connsiteX5" fmla="*/ 6372225 w 6372225"/>
              <a:gd name="connsiteY5" fmla="*/ 292263 h 353817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61121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5743575"/>
              <a:gd name="connsiteY0" fmla="*/ 54828 h 275236"/>
              <a:gd name="connsiteX1" fmla="*/ 432471 w 5743575"/>
              <a:gd name="connsiteY1" fmla="*/ 42683 h 275236"/>
              <a:gd name="connsiteX2" fmla="*/ 1600200 w 5743575"/>
              <a:gd name="connsiteY2" fmla="*/ 273903 h 275236"/>
              <a:gd name="connsiteX3" fmla="*/ 3648075 w 5743575"/>
              <a:gd name="connsiteY3" fmla="*/ 140553 h 275236"/>
              <a:gd name="connsiteX4" fmla="*/ 5400675 w 5743575"/>
              <a:gd name="connsiteY4" fmla="*/ 207228 h 275236"/>
              <a:gd name="connsiteX5" fmla="*/ 5743575 w 5743575"/>
              <a:gd name="connsiteY5" fmla="*/ 216753 h 275236"/>
              <a:gd name="connsiteX0" fmla="*/ 704361 w 5362086"/>
              <a:gd name="connsiteY0" fmla="*/ 0 h 1430083"/>
              <a:gd name="connsiteX1" fmla="*/ 50982 w 5362086"/>
              <a:gd name="connsiteY1" fmla="*/ 1197530 h 1430083"/>
              <a:gd name="connsiteX2" fmla="*/ 1218711 w 5362086"/>
              <a:gd name="connsiteY2" fmla="*/ 1428750 h 1430083"/>
              <a:gd name="connsiteX3" fmla="*/ 3266586 w 5362086"/>
              <a:gd name="connsiteY3" fmla="*/ 1295400 h 1430083"/>
              <a:gd name="connsiteX4" fmla="*/ 5019186 w 5362086"/>
              <a:gd name="connsiteY4" fmla="*/ 1362075 h 1430083"/>
              <a:gd name="connsiteX5" fmla="*/ 5362086 w 5362086"/>
              <a:gd name="connsiteY5" fmla="*/ 1371600 h 1430083"/>
              <a:gd name="connsiteX0" fmla="*/ 877921 w 5535646"/>
              <a:gd name="connsiteY0" fmla="*/ 0 h 1430083"/>
              <a:gd name="connsiteX1" fmla="*/ 224542 w 5535646"/>
              <a:gd name="connsiteY1" fmla="*/ 1197530 h 1430083"/>
              <a:gd name="connsiteX2" fmla="*/ 1392271 w 5535646"/>
              <a:gd name="connsiteY2" fmla="*/ 1428750 h 1430083"/>
              <a:gd name="connsiteX3" fmla="*/ 3440146 w 5535646"/>
              <a:gd name="connsiteY3" fmla="*/ 1295400 h 1430083"/>
              <a:gd name="connsiteX4" fmla="*/ 5192746 w 5535646"/>
              <a:gd name="connsiteY4" fmla="*/ 1362075 h 1430083"/>
              <a:gd name="connsiteX5" fmla="*/ 5535646 w 5535646"/>
              <a:gd name="connsiteY5" fmla="*/ 1371600 h 1430083"/>
              <a:gd name="connsiteX0" fmla="*/ 877921 w 5535646"/>
              <a:gd name="connsiteY0" fmla="*/ 0 h 1477896"/>
              <a:gd name="connsiteX1" fmla="*/ 224542 w 5535646"/>
              <a:gd name="connsiteY1" fmla="*/ 1197530 h 1477896"/>
              <a:gd name="connsiteX2" fmla="*/ 1392271 w 5535646"/>
              <a:gd name="connsiteY2" fmla="*/ 1428750 h 1477896"/>
              <a:gd name="connsiteX3" fmla="*/ 3440146 w 5535646"/>
              <a:gd name="connsiteY3" fmla="*/ 1295400 h 1477896"/>
              <a:gd name="connsiteX4" fmla="*/ 5192746 w 5535646"/>
              <a:gd name="connsiteY4" fmla="*/ 1362075 h 1477896"/>
              <a:gd name="connsiteX5" fmla="*/ 5535646 w 5535646"/>
              <a:gd name="connsiteY5" fmla="*/ 1371600 h 1477896"/>
              <a:gd name="connsiteX0" fmla="*/ 0 w 5311104"/>
              <a:gd name="connsiteY0" fmla="*/ 0 h 280366"/>
              <a:gd name="connsiteX1" fmla="*/ 1167729 w 5311104"/>
              <a:gd name="connsiteY1" fmla="*/ 231220 h 280366"/>
              <a:gd name="connsiteX2" fmla="*/ 3215604 w 5311104"/>
              <a:gd name="connsiteY2" fmla="*/ 97870 h 280366"/>
              <a:gd name="connsiteX3" fmla="*/ 4968204 w 5311104"/>
              <a:gd name="connsiteY3" fmla="*/ 164545 h 280366"/>
              <a:gd name="connsiteX4" fmla="*/ 5311104 w 5311104"/>
              <a:gd name="connsiteY4" fmla="*/ 174070 h 280366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501604"/>
              <a:gd name="connsiteY0" fmla="*/ 0 h 157447"/>
              <a:gd name="connsiteX1" fmla="*/ 1358229 w 5501604"/>
              <a:gd name="connsiteY1" fmla="*/ 155020 h 157447"/>
              <a:gd name="connsiteX2" fmla="*/ 3406104 w 5501604"/>
              <a:gd name="connsiteY2" fmla="*/ 21670 h 157447"/>
              <a:gd name="connsiteX3" fmla="*/ 5158704 w 5501604"/>
              <a:gd name="connsiteY3" fmla="*/ 88345 h 157447"/>
              <a:gd name="connsiteX4" fmla="*/ 5501604 w 5501604"/>
              <a:gd name="connsiteY4" fmla="*/ 97870 h 157447"/>
              <a:gd name="connsiteX0" fmla="*/ 0 w 5501604"/>
              <a:gd name="connsiteY0" fmla="*/ 16098 h 171194"/>
              <a:gd name="connsiteX1" fmla="*/ 1358229 w 5501604"/>
              <a:gd name="connsiteY1" fmla="*/ 171118 h 171194"/>
              <a:gd name="connsiteX2" fmla="*/ 3406104 w 5501604"/>
              <a:gd name="connsiteY2" fmla="*/ 37768 h 171194"/>
              <a:gd name="connsiteX3" fmla="*/ 5158704 w 5501604"/>
              <a:gd name="connsiteY3" fmla="*/ 104443 h 171194"/>
              <a:gd name="connsiteX4" fmla="*/ 5501604 w 5501604"/>
              <a:gd name="connsiteY4" fmla="*/ 113968 h 171194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4"/>
              <a:gd name="connsiteX1" fmla="*/ 1853529 w 5501604"/>
              <a:gd name="connsiteY1" fmla="*/ 243900 h 243954"/>
              <a:gd name="connsiteX2" fmla="*/ 3406104 w 5501604"/>
              <a:gd name="connsiteY2" fmla="*/ 34350 h 243954"/>
              <a:gd name="connsiteX3" fmla="*/ 5158704 w 5501604"/>
              <a:gd name="connsiteY3" fmla="*/ 101025 h 243954"/>
              <a:gd name="connsiteX4" fmla="*/ 5501604 w 5501604"/>
              <a:gd name="connsiteY4" fmla="*/ 110550 h 243954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26734 h 258024"/>
              <a:gd name="connsiteX1" fmla="*/ 1853529 w 5501604"/>
              <a:gd name="connsiteY1" fmla="*/ 257954 h 258024"/>
              <a:gd name="connsiteX2" fmla="*/ 3406104 w 5501604"/>
              <a:gd name="connsiteY2" fmla="*/ 48404 h 258024"/>
              <a:gd name="connsiteX3" fmla="*/ 5092029 w 5501604"/>
              <a:gd name="connsiteY3" fmla="*/ 76979 h 258024"/>
              <a:gd name="connsiteX4" fmla="*/ 5501604 w 5501604"/>
              <a:gd name="connsiteY4" fmla="*/ 124604 h 258024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160267"/>
              <a:gd name="connsiteY0" fmla="*/ 12448 h 258144"/>
              <a:gd name="connsiteX1" fmla="*/ 1512192 w 5160267"/>
              <a:gd name="connsiteY1" fmla="*/ 257955 h 258144"/>
              <a:gd name="connsiteX2" fmla="*/ 3064767 w 5160267"/>
              <a:gd name="connsiteY2" fmla="*/ 48405 h 258144"/>
              <a:gd name="connsiteX3" fmla="*/ 4750692 w 5160267"/>
              <a:gd name="connsiteY3" fmla="*/ 76980 h 258144"/>
              <a:gd name="connsiteX4" fmla="*/ 5160267 w 5160267"/>
              <a:gd name="connsiteY4" fmla="*/ 124605 h 25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0267" h="258144">
                <a:moveTo>
                  <a:pt x="0" y="12448"/>
                </a:moveTo>
                <a:cubicBezTo>
                  <a:pt x="637533" y="46222"/>
                  <a:pt x="1001398" y="251962"/>
                  <a:pt x="1512192" y="257955"/>
                </a:cubicBezTo>
                <a:cubicBezTo>
                  <a:pt x="2022986" y="263948"/>
                  <a:pt x="2448817" y="126193"/>
                  <a:pt x="3064767" y="48405"/>
                </a:cubicBezTo>
                <a:cubicBezTo>
                  <a:pt x="3680717" y="-29383"/>
                  <a:pt x="4074417" y="-8745"/>
                  <a:pt x="4750692" y="76980"/>
                </a:cubicBezTo>
                <a:lnTo>
                  <a:pt x="5160267" y="124605"/>
                </a:lnTo>
              </a:path>
            </a:pathLst>
          </a:custGeom>
          <a:noFill/>
          <a:ln w="2540">
            <a:solidFill>
              <a:srgbClr val="078F9D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5A79B"/>
              </a:solidFill>
            </a:endParaRPr>
          </a:p>
        </p:txBody>
      </p:sp>
      <p:sp>
        <p:nvSpPr>
          <p:cNvPr id="7" name="Forme libre 6"/>
          <p:cNvSpPr/>
          <p:nvPr/>
        </p:nvSpPr>
        <p:spPr>
          <a:xfrm rot="-10860000">
            <a:off x="1911230" y="3458933"/>
            <a:ext cx="5279326" cy="13258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4143 h 379566"/>
              <a:gd name="connsiteX1" fmla="*/ 828675 w 5195794"/>
              <a:gd name="connsiteY1" fmla="*/ 156543 h 379566"/>
              <a:gd name="connsiteX2" fmla="*/ 2970954 w 5195794"/>
              <a:gd name="connsiteY2" fmla="*/ 72473 h 379566"/>
              <a:gd name="connsiteX3" fmla="*/ 4392556 w 5195794"/>
              <a:gd name="connsiteY3" fmla="*/ 0 h 379566"/>
              <a:gd name="connsiteX4" fmla="*/ 5195794 w 5195794"/>
              <a:gd name="connsiteY4" fmla="*/ 379566 h 379566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56473 h 431896"/>
              <a:gd name="connsiteX1" fmla="*/ 828675 w 5195794"/>
              <a:gd name="connsiteY1" fmla="*/ 208873 h 431896"/>
              <a:gd name="connsiteX2" fmla="*/ 2970954 w 5195794"/>
              <a:gd name="connsiteY2" fmla="*/ 124803 h 431896"/>
              <a:gd name="connsiteX3" fmla="*/ 4392556 w 5195794"/>
              <a:gd name="connsiteY3" fmla="*/ 52330 h 431896"/>
              <a:gd name="connsiteX4" fmla="*/ 5195794 w 5195794"/>
              <a:gd name="connsiteY4" fmla="*/ 431896 h 43189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47289 h 422712"/>
              <a:gd name="connsiteX1" fmla="*/ 1077285 w 5195794"/>
              <a:gd name="connsiteY1" fmla="*/ 146870 h 422712"/>
              <a:gd name="connsiteX2" fmla="*/ 2941386 w 5195794"/>
              <a:gd name="connsiteY2" fmla="*/ 172262 h 422712"/>
              <a:gd name="connsiteX3" fmla="*/ 4392556 w 5195794"/>
              <a:gd name="connsiteY3" fmla="*/ 43146 h 422712"/>
              <a:gd name="connsiteX4" fmla="*/ 5195794 w 5195794"/>
              <a:gd name="connsiteY4" fmla="*/ 422712 h 422712"/>
              <a:gd name="connsiteX0" fmla="*/ 0 w 5195794"/>
              <a:gd name="connsiteY0" fmla="*/ 37848 h 413271"/>
              <a:gd name="connsiteX1" fmla="*/ 1077285 w 5195794"/>
              <a:gd name="connsiteY1" fmla="*/ 137429 h 413271"/>
              <a:gd name="connsiteX2" fmla="*/ 2941386 w 5195794"/>
              <a:gd name="connsiteY2" fmla="*/ 162821 h 413271"/>
              <a:gd name="connsiteX3" fmla="*/ 4392556 w 5195794"/>
              <a:gd name="connsiteY3" fmla="*/ 33705 h 413271"/>
              <a:gd name="connsiteX4" fmla="*/ 5195794 w 5195794"/>
              <a:gd name="connsiteY4" fmla="*/ 413271 h 413271"/>
              <a:gd name="connsiteX0" fmla="*/ 0 w 5195794"/>
              <a:gd name="connsiteY0" fmla="*/ 45900 h 421323"/>
              <a:gd name="connsiteX1" fmla="*/ 1011950 w 5195794"/>
              <a:gd name="connsiteY1" fmla="*/ 68129 h 421323"/>
              <a:gd name="connsiteX2" fmla="*/ 2941386 w 5195794"/>
              <a:gd name="connsiteY2" fmla="*/ 170873 h 421323"/>
              <a:gd name="connsiteX3" fmla="*/ 4392556 w 5195794"/>
              <a:gd name="connsiteY3" fmla="*/ 41757 h 421323"/>
              <a:gd name="connsiteX4" fmla="*/ 5195794 w 5195794"/>
              <a:gd name="connsiteY4" fmla="*/ 421323 h 421323"/>
              <a:gd name="connsiteX0" fmla="*/ 0 w 5673966"/>
              <a:gd name="connsiteY0" fmla="*/ 151871 h 421323"/>
              <a:gd name="connsiteX1" fmla="*/ 1490122 w 5673966"/>
              <a:gd name="connsiteY1" fmla="*/ 68129 h 421323"/>
              <a:gd name="connsiteX2" fmla="*/ 3419558 w 5673966"/>
              <a:gd name="connsiteY2" fmla="*/ 170873 h 421323"/>
              <a:gd name="connsiteX3" fmla="*/ 4870728 w 5673966"/>
              <a:gd name="connsiteY3" fmla="*/ 41757 h 421323"/>
              <a:gd name="connsiteX4" fmla="*/ 5673966 w 5673966"/>
              <a:gd name="connsiteY4" fmla="*/ 421323 h 421323"/>
              <a:gd name="connsiteX0" fmla="*/ 0 w 4870728"/>
              <a:gd name="connsiteY0" fmla="*/ 151871 h 185439"/>
              <a:gd name="connsiteX1" fmla="*/ 1490122 w 4870728"/>
              <a:gd name="connsiteY1" fmla="*/ 68129 h 185439"/>
              <a:gd name="connsiteX2" fmla="*/ 3419558 w 4870728"/>
              <a:gd name="connsiteY2" fmla="*/ 170873 h 185439"/>
              <a:gd name="connsiteX3" fmla="*/ 4870728 w 4870728"/>
              <a:gd name="connsiteY3" fmla="*/ 41757 h 185439"/>
              <a:gd name="connsiteX0" fmla="*/ 0 w 5279326"/>
              <a:gd name="connsiteY0" fmla="*/ 99016 h 132584"/>
              <a:gd name="connsiteX1" fmla="*/ 1490122 w 5279326"/>
              <a:gd name="connsiteY1" fmla="*/ 15274 h 132584"/>
              <a:gd name="connsiteX2" fmla="*/ 3419558 w 5279326"/>
              <a:gd name="connsiteY2" fmla="*/ 118018 h 132584"/>
              <a:gd name="connsiteX3" fmla="*/ 5279326 w 5279326"/>
              <a:gd name="connsiteY3" fmla="*/ 48429 h 13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9326" h="132584">
                <a:moveTo>
                  <a:pt x="0" y="99016"/>
                </a:moveTo>
                <a:cubicBezTo>
                  <a:pt x="276225" y="209347"/>
                  <a:pt x="920196" y="12107"/>
                  <a:pt x="1490122" y="15274"/>
                </a:cubicBezTo>
                <a:cubicBezTo>
                  <a:pt x="2060048" y="18441"/>
                  <a:pt x="2788024" y="112492"/>
                  <a:pt x="3419558" y="118018"/>
                </a:cubicBezTo>
                <a:cubicBezTo>
                  <a:pt x="4051092" y="123544"/>
                  <a:pt x="4541625" y="-93969"/>
                  <a:pt x="5279326" y="48429"/>
                </a:cubicBezTo>
              </a:path>
            </a:pathLst>
          </a:custGeom>
          <a:noFill/>
          <a:ln w="12700">
            <a:solidFill>
              <a:schemeClr val="accent6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192234" y="3372660"/>
            <a:ext cx="129012" cy="129012"/>
          </a:xfrm>
          <a:prstGeom prst="ellipse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998366" y="3483639"/>
            <a:ext cx="64506" cy="64506"/>
          </a:xfrm>
          <a:prstGeom prst="ellipse">
            <a:avLst/>
          </a:prstGeom>
          <a:solidFill>
            <a:srgbClr val="078F9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3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 bwMode="auto">
          <a:xfrm>
            <a:off x="1143000" y="1124744"/>
            <a:ext cx="6858000" cy="446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L’unité fonctionnelle hépatique : le lobule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60184" y="980728"/>
            <a:ext cx="569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Organisation cellulaire du lobule hépatique</a:t>
            </a:r>
            <a:endParaRPr lang="fr-FR" sz="2400" b="1" dirty="0"/>
          </a:p>
        </p:txBody>
      </p:sp>
      <p:sp>
        <p:nvSpPr>
          <p:cNvPr id="3" name="Left Arrow 2"/>
          <p:cNvSpPr/>
          <p:nvPr/>
        </p:nvSpPr>
        <p:spPr>
          <a:xfrm>
            <a:off x="2987824" y="2780928"/>
            <a:ext cx="3384376" cy="43204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Left Arrow 6"/>
          <p:cNvSpPr/>
          <p:nvPr/>
        </p:nvSpPr>
        <p:spPr>
          <a:xfrm rot="10800000">
            <a:off x="2996990" y="4077072"/>
            <a:ext cx="3384376" cy="432048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8307062" y="2486254"/>
            <a:ext cx="553998" cy="17348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Espace porte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700808"/>
            <a:ext cx="553998" cy="30317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Veine </a:t>
            </a:r>
            <a:r>
              <a:rPr lang="fr-FR" sz="2400" b="1" dirty="0" err="1" smtClean="0">
                <a:solidFill>
                  <a:srgbClr val="FF0000"/>
                </a:solidFill>
              </a:rPr>
              <a:t>centro</a:t>
            </a:r>
            <a:r>
              <a:rPr lang="fr-FR" sz="2400" b="1" dirty="0" smtClean="0">
                <a:solidFill>
                  <a:srgbClr val="FF0000"/>
                </a:solidFill>
              </a:rPr>
              <a:t>-lobulaire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 bwMode="auto">
          <a:xfrm>
            <a:off x="1143000" y="1124744"/>
            <a:ext cx="6858000" cy="446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L’unité fonctionnelle hépatique : le lobule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60184" y="980728"/>
            <a:ext cx="569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Organisation cellulaire du lobule hépatique</a:t>
            </a:r>
            <a:endParaRPr lang="fr-FR" sz="2400" b="1" dirty="0"/>
          </a:p>
        </p:txBody>
      </p:sp>
      <p:sp>
        <p:nvSpPr>
          <p:cNvPr id="3" name="Left Arrow 2"/>
          <p:cNvSpPr/>
          <p:nvPr/>
        </p:nvSpPr>
        <p:spPr>
          <a:xfrm>
            <a:off x="2987824" y="2780928"/>
            <a:ext cx="3384376" cy="43204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Left Arrow 6"/>
          <p:cNvSpPr/>
          <p:nvPr/>
        </p:nvSpPr>
        <p:spPr>
          <a:xfrm rot="10800000">
            <a:off x="2996990" y="4077072"/>
            <a:ext cx="3384376" cy="432048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8307062" y="2486254"/>
            <a:ext cx="553998" cy="17348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Espace porte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700808"/>
            <a:ext cx="553998" cy="30317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Veine </a:t>
            </a:r>
            <a:r>
              <a:rPr lang="fr-FR" sz="2400" b="1" dirty="0" err="1" smtClean="0">
                <a:solidFill>
                  <a:srgbClr val="FF0000"/>
                </a:solidFill>
              </a:rPr>
              <a:t>centro</a:t>
            </a:r>
            <a:r>
              <a:rPr lang="fr-FR" sz="2400" b="1" dirty="0" smtClean="0">
                <a:solidFill>
                  <a:srgbClr val="FF0000"/>
                </a:solidFill>
              </a:rPr>
              <a:t>-lobulaire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771800" y="4221088"/>
            <a:ext cx="648072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1552982" y="5517232"/>
            <a:ext cx="661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L’hépatocyte est la cellule fonctionnelle du foie qui va accomplir les principales fonctions du foie</a:t>
            </a:r>
            <a:endParaRPr lang="fr-FR" sz="2400" b="1" i="1" dirty="0"/>
          </a:p>
        </p:txBody>
      </p:sp>
    </p:spTree>
    <p:extLst>
      <p:ext uri="{BB962C8B-B14F-4D97-AF65-F5344CB8AC3E}">
        <p14:creationId xmlns:p14="http://schemas.microsoft.com/office/powerpoint/2010/main" val="37757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grandes fonctions hépatiques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smart.servier.com/wp-content/uploads/2016/10/foie_vesicu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3672408" cy="282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3888" y="1844824"/>
            <a:ext cx="117051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b="1" dirty="0" smtClean="0">
                <a:solidFill>
                  <a:schemeClr val="bg1"/>
                </a:solidFill>
              </a:rPr>
              <a:t>?</a:t>
            </a:r>
            <a:endParaRPr lang="fr-FR" sz="16600" b="1" dirty="0">
              <a:solidFill>
                <a:schemeClr val="bg1"/>
              </a:solidFill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 rot="20822068">
            <a:off x="567874" y="3436147"/>
            <a:ext cx="2348075" cy="1549390"/>
          </a:xfrm>
          <a:custGeom>
            <a:avLst/>
            <a:gdLst>
              <a:gd name="T0" fmla="*/ 348 w 412"/>
              <a:gd name="T1" fmla="*/ 332 h 418"/>
              <a:gd name="T2" fmla="*/ 407 w 412"/>
              <a:gd name="T3" fmla="*/ 180 h 418"/>
              <a:gd name="T4" fmla="*/ 205 w 412"/>
              <a:gd name="T5" fmla="*/ 10 h 418"/>
              <a:gd name="T6" fmla="*/ 0 w 412"/>
              <a:gd name="T7" fmla="*/ 201 h 418"/>
              <a:gd name="T8" fmla="*/ 205 w 412"/>
              <a:gd name="T9" fmla="*/ 392 h 418"/>
              <a:gd name="T10" fmla="*/ 288 w 412"/>
              <a:gd name="T11" fmla="*/ 370 h 418"/>
              <a:gd name="T12" fmla="*/ 384 w 412"/>
              <a:gd name="T13" fmla="*/ 418 h 418"/>
              <a:gd name="T14" fmla="*/ 348 w 412"/>
              <a:gd name="T15" fmla="*/ 332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418">
                <a:moveTo>
                  <a:pt x="348" y="332"/>
                </a:moveTo>
                <a:cubicBezTo>
                  <a:pt x="392" y="291"/>
                  <a:pt x="412" y="236"/>
                  <a:pt x="407" y="180"/>
                </a:cubicBezTo>
                <a:cubicBezTo>
                  <a:pt x="398" y="90"/>
                  <a:pt x="337" y="21"/>
                  <a:pt x="205" y="10"/>
                </a:cubicBezTo>
                <a:cubicBezTo>
                  <a:pt x="82" y="0"/>
                  <a:pt x="0" y="96"/>
                  <a:pt x="0" y="201"/>
                </a:cubicBezTo>
                <a:cubicBezTo>
                  <a:pt x="0" y="307"/>
                  <a:pt x="93" y="405"/>
                  <a:pt x="205" y="392"/>
                </a:cubicBezTo>
                <a:cubicBezTo>
                  <a:pt x="236" y="389"/>
                  <a:pt x="264" y="381"/>
                  <a:pt x="288" y="370"/>
                </a:cubicBezTo>
                <a:cubicBezTo>
                  <a:pt x="318" y="390"/>
                  <a:pt x="356" y="412"/>
                  <a:pt x="384" y="418"/>
                </a:cubicBezTo>
                <a:cubicBezTo>
                  <a:pt x="365" y="399"/>
                  <a:pt x="354" y="363"/>
                  <a:pt x="348" y="3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Production bile</a:t>
            </a:r>
            <a:endParaRPr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619672" y="991323"/>
            <a:ext cx="3011997" cy="1479674"/>
          </a:xfrm>
          <a:custGeom>
            <a:avLst/>
            <a:gdLst>
              <a:gd name="T0" fmla="*/ 340 w 423"/>
              <a:gd name="T1" fmla="*/ 339 h 419"/>
              <a:gd name="T2" fmla="*/ 423 w 423"/>
              <a:gd name="T3" fmla="*/ 182 h 419"/>
              <a:gd name="T4" fmla="*/ 210 w 423"/>
              <a:gd name="T5" fmla="*/ 10 h 419"/>
              <a:gd name="T6" fmla="*/ 0 w 423"/>
              <a:gd name="T7" fmla="*/ 197 h 419"/>
              <a:gd name="T8" fmla="*/ 210 w 423"/>
              <a:gd name="T9" fmla="*/ 384 h 419"/>
              <a:gd name="T10" fmla="*/ 262 w 423"/>
              <a:gd name="T11" fmla="*/ 377 h 419"/>
              <a:gd name="T12" fmla="*/ 382 w 423"/>
              <a:gd name="T13" fmla="*/ 419 h 419"/>
              <a:gd name="T14" fmla="*/ 340 w 423"/>
              <a:gd name="T15" fmla="*/ 33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3" h="419">
                <a:moveTo>
                  <a:pt x="340" y="339"/>
                </a:moveTo>
                <a:cubicBezTo>
                  <a:pt x="390" y="300"/>
                  <a:pt x="423" y="242"/>
                  <a:pt x="423" y="182"/>
                </a:cubicBezTo>
                <a:cubicBezTo>
                  <a:pt x="423" y="79"/>
                  <a:pt x="332" y="0"/>
                  <a:pt x="210" y="10"/>
                </a:cubicBezTo>
                <a:cubicBezTo>
                  <a:pt x="95" y="20"/>
                  <a:pt x="0" y="94"/>
                  <a:pt x="0" y="197"/>
                </a:cubicBezTo>
                <a:cubicBezTo>
                  <a:pt x="0" y="300"/>
                  <a:pt x="94" y="384"/>
                  <a:pt x="210" y="384"/>
                </a:cubicBezTo>
                <a:cubicBezTo>
                  <a:pt x="228" y="384"/>
                  <a:pt x="245" y="381"/>
                  <a:pt x="262" y="377"/>
                </a:cubicBezTo>
                <a:cubicBezTo>
                  <a:pt x="291" y="391"/>
                  <a:pt x="337" y="409"/>
                  <a:pt x="382" y="419"/>
                </a:cubicBezTo>
                <a:cubicBezTo>
                  <a:pt x="363" y="400"/>
                  <a:pt x="350" y="370"/>
                  <a:pt x="340" y="33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Elimination des </a:t>
            </a:r>
            <a:r>
              <a:rPr lang="en-US" dirty="0" err="1" smtClean="0"/>
              <a:t>toxiques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6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1"/>
          <a:stretch/>
        </p:blipFill>
        <p:spPr bwMode="auto">
          <a:xfrm>
            <a:off x="1143000" y="548680"/>
            <a:ext cx="6858000" cy="445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bile – élimination des </a:t>
            </a:r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toxiques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59632" y="5228008"/>
            <a:ext cx="57606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35696" y="4941168"/>
            <a:ext cx="6767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Bilirubine </a:t>
            </a:r>
            <a:r>
              <a:rPr lang="fr-FR" sz="2400" dirty="0" smtClean="0">
                <a:solidFill>
                  <a:srgbClr val="00B050"/>
                </a:solidFill>
              </a:rPr>
              <a:t>: issue de la dégradation de l’hémoglobine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5589240"/>
            <a:ext cx="155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Bilirubine libre</a:t>
            </a:r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5593178"/>
            <a:ext cx="214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Bilirubine conjuguée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5896" y="5445224"/>
            <a:ext cx="2016224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3851920" y="5805264"/>
            <a:ext cx="126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Hépatocyte</a:t>
            </a:r>
            <a:endParaRPr lang="fr-FR" dirty="0"/>
          </a:p>
        </p:txBody>
      </p:sp>
      <p:sp>
        <p:nvSpPr>
          <p:cNvPr id="16" name="Arc 15"/>
          <p:cNvSpPr/>
          <p:nvPr/>
        </p:nvSpPr>
        <p:spPr>
          <a:xfrm rot="13133892">
            <a:off x="5458421" y="5013680"/>
            <a:ext cx="1440160" cy="1584176"/>
          </a:xfrm>
          <a:prstGeom prst="arc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75098" y="5805264"/>
            <a:ext cx="60481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263330" y="5805264"/>
            <a:ext cx="60481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95736" y="6174596"/>
            <a:ext cx="112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Pôle basal</a:t>
            </a:r>
            <a:endParaRPr lang="fr-FR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724128" y="6165304"/>
            <a:ext cx="119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Pôle apical</a:t>
            </a:r>
            <a:endParaRPr lang="fr-FR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23928" y="6174596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Conjugaison</a:t>
            </a:r>
            <a:endParaRPr lang="fr-FR" i="1" dirty="0"/>
          </a:p>
        </p:txBody>
      </p:sp>
      <p:sp>
        <p:nvSpPr>
          <p:cNvPr id="24" name="Left Arrow 23"/>
          <p:cNvSpPr/>
          <p:nvPr/>
        </p:nvSpPr>
        <p:spPr>
          <a:xfrm>
            <a:off x="2987824" y="2180928"/>
            <a:ext cx="3384376" cy="43204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Left Arrow 24"/>
          <p:cNvSpPr/>
          <p:nvPr/>
        </p:nvSpPr>
        <p:spPr>
          <a:xfrm rot="10800000">
            <a:off x="2996990" y="3477072"/>
            <a:ext cx="3384376" cy="432048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extBox 25"/>
          <p:cNvSpPr txBox="1"/>
          <p:nvPr/>
        </p:nvSpPr>
        <p:spPr>
          <a:xfrm>
            <a:off x="8307062" y="1886254"/>
            <a:ext cx="553998" cy="17348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Espace porte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1100808"/>
            <a:ext cx="553998" cy="30317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Veine </a:t>
            </a:r>
            <a:r>
              <a:rPr lang="fr-FR" sz="2400" b="1" dirty="0" err="1" smtClean="0">
                <a:solidFill>
                  <a:srgbClr val="FF0000"/>
                </a:solidFill>
              </a:rPr>
              <a:t>centro</a:t>
            </a:r>
            <a:r>
              <a:rPr lang="fr-FR" sz="2400" b="1" dirty="0" smtClean="0">
                <a:solidFill>
                  <a:srgbClr val="FF0000"/>
                </a:solidFill>
              </a:rPr>
              <a:t>-lobulaire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2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259632" y="3693096"/>
            <a:ext cx="0" cy="15534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3"/>
          </p:cNvCxnSpPr>
          <p:nvPr/>
        </p:nvCxnSpPr>
        <p:spPr>
          <a:xfrm flipH="1">
            <a:off x="1259632" y="3693096"/>
            <a:ext cx="173735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143000" y="1340768"/>
            <a:ext cx="1556792" cy="64807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1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1"/>
          <a:stretch/>
        </p:blipFill>
        <p:spPr bwMode="auto">
          <a:xfrm>
            <a:off x="1143000" y="548680"/>
            <a:ext cx="6858000" cy="445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bile – élimination des </a:t>
            </a:r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toxiques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59632" y="5228008"/>
            <a:ext cx="57606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 Arrow 23"/>
          <p:cNvSpPr/>
          <p:nvPr/>
        </p:nvSpPr>
        <p:spPr>
          <a:xfrm>
            <a:off x="2987824" y="2180928"/>
            <a:ext cx="3384376" cy="43204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Left Arrow 24"/>
          <p:cNvSpPr/>
          <p:nvPr/>
        </p:nvSpPr>
        <p:spPr>
          <a:xfrm rot="10800000">
            <a:off x="2996990" y="3477072"/>
            <a:ext cx="3384376" cy="432048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extBox 25"/>
          <p:cNvSpPr txBox="1"/>
          <p:nvPr/>
        </p:nvSpPr>
        <p:spPr>
          <a:xfrm>
            <a:off x="8307062" y="1886254"/>
            <a:ext cx="553998" cy="17348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Espace porte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1100808"/>
            <a:ext cx="553998" cy="30317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Veine </a:t>
            </a:r>
            <a:r>
              <a:rPr lang="fr-FR" sz="2400" b="1" dirty="0" err="1" smtClean="0">
                <a:solidFill>
                  <a:srgbClr val="FF0000"/>
                </a:solidFill>
              </a:rPr>
              <a:t>centro</a:t>
            </a:r>
            <a:r>
              <a:rPr lang="fr-FR" sz="2400" b="1" dirty="0" smtClean="0">
                <a:solidFill>
                  <a:srgbClr val="FF0000"/>
                </a:solidFill>
              </a:rPr>
              <a:t>-lobulaire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2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259632" y="3693096"/>
            <a:ext cx="0" cy="21841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3"/>
          </p:cNvCxnSpPr>
          <p:nvPr/>
        </p:nvCxnSpPr>
        <p:spPr>
          <a:xfrm flipH="1">
            <a:off x="1259632" y="3693096"/>
            <a:ext cx="173735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07704" y="507589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Bilirubine </a:t>
            </a:r>
            <a:r>
              <a:rPr lang="fr-FR" sz="2400" dirty="0" smtClean="0">
                <a:solidFill>
                  <a:srgbClr val="00B050"/>
                </a:solidFill>
              </a:rPr>
              <a:t>conjuguée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07704" y="5579948"/>
            <a:ext cx="7311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Acides biliaires : </a:t>
            </a:r>
            <a:r>
              <a:rPr lang="fr-FR" sz="2400" dirty="0" smtClean="0">
                <a:solidFill>
                  <a:srgbClr val="00B050"/>
                </a:solidFill>
              </a:rPr>
              <a:t>absorption intestinale des lipides </a:t>
            </a:r>
            <a:r>
              <a:rPr lang="fr-FR" sz="2400" dirty="0">
                <a:solidFill>
                  <a:srgbClr val="00B050"/>
                </a:solidFill>
              </a:rPr>
              <a:t>et vitamines </a:t>
            </a:r>
            <a:r>
              <a:rPr lang="fr-FR" sz="2400" dirty="0" smtClean="0">
                <a:solidFill>
                  <a:srgbClr val="00B050"/>
                </a:solidFill>
              </a:rPr>
              <a:t>liposolubles</a:t>
            </a:r>
            <a:endParaRPr lang="fr-FR" sz="2400" dirty="0">
              <a:solidFill>
                <a:srgbClr val="00B05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259632" y="5877272"/>
            <a:ext cx="57606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143000" y="1340768"/>
            <a:ext cx="1556792" cy="64807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0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1"/>
          <a:stretch/>
        </p:blipFill>
        <p:spPr bwMode="auto">
          <a:xfrm>
            <a:off x="1143000" y="548680"/>
            <a:ext cx="6858000" cy="445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bile – élimination des toxiques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59632" y="4869160"/>
            <a:ext cx="57606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 Arrow 23"/>
          <p:cNvSpPr/>
          <p:nvPr/>
        </p:nvSpPr>
        <p:spPr>
          <a:xfrm>
            <a:off x="2987824" y="2180928"/>
            <a:ext cx="3384376" cy="43204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Left Arrow 24"/>
          <p:cNvSpPr/>
          <p:nvPr/>
        </p:nvSpPr>
        <p:spPr>
          <a:xfrm rot="10800000">
            <a:off x="2996990" y="3477072"/>
            <a:ext cx="3384376" cy="432048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extBox 25"/>
          <p:cNvSpPr txBox="1"/>
          <p:nvPr/>
        </p:nvSpPr>
        <p:spPr>
          <a:xfrm>
            <a:off x="8307062" y="1886254"/>
            <a:ext cx="553998" cy="17348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Espace porte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1100808"/>
            <a:ext cx="553998" cy="30317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Veine </a:t>
            </a:r>
            <a:r>
              <a:rPr lang="fr-FR" sz="2400" b="1" dirty="0" err="1" smtClean="0">
                <a:solidFill>
                  <a:srgbClr val="FF0000"/>
                </a:solidFill>
              </a:rPr>
              <a:t>centro</a:t>
            </a:r>
            <a:r>
              <a:rPr lang="fr-FR" sz="2400" b="1" dirty="0" smtClean="0">
                <a:solidFill>
                  <a:srgbClr val="FF0000"/>
                </a:solidFill>
              </a:rPr>
              <a:t>-lobulaire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2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259632" y="3693096"/>
            <a:ext cx="0" cy="247220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3"/>
          </p:cNvCxnSpPr>
          <p:nvPr/>
        </p:nvCxnSpPr>
        <p:spPr>
          <a:xfrm flipH="1">
            <a:off x="1259632" y="3693096"/>
            <a:ext cx="173735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07704" y="4614227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Bilirubine </a:t>
            </a:r>
            <a:r>
              <a:rPr lang="fr-FR" sz="2400" dirty="0" smtClean="0">
                <a:solidFill>
                  <a:srgbClr val="00B050"/>
                </a:solidFill>
              </a:rPr>
              <a:t>conjuguée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07704" y="5118283"/>
            <a:ext cx="7311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Acides biliaires : </a:t>
            </a:r>
            <a:r>
              <a:rPr lang="fr-FR" sz="2400" dirty="0" smtClean="0">
                <a:solidFill>
                  <a:srgbClr val="00B050"/>
                </a:solidFill>
              </a:rPr>
              <a:t>absorption intestinale des lipides </a:t>
            </a:r>
            <a:r>
              <a:rPr lang="fr-FR" sz="2400" dirty="0">
                <a:solidFill>
                  <a:srgbClr val="00B050"/>
                </a:solidFill>
              </a:rPr>
              <a:t>et vitamines </a:t>
            </a:r>
            <a:r>
              <a:rPr lang="fr-FR" sz="2400" dirty="0" smtClean="0">
                <a:solidFill>
                  <a:srgbClr val="00B050"/>
                </a:solidFill>
              </a:rPr>
              <a:t>liposolubles</a:t>
            </a:r>
            <a:endParaRPr lang="fr-FR" sz="2400" dirty="0">
              <a:solidFill>
                <a:srgbClr val="00B05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259632" y="5518424"/>
            <a:ext cx="57606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35696" y="5910371"/>
            <a:ext cx="7319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Elimination des toxiques </a:t>
            </a:r>
            <a:r>
              <a:rPr lang="fr-FR" sz="2400" dirty="0" smtClean="0">
                <a:solidFill>
                  <a:srgbClr val="00B050"/>
                </a:solidFill>
              </a:rPr>
              <a:t>: lors du 1</a:t>
            </a:r>
            <a:r>
              <a:rPr lang="fr-FR" sz="2400" baseline="30000" dirty="0" smtClean="0">
                <a:solidFill>
                  <a:srgbClr val="00B050"/>
                </a:solidFill>
              </a:rPr>
              <a:t>er</a:t>
            </a:r>
            <a:r>
              <a:rPr lang="fr-FR" sz="2400" dirty="0" smtClean="0">
                <a:solidFill>
                  <a:srgbClr val="00B050"/>
                </a:solidFill>
              </a:rPr>
              <a:t> passage hépatique, empêche le passage dans la circulation générale</a:t>
            </a:r>
            <a:endParaRPr lang="fr-FR" sz="2400" dirty="0">
              <a:solidFill>
                <a:srgbClr val="00B05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259632" y="6147709"/>
            <a:ext cx="57606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143000" y="1340768"/>
            <a:ext cx="1556792" cy="64807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9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grandes fonctions hépatiques</a:t>
            </a:r>
          </a:p>
        </p:txBody>
      </p:sp>
      <p:cxnSp>
        <p:nvCxnSpPr>
          <p:cNvPr id="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smart.servier.com/wp-content/uploads/2016/10/foie_vesicu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3672408" cy="282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3888" y="1844824"/>
            <a:ext cx="117051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b="1" dirty="0" smtClean="0">
                <a:solidFill>
                  <a:schemeClr val="bg1"/>
                </a:solidFill>
              </a:rPr>
              <a:t>?</a:t>
            </a:r>
            <a:endParaRPr lang="fr-FR" sz="16600" b="1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619672" y="991323"/>
            <a:ext cx="3011997" cy="1479674"/>
          </a:xfrm>
          <a:custGeom>
            <a:avLst/>
            <a:gdLst>
              <a:gd name="T0" fmla="*/ 340 w 423"/>
              <a:gd name="T1" fmla="*/ 339 h 419"/>
              <a:gd name="T2" fmla="*/ 423 w 423"/>
              <a:gd name="T3" fmla="*/ 182 h 419"/>
              <a:gd name="T4" fmla="*/ 210 w 423"/>
              <a:gd name="T5" fmla="*/ 10 h 419"/>
              <a:gd name="T6" fmla="*/ 0 w 423"/>
              <a:gd name="T7" fmla="*/ 197 h 419"/>
              <a:gd name="T8" fmla="*/ 210 w 423"/>
              <a:gd name="T9" fmla="*/ 384 h 419"/>
              <a:gd name="T10" fmla="*/ 262 w 423"/>
              <a:gd name="T11" fmla="*/ 377 h 419"/>
              <a:gd name="T12" fmla="*/ 382 w 423"/>
              <a:gd name="T13" fmla="*/ 419 h 419"/>
              <a:gd name="T14" fmla="*/ 340 w 423"/>
              <a:gd name="T15" fmla="*/ 33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3" h="419">
                <a:moveTo>
                  <a:pt x="340" y="339"/>
                </a:moveTo>
                <a:cubicBezTo>
                  <a:pt x="390" y="300"/>
                  <a:pt x="423" y="242"/>
                  <a:pt x="423" y="182"/>
                </a:cubicBezTo>
                <a:cubicBezTo>
                  <a:pt x="423" y="79"/>
                  <a:pt x="332" y="0"/>
                  <a:pt x="210" y="10"/>
                </a:cubicBezTo>
                <a:cubicBezTo>
                  <a:pt x="95" y="20"/>
                  <a:pt x="0" y="94"/>
                  <a:pt x="0" y="197"/>
                </a:cubicBezTo>
                <a:cubicBezTo>
                  <a:pt x="0" y="300"/>
                  <a:pt x="94" y="384"/>
                  <a:pt x="210" y="384"/>
                </a:cubicBezTo>
                <a:cubicBezTo>
                  <a:pt x="228" y="384"/>
                  <a:pt x="245" y="381"/>
                  <a:pt x="262" y="377"/>
                </a:cubicBezTo>
                <a:cubicBezTo>
                  <a:pt x="291" y="391"/>
                  <a:pt x="337" y="409"/>
                  <a:pt x="382" y="419"/>
                </a:cubicBezTo>
                <a:cubicBezTo>
                  <a:pt x="363" y="400"/>
                  <a:pt x="350" y="370"/>
                  <a:pt x="340" y="33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Elimination des </a:t>
            </a:r>
            <a:r>
              <a:rPr lang="en-US" dirty="0" err="1" smtClean="0"/>
              <a:t>toxiques</a:t>
            </a:r>
            <a:endParaRPr lang="en-US" dirty="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 rot="20822068">
            <a:off x="1020106" y="2028917"/>
            <a:ext cx="1817066" cy="1549390"/>
          </a:xfrm>
          <a:custGeom>
            <a:avLst/>
            <a:gdLst>
              <a:gd name="T0" fmla="*/ 348 w 412"/>
              <a:gd name="T1" fmla="*/ 332 h 418"/>
              <a:gd name="T2" fmla="*/ 407 w 412"/>
              <a:gd name="T3" fmla="*/ 180 h 418"/>
              <a:gd name="T4" fmla="*/ 205 w 412"/>
              <a:gd name="T5" fmla="*/ 10 h 418"/>
              <a:gd name="T6" fmla="*/ 0 w 412"/>
              <a:gd name="T7" fmla="*/ 201 h 418"/>
              <a:gd name="T8" fmla="*/ 205 w 412"/>
              <a:gd name="T9" fmla="*/ 392 h 418"/>
              <a:gd name="T10" fmla="*/ 288 w 412"/>
              <a:gd name="T11" fmla="*/ 370 h 418"/>
              <a:gd name="T12" fmla="*/ 384 w 412"/>
              <a:gd name="T13" fmla="*/ 418 h 418"/>
              <a:gd name="T14" fmla="*/ 348 w 412"/>
              <a:gd name="T15" fmla="*/ 332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418">
                <a:moveTo>
                  <a:pt x="348" y="332"/>
                </a:moveTo>
                <a:cubicBezTo>
                  <a:pt x="392" y="291"/>
                  <a:pt x="412" y="236"/>
                  <a:pt x="407" y="180"/>
                </a:cubicBezTo>
                <a:cubicBezTo>
                  <a:pt x="398" y="90"/>
                  <a:pt x="337" y="21"/>
                  <a:pt x="205" y="10"/>
                </a:cubicBezTo>
                <a:cubicBezTo>
                  <a:pt x="82" y="0"/>
                  <a:pt x="0" y="96"/>
                  <a:pt x="0" y="201"/>
                </a:cubicBezTo>
                <a:cubicBezTo>
                  <a:pt x="0" y="307"/>
                  <a:pt x="93" y="405"/>
                  <a:pt x="205" y="392"/>
                </a:cubicBezTo>
                <a:cubicBezTo>
                  <a:pt x="236" y="389"/>
                  <a:pt x="264" y="381"/>
                  <a:pt x="288" y="370"/>
                </a:cubicBezTo>
                <a:cubicBezTo>
                  <a:pt x="318" y="390"/>
                  <a:pt x="356" y="412"/>
                  <a:pt x="384" y="418"/>
                </a:cubicBezTo>
                <a:cubicBezTo>
                  <a:pt x="365" y="399"/>
                  <a:pt x="354" y="363"/>
                  <a:pt x="348" y="33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75000"/>
                </a:schemeClr>
              </a:gs>
              <a:gs pos="100000">
                <a:schemeClr val="accent3">
                  <a:alpha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 smtClean="0"/>
              <a:t>Métabolisme</a:t>
            </a:r>
            <a:r>
              <a:rPr lang="en-US" dirty="0" smtClean="0"/>
              <a:t> </a:t>
            </a:r>
            <a:r>
              <a:rPr lang="en-US" dirty="0" err="1" smtClean="0"/>
              <a:t>glucidique</a:t>
            </a:r>
            <a:endParaRPr lang="en-US" dirty="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 rot="20822068">
            <a:off x="567874" y="3436147"/>
            <a:ext cx="2348075" cy="1549390"/>
          </a:xfrm>
          <a:custGeom>
            <a:avLst/>
            <a:gdLst>
              <a:gd name="T0" fmla="*/ 348 w 412"/>
              <a:gd name="T1" fmla="*/ 332 h 418"/>
              <a:gd name="T2" fmla="*/ 407 w 412"/>
              <a:gd name="T3" fmla="*/ 180 h 418"/>
              <a:gd name="T4" fmla="*/ 205 w 412"/>
              <a:gd name="T5" fmla="*/ 10 h 418"/>
              <a:gd name="T6" fmla="*/ 0 w 412"/>
              <a:gd name="T7" fmla="*/ 201 h 418"/>
              <a:gd name="T8" fmla="*/ 205 w 412"/>
              <a:gd name="T9" fmla="*/ 392 h 418"/>
              <a:gd name="T10" fmla="*/ 288 w 412"/>
              <a:gd name="T11" fmla="*/ 370 h 418"/>
              <a:gd name="T12" fmla="*/ 384 w 412"/>
              <a:gd name="T13" fmla="*/ 418 h 418"/>
              <a:gd name="T14" fmla="*/ 348 w 412"/>
              <a:gd name="T15" fmla="*/ 332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418">
                <a:moveTo>
                  <a:pt x="348" y="332"/>
                </a:moveTo>
                <a:cubicBezTo>
                  <a:pt x="392" y="291"/>
                  <a:pt x="412" y="236"/>
                  <a:pt x="407" y="180"/>
                </a:cubicBezTo>
                <a:cubicBezTo>
                  <a:pt x="398" y="90"/>
                  <a:pt x="337" y="21"/>
                  <a:pt x="205" y="10"/>
                </a:cubicBezTo>
                <a:cubicBezTo>
                  <a:pt x="82" y="0"/>
                  <a:pt x="0" y="96"/>
                  <a:pt x="0" y="201"/>
                </a:cubicBezTo>
                <a:cubicBezTo>
                  <a:pt x="0" y="307"/>
                  <a:pt x="93" y="405"/>
                  <a:pt x="205" y="392"/>
                </a:cubicBezTo>
                <a:cubicBezTo>
                  <a:pt x="236" y="389"/>
                  <a:pt x="264" y="381"/>
                  <a:pt x="288" y="370"/>
                </a:cubicBezTo>
                <a:cubicBezTo>
                  <a:pt x="318" y="390"/>
                  <a:pt x="356" y="412"/>
                  <a:pt x="384" y="418"/>
                </a:cubicBezTo>
                <a:cubicBezTo>
                  <a:pt x="365" y="399"/>
                  <a:pt x="354" y="363"/>
                  <a:pt x="348" y="3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Production bile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1"/>
          <a:stretch/>
        </p:blipFill>
        <p:spPr bwMode="auto">
          <a:xfrm>
            <a:off x="1143000" y="548680"/>
            <a:ext cx="6858000" cy="445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Métabolisme glucidique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93329" y="5157192"/>
            <a:ext cx="54236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 Arrow 23"/>
          <p:cNvSpPr/>
          <p:nvPr/>
        </p:nvSpPr>
        <p:spPr>
          <a:xfrm>
            <a:off x="2987824" y="2180928"/>
            <a:ext cx="3384376" cy="43204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Left Arrow 24"/>
          <p:cNvSpPr/>
          <p:nvPr/>
        </p:nvSpPr>
        <p:spPr>
          <a:xfrm rot="10800000">
            <a:off x="2996990" y="3477072"/>
            <a:ext cx="3384376" cy="432048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extBox 25"/>
          <p:cNvSpPr txBox="1"/>
          <p:nvPr/>
        </p:nvSpPr>
        <p:spPr>
          <a:xfrm>
            <a:off x="8307062" y="1886254"/>
            <a:ext cx="553998" cy="17348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Espace porte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1100808"/>
            <a:ext cx="553998" cy="30317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Veine </a:t>
            </a:r>
            <a:r>
              <a:rPr lang="fr-FR" sz="2400" b="1" dirty="0" err="1" smtClean="0">
                <a:solidFill>
                  <a:srgbClr val="FF0000"/>
                </a:solidFill>
              </a:rPr>
              <a:t>centro</a:t>
            </a:r>
            <a:r>
              <a:rPr lang="fr-FR" sz="2400" b="1" dirty="0" smtClean="0">
                <a:solidFill>
                  <a:srgbClr val="FF0000"/>
                </a:solidFill>
              </a:rPr>
              <a:t>-lobulaire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2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293329" y="3459682"/>
            <a:ext cx="0" cy="252095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293329" y="2492896"/>
            <a:ext cx="1622487" cy="98417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35696" y="4870901"/>
            <a:ext cx="7025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Glycogénogénèse</a:t>
            </a:r>
            <a:r>
              <a:rPr lang="fr-FR" sz="2400" dirty="0" smtClean="0">
                <a:solidFill>
                  <a:schemeClr val="accent2"/>
                </a:solidFill>
              </a:rPr>
              <a:t> : stockage glucidique dans le foie, sous l’effet de l’insuline (produite par le pancréas)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35696" y="5694347"/>
            <a:ext cx="7025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Glycogénolyse</a:t>
            </a:r>
            <a:r>
              <a:rPr lang="fr-FR" sz="2400" dirty="0" smtClean="0">
                <a:solidFill>
                  <a:schemeClr val="accent2"/>
                </a:solidFill>
              </a:rPr>
              <a:t> : homéostasie, maintien de la glycémie en post prandial sous l’effet du glucagon</a:t>
            </a:r>
            <a:endParaRPr lang="fr-FR" sz="2400" dirty="0">
              <a:solidFill>
                <a:schemeClr val="accent2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293329" y="5980638"/>
            <a:ext cx="54236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143000" y="1340768"/>
            <a:ext cx="1556792" cy="64807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6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grandes fonctions hépatiques</a:t>
            </a:r>
          </a:p>
        </p:txBody>
      </p:sp>
      <p:cxnSp>
        <p:nvCxnSpPr>
          <p:cNvPr id="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smart.servier.com/wp-content/uploads/2016/10/foie_vesicu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3672408" cy="282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3888" y="1844824"/>
            <a:ext cx="117051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b="1" dirty="0" smtClean="0">
                <a:solidFill>
                  <a:schemeClr val="bg1"/>
                </a:solidFill>
              </a:rPr>
              <a:t>?</a:t>
            </a:r>
            <a:endParaRPr lang="fr-FR" sz="16600" b="1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619672" y="991323"/>
            <a:ext cx="3011997" cy="1479674"/>
          </a:xfrm>
          <a:custGeom>
            <a:avLst/>
            <a:gdLst>
              <a:gd name="T0" fmla="*/ 340 w 423"/>
              <a:gd name="T1" fmla="*/ 339 h 419"/>
              <a:gd name="T2" fmla="*/ 423 w 423"/>
              <a:gd name="T3" fmla="*/ 182 h 419"/>
              <a:gd name="T4" fmla="*/ 210 w 423"/>
              <a:gd name="T5" fmla="*/ 10 h 419"/>
              <a:gd name="T6" fmla="*/ 0 w 423"/>
              <a:gd name="T7" fmla="*/ 197 h 419"/>
              <a:gd name="T8" fmla="*/ 210 w 423"/>
              <a:gd name="T9" fmla="*/ 384 h 419"/>
              <a:gd name="T10" fmla="*/ 262 w 423"/>
              <a:gd name="T11" fmla="*/ 377 h 419"/>
              <a:gd name="T12" fmla="*/ 382 w 423"/>
              <a:gd name="T13" fmla="*/ 419 h 419"/>
              <a:gd name="T14" fmla="*/ 340 w 423"/>
              <a:gd name="T15" fmla="*/ 33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3" h="419">
                <a:moveTo>
                  <a:pt x="340" y="339"/>
                </a:moveTo>
                <a:cubicBezTo>
                  <a:pt x="390" y="300"/>
                  <a:pt x="423" y="242"/>
                  <a:pt x="423" y="182"/>
                </a:cubicBezTo>
                <a:cubicBezTo>
                  <a:pt x="423" y="79"/>
                  <a:pt x="332" y="0"/>
                  <a:pt x="210" y="10"/>
                </a:cubicBezTo>
                <a:cubicBezTo>
                  <a:pt x="95" y="20"/>
                  <a:pt x="0" y="94"/>
                  <a:pt x="0" y="197"/>
                </a:cubicBezTo>
                <a:cubicBezTo>
                  <a:pt x="0" y="300"/>
                  <a:pt x="94" y="384"/>
                  <a:pt x="210" y="384"/>
                </a:cubicBezTo>
                <a:cubicBezTo>
                  <a:pt x="228" y="384"/>
                  <a:pt x="245" y="381"/>
                  <a:pt x="262" y="377"/>
                </a:cubicBezTo>
                <a:cubicBezTo>
                  <a:pt x="291" y="391"/>
                  <a:pt x="337" y="409"/>
                  <a:pt x="382" y="419"/>
                </a:cubicBezTo>
                <a:cubicBezTo>
                  <a:pt x="363" y="400"/>
                  <a:pt x="350" y="370"/>
                  <a:pt x="340" y="33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Elimination des </a:t>
            </a:r>
            <a:r>
              <a:rPr lang="en-US" dirty="0" err="1" smtClean="0"/>
              <a:t>toxiques</a:t>
            </a:r>
            <a:endParaRPr lang="en-US" dirty="0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 rot="373509">
            <a:off x="4351795" y="1244507"/>
            <a:ext cx="3612252" cy="1383052"/>
          </a:xfrm>
          <a:custGeom>
            <a:avLst/>
            <a:gdLst>
              <a:gd name="T0" fmla="*/ 203 w 405"/>
              <a:gd name="T1" fmla="*/ 0 h 461"/>
              <a:gd name="T2" fmla="*/ 0 w 405"/>
              <a:gd name="T3" fmla="*/ 189 h 461"/>
              <a:gd name="T4" fmla="*/ 118 w 405"/>
              <a:gd name="T5" fmla="*/ 361 h 461"/>
              <a:gd name="T6" fmla="*/ 108 w 405"/>
              <a:gd name="T7" fmla="*/ 461 h 461"/>
              <a:gd name="T8" fmla="*/ 197 w 405"/>
              <a:gd name="T9" fmla="*/ 378 h 461"/>
              <a:gd name="T10" fmla="*/ 203 w 405"/>
              <a:gd name="T11" fmla="*/ 378 h 461"/>
              <a:gd name="T12" fmla="*/ 405 w 405"/>
              <a:gd name="T13" fmla="*/ 189 h 461"/>
              <a:gd name="T14" fmla="*/ 203 w 405"/>
              <a:gd name="T15" fmla="*/ 0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5" h="461">
                <a:moveTo>
                  <a:pt x="203" y="0"/>
                </a:moveTo>
                <a:cubicBezTo>
                  <a:pt x="91" y="0"/>
                  <a:pt x="0" y="85"/>
                  <a:pt x="0" y="189"/>
                </a:cubicBezTo>
                <a:cubicBezTo>
                  <a:pt x="0" y="265"/>
                  <a:pt x="49" y="331"/>
                  <a:pt x="118" y="361"/>
                </a:cubicBezTo>
                <a:cubicBezTo>
                  <a:pt x="121" y="394"/>
                  <a:pt x="117" y="431"/>
                  <a:pt x="108" y="461"/>
                </a:cubicBezTo>
                <a:cubicBezTo>
                  <a:pt x="137" y="445"/>
                  <a:pt x="172" y="407"/>
                  <a:pt x="197" y="378"/>
                </a:cubicBezTo>
                <a:cubicBezTo>
                  <a:pt x="199" y="378"/>
                  <a:pt x="201" y="378"/>
                  <a:pt x="203" y="378"/>
                </a:cubicBezTo>
                <a:cubicBezTo>
                  <a:pt x="314" y="378"/>
                  <a:pt x="405" y="293"/>
                  <a:pt x="405" y="189"/>
                </a:cubicBezTo>
                <a:cubicBezTo>
                  <a:pt x="405" y="85"/>
                  <a:pt x="314" y="0"/>
                  <a:pt x="20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75000"/>
                </a:schemeClr>
              </a:gs>
              <a:gs pos="100000">
                <a:schemeClr val="accent6">
                  <a:alpha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 smtClean="0"/>
              <a:t>Catabolisme</a:t>
            </a:r>
            <a:r>
              <a:rPr lang="en-US" dirty="0" smtClean="0"/>
              <a:t> des </a:t>
            </a:r>
            <a:r>
              <a:rPr lang="en-US" dirty="0" err="1" smtClean="0"/>
              <a:t>protéines</a:t>
            </a:r>
            <a:r>
              <a:rPr lang="en-US" dirty="0" smtClean="0"/>
              <a:t>  </a:t>
            </a:r>
          </a:p>
          <a:p>
            <a:pPr algn="ctr"/>
            <a:r>
              <a:rPr lang="en-US" dirty="0" smtClean="0"/>
              <a:t>= cycle de </a:t>
            </a:r>
            <a:r>
              <a:rPr lang="en-US" dirty="0" err="1" smtClean="0"/>
              <a:t>l’urée</a:t>
            </a:r>
            <a:endParaRPr lang="en-US" dirty="0" smtClean="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 rot="20822068">
            <a:off x="1020106" y="2028917"/>
            <a:ext cx="1817066" cy="1549390"/>
          </a:xfrm>
          <a:custGeom>
            <a:avLst/>
            <a:gdLst>
              <a:gd name="T0" fmla="*/ 348 w 412"/>
              <a:gd name="T1" fmla="*/ 332 h 418"/>
              <a:gd name="T2" fmla="*/ 407 w 412"/>
              <a:gd name="T3" fmla="*/ 180 h 418"/>
              <a:gd name="T4" fmla="*/ 205 w 412"/>
              <a:gd name="T5" fmla="*/ 10 h 418"/>
              <a:gd name="T6" fmla="*/ 0 w 412"/>
              <a:gd name="T7" fmla="*/ 201 h 418"/>
              <a:gd name="T8" fmla="*/ 205 w 412"/>
              <a:gd name="T9" fmla="*/ 392 h 418"/>
              <a:gd name="T10" fmla="*/ 288 w 412"/>
              <a:gd name="T11" fmla="*/ 370 h 418"/>
              <a:gd name="T12" fmla="*/ 384 w 412"/>
              <a:gd name="T13" fmla="*/ 418 h 418"/>
              <a:gd name="T14" fmla="*/ 348 w 412"/>
              <a:gd name="T15" fmla="*/ 332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418">
                <a:moveTo>
                  <a:pt x="348" y="332"/>
                </a:moveTo>
                <a:cubicBezTo>
                  <a:pt x="392" y="291"/>
                  <a:pt x="412" y="236"/>
                  <a:pt x="407" y="180"/>
                </a:cubicBezTo>
                <a:cubicBezTo>
                  <a:pt x="398" y="90"/>
                  <a:pt x="337" y="21"/>
                  <a:pt x="205" y="10"/>
                </a:cubicBezTo>
                <a:cubicBezTo>
                  <a:pt x="82" y="0"/>
                  <a:pt x="0" y="96"/>
                  <a:pt x="0" y="201"/>
                </a:cubicBezTo>
                <a:cubicBezTo>
                  <a:pt x="0" y="307"/>
                  <a:pt x="93" y="405"/>
                  <a:pt x="205" y="392"/>
                </a:cubicBezTo>
                <a:cubicBezTo>
                  <a:pt x="236" y="389"/>
                  <a:pt x="264" y="381"/>
                  <a:pt x="288" y="370"/>
                </a:cubicBezTo>
                <a:cubicBezTo>
                  <a:pt x="318" y="390"/>
                  <a:pt x="356" y="412"/>
                  <a:pt x="384" y="418"/>
                </a:cubicBezTo>
                <a:cubicBezTo>
                  <a:pt x="365" y="399"/>
                  <a:pt x="354" y="363"/>
                  <a:pt x="348" y="33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75000"/>
                </a:schemeClr>
              </a:gs>
              <a:gs pos="100000">
                <a:schemeClr val="accent3">
                  <a:alpha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 smtClean="0"/>
              <a:t>Métabolisme</a:t>
            </a:r>
            <a:r>
              <a:rPr lang="en-US" dirty="0" smtClean="0"/>
              <a:t> </a:t>
            </a:r>
            <a:r>
              <a:rPr lang="en-US" dirty="0" err="1" smtClean="0"/>
              <a:t>glucidique</a:t>
            </a:r>
            <a:endParaRPr lang="en-US" dirty="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 rot="20822068">
            <a:off x="567874" y="3436147"/>
            <a:ext cx="2348075" cy="1549390"/>
          </a:xfrm>
          <a:custGeom>
            <a:avLst/>
            <a:gdLst>
              <a:gd name="T0" fmla="*/ 348 w 412"/>
              <a:gd name="T1" fmla="*/ 332 h 418"/>
              <a:gd name="T2" fmla="*/ 407 w 412"/>
              <a:gd name="T3" fmla="*/ 180 h 418"/>
              <a:gd name="T4" fmla="*/ 205 w 412"/>
              <a:gd name="T5" fmla="*/ 10 h 418"/>
              <a:gd name="T6" fmla="*/ 0 w 412"/>
              <a:gd name="T7" fmla="*/ 201 h 418"/>
              <a:gd name="T8" fmla="*/ 205 w 412"/>
              <a:gd name="T9" fmla="*/ 392 h 418"/>
              <a:gd name="T10" fmla="*/ 288 w 412"/>
              <a:gd name="T11" fmla="*/ 370 h 418"/>
              <a:gd name="T12" fmla="*/ 384 w 412"/>
              <a:gd name="T13" fmla="*/ 418 h 418"/>
              <a:gd name="T14" fmla="*/ 348 w 412"/>
              <a:gd name="T15" fmla="*/ 332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418">
                <a:moveTo>
                  <a:pt x="348" y="332"/>
                </a:moveTo>
                <a:cubicBezTo>
                  <a:pt x="392" y="291"/>
                  <a:pt x="412" y="236"/>
                  <a:pt x="407" y="180"/>
                </a:cubicBezTo>
                <a:cubicBezTo>
                  <a:pt x="398" y="90"/>
                  <a:pt x="337" y="21"/>
                  <a:pt x="205" y="10"/>
                </a:cubicBezTo>
                <a:cubicBezTo>
                  <a:pt x="82" y="0"/>
                  <a:pt x="0" y="96"/>
                  <a:pt x="0" y="201"/>
                </a:cubicBezTo>
                <a:cubicBezTo>
                  <a:pt x="0" y="307"/>
                  <a:pt x="93" y="405"/>
                  <a:pt x="205" y="392"/>
                </a:cubicBezTo>
                <a:cubicBezTo>
                  <a:pt x="236" y="389"/>
                  <a:pt x="264" y="381"/>
                  <a:pt x="288" y="370"/>
                </a:cubicBezTo>
                <a:cubicBezTo>
                  <a:pt x="318" y="390"/>
                  <a:pt x="356" y="412"/>
                  <a:pt x="384" y="418"/>
                </a:cubicBezTo>
                <a:cubicBezTo>
                  <a:pt x="365" y="399"/>
                  <a:pt x="354" y="363"/>
                  <a:pt x="348" y="3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Production bile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1"/>
          <a:stretch/>
        </p:blipFill>
        <p:spPr bwMode="auto">
          <a:xfrm>
            <a:off x="1143000" y="548680"/>
            <a:ext cx="6858000" cy="445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Catabolisme des protéines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93329" y="5517232"/>
            <a:ext cx="54236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 Arrow 23"/>
          <p:cNvSpPr/>
          <p:nvPr/>
        </p:nvSpPr>
        <p:spPr>
          <a:xfrm>
            <a:off x="2987824" y="2180928"/>
            <a:ext cx="3384376" cy="43204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Left Arrow 24"/>
          <p:cNvSpPr/>
          <p:nvPr/>
        </p:nvSpPr>
        <p:spPr>
          <a:xfrm rot="10800000">
            <a:off x="2996990" y="3477072"/>
            <a:ext cx="3384376" cy="432048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extBox 25"/>
          <p:cNvSpPr txBox="1"/>
          <p:nvPr/>
        </p:nvSpPr>
        <p:spPr>
          <a:xfrm>
            <a:off x="8307062" y="1886254"/>
            <a:ext cx="553998" cy="17348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Espace porte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1100808"/>
            <a:ext cx="553998" cy="30317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Veine </a:t>
            </a:r>
            <a:r>
              <a:rPr lang="fr-FR" sz="2400" b="1" dirty="0" err="1" smtClean="0">
                <a:solidFill>
                  <a:srgbClr val="FF0000"/>
                </a:solidFill>
              </a:rPr>
              <a:t>centro</a:t>
            </a:r>
            <a:r>
              <a:rPr lang="fr-FR" sz="2400" b="1" dirty="0" smtClean="0">
                <a:solidFill>
                  <a:srgbClr val="FF0000"/>
                </a:solidFill>
              </a:rPr>
              <a:t>-lobulaire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2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293329" y="3459682"/>
            <a:ext cx="0" cy="205755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7703" y="5241974"/>
            <a:ext cx="6676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Cycle de l’urée : </a:t>
            </a:r>
            <a:r>
              <a:rPr lang="fr-FR" sz="2400" dirty="0" smtClean="0">
                <a:solidFill>
                  <a:schemeClr val="accent2"/>
                </a:solidFill>
              </a:rPr>
              <a:t>désamination des protéines, production d’urée à partir du groupement NH3, élimination dans les urines</a:t>
            </a:r>
            <a:endParaRPr lang="fr-FR" sz="2400" dirty="0">
              <a:solidFill>
                <a:schemeClr val="accent2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293329" y="2492896"/>
            <a:ext cx="1622487" cy="98417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143000" y="1340768"/>
            <a:ext cx="1556792" cy="64807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2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2241" y="1196752"/>
            <a:ext cx="80061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3200" dirty="0" smtClean="0"/>
              <a:t>Cours magistral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3200" dirty="0" smtClean="0"/>
              <a:t>Histologie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3200" dirty="0" smtClean="0"/>
              <a:t>Anatomie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3200" dirty="0" smtClean="0"/>
              <a:t>Physiopathologie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3200" dirty="0" smtClean="0"/>
              <a:t>Maladies du foie et cirrhose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3200" dirty="0" smtClean="0"/>
              <a:t>ED 2  </a:t>
            </a:r>
            <a:r>
              <a:rPr lang="fr-FR" sz="3200" dirty="0" smtClean="0"/>
              <a:t>: ascite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2995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grandes fonctions hépatiques</a:t>
            </a:r>
          </a:p>
        </p:txBody>
      </p:sp>
      <p:cxnSp>
        <p:nvCxnSpPr>
          <p:cNvPr id="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smart.servier.com/wp-content/uploads/2016/10/foie_vesicu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3672408" cy="282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3888" y="1844824"/>
            <a:ext cx="117051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b="1" dirty="0" smtClean="0">
                <a:solidFill>
                  <a:schemeClr val="bg1"/>
                </a:solidFill>
              </a:rPr>
              <a:t>?</a:t>
            </a:r>
            <a:endParaRPr lang="fr-FR" sz="16600" b="1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619672" y="991323"/>
            <a:ext cx="3011997" cy="1479674"/>
          </a:xfrm>
          <a:custGeom>
            <a:avLst/>
            <a:gdLst>
              <a:gd name="T0" fmla="*/ 340 w 423"/>
              <a:gd name="T1" fmla="*/ 339 h 419"/>
              <a:gd name="T2" fmla="*/ 423 w 423"/>
              <a:gd name="T3" fmla="*/ 182 h 419"/>
              <a:gd name="T4" fmla="*/ 210 w 423"/>
              <a:gd name="T5" fmla="*/ 10 h 419"/>
              <a:gd name="T6" fmla="*/ 0 w 423"/>
              <a:gd name="T7" fmla="*/ 197 h 419"/>
              <a:gd name="T8" fmla="*/ 210 w 423"/>
              <a:gd name="T9" fmla="*/ 384 h 419"/>
              <a:gd name="T10" fmla="*/ 262 w 423"/>
              <a:gd name="T11" fmla="*/ 377 h 419"/>
              <a:gd name="T12" fmla="*/ 382 w 423"/>
              <a:gd name="T13" fmla="*/ 419 h 419"/>
              <a:gd name="T14" fmla="*/ 340 w 423"/>
              <a:gd name="T15" fmla="*/ 33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3" h="419">
                <a:moveTo>
                  <a:pt x="340" y="339"/>
                </a:moveTo>
                <a:cubicBezTo>
                  <a:pt x="390" y="300"/>
                  <a:pt x="423" y="242"/>
                  <a:pt x="423" y="182"/>
                </a:cubicBezTo>
                <a:cubicBezTo>
                  <a:pt x="423" y="79"/>
                  <a:pt x="332" y="0"/>
                  <a:pt x="210" y="10"/>
                </a:cubicBezTo>
                <a:cubicBezTo>
                  <a:pt x="95" y="20"/>
                  <a:pt x="0" y="94"/>
                  <a:pt x="0" y="197"/>
                </a:cubicBezTo>
                <a:cubicBezTo>
                  <a:pt x="0" y="300"/>
                  <a:pt x="94" y="384"/>
                  <a:pt x="210" y="384"/>
                </a:cubicBezTo>
                <a:cubicBezTo>
                  <a:pt x="228" y="384"/>
                  <a:pt x="245" y="381"/>
                  <a:pt x="262" y="377"/>
                </a:cubicBezTo>
                <a:cubicBezTo>
                  <a:pt x="291" y="391"/>
                  <a:pt x="337" y="409"/>
                  <a:pt x="382" y="419"/>
                </a:cubicBezTo>
                <a:cubicBezTo>
                  <a:pt x="363" y="400"/>
                  <a:pt x="350" y="370"/>
                  <a:pt x="340" y="33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Elimination des </a:t>
            </a:r>
            <a:r>
              <a:rPr lang="en-US" dirty="0" err="1" smtClean="0"/>
              <a:t>toxiques</a:t>
            </a:r>
            <a:endParaRPr lang="en-US" dirty="0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 rot="373509">
            <a:off x="4351795" y="1244507"/>
            <a:ext cx="3612252" cy="1383052"/>
          </a:xfrm>
          <a:custGeom>
            <a:avLst/>
            <a:gdLst>
              <a:gd name="T0" fmla="*/ 203 w 405"/>
              <a:gd name="T1" fmla="*/ 0 h 461"/>
              <a:gd name="T2" fmla="*/ 0 w 405"/>
              <a:gd name="T3" fmla="*/ 189 h 461"/>
              <a:gd name="T4" fmla="*/ 118 w 405"/>
              <a:gd name="T5" fmla="*/ 361 h 461"/>
              <a:gd name="T6" fmla="*/ 108 w 405"/>
              <a:gd name="T7" fmla="*/ 461 h 461"/>
              <a:gd name="T8" fmla="*/ 197 w 405"/>
              <a:gd name="T9" fmla="*/ 378 h 461"/>
              <a:gd name="T10" fmla="*/ 203 w 405"/>
              <a:gd name="T11" fmla="*/ 378 h 461"/>
              <a:gd name="T12" fmla="*/ 405 w 405"/>
              <a:gd name="T13" fmla="*/ 189 h 461"/>
              <a:gd name="T14" fmla="*/ 203 w 405"/>
              <a:gd name="T15" fmla="*/ 0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5" h="461">
                <a:moveTo>
                  <a:pt x="203" y="0"/>
                </a:moveTo>
                <a:cubicBezTo>
                  <a:pt x="91" y="0"/>
                  <a:pt x="0" y="85"/>
                  <a:pt x="0" y="189"/>
                </a:cubicBezTo>
                <a:cubicBezTo>
                  <a:pt x="0" y="265"/>
                  <a:pt x="49" y="331"/>
                  <a:pt x="118" y="361"/>
                </a:cubicBezTo>
                <a:cubicBezTo>
                  <a:pt x="121" y="394"/>
                  <a:pt x="117" y="431"/>
                  <a:pt x="108" y="461"/>
                </a:cubicBezTo>
                <a:cubicBezTo>
                  <a:pt x="137" y="445"/>
                  <a:pt x="172" y="407"/>
                  <a:pt x="197" y="378"/>
                </a:cubicBezTo>
                <a:cubicBezTo>
                  <a:pt x="199" y="378"/>
                  <a:pt x="201" y="378"/>
                  <a:pt x="203" y="378"/>
                </a:cubicBezTo>
                <a:cubicBezTo>
                  <a:pt x="314" y="378"/>
                  <a:pt x="405" y="293"/>
                  <a:pt x="405" y="189"/>
                </a:cubicBezTo>
                <a:cubicBezTo>
                  <a:pt x="405" y="85"/>
                  <a:pt x="314" y="0"/>
                  <a:pt x="20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75000"/>
                </a:schemeClr>
              </a:gs>
              <a:gs pos="100000">
                <a:schemeClr val="accent6">
                  <a:alpha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 smtClean="0"/>
              <a:t>Catabolisme</a:t>
            </a:r>
            <a:r>
              <a:rPr lang="en-US" dirty="0" smtClean="0"/>
              <a:t> des </a:t>
            </a:r>
            <a:r>
              <a:rPr lang="en-US" dirty="0" err="1" smtClean="0"/>
              <a:t>protéines</a:t>
            </a:r>
            <a:r>
              <a:rPr lang="en-US" dirty="0" smtClean="0"/>
              <a:t>  </a:t>
            </a:r>
          </a:p>
          <a:p>
            <a:pPr algn="ctr"/>
            <a:r>
              <a:rPr lang="en-US" dirty="0" smtClean="0"/>
              <a:t>= cycle de </a:t>
            </a:r>
            <a:r>
              <a:rPr lang="en-US" dirty="0" err="1" smtClean="0"/>
              <a:t>l’urée</a:t>
            </a:r>
            <a:endParaRPr lang="en-US" dirty="0" smtClean="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 rot="20822068">
            <a:off x="1020106" y="2028917"/>
            <a:ext cx="1817066" cy="1549390"/>
          </a:xfrm>
          <a:custGeom>
            <a:avLst/>
            <a:gdLst>
              <a:gd name="T0" fmla="*/ 348 w 412"/>
              <a:gd name="T1" fmla="*/ 332 h 418"/>
              <a:gd name="T2" fmla="*/ 407 w 412"/>
              <a:gd name="T3" fmla="*/ 180 h 418"/>
              <a:gd name="T4" fmla="*/ 205 w 412"/>
              <a:gd name="T5" fmla="*/ 10 h 418"/>
              <a:gd name="T6" fmla="*/ 0 w 412"/>
              <a:gd name="T7" fmla="*/ 201 h 418"/>
              <a:gd name="T8" fmla="*/ 205 w 412"/>
              <a:gd name="T9" fmla="*/ 392 h 418"/>
              <a:gd name="T10" fmla="*/ 288 w 412"/>
              <a:gd name="T11" fmla="*/ 370 h 418"/>
              <a:gd name="T12" fmla="*/ 384 w 412"/>
              <a:gd name="T13" fmla="*/ 418 h 418"/>
              <a:gd name="T14" fmla="*/ 348 w 412"/>
              <a:gd name="T15" fmla="*/ 332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418">
                <a:moveTo>
                  <a:pt x="348" y="332"/>
                </a:moveTo>
                <a:cubicBezTo>
                  <a:pt x="392" y="291"/>
                  <a:pt x="412" y="236"/>
                  <a:pt x="407" y="180"/>
                </a:cubicBezTo>
                <a:cubicBezTo>
                  <a:pt x="398" y="90"/>
                  <a:pt x="337" y="21"/>
                  <a:pt x="205" y="10"/>
                </a:cubicBezTo>
                <a:cubicBezTo>
                  <a:pt x="82" y="0"/>
                  <a:pt x="0" y="96"/>
                  <a:pt x="0" y="201"/>
                </a:cubicBezTo>
                <a:cubicBezTo>
                  <a:pt x="0" y="307"/>
                  <a:pt x="93" y="405"/>
                  <a:pt x="205" y="392"/>
                </a:cubicBezTo>
                <a:cubicBezTo>
                  <a:pt x="236" y="389"/>
                  <a:pt x="264" y="381"/>
                  <a:pt x="288" y="370"/>
                </a:cubicBezTo>
                <a:cubicBezTo>
                  <a:pt x="318" y="390"/>
                  <a:pt x="356" y="412"/>
                  <a:pt x="384" y="418"/>
                </a:cubicBezTo>
                <a:cubicBezTo>
                  <a:pt x="365" y="399"/>
                  <a:pt x="354" y="363"/>
                  <a:pt x="348" y="33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75000"/>
                </a:schemeClr>
              </a:gs>
              <a:gs pos="100000">
                <a:schemeClr val="accent3">
                  <a:alpha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 smtClean="0"/>
              <a:t>Métabolisme</a:t>
            </a:r>
            <a:r>
              <a:rPr lang="en-US" dirty="0" smtClean="0"/>
              <a:t> </a:t>
            </a:r>
            <a:r>
              <a:rPr lang="en-US" dirty="0" err="1" smtClean="0"/>
              <a:t>glucidique</a:t>
            </a:r>
            <a:endParaRPr lang="en-US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 rot="12105408" flipV="1">
            <a:off x="4902568" y="3305915"/>
            <a:ext cx="3775955" cy="1522921"/>
          </a:xfrm>
          <a:custGeom>
            <a:avLst/>
            <a:gdLst>
              <a:gd name="T0" fmla="*/ 340 w 423"/>
              <a:gd name="T1" fmla="*/ 339 h 419"/>
              <a:gd name="T2" fmla="*/ 423 w 423"/>
              <a:gd name="T3" fmla="*/ 182 h 419"/>
              <a:gd name="T4" fmla="*/ 210 w 423"/>
              <a:gd name="T5" fmla="*/ 10 h 419"/>
              <a:gd name="T6" fmla="*/ 0 w 423"/>
              <a:gd name="T7" fmla="*/ 197 h 419"/>
              <a:gd name="T8" fmla="*/ 210 w 423"/>
              <a:gd name="T9" fmla="*/ 384 h 419"/>
              <a:gd name="T10" fmla="*/ 262 w 423"/>
              <a:gd name="T11" fmla="*/ 377 h 419"/>
              <a:gd name="T12" fmla="*/ 382 w 423"/>
              <a:gd name="T13" fmla="*/ 419 h 419"/>
              <a:gd name="T14" fmla="*/ 340 w 423"/>
              <a:gd name="T15" fmla="*/ 33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3" h="419">
                <a:moveTo>
                  <a:pt x="340" y="339"/>
                </a:moveTo>
                <a:cubicBezTo>
                  <a:pt x="390" y="300"/>
                  <a:pt x="423" y="242"/>
                  <a:pt x="423" y="182"/>
                </a:cubicBezTo>
                <a:cubicBezTo>
                  <a:pt x="423" y="79"/>
                  <a:pt x="332" y="0"/>
                  <a:pt x="210" y="10"/>
                </a:cubicBezTo>
                <a:cubicBezTo>
                  <a:pt x="95" y="20"/>
                  <a:pt x="0" y="94"/>
                  <a:pt x="0" y="197"/>
                </a:cubicBezTo>
                <a:cubicBezTo>
                  <a:pt x="0" y="300"/>
                  <a:pt x="94" y="384"/>
                  <a:pt x="210" y="384"/>
                </a:cubicBezTo>
                <a:cubicBezTo>
                  <a:pt x="228" y="384"/>
                  <a:pt x="245" y="381"/>
                  <a:pt x="262" y="377"/>
                </a:cubicBezTo>
                <a:cubicBezTo>
                  <a:pt x="291" y="391"/>
                  <a:pt x="337" y="409"/>
                  <a:pt x="382" y="419"/>
                </a:cubicBezTo>
                <a:cubicBezTo>
                  <a:pt x="363" y="400"/>
                  <a:pt x="350" y="370"/>
                  <a:pt x="340" y="33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 smtClean="0"/>
              <a:t>Synthèse</a:t>
            </a:r>
            <a:r>
              <a:rPr lang="en-US" dirty="0" smtClean="0"/>
              <a:t> </a:t>
            </a:r>
            <a:r>
              <a:rPr lang="en-US" dirty="0" err="1" smtClean="0"/>
              <a:t>protéique</a:t>
            </a:r>
            <a:endParaRPr lang="en-US" dirty="0" smtClean="0"/>
          </a:p>
          <a:p>
            <a:pPr algn="ctr"/>
            <a:r>
              <a:rPr lang="en-US" dirty="0" err="1" smtClean="0"/>
              <a:t>Facteurs</a:t>
            </a:r>
            <a:r>
              <a:rPr lang="en-US" dirty="0" smtClean="0"/>
              <a:t> de coagulation</a:t>
            </a:r>
          </a:p>
          <a:p>
            <a:pPr algn="ctr"/>
            <a:r>
              <a:rPr lang="en-US" dirty="0" err="1" smtClean="0"/>
              <a:t>Albumine</a:t>
            </a:r>
            <a:endParaRPr lang="en-US" dirty="0"/>
          </a:p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 rot="20822068">
            <a:off x="567874" y="3436147"/>
            <a:ext cx="2348075" cy="1549390"/>
          </a:xfrm>
          <a:custGeom>
            <a:avLst/>
            <a:gdLst>
              <a:gd name="T0" fmla="*/ 348 w 412"/>
              <a:gd name="T1" fmla="*/ 332 h 418"/>
              <a:gd name="T2" fmla="*/ 407 w 412"/>
              <a:gd name="T3" fmla="*/ 180 h 418"/>
              <a:gd name="T4" fmla="*/ 205 w 412"/>
              <a:gd name="T5" fmla="*/ 10 h 418"/>
              <a:gd name="T6" fmla="*/ 0 w 412"/>
              <a:gd name="T7" fmla="*/ 201 h 418"/>
              <a:gd name="T8" fmla="*/ 205 w 412"/>
              <a:gd name="T9" fmla="*/ 392 h 418"/>
              <a:gd name="T10" fmla="*/ 288 w 412"/>
              <a:gd name="T11" fmla="*/ 370 h 418"/>
              <a:gd name="T12" fmla="*/ 384 w 412"/>
              <a:gd name="T13" fmla="*/ 418 h 418"/>
              <a:gd name="T14" fmla="*/ 348 w 412"/>
              <a:gd name="T15" fmla="*/ 332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418">
                <a:moveTo>
                  <a:pt x="348" y="332"/>
                </a:moveTo>
                <a:cubicBezTo>
                  <a:pt x="392" y="291"/>
                  <a:pt x="412" y="236"/>
                  <a:pt x="407" y="180"/>
                </a:cubicBezTo>
                <a:cubicBezTo>
                  <a:pt x="398" y="90"/>
                  <a:pt x="337" y="21"/>
                  <a:pt x="205" y="10"/>
                </a:cubicBezTo>
                <a:cubicBezTo>
                  <a:pt x="82" y="0"/>
                  <a:pt x="0" y="96"/>
                  <a:pt x="0" y="201"/>
                </a:cubicBezTo>
                <a:cubicBezTo>
                  <a:pt x="0" y="307"/>
                  <a:pt x="93" y="405"/>
                  <a:pt x="205" y="392"/>
                </a:cubicBezTo>
                <a:cubicBezTo>
                  <a:pt x="236" y="389"/>
                  <a:pt x="264" y="381"/>
                  <a:pt x="288" y="370"/>
                </a:cubicBezTo>
                <a:cubicBezTo>
                  <a:pt x="318" y="390"/>
                  <a:pt x="356" y="412"/>
                  <a:pt x="384" y="418"/>
                </a:cubicBezTo>
                <a:cubicBezTo>
                  <a:pt x="365" y="399"/>
                  <a:pt x="354" y="363"/>
                  <a:pt x="348" y="3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Production bile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1"/>
          <a:stretch/>
        </p:blipFill>
        <p:spPr bwMode="auto">
          <a:xfrm>
            <a:off x="1143000" y="548680"/>
            <a:ext cx="6858000" cy="445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Catabolisme des protéines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93329" y="5517232"/>
            <a:ext cx="54236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 Arrow 23"/>
          <p:cNvSpPr/>
          <p:nvPr/>
        </p:nvSpPr>
        <p:spPr>
          <a:xfrm>
            <a:off x="2987824" y="2180928"/>
            <a:ext cx="3384376" cy="43204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Left Arrow 24"/>
          <p:cNvSpPr/>
          <p:nvPr/>
        </p:nvSpPr>
        <p:spPr>
          <a:xfrm rot="10800000">
            <a:off x="2996990" y="3477072"/>
            <a:ext cx="3384376" cy="432048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extBox 25"/>
          <p:cNvSpPr txBox="1"/>
          <p:nvPr/>
        </p:nvSpPr>
        <p:spPr>
          <a:xfrm>
            <a:off x="8307062" y="1886254"/>
            <a:ext cx="553998" cy="17348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Espace porte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1100808"/>
            <a:ext cx="553998" cy="30317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Veine </a:t>
            </a:r>
            <a:r>
              <a:rPr lang="fr-FR" sz="2400" b="1" dirty="0" err="1" smtClean="0">
                <a:solidFill>
                  <a:srgbClr val="FF0000"/>
                </a:solidFill>
              </a:rPr>
              <a:t>centro</a:t>
            </a:r>
            <a:r>
              <a:rPr lang="fr-FR" sz="2400" b="1" dirty="0" smtClean="0">
                <a:solidFill>
                  <a:srgbClr val="FF0000"/>
                </a:solidFill>
              </a:rPr>
              <a:t>-lobulaire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2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293329" y="3459682"/>
            <a:ext cx="0" cy="205755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293329" y="2492896"/>
            <a:ext cx="1622487" cy="98417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35696" y="502769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Synthèse protéique :</a:t>
            </a:r>
          </a:p>
          <a:p>
            <a:pPr marL="285750" indent="-285750">
              <a:buFontTx/>
              <a:buChar char="-"/>
            </a:pPr>
            <a:r>
              <a:rPr lang="fr-FR" sz="2400" dirty="0" smtClean="0">
                <a:solidFill>
                  <a:schemeClr val="accent2"/>
                </a:solidFill>
              </a:rPr>
              <a:t>Facteurs de coagulation (dont facteur V)</a:t>
            </a:r>
          </a:p>
          <a:p>
            <a:pPr marL="285750" indent="-285750">
              <a:buFontTx/>
              <a:buChar char="-"/>
            </a:pPr>
            <a:r>
              <a:rPr lang="fr-FR" sz="2400" dirty="0" smtClean="0">
                <a:solidFill>
                  <a:schemeClr val="accent2"/>
                </a:solidFill>
              </a:rPr>
              <a:t>Albumine</a:t>
            </a:r>
          </a:p>
          <a:p>
            <a:pPr marL="285750" indent="-285750">
              <a:buFontTx/>
              <a:buChar char="-"/>
            </a:pPr>
            <a:r>
              <a:rPr lang="fr-FR" sz="2400" dirty="0" smtClean="0">
                <a:solidFill>
                  <a:schemeClr val="accent2"/>
                </a:solidFill>
              </a:rPr>
              <a:t>Protéines de l’inflammation : CRP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143000" y="1340768"/>
            <a:ext cx="1556792" cy="64807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1"/>
          <a:stretch/>
        </p:blipFill>
        <p:spPr bwMode="auto">
          <a:xfrm>
            <a:off x="1143000" y="548680"/>
            <a:ext cx="6858000" cy="445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Autres fonctions : rôle immunitaire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93329" y="5517232"/>
            <a:ext cx="542367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 Arrow 23"/>
          <p:cNvSpPr/>
          <p:nvPr/>
        </p:nvSpPr>
        <p:spPr>
          <a:xfrm>
            <a:off x="2987824" y="2180928"/>
            <a:ext cx="3384376" cy="43204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Left Arrow 24"/>
          <p:cNvSpPr/>
          <p:nvPr/>
        </p:nvSpPr>
        <p:spPr>
          <a:xfrm rot="10800000">
            <a:off x="2996990" y="3477072"/>
            <a:ext cx="3384376" cy="432048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extBox 25"/>
          <p:cNvSpPr txBox="1"/>
          <p:nvPr/>
        </p:nvSpPr>
        <p:spPr>
          <a:xfrm>
            <a:off x="8307062" y="1886254"/>
            <a:ext cx="553998" cy="17348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Espace porte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1100808"/>
            <a:ext cx="553998" cy="30317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Veine </a:t>
            </a:r>
            <a:r>
              <a:rPr lang="fr-FR" sz="2400" b="1" dirty="0" err="1" smtClean="0">
                <a:solidFill>
                  <a:srgbClr val="FF0000"/>
                </a:solidFill>
              </a:rPr>
              <a:t>centro</a:t>
            </a:r>
            <a:r>
              <a:rPr lang="fr-FR" sz="2400" b="1" dirty="0" smtClean="0">
                <a:solidFill>
                  <a:srgbClr val="FF0000"/>
                </a:solidFill>
              </a:rPr>
              <a:t>-lobulaire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2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293329" y="3459682"/>
            <a:ext cx="0" cy="205755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" idx="3"/>
          </p:cNvCxnSpPr>
          <p:nvPr/>
        </p:nvCxnSpPr>
        <p:spPr>
          <a:xfrm flipH="1">
            <a:off x="1293330" y="2720800"/>
            <a:ext cx="2344375" cy="75627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563888" y="2396952"/>
            <a:ext cx="504056" cy="37941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val 13"/>
          <p:cNvSpPr/>
          <p:nvPr/>
        </p:nvSpPr>
        <p:spPr>
          <a:xfrm>
            <a:off x="4139952" y="2041476"/>
            <a:ext cx="504056" cy="37941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14"/>
          <p:cNvSpPr/>
          <p:nvPr/>
        </p:nvSpPr>
        <p:spPr>
          <a:xfrm>
            <a:off x="4716016" y="2420888"/>
            <a:ext cx="504056" cy="37941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1918992" y="5027692"/>
            <a:ext cx="7189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</a:rPr>
              <a:t>Système réticulo-endothélial :</a:t>
            </a:r>
          </a:p>
          <a:p>
            <a:r>
              <a:rPr lang="fr-FR" sz="2400" dirty="0" smtClean="0">
                <a:solidFill>
                  <a:schemeClr val="tx2"/>
                </a:solidFill>
              </a:rPr>
              <a:t>- Interface hôte / environnement</a:t>
            </a:r>
          </a:p>
          <a:p>
            <a:r>
              <a:rPr lang="fr-FR" sz="2400" dirty="0" smtClean="0">
                <a:solidFill>
                  <a:schemeClr val="tx2"/>
                </a:solidFill>
              </a:rPr>
              <a:t>- Elimination des pathogènes en provenance du tube digestif vs Tolérance immunitaire</a:t>
            </a:r>
          </a:p>
        </p:txBody>
      </p:sp>
      <p:sp>
        <p:nvSpPr>
          <p:cNvPr id="4" name="Oval 3"/>
          <p:cNvSpPr/>
          <p:nvPr/>
        </p:nvSpPr>
        <p:spPr>
          <a:xfrm>
            <a:off x="805518" y="2180928"/>
            <a:ext cx="1750258" cy="1104056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8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grandes fonctions hépatiques</a:t>
            </a:r>
          </a:p>
        </p:txBody>
      </p:sp>
      <p:cxnSp>
        <p:nvCxnSpPr>
          <p:cNvPr id="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smart.servier.com/wp-content/uploads/2016/10/foie_vesicu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3672408" cy="282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3888" y="1844824"/>
            <a:ext cx="117051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b="1" dirty="0" smtClean="0">
                <a:solidFill>
                  <a:schemeClr val="bg1"/>
                </a:solidFill>
              </a:rPr>
              <a:t>?</a:t>
            </a:r>
            <a:endParaRPr lang="fr-FR" sz="16600" b="1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619672" y="991323"/>
            <a:ext cx="3011997" cy="1479674"/>
          </a:xfrm>
          <a:custGeom>
            <a:avLst/>
            <a:gdLst>
              <a:gd name="T0" fmla="*/ 340 w 423"/>
              <a:gd name="T1" fmla="*/ 339 h 419"/>
              <a:gd name="T2" fmla="*/ 423 w 423"/>
              <a:gd name="T3" fmla="*/ 182 h 419"/>
              <a:gd name="T4" fmla="*/ 210 w 423"/>
              <a:gd name="T5" fmla="*/ 10 h 419"/>
              <a:gd name="T6" fmla="*/ 0 w 423"/>
              <a:gd name="T7" fmla="*/ 197 h 419"/>
              <a:gd name="T8" fmla="*/ 210 w 423"/>
              <a:gd name="T9" fmla="*/ 384 h 419"/>
              <a:gd name="T10" fmla="*/ 262 w 423"/>
              <a:gd name="T11" fmla="*/ 377 h 419"/>
              <a:gd name="T12" fmla="*/ 382 w 423"/>
              <a:gd name="T13" fmla="*/ 419 h 419"/>
              <a:gd name="T14" fmla="*/ 340 w 423"/>
              <a:gd name="T15" fmla="*/ 33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3" h="419">
                <a:moveTo>
                  <a:pt x="340" y="339"/>
                </a:moveTo>
                <a:cubicBezTo>
                  <a:pt x="390" y="300"/>
                  <a:pt x="423" y="242"/>
                  <a:pt x="423" y="182"/>
                </a:cubicBezTo>
                <a:cubicBezTo>
                  <a:pt x="423" y="79"/>
                  <a:pt x="332" y="0"/>
                  <a:pt x="210" y="10"/>
                </a:cubicBezTo>
                <a:cubicBezTo>
                  <a:pt x="95" y="20"/>
                  <a:pt x="0" y="94"/>
                  <a:pt x="0" y="197"/>
                </a:cubicBezTo>
                <a:cubicBezTo>
                  <a:pt x="0" y="300"/>
                  <a:pt x="94" y="384"/>
                  <a:pt x="210" y="384"/>
                </a:cubicBezTo>
                <a:cubicBezTo>
                  <a:pt x="228" y="384"/>
                  <a:pt x="245" y="381"/>
                  <a:pt x="262" y="377"/>
                </a:cubicBezTo>
                <a:cubicBezTo>
                  <a:pt x="291" y="391"/>
                  <a:pt x="337" y="409"/>
                  <a:pt x="382" y="419"/>
                </a:cubicBezTo>
                <a:cubicBezTo>
                  <a:pt x="363" y="400"/>
                  <a:pt x="350" y="370"/>
                  <a:pt x="340" y="33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Elimination des </a:t>
            </a:r>
            <a:r>
              <a:rPr lang="en-US" dirty="0" err="1" smtClean="0"/>
              <a:t>toxiques</a:t>
            </a:r>
            <a:endParaRPr lang="en-US" dirty="0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 rot="373509">
            <a:off x="4351795" y="1244507"/>
            <a:ext cx="3612252" cy="1383052"/>
          </a:xfrm>
          <a:custGeom>
            <a:avLst/>
            <a:gdLst>
              <a:gd name="T0" fmla="*/ 203 w 405"/>
              <a:gd name="T1" fmla="*/ 0 h 461"/>
              <a:gd name="T2" fmla="*/ 0 w 405"/>
              <a:gd name="T3" fmla="*/ 189 h 461"/>
              <a:gd name="T4" fmla="*/ 118 w 405"/>
              <a:gd name="T5" fmla="*/ 361 h 461"/>
              <a:gd name="T6" fmla="*/ 108 w 405"/>
              <a:gd name="T7" fmla="*/ 461 h 461"/>
              <a:gd name="T8" fmla="*/ 197 w 405"/>
              <a:gd name="T9" fmla="*/ 378 h 461"/>
              <a:gd name="T10" fmla="*/ 203 w 405"/>
              <a:gd name="T11" fmla="*/ 378 h 461"/>
              <a:gd name="T12" fmla="*/ 405 w 405"/>
              <a:gd name="T13" fmla="*/ 189 h 461"/>
              <a:gd name="T14" fmla="*/ 203 w 405"/>
              <a:gd name="T15" fmla="*/ 0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5" h="461">
                <a:moveTo>
                  <a:pt x="203" y="0"/>
                </a:moveTo>
                <a:cubicBezTo>
                  <a:pt x="91" y="0"/>
                  <a:pt x="0" y="85"/>
                  <a:pt x="0" y="189"/>
                </a:cubicBezTo>
                <a:cubicBezTo>
                  <a:pt x="0" y="265"/>
                  <a:pt x="49" y="331"/>
                  <a:pt x="118" y="361"/>
                </a:cubicBezTo>
                <a:cubicBezTo>
                  <a:pt x="121" y="394"/>
                  <a:pt x="117" y="431"/>
                  <a:pt x="108" y="461"/>
                </a:cubicBezTo>
                <a:cubicBezTo>
                  <a:pt x="137" y="445"/>
                  <a:pt x="172" y="407"/>
                  <a:pt x="197" y="378"/>
                </a:cubicBezTo>
                <a:cubicBezTo>
                  <a:pt x="199" y="378"/>
                  <a:pt x="201" y="378"/>
                  <a:pt x="203" y="378"/>
                </a:cubicBezTo>
                <a:cubicBezTo>
                  <a:pt x="314" y="378"/>
                  <a:pt x="405" y="293"/>
                  <a:pt x="405" y="189"/>
                </a:cubicBezTo>
                <a:cubicBezTo>
                  <a:pt x="405" y="85"/>
                  <a:pt x="314" y="0"/>
                  <a:pt x="20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75000"/>
                </a:schemeClr>
              </a:gs>
              <a:gs pos="100000">
                <a:schemeClr val="accent6">
                  <a:alpha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 smtClean="0"/>
              <a:t>Catabolisme</a:t>
            </a:r>
            <a:r>
              <a:rPr lang="en-US" dirty="0" smtClean="0"/>
              <a:t> des </a:t>
            </a:r>
            <a:r>
              <a:rPr lang="en-US" dirty="0" err="1" smtClean="0"/>
              <a:t>protéines</a:t>
            </a:r>
            <a:r>
              <a:rPr lang="en-US" dirty="0" smtClean="0"/>
              <a:t>  </a:t>
            </a:r>
          </a:p>
          <a:p>
            <a:pPr algn="ctr"/>
            <a:r>
              <a:rPr lang="en-US" dirty="0" smtClean="0"/>
              <a:t>= cycle de </a:t>
            </a:r>
            <a:r>
              <a:rPr lang="en-US" dirty="0" err="1" smtClean="0"/>
              <a:t>l’urée</a:t>
            </a:r>
            <a:endParaRPr lang="en-US" dirty="0" smtClean="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 rot="20822068">
            <a:off x="1020106" y="2028917"/>
            <a:ext cx="1817066" cy="1549390"/>
          </a:xfrm>
          <a:custGeom>
            <a:avLst/>
            <a:gdLst>
              <a:gd name="T0" fmla="*/ 348 w 412"/>
              <a:gd name="T1" fmla="*/ 332 h 418"/>
              <a:gd name="T2" fmla="*/ 407 w 412"/>
              <a:gd name="T3" fmla="*/ 180 h 418"/>
              <a:gd name="T4" fmla="*/ 205 w 412"/>
              <a:gd name="T5" fmla="*/ 10 h 418"/>
              <a:gd name="T6" fmla="*/ 0 w 412"/>
              <a:gd name="T7" fmla="*/ 201 h 418"/>
              <a:gd name="T8" fmla="*/ 205 w 412"/>
              <a:gd name="T9" fmla="*/ 392 h 418"/>
              <a:gd name="T10" fmla="*/ 288 w 412"/>
              <a:gd name="T11" fmla="*/ 370 h 418"/>
              <a:gd name="T12" fmla="*/ 384 w 412"/>
              <a:gd name="T13" fmla="*/ 418 h 418"/>
              <a:gd name="T14" fmla="*/ 348 w 412"/>
              <a:gd name="T15" fmla="*/ 332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418">
                <a:moveTo>
                  <a:pt x="348" y="332"/>
                </a:moveTo>
                <a:cubicBezTo>
                  <a:pt x="392" y="291"/>
                  <a:pt x="412" y="236"/>
                  <a:pt x="407" y="180"/>
                </a:cubicBezTo>
                <a:cubicBezTo>
                  <a:pt x="398" y="90"/>
                  <a:pt x="337" y="21"/>
                  <a:pt x="205" y="10"/>
                </a:cubicBezTo>
                <a:cubicBezTo>
                  <a:pt x="82" y="0"/>
                  <a:pt x="0" y="96"/>
                  <a:pt x="0" y="201"/>
                </a:cubicBezTo>
                <a:cubicBezTo>
                  <a:pt x="0" y="307"/>
                  <a:pt x="93" y="405"/>
                  <a:pt x="205" y="392"/>
                </a:cubicBezTo>
                <a:cubicBezTo>
                  <a:pt x="236" y="389"/>
                  <a:pt x="264" y="381"/>
                  <a:pt x="288" y="370"/>
                </a:cubicBezTo>
                <a:cubicBezTo>
                  <a:pt x="318" y="390"/>
                  <a:pt x="356" y="412"/>
                  <a:pt x="384" y="418"/>
                </a:cubicBezTo>
                <a:cubicBezTo>
                  <a:pt x="365" y="399"/>
                  <a:pt x="354" y="363"/>
                  <a:pt x="348" y="33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75000"/>
                </a:schemeClr>
              </a:gs>
              <a:gs pos="100000">
                <a:schemeClr val="accent3">
                  <a:alpha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 smtClean="0"/>
              <a:t>Métabolisme</a:t>
            </a:r>
            <a:r>
              <a:rPr lang="en-US" dirty="0" smtClean="0"/>
              <a:t> </a:t>
            </a:r>
            <a:r>
              <a:rPr lang="en-US" dirty="0" err="1" smtClean="0"/>
              <a:t>glucidique</a:t>
            </a:r>
            <a:endParaRPr lang="en-US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 rot="12105408" flipV="1">
            <a:off x="4902568" y="3305915"/>
            <a:ext cx="3775955" cy="1522921"/>
          </a:xfrm>
          <a:custGeom>
            <a:avLst/>
            <a:gdLst>
              <a:gd name="T0" fmla="*/ 340 w 423"/>
              <a:gd name="T1" fmla="*/ 339 h 419"/>
              <a:gd name="T2" fmla="*/ 423 w 423"/>
              <a:gd name="T3" fmla="*/ 182 h 419"/>
              <a:gd name="T4" fmla="*/ 210 w 423"/>
              <a:gd name="T5" fmla="*/ 10 h 419"/>
              <a:gd name="T6" fmla="*/ 0 w 423"/>
              <a:gd name="T7" fmla="*/ 197 h 419"/>
              <a:gd name="T8" fmla="*/ 210 w 423"/>
              <a:gd name="T9" fmla="*/ 384 h 419"/>
              <a:gd name="T10" fmla="*/ 262 w 423"/>
              <a:gd name="T11" fmla="*/ 377 h 419"/>
              <a:gd name="T12" fmla="*/ 382 w 423"/>
              <a:gd name="T13" fmla="*/ 419 h 419"/>
              <a:gd name="T14" fmla="*/ 340 w 423"/>
              <a:gd name="T15" fmla="*/ 33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3" h="419">
                <a:moveTo>
                  <a:pt x="340" y="339"/>
                </a:moveTo>
                <a:cubicBezTo>
                  <a:pt x="390" y="300"/>
                  <a:pt x="423" y="242"/>
                  <a:pt x="423" y="182"/>
                </a:cubicBezTo>
                <a:cubicBezTo>
                  <a:pt x="423" y="79"/>
                  <a:pt x="332" y="0"/>
                  <a:pt x="210" y="10"/>
                </a:cubicBezTo>
                <a:cubicBezTo>
                  <a:pt x="95" y="20"/>
                  <a:pt x="0" y="94"/>
                  <a:pt x="0" y="197"/>
                </a:cubicBezTo>
                <a:cubicBezTo>
                  <a:pt x="0" y="300"/>
                  <a:pt x="94" y="384"/>
                  <a:pt x="210" y="384"/>
                </a:cubicBezTo>
                <a:cubicBezTo>
                  <a:pt x="228" y="384"/>
                  <a:pt x="245" y="381"/>
                  <a:pt x="262" y="377"/>
                </a:cubicBezTo>
                <a:cubicBezTo>
                  <a:pt x="291" y="391"/>
                  <a:pt x="337" y="409"/>
                  <a:pt x="382" y="419"/>
                </a:cubicBezTo>
                <a:cubicBezTo>
                  <a:pt x="363" y="400"/>
                  <a:pt x="350" y="370"/>
                  <a:pt x="340" y="33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 smtClean="0"/>
              <a:t>Synthèse</a:t>
            </a:r>
            <a:r>
              <a:rPr lang="en-US" dirty="0" smtClean="0"/>
              <a:t> </a:t>
            </a:r>
            <a:r>
              <a:rPr lang="en-US" dirty="0" err="1" smtClean="0"/>
              <a:t>protéique</a:t>
            </a:r>
            <a:endParaRPr lang="en-US" dirty="0" smtClean="0"/>
          </a:p>
          <a:p>
            <a:pPr algn="ctr"/>
            <a:r>
              <a:rPr lang="en-US" dirty="0" err="1" smtClean="0"/>
              <a:t>Facteurs</a:t>
            </a:r>
            <a:r>
              <a:rPr lang="en-US" dirty="0" smtClean="0"/>
              <a:t> de coagulation</a:t>
            </a:r>
          </a:p>
          <a:p>
            <a:pPr algn="ctr"/>
            <a:r>
              <a:rPr lang="en-US" dirty="0" err="1" smtClean="0"/>
              <a:t>Albumine</a:t>
            </a:r>
            <a:endParaRPr lang="en-US" dirty="0"/>
          </a:p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 rot="20822068">
            <a:off x="567874" y="3436147"/>
            <a:ext cx="2348075" cy="1549390"/>
          </a:xfrm>
          <a:custGeom>
            <a:avLst/>
            <a:gdLst>
              <a:gd name="T0" fmla="*/ 348 w 412"/>
              <a:gd name="T1" fmla="*/ 332 h 418"/>
              <a:gd name="T2" fmla="*/ 407 w 412"/>
              <a:gd name="T3" fmla="*/ 180 h 418"/>
              <a:gd name="T4" fmla="*/ 205 w 412"/>
              <a:gd name="T5" fmla="*/ 10 h 418"/>
              <a:gd name="T6" fmla="*/ 0 w 412"/>
              <a:gd name="T7" fmla="*/ 201 h 418"/>
              <a:gd name="T8" fmla="*/ 205 w 412"/>
              <a:gd name="T9" fmla="*/ 392 h 418"/>
              <a:gd name="T10" fmla="*/ 288 w 412"/>
              <a:gd name="T11" fmla="*/ 370 h 418"/>
              <a:gd name="T12" fmla="*/ 384 w 412"/>
              <a:gd name="T13" fmla="*/ 418 h 418"/>
              <a:gd name="T14" fmla="*/ 348 w 412"/>
              <a:gd name="T15" fmla="*/ 332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418">
                <a:moveTo>
                  <a:pt x="348" y="332"/>
                </a:moveTo>
                <a:cubicBezTo>
                  <a:pt x="392" y="291"/>
                  <a:pt x="412" y="236"/>
                  <a:pt x="407" y="180"/>
                </a:cubicBezTo>
                <a:cubicBezTo>
                  <a:pt x="398" y="90"/>
                  <a:pt x="337" y="21"/>
                  <a:pt x="205" y="10"/>
                </a:cubicBezTo>
                <a:cubicBezTo>
                  <a:pt x="82" y="0"/>
                  <a:pt x="0" y="96"/>
                  <a:pt x="0" y="201"/>
                </a:cubicBezTo>
                <a:cubicBezTo>
                  <a:pt x="0" y="307"/>
                  <a:pt x="93" y="405"/>
                  <a:pt x="205" y="392"/>
                </a:cubicBezTo>
                <a:cubicBezTo>
                  <a:pt x="236" y="389"/>
                  <a:pt x="264" y="381"/>
                  <a:pt x="288" y="370"/>
                </a:cubicBezTo>
                <a:cubicBezTo>
                  <a:pt x="318" y="390"/>
                  <a:pt x="356" y="412"/>
                  <a:pt x="384" y="418"/>
                </a:cubicBezTo>
                <a:cubicBezTo>
                  <a:pt x="365" y="399"/>
                  <a:pt x="354" y="363"/>
                  <a:pt x="348" y="3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Production bile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4207" y="5373216"/>
            <a:ext cx="7983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Un organe vital, complexe et non substituable</a:t>
            </a:r>
            <a:endParaRPr lang="fr-F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Chapitre 2 : </a:t>
            </a:r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ysfonction hépatique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 descr="https://smart.servier.com/wp-content/uploads/2016/10/foie_vesicule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672408" cy="282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79912" y="2564904"/>
            <a:ext cx="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57080" y="3717032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CLINIQUE ?</a:t>
            </a:r>
            <a:endParaRPr lang="fr-FR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771800" y="5004465"/>
            <a:ext cx="2099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BIOLOGIE ?</a:t>
            </a:r>
            <a:endParaRPr lang="fr-FR" sz="3200" b="1" dirty="0"/>
          </a:p>
        </p:txBody>
      </p:sp>
      <p:sp>
        <p:nvSpPr>
          <p:cNvPr id="20" name="Lightning Bolt 19"/>
          <p:cNvSpPr/>
          <p:nvPr/>
        </p:nvSpPr>
        <p:spPr>
          <a:xfrm>
            <a:off x="683568" y="1265205"/>
            <a:ext cx="1368152" cy="1800200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4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Ictère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 descr="https://smart.servier.com/wp-content/uploads/2016/10/foie_vesicule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672408" cy="282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7"/>
          <p:cNvSpPr>
            <a:spLocks/>
          </p:cNvSpPr>
          <p:nvPr/>
        </p:nvSpPr>
        <p:spPr bwMode="auto">
          <a:xfrm>
            <a:off x="179512" y="939627"/>
            <a:ext cx="2348075" cy="1549390"/>
          </a:xfrm>
          <a:custGeom>
            <a:avLst/>
            <a:gdLst>
              <a:gd name="T0" fmla="*/ 348 w 412"/>
              <a:gd name="T1" fmla="*/ 332 h 418"/>
              <a:gd name="T2" fmla="*/ 407 w 412"/>
              <a:gd name="T3" fmla="*/ 180 h 418"/>
              <a:gd name="T4" fmla="*/ 205 w 412"/>
              <a:gd name="T5" fmla="*/ 10 h 418"/>
              <a:gd name="T6" fmla="*/ 0 w 412"/>
              <a:gd name="T7" fmla="*/ 201 h 418"/>
              <a:gd name="T8" fmla="*/ 205 w 412"/>
              <a:gd name="T9" fmla="*/ 392 h 418"/>
              <a:gd name="T10" fmla="*/ 288 w 412"/>
              <a:gd name="T11" fmla="*/ 370 h 418"/>
              <a:gd name="T12" fmla="*/ 384 w 412"/>
              <a:gd name="T13" fmla="*/ 418 h 418"/>
              <a:gd name="T14" fmla="*/ 348 w 412"/>
              <a:gd name="T15" fmla="*/ 332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418">
                <a:moveTo>
                  <a:pt x="348" y="332"/>
                </a:moveTo>
                <a:cubicBezTo>
                  <a:pt x="392" y="291"/>
                  <a:pt x="412" y="236"/>
                  <a:pt x="407" y="180"/>
                </a:cubicBezTo>
                <a:cubicBezTo>
                  <a:pt x="398" y="90"/>
                  <a:pt x="337" y="21"/>
                  <a:pt x="205" y="10"/>
                </a:cubicBezTo>
                <a:cubicBezTo>
                  <a:pt x="82" y="0"/>
                  <a:pt x="0" y="96"/>
                  <a:pt x="0" y="201"/>
                </a:cubicBezTo>
                <a:cubicBezTo>
                  <a:pt x="0" y="307"/>
                  <a:pt x="93" y="405"/>
                  <a:pt x="205" y="392"/>
                </a:cubicBezTo>
                <a:cubicBezTo>
                  <a:pt x="236" y="389"/>
                  <a:pt x="264" y="381"/>
                  <a:pt x="288" y="370"/>
                </a:cubicBezTo>
                <a:cubicBezTo>
                  <a:pt x="318" y="390"/>
                  <a:pt x="356" y="412"/>
                  <a:pt x="384" y="418"/>
                </a:cubicBezTo>
                <a:cubicBezTo>
                  <a:pt x="365" y="399"/>
                  <a:pt x="354" y="363"/>
                  <a:pt x="348" y="3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Production bile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1076543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</a:rPr>
              <a:t>Conjugaison possible de la bilirubine mais défaut de sécrétion au pôle apical et passage dans la circulation</a:t>
            </a:r>
            <a:endParaRPr lang="fr-FR" sz="2400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12160" y="2420888"/>
            <a:ext cx="0" cy="93610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41208" y="3356992"/>
            <a:ext cx="2639104" cy="1314331"/>
          </a:xfrm>
          <a:prstGeom prst="irregularSeal2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fr-FR" sz="3200" dirty="0" smtClean="0"/>
              <a:t>Ictère</a:t>
            </a:r>
            <a:endParaRPr lang="fr-FR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757080" y="3717032"/>
            <a:ext cx="1814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CLINIQUE</a:t>
            </a:r>
            <a:endParaRPr lang="fr-FR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236296" y="3717032"/>
            <a:ext cx="1829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= jaunisse</a:t>
            </a:r>
            <a:endParaRPr lang="fr-FR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2771800" y="5004465"/>
            <a:ext cx="1815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BIOLOGIE</a:t>
            </a:r>
            <a:endParaRPr lang="fr-FR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4869160"/>
            <a:ext cx="4696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Elévation de la bilirubine conjuguée dans le sang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9256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Encéphalopathie hépatique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 descr="https://smart.servier.com/wp-content/uploads/2016/10/foie_vesicule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672408" cy="282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83968" y="1085835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2"/>
                </a:solidFill>
              </a:rPr>
              <a:t>Accumulation de NH3 : toxicité cérébrale</a:t>
            </a:r>
            <a:endParaRPr lang="fr-FR" sz="2400" dirty="0">
              <a:solidFill>
                <a:schemeClr val="accent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12160" y="2060848"/>
            <a:ext cx="0" cy="129614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03848" y="2708920"/>
            <a:ext cx="6984776" cy="2421136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Encéphalopathie</a:t>
            </a:r>
          </a:p>
          <a:p>
            <a:r>
              <a:rPr lang="fr-FR" sz="3200" dirty="0" smtClean="0"/>
              <a:t>hépatique</a:t>
            </a:r>
            <a:endParaRPr lang="fr-FR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757080" y="3717032"/>
            <a:ext cx="1814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CLINIQUE</a:t>
            </a:r>
            <a:endParaRPr lang="fr-FR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771800" y="5004465"/>
            <a:ext cx="1815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BIOLOGIE</a:t>
            </a:r>
            <a:endParaRPr lang="fr-FR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5085184"/>
            <a:ext cx="469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Elévation de l’</a:t>
            </a:r>
            <a:r>
              <a:rPr lang="fr-FR" sz="2400" i="1" dirty="0" err="1" smtClean="0"/>
              <a:t>ammoniémie</a:t>
            </a:r>
            <a:endParaRPr lang="fr-FR" sz="2400" i="1" dirty="0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354049" y="908720"/>
            <a:ext cx="3612252" cy="1383052"/>
          </a:xfrm>
          <a:custGeom>
            <a:avLst/>
            <a:gdLst>
              <a:gd name="T0" fmla="*/ 203 w 405"/>
              <a:gd name="T1" fmla="*/ 0 h 461"/>
              <a:gd name="T2" fmla="*/ 0 w 405"/>
              <a:gd name="T3" fmla="*/ 189 h 461"/>
              <a:gd name="T4" fmla="*/ 118 w 405"/>
              <a:gd name="T5" fmla="*/ 361 h 461"/>
              <a:gd name="T6" fmla="*/ 108 w 405"/>
              <a:gd name="T7" fmla="*/ 461 h 461"/>
              <a:gd name="T8" fmla="*/ 197 w 405"/>
              <a:gd name="T9" fmla="*/ 378 h 461"/>
              <a:gd name="T10" fmla="*/ 203 w 405"/>
              <a:gd name="T11" fmla="*/ 378 h 461"/>
              <a:gd name="T12" fmla="*/ 405 w 405"/>
              <a:gd name="T13" fmla="*/ 189 h 461"/>
              <a:gd name="T14" fmla="*/ 203 w 405"/>
              <a:gd name="T15" fmla="*/ 0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5" h="461">
                <a:moveTo>
                  <a:pt x="203" y="0"/>
                </a:moveTo>
                <a:cubicBezTo>
                  <a:pt x="91" y="0"/>
                  <a:pt x="0" y="85"/>
                  <a:pt x="0" y="189"/>
                </a:cubicBezTo>
                <a:cubicBezTo>
                  <a:pt x="0" y="265"/>
                  <a:pt x="49" y="331"/>
                  <a:pt x="118" y="361"/>
                </a:cubicBezTo>
                <a:cubicBezTo>
                  <a:pt x="121" y="394"/>
                  <a:pt x="117" y="431"/>
                  <a:pt x="108" y="461"/>
                </a:cubicBezTo>
                <a:cubicBezTo>
                  <a:pt x="137" y="445"/>
                  <a:pt x="172" y="407"/>
                  <a:pt x="197" y="378"/>
                </a:cubicBezTo>
                <a:cubicBezTo>
                  <a:pt x="199" y="378"/>
                  <a:pt x="201" y="378"/>
                  <a:pt x="203" y="378"/>
                </a:cubicBezTo>
                <a:cubicBezTo>
                  <a:pt x="314" y="378"/>
                  <a:pt x="405" y="293"/>
                  <a:pt x="405" y="189"/>
                </a:cubicBezTo>
                <a:cubicBezTo>
                  <a:pt x="405" y="85"/>
                  <a:pt x="314" y="0"/>
                  <a:pt x="20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75000"/>
                </a:schemeClr>
              </a:gs>
              <a:gs pos="100000">
                <a:schemeClr val="accent6">
                  <a:alpha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 smtClean="0"/>
              <a:t>Catabolisme</a:t>
            </a:r>
            <a:r>
              <a:rPr lang="en-US" dirty="0" smtClean="0"/>
              <a:t> des </a:t>
            </a:r>
            <a:r>
              <a:rPr lang="en-US" dirty="0" err="1" smtClean="0"/>
              <a:t>protéines</a:t>
            </a:r>
            <a:r>
              <a:rPr lang="en-US" dirty="0" smtClean="0"/>
              <a:t>  </a:t>
            </a:r>
          </a:p>
          <a:p>
            <a:pPr algn="ctr"/>
            <a:r>
              <a:rPr lang="en-US" dirty="0" smtClean="0"/>
              <a:t>= cycle de </a:t>
            </a:r>
            <a:r>
              <a:rPr lang="en-US" dirty="0" err="1" smtClean="0"/>
              <a:t>l’urée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00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Encéphalopathie hépatique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1520" y="1916832"/>
            <a:ext cx="4572000" cy="193899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400" b="1" dirty="0">
                <a:solidFill>
                  <a:schemeClr val="accent2"/>
                </a:solidFill>
              </a:rPr>
              <a:t>Trouble neurologique</a:t>
            </a:r>
          </a:p>
          <a:p>
            <a:pPr marL="800100" lvl="1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400" b="1" dirty="0" err="1"/>
              <a:t>Asterixis</a:t>
            </a:r>
            <a:endParaRPr lang="fr-FR" sz="2400" b="1" dirty="0"/>
          </a:p>
          <a:p>
            <a:pPr marL="800100" lvl="1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400" dirty="0"/>
              <a:t>Confusion</a:t>
            </a:r>
          </a:p>
          <a:p>
            <a:pPr marL="800100" lvl="1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400" dirty="0"/>
              <a:t>Somnolence</a:t>
            </a:r>
          </a:p>
          <a:p>
            <a:pPr marL="800100" lvl="1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400" dirty="0"/>
              <a:t>Coma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840" y="98072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Le diagnostic est clinique uniquement (pas de dosage de l’</a:t>
            </a:r>
            <a:r>
              <a:rPr lang="fr-FR" sz="2400" i="1" dirty="0" err="1" smtClean="0"/>
              <a:t>ammoniémie</a:t>
            </a:r>
            <a:r>
              <a:rPr lang="fr-FR" sz="2400" i="1" dirty="0" smtClean="0"/>
              <a:t> sauf en cas de doute)</a:t>
            </a:r>
            <a:endParaRPr lang="fr-FR" sz="2400" i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67544" y="2564904"/>
            <a:ext cx="0" cy="93610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8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Encéphalopathie hépatique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1520" y="1916832"/>
            <a:ext cx="4572000" cy="193899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400" b="1" dirty="0">
                <a:solidFill>
                  <a:schemeClr val="accent2"/>
                </a:solidFill>
              </a:rPr>
              <a:t>Trouble neurologique</a:t>
            </a:r>
          </a:p>
          <a:p>
            <a:pPr marL="800100" lvl="1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400" b="1" dirty="0" err="1"/>
              <a:t>Asterixis</a:t>
            </a:r>
            <a:endParaRPr lang="fr-FR" sz="2400" b="1" dirty="0"/>
          </a:p>
          <a:p>
            <a:pPr marL="800100" lvl="1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400" dirty="0"/>
              <a:t>Confusion</a:t>
            </a:r>
          </a:p>
          <a:p>
            <a:pPr marL="800100" lvl="1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400" dirty="0"/>
              <a:t>Somnolence</a:t>
            </a:r>
          </a:p>
          <a:p>
            <a:pPr marL="800100" lvl="1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400" dirty="0"/>
              <a:t>Coma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12160" y="2564904"/>
            <a:ext cx="0" cy="144016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2840" y="98072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Le diagnostic est clinique uniquement (pas de dosage de l’</a:t>
            </a:r>
            <a:r>
              <a:rPr lang="fr-FR" sz="2400" i="1" dirty="0" err="1" smtClean="0"/>
              <a:t>ammoniémie</a:t>
            </a:r>
            <a:r>
              <a:rPr lang="fr-FR" sz="2400" i="1" dirty="0" smtClean="0"/>
              <a:t> sauf en cas de doute)</a:t>
            </a:r>
            <a:endParaRPr lang="fr-FR" sz="2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5576" y="4077072"/>
            <a:ext cx="8352928" cy="193899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400" b="1" dirty="0" err="1" smtClean="0">
                <a:solidFill>
                  <a:schemeClr val="accent2"/>
                </a:solidFill>
              </a:rPr>
              <a:t>Asterixis</a:t>
            </a:r>
            <a:r>
              <a:rPr lang="fr-FR" sz="2400" b="1" dirty="0" smtClean="0">
                <a:solidFill>
                  <a:schemeClr val="accent2"/>
                </a:solidFill>
              </a:rPr>
              <a:t> ou </a:t>
            </a:r>
            <a:r>
              <a:rPr lang="fr-FR" sz="2400" b="1" dirty="0" err="1" smtClean="0">
                <a:solidFill>
                  <a:schemeClr val="accent2"/>
                </a:solidFill>
              </a:rPr>
              <a:t>flapping</a:t>
            </a:r>
            <a:r>
              <a:rPr lang="fr-FR" sz="2400" b="1" dirty="0" smtClean="0">
                <a:solidFill>
                  <a:schemeClr val="accent2"/>
                </a:solidFill>
              </a:rPr>
              <a:t> </a:t>
            </a:r>
            <a:r>
              <a:rPr lang="fr-FR" sz="2400" b="1" dirty="0" err="1" smtClean="0">
                <a:solidFill>
                  <a:schemeClr val="accent2"/>
                </a:solidFill>
              </a:rPr>
              <a:t>tremor</a:t>
            </a:r>
            <a:endParaRPr lang="fr-FR" sz="2400" dirty="0">
              <a:solidFill>
                <a:schemeClr val="accent2"/>
              </a:solidFill>
            </a:endParaRPr>
          </a:p>
          <a:p>
            <a:pPr marL="800100" lvl="1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400" dirty="0" smtClean="0"/>
              <a:t>Perte de tonicité musculaire, rythme lent, irrégulier</a:t>
            </a:r>
            <a:endParaRPr lang="fr-FR" sz="2400" dirty="0"/>
          </a:p>
          <a:p>
            <a:pPr marL="800100" lvl="1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400" dirty="0" smtClean="0"/>
              <a:t>« battement d’ailes de papillon »</a:t>
            </a:r>
            <a:endParaRPr lang="fr-FR" sz="2400" dirty="0"/>
          </a:p>
          <a:p>
            <a:pPr marL="800100" lvl="1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400" dirty="0" smtClean="0"/>
              <a:t>Se recherche en faisant tendre les bras au patient, mains à 90°C et yeux fermés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537520" y="2564904"/>
            <a:ext cx="34746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7544" y="2564904"/>
            <a:ext cx="0" cy="93610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ncephalopathy (confusion) - Viral Hepat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17425"/>
            <a:ext cx="19050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Défaut de synthèse protéique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 descr="https://smart.servier.com/wp-content/uploads/2016/10/foie_vesicule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672408" cy="282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83968" y="1239143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2"/>
                </a:solidFill>
              </a:rPr>
              <a:t>Défaut de synthèse des protéines</a:t>
            </a:r>
            <a:endParaRPr lang="fr-FR" sz="2400" dirty="0">
              <a:solidFill>
                <a:schemeClr val="accent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12160" y="1772816"/>
            <a:ext cx="0" cy="1296144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57080" y="3429000"/>
            <a:ext cx="1814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CLINIQUE</a:t>
            </a:r>
            <a:endParaRPr lang="fr-FR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771800" y="5004465"/>
            <a:ext cx="1815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BIOLOGIE</a:t>
            </a:r>
            <a:endParaRPr lang="fr-FR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4437112"/>
            <a:ext cx="469607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Baisse de l’albumine</a:t>
            </a:r>
          </a:p>
          <a:p>
            <a:r>
              <a:rPr lang="fr-FR" sz="3200" dirty="0" smtClean="0"/>
              <a:t>Diminution du Taux de Prothrombine (TP) et du Facteur V </a:t>
            </a:r>
            <a:r>
              <a:rPr lang="fr-FR" sz="2800" i="1" dirty="0" smtClean="0"/>
              <a:t>(indépendant de la vitamine K)</a:t>
            </a:r>
            <a:endParaRPr lang="fr-FR" sz="2800" i="1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 rot="10800000" flipV="1">
            <a:off x="415770" y="1085024"/>
            <a:ext cx="3775955" cy="1522921"/>
          </a:xfrm>
          <a:custGeom>
            <a:avLst/>
            <a:gdLst>
              <a:gd name="T0" fmla="*/ 340 w 423"/>
              <a:gd name="T1" fmla="*/ 339 h 419"/>
              <a:gd name="T2" fmla="*/ 423 w 423"/>
              <a:gd name="T3" fmla="*/ 182 h 419"/>
              <a:gd name="T4" fmla="*/ 210 w 423"/>
              <a:gd name="T5" fmla="*/ 10 h 419"/>
              <a:gd name="T6" fmla="*/ 0 w 423"/>
              <a:gd name="T7" fmla="*/ 197 h 419"/>
              <a:gd name="T8" fmla="*/ 210 w 423"/>
              <a:gd name="T9" fmla="*/ 384 h 419"/>
              <a:gd name="T10" fmla="*/ 262 w 423"/>
              <a:gd name="T11" fmla="*/ 377 h 419"/>
              <a:gd name="T12" fmla="*/ 382 w 423"/>
              <a:gd name="T13" fmla="*/ 419 h 419"/>
              <a:gd name="T14" fmla="*/ 340 w 423"/>
              <a:gd name="T15" fmla="*/ 33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3" h="419">
                <a:moveTo>
                  <a:pt x="340" y="339"/>
                </a:moveTo>
                <a:cubicBezTo>
                  <a:pt x="390" y="300"/>
                  <a:pt x="423" y="242"/>
                  <a:pt x="423" y="182"/>
                </a:cubicBezTo>
                <a:cubicBezTo>
                  <a:pt x="423" y="79"/>
                  <a:pt x="332" y="0"/>
                  <a:pt x="210" y="10"/>
                </a:cubicBezTo>
                <a:cubicBezTo>
                  <a:pt x="95" y="20"/>
                  <a:pt x="0" y="94"/>
                  <a:pt x="0" y="197"/>
                </a:cubicBezTo>
                <a:cubicBezTo>
                  <a:pt x="0" y="300"/>
                  <a:pt x="94" y="384"/>
                  <a:pt x="210" y="384"/>
                </a:cubicBezTo>
                <a:cubicBezTo>
                  <a:pt x="228" y="384"/>
                  <a:pt x="245" y="381"/>
                  <a:pt x="262" y="377"/>
                </a:cubicBezTo>
                <a:cubicBezTo>
                  <a:pt x="291" y="391"/>
                  <a:pt x="337" y="409"/>
                  <a:pt x="382" y="419"/>
                </a:cubicBezTo>
                <a:cubicBezTo>
                  <a:pt x="363" y="400"/>
                  <a:pt x="350" y="370"/>
                  <a:pt x="340" y="33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 smtClean="0"/>
              <a:t>Synthèse</a:t>
            </a:r>
            <a:r>
              <a:rPr lang="en-US" dirty="0" smtClean="0"/>
              <a:t> </a:t>
            </a:r>
            <a:r>
              <a:rPr lang="en-US" dirty="0" err="1" smtClean="0"/>
              <a:t>protéique</a:t>
            </a:r>
            <a:endParaRPr lang="en-US" dirty="0" smtClean="0"/>
          </a:p>
          <a:p>
            <a:pPr algn="ctr"/>
            <a:r>
              <a:rPr lang="en-US" dirty="0" err="1" smtClean="0"/>
              <a:t>Facteurs</a:t>
            </a:r>
            <a:r>
              <a:rPr lang="en-US" dirty="0" smtClean="0"/>
              <a:t> de coagulation</a:t>
            </a:r>
          </a:p>
          <a:p>
            <a:pPr algn="ctr"/>
            <a:r>
              <a:rPr lang="en-US" dirty="0" err="1" smtClean="0"/>
              <a:t>Albumine</a:t>
            </a:r>
            <a:endParaRPr lang="en-US" dirty="0"/>
          </a:p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3284984"/>
            <a:ext cx="4696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Troubles hormonaux</a:t>
            </a:r>
          </a:p>
          <a:p>
            <a:r>
              <a:rPr lang="fr-FR" sz="3200" dirty="0" smtClean="0"/>
              <a:t>Dénutrition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0259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1412776"/>
            <a:ext cx="9144000" cy="3624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5400" b="1" dirty="0" smtClean="0">
                <a:solidFill>
                  <a:schemeClr val="accent6"/>
                </a:solidFill>
              </a:rPr>
              <a:t>Physiopathologie </a:t>
            </a:r>
            <a:br>
              <a:rPr lang="fr-FR" sz="5400" b="1" dirty="0" smtClean="0">
                <a:solidFill>
                  <a:schemeClr val="accent6"/>
                </a:solidFill>
              </a:rPr>
            </a:br>
            <a:r>
              <a:rPr lang="fr-FR" sz="5400" b="1" dirty="0" smtClean="0">
                <a:solidFill>
                  <a:schemeClr val="accent6"/>
                </a:solidFill>
              </a:rPr>
              <a:t>des maladies du foie</a:t>
            </a:r>
            <a:endParaRPr lang="fr-FR" sz="5400" b="1" dirty="0">
              <a:solidFill>
                <a:schemeClr val="accent6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7092280" y="6309320"/>
            <a:ext cx="1944216" cy="288032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fr-FR" sz="1800" dirty="0" smtClean="0"/>
              <a:t>30/08/2022</a:t>
            </a:r>
            <a:endParaRPr lang="fr-FR" sz="1800" b="1" dirty="0">
              <a:solidFill>
                <a:schemeClr val="accent6"/>
              </a:solidFill>
            </a:endParaRPr>
          </a:p>
          <a:p>
            <a:pPr algn="l"/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91780" y="4428401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Dr Fanny Lebossé</a:t>
            </a:r>
          </a:p>
          <a:p>
            <a:pPr algn="ctr"/>
            <a:r>
              <a:rPr lang="fr-FR" sz="2400" dirty="0"/>
              <a:t>Service d’hépatologie </a:t>
            </a:r>
          </a:p>
          <a:p>
            <a:pPr algn="ctr"/>
            <a:r>
              <a:rPr lang="fr-FR" sz="2400" dirty="0"/>
              <a:t>Hôpital de la Croix </a:t>
            </a:r>
            <a:r>
              <a:rPr lang="fr-FR" sz="2400" dirty="0" smtClean="0"/>
              <a:t>Rousse</a:t>
            </a:r>
            <a:endParaRPr lang="fr-FR" sz="2400" dirty="0"/>
          </a:p>
        </p:txBody>
      </p:sp>
      <p:sp>
        <p:nvSpPr>
          <p:cNvPr id="17" name="Forme libre 16"/>
          <p:cNvSpPr/>
          <p:nvPr/>
        </p:nvSpPr>
        <p:spPr>
          <a:xfrm>
            <a:off x="1835696" y="3386880"/>
            <a:ext cx="5160267" cy="25814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185340 w 5986065"/>
              <a:gd name="connsiteY0" fmla="*/ 0 h 623529"/>
              <a:gd name="connsiteX1" fmla="*/ 103461 w 5986065"/>
              <a:gd name="connsiteY1" fmla="*/ 292655 h 623529"/>
              <a:gd name="connsiteX2" fmla="*/ 1842690 w 5986065"/>
              <a:gd name="connsiteY2" fmla="*/ 619125 h 623529"/>
              <a:gd name="connsiteX3" fmla="*/ 3890565 w 5986065"/>
              <a:gd name="connsiteY3" fmla="*/ 485775 h 623529"/>
              <a:gd name="connsiteX4" fmla="*/ 5643165 w 5986065"/>
              <a:gd name="connsiteY4" fmla="*/ 552450 h 623529"/>
              <a:gd name="connsiteX5" fmla="*/ 5986065 w 5986065"/>
              <a:gd name="connsiteY5" fmla="*/ 561975 h 623529"/>
              <a:gd name="connsiteX0" fmla="*/ 0 w 6372225"/>
              <a:gd name="connsiteY0" fmla="*/ 197013 h 353817"/>
              <a:gd name="connsiteX1" fmla="*/ 489621 w 6372225"/>
              <a:gd name="connsiteY1" fmla="*/ 22943 h 353817"/>
              <a:gd name="connsiteX2" fmla="*/ 2228850 w 6372225"/>
              <a:gd name="connsiteY2" fmla="*/ 349413 h 353817"/>
              <a:gd name="connsiteX3" fmla="*/ 4276725 w 6372225"/>
              <a:gd name="connsiteY3" fmla="*/ 216063 h 353817"/>
              <a:gd name="connsiteX4" fmla="*/ 6029325 w 6372225"/>
              <a:gd name="connsiteY4" fmla="*/ 282738 h 353817"/>
              <a:gd name="connsiteX5" fmla="*/ 6372225 w 6372225"/>
              <a:gd name="connsiteY5" fmla="*/ 292263 h 353817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61121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5743575"/>
              <a:gd name="connsiteY0" fmla="*/ 54828 h 275236"/>
              <a:gd name="connsiteX1" fmla="*/ 432471 w 5743575"/>
              <a:gd name="connsiteY1" fmla="*/ 42683 h 275236"/>
              <a:gd name="connsiteX2" fmla="*/ 1600200 w 5743575"/>
              <a:gd name="connsiteY2" fmla="*/ 273903 h 275236"/>
              <a:gd name="connsiteX3" fmla="*/ 3648075 w 5743575"/>
              <a:gd name="connsiteY3" fmla="*/ 140553 h 275236"/>
              <a:gd name="connsiteX4" fmla="*/ 5400675 w 5743575"/>
              <a:gd name="connsiteY4" fmla="*/ 207228 h 275236"/>
              <a:gd name="connsiteX5" fmla="*/ 5743575 w 5743575"/>
              <a:gd name="connsiteY5" fmla="*/ 216753 h 275236"/>
              <a:gd name="connsiteX0" fmla="*/ 704361 w 5362086"/>
              <a:gd name="connsiteY0" fmla="*/ 0 h 1430083"/>
              <a:gd name="connsiteX1" fmla="*/ 50982 w 5362086"/>
              <a:gd name="connsiteY1" fmla="*/ 1197530 h 1430083"/>
              <a:gd name="connsiteX2" fmla="*/ 1218711 w 5362086"/>
              <a:gd name="connsiteY2" fmla="*/ 1428750 h 1430083"/>
              <a:gd name="connsiteX3" fmla="*/ 3266586 w 5362086"/>
              <a:gd name="connsiteY3" fmla="*/ 1295400 h 1430083"/>
              <a:gd name="connsiteX4" fmla="*/ 5019186 w 5362086"/>
              <a:gd name="connsiteY4" fmla="*/ 1362075 h 1430083"/>
              <a:gd name="connsiteX5" fmla="*/ 5362086 w 5362086"/>
              <a:gd name="connsiteY5" fmla="*/ 1371600 h 1430083"/>
              <a:gd name="connsiteX0" fmla="*/ 877921 w 5535646"/>
              <a:gd name="connsiteY0" fmla="*/ 0 h 1430083"/>
              <a:gd name="connsiteX1" fmla="*/ 224542 w 5535646"/>
              <a:gd name="connsiteY1" fmla="*/ 1197530 h 1430083"/>
              <a:gd name="connsiteX2" fmla="*/ 1392271 w 5535646"/>
              <a:gd name="connsiteY2" fmla="*/ 1428750 h 1430083"/>
              <a:gd name="connsiteX3" fmla="*/ 3440146 w 5535646"/>
              <a:gd name="connsiteY3" fmla="*/ 1295400 h 1430083"/>
              <a:gd name="connsiteX4" fmla="*/ 5192746 w 5535646"/>
              <a:gd name="connsiteY4" fmla="*/ 1362075 h 1430083"/>
              <a:gd name="connsiteX5" fmla="*/ 5535646 w 5535646"/>
              <a:gd name="connsiteY5" fmla="*/ 1371600 h 1430083"/>
              <a:gd name="connsiteX0" fmla="*/ 877921 w 5535646"/>
              <a:gd name="connsiteY0" fmla="*/ 0 h 1477896"/>
              <a:gd name="connsiteX1" fmla="*/ 224542 w 5535646"/>
              <a:gd name="connsiteY1" fmla="*/ 1197530 h 1477896"/>
              <a:gd name="connsiteX2" fmla="*/ 1392271 w 5535646"/>
              <a:gd name="connsiteY2" fmla="*/ 1428750 h 1477896"/>
              <a:gd name="connsiteX3" fmla="*/ 3440146 w 5535646"/>
              <a:gd name="connsiteY3" fmla="*/ 1295400 h 1477896"/>
              <a:gd name="connsiteX4" fmla="*/ 5192746 w 5535646"/>
              <a:gd name="connsiteY4" fmla="*/ 1362075 h 1477896"/>
              <a:gd name="connsiteX5" fmla="*/ 5535646 w 5535646"/>
              <a:gd name="connsiteY5" fmla="*/ 1371600 h 1477896"/>
              <a:gd name="connsiteX0" fmla="*/ 0 w 5311104"/>
              <a:gd name="connsiteY0" fmla="*/ 0 h 280366"/>
              <a:gd name="connsiteX1" fmla="*/ 1167729 w 5311104"/>
              <a:gd name="connsiteY1" fmla="*/ 231220 h 280366"/>
              <a:gd name="connsiteX2" fmla="*/ 3215604 w 5311104"/>
              <a:gd name="connsiteY2" fmla="*/ 97870 h 280366"/>
              <a:gd name="connsiteX3" fmla="*/ 4968204 w 5311104"/>
              <a:gd name="connsiteY3" fmla="*/ 164545 h 280366"/>
              <a:gd name="connsiteX4" fmla="*/ 5311104 w 5311104"/>
              <a:gd name="connsiteY4" fmla="*/ 174070 h 280366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501604"/>
              <a:gd name="connsiteY0" fmla="*/ 0 h 157447"/>
              <a:gd name="connsiteX1" fmla="*/ 1358229 w 5501604"/>
              <a:gd name="connsiteY1" fmla="*/ 155020 h 157447"/>
              <a:gd name="connsiteX2" fmla="*/ 3406104 w 5501604"/>
              <a:gd name="connsiteY2" fmla="*/ 21670 h 157447"/>
              <a:gd name="connsiteX3" fmla="*/ 5158704 w 5501604"/>
              <a:gd name="connsiteY3" fmla="*/ 88345 h 157447"/>
              <a:gd name="connsiteX4" fmla="*/ 5501604 w 5501604"/>
              <a:gd name="connsiteY4" fmla="*/ 97870 h 157447"/>
              <a:gd name="connsiteX0" fmla="*/ 0 w 5501604"/>
              <a:gd name="connsiteY0" fmla="*/ 16098 h 171194"/>
              <a:gd name="connsiteX1" fmla="*/ 1358229 w 5501604"/>
              <a:gd name="connsiteY1" fmla="*/ 171118 h 171194"/>
              <a:gd name="connsiteX2" fmla="*/ 3406104 w 5501604"/>
              <a:gd name="connsiteY2" fmla="*/ 37768 h 171194"/>
              <a:gd name="connsiteX3" fmla="*/ 5158704 w 5501604"/>
              <a:gd name="connsiteY3" fmla="*/ 104443 h 171194"/>
              <a:gd name="connsiteX4" fmla="*/ 5501604 w 5501604"/>
              <a:gd name="connsiteY4" fmla="*/ 113968 h 171194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4"/>
              <a:gd name="connsiteX1" fmla="*/ 1853529 w 5501604"/>
              <a:gd name="connsiteY1" fmla="*/ 243900 h 243954"/>
              <a:gd name="connsiteX2" fmla="*/ 3406104 w 5501604"/>
              <a:gd name="connsiteY2" fmla="*/ 34350 h 243954"/>
              <a:gd name="connsiteX3" fmla="*/ 5158704 w 5501604"/>
              <a:gd name="connsiteY3" fmla="*/ 101025 h 243954"/>
              <a:gd name="connsiteX4" fmla="*/ 5501604 w 5501604"/>
              <a:gd name="connsiteY4" fmla="*/ 110550 h 243954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26734 h 258024"/>
              <a:gd name="connsiteX1" fmla="*/ 1853529 w 5501604"/>
              <a:gd name="connsiteY1" fmla="*/ 257954 h 258024"/>
              <a:gd name="connsiteX2" fmla="*/ 3406104 w 5501604"/>
              <a:gd name="connsiteY2" fmla="*/ 48404 h 258024"/>
              <a:gd name="connsiteX3" fmla="*/ 5092029 w 5501604"/>
              <a:gd name="connsiteY3" fmla="*/ 76979 h 258024"/>
              <a:gd name="connsiteX4" fmla="*/ 5501604 w 5501604"/>
              <a:gd name="connsiteY4" fmla="*/ 124604 h 258024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160267"/>
              <a:gd name="connsiteY0" fmla="*/ 12448 h 258144"/>
              <a:gd name="connsiteX1" fmla="*/ 1512192 w 5160267"/>
              <a:gd name="connsiteY1" fmla="*/ 257955 h 258144"/>
              <a:gd name="connsiteX2" fmla="*/ 3064767 w 5160267"/>
              <a:gd name="connsiteY2" fmla="*/ 48405 h 258144"/>
              <a:gd name="connsiteX3" fmla="*/ 4750692 w 5160267"/>
              <a:gd name="connsiteY3" fmla="*/ 76980 h 258144"/>
              <a:gd name="connsiteX4" fmla="*/ 5160267 w 5160267"/>
              <a:gd name="connsiteY4" fmla="*/ 124605 h 25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0267" h="258144">
                <a:moveTo>
                  <a:pt x="0" y="12448"/>
                </a:moveTo>
                <a:cubicBezTo>
                  <a:pt x="637533" y="46222"/>
                  <a:pt x="1001398" y="251962"/>
                  <a:pt x="1512192" y="257955"/>
                </a:cubicBezTo>
                <a:cubicBezTo>
                  <a:pt x="2022986" y="263948"/>
                  <a:pt x="2448817" y="126193"/>
                  <a:pt x="3064767" y="48405"/>
                </a:cubicBezTo>
                <a:cubicBezTo>
                  <a:pt x="3680717" y="-29383"/>
                  <a:pt x="4074417" y="-8745"/>
                  <a:pt x="4750692" y="76980"/>
                </a:cubicBezTo>
                <a:lnTo>
                  <a:pt x="5160267" y="124605"/>
                </a:lnTo>
              </a:path>
            </a:pathLst>
          </a:custGeom>
          <a:noFill/>
          <a:ln w="2540">
            <a:solidFill>
              <a:srgbClr val="078F9D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5A79B"/>
              </a:solidFill>
            </a:endParaRPr>
          </a:p>
        </p:txBody>
      </p:sp>
      <p:sp>
        <p:nvSpPr>
          <p:cNvPr id="7" name="Forme libre 6"/>
          <p:cNvSpPr/>
          <p:nvPr/>
        </p:nvSpPr>
        <p:spPr>
          <a:xfrm rot="-10860000">
            <a:off x="1911230" y="3458933"/>
            <a:ext cx="5279326" cy="13258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4143 h 379566"/>
              <a:gd name="connsiteX1" fmla="*/ 828675 w 5195794"/>
              <a:gd name="connsiteY1" fmla="*/ 156543 h 379566"/>
              <a:gd name="connsiteX2" fmla="*/ 2970954 w 5195794"/>
              <a:gd name="connsiteY2" fmla="*/ 72473 h 379566"/>
              <a:gd name="connsiteX3" fmla="*/ 4392556 w 5195794"/>
              <a:gd name="connsiteY3" fmla="*/ 0 h 379566"/>
              <a:gd name="connsiteX4" fmla="*/ 5195794 w 5195794"/>
              <a:gd name="connsiteY4" fmla="*/ 379566 h 379566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56473 h 431896"/>
              <a:gd name="connsiteX1" fmla="*/ 828675 w 5195794"/>
              <a:gd name="connsiteY1" fmla="*/ 208873 h 431896"/>
              <a:gd name="connsiteX2" fmla="*/ 2970954 w 5195794"/>
              <a:gd name="connsiteY2" fmla="*/ 124803 h 431896"/>
              <a:gd name="connsiteX3" fmla="*/ 4392556 w 5195794"/>
              <a:gd name="connsiteY3" fmla="*/ 52330 h 431896"/>
              <a:gd name="connsiteX4" fmla="*/ 5195794 w 5195794"/>
              <a:gd name="connsiteY4" fmla="*/ 431896 h 43189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47289 h 422712"/>
              <a:gd name="connsiteX1" fmla="*/ 1077285 w 5195794"/>
              <a:gd name="connsiteY1" fmla="*/ 146870 h 422712"/>
              <a:gd name="connsiteX2" fmla="*/ 2941386 w 5195794"/>
              <a:gd name="connsiteY2" fmla="*/ 172262 h 422712"/>
              <a:gd name="connsiteX3" fmla="*/ 4392556 w 5195794"/>
              <a:gd name="connsiteY3" fmla="*/ 43146 h 422712"/>
              <a:gd name="connsiteX4" fmla="*/ 5195794 w 5195794"/>
              <a:gd name="connsiteY4" fmla="*/ 422712 h 422712"/>
              <a:gd name="connsiteX0" fmla="*/ 0 w 5195794"/>
              <a:gd name="connsiteY0" fmla="*/ 37848 h 413271"/>
              <a:gd name="connsiteX1" fmla="*/ 1077285 w 5195794"/>
              <a:gd name="connsiteY1" fmla="*/ 137429 h 413271"/>
              <a:gd name="connsiteX2" fmla="*/ 2941386 w 5195794"/>
              <a:gd name="connsiteY2" fmla="*/ 162821 h 413271"/>
              <a:gd name="connsiteX3" fmla="*/ 4392556 w 5195794"/>
              <a:gd name="connsiteY3" fmla="*/ 33705 h 413271"/>
              <a:gd name="connsiteX4" fmla="*/ 5195794 w 5195794"/>
              <a:gd name="connsiteY4" fmla="*/ 413271 h 413271"/>
              <a:gd name="connsiteX0" fmla="*/ 0 w 5195794"/>
              <a:gd name="connsiteY0" fmla="*/ 45900 h 421323"/>
              <a:gd name="connsiteX1" fmla="*/ 1011950 w 5195794"/>
              <a:gd name="connsiteY1" fmla="*/ 68129 h 421323"/>
              <a:gd name="connsiteX2" fmla="*/ 2941386 w 5195794"/>
              <a:gd name="connsiteY2" fmla="*/ 170873 h 421323"/>
              <a:gd name="connsiteX3" fmla="*/ 4392556 w 5195794"/>
              <a:gd name="connsiteY3" fmla="*/ 41757 h 421323"/>
              <a:gd name="connsiteX4" fmla="*/ 5195794 w 5195794"/>
              <a:gd name="connsiteY4" fmla="*/ 421323 h 421323"/>
              <a:gd name="connsiteX0" fmla="*/ 0 w 5673966"/>
              <a:gd name="connsiteY0" fmla="*/ 151871 h 421323"/>
              <a:gd name="connsiteX1" fmla="*/ 1490122 w 5673966"/>
              <a:gd name="connsiteY1" fmla="*/ 68129 h 421323"/>
              <a:gd name="connsiteX2" fmla="*/ 3419558 w 5673966"/>
              <a:gd name="connsiteY2" fmla="*/ 170873 h 421323"/>
              <a:gd name="connsiteX3" fmla="*/ 4870728 w 5673966"/>
              <a:gd name="connsiteY3" fmla="*/ 41757 h 421323"/>
              <a:gd name="connsiteX4" fmla="*/ 5673966 w 5673966"/>
              <a:gd name="connsiteY4" fmla="*/ 421323 h 421323"/>
              <a:gd name="connsiteX0" fmla="*/ 0 w 4870728"/>
              <a:gd name="connsiteY0" fmla="*/ 151871 h 185439"/>
              <a:gd name="connsiteX1" fmla="*/ 1490122 w 4870728"/>
              <a:gd name="connsiteY1" fmla="*/ 68129 h 185439"/>
              <a:gd name="connsiteX2" fmla="*/ 3419558 w 4870728"/>
              <a:gd name="connsiteY2" fmla="*/ 170873 h 185439"/>
              <a:gd name="connsiteX3" fmla="*/ 4870728 w 4870728"/>
              <a:gd name="connsiteY3" fmla="*/ 41757 h 185439"/>
              <a:gd name="connsiteX0" fmla="*/ 0 w 5279326"/>
              <a:gd name="connsiteY0" fmla="*/ 99016 h 132584"/>
              <a:gd name="connsiteX1" fmla="*/ 1490122 w 5279326"/>
              <a:gd name="connsiteY1" fmla="*/ 15274 h 132584"/>
              <a:gd name="connsiteX2" fmla="*/ 3419558 w 5279326"/>
              <a:gd name="connsiteY2" fmla="*/ 118018 h 132584"/>
              <a:gd name="connsiteX3" fmla="*/ 5279326 w 5279326"/>
              <a:gd name="connsiteY3" fmla="*/ 48429 h 13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9326" h="132584">
                <a:moveTo>
                  <a:pt x="0" y="99016"/>
                </a:moveTo>
                <a:cubicBezTo>
                  <a:pt x="276225" y="209347"/>
                  <a:pt x="920196" y="12107"/>
                  <a:pt x="1490122" y="15274"/>
                </a:cubicBezTo>
                <a:cubicBezTo>
                  <a:pt x="2060048" y="18441"/>
                  <a:pt x="2788024" y="112492"/>
                  <a:pt x="3419558" y="118018"/>
                </a:cubicBezTo>
                <a:cubicBezTo>
                  <a:pt x="4051092" y="123544"/>
                  <a:pt x="4541625" y="-93969"/>
                  <a:pt x="5279326" y="48429"/>
                </a:cubicBezTo>
              </a:path>
            </a:pathLst>
          </a:custGeom>
          <a:noFill/>
          <a:ln w="12700">
            <a:solidFill>
              <a:schemeClr val="accent6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192234" y="3372660"/>
            <a:ext cx="129012" cy="129012"/>
          </a:xfrm>
          <a:prstGeom prst="ellipse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998366" y="3483639"/>
            <a:ext cx="64506" cy="64506"/>
          </a:xfrm>
          <a:prstGeom prst="ellipse">
            <a:avLst/>
          </a:prstGeom>
          <a:solidFill>
            <a:srgbClr val="078F9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97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Hypoglycémie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 descr="https://smart.servier.com/wp-content/uploads/2016/10/foie_vesicule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672408" cy="282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83968" y="1239143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2"/>
                </a:solidFill>
              </a:rPr>
              <a:t>Défaut de régulation du métabolisme glucidique</a:t>
            </a:r>
            <a:endParaRPr lang="fr-FR" sz="2400" dirty="0">
              <a:solidFill>
                <a:schemeClr val="accent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12160" y="2070140"/>
            <a:ext cx="0" cy="99882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57080" y="3429000"/>
            <a:ext cx="1814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CLINIQUE</a:t>
            </a:r>
            <a:endParaRPr lang="fr-FR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771800" y="3861048"/>
            <a:ext cx="1815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BIOLOGIE</a:t>
            </a:r>
            <a:endParaRPr lang="fr-FR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39952" y="4445823"/>
            <a:ext cx="4696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/>
              <a:t>Situation d’insuffisance hépatique </a:t>
            </a:r>
            <a:r>
              <a:rPr lang="fr-FR" sz="2800" i="1" dirty="0" err="1" smtClean="0"/>
              <a:t>pre</a:t>
            </a:r>
            <a:r>
              <a:rPr lang="fr-FR" sz="2800" i="1" dirty="0" smtClean="0"/>
              <a:t>-mortem</a:t>
            </a:r>
            <a:endParaRPr lang="fr-FR" sz="28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87490" y="3720895"/>
            <a:ext cx="469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Hypoglycémies</a:t>
            </a:r>
            <a:endParaRPr lang="fr-FR" sz="3200" dirty="0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453492" y="998121"/>
            <a:ext cx="1817066" cy="1549390"/>
          </a:xfrm>
          <a:custGeom>
            <a:avLst/>
            <a:gdLst>
              <a:gd name="T0" fmla="*/ 348 w 412"/>
              <a:gd name="T1" fmla="*/ 332 h 418"/>
              <a:gd name="T2" fmla="*/ 407 w 412"/>
              <a:gd name="T3" fmla="*/ 180 h 418"/>
              <a:gd name="T4" fmla="*/ 205 w 412"/>
              <a:gd name="T5" fmla="*/ 10 h 418"/>
              <a:gd name="T6" fmla="*/ 0 w 412"/>
              <a:gd name="T7" fmla="*/ 201 h 418"/>
              <a:gd name="T8" fmla="*/ 205 w 412"/>
              <a:gd name="T9" fmla="*/ 392 h 418"/>
              <a:gd name="T10" fmla="*/ 288 w 412"/>
              <a:gd name="T11" fmla="*/ 370 h 418"/>
              <a:gd name="T12" fmla="*/ 384 w 412"/>
              <a:gd name="T13" fmla="*/ 418 h 418"/>
              <a:gd name="T14" fmla="*/ 348 w 412"/>
              <a:gd name="T15" fmla="*/ 332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418">
                <a:moveTo>
                  <a:pt x="348" y="332"/>
                </a:moveTo>
                <a:cubicBezTo>
                  <a:pt x="392" y="291"/>
                  <a:pt x="412" y="236"/>
                  <a:pt x="407" y="180"/>
                </a:cubicBezTo>
                <a:cubicBezTo>
                  <a:pt x="398" y="90"/>
                  <a:pt x="337" y="21"/>
                  <a:pt x="205" y="10"/>
                </a:cubicBezTo>
                <a:cubicBezTo>
                  <a:pt x="82" y="0"/>
                  <a:pt x="0" y="96"/>
                  <a:pt x="0" y="201"/>
                </a:cubicBezTo>
                <a:cubicBezTo>
                  <a:pt x="0" y="307"/>
                  <a:pt x="93" y="405"/>
                  <a:pt x="205" y="392"/>
                </a:cubicBezTo>
                <a:cubicBezTo>
                  <a:pt x="236" y="389"/>
                  <a:pt x="264" y="381"/>
                  <a:pt x="288" y="370"/>
                </a:cubicBezTo>
                <a:cubicBezTo>
                  <a:pt x="318" y="390"/>
                  <a:pt x="356" y="412"/>
                  <a:pt x="384" y="418"/>
                </a:cubicBezTo>
                <a:cubicBezTo>
                  <a:pt x="365" y="399"/>
                  <a:pt x="354" y="363"/>
                  <a:pt x="348" y="33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75000"/>
                </a:schemeClr>
              </a:gs>
              <a:gs pos="100000">
                <a:schemeClr val="accent3">
                  <a:alpha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 smtClean="0"/>
              <a:t>Métabolisme</a:t>
            </a:r>
            <a:r>
              <a:rPr lang="en-US" dirty="0" smtClean="0"/>
              <a:t> </a:t>
            </a:r>
            <a:r>
              <a:rPr lang="en-US" dirty="0" err="1" smtClean="0"/>
              <a:t>glucidique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2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323528" y="980728"/>
            <a:ext cx="8712968" cy="5040560"/>
          </a:xfrm>
          <a:prstGeom prst="rect">
            <a:avLst/>
          </a:prstGeom>
        </p:spPr>
        <p:txBody>
          <a:bodyPr/>
          <a:lstStyle/>
          <a:p>
            <a:pPr marL="0" indent="0" algn="ctr">
              <a:buClr>
                <a:schemeClr val="accent6"/>
              </a:buClr>
              <a:buNone/>
            </a:pPr>
            <a:endParaRPr lang="fr-FR" sz="2400" dirty="0" smtClean="0"/>
          </a:p>
          <a:p>
            <a:pPr marL="0" indent="0" algn="ctr">
              <a:buClr>
                <a:schemeClr val="accent6"/>
              </a:buClr>
              <a:buNone/>
            </a:pPr>
            <a:endParaRPr lang="fr-FR" sz="2400" dirty="0"/>
          </a:p>
          <a:p>
            <a:pPr marL="0" indent="0" algn="ctr">
              <a:buClr>
                <a:schemeClr val="accent6"/>
              </a:buClr>
              <a:buNone/>
            </a:pPr>
            <a:endParaRPr lang="fr-FR" sz="2400" dirty="0" smtClean="0"/>
          </a:p>
          <a:p>
            <a:pPr marL="0" indent="0" algn="ctr">
              <a:buClr>
                <a:schemeClr val="accent6"/>
              </a:buClr>
              <a:buNone/>
            </a:pPr>
            <a:r>
              <a:rPr lang="fr-FR" sz="2800" b="1" dirty="0" smtClean="0">
                <a:solidFill>
                  <a:schemeClr val="accent6"/>
                </a:solidFill>
              </a:rPr>
              <a:t>Merci pour votre attention!!</a:t>
            </a:r>
          </a:p>
          <a:p>
            <a:pPr marL="0" indent="0" algn="ctr">
              <a:buClr>
                <a:schemeClr val="accent6"/>
              </a:buClr>
              <a:buNone/>
            </a:pPr>
            <a:endParaRPr lang="fr-FR" sz="2400" dirty="0"/>
          </a:p>
          <a:p>
            <a:pPr marL="0" indent="0" algn="ctr">
              <a:buClr>
                <a:schemeClr val="accent6"/>
              </a:buClr>
              <a:buNone/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Des questions??</a:t>
            </a:r>
          </a:p>
          <a:p>
            <a:pPr marL="0" indent="0" algn="ctr">
              <a:buClr>
                <a:schemeClr val="accent6"/>
              </a:buClr>
              <a:buNone/>
            </a:pPr>
            <a:endParaRPr lang="fr-FR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Clr>
                <a:schemeClr val="accent6"/>
              </a:buClr>
              <a:buNone/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fanny.lebosse@chu-lyon.fr</a:t>
            </a:r>
            <a:endParaRPr lang="fr-F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2240" y="1196752"/>
            <a:ext cx="697306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3200" dirty="0" smtClean="0"/>
              <a:t>CHAPITRE 1 : A quoi sert le foie 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800" dirty="0" smtClean="0"/>
              <a:t>Vascularisation hépatique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800" dirty="0" smtClean="0"/>
              <a:t>L’unité fonctionnelle hépatique : le lobule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800" dirty="0" smtClean="0"/>
              <a:t>Les grandes fonctions hépatiques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3200" dirty="0" smtClean="0"/>
              <a:t>CHAPITRE 2 : Dysfonction hépatique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800" dirty="0" smtClean="0"/>
              <a:t>Ictère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800" dirty="0" smtClean="0"/>
              <a:t>Encéphalopathie hépatique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800" dirty="0" smtClean="0"/>
              <a:t>Défaut de synthèse protéique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800" dirty="0"/>
              <a:t>H</a:t>
            </a:r>
            <a:r>
              <a:rPr lang="fr-FR" sz="2800" dirty="0" smtClean="0"/>
              <a:t>ypoglycémies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1663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Chapitre 1 : A quoi sert le foie?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smart.servier.com/wp-content/uploads/2016/10/foie_vesicu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3672408" cy="282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3888" y="1844824"/>
            <a:ext cx="117051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b="1" dirty="0" smtClean="0">
                <a:solidFill>
                  <a:schemeClr val="bg1"/>
                </a:solidFill>
              </a:rPr>
              <a:t>?</a:t>
            </a:r>
            <a:endParaRPr lang="fr-FR" sz="1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Vascularisation hépatique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Résultat de recherche d'images pour &quot;liver splanchic system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47" y="1628800"/>
            <a:ext cx="4529568" cy="372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98072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dirty="0" smtClean="0"/>
              <a:t>Drainage veineux des organes digestifs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519" y="537321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800" dirty="0" smtClean="0"/>
              <a:t>Vascularisation 2/3 veineux , 1/3 artérielle</a:t>
            </a:r>
          </a:p>
        </p:txBody>
      </p:sp>
    </p:spTree>
    <p:extLst>
      <p:ext uri="{BB962C8B-B14F-4D97-AF65-F5344CB8AC3E}">
        <p14:creationId xmlns:p14="http://schemas.microsoft.com/office/powerpoint/2010/main" val="197146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L’unité fonctionnelle hépatique : le lobule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28254" y="980728"/>
            <a:ext cx="2686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LOBULE HEPATIQUE</a:t>
            </a:r>
            <a:endParaRPr lang="fr-FR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6712"/>
            <a:ext cx="6858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24128" y="3501008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Flux espace porte =&gt; veine </a:t>
            </a:r>
            <a:r>
              <a:rPr lang="fr-FR" sz="2400" dirty="0" err="1" smtClean="0">
                <a:solidFill>
                  <a:srgbClr val="FF0000"/>
                </a:solidFill>
              </a:rPr>
              <a:t>centrolobulaire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/>
              <a:t>:</a:t>
            </a:r>
          </a:p>
          <a:p>
            <a:r>
              <a:rPr lang="fr-FR" sz="2400" b="1" dirty="0" err="1">
                <a:solidFill>
                  <a:srgbClr val="FF0000"/>
                </a:solidFill>
              </a:rPr>
              <a:t>S</a:t>
            </a:r>
            <a:r>
              <a:rPr lang="fr-FR" sz="2400" b="1" dirty="0" err="1" smtClean="0">
                <a:solidFill>
                  <a:srgbClr val="FF0000"/>
                </a:solidFill>
              </a:rPr>
              <a:t>inusoide</a:t>
            </a:r>
            <a:r>
              <a:rPr lang="fr-FR" sz="2400" b="1" dirty="0" smtClean="0">
                <a:solidFill>
                  <a:srgbClr val="FF0000"/>
                </a:solidFill>
              </a:rPr>
              <a:t> hépatique</a:t>
            </a:r>
          </a:p>
          <a:p>
            <a:endParaRPr lang="fr-FR" sz="2400" dirty="0"/>
          </a:p>
          <a:p>
            <a:r>
              <a:rPr lang="fr-FR" sz="2400" dirty="0" smtClean="0">
                <a:solidFill>
                  <a:srgbClr val="00B050"/>
                </a:solidFill>
              </a:rPr>
              <a:t>Flux =&gt; espace porte :</a:t>
            </a:r>
          </a:p>
          <a:p>
            <a:r>
              <a:rPr lang="fr-FR" sz="2400" b="1" dirty="0" smtClean="0">
                <a:solidFill>
                  <a:srgbClr val="00B050"/>
                </a:solidFill>
              </a:rPr>
              <a:t>Canalicule biliaire</a:t>
            </a:r>
            <a:endParaRPr lang="fr-F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L’unité fonctionnelle hépatique : le lobule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28254" y="980728"/>
            <a:ext cx="2790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Architecture du foie </a:t>
            </a:r>
            <a:endParaRPr lang="fr-FR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80" y="1472716"/>
            <a:ext cx="7218040" cy="505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rved Left Arrow 3"/>
          <p:cNvSpPr/>
          <p:nvPr/>
        </p:nvSpPr>
        <p:spPr>
          <a:xfrm rot="18070472">
            <a:off x="4654081" y="1340044"/>
            <a:ext cx="1059812" cy="23042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" b="6501"/>
          <a:stretch/>
        </p:blipFill>
        <p:spPr bwMode="auto">
          <a:xfrm>
            <a:off x="1143000" y="1124744"/>
            <a:ext cx="6813376" cy="448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0284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L’unité fonctionnelle hépatique : le lobule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60184" y="980728"/>
            <a:ext cx="569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Organisation cellulaire du lobule hépatique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4765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722</Words>
  <Application>Microsoft Office PowerPoint</Application>
  <PresentationFormat>Affichage à l'écran (4:3)</PresentationFormat>
  <Paragraphs>211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Thème Office</vt:lpstr>
      <vt:lpstr>UE Hépato-gastro Session Foie</vt:lpstr>
      <vt:lpstr>Présentation PowerPoint</vt:lpstr>
      <vt:lpstr>Physiopathologie  des maladies du foie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BILLAUD MONIQUE</dc:creator>
  <cp:lastModifiedBy>Fanny LEBOSSE</cp:lastModifiedBy>
  <cp:revision>144</cp:revision>
  <dcterms:created xsi:type="dcterms:W3CDTF">2013-02-11T13:43:34Z</dcterms:created>
  <dcterms:modified xsi:type="dcterms:W3CDTF">2024-09-17T15:04:25Z</dcterms:modified>
</cp:coreProperties>
</file>