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7" r:id="rId3"/>
    <p:sldId id="276" r:id="rId4"/>
    <p:sldId id="275" r:id="rId5"/>
    <p:sldId id="279" r:id="rId6"/>
    <p:sldId id="260" r:id="rId7"/>
    <p:sldId id="261" r:id="rId8"/>
    <p:sldId id="258" r:id="rId9"/>
    <p:sldId id="262" r:id="rId10"/>
    <p:sldId id="263" r:id="rId11"/>
    <p:sldId id="264" r:id="rId12"/>
    <p:sldId id="265" r:id="rId13"/>
    <p:sldId id="266" r:id="rId14"/>
    <p:sldId id="274" r:id="rId15"/>
    <p:sldId id="270" r:id="rId16"/>
    <p:sldId id="272" r:id="rId17"/>
    <p:sldId id="27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47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9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75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41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22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76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93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96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9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5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F737E-9FE7-475F-830C-7645FFC30870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4268-9F2B-4C7D-AD91-757B2AE5E8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03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32C39-B223-EB89-4F3B-65682DDE9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1433722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fr-FR" b="1" i="1" dirty="0" smtClean="0">
                <a:solidFill>
                  <a:schemeClr val="accent2"/>
                </a:solidFill>
              </a:rPr>
              <a:t>e</a:t>
            </a:r>
            <a:r>
              <a:rPr lang="fr-FR" b="1" dirty="0" smtClean="0">
                <a:solidFill>
                  <a:schemeClr val="accent2"/>
                </a:solidFill>
              </a:rPr>
              <a:t>-santé: </a:t>
            </a:r>
            <a:br>
              <a:rPr lang="fr-FR" b="1" dirty="0" smtClean="0">
                <a:solidFill>
                  <a:schemeClr val="accent2"/>
                </a:solidFill>
              </a:rPr>
            </a:br>
            <a:r>
              <a:rPr lang="fr-FR" b="1" dirty="0" smtClean="0">
                <a:solidFill>
                  <a:schemeClr val="accent2"/>
                </a:solidFill>
              </a:rPr>
              <a:t>la médecine de demain?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379BE6-4D3E-6083-C490-EC6624873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946499"/>
            <a:ext cx="6858000" cy="2003632"/>
          </a:xfrm>
        </p:spPr>
        <p:txBody>
          <a:bodyPr>
            <a:normAutofit/>
          </a:bodyPr>
          <a:lstStyle/>
          <a:p>
            <a:endParaRPr lang="fr-FR" sz="1100" b="1" dirty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002060"/>
                </a:solidFill>
              </a:rPr>
              <a:t>UE SHS – PASS Lyon-Est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13 novembre 2024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Université Claude Bernard Lyon 1 - L-VIS">
            <a:extLst>
              <a:ext uri="{FF2B5EF4-FFF2-40B4-BE49-F238E27FC236}">
                <a16:creationId xmlns:a16="http://schemas.microsoft.com/office/drawing/2014/main" id="{CA7B327C-2094-CDF0-C918-0CA2D4E7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2" y="306729"/>
            <a:ext cx="2842590" cy="20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spices Civils de Lyon, FRANCE">
            <a:extLst>
              <a:ext uri="{FF2B5EF4-FFF2-40B4-BE49-F238E27FC236}">
                <a16:creationId xmlns:a16="http://schemas.microsoft.com/office/drawing/2014/main" id="{2CBA4474-A18E-09FC-59EC-29AC9040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90" y="144877"/>
            <a:ext cx="4774094" cy="23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3496"/>
            <a:ext cx="3445844" cy="24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454829-55CC-784B-91BB-7BE506F9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3" y="914400"/>
            <a:ext cx="5868628" cy="2342812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59F8E0-4232-2B4F-93E5-E31EB7E9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81" y="3762122"/>
            <a:ext cx="6166315" cy="210111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96" y="4078554"/>
            <a:ext cx="5680914" cy="251620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610" y="346510"/>
            <a:ext cx="5459089" cy="30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90ACF-A21F-6A4B-955C-38A6B1D7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chemeClr val="accent2"/>
                </a:solidFill>
              </a:rPr>
              <a:t>Ressources numériques et deuil après suicide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5BFAC-B0D8-E348-98E2-95A69617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25625"/>
            <a:ext cx="10515600" cy="48980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fr-FR" sz="2400" dirty="0">
                <a:solidFill>
                  <a:srgbClr val="00B0F0"/>
                </a:solidFill>
              </a:rPr>
              <a:t>Fréquente utilisation </a:t>
            </a:r>
            <a:r>
              <a:rPr lang="fr-FR" sz="2400" dirty="0"/>
              <a:t>par les personnes endeuillées d’Internet (74%) et des réseaux sociaux (62%)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fr-FR" sz="2400" dirty="0">
                <a:solidFill>
                  <a:srgbClr val="00B0F0"/>
                </a:solidFill>
              </a:rPr>
              <a:t>Favorisent l’accès </a:t>
            </a:r>
            <a:r>
              <a:rPr lang="fr-FR" sz="2400" dirty="0"/>
              <a:t>pour des personnes habituellement éloignés des dispositifs d’aide et de soutien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fr-FR" sz="2400" dirty="0">
                <a:solidFill>
                  <a:srgbClr val="00B0F0"/>
                </a:solidFill>
              </a:rPr>
              <a:t>Bénéfices perçus</a:t>
            </a:r>
            <a:r>
              <a:rPr lang="fr-FR" sz="2400" dirty="0"/>
              <a:t>: accès 24h/24h, espaces de non-jugement, partage d’expérience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fr-FR" sz="2400" dirty="0"/>
              <a:t>Moindre intérêt des mémoriaux, voire effets délétères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fr-FR" sz="2400" dirty="0">
                <a:solidFill>
                  <a:srgbClr val="00B0F0"/>
                </a:solidFill>
              </a:rPr>
              <a:t>Complémentaires</a:t>
            </a:r>
            <a:r>
              <a:rPr lang="fr-FR" sz="2400" dirty="0"/>
              <a:t> des dispositifs « en présentiel »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877FD8-BC42-484C-B775-CF1FD93A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707" y="4953000"/>
            <a:ext cx="3167293" cy="19202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459635-B79F-6E45-8BA7-1C048909A97F}"/>
              </a:ext>
            </a:extLst>
          </p:cNvPr>
          <p:cNvSpPr txBox="1"/>
          <p:nvPr/>
        </p:nvSpPr>
        <p:spPr>
          <a:xfrm>
            <a:off x="4749947" y="6323597"/>
            <a:ext cx="4274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Lestienne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2021,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Leaune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2022</a:t>
            </a:r>
          </a:p>
        </p:txBody>
      </p:sp>
    </p:spTree>
    <p:extLst>
      <p:ext uri="{BB962C8B-B14F-4D97-AF65-F5344CB8AC3E}">
        <p14:creationId xmlns:p14="http://schemas.microsoft.com/office/powerpoint/2010/main" val="17187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1634C-CE5E-4740-BDC6-06EF63D1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2"/>
                </a:solidFill>
              </a:rPr>
              <a:t>Quatre grands types de besoins et attentes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B48A66-8774-CF45-AEF1-D7983E3E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06" y="2300949"/>
            <a:ext cx="11351788" cy="30505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5AE50D-55C4-4F4D-8541-439EC070DEA4}"/>
              </a:ext>
            </a:extLst>
          </p:cNvPr>
          <p:cNvSpPr txBox="1"/>
          <p:nvPr/>
        </p:nvSpPr>
        <p:spPr>
          <a:xfrm>
            <a:off x="9668656" y="6265889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Leaune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26021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105381-4264-E146-82D4-9E0B1A911220}"/>
              </a:ext>
            </a:extLst>
          </p:cNvPr>
          <p:cNvSpPr/>
          <p:nvPr/>
        </p:nvSpPr>
        <p:spPr>
          <a:xfrm>
            <a:off x="746760" y="1618355"/>
            <a:ext cx="82173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I use the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 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social structure and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belonging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derived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set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 and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preconstitutive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Femke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Kaulingfreks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J’utilise le terme de « communauté d’expérience » car son articulation d’une structure sociale et d’un sentiment d’appartenance est issue d’expériences communes au sein d’un contexte spécifique, différente des identités préconstruites ou naturelles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926BC1-D22A-DF48-A6C2-C27EA426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387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12DDEE-8A80-F547-972B-541CE5B2E473}"/>
              </a:ext>
            </a:extLst>
          </p:cNvPr>
          <p:cNvSpPr txBox="1"/>
          <p:nvPr/>
        </p:nvSpPr>
        <p:spPr>
          <a:xfrm>
            <a:off x="1314534" y="469108"/>
            <a:ext cx="637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communauté d’expérience?</a:t>
            </a:r>
          </a:p>
        </p:txBody>
      </p:sp>
    </p:spTree>
    <p:extLst>
      <p:ext uri="{BB962C8B-B14F-4D97-AF65-F5344CB8AC3E}">
        <p14:creationId xmlns:p14="http://schemas.microsoft.com/office/powerpoint/2010/main" val="20707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7D504F-610B-5243-BFEB-B7CF5B604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8" r="1908"/>
          <a:stretch/>
        </p:blipFill>
        <p:spPr>
          <a:xfrm>
            <a:off x="633865" y="1874096"/>
            <a:ext cx="6419117" cy="4112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B1E1ED-58AB-584C-9096-912479936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377" y="720090"/>
            <a:ext cx="4013936" cy="23080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F77875-835D-524C-A594-8FE1F0687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646" y="3795150"/>
            <a:ext cx="4110105" cy="23427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51683" y="5907192"/>
            <a:ext cx="4546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accent1">
                    <a:lumMod val="50000"/>
                  </a:schemeClr>
                </a:solidFill>
              </a:rPr>
              <a:t>espoir-suicide.fr</a:t>
            </a:r>
            <a:endParaRPr lang="fr-F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88" y="0"/>
            <a:ext cx="2779542" cy="16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AD0585-B45C-4341-BBE1-09B744D8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377E17-EC31-814D-BA2F-950B0295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Répondre aux besoins et attentes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1BDB2F-DCE9-5C46-ACA9-F317C34D6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fr-FR" dirty="0">
                <a:solidFill>
                  <a:srgbClr val="00B0F0"/>
                </a:solidFill>
              </a:rPr>
              <a:t>Proposer de l’information </a:t>
            </a:r>
            <a:r>
              <a:rPr lang="fr-FR" dirty="0"/>
              <a:t>validée sur les conduites suicidaires, leur prévention et sur le deuil après suicide</a:t>
            </a:r>
          </a:p>
          <a:p>
            <a:pPr>
              <a:buClr>
                <a:schemeClr val="accent2"/>
              </a:buClr>
            </a:pPr>
            <a:endParaRPr lang="fr-FR" dirty="0"/>
          </a:p>
          <a:p>
            <a:pPr>
              <a:buClr>
                <a:schemeClr val="accent2"/>
              </a:buClr>
            </a:pPr>
            <a:r>
              <a:rPr lang="fr-FR" dirty="0"/>
              <a:t>Offrir un espace d’accès à </a:t>
            </a:r>
            <a:r>
              <a:rPr lang="fr-FR" dirty="0">
                <a:solidFill>
                  <a:srgbClr val="00B0F0"/>
                </a:solidFill>
              </a:rPr>
              <a:t>d’autres personnes endeuillées </a:t>
            </a:r>
            <a:r>
              <a:rPr lang="fr-FR" dirty="0"/>
              <a:t>par suicide</a:t>
            </a:r>
          </a:p>
          <a:p>
            <a:pPr>
              <a:buClr>
                <a:schemeClr val="accent2"/>
              </a:buClr>
            </a:pPr>
            <a:endParaRPr lang="fr-FR" dirty="0"/>
          </a:p>
          <a:p>
            <a:pPr>
              <a:buClr>
                <a:schemeClr val="accent2"/>
              </a:buClr>
            </a:pPr>
            <a:r>
              <a:rPr lang="fr-FR" dirty="0"/>
              <a:t>Offrir un espace d’accès à des </a:t>
            </a:r>
            <a:r>
              <a:rPr lang="fr-FR" dirty="0">
                <a:solidFill>
                  <a:srgbClr val="00B0F0"/>
                </a:solidFill>
              </a:rPr>
              <a:t>professionnels de santé mentale</a:t>
            </a:r>
          </a:p>
          <a:p>
            <a:pPr>
              <a:buClr>
                <a:schemeClr val="accent2"/>
              </a:buClr>
            </a:pPr>
            <a:endParaRPr lang="fr-FR" dirty="0">
              <a:solidFill>
                <a:srgbClr val="00B0F0"/>
              </a:solidFill>
            </a:endParaRPr>
          </a:p>
          <a:p>
            <a:pPr>
              <a:buClr>
                <a:schemeClr val="accent2"/>
              </a:buClr>
            </a:pPr>
            <a:r>
              <a:rPr lang="fr-FR" dirty="0">
                <a:solidFill>
                  <a:srgbClr val="00B0F0"/>
                </a:solidFill>
              </a:rPr>
              <a:t>S’articuler avec le réseau existant</a:t>
            </a:r>
          </a:p>
          <a:p>
            <a:pPr>
              <a:buClr>
                <a:schemeClr val="accent2"/>
              </a:buClr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8178F7-35C1-734D-9718-B8051AE4D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" r="1" b="1"/>
          <a:stretch/>
        </p:blipFill>
        <p:spPr>
          <a:xfrm>
            <a:off x="8955987" y="4706630"/>
            <a:ext cx="3236013" cy="222757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10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28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00B0F0"/>
                </a:solidFill>
              </a:rPr>
              <a:t>Pr Pierre SUJOBERT </a:t>
            </a:r>
            <a:r>
              <a:rPr lang="fr-FR" dirty="0" smtClean="0"/>
              <a:t>– PUPH en hématologie, Chercheur au Centre international de recherche en infectiologie, INSERM U1111, CNRS UMR5308, UCBL1</a:t>
            </a:r>
          </a:p>
          <a:p>
            <a:pPr algn="just">
              <a:lnSpc>
                <a:spcPct val="10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algn="just">
              <a:lnSpc>
                <a:spcPct val="10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00B0F0"/>
                </a:solidFill>
              </a:rPr>
              <a:t>Dre Elodie </a:t>
            </a:r>
            <a:r>
              <a:rPr lang="fr-FR" b="1" dirty="0" err="1" smtClean="0">
                <a:solidFill>
                  <a:srgbClr val="00B0F0"/>
                </a:solidFill>
              </a:rPr>
              <a:t>Camier</a:t>
            </a:r>
            <a:r>
              <a:rPr lang="fr-FR" b="1" dirty="0" smtClean="0">
                <a:solidFill>
                  <a:srgbClr val="00B0F0"/>
                </a:solidFill>
              </a:rPr>
              <a:t>-Lemoine</a:t>
            </a:r>
            <a:r>
              <a:rPr lang="fr-FR" dirty="0"/>
              <a:t> </a:t>
            </a:r>
            <a:r>
              <a:rPr lang="fr-FR" dirty="0" smtClean="0"/>
              <a:t>- Philosophe, Chargée de mission à l’Espace de Réflexion Ethique Auvergne-Rhône-Alpes, CHU de Lyon </a:t>
            </a:r>
          </a:p>
          <a:p>
            <a:pPr algn="just">
              <a:lnSpc>
                <a:spcPct val="10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dirty="0"/>
          </a:p>
          <a:p>
            <a:pPr algn="just">
              <a:lnSpc>
                <a:spcPct val="10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00B0F0"/>
                </a:solidFill>
              </a:rPr>
              <a:t>Dre Margot Morgiève</a:t>
            </a:r>
            <a:r>
              <a:rPr lang="fr-FR" dirty="0"/>
              <a:t> </a:t>
            </a:r>
            <a:r>
              <a:rPr lang="fr-FR" dirty="0" smtClean="0"/>
              <a:t>- Chercheuse en sciences sociales de la santé mentale, CERMES3,  INSERM U988, CNRS 8211, Université Paris-Cité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8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72" y="1549667"/>
            <a:ext cx="5933648" cy="33324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550" y="1549667"/>
            <a:ext cx="5477477" cy="333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82" y="642268"/>
            <a:ext cx="7969048" cy="54890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881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0" y="827773"/>
            <a:ext cx="11602714" cy="521689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746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8" y="126520"/>
            <a:ext cx="6739695" cy="3086352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59" y="3287317"/>
            <a:ext cx="6940627" cy="34648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54518" y="3865557"/>
            <a:ext cx="3349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0000"/>
                </a:solidFill>
              </a:rPr>
              <a:t>+4343% de vidéos « toxiques » dans les algorithmes </a:t>
            </a:r>
            <a:r>
              <a:rPr lang="fr-FR" sz="2400" b="1" dirty="0" err="1" smtClean="0">
                <a:solidFill>
                  <a:srgbClr val="FF0000"/>
                </a:solidFill>
              </a:rPr>
              <a:t>TikTok</a:t>
            </a:r>
            <a:r>
              <a:rPr lang="fr-FR" sz="2400" b="1" dirty="0" smtClean="0">
                <a:solidFill>
                  <a:srgbClr val="FF0000"/>
                </a:solidFill>
              </a:rPr>
              <a:t> des personnes avec troubles du comportement alimentaires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Définir la </a:t>
            </a:r>
            <a:r>
              <a:rPr lang="fr-FR" i="1" dirty="0" smtClean="0">
                <a:solidFill>
                  <a:schemeClr val="accent2"/>
                </a:solidFill>
              </a:rPr>
              <a:t>e</a:t>
            </a:r>
            <a:r>
              <a:rPr lang="fr-FR" dirty="0" smtClean="0">
                <a:solidFill>
                  <a:schemeClr val="accent2"/>
                </a:solidFill>
              </a:rPr>
              <a:t>-santé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 Pour l’Organisation mondiale de la santé (OMS), l’e-santé se définit comme «</a:t>
            </a:r>
            <a:r>
              <a:rPr lang="fr-FR" b="1" dirty="0" smtClean="0">
                <a:solidFill>
                  <a:srgbClr val="00B0F0"/>
                </a:solidFill>
              </a:rPr>
              <a:t> les services du numérique au service du bien-être de la personne </a:t>
            </a:r>
            <a:r>
              <a:rPr lang="fr-FR" dirty="0" smtClean="0"/>
              <a:t>». </a:t>
            </a:r>
          </a:p>
          <a:p>
            <a:pPr algn="just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dirty="0"/>
          </a:p>
          <a:p>
            <a:pPr algn="just">
              <a:lnSpc>
                <a:spcPct val="1200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Elle se définit également comme « l’utilisation des </a:t>
            </a:r>
            <a:r>
              <a:rPr lang="fr-FR" b="1" dirty="0" smtClean="0">
                <a:solidFill>
                  <a:srgbClr val="00B0F0"/>
                </a:solidFill>
              </a:rPr>
              <a:t>outils de production, de transmission, de gestion et de partage d’informations numérisées au bénéfice des pratiques tant médicales que médico-sociales</a:t>
            </a:r>
            <a:r>
              <a:rPr lang="fr-FR" dirty="0" smtClean="0"/>
              <a:t> ».</a:t>
            </a:r>
          </a:p>
          <a:p>
            <a:pPr algn="just">
              <a:lnSpc>
                <a:spcPct val="120000"/>
              </a:lnSpc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3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La e-santé couvre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sz="1100" dirty="0" smtClean="0"/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la </a:t>
            </a:r>
            <a:r>
              <a:rPr lang="fr-FR" dirty="0" smtClean="0">
                <a:solidFill>
                  <a:srgbClr val="00B0F0"/>
                </a:solidFill>
              </a:rPr>
              <a:t>télémédecine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les </a:t>
            </a:r>
            <a:r>
              <a:rPr lang="fr-FR" dirty="0" smtClean="0">
                <a:solidFill>
                  <a:srgbClr val="00B0F0"/>
                </a:solidFill>
              </a:rPr>
              <a:t>systèmes d’informations</a:t>
            </a:r>
            <a:r>
              <a:rPr lang="fr-FR" dirty="0" smtClean="0"/>
              <a:t> des différents acteurs sanitaires, médico-sociaux et ambulatoires autour du patient/usager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les projets et services portés par les </a:t>
            </a:r>
            <a:r>
              <a:rPr lang="fr-FR" dirty="0" smtClean="0">
                <a:solidFill>
                  <a:srgbClr val="00B0F0"/>
                </a:solidFill>
              </a:rPr>
              <a:t>plateformes régionales</a:t>
            </a:r>
            <a:r>
              <a:rPr lang="fr-FR" dirty="0" smtClean="0"/>
              <a:t> (Dossier médical partagé, Répertoire opérationnel des ressources…)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l’ensemble des </a:t>
            </a:r>
            <a:r>
              <a:rPr lang="fr-FR" dirty="0" smtClean="0">
                <a:solidFill>
                  <a:srgbClr val="00B0F0"/>
                </a:solidFill>
              </a:rPr>
              <a:t>nouveaux usages</a:t>
            </a:r>
            <a:r>
              <a:rPr lang="fr-FR" dirty="0" smtClean="0"/>
              <a:t> s’appuyant sur le numérique (dispositifs connectés, outils numériques pour le patient…)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83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1" y="687267"/>
            <a:ext cx="7774148" cy="5463276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423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1B8CA02-1DEB-BA4D-9194-19C8FB8A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14" y="643467"/>
            <a:ext cx="4512562" cy="5571065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3C1494-59F3-C240-A96B-7DF2F983F6BA}"/>
              </a:ext>
            </a:extLst>
          </p:cNvPr>
          <p:cNvSpPr txBox="1"/>
          <p:nvPr/>
        </p:nvSpPr>
        <p:spPr>
          <a:xfrm>
            <a:off x="7604080" y="4381415"/>
            <a:ext cx="3778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deuil 2.0?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79D288-E672-FF4A-803E-FD27D5A4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" r="1" b="1"/>
          <a:stretch/>
        </p:blipFill>
        <p:spPr>
          <a:xfrm>
            <a:off x="141438" y="4630430"/>
            <a:ext cx="3236013" cy="222757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89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461</Words>
  <Application>Microsoft Office PowerPoint</Application>
  <PresentationFormat>Grand écran</PresentationFormat>
  <Paragraphs>48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Thème Office</vt:lpstr>
      <vt:lpstr>e-santé:  la médecine de demain?</vt:lpstr>
      <vt:lpstr>Présentation PowerPoint</vt:lpstr>
      <vt:lpstr>Présentation PowerPoint</vt:lpstr>
      <vt:lpstr>Présentation PowerPoint</vt:lpstr>
      <vt:lpstr>Présentation PowerPoint</vt:lpstr>
      <vt:lpstr>Définir la e-santé</vt:lpstr>
      <vt:lpstr>Présentation PowerPoint</vt:lpstr>
      <vt:lpstr>Présentation PowerPoint</vt:lpstr>
      <vt:lpstr>Présentation PowerPoint</vt:lpstr>
      <vt:lpstr>Présentation PowerPoint</vt:lpstr>
      <vt:lpstr>Ressources numériques et deuil après suicide</vt:lpstr>
      <vt:lpstr>Quatre grands types de besoins et attentes</vt:lpstr>
      <vt:lpstr>Présentation PowerPoint</vt:lpstr>
      <vt:lpstr>Présentation PowerPoint</vt:lpstr>
      <vt:lpstr>Présentation PowerPoint</vt:lpstr>
      <vt:lpstr>Répondre aux besoins et attentes</vt:lpstr>
      <vt:lpstr>Présentation PowerPoint</vt:lpstr>
    </vt:vector>
  </TitlesOfParts>
  <Company>CH Le Vinatier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LEAUNE Edouard</dc:creator>
  <cp:lastModifiedBy>LEAUNE Edouard</cp:lastModifiedBy>
  <cp:revision>7</cp:revision>
  <dcterms:created xsi:type="dcterms:W3CDTF">2024-11-12T20:57:07Z</dcterms:created>
  <dcterms:modified xsi:type="dcterms:W3CDTF">2024-11-12T21:46:13Z</dcterms:modified>
</cp:coreProperties>
</file>