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9" r:id="rId3"/>
    <p:sldId id="260" r:id="rId4"/>
    <p:sldId id="345" r:id="rId5"/>
    <p:sldId id="257" r:id="rId6"/>
    <p:sldId id="258" r:id="rId7"/>
    <p:sldId id="262" r:id="rId8"/>
    <p:sldId id="347" r:id="rId9"/>
    <p:sldId id="264" r:id="rId10"/>
    <p:sldId id="265" r:id="rId11"/>
    <p:sldId id="346" r:id="rId12"/>
    <p:sldId id="266" r:id="rId13"/>
    <p:sldId id="349" r:id="rId14"/>
    <p:sldId id="267" r:id="rId15"/>
    <p:sldId id="268" r:id="rId16"/>
    <p:sldId id="344" r:id="rId17"/>
    <p:sldId id="364" r:id="rId18"/>
    <p:sldId id="351" r:id="rId19"/>
    <p:sldId id="270" r:id="rId20"/>
    <p:sldId id="271" r:id="rId21"/>
    <p:sldId id="352" r:id="rId22"/>
    <p:sldId id="353" r:id="rId23"/>
    <p:sldId id="354" r:id="rId24"/>
    <p:sldId id="272" r:id="rId25"/>
    <p:sldId id="274" r:id="rId26"/>
    <p:sldId id="275" r:id="rId27"/>
    <p:sldId id="276" r:id="rId28"/>
    <p:sldId id="277" r:id="rId29"/>
    <p:sldId id="308" r:id="rId30"/>
    <p:sldId id="309" r:id="rId31"/>
    <p:sldId id="310" r:id="rId32"/>
    <p:sldId id="311" r:id="rId33"/>
    <p:sldId id="312" r:id="rId34"/>
    <p:sldId id="314" r:id="rId35"/>
    <p:sldId id="355" r:id="rId36"/>
    <p:sldId id="358" r:id="rId37"/>
    <p:sldId id="315" r:id="rId38"/>
    <p:sldId id="356" r:id="rId39"/>
    <p:sldId id="316" r:id="rId40"/>
    <p:sldId id="357" r:id="rId41"/>
    <p:sldId id="317" r:id="rId42"/>
    <p:sldId id="318" r:id="rId43"/>
    <p:sldId id="319" r:id="rId44"/>
    <p:sldId id="320" r:id="rId45"/>
    <p:sldId id="321" r:id="rId46"/>
    <p:sldId id="359" r:id="rId47"/>
    <p:sldId id="322" r:id="rId48"/>
    <p:sldId id="360" r:id="rId49"/>
    <p:sldId id="323" r:id="rId50"/>
    <p:sldId id="361" r:id="rId51"/>
    <p:sldId id="327" r:id="rId52"/>
    <p:sldId id="324" r:id="rId53"/>
    <p:sldId id="325" r:id="rId54"/>
    <p:sldId id="330" r:id="rId55"/>
    <p:sldId id="331" r:id="rId56"/>
    <p:sldId id="332" r:id="rId57"/>
    <p:sldId id="338" r:id="rId58"/>
    <p:sldId id="336" r:id="rId59"/>
    <p:sldId id="339" r:id="rId60"/>
    <p:sldId id="337" r:id="rId61"/>
    <p:sldId id="340" r:id="rId62"/>
    <p:sldId id="280" r:id="rId63"/>
    <p:sldId id="281" r:id="rId64"/>
    <p:sldId id="283" r:id="rId65"/>
    <p:sldId id="284" r:id="rId66"/>
    <p:sldId id="287" r:id="rId67"/>
    <p:sldId id="342" r:id="rId68"/>
    <p:sldId id="341" r:id="rId69"/>
    <p:sldId id="328" r:id="rId70"/>
    <p:sldId id="296" r:id="rId71"/>
    <p:sldId id="297" r:id="rId72"/>
    <p:sldId id="298" r:id="rId73"/>
    <p:sldId id="299" r:id="rId74"/>
    <p:sldId id="300" r:id="rId75"/>
    <p:sldId id="301" r:id="rId76"/>
    <p:sldId id="302" r:id="rId77"/>
    <p:sldId id="363" r:id="rId78"/>
    <p:sldId id="362" r:id="rId79"/>
    <p:sldId id="303" r:id="rId80"/>
    <p:sldId id="304" r:id="rId81"/>
    <p:sldId id="305" r:id="rId82"/>
    <p:sldId id="273" r:id="rId83"/>
    <p:sldId id="343" r:id="rId84"/>
    <p:sldId id="306" r:id="rId8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9" d="100"/>
          <a:sy n="139" d="100"/>
        </p:scale>
        <p:origin x="-168"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75683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14772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1"/>
            <a:ext cx="2057400" cy="32908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202501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92695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240594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F2CBFD7-A8BE-414E-BF49-6D96F89F0D40}" type="datetimeFigureOut">
              <a:rPr lang="fr-FR" smtClean="0"/>
              <a:t>12/11/24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303243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F2CBFD7-A8BE-414E-BF49-6D96F89F0D40}" type="datetimeFigureOut">
              <a:rPr lang="fr-FR" smtClean="0"/>
              <a:t>12/11/24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14337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AF2CBFD7-A8BE-414E-BF49-6D96F89F0D40}" type="datetimeFigureOut">
              <a:rPr lang="fr-FR" smtClean="0"/>
              <a:t>12/11/24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361026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2CBFD7-A8BE-414E-BF49-6D96F89F0D40}" type="datetimeFigureOut">
              <a:rPr lang="fr-FR" smtClean="0"/>
              <a:t>12/11/24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3497632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F2CBFD7-A8BE-414E-BF49-6D96F89F0D40}" type="datetimeFigureOut">
              <a:rPr lang="fr-FR" smtClean="0"/>
              <a:t>12/11/24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33854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F2CBFD7-A8BE-414E-BF49-6D96F89F0D40}" type="datetimeFigureOut">
              <a:rPr lang="fr-FR" smtClean="0"/>
              <a:t>12/11/24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4BE1F-DBFA-CB44-B994-A603B6012988}" type="slidenum">
              <a:rPr lang="fr-FR" smtClean="0"/>
              <a:t>‹#›</a:t>
            </a:fld>
            <a:endParaRPr lang="fr-FR"/>
          </a:p>
        </p:txBody>
      </p:sp>
    </p:spTree>
    <p:extLst>
      <p:ext uri="{BB962C8B-B14F-4D97-AF65-F5344CB8AC3E}">
        <p14:creationId xmlns:p14="http://schemas.microsoft.com/office/powerpoint/2010/main" val="2641215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F2CBFD7-A8BE-414E-BF49-6D96F89F0D40}" type="datetimeFigureOut">
              <a:rPr lang="fr-FR" smtClean="0"/>
              <a:t>12/11/24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94BE1F-DBFA-CB44-B994-A603B6012988}" type="slidenum">
              <a:rPr lang="fr-FR" smtClean="0"/>
              <a:t>‹#›</a:t>
            </a:fld>
            <a:endParaRPr lang="fr-FR"/>
          </a:p>
        </p:txBody>
      </p:sp>
    </p:spTree>
    <p:extLst>
      <p:ext uri="{BB962C8B-B14F-4D97-AF65-F5344CB8AC3E}">
        <p14:creationId xmlns:p14="http://schemas.microsoft.com/office/powerpoint/2010/main" val="17164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pierre.sujobert@chu-lyon.f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s://www.doctolib.fr/" TargetMode="External"/><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wdp"/><Relationship Id="rId5" Type="http://schemas.openxmlformats.org/officeDocument/2006/relationships/hyperlink" Target="https://www.doctolib.fr/" TargetMode="External"/><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 Id="rId3" Type="http://schemas.openxmlformats.org/officeDocument/2006/relationships/image" Target="../media/image5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Intelligence artificielle et santé</a:t>
            </a:r>
            <a:endParaRPr lang="fr-FR" dirty="0"/>
          </a:p>
        </p:txBody>
      </p:sp>
      <p:sp>
        <p:nvSpPr>
          <p:cNvPr id="3" name="Sous-titre 2"/>
          <p:cNvSpPr>
            <a:spLocks noGrp="1"/>
          </p:cNvSpPr>
          <p:nvPr>
            <p:ph type="subTitle" idx="1"/>
          </p:nvPr>
        </p:nvSpPr>
        <p:spPr/>
        <p:txBody>
          <a:bodyPr/>
          <a:lstStyle/>
          <a:p>
            <a:r>
              <a:rPr lang="fr-FR" dirty="0" smtClean="0">
                <a:hlinkClick r:id="rId2"/>
              </a:rPr>
              <a:t>pierre.sujobert@chu-lyon.fr</a:t>
            </a:r>
            <a:endParaRPr lang="fr-FR" dirty="0" smtClean="0"/>
          </a:p>
          <a:p>
            <a:r>
              <a:rPr lang="fr-FR" dirty="0" smtClean="0"/>
              <a:t>Mercredi 13 novembre 2024</a:t>
            </a:r>
            <a:endParaRPr lang="fr-FR" dirty="0"/>
          </a:p>
        </p:txBody>
      </p:sp>
    </p:spTree>
    <p:extLst>
      <p:ext uri="{BB962C8B-B14F-4D97-AF65-F5344CB8AC3E}">
        <p14:creationId xmlns:p14="http://schemas.microsoft.com/office/powerpoint/2010/main" val="413040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84" y="1601205"/>
            <a:ext cx="6904417" cy="1877437"/>
          </a:xfrm>
          <a:prstGeom prst="rect">
            <a:avLst/>
          </a:prstGeom>
        </p:spPr>
        <p:txBody>
          <a:bodyPr wrap="square">
            <a:spAutoFit/>
          </a:bodyPr>
          <a:lstStyle/>
          <a:p>
            <a:pPr algn="just"/>
            <a:r>
              <a:rPr lang="fr-FR" b="1" dirty="0" smtClean="0"/>
              <a:t>Marvin Lee </a:t>
            </a:r>
            <a:r>
              <a:rPr lang="fr-FR" b="1" dirty="0" err="1" smtClean="0"/>
              <a:t>Minsky</a:t>
            </a:r>
            <a:r>
              <a:rPr lang="fr-FR" b="1" dirty="0" smtClean="0"/>
              <a:t>, 1956</a:t>
            </a:r>
          </a:p>
          <a:p>
            <a:pPr algn="just"/>
            <a:endParaRPr lang="fr-FR" dirty="0" smtClean="0"/>
          </a:p>
          <a:p>
            <a:pPr algn="just"/>
            <a:r>
              <a:rPr lang="fr-FR" sz="1600" dirty="0" smtClean="0"/>
              <a:t>« Construction de </a:t>
            </a:r>
            <a:r>
              <a:rPr lang="fr-FR" sz="1600" b="1" dirty="0" smtClean="0"/>
              <a:t>programmes informatiques qui s’adonnent à des tâches </a:t>
            </a:r>
            <a:r>
              <a:rPr lang="fr-FR" sz="1600" dirty="0" smtClean="0"/>
              <a:t>qui sont, pour l’instant, accomplies de façon plus satisfaisante par des êtres humains car elles demandent des processus mentaux de haut niveau tels que : l’apprentissage perceptuel, l’organisation de la mémoire et le raisonnement critique. »</a:t>
            </a:r>
          </a:p>
        </p:txBody>
      </p:sp>
      <p:pic>
        <p:nvPicPr>
          <p:cNvPr id="3" name="Image 2"/>
          <p:cNvPicPr>
            <a:picLocks noChangeAspect="1"/>
          </p:cNvPicPr>
          <p:nvPr/>
        </p:nvPicPr>
        <p:blipFill>
          <a:blip r:embed="rId2"/>
          <a:stretch>
            <a:fillRect/>
          </a:stretch>
        </p:blipFill>
        <p:spPr>
          <a:xfrm>
            <a:off x="7202641" y="13989"/>
            <a:ext cx="1713963" cy="2056755"/>
          </a:xfrm>
          <a:prstGeom prst="rect">
            <a:avLst/>
          </a:prstGeom>
        </p:spPr>
      </p:pic>
    </p:spTree>
    <p:extLst>
      <p:ext uri="{BB962C8B-B14F-4D97-AF65-F5344CB8AC3E}">
        <p14:creationId xmlns:p14="http://schemas.microsoft.com/office/powerpoint/2010/main" val="240081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30494"/>
          <a:stretch/>
        </p:blipFill>
        <p:spPr bwMode="auto">
          <a:xfrm>
            <a:off x="1309703" y="843558"/>
            <a:ext cx="2825880" cy="178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5696" t="12288" r="25195" b="19323"/>
          <a:stretch/>
        </p:blipFill>
        <p:spPr bwMode="auto">
          <a:xfrm>
            <a:off x="4494043" y="834687"/>
            <a:ext cx="2444537" cy="179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2436020" y="1564481"/>
            <a:ext cx="685800" cy="2714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a:p>
        </p:txBody>
      </p:sp>
    </p:spTree>
    <p:extLst>
      <p:ext uri="{BB962C8B-B14F-4D97-AF65-F5344CB8AC3E}">
        <p14:creationId xmlns:p14="http://schemas.microsoft.com/office/powerpoint/2010/main" val="2799731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r="10735"/>
          <a:stretch/>
        </p:blipFill>
        <p:spPr>
          <a:xfrm>
            <a:off x="5986586" y="119642"/>
            <a:ext cx="1495183" cy="1675003"/>
          </a:xfrm>
          <a:prstGeom prst="rect">
            <a:avLst/>
          </a:prstGeom>
        </p:spPr>
      </p:pic>
      <p:pic>
        <p:nvPicPr>
          <p:cNvPr id="3" name="Image 2"/>
          <p:cNvPicPr>
            <a:picLocks noChangeAspect="1"/>
          </p:cNvPicPr>
          <p:nvPr/>
        </p:nvPicPr>
        <p:blipFill rotWithShape="1">
          <a:blip r:embed="rId3"/>
          <a:srcRect l="8954" r="7133"/>
          <a:stretch/>
        </p:blipFill>
        <p:spPr>
          <a:xfrm>
            <a:off x="7481769" y="119641"/>
            <a:ext cx="1592061" cy="1675003"/>
          </a:xfrm>
          <a:prstGeom prst="rect">
            <a:avLst/>
          </a:prstGeom>
        </p:spPr>
      </p:pic>
      <p:sp>
        <p:nvSpPr>
          <p:cNvPr id="4" name="ZoneTexte 3"/>
          <p:cNvSpPr txBox="1"/>
          <p:nvPr/>
        </p:nvSpPr>
        <p:spPr>
          <a:xfrm>
            <a:off x="193256" y="1555360"/>
            <a:ext cx="8742534" cy="2862322"/>
          </a:xfrm>
          <a:prstGeom prst="rect">
            <a:avLst/>
          </a:prstGeom>
          <a:noFill/>
        </p:spPr>
        <p:txBody>
          <a:bodyPr wrap="square" rtlCol="0">
            <a:spAutoFit/>
          </a:bodyPr>
          <a:lstStyle/>
          <a:p>
            <a:pPr algn="just"/>
            <a:r>
              <a:rPr lang="fr-FR" b="1" dirty="0" smtClean="0"/>
              <a:t>Giuseppe Longo, Anne </a:t>
            </a:r>
            <a:r>
              <a:rPr lang="fr-FR" b="1" dirty="0" err="1" smtClean="0"/>
              <a:t>Allombert</a:t>
            </a:r>
            <a:r>
              <a:rPr lang="fr-FR" b="1" dirty="0" smtClean="0"/>
              <a:t>, 2024</a:t>
            </a:r>
          </a:p>
          <a:p>
            <a:pPr algn="just"/>
            <a:endParaRPr lang="fr-FR" dirty="0"/>
          </a:p>
          <a:p>
            <a:pPr algn="just"/>
            <a:r>
              <a:rPr lang="fr-FR" sz="1600" dirty="0" smtClean="0"/>
              <a:t>« Il n’y a pas d’intelligence artificielle, parlons d’automates numériques pour rompre avec les idéologies publicitaires »</a:t>
            </a:r>
          </a:p>
          <a:p>
            <a:pPr algn="just"/>
            <a:endParaRPr lang="fr-FR" sz="1600" dirty="0"/>
          </a:p>
          <a:p>
            <a:pPr algn="just"/>
            <a:r>
              <a:rPr lang="fr-FR" sz="1600" dirty="0" smtClean="0"/>
              <a:t>« </a:t>
            </a:r>
            <a:r>
              <a:rPr lang="fr-FR" sz="1600" u="sng" dirty="0" smtClean="0"/>
              <a:t>Pas d’intelligence ni d’invention sans visée ou sans intentionnalité</a:t>
            </a:r>
            <a:r>
              <a:rPr lang="fr-FR" sz="1600" dirty="0" smtClean="0"/>
              <a:t> : pas d’intelligence sans mouvement pour (se) dépasser, pour (s’) excéder, pour (se) transformer. Penser, c’est ‘‘imaginer des nouvelles configurations de sens‘‘ (</a:t>
            </a:r>
            <a:r>
              <a:rPr lang="mr-IN" sz="1600" dirty="0" smtClean="0"/>
              <a:t>…</a:t>
            </a:r>
            <a:r>
              <a:rPr lang="fr-FR" sz="1600" dirty="0" smtClean="0"/>
              <a:t>) A l’inverse, les machines algorithmiques comme </a:t>
            </a:r>
            <a:r>
              <a:rPr lang="fr-FR" sz="1600" dirty="0" err="1" smtClean="0"/>
              <a:t>ChatGPT</a:t>
            </a:r>
            <a:r>
              <a:rPr lang="fr-FR" sz="1600" dirty="0" smtClean="0"/>
              <a:t> sont conçues pour générer des suites de mots ou des assemblages d’images </a:t>
            </a:r>
            <a:r>
              <a:rPr lang="fr-FR" sz="1600" u="sng" dirty="0" smtClean="0"/>
              <a:t>probables par rapport au passé</a:t>
            </a:r>
            <a:r>
              <a:rPr lang="fr-FR" sz="1600" dirty="0" smtClean="0"/>
              <a:t>, c’est-à-dire, pour réitérer à l’identique des « patterns » ou des invariants repérés dans les quantités massives de données. »</a:t>
            </a:r>
            <a:endParaRPr lang="fr-FR" sz="1600" dirty="0"/>
          </a:p>
        </p:txBody>
      </p:sp>
    </p:spTree>
    <p:extLst>
      <p:ext uri="{BB962C8B-B14F-4D97-AF65-F5344CB8AC3E}">
        <p14:creationId xmlns:p14="http://schemas.microsoft.com/office/powerpoint/2010/main" val="54465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30494"/>
          <a:stretch/>
        </p:blipFill>
        <p:spPr bwMode="auto">
          <a:xfrm>
            <a:off x="1309703" y="843558"/>
            <a:ext cx="2825880" cy="178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584" y="3165817"/>
            <a:ext cx="2938240" cy="159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5696" t="12288" r="25195" b="19323"/>
          <a:stretch/>
        </p:blipFill>
        <p:spPr bwMode="auto">
          <a:xfrm>
            <a:off x="4494043" y="834687"/>
            <a:ext cx="2444537" cy="179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426" y="2874739"/>
            <a:ext cx="1486742" cy="218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2436020" y="1564481"/>
            <a:ext cx="685800" cy="2714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a:p>
        </p:txBody>
      </p:sp>
    </p:spTree>
    <p:extLst>
      <p:ext uri="{BB962C8B-B14F-4D97-AF65-F5344CB8AC3E}">
        <p14:creationId xmlns:p14="http://schemas.microsoft.com/office/powerpoint/2010/main" val="25041629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587282" y="21716"/>
            <a:ext cx="2284089" cy="1538588"/>
          </a:xfrm>
          <a:prstGeom prst="rect">
            <a:avLst/>
          </a:prstGeom>
        </p:spPr>
      </p:pic>
      <p:sp>
        <p:nvSpPr>
          <p:cNvPr id="4" name="ZoneTexte 3"/>
          <p:cNvSpPr txBox="1"/>
          <p:nvPr/>
        </p:nvSpPr>
        <p:spPr>
          <a:xfrm>
            <a:off x="239270" y="1158925"/>
            <a:ext cx="8567682" cy="3570208"/>
          </a:xfrm>
          <a:prstGeom prst="rect">
            <a:avLst/>
          </a:prstGeom>
          <a:noFill/>
        </p:spPr>
        <p:txBody>
          <a:bodyPr wrap="square" rtlCol="0">
            <a:spAutoFit/>
          </a:bodyPr>
          <a:lstStyle/>
          <a:p>
            <a:r>
              <a:rPr lang="fr-FR" b="1" dirty="0" smtClean="0"/>
              <a:t>Warren </a:t>
            </a:r>
            <a:r>
              <a:rPr lang="fr-FR" b="1" dirty="0" err="1" smtClean="0"/>
              <a:t>Brodey</a:t>
            </a:r>
            <a:endParaRPr lang="fr-FR" b="1" dirty="0" smtClean="0"/>
          </a:p>
          <a:p>
            <a:endParaRPr lang="fr-FR" sz="1600" dirty="0"/>
          </a:p>
          <a:p>
            <a:pPr algn="just"/>
            <a:r>
              <a:rPr lang="fr-FR" sz="1600" dirty="0" smtClean="0"/>
              <a:t>« </a:t>
            </a:r>
            <a:r>
              <a:rPr lang="fr-FR" sz="1600" b="1" dirty="0" smtClean="0"/>
              <a:t>L’augmentation</a:t>
            </a:r>
            <a:r>
              <a:rPr lang="fr-FR" sz="1600" dirty="0" smtClean="0"/>
              <a:t>, c’est lorsque vous utilisez le GPS de votre téléphone portable pour vous repérer en terrain inconnu : cela permet d’arriver plus vite et plus facilement à destination. Le gain reste toutefois éphémère. Que l’on vous retire cette béquille technologique, et vous vous retrouvez plus démuni encore. </a:t>
            </a:r>
          </a:p>
          <a:p>
            <a:pPr algn="just"/>
            <a:r>
              <a:rPr lang="fr-FR" sz="1600" b="1" dirty="0" smtClean="0"/>
              <a:t>L’amélioration</a:t>
            </a:r>
            <a:r>
              <a:rPr lang="fr-FR" sz="1600" dirty="0" smtClean="0"/>
              <a:t> consiste à se servir de la technologie pour développer de nouvelles compétences — ici, il s’agirait d’affiner son sens inné de l’orientation en recourant à des techniques avancées de mémorisation ou en apprenant à déchiffrer les signes de la nature. </a:t>
            </a:r>
          </a:p>
          <a:p>
            <a:pPr algn="just"/>
            <a:endParaRPr lang="fr-FR" sz="1600" dirty="0" smtClean="0"/>
          </a:p>
          <a:p>
            <a:pPr algn="just"/>
            <a:r>
              <a:rPr lang="fr-FR" sz="1600" dirty="0" smtClean="0"/>
              <a:t>En substance, l’augmentation nous retire des capacités au nom de l’efficacité, tandis que l’amélioration nous en fait acquérir de nouvelles et enrichit nos interactions avec le monde. De cette différence fondamentale découle la manière dont nous intégrons la technologie dans nos vies pour nous transformer soit en opérateurs passifs, soit en artisans créateurs.»</a:t>
            </a:r>
            <a:endParaRPr lang="fr-FR" sz="1600" dirty="0"/>
          </a:p>
        </p:txBody>
      </p:sp>
      <p:sp>
        <p:nvSpPr>
          <p:cNvPr id="5" name="ZoneTexte 4"/>
          <p:cNvSpPr txBox="1"/>
          <p:nvPr/>
        </p:nvSpPr>
        <p:spPr>
          <a:xfrm>
            <a:off x="4895593" y="4755195"/>
            <a:ext cx="4150595" cy="338554"/>
          </a:xfrm>
          <a:prstGeom prst="rect">
            <a:avLst/>
          </a:prstGeom>
          <a:noFill/>
        </p:spPr>
        <p:txBody>
          <a:bodyPr wrap="none" rtlCol="0">
            <a:spAutoFit/>
          </a:bodyPr>
          <a:lstStyle/>
          <a:p>
            <a:r>
              <a:rPr lang="fr-FR" sz="1600" dirty="0" smtClean="0"/>
              <a:t>E Morozov, Le Monde Diplomatique, Aout 2024</a:t>
            </a:r>
            <a:endParaRPr lang="fr-FR" sz="1600" dirty="0"/>
          </a:p>
        </p:txBody>
      </p:sp>
    </p:spTree>
    <p:extLst>
      <p:ext uri="{BB962C8B-B14F-4D97-AF65-F5344CB8AC3E}">
        <p14:creationId xmlns:p14="http://schemas.microsoft.com/office/powerpoint/2010/main" val="135744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68245" y="121237"/>
            <a:ext cx="2603225" cy="1732328"/>
          </a:xfrm>
          <a:prstGeom prst="rect">
            <a:avLst/>
          </a:prstGeom>
        </p:spPr>
      </p:pic>
      <p:sp>
        <p:nvSpPr>
          <p:cNvPr id="3" name="ZoneTexte 2"/>
          <p:cNvSpPr txBox="1"/>
          <p:nvPr/>
        </p:nvSpPr>
        <p:spPr>
          <a:xfrm>
            <a:off x="239270" y="1628986"/>
            <a:ext cx="8567682" cy="2092881"/>
          </a:xfrm>
          <a:prstGeom prst="rect">
            <a:avLst/>
          </a:prstGeom>
          <a:noFill/>
        </p:spPr>
        <p:txBody>
          <a:bodyPr wrap="square" rtlCol="0">
            <a:spAutoFit/>
          </a:bodyPr>
          <a:lstStyle/>
          <a:p>
            <a:r>
              <a:rPr lang="fr-FR" b="1" dirty="0" err="1" smtClean="0"/>
              <a:t>Evald</a:t>
            </a:r>
            <a:r>
              <a:rPr lang="fr-FR" b="1" dirty="0" smtClean="0"/>
              <a:t> </a:t>
            </a:r>
            <a:r>
              <a:rPr lang="fr-FR" b="1" dirty="0" err="1" smtClean="0"/>
              <a:t>Ilyenkov</a:t>
            </a:r>
            <a:endParaRPr lang="fr-FR" b="1" dirty="0" smtClean="0"/>
          </a:p>
          <a:p>
            <a:endParaRPr lang="fr-FR" sz="1600" dirty="0"/>
          </a:p>
          <a:p>
            <a:pPr algn="just"/>
            <a:r>
              <a:rPr lang="fr-FR" sz="1600" dirty="0" smtClean="0"/>
              <a:t>« À ses yeux, mettre au point une intelligence artificielle s’apparentait à construire une énorme et ruineuse usine de sable artificiel en plein cœur du Sahara. Même en admettant qu’elle fonctionne à la perfection, il était absurde de ne pas profiter plutôt de la ressource naturelle disponible en abondance, au-delà de ses murs. </a:t>
            </a:r>
            <a:r>
              <a:rPr lang="mr-IN" sz="1600" dirty="0" smtClean="0"/>
              <a:t>…</a:t>
            </a:r>
            <a:r>
              <a:rPr lang="fr-FR" sz="1600" dirty="0" smtClean="0"/>
              <a:t>  De la même façon, il est temps que quelqu’un révèle aux obsédés de l’IA qu’ils sont entourés d’un gigantesque gisement d’intelligence, humaine, créative, imprévisible et poétique. »</a:t>
            </a:r>
            <a:endParaRPr lang="fr-FR" sz="1600" dirty="0"/>
          </a:p>
        </p:txBody>
      </p:sp>
      <p:sp>
        <p:nvSpPr>
          <p:cNvPr id="4" name="ZoneTexte 3"/>
          <p:cNvSpPr txBox="1"/>
          <p:nvPr/>
        </p:nvSpPr>
        <p:spPr>
          <a:xfrm>
            <a:off x="4270038" y="4575245"/>
            <a:ext cx="4150595" cy="338554"/>
          </a:xfrm>
          <a:prstGeom prst="rect">
            <a:avLst/>
          </a:prstGeom>
          <a:noFill/>
        </p:spPr>
        <p:txBody>
          <a:bodyPr wrap="none" rtlCol="0">
            <a:spAutoFit/>
          </a:bodyPr>
          <a:lstStyle/>
          <a:p>
            <a:r>
              <a:rPr lang="fr-FR" sz="1600" dirty="0" smtClean="0"/>
              <a:t>E Morozov, Le Monde Diplomatique, Aout 2024</a:t>
            </a:r>
            <a:endParaRPr lang="fr-FR" sz="1600" dirty="0"/>
          </a:p>
        </p:txBody>
      </p:sp>
    </p:spTree>
    <p:extLst>
      <p:ext uri="{BB962C8B-B14F-4D97-AF65-F5344CB8AC3E}">
        <p14:creationId xmlns:p14="http://schemas.microsoft.com/office/powerpoint/2010/main" val="137512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135" t="36004" r="12801" b="9807"/>
          <a:stretch/>
        </p:blipFill>
        <p:spPr bwMode="auto">
          <a:xfrm>
            <a:off x="400387" y="647790"/>
            <a:ext cx="8247613" cy="326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avec flèche 3"/>
          <p:cNvCxnSpPr/>
          <p:nvPr/>
        </p:nvCxnSpPr>
        <p:spPr>
          <a:xfrm flipV="1">
            <a:off x="4362064" y="1371293"/>
            <a:ext cx="1233158" cy="920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2457112" y="1187227"/>
            <a:ext cx="1637851" cy="646331"/>
          </a:xfrm>
          <a:prstGeom prst="rect">
            <a:avLst/>
          </a:prstGeom>
          <a:solidFill>
            <a:srgbClr val="FFFFFF"/>
          </a:solidFill>
        </p:spPr>
        <p:txBody>
          <a:bodyPr wrap="none" rtlCol="0">
            <a:spAutoFit/>
          </a:bodyPr>
          <a:lstStyle/>
          <a:p>
            <a:r>
              <a:rPr lang="fr-FR" dirty="0" smtClean="0"/>
              <a:t>IA symbolique</a:t>
            </a:r>
          </a:p>
          <a:p>
            <a:r>
              <a:rPr lang="fr-FR" dirty="0" smtClean="0"/>
              <a:t>Système expert</a:t>
            </a:r>
            <a:endParaRPr lang="fr-FR" dirty="0"/>
          </a:p>
        </p:txBody>
      </p:sp>
      <p:cxnSp>
        <p:nvCxnSpPr>
          <p:cNvPr id="6" name="Connecteur droit avec flèche 5"/>
          <p:cNvCxnSpPr/>
          <p:nvPr/>
        </p:nvCxnSpPr>
        <p:spPr>
          <a:xfrm flipV="1">
            <a:off x="7763006" y="1833558"/>
            <a:ext cx="0" cy="8691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724329" y="2867376"/>
            <a:ext cx="2784687" cy="923330"/>
          </a:xfrm>
          <a:prstGeom prst="rect">
            <a:avLst/>
          </a:prstGeom>
          <a:solidFill>
            <a:srgbClr val="FFFFFF"/>
          </a:solidFill>
        </p:spPr>
        <p:txBody>
          <a:bodyPr wrap="none" rtlCol="0">
            <a:spAutoFit/>
          </a:bodyPr>
          <a:lstStyle/>
          <a:p>
            <a:pPr algn="r"/>
            <a:r>
              <a:rPr lang="fr-FR" dirty="0" smtClean="0"/>
              <a:t>IA numérique</a:t>
            </a:r>
          </a:p>
          <a:p>
            <a:pPr algn="r"/>
            <a:r>
              <a:rPr lang="fr-FR" dirty="0" err="1" smtClean="0"/>
              <a:t>Big</a:t>
            </a:r>
            <a:r>
              <a:rPr lang="fr-FR" dirty="0" smtClean="0"/>
              <a:t> data</a:t>
            </a:r>
          </a:p>
          <a:p>
            <a:pPr algn="r"/>
            <a:r>
              <a:rPr lang="fr-FR" dirty="0" smtClean="0"/>
              <a:t>Apprentissage automatique</a:t>
            </a:r>
            <a:endParaRPr lang="fr-FR" dirty="0"/>
          </a:p>
        </p:txBody>
      </p:sp>
      <p:sp>
        <p:nvSpPr>
          <p:cNvPr id="3" name="ZoneTexte 2"/>
          <p:cNvSpPr txBox="1"/>
          <p:nvPr/>
        </p:nvSpPr>
        <p:spPr>
          <a:xfrm>
            <a:off x="5487822" y="4783645"/>
            <a:ext cx="3139000" cy="338554"/>
          </a:xfrm>
          <a:prstGeom prst="rect">
            <a:avLst/>
          </a:prstGeom>
          <a:noFill/>
        </p:spPr>
        <p:txBody>
          <a:bodyPr wrap="none" rtlCol="0">
            <a:spAutoFit/>
          </a:bodyPr>
          <a:lstStyle/>
          <a:p>
            <a:r>
              <a:rPr lang="fr-FR" sz="1600" dirty="0" smtClean="0"/>
              <a:t>Google </a:t>
            </a:r>
            <a:r>
              <a:rPr lang="fr-FR" sz="1600" dirty="0" err="1" smtClean="0"/>
              <a:t>ngram</a:t>
            </a:r>
            <a:r>
              <a:rPr lang="fr-FR" sz="1600" dirty="0" smtClean="0"/>
              <a:t>, </a:t>
            </a:r>
            <a:r>
              <a:rPr lang="fr-FR" sz="1600" dirty="0" err="1" smtClean="0"/>
              <a:t>artificial</a:t>
            </a:r>
            <a:r>
              <a:rPr lang="fr-FR" sz="1600" dirty="0" smtClean="0"/>
              <a:t> intelligence</a:t>
            </a:r>
            <a:endParaRPr lang="fr-FR" sz="1600" dirty="0"/>
          </a:p>
        </p:txBody>
      </p:sp>
    </p:spTree>
    <p:extLst>
      <p:ext uri="{BB962C8B-B14F-4D97-AF65-F5344CB8AC3E}">
        <p14:creationId xmlns:p14="http://schemas.microsoft.com/office/powerpoint/2010/main" val="1685603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257744" y="182775"/>
            <a:ext cx="3803443" cy="369332"/>
          </a:xfrm>
          <a:prstGeom prst="rect">
            <a:avLst/>
          </a:prstGeom>
          <a:noFill/>
        </p:spPr>
        <p:txBody>
          <a:bodyPr wrap="square" rtlCol="0">
            <a:spAutoFit/>
          </a:bodyPr>
          <a:lstStyle/>
          <a:p>
            <a:pPr algn="ctr"/>
            <a:r>
              <a:rPr lang="fr-FR" b="1" dirty="0" smtClean="0"/>
              <a:t>Qu’est-ce qui est nouveau dans l’IA ?</a:t>
            </a:r>
          </a:p>
        </p:txBody>
      </p:sp>
      <p:pic>
        <p:nvPicPr>
          <p:cNvPr id="8" name="Image 7"/>
          <p:cNvPicPr>
            <a:picLocks noChangeAspect="1"/>
          </p:cNvPicPr>
          <p:nvPr/>
        </p:nvPicPr>
        <p:blipFill>
          <a:blip r:embed="rId2"/>
          <a:stretch>
            <a:fillRect/>
          </a:stretch>
        </p:blipFill>
        <p:spPr>
          <a:xfrm>
            <a:off x="671794" y="986762"/>
            <a:ext cx="2866105" cy="1590165"/>
          </a:xfrm>
          <a:prstGeom prst="rect">
            <a:avLst/>
          </a:prstGeom>
        </p:spPr>
      </p:pic>
      <p:sp>
        <p:nvSpPr>
          <p:cNvPr id="9" name="ZoneTexte 8"/>
          <p:cNvSpPr txBox="1"/>
          <p:nvPr/>
        </p:nvSpPr>
        <p:spPr>
          <a:xfrm>
            <a:off x="671794" y="3073905"/>
            <a:ext cx="2411099" cy="1477328"/>
          </a:xfrm>
          <a:prstGeom prst="rect">
            <a:avLst/>
          </a:prstGeom>
          <a:noFill/>
        </p:spPr>
        <p:txBody>
          <a:bodyPr wrap="square" rtlCol="0">
            <a:spAutoFit/>
          </a:bodyPr>
          <a:lstStyle/>
          <a:p>
            <a:r>
              <a:rPr lang="fr-FR" b="1" dirty="0" smtClean="0"/>
              <a:t>Démarche scientifique</a:t>
            </a:r>
          </a:p>
          <a:p>
            <a:endParaRPr lang="fr-FR" b="1" dirty="0" smtClean="0"/>
          </a:p>
          <a:p>
            <a:r>
              <a:rPr lang="fr-FR" dirty="0" smtClean="0"/>
              <a:t>Observation</a:t>
            </a:r>
          </a:p>
          <a:p>
            <a:r>
              <a:rPr lang="fr-FR" b="1" dirty="0" smtClean="0">
                <a:solidFill>
                  <a:srgbClr val="FF0000"/>
                </a:solidFill>
              </a:rPr>
              <a:t>Théorie / causalité</a:t>
            </a:r>
          </a:p>
          <a:p>
            <a:r>
              <a:rPr lang="fr-FR" dirty="0" smtClean="0"/>
              <a:t>Prédiction</a:t>
            </a:r>
            <a:endParaRPr lang="fr-FR" dirty="0"/>
          </a:p>
        </p:txBody>
      </p:sp>
    </p:spTree>
    <p:extLst>
      <p:ext uri="{BB962C8B-B14F-4D97-AF65-F5344CB8AC3E}">
        <p14:creationId xmlns:p14="http://schemas.microsoft.com/office/powerpoint/2010/main" val="340821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257744" y="182775"/>
            <a:ext cx="3803443" cy="369332"/>
          </a:xfrm>
          <a:prstGeom prst="rect">
            <a:avLst/>
          </a:prstGeom>
          <a:noFill/>
        </p:spPr>
        <p:txBody>
          <a:bodyPr wrap="square" rtlCol="0">
            <a:spAutoFit/>
          </a:bodyPr>
          <a:lstStyle/>
          <a:p>
            <a:pPr algn="ctr"/>
            <a:r>
              <a:rPr lang="fr-FR" b="1" dirty="0" smtClean="0"/>
              <a:t>Qu’est-ce qui est nouveau dans l’IA ?</a:t>
            </a:r>
          </a:p>
        </p:txBody>
      </p:sp>
      <p:pic>
        <p:nvPicPr>
          <p:cNvPr id="8" name="Image 7"/>
          <p:cNvPicPr>
            <a:picLocks noChangeAspect="1"/>
          </p:cNvPicPr>
          <p:nvPr/>
        </p:nvPicPr>
        <p:blipFill>
          <a:blip r:embed="rId2"/>
          <a:stretch>
            <a:fillRect/>
          </a:stretch>
        </p:blipFill>
        <p:spPr>
          <a:xfrm>
            <a:off x="671794" y="986762"/>
            <a:ext cx="2866105" cy="1590165"/>
          </a:xfrm>
          <a:prstGeom prst="rect">
            <a:avLst/>
          </a:prstGeom>
        </p:spPr>
      </p:pic>
      <p:sp>
        <p:nvSpPr>
          <p:cNvPr id="9" name="ZoneTexte 8"/>
          <p:cNvSpPr txBox="1"/>
          <p:nvPr/>
        </p:nvSpPr>
        <p:spPr>
          <a:xfrm>
            <a:off x="671794" y="3073905"/>
            <a:ext cx="2411099" cy="1477328"/>
          </a:xfrm>
          <a:prstGeom prst="rect">
            <a:avLst/>
          </a:prstGeom>
          <a:noFill/>
        </p:spPr>
        <p:txBody>
          <a:bodyPr wrap="square" rtlCol="0">
            <a:spAutoFit/>
          </a:bodyPr>
          <a:lstStyle/>
          <a:p>
            <a:r>
              <a:rPr lang="fr-FR" b="1" dirty="0" smtClean="0"/>
              <a:t>Démarche scientifique</a:t>
            </a:r>
          </a:p>
          <a:p>
            <a:endParaRPr lang="fr-FR" b="1" dirty="0" smtClean="0"/>
          </a:p>
          <a:p>
            <a:r>
              <a:rPr lang="fr-FR" dirty="0" smtClean="0"/>
              <a:t>Observation</a:t>
            </a:r>
          </a:p>
          <a:p>
            <a:r>
              <a:rPr lang="fr-FR" b="1" dirty="0" smtClean="0">
                <a:solidFill>
                  <a:srgbClr val="FF0000"/>
                </a:solidFill>
              </a:rPr>
              <a:t>Théorie / causalité</a:t>
            </a:r>
          </a:p>
          <a:p>
            <a:r>
              <a:rPr lang="fr-FR" dirty="0" smtClean="0"/>
              <a:t>Prédiction</a:t>
            </a:r>
            <a:endParaRPr lang="fr-FR" dirty="0"/>
          </a:p>
        </p:txBody>
      </p:sp>
      <p:pic>
        <p:nvPicPr>
          <p:cNvPr id="5" name="Image 4"/>
          <p:cNvPicPr>
            <a:picLocks noChangeAspect="1"/>
          </p:cNvPicPr>
          <p:nvPr/>
        </p:nvPicPr>
        <p:blipFill>
          <a:blip r:embed="rId3"/>
          <a:stretch>
            <a:fillRect/>
          </a:stretch>
        </p:blipFill>
        <p:spPr>
          <a:xfrm>
            <a:off x="4757778" y="1283595"/>
            <a:ext cx="3514869" cy="878717"/>
          </a:xfrm>
          <a:prstGeom prst="rect">
            <a:avLst/>
          </a:prstGeom>
        </p:spPr>
      </p:pic>
      <p:sp>
        <p:nvSpPr>
          <p:cNvPr id="6" name="ZoneTexte 5"/>
          <p:cNvSpPr txBox="1"/>
          <p:nvPr/>
        </p:nvSpPr>
        <p:spPr>
          <a:xfrm>
            <a:off x="5170220" y="3073905"/>
            <a:ext cx="2411099" cy="1477328"/>
          </a:xfrm>
          <a:prstGeom prst="rect">
            <a:avLst/>
          </a:prstGeom>
          <a:noFill/>
        </p:spPr>
        <p:txBody>
          <a:bodyPr wrap="square" rtlCol="0">
            <a:spAutoFit/>
          </a:bodyPr>
          <a:lstStyle/>
          <a:p>
            <a:r>
              <a:rPr lang="fr-FR" b="1" dirty="0" smtClean="0"/>
              <a:t>IA</a:t>
            </a:r>
          </a:p>
          <a:p>
            <a:endParaRPr lang="fr-FR" b="1" dirty="0" smtClean="0"/>
          </a:p>
          <a:p>
            <a:r>
              <a:rPr lang="fr-FR" dirty="0" smtClean="0"/>
              <a:t>Observation</a:t>
            </a:r>
          </a:p>
          <a:p>
            <a:r>
              <a:rPr lang="fr-FR" b="1" dirty="0" smtClean="0">
                <a:solidFill>
                  <a:srgbClr val="FF0000"/>
                </a:solidFill>
              </a:rPr>
              <a:t>Corrélation</a:t>
            </a:r>
          </a:p>
          <a:p>
            <a:r>
              <a:rPr lang="fr-FR" dirty="0" smtClean="0"/>
              <a:t>Prédiction</a:t>
            </a:r>
            <a:endParaRPr lang="fr-FR" dirty="0"/>
          </a:p>
        </p:txBody>
      </p:sp>
    </p:spTree>
    <p:extLst>
      <p:ext uri="{BB962C8B-B14F-4D97-AF65-F5344CB8AC3E}">
        <p14:creationId xmlns:p14="http://schemas.microsoft.com/office/powerpoint/2010/main" val="1451625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7876" y="182775"/>
            <a:ext cx="5042351" cy="369332"/>
          </a:xfrm>
          <a:prstGeom prst="rect">
            <a:avLst/>
          </a:prstGeom>
          <a:noFill/>
        </p:spPr>
        <p:txBody>
          <a:bodyPr wrap="square" rtlCol="0">
            <a:spAutoFit/>
          </a:bodyPr>
          <a:lstStyle/>
          <a:p>
            <a:pPr algn="ctr"/>
            <a:r>
              <a:rPr lang="fr-FR" b="1" dirty="0" smtClean="0"/>
              <a:t>Comment sont développées les applications de l’IA</a:t>
            </a:r>
          </a:p>
        </p:txBody>
      </p:sp>
      <p:sp>
        <p:nvSpPr>
          <p:cNvPr id="10" name="ZoneTexte 9"/>
          <p:cNvSpPr txBox="1"/>
          <p:nvPr/>
        </p:nvSpPr>
        <p:spPr>
          <a:xfrm>
            <a:off x="690201" y="754671"/>
            <a:ext cx="7610608" cy="1354217"/>
          </a:xfrm>
          <a:prstGeom prst="rect">
            <a:avLst/>
          </a:prstGeom>
          <a:noFill/>
        </p:spPr>
        <p:txBody>
          <a:bodyPr wrap="square" rtlCol="0">
            <a:spAutoFit/>
          </a:bodyPr>
          <a:lstStyle/>
          <a:p>
            <a:r>
              <a:rPr lang="fr-FR" dirty="0" smtClean="0"/>
              <a:t>1/ Définition de la tâche à effectuer</a:t>
            </a:r>
          </a:p>
          <a:p>
            <a:pPr marL="285750" indent="-285750">
              <a:buFontTx/>
              <a:buChar char="-"/>
            </a:pPr>
            <a:r>
              <a:rPr lang="fr-FR" sz="1600" dirty="0" smtClean="0"/>
              <a:t>Faire un diagnostic précis</a:t>
            </a:r>
            <a:endParaRPr lang="fr-FR" sz="1600" dirty="0"/>
          </a:p>
          <a:p>
            <a:pPr marL="285750" indent="-285750">
              <a:buFontTx/>
              <a:buChar char="-"/>
            </a:pPr>
            <a:r>
              <a:rPr lang="fr-FR" sz="1600" dirty="0" smtClean="0"/>
              <a:t>Déterminer le pronostic d’une maladie</a:t>
            </a:r>
          </a:p>
          <a:p>
            <a:pPr marL="285750" indent="-285750">
              <a:buFontTx/>
              <a:buChar char="-"/>
            </a:pPr>
            <a:r>
              <a:rPr lang="fr-FR" sz="1600" dirty="0" smtClean="0"/>
              <a:t>Choisir de meilleur traitement</a:t>
            </a:r>
          </a:p>
          <a:p>
            <a:pPr marL="285750" indent="-285750">
              <a:buFontTx/>
              <a:buChar char="-"/>
            </a:pPr>
            <a:r>
              <a:rPr lang="mr-IN" sz="1600" dirty="0" smtClean="0"/>
              <a:t>…</a:t>
            </a:r>
            <a:endParaRPr lang="fr-FR" sz="1600" dirty="0" smtClean="0"/>
          </a:p>
        </p:txBody>
      </p:sp>
    </p:spTree>
    <p:extLst>
      <p:ext uri="{BB962C8B-B14F-4D97-AF65-F5344CB8AC3E}">
        <p14:creationId xmlns:p14="http://schemas.microsoft.com/office/powerpoint/2010/main" val="22183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12979" y="138100"/>
            <a:ext cx="5616624" cy="300082"/>
          </a:xfrm>
          <a:prstGeom prst="rect">
            <a:avLst/>
          </a:prstGeom>
          <a:noFill/>
        </p:spPr>
        <p:txBody>
          <a:bodyPr wrap="square" rtlCol="0">
            <a:spAutoFit/>
          </a:bodyPr>
          <a:lstStyle/>
          <a:p>
            <a:pPr algn="ctr"/>
            <a:r>
              <a:rPr lang="fr-FR" sz="1350" dirty="0"/>
              <a:t>Déclaration de liens d’intérêt – Pierre Sujobert</a:t>
            </a:r>
          </a:p>
        </p:txBody>
      </p:sp>
      <p:sp>
        <p:nvSpPr>
          <p:cNvPr id="3" name="ZoneTexte 2"/>
          <p:cNvSpPr txBox="1"/>
          <p:nvPr/>
        </p:nvSpPr>
        <p:spPr>
          <a:xfrm>
            <a:off x="385406" y="761957"/>
            <a:ext cx="7393188" cy="1938992"/>
          </a:xfrm>
          <a:prstGeom prst="rect">
            <a:avLst/>
          </a:prstGeom>
          <a:noFill/>
        </p:spPr>
        <p:txBody>
          <a:bodyPr wrap="square" rtlCol="0">
            <a:spAutoFit/>
          </a:bodyPr>
          <a:lstStyle/>
          <a:p>
            <a:r>
              <a:rPr lang="fr-FR" sz="1200" b="1" dirty="0" err="1"/>
              <a:t>Astrazeneca</a:t>
            </a:r>
            <a:r>
              <a:rPr lang="fr-FR" sz="1200" dirty="0"/>
              <a:t> : financement d’un programme de recherche (2020-22)</a:t>
            </a:r>
          </a:p>
          <a:p>
            <a:r>
              <a:rPr lang="fr-FR" sz="1200" b="1" dirty="0" err="1"/>
              <a:t>Gilead</a:t>
            </a:r>
            <a:r>
              <a:rPr lang="fr-FR" sz="1200" b="1" dirty="0"/>
              <a:t>/</a:t>
            </a:r>
            <a:r>
              <a:rPr lang="fr-FR" sz="1200" b="1" dirty="0" err="1"/>
              <a:t>Kyte</a:t>
            </a:r>
            <a:r>
              <a:rPr lang="fr-FR" sz="1200" dirty="0"/>
              <a:t> : conférences rémunérées, participation à un </a:t>
            </a:r>
            <a:r>
              <a:rPr lang="fr-FR" sz="1200" dirty="0" err="1"/>
              <a:t>board</a:t>
            </a:r>
            <a:r>
              <a:rPr lang="fr-FR" sz="1200" dirty="0"/>
              <a:t> (</a:t>
            </a:r>
            <a:r>
              <a:rPr lang="fr-FR" sz="1200" dirty="0" smtClean="0"/>
              <a:t>2017-2023)</a:t>
            </a:r>
            <a:endParaRPr lang="fr-FR" sz="1200" dirty="0"/>
          </a:p>
          <a:p>
            <a:r>
              <a:rPr lang="fr-FR" sz="1200" b="1" dirty="0"/>
              <a:t>Janssen-</a:t>
            </a:r>
            <a:r>
              <a:rPr lang="fr-FR" sz="1200" b="1" dirty="0" err="1"/>
              <a:t>Cilag</a:t>
            </a:r>
            <a:r>
              <a:rPr lang="fr-FR" sz="1200" b="1" dirty="0"/>
              <a:t> </a:t>
            </a:r>
            <a:r>
              <a:rPr lang="fr-FR" sz="1200" dirty="0"/>
              <a:t>: financement d’un programme de recherche (2017-19), participation à un « </a:t>
            </a:r>
            <a:r>
              <a:rPr lang="fr-FR" sz="1200" dirty="0" err="1"/>
              <a:t>board</a:t>
            </a:r>
            <a:r>
              <a:rPr lang="fr-FR" sz="1200" dirty="0"/>
              <a:t> » (2017-22)</a:t>
            </a:r>
          </a:p>
          <a:p>
            <a:r>
              <a:rPr lang="fr-FR" sz="1200" b="1" dirty="0" err="1"/>
              <a:t>Astellas</a:t>
            </a:r>
            <a:r>
              <a:rPr lang="fr-FR" sz="1200" b="1" dirty="0"/>
              <a:t> </a:t>
            </a:r>
            <a:r>
              <a:rPr lang="fr-FR" sz="1200" dirty="0"/>
              <a:t>: participation à un </a:t>
            </a:r>
            <a:r>
              <a:rPr lang="fr-FR" sz="1200" dirty="0" err="1"/>
              <a:t>board</a:t>
            </a:r>
            <a:r>
              <a:rPr lang="fr-FR" sz="1200" dirty="0"/>
              <a:t>, conférences rémunérées (2020-21)</a:t>
            </a:r>
          </a:p>
          <a:p>
            <a:r>
              <a:rPr lang="fr-FR" sz="1200" b="1" dirty="0" err="1"/>
              <a:t>Kephren</a:t>
            </a:r>
            <a:r>
              <a:rPr lang="fr-FR" sz="1200" dirty="0"/>
              <a:t> : conférences rémunérées (2019, 2021)</a:t>
            </a:r>
          </a:p>
          <a:p>
            <a:r>
              <a:rPr lang="fr-FR" sz="1200" b="1" dirty="0" err="1"/>
              <a:t>Celgene</a:t>
            </a:r>
            <a:r>
              <a:rPr lang="fr-FR" sz="1200" dirty="0"/>
              <a:t> : conférences rémunérées (2016, 2017, 2021)</a:t>
            </a:r>
          </a:p>
          <a:p>
            <a:r>
              <a:rPr lang="fr-FR" sz="1200" b="1" dirty="0" err="1"/>
              <a:t>Daiichi</a:t>
            </a:r>
            <a:r>
              <a:rPr lang="fr-FR" sz="1200" b="1" dirty="0"/>
              <a:t> </a:t>
            </a:r>
            <a:r>
              <a:rPr lang="fr-FR" sz="1200" b="1" dirty="0" err="1"/>
              <a:t>sankyo</a:t>
            </a:r>
            <a:r>
              <a:rPr lang="fr-FR" sz="1200" b="1" dirty="0"/>
              <a:t> </a:t>
            </a:r>
            <a:r>
              <a:rPr lang="fr-FR" sz="1200" dirty="0"/>
              <a:t>: participation à un </a:t>
            </a:r>
            <a:r>
              <a:rPr lang="fr-FR" sz="1200" dirty="0" err="1"/>
              <a:t>board</a:t>
            </a:r>
            <a:r>
              <a:rPr lang="fr-FR" sz="1200" dirty="0"/>
              <a:t> (2019-20)</a:t>
            </a:r>
          </a:p>
          <a:p>
            <a:r>
              <a:rPr lang="fr-FR" sz="1200" b="1" dirty="0"/>
              <a:t>Sandoz</a:t>
            </a:r>
            <a:r>
              <a:rPr lang="fr-FR" sz="1200" dirty="0"/>
              <a:t> : conférence rémunérée (2018-19)</a:t>
            </a:r>
          </a:p>
          <a:p>
            <a:r>
              <a:rPr lang="fr-FR" sz="1200" b="1" dirty="0" err="1"/>
              <a:t>Abbvie</a:t>
            </a:r>
            <a:r>
              <a:rPr lang="fr-FR" sz="1200" dirty="0"/>
              <a:t> : conférence rémunérée (2017, 2022)</a:t>
            </a:r>
          </a:p>
          <a:p>
            <a:r>
              <a:rPr lang="fr-FR" sz="1200" b="1" dirty="0" err="1"/>
              <a:t>Servier</a:t>
            </a:r>
            <a:r>
              <a:rPr lang="fr-FR" sz="1200" dirty="0"/>
              <a:t> : financement d’un programme de recherche (2023-26)</a:t>
            </a:r>
          </a:p>
        </p:txBody>
      </p:sp>
      <p:sp>
        <p:nvSpPr>
          <p:cNvPr id="4" name="ZoneTexte 3"/>
          <p:cNvSpPr txBox="1"/>
          <p:nvPr/>
        </p:nvSpPr>
        <p:spPr>
          <a:xfrm>
            <a:off x="6696439" y="4617584"/>
            <a:ext cx="2164310" cy="300082"/>
          </a:xfrm>
          <a:prstGeom prst="rect">
            <a:avLst/>
          </a:prstGeom>
          <a:noFill/>
        </p:spPr>
        <p:txBody>
          <a:bodyPr wrap="none" rtlCol="0">
            <a:spAutoFit/>
          </a:bodyPr>
          <a:lstStyle/>
          <a:p>
            <a:r>
              <a:rPr lang="fr-FR" sz="1350" dirty="0"/>
              <a:t>Mise à jour </a:t>
            </a:r>
            <a:r>
              <a:rPr lang="fr-FR" sz="1350" dirty="0" smtClean="0"/>
              <a:t>septembre 2024</a:t>
            </a:r>
            <a:endParaRPr lang="fr-FR" sz="1350" dirty="0"/>
          </a:p>
        </p:txBody>
      </p:sp>
      <p:pic>
        <p:nvPicPr>
          <p:cNvPr id="5" name="Image 4"/>
          <p:cNvPicPr>
            <a:picLocks noChangeAspect="1"/>
          </p:cNvPicPr>
          <p:nvPr/>
        </p:nvPicPr>
        <p:blipFill>
          <a:blip r:embed="rId2"/>
          <a:stretch>
            <a:fillRect/>
          </a:stretch>
        </p:blipFill>
        <p:spPr>
          <a:xfrm>
            <a:off x="591584" y="2650079"/>
            <a:ext cx="2369062" cy="2369062"/>
          </a:xfrm>
          <a:prstGeom prst="rect">
            <a:avLst/>
          </a:prstGeom>
        </p:spPr>
      </p:pic>
      <p:pic>
        <p:nvPicPr>
          <p:cNvPr id="6" name="Image 5"/>
          <p:cNvPicPr>
            <a:picLocks noChangeAspect="1"/>
          </p:cNvPicPr>
          <p:nvPr/>
        </p:nvPicPr>
        <p:blipFill>
          <a:blip r:embed="rId3"/>
          <a:stretch>
            <a:fillRect/>
          </a:stretch>
        </p:blipFill>
        <p:spPr>
          <a:xfrm>
            <a:off x="2857021" y="2700949"/>
            <a:ext cx="1660398" cy="2216717"/>
          </a:xfrm>
          <a:prstGeom prst="rect">
            <a:avLst/>
          </a:prstGeom>
        </p:spPr>
      </p:pic>
      <p:pic>
        <p:nvPicPr>
          <p:cNvPr id="7" name="Picture 2" descr="Le Management Fantôme De La Médecine - Les Mains Invisibles De Big Pharma   de Sismondo Sergio  Format Beau livr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881" y="2700949"/>
            <a:ext cx="1556135" cy="221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5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7745" y="182775"/>
            <a:ext cx="2862030" cy="369332"/>
          </a:xfrm>
          <a:prstGeom prst="rect">
            <a:avLst/>
          </a:prstGeom>
          <a:noFill/>
        </p:spPr>
        <p:txBody>
          <a:bodyPr wrap="square" rtlCol="0">
            <a:spAutoFit/>
          </a:bodyPr>
          <a:lstStyle/>
          <a:p>
            <a:pPr algn="ctr"/>
            <a:r>
              <a:rPr lang="fr-FR" dirty="0" smtClean="0"/>
              <a:t>Comment marche l’IA</a:t>
            </a:r>
          </a:p>
        </p:txBody>
      </p:sp>
      <p:sp>
        <p:nvSpPr>
          <p:cNvPr id="10" name="ZoneTexte 9"/>
          <p:cNvSpPr txBox="1"/>
          <p:nvPr/>
        </p:nvSpPr>
        <p:spPr>
          <a:xfrm>
            <a:off x="690201" y="754671"/>
            <a:ext cx="7610608" cy="923330"/>
          </a:xfrm>
          <a:prstGeom prst="rect">
            <a:avLst/>
          </a:prstGeom>
          <a:noFill/>
        </p:spPr>
        <p:txBody>
          <a:bodyPr wrap="square" rtlCol="0">
            <a:spAutoFit/>
          </a:bodyPr>
          <a:lstStyle/>
          <a:p>
            <a:r>
              <a:rPr lang="fr-FR" dirty="0" smtClean="0"/>
              <a:t>1/ Définition de la tâche à effectuer</a:t>
            </a:r>
          </a:p>
          <a:p>
            <a:endParaRPr lang="fr-FR" dirty="0"/>
          </a:p>
          <a:p>
            <a:r>
              <a:rPr lang="fr-FR" dirty="0" smtClean="0"/>
              <a:t>2/ Développement d’un outil</a:t>
            </a:r>
            <a:endParaRPr lang="fr-FR" dirty="0"/>
          </a:p>
        </p:txBody>
      </p:sp>
    </p:spTree>
    <p:extLst>
      <p:ext uri="{BB962C8B-B14F-4D97-AF65-F5344CB8AC3E}">
        <p14:creationId xmlns:p14="http://schemas.microsoft.com/office/powerpoint/2010/main" val="48124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3" name="Rectangle 2"/>
          <p:cNvSpPr/>
          <p:nvPr/>
        </p:nvSpPr>
        <p:spPr>
          <a:xfrm>
            <a:off x="136743" y="283723"/>
            <a:ext cx="3064487" cy="1384995"/>
          </a:xfrm>
          <a:prstGeom prst="rect">
            <a:avLst/>
          </a:prstGeom>
        </p:spPr>
        <p:txBody>
          <a:bodyPr wrap="square">
            <a:spAutoFit/>
          </a:bodyPr>
          <a:lstStyle/>
          <a:p>
            <a:r>
              <a:rPr lang="fr-FR" sz="1400" dirty="0" smtClean="0"/>
              <a:t>Qualités requises : </a:t>
            </a:r>
          </a:p>
          <a:p>
            <a:pPr marL="285750" indent="-285750">
              <a:buFontTx/>
              <a:buChar char="-"/>
            </a:pPr>
            <a:r>
              <a:rPr lang="fr-FR" sz="1400" dirty="0" smtClean="0"/>
              <a:t>Taille</a:t>
            </a:r>
          </a:p>
          <a:p>
            <a:pPr marL="285750" indent="-285750">
              <a:buFontTx/>
              <a:buChar char="-"/>
            </a:pPr>
            <a:r>
              <a:rPr lang="fr-FR" sz="1400" dirty="0" smtClean="0"/>
              <a:t>Variété</a:t>
            </a:r>
          </a:p>
          <a:p>
            <a:pPr marL="285750" indent="-285750">
              <a:buFontTx/>
              <a:buChar char="-"/>
            </a:pPr>
            <a:r>
              <a:rPr lang="fr-FR" sz="1400" dirty="0" smtClean="0"/>
              <a:t>Représentativité</a:t>
            </a:r>
          </a:p>
          <a:p>
            <a:pPr marL="285750" indent="-285750">
              <a:buFontTx/>
              <a:buChar char="-"/>
            </a:pPr>
            <a:endParaRPr lang="fr-FR" sz="1400" dirty="0"/>
          </a:p>
          <a:p>
            <a:r>
              <a:rPr lang="fr-FR" sz="1400" dirty="0" smtClean="0"/>
              <a:t>Possibilité de création de données</a:t>
            </a:r>
          </a:p>
        </p:txBody>
      </p:sp>
    </p:spTree>
    <p:extLst>
      <p:ext uri="{BB962C8B-B14F-4D97-AF65-F5344CB8AC3E}">
        <p14:creationId xmlns:p14="http://schemas.microsoft.com/office/powerpoint/2010/main" val="360837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3" name="Rectangle 2"/>
          <p:cNvSpPr/>
          <p:nvPr/>
        </p:nvSpPr>
        <p:spPr>
          <a:xfrm>
            <a:off x="136743" y="283723"/>
            <a:ext cx="3064487" cy="1384995"/>
          </a:xfrm>
          <a:prstGeom prst="rect">
            <a:avLst/>
          </a:prstGeom>
        </p:spPr>
        <p:txBody>
          <a:bodyPr wrap="square">
            <a:spAutoFit/>
          </a:bodyPr>
          <a:lstStyle/>
          <a:p>
            <a:r>
              <a:rPr lang="fr-FR" sz="1400" dirty="0" smtClean="0"/>
              <a:t>Qualités requises : </a:t>
            </a:r>
          </a:p>
          <a:p>
            <a:pPr marL="285750" indent="-285750">
              <a:buFontTx/>
              <a:buChar char="-"/>
            </a:pPr>
            <a:r>
              <a:rPr lang="fr-FR" sz="1400" dirty="0" smtClean="0"/>
              <a:t>Taille</a:t>
            </a:r>
          </a:p>
          <a:p>
            <a:pPr marL="285750" indent="-285750">
              <a:buFontTx/>
              <a:buChar char="-"/>
            </a:pPr>
            <a:r>
              <a:rPr lang="fr-FR" sz="1400" dirty="0" smtClean="0"/>
              <a:t>Variété</a:t>
            </a:r>
          </a:p>
          <a:p>
            <a:pPr marL="285750" indent="-285750">
              <a:buFontTx/>
              <a:buChar char="-"/>
            </a:pPr>
            <a:r>
              <a:rPr lang="fr-FR" sz="1400" dirty="0" smtClean="0"/>
              <a:t>Représentativité</a:t>
            </a:r>
          </a:p>
          <a:p>
            <a:pPr marL="285750" indent="-285750">
              <a:buFontTx/>
              <a:buChar char="-"/>
            </a:pPr>
            <a:endParaRPr lang="fr-FR" sz="1400" dirty="0"/>
          </a:p>
          <a:p>
            <a:r>
              <a:rPr lang="fr-FR" sz="1400" dirty="0" smtClean="0"/>
              <a:t>Possibilité de création de données</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cxnSp>
        <p:nvCxnSpPr>
          <p:cNvPr id="6" name="Connecteur droit 5"/>
          <p:cNvCxnSpPr/>
          <p:nvPr/>
        </p:nvCxnSpPr>
        <p:spPr>
          <a:xfrm flipH="1">
            <a:off x="1191035" y="1548212"/>
            <a:ext cx="2123498" cy="12111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H="1">
            <a:off x="3077581" y="1548212"/>
            <a:ext cx="2123498" cy="12111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326804" y="3574360"/>
            <a:ext cx="2797610" cy="1169551"/>
          </a:xfrm>
          <a:prstGeom prst="rect">
            <a:avLst/>
          </a:prstGeom>
        </p:spPr>
        <p:txBody>
          <a:bodyPr wrap="square">
            <a:spAutoFit/>
          </a:bodyPr>
          <a:lstStyle/>
          <a:p>
            <a:r>
              <a:rPr lang="fr-FR" sz="1400" dirty="0" smtClean="0"/>
              <a:t>Régression linéaire</a:t>
            </a:r>
          </a:p>
          <a:p>
            <a:r>
              <a:rPr lang="fr-FR" sz="1400" dirty="0" err="1" smtClean="0"/>
              <a:t>Random</a:t>
            </a:r>
            <a:r>
              <a:rPr lang="fr-FR" sz="1400" dirty="0" smtClean="0"/>
              <a:t> Forest</a:t>
            </a:r>
          </a:p>
          <a:p>
            <a:r>
              <a:rPr lang="fr-FR" sz="1400" dirty="0" smtClean="0"/>
              <a:t>Gradient </a:t>
            </a:r>
            <a:r>
              <a:rPr lang="fr-FR" sz="1400" dirty="0" err="1" smtClean="0"/>
              <a:t>Boosting</a:t>
            </a:r>
            <a:endParaRPr lang="fr-FR" sz="1400" dirty="0" smtClean="0"/>
          </a:p>
          <a:p>
            <a:r>
              <a:rPr lang="fr-FR" sz="1400" dirty="0" smtClean="0"/>
              <a:t>Réseaux de neurones </a:t>
            </a:r>
            <a:r>
              <a:rPr lang="fr-FR" sz="1400" dirty="0" err="1" smtClean="0"/>
              <a:t>circonvolutifs</a:t>
            </a:r>
            <a:endParaRPr lang="fr-FR" sz="1400" dirty="0" smtClean="0"/>
          </a:p>
          <a:p>
            <a:r>
              <a:rPr lang="mr-IN" sz="1400" dirty="0" smtClean="0"/>
              <a:t>…</a:t>
            </a:r>
            <a:endParaRPr lang="fr-FR" sz="1400" dirty="0" smtClean="0"/>
          </a:p>
        </p:txBody>
      </p:sp>
      <p:sp>
        <p:nvSpPr>
          <p:cNvPr id="9" name="ZoneTexte 8"/>
          <p:cNvSpPr txBox="1"/>
          <p:nvPr/>
        </p:nvSpPr>
        <p:spPr>
          <a:xfrm rot="19865427">
            <a:off x="2433020" y="2004724"/>
            <a:ext cx="1497638" cy="369332"/>
          </a:xfrm>
          <a:prstGeom prst="rect">
            <a:avLst/>
          </a:prstGeom>
          <a:solidFill>
            <a:schemeClr val="tx1"/>
          </a:solidFill>
        </p:spPr>
        <p:txBody>
          <a:bodyPr wrap="none" rtlCol="0">
            <a:spAutoFit/>
          </a:bodyPr>
          <a:lstStyle/>
          <a:p>
            <a:r>
              <a:rPr lang="fr-FR" dirty="0" smtClean="0">
                <a:solidFill>
                  <a:schemeClr val="bg1"/>
                </a:solidFill>
              </a:rPr>
              <a:t>apprentissage</a:t>
            </a:r>
            <a:endParaRPr lang="fr-FR" dirty="0">
              <a:solidFill>
                <a:schemeClr val="bg1"/>
              </a:solidFill>
            </a:endParaRPr>
          </a:p>
        </p:txBody>
      </p:sp>
    </p:spTree>
    <p:extLst>
      <p:ext uri="{BB962C8B-B14F-4D97-AF65-F5344CB8AC3E}">
        <p14:creationId xmlns:p14="http://schemas.microsoft.com/office/powerpoint/2010/main" val="205224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3" name="Rectangle 2"/>
          <p:cNvSpPr/>
          <p:nvPr/>
        </p:nvSpPr>
        <p:spPr>
          <a:xfrm>
            <a:off x="136743" y="283723"/>
            <a:ext cx="3064487" cy="1384995"/>
          </a:xfrm>
          <a:prstGeom prst="rect">
            <a:avLst/>
          </a:prstGeom>
        </p:spPr>
        <p:txBody>
          <a:bodyPr wrap="square">
            <a:spAutoFit/>
          </a:bodyPr>
          <a:lstStyle/>
          <a:p>
            <a:r>
              <a:rPr lang="fr-FR" sz="1400" dirty="0" smtClean="0"/>
              <a:t>Qualités requises : </a:t>
            </a:r>
          </a:p>
          <a:p>
            <a:pPr marL="285750" indent="-285750">
              <a:buFontTx/>
              <a:buChar char="-"/>
            </a:pPr>
            <a:r>
              <a:rPr lang="fr-FR" sz="1400" dirty="0" smtClean="0"/>
              <a:t>Taille</a:t>
            </a:r>
          </a:p>
          <a:p>
            <a:pPr marL="285750" indent="-285750">
              <a:buFontTx/>
              <a:buChar char="-"/>
            </a:pPr>
            <a:r>
              <a:rPr lang="fr-FR" sz="1400" dirty="0" smtClean="0"/>
              <a:t>Variété</a:t>
            </a:r>
          </a:p>
          <a:p>
            <a:pPr marL="285750" indent="-285750">
              <a:buFontTx/>
              <a:buChar char="-"/>
            </a:pPr>
            <a:r>
              <a:rPr lang="fr-FR" sz="1400" dirty="0" smtClean="0"/>
              <a:t>Représentativité</a:t>
            </a:r>
          </a:p>
          <a:p>
            <a:pPr marL="285750" indent="-285750">
              <a:buFontTx/>
              <a:buChar char="-"/>
            </a:pPr>
            <a:endParaRPr lang="fr-FR" sz="1400" dirty="0"/>
          </a:p>
          <a:p>
            <a:r>
              <a:rPr lang="fr-FR" sz="1400" dirty="0" smtClean="0"/>
              <a:t>Possibilité de création de données</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cxnSp>
        <p:nvCxnSpPr>
          <p:cNvPr id="6" name="Connecteur droit 5"/>
          <p:cNvCxnSpPr/>
          <p:nvPr/>
        </p:nvCxnSpPr>
        <p:spPr>
          <a:xfrm flipH="1">
            <a:off x="1191035" y="1548212"/>
            <a:ext cx="2123498" cy="12111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H="1">
            <a:off x="3077581" y="1548212"/>
            <a:ext cx="2123498" cy="12111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326804" y="3574360"/>
            <a:ext cx="2797610" cy="1169551"/>
          </a:xfrm>
          <a:prstGeom prst="rect">
            <a:avLst/>
          </a:prstGeom>
        </p:spPr>
        <p:txBody>
          <a:bodyPr wrap="square">
            <a:spAutoFit/>
          </a:bodyPr>
          <a:lstStyle/>
          <a:p>
            <a:r>
              <a:rPr lang="fr-FR" sz="1400" dirty="0" smtClean="0"/>
              <a:t>Régression linéaire</a:t>
            </a:r>
          </a:p>
          <a:p>
            <a:r>
              <a:rPr lang="fr-FR" sz="1400" dirty="0" err="1" smtClean="0"/>
              <a:t>Random</a:t>
            </a:r>
            <a:r>
              <a:rPr lang="fr-FR" sz="1400" dirty="0" smtClean="0"/>
              <a:t> Forest</a:t>
            </a:r>
          </a:p>
          <a:p>
            <a:r>
              <a:rPr lang="fr-FR" sz="1400" dirty="0" smtClean="0"/>
              <a:t>Gradient </a:t>
            </a:r>
            <a:r>
              <a:rPr lang="fr-FR" sz="1400" dirty="0" err="1" smtClean="0"/>
              <a:t>Boosting</a:t>
            </a:r>
            <a:endParaRPr lang="fr-FR" sz="1400" dirty="0" smtClean="0"/>
          </a:p>
          <a:p>
            <a:r>
              <a:rPr lang="fr-FR" sz="1400" dirty="0" smtClean="0"/>
              <a:t>Réseaux de neurones </a:t>
            </a:r>
            <a:r>
              <a:rPr lang="fr-FR" sz="1400" dirty="0" err="1" smtClean="0"/>
              <a:t>circonvolutifs</a:t>
            </a:r>
            <a:endParaRPr lang="fr-FR" sz="1400" dirty="0" smtClean="0"/>
          </a:p>
          <a:p>
            <a:r>
              <a:rPr lang="mr-IN" sz="1400" dirty="0" smtClean="0"/>
              <a:t>…</a:t>
            </a:r>
            <a:endParaRPr lang="fr-FR" sz="1400" dirty="0" smtClean="0"/>
          </a:p>
        </p:txBody>
      </p:sp>
      <p:sp>
        <p:nvSpPr>
          <p:cNvPr id="9" name="ZoneTexte 8"/>
          <p:cNvSpPr txBox="1"/>
          <p:nvPr/>
        </p:nvSpPr>
        <p:spPr>
          <a:xfrm rot="19865427">
            <a:off x="2433020" y="2004724"/>
            <a:ext cx="1497638" cy="369332"/>
          </a:xfrm>
          <a:prstGeom prst="rect">
            <a:avLst/>
          </a:prstGeom>
          <a:solidFill>
            <a:schemeClr val="tx1"/>
          </a:solidFill>
        </p:spPr>
        <p:txBody>
          <a:bodyPr wrap="none" rtlCol="0">
            <a:spAutoFit/>
          </a:bodyPr>
          <a:lstStyle/>
          <a:p>
            <a:r>
              <a:rPr lang="fr-FR" dirty="0" smtClean="0">
                <a:solidFill>
                  <a:schemeClr val="bg1"/>
                </a:solidFill>
              </a:rPr>
              <a:t>apprentissage</a:t>
            </a:r>
            <a:endParaRPr lang="fr-FR" dirty="0">
              <a:solidFill>
                <a:schemeClr val="bg1"/>
              </a:solidFill>
            </a:endParaRPr>
          </a:p>
        </p:txBody>
      </p:sp>
      <p:sp>
        <p:nvSpPr>
          <p:cNvPr id="12" name="ZoneTexte 11"/>
          <p:cNvSpPr txBox="1"/>
          <p:nvPr/>
        </p:nvSpPr>
        <p:spPr>
          <a:xfrm>
            <a:off x="5201079" y="2710267"/>
            <a:ext cx="188654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Validation</a:t>
            </a:r>
          </a:p>
          <a:p>
            <a:pPr algn="ctr"/>
            <a:endParaRPr lang="fr-FR" dirty="0" smtClean="0"/>
          </a:p>
        </p:txBody>
      </p:sp>
      <p:cxnSp>
        <p:nvCxnSpPr>
          <p:cNvPr id="13" name="Connecteur droit 12"/>
          <p:cNvCxnSpPr/>
          <p:nvPr/>
        </p:nvCxnSpPr>
        <p:spPr>
          <a:xfrm>
            <a:off x="5201079" y="1548212"/>
            <a:ext cx="0" cy="11648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5587593" y="1545435"/>
            <a:ext cx="1500032" cy="116760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224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7745" y="182775"/>
            <a:ext cx="2862030" cy="369332"/>
          </a:xfrm>
          <a:prstGeom prst="rect">
            <a:avLst/>
          </a:prstGeom>
          <a:noFill/>
        </p:spPr>
        <p:txBody>
          <a:bodyPr wrap="square" rtlCol="0">
            <a:spAutoFit/>
          </a:bodyPr>
          <a:lstStyle/>
          <a:p>
            <a:pPr algn="ctr"/>
            <a:r>
              <a:rPr lang="fr-FR" dirty="0" smtClean="0"/>
              <a:t>Comment marche l’IA</a:t>
            </a:r>
          </a:p>
        </p:txBody>
      </p:sp>
      <p:sp>
        <p:nvSpPr>
          <p:cNvPr id="10" name="ZoneTexte 9"/>
          <p:cNvSpPr txBox="1"/>
          <p:nvPr/>
        </p:nvSpPr>
        <p:spPr>
          <a:xfrm>
            <a:off x="690201" y="754671"/>
            <a:ext cx="7610608" cy="1754327"/>
          </a:xfrm>
          <a:prstGeom prst="rect">
            <a:avLst/>
          </a:prstGeom>
          <a:noFill/>
        </p:spPr>
        <p:txBody>
          <a:bodyPr wrap="square" rtlCol="0">
            <a:spAutoFit/>
          </a:bodyPr>
          <a:lstStyle/>
          <a:p>
            <a:r>
              <a:rPr lang="fr-FR" dirty="0" smtClean="0"/>
              <a:t>1/ Définition de la tâche à effectuer</a:t>
            </a:r>
          </a:p>
          <a:p>
            <a:endParaRPr lang="fr-FR" dirty="0" smtClean="0"/>
          </a:p>
          <a:p>
            <a:r>
              <a:rPr lang="fr-FR" dirty="0" smtClean="0"/>
              <a:t>2/ Développement du modèle</a:t>
            </a:r>
          </a:p>
          <a:p>
            <a:endParaRPr lang="fr-FR" dirty="0"/>
          </a:p>
          <a:p>
            <a:r>
              <a:rPr lang="fr-FR" dirty="0" smtClean="0"/>
              <a:t>3/ En l’absence de théorie, la validation sur un nouveau jeu de données est indispensable </a:t>
            </a:r>
            <a:endParaRPr lang="fr-FR" dirty="0"/>
          </a:p>
        </p:txBody>
      </p:sp>
      <p:pic>
        <p:nvPicPr>
          <p:cNvPr id="11" name="Image 10"/>
          <p:cNvPicPr>
            <a:picLocks noChangeAspect="1"/>
          </p:cNvPicPr>
          <p:nvPr/>
        </p:nvPicPr>
        <p:blipFill>
          <a:blip r:embed="rId2"/>
          <a:stretch>
            <a:fillRect/>
          </a:stretch>
        </p:blipFill>
        <p:spPr>
          <a:xfrm>
            <a:off x="933526" y="2637323"/>
            <a:ext cx="3237776" cy="2051188"/>
          </a:xfrm>
          <a:prstGeom prst="rect">
            <a:avLst/>
          </a:prstGeom>
        </p:spPr>
      </p:pic>
      <p:pic>
        <p:nvPicPr>
          <p:cNvPr id="12" name="Image 11"/>
          <p:cNvPicPr>
            <a:picLocks noChangeAspect="1"/>
          </p:cNvPicPr>
          <p:nvPr/>
        </p:nvPicPr>
        <p:blipFill>
          <a:blip r:embed="rId3"/>
          <a:stretch>
            <a:fillRect/>
          </a:stretch>
        </p:blipFill>
        <p:spPr>
          <a:xfrm>
            <a:off x="4928863" y="2637323"/>
            <a:ext cx="3371946" cy="1958392"/>
          </a:xfrm>
          <a:prstGeom prst="rect">
            <a:avLst/>
          </a:prstGeom>
        </p:spPr>
      </p:pic>
    </p:spTree>
    <p:extLst>
      <p:ext uri="{BB962C8B-B14F-4D97-AF65-F5344CB8AC3E}">
        <p14:creationId xmlns:p14="http://schemas.microsoft.com/office/powerpoint/2010/main" val="272587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888116" y="1977136"/>
            <a:ext cx="1212817" cy="369332"/>
          </a:xfrm>
          <a:prstGeom prst="rect">
            <a:avLst/>
          </a:prstGeom>
          <a:noFill/>
        </p:spPr>
        <p:txBody>
          <a:bodyPr wrap="none" rtlCol="0">
            <a:spAutoFit/>
          </a:bodyPr>
          <a:lstStyle/>
          <a:p>
            <a:r>
              <a:rPr lang="fr-FR" b="1" dirty="0" smtClean="0"/>
              <a:t>IA et santé</a:t>
            </a:r>
            <a:endParaRPr lang="fr-FR" b="1" dirty="0"/>
          </a:p>
        </p:txBody>
      </p:sp>
    </p:spTree>
    <p:extLst>
      <p:ext uri="{BB962C8B-B14F-4D97-AF65-F5344CB8AC3E}">
        <p14:creationId xmlns:p14="http://schemas.microsoft.com/office/powerpoint/2010/main" val="278427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94623" y="2656441"/>
            <a:ext cx="1635788" cy="1815551"/>
            <a:chOff x="895700" y="1678830"/>
            <a:chExt cx="2181051" cy="2420735"/>
          </a:xfrm>
        </p:grpSpPr>
        <p:grpSp>
          <p:nvGrpSpPr>
            <p:cNvPr id="2" name="Groupe 1"/>
            <p:cNvGrpSpPr/>
            <p:nvPr/>
          </p:nvGrpSpPr>
          <p:grpSpPr>
            <a:xfrm>
              <a:off x="1260073" y="1871063"/>
              <a:ext cx="1457497" cy="1656309"/>
              <a:chOff x="1485208" y="1032516"/>
              <a:chExt cx="1457497" cy="1656309"/>
            </a:xfrm>
          </p:grpSpPr>
          <p:sp>
            <p:nvSpPr>
              <p:cNvPr id="3" name="Émoticône 2"/>
              <p:cNvSpPr/>
              <p:nvPr/>
            </p:nvSpPr>
            <p:spPr>
              <a:xfrm>
                <a:off x="1575262" y="1520888"/>
                <a:ext cx="415636" cy="415636"/>
              </a:xfrm>
              <a:prstGeom prst="smileyFac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Émoticône 3"/>
              <p:cNvSpPr/>
              <p:nvPr/>
            </p:nvSpPr>
            <p:spPr>
              <a:xfrm>
                <a:off x="2032462" y="1278434"/>
                <a:ext cx="415636" cy="41563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moticône 4"/>
              <p:cNvSpPr/>
              <p:nvPr/>
            </p:nvSpPr>
            <p:spPr>
              <a:xfrm>
                <a:off x="1485208" y="2075070"/>
                <a:ext cx="415636" cy="415636"/>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moticône 5"/>
              <p:cNvSpPr/>
              <p:nvPr/>
            </p:nvSpPr>
            <p:spPr>
              <a:xfrm>
                <a:off x="2032462" y="1770270"/>
                <a:ext cx="415636" cy="415636"/>
              </a:xfrm>
              <a:prstGeom prst="smileyFac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moticône 6"/>
              <p:cNvSpPr/>
              <p:nvPr/>
            </p:nvSpPr>
            <p:spPr>
              <a:xfrm>
                <a:off x="1633452" y="1032516"/>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moticône 7"/>
              <p:cNvSpPr/>
              <p:nvPr/>
            </p:nvSpPr>
            <p:spPr>
              <a:xfrm>
                <a:off x="2527069" y="1562452"/>
                <a:ext cx="415636" cy="415636"/>
              </a:xfrm>
              <a:prstGeom prst="smileyFac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moticône 8"/>
              <p:cNvSpPr/>
              <p:nvPr/>
            </p:nvSpPr>
            <p:spPr>
              <a:xfrm>
                <a:off x="2448098" y="2100008"/>
                <a:ext cx="415636" cy="415636"/>
              </a:xfrm>
              <a:prstGeom prst="smileyFac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Émoticône 9"/>
              <p:cNvSpPr/>
              <p:nvPr/>
            </p:nvSpPr>
            <p:spPr>
              <a:xfrm>
                <a:off x="1990898" y="2273189"/>
                <a:ext cx="415636" cy="415636"/>
              </a:xfrm>
              <a:prstGeom prst="smileyFac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Émoticône 11"/>
            <p:cNvSpPr/>
            <p:nvPr/>
          </p:nvSpPr>
          <p:spPr>
            <a:xfrm>
              <a:off x="895700" y="2556870"/>
              <a:ext cx="415636" cy="415636"/>
            </a:xfrm>
            <a:prstGeom prst="smileyFac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Émoticône 12"/>
            <p:cNvSpPr/>
            <p:nvPr/>
          </p:nvSpPr>
          <p:spPr>
            <a:xfrm>
              <a:off x="2181399" y="3406837"/>
              <a:ext cx="415636" cy="415636"/>
            </a:xfrm>
            <a:prstGeom prst="smileyFac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moticône 13"/>
            <p:cNvSpPr/>
            <p:nvPr/>
          </p:nvSpPr>
          <p:spPr>
            <a:xfrm>
              <a:off x="2661115" y="2728662"/>
              <a:ext cx="415636" cy="415636"/>
            </a:xfrm>
            <a:prstGeom prst="smileyFac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moticône 14"/>
            <p:cNvSpPr/>
            <p:nvPr/>
          </p:nvSpPr>
          <p:spPr>
            <a:xfrm>
              <a:off x="911980" y="2037146"/>
              <a:ext cx="415636" cy="415636"/>
            </a:xfrm>
            <a:prstGeom prst="smileyFac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moticône 15"/>
            <p:cNvSpPr/>
            <p:nvPr/>
          </p:nvSpPr>
          <p:spPr>
            <a:xfrm>
              <a:off x="1350127" y="3398883"/>
              <a:ext cx="415636" cy="415636"/>
            </a:xfrm>
            <a:prstGeom prst="smileyFac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moticône 16"/>
            <p:cNvSpPr/>
            <p:nvPr/>
          </p:nvSpPr>
          <p:spPr>
            <a:xfrm>
              <a:off x="2024844" y="1678830"/>
              <a:ext cx="415636" cy="415636"/>
            </a:xfrm>
            <a:prstGeom prst="smileyFac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moticône 17"/>
            <p:cNvSpPr/>
            <p:nvPr/>
          </p:nvSpPr>
          <p:spPr>
            <a:xfrm>
              <a:off x="1823953" y="3683929"/>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Émoticône 18"/>
            <p:cNvSpPr/>
            <p:nvPr/>
          </p:nvSpPr>
          <p:spPr>
            <a:xfrm>
              <a:off x="2414155" y="1973931"/>
              <a:ext cx="415636" cy="415636"/>
            </a:xfrm>
            <a:prstGeom prst="smileyFac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une évidence</a:t>
            </a:r>
          </a:p>
        </p:txBody>
      </p:sp>
      <p:sp>
        <p:nvSpPr>
          <p:cNvPr id="22" name="ZoneTexte 21"/>
          <p:cNvSpPr txBox="1"/>
          <p:nvPr/>
        </p:nvSpPr>
        <p:spPr>
          <a:xfrm>
            <a:off x="3474927" y="1159448"/>
            <a:ext cx="1851660" cy="1300356"/>
          </a:xfrm>
          <a:prstGeom prst="rect">
            <a:avLst/>
          </a:prstGeom>
          <a:solidFill>
            <a:schemeClr val="tx1"/>
          </a:solidFill>
        </p:spPr>
        <p:txBody>
          <a:bodyPr wrap="square" lIns="68580" tIns="34290" rIns="68580" bIns="34290" rtlCol="0">
            <a:spAutoFit/>
          </a:bodyPr>
          <a:lstStyle/>
          <a:p>
            <a:r>
              <a:rPr lang="fr-FR" sz="800" dirty="0">
                <a:solidFill>
                  <a:schemeClr val="bg1"/>
                </a:solidFill>
              </a:rPr>
              <a:t>1001101011010101001100110110101101011010010011110110100100110110001010100101100110101101010100110011011010110101101001001111011010010011011000101010010110011010110101010011001101101011010110100100111101101001001101100010101001011001101011010101001100110110101101011010010011110110100100110110001010100101</a:t>
            </a:r>
          </a:p>
        </p:txBody>
      </p:sp>
      <p:cxnSp>
        <p:nvCxnSpPr>
          <p:cNvPr id="24" name="Connecteur droit avec flèche 23"/>
          <p:cNvCxnSpPr/>
          <p:nvPr/>
        </p:nvCxnSpPr>
        <p:spPr>
          <a:xfrm flipV="1">
            <a:off x="2045191" y="1874085"/>
            <a:ext cx="1286342" cy="860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83632" y="1159448"/>
            <a:ext cx="2402040" cy="1331134"/>
          </a:xfrm>
          <a:prstGeom prst="rect">
            <a:avLst/>
          </a:prstGeom>
          <a:noFill/>
        </p:spPr>
        <p:txBody>
          <a:bodyPr wrap="none" lIns="68580" tIns="34290" rIns="68580" bIns="34290" rtlCol="0">
            <a:spAutoFit/>
          </a:bodyPr>
          <a:lstStyle/>
          <a:p>
            <a:r>
              <a:rPr lang="fr-FR" sz="1600" dirty="0" smtClean="0"/>
              <a:t>Dossier patient informatisé</a:t>
            </a:r>
          </a:p>
          <a:p>
            <a:r>
              <a:rPr lang="fr-FR" sz="1600" dirty="0"/>
              <a:t>Biologie, radiologie, </a:t>
            </a:r>
            <a:r>
              <a:rPr lang="fr-FR" sz="1600" dirty="0" err="1"/>
              <a:t>omics</a:t>
            </a:r>
            <a:endParaRPr lang="fr-FR" sz="1600" dirty="0" smtClean="0"/>
          </a:p>
          <a:p>
            <a:r>
              <a:rPr lang="fr-FR" sz="1600" dirty="0"/>
              <a:t>SNDS</a:t>
            </a:r>
          </a:p>
          <a:p>
            <a:r>
              <a:rPr lang="fr-FR" sz="1600" dirty="0"/>
              <a:t>Réseaux sociaux</a:t>
            </a:r>
          </a:p>
          <a:p>
            <a:r>
              <a:rPr lang="fr-FR" sz="1600" dirty="0" smtClean="0"/>
              <a:t>Objets connectés</a:t>
            </a:r>
          </a:p>
        </p:txBody>
      </p:sp>
    </p:spTree>
    <p:extLst>
      <p:ext uri="{BB962C8B-B14F-4D97-AF65-F5344CB8AC3E}">
        <p14:creationId xmlns:p14="http://schemas.microsoft.com/office/powerpoint/2010/main" val="1626371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94623" y="2656441"/>
            <a:ext cx="1635788" cy="1815551"/>
            <a:chOff x="895700" y="1678830"/>
            <a:chExt cx="2181051" cy="2420735"/>
          </a:xfrm>
        </p:grpSpPr>
        <p:grpSp>
          <p:nvGrpSpPr>
            <p:cNvPr id="2" name="Groupe 1"/>
            <p:cNvGrpSpPr/>
            <p:nvPr/>
          </p:nvGrpSpPr>
          <p:grpSpPr>
            <a:xfrm>
              <a:off x="1260073" y="1871063"/>
              <a:ext cx="1457497" cy="1656309"/>
              <a:chOff x="1485208" y="1032516"/>
              <a:chExt cx="1457497" cy="1656309"/>
            </a:xfrm>
          </p:grpSpPr>
          <p:sp>
            <p:nvSpPr>
              <p:cNvPr id="3" name="Émoticône 2"/>
              <p:cNvSpPr/>
              <p:nvPr/>
            </p:nvSpPr>
            <p:spPr>
              <a:xfrm>
                <a:off x="1575262" y="1520888"/>
                <a:ext cx="415636" cy="415636"/>
              </a:xfrm>
              <a:prstGeom prst="smileyFac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Émoticône 3"/>
              <p:cNvSpPr/>
              <p:nvPr/>
            </p:nvSpPr>
            <p:spPr>
              <a:xfrm>
                <a:off x="2032462" y="1278434"/>
                <a:ext cx="415636" cy="41563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moticône 4"/>
              <p:cNvSpPr/>
              <p:nvPr/>
            </p:nvSpPr>
            <p:spPr>
              <a:xfrm>
                <a:off x="1485208" y="2075070"/>
                <a:ext cx="415636" cy="415636"/>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moticône 5"/>
              <p:cNvSpPr/>
              <p:nvPr/>
            </p:nvSpPr>
            <p:spPr>
              <a:xfrm>
                <a:off x="2032462" y="1770270"/>
                <a:ext cx="415636" cy="415636"/>
              </a:xfrm>
              <a:prstGeom prst="smileyFac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moticône 6"/>
              <p:cNvSpPr/>
              <p:nvPr/>
            </p:nvSpPr>
            <p:spPr>
              <a:xfrm>
                <a:off x="1633452" y="1032516"/>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moticône 7"/>
              <p:cNvSpPr/>
              <p:nvPr/>
            </p:nvSpPr>
            <p:spPr>
              <a:xfrm>
                <a:off x="2527069" y="1562452"/>
                <a:ext cx="415636" cy="415636"/>
              </a:xfrm>
              <a:prstGeom prst="smileyFac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moticône 8"/>
              <p:cNvSpPr/>
              <p:nvPr/>
            </p:nvSpPr>
            <p:spPr>
              <a:xfrm>
                <a:off x="2448098" y="2100008"/>
                <a:ext cx="415636" cy="415636"/>
              </a:xfrm>
              <a:prstGeom prst="smileyFac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Émoticône 9"/>
              <p:cNvSpPr/>
              <p:nvPr/>
            </p:nvSpPr>
            <p:spPr>
              <a:xfrm>
                <a:off x="1990898" y="2273189"/>
                <a:ext cx="415636" cy="415636"/>
              </a:xfrm>
              <a:prstGeom prst="smileyFac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Émoticône 11"/>
            <p:cNvSpPr/>
            <p:nvPr/>
          </p:nvSpPr>
          <p:spPr>
            <a:xfrm>
              <a:off x="895700" y="2556870"/>
              <a:ext cx="415636" cy="415636"/>
            </a:xfrm>
            <a:prstGeom prst="smileyFac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Émoticône 12"/>
            <p:cNvSpPr/>
            <p:nvPr/>
          </p:nvSpPr>
          <p:spPr>
            <a:xfrm>
              <a:off x="2181399" y="3406837"/>
              <a:ext cx="415636" cy="415636"/>
            </a:xfrm>
            <a:prstGeom prst="smileyFac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moticône 13"/>
            <p:cNvSpPr/>
            <p:nvPr/>
          </p:nvSpPr>
          <p:spPr>
            <a:xfrm>
              <a:off x="2661115" y="2728662"/>
              <a:ext cx="415636" cy="415636"/>
            </a:xfrm>
            <a:prstGeom prst="smileyFac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moticône 14"/>
            <p:cNvSpPr/>
            <p:nvPr/>
          </p:nvSpPr>
          <p:spPr>
            <a:xfrm>
              <a:off x="911980" y="2037146"/>
              <a:ext cx="415636" cy="415636"/>
            </a:xfrm>
            <a:prstGeom prst="smileyFac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moticône 15"/>
            <p:cNvSpPr/>
            <p:nvPr/>
          </p:nvSpPr>
          <p:spPr>
            <a:xfrm>
              <a:off x="1350127" y="3398883"/>
              <a:ext cx="415636" cy="415636"/>
            </a:xfrm>
            <a:prstGeom prst="smileyFac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moticône 16"/>
            <p:cNvSpPr/>
            <p:nvPr/>
          </p:nvSpPr>
          <p:spPr>
            <a:xfrm>
              <a:off x="2024844" y="1678830"/>
              <a:ext cx="415636" cy="415636"/>
            </a:xfrm>
            <a:prstGeom prst="smileyFac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moticône 17"/>
            <p:cNvSpPr/>
            <p:nvPr/>
          </p:nvSpPr>
          <p:spPr>
            <a:xfrm>
              <a:off x="1823953" y="3683929"/>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Émoticône 18"/>
            <p:cNvSpPr/>
            <p:nvPr/>
          </p:nvSpPr>
          <p:spPr>
            <a:xfrm>
              <a:off x="2414155" y="1973931"/>
              <a:ext cx="415636" cy="415636"/>
            </a:xfrm>
            <a:prstGeom prst="smileyFac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une évidence</a:t>
            </a:r>
          </a:p>
        </p:txBody>
      </p:sp>
      <p:sp>
        <p:nvSpPr>
          <p:cNvPr id="22" name="ZoneTexte 21"/>
          <p:cNvSpPr txBox="1"/>
          <p:nvPr/>
        </p:nvSpPr>
        <p:spPr>
          <a:xfrm>
            <a:off x="3474927" y="1159448"/>
            <a:ext cx="1851660" cy="1300356"/>
          </a:xfrm>
          <a:prstGeom prst="rect">
            <a:avLst/>
          </a:prstGeom>
          <a:solidFill>
            <a:schemeClr val="tx1"/>
          </a:solidFill>
        </p:spPr>
        <p:txBody>
          <a:bodyPr wrap="square" lIns="68580" tIns="34290" rIns="68580" bIns="34290" rtlCol="0">
            <a:spAutoFit/>
          </a:bodyPr>
          <a:lstStyle/>
          <a:p>
            <a:r>
              <a:rPr lang="fr-FR" sz="800" dirty="0">
                <a:solidFill>
                  <a:schemeClr val="bg1"/>
                </a:solidFill>
              </a:rPr>
              <a:t>1001101011010101001100110110101101011010010011110110100100110110001010100101100110101101010100110011011010110101101001001111011010010011011000101010010110011010110101010011001101101011010110100100111101101001001101100010101001011001101011010101001100110110101101011010010011110110100100110110001010100101</a:t>
            </a:r>
          </a:p>
        </p:txBody>
      </p:sp>
      <p:cxnSp>
        <p:nvCxnSpPr>
          <p:cNvPr id="24" name="Connecteur droit avec flèche 23"/>
          <p:cNvCxnSpPr/>
          <p:nvPr/>
        </p:nvCxnSpPr>
        <p:spPr>
          <a:xfrm flipV="1">
            <a:off x="2045191" y="1874085"/>
            <a:ext cx="1286342" cy="860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83632" y="1159448"/>
            <a:ext cx="2402040" cy="1331134"/>
          </a:xfrm>
          <a:prstGeom prst="rect">
            <a:avLst/>
          </a:prstGeom>
          <a:noFill/>
        </p:spPr>
        <p:txBody>
          <a:bodyPr wrap="none" lIns="68580" tIns="34290" rIns="68580" bIns="34290" rtlCol="0">
            <a:spAutoFit/>
          </a:bodyPr>
          <a:lstStyle/>
          <a:p>
            <a:r>
              <a:rPr lang="fr-FR" sz="1600" dirty="0" smtClean="0"/>
              <a:t>Dossier patient informatisé</a:t>
            </a:r>
          </a:p>
          <a:p>
            <a:r>
              <a:rPr lang="fr-FR" sz="1600" dirty="0"/>
              <a:t>Biologie, radiologie, </a:t>
            </a:r>
            <a:r>
              <a:rPr lang="fr-FR" sz="1600" dirty="0" err="1"/>
              <a:t>omics</a:t>
            </a:r>
            <a:endParaRPr lang="fr-FR" sz="1600" dirty="0" smtClean="0"/>
          </a:p>
          <a:p>
            <a:r>
              <a:rPr lang="fr-FR" sz="1600" dirty="0"/>
              <a:t>SNDS</a:t>
            </a:r>
          </a:p>
          <a:p>
            <a:r>
              <a:rPr lang="fr-FR" sz="1600" dirty="0"/>
              <a:t>Réseaux sociaux</a:t>
            </a:r>
          </a:p>
          <a:p>
            <a:r>
              <a:rPr lang="fr-FR" sz="1600" dirty="0" smtClean="0"/>
              <a:t>Objets connectés</a:t>
            </a:r>
          </a:p>
        </p:txBody>
      </p:sp>
      <p:cxnSp>
        <p:nvCxnSpPr>
          <p:cNvPr id="26" name="Connecteur droit avec flèche 25"/>
          <p:cNvCxnSpPr/>
          <p:nvPr/>
        </p:nvCxnSpPr>
        <p:spPr>
          <a:xfrm>
            <a:off x="5510560" y="1874085"/>
            <a:ext cx="1154791" cy="10510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p:cNvPicPr>
            <a:picLocks noChangeAspect="1"/>
          </p:cNvPicPr>
          <p:nvPr/>
        </p:nvPicPr>
        <p:blipFill>
          <a:blip r:embed="rId2"/>
          <a:stretch>
            <a:fillRect/>
          </a:stretch>
        </p:blipFill>
        <p:spPr>
          <a:xfrm>
            <a:off x="6686550" y="2371665"/>
            <a:ext cx="1385888" cy="1850231"/>
          </a:xfrm>
          <a:prstGeom prst="rect">
            <a:avLst/>
          </a:prstGeom>
        </p:spPr>
      </p:pic>
      <p:sp>
        <p:nvSpPr>
          <p:cNvPr id="29" name="ZoneTexte 28"/>
          <p:cNvSpPr txBox="1"/>
          <p:nvPr/>
        </p:nvSpPr>
        <p:spPr>
          <a:xfrm>
            <a:off x="5974824" y="1159448"/>
            <a:ext cx="2527074" cy="807913"/>
          </a:xfrm>
          <a:prstGeom prst="rect">
            <a:avLst/>
          </a:prstGeom>
          <a:noFill/>
        </p:spPr>
        <p:txBody>
          <a:bodyPr wrap="none" lIns="68580" tIns="34290" rIns="68580" bIns="34290" rtlCol="0">
            <a:spAutoFit/>
          </a:bodyPr>
          <a:lstStyle/>
          <a:p>
            <a:r>
              <a:rPr lang="fr-FR" sz="1600" dirty="0" err="1" smtClean="0"/>
              <a:t>Deep</a:t>
            </a:r>
            <a:r>
              <a:rPr lang="fr-FR" sz="1600" dirty="0" smtClean="0"/>
              <a:t> </a:t>
            </a:r>
            <a:r>
              <a:rPr lang="fr-FR" sz="1600" dirty="0" err="1" smtClean="0"/>
              <a:t>learning</a:t>
            </a:r>
            <a:endParaRPr lang="fr-FR" sz="1600" dirty="0" smtClean="0"/>
          </a:p>
          <a:p>
            <a:r>
              <a:rPr lang="fr-FR" sz="1600" dirty="0" smtClean="0"/>
              <a:t>Machine </a:t>
            </a:r>
            <a:r>
              <a:rPr lang="fr-FR" sz="1600" dirty="0" err="1" smtClean="0"/>
              <a:t>learning</a:t>
            </a:r>
            <a:endParaRPr lang="fr-FR" sz="1600" dirty="0" smtClean="0"/>
          </a:p>
          <a:p>
            <a:r>
              <a:rPr lang="fr-FR" sz="1600" dirty="0" smtClean="0"/>
              <a:t>Capacités de calcul/stockage</a:t>
            </a:r>
            <a:endParaRPr lang="fr-FR" sz="1600" dirty="0"/>
          </a:p>
        </p:txBody>
      </p:sp>
    </p:spTree>
    <p:extLst>
      <p:ext uri="{BB962C8B-B14F-4D97-AF65-F5344CB8AC3E}">
        <p14:creationId xmlns:p14="http://schemas.microsoft.com/office/powerpoint/2010/main" val="2035347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94623" y="2656441"/>
            <a:ext cx="1635788" cy="1815551"/>
            <a:chOff x="895700" y="1678830"/>
            <a:chExt cx="2181051" cy="2420735"/>
          </a:xfrm>
        </p:grpSpPr>
        <p:grpSp>
          <p:nvGrpSpPr>
            <p:cNvPr id="2" name="Groupe 1"/>
            <p:cNvGrpSpPr/>
            <p:nvPr/>
          </p:nvGrpSpPr>
          <p:grpSpPr>
            <a:xfrm>
              <a:off x="1260073" y="1871063"/>
              <a:ext cx="1457497" cy="1656309"/>
              <a:chOff x="1485208" y="1032516"/>
              <a:chExt cx="1457497" cy="1656309"/>
            </a:xfrm>
          </p:grpSpPr>
          <p:sp>
            <p:nvSpPr>
              <p:cNvPr id="3" name="Émoticône 2"/>
              <p:cNvSpPr/>
              <p:nvPr/>
            </p:nvSpPr>
            <p:spPr>
              <a:xfrm>
                <a:off x="1575262" y="1520888"/>
                <a:ext cx="415636" cy="415636"/>
              </a:xfrm>
              <a:prstGeom prst="smileyFac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Émoticône 3"/>
              <p:cNvSpPr/>
              <p:nvPr/>
            </p:nvSpPr>
            <p:spPr>
              <a:xfrm>
                <a:off x="2032462" y="1278434"/>
                <a:ext cx="415636" cy="41563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moticône 4"/>
              <p:cNvSpPr/>
              <p:nvPr/>
            </p:nvSpPr>
            <p:spPr>
              <a:xfrm>
                <a:off x="1485208" y="2075070"/>
                <a:ext cx="415636" cy="415636"/>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moticône 5"/>
              <p:cNvSpPr/>
              <p:nvPr/>
            </p:nvSpPr>
            <p:spPr>
              <a:xfrm>
                <a:off x="2032462" y="1770270"/>
                <a:ext cx="415636" cy="415636"/>
              </a:xfrm>
              <a:prstGeom prst="smileyFac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moticône 6"/>
              <p:cNvSpPr/>
              <p:nvPr/>
            </p:nvSpPr>
            <p:spPr>
              <a:xfrm>
                <a:off x="1633452" y="1032516"/>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moticône 7"/>
              <p:cNvSpPr/>
              <p:nvPr/>
            </p:nvSpPr>
            <p:spPr>
              <a:xfrm>
                <a:off x="2527069" y="1562452"/>
                <a:ext cx="415636" cy="415636"/>
              </a:xfrm>
              <a:prstGeom prst="smileyFac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moticône 8"/>
              <p:cNvSpPr/>
              <p:nvPr/>
            </p:nvSpPr>
            <p:spPr>
              <a:xfrm>
                <a:off x="2448098" y="2100008"/>
                <a:ext cx="415636" cy="415636"/>
              </a:xfrm>
              <a:prstGeom prst="smileyFac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Émoticône 9"/>
              <p:cNvSpPr/>
              <p:nvPr/>
            </p:nvSpPr>
            <p:spPr>
              <a:xfrm>
                <a:off x="1990898" y="2273189"/>
                <a:ext cx="415636" cy="415636"/>
              </a:xfrm>
              <a:prstGeom prst="smileyFac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Émoticône 11"/>
            <p:cNvSpPr/>
            <p:nvPr/>
          </p:nvSpPr>
          <p:spPr>
            <a:xfrm>
              <a:off x="895700" y="2556870"/>
              <a:ext cx="415636" cy="415636"/>
            </a:xfrm>
            <a:prstGeom prst="smileyFac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Émoticône 12"/>
            <p:cNvSpPr/>
            <p:nvPr/>
          </p:nvSpPr>
          <p:spPr>
            <a:xfrm>
              <a:off x="2181399" y="3406837"/>
              <a:ext cx="415636" cy="415636"/>
            </a:xfrm>
            <a:prstGeom prst="smileyFac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moticône 13"/>
            <p:cNvSpPr/>
            <p:nvPr/>
          </p:nvSpPr>
          <p:spPr>
            <a:xfrm>
              <a:off x="2661115" y="2728662"/>
              <a:ext cx="415636" cy="415636"/>
            </a:xfrm>
            <a:prstGeom prst="smileyFac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moticône 14"/>
            <p:cNvSpPr/>
            <p:nvPr/>
          </p:nvSpPr>
          <p:spPr>
            <a:xfrm>
              <a:off x="911980" y="2037146"/>
              <a:ext cx="415636" cy="415636"/>
            </a:xfrm>
            <a:prstGeom prst="smileyFac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moticône 15"/>
            <p:cNvSpPr/>
            <p:nvPr/>
          </p:nvSpPr>
          <p:spPr>
            <a:xfrm>
              <a:off x="1350127" y="3398883"/>
              <a:ext cx="415636" cy="415636"/>
            </a:xfrm>
            <a:prstGeom prst="smileyFac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moticône 16"/>
            <p:cNvSpPr/>
            <p:nvPr/>
          </p:nvSpPr>
          <p:spPr>
            <a:xfrm>
              <a:off x="2024844" y="1678830"/>
              <a:ext cx="415636" cy="415636"/>
            </a:xfrm>
            <a:prstGeom prst="smileyFac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moticône 17"/>
            <p:cNvSpPr/>
            <p:nvPr/>
          </p:nvSpPr>
          <p:spPr>
            <a:xfrm>
              <a:off x="1823953" y="3683929"/>
              <a:ext cx="415636" cy="415636"/>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Émoticône 18"/>
            <p:cNvSpPr/>
            <p:nvPr/>
          </p:nvSpPr>
          <p:spPr>
            <a:xfrm>
              <a:off x="2414155" y="1973931"/>
              <a:ext cx="415636" cy="415636"/>
            </a:xfrm>
            <a:prstGeom prst="smileyFac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une évidence</a:t>
            </a:r>
          </a:p>
        </p:txBody>
      </p:sp>
      <p:sp>
        <p:nvSpPr>
          <p:cNvPr id="22" name="ZoneTexte 21"/>
          <p:cNvSpPr txBox="1"/>
          <p:nvPr/>
        </p:nvSpPr>
        <p:spPr>
          <a:xfrm>
            <a:off x="3474927" y="1159448"/>
            <a:ext cx="1851660" cy="1300356"/>
          </a:xfrm>
          <a:prstGeom prst="rect">
            <a:avLst/>
          </a:prstGeom>
          <a:solidFill>
            <a:schemeClr val="tx1"/>
          </a:solidFill>
        </p:spPr>
        <p:txBody>
          <a:bodyPr wrap="square" lIns="68580" tIns="34290" rIns="68580" bIns="34290" rtlCol="0">
            <a:spAutoFit/>
          </a:bodyPr>
          <a:lstStyle/>
          <a:p>
            <a:r>
              <a:rPr lang="fr-FR" sz="800" dirty="0">
                <a:solidFill>
                  <a:schemeClr val="bg1"/>
                </a:solidFill>
              </a:rPr>
              <a:t>1001101011010101001100110110101101011010010011110110100100110110001010100101100110101101010100110011011010110101101001001111011010010011011000101010010110011010110101010011001101101011010110100100111101101001001101100010101001011001101011010101001100110110101101011010010011110110100100110110001010100101</a:t>
            </a:r>
          </a:p>
        </p:txBody>
      </p:sp>
      <p:cxnSp>
        <p:nvCxnSpPr>
          <p:cNvPr id="24" name="Connecteur droit avec flèche 23"/>
          <p:cNvCxnSpPr/>
          <p:nvPr/>
        </p:nvCxnSpPr>
        <p:spPr>
          <a:xfrm flipV="1">
            <a:off x="2045191" y="1874085"/>
            <a:ext cx="1286342" cy="860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83632" y="1159448"/>
            <a:ext cx="2402040" cy="1331134"/>
          </a:xfrm>
          <a:prstGeom prst="rect">
            <a:avLst/>
          </a:prstGeom>
          <a:noFill/>
        </p:spPr>
        <p:txBody>
          <a:bodyPr wrap="none" lIns="68580" tIns="34290" rIns="68580" bIns="34290" rtlCol="0">
            <a:spAutoFit/>
          </a:bodyPr>
          <a:lstStyle/>
          <a:p>
            <a:r>
              <a:rPr lang="fr-FR" sz="1600" dirty="0" smtClean="0"/>
              <a:t>Dossier patient informatisé</a:t>
            </a:r>
          </a:p>
          <a:p>
            <a:r>
              <a:rPr lang="fr-FR" sz="1600" dirty="0"/>
              <a:t>Biologie, radiologie, </a:t>
            </a:r>
            <a:r>
              <a:rPr lang="fr-FR" sz="1600" dirty="0" err="1"/>
              <a:t>omics</a:t>
            </a:r>
            <a:endParaRPr lang="fr-FR" sz="1600" dirty="0" smtClean="0"/>
          </a:p>
          <a:p>
            <a:r>
              <a:rPr lang="fr-FR" sz="1600" dirty="0"/>
              <a:t>SNDS</a:t>
            </a:r>
          </a:p>
          <a:p>
            <a:r>
              <a:rPr lang="fr-FR" sz="1600" dirty="0"/>
              <a:t>Réseaux sociaux</a:t>
            </a:r>
          </a:p>
          <a:p>
            <a:r>
              <a:rPr lang="fr-FR" sz="1600" dirty="0" smtClean="0"/>
              <a:t>Objets connectés</a:t>
            </a:r>
          </a:p>
        </p:txBody>
      </p:sp>
      <p:cxnSp>
        <p:nvCxnSpPr>
          <p:cNvPr id="26" name="Connecteur droit avec flèche 25"/>
          <p:cNvCxnSpPr/>
          <p:nvPr/>
        </p:nvCxnSpPr>
        <p:spPr>
          <a:xfrm>
            <a:off x="5510560" y="1874085"/>
            <a:ext cx="1154791" cy="10510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p:cNvPicPr>
            <a:picLocks noChangeAspect="1"/>
          </p:cNvPicPr>
          <p:nvPr/>
        </p:nvPicPr>
        <p:blipFill>
          <a:blip r:embed="rId2"/>
          <a:stretch>
            <a:fillRect/>
          </a:stretch>
        </p:blipFill>
        <p:spPr>
          <a:xfrm>
            <a:off x="6686550" y="2371665"/>
            <a:ext cx="1385888" cy="1850231"/>
          </a:xfrm>
          <a:prstGeom prst="rect">
            <a:avLst/>
          </a:prstGeom>
        </p:spPr>
      </p:pic>
      <p:sp>
        <p:nvSpPr>
          <p:cNvPr id="29" name="ZoneTexte 28"/>
          <p:cNvSpPr txBox="1"/>
          <p:nvPr/>
        </p:nvSpPr>
        <p:spPr>
          <a:xfrm>
            <a:off x="5974824" y="1159448"/>
            <a:ext cx="2527074" cy="807913"/>
          </a:xfrm>
          <a:prstGeom prst="rect">
            <a:avLst/>
          </a:prstGeom>
          <a:noFill/>
        </p:spPr>
        <p:txBody>
          <a:bodyPr wrap="none" lIns="68580" tIns="34290" rIns="68580" bIns="34290" rtlCol="0">
            <a:spAutoFit/>
          </a:bodyPr>
          <a:lstStyle/>
          <a:p>
            <a:r>
              <a:rPr lang="fr-FR" sz="1600" dirty="0" err="1" smtClean="0"/>
              <a:t>Deep</a:t>
            </a:r>
            <a:r>
              <a:rPr lang="fr-FR" sz="1600" dirty="0" smtClean="0"/>
              <a:t> </a:t>
            </a:r>
            <a:r>
              <a:rPr lang="fr-FR" sz="1600" dirty="0" err="1" smtClean="0"/>
              <a:t>learning</a:t>
            </a:r>
            <a:endParaRPr lang="fr-FR" sz="1600" dirty="0" smtClean="0"/>
          </a:p>
          <a:p>
            <a:r>
              <a:rPr lang="fr-FR" sz="1600" dirty="0" smtClean="0"/>
              <a:t>Machine </a:t>
            </a:r>
            <a:r>
              <a:rPr lang="fr-FR" sz="1600" dirty="0" err="1" smtClean="0"/>
              <a:t>learning</a:t>
            </a:r>
            <a:endParaRPr lang="fr-FR" sz="1600" dirty="0" smtClean="0"/>
          </a:p>
          <a:p>
            <a:r>
              <a:rPr lang="fr-FR" sz="1600" dirty="0" smtClean="0"/>
              <a:t>Capacités de calcul/stockage</a:t>
            </a:r>
            <a:endParaRPr lang="fr-FR" sz="1600" dirty="0"/>
          </a:p>
        </p:txBody>
      </p:sp>
      <p:sp>
        <p:nvSpPr>
          <p:cNvPr id="33" name="ZoneTexte 32"/>
          <p:cNvSpPr txBox="1"/>
          <p:nvPr/>
        </p:nvSpPr>
        <p:spPr>
          <a:xfrm>
            <a:off x="5510560" y="4258207"/>
            <a:ext cx="3348212" cy="807913"/>
          </a:xfrm>
          <a:prstGeom prst="rect">
            <a:avLst/>
          </a:prstGeom>
          <a:noFill/>
        </p:spPr>
        <p:txBody>
          <a:bodyPr wrap="none" lIns="68580" tIns="34290" rIns="68580" bIns="34290" rtlCol="0">
            <a:spAutoFit/>
          </a:bodyPr>
          <a:lstStyle/>
          <a:p>
            <a:r>
              <a:rPr lang="fr-FR" sz="1600" dirty="0" smtClean="0"/>
              <a:t>Déserts médicaux</a:t>
            </a:r>
          </a:p>
          <a:p>
            <a:r>
              <a:rPr lang="fr-FR" sz="1600" dirty="0" smtClean="0"/>
              <a:t>Sous effectif chronique</a:t>
            </a:r>
          </a:p>
          <a:p>
            <a:r>
              <a:rPr lang="fr-FR" sz="1600" dirty="0" smtClean="0"/>
              <a:t>Exigence de certification/accréditation</a:t>
            </a:r>
            <a:endParaRPr lang="fr-FR" sz="1600" dirty="0"/>
          </a:p>
        </p:txBody>
      </p:sp>
      <p:cxnSp>
        <p:nvCxnSpPr>
          <p:cNvPr id="34" name="Connecteur droit avec flèche 33"/>
          <p:cNvCxnSpPr/>
          <p:nvPr/>
        </p:nvCxnSpPr>
        <p:spPr>
          <a:xfrm flipH="1" flipV="1">
            <a:off x="2499796" y="3626179"/>
            <a:ext cx="4155581" cy="85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14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a:t>
            </a:r>
            <a:r>
              <a:rPr lang="fr-FR" b="1" dirty="0" smtClean="0"/>
              <a:t>quelques exemples</a:t>
            </a:r>
            <a:endParaRPr lang="fr-FR" b="1" dirty="0"/>
          </a:p>
        </p:txBody>
      </p:sp>
      <p:sp>
        <p:nvSpPr>
          <p:cNvPr id="3" name="ZoneTexte 2"/>
          <p:cNvSpPr txBox="1"/>
          <p:nvPr/>
        </p:nvSpPr>
        <p:spPr>
          <a:xfrm>
            <a:off x="912276" y="1082136"/>
            <a:ext cx="7262431" cy="3693319"/>
          </a:xfrm>
          <a:prstGeom prst="rect">
            <a:avLst/>
          </a:prstGeom>
          <a:noFill/>
        </p:spPr>
        <p:txBody>
          <a:bodyPr wrap="square" rtlCol="0">
            <a:spAutoFit/>
          </a:bodyPr>
          <a:lstStyle/>
          <a:p>
            <a:r>
              <a:rPr lang="fr-FR" dirty="0" smtClean="0"/>
              <a:t>Améliorer le diagnostic</a:t>
            </a:r>
          </a:p>
          <a:p>
            <a:endParaRPr lang="fr-FR" dirty="0"/>
          </a:p>
          <a:p>
            <a:r>
              <a:rPr lang="fr-FR" dirty="0" smtClean="0"/>
              <a:t>Prédire le pronostic</a:t>
            </a:r>
          </a:p>
          <a:p>
            <a:endParaRPr lang="fr-FR" dirty="0"/>
          </a:p>
          <a:p>
            <a:r>
              <a:rPr lang="fr-FR" dirty="0" smtClean="0"/>
              <a:t>Déterminer le traitement</a:t>
            </a:r>
          </a:p>
          <a:p>
            <a:endParaRPr lang="fr-FR" dirty="0"/>
          </a:p>
          <a:p>
            <a:r>
              <a:rPr lang="fr-FR" dirty="0" smtClean="0"/>
              <a:t>Améliorer (remplacer) les médecins ?</a:t>
            </a:r>
          </a:p>
          <a:p>
            <a:endParaRPr lang="fr-FR" dirty="0"/>
          </a:p>
          <a:p>
            <a:r>
              <a:rPr lang="fr-FR" dirty="0" smtClean="0"/>
              <a:t>Améliorer (remplacer) les enseignants ?</a:t>
            </a:r>
          </a:p>
          <a:p>
            <a:endParaRPr lang="fr-FR" dirty="0"/>
          </a:p>
          <a:p>
            <a:r>
              <a:rPr lang="fr-FR" dirty="0" smtClean="0"/>
              <a:t>Analyser </a:t>
            </a:r>
            <a:r>
              <a:rPr lang="fr-FR" dirty="0"/>
              <a:t>l</a:t>
            </a:r>
            <a:r>
              <a:rPr lang="fr-FR" dirty="0" smtClean="0"/>
              <a:t>es « données » pour produire de nouvelles connaissances</a:t>
            </a:r>
          </a:p>
          <a:p>
            <a:endParaRPr lang="fr-FR" dirty="0"/>
          </a:p>
          <a:p>
            <a:endParaRPr lang="fr-FR" dirty="0"/>
          </a:p>
        </p:txBody>
      </p:sp>
    </p:spTree>
    <p:extLst>
      <p:ext uri="{BB962C8B-B14F-4D97-AF65-F5344CB8AC3E}">
        <p14:creationId xmlns:p14="http://schemas.microsoft.com/office/powerpoint/2010/main" val="1965932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41229" y="1988515"/>
            <a:ext cx="1043976" cy="369332"/>
          </a:xfrm>
          <a:prstGeom prst="rect">
            <a:avLst/>
          </a:prstGeom>
          <a:noFill/>
        </p:spPr>
        <p:txBody>
          <a:bodyPr wrap="none" rtlCol="0">
            <a:spAutoFit/>
          </a:bodyPr>
          <a:lstStyle/>
          <a:p>
            <a:r>
              <a:rPr lang="fr-FR" b="1" dirty="0" smtClean="0"/>
              <a:t>Prologue</a:t>
            </a:r>
            <a:endParaRPr lang="fr-FR" b="1" dirty="0"/>
          </a:p>
        </p:txBody>
      </p:sp>
    </p:spTree>
    <p:extLst>
      <p:ext uri="{BB962C8B-B14F-4D97-AF65-F5344CB8AC3E}">
        <p14:creationId xmlns:p14="http://schemas.microsoft.com/office/powerpoint/2010/main" val="170670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a:t>
            </a:r>
            <a:r>
              <a:rPr lang="fr-FR" b="1" dirty="0" smtClean="0"/>
              <a:t>quelques exemples</a:t>
            </a:r>
            <a:endParaRPr lang="fr-FR" b="1" dirty="0"/>
          </a:p>
        </p:txBody>
      </p:sp>
      <p:sp>
        <p:nvSpPr>
          <p:cNvPr id="3" name="ZoneTexte 2"/>
          <p:cNvSpPr txBox="1"/>
          <p:nvPr/>
        </p:nvSpPr>
        <p:spPr>
          <a:xfrm>
            <a:off x="912276" y="1082136"/>
            <a:ext cx="7262431" cy="3693319"/>
          </a:xfrm>
          <a:prstGeom prst="rect">
            <a:avLst/>
          </a:prstGeom>
          <a:noFill/>
        </p:spPr>
        <p:txBody>
          <a:bodyPr wrap="square" rtlCol="0">
            <a:spAutoFit/>
          </a:bodyPr>
          <a:lstStyle/>
          <a:p>
            <a:r>
              <a:rPr lang="fr-FR" dirty="0" smtClean="0"/>
              <a:t>Améliorer le diagnostic</a:t>
            </a:r>
          </a:p>
          <a:p>
            <a:endParaRPr lang="fr-FR" dirty="0"/>
          </a:p>
          <a:p>
            <a:r>
              <a:rPr lang="fr-FR" dirty="0" smtClean="0"/>
              <a:t>Prédire le pronostic</a:t>
            </a:r>
          </a:p>
          <a:p>
            <a:endParaRPr lang="fr-FR" dirty="0"/>
          </a:p>
          <a:p>
            <a:r>
              <a:rPr lang="fr-FR" dirty="0" smtClean="0"/>
              <a:t>Déterminer le traitement</a:t>
            </a:r>
          </a:p>
          <a:p>
            <a:endParaRPr lang="fr-FR" dirty="0"/>
          </a:p>
          <a:p>
            <a:r>
              <a:rPr lang="fr-FR" dirty="0" smtClean="0"/>
              <a:t>Améliorer (remplacer) les médecins ?</a:t>
            </a:r>
          </a:p>
          <a:p>
            <a:endParaRPr lang="fr-FR" dirty="0"/>
          </a:p>
          <a:p>
            <a:r>
              <a:rPr lang="fr-FR" dirty="0" smtClean="0"/>
              <a:t>Améliorer (remplacer) les enseignants ?</a:t>
            </a:r>
          </a:p>
          <a:p>
            <a:endParaRPr lang="fr-FR" dirty="0"/>
          </a:p>
          <a:p>
            <a:r>
              <a:rPr lang="fr-FR" dirty="0" smtClean="0"/>
              <a:t>Analyser </a:t>
            </a:r>
            <a:r>
              <a:rPr lang="fr-FR" dirty="0"/>
              <a:t>l</a:t>
            </a:r>
            <a:r>
              <a:rPr lang="fr-FR" dirty="0" smtClean="0"/>
              <a:t>es « données » pour produire de nouvelles connaissances</a:t>
            </a:r>
          </a:p>
          <a:p>
            <a:endParaRPr lang="fr-FR" dirty="0"/>
          </a:p>
          <a:p>
            <a:endParaRPr lang="fr-FR" dirty="0"/>
          </a:p>
        </p:txBody>
      </p:sp>
      <p:sp>
        <p:nvSpPr>
          <p:cNvPr id="4" name="Rectangle 3"/>
          <p:cNvSpPr/>
          <p:nvPr/>
        </p:nvSpPr>
        <p:spPr>
          <a:xfrm>
            <a:off x="411419" y="1591903"/>
            <a:ext cx="7602298" cy="2888677"/>
          </a:xfrm>
          <a:prstGeom prst="rect">
            <a:avLst/>
          </a:prstGeom>
          <a:solidFill>
            <a:srgbClr val="FFFFFF">
              <a:alpha val="52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303081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3476059" y="6241644"/>
            <a:ext cx="6182480" cy="346249"/>
          </a:xfrm>
          <a:prstGeom prst="rect">
            <a:avLst/>
          </a:prstGeom>
          <a:noFill/>
        </p:spPr>
        <p:txBody>
          <a:bodyPr wrap="square" lIns="68580" tIns="34290" rIns="68580" bIns="34290" rtlCol="0">
            <a:spAutoFit/>
          </a:bodyPr>
          <a:lstStyle/>
          <a:p>
            <a:pPr algn="ctr"/>
            <a:r>
              <a:rPr lang="fr-FR" b="1" dirty="0"/>
              <a:t>Comment aurait-on pu éviter cela ?</a:t>
            </a:r>
          </a:p>
        </p:txBody>
      </p:sp>
      <p:sp>
        <p:nvSpPr>
          <p:cNvPr id="4" name="ZoneTexte 3"/>
          <p:cNvSpPr txBox="1"/>
          <p:nvPr/>
        </p:nvSpPr>
        <p:spPr>
          <a:xfrm>
            <a:off x="444353" y="487078"/>
            <a:ext cx="8204380" cy="1546577"/>
          </a:xfrm>
          <a:prstGeom prst="rect">
            <a:avLst/>
          </a:prstGeom>
          <a:noFill/>
        </p:spPr>
        <p:txBody>
          <a:bodyPr wrap="square" lIns="68580" tIns="34290" rIns="68580" bIns="34290" rtlCol="0">
            <a:spAutoFit/>
          </a:bodyPr>
          <a:lstStyle/>
          <a:p>
            <a:r>
              <a:rPr lang="fr-FR" sz="1600" b="1" i="1" dirty="0" smtClean="0">
                <a:solidFill>
                  <a:schemeClr val="accent2"/>
                </a:solidFill>
              </a:rPr>
              <a:t>Pour comprendre la suite</a:t>
            </a:r>
          </a:p>
          <a:p>
            <a:r>
              <a:rPr lang="fr-FR" sz="1600" dirty="0" smtClean="0"/>
              <a:t>Il existe trois types de leucémies aiguës (APL, AML, ALL) qui doivent être distinguées le plus vite possible pour commencer des traitements spécifiques. </a:t>
            </a:r>
          </a:p>
          <a:p>
            <a:endParaRPr lang="fr-FR" sz="1600" dirty="0"/>
          </a:p>
          <a:p>
            <a:r>
              <a:rPr lang="fr-FR" sz="1600" dirty="0" smtClean="0"/>
              <a:t>L’analyse cytologique par un(e) biologiste expérimenté(e) permet cela, et le diagnostic définitif repose sur une technique complémentaire (l’immunophénotypage).</a:t>
            </a:r>
            <a:endParaRPr lang="fr-FR" sz="1600" dirty="0"/>
          </a:p>
        </p:txBody>
      </p:sp>
    </p:spTree>
    <p:extLst>
      <p:ext uri="{BB962C8B-B14F-4D97-AF65-F5344CB8AC3E}">
        <p14:creationId xmlns:p14="http://schemas.microsoft.com/office/powerpoint/2010/main" val="8715508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58980" y="1456215"/>
            <a:ext cx="2976127" cy="2662238"/>
          </a:xfrm>
          <a:prstGeom prst="rect">
            <a:avLst/>
          </a:prstGeom>
        </p:spPr>
      </p:pic>
      <p:sp>
        <p:nvSpPr>
          <p:cNvPr id="3" name="ZoneTexte 2"/>
          <p:cNvSpPr txBox="1"/>
          <p:nvPr/>
        </p:nvSpPr>
        <p:spPr>
          <a:xfrm>
            <a:off x="5071018" y="4208105"/>
            <a:ext cx="4073246" cy="346249"/>
          </a:xfrm>
          <a:prstGeom prst="rect">
            <a:avLst/>
          </a:prstGeom>
          <a:noFill/>
        </p:spPr>
        <p:txBody>
          <a:bodyPr wrap="none" lIns="68580" tIns="34290" rIns="68580" bIns="34290" rtlCol="0">
            <a:spAutoFit/>
          </a:bodyPr>
          <a:lstStyle/>
          <a:p>
            <a:r>
              <a:rPr lang="fr-FR" dirty="0" smtClean="0"/>
              <a:t>LAM3 MPO négative (</a:t>
            </a:r>
            <a:r>
              <a:rPr lang="fr-FR" dirty="0" err="1" smtClean="0"/>
              <a:t>Heiblig</a:t>
            </a:r>
            <a:r>
              <a:rPr lang="fr-FR" dirty="0" smtClean="0"/>
              <a:t>, Blood 2017)</a:t>
            </a:r>
            <a:endParaRPr lang="fr-FR" dirty="0"/>
          </a:p>
        </p:txBody>
      </p:sp>
      <p:sp>
        <p:nvSpPr>
          <p:cNvPr id="4" name="ZoneTexte 3"/>
          <p:cNvSpPr txBox="1"/>
          <p:nvPr/>
        </p:nvSpPr>
        <p:spPr>
          <a:xfrm>
            <a:off x="2141730" y="141480"/>
            <a:ext cx="5238582" cy="346249"/>
          </a:xfrm>
          <a:prstGeom prst="rect">
            <a:avLst/>
          </a:prstGeom>
          <a:noFill/>
        </p:spPr>
        <p:txBody>
          <a:bodyPr wrap="square" lIns="68580" tIns="34290" rIns="68580" bIns="34290" rtlCol="0">
            <a:spAutoFit/>
          </a:bodyPr>
          <a:lstStyle/>
          <a:p>
            <a:pPr algn="ctr"/>
            <a:r>
              <a:rPr lang="fr-FR" b="1" dirty="0" smtClean="0"/>
              <a:t>Parfois le diagnostic est simple</a:t>
            </a:r>
            <a:r>
              <a:rPr lang="mr-IN" b="1" dirty="0" smtClean="0"/>
              <a:t>…</a:t>
            </a:r>
            <a:endParaRPr lang="fr-FR" b="1" dirty="0"/>
          </a:p>
        </p:txBody>
      </p:sp>
      <p:pic>
        <p:nvPicPr>
          <p:cNvPr id="6" name="Image 5"/>
          <p:cNvPicPr>
            <a:picLocks noChangeAspect="1"/>
          </p:cNvPicPr>
          <p:nvPr/>
        </p:nvPicPr>
        <p:blipFill rotWithShape="1">
          <a:blip r:embed="rId3"/>
          <a:srcRect l="33461" t="35883" r="38081" b="1000"/>
          <a:stretch/>
        </p:blipFill>
        <p:spPr>
          <a:xfrm>
            <a:off x="3131178" y="1530004"/>
            <a:ext cx="1499722" cy="2494673"/>
          </a:xfrm>
          <a:prstGeom prst="rect">
            <a:avLst/>
          </a:prstGeom>
        </p:spPr>
      </p:pic>
      <p:sp>
        <p:nvSpPr>
          <p:cNvPr id="7" name="ZoneTexte 6"/>
          <p:cNvSpPr txBox="1"/>
          <p:nvPr/>
        </p:nvSpPr>
        <p:spPr>
          <a:xfrm>
            <a:off x="1236258" y="4164449"/>
            <a:ext cx="1587739" cy="346249"/>
          </a:xfrm>
          <a:prstGeom prst="rect">
            <a:avLst/>
          </a:prstGeom>
          <a:noFill/>
        </p:spPr>
        <p:txBody>
          <a:bodyPr wrap="none" lIns="68580" tIns="34290" rIns="68580" bIns="34290" rtlCol="0">
            <a:spAutoFit/>
          </a:bodyPr>
          <a:lstStyle/>
          <a:p>
            <a:r>
              <a:rPr lang="fr-FR" dirty="0" smtClean="0"/>
              <a:t>LAM3 classique</a:t>
            </a:r>
            <a:endParaRPr lang="fr-FR" dirty="0"/>
          </a:p>
        </p:txBody>
      </p:sp>
      <p:sp>
        <p:nvSpPr>
          <p:cNvPr id="8" name="ZoneTexte 7"/>
          <p:cNvSpPr txBox="1"/>
          <p:nvPr/>
        </p:nvSpPr>
        <p:spPr>
          <a:xfrm>
            <a:off x="3316410" y="4197689"/>
            <a:ext cx="1395254" cy="346249"/>
          </a:xfrm>
          <a:prstGeom prst="rect">
            <a:avLst/>
          </a:prstGeom>
          <a:noFill/>
        </p:spPr>
        <p:txBody>
          <a:bodyPr wrap="none" lIns="68580" tIns="34290" rIns="68580" bIns="34290" rtlCol="0">
            <a:spAutoFit/>
          </a:bodyPr>
          <a:lstStyle/>
          <a:p>
            <a:r>
              <a:rPr lang="fr-FR" dirty="0" smtClean="0"/>
              <a:t>LAM3 variant</a:t>
            </a:r>
            <a:endParaRPr lang="fr-FR" dirty="0"/>
          </a:p>
        </p:txBody>
      </p:sp>
      <p:pic>
        <p:nvPicPr>
          <p:cNvPr id="9" name="Image 8"/>
          <p:cNvPicPr>
            <a:picLocks noChangeAspect="1"/>
          </p:cNvPicPr>
          <p:nvPr/>
        </p:nvPicPr>
        <p:blipFill rotWithShape="1">
          <a:blip r:embed="rId4"/>
          <a:srcRect l="24539" r="21247"/>
          <a:stretch/>
        </p:blipFill>
        <p:spPr>
          <a:xfrm>
            <a:off x="1236259" y="1530004"/>
            <a:ext cx="1458884" cy="2494673"/>
          </a:xfrm>
          <a:prstGeom prst="rect">
            <a:avLst/>
          </a:prstGeom>
        </p:spPr>
      </p:pic>
    </p:spTree>
    <p:extLst>
      <p:ext uri="{BB962C8B-B14F-4D97-AF65-F5344CB8AC3E}">
        <p14:creationId xmlns:p14="http://schemas.microsoft.com/office/powerpoint/2010/main" val="2934646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3476059" y="6241644"/>
            <a:ext cx="6182480" cy="346249"/>
          </a:xfrm>
          <a:prstGeom prst="rect">
            <a:avLst/>
          </a:prstGeom>
          <a:noFill/>
        </p:spPr>
        <p:txBody>
          <a:bodyPr wrap="square" lIns="68580" tIns="34290" rIns="68580" bIns="34290" rtlCol="0">
            <a:spAutoFit/>
          </a:bodyPr>
          <a:lstStyle/>
          <a:p>
            <a:pPr algn="ctr"/>
            <a:r>
              <a:rPr lang="fr-FR" b="1" dirty="0"/>
              <a:t>Comment aurait-on pu éviter cela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336" y="2360172"/>
            <a:ext cx="1507685" cy="97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3775" y="2532360"/>
            <a:ext cx="5941268" cy="561692"/>
          </a:xfrm>
          <a:prstGeom prst="rect">
            <a:avLst/>
          </a:prstGeom>
          <a:noFill/>
        </p:spPr>
        <p:txBody>
          <a:bodyPr wrap="square" lIns="68580" tIns="34290" rIns="68580" bIns="34290" rtlCol="0">
            <a:spAutoFit/>
          </a:bodyPr>
          <a:lstStyle/>
          <a:p>
            <a:r>
              <a:rPr lang="fr-FR" sz="1600" dirty="0" smtClean="0"/>
              <a:t>Appel au milieu de la nuit pour un diagnostic de leucémie aiguë : est-ce une APL, une AML ou une ALL ?</a:t>
            </a:r>
            <a:endParaRPr lang="fr-FR" sz="1600" b="1"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382" y="3469956"/>
            <a:ext cx="824222" cy="111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444353" y="3636916"/>
            <a:ext cx="5941268" cy="561692"/>
          </a:xfrm>
          <a:prstGeom prst="rect">
            <a:avLst/>
          </a:prstGeom>
          <a:noFill/>
        </p:spPr>
        <p:txBody>
          <a:bodyPr wrap="square" lIns="68580" tIns="34290" rIns="68580" bIns="34290" rtlCol="0">
            <a:spAutoFit/>
          </a:bodyPr>
          <a:lstStyle/>
          <a:p>
            <a:r>
              <a:rPr lang="fr-FR" sz="1600" dirty="0" smtClean="0"/>
              <a:t>Après l’analyse du frottis sanguin, je conclu à une APL et recommande de débuter le traitement spécifique (Acide rétinoïque). </a:t>
            </a:r>
          </a:p>
        </p:txBody>
      </p:sp>
      <p:sp>
        <p:nvSpPr>
          <p:cNvPr id="9" name="ZoneTexte 8"/>
          <p:cNvSpPr txBox="1"/>
          <p:nvPr/>
        </p:nvSpPr>
        <p:spPr>
          <a:xfrm>
            <a:off x="1772392" y="4658816"/>
            <a:ext cx="5312990" cy="346249"/>
          </a:xfrm>
          <a:prstGeom prst="rect">
            <a:avLst/>
          </a:prstGeom>
          <a:noFill/>
        </p:spPr>
        <p:txBody>
          <a:bodyPr wrap="square" lIns="68580" tIns="34290" rIns="68580" bIns="34290" rtlCol="0">
            <a:spAutoFit/>
          </a:bodyPr>
          <a:lstStyle/>
          <a:p>
            <a:pPr algn="ctr"/>
            <a:r>
              <a:rPr lang="fr-FR" dirty="0" smtClean="0"/>
              <a:t>Je me suis trompé</a:t>
            </a:r>
            <a:r>
              <a:rPr lang="mr-IN" dirty="0" smtClean="0"/>
              <a:t>…</a:t>
            </a:r>
            <a:endParaRPr lang="fr-FR" dirty="0"/>
          </a:p>
        </p:txBody>
      </p:sp>
      <p:sp>
        <p:nvSpPr>
          <p:cNvPr id="10" name="ZoneTexte 9"/>
          <p:cNvSpPr txBox="1"/>
          <p:nvPr/>
        </p:nvSpPr>
        <p:spPr>
          <a:xfrm>
            <a:off x="444353" y="487078"/>
            <a:ext cx="8204380" cy="1546577"/>
          </a:xfrm>
          <a:prstGeom prst="rect">
            <a:avLst/>
          </a:prstGeom>
          <a:noFill/>
        </p:spPr>
        <p:txBody>
          <a:bodyPr wrap="square" lIns="68580" tIns="34290" rIns="68580" bIns="34290" rtlCol="0">
            <a:spAutoFit/>
          </a:bodyPr>
          <a:lstStyle/>
          <a:p>
            <a:r>
              <a:rPr lang="fr-FR" sz="1600" b="1" i="1" dirty="0" smtClean="0">
                <a:solidFill>
                  <a:schemeClr val="accent2"/>
                </a:solidFill>
              </a:rPr>
              <a:t>Pour comprendre la suite</a:t>
            </a:r>
          </a:p>
          <a:p>
            <a:r>
              <a:rPr lang="fr-FR" sz="1600" dirty="0" smtClean="0"/>
              <a:t>Il existe trois types de leucémies aiguës (APL, AML, ALL) qui doivent être distinguées le plus vite possible pour commencer des traitements spécifiques. </a:t>
            </a:r>
          </a:p>
          <a:p>
            <a:endParaRPr lang="fr-FR" sz="1600" dirty="0"/>
          </a:p>
          <a:p>
            <a:r>
              <a:rPr lang="fr-FR" sz="1600" dirty="0" smtClean="0"/>
              <a:t>L’analyse cytologique par un(e) biologiste expérimenté(e) permet cela, et le diagnostic définitif repose sur une technique complémentaire (l’immunophénotypage).</a:t>
            </a:r>
            <a:endParaRPr lang="fr-FR" sz="1600" dirty="0"/>
          </a:p>
        </p:txBody>
      </p:sp>
    </p:spTree>
    <p:extLst>
      <p:ext uri="{BB962C8B-B14F-4D97-AF65-F5344CB8AC3E}">
        <p14:creationId xmlns:p14="http://schemas.microsoft.com/office/powerpoint/2010/main" val="26656828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77966" y="264213"/>
            <a:ext cx="5002574" cy="623246"/>
          </a:xfrm>
          <a:prstGeom prst="rect">
            <a:avLst/>
          </a:prstGeom>
          <a:noFill/>
        </p:spPr>
        <p:txBody>
          <a:bodyPr wrap="square" lIns="68579" tIns="34289" rIns="68579" bIns="34289" rtlCol="0">
            <a:spAutoFit/>
          </a:bodyPr>
          <a:lstStyle/>
          <a:p>
            <a:pPr algn="ctr"/>
            <a:r>
              <a:rPr lang="fr-FR" b="1" dirty="0" smtClean="0"/>
              <a:t>Au lieu de regarder les cellules leucémiques, intéressons-nous à leurs effets</a:t>
            </a:r>
            <a:endParaRPr lang="fr-FR" b="1" dirty="0"/>
          </a:p>
        </p:txBody>
      </p:sp>
      <p:sp>
        <p:nvSpPr>
          <p:cNvPr id="22" name="ZoneTexte 21"/>
          <p:cNvSpPr txBox="1"/>
          <p:nvPr/>
        </p:nvSpPr>
        <p:spPr>
          <a:xfrm>
            <a:off x="3476059" y="6241644"/>
            <a:ext cx="6182480" cy="346249"/>
          </a:xfrm>
          <a:prstGeom prst="rect">
            <a:avLst/>
          </a:prstGeom>
          <a:noFill/>
        </p:spPr>
        <p:txBody>
          <a:bodyPr wrap="square" lIns="68580" tIns="34290" rIns="68580" bIns="34290" rtlCol="0">
            <a:spAutoFit/>
          </a:bodyPr>
          <a:lstStyle/>
          <a:p>
            <a:pPr algn="ctr"/>
            <a:r>
              <a:rPr lang="fr-FR" b="1" dirty="0"/>
              <a:t>Comment aurait-on pu éviter cela ?</a:t>
            </a:r>
          </a:p>
        </p:txBody>
      </p:sp>
      <p:pic>
        <p:nvPicPr>
          <p:cNvPr id="3" name="Image 2"/>
          <p:cNvPicPr>
            <a:picLocks noChangeAspect="1"/>
          </p:cNvPicPr>
          <p:nvPr/>
        </p:nvPicPr>
        <p:blipFill>
          <a:blip r:embed="rId2"/>
          <a:stretch>
            <a:fillRect/>
          </a:stretch>
        </p:blipFill>
        <p:spPr>
          <a:xfrm>
            <a:off x="3608285" y="1588314"/>
            <a:ext cx="1880209" cy="1654911"/>
          </a:xfrm>
          <a:prstGeom prst="rect">
            <a:avLst/>
          </a:prstGeom>
        </p:spPr>
      </p:pic>
      <p:sp>
        <p:nvSpPr>
          <p:cNvPr id="4" name="ZoneTexte 3"/>
          <p:cNvSpPr txBox="1"/>
          <p:nvPr/>
        </p:nvSpPr>
        <p:spPr>
          <a:xfrm>
            <a:off x="6186196" y="2085392"/>
            <a:ext cx="1997983" cy="623248"/>
          </a:xfrm>
          <a:prstGeom prst="rect">
            <a:avLst/>
          </a:prstGeom>
          <a:noFill/>
        </p:spPr>
        <p:txBody>
          <a:bodyPr wrap="none" lIns="68580" tIns="34290" rIns="68580" bIns="34290" rtlCol="0">
            <a:spAutoFit/>
          </a:bodyPr>
          <a:lstStyle/>
          <a:p>
            <a:r>
              <a:rPr lang="fr-FR" b="1" dirty="0" smtClean="0"/>
              <a:t>Sur l’hématopoïèse</a:t>
            </a:r>
          </a:p>
          <a:p>
            <a:r>
              <a:rPr lang="fr-FR" dirty="0" smtClean="0"/>
              <a:t>hémogramme</a:t>
            </a:r>
          </a:p>
        </p:txBody>
      </p:sp>
      <p:sp>
        <p:nvSpPr>
          <p:cNvPr id="12" name="ZoneTexte 11"/>
          <p:cNvSpPr txBox="1"/>
          <p:nvPr/>
        </p:nvSpPr>
        <p:spPr>
          <a:xfrm>
            <a:off x="957373" y="1301176"/>
            <a:ext cx="2038471" cy="623248"/>
          </a:xfrm>
          <a:prstGeom prst="rect">
            <a:avLst/>
          </a:prstGeom>
          <a:noFill/>
        </p:spPr>
        <p:txBody>
          <a:bodyPr wrap="none" lIns="68580" tIns="34290" rIns="68580" bIns="34290" rtlCol="0">
            <a:spAutoFit/>
          </a:bodyPr>
          <a:lstStyle/>
          <a:p>
            <a:r>
              <a:rPr lang="fr-FR" b="1" dirty="0" smtClean="0"/>
              <a:t>Sur l’hémostase</a:t>
            </a:r>
          </a:p>
          <a:p>
            <a:r>
              <a:rPr lang="fr-FR" dirty="0" smtClean="0"/>
              <a:t>TP, TCA, fibrinogène</a:t>
            </a:r>
          </a:p>
        </p:txBody>
      </p:sp>
      <p:sp>
        <p:nvSpPr>
          <p:cNvPr id="13" name="ZoneTexte 12"/>
          <p:cNvSpPr txBox="1"/>
          <p:nvPr/>
        </p:nvSpPr>
        <p:spPr>
          <a:xfrm>
            <a:off x="1445896" y="3799957"/>
            <a:ext cx="2943091" cy="623248"/>
          </a:xfrm>
          <a:prstGeom prst="rect">
            <a:avLst/>
          </a:prstGeom>
          <a:noFill/>
        </p:spPr>
        <p:txBody>
          <a:bodyPr wrap="none" lIns="68580" tIns="34290" rIns="68580" bIns="34290" rtlCol="0">
            <a:spAutoFit/>
          </a:bodyPr>
          <a:lstStyle/>
          <a:p>
            <a:r>
              <a:rPr lang="fr-FR" b="1" dirty="0" smtClean="0"/>
              <a:t>Sur le métabolisme</a:t>
            </a:r>
          </a:p>
          <a:p>
            <a:r>
              <a:rPr lang="fr-FR" dirty="0" smtClean="0"/>
              <a:t>LDH (lactate déshydrogénase)</a:t>
            </a:r>
          </a:p>
        </p:txBody>
      </p:sp>
      <p:cxnSp>
        <p:nvCxnSpPr>
          <p:cNvPr id="11" name="Connecteur droit avec flèche 10"/>
          <p:cNvCxnSpPr/>
          <p:nvPr/>
        </p:nvCxnSpPr>
        <p:spPr>
          <a:xfrm>
            <a:off x="5654352" y="2327765"/>
            <a:ext cx="4058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2792187" y="3243225"/>
            <a:ext cx="683872" cy="4355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2746792" y="1830689"/>
            <a:ext cx="663953" cy="428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 23"/>
          <p:cNvPicPr>
            <a:picLocks noChangeAspect="1"/>
          </p:cNvPicPr>
          <p:nvPr/>
        </p:nvPicPr>
        <p:blipFill>
          <a:blip r:embed="rId3"/>
          <a:stretch>
            <a:fillRect/>
          </a:stretch>
        </p:blipFill>
        <p:spPr>
          <a:xfrm>
            <a:off x="7454285" y="171950"/>
            <a:ext cx="1457325" cy="1371600"/>
          </a:xfrm>
          <a:prstGeom prst="rect">
            <a:avLst/>
          </a:prstGeom>
        </p:spPr>
      </p:pic>
      <p:sp>
        <p:nvSpPr>
          <p:cNvPr id="25" name="ZoneTexte 24"/>
          <p:cNvSpPr txBox="1"/>
          <p:nvPr/>
        </p:nvSpPr>
        <p:spPr>
          <a:xfrm>
            <a:off x="7454285" y="1588314"/>
            <a:ext cx="1588190" cy="346249"/>
          </a:xfrm>
          <a:prstGeom prst="rect">
            <a:avLst/>
          </a:prstGeom>
          <a:noFill/>
        </p:spPr>
        <p:txBody>
          <a:bodyPr wrap="none" lIns="68580" tIns="34290" rIns="68580" bIns="34290" rtlCol="0">
            <a:spAutoFit/>
          </a:bodyPr>
          <a:lstStyle/>
          <a:p>
            <a:r>
              <a:rPr lang="fr-FR" dirty="0" smtClean="0"/>
              <a:t>Vincent </a:t>
            </a:r>
            <a:r>
              <a:rPr lang="fr-FR" dirty="0" err="1" smtClean="0"/>
              <a:t>Alcazer</a:t>
            </a:r>
            <a:endParaRPr lang="fr-FR" dirty="0"/>
          </a:p>
        </p:txBody>
      </p:sp>
    </p:spTree>
    <p:extLst>
      <p:ext uri="{BB962C8B-B14F-4D97-AF65-F5344CB8AC3E}">
        <p14:creationId xmlns:p14="http://schemas.microsoft.com/office/powerpoint/2010/main" val="17913706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sp>
        <p:nvSpPr>
          <p:cNvPr id="12" name="ZoneTexte 11"/>
          <p:cNvSpPr txBox="1"/>
          <p:nvPr/>
        </p:nvSpPr>
        <p:spPr>
          <a:xfrm>
            <a:off x="5201079" y="2710267"/>
            <a:ext cx="188654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Validation</a:t>
            </a:r>
          </a:p>
          <a:p>
            <a:pPr algn="ctr"/>
            <a:endParaRPr lang="fr-FR" dirty="0" smtClean="0"/>
          </a:p>
        </p:txBody>
      </p:sp>
    </p:spTree>
    <p:extLst>
      <p:ext uri="{BB962C8B-B14F-4D97-AF65-F5344CB8AC3E}">
        <p14:creationId xmlns:p14="http://schemas.microsoft.com/office/powerpoint/2010/main" val="184656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sp>
        <p:nvSpPr>
          <p:cNvPr id="12" name="ZoneTexte 11"/>
          <p:cNvSpPr txBox="1"/>
          <p:nvPr/>
        </p:nvSpPr>
        <p:spPr>
          <a:xfrm>
            <a:off x="5201079" y="2710267"/>
            <a:ext cx="188654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Validation</a:t>
            </a:r>
          </a:p>
          <a:p>
            <a:pPr algn="ctr"/>
            <a:endParaRPr lang="fr-FR" dirty="0" smtClean="0"/>
          </a:p>
        </p:txBody>
      </p:sp>
      <p:sp>
        <p:nvSpPr>
          <p:cNvPr id="5" name="Rectangle 4"/>
          <p:cNvSpPr/>
          <p:nvPr/>
        </p:nvSpPr>
        <p:spPr>
          <a:xfrm>
            <a:off x="322256" y="2378661"/>
            <a:ext cx="7326573" cy="1478372"/>
          </a:xfrm>
          <a:prstGeom prst="rect">
            <a:avLst/>
          </a:prstGeom>
          <a:solidFill>
            <a:srgbClr val="FFFFFF">
              <a:alpha val="49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58724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77966" y="264213"/>
            <a:ext cx="5002574" cy="346247"/>
          </a:xfrm>
          <a:prstGeom prst="rect">
            <a:avLst/>
          </a:prstGeom>
          <a:noFill/>
        </p:spPr>
        <p:txBody>
          <a:bodyPr wrap="square" lIns="68579" tIns="34289" rIns="68579" bIns="34289" rtlCol="0">
            <a:spAutoFit/>
          </a:bodyPr>
          <a:lstStyle/>
          <a:p>
            <a:pPr algn="ctr"/>
            <a:r>
              <a:rPr lang="fr-FR" b="1" dirty="0" smtClean="0"/>
              <a:t>Design de l’étude : entrainement sur 679 patients</a:t>
            </a:r>
            <a:endParaRPr lang="fr-FR" b="1" dirty="0"/>
          </a:p>
        </p:txBody>
      </p:sp>
      <p:grpSp>
        <p:nvGrpSpPr>
          <p:cNvPr id="10" name="Groupe 9"/>
          <p:cNvGrpSpPr/>
          <p:nvPr/>
        </p:nvGrpSpPr>
        <p:grpSpPr>
          <a:xfrm>
            <a:off x="3030424" y="1004373"/>
            <a:ext cx="3697656" cy="2402122"/>
            <a:chOff x="399662" y="1763486"/>
            <a:chExt cx="5836298" cy="3791457"/>
          </a:xfrm>
        </p:grpSpPr>
        <p:pic>
          <p:nvPicPr>
            <p:cNvPr id="3" name="Image 2"/>
            <p:cNvPicPr>
              <a:picLocks noChangeAspect="1"/>
            </p:cNvPicPr>
            <p:nvPr/>
          </p:nvPicPr>
          <p:blipFill rotWithShape="1">
            <a:blip r:embed="rId2"/>
            <a:srcRect t="5374" r="6172"/>
            <a:stretch/>
          </p:blipFill>
          <p:spPr>
            <a:xfrm>
              <a:off x="1343608" y="1763486"/>
              <a:ext cx="3284376" cy="3312314"/>
            </a:xfrm>
            <a:prstGeom prst="rect">
              <a:avLst/>
            </a:prstGeom>
          </p:spPr>
        </p:pic>
        <p:sp>
          <p:nvSpPr>
            <p:cNvPr id="6" name="Bulle ronde 5"/>
            <p:cNvSpPr/>
            <p:nvPr/>
          </p:nvSpPr>
          <p:spPr>
            <a:xfrm>
              <a:off x="4528458" y="2132018"/>
              <a:ext cx="1707502" cy="942392"/>
            </a:xfrm>
            <a:prstGeom prst="wedgeEllipseCallout">
              <a:avLst>
                <a:gd name="adj1" fmla="val -119858"/>
                <a:gd name="adj2" fmla="val 9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Lyon</a:t>
              </a:r>
            </a:p>
            <a:p>
              <a:pPr algn="ctr"/>
              <a:r>
                <a:rPr lang="fr-FR" sz="1200" dirty="0">
                  <a:solidFill>
                    <a:srgbClr val="00B0F0"/>
                  </a:solidFill>
                </a:rPr>
                <a:t>80</a:t>
              </a:r>
              <a:r>
                <a:rPr lang="fr-FR" sz="1200" dirty="0">
                  <a:solidFill>
                    <a:schemeClr val="tx1"/>
                  </a:solidFill>
                </a:rPr>
                <a:t>/</a:t>
              </a:r>
              <a:r>
                <a:rPr lang="fr-FR" sz="1200" dirty="0">
                  <a:solidFill>
                    <a:schemeClr val="accent2"/>
                  </a:solidFill>
                </a:rPr>
                <a:t>156</a:t>
              </a:r>
              <a:r>
                <a:rPr lang="fr-FR" sz="1200" dirty="0">
                  <a:solidFill>
                    <a:schemeClr val="tx1"/>
                  </a:solidFill>
                </a:rPr>
                <a:t>/188</a:t>
              </a:r>
            </a:p>
          </p:txBody>
        </p:sp>
        <p:sp>
          <p:nvSpPr>
            <p:cNvPr id="8" name="Bulle ronde 7"/>
            <p:cNvSpPr/>
            <p:nvPr/>
          </p:nvSpPr>
          <p:spPr>
            <a:xfrm>
              <a:off x="399662" y="3419643"/>
              <a:ext cx="1707502" cy="942392"/>
            </a:xfrm>
            <a:prstGeom prst="wedgeEllipseCallout">
              <a:avLst>
                <a:gd name="adj1" fmla="val 99268"/>
                <a:gd name="adj2" fmla="val -533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Clermont</a:t>
              </a:r>
            </a:p>
            <a:p>
              <a:pPr algn="ctr"/>
              <a:r>
                <a:rPr lang="fr-FR" sz="1200" dirty="0">
                  <a:solidFill>
                    <a:srgbClr val="00B0F0"/>
                  </a:solidFill>
                </a:rPr>
                <a:t>12</a:t>
              </a:r>
              <a:r>
                <a:rPr lang="fr-FR" sz="1200" dirty="0">
                  <a:solidFill>
                    <a:schemeClr val="tx1"/>
                  </a:solidFill>
                </a:rPr>
                <a:t>/</a:t>
              </a:r>
              <a:r>
                <a:rPr lang="fr-FR" sz="1200" dirty="0">
                  <a:solidFill>
                    <a:schemeClr val="accent2"/>
                  </a:solidFill>
                </a:rPr>
                <a:t>203</a:t>
              </a:r>
              <a:r>
                <a:rPr lang="fr-FR" sz="1200" dirty="0">
                  <a:solidFill>
                    <a:schemeClr val="tx1"/>
                  </a:solidFill>
                </a:rPr>
                <a:t>/40</a:t>
              </a:r>
            </a:p>
          </p:txBody>
        </p:sp>
        <p:sp>
          <p:nvSpPr>
            <p:cNvPr id="9" name="Rectangle 8"/>
            <p:cNvSpPr/>
            <p:nvPr/>
          </p:nvSpPr>
          <p:spPr>
            <a:xfrm>
              <a:off x="2459440" y="5117734"/>
              <a:ext cx="1647631" cy="437209"/>
            </a:xfrm>
            <a:prstGeom prst="rect">
              <a:avLst/>
            </a:prstGeom>
          </p:spPr>
          <p:txBody>
            <a:bodyPr wrap="none">
              <a:spAutoFit/>
            </a:bodyPr>
            <a:lstStyle/>
            <a:p>
              <a:r>
                <a:rPr lang="fr-FR" sz="1200" dirty="0">
                  <a:solidFill>
                    <a:srgbClr val="00B0F0"/>
                  </a:solidFill>
                </a:rPr>
                <a:t>APL</a:t>
              </a:r>
              <a:r>
                <a:rPr lang="fr-FR" sz="1200" dirty="0"/>
                <a:t>/</a:t>
              </a:r>
              <a:r>
                <a:rPr lang="fr-FR" sz="1200" dirty="0">
                  <a:solidFill>
                    <a:schemeClr val="accent2"/>
                  </a:solidFill>
                </a:rPr>
                <a:t>AML</a:t>
              </a:r>
              <a:r>
                <a:rPr lang="fr-FR" sz="1200" dirty="0"/>
                <a:t>/ALL</a:t>
              </a:r>
            </a:p>
          </p:txBody>
        </p:sp>
      </p:grpSp>
      <p:sp>
        <p:nvSpPr>
          <p:cNvPr id="27" name="ZoneTexte 26"/>
          <p:cNvSpPr txBox="1"/>
          <p:nvPr/>
        </p:nvSpPr>
        <p:spPr>
          <a:xfrm>
            <a:off x="930729" y="3799578"/>
            <a:ext cx="7102928" cy="900247"/>
          </a:xfrm>
          <a:prstGeom prst="rect">
            <a:avLst/>
          </a:prstGeom>
          <a:noFill/>
        </p:spPr>
        <p:txBody>
          <a:bodyPr wrap="square" lIns="68580" tIns="34290" rIns="68580" bIns="34290" rtlCol="0">
            <a:spAutoFit/>
          </a:bodyPr>
          <a:lstStyle/>
          <a:p>
            <a:r>
              <a:rPr lang="fr-FR" dirty="0" smtClean="0"/>
              <a:t>Collection rétrospective de tous les paramètres biologiques simples au moment du diagnostic.</a:t>
            </a:r>
          </a:p>
          <a:p>
            <a:r>
              <a:rPr lang="fr-FR" dirty="0" smtClean="0"/>
              <a:t>Exclusion des variables avec plus de 25% de données manquantes</a:t>
            </a:r>
            <a:endParaRPr lang="fr-FR" dirty="0"/>
          </a:p>
        </p:txBody>
      </p:sp>
    </p:spTree>
    <p:extLst>
      <p:ext uri="{BB962C8B-B14F-4D97-AF65-F5344CB8AC3E}">
        <p14:creationId xmlns:p14="http://schemas.microsoft.com/office/powerpoint/2010/main" val="3844180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sp>
        <p:nvSpPr>
          <p:cNvPr id="12" name="ZoneTexte 11"/>
          <p:cNvSpPr txBox="1"/>
          <p:nvPr/>
        </p:nvSpPr>
        <p:spPr>
          <a:xfrm>
            <a:off x="5201079" y="2710267"/>
            <a:ext cx="188654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Validation</a:t>
            </a:r>
          </a:p>
          <a:p>
            <a:pPr algn="ctr"/>
            <a:endParaRPr lang="fr-FR" dirty="0" smtClean="0"/>
          </a:p>
        </p:txBody>
      </p:sp>
      <p:sp>
        <p:nvSpPr>
          <p:cNvPr id="5" name="Rectangle 4"/>
          <p:cNvSpPr/>
          <p:nvPr/>
        </p:nvSpPr>
        <p:spPr>
          <a:xfrm>
            <a:off x="3838632" y="2378661"/>
            <a:ext cx="3810197" cy="1478372"/>
          </a:xfrm>
          <a:prstGeom prst="rect">
            <a:avLst/>
          </a:prstGeom>
          <a:solidFill>
            <a:srgbClr val="FFFFFF">
              <a:alpha val="49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 name="Rectangle 5"/>
          <p:cNvSpPr/>
          <p:nvPr/>
        </p:nvSpPr>
        <p:spPr>
          <a:xfrm>
            <a:off x="3077581" y="569376"/>
            <a:ext cx="3810197" cy="1478372"/>
          </a:xfrm>
          <a:prstGeom prst="rect">
            <a:avLst/>
          </a:prstGeom>
          <a:solidFill>
            <a:srgbClr val="FFFFFF">
              <a:alpha val="49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34386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55706" r="46265"/>
          <a:stretch/>
        </p:blipFill>
        <p:spPr>
          <a:xfrm>
            <a:off x="518505" y="1210648"/>
            <a:ext cx="2483620" cy="2743418"/>
          </a:xfrm>
          <a:prstGeom prst="rect">
            <a:avLst/>
          </a:prstGeom>
        </p:spPr>
      </p:pic>
      <p:pic>
        <p:nvPicPr>
          <p:cNvPr id="3" name="Image 2"/>
          <p:cNvPicPr>
            <a:picLocks noChangeAspect="1"/>
          </p:cNvPicPr>
          <p:nvPr/>
        </p:nvPicPr>
        <p:blipFill rotWithShape="1">
          <a:blip r:embed="rId2"/>
          <a:srcRect l="24009" t="13186" r="63424" b="77529"/>
          <a:stretch/>
        </p:blipFill>
        <p:spPr>
          <a:xfrm>
            <a:off x="2197361" y="2951865"/>
            <a:ext cx="580830" cy="575107"/>
          </a:xfrm>
          <a:prstGeom prst="rect">
            <a:avLst/>
          </a:prstGeom>
        </p:spPr>
      </p:pic>
      <p:pic>
        <p:nvPicPr>
          <p:cNvPr id="4" name="Image 3"/>
          <p:cNvPicPr>
            <a:picLocks noChangeAspect="1"/>
          </p:cNvPicPr>
          <p:nvPr/>
        </p:nvPicPr>
        <p:blipFill rotWithShape="1">
          <a:blip r:embed="rId3"/>
          <a:srcRect l="2773" t="28765" r="-1902" b="39364"/>
          <a:stretch/>
        </p:blipFill>
        <p:spPr>
          <a:xfrm>
            <a:off x="3523801" y="1525555"/>
            <a:ext cx="5026262" cy="2246345"/>
          </a:xfrm>
          <a:prstGeom prst="rect">
            <a:avLst/>
          </a:prstGeom>
        </p:spPr>
      </p:pic>
      <p:sp>
        <p:nvSpPr>
          <p:cNvPr id="5" name="ZoneTexte 4"/>
          <p:cNvSpPr txBox="1"/>
          <p:nvPr/>
        </p:nvSpPr>
        <p:spPr>
          <a:xfrm>
            <a:off x="2377966" y="264213"/>
            <a:ext cx="5002574" cy="623246"/>
          </a:xfrm>
          <a:prstGeom prst="rect">
            <a:avLst/>
          </a:prstGeom>
          <a:noFill/>
        </p:spPr>
        <p:txBody>
          <a:bodyPr wrap="square" lIns="68579" tIns="34289" rIns="68579" bIns="34289" rtlCol="0">
            <a:spAutoFit/>
          </a:bodyPr>
          <a:lstStyle/>
          <a:p>
            <a:pPr algn="ctr"/>
            <a:r>
              <a:rPr lang="fr-FR" b="1" dirty="0" smtClean="0"/>
              <a:t>Gradient </a:t>
            </a:r>
            <a:r>
              <a:rPr lang="fr-FR" b="1" dirty="0" err="1" smtClean="0"/>
              <a:t>Boosting</a:t>
            </a:r>
            <a:r>
              <a:rPr lang="fr-FR" b="1" dirty="0" smtClean="0"/>
              <a:t> : excellentes performances avec seulement 10 paramètres</a:t>
            </a:r>
            <a:endParaRPr lang="fr-FR" b="1" dirty="0"/>
          </a:p>
        </p:txBody>
      </p:sp>
      <p:cxnSp>
        <p:nvCxnSpPr>
          <p:cNvPr id="7" name="Connecteur droit 6"/>
          <p:cNvCxnSpPr/>
          <p:nvPr/>
        </p:nvCxnSpPr>
        <p:spPr>
          <a:xfrm flipV="1">
            <a:off x="1857375" y="1314450"/>
            <a:ext cx="0" cy="2286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2255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7474" y="1682696"/>
            <a:ext cx="2761202" cy="1350588"/>
          </a:xfrm>
          <a:prstGeom prst="rect">
            <a:avLst/>
          </a:prstGeom>
          <a:ln>
            <a:solidFill>
              <a:srgbClr val="4F81BD"/>
            </a:solidFill>
          </a:ln>
        </p:spPr>
      </p:pic>
      <p:pic>
        <p:nvPicPr>
          <p:cNvPr id="5" name="Image 4"/>
          <p:cNvPicPr>
            <a:picLocks noChangeAspect="1"/>
          </p:cNvPicPr>
          <p:nvPr/>
        </p:nvPicPr>
        <p:blipFill>
          <a:blip r:embed="rId3"/>
          <a:stretch>
            <a:fillRect/>
          </a:stretch>
        </p:blipFill>
        <p:spPr>
          <a:xfrm>
            <a:off x="3089861" y="1638595"/>
            <a:ext cx="2761202" cy="1394689"/>
          </a:xfrm>
          <a:prstGeom prst="rect">
            <a:avLst/>
          </a:prstGeom>
          <a:ln>
            <a:solidFill>
              <a:srgbClr val="4F81BD"/>
            </a:solidFill>
          </a:ln>
        </p:spPr>
      </p:pic>
      <p:pic>
        <p:nvPicPr>
          <p:cNvPr id="6" name="Image 5"/>
          <p:cNvPicPr>
            <a:picLocks noChangeAspect="1"/>
          </p:cNvPicPr>
          <p:nvPr/>
        </p:nvPicPr>
        <p:blipFill rotWithShape="1">
          <a:blip r:embed="rId4"/>
          <a:srcRect b="1787"/>
          <a:stretch/>
        </p:blipFill>
        <p:spPr>
          <a:xfrm>
            <a:off x="5990160" y="1629280"/>
            <a:ext cx="2767608" cy="1413117"/>
          </a:xfrm>
          <a:prstGeom prst="rect">
            <a:avLst/>
          </a:prstGeom>
          <a:ln>
            <a:solidFill>
              <a:srgbClr val="4F81BD"/>
            </a:solidFill>
          </a:ln>
        </p:spPr>
      </p:pic>
      <p:sp>
        <p:nvSpPr>
          <p:cNvPr id="7" name="ZoneTexte 6"/>
          <p:cNvSpPr txBox="1"/>
          <p:nvPr/>
        </p:nvSpPr>
        <p:spPr>
          <a:xfrm>
            <a:off x="549730" y="3293297"/>
            <a:ext cx="2022910" cy="338554"/>
          </a:xfrm>
          <a:prstGeom prst="rect">
            <a:avLst/>
          </a:prstGeom>
          <a:noFill/>
        </p:spPr>
        <p:txBody>
          <a:bodyPr wrap="none" rtlCol="0">
            <a:spAutoFit/>
          </a:bodyPr>
          <a:lstStyle/>
          <a:p>
            <a:r>
              <a:rPr lang="fr-FR" sz="1600" dirty="0" smtClean="0"/>
              <a:t>Intelligence artificielle</a:t>
            </a:r>
            <a:endParaRPr lang="fr-FR" sz="1600" dirty="0"/>
          </a:p>
        </p:txBody>
      </p:sp>
      <p:sp>
        <p:nvSpPr>
          <p:cNvPr id="8" name="ZoneTexte 7"/>
          <p:cNvSpPr txBox="1"/>
          <p:nvPr/>
        </p:nvSpPr>
        <p:spPr>
          <a:xfrm>
            <a:off x="3089861" y="3293297"/>
            <a:ext cx="2526453" cy="338554"/>
          </a:xfrm>
          <a:prstGeom prst="rect">
            <a:avLst/>
          </a:prstGeom>
          <a:noFill/>
        </p:spPr>
        <p:txBody>
          <a:bodyPr wrap="none" rtlCol="0">
            <a:spAutoFit/>
          </a:bodyPr>
          <a:lstStyle/>
          <a:p>
            <a:r>
              <a:rPr lang="fr-FR" sz="1600" dirty="0" smtClean="0"/>
              <a:t>Intelligence artificielle santé</a:t>
            </a:r>
            <a:endParaRPr lang="fr-FR" sz="1600" dirty="0"/>
          </a:p>
        </p:txBody>
      </p:sp>
      <p:sp>
        <p:nvSpPr>
          <p:cNvPr id="9" name="ZoneTexte 8"/>
          <p:cNvSpPr txBox="1"/>
          <p:nvPr/>
        </p:nvSpPr>
        <p:spPr>
          <a:xfrm>
            <a:off x="7298890" y="3293297"/>
            <a:ext cx="655849" cy="338554"/>
          </a:xfrm>
          <a:prstGeom prst="rect">
            <a:avLst/>
          </a:prstGeom>
          <a:noFill/>
        </p:spPr>
        <p:txBody>
          <a:bodyPr wrap="none" rtlCol="0">
            <a:spAutoFit/>
          </a:bodyPr>
          <a:lstStyle/>
          <a:p>
            <a:r>
              <a:rPr lang="fr-FR" sz="1600" dirty="0" smtClean="0"/>
              <a:t>Santé</a:t>
            </a:r>
            <a:endParaRPr lang="fr-FR" sz="1600" dirty="0"/>
          </a:p>
        </p:txBody>
      </p:sp>
      <p:sp>
        <p:nvSpPr>
          <p:cNvPr id="10" name="ZoneTexte 9"/>
          <p:cNvSpPr txBox="1"/>
          <p:nvPr/>
        </p:nvSpPr>
        <p:spPr>
          <a:xfrm>
            <a:off x="5281322" y="4613071"/>
            <a:ext cx="3326552" cy="307777"/>
          </a:xfrm>
          <a:prstGeom prst="rect">
            <a:avLst/>
          </a:prstGeom>
          <a:noFill/>
        </p:spPr>
        <p:txBody>
          <a:bodyPr wrap="none" rtlCol="0">
            <a:spAutoFit/>
          </a:bodyPr>
          <a:lstStyle/>
          <a:p>
            <a:r>
              <a:rPr lang="fr-FR" sz="1400" dirty="0" smtClean="0"/>
              <a:t>Recherche Google image 2 novembre 2024</a:t>
            </a:r>
            <a:endParaRPr lang="fr-FR" sz="1400" dirty="0"/>
          </a:p>
        </p:txBody>
      </p:sp>
      <p:sp>
        <p:nvSpPr>
          <p:cNvPr id="11" name="ZoneTexte 10"/>
          <p:cNvSpPr txBox="1"/>
          <p:nvPr/>
        </p:nvSpPr>
        <p:spPr>
          <a:xfrm>
            <a:off x="1668146" y="180058"/>
            <a:ext cx="5364607" cy="369332"/>
          </a:xfrm>
          <a:prstGeom prst="rect">
            <a:avLst/>
          </a:prstGeom>
          <a:noFill/>
        </p:spPr>
        <p:txBody>
          <a:bodyPr wrap="square" rtlCol="0">
            <a:spAutoFit/>
          </a:bodyPr>
          <a:lstStyle/>
          <a:p>
            <a:pPr algn="ctr"/>
            <a:r>
              <a:rPr lang="fr-FR" dirty="0" smtClean="0"/>
              <a:t>IA et santé : quelle représentation ?</a:t>
            </a:r>
            <a:endParaRPr lang="fr-FR" dirty="0"/>
          </a:p>
        </p:txBody>
      </p:sp>
    </p:spTree>
    <p:extLst>
      <p:ext uri="{BB962C8B-B14F-4D97-AF65-F5344CB8AC3E}">
        <p14:creationId xmlns:p14="http://schemas.microsoft.com/office/powerpoint/2010/main" val="1487775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4533" y="901881"/>
            <a:ext cx="22730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smtClean="0"/>
              <a:t>Données annotées (beaucoup)</a:t>
            </a:r>
          </a:p>
        </p:txBody>
      </p:sp>
      <p:sp>
        <p:nvSpPr>
          <p:cNvPr id="4" name="ZoneTexte 3"/>
          <p:cNvSpPr txBox="1"/>
          <p:nvPr/>
        </p:nvSpPr>
        <p:spPr>
          <a:xfrm>
            <a:off x="1191035" y="2759323"/>
            <a:ext cx="188654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Outils d’analyse des données</a:t>
            </a:r>
          </a:p>
        </p:txBody>
      </p:sp>
      <p:sp>
        <p:nvSpPr>
          <p:cNvPr id="12" name="ZoneTexte 11"/>
          <p:cNvSpPr txBox="1"/>
          <p:nvPr/>
        </p:nvSpPr>
        <p:spPr>
          <a:xfrm>
            <a:off x="5201079" y="2710267"/>
            <a:ext cx="188654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Validation</a:t>
            </a:r>
          </a:p>
          <a:p>
            <a:pPr algn="ctr"/>
            <a:endParaRPr lang="fr-FR" dirty="0" smtClean="0"/>
          </a:p>
        </p:txBody>
      </p:sp>
      <p:sp>
        <p:nvSpPr>
          <p:cNvPr id="5" name="Rectangle 4"/>
          <p:cNvSpPr/>
          <p:nvPr/>
        </p:nvSpPr>
        <p:spPr>
          <a:xfrm>
            <a:off x="834073" y="2617412"/>
            <a:ext cx="3810197" cy="1478372"/>
          </a:xfrm>
          <a:prstGeom prst="rect">
            <a:avLst/>
          </a:prstGeom>
          <a:solidFill>
            <a:srgbClr val="FFFFFF">
              <a:alpha val="49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 name="Rectangle 5"/>
          <p:cNvSpPr/>
          <p:nvPr/>
        </p:nvSpPr>
        <p:spPr>
          <a:xfrm>
            <a:off x="3077581" y="569376"/>
            <a:ext cx="3810197" cy="1478372"/>
          </a:xfrm>
          <a:prstGeom prst="rect">
            <a:avLst/>
          </a:prstGeom>
          <a:solidFill>
            <a:srgbClr val="FFFFFF">
              <a:alpha val="49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5489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01652" y="264213"/>
            <a:ext cx="6655940" cy="623246"/>
          </a:xfrm>
          <a:prstGeom prst="rect">
            <a:avLst/>
          </a:prstGeom>
          <a:noFill/>
        </p:spPr>
        <p:txBody>
          <a:bodyPr wrap="square" lIns="68579" tIns="34289" rIns="68579" bIns="34289" rtlCol="0">
            <a:spAutoFit/>
          </a:bodyPr>
          <a:lstStyle/>
          <a:p>
            <a:pPr algn="ctr"/>
            <a:r>
              <a:rPr lang="fr-FR" b="1" dirty="0" smtClean="0"/>
              <a:t>Validation externe sur des cohortes rétrospectives (n=861) et prospectives (n=381)</a:t>
            </a:r>
            <a:endParaRPr lang="fr-FR" b="1" dirty="0"/>
          </a:p>
        </p:txBody>
      </p:sp>
      <p:grpSp>
        <p:nvGrpSpPr>
          <p:cNvPr id="10" name="Groupe 9"/>
          <p:cNvGrpSpPr/>
          <p:nvPr/>
        </p:nvGrpSpPr>
        <p:grpSpPr>
          <a:xfrm>
            <a:off x="894703" y="1059157"/>
            <a:ext cx="3131135" cy="3138107"/>
            <a:chOff x="1343608" y="601824"/>
            <a:chExt cx="4942115" cy="4953119"/>
          </a:xfrm>
        </p:grpSpPr>
        <p:pic>
          <p:nvPicPr>
            <p:cNvPr id="3" name="Image 2"/>
            <p:cNvPicPr>
              <a:picLocks noChangeAspect="1"/>
            </p:cNvPicPr>
            <p:nvPr/>
          </p:nvPicPr>
          <p:blipFill rotWithShape="1">
            <a:blip r:embed="rId2"/>
            <a:srcRect t="5374" r="6172"/>
            <a:stretch/>
          </p:blipFill>
          <p:spPr>
            <a:xfrm>
              <a:off x="1343608" y="1763486"/>
              <a:ext cx="3284376" cy="3312314"/>
            </a:xfrm>
            <a:prstGeom prst="rect">
              <a:avLst/>
            </a:prstGeom>
          </p:spPr>
        </p:pic>
        <p:sp>
          <p:nvSpPr>
            <p:cNvPr id="4" name="Bulle ronde 3"/>
            <p:cNvSpPr/>
            <p:nvPr/>
          </p:nvSpPr>
          <p:spPr>
            <a:xfrm>
              <a:off x="4180114" y="1073020"/>
              <a:ext cx="1707502" cy="942392"/>
            </a:xfrm>
            <a:prstGeom prst="wedgeEllipseCallout">
              <a:avLst>
                <a:gd name="adj1" fmla="val -122590"/>
                <a:gd name="adj2" fmla="val 1377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Cochin</a:t>
              </a:r>
            </a:p>
            <a:p>
              <a:pPr algn="ctr"/>
              <a:r>
                <a:rPr lang="fr-FR" sz="1200" dirty="0">
                  <a:solidFill>
                    <a:srgbClr val="00B0F0"/>
                  </a:solidFill>
                </a:rPr>
                <a:t>11</a:t>
              </a:r>
              <a:r>
                <a:rPr lang="fr-FR" sz="1200" dirty="0">
                  <a:solidFill>
                    <a:schemeClr val="tx1"/>
                  </a:solidFill>
                </a:rPr>
                <a:t>/</a:t>
              </a:r>
              <a:r>
                <a:rPr lang="fr-FR" sz="1200" dirty="0">
                  <a:solidFill>
                    <a:schemeClr val="accent2"/>
                  </a:solidFill>
                </a:rPr>
                <a:t>35</a:t>
              </a:r>
              <a:r>
                <a:rPr lang="fr-FR" sz="1200" dirty="0">
                  <a:solidFill>
                    <a:schemeClr val="tx1"/>
                  </a:solidFill>
                </a:rPr>
                <a:t>/27</a:t>
              </a:r>
            </a:p>
          </p:txBody>
        </p:sp>
        <p:sp>
          <p:nvSpPr>
            <p:cNvPr id="5" name="Bulle ronde 4"/>
            <p:cNvSpPr/>
            <p:nvPr/>
          </p:nvSpPr>
          <p:spPr>
            <a:xfrm>
              <a:off x="1343608" y="601824"/>
              <a:ext cx="1707502" cy="942392"/>
            </a:xfrm>
            <a:prstGeom prst="wedgeEllipseCallout">
              <a:avLst>
                <a:gd name="adj1" fmla="val 42984"/>
                <a:gd name="adj2" fmla="val 1862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1200" dirty="0">
                  <a:solidFill>
                    <a:schemeClr val="tx1"/>
                  </a:solidFill>
                </a:rPr>
                <a:t>Mondor</a:t>
              </a:r>
            </a:p>
            <a:p>
              <a:pPr algn="ctr"/>
              <a:r>
                <a:rPr lang="fr-FR" sz="1200" dirty="0">
                  <a:solidFill>
                    <a:srgbClr val="00B0F0"/>
                  </a:solidFill>
                </a:rPr>
                <a:t>5</a:t>
              </a:r>
              <a:r>
                <a:rPr lang="fr-FR" sz="1200" dirty="0">
                  <a:solidFill>
                    <a:schemeClr val="tx1"/>
                  </a:solidFill>
                </a:rPr>
                <a:t>/</a:t>
              </a:r>
              <a:r>
                <a:rPr lang="fr-FR" sz="1200" dirty="0">
                  <a:solidFill>
                    <a:schemeClr val="accent2"/>
                  </a:solidFill>
                </a:rPr>
                <a:t>74</a:t>
              </a:r>
              <a:r>
                <a:rPr lang="fr-FR" sz="1200" dirty="0">
                  <a:solidFill>
                    <a:schemeClr val="tx1"/>
                  </a:solidFill>
                </a:rPr>
                <a:t>/18</a:t>
              </a:r>
            </a:p>
          </p:txBody>
        </p:sp>
        <p:sp>
          <p:nvSpPr>
            <p:cNvPr id="7" name="Bulle ronde 6"/>
            <p:cNvSpPr/>
            <p:nvPr/>
          </p:nvSpPr>
          <p:spPr>
            <a:xfrm>
              <a:off x="4578221" y="3191016"/>
              <a:ext cx="1707502" cy="942392"/>
            </a:xfrm>
            <a:prstGeom prst="wedgeEllipseCallout">
              <a:avLst>
                <a:gd name="adj1" fmla="val -105650"/>
                <a:gd name="adj2" fmla="val -167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Grenoble</a:t>
              </a:r>
            </a:p>
            <a:p>
              <a:pPr algn="ctr"/>
              <a:r>
                <a:rPr lang="fr-FR" sz="1200" dirty="0">
                  <a:solidFill>
                    <a:srgbClr val="00B0F0"/>
                  </a:solidFill>
                </a:rPr>
                <a:t>45</a:t>
              </a:r>
              <a:r>
                <a:rPr lang="fr-FR" sz="1200" dirty="0">
                  <a:solidFill>
                    <a:schemeClr val="tx1"/>
                  </a:solidFill>
                </a:rPr>
                <a:t>/</a:t>
              </a:r>
              <a:r>
                <a:rPr lang="fr-FR" sz="1200" dirty="0">
                  <a:solidFill>
                    <a:schemeClr val="accent2"/>
                  </a:solidFill>
                </a:rPr>
                <a:t>212</a:t>
              </a:r>
              <a:r>
                <a:rPr lang="fr-FR" sz="1200" dirty="0">
                  <a:solidFill>
                    <a:schemeClr val="tx1"/>
                  </a:solidFill>
                </a:rPr>
                <a:t>/174</a:t>
              </a:r>
            </a:p>
          </p:txBody>
        </p:sp>
        <p:sp>
          <p:nvSpPr>
            <p:cNvPr id="9" name="Rectangle 8"/>
            <p:cNvSpPr/>
            <p:nvPr/>
          </p:nvSpPr>
          <p:spPr>
            <a:xfrm>
              <a:off x="2459441" y="5117734"/>
              <a:ext cx="1647631" cy="437209"/>
            </a:xfrm>
            <a:prstGeom prst="rect">
              <a:avLst/>
            </a:prstGeom>
          </p:spPr>
          <p:txBody>
            <a:bodyPr wrap="none">
              <a:spAutoFit/>
            </a:bodyPr>
            <a:lstStyle/>
            <a:p>
              <a:r>
                <a:rPr lang="fr-FR" sz="1200" dirty="0">
                  <a:solidFill>
                    <a:srgbClr val="00B0F0"/>
                  </a:solidFill>
                </a:rPr>
                <a:t>APL</a:t>
              </a:r>
              <a:r>
                <a:rPr lang="fr-FR" sz="1200" dirty="0"/>
                <a:t>/</a:t>
              </a:r>
              <a:r>
                <a:rPr lang="fr-FR" sz="1200" dirty="0">
                  <a:solidFill>
                    <a:schemeClr val="accent2"/>
                  </a:solidFill>
                </a:rPr>
                <a:t>AML</a:t>
              </a:r>
              <a:r>
                <a:rPr lang="fr-FR" sz="1200" dirty="0"/>
                <a:t>/ALL</a:t>
              </a:r>
            </a:p>
          </p:txBody>
        </p:sp>
      </p:grpSp>
      <p:grpSp>
        <p:nvGrpSpPr>
          <p:cNvPr id="19" name="Groupe 18"/>
          <p:cNvGrpSpPr/>
          <p:nvPr/>
        </p:nvGrpSpPr>
        <p:grpSpPr>
          <a:xfrm>
            <a:off x="4772661" y="1823877"/>
            <a:ext cx="3729184" cy="2402122"/>
            <a:chOff x="399662" y="1763486"/>
            <a:chExt cx="5886061" cy="3791457"/>
          </a:xfrm>
        </p:grpSpPr>
        <p:pic>
          <p:nvPicPr>
            <p:cNvPr id="20" name="Image 19"/>
            <p:cNvPicPr>
              <a:picLocks noChangeAspect="1"/>
            </p:cNvPicPr>
            <p:nvPr/>
          </p:nvPicPr>
          <p:blipFill rotWithShape="1">
            <a:blip r:embed="rId2"/>
            <a:srcRect t="5374" r="6172"/>
            <a:stretch/>
          </p:blipFill>
          <p:spPr>
            <a:xfrm>
              <a:off x="1343608" y="1763486"/>
              <a:ext cx="3284376" cy="3312314"/>
            </a:xfrm>
            <a:prstGeom prst="rect">
              <a:avLst/>
            </a:prstGeom>
          </p:spPr>
        </p:pic>
        <p:sp>
          <p:nvSpPr>
            <p:cNvPr id="23" name="Bulle ronde 22"/>
            <p:cNvSpPr/>
            <p:nvPr/>
          </p:nvSpPr>
          <p:spPr>
            <a:xfrm>
              <a:off x="4528458" y="2132018"/>
              <a:ext cx="1707502" cy="942392"/>
            </a:xfrm>
            <a:prstGeom prst="wedgeEllipseCallout">
              <a:avLst>
                <a:gd name="adj1" fmla="val -119858"/>
                <a:gd name="adj2" fmla="val 9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Lyon</a:t>
              </a:r>
            </a:p>
            <a:p>
              <a:pPr algn="ctr"/>
              <a:r>
                <a:rPr lang="fr-FR" sz="1200" dirty="0">
                  <a:solidFill>
                    <a:srgbClr val="00B0F0"/>
                  </a:solidFill>
                </a:rPr>
                <a:t>22</a:t>
              </a:r>
              <a:r>
                <a:rPr lang="fr-FR" sz="1200" dirty="0">
                  <a:solidFill>
                    <a:schemeClr val="tx1"/>
                  </a:solidFill>
                </a:rPr>
                <a:t>/</a:t>
              </a:r>
              <a:r>
                <a:rPr lang="fr-FR" sz="1200" dirty="0">
                  <a:solidFill>
                    <a:schemeClr val="accent2"/>
                  </a:solidFill>
                </a:rPr>
                <a:t>163</a:t>
              </a:r>
              <a:r>
                <a:rPr lang="fr-FR" sz="1200" dirty="0">
                  <a:solidFill>
                    <a:schemeClr val="tx1"/>
                  </a:solidFill>
                </a:rPr>
                <a:t>/32</a:t>
              </a:r>
            </a:p>
          </p:txBody>
        </p:sp>
        <p:sp>
          <p:nvSpPr>
            <p:cNvPr id="24" name="Bulle ronde 23"/>
            <p:cNvSpPr/>
            <p:nvPr/>
          </p:nvSpPr>
          <p:spPr>
            <a:xfrm>
              <a:off x="4578221" y="3191016"/>
              <a:ext cx="1707502" cy="942392"/>
            </a:xfrm>
            <a:prstGeom prst="wedgeEllipseCallout">
              <a:avLst>
                <a:gd name="adj1" fmla="val -105650"/>
                <a:gd name="adj2" fmla="val -167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Grenoble</a:t>
              </a:r>
            </a:p>
            <a:p>
              <a:pPr algn="ctr"/>
              <a:r>
                <a:rPr lang="fr-FR" sz="1200" dirty="0">
                  <a:solidFill>
                    <a:srgbClr val="00B0F0"/>
                  </a:solidFill>
                </a:rPr>
                <a:t>3</a:t>
              </a:r>
              <a:r>
                <a:rPr lang="fr-FR" sz="1200" dirty="0">
                  <a:solidFill>
                    <a:schemeClr val="tx1"/>
                  </a:solidFill>
                </a:rPr>
                <a:t>/</a:t>
              </a:r>
              <a:r>
                <a:rPr lang="fr-FR" sz="1200" dirty="0">
                  <a:solidFill>
                    <a:schemeClr val="accent2"/>
                  </a:solidFill>
                </a:rPr>
                <a:t>51</a:t>
              </a:r>
              <a:r>
                <a:rPr lang="fr-FR" sz="1200" dirty="0">
                  <a:solidFill>
                    <a:schemeClr val="tx1"/>
                  </a:solidFill>
                </a:rPr>
                <a:t>/23</a:t>
              </a:r>
            </a:p>
          </p:txBody>
        </p:sp>
        <p:sp>
          <p:nvSpPr>
            <p:cNvPr id="25" name="Bulle ronde 24"/>
            <p:cNvSpPr/>
            <p:nvPr/>
          </p:nvSpPr>
          <p:spPr>
            <a:xfrm>
              <a:off x="399662" y="3419643"/>
              <a:ext cx="1707502" cy="942392"/>
            </a:xfrm>
            <a:prstGeom prst="wedgeEllipseCallout">
              <a:avLst>
                <a:gd name="adj1" fmla="val 99268"/>
                <a:gd name="adj2" fmla="val -533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Clermont</a:t>
              </a:r>
            </a:p>
            <a:p>
              <a:pPr algn="ctr"/>
              <a:r>
                <a:rPr lang="fr-FR" sz="1200" dirty="0">
                  <a:solidFill>
                    <a:srgbClr val="00B0F0"/>
                  </a:solidFill>
                </a:rPr>
                <a:t>4</a:t>
              </a:r>
              <a:r>
                <a:rPr lang="fr-FR" sz="1200" dirty="0">
                  <a:solidFill>
                    <a:schemeClr val="tx1"/>
                  </a:solidFill>
                </a:rPr>
                <a:t>/</a:t>
              </a:r>
              <a:r>
                <a:rPr lang="fr-FR" sz="1200" dirty="0">
                  <a:solidFill>
                    <a:schemeClr val="accent2"/>
                  </a:solidFill>
                </a:rPr>
                <a:t>69</a:t>
              </a:r>
              <a:r>
                <a:rPr lang="fr-FR" sz="1200" dirty="0">
                  <a:solidFill>
                    <a:schemeClr val="tx1"/>
                  </a:solidFill>
                </a:rPr>
                <a:t>/14</a:t>
              </a:r>
            </a:p>
          </p:txBody>
        </p:sp>
        <p:sp>
          <p:nvSpPr>
            <p:cNvPr id="26" name="Rectangle 25"/>
            <p:cNvSpPr/>
            <p:nvPr/>
          </p:nvSpPr>
          <p:spPr>
            <a:xfrm>
              <a:off x="2459442" y="5117734"/>
              <a:ext cx="1647631" cy="437209"/>
            </a:xfrm>
            <a:prstGeom prst="rect">
              <a:avLst/>
            </a:prstGeom>
          </p:spPr>
          <p:txBody>
            <a:bodyPr wrap="none">
              <a:spAutoFit/>
            </a:bodyPr>
            <a:lstStyle/>
            <a:p>
              <a:r>
                <a:rPr lang="fr-FR" sz="1200" dirty="0">
                  <a:solidFill>
                    <a:srgbClr val="00B0F0"/>
                  </a:solidFill>
                </a:rPr>
                <a:t>APL</a:t>
              </a:r>
              <a:r>
                <a:rPr lang="fr-FR" sz="1200" dirty="0"/>
                <a:t>/</a:t>
              </a:r>
              <a:r>
                <a:rPr lang="fr-FR" sz="1200" dirty="0">
                  <a:solidFill>
                    <a:schemeClr val="accent2"/>
                  </a:solidFill>
                </a:rPr>
                <a:t>AML</a:t>
              </a:r>
              <a:r>
                <a:rPr lang="fr-FR" sz="1200" dirty="0"/>
                <a:t>/ALL</a:t>
              </a:r>
            </a:p>
          </p:txBody>
        </p:sp>
      </p:grpSp>
      <p:sp>
        <p:nvSpPr>
          <p:cNvPr id="27" name="ZoneTexte 26"/>
          <p:cNvSpPr txBox="1"/>
          <p:nvPr/>
        </p:nvSpPr>
        <p:spPr>
          <a:xfrm>
            <a:off x="776773" y="4422710"/>
            <a:ext cx="3114092" cy="346249"/>
          </a:xfrm>
          <a:prstGeom prst="rect">
            <a:avLst/>
          </a:prstGeom>
          <a:noFill/>
        </p:spPr>
        <p:txBody>
          <a:bodyPr wrap="square" lIns="68580" tIns="34290" rIns="68580" bIns="34290" rtlCol="0">
            <a:spAutoFit/>
          </a:bodyPr>
          <a:lstStyle/>
          <a:p>
            <a:pPr algn="ctr"/>
            <a:r>
              <a:rPr lang="fr-FR" dirty="0" err="1" smtClean="0"/>
              <a:t>Retrospective</a:t>
            </a:r>
            <a:endParaRPr lang="fr-FR" dirty="0"/>
          </a:p>
        </p:txBody>
      </p:sp>
      <p:sp>
        <p:nvSpPr>
          <p:cNvPr id="28" name="ZoneTexte 27"/>
          <p:cNvSpPr txBox="1"/>
          <p:nvPr/>
        </p:nvSpPr>
        <p:spPr>
          <a:xfrm>
            <a:off x="5229808" y="4422710"/>
            <a:ext cx="3114092" cy="346249"/>
          </a:xfrm>
          <a:prstGeom prst="rect">
            <a:avLst/>
          </a:prstGeom>
          <a:noFill/>
        </p:spPr>
        <p:txBody>
          <a:bodyPr wrap="square" lIns="68580" tIns="34290" rIns="68580" bIns="34290" rtlCol="0">
            <a:spAutoFit/>
          </a:bodyPr>
          <a:lstStyle/>
          <a:p>
            <a:pPr algn="ctr"/>
            <a:r>
              <a:rPr lang="fr-FR" dirty="0" smtClean="0"/>
              <a:t>Prospective</a:t>
            </a:r>
            <a:endParaRPr lang="fr-FR" dirty="0"/>
          </a:p>
        </p:txBody>
      </p:sp>
      <p:sp>
        <p:nvSpPr>
          <p:cNvPr id="17" name="Bulle ronde 16"/>
          <p:cNvSpPr/>
          <p:nvPr/>
        </p:nvSpPr>
        <p:spPr>
          <a:xfrm>
            <a:off x="65126" y="2572229"/>
            <a:ext cx="1016683" cy="597064"/>
          </a:xfrm>
          <a:prstGeom prst="wedgeEllipseCallout">
            <a:avLst>
              <a:gd name="adj1" fmla="val 90990"/>
              <a:gd name="adj2" fmla="val -547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fr-FR" sz="1200" dirty="0">
                <a:solidFill>
                  <a:schemeClr val="tx1"/>
                </a:solidFill>
              </a:rPr>
              <a:t>Nantes</a:t>
            </a:r>
          </a:p>
          <a:p>
            <a:pPr algn="ctr"/>
            <a:r>
              <a:rPr lang="fr-FR" sz="1200" dirty="0">
                <a:solidFill>
                  <a:srgbClr val="00B0F0"/>
                </a:solidFill>
              </a:rPr>
              <a:t>32</a:t>
            </a:r>
            <a:r>
              <a:rPr lang="fr-FR" sz="1200" dirty="0">
                <a:solidFill>
                  <a:schemeClr val="tx1"/>
                </a:solidFill>
              </a:rPr>
              <a:t>/</a:t>
            </a:r>
            <a:r>
              <a:rPr lang="fr-FR" sz="1200" dirty="0">
                <a:solidFill>
                  <a:schemeClr val="accent2"/>
                </a:solidFill>
              </a:rPr>
              <a:t>65</a:t>
            </a:r>
            <a:r>
              <a:rPr lang="fr-FR" sz="1200" dirty="0">
                <a:solidFill>
                  <a:schemeClr val="tx1"/>
                </a:solidFill>
              </a:rPr>
              <a:t>/33</a:t>
            </a:r>
          </a:p>
          <a:p>
            <a:pPr algn="ctr"/>
            <a:endParaRPr lang="fr-FR" sz="1200" dirty="0">
              <a:solidFill>
                <a:schemeClr val="tx1"/>
              </a:solidFill>
            </a:endParaRPr>
          </a:p>
        </p:txBody>
      </p:sp>
    </p:spTree>
    <p:extLst>
      <p:ext uri="{BB962C8B-B14F-4D97-AF65-F5344CB8AC3E}">
        <p14:creationId xmlns:p14="http://schemas.microsoft.com/office/powerpoint/2010/main" val="35998506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7799" r="79833" b="46113"/>
          <a:stretch/>
        </p:blipFill>
        <p:spPr>
          <a:xfrm>
            <a:off x="2004624" y="1483567"/>
            <a:ext cx="1642394" cy="2512268"/>
          </a:xfrm>
          <a:prstGeom prst="rect">
            <a:avLst/>
          </a:prstGeom>
        </p:spPr>
      </p:pic>
      <p:pic>
        <p:nvPicPr>
          <p:cNvPr id="3" name="Image 2"/>
          <p:cNvPicPr>
            <a:picLocks noChangeAspect="1"/>
          </p:cNvPicPr>
          <p:nvPr/>
        </p:nvPicPr>
        <p:blipFill rotWithShape="1">
          <a:blip r:embed="rId2"/>
          <a:srcRect l="5517" t="234" r="74547" b="95479"/>
          <a:stretch/>
        </p:blipFill>
        <p:spPr>
          <a:xfrm>
            <a:off x="5477919" y="929053"/>
            <a:ext cx="2992489" cy="761021"/>
          </a:xfrm>
          <a:prstGeom prst="rect">
            <a:avLst/>
          </a:prstGeom>
        </p:spPr>
      </p:pic>
      <p:sp>
        <p:nvSpPr>
          <p:cNvPr id="4" name="ZoneTexte 3"/>
          <p:cNvSpPr txBox="1"/>
          <p:nvPr/>
        </p:nvSpPr>
        <p:spPr>
          <a:xfrm>
            <a:off x="1265749" y="285207"/>
            <a:ext cx="6655940" cy="346247"/>
          </a:xfrm>
          <a:prstGeom prst="rect">
            <a:avLst/>
          </a:prstGeom>
          <a:noFill/>
        </p:spPr>
        <p:txBody>
          <a:bodyPr wrap="square" lIns="68579" tIns="34289" rIns="68579" bIns="34289" rtlCol="0">
            <a:spAutoFit/>
          </a:bodyPr>
          <a:lstStyle/>
          <a:p>
            <a:pPr algn="ctr"/>
            <a:r>
              <a:rPr lang="fr-FR" b="1" dirty="0" smtClean="0"/>
              <a:t>Détermination de seuils de décision clinique </a:t>
            </a:r>
            <a:endParaRPr lang="fr-FR" b="1" dirty="0"/>
          </a:p>
        </p:txBody>
      </p:sp>
    </p:spTree>
    <p:extLst>
      <p:ext uri="{BB962C8B-B14F-4D97-AF65-F5344CB8AC3E}">
        <p14:creationId xmlns:p14="http://schemas.microsoft.com/office/powerpoint/2010/main" val="66770792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7799" r="48310" b="46113"/>
          <a:stretch/>
        </p:blipFill>
        <p:spPr>
          <a:xfrm>
            <a:off x="2004623" y="1483567"/>
            <a:ext cx="4209564" cy="2512268"/>
          </a:xfrm>
          <a:prstGeom prst="rect">
            <a:avLst/>
          </a:prstGeom>
        </p:spPr>
      </p:pic>
      <p:sp>
        <p:nvSpPr>
          <p:cNvPr id="5" name="ZoneTexte 4"/>
          <p:cNvSpPr txBox="1"/>
          <p:nvPr/>
        </p:nvSpPr>
        <p:spPr>
          <a:xfrm>
            <a:off x="5478089" y="4640198"/>
            <a:ext cx="3429364" cy="561692"/>
          </a:xfrm>
          <a:prstGeom prst="rect">
            <a:avLst/>
          </a:prstGeom>
          <a:noFill/>
        </p:spPr>
        <p:txBody>
          <a:bodyPr wrap="none" lIns="68580" tIns="34290" rIns="68580" bIns="34290" rtlCol="0">
            <a:spAutoFit/>
          </a:bodyPr>
          <a:lstStyle/>
          <a:p>
            <a:pPr algn="r"/>
            <a:r>
              <a:rPr lang="fr-FR" sz="1600" dirty="0" err="1" smtClean="0"/>
              <a:t>Alcazer</a:t>
            </a:r>
            <a:r>
              <a:rPr lang="fr-FR" sz="1600" dirty="0" smtClean="0"/>
              <a:t>, The Lancet Digital Health 2024</a:t>
            </a:r>
          </a:p>
          <a:p>
            <a:pPr algn="r"/>
            <a:endParaRPr lang="fr-FR" sz="1600" dirty="0" smtClean="0"/>
          </a:p>
        </p:txBody>
      </p:sp>
      <p:pic>
        <p:nvPicPr>
          <p:cNvPr id="6" name="Image 5"/>
          <p:cNvPicPr>
            <a:picLocks noChangeAspect="1"/>
          </p:cNvPicPr>
          <p:nvPr/>
        </p:nvPicPr>
        <p:blipFill rotWithShape="1">
          <a:blip r:embed="rId2"/>
          <a:srcRect l="5517" t="234" r="74547" b="95479"/>
          <a:stretch/>
        </p:blipFill>
        <p:spPr>
          <a:xfrm>
            <a:off x="5477919" y="929053"/>
            <a:ext cx="2992489" cy="761021"/>
          </a:xfrm>
          <a:prstGeom prst="rect">
            <a:avLst/>
          </a:prstGeom>
        </p:spPr>
      </p:pic>
      <p:sp>
        <p:nvSpPr>
          <p:cNvPr id="7" name="ZoneTexte 6"/>
          <p:cNvSpPr txBox="1"/>
          <p:nvPr/>
        </p:nvSpPr>
        <p:spPr>
          <a:xfrm>
            <a:off x="1265749" y="285207"/>
            <a:ext cx="6655940" cy="346247"/>
          </a:xfrm>
          <a:prstGeom prst="rect">
            <a:avLst/>
          </a:prstGeom>
          <a:noFill/>
        </p:spPr>
        <p:txBody>
          <a:bodyPr wrap="square" lIns="68579" tIns="34289" rIns="68579" bIns="34289" rtlCol="0">
            <a:spAutoFit/>
          </a:bodyPr>
          <a:lstStyle/>
          <a:p>
            <a:pPr algn="ctr"/>
            <a:r>
              <a:rPr lang="fr-FR" b="1" dirty="0" smtClean="0"/>
              <a:t>Détermination de seuils de décision clinique </a:t>
            </a:r>
            <a:endParaRPr lang="fr-FR" b="1" dirty="0"/>
          </a:p>
        </p:txBody>
      </p:sp>
    </p:spTree>
    <p:extLst>
      <p:ext uri="{BB962C8B-B14F-4D97-AF65-F5344CB8AC3E}">
        <p14:creationId xmlns:p14="http://schemas.microsoft.com/office/powerpoint/2010/main" val="3398857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40872" y="206102"/>
            <a:ext cx="8447087" cy="4469821"/>
          </a:xfrm>
          <a:prstGeom prst="rect">
            <a:avLst/>
          </a:prstGeom>
        </p:spPr>
      </p:pic>
    </p:spTree>
    <p:extLst>
      <p:ext uri="{BB962C8B-B14F-4D97-AF65-F5344CB8AC3E}">
        <p14:creationId xmlns:p14="http://schemas.microsoft.com/office/powerpoint/2010/main" val="32718077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a:t>
            </a:r>
            <a:r>
              <a:rPr lang="fr-FR" b="1" dirty="0" smtClean="0"/>
              <a:t>quelques exemples</a:t>
            </a:r>
            <a:endParaRPr lang="fr-FR" b="1" dirty="0"/>
          </a:p>
        </p:txBody>
      </p:sp>
      <p:sp>
        <p:nvSpPr>
          <p:cNvPr id="3" name="ZoneTexte 2"/>
          <p:cNvSpPr txBox="1"/>
          <p:nvPr/>
        </p:nvSpPr>
        <p:spPr>
          <a:xfrm>
            <a:off x="912276" y="1082136"/>
            <a:ext cx="7262431" cy="3693319"/>
          </a:xfrm>
          <a:prstGeom prst="rect">
            <a:avLst/>
          </a:prstGeom>
          <a:noFill/>
        </p:spPr>
        <p:txBody>
          <a:bodyPr wrap="square" rtlCol="0">
            <a:spAutoFit/>
          </a:bodyPr>
          <a:lstStyle/>
          <a:p>
            <a:r>
              <a:rPr lang="fr-FR" dirty="0" smtClean="0"/>
              <a:t>Améliorer le diagnostic</a:t>
            </a:r>
          </a:p>
          <a:p>
            <a:endParaRPr lang="fr-FR" dirty="0"/>
          </a:p>
          <a:p>
            <a:r>
              <a:rPr lang="fr-FR" dirty="0" smtClean="0"/>
              <a:t>Prédire le pronostic</a:t>
            </a:r>
          </a:p>
          <a:p>
            <a:endParaRPr lang="fr-FR" dirty="0"/>
          </a:p>
          <a:p>
            <a:r>
              <a:rPr lang="fr-FR" dirty="0" smtClean="0"/>
              <a:t>Déterminer le traitement</a:t>
            </a:r>
          </a:p>
          <a:p>
            <a:endParaRPr lang="fr-FR" dirty="0"/>
          </a:p>
          <a:p>
            <a:r>
              <a:rPr lang="fr-FR" dirty="0" smtClean="0"/>
              <a:t>Améliorer (remplacer) les médecins ?</a:t>
            </a:r>
          </a:p>
          <a:p>
            <a:endParaRPr lang="fr-FR" dirty="0"/>
          </a:p>
          <a:p>
            <a:r>
              <a:rPr lang="fr-FR" dirty="0" smtClean="0"/>
              <a:t>Améliorer (remplacer) les enseignants ?</a:t>
            </a:r>
          </a:p>
          <a:p>
            <a:endParaRPr lang="fr-FR" dirty="0"/>
          </a:p>
          <a:p>
            <a:r>
              <a:rPr lang="fr-FR" dirty="0" smtClean="0"/>
              <a:t>Analyser </a:t>
            </a:r>
            <a:r>
              <a:rPr lang="fr-FR" dirty="0"/>
              <a:t>l</a:t>
            </a:r>
            <a:r>
              <a:rPr lang="fr-FR" dirty="0" smtClean="0"/>
              <a:t>es « données » pour produire de nouvelles connaissances</a:t>
            </a:r>
          </a:p>
          <a:p>
            <a:endParaRPr lang="fr-FR" dirty="0"/>
          </a:p>
          <a:p>
            <a:endParaRPr lang="fr-FR" dirty="0"/>
          </a:p>
        </p:txBody>
      </p:sp>
      <p:sp>
        <p:nvSpPr>
          <p:cNvPr id="4" name="Rectangle 3"/>
          <p:cNvSpPr/>
          <p:nvPr/>
        </p:nvSpPr>
        <p:spPr>
          <a:xfrm>
            <a:off x="411419" y="3130146"/>
            <a:ext cx="7602298" cy="1350434"/>
          </a:xfrm>
          <a:prstGeom prst="rect">
            <a:avLst/>
          </a:prstGeom>
          <a:solidFill>
            <a:srgbClr val="FFFFFF">
              <a:alpha val="52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Rectangle 4"/>
          <p:cNvSpPr/>
          <p:nvPr/>
        </p:nvSpPr>
        <p:spPr>
          <a:xfrm>
            <a:off x="411419" y="912579"/>
            <a:ext cx="7602298" cy="1636254"/>
          </a:xfrm>
          <a:prstGeom prst="rect">
            <a:avLst/>
          </a:prstGeom>
          <a:solidFill>
            <a:srgbClr val="FFFFFF">
              <a:alpha val="52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3653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7475" y="1971163"/>
            <a:ext cx="8113256" cy="1569660"/>
          </a:xfrm>
          <a:prstGeom prst="rect">
            <a:avLst/>
          </a:prstGeom>
          <a:noFill/>
        </p:spPr>
        <p:txBody>
          <a:bodyPr wrap="square" rtlCol="0">
            <a:spAutoFit/>
          </a:bodyPr>
          <a:lstStyle/>
          <a:p>
            <a:pPr algn="just"/>
            <a:r>
              <a:rPr lang="fr-FR" sz="1600" dirty="0" smtClean="0"/>
              <a:t>«Dans une société </a:t>
            </a:r>
            <a:r>
              <a:rPr lang="fr-FR" sz="1600" dirty="0" err="1" smtClean="0"/>
              <a:t>surindustrialisée</a:t>
            </a:r>
            <a:r>
              <a:rPr lang="fr-FR" sz="1600" dirty="0" smtClean="0"/>
              <a:t> à ce point, les gens sont conditionnés à obtenir des choses et non à les faire. Ce qu’ils veulent, c’est être éduqués, transportés, soignés ou guidés, plutôt que d’apprendre, de se déplacer, de guérir et de trouver leur propre voie. Ce qui peut être fourni et consommé déclasse ce qui peut être fait. Le verbe « guérir » tend à être exclusivement utilisé dans son emploi transitif. « Guérir » n’est plus compris comme l’activité du malade et devient de plus en plus l’acte de celui qui prend en charge le patient. »</a:t>
            </a:r>
            <a:endParaRPr lang="fr-FR" sz="1600" dirty="0"/>
          </a:p>
        </p:txBody>
      </p:sp>
      <p:pic>
        <p:nvPicPr>
          <p:cNvPr id="3" name="Image 2"/>
          <p:cNvPicPr>
            <a:picLocks noChangeAspect="1"/>
          </p:cNvPicPr>
          <p:nvPr/>
        </p:nvPicPr>
        <p:blipFill>
          <a:blip r:embed="rId2"/>
          <a:stretch>
            <a:fillRect/>
          </a:stretch>
        </p:blipFill>
        <p:spPr>
          <a:xfrm>
            <a:off x="6341625" y="174788"/>
            <a:ext cx="2400300" cy="1663700"/>
          </a:xfrm>
          <a:prstGeom prst="rect">
            <a:avLst/>
          </a:prstGeom>
        </p:spPr>
      </p:pic>
      <p:sp>
        <p:nvSpPr>
          <p:cNvPr id="4" name="ZoneTexte 3"/>
          <p:cNvSpPr txBox="1"/>
          <p:nvPr/>
        </p:nvSpPr>
        <p:spPr>
          <a:xfrm>
            <a:off x="5468650" y="4653079"/>
            <a:ext cx="3454792" cy="369332"/>
          </a:xfrm>
          <a:prstGeom prst="rect">
            <a:avLst/>
          </a:prstGeom>
          <a:noFill/>
        </p:spPr>
        <p:txBody>
          <a:bodyPr wrap="none" rtlCol="0">
            <a:spAutoFit/>
          </a:bodyPr>
          <a:lstStyle/>
          <a:p>
            <a:r>
              <a:rPr lang="fr-FR" dirty="0" smtClean="0"/>
              <a:t>Ivan Illich, </a:t>
            </a:r>
            <a:r>
              <a:rPr lang="fr-FR" dirty="0" err="1" smtClean="0"/>
              <a:t>Nemesis</a:t>
            </a:r>
            <a:r>
              <a:rPr lang="fr-FR" dirty="0" smtClean="0"/>
              <a:t> médicale, 1974</a:t>
            </a:r>
            <a:endParaRPr lang="fr-FR" dirty="0"/>
          </a:p>
        </p:txBody>
      </p:sp>
      <p:sp>
        <p:nvSpPr>
          <p:cNvPr id="5" name="ZoneTexte 4"/>
          <p:cNvSpPr txBox="1"/>
          <p:nvPr/>
        </p:nvSpPr>
        <p:spPr>
          <a:xfrm>
            <a:off x="1990400" y="3923107"/>
            <a:ext cx="5371520" cy="369332"/>
          </a:xfrm>
          <a:prstGeom prst="rect">
            <a:avLst/>
          </a:prstGeom>
          <a:noFill/>
        </p:spPr>
        <p:txBody>
          <a:bodyPr wrap="none" rtlCol="0">
            <a:spAutoFit/>
          </a:bodyPr>
          <a:lstStyle/>
          <a:p>
            <a:r>
              <a:rPr lang="fr-FR" dirty="0" smtClean="0"/>
              <a:t>Et si l’IA pouvait émanciper les malades des médecins ?</a:t>
            </a:r>
            <a:endParaRPr lang="fr-FR" dirty="0"/>
          </a:p>
        </p:txBody>
      </p:sp>
    </p:spTree>
    <p:extLst>
      <p:ext uri="{BB962C8B-B14F-4D97-AF65-F5344CB8AC3E}">
        <p14:creationId xmlns:p14="http://schemas.microsoft.com/office/powerpoint/2010/main" val="1221308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40949" t="30932"/>
          <a:stretch/>
        </p:blipFill>
        <p:spPr>
          <a:xfrm>
            <a:off x="166778" y="143092"/>
            <a:ext cx="5399669" cy="1311030"/>
          </a:xfrm>
          <a:prstGeom prst="rect">
            <a:avLst/>
          </a:prstGeom>
        </p:spPr>
      </p:pic>
      <p:pic>
        <p:nvPicPr>
          <p:cNvPr id="4" name="Image 3"/>
          <p:cNvPicPr>
            <a:picLocks noChangeAspect="1"/>
          </p:cNvPicPr>
          <p:nvPr/>
        </p:nvPicPr>
        <p:blipFill>
          <a:blip r:embed="rId3"/>
          <a:stretch>
            <a:fillRect/>
          </a:stretch>
        </p:blipFill>
        <p:spPr>
          <a:xfrm>
            <a:off x="444500" y="1400282"/>
            <a:ext cx="6004038" cy="3743217"/>
          </a:xfrm>
          <a:prstGeom prst="rect">
            <a:avLst/>
          </a:prstGeom>
        </p:spPr>
      </p:pic>
      <p:cxnSp>
        <p:nvCxnSpPr>
          <p:cNvPr id="6" name="Connecteur droit 5"/>
          <p:cNvCxnSpPr/>
          <p:nvPr/>
        </p:nvCxnSpPr>
        <p:spPr>
          <a:xfrm flipV="1">
            <a:off x="1538347" y="3613082"/>
            <a:ext cx="1171649" cy="89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624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1082351" y="542427"/>
            <a:ext cx="2394284" cy="2766583"/>
            <a:chOff x="263397" y="787131"/>
            <a:chExt cx="2916837" cy="3370389"/>
          </a:xfrm>
        </p:grpSpPr>
        <p:pic>
          <p:nvPicPr>
            <p:cNvPr id="4" name="Image 3"/>
            <p:cNvPicPr>
              <a:picLocks noChangeAspect="1"/>
            </p:cNvPicPr>
            <p:nvPr/>
          </p:nvPicPr>
          <p:blipFill rotWithShape="1">
            <a:blip r:embed="rId2"/>
            <a:srcRect l="9271" b="26950"/>
            <a:stretch/>
          </p:blipFill>
          <p:spPr>
            <a:xfrm>
              <a:off x="263397" y="1929573"/>
              <a:ext cx="2804351" cy="2227947"/>
            </a:xfrm>
            <a:prstGeom prst="rect">
              <a:avLst/>
            </a:prstGeom>
          </p:spPr>
        </p:pic>
        <p:sp>
          <p:nvSpPr>
            <p:cNvPr id="6" name="ZoneTexte 5"/>
            <p:cNvSpPr txBox="1"/>
            <p:nvPr/>
          </p:nvSpPr>
          <p:spPr>
            <a:xfrm>
              <a:off x="388614" y="787131"/>
              <a:ext cx="2791620" cy="374949"/>
            </a:xfrm>
            <a:prstGeom prst="rect">
              <a:avLst/>
            </a:prstGeom>
            <a:noFill/>
          </p:spPr>
          <p:txBody>
            <a:bodyPr wrap="none" rtlCol="0">
              <a:spAutoFit/>
            </a:bodyPr>
            <a:lstStyle/>
            <a:p>
              <a:r>
                <a:rPr lang="fr-FR" sz="1400" dirty="0" smtClean="0"/>
                <a:t>Ecoute et examen du patient</a:t>
              </a:r>
              <a:endParaRPr lang="fr-FR" sz="1400" dirty="0"/>
            </a:p>
          </p:txBody>
        </p:sp>
      </p:grpSp>
    </p:spTree>
    <p:extLst>
      <p:ext uri="{BB962C8B-B14F-4D97-AF65-F5344CB8AC3E}">
        <p14:creationId xmlns:p14="http://schemas.microsoft.com/office/powerpoint/2010/main" val="1889714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1082351" y="542427"/>
            <a:ext cx="4783406" cy="3011287"/>
            <a:chOff x="263397" y="787131"/>
            <a:chExt cx="5827384" cy="3668500"/>
          </a:xfrm>
        </p:grpSpPr>
        <p:pic>
          <p:nvPicPr>
            <p:cNvPr id="4" name="Image 3"/>
            <p:cNvPicPr>
              <a:picLocks noChangeAspect="1"/>
            </p:cNvPicPr>
            <p:nvPr/>
          </p:nvPicPr>
          <p:blipFill rotWithShape="1">
            <a:blip r:embed="rId2"/>
            <a:srcRect l="9271" b="26950"/>
            <a:stretch/>
          </p:blipFill>
          <p:spPr>
            <a:xfrm>
              <a:off x="263397" y="1929573"/>
              <a:ext cx="2804351" cy="2227947"/>
            </a:xfrm>
            <a:prstGeom prst="rect">
              <a:avLst/>
            </a:prstGeom>
          </p:spPr>
        </p:pic>
        <p:pic>
          <p:nvPicPr>
            <p:cNvPr id="5" name="Image 4"/>
            <p:cNvPicPr>
              <a:picLocks noChangeAspect="1"/>
            </p:cNvPicPr>
            <p:nvPr/>
          </p:nvPicPr>
          <p:blipFill rotWithShape="1">
            <a:blip r:embed="rId3"/>
            <a:srcRect l="18053"/>
            <a:stretch/>
          </p:blipFill>
          <p:spPr>
            <a:xfrm>
              <a:off x="3398673" y="1929573"/>
              <a:ext cx="2692108" cy="1123647"/>
            </a:xfrm>
            <a:prstGeom prst="rect">
              <a:avLst/>
            </a:prstGeom>
          </p:spPr>
        </p:pic>
        <p:sp>
          <p:nvSpPr>
            <p:cNvPr id="6" name="ZoneTexte 5"/>
            <p:cNvSpPr txBox="1"/>
            <p:nvPr/>
          </p:nvSpPr>
          <p:spPr>
            <a:xfrm>
              <a:off x="388614" y="787131"/>
              <a:ext cx="2791620" cy="374949"/>
            </a:xfrm>
            <a:prstGeom prst="rect">
              <a:avLst/>
            </a:prstGeom>
            <a:noFill/>
          </p:spPr>
          <p:txBody>
            <a:bodyPr wrap="none" rtlCol="0">
              <a:spAutoFit/>
            </a:bodyPr>
            <a:lstStyle/>
            <a:p>
              <a:r>
                <a:rPr lang="fr-FR" sz="1400" dirty="0" smtClean="0"/>
                <a:t>Ecoute et examen du patient</a:t>
              </a:r>
              <a:endParaRPr lang="fr-FR" sz="1400" dirty="0"/>
            </a:p>
          </p:txBody>
        </p:sp>
        <p:sp>
          <p:nvSpPr>
            <p:cNvPr id="7" name="ZoneTexte 6"/>
            <p:cNvSpPr txBox="1"/>
            <p:nvPr/>
          </p:nvSpPr>
          <p:spPr>
            <a:xfrm>
              <a:off x="3523890" y="787131"/>
              <a:ext cx="2459268" cy="374949"/>
            </a:xfrm>
            <a:prstGeom prst="rect">
              <a:avLst/>
            </a:prstGeom>
            <a:noFill/>
          </p:spPr>
          <p:txBody>
            <a:bodyPr wrap="none" rtlCol="0">
              <a:spAutoFit/>
            </a:bodyPr>
            <a:lstStyle/>
            <a:p>
              <a:r>
                <a:rPr lang="fr-FR" sz="1400" dirty="0" smtClean="0"/>
                <a:t>Connaissances médicales</a:t>
              </a:r>
              <a:endParaRPr lang="fr-FR" sz="1400" dirty="0"/>
            </a:p>
          </p:txBody>
        </p:sp>
        <p:pic>
          <p:nvPicPr>
            <p:cNvPr id="8" name="Image 7"/>
            <p:cNvPicPr>
              <a:picLocks noChangeAspect="1"/>
            </p:cNvPicPr>
            <p:nvPr/>
          </p:nvPicPr>
          <p:blipFill>
            <a:blip r:embed="rId4"/>
            <a:stretch>
              <a:fillRect/>
            </a:stretch>
          </p:blipFill>
          <p:spPr>
            <a:xfrm>
              <a:off x="3553689" y="3146931"/>
              <a:ext cx="1832180" cy="1308700"/>
            </a:xfrm>
            <a:prstGeom prst="rect">
              <a:avLst/>
            </a:prstGeom>
          </p:spPr>
        </p:pic>
        <p:sp>
          <p:nvSpPr>
            <p:cNvPr id="9" name="ZoneTexte 8"/>
            <p:cNvSpPr txBox="1"/>
            <p:nvPr/>
          </p:nvSpPr>
          <p:spPr>
            <a:xfrm>
              <a:off x="3251915" y="787131"/>
              <a:ext cx="334329" cy="374949"/>
            </a:xfrm>
            <a:prstGeom prst="rect">
              <a:avLst/>
            </a:prstGeom>
            <a:noFill/>
          </p:spPr>
          <p:txBody>
            <a:bodyPr wrap="none" rtlCol="0">
              <a:spAutoFit/>
            </a:bodyPr>
            <a:lstStyle/>
            <a:p>
              <a:r>
                <a:rPr lang="fr-FR" sz="1400" dirty="0" smtClean="0"/>
                <a:t>+</a:t>
              </a:r>
              <a:endParaRPr lang="fr-FR" sz="1400" dirty="0"/>
            </a:p>
          </p:txBody>
        </p:sp>
      </p:grpSp>
    </p:spTree>
    <p:extLst>
      <p:ext uri="{BB962C8B-B14F-4D97-AF65-F5344CB8AC3E}">
        <p14:creationId xmlns:p14="http://schemas.microsoft.com/office/powerpoint/2010/main" val="2840407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39868" y="254000"/>
            <a:ext cx="8296951" cy="4190807"/>
          </a:xfrm>
          <a:prstGeom prst="rect">
            <a:avLst/>
          </a:prstGeom>
        </p:spPr>
      </p:pic>
      <p:sp>
        <p:nvSpPr>
          <p:cNvPr id="5" name="ZoneTexte 4"/>
          <p:cNvSpPr txBox="1"/>
          <p:nvPr/>
        </p:nvSpPr>
        <p:spPr>
          <a:xfrm>
            <a:off x="3063446" y="4698361"/>
            <a:ext cx="5673348" cy="307777"/>
          </a:xfrm>
          <a:prstGeom prst="rect">
            <a:avLst/>
          </a:prstGeom>
          <a:noFill/>
        </p:spPr>
        <p:txBody>
          <a:bodyPr wrap="none" rtlCol="0">
            <a:spAutoFit/>
          </a:bodyPr>
          <a:lstStyle/>
          <a:p>
            <a:r>
              <a:rPr lang="fr-FR" sz="1400" dirty="0" smtClean="0"/>
              <a:t>Recherche Google image « intelligence artificielle santé » 2 novembre 2024</a:t>
            </a:r>
            <a:endParaRPr lang="fr-FR" sz="1400" dirty="0"/>
          </a:p>
        </p:txBody>
      </p:sp>
    </p:spTree>
    <p:extLst>
      <p:ext uri="{BB962C8B-B14F-4D97-AF65-F5344CB8AC3E}">
        <p14:creationId xmlns:p14="http://schemas.microsoft.com/office/powerpoint/2010/main" val="1626270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1082351" y="542427"/>
            <a:ext cx="7186856" cy="3011287"/>
            <a:chOff x="263397" y="787131"/>
            <a:chExt cx="8755387" cy="3668500"/>
          </a:xfrm>
        </p:grpSpPr>
        <p:pic>
          <p:nvPicPr>
            <p:cNvPr id="4" name="Image 3"/>
            <p:cNvPicPr>
              <a:picLocks noChangeAspect="1"/>
            </p:cNvPicPr>
            <p:nvPr/>
          </p:nvPicPr>
          <p:blipFill rotWithShape="1">
            <a:blip r:embed="rId2"/>
            <a:srcRect l="9271" b="26950"/>
            <a:stretch/>
          </p:blipFill>
          <p:spPr>
            <a:xfrm>
              <a:off x="263397" y="1929573"/>
              <a:ext cx="2804351" cy="2227947"/>
            </a:xfrm>
            <a:prstGeom prst="rect">
              <a:avLst/>
            </a:prstGeom>
          </p:spPr>
        </p:pic>
        <p:pic>
          <p:nvPicPr>
            <p:cNvPr id="5" name="Image 4"/>
            <p:cNvPicPr>
              <a:picLocks noChangeAspect="1"/>
            </p:cNvPicPr>
            <p:nvPr/>
          </p:nvPicPr>
          <p:blipFill rotWithShape="1">
            <a:blip r:embed="rId3"/>
            <a:srcRect l="18053"/>
            <a:stretch/>
          </p:blipFill>
          <p:spPr>
            <a:xfrm>
              <a:off x="3398673" y="1929573"/>
              <a:ext cx="2692108" cy="1123647"/>
            </a:xfrm>
            <a:prstGeom prst="rect">
              <a:avLst/>
            </a:prstGeom>
          </p:spPr>
        </p:pic>
        <p:sp>
          <p:nvSpPr>
            <p:cNvPr id="6" name="ZoneTexte 5"/>
            <p:cNvSpPr txBox="1"/>
            <p:nvPr/>
          </p:nvSpPr>
          <p:spPr>
            <a:xfrm>
              <a:off x="388614" y="787131"/>
              <a:ext cx="2791620" cy="374949"/>
            </a:xfrm>
            <a:prstGeom prst="rect">
              <a:avLst/>
            </a:prstGeom>
            <a:noFill/>
          </p:spPr>
          <p:txBody>
            <a:bodyPr wrap="none" rtlCol="0">
              <a:spAutoFit/>
            </a:bodyPr>
            <a:lstStyle/>
            <a:p>
              <a:r>
                <a:rPr lang="fr-FR" sz="1400" dirty="0" smtClean="0"/>
                <a:t>Ecoute et examen du patient</a:t>
              </a:r>
              <a:endParaRPr lang="fr-FR" sz="1400" dirty="0"/>
            </a:p>
          </p:txBody>
        </p:sp>
        <p:sp>
          <p:nvSpPr>
            <p:cNvPr id="7" name="ZoneTexte 6"/>
            <p:cNvSpPr txBox="1"/>
            <p:nvPr/>
          </p:nvSpPr>
          <p:spPr>
            <a:xfrm>
              <a:off x="3523890" y="787131"/>
              <a:ext cx="2459268" cy="374949"/>
            </a:xfrm>
            <a:prstGeom prst="rect">
              <a:avLst/>
            </a:prstGeom>
            <a:noFill/>
          </p:spPr>
          <p:txBody>
            <a:bodyPr wrap="none" rtlCol="0">
              <a:spAutoFit/>
            </a:bodyPr>
            <a:lstStyle/>
            <a:p>
              <a:r>
                <a:rPr lang="fr-FR" sz="1400" dirty="0" smtClean="0"/>
                <a:t>Connaissances médicales</a:t>
              </a:r>
              <a:endParaRPr lang="fr-FR" sz="1400" dirty="0"/>
            </a:p>
          </p:txBody>
        </p:sp>
        <p:pic>
          <p:nvPicPr>
            <p:cNvPr id="8" name="Image 7"/>
            <p:cNvPicPr>
              <a:picLocks noChangeAspect="1"/>
            </p:cNvPicPr>
            <p:nvPr/>
          </p:nvPicPr>
          <p:blipFill>
            <a:blip r:embed="rId4"/>
            <a:stretch>
              <a:fillRect/>
            </a:stretch>
          </p:blipFill>
          <p:spPr>
            <a:xfrm>
              <a:off x="3553689" y="3146931"/>
              <a:ext cx="1832180" cy="1308700"/>
            </a:xfrm>
            <a:prstGeom prst="rect">
              <a:avLst/>
            </a:prstGeom>
          </p:spPr>
        </p:pic>
        <p:sp>
          <p:nvSpPr>
            <p:cNvPr id="9" name="ZoneTexte 8"/>
            <p:cNvSpPr txBox="1"/>
            <p:nvPr/>
          </p:nvSpPr>
          <p:spPr>
            <a:xfrm>
              <a:off x="3251915" y="787131"/>
              <a:ext cx="334329" cy="374949"/>
            </a:xfrm>
            <a:prstGeom prst="rect">
              <a:avLst/>
            </a:prstGeom>
            <a:noFill/>
          </p:spPr>
          <p:txBody>
            <a:bodyPr wrap="none" rtlCol="0">
              <a:spAutoFit/>
            </a:bodyPr>
            <a:lstStyle/>
            <a:p>
              <a:r>
                <a:rPr lang="fr-FR" sz="1400" dirty="0" smtClean="0"/>
                <a:t>+</a:t>
              </a:r>
              <a:endParaRPr lang="fr-FR" sz="1400" dirty="0"/>
            </a:p>
          </p:txBody>
        </p:sp>
        <p:sp>
          <p:nvSpPr>
            <p:cNvPr id="10" name="ZoneTexte 9"/>
            <p:cNvSpPr txBox="1"/>
            <p:nvPr/>
          </p:nvSpPr>
          <p:spPr>
            <a:xfrm>
              <a:off x="6377342" y="787131"/>
              <a:ext cx="2163547" cy="374949"/>
            </a:xfrm>
            <a:prstGeom prst="rect">
              <a:avLst/>
            </a:prstGeom>
            <a:noFill/>
          </p:spPr>
          <p:txBody>
            <a:bodyPr wrap="none" rtlCol="0">
              <a:spAutoFit/>
            </a:bodyPr>
            <a:lstStyle/>
            <a:p>
              <a:r>
                <a:rPr lang="fr-FR" sz="1400" dirty="0" smtClean="0"/>
                <a:t>-&gt; proposition de soin</a:t>
              </a:r>
              <a:endParaRPr lang="fr-FR" sz="1400" dirty="0"/>
            </a:p>
          </p:txBody>
        </p:sp>
        <p:pic>
          <p:nvPicPr>
            <p:cNvPr id="11" name="Image 10"/>
            <p:cNvPicPr>
              <a:picLocks noChangeAspect="1"/>
            </p:cNvPicPr>
            <p:nvPr/>
          </p:nvPicPr>
          <p:blipFill rotWithShape="1">
            <a:blip r:embed="rId5"/>
            <a:srcRect l="5258" t="8401" r="57688" b="34355"/>
            <a:stretch/>
          </p:blipFill>
          <p:spPr>
            <a:xfrm>
              <a:off x="6195439" y="1926368"/>
              <a:ext cx="2823345" cy="2080218"/>
            </a:xfrm>
            <a:prstGeom prst="rect">
              <a:avLst/>
            </a:prstGeom>
          </p:spPr>
        </p:pic>
      </p:grpSp>
    </p:spTree>
    <p:extLst>
      <p:ext uri="{BB962C8B-B14F-4D97-AF65-F5344CB8AC3E}">
        <p14:creationId xmlns:p14="http://schemas.microsoft.com/office/powerpoint/2010/main" val="1740936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1082351" y="542427"/>
            <a:ext cx="7186856" cy="3011287"/>
            <a:chOff x="263397" y="787131"/>
            <a:chExt cx="8755387" cy="3668500"/>
          </a:xfrm>
        </p:grpSpPr>
        <p:pic>
          <p:nvPicPr>
            <p:cNvPr id="4" name="Image 3"/>
            <p:cNvPicPr>
              <a:picLocks noChangeAspect="1"/>
            </p:cNvPicPr>
            <p:nvPr/>
          </p:nvPicPr>
          <p:blipFill rotWithShape="1">
            <a:blip r:embed="rId2"/>
            <a:srcRect l="9271" b="26950"/>
            <a:stretch/>
          </p:blipFill>
          <p:spPr>
            <a:xfrm>
              <a:off x="263397" y="1929573"/>
              <a:ext cx="2804351" cy="2227947"/>
            </a:xfrm>
            <a:prstGeom prst="rect">
              <a:avLst/>
            </a:prstGeom>
          </p:spPr>
        </p:pic>
        <p:pic>
          <p:nvPicPr>
            <p:cNvPr id="5" name="Image 4"/>
            <p:cNvPicPr>
              <a:picLocks noChangeAspect="1"/>
            </p:cNvPicPr>
            <p:nvPr/>
          </p:nvPicPr>
          <p:blipFill rotWithShape="1">
            <a:blip r:embed="rId3"/>
            <a:srcRect l="18053"/>
            <a:stretch/>
          </p:blipFill>
          <p:spPr>
            <a:xfrm>
              <a:off x="3398673" y="1929573"/>
              <a:ext cx="2692108" cy="1123647"/>
            </a:xfrm>
            <a:prstGeom prst="rect">
              <a:avLst/>
            </a:prstGeom>
          </p:spPr>
        </p:pic>
        <p:sp>
          <p:nvSpPr>
            <p:cNvPr id="6" name="ZoneTexte 5"/>
            <p:cNvSpPr txBox="1"/>
            <p:nvPr/>
          </p:nvSpPr>
          <p:spPr>
            <a:xfrm>
              <a:off x="388614" y="787131"/>
              <a:ext cx="2791620" cy="374949"/>
            </a:xfrm>
            <a:prstGeom prst="rect">
              <a:avLst/>
            </a:prstGeom>
            <a:noFill/>
          </p:spPr>
          <p:txBody>
            <a:bodyPr wrap="none" rtlCol="0">
              <a:spAutoFit/>
            </a:bodyPr>
            <a:lstStyle/>
            <a:p>
              <a:r>
                <a:rPr lang="fr-FR" sz="1400" dirty="0" smtClean="0"/>
                <a:t>Ecoute et examen du patient</a:t>
              </a:r>
              <a:endParaRPr lang="fr-FR" sz="1400" dirty="0"/>
            </a:p>
          </p:txBody>
        </p:sp>
        <p:sp>
          <p:nvSpPr>
            <p:cNvPr id="7" name="ZoneTexte 6"/>
            <p:cNvSpPr txBox="1"/>
            <p:nvPr/>
          </p:nvSpPr>
          <p:spPr>
            <a:xfrm>
              <a:off x="3523890" y="787131"/>
              <a:ext cx="2459268" cy="374949"/>
            </a:xfrm>
            <a:prstGeom prst="rect">
              <a:avLst/>
            </a:prstGeom>
            <a:noFill/>
          </p:spPr>
          <p:txBody>
            <a:bodyPr wrap="none" rtlCol="0">
              <a:spAutoFit/>
            </a:bodyPr>
            <a:lstStyle/>
            <a:p>
              <a:r>
                <a:rPr lang="fr-FR" sz="1400" dirty="0" smtClean="0"/>
                <a:t>Connaissances médicales</a:t>
              </a:r>
              <a:endParaRPr lang="fr-FR" sz="1400" dirty="0"/>
            </a:p>
          </p:txBody>
        </p:sp>
        <p:pic>
          <p:nvPicPr>
            <p:cNvPr id="8" name="Image 7"/>
            <p:cNvPicPr>
              <a:picLocks noChangeAspect="1"/>
            </p:cNvPicPr>
            <p:nvPr/>
          </p:nvPicPr>
          <p:blipFill>
            <a:blip r:embed="rId4"/>
            <a:stretch>
              <a:fillRect/>
            </a:stretch>
          </p:blipFill>
          <p:spPr>
            <a:xfrm>
              <a:off x="3553689" y="3146931"/>
              <a:ext cx="1832180" cy="1308700"/>
            </a:xfrm>
            <a:prstGeom prst="rect">
              <a:avLst/>
            </a:prstGeom>
          </p:spPr>
        </p:pic>
        <p:sp>
          <p:nvSpPr>
            <p:cNvPr id="9" name="ZoneTexte 8"/>
            <p:cNvSpPr txBox="1"/>
            <p:nvPr/>
          </p:nvSpPr>
          <p:spPr>
            <a:xfrm>
              <a:off x="3251915" y="787131"/>
              <a:ext cx="334329" cy="374949"/>
            </a:xfrm>
            <a:prstGeom prst="rect">
              <a:avLst/>
            </a:prstGeom>
            <a:noFill/>
          </p:spPr>
          <p:txBody>
            <a:bodyPr wrap="none" rtlCol="0">
              <a:spAutoFit/>
            </a:bodyPr>
            <a:lstStyle/>
            <a:p>
              <a:r>
                <a:rPr lang="fr-FR" sz="1400" dirty="0" smtClean="0"/>
                <a:t>+</a:t>
              </a:r>
              <a:endParaRPr lang="fr-FR" sz="1400" dirty="0"/>
            </a:p>
          </p:txBody>
        </p:sp>
        <p:sp>
          <p:nvSpPr>
            <p:cNvPr id="10" name="ZoneTexte 9"/>
            <p:cNvSpPr txBox="1"/>
            <p:nvPr/>
          </p:nvSpPr>
          <p:spPr>
            <a:xfrm>
              <a:off x="6377342" y="787131"/>
              <a:ext cx="2163547" cy="374949"/>
            </a:xfrm>
            <a:prstGeom prst="rect">
              <a:avLst/>
            </a:prstGeom>
            <a:noFill/>
          </p:spPr>
          <p:txBody>
            <a:bodyPr wrap="none" rtlCol="0">
              <a:spAutoFit/>
            </a:bodyPr>
            <a:lstStyle/>
            <a:p>
              <a:r>
                <a:rPr lang="fr-FR" sz="1400" dirty="0" smtClean="0"/>
                <a:t>-&gt; proposition de soin</a:t>
              </a:r>
              <a:endParaRPr lang="fr-FR" sz="1400" dirty="0"/>
            </a:p>
          </p:txBody>
        </p:sp>
        <p:pic>
          <p:nvPicPr>
            <p:cNvPr id="11" name="Image 10"/>
            <p:cNvPicPr>
              <a:picLocks noChangeAspect="1"/>
            </p:cNvPicPr>
            <p:nvPr/>
          </p:nvPicPr>
          <p:blipFill rotWithShape="1">
            <a:blip r:embed="rId5"/>
            <a:srcRect l="5258" t="8401" r="57688" b="34355"/>
            <a:stretch/>
          </p:blipFill>
          <p:spPr>
            <a:xfrm>
              <a:off x="6195439" y="1926368"/>
              <a:ext cx="2823345" cy="2080218"/>
            </a:xfrm>
            <a:prstGeom prst="rect">
              <a:avLst/>
            </a:prstGeom>
          </p:spPr>
        </p:pic>
        <p:sp>
          <p:nvSpPr>
            <p:cNvPr id="12" name="Ellipse 11"/>
            <p:cNvSpPr/>
            <p:nvPr/>
          </p:nvSpPr>
          <p:spPr>
            <a:xfrm>
              <a:off x="1261087" y="1156463"/>
              <a:ext cx="813893" cy="70929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IA ?</a:t>
              </a:r>
              <a:endParaRPr lang="fr-FR" sz="1400" dirty="0"/>
            </a:p>
          </p:txBody>
        </p:sp>
        <p:sp>
          <p:nvSpPr>
            <p:cNvPr id="13" name="Ellipse 12"/>
            <p:cNvSpPr/>
            <p:nvPr/>
          </p:nvSpPr>
          <p:spPr>
            <a:xfrm>
              <a:off x="4186090" y="1156463"/>
              <a:ext cx="813893" cy="70929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IA ?</a:t>
              </a:r>
              <a:endParaRPr lang="fr-FR" sz="1400" dirty="0"/>
            </a:p>
          </p:txBody>
        </p:sp>
        <p:sp>
          <p:nvSpPr>
            <p:cNvPr id="14" name="Ellipse 13"/>
            <p:cNvSpPr/>
            <p:nvPr/>
          </p:nvSpPr>
          <p:spPr>
            <a:xfrm>
              <a:off x="7173700" y="1156463"/>
              <a:ext cx="813893" cy="70929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IA ?</a:t>
              </a:r>
              <a:endParaRPr lang="fr-FR" sz="1400" dirty="0"/>
            </a:p>
          </p:txBody>
        </p:sp>
      </p:grpSp>
      <p:sp>
        <p:nvSpPr>
          <p:cNvPr id="17" name="ZoneTexte 16"/>
          <p:cNvSpPr txBox="1"/>
          <p:nvPr/>
        </p:nvSpPr>
        <p:spPr>
          <a:xfrm>
            <a:off x="1082352" y="3890324"/>
            <a:ext cx="7733804" cy="646331"/>
          </a:xfrm>
          <a:prstGeom prst="rect">
            <a:avLst/>
          </a:prstGeom>
          <a:noFill/>
        </p:spPr>
        <p:txBody>
          <a:bodyPr wrap="square" rtlCol="0">
            <a:spAutoFit/>
          </a:bodyPr>
          <a:lstStyle/>
          <a:p>
            <a:r>
              <a:rPr lang="fr-FR" dirty="0" smtClean="0"/>
              <a:t>Pour chacune de ces étapes on a des preuves qu’une IA peut être performante, mais ces étapes ne sont pas indépendantes</a:t>
            </a:r>
            <a:r>
              <a:rPr lang="mr-IN" dirty="0" smtClean="0"/>
              <a:t>…</a:t>
            </a:r>
            <a:endParaRPr lang="fr-FR" dirty="0"/>
          </a:p>
        </p:txBody>
      </p:sp>
    </p:spTree>
    <p:extLst>
      <p:ext uri="{BB962C8B-B14F-4D97-AF65-F5344CB8AC3E}">
        <p14:creationId xmlns:p14="http://schemas.microsoft.com/office/powerpoint/2010/main" val="3179090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40949" t="30932"/>
          <a:stretch/>
        </p:blipFill>
        <p:spPr>
          <a:xfrm>
            <a:off x="166778" y="143092"/>
            <a:ext cx="5399669" cy="1311030"/>
          </a:xfrm>
          <a:prstGeom prst="rect">
            <a:avLst/>
          </a:prstGeom>
        </p:spPr>
      </p:pic>
      <p:pic>
        <p:nvPicPr>
          <p:cNvPr id="4" name="Image 3"/>
          <p:cNvPicPr>
            <a:picLocks noChangeAspect="1"/>
          </p:cNvPicPr>
          <p:nvPr/>
        </p:nvPicPr>
        <p:blipFill>
          <a:blip r:embed="rId3"/>
          <a:stretch>
            <a:fillRect/>
          </a:stretch>
        </p:blipFill>
        <p:spPr>
          <a:xfrm>
            <a:off x="444500" y="1400282"/>
            <a:ext cx="6004038" cy="3743217"/>
          </a:xfrm>
          <a:prstGeom prst="rect">
            <a:avLst/>
          </a:prstGeom>
        </p:spPr>
      </p:pic>
      <p:cxnSp>
        <p:nvCxnSpPr>
          <p:cNvPr id="6" name="Connecteur droit 5"/>
          <p:cNvCxnSpPr/>
          <p:nvPr/>
        </p:nvCxnSpPr>
        <p:spPr>
          <a:xfrm flipV="1">
            <a:off x="1538347" y="3613082"/>
            <a:ext cx="1171649" cy="89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5715296" y="257693"/>
            <a:ext cx="3345771" cy="923330"/>
          </a:xfrm>
          <a:prstGeom prst="rect">
            <a:avLst/>
          </a:prstGeom>
          <a:noFill/>
        </p:spPr>
        <p:txBody>
          <a:bodyPr wrap="square" rtlCol="0">
            <a:spAutoFit/>
          </a:bodyPr>
          <a:lstStyle/>
          <a:p>
            <a:r>
              <a:rPr lang="fr-FR" dirty="0" smtClean="0">
                <a:solidFill>
                  <a:srgbClr val="FF0000"/>
                </a:solidFill>
              </a:rPr>
              <a:t>Le prompt n’est pas neutre : n’importe qui ne peut pas poser la bonne question au LLM</a:t>
            </a:r>
            <a:r>
              <a:rPr lang="mr-IN" dirty="0" smtClean="0">
                <a:solidFill>
                  <a:srgbClr val="FF0000"/>
                </a:solidFill>
              </a:rPr>
              <a:t>…</a:t>
            </a:r>
            <a:endParaRPr lang="fr-FR" dirty="0">
              <a:solidFill>
                <a:srgbClr val="FF0000"/>
              </a:solidFill>
            </a:endParaRPr>
          </a:p>
        </p:txBody>
      </p:sp>
    </p:spTree>
    <p:extLst>
      <p:ext uri="{BB962C8B-B14F-4D97-AF65-F5344CB8AC3E}">
        <p14:creationId xmlns:p14="http://schemas.microsoft.com/office/powerpoint/2010/main" val="4107303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9797" y="264641"/>
            <a:ext cx="3926205" cy="346249"/>
          </a:xfrm>
          <a:prstGeom prst="rect">
            <a:avLst/>
          </a:prstGeom>
          <a:noFill/>
        </p:spPr>
        <p:txBody>
          <a:bodyPr wrap="square" lIns="68580" tIns="34290" rIns="68580" bIns="34290" rtlCol="0">
            <a:spAutoFit/>
          </a:bodyPr>
          <a:lstStyle/>
          <a:p>
            <a:pPr algn="ctr"/>
            <a:r>
              <a:rPr lang="fr-FR" b="1" dirty="0"/>
              <a:t>L’IA en médecine : </a:t>
            </a:r>
            <a:r>
              <a:rPr lang="fr-FR" b="1" dirty="0" smtClean="0"/>
              <a:t>quelques exemples</a:t>
            </a:r>
            <a:endParaRPr lang="fr-FR" b="1" dirty="0"/>
          </a:p>
        </p:txBody>
      </p:sp>
      <p:sp>
        <p:nvSpPr>
          <p:cNvPr id="3" name="ZoneTexte 2"/>
          <p:cNvSpPr txBox="1"/>
          <p:nvPr/>
        </p:nvSpPr>
        <p:spPr>
          <a:xfrm>
            <a:off x="912276" y="1082136"/>
            <a:ext cx="7262431" cy="3693319"/>
          </a:xfrm>
          <a:prstGeom prst="rect">
            <a:avLst/>
          </a:prstGeom>
          <a:noFill/>
        </p:spPr>
        <p:txBody>
          <a:bodyPr wrap="square" rtlCol="0">
            <a:spAutoFit/>
          </a:bodyPr>
          <a:lstStyle/>
          <a:p>
            <a:r>
              <a:rPr lang="fr-FR" dirty="0" smtClean="0"/>
              <a:t>Améliorer le diagnostic</a:t>
            </a:r>
          </a:p>
          <a:p>
            <a:endParaRPr lang="fr-FR" dirty="0"/>
          </a:p>
          <a:p>
            <a:r>
              <a:rPr lang="fr-FR" dirty="0" smtClean="0"/>
              <a:t>Prédire le pronostic</a:t>
            </a:r>
          </a:p>
          <a:p>
            <a:endParaRPr lang="fr-FR" dirty="0"/>
          </a:p>
          <a:p>
            <a:r>
              <a:rPr lang="fr-FR" dirty="0" smtClean="0"/>
              <a:t>Déterminer le traitement</a:t>
            </a:r>
          </a:p>
          <a:p>
            <a:endParaRPr lang="fr-FR" dirty="0"/>
          </a:p>
          <a:p>
            <a:r>
              <a:rPr lang="fr-FR" dirty="0" smtClean="0"/>
              <a:t>Améliorer (remplacer) les médecins ?</a:t>
            </a:r>
          </a:p>
          <a:p>
            <a:endParaRPr lang="fr-FR" dirty="0"/>
          </a:p>
          <a:p>
            <a:r>
              <a:rPr lang="fr-FR" dirty="0" smtClean="0"/>
              <a:t>Améliorer (remplacer) les enseignants ?</a:t>
            </a:r>
          </a:p>
          <a:p>
            <a:endParaRPr lang="fr-FR" dirty="0"/>
          </a:p>
          <a:p>
            <a:r>
              <a:rPr lang="fr-FR" dirty="0" smtClean="0"/>
              <a:t>Analyser </a:t>
            </a:r>
            <a:r>
              <a:rPr lang="fr-FR" dirty="0"/>
              <a:t>l</a:t>
            </a:r>
            <a:r>
              <a:rPr lang="fr-FR" dirty="0" smtClean="0"/>
              <a:t>es « données » pour produire de nouvelles connaissances</a:t>
            </a:r>
          </a:p>
          <a:p>
            <a:endParaRPr lang="fr-FR" dirty="0"/>
          </a:p>
          <a:p>
            <a:endParaRPr lang="fr-FR" dirty="0"/>
          </a:p>
        </p:txBody>
      </p:sp>
      <p:sp>
        <p:nvSpPr>
          <p:cNvPr id="4" name="Rectangle 3"/>
          <p:cNvSpPr/>
          <p:nvPr/>
        </p:nvSpPr>
        <p:spPr>
          <a:xfrm>
            <a:off x="411419" y="3736544"/>
            <a:ext cx="7602298" cy="744036"/>
          </a:xfrm>
          <a:prstGeom prst="rect">
            <a:avLst/>
          </a:prstGeom>
          <a:solidFill>
            <a:srgbClr val="FFFFFF">
              <a:alpha val="52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Rectangle 4"/>
          <p:cNvSpPr/>
          <p:nvPr/>
        </p:nvSpPr>
        <p:spPr>
          <a:xfrm>
            <a:off x="411419" y="912578"/>
            <a:ext cx="7602298" cy="2207343"/>
          </a:xfrm>
          <a:prstGeom prst="rect">
            <a:avLst/>
          </a:prstGeom>
          <a:solidFill>
            <a:srgbClr val="FFFFFF">
              <a:alpha val="52000"/>
            </a:srgbClr>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566162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296" y="285303"/>
            <a:ext cx="3901931" cy="646331"/>
          </a:xfrm>
          <a:prstGeom prst="rect">
            <a:avLst/>
          </a:prstGeom>
          <a:noFill/>
        </p:spPr>
        <p:txBody>
          <a:bodyPr wrap="square" rtlCol="0">
            <a:spAutoFit/>
          </a:bodyPr>
          <a:lstStyle/>
          <a:p>
            <a:r>
              <a:rPr lang="fr-FR" dirty="0" smtClean="0"/>
              <a:t>IA et santé : ce que propose un LLM</a:t>
            </a:r>
          </a:p>
          <a:p>
            <a:endParaRPr lang="fr-FR" dirty="0" smtClean="0"/>
          </a:p>
        </p:txBody>
      </p:sp>
      <p:pic>
        <p:nvPicPr>
          <p:cNvPr id="4" name="Image 3"/>
          <p:cNvPicPr>
            <a:picLocks noChangeAspect="1"/>
          </p:cNvPicPr>
          <p:nvPr/>
        </p:nvPicPr>
        <p:blipFill rotWithShape="1">
          <a:blip r:embed="rId2"/>
          <a:srcRect t="50852"/>
          <a:stretch/>
        </p:blipFill>
        <p:spPr>
          <a:xfrm>
            <a:off x="3706740" y="1064306"/>
            <a:ext cx="5526493" cy="3418189"/>
          </a:xfrm>
          <a:prstGeom prst="rect">
            <a:avLst/>
          </a:prstGeom>
        </p:spPr>
      </p:pic>
      <p:pic>
        <p:nvPicPr>
          <p:cNvPr id="5" name="Image 4"/>
          <p:cNvPicPr>
            <a:picLocks noChangeAspect="1"/>
          </p:cNvPicPr>
          <p:nvPr/>
        </p:nvPicPr>
        <p:blipFill rotWithShape="1">
          <a:blip r:embed="rId2"/>
          <a:srcRect b="48227"/>
          <a:stretch/>
        </p:blipFill>
        <p:spPr>
          <a:xfrm>
            <a:off x="172157" y="931634"/>
            <a:ext cx="5701598" cy="3714882"/>
          </a:xfrm>
          <a:prstGeom prst="rect">
            <a:avLst/>
          </a:prstGeom>
        </p:spPr>
      </p:pic>
    </p:spTree>
    <p:extLst>
      <p:ext uri="{BB962C8B-B14F-4D97-AF65-F5344CB8AC3E}">
        <p14:creationId xmlns:p14="http://schemas.microsoft.com/office/powerpoint/2010/main" val="2646315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422277" y="0"/>
            <a:ext cx="4087115" cy="5143500"/>
          </a:xfrm>
          <a:prstGeom prst="rect">
            <a:avLst/>
          </a:prstGeom>
        </p:spPr>
      </p:pic>
      <p:sp>
        <p:nvSpPr>
          <p:cNvPr id="3" name="ZoneTexte 2"/>
          <p:cNvSpPr txBox="1"/>
          <p:nvPr/>
        </p:nvSpPr>
        <p:spPr>
          <a:xfrm>
            <a:off x="331296" y="285303"/>
            <a:ext cx="5275843" cy="3416320"/>
          </a:xfrm>
          <a:prstGeom prst="rect">
            <a:avLst/>
          </a:prstGeom>
          <a:noFill/>
        </p:spPr>
        <p:txBody>
          <a:bodyPr wrap="square" rtlCol="0">
            <a:spAutoFit/>
          </a:bodyPr>
          <a:lstStyle/>
          <a:p>
            <a:r>
              <a:rPr lang="fr-FR" dirty="0" smtClean="0"/>
              <a:t>IA et santé : ce que propose un LLM</a:t>
            </a:r>
          </a:p>
          <a:p>
            <a:endParaRPr lang="fr-FR" dirty="0" smtClean="0"/>
          </a:p>
          <a:p>
            <a:pPr marL="285750" indent="-285750">
              <a:buFontTx/>
              <a:buChar char="-"/>
            </a:pPr>
            <a:r>
              <a:rPr lang="fr-FR" dirty="0" smtClean="0"/>
              <a:t>assez exhaustif</a:t>
            </a:r>
          </a:p>
          <a:p>
            <a:pPr marL="285750" indent="-285750">
              <a:buFontTx/>
              <a:buChar char="-"/>
            </a:pPr>
            <a:endParaRPr lang="fr-FR" dirty="0" smtClean="0"/>
          </a:p>
          <a:p>
            <a:pPr marL="285750" indent="-285750">
              <a:buFontTx/>
              <a:buChar char="-"/>
            </a:pPr>
            <a:r>
              <a:rPr lang="fr-FR" dirty="0" smtClean="0"/>
              <a:t>Enjeux éthiques plutôt que dimension critique</a:t>
            </a:r>
          </a:p>
          <a:p>
            <a:pPr marL="285750" indent="-285750">
              <a:buFontTx/>
              <a:buChar char="-"/>
            </a:pPr>
            <a:endParaRPr lang="fr-FR" dirty="0" smtClean="0"/>
          </a:p>
          <a:p>
            <a:pPr marL="285750" indent="-285750">
              <a:buFontTx/>
              <a:buChar char="-"/>
            </a:pPr>
            <a:r>
              <a:rPr lang="fr-FR" dirty="0" smtClean="0"/>
              <a:t>Pas de vache orange !</a:t>
            </a:r>
          </a:p>
          <a:p>
            <a:pPr marL="285750" indent="-285750">
              <a:buFontTx/>
              <a:buChar char="-"/>
            </a:pPr>
            <a:endParaRPr lang="fr-FR" dirty="0"/>
          </a:p>
          <a:p>
            <a:endParaRPr lang="fr-FR" dirty="0" smtClean="0"/>
          </a:p>
          <a:p>
            <a:r>
              <a:rPr lang="fr-FR" dirty="0" smtClean="0"/>
              <a:t>Il se passe (parfois) quelque chose dans l’enseignement qui relève de la contingence et de la créativité</a:t>
            </a:r>
            <a:r>
              <a:rPr lang="mr-IN" dirty="0" smtClean="0"/>
              <a:t>…</a:t>
            </a:r>
            <a:r>
              <a:rPr lang="fr-FR" dirty="0" smtClean="0"/>
              <a:t> dont une IA est dépourvue.</a:t>
            </a:r>
            <a:endParaRPr lang="fr-FR" dirty="0"/>
          </a:p>
        </p:txBody>
      </p:sp>
    </p:spTree>
    <p:extLst>
      <p:ext uri="{BB962C8B-B14F-4D97-AF65-F5344CB8AC3E}">
        <p14:creationId xmlns:p14="http://schemas.microsoft.com/office/powerpoint/2010/main" val="3855437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53000" y="196752"/>
            <a:ext cx="5198859" cy="369332"/>
          </a:xfrm>
          <a:prstGeom prst="rect">
            <a:avLst/>
          </a:prstGeom>
          <a:noFill/>
        </p:spPr>
        <p:txBody>
          <a:bodyPr wrap="none" rtlCol="0">
            <a:spAutoFit/>
          </a:bodyPr>
          <a:lstStyle/>
          <a:p>
            <a:r>
              <a:rPr lang="fr-FR" dirty="0" smtClean="0"/>
              <a:t>L’IA change-t-elle la manière d’évaluer les étudiants ?</a:t>
            </a:r>
            <a:endParaRPr lang="fr-FR" dirty="0"/>
          </a:p>
        </p:txBody>
      </p:sp>
      <p:sp>
        <p:nvSpPr>
          <p:cNvPr id="7" name="ZoneTexte 6"/>
          <p:cNvSpPr txBox="1"/>
          <p:nvPr/>
        </p:nvSpPr>
        <p:spPr>
          <a:xfrm>
            <a:off x="302354" y="867498"/>
            <a:ext cx="8562147" cy="369332"/>
          </a:xfrm>
          <a:prstGeom prst="rect">
            <a:avLst/>
          </a:prstGeom>
          <a:noFill/>
        </p:spPr>
        <p:txBody>
          <a:bodyPr wrap="none" rtlCol="0">
            <a:spAutoFit/>
          </a:bodyPr>
          <a:lstStyle/>
          <a:p>
            <a:r>
              <a:rPr lang="fr-FR" dirty="0" smtClean="0"/>
              <a:t>L’évaluation des étudiants permet d’attester l’acquisition de connaissances/compétences</a:t>
            </a:r>
            <a:endParaRPr lang="fr-FR" dirty="0"/>
          </a:p>
        </p:txBody>
      </p:sp>
      <p:grpSp>
        <p:nvGrpSpPr>
          <p:cNvPr id="11" name="Grouper 10"/>
          <p:cNvGrpSpPr/>
          <p:nvPr/>
        </p:nvGrpSpPr>
        <p:grpSpPr>
          <a:xfrm>
            <a:off x="1336601" y="1236830"/>
            <a:ext cx="6390911" cy="3324240"/>
            <a:chOff x="1461816" y="534673"/>
            <a:chExt cx="6665548" cy="3577310"/>
          </a:xfrm>
        </p:grpSpPr>
        <p:pic>
          <p:nvPicPr>
            <p:cNvPr id="8" name="Image 7"/>
            <p:cNvPicPr>
              <a:picLocks noChangeAspect="1"/>
            </p:cNvPicPr>
            <p:nvPr/>
          </p:nvPicPr>
          <p:blipFill rotWithShape="1">
            <a:blip r:embed="rId2"/>
            <a:srcRect l="10294" t="42947" r="10044" b="24017"/>
            <a:stretch/>
          </p:blipFill>
          <p:spPr>
            <a:xfrm>
              <a:off x="1461816" y="534673"/>
              <a:ext cx="6665548" cy="3577310"/>
            </a:xfrm>
            <a:prstGeom prst="rect">
              <a:avLst/>
            </a:prstGeom>
          </p:spPr>
        </p:pic>
        <p:sp>
          <p:nvSpPr>
            <p:cNvPr id="9" name="Rectangle 8"/>
            <p:cNvSpPr/>
            <p:nvPr/>
          </p:nvSpPr>
          <p:spPr>
            <a:xfrm>
              <a:off x="6819203" y="883461"/>
              <a:ext cx="1144816" cy="322852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 name="ZoneTexte 9"/>
          <p:cNvSpPr txBox="1"/>
          <p:nvPr/>
        </p:nvSpPr>
        <p:spPr>
          <a:xfrm>
            <a:off x="5199991" y="4668389"/>
            <a:ext cx="3664510" cy="369332"/>
          </a:xfrm>
          <a:prstGeom prst="rect">
            <a:avLst/>
          </a:prstGeom>
          <a:noFill/>
        </p:spPr>
        <p:txBody>
          <a:bodyPr wrap="none" rtlCol="0">
            <a:spAutoFit/>
          </a:bodyPr>
          <a:lstStyle/>
          <a:p>
            <a:r>
              <a:rPr lang="fr-FR" dirty="0" err="1" smtClean="0"/>
              <a:t>Strong</a:t>
            </a:r>
            <a:r>
              <a:rPr lang="fr-FR" dirty="0" smtClean="0"/>
              <a:t>, JAMA </a:t>
            </a:r>
            <a:r>
              <a:rPr lang="fr-FR" dirty="0" err="1" smtClean="0"/>
              <a:t>internal</a:t>
            </a:r>
            <a:r>
              <a:rPr lang="fr-FR" dirty="0" smtClean="0"/>
              <a:t> </a:t>
            </a:r>
            <a:r>
              <a:rPr lang="fr-FR" dirty="0" err="1" smtClean="0"/>
              <a:t>medicine</a:t>
            </a:r>
            <a:r>
              <a:rPr lang="fr-FR" dirty="0" smtClean="0"/>
              <a:t> 2023</a:t>
            </a:r>
            <a:endParaRPr lang="fr-FR" dirty="0"/>
          </a:p>
        </p:txBody>
      </p:sp>
    </p:spTree>
    <p:extLst>
      <p:ext uri="{BB962C8B-B14F-4D97-AF65-F5344CB8AC3E}">
        <p14:creationId xmlns:p14="http://schemas.microsoft.com/office/powerpoint/2010/main" val="170200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02354" y="867498"/>
            <a:ext cx="8562147" cy="923330"/>
          </a:xfrm>
          <a:prstGeom prst="rect">
            <a:avLst/>
          </a:prstGeom>
          <a:noFill/>
        </p:spPr>
        <p:txBody>
          <a:bodyPr wrap="none" rtlCol="0">
            <a:spAutoFit/>
          </a:bodyPr>
          <a:lstStyle/>
          <a:p>
            <a:r>
              <a:rPr lang="fr-FR" dirty="0" smtClean="0"/>
              <a:t>L’évaluation des étudiants permet d’attester l’acquisition de connaissances/compétences</a:t>
            </a:r>
          </a:p>
          <a:p>
            <a:endParaRPr lang="fr-FR" dirty="0" smtClean="0"/>
          </a:p>
          <a:p>
            <a:r>
              <a:rPr lang="fr-FR" dirty="0" smtClean="0"/>
              <a:t>Si </a:t>
            </a:r>
            <a:r>
              <a:rPr lang="fr-FR" dirty="0"/>
              <a:t>l’IA fait mieux que les étudiants, quelle valeur accorder à cette évaluation </a:t>
            </a:r>
            <a:r>
              <a:rPr lang="fr-FR" dirty="0" smtClean="0"/>
              <a:t>?</a:t>
            </a:r>
            <a:endParaRPr lang="fr-FR" dirty="0"/>
          </a:p>
        </p:txBody>
      </p:sp>
      <p:sp>
        <p:nvSpPr>
          <p:cNvPr id="4" name="ZoneTexte 3"/>
          <p:cNvSpPr txBox="1"/>
          <p:nvPr/>
        </p:nvSpPr>
        <p:spPr>
          <a:xfrm>
            <a:off x="1753000" y="196752"/>
            <a:ext cx="5198859" cy="369332"/>
          </a:xfrm>
          <a:prstGeom prst="rect">
            <a:avLst/>
          </a:prstGeom>
          <a:noFill/>
        </p:spPr>
        <p:txBody>
          <a:bodyPr wrap="none" rtlCol="0">
            <a:spAutoFit/>
          </a:bodyPr>
          <a:lstStyle/>
          <a:p>
            <a:r>
              <a:rPr lang="fr-FR" dirty="0" smtClean="0"/>
              <a:t>L’IA change-t-elle la manière d’évaluer les étudiants ?</a:t>
            </a:r>
            <a:endParaRPr lang="fr-FR" dirty="0"/>
          </a:p>
        </p:txBody>
      </p:sp>
    </p:spTree>
    <p:extLst>
      <p:ext uri="{BB962C8B-B14F-4D97-AF65-F5344CB8AC3E}">
        <p14:creationId xmlns:p14="http://schemas.microsoft.com/office/powerpoint/2010/main" val="3122435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509601" y="1052736"/>
            <a:ext cx="2440220" cy="3538297"/>
            <a:chOff x="255546" y="548067"/>
            <a:chExt cx="2440220" cy="3538297"/>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067"/>
              <a:ext cx="2304256" cy="297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5546" y="3717032"/>
              <a:ext cx="2440220" cy="369332"/>
            </a:xfrm>
            <a:prstGeom prst="rect">
              <a:avLst/>
            </a:prstGeom>
            <a:noFill/>
          </p:spPr>
          <p:txBody>
            <a:bodyPr wrap="none" rtlCol="0">
              <a:spAutoFit/>
            </a:bodyPr>
            <a:lstStyle/>
            <a:p>
              <a:r>
                <a:rPr lang="fr-FR" dirty="0"/>
                <a:t>Alan Turing (1912-1954)</a:t>
              </a:r>
            </a:p>
          </p:txBody>
        </p:sp>
      </p:grpSp>
      <p:pic>
        <p:nvPicPr>
          <p:cNvPr id="7" name="Image 6"/>
          <p:cNvPicPr>
            <a:picLocks noChangeAspect="1"/>
          </p:cNvPicPr>
          <p:nvPr/>
        </p:nvPicPr>
        <p:blipFill>
          <a:blip r:embed="rId3"/>
          <a:stretch>
            <a:fillRect/>
          </a:stretch>
        </p:blipFill>
        <p:spPr>
          <a:xfrm>
            <a:off x="3360559" y="1052736"/>
            <a:ext cx="4333518" cy="3304307"/>
          </a:xfrm>
          <a:prstGeom prst="rect">
            <a:avLst/>
          </a:prstGeom>
        </p:spPr>
      </p:pic>
      <p:sp>
        <p:nvSpPr>
          <p:cNvPr id="8" name="ZoneTexte 7"/>
          <p:cNvSpPr txBox="1"/>
          <p:nvPr/>
        </p:nvSpPr>
        <p:spPr>
          <a:xfrm>
            <a:off x="2162759" y="214638"/>
            <a:ext cx="5205159" cy="369332"/>
          </a:xfrm>
          <a:prstGeom prst="rect">
            <a:avLst/>
          </a:prstGeom>
          <a:noFill/>
        </p:spPr>
        <p:txBody>
          <a:bodyPr wrap="none" rtlCol="0">
            <a:spAutoFit/>
          </a:bodyPr>
          <a:lstStyle/>
          <a:p>
            <a:r>
              <a:rPr lang="fr-FR" dirty="0" smtClean="0"/>
              <a:t>Est-ce que les machines pensent : le jeu de l’imitation</a:t>
            </a:r>
            <a:endParaRPr lang="fr-FR" dirty="0"/>
          </a:p>
        </p:txBody>
      </p:sp>
    </p:spTree>
    <p:extLst>
      <p:ext uri="{BB962C8B-B14F-4D97-AF65-F5344CB8AC3E}">
        <p14:creationId xmlns:p14="http://schemas.microsoft.com/office/powerpoint/2010/main" val="3365818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9536" y="1243559"/>
            <a:ext cx="7226655" cy="2308324"/>
          </a:xfrm>
          <a:prstGeom prst="rect">
            <a:avLst/>
          </a:prstGeom>
        </p:spPr>
        <p:txBody>
          <a:bodyPr wrap="square">
            <a:spAutoFit/>
          </a:bodyPr>
          <a:lstStyle/>
          <a:p>
            <a:pPr algn="just"/>
            <a:r>
              <a:rPr lang="fr-FR" dirty="0" smtClean="0"/>
              <a:t>« Pour </a:t>
            </a:r>
            <a:r>
              <a:rPr lang="fr-FR" dirty="0"/>
              <a:t>autant, </a:t>
            </a:r>
            <a:r>
              <a:rPr lang="fr-FR" dirty="0" err="1"/>
              <a:t>ChatGPT</a:t>
            </a:r>
            <a:r>
              <a:rPr lang="fr-FR" dirty="0"/>
              <a:t> pourrait permettre une autre manière d'utiliser le jeu de Turing, en renversant le jeu de l'imitation. </a:t>
            </a:r>
            <a:endParaRPr lang="fr-FR" dirty="0" smtClean="0"/>
          </a:p>
          <a:p>
            <a:pPr algn="just"/>
            <a:endParaRPr lang="fr-FR" dirty="0" smtClean="0"/>
          </a:p>
          <a:p>
            <a:pPr algn="just"/>
            <a:r>
              <a:rPr lang="fr-FR" dirty="0" smtClean="0"/>
              <a:t>La </a:t>
            </a:r>
            <a:r>
              <a:rPr lang="fr-FR" dirty="0"/>
              <a:t>question devient alors : cette production humaine est-elle le fruit d'une pensée ? Si la machine produit un texte semblable à celui que vous venez d'écrire sur un sujet donné, alors la réponse est négative. Vous avez certainement bien ordonné des connaissances éparses et exprimé des idées complexes dans un style raffiné, mais vous n’avez rien créé</a:t>
            </a:r>
            <a:r>
              <a:rPr lang="fr-FR" dirty="0" smtClean="0"/>
              <a:t>. » </a:t>
            </a:r>
            <a:endParaRPr lang="fr-FR" dirty="0"/>
          </a:p>
        </p:txBody>
      </p:sp>
      <p:sp>
        <p:nvSpPr>
          <p:cNvPr id="3" name="ZoneTexte 2"/>
          <p:cNvSpPr txBox="1"/>
          <p:nvPr/>
        </p:nvSpPr>
        <p:spPr>
          <a:xfrm>
            <a:off x="6139098" y="4662104"/>
            <a:ext cx="2735319" cy="369332"/>
          </a:xfrm>
          <a:prstGeom prst="rect">
            <a:avLst/>
          </a:prstGeom>
          <a:noFill/>
        </p:spPr>
        <p:txBody>
          <a:bodyPr wrap="none" rtlCol="0">
            <a:spAutoFit/>
          </a:bodyPr>
          <a:lstStyle/>
          <a:p>
            <a:r>
              <a:rPr lang="fr-FR" dirty="0" smtClean="0"/>
              <a:t>Sujobert, </a:t>
            </a:r>
            <a:r>
              <a:rPr lang="fr-FR" dirty="0" err="1" smtClean="0"/>
              <a:t>Noirot</a:t>
            </a:r>
            <a:r>
              <a:rPr lang="fr-FR" dirty="0" smtClean="0"/>
              <a:t>, AOC 2023</a:t>
            </a:r>
            <a:endParaRPr lang="fr-FR" dirty="0"/>
          </a:p>
        </p:txBody>
      </p:sp>
    </p:spTree>
    <p:extLst>
      <p:ext uri="{BB962C8B-B14F-4D97-AF65-F5344CB8AC3E}">
        <p14:creationId xmlns:p14="http://schemas.microsoft.com/office/powerpoint/2010/main" val="213283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8682" y="862383"/>
            <a:ext cx="5563375" cy="2810072"/>
          </a:xfrm>
          <a:prstGeom prst="rect">
            <a:avLst/>
          </a:prstGeom>
        </p:spPr>
      </p:pic>
      <p:sp>
        <p:nvSpPr>
          <p:cNvPr id="2" name="ZoneTexte 1"/>
          <p:cNvSpPr txBox="1"/>
          <p:nvPr/>
        </p:nvSpPr>
        <p:spPr>
          <a:xfrm>
            <a:off x="6112344" y="441358"/>
            <a:ext cx="2882376" cy="3785652"/>
          </a:xfrm>
          <a:prstGeom prst="rect">
            <a:avLst/>
          </a:prstGeom>
          <a:noFill/>
        </p:spPr>
        <p:txBody>
          <a:bodyPr wrap="square" rtlCol="0">
            <a:spAutoFit/>
          </a:bodyPr>
          <a:lstStyle/>
          <a:p>
            <a:r>
              <a:rPr lang="fr-FR" sz="1600" b="1" dirty="0" smtClean="0"/>
              <a:t>Ce qu’on voit : </a:t>
            </a:r>
          </a:p>
          <a:p>
            <a:endParaRPr lang="fr-FR" sz="1600" dirty="0" smtClean="0"/>
          </a:p>
          <a:p>
            <a:pPr marL="285750" indent="-285750">
              <a:buFontTx/>
              <a:buChar char="-"/>
            </a:pPr>
            <a:r>
              <a:rPr lang="fr-FR" sz="1600" dirty="0" smtClean="0"/>
              <a:t>Du bleu et du blanc</a:t>
            </a:r>
          </a:p>
          <a:p>
            <a:pPr marL="285750" indent="-285750">
              <a:buFontTx/>
              <a:buChar char="-"/>
            </a:pPr>
            <a:r>
              <a:rPr lang="fr-FR" sz="1600" dirty="0" smtClean="0"/>
              <a:t>8 soignants (stéthoscope, chirurgie), 3 robots</a:t>
            </a:r>
          </a:p>
          <a:p>
            <a:pPr marL="285750" indent="-285750">
              <a:buFontTx/>
              <a:buChar char="-"/>
            </a:pPr>
            <a:r>
              <a:rPr lang="fr-FR" sz="1600" dirty="0" smtClean="0"/>
              <a:t>Représentation de l’IA: constellation, cerveau, réalité « augmentée »</a:t>
            </a:r>
          </a:p>
          <a:p>
            <a:endParaRPr lang="fr-FR" sz="1600" dirty="0" smtClean="0"/>
          </a:p>
          <a:p>
            <a:r>
              <a:rPr lang="fr-FR" sz="1600" b="1" dirty="0" smtClean="0"/>
              <a:t>Ce qu’on ne voit pas :</a:t>
            </a:r>
          </a:p>
          <a:p>
            <a:endParaRPr lang="fr-FR" sz="1600" dirty="0" smtClean="0"/>
          </a:p>
          <a:p>
            <a:pPr marL="285750" indent="-285750">
              <a:buFontTx/>
              <a:buChar char="-"/>
            </a:pPr>
            <a:r>
              <a:rPr lang="fr-FR" sz="1600" dirty="0" smtClean="0"/>
              <a:t>Pas de rouge</a:t>
            </a:r>
          </a:p>
          <a:p>
            <a:pPr marL="285750" indent="-285750">
              <a:buFontTx/>
              <a:buChar char="-"/>
            </a:pPr>
            <a:r>
              <a:rPr lang="fr-FR" sz="1600" dirty="0" smtClean="0"/>
              <a:t>Pas </a:t>
            </a:r>
            <a:r>
              <a:rPr lang="fr-FR" sz="1600" dirty="0"/>
              <a:t>de </a:t>
            </a:r>
            <a:r>
              <a:rPr lang="fr-FR" sz="1600" dirty="0" smtClean="0"/>
              <a:t>patient</a:t>
            </a:r>
          </a:p>
          <a:p>
            <a:pPr marL="285750" indent="-285750">
              <a:buFontTx/>
              <a:buChar char="-"/>
            </a:pPr>
            <a:r>
              <a:rPr lang="fr-FR" sz="1600" dirty="0" smtClean="0"/>
              <a:t>Pas </a:t>
            </a:r>
            <a:r>
              <a:rPr lang="fr-FR" sz="1600" dirty="0"/>
              <a:t>de personne </a:t>
            </a:r>
            <a:r>
              <a:rPr lang="fr-FR" sz="1600" dirty="0" err="1"/>
              <a:t>racisée</a:t>
            </a:r>
            <a:endParaRPr lang="fr-FR" sz="1600" dirty="0"/>
          </a:p>
          <a:p>
            <a:endParaRPr lang="fr-FR" sz="1600" b="1" dirty="0"/>
          </a:p>
        </p:txBody>
      </p:sp>
      <p:sp>
        <p:nvSpPr>
          <p:cNvPr id="3" name="ZoneTexte 2"/>
          <p:cNvSpPr txBox="1"/>
          <p:nvPr/>
        </p:nvSpPr>
        <p:spPr>
          <a:xfrm>
            <a:off x="853029" y="4302439"/>
            <a:ext cx="7231793" cy="369332"/>
          </a:xfrm>
          <a:prstGeom prst="rect">
            <a:avLst/>
          </a:prstGeom>
          <a:noFill/>
        </p:spPr>
        <p:txBody>
          <a:bodyPr wrap="square" rtlCol="0">
            <a:spAutoFit/>
          </a:bodyPr>
          <a:lstStyle/>
          <a:p>
            <a:pPr algn="ctr"/>
            <a:r>
              <a:rPr lang="fr-FR" b="1" dirty="0" smtClean="0"/>
              <a:t>Quel type de santé nous promet l’IA ?</a:t>
            </a:r>
            <a:endParaRPr lang="fr-FR" b="1" dirty="0"/>
          </a:p>
        </p:txBody>
      </p:sp>
    </p:spTree>
    <p:extLst>
      <p:ext uri="{BB962C8B-B14F-4D97-AF65-F5344CB8AC3E}">
        <p14:creationId xmlns:p14="http://schemas.microsoft.com/office/powerpoint/2010/main" val="3953530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813948" y="214638"/>
            <a:ext cx="5853698" cy="369332"/>
          </a:xfrm>
          <a:prstGeom prst="rect">
            <a:avLst/>
          </a:prstGeom>
          <a:noFill/>
        </p:spPr>
        <p:txBody>
          <a:bodyPr wrap="none" rtlCol="0">
            <a:spAutoFit/>
          </a:bodyPr>
          <a:lstStyle/>
          <a:p>
            <a:r>
              <a:rPr lang="fr-FR" dirty="0" smtClean="0"/>
              <a:t>L’évaluation à l’heure de l’IA : le jeu de l’imitation à l’envers</a:t>
            </a:r>
            <a:endParaRPr lang="fr-FR" dirty="0"/>
          </a:p>
        </p:txBody>
      </p:sp>
      <p:pic>
        <p:nvPicPr>
          <p:cNvPr id="5" name="Image 4"/>
          <p:cNvPicPr>
            <a:picLocks noChangeAspect="1"/>
          </p:cNvPicPr>
          <p:nvPr/>
        </p:nvPicPr>
        <p:blipFill>
          <a:blip r:embed="rId2"/>
          <a:stretch>
            <a:fillRect/>
          </a:stretch>
        </p:blipFill>
        <p:spPr>
          <a:xfrm>
            <a:off x="552657" y="571500"/>
            <a:ext cx="3048000" cy="4572000"/>
          </a:xfrm>
          <a:prstGeom prst="rect">
            <a:avLst/>
          </a:prstGeom>
        </p:spPr>
      </p:pic>
      <p:sp>
        <p:nvSpPr>
          <p:cNvPr id="6" name="ZoneTexte 5"/>
          <p:cNvSpPr txBox="1"/>
          <p:nvPr/>
        </p:nvSpPr>
        <p:spPr>
          <a:xfrm>
            <a:off x="3827981" y="897954"/>
            <a:ext cx="5046436" cy="1754327"/>
          </a:xfrm>
          <a:prstGeom prst="rect">
            <a:avLst/>
          </a:prstGeom>
          <a:noFill/>
        </p:spPr>
        <p:txBody>
          <a:bodyPr wrap="square" rtlCol="0">
            <a:spAutoFit/>
          </a:bodyPr>
          <a:lstStyle/>
          <a:p>
            <a:r>
              <a:rPr lang="fr-FR" b="1" dirty="0" smtClean="0"/>
              <a:t>Avant l’IA </a:t>
            </a:r>
            <a:r>
              <a:rPr lang="fr-FR" dirty="0" smtClean="0"/>
              <a:t>: </a:t>
            </a:r>
          </a:p>
          <a:p>
            <a:r>
              <a:rPr lang="fr-FR" dirty="0" smtClean="0"/>
              <a:t>Cet(te) étudiant(e) a-t-il/elle le niveau requis ?</a:t>
            </a:r>
          </a:p>
          <a:p>
            <a:endParaRPr lang="fr-FR" dirty="0"/>
          </a:p>
          <a:p>
            <a:r>
              <a:rPr lang="fr-FR" b="1" dirty="0" smtClean="0"/>
              <a:t>Avec </a:t>
            </a:r>
            <a:r>
              <a:rPr lang="fr-FR" b="1" dirty="0"/>
              <a:t>l’IA </a:t>
            </a:r>
            <a:r>
              <a:rPr lang="fr-FR" dirty="0"/>
              <a:t>: </a:t>
            </a:r>
          </a:p>
          <a:p>
            <a:r>
              <a:rPr lang="fr-FR" dirty="0" smtClean="0"/>
              <a:t>Qu’est ce que cet(te) étudiant(e) a produit en plus de ce qu’un LLM aurait fait ?</a:t>
            </a:r>
            <a:endParaRPr lang="fr-FR" dirty="0"/>
          </a:p>
        </p:txBody>
      </p:sp>
      <p:sp>
        <p:nvSpPr>
          <p:cNvPr id="12" name="Rectangle 11"/>
          <p:cNvSpPr/>
          <p:nvPr/>
        </p:nvSpPr>
        <p:spPr>
          <a:xfrm>
            <a:off x="3827980" y="2652281"/>
            <a:ext cx="4981741" cy="1477328"/>
          </a:xfrm>
          <a:prstGeom prst="rect">
            <a:avLst/>
          </a:prstGeom>
        </p:spPr>
        <p:txBody>
          <a:bodyPr wrap="square">
            <a:spAutoFit/>
          </a:bodyPr>
          <a:lstStyle/>
          <a:p>
            <a:pPr algn="just"/>
            <a:r>
              <a:rPr lang="fr-FR" dirty="0" smtClean="0"/>
              <a:t>« Au </a:t>
            </a:r>
            <a:r>
              <a:rPr lang="fr-FR" dirty="0"/>
              <a:t>lieu de capacités intellectuelles relevant des compétences d'une intelligence artificielle (l'exhaustivité et l'organisation des connaissances) ce sont désormais l'originalité et la créativité qui pourront être valorisées</a:t>
            </a:r>
            <a:r>
              <a:rPr lang="fr-FR" dirty="0" smtClean="0"/>
              <a:t>. » </a:t>
            </a:r>
            <a:endParaRPr lang="fr-FR" dirty="0"/>
          </a:p>
        </p:txBody>
      </p:sp>
      <p:sp>
        <p:nvSpPr>
          <p:cNvPr id="13" name="ZoneTexte 12"/>
          <p:cNvSpPr txBox="1"/>
          <p:nvPr/>
        </p:nvSpPr>
        <p:spPr>
          <a:xfrm>
            <a:off x="6139098" y="4662104"/>
            <a:ext cx="2735319" cy="369332"/>
          </a:xfrm>
          <a:prstGeom prst="rect">
            <a:avLst/>
          </a:prstGeom>
          <a:noFill/>
        </p:spPr>
        <p:txBody>
          <a:bodyPr wrap="none" rtlCol="0">
            <a:spAutoFit/>
          </a:bodyPr>
          <a:lstStyle/>
          <a:p>
            <a:r>
              <a:rPr lang="fr-FR" dirty="0" smtClean="0"/>
              <a:t>Sujobert, </a:t>
            </a:r>
            <a:r>
              <a:rPr lang="fr-FR" dirty="0" err="1" smtClean="0"/>
              <a:t>Noirot</a:t>
            </a:r>
            <a:r>
              <a:rPr lang="fr-FR" dirty="0" smtClean="0"/>
              <a:t>, AOC 2023</a:t>
            </a:r>
            <a:endParaRPr lang="fr-FR" dirty="0"/>
          </a:p>
        </p:txBody>
      </p:sp>
    </p:spTree>
    <p:extLst>
      <p:ext uri="{BB962C8B-B14F-4D97-AF65-F5344CB8AC3E}">
        <p14:creationId xmlns:p14="http://schemas.microsoft.com/office/powerpoint/2010/main" val="2917332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9797" y="2348424"/>
            <a:ext cx="3926205" cy="346249"/>
          </a:xfrm>
          <a:prstGeom prst="rect">
            <a:avLst/>
          </a:prstGeom>
          <a:noFill/>
        </p:spPr>
        <p:txBody>
          <a:bodyPr wrap="square" lIns="68580" tIns="34290" rIns="68580" bIns="34290" rtlCol="0">
            <a:spAutoFit/>
          </a:bodyPr>
          <a:lstStyle/>
          <a:p>
            <a:pPr algn="ctr"/>
            <a:r>
              <a:rPr lang="fr-FR" b="1" dirty="0"/>
              <a:t>L’IA en médecine : </a:t>
            </a:r>
            <a:r>
              <a:rPr lang="fr-FR" b="1" dirty="0" smtClean="0"/>
              <a:t>quelques critiques</a:t>
            </a:r>
            <a:endParaRPr lang="fr-FR" b="1" dirty="0"/>
          </a:p>
        </p:txBody>
      </p:sp>
    </p:spTree>
    <p:extLst>
      <p:ext uri="{BB962C8B-B14F-4D97-AF65-F5344CB8AC3E}">
        <p14:creationId xmlns:p14="http://schemas.microsoft.com/office/powerpoint/2010/main" val="4108885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69906" y="2027252"/>
            <a:ext cx="6938700" cy="346249"/>
          </a:xfrm>
          <a:prstGeom prst="rect">
            <a:avLst/>
          </a:prstGeom>
          <a:noFill/>
        </p:spPr>
        <p:txBody>
          <a:bodyPr wrap="square" lIns="68580" tIns="34290" rIns="68580" bIns="34290" rtlCol="0">
            <a:spAutoFit/>
          </a:bodyPr>
          <a:lstStyle/>
          <a:p>
            <a:pPr algn="ctr"/>
            <a:r>
              <a:rPr lang="fr-FR" b="1" dirty="0"/>
              <a:t>Critique #1 : L’IA est-elle une mauvaise solution à un vrai problème ?</a:t>
            </a:r>
          </a:p>
        </p:txBody>
      </p:sp>
    </p:spTree>
    <p:extLst>
      <p:ext uri="{BB962C8B-B14F-4D97-AF65-F5344CB8AC3E}">
        <p14:creationId xmlns:p14="http://schemas.microsoft.com/office/powerpoint/2010/main" val="9923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223260" y="1028824"/>
            <a:ext cx="4894898" cy="3387976"/>
          </a:xfrm>
          <a:prstGeom prst="rect">
            <a:avLst/>
          </a:prstGeom>
        </p:spPr>
      </p:pic>
      <p:sp>
        <p:nvSpPr>
          <p:cNvPr id="4" name="ZoneTexte 3"/>
          <p:cNvSpPr txBox="1"/>
          <p:nvPr/>
        </p:nvSpPr>
        <p:spPr>
          <a:xfrm>
            <a:off x="1556821" y="221778"/>
            <a:ext cx="5781239" cy="346249"/>
          </a:xfrm>
          <a:prstGeom prst="rect">
            <a:avLst/>
          </a:prstGeom>
          <a:noFill/>
        </p:spPr>
        <p:txBody>
          <a:bodyPr wrap="square" lIns="68580" tIns="34290" rIns="68580" bIns="34290" rtlCol="0">
            <a:spAutoFit/>
          </a:bodyPr>
          <a:lstStyle/>
          <a:p>
            <a:pPr algn="ctr"/>
            <a:r>
              <a:rPr lang="fr-FR" b="1" dirty="0"/>
              <a:t>Le </a:t>
            </a:r>
            <a:r>
              <a:rPr lang="fr-FR" b="1" dirty="0" err="1"/>
              <a:t>solutionnisme</a:t>
            </a:r>
            <a:r>
              <a:rPr lang="fr-FR" b="1" dirty="0"/>
              <a:t> technologique</a:t>
            </a:r>
          </a:p>
        </p:txBody>
      </p:sp>
      <p:pic>
        <p:nvPicPr>
          <p:cNvPr id="5" name="Image 4"/>
          <p:cNvPicPr>
            <a:picLocks noChangeAspect="1"/>
          </p:cNvPicPr>
          <p:nvPr/>
        </p:nvPicPr>
        <p:blipFill>
          <a:blip r:embed="rId3"/>
          <a:stretch>
            <a:fillRect/>
          </a:stretch>
        </p:blipFill>
        <p:spPr>
          <a:xfrm>
            <a:off x="730092" y="1117283"/>
            <a:ext cx="2141696" cy="3299517"/>
          </a:xfrm>
          <a:prstGeom prst="rect">
            <a:avLst/>
          </a:prstGeom>
        </p:spPr>
      </p:pic>
      <p:sp>
        <p:nvSpPr>
          <p:cNvPr id="6" name="Rectangle 5"/>
          <p:cNvSpPr/>
          <p:nvPr/>
        </p:nvSpPr>
        <p:spPr>
          <a:xfrm>
            <a:off x="4644608" y="4802608"/>
            <a:ext cx="4572000" cy="207749"/>
          </a:xfrm>
          <a:prstGeom prst="rect">
            <a:avLst/>
          </a:prstGeom>
        </p:spPr>
        <p:txBody>
          <a:bodyPr lIns="68580" tIns="34290" rIns="68580" bIns="34290">
            <a:spAutoFit/>
          </a:bodyPr>
          <a:lstStyle/>
          <a:p>
            <a:r>
              <a:rPr lang="fr-FR" sz="900" dirty="0"/>
              <a:t>https://issuu.com/bulletinlibrex/docs/bulletin_urgence_ecologique_2020/s/11465930</a:t>
            </a:r>
          </a:p>
        </p:txBody>
      </p:sp>
    </p:spTree>
    <p:extLst>
      <p:ext uri="{BB962C8B-B14F-4D97-AF65-F5344CB8AC3E}">
        <p14:creationId xmlns:p14="http://schemas.microsoft.com/office/powerpoint/2010/main" val="984801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0509" t="20922" r="26374" b="43730"/>
          <a:stretch/>
        </p:blipFill>
        <p:spPr>
          <a:xfrm>
            <a:off x="3967085" y="1253339"/>
            <a:ext cx="4948317" cy="2486747"/>
          </a:xfrm>
          <a:prstGeom prst="rect">
            <a:avLst/>
          </a:prstGeom>
        </p:spPr>
      </p:pic>
      <p:sp>
        <p:nvSpPr>
          <p:cNvPr id="17" name="Rectangle 16"/>
          <p:cNvSpPr/>
          <p:nvPr/>
        </p:nvSpPr>
        <p:spPr>
          <a:xfrm>
            <a:off x="284879" y="4749616"/>
            <a:ext cx="4572000" cy="207749"/>
          </a:xfrm>
          <a:prstGeom prst="rect">
            <a:avLst/>
          </a:prstGeom>
        </p:spPr>
        <p:txBody>
          <a:bodyPr lIns="68580" tIns="34290" rIns="68580" bIns="34290">
            <a:spAutoFit/>
          </a:bodyPr>
          <a:lstStyle/>
          <a:p>
            <a:r>
              <a:rPr lang="fr-FR" sz="900" dirty="0">
                <a:hlinkClick r:id="rId4"/>
              </a:rPr>
              <a:t>https://www.doctolib.fr/</a:t>
            </a:r>
            <a:r>
              <a:rPr lang="fr-FR" sz="900" dirty="0"/>
              <a:t>, recherche de dermatologue médical à Lyon, 18/09/2023</a:t>
            </a:r>
          </a:p>
        </p:txBody>
      </p:sp>
      <p:pic>
        <p:nvPicPr>
          <p:cNvPr id="16" name="Image 15"/>
          <p:cNvPicPr>
            <a:picLocks noChangeAspect="1"/>
          </p:cNvPicPr>
          <p:nvPr/>
        </p:nvPicPr>
        <p:blipFill>
          <a:blip r:embed="rId5"/>
          <a:stretch>
            <a:fillRect/>
          </a:stretch>
        </p:blipFill>
        <p:spPr>
          <a:xfrm>
            <a:off x="419651" y="755273"/>
            <a:ext cx="3292125" cy="3383573"/>
          </a:xfrm>
          <a:prstGeom prst="rect">
            <a:avLst/>
          </a:prstGeom>
        </p:spPr>
      </p:pic>
    </p:spTree>
    <p:extLst>
      <p:ext uri="{BB962C8B-B14F-4D97-AF65-F5344CB8AC3E}">
        <p14:creationId xmlns:p14="http://schemas.microsoft.com/office/powerpoint/2010/main" val="74528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a:blip r:embed="rId2"/>
          <a:stretch>
            <a:fillRect/>
          </a:stretch>
        </p:blipFill>
        <p:spPr>
          <a:xfrm>
            <a:off x="419651" y="755273"/>
            <a:ext cx="3292125" cy="3383573"/>
          </a:xfrm>
          <a:prstGeom prst="rect">
            <a:avLst/>
          </a:prstGeom>
        </p:spPr>
      </p:pic>
      <p:pic>
        <p:nvPicPr>
          <p:cNvPr id="15" name="Image 1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50509" t="20922" r="26374" b="43730"/>
          <a:stretch/>
        </p:blipFill>
        <p:spPr>
          <a:xfrm>
            <a:off x="3967085" y="1253339"/>
            <a:ext cx="4948317" cy="2486747"/>
          </a:xfrm>
          <a:prstGeom prst="rect">
            <a:avLst/>
          </a:prstGeom>
        </p:spPr>
      </p:pic>
      <p:sp>
        <p:nvSpPr>
          <p:cNvPr id="17" name="Rectangle 16"/>
          <p:cNvSpPr/>
          <p:nvPr/>
        </p:nvSpPr>
        <p:spPr>
          <a:xfrm>
            <a:off x="284879" y="4749616"/>
            <a:ext cx="4572000" cy="207749"/>
          </a:xfrm>
          <a:prstGeom prst="rect">
            <a:avLst/>
          </a:prstGeom>
        </p:spPr>
        <p:txBody>
          <a:bodyPr lIns="68580" tIns="34290" rIns="68580" bIns="34290">
            <a:spAutoFit/>
          </a:bodyPr>
          <a:lstStyle/>
          <a:p>
            <a:r>
              <a:rPr lang="fr-FR" sz="900" dirty="0">
                <a:hlinkClick r:id="rId5"/>
              </a:rPr>
              <a:t>https://www.doctolib.fr/</a:t>
            </a:r>
            <a:r>
              <a:rPr lang="fr-FR" sz="900" dirty="0"/>
              <a:t>, recherche de dermatologue médical à Lyon, 18/09/2023</a:t>
            </a:r>
          </a:p>
        </p:txBody>
      </p:sp>
      <p:sp>
        <p:nvSpPr>
          <p:cNvPr id="16" name="ZoneTexte 15"/>
          <p:cNvSpPr txBox="1"/>
          <p:nvPr/>
        </p:nvSpPr>
        <p:spPr>
          <a:xfrm rot="19410330">
            <a:off x="428444" y="2218307"/>
            <a:ext cx="3137177" cy="346249"/>
          </a:xfrm>
          <a:prstGeom prst="rect">
            <a:avLst/>
          </a:prstGeom>
          <a:solidFill>
            <a:srgbClr val="FF0000"/>
          </a:solidFill>
        </p:spPr>
        <p:txBody>
          <a:bodyPr wrap="square" lIns="68580" tIns="34290" rIns="68580" bIns="34290" rtlCol="0">
            <a:spAutoFit/>
          </a:bodyPr>
          <a:lstStyle/>
          <a:p>
            <a:pPr algn="ctr"/>
            <a:r>
              <a:rPr lang="fr-FR" b="1" dirty="0">
                <a:solidFill>
                  <a:schemeClr val="bg1"/>
                </a:solidFill>
              </a:rPr>
              <a:t>Vrai problème</a:t>
            </a:r>
          </a:p>
        </p:txBody>
      </p:sp>
      <p:sp>
        <p:nvSpPr>
          <p:cNvPr id="21" name="ZoneTexte 20"/>
          <p:cNvSpPr txBox="1"/>
          <p:nvPr/>
        </p:nvSpPr>
        <p:spPr>
          <a:xfrm rot="19410330">
            <a:off x="4872655" y="2264852"/>
            <a:ext cx="3137177" cy="346249"/>
          </a:xfrm>
          <a:prstGeom prst="rect">
            <a:avLst/>
          </a:prstGeom>
          <a:solidFill>
            <a:srgbClr val="FF0000"/>
          </a:solidFill>
        </p:spPr>
        <p:txBody>
          <a:bodyPr wrap="square" lIns="68580" tIns="34290" rIns="68580" bIns="34290" rtlCol="0">
            <a:spAutoFit/>
          </a:bodyPr>
          <a:lstStyle/>
          <a:p>
            <a:pPr algn="ctr"/>
            <a:r>
              <a:rPr lang="fr-FR" b="1" dirty="0">
                <a:solidFill>
                  <a:schemeClr val="bg1"/>
                </a:solidFill>
              </a:rPr>
              <a:t>Fausse solution</a:t>
            </a:r>
          </a:p>
        </p:txBody>
      </p:sp>
    </p:spTree>
    <p:extLst>
      <p:ext uri="{BB962C8B-B14F-4D97-AF65-F5344CB8AC3E}">
        <p14:creationId xmlns:p14="http://schemas.microsoft.com/office/powerpoint/2010/main" val="186979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24455" y="1943276"/>
            <a:ext cx="8058436" cy="346249"/>
          </a:xfrm>
          <a:prstGeom prst="rect">
            <a:avLst/>
          </a:prstGeom>
          <a:noFill/>
        </p:spPr>
        <p:txBody>
          <a:bodyPr wrap="square" lIns="68580" tIns="34290" rIns="68580" bIns="34290" rtlCol="0">
            <a:spAutoFit/>
          </a:bodyPr>
          <a:lstStyle/>
          <a:p>
            <a:pPr algn="ctr"/>
            <a:r>
              <a:rPr lang="fr-FR" b="1" dirty="0"/>
              <a:t>Critique #2 : L’IA va-t-elle </a:t>
            </a:r>
            <a:r>
              <a:rPr lang="fr-FR" b="1" dirty="0" smtClean="0"/>
              <a:t>renforcer/naturaliser </a:t>
            </a:r>
            <a:r>
              <a:rPr lang="fr-FR" b="1" dirty="0"/>
              <a:t>les biais </a:t>
            </a:r>
            <a:r>
              <a:rPr lang="fr-FR" b="1" dirty="0" smtClean="0"/>
              <a:t>de la pratique médicale ?</a:t>
            </a:r>
            <a:endParaRPr lang="fr-FR" b="1" dirty="0"/>
          </a:p>
        </p:txBody>
      </p:sp>
    </p:spTree>
    <p:extLst>
      <p:ext uri="{BB962C8B-B14F-4D97-AF65-F5344CB8AC3E}">
        <p14:creationId xmlns:p14="http://schemas.microsoft.com/office/powerpoint/2010/main" val="2298391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7905" y="599199"/>
            <a:ext cx="8038220" cy="2308324"/>
          </a:xfrm>
          <a:prstGeom prst="rect">
            <a:avLst/>
          </a:prstGeom>
          <a:noFill/>
        </p:spPr>
        <p:txBody>
          <a:bodyPr wrap="square" rtlCol="0">
            <a:spAutoFit/>
          </a:bodyPr>
          <a:lstStyle/>
          <a:p>
            <a:r>
              <a:rPr lang="fr-FR" dirty="0" smtClean="0"/>
              <a:t>L’IA est optimisée pour accomplir des tâches de manière aussi performante que les humains.</a:t>
            </a:r>
          </a:p>
          <a:p>
            <a:endParaRPr lang="fr-FR" dirty="0"/>
          </a:p>
          <a:p>
            <a:r>
              <a:rPr lang="fr-FR" dirty="0" smtClean="0"/>
              <a:t>Si les humains accomplissent ces tâches de manière biaisée, alors l’IA reproduira ces biais.</a:t>
            </a:r>
          </a:p>
          <a:p>
            <a:endParaRPr lang="fr-FR" dirty="0"/>
          </a:p>
          <a:p>
            <a:r>
              <a:rPr lang="fr-FR" dirty="0" smtClean="0"/>
              <a:t>Or, les connaissances médicales sont biaisées : sous représentation des femmes, des enfants, des personnes </a:t>
            </a:r>
            <a:r>
              <a:rPr lang="fr-FR" dirty="0" err="1" smtClean="0"/>
              <a:t>racisées</a:t>
            </a:r>
            <a:r>
              <a:rPr lang="mr-IN" dirty="0" smtClean="0"/>
              <a:t>…</a:t>
            </a:r>
            <a:endParaRPr lang="fr-FR" dirty="0"/>
          </a:p>
        </p:txBody>
      </p:sp>
    </p:spTree>
    <p:extLst>
      <p:ext uri="{BB962C8B-B14F-4D97-AF65-F5344CB8AC3E}">
        <p14:creationId xmlns:p14="http://schemas.microsoft.com/office/powerpoint/2010/main" val="3168565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60738" t="24267" r="24718" b="41144"/>
          <a:stretch/>
        </p:blipFill>
        <p:spPr>
          <a:xfrm>
            <a:off x="431634" y="340054"/>
            <a:ext cx="2553892" cy="1996274"/>
          </a:xfrm>
          <a:prstGeom prst="rect">
            <a:avLst/>
          </a:prstGeom>
        </p:spPr>
      </p:pic>
      <p:sp>
        <p:nvSpPr>
          <p:cNvPr id="4" name="ZoneTexte 3"/>
          <p:cNvSpPr txBox="1"/>
          <p:nvPr/>
        </p:nvSpPr>
        <p:spPr>
          <a:xfrm>
            <a:off x="123349" y="2548745"/>
            <a:ext cx="3129690" cy="284693"/>
          </a:xfrm>
          <a:prstGeom prst="rect">
            <a:avLst/>
          </a:prstGeom>
          <a:noFill/>
        </p:spPr>
        <p:txBody>
          <a:bodyPr wrap="none" lIns="68580" tIns="34290" rIns="68580" bIns="34290" rtlCol="0">
            <a:spAutoFit/>
          </a:bodyPr>
          <a:lstStyle/>
          <a:p>
            <a:r>
              <a:rPr lang="fr-FR" sz="1400" dirty="0"/>
              <a:t>Myélome, UK, </a:t>
            </a:r>
            <a:r>
              <a:rPr lang="fr-FR" sz="1400" dirty="0" err="1"/>
              <a:t>Asher</a:t>
            </a:r>
            <a:r>
              <a:rPr lang="fr-FR" sz="1400" dirty="0"/>
              <a:t>, </a:t>
            </a:r>
            <a:r>
              <a:rPr lang="fr-FR" sz="1400" dirty="0" err="1"/>
              <a:t>Hematologica</a:t>
            </a:r>
            <a:r>
              <a:rPr lang="fr-FR" sz="1400" dirty="0"/>
              <a:t> 2022</a:t>
            </a:r>
          </a:p>
        </p:txBody>
      </p:sp>
      <p:pic>
        <p:nvPicPr>
          <p:cNvPr id="7" name="Image 6"/>
          <p:cNvPicPr>
            <a:picLocks noChangeAspect="1"/>
          </p:cNvPicPr>
          <p:nvPr/>
        </p:nvPicPr>
        <p:blipFill>
          <a:blip r:embed="rId3"/>
          <a:stretch>
            <a:fillRect/>
          </a:stretch>
        </p:blipFill>
        <p:spPr>
          <a:xfrm>
            <a:off x="3294553" y="2228179"/>
            <a:ext cx="5227117" cy="2104423"/>
          </a:xfrm>
          <a:prstGeom prst="rect">
            <a:avLst/>
          </a:prstGeom>
        </p:spPr>
      </p:pic>
      <p:sp>
        <p:nvSpPr>
          <p:cNvPr id="8" name="Rectangle 7"/>
          <p:cNvSpPr/>
          <p:nvPr/>
        </p:nvSpPr>
        <p:spPr>
          <a:xfrm>
            <a:off x="4239765" y="4694142"/>
            <a:ext cx="4098610" cy="307777"/>
          </a:xfrm>
          <a:prstGeom prst="rect">
            <a:avLst/>
          </a:prstGeom>
        </p:spPr>
        <p:txBody>
          <a:bodyPr wrap="none">
            <a:spAutoFit/>
          </a:bodyPr>
          <a:lstStyle/>
          <a:p>
            <a:r>
              <a:rPr lang="fr-FR" sz="1400" dirty="0"/>
              <a:t>Cancer</a:t>
            </a:r>
            <a:r>
              <a:rPr lang="fr-FR" sz="1400" dirty="0" smtClean="0"/>
              <a:t> </a:t>
            </a:r>
            <a:r>
              <a:rPr lang="fr-FR" sz="1400" dirty="0" err="1"/>
              <a:t>genomics</a:t>
            </a:r>
            <a:r>
              <a:rPr lang="fr-FR" sz="1400" dirty="0"/>
              <a:t> </a:t>
            </a:r>
            <a:r>
              <a:rPr lang="fr-FR" sz="1400" dirty="0" err="1"/>
              <a:t>databases</a:t>
            </a:r>
            <a:r>
              <a:rPr lang="fr-FR" sz="1400" dirty="0"/>
              <a:t>, </a:t>
            </a:r>
            <a:r>
              <a:rPr lang="fr-FR" sz="1400" dirty="0" err="1"/>
              <a:t>Spratt</a:t>
            </a:r>
            <a:r>
              <a:rPr lang="fr-FR" sz="1400" dirty="0"/>
              <a:t>, JAMA </a:t>
            </a:r>
            <a:r>
              <a:rPr lang="fr-FR" sz="1400" dirty="0" err="1"/>
              <a:t>Oncol</a:t>
            </a:r>
            <a:r>
              <a:rPr lang="fr-FR" sz="1400" dirty="0"/>
              <a:t> 2016</a:t>
            </a:r>
          </a:p>
        </p:txBody>
      </p:sp>
    </p:spTree>
    <p:extLst>
      <p:ext uri="{BB962C8B-B14F-4D97-AF65-F5344CB8AC3E}">
        <p14:creationId xmlns:p14="http://schemas.microsoft.com/office/powerpoint/2010/main" val="3755054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1012" t="5926" r="17210" b="81210"/>
          <a:stretch/>
        </p:blipFill>
        <p:spPr>
          <a:xfrm>
            <a:off x="254761" y="2278349"/>
            <a:ext cx="8000496" cy="2214870"/>
          </a:xfrm>
          <a:prstGeom prst="rect">
            <a:avLst/>
          </a:prstGeom>
        </p:spPr>
      </p:pic>
      <p:pic>
        <p:nvPicPr>
          <p:cNvPr id="4" name="Image 3"/>
          <p:cNvPicPr>
            <a:picLocks noChangeAspect="1"/>
          </p:cNvPicPr>
          <p:nvPr/>
        </p:nvPicPr>
        <p:blipFill rotWithShape="1">
          <a:blip r:embed="rId3"/>
          <a:srcRect l="-4678" r="-1" b="73889"/>
          <a:stretch/>
        </p:blipFill>
        <p:spPr>
          <a:xfrm>
            <a:off x="0" y="844614"/>
            <a:ext cx="4049980" cy="1343025"/>
          </a:xfrm>
          <a:prstGeom prst="rect">
            <a:avLst/>
          </a:prstGeom>
        </p:spPr>
      </p:pic>
      <p:sp>
        <p:nvSpPr>
          <p:cNvPr id="2" name="ZoneTexte 1"/>
          <p:cNvSpPr txBox="1"/>
          <p:nvPr/>
        </p:nvSpPr>
        <p:spPr>
          <a:xfrm>
            <a:off x="1338077" y="249451"/>
            <a:ext cx="6947112" cy="369332"/>
          </a:xfrm>
          <a:prstGeom prst="rect">
            <a:avLst/>
          </a:prstGeom>
          <a:noFill/>
        </p:spPr>
        <p:txBody>
          <a:bodyPr wrap="none" rtlCol="0">
            <a:spAutoFit/>
          </a:bodyPr>
          <a:lstStyle/>
          <a:p>
            <a:r>
              <a:rPr lang="fr-FR" dirty="0" smtClean="0"/>
              <a:t>Et même en étant attentif à ces discriminations, l’IA reproduit les biais</a:t>
            </a:r>
            <a:r>
              <a:rPr lang="mr-IN" dirty="0" smtClean="0"/>
              <a:t>…</a:t>
            </a:r>
            <a:endParaRPr lang="fr-FR" dirty="0"/>
          </a:p>
        </p:txBody>
      </p:sp>
      <p:sp>
        <p:nvSpPr>
          <p:cNvPr id="6" name="ZoneTexte 5"/>
          <p:cNvSpPr txBox="1"/>
          <p:nvPr/>
        </p:nvSpPr>
        <p:spPr>
          <a:xfrm>
            <a:off x="6632542" y="4726817"/>
            <a:ext cx="2223686" cy="369332"/>
          </a:xfrm>
          <a:prstGeom prst="rect">
            <a:avLst/>
          </a:prstGeom>
          <a:noFill/>
        </p:spPr>
        <p:txBody>
          <a:bodyPr wrap="none" rtlCol="0">
            <a:spAutoFit/>
          </a:bodyPr>
          <a:lstStyle/>
          <a:p>
            <a:r>
              <a:rPr lang="fr-FR" dirty="0" err="1" smtClean="0"/>
              <a:t>Hofman</a:t>
            </a:r>
            <a:r>
              <a:rPr lang="fr-FR" dirty="0" smtClean="0"/>
              <a:t>, Nature 2024</a:t>
            </a:r>
            <a:endParaRPr lang="fr-FR" dirty="0"/>
          </a:p>
        </p:txBody>
      </p:sp>
    </p:spTree>
    <p:extLst>
      <p:ext uri="{BB962C8B-B14F-4D97-AF65-F5344CB8AC3E}">
        <p14:creationId xmlns:p14="http://schemas.microsoft.com/office/powerpoint/2010/main" val="180428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46111" y="1988515"/>
            <a:ext cx="3377848" cy="369332"/>
          </a:xfrm>
          <a:prstGeom prst="rect">
            <a:avLst/>
          </a:prstGeom>
          <a:noFill/>
        </p:spPr>
        <p:txBody>
          <a:bodyPr wrap="none" rtlCol="0">
            <a:spAutoFit/>
          </a:bodyPr>
          <a:lstStyle/>
          <a:p>
            <a:r>
              <a:rPr lang="fr-FR" b="1" dirty="0" smtClean="0"/>
              <a:t>Introduction : qu’est-ce que l’IA ?</a:t>
            </a:r>
            <a:endParaRPr lang="fr-FR" b="1" dirty="0"/>
          </a:p>
        </p:txBody>
      </p:sp>
    </p:spTree>
    <p:extLst>
      <p:ext uri="{BB962C8B-B14F-4D97-AF65-F5344CB8AC3E}">
        <p14:creationId xmlns:p14="http://schemas.microsoft.com/office/powerpoint/2010/main" val="227164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35827" y="1943276"/>
            <a:ext cx="5781239" cy="346249"/>
          </a:xfrm>
          <a:prstGeom prst="rect">
            <a:avLst/>
          </a:prstGeom>
          <a:noFill/>
        </p:spPr>
        <p:txBody>
          <a:bodyPr wrap="square" lIns="68580" tIns="34290" rIns="68580" bIns="34290" rtlCol="0">
            <a:spAutoFit/>
          </a:bodyPr>
          <a:lstStyle/>
          <a:p>
            <a:pPr algn="ctr"/>
            <a:r>
              <a:rPr lang="fr-FR" b="1" dirty="0"/>
              <a:t>Critique #3 : L’IA va-t-elle faire de nous des crétins ?</a:t>
            </a:r>
          </a:p>
        </p:txBody>
      </p:sp>
    </p:spTree>
    <p:extLst>
      <p:ext uri="{BB962C8B-B14F-4D97-AF65-F5344CB8AC3E}">
        <p14:creationId xmlns:p14="http://schemas.microsoft.com/office/powerpoint/2010/main" val="2472607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895441" y="1016449"/>
            <a:ext cx="2006665" cy="2934478"/>
          </a:xfrm>
          <a:prstGeom prst="rect">
            <a:avLst/>
          </a:prstGeom>
        </p:spPr>
      </p:pic>
      <p:sp>
        <p:nvSpPr>
          <p:cNvPr id="7" name="ZoneTexte 6"/>
          <p:cNvSpPr txBox="1"/>
          <p:nvPr/>
        </p:nvSpPr>
        <p:spPr>
          <a:xfrm>
            <a:off x="1577815" y="179790"/>
            <a:ext cx="5781239" cy="346249"/>
          </a:xfrm>
          <a:prstGeom prst="rect">
            <a:avLst/>
          </a:prstGeom>
          <a:noFill/>
        </p:spPr>
        <p:txBody>
          <a:bodyPr wrap="square" lIns="68580" tIns="34290" rIns="68580" bIns="34290" rtlCol="0">
            <a:spAutoFit/>
          </a:bodyPr>
          <a:lstStyle/>
          <a:p>
            <a:pPr algn="ctr"/>
            <a:r>
              <a:rPr lang="fr-FR" b="1" dirty="0"/>
              <a:t>Critique #3 : L’IA va-t-elle faire de nous des crétins ?</a:t>
            </a:r>
          </a:p>
        </p:txBody>
      </p:sp>
      <p:sp>
        <p:nvSpPr>
          <p:cNvPr id="2" name="ZoneTexte 1"/>
          <p:cNvSpPr txBox="1"/>
          <p:nvPr/>
        </p:nvSpPr>
        <p:spPr>
          <a:xfrm>
            <a:off x="4129619" y="950321"/>
            <a:ext cx="4671355" cy="1477328"/>
          </a:xfrm>
          <a:prstGeom prst="rect">
            <a:avLst/>
          </a:prstGeom>
          <a:noFill/>
        </p:spPr>
        <p:txBody>
          <a:bodyPr wrap="square" rtlCol="0">
            <a:spAutoFit/>
          </a:bodyPr>
          <a:lstStyle/>
          <a:p>
            <a:r>
              <a:rPr lang="fr-FR" dirty="0" smtClean="0"/>
              <a:t>Si vous n’utilisez que votre application routière pour vous orienter, alors que se passera-t-il le jour où celle-ci ne marchera plus ?</a:t>
            </a:r>
          </a:p>
          <a:p>
            <a:endParaRPr lang="fr-FR" dirty="0"/>
          </a:p>
          <a:p>
            <a:r>
              <a:rPr lang="fr-FR" dirty="0" err="1" smtClean="0"/>
              <a:t>Cf</a:t>
            </a:r>
            <a:r>
              <a:rPr lang="fr-FR" dirty="0" smtClean="0"/>
              <a:t> W </a:t>
            </a:r>
            <a:r>
              <a:rPr lang="fr-FR" dirty="0" err="1" smtClean="0"/>
              <a:t>Brodey</a:t>
            </a:r>
            <a:r>
              <a:rPr lang="fr-FR" dirty="0" smtClean="0"/>
              <a:t> : Amélioration vs Augmentation</a:t>
            </a:r>
            <a:endParaRPr lang="fr-FR" dirty="0"/>
          </a:p>
        </p:txBody>
      </p:sp>
    </p:spTree>
    <p:extLst>
      <p:ext uri="{BB962C8B-B14F-4D97-AF65-F5344CB8AC3E}">
        <p14:creationId xmlns:p14="http://schemas.microsoft.com/office/powerpoint/2010/main" val="36988936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35827" y="1943276"/>
            <a:ext cx="5781239" cy="346249"/>
          </a:xfrm>
          <a:prstGeom prst="rect">
            <a:avLst/>
          </a:prstGeom>
          <a:noFill/>
        </p:spPr>
        <p:txBody>
          <a:bodyPr wrap="square" lIns="68580" tIns="34290" rIns="68580" bIns="34290" rtlCol="0">
            <a:spAutoFit/>
          </a:bodyPr>
          <a:lstStyle/>
          <a:p>
            <a:pPr algn="ctr"/>
            <a:r>
              <a:rPr lang="fr-FR" b="1" dirty="0"/>
              <a:t>Critique #4 : L’IA va-t-elle faire de nous des tacherons ?</a:t>
            </a:r>
          </a:p>
        </p:txBody>
      </p:sp>
    </p:spTree>
    <p:extLst>
      <p:ext uri="{BB962C8B-B14F-4D97-AF65-F5344CB8AC3E}">
        <p14:creationId xmlns:p14="http://schemas.microsoft.com/office/powerpoint/2010/main" val="863636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35840" y="357363"/>
            <a:ext cx="5781239" cy="346249"/>
          </a:xfrm>
          <a:prstGeom prst="rect">
            <a:avLst/>
          </a:prstGeom>
          <a:noFill/>
        </p:spPr>
        <p:txBody>
          <a:bodyPr wrap="square" lIns="68580" tIns="34290" rIns="68580" bIns="34290" rtlCol="0">
            <a:spAutoFit/>
          </a:bodyPr>
          <a:lstStyle/>
          <a:p>
            <a:pPr algn="ctr"/>
            <a:r>
              <a:rPr lang="fr-FR" b="1" dirty="0"/>
              <a:t>Critique #4 : L’IA va-t-elle faire de nous des tacherons ?</a:t>
            </a:r>
          </a:p>
        </p:txBody>
      </p:sp>
      <p:sp>
        <p:nvSpPr>
          <p:cNvPr id="4" name="ZoneTexte 3"/>
          <p:cNvSpPr txBox="1"/>
          <p:nvPr/>
        </p:nvSpPr>
        <p:spPr>
          <a:xfrm>
            <a:off x="1247230" y="3071343"/>
            <a:ext cx="6558458" cy="2100575"/>
          </a:xfrm>
          <a:prstGeom prst="rect">
            <a:avLst/>
          </a:prstGeom>
          <a:noFill/>
        </p:spPr>
        <p:txBody>
          <a:bodyPr wrap="square" lIns="68580" tIns="34290" rIns="68580" bIns="34290" rtlCol="0">
            <a:spAutoFit/>
          </a:bodyPr>
          <a:lstStyle/>
          <a:p>
            <a:r>
              <a:rPr lang="fr-FR" sz="1600" dirty="0" smtClean="0"/>
              <a:t>Le développement des IA nécessite un travail humain laborieux de recueil et d’annotation des données</a:t>
            </a:r>
          </a:p>
          <a:p>
            <a:endParaRPr lang="fr-FR" sz="1600" dirty="0"/>
          </a:p>
          <a:p>
            <a:r>
              <a:rPr lang="fr-FR" sz="1600" dirty="0" smtClean="0"/>
              <a:t>La supervision d’une IA qui ne se trompe que rarement est un travail ennuyeux</a:t>
            </a:r>
          </a:p>
          <a:p>
            <a:endParaRPr lang="fr-FR" sz="1600" dirty="0"/>
          </a:p>
          <a:p>
            <a:r>
              <a:rPr lang="fr-FR" sz="1600" dirty="0" smtClean="0"/>
              <a:t>La promesse de l’IA (libérer du temps pour des tâches plus complexes) se réalise-t-elle vraiment ?</a:t>
            </a:r>
            <a:endParaRPr lang="fr-FR" sz="1600" dirty="0"/>
          </a:p>
        </p:txBody>
      </p:sp>
      <p:grpSp>
        <p:nvGrpSpPr>
          <p:cNvPr id="7" name="Groupe 6"/>
          <p:cNvGrpSpPr/>
          <p:nvPr/>
        </p:nvGrpSpPr>
        <p:grpSpPr>
          <a:xfrm>
            <a:off x="2373628" y="1080908"/>
            <a:ext cx="4422698" cy="1840230"/>
            <a:chOff x="3225164" y="1409699"/>
            <a:chExt cx="7121272" cy="3233989"/>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73703" y="1409699"/>
              <a:ext cx="1972733" cy="3233989"/>
            </a:xfrm>
            <a:prstGeom prst="rect">
              <a:avLst/>
            </a:prstGeom>
          </p:spPr>
        </p:pic>
        <p:pic>
          <p:nvPicPr>
            <p:cNvPr id="6" name="Image 5"/>
            <p:cNvPicPr>
              <a:picLocks noChangeAspect="1"/>
            </p:cNvPicPr>
            <p:nvPr/>
          </p:nvPicPr>
          <p:blipFill>
            <a:blip r:embed="rId4"/>
            <a:stretch>
              <a:fillRect/>
            </a:stretch>
          </p:blipFill>
          <p:spPr>
            <a:xfrm>
              <a:off x="3225164" y="1409699"/>
              <a:ext cx="4815831" cy="3233989"/>
            </a:xfrm>
            <a:prstGeom prst="rect">
              <a:avLst/>
            </a:prstGeom>
          </p:spPr>
        </p:pic>
      </p:grpSp>
    </p:spTree>
    <p:extLst>
      <p:ext uri="{BB962C8B-B14F-4D97-AF65-F5344CB8AC3E}">
        <p14:creationId xmlns:p14="http://schemas.microsoft.com/office/powerpoint/2010/main" val="61342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35827" y="1943276"/>
            <a:ext cx="5781239" cy="346249"/>
          </a:xfrm>
          <a:prstGeom prst="rect">
            <a:avLst/>
          </a:prstGeom>
          <a:noFill/>
        </p:spPr>
        <p:txBody>
          <a:bodyPr wrap="square" lIns="68580" tIns="34290" rIns="68580" bIns="34290" rtlCol="0">
            <a:spAutoFit/>
          </a:bodyPr>
          <a:lstStyle/>
          <a:p>
            <a:pPr algn="ctr"/>
            <a:r>
              <a:rPr lang="fr-FR" b="1" dirty="0"/>
              <a:t>Critique #5 : L’IA va-t-elle nous asservir ?</a:t>
            </a:r>
          </a:p>
        </p:txBody>
      </p:sp>
    </p:spTree>
    <p:extLst>
      <p:ext uri="{BB962C8B-B14F-4D97-AF65-F5344CB8AC3E}">
        <p14:creationId xmlns:p14="http://schemas.microsoft.com/office/powerpoint/2010/main" val="253060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35840" y="357363"/>
            <a:ext cx="5781239" cy="346249"/>
          </a:xfrm>
          <a:prstGeom prst="rect">
            <a:avLst/>
          </a:prstGeom>
          <a:noFill/>
        </p:spPr>
        <p:txBody>
          <a:bodyPr wrap="square" lIns="68580" tIns="34290" rIns="68580" bIns="34290" rtlCol="0">
            <a:spAutoFit/>
          </a:bodyPr>
          <a:lstStyle/>
          <a:p>
            <a:pPr algn="ctr"/>
            <a:r>
              <a:rPr lang="fr-FR" b="1" dirty="0"/>
              <a:t>Critique #5 : L’IA va-t-elle nous asservir ?</a:t>
            </a:r>
          </a:p>
        </p:txBody>
      </p:sp>
      <p:pic>
        <p:nvPicPr>
          <p:cNvPr id="40" name="Image 39"/>
          <p:cNvPicPr>
            <a:picLocks noChangeAspect="1"/>
          </p:cNvPicPr>
          <p:nvPr/>
        </p:nvPicPr>
        <p:blipFill>
          <a:blip r:embed="rId2"/>
          <a:stretch>
            <a:fillRect/>
          </a:stretch>
        </p:blipFill>
        <p:spPr>
          <a:xfrm>
            <a:off x="1057197" y="987282"/>
            <a:ext cx="3775472" cy="2060285"/>
          </a:xfrm>
          <a:prstGeom prst="rect">
            <a:avLst/>
          </a:prstGeom>
        </p:spPr>
      </p:pic>
      <p:pic>
        <p:nvPicPr>
          <p:cNvPr id="41" name="Image 40"/>
          <p:cNvPicPr>
            <a:picLocks noChangeAspect="1"/>
          </p:cNvPicPr>
          <p:nvPr/>
        </p:nvPicPr>
        <p:blipFill rotWithShape="1">
          <a:blip r:embed="rId3"/>
          <a:srcRect r="15000"/>
          <a:stretch/>
        </p:blipFill>
        <p:spPr>
          <a:xfrm>
            <a:off x="4998244" y="987281"/>
            <a:ext cx="2095500" cy="1848971"/>
          </a:xfrm>
          <a:prstGeom prst="rect">
            <a:avLst/>
          </a:prstGeom>
        </p:spPr>
      </p:pic>
      <p:pic>
        <p:nvPicPr>
          <p:cNvPr id="43" name="Image 42"/>
          <p:cNvPicPr>
            <a:picLocks noChangeAspect="1"/>
          </p:cNvPicPr>
          <p:nvPr/>
        </p:nvPicPr>
        <p:blipFill>
          <a:blip r:embed="rId4"/>
          <a:stretch>
            <a:fillRect/>
          </a:stretch>
        </p:blipFill>
        <p:spPr>
          <a:xfrm>
            <a:off x="3490216" y="3047567"/>
            <a:ext cx="1436347" cy="1946018"/>
          </a:xfrm>
          <a:prstGeom prst="rect">
            <a:avLst/>
          </a:prstGeom>
        </p:spPr>
      </p:pic>
      <p:pic>
        <p:nvPicPr>
          <p:cNvPr id="44" name="Image 43"/>
          <p:cNvPicPr>
            <a:picLocks noChangeAspect="1"/>
          </p:cNvPicPr>
          <p:nvPr/>
        </p:nvPicPr>
        <p:blipFill rotWithShape="1">
          <a:blip r:embed="rId5"/>
          <a:srcRect l="56266" t="7034" r="14162" b="6252"/>
          <a:stretch/>
        </p:blipFill>
        <p:spPr>
          <a:xfrm>
            <a:off x="1340772" y="3047567"/>
            <a:ext cx="2021431" cy="1948147"/>
          </a:xfrm>
          <a:prstGeom prst="rect">
            <a:avLst/>
          </a:prstGeom>
        </p:spPr>
      </p:pic>
      <p:sp>
        <p:nvSpPr>
          <p:cNvPr id="46" name="ZoneTexte 45"/>
          <p:cNvSpPr txBox="1"/>
          <p:nvPr/>
        </p:nvSpPr>
        <p:spPr>
          <a:xfrm>
            <a:off x="5206482" y="3540968"/>
            <a:ext cx="3401009" cy="900247"/>
          </a:xfrm>
          <a:prstGeom prst="rect">
            <a:avLst/>
          </a:prstGeom>
          <a:noFill/>
        </p:spPr>
        <p:txBody>
          <a:bodyPr wrap="square" lIns="68580" tIns="34290" rIns="68580" bIns="34290" rtlCol="0">
            <a:spAutoFit/>
          </a:bodyPr>
          <a:lstStyle/>
          <a:p>
            <a:r>
              <a:rPr lang="fr-FR" b="1" dirty="0" smtClean="0"/>
              <a:t>Peut-on prendre une décision médicale contraire à celle suggérée par une IA validée ?</a:t>
            </a:r>
            <a:endParaRPr lang="fr-FR" b="1" dirty="0"/>
          </a:p>
        </p:txBody>
      </p:sp>
    </p:spTree>
    <p:extLst>
      <p:ext uri="{BB962C8B-B14F-4D97-AF65-F5344CB8AC3E}">
        <p14:creationId xmlns:p14="http://schemas.microsoft.com/office/powerpoint/2010/main" val="3080666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35827" y="1943276"/>
            <a:ext cx="5781239" cy="346249"/>
          </a:xfrm>
          <a:prstGeom prst="rect">
            <a:avLst/>
          </a:prstGeom>
          <a:noFill/>
        </p:spPr>
        <p:txBody>
          <a:bodyPr wrap="square" lIns="68580" tIns="34290" rIns="68580" bIns="34290" rtlCol="0">
            <a:spAutoFit/>
          </a:bodyPr>
          <a:lstStyle/>
          <a:p>
            <a:pPr algn="ctr"/>
            <a:r>
              <a:rPr lang="fr-FR" b="1" dirty="0"/>
              <a:t>Critique </a:t>
            </a:r>
            <a:r>
              <a:rPr lang="fr-FR" b="1" dirty="0" smtClean="0"/>
              <a:t>#6 </a:t>
            </a:r>
            <a:r>
              <a:rPr lang="fr-FR" b="1" dirty="0"/>
              <a:t>: </a:t>
            </a:r>
            <a:r>
              <a:rPr lang="fr-FR" b="1" dirty="0" smtClean="0"/>
              <a:t>l’</a:t>
            </a:r>
            <a:r>
              <a:rPr lang="fr-FR" b="1" dirty="0" err="1" smtClean="0"/>
              <a:t>insoutenabilité</a:t>
            </a:r>
            <a:r>
              <a:rPr lang="fr-FR" b="1" dirty="0" smtClean="0"/>
              <a:t> écologique  de l’IA</a:t>
            </a:r>
            <a:endParaRPr lang="fr-FR" b="1" dirty="0"/>
          </a:p>
        </p:txBody>
      </p:sp>
    </p:spTree>
    <p:extLst>
      <p:ext uri="{BB962C8B-B14F-4D97-AF65-F5344CB8AC3E}">
        <p14:creationId xmlns:p14="http://schemas.microsoft.com/office/powerpoint/2010/main" val="1414333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26274" y="4445459"/>
            <a:ext cx="4390946" cy="523220"/>
          </a:xfrm>
          <a:prstGeom prst="rect">
            <a:avLst/>
          </a:prstGeom>
          <a:noFill/>
        </p:spPr>
        <p:txBody>
          <a:bodyPr wrap="none" rtlCol="0">
            <a:spAutoFit/>
          </a:bodyPr>
          <a:lstStyle/>
          <a:p>
            <a:pPr algn="r"/>
            <a:r>
              <a:rPr lang="fr-FR" sz="1400" dirty="0" err="1" smtClean="0"/>
              <a:t>Arcep</a:t>
            </a:r>
            <a:r>
              <a:rPr lang="fr-FR" sz="1400" dirty="0" smtClean="0"/>
              <a:t>, ARCOM, 2023</a:t>
            </a:r>
          </a:p>
          <a:p>
            <a:pPr algn="r"/>
            <a:r>
              <a:rPr lang="fr-FR" sz="1400" dirty="0" smtClean="0"/>
              <a:t>Denis </a:t>
            </a:r>
            <a:r>
              <a:rPr lang="fr-FR" sz="1400" dirty="0" err="1" smtClean="0"/>
              <a:t>Trystram</a:t>
            </a:r>
            <a:r>
              <a:rPr lang="fr-FR" sz="1400" dirty="0" smtClean="0"/>
              <a:t>, Thierry </a:t>
            </a:r>
            <a:r>
              <a:rPr lang="fr-FR" sz="1400" dirty="0" err="1" smtClean="0"/>
              <a:t>Ménissier</a:t>
            </a:r>
            <a:r>
              <a:rPr lang="fr-FR" sz="1400" dirty="0" smtClean="0"/>
              <a:t>, The conversation 2024</a:t>
            </a:r>
            <a:endParaRPr lang="fr-FR" sz="1400" dirty="0"/>
          </a:p>
        </p:txBody>
      </p:sp>
      <p:pic>
        <p:nvPicPr>
          <p:cNvPr id="3" name="Image 2"/>
          <p:cNvPicPr>
            <a:picLocks noChangeAspect="1"/>
          </p:cNvPicPr>
          <p:nvPr/>
        </p:nvPicPr>
        <p:blipFill>
          <a:blip r:embed="rId2"/>
          <a:stretch>
            <a:fillRect/>
          </a:stretch>
        </p:blipFill>
        <p:spPr>
          <a:xfrm>
            <a:off x="144766" y="593171"/>
            <a:ext cx="4023538" cy="3045897"/>
          </a:xfrm>
          <a:prstGeom prst="rect">
            <a:avLst/>
          </a:prstGeom>
        </p:spPr>
      </p:pic>
      <p:pic>
        <p:nvPicPr>
          <p:cNvPr id="4" name="Image 3"/>
          <p:cNvPicPr>
            <a:picLocks noChangeAspect="1"/>
          </p:cNvPicPr>
          <p:nvPr/>
        </p:nvPicPr>
        <p:blipFill rotWithShape="1">
          <a:blip r:embed="rId3"/>
          <a:srcRect l="14069" t="36443" r="14378" b="14869"/>
          <a:stretch/>
        </p:blipFill>
        <p:spPr>
          <a:xfrm>
            <a:off x="4348388" y="966627"/>
            <a:ext cx="4712679" cy="2293372"/>
          </a:xfrm>
          <a:prstGeom prst="rect">
            <a:avLst/>
          </a:prstGeom>
        </p:spPr>
      </p:pic>
    </p:spTree>
    <p:extLst>
      <p:ext uri="{BB962C8B-B14F-4D97-AF65-F5344CB8AC3E}">
        <p14:creationId xmlns:p14="http://schemas.microsoft.com/office/powerpoint/2010/main" val="773655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35827" y="1943276"/>
            <a:ext cx="5781239" cy="346249"/>
          </a:xfrm>
          <a:prstGeom prst="rect">
            <a:avLst/>
          </a:prstGeom>
          <a:noFill/>
        </p:spPr>
        <p:txBody>
          <a:bodyPr wrap="square" lIns="68580" tIns="34290" rIns="68580" bIns="34290" rtlCol="0">
            <a:spAutoFit/>
          </a:bodyPr>
          <a:lstStyle/>
          <a:p>
            <a:pPr algn="ctr"/>
            <a:r>
              <a:rPr lang="fr-FR" b="1" dirty="0"/>
              <a:t>Critique </a:t>
            </a:r>
            <a:r>
              <a:rPr lang="fr-FR" b="1" dirty="0" smtClean="0"/>
              <a:t>#7 </a:t>
            </a:r>
            <a:r>
              <a:rPr lang="fr-FR" b="1" dirty="0"/>
              <a:t>: Evaluer l’innovation à l’aune de l’autonomie *</a:t>
            </a:r>
          </a:p>
        </p:txBody>
      </p:sp>
      <p:sp>
        <p:nvSpPr>
          <p:cNvPr id="2" name="ZoneTexte 1"/>
          <p:cNvSpPr txBox="1"/>
          <p:nvPr/>
        </p:nvSpPr>
        <p:spPr>
          <a:xfrm>
            <a:off x="4793602" y="4358944"/>
            <a:ext cx="4184780" cy="623248"/>
          </a:xfrm>
          <a:prstGeom prst="rect">
            <a:avLst/>
          </a:prstGeom>
          <a:noFill/>
        </p:spPr>
        <p:txBody>
          <a:bodyPr wrap="square" lIns="68580" tIns="34290" rIns="68580" bIns="34290" rtlCol="0">
            <a:spAutoFit/>
          </a:bodyPr>
          <a:lstStyle/>
          <a:p>
            <a:r>
              <a:rPr lang="fr-FR" dirty="0" smtClean="0"/>
              <a:t>* remerciement à Nicolas Lechopier pour cet éclairage !</a:t>
            </a:r>
            <a:endParaRPr lang="fr-FR" dirty="0"/>
          </a:p>
        </p:txBody>
      </p:sp>
    </p:spTree>
    <p:extLst>
      <p:ext uri="{BB962C8B-B14F-4D97-AF65-F5344CB8AC3E}">
        <p14:creationId xmlns:p14="http://schemas.microsoft.com/office/powerpoint/2010/main" val="1826140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57732" y="1724517"/>
            <a:ext cx="2952318" cy="1653298"/>
          </a:xfrm>
          <a:prstGeom prst="rect">
            <a:avLst/>
          </a:prstGeom>
        </p:spPr>
      </p:pic>
      <p:pic>
        <p:nvPicPr>
          <p:cNvPr id="5" name="Image 4"/>
          <p:cNvPicPr>
            <a:picLocks noChangeAspect="1"/>
          </p:cNvPicPr>
          <p:nvPr/>
        </p:nvPicPr>
        <p:blipFill>
          <a:blip r:embed="rId3"/>
          <a:stretch>
            <a:fillRect/>
          </a:stretch>
        </p:blipFill>
        <p:spPr>
          <a:xfrm>
            <a:off x="4356259" y="1029414"/>
            <a:ext cx="2998491" cy="1576626"/>
          </a:xfrm>
          <a:prstGeom prst="rect">
            <a:avLst/>
          </a:prstGeom>
        </p:spPr>
      </p:pic>
    </p:spTree>
    <p:extLst>
      <p:ext uri="{BB962C8B-B14F-4D97-AF65-F5344CB8AC3E}">
        <p14:creationId xmlns:p14="http://schemas.microsoft.com/office/powerpoint/2010/main" val="413065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84" y="1601205"/>
            <a:ext cx="6904417" cy="1384995"/>
          </a:xfrm>
          <a:prstGeom prst="rect">
            <a:avLst/>
          </a:prstGeom>
        </p:spPr>
        <p:txBody>
          <a:bodyPr wrap="square">
            <a:spAutoFit/>
          </a:bodyPr>
          <a:lstStyle/>
          <a:p>
            <a:pPr algn="just"/>
            <a:r>
              <a:rPr lang="fr-FR" b="1" dirty="0" smtClean="0"/>
              <a:t>Marvin Lee </a:t>
            </a:r>
            <a:r>
              <a:rPr lang="fr-FR" b="1" dirty="0" err="1" smtClean="0"/>
              <a:t>Minsky</a:t>
            </a:r>
            <a:r>
              <a:rPr lang="fr-FR" b="1" dirty="0" smtClean="0"/>
              <a:t>, 1956</a:t>
            </a:r>
          </a:p>
          <a:p>
            <a:pPr algn="just"/>
            <a:endParaRPr lang="fr-FR" dirty="0" smtClean="0"/>
          </a:p>
          <a:p>
            <a:pPr algn="just"/>
            <a:r>
              <a:rPr lang="fr-FR" sz="1600" dirty="0" smtClean="0"/>
              <a:t>« Construction de </a:t>
            </a:r>
            <a:r>
              <a:rPr lang="fr-FR" sz="1600" b="1" dirty="0" smtClean="0"/>
              <a:t>programmes informatiques qui s’adonnent à des tâches </a:t>
            </a:r>
            <a:r>
              <a:rPr lang="fr-FR" sz="1600" dirty="0" smtClean="0"/>
              <a:t>qui sont, pour l’instant, accomplies de façon plus satisfaisante par des êtres humains</a:t>
            </a:r>
            <a:r>
              <a:rPr lang="mr-IN" sz="1600" dirty="0" smtClean="0"/>
              <a:t>…</a:t>
            </a:r>
            <a:endParaRPr lang="fr-FR" sz="1600" dirty="0" smtClean="0"/>
          </a:p>
        </p:txBody>
      </p:sp>
      <p:pic>
        <p:nvPicPr>
          <p:cNvPr id="3" name="Image 2"/>
          <p:cNvPicPr>
            <a:picLocks noChangeAspect="1"/>
          </p:cNvPicPr>
          <p:nvPr/>
        </p:nvPicPr>
        <p:blipFill>
          <a:blip r:embed="rId2"/>
          <a:stretch>
            <a:fillRect/>
          </a:stretch>
        </p:blipFill>
        <p:spPr>
          <a:xfrm>
            <a:off x="7202641" y="13989"/>
            <a:ext cx="1713963" cy="2056755"/>
          </a:xfrm>
          <a:prstGeom prst="rect">
            <a:avLst/>
          </a:prstGeom>
        </p:spPr>
      </p:pic>
    </p:spTree>
    <p:extLst>
      <p:ext uri="{BB962C8B-B14F-4D97-AF65-F5344CB8AC3E}">
        <p14:creationId xmlns:p14="http://schemas.microsoft.com/office/powerpoint/2010/main" val="3470491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14401" y="812840"/>
            <a:ext cx="7365206" cy="4224234"/>
          </a:xfrm>
          <a:prstGeom prst="rect">
            <a:avLst/>
          </a:prstGeom>
          <a:noFill/>
        </p:spPr>
        <p:txBody>
          <a:bodyPr wrap="square" lIns="68580" tIns="34290" rIns="68580" bIns="34290" rtlCol="0">
            <a:spAutoFit/>
          </a:bodyPr>
          <a:lstStyle/>
          <a:p>
            <a:endParaRPr lang="fr-FR" b="1" dirty="0" smtClean="0"/>
          </a:p>
          <a:p>
            <a:endParaRPr lang="fr-FR" b="1" dirty="0" smtClean="0"/>
          </a:p>
          <a:p>
            <a:pPr marL="214313" indent="-214313">
              <a:buFontTx/>
              <a:buChar char="-"/>
            </a:pPr>
            <a:r>
              <a:rPr lang="fr-FR" dirty="0" smtClean="0"/>
              <a:t>je peux me débrouiller sans en faisant aussi bien (ou mieux)</a:t>
            </a:r>
          </a:p>
          <a:p>
            <a:pPr marL="214313" indent="-214313">
              <a:buFontTx/>
              <a:buChar char="-"/>
            </a:pPr>
            <a:endParaRPr lang="fr-FR" dirty="0"/>
          </a:p>
          <a:p>
            <a:pPr marL="214313" indent="-214313">
              <a:buFontTx/>
              <a:buChar char="-"/>
            </a:pPr>
            <a:endParaRPr lang="fr-FR" dirty="0" smtClean="0"/>
          </a:p>
          <a:p>
            <a:endParaRPr lang="fr-FR" dirty="0" smtClean="0"/>
          </a:p>
          <a:p>
            <a:endParaRPr lang="fr-FR" dirty="0"/>
          </a:p>
          <a:p>
            <a:pPr marL="214313" indent="-214313">
              <a:buFontTx/>
              <a:buChar char="-"/>
            </a:pPr>
            <a:endParaRPr lang="fr-FR" dirty="0" smtClean="0"/>
          </a:p>
          <a:p>
            <a:pPr marL="214313" indent="-214313">
              <a:buFontTx/>
              <a:buChar char="-"/>
            </a:pPr>
            <a:r>
              <a:rPr lang="fr-FR" dirty="0" smtClean="0"/>
              <a:t>je peux me débrouiller sans en faisant moins bien</a:t>
            </a:r>
          </a:p>
          <a:p>
            <a:pPr marL="214313" indent="-214313">
              <a:buFontTx/>
              <a:buChar char="-"/>
            </a:pPr>
            <a:endParaRPr lang="fr-FR" dirty="0"/>
          </a:p>
          <a:p>
            <a:pPr marL="214313" indent="-214313">
              <a:buFontTx/>
              <a:buChar char="-"/>
            </a:pPr>
            <a:endParaRPr lang="fr-FR" dirty="0" smtClean="0"/>
          </a:p>
          <a:p>
            <a:pPr marL="214313" indent="-214313">
              <a:buFontTx/>
              <a:buChar char="-"/>
            </a:pPr>
            <a:endParaRPr lang="fr-FR" dirty="0"/>
          </a:p>
          <a:p>
            <a:pPr marL="214313" indent="-214313">
              <a:buFontTx/>
              <a:buChar char="-"/>
            </a:pPr>
            <a:endParaRPr lang="fr-FR" dirty="0" smtClean="0"/>
          </a:p>
          <a:p>
            <a:pPr marL="214313" indent="-214313">
              <a:buFontTx/>
              <a:buChar char="-"/>
            </a:pPr>
            <a:endParaRPr lang="fr-FR" dirty="0"/>
          </a:p>
          <a:p>
            <a:pPr marL="214313" indent="-214313">
              <a:buFontTx/>
              <a:buChar char="-"/>
            </a:pPr>
            <a:r>
              <a:rPr lang="fr-FR" dirty="0" smtClean="0"/>
              <a:t>je ne peux pas me débrouiller sans</a:t>
            </a:r>
            <a:endParaRPr lang="fr-FR" dirty="0"/>
          </a:p>
        </p:txBody>
      </p:sp>
      <p:pic>
        <p:nvPicPr>
          <p:cNvPr id="7" name="Image 6"/>
          <p:cNvPicPr>
            <a:picLocks noChangeAspect="1"/>
          </p:cNvPicPr>
          <p:nvPr/>
        </p:nvPicPr>
        <p:blipFill rotWithShape="1">
          <a:blip r:embed="rId2"/>
          <a:srcRect t="12000" b="11500"/>
          <a:stretch/>
        </p:blipFill>
        <p:spPr>
          <a:xfrm>
            <a:off x="7109907" y="1050736"/>
            <a:ext cx="1428750" cy="1092994"/>
          </a:xfrm>
          <a:prstGeom prst="rect">
            <a:avLst/>
          </a:prstGeom>
        </p:spPr>
      </p:pic>
      <p:pic>
        <p:nvPicPr>
          <p:cNvPr id="8" name="Image 7"/>
          <p:cNvPicPr>
            <a:picLocks noChangeAspect="1"/>
          </p:cNvPicPr>
          <p:nvPr/>
        </p:nvPicPr>
        <p:blipFill>
          <a:blip r:embed="rId3"/>
          <a:stretch>
            <a:fillRect/>
          </a:stretch>
        </p:blipFill>
        <p:spPr>
          <a:xfrm>
            <a:off x="7391584" y="2825637"/>
            <a:ext cx="888023" cy="888023"/>
          </a:xfrm>
          <a:prstGeom prst="rect">
            <a:avLst/>
          </a:prstGeom>
        </p:spPr>
      </p:pic>
      <p:sp>
        <p:nvSpPr>
          <p:cNvPr id="11" name="Rectangle 10"/>
          <p:cNvSpPr/>
          <p:nvPr/>
        </p:nvSpPr>
        <p:spPr>
          <a:xfrm>
            <a:off x="2521290" y="345639"/>
            <a:ext cx="5518315" cy="346249"/>
          </a:xfrm>
          <a:prstGeom prst="rect">
            <a:avLst/>
          </a:prstGeom>
        </p:spPr>
        <p:txBody>
          <a:bodyPr wrap="none" lIns="68580" tIns="34290" rIns="68580" bIns="34290">
            <a:spAutoFit/>
          </a:bodyPr>
          <a:lstStyle/>
          <a:p>
            <a:r>
              <a:rPr lang="fr-FR" b="1" dirty="0"/>
              <a:t>Que se passe-t-il si je n’ai plus accès à cette innovation ?</a:t>
            </a:r>
          </a:p>
        </p:txBody>
      </p:sp>
      <p:pic>
        <p:nvPicPr>
          <p:cNvPr id="2" name="Image 1"/>
          <p:cNvPicPr>
            <a:picLocks noChangeAspect="1"/>
          </p:cNvPicPr>
          <p:nvPr/>
        </p:nvPicPr>
        <p:blipFill>
          <a:blip r:embed="rId4"/>
          <a:stretch>
            <a:fillRect/>
          </a:stretch>
        </p:blipFill>
        <p:spPr>
          <a:xfrm>
            <a:off x="7285987" y="4064413"/>
            <a:ext cx="1252670" cy="972661"/>
          </a:xfrm>
          <a:prstGeom prst="rect">
            <a:avLst/>
          </a:prstGeom>
        </p:spPr>
      </p:pic>
    </p:spTree>
    <p:extLst>
      <p:ext uri="{BB962C8B-B14F-4D97-AF65-F5344CB8AC3E}">
        <p14:creationId xmlns:p14="http://schemas.microsoft.com/office/powerpoint/2010/main" val="3559117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51265" y="1536229"/>
            <a:ext cx="5143500" cy="1177245"/>
          </a:xfrm>
          <a:prstGeom prst="rect">
            <a:avLst/>
          </a:prstGeom>
          <a:noFill/>
        </p:spPr>
        <p:txBody>
          <a:bodyPr wrap="square" lIns="68580" tIns="34290" rIns="68580" bIns="34290" rtlCol="0">
            <a:spAutoFit/>
          </a:bodyPr>
          <a:lstStyle/>
          <a:p>
            <a:pPr algn="ctr"/>
            <a:r>
              <a:rPr lang="fr-FR" b="1" dirty="0"/>
              <a:t>A vous de jouer ! </a:t>
            </a:r>
          </a:p>
          <a:p>
            <a:pPr algn="ctr"/>
            <a:endParaRPr lang="fr-FR" b="1" dirty="0"/>
          </a:p>
          <a:p>
            <a:pPr algn="ctr"/>
            <a:endParaRPr lang="fr-FR" b="1" dirty="0"/>
          </a:p>
          <a:p>
            <a:pPr algn="just"/>
            <a:r>
              <a:rPr lang="fr-FR" b="1" dirty="0"/>
              <a:t>Quel niveau de dépendance crée l’IA en médecine ?</a:t>
            </a:r>
          </a:p>
        </p:txBody>
      </p:sp>
      <p:pic>
        <p:nvPicPr>
          <p:cNvPr id="3" name="Image 2"/>
          <p:cNvPicPr>
            <a:picLocks noChangeAspect="1"/>
          </p:cNvPicPr>
          <p:nvPr/>
        </p:nvPicPr>
        <p:blipFill rotWithShape="1">
          <a:blip r:embed="rId2"/>
          <a:srcRect t="12000" b="11500"/>
          <a:stretch/>
        </p:blipFill>
        <p:spPr>
          <a:xfrm>
            <a:off x="1535906" y="3198660"/>
            <a:ext cx="1428750" cy="1092994"/>
          </a:xfrm>
          <a:prstGeom prst="rect">
            <a:avLst/>
          </a:prstGeom>
        </p:spPr>
      </p:pic>
      <p:pic>
        <p:nvPicPr>
          <p:cNvPr id="4" name="Image 3"/>
          <p:cNvPicPr>
            <a:picLocks noChangeAspect="1"/>
          </p:cNvPicPr>
          <p:nvPr/>
        </p:nvPicPr>
        <p:blipFill>
          <a:blip r:embed="rId3"/>
          <a:stretch>
            <a:fillRect/>
          </a:stretch>
        </p:blipFill>
        <p:spPr>
          <a:xfrm>
            <a:off x="4145953" y="3312538"/>
            <a:ext cx="888023" cy="888023"/>
          </a:xfrm>
          <a:prstGeom prst="rect">
            <a:avLst/>
          </a:prstGeom>
        </p:spPr>
      </p:pic>
      <p:sp>
        <p:nvSpPr>
          <p:cNvPr id="6" name="AutoShape 2" descr="Images de Ordinateur Portable Dessin – Téléchargement gratuit sur Freepik"/>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a:p>
        </p:txBody>
      </p:sp>
      <p:pic>
        <p:nvPicPr>
          <p:cNvPr id="7" name="Image 6"/>
          <p:cNvPicPr>
            <a:picLocks noChangeAspect="1"/>
          </p:cNvPicPr>
          <p:nvPr/>
        </p:nvPicPr>
        <p:blipFill>
          <a:blip r:embed="rId4"/>
          <a:stretch>
            <a:fillRect/>
          </a:stretch>
        </p:blipFill>
        <p:spPr>
          <a:xfrm>
            <a:off x="5875918" y="3198660"/>
            <a:ext cx="1252670" cy="972661"/>
          </a:xfrm>
          <a:prstGeom prst="rect">
            <a:avLst/>
          </a:prstGeom>
        </p:spPr>
      </p:pic>
    </p:spTree>
    <p:extLst>
      <p:ext uri="{BB962C8B-B14F-4D97-AF65-F5344CB8AC3E}">
        <p14:creationId xmlns:p14="http://schemas.microsoft.com/office/powerpoint/2010/main" val="260018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6546" y="2042542"/>
            <a:ext cx="1182543" cy="346249"/>
          </a:xfrm>
          <a:prstGeom prst="rect">
            <a:avLst/>
          </a:prstGeom>
        </p:spPr>
        <p:txBody>
          <a:bodyPr wrap="none" lIns="68580" tIns="34290" rIns="68580" bIns="34290">
            <a:spAutoFit/>
          </a:bodyPr>
          <a:lstStyle/>
          <a:p>
            <a:r>
              <a:rPr lang="fr-FR" b="1" dirty="0" smtClean="0"/>
              <a:t>Conclusion</a:t>
            </a:r>
            <a:endParaRPr lang="fr-FR" b="1" dirty="0"/>
          </a:p>
        </p:txBody>
      </p:sp>
    </p:spTree>
    <p:extLst>
      <p:ext uri="{BB962C8B-B14F-4D97-AF65-F5344CB8AC3E}">
        <p14:creationId xmlns:p14="http://schemas.microsoft.com/office/powerpoint/2010/main" val="986793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10472" y="577298"/>
            <a:ext cx="7477721" cy="3139321"/>
          </a:xfrm>
          <a:prstGeom prst="rect">
            <a:avLst/>
          </a:prstGeom>
          <a:noFill/>
        </p:spPr>
        <p:txBody>
          <a:bodyPr wrap="square" rtlCol="0">
            <a:spAutoFit/>
          </a:bodyPr>
          <a:lstStyle/>
          <a:p>
            <a:r>
              <a:rPr lang="fr-FR" dirty="0" smtClean="0"/>
              <a:t>L’IA est une nouvelle technologie médicale, qui renouvelle les questions apparues avec d’autres technologies (imagerie, biologie médicale, </a:t>
            </a:r>
            <a:r>
              <a:rPr lang="mr-IN" dirty="0" smtClean="0"/>
              <a:t>…</a:t>
            </a:r>
            <a:r>
              <a:rPr lang="fr-FR" dirty="0" smtClean="0"/>
              <a:t>)</a:t>
            </a:r>
          </a:p>
          <a:p>
            <a:endParaRPr lang="fr-FR" dirty="0"/>
          </a:p>
          <a:p>
            <a:r>
              <a:rPr lang="fr-FR" dirty="0" smtClean="0"/>
              <a:t>L’idéal d’une IA en santé n’est pas de remplacer le médecin, mais de l’assister, de l’améliorer.</a:t>
            </a:r>
          </a:p>
          <a:p>
            <a:endParaRPr lang="fr-FR" dirty="0"/>
          </a:p>
          <a:p>
            <a:r>
              <a:rPr lang="fr-FR" dirty="0" smtClean="0"/>
              <a:t>L’IA doit faire l’objet d’une réflexion critique, pour laquelle les médecins doivent travailler avec d’autres disciplines (sociologie, philosophie, histoire</a:t>
            </a:r>
            <a:r>
              <a:rPr lang="mr-IN" dirty="0" smtClean="0"/>
              <a:t>…</a:t>
            </a:r>
            <a:r>
              <a:rPr lang="fr-FR" dirty="0" smtClean="0"/>
              <a:t>)</a:t>
            </a:r>
          </a:p>
          <a:p>
            <a:endParaRPr lang="fr-FR" dirty="0"/>
          </a:p>
          <a:p>
            <a:r>
              <a:rPr lang="fr-FR" dirty="0"/>
              <a:t>Le meilleur moyen de « dompter » l’IA, c’est de la développer soi-même</a:t>
            </a:r>
          </a:p>
          <a:p>
            <a:endParaRPr lang="fr-FR" dirty="0" smtClean="0"/>
          </a:p>
        </p:txBody>
      </p:sp>
    </p:spTree>
    <p:extLst>
      <p:ext uri="{BB962C8B-B14F-4D97-AF65-F5344CB8AC3E}">
        <p14:creationId xmlns:p14="http://schemas.microsoft.com/office/powerpoint/2010/main" val="1476734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4206" y="310649"/>
            <a:ext cx="3706258" cy="346249"/>
          </a:xfrm>
          <a:prstGeom prst="rect">
            <a:avLst/>
          </a:prstGeom>
        </p:spPr>
        <p:txBody>
          <a:bodyPr wrap="none" lIns="68580" tIns="34290" rIns="68580" bIns="34290">
            <a:spAutoFit/>
          </a:bodyPr>
          <a:lstStyle/>
          <a:p>
            <a:r>
              <a:rPr lang="fr-FR" b="1" dirty="0" smtClean="0"/>
              <a:t>Quelques conseils pour aller plus loin</a:t>
            </a:r>
            <a:endParaRPr lang="fr-FR" b="1" dirty="0"/>
          </a:p>
        </p:txBody>
      </p:sp>
      <p:grpSp>
        <p:nvGrpSpPr>
          <p:cNvPr id="12" name="Groupe 11"/>
          <p:cNvGrpSpPr/>
          <p:nvPr/>
        </p:nvGrpSpPr>
        <p:grpSpPr>
          <a:xfrm>
            <a:off x="1963396" y="1591626"/>
            <a:ext cx="2827737" cy="1967271"/>
            <a:chOff x="281717" y="3348997"/>
            <a:chExt cx="3770316" cy="2623028"/>
          </a:xfrm>
        </p:grpSpPr>
        <p:pic>
          <p:nvPicPr>
            <p:cNvPr id="5" name="Image 4"/>
            <p:cNvPicPr>
              <a:picLocks noChangeAspect="1"/>
            </p:cNvPicPr>
            <p:nvPr/>
          </p:nvPicPr>
          <p:blipFill>
            <a:blip r:embed="rId2"/>
            <a:stretch>
              <a:fillRect/>
            </a:stretch>
          </p:blipFill>
          <p:spPr>
            <a:xfrm>
              <a:off x="281717" y="3348997"/>
              <a:ext cx="1715775" cy="2578350"/>
            </a:xfrm>
            <a:prstGeom prst="rect">
              <a:avLst/>
            </a:prstGeom>
          </p:spPr>
        </p:pic>
        <p:pic>
          <p:nvPicPr>
            <p:cNvPr id="11" name="Image 10"/>
            <p:cNvPicPr>
              <a:picLocks noChangeAspect="1"/>
            </p:cNvPicPr>
            <p:nvPr/>
          </p:nvPicPr>
          <p:blipFill>
            <a:blip r:embed="rId3"/>
            <a:stretch>
              <a:fillRect/>
            </a:stretch>
          </p:blipFill>
          <p:spPr>
            <a:xfrm>
              <a:off x="2183836" y="3348997"/>
              <a:ext cx="1868197" cy="2623028"/>
            </a:xfrm>
            <a:prstGeom prst="rect">
              <a:avLst/>
            </a:prstGeom>
          </p:spPr>
        </p:pic>
      </p:grpSp>
      <p:sp>
        <p:nvSpPr>
          <p:cNvPr id="4" name="Rectangle 3"/>
          <p:cNvSpPr/>
          <p:nvPr/>
        </p:nvSpPr>
        <p:spPr>
          <a:xfrm>
            <a:off x="4791133" y="3720765"/>
            <a:ext cx="2647346" cy="369332"/>
          </a:xfrm>
          <a:prstGeom prst="rect">
            <a:avLst/>
          </a:prstGeom>
        </p:spPr>
        <p:txBody>
          <a:bodyPr wrap="square">
            <a:spAutoFit/>
          </a:bodyPr>
          <a:lstStyle/>
          <a:p>
            <a:r>
              <a:rPr lang="fr-FR" dirty="0"/>
              <a:t>Séminaires IA des </a:t>
            </a:r>
            <a:r>
              <a:rPr lang="fr-FR" dirty="0" smtClean="0"/>
              <a:t>HCL</a:t>
            </a:r>
          </a:p>
        </p:txBody>
      </p:sp>
      <p:pic>
        <p:nvPicPr>
          <p:cNvPr id="3" name="Image 2"/>
          <p:cNvPicPr>
            <a:picLocks noChangeAspect="1"/>
          </p:cNvPicPr>
          <p:nvPr/>
        </p:nvPicPr>
        <p:blipFill>
          <a:blip r:embed="rId4"/>
          <a:stretch>
            <a:fillRect/>
          </a:stretch>
        </p:blipFill>
        <p:spPr>
          <a:xfrm>
            <a:off x="4894237" y="1449016"/>
            <a:ext cx="2271749" cy="2271749"/>
          </a:xfrm>
          <a:prstGeom prst="rect">
            <a:avLst/>
          </a:prstGeom>
        </p:spPr>
      </p:pic>
    </p:spTree>
    <p:extLst>
      <p:ext uri="{BB962C8B-B14F-4D97-AF65-F5344CB8AC3E}">
        <p14:creationId xmlns:p14="http://schemas.microsoft.com/office/powerpoint/2010/main" val="260101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30494"/>
          <a:stretch/>
        </p:blipFill>
        <p:spPr bwMode="auto">
          <a:xfrm>
            <a:off x="1309703" y="843558"/>
            <a:ext cx="2825880" cy="178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2436020" y="1564481"/>
            <a:ext cx="685800" cy="2714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a:p>
        </p:txBody>
      </p:sp>
    </p:spTree>
    <p:extLst>
      <p:ext uri="{BB962C8B-B14F-4D97-AF65-F5344CB8AC3E}">
        <p14:creationId xmlns:p14="http://schemas.microsoft.com/office/powerpoint/2010/main" val="23919346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2964</TotalTime>
  <Words>2006</Words>
  <Application>Microsoft Macintosh PowerPoint</Application>
  <PresentationFormat>Présentation à l'écran (16:9)</PresentationFormat>
  <Paragraphs>400</Paragraphs>
  <Slides>84</Slides>
  <Notes>0</Notes>
  <HiddenSlides>0</HiddenSlides>
  <MMClips>0</MMClips>
  <ScaleCrop>false</ScaleCrop>
  <HeadingPairs>
    <vt:vector size="4" baseType="variant">
      <vt:variant>
        <vt:lpstr>Thème</vt:lpstr>
      </vt:variant>
      <vt:variant>
        <vt:i4>1</vt:i4>
      </vt:variant>
      <vt:variant>
        <vt:lpstr>Titres des diapositives</vt:lpstr>
      </vt:variant>
      <vt:variant>
        <vt:i4>84</vt:i4>
      </vt:variant>
    </vt:vector>
  </HeadingPairs>
  <TitlesOfParts>
    <vt:vector size="85" baseType="lpstr">
      <vt:lpstr>Thème Office</vt:lpstr>
      <vt:lpstr>Intelligence artificielle et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 artificielle et santé</dc:title>
  <dc:creator>pierre  sujobert</dc:creator>
  <cp:lastModifiedBy>pierre  sujobert</cp:lastModifiedBy>
  <cp:revision>54</cp:revision>
  <dcterms:created xsi:type="dcterms:W3CDTF">2024-11-02T13:53:31Z</dcterms:created>
  <dcterms:modified xsi:type="dcterms:W3CDTF">2024-11-12T20:44:49Z</dcterms:modified>
</cp:coreProperties>
</file>