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theme/themeOverride2.xml" ContentType="application/vnd.openxmlformats-officedocument.themeOverride+xml"/>
  <Override PartName="/ppt/notesSlides/notesSlide37.xml" ContentType="application/vnd.openxmlformats-officedocument.presentationml.notesSlide+xml"/>
  <Override PartName="/ppt/theme/themeOverride3.xml" ContentType="application/vnd.openxmlformats-officedocument.themeOverr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56" r:id="rId2"/>
    <p:sldId id="333" r:id="rId3"/>
    <p:sldId id="324" r:id="rId4"/>
    <p:sldId id="325" r:id="rId5"/>
    <p:sldId id="393" r:id="rId6"/>
    <p:sldId id="326" r:id="rId7"/>
    <p:sldId id="379" r:id="rId8"/>
    <p:sldId id="327" r:id="rId9"/>
    <p:sldId id="378" r:id="rId10"/>
    <p:sldId id="340" r:id="rId11"/>
    <p:sldId id="328" r:id="rId12"/>
    <p:sldId id="335" r:id="rId13"/>
    <p:sldId id="305" r:id="rId14"/>
    <p:sldId id="329" r:id="rId15"/>
    <p:sldId id="336" r:id="rId16"/>
    <p:sldId id="311" r:id="rId17"/>
    <p:sldId id="381" r:id="rId18"/>
    <p:sldId id="382" r:id="rId19"/>
    <p:sldId id="383" r:id="rId20"/>
    <p:sldId id="398" r:id="rId21"/>
    <p:sldId id="399" r:id="rId22"/>
    <p:sldId id="370" r:id="rId23"/>
    <p:sldId id="309" r:id="rId24"/>
    <p:sldId id="330" r:id="rId25"/>
    <p:sldId id="337" r:id="rId26"/>
    <p:sldId id="390" r:id="rId27"/>
    <p:sldId id="394" r:id="rId28"/>
    <p:sldId id="385" r:id="rId29"/>
    <p:sldId id="384" r:id="rId30"/>
    <p:sldId id="285" r:id="rId31"/>
    <p:sldId id="389" r:id="rId32"/>
    <p:sldId id="342" r:id="rId33"/>
    <p:sldId id="343" r:id="rId34"/>
    <p:sldId id="313" r:id="rId35"/>
    <p:sldId id="386" r:id="rId36"/>
    <p:sldId id="388" r:id="rId37"/>
    <p:sldId id="391" r:id="rId38"/>
    <p:sldId id="396" r:id="rId39"/>
    <p:sldId id="392" r:id="rId40"/>
    <p:sldId id="397" r:id="rId41"/>
    <p:sldId id="369" r:id="rId42"/>
    <p:sldId id="368" r:id="rId43"/>
  </p:sldIdLst>
  <p:sldSz cx="9144000" cy="6858000" type="screen4x3"/>
  <p:notesSz cx="6869113" cy="100028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6">
          <p15:clr>
            <a:srgbClr val="A4A3A4"/>
          </p15:clr>
        </p15:guide>
        <p15:guide id="2" orient="horz" pos="2160">
          <p15:clr>
            <a:srgbClr val="A4A3A4"/>
          </p15:clr>
        </p15:guide>
        <p15:guide id="3" orient="horz" pos="4264">
          <p15:clr>
            <a:srgbClr val="A4A3A4"/>
          </p15:clr>
        </p15:guide>
        <p15:guide id="4" orient="horz" pos="210">
          <p15:clr>
            <a:srgbClr val="A4A3A4"/>
          </p15:clr>
        </p15:guide>
        <p15:guide id="5" pos="249">
          <p15:clr>
            <a:srgbClr val="A4A3A4"/>
          </p15:clr>
        </p15:guide>
        <p15:guide id="6" pos="2883">
          <p15:clr>
            <a:srgbClr val="A4A3A4"/>
          </p15:clr>
        </p15:guide>
        <p15:guide id="7" pos="68">
          <p15:clr>
            <a:srgbClr val="A4A3A4"/>
          </p15:clr>
        </p15:guide>
        <p15:guide id="8" pos="573">
          <p15:clr>
            <a:srgbClr val="A4A3A4"/>
          </p15:clr>
        </p15:guide>
      </p15:sldGuideLst>
    </p:ext>
    <p:ext uri="{2D200454-40CA-4A62-9FC3-DE9A4176ACB9}">
      <p15:notesGuideLst xmlns:p15="http://schemas.microsoft.com/office/powerpoint/2012/main">
        <p15:guide id="1" orient="horz" pos="3151" userDrawn="1">
          <p15:clr>
            <a:srgbClr val="A4A3A4"/>
          </p15:clr>
        </p15:guide>
        <p15:guide id="2" pos="216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ESEBAERT, Julie" initials="HJ" lastIdx="2" clrIdx="0">
    <p:extLst>
      <p:ext uri="{19B8F6BF-5375-455C-9EA6-DF929625EA0E}">
        <p15:presenceInfo xmlns:p15="http://schemas.microsoft.com/office/powerpoint/2012/main" userId="S-1-5-21-1292428093-854245398-725345543-31993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F9D"/>
    <a:srgbClr val="1FA192"/>
    <a:srgbClr val="0EA1BE"/>
    <a:srgbClr val="25A7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15" autoAdjust="0"/>
    <p:restoredTop sz="96340" autoAdjust="0"/>
  </p:normalViewPr>
  <p:slideViewPr>
    <p:cSldViewPr>
      <p:cViewPr varScale="1">
        <p:scale>
          <a:sx n="113" d="100"/>
          <a:sy n="113" d="100"/>
        </p:scale>
        <p:origin x="1986" y="114"/>
      </p:cViewPr>
      <p:guideLst>
        <p:guide orient="horz" pos="436"/>
        <p:guide orient="horz" pos="2160"/>
        <p:guide orient="horz" pos="4264"/>
        <p:guide orient="horz" pos="210"/>
        <p:guide pos="249"/>
        <p:guide pos="2883"/>
        <p:guide pos="68"/>
        <p:guide pos="573"/>
      </p:guideLst>
    </p:cSldViewPr>
  </p:slideViewPr>
  <p:notesTextViewPr>
    <p:cViewPr>
      <p:scale>
        <a:sx n="100" d="100"/>
        <a:sy n="100" d="100"/>
      </p:scale>
      <p:origin x="0" y="0"/>
    </p:cViewPr>
  </p:notesTextViewPr>
  <p:sorterViewPr>
    <p:cViewPr varScale="1">
      <p:scale>
        <a:sx n="1" d="1"/>
        <a:sy n="1" d="1"/>
      </p:scale>
      <p:origin x="0" y="0"/>
    </p:cViewPr>
  </p:sorterViewPr>
  <p:notesViewPr>
    <p:cSldViewPr showGuides="1">
      <p:cViewPr varScale="1">
        <p:scale>
          <a:sx n="44" d="100"/>
          <a:sy n="44" d="100"/>
        </p:scale>
        <p:origin x="2844" y="36"/>
      </p:cViewPr>
      <p:guideLst>
        <p:guide orient="horz" pos="3151"/>
        <p:guide pos="216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76615" cy="500142"/>
          </a:xfrm>
          <a:prstGeom prst="rect">
            <a:avLst/>
          </a:prstGeom>
        </p:spPr>
        <p:txBody>
          <a:bodyPr vert="horz" lIns="96403" tIns="48201" rIns="96403" bIns="48201" rtlCol="0"/>
          <a:lstStyle>
            <a:lvl1pPr algn="l">
              <a:defRPr sz="1300"/>
            </a:lvl1pPr>
          </a:lstStyle>
          <a:p>
            <a:endParaRPr lang="fr-FR"/>
          </a:p>
        </p:txBody>
      </p:sp>
      <p:sp>
        <p:nvSpPr>
          <p:cNvPr id="3" name="Espace réservé de la date 2"/>
          <p:cNvSpPr>
            <a:spLocks noGrp="1"/>
          </p:cNvSpPr>
          <p:nvPr>
            <p:ph type="dt" sz="quarter" idx="1"/>
          </p:nvPr>
        </p:nvSpPr>
        <p:spPr>
          <a:xfrm>
            <a:off x="3890909" y="1"/>
            <a:ext cx="2976615" cy="500142"/>
          </a:xfrm>
          <a:prstGeom prst="rect">
            <a:avLst/>
          </a:prstGeom>
        </p:spPr>
        <p:txBody>
          <a:bodyPr vert="horz" lIns="96403" tIns="48201" rIns="96403" bIns="48201" rtlCol="0"/>
          <a:lstStyle>
            <a:lvl1pPr algn="r">
              <a:defRPr sz="1300"/>
            </a:lvl1pPr>
          </a:lstStyle>
          <a:p>
            <a:fld id="{16A7BFFD-1637-458B-8AE6-59157655538F}" type="datetimeFigureOut">
              <a:rPr lang="fr-FR" smtClean="0"/>
              <a:pPr/>
              <a:t>05/09/2025</a:t>
            </a:fld>
            <a:endParaRPr lang="fr-FR"/>
          </a:p>
        </p:txBody>
      </p:sp>
      <p:sp>
        <p:nvSpPr>
          <p:cNvPr id="4" name="Espace réservé du pied de page 3"/>
          <p:cNvSpPr>
            <a:spLocks noGrp="1"/>
          </p:cNvSpPr>
          <p:nvPr>
            <p:ph type="ftr" sz="quarter" idx="2"/>
          </p:nvPr>
        </p:nvSpPr>
        <p:spPr>
          <a:xfrm>
            <a:off x="1" y="9500961"/>
            <a:ext cx="2976615" cy="500142"/>
          </a:xfrm>
          <a:prstGeom prst="rect">
            <a:avLst/>
          </a:prstGeom>
        </p:spPr>
        <p:txBody>
          <a:bodyPr vert="horz" lIns="96403" tIns="48201" rIns="96403" bIns="48201"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90909" y="9500961"/>
            <a:ext cx="2976615" cy="500142"/>
          </a:xfrm>
          <a:prstGeom prst="rect">
            <a:avLst/>
          </a:prstGeom>
        </p:spPr>
        <p:txBody>
          <a:bodyPr vert="horz" lIns="96403" tIns="48201" rIns="96403" bIns="48201" rtlCol="0" anchor="b"/>
          <a:lstStyle>
            <a:lvl1pPr algn="r">
              <a:defRPr sz="1300"/>
            </a:lvl1pPr>
          </a:lstStyle>
          <a:p>
            <a:fld id="{E9D73E48-25EF-457A-AF08-B4337DD3B077}" type="slidenum">
              <a:rPr lang="fr-FR" smtClean="0"/>
              <a:pPr/>
              <a:t>‹N°›</a:t>
            </a:fld>
            <a:endParaRPr lang="fr-FR"/>
          </a:p>
        </p:txBody>
      </p:sp>
    </p:spTree>
    <p:extLst>
      <p:ext uri="{BB962C8B-B14F-4D97-AF65-F5344CB8AC3E}">
        <p14:creationId xmlns:p14="http://schemas.microsoft.com/office/powerpoint/2010/main" val="7215538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76615" cy="500142"/>
          </a:xfrm>
          <a:prstGeom prst="rect">
            <a:avLst/>
          </a:prstGeom>
        </p:spPr>
        <p:txBody>
          <a:bodyPr vert="horz" lIns="96403" tIns="48201" rIns="96403" bIns="48201" rtlCol="0"/>
          <a:lstStyle>
            <a:lvl1pPr algn="l">
              <a:defRPr sz="1300"/>
            </a:lvl1pPr>
          </a:lstStyle>
          <a:p>
            <a:endParaRPr lang="fr-FR"/>
          </a:p>
        </p:txBody>
      </p:sp>
      <p:sp>
        <p:nvSpPr>
          <p:cNvPr id="3" name="Espace réservé de la date 2"/>
          <p:cNvSpPr>
            <a:spLocks noGrp="1"/>
          </p:cNvSpPr>
          <p:nvPr>
            <p:ph type="dt" idx="1"/>
          </p:nvPr>
        </p:nvSpPr>
        <p:spPr>
          <a:xfrm>
            <a:off x="3890909" y="1"/>
            <a:ext cx="2976615" cy="500142"/>
          </a:xfrm>
          <a:prstGeom prst="rect">
            <a:avLst/>
          </a:prstGeom>
        </p:spPr>
        <p:txBody>
          <a:bodyPr vert="horz" lIns="96403" tIns="48201" rIns="96403" bIns="48201" rtlCol="0"/>
          <a:lstStyle>
            <a:lvl1pPr algn="r">
              <a:defRPr sz="1300"/>
            </a:lvl1pPr>
          </a:lstStyle>
          <a:p>
            <a:fld id="{18AB623E-8A92-497A-B6C6-B23D0A9AF894}" type="datetimeFigureOut">
              <a:rPr lang="fr-FR" smtClean="0"/>
              <a:pPr/>
              <a:t>05/09/2025</a:t>
            </a:fld>
            <a:endParaRPr lang="fr-FR"/>
          </a:p>
        </p:txBody>
      </p:sp>
      <p:sp>
        <p:nvSpPr>
          <p:cNvPr id="4" name="Espace réservé de l'image des diapositives 3"/>
          <p:cNvSpPr>
            <a:spLocks noGrp="1" noRot="1" noChangeAspect="1"/>
          </p:cNvSpPr>
          <p:nvPr>
            <p:ph type="sldImg" idx="2"/>
          </p:nvPr>
        </p:nvSpPr>
        <p:spPr>
          <a:xfrm>
            <a:off x="933450" y="750888"/>
            <a:ext cx="5002213" cy="3751262"/>
          </a:xfrm>
          <a:prstGeom prst="rect">
            <a:avLst/>
          </a:prstGeom>
          <a:noFill/>
          <a:ln w="12700">
            <a:solidFill>
              <a:prstClr val="black"/>
            </a:solidFill>
          </a:ln>
        </p:spPr>
        <p:txBody>
          <a:bodyPr vert="horz" lIns="96403" tIns="48201" rIns="96403" bIns="48201" rtlCol="0" anchor="ctr"/>
          <a:lstStyle/>
          <a:p>
            <a:endParaRPr lang="fr-FR"/>
          </a:p>
        </p:txBody>
      </p:sp>
      <p:sp>
        <p:nvSpPr>
          <p:cNvPr id="5" name="Espace réservé des commentaires 4"/>
          <p:cNvSpPr>
            <a:spLocks noGrp="1"/>
          </p:cNvSpPr>
          <p:nvPr>
            <p:ph type="body" sz="quarter" idx="3"/>
          </p:nvPr>
        </p:nvSpPr>
        <p:spPr>
          <a:xfrm>
            <a:off x="686912" y="4751349"/>
            <a:ext cx="5495290" cy="4501277"/>
          </a:xfrm>
          <a:prstGeom prst="rect">
            <a:avLst/>
          </a:prstGeom>
        </p:spPr>
        <p:txBody>
          <a:bodyPr vert="horz" lIns="96403" tIns="48201" rIns="96403" bIns="48201"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500961"/>
            <a:ext cx="2976615" cy="500142"/>
          </a:xfrm>
          <a:prstGeom prst="rect">
            <a:avLst/>
          </a:prstGeom>
        </p:spPr>
        <p:txBody>
          <a:bodyPr vert="horz" lIns="96403" tIns="48201" rIns="96403" bIns="48201"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90909" y="9500961"/>
            <a:ext cx="2976615" cy="500142"/>
          </a:xfrm>
          <a:prstGeom prst="rect">
            <a:avLst/>
          </a:prstGeom>
        </p:spPr>
        <p:txBody>
          <a:bodyPr vert="horz" lIns="96403" tIns="48201" rIns="96403" bIns="48201" rtlCol="0" anchor="b"/>
          <a:lstStyle>
            <a:lvl1pPr algn="r">
              <a:defRPr sz="1300"/>
            </a:lvl1pPr>
          </a:lstStyle>
          <a:p>
            <a:fld id="{2F32BCAB-EECF-4539-8FEF-E7D3EEC5F4B1}" type="slidenum">
              <a:rPr lang="fr-FR" smtClean="0"/>
              <a:pPr/>
              <a:t>‹N°›</a:t>
            </a:fld>
            <a:endParaRPr lang="fr-FR"/>
          </a:p>
        </p:txBody>
      </p:sp>
    </p:spTree>
    <p:extLst>
      <p:ext uri="{BB962C8B-B14F-4D97-AF65-F5344CB8AC3E}">
        <p14:creationId xmlns:p14="http://schemas.microsoft.com/office/powerpoint/2010/main" val="1878964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1</a:t>
            </a:fld>
            <a:endParaRPr lang="fr-FR"/>
          </a:p>
        </p:txBody>
      </p:sp>
    </p:spTree>
    <p:extLst>
      <p:ext uri="{BB962C8B-B14F-4D97-AF65-F5344CB8AC3E}">
        <p14:creationId xmlns:p14="http://schemas.microsoft.com/office/powerpoint/2010/main" val="2657597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750888"/>
            <a:ext cx="5002213" cy="3751262"/>
          </a:xfrm>
        </p:spPr>
      </p:sp>
      <p:sp>
        <p:nvSpPr>
          <p:cNvPr id="3" name="Espace réservé des commentaires 2"/>
          <p:cNvSpPr>
            <a:spLocks noGrp="1"/>
          </p:cNvSpPr>
          <p:nvPr>
            <p:ph type="body" idx="1"/>
          </p:nvPr>
        </p:nvSpPr>
        <p:spPr/>
        <p:txBody>
          <a:bodyPr/>
          <a:lstStyle/>
          <a:p>
            <a:r>
              <a:rPr kumimoji="1" lang="fr-FR" dirty="0">
                <a:latin typeface="Times New Roman" pitchFamily="18" charset="0"/>
              </a:rPr>
              <a:t>Dans les études cas-témoins tout comme dans les études de cohorte, on peut évaluer l'exposition sous la forme d'une variable ordinale à plusieurs catégories de réponse ordonnées.</a:t>
            </a:r>
          </a:p>
          <a:p>
            <a:r>
              <a:rPr kumimoji="1" lang="fr-FR" b="1" dirty="0">
                <a:latin typeface="Times New Roman" pitchFamily="18" charset="0"/>
              </a:rPr>
              <a:t>la catégorie d'exposition de niveau zéro : no </a:t>
            </a:r>
            <a:r>
              <a:rPr kumimoji="1" lang="fr-FR" b="1" dirty="0" err="1">
                <a:latin typeface="Times New Roman" pitchFamily="18" charset="0"/>
              </a:rPr>
              <a:t>breastfed</a:t>
            </a:r>
            <a:r>
              <a:rPr kumimoji="1" lang="fr-FR" b="1" dirty="0">
                <a:latin typeface="Times New Roman" pitchFamily="18" charset="0"/>
              </a:rPr>
              <a:t> </a:t>
            </a:r>
            <a:r>
              <a:rPr kumimoji="1" lang="fr-FR" dirty="0">
                <a:latin typeface="Times New Roman" pitchFamily="18" charset="0"/>
              </a:rPr>
              <a:t>correspond au </a:t>
            </a:r>
            <a:r>
              <a:rPr kumimoji="1" lang="fr-FR" b="1" dirty="0">
                <a:latin typeface="Times New Roman" pitchFamily="18" charset="0"/>
              </a:rPr>
              <a:t>groupe non exposé </a:t>
            </a:r>
            <a:r>
              <a:rPr kumimoji="1" lang="fr-FR" dirty="0">
                <a:latin typeface="Times New Roman" pitchFamily="18" charset="0"/>
              </a:rPr>
              <a:t>c’est celui qui a été choisi ici comme </a:t>
            </a:r>
            <a:r>
              <a:rPr kumimoji="1" lang="fr-FR" b="1" dirty="0">
                <a:latin typeface="Times New Roman" pitchFamily="18" charset="0"/>
              </a:rPr>
              <a:t>groupe de référence </a:t>
            </a:r>
            <a:endParaRPr kumimoji="1" lang="fr-FR" dirty="0">
              <a:latin typeface="Times New Roman" pitchFamily="18" charset="0"/>
            </a:endParaRPr>
          </a:p>
          <a:p>
            <a:r>
              <a:rPr kumimoji="1" lang="fr-FR" dirty="0">
                <a:latin typeface="Times New Roman" pitchFamily="18" charset="0"/>
              </a:rPr>
              <a:t>Dans cette étude l’hypothèse de recherche est celle d’une association négative entre avoir été allaité et développer une SEP, donc on s’attendrait à ce que le groupe de référence, donc non « exposé » au facteur protecteur ait le plus fort niveau de risque de SEP par rapport aux groupes allaités</a:t>
            </a:r>
            <a:endParaRPr lang="fr-FR" b="0" dirty="0">
              <a:solidFill>
                <a:srgbClr val="000000"/>
              </a:solidFill>
              <a:latin typeface="Arial" panose="020B0604020202020204" pitchFamily="34" charset="0"/>
            </a:endParaRPr>
          </a:p>
          <a:p>
            <a:endParaRPr lang="fr-FR" dirty="0">
              <a:solidFill>
                <a:srgbClr val="FF0000"/>
              </a:solidFill>
            </a:endParaRPr>
          </a:p>
        </p:txBody>
      </p:sp>
      <p:sp>
        <p:nvSpPr>
          <p:cNvPr id="4" name="Espace réservé du numéro de diapositive 3"/>
          <p:cNvSpPr>
            <a:spLocks noGrp="1"/>
          </p:cNvSpPr>
          <p:nvPr>
            <p:ph type="sldNum" sz="quarter" idx="10"/>
          </p:nvPr>
        </p:nvSpPr>
        <p:spPr/>
        <p:txBody>
          <a:bodyPr/>
          <a:lstStyle/>
          <a:p>
            <a:pPr>
              <a:defRPr/>
            </a:pPr>
            <a:fld id="{056554BA-BA55-43E9-9C6B-252636C5D82F}" type="slidenum">
              <a:rPr lang="fr-FR" altLang="fr-FR" smtClean="0"/>
              <a:pPr>
                <a:defRPr/>
              </a:pPr>
              <a:t>10</a:t>
            </a:fld>
            <a:endParaRPr lang="fr-FR" altLang="fr-FR"/>
          </a:p>
        </p:txBody>
      </p:sp>
    </p:spTree>
    <p:extLst>
      <p:ext uri="{BB962C8B-B14F-4D97-AF65-F5344CB8AC3E}">
        <p14:creationId xmlns:p14="http://schemas.microsoft.com/office/powerpoint/2010/main" val="3005855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11</a:t>
            </a:fld>
            <a:endParaRPr lang="fr-FR"/>
          </a:p>
        </p:txBody>
      </p:sp>
    </p:spTree>
    <p:extLst>
      <p:ext uri="{BB962C8B-B14F-4D97-AF65-F5344CB8AC3E}">
        <p14:creationId xmlns:p14="http://schemas.microsoft.com/office/powerpoint/2010/main" val="13119230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30612" indent="-230612">
              <a:buFont typeface="+mj-lt"/>
              <a:buAutoNum type="alphaLcPeriod"/>
            </a:pPr>
            <a:r>
              <a:rPr lang="fr-FR" dirty="0"/>
              <a:t>L’étude cas-témoin est </a:t>
            </a:r>
            <a:r>
              <a:rPr lang="fr-FR" b="1" dirty="0"/>
              <a:t>adaptée</a:t>
            </a:r>
            <a:r>
              <a:rPr lang="fr-FR" dirty="0"/>
              <a:t> pour répondre à cette question du type : Existe-t-il une </a:t>
            </a:r>
            <a:r>
              <a:rPr lang="fr-FR" b="1" dirty="0"/>
              <a:t>association</a:t>
            </a:r>
            <a:r>
              <a:rPr lang="fr-FR" dirty="0"/>
              <a:t> significative entre un </a:t>
            </a:r>
            <a:r>
              <a:rPr lang="fr-FR" b="1" dirty="0"/>
              <a:t>facteur de risque </a:t>
            </a:r>
            <a:r>
              <a:rPr lang="fr-FR" dirty="0"/>
              <a:t>(ici l’allaitement supposé être un facteur protecteur, qui réduit le risque) et la </a:t>
            </a:r>
            <a:r>
              <a:rPr lang="fr-FR" b="1" dirty="0"/>
              <a:t>survenue d’une maladie </a:t>
            </a:r>
            <a:r>
              <a:rPr lang="fr-FR" dirty="0"/>
              <a:t>(la SEP) en plus elle est particulièrement adaptée quand la maladie étudiée (le </a:t>
            </a:r>
            <a:r>
              <a:rPr lang="fr-FR" b="1" dirty="0"/>
              <a:t>critère de jugement) a un faible taux d’incidence</a:t>
            </a:r>
          </a:p>
          <a:p>
            <a:pPr marL="230612" indent="-230612">
              <a:buFont typeface="+mj-lt"/>
              <a:buAutoNum type="alphaLcPeriod"/>
            </a:pPr>
            <a:r>
              <a:rPr lang="fr-FR" dirty="0"/>
              <a:t>Cependant l’étude cas-témoin présente plus de risque de biais de sélection et surtout de mesure que l’étude de cohorte, c’est pourquoi l’étude cas-témoin a un </a:t>
            </a:r>
            <a:r>
              <a:rPr lang="fr-FR" b="1" dirty="0"/>
              <a:t>moins fort niveau de preuve </a:t>
            </a:r>
            <a:r>
              <a:rPr lang="fr-FR" dirty="0"/>
              <a:t>que l’étude de cohorte</a:t>
            </a:r>
          </a:p>
          <a:p>
            <a:pPr marL="230612" indent="-230612">
              <a:buFont typeface="+mj-lt"/>
              <a:buAutoNum type="alphaLcPeriod"/>
            </a:pPr>
            <a:r>
              <a:rPr lang="fr-FR" dirty="0"/>
              <a:t>Une étude cas-témoin est beaucoup </a:t>
            </a:r>
            <a:r>
              <a:rPr lang="fr-FR" b="1" dirty="0"/>
              <a:t>plus facile</a:t>
            </a:r>
            <a:r>
              <a:rPr lang="fr-FR" dirty="0"/>
              <a:t>, car </a:t>
            </a:r>
            <a:r>
              <a:rPr lang="fr-FR" b="1" dirty="0"/>
              <a:t>moins longue </a:t>
            </a:r>
            <a:r>
              <a:rPr lang="fr-FR" dirty="0"/>
              <a:t>et </a:t>
            </a:r>
            <a:r>
              <a:rPr lang="fr-FR" b="1" dirty="0"/>
              <a:t>moins couteuse</a:t>
            </a:r>
            <a:r>
              <a:rPr lang="fr-FR" dirty="0"/>
              <a:t> qu’une étude de cohorte (grossièrement une étude cas-témoin peut souvent être menée en 1 ou 2 ans alors qu’une étude de cohorte nécessite souvent 6 à 10 ans)</a:t>
            </a:r>
          </a:p>
          <a:p>
            <a:pPr marL="230612" indent="-230612">
              <a:buFont typeface="+mj-lt"/>
              <a:buAutoNum type="alphaLcPeriod"/>
            </a:pPr>
            <a:r>
              <a:rPr lang="fr-FR" dirty="0"/>
              <a:t>Une étude de cohorte nécessiterait un nombre immense de participants pour pouvoir détecter une association entre allaitement et SEP car il faudrait attendre que les personnes développent la maladie et étant donnée la faible </a:t>
            </a:r>
            <a:r>
              <a:rPr lang="fr-FR" b="1" dirty="0"/>
              <a:t>incidence de 3000 nouveaux cas par an </a:t>
            </a:r>
            <a:r>
              <a:rPr lang="fr-FR" dirty="0"/>
              <a:t>, cela </a:t>
            </a:r>
            <a:r>
              <a:rPr lang="fr-FR" b="1" dirty="0"/>
              <a:t>représente un taux d’incidence par rapport à la population française de 3000/60000000 = 5 pour 100.000 personnes par an… pour obtenir un échantillon de 250 SEP comme dans cette étude cas-témoin il faudrait suivre des millions de personnes (ou alors 100.000 personnes pendant 40 ans) ce qui n’est pas possible dans une étude de cohorte prospective</a:t>
            </a:r>
          </a:p>
          <a:p>
            <a:pPr marL="230612" indent="-230612">
              <a:buFont typeface="+mj-lt"/>
              <a:buAutoNum type="alphaLcPeriod"/>
            </a:pPr>
            <a:r>
              <a:rPr lang="fr-FR" dirty="0"/>
              <a:t>L’étude cas –témoin repose sur le recrutement d’un groupe de personnes présentant la maladie (le CJ) étudiée ici la SEP, et un groupe de témoins qui n’ont pas la maladie étudiée, ici qui n’ont pas de SEP, le recrutement ne repose pas du tout sur l’exposition qui est recueillie une fois que les cas et les témoins sont déjà recrutés dans l’étude</a:t>
            </a:r>
          </a:p>
          <a:p>
            <a:endParaRPr lang="fr-FR" b="1"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12</a:t>
            </a:fld>
            <a:endParaRPr lang="fr-FR"/>
          </a:p>
        </p:txBody>
      </p:sp>
    </p:spTree>
    <p:extLst>
      <p:ext uri="{BB962C8B-B14F-4D97-AF65-F5344CB8AC3E}">
        <p14:creationId xmlns:p14="http://schemas.microsoft.com/office/powerpoint/2010/main" val="29304527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22447">
              <a:defRPr/>
            </a:pPr>
            <a:r>
              <a:rPr lang="fr-FR" sz="1800" dirty="0"/>
              <a:t>L’étude cas-témoin est </a:t>
            </a:r>
            <a:r>
              <a:rPr lang="fr-FR" sz="1800" b="1" dirty="0"/>
              <a:t>adaptée</a:t>
            </a:r>
            <a:r>
              <a:rPr lang="fr-FR" sz="1800" dirty="0"/>
              <a:t> pour répondre à cette question du type : Existe-t-il une </a:t>
            </a:r>
            <a:r>
              <a:rPr lang="fr-FR" sz="1800" b="1" dirty="0"/>
              <a:t>association</a:t>
            </a:r>
            <a:r>
              <a:rPr lang="fr-FR" sz="1800" dirty="0"/>
              <a:t> significative entre un </a:t>
            </a:r>
            <a:r>
              <a:rPr lang="fr-FR" sz="1800" b="1" dirty="0"/>
              <a:t>facteur de risque </a:t>
            </a:r>
            <a:r>
              <a:rPr lang="fr-FR" sz="1800" dirty="0"/>
              <a:t>(ici l’allaitement supposé être un facteur protecteur, qui réduit le risque) et la </a:t>
            </a:r>
            <a:r>
              <a:rPr lang="fr-FR" sz="1800" b="1" dirty="0"/>
              <a:t>survenue d’une maladie </a:t>
            </a:r>
            <a:r>
              <a:rPr lang="fr-FR" sz="1800" dirty="0"/>
              <a:t>(la SEP) </a:t>
            </a:r>
          </a:p>
          <a:p>
            <a:pPr marL="0" lvl="1" defTabSz="922447">
              <a:defRPr/>
            </a:pPr>
            <a:r>
              <a:rPr lang="fr-FR" sz="1800" dirty="0"/>
              <a:t>Dans cet article, elle est particulièrement adaptée car </a:t>
            </a:r>
            <a:r>
              <a:rPr lang="fr-FR" sz="1800" b="1" dirty="0"/>
              <a:t>la maladie est rare ce qui rendrait </a:t>
            </a:r>
            <a:r>
              <a:rPr lang="fr-FR" sz="1800" dirty="0"/>
              <a:t>très difficile une étude de cohorte et l’exposition au facteur de risque est fréquente donc on est assuré d’avoir suffisamment de personnes « exposées » dans les deux groupes </a:t>
            </a:r>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13</a:t>
            </a:fld>
            <a:endParaRPr lang="fr-FR"/>
          </a:p>
        </p:txBody>
      </p:sp>
    </p:spTree>
    <p:extLst>
      <p:ext uri="{BB962C8B-B14F-4D97-AF65-F5344CB8AC3E}">
        <p14:creationId xmlns:p14="http://schemas.microsoft.com/office/powerpoint/2010/main" val="30750116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14</a:t>
            </a:fld>
            <a:endParaRPr lang="fr-FR"/>
          </a:p>
        </p:txBody>
      </p:sp>
    </p:spTree>
    <p:extLst>
      <p:ext uri="{BB962C8B-B14F-4D97-AF65-F5344CB8AC3E}">
        <p14:creationId xmlns:p14="http://schemas.microsoft.com/office/powerpoint/2010/main" val="25436148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30612" indent="-230612">
              <a:buFont typeface="+mj-lt"/>
              <a:buAutoNum type="alphaLcPeriod"/>
            </a:pPr>
            <a:r>
              <a:rPr lang="en-US" dirty="0"/>
              <a:t>Les </a:t>
            </a:r>
            <a:r>
              <a:rPr lang="en-US" dirty="0" err="1"/>
              <a:t>cas</a:t>
            </a:r>
            <a:r>
              <a:rPr lang="en-US" dirty="0"/>
              <a:t> </a:t>
            </a:r>
            <a:r>
              <a:rPr lang="en-US" dirty="0" err="1"/>
              <a:t>sont</a:t>
            </a:r>
            <a:r>
              <a:rPr lang="en-US" dirty="0"/>
              <a:t> </a:t>
            </a:r>
            <a:r>
              <a:rPr lang="en-US" dirty="0" err="1"/>
              <a:t>atteints</a:t>
            </a:r>
            <a:r>
              <a:rPr lang="en-US" dirty="0"/>
              <a:t> de SEP</a:t>
            </a:r>
          </a:p>
          <a:p>
            <a:pPr marL="230612" indent="-230612">
              <a:buFont typeface="+mj-lt"/>
              <a:buAutoNum type="alphaLcPeriod"/>
            </a:pPr>
            <a:r>
              <a:rPr lang="en-US" dirty="0"/>
              <a:t>Les </a:t>
            </a:r>
            <a:r>
              <a:rPr lang="en-US" dirty="0" err="1"/>
              <a:t>cas</a:t>
            </a:r>
            <a:r>
              <a:rPr lang="en-US" dirty="0"/>
              <a:t> </a:t>
            </a:r>
            <a:r>
              <a:rPr lang="en-US" dirty="0" err="1"/>
              <a:t>sont</a:t>
            </a:r>
            <a:r>
              <a:rPr lang="en-US" dirty="0"/>
              <a:t> déjà </a:t>
            </a:r>
            <a:r>
              <a:rPr lang="en-US" dirty="0" err="1"/>
              <a:t>atteints</a:t>
            </a:r>
            <a:r>
              <a:rPr lang="en-US" dirty="0"/>
              <a:t> de SEP </a:t>
            </a:r>
            <a:r>
              <a:rPr lang="en-US" dirty="0" err="1"/>
              <a:t>lorsqu’on</a:t>
            </a:r>
            <a:r>
              <a:rPr lang="en-US" dirty="0"/>
              <a:t> </a:t>
            </a:r>
            <a:r>
              <a:rPr lang="en-US" dirty="0" err="1"/>
              <a:t>démarre</a:t>
            </a:r>
            <a:r>
              <a:rPr lang="en-US" dirty="0"/>
              <a:t> </a:t>
            </a:r>
            <a:r>
              <a:rPr lang="en-US" dirty="0" err="1"/>
              <a:t>l’étude</a:t>
            </a:r>
            <a:r>
              <a:rPr lang="en-US" dirty="0"/>
              <a:t>, </a:t>
            </a:r>
            <a:r>
              <a:rPr lang="en-US" dirty="0" err="1"/>
              <a:t>il</a:t>
            </a:r>
            <a:r>
              <a:rPr lang="en-US" baseline="0" dirty="0"/>
              <a:t> </a:t>
            </a:r>
            <a:r>
              <a:rPr lang="en-US" baseline="0" dirty="0" err="1"/>
              <a:t>n’y</a:t>
            </a:r>
            <a:r>
              <a:rPr lang="en-US" baseline="0" dirty="0"/>
              <a:t> a </a:t>
            </a:r>
            <a:r>
              <a:rPr lang="en-US" b="1" baseline="0" dirty="0"/>
              <a:t>PAS de SUIVI </a:t>
            </a:r>
            <a:r>
              <a:rPr lang="en-US" b="1" baseline="0" dirty="0" err="1"/>
              <a:t>dans</a:t>
            </a:r>
            <a:r>
              <a:rPr lang="en-US" b="1" baseline="0" dirty="0"/>
              <a:t> </a:t>
            </a:r>
            <a:r>
              <a:rPr lang="en-US" b="1" baseline="0" dirty="0" err="1"/>
              <a:t>une</a:t>
            </a:r>
            <a:r>
              <a:rPr lang="en-US" b="1" baseline="0" dirty="0"/>
              <a:t> </a:t>
            </a:r>
            <a:r>
              <a:rPr lang="en-US" b="1" baseline="0" dirty="0" err="1"/>
              <a:t>étude</a:t>
            </a:r>
            <a:r>
              <a:rPr lang="en-US" b="1" baseline="0" dirty="0"/>
              <a:t> </a:t>
            </a:r>
            <a:r>
              <a:rPr lang="en-US" b="1" baseline="0" dirty="0" err="1"/>
              <a:t>cas-témoin</a:t>
            </a:r>
            <a:endParaRPr lang="en-US" b="1" baseline="0" dirty="0"/>
          </a:p>
          <a:p>
            <a:pPr marL="230612" indent="-230612">
              <a:buFont typeface="+mj-lt"/>
              <a:buAutoNum type="alphaLcPeriod"/>
            </a:pPr>
            <a:r>
              <a:rPr lang="en-US" b="0" dirty="0"/>
              <a:t>Dans </a:t>
            </a:r>
            <a:r>
              <a:rPr lang="en-US" b="0" dirty="0" err="1"/>
              <a:t>cette</a:t>
            </a:r>
            <a:r>
              <a:rPr lang="en-US" b="0" dirty="0"/>
              <a:t> étude, les</a:t>
            </a:r>
            <a:r>
              <a:rPr lang="en-US" b="0" baseline="0" dirty="0"/>
              <a:t> </a:t>
            </a:r>
            <a:r>
              <a:rPr lang="en-US" b="0" baseline="0" dirty="0" err="1"/>
              <a:t>témoins</a:t>
            </a:r>
            <a:r>
              <a:rPr lang="en-US" b="0" baseline="0" dirty="0"/>
              <a:t> ne </a:t>
            </a:r>
            <a:r>
              <a:rPr lang="en-US" b="0" baseline="0" dirty="0" err="1"/>
              <a:t>sont</a:t>
            </a:r>
            <a:r>
              <a:rPr lang="en-US" b="0" baseline="0" dirty="0"/>
              <a:t> pas </a:t>
            </a:r>
            <a:r>
              <a:rPr lang="en-US" b="0" baseline="0" dirty="0" err="1"/>
              <a:t>appariés</a:t>
            </a:r>
            <a:r>
              <a:rPr lang="en-US" b="0" baseline="0" dirty="0"/>
              <a:t> aux </a:t>
            </a:r>
            <a:r>
              <a:rPr lang="en-US" b="0" baseline="0" dirty="0" err="1"/>
              <a:t>cas</a:t>
            </a:r>
            <a:r>
              <a:rPr lang="en-US" b="0" baseline="0" dirty="0"/>
              <a:t> </a:t>
            </a:r>
            <a:r>
              <a:rPr lang="en-US" b="0" baseline="0" dirty="0" err="1"/>
              <a:t>ni</a:t>
            </a:r>
            <a:r>
              <a:rPr lang="en-US" b="0" baseline="0" dirty="0"/>
              <a:t> pour </a:t>
            </a:r>
            <a:r>
              <a:rPr lang="en-US" b="0" baseline="0" dirty="0" err="1"/>
              <a:t>l’âge</a:t>
            </a:r>
            <a:r>
              <a:rPr lang="en-US" b="0" baseline="0" dirty="0"/>
              <a:t> </a:t>
            </a:r>
            <a:r>
              <a:rPr lang="en-US" b="0" baseline="0" dirty="0" err="1"/>
              <a:t>ni</a:t>
            </a:r>
            <a:r>
              <a:rPr lang="en-US" b="0" baseline="0" dirty="0"/>
              <a:t> pour le </a:t>
            </a:r>
            <a:r>
              <a:rPr lang="en-US" b="0" baseline="0" dirty="0" err="1"/>
              <a:t>sexe</a:t>
            </a:r>
            <a:r>
              <a:rPr lang="en-US" b="0" baseline="0" dirty="0"/>
              <a:t>, </a:t>
            </a:r>
            <a:r>
              <a:rPr lang="en-US" b="0" baseline="0" dirty="0" err="1"/>
              <a:t>ainsi</a:t>
            </a:r>
            <a:r>
              <a:rPr lang="en-US" b="0" baseline="0" dirty="0"/>
              <a:t> </a:t>
            </a:r>
            <a:r>
              <a:rPr lang="en-US" b="0" baseline="0" dirty="0" err="1"/>
              <a:t>ces</a:t>
            </a:r>
            <a:r>
              <a:rPr lang="en-US" b="0" baseline="0" dirty="0"/>
              <a:t> deux variables </a:t>
            </a:r>
            <a:r>
              <a:rPr lang="en-US" b="0" baseline="0" dirty="0" err="1"/>
              <a:t>peuvent</a:t>
            </a:r>
            <a:r>
              <a:rPr lang="en-US" b="0" baseline="0" dirty="0"/>
              <a:t> </a:t>
            </a:r>
            <a:r>
              <a:rPr lang="en-US" b="0" baseline="0" dirty="0" err="1"/>
              <a:t>introduire</a:t>
            </a:r>
            <a:r>
              <a:rPr lang="en-US" b="0" baseline="0" dirty="0"/>
              <a:t> de la confusion dans les </a:t>
            </a:r>
            <a:r>
              <a:rPr lang="en-US" b="0" baseline="0" dirty="0" err="1"/>
              <a:t>résultats</a:t>
            </a:r>
            <a:r>
              <a:rPr lang="en-US" b="0" baseline="0" dirty="0"/>
              <a:t> </a:t>
            </a:r>
            <a:r>
              <a:rPr lang="en-US" b="0" baseline="0" dirty="0" err="1"/>
              <a:t>si</a:t>
            </a:r>
            <a:r>
              <a:rPr lang="en-US" b="0" baseline="0" dirty="0"/>
              <a:t> </a:t>
            </a:r>
            <a:r>
              <a:rPr lang="en-US" b="0" baseline="0" dirty="0" err="1"/>
              <a:t>elles</a:t>
            </a:r>
            <a:r>
              <a:rPr lang="en-US" b="0" baseline="0" dirty="0"/>
              <a:t> ne </a:t>
            </a:r>
            <a:r>
              <a:rPr lang="en-US" b="0" baseline="0" dirty="0" err="1"/>
              <a:t>sont</a:t>
            </a:r>
            <a:r>
              <a:rPr lang="en-US" b="0" baseline="0" dirty="0"/>
              <a:t> pas </a:t>
            </a:r>
            <a:r>
              <a:rPr lang="en-US" b="0" baseline="0" dirty="0" err="1"/>
              <a:t>prises</a:t>
            </a:r>
            <a:r>
              <a:rPr lang="en-US" b="0" baseline="0" dirty="0"/>
              <a:t> </a:t>
            </a:r>
            <a:r>
              <a:rPr lang="en-US" b="0" baseline="0" dirty="0" err="1"/>
              <a:t>en</a:t>
            </a:r>
            <a:r>
              <a:rPr lang="en-US" b="0" baseline="0" dirty="0"/>
              <a:t> </a:t>
            </a:r>
            <a:r>
              <a:rPr lang="en-US" b="0" baseline="0" dirty="0" err="1"/>
              <a:t>compte</a:t>
            </a:r>
            <a:r>
              <a:rPr lang="en-US" b="0" baseline="0" dirty="0"/>
              <a:t> dans les analyses par un </a:t>
            </a:r>
            <a:r>
              <a:rPr lang="en-US" b="0" baseline="0" dirty="0" err="1"/>
              <a:t>ajustement</a:t>
            </a:r>
            <a:r>
              <a:rPr lang="en-US" b="0" baseline="0" dirty="0"/>
              <a:t> dans des </a:t>
            </a:r>
            <a:r>
              <a:rPr lang="en-US" b="0" baseline="0" dirty="0" err="1"/>
              <a:t>modèles</a:t>
            </a:r>
            <a:r>
              <a:rPr lang="en-US" b="0" baseline="0" dirty="0"/>
              <a:t> </a:t>
            </a:r>
            <a:r>
              <a:rPr lang="en-US" b="0" baseline="0" dirty="0" err="1"/>
              <a:t>multivariés</a:t>
            </a:r>
            <a:endParaRPr lang="en-US" b="0" baseline="0" dirty="0"/>
          </a:p>
          <a:p>
            <a:pPr marL="230612" indent="-230612">
              <a:buFont typeface="+mj-lt"/>
              <a:buAutoNum type="alphaLcPeriod"/>
            </a:pPr>
            <a:r>
              <a:rPr lang="en-US" b="0" baseline="0" dirty="0"/>
              <a:t>Le </a:t>
            </a:r>
            <a:r>
              <a:rPr lang="en-US" b="0" baseline="0" dirty="0" err="1"/>
              <a:t>groupe</a:t>
            </a:r>
            <a:r>
              <a:rPr lang="en-US" b="0" baseline="0" dirty="0"/>
              <a:t> “non exposé” </a:t>
            </a:r>
            <a:r>
              <a:rPr lang="en-US" b="0" baseline="0" dirty="0" err="1"/>
              <a:t>est</a:t>
            </a:r>
            <a:r>
              <a:rPr lang="en-US" b="0" baseline="0" dirty="0"/>
              <a:t> </a:t>
            </a:r>
            <a:r>
              <a:rPr lang="en-US" b="0" baseline="0" dirty="0" err="1"/>
              <a:t>bien</a:t>
            </a:r>
            <a:r>
              <a:rPr lang="en-US" b="0" baseline="0" dirty="0"/>
              <a:t> </a:t>
            </a:r>
            <a:r>
              <a:rPr lang="en-US" b="0" baseline="0" dirty="0" err="1"/>
              <a:t>celui</a:t>
            </a:r>
            <a:r>
              <a:rPr lang="en-US" b="0" baseline="0" dirty="0"/>
              <a:t> qui </a:t>
            </a:r>
            <a:r>
              <a:rPr lang="en-US" b="0" baseline="0" dirty="0" err="1"/>
              <a:t>n’a</a:t>
            </a:r>
            <a:r>
              <a:rPr lang="en-US" b="0" baseline="0" dirty="0"/>
              <a:t> </a:t>
            </a:r>
            <a:r>
              <a:rPr lang="en-US" b="0" baseline="0" dirty="0" err="1"/>
              <a:t>jamais</a:t>
            </a:r>
            <a:r>
              <a:rPr lang="en-US" b="0" baseline="0" dirty="0"/>
              <a:t> </a:t>
            </a:r>
            <a:r>
              <a:rPr lang="en-US" b="0" baseline="0" dirty="0" err="1"/>
              <a:t>été</a:t>
            </a:r>
            <a:r>
              <a:rPr lang="en-US" b="0" baseline="0" dirty="0"/>
              <a:t> </a:t>
            </a:r>
            <a:r>
              <a:rPr lang="en-US" b="0" baseline="0" dirty="0" err="1"/>
              <a:t>allaité</a:t>
            </a:r>
            <a:r>
              <a:rPr lang="en-US" b="0" baseline="0" dirty="0"/>
              <a:t> </a:t>
            </a:r>
            <a:r>
              <a:rPr lang="en-US" b="0" baseline="0" dirty="0" err="1"/>
              <a:t>dans</a:t>
            </a:r>
            <a:r>
              <a:rPr lang="en-US" b="0" baseline="0" dirty="0"/>
              <a:t> </a:t>
            </a:r>
            <a:r>
              <a:rPr lang="en-US" b="0" baseline="0" dirty="0" err="1"/>
              <a:t>l’enfance</a:t>
            </a:r>
            <a:endParaRPr lang="en-US" b="0" baseline="0" dirty="0"/>
          </a:p>
          <a:p>
            <a:pPr marL="230612" indent="-230612">
              <a:buFont typeface="+mj-lt"/>
              <a:buAutoNum type="alphaLcPeriod"/>
            </a:pPr>
            <a:r>
              <a:rPr lang="en-US" b="0" baseline="0" dirty="0"/>
              <a:t>Les </a:t>
            </a:r>
            <a:r>
              <a:rPr lang="en-US" b="0" baseline="0" dirty="0" err="1"/>
              <a:t>témoins</a:t>
            </a:r>
            <a:r>
              <a:rPr lang="en-US" b="0" baseline="0" dirty="0"/>
              <a:t> </a:t>
            </a:r>
            <a:r>
              <a:rPr lang="en-US" b="0" baseline="0" dirty="0" err="1"/>
              <a:t>ont</a:t>
            </a:r>
            <a:r>
              <a:rPr lang="en-US" b="0" baseline="0" dirty="0"/>
              <a:t> bien </a:t>
            </a:r>
            <a:r>
              <a:rPr lang="en-US" b="0" baseline="0" dirty="0" err="1"/>
              <a:t>été</a:t>
            </a:r>
            <a:r>
              <a:rPr lang="en-US" b="0" baseline="0" dirty="0"/>
              <a:t> </a:t>
            </a:r>
            <a:r>
              <a:rPr lang="en-US" b="0" baseline="0" dirty="0" err="1"/>
              <a:t>recrutés</a:t>
            </a:r>
            <a:r>
              <a:rPr lang="en-US" b="0" baseline="0" dirty="0"/>
              <a:t> dans deux cabinets de </a:t>
            </a:r>
            <a:r>
              <a:rPr lang="en-US" b="0" baseline="0" dirty="0" err="1"/>
              <a:t>généralistes</a:t>
            </a:r>
            <a:endParaRPr lang="en-US" b="0" baseline="0" dirty="0"/>
          </a:p>
          <a:p>
            <a:endParaRPr lang="en-US" b="0" baseline="0" dirty="0"/>
          </a:p>
          <a:p>
            <a:endParaRPr lang="en-US" b="1"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15</a:t>
            </a:fld>
            <a:endParaRPr lang="fr-FR"/>
          </a:p>
        </p:txBody>
      </p:sp>
    </p:spTree>
    <p:extLst>
      <p:ext uri="{BB962C8B-B14F-4D97-AF65-F5344CB8AC3E}">
        <p14:creationId xmlns:p14="http://schemas.microsoft.com/office/powerpoint/2010/main" val="41647305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Il n’y a pas d’appariement des témoins aux cas ni sur l’âge ni sur le sexe, on</a:t>
            </a:r>
            <a:r>
              <a:rPr lang="fr-FR" baseline="0" dirty="0"/>
              <a:t> voit la conséquence sur ce tableau qui représente les caractéristiques de la population étudiée =&gt; les deux groupes semblent assez différents en terme d’âge (les cas semblent plus âgés)  et de sexe (les cas sont plus souvent des femmes que les témoins) bien qu’on ne puisse savoir si ces différences sont statistiquement significatives</a:t>
            </a:r>
            <a:endParaRPr lang="fr-FR"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16</a:t>
            </a:fld>
            <a:endParaRPr lang="fr-FR"/>
          </a:p>
        </p:txBody>
      </p:sp>
    </p:spTree>
    <p:extLst>
      <p:ext uri="{BB962C8B-B14F-4D97-AF65-F5344CB8AC3E}">
        <p14:creationId xmlns:p14="http://schemas.microsoft.com/office/powerpoint/2010/main" val="32312794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17</a:t>
            </a:fld>
            <a:endParaRPr lang="fr-FR"/>
          </a:p>
        </p:txBody>
      </p:sp>
    </p:spTree>
    <p:extLst>
      <p:ext uri="{BB962C8B-B14F-4D97-AF65-F5344CB8AC3E}">
        <p14:creationId xmlns:p14="http://schemas.microsoft.com/office/powerpoint/2010/main" val="4629927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Le concept </a:t>
            </a:r>
            <a:r>
              <a:rPr lang="en-US" dirty="0" err="1"/>
              <a:t>théorique</a:t>
            </a:r>
            <a:r>
              <a:rPr lang="en-US" dirty="0"/>
              <a:t> de </a:t>
            </a:r>
            <a:r>
              <a:rPr lang="en-US" dirty="0" err="1"/>
              <a:t>l’étude</a:t>
            </a:r>
            <a:r>
              <a:rPr lang="en-US" dirty="0"/>
              <a:t> </a:t>
            </a:r>
            <a:r>
              <a:rPr lang="en-US" dirty="0" err="1"/>
              <a:t>cas-témoin</a:t>
            </a:r>
            <a:r>
              <a:rPr lang="en-US" dirty="0"/>
              <a:t> </a:t>
            </a:r>
            <a:r>
              <a:rPr lang="en-US" dirty="0" err="1"/>
              <a:t>est</a:t>
            </a:r>
            <a:r>
              <a:rPr lang="en-US" dirty="0"/>
              <a:t> de </a:t>
            </a:r>
            <a:r>
              <a:rPr lang="en-US" dirty="0" err="1"/>
              <a:t>recruter</a:t>
            </a:r>
            <a:r>
              <a:rPr lang="en-US" dirty="0"/>
              <a:t> des </a:t>
            </a:r>
            <a:r>
              <a:rPr lang="en-US" dirty="0" err="1"/>
              <a:t>cas</a:t>
            </a:r>
            <a:r>
              <a:rPr lang="en-US" dirty="0"/>
              <a:t> qui </a:t>
            </a:r>
            <a:r>
              <a:rPr lang="en-US" dirty="0" err="1"/>
              <a:t>ressemblent</a:t>
            </a:r>
            <a:r>
              <a:rPr lang="en-US" dirty="0"/>
              <a:t> aux </a:t>
            </a:r>
            <a:r>
              <a:rPr lang="en-US" dirty="0" err="1"/>
              <a:t>témoins</a:t>
            </a:r>
            <a:r>
              <a:rPr lang="en-US" dirty="0"/>
              <a:t> à part le fait </a:t>
            </a:r>
            <a:r>
              <a:rPr lang="en-US" dirty="0" err="1"/>
              <a:t>qu’ils</a:t>
            </a:r>
            <a:r>
              <a:rPr lang="en-US" dirty="0"/>
              <a:t> </a:t>
            </a:r>
            <a:r>
              <a:rPr lang="en-US" dirty="0" err="1"/>
              <a:t>n’ont</a:t>
            </a:r>
            <a:r>
              <a:rPr lang="en-US" dirty="0"/>
              <a:t> pas </a:t>
            </a:r>
            <a:r>
              <a:rPr lang="en-US" dirty="0" err="1"/>
              <a:t>développé</a:t>
            </a:r>
            <a:r>
              <a:rPr lang="en-US" dirty="0"/>
              <a:t> la </a:t>
            </a:r>
            <a:r>
              <a:rPr lang="en-US" dirty="0" err="1"/>
              <a:t>maladie</a:t>
            </a:r>
            <a:r>
              <a:rPr lang="en-US" dirty="0"/>
              <a:t>, </a:t>
            </a:r>
            <a:r>
              <a:rPr lang="en-US" dirty="0" err="1"/>
              <a:t>donc</a:t>
            </a:r>
            <a:r>
              <a:rPr lang="en-US" dirty="0"/>
              <a:t> prendre des </a:t>
            </a:r>
            <a:r>
              <a:rPr lang="en-US" dirty="0" err="1"/>
              <a:t>témoins</a:t>
            </a:r>
            <a:r>
              <a:rPr lang="en-US" dirty="0"/>
              <a:t> et des </a:t>
            </a:r>
            <a:r>
              <a:rPr lang="en-US" dirty="0" err="1"/>
              <a:t>cas</a:t>
            </a:r>
            <a:r>
              <a:rPr lang="en-US" dirty="0"/>
              <a:t> du </a:t>
            </a:r>
            <a:r>
              <a:rPr lang="en-US" dirty="0" err="1"/>
              <a:t>même</a:t>
            </a:r>
            <a:r>
              <a:rPr lang="en-US" dirty="0"/>
              <a:t> </a:t>
            </a:r>
            <a:r>
              <a:rPr lang="en-US" dirty="0" err="1"/>
              <a:t>environnement</a:t>
            </a:r>
            <a:r>
              <a:rPr lang="en-US" dirty="0"/>
              <a:t> </a:t>
            </a:r>
            <a:r>
              <a:rPr lang="en-US" dirty="0" err="1"/>
              <a:t>géographique</a:t>
            </a:r>
            <a:r>
              <a:rPr lang="en-US" dirty="0"/>
              <a:t> </a:t>
            </a:r>
            <a:r>
              <a:rPr lang="en-US" dirty="0" err="1"/>
              <a:t>est</a:t>
            </a:r>
            <a:r>
              <a:rPr lang="en-US" dirty="0"/>
              <a:t> un </a:t>
            </a:r>
            <a:r>
              <a:rPr lang="en-US" dirty="0" err="1"/>
              <a:t>élément</a:t>
            </a:r>
            <a:r>
              <a:rPr lang="en-US" dirty="0"/>
              <a:t> favorable</a:t>
            </a:r>
          </a:p>
          <a:p>
            <a:endParaRPr lang="en-US" dirty="0"/>
          </a:p>
          <a:p>
            <a:pPr defTabSz="922447">
              <a:defRPr/>
            </a:pPr>
            <a:r>
              <a:rPr lang="en-US" dirty="0"/>
              <a:t>Le mode de selection des </a:t>
            </a:r>
            <a:r>
              <a:rPr lang="en-US" dirty="0" err="1"/>
              <a:t>témoins</a:t>
            </a:r>
            <a:r>
              <a:rPr lang="en-US" dirty="0"/>
              <a:t> </a:t>
            </a:r>
            <a:r>
              <a:rPr lang="fr-FR" dirty="0"/>
              <a:t>ne garantit pas de recruter des témoins représentatifs de la population générale, effectivement il n’y a pas d’</a:t>
            </a:r>
            <a:r>
              <a:rPr lang="fr-FR" dirty="0" err="1"/>
              <a:t>échantillonage</a:t>
            </a:r>
            <a:r>
              <a:rPr lang="fr-FR" dirty="0"/>
              <a:t> à partir de la population générale</a:t>
            </a:r>
          </a:p>
          <a:p>
            <a:pPr defTabSz="922447">
              <a:defRPr/>
            </a:pPr>
            <a:endParaRPr lang="fr-FR" dirty="0"/>
          </a:p>
          <a:p>
            <a:r>
              <a:rPr lang="en-US" dirty="0"/>
              <a:t>Le mode de selection des </a:t>
            </a:r>
            <a:r>
              <a:rPr lang="en-US" dirty="0" err="1"/>
              <a:t>témoins</a:t>
            </a:r>
            <a:r>
              <a:rPr lang="en-US" dirty="0"/>
              <a:t> ne </a:t>
            </a:r>
            <a:r>
              <a:rPr lang="fr-FR" dirty="0"/>
              <a:t>garantit pas de recruter des témoins qui ressemblent aux cas pour les principales caractéristiques sociodémographiques (</a:t>
            </a:r>
            <a:r>
              <a:rPr lang="fr-FR" dirty="0" err="1"/>
              <a:t>age</a:t>
            </a:r>
            <a:r>
              <a:rPr lang="fr-FR" dirty="0"/>
              <a:t> et sexe par exemple) puisqu’il n’y a pas d’</a:t>
            </a:r>
            <a:r>
              <a:rPr lang="fr-FR" dirty="0" err="1"/>
              <a:t>appariemment</a:t>
            </a:r>
            <a:r>
              <a:rPr lang="fr-FR" dirty="0"/>
              <a:t> (si à chaque cas était apparié un ou plusieurs témoins de même âge et de même sexe, là on pourrait dire que cela garantirait de recruter des témoins et des cas de même âge et de même sexe)</a:t>
            </a:r>
            <a:endParaRPr lang="en-US"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18</a:t>
            </a:fld>
            <a:endParaRPr lang="fr-FR"/>
          </a:p>
        </p:txBody>
      </p:sp>
    </p:spTree>
    <p:extLst>
      <p:ext uri="{BB962C8B-B14F-4D97-AF65-F5344CB8AC3E}">
        <p14:creationId xmlns:p14="http://schemas.microsoft.com/office/powerpoint/2010/main" val="2134720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defTabSz="922447">
              <a:defRPr/>
            </a:pPr>
            <a:r>
              <a:rPr lang="fr-FR" dirty="0">
                <a:solidFill>
                  <a:srgbClr val="FF0000"/>
                </a:solidFill>
                <a:latin typeface="Times New Roman" panose="02020603050405020304" pitchFamily="18" charset="0"/>
                <a:ea typeface="Times New Roman" panose="02020603050405020304" pitchFamily="18" charset="0"/>
              </a:rPr>
              <a:t>Pour accroître la puissance de l’étude on peut apparier chaque cas à plusieurs témoins (appariement individuel 1 cas pour 2 témoins, par exemple). L’appariement nécessite l’utilisation de tests statistiques particuliers pour séries appariées.</a:t>
            </a:r>
            <a:endParaRPr lang="fr-FR" dirty="0">
              <a:effectLst/>
              <a:latin typeface="Times New Roman" panose="02020603050405020304" pitchFamily="18" charset="0"/>
              <a:ea typeface="Times New Roman" panose="02020603050405020304" pitchFamily="18" charset="0"/>
            </a:endParaRPr>
          </a:p>
          <a:p>
            <a:endParaRPr lang="fr-FR"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19</a:t>
            </a:fld>
            <a:endParaRPr lang="fr-FR"/>
          </a:p>
        </p:txBody>
      </p:sp>
    </p:spTree>
    <p:extLst>
      <p:ext uri="{BB962C8B-B14F-4D97-AF65-F5344CB8AC3E}">
        <p14:creationId xmlns:p14="http://schemas.microsoft.com/office/powerpoint/2010/main" val="2533264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2</a:t>
            </a:fld>
            <a:endParaRPr lang="fr-FR"/>
          </a:p>
        </p:txBody>
      </p:sp>
    </p:spTree>
    <p:extLst>
      <p:ext uri="{BB962C8B-B14F-4D97-AF65-F5344CB8AC3E}">
        <p14:creationId xmlns:p14="http://schemas.microsoft.com/office/powerpoint/2010/main" val="32234006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20</a:t>
            </a:fld>
            <a:endParaRPr lang="fr-FR"/>
          </a:p>
        </p:txBody>
      </p:sp>
    </p:spTree>
    <p:extLst>
      <p:ext uri="{BB962C8B-B14F-4D97-AF65-F5344CB8AC3E}">
        <p14:creationId xmlns:p14="http://schemas.microsoft.com/office/powerpoint/2010/main" val="9944831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nSpc>
                <a:spcPts val="2522"/>
              </a:lnSpc>
              <a:defRPr/>
            </a:pPr>
            <a:r>
              <a:rPr lang="fr-FR" dirty="0"/>
              <a:t>Les cas sont recrutés dans des services spécialisés du traitement de la SEP ils sont donc non représentatifs de l’ensemble des cas qui sont pour la plupart traités en ambulatoire.</a:t>
            </a:r>
          </a:p>
          <a:p>
            <a:pPr>
              <a:lnSpc>
                <a:spcPts val="2522"/>
              </a:lnSpc>
              <a:defRPr/>
            </a:pPr>
            <a:endParaRPr lang="fr-FR" dirty="0"/>
          </a:p>
          <a:p>
            <a:pPr>
              <a:lnSpc>
                <a:spcPts val="2522"/>
              </a:lnSpc>
              <a:defRPr/>
            </a:pPr>
            <a:r>
              <a:rPr lang="fr-FR" dirty="0"/>
              <a:t>De plus, il s’agit de cas prévalents et non incidents, avec donc un mélange de cas datant de quelque mois et de cas évoluant depuis des dizaines d’années. Dans un service médical il est évident que la proportion de nouveaux patients par rapport à l’ensemble des patients suivis régulièrement dans le service est très faible. Si on inclut tous les nouveaux cas et seulement les nouveaux cas il y a de fortes chances qu’ils soient représentatifs de l’ensemble des cas alors que si l’on prend tous les </a:t>
            </a:r>
            <a:r>
              <a:rPr lang="fr-FR" b="1" dirty="0"/>
              <a:t>cas prévalents</a:t>
            </a:r>
            <a:r>
              <a:rPr lang="fr-FR" dirty="0"/>
              <a:t>, qu’ils soient récents ou anciens, il y a un risque de biais de sélection. Ici, le risque est un </a:t>
            </a:r>
            <a:r>
              <a:rPr lang="fr-FR" b="1" dirty="0"/>
              <a:t>biais de sélection par le recours aux soins, </a:t>
            </a:r>
            <a:r>
              <a:rPr lang="fr-FR" dirty="0"/>
              <a:t>les patients ayant les formes les plus sévères de SEP sont vus en consultation et hospitalisés plus souvent que les formes lentement évolutives, leur probabilité d’être inclus dans l’étude est donc plus grande que les formes moins sévères</a:t>
            </a:r>
          </a:p>
          <a:p>
            <a:pPr>
              <a:lnSpc>
                <a:spcPts val="2522"/>
              </a:lnSpc>
              <a:defRPr/>
            </a:pPr>
            <a:endParaRPr lang="fr-FR" dirty="0"/>
          </a:p>
          <a:p>
            <a:pPr>
              <a:lnSpc>
                <a:spcPts val="2522"/>
              </a:lnSpc>
              <a:defRPr/>
            </a:pPr>
            <a:r>
              <a:rPr lang="fr-FR" dirty="0"/>
              <a:t>Le mode de recrutement de participants n’a rien à voir avec les biais de mesure, il ‘agit d’un biais de sélection</a:t>
            </a:r>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21</a:t>
            </a:fld>
            <a:endParaRPr lang="fr-FR"/>
          </a:p>
        </p:txBody>
      </p:sp>
    </p:spTree>
    <p:extLst>
      <p:ext uri="{BB962C8B-B14F-4D97-AF65-F5344CB8AC3E}">
        <p14:creationId xmlns:p14="http://schemas.microsoft.com/office/powerpoint/2010/main" val="2669639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e l'image des diapositives 1">
            <a:extLst>
              <a:ext uri="{FF2B5EF4-FFF2-40B4-BE49-F238E27FC236}">
                <a16:creationId xmlns:a16="http://schemas.microsoft.com/office/drawing/2014/main" id="{2CDE6F2B-2CA9-4BA2-9C42-C4FA7797B358}"/>
              </a:ext>
            </a:extLst>
          </p:cNvPr>
          <p:cNvSpPr>
            <a:spLocks noGrp="1" noRot="1" noChangeAspect="1" noTextEdit="1"/>
          </p:cNvSpPr>
          <p:nvPr>
            <p:ph type="sldImg"/>
          </p:nvPr>
        </p:nvSpPr>
        <p:spPr>
          <a:xfrm>
            <a:off x="933450" y="750888"/>
            <a:ext cx="5002213" cy="3751262"/>
          </a:xfrm>
          <a:ln/>
        </p:spPr>
      </p:sp>
      <p:sp>
        <p:nvSpPr>
          <p:cNvPr id="31747" name="Espace réservé des commentaires 2">
            <a:extLst>
              <a:ext uri="{FF2B5EF4-FFF2-40B4-BE49-F238E27FC236}">
                <a16:creationId xmlns:a16="http://schemas.microsoft.com/office/drawing/2014/main" id="{4E29F28B-FA2A-47DA-9207-60214A02F86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ts val="2522"/>
              </a:lnSpc>
              <a:defRPr/>
            </a:pPr>
            <a:r>
              <a:rPr lang="fr-FR" sz="2400" dirty="0"/>
              <a:t>Rappel de cours :</a:t>
            </a:r>
          </a:p>
          <a:p>
            <a:pPr>
              <a:lnSpc>
                <a:spcPts val="2522"/>
              </a:lnSpc>
              <a:defRPr/>
            </a:pPr>
            <a:r>
              <a:rPr lang="fr-FR" sz="2400" dirty="0"/>
              <a:t>Pour ce qui concerne les cas on oppose en général les cas incidents c’est-à-dire les nouveaux cas aux cas prévalents c’est-à-dire tous les cas quelle que soit leur ancienneté.</a:t>
            </a:r>
          </a:p>
          <a:p>
            <a:pPr>
              <a:lnSpc>
                <a:spcPts val="2522"/>
              </a:lnSpc>
              <a:defRPr/>
            </a:pPr>
            <a:endParaRPr lang="fr-FR" sz="2400" dirty="0"/>
          </a:p>
          <a:p>
            <a:pPr>
              <a:lnSpc>
                <a:spcPts val="2522"/>
              </a:lnSpc>
              <a:defRPr/>
            </a:pPr>
            <a:r>
              <a:rPr lang="fr-FR" sz="2400" dirty="0"/>
              <a:t>Certes ne prendre que des cas incidents est beaucoup plus difficile car si l’on recrute les patients dans un service médical il est évident que la proportion de nouveaux patients par rapport à l’ensemble des patients suivis régulièrement dans le service est très faible et la période d’inclusion sera donc beaucoup plus longue.  </a:t>
            </a:r>
          </a:p>
          <a:p>
            <a:pPr>
              <a:lnSpc>
                <a:spcPts val="2522"/>
              </a:lnSpc>
              <a:defRPr/>
            </a:pPr>
            <a:r>
              <a:rPr lang="fr-FR" sz="2400" dirty="0"/>
              <a:t>En revanche cela présente beaucoup d’avantages. </a:t>
            </a:r>
          </a:p>
          <a:p>
            <a:pPr>
              <a:lnSpc>
                <a:spcPts val="2522"/>
              </a:lnSpc>
              <a:defRPr/>
            </a:pPr>
            <a:r>
              <a:rPr lang="fr-FR" sz="2400" dirty="0"/>
              <a:t>Le premier est que si l’on inclut tous les nouveaux cas (et seulement les nouveaux cas) il y a de fortes chances qu’ils soient représentatifs de l’ensemble des cas alors que si l’on prend tous les </a:t>
            </a:r>
            <a:r>
              <a:rPr lang="fr-FR" sz="2400" b="1" dirty="0"/>
              <a:t>cas prévalents</a:t>
            </a:r>
            <a:r>
              <a:rPr lang="fr-FR" sz="2400" dirty="0"/>
              <a:t>, qu’ils soient récents ou anciens, il y a un risque de biais de sélection :</a:t>
            </a:r>
          </a:p>
          <a:p>
            <a:pPr>
              <a:lnSpc>
                <a:spcPts val="2522"/>
              </a:lnSpc>
              <a:defRPr/>
            </a:pPr>
            <a:endParaRPr lang="fr-FR" sz="2400" dirty="0"/>
          </a:p>
          <a:p>
            <a:pPr marL="345918" indent="-345918">
              <a:lnSpc>
                <a:spcPts val="2522"/>
              </a:lnSpc>
              <a:buFontTx/>
              <a:buChar char="-"/>
              <a:defRPr/>
            </a:pPr>
            <a:r>
              <a:rPr lang="fr-FR" sz="2400" dirty="0"/>
              <a:t>Pour les p</a:t>
            </a:r>
            <a:r>
              <a:rPr lang="fr-FR" sz="2400" b="1" dirty="0"/>
              <a:t>athologies avec forte mortalité, </a:t>
            </a:r>
            <a:r>
              <a:rPr lang="fr-FR" sz="2400" dirty="0"/>
              <a:t>il s’agit le plus souvent d’un </a:t>
            </a:r>
            <a:r>
              <a:rPr lang="fr-FR" sz="2400" b="1" dirty="0"/>
              <a:t>biais de sélection par le pronostic</a:t>
            </a:r>
            <a:r>
              <a:rPr lang="fr-FR" sz="2400" dirty="0"/>
              <a:t>. En effet le sous-groupe des patients </a:t>
            </a:r>
            <a:r>
              <a:rPr lang="fr-FR" sz="2400" b="1" dirty="0"/>
              <a:t>les moins graves </a:t>
            </a:r>
            <a:r>
              <a:rPr lang="fr-FR" sz="2400" dirty="0"/>
              <a:t>ayant une </a:t>
            </a:r>
            <a:r>
              <a:rPr lang="fr-FR" sz="2400" b="1" dirty="0"/>
              <a:t>survie plus longue</a:t>
            </a:r>
            <a:r>
              <a:rPr lang="fr-FR" sz="2400" dirty="0"/>
              <a:t>, ceux-ci ont </a:t>
            </a:r>
            <a:r>
              <a:rPr lang="fr-FR" sz="2400" b="1" dirty="0"/>
              <a:t>plus de chances d’être inclus dans l’étude </a:t>
            </a:r>
            <a:r>
              <a:rPr lang="fr-FR" sz="2400" dirty="0"/>
              <a:t>qui comportera donc une </a:t>
            </a:r>
            <a:r>
              <a:rPr lang="fr-FR" sz="2400" b="1" dirty="0"/>
              <a:t>surreprésentation de ces cas les moins graves</a:t>
            </a:r>
            <a:r>
              <a:rPr lang="fr-FR" sz="2400" dirty="0"/>
              <a:t>. c’est ce qu’on appelle le </a:t>
            </a:r>
            <a:r>
              <a:rPr lang="fr-FR" sz="2400" b="1" dirty="0"/>
              <a:t>biais de survie sélective</a:t>
            </a:r>
            <a:r>
              <a:rPr lang="fr-FR" sz="2400" dirty="0"/>
              <a:t>. </a:t>
            </a:r>
          </a:p>
          <a:p>
            <a:pPr marL="345918" indent="-345918">
              <a:lnSpc>
                <a:spcPts val="2522"/>
              </a:lnSpc>
              <a:buFontTx/>
              <a:buChar char="-"/>
              <a:defRPr/>
            </a:pPr>
            <a:endParaRPr lang="fr-FR" sz="2400" dirty="0"/>
          </a:p>
          <a:p>
            <a:pPr marL="345918" indent="-345918">
              <a:lnSpc>
                <a:spcPts val="2522"/>
              </a:lnSpc>
              <a:buFontTx/>
              <a:buChar char="-"/>
              <a:defRPr/>
            </a:pPr>
            <a:r>
              <a:rPr lang="fr-FR" sz="2400" dirty="0"/>
              <a:t>Pour les </a:t>
            </a:r>
            <a:r>
              <a:rPr lang="fr-FR" sz="2400" b="1" dirty="0"/>
              <a:t>pathologies avec faible mortalité, </a:t>
            </a:r>
            <a:r>
              <a:rPr lang="fr-FR" sz="2400" dirty="0"/>
              <a:t>c’est souvent l’inverse  avec un </a:t>
            </a:r>
            <a:r>
              <a:rPr lang="fr-FR" sz="2400" b="1" dirty="0"/>
              <a:t>biais de sélection par le recours aux soins</a:t>
            </a:r>
            <a:r>
              <a:rPr lang="fr-FR" sz="2400" dirty="0"/>
              <a:t>. Si l’on considère par exemple une pathologie comme le diabète, les patients ayant les formes les plus graves avec le plus de comorbidités consultent plus souvent et la probabilité d’être inclus dans l’étude est donc plus grande que les formes moins sévères.</a:t>
            </a:r>
          </a:p>
          <a:p>
            <a:pPr marL="345918" indent="-345918">
              <a:lnSpc>
                <a:spcPts val="2522"/>
              </a:lnSpc>
              <a:buFontTx/>
              <a:buChar char="-"/>
              <a:defRPr/>
            </a:pPr>
            <a:endParaRPr lang="fr-FR" sz="2400" dirty="0"/>
          </a:p>
          <a:p>
            <a:pPr>
              <a:lnSpc>
                <a:spcPts val="2522"/>
              </a:lnSpc>
              <a:defRPr/>
            </a:pPr>
            <a:r>
              <a:rPr lang="fr-FR" sz="2400" dirty="0"/>
              <a:t>Exemple de biais de sélection induit par l’utilisation de cas </a:t>
            </a:r>
            <a:r>
              <a:rPr lang="fr-FR" sz="2400" dirty="0" err="1"/>
              <a:t>prévalents</a:t>
            </a:r>
            <a:r>
              <a:rPr lang="fr-FR" sz="2400" dirty="0"/>
              <a:t> : Il avait été décrit une association entre l’antigène HLA2 et la leucémie aiguë à partir d’une étude qui comportait des cas </a:t>
            </a:r>
            <a:r>
              <a:rPr lang="fr-FR" sz="2400" dirty="0" err="1"/>
              <a:t>prévalents</a:t>
            </a:r>
            <a:r>
              <a:rPr lang="fr-FR" sz="2400" dirty="0"/>
              <a:t>. Cette caractéristique génétique a été prise pour un facteur de risque de leucémie aiguë alors qu’en fait c’est au contraire un facteur de meilleur pronostic et non de risque ce qui explique qu’il soit surreprésenté parmi les personnes présentant une meilleure survie.</a:t>
            </a:r>
          </a:p>
          <a:p>
            <a:pPr>
              <a:lnSpc>
                <a:spcPts val="2522"/>
              </a:lnSpc>
              <a:defRPr/>
            </a:pPr>
            <a:endParaRPr lang="fr-FR" sz="2400" dirty="0">
              <a:sym typeface="Wingdings" pitchFamily="2" charset="2"/>
            </a:endParaRPr>
          </a:p>
          <a:p>
            <a:pPr>
              <a:lnSpc>
                <a:spcPts val="2522"/>
              </a:lnSpc>
              <a:defRPr/>
            </a:pPr>
            <a:r>
              <a:rPr lang="fr-FR" sz="2400" dirty="0"/>
              <a:t>Enfin l’inclusion de cas </a:t>
            </a:r>
            <a:r>
              <a:rPr lang="fr-FR" sz="2400" dirty="0" err="1"/>
              <a:t>prévalents</a:t>
            </a:r>
            <a:r>
              <a:rPr lang="fr-FR" sz="2400" dirty="0"/>
              <a:t> fait courir le risque de confondre causes et conséquences de la maladie. Prenons un exemple théorique. Si on fait une étude sur la relation entre activité physique et cancer du colon on pourrait trouver chez les cas prévalents (des cas qui ont des antécédents de cancer du colon quelle que soit son ancienneté) une activité physique plus réduite et en conclure que l’activité physique réduite est une cause de cancer du colon alors que c’est à la suite de leur cancer qu’ils ont réduit leur activité et que c’est donc une conséquence du cancer et non une cause.</a:t>
            </a:r>
            <a:endParaRPr lang="fr-FR" sz="2400" dirty="0">
              <a:sym typeface="Wingdings" pitchFamily="2" charset="2"/>
            </a:endParaRPr>
          </a:p>
          <a:p>
            <a:endParaRPr lang="fr-FR" altLang="fr-FR" dirty="0"/>
          </a:p>
        </p:txBody>
      </p:sp>
      <p:sp>
        <p:nvSpPr>
          <p:cNvPr id="31748" name="Espace réservé du numéro de diapositive 3">
            <a:extLst>
              <a:ext uri="{FF2B5EF4-FFF2-40B4-BE49-F238E27FC236}">
                <a16:creationId xmlns:a16="http://schemas.microsoft.com/office/drawing/2014/main" id="{61A44ACF-F44F-489A-8B3D-7566D3A37D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Garamond" panose="02020404030301010803" pitchFamily="18" charset="0"/>
              </a:defRPr>
            </a:lvl1pPr>
            <a:lvl2pPr marL="749488" indent="-288265">
              <a:defRPr sz="2400">
                <a:solidFill>
                  <a:schemeClr val="tx1"/>
                </a:solidFill>
                <a:latin typeface="Garamond" panose="02020404030301010803" pitchFamily="18" charset="0"/>
              </a:defRPr>
            </a:lvl2pPr>
            <a:lvl3pPr marL="1153058" indent="-230612">
              <a:defRPr sz="2400">
                <a:solidFill>
                  <a:schemeClr val="tx1"/>
                </a:solidFill>
                <a:latin typeface="Garamond" panose="02020404030301010803" pitchFamily="18" charset="0"/>
              </a:defRPr>
            </a:lvl3pPr>
            <a:lvl4pPr marL="1614282" indent="-230612">
              <a:defRPr sz="2400">
                <a:solidFill>
                  <a:schemeClr val="tx1"/>
                </a:solidFill>
                <a:latin typeface="Garamond" panose="02020404030301010803" pitchFamily="18" charset="0"/>
              </a:defRPr>
            </a:lvl4pPr>
            <a:lvl5pPr marL="2075505" indent="-230612">
              <a:defRPr sz="2400">
                <a:solidFill>
                  <a:schemeClr val="tx1"/>
                </a:solidFill>
                <a:latin typeface="Garamond" panose="02020404030301010803" pitchFamily="18" charset="0"/>
              </a:defRPr>
            </a:lvl5pPr>
            <a:lvl6pPr marL="2536728" indent="-230612" eaLnBrk="0" fontAlgn="base" hangingPunct="0">
              <a:spcBef>
                <a:spcPct val="0"/>
              </a:spcBef>
              <a:spcAft>
                <a:spcPct val="0"/>
              </a:spcAft>
              <a:defRPr sz="2400">
                <a:solidFill>
                  <a:schemeClr val="tx1"/>
                </a:solidFill>
                <a:latin typeface="Garamond" panose="02020404030301010803" pitchFamily="18" charset="0"/>
              </a:defRPr>
            </a:lvl6pPr>
            <a:lvl7pPr marL="2997952" indent="-230612" eaLnBrk="0" fontAlgn="base" hangingPunct="0">
              <a:spcBef>
                <a:spcPct val="0"/>
              </a:spcBef>
              <a:spcAft>
                <a:spcPct val="0"/>
              </a:spcAft>
              <a:defRPr sz="2400">
                <a:solidFill>
                  <a:schemeClr val="tx1"/>
                </a:solidFill>
                <a:latin typeface="Garamond" panose="02020404030301010803" pitchFamily="18" charset="0"/>
              </a:defRPr>
            </a:lvl7pPr>
            <a:lvl8pPr marL="3459175" indent="-230612" eaLnBrk="0" fontAlgn="base" hangingPunct="0">
              <a:spcBef>
                <a:spcPct val="0"/>
              </a:spcBef>
              <a:spcAft>
                <a:spcPct val="0"/>
              </a:spcAft>
              <a:defRPr sz="2400">
                <a:solidFill>
                  <a:schemeClr val="tx1"/>
                </a:solidFill>
                <a:latin typeface="Garamond" panose="02020404030301010803" pitchFamily="18" charset="0"/>
              </a:defRPr>
            </a:lvl8pPr>
            <a:lvl9pPr marL="3920399" indent="-230612" eaLnBrk="0" fontAlgn="base" hangingPunct="0">
              <a:spcBef>
                <a:spcPct val="0"/>
              </a:spcBef>
              <a:spcAft>
                <a:spcPct val="0"/>
              </a:spcAft>
              <a:defRPr sz="2400">
                <a:solidFill>
                  <a:schemeClr val="tx1"/>
                </a:solidFill>
                <a:latin typeface="Garamond" panose="02020404030301010803" pitchFamily="18" charset="0"/>
              </a:defRPr>
            </a:lvl9pPr>
          </a:lstStyle>
          <a:p>
            <a:fld id="{74F03C4E-5E80-4579-970A-972FF002BB06}" type="slidenum">
              <a:rPr lang="fr-FR" altLang="fr-FR" sz="1200">
                <a:latin typeface="Times New Roman" panose="02020603050405020304" pitchFamily="18" charset="0"/>
              </a:rPr>
              <a:pPr/>
              <a:t>22</a:t>
            </a:fld>
            <a:endParaRPr lang="fr-FR" altLang="fr-FR" sz="1200">
              <a:latin typeface="Times New Roman" panose="02020603050405020304" pitchFamily="18" charset="0"/>
            </a:endParaRPr>
          </a:p>
        </p:txBody>
      </p:sp>
    </p:spTree>
    <p:extLst>
      <p:ext uri="{BB962C8B-B14F-4D97-AF65-F5344CB8AC3E}">
        <p14:creationId xmlns:p14="http://schemas.microsoft.com/office/powerpoint/2010/main" val="32405080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le biais de sélection possible est lié aux 2 éléments cas </a:t>
            </a:r>
            <a:r>
              <a:rPr lang="fr-FR" dirty="0" err="1"/>
              <a:t>prévalents</a:t>
            </a:r>
            <a:r>
              <a:rPr lang="fr-FR" dirty="0"/>
              <a:t> + centre de référence : vus en</a:t>
            </a:r>
            <a:r>
              <a:rPr lang="fr-FR" baseline="0" dirty="0"/>
              <a:t> consultation donc plus de risque d’inclure les plus graves</a:t>
            </a:r>
            <a:endParaRPr lang="fr-FR"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23</a:t>
            </a:fld>
            <a:endParaRPr lang="fr-FR"/>
          </a:p>
        </p:txBody>
      </p:sp>
    </p:spTree>
    <p:extLst>
      <p:ext uri="{BB962C8B-B14F-4D97-AF65-F5344CB8AC3E}">
        <p14:creationId xmlns:p14="http://schemas.microsoft.com/office/powerpoint/2010/main" val="23662323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24</a:t>
            </a:fld>
            <a:endParaRPr lang="fr-FR"/>
          </a:p>
        </p:txBody>
      </p:sp>
    </p:spTree>
    <p:extLst>
      <p:ext uri="{BB962C8B-B14F-4D97-AF65-F5344CB8AC3E}">
        <p14:creationId xmlns:p14="http://schemas.microsoft.com/office/powerpoint/2010/main" val="935442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30612" indent="-230612">
              <a:buFont typeface="+mj-lt"/>
              <a:buAutoNum type="alphaLcPeriod"/>
            </a:pPr>
            <a:r>
              <a:rPr lang="fr-FR" dirty="0"/>
              <a:t>Le biais de mémoire est </a:t>
            </a:r>
            <a:r>
              <a:rPr lang="fr-FR" b="1" dirty="0"/>
              <a:t>LE BIAIS </a:t>
            </a:r>
            <a:r>
              <a:rPr lang="fr-FR" dirty="0"/>
              <a:t>le plus fréquent et le plus redouté dans les </a:t>
            </a:r>
            <a:r>
              <a:rPr lang="fr-FR" b="1" dirty="0"/>
              <a:t>études cas –témoin</a:t>
            </a:r>
            <a:r>
              <a:rPr lang="fr-FR" dirty="0"/>
              <a:t>, car</a:t>
            </a:r>
            <a:r>
              <a:rPr lang="fr-FR" baseline="0" dirty="0"/>
              <a:t> les personnes qui développent une maladie ont tendance à se souvenir de leur exposition au facteur de risque de façon systématiquement différente des témoins, soit s’il s’agit d’un facteur qui augmente le risque indépendant de leur volonté et de leur responsabilité elle tendent (inconsciemment le plus souvent) à surestimer leur exposition, à l’inverse s’il s’agit d’un facteur de risque sous leur responsabilité (tabagisme, alcoolisme etc…) elles pourront avoir tendance à le sous-estimer du fait d’un sentiment de culpabilité, mais quoi qu’il en soit ce biais de surestimation ou de sous-estimation systématique a de grandes chances d’être différentiel et d’affecter surtout les cas</a:t>
            </a:r>
          </a:p>
          <a:p>
            <a:pPr marL="230612" indent="-230612">
              <a:buFont typeface="+mj-lt"/>
              <a:buAutoNum type="alphaLcPeriod"/>
            </a:pPr>
            <a:endParaRPr lang="fr-FR" baseline="0" dirty="0"/>
          </a:p>
          <a:p>
            <a:pPr marL="230612" indent="-230612">
              <a:buFont typeface="+mj-lt"/>
              <a:buAutoNum type="alphaLcPeriod"/>
            </a:pPr>
            <a:r>
              <a:rPr lang="fr-FR" baseline="0" dirty="0"/>
              <a:t>Le biais de mémoire est en effet un biais de mesure de l’exposition, le plus souvent différentiel car il est différent chez les cas et chez les témoins</a:t>
            </a:r>
          </a:p>
          <a:p>
            <a:pPr marL="230612" indent="-230612">
              <a:buFont typeface="+mj-lt"/>
              <a:buAutoNum type="alphaLcPeriod"/>
            </a:pPr>
            <a:endParaRPr lang="fr-FR" baseline="0" dirty="0"/>
          </a:p>
          <a:p>
            <a:pPr marL="230612" indent="-230612">
              <a:buFont typeface="+mj-lt"/>
              <a:buAutoNum type="alphaLcPeriod"/>
            </a:pPr>
            <a:r>
              <a:rPr lang="fr-FR" baseline="0" dirty="0"/>
              <a:t>Il n’y a aucune raison qu’on ait un biais de mesure du critère de jugement différentiel, c’est-à-dire différent entre les exposés et les non exposés puisque l’exposition n’est pas connue au moment où on décide d’inclure les personnes dans l’étude, en effet l’inclusion repose uniquement sur la base de l’existence ou non d’une SEP</a:t>
            </a:r>
          </a:p>
          <a:p>
            <a:pPr marL="230612" indent="-230612">
              <a:buFont typeface="+mj-lt"/>
              <a:buAutoNum type="alphaLcPeriod"/>
            </a:pPr>
            <a:endParaRPr lang="fr-FR" baseline="0" dirty="0"/>
          </a:p>
          <a:p>
            <a:pPr marL="230612" indent="-230612">
              <a:buFont typeface="+mj-lt"/>
              <a:buAutoNum type="alphaLcPeriod"/>
            </a:pPr>
            <a:r>
              <a:rPr lang="fr-FR" baseline="0" dirty="0"/>
              <a:t>Un biais de sélection différentiel est toujours possible dans une étude cas-témoin car les cas ne sont pas recrutés dans la même population que les témoins</a:t>
            </a:r>
          </a:p>
          <a:p>
            <a:pPr marL="230612" indent="-230612">
              <a:buFont typeface="+mj-lt"/>
              <a:buAutoNum type="alphaLcPeriod"/>
            </a:pPr>
            <a:endParaRPr lang="fr-FR" baseline="0" dirty="0"/>
          </a:p>
          <a:p>
            <a:pPr marL="230612" indent="-230612">
              <a:buFont typeface="+mj-lt"/>
              <a:buAutoNum type="alphaLcPeriod"/>
            </a:pPr>
            <a:r>
              <a:rPr lang="fr-FR" baseline="0" dirty="0"/>
              <a:t>Il n’y a pas de suivi dans une étude cas-témoins donc le concept de perdus de vue ne s’applique pas</a:t>
            </a:r>
          </a:p>
          <a:p>
            <a:endParaRPr lang="fr-FR" baseline="0" dirty="0"/>
          </a:p>
          <a:p>
            <a:endParaRPr lang="fr-FR"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25</a:t>
            </a:fld>
            <a:endParaRPr lang="fr-FR"/>
          </a:p>
        </p:txBody>
      </p:sp>
    </p:spTree>
    <p:extLst>
      <p:ext uri="{BB962C8B-B14F-4D97-AF65-F5344CB8AC3E}">
        <p14:creationId xmlns:p14="http://schemas.microsoft.com/office/powerpoint/2010/main" val="25832109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26</a:t>
            </a:fld>
            <a:endParaRPr lang="fr-FR"/>
          </a:p>
        </p:txBody>
      </p:sp>
    </p:spTree>
    <p:extLst>
      <p:ext uri="{BB962C8B-B14F-4D97-AF65-F5344CB8AC3E}">
        <p14:creationId xmlns:p14="http://schemas.microsoft.com/office/powerpoint/2010/main" val="42271036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biais de mémoire est typiquement un biais différentiel puisqu’il s’applique différemment dans le groupe des cas et le groupe des témoins </a:t>
            </a:r>
          </a:p>
          <a:p>
            <a:endParaRPr lang="fr-FR" dirty="0"/>
          </a:p>
          <a:p>
            <a:r>
              <a:rPr lang="fr-FR" dirty="0"/>
              <a:t>Un biais de mémoire est un des biais de la famille des biais de mesure aussi appelé biais de classement</a:t>
            </a:r>
          </a:p>
          <a:p>
            <a:endParaRPr lang="fr-FR" dirty="0"/>
          </a:p>
          <a:p>
            <a:r>
              <a:rPr lang="fr-FR" dirty="0"/>
              <a:t>Le biais de mémoire porte sur la mesure de l’exposition au facteur de risque</a:t>
            </a:r>
          </a:p>
          <a:p>
            <a:endParaRPr lang="fr-FR" dirty="0"/>
          </a:p>
          <a:p>
            <a:r>
              <a:rPr lang="fr-FR" dirty="0"/>
              <a:t>Il est lié au fait que la maladie est déjà présente chez les cas quand on débute l’étude,  et c’est bien cette situation qui entraine un biais de mémoire concernant l’exposition au facteur de risque</a:t>
            </a:r>
          </a:p>
          <a:p>
            <a:endParaRPr lang="fr-FR" dirty="0"/>
          </a:p>
          <a:p>
            <a:r>
              <a:rPr lang="fr-FR" dirty="0"/>
              <a:t>Effectivement les cas vont avoir souvent tendance soit à surestimer l’exposition (surtout si cette exposition est due à un tiers, ou qu’ils peuvent en retirer un bénéfice (exemple expositions professionnelles ou médicamenteuses, vaccination …) soit à la sous-estimer (surtout si l’exposition concerne un comportement jugé comme culpabilisant (alcool, tabac, drogue etc..))</a:t>
            </a:r>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27</a:t>
            </a:fld>
            <a:endParaRPr lang="fr-FR"/>
          </a:p>
        </p:txBody>
      </p:sp>
    </p:spTree>
    <p:extLst>
      <p:ext uri="{BB962C8B-B14F-4D97-AF65-F5344CB8AC3E}">
        <p14:creationId xmlns:p14="http://schemas.microsoft.com/office/powerpoint/2010/main" val="11078771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28</a:t>
            </a:fld>
            <a:endParaRPr lang="fr-FR"/>
          </a:p>
        </p:txBody>
      </p:sp>
    </p:spTree>
    <p:extLst>
      <p:ext uri="{BB962C8B-B14F-4D97-AF65-F5344CB8AC3E}">
        <p14:creationId xmlns:p14="http://schemas.microsoft.com/office/powerpoint/2010/main" val="19200521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spcAft>
                <a:spcPts val="605"/>
              </a:spcAft>
              <a:buClr>
                <a:srgbClr val="078F9D"/>
              </a:buClr>
            </a:pPr>
            <a:r>
              <a:rPr lang="en-US" baseline="0" dirty="0" err="1"/>
              <a:t>Modèle</a:t>
            </a:r>
            <a:r>
              <a:rPr lang="en-US" baseline="0" dirty="0"/>
              <a:t> de regression </a:t>
            </a:r>
            <a:r>
              <a:rPr lang="en-US" baseline="0" dirty="0" err="1"/>
              <a:t>logistique</a:t>
            </a:r>
            <a:endParaRPr lang="en-US" baseline="0" dirty="0"/>
          </a:p>
          <a:p>
            <a:pPr algn="just" defTabSz="922447">
              <a:spcAft>
                <a:spcPts val="605"/>
              </a:spcAft>
              <a:buClr>
                <a:srgbClr val="078F9D"/>
              </a:buClr>
              <a:defRPr/>
            </a:pPr>
            <a:r>
              <a:rPr lang="fr-FR" dirty="0"/>
              <a:t>Il y a eu deux modèles = un modèle </a:t>
            </a:r>
            <a:r>
              <a:rPr lang="fr-FR" dirty="0" err="1"/>
              <a:t>ref</a:t>
            </a:r>
            <a:r>
              <a:rPr lang="fr-FR" dirty="0"/>
              <a:t> pas d’allaitement</a:t>
            </a:r>
            <a:r>
              <a:rPr lang="fr-FR" baseline="0" dirty="0"/>
              <a:t> vers allaitement quelle que soit la durée et un modèle </a:t>
            </a:r>
            <a:r>
              <a:rPr lang="fr-FR" baseline="0" dirty="0" err="1"/>
              <a:t>ref</a:t>
            </a:r>
            <a:r>
              <a:rPr lang="fr-FR" baseline="0" dirty="0"/>
              <a:t> pas d’allaitement versus allaitement moins de 4 mois et plus de 4 mois</a:t>
            </a:r>
            <a:endParaRPr lang="en-US" dirty="0"/>
          </a:p>
          <a:p>
            <a:pPr algn="just">
              <a:spcAft>
                <a:spcPts val="605"/>
              </a:spcAft>
              <a:buClr>
                <a:srgbClr val="078F9D"/>
              </a:buClr>
            </a:pPr>
            <a:r>
              <a:rPr lang="fr-FR" dirty="0"/>
              <a:t>Critère de jugement = variable à expliquer (dépendante) = sclérose en plaque</a:t>
            </a:r>
          </a:p>
          <a:p>
            <a:pPr algn="just">
              <a:spcAft>
                <a:spcPts val="605"/>
              </a:spcAft>
              <a:buClr>
                <a:srgbClr val="078F9D"/>
              </a:buClr>
            </a:pPr>
            <a:r>
              <a:rPr lang="fr-FR" dirty="0"/>
              <a:t>Facteur de risque étudié = variable explicative (indépendante) = allaitement maternel</a:t>
            </a:r>
          </a:p>
          <a:p>
            <a:pPr algn="just">
              <a:spcAft>
                <a:spcPts val="605"/>
              </a:spcAft>
              <a:buClr>
                <a:srgbClr val="078F9D"/>
              </a:buClr>
            </a:pPr>
            <a:r>
              <a:rPr lang="fr-FR" dirty="0"/>
              <a:t>Facteur de confusion : âge, sexe, nombre de frères et sœurs plus âgés, nombre d'habitants dans le lieu de résidence à l'âge de 0 à 6 ans, et fréquentation d'une garderie entre 0 et 3 ans</a:t>
            </a:r>
          </a:p>
          <a:p>
            <a:pPr algn="just">
              <a:spcAft>
                <a:spcPts val="605"/>
              </a:spcAft>
              <a:buClr>
                <a:srgbClr val="078F9D"/>
              </a:buClr>
            </a:pPr>
            <a:endParaRPr lang="fr-FR" dirty="0"/>
          </a:p>
          <a:p>
            <a:pPr algn="just">
              <a:spcAft>
                <a:spcPts val="605"/>
              </a:spcAft>
              <a:buClr>
                <a:srgbClr val="078F9D"/>
              </a:buClr>
            </a:pPr>
            <a:r>
              <a:rPr lang="en-US" i="1" dirty="0"/>
              <a:t>“Statistical analysis </a:t>
            </a:r>
          </a:p>
          <a:p>
            <a:pPr indent="-57653" algn="just">
              <a:spcAft>
                <a:spcPts val="605"/>
              </a:spcAft>
              <a:buClr>
                <a:srgbClr val="078F9D"/>
              </a:buClr>
            </a:pPr>
            <a:r>
              <a:rPr lang="en-US" dirty="0"/>
              <a:t>In the case-control study, adjusted odds ratios (OR) were estimated from multivariable logistic regression analysis, in which MS was applied as the dependent variable. “</a:t>
            </a:r>
          </a:p>
          <a:p>
            <a:endParaRPr lang="en-US"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29</a:t>
            </a:fld>
            <a:endParaRPr lang="fr-FR"/>
          </a:p>
        </p:txBody>
      </p:sp>
    </p:spTree>
    <p:extLst>
      <p:ext uri="{BB962C8B-B14F-4D97-AF65-F5344CB8AC3E}">
        <p14:creationId xmlns:p14="http://schemas.microsoft.com/office/powerpoint/2010/main" val="31377272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3</a:t>
            </a:fld>
            <a:endParaRPr lang="fr-FR"/>
          </a:p>
        </p:txBody>
      </p:sp>
    </p:spTree>
    <p:extLst>
      <p:ext uri="{BB962C8B-B14F-4D97-AF65-F5344CB8AC3E}">
        <p14:creationId xmlns:p14="http://schemas.microsoft.com/office/powerpoint/2010/main" val="25493501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403570" lvl="1" algn="just">
              <a:spcAft>
                <a:spcPts val="605"/>
              </a:spcAft>
              <a:buClr>
                <a:srgbClr val="078F9D"/>
              </a:buClr>
            </a:pPr>
            <a:endParaRPr lang="en-US"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30</a:t>
            </a:fld>
            <a:endParaRPr lang="fr-FR"/>
          </a:p>
        </p:txBody>
      </p:sp>
    </p:spTree>
    <p:extLst>
      <p:ext uri="{BB962C8B-B14F-4D97-AF65-F5344CB8AC3E}">
        <p14:creationId xmlns:p14="http://schemas.microsoft.com/office/powerpoint/2010/main" val="12326262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403570" lvl="1" algn="just">
              <a:spcAft>
                <a:spcPts val="605"/>
              </a:spcAft>
              <a:buClr>
                <a:srgbClr val="078F9D"/>
              </a:buClr>
            </a:pPr>
            <a:r>
              <a:rPr lang="fr-FR" dirty="0"/>
              <a:t>A le risque de base de développer une SEP pour les personnes non allaitées est nul : faux c’est le risque de la population générale</a:t>
            </a:r>
          </a:p>
          <a:p>
            <a:pPr marL="403570" lvl="1" algn="just">
              <a:spcAft>
                <a:spcPts val="605"/>
              </a:spcAft>
              <a:buClr>
                <a:srgbClr val="078F9D"/>
              </a:buClr>
            </a:pPr>
            <a:endParaRPr lang="fr-FR" dirty="0"/>
          </a:p>
          <a:p>
            <a:pPr marL="403570" lvl="1" algn="just" defTabSz="922447">
              <a:spcAft>
                <a:spcPts val="605"/>
              </a:spcAft>
              <a:buClr>
                <a:srgbClr val="078F9D"/>
              </a:buClr>
              <a:defRPr/>
            </a:pPr>
            <a:r>
              <a:rPr lang="fr-FR" dirty="0"/>
              <a:t>b. les personnes jamais allaitées n’ont pas plus de risque de SEP que les personnes allaitées</a:t>
            </a:r>
            <a:r>
              <a:rPr lang="en-US" dirty="0"/>
              <a:t> </a:t>
            </a:r>
            <a:r>
              <a:rPr lang="fr-FR" dirty="0"/>
              <a:t>: Faux</a:t>
            </a:r>
          </a:p>
          <a:p>
            <a:pPr rtl="0" eaLnBrk="1" fontAlgn="t" latinLnBrk="0" hangingPunct="1"/>
            <a:r>
              <a:rPr lang="en-US" dirty="0"/>
              <a:t>Les </a:t>
            </a:r>
            <a:r>
              <a:rPr lang="fr-FR" dirty="0"/>
              <a:t>personnes jamais allaitées sont la catégorie de base référence, cela signifie que leur risque de SEP est le risque de base utilisé dans le modèle. Le risque des autres catégories d’exposition est comparé à ce risque de base pour estimer leur sur-risque ou leur sous-risque (ce qui est le cas ici puisque c’est un facteur protecteur).</a:t>
            </a:r>
          </a:p>
          <a:p>
            <a:pPr rtl="0" eaLnBrk="1" fontAlgn="t" latinLnBrk="0" hangingPunct="1"/>
            <a:r>
              <a:rPr lang="fr-FR" dirty="0"/>
              <a:t>Ainsi, le risque de la catégorie de référence est toujours = à 1 puisqu’il n’a pas de sur-risque ni de sous-risque par rapport à lui-même! Le groupe des personnes allaitées quelle que soit la durée de l’allaitement ont en moyenne un risque de SEP réduit de 42%</a:t>
            </a:r>
          </a:p>
          <a:p>
            <a:pPr rtl="0" eaLnBrk="1" fontAlgn="t" latinLnBrk="0" hangingPunct="1"/>
            <a:endParaRPr lang="fr-FR" dirty="0"/>
          </a:p>
          <a:p>
            <a:pPr defTabSz="922447">
              <a:spcBef>
                <a:spcPts val="605"/>
              </a:spcBef>
              <a:spcAft>
                <a:spcPts val="605"/>
              </a:spcAft>
            </a:pPr>
            <a:r>
              <a:rPr lang="fr-FR" dirty="0"/>
              <a:t>c. </a:t>
            </a:r>
            <a:r>
              <a:rPr lang="fr-FR" b="1" dirty="0"/>
              <a:t>l’effet de confusion potentiel de l'âge a été pris en compte par ajustement vrai</a:t>
            </a:r>
            <a:endParaRPr lang="en-US" b="1" dirty="0"/>
          </a:p>
          <a:p>
            <a:pPr defTabSz="922447" fontAlgn="t">
              <a:defRPr/>
            </a:pPr>
            <a:r>
              <a:rPr lang="fr-FR" dirty="0"/>
              <a:t>Le possible (et probable) biais de confusion qui pourrait être lié à l’âge qui se trouve être différent entre les deux groupes est évité grâce à l’ajustement pour l’âge des modèles de régression </a:t>
            </a:r>
          </a:p>
          <a:p>
            <a:pPr algn="just">
              <a:spcAft>
                <a:spcPts val="605"/>
              </a:spcAft>
              <a:buClr>
                <a:srgbClr val="078F9D"/>
              </a:buClr>
            </a:pPr>
            <a:r>
              <a:rPr lang="fr-FR" sz="2000" dirty="0"/>
              <a:t>Intérêt de l’analyse multivariée : </a:t>
            </a:r>
          </a:p>
          <a:p>
            <a:pPr lvl="1" algn="just">
              <a:spcAft>
                <a:spcPts val="605"/>
              </a:spcAft>
              <a:buClr>
                <a:srgbClr val="078F9D"/>
              </a:buClr>
            </a:pPr>
            <a:r>
              <a:rPr lang="fr-FR" sz="1600" dirty="0"/>
              <a:t>mettre en évidence l’association entre le facteur de risque et le critère de jugement tout en supprimant le biais de confusion lié à de possible des facteurs de confusion (âge, sexe, mode de garde dans l'enfance etc…) : </a:t>
            </a:r>
          </a:p>
          <a:p>
            <a:pPr lvl="1" algn="just">
              <a:spcAft>
                <a:spcPts val="605"/>
              </a:spcAft>
              <a:buClr>
                <a:srgbClr val="078F9D"/>
              </a:buClr>
            </a:pPr>
            <a:r>
              <a:rPr lang="fr-FR" sz="1600" dirty="0"/>
              <a:t>Ajuster les analyses pour ces facteurs permet de répondre à la question : </a:t>
            </a:r>
            <a:r>
              <a:rPr lang="fr-FR" sz="1400" i="1" dirty="0"/>
              <a:t>À facteurs de confusions égaux (à âge égal, à mode de garde égal, à sexe égal …), existe-t-il toujours une relation entre avoir été allaité et développer une SEP ?</a:t>
            </a:r>
          </a:p>
          <a:p>
            <a:pPr defTabSz="922447" fontAlgn="t">
              <a:defRPr/>
            </a:pPr>
            <a:endParaRPr lang="fr-FR" dirty="0"/>
          </a:p>
          <a:p>
            <a:pPr rtl="0" eaLnBrk="1" fontAlgn="t" latinLnBrk="0" hangingPunct="1"/>
            <a:endParaRPr lang="fr-FR" sz="1100" dirty="0"/>
          </a:p>
          <a:p>
            <a:pPr rtl="0" eaLnBrk="1" fontAlgn="t" latinLnBrk="0" hangingPunct="1"/>
            <a:r>
              <a:rPr lang="fr-FR" dirty="0"/>
              <a:t>d. il y a une relation dose-effet significative entre allaitement dans l’enfance et développement d’une SEP : Faux </a:t>
            </a:r>
            <a:endParaRPr lang="fr-FR" sz="1100" dirty="0"/>
          </a:p>
          <a:p>
            <a:pPr defTabSz="922447" eaLnBrk="0" fontAlgn="base" hangingPunct="0">
              <a:spcBef>
                <a:spcPct val="30000"/>
              </a:spcBef>
              <a:spcAft>
                <a:spcPct val="0"/>
              </a:spcAft>
              <a:defRPr/>
            </a:pPr>
            <a:r>
              <a:rPr lang="fr-FR" dirty="0">
                <a:solidFill>
                  <a:srgbClr val="000000"/>
                </a:solidFill>
                <a:latin typeface="Arial" panose="020B0604020202020204" pitchFamily="34" charset="0"/>
              </a:rPr>
              <a:t>Dans cet exemple,</a:t>
            </a:r>
            <a:r>
              <a:rPr lang="fr-FR" baseline="0" dirty="0">
                <a:solidFill>
                  <a:srgbClr val="000000"/>
                </a:solidFill>
                <a:latin typeface="Arial" panose="020B0604020202020204" pitchFamily="34" charset="0"/>
              </a:rPr>
              <a:t> on ne peut pas affirmer qu’il </a:t>
            </a:r>
            <a:r>
              <a:rPr lang="fr-FR" dirty="0">
                <a:solidFill>
                  <a:srgbClr val="000000"/>
                </a:solidFill>
                <a:latin typeface="Arial" panose="020B0604020202020204" pitchFamily="34" charset="0"/>
              </a:rPr>
              <a:t>existe une relation dose effet (ou effet-dose) entre l'exposition et</a:t>
            </a:r>
            <a:r>
              <a:rPr lang="fr-FR" baseline="0" dirty="0">
                <a:solidFill>
                  <a:srgbClr val="000000"/>
                </a:solidFill>
                <a:latin typeface="Arial" panose="020B0604020202020204" pitchFamily="34" charset="0"/>
              </a:rPr>
              <a:t> </a:t>
            </a:r>
            <a:r>
              <a:rPr lang="fr-FR" dirty="0">
                <a:solidFill>
                  <a:srgbClr val="000000"/>
                </a:solidFill>
                <a:latin typeface="Arial" panose="020B0604020202020204" pitchFamily="34" charset="0"/>
              </a:rPr>
              <a:t>la maladie. Même si les OR semblent se réduire avec l’augmentation de la durée d’exposition (1</a:t>
            </a:r>
            <a:r>
              <a:rPr lang="fr-FR" baseline="0" dirty="0">
                <a:solidFill>
                  <a:srgbClr val="000000"/>
                </a:solidFill>
                <a:latin typeface="Arial" panose="020B0604020202020204" pitchFamily="34" charset="0"/>
              </a:rPr>
              <a:t> -</a:t>
            </a:r>
            <a:r>
              <a:rPr lang="fr-FR" dirty="0">
                <a:solidFill>
                  <a:srgbClr val="000000"/>
                </a:solidFill>
                <a:latin typeface="Arial" panose="020B0604020202020204" pitchFamily="34" charset="0"/>
              </a:rPr>
              <a:t> 0,75 - 0,37), on ne sait pas si cette réduction et donc cet effet-dose est</a:t>
            </a:r>
            <a:r>
              <a:rPr lang="fr-FR" baseline="0" dirty="0">
                <a:solidFill>
                  <a:srgbClr val="000000"/>
                </a:solidFill>
                <a:latin typeface="Arial" panose="020B0604020202020204" pitchFamily="34" charset="0"/>
              </a:rPr>
              <a:t> statistiquement significatif </a:t>
            </a:r>
            <a:r>
              <a:rPr kumimoji="1" lang="fr-FR" dirty="0">
                <a:latin typeface="Times New Roman" pitchFamily="18" charset="0"/>
              </a:rPr>
              <a:t>car on ne dispose pas de la valeur du "p tendance" (qui correspond à un test du Chi2 de tendance, « p trend » en anglais)  et que les ICC se chevauchent </a:t>
            </a:r>
          </a:p>
          <a:p>
            <a:pPr rtl="0" eaLnBrk="1" fontAlgn="t" latinLnBrk="0" hangingPunct="1"/>
            <a:endParaRPr lang="fr-FR" b="1" dirty="0"/>
          </a:p>
          <a:p>
            <a:pPr rtl="0" eaLnBrk="1" fontAlgn="t" latinLnBrk="0" hangingPunct="1"/>
            <a:r>
              <a:rPr lang="fr-FR" b="1" dirty="0"/>
              <a:t>e. avoir été allaité plus de 4 mois est associé à un moins grand risque de SEP par rapport à l’absence d’allaitement : Vrai</a:t>
            </a:r>
            <a:endParaRPr lang="fr-FR" sz="1100" dirty="0"/>
          </a:p>
          <a:p>
            <a:pPr defTabSz="922447" eaLnBrk="0" fontAlgn="base" hangingPunct="0">
              <a:spcBef>
                <a:spcPct val="30000"/>
              </a:spcBef>
              <a:spcAft>
                <a:spcPct val="0"/>
              </a:spcAft>
              <a:defRPr/>
            </a:pPr>
            <a:r>
              <a:rPr lang="fr-FR" dirty="0">
                <a:solidFill>
                  <a:prstClr val="black"/>
                </a:solidFill>
              </a:rPr>
              <a:t>Les personnes allaitées </a:t>
            </a:r>
            <a:r>
              <a:rPr lang="fr-FR" b="1" dirty="0">
                <a:solidFill>
                  <a:prstClr val="black"/>
                </a:solidFill>
              </a:rPr>
              <a:t>&gt;4 mois </a:t>
            </a:r>
            <a:r>
              <a:rPr lang="fr-FR" dirty="0">
                <a:solidFill>
                  <a:prstClr val="black"/>
                </a:solidFill>
              </a:rPr>
              <a:t>ont un risque de SEP réduit en moyenne de 63% (OR=0.37) et on PEUT CONCLURE à une association significative car l’intervalle de confiance va d’une réduction du risque de 63% (OR=0.37) à une réduction du risque de 39% (OR=0.61)</a:t>
            </a:r>
          </a:p>
          <a:p>
            <a:pPr defTabSz="922447" eaLnBrk="0" fontAlgn="base" hangingPunct="0">
              <a:spcBef>
                <a:spcPct val="30000"/>
              </a:spcBef>
              <a:spcAft>
                <a:spcPct val="0"/>
              </a:spcAft>
              <a:defRPr/>
            </a:pPr>
            <a:endParaRPr kumimoji="1" lang="fr-FR" dirty="0">
              <a:latin typeface="Times New Roman" pitchFamily="18" charset="0"/>
            </a:endParaRPr>
          </a:p>
          <a:p>
            <a:endParaRPr lang="fr-FR" dirty="0">
              <a:solidFill>
                <a:srgbClr val="FF0000"/>
              </a:solidFill>
            </a:endParaRPr>
          </a:p>
          <a:p>
            <a:pPr marL="403570" lvl="1" algn="just">
              <a:spcAft>
                <a:spcPts val="605"/>
              </a:spcAft>
              <a:buClr>
                <a:srgbClr val="078F9D"/>
              </a:buClr>
            </a:pPr>
            <a:endParaRPr lang="en-US"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31</a:t>
            </a:fld>
            <a:endParaRPr lang="fr-FR"/>
          </a:p>
        </p:txBody>
      </p:sp>
    </p:spTree>
    <p:extLst>
      <p:ext uri="{BB962C8B-B14F-4D97-AF65-F5344CB8AC3E}">
        <p14:creationId xmlns:p14="http://schemas.microsoft.com/office/powerpoint/2010/main" val="8518774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750888"/>
            <a:ext cx="5002213" cy="3751262"/>
          </a:xfrm>
        </p:spPr>
      </p:sp>
      <p:sp>
        <p:nvSpPr>
          <p:cNvPr id="3" name="Espace réservé des commentaires 2"/>
          <p:cNvSpPr>
            <a:spLocks noGrp="1"/>
          </p:cNvSpPr>
          <p:nvPr>
            <p:ph type="body" idx="1"/>
          </p:nvPr>
        </p:nvSpPr>
        <p:spPr/>
        <p:txBody>
          <a:bodyPr/>
          <a:lstStyle/>
          <a:p>
            <a:pPr marL="403570" lvl="1" algn="just">
              <a:spcAft>
                <a:spcPts val="605"/>
              </a:spcAft>
              <a:buClr>
                <a:srgbClr val="078F9D"/>
              </a:buClr>
            </a:pPr>
            <a:r>
              <a:rPr lang="fr-FR" dirty="0">
                <a:solidFill>
                  <a:prstClr val="black"/>
                </a:solidFill>
              </a:rPr>
              <a:t>Interprétation des analyses multivariées quand l’exposition est exprimée par une variable dichotomique (deux catégories : oui/non)</a:t>
            </a:r>
          </a:p>
        </p:txBody>
      </p:sp>
      <p:sp>
        <p:nvSpPr>
          <p:cNvPr id="4" name="Espace réservé du numéro de diapositive 3"/>
          <p:cNvSpPr>
            <a:spLocks noGrp="1"/>
          </p:cNvSpPr>
          <p:nvPr>
            <p:ph type="sldNum" sz="quarter" idx="10"/>
          </p:nvPr>
        </p:nvSpPr>
        <p:spPr/>
        <p:txBody>
          <a:bodyPr/>
          <a:lstStyle/>
          <a:p>
            <a:pPr>
              <a:defRPr/>
            </a:pPr>
            <a:fld id="{056554BA-BA55-43E9-9C6B-252636C5D82F}" type="slidenum">
              <a:rPr lang="fr-FR" altLang="fr-FR" smtClean="0"/>
              <a:pPr>
                <a:defRPr/>
              </a:pPr>
              <a:t>32</a:t>
            </a:fld>
            <a:endParaRPr lang="fr-FR" altLang="fr-FR"/>
          </a:p>
        </p:txBody>
      </p:sp>
    </p:spTree>
    <p:extLst>
      <p:ext uri="{BB962C8B-B14F-4D97-AF65-F5344CB8AC3E}">
        <p14:creationId xmlns:p14="http://schemas.microsoft.com/office/powerpoint/2010/main" val="8883706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750888"/>
            <a:ext cx="5002213" cy="3751262"/>
          </a:xfrm>
        </p:spPr>
      </p:sp>
      <p:sp>
        <p:nvSpPr>
          <p:cNvPr id="3" name="Espace réservé des commentaires 2"/>
          <p:cNvSpPr>
            <a:spLocks noGrp="1"/>
          </p:cNvSpPr>
          <p:nvPr>
            <p:ph type="body" idx="1"/>
          </p:nvPr>
        </p:nvSpPr>
        <p:spPr/>
        <p:txBody>
          <a:bodyPr/>
          <a:lstStyle/>
          <a:p>
            <a:pPr defTabSz="922447">
              <a:defRPr/>
            </a:pPr>
            <a:r>
              <a:rPr lang="fr-FR" dirty="0">
                <a:solidFill>
                  <a:prstClr val="black"/>
                </a:solidFill>
              </a:rPr>
              <a:t>Interprétation des analyses multivariées quand l’exposition est exprimée par une variable catégorielle ordonnée (ou ordinale) avec ici trois catégories</a:t>
            </a:r>
          </a:p>
          <a:p>
            <a:pPr defTabSz="922447">
              <a:defRPr/>
            </a:pPr>
            <a:r>
              <a:rPr lang="fr-FR" dirty="0">
                <a:solidFill>
                  <a:prstClr val="black"/>
                </a:solidFill>
              </a:rPr>
              <a:t>Recherche d’un effet-dose</a:t>
            </a:r>
            <a:endParaRPr lang="fr-FR" dirty="0">
              <a:solidFill>
                <a:srgbClr val="FF0000"/>
              </a:solidFill>
            </a:endParaRPr>
          </a:p>
        </p:txBody>
      </p:sp>
      <p:sp>
        <p:nvSpPr>
          <p:cNvPr id="4" name="Espace réservé du numéro de diapositive 3"/>
          <p:cNvSpPr>
            <a:spLocks noGrp="1"/>
          </p:cNvSpPr>
          <p:nvPr>
            <p:ph type="sldNum" sz="quarter" idx="10"/>
          </p:nvPr>
        </p:nvSpPr>
        <p:spPr/>
        <p:txBody>
          <a:bodyPr/>
          <a:lstStyle/>
          <a:p>
            <a:pPr>
              <a:defRPr/>
            </a:pPr>
            <a:fld id="{056554BA-BA55-43E9-9C6B-252636C5D82F}" type="slidenum">
              <a:rPr lang="fr-FR" altLang="fr-FR" smtClean="0"/>
              <a:pPr>
                <a:defRPr/>
              </a:pPr>
              <a:t>33</a:t>
            </a:fld>
            <a:endParaRPr lang="fr-FR" altLang="fr-FR"/>
          </a:p>
        </p:txBody>
      </p:sp>
    </p:spTree>
    <p:extLst>
      <p:ext uri="{BB962C8B-B14F-4D97-AF65-F5344CB8AC3E}">
        <p14:creationId xmlns:p14="http://schemas.microsoft.com/office/powerpoint/2010/main" val="31613650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34</a:t>
            </a:fld>
            <a:endParaRPr lang="fr-FR"/>
          </a:p>
        </p:txBody>
      </p:sp>
    </p:spTree>
    <p:extLst>
      <p:ext uri="{BB962C8B-B14F-4D97-AF65-F5344CB8AC3E}">
        <p14:creationId xmlns:p14="http://schemas.microsoft.com/office/powerpoint/2010/main" val="278322742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35</a:t>
            </a:fld>
            <a:endParaRPr lang="fr-FR"/>
          </a:p>
        </p:txBody>
      </p:sp>
    </p:spTree>
    <p:extLst>
      <p:ext uri="{BB962C8B-B14F-4D97-AF65-F5344CB8AC3E}">
        <p14:creationId xmlns:p14="http://schemas.microsoft.com/office/powerpoint/2010/main" val="14730838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30612" indent="-230612">
              <a:buAutoNum type="alphaLcPeriod"/>
            </a:pPr>
            <a:r>
              <a:rPr lang="fr-FR" baseline="0" dirty="0"/>
              <a:t>Le manque de puissance entrainerait l’absence de résultat significatif. </a:t>
            </a:r>
          </a:p>
          <a:p>
            <a:pPr marL="230612" indent="-230612">
              <a:buAutoNum type="alphaLcPeriod"/>
            </a:pPr>
            <a:r>
              <a:rPr lang="fr-FR" baseline="0" dirty="0"/>
              <a:t>Il n’y a pas eu de tests multiples ici </a:t>
            </a:r>
          </a:p>
          <a:p>
            <a:pPr marL="230612" indent="-230612">
              <a:buAutoNum type="alphaLcPeriod"/>
            </a:pPr>
            <a:r>
              <a:rPr lang="fr-FR" baseline="0" dirty="0"/>
              <a:t>Toujours possible effet de confusion résiduel malgré l’ajustement dans ce type d’étude + caractéristiques différentes des 2 population (âge </a:t>
            </a:r>
            <a:r>
              <a:rPr lang="fr-FR" baseline="0" dirty="0" err="1"/>
              <a:t>etc</a:t>
            </a:r>
            <a:r>
              <a:rPr lang="fr-FR" baseline="0" dirty="0"/>
              <a:t>)</a:t>
            </a:r>
          </a:p>
          <a:p>
            <a:pPr marL="230612" indent="-230612">
              <a:buAutoNum type="alphaLcPeriod"/>
            </a:pPr>
            <a:r>
              <a:rPr lang="fr-FR" baseline="0" dirty="0"/>
              <a:t>Effet réel est possible : à démonter dans d’autres études</a:t>
            </a:r>
          </a:p>
          <a:p>
            <a:pPr marL="230612" indent="-230612">
              <a:buAutoNum type="alphaLcPeriod"/>
            </a:pPr>
            <a:r>
              <a:rPr lang="fr-FR" baseline="0" dirty="0"/>
              <a:t>Biais de mémoire possible car plus d’un tiers dans chaque groupe n’a pas su répondre sur la question de l’allaitement </a:t>
            </a:r>
          </a:p>
          <a:p>
            <a:pPr marL="230612" indent="-230612">
              <a:buAutoNum type="alphaLcPeriod"/>
            </a:pPr>
            <a:endParaRPr lang="en-US"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36</a:t>
            </a:fld>
            <a:endParaRPr lang="fr-FR"/>
          </a:p>
        </p:txBody>
      </p:sp>
    </p:spTree>
    <p:extLst>
      <p:ext uri="{BB962C8B-B14F-4D97-AF65-F5344CB8AC3E}">
        <p14:creationId xmlns:p14="http://schemas.microsoft.com/office/powerpoint/2010/main" val="52555854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37</a:t>
            </a:fld>
            <a:endParaRPr lang="fr-FR"/>
          </a:p>
        </p:txBody>
      </p:sp>
    </p:spTree>
    <p:extLst>
      <p:ext uri="{BB962C8B-B14F-4D97-AF65-F5344CB8AC3E}">
        <p14:creationId xmlns:p14="http://schemas.microsoft.com/office/powerpoint/2010/main" val="16987492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 FDR peut être protecteur, </a:t>
            </a:r>
          </a:p>
          <a:p>
            <a:r>
              <a:rPr lang="fr-FR" dirty="0"/>
              <a:t>On ne peut pas calculer des RR dans une étude cas-témoins, </a:t>
            </a:r>
          </a:p>
          <a:p>
            <a:r>
              <a:rPr lang="fr-FR" dirty="0"/>
              <a:t>Un Chi-deux tendance aurait été plus approprié pour identifier  un effet-dose grâce au p tendance qu’il permet de calculer</a:t>
            </a:r>
          </a:p>
          <a:p>
            <a:r>
              <a:rPr lang="fr-FR" dirty="0"/>
              <a:t>Tous les facteurs de risque du CJ sont susceptibles d’être des FDC si jamais ils sont aussi liés à l’exposition (« </a:t>
            </a:r>
            <a:r>
              <a:rPr lang="fr-FR" dirty="0" err="1"/>
              <a:t>We</a:t>
            </a:r>
            <a:r>
              <a:rPr lang="fr-FR" dirty="0"/>
              <a:t> </a:t>
            </a:r>
            <a:r>
              <a:rPr lang="fr-FR" dirty="0" err="1"/>
              <a:t>defined</a:t>
            </a:r>
            <a:r>
              <a:rPr lang="fr-FR" dirty="0"/>
              <a:t> a priori to </a:t>
            </a:r>
            <a:r>
              <a:rPr lang="fr-FR" dirty="0" err="1"/>
              <a:t>adjust</a:t>
            </a:r>
            <a:r>
              <a:rPr lang="fr-FR" dirty="0"/>
              <a:t> the </a:t>
            </a:r>
            <a:r>
              <a:rPr lang="fr-FR" dirty="0" err="1"/>
              <a:t>effect</a:t>
            </a:r>
            <a:r>
              <a:rPr lang="fr-FR" dirty="0"/>
              <a:t> of </a:t>
            </a:r>
            <a:r>
              <a:rPr lang="fr-FR" dirty="0" err="1"/>
              <a:t>breastfeeding</a:t>
            </a:r>
            <a:r>
              <a:rPr lang="fr-FR" dirty="0"/>
              <a:t> on the </a:t>
            </a:r>
            <a:r>
              <a:rPr lang="fr-FR" dirty="0" err="1"/>
              <a:t>probability</a:t>
            </a:r>
            <a:r>
              <a:rPr lang="fr-FR" dirty="0"/>
              <a:t> of MS for all the </a:t>
            </a:r>
            <a:r>
              <a:rPr lang="fr-FR" dirty="0" err="1"/>
              <a:t>factors</a:t>
            </a:r>
            <a:r>
              <a:rPr lang="fr-FR" dirty="0"/>
              <a:t> </a:t>
            </a:r>
            <a:r>
              <a:rPr lang="fr-FR" dirty="0" err="1"/>
              <a:t>shown</a:t>
            </a:r>
            <a:r>
              <a:rPr lang="fr-FR" dirty="0"/>
              <a:t> to </a:t>
            </a:r>
            <a:r>
              <a:rPr lang="fr-FR" dirty="0" err="1"/>
              <a:t>be</a:t>
            </a:r>
            <a:r>
              <a:rPr lang="fr-FR" dirty="0"/>
              <a:t> </a:t>
            </a:r>
            <a:r>
              <a:rPr lang="fr-FR" dirty="0" err="1"/>
              <a:t>independent</a:t>
            </a:r>
            <a:r>
              <a:rPr lang="fr-FR" dirty="0"/>
              <a:t> </a:t>
            </a:r>
            <a:r>
              <a:rPr lang="fr-FR" dirty="0" err="1"/>
              <a:t>predictors</a:t>
            </a:r>
            <a:r>
              <a:rPr lang="fr-FR" dirty="0"/>
              <a:t> for MS in Conradi et al.1 ») </a:t>
            </a:r>
          </a:p>
          <a:p>
            <a:r>
              <a:rPr lang="fr-FR" dirty="0"/>
              <a:t>L’âge ne peut pas entrainer de biais de confusion dans la mesure où les analyses sont ajustées pour l’âge  </a:t>
            </a:r>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38</a:t>
            </a:fld>
            <a:endParaRPr lang="fr-FR"/>
          </a:p>
        </p:txBody>
      </p:sp>
    </p:spTree>
    <p:extLst>
      <p:ext uri="{BB962C8B-B14F-4D97-AF65-F5344CB8AC3E}">
        <p14:creationId xmlns:p14="http://schemas.microsoft.com/office/powerpoint/2010/main" val="10809879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39</a:t>
            </a:fld>
            <a:endParaRPr lang="fr-FR"/>
          </a:p>
        </p:txBody>
      </p:sp>
    </p:spTree>
    <p:extLst>
      <p:ext uri="{BB962C8B-B14F-4D97-AF65-F5344CB8AC3E}">
        <p14:creationId xmlns:p14="http://schemas.microsoft.com/office/powerpoint/2010/main" val="1264122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defTabSz="922447">
              <a:defRPr/>
            </a:pPr>
            <a:r>
              <a:rPr lang="fr-FR" dirty="0">
                <a:ea typeface="Times New Roman" panose="02020603050405020304" pitchFamily="18" charset="0"/>
              </a:rPr>
              <a:t>Une étude cas-témoin est une étude épidémiologique, observationnelle, analytique, « à visée étiologique » (car </a:t>
            </a:r>
            <a:r>
              <a:rPr lang="fr-FR" b="1" dirty="0">
                <a:ea typeface="Times New Roman" panose="02020603050405020304" pitchFamily="18" charset="0"/>
              </a:rPr>
              <a:t>l’hypothèse sous-jacente </a:t>
            </a:r>
            <a:r>
              <a:rPr lang="fr-FR" dirty="0">
                <a:ea typeface="Times New Roman" panose="02020603050405020304" pitchFamily="18" charset="0"/>
              </a:rPr>
              <a:t>est qu’il existe un lien de causalité, donc « étiologique » entre le facteur de risque étudié et le critère de jugement, cependant dans une </a:t>
            </a:r>
            <a:r>
              <a:rPr lang="fr-FR" b="1" dirty="0">
                <a:ea typeface="Times New Roman" panose="02020603050405020304" pitchFamily="18" charset="0"/>
              </a:rPr>
              <a:t>étude observationnelle</a:t>
            </a:r>
            <a:r>
              <a:rPr lang="fr-FR" dirty="0">
                <a:ea typeface="Times New Roman" panose="02020603050405020304" pitchFamily="18" charset="0"/>
              </a:rPr>
              <a:t>, </a:t>
            </a:r>
            <a:r>
              <a:rPr lang="fr-FR" b="1" dirty="0">
                <a:ea typeface="Times New Roman" panose="02020603050405020304" pitchFamily="18" charset="0"/>
              </a:rPr>
              <a:t>une association statistique entre facteur de risque et critère de jugement ne veut pas forcément dire relation causale, </a:t>
            </a:r>
            <a:r>
              <a:rPr lang="fr-FR" b="0" dirty="0">
                <a:ea typeface="Times New Roman" panose="02020603050405020304" pitchFamily="18" charset="0"/>
              </a:rPr>
              <a:t>on peut seulement avoir des </a:t>
            </a:r>
            <a:r>
              <a:rPr lang="fr-FR" b="1" dirty="0">
                <a:ea typeface="Times New Roman" panose="02020603050405020304" pitchFamily="18" charset="0"/>
              </a:rPr>
              <a:t>présomptions</a:t>
            </a:r>
            <a:r>
              <a:rPr lang="fr-FR" b="0" dirty="0">
                <a:ea typeface="Times New Roman" panose="02020603050405020304" pitchFamily="18" charset="0"/>
              </a:rPr>
              <a:t> sur une relation causale, plus ou moins fortes selon le critères de </a:t>
            </a:r>
            <a:r>
              <a:rPr lang="fr-FR" b="1" dirty="0">
                <a:ea typeface="Times New Roman" panose="02020603050405020304" pitchFamily="18" charset="0"/>
              </a:rPr>
              <a:t>Hill</a:t>
            </a:r>
            <a:r>
              <a:rPr lang="fr-FR" b="0" dirty="0">
                <a:ea typeface="Times New Roman" panose="02020603050405020304" pitchFamily="18" charset="0"/>
              </a:rPr>
              <a:t> présents dans l’étude)</a:t>
            </a:r>
          </a:p>
          <a:p>
            <a:pPr defTabSz="922447">
              <a:defRPr/>
            </a:pPr>
            <a:r>
              <a:rPr lang="fr-FR" b="0" dirty="0">
                <a:ea typeface="Times New Roman" panose="02020603050405020304" pitchFamily="18" charset="0"/>
              </a:rPr>
              <a:t> </a:t>
            </a:r>
          </a:p>
          <a:p>
            <a:pPr defTabSz="922447">
              <a:defRPr/>
            </a:pPr>
            <a:r>
              <a:rPr lang="fr-FR" b="1" dirty="0">
                <a:ea typeface="Times New Roman" panose="02020603050405020304" pitchFamily="18" charset="0"/>
              </a:rPr>
              <a:t>L’étude cas-témoin est toujours rétrospective car on rechercher une exposition antérieure à la maladie de façon rétrospective, c’est –à-dire une fois la maladie déjà déclarée</a:t>
            </a:r>
          </a:p>
          <a:p>
            <a:pPr defTabSz="922447">
              <a:defRPr/>
            </a:pPr>
            <a:endParaRPr lang="fr-FR" dirty="0">
              <a:ea typeface="Times New Roman" panose="02020603050405020304" pitchFamily="18" charset="0"/>
            </a:endParaRPr>
          </a:p>
          <a:p>
            <a:pPr defTabSz="922447">
              <a:defRPr/>
            </a:pPr>
            <a:r>
              <a:rPr lang="fr-FR" b="1" dirty="0">
                <a:ea typeface="Times New Roman" panose="02020603050405020304" pitchFamily="18" charset="0"/>
              </a:rPr>
              <a:t>Les cas sont atteints par la maladie étudiée (CJ) dès</a:t>
            </a:r>
            <a:r>
              <a:rPr lang="fr-FR" b="1" baseline="0" dirty="0">
                <a:ea typeface="Times New Roman" panose="02020603050405020304" pitchFamily="18" charset="0"/>
              </a:rPr>
              <a:t> le début de l’étude</a:t>
            </a:r>
          </a:p>
          <a:p>
            <a:pPr defTabSz="922447">
              <a:defRPr/>
            </a:pPr>
            <a:endParaRPr lang="fr-FR" baseline="0" dirty="0">
              <a:ea typeface="Times New Roman" panose="02020603050405020304" pitchFamily="18" charset="0"/>
            </a:endParaRPr>
          </a:p>
          <a:p>
            <a:endParaRPr lang="en-US"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4</a:t>
            </a:fld>
            <a:endParaRPr lang="fr-FR"/>
          </a:p>
        </p:txBody>
      </p:sp>
    </p:spTree>
    <p:extLst>
      <p:ext uri="{BB962C8B-B14F-4D97-AF65-F5344CB8AC3E}">
        <p14:creationId xmlns:p14="http://schemas.microsoft.com/office/powerpoint/2010/main" val="10618510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l’effet-dose n’est pas statistiquement significatif, </a:t>
            </a:r>
          </a:p>
          <a:p>
            <a:r>
              <a:rPr lang="fr-FR" dirty="0"/>
              <a:t>il n’y a pas une bonne cohérence externe puisqu’on nous parle d’études qui ont montré une relation inverse, </a:t>
            </a:r>
          </a:p>
          <a:p>
            <a:r>
              <a:rPr lang="fr-FR" dirty="0"/>
              <a:t>la chronologie est forcément respectée puisqu’on parle d’allaitement</a:t>
            </a:r>
          </a:p>
          <a:p>
            <a:r>
              <a:rPr lang="fr-FR" dirty="0"/>
              <a:t>L’allaitement n’est pas associé de façon spécifique à la SEP (différent de amiante et mésothéliome par exemple)</a:t>
            </a:r>
          </a:p>
          <a:p>
            <a:r>
              <a:rPr lang="fr-FR" dirty="0"/>
              <a:t>Aucune information n’est donnée pour étayer la réduction de la SEP avec l’augmentation de la fréquence de l’allaitement</a:t>
            </a:r>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40</a:t>
            </a:fld>
            <a:endParaRPr lang="fr-FR"/>
          </a:p>
        </p:txBody>
      </p:sp>
    </p:spTree>
    <p:extLst>
      <p:ext uri="{BB962C8B-B14F-4D97-AF65-F5344CB8AC3E}">
        <p14:creationId xmlns:p14="http://schemas.microsoft.com/office/powerpoint/2010/main" val="342602943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41</a:t>
            </a:fld>
            <a:endParaRPr lang="fr-FR"/>
          </a:p>
        </p:txBody>
      </p:sp>
    </p:spTree>
    <p:extLst>
      <p:ext uri="{BB962C8B-B14F-4D97-AF65-F5344CB8AC3E}">
        <p14:creationId xmlns:p14="http://schemas.microsoft.com/office/powerpoint/2010/main" val="351998168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42</a:t>
            </a:fld>
            <a:endParaRPr lang="fr-FR"/>
          </a:p>
        </p:txBody>
      </p:sp>
    </p:spTree>
    <p:extLst>
      <p:ext uri="{BB962C8B-B14F-4D97-AF65-F5344CB8AC3E}">
        <p14:creationId xmlns:p14="http://schemas.microsoft.com/office/powerpoint/2010/main" val="1045528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defTabSz="922447">
              <a:defRPr/>
            </a:pPr>
            <a:r>
              <a:rPr lang="fr-FR" b="1" dirty="0">
                <a:ea typeface="Times New Roman" panose="02020603050405020304" pitchFamily="18" charset="0"/>
              </a:rPr>
              <a:t>L’étude cas-témoin est toujours rétrospective car on rechercher une exposition antérieure à la maladie de façon rétrospective, c’est –à-dire une fois la maladie déjà déclarée</a:t>
            </a:r>
            <a:endParaRPr lang="fr-FR" dirty="0">
              <a:ea typeface="Times New Roman" panose="02020603050405020304" pitchFamily="18" charset="0"/>
            </a:endParaRPr>
          </a:p>
          <a:p>
            <a:pPr defTabSz="922447">
              <a:defRPr/>
            </a:pPr>
            <a:r>
              <a:rPr lang="fr-FR" b="1" dirty="0">
                <a:ea typeface="Times New Roman" panose="02020603050405020304" pitchFamily="18" charset="0"/>
              </a:rPr>
              <a:t>Les cas sont atteints par la maladie étudiée (CJ) dès</a:t>
            </a:r>
            <a:r>
              <a:rPr lang="fr-FR" b="1" baseline="0" dirty="0">
                <a:ea typeface="Times New Roman" panose="02020603050405020304" pitchFamily="18" charset="0"/>
              </a:rPr>
              <a:t> le début de l’étude</a:t>
            </a:r>
          </a:p>
          <a:p>
            <a:pPr defTabSz="922447">
              <a:defRPr/>
            </a:pPr>
            <a:endParaRPr lang="fr-FR" baseline="0" dirty="0">
              <a:ea typeface="Times New Roman" panose="02020603050405020304" pitchFamily="18" charset="0"/>
            </a:endParaRPr>
          </a:p>
          <a:p>
            <a:endParaRPr lang="en-US"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5</a:t>
            </a:fld>
            <a:endParaRPr lang="fr-FR"/>
          </a:p>
        </p:txBody>
      </p:sp>
    </p:spTree>
    <p:extLst>
      <p:ext uri="{BB962C8B-B14F-4D97-AF65-F5344CB8AC3E}">
        <p14:creationId xmlns:p14="http://schemas.microsoft.com/office/powerpoint/2010/main" val="1586413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6</a:t>
            </a:fld>
            <a:endParaRPr lang="fr-FR"/>
          </a:p>
        </p:txBody>
      </p:sp>
    </p:spTree>
    <p:extLst>
      <p:ext uri="{BB962C8B-B14F-4D97-AF65-F5344CB8AC3E}">
        <p14:creationId xmlns:p14="http://schemas.microsoft.com/office/powerpoint/2010/main" val="25513118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2F32BCAB-EECF-4539-8FEF-E7D3EEC5F4B1}" type="slidenum">
              <a:rPr lang="fr-FR" smtClean="0"/>
              <a:pPr/>
              <a:t>7</a:t>
            </a:fld>
            <a:endParaRPr lang="fr-FR"/>
          </a:p>
        </p:txBody>
      </p:sp>
    </p:spTree>
    <p:extLst>
      <p:ext uri="{BB962C8B-B14F-4D97-AF65-F5344CB8AC3E}">
        <p14:creationId xmlns:p14="http://schemas.microsoft.com/office/powerpoint/2010/main" val="4006402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8</a:t>
            </a:fld>
            <a:endParaRPr lang="fr-FR"/>
          </a:p>
        </p:txBody>
      </p:sp>
    </p:spTree>
    <p:extLst>
      <p:ext uri="{BB962C8B-B14F-4D97-AF65-F5344CB8AC3E}">
        <p14:creationId xmlns:p14="http://schemas.microsoft.com/office/powerpoint/2010/main" val="3006554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9</a:t>
            </a:fld>
            <a:endParaRPr lang="fr-FR"/>
          </a:p>
        </p:txBody>
      </p:sp>
    </p:spTree>
    <p:extLst>
      <p:ext uri="{BB962C8B-B14F-4D97-AF65-F5344CB8AC3E}">
        <p14:creationId xmlns:p14="http://schemas.microsoft.com/office/powerpoint/2010/main" val="21829185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lvl1pPr>
              <a:defRPr>
                <a:latin typeface="Garamond" charset="0"/>
              </a:defRPr>
            </a:lvl1pPr>
          </a:lstStyle>
          <a:p>
            <a:pPr>
              <a:defRPr/>
            </a:pPr>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lvl1pPr>
              <a:defRPr>
                <a:latin typeface="Garamond" charset="0"/>
              </a:defRPr>
            </a:lvl1pPr>
          </a:lstStyle>
          <a:p>
            <a:pPr>
              <a:defRPr/>
            </a:pPr>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lvl1pPr>
              <a:defRPr>
                <a:latin typeface="Garamond" charset="0"/>
              </a:defRPr>
            </a:lvl1pPr>
          </a:lstStyle>
          <a:p>
            <a:pPr>
              <a:defRPr/>
            </a:pPr>
            <a:fld id="{5B83D243-C88B-4248-BC22-037D82126A6D}" type="slidenum">
              <a:rPr lang="fr-FR" altLang="fr-FR"/>
              <a:pPr>
                <a:defRPr/>
              </a:pPr>
              <a:t>‹N°›</a:t>
            </a:fld>
            <a:endParaRPr lang="fr-FR" altLang="fr-FR"/>
          </a:p>
        </p:txBody>
      </p:sp>
    </p:spTree>
    <p:extLst>
      <p:ext uri="{BB962C8B-B14F-4D97-AF65-F5344CB8AC3E}">
        <p14:creationId xmlns:p14="http://schemas.microsoft.com/office/powerpoint/2010/main" val="34452107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7100">
              <a:srgbClr val="FFFFFF"/>
            </a:gs>
            <a:gs pos="0">
              <a:schemeClr val="bg1"/>
            </a:gs>
            <a:gs pos="100000">
              <a:schemeClr val="bg1"/>
            </a:gs>
          </a:gsLst>
          <a:path path="circle">
            <a:fillToRect t="100000" r="100000"/>
          </a:path>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67544" y="1916832"/>
            <a:ext cx="8229600" cy="114300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pic>
        <p:nvPicPr>
          <p:cNvPr id="1027" name="Picture 3" descr="D:\Donnée 2\Monique\Appels à projets 2012-2013\Diaporama LYON EST\bas-de-page-.jp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9538" y="5779318"/>
            <a:ext cx="7759700" cy="98107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Julie.haesebaert@chu-lyon.fr" TargetMode="External"/><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685800" y="836712"/>
            <a:ext cx="7772400" cy="1440161"/>
          </a:xfrm>
        </p:spPr>
        <p:txBody>
          <a:bodyPr>
            <a:normAutofit/>
          </a:bodyPr>
          <a:lstStyle/>
          <a:p>
            <a:r>
              <a:rPr lang="fr-FR" b="1" dirty="0">
                <a:solidFill>
                  <a:schemeClr val="accent6"/>
                </a:solidFill>
              </a:rPr>
              <a:t>DFGSM3 – LCA</a:t>
            </a:r>
            <a:br>
              <a:rPr lang="fr-FR" dirty="0"/>
            </a:br>
            <a:r>
              <a:rPr lang="fr-FR" b="1" dirty="0">
                <a:solidFill>
                  <a:schemeClr val="accent6"/>
                </a:solidFill>
              </a:rPr>
              <a:t>ED : Etude Cas-témoin </a:t>
            </a:r>
          </a:p>
        </p:txBody>
      </p:sp>
      <p:sp>
        <p:nvSpPr>
          <p:cNvPr id="6" name="ZoneTexte 5"/>
          <p:cNvSpPr txBox="1"/>
          <p:nvPr/>
        </p:nvSpPr>
        <p:spPr>
          <a:xfrm>
            <a:off x="685800" y="3068960"/>
            <a:ext cx="8278688" cy="830997"/>
          </a:xfrm>
          <a:prstGeom prst="rect">
            <a:avLst/>
          </a:prstGeom>
          <a:noFill/>
        </p:spPr>
        <p:txBody>
          <a:bodyPr wrap="square" rtlCol="0">
            <a:spAutoFit/>
          </a:bodyPr>
          <a:lstStyle/>
          <a:p>
            <a:pPr algn="ctr"/>
            <a:r>
              <a:rPr lang="fr-FR" sz="2400" dirty="0"/>
              <a:t>J </a:t>
            </a:r>
            <a:r>
              <a:rPr lang="fr-FR" sz="2400" dirty="0" err="1"/>
              <a:t>Atfeh</a:t>
            </a:r>
            <a:r>
              <a:rPr lang="fr-FR" sz="2400" dirty="0"/>
              <a:t>, A  </a:t>
            </a:r>
            <a:r>
              <a:rPr lang="fr-FR" sz="2400" dirty="0" err="1"/>
              <a:t>Havet,</a:t>
            </a:r>
            <a:r>
              <a:rPr lang="fr-FR" sz="2400" dirty="0"/>
              <a:t> </a:t>
            </a:r>
          </a:p>
          <a:p>
            <a:pPr algn="ctr"/>
            <a:r>
              <a:rPr lang="fr-FR" sz="2400" dirty="0"/>
              <a:t>M </a:t>
            </a:r>
            <a:r>
              <a:rPr lang="fr-FR" sz="2400" dirty="0" err="1"/>
              <a:t>Delvallée</a:t>
            </a:r>
            <a:r>
              <a:rPr lang="fr-FR" sz="2400" dirty="0"/>
              <a:t>, J Haesebaert, L Huot, M Viprey</a:t>
            </a:r>
          </a:p>
        </p:txBody>
      </p:sp>
      <p:sp>
        <p:nvSpPr>
          <p:cNvPr id="17" name="Forme libre 16"/>
          <p:cNvSpPr/>
          <p:nvPr/>
        </p:nvSpPr>
        <p:spPr>
          <a:xfrm>
            <a:off x="1835696" y="2450776"/>
            <a:ext cx="5160267" cy="258144"/>
          </a:xfrm>
          <a:custGeom>
            <a:avLst/>
            <a:gdLst>
              <a:gd name="connsiteX0" fmla="*/ 0 w 5154917"/>
              <a:gd name="connsiteY0" fmla="*/ 67632 h 164367"/>
              <a:gd name="connsiteX1" fmla="*/ 1000125 w 5154917"/>
              <a:gd name="connsiteY1" fmla="*/ 162882 h 164367"/>
              <a:gd name="connsiteX2" fmla="*/ 2800350 w 5154917"/>
              <a:gd name="connsiteY2" fmla="*/ 957 h 164367"/>
              <a:gd name="connsiteX3" fmla="*/ 4800600 w 5154917"/>
              <a:gd name="connsiteY3" fmla="*/ 96207 h 164367"/>
              <a:gd name="connsiteX4" fmla="*/ 5143500 w 5154917"/>
              <a:gd name="connsiteY4" fmla="*/ 105732 h 164367"/>
              <a:gd name="connsiteX0" fmla="*/ 0 w 4983467"/>
              <a:gd name="connsiteY0" fmla="*/ 10482 h 162900"/>
              <a:gd name="connsiteX1" fmla="*/ 828675 w 4983467"/>
              <a:gd name="connsiteY1" fmla="*/ 162882 h 162900"/>
              <a:gd name="connsiteX2" fmla="*/ 2628900 w 4983467"/>
              <a:gd name="connsiteY2" fmla="*/ 957 h 162900"/>
              <a:gd name="connsiteX3" fmla="*/ 4629150 w 4983467"/>
              <a:gd name="connsiteY3" fmla="*/ 96207 h 162900"/>
              <a:gd name="connsiteX4" fmla="*/ 4972050 w 4983467"/>
              <a:gd name="connsiteY4" fmla="*/ 105732 h 162900"/>
              <a:gd name="connsiteX0" fmla="*/ 0 w 4983467"/>
              <a:gd name="connsiteY0" fmla="*/ 10482 h 162923"/>
              <a:gd name="connsiteX1" fmla="*/ 828675 w 4983467"/>
              <a:gd name="connsiteY1" fmla="*/ 162882 h 162923"/>
              <a:gd name="connsiteX2" fmla="*/ 2628900 w 4983467"/>
              <a:gd name="connsiteY2" fmla="*/ 957 h 162923"/>
              <a:gd name="connsiteX3" fmla="*/ 4629150 w 4983467"/>
              <a:gd name="connsiteY3" fmla="*/ 96207 h 162923"/>
              <a:gd name="connsiteX4" fmla="*/ 4972050 w 4983467"/>
              <a:gd name="connsiteY4" fmla="*/ 105732 h 162923"/>
              <a:gd name="connsiteX0" fmla="*/ 0 w 4972050"/>
              <a:gd name="connsiteY0" fmla="*/ 0 h 152459"/>
              <a:gd name="connsiteX1" fmla="*/ 828675 w 4972050"/>
              <a:gd name="connsiteY1" fmla="*/ 152400 h 152459"/>
              <a:gd name="connsiteX2" fmla="*/ 2876550 w 4972050"/>
              <a:gd name="connsiteY2" fmla="*/ 19050 h 152459"/>
              <a:gd name="connsiteX3" fmla="*/ 4629150 w 4972050"/>
              <a:gd name="connsiteY3" fmla="*/ 85725 h 152459"/>
              <a:gd name="connsiteX4" fmla="*/ 4972050 w 4972050"/>
              <a:gd name="connsiteY4" fmla="*/ 95250 h 152459"/>
              <a:gd name="connsiteX0" fmla="*/ 0 w 5314950"/>
              <a:gd name="connsiteY0" fmla="*/ 0 h 617991"/>
              <a:gd name="connsiteX1" fmla="*/ 1171575 w 5314950"/>
              <a:gd name="connsiteY1" fmla="*/ 600075 h 617991"/>
              <a:gd name="connsiteX2" fmla="*/ 3219450 w 5314950"/>
              <a:gd name="connsiteY2" fmla="*/ 466725 h 617991"/>
              <a:gd name="connsiteX3" fmla="*/ 4972050 w 5314950"/>
              <a:gd name="connsiteY3" fmla="*/ 533400 h 617991"/>
              <a:gd name="connsiteX4" fmla="*/ 5314950 w 5314950"/>
              <a:gd name="connsiteY4" fmla="*/ 542925 h 617991"/>
              <a:gd name="connsiteX0" fmla="*/ 0 w 5314950"/>
              <a:gd name="connsiteY0" fmla="*/ 0 h 617991"/>
              <a:gd name="connsiteX1" fmla="*/ 1171575 w 5314950"/>
              <a:gd name="connsiteY1" fmla="*/ 600075 h 617991"/>
              <a:gd name="connsiteX2" fmla="*/ 3219450 w 5314950"/>
              <a:gd name="connsiteY2" fmla="*/ 466725 h 617991"/>
              <a:gd name="connsiteX3" fmla="*/ 4972050 w 5314950"/>
              <a:gd name="connsiteY3" fmla="*/ 533400 h 617991"/>
              <a:gd name="connsiteX4" fmla="*/ 5314950 w 5314950"/>
              <a:gd name="connsiteY4" fmla="*/ 542925 h 617991"/>
              <a:gd name="connsiteX0" fmla="*/ 0 w 5495925"/>
              <a:gd name="connsiteY0" fmla="*/ 0 h 668367"/>
              <a:gd name="connsiteX1" fmla="*/ 1352550 w 5495925"/>
              <a:gd name="connsiteY1" fmla="*/ 647700 h 668367"/>
              <a:gd name="connsiteX2" fmla="*/ 3400425 w 5495925"/>
              <a:gd name="connsiteY2" fmla="*/ 514350 h 668367"/>
              <a:gd name="connsiteX3" fmla="*/ 5153025 w 5495925"/>
              <a:gd name="connsiteY3" fmla="*/ 581025 h 668367"/>
              <a:gd name="connsiteX4" fmla="*/ 5495925 w 5495925"/>
              <a:gd name="connsiteY4" fmla="*/ 590550 h 668367"/>
              <a:gd name="connsiteX0" fmla="*/ 0 w 5495925"/>
              <a:gd name="connsiteY0" fmla="*/ 0 h 668367"/>
              <a:gd name="connsiteX1" fmla="*/ 1352550 w 5495925"/>
              <a:gd name="connsiteY1" fmla="*/ 647700 h 668367"/>
              <a:gd name="connsiteX2" fmla="*/ 3400425 w 5495925"/>
              <a:gd name="connsiteY2" fmla="*/ 514350 h 668367"/>
              <a:gd name="connsiteX3" fmla="*/ 5153025 w 5495925"/>
              <a:gd name="connsiteY3" fmla="*/ 581025 h 668367"/>
              <a:gd name="connsiteX4" fmla="*/ 5495925 w 5495925"/>
              <a:gd name="connsiteY4" fmla="*/ 590550 h 668367"/>
              <a:gd name="connsiteX0" fmla="*/ 0 w 5800725"/>
              <a:gd name="connsiteY0" fmla="*/ 0 h 638131"/>
              <a:gd name="connsiteX1" fmla="*/ 1657350 w 5800725"/>
              <a:gd name="connsiteY1" fmla="*/ 619125 h 638131"/>
              <a:gd name="connsiteX2" fmla="*/ 3705225 w 5800725"/>
              <a:gd name="connsiteY2" fmla="*/ 485775 h 638131"/>
              <a:gd name="connsiteX3" fmla="*/ 5457825 w 5800725"/>
              <a:gd name="connsiteY3" fmla="*/ 552450 h 638131"/>
              <a:gd name="connsiteX4" fmla="*/ 5800725 w 5800725"/>
              <a:gd name="connsiteY4" fmla="*/ 561975 h 638131"/>
              <a:gd name="connsiteX0" fmla="*/ 0 w 5800725"/>
              <a:gd name="connsiteY0" fmla="*/ 0 h 638131"/>
              <a:gd name="connsiteX1" fmla="*/ 1657350 w 5800725"/>
              <a:gd name="connsiteY1" fmla="*/ 619125 h 638131"/>
              <a:gd name="connsiteX2" fmla="*/ 3705225 w 5800725"/>
              <a:gd name="connsiteY2" fmla="*/ 485775 h 638131"/>
              <a:gd name="connsiteX3" fmla="*/ 5457825 w 5800725"/>
              <a:gd name="connsiteY3" fmla="*/ 552450 h 638131"/>
              <a:gd name="connsiteX4" fmla="*/ 5800725 w 5800725"/>
              <a:gd name="connsiteY4" fmla="*/ 561975 h 638131"/>
              <a:gd name="connsiteX0" fmla="*/ 185340 w 5986065"/>
              <a:gd name="connsiteY0" fmla="*/ 0 h 623529"/>
              <a:gd name="connsiteX1" fmla="*/ 103461 w 5986065"/>
              <a:gd name="connsiteY1" fmla="*/ 292655 h 623529"/>
              <a:gd name="connsiteX2" fmla="*/ 1842690 w 5986065"/>
              <a:gd name="connsiteY2" fmla="*/ 619125 h 623529"/>
              <a:gd name="connsiteX3" fmla="*/ 3890565 w 5986065"/>
              <a:gd name="connsiteY3" fmla="*/ 485775 h 623529"/>
              <a:gd name="connsiteX4" fmla="*/ 5643165 w 5986065"/>
              <a:gd name="connsiteY4" fmla="*/ 552450 h 623529"/>
              <a:gd name="connsiteX5" fmla="*/ 5986065 w 5986065"/>
              <a:gd name="connsiteY5" fmla="*/ 561975 h 623529"/>
              <a:gd name="connsiteX0" fmla="*/ 0 w 6372225"/>
              <a:gd name="connsiteY0" fmla="*/ 197013 h 353817"/>
              <a:gd name="connsiteX1" fmla="*/ 489621 w 6372225"/>
              <a:gd name="connsiteY1" fmla="*/ 22943 h 353817"/>
              <a:gd name="connsiteX2" fmla="*/ 2228850 w 6372225"/>
              <a:gd name="connsiteY2" fmla="*/ 349413 h 353817"/>
              <a:gd name="connsiteX3" fmla="*/ 4276725 w 6372225"/>
              <a:gd name="connsiteY3" fmla="*/ 216063 h 353817"/>
              <a:gd name="connsiteX4" fmla="*/ 6029325 w 6372225"/>
              <a:gd name="connsiteY4" fmla="*/ 282738 h 353817"/>
              <a:gd name="connsiteX5" fmla="*/ 6372225 w 6372225"/>
              <a:gd name="connsiteY5" fmla="*/ 292263 h 353817"/>
              <a:gd name="connsiteX0" fmla="*/ 0 w 6372225"/>
              <a:gd name="connsiteY0" fmla="*/ 110358 h 264091"/>
              <a:gd name="connsiteX1" fmla="*/ 1051596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6372225"/>
              <a:gd name="connsiteY0" fmla="*/ 110358 h 264091"/>
              <a:gd name="connsiteX1" fmla="*/ 1051596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6372225"/>
              <a:gd name="connsiteY0" fmla="*/ 110358 h 264091"/>
              <a:gd name="connsiteX1" fmla="*/ 1061121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5743575"/>
              <a:gd name="connsiteY0" fmla="*/ 54828 h 275236"/>
              <a:gd name="connsiteX1" fmla="*/ 432471 w 5743575"/>
              <a:gd name="connsiteY1" fmla="*/ 42683 h 275236"/>
              <a:gd name="connsiteX2" fmla="*/ 1600200 w 5743575"/>
              <a:gd name="connsiteY2" fmla="*/ 273903 h 275236"/>
              <a:gd name="connsiteX3" fmla="*/ 3648075 w 5743575"/>
              <a:gd name="connsiteY3" fmla="*/ 140553 h 275236"/>
              <a:gd name="connsiteX4" fmla="*/ 5400675 w 5743575"/>
              <a:gd name="connsiteY4" fmla="*/ 207228 h 275236"/>
              <a:gd name="connsiteX5" fmla="*/ 5743575 w 5743575"/>
              <a:gd name="connsiteY5" fmla="*/ 216753 h 275236"/>
              <a:gd name="connsiteX0" fmla="*/ 704361 w 5362086"/>
              <a:gd name="connsiteY0" fmla="*/ 0 h 1430083"/>
              <a:gd name="connsiteX1" fmla="*/ 50982 w 5362086"/>
              <a:gd name="connsiteY1" fmla="*/ 1197530 h 1430083"/>
              <a:gd name="connsiteX2" fmla="*/ 1218711 w 5362086"/>
              <a:gd name="connsiteY2" fmla="*/ 1428750 h 1430083"/>
              <a:gd name="connsiteX3" fmla="*/ 3266586 w 5362086"/>
              <a:gd name="connsiteY3" fmla="*/ 1295400 h 1430083"/>
              <a:gd name="connsiteX4" fmla="*/ 5019186 w 5362086"/>
              <a:gd name="connsiteY4" fmla="*/ 1362075 h 1430083"/>
              <a:gd name="connsiteX5" fmla="*/ 5362086 w 5362086"/>
              <a:gd name="connsiteY5" fmla="*/ 1371600 h 1430083"/>
              <a:gd name="connsiteX0" fmla="*/ 877921 w 5535646"/>
              <a:gd name="connsiteY0" fmla="*/ 0 h 1430083"/>
              <a:gd name="connsiteX1" fmla="*/ 224542 w 5535646"/>
              <a:gd name="connsiteY1" fmla="*/ 1197530 h 1430083"/>
              <a:gd name="connsiteX2" fmla="*/ 1392271 w 5535646"/>
              <a:gd name="connsiteY2" fmla="*/ 1428750 h 1430083"/>
              <a:gd name="connsiteX3" fmla="*/ 3440146 w 5535646"/>
              <a:gd name="connsiteY3" fmla="*/ 1295400 h 1430083"/>
              <a:gd name="connsiteX4" fmla="*/ 5192746 w 5535646"/>
              <a:gd name="connsiteY4" fmla="*/ 1362075 h 1430083"/>
              <a:gd name="connsiteX5" fmla="*/ 5535646 w 5535646"/>
              <a:gd name="connsiteY5" fmla="*/ 1371600 h 1430083"/>
              <a:gd name="connsiteX0" fmla="*/ 877921 w 5535646"/>
              <a:gd name="connsiteY0" fmla="*/ 0 h 1477896"/>
              <a:gd name="connsiteX1" fmla="*/ 224542 w 5535646"/>
              <a:gd name="connsiteY1" fmla="*/ 1197530 h 1477896"/>
              <a:gd name="connsiteX2" fmla="*/ 1392271 w 5535646"/>
              <a:gd name="connsiteY2" fmla="*/ 1428750 h 1477896"/>
              <a:gd name="connsiteX3" fmla="*/ 3440146 w 5535646"/>
              <a:gd name="connsiteY3" fmla="*/ 1295400 h 1477896"/>
              <a:gd name="connsiteX4" fmla="*/ 5192746 w 5535646"/>
              <a:gd name="connsiteY4" fmla="*/ 1362075 h 1477896"/>
              <a:gd name="connsiteX5" fmla="*/ 5535646 w 5535646"/>
              <a:gd name="connsiteY5" fmla="*/ 1371600 h 1477896"/>
              <a:gd name="connsiteX0" fmla="*/ 0 w 5311104"/>
              <a:gd name="connsiteY0" fmla="*/ 0 h 280366"/>
              <a:gd name="connsiteX1" fmla="*/ 1167729 w 5311104"/>
              <a:gd name="connsiteY1" fmla="*/ 231220 h 280366"/>
              <a:gd name="connsiteX2" fmla="*/ 3215604 w 5311104"/>
              <a:gd name="connsiteY2" fmla="*/ 97870 h 280366"/>
              <a:gd name="connsiteX3" fmla="*/ 4968204 w 5311104"/>
              <a:gd name="connsiteY3" fmla="*/ 164545 h 280366"/>
              <a:gd name="connsiteX4" fmla="*/ 5311104 w 5311104"/>
              <a:gd name="connsiteY4" fmla="*/ 174070 h 280366"/>
              <a:gd name="connsiteX0" fmla="*/ 0 w 5482554"/>
              <a:gd name="connsiteY0" fmla="*/ 0 h 340771"/>
              <a:gd name="connsiteX1" fmla="*/ 1339179 w 5482554"/>
              <a:gd name="connsiteY1" fmla="*/ 335995 h 340771"/>
              <a:gd name="connsiteX2" fmla="*/ 3387054 w 5482554"/>
              <a:gd name="connsiteY2" fmla="*/ 202645 h 340771"/>
              <a:gd name="connsiteX3" fmla="*/ 5139654 w 5482554"/>
              <a:gd name="connsiteY3" fmla="*/ 269320 h 340771"/>
              <a:gd name="connsiteX4" fmla="*/ 5482554 w 5482554"/>
              <a:gd name="connsiteY4" fmla="*/ 278845 h 340771"/>
              <a:gd name="connsiteX0" fmla="*/ 0 w 5482554"/>
              <a:gd name="connsiteY0" fmla="*/ 0 h 340771"/>
              <a:gd name="connsiteX1" fmla="*/ 1339179 w 5482554"/>
              <a:gd name="connsiteY1" fmla="*/ 335995 h 340771"/>
              <a:gd name="connsiteX2" fmla="*/ 3387054 w 5482554"/>
              <a:gd name="connsiteY2" fmla="*/ 202645 h 340771"/>
              <a:gd name="connsiteX3" fmla="*/ 5139654 w 5482554"/>
              <a:gd name="connsiteY3" fmla="*/ 269320 h 340771"/>
              <a:gd name="connsiteX4" fmla="*/ 5482554 w 5482554"/>
              <a:gd name="connsiteY4" fmla="*/ 278845 h 340771"/>
              <a:gd name="connsiteX0" fmla="*/ 0 w 5501604"/>
              <a:gd name="connsiteY0" fmla="*/ 0 h 157447"/>
              <a:gd name="connsiteX1" fmla="*/ 1358229 w 5501604"/>
              <a:gd name="connsiteY1" fmla="*/ 155020 h 157447"/>
              <a:gd name="connsiteX2" fmla="*/ 3406104 w 5501604"/>
              <a:gd name="connsiteY2" fmla="*/ 21670 h 157447"/>
              <a:gd name="connsiteX3" fmla="*/ 5158704 w 5501604"/>
              <a:gd name="connsiteY3" fmla="*/ 88345 h 157447"/>
              <a:gd name="connsiteX4" fmla="*/ 5501604 w 5501604"/>
              <a:gd name="connsiteY4" fmla="*/ 97870 h 157447"/>
              <a:gd name="connsiteX0" fmla="*/ 0 w 5501604"/>
              <a:gd name="connsiteY0" fmla="*/ 16098 h 171194"/>
              <a:gd name="connsiteX1" fmla="*/ 1358229 w 5501604"/>
              <a:gd name="connsiteY1" fmla="*/ 171118 h 171194"/>
              <a:gd name="connsiteX2" fmla="*/ 3406104 w 5501604"/>
              <a:gd name="connsiteY2" fmla="*/ 37768 h 171194"/>
              <a:gd name="connsiteX3" fmla="*/ 5158704 w 5501604"/>
              <a:gd name="connsiteY3" fmla="*/ 104443 h 171194"/>
              <a:gd name="connsiteX4" fmla="*/ 5501604 w 5501604"/>
              <a:gd name="connsiteY4" fmla="*/ 113968 h 171194"/>
              <a:gd name="connsiteX0" fmla="*/ 0 w 5501604"/>
              <a:gd name="connsiteY0" fmla="*/ 12680 h 243951"/>
              <a:gd name="connsiteX1" fmla="*/ 1853529 w 5501604"/>
              <a:gd name="connsiteY1" fmla="*/ 243900 h 243951"/>
              <a:gd name="connsiteX2" fmla="*/ 3406104 w 5501604"/>
              <a:gd name="connsiteY2" fmla="*/ 34350 h 243951"/>
              <a:gd name="connsiteX3" fmla="*/ 5158704 w 5501604"/>
              <a:gd name="connsiteY3" fmla="*/ 101025 h 243951"/>
              <a:gd name="connsiteX4" fmla="*/ 5501604 w 5501604"/>
              <a:gd name="connsiteY4" fmla="*/ 110550 h 243951"/>
              <a:gd name="connsiteX0" fmla="*/ 0 w 5501604"/>
              <a:gd name="connsiteY0" fmla="*/ 12680 h 243951"/>
              <a:gd name="connsiteX1" fmla="*/ 1853529 w 5501604"/>
              <a:gd name="connsiteY1" fmla="*/ 243900 h 243951"/>
              <a:gd name="connsiteX2" fmla="*/ 3406104 w 5501604"/>
              <a:gd name="connsiteY2" fmla="*/ 34350 h 243951"/>
              <a:gd name="connsiteX3" fmla="*/ 5158704 w 5501604"/>
              <a:gd name="connsiteY3" fmla="*/ 101025 h 243951"/>
              <a:gd name="connsiteX4" fmla="*/ 5501604 w 5501604"/>
              <a:gd name="connsiteY4" fmla="*/ 110550 h 243951"/>
              <a:gd name="connsiteX0" fmla="*/ 0 w 5501604"/>
              <a:gd name="connsiteY0" fmla="*/ 12680 h 243954"/>
              <a:gd name="connsiteX1" fmla="*/ 1853529 w 5501604"/>
              <a:gd name="connsiteY1" fmla="*/ 243900 h 243954"/>
              <a:gd name="connsiteX2" fmla="*/ 3406104 w 5501604"/>
              <a:gd name="connsiteY2" fmla="*/ 34350 h 243954"/>
              <a:gd name="connsiteX3" fmla="*/ 5158704 w 5501604"/>
              <a:gd name="connsiteY3" fmla="*/ 101025 h 243954"/>
              <a:gd name="connsiteX4" fmla="*/ 5501604 w 5501604"/>
              <a:gd name="connsiteY4" fmla="*/ 110550 h 243954"/>
              <a:gd name="connsiteX0" fmla="*/ 0 w 5501604"/>
              <a:gd name="connsiteY0" fmla="*/ 12680 h 243952"/>
              <a:gd name="connsiteX1" fmla="*/ 1853529 w 5501604"/>
              <a:gd name="connsiteY1" fmla="*/ 243900 h 243952"/>
              <a:gd name="connsiteX2" fmla="*/ 3406104 w 5501604"/>
              <a:gd name="connsiteY2" fmla="*/ 34350 h 243952"/>
              <a:gd name="connsiteX3" fmla="*/ 5092029 w 5501604"/>
              <a:gd name="connsiteY3" fmla="*/ 62925 h 243952"/>
              <a:gd name="connsiteX4" fmla="*/ 5501604 w 5501604"/>
              <a:gd name="connsiteY4" fmla="*/ 110550 h 243952"/>
              <a:gd name="connsiteX0" fmla="*/ 0 w 5501604"/>
              <a:gd name="connsiteY0" fmla="*/ 12680 h 243952"/>
              <a:gd name="connsiteX1" fmla="*/ 1853529 w 5501604"/>
              <a:gd name="connsiteY1" fmla="*/ 243900 h 243952"/>
              <a:gd name="connsiteX2" fmla="*/ 3406104 w 5501604"/>
              <a:gd name="connsiteY2" fmla="*/ 34350 h 243952"/>
              <a:gd name="connsiteX3" fmla="*/ 5092029 w 5501604"/>
              <a:gd name="connsiteY3" fmla="*/ 62925 h 243952"/>
              <a:gd name="connsiteX4" fmla="*/ 5501604 w 5501604"/>
              <a:gd name="connsiteY4" fmla="*/ 110550 h 243952"/>
              <a:gd name="connsiteX0" fmla="*/ 0 w 5501604"/>
              <a:gd name="connsiteY0" fmla="*/ 26734 h 258024"/>
              <a:gd name="connsiteX1" fmla="*/ 1853529 w 5501604"/>
              <a:gd name="connsiteY1" fmla="*/ 257954 h 258024"/>
              <a:gd name="connsiteX2" fmla="*/ 3406104 w 5501604"/>
              <a:gd name="connsiteY2" fmla="*/ 48404 h 258024"/>
              <a:gd name="connsiteX3" fmla="*/ 5092029 w 5501604"/>
              <a:gd name="connsiteY3" fmla="*/ 76979 h 258024"/>
              <a:gd name="connsiteX4" fmla="*/ 5501604 w 5501604"/>
              <a:gd name="connsiteY4" fmla="*/ 124604 h 258024"/>
              <a:gd name="connsiteX0" fmla="*/ 0 w 5501604"/>
              <a:gd name="connsiteY0" fmla="*/ 28486 h 259895"/>
              <a:gd name="connsiteX1" fmla="*/ 341337 w 5501604"/>
              <a:gd name="connsiteY1" fmla="*/ 14199 h 259895"/>
              <a:gd name="connsiteX2" fmla="*/ 1853529 w 5501604"/>
              <a:gd name="connsiteY2" fmla="*/ 259706 h 259895"/>
              <a:gd name="connsiteX3" fmla="*/ 3406104 w 5501604"/>
              <a:gd name="connsiteY3" fmla="*/ 50156 h 259895"/>
              <a:gd name="connsiteX4" fmla="*/ 5092029 w 5501604"/>
              <a:gd name="connsiteY4" fmla="*/ 78731 h 259895"/>
              <a:gd name="connsiteX5" fmla="*/ 5501604 w 5501604"/>
              <a:gd name="connsiteY5" fmla="*/ 126356 h 259895"/>
              <a:gd name="connsiteX0" fmla="*/ 0 w 5501604"/>
              <a:gd name="connsiteY0" fmla="*/ 28486 h 259895"/>
              <a:gd name="connsiteX1" fmla="*/ 341337 w 5501604"/>
              <a:gd name="connsiteY1" fmla="*/ 14199 h 259895"/>
              <a:gd name="connsiteX2" fmla="*/ 1853529 w 5501604"/>
              <a:gd name="connsiteY2" fmla="*/ 259706 h 259895"/>
              <a:gd name="connsiteX3" fmla="*/ 3406104 w 5501604"/>
              <a:gd name="connsiteY3" fmla="*/ 50156 h 259895"/>
              <a:gd name="connsiteX4" fmla="*/ 5092029 w 5501604"/>
              <a:gd name="connsiteY4" fmla="*/ 78731 h 259895"/>
              <a:gd name="connsiteX5" fmla="*/ 5501604 w 5501604"/>
              <a:gd name="connsiteY5" fmla="*/ 126356 h 259895"/>
              <a:gd name="connsiteX0" fmla="*/ 0 w 5160267"/>
              <a:gd name="connsiteY0" fmla="*/ 12448 h 258144"/>
              <a:gd name="connsiteX1" fmla="*/ 1512192 w 5160267"/>
              <a:gd name="connsiteY1" fmla="*/ 257955 h 258144"/>
              <a:gd name="connsiteX2" fmla="*/ 3064767 w 5160267"/>
              <a:gd name="connsiteY2" fmla="*/ 48405 h 258144"/>
              <a:gd name="connsiteX3" fmla="*/ 4750692 w 5160267"/>
              <a:gd name="connsiteY3" fmla="*/ 76980 h 258144"/>
              <a:gd name="connsiteX4" fmla="*/ 5160267 w 5160267"/>
              <a:gd name="connsiteY4" fmla="*/ 124605 h 258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60267" h="258144">
                <a:moveTo>
                  <a:pt x="0" y="12448"/>
                </a:moveTo>
                <a:cubicBezTo>
                  <a:pt x="637533" y="46222"/>
                  <a:pt x="1001398" y="251962"/>
                  <a:pt x="1512192" y="257955"/>
                </a:cubicBezTo>
                <a:cubicBezTo>
                  <a:pt x="2022986" y="263948"/>
                  <a:pt x="2448817" y="126193"/>
                  <a:pt x="3064767" y="48405"/>
                </a:cubicBezTo>
                <a:cubicBezTo>
                  <a:pt x="3680717" y="-29383"/>
                  <a:pt x="4074417" y="-8745"/>
                  <a:pt x="4750692" y="76980"/>
                </a:cubicBezTo>
                <a:lnTo>
                  <a:pt x="5160267" y="124605"/>
                </a:lnTo>
              </a:path>
            </a:pathLst>
          </a:custGeom>
          <a:noFill/>
          <a:ln w="2540">
            <a:solidFill>
              <a:srgbClr val="078F9D"/>
            </a:solidFill>
          </a:ln>
          <a:effectLst>
            <a:glow>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25A79B"/>
              </a:solidFill>
            </a:endParaRPr>
          </a:p>
        </p:txBody>
      </p:sp>
      <p:sp>
        <p:nvSpPr>
          <p:cNvPr id="7" name="Forme libre 6"/>
          <p:cNvSpPr/>
          <p:nvPr/>
        </p:nvSpPr>
        <p:spPr>
          <a:xfrm rot="-10860000">
            <a:off x="1911230" y="2522829"/>
            <a:ext cx="5279326" cy="132584"/>
          </a:xfrm>
          <a:custGeom>
            <a:avLst/>
            <a:gdLst>
              <a:gd name="connsiteX0" fmla="*/ 0 w 5154917"/>
              <a:gd name="connsiteY0" fmla="*/ 67632 h 164367"/>
              <a:gd name="connsiteX1" fmla="*/ 1000125 w 5154917"/>
              <a:gd name="connsiteY1" fmla="*/ 162882 h 164367"/>
              <a:gd name="connsiteX2" fmla="*/ 2800350 w 5154917"/>
              <a:gd name="connsiteY2" fmla="*/ 957 h 164367"/>
              <a:gd name="connsiteX3" fmla="*/ 4800600 w 5154917"/>
              <a:gd name="connsiteY3" fmla="*/ 96207 h 164367"/>
              <a:gd name="connsiteX4" fmla="*/ 5143500 w 5154917"/>
              <a:gd name="connsiteY4" fmla="*/ 105732 h 164367"/>
              <a:gd name="connsiteX0" fmla="*/ 0 w 4983467"/>
              <a:gd name="connsiteY0" fmla="*/ 10482 h 162900"/>
              <a:gd name="connsiteX1" fmla="*/ 828675 w 4983467"/>
              <a:gd name="connsiteY1" fmla="*/ 162882 h 162900"/>
              <a:gd name="connsiteX2" fmla="*/ 2628900 w 4983467"/>
              <a:gd name="connsiteY2" fmla="*/ 957 h 162900"/>
              <a:gd name="connsiteX3" fmla="*/ 4629150 w 4983467"/>
              <a:gd name="connsiteY3" fmla="*/ 96207 h 162900"/>
              <a:gd name="connsiteX4" fmla="*/ 4972050 w 4983467"/>
              <a:gd name="connsiteY4" fmla="*/ 105732 h 162900"/>
              <a:gd name="connsiteX0" fmla="*/ 0 w 4983467"/>
              <a:gd name="connsiteY0" fmla="*/ 10482 h 162923"/>
              <a:gd name="connsiteX1" fmla="*/ 828675 w 4983467"/>
              <a:gd name="connsiteY1" fmla="*/ 162882 h 162923"/>
              <a:gd name="connsiteX2" fmla="*/ 2628900 w 4983467"/>
              <a:gd name="connsiteY2" fmla="*/ 957 h 162923"/>
              <a:gd name="connsiteX3" fmla="*/ 4629150 w 4983467"/>
              <a:gd name="connsiteY3" fmla="*/ 96207 h 162923"/>
              <a:gd name="connsiteX4" fmla="*/ 4972050 w 4983467"/>
              <a:gd name="connsiteY4" fmla="*/ 105732 h 162923"/>
              <a:gd name="connsiteX0" fmla="*/ 0 w 4972050"/>
              <a:gd name="connsiteY0" fmla="*/ 0 h 152459"/>
              <a:gd name="connsiteX1" fmla="*/ 828675 w 4972050"/>
              <a:gd name="connsiteY1" fmla="*/ 152400 h 152459"/>
              <a:gd name="connsiteX2" fmla="*/ 2876550 w 4972050"/>
              <a:gd name="connsiteY2" fmla="*/ 19050 h 152459"/>
              <a:gd name="connsiteX3" fmla="*/ 4629150 w 4972050"/>
              <a:gd name="connsiteY3" fmla="*/ 85725 h 152459"/>
              <a:gd name="connsiteX4" fmla="*/ 4972050 w 4972050"/>
              <a:gd name="connsiteY4" fmla="*/ 95250 h 152459"/>
              <a:gd name="connsiteX0" fmla="*/ 0 w 5195794"/>
              <a:gd name="connsiteY0" fmla="*/ 0 h 375423"/>
              <a:gd name="connsiteX1" fmla="*/ 828675 w 5195794"/>
              <a:gd name="connsiteY1" fmla="*/ 152400 h 375423"/>
              <a:gd name="connsiteX2" fmla="*/ 2876550 w 5195794"/>
              <a:gd name="connsiteY2" fmla="*/ 19050 h 375423"/>
              <a:gd name="connsiteX3" fmla="*/ 4629150 w 5195794"/>
              <a:gd name="connsiteY3" fmla="*/ 85725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629150 w 5195794"/>
              <a:gd name="connsiteY3" fmla="*/ 85725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970954 w 5195794"/>
              <a:gd name="connsiteY2" fmla="*/ 6833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970954 w 5195794"/>
              <a:gd name="connsiteY2" fmla="*/ 68330 h 375423"/>
              <a:gd name="connsiteX3" fmla="*/ 4382202 w 5195794"/>
              <a:gd name="connsiteY3" fmla="*/ 43309 h 375423"/>
              <a:gd name="connsiteX4" fmla="*/ 5195794 w 5195794"/>
              <a:gd name="connsiteY4" fmla="*/ 375423 h 375423"/>
              <a:gd name="connsiteX0" fmla="*/ 0 w 5195794"/>
              <a:gd name="connsiteY0" fmla="*/ 4143 h 379566"/>
              <a:gd name="connsiteX1" fmla="*/ 828675 w 5195794"/>
              <a:gd name="connsiteY1" fmla="*/ 156543 h 379566"/>
              <a:gd name="connsiteX2" fmla="*/ 2970954 w 5195794"/>
              <a:gd name="connsiteY2" fmla="*/ 72473 h 379566"/>
              <a:gd name="connsiteX3" fmla="*/ 4392556 w 5195794"/>
              <a:gd name="connsiteY3" fmla="*/ 0 h 379566"/>
              <a:gd name="connsiteX4" fmla="*/ 5195794 w 5195794"/>
              <a:gd name="connsiteY4" fmla="*/ 379566 h 379566"/>
              <a:gd name="connsiteX0" fmla="*/ 0 w 5195794"/>
              <a:gd name="connsiteY0" fmla="*/ 18905 h 394328"/>
              <a:gd name="connsiteX1" fmla="*/ 828675 w 5195794"/>
              <a:gd name="connsiteY1" fmla="*/ 171305 h 394328"/>
              <a:gd name="connsiteX2" fmla="*/ 2970954 w 5195794"/>
              <a:gd name="connsiteY2" fmla="*/ 87235 h 394328"/>
              <a:gd name="connsiteX3" fmla="*/ 4392556 w 5195794"/>
              <a:gd name="connsiteY3" fmla="*/ 14762 h 394328"/>
              <a:gd name="connsiteX4" fmla="*/ 5195794 w 5195794"/>
              <a:gd name="connsiteY4" fmla="*/ 394328 h 394328"/>
              <a:gd name="connsiteX0" fmla="*/ 0 w 5195794"/>
              <a:gd name="connsiteY0" fmla="*/ 18905 h 394328"/>
              <a:gd name="connsiteX1" fmla="*/ 828675 w 5195794"/>
              <a:gd name="connsiteY1" fmla="*/ 171305 h 394328"/>
              <a:gd name="connsiteX2" fmla="*/ 2970954 w 5195794"/>
              <a:gd name="connsiteY2" fmla="*/ 87235 h 394328"/>
              <a:gd name="connsiteX3" fmla="*/ 4392556 w 5195794"/>
              <a:gd name="connsiteY3" fmla="*/ 14762 h 394328"/>
              <a:gd name="connsiteX4" fmla="*/ 5195794 w 5195794"/>
              <a:gd name="connsiteY4" fmla="*/ 394328 h 394328"/>
              <a:gd name="connsiteX0" fmla="*/ 0 w 5195794"/>
              <a:gd name="connsiteY0" fmla="*/ 56473 h 431896"/>
              <a:gd name="connsiteX1" fmla="*/ 828675 w 5195794"/>
              <a:gd name="connsiteY1" fmla="*/ 208873 h 431896"/>
              <a:gd name="connsiteX2" fmla="*/ 2970954 w 5195794"/>
              <a:gd name="connsiteY2" fmla="*/ 124803 h 431896"/>
              <a:gd name="connsiteX3" fmla="*/ 4392556 w 5195794"/>
              <a:gd name="connsiteY3" fmla="*/ 52330 h 431896"/>
              <a:gd name="connsiteX4" fmla="*/ 5195794 w 5195794"/>
              <a:gd name="connsiteY4" fmla="*/ 431896 h 431896"/>
              <a:gd name="connsiteX0" fmla="*/ 0 w 5195794"/>
              <a:gd name="connsiteY0" fmla="*/ 58153 h 433576"/>
              <a:gd name="connsiteX1" fmla="*/ 1018315 w 5195794"/>
              <a:gd name="connsiteY1" fmla="*/ 261496 h 433576"/>
              <a:gd name="connsiteX2" fmla="*/ 2970954 w 5195794"/>
              <a:gd name="connsiteY2" fmla="*/ 126483 h 433576"/>
              <a:gd name="connsiteX3" fmla="*/ 4392556 w 5195794"/>
              <a:gd name="connsiteY3" fmla="*/ 54010 h 433576"/>
              <a:gd name="connsiteX4" fmla="*/ 5195794 w 5195794"/>
              <a:gd name="connsiteY4" fmla="*/ 433576 h 433576"/>
              <a:gd name="connsiteX0" fmla="*/ 0 w 5195794"/>
              <a:gd name="connsiteY0" fmla="*/ 58153 h 433576"/>
              <a:gd name="connsiteX1" fmla="*/ 1018315 w 5195794"/>
              <a:gd name="connsiteY1" fmla="*/ 261496 h 433576"/>
              <a:gd name="connsiteX2" fmla="*/ 2970954 w 5195794"/>
              <a:gd name="connsiteY2" fmla="*/ 126483 h 433576"/>
              <a:gd name="connsiteX3" fmla="*/ 4392556 w 5195794"/>
              <a:gd name="connsiteY3" fmla="*/ 54010 h 433576"/>
              <a:gd name="connsiteX4" fmla="*/ 5195794 w 5195794"/>
              <a:gd name="connsiteY4" fmla="*/ 433576 h 433576"/>
              <a:gd name="connsiteX0" fmla="*/ 0 w 5195794"/>
              <a:gd name="connsiteY0" fmla="*/ 55412 h 430835"/>
              <a:gd name="connsiteX1" fmla="*/ 1077285 w 5195794"/>
              <a:gd name="connsiteY1" fmla="*/ 154993 h 430835"/>
              <a:gd name="connsiteX2" fmla="*/ 2970954 w 5195794"/>
              <a:gd name="connsiteY2" fmla="*/ 123742 h 430835"/>
              <a:gd name="connsiteX3" fmla="*/ 4392556 w 5195794"/>
              <a:gd name="connsiteY3" fmla="*/ 51269 h 430835"/>
              <a:gd name="connsiteX4" fmla="*/ 5195794 w 5195794"/>
              <a:gd name="connsiteY4" fmla="*/ 430835 h 430835"/>
              <a:gd name="connsiteX0" fmla="*/ 0 w 5195794"/>
              <a:gd name="connsiteY0" fmla="*/ 55412 h 430835"/>
              <a:gd name="connsiteX1" fmla="*/ 1077285 w 5195794"/>
              <a:gd name="connsiteY1" fmla="*/ 154993 h 430835"/>
              <a:gd name="connsiteX2" fmla="*/ 2970954 w 5195794"/>
              <a:gd name="connsiteY2" fmla="*/ 123742 h 430835"/>
              <a:gd name="connsiteX3" fmla="*/ 4392556 w 5195794"/>
              <a:gd name="connsiteY3" fmla="*/ 51269 h 430835"/>
              <a:gd name="connsiteX4" fmla="*/ 5195794 w 5195794"/>
              <a:gd name="connsiteY4" fmla="*/ 430835 h 430835"/>
              <a:gd name="connsiteX0" fmla="*/ 0 w 5195794"/>
              <a:gd name="connsiteY0" fmla="*/ 47289 h 422712"/>
              <a:gd name="connsiteX1" fmla="*/ 1077285 w 5195794"/>
              <a:gd name="connsiteY1" fmla="*/ 146870 h 422712"/>
              <a:gd name="connsiteX2" fmla="*/ 2941386 w 5195794"/>
              <a:gd name="connsiteY2" fmla="*/ 172262 h 422712"/>
              <a:gd name="connsiteX3" fmla="*/ 4392556 w 5195794"/>
              <a:gd name="connsiteY3" fmla="*/ 43146 h 422712"/>
              <a:gd name="connsiteX4" fmla="*/ 5195794 w 5195794"/>
              <a:gd name="connsiteY4" fmla="*/ 422712 h 422712"/>
              <a:gd name="connsiteX0" fmla="*/ 0 w 5195794"/>
              <a:gd name="connsiteY0" fmla="*/ 37848 h 413271"/>
              <a:gd name="connsiteX1" fmla="*/ 1077285 w 5195794"/>
              <a:gd name="connsiteY1" fmla="*/ 137429 h 413271"/>
              <a:gd name="connsiteX2" fmla="*/ 2941386 w 5195794"/>
              <a:gd name="connsiteY2" fmla="*/ 162821 h 413271"/>
              <a:gd name="connsiteX3" fmla="*/ 4392556 w 5195794"/>
              <a:gd name="connsiteY3" fmla="*/ 33705 h 413271"/>
              <a:gd name="connsiteX4" fmla="*/ 5195794 w 5195794"/>
              <a:gd name="connsiteY4" fmla="*/ 413271 h 413271"/>
              <a:gd name="connsiteX0" fmla="*/ 0 w 5195794"/>
              <a:gd name="connsiteY0" fmla="*/ 45900 h 421323"/>
              <a:gd name="connsiteX1" fmla="*/ 1011950 w 5195794"/>
              <a:gd name="connsiteY1" fmla="*/ 68129 h 421323"/>
              <a:gd name="connsiteX2" fmla="*/ 2941386 w 5195794"/>
              <a:gd name="connsiteY2" fmla="*/ 170873 h 421323"/>
              <a:gd name="connsiteX3" fmla="*/ 4392556 w 5195794"/>
              <a:gd name="connsiteY3" fmla="*/ 41757 h 421323"/>
              <a:gd name="connsiteX4" fmla="*/ 5195794 w 5195794"/>
              <a:gd name="connsiteY4" fmla="*/ 421323 h 421323"/>
              <a:gd name="connsiteX0" fmla="*/ 0 w 5673966"/>
              <a:gd name="connsiteY0" fmla="*/ 151871 h 421323"/>
              <a:gd name="connsiteX1" fmla="*/ 1490122 w 5673966"/>
              <a:gd name="connsiteY1" fmla="*/ 68129 h 421323"/>
              <a:gd name="connsiteX2" fmla="*/ 3419558 w 5673966"/>
              <a:gd name="connsiteY2" fmla="*/ 170873 h 421323"/>
              <a:gd name="connsiteX3" fmla="*/ 4870728 w 5673966"/>
              <a:gd name="connsiteY3" fmla="*/ 41757 h 421323"/>
              <a:gd name="connsiteX4" fmla="*/ 5673966 w 5673966"/>
              <a:gd name="connsiteY4" fmla="*/ 421323 h 421323"/>
              <a:gd name="connsiteX0" fmla="*/ 0 w 4870728"/>
              <a:gd name="connsiteY0" fmla="*/ 151871 h 185439"/>
              <a:gd name="connsiteX1" fmla="*/ 1490122 w 4870728"/>
              <a:gd name="connsiteY1" fmla="*/ 68129 h 185439"/>
              <a:gd name="connsiteX2" fmla="*/ 3419558 w 4870728"/>
              <a:gd name="connsiteY2" fmla="*/ 170873 h 185439"/>
              <a:gd name="connsiteX3" fmla="*/ 4870728 w 4870728"/>
              <a:gd name="connsiteY3" fmla="*/ 41757 h 185439"/>
              <a:gd name="connsiteX0" fmla="*/ 0 w 5279326"/>
              <a:gd name="connsiteY0" fmla="*/ 99016 h 132584"/>
              <a:gd name="connsiteX1" fmla="*/ 1490122 w 5279326"/>
              <a:gd name="connsiteY1" fmla="*/ 15274 h 132584"/>
              <a:gd name="connsiteX2" fmla="*/ 3419558 w 5279326"/>
              <a:gd name="connsiteY2" fmla="*/ 118018 h 132584"/>
              <a:gd name="connsiteX3" fmla="*/ 5279326 w 5279326"/>
              <a:gd name="connsiteY3" fmla="*/ 48429 h 132584"/>
            </a:gdLst>
            <a:ahLst/>
            <a:cxnLst>
              <a:cxn ang="0">
                <a:pos x="connsiteX0" y="connsiteY0"/>
              </a:cxn>
              <a:cxn ang="0">
                <a:pos x="connsiteX1" y="connsiteY1"/>
              </a:cxn>
              <a:cxn ang="0">
                <a:pos x="connsiteX2" y="connsiteY2"/>
              </a:cxn>
              <a:cxn ang="0">
                <a:pos x="connsiteX3" y="connsiteY3"/>
              </a:cxn>
            </a:cxnLst>
            <a:rect l="l" t="t" r="r" b="b"/>
            <a:pathLst>
              <a:path w="5279326" h="132584">
                <a:moveTo>
                  <a:pt x="0" y="99016"/>
                </a:moveTo>
                <a:cubicBezTo>
                  <a:pt x="276225" y="209347"/>
                  <a:pt x="920196" y="12107"/>
                  <a:pt x="1490122" y="15274"/>
                </a:cubicBezTo>
                <a:cubicBezTo>
                  <a:pt x="2060048" y="18441"/>
                  <a:pt x="2788024" y="112492"/>
                  <a:pt x="3419558" y="118018"/>
                </a:cubicBezTo>
                <a:cubicBezTo>
                  <a:pt x="4051092" y="123544"/>
                  <a:pt x="4541625" y="-93969"/>
                  <a:pt x="5279326" y="48429"/>
                </a:cubicBezTo>
              </a:path>
            </a:pathLst>
          </a:custGeom>
          <a:noFill/>
          <a:ln w="12700">
            <a:solidFill>
              <a:schemeClr val="accent6"/>
            </a:solidFill>
          </a:ln>
          <a:effectLst>
            <a:glow>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C000"/>
              </a:solidFill>
            </a:endParaRPr>
          </a:p>
        </p:txBody>
      </p:sp>
      <p:sp>
        <p:nvSpPr>
          <p:cNvPr id="4" name="Ellipse 3"/>
          <p:cNvSpPr/>
          <p:nvPr/>
        </p:nvSpPr>
        <p:spPr>
          <a:xfrm>
            <a:off x="7192234" y="2436556"/>
            <a:ext cx="129012" cy="129012"/>
          </a:xfrm>
          <a:prstGeom prst="ellipse">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6998366" y="2547535"/>
            <a:ext cx="64506" cy="64506"/>
          </a:xfrm>
          <a:prstGeom prst="ellipse">
            <a:avLst/>
          </a:prstGeom>
          <a:solidFill>
            <a:srgbClr val="078F9D"/>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2016747" y="4772681"/>
            <a:ext cx="5211599" cy="461665"/>
          </a:xfrm>
          <a:prstGeom prst="rect">
            <a:avLst/>
          </a:prstGeom>
          <a:noFill/>
        </p:spPr>
        <p:txBody>
          <a:bodyPr wrap="square" rtlCol="0">
            <a:spAutoFit/>
          </a:bodyPr>
          <a:lstStyle/>
          <a:p>
            <a:pPr algn="ctr"/>
            <a:r>
              <a:rPr lang="fr-FR" sz="2400" b="1" dirty="0">
                <a:solidFill>
                  <a:schemeClr val="accent6"/>
                </a:solidFill>
              </a:rPr>
              <a:t>CORRECTION</a:t>
            </a:r>
            <a:endParaRPr lang="fr-FR" sz="2400" dirty="0"/>
          </a:p>
        </p:txBody>
      </p:sp>
      <p:sp>
        <p:nvSpPr>
          <p:cNvPr id="10" name="Sous-titre 2"/>
          <p:cNvSpPr txBox="1">
            <a:spLocks/>
          </p:cNvSpPr>
          <p:nvPr/>
        </p:nvSpPr>
        <p:spPr>
          <a:xfrm>
            <a:off x="7380312" y="6304185"/>
            <a:ext cx="1692188" cy="509191"/>
          </a:xfrm>
          <a:prstGeom prst="rect">
            <a:avLst/>
          </a:prstGeom>
          <a:ln>
            <a:noFill/>
          </a:ln>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buNone/>
            </a:pPr>
            <a:r>
              <a:rPr lang="fr-FR" sz="1400" b="1" dirty="0">
                <a:solidFill>
                  <a:schemeClr val="accent6"/>
                </a:solidFill>
              </a:rPr>
              <a:t>UE1 LCA</a:t>
            </a:r>
            <a:br>
              <a:rPr lang="fr-FR" sz="1400" b="1" dirty="0">
                <a:solidFill>
                  <a:schemeClr val="accent6"/>
                </a:solidFill>
              </a:rPr>
            </a:br>
            <a:r>
              <a:rPr lang="fr-FR" sz="1400" dirty="0"/>
              <a:t>10 septembre 2025</a:t>
            </a:r>
            <a:endParaRPr lang="fr-FR" sz="1400" b="1" dirty="0">
              <a:solidFill>
                <a:schemeClr val="accent6"/>
              </a:solidFill>
            </a:endParaRPr>
          </a:p>
          <a:p>
            <a:pPr marL="0" indent="0" algn="r">
              <a:buNone/>
            </a:pPr>
            <a:r>
              <a:rPr lang="fr-FR" sz="1400" b="1" dirty="0">
                <a:solidFill>
                  <a:schemeClr val="accent6"/>
                </a:solidFill>
              </a:rPr>
              <a:t> </a:t>
            </a:r>
          </a:p>
          <a:p>
            <a:endParaRPr lang="fr-FR" sz="1400" b="1" dirty="0">
              <a:solidFill>
                <a:schemeClr val="accent6"/>
              </a:solidFill>
            </a:endParaRPr>
          </a:p>
        </p:txBody>
      </p:sp>
    </p:spTree>
    <p:extLst>
      <p:ext uri="{BB962C8B-B14F-4D97-AF65-F5344CB8AC3E}">
        <p14:creationId xmlns:p14="http://schemas.microsoft.com/office/powerpoint/2010/main" val="3789318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re 1">
            <a:extLst>
              <a:ext uri="{FF2B5EF4-FFF2-40B4-BE49-F238E27FC236}">
                <a16:creationId xmlns:a16="http://schemas.microsoft.com/office/drawing/2014/main" id="{5ED9CC22-8D2C-4043-B9BE-7893D866CCAC}"/>
              </a:ext>
            </a:extLst>
          </p:cNvPr>
          <p:cNvSpPr txBox="1">
            <a:spLocks/>
          </p:cNvSpPr>
          <p:nvPr/>
        </p:nvSpPr>
        <p:spPr>
          <a:xfrm>
            <a:off x="0" y="188640"/>
            <a:ext cx="9144000" cy="1143000"/>
          </a:xfrm>
          <a:prstGeom prst="rect">
            <a:avLst/>
          </a:prstGeom>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fr-FR" altLang="fr-FR" sz="2400" dirty="0"/>
              <a:t>Exposition : variable binaire vs variable ordinale (catégories ordonnées) </a:t>
            </a:r>
          </a:p>
        </p:txBody>
      </p:sp>
      <p:grpSp>
        <p:nvGrpSpPr>
          <p:cNvPr id="3" name="Groupe 2">
            <a:extLst>
              <a:ext uri="{FF2B5EF4-FFF2-40B4-BE49-F238E27FC236}">
                <a16:creationId xmlns:a16="http://schemas.microsoft.com/office/drawing/2014/main" id="{5A9A3019-EA48-4D7C-9647-3C63FEED811F}"/>
              </a:ext>
            </a:extLst>
          </p:cNvPr>
          <p:cNvGrpSpPr/>
          <p:nvPr/>
        </p:nvGrpSpPr>
        <p:grpSpPr>
          <a:xfrm>
            <a:off x="251520" y="764704"/>
            <a:ext cx="10513168" cy="3024336"/>
            <a:chOff x="35496" y="764704"/>
            <a:chExt cx="10513168" cy="3024336"/>
          </a:xfrm>
        </p:grpSpPr>
        <p:grpSp>
          <p:nvGrpSpPr>
            <p:cNvPr id="6" name="Groupe 5"/>
            <p:cNvGrpSpPr/>
            <p:nvPr/>
          </p:nvGrpSpPr>
          <p:grpSpPr>
            <a:xfrm>
              <a:off x="35496" y="764704"/>
              <a:ext cx="10153128" cy="3024336"/>
              <a:chOff x="46479" y="1539652"/>
              <a:chExt cx="8967939" cy="1665907"/>
            </a:xfrm>
          </p:grpSpPr>
          <p:pic>
            <p:nvPicPr>
              <p:cNvPr id="2" name="Image 1"/>
              <p:cNvPicPr>
                <a:picLocks noChangeAspect="1"/>
              </p:cNvPicPr>
              <p:nvPr/>
            </p:nvPicPr>
            <p:blipFill>
              <a:blip r:embed="rId3"/>
              <a:stretch>
                <a:fillRect/>
              </a:stretch>
            </p:blipFill>
            <p:spPr>
              <a:xfrm>
                <a:off x="129581" y="1539652"/>
                <a:ext cx="8884837" cy="1665907"/>
              </a:xfrm>
              <a:prstGeom prst="rect">
                <a:avLst/>
              </a:prstGeom>
            </p:spPr>
          </p:pic>
          <p:sp>
            <p:nvSpPr>
              <p:cNvPr id="4" name="Rectangle 3"/>
              <p:cNvSpPr/>
              <p:nvPr/>
            </p:nvSpPr>
            <p:spPr>
              <a:xfrm>
                <a:off x="46479" y="2302941"/>
                <a:ext cx="5378523" cy="403225"/>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space réservé du contenu 2">
                <a:extLst>
                  <a:ext uri="{FF2B5EF4-FFF2-40B4-BE49-F238E27FC236}">
                    <a16:creationId xmlns:a16="http://schemas.microsoft.com/office/drawing/2014/main" id="{406EC982-4DCC-4A3B-9E03-55DE3611E284}"/>
                  </a:ext>
                </a:extLst>
              </p:cNvPr>
              <p:cNvSpPr txBox="1">
                <a:spLocks/>
              </p:cNvSpPr>
              <p:nvPr/>
            </p:nvSpPr>
            <p:spPr bwMode="auto">
              <a:xfrm>
                <a:off x="163329" y="2558012"/>
                <a:ext cx="5413622" cy="575361"/>
              </a:xfrm>
              <a:prstGeom prst="rect">
                <a:avLst/>
              </a:prstGeom>
              <a:noFill/>
              <a:ln w="57150">
                <a:solidFill>
                  <a:srgbClr val="00B0F0"/>
                </a:solidFill>
                <a:miter lim="800000"/>
                <a:headEnd/>
                <a:tailEnd/>
              </a:ln>
            </p:spPr>
            <p:txBody>
              <a:bodyPr/>
              <a:lstStyle/>
              <a:p>
                <a:pPr>
                  <a:spcBef>
                    <a:spcPct val="20000"/>
                  </a:spcBef>
                  <a:tabLst>
                    <a:tab pos="1706563" algn="l"/>
                  </a:tabLst>
                  <a:defRPr/>
                </a:pPr>
                <a:endParaRPr lang="fr-FR" dirty="0">
                  <a:solidFill>
                    <a:prstClr val="black"/>
                  </a:solidFill>
                  <a:latin typeface="Calibri" panose="020F0502020204030204"/>
                </a:endParaRPr>
              </a:p>
            </p:txBody>
          </p:sp>
        </p:grpSp>
        <p:sp>
          <p:nvSpPr>
            <p:cNvPr id="8" name="Rectangle 7"/>
            <p:cNvSpPr/>
            <p:nvPr/>
          </p:nvSpPr>
          <p:spPr>
            <a:xfrm>
              <a:off x="6501442" y="840920"/>
              <a:ext cx="4047222" cy="2948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1720501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4"/>
          <p:cNvCxnSpPr/>
          <p:nvPr/>
        </p:nvCxnSpPr>
        <p:spPr>
          <a:xfrm>
            <a:off x="539552" y="1412776"/>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Titre 1">
            <a:extLst>
              <a:ext uri="{FF2B5EF4-FFF2-40B4-BE49-F238E27FC236}">
                <a16:creationId xmlns:a16="http://schemas.microsoft.com/office/drawing/2014/main" id="{1B3A43BB-C90C-4CCD-BA37-75EDE2F022CA}"/>
              </a:ext>
            </a:extLst>
          </p:cNvPr>
          <p:cNvSpPr txBox="1">
            <a:spLocks/>
          </p:cNvSpPr>
          <p:nvPr/>
        </p:nvSpPr>
        <p:spPr>
          <a:xfrm>
            <a:off x="251520" y="188640"/>
            <a:ext cx="8892480" cy="7920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2800" dirty="0">
                <a:solidFill>
                  <a:schemeClr val="tx1">
                    <a:lumMod val="65000"/>
                    <a:lumOff val="35000"/>
                  </a:schemeClr>
                </a:solidFill>
                <a:cs typeface="Arial" pitchFamily="34" charset="0"/>
              </a:rPr>
              <a:t>Q4 : Parmi les propositions suivantes concernant le design, laquelle ou lesquelles est/sont exacte(s)?</a:t>
            </a:r>
          </a:p>
        </p:txBody>
      </p:sp>
      <p:graphicFrame>
        <p:nvGraphicFramePr>
          <p:cNvPr id="9" name="Espace réservé du contenu 6">
            <a:extLst>
              <a:ext uri="{FF2B5EF4-FFF2-40B4-BE49-F238E27FC236}">
                <a16:creationId xmlns:a16="http://schemas.microsoft.com/office/drawing/2014/main" id="{E0E143AF-14B2-45BE-A0C0-0F0D7A3EA8EA}"/>
              </a:ext>
            </a:extLst>
          </p:cNvPr>
          <p:cNvGraphicFramePr>
            <a:graphicFrameLocks/>
          </p:cNvGraphicFramePr>
          <p:nvPr>
            <p:extLst>
              <p:ext uri="{D42A27DB-BD31-4B8C-83A1-F6EECF244321}">
                <p14:modId xmlns:p14="http://schemas.microsoft.com/office/powerpoint/2010/main" val="2067611718"/>
              </p:ext>
            </p:extLst>
          </p:nvPr>
        </p:nvGraphicFramePr>
        <p:xfrm>
          <a:off x="539552" y="1700807"/>
          <a:ext cx="7992888" cy="3657600"/>
        </p:xfrm>
        <a:graphic>
          <a:graphicData uri="http://schemas.openxmlformats.org/drawingml/2006/table">
            <a:tbl>
              <a:tblPr firstRow="1" firstCol="1" bandRow="1">
                <a:tableStyleId>{2D5ABB26-0587-4C30-8999-92F81FD0307C}</a:tableStyleId>
              </a:tblPr>
              <a:tblGrid>
                <a:gridCol w="616777">
                  <a:extLst>
                    <a:ext uri="{9D8B030D-6E8A-4147-A177-3AD203B41FA5}">
                      <a16:colId xmlns:a16="http://schemas.microsoft.com/office/drawing/2014/main" val="3634647679"/>
                    </a:ext>
                  </a:extLst>
                </a:gridCol>
                <a:gridCol w="7376111">
                  <a:extLst>
                    <a:ext uri="{9D8B030D-6E8A-4147-A177-3AD203B41FA5}">
                      <a16:colId xmlns:a16="http://schemas.microsoft.com/office/drawing/2014/main" val="3476956661"/>
                    </a:ext>
                  </a:extLst>
                </a:gridCol>
              </a:tblGrid>
              <a:tr h="716709">
                <a:tc>
                  <a:txBody>
                    <a:bodyPr/>
                    <a:lstStyle/>
                    <a:p>
                      <a:pPr>
                        <a:spcBef>
                          <a:spcPts val="600"/>
                        </a:spcBef>
                        <a:spcAft>
                          <a:spcPts val="600"/>
                        </a:spcAft>
                      </a:pPr>
                      <a:r>
                        <a:rPr lang="fr-FR" sz="2400" kern="1200" dirty="0"/>
                        <a:t>a.</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l’étude cas-témoin est adaptée pour répondre à ce type de  question de recherche</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065310005"/>
                  </a:ext>
                </a:extLst>
              </a:tr>
              <a:tr h="716709">
                <a:tc>
                  <a:txBody>
                    <a:bodyPr/>
                    <a:lstStyle/>
                    <a:p>
                      <a:pPr>
                        <a:spcBef>
                          <a:spcPts val="600"/>
                        </a:spcBef>
                        <a:spcAft>
                          <a:spcPts val="600"/>
                        </a:spcAft>
                      </a:pPr>
                      <a:r>
                        <a:rPr lang="fr-FR" sz="2400" kern="1200" dirty="0"/>
                        <a:t>b. </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l’étude cas-témoin présente un meilleur niveau de preuve que l’étude de cohorte</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587282511"/>
                  </a:ext>
                </a:extLst>
              </a:tr>
              <a:tr h="510799">
                <a:tc>
                  <a:txBody>
                    <a:bodyPr/>
                    <a:lstStyle/>
                    <a:p>
                      <a:pPr>
                        <a:spcBef>
                          <a:spcPts val="600"/>
                        </a:spcBef>
                        <a:spcAft>
                          <a:spcPts val="600"/>
                        </a:spcAft>
                      </a:pPr>
                      <a:r>
                        <a:rPr lang="fr-FR" sz="2400" kern="1200" dirty="0"/>
                        <a:t>c.</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l’étude cas-témoin est plus facile à mener qu’une étude de cohorte</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656595543"/>
                  </a:ext>
                </a:extLst>
              </a:tr>
              <a:tr h="716709">
                <a:tc>
                  <a:txBody>
                    <a:bodyPr/>
                    <a:lstStyle/>
                    <a:p>
                      <a:pPr>
                        <a:spcBef>
                          <a:spcPts val="600"/>
                        </a:spcBef>
                        <a:spcAft>
                          <a:spcPts val="600"/>
                        </a:spcAft>
                      </a:pPr>
                      <a:r>
                        <a:rPr lang="fr-FR" sz="2400" kern="1200" dirty="0"/>
                        <a:t>d.</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l’incidence de la SEP de 3000 nouveaux cas/an en France rendrait une étude de cohorte prospective très difficile</a:t>
                      </a:r>
                    </a:p>
                  </a:txBody>
                  <a:tcPr marL="68580" marR="68580" marT="0" marB="0"/>
                </a:tc>
                <a:extLst>
                  <a:ext uri="{0D108BD9-81ED-4DB2-BD59-A6C34878D82A}">
                    <a16:rowId xmlns:a16="http://schemas.microsoft.com/office/drawing/2014/main" val="3220711458"/>
                  </a:ext>
                </a:extLst>
              </a:tr>
              <a:tr h="716709">
                <a:tc>
                  <a:txBody>
                    <a:bodyPr/>
                    <a:lstStyle/>
                    <a:p>
                      <a:pPr>
                        <a:spcBef>
                          <a:spcPts val="600"/>
                        </a:spcBef>
                        <a:spcAft>
                          <a:spcPts val="600"/>
                        </a:spcAft>
                      </a:pPr>
                      <a:r>
                        <a:rPr lang="fr-FR" sz="2400" kern="1200" dirty="0"/>
                        <a:t>e.</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l’étude cas-témoin repose sur le recrutement d’un groupe allaité et d’un groupe non-allaité dans l’enfance</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369048475"/>
                  </a:ext>
                </a:extLst>
              </a:tr>
            </a:tbl>
          </a:graphicData>
        </a:graphic>
      </p:graphicFrame>
    </p:spTree>
    <p:extLst>
      <p:ext uri="{BB962C8B-B14F-4D97-AF65-F5344CB8AC3E}">
        <p14:creationId xmlns:p14="http://schemas.microsoft.com/office/powerpoint/2010/main" val="4108454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88640"/>
            <a:ext cx="8892480" cy="792088"/>
          </a:xfrm>
        </p:spPr>
        <p:txBody>
          <a:bodyPr>
            <a:noAutofit/>
          </a:bodyPr>
          <a:lstStyle/>
          <a:p>
            <a:pPr algn="l"/>
            <a:r>
              <a:rPr lang="fr-FR" sz="2800" dirty="0">
                <a:solidFill>
                  <a:schemeClr val="tx1">
                    <a:lumMod val="65000"/>
                    <a:lumOff val="35000"/>
                  </a:schemeClr>
                </a:solidFill>
                <a:cs typeface="Arial" pitchFamily="34" charset="0"/>
              </a:rPr>
              <a:t>Q4 : Parmi les propositions suivantes concernant le design, laquelle ou lesquelles est/sont exacte(s) ?</a:t>
            </a:r>
          </a:p>
        </p:txBody>
      </p:sp>
      <p:graphicFrame>
        <p:nvGraphicFramePr>
          <p:cNvPr id="7" name="Espace réservé du contenu 6">
            <a:extLst>
              <a:ext uri="{FF2B5EF4-FFF2-40B4-BE49-F238E27FC236}">
                <a16:creationId xmlns:a16="http://schemas.microsoft.com/office/drawing/2014/main" id="{24D917EF-2F97-45D5-AA95-62FAC2FED6FD}"/>
              </a:ext>
            </a:extLst>
          </p:cNvPr>
          <p:cNvGraphicFramePr>
            <a:graphicFrameLocks noGrp="1"/>
          </p:cNvGraphicFramePr>
          <p:nvPr>
            <p:ph idx="4294967295"/>
            <p:extLst>
              <p:ext uri="{D42A27DB-BD31-4B8C-83A1-F6EECF244321}">
                <p14:modId xmlns:p14="http://schemas.microsoft.com/office/powerpoint/2010/main" val="4085492724"/>
              </p:ext>
            </p:extLst>
          </p:nvPr>
        </p:nvGraphicFramePr>
        <p:xfrm>
          <a:off x="539552" y="1700807"/>
          <a:ext cx="7992888" cy="3657600"/>
        </p:xfrm>
        <a:graphic>
          <a:graphicData uri="http://schemas.openxmlformats.org/drawingml/2006/table">
            <a:tbl>
              <a:tblPr firstRow="1" firstCol="1" bandRow="1">
                <a:tableStyleId>{2D5ABB26-0587-4C30-8999-92F81FD0307C}</a:tableStyleId>
              </a:tblPr>
              <a:tblGrid>
                <a:gridCol w="616777">
                  <a:extLst>
                    <a:ext uri="{9D8B030D-6E8A-4147-A177-3AD203B41FA5}">
                      <a16:colId xmlns:a16="http://schemas.microsoft.com/office/drawing/2014/main" val="3634647679"/>
                    </a:ext>
                  </a:extLst>
                </a:gridCol>
                <a:gridCol w="7376111">
                  <a:extLst>
                    <a:ext uri="{9D8B030D-6E8A-4147-A177-3AD203B41FA5}">
                      <a16:colId xmlns:a16="http://schemas.microsoft.com/office/drawing/2014/main" val="3476956661"/>
                    </a:ext>
                  </a:extLst>
                </a:gridCol>
              </a:tblGrid>
              <a:tr h="716709">
                <a:tc>
                  <a:txBody>
                    <a:bodyPr/>
                    <a:lstStyle/>
                    <a:p>
                      <a:pPr>
                        <a:spcBef>
                          <a:spcPts val="600"/>
                        </a:spcBef>
                        <a:spcAft>
                          <a:spcPts val="600"/>
                        </a:spcAft>
                      </a:pPr>
                      <a:r>
                        <a:rPr lang="fr-FR" sz="2400" kern="1200" dirty="0"/>
                        <a:t>a.</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b="1" kern="1200" dirty="0"/>
                        <a:t>l’étude cas-témoin est adaptée pour répondre à ce type de  question de recherche</a:t>
                      </a:r>
                      <a:endParaRPr lang="fr-FR"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065310005"/>
                  </a:ext>
                </a:extLst>
              </a:tr>
              <a:tr h="716709">
                <a:tc>
                  <a:txBody>
                    <a:bodyPr/>
                    <a:lstStyle/>
                    <a:p>
                      <a:pPr>
                        <a:spcBef>
                          <a:spcPts val="600"/>
                        </a:spcBef>
                        <a:spcAft>
                          <a:spcPts val="600"/>
                        </a:spcAft>
                      </a:pPr>
                      <a:r>
                        <a:rPr lang="fr-FR" sz="2400" kern="1200" dirty="0"/>
                        <a:t>b. </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l’étude cas-témoin présente un meilleur niveau de preuve que l’étude de cohorte</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587282511"/>
                  </a:ext>
                </a:extLst>
              </a:tr>
              <a:tr h="510799">
                <a:tc>
                  <a:txBody>
                    <a:bodyPr/>
                    <a:lstStyle/>
                    <a:p>
                      <a:pPr>
                        <a:spcBef>
                          <a:spcPts val="600"/>
                        </a:spcBef>
                        <a:spcAft>
                          <a:spcPts val="600"/>
                        </a:spcAft>
                      </a:pPr>
                      <a:r>
                        <a:rPr lang="fr-FR" sz="2400" kern="1200" dirty="0"/>
                        <a:t>c.</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b="1" kern="1200" dirty="0"/>
                        <a:t>l’étude cas-témoin est plus facile à mener qu’une étude de cohorte</a:t>
                      </a:r>
                      <a:endParaRPr lang="fr-FR"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656595543"/>
                  </a:ext>
                </a:extLst>
              </a:tr>
              <a:tr h="716709">
                <a:tc>
                  <a:txBody>
                    <a:bodyPr/>
                    <a:lstStyle/>
                    <a:p>
                      <a:pPr>
                        <a:spcBef>
                          <a:spcPts val="600"/>
                        </a:spcBef>
                        <a:spcAft>
                          <a:spcPts val="600"/>
                        </a:spcAft>
                      </a:pPr>
                      <a:r>
                        <a:rPr lang="fr-FR" sz="2400" kern="1200" dirty="0"/>
                        <a:t>d.</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b="1" kern="1200" dirty="0"/>
                        <a:t>L’incidence de la SEP de 3000 nouveaux cas par an rendrait une étude de cohorte</a:t>
                      </a:r>
                      <a:r>
                        <a:rPr lang="fr-FR" sz="2400" b="1" kern="1200" baseline="0" dirty="0"/>
                        <a:t> prospective très difficile</a:t>
                      </a:r>
                      <a:endParaRPr lang="fr-FR"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3220711458"/>
                  </a:ext>
                </a:extLst>
              </a:tr>
              <a:tr h="716709">
                <a:tc>
                  <a:txBody>
                    <a:bodyPr/>
                    <a:lstStyle/>
                    <a:p>
                      <a:pPr>
                        <a:spcBef>
                          <a:spcPts val="600"/>
                        </a:spcBef>
                        <a:spcAft>
                          <a:spcPts val="600"/>
                        </a:spcAft>
                      </a:pPr>
                      <a:r>
                        <a:rPr lang="fr-FR" sz="2400" kern="1200" dirty="0"/>
                        <a:t>e.</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l’étude cas-témoin repose sur le recrutement d’un groupe allaité et d’un groupe non-allaité dans l’enfance</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369048475"/>
                  </a:ext>
                </a:extLst>
              </a:tr>
            </a:tbl>
          </a:graphicData>
        </a:graphic>
      </p:graphicFrame>
      <p:cxnSp>
        <p:nvCxnSpPr>
          <p:cNvPr id="5" name="Connecteur droit 4"/>
          <p:cNvCxnSpPr/>
          <p:nvPr/>
        </p:nvCxnSpPr>
        <p:spPr>
          <a:xfrm>
            <a:off x="539552" y="1412776"/>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6441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4294967295"/>
          </p:nvPr>
        </p:nvSpPr>
        <p:spPr>
          <a:xfrm>
            <a:off x="402407" y="3100353"/>
            <a:ext cx="8266644" cy="974016"/>
          </a:xfrm>
          <a:prstGeom prst="rect">
            <a:avLst/>
          </a:prstGeom>
        </p:spPr>
        <p:txBody>
          <a:bodyPr/>
          <a:lstStyle/>
          <a:p>
            <a:pPr marL="400050" lvl="1" indent="0" algn="just">
              <a:spcBef>
                <a:spcPts val="0"/>
              </a:spcBef>
              <a:spcAft>
                <a:spcPts val="600"/>
              </a:spcAft>
              <a:buClr>
                <a:srgbClr val="078F9D"/>
              </a:buClr>
              <a:buNone/>
            </a:pPr>
            <a:r>
              <a:rPr lang="fr-FR" sz="1800" i="1" dirty="0"/>
              <a:t>Question de recherche </a:t>
            </a:r>
            <a:r>
              <a:rPr lang="fr-FR" sz="1800" dirty="0"/>
              <a:t>: </a:t>
            </a:r>
            <a:r>
              <a:rPr lang="fr-FR" sz="2000" b="1" dirty="0"/>
              <a:t>Avoir été allaité </a:t>
            </a:r>
            <a:r>
              <a:rPr lang="fr-FR" sz="1800" u="sng" dirty="0"/>
              <a:t>dans l’enfance </a:t>
            </a:r>
            <a:r>
              <a:rPr lang="fr-FR" sz="1800" b="1" dirty="0"/>
              <a:t>est-il associé </a:t>
            </a:r>
            <a:r>
              <a:rPr lang="fr-FR" sz="1800" dirty="0"/>
              <a:t>à une </a:t>
            </a:r>
            <a:r>
              <a:rPr lang="fr-FR" sz="1800" u="sng" dirty="0"/>
              <a:t>diminution </a:t>
            </a:r>
            <a:r>
              <a:rPr lang="fr-FR" sz="1800" dirty="0"/>
              <a:t>significative </a:t>
            </a:r>
            <a:r>
              <a:rPr lang="fr-FR" sz="1800" u="sng" dirty="0"/>
              <a:t>du risque de </a:t>
            </a:r>
            <a:r>
              <a:rPr lang="fr-FR" sz="1800" dirty="0"/>
              <a:t>développer une </a:t>
            </a:r>
            <a:r>
              <a:rPr lang="fr-FR" sz="2000" b="1" dirty="0"/>
              <a:t>sclérose en plaques</a:t>
            </a:r>
            <a:r>
              <a:rPr lang="fr-FR" sz="2000" dirty="0"/>
              <a:t> </a:t>
            </a:r>
            <a:r>
              <a:rPr lang="fr-FR" sz="1800" u="sng" dirty="0"/>
              <a:t>à l’âge adulte</a:t>
            </a:r>
            <a:r>
              <a:rPr lang="fr-FR" sz="1800" dirty="0"/>
              <a:t> ?</a:t>
            </a:r>
          </a:p>
        </p:txBody>
      </p:sp>
      <p:grpSp>
        <p:nvGrpSpPr>
          <p:cNvPr id="2" name="Groupe 1"/>
          <p:cNvGrpSpPr/>
          <p:nvPr/>
        </p:nvGrpSpPr>
        <p:grpSpPr>
          <a:xfrm>
            <a:off x="360572" y="260648"/>
            <a:ext cx="8229600" cy="792088"/>
            <a:chOff x="360572" y="260648"/>
            <a:chExt cx="8229600" cy="792088"/>
          </a:xfrm>
        </p:grpSpPr>
        <p:cxnSp>
          <p:nvCxnSpPr>
            <p:cNvPr id="5" name="Connecteur droit 4"/>
            <p:cNvCxnSpPr/>
            <p:nvPr/>
          </p:nvCxnSpPr>
          <p:spPr>
            <a:xfrm>
              <a:off x="395536" y="1052736"/>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Titre 1"/>
            <p:cNvSpPr txBox="1">
              <a:spLocks/>
            </p:cNvSpPr>
            <p:nvPr/>
          </p:nvSpPr>
          <p:spPr>
            <a:xfrm>
              <a:off x="360572" y="260648"/>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Q4 : Type d’étude</a:t>
              </a:r>
            </a:p>
          </p:txBody>
        </p:sp>
      </p:grpSp>
      <p:sp>
        <p:nvSpPr>
          <p:cNvPr id="8" name="Rectangle 7"/>
          <p:cNvSpPr/>
          <p:nvPr/>
        </p:nvSpPr>
        <p:spPr>
          <a:xfrm>
            <a:off x="3707904" y="2373198"/>
            <a:ext cx="1809406" cy="369332"/>
          </a:xfrm>
          <a:prstGeom prst="rect">
            <a:avLst/>
          </a:prstGeom>
          <a:ln>
            <a:solidFill>
              <a:srgbClr val="FF0000"/>
            </a:solidFill>
          </a:ln>
        </p:spPr>
        <p:txBody>
          <a:bodyPr wrap="none">
            <a:spAutoFit/>
          </a:bodyPr>
          <a:lstStyle/>
          <a:p>
            <a:r>
              <a:rPr lang="fr-FR" dirty="0"/>
              <a:t>Facteur de risque</a:t>
            </a:r>
            <a:endParaRPr lang="fr-FR" sz="1600" dirty="0"/>
          </a:p>
        </p:txBody>
      </p:sp>
      <p:sp>
        <p:nvSpPr>
          <p:cNvPr id="9" name="Rectangle 8"/>
          <p:cNvSpPr/>
          <p:nvPr/>
        </p:nvSpPr>
        <p:spPr>
          <a:xfrm>
            <a:off x="5962793" y="4038133"/>
            <a:ext cx="2069669" cy="369332"/>
          </a:xfrm>
          <a:prstGeom prst="rect">
            <a:avLst/>
          </a:prstGeom>
          <a:ln>
            <a:solidFill>
              <a:srgbClr val="FF0000"/>
            </a:solidFill>
          </a:ln>
        </p:spPr>
        <p:txBody>
          <a:bodyPr wrap="none">
            <a:spAutoFit/>
          </a:bodyPr>
          <a:lstStyle/>
          <a:p>
            <a:r>
              <a:rPr lang="fr-FR" dirty="0"/>
              <a:t>Maladie </a:t>
            </a:r>
            <a:r>
              <a:rPr lang="fr-FR" sz="1600" dirty="0"/>
              <a:t>(événement)</a:t>
            </a:r>
          </a:p>
        </p:txBody>
      </p:sp>
      <p:sp>
        <p:nvSpPr>
          <p:cNvPr id="10" name="Flèche droite 9"/>
          <p:cNvSpPr/>
          <p:nvPr/>
        </p:nvSpPr>
        <p:spPr>
          <a:xfrm rot="18221135">
            <a:off x="4050675" y="2864850"/>
            <a:ext cx="394784" cy="18829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droite 10"/>
          <p:cNvSpPr/>
          <p:nvPr/>
        </p:nvSpPr>
        <p:spPr>
          <a:xfrm rot="5400000">
            <a:off x="6811057" y="3837053"/>
            <a:ext cx="373143" cy="189302"/>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5050818" y="4480671"/>
            <a:ext cx="1681422" cy="369332"/>
          </a:xfrm>
          <a:prstGeom prst="rect">
            <a:avLst/>
          </a:prstGeom>
        </p:spPr>
        <p:txBody>
          <a:bodyPr wrap="none">
            <a:spAutoFit/>
          </a:bodyPr>
          <a:lstStyle/>
          <a:p>
            <a:r>
              <a:rPr lang="fr-FR" dirty="0">
                <a:solidFill>
                  <a:srgbClr val="FF0000"/>
                </a:solidFill>
              </a:rPr>
              <a:t>événement rare</a:t>
            </a:r>
          </a:p>
        </p:txBody>
      </p:sp>
      <p:sp>
        <p:nvSpPr>
          <p:cNvPr id="13" name="Rectangle 12"/>
          <p:cNvSpPr/>
          <p:nvPr/>
        </p:nvSpPr>
        <p:spPr>
          <a:xfrm>
            <a:off x="4586821" y="1985381"/>
            <a:ext cx="2140458" cy="369332"/>
          </a:xfrm>
          <a:prstGeom prst="rect">
            <a:avLst/>
          </a:prstGeom>
        </p:spPr>
        <p:txBody>
          <a:bodyPr wrap="none">
            <a:spAutoFit/>
          </a:bodyPr>
          <a:lstStyle/>
          <a:p>
            <a:r>
              <a:rPr lang="fr-FR" dirty="0">
                <a:solidFill>
                  <a:srgbClr val="FF0000"/>
                </a:solidFill>
              </a:rPr>
              <a:t>exposition fréquente</a:t>
            </a:r>
          </a:p>
        </p:txBody>
      </p:sp>
      <p:sp>
        <p:nvSpPr>
          <p:cNvPr id="14" name="Rectangle 13"/>
          <p:cNvSpPr/>
          <p:nvPr/>
        </p:nvSpPr>
        <p:spPr>
          <a:xfrm>
            <a:off x="1926166" y="4084299"/>
            <a:ext cx="2509719" cy="646331"/>
          </a:xfrm>
          <a:prstGeom prst="rect">
            <a:avLst/>
          </a:prstGeom>
        </p:spPr>
        <p:txBody>
          <a:bodyPr wrap="square">
            <a:spAutoFit/>
          </a:bodyPr>
          <a:lstStyle/>
          <a:p>
            <a:pPr algn="ctr"/>
            <a:r>
              <a:rPr lang="fr-FR" dirty="0">
                <a:solidFill>
                  <a:srgbClr val="FF0000"/>
                </a:solidFill>
              </a:rPr>
              <a:t>délai très long entre exposition et évènement</a:t>
            </a:r>
          </a:p>
        </p:txBody>
      </p:sp>
      <p:sp>
        <p:nvSpPr>
          <p:cNvPr id="16" name="Flèche droite 15"/>
          <p:cNvSpPr/>
          <p:nvPr/>
        </p:nvSpPr>
        <p:spPr>
          <a:xfrm rot="19048665">
            <a:off x="4038148" y="3797692"/>
            <a:ext cx="1248547" cy="101316"/>
          </a:xfrm>
          <a:prstGeom prst="rightArrow">
            <a:avLst>
              <a:gd name="adj1" fmla="val 43082"/>
              <a:gd name="adj2" fmla="val 5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droite 16"/>
          <p:cNvSpPr/>
          <p:nvPr/>
        </p:nvSpPr>
        <p:spPr>
          <a:xfrm rot="12247008">
            <a:off x="1544537" y="4106892"/>
            <a:ext cx="649127" cy="123357"/>
          </a:xfrm>
          <a:prstGeom prst="rightArrow">
            <a:avLst>
              <a:gd name="adj1" fmla="val 43082"/>
              <a:gd name="adj2" fmla="val 5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Rectangle 17"/>
          <p:cNvSpPr/>
          <p:nvPr/>
        </p:nvSpPr>
        <p:spPr>
          <a:xfrm>
            <a:off x="2577640" y="5256305"/>
            <a:ext cx="3313792" cy="369332"/>
          </a:xfrm>
          <a:prstGeom prst="rect">
            <a:avLst/>
          </a:prstGeom>
          <a:ln>
            <a:solidFill>
              <a:schemeClr val="accent1"/>
            </a:solidFill>
          </a:ln>
        </p:spPr>
        <p:txBody>
          <a:bodyPr wrap="none">
            <a:spAutoFit/>
          </a:bodyPr>
          <a:lstStyle/>
          <a:p>
            <a:r>
              <a:rPr lang="fr-FR" dirty="0"/>
              <a:t>schéma cas-témoins bien adapté.</a:t>
            </a:r>
          </a:p>
        </p:txBody>
      </p:sp>
      <p:sp>
        <p:nvSpPr>
          <p:cNvPr id="19" name="Flèche droite 18"/>
          <p:cNvSpPr/>
          <p:nvPr/>
        </p:nvSpPr>
        <p:spPr>
          <a:xfrm rot="5400000">
            <a:off x="4037144" y="4966750"/>
            <a:ext cx="394784" cy="188290"/>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70C0"/>
              </a:solidFill>
            </a:endParaRPr>
          </a:p>
        </p:txBody>
      </p:sp>
    </p:spTree>
    <p:extLst>
      <p:ext uri="{BB962C8B-B14F-4D97-AF65-F5344CB8AC3E}">
        <p14:creationId xmlns:p14="http://schemas.microsoft.com/office/powerpoint/2010/main" val="3730614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p:bldP spid="13" grpId="0"/>
      <p:bldP spid="14" grpId="0"/>
      <p:bldP spid="16" grpId="0" animBg="1"/>
      <p:bldP spid="17" grpId="0" animBg="1"/>
      <p:bldP spid="18"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4170" y="116632"/>
            <a:ext cx="9238349" cy="792088"/>
          </a:xfrm>
        </p:spPr>
        <p:txBody>
          <a:bodyPr>
            <a:noAutofit/>
          </a:bodyPr>
          <a:lstStyle/>
          <a:p>
            <a:pPr algn="l"/>
            <a:r>
              <a:rPr lang="fr-FR" sz="2800" dirty="0">
                <a:solidFill>
                  <a:schemeClr val="tx1">
                    <a:lumMod val="65000"/>
                    <a:lumOff val="35000"/>
                  </a:schemeClr>
                </a:solidFill>
                <a:cs typeface="Arial" pitchFamily="34" charset="0"/>
              </a:rPr>
              <a:t>Q5 : Quelle(s) est/sont la/les proposition(s) exacte(s) ?</a:t>
            </a:r>
          </a:p>
        </p:txBody>
      </p:sp>
      <p:sp>
        <p:nvSpPr>
          <p:cNvPr id="4" name="Espace réservé du contenu 2"/>
          <p:cNvSpPr>
            <a:spLocks noGrp="1"/>
          </p:cNvSpPr>
          <p:nvPr>
            <p:ph idx="4294967295"/>
          </p:nvPr>
        </p:nvSpPr>
        <p:spPr>
          <a:xfrm>
            <a:off x="23139" y="1196753"/>
            <a:ext cx="9144000" cy="2952328"/>
          </a:xfrm>
          <a:prstGeom prst="rect">
            <a:avLst/>
          </a:prstGeom>
        </p:spPr>
        <p:txBody>
          <a:bodyPr/>
          <a:lstStyle/>
          <a:p>
            <a:pPr marL="0" indent="0">
              <a:spcBef>
                <a:spcPts val="0"/>
              </a:spcBef>
              <a:spcAft>
                <a:spcPts val="600"/>
              </a:spcAft>
              <a:buClr>
                <a:srgbClr val="078F9D"/>
              </a:buClr>
              <a:buNone/>
            </a:pPr>
            <a:r>
              <a:rPr lang="fr-FR" sz="2200" dirty="0"/>
              <a:t>   </a:t>
            </a:r>
            <a:endParaRPr lang="fr-FR" sz="800" dirty="0"/>
          </a:p>
        </p:txBody>
      </p:sp>
      <p:cxnSp>
        <p:nvCxnSpPr>
          <p:cNvPr id="5" name="Connecteur droit 4"/>
          <p:cNvCxnSpPr/>
          <p:nvPr/>
        </p:nvCxnSpPr>
        <p:spPr>
          <a:xfrm>
            <a:off x="251520" y="1052736"/>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aphicFrame>
        <p:nvGraphicFramePr>
          <p:cNvPr id="7" name="Tableau 6">
            <a:extLst>
              <a:ext uri="{FF2B5EF4-FFF2-40B4-BE49-F238E27FC236}">
                <a16:creationId xmlns:a16="http://schemas.microsoft.com/office/drawing/2014/main" id="{CC3614CA-819E-4944-A67E-0F1C35221A3B}"/>
              </a:ext>
            </a:extLst>
          </p:cNvPr>
          <p:cNvGraphicFramePr>
            <a:graphicFrameLocks noGrp="1"/>
          </p:cNvGraphicFramePr>
          <p:nvPr>
            <p:extLst>
              <p:ext uri="{D42A27DB-BD31-4B8C-83A1-F6EECF244321}">
                <p14:modId xmlns:p14="http://schemas.microsoft.com/office/powerpoint/2010/main" val="3804100857"/>
              </p:ext>
            </p:extLst>
          </p:nvPr>
        </p:nvGraphicFramePr>
        <p:xfrm>
          <a:off x="467544" y="1772816"/>
          <a:ext cx="7776864" cy="3042887"/>
        </p:xfrm>
        <a:graphic>
          <a:graphicData uri="http://schemas.openxmlformats.org/drawingml/2006/table">
            <a:tbl>
              <a:tblPr firstRow="1" firstCol="1" bandRow="1">
                <a:tableStyleId>{2D5ABB26-0587-4C30-8999-92F81FD0307C}</a:tableStyleId>
              </a:tblPr>
              <a:tblGrid>
                <a:gridCol w="550676">
                  <a:extLst>
                    <a:ext uri="{9D8B030D-6E8A-4147-A177-3AD203B41FA5}">
                      <a16:colId xmlns:a16="http://schemas.microsoft.com/office/drawing/2014/main" val="754309675"/>
                    </a:ext>
                  </a:extLst>
                </a:gridCol>
                <a:gridCol w="7226188">
                  <a:extLst>
                    <a:ext uri="{9D8B030D-6E8A-4147-A177-3AD203B41FA5}">
                      <a16:colId xmlns:a16="http://schemas.microsoft.com/office/drawing/2014/main" val="620524538"/>
                    </a:ext>
                  </a:extLst>
                </a:gridCol>
              </a:tblGrid>
              <a:tr h="202586">
                <a:tc>
                  <a:txBody>
                    <a:bodyPr/>
                    <a:lstStyle/>
                    <a:p>
                      <a:pPr>
                        <a:spcBef>
                          <a:spcPts val="600"/>
                        </a:spcBef>
                        <a:spcAft>
                          <a:spcPts val="600"/>
                        </a:spcAft>
                      </a:pPr>
                      <a:r>
                        <a:rPr lang="fr-FR" sz="2400" kern="1200" dirty="0"/>
                        <a:t>a.</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les cas sont les personnes qui ont été allaitées </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146216692"/>
                  </a:ext>
                </a:extLst>
              </a:tr>
              <a:tr h="720080">
                <a:tc>
                  <a:txBody>
                    <a:bodyPr/>
                    <a:lstStyle/>
                    <a:p>
                      <a:pPr>
                        <a:spcBef>
                          <a:spcPts val="600"/>
                        </a:spcBef>
                        <a:spcAft>
                          <a:spcPts val="600"/>
                        </a:spcAft>
                      </a:pPr>
                      <a:r>
                        <a:rPr lang="fr-FR" sz="2400" kern="1200" dirty="0"/>
                        <a:t>b. </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les cas sont les participants qui développent une SEP au cours du suivi</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351666952"/>
                  </a:ext>
                </a:extLst>
              </a:tr>
              <a:tr h="470520">
                <a:tc>
                  <a:txBody>
                    <a:bodyPr/>
                    <a:lstStyle/>
                    <a:p>
                      <a:pPr>
                        <a:spcBef>
                          <a:spcPts val="600"/>
                        </a:spcBef>
                        <a:spcAft>
                          <a:spcPts val="600"/>
                        </a:spcAft>
                      </a:pPr>
                      <a:r>
                        <a:rPr lang="fr-FR" sz="2400" kern="1200" dirty="0"/>
                        <a:t>c.</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à chaque cas est apparié un témoin</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129248390"/>
                  </a:ext>
                </a:extLst>
              </a:tr>
              <a:tr h="743567">
                <a:tc>
                  <a:txBody>
                    <a:bodyPr/>
                    <a:lstStyle/>
                    <a:p>
                      <a:pPr>
                        <a:spcBef>
                          <a:spcPts val="600"/>
                        </a:spcBef>
                        <a:spcAft>
                          <a:spcPts val="600"/>
                        </a:spcAft>
                      </a:pPr>
                      <a:r>
                        <a:rPr lang="fr-FR" sz="2400" kern="1200" dirty="0"/>
                        <a:t>d.</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le groupe non exposé est défini par l’absence d’allaitement dans l’enfance</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198047088"/>
                  </a:ext>
                </a:extLst>
              </a:tr>
              <a:tr h="599551">
                <a:tc>
                  <a:txBody>
                    <a:bodyPr/>
                    <a:lstStyle/>
                    <a:p>
                      <a:pPr>
                        <a:spcBef>
                          <a:spcPts val="600"/>
                        </a:spcBef>
                        <a:spcAft>
                          <a:spcPts val="600"/>
                        </a:spcAft>
                      </a:pPr>
                      <a:r>
                        <a:rPr lang="fr-FR" sz="2400" kern="1200" dirty="0"/>
                        <a:t>e.</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les témoins ont été recrutés dans deux cabinets de généralistes</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265160285"/>
                  </a:ext>
                </a:extLst>
              </a:tr>
            </a:tbl>
          </a:graphicData>
        </a:graphic>
      </p:graphicFrame>
    </p:spTree>
    <p:extLst>
      <p:ext uri="{BB962C8B-B14F-4D97-AF65-F5344CB8AC3E}">
        <p14:creationId xmlns:p14="http://schemas.microsoft.com/office/powerpoint/2010/main" val="1060185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4170" y="116632"/>
            <a:ext cx="9238349" cy="792088"/>
          </a:xfrm>
        </p:spPr>
        <p:txBody>
          <a:bodyPr>
            <a:noAutofit/>
          </a:bodyPr>
          <a:lstStyle/>
          <a:p>
            <a:pPr algn="l"/>
            <a:r>
              <a:rPr lang="fr-FR" sz="2800" dirty="0">
                <a:solidFill>
                  <a:schemeClr val="tx1">
                    <a:lumMod val="65000"/>
                    <a:lumOff val="35000"/>
                  </a:schemeClr>
                </a:solidFill>
                <a:cs typeface="Arial" pitchFamily="34" charset="0"/>
              </a:rPr>
              <a:t>Q5 : Quelle(s) est/sont la/les proposition(s) exacte(s) ?</a:t>
            </a:r>
          </a:p>
        </p:txBody>
      </p:sp>
      <p:sp>
        <p:nvSpPr>
          <p:cNvPr id="4" name="Espace réservé du contenu 2"/>
          <p:cNvSpPr>
            <a:spLocks noGrp="1"/>
          </p:cNvSpPr>
          <p:nvPr>
            <p:ph idx="4294967295"/>
          </p:nvPr>
        </p:nvSpPr>
        <p:spPr>
          <a:xfrm>
            <a:off x="23139" y="1196753"/>
            <a:ext cx="9144000" cy="2952328"/>
          </a:xfrm>
          <a:prstGeom prst="rect">
            <a:avLst/>
          </a:prstGeom>
        </p:spPr>
        <p:txBody>
          <a:bodyPr/>
          <a:lstStyle/>
          <a:p>
            <a:pPr marL="0" indent="0">
              <a:spcBef>
                <a:spcPts val="0"/>
              </a:spcBef>
              <a:spcAft>
                <a:spcPts val="600"/>
              </a:spcAft>
              <a:buClr>
                <a:srgbClr val="078F9D"/>
              </a:buClr>
              <a:buNone/>
            </a:pPr>
            <a:r>
              <a:rPr lang="fr-FR" sz="2200" dirty="0"/>
              <a:t>   </a:t>
            </a:r>
            <a:endParaRPr lang="fr-FR" sz="800" dirty="0"/>
          </a:p>
        </p:txBody>
      </p:sp>
      <p:cxnSp>
        <p:nvCxnSpPr>
          <p:cNvPr id="5" name="Connecteur droit 4"/>
          <p:cNvCxnSpPr/>
          <p:nvPr/>
        </p:nvCxnSpPr>
        <p:spPr>
          <a:xfrm>
            <a:off x="251520" y="1052736"/>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aphicFrame>
        <p:nvGraphicFramePr>
          <p:cNvPr id="7" name="Tableau 6">
            <a:extLst>
              <a:ext uri="{FF2B5EF4-FFF2-40B4-BE49-F238E27FC236}">
                <a16:creationId xmlns:a16="http://schemas.microsoft.com/office/drawing/2014/main" id="{CC3614CA-819E-4944-A67E-0F1C35221A3B}"/>
              </a:ext>
            </a:extLst>
          </p:cNvPr>
          <p:cNvGraphicFramePr>
            <a:graphicFrameLocks noGrp="1"/>
          </p:cNvGraphicFramePr>
          <p:nvPr>
            <p:extLst>
              <p:ext uri="{D42A27DB-BD31-4B8C-83A1-F6EECF244321}">
                <p14:modId xmlns:p14="http://schemas.microsoft.com/office/powerpoint/2010/main" val="1024380612"/>
              </p:ext>
            </p:extLst>
          </p:nvPr>
        </p:nvGraphicFramePr>
        <p:xfrm>
          <a:off x="467544" y="1543356"/>
          <a:ext cx="7776864" cy="3109173"/>
        </p:xfrm>
        <a:graphic>
          <a:graphicData uri="http://schemas.openxmlformats.org/drawingml/2006/table">
            <a:tbl>
              <a:tblPr firstRow="1" firstCol="1" bandRow="1">
                <a:tableStyleId>{2D5ABB26-0587-4C30-8999-92F81FD0307C}</a:tableStyleId>
              </a:tblPr>
              <a:tblGrid>
                <a:gridCol w="550676">
                  <a:extLst>
                    <a:ext uri="{9D8B030D-6E8A-4147-A177-3AD203B41FA5}">
                      <a16:colId xmlns:a16="http://schemas.microsoft.com/office/drawing/2014/main" val="754309675"/>
                    </a:ext>
                  </a:extLst>
                </a:gridCol>
                <a:gridCol w="7226188">
                  <a:extLst>
                    <a:ext uri="{9D8B030D-6E8A-4147-A177-3AD203B41FA5}">
                      <a16:colId xmlns:a16="http://schemas.microsoft.com/office/drawing/2014/main" val="620524538"/>
                    </a:ext>
                  </a:extLst>
                </a:gridCol>
              </a:tblGrid>
              <a:tr h="432046">
                <a:tc>
                  <a:txBody>
                    <a:bodyPr/>
                    <a:lstStyle/>
                    <a:p>
                      <a:pPr>
                        <a:spcBef>
                          <a:spcPts val="600"/>
                        </a:spcBef>
                        <a:spcAft>
                          <a:spcPts val="600"/>
                        </a:spcAft>
                      </a:pPr>
                      <a:r>
                        <a:rPr lang="fr-FR" sz="2400" kern="1200" dirty="0"/>
                        <a:t>a.</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les cas sont les personnes qui ont été allaitées </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146216692"/>
                  </a:ext>
                </a:extLst>
              </a:tr>
              <a:tr h="720080">
                <a:tc>
                  <a:txBody>
                    <a:bodyPr/>
                    <a:lstStyle/>
                    <a:p>
                      <a:pPr>
                        <a:spcBef>
                          <a:spcPts val="600"/>
                        </a:spcBef>
                        <a:spcAft>
                          <a:spcPts val="600"/>
                        </a:spcAft>
                      </a:pPr>
                      <a:r>
                        <a:rPr lang="fr-FR" sz="2400" kern="1200" dirty="0"/>
                        <a:t>b. </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les cas sont les participants qui développent une SEP au cours du suivi</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351666952"/>
                  </a:ext>
                </a:extLst>
              </a:tr>
              <a:tr h="470520">
                <a:tc>
                  <a:txBody>
                    <a:bodyPr/>
                    <a:lstStyle/>
                    <a:p>
                      <a:pPr>
                        <a:spcBef>
                          <a:spcPts val="600"/>
                        </a:spcBef>
                        <a:spcAft>
                          <a:spcPts val="600"/>
                        </a:spcAft>
                      </a:pPr>
                      <a:r>
                        <a:rPr lang="fr-FR" sz="2400" kern="1200" dirty="0"/>
                        <a:t>c.</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à chaque cas est apparié un témoin</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129248390"/>
                  </a:ext>
                </a:extLst>
              </a:tr>
              <a:tr h="743567">
                <a:tc>
                  <a:txBody>
                    <a:bodyPr/>
                    <a:lstStyle/>
                    <a:p>
                      <a:pPr>
                        <a:spcBef>
                          <a:spcPts val="600"/>
                        </a:spcBef>
                        <a:spcAft>
                          <a:spcPts val="600"/>
                        </a:spcAft>
                      </a:pPr>
                      <a:r>
                        <a:rPr lang="fr-FR" sz="2400" kern="1200" dirty="0"/>
                        <a:t>d.</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b="1" kern="1200" dirty="0"/>
                        <a:t>le groupe non exposé est défini par l’absence d’allaitement dans l’enfance</a:t>
                      </a:r>
                      <a:endParaRPr lang="fr-FR"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198047088"/>
                  </a:ext>
                </a:extLst>
              </a:tr>
              <a:tr h="599551">
                <a:tc>
                  <a:txBody>
                    <a:bodyPr/>
                    <a:lstStyle/>
                    <a:p>
                      <a:pPr>
                        <a:spcBef>
                          <a:spcPts val="600"/>
                        </a:spcBef>
                        <a:spcAft>
                          <a:spcPts val="600"/>
                        </a:spcAft>
                      </a:pPr>
                      <a:r>
                        <a:rPr lang="fr-FR" sz="2400" kern="1200" dirty="0"/>
                        <a:t>e.</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b="1" kern="1200" dirty="0"/>
                        <a:t>les témoins ont été recrutés dans deux cabinets de généralistes</a:t>
                      </a:r>
                      <a:endParaRPr lang="fr-FR"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265160285"/>
                  </a:ext>
                </a:extLst>
              </a:tr>
            </a:tbl>
          </a:graphicData>
        </a:graphic>
      </p:graphicFrame>
    </p:spTree>
    <p:extLst>
      <p:ext uri="{BB962C8B-B14F-4D97-AF65-F5344CB8AC3E}">
        <p14:creationId xmlns:p14="http://schemas.microsoft.com/office/powerpoint/2010/main" val="2082612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Q5 : Population étudiée</a:t>
            </a:r>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pic>
        <p:nvPicPr>
          <p:cNvPr id="3" name="Image 2"/>
          <p:cNvPicPr>
            <a:picLocks noChangeAspect="1"/>
          </p:cNvPicPr>
          <p:nvPr/>
        </p:nvPicPr>
        <p:blipFill rotWithShape="1">
          <a:blip r:embed="rId3"/>
          <a:srcRect l="20863" t="17100" r="20863" b="7301"/>
          <a:stretch/>
        </p:blipFill>
        <p:spPr>
          <a:xfrm>
            <a:off x="0" y="1128032"/>
            <a:ext cx="7740352" cy="5648365"/>
          </a:xfrm>
          <a:prstGeom prst="rect">
            <a:avLst/>
          </a:prstGeom>
        </p:spPr>
      </p:pic>
      <p:sp>
        <p:nvSpPr>
          <p:cNvPr id="8" name="Espace réservé du contenu 2"/>
          <p:cNvSpPr txBox="1">
            <a:spLocks/>
          </p:cNvSpPr>
          <p:nvPr/>
        </p:nvSpPr>
        <p:spPr>
          <a:xfrm>
            <a:off x="4788024" y="893520"/>
            <a:ext cx="3909120" cy="46902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spcBef>
                <a:spcPts val="0"/>
              </a:spcBef>
              <a:spcAft>
                <a:spcPts val="600"/>
              </a:spcAft>
              <a:buClr>
                <a:srgbClr val="078F9D"/>
              </a:buClr>
              <a:buNone/>
            </a:pPr>
            <a:r>
              <a:rPr lang="fr-FR" sz="2200" b="1" dirty="0"/>
              <a:t>Pas d’appariement cas/témoin  </a:t>
            </a:r>
          </a:p>
        </p:txBody>
      </p:sp>
    </p:spTree>
    <p:extLst>
      <p:ext uri="{BB962C8B-B14F-4D97-AF65-F5344CB8AC3E}">
        <p14:creationId xmlns:p14="http://schemas.microsoft.com/office/powerpoint/2010/main" val="604784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07504" y="181923"/>
            <a:ext cx="9238349" cy="792088"/>
          </a:xfrm>
        </p:spPr>
        <p:txBody>
          <a:bodyPr>
            <a:noAutofit/>
          </a:bodyPr>
          <a:lstStyle/>
          <a:p>
            <a:pPr algn="l"/>
            <a:r>
              <a:rPr lang="fr-FR" sz="2800" dirty="0">
                <a:solidFill>
                  <a:schemeClr val="tx1">
                    <a:lumMod val="65000"/>
                    <a:lumOff val="35000"/>
                  </a:schemeClr>
                </a:solidFill>
                <a:cs typeface="Arial" pitchFamily="34" charset="0"/>
              </a:rPr>
              <a:t>Q6 : Concernant la méthode de sélection des témoins, quelle(s) est/sont la/les proposition(s) exacte(s) ?</a:t>
            </a:r>
          </a:p>
        </p:txBody>
      </p:sp>
      <p:sp>
        <p:nvSpPr>
          <p:cNvPr id="4" name="Espace réservé du contenu 2"/>
          <p:cNvSpPr>
            <a:spLocks noGrp="1"/>
          </p:cNvSpPr>
          <p:nvPr>
            <p:ph idx="4294967295"/>
          </p:nvPr>
        </p:nvSpPr>
        <p:spPr>
          <a:xfrm>
            <a:off x="23139" y="1196753"/>
            <a:ext cx="9144000" cy="2952328"/>
          </a:xfrm>
          <a:prstGeom prst="rect">
            <a:avLst/>
          </a:prstGeom>
        </p:spPr>
        <p:txBody>
          <a:bodyPr/>
          <a:lstStyle/>
          <a:p>
            <a:pPr marL="0" indent="0">
              <a:spcBef>
                <a:spcPts val="0"/>
              </a:spcBef>
              <a:spcAft>
                <a:spcPts val="600"/>
              </a:spcAft>
              <a:buClr>
                <a:srgbClr val="078F9D"/>
              </a:buClr>
              <a:buNone/>
            </a:pPr>
            <a:r>
              <a:rPr lang="fr-FR" sz="2200" dirty="0"/>
              <a:t>   </a:t>
            </a:r>
            <a:endParaRPr lang="fr-FR" sz="800" dirty="0"/>
          </a:p>
        </p:txBody>
      </p:sp>
      <p:cxnSp>
        <p:nvCxnSpPr>
          <p:cNvPr id="5" name="Connecteur droit 4"/>
          <p:cNvCxnSpPr/>
          <p:nvPr/>
        </p:nvCxnSpPr>
        <p:spPr>
          <a:xfrm>
            <a:off x="251520" y="1052736"/>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aphicFrame>
        <p:nvGraphicFramePr>
          <p:cNvPr id="7" name="Tableau 6">
            <a:extLst>
              <a:ext uri="{FF2B5EF4-FFF2-40B4-BE49-F238E27FC236}">
                <a16:creationId xmlns:a16="http://schemas.microsoft.com/office/drawing/2014/main" id="{CC3614CA-819E-4944-A67E-0F1C35221A3B}"/>
              </a:ext>
            </a:extLst>
          </p:cNvPr>
          <p:cNvGraphicFramePr>
            <a:graphicFrameLocks noGrp="1"/>
          </p:cNvGraphicFramePr>
          <p:nvPr>
            <p:extLst>
              <p:ext uri="{D42A27DB-BD31-4B8C-83A1-F6EECF244321}">
                <p14:modId xmlns:p14="http://schemas.microsoft.com/office/powerpoint/2010/main" val="2630932647"/>
              </p:ext>
            </p:extLst>
          </p:nvPr>
        </p:nvGraphicFramePr>
        <p:xfrm>
          <a:off x="467544" y="1543356"/>
          <a:ext cx="7776864" cy="4035407"/>
        </p:xfrm>
        <a:graphic>
          <a:graphicData uri="http://schemas.openxmlformats.org/drawingml/2006/table">
            <a:tbl>
              <a:tblPr firstRow="1" firstCol="1" bandRow="1">
                <a:tableStyleId>{2D5ABB26-0587-4C30-8999-92F81FD0307C}</a:tableStyleId>
              </a:tblPr>
              <a:tblGrid>
                <a:gridCol w="550676">
                  <a:extLst>
                    <a:ext uri="{9D8B030D-6E8A-4147-A177-3AD203B41FA5}">
                      <a16:colId xmlns:a16="http://schemas.microsoft.com/office/drawing/2014/main" val="754309675"/>
                    </a:ext>
                  </a:extLst>
                </a:gridCol>
                <a:gridCol w="7226188">
                  <a:extLst>
                    <a:ext uri="{9D8B030D-6E8A-4147-A177-3AD203B41FA5}">
                      <a16:colId xmlns:a16="http://schemas.microsoft.com/office/drawing/2014/main" val="620524538"/>
                    </a:ext>
                  </a:extLst>
                </a:gridCol>
              </a:tblGrid>
              <a:tr h="432046">
                <a:tc>
                  <a:txBody>
                    <a:bodyPr/>
                    <a:lstStyle/>
                    <a:p>
                      <a:pPr>
                        <a:spcBef>
                          <a:spcPts val="600"/>
                        </a:spcBef>
                        <a:spcAft>
                          <a:spcPts val="600"/>
                        </a:spcAft>
                      </a:pPr>
                      <a:r>
                        <a:rPr lang="fr-FR" sz="2400" kern="1200" dirty="0"/>
                        <a:t>a.</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elle vise à recruter des témoins soumis aux mêmes expositions environnementales que les cas</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146216692"/>
                  </a:ext>
                </a:extLst>
              </a:tr>
              <a:tr h="720080">
                <a:tc>
                  <a:txBody>
                    <a:bodyPr/>
                    <a:lstStyle/>
                    <a:p>
                      <a:pPr>
                        <a:spcBef>
                          <a:spcPts val="600"/>
                        </a:spcBef>
                        <a:spcAft>
                          <a:spcPts val="600"/>
                        </a:spcAft>
                      </a:pPr>
                      <a:r>
                        <a:rPr lang="fr-FR" sz="2400" kern="1200" dirty="0"/>
                        <a:t>b. </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elle garantit de recruter des témoins représentatifs de la population générale </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351666952"/>
                  </a:ext>
                </a:extLst>
              </a:tr>
              <a:tr h="470520">
                <a:tc>
                  <a:txBody>
                    <a:bodyPr/>
                    <a:lstStyle/>
                    <a:p>
                      <a:pPr>
                        <a:spcBef>
                          <a:spcPts val="600"/>
                        </a:spcBef>
                        <a:spcAft>
                          <a:spcPts val="600"/>
                        </a:spcAft>
                      </a:pPr>
                      <a:r>
                        <a:rPr lang="fr-FR" sz="2400" kern="1200" dirty="0"/>
                        <a:t>c.</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elle garantit de recruter des témoins qui ressemblent</a:t>
                      </a:r>
                      <a:r>
                        <a:rPr lang="fr-FR" sz="2400" kern="1200" baseline="0" dirty="0"/>
                        <a:t> </a:t>
                      </a:r>
                      <a:r>
                        <a:rPr lang="fr-FR" sz="2400" kern="1200" dirty="0"/>
                        <a:t>aux cas pour les principales caractéristiques sociodémographiques </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129248390"/>
                  </a:ext>
                </a:extLst>
              </a:tr>
              <a:tr h="743567">
                <a:tc>
                  <a:txBody>
                    <a:bodyPr/>
                    <a:lstStyle/>
                    <a:p>
                      <a:pPr>
                        <a:spcBef>
                          <a:spcPts val="600"/>
                        </a:spcBef>
                        <a:spcAft>
                          <a:spcPts val="600"/>
                        </a:spcAft>
                      </a:pPr>
                      <a:r>
                        <a:rPr lang="fr-FR" sz="2400" kern="1200" dirty="0">
                          <a:solidFill>
                            <a:schemeClr val="tx1"/>
                          </a:solidFill>
                        </a:rPr>
                        <a:t>d.</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solidFill>
                            <a:schemeClr val="tx1"/>
                          </a:solidFill>
                        </a:rPr>
                        <a:t>environ</a:t>
                      </a:r>
                      <a:r>
                        <a:rPr lang="fr-FR" sz="2400" kern="1200" baseline="0" dirty="0">
                          <a:solidFill>
                            <a:schemeClr val="tx1"/>
                          </a:solidFill>
                        </a:rPr>
                        <a:t> la moitié</a:t>
                      </a:r>
                      <a:r>
                        <a:rPr lang="fr-FR" sz="2400" kern="1200" dirty="0">
                          <a:solidFill>
                            <a:schemeClr val="tx1"/>
                          </a:solidFill>
                        </a:rPr>
                        <a:t> des témoins sollicités ont accepté de participer</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198047088"/>
                  </a:ext>
                </a:extLst>
              </a:tr>
              <a:tr h="599551">
                <a:tc>
                  <a:txBody>
                    <a:bodyPr/>
                    <a:lstStyle/>
                    <a:p>
                      <a:pPr>
                        <a:spcBef>
                          <a:spcPts val="600"/>
                        </a:spcBef>
                        <a:spcAft>
                          <a:spcPts val="600"/>
                        </a:spcAft>
                      </a:pPr>
                      <a:r>
                        <a:rPr lang="fr-FR" sz="2400" kern="1200" dirty="0"/>
                        <a:t>e.</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les témoins ont été recrutés sur la même période calendaire que les cas</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265160285"/>
                  </a:ext>
                </a:extLst>
              </a:tr>
            </a:tbl>
          </a:graphicData>
        </a:graphic>
      </p:graphicFrame>
    </p:spTree>
    <p:extLst>
      <p:ext uri="{BB962C8B-B14F-4D97-AF65-F5344CB8AC3E}">
        <p14:creationId xmlns:p14="http://schemas.microsoft.com/office/powerpoint/2010/main" val="46189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07504" y="181923"/>
            <a:ext cx="9238349" cy="792088"/>
          </a:xfrm>
        </p:spPr>
        <p:txBody>
          <a:bodyPr>
            <a:noAutofit/>
          </a:bodyPr>
          <a:lstStyle/>
          <a:p>
            <a:pPr algn="l"/>
            <a:r>
              <a:rPr lang="fr-FR" sz="2800" dirty="0">
                <a:solidFill>
                  <a:schemeClr val="tx1">
                    <a:lumMod val="65000"/>
                    <a:lumOff val="35000"/>
                  </a:schemeClr>
                </a:solidFill>
                <a:cs typeface="Arial" pitchFamily="34" charset="0"/>
              </a:rPr>
              <a:t>Q6 : Concernant la méthode de sélection des témoins, quelle(s) est/sont la/les proposition(s) exacte(s) ?</a:t>
            </a:r>
          </a:p>
        </p:txBody>
      </p:sp>
      <p:sp>
        <p:nvSpPr>
          <p:cNvPr id="4" name="Espace réservé du contenu 2"/>
          <p:cNvSpPr>
            <a:spLocks noGrp="1"/>
          </p:cNvSpPr>
          <p:nvPr>
            <p:ph idx="4294967295"/>
          </p:nvPr>
        </p:nvSpPr>
        <p:spPr>
          <a:xfrm>
            <a:off x="23139" y="1196753"/>
            <a:ext cx="9144000" cy="2952328"/>
          </a:xfrm>
          <a:prstGeom prst="rect">
            <a:avLst/>
          </a:prstGeom>
        </p:spPr>
        <p:txBody>
          <a:bodyPr/>
          <a:lstStyle/>
          <a:p>
            <a:pPr marL="0" indent="0">
              <a:spcBef>
                <a:spcPts val="0"/>
              </a:spcBef>
              <a:spcAft>
                <a:spcPts val="600"/>
              </a:spcAft>
              <a:buClr>
                <a:srgbClr val="078F9D"/>
              </a:buClr>
              <a:buNone/>
            </a:pPr>
            <a:r>
              <a:rPr lang="fr-FR" sz="2200" dirty="0"/>
              <a:t>   </a:t>
            </a:r>
            <a:endParaRPr lang="fr-FR" sz="800" dirty="0"/>
          </a:p>
        </p:txBody>
      </p:sp>
      <p:cxnSp>
        <p:nvCxnSpPr>
          <p:cNvPr id="5" name="Connecteur droit 4"/>
          <p:cNvCxnSpPr/>
          <p:nvPr/>
        </p:nvCxnSpPr>
        <p:spPr>
          <a:xfrm>
            <a:off x="251520" y="1052736"/>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aphicFrame>
        <p:nvGraphicFramePr>
          <p:cNvPr id="7" name="Tableau 6">
            <a:extLst>
              <a:ext uri="{FF2B5EF4-FFF2-40B4-BE49-F238E27FC236}">
                <a16:creationId xmlns:a16="http://schemas.microsoft.com/office/drawing/2014/main" id="{CC3614CA-819E-4944-A67E-0F1C35221A3B}"/>
              </a:ext>
            </a:extLst>
          </p:cNvPr>
          <p:cNvGraphicFramePr>
            <a:graphicFrameLocks noGrp="1"/>
          </p:cNvGraphicFramePr>
          <p:nvPr>
            <p:extLst>
              <p:ext uri="{D42A27DB-BD31-4B8C-83A1-F6EECF244321}">
                <p14:modId xmlns:p14="http://schemas.microsoft.com/office/powerpoint/2010/main" val="560822312"/>
              </p:ext>
            </p:extLst>
          </p:nvPr>
        </p:nvGraphicFramePr>
        <p:xfrm>
          <a:off x="467544" y="1543356"/>
          <a:ext cx="7776864" cy="4035407"/>
        </p:xfrm>
        <a:graphic>
          <a:graphicData uri="http://schemas.openxmlformats.org/drawingml/2006/table">
            <a:tbl>
              <a:tblPr firstRow="1" firstCol="1" bandRow="1">
                <a:tableStyleId>{2D5ABB26-0587-4C30-8999-92F81FD0307C}</a:tableStyleId>
              </a:tblPr>
              <a:tblGrid>
                <a:gridCol w="550676">
                  <a:extLst>
                    <a:ext uri="{9D8B030D-6E8A-4147-A177-3AD203B41FA5}">
                      <a16:colId xmlns:a16="http://schemas.microsoft.com/office/drawing/2014/main" val="754309675"/>
                    </a:ext>
                  </a:extLst>
                </a:gridCol>
                <a:gridCol w="7226188">
                  <a:extLst>
                    <a:ext uri="{9D8B030D-6E8A-4147-A177-3AD203B41FA5}">
                      <a16:colId xmlns:a16="http://schemas.microsoft.com/office/drawing/2014/main" val="620524538"/>
                    </a:ext>
                  </a:extLst>
                </a:gridCol>
              </a:tblGrid>
              <a:tr h="432046">
                <a:tc>
                  <a:txBody>
                    <a:bodyPr/>
                    <a:lstStyle/>
                    <a:p>
                      <a:pPr>
                        <a:spcBef>
                          <a:spcPts val="600"/>
                        </a:spcBef>
                        <a:spcAft>
                          <a:spcPts val="600"/>
                        </a:spcAft>
                      </a:pPr>
                      <a:r>
                        <a:rPr lang="fr-FR" sz="2400" b="1" kern="1200" dirty="0"/>
                        <a:t>a.</a:t>
                      </a:r>
                      <a:endParaRPr lang="fr-FR" sz="2400" b="1"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b="1" kern="1200" dirty="0"/>
                        <a:t>elle vise à recruter des témoins soumis aux mêmes expositions environnementales que les cas</a:t>
                      </a:r>
                      <a:endParaRPr lang="fr-FR"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146216692"/>
                  </a:ext>
                </a:extLst>
              </a:tr>
              <a:tr h="720080">
                <a:tc>
                  <a:txBody>
                    <a:bodyPr/>
                    <a:lstStyle/>
                    <a:p>
                      <a:pPr>
                        <a:spcBef>
                          <a:spcPts val="600"/>
                        </a:spcBef>
                        <a:spcAft>
                          <a:spcPts val="600"/>
                        </a:spcAft>
                      </a:pPr>
                      <a:r>
                        <a:rPr lang="fr-FR" sz="2400" kern="1200" dirty="0"/>
                        <a:t>b. </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elle garantit de recruter des témoins représentatifs de la population générale </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351666952"/>
                  </a:ext>
                </a:extLst>
              </a:tr>
              <a:tr h="470520">
                <a:tc>
                  <a:txBody>
                    <a:bodyPr/>
                    <a:lstStyle/>
                    <a:p>
                      <a:pPr>
                        <a:spcBef>
                          <a:spcPts val="600"/>
                        </a:spcBef>
                        <a:spcAft>
                          <a:spcPts val="600"/>
                        </a:spcAft>
                      </a:pPr>
                      <a:r>
                        <a:rPr lang="fr-FR" sz="2400" kern="1200" dirty="0"/>
                        <a:t>c.</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elle garantit de recruter des témoins qui ressemblent</a:t>
                      </a:r>
                      <a:r>
                        <a:rPr lang="fr-FR" sz="2400" kern="1200" baseline="0" dirty="0"/>
                        <a:t> </a:t>
                      </a:r>
                      <a:r>
                        <a:rPr lang="fr-FR" sz="2400" kern="1200" dirty="0"/>
                        <a:t>aux cas pour les principales caractéristiques sociodémographiques </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129248390"/>
                  </a:ext>
                </a:extLst>
              </a:tr>
              <a:tr h="743567">
                <a:tc>
                  <a:txBody>
                    <a:bodyPr/>
                    <a:lstStyle/>
                    <a:p>
                      <a:pPr>
                        <a:spcBef>
                          <a:spcPts val="600"/>
                        </a:spcBef>
                        <a:spcAft>
                          <a:spcPts val="600"/>
                        </a:spcAft>
                      </a:pPr>
                      <a:r>
                        <a:rPr lang="fr-FR" sz="2400" kern="1200" dirty="0">
                          <a:solidFill>
                            <a:schemeClr val="tx1"/>
                          </a:solidFill>
                        </a:rPr>
                        <a:t>d.</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solidFill>
                            <a:schemeClr val="tx1"/>
                          </a:solidFill>
                        </a:rPr>
                        <a:t>environ</a:t>
                      </a:r>
                      <a:r>
                        <a:rPr lang="fr-FR" sz="2400" kern="1200" baseline="0" dirty="0">
                          <a:solidFill>
                            <a:schemeClr val="tx1"/>
                          </a:solidFill>
                        </a:rPr>
                        <a:t> la moitié</a:t>
                      </a:r>
                      <a:r>
                        <a:rPr lang="fr-FR" sz="2400" kern="1200" dirty="0">
                          <a:solidFill>
                            <a:schemeClr val="tx1"/>
                          </a:solidFill>
                        </a:rPr>
                        <a:t> des témoins sollicités ont accepté de participer</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198047088"/>
                  </a:ext>
                </a:extLst>
              </a:tr>
              <a:tr h="599551">
                <a:tc>
                  <a:txBody>
                    <a:bodyPr/>
                    <a:lstStyle/>
                    <a:p>
                      <a:pPr>
                        <a:spcBef>
                          <a:spcPts val="600"/>
                        </a:spcBef>
                        <a:spcAft>
                          <a:spcPts val="600"/>
                        </a:spcAft>
                      </a:pPr>
                      <a:r>
                        <a:rPr lang="fr-FR" sz="2400" kern="1200" dirty="0"/>
                        <a:t>e.</a:t>
                      </a:r>
                      <a:endParaRPr lang="fr-FR" sz="2400" kern="1200" dirty="0">
                        <a:solidFill>
                          <a:schemeClr val="tx1"/>
                        </a:solidFill>
                        <a:latin typeface="+mn-lt"/>
                        <a:ea typeface="+mn-ea"/>
                        <a:cs typeface="+mn-cs"/>
                      </a:endParaRPr>
                    </a:p>
                  </a:txBody>
                  <a:tcPr marL="68580" marR="68580" marT="0" marB="0"/>
                </a:tc>
                <a:tc>
                  <a:txBody>
                    <a:bodyPr/>
                    <a:lstStyle/>
                    <a:p>
                      <a:pPr>
                        <a:spcBef>
                          <a:spcPts val="600"/>
                        </a:spcBef>
                        <a:spcAft>
                          <a:spcPts val="0"/>
                        </a:spcAft>
                      </a:pPr>
                      <a:r>
                        <a:rPr lang="fr-FR" sz="2400" kern="1200" dirty="0"/>
                        <a:t>les témoins ont été recrutés sur la même période calendaire que les cas</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265160285"/>
                  </a:ext>
                </a:extLst>
              </a:tr>
            </a:tbl>
          </a:graphicData>
        </a:graphic>
      </p:graphicFrame>
    </p:spTree>
    <p:extLst>
      <p:ext uri="{BB962C8B-B14F-4D97-AF65-F5344CB8AC3E}">
        <p14:creationId xmlns:p14="http://schemas.microsoft.com/office/powerpoint/2010/main" val="62787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Sélection des témoins</a:t>
            </a:r>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Espace réservé du contenu 2"/>
          <p:cNvSpPr txBox="1">
            <a:spLocks/>
          </p:cNvSpPr>
          <p:nvPr/>
        </p:nvSpPr>
        <p:spPr>
          <a:xfrm>
            <a:off x="257757" y="1340768"/>
            <a:ext cx="8289850" cy="489654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0"/>
              </a:spcBef>
              <a:spcAft>
                <a:spcPts val="600"/>
              </a:spcAft>
              <a:buClr>
                <a:srgbClr val="078F9D"/>
              </a:buClr>
            </a:pPr>
            <a:r>
              <a:rPr lang="fr-FR" sz="2400" dirty="0"/>
              <a:t>Critères d’inclusion des témoins </a:t>
            </a:r>
          </a:p>
          <a:p>
            <a:pPr lvl="1" algn="just">
              <a:spcBef>
                <a:spcPts val="0"/>
              </a:spcBef>
              <a:spcAft>
                <a:spcPts val="600"/>
              </a:spcAft>
              <a:buClr>
                <a:srgbClr val="078F9D"/>
              </a:buClr>
            </a:pPr>
            <a:r>
              <a:rPr lang="fr-FR" sz="1800" dirty="0"/>
              <a:t>proche d’un point de vue géographique du groupe de cas « </a:t>
            </a:r>
            <a:r>
              <a:rPr lang="en-US" sz="1800" dirty="0"/>
              <a:t>two general practitioners’ (GP) practices in Berlin-</a:t>
            </a:r>
            <a:r>
              <a:rPr lang="en-US" sz="1800" dirty="0" err="1"/>
              <a:t>Prenzlauer</a:t>
            </a:r>
            <a:r>
              <a:rPr lang="en-US" sz="1800" dirty="0"/>
              <a:t> Berg and Berlin-</a:t>
            </a:r>
            <a:r>
              <a:rPr lang="en-US" sz="1800" dirty="0" err="1"/>
              <a:t>Zehlendorf</a:t>
            </a:r>
            <a:r>
              <a:rPr lang="en-US" sz="1800" dirty="0"/>
              <a:t>, </a:t>
            </a:r>
            <a:r>
              <a:rPr lang="en-US" sz="1800" b="1" i="1" dirty="0"/>
              <a:t>which serve approximately the same catchment areas </a:t>
            </a:r>
            <a:r>
              <a:rPr lang="en-US" sz="1800" dirty="0"/>
              <a:t>as those of the MS outpatient clinics.”</a:t>
            </a:r>
            <a:endParaRPr lang="fr-FR" sz="1800" dirty="0"/>
          </a:p>
          <a:p>
            <a:pPr lvl="1" algn="just">
              <a:spcBef>
                <a:spcPts val="0"/>
              </a:spcBef>
              <a:spcAft>
                <a:spcPts val="600"/>
              </a:spcAft>
              <a:buClr>
                <a:srgbClr val="078F9D"/>
              </a:buClr>
            </a:pPr>
            <a:r>
              <a:rPr lang="fr-FR" sz="1800" dirty="0"/>
              <a:t>constitué au sein de la </a:t>
            </a:r>
            <a:r>
              <a:rPr lang="fr-FR" sz="1800" b="1" dirty="0"/>
              <a:t>patientèle de médecins généralistes </a:t>
            </a:r>
          </a:p>
          <a:p>
            <a:pPr lvl="1" algn="just">
              <a:spcBef>
                <a:spcPts val="0"/>
              </a:spcBef>
              <a:spcAft>
                <a:spcPts val="600"/>
              </a:spcAft>
              <a:buClr>
                <a:srgbClr val="078F9D"/>
              </a:buClr>
              <a:buFont typeface="Wingdings" panose="05000000000000000000" pitchFamily="2" charset="2"/>
              <a:buChar char="à"/>
            </a:pPr>
            <a:r>
              <a:rPr lang="fr-FR" sz="1800" dirty="0"/>
              <a:t>donc plus susceptibles d’être atteints de maladies chroniques que la population générale ?</a:t>
            </a:r>
          </a:p>
          <a:p>
            <a:pPr lvl="1" algn="just">
              <a:spcBef>
                <a:spcPts val="0"/>
              </a:spcBef>
              <a:spcAft>
                <a:spcPts val="600"/>
              </a:spcAft>
              <a:buClr>
                <a:srgbClr val="078F9D"/>
              </a:buClr>
            </a:pPr>
            <a:r>
              <a:rPr lang="fr-FR" sz="1800" b="1" dirty="0">
                <a:solidFill>
                  <a:srgbClr val="FF0000"/>
                </a:solidFill>
              </a:rPr>
              <a:t>Pas d’appariement </a:t>
            </a:r>
            <a:r>
              <a:rPr lang="fr-FR" sz="1800" b="1" dirty="0"/>
              <a:t>cas/témoin  sur les facteurs sociodémographiques donc différence persistent</a:t>
            </a:r>
          </a:p>
          <a:p>
            <a:pPr lvl="1" algn="just">
              <a:spcBef>
                <a:spcPts val="0"/>
              </a:spcBef>
              <a:spcAft>
                <a:spcPts val="600"/>
              </a:spcAft>
              <a:buClr>
                <a:srgbClr val="078F9D"/>
              </a:buClr>
            </a:pPr>
            <a:r>
              <a:rPr lang="fr-FR" sz="1800" dirty="0"/>
              <a:t>constitution du groupe témoin </a:t>
            </a:r>
            <a:r>
              <a:rPr lang="fr-FR" sz="1800" b="1" dirty="0">
                <a:solidFill>
                  <a:srgbClr val="FF0000"/>
                </a:solidFill>
              </a:rPr>
              <a:t>sans échantillonnage aléatoire</a:t>
            </a:r>
            <a:r>
              <a:rPr lang="fr-FR" sz="1800" b="1" dirty="0"/>
              <a:t> </a:t>
            </a:r>
          </a:p>
          <a:p>
            <a:pPr lvl="1" algn="just">
              <a:spcBef>
                <a:spcPts val="0"/>
              </a:spcBef>
              <a:spcAft>
                <a:spcPts val="600"/>
              </a:spcAft>
              <a:buClr>
                <a:srgbClr val="078F9D"/>
              </a:buClr>
              <a:buFont typeface="Wingdings" panose="05000000000000000000" pitchFamily="2" charset="2"/>
              <a:buChar char="à"/>
            </a:pPr>
            <a:r>
              <a:rPr lang="fr-FR" sz="1800" dirty="0"/>
              <a:t>On ne peut donc garantir que le groupe de témoins soit représentatif de l’ensemble des témoins dans la population</a:t>
            </a:r>
          </a:p>
          <a:p>
            <a:pPr lvl="1" algn="just">
              <a:spcBef>
                <a:spcPts val="0"/>
              </a:spcBef>
              <a:spcAft>
                <a:spcPts val="600"/>
              </a:spcAft>
              <a:buClr>
                <a:srgbClr val="078F9D"/>
              </a:buClr>
              <a:buFont typeface="Wingdings" panose="05000000000000000000" pitchFamily="2" charset="2"/>
              <a:buChar char="à"/>
            </a:pPr>
            <a:r>
              <a:rPr lang="fr-FR" sz="1800" dirty="0"/>
              <a:t>Taux de réponse non connu « </a:t>
            </a:r>
            <a:r>
              <a:rPr lang="en-US" sz="1800" dirty="0"/>
              <a:t>Because of the method of recruiting controls, estimating a response rate is not possible.”</a:t>
            </a:r>
            <a:endParaRPr lang="fr-FR" sz="1800" dirty="0"/>
          </a:p>
          <a:p>
            <a:pPr lvl="1" algn="just">
              <a:spcBef>
                <a:spcPts val="0"/>
              </a:spcBef>
              <a:spcAft>
                <a:spcPts val="600"/>
              </a:spcAft>
              <a:buClr>
                <a:srgbClr val="078F9D"/>
              </a:buClr>
              <a:buFont typeface="Wingdings" panose="05000000000000000000" pitchFamily="2" charset="2"/>
              <a:buChar char="à"/>
            </a:pPr>
            <a:endParaRPr lang="fr-FR" sz="300" dirty="0"/>
          </a:p>
        </p:txBody>
      </p:sp>
    </p:spTree>
    <p:extLst>
      <p:ext uri="{BB962C8B-B14F-4D97-AF65-F5344CB8AC3E}">
        <p14:creationId xmlns:p14="http://schemas.microsoft.com/office/powerpoint/2010/main" val="2284146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685800" y="836712"/>
            <a:ext cx="7772400" cy="144016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a:solidFill>
                  <a:schemeClr val="accent6"/>
                </a:solidFill>
              </a:rPr>
              <a:t>Etude 1</a:t>
            </a:r>
          </a:p>
        </p:txBody>
      </p:sp>
      <p:sp>
        <p:nvSpPr>
          <p:cNvPr id="4" name="Forme libre 3"/>
          <p:cNvSpPr/>
          <p:nvPr/>
        </p:nvSpPr>
        <p:spPr>
          <a:xfrm>
            <a:off x="1835696" y="2450776"/>
            <a:ext cx="5160267" cy="258144"/>
          </a:xfrm>
          <a:custGeom>
            <a:avLst/>
            <a:gdLst>
              <a:gd name="connsiteX0" fmla="*/ 0 w 5154917"/>
              <a:gd name="connsiteY0" fmla="*/ 67632 h 164367"/>
              <a:gd name="connsiteX1" fmla="*/ 1000125 w 5154917"/>
              <a:gd name="connsiteY1" fmla="*/ 162882 h 164367"/>
              <a:gd name="connsiteX2" fmla="*/ 2800350 w 5154917"/>
              <a:gd name="connsiteY2" fmla="*/ 957 h 164367"/>
              <a:gd name="connsiteX3" fmla="*/ 4800600 w 5154917"/>
              <a:gd name="connsiteY3" fmla="*/ 96207 h 164367"/>
              <a:gd name="connsiteX4" fmla="*/ 5143500 w 5154917"/>
              <a:gd name="connsiteY4" fmla="*/ 105732 h 164367"/>
              <a:gd name="connsiteX0" fmla="*/ 0 w 4983467"/>
              <a:gd name="connsiteY0" fmla="*/ 10482 h 162900"/>
              <a:gd name="connsiteX1" fmla="*/ 828675 w 4983467"/>
              <a:gd name="connsiteY1" fmla="*/ 162882 h 162900"/>
              <a:gd name="connsiteX2" fmla="*/ 2628900 w 4983467"/>
              <a:gd name="connsiteY2" fmla="*/ 957 h 162900"/>
              <a:gd name="connsiteX3" fmla="*/ 4629150 w 4983467"/>
              <a:gd name="connsiteY3" fmla="*/ 96207 h 162900"/>
              <a:gd name="connsiteX4" fmla="*/ 4972050 w 4983467"/>
              <a:gd name="connsiteY4" fmla="*/ 105732 h 162900"/>
              <a:gd name="connsiteX0" fmla="*/ 0 w 4983467"/>
              <a:gd name="connsiteY0" fmla="*/ 10482 h 162923"/>
              <a:gd name="connsiteX1" fmla="*/ 828675 w 4983467"/>
              <a:gd name="connsiteY1" fmla="*/ 162882 h 162923"/>
              <a:gd name="connsiteX2" fmla="*/ 2628900 w 4983467"/>
              <a:gd name="connsiteY2" fmla="*/ 957 h 162923"/>
              <a:gd name="connsiteX3" fmla="*/ 4629150 w 4983467"/>
              <a:gd name="connsiteY3" fmla="*/ 96207 h 162923"/>
              <a:gd name="connsiteX4" fmla="*/ 4972050 w 4983467"/>
              <a:gd name="connsiteY4" fmla="*/ 105732 h 162923"/>
              <a:gd name="connsiteX0" fmla="*/ 0 w 4972050"/>
              <a:gd name="connsiteY0" fmla="*/ 0 h 152459"/>
              <a:gd name="connsiteX1" fmla="*/ 828675 w 4972050"/>
              <a:gd name="connsiteY1" fmla="*/ 152400 h 152459"/>
              <a:gd name="connsiteX2" fmla="*/ 2876550 w 4972050"/>
              <a:gd name="connsiteY2" fmla="*/ 19050 h 152459"/>
              <a:gd name="connsiteX3" fmla="*/ 4629150 w 4972050"/>
              <a:gd name="connsiteY3" fmla="*/ 85725 h 152459"/>
              <a:gd name="connsiteX4" fmla="*/ 4972050 w 4972050"/>
              <a:gd name="connsiteY4" fmla="*/ 95250 h 152459"/>
              <a:gd name="connsiteX0" fmla="*/ 0 w 5314950"/>
              <a:gd name="connsiteY0" fmla="*/ 0 h 617991"/>
              <a:gd name="connsiteX1" fmla="*/ 1171575 w 5314950"/>
              <a:gd name="connsiteY1" fmla="*/ 600075 h 617991"/>
              <a:gd name="connsiteX2" fmla="*/ 3219450 w 5314950"/>
              <a:gd name="connsiteY2" fmla="*/ 466725 h 617991"/>
              <a:gd name="connsiteX3" fmla="*/ 4972050 w 5314950"/>
              <a:gd name="connsiteY3" fmla="*/ 533400 h 617991"/>
              <a:gd name="connsiteX4" fmla="*/ 5314950 w 5314950"/>
              <a:gd name="connsiteY4" fmla="*/ 542925 h 617991"/>
              <a:gd name="connsiteX0" fmla="*/ 0 w 5314950"/>
              <a:gd name="connsiteY0" fmla="*/ 0 h 617991"/>
              <a:gd name="connsiteX1" fmla="*/ 1171575 w 5314950"/>
              <a:gd name="connsiteY1" fmla="*/ 600075 h 617991"/>
              <a:gd name="connsiteX2" fmla="*/ 3219450 w 5314950"/>
              <a:gd name="connsiteY2" fmla="*/ 466725 h 617991"/>
              <a:gd name="connsiteX3" fmla="*/ 4972050 w 5314950"/>
              <a:gd name="connsiteY3" fmla="*/ 533400 h 617991"/>
              <a:gd name="connsiteX4" fmla="*/ 5314950 w 5314950"/>
              <a:gd name="connsiteY4" fmla="*/ 542925 h 617991"/>
              <a:gd name="connsiteX0" fmla="*/ 0 w 5495925"/>
              <a:gd name="connsiteY0" fmla="*/ 0 h 668367"/>
              <a:gd name="connsiteX1" fmla="*/ 1352550 w 5495925"/>
              <a:gd name="connsiteY1" fmla="*/ 647700 h 668367"/>
              <a:gd name="connsiteX2" fmla="*/ 3400425 w 5495925"/>
              <a:gd name="connsiteY2" fmla="*/ 514350 h 668367"/>
              <a:gd name="connsiteX3" fmla="*/ 5153025 w 5495925"/>
              <a:gd name="connsiteY3" fmla="*/ 581025 h 668367"/>
              <a:gd name="connsiteX4" fmla="*/ 5495925 w 5495925"/>
              <a:gd name="connsiteY4" fmla="*/ 590550 h 668367"/>
              <a:gd name="connsiteX0" fmla="*/ 0 w 5495925"/>
              <a:gd name="connsiteY0" fmla="*/ 0 h 668367"/>
              <a:gd name="connsiteX1" fmla="*/ 1352550 w 5495925"/>
              <a:gd name="connsiteY1" fmla="*/ 647700 h 668367"/>
              <a:gd name="connsiteX2" fmla="*/ 3400425 w 5495925"/>
              <a:gd name="connsiteY2" fmla="*/ 514350 h 668367"/>
              <a:gd name="connsiteX3" fmla="*/ 5153025 w 5495925"/>
              <a:gd name="connsiteY3" fmla="*/ 581025 h 668367"/>
              <a:gd name="connsiteX4" fmla="*/ 5495925 w 5495925"/>
              <a:gd name="connsiteY4" fmla="*/ 590550 h 668367"/>
              <a:gd name="connsiteX0" fmla="*/ 0 w 5800725"/>
              <a:gd name="connsiteY0" fmla="*/ 0 h 638131"/>
              <a:gd name="connsiteX1" fmla="*/ 1657350 w 5800725"/>
              <a:gd name="connsiteY1" fmla="*/ 619125 h 638131"/>
              <a:gd name="connsiteX2" fmla="*/ 3705225 w 5800725"/>
              <a:gd name="connsiteY2" fmla="*/ 485775 h 638131"/>
              <a:gd name="connsiteX3" fmla="*/ 5457825 w 5800725"/>
              <a:gd name="connsiteY3" fmla="*/ 552450 h 638131"/>
              <a:gd name="connsiteX4" fmla="*/ 5800725 w 5800725"/>
              <a:gd name="connsiteY4" fmla="*/ 561975 h 638131"/>
              <a:gd name="connsiteX0" fmla="*/ 0 w 5800725"/>
              <a:gd name="connsiteY0" fmla="*/ 0 h 638131"/>
              <a:gd name="connsiteX1" fmla="*/ 1657350 w 5800725"/>
              <a:gd name="connsiteY1" fmla="*/ 619125 h 638131"/>
              <a:gd name="connsiteX2" fmla="*/ 3705225 w 5800725"/>
              <a:gd name="connsiteY2" fmla="*/ 485775 h 638131"/>
              <a:gd name="connsiteX3" fmla="*/ 5457825 w 5800725"/>
              <a:gd name="connsiteY3" fmla="*/ 552450 h 638131"/>
              <a:gd name="connsiteX4" fmla="*/ 5800725 w 5800725"/>
              <a:gd name="connsiteY4" fmla="*/ 561975 h 638131"/>
              <a:gd name="connsiteX0" fmla="*/ 185340 w 5986065"/>
              <a:gd name="connsiteY0" fmla="*/ 0 h 623529"/>
              <a:gd name="connsiteX1" fmla="*/ 103461 w 5986065"/>
              <a:gd name="connsiteY1" fmla="*/ 292655 h 623529"/>
              <a:gd name="connsiteX2" fmla="*/ 1842690 w 5986065"/>
              <a:gd name="connsiteY2" fmla="*/ 619125 h 623529"/>
              <a:gd name="connsiteX3" fmla="*/ 3890565 w 5986065"/>
              <a:gd name="connsiteY3" fmla="*/ 485775 h 623529"/>
              <a:gd name="connsiteX4" fmla="*/ 5643165 w 5986065"/>
              <a:gd name="connsiteY4" fmla="*/ 552450 h 623529"/>
              <a:gd name="connsiteX5" fmla="*/ 5986065 w 5986065"/>
              <a:gd name="connsiteY5" fmla="*/ 561975 h 623529"/>
              <a:gd name="connsiteX0" fmla="*/ 0 w 6372225"/>
              <a:gd name="connsiteY0" fmla="*/ 197013 h 353817"/>
              <a:gd name="connsiteX1" fmla="*/ 489621 w 6372225"/>
              <a:gd name="connsiteY1" fmla="*/ 22943 h 353817"/>
              <a:gd name="connsiteX2" fmla="*/ 2228850 w 6372225"/>
              <a:gd name="connsiteY2" fmla="*/ 349413 h 353817"/>
              <a:gd name="connsiteX3" fmla="*/ 4276725 w 6372225"/>
              <a:gd name="connsiteY3" fmla="*/ 216063 h 353817"/>
              <a:gd name="connsiteX4" fmla="*/ 6029325 w 6372225"/>
              <a:gd name="connsiteY4" fmla="*/ 282738 h 353817"/>
              <a:gd name="connsiteX5" fmla="*/ 6372225 w 6372225"/>
              <a:gd name="connsiteY5" fmla="*/ 292263 h 353817"/>
              <a:gd name="connsiteX0" fmla="*/ 0 w 6372225"/>
              <a:gd name="connsiteY0" fmla="*/ 110358 h 264091"/>
              <a:gd name="connsiteX1" fmla="*/ 1051596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6372225"/>
              <a:gd name="connsiteY0" fmla="*/ 110358 h 264091"/>
              <a:gd name="connsiteX1" fmla="*/ 1051596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6372225"/>
              <a:gd name="connsiteY0" fmla="*/ 110358 h 264091"/>
              <a:gd name="connsiteX1" fmla="*/ 1061121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5743575"/>
              <a:gd name="connsiteY0" fmla="*/ 54828 h 275236"/>
              <a:gd name="connsiteX1" fmla="*/ 432471 w 5743575"/>
              <a:gd name="connsiteY1" fmla="*/ 42683 h 275236"/>
              <a:gd name="connsiteX2" fmla="*/ 1600200 w 5743575"/>
              <a:gd name="connsiteY2" fmla="*/ 273903 h 275236"/>
              <a:gd name="connsiteX3" fmla="*/ 3648075 w 5743575"/>
              <a:gd name="connsiteY3" fmla="*/ 140553 h 275236"/>
              <a:gd name="connsiteX4" fmla="*/ 5400675 w 5743575"/>
              <a:gd name="connsiteY4" fmla="*/ 207228 h 275236"/>
              <a:gd name="connsiteX5" fmla="*/ 5743575 w 5743575"/>
              <a:gd name="connsiteY5" fmla="*/ 216753 h 275236"/>
              <a:gd name="connsiteX0" fmla="*/ 704361 w 5362086"/>
              <a:gd name="connsiteY0" fmla="*/ 0 h 1430083"/>
              <a:gd name="connsiteX1" fmla="*/ 50982 w 5362086"/>
              <a:gd name="connsiteY1" fmla="*/ 1197530 h 1430083"/>
              <a:gd name="connsiteX2" fmla="*/ 1218711 w 5362086"/>
              <a:gd name="connsiteY2" fmla="*/ 1428750 h 1430083"/>
              <a:gd name="connsiteX3" fmla="*/ 3266586 w 5362086"/>
              <a:gd name="connsiteY3" fmla="*/ 1295400 h 1430083"/>
              <a:gd name="connsiteX4" fmla="*/ 5019186 w 5362086"/>
              <a:gd name="connsiteY4" fmla="*/ 1362075 h 1430083"/>
              <a:gd name="connsiteX5" fmla="*/ 5362086 w 5362086"/>
              <a:gd name="connsiteY5" fmla="*/ 1371600 h 1430083"/>
              <a:gd name="connsiteX0" fmla="*/ 877921 w 5535646"/>
              <a:gd name="connsiteY0" fmla="*/ 0 h 1430083"/>
              <a:gd name="connsiteX1" fmla="*/ 224542 w 5535646"/>
              <a:gd name="connsiteY1" fmla="*/ 1197530 h 1430083"/>
              <a:gd name="connsiteX2" fmla="*/ 1392271 w 5535646"/>
              <a:gd name="connsiteY2" fmla="*/ 1428750 h 1430083"/>
              <a:gd name="connsiteX3" fmla="*/ 3440146 w 5535646"/>
              <a:gd name="connsiteY3" fmla="*/ 1295400 h 1430083"/>
              <a:gd name="connsiteX4" fmla="*/ 5192746 w 5535646"/>
              <a:gd name="connsiteY4" fmla="*/ 1362075 h 1430083"/>
              <a:gd name="connsiteX5" fmla="*/ 5535646 w 5535646"/>
              <a:gd name="connsiteY5" fmla="*/ 1371600 h 1430083"/>
              <a:gd name="connsiteX0" fmla="*/ 877921 w 5535646"/>
              <a:gd name="connsiteY0" fmla="*/ 0 h 1477896"/>
              <a:gd name="connsiteX1" fmla="*/ 224542 w 5535646"/>
              <a:gd name="connsiteY1" fmla="*/ 1197530 h 1477896"/>
              <a:gd name="connsiteX2" fmla="*/ 1392271 w 5535646"/>
              <a:gd name="connsiteY2" fmla="*/ 1428750 h 1477896"/>
              <a:gd name="connsiteX3" fmla="*/ 3440146 w 5535646"/>
              <a:gd name="connsiteY3" fmla="*/ 1295400 h 1477896"/>
              <a:gd name="connsiteX4" fmla="*/ 5192746 w 5535646"/>
              <a:gd name="connsiteY4" fmla="*/ 1362075 h 1477896"/>
              <a:gd name="connsiteX5" fmla="*/ 5535646 w 5535646"/>
              <a:gd name="connsiteY5" fmla="*/ 1371600 h 1477896"/>
              <a:gd name="connsiteX0" fmla="*/ 0 w 5311104"/>
              <a:gd name="connsiteY0" fmla="*/ 0 h 280366"/>
              <a:gd name="connsiteX1" fmla="*/ 1167729 w 5311104"/>
              <a:gd name="connsiteY1" fmla="*/ 231220 h 280366"/>
              <a:gd name="connsiteX2" fmla="*/ 3215604 w 5311104"/>
              <a:gd name="connsiteY2" fmla="*/ 97870 h 280366"/>
              <a:gd name="connsiteX3" fmla="*/ 4968204 w 5311104"/>
              <a:gd name="connsiteY3" fmla="*/ 164545 h 280366"/>
              <a:gd name="connsiteX4" fmla="*/ 5311104 w 5311104"/>
              <a:gd name="connsiteY4" fmla="*/ 174070 h 280366"/>
              <a:gd name="connsiteX0" fmla="*/ 0 w 5482554"/>
              <a:gd name="connsiteY0" fmla="*/ 0 h 340771"/>
              <a:gd name="connsiteX1" fmla="*/ 1339179 w 5482554"/>
              <a:gd name="connsiteY1" fmla="*/ 335995 h 340771"/>
              <a:gd name="connsiteX2" fmla="*/ 3387054 w 5482554"/>
              <a:gd name="connsiteY2" fmla="*/ 202645 h 340771"/>
              <a:gd name="connsiteX3" fmla="*/ 5139654 w 5482554"/>
              <a:gd name="connsiteY3" fmla="*/ 269320 h 340771"/>
              <a:gd name="connsiteX4" fmla="*/ 5482554 w 5482554"/>
              <a:gd name="connsiteY4" fmla="*/ 278845 h 340771"/>
              <a:gd name="connsiteX0" fmla="*/ 0 w 5482554"/>
              <a:gd name="connsiteY0" fmla="*/ 0 h 340771"/>
              <a:gd name="connsiteX1" fmla="*/ 1339179 w 5482554"/>
              <a:gd name="connsiteY1" fmla="*/ 335995 h 340771"/>
              <a:gd name="connsiteX2" fmla="*/ 3387054 w 5482554"/>
              <a:gd name="connsiteY2" fmla="*/ 202645 h 340771"/>
              <a:gd name="connsiteX3" fmla="*/ 5139654 w 5482554"/>
              <a:gd name="connsiteY3" fmla="*/ 269320 h 340771"/>
              <a:gd name="connsiteX4" fmla="*/ 5482554 w 5482554"/>
              <a:gd name="connsiteY4" fmla="*/ 278845 h 340771"/>
              <a:gd name="connsiteX0" fmla="*/ 0 w 5501604"/>
              <a:gd name="connsiteY0" fmla="*/ 0 h 157447"/>
              <a:gd name="connsiteX1" fmla="*/ 1358229 w 5501604"/>
              <a:gd name="connsiteY1" fmla="*/ 155020 h 157447"/>
              <a:gd name="connsiteX2" fmla="*/ 3406104 w 5501604"/>
              <a:gd name="connsiteY2" fmla="*/ 21670 h 157447"/>
              <a:gd name="connsiteX3" fmla="*/ 5158704 w 5501604"/>
              <a:gd name="connsiteY3" fmla="*/ 88345 h 157447"/>
              <a:gd name="connsiteX4" fmla="*/ 5501604 w 5501604"/>
              <a:gd name="connsiteY4" fmla="*/ 97870 h 157447"/>
              <a:gd name="connsiteX0" fmla="*/ 0 w 5501604"/>
              <a:gd name="connsiteY0" fmla="*/ 16098 h 171194"/>
              <a:gd name="connsiteX1" fmla="*/ 1358229 w 5501604"/>
              <a:gd name="connsiteY1" fmla="*/ 171118 h 171194"/>
              <a:gd name="connsiteX2" fmla="*/ 3406104 w 5501604"/>
              <a:gd name="connsiteY2" fmla="*/ 37768 h 171194"/>
              <a:gd name="connsiteX3" fmla="*/ 5158704 w 5501604"/>
              <a:gd name="connsiteY3" fmla="*/ 104443 h 171194"/>
              <a:gd name="connsiteX4" fmla="*/ 5501604 w 5501604"/>
              <a:gd name="connsiteY4" fmla="*/ 113968 h 171194"/>
              <a:gd name="connsiteX0" fmla="*/ 0 w 5501604"/>
              <a:gd name="connsiteY0" fmla="*/ 12680 h 243951"/>
              <a:gd name="connsiteX1" fmla="*/ 1853529 w 5501604"/>
              <a:gd name="connsiteY1" fmla="*/ 243900 h 243951"/>
              <a:gd name="connsiteX2" fmla="*/ 3406104 w 5501604"/>
              <a:gd name="connsiteY2" fmla="*/ 34350 h 243951"/>
              <a:gd name="connsiteX3" fmla="*/ 5158704 w 5501604"/>
              <a:gd name="connsiteY3" fmla="*/ 101025 h 243951"/>
              <a:gd name="connsiteX4" fmla="*/ 5501604 w 5501604"/>
              <a:gd name="connsiteY4" fmla="*/ 110550 h 243951"/>
              <a:gd name="connsiteX0" fmla="*/ 0 w 5501604"/>
              <a:gd name="connsiteY0" fmla="*/ 12680 h 243951"/>
              <a:gd name="connsiteX1" fmla="*/ 1853529 w 5501604"/>
              <a:gd name="connsiteY1" fmla="*/ 243900 h 243951"/>
              <a:gd name="connsiteX2" fmla="*/ 3406104 w 5501604"/>
              <a:gd name="connsiteY2" fmla="*/ 34350 h 243951"/>
              <a:gd name="connsiteX3" fmla="*/ 5158704 w 5501604"/>
              <a:gd name="connsiteY3" fmla="*/ 101025 h 243951"/>
              <a:gd name="connsiteX4" fmla="*/ 5501604 w 5501604"/>
              <a:gd name="connsiteY4" fmla="*/ 110550 h 243951"/>
              <a:gd name="connsiteX0" fmla="*/ 0 w 5501604"/>
              <a:gd name="connsiteY0" fmla="*/ 12680 h 243954"/>
              <a:gd name="connsiteX1" fmla="*/ 1853529 w 5501604"/>
              <a:gd name="connsiteY1" fmla="*/ 243900 h 243954"/>
              <a:gd name="connsiteX2" fmla="*/ 3406104 w 5501604"/>
              <a:gd name="connsiteY2" fmla="*/ 34350 h 243954"/>
              <a:gd name="connsiteX3" fmla="*/ 5158704 w 5501604"/>
              <a:gd name="connsiteY3" fmla="*/ 101025 h 243954"/>
              <a:gd name="connsiteX4" fmla="*/ 5501604 w 5501604"/>
              <a:gd name="connsiteY4" fmla="*/ 110550 h 243954"/>
              <a:gd name="connsiteX0" fmla="*/ 0 w 5501604"/>
              <a:gd name="connsiteY0" fmla="*/ 12680 h 243952"/>
              <a:gd name="connsiteX1" fmla="*/ 1853529 w 5501604"/>
              <a:gd name="connsiteY1" fmla="*/ 243900 h 243952"/>
              <a:gd name="connsiteX2" fmla="*/ 3406104 w 5501604"/>
              <a:gd name="connsiteY2" fmla="*/ 34350 h 243952"/>
              <a:gd name="connsiteX3" fmla="*/ 5092029 w 5501604"/>
              <a:gd name="connsiteY3" fmla="*/ 62925 h 243952"/>
              <a:gd name="connsiteX4" fmla="*/ 5501604 w 5501604"/>
              <a:gd name="connsiteY4" fmla="*/ 110550 h 243952"/>
              <a:gd name="connsiteX0" fmla="*/ 0 w 5501604"/>
              <a:gd name="connsiteY0" fmla="*/ 12680 h 243952"/>
              <a:gd name="connsiteX1" fmla="*/ 1853529 w 5501604"/>
              <a:gd name="connsiteY1" fmla="*/ 243900 h 243952"/>
              <a:gd name="connsiteX2" fmla="*/ 3406104 w 5501604"/>
              <a:gd name="connsiteY2" fmla="*/ 34350 h 243952"/>
              <a:gd name="connsiteX3" fmla="*/ 5092029 w 5501604"/>
              <a:gd name="connsiteY3" fmla="*/ 62925 h 243952"/>
              <a:gd name="connsiteX4" fmla="*/ 5501604 w 5501604"/>
              <a:gd name="connsiteY4" fmla="*/ 110550 h 243952"/>
              <a:gd name="connsiteX0" fmla="*/ 0 w 5501604"/>
              <a:gd name="connsiteY0" fmla="*/ 26734 h 258024"/>
              <a:gd name="connsiteX1" fmla="*/ 1853529 w 5501604"/>
              <a:gd name="connsiteY1" fmla="*/ 257954 h 258024"/>
              <a:gd name="connsiteX2" fmla="*/ 3406104 w 5501604"/>
              <a:gd name="connsiteY2" fmla="*/ 48404 h 258024"/>
              <a:gd name="connsiteX3" fmla="*/ 5092029 w 5501604"/>
              <a:gd name="connsiteY3" fmla="*/ 76979 h 258024"/>
              <a:gd name="connsiteX4" fmla="*/ 5501604 w 5501604"/>
              <a:gd name="connsiteY4" fmla="*/ 124604 h 258024"/>
              <a:gd name="connsiteX0" fmla="*/ 0 w 5501604"/>
              <a:gd name="connsiteY0" fmla="*/ 28486 h 259895"/>
              <a:gd name="connsiteX1" fmla="*/ 341337 w 5501604"/>
              <a:gd name="connsiteY1" fmla="*/ 14199 h 259895"/>
              <a:gd name="connsiteX2" fmla="*/ 1853529 w 5501604"/>
              <a:gd name="connsiteY2" fmla="*/ 259706 h 259895"/>
              <a:gd name="connsiteX3" fmla="*/ 3406104 w 5501604"/>
              <a:gd name="connsiteY3" fmla="*/ 50156 h 259895"/>
              <a:gd name="connsiteX4" fmla="*/ 5092029 w 5501604"/>
              <a:gd name="connsiteY4" fmla="*/ 78731 h 259895"/>
              <a:gd name="connsiteX5" fmla="*/ 5501604 w 5501604"/>
              <a:gd name="connsiteY5" fmla="*/ 126356 h 259895"/>
              <a:gd name="connsiteX0" fmla="*/ 0 w 5501604"/>
              <a:gd name="connsiteY0" fmla="*/ 28486 h 259895"/>
              <a:gd name="connsiteX1" fmla="*/ 341337 w 5501604"/>
              <a:gd name="connsiteY1" fmla="*/ 14199 h 259895"/>
              <a:gd name="connsiteX2" fmla="*/ 1853529 w 5501604"/>
              <a:gd name="connsiteY2" fmla="*/ 259706 h 259895"/>
              <a:gd name="connsiteX3" fmla="*/ 3406104 w 5501604"/>
              <a:gd name="connsiteY3" fmla="*/ 50156 h 259895"/>
              <a:gd name="connsiteX4" fmla="*/ 5092029 w 5501604"/>
              <a:gd name="connsiteY4" fmla="*/ 78731 h 259895"/>
              <a:gd name="connsiteX5" fmla="*/ 5501604 w 5501604"/>
              <a:gd name="connsiteY5" fmla="*/ 126356 h 259895"/>
              <a:gd name="connsiteX0" fmla="*/ 0 w 5160267"/>
              <a:gd name="connsiteY0" fmla="*/ 12448 h 258144"/>
              <a:gd name="connsiteX1" fmla="*/ 1512192 w 5160267"/>
              <a:gd name="connsiteY1" fmla="*/ 257955 h 258144"/>
              <a:gd name="connsiteX2" fmla="*/ 3064767 w 5160267"/>
              <a:gd name="connsiteY2" fmla="*/ 48405 h 258144"/>
              <a:gd name="connsiteX3" fmla="*/ 4750692 w 5160267"/>
              <a:gd name="connsiteY3" fmla="*/ 76980 h 258144"/>
              <a:gd name="connsiteX4" fmla="*/ 5160267 w 5160267"/>
              <a:gd name="connsiteY4" fmla="*/ 124605 h 258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60267" h="258144">
                <a:moveTo>
                  <a:pt x="0" y="12448"/>
                </a:moveTo>
                <a:cubicBezTo>
                  <a:pt x="637533" y="46222"/>
                  <a:pt x="1001398" y="251962"/>
                  <a:pt x="1512192" y="257955"/>
                </a:cubicBezTo>
                <a:cubicBezTo>
                  <a:pt x="2022986" y="263948"/>
                  <a:pt x="2448817" y="126193"/>
                  <a:pt x="3064767" y="48405"/>
                </a:cubicBezTo>
                <a:cubicBezTo>
                  <a:pt x="3680717" y="-29383"/>
                  <a:pt x="4074417" y="-8745"/>
                  <a:pt x="4750692" y="76980"/>
                </a:cubicBezTo>
                <a:lnTo>
                  <a:pt x="5160267" y="124605"/>
                </a:lnTo>
              </a:path>
            </a:pathLst>
          </a:custGeom>
          <a:noFill/>
          <a:ln w="2540">
            <a:solidFill>
              <a:srgbClr val="078F9D"/>
            </a:solidFill>
          </a:ln>
          <a:effectLst>
            <a:glow>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25A79B"/>
              </a:solidFill>
            </a:endParaRPr>
          </a:p>
        </p:txBody>
      </p:sp>
      <p:sp>
        <p:nvSpPr>
          <p:cNvPr id="5" name="Forme libre 4"/>
          <p:cNvSpPr/>
          <p:nvPr/>
        </p:nvSpPr>
        <p:spPr>
          <a:xfrm rot="-10860000">
            <a:off x="1911230" y="2522829"/>
            <a:ext cx="5279326" cy="132584"/>
          </a:xfrm>
          <a:custGeom>
            <a:avLst/>
            <a:gdLst>
              <a:gd name="connsiteX0" fmla="*/ 0 w 5154917"/>
              <a:gd name="connsiteY0" fmla="*/ 67632 h 164367"/>
              <a:gd name="connsiteX1" fmla="*/ 1000125 w 5154917"/>
              <a:gd name="connsiteY1" fmla="*/ 162882 h 164367"/>
              <a:gd name="connsiteX2" fmla="*/ 2800350 w 5154917"/>
              <a:gd name="connsiteY2" fmla="*/ 957 h 164367"/>
              <a:gd name="connsiteX3" fmla="*/ 4800600 w 5154917"/>
              <a:gd name="connsiteY3" fmla="*/ 96207 h 164367"/>
              <a:gd name="connsiteX4" fmla="*/ 5143500 w 5154917"/>
              <a:gd name="connsiteY4" fmla="*/ 105732 h 164367"/>
              <a:gd name="connsiteX0" fmla="*/ 0 w 4983467"/>
              <a:gd name="connsiteY0" fmla="*/ 10482 h 162900"/>
              <a:gd name="connsiteX1" fmla="*/ 828675 w 4983467"/>
              <a:gd name="connsiteY1" fmla="*/ 162882 h 162900"/>
              <a:gd name="connsiteX2" fmla="*/ 2628900 w 4983467"/>
              <a:gd name="connsiteY2" fmla="*/ 957 h 162900"/>
              <a:gd name="connsiteX3" fmla="*/ 4629150 w 4983467"/>
              <a:gd name="connsiteY3" fmla="*/ 96207 h 162900"/>
              <a:gd name="connsiteX4" fmla="*/ 4972050 w 4983467"/>
              <a:gd name="connsiteY4" fmla="*/ 105732 h 162900"/>
              <a:gd name="connsiteX0" fmla="*/ 0 w 4983467"/>
              <a:gd name="connsiteY0" fmla="*/ 10482 h 162923"/>
              <a:gd name="connsiteX1" fmla="*/ 828675 w 4983467"/>
              <a:gd name="connsiteY1" fmla="*/ 162882 h 162923"/>
              <a:gd name="connsiteX2" fmla="*/ 2628900 w 4983467"/>
              <a:gd name="connsiteY2" fmla="*/ 957 h 162923"/>
              <a:gd name="connsiteX3" fmla="*/ 4629150 w 4983467"/>
              <a:gd name="connsiteY3" fmla="*/ 96207 h 162923"/>
              <a:gd name="connsiteX4" fmla="*/ 4972050 w 4983467"/>
              <a:gd name="connsiteY4" fmla="*/ 105732 h 162923"/>
              <a:gd name="connsiteX0" fmla="*/ 0 w 4972050"/>
              <a:gd name="connsiteY0" fmla="*/ 0 h 152459"/>
              <a:gd name="connsiteX1" fmla="*/ 828675 w 4972050"/>
              <a:gd name="connsiteY1" fmla="*/ 152400 h 152459"/>
              <a:gd name="connsiteX2" fmla="*/ 2876550 w 4972050"/>
              <a:gd name="connsiteY2" fmla="*/ 19050 h 152459"/>
              <a:gd name="connsiteX3" fmla="*/ 4629150 w 4972050"/>
              <a:gd name="connsiteY3" fmla="*/ 85725 h 152459"/>
              <a:gd name="connsiteX4" fmla="*/ 4972050 w 4972050"/>
              <a:gd name="connsiteY4" fmla="*/ 95250 h 152459"/>
              <a:gd name="connsiteX0" fmla="*/ 0 w 5195794"/>
              <a:gd name="connsiteY0" fmla="*/ 0 h 375423"/>
              <a:gd name="connsiteX1" fmla="*/ 828675 w 5195794"/>
              <a:gd name="connsiteY1" fmla="*/ 152400 h 375423"/>
              <a:gd name="connsiteX2" fmla="*/ 2876550 w 5195794"/>
              <a:gd name="connsiteY2" fmla="*/ 19050 h 375423"/>
              <a:gd name="connsiteX3" fmla="*/ 4629150 w 5195794"/>
              <a:gd name="connsiteY3" fmla="*/ 85725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629150 w 5195794"/>
              <a:gd name="connsiteY3" fmla="*/ 85725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970954 w 5195794"/>
              <a:gd name="connsiteY2" fmla="*/ 6833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970954 w 5195794"/>
              <a:gd name="connsiteY2" fmla="*/ 68330 h 375423"/>
              <a:gd name="connsiteX3" fmla="*/ 4382202 w 5195794"/>
              <a:gd name="connsiteY3" fmla="*/ 43309 h 375423"/>
              <a:gd name="connsiteX4" fmla="*/ 5195794 w 5195794"/>
              <a:gd name="connsiteY4" fmla="*/ 375423 h 375423"/>
              <a:gd name="connsiteX0" fmla="*/ 0 w 5195794"/>
              <a:gd name="connsiteY0" fmla="*/ 4143 h 379566"/>
              <a:gd name="connsiteX1" fmla="*/ 828675 w 5195794"/>
              <a:gd name="connsiteY1" fmla="*/ 156543 h 379566"/>
              <a:gd name="connsiteX2" fmla="*/ 2970954 w 5195794"/>
              <a:gd name="connsiteY2" fmla="*/ 72473 h 379566"/>
              <a:gd name="connsiteX3" fmla="*/ 4392556 w 5195794"/>
              <a:gd name="connsiteY3" fmla="*/ 0 h 379566"/>
              <a:gd name="connsiteX4" fmla="*/ 5195794 w 5195794"/>
              <a:gd name="connsiteY4" fmla="*/ 379566 h 379566"/>
              <a:gd name="connsiteX0" fmla="*/ 0 w 5195794"/>
              <a:gd name="connsiteY0" fmla="*/ 18905 h 394328"/>
              <a:gd name="connsiteX1" fmla="*/ 828675 w 5195794"/>
              <a:gd name="connsiteY1" fmla="*/ 171305 h 394328"/>
              <a:gd name="connsiteX2" fmla="*/ 2970954 w 5195794"/>
              <a:gd name="connsiteY2" fmla="*/ 87235 h 394328"/>
              <a:gd name="connsiteX3" fmla="*/ 4392556 w 5195794"/>
              <a:gd name="connsiteY3" fmla="*/ 14762 h 394328"/>
              <a:gd name="connsiteX4" fmla="*/ 5195794 w 5195794"/>
              <a:gd name="connsiteY4" fmla="*/ 394328 h 394328"/>
              <a:gd name="connsiteX0" fmla="*/ 0 w 5195794"/>
              <a:gd name="connsiteY0" fmla="*/ 18905 h 394328"/>
              <a:gd name="connsiteX1" fmla="*/ 828675 w 5195794"/>
              <a:gd name="connsiteY1" fmla="*/ 171305 h 394328"/>
              <a:gd name="connsiteX2" fmla="*/ 2970954 w 5195794"/>
              <a:gd name="connsiteY2" fmla="*/ 87235 h 394328"/>
              <a:gd name="connsiteX3" fmla="*/ 4392556 w 5195794"/>
              <a:gd name="connsiteY3" fmla="*/ 14762 h 394328"/>
              <a:gd name="connsiteX4" fmla="*/ 5195794 w 5195794"/>
              <a:gd name="connsiteY4" fmla="*/ 394328 h 394328"/>
              <a:gd name="connsiteX0" fmla="*/ 0 w 5195794"/>
              <a:gd name="connsiteY0" fmla="*/ 56473 h 431896"/>
              <a:gd name="connsiteX1" fmla="*/ 828675 w 5195794"/>
              <a:gd name="connsiteY1" fmla="*/ 208873 h 431896"/>
              <a:gd name="connsiteX2" fmla="*/ 2970954 w 5195794"/>
              <a:gd name="connsiteY2" fmla="*/ 124803 h 431896"/>
              <a:gd name="connsiteX3" fmla="*/ 4392556 w 5195794"/>
              <a:gd name="connsiteY3" fmla="*/ 52330 h 431896"/>
              <a:gd name="connsiteX4" fmla="*/ 5195794 w 5195794"/>
              <a:gd name="connsiteY4" fmla="*/ 431896 h 431896"/>
              <a:gd name="connsiteX0" fmla="*/ 0 w 5195794"/>
              <a:gd name="connsiteY0" fmla="*/ 58153 h 433576"/>
              <a:gd name="connsiteX1" fmla="*/ 1018315 w 5195794"/>
              <a:gd name="connsiteY1" fmla="*/ 261496 h 433576"/>
              <a:gd name="connsiteX2" fmla="*/ 2970954 w 5195794"/>
              <a:gd name="connsiteY2" fmla="*/ 126483 h 433576"/>
              <a:gd name="connsiteX3" fmla="*/ 4392556 w 5195794"/>
              <a:gd name="connsiteY3" fmla="*/ 54010 h 433576"/>
              <a:gd name="connsiteX4" fmla="*/ 5195794 w 5195794"/>
              <a:gd name="connsiteY4" fmla="*/ 433576 h 433576"/>
              <a:gd name="connsiteX0" fmla="*/ 0 w 5195794"/>
              <a:gd name="connsiteY0" fmla="*/ 58153 h 433576"/>
              <a:gd name="connsiteX1" fmla="*/ 1018315 w 5195794"/>
              <a:gd name="connsiteY1" fmla="*/ 261496 h 433576"/>
              <a:gd name="connsiteX2" fmla="*/ 2970954 w 5195794"/>
              <a:gd name="connsiteY2" fmla="*/ 126483 h 433576"/>
              <a:gd name="connsiteX3" fmla="*/ 4392556 w 5195794"/>
              <a:gd name="connsiteY3" fmla="*/ 54010 h 433576"/>
              <a:gd name="connsiteX4" fmla="*/ 5195794 w 5195794"/>
              <a:gd name="connsiteY4" fmla="*/ 433576 h 433576"/>
              <a:gd name="connsiteX0" fmla="*/ 0 w 5195794"/>
              <a:gd name="connsiteY0" fmla="*/ 55412 h 430835"/>
              <a:gd name="connsiteX1" fmla="*/ 1077285 w 5195794"/>
              <a:gd name="connsiteY1" fmla="*/ 154993 h 430835"/>
              <a:gd name="connsiteX2" fmla="*/ 2970954 w 5195794"/>
              <a:gd name="connsiteY2" fmla="*/ 123742 h 430835"/>
              <a:gd name="connsiteX3" fmla="*/ 4392556 w 5195794"/>
              <a:gd name="connsiteY3" fmla="*/ 51269 h 430835"/>
              <a:gd name="connsiteX4" fmla="*/ 5195794 w 5195794"/>
              <a:gd name="connsiteY4" fmla="*/ 430835 h 430835"/>
              <a:gd name="connsiteX0" fmla="*/ 0 w 5195794"/>
              <a:gd name="connsiteY0" fmla="*/ 55412 h 430835"/>
              <a:gd name="connsiteX1" fmla="*/ 1077285 w 5195794"/>
              <a:gd name="connsiteY1" fmla="*/ 154993 h 430835"/>
              <a:gd name="connsiteX2" fmla="*/ 2970954 w 5195794"/>
              <a:gd name="connsiteY2" fmla="*/ 123742 h 430835"/>
              <a:gd name="connsiteX3" fmla="*/ 4392556 w 5195794"/>
              <a:gd name="connsiteY3" fmla="*/ 51269 h 430835"/>
              <a:gd name="connsiteX4" fmla="*/ 5195794 w 5195794"/>
              <a:gd name="connsiteY4" fmla="*/ 430835 h 430835"/>
              <a:gd name="connsiteX0" fmla="*/ 0 w 5195794"/>
              <a:gd name="connsiteY0" fmla="*/ 47289 h 422712"/>
              <a:gd name="connsiteX1" fmla="*/ 1077285 w 5195794"/>
              <a:gd name="connsiteY1" fmla="*/ 146870 h 422712"/>
              <a:gd name="connsiteX2" fmla="*/ 2941386 w 5195794"/>
              <a:gd name="connsiteY2" fmla="*/ 172262 h 422712"/>
              <a:gd name="connsiteX3" fmla="*/ 4392556 w 5195794"/>
              <a:gd name="connsiteY3" fmla="*/ 43146 h 422712"/>
              <a:gd name="connsiteX4" fmla="*/ 5195794 w 5195794"/>
              <a:gd name="connsiteY4" fmla="*/ 422712 h 422712"/>
              <a:gd name="connsiteX0" fmla="*/ 0 w 5195794"/>
              <a:gd name="connsiteY0" fmla="*/ 37848 h 413271"/>
              <a:gd name="connsiteX1" fmla="*/ 1077285 w 5195794"/>
              <a:gd name="connsiteY1" fmla="*/ 137429 h 413271"/>
              <a:gd name="connsiteX2" fmla="*/ 2941386 w 5195794"/>
              <a:gd name="connsiteY2" fmla="*/ 162821 h 413271"/>
              <a:gd name="connsiteX3" fmla="*/ 4392556 w 5195794"/>
              <a:gd name="connsiteY3" fmla="*/ 33705 h 413271"/>
              <a:gd name="connsiteX4" fmla="*/ 5195794 w 5195794"/>
              <a:gd name="connsiteY4" fmla="*/ 413271 h 413271"/>
              <a:gd name="connsiteX0" fmla="*/ 0 w 5195794"/>
              <a:gd name="connsiteY0" fmla="*/ 45900 h 421323"/>
              <a:gd name="connsiteX1" fmla="*/ 1011950 w 5195794"/>
              <a:gd name="connsiteY1" fmla="*/ 68129 h 421323"/>
              <a:gd name="connsiteX2" fmla="*/ 2941386 w 5195794"/>
              <a:gd name="connsiteY2" fmla="*/ 170873 h 421323"/>
              <a:gd name="connsiteX3" fmla="*/ 4392556 w 5195794"/>
              <a:gd name="connsiteY3" fmla="*/ 41757 h 421323"/>
              <a:gd name="connsiteX4" fmla="*/ 5195794 w 5195794"/>
              <a:gd name="connsiteY4" fmla="*/ 421323 h 421323"/>
              <a:gd name="connsiteX0" fmla="*/ 0 w 5673966"/>
              <a:gd name="connsiteY0" fmla="*/ 151871 h 421323"/>
              <a:gd name="connsiteX1" fmla="*/ 1490122 w 5673966"/>
              <a:gd name="connsiteY1" fmla="*/ 68129 h 421323"/>
              <a:gd name="connsiteX2" fmla="*/ 3419558 w 5673966"/>
              <a:gd name="connsiteY2" fmla="*/ 170873 h 421323"/>
              <a:gd name="connsiteX3" fmla="*/ 4870728 w 5673966"/>
              <a:gd name="connsiteY3" fmla="*/ 41757 h 421323"/>
              <a:gd name="connsiteX4" fmla="*/ 5673966 w 5673966"/>
              <a:gd name="connsiteY4" fmla="*/ 421323 h 421323"/>
              <a:gd name="connsiteX0" fmla="*/ 0 w 4870728"/>
              <a:gd name="connsiteY0" fmla="*/ 151871 h 185439"/>
              <a:gd name="connsiteX1" fmla="*/ 1490122 w 4870728"/>
              <a:gd name="connsiteY1" fmla="*/ 68129 h 185439"/>
              <a:gd name="connsiteX2" fmla="*/ 3419558 w 4870728"/>
              <a:gd name="connsiteY2" fmla="*/ 170873 h 185439"/>
              <a:gd name="connsiteX3" fmla="*/ 4870728 w 4870728"/>
              <a:gd name="connsiteY3" fmla="*/ 41757 h 185439"/>
              <a:gd name="connsiteX0" fmla="*/ 0 w 5279326"/>
              <a:gd name="connsiteY0" fmla="*/ 99016 h 132584"/>
              <a:gd name="connsiteX1" fmla="*/ 1490122 w 5279326"/>
              <a:gd name="connsiteY1" fmla="*/ 15274 h 132584"/>
              <a:gd name="connsiteX2" fmla="*/ 3419558 w 5279326"/>
              <a:gd name="connsiteY2" fmla="*/ 118018 h 132584"/>
              <a:gd name="connsiteX3" fmla="*/ 5279326 w 5279326"/>
              <a:gd name="connsiteY3" fmla="*/ 48429 h 132584"/>
            </a:gdLst>
            <a:ahLst/>
            <a:cxnLst>
              <a:cxn ang="0">
                <a:pos x="connsiteX0" y="connsiteY0"/>
              </a:cxn>
              <a:cxn ang="0">
                <a:pos x="connsiteX1" y="connsiteY1"/>
              </a:cxn>
              <a:cxn ang="0">
                <a:pos x="connsiteX2" y="connsiteY2"/>
              </a:cxn>
              <a:cxn ang="0">
                <a:pos x="connsiteX3" y="connsiteY3"/>
              </a:cxn>
            </a:cxnLst>
            <a:rect l="l" t="t" r="r" b="b"/>
            <a:pathLst>
              <a:path w="5279326" h="132584">
                <a:moveTo>
                  <a:pt x="0" y="99016"/>
                </a:moveTo>
                <a:cubicBezTo>
                  <a:pt x="276225" y="209347"/>
                  <a:pt x="920196" y="12107"/>
                  <a:pt x="1490122" y="15274"/>
                </a:cubicBezTo>
                <a:cubicBezTo>
                  <a:pt x="2060048" y="18441"/>
                  <a:pt x="2788024" y="112492"/>
                  <a:pt x="3419558" y="118018"/>
                </a:cubicBezTo>
                <a:cubicBezTo>
                  <a:pt x="4051092" y="123544"/>
                  <a:pt x="4541625" y="-93969"/>
                  <a:pt x="5279326" y="48429"/>
                </a:cubicBezTo>
              </a:path>
            </a:pathLst>
          </a:custGeom>
          <a:noFill/>
          <a:ln w="12700">
            <a:solidFill>
              <a:schemeClr val="accent6"/>
            </a:solidFill>
          </a:ln>
          <a:effectLst>
            <a:glow>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C000"/>
              </a:solidFill>
            </a:endParaRPr>
          </a:p>
        </p:txBody>
      </p:sp>
      <p:sp>
        <p:nvSpPr>
          <p:cNvPr id="6" name="ZoneTexte 5"/>
          <p:cNvSpPr txBox="1"/>
          <p:nvPr/>
        </p:nvSpPr>
        <p:spPr>
          <a:xfrm>
            <a:off x="1763688" y="3068960"/>
            <a:ext cx="5427623" cy="2246769"/>
          </a:xfrm>
          <a:prstGeom prst="rect">
            <a:avLst/>
          </a:prstGeom>
          <a:noFill/>
        </p:spPr>
        <p:txBody>
          <a:bodyPr wrap="square" rtlCol="0">
            <a:spAutoFit/>
          </a:bodyPr>
          <a:lstStyle/>
          <a:p>
            <a:pPr algn="ctr"/>
            <a:r>
              <a:rPr lang="en-US" sz="2800" dirty="0"/>
              <a:t>Breastfeeding is associated with </a:t>
            </a:r>
          </a:p>
          <a:p>
            <a:pPr algn="ctr"/>
            <a:r>
              <a:rPr lang="en-US" sz="2800" dirty="0"/>
              <a:t>lower risk for multiple sclerosis </a:t>
            </a:r>
            <a:r>
              <a:rPr lang="en-US" sz="2800" dirty="0" err="1"/>
              <a:t>Conradi</a:t>
            </a:r>
            <a:r>
              <a:rPr lang="en-US" sz="2800" dirty="0"/>
              <a:t> et al., MULTIPLE</a:t>
            </a:r>
          </a:p>
          <a:p>
            <a:pPr algn="ctr"/>
            <a:r>
              <a:rPr lang="en-US" sz="2800" dirty="0"/>
              <a:t>SCLEROSIS JOURNAL</a:t>
            </a:r>
          </a:p>
          <a:p>
            <a:pPr algn="ctr"/>
            <a:r>
              <a:rPr lang="en-US" sz="2800" dirty="0"/>
              <a:t>2012</a:t>
            </a:r>
          </a:p>
        </p:txBody>
      </p:sp>
    </p:spTree>
    <p:extLst>
      <p:ext uri="{BB962C8B-B14F-4D97-AF65-F5344CB8AC3E}">
        <p14:creationId xmlns:p14="http://schemas.microsoft.com/office/powerpoint/2010/main" val="181732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206373273"/>
              </p:ext>
            </p:extLst>
          </p:nvPr>
        </p:nvGraphicFramePr>
        <p:xfrm>
          <a:off x="719064" y="1285044"/>
          <a:ext cx="8424936" cy="4448812"/>
        </p:xfrm>
        <a:graphic>
          <a:graphicData uri="http://schemas.openxmlformats.org/drawingml/2006/table">
            <a:tbl>
              <a:tblPr firstRow="1" firstCol="1" bandRow="1">
                <a:tableStyleId>{2D5ABB26-0587-4C30-8999-92F81FD0307C}</a:tableStyleId>
              </a:tblPr>
              <a:tblGrid>
                <a:gridCol w="383396">
                  <a:extLst>
                    <a:ext uri="{9D8B030D-6E8A-4147-A177-3AD203B41FA5}">
                      <a16:colId xmlns:a16="http://schemas.microsoft.com/office/drawing/2014/main" val="2126890503"/>
                    </a:ext>
                  </a:extLst>
                </a:gridCol>
                <a:gridCol w="8041540">
                  <a:extLst>
                    <a:ext uri="{9D8B030D-6E8A-4147-A177-3AD203B41FA5}">
                      <a16:colId xmlns:a16="http://schemas.microsoft.com/office/drawing/2014/main" val="1916770517"/>
                    </a:ext>
                  </a:extLst>
                </a:gridCol>
              </a:tblGrid>
              <a:tr h="794313">
                <a:tc gridSpan="2">
                  <a:txBody>
                    <a:bodyPr/>
                    <a:lstStyle/>
                    <a:p>
                      <a:pPr algn="just">
                        <a:spcBef>
                          <a:spcPts val="600"/>
                        </a:spcBef>
                        <a:spcAft>
                          <a:spcPts val="600"/>
                        </a:spcAf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4104372133"/>
                  </a:ext>
                </a:extLst>
              </a:tr>
              <a:tr h="626754">
                <a:tc>
                  <a:txBody>
                    <a:bodyPr/>
                    <a:lstStyle/>
                    <a:p>
                      <a:pPr>
                        <a:spcBef>
                          <a:spcPts val="600"/>
                        </a:spcBef>
                        <a:spcAft>
                          <a:spcPts val="600"/>
                        </a:spcAft>
                      </a:pPr>
                      <a:r>
                        <a:rPr lang="fr-FR" sz="2000">
                          <a:effectLst/>
                        </a:rPr>
                        <a:t>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dirty="0">
                          <a:effectLst/>
                        </a:rPr>
                        <a:t>un manque de représentativité par rapport à l’ensemble des cas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3083189"/>
                  </a:ext>
                </a:extLst>
              </a:tr>
              <a:tr h="626754">
                <a:tc>
                  <a:txBody>
                    <a:bodyPr/>
                    <a:lstStyle/>
                    <a:p>
                      <a:pPr>
                        <a:spcBef>
                          <a:spcPts val="600"/>
                        </a:spcBef>
                        <a:spcAft>
                          <a:spcPts val="600"/>
                        </a:spcAft>
                      </a:pPr>
                      <a:r>
                        <a:rPr lang="fr-FR" sz="2000">
                          <a:effectLst/>
                        </a:rPr>
                        <a:t>B.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dirty="0">
                          <a:effectLst/>
                        </a:rPr>
                        <a:t>un biais de sélection des cas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4929562"/>
                  </a:ext>
                </a:extLst>
              </a:tr>
              <a:tr h="626754">
                <a:tc>
                  <a:txBody>
                    <a:bodyPr/>
                    <a:lstStyle/>
                    <a:p>
                      <a:pPr>
                        <a:spcBef>
                          <a:spcPts val="600"/>
                        </a:spcBef>
                        <a:spcAft>
                          <a:spcPts val="600"/>
                        </a:spcAft>
                      </a:pPr>
                      <a:r>
                        <a:rPr lang="fr-FR" sz="2000">
                          <a:effectLst/>
                        </a:rPr>
                        <a:t>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0" dirty="0">
                          <a:effectLst/>
                        </a:rPr>
                        <a:t>un biais de mesure de l’exposition </a:t>
                      </a:r>
                      <a:endParaRPr lang="en-US"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25785570"/>
                  </a:ext>
                </a:extLst>
              </a:tr>
              <a:tr h="787087">
                <a:tc>
                  <a:txBody>
                    <a:bodyPr/>
                    <a:lstStyle/>
                    <a:p>
                      <a:pPr>
                        <a:spcBef>
                          <a:spcPts val="600"/>
                        </a:spcBef>
                        <a:spcAft>
                          <a:spcPts val="600"/>
                        </a:spcAft>
                      </a:pPr>
                      <a:r>
                        <a:rPr lang="fr-FR" sz="2000">
                          <a:effectLst/>
                        </a:rPr>
                        <a:t>D.</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0" kern="1200" dirty="0">
                          <a:solidFill>
                            <a:schemeClr val="tx1"/>
                          </a:solidFill>
                          <a:effectLst/>
                          <a:latin typeface="+mn-lt"/>
                          <a:ea typeface="+mn-ea"/>
                          <a:cs typeface="+mn-cs"/>
                        </a:rPr>
                        <a:t>un biais de sélection par le recours aux soins</a:t>
                      </a:r>
                      <a:endParaRPr lang="en-US" sz="2000" b="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3885154355"/>
                  </a:ext>
                </a:extLst>
              </a:tr>
              <a:tr h="987150">
                <a:tc>
                  <a:txBody>
                    <a:bodyPr/>
                    <a:lstStyle/>
                    <a:p>
                      <a:pPr>
                        <a:spcBef>
                          <a:spcPts val="600"/>
                        </a:spcBef>
                        <a:spcAft>
                          <a:spcPts val="600"/>
                        </a:spcAft>
                      </a:pPr>
                      <a:r>
                        <a:rPr lang="fr-FR" sz="2000">
                          <a:effectLst/>
                        </a:rPr>
                        <a:t>E.</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0" dirty="0">
                          <a:effectLst/>
                        </a:rPr>
                        <a:t>un biais lié à l’utilisation de cas prévalents</a:t>
                      </a:r>
                      <a:endParaRPr lang="en-US"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1643715"/>
                  </a:ext>
                </a:extLst>
              </a:tr>
            </a:tbl>
          </a:graphicData>
        </a:graphic>
      </p:graphicFrame>
      <p:sp>
        <p:nvSpPr>
          <p:cNvPr id="3" name="Titre 1"/>
          <p:cNvSpPr txBox="1">
            <a:spLocks/>
          </p:cNvSpPr>
          <p:nvPr/>
        </p:nvSpPr>
        <p:spPr>
          <a:xfrm>
            <a:off x="277180" y="316373"/>
            <a:ext cx="8229600" cy="792088"/>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Q7 : </a:t>
            </a:r>
            <a:r>
              <a:rPr lang="fr-FR" dirty="0"/>
              <a:t>Le mode de recrutement des cas peut faire craindre ? une ou plusieurs proposition(s) exacte(s) </a:t>
            </a:r>
            <a:endParaRPr lang="fr-FR" sz="3600" dirty="0"/>
          </a:p>
        </p:txBody>
      </p:sp>
      <p:cxnSp>
        <p:nvCxnSpPr>
          <p:cNvPr id="4" name="Connecteur droit 3"/>
          <p:cNvCxnSpPr/>
          <p:nvPr/>
        </p:nvCxnSpPr>
        <p:spPr>
          <a:xfrm>
            <a:off x="395536" y="119675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7470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033312074"/>
              </p:ext>
            </p:extLst>
          </p:nvPr>
        </p:nvGraphicFramePr>
        <p:xfrm>
          <a:off x="719064" y="1285044"/>
          <a:ext cx="8424936" cy="4448812"/>
        </p:xfrm>
        <a:graphic>
          <a:graphicData uri="http://schemas.openxmlformats.org/drawingml/2006/table">
            <a:tbl>
              <a:tblPr firstRow="1" firstCol="1" bandRow="1">
                <a:tableStyleId>{2D5ABB26-0587-4C30-8999-92F81FD0307C}</a:tableStyleId>
              </a:tblPr>
              <a:tblGrid>
                <a:gridCol w="383396">
                  <a:extLst>
                    <a:ext uri="{9D8B030D-6E8A-4147-A177-3AD203B41FA5}">
                      <a16:colId xmlns:a16="http://schemas.microsoft.com/office/drawing/2014/main" val="2126890503"/>
                    </a:ext>
                  </a:extLst>
                </a:gridCol>
                <a:gridCol w="8041540">
                  <a:extLst>
                    <a:ext uri="{9D8B030D-6E8A-4147-A177-3AD203B41FA5}">
                      <a16:colId xmlns:a16="http://schemas.microsoft.com/office/drawing/2014/main" val="1916770517"/>
                    </a:ext>
                  </a:extLst>
                </a:gridCol>
              </a:tblGrid>
              <a:tr h="794313">
                <a:tc gridSpan="2">
                  <a:txBody>
                    <a:bodyPr/>
                    <a:lstStyle/>
                    <a:p>
                      <a:pPr algn="just">
                        <a:spcBef>
                          <a:spcPts val="600"/>
                        </a:spcBef>
                        <a:spcAft>
                          <a:spcPts val="600"/>
                        </a:spcAf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4104372133"/>
                  </a:ext>
                </a:extLst>
              </a:tr>
              <a:tr h="626754">
                <a:tc>
                  <a:txBody>
                    <a:bodyPr/>
                    <a:lstStyle/>
                    <a:p>
                      <a:pPr>
                        <a:spcBef>
                          <a:spcPts val="600"/>
                        </a:spcBef>
                        <a:spcAft>
                          <a:spcPts val="600"/>
                        </a:spcAft>
                      </a:pPr>
                      <a:r>
                        <a:rPr lang="fr-FR" sz="2000">
                          <a:effectLst/>
                        </a:rPr>
                        <a:t>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1" dirty="0">
                          <a:effectLst/>
                        </a:rPr>
                        <a:t>un manque de représentativité par rapport à l’ensemble des cas</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3083189"/>
                  </a:ext>
                </a:extLst>
              </a:tr>
              <a:tr h="626754">
                <a:tc>
                  <a:txBody>
                    <a:bodyPr/>
                    <a:lstStyle/>
                    <a:p>
                      <a:pPr>
                        <a:spcBef>
                          <a:spcPts val="600"/>
                        </a:spcBef>
                        <a:spcAft>
                          <a:spcPts val="600"/>
                        </a:spcAft>
                      </a:pPr>
                      <a:r>
                        <a:rPr lang="fr-FR" sz="2000">
                          <a:effectLst/>
                        </a:rPr>
                        <a:t>B.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1" dirty="0">
                          <a:effectLst/>
                        </a:rPr>
                        <a:t>un biais de sélection des cas</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4929562"/>
                  </a:ext>
                </a:extLst>
              </a:tr>
              <a:tr h="626754">
                <a:tc>
                  <a:txBody>
                    <a:bodyPr/>
                    <a:lstStyle/>
                    <a:p>
                      <a:pPr>
                        <a:spcBef>
                          <a:spcPts val="600"/>
                        </a:spcBef>
                        <a:spcAft>
                          <a:spcPts val="600"/>
                        </a:spcAft>
                      </a:pPr>
                      <a:r>
                        <a:rPr lang="fr-FR" sz="2000">
                          <a:effectLst/>
                        </a:rPr>
                        <a:t>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0" dirty="0">
                          <a:effectLst/>
                        </a:rPr>
                        <a:t>un biais de mesure de l’exposition </a:t>
                      </a:r>
                      <a:endParaRPr lang="en-US"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25785570"/>
                  </a:ext>
                </a:extLst>
              </a:tr>
              <a:tr h="787087">
                <a:tc>
                  <a:txBody>
                    <a:bodyPr/>
                    <a:lstStyle/>
                    <a:p>
                      <a:pPr>
                        <a:spcBef>
                          <a:spcPts val="600"/>
                        </a:spcBef>
                        <a:spcAft>
                          <a:spcPts val="600"/>
                        </a:spcAft>
                      </a:pPr>
                      <a:r>
                        <a:rPr lang="fr-FR" sz="2000">
                          <a:effectLst/>
                        </a:rPr>
                        <a:t>D.</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1" kern="1200" dirty="0">
                          <a:solidFill>
                            <a:schemeClr val="tx1"/>
                          </a:solidFill>
                          <a:effectLst/>
                          <a:latin typeface="+mn-lt"/>
                          <a:ea typeface="+mn-ea"/>
                          <a:cs typeface="+mn-cs"/>
                        </a:rPr>
                        <a:t>un biais de sélection par le recours aux soins</a:t>
                      </a:r>
                      <a:endParaRPr lang="en-US" sz="20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3885154355"/>
                  </a:ext>
                </a:extLst>
              </a:tr>
              <a:tr h="987150">
                <a:tc>
                  <a:txBody>
                    <a:bodyPr/>
                    <a:lstStyle/>
                    <a:p>
                      <a:pPr>
                        <a:spcBef>
                          <a:spcPts val="600"/>
                        </a:spcBef>
                        <a:spcAft>
                          <a:spcPts val="600"/>
                        </a:spcAft>
                      </a:pPr>
                      <a:r>
                        <a:rPr lang="fr-FR" sz="2000">
                          <a:effectLst/>
                        </a:rPr>
                        <a:t>E.</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1" dirty="0">
                          <a:effectLst/>
                        </a:rPr>
                        <a:t>un biais lié à l’utilisation de cas prévalents</a:t>
                      </a:r>
                    </a:p>
                    <a:p>
                      <a:pPr>
                        <a:spcBef>
                          <a:spcPts val="600"/>
                        </a:spcBef>
                        <a:spcAft>
                          <a:spcPts val="0"/>
                        </a:spcAft>
                      </a:pPr>
                      <a:endParaRPr lang="fr-FR"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1643715"/>
                  </a:ext>
                </a:extLst>
              </a:tr>
            </a:tbl>
          </a:graphicData>
        </a:graphic>
      </p:graphicFrame>
      <p:sp>
        <p:nvSpPr>
          <p:cNvPr id="3" name="Titre 1"/>
          <p:cNvSpPr txBox="1">
            <a:spLocks/>
          </p:cNvSpPr>
          <p:nvPr/>
        </p:nvSpPr>
        <p:spPr>
          <a:xfrm>
            <a:off x="277180" y="316373"/>
            <a:ext cx="8229600" cy="792088"/>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Q7 : </a:t>
            </a:r>
            <a:r>
              <a:rPr lang="fr-FR" dirty="0"/>
              <a:t>Le mode de recrutement des cas peut faire craindre ? une ou plusieurs proposition(s) exacte(s) </a:t>
            </a:r>
            <a:endParaRPr lang="fr-FR" sz="3600" dirty="0"/>
          </a:p>
        </p:txBody>
      </p:sp>
      <p:cxnSp>
        <p:nvCxnSpPr>
          <p:cNvPr id="4" name="Connecteur droit 3"/>
          <p:cNvCxnSpPr/>
          <p:nvPr/>
        </p:nvCxnSpPr>
        <p:spPr>
          <a:xfrm>
            <a:off x="395536" y="119675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7744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5629" name="Group 45">
            <a:extLst>
              <a:ext uri="{FF2B5EF4-FFF2-40B4-BE49-F238E27FC236}">
                <a16:creationId xmlns:a16="http://schemas.microsoft.com/office/drawing/2014/main" id="{9CF965FC-6FE1-4C39-A4F0-3688131DBB93}"/>
              </a:ext>
            </a:extLst>
          </p:cNvPr>
          <p:cNvGraphicFramePr>
            <a:graphicFrameLocks noGrp="1"/>
          </p:cNvGraphicFramePr>
          <p:nvPr>
            <p:extLst>
              <p:ext uri="{D42A27DB-BD31-4B8C-83A1-F6EECF244321}">
                <p14:modId xmlns:p14="http://schemas.microsoft.com/office/powerpoint/2010/main" val="849875937"/>
              </p:ext>
            </p:extLst>
          </p:nvPr>
        </p:nvGraphicFramePr>
        <p:xfrm>
          <a:off x="251522" y="2951443"/>
          <a:ext cx="8568951" cy="3717917"/>
        </p:xfrm>
        <a:graphic>
          <a:graphicData uri="http://schemas.openxmlformats.org/drawingml/2006/table">
            <a:tbl>
              <a:tblPr/>
              <a:tblGrid>
                <a:gridCol w="3024334">
                  <a:extLst>
                    <a:ext uri="{9D8B030D-6E8A-4147-A177-3AD203B41FA5}">
                      <a16:colId xmlns:a16="http://schemas.microsoft.com/office/drawing/2014/main" val="20000"/>
                    </a:ext>
                  </a:extLst>
                </a:gridCol>
                <a:gridCol w="2687753">
                  <a:extLst>
                    <a:ext uri="{9D8B030D-6E8A-4147-A177-3AD203B41FA5}">
                      <a16:colId xmlns:a16="http://schemas.microsoft.com/office/drawing/2014/main" val="20001"/>
                    </a:ext>
                  </a:extLst>
                </a:gridCol>
                <a:gridCol w="2856864">
                  <a:extLst>
                    <a:ext uri="{9D8B030D-6E8A-4147-A177-3AD203B41FA5}">
                      <a16:colId xmlns:a16="http://schemas.microsoft.com/office/drawing/2014/main" val="20002"/>
                    </a:ext>
                  </a:extLst>
                </a:gridCol>
              </a:tblGrid>
              <a:tr h="337693">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endParaRPr kumimoji="1" lang="fr-FR" sz="2000" b="0" i="0" u="none" strike="noStrike" cap="none" normalizeH="0" baseline="0" dirty="0">
                        <a:ln>
                          <a:noFill/>
                        </a:ln>
                        <a:solidFill>
                          <a:schemeClr val="tx1"/>
                        </a:solidFill>
                        <a:effectLst/>
                        <a:latin typeface="Arial Narrow" pitchFamily="34" charset="0"/>
                      </a:endParaRP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0" lang="fr-FR" sz="2000" b="1" i="0" u="none" strike="noStrike" cap="none" normalizeH="0" baseline="0" dirty="0">
                          <a:ln>
                            <a:noFill/>
                          </a:ln>
                          <a:solidFill>
                            <a:srgbClr val="000000"/>
                          </a:solidFill>
                          <a:effectLst/>
                          <a:latin typeface="Arial Narrow" pitchFamily="34" charset="0"/>
                        </a:rPr>
                        <a:t> Cas incidents </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0" lang="fr-FR" sz="2000" b="1" i="0" u="none" strike="noStrike" cap="none" normalizeH="0" baseline="0" dirty="0">
                          <a:ln>
                            <a:noFill/>
                          </a:ln>
                          <a:solidFill>
                            <a:srgbClr val="000000"/>
                          </a:solidFill>
                          <a:effectLst/>
                          <a:latin typeface="Arial Narrow" pitchFamily="34" charset="0"/>
                        </a:rPr>
                        <a:t>Cas prévalents</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337693">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Durée nécessaire</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Longue</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Courte</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467560">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defRPr/>
                      </a:pPr>
                      <a:r>
                        <a:rPr kumimoji="1" lang="fr-FR" sz="2000" b="0" i="0" u="none" strike="noStrike" kern="1200" cap="none" normalizeH="0" baseline="0" dirty="0">
                          <a:ln>
                            <a:noFill/>
                          </a:ln>
                          <a:solidFill>
                            <a:schemeClr val="tx1"/>
                          </a:solidFill>
                          <a:effectLst/>
                          <a:latin typeface="Arial Narrow" pitchFamily="34" charset="0"/>
                          <a:ea typeface="+mn-ea"/>
                          <a:cs typeface="+mn-cs"/>
                        </a:rPr>
                        <a:t>Représentatifs de tous les cas</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Forte chances </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Faibles chances</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751125">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defRPr/>
                      </a:pPr>
                      <a:r>
                        <a:rPr kumimoji="1" lang="fr-FR" sz="2000" b="0" i="0" u="none" strike="noStrike" kern="1200" cap="none" normalizeH="0" baseline="0" dirty="0">
                          <a:ln>
                            <a:noFill/>
                          </a:ln>
                          <a:solidFill>
                            <a:schemeClr val="tx1"/>
                          </a:solidFill>
                          <a:effectLst/>
                          <a:latin typeface="Arial Narrow" pitchFamily="34" charset="0"/>
                          <a:ea typeface="+mn-ea"/>
                          <a:cs typeface="+mn-cs"/>
                        </a:rPr>
                        <a:t>Risque de confondre conséquences et causes</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Peu de risque</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Risque</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857263">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a:ln>
                            <a:noFill/>
                          </a:ln>
                          <a:solidFill>
                            <a:schemeClr val="tx1"/>
                          </a:solidFill>
                          <a:effectLst/>
                          <a:latin typeface="Arial Narrow" pitchFamily="34" charset="0"/>
                        </a:rPr>
                        <a:t>Biais de sélection par le pronostic</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Peu vraisemblable ne préjuge pas de l’évolution</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Risque+, survivants cas les moins graves, </a:t>
                      </a:r>
                      <a:r>
                        <a:rPr kumimoji="1" lang="fr-FR" sz="2000" b="1" i="0" u="none" strike="noStrike" cap="none" normalizeH="0" baseline="0" dirty="0">
                          <a:ln>
                            <a:noFill/>
                          </a:ln>
                          <a:solidFill>
                            <a:schemeClr val="tx1"/>
                          </a:solidFill>
                          <a:effectLst/>
                          <a:latin typeface="Arial Narrow" pitchFamily="34" charset="0"/>
                        </a:rPr>
                        <a:t>biais de survie sélective</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597478">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Biais de sélection par le recours aux soins</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Peu vraisemblable </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
                          <a:schemeClr val="accent2"/>
                        </a:buClr>
                        <a:buSzTx/>
                        <a:buFont typeface="Monotype Sorts" pitchFamily="2" charset="2"/>
                        <a:buNone/>
                        <a:tabLst/>
                      </a:pPr>
                      <a:r>
                        <a:rPr kumimoji="1" lang="fr-FR" sz="2000" b="0" i="0" u="none" strike="noStrike" cap="none" normalizeH="0" baseline="0" dirty="0">
                          <a:ln>
                            <a:noFill/>
                          </a:ln>
                          <a:solidFill>
                            <a:schemeClr val="tx1"/>
                          </a:solidFill>
                          <a:effectLst/>
                          <a:latin typeface="Arial Narrow" pitchFamily="34" charset="0"/>
                        </a:rPr>
                        <a:t>Risque+, consultations plus fréquentes</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30722" name="Rectangle 2">
            <a:extLst>
              <a:ext uri="{FF2B5EF4-FFF2-40B4-BE49-F238E27FC236}">
                <a16:creationId xmlns:a16="http://schemas.microsoft.com/office/drawing/2014/main" id="{2C10AA95-967D-4AE2-A9FA-6F8281C16BF0}"/>
              </a:ext>
            </a:extLst>
          </p:cNvPr>
          <p:cNvSpPr>
            <a:spLocks noGrp="1" noChangeArrowheads="1"/>
          </p:cNvSpPr>
          <p:nvPr>
            <p:ph type="title"/>
          </p:nvPr>
        </p:nvSpPr>
        <p:spPr>
          <a:xfrm>
            <a:off x="323528" y="-171400"/>
            <a:ext cx="8424936" cy="936278"/>
          </a:xfrm>
        </p:spPr>
        <p:txBody>
          <a:bodyPr/>
          <a:lstStyle/>
          <a:p>
            <a:r>
              <a:rPr lang="fr-FR" altLang="fr-FR" sz="2400" b="1" dirty="0">
                <a:latin typeface="Arial Narrow" panose="020B0606020202030204" pitchFamily="34" charset="0"/>
              </a:rPr>
              <a:t>Cas incidents (nouveaux) versus cas </a:t>
            </a:r>
            <a:r>
              <a:rPr lang="fr-FR" altLang="fr-FR" sz="2400" b="1" dirty="0" err="1">
                <a:latin typeface="Arial Narrow" panose="020B0606020202030204" pitchFamily="34" charset="0"/>
              </a:rPr>
              <a:t>prévalents</a:t>
            </a:r>
            <a:endParaRPr lang="fr-FR" altLang="fr-FR" sz="2400" b="1" dirty="0">
              <a:latin typeface="Arial Narrow" panose="020B0606020202030204" pitchFamily="34" charset="0"/>
            </a:endParaRPr>
          </a:p>
        </p:txBody>
      </p:sp>
      <p:grpSp>
        <p:nvGrpSpPr>
          <p:cNvPr id="5" name="Groupe 4"/>
          <p:cNvGrpSpPr/>
          <p:nvPr/>
        </p:nvGrpSpPr>
        <p:grpSpPr>
          <a:xfrm>
            <a:off x="467544" y="552676"/>
            <a:ext cx="8246120" cy="2084236"/>
            <a:chOff x="214313" y="2151682"/>
            <a:chExt cx="8715375" cy="2357438"/>
          </a:xfrm>
        </p:grpSpPr>
        <p:sp>
          <p:nvSpPr>
            <p:cNvPr id="6" name="ZoneTexte 5">
              <a:extLst>
                <a:ext uri="{FF2B5EF4-FFF2-40B4-BE49-F238E27FC236}">
                  <a16:creationId xmlns:a16="http://schemas.microsoft.com/office/drawing/2014/main" id="{E970F669-94EA-4C00-B560-CEB7206E8D94}"/>
                </a:ext>
              </a:extLst>
            </p:cNvPr>
            <p:cNvSpPr txBox="1"/>
            <p:nvPr/>
          </p:nvSpPr>
          <p:spPr>
            <a:xfrm>
              <a:off x="2497484" y="3929064"/>
              <a:ext cx="1931641" cy="452556"/>
            </a:xfrm>
            <a:prstGeom prst="rect">
              <a:avLst/>
            </a:prstGeom>
            <a:noFill/>
          </p:spPr>
          <p:txBody>
            <a:bodyPr wrap="square">
              <a:spAutoFit/>
            </a:bodyPr>
            <a:lstStyle/>
            <a:p>
              <a:pPr>
                <a:spcBef>
                  <a:spcPct val="30000"/>
                </a:spcBef>
                <a:defRPr/>
              </a:pPr>
              <a:r>
                <a:rPr kumimoji="1" lang="fr-FR" sz="2000" dirty="0">
                  <a:solidFill>
                    <a:srgbClr val="000000"/>
                  </a:solidFill>
                  <a:latin typeface="+mn-lt"/>
                </a:rPr>
                <a:t>Décès précoces </a:t>
              </a:r>
            </a:p>
          </p:txBody>
        </p:sp>
        <p:sp>
          <p:nvSpPr>
            <p:cNvPr id="7" name="ZoneTexte 6">
              <a:extLst>
                <a:ext uri="{FF2B5EF4-FFF2-40B4-BE49-F238E27FC236}">
                  <a16:creationId xmlns:a16="http://schemas.microsoft.com/office/drawing/2014/main" id="{9FAAD023-8480-47A1-861E-357F11C78966}"/>
                </a:ext>
              </a:extLst>
            </p:cNvPr>
            <p:cNvSpPr txBox="1"/>
            <p:nvPr/>
          </p:nvSpPr>
          <p:spPr>
            <a:xfrm>
              <a:off x="4335462" y="3878278"/>
              <a:ext cx="1428750" cy="400049"/>
            </a:xfrm>
            <a:prstGeom prst="rect">
              <a:avLst/>
            </a:prstGeom>
            <a:noFill/>
          </p:spPr>
          <p:txBody>
            <a:bodyPr>
              <a:spAutoFit/>
            </a:bodyPr>
            <a:lstStyle/>
            <a:p>
              <a:pPr algn="ctr">
                <a:spcBef>
                  <a:spcPct val="30000"/>
                </a:spcBef>
                <a:defRPr/>
              </a:pPr>
              <a:r>
                <a:rPr kumimoji="1" lang="fr-FR" sz="2000" dirty="0">
                  <a:solidFill>
                    <a:srgbClr val="000000"/>
                  </a:solidFill>
                  <a:latin typeface="+mn-lt"/>
                </a:rPr>
                <a:t>Guérisons</a:t>
              </a:r>
              <a:endParaRPr lang="fr-FR" sz="2000" dirty="0">
                <a:latin typeface="+mn-lt"/>
              </a:endParaRPr>
            </a:p>
          </p:txBody>
        </p:sp>
        <p:grpSp>
          <p:nvGrpSpPr>
            <p:cNvPr id="8" name="Groupe 7"/>
            <p:cNvGrpSpPr/>
            <p:nvPr/>
          </p:nvGrpSpPr>
          <p:grpSpPr>
            <a:xfrm>
              <a:off x="214313" y="2151682"/>
              <a:ext cx="8715375" cy="2357438"/>
              <a:chOff x="214313" y="2000250"/>
              <a:chExt cx="8715375" cy="2357438"/>
            </a:xfrm>
          </p:grpSpPr>
          <p:sp>
            <p:nvSpPr>
              <p:cNvPr id="9" name="ZoneTexte 8">
                <a:extLst>
                  <a:ext uri="{FF2B5EF4-FFF2-40B4-BE49-F238E27FC236}">
                    <a16:creationId xmlns:a16="http://schemas.microsoft.com/office/drawing/2014/main" id="{4BC00F6C-93C8-4CE0-AF1D-4CF1078768EE}"/>
                  </a:ext>
                </a:extLst>
              </p:cNvPr>
              <p:cNvSpPr txBox="1"/>
              <p:nvPr/>
            </p:nvSpPr>
            <p:spPr>
              <a:xfrm>
                <a:off x="4000500" y="2643188"/>
                <a:ext cx="1049338" cy="461962"/>
              </a:xfrm>
              <a:prstGeom prst="rect">
                <a:avLst/>
              </a:prstGeom>
              <a:noFill/>
            </p:spPr>
            <p:txBody>
              <a:bodyPr wrap="none">
                <a:spAutoFit/>
              </a:bodyPr>
              <a:lstStyle/>
              <a:p>
                <a:pPr eaLnBrk="1" hangingPunct="1">
                  <a:defRPr/>
                </a:pPr>
                <a:r>
                  <a:rPr lang="fr-FR" dirty="0">
                    <a:latin typeface="+mn-lt"/>
                  </a:rPr>
                  <a:t>TEMPS</a:t>
                </a:r>
              </a:p>
            </p:txBody>
          </p:sp>
          <p:grpSp>
            <p:nvGrpSpPr>
              <p:cNvPr id="10" name="Groupe 21">
                <a:extLst>
                  <a:ext uri="{FF2B5EF4-FFF2-40B4-BE49-F238E27FC236}">
                    <a16:creationId xmlns:a16="http://schemas.microsoft.com/office/drawing/2014/main" id="{FE51E0F2-B428-48D9-A824-BD22D2E3F945}"/>
                  </a:ext>
                </a:extLst>
              </p:cNvPr>
              <p:cNvGrpSpPr>
                <a:grpSpLocks/>
              </p:cNvGrpSpPr>
              <p:nvPr/>
            </p:nvGrpSpPr>
            <p:grpSpPr bwMode="auto">
              <a:xfrm>
                <a:off x="214313" y="2000250"/>
                <a:ext cx="8715375" cy="2357438"/>
                <a:chOff x="214282" y="2000228"/>
                <a:chExt cx="8715436" cy="2964782"/>
              </a:xfrm>
            </p:grpSpPr>
            <p:sp>
              <p:nvSpPr>
                <p:cNvPr id="12" name="ZoneTexte 11">
                  <a:extLst>
                    <a:ext uri="{FF2B5EF4-FFF2-40B4-BE49-F238E27FC236}">
                      <a16:creationId xmlns:a16="http://schemas.microsoft.com/office/drawing/2014/main" id="{2EB7F488-DFF9-4353-815C-C4B52FFA019E}"/>
                    </a:ext>
                  </a:extLst>
                </p:cNvPr>
                <p:cNvSpPr txBox="1"/>
                <p:nvPr/>
              </p:nvSpPr>
              <p:spPr>
                <a:xfrm>
                  <a:off x="6392875" y="2890661"/>
                  <a:ext cx="2330466" cy="1393547"/>
                </a:xfrm>
                <a:prstGeom prst="rect">
                  <a:avLst/>
                </a:prstGeom>
                <a:noFill/>
              </p:spPr>
              <p:txBody>
                <a:bodyPr wrap="none">
                  <a:spAutoFit/>
                </a:bodyPr>
                <a:lstStyle/>
                <a:p>
                  <a:pPr algn="ctr">
                    <a:spcBef>
                      <a:spcPct val="30000"/>
                    </a:spcBef>
                    <a:defRPr/>
                  </a:pPr>
                  <a:r>
                    <a:rPr kumimoji="1" lang="fr-FR" sz="2000" dirty="0">
                      <a:solidFill>
                        <a:srgbClr val="000000"/>
                      </a:solidFill>
                      <a:latin typeface="+mn-lt"/>
                    </a:rPr>
                    <a:t>Cas prévalents :  </a:t>
                  </a:r>
                </a:p>
                <a:p>
                  <a:pPr algn="ctr">
                    <a:spcBef>
                      <a:spcPct val="30000"/>
                    </a:spcBef>
                    <a:defRPr/>
                  </a:pPr>
                  <a:r>
                    <a:rPr kumimoji="1" lang="fr-FR" sz="2000" dirty="0">
                      <a:solidFill>
                        <a:srgbClr val="000000"/>
                      </a:solidFill>
                      <a:latin typeface="+mn-lt"/>
                    </a:rPr>
                    <a:t>tous les cas présents</a:t>
                  </a:r>
                </a:p>
                <a:p>
                  <a:pPr algn="ctr" eaLnBrk="1" hangingPunct="1">
                    <a:defRPr/>
                  </a:pPr>
                  <a:endParaRPr lang="fr-FR" sz="2000" dirty="0">
                    <a:latin typeface="+mn-lt"/>
                  </a:endParaRPr>
                </a:p>
              </p:txBody>
            </p:sp>
            <p:grpSp>
              <p:nvGrpSpPr>
                <p:cNvPr id="13" name="Groupe 20">
                  <a:extLst>
                    <a:ext uri="{FF2B5EF4-FFF2-40B4-BE49-F238E27FC236}">
                      <a16:creationId xmlns:a16="http://schemas.microsoft.com/office/drawing/2014/main" id="{C670028C-2237-4509-91A4-54CD7FFFD294}"/>
                    </a:ext>
                  </a:extLst>
                </p:cNvPr>
                <p:cNvGrpSpPr>
                  <a:grpSpLocks/>
                </p:cNvGrpSpPr>
                <p:nvPr/>
              </p:nvGrpSpPr>
              <p:grpSpPr bwMode="auto">
                <a:xfrm>
                  <a:off x="214282" y="2000228"/>
                  <a:ext cx="8715436" cy="2964782"/>
                  <a:chOff x="214282" y="2000228"/>
                  <a:chExt cx="8715436" cy="2964782"/>
                </a:xfrm>
              </p:grpSpPr>
              <p:sp>
                <p:nvSpPr>
                  <p:cNvPr id="14" name="ZoneTexte 13">
                    <a:extLst>
                      <a:ext uri="{FF2B5EF4-FFF2-40B4-BE49-F238E27FC236}">
                        <a16:creationId xmlns:a16="http://schemas.microsoft.com/office/drawing/2014/main" id="{B29FD112-A735-41A6-8682-968E6188EC9F}"/>
                      </a:ext>
                    </a:extLst>
                  </p:cNvPr>
                  <p:cNvSpPr txBox="1"/>
                  <p:nvPr/>
                </p:nvSpPr>
                <p:spPr>
                  <a:xfrm>
                    <a:off x="357158" y="2892658"/>
                    <a:ext cx="2446354" cy="1393547"/>
                  </a:xfrm>
                  <a:prstGeom prst="rect">
                    <a:avLst/>
                  </a:prstGeom>
                  <a:noFill/>
                </p:spPr>
                <p:txBody>
                  <a:bodyPr wrap="none">
                    <a:spAutoFit/>
                  </a:bodyPr>
                  <a:lstStyle/>
                  <a:p>
                    <a:pPr algn="ctr">
                      <a:spcBef>
                        <a:spcPct val="30000"/>
                      </a:spcBef>
                      <a:defRPr/>
                    </a:pPr>
                    <a:r>
                      <a:rPr kumimoji="1" lang="fr-FR" sz="2000" dirty="0">
                        <a:solidFill>
                          <a:srgbClr val="000000"/>
                        </a:solidFill>
                        <a:latin typeface="+mn-lt"/>
                      </a:rPr>
                      <a:t>Cas incidents : </a:t>
                    </a:r>
                  </a:p>
                  <a:p>
                    <a:pPr algn="ctr">
                      <a:spcBef>
                        <a:spcPct val="30000"/>
                      </a:spcBef>
                      <a:defRPr/>
                    </a:pPr>
                    <a:r>
                      <a:rPr kumimoji="1" lang="fr-FR" sz="2000" dirty="0">
                        <a:solidFill>
                          <a:srgbClr val="000000"/>
                        </a:solidFill>
                        <a:latin typeface="+mn-lt"/>
                      </a:rPr>
                      <a:t>tous les nouveaux cas</a:t>
                    </a:r>
                  </a:p>
                  <a:p>
                    <a:pPr algn="ctr" eaLnBrk="1" hangingPunct="1">
                      <a:defRPr/>
                    </a:pPr>
                    <a:endParaRPr lang="fr-FR" sz="2000" dirty="0">
                      <a:latin typeface="+mn-lt"/>
                    </a:endParaRPr>
                  </a:p>
                </p:txBody>
              </p:sp>
              <p:grpSp>
                <p:nvGrpSpPr>
                  <p:cNvPr id="15" name="Groupe 19">
                    <a:extLst>
                      <a:ext uri="{FF2B5EF4-FFF2-40B4-BE49-F238E27FC236}">
                        <a16:creationId xmlns:a16="http://schemas.microsoft.com/office/drawing/2014/main" id="{C564BF39-3E27-4E5F-B8FD-61CBE3F3D41F}"/>
                      </a:ext>
                    </a:extLst>
                  </p:cNvPr>
                  <p:cNvGrpSpPr>
                    <a:grpSpLocks/>
                  </p:cNvGrpSpPr>
                  <p:nvPr/>
                </p:nvGrpSpPr>
                <p:grpSpPr bwMode="auto">
                  <a:xfrm>
                    <a:off x="214282" y="2000228"/>
                    <a:ext cx="8715436" cy="2964782"/>
                    <a:chOff x="571472" y="2357420"/>
                    <a:chExt cx="7858180" cy="2607591"/>
                  </a:xfrm>
                </p:grpSpPr>
                <p:sp>
                  <p:nvSpPr>
                    <p:cNvPr id="16" name="Ellipse 15">
                      <a:extLst>
                        <a:ext uri="{FF2B5EF4-FFF2-40B4-BE49-F238E27FC236}">
                          <a16:creationId xmlns:a16="http://schemas.microsoft.com/office/drawing/2014/main" id="{98E6C71B-4891-4213-88B4-EFED540646BF}"/>
                        </a:ext>
                      </a:extLst>
                    </p:cNvPr>
                    <p:cNvSpPr/>
                    <p:nvPr/>
                  </p:nvSpPr>
                  <p:spPr>
                    <a:xfrm>
                      <a:off x="571472" y="2357420"/>
                      <a:ext cx="2500590" cy="2500477"/>
                    </a:xfrm>
                    <a:prstGeom prst="ellipse">
                      <a:avLst/>
                    </a:prstGeom>
                    <a:solidFill>
                      <a:schemeClr val="accent6">
                        <a:lumMod val="20000"/>
                        <a:lumOff val="80000"/>
                        <a:alpha val="42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cxnSp>
                  <p:nvCxnSpPr>
                    <p:cNvPr id="17" name="Connecteur droit avec flèche 16">
                      <a:extLst>
                        <a:ext uri="{FF2B5EF4-FFF2-40B4-BE49-F238E27FC236}">
                          <a16:creationId xmlns:a16="http://schemas.microsoft.com/office/drawing/2014/main" id="{01A93CEB-4D4E-4EBD-8C7E-E9D4943656A7}"/>
                        </a:ext>
                      </a:extLst>
                    </p:cNvPr>
                    <p:cNvCxnSpPr>
                      <a:stCxn id="16" idx="6"/>
                    </p:cNvCxnSpPr>
                    <p:nvPr/>
                  </p:nvCxnSpPr>
                  <p:spPr>
                    <a:xfrm flipV="1">
                      <a:off x="3072062" y="3572540"/>
                      <a:ext cx="2857000" cy="35119"/>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18" name="Ellipse 17">
                      <a:extLst>
                        <a:ext uri="{FF2B5EF4-FFF2-40B4-BE49-F238E27FC236}">
                          <a16:creationId xmlns:a16="http://schemas.microsoft.com/office/drawing/2014/main" id="{C61C29D4-B446-483D-ABB6-0E89B7A0C500}"/>
                        </a:ext>
                      </a:extLst>
                    </p:cNvPr>
                    <p:cNvSpPr/>
                    <p:nvPr/>
                  </p:nvSpPr>
                  <p:spPr>
                    <a:xfrm>
                      <a:off x="5929061" y="2357420"/>
                      <a:ext cx="2500591" cy="2500477"/>
                    </a:xfrm>
                    <a:prstGeom prst="ellipse">
                      <a:avLst/>
                    </a:prstGeom>
                    <a:solidFill>
                      <a:schemeClr val="accent6">
                        <a:lumMod val="20000"/>
                        <a:lumOff val="80000"/>
                        <a:alpha val="42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sp>
                  <p:nvSpPr>
                    <p:cNvPr id="19" name="Arc 18">
                      <a:extLst>
                        <a:ext uri="{FF2B5EF4-FFF2-40B4-BE49-F238E27FC236}">
                          <a16:creationId xmlns:a16="http://schemas.microsoft.com/office/drawing/2014/main" id="{CD6AF838-722E-45F1-8D29-6D4675D4FA2B}"/>
                        </a:ext>
                      </a:extLst>
                    </p:cNvPr>
                    <p:cNvSpPr/>
                    <p:nvPr/>
                  </p:nvSpPr>
                  <p:spPr>
                    <a:xfrm>
                      <a:off x="2857357" y="3607659"/>
                      <a:ext cx="928955" cy="1357352"/>
                    </a:xfrm>
                    <a:prstGeom prst="arc">
                      <a:avLst/>
                    </a:prstGeom>
                    <a:ln w="19050">
                      <a:tailEnd type="triangle"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fr-FR"/>
                    </a:p>
                  </p:txBody>
                </p:sp>
                <p:sp>
                  <p:nvSpPr>
                    <p:cNvPr id="20" name="Arc 19">
                      <a:extLst>
                        <a:ext uri="{FF2B5EF4-FFF2-40B4-BE49-F238E27FC236}">
                          <a16:creationId xmlns:a16="http://schemas.microsoft.com/office/drawing/2014/main" id="{40D15E6E-D32C-4AEF-A2A8-529E6A3117E2}"/>
                        </a:ext>
                      </a:extLst>
                    </p:cNvPr>
                    <p:cNvSpPr/>
                    <p:nvPr/>
                  </p:nvSpPr>
                  <p:spPr>
                    <a:xfrm>
                      <a:off x="3714744" y="3593611"/>
                      <a:ext cx="928954" cy="1357352"/>
                    </a:xfrm>
                    <a:prstGeom prst="arc">
                      <a:avLst/>
                    </a:prstGeom>
                    <a:ln w="19050">
                      <a:tailEnd type="triangle"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fr-FR"/>
                    </a:p>
                  </p:txBody>
                </p:sp>
                <p:sp>
                  <p:nvSpPr>
                    <p:cNvPr id="21" name="Arc 20">
                      <a:extLst>
                        <a:ext uri="{FF2B5EF4-FFF2-40B4-BE49-F238E27FC236}">
                          <a16:creationId xmlns:a16="http://schemas.microsoft.com/office/drawing/2014/main" id="{D440471A-EB06-4C56-B3C3-BC58E2ADA72F}"/>
                        </a:ext>
                      </a:extLst>
                    </p:cNvPr>
                    <p:cNvSpPr/>
                    <p:nvPr/>
                  </p:nvSpPr>
                  <p:spPr>
                    <a:xfrm>
                      <a:off x="4572130" y="3593611"/>
                      <a:ext cx="928955" cy="1357352"/>
                    </a:xfrm>
                    <a:prstGeom prst="arc">
                      <a:avLst/>
                    </a:prstGeom>
                    <a:ln w="19050">
                      <a:tailEnd type="triangle" w="lg" len="lg"/>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fr-FR"/>
                    </a:p>
                  </p:txBody>
                </p:sp>
              </p:grpSp>
            </p:grpSp>
          </p:grpSp>
          <p:sp>
            <p:nvSpPr>
              <p:cNvPr id="11" name="Flèche droite 10">
                <a:extLst>
                  <a:ext uri="{FF2B5EF4-FFF2-40B4-BE49-F238E27FC236}">
                    <a16:creationId xmlns:a16="http://schemas.microsoft.com/office/drawing/2014/main" id="{ED8BBDC4-FA34-46C5-9239-6DC24F060D5E}"/>
                  </a:ext>
                </a:extLst>
              </p:cNvPr>
              <p:cNvSpPr/>
              <p:nvPr/>
            </p:nvSpPr>
            <p:spPr>
              <a:xfrm>
                <a:off x="3000375" y="2928938"/>
                <a:ext cx="3143250"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fr-FR"/>
              </a:p>
            </p:txBody>
          </p:sp>
        </p:grpSp>
      </p:grpSp>
    </p:spTree>
    <p:extLst>
      <p:ext uri="{BB962C8B-B14F-4D97-AF65-F5344CB8AC3E}">
        <p14:creationId xmlns:p14="http://schemas.microsoft.com/office/powerpoint/2010/main" val="31909255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 Biais de sélection</a:t>
            </a:r>
          </a:p>
        </p:txBody>
      </p:sp>
      <p:cxnSp>
        <p:nvCxnSpPr>
          <p:cNvPr id="5" name="Connecteur droit 4"/>
          <p:cNvCxnSpPr/>
          <p:nvPr/>
        </p:nvCxnSpPr>
        <p:spPr>
          <a:xfrm>
            <a:off x="374731"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Espace réservé du contenu 2"/>
          <p:cNvSpPr txBox="1">
            <a:spLocks/>
          </p:cNvSpPr>
          <p:nvPr/>
        </p:nvSpPr>
        <p:spPr>
          <a:xfrm>
            <a:off x="380415" y="1124744"/>
            <a:ext cx="8289850" cy="374441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0"/>
              </a:spcBef>
              <a:spcAft>
                <a:spcPts val="600"/>
              </a:spcAft>
              <a:buClr>
                <a:srgbClr val="078F9D"/>
              </a:buClr>
            </a:pPr>
            <a:r>
              <a:rPr lang="fr-FR" sz="2400" dirty="0"/>
              <a:t>Cas </a:t>
            </a:r>
          </a:p>
          <a:p>
            <a:pPr lvl="1" algn="just">
              <a:spcBef>
                <a:spcPts val="0"/>
              </a:spcBef>
              <a:spcAft>
                <a:spcPts val="600"/>
              </a:spcAft>
              <a:buClr>
                <a:srgbClr val="078F9D"/>
              </a:buClr>
            </a:pPr>
            <a:r>
              <a:rPr lang="fr-FR" sz="1800" dirty="0"/>
              <a:t>Cas « </a:t>
            </a:r>
            <a:r>
              <a:rPr lang="fr-FR" sz="1800" b="1" dirty="0" err="1">
                <a:solidFill>
                  <a:srgbClr val="FF0000"/>
                </a:solidFill>
              </a:rPr>
              <a:t>prévalents</a:t>
            </a:r>
            <a:r>
              <a:rPr lang="fr-FR" sz="1800" dirty="0"/>
              <a:t> » = inclus à différents temps de l’évolution de leur SEP </a:t>
            </a:r>
            <a:endParaRPr lang="fr-FR" sz="1400" dirty="0"/>
          </a:p>
          <a:p>
            <a:pPr lvl="1" algn="just">
              <a:spcBef>
                <a:spcPts val="0"/>
              </a:spcBef>
              <a:spcAft>
                <a:spcPts val="600"/>
              </a:spcAft>
              <a:buClr>
                <a:srgbClr val="078F9D"/>
              </a:buClr>
            </a:pPr>
            <a:r>
              <a:rPr lang="fr-FR" sz="1800" dirty="0"/>
              <a:t>Sélectionnés dans un </a:t>
            </a:r>
            <a:r>
              <a:rPr lang="fr-FR" sz="1800" b="1" dirty="0"/>
              <a:t>centre de référence</a:t>
            </a:r>
            <a:r>
              <a:rPr lang="fr-FR" sz="1400" b="1" dirty="0"/>
              <a:t> </a:t>
            </a:r>
          </a:p>
          <a:p>
            <a:pPr lvl="2" algn="just">
              <a:spcBef>
                <a:spcPts val="0"/>
              </a:spcBef>
              <a:spcAft>
                <a:spcPts val="600"/>
              </a:spcAft>
              <a:buClr>
                <a:srgbClr val="078F9D"/>
              </a:buClr>
              <a:buFont typeface="Wingdings" panose="05000000000000000000" pitchFamily="2" charset="2"/>
              <a:buChar char="à"/>
            </a:pPr>
            <a:r>
              <a:rPr lang="fr-FR" sz="1800" b="1" dirty="0"/>
              <a:t>Risque de </a:t>
            </a:r>
            <a:r>
              <a:rPr lang="fr-FR" sz="1800" b="1" dirty="0">
                <a:solidFill>
                  <a:srgbClr val="FF0000"/>
                </a:solidFill>
              </a:rPr>
              <a:t>biais de sélection </a:t>
            </a:r>
            <a:r>
              <a:rPr lang="fr-FR" sz="1800" b="1" dirty="0"/>
              <a:t>des cas</a:t>
            </a:r>
          </a:p>
          <a:p>
            <a:pPr lvl="3" algn="just">
              <a:spcBef>
                <a:spcPts val="0"/>
              </a:spcBef>
              <a:spcAft>
                <a:spcPts val="600"/>
              </a:spcAft>
              <a:buClr>
                <a:srgbClr val="078F9D"/>
              </a:buClr>
            </a:pPr>
            <a:r>
              <a:rPr lang="fr-FR" sz="1800" dirty="0" err="1"/>
              <a:t>Sur-représentation</a:t>
            </a:r>
            <a:r>
              <a:rPr lang="fr-FR" sz="1800" dirty="0"/>
              <a:t> des cas les plus sévères ?</a:t>
            </a:r>
            <a:r>
              <a:rPr lang="fr-FR" sz="1800" i="1" dirty="0"/>
              <a:t> </a:t>
            </a:r>
            <a:endParaRPr lang="fr-FR" sz="1600" i="1" dirty="0"/>
          </a:p>
          <a:p>
            <a:pPr lvl="2" algn="just">
              <a:spcBef>
                <a:spcPts val="0"/>
              </a:spcBef>
              <a:spcAft>
                <a:spcPts val="600"/>
              </a:spcAft>
              <a:buClr>
                <a:srgbClr val="078F9D"/>
              </a:buClr>
              <a:buFont typeface="Wingdings" panose="05000000000000000000" pitchFamily="2" charset="2"/>
              <a:buChar char="à"/>
            </a:pPr>
            <a:r>
              <a:rPr lang="fr-FR" sz="1800" dirty="0"/>
              <a:t>Il est donc possible que le groupe de cas ne soit pas représentatif de l’ensemble des cas.</a:t>
            </a:r>
          </a:p>
        </p:txBody>
      </p:sp>
      <p:sp>
        <p:nvSpPr>
          <p:cNvPr id="7" name="Espace réservé du contenu 2"/>
          <p:cNvSpPr txBox="1">
            <a:spLocks/>
          </p:cNvSpPr>
          <p:nvPr/>
        </p:nvSpPr>
        <p:spPr>
          <a:xfrm>
            <a:off x="374731" y="3645026"/>
            <a:ext cx="8289850" cy="316835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0"/>
              </a:spcBef>
              <a:spcAft>
                <a:spcPts val="600"/>
              </a:spcAft>
              <a:buClr>
                <a:srgbClr val="078F9D"/>
              </a:buClr>
            </a:pPr>
            <a:r>
              <a:rPr lang="fr-FR" sz="2400" dirty="0"/>
              <a:t>Témoins </a:t>
            </a:r>
          </a:p>
          <a:p>
            <a:pPr lvl="1" algn="just">
              <a:spcBef>
                <a:spcPts val="0"/>
              </a:spcBef>
              <a:spcAft>
                <a:spcPts val="600"/>
              </a:spcAft>
              <a:buClr>
                <a:srgbClr val="078F9D"/>
              </a:buClr>
            </a:pPr>
            <a:r>
              <a:rPr lang="fr-FR" sz="1800" dirty="0"/>
              <a:t>Même zone géographique que les cas </a:t>
            </a:r>
          </a:p>
          <a:p>
            <a:pPr lvl="1" algn="just">
              <a:spcBef>
                <a:spcPts val="0"/>
              </a:spcBef>
              <a:spcAft>
                <a:spcPts val="600"/>
              </a:spcAft>
              <a:buClr>
                <a:srgbClr val="078F9D"/>
              </a:buClr>
            </a:pPr>
            <a:r>
              <a:rPr lang="fr-FR" sz="1800" b="1" dirty="0"/>
              <a:t>Patientèle de médecins généralistes </a:t>
            </a:r>
          </a:p>
          <a:p>
            <a:pPr lvl="1" algn="just">
              <a:spcBef>
                <a:spcPts val="0"/>
              </a:spcBef>
              <a:spcAft>
                <a:spcPts val="600"/>
              </a:spcAft>
              <a:buClr>
                <a:srgbClr val="078F9D"/>
              </a:buClr>
            </a:pPr>
            <a:r>
              <a:rPr lang="fr-FR" sz="1800" dirty="0"/>
              <a:t>Groupe témoin </a:t>
            </a:r>
            <a:r>
              <a:rPr lang="fr-FR" sz="1800" b="1" dirty="0">
                <a:solidFill>
                  <a:srgbClr val="FF0000"/>
                </a:solidFill>
              </a:rPr>
              <a:t>sans échantillonnage aléatoire</a:t>
            </a:r>
            <a:r>
              <a:rPr lang="fr-FR" sz="1800" b="1" dirty="0"/>
              <a:t> </a:t>
            </a:r>
          </a:p>
          <a:p>
            <a:pPr lvl="1" algn="just">
              <a:spcBef>
                <a:spcPts val="0"/>
              </a:spcBef>
              <a:spcAft>
                <a:spcPts val="600"/>
              </a:spcAft>
              <a:buClr>
                <a:srgbClr val="078F9D"/>
              </a:buClr>
              <a:buFont typeface="Wingdings" panose="05000000000000000000" pitchFamily="2" charset="2"/>
              <a:buChar char="à"/>
            </a:pPr>
            <a:r>
              <a:rPr lang="fr-FR" sz="1800" dirty="0"/>
              <a:t>On ne peut donc garantir que le groupe de témoins soit représentatif de l’ensemble des témoins dans la population</a:t>
            </a:r>
          </a:p>
          <a:p>
            <a:pPr lvl="1" algn="just">
              <a:spcBef>
                <a:spcPts val="0"/>
              </a:spcBef>
              <a:spcAft>
                <a:spcPts val="600"/>
              </a:spcAft>
              <a:buClr>
                <a:srgbClr val="078F9D"/>
              </a:buClr>
              <a:buFont typeface="Wingdings" panose="05000000000000000000" pitchFamily="2" charset="2"/>
              <a:buChar char="à"/>
            </a:pPr>
            <a:endParaRPr lang="fr-FR" sz="300" dirty="0"/>
          </a:p>
        </p:txBody>
      </p:sp>
    </p:spTree>
    <p:extLst>
      <p:ext uri="{BB962C8B-B14F-4D97-AF65-F5344CB8AC3E}">
        <p14:creationId xmlns:p14="http://schemas.microsoft.com/office/powerpoint/2010/main" val="42677949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84245" y="332656"/>
            <a:ext cx="8957154" cy="792088"/>
          </a:xfrm>
        </p:spPr>
        <p:txBody>
          <a:bodyPr>
            <a:noAutofit/>
          </a:bodyPr>
          <a:lstStyle/>
          <a:p>
            <a:pPr algn="l"/>
            <a:r>
              <a:rPr lang="fr-FR" sz="2800" dirty="0">
                <a:solidFill>
                  <a:schemeClr val="tx1">
                    <a:lumMod val="65000"/>
                    <a:lumOff val="35000"/>
                  </a:schemeClr>
                </a:solidFill>
                <a:cs typeface="Arial" pitchFamily="34" charset="0"/>
              </a:rPr>
              <a:t>Q8 : Concernant les biais possibles dans cette étude quelle(s) est/sont la/les proposition(s) exacte(s) ?</a:t>
            </a:r>
          </a:p>
        </p:txBody>
      </p:sp>
      <p:sp>
        <p:nvSpPr>
          <p:cNvPr id="4" name="Espace réservé du contenu 2"/>
          <p:cNvSpPr>
            <a:spLocks noGrp="1"/>
          </p:cNvSpPr>
          <p:nvPr>
            <p:ph idx="4294967295"/>
          </p:nvPr>
        </p:nvSpPr>
        <p:spPr>
          <a:xfrm>
            <a:off x="61784" y="1444621"/>
            <a:ext cx="9144000" cy="2952328"/>
          </a:xfrm>
          <a:prstGeom prst="rect">
            <a:avLst/>
          </a:prstGeom>
        </p:spPr>
        <p:txBody>
          <a:bodyPr/>
          <a:lstStyle/>
          <a:p>
            <a:pPr marL="0" indent="0">
              <a:spcBef>
                <a:spcPts val="0"/>
              </a:spcBef>
              <a:spcAft>
                <a:spcPts val="600"/>
              </a:spcAft>
              <a:buClr>
                <a:srgbClr val="078F9D"/>
              </a:buClr>
              <a:buNone/>
            </a:pPr>
            <a:r>
              <a:rPr lang="fr-FR" sz="2200" dirty="0"/>
              <a:t>   </a:t>
            </a:r>
            <a:endParaRPr lang="fr-FR" sz="800" dirty="0"/>
          </a:p>
        </p:txBody>
      </p:sp>
      <p:cxnSp>
        <p:nvCxnSpPr>
          <p:cNvPr id="5" name="Connecteur droit 4"/>
          <p:cNvCxnSpPr/>
          <p:nvPr/>
        </p:nvCxnSpPr>
        <p:spPr>
          <a:xfrm>
            <a:off x="395536" y="1340768"/>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40399" y="3861048"/>
            <a:ext cx="9001000" cy="323165"/>
          </a:xfrm>
          <a:prstGeom prst="rect">
            <a:avLst/>
          </a:prstGeom>
          <a:solidFill>
            <a:schemeClr val="bg1"/>
          </a:solidFill>
        </p:spPr>
        <p:txBody>
          <a:bodyPr wrap="square">
            <a:spAutoFit/>
          </a:bodyPr>
          <a:lstStyle/>
          <a:p>
            <a:endParaRPr lang="fr-FR" sz="1500" dirty="0">
              <a:effectLst/>
              <a:ea typeface="Times New Roman" panose="02020603050405020304" pitchFamily="18" charset="0"/>
            </a:endParaRPr>
          </a:p>
        </p:txBody>
      </p:sp>
      <p:graphicFrame>
        <p:nvGraphicFramePr>
          <p:cNvPr id="6" name="Tableau 5">
            <a:extLst>
              <a:ext uri="{FF2B5EF4-FFF2-40B4-BE49-F238E27FC236}">
                <a16:creationId xmlns:a16="http://schemas.microsoft.com/office/drawing/2014/main" id="{6D2089B3-BDC2-4081-87B0-42AE811CA6C9}"/>
              </a:ext>
            </a:extLst>
          </p:cNvPr>
          <p:cNvGraphicFramePr>
            <a:graphicFrameLocks noGrp="1"/>
          </p:cNvGraphicFramePr>
          <p:nvPr>
            <p:extLst>
              <p:ext uri="{D42A27DB-BD31-4B8C-83A1-F6EECF244321}">
                <p14:modId xmlns:p14="http://schemas.microsoft.com/office/powerpoint/2010/main" val="170826471"/>
              </p:ext>
            </p:extLst>
          </p:nvPr>
        </p:nvGraphicFramePr>
        <p:xfrm>
          <a:off x="611560" y="1660645"/>
          <a:ext cx="7560840" cy="3752735"/>
        </p:xfrm>
        <a:graphic>
          <a:graphicData uri="http://schemas.openxmlformats.org/drawingml/2006/table">
            <a:tbl>
              <a:tblPr firstRow="1" firstCol="1" bandRow="1">
                <a:tableStyleId>{2D5ABB26-0587-4C30-8999-92F81FD0307C}</a:tableStyleId>
              </a:tblPr>
              <a:tblGrid>
                <a:gridCol w="504056">
                  <a:extLst>
                    <a:ext uri="{9D8B030D-6E8A-4147-A177-3AD203B41FA5}">
                      <a16:colId xmlns:a16="http://schemas.microsoft.com/office/drawing/2014/main" val="2820389471"/>
                    </a:ext>
                  </a:extLst>
                </a:gridCol>
                <a:gridCol w="7056784">
                  <a:extLst>
                    <a:ext uri="{9D8B030D-6E8A-4147-A177-3AD203B41FA5}">
                      <a16:colId xmlns:a16="http://schemas.microsoft.com/office/drawing/2014/main" val="1363172542"/>
                    </a:ext>
                  </a:extLst>
                </a:gridCol>
              </a:tblGrid>
              <a:tr h="750547">
                <a:tc>
                  <a:txBody>
                    <a:bodyPr/>
                    <a:lstStyle/>
                    <a:p>
                      <a:pPr marL="0" algn="l" defTabSz="914400" rtl="0" eaLnBrk="1" latinLnBrk="0" hangingPunct="1">
                        <a:spcBef>
                          <a:spcPts val="600"/>
                        </a:spcBef>
                        <a:spcAft>
                          <a:spcPts val="0"/>
                        </a:spcAft>
                      </a:pPr>
                      <a:r>
                        <a:rPr lang="fr-FR" sz="2400" kern="1200" dirty="0"/>
                        <a:t>a.</a:t>
                      </a:r>
                      <a:endParaRPr lang="fr-FR" sz="2400" kern="1200" dirty="0">
                        <a:solidFill>
                          <a:schemeClr val="tx1"/>
                        </a:solidFill>
                        <a:latin typeface="+mn-lt"/>
                        <a:ea typeface="+mn-ea"/>
                        <a:cs typeface="+mn-cs"/>
                      </a:endParaRPr>
                    </a:p>
                  </a:txBody>
                  <a:tcPr marL="68580" marR="68580" marT="0" marB="0"/>
                </a:tc>
                <a:tc>
                  <a:txBody>
                    <a:bodyPr/>
                    <a:lstStyle/>
                    <a:p>
                      <a:pPr marL="0" algn="l" defTabSz="914400" rtl="0" eaLnBrk="1" latinLnBrk="0" hangingPunct="1">
                        <a:spcBef>
                          <a:spcPts val="600"/>
                        </a:spcBef>
                        <a:spcAft>
                          <a:spcPts val="0"/>
                        </a:spcAft>
                      </a:pPr>
                      <a:r>
                        <a:rPr lang="fr-FR" sz="2400" kern="1200" dirty="0"/>
                        <a:t>biais de mémoire</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677684930"/>
                  </a:ext>
                </a:extLst>
              </a:tr>
              <a:tr h="750547">
                <a:tc>
                  <a:txBody>
                    <a:bodyPr/>
                    <a:lstStyle/>
                    <a:p>
                      <a:pPr marL="0" algn="l" defTabSz="914400" rtl="0" eaLnBrk="1" latinLnBrk="0" hangingPunct="1">
                        <a:spcBef>
                          <a:spcPts val="600"/>
                        </a:spcBef>
                        <a:spcAft>
                          <a:spcPts val="0"/>
                        </a:spcAft>
                      </a:pPr>
                      <a:r>
                        <a:rPr lang="fr-FR" sz="2400" kern="1200" dirty="0"/>
                        <a:t>b. </a:t>
                      </a:r>
                      <a:endParaRPr lang="fr-FR" sz="2400" kern="1200" dirty="0">
                        <a:solidFill>
                          <a:schemeClr val="tx1"/>
                        </a:solidFill>
                        <a:latin typeface="+mn-lt"/>
                        <a:ea typeface="+mn-ea"/>
                        <a:cs typeface="+mn-cs"/>
                      </a:endParaRPr>
                    </a:p>
                  </a:txBody>
                  <a:tcPr marL="68580" marR="68580" marT="0" marB="0"/>
                </a:tc>
                <a:tc>
                  <a:txBody>
                    <a:bodyPr/>
                    <a:lstStyle/>
                    <a:p>
                      <a:pPr marL="0" algn="l" defTabSz="914400" rtl="0" eaLnBrk="1" latinLnBrk="0" hangingPunct="1">
                        <a:spcBef>
                          <a:spcPts val="600"/>
                        </a:spcBef>
                        <a:spcAft>
                          <a:spcPts val="0"/>
                        </a:spcAft>
                      </a:pPr>
                      <a:r>
                        <a:rPr lang="fr-FR" sz="2400" kern="1200" dirty="0"/>
                        <a:t>biais de mesure différentiel de l’exposition</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3207910361"/>
                  </a:ext>
                </a:extLst>
              </a:tr>
              <a:tr h="750547">
                <a:tc>
                  <a:txBody>
                    <a:bodyPr/>
                    <a:lstStyle/>
                    <a:p>
                      <a:pPr marL="0" algn="l" defTabSz="914400" rtl="0" eaLnBrk="1" latinLnBrk="0" hangingPunct="1">
                        <a:spcBef>
                          <a:spcPts val="600"/>
                        </a:spcBef>
                        <a:spcAft>
                          <a:spcPts val="0"/>
                        </a:spcAft>
                      </a:pPr>
                      <a:r>
                        <a:rPr lang="fr-FR" sz="2400" kern="1200" dirty="0"/>
                        <a:t>c.</a:t>
                      </a:r>
                      <a:endParaRPr lang="fr-FR" sz="2400" kern="1200" dirty="0">
                        <a:solidFill>
                          <a:schemeClr val="tx1"/>
                        </a:solidFill>
                        <a:latin typeface="+mn-lt"/>
                        <a:ea typeface="+mn-ea"/>
                        <a:cs typeface="+mn-cs"/>
                      </a:endParaRPr>
                    </a:p>
                  </a:txBody>
                  <a:tcPr marL="68580" marR="68580" marT="0" marB="0"/>
                </a:tc>
                <a:tc>
                  <a:txBody>
                    <a:bodyPr/>
                    <a:lstStyle/>
                    <a:p>
                      <a:pPr marL="0" algn="l" defTabSz="914400" rtl="0" eaLnBrk="1" latinLnBrk="0" hangingPunct="1">
                        <a:spcBef>
                          <a:spcPts val="600"/>
                        </a:spcBef>
                        <a:spcAft>
                          <a:spcPts val="0"/>
                        </a:spcAft>
                      </a:pPr>
                      <a:r>
                        <a:rPr lang="fr-FR" sz="2400" kern="1200" dirty="0"/>
                        <a:t>biais de mesure différentiel du critère de jugement </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250611321"/>
                  </a:ext>
                </a:extLst>
              </a:tr>
              <a:tr h="750547">
                <a:tc>
                  <a:txBody>
                    <a:bodyPr/>
                    <a:lstStyle/>
                    <a:p>
                      <a:pPr marL="0" algn="l" defTabSz="914400" rtl="0" eaLnBrk="1" latinLnBrk="0" hangingPunct="1">
                        <a:spcBef>
                          <a:spcPts val="600"/>
                        </a:spcBef>
                        <a:spcAft>
                          <a:spcPts val="0"/>
                        </a:spcAft>
                      </a:pPr>
                      <a:r>
                        <a:rPr lang="fr-FR" sz="2400" kern="1200" dirty="0"/>
                        <a:t>d.</a:t>
                      </a:r>
                      <a:endParaRPr lang="fr-FR" sz="2400" kern="1200" dirty="0">
                        <a:solidFill>
                          <a:schemeClr val="tx1"/>
                        </a:solidFill>
                        <a:latin typeface="+mn-lt"/>
                        <a:ea typeface="+mn-ea"/>
                        <a:cs typeface="+mn-cs"/>
                      </a:endParaRPr>
                    </a:p>
                  </a:txBody>
                  <a:tcPr marL="68580" marR="68580" marT="0" marB="0"/>
                </a:tc>
                <a:tc>
                  <a:txBody>
                    <a:bodyPr/>
                    <a:lstStyle/>
                    <a:p>
                      <a:pPr marL="0" algn="l" defTabSz="914400" rtl="0" eaLnBrk="1" latinLnBrk="0" hangingPunct="1">
                        <a:spcBef>
                          <a:spcPts val="600"/>
                        </a:spcBef>
                        <a:spcAft>
                          <a:spcPts val="0"/>
                        </a:spcAft>
                      </a:pPr>
                      <a:r>
                        <a:rPr lang="fr-FR" sz="2400" kern="1200" dirty="0"/>
                        <a:t>biais de sélection différentiel</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50503312"/>
                  </a:ext>
                </a:extLst>
              </a:tr>
              <a:tr h="750547">
                <a:tc>
                  <a:txBody>
                    <a:bodyPr/>
                    <a:lstStyle/>
                    <a:p>
                      <a:pPr marL="0" algn="l" defTabSz="914400" rtl="0" eaLnBrk="1" latinLnBrk="0" hangingPunct="1">
                        <a:spcBef>
                          <a:spcPts val="600"/>
                        </a:spcBef>
                        <a:spcAft>
                          <a:spcPts val="0"/>
                        </a:spcAft>
                      </a:pPr>
                      <a:r>
                        <a:rPr lang="fr-FR" sz="2400" kern="1200" dirty="0"/>
                        <a:t>e.</a:t>
                      </a:r>
                      <a:endParaRPr lang="fr-FR" sz="2400" kern="1200" dirty="0">
                        <a:solidFill>
                          <a:schemeClr val="tx1"/>
                        </a:solidFill>
                        <a:latin typeface="+mn-lt"/>
                        <a:ea typeface="+mn-ea"/>
                        <a:cs typeface="+mn-cs"/>
                      </a:endParaRPr>
                    </a:p>
                  </a:txBody>
                  <a:tcPr marL="68580" marR="68580" marT="0" marB="0"/>
                </a:tc>
                <a:tc>
                  <a:txBody>
                    <a:bodyPr/>
                    <a:lstStyle/>
                    <a:p>
                      <a:pPr marL="0" algn="l" defTabSz="914400" rtl="0" eaLnBrk="1" latinLnBrk="0" hangingPunct="1">
                        <a:spcBef>
                          <a:spcPts val="600"/>
                        </a:spcBef>
                        <a:spcAft>
                          <a:spcPts val="0"/>
                        </a:spcAft>
                      </a:pPr>
                      <a:r>
                        <a:rPr lang="fr-FR" sz="2400" kern="1200" dirty="0"/>
                        <a:t>biais de sélection lié aux perdus de vue</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335087429"/>
                  </a:ext>
                </a:extLst>
              </a:tr>
            </a:tbl>
          </a:graphicData>
        </a:graphic>
      </p:graphicFrame>
    </p:spTree>
    <p:extLst>
      <p:ext uri="{BB962C8B-B14F-4D97-AF65-F5344CB8AC3E}">
        <p14:creationId xmlns:p14="http://schemas.microsoft.com/office/powerpoint/2010/main" val="7026940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84245" y="332656"/>
            <a:ext cx="8957154" cy="792088"/>
          </a:xfrm>
        </p:spPr>
        <p:txBody>
          <a:bodyPr>
            <a:noAutofit/>
          </a:bodyPr>
          <a:lstStyle/>
          <a:p>
            <a:pPr algn="l"/>
            <a:r>
              <a:rPr lang="fr-FR" sz="2800" dirty="0">
                <a:solidFill>
                  <a:schemeClr val="tx1">
                    <a:lumMod val="65000"/>
                    <a:lumOff val="35000"/>
                  </a:schemeClr>
                </a:solidFill>
                <a:cs typeface="Arial" pitchFamily="34" charset="0"/>
              </a:rPr>
              <a:t>Q8 : Concernant les biais possibles dans cette étude quelle(s) est/sont la/les proposition(s) exacte(s) ?</a:t>
            </a:r>
          </a:p>
        </p:txBody>
      </p:sp>
      <p:sp>
        <p:nvSpPr>
          <p:cNvPr id="4" name="Espace réservé du contenu 2"/>
          <p:cNvSpPr>
            <a:spLocks noGrp="1"/>
          </p:cNvSpPr>
          <p:nvPr>
            <p:ph idx="4294967295"/>
          </p:nvPr>
        </p:nvSpPr>
        <p:spPr>
          <a:xfrm>
            <a:off x="61784" y="1444621"/>
            <a:ext cx="9144000" cy="2952328"/>
          </a:xfrm>
          <a:prstGeom prst="rect">
            <a:avLst/>
          </a:prstGeom>
        </p:spPr>
        <p:txBody>
          <a:bodyPr/>
          <a:lstStyle/>
          <a:p>
            <a:pPr marL="0" indent="0">
              <a:spcBef>
                <a:spcPts val="0"/>
              </a:spcBef>
              <a:spcAft>
                <a:spcPts val="600"/>
              </a:spcAft>
              <a:buClr>
                <a:srgbClr val="078F9D"/>
              </a:buClr>
              <a:buNone/>
            </a:pPr>
            <a:r>
              <a:rPr lang="fr-FR" sz="2200" dirty="0"/>
              <a:t>   </a:t>
            </a:r>
            <a:endParaRPr lang="fr-FR" sz="800" dirty="0"/>
          </a:p>
        </p:txBody>
      </p:sp>
      <p:cxnSp>
        <p:nvCxnSpPr>
          <p:cNvPr id="5" name="Connecteur droit 4"/>
          <p:cNvCxnSpPr/>
          <p:nvPr/>
        </p:nvCxnSpPr>
        <p:spPr>
          <a:xfrm>
            <a:off x="395536" y="1340768"/>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40399" y="3861048"/>
            <a:ext cx="9001000" cy="323165"/>
          </a:xfrm>
          <a:prstGeom prst="rect">
            <a:avLst/>
          </a:prstGeom>
          <a:solidFill>
            <a:schemeClr val="bg1"/>
          </a:solidFill>
        </p:spPr>
        <p:txBody>
          <a:bodyPr wrap="square">
            <a:spAutoFit/>
          </a:bodyPr>
          <a:lstStyle/>
          <a:p>
            <a:endParaRPr lang="fr-FR" sz="1500" dirty="0">
              <a:effectLst/>
              <a:ea typeface="Times New Roman" panose="02020603050405020304" pitchFamily="18" charset="0"/>
            </a:endParaRPr>
          </a:p>
        </p:txBody>
      </p:sp>
      <p:graphicFrame>
        <p:nvGraphicFramePr>
          <p:cNvPr id="6" name="Tableau 5">
            <a:extLst>
              <a:ext uri="{FF2B5EF4-FFF2-40B4-BE49-F238E27FC236}">
                <a16:creationId xmlns:a16="http://schemas.microsoft.com/office/drawing/2014/main" id="{6D2089B3-BDC2-4081-87B0-42AE811CA6C9}"/>
              </a:ext>
            </a:extLst>
          </p:cNvPr>
          <p:cNvGraphicFramePr>
            <a:graphicFrameLocks noGrp="1"/>
          </p:cNvGraphicFramePr>
          <p:nvPr>
            <p:extLst>
              <p:ext uri="{D42A27DB-BD31-4B8C-83A1-F6EECF244321}">
                <p14:modId xmlns:p14="http://schemas.microsoft.com/office/powerpoint/2010/main" val="2482292455"/>
              </p:ext>
            </p:extLst>
          </p:nvPr>
        </p:nvGraphicFramePr>
        <p:xfrm>
          <a:off x="611560" y="1660645"/>
          <a:ext cx="7560840" cy="3752735"/>
        </p:xfrm>
        <a:graphic>
          <a:graphicData uri="http://schemas.openxmlformats.org/drawingml/2006/table">
            <a:tbl>
              <a:tblPr firstRow="1" firstCol="1" bandRow="1">
                <a:tableStyleId>{2D5ABB26-0587-4C30-8999-92F81FD0307C}</a:tableStyleId>
              </a:tblPr>
              <a:tblGrid>
                <a:gridCol w="504056">
                  <a:extLst>
                    <a:ext uri="{9D8B030D-6E8A-4147-A177-3AD203B41FA5}">
                      <a16:colId xmlns:a16="http://schemas.microsoft.com/office/drawing/2014/main" val="2820389471"/>
                    </a:ext>
                  </a:extLst>
                </a:gridCol>
                <a:gridCol w="7056784">
                  <a:extLst>
                    <a:ext uri="{9D8B030D-6E8A-4147-A177-3AD203B41FA5}">
                      <a16:colId xmlns:a16="http://schemas.microsoft.com/office/drawing/2014/main" val="1363172542"/>
                    </a:ext>
                  </a:extLst>
                </a:gridCol>
              </a:tblGrid>
              <a:tr h="750547">
                <a:tc>
                  <a:txBody>
                    <a:bodyPr/>
                    <a:lstStyle/>
                    <a:p>
                      <a:pPr marL="0" algn="l" defTabSz="914400" rtl="0" eaLnBrk="1" latinLnBrk="0" hangingPunct="1">
                        <a:spcBef>
                          <a:spcPts val="600"/>
                        </a:spcBef>
                        <a:spcAft>
                          <a:spcPts val="0"/>
                        </a:spcAft>
                      </a:pPr>
                      <a:r>
                        <a:rPr lang="fr-FR" sz="2400" kern="1200" dirty="0"/>
                        <a:t>a.</a:t>
                      </a:r>
                      <a:endParaRPr lang="fr-FR" sz="2400" kern="1200" dirty="0">
                        <a:solidFill>
                          <a:schemeClr val="tx1"/>
                        </a:solidFill>
                        <a:latin typeface="+mn-lt"/>
                        <a:ea typeface="+mn-ea"/>
                        <a:cs typeface="+mn-cs"/>
                      </a:endParaRPr>
                    </a:p>
                  </a:txBody>
                  <a:tcPr marL="68580" marR="68580" marT="0" marB="0"/>
                </a:tc>
                <a:tc>
                  <a:txBody>
                    <a:bodyPr/>
                    <a:lstStyle/>
                    <a:p>
                      <a:pPr marL="0" algn="l" defTabSz="914400" rtl="0" eaLnBrk="1" latinLnBrk="0" hangingPunct="1">
                        <a:spcBef>
                          <a:spcPts val="600"/>
                        </a:spcBef>
                        <a:spcAft>
                          <a:spcPts val="0"/>
                        </a:spcAft>
                      </a:pPr>
                      <a:r>
                        <a:rPr lang="fr-FR" sz="2400" b="1" kern="1200" dirty="0"/>
                        <a:t>biais de mémoire</a:t>
                      </a:r>
                      <a:endParaRPr lang="fr-FR"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677684930"/>
                  </a:ext>
                </a:extLst>
              </a:tr>
              <a:tr h="750547">
                <a:tc>
                  <a:txBody>
                    <a:bodyPr/>
                    <a:lstStyle/>
                    <a:p>
                      <a:pPr marL="0" algn="l" defTabSz="914400" rtl="0" eaLnBrk="1" latinLnBrk="0" hangingPunct="1">
                        <a:spcBef>
                          <a:spcPts val="600"/>
                        </a:spcBef>
                        <a:spcAft>
                          <a:spcPts val="0"/>
                        </a:spcAft>
                      </a:pPr>
                      <a:r>
                        <a:rPr lang="fr-FR" sz="2400" kern="1200" dirty="0"/>
                        <a:t>b. </a:t>
                      </a:r>
                      <a:endParaRPr lang="fr-FR" sz="2400" kern="1200" dirty="0">
                        <a:solidFill>
                          <a:schemeClr val="tx1"/>
                        </a:solidFill>
                        <a:latin typeface="+mn-lt"/>
                        <a:ea typeface="+mn-ea"/>
                        <a:cs typeface="+mn-cs"/>
                      </a:endParaRPr>
                    </a:p>
                  </a:txBody>
                  <a:tcPr marL="68580" marR="68580" marT="0" marB="0"/>
                </a:tc>
                <a:tc>
                  <a:txBody>
                    <a:bodyPr/>
                    <a:lstStyle/>
                    <a:p>
                      <a:pPr marL="0" algn="l" defTabSz="914400" rtl="0" eaLnBrk="1" latinLnBrk="0" hangingPunct="1">
                        <a:spcBef>
                          <a:spcPts val="600"/>
                        </a:spcBef>
                        <a:spcAft>
                          <a:spcPts val="0"/>
                        </a:spcAft>
                      </a:pPr>
                      <a:r>
                        <a:rPr lang="fr-FR" sz="2400" b="1" kern="1200" dirty="0"/>
                        <a:t>biais de mesure différentiel de l’exposition</a:t>
                      </a:r>
                      <a:endParaRPr lang="fr-FR"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3207910361"/>
                  </a:ext>
                </a:extLst>
              </a:tr>
              <a:tr h="750547">
                <a:tc>
                  <a:txBody>
                    <a:bodyPr/>
                    <a:lstStyle/>
                    <a:p>
                      <a:pPr marL="0" algn="l" defTabSz="914400" rtl="0" eaLnBrk="1" latinLnBrk="0" hangingPunct="1">
                        <a:spcBef>
                          <a:spcPts val="600"/>
                        </a:spcBef>
                        <a:spcAft>
                          <a:spcPts val="0"/>
                        </a:spcAft>
                      </a:pPr>
                      <a:r>
                        <a:rPr lang="fr-FR" sz="2400" kern="1200" dirty="0"/>
                        <a:t>c.</a:t>
                      </a:r>
                      <a:endParaRPr lang="fr-FR" sz="2400" kern="1200" dirty="0">
                        <a:solidFill>
                          <a:schemeClr val="tx1"/>
                        </a:solidFill>
                        <a:latin typeface="+mn-lt"/>
                        <a:ea typeface="+mn-ea"/>
                        <a:cs typeface="+mn-cs"/>
                      </a:endParaRPr>
                    </a:p>
                  </a:txBody>
                  <a:tcPr marL="68580" marR="68580" marT="0" marB="0"/>
                </a:tc>
                <a:tc>
                  <a:txBody>
                    <a:bodyPr/>
                    <a:lstStyle/>
                    <a:p>
                      <a:pPr marL="0" algn="l" defTabSz="914400" rtl="0" eaLnBrk="1" latinLnBrk="0" hangingPunct="1">
                        <a:spcBef>
                          <a:spcPts val="600"/>
                        </a:spcBef>
                        <a:spcAft>
                          <a:spcPts val="0"/>
                        </a:spcAft>
                      </a:pPr>
                      <a:r>
                        <a:rPr lang="fr-FR" sz="2400" kern="1200" dirty="0"/>
                        <a:t>biais de mesure différentiel du critère de jugement </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250611321"/>
                  </a:ext>
                </a:extLst>
              </a:tr>
              <a:tr h="750547">
                <a:tc>
                  <a:txBody>
                    <a:bodyPr/>
                    <a:lstStyle/>
                    <a:p>
                      <a:pPr marL="0" algn="l" defTabSz="914400" rtl="0" eaLnBrk="1" latinLnBrk="0" hangingPunct="1">
                        <a:spcBef>
                          <a:spcPts val="600"/>
                        </a:spcBef>
                        <a:spcAft>
                          <a:spcPts val="0"/>
                        </a:spcAft>
                      </a:pPr>
                      <a:r>
                        <a:rPr lang="fr-FR" sz="2400" kern="1200" dirty="0"/>
                        <a:t>d.</a:t>
                      </a:r>
                      <a:endParaRPr lang="fr-FR" sz="2400" kern="1200" dirty="0">
                        <a:solidFill>
                          <a:schemeClr val="tx1"/>
                        </a:solidFill>
                        <a:latin typeface="+mn-lt"/>
                        <a:ea typeface="+mn-ea"/>
                        <a:cs typeface="+mn-cs"/>
                      </a:endParaRPr>
                    </a:p>
                  </a:txBody>
                  <a:tcPr marL="68580" marR="68580" marT="0" marB="0"/>
                </a:tc>
                <a:tc>
                  <a:txBody>
                    <a:bodyPr/>
                    <a:lstStyle/>
                    <a:p>
                      <a:pPr marL="0" algn="l" defTabSz="914400" rtl="0" eaLnBrk="1" latinLnBrk="0" hangingPunct="1">
                        <a:spcBef>
                          <a:spcPts val="600"/>
                        </a:spcBef>
                        <a:spcAft>
                          <a:spcPts val="0"/>
                        </a:spcAft>
                      </a:pPr>
                      <a:r>
                        <a:rPr lang="fr-FR" sz="2400" b="1" kern="1200" dirty="0"/>
                        <a:t>biais de sélection différentiel</a:t>
                      </a:r>
                      <a:endParaRPr lang="fr-FR"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450503312"/>
                  </a:ext>
                </a:extLst>
              </a:tr>
              <a:tr h="750547">
                <a:tc>
                  <a:txBody>
                    <a:bodyPr/>
                    <a:lstStyle/>
                    <a:p>
                      <a:pPr marL="0" algn="l" defTabSz="914400" rtl="0" eaLnBrk="1" latinLnBrk="0" hangingPunct="1">
                        <a:spcBef>
                          <a:spcPts val="600"/>
                        </a:spcBef>
                        <a:spcAft>
                          <a:spcPts val="0"/>
                        </a:spcAft>
                      </a:pPr>
                      <a:r>
                        <a:rPr lang="fr-FR" sz="2400" kern="1200" dirty="0"/>
                        <a:t>e.</a:t>
                      </a:r>
                      <a:endParaRPr lang="fr-FR" sz="2400" kern="1200" dirty="0">
                        <a:solidFill>
                          <a:schemeClr val="tx1"/>
                        </a:solidFill>
                        <a:latin typeface="+mn-lt"/>
                        <a:ea typeface="+mn-ea"/>
                        <a:cs typeface="+mn-cs"/>
                      </a:endParaRPr>
                    </a:p>
                  </a:txBody>
                  <a:tcPr marL="68580" marR="68580" marT="0" marB="0"/>
                </a:tc>
                <a:tc>
                  <a:txBody>
                    <a:bodyPr/>
                    <a:lstStyle/>
                    <a:p>
                      <a:pPr marL="0" algn="l" defTabSz="914400" rtl="0" eaLnBrk="1" latinLnBrk="0" hangingPunct="1">
                        <a:spcBef>
                          <a:spcPts val="600"/>
                        </a:spcBef>
                        <a:spcAft>
                          <a:spcPts val="0"/>
                        </a:spcAft>
                      </a:pPr>
                      <a:r>
                        <a:rPr lang="fr-FR" sz="2400" kern="1200" dirty="0"/>
                        <a:t>biais de sélection lié aux perdus de vue</a:t>
                      </a:r>
                      <a:endParaRPr lang="fr-FR"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335087429"/>
                  </a:ext>
                </a:extLst>
              </a:tr>
            </a:tbl>
          </a:graphicData>
        </a:graphic>
      </p:graphicFrame>
    </p:spTree>
    <p:extLst>
      <p:ext uri="{BB962C8B-B14F-4D97-AF65-F5344CB8AC3E}">
        <p14:creationId xmlns:p14="http://schemas.microsoft.com/office/powerpoint/2010/main" val="36297149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290998480"/>
              </p:ext>
            </p:extLst>
          </p:nvPr>
        </p:nvGraphicFramePr>
        <p:xfrm>
          <a:off x="899592" y="1484784"/>
          <a:ext cx="7416824" cy="3816424"/>
        </p:xfrm>
        <a:graphic>
          <a:graphicData uri="http://schemas.openxmlformats.org/drawingml/2006/table">
            <a:tbl>
              <a:tblPr firstRow="1" firstCol="1" bandRow="1">
                <a:tableStyleId>{2D5ABB26-0587-4C30-8999-92F81FD0307C}</a:tableStyleId>
              </a:tblPr>
              <a:tblGrid>
                <a:gridCol w="720080">
                  <a:extLst>
                    <a:ext uri="{9D8B030D-6E8A-4147-A177-3AD203B41FA5}">
                      <a16:colId xmlns:a16="http://schemas.microsoft.com/office/drawing/2014/main" val="3470621383"/>
                    </a:ext>
                  </a:extLst>
                </a:gridCol>
                <a:gridCol w="6696744">
                  <a:extLst>
                    <a:ext uri="{9D8B030D-6E8A-4147-A177-3AD203B41FA5}">
                      <a16:colId xmlns:a16="http://schemas.microsoft.com/office/drawing/2014/main" val="2986939800"/>
                    </a:ext>
                  </a:extLst>
                </a:gridCol>
              </a:tblGrid>
              <a:tr h="954106">
                <a:tc gridSpan="2">
                  <a:txBody>
                    <a:bodyPr/>
                    <a:lstStyle/>
                    <a:p>
                      <a:pPr algn="just">
                        <a:spcBef>
                          <a:spcPts val="600"/>
                        </a:spcBef>
                        <a:spcAft>
                          <a:spcPts val="600"/>
                        </a:spcAft>
                      </a:pP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704323949"/>
                  </a:ext>
                </a:extLst>
              </a:tr>
              <a:tr h="477053">
                <a:tc>
                  <a:txBody>
                    <a:bodyPr/>
                    <a:lstStyle/>
                    <a:p>
                      <a:pPr>
                        <a:spcBef>
                          <a:spcPts val="600"/>
                        </a:spcBef>
                        <a:spcAft>
                          <a:spcPts val="600"/>
                        </a:spcAft>
                      </a:pPr>
                      <a:r>
                        <a:rPr lang="fr-FR" sz="1800" b="0" dirty="0">
                          <a:effectLst/>
                        </a:rPr>
                        <a:t>a.</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0" dirty="0">
                          <a:effectLst/>
                        </a:rPr>
                        <a:t>il s’agit probablement d’un biais différentiel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13621955"/>
                  </a:ext>
                </a:extLst>
              </a:tr>
              <a:tr h="477053">
                <a:tc>
                  <a:txBody>
                    <a:bodyPr/>
                    <a:lstStyle/>
                    <a:p>
                      <a:pPr>
                        <a:spcBef>
                          <a:spcPts val="600"/>
                        </a:spcBef>
                        <a:spcAft>
                          <a:spcPts val="600"/>
                        </a:spcAft>
                      </a:pPr>
                      <a:r>
                        <a:rPr lang="fr-FR" sz="1800" b="0" dirty="0">
                          <a:effectLst/>
                        </a:rPr>
                        <a:t>b.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0" dirty="0">
                          <a:effectLst/>
                        </a:rPr>
                        <a:t>il entraine un biais de classement</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7841680"/>
                  </a:ext>
                </a:extLst>
              </a:tr>
              <a:tr h="477053">
                <a:tc>
                  <a:txBody>
                    <a:bodyPr/>
                    <a:lstStyle/>
                    <a:p>
                      <a:pPr>
                        <a:spcBef>
                          <a:spcPts val="600"/>
                        </a:spcBef>
                        <a:spcAft>
                          <a:spcPts val="600"/>
                        </a:spcAft>
                      </a:pPr>
                      <a:r>
                        <a:rPr lang="fr-FR" sz="1800" b="0" dirty="0">
                          <a:effectLst/>
                        </a:rPr>
                        <a:t>c.</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0" dirty="0">
                          <a:effectLst/>
                        </a:rPr>
                        <a:t>il porte sur la mesure du critère de jugement </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04698550"/>
                  </a:ext>
                </a:extLst>
              </a:tr>
              <a:tr h="477053">
                <a:tc>
                  <a:txBody>
                    <a:bodyPr/>
                    <a:lstStyle/>
                    <a:p>
                      <a:pPr>
                        <a:spcBef>
                          <a:spcPts val="600"/>
                        </a:spcBef>
                        <a:spcAft>
                          <a:spcPts val="600"/>
                        </a:spcAft>
                      </a:pPr>
                      <a:r>
                        <a:rPr lang="fr-FR" sz="1800" b="0" dirty="0">
                          <a:effectLst/>
                        </a:rPr>
                        <a:t>d.</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0" dirty="0">
                          <a:effectLst/>
                        </a:rPr>
                        <a:t>il est lié au fait que la maladie est déjà présente au début de l’étude</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7533464"/>
                  </a:ext>
                </a:extLst>
              </a:tr>
              <a:tr h="954106">
                <a:tc>
                  <a:txBody>
                    <a:bodyPr/>
                    <a:lstStyle/>
                    <a:p>
                      <a:pPr>
                        <a:spcBef>
                          <a:spcPts val="600"/>
                        </a:spcBef>
                        <a:spcAft>
                          <a:spcPts val="600"/>
                        </a:spcAft>
                      </a:pPr>
                      <a:r>
                        <a:rPr lang="fr-FR" sz="1800" b="0" dirty="0">
                          <a:effectLst/>
                        </a:rPr>
                        <a:t>e.</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0" dirty="0">
                          <a:effectLst/>
                        </a:rPr>
                        <a:t>il est lié au fait que les cas </a:t>
                      </a:r>
                      <a:r>
                        <a:rPr lang="fr-FR" sz="1800" b="0" dirty="0" err="1">
                          <a:effectLst/>
                        </a:rPr>
                        <a:t>sur-estiment</a:t>
                      </a:r>
                      <a:r>
                        <a:rPr lang="fr-FR" sz="1800" b="0" dirty="0">
                          <a:effectLst/>
                        </a:rPr>
                        <a:t> ou sous-estiment systématiquement leur exposition par rapport aux témoins</a:t>
                      </a:r>
                      <a:endParaRPr lang="en-US" sz="1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46916340"/>
                  </a:ext>
                </a:extLst>
              </a:tr>
            </a:tbl>
          </a:graphicData>
        </a:graphic>
      </p:graphicFrame>
      <p:sp>
        <p:nvSpPr>
          <p:cNvPr id="3" name="Titre 1"/>
          <p:cNvSpPr txBox="1">
            <a:spLocks/>
          </p:cNvSpPr>
          <p:nvPr/>
        </p:nvSpPr>
        <p:spPr>
          <a:xfrm>
            <a:off x="277180" y="316373"/>
            <a:ext cx="8229600" cy="79208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Q9 : </a:t>
            </a:r>
            <a:r>
              <a:rPr lang="fr-FR" sz="3600" dirty="0"/>
              <a:t>Concernant le biais de mémoire dans cette étude, quelle(s) est/sont la/les proposition(s) exacte(s) ?</a:t>
            </a:r>
          </a:p>
        </p:txBody>
      </p:sp>
      <p:cxnSp>
        <p:nvCxnSpPr>
          <p:cNvPr id="4" name="Connecteur droit 3"/>
          <p:cNvCxnSpPr/>
          <p:nvPr/>
        </p:nvCxnSpPr>
        <p:spPr>
          <a:xfrm>
            <a:off x="395536" y="119675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47544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899592" y="1484784"/>
          <a:ext cx="7416824" cy="3816424"/>
        </p:xfrm>
        <a:graphic>
          <a:graphicData uri="http://schemas.openxmlformats.org/drawingml/2006/table">
            <a:tbl>
              <a:tblPr firstRow="1" firstCol="1" bandRow="1">
                <a:tableStyleId>{2D5ABB26-0587-4C30-8999-92F81FD0307C}</a:tableStyleId>
              </a:tblPr>
              <a:tblGrid>
                <a:gridCol w="720080">
                  <a:extLst>
                    <a:ext uri="{9D8B030D-6E8A-4147-A177-3AD203B41FA5}">
                      <a16:colId xmlns:a16="http://schemas.microsoft.com/office/drawing/2014/main" val="3470621383"/>
                    </a:ext>
                  </a:extLst>
                </a:gridCol>
                <a:gridCol w="6696744">
                  <a:extLst>
                    <a:ext uri="{9D8B030D-6E8A-4147-A177-3AD203B41FA5}">
                      <a16:colId xmlns:a16="http://schemas.microsoft.com/office/drawing/2014/main" val="2986939800"/>
                    </a:ext>
                  </a:extLst>
                </a:gridCol>
              </a:tblGrid>
              <a:tr h="954106">
                <a:tc gridSpan="2">
                  <a:txBody>
                    <a:bodyPr/>
                    <a:lstStyle/>
                    <a:p>
                      <a:pPr algn="just">
                        <a:spcBef>
                          <a:spcPts val="600"/>
                        </a:spcBef>
                        <a:spcAft>
                          <a:spcPts val="600"/>
                        </a:spcAft>
                      </a:pP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704323949"/>
                  </a:ext>
                </a:extLst>
              </a:tr>
              <a:tr h="477053">
                <a:tc>
                  <a:txBody>
                    <a:bodyPr/>
                    <a:lstStyle/>
                    <a:p>
                      <a:pPr>
                        <a:spcBef>
                          <a:spcPts val="600"/>
                        </a:spcBef>
                        <a:spcAft>
                          <a:spcPts val="600"/>
                        </a:spcAft>
                      </a:pPr>
                      <a:r>
                        <a:rPr lang="fr-FR" sz="1800" b="1" dirty="0">
                          <a:effectLst/>
                        </a:rPr>
                        <a:t>a.</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1" dirty="0">
                          <a:effectLst/>
                        </a:rPr>
                        <a:t>il s’agit probablement d’un biais différentiel </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13621955"/>
                  </a:ext>
                </a:extLst>
              </a:tr>
              <a:tr h="477053">
                <a:tc>
                  <a:txBody>
                    <a:bodyPr/>
                    <a:lstStyle/>
                    <a:p>
                      <a:pPr>
                        <a:spcBef>
                          <a:spcPts val="600"/>
                        </a:spcBef>
                        <a:spcAft>
                          <a:spcPts val="600"/>
                        </a:spcAft>
                      </a:pPr>
                      <a:r>
                        <a:rPr lang="fr-FR" sz="1800" b="1" dirty="0">
                          <a:effectLst/>
                        </a:rPr>
                        <a:t>b. </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1" dirty="0">
                          <a:effectLst/>
                        </a:rPr>
                        <a:t>il entraine un biais de classement</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7841680"/>
                  </a:ext>
                </a:extLst>
              </a:tr>
              <a:tr h="477053">
                <a:tc>
                  <a:txBody>
                    <a:bodyPr/>
                    <a:lstStyle/>
                    <a:p>
                      <a:pPr>
                        <a:spcBef>
                          <a:spcPts val="600"/>
                        </a:spcBef>
                        <a:spcAft>
                          <a:spcPts val="600"/>
                        </a:spcAft>
                      </a:pPr>
                      <a:r>
                        <a:rPr lang="fr-FR" sz="1800" dirty="0">
                          <a:effectLst/>
                        </a:rPr>
                        <a:t>c.</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a:effectLst/>
                        </a:rPr>
                        <a:t>il porte sur la mesure du critère de jugement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04698550"/>
                  </a:ext>
                </a:extLst>
              </a:tr>
              <a:tr h="477053">
                <a:tc>
                  <a:txBody>
                    <a:bodyPr/>
                    <a:lstStyle/>
                    <a:p>
                      <a:pPr>
                        <a:spcBef>
                          <a:spcPts val="600"/>
                        </a:spcBef>
                        <a:spcAft>
                          <a:spcPts val="600"/>
                        </a:spcAft>
                      </a:pPr>
                      <a:r>
                        <a:rPr lang="fr-FR" sz="1800" b="1" dirty="0">
                          <a:effectLst/>
                        </a:rPr>
                        <a:t>d.</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1" dirty="0">
                          <a:effectLst/>
                        </a:rPr>
                        <a:t>il est lié au fait que la maladie est déjà présente au début de l’étude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7533464"/>
                  </a:ext>
                </a:extLst>
              </a:tr>
              <a:tr h="954106">
                <a:tc>
                  <a:txBody>
                    <a:bodyPr/>
                    <a:lstStyle/>
                    <a:p>
                      <a:pPr>
                        <a:spcBef>
                          <a:spcPts val="600"/>
                        </a:spcBef>
                        <a:spcAft>
                          <a:spcPts val="600"/>
                        </a:spcAft>
                      </a:pPr>
                      <a:r>
                        <a:rPr lang="fr-FR" sz="1800" b="1" dirty="0">
                          <a:effectLst/>
                        </a:rPr>
                        <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1" dirty="0">
                          <a:effectLst/>
                        </a:rPr>
                        <a:t>il est lié au fait que les cas </a:t>
                      </a:r>
                      <a:r>
                        <a:rPr lang="fr-FR" sz="1800" b="1" dirty="0" err="1">
                          <a:effectLst/>
                        </a:rPr>
                        <a:t>sur-estiment</a:t>
                      </a:r>
                      <a:r>
                        <a:rPr lang="fr-FR" sz="1800" b="1" dirty="0">
                          <a:effectLst/>
                        </a:rPr>
                        <a:t> ou sous-estiment systématiquement leur exposition par rapport aux témoins</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46916340"/>
                  </a:ext>
                </a:extLst>
              </a:tr>
            </a:tbl>
          </a:graphicData>
        </a:graphic>
      </p:graphicFrame>
      <p:sp>
        <p:nvSpPr>
          <p:cNvPr id="3" name="Titre 1"/>
          <p:cNvSpPr txBox="1">
            <a:spLocks/>
          </p:cNvSpPr>
          <p:nvPr/>
        </p:nvSpPr>
        <p:spPr>
          <a:xfrm>
            <a:off x="277180" y="316373"/>
            <a:ext cx="8229600" cy="792088"/>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Q9 : </a:t>
            </a:r>
            <a:r>
              <a:rPr lang="fr-FR" sz="3600" dirty="0"/>
              <a:t>Concernant le biais de mémoire dans cette étude, quelle(s) est/sont la/les proposition(s) exacte(s) ?</a:t>
            </a:r>
          </a:p>
        </p:txBody>
      </p:sp>
      <p:cxnSp>
        <p:nvCxnSpPr>
          <p:cNvPr id="4" name="Connecteur droit 3"/>
          <p:cNvCxnSpPr/>
          <p:nvPr/>
        </p:nvCxnSpPr>
        <p:spPr>
          <a:xfrm>
            <a:off x="395536" y="119675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10938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1774245398"/>
              </p:ext>
            </p:extLst>
          </p:nvPr>
        </p:nvGraphicFramePr>
        <p:xfrm>
          <a:off x="251521" y="3024755"/>
          <a:ext cx="8712968" cy="3734108"/>
        </p:xfrm>
        <a:graphic>
          <a:graphicData uri="http://schemas.openxmlformats.org/drawingml/2006/table">
            <a:tbl>
              <a:tblPr firstRow="1" firstCol="1" bandRow="1">
                <a:tableStyleId>{912C8C85-51F0-491E-9774-3900AFEF0FD7}</a:tableStyleId>
              </a:tblPr>
              <a:tblGrid>
                <a:gridCol w="2441430">
                  <a:extLst>
                    <a:ext uri="{9D8B030D-6E8A-4147-A177-3AD203B41FA5}">
                      <a16:colId xmlns:a16="http://schemas.microsoft.com/office/drawing/2014/main" val="1203315246"/>
                    </a:ext>
                  </a:extLst>
                </a:gridCol>
                <a:gridCol w="6271538">
                  <a:extLst>
                    <a:ext uri="{9D8B030D-6E8A-4147-A177-3AD203B41FA5}">
                      <a16:colId xmlns:a16="http://schemas.microsoft.com/office/drawing/2014/main" val="1477764041"/>
                    </a:ext>
                  </a:extLst>
                </a:gridCol>
              </a:tblGrid>
              <a:tr h="248122">
                <a:tc gridSpan="2">
                  <a:txBody>
                    <a:bodyPr/>
                    <a:lstStyle/>
                    <a:p>
                      <a:pPr marL="18415" algn="just">
                        <a:spcAft>
                          <a:spcPts val="0"/>
                        </a:spcAft>
                      </a:pPr>
                      <a:r>
                        <a:rPr lang="fr-FR" sz="1400" dirty="0">
                          <a:effectLst/>
                        </a:rPr>
                        <a:t>Question n°10</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164885801"/>
                  </a:ext>
                </a:extLst>
              </a:tr>
              <a:tr h="543966">
                <a:tc>
                  <a:txBody>
                    <a:bodyPr/>
                    <a:lstStyle/>
                    <a:p>
                      <a:pPr>
                        <a:spcBef>
                          <a:spcPts val="600"/>
                        </a:spcBef>
                        <a:spcAft>
                          <a:spcPts val="600"/>
                        </a:spcAft>
                      </a:pPr>
                      <a:r>
                        <a:rPr lang="fr-FR" sz="1200" b="1" kern="1200" dirty="0">
                          <a:solidFill>
                            <a:schemeClr val="tx1"/>
                          </a:solidFill>
                          <a:effectLst/>
                          <a:latin typeface="+mn-lt"/>
                          <a:ea typeface="+mn-ea"/>
                          <a:cs typeface="+mn-cs"/>
                        </a:rPr>
                        <a:t>Quel type de modèle a été utilisé ?</a:t>
                      </a:r>
                      <a:endParaRPr lang="en-US" sz="1200" b="1" kern="1200" dirty="0">
                        <a:solidFill>
                          <a:schemeClr val="tx1"/>
                        </a:solidFill>
                        <a:effectLst/>
                        <a:latin typeface="+mn-lt"/>
                        <a:ea typeface="+mn-ea"/>
                        <a:cs typeface="+mn-cs"/>
                      </a:endParaRPr>
                    </a:p>
                  </a:txBody>
                  <a:tcPr marL="68580" marR="68580" marT="0" marB="0"/>
                </a:tc>
                <a:tc>
                  <a:txBody>
                    <a:bodyPr/>
                    <a:lstStyle/>
                    <a:p>
                      <a:r>
                        <a:rPr lang="fr-FR" sz="1200" kern="1200" dirty="0">
                          <a:solidFill>
                            <a:schemeClr val="tx1"/>
                          </a:solidFill>
                          <a:effectLst/>
                          <a:latin typeface="+mn-lt"/>
                          <a:ea typeface="+mn-ea"/>
                          <a:cs typeface="+mn-cs"/>
                        </a:rPr>
                        <a:t>Régression logistique,</a:t>
                      </a:r>
                      <a:r>
                        <a:rPr lang="fr-FR" sz="1200" kern="1200" baseline="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Régression linéaire, ou Modèle de survie (Cox)  </a:t>
                      </a:r>
                      <a:endParaRPr lang="en-US" sz="1200" kern="1200" dirty="0">
                        <a:solidFill>
                          <a:schemeClr val="tx1"/>
                        </a:solidFill>
                        <a:effectLst/>
                        <a:latin typeface="+mn-lt"/>
                        <a:ea typeface="+mn-ea"/>
                        <a:cs typeface="+mn-cs"/>
                      </a:endParaRPr>
                    </a:p>
                    <a:p>
                      <a:pPr>
                        <a:spcBef>
                          <a:spcPts val="600"/>
                        </a:spcBef>
                        <a:spcAft>
                          <a:spcPts val="0"/>
                        </a:spcAft>
                      </a:pPr>
                      <a:endParaRPr lang="en-US" sz="1200" b="1"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1094293861"/>
                  </a:ext>
                </a:extLst>
              </a:tr>
              <a:tr h="850705">
                <a:tc>
                  <a:txBody>
                    <a:bodyPr/>
                    <a:lstStyle/>
                    <a:p>
                      <a:pPr>
                        <a:spcBef>
                          <a:spcPts val="600"/>
                        </a:spcBef>
                        <a:spcAft>
                          <a:spcPts val="600"/>
                        </a:spcAft>
                      </a:pPr>
                      <a:r>
                        <a:rPr lang="fr-FR" sz="1200" dirty="0">
                          <a:effectLst/>
                        </a:rPr>
                        <a:t>Quelle est la variable à expliquer (variable dépendante)  étudiée ici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200" dirty="0">
                          <a:effectLst/>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23635751"/>
                  </a:ext>
                </a:extLst>
              </a:tr>
              <a:tr h="425352">
                <a:tc>
                  <a:txBody>
                    <a:bodyPr/>
                    <a:lstStyle/>
                    <a:p>
                      <a:pPr>
                        <a:spcBef>
                          <a:spcPts val="600"/>
                        </a:spcBef>
                        <a:spcAft>
                          <a:spcPts val="600"/>
                        </a:spcAft>
                      </a:pPr>
                      <a:r>
                        <a:rPr lang="fr-FR" sz="1200" dirty="0">
                          <a:effectLst/>
                        </a:rPr>
                        <a:t>Quelle est la variable explicative d’intérêt (variable indépendante)</a:t>
                      </a:r>
                      <a:r>
                        <a:rPr lang="fr-FR" sz="1200" baseline="0" dirty="0">
                          <a:effectLst/>
                        </a:rPr>
                        <a:t> </a:t>
                      </a:r>
                      <a:r>
                        <a:rPr lang="fr-FR" sz="1200" dirty="0">
                          <a:effectLst/>
                        </a:rPr>
                        <a:t>?</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200" dirty="0">
                          <a:effectLst/>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19570371"/>
                  </a:ext>
                </a:extLst>
              </a:tr>
              <a:tr h="850705">
                <a:tc>
                  <a:txBody>
                    <a:bodyPr/>
                    <a:lstStyle/>
                    <a:p>
                      <a:pPr>
                        <a:spcBef>
                          <a:spcPts val="600"/>
                        </a:spcBef>
                        <a:spcAft>
                          <a:spcPts val="600"/>
                        </a:spcAft>
                      </a:pPr>
                      <a:r>
                        <a:rPr lang="fr-FR" sz="1200" dirty="0">
                          <a:effectLst/>
                        </a:rPr>
                        <a:t>Quels sont les potentiels facteurs de confusion pris en compte ici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200">
                          <a:effectLst/>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70132389"/>
                  </a:ext>
                </a:extLst>
              </a:tr>
              <a:tr h="815258">
                <a:tc>
                  <a:txBody>
                    <a:bodyPr/>
                    <a:lstStyle/>
                    <a:p>
                      <a:pPr>
                        <a:spcBef>
                          <a:spcPts val="600"/>
                        </a:spcBef>
                        <a:spcAft>
                          <a:spcPts val="600"/>
                        </a:spcAft>
                      </a:pPr>
                      <a:r>
                        <a:rPr lang="fr-FR" sz="1200" dirty="0">
                          <a:effectLst/>
                        </a:rPr>
                        <a:t>Combien de modèles multivariés ont été faits ici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200" dirty="0">
                          <a:effectLst/>
                        </a:rPr>
                        <a:t>1  , 2 ou 3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10902635"/>
                  </a:ext>
                </a:extLst>
              </a:tr>
            </a:tbl>
          </a:graphicData>
        </a:graphic>
      </p:graphicFrame>
      <p:pic>
        <p:nvPicPr>
          <p:cNvPr id="5" name="Image 4"/>
          <p:cNvPicPr>
            <a:picLocks noChangeAspect="1"/>
          </p:cNvPicPr>
          <p:nvPr/>
        </p:nvPicPr>
        <p:blipFill>
          <a:blip r:embed="rId3"/>
          <a:stretch>
            <a:fillRect/>
          </a:stretch>
        </p:blipFill>
        <p:spPr>
          <a:xfrm>
            <a:off x="129582" y="1173617"/>
            <a:ext cx="8884837" cy="1665907"/>
          </a:xfrm>
          <a:prstGeom prst="rect">
            <a:avLst/>
          </a:prstGeom>
          <a:ln>
            <a:noFill/>
          </a:ln>
        </p:spPr>
      </p:pic>
      <p:sp>
        <p:nvSpPr>
          <p:cNvPr id="6" name="Rectangle 5"/>
          <p:cNvSpPr/>
          <p:nvPr/>
        </p:nvSpPr>
        <p:spPr>
          <a:xfrm>
            <a:off x="129581" y="609991"/>
            <a:ext cx="8884837" cy="646331"/>
          </a:xfrm>
          <a:prstGeom prst="rect">
            <a:avLst/>
          </a:prstGeom>
        </p:spPr>
        <p:txBody>
          <a:bodyPr wrap="square">
            <a:spAutoFit/>
          </a:bodyPr>
          <a:lstStyle/>
          <a:p>
            <a:r>
              <a:rPr lang="en-US" sz="1200" b="1" dirty="0">
                <a:solidFill>
                  <a:srgbClr val="000000"/>
                </a:solidFill>
                <a:latin typeface="Gill Sans Std"/>
              </a:rPr>
              <a:t>Table 2. </a:t>
            </a:r>
            <a:r>
              <a:rPr lang="en-US" sz="1200" dirty="0">
                <a:solidFill>
                  <a:srgbClr val="000000"/>
                </a:solidFill>
                <a:latin typeface="Gill Sans Std"/>
              </a:rPr>
              <a:t>Results of </a:t>
            </a:r>
            <a:r>
              <a:rPr lang="en-US" sz="1200" dirty="0" err="1">
                <a:solidFill>
                  <a:srgbClr val="000000"/>
                </a:solidFill>
                <a:latin typeface="Gill Sans Std"/>
              </a:rPr>
              <a:t>uni</a:t>
            </a:r>
            <a:r>
              <a:rPr lang="en-US" sz="1200" dirty="0">
                <a:solidFill>
                  <a:srgbClr val="000000"/>
                </a:solidFill>
                <a:latin typeface="Gill Sans Std"/>
              </a:rPr>
              <a:t>- and multivariate analysis for breastfeeding as a dichotomous risk factor for the probability of multiple sclerosis (MS) adjusted for the independent MS-predictors defined in </a:t>
            </a:r>
            <a:r>
              <a:rPr lang="en-US" sz="1200" dirty="0" err="1">
                <a:solidFill>
                  <a:srgbClr val="000000"/>
                </a:solidFill>
                <a:latin typeface="Gill Sans Std"/>
              </a:rPr>
              <a:t>Conradi</a:t>
            </a:r>
            <a:r>
              <a:rPr lang="en-US" sz="1200" dirty="0">
                <a:solidFill>
                  <a:srgbClr val="000000"/>
                </a:solidFill>
                <a:latin typeface="Gill Sans Std"/>
              </a:rPr>
              <a:t> et al.18 (age, gender, number of older siblings, number of inhabitants in place of domicile at age 0–6, and daycare attendance between ages 0 and 3) and as a categorical factor.</a:t>
            </a:r>
            <a:endParaRPr lang="en-US" sz="1200" dirty="0"/>
          </a:p>
        </p:txBody>
      </p:sp>
      <p:sp>
        <p:nvSpPr>
          <p:cNvPr id="7" name="Titre 1">
            <a:extLst>
              <a:ext uri="{FF2B5EF4-FFF2-40B4-BE49-F238E27FC236}">
                <a16:creationId xmlns:a16="http://schemas.microsoft.com/office/drawing/2014/main" id="{7DFD3891-20C6-4153-BBED-14EE578FFBBA}"/>
              </a:ext>
            </a:extLst>
          </p:cNvPr>
          <p:cNvSpPr txBox="1">
            <a:spLocks/>
          </p:cNvSpPr>
          <p:nvPr/>
        </p:nvSpPr>
        <p:spPr>
          <a:xfrm>
            <a:off x="93422" y="-99392"/>
            <a:ext cx="8957154" cy="7920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2400" dirty="0">
                <a:solidFill>
                  <a:schemeClr val="tx1">
                    <a:lumMod val="65000"/>
                    <a:lumOff val="35000"/>
                  </a:schemeClr>
                </a:solidFill>
                <a:cs typeface="Arial" pitchFamily="34" charset="0"/>
              </a:rPr>
              <a:t>Q10 Complétez les éléments suivants concernant les analyses ayant permis d’obtenir les résultats du tableau 2</a:t>
            </a:r>
          </a:p>
        </p:txBody>
      </p:sp>
    </p:spTree>
    <p:extLst>
      <p:ext uri="{BB962C8B-B14F-4D97-AF65-F5344CB8AC3E}">
        <p14:creationId xmlns:p14="http://schemas.microsoft.com/office/powerpoint/2010/main" val="25366253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3763319766"/>
              </p:ext>
            </p:extLst>
          </p:nvPr>
        </p:nvGraphicFramePr>
        <p:xfrm>
          <a:off x="129581" y="2636912"/>
          <a:ext cx="9006776" cy="3888430"/>
        </p:xfrm>
        <a:graphic>
          <a:graphicData uri="http://schemas.openxmlformats.org/drawingml/2006/table">
            <a:tbl>
              <a:tblPr firstRow="1" firstCol="1" bandRow="1">
                <a:tableStyleId>{912C8C85-51F0-491E-9774-3900AFEF0FD7}</a:tableStyleId>
              </a:tblPr>
              <a:tblGrid>
                <a:gridCol w="2381957">
                  <a:extLst>
                    <a:ext uri="{9D8B030D-6E8A-4147-A177-3AD203B41FA5}">
                      <a16:colId xmlns:a16="http://schemas.microsoft.com/office/drawing/2014/main" val="1203315246"/>
                    </a:ext>
                  </a:extLst>
                </a:gridCol>
                <a:gridCol w="6624819">
                  <a:extLst>
                    <a:ext uri="{9D8B030D-6E8A-4147-A177-3AD203B41FA5}">
                      <a16:colId xmlns:a16="http://schemas.microsoft.com/office/drawing/2014/main" val="1477764041"/>
                    </a:ext>
                  </a:extLst>
                </a:gridCol>
              </a:tblGrid>
              <a:tr h="239965">
                <a:tc gridSpan="2">
                  <a:txBody>
                    <a:bodyPr/>
                    <a:lstStyle/>
                    <a:p>
                      <a:pPr marL="18415" marR="0" lvl="0" indent="0" algn="just" defTabSz="914400" rtl="0" eaLnBrk="1" fontAlgn="auto" latinLnBrk="0" hangingPunct="1">
                        <a:lnSpc>
                          <a:spcPct val="100000"/>
                        </a:lnSpc>
                        <a:spcBef>
                          <a:spcPts val="0"/>
                        </a:spcBef>
                        <a:spcAft>
                          <a:spcPts val="0"/>
                        </a:spcAft>
                        <a:buClrTx/>
                        <a:buSzTx/>
                        <a:buFontTx/>
                        <a:buNone/>
                        <a:tabLst/>
                        <a:defRPr/>
                      </a:pPr>
                      <a:r>
                        <a:rPr lang="fr-FR" sz="1200" dirty="0">
                          <a:effectLst/>
                        </a:rPr>
                        <a:t>Question n°8</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hMerge="1">
                  <a:txBody>
                    <a:bodyPr/>
                    <a:lstStyle/>
                    <a:p>
                      <a:endParaRPr lang="en-US"/>
                    </a:p>
                  </a:txBody>
                  <a:tcPr/>
                </a:tc>
                <a:extLst>
                  <a:ext uri="{0D108BD9-81ED-4DB2-BD59-A6C34878D82A}">
                    <a16:rowId xmlns:a16="http://schemas.microsoft.com/office/drawing/2014/main" val="1164885801"/>
                  </a:ext>
                </a:extLst>
              </a:tr>
              <a:tr h="452646">
                <a:tc>
                  <a:txBody>
                    <a:bodyPr/>
                    <a:lstStyle/>
                    <a:p>
                      <a:pPr>
                        <a:spcBef>
                          <a:spcPts val="600"/>
                        </a:spcBef>
                        <a:spcAft>
                          <a:spcPts val="600"/>
                        </a:spcAft>
                      </a:pPr>
                      <a:r>
                        <a:rPr lang="fr-FR" sz="1200" b="1" kern="1200" dirty="0">
                          <a:solidFill>
                            <a:schemeClr val="tx1"/>
                          </a:solidFill>
                          <a:effectLst/>
                          <a:latin typeface="+mn-lt"/>
                          <a:ea typeface="+mn-ea"/>
                          <a:cs typeface="+mn-cs"/>
                        </a:rPr>
                        <a:t>Quel type de modèle a été utilisé ?</a:t>
                      </a:r>
                      <a:endParaRPr lang="en-US" sz="1200" b="1" kern="1200" dirty="0">
                        <a:solidFill>
                          <a:schemeClr val="tx1"/>
                        </a:solidFill>
                        <a:effectLst/>
                        <a:latin typeface="+mn-lt"/>
                        <a:ea typeface="+mn-ea"/>
                        <a:cs typeface="+mn-cs"/>
                      </a:endParaRPr>
                    </a:p>
                  </a:txBody>
                  <a:tcPr marL="68580" marR="68580" marT="0" marB="0">
                    <a:solidFill>
                      <a:schemeClr val="bg1"/>
                    </a:solidFill>
                  </a:tcPr>
                </a:tc>
                <a:tc>
                  <a:txBody>
                    <a:bodyPr/>
                    <a:lstStyle/>
                    <a:p>
                      <a:r>
                        <a:rPr lang="fr-FR" sz="1800" b="0" i="0" u="none" strike="noStrike" kern="1200" baseline="0" dirty="0">
                          <a:solidFill>
                            <a:schemeClr val="tx1"/>
                          </a:solidFill>
                          <a:latin typeface="+mn-lt"/>
                          <a:ea typeface="+mn-ea"/>
                          <a:cs typeface="+mn-cs"/>
                        </a:rPr>
                        <a:t>  Régression logistique : CJ = variable binaire SEP/pas de SEP</a:t>
                      </a:r>
                      <a:endParaRPr lang="en-US" sz="1800" b="0" i="0" u="none" strike="noStrike" kern="1200" baseline="0" dirty="0">
                        <a:solidFill>
                          <a:schemeClr val="tx1"/>
                        </a:solidFill>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244537787"/>
                  </a:ext>
                </a:extLst>
              </a:tr>
              <a:tr h="566683">
                <a:tc>
                  <a:txBody>
                    <a:bodyPr/>
                    <a:lstStyle/>
                    <a:p>
                      <a:pPr>
                        <a:spcBef>
                          <a:spcPts val="600"/>
                        </a:spcBef>
                        <a:spcAft>
                          <a:spcPts val="600"/>
                        </a:spcAft>
                      </a:pPr>
                      <a:r>
                        <a:rPr lang="fr-FR" sz="1200" dirty="0">
                          <a:effectLst/>
                        </a:rPr>
                        <a:t>Quelle est la variable à expliquer (variable dépendante)  étudiée ici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spcBef>
                          <a:spcPts val="600"/>
                        </a:spcBef>
                        <a:spcAft>
                          <a:spcPts val="0"/>
                        </a:spcAft>
                      </a:pPr>
                      <a:r>
                        <a:rPr lang="fr-FR" sz="1800" b="0" i="0" u="none" strike="noStrike" kern="1200" baseline="0" dirty="0">
                          <a:solidFill>
                            <a:schemeClr val="tx1"/>
                          </a:solidFill>
                          <a:latin typeface="+mn-lt"/>
                          <a:ea typeface="+mn-ea"/>
                          <a:cs typeface="+mn-cs"/>
                        </a:rPr>
                        <a:t> C’est le CJ = Survenue de la sclérose en plaques</a:t>
                      </a:r>
                      <a:endParaRPr lang="en-US" sz="1800" b="0" i="0" u="none" strike="noStrike" kern="1200" baseline="0" dirty="0">
                        <a:solidFill>
                          <a:schemeClr val="tx1"/>
                        </a:solidFill>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1123635751"/>
                  </a:ext>
                </a:extLst>
              </a:tr>
              <a:tr h="411369">
                <a:tc>
                  <a:txBody>
                    <a:bodyPr/>
                    <a:lstStyle/>
                    <a:p>
                      <a:pPr>
                        <a:spcBef>
                          <a:spcPts val="600"/>
                        </a:spcBef>
                        <a:spcAft>
                          <a:spcPts val="600"/>
                        </a:spcAft>
                      </a:pPr>
                      <a:r>
                        <a:rPr lang="fr-FR" sz="1200" dirty="0">
                          <a:effectLst/>
                        </a:rPr>
                        <a:t>Quelle est la variable explicative d’intérêt (variable indépendante)</a:t>
                      </a:r>
                      <a:r>
                        <a:rPr lang="fr-FR" sz="1200" baseline="0" dirty="0">
                          <a:effectLst/>
                        </a:rPr>
                        <a:t> </a:t>
                      </a:r>
                      <a:r>
                        <a:rPr lang="fr-FR" sz="1200" dirty="0">
                          <a:effectLst/>
                        </a:rPr>
                        <a:t>?</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spcBef>
                          <a:spcPts val="600"/>
                        </a:spcBef>
                        <a:spcAft>
                          <a:spcPts val="0"/>
                        </a:spcAft>
                      </a:pPr>
                      <a:r>
                        <a:rPr lang="fr-FR" sz="1800" b="0" i="0" u="none" strike="noStrike" kern="1200" baseline="0" dirty="0">
                          <a:solidFill>
                            <a:schemeClr val="tx1"/>
                          </a:solidFill>
                          <a:latin typeface="+mn-lt"/>
                          <a:ea typeface="+mn-ea"/>
                          <a:cs typeface="+mn-cs"/>
                        </a:rPr>
                        <a:t> Allaitement maternel oui / non et en 3 catégories selon la durée</a:t>
                      </a:r>
                      <a:endParaRPr lang="en-US" sz="1800" b="0" i="0" u="none" strike="noStrike" kern="1200" baseline="0" dirty="0">
                        <a:solidFill>
                          <a:schemeClr val="tx1"/>
                        </a:solidFill>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1519570371"/>
                  </a:ext>
                </a:extLst>
              </a:tr>
              <a:tr h="822739">
                <a:tc>
                  <a:txBody>
                    <a:bodyPr/>
                    <a:lstStyle/>
                    <a:p>
                      <a:pPr>
                        <a:spcBef>
                          <a:spcPts val="600"/>
                        </a:spcBef>
                        <a:spcAft>
                          <a:spcPts val="600"/>
                        </a:spcAft>
                      </a:pPr>
                      <a:r>
                        <a:rPr lang="fr-FR" sz="1200" dirty="0">
                          <a:effectLst/>
                        </a:rPr>
                        <a:t>Quels sont les potentiels facteurs de confusion pris en compte ici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spcBef>
                          <a:spcPts val="600"/>
                        </a:spcBef>
                        <a:spcAft>
                          <a:spcPts val="0"/>
                        </a:spcAft>
                      </a:pPr>
                      <a:r>
                        <a:rPr lang="fr-FR" sz="1200" dirty="0">
                          <a:effectLst/>
                        </a:rPr>
                        <a:t> </a:t>
                      </a:r>
                      <a:r>
                        <a:rPr lang="en-US" sz="1800" b="0" i="0" u="none" strike="noStrike" kern="1200" baseline="0" dirty="0">
                          <a:solidFill>
                            <a:schemeClr val="tx1"/>
                          </a:solidFill>
                          <a:latin typeface="+mn-lt"/>
                          <a:ea typeface="+mn-ea"/>
                          <a:cs typeface="+mn-cs"/>
                        </a:rPr>
                        <a:t>age, gender, number of older siblings, number of inhabitants in place of domicile at age 0–6, and daycare attendance between ages 0 and 3</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770132389"/>
                  </a:ext>
                </a:extLst>
              </a:tr>
              <a:tr h="1395028">
                <a:tc>
                  <a:txBody>
                    <a:bodyPr/>
                    <a:lstStyle/>
                    <a:p>
                      <a:pPr>
                        <a:spcBef>
                          <a:spcPts val="600"/>
                        </a:spcBef>
                        <a:spcAft>
                          <a:spcPts val="600"/>
                        </a:spcAft>
                      </a:pPr>
                      <a:r>
                        <a:rPr lang="fr-FR" sz="1200" dirty="0">
                          <a:effectLst/>
                        </a:rPr>
                        <a:t>Combien de modèles multivariés ont été faits ici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marL="342900" indent="-342900">
                        <a:spcBef>
                          <a:spcPts val="600"/>
                        </a:spcBef>
                        <a:spcAft>
                          <a:spcPts val="0"/>
                        </a:spcAft>
                        <a:buAutoNum type="arabicPlain" startAt="2"/>
                      </a:pPr>
                      <a:r>
                        <a:rPr lang="fr-FR" sz="1800" b="1" dirty="0">
                          <a:solidFill>
                            <a:schemeClr val="tx1"/>
                          </a:solidFill>
                          <a:effectLst/>
                        </a:rPr>
                        <a:t>Modèles de régression logistique multivariée</a:t>
                      </a:r>
                    </a:p>
                    <a:p>
                      <a:pPr marL="0" indent="0">
                        <a:spcBef>
                          <a:spcPts val="600"/>
                        </a:spcBef>
                        <a:spcAft>
                          <a:spcPts val="0"/>
                        </a:spcAft>
                        <a:buNone/>
                      </a:pPr>
                      <a:r>
                        <a:rPr lang="fr-FR" sz="1800" b="0" i="0" u="none" strike="noStrike" kern="1200" baseline="0" dirty="0">
                          <a:solidFill>
                            <a:schemeClr val="tx1"/>
                          </a:solidFill>
                          <a:latin typeface="+mn-lt"/>
                          <a:ea typeface="+mn-ea"/>
                          <a:cs typeface="+mn-cs"/>
                        </a:rPr>
                        <a:t>Modèle 1 : no </a:t>
                      </a:r>
                      <a:r>
                        <a:rPr lang="fr-FR" sz="1800" b="0" i="0" u="none" strike="noStrike" kern="1200" baseline="0" dirty="0" err="1">
                          <a:solidFill>
                            <a:schemeClr val="tx1"/>
                          </a:solidFill>
                          <a:latin typeface="+mn-lt"/>
                          <a:ea typeface="+mn-ea"/>
                          <a:cs typeface="+mn-cs"/>
                        </a:rPr>
                        <a:t>Breastfed</a:t>
                      </a:r>
                      <a:r>
                        <a:rPr lang="fr-FR" sz="1800" b="0" i="0" u="none" strike="noStrike" kern="1200" baseline="0" dirty="0">
                          <a:solidFill>
                            <a:schemeClr val="tx1"/>
                          </a:solidFill>
                          <a:latin typeface="+mn-lt"/>
                          <a:ea typeface="+mn-ea"/>
                          <a:cs typeface="+mn-cs"/>
                        </a:rPr>
                        <a:t>/ </a:t>
                      </a:r>
                      <a:r>
                        <a:rPr lang="fr-FR" sz="1800" b="0" i="0" u="none" strike="noStrike" kern="1200" baseline="0" dirty="0" err="1">
                          <a:solidFill>
                            <a:schemeClr val="tx1"/>
                          </a:solidFill>
                          <a:latin typeface="+mn-lt"/>
                          <a:ea typeface="+mn-ea"/>
                          <a:cs typeface="+mn-cs"/>
                        </a:rPr>
                        <a:t>Breastfed</a:t>
                      </a:r>
                      <a:r>
                        <a:rPr lang="fr-FR" sz="1800" b="0" i="0" u="none" strike="noStrike" kern="1200" baseline="0" dirty="0">
                          <a:solidFill>
                            <a:schemeClr val="tx1"/>
                          </a:solidFill>
                          <a:latin typeface="+mn-lt"/>
                          <a:ea typeface="+mn-ea"/>
                          <a:cs typeface="+mn-cs"/>
                        </a:rPr>
                        <a:t> : OR = 0.58</a:t>
                      </a:r>
                    </a:p>
                    <a:p>
                      <a:pPr marL="0" indent="0">
                        <a:spcBef>
                          <a:spcPts val="600"/>
                        </a:spcBef>
                        <a:spcAft>
                          <a:spcPts val="0"/>
                        </a:spcAft>
                        <a:buNone/>
                      </a:pPr>
                      <a:r>
                        <a:rPr lang="fr-FR" sz="1800" b="0" i="0" u="none" strike="noStrike" kern="1200" baseline="0" dirty="0">
                          <a:solidFill>
                            <a:schemeClr val="tx1"/>
                          </a:solidFill>
                          <a:latin typeface="+mn-lt"/>
                          <a:ea typeface="+mn-ea"/>
                          <a:cs typeface="+mn-cs"/>
                        </a:rPr>
                        <a:t>Modèle 2 : no </a:t>
                      </a:r>
                      <a:r>
                        <a:rPr lang="fr-FR" sz="1800" b="0" i="0" u="none" strike="noStrike" kern="1200" baseline="0" dirty="0" err="1">
                          <a:solidFill>
                            <a:schemeClr val="tx1"/>
                          </a:solidFill>
                          <a:latin typeface="+mn-lt"/>
                          <a:ea typeface="+mn-ea"/>
                          <a:cs typeface="+mn-cs"/>
                        </a:rPr>
                        <a:t>Breastfed</a:t>
                      </a:r>
                      <a:r>
                        <a:rPr lang="fr-FR" sz="1800" b="0" i="0" u="none" strike="noStrike" kern="1200" baseline="0" dirty="0">
                          <a:solidFill>
                            <a:schemeClr val="tx1"/>
                          </a:solidFill>
                          <a:latin typeface="+mn-lt"/>
                          <a:ea typeface="+mn-ea"/>
                          <a:cs typeface="+mn-cs"/>
                        </a:rPr>
                        <a:t>/ </a:t>
                      </a:r>
                      <a:r>
                        <a:rPr lang="fr-FR" sz="1800" b="0" i="0" u="none" strike="noStrike" kern="1200" baseline="0" dirty="0" err="1">
                          <a:solidFill>
                            <a:schemeClr val="tx1"/>
                          </a:solidFill>
                          <a:latin typeface="+mn-lt"/>
                          <a:ea typeface="+mn-ea"/>
                          <a:cs typeface="+mn-cs"/>
                        </a:rPr>
                        <a:t>Breastfed</a:t>
                      </a:r>
                      <a:r>
                        <a:rPr lang="fr-FR" sz="1800" b="0" i="0" u="none" strike="noStrike" kern="1200" baseline="0" dirty="0">
                          <a:solidFill>
                            <a:schemeClr val="tx1"/>
                          </a:solidFill>
                          <a:latin typeface="+mn-lt"/>
                          <a:ea typeface="+mn-ea"/>
                          <a:cs typeface="+mn-cs"/>
                        </a:rPr>
                        <a:t> ≤ 4 </a:t>
                      </a:r>
                      <a:r>
                        <a:rPr lang="fr-FR" sz="1800" b="0" i="0" u="none" strike="noStrike" kern="1200" baseline="0" dirty="0" err="1">
                          <a:solidFill>
                            <a:schemeClr val="tx1"/>
                          </a:solidFill>
                          <a:latin typeface="+mn-lt"/>
                          <a:ea typeface="+mn-ea"/>
                          <a:cs typeface="+mn-cs"/>
                        </a:rPr>
                        <a:t>mths</a:t>
                      </a:r>
                      <a:r>
                        <a:rPr lang="fr-FR" sz="1800" b="0" i="0" u="none" strike="noStrike" kern="1200" baseline="0" dirty="0">
                          <a:solidFill>
                            <a:schemeClr val="tx1"/>
                          </a:solidFill>
                          <a:latin typeface="+mn-lt"/>
                          <a:ea typeface="+mn-ea"/>
                          <a:cs typeface="+mn-cs"/>
                        </a:rPr>
                        <a:t> : OR = 0,87 [0.49-1.52]</a:t>
                      </a:r>
                    </a:p>
                    <a:p>
                      <a:pPr marL="1081088" marR="0" lvl="0" indent="0" algn="l" defTabSz="914400" rtl="0" eaLnBrk="1" fontAlgn="auto" latinLnBrk="0" hangingPunct="1">
                        <a:lnSpc>
                          <a:spcPct val="100000"/>
                        </a:lnSpc>
                        <a:spcBef>
                          <a:spcPts val="600"/>
                        </a:spcBef>
                        <a:spcAft>
                          <a:spcPts val="0"/>
                        </a:spcAft>
                        <a:buClrTx/>
                        <a:buSzTx/>
                        <a:buFontTx/>
                        <a:buNone/>
                        <a:tabLst/>
                        <a:defRPr/>
                      </a:pPr>
                      <a:r>
                        <a:rPr lang="fr-FR" sz="1800" b="0" i="0" u="none" strike="noStrike" kern="1200" baseline="0" dirty="0">
                          <a:solidFill>
                            <a:schemeClr val="tx1"/>
                          </a:solidFill>
                          <a:latin typeface="+mn-lt"/>
                          <a:ea typeface="+mn-ea"/>
                          <a:cs typeface="+mn-cs"/>
                        </a:rPr>
                        <a:t>no </a:t>
                      </a:r>
                      <a:r>
                        <a:rPr lang="fr-FR" sz="1800" b="0" i="0" u="none" strike="noStrike" kern="1200" baseline="0" dirty="0" err="1">
                          <a:solidFill>
                            <a:schemeClr val="tx1"/>
                          </a:solidFill>
                          <a:latin typeface="+mn-lt"/>
                          <a:ea typeface="+mn-ea"/>
                          <a:cs typeface="+mn-cs"/>
                        </a:rPr>
                        <a:t>Breastfed</a:t>
                      </a:r>
                      <a:r>
                        <a:rPr lang="fr-FR" sz="1800" b="0" i="0" u="none" strike="noStrike" kern="1200" baseline="0" dirty="0">
                          <a:solidFill>
                            <a:schemeClr val="tx1"/>
                          </a:solidFill>
                          <a:latin typeface="+mn-lt"/>
                          <a:ea typeface="+mn-ea"/>
                          <a:cs typeface="+mn-cs"/>
                        </a:rPr>
                        <a:t>/ </a:t>
                      </a:r>
                      <a:r>
                        <a:rPr lang="fr-FR" sz="1800" b="0" i="0" u="none" strike="noStrike" kern="1200" baseline="0" dirty="0" err="1">
                          <a:solidFill>
                            <a:schemeClr val="tx1"/>
                          </a:solidFill>
                          <a:latin typeface="+mn-lt"/>
                          <a:ea typeface="+mn-ea"/>
                          <a:cs typeface="+mn-cs"/>
                        </a:rPr>
                        <a:t>Breastfed</a:t>
                      </a:r>
                      <a:r>
                        <a:rPr lang="fr-FR" sz="1800" b="0" i="0" u="none" strike="noStrike" kern="1200" baseline="0" dirty="0">
                          <a:solidFill>
                            <a:schemeClr val="tx1"/>
                          </a:solidFill>
                          <a:latin typeface="+mn-lt"/>
                          <a:ea typeface="+mn-ea"/>
                          <a:cs typeface="+mn-cs"/>
                        </a:rPr>
                        <a:t> &gt; 4 </a:t>
                      </a:r>
                      <a:r>
                        <a:rPr lang="fr-FR" sz="1800" b="0" i="0" u="none" strike="noStrike" kern="1200" baseline="0" dirty="0" err="1">
                          <a:solidFill>
                            <a:schemeClr val="tx1"/>
                          </a:solidFill>
                          <a:latin typeface="+mn-lt"/>
                          <a:ea typeface="+mn-ea"/>
                          <a:cs typeface="+mn-cs"/>
                        </a:rPr>
                        <a:t>mths</a:t>
                      </a:r>
                      <a:r>
                        <a:rPr lang="fr-FR" sz="1800" b="0" i="0" u="none" strike="noStrike" kern="1200" baseline="0" dirty="0">
                          <a:solidFill>
                            <a:schemeClr val="tx1"/>
                          </a:solidFill>
                          <a:latin typeface="+mn-lt"/>
                          <a:ea typeface="+mn-ea"/>
                          <a:cs typeface="+mn-cs"/>
                        </a:rPr>
                        <a:t> : OR = 0.51 [0.29-0.88]</a:t>
                      </a:r>
                    </a:p>
                  </a:txBody>
                  <a:tcPr marL="68580" marR="68580" marT="0" marB="0">
                    <a:solidFill>
                      <a:schemeClr val="bg1"/>
                    </a:solidFill>
                  </a:tcPr>
                </a:tc>
                <a:extLst>
                  <a:ext uri="{0D108BD9-81ED-4DB2-BD59-A6C34878D82A}">
                    <a16:rowId xmlns:a16="http://schemas.microsoft.com/office/drawing/2014/main" val="2610902635"/>
                  </a:ext>
                </a:extLst>
              </a:tr>
            </a:tbl>
          </a:graphicData>
        </a:graphic>
      </p:graphicFrame>
      <p:pic>
        <p:nvPicPr>
          <p:cNvPr id="5" name="Image 4"/>
          <p:cNvPicPr>
            <a:picLocks noChangeAspect="1"/>
          </p:cNvPicPr>
          <p:nvPr/>
        </p:nvPicPr>
        <p:blipFill>
          <a:blip r:embed="rId3"/>
          <a:stretch>
            <a:fillRect/>
          </a:stretch>
        </p:blipFill>
        <p:spPr>
          <a:xfrm>
            <a:off x="116043" y="764704"/>
            <a:ext cx="8884837" cy="1665907"/>
          </a:xfrm>
          <a:prstGeom prst="rect">
            <a:avLst/>
          </a:prstGeom>
          <a:ln>
            <a:noFill/>
          </a:ln>
        </p:spPr>
      </p:pic>
      <p:sp>
        <p:nvSpPr>
          <p:cNvPr id="6" name="Rectangle 5"/>
          <p:cNvSpPr/>
          <p:nvPr/>
        </p:nvSpPr>
        <p:spPr>
          <a:xfrm>
            <a:off x="129580" y="16821"/>
            <a:ext cx="8884837" cy="830997"/>
          </a:xfrm>
          <a:prstGeom prst="rect">
            <a:avLst/>
          </a:prstGeom>
        </p:spPr>
        <p:txBody>
          <a:bodyPr wrap="square">
            <a:spAutoFit/>
          </a:bodyPr>
          <a:lstStyle/>
          <a:p>
            <a:r>
              <a:rPr lang="en-US" sz="1200" b="1" dirty="0">
                <a:solidFill>
                  <a:srgbClr val="000000"/>
                </a:solidFill>
                <a:latin typeface="Gill Sans Std"/>
              </a:rPr>
              <a:t>Table 2. </a:t>
            </a:r>
            <a:r>
              <a:rPr lang="en-US" sz="1200" dirty="0">
                <a:solidFill>
                  <a:srgbClr val="000000"/>
                </a:solidFill>
                <a:latin typeface="Gill Sans Std"/>
              </a:rPr>
              <a:t>Results of </a:t>
            </a:r>
            <a:r>
              <a:rPr lang="en-US" sz="1200" dirty="0" err="1">
                <a:solidFill>
                  <a:srgbClr val="000000"/>
                </a:solidFill>
                <a:latin typeface="Gill Sans Std"/>
              </a:rPr>
              <a:t>uni</a:t>
            </a:r>
            <a:r>
              <a:rPr lang="en-US" sz="1200" dirty="0">
                <a:solidFill>
                  <a:srgbClr val="000000"/>
                </a:solidFill>
                <a:latin typeface="Gill Sans Std"/>
              </a:rPr>
              <a:t>- and multivariate analysis for breastfeeding as a dichotomous risk factor for the probability of multiple sclerosis (MS) adjusted for the independent MS-predictors defined in </a:t>
            </a:r>
            <a:r>
              <a:rPr lang="en-US" sz="1200" dirty="0" err="1">
                <a:solidFill>
                  <a:srgbClr val="000000"/>
                </a:solidFill>
                <a:latin typeface="Gill Sans Std"/>
              </a:rPr>
              <a:t>Conradi</a:t>
            </a:r>
            <a:r>
              <a:rPr lang="en-US" sz="1200" dirty="0">
                <a:solidFill>
                  <a:srgbClr val="000000"/>
                </a:solidFill>
                <a:latin typeface="Gill Sans Std"/>
              </a:rPr>
              <a:t> et al.18(age, gender, number of older siblings, number of inhabitants in place of domicile at age 0–6, and daycare attendance between ages 0 and 3) and as a categorical factor.</a:t>
            </a:r>
            <a:endParaRPr lang="en-US" sz="1200" dirty="0"/>
          </a:p>
        </p:txBody>
      </p:sp>
      <p:sp>
        <p:nvSpPr>
          <p:cNvPr id="7" name="Rectangle 6">
            <a:extLst>
              <a:ext uri="{FF2B5EF4-FFF2-40B4-BE49-F238E27FC236}">
                <a16:creationId xmlns:a16="http://schemas.microsoft.com/office/drawing/2014/main" id="{C27397EF-AA7E-4B55-8E8F-3C2244854FB0}"/>
              </a:ext>
            </a:extLst>
          </p:cNvPr>
          <p:cNvSpPr/>
          <p:nvPr/>
        </p:nvSpPr>
        <p:spPr>
          <a:xfrm>
            <a:off x="5878519" y="1568667"/>
            <a:ext cx="3041669" cy="4032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a:extLst>
              <a:ext uri="{FF2B5EF4-FFF2-40B4-BE49-F238E27FC236}">
                <a16:creationId xmlns:a16="http://schemas.microsoft.com/office/drawing/2014/main" id="{6159D6A8-076A-4173-BFA2-13B54A639CC6}"/>
              </a:ext>
            </a:extLst>
          </p:cNvPr>
          <p:cNvSpPr/>
          <p:nvPr/>
        </p:nvSpPr>
        <p:spPr>
          <a:xfrm>
            <a:off x="5759192" y="1772817"/>
            <a:ext cx="3041669" cy="576064"/>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07537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712968" cy="792088"/>
          </a:xfrm>
        </p:spPr>
        <p:txBody>
          <a:bodyPr>
            <a:noAutofit/>
          </a:bodyPr>
          <a:lstStyle/>
          <a:p>
            <a:pPr>
              <a:spcAft>
                <a:spcPts val="1200"/>
              </a:spcAft>
              <a:buClr>
                <a:srgbClr val="078F9D"/>
              </a:buClr>
            </a:pPr>
            <a:r>
              <a:rPr lang="fr-FR" sz="2800" dirty="0">
                <a:solidFill>
                  <a:schemeClr val="tx1">
                    <a:lumMod val="65000"/>
                    <a:lumOff val="35000"/>
                  </a:schemeClr>
                </a:solidFill>
                <a:cs typeface="Arial" pitchFamily="34" charset="0"/>
              </a:rPr>
              <a:t>Q1 : </a:t>
            </a:r>
            <a:r>
              <a:rPr lang="fr-FR" sz="2800" dirty="0"/>
              <a:t>Le type d’étude est (une ou plusieurs réponses possibles) :</a:t>
            </a:r>
          </a:p>
        </p:txBody>
      </p:sp>
      <p:sp>
        <p:nvSpPr>
          <p:cNvPr id="4" name="Espace réservé du contenu 2"/>
          <p:cNvSpPr>
            <a:spLocks noGrp="1"/>
          </p:cNvSpPr>
          <p:nvPr>
            <p:ph idx="4294967295"/>
          </p:nvPr>
        </p:nvSpPr>
        <p:spPr>
          <a:xfrm>
            <a:off x="395536" y="1268760"/>
            <a:ext cx="8085584" cy="3816424"/>
          </a:xfrm>
          <a:prstGeom prst="rect">
            <a:avLst/>
          </a:prstGeom>
        </p:spPr>
        <p:txBody>
          <a:bodyPr/>
          <a:lstStyle/>
          <a:p>
            <a:pPr marL="914400" lvl="1" indent="-514350">
              <a:spcBef>
                <a:spcPts val="0"/>
              </a:spcBef>
              <a:spcAft>
                <a:spcPts val="600"/>
              </a:spcAft>
              <a:buClr>
                <a:srgbClr val="078F9D"/>
              </a:buClr>
              <a:buFont typeface="+mj-lt"/>
              <a:buAutoNum type="alphaLcParenR"/>
            </a:pPr>
            <a:r>
              <a:rPr lang="fr-FR" sz="2000" dirty="0"/>
              <a:t>à visée étiologique</a:t>
            </a:r>
          </a:p>
          <a:p>
            <a:pPr marL="914400" lvl="1" indent="-514350">
              <a:spcBef>
                <a:spcPts val="0"/>
              </a:spcBef>
              <a:spcAft>
                <a:spcPts val="600"/>
              </a:spcAft>
              <a:buClr>
                <a:srgbClr val="078F9D"/>
              </a:buClr>
              <a:buFont typeface="+mj-lt"/>
              <a:buAutoNum type="alphaLcParenR"/>
            </a:pPr>
            <a:r>
              <a:rPr lang="fr-FR" sz="2000" dirty="0"/>
              <a:t>interventionnelle</a:t>
            </a:r>
            <a:r>
              <a:rPr lang="fr-FR" sz="1600" dirty="0"/>
              <a:t> </a:t>
            </a:r>
          </a:p>
          <a:p>
            <a:pPr marL="914400" lvl="1" indent="-514350">
              <a:spcBef>
                <a:spcPts val="0"/>
              </a:spcBef>
              <a:spcAft>
                <a:spcPts val="600"/>
              </a:spcAft>
              <a:buClr>
                <a:srgbClr val="078F9D"/>
              </a:buClr>
              <a:buFont typeface="+mj-lt"/>
              <a:buAutoNum type="alphaLcParenR"/>
            </a:pPr>
            <a:r>
              <a:rPr lang="fr-FR" sz="2000" dirty="0"/>
              <a:t>transversale</a:t>
            </a:r>
            <a:endParaRPr lang="fr-FR" sz="1600" dirty="0"/>
          </a:p>
          <a:p>
            <a:pPr marL="914400" lvl="1" indent="-514350">
              <a:spcBef>
                <a:spcPts val="0"/>
              </a:spcBef>
              <a:spcAft>
                <a:spcPts val="600"/>
              </a:spcAft>
              <a:buClr>
                <a:srgbClr val="078F9D"/>
              </a:buClr>
              <a:buFont typeface="+mj-lt"/>
              <a:buAutoNum type="alphaLcParenR"/>
            </a:pPr>
            <a:r>
              <a:rPr lang="fr-FR" sz="2000" dirty="0"/>
              <a:t>descriptive</a:t>
            </a:r>
            <a:endParaRPr lang="fr-FR" sz="1600" dirty="0"/>
          </a:p>
          <a:p>
            <a:pPr marL="914400" lvl="1" indent="-514350">
              <a:spcBef>
                <a:spcPts val="0"/>
              </a:spcBef>
              <a:spcAft>
                <a:spcPts val="600"/>
              </a:spcAft>
              <a:buClr>
                <a:srgbClr val="078F9D"/>
              </a:buClr>
              <a:buFont typeface="+mj-lt"/>
              <a:buAutoNum type="alphaLcParenR"/>
            </a:pPr>
            <a:r>
              <a:rPr lang="fr-FR" sz="2000" dirty="0"/>
              <a:t>rétrospective</a:t>
            </a:r>
            <a:endParaRPr lang="fr-FR" sz="1600" dirty="0"/>
          </a:p>
        </p:txBody>
      </p:sp>
      <p:cxnSp>
        <p:nvCxnSpPr>
          <p:cNvPr id="5" name="Connecteur droit 4"/>
          <p:cNvCxnSpPr/>
          <p:nvPr/>
        </p:nvCxnSpPr>
        <p:spPr>
          <a:xfrm>
            <a:off x="395536" y="980728"/>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93189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892480" cy="792088"/>
          </a:xfrm>
        </p:spPr>
        <p:txBody>
          <a:bodyPr>
            <a:noAutofit/>
          </a:bodyPr>
          <a:lstStyle/>
          <a:p>
            <a:pPr algn="l"/>
            <a:r>
              <a:rPr lang="fr-FR" sz="2800" dirty="0">
                <a:solidFill>
                  <a:schemeClr val="tx1">
                    <a:lumMod val="65000"/>
                    <a:lumOff val="35000"/>
                  </a:schemeClr>
                </a:solidFill>
                <a:cs typeface="Arial" pitchFamily="34" charset="0"/>
              </a:rPr>
              <a:t>Q11. Concernant les résultats présentés dans le tableau 2, quelle(s) est/sont la/les proposition(s) exacte(s) ? </a:t>
            </a:r>
          </a:p>
        </p:txBody>
      </p:sp>
      <p:graphicFrame>
        <p:nvGraphicFramePr>
          <p:cNvPr id="3" name="Espace réservé du contenu 2">
            <a:extLst>
              <a:ext uri="{FF2B5EF4-FFF2-40B4-BE49-F238E27FC236}">
                <a16:creationId xmlns:a16="http://schemas.microsoft.com/office/drawing/2014/main" id="{BED0A08B-0572-4F3E-BED2-E4096C429424}"/>
              </a:ext>
            </a:extLst>
          </p:cNvPr>
          <p:cNvGraphicFramePr>
            <a:graphicFrameLocks noGrp="1"/>
          </p:cNvGraphicFramePr>
          <p:nvPr>
            <p:ph idx="4294967295"/>
            <p:extLst>
              <p:ext uri="{D42A27DB-BD31-4B8C-83A1-F6EECF244321}">
                <p14:modId xmlns:p14="http://schemas.microsoft.com/office/powerpoint/2010/main" val="3333491184"/>
              </p:ext>
            </p:extLst>
          </p:nvPr>
        </p:nvGraphicFramePr>
        <p:xfrm>
          <a:off x="407734" y="1880845"/>
          <a:ext cx="7585461" cy="4040730"/>
        </p:xfrm>
        <a:graphic>
          <a:graphicData uri="http://schemas.openxmlformats.org/drawingml/2006/table">
            <a:tbl>
              <a:tblPr firstRow="1" firstCol="1" bandRow="1">
                <a:tableStyleId>{2D5ABB26-0587-4C30-8999-92F81FD0307C}</a:tableStyleId>
              </a:tblPr>
              <a:tblGrid>
                <a:gridCol w="448310">
                  <a:extLst>
                    <a:ext uri="{9D8B030D-6E8A-4147-A177-3AD203B41FA5}">
                      <a16:colId xmlns:a16="http://schemas.microsoft.com/office/drawing/2014/main" val="650844955"/>
                    </a:ext>
                  </a:extLst>
                </a:gridCol>
                <a:gridCol w="7137151">
                  <a:extLst>
                    <a:ext uri="{9D8B030D-6E8A-4147-A177-3AD203B41FA5}">
                      <a16:colId xmlns:a16="http://schemas.microsoft.com/office/drawing/2014/main" val="118363278"/>
                    </a:ext>
                  </a:extLst>
                </a:gridCol>
              </a:tblGrid>
              <a:tr h="540043">
                <a:tc>
                  <a:txBody>
                    <a:bodyPr/>
                    <a:lstStyle/>
                    <a:p>
                      <a:pPr>
                        <a:spcBef>
                          <a:spcPts val="600"/>
                        </a:spcBef>
                        <a:spcAft>
                          <a:spcPts val="600"/>
                        </a:spcAft>
                      </a:pPr>
                      <a:r>
                        <a:rPr lang="fr-FR" sz="2400" kern="1200" dirty="0">
                          <a:solidFill>
                            <a:schemeClr val="tx1"/>
                          </a:solidFill>
                          <a:latin typeface="+mn-lt"/>
                          <a:ea typeface="+mn-ea"/>
                          <a:cs typeface="+mn-cs"/>
                        </a:rPr>
                        <a:t>a.</a:t>
                      </a:r>
                    </a:p>
                  </a:txBody>
                  <a:tcPr marL="68580" marR="68580" marT="0" marB="0"/>
                </a:tc>
                <a:tc>
                  <a:txBody>
                    <a:bodyPr/>
                    <a:lstStyle/>
                    <a:p>
                      <a:pPr marL="0" algn="l" defTabSz="914400" rtl="0" eaLnBrk="1" latinLnBrk="0" hangingPunct="1">
                        <a:spcBef>
                          <a:spcPts val="600"/>
                        </a:spcBef>
                        <a:spcAft>
                          <a:spcPts val="600"/>
                        </a:spcAft>
                      </a:pPr>
                      <a:r>
                        <a:rPr lang="fr-FR" sz="2400" kern="1200" dirty="0">
                          <a:solidFill>
                            <a:schemeClr val="tx1"/>
                          </a:solidFill>
                          <a:latin typeface="+mn-lt"/>
                          <a:ea typeface="+mn-ea"/>
                          <a:cs typeface="+mn-cs"/>
                        </a:rPr>
                        <a:t>le risque de base de développer une SEP pour les personnes non allaitées est nul</a:t>
                      </a:r>
                      <a:endParaRPr lang="en-US"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878582151"/>
                  </a:ext>
                </a:extLst>
              </a:tr>
              <a:tr h="720080">
                <a:tc>
                  <a:txBody>
                    <a:bodyPr/>
                    <a:lstStyle/>
                    <a:p>
                      <a:pPr>
                        <a:spcBef>
                          <a:spcPts val="600"/>
                        </a:spcBef>
                        <a:spcAft>
                          <a:spcPts val="600"/>
                        </a:spcAft>
                      </a:pPr>
                      <a:r>
                        <a:rPr lang="fr-FR" sz="2400" kern="1200" dirty="0">
                          <a:solidFill>
                            <a:schemeClr val="tx1"/>
                          </a:solidFill>
                          <a:latin typeface="+mn-lt"/>
                          <a:ea typeface="+mn-ea"/>
                          <a:cs typeface="+mn-cs"/>
                        </a:rPr>
                        <a:t>b. </a:t>
                      </a:r>
                    </a:p>
                  </a:txBody>
                  <a:tcPr marL="68580" marR="68580" marT="0" marB="0"/>
                </a:tc>
                <a:tc>
                  <a:txBody>
                    <a:bodyPr/>
                    <a:lstStyle/>
                    <a:p>
                      <a:pPr marL="0" algn="l" defTabSz="914400" rtl="0" eaLnBrk="1" latinLnBrk="0" hangingPunct="1">
                        <a:spcBef>
                          <a:spcPts val="600"/>
                        </a:spcBef>
                        <a:spcAft>
                          <a:spcPts val="600"/>
                        </a:spcAft>
                      </a:pPr>
                      <a:r>
                        <a:rPr lang="fr-FR" sz="2400" kern="1200" dirty="0">
                          <a:solidFill>
                            <a:schemeClr val="tx1"/>
                          </a:solidFill>
                          <a:latin typeface="+mn-lt"/>
                          <a:ea typeface="+mn-ea"/>
                          <a:cs typeface="+mn-cs"/>
                        </a:rPr>
                        <a:t>les personnes jamais allaitées n’ont pas plus de risque de SEP que les personnes allaitées</a:t>
                      </a:r>
                      <a:endParaRPr lang="en-US"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099883510"/>
                  </a:ext>
                </a:extLst>
              </a:tr>
              <a:tr h="504056">
                <a:tc>
                  <a:txBody>
                    <a:bodyPr/>
                    <a:lstStyle/>
                    <a:p>
                      <a:pPr>
                        <a:spcBef>
                          <a:spcPts val="600"/>
                        </a:spcBef>
                        <a:spcAft>
                          <a:spcPts val="600"/>
                        </a:spcAft>
                      </a:pPr>
                      <a:r>
                        <a:rPr lang="fr-FR" sz="2400" kern="1200" dirty="0">
                          <a:solidFill>
                            <a:schemeClr val="tx1"/>
                          </a:solidFill>
                          <a:latin typeface="+mn-lt"/>
                          <a:ea typeface="+mn-ea"/>
                          <a:cs typeface="+mn-cs"/>
                        </a:rPr>
                        <a:t>c.</a:t>
                      </a:r>
                    </a:p>
                  </a:txBody>
                  <a:tcPr marL="68580" marR="68580" marT="0" marB="0"/>
                </a:tc>
                <a:tc>
                  <a:txBody>
                    <a:bodyPr/>
                    <a:lstStyle/>
                    <a:p>
                      <a:pPr marL="0" algn="l" defTabSz="914400" rtl="0" eaLnBrk="1" latinLnBrk="0" hangingPunct="1">
                        <a:spcBef>
                          <a:spcPts val="600"/>
                        </a:spcBef>
                        <a:spcAft>
                          <a:spcPts val="600"/>
                        </a:spcAft>
                      </a:pPr>
                      <a:r>
                        <a:rPr lang="fr-FR" sz="2400" kern="1200" dirty="0">
                          <a:solidFill>
                            <a:schemeClr val="tx1"/>
                          </a:solidFill>
                          <a:latin typeface="+mn-lt"/>
                          <a:ea typeface="+mn-ea"/>
                          <a:cs typeface="+mn-cs"/>
                        </a:rPr>
                        <a:t>l’effet de confusion potentiel de l'âge a été pris en compte par ajustement</a:t>
                      </a:r>
                      <a:endParaRPr lang="en-US"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1300699581"/>
                  </a:ext>
                </a:extLst>
              </a:tr>
              <a:tr h="748890">
                <a:tc>
                  <a:txBody>
                    <a:bodyPr/>
                    <a:lstStyle/>
                    <a:p>
                      <a:pPr>
                        <a:spcBef>
                          <a:spcPts val="600"/>
                        </a:spcBef>
                        <a:spcAft>
                          <a:spcPts val="600"/>
                        </a:spcAft>
                      </a:pPr>
                      <a:r>
                        <a:rPr lang="fr-FR" sz="2400" kern="1200" dirty="0">
                          <a:solidFill>
                            <a:schemeClr val="tx1"/>
                          </a:solidFill>
                          <a:latin typeface="+mn-lt"/>
                          <a:ea typeface="+mn-ea"/>
                          <a:cs typeface="+mn-cs"/>
                        </a:rPr>
                        <a:t>d.</a:t>
                      </a:r>
                    </a:p>
                  </a:txBody>
                  <a:tcPr marL="68580" marR="68580" marT="0" marB="0"/>
                </a:tc>
                <a:tc>
                  <a:txBody>
                    <a:bodyPr/>
                    <a:lstStyle/>
                    <a:p>
                      <a:pPr marL="0" algn="l" defTabSz="914400" rtl="0" eaLnBrk="1" latinLnBrk="0" hangingPunct="1">
                        <a:spcBef>
                          <a:spcPts val="600"/>
                        </a:spcBef>
                        <a:spcAft>
                          <a:spcPts val="600"/>
                        </a:spcAft>
                      </a:pPr>
                      <a:r>
                        <a:rPr lang="fr-FR" sz="2400" kern="1200" dirty="0">
                          <a:solidFill>
                            <a:schemeClr val="tx1"/>
                          </a:solidFill>
                          <a:latin typeface="+mn-lt"/>
                          <a:ea typeface="+mn-ea"/>
                          <a:cs typeface="+mn-cs"/>
                        </a:rPr>
                        <a:t>il y a une relation dose-effet significative entre allaitement dans l’enfance et développement d’une SEP</a:t>
                      </a:r>
                      <a:endParaRPr lang="en-US"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520196269"/>
                  </a:ext>
                </a:extLst>
              </a:tr>
              <a:tr h="619262">
                <a:tc>
                  <a:txBody>
                    <a:bodyPr/>
                    <a:lstStyle/>
                    <a:p>
                      <a:pPr>
                        <a:spcBef>
                          <a:spcPts val="600"/>
                        </a:spcBef>
                        <a:spcAft>
                          <a:spcPts val="600"/>
                        </a:spcAft>
                      </a:pPr>
                      <a:r>
                        <a:rPr lang="fr-FR" sz="2400" kern="1200" dirty="0">
                          <a:solidFill>
                            <a:schemeClr val="tx1"/>
                          </a:solidFill>
                          <a:latin typeface="+mn-lt"/>
                          <a:ea typeface="+mn-ea"/>
                          <a:cs typeface="+mn-cs"/>
                        </a:rPr>
                        <a:t>e.</a:t>
                      </a:r>
                    </a:p>
                  </a:txBody>
                  <a:tcPr marL="68580" marR="68580" marT="0" marB="0"/>
                </a:tc>
                <a:tc>
                  <a:txBody>
                    <a:bodyPr/>
                    <a:lstStyle/>
                    <a:p>
                      <a:pPr marL="0" algn="l" defTabSz="914400" rtl="0" eaLnBrk="1" latinLnBrk="0" hangingPunct="1">
                        <a:spcBef>
                          <a:spcPts val="600"/>
                        </a:spcBef>
                        <a:spcAft>
                          <a:spcPts val="600"/>
                        </a:spcAft>
                      </a:pPr>
                      <a:r>
                        <a:rPr lang="fr-FR" sz="2400" kern="1200" dirty="0">
                          <a:solidFill>
                            <a:schemeClr val="tx1"/>
                          </a:solidFill>
                          <a:latin typeface="+mn-lt"/>
                          <a:ea typeface="+mn-ea"/>
                          <a:cs typeface="+mn-cs"/>
                        </a:rPr>
                        <a:t>avoir été allaité plus de 4 mois est associé à un moins grand risque de SEP par rapport à  l’absence d’allaitement</a:t>
                      </a:r>
                      <a:endParaRPr lang="en-US"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520195665"/>
                  </a:ext>
                </a:extLst>
              </a:tr>
            </a:tbl>
          </a:graphicData>
        </a:graphic>
      </p:graphicFrame>
      <p:cxnSp>
        <p:nvCxnSpPr>
          <p:cNvPr id="5" name="Connecteur droit 4"/>
          <p:cNvCxnSpPr/>
          <p:nvPr/>
        </p:nvCxnSpPr>
        <p:spPr>
          <a:xfrm>
            <a:off x="403894" y="1052736"/>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49080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892480" cy="792088"/>
          </a:xfrm>
        </p:spPr>
        <p:txBody>
          <a:bodyPr>
            <a:noAutofit/>
          </a:bodyPr>
          <a:lstStyle/>
          <a:p>
            <a:pPr algn="l"/>
            <a:r>
              <a:rPr lang="fr-FR" sz="2800" dirty="0">
                <a:solidFill>
                  <a:schemeClr val="tx1">
                    <a:lumMod val="65000"/>
                    <a:lumOff val="35000"/>
                  </a:schemeClr>
                </a:solidFill>
                <a:cs typeface="Arial" pitchFamily="34" charset="0"/>
              </a:rPr>
              <a:t>Q11. Concernant les résultats présentés dans le tableau 2, quelle(s) est/sont la/les proposition(s) exacte(s) ? </a:t>
            </a:r>
          </a:p>
        </p:txBody>
      </p:sp>
      <p:graphicFrame>
        <p:nvGraphicFramePr>
          <p:cNvPr id="3" name="Espace réservé du contenu 2">
            <a:extLst>
              <a:ext uri="{FF2B5EF4-FFF2-40B4-BE49-F238E27FC236}">
                <a16:creationId xmlns:a16="http://schemas.microsoft.com/office/drawing/2014/main" id="{BED0A08B-0572-4F3E-BED2-E4096C429424}"/>
              </a:ext>
            </a:extLst>
          </p:cNvPr>
          <p:cNvGraphicFramePr>
            <a:graphicFrameLocks noGrp="1"/>
          </p:cNvGraphicFramePr>
          <p:nvPr>
            <p:ph idx="4294967295"/>
            <p:extLst>
              <p:ext uri="{D42A27DB-BD31-4B8C-83A1-F6EECF244321}">
                <p14:modId xmlns:p14="http://schemas.microsoft.com/office/powerpoint/2010/main" val="1841484197"/>
              </p:ext>
            </p:extLst>
          </p:nvPr>
        </p:nvGraphicFramePr>
        <p:xfrm>
          <a:off x="407734" y="1880845"/>
          <a:ext cx="7585461" cy="4040730"/>
        </p:xfrm>
        <a:graphic>
          <a:graphicData uri="http://schemas.openxmlformats.org/drawingml/2006/table">
            <a:tbl>
              <a:tblPr firstRow="1" firstCol="1" bandRow="1">
                <a:tableStyleId>{2D5ABB26-0587-4C30-8999-92F81FD0307C}</a:tableStyleId>
              </a:tblPr>
              <a:tblGrid>
                <a:gridCol w="448310">
                  <a:extLst>
                    <a:ext uri="{9D8B030D-6E8A-4147-A177-3AD203B41FA5}">
                      <a16:colId xmlns:a16="http://schemas.microsoft.com/office/drawing/2014/main" val="650844955"/>
                    </a:ext>
                  </a:extLst>
                </a:gridCol>
                <a:gridCol w="7137151">
                  <a:extLst>
                    <a:ext uri="{9D8B030D-6E8A-4147-A177-3AD203B41FA5}">
                      <a16:colId xmlns:a16="http://schemas.microsoft.com/office/drawing/2014/main" val="118363278"/>
                    </a:ext>
                  </a:extLst>
                </a:gridCol>
              </a:tblGrid>
              <a:tr h="540043">
                <a:tc>
                  <a:txBody>
                    <a:bodyPr/>
                    <a:lstStyle/>
                    <a:p>
                      <a:pPr>
                        <a:spcBef>
                          <a:spcPts val="600"/>
                        </a:spcBef>
                        <a:spcAft>
                          <a:spcPts val="600"/>
                        </a:spcAft>
                      </a:pPr>
                      <a:r>
                        <a:rPr lang="fr-FR" sz="2400" kern="1200" dirty="0">
                          <a:solidFill>
                            <a:schemeClr val="tx1"/>
                          </a:solidFill>
                          <a:latin typeface="+mn-lt"/>
                          <a:ea typeface="+mn-ea"/>
                          <a:cs typeface="+mn-cs"/>
                        </a:rPr>
                        <a:t>a.</a:t>
                      </a:r>
                    </a:p>
                  </a:txBody>
                  <a:tcPr marL="68580" marR="68580" marT="0" marB="0"/>
                </a:tc>
                <a:tc>
                  <a:txBody>
                    <a:bodyPr/>
                    <a:lstStyle/>
                    <a:p>
                      <a:pPr marL="0" algn="l" defTabSz="914400" rtl="0" eaLnBrk="1" latinLnBrk="0" hangingPunct="1">
                        <a:spcBef>
                          <a:spcPts val="600"/>
                        </a:spcBef>
                        <a:spcAft>
                          <a:spcPts val="600"/>
                        </a:spcAft>
                      </a:pPr>
                      <a:r>
                        <a:rPr lang="fr-FR" sz="2400" kern="1200" dirty="0">
                          <a:solidFill>
                            <a:schemeClr val="tx1"/>
                          </a:solidFill>
                          <a:latin typeface="+mn-lt"/>
                          <a:ea typeface="+mn-ea"/>
                          <a:cs typeface="+mn-cs"/>
                        </a:rPr>
                        <a:t>le risque de base de développer une SEP pour les personnes non allaitées est nul</a:t>
                      </a:r>
                      <a:endParaRPr lang="en-US"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878582151"/>
                  </a:ext>
                </a:extLst>
              </a:tr>
              <a:tr h="720080">
                <a:tc>
                  <a:txBody>
                    <a:bodyPr/>
                    <a:lstStyle/>
                    <a:p>
                      <a:pPr>
                        <a:spcBef>
                          <a:spcPts val="600"/>
                        </a:spcBef>
                        <a:spcAft>
                          <a:spcPts val="600"/>
                        </a:spcAft>
                      </a:pPr>
                      <a:r>
                        <a:rPr lang="fr-FR" sz="2400" kern="1200" dirty="0">
                          <a:solidFill>
                            <a:schemeClr val="tx1"/>
                          </a:solidFill>
                          <a:latin typeface="+mn-lt"/>
                          <a:ea typeface="+mn-ea"/>
                          <a:cs typeface="+mn-cs"/>
                        </a:rPr>
                        <a:t>b. </a:t>
                      </a:r>
                    </a:p>
                  </a:txBody>
                  <a:tcPr marL="68580" marR="68580" marT="0" marB="0"/>
                </a:tc>
                <a:tc>
                  <a:txBody>
                    <a:bodyPr/>
                    <a:lstStyle/>
                    <a:p>
                      <a:pPr marL="0" algn="l" defTabSz="914400" rtl="0" eaLnBrk="1" latinLnBrk="0" hangingPunct="1">
                        <a:spcBef>
                          <a:spcPts val="600"/>
                        </a:spcBef>
                        <a:spcAft>
                          <a:spcPts val="600"/>
                        </a:spcAft>
                      </a:pPr>
                      <a:r>
                        <a:rPr lang="fr-FR" sz="2400" kern="1200" dirty="0">
                          <a:solidFill>
                            <a:schemeClr val="tx1"/>
                          </a:solidFill>
                          <a:latin typeface="+mn-lt"/>
                          <a:ea typeface="+mn-ea"/>
                          <a:cs typeface="+mn-cs"/>
                        </a:rPr>
                        <a:t>les personnes jamais allaitées n’ont pas plus de risque de SEP que les personnes allaitées</a:t>
                      </a:r>
                      <a:endParaRPr lang="en-US"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099883510"/>
                  </a:ext>
                </a:extLst>
              </a:tr>
              <a:tr h="504056">
                <a:tc>
                  <a:txBody>
                    <a:bodyPr/>
                    <a:lstStyle/>
                    <a:p>
                      <a:pPr>
                        <a:spcBef>
                          <a:spcPts val="600"/>
                        </a:spcBef>
                        <a:spcAft>
                          <a:spcPts val="600"/>
                        </a:spcAft>
                      </a:pPr>
                      <a:r>
                        <a:rPr lang="fr-FR" sz="2400" kern="1200" dirty="0">
                          <a:solidFill>
                            <a:schemeClr val="tx1"/>
                          </a:solidFill>
                          <a:latin typeface="+mn-lt"/>
                          <a:ea typeface="+mn-ea"/>
                          <a:cs typeface="+mn-cs"/>
                        </a:rPr>
                        <a:t>c.</a:t>
                      </a:r>
                    </a:p>
                  </a:txBody>
                  <a:tcPr marL="68580" marR="68580" marT="0" marB="0"/>
                </a:tc>
                <a:tc>
                  <a:txBody>
                    <a:bodyPr/>
                    <a:lstStyle/>
                    <a:p>
                      <a:pPr marL="0" algn="l" defTabSz="914400" rtl="0" eaLnBrk="1" latinLnBrk="0" hangingPunct="1">
                        <a:spcBef>
                          <a:spcPts val="600"/>
                        </a:spcBef>
                        <a:spcAft>
                          <a:spcPts val="600"/>
                        </a:spcAft>
                      </a:pPr>
                      <a:r>
                        <a:rPr lang="fr-FR" sz="2400" b="1" kern="1200" dirty="0">
                          <a:solidFill>
                            <a:schemeClr val="tx1"/>
                          </a:solidFill>
                          <a:latin typeface="+mn-lt"/>
                          <a:ea typeface="+mn-ea"/>
                          <a:cs typeface="+mn-cs"/>
                        </a:rPr>
                        <a:t>l’effet de confusion potentiel de l'âge a été pris en compte par ajustement</a:t>
                      </a:r>
                      <a:endParaRPr lang="en-US"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1300699581"/>
                  </a:ext>
                </a:extLst>
              </a:tr>
              <a:tr h="748890">
                <a:tc>
                  <a:txBody>
                    <a:bodyPr/>
                    <a:lstStyle/>
                    <a:p>
                      <a:pPr>
                        <a:spcBef>
                          <a:spcPts val="600"/>
                        </a:spcBef>
                        <a:spcAft>
                          <a:spcPts val="600"/>
                        </a:spcAft>
                      </a:pPr>
                      <a:r>
                        <a:rPr lang="fr-FR" sz="2400" kern="1200" dirty="0">
                          <a:solidFill>
                            <a:schemeClr val="tx1"/>
                          </a:solidFill>
                          <a:latin typeface="+mn-lt"/>
                          <a:ea typeface="+mn-ea"/>
                          <a:cs typeface="+mn-cs"/>
                        </a:rPr>
                        <a:t>d.</a:t>
                      </a:r>
                    </a:p>
                  </a:txBody>
                  <a:tcPr marL="68580" marR="68580" marT="0" marB="0"/>
                </a:tc>
                <a:tc>
                  <a:txBody>
                    <a:bodyPr/>
                    <a:lstStyle/>
                    <a:p>
                      <a:pPr marL="0" algn="l" defTabSz="914400" rtl="0" eaLnBrk="1" latinLnBrk="0" hangingPunct="1">
                        <a:spcBef>
                          <a:spcPts val="600"/>
                        </a:spcBef>
                        <a:spcAft>
                          <a:spcPts val="600"/>
                        </a:spcAft>
                      </a:pPr>
                      <a:r>
                        <a:rPr lang="fr-FR" sz="2400" kern="1200" dirty="0">
                          <a:solidFill>
                            <a:schemeClr val="tx1"/>
                          </a:solidFill>
                          <a:latin typeface="+mn-lt"/>
                          <a:ea typeface="+mn-ea"/>
                          <a:cs typeface="+mn-cs"/>
                        </a:rPr>
                        <a:t>il y a une relation dose-effet significative entre allaitement dans l’enfance et développement d’une SEP</a:t>
                      </a:r>
                      <a:endParaRPr lang="en-US" sz="2400"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520196269"/>
                  </a:ext>
                </a:extLst>
              </a:tr>
              <a:tr h="619262">
                <a:tc>
                  <a:txBody>
                    <a:bodyPr/>
                    <a:lstStyle/>
                    <a:p>
                      <a:pPr>
                        <a:spcBef>
                          <a:spcPts val="600"/>
                        </a:spcBef>
                        <a:spcAft>
                          <a:spcPts val="600"/>
                        </a:spcAft>
                      </a:pPr>
                      <a:r>
                        <a:rPr lang="fr-FR" sz="2400" kern="1200" dirty="0">
                          <a:solidFill>
                            <a:schemeClr val="tx1"/>
                          </a:solidFill>
                          <a:latin typeface="+mn-lt"/>
                          <a:ea typeface="+mn-ea"/>
                          <a:cs typeface="+mn-cs"/>
                        </a:rPr>
                        <a:t>e.</a:t>
                      </a:r>
                    </a:p>
                  </a:txBody>
                  <a:tcPr marL="68580" marR="68580" marT="0" marB="0"/>
                </a:tc>
                <a:tc>
                  <a:txBody>
                    <a:bodyPr/>
                    <a:lstStyle/>
                    <a:p>
                      <a:pPr marL="0" algn="l" defTabSz="914400" rtl="0" eaLnBrk="1" latinLnBrk="0" hangingPunct="1">
                        <a:spcBef>
                          <a:spcPts val="600"/>
                        </a:spcBef>
                        <a:spcAft>
                          <a:spcPts val="600"/>
                        </a:spcAft>
                      </a:pPr>
                      <a:r>
                        <a:rPr lang="fr-FR" sz="2400" b="1" kern="1200" dirty="0">
                          <a:solidFill>
                            <a:schemeClr val="tx1"/>
                          </a:solidFill>
                          <a:latin typeface="+mn-lt"/>
                          <a:ea typeface="+mn-ea"/>
                          <a:cs typeface="+mn-cs"/>
                        </a:rPr>
                        <a:t>avoir été allaité plus de 4 mois est associé à un moins grand risque de SEP par rapport</a:t>
                      </a:r>
                      <a:r>
                        <a:rPr lang="fr-FR" sz="2400" b="1" kern="1200" baseline="0" dirty="0">
                          <a:solidFill>
                            <a:schemeClr val="tx1"/>
                          </a:solidFill>
                          <a:latin typeface="+mn-lt"/>
                          <a:ea typeface="+mn-ea"/>
                          <a:cs typeface="+mn-cs"/>
                        </a:rPr>
                        <a:t> à</a:t>
                      </a:r>
                      <a:r>
                        <a:rPr lang="fr-FR" sz="2400" b="1" kern="1200" dirty="0">
                          <a:solidFill>
                            <a:schemeClr val="tx1"/>
                          </a:solidFill>
                          <a:latin typeface="+mn-lt"/>
                          <a:ea typeface="+mn-ea"/>
                          <a:cs typeface="+mn-cs"/>
                        </a:rPr>
                        <a:t> l’absence d’allaitement</a:t>
                      </a:r>
                      <a:endParaRPr lang="en-US" sz="2400" b="1" kern="1200" dirty="0">
                        <a:solidFill>
                          <a:schemeClr val="tx1"/>
                        </a:solidFill>
                        <a:latin typeface="+mn-lt"/>
                        <a:ea typeface="+mn-ea"/>
                        <a:cs typeface="+mn-cs"/>
                      </a:endParaRPr>
                    </a:p>
                  </a:txBody>
                  <a:tcPr marL="68580" marR="68580" marT="0" marB="0"/>
                </a:tc>
                <a:extLst>
                  <a:ext uri="{0D108BD9-81ED-4DB2-BD59-A6C34878D82A}">
                    <a16:rowId xmlns:a16="http://schemas.microsoft.com/office/drawing/2014/main" val="2520195665"/>
                  </a:ext>
                </a:extLst>
              </a:tr>
            </a:tbl>
          </a:graphicData>
        </a:graphic>
      </p:graphicFrame>
      <p:cxnSp>
        <p:nvCxnSpPr>
          <p:cNvPr id="5" name="Connecteur droit 4"/>
          <p:cNvCxnSpPr/>
          <p:nvPr/>
        </p:nvCxnSpPr>
        <p:spPr>
          <a:xfrm>
            <a:off x="403894" y="1052736"/>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2377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a:extLst>
              <a:ext uri="{FF2B5EF4-FFF2-40B4-BE49-F238E27FC236}">
                <a16:creationId xmlns:a16="http://schemas.microsoft.com/office/drawing/2014/main" id="{406EC982-4DCC-4A3B-9E03-55DE3611E284}"/>
              </a:ext>
            </a:extLst>
          </p:cNvPr>
          <p:cNvSpPr txBox="1">
            <a:spLocks/>
          </p:cNvSpPr>
          <p:nvPr/>
        </p:nvSpPr>
        <p:spPr bwMode="auto">
          <a:xfrm>
            <a:off x="118683" y="2759710"/>
            <a:ext cx="8884837" cy="1238830"/>
          </a:xfrm>
          <a:prstGeom prst="rect">
            <a:avLst/>
          </a:prstGeom>
          <a:noFill/>
          <a:ln w="28575">
            <a:solidFill>
              <a:srgbClr val="FF0000"/>
            </a:solidFill>
            <a:miter lim="800000"/>
            <a:headEnd/>
            <a:tailEnd/>
          </a:ln>
        </p:spPr>
        <p:txBody>
          <a:bodyPr/>
          <a:lstStyle/>
          <a:p>
            <a:pPr>
              <a:spcBef>
                <a:spcPct val="20000"/>
              </a:spcBef>
              <a:tabLst>
                <a:tab pos="1706563" algn="l"/>
              </a:tabLst>
              <a:defRPr/>
            </a:pPr>
            <a:r>
              <a:rPr lang="fr-FR" sz="1600" b="1" dirty="0">
                <a:solidFill>
                  <a:prstClr val="black"/>
                </a:solidFill>
                <a:latin typeface="Calibri" panose="020F0502020204030204"/>
              </a:rPr>
              <a:t>Analyse multivariée, exposition = Variable Allaitement Oui/Non</a:t>
            </a:r>
            <a:r>
              <a:rPr lang="fr-FR" sz="1600" dirty="0">
                <a:solidFill>
                  <a:prstClr val="black"/>
                </a:solidFill>
                <a:latin typeface="Calibri" panose="020F0502020204030204"/>
              </a:rPr>
              <a:t>:</a:t>
            </a:r>
          </a:p>
          <a:p>
            <a:pPr>
              <a:spcBef>
                <a:spcPct val="20000"/>
              </a:spcBef>
              <a:tabLst>
                <a:tab pos="1706563" algn="l"/>
              </a:tabLst>
              <a:defRPr/>
            </a:pPr>
            <a:r>
              <a:rPr lang="fr-FR" sz="1600" b="1" dirty="0">
                <a:solidFill>
                  <a:prstClr val="black"/>
                </a:solidFill>
                <a:latin typeface="Calibri" panose="020F0502020204030204"/>
              </a:rPr>
              <a:t>Par rapport aux personnes jamais allaitées </a:t>
            </a:r>
            <a:r>
              <a:rPr lang="fr-FR" sz="1600" dirty="0">
                <a:solidFill>
                  <a:prstClr val="black"/>
                </a:solidFill>
                <a:latin typeface="Calibri" panose="020F0502020204030204"/>
              </a:rPr>
              <a:t>(catégorie de référence), les personnes allaitées (quelle que soit la durée) ont un risque de SEP réduit de 42% (OR=0.58) en moyenne, avec 95% des valeurs possibles de cette réduction allant de 65% (OR=0.35) à 6% (OR=0.94)</a:t>
            </a:r>
            <a:endParaRPr lang="fr-FR" sz="1600" dirty="0"/>
          </a:p>
        </p:txBody>
      </p:sp>
      <p:grpSp>
        <p:nvGrpSpPr>
          <p:cNvPr id="6" name="Groupe 5"/>
          <p:cNvGrpSpPr/>
          <p:nvPr/>
        </p:nvGrpSpPr>
        <p:grpSpPr>
          <a:xfrm>
            <a:off x="129581" y="785774"/>
            <a:ext cx="8884837" cy="1665907"/>
            <a:chOff x="129581" y="1210405"/>
            <a:chExt cx="8884837" cy="1665907"/>
          </a:xfrm>
        </p:grpSpPr>
        <p:pic>
          <p:nvPicPr>
            <p:cNvPr id="2" name="Image 1"/>
            <p:cNvPicPr>
              <a:picLocks noChangeAspect="1"/>
            </p:cNvPicPr>
            <p:nvPr/>
          </p:nvPicPr>
          <p:blipFill>
            <a:blip r:embed="rId3"/>
            <a:stretch>
              <a:fillRect/>
            </a:stretch>
          </p:blipFill>
          <p:spPr>
            <a:xfrm>
              <a:off x="129581" y="1210405"/>
              <a:ext cx="8884837" cy="1665907"/>
            </a:xfrm>
            <a:prstGeom prst="rect">
              <a:avLst/>
            </a:prstGeom>
            <a:ln>
              <a:noFill/>
            </a:ln>
          </p:spPr>
        </p:pic>
        <p:sp>
          <p:nvSpPr>
            <p:cNvPr id="7" name="Ellipse 6"/>
            <p:cNvSpPr/>
            <p:nvPr/>
          </p:nvSpPr>
          <p:spPr>
            <a:xfrm>
              <a:off x="3563888" y="1278402"/>
              <a:ext cx="1152128" cy="339558"/>
            </a:xfrm>
            <a:prstGeom prst="ellipse">
              <a:avLst/>
            </a:prstGeom>
            <a:noFill/>
            <a:ln w="349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4" name="Rectangle 3"/>
            <p:cNvSpPr/>
            <p:nvPr/>
          </p:nvSpPr>
          <p:spPr>
            <a:xfrm>
              <a:off x="129581" y="2017938"/>
              <a:ext cx="5378523" cy="4032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1" name="Titre 1"/>
          <p:cNvSpPr>
            <a:spLocks noGrp="1"/>
          </p:cNvSpPr>
          <p:nvPr>
            <p:ph type="title" idx="4294967295"/>
          </p:nvPr>
        </p:nvSpPr>
        <p:spPr>
          <a:xfrm>
            <a:off x="251520" y="116632"/>
            <a:ext cx="8892480" cy="792088"/>
          </a:xfrm>
        </p:spPr>
        <p:txBody>
          <a:bodyPr>
            <a:noAutofit/>
          </a:bodyPr>
          <a:lstStyle/>
          <a:p>
            <a:pPr algn="l"/>
            <a:r>
              <a:rPr lang="fr-FR" sz="2000" dirty="0">
                <a:solidFill>
                  <a:schemeClr val="tx1">
                    <a:lumMod val="65000"/>
                    <a:lumOff val="35000"/>
                  </a:schemeClr>
                </a:solidFill>
                <a:cs typeface="Arial" pitchFamily="34" charset="0"/>
              </a:rPr>
              <a:t>Q11. Tableau 2</a:t>
            </a:r>
          </a:p>
        </p:txBody>
      </p:sp>
      <p:pic>
        <p:nvPicPr>
          <p:cNvPr id="3" name="Image 2"/>
          <p:cNvPicPr>
            <a:picLocks noChangeAspect="1"/>
          </p:cNvPicPr>
          <p:nvPr/>
        </p:nvPicPr>
        <p:blipFill>
          <a:blip r:embed="rId4"/>
          <a:stretch>
            <a:fillRect/>
          </a:stretch>
        </p:blipFill>
        <p:spPr>
          <a:xfrm>
            <a:off x="1835696" y="272748"/>
            <a:ext cx="7002109" cy="502491"/>
          </a:xfrm>
          <a:prstGeom prst="rect">
            <a:avLst/>
          </a:prstGeom>
        </p:spPr>
      </p:pic>
      <p:sp>
        <p:nvSpPr>
          <p:cNvPr id="15" name="Ellipse 14"/>
          <p:cNvSpPr/>
          <p:nvPr/>
        </p:nvSpPr>
        <p:spPr>
          <a:xfrm>
            <a:off x="6876256" y="860462"/>
            <a:ext cx="1152128" cy="339558"/>
          </a:xfrm>
          <a:prstGeom prst="ellipse">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6" name="Espace réservé du contenu 2">
            <a:extLst>
              <a:ext uri="{FF2B5EF4-FFF2-40B4-BE49-F238E27FC236}">
                <a16:creationId xmlns:a16="http://schemas.microsoft.com/office/drawing/2014/main" id="{406EC982-4DCC-4A3B-9E03-55DE3611E284}"/>
              </a:ext>
            </a:extLst>
          </p:cNvPr>
          <p:cNvSpPr txBox="1">
            <a:spLocks/>
          </p:cNvSpPr>
          <p:nvPr/>
        </p:nvSpPr>
        <p:spPr bwMode="auto">
          <a:xfrm>
            <a:off x="2195736" y="845840"/>
            <a:ext cx="3477937" cy="1582091"/>
          </a:xfrm>
          <a:prstGeom prst="rect">
            <a:avLst/>
          </a:prstGeom>
          <a:noFill/>
          <a:ln w="28575">
            <a:solidFill>
              <a:schemeClr val="tx1"/>
            </a:solidFill>
            <a:miter lim="800000"/>
            <a:headEnd/>
            <a:tailEnd/>
          </a:ln>
        </p:spPr>
        <p:txBody>
          <a:bodyPr/>
          <a:lstStyle/>
          <a:p>
            <a:pPr>
              <a:spcBef>
                <a:spcPct val="20000"/>
              </a:spcBef>
              <a:tabLst>
                <a:tab pos="1706563" algn="l"/>
              </a:tabLst>
              <a:defRPr/>
            </a:pPr>
            <a:endParaRPr lang="fr-FR" sz="1600" dirty="0"/>
          </a:p>
        </p:txBody>
      </p:sp>
      <p:sp>
        <p:nvSpPr>
          <p:cNvPr id="17" name="Espace réservé du contenu 2">
            <a:extLst>
              <a:ext uri="{FF2B5EF4-FFF2-40B4-BE49-F238E27FC236}">
                <a16:creationId xmlns:a16="http://schemas.microsoft.com/office/drawing/2014/main" id="{406EC982-4DCC-4A3B-9E03-55DE3611E284}"/>
              </a:ext>
            </a:extLst>
          </p:cNvPr>
          <p:cNvSpPr txBox="1">
            <a:spLocks/>
          </p:cNvSpPr>
          <p:nvPr/>
        </p:nvSpPr>
        <p:spPr bwMode="auto">
          <a:xfrm>
            <a:off x="5932672" y="836712"/>
            <a:ext cx="3053370" cy="1591219"/>
          </a:xfrm>
          <a:prstGeom prst="rect">
            <a:avLst/>
          </a:prstGeom>
          <a:noFill/>
          <a:ln w="28575">
            <a:solidFill>
              <a:schemeClr val="tx1"/>
            </a:solidFill>
            <a:miter lim="800000"/>
            <a:headEnd/>
            <a:tailEnd/>
          </a:ln>
        </p:spPr>
        <p:txBody>
          <a:bodyPr/>
          <a:lstStyle/>
          <a:p>
            <a:pPr>
              <a:spcBef>
                <a:spcPct val="20000"/>
              </a:spcBef>
              <a:tabLst>
                <a:tab pos="1706563" algn="l"/>
              </a:tabLst>
              <a:defRPr/>
            </a:pPr>
            <a:endParaRPr lang="fr-FR" sz="1600" dirty="0"/>
          </a:p>
        </p:txBody>
      </p:sp>
      <p:sp>
        <p:nvSpPr>
          <p:cNvPr id="18" name="Ellipse 17"/>
          <p:cNvSpPr/>
          <p:nvPr/>
        </p:nvSpPr>
        <p:spPr>
          <a:xfrm>
            <a:off x="3563888" y="860462"/>
            <a:ext cx="1152128" cy="339558"/>
          </a:xfrm>
          <a:prstGeom prst="ellipse">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9" name="Rectangle 18"/>
          <p:cNvSpPr/>
          <p:nvPr/>
        </p:nvSpPr>
        <p:spPr>
          <a:xfrm>
            <a:off x="107504" y="1568667"/>
            <a:ext cx="8730301" cy="4032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p:cNvSpPr/>
          <p:nvPr/>
        </p:nvSpPr>
        <p:spPr>
          <a:xfrm>
            <a:off x="6300192" y="389802"/>
            <a:ext cx="360039" cy="23088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022060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2">
            <a:extLst>
              <a:ext uri="{FF2B5EF4-FFF2-40B4-BE49-F238E27FC236}">
                <a16:creationId xmlns:a16="http://schemas.microsoft.com/office/drawing/2014/main" id="{406EC982-4DCC-4A3B-9E03-55DE3611E284}"/>
              </a:ext>
            </a:extLst>
          </p:cNvPr>
          <p:cNvSpPr txBox="1">
            <a:spLocks/>
          </p:cNvSpPr>
          <p:nvPr/>
        </p:nvSpPr>
        <p:spPr bwMode="auto">
          <a:xfrm>
            <a:off x="138112" y="3074172"/>
            <a:ext cx="8898090" cy="3163140"/>
          </a:xfrm>
          <a:prstGeom prst="rect">
            <a:avLst/>
          </a:prstGeom>
          <a:solidFill>
            <a:schemeClr val="bg1"/>
          </a:solidFill>
          <a:ln w="38100">
            <a:solidFill>
              <a:srgbClr val="00B0F0"/>
            </a:solidFill>
            <a:miter lim="800000"/>
            <a:headEnd/>
            <a:tailEnd/>
          </a:ln>
        </p:spPr>
        <p:txBody>
          <a:bodyPr/>
          <a:lstStyle/>
          <a:p>
            <a:pPr>
              <a:spcBef>
                <a:spcPct val="20000"/>
              </a:spcBef>
              <a:tabLst>
                <a:tab pos="1706563" algn="l"/>
              </a:tabLst>
              <a:defRPr/>
            </a:pPr>
            <a:r>
              <a:rPr lang="fr-FR" sz="1600" b="1" dirty="0">
                <a:solidFill>
                  <a:prstClr val="black"/>
                </a:solidFill>
              </a:rPr>
              <a:t>Analyse multivariée, exposition = Variable </a:t>
            </a:r>
            <a:r>
              <a:rPr lang="fr-FR" sz="1600" b="1" dirty="0">
                <a:solidFill>
                  <a:prstClr val="black"/>
                </a:solidFill>
                <a:latin typeface="Calibri" panose="020F0502020204030204"/>
              </a:rPr>
              <a:t>ordinale : Allaitement en catégories de durée</a:t>
            </a:r>
            <a:r>
              <a:rPr lang="fr-FR" sz="1600" b="1" dirty="0">
                <a:solidFill>
                  <a:prstClr val="black"/>
                </a:solidFill>
              </a:rPr>
              <a:t> ordonnées </a:t>
            </a:r>
            <a:endParaRPr lang="fr-FR" sz="1600" b="1" dirty="0">
              <a:solidFill>
                <a:prstClr val="black"/>
              </a:solidFill>
              <a:latin typeface="Calibri" panose="020F0502020204030204"/>
            </a:endParaRPr>
          </a:p>
          <a:p>
            <a:pPr>
              <a:spcBef>
                <a:spcPct val="20000"/>
              </a:spcBef>
              <a:tabLst>
                <a:tab pos="1706563" algn="l"/>
              </a:tabLst>
              <a:defRPr/>
            </a:pPr>
            <a:r>
              <a:rPr lang="fr-FR" sz="1600" b="1" dirty="0">
                <a:solidFill>
                  <a:prstClr val="black"/>
                </a:solidFill>
                <a:latin typeface="Calibri" panose="020F0502020204030204"/>
              </a:rPr>
              <a:t>Par rapport aux personnes jamais allaitées</a:t>
            </a:r>
            <a:r>
              <a:rPr lang="fr-FR" sz="1600" dirty="0">
                <a:solidFill>
                  <a:prstClr val="black"/>
                </a:solidFill>
                <a:latin typeface="Calibri" panose="020F0502020204030204"/>
              </a:rPr>
              <a:t>, </a:t>
            </a:r>
          </a:p>
          <a:p>
            <a:pPr>
              <a:spcBef>
                <a:spcPct val="20000"/>
              </a:spcBef>
              <a:tabLst>
                <a:tab pos="358775" algn="l"/>
              </a:tabLst>
              <a:defRPr/>
            </a:pPr>
            <a:r>
              <a:rPr lang="fr-FR" sz="1600" dirty="0">
                <a:solidFill>
                  <a:prstClr val="black"/>
                </a:solidFill>
                <a:latin typeface="Calibri" panose="020F0502020204030204"/>
              </a:rPr>
              <a:t>	les personnes allaitées </a:t>
            </a:r>
            <a:r>
              <a:rPr lang="en-US" sz="1600" b="1" dirty="0"/>
              <a:t>≤ 4 </a:t>
            </a:r>
            <a:r>
              <a:rPr lang="en-US" sz="1600" b="1" dirty="0" err="1"/>
              <a:t>mois</a:t>
            </a:r>
            <a:r>
              <a:rPr lang="en-US" sz="1600" b="1" dirty="0"/>
              <a:t> </a:t>
            </a:r>
            <a:r>
              <a:rPr lang="fr-FR" sz="1600" dirty="0">
                <a:solidFill>
                  <a:prstClr val="black"/>
                </a:solidFill>
                <a:latin typeface="Calibri" panose="020F0502020204030204"/>
              </a:rPr>
              <a:t>ont </a:t>
            </a:r>
            <a:r>
              <a:rPr lang="fr-FR" sz="1600" b="1" dirty="0">
                <a:solidFill>
                  <a:prstClr val="black"/>
                </a:solidFill>
                <a:latin typeface="Calibri" panose="020F0502020204030204"/>
              </a:rPr>
              <a:t>un risque de SEP qui semble </a:t>
            </a:r>
            <a:r>
              <a:rPr lang="fr-FR" sz="1600" b="1" dirty="0">
                <a:solidFill>
                  <a:prstClr val="black"/>
                </a:solidFill>
              </a:rPr>
              <a:t>réduit en moyenne de </a:t>
            </a:r>
            <a:r>
              <a:rPr lang="fr-FR" sz="1600" b="1" dirty="0">
                <a:solidFill>
                  <a:prstClr val="black"/>
                </a:solidFill>
                <a:latin typeface="Calibri" panose="020F0502020204030204"/>
              </a:rPr>
              <a:t>13% (OR=0.87) MAIS</a:t>
            </a:r>
            <a:r>
              <a:rPr lang="fr-FR" sz="1600" dirty="0">
                <a:solidFill>
                  <a:prstClr val="black"/>
                </a:solidFill>
                <a:latin typeface="Calibri" panose="020F0502020204030204"/>
              </a:rPr>
              <a:t> </a:t>
            </a:r>
            <a:r>
              <a:rPr lang="fr-FR" sz="1600" b="1" dirty="0">
                <a:solidFill>
                  <a:prstClr val="black"/>
                </a:solidFill>
                <a:latin typeface="Calibri" panose="020F0502020204030204"/>
              </a:rPr>
              <a:t>on ne PEUT PAS CONCLURE à une association car l’intervalle de confiance va d’une réduction du risque de 51% (OR=0.49) à une augmentation du risque de 52% (OR=1.52)!!</a:t>
            </a:r>
          </a:p>
          <a:p>
            <a:pPr>
              <a:spcBef>
                <a:spcPct val="20000"/>
              </a:spcBef>
              <a:tabLst>
                <a:tab pos="358775" algn="l"/>
              </a:tabLst>
              <a:defRPr/>
            </a:pPr>
            <a:r>
              <a:rPr lang="fr-FR" sz="1600" dirty="0">
                <a:solidFill>
                  <a:prstClr val="black"/>
                </a:solidFill>
                <a:latin typeface="Calibri" panose="020F0502020204030204"/>
              </a:rPr>
              <a:t>	Les personnes allaitées </a:t>
            </a:r>
            <a:r>
              <a:rPr lang="fr-FR" sz="1600" b="1" dirty="0">
                <a:solidFill>
                  <a:prstClr val="black"/>
                </a:solidFill>
                <a:latin typeface="Calibri" panose="020F0502020204030204"/>
              </a:rPr>
              <a:t>&gt;4 mois </a:t>
            </a:r>
            <a:r>
              <a:rPr lang="fr-FR" sz="1600" dirty="0">
                <a:solidFill>
                  <a:prstClr val="black"/>
                </a:solidFill>
              </a:rPr>
              <a:t>ont un risque de SEP réduit en moyenne de 49% (OR=0.51) et on PEUT CONCLURE à une association significative car l’intervalle de confiance ne comprend pas le « 1 », il va d’une réduction max du risque de 71% (OR=0.29) à une réduction minimum du risque de 12% (OR=0.88)</a:t>
            </a:r>
          </a:p>
          <a:p>
            <a:pPr>
              <a:spcBef>
                <a:spcPct val="20000"/>
              </a:spcBef>
              <a:tabLst>
                <a:tab pos="358775" algn="l"/>
              </a:tabLst>
              <a:defRPr/>
            </a:pPr>
            <a:r>
              <a:rPr lang="fr-FR" sz="1600" dirty="0">
                <a:solidFill>
                  <a:prstClr val="black"/>
                </a:solidFill>
              </a:rPr>
              <a:t>De façon globale, on ne peut pas affirmer qu’il y a un effet-dose parce que : </a:t>
            </a:r>
          </a:p>
          <a:p>
            <a:pPr>
              <a:spcBef>
                <a:spcPct val="20000"/>
              </a:spcBef>
              <a:tabLst>
                <a:tab pos="358775" algn="l"/>
              </a:tabLst>
              <a:defRPr/>
            </a:pPr>
            <a:r>
              <a:rPr lang="fr-FR" sz="1600" dirty="0">
                <a:solidFill>
                  <a:prstClr val="black"/>
                </a:solidFill>
              </a:rPr>
              <a:t>	1) il manque le « p tendance » (p for trend) et </a:t>
            </a:r>
          </a:p>
          <a:p>
            <a:pPr>
              <a:spcBef>
                <a:spcPct val="20000"/>
              </a:spcBef>
              <a:tabLst>
                <a:tab pos="358775" algn="l"/>
              </a:tabLst>
              <a:defRPr/>
            </a:pPr>
            <a:r>
              <a:rPr lang="fr-FR" sz="1600" dirty="0">
                <a:solidFill>
                  <a:prstClr val="black"/>
                </a:solidFill>
              </a:rPr>
              <a:t>	2) les ICC se chevauchent : [0.49-1.52] et [0.29-0.88]</a:t>
            </a:r>
          </a:p>
          <a:p>
            <a:pPr>
              <a:spcBef>
                <a:spcPct val="20000"/>
              </a:spcBef>
              <a:tabLst>
                <a:tab pos="358775" algn="l"/>
              </a:tabLst>
              <a:defRPr/>
            </a:pPr>
            <a:r>
              <a:rPr lang="fr-FR" sz="1600" dirty="0">
                <a:solidFill>
                  <a:prstClr val="black"/>
                </a:solidFill>
                <a:latin typeface="Calibri" panose="020F0502020204030204"/>
              </a:rPr>
              <a:t> </a:t>
            </a:r>
          </a:p>
        </p:txBody>
      </p:sp>
      <p:grpSp>
        <p:nvGrpSpPr>
          <p:cNvPr id="6" name="Groupe 5"/>
          <p:cNvGrpSpPr/>
          <p:nvPr/>
        </p:nvGrpSpPr>
        <p:grpSpPr>
          <a:xfrm>
            <a:off x="129581" y="785774"/>
            <a:ext cx="8884837" cy="1665907"/>
            <a:chOff x="129581" y="1210405"/>
            <a:chExt cx="8884837" cy="1665907"/>
          </a:xfrm>
        </p:grpSpPr>
        <p:pic>
          <p:nvPicPr>
            <p:cNvPr id="2" name="Image 1"/>
            <p:cNvPicPr>
              <a:picLocks noChangeAspect="1"/>
            </p:cNvPicPr>
            <p:nvPr/>
          </p:nvPicPr>
          <p:blipFill>
            <a:blip r:embed="rId3"/>
            <a:stretch>
              <a:fillRect/>
            </a:stretch>
          </p:blipFill>
          <p:spPr>
            <a:xfrm>
              <a:off x="129581" y="1210405"/>
              <a:ext cx="8884837" cy="1665907"/>
            </a:xfrm>
            <a:prstGeom prst="rect">
              <a:avLst/>
            </a:prstGeom>
          </p:spPr>
        </p:pic>
        <p:sp>
          <p:nvSpPr>
            <p:cNvPr id="7" name="Ellipse 6"/>
            <p:cNvSpPr/>
            <p:nvPr/>
          </p:nvSpPr>
          <p:spPr>
            <a:xfrm>
              <a:off x="3563888" y="1278402"/>
              <a:ext cx="1152128" cy="339558"/>
            </a:xfrm>
            <a:prstGeom prst="ellipse">
              <a:avLst/>
            </a:prstGeom>
            <a:noFill/>
            <a:ln w="349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0" name="Espace réservé du contenu 2">
              <a:extLst>
                <a:ext uri="{FF2B5EF4-FFF2-40B4-BE49-F238E27FC236}">
                  <a16:creationId xmlns:a16="http://schemas.microsoft.com/office/drawing/2014/main" id="{406EC982-4DCC-4A3B-9E03-55DE3611E284}"/>
                </a:ext>
              </a:extLst>
            </p:cNvPr>
            <p:cNvSpPr txBox="1">
              <a:spLocks/>
            </p:cNvSpPr>
            <p:nvPr/>
          </p:nvSpPr>
          <p:spPr bwMode="auto">
            <a:xfrm>
              <a:off x="138111" y="2222419"/>
              <a:ext cx="8699693" cy="575361"/>
            </a:xfrm>
            <a:prstGeom prst="rect">
              <a:avLst/>
            </a:prstGeom>
            <a:noFill/>
            <a:ln w="38100">
              <a:solidFill>
                <a:srgbClr val="00B0F0"/>
              </a:solidFill>
              <a:miter lim="800000"/>
              <a:headEnd/>
              <a:tailEnd/>
            </a:ln>
          </p:spPr>
          <p:txBody>
            <a:bodyPr/>
            <a:lstStyle/>
            <a:p>
              <a:pPr>
                <a:spcBef>
                  <a:spcPct val="20000"/>
                </a:spcBef>
                <a:tabLst>
                  <a:tab pos="1706563" algn="l"/>
                </a:tabLst>
                <a:defRPr/>
              </a:pPr>
              <a:endParaRPr lang="fr-FR" dirty="0">
                <a:solidFill>
                  <a:prstClr val="black"/>
                </a:solidFill>
                <a:latin typeface="Calibri" panose="020F0502020204030204"/>
              </a:endParaRPr>
            </a:p>
          </p:txBody>
        </p:sp>
      </p:grpSp>
      <p:sp>
        <p:nvSpPr>
          <p:cNvPr id="11" name="Titre 1"/>
          <p:cNvSpPr>
            <a:spLocks noGrp="1"/>
          </p:cNvSpPr>
          <p:nvPr>
            <p:ph type="title" idx="4294967295"/>
          </p:nvPr>
        </p:nvSpPr>
        <p:spPr>
          <a:xfrm>
            <a:off x="251520" y="116632"/>
            <a:ext cx="8892480" cy="792088"/>
          </a:xfrm>
        </p:spPr>
        <p:txBody>
          <a:bodyPr>
            <a:noAutofit/>
          </a:bodyPr>
          <a:lstStyle/>
          <a:p>
            <a:pPr algn="l"/>
            <a:r>
              <a:rPr lang="fr-FR" sz="2000" dirty="0">
                <a:solidFill>
                  <a:schemeClr val="tx1">
                    <a:lumMod val="65000"/>
                    <a:lumOff val="35000"/>
                  </a:schemeClr>
                </a:solidFill>
                <a:cs typeface="Arial" pitchFamily="34" charset="0"/>
              </a:rPr>
              <a:t>Q11. Tableau 2</a:t>
            </a:r>
          </a:p>
        </p:txBody>
      </p:sp>
      <p:pic>
        <p:nvPicPr>
          <p:cNvPr id="3" name="Image 2"/>
          <p:cNvPicPr>
            <a:picLocks noChangeAspect="1"/>
          </p:cNvPicPr>
          <p:nvPr/>
        </p:nvPicPr>
        <p:blipFill>
          <a:blip r:embed="rId4"/>
          <a:stretch>
            <a:fillRect/>
          </a:stretch>
        </p:blipFill>
        <p:spPr>
          <a:xfrm>
            <a:off x="1835696" y="272748"/>
            <a:ext cx="7002109" cy="502491"/>
          </a:xfrm>
          <a:prstGeom prst="rect">
            <a:avLst/>
          </a:prstGeom>
        </p:spPr>
      </p:pic>
      <p:sp>
        <p:nvSpPr>
          <p:cNvPr id="15" name="Ellipse 14"/>
          <p:cNvSpPr/>
          <p:nvPr/>
        </p:nvSpPr>
        <p:spPr>
          <a:xfrm>
            <a:off x="6876256" y="860462"/>
            <a:ext cx="1152128" cy="339558"/>
          </a:xfrm>
          <a:prstGeom prst="ellipse">
            <a:avLst/>
          </a:prstGeom>
          <a:noFill/>
          <a:ln w="349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6" name="Espace réservé du contenu 2">
            <a:extLst>
              <a:ext uri="{FF2B5EF4-FFF2-40B4-BE49-F238E27FC236}">
                <a16:creationId xmlns:a16="http://schemas.microsoft.com/office/drawing/2014/main" id="{406EC982-4DCC-4A3B-9E03-55DE3611E284}"/>
              </a:ext>
            </a:extLst>
          </p:cNvPr>
          <p:cNvSpPr txBox="1">
            <a:spLocks/>
          </p:cNvSpPr>
          <p:nvPr/>
        </p:nvSpPr>
        <p:spPr bwMode="auto">
          <a:xfrm>
            <a:off x="2195736" y="869590"/>
            <a:ext cx="3477937" cy="1582091"/>
          </a:xfrm>
          <a:prstGeom prst="rect">
            <a:avLst/>
          </a:prstGeom>
          <a:noFill/>
          <a:ln w="28575">
            <a:solidFill>
              <a:schemeClr val="tx1"/>
            </a:solidFill>
            <a:miter lim="800000"/>
            <a:headEnd/>
            <a:tailEnd/>
          </a:ln>
        </p:spPr>
        <p:txBody>
          <a:bodyPr/>
          <a:lstStyle/>
          <a:p>
            <a:pPr>
              <a:spcBef>
                <a:spcPct val="20000"/>
              </a:spcBef>
              <a:tabLst>
                <a:tab pos="1706563" algn="l"/>
              </a:tabLst>
              <a:defRPr/>
            </a:pPr>
            <a:endParaRPr lang="fr-FR" sz="1600" dirty="0"/>
          </a:p>
        </p:txBody>
      </p:sp>
      <p:sp>
        <p:nvSpPr>
          <p:cNvPr id="17" name="Espace réservé du contenu 2">
            <a:extLst>
              <a:ext uri="{FF2B5EF4-FFF2-40B4-BE49-F238E27FC236}">
                <a16:creationId xmlns:a16="http://schemas.microsoft.com/office/drawing/2014/main" id="{406EC982-4DCC-4A3B-9E03-55DE3611E284}"/>
              </a:ext>
            </a:extLst>
          </p:cNvPr>
          <p:cNvSpPr txBox="1">
            <a:spLocks/>
          </p:cNvSpPr>
          <p:nvPr/>
        </p:nvSpPr>
        <p:spPr bwMode="auto">
          <a:xfrm>
            <a:off x="5932672" y="860462"/>
            <a:ext cx="3053370" cy="1591219"/>
          </a:xfrm>
          <a:prstGeom prst="rect">
            <a:avLst/>
          </a:prstGeom>
          <a:noFill/>
          <a:ln w="28575">
            <a:solidFill>
              <a:schemeClr val="tx1"/>
            </a:solidFill>
            <a:miter lim="800000"/>
            <a:headEnd/>
            <a:tailEnd/>
          </a:ln>
        </p:spPr>
        <p:txBody>
          <a:bodyPr/>
          <a:lstStyle/>
          <a:p>
            <a:pPr>
              <a:spcBef>
                <a:spcPct val="20000"/>
              </a:spcBef>
              <a:tabLst>
                <a:tab pos="1706563" algn="l"/>
              </a:tabLst>
              <a:defRPr/>
            </a:pPr>
            <a:endParaRPr lang="fr-FR" sz="1600" dirty="0"/>
          </a:p>
        </p:txBody>
      </p:sp>
    </p:spTree>
    <p:extLst>
      <p:ext uri="{BB962C8B-B14F-4D97-AF65-F5344CB8AC3E}">
        <p14:creationId xmlns:p14="http://schemas.microsoft.com/office/powerpoint/2010/main" val="3789751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Q11 : Facteur de confusion</a:t>
            </a:r>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Titre 1"/>
          <p:cNvSpPr txBox="1">
            <a:spLocks/>
          </p:cNvSpPr>
          <p:nvPr/>
        </p:nvSpPr>
        <p:spPr>
          <a:xfrm>
            <a:off x="277270" y="1340768"/>
            <a:ext cx="8229600" cy="79208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spcAft>
                <a:spcPts val="600"/>
              </a:spcAft>
            </a:pPr>
            <a:r>
              <a:rPr lang="fr-FR" sz="2000" dirty="0">
                <a:solidFill>
                  <a:schemeClr val="tx1">
                    <a:lumMod val="65000"/>
                    <a:lumOff val="35000"/>
                  </a:schemeClr>
                </a:solidFill>
                <a:cs typeface="Arial" pitchFamily="34" charset="0"/>
              </a:rPr>
              <a:t>Exemple : comment la fréquentation d’une garderie entre 1 et 3 ans entre les groupes de cas et de témoins pourrait introduire un biais de confusion?</a:t>
            </a:r>
          </a:p>
          <a:p>
            <a:pPr algn="just"/>
            <a:r>
              <a:rPr lang="fr-FR" sz="2000" dirty="0">
                <a:solidFill>
                  <a:schemeClr val="tx1">
                    <a:lumMod val="65000"/>
                    <a:lumOff val="35000"/>
                  </a:schemeClr>
                </a:solidFill>
                <a:cs typeface="Arial" pitchFamily="34" charset="0"/>
              </a:rPr>
              <a:t> </a:t>
            </a:r>
          </a:p>
        </p:txBody>
      </p:sp>
      <p:sp>
        <p:nvSpPr>
          <p:cNvPr id="7" name="Espace réservé du contenu 2"/>
          <p:cNvSpPr txBox="1">
            <a:spLocks/>
          </p:cNvSpPr>
          <p:nvPr/>
        </p:nvSpPr>
        <p:spPr>
          <a:xfrm>
            <a:off x="277270" y="2100230"/>
            <a:ext cx="8289850" cy="316835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0"/>
              </a:spcBef>
              <a:spcAft>
                <a:spcPts val="600"/>
              </a:spcAft>
              <a:buClr>
                <a:srgbClr val="078F9D"/>
              </a:buClr>
            </a:pPr>
            <a:r>
              <a:rPr lang="fr-FR" sz="2800" dirty="0"/>
              <a:t>La fréquentation d’une garderie peut être associée :</a:t>
            </a:r>
          </a:p>
          <a:p>
            <a:pPr lvl="1" algn="just">
              <a:spcBef>
                <a:spcPts val="0"/>
              </a:spcBef>
              <a:spcAft>
                <a:spcPts val="600"/>
              </a:spcAft>
              <a:buClr>
                <a:srgbClr val="078F9D"/>
              </a:buClr>
            </a:pPr>
            <a:r>
              <a:rPr lang="fr-FR" sz="2400" dirty="0"/>
              <a:t>à la durée d’allaitement </a:t>
            </a:r>
          </a:p>
          <a:p>
            <a:pPr lvl="2" algn="just">
              <a:spcBef>
                <a:spcPts val="0"/>
              </a:spcBef>
              <a:spcAft>
                <a:spcPts val="600"/>
              </a:spcAft>
              <a:buClr>
                <a:srgbClr val="078F9D"/>
              </a:buClr>
            </a:pPr>
            <a:r>
              <a:rPr lang="fr-FR" sz="1800" dirty="0"/>
              <a:t>Ex : les femmes qui travaillent ne peuvent pas allaiter très longtemps et ont besoin d’une garderie pour reprendre le travail</a:t>
            </a:r>
          </a:p>
          <a:p>
            <a:pPr lvl="1" algn="just">
              <a:spcBef>
                <a:spcPts val="0"/>
              </a:spcBef>
              <a:spcAft>
                <a:spcPts val="600"/>
              </a:spcAft>
              <a:buClr>
                <a:srgbClr val="078F9D"/>
              </a:buClr>
            </a:pPr>
            <a:r>
              <a:rPr lang="fr-FR" sz="2400" dirty="0"/>
              <a:t>à la survenue d’une sclérose en plaque  </a:t>
            </a:r>
          </a:p>
          <a:p>
            <a:pPr lvl="2" algn="just">
              <a:spcBef>
                <a:spcPts val="0"/>
              </a:spcBef>
              <a:spcAft>
                <a:spcPts val="600"/>
              </a:spcAft>
              <a:buClr>
                <a:srgbClr val="078F9D"/>
              </a:buClr>
            </a:pPr>
            <a:r>
              <a:rPr lang="fr-FR" sz="1800" dirty="0"/>
              <a:t>Ex : exposition à des virus, stimulation immunitaire différente des enfants n’ayant pas fréquenté de garderie</a:t>
            </a:r>
          </a:p>
          <a:p>
            <a:pPr lvl="1" algn="just">
              <a:spcBef>
                <a:spcPts val="0"/>
              </a:spcBef>
              <a:spcAft>
                <a:spcPts val="600"/>
              </a:spcAft>
              <a:buClr>
                <a:srgbClr val="078F9D"/>
              </a:buClr>
              <a:buFont typeface="Wingdings" panose="05000000000000000000" pitchFamily="2" charset="2"/>
              <a:buChar char="à"/>
            </a:pPr>
            <a:r>
              <a:rPr lang="fr-FR" sz="2400" dirty="0"/>
              <a:t>peut donc être un </a:t>
            </a:r>
            <a:r>
              <a:rPr lang="fr-FR" sz="2400" b="1" dirty="0"/>
              <a:t>facteur de confusion</a:t>
            </a:r>
          </a:p>
        </p:txBody>
      </p:sp>
      <p:sp>
        <p:nvSpPr>
          <p:cNvPr id="9" name="Text Box 7">
            <a:extLst>
              <a:ext uri="{FF2B5EF4-FFF2-40B4-BE49-F238E27FC236}">
                <a16:creationId xmlns:a16="http://schemas.microsoft.com/office/drawing/2014/main" id="{32F6BBAF-684D-4F34-88C1-52DA29E45E60}"/>
              </a:ext>
            </a:extLst>
          </p:cNvPr>
          <p:cNvSpPr txBox="1">
            <a:spLocks noChangeArrowheads="1"/>
          </p:cNvSpPr>
          <p:nvPr/>
        </p:nvSpPr>
        <p:spPr bwMode="auto">
          <a:xfrm>
            <a:off x="369960" y="5503530"/>
            <a:ext cx="2574925" cy="457200"/>
          </a:xfrm>
          <a:prstGeom prst="rect">
            <a:avLst/>
          </a:prstGeom>
          <a:solidFill>
            <a:schemeClr val="bg1"/>
          </a:solidFill>
          <a:ln w="9525">
            <a:noFill/>
            <a:miter lim="800000"/>
            <a:headEnd/>
            <a:tailEnd/>
          </a:ln>
        </p:spPr>
        <p:txBody>
          <a:bodyPr/>
          <a:lstStyle/>
          <a:p>
            <a:pPr algn="ctr" eaLnBrk="1" hangingPunct="1">
              <a:defRPr/>
            </a:pPr>
            <a:r>
              <a:rPr lang="fr-FR" sz="2000" b="1" dirty="0">
                <a:latin typeface="+mj-lt"/>
              </a:rPr>
              <a:t>Allaitement </a:t>
            </a:r>
          </a:p>
        </p:txBody>
      </p:sp>
      <p:sp>
        <p:nvSpPr>
          <p:cNvPr id="10" name="Line 8">
            <a:extLst>
              <a:ext uri="{FF2B5EF4-FFF2-40B4-BE49-F238E27FC236}">
                <a16:creationId xmlns:a16="http://schemas.microsoft.com/office/drawing/2014/main" id="{B1FBDE17-87FC-42C9-8D9C-7B063913C4F0}"/>
              </a:ext>
            </a:extLst>
          </p:cNvPr>
          <p:cNvSpPr>
            <a:spLocks noChangeShapeType="1"/>
          </p:cNvSpPr>
          <p:nvPr/>
        </p:nvSpPr>
        <p:spPr bwMode="auto">
          <a:xfrm flipV="1">
            <a:off x="2483768" y="5732130"/>
            <a:ext cx="4226667" cy="0"/>
          </a:xfrm>
          <a:prstGeom prst="line">
            <a:avLst/>
          </a:prstGeom>
          <a:solidFill>
            <a:schemeClr val="bg1"/>
          </a:solidFill>
          <a:ln w="9525">
            <a:solidFill>
              <a:srgbClr val="000000"/>
            </a:solidFill>
            <a:round/>
            <a:headEnd/>
            <a:tailEnd type="triangle" w="med" len="med"/>
          </a:ln>
        </p:spPr>
        <p:txBody>
          <a:bodyPr/>
          <a:lstStyle/>
          <a:p>
            <a:endParaRPr lang="fr-FR"/>
          </a:p>
        </p:txBody>
      </p:sp>
      <p:sp>
        <p:nvSpPr>
          <p:cNvPr id="11" name="Text Box 9">
            <a:extLst>
              <a:ext uri="{FF2B5EF4-FFF2-40B4-BE49-F238E27FC236}">
                <a16:creationId xmlns:a16="http://schemas.microsoft.com/office/drawing/2014/main" id="{02678081-3E49-4FF5-BB62-2A04170484B0}"/>
              </a:ext>
            </a:extLst>
          </p:cNvPr>
          <p:cNvSpPr txBox="1">
            <a:spLocks noChangeArrowheads="1"/>
          </p:cNvSpPr>
          <p:nvPr/>
        </p:nvSpPr>
        <p:spPr bwMode="auto">
          <a:xfrm>
            <a:off x="6710435" y="5524167"/>
            <a:ext cx="1143000" cy="457200"/>
          </a:xfrm>
          <a:prstGeom prst="rect">
            <a:avLst/>
          </a:prstGeom>
          <a:solidFill>
            <a:schemeClr val="bg1"/>
          </a:solidFill>
          <a:ln w="9525">
            <a:noFill/>
            <a:miter lim="800000"/>
            <a:headEnd/>
            <a:tailEnd/>
          </a:ln>
        </p:spPr>
        <p:txBody>
          <a:bodyPr/>
          <a:lstStyle/>
          <a:p>
            <a:pPr algn="ctr" eaLnBrk="1" hangingPunct="1">
              <a:defRPr/>
            </a:pPr>
            <a:r>
              <a:rPr lang="fr-FR" sz="2000" b="1" dirty="0">
                <a:latin typeface="+mj-lt"/>
              </a:rPr>
              <a:t>SEP</a:t>
            </a:r>
          </a:p>
        </p:txBody>
      </p:sp>
      <p:sp>
        <p:nvSpPr>
          <p:cNvPr id="12" name="Text Box 10">
            <a:extLst>
              <a:ext uri="{FF2B5EF4-FFF2-40B4-BE49-F238E27FC236}">
                <a16:creationId xmlns:a16="http://schemas.microsoft.com/office/drawing/2014/main" id="{88A0E5BD-B6D9-4DA1-A0A9-4103C43D83AB}"/>
              </a:ext>
            </a:extLst>
          </p:cNvPr>
          <p:cNvSpPr txBox="1">
            <a:spLocks noChangeArrowheads="1"/>
          </p:cNvSpPr>
          <p:nvPr/>
        </p:nvSpPr>
        <p:spPr bwMode="auto">
          <a:xfrm>
            <a:off x="2746448" y="6243305"/>
            <a:ext cx="3667125" cy="457200"/>
          </a:xfrm>
          <a:prstGeom prst="rect">
            <a:avLst/>
          </a:prstGeom>
          <a:solidFill>
            <a:schemeClr val="bg1"/>
          </a:solidFill>
          <a:ln w="9525">
            <a:noFill/>
            <a:miter lim="800000"/>
            <a:headEnd/>
            <a:tailEnd/>
          </a:ln>
        </p:spPr>
        <p:txBody>
          <a:bodyPr/>
          <a:lstStyle/>
          <a:p>
            <a:pPr algn="ctr" eaLnBrk="1" hangingPunct="1">
              <a:defRPr/>
            </a:pPr>
            <a:r>
              <a:rPr lang="fr-FR" sz="2000" b="1" dirty="0">
                <a:latin typeface="+mj-lt"/>
              </a:rPr>
              <a:t>Garderie</a:t>
            </a:r>
          </a:p>
        </p:txBody>
      </p:sp>
      <p:sp>
        <p:nvSpPr>
          <p:cNvPr id="13" name="Line 11">
            <a:extLst>
              <a:ext uri="{FF2B5EF4-FFF2-40B4-BE49-F238E27FC236}">
                <a16:creationId xmlns:a16="http://schemas.microsoft.com/office/drawing/2014/main" id="{C815C537-C957-4AF6-924F-AA12A69776F0}"/>
              </a:ext>
            </a:extLst>
          </p:cNvPr>
          <p:cNvSpPr>
            <a:spLocks noChangeShapeType="1"/>
          </p:cNvSpPr>
          <p:nvPr/>
        </p:nvSpPr>
        <p:spPr bwMode="auto">
          <a:xfrm>
            <a:off x="2381322" y="5882942"/>
            <a:ext cx="1542605" cy="588962"/>
          </a:xfrm>
          <a:prstGeom prst="line">
            <a:avLst/>
          </a:prstGeom>
          <a:solidFill>
            <a:schemeClr val="bg1"/>
          </a:solidFill>
          <a:ln w="9525">
            <a:solidFill>
              <a:srgbClr val="000000"/>
            </a:solidFill>
            <a:round/>
            <a:headEnd type="triangle" w="med" len="med"/>
            <a:tailEnd type="triangle" w="med" len="med"/>
          </a:ln>
        </p:spPr>
        <p:txBody>
          <a:bodyPr/>
          <a:lstStyle/>
          <a:p>
            <a:endParaRPr lang="fr-FR"/>
          </a:p>
        </p:txBody>
      </p:sp>
      <p:sp>
        <p:nvSpPr>
          <p:cNvPr id="14" name="Line 12">
            <a:extLst>
              <a:ext uri="{FF2B5EF4-FFF2-40B4-BE49-F238E27FC236}">
                <a16:creationId xmlns:a16="http://schemas.microsoft.com/office/drawing/2014/main" id="{A953D505-C1D3-4C9B-B2BE-594919F5F47D}"/>
              </a:ext>
            </a:extLst>
          </p:cNvPr>
          <p:cNvSpPr>
            <a:spLocks noChangeShapeType="1"/>
          </p:cNvSpPr>
          <p:nvPr/>
        </p:nvSpPr>
        <p:spPr bwMode="auto">
          <a:xfrm flipH="1">
            <a:off x="5148064" y="5882942"/>
            <a:ext cx="1621109" cy="588962"/>
          </a:xfrm>
          <a:prstGeom prst="line">
            <a:avLst/>
          </a:prstGeom>
          <a:solidFill>
            <a:schemeClr val="bg1"/>
          </a:solidFill>
          <a:ln w="9525">
            <a:solidFill>
              <a:srgbClr val="000000"/>
            </a:solidFill>
            <a:round/>
            <a:headEnd type="triangle" w="med" len="med"/>
            <a:tailEnd type="triangle" w="med" len="med"/>
          </a:ln>
        </p:spPr>
        <p:txBody>
          <a:bodyPr/>
          <a:lstStyle/>
          <a:p>
            <a:endParaRPr lang="fr-FR"/>
          </a:p>
        </p:txBody>
      </p:sp>
      <p:sp>
        <p:nvSpPr>
          <p:cNvPr id="15" name="Text Box 13">
            <a:extLst>
              <a:ext uri="{FF2B5EF4-FFF2-40B4-BE49-F238E27FC236}">
                <a16:creationId xmlns:a16="http://schemas.microsoft.com/office/drawing/2014/main" id="{AC6DF326-DB2F-4B28-88C0-8BFF4E120C04}"/>
              </a:ext>
            </a:extLst>
          </p:cNvPr>
          <p:cNvSpPr txBox="1">
            <a:spLocks noChangeArrowheads="1"/>
          </p:cNvSpPr>
          <p:nvPr/>
        </p:nvSpPr>
        <p:spPr bwMode="auto">
          <a:xfrm>
            <a:off x="4332360" y="5274930"/>
            <a:ext cx="56515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fr-FR" sz="2400" b="1" dirty="0">
                <a:latin typeface="Garamond" panose="02020404030301010803" pitchFamily="18" charset="0"/>
              </a:rPr>
              <a:t>???</a:t>
            </a:r>
            <a:endParaRPr lang="fr-FR" altLang="fr-FR" sz="2400" dirty="0">
              <a:latin typeface="Garamond" panose="02020404030301010803" pitchFamily="18" charset="0"/>
            </a:endParaRPr>
          </a:p>
        </p:txBody>
      </p:sp>
    </p:spTree>
    <p:extLst>
      <p:ext uri="{BB962C8B-B14F-4D97-AF65-F5344CB8AC3E}">
        <p14:creationId xmlns:p14="http://schemas.microsoft.com/office/powerpoint/2010/main" val="323776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277180" y="316373"/>
            <a:ext cx="8229600" cy="792088"/>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Q12: </a:t>
            </a:r>
            <a:r>
              <a:rPr lang="fr-FR" sz="3600" dirty="0"/>
              <a:t>Quel(s) élément(s) peut(vent) expliquer le résultat observé concernant l’association entre allaitement et SEP (OR = 0.58 [0.35-0.94])?</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p:txBody>
      </p:sp>
      <p:cxnSp>
        <p:nvCxnSpPr>
          <p:cNvPr id="3" name="Connecteur droit 2"/>
          <p:cNvCxnSpPr/>
          <p:nvPr/>
        </p:nvCxnSpPr>
        <p:spPr>
          <a:xfrm>
            <a:off x="395536" y="119675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aphicFrame>
        <p:nvGraphicFramePr>
          <p:cNvPr id="6" name="Tableau 5"/>
          <p:cNvGraphicFramePr>
            <a:graphicFrameLocks noGrp="1"/>
          </p:cNvGraphicFramePr>
          <p:nvPr>
            <p:extLst>
              <p:ext uri="{D42A27DB-BD31-4B8C-83A1-F6EECF244321}">
                <p14:modId xmlns:p14="http://schemas.microsoft.com/office/powerpoint/2010/main" val="1630741421"/>
              </p:ext>
            </p:extLst>
          </p:nvPr>
        </p:nvGraphicFramePr>
        <p:xfrm>
          <a:off x="755576" y="1285044"/>
          <a:ext cx="7272808" cy="3503860"/>
        </p:xfrm>
        <a:graphic>
          <a:graphicData uri="http://schemas.openxmlformats.org/drawingml/2006/table">
            <a:tbl>
              <a:tblPr firstRow="1" firstCol="1" bandRow="1">
                <a:tableStyleId>{2D5ABB26-0587-4C30-8999-92F81FD0307C}</a:tableStyleId>
              </a:tblPr>
              <a:tblGrid>
                <a:gridCol w="504056">
                  <a:extLst>
                    <a:ext uri="{9D8B030D-6E8A-4147-A177-3AD203B41FA5}">
                      <a16:colId xmlns:a16="http://schemas.microsoft.com/office/drawing/2014/main" val="905888576"/>
                    </a:ext>
                  </a:extLst>
                </a:gridCol>
                <a:gridCol w="6768752">
                  <a:extLst>
                    <a:ext uri="{9D8B030D-6E8A-4147-A177-3AD203B41FA5}">
                      <a16:colId xmlns:a16="http://schemas.microsoft.com/office/drawing/2014/main" val="1089229393"/>
                    </a:ext>
                  </a:extLst>
                </a:gridCol>
              </a:tblGrid>
              <a:tr h="637785">
                <a:tc gridSpan="2">
                  <a:txBody>
                    <a:bodyPr/>
                    <a:lstStyle/>
                    <a:p>
                      <a:pPr marL="72000" algn="just">
                        <a:lnSpc>
                          <a:spcPct val="250000"/>
                        </a:lnSpc>
                        <a:spcBef>
                          <a:spcPts val="1200"/>
                        </a:spcBef>
                        <a:spcAft>
                          <a:spcPts val="1200"/>
                        </a:spcAft>
                      </a:pP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3424364113"/>
                  </a:ext>
                </a:extLst>
              </a:tr>
              <a:tr h="318893">
                <a:tc>
                  <a:txBody>
                    <a:bodyPr/>
                    <a:lstStyle/>
                    <a:p>
                      <a:pPr marL="72000">
                        <a:lnSpc>
                          <a:spcPct val="250000"/>
                        </a:lnSpc>
                        <a:spcBef>
                          <a:spcPts val="1200"/>
                        </a:spcBef>
                        <a:spcAft>
                          <a:spcPts val="1200"/>
                        </a:spcAft>
                      </a:pPr>
                      <a:r>
                        <a:rPr lang="fr-FR" sz="1800" dirty="0">
                          <a:effectLst/>
                        </a:rPr>
                        <a:t>a.</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72000">
                        <a:lnSpc>
                          <a:spcPct val="250000"/>
                        </a:lnSpc>
                        <a:spcBef>
                          <a:spcPts val="1200"/>
                        </a:spcBef>
                        <a:spcAft>
                          <a:spcPts val="1200"/>
                        </a:spcAft>
                      </a:pPr>
                      <a:r>
                        <a:rPr lang="fr-FR" sz="1800" dirty="0">
                          <a:effectLst/>
                        </a:rPr>
                        <a:t>un manque de puissance</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9848316"/>
                  </a:ext>
                </a:extLst>
              </a:tr>
              <a:tr h="318893">
                <a:tc>
                  <a:txBody>
                    <a:bodyPr/>
                    <a:lstStyle/>
                    <a:p>
                      <a:pPr marL="72000">
                        <a:lnSpc>
                          <a:spcPct val="250000"/>
                        </a:lnSpc>
                        <a:spcBef>
                          <a:spcPts val="1200"/>
                        </a:spcBef>
                        <a:spcAft>
                          <a:spcPts val="1200"/>
                        </a:spcAft>
                      </a:pPr>
                      <a:r>
                        <a:rPr lang="fr-FR" sz="1800" dirty="0">
                          <a:effectLst/>
                        </a:rPr>
                        <a:t>b.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72000">
                        <a:lnSpc>
                          <a:spcPct val="250000"/>
                        </a:lnSpc>
                        <a:spcBef>
                          <a:spcPts val="1200"/>
                        </a:spcBef>
                        <a:spcAft>
                          <a:spcPts val="1200"/>
                        </a:spcAft>
                      </a:pPr>
                      <a:r>
                        <a:rPr lang="fr-FR" sz="1800" dirty="0">
                          <a:effectLst/>
                        </a:rPr>
                        <a:t>l’inflation du risque alpha</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04761796"/>
                  </a:ext>
                </a:extLst>
              </a:tr>
              <a:tr h="318893">
                <a:tc>
                  <a:txBody>
                    <a:bodyPr/>
                    <a:lstStyle/>
                    <a:p>
                      <a:pPr marL="72000">
                        <a:lnSpc>
                          <a:spcPct val="250000"/>
                        </a:lnSpc>
                        <a:spcBef>
                          <a:spcPts val="1200"/>
                        </a:spcBef>
                        <a:spcAft>
                          <a:spcPts val="1200"/>
                        </a:spcAft>
                      </a:pPr>
                      <a:r>
                        <a:rPr lang="fr-FR" sz="1800" dirty="0">
                          <a:effectLst/>
                        </a:rPr>
                        <a:t>c.</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72000">
                        <a:lnSpc>
                          <a:spcPct val="250000"/>
                        </a:lnSpc>
                        <a:spcBef>
                          <a:spcPts val="1200"/>
                        </a:spcBef>
                        <a:spcAft>
                          <a:spcPts val="1200"/>
                        </a:spcAft>
                      </a:pPr>
                      <a:r>
                        <a:rPr lang="fr-FR" sz="1800" dirty="0">
                          <a:effectLst/>
                        </a:rPr>
                        <a:t>l’effet de facteurs de confusion</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74690506"/>
                  </a:ext>
                </a:extLst>
              </a:tr>
              <a:tr h="318893">
                <a:tc>
                  <a:txBody>
                    <a:bodyPr/>
                    <a:lstStyle/>
                    <a:p>
                      <a:pPr marL="72000">
                        <a:lnSpc>
                          <a:spcPct val="250000"/>
                        </a:lnSpc>
                        <a:spcBef>
                          <a:spcPts val="1200"/>
                        </a:spcBef>
                        <a:spcAft>
                          <a:spcPts val="1200"/>
                        </a:spcAft>
                      </a:pPr>
                      <a:r>
                        <a:rPr lang="fr-FR" sz="1800" dirty="0">
                          <a:effectLst/>
                        </a:rPr>
                        <a:t>d.</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72000">
                        <a:lnSpc>
                          <a:spcPct val="250000"/>
                        </a:lnSpc>
                        <a:spcBef>
                          <a:spcPts val="1200"/>
                        </a:spcBef>
                        <a:spcAft>
                          <a:spcPts val="1200"/>
                        </a:spcAft>
                      </a:pPr>
                      <a:r>
                        <a:rPr lang="fr-FR" sz="1800" dirty="0">
                          <a:effectLst/>
                        </a:rPr>
                        <a:t>un réel effet protecteur de l’allaitement maternel</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76430008"/>
                  </a:ext>
                </a:extLst>
              </a:tr>
              <a:tr h="318893">
                <a:tc>
                  <a:txBody>
                    <a:bodyPr/>
                    <a:lstStyle/>
                    <a:p>
                      <a:pPr marL="72000">
                        <a:lnSpc>
                          <a:spcPct val="250000"/>
                        </a:lnSpc>
                        <a:spcBef>
                          <a:spcPts val="1200"/>
                        </a:spcBef>
                        <a:spcAft>
                          <a:spcPts val="1200"/>
                        </a:spcAft>
                      </a:pPr>
                      <a:r>
                        <a:rPr lang="fr-FR" sz="1800" dirty="0">
                          <a:effectLst/>
                        </a:rPr>
                        <a:t>e.</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72000">
                        <a:lnSpc>
                          <a:spcPct val="250000"/>
                        </a:lnSpc>
                        <a:spcBef>
                          <a:spcPts val="1200"/>
                        </a:spcBef>
                        <a:spcAft>
                          <a:spcPts val="1200"/>
                        </a:spcAft>
                      </a:pPr>
                      <a:r>
                        <a:rPr lang="fr-FR" sz="1800" dirty="0">
                          <a:effectLst/>
                        </a:rPr>
                        <a:t>la présence d’un biais de mémoire</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49280522"/>
                  </a:ext>
                </a:extLst>
              </a:tr>
            </a:tbl>
          </a:graphicData>
        </a:graphic>
      </p:graphicFrame>
      <p:sp>
        <p:nvSpPr>
          <p:cNvPr id="7" name="Rectangle 2"/>
          <p:cNvSpPr>
            <a:spLocks noChangeArrowheads="1"/>
          </p:cNvSpPr>
          <p:nvPr/>
        </p:nvSpPr>
        <p:spPr bwMode="auto">
          <a:xfrm>
            <a:off x="1557338" y="33607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3209318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277180" y="316373"/>
            <a:ext cx="8229600" cy="792088"/>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Q12 : </a:t>
            </a:r>
            <a:r>
              <a:rPr lang="fr-FR" sz="3600" dirty="0"/>
              <a:t>Quel(s) élément(s) peut(vent) expliquer le résultat observé concernant l’association entre allaitement et SEP (OR = 0.58 [0.35-0.94])?</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p:txBody>
      </p:sp>
      <p:cxnSp>
        <p:nvCxnSpPr>
          <p:cNvPr id="3" name="Connecteur droit 2"/>
          <p:cNvCxnSpPr/>
          <p:nvPr/>
        </p:nvCxnSpPr>
        <p:spPr>
          <a:xfrm>
            <a:off x="395536" y="119675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aphicFrame>
        <p:nvGraphicFramePr>
          <p:cNvPr id="6" name="Tableau 5"/>
          <p:cNvGraphicFramePr>
            <a:graphicFrameLocks noGrp="1"/>
          </p:cNvGraphicFramePr>
          <p:nvPr>
            <p:extLst>
              <p:ext uri="{D42A27DB-BD31-4B8C-83A1-F6EECF244321}">
                <p14:modId xmlns:p14="http://schemas.microsoft.com/office/powerpoint/2010/main" val="1597956056"/>
              </p:ext>
            </p:extLst>
          </p:nvPr>
        </p:nvGraphicFramePr>
        <p:xfrm>
          <a:off x="755576" y="1285044"/>
          <a:ext cx="7272808" cy="3503860"/>
        </p:xfrm>
        <a:graphic>
          <a:graphicData uri="http://schemas.openxmlformats.org/drawingml/2006/table">
            <a:tbl>
              <a:tblPr firstRow="1" firstCol="1" bandRow="1">
                <a:tableStyleId>{2D5ABB26-0587-4C30-8999-92F81FD0307C}</a:tableStyleId>
              </a:tblPr>
              <a:tblGrid>
                <a:gridCol w="504056">
                  <a:extLst>
                    <a:ext uri="{9D8B030D-6E8A-4147-A177-3AD203B41FA5}">
                      <a16:colId xmlns:a16="http://schemas.microsoft.com/office/drawing/2014/main" val="905888576"/>
                    </a:ext>
                  </a:extLst>
                </a:gridCol>
                <a:gridCol w="6768752">
                  <a:extLst>
                    <a:ext uri="{9D8B030D-6E8A-4147-A177-3AD203B41FA5}">
                      <a16:colId xmlns:a16="http://schemas.microsoft.com/office/drawing/2014/main" val="1089229393"/>
                    </a:ext>
                  </a:extLst>
                </a:gridCol>
              </a:tblGrid>
              <a:tr h="637785">
                <a:tc gridSpan="2">
                  <a:txBody>
                    <a:bodyPr/>
                    <a:lstStyle/>
                    <a:p>
                      <a:pPr marL="72000" algn="just">
                        <a:lnSpc>
                          <a:spcPct val="250000"/>
                        </a:lnSpc>
                        <a:spcBef>
                          <a:spcPts val="1200"/>
                        </a:spcBef>
                        <a:spcAft>
                          <a:spcPts val="1200"/>
                        </a:spcAft>
                      </a:pP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3424364113"/>
                  </a:ext>
                </a:extLst>
              </a:tr>
              <a:tr h="318893">
                <a:tc>
                  <a:txBody>
                    <a:bodyPr/>
                    <a:lstStyle/>
                    <a:p>
                      <a:pPr marL="72000">
                        <a:lnSpc>
                          <a:spcPct val="250000"/>
                        </a:lnSpc>
                        <a:spcBef>
                          <a:spcPts val="1200"/>
                        </a:spcBef>
                        <a:spcAft>
                          <a:spcPts val="1200"/>
                        </a:spcAft>
                      </a:pPr>
                      <a:r>
                        <a:rPr lang="fr-FR" sz="1800" dirty="0">
                          <a:effectLst/>
                        </a:rPr>
                        <a:t>a.</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72000">
                        <a:lnSpc>
                          <a:spcPct val="250000"/>
                        </a:lnSpc>
                        <a:spcBef>
                          <a:spcPts val="1200"/>
                        </a:spcBef>
                        <a:spcAft>
                          <a:spcPts val="1200"/>
                        </a:spcAft>
                      </a:pPr>
                      <a:r>
                        <a:rPr lang="fr-FR" sz="1800" dirty="0">
                          <a:effectLst/>
                        </a:rPr>
                        <a:t>un manque de puissance</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9848316"/>
                  </a:ext>
                </a:extLst>
              </a:tr>
              <a:tr h="318893">
                <a:tc>
                  <a:txBody>
                    <a:bodyPr/>
                    <a:lstStyle/>
                    <a:p>
                      <a:pPr marL="72000">
                        <a:lnSpc>
                          <a:spcPct val="250000"/>
                        </a:lnSpc>
                        <a:spcBef>
                          <a:spcPts val="1200"/>
                        </a:spcBef>
                        <a:spcAft>
                          <a:spcPts val="1200"/>
                        </a:spcAft>
                      </a:pPr>
                      <a:r>
                        <a:rPr lang="fr-FR" sz="1800" dirty="0">
                          <a:effectLst/>
                        </a:rPr>
                        <a:t>b.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72000">
                        <a:lnSpc>
                          <a:spcPct val="250000"/>
                        </a:lnSpc>
                        <a:spcBef>
                          <a:spcPts val="1200"/>
                        </a:spcBef>
                        <a:spcAft>
                          <a:spcPts val="1200"/>
                        </a:spcAft>
                      </a:pPr>
                      <a:r>
                        <a:rPr lang="fr-FR" sz="1800" dirty="0">
                          <a:effectLst/>
                        </a:rPr>
                        <a:t>l’inflation du risque alpha</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04761796"/>
                  </a:ext>
                </a:extLst>
              </a:tr>
              <a:tr h="318893">
                <a:tc>
                  <a:txBody>
                    <a:bodyPr/>
                    <a:lstStyle/>
                    <a:p>
                      <a:pPr marL="72000">
                        <a:lnSpc>
                          <a:spcPct val="250000"/>
                        </a:lnSpc>
                        <a:spcBef>
                          <a:spcPts val="1200"/>
                        </a:spcBef>
                        <a:spcAft>
                          <a:spcPts val="1200"/>
                        </a:spcAft>
                      </a:pPr>
                      <a:r>
                        <a:rPr lang="fr-FR" sz="1800" b="1" dirty="0">
                          <a:effectLst/>
                        </a:rPr>
                        <a:t>c.</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72000">
                        <a:lnSpc>
                          <a:spcPct val="250000"/>
                        </a:lnSpc>
                        <a:spcBef>
                          <a:spcPts val="1200"/>
                        </a:spcBef>
                        <a:spcAft>
                          <a:spcPts val="1200"/>
                        </a:spcAft>
                      </a:pPr>
                      <a:r>
                        <a:rPr lang="fr-FR" sz="1800" b="1" dirty="0">
                          <a:effectLst/>
                        </a:rPr>
                        <a:t>l’effet de facteurs de confusion</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74690506"/>
                  </a:ext>
                </a:extLst>
              </a:tr>
              <a:tr h="318893">
                <a:tc>
                  <a:txBody>
                    <a:bodyPr/>
                    <a:lstStyle/>
                    <a:p>
                      <a:pPr marL="72000">
                        <a:lnSpc>
                          <a:spcPct val="250000"/>
                        </a:lnSpc>
                        <a:spcBef>
                          <a:spcPts val="1200"/>
                        </a:spcBef>
                        <a:spcAft>
                          <a:spcPts val="1200"/>
                        </a:spcAft>
                      </a:pPr>
                      <a:r>
                        <a:rPr lang="fr-FR" sz="1800" b="1" dirty="0">
                          <a:effectLst/>
                        </a:rPr>
                        <a:t>d.</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72000">
                        <a:lnSpc>
                          <a:spcPct val="250000"/>
                        </a:lnSpc>
                        <a:spcBef>
                          <a:spcPts val="1200"/>
                        </a:spcBef>
                        <a:spcAft>
                          <a:spcPts val="1200"/>
                        </a:spcAft>
                      </a:pPr>
                      <a:r>
                        <a:rPr lang="fr-FR" sz="1800" b="1" dirty="0">
                          <a:effectLst/>
                        </a:rPr>
                        <a:t>un réel effet protecteur de l’allaitement maternel</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76430008"/>
                  </a:ext>
                </a:extLst>
              </a:tr>
              <a:tr h="318893">
                <a:tc>
                  <a:txBody>
                    <a:bodyPr/>
                    <a:lstStyle/>
                    <a:p>
                      <a:pPr marL="72000">
                        <a:lnSpc>
                          <a:spcPct val="250000"/>
                        </a:lnSpc>
                        <a:spcBef>
                          <a:spcPts val="1200"/>
                        </a:spcBef>
                        <a:spcAft>
                          <a:spcPts val="1200"/>
                        </a:spcAft>
                      </a:pPr>
                      <a:r>
                        <a:rPr lang="fr-FR" sz="1800" b="1" dirty="0">
                          <a:effectLst/>
                        </a:rPr>
                        <a:t>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72000">
                        <a:lnSpc>
                          <a:spcPct val="250000"/>
                        </a:lnSpc>
                        <a:spcBef>
                          <a:spcPts val="1200"/>
                        </a:spcBef>
                        <a:spcAft>
                          <a:spcPts val="1200"/>
                        </a:spcAft>
                      </a:pPr>
                      <a:r>
                        <a:rPr lang="fr-FR" sz="1800" b="1" dirty="0">
                          <a:effectLst/>
                        </a:rPr>
                        <a:t>la présence d’un biais de mémoire</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49280522"/>
                  </a:ext>
                </a:extLst>
              </a:tr>
            </a:tbl>
          </a:graphicData>
        </a:graphic>
      </p:graphicFrame>
      <p:sp>
        <p:nvSpPr>
          <p:cNvPr id="7" name="Rectangle 2"/>
          <p:cNvSpPr>
            <a:spLocks noChangeArrowheads="1"/>
          </p:cNvSpPr>
          <p:nvPr/>
        </p:nvSpPr>
        <p:spPr bwMode="auto">
          <a:xfrm>
            <a:off x="1557338" y="336073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0605388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flip="none" rotWithShape="1">
          <a:gsLst>
            <a:gs pos="27100">
              <a:srgbClr val="FFFFFF"/>
            </a:gs>
            <a:gs pos="0">
              <a:schemeClr val="bg1"/>
            </a:gs>
            <a:gs pos="100000">
              <a:schemeClr val="bg1"/>
            </a:gs>
          </a:gsLst>
          <a:path path="circle">
            <a:fillToRect t="100000" r="100000"/>
          </a:path>
          <a:tileRect/>
        </a:gradFill>
        <a:effectLst/>
      </p:bgPr>
    </p:bg>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879138540"/>
              </p:ext>
            </p:extLst>
          </p:nvPr>
        </p:nvGraphicFramePr>
        <p:xfrm>
          <a:off x="420300" y="1700807"/>
          <a:ext cx="8424936" cy="3528390"/>
        </p:xfrm>
        <a:graphic>
          <a:graphicData uri="http://schemas.openxmlformats.org/drawingml/2006/table">
            <a:tbl>
              <a:tblPr firstRow="1" firstCol="1" bandRow="1">
                <a:tableStyleId>{2D5ABB26-0587-4C30-8999-92F81FD0307C}</a:tableStyleId>
              </a:tblPr>
              <a:tblGrid>
                <a:gridCol w="383396">
                  <a:extLst>
                    <a:ext uri="{9D8B030D-6E8A-4147-A177-3AD203B41FA5}">
                      <a16:colId xmlns:a16="http://schemas.microsoft.com/office/drawing/2014/main" val="2126890503"/>
                    </a:ext>
                  </a:extLst>
                </a:gridCol>
                <a:gridCol w="8041540">
                  <a:extLst>
                    <a:ext uri="{9D8B030D-6E8A-4147-A177-3AD203B41FA5}">
                      <a16:colId xmlns:a16="http://schemas.microsoft.com/office/drawing/2014/main" val="1916770517"/>
                    </a:ext>
                  </a:extLst>
                </a:gridCol>
              </a:tblGrid>
              <a:tr h="518881">
                <a:tc gridSpan="2">
                  <a:txBody>
                    <a:bodyPr/>
                    <a:lstStyle/>
                    <a:p>
                      <a:pPr algn="just">
                        <a:spcBef>
                          <a:spcPts val="600"/>
                        </a:spcBef>
                        <a:spcAft>
                          <a:spcPts val="600"/>
                        </a:spcAf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4104372133"/>
                  </a:ext>
                </a:extLst>
              </a:tr>
              <a:tr h="518881">
                <a:tc>
                  <a:txBody>
                    <a:bodyPr/>
                    <a:lstStyle/>
                    <a:p>
                      <a:pPr>
                        <a:spcBef>
                          <a:spcPts val="600"/>
                        </a:spcBef>
                        <a:spcAft>
                          <a:spcPts val="600"/>
                        </a:spcAft>
                      </a:pPr>
                      <a:r>
                        <a:rPr lang="fr-FR" sz="2000">
                          <a:effectLst/>
                        </a:rPr>
                        <a:t>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kern="1200" dirty="0">
                          <a:solidFill>
                            <a:schemeClr val="tx1"/>
                          </a:solidFill>
                          <a:effectLst/>
                          <a:latin typeface="+mn-lt"/>
                          <a:ea typeface="+mn-ea"/>
                          <a:cs typeface="+mn-cs"/>
                        </a:rPr>
                        <a:t>l’allaitement n’est pas un facteur de risque car il est protecteur</a:t>
                      </a:r>
                      <a:r>
                        <a:rPr lang="fr-FR" sz="2000" dirty="0">
                          <a:effectLst/>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3083189"/>
                  </a:ext>
                </a:extLst>
              </a:tr>
              <a:tr h="518881">
                <a:tc>
                  <a:txBody>
                    <a:bodyPr/>
                    <a:lstStyle/>
                    <a:p>
                      <a:pPr>
                        <a:spcBef>
                          <a:spcPts val="600"/>
                        </a:spcBef>
                        <a:spcAft>
                          <a:spcPts val="600"/>
                        </a:spcAft>
                      </a:pPr>
                      <a:r>
                        <a:rPr lang="fr-FR" sz="2000">
                          <a:effectLst/>
                        </a:rPr>
                        <a:t>B.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kern="1200" dirty="0">
                          <a:solidFill>
                            <a:schemeClr val="tx1"/>
                          </a:solidFill>
                          <a:effectLst/>
                          <a:latin typeface="+mn-lt"/>
                          <a:ea typeface="+mn-ea"/>
                          <a:cs typeface="+mn-cs"/>
                        </a:rPr>
                        <a:t>il aurait été préférable de calculer des risques relatifs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4929562"/>
                  </a:ext>
                </a:extLst>
              </a:tr>
              <a:tr h="518881">
                <a:tc>
                  <a:txBody>
                    <a:bodyPr/>
                    <a:lstStyle/>
                    <a:p>
                      <a:pPr>
                        <a:spcBef>
                          <a:spcPts val="600"/>
                        </a:spcBef>
                        <a:spcAft>
                          <a:spcPts val="600"/>
                        </a:spcAft>
                      </a:pPr>
                      <a:r>
                        <a:rPr lang="fr-FR" sz="2000">
                          <a:effectLst/>
                        </a:rPr>
                        <a:t>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kern="1200" dirty="0">
                          <a:solidFill>
                            <a:schemeClr val="tx1"/>
                          </a:solidFill>
                          <a:effectLst/>
                          <a:latin typeface="+mn-lt"/>
                          <a:ea typeface="+mn-ea"/>
                          <a:cs typeface="+mn-cs"/>
                        </a:rPr>
                        <a:t>Il aurait été préférable d’utiliser un test du Chi2 tendance</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25785570"/>
                  </a:ext>
                </a:extLst>
              </a:tr>
              <a:tr h="933985">
                <a:tc>
                  <a:txBody>
                    <a:bodyPr/>
                    <a:lstStyle/>
                    <a:p>
                      <a:pPr>
                        <a:spcBef>
                          <a:spcPts val="600"/>
                        </a:spcBef>
                        <a:spcAft>
                          <a:spcPts val="600"/>
                        </a:spcAft>
                      </a:pPr>
                      <a:r>
                        <a:rPr lang="fr-FR" sz="2000">
                          <a:effectLst/>
                        </a:rPr>
                        <a:t>D.</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kern="1200" dirty="0">
                          <a:solidFill>
                            <a:schemeClr val="tx1"/>
                          </a:solidFill>
                          <a:effectLst/>
                          <a:latin typeface="+mn-lt"/>
                          <a:ea typeface="+mn-ea"/>
                          <a:cs typeface="+mn-cs"/>
                        </a:rPr>
                        <a:t>les facteurs d’ajustement introduits dans l’analyse multivariée sont des facteurs de risque potentiels de SEP</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85154355"/>
                  </a:ext>
                </a:extLst>
              </a:tr>
              <a:tr h="518881">
                <a:tc>
                  <a:txBody>
                    <a:bodyPr/>
                    <a:lstStyle/>
                    <a:p>
                      <a:pPr>
                        <a:spcBef>
                          <a:spcPts val="600"/>
                        </a:spcBef>
                        <a:spcAft>
                          <a:spcPts val="600"/>
                        </a:spcAft>
                      </a:pPr>
                      <a:r>
                        <a:rPr lang="fr-FR" sz="2000">
                          <a:effectLst/>
                        </a:rPr>
                        <a:t>E.</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kern="1200" dirty="0">
                          <a:solidFill>
                            <a:schemeClr val="tx1"/>
                          </a:solidFill>
                          <a:effectLst/>
                          <a:latin typeface="+mn-lt"/>
                          <a:ea typeface="+mn-ea"/>
                          <a:cs typeface="+mn-cs"/>
                        </a:rPr>
                        <a:t>l’âge plus jeune des témoins a pu entrainer un biais de confusion</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1643715"/>
                  </a:ext>
                </a:extLst>
              </a:tr>
            </a:tbl>
          </a:graphicData>
        </a:graphic>
      </p:graphicFrame>
      <p:sp>
        <p:nvSpPr>
          <p:cNvPr id="3" name="Titre 1"/>
          <p:cNvSpPr txBox="1">
            <a:spLocks/>
          </p:cNvSpPr>
          <p:nvPr/>
        </p:nvSpPr>
        <p:spPr>
          <a:xfrm>
            <a:off x="277180" y="316373"/>
            <a:ext cx="8229600" cy="792088"/>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Q13 : </a:t>
            </a:r>
            <a:r>
              <a:rPr lang="fr-FR" dirty="0"/>
              <a:t>Concernant les analyses statistiques et les résultats quelle(s) est/sont la/les proposition(s) exacte(s) ?</a:t>
            </a:r>
            <a:endParaRPr lang="fr-FR" sz="3600" dirty="0"/>
          </a:p>
        </p:txBody>
      </p:sp>
      <p:cxnSp>
        <p:nvCxnSpPr>
          <p:cNvPr id="4" name="Connecteur droit 3"/>
          <p:cNvCxnSpPr/>
          <p:nvPr/>
        </p:nvCxnSpPr>
        <p:spPr>
          <a:xfrm>
            <a:off x="395536" y="119675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0194077"/>
      </p:ext>
    </p:extLst>
  </p:cSld>
  <p:clrMapOvr>
    <a:overrideClrMapping bg1="lt1" tx1="dk1" bg2="lt2" tx2="dk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flip="none" rotWithShape="1">
          <a:gsLst>
            <a:gs pos="27100">
              <a:srgbClr val="FFFFFF"/>
            </a:gs>
            <a:gs pos="0">
              <a:schemeClr val="bg1"/>
            </a:gs>
            <a:gs pos="100000">
              <a:schemeClr val="bg1"/>
            </a:gs>
          </a:gsLst>
          <a:path path="circle">
            <a:fillToRect t="100000" r="100000"/>
          </a:path>
          <a:tileRect/>
        </a:gradFill>
        <a:effectLst/>
      </p:bgPr>
    </p:bg>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465470760"/>
              </p:ext>
            </p:extLst>
          </p:nvPr>
        </p:nvGraphicFramePr>
        <p:xfrm>
          <a:off x="420300" y="1700807"/>
          <a:ext cx="8424936" cy="3685115"/>
        </p:xfrm>
        <a:graphic>
          <a:graphicData uri="http://schemas.openxmlformats.org/drawingml/2006/table">
            <a:tbl>
              <a:tblPr firstRow="1" firstCol="1" bandRow="1">
                <a:tableStyleId>{2D5ABB26-0587-4C30-8999-92F81FD0307C}</a:tableStyleId>
              </a:tblPr>
              <a:tblGrid>
                <a:gridCol w="383396">
                  <a:extLst>
                    <a:ext uri="{9D8B030D-6E8A-4147-A177-3AD203B41FA5}">
                      <a16:colId xmlns:a16="http://schemas.microsoft.com/office/drawing/2014/main" val="2126890503"/>
                    </a:ext>
                  </a:extLst>
                </a:gridCol>
                <a:gridCol w="8041540">
                  <a:extLst>
                    <a:ext uri="{9D8B030D-6E8A-4147-A177-3AD203B41FA5}">
                      <a16:colId xmlns:a16="http://schemas.microsoft.com/office/drawing/2014/main" val="1916770517"/>
                    </a:ext>
                  </a:extLst>
                </a:gridCol>
              </a:tblGrid>
              <a:tr h="518881">
                <a:tc gridSpan="2">
                  <a:txBody>
                    <a:bodyPr/>
                    <a:lstStyle/>
                    <a:p>
                      <a:pPr algn="just">
                        <a:spcBef>
                          <a:spcPts val="600"/>
                        </a:spcBef>
                        <a:spcAft>
                          <a:spcPts val="600"/>
                        </a:spcAf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4104372133"/>
                  </a:ext>
                </a:extLst>
              </a:tr>
              <a:tr h="518881">
                <a:tc>
                  <a:txBody>
                    <a:bodyPr/>
                    <a:lstStyle/>
                    <a:p>
                      <a:pPr>
                        <a:spcBef>
                          <a:spcPts val="600"/>
                        </a:spcBef>
                        <a:spcAft>
                          <a:spcPts val="600"/>
                        </a:spcAft>
                      </a:pPr>
                      <a:r>
                        <a:rPr lang="fr-FR" sz="2000">
                          <a:effectLst/>
                        </a:rPr>
                        <a:t>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kern="1200" dirty="0">
                          <a:solidFill>
                            <a:schemeClr val="tx1"/>
                          </a:solidFill>
                          <a:effectLst/>
                          <a:latin typeface="+mn-lt"/>
                          <a:ea typeface="+mn-ea"/>
                          <a:cs typeface="+mn-cs"/>
                        </a:rPr>
                        <a:t>l’allaitement n’est pas un facteur de risque car il est protecteur</a:t>
                      </a:r>
                      <a:r>
                        <a:rPr lang="fr-FR" sz="2000" dirty="0">
                          <a:effectLst/>
                        </a:rPr>
                        <a:t>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3083189"/>
                  </a:ext>
                </a:extLst>
              </a:tr>
              <a:tr h="518881">
                <a:tc>
                  <a:txBody>
                    <a:bodyPr/>
                    <a:lstStyle/>
                    <a:p>
                      <a:pPr>
                        <a:spcBef>
                          <a:spcPts val="600"/>
                        </a:spcBef>
                        <a:spcAft>
                          <a:spcPts val="600"/>
                        </a:spcAft>
                      </a:pPr>
                      <a:r>
                        <a:rPr lang="fr-FR" sz="2000">
                          <a:effectLst/>
                        </a:rPr>
                        <a:t>B.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kern="1200" dirty="0">
                          <a:solidFill>
                            <a:schemeClr val="tx1"/>
                          </a:solidFill>
                          <a:effectLst/>
                          <a:latin typeface="+mn-lt"/>
                          <a:ea typeface="+mn-ea"/>
                          <a:cs typeface="+mn-cs"/>
                        </a:rPr>
                        <a:t>il aurait été préférable de calculer des risques relatifs</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4929562"/>
                  </a:ext>
                </a:extLst>
              </a:tr>
              <a:tr h="675606">
                <a:tc>
                  <a:txBody>
                    <a:bodyPr/>
                    <a:lstStyle/>
                    <a:p>
                      <a:pPr>
                        <a:spcBef>
                          <a:spcPts val="600"/>
                        </a:spcBef>
                        <a:spcAft>
                          <a:spcPts val="600"/>
                        </a:spcAft>
                      </a:pPr>
                      <a:r>
                        <a:rPr lang="fr-FR" sz="2000">
                          <a:effectLst/>
                        </a:rPr>
                        <a:t>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1" kern="1200" dirty="0">
                          <a:solidFill>
                            <a:schemeClr val="tx1"/>
                          </a:solidFill>
                          <a:effectLst/>
                          <a:latin typeface="+mn-lt"/>
                          <a:ea typeface="+mn-ea"/>
                          <a:cs typeface="+mn-cs"/>
                        </a:rPr>
                        <a:t>Il aurait été préférable d’utiliser un test du Chi2 tendance</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25785570"/>
                  </a:ext>
                </a:extLst>
              </a:tr>
              <a:tr h="933985">
                <a:tc>
                  <a:txBody>
                    <a:bodyPr/>
                    <a:lstStyle/>
                    <a:p>
                      <a:pPr>
                        <a:spcBef>
                          <a:spcPts val="600"/>
                        </a:spcBef>
                        <a:spcAft>
                          <a:spcPts val="600"/>
                        </a:spcAft>
                      </a:pPr>
                      <a:r>
                        <a:rPr lang="fr-FR" sz="2000">
                          <a:effectLst/>
                        </a:rPr>
                        <a:t>D.</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b="1" kern="1200" dirty="0">
                          <a:solidFill>
                            <a:schemeClr val="tx1"/>
                          </a:solidFill>
                          <a:effectLst/>
                          <a:latin typeface="+mn-lt"/>
                          <a:ea typeface="+mn-ea"/>
                          <a:cs typeface="+mn-cs"/>
                        </a:rPr>
                        <a:t>les facteurs d’ajustement introduits dans l’analyse multivariée sont des facteurs de risque potentiels de SEP</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85154355"/>
                  </a:ext>
                </a:extLst>
              </a:tr>
              <a:tr h="518881">
                <a:tc>
                  <a:txBody>
                    <a:bodyPr/>
                    <a:lstStyle/>
                    <a:p>
                      <a:pPr>
                        <a:spcBef>
                          <a:spcPts val="600"/>
                        </a:spcBef>
                        <a:spcAft>
                          <a:spcPts val="600"/>
                        </a:spcAft>
                      </a:pPr>
                      <a:r>
                        <a:rPr lang="fr-FR" sz="2000">
                          <a:effectLst/>
                        </a:rPr>
                        <a:t>E.</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1800" kern="1200" dirty="0">
                          <a:solidFill>
                            <a:schemeClr val="tx1"/>
                          </a:solidFill>
                          <a:effectLst/>
                          <a:latin typeface="+mn-lt"/>
                          <a:ea typeface="+mn-ea"/>
                          <a:cs typeface="+mn-cs"/>
                        </a:rPr>
                        <a:t>l’âge plus jeune des témoins a pu entrainer un biais de confusion</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1643715"/>
                  </a:ext>
                </a:extLst>
              </a:tr>
            </a:tbl>
          </a:graphicData>
        </a:graphic>
      </p:graphicFrame>
      <p:sp>
        <p:nvSpPr>
          <p:cNvPr id="3" name="Titre 1"/>
          <p:cNvSpPr txBox="1">
            <a:spLocks/>
          </p:cNvSpPr>
          <p:nvPr/>
        </p:nvSpPr>
        <p:spPr>
          <a:xfrm>
            <a:off x="277180" y="316373"/>
            <a:ext cx="8229600" cy="792088"/>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Q13: </a:t>
            </a:r>
            <a:r>
              <a:rPr lang="fr-FR" dirty="0"/>
              <a:t>Concernant les analyses statistiques et les résultats quelle(s) est/sont la/les proposition(s) exacte(s) ?</a:t>
            </a:r>
            <a:endParaRPr lang="fr-FR" sz="3600" dirty="0"/>
          </a:p>
        </p:txBody>
      </p:sp>
      <p:cxnSp>
        <p:nvCxnSpPr>
          <p:cNvPr id="4" name="Connecteur droit 3"/>
          <p:cNvCxnSpPr/>
          <p:nvPr/>
        </p:nvCxnSpPr>
        <p:spPr>
          <a:xfrm>
            <a:off x="395536" y="119675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5974343"/>
      </p:ext>
    </p:extLst>
  </p:cSld>
  <p:clrMapOvr>
    <a:overrideClrMapping bg1="lt1" tx1="dk1" bg2="lt2" tx2="dk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566645162"/>
              </p:ext>
            </p:extLst>
          </p:nvPr>
        </p:nvGraphicFramePr>
        <p:xfrm>
          <a:off x="719064" y="1285044"/>
          <a:ext cx="8424936" cy="4448812"/>
        </p:xfrm>
        <a:graphic>
          <a:graphicData uri="http://schemas.openxmlformats.org/drawingml/2006/table">
            <a:tbl>
              <a:tblPr firstRow="1" firstCol="1" bandRow="1">
                <a:tableStyleId>{2D5ABB26-0587-4C30-8999-92F81FD0307C}</a:tableStyleId>
              </a:tblPr>
              <a:tblGrid>
                <a:gridCol w="383396">
                  <a:extLst>
                    <a:ext uri="{9D8B030D-6E8A-4147-A177-3AD203B41FA5}">
                      <a16:colId xmlns:a16="http://schemas.microsoft.com/office/drawing/2014/main" val="2126890503"/>
                    </a:ext>
                  </a:extLst>
                </a:gridCol>
                <a:gridCol w="8041540">
                  <a:extLst>
                    <a:ext uri="{9D8B030D-6E8A-4147-A177-3AD203B41FA5}">
                      <a16:colId xmlns:a16="http://schemas.microsoft.com/office/drawing/2014/main" val="1916770517"/>
                    </a:ext>
                  </a:extLst>
                </a:gridCol>
              </a:tblGrid>
              <a:tr h="794313">
                <a:tc gridSpan="2">
                  <a:txBody>
                    <a:bodyPr/>
                    <a:lstStyle/>
                    <a:p>
                      <a:pPr algn="just">
                        <a:spcBef>
                          <a:spcPts val="600"/>
                        </a:spcBef>
                        <a:spcAft>
                          <a:spcPts val="600"/>
                        </a:spcAf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4104372133"/>
                  </a:ext>
                </a:extLst>
              </a:tr>
              <a:tr h="626754">
                <a:tc>
                  <a:txBody>
                    <a:bodyPr/>
                    <a:lstStyle/>
                    <a:p>
                      <a:pPr>
                        <a:spcBef>
                          <a:spcPts val="600"/>
                        </a:spcBef>
                        <a:spcAft>
                          <a:spcPts val="600"/>
                        </a:spcAft>
                      </a:pPr>
                      <a:r>
                        <a:rPr lang="fr-FR" sz="2000">
                          <a:effectLst/>
                        </a:rPr>
                        <a:t>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dirty="0">
                          <a:effectLst/>
                        </a:rPr>
                        <a:t>effet-dose statistiquement significatif </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3083189"/>
                  </a:ext>
                </a:extLst>
              </a:tr>
              <a:tr h="626754">
                <a:tc>
                  <a:txBody>
                    <a:bodyPr/>
                    <a:lstStyle/>
                    <a:p>
                      <a:pPr>
                        <a:spcBef>
                          <a:spcPts val="600"/>
                        </a:spcBef>
                        <a:spcAft>
                          <a:spcPts val="600"/>
                        </a:spcAft>
                      </a:pPr>
                      <a:r>
                        <a:rPr lang="fr-FR" sz="2000">
                          <a:effectLst/>
                        </a:rPr>
                        <a:t>B.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dirty="0">
                          <a:effectLst/>
                        </a:rPr>
                        <a:t>bonne cohérence externe</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4929562"/>
                  </a:ext>
                </a:extLst>
              </a:tr>
              <a:tr h="626754">
                <a:tc>
                  <a:txBody>
                    <a:bodyPr/>
                    <a:lstStyle/>
                    <a:p>
                      <a:pPr>
                        <a:spcBef>
                          <a:spcPts val="600"/>
                        </a:spcBef>
                        <a:spcAft>
                          <a:spcPts val="600"/>
                        </a:spcAft>
                      </a:pPr>
                      <a:r>
                        <a:rPr lang="fr-FR" sz="2000">
                          <a:effectLst/>
                        </a:rPr>
                        <a:t>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0" dirty="0">
                          <a:effectLst/>
                        </a:rPr>
                        <a:t>spécificité de la relation entre exposition et critère de jugement</a:t>
                      </a:r>
                      <a:endParaRPr lang="en-US"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25785570"/>
                  </a:ext>
                </a:extLst>
              </a:tr>
              <a:tr h="787087">
                <a:tc>
                  <a:txBody>
                    <a:bodyPr/>
                    <a:lstStyle/>
                    <a:p>
                      <a:pPr>
                        <a:spcBef>
                          <a:spcPts val="600"/>
                        </a:spcBef>
                        <a:spcAft>
                          <a:spcPts val="600"/>
                        </a:spcAft>
                      </a:pPr>
                      <a:r>
                        <a:rPr lang="fr-FR" sz="2000">
                          <a:effectLst/>
                        </a:rPr>
                        <a:t>D.</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0" dirty="0">
                          <a:effectLst/>
                        </a:rPr>
                        <a:t>chronologie entre exposition et survenue du critère de jugement</a:t>
                      </a:r>
                      <a:endParaRPr lang="en-US"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85154355"/>
                  </a:ext>
                </a:extLst>
              </a:tr>
              <a:tr h="987150">
                <a:tc>
                  <a:txBody>
                    <a:bodyPr/>
                    <a:lstStyle/>
                    <a:p>
                      <a:pPr>
                        <a:spcBef>
                          <a:spcPts val="600"/>
                        </a:spcBef>
                        <a:spcAft>
                          <a:spcPts val="600"/>
                        </a:spcAft>
                      </a:pPr>
                      <a:r>
                        <a:rPr lang="fr-FR" sz="2000">
                          <a:effectLst/>
                        </a:rPr>
                        <a:t>E.</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0" dirty="0">
                          <a:effectLst/>
                        </a:rPr>
                        <a:t>réduction de l’incidence de la SEP quand on augmente la durée d’allaitement</a:t>
                      </a:r>
                      <a:endParaRPr lang="en-US" sz="20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1643715"/>
                  </a:ext>
                </a:extLst>
              </a:tr>
            </a:tbl>
          </a:graphicData>
        </a:graphic>
      </p:graphicFrame>
      <p:sp>
        <p:nvSpPr>
          <p:cNvPr id="3" name="Titre 1"/>
          <p:cNvSpPr txBox="1">
            <a:spLocks/>
          </p:cNvSpPr>
          <p:nvPr/>
        </p:nvSpPr>
        <p:spPr>
          <a:xfrm>
            <a:off x="277180" y="316373"/>
            <a:ext cx="8229600" cy="792088"/>
          </a:xfrm>
          <a:prstGeom prst="rect">
            <a:avLst/>
          </a:prstGeom>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Q14 : </a:t>
            </a:r>
            <a:r>
              <a:rPr lang="fr-FR" sz="3600" dirty="0"/>
              <a:t>Parmi les critères de Hill permettant d’évaluer la présomption de relation causale entre exposition au FDR et maladie, lesquels sont présents dans cette étude ? une ou plusieurs proposition(s) exacte(s) </a:t>
            </a:r>
          </a:p>
        </p:txBody>
      </p:sp>
      <p:cxnSp>
        <p:nvCxnSpPr>
          <p:cNvPr id="4" name="Connecteur droit 3"/>
          <p:cNvCxnSpPr/>
          <p:nvPr/>
        </p:nvCxnSpPr>
        <p:spPr>
          <a:xfrm>
            <a:off x="395536" y="119675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6337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44624"/>
            <a:ext cx="8229600" cy="792088"/>
          </a:xfrm>
        </p:spPr>
        <p:txBody>
          <a:bodyPr>
            <a:normAutofit/>
          </a:bodyPr>
          <a:lstStyle/>
          <a:p>
            <a:pPr algn="l"/>
            <a:r>
              <a:rPr lang="fr-FR" sz="2800" dirty="0">
                <a:solidFill>
                  <a:schemeClr val="tx1">
                    <a:lumMod val="65000"/>
                    <a:lumOff val="35000"/>
                  </a:schemeClr>
                </a:solidFill>
                <a:cs typeface="Arial" pitchFamily="34" charset="0"/>
              </a:rPr>
              <a:t>Q1 : Concernant le type d’étude </a:t>
            </a:r>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8" name="Espace réservé du contenu 2"/>
          <p:cNvSpPr txBox="1">
            <a:spLocks/>
          </p:cNvSpPr>
          <p:nvPr/>
        </p:nvSpPr>
        <p:spPr>
          <a:xfrm>
            <a:off x="395536" y="1268760"/>
            <a:ext cx="8568952" cy="3816424"/>
          </a:xfrm>
          <a:prstGeom prst="rect">
            <a:avLst/>
          </a:prstGeom>
        </p:spPr>
        <p:txBody>
          <a:bodyPr numCol="1"/>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Aft>
                <a:spcPts val="1200"/>
              </a:spcAft>
              <a:buClr>
                <a:srgbClr val="078F9D"/>
              </a:buClr>
              <a:buFont typeface="Arial" pitchFamily="34" charset="0"/>
              <a:buNone/>
            </a:pPr>
            <a:r>
              <a:rPr lang="fr-FR" sz="2400" dirty="0"/>
              <a:t>Le type d’étude est (une ou plusieurs réponses possibles) :</a:t>
            </a:r>
          </a:p>
          <a:p>
            <a:pPr marL="914400" lvl="1" indent="-514350">
              <a:spcBef>
                <a:spcPts val="0"/>
              </a:spcBef>
              <a:spcAft>
                <a:spcPts val="600"/>
              </a:spcAft>
              <a:buClr>
                <a:srgbClr val="078F9D"/>
              </a:buClr>
              <a:buFont typeface="+mj-lt"/>
              <a:buAutoNum type="alphaLcParenR"/>
            </a:pPr>
            <a:r>
              <a:rPr lang="fr-FR" sz="2000" b="1" dirty="0"/>
              <a:t>à visée étiologique	</a:t>
            </a:r>
            <a:r>
              <a:rPr lang="fr-FR" sz="1600" dirty="0"/>
              <a:t>Hypothèse : FDR augmente le risque de survenue du CJ	</a:t>
            </a:r>
          </a:p>
          <a:p>
            <a:pPr marL="914400" lvl="1" indent="-514350">
              <a:spcBef>
                <a:spcPts val="0"/>
              </a:spcBef>
              <a:spcAft>
                <a:spcPts val="600"/>
              </a:spcAft>
              <a:buClr>
                <a:srgbClr val="078F9D"/>
              </a:buClr>
              <a:buFont typeface="+mj-lt"/>
              <a:buAutoNum type="alphaLcParenR"/>
            </a:pPr>
            <a:r>
              <a:rPr lang="fr-FR" sz="2000" dirty="0"/>
              <a:t>interventionnelle</a:t>
            </a:r>
            <a:r>
              <a:rPr lang="fr-FR" sz="1600" dirty="0"/>
              <a:t> 		Pas d’intervention maitrisée par le chercheur</a:t>
            </a:r>
          </a:p>
          <a:p>
            <a:pPr marL="914400" lvl="1" indent="-514350">
              <a:spcBef>
                <a:spcPts val="0"/>
              </a:spcBef>
              <a:spcAft>
                <a:spcPts val="600"/>
              </a:spcAft>
              <a:buClr>
                <a:srgbClr val="078F9D"/>
              </a:buClr>
              <a:buFont typeface="+mj-lt"/>
              <a:buAutoNum type="alphaLcParenR"/>
            </a:pPr>
            <a:r>
              <a:rPr lang="fr-FR" sz="2000" dirty="0"/>
              <a:t>transversale		</a:t>
            </a:r>
            <a:r>
              <a:rPr lang="fr-FR" sz="1600" dirty="0"/>
              <a:t>On recueille des données antérieures à la survenue du CJ</a:t>
            </a:r>
          </a:p>
          <a:p>
            <a:pPr marL="914400" lvl="1" indent="-514350">
              <a:spcBef>
                <a:spcPts val="0"/>
              </a:spcBef>
              <a:spcAft>
                <a:spcPts val="600"/>
              </a:spcAft>
              <a:buClr>
                <a:srgbClr val="078F9D"/>
              </a:buClr>
              <a:buFont typeface="+mj-lt"/>
              <a:buAutoNum type="alphaLcParenR"/>
            </a:pPr>
            <a:r>
              <a:rPr lang="fr-FR" sz="2000" dirty="0"/>
              <a:t>descriptive		</a:t>
            </a:r>
            <a:r>
              <a:rPr lang="fr-FR" sz="1600" dirty="0"/>
              <a:t>Comparative, on compare les cas et les témoins</a:t>
            </a:r>
          </a:p>
          <a:p>
            <a:pPr marL="914400" lvl="1" indent="-514350">
              <a:spcBef>
                <a:spcPts val="0"/>
              </a:spcBef>
              <a:spcAft>
                <a:spcPts val="600"/>
              </a:spcAft>
              <a:buClr>
                <a:srgbClr val="078F9D"/>
              </a:buClr>
              <a:buFont typeface="+mj-lt"/>
              <a:buAutoNum type="alphaLcParenR"/>
            </a:pPr>
            <a:r>
              <a:rPr lang="fr-FR" sz="2000" b="1" dirty="0"/>
              <a:t>rétrospective		</a:t>
            </a:r>
            <a:r>
              <a:rPr lang="fr-FR" sz="1600" dirty="0">
                <a:ea typeface="Times New Roman" panose="02020603050405020304" pitchFamily="18" charset="0"/>
              </a:rPr>
              <a:t>Toujours rétrospective car on recueille des informations 			sur l’exposition passée lorsque la maladie (CJ) s’est déjà 			déclarée</a:t>
            </a:r>
            <a:endParaRPr lang="fr-FR" sz="1600" b="1" dirty="0"/>
          </a:p>
        </p:txBody>
      </p:sp>
      <p:pic>
        <p:nvPicPr>
          <p:cNvPr id="3" name="Image 2"/>
          <p:cNvPicPr>
            <a:picLocks noChangeAspect="1"/>
          </p:cNvPicPr>
          <p:nvPr/>
        </p:nvPicPr>
        <p:blipFill>
          <a:blip r:embed="rId3"/>
          <a:stretch>
            <a:fillRect/>
          </a:stretch>
        </p:blipFill>
        <p:spPr>
          <a:xfrm>
            <a:off x="107504" y="4219429"/>
            <a:ext cx="5544616" cy="2638572"/>
          </a:xfrm>
          <a:prstGeom prst="rect">
            <a:avLst/>
          </a:prstGeom>
          <a:solidFill>
            <a:schemeClr val="bg1"/>
          </a:solidFill>
        </p:spPr>
      </p:pic>
    </p:spTree>
    <p:extLst>
      <p:ext uri="{BB962C8B-B14F-4D97-AF65-F5344CB8AC3E}">
        <p14:creationId xmlns:p14="http://schemas.microsoft.com/office/powerpoint/2010/main" val="35411429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719064" y="1285044"/>
          <a:ext cx="8424936" cy="4448812"/>
        </p:xfrm>
        <a:graphic>
          <a:graphicData uri="http://schemas.openxmlformats.org/drawingml/2006/table">
            <a:tbl>
              <a:tblPr firstRow="1" firstCol="1" bandRow="1">
                <a:tableStyleId>{2D5ABB26-0587-4C30-8999-92F81FD0307C}</a:tableStyleId>
              </a:tblPr>
              <a:tblGrid>
                <a:gridCol w="383396">
                  <a:extLst>
                    <a:ext uri="{9D8B030D-6E8A-4147-A177-3AD203B41FA5}">
                      <a16:colId xmlns:a16="http://schemas.microsoft.com/office/drawing/2014/main" val="2126890503"/>
                    </a:ext>
                  </a:extLst>
                </a:gridCol>
                <a:gridCol w="8041540">
                  <a:extLst>
                    <a:ext uri="{9D8B030D-6E8A-4147-A177-3AD203B41FA5}">
                      <a16:colId xmlns:a16="http://schemas.microsoft.com/office/drawing/2014/main" val="1916770517"/>
                    </a:ext>
                  </a:extLst>
                </a:gridCol>
              </a:tblGrid>
              <a:tr h="794313">
                <a:tc gridSpan="2">
                  <a:txBody>
                    <a:bodyPr/>
                    <a:lstStyle/>
                    <a:p>
                      <a:pPr algn="just">
                        <a:spcBef>
                          <a:spcPts val="600"/>
                        </a:spcBef>
                        <a:spcAft>
                          <a:spcPts val="600"/>
                        </a:spcAft>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4104372133"/>
                  </a:ext>
                </a:extLst>
              </a:tr>
              <a:tr h="626754">
                <a:tc>
                  <a:txBody>
                    <a:bodyPr/>
                    <a:lstStyle/>
                    <a:p>
                      <a:pPr>
                        <a:spcBef>
                          <a:spcPts val="600"/>
                        </a:spcBef>
                        <a:spcAft>
                          <a:spcPts val="600"/>
                        </a:spcAft>
                      </a:pPr>
                      <a:r>
                        <a:rPr lang="fr-FR" sz="2000">
                          <a:effectLst/>
                        </a:rPr>
                        <a:t>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a:effectLst/>
                        </a:rPr>
                        <a:t>effet-dose statistiquement significatif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3083189"/>
                  </a:ext>
                </a:extLst>
              </a:tr>
              <a:tr h="626754">
                <a:tc>
                  <a:txBody>
                    <a:bodyPr/>
                    <a:lstStyle/>
                    <a:p>
                      <a:pPr>
                        <a:spcBef>
                          <a:spcPts val="600"/>
                        </a:spcBef>
                        <a:spcAft>
                          <a:spcPts val="600"/>
                        </a:spcAft>
                      </a:pPr>
                      <a:r>
                        <a:rPr lang="fr-FR" sz="2000">
                          <a:effectLst/>
                        </a:rPr>
                        <a:t>B.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a:effectLst/>
                        </a:rPr>
                        <a:t>bonne cohérence externe</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4929562"/>
                  </a:ext>
                </a:extLst>
              </a:tr>
              <a:tr h="626754">
                <a:tc>
                  <a:txBody>
                    <a:bodyPr/>
                    <a:lstStyle/>
                    <a:p>
                      <a:pPr>
                        <a:spcBef>
                          <a:spcPts val="600"/>
                        </a:spcBef>
                        <a:spcAft>
                          <a:spcPts val="600"/>
                        </a:spcAft>
                      </a:pPr>
                      <a:r>
                        <a:rPr lang="fr-FR" sz="2000">
                          <a:effectLst/>
                        </a:rPr>
                        <a:t>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a:effectLst/>
                        </a:rPr>
                        <a:t>spécificité de la relation entre exposition et critère de jugement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25785570"/>
                  </a:ext>
                </a:extLst>
              </a:tr>
              <a:tr h="787087">
                <a:tc>
                  <a:txBody>
                    <a:bodyPr/>
                    <a:lstStyle/>
                    <a:p>
                      <a:pPr>
                        <a:spcBef>
                          <a:spcPts val="600"/>
                        </a:spcBef>
                        <a:spcAft>
                          <a:spcPts val="600"/>
                        </a:spcAft>
                      </a:pPr>
                      <a:r>
                        <a:rPr lang="fr-FR" sz="2000">
                          <a:effectLst/>
                        </a:rPr>
                        <a:t>D.</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b="1" dirty="0">
                          <a:effectLst/>
                        </a:rPr>
                        <a:t>chronologie entre exposition et survenue du critère de jugement</a:t>
                      </a:r>
                      <a:endPar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85154355"/>
                  </a:ext>
                </a:extLst>
              </a:tr>
              <a:tr h="987150">
                <a:tc>
                  <a:txBody>
                    <a:bodyPr/>
                    <a:lstStyle/>
                    <a:p>
                      <a:pPr>
                        <a:spcBef>
                          <a:spcPts val="600"/>
                        </a:spcBef>
                        <a:spcAft>
                          <a:spcPts val="600"/>
                        </a:spcAft>
                      </a:pPr>
                      <a:r>
                        <a:rPr lang="fr-FR" sz="2000">
                          <a:effectLst/>
                        </a:rPr>
                        <a:t>E.</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Bef>
                          <a:spcPts val="600"/>
                        </a:spcBef>
                        <a:spcAft>
                          <a:spcPts val="0"/>
                        </a:spcAft>
                      </a:pPr>
                      <a:r>
                        <a:rPr lang="fr-FR" sz="2000" dirty="0">
                          <a:effectLst/>
                        </a:rPr>
                        <a:t>réduction de l’incidence de la SEP quand on augmente la durée d’allaitement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1643715"/>
                  </a:ext>
                </a:extLst>
              </a:tr>
            </a:tbl>
          </a:graphicData>
        </a:graphic>
      </p:graphicFrame>
      <p:sp>
        <p:nvSpPr>
          <p:cNvPr id="3" name="Titre 1"/>
          <p:cNvSpPr txBox="1">
            <a:spLocks/>
          </p:cNvSpPr>
          <p:nvPr/>
        </p:nvSpPr>
        <p:spPr>
          <a:xfrm>
            <a:off x="277180" y="316373"/>
            <a:ext cx="8229600" cy="792088"/>
          </a:xfrm>
          <a:prstGeom prst="rect">
            <a:avLst/>
          </a:prstGeom>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cs typeface="Arial" pitchFamily="34" charset="0"/>
              </a:rPr>
              <a:t>Q14 : </a:t>
            </a:r>
            <a:r>
              <a:rPr lang="fr-FR" sz="3600" dirty="0"/>
              <a:t>Parmi les critères de Hill permettant d’évaluer la présomption de relation causale entre exposition au FDR et maladie, lesquels sont présents dans cette étude ? une ou plusieurs proposition(s) exacte(s) </a:t>
            </a:r>
          </a:p>
        </p:txBody>
      </p:sp>
      <p:cxnSp>
        <p:nvCxnSpPr>
          <p:cNvPr id="4" name="Connecteur droit 3"/>
          <p:cNvCxnSpPr/>
          <p:nvPr/>
        </p:nvCxnSpPr>
        <p:spPr>
          <a:xfrm>
            <a:off x="395536" y="119675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07563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332656"/>
            <a:ext cx="5796136" cy="584775"/>
          </a:xfrm>
          <a:prstGeom prst="rect">
            <a:avLst/>
          </a:prstGeom>
        </p:spPr>
        <p:txBody>
          <a:bodyPr wrap="square">
            <a:spAutoFit/>
          </a:bodyPr>
          <a:lstStyle/>
          <a:p>
            <a:pPr lvl="1"/>
            <a:r>
              <a:rPr lang="fr-FR" sz="3200" dirty="0">
                <a:solidFill>
                  <a:schemeClr val="accent6">
                    <a:lumMod val="75000"/>
                  </a:schemeClr>
                </a:solidFill>
              </a:rPr>
              <a:t>Points clés études cas témoins</a:t>
            </a:r>
            <a:endParaRPr lang="en-US" sz="3200" dirty="0">
              <a:solidFill>
                <a:schemeClr val="accent6">
                  <a:lumMod val="75000"/>
                </a:schemeClr>
              </a:solidFill>
            </a:endParaRPr>
          </a:p>
        </p:txBody>
      </p:sp>
      <p:sp>
        <p:nvSpPr>
          <p:cNvPr id="3" name="Rectangle 2"/>
          <p:cNvSpPr/>
          <p:nvPr/>
        </p:nvSpPr>
        <p:spPr>
          <a:xfrm>
            <a:off x="179512" y="1628800"/>
            <a:ext cx="8712968" cy="4031873"/>
          </a:xfrm>
          <a:prstGeom prst="rect">
            <a:avLst/>
          </a:prstGeom>
        </p:spPr>
        <p:txBody>
          <a:bodyPr wrap="square">
            <a:spAutoFit/>
          </a:bodyPr>
          <a:lstStyle/>
          <a:p>
            <a:pPr lvl="1"/>
            <a:r>
              <a:rPr lang="fr-FR" sz="3200" dirty="0">
                <a:solidFill>
                  <a:schemeClr val="accent6">
                    <a:lumMod val="75000"/>
                  </a:schemeClr>
                </a:solidFill>
              </a:rPr>
              <a:t>Etude observationnelle analytique</a:t>
            </a:r>
          </a:p>
          <a:p>
            <a:pPr lvl="1"/>
            <a:r>
              <a:rPr lang="fr-FR" sz="3200" dirty="0">
                <a:solidFill>
                  <a:schemeClr val="accent6">
                    <a:lumMod val="75000"/>
                  </a:schemeClr>
                </a:solidFill>
              </a:rPr>
              <a:t>Etude rétrospective</a:t>
            </a:r>
          </a:p>
          <a:p>
            <a:pPr lvl="1"/>
            <a:r>
              <a:rPr lang="fr-FR" sz="3200" dirty="0">
                <a:solidFill>
                  <a:schemeClr val="accent6">
                    <a:lumMod val="75000"/>
                  </a:schemeClr>
                </a:solidFill>
              </a:rPr>
              <a:t>Biais de sélection constitution des cas // témoins</a:t>
            </a:r>
          </a:p>
          <a:p>
            <a:pPr lvl="1"/>
            <a:r>
              <a:rPr lang="fr-FR" sz="3200" dirty="0">
                <a:solidFill>
                  <a:schemeClr val="accent6">
                    <a:lumMod val="75000"/>
                  </a:schemeClr>
                </a:solidFill>
              </a:rPr>
              <a:t>Biais de mesure : biais de mémoire – différentiel</a:t>
            </a:r>
          </a:p>
          <a:p>
            <a:pPr lvl="1"/>
            <a:r>
              <a:rPr lang="fr-FR" sz="3200" dirty="0">
                <a:solidFill>
                  <a:schemeClr val="accent6">
                    <a:lumMod val="75000"/>
                  </a:schemeClr>
                </a:solidFill>
              </a:rPr>
              <a:t>Biais liés aux facteurs de confusion</a:t>
            </a:r>
          </a:p>
          <a:p>
            <a:pPr lvl="1"/>
            <a:r>
              <a:rPr lang="fr-FR" sz="3200" dirty="0">
                <a:solidFill>
                  <a:schemeClr val="accent6">
                    <a:lumMod val="75000"/>
                  </a:schemeClr>
                </a:solidFill>
              </a:rPr>
              <a:t>Moins bonne validité interne, donc moins bon niveau de preuve, que les études de cohorte</a:t>
            </a:r>
          </a:p>
          <a:p>
            <a:pPr lvl="1"/>
            <a:endParaRPr lang="en-US" sz="3200" dirty="0">
              <a:solidFill>
                <a:schemeClr val="accent6">
                  <a:lumMod val="75000"/>
                </a:schemeClr>
              </a:solidFill>
            </a:endParaRPr>
          </a:p>
        </p:txBody>
      </p:sp>
    </p:spTree>
    <p:extLst>
      <p:ext uri="{BB962C8B-B14F-4D97-AF65-F5344CB8AC3E}">
        <p14:creationId xmlns:p14="http://schemas.microsoft.com/office/powerpoint/2010/main" val="3132200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694557" y="2564904"/>
            <a:ext cx="2937856" cy="1200329"/>
          </a:xfrm>
          <a:prstGeom prst="rect">
            <a:avLst/>
          </a:prstGeom>
          <a:noFill/>
        </p:spPr>
        <p:txBody>
          <a:bodyPr wrap="none" rtlCol="0">
            <a:spAutoFit/>
          </a:bodyPr>
          <a:lstStyle/>
          <a:p>
            <a:pPr algn="ctr"/>
            <a:r>
              <a:rPr lang="fr-FR" b="1" dirty="0"/>
              <a:t>Merci de votre attention</a:t>
            </a:r>
          </a:p>
          <a:p>
            <a:pPr algn="ctr"/>
            <a:endParaRPr lang="fr-FR" dirty="0"/>
          </a:p>
          <a:p>
            <a:pPr algn="ctr"/>
            <a:endParaRPr lang="fr-FR" dirty="0"/>
          </a:p>
          <a:p>
            <a:pPr algn="ctr"/>
            <a:r>
              <a:rPr lang="fr-FR" dirty="0">
                <a:hlinkClick r:id="rId3"/>
              </a:rPr>
              <a:t>Julie.haesebaert@chu-lyon.fr</a:t>
            </a:r>
            <a:endParaRPr lang="fr-FR" dirty="0"/>
          </a:p>
        </p:txBody>
      </p:sp>
    </p:spTree>
    <p:extLst>
      <p:ext uri="{BB962C8B-B14F-4D97-AF65-F5344CB8AC3E}">
        <p14:creationId xmlns:p14="http://schemas.microsoft.com/office/powerpoint/2010/main" val="2606730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44624"/>
            <a:ext cx="8229600" cy="792088"/>
          </a:xfrm>
        </p:spPr>
        <p:txBody>
          <a:bodyPr>
            <a:normAutofit/>
          </a:bodyPr>
          <a:lstStyle/>
          <a:p>
            <a:pPr algn="l"/>
            <a:r>
              <a:rPr lang="fr-FR" sz="2800" dirty="0">
                <a:solidFill>
                  <a:schemeClr val="tx1">
                    <a:lumMod val="65000"/>
                    <a:lumOff val="35000"/>
                  </a:schemeClr>
                </a:solidFill>
                <a:cs typeface="Arial" pitchFamily="34" charset="0"/>
              </a:rPr>
              <a:t>Q1 : Concernant le type d’étude </a:t>
            </a:r>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7" name="ZoneTexte 26">
            <a:extLst>
              <a:ext uri="{FF2B5EF4-FFF2-40B4-BE49-F238E27FC236}">
                <a16:creationId xmlns:a16="http://schemas.microsoft.com/office/drawing/2014/main" id="{F47618BD-2B1A-45A8-865F-C64F87FAF369}"/>
              </a:ext>
            </a:extLst>
          </p:cNvPr>
          <p:cNvSpPr txBox="1"/>
          <p:nvPr/>
        </p:nvSpPr>
        <p:spPr>
          <a:xfrm flipH="1">
            <a:off x="3361197" y="976867"/>
            <a:ext cx="2592288" cy="461665"/>
          </a:xfrm>
          <a:prstGeom prst="rect">
            <a:avLst/>
          </a:prstGeom>
          <a:noFill/>
          <a:ln w="38100">
            <a:solidFill>
              <a:schemeClr val="tx2">
                <a:lumMod val="60000"/>
                <a:lumOff val="40000"/>
              </a:schemeClr>
            </a:solidFill>
          </a:ln>
        </p:spPr>
        <p:txBody>
          <a:bodyPr wrap="square" rtlCol="0">
            <a:spAutoFit/>
          </a:bodyPr>
          <a:lstStyle/>
          <a:p>
            <a:pPr algn="ctr"/>
            <a:r>
              <a:rPr lang="fr-FR" sz="2400" b="1" dirty="0"/>
              <a:t>Début de l’étude</a:t>
            </a:r>
          </a:p>
        </p:txBody>
      </p:sp>
      <p:grpSp>
        <p:nvGrpSpPr>
          <p:cNvPr id="50" name="Groupe 49">
            <a:extLst>
              <a:ext uri="{FF2B5EF4-FFF2-40B4-BE49-F238E27FC236}">
                <a16:creationId xmlns:a16="http://schemas.microsoft.com/office/drawing/2014/main" id="{D9588D19-3688-47B5-BBBE-0CEEF0B9F251}"/>
              </a:ext>
            </a:extLst>
          </p:cNvPr>
          <p:cNvGrpSpPr/>
          <p:nvPr/>
        </p:nvGrpSpPr>
        <p:grpSpPr>
          <a:xfrm>
            <a:off x="696577" y="2150739"/>
            <a:ext cx="8386745" cy="1865729"/>
            <a:chOff x="703202" y="1527175"/>
            <a:chExt cx="8386745" cy="1865729"/>
          </a:xfrm>
        </p:grpSpPr>
        <p:sp>
          <p:nvSpPr>
            <p:cNvPr id="9" name="ZoneTexte 8">
              <a:extLst>
                <a:ext uri="{FF2B5EF4-FFF2-40B4-BE49-F238E27FC236}">
                  <a16:creationId xmlns:a16="http://schemas.microsoft.com/office/drawing/2014/main" id="{180FAA47-FEBE-416A-AE0F-CA426AA528AB}"/>
                </a:ext>
              </a:extLst>
            </p:cNvPr>
            <p:cNvSpPr txBox="1"/>
            <p:nvPr/>
          </p:nvSpPr>
          <p:spPr>
            <a:xfrm flipH="1">
              <a:off x="703202" y="1527175"/>
              <a:ext cx="1482552" cy="461665"/>
            </a:xfrm>
            <a:prstGeom prst="rect">
              <a:avLst/>
            </a:prstGeom>
            <a:noFill/>
          </p:spPr>
          <p:txBody>
            <a:bodyPr wrap="square" rtlCol="0">
              <a:spAutoFit/>
            </a:bodyPr>
            <a:lstStyle/>
            <a:p>
              <a:r>
                <a:rPr lang="fr-FR" sz="2400" b="1" dirty="0"/>
                <a:t>Cohorte</a:t>
              </a:r>
            </a:p>
          </p:txBody>
        </p:sp>
        <p:sp>
          <p:nvSpPr>
            <p:cNvPr id="12" name="ZoneTexte 11">
              <a:extLst>
                <a:ext uri="{FF2B5EF4-FFF2-40B4-BE49-F238E27FC236}">
                  <a16:creationId xmlns:a16="http://schemas.microsoft.com/office/drawing/2014/main" id="{7537C9D2-5DB0-44F6-B1FC-F4FDF8CA3922}"/>
                </a:ext>
              </a:extLst>
            </p:cNvPr>
            <p:cNvSpPr txBox="1"/>
            <p:nvPr/>
          </p:nvSpPr>
          <p:spPr>
            <a:xfrm flipH="1">
              <a:off x="3804658" y="1713002"/>
              <a:ext cx="1753479" cy="707886"/>
            </a:xfrm>
            <a:prstGeom prst="rect">
              <a:avLst/>
            </a:prstGeom>
            <a:noFill/>
          </p:spPr>
          <p:txBody>
            <a:bodyPr wrap="square" rtlCol="0">
              <a:spAutoFit/>
            </a:bodyPr>
            <a:lstStyle/>
            <a:p>
              <a:pPr algn="ctr"/>
              <a:r>
                <a:rPr lang="fr-FR" sz="2000" b="1" dirty="0"/>
                <a:t>inclusions participants</a:t>
              </a:r>
            </a:p>
          </p:txBody>
        </p:sp>
        <p:grpSp>
          <p:nvGrpSpPr>
            <p:cNvPr id="18" name="Groupe 17">
              <a:extLst>
                <a:ext uri="{FF2B5EF4-FFF2-40B4-BE49-F238E27FC236}">
                  <a16:creationId xmlns:a16="http://schemas.microsoft.com/office/drawing/2014/main" id="{8909F403-0E0D-49C1-ABC6-C64F4FCE6454}"/>
                </a:ext>
              </a:extLst>
            </p:cNvPr>
            <p:cNvGrpSpPr/>
            <p:nvPr/>
          </p:nvGrpSpPr>
          <p:grpSpPr>
            <a:xfrm>
              <a:off x="3890000" y="2636912"/>
              <a:ext cx="1490733" cy="331911"/>
              <a:chOff x="5527573" y="4561964"/>
              <a:chExt cx="1490733" cy="453027"/>
            </a:xfrm>
          </p:grpSpPr>
          <p:sp>
            <p:nvSpPr>
              <p:cNvPr id="15" name="ZoneTexte 14">
                <a:extLst>
                  <a:ext uri="{FF2B5EF4-FFF2-40B4-BE49-F238E27FC236}">
                    <a16:creationId xmlns:a16="http://schemas.microsoft.com/office/drawing/2014/main" id="{A5F15FF4-450B-4EFE-9D5B-16A460197EC5}"/>
                  </a:ext>
                </a:extLst>
              </p:cNvPr>
              <p:cNvSpPr txBox="1"/>
              <p:nvPr/>
            </p:nvSpPr>
            <p:spPr>
              <a:xfrm flipH="1">
                <a:off x="5527573" y="4561964"/>
                <a:ext cx="1482552" cy="420086"/>
              </a:xfrm>
              <a:prstGeom prst="rect">
                <a:avLst/>
              </a:prstGeom>
              <a:noFill/>
            </p:spPr>
            <p:txBody>
              <a:bodyPr wrap="square" rtlCol="0">
                <a:spAutoFit/>
              </a:bodyPr>
              <a:lstStyle/>
              <a:p>
                <a:pPr algn="ctr"/>
                <a:r>
                  <a:rPr lang="fr-FR" sz="1400" b="1" dirty="0"/>
                  <a:t>Exposés</a:t>
                </a:r>
              </a:p>
            </p:txBody>
          </p:sp>
          <p:sp>
            <p:nvSpPr>
              <p:cNvPr id="10" name="Ellipse 9">
                <a:extLst>
                  <a:ext uri="{FF2B5EF4-FFF2-40B4-BE49-F238E27FC236}">
                    <a16:creationId xmlns:a16="http://schemas.microsoft.com/office/drawing/2014/main" id="{76F5901F-0BB4-4EDC-BEFF-5AFDDE5B3D19}"/>
                  </a:ext>
                </a:extLst>
              </p:cNvPr>
              <p:cNvSpPr/>
              <p:nvPr/>
            </p:nvSpPr>
            <p:spPr>
              <a:xfrm>
                <a:off x="5639721" y="4581128"/>
                <a:ext cx="1378585" cy="43386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cxnSp>
          <p:nvCxnSpPr>
            <p:cNvPr id="7" name="Connecteur droit avec flèche 6">
              <a:extLst>
                <a:ext uri="{FF2B5EF4-FFF2-40B4-BE49-F238E27FC236}">
                  <a16:creationId xmlns:a16="http://schemas.microsoft.com/office/drawing/2014/main" id="{D3795E56-0B49-4027-8DA1-BA46204C2939}"/>
                </a:ext>
              </a:extLst>
            </p:cNvPr>
            <p:cNvCxnSpPr>
              <a:stCxn id="10" idx="6"/>
            </p:cNvCxnSpPr>
            <p:nvPr/>
          </p:nvCxnSpPr>
          <p:spPr>
            <a:xfrm>
              <a:off x="5380733" y="2809888"/>
              <a:ext cx="1977605"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3" name="Connecteur droit avec flèche 32">
              <a:extLst>
                <a:ext uri="{FF2B5EF4-FFF2-40B4-BE49-F238E27FC236}">
                  <a16:creationId xmlns:a16="http://schemas.microsoft.com/office/drawing/2014/main" id="{6F0ABD44-43D7-448C-BA82-024110A600C3}"/>
                </a:ext>
              </a:extLst>
            </p:cNvPr>
            <p:cNvCxnSpPr>
              <a:cxnSpLocks/>
            </p:cNvCxnSpPr>
            <p:nvPr/>
          </p:nvCxnSpPr>
          <p:spPr>
            <a:xfrm>
              <a:off x="5410723" y="3180855"/>
              <a:ext cx="1977605"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nvGrpSpPr>
            <p:cNvPr id="34" name="Groupe 33">
              <a:extLst>
                <a:ext uri="{FF2B5EF4-FFF2-40B4-BE49-F238E27FC236}">
                  <a16:creationId xmlns:a16="http://schemas.microsoft.com/office/drawing/2014/main" id="{DEDBF056-0A53-4FFF-9E8E-D960CAB1A6A7}"/>
                </a:ext>
              </a:extLst>
            </p:cNvPr>
            <p:cNvGrpSpPr/>
            <p:nvPr/>
          </p:nvGrpSpPr>
          <p:grpSpPr>
            <a:xfrm>
              <a:off x="3898016" y="3017920"/>
              <a:ext cx="1490733" cy="331911"/>
              <a:chOff x="5527573" y="4561964"/>
              <a:chExt cx="1490733" cy="453027"/>
            </a:xfrm>
          </p:grpSpPr>
          <p:sp>
            <p:nvSpPr>
              <p:cNvPr id="35" name="ZoneTexte 34">
                <a:extLst>
                  <a:ext uri="{FF2B5EF4-FFF2-40B4-BE49-F238E27FC236}">
                    <a16:creationId xmlns:a16="http://schemas.microsoft.com/office/drawing/2014/main" id="{6E88113B-A25A-4890-BA90-75878136EC4F}"/>
                  </a:ext>
                </a:extLst>
              </p:cNvPr>
              <p:cNvSpPr txBox="1"/>
              <p:nvPr/>
            </p:nvSpPr>
            <p:spPr>
              <a:xfrm flipH="1">
                <a:off x="5527573" y="4561964"/>
                <a:ext cx="1482552" cy="420086"/>
              </a:xfrm>
              <a:prstGeom prst="rect">
                <a:avLst/>
              </a:prstGeom>
              <a:noFill/>
            </p:spPr>
            <p:txBody>
              <a:bodyPr wrap="square" rtlCol="0">
                <a:spAutoFit/>
              </a:bodyPr>
              <a:lstStyle/>
              <a:p>
                <a:pPr algn="ctr"/>
                <a:r>
                  <a:rPr lang="fr-FR" sz="1400" b="1" dirty="0"/>
                  <a:t>Non Exposés</a:t>
                </a:r>
              </a:p>
            </p:txBody>
          </p:sp>
          <p:sp>
            <p:nvSpPr>
              <p:cNvPr id="36" name="Ellipse 35">
                <a:extLst>
                  <a:ext uri="{FF2B5EF4-FFF2-40B4-BE49-F238E27FC236}">
                    <a16:creationId xmlns:a16="http://schemas.microsoft.com/office/drawing/2014/main" id="{700B6C03-9D6D-4978-9628-7C6BF289EBB4}"/>
                  </a:ext>
                </a:extLst>
              </p:cNvPr>
              <p:cNvSpPr/>
              <p:nvPr/>
            </p:nvSpPr>
            <p:spPr>
              <a:xfrm>
                <a:off x="5639721" y="4581128"/>
                <a:ext cx="1378585" cy="43386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39" name="ZoneTexte 38">
              <a:extLst>
                <a:ext uri="{FF2B5EF4-FFF2-40B4-BE49-F238E27FC236}">
                  <a16:creationId xmlns:a16="http://schemas.microsoft.com/office/drawing/2014/main" id="{46C77604-26B7-4B81-980E-5A4C914BFA20}"/>
                </a:ext>
              </a:extLst>
            </p:cNvPr>
            <p:cNvSpPr txBox="1"/>
            <p:nvPr/>
          </p:nvSpPr>
          <p:spPr>
            <a:xfrm flipH="1">
              <a:off x="7096145" y="2607294"/>
              <a:ext cx="1993802" cy="400110"/>
            </a:xfrm>
            <a:prstGeom prst="rect">
              <a:avLst/>
            </a:prstGeom>
            <a:noFill/>
          </p:spPr>
          <p:txBody>
            <a:bodyPr wrap="square" rtlCol="0">
              <a:spAutoFit/>
            </a:bodyPr>
            <a:lstStyle/>
            <a:p>
              <a:pPr algn="ctr"/>
              <a:r>
                <a:rPr lang="fr-FR" sz="2000" dirty="0"/>
                <a:t>% malades?</a:t>
              </a:r>
            </a:p>
          </p:txBody>
        </p:sp>
        <p:sp>
          <p:nvSpPr>
            <p:cNvPr id="40" name="ZoneTexte 39">
              <a:extLst>
                <a:ext uri="{FF2B5EF4-FFF2-40B4-BE49-F238E27FC236}">
                  <a16:creationId xmlns:a16="http://schemas.microsoft.com/office/drawing/2014/main" id="{BBFCD1C2-1032-43A3-B479-2EABE3E6A245}"/>
                </a:ext>
              </a:extLst>
            </p:cNvPr>
            <p:cNvSpPr txBox="1"/>
            <p:nvPr/>
          </p:nvSpPr>
          <p:spPr>
            <a:xfrm flipH="1">
              <a:off x="7080097" y="2992794"/>
              <a:ext cx="1993802" cy="400110"/>
            </a:xfrm>
            <a:prstGeom prst="rect">
              <a:avLst/>
            </a:prstGeom>
            <a:noFill/>
          </p:spPr>
          <p:txBody>
            <a:bodyPr wrap="square" rtlCol="0">
              <a:spAutoFit/>
            </a:bodyPr>
            <a:lstStyle/>
            <a:p>
              <a:pPr algn="ctr"/>
              <a:r>
                <a:rPr lang="fr-FR" sz="2000" dirty="0"/>
                <a:t>% malades?</a:t>
              </a:r>
            </a:p>
          </p:txBody>
        </p:sp>
      </p:grpSp>
      <p:sp>
        <p:nvSpPr>
          <p:cNvPr id="47" name="Rectangle 46">
            <a:extLst>
              <a:ext uri="{FF2B5EF4-FFF2-40B4-BE49-F238E27FC236}">
                <a16:creationId xmlns:a16="http://schemas.microsoft.com/office/drawing/2014/main" id="{2470D062-B3CF-4682-AD9B-9DD9F264B7CC}"/>
              </a:ext>
            </a:extLst>
          </p:cNvPr>
          <p:cNvSpPr/>
          <p:nvPr/>
        </p:nvSpPr>
        <p:spPr>
          <a:xfrm>
            <a:off x="573504" y="2196811"/>
            <a:ext cx="8229600" cy="18256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Rectangle 47">
            <a:extLst>
              <a:ext uri="{FF2B5EF4-FFF2-40B4-BE49-F238E27FC236}">
                <a16:creationId xmlns:a16="http://schemas.microsoft.com/office/drawing/2014/main" id="{D631F426-BF49-4429-9E1B-DDD13FF50371}"/>
              </a:ext>
            </a:extLst>
          </p:cNvPr>
          <p:cNvSpPr/>
          <p:nvPr/>
        </p:nvSpPr>
        <p:spPr>
          <a:xfrm>
            <a:off x="581520" y="4365104"/>
            <a:ext cx="8229601" cy="183790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Flèche : bas 50">
            <a:extLst>
              <a:ext uri="{FF2B5EF4-FFF2-40B4-BE49-F238E27FC236}">
                <a16:creationId xmlns:a16="http://schemas.microsoft.com/office/drawing/2014/main" id="{7D3CAED2-5D75-4EF9-8A43-8CB97B3B4526}"/>
              </a:ext>
            </a:extLst>
          </p:cNvPr>
          <p:cNvSpPr/>
          <p:nvPr/>
        </p:nvSpPr>
        <p:spPr>
          <a:xfrm>
            <a:off x="4206114" y="1465574"/>
            <a:ext cx="902453" cy="694932"/>
          </a:xfrm>
          <a:prstGeom prst="downArrow">
            <a:avLst>
              <a:gd name="adj1" fmla="val 50000"/>
              <a:gd name="adj2" fmla="val 517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52" name="Groupe 51">
            <a:extLst>
              <a:ext uri="{FF2B5EF4-FFF2-40B4-BE49-F238E27FC236}">
                <a16:creationId xmlns:a16="http://schemas.microsoft.com/office/drawing/2014/main" id="{8952C15E-19D6-458F-888C-450206AB9787}"/>
              </a:ext>
            </a:extLst>
          </p:cNvPr>
          <p:cNvGrpSpPr/>
          <p:nvPr/>
        </p:nvGrpSpPr>
        <p:grpSpPr>
          <a:xfrm>
            <a:off x="283784" y="4365104"/>
            <a:ext cx="5304343" cy="1685801"/>
            <a:chOff x="283784" y="4407495"/>
            <a:chExt cx="5304343" cy="1685801"/>
          </a:xfrm>
        </p:grpSpPr>
        <p:grpSp>
          <p:nvGrpSpPr>
            <p:cNvPr id="19" name="Groupe 18">
              <a:extLst>
                <a:ext uri="{FF2B5EF4-FFF2-40B4-BE49-F238E27FC236}">
                  <a16:creationId xmlns:a16="http://schemas.microsoft.com/office/drawing/2014/main" id="{2A1D86B6-FEA9-4587-876A-C2614E33FEA7}"/>
                </a:ext>
              </a:extLst>
            </p:cNvPr>
            <p:cNvGrpSpPr/>
            <p:nvPr/>
          </p:nvGrpSpPr>
          <p:grpSpPr>
            <a:xfrm>
              <a:off x="3847885" y="5345087"/>
              <a:ext cx="1490733" cy="316161"/>
              <a:chOff x="5527573" y="4561964"/>
              <a:chExt cx="1490733" cy="453027"/>
            </a:xfrm>
          </p:grpSpPr>
          <p:sp>
            <p:nvSpPr>
              <p:cNvPr id="20" name="ZoneTexte 19">
                <a:extLst>
                  <a:ext uri="{FF2B5EF4-FFF2-40B4-BE49-F238E27FC236}">
                    <a16:creationId xmlns:a16="http://schemas.microsoft.com/office/drawing/2014/main" id="{A08DECA7-6FCA-44FE-B26D-3FC4382B0AD3}"/>
                  </a:ext>
                </a:extLst>
              </p:cNvPr>
              <p:cNvSpPr txBox="1"/>
              <p:nvPr/>
            </p:nvSpPr>
            <p:spPr>
              <a:xfrm flipH="1">
                <a:off x="5527573" y="4561964"/>
                <a:ext cx="1482552" cy="441014"/>
              </a:xfrm>
              <a:prstGeom prst="rect">
                <a:avLst/>
              </a:prstGeom>
              <a:noFill/>
            </p:spPr>
            <p:txBody>
              <a:bodyPr wrap="square" rtlCol="0">
                <a:spAutoFit/>
              </a:bodyPr>
              <a:lstStyle/>
              <a:p>
                <a:pPr algn="ctr"/>
                <a:r>
                  <a:rPr lang="fr-FR" sz="1400" b="1" dirty="0"/>
                  <a:t>CAS</a:t>
                </a:r>
              </a:p>
            </p:txBody>
          </p:sp>
          <p:sp>
            <p:nvSpPr>
              <p:cNvPr id="23" name="Ellipse 22">
                <a:extLst>
                  <a:ext uri="{FF2B5EF4-FFF2-40B4-BE49-F238E27FC236}">
                    <a16:creationId xmlns:a16="http://schemas.microsoft.com/office/drawing/2014/main" id="{39340583-30D3-4DFA-9573-1A21B14707F7}"/>
                  </a:ext>
                </a:extLst>
              </p:cNvPr>
              <p:cNvSpPr/>
              <p:nvPr/>
            </p:nvSpPr>
            <p:spPr>
              <a:xfrm>
                <a:off x="5639721" y="4581128"/>
                <a:ext cx="1378585" cy="43386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4" name="Groupe 23">
              <a:extLst>
                <a:ext uri="{FF2B5EF4-FFF2-40B4-BE49-F238E27FC236}">
                  <a16:creationId xmlns:a16="http://schemas.microsoft.com/office/drawing/2014/main" id="{AA02617C-7790-4B64-BAD3-2D34A8211C99}"/>
                </a:ext>
              </a:extLst>
            </p:cNvPr>
            <p:cNvGrpSpPr/>
            <p:nvPr/>
          </p:nvGrpSpPr>
          <p:grpSpPr>
            <a:xfrm>
              <a:off x="3855901" y="5777135"/>
              <a:ext cx="1490733" cy="316161"/>
              <a:chOff x="5527573" y="4561964"/>
              <a:chExt cx="1490733" cy="453027"/>
            </a:xfrm>
          </p:grpSpPr>
          <p:sp>
            <p:nvSpPr>
              <p:cNvPr id="25" name="ZoneTexte 24">
                <a:extLst>
                  <a:ext uri="{FF2B5EF4-FFF2-40B4-BE49-F238E27FC236}">
                    <a16:creationId xmlns:a16="http://schemas.microsoft.com/office/drawing/2014/main" id="{0960A6E0-D95B-4109-923D-7D6B958579D2}"/>
                  </a:ext>
                </a:extLst>
              </p:cNvPr>
              <p:cNvSpPr txBox="1"/>
              <p:nvPr/>
            </p:nvSpPr>
            <p:spPr>
              <a:xfrm flipH="1">
                <a:off x="5527573" y="4561964"/>
                <a:ext cx="1482552" cy="441014"/>
              </a:xfrm>
              <a:prstGeom prst="rect">
                <a:avLst/>
              </a:prstGeom>
              <a:noFill/>
            </p:spPr>
            <p:txBody>
              <a:bodyPr wrap="square" rtlCol="0">
                <a:spAutoFit/>
              </a:bodyPr>
              <a:lstStyle/>
              <a:p>
                <a:pPr algn="ctr"/>
                <a:r>
                  <a:rPr lang="fr-FR" sz="1400" b="1" dirty="0"/>
                  <a:t>Témoins</a:t>
                </a:r>
              </a:p>
            </p:txBody>
          </p:sp>
          <p:sp>
            <p:nvSpPr>
              <p:cNvPr id="26" name="Ellipse 25">
                <a:extLst>
                  <a:ext uri="{FF2B5EF4-FFF2-40B4-BE49-F238E27FC236}">
                    <a16:creationId xmlns:a16="http://schemas.microsoft.com/office/drawing/2014/main" id="{2546C727-D0D3-4C96-A4AE-D1EC5904099C}"/>
                  </a:ext>
                </a:extLst>
              </p:cNvPr>
              <p:cNvSpPr/>
              <p:nvPr/>
            </p:nvSpPr>
            <p:spPr>
              <a:xfrm>
                <a:off x="5639721" y="4581128"/>
                <a:ext cx="1378585" cy="43386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1" name="ZoneTexte 40">
              <a:extLst>
                <a:ext uri="{FF2B5EF4-FFF2-40B4-BE49-F238E27FC236}">
                  <a16:creationId xmlns:a16="http://schemas.microsoft.com/office/drawing/2014/main" id="{8D2B814C-B7ED-4327-995D-91E3E9C6F8D2}"/>
                </a:ext>
              </a:extLst>
            </p:cNvPr>
            <p:cNvSpPr txBox="1"/>
            <p:nvPr/>
          </p:nvSpPr>
          <p:spPr>
            <a:xfrm flipH="1">
              <a:off x="3834648" y="4521314"/>
              <a:ext cx="1753479" cy="707886"/>
            </a:xfrm>
            <a:prstGeom prst="rect">
              <a:avLst/>
            </a:prstGeom>
            <a:noFill/>
          </p:spPr>
          <p:txBody>
            <a:bodyPr wrap="square" rtlCol="0">
              <a:spAutoFit/>
            </a:bodyPr>
            <a:lstStyle/>
            <a:p>
              <a:pPr algn="ctr"/>
              <a:r>
                <a:rPr lang="fr-FR" sz="2000" b="1" dirty="0"/>
                <a:t>inclusions participants</a:t>
              </a:r>
            </a:p>
          </p:txBody>
        </p:sp>
        <p:cxnSp>
          <p:nvCxnSpPr>
            <p:cNvPr id="42" name="Connecteur droit avec flèche 41">
              <a:extLst>
                <a:ext uri="{FF2B5EF4-FFF2-40B4-BE49-F238E27FC236}">
                  <a16:creationId xmlns:a16="http://schemas.microsoft.com/office/drawing/2014/main" id="{18ABAA6B-A852-4DF0-A347-4181A8C17F65}"/>
                </a:ext>
              </a:extLst>
            </p:cNvPr>
            <p:cNvCxnSpPr>
              <a:cxnSpLocks/>
            </p:cNvCxnSpPr>
            <p:nvPr/>
          </p:nvCxnSpPr>
          <p:spPr>
            <a:xfrm>
              <a:off x="1990444" y="5509854"/>
              <a:ext cx="1977605" cy="0"/>
            </a:xfrm>
            <a:prstGeom prst="straightConnector1">
              <a:avLst/>
            </a:prstGeom>
            <a:ln w="38100">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031E9954-CDAA-4283-A4FE-0B37553F7CA8}"/>
                </a:ext>
              </a:extLst>
            </p:cNvPr>
            <p:cNvCxnSpPr>
              <a:cxnSpLocks/>
            </p:cNvCxnSpPr>
            <p:nvPr/>
          </p:nvCxnSpPr>
          <p:spPr>
            <a:xfrm>
              <a:off x="1998460" y="5925400"/>
              <a:ext cx="1977605" cy="0"/>
            </a:xfrm>
            <a:prstGeom prst="straightConnector1">
              <a:avLst/>
            </a:prstGeom>
            <a:ln w="38100">
              <a:headEnd type="triangle"/>
              <a:tailEnd type="none"/>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F66FA38B-AA37-4B12-BE3F-F8221DC06703}"/>
                </a:ext>
              </a:extLst>
            </p:cNvPr>
            <p:cNvSpPr txBox="1"/>
            <p:nvPr/>
          </p:nvSpPr>
          <p:spPr>
            <a:xfrm flipH="1">
              <a:off x="287800" y="5301208"/>
              <a:ext cx="1993802" cy="400110"/>
            </a:xfrm>
            <a:prstGeom prst="rect">
              <a:avLst/>
            </a:prstGeom>
            <a:noFill/>
          </p:spPr>
          <p:txBody>
            <a:bodyPr wrap="square" rtlCol="0">
              <a:spAutoFit/>
            </a:bodyPr>
            <a:lstStyle/>
            <a:p>
              <a:pPr algn="ctr"/>
              <a:r>
                <a:rPr lang="fr-FR" sz="2000" dirty="0"/>
                <a:t>% exposés?</a:t>
              </a:r>
            </a:p>
          </p:txBody>
        </p:sp>
        <p:sp>
          <p:nvSpPr>
            <p:cNvPr id="46" name="ZoneTexte 45">
              <a:extLst>
                <a:ext uri="{FF2B5EF4-FFF2-40B4-BE49-F238E27FC236}">
                  <a16:creationId xmlns:a16="http://schemas.microsoft.com/office/drawing/2014/main" id="{A52A26D3-46F2-4850-A430-F30D09C87ED6}"/>
                </a:ext>
              </a:extLst>
            </p:cNvPr>
            <p:cNvSpPr txBox="1"/>
            <p:nvPr/>
          </p:nvSpPr>
          <p:spPr>
            <a:xfrm flipH="1">
              <a:off x="283784" y="5681522"/>
              <a:ext cx="1993802" cy="400110"/>
            </a:xfrm>
            <a:prstGeom prst="rect">
              <a:avLst/>
            </a:prstGeom>
            <a:noFill/>
          </p:spPr>
          <p:txBody>
            <a:bodyPr wrap="square" rtlCol="0">
              <a:spAutoFit/>
            </a:bodyPr>
            <a:lstStyle/>
            <a:p>
              <a:pPr algn="ctr"/>
              <a:r>
                <a:rPr lang="fr-FR" sz="2000" dirty="0"/>
                <a:t>% exposés?</a:t>
              </a:r>
            </a:p>
          </p:txBody>
        </p:sp>
        <p:sp>
          <p:nvSpPr>
            <p:cNvPr id="49" name="ZoneTexte 48">
              <a:extLst>
                <a:ext uri="{FF2B5EF4-FFF2-40B4-BE49-F238E27FC236}">
                  <a16:creationId xmlns:a16="http://schemas.microsoft.com/office/drawing/2014/main" id="{E21022F0-28A9-495A-9137-55E18AD8D7AD}"/>
                </a:ext>
              </a:extLst>
            </p:cNvPr>
            <p:cNvSpPr txBox="1"/>
            <p:nvPr/>
          </p:nvSpPr>
          <p:spPr>
            <a:xfrm flipH="1">
              <a:off x="731256" y="4407495"/>
              <a:ext cx="2328576" cy="461665"/>
            </a:xfrm>
            <a:prstGeom prst="rect">
              <a:avLst/>
            </a:prstGeom>
            <a:noFill/>
          </p:spPr>
          <p:txBody>
            <a:bodyPr wrap="square" rtlCol="0">
              <a:spAutoFit/>
            </a:bodyPr>
            <a:lstStyle/>
            <a:p>
              <a:r>
                <a:rPr lang="fr-FR" sz="2400" b="1" dirty="0"/>
                <a:t>Cas-Témoin</a:t>
              </a:r>
            </a:p>
          </p:txBody>
        </p:sp>
      </p:grpSp>
      <p:cxnSp>
        <p:nvCxnSpPr>
          <p:cNvPr id="53" name="Connecteur droit avec flèche 52">
            <a:extLst>
              <a:ext uri="{FF2B5EF4-FFF2-40B4-BE49-F238E27FC236}">
                <a16:creationId xmlns:a16="http://schemas.microsoft.com/office/drawing/2014/main" id="{05682A52-9191-4DB5-8D38-C2C994662E98}"/>
              </a:ext>
            </a:extLst>
          </p:cNvPr>
          <p:cNvCxnSpPr>
            <a:cxnSpLocks/>
          </p:cNvCxnSpPr>
          <p:nvPr/>
        </p:nvCxnSpPr>
        <p:spPr>
          <a:xfrm>
            <a:off x="581520" y="6597352"/>
            <a:ext cx="8229601"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56" name="ZoneTexte 55">
            <a:extLst>
              <a:ext uri="{FF2B5EF4-FFF2-40B4-BE49-F238E27FC236}">
                <a16:creationId xmlns:a16="http://schemas.microsoft.com/office/drawing/2014/main" id="{D82354D4-53E6-4965-AE3B-F525B6E30416}"/>
              </a:ext>
            </a:extLst>
          </p:cNvPr>
          <p:cNvSpPr txBox="1"/>
          <p:nvPr/>
        </p:nvSpPr>
        <p:spPr>
          <a:xfrm flipH="1">
            <a:off x="4294131" y="6249700"/>
            <a:ext cx="1790384" cy="400110"/>
          </a:xfrm>
          <a:prstGeom prst="rect">
            <a:avLst/>
          </a:prstGeom>
          <a:noFill/>
        </p:spPr>
        <p:txBody>
          <a:bodyPr wrap="square" rtlCol="0">
            <a:spAutoFit/>
          </a:bodyPr>
          <a:lstStyle/>
          <a:p>
            <a:r>
              <a:rPr lang="fr-FR" sz="2000" b="1" dirty="0">
                <a:solidFill>
                  <a:schemeClr val="tx2">
                    <a:lumMod val="75000"/>
                  </a:schemeClr>
                </a:solidFill>
              </a:rPr>
              <a:t>TEMPS</a:t>
            </a:r>
          </a:p>
        </p:txBody>
      </p:sp>
    </p:spTree>
    <p:extLst>
      <p:ext uri="{BB962C8B-B14F-4D97-AF65-F5344CB8AC3E}">
        <p14:creationId xmlns:p14="http://schemas.microsoft.com/office/powerpoint/2010/main" val="659680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892480" cy="792088"/>
          </a:xfrm>
        </p:spPr>
        <p:txBody>
          <a:bodyPr>
            <a:normAutofit/>
          </a:bodyPr>
          <a:lstStyle/>
          <a:p>
            <a:pPr algn="l"/>
            <a:r>
              <a:rPr lang="fr-FR" sz="2800" dirty="0">
                <a:solidFill>
                  <a:schemeClr val="tx1">
                    <a:lumMod val="65000"/>
                    <a:lumOff val="35000"/>
                  </a:schemeClr>
                </a:solidFill>
                <a:cs typeface="Arial" pitchFamily="34" charset="0"/>
              </a:rPr>
              <a:t>Q2 : Quel est le critère de jugement principal ? </a:t>
            </a:r>
          </a:p>
        </p:txBody>
      </p:sp>
      <p:cxnSp>
        <p:nvCxnSpPr>
          <p:cNvPr id="5" name="Connecteur droit 4"/>
          <p:cNvCxnSpPr/>
          <p:nvPr/>
        </p:nvCxnSpPr>
        <p:spPr>
          <a:xfrm>
            <a:off x="395536" y="1124744"/>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5396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892480" cy="792088"/>
          </a:xfrm>
        </p:spPr>
        <p:txBody>
          <a:bodyPr>
            <a:normAutofit/>
          </a:bodyPr>
          <a:lstStyle/>
          <a:p>
            <a:pPr algn="l"/>
            <a:r>
              <a:rPr lang="fr-FR" sz="2800" dirty="0">
                <a:solidFill>
                  <a:schemeClr val="tx1">
                    <a:lumMod val="65000"/>
                    <a:lumOff val="35000"/>
                  </a:schemeClr>
                </a:solidFill>
                <a:cs typeface="Arial" pitchFamily="34" charset="0"/>
              </a:rPr>
              <a:t>Q2 : Quel est le critère de jugement principal ? </a:t>
            </a:r>
          </a:p>
        </p:txBody>
      </p:sp>
      <p:sp>
        <p:nvSpPr>
          <p:cNvPr id="4" name="Espace réservé du contenu 2"/>
          <p:cNvSpPr>
            <a:spLocks noGrp="1"/>
          </p:cNvSpPr>
          <p:nvPr>
            <p:ph idx="4294967295"/>
          </p:nvPr>
        </p:nvSpPr>
        <p:spPr>
          <a:xfrm>
            <a:off x="251520" y="1268760"/>
            <a:ext cx="8784976" cy="2952328"/>
          </a:xfrm>
          <a:prstGeom prst="rect">
            <a:avLst/>
          </a:prstGeom>
        </p:spPr>
        <p:txBody>
          <a:bodyPr/>
          <a:lstStyle/>
          <a:p>
            <a:pPr marL="400050" lvl="1" indent="0">
              <a:spcBef>
                <a:spcPts val="0"/>
              </a:spcBef>
              <a:spcAft>
                <a:spcPts val="600"/>
              </a:spcAft>
              <a:buClr>
                <a:srgbClr val="078F9D"/>
              </a:buClr>
              <a:buNone/>
            </a:pPr>
            <a:r>
              <a:rPr lang="fr-FR" sz="2000" b="1" dirty="0"/>
              <a:t>Sclérose en Plaque (SEP)</a:t>
            </a:r>
            <a:r>
              <a:rPr lang="fr-FR" sz="2000" dirty="0"/>
              <a:t> confirmée par les </a:t>
            </a:r>
            <a:r>
              <a:rPr lang="fr-FR" sz="2000" b="1" dirty="0"/>
              <a:t>critères </a:t>
            </a:r>
            <a:r>
              <a:rPr lang="fr-FR" sz="2000" dirty="0"/>
              <a:t>de</a:t>
            </a:r>
            <a:r>
              <a:rPr lang="fr-FR" sz="2000" b="1" dirty="0"/>
              <a:t> Mc Donald </a:t>
            </a:r>
            <a:r>
              <a:rPr lang="fr-FR" sz="2000" dirty="0"/>
              <a:t>révisés en 2005 </a:t>
            </a:r>
            <a:r>
              <a:rPr lang="fr-FR" sz="2000" b="1" dirty="0"/>
              <a:t>ou syndrome neurologique isolé</a:t>
            </a:r>
          </a:p>
        </p:txBody>
      </p:sp>
      <p:cxnSp>
        <p:nvCxnSpPr>
          <p:cNvPr id="5" name="Connecteur droit 4"/>
          <p:cNvCxnSpPr/>
          <p:nvPr/>
        </p:nvCxnSpPr>
        <p:spPr>
          <a:xfrm>
            <a:off x="395536" y="1124744"/>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0881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71500" y="201708"/>
            <a:ext cx="9145016" cy="792088"/>
          </a:xfrm>
        </p:spPr>
        <p:txBody>
          <a:bodyPr>
            <a:noAutofit/>
          </a:bodyPr>
          <a:lstStyle/>
          <a:p>
            <a:pPr algn="l"/>
            <a:r>
              <a:rPr lang="fr-FR" sz="2800" dirty="0">
                <a:solidFill>
                  <a:schemeClr val="tx1">
                    <a:lumMod val="65000"/>
                    <a:lumOff val="35000"/>
                  </a:schemeClr>
                </a:solidFill>
                <a:cs typeface="Arial" pitchFamily="34" charset="0"/>
              </a:rPr>
              <a:t>Q3 : Quelle(s) est(sont) la (les) variable(s) utilisée(s) pour mesurer l’(les)exposition(s) étudiée(s) dans cette étude ?</a:t>
            </a:r>
          </a:p>
        </p:txBody>
      </p:sp>
      <p:cxnSp>
        <p:nvCxnSpPr>
          <p:cNvPr id="5" name="Connecteur droit 4"/>
          <p:cNvCxnSpPr/>
          <p:nvPr/>
        </p:nvCxnSpPr>
        <p:spPr>
          <a:xfrm>
            <a:off x="395536" y="1124744"/>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7329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71500" y="201708"/>
            <a:ext cx="9145016" cy="792088"/>
          </a:xfrm>
        </p:spPr>
        <p:txBody>
          <a:bodyPr>
            <a:noAutofit/>
          </a:bodyPr>
          <a:lstStyle/>
          <a:p>
            <a:pPr algn="l"/>
            <a:r>
              <a:rPr lang="fr-FR" sz="2800" dirty="0">
                <a:solidFill>
                  <a:schemeClr val="tx1">
                    <a:lumMod val="65000"/>
                    <a:lumOff val="35000"/>
                  </a:schemeClr>
                </a:solidFill>
                <a:cs typeface="Arial" pitchFamily="34" charset="0"/>
              </a:rPr>
              <a:t>Q3 : Quelle(s) est(sont) la (les) variable(s) utilisée(s) pour mesurer l’(les)exposition(s) étudiée(s) dans cette étude ?</a:t>
            </a:r>
          </a:p>
        </p:txBody>
      </p:sp>
      <p:sp>
        <p:nvSpPr>
          <p:cNvPr id="4" name="Espace réservé du contenu 2"/>
          <p:cNvSpPr>
            <a:spLocks noGrp="1"/>
          </p:cNvSpPr>
          <p:nvPr>
            <p:ph idx="4294967295"/>
          </p:nvPr>
        </p:nvSpPr>
        <p:spPr>
          <a:xfrm>
            <a:off x="71500" y="1412776"/>
            <a:ext cx="8964996" cy="2952328"/>
          </a:xfrm>
          <a:prstGeom prst="rect">
            <a:avLst/>
          </a:prstGeom>
        </p:spPr>
        <p:txBody>
          <a:bodyPr/>
          <a:lstStyle/>
          <a:p>
            <a:pPr marL="857250" lvl="1" indent="-457200">
              <a:spcBef>
                <a:spcPts val="0"/>
              </a:spcBef>
              <a:spcAft>
                <a:spcPts val="600"/>
              </a:spcAft>
              <a:buClr>
                <a:srgbClr val="078F9D"/>
              </a:buClr>
              <a:buAutoNum type="arabicPeriod"/>
            </a:pPr>
            <a:r>
              <a:rPr lang="fr-FR" sz="2400" dirty="0"/>
              <a:t>Avoir été allaité dans l’enfance </a:t>
            </a:r>
          </a:p>
          <a:p>
            <a:pPr marL="800100" lvl="2" indent="0">
              <a:spcBef>
                <a:spcPts val="0"/>
              </a:spcBef>
              <a:spcAft>
                <a:spcPts val="600"/>
              </a:spcAft>
              <a:buClr>
                <a:srgbClr val="078F9D"/>
              </a:buClr>
              <a:buNone/>
            </a:pPr>
            <a:r>
              <a:rPr lang="en-US" sz="2000" dirty="0"/>
              <a:t> Breastfed Yes/No (Variable </a:t>
            </a:r>
            <a:r>
              <a:rPr lang="en-US" sz="2000" dirty="0" err="1"/>
              <a:t>binaire</a:t>
            </a:r>
            <a:r>
              <a:rPr lang="en-US" sz="2000" dirty="0"/>
              <a:t> 2 </a:t>
            </a:r>
            <a:r>
              <a:rPr lang="en-US" sz="2000" dirty="0" err="1"/>
              <a:t>réponses</a:t>
            </a:r>
            <a:r>
              <a:rPr lang="en-US" sz="2000" dirty="0"/>
              <a:t> </a:t>
            </a:r>
            <a:r>
              <a:rPr lang="en-US" sz="2000" dirty="0" err="1"/>
              <a:t>possibles</a:t>
            </a:r>
            <a:r>
              <a:rPr lang="en-US" sz="2000" dirty="0"/>
              <a:t> </a:t>
            </a:r>
            <a:r>
              <a:rPr lang="en-US" sz="2000" dirty="0" err="1"/>
              <a:t>oui</a:t>
            </a:r>
            <a:r>
              <a:rPr lang="en-US" sz="2000" dirty="0"/>
              <a:t> </a:t>
            </a:r>
            <a:r>
              <a:rPr lang="en-US" sz="2000" dirty="0" err="1"/>
              <a:t>ou</a:t>
            </a:r>
            <a:r>
              <a:rPr lang="en-US" sz="2000" dirty="0"/>
              <a:t> non)</a:t>
            </a:r>
            <a:endParaRPr lang="fr-FR" sz="2000" dirty="0"/>
          </a:p>
          <a:p>
            <a:pPr marL="857250" lvl="1" indent="-457200">
              <a:spcBef>
                <a:spcPts val="0"/>
              </a:spcBef>
              <a:spcAft>
                <a:spcPts val="600"/>
              </a:spcAft>
              <a:buClr>
                <a:srgbClr val="078F9D"/>
              </a:buClr>
              <a:buAutoNum type="arabicPeriod"/>
            </a:pPr>
            <a:r>
              <a:rPr lang="fr-FR" sz="2400" dirty="0"/>
              <a:t>La durée de l’allaitement dans l’enfance</a:t>
            </a:r>
          </a:p>
          <a:p>
            <a:pPr marL="800100" lvl="2" indent="0">
              <a:spcBef>
                <a:spcPts val="0"/>
              </a:spcBef>
              <a:spcAft>
                <a:spcPts val="600"/>
              </a:spcAft>
              <a:buClr>
                <a:srgbClr val="078F9D"/>
              </a:buClr>
              <a:buNone/>
            </a:pPr>
            <a:r>
              <a:rPr lang="en-US" sz="2000" dirty="0"/>
              <a:t> Breastfed </a:t>
            </a:r>
            <a:r>
              <a:rPr lang="fr-FR" sz="2000" dirty="0"/>
              <a:t>no, </a:t>
            </a:r>
            <a:r>
              <a:rPr lang="en-US" sz="2000" dirty="0"/>
              <a:t>Breastfed ≤ four months, Breastfed &gt; four months (Variable     </a:t>
            </a:r>
            <a:r>
              <a:rPr lang="en-US" sz="2000" dirty="0" err="1"/>
              <a:t>catégorielle</a:t>
            </a:r>
            <a:r>
              <a:rPr lang="en-US" sz="2000" dirty="0"/>
              <a:t> </a:t>
            </a:r>
            <a:r>
              <a:rPr lang="en-US" sz="2000" dirty="0" err="1"/>
              <a:t>ordonnée</a:t>
            </a:r>
            <a:r>
              <a:rPr lang="en-US" sz="2000" dirty="0"/>
              <a:t> avec trois </a:t>
            </a:r>
            <a:r>
              <a:rPr lang="en-US" sz="2000" dirty="0" err="1"/>
              <a:t>catégories</a:t>
            </a:r>
            <a:r>
              <a:rPr lang="en-US" sz="2000" dirty="0"/>
              <a:t> </a:t>
            </a:r>
            <a:r>
              <a:rPr lang="en-US" sz="2000" dirty="0" err="1"/>
              <a:t>dont</a:t>
            </a:r>
            <a:r>
              <a:rPr lang="en-US" sz="2000" dirty="0"/>
              <a:t> </a:t>
            </a:r>
            <a:r>
              <a:rPr lang="en-US" sz="2000" dirty="0" err="1"/>
              <a:t>une</a:t>
            </a:r>
            <a:r>
              <a:rPr lang="en-US" sz="2000" dirty="0"/>
              <a:t> est la </a:t>
            </a:r>
            <a:r>
              <a:rPr lang="en-US" sz="2000" dirty="0" err="1"/>
              <a:t>référence</a:t>
            </a:r>
            <a:r>
              <a:rPr lang="en-US" sz="2000" dirty="0"/>
              <a:t>: pas </a:t>
            </a:r>
            <a:r>
              <a:rPr lang="en-US" sz="2000" dirty="0" err="1"/>
              <a:t>d’allaitement</a:t>
            </a:r>
            <a:r>
              <a:rPr lang="en-US" sz="2000" dirty="0"/>
              <a:t> </a:t>
            </a:r>
            <a:r>
              <a:rPr lang="en-US" sz="2000" dirty="0" err="1"/>
              <a:t>maternel</a:t>
            </a:r>
            <a:r>
              <a:rPr lang="en-US" sz="2000" dirty="0"/>
              <a:t>)</a:t>
            </a:r>
            <a:endParaRPr lang="fr-FR" sz="2000" dirty="0"/>
          </a:p>
          <a:p>
            <a:pPr marL="400050" lvl="1" indent="0">
              <a:spcBef>
                <a:spcPts val="0"/>
              </a:spcBef>
              <a:spcAft>
                <a:spcPts val="600"/>
              </a:spcAft>
              <a:buClr>
                <a:srgbClr val="078F9D"/>
              </a:buClr>
              <a:buNone/>
            </a:pPr>
            <a:endParaRPr lang="fr-FR" sz="2400" dirty="0"/>
          </a:p>
        </p:txBody>
      </p:sp>
      <p:cxnSp>
        <p:nvCxnSpPr>
          <p:cNvPr id="5" name="Connecteur droit 4"/>
          <p:cNvCxnSpPr/>
          <p:nvPr/>
        </p:nvCxnSpPr>
        <p:spPr>
          <a:xfrm>
            <a:off x="395536" y="1124744"/>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C51C40B8-A22C-483D-B74A-086310C78F10}"/>
              </a:ext>
            </a:extLst>
          </p:cNvPr>
          <p:cNvSpPr/>
          <p:nvPr/>
        </p:nvSpPr>
        <p:spPr>
          <a:xfrm>
            <a:off x="53502" y="3643277"/>
            <a:ext cx="8982993" cy="2308324"/>
          </a:xfrm>
          <a:prstGeom prst="rect">
            <a:avLst/>
          </a:prstGeom>
          <a:solidFill>
            <a:schemeClr val="bg1"/>
          </a:solidFill>
        </p:spPr>
        <p:txBody>
          <a:bodyPr wrap="square">
            <a:spAutoFit/>
          </a:bodyPr>
          <a:lstStyle/>
          <a:p>
            <a:r>
              <a:rPr lang="en-US" sz="1600" i="1" dirty="0">
                <a:solidFill>
                  <a:schemeClr val="tx2">
                    <a:lumMod val="60000"/>
                    <a:lumOff val="40000"/>
                  </a:schemeClr>
                </a:solidFill>
              </a:rPr>
              <a:t>Questionnaire </a:t>
            </a:r>
          </a:p>
          <a:p>
            <a:r>
              <a:rPr lang="en-US" sz="1600" dirty="0">
                <a:solidFill>
                  <a:schemeClr val="tx2">
                    <a:lumMod val="60000"/>
                    <a:lumOff val="40000"/>
                  </a:schemeClr>
                </a:solidFill>
              </a:rPr>
              <a:t>The standardized questionnaire completed by cases and controls covered demographic characteristics (sex, year of birth), past medical history of asthma, type 1 diabetes and rheumatic diseases, and </a:t>
            </a:r>
            <a:r>
              <a:rPr lang="en-US" sz="1600" b="1" dirty="0">
                <a:solidFill>
                  <a:schemeClr val="tx2">
                    <a:lumMod val="60000"/>
                    <a:lumOff val="40000"/>
                  </a:schemeClr>
                </a:solidFill>
              </a:rPr>
              <a:t>history and duration of breastfeeding</a:t>
            </a:r>
            <a:r>
              <a:rPr lang="en-US" sz="1600" dirty="0">
                <a:solidFill>
                  <a:schemeClr val="tx2">
                    <a:lumMod val="60000"/>
                    <a:lumOff val="40000"/>
                  </a:schemeClr>
                </a:solidFill>
              </a:rPr>
              <a:t>. In all cases, mothers or relatives of patients and controls provided the information about breastfeeding</a:t>
            </a:r>
          </a:p>
          <a:p>
            <a:endParaRPr lang="en-US" sz="1600" dirty="0">
              <a:solidFill>
                <a:schemeClr val="tx2">
                  <a:lumMod val="60000"/>
                  <a:lumOff val="40000"/>
                </a:schemeClr>
              </a:solidFill>
            </a:endParaRPr>
          </a:p>
          <a:p>
            <a:r>
              <a:rPr lang="en-US" sz="1600" dirty="0">
                <a:solidFill>
                  <a:schemeClr val="tx2">
                    <a:lumMod val="60000"/>
                    <a:lumOff val="40000"/>
                  </a:schemeClr>
                </a:solidFill>
              </a:rPr>
              <a:t>Statistical analysis</a:t>
            </a:r>
          </a:p>
          <a:p>
            <a:r>
              <a:rPr lang="en-US" sz="1600" dirty="0">
                <a:solidFill>
                  <a:schemeClr val="tx2">
                    <a:lumMod val="60000"/>
                    <a:lumOff val="40000"/>
                  </a:schemeClr>
                </a:solidFill>
              </a:rPr>
              <a:t>…. We </a:t>
            </a:r>
            <a:r>
              <a:rPr lang="en-US" sz="1600" b="1" dirty="0">
                <a:solidFill>
                  <a:schemeClr val="tx2">
                    <a:lumMod val="60000"/>
                    <a:lumOff val="40000"/>
                  </a:schemeClr>
                </a:solidFill>
              </a:rPr>
              <a:t>divided duration of breastfeeding into three categories: no breastfeeding (reference category), breastfeeding ≤ four months and breastfeeding &gt; four months</a:t>
            </a:r>
            <a:r>
              <a:rPr lang="en-US" sz="1600" dirty="0">
                <a:solidFill>
                  <a:schemeClr val="tx2">
                    <a:lumMod val="60000"/>
                    <a:lumOff val="40000"/>
                  </a:schemeClr>
                </a:solidFill>
              </a:rPr>
              <a:t>.</a:t>
            </a:r>
            <a:endParaRPr lang="fr-FR" sz="1600" dirty="0">
              <a:solidFill>
                <a:schemeClr val="tx2">
                  <a:lumMod val="60000"/>
                  <a:lumOff val="40000"/>
                </a:schemeClr>
              </a:solidFill>
            </a:endParaRPr>
          </a:p>
        </p:txBody>
      </p:sp>
    </p:spTree>
    <p:extLst>
      <p:ext uri="{BB962C8B-B14F-4D97-AF65-F5344CB8AC3E}">
        <p14:creationId xmlns:p14="http://schemas.microsoft.com/office/powerpoint/2010/main" val="4060866296"/>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0</TotalTime>
  <Words>6703</Words>
  <Application>Microsoft Office PowerPoint</Application>
  <PresentationFormat>Affichage à l'écran (4:3)</PresentationFormat>
  <Paragraphs>554</Paragraphs>
  <Slides>42</Slides>
  <Notes>42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42</vt:i4>
      </vt:variant>
    </vt:vector>
  </HeadingPairs>
  <TitlesOfParts>
    <vt:vector size="51" baseType="lpstr">
      <vt:lpstr>Arial</vt:lpstr>
      <vt:lpstr>Arial Narrow</vt:lpstr>
      <vt:lpstr>Calibri</vt:lpstr>
      <vt:lpstr>Garamond</vt:lpstr>
      <vt:lpstr>Gill Sans Std</vt:lpstr>
      <vt:lpstr>Monotype Sorts</vt:lpstr>
      <vt:lpstr>Times New Roman</vt:lpstr>
      <vt:lpstr>Wingdings</vt:lpstr>
      <vt:lpstr>Thème Office</vt:lpstr>
      <vt:lpstr>DFGSM3 – LCA ED : Etude Cas-témoin </vt:lpstr>
      <vt:lpstr>Présentation PowerPoint</vt:lpstr>
      <vt:lpstr>Q1 : Le type d’étude est (une ou plusieurs réponses possibles) :</vt:lpstr>
      <vt:lpstr>Q1 : Concernant le type d’étude </vt:lpstr>
      <vt:lpstr>Q1 : Concernant le type d’étude </vt:lpstr>
      <vt:lpstr>Q2 : Quel est le critère de jugement principal ? </vt:lpstr>
      <vt:lpstr>Q2 : Quel est le critère de jugement principal ? </vt:lpstr>
      <vt:lpstr>Q3 : Quelle(s) est(sont) la (les) variable(s) utilisée(s) pour mesurer l’(les)exposition(s) étudiée(s) dans cette étude ?</vt:lpstr>
      <vt:lpstr>Q3 : Quelle(s) est(sont) la (les) variable(s) utilisée(s) pour mesurer l’(les)exposition(s) étudiée(s) dans cette étude ?</vt:lpstr>
      <vt:lpstr>Présentation PowerPoint</vt:lpstr>
      <vt:lpstr>Présentation PowerPoint</vt:lpstr>
      <vt:lpstr>Q4 : Parmi les propositions suivantes concernant le design, laquelle ou lesquelles est/sont exacte(s) ?</vt:lpstr>
      <vt:lpstr>Présentation PowerPoint</vt:lpstr>
      <vt:lpstr>Q5 : Quelle(s) est/sont la/les proposition(s) exacte(s) ?</vt:lpstr>
      <vt:lpstr>Q5 : Quelle(s) est/sont la/les proposition(s) exacte(s) ?</vt:lpstr>
      <vt:lpstr>Q5 : Population étudiée</vt:lpstr>
      <vt:lpstr>Q6 : Concernant la méthode de sélection des témoins, quelle(s) est/sont la/les proposition(s) exacte(s) ?</vt:lpstr>
      <vt:lpstr>Q6 : Concernant la méthode de sélection des témoins, quelle(s) est/sont la/les proposition(s) exacte(s) ?</vt:lpstr>
      <vt:lpstr>Sélection des témoins</vt:lpstr>
      <vt:lpstr>Présentation PowerPoint</vt:lpstr>
      <vt:lpstr>Présentation PowerPoint</vt:lpstr>
      <vt:lpstr>Cas incidents (nouveaux) versus cas prévalents</vt:lpstr>
      <vt:lpstr> Biais de sélection</vt:lpstr>
      <vt:lpstr>Q8 : Concernant les biais possibles dans cette étude quelle(s) est/sont la/les proposition(s) exacte(s) ?</vt:lpstr>
      <vt:lpstr>Q8 : Concernant les biais possibles dans cette étude quelle(s) est/sont la/les proposition(s) exacte(s) ?</vt:lpstr>
      <vt:lpstr>Présentation PowerPoint</vt:lpstr>
      <vt:lpstr>Présentation PowerPoint</vt:lpstr>
      <vt:lpstr>Présentation PowerPoint</vt:lpstr>
      <vt:lpstr>Présentation PowerPoint</vt:lpstr>
      <vt:lpstr>Q11. Concernant les résultats présentés dans le tableau 2, quelle(s) est/sont la/les proposition(s) exacte(s) ? </vt:lpstr>
      <vt:lpstr>Q11. Concernant les résultats présentés dans le tableau 2, quelle(s) est/sont la/les proposition(s) exacte(s) ? </vt:lpstr>
      <vt:lpstr>Q11. Tableau 2</vt:lpstr>
      <vt:lpstr>Q11. Tableau 2</vt:lpstr>
      <vt:lpstr>Q11 : Facteur de confusion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BILLAUD MONIQUE</dc:creator>
  <cp:lastModifiedBy>Anaïs HAVET</cp:lastModifiedBy>
  <cp:revision>384</cp:revision>
  <cp:lastPrinted>2024-09-05T09:39:17Z</cp:lastPrinted>
  <dcterms:created xsi:type="dcterms:W3CDTF">2013-02-11T13:43:34Z</dcterms:created>
  <dcterms:modified xsi:type="dcterms:W3CDTF">2025-09-05T07:32:11Z</dcterms:modified>
</cp:coreProperties>
</file>