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6"/>
  </p:notesMasterIdLst>
  <p:sldIdLst>
    <p:sldId id="256" r:id="rId3"/>
    <p:sldId id="257" r:id="rId4"/>
    <p:sldId id="258" r:id="rId5"/>
    <p:sldId id="870" r:id="rId6"/>
    <p:sldId id="872" r:id="rId7"/>
    <p:sldId id="875" r:id="rId8"/>
    <p:sldId id="873" r:id="rId9"/>
    <p:sldId id="784" r:id="rId10"/>
    <p:sldId id="876" r:id="rId11"/>
    <p:sldId id="259" r:id="rId12"/>
    <p:sldId id="877" r:id="rId13"/>
    <p:sldId id="260" r:id="rId14"/>
    <p:sldId id="874" r:id="rId15"/>
  </p:sldIdLst>
  <p:sldSz cx="10080625" cy="5670550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1" d="100"/>
          <a:sy n="131" d="100"/>
        </p:scale>
        <p:origin x="48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832830-CE1E-4463-A26F-CC72CE999723}" type="datetimeFigureOut">
              <a:rPr lang="fr-FR" smtClean="0"/>
              <a:t>25/10/2020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430C14-2E3E-4CDD-8B85-9AEB7AAAC3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9446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430C14-2E3E-4CDD-8B85-9AEB7AAAC3D2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7930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38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24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380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38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24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24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38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30438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38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38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504000" y="1326240"/>
            <a:ext cx="9071640" cy="32882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38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04000" y="132624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38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04000" y="132624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5152680" y="132624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38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38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504000" y="132624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5152680" y="132624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504000" y="30438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38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240"/>
            <a:ext cx="9071640" cy="32882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38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504000" y="132624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5152680" y="132624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5152680" y="30438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38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504000" y="132624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5152680" y="132624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504000" y="304380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38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504000" y="132624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04000" y="304380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38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504000" y="132624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5152680" y="132624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504000" y="30438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5152680" y="30438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38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50400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357120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6638040" y="132624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 type="body"/>
          </p:nvPr>
        </p:nvSpPr>
        <p:spPr>
          <a:xfrm>
            <a:off x="50400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 type="body"/>
          </p:nvPr>
        </p:nvSpPr>
        <p:spPr>
          <a:xfrm>
            <a:off x="357120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 type="body"/>
          </p:nvPr>
        </p:nvSpPr>
        <p:spPr>
          <a:xfrm>
            <a:off x="6638040" y="3043800"/>
            <a:ext cx="292068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38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24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38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24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24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38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38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24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24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38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38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240"/>
            <a:ext cx="442692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24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304380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38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24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240"/>
            <a:ext cx="442692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3800"/>
            <a:ext cx="9071640" cy="15681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5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fr-FR" sz="4400" b="0" strike="noStrike" spc="-1">
                <a:latin typeface="Arial"/>
              </a:rPr>
              <a:t>Cliquez pour éditer le format du texte-titre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800" b="0" strike="noStrike" spc="-1"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strike="noStrike" spc="-1"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latin typeface="Arial"/>
              </a:rPr>
              <a:t>Septième niveau de plan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FR" sz="1400" b="0" strike="noStrike" spc="-1">
                <a:latin typeface="Times New Roman"/>
              </a:rPr>
              <a:t>&lt;date/heure&gt;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ctr"/>
            <a:r>
              <a:rPr lang="fr-FR" sz="1400" b="0" strike="noStrike" spc="-1">
                <a:latin typeface="Times New Roman"/>
              </a:rPr>
              <a:t>&lt;pied de page&gt;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fld id="{C597462F-E9C3-4481-A0A5-83985DE6214F}" type="slidenum">
              <a:rPr lang="fr-FR" sz="1400" b="0" strike="noStrike" spc="-1">
                <a:latin typeface="Times New Roman"/>
              </a:rPr>
              <a:t>‹N°›</a:t>
            </a:fld>
            <a:endParaRPr lang="fr-FR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3" descr="logo quadri"/>
          <p:cNvPicPr/>
          <p:nvPr/>
        </p:nvPicPr>
        <p:blipFill>
          <a:blip r:embed="rId14"/>
          <a:srcRect l="63481" t="13907" b="17086"/>
          <a:stretch/>
        </p:blipFill>
        <p:spPr>
          <a:xfrm>
            <a:off x="10642680" y="45000"/>
            <a:ext cx="1438200" cy="774000"/>
          </a:xfrm>
          <a:prstGeom prst="rect">
            <a:avLst/>
          </a:prstGeom>
          <a:ln>
            <a:noFill/>
          </a:ln>
        </p:spPr>
      </p:pic>
      <p:sp>
        <p:nvSpPr>
          <p:cNvPr id="42" name="CustomShape 1"/>
          <p:cNvSpPr/>
          <p:nvPr/>
        </p:nvSpPr>
        <p:spPr>
          <a:xfrm>
            <a:off x="119160" y="602280"/>
            <a:ext cx="9682920" cy="295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EBEBE"/>
              </a:gs>
              <a:gs pos="100000">
                <a:srgbClr val="F7F7F7">
                  <a:alpha val="0"/>
                </a:srgbClr>
              </a:gs>
            </a:gsLst>
            <a:lin ang="16200000"/>
          </a:gradFill>
          <a:ln>
            <a:solidFill>
              <a:schemeClr val="bg1"/>
            </a:solidFill>
          </a:ln>
          <a:effectLst>
            <a:outerShdw blurRad="40000" dist="2304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/>
        </p:style>
      </p:sp>
      <p:sp>
        <p:nvSpPr>
          <p:cNvPr id="43" name="CustomShape 2"/>
          <p:cNvSpPr/>
          <p:nvPr/>
        </p:nvSpPr>
        <p:spPr>
          <a:xfrm>
            <a:off x="286920" y="68040"/>
            <a:ext cx="3534120" cy="623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ts val="2100"/>
              </a:lnSpc>
            </a:pPr>
            <a:r>
              <a:rPr lang="fr-FR" sz="2000" b="1" strike="noStrike" spc="-1">
                <a:solidFill>
                  <a:srgbClr val="000000"/>
                </a:solidFill>
                <a:latin typeface="Arial"/>
              </a:rPr>
              <a:t>Analyse et Contrôle </a:t>
            </a:r>
            <a:r>
              <a:rPr lang="fr-FR" sz="2000" b="1" strike="noStrike" spc="-1">
                <a:solidFill>
                  <a:srgbClr val="FF8313"/>
                </a:solidFill>
                <a:latin typeface="Arial"/>
              </a:rPr>
              <a:t>Master</a:t>
            </a:r>
            <a:r>
              <a:rPr lang="fr-FR" sz="2000" b="0" strike="noStrike" spc="-1">
                <a:solidFill>
                  <a:srgbClr val="000000"/>
                </a:solidFill>
                <a:latin typeface="Arial"/>
              </a:rPr>
              <a:t> </a:t>
            </a:r>
            <a:endParaRPr lang="fr-FR" sz="2000" b="0" strike="noStrike" spc="-1">
              <a:latin typeface="Arial"/>
            </a:endParaRPr>
          </a:p>
          <a:p>
            <a:pPr>
              <a:lnSpc>
                <a:spcPts val="2100"/>
              </a:lnSpc>
            </a:pPr>
            <a:r>
              <a:rPr lang="fr-FR" sz="1600" b="1" strike="noStrike" spc="-1">
                <a:solidFill>
                  <a:srgbClr val="808080"/>
                </a:solidFill>
                <a:latin typeface="Arial"/>
              </a:rPr>
              <a:t>Université Claude Bernard Lyon 1</a:t>
            </a:r>
            <a:endParaRPr lang="fr-FR" sz="1600" b="0" strike="noStrike" spc="-1">
              <a:latin typeface="Arial"/>
            </a:endParaRPr>
          </a:p>
        </p:txBody>
      </p:sp>
      <p:pic>
        <p:nvPicPr>
          <p:cNvPr id="44" name="Picture 12"/>
          <p:cNvPicPr/>
          <p:nvPr/>
        </p:nvPicPr>
        <p:blipFill>
          <a:blip r:embed="rId15"/>
          <a:stretch/>
        </p:blipFill>
        <p:spPr>
          <a:xfrm>
            <a:off x="8542440" y="127080"/>
            <a:ext cx="1259640" cy="340920"/>
          </a:xfrm>
          <a:prstGeom prst="rect">
            <a:avLst/>
          </a:prstGeom>
          <a:ln>
            <a:noFill/>
          </a:ln>
        </p:spPr>
      </p:pic>
      <p:sp>
        <p:nvSpPr>
          <p:cNvPr id="45" name="CustomShape 3"/>
          <p:cNvSpPr/>
          <p:nvPr/>
        </p:nvSpPr>
        <p:spPr>
          <a:xfrm>
            <a:off x="2896560" y="68040"/>
            <a:ext cx="1269720" cy="266040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bg1"/>
          </a:solidFill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6" name="Picture 2" descr="http://streams.univ-lyon1.fr/videoStream/streams/lyon1/modules/5a348/files/505c39_151bc4386a6.jpg"/>
          <p:cNvPicPr/>
          <p:nvPr/>
        </p:nvPicPr>
        <p:blipFill>
          <a:blip r:embed="rId16"/>
          <a:stretch/>
        </p:blipFill>
        <p:spPr>
          <a:xfrm>
            <a:off x="10668960" y="988920"/>
            <a:ext cx="1804320" cy="155880"/>
          </a:xfrm>
          <a:prstGeom prst="rect">
            <a:avLst/>
          </a:prstGeom>
          <a:ln w="9360">
            <a:solidFill>
              <a:schemeClr val="bg1"/>
            </a:solidFill>
            <a:miter/>
          </a:ln>
        </p:spPr>
      </p:pic>
      <p:sp>
        <p:nvSpPr>
          <p:cNvPr id="47" name="PlaceHolder 4"/>
          <p:cNvSpPr>
            <a:spLocks noGrp="1"/>
          </p:cNvSpPr>
          <p:nvPr>
            <p:ph type="sldNum"/>
          </p:nvPr>
        </p:nvSpPr>
        <p:spPr>
          <a:xfrm>
            <a:off x="7223760" y="5163120"/>
            <a:ext cx="2351880" cy="393480"/>
          </a:xfrm>
          <a:prstGeom prst="rect">
            <a:avLst/>
          </a:prstGeom>
        </p:spPr>
        <p:txBody>
          <a:bodyPr>
            <a:noAutofit/>
          </a:bodyPr>
          <a:lstStyle/>
          <a:p>
            <a:pPr algn="r">
              <a:lnSpc>
                <a:spcPct val="100000"/>
              </a:lnSpc>
            </a:pPr>
            <a:fld id="{A9563F8B-C75D-47F0-A927-B832E9C83969}" type="slidenum">
              <a:rPr lang="fr-FR" sz="1400" b="0" strike="noStrike" spc="-1">
                <a:solidFill>
                  <a:srgbClr val="000000"/>
                </a:solidFill>
                <a:latin typeface="Arial"/>
              </a:rPr>
              <a:t>‹N°›</a:t>
            </a:fld>
            <a:endParaRPr lang="fr-FR" sz="1400" b="0" strike="noStrike" spc="-1">
              <a:latin typeface="Times New Roman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38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49" name="PlaceHolder 6"/>
          <p:cNvSpPr>
            <a:spLocks noGrp="1"/>
          </p:cNvSpPr>
          <p:nvPr>
            <p:ph type="body"/>
          </p:nvPr>
        </p:nvSpPr>
        <p:spPr>
          <a:xfrm>
            <a:off x="504000" y="132624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17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650" b="0" strike="noStrike" spc="-1">
                <a:solidFill>
                  <a:srgbClr val="000000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935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990" b="0" strike="noStrike" spc="-1">
                <a:solidFill>
                  <a:srgbClr val="000000"/>
                </a:solidFill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7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660" b="0" strike="noStrike" spc="-1">
                <a:solidFill>
                  <a:srgbClr val="000000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468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660" b="0" strike="noStrike" spc="-1">
                <a:solidFill>
                  <a:srgbClr val="000000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3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650" b="0" strike="noStrike" spc="-1">
                <a:solidFill>
                  <a:srgbClr val="000000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3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650" b="0" strike="noStrike" spc="-1">
                <a:solidFill>
                  <a:srgbClr val="000000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3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650" b="0" strike="noStrike" spc="-1">
                <a:solidFill>
                  <a:srgbClr val="000000"/>
                </a:solid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0.pn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1224000" y="2061000"/>
            <a:ext cx="7700400" cy="1247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4800" b="1" strike="noStrike" spc="-1">
                <a:solidFill>
                  <a:srgbClr val="FF8313"/>
                </a:solidFill>
                <a:latin typeface="Arial Black"/>
              </a:rPr>
              <a:t>Création d’un pHmètre</a:t>
            </a:r>
            <a:endParaRPr lang="fr-FR" sz="4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4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CustomShape 1"/>
          <p:cNvSpPr/>
          <p:nvPr/>
        </p:nvSpPr>
        <p:spPr>
          <a:xfrm>
            <a:off x="299880" y="750600"/>
            <a:ext cx="5543034" cy="52176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1" strike="noStrike" spc="-1" dirty="0">
                <a:solidFill>
                  <a:srgbClr val="FF8313"/>
                </a:solidFill>
                <a:latin typeface="Arial Black"/>
              </a:rPr>
              <a:t>Etalonnage sur deux points</a:t>
            </a:r>
            <a:endParaRPr lang="fr-FR" sz="2800" b="0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Formula 2"/>
              <p:cNvSpPr txBox="1"/>
              <p:nvPr/>
            </p:nvSpPr>
            <p:spPr>
              <a:xfrm>
                <a:off x="3428640" y="3251520"/>
                <a:ext cx="6350760" cy="49356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>
                          <a:latin typeface="Cambria Math" panose="02040503050406030204" pitchFamily="18" charset="0"/>
                        </a:rPr>
                        <m:t>𝒑𝑯</m:t>
                      </m:r>
                      <m:r>
                        <a:rPr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>
                              <a:latin typeface="Cambria Math" panose="02040503050406030204" pitchFamily="18" charset="0"/>
                            </a:rPr>
                            <m:t>𝑺𝒊𝒈𝒏𝒂𝒍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𝑺𝒊𝒈𝒏𝒂𝒍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𝑽𝒂𝒍𝒆𝒖𝒓𝑺𝒊𝒈𝒏𝒂𝒍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𝑺𝒊𝒈𝒏𝒂𝒍</m:t>
                          </m:r>
                          <m:r>
                            <a:rPr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  <m:r>
                        <a:rPr>
                          <a:latin typeface="Cambria Math" panose="02040503050406030204" pitchFamily="18" charset="0"/>
                        </a:rPr>
                        <m:t>+</m:t>
                      </m:r>
                      <m:r>
                        <a:rPr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/>
              </a:p>
            </p:txBody>
          </p:sp>
        </mc:Choice>
        <mc:Fallback xmlns:p15="http://schemas.microsoft.com/office/powerpoint/2012/main" xmlns:p14="http://schemas.microsoft.com/office/powerpoint/2010/main" xmlns=""/>
      </mc:AlternateContent>
      <p:sp>
        <p:nvSpPr>
          <p:cNvPr id="108" name="CustomShape 4"/>
          <p:cNvSpPr/>
          <p:nvPr/>
        </p:nvSpPr>
        <p:spPr>
          <a:xfrm>
            <a:off x="3577586" y="1514520"/>
            <a:ext cx="6468480" cy="3139321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0000"/>
                </a:solidFill>
                <a:latin typeface="Arial"/>
              </a:rPr>
              <a:t>Le signal mesuré est proportionnel au pH</a:t>
            </a:r>
            <a:endParaRPr lang="fr-F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0000"/>
                </a:solidFill>
                <a:latin typeface="Arial"/>
              </a:rPr>
              <a:t>	(pH=4,00 ; Signal4)</a:t>
            </a:r>
            <a:endParaRPr lang="fr-F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0000"/>
                </a:solidFill>
                <a:latin typeface="Arial"/>
              </a:rPr>
              <a:t>	(pH=7,00 ; Signal7)</a:t>
            </a:r>
            <a:endParaRPr lang="fr-F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0000"/>
                </a:solidFill>
                <a:latin typeface="Arial"/>
              </a:rPr>
              <a:t>On affichera le pH toutes les 500 ms</a:t>
            </a:r>
            <a:endParaRPr lang="fr-FR" sz="1800" b="0" strike="noStrike" spc="-1" dirty="0">
              <a:latin typeface="Arial"/>
            </a:endParaRPr>
          </a:p>
        </p:txBody>
      </p:sp>
      <p:pic>
        <p:nvPicPr>
          <p:cNvPr id="109" name="Picture 2" descr="https://images-na.ssl-images-amazon.com/images/I/61RybkLgb5L._SL1001_.jpg"/>
          <p:cNvPicPr/>
          <p:nvPr/>
        </p:nvPicPr>
        <p:blipFill>
          <a:blip r:embed="rId2"/>
          <a:srcRect t="11992" b="18330"/>
          <a:stretch/>
        </p:blipFill>
        <p:spPr>
          <a:xfrm rot="17852400">
            <a:off x="141480" y="1769760"/>
            <a:ext cx="1433160" cy="1207080"/>
          </a:xfrm>
          <a:prstGeom prst="rect">
            <a:avLst/>
          </a:prstGeom>
          <a:ln>
            <a:noFill/>
          </a:ln>
        </p:spPr>
      </p:pic>
      <p:pic>
        <p:nvPicPr>
          <p:cNvPr id="110" name="Picture 4" descr="https://images-na.ssl-images-amazon.com/images/I/61U3J3IDgyL._SL1001_.jpg"/>
          <p:cNvPicPr/>
          <p:nvPr/>
        </p:nvPicPr>
        <p:blipFill>
          <a:blip r:embed="rId3"/>
          <a:srcRect l="5865" t="17991" r="5716" b="16828"/>
          <a:stretch/>
        </p:blipFill>
        <p:spPr>
          <a:xfrm>
            <a:off x="1884960" y="2953800"/>
            <a:ext cx="1383840" cy="765000"/>
          </a:xfrm>
          <a:prstGeom prst="rect">
            <a:avLst/>
          </a:prstGeom>
          <a:ln>
            <a:noFill/>
          </a:ln>
        </p:spPr>
      </p:pic>
      <p:pic>
        <p:nvPicPr>
          <p:cNvPr id="111" name="Picture 20" descr="Résultat de recherche d'images pour &quot;arduino uno&quot;"/>
          <p:cNvPicPr/>
          <p:nvPr/>
        </p:nvPicPr>
        <p:blipFill>
          <a:blip r:embed="rId4"/>
          <a:srcRect l="-3997" t="9975" r="-4277"/>
          <a:stretch/>
        </p:blipFill>
        <p:spPr>
          <a:xfrm>
            <a:off x="198000" y="4144320"/>
            <a:ext cx="2270880" cy="1415880"/>
          </a:xfrm>
          <a:prstGeom prst="rect">
            <a:avLst/>
          </a:prstGeom>
          <a:ln>
            <a:noFill/>
          </a:ln>
        </p:spPr>
      </p:pic>
      <p:sp>
        <p:nvSpPr>
          <p:cNvPr id="112" name="Line 5"/>
          <p:cNvSpPr/>
          <p:nvPr/>
        </p:nvSpPr>
        <p:spPr>
          <a:xfrm>
            <a:off x="1503360" y="2440440"/>
            <a:ext cx="1073160" cy="513720"/>
          </a:xfrm>
          <a:prstGeom prst="line">
            <a:avLst/>
          </a:prstGeom>
          <a:ln w="38160">
            <a:solidFill>
              <a:srgbClr val="FF9900"/>
            </a:solidFill>
            <a:round/>
            <a:headEnd type="oval" w="med" len="med"/>
            <a:tailEnd type="oval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3" name="Line 6"/>
          <p:cNvSpPr/>
          <p:nvPr/>
        </p:nvSpPr>
        <p:spPr>
          <a:xfrm flipV="1">
            <a:off x="2468520" y="3718800"/>
            <a:ext cx="108000" cy="1133640"/>
          </a:xfrm>
          <a:prstGeom prst="line">
            <a:avLst/>
          </a:prstGeom>
          <a:ln w="38160">
            <a:solidFill>
              <a:srgbClr val="FF9900"/>
            </a:solidFill>
            <a:round/>
            <a:headEnd type="oval" w="med" len="med"/>
            <a:tailEnd type="oval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88860CEF-F525-4ADF-8949-1C8FAF5C15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379" y="1442750"/>
            <a:ext cx="6363129" cy="4103880"/>
          </a:xfrm>
          <a:prstGeom prst="rect">
            <a:avLst/>
          </a:prstGeom>
        </p:spPr>
      </p:pic>
      <p:sp>
        <p:nvSpPr>
          <p:cNvPr id="6" name="CustomShape 1">
            <a:extLst>
              <a:ext uri="{FF2B5EF4-FFF2-40B4-BE49-F238E27FC236}">
                <a16:creationId xmlns:a16="http://schemas.microsoft.com/office/drawing/2014/main" id="{6B630165-7909-40A6-976F-F44A74670BA7}"/>
              </a:ext>
            </a:extLst>
          </p:cNvPr>
          <p:cNvSpPr/>
          <p:nvPr/>
        </p:nvSpPr>
        <p:spPr>
          <a:xfrm>
            <a:off x="299880" y="750600"/>
            <a:ext cx="5543034" cy="52176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1" strike="noStrike" spc="-1" dirty="0">
                <a:solidFill>
                  <a:srgbClr val="FF8313"/>
                </a:solidFill>
                <a:latin typeface="Arial Black"/>
              </a:rPr>
              <a:t>Etalonnage sur deux points</a:t>
            </a:r>
            <a:endParaRPr lang="fr-FR" sz="2800" b="0" strike="noStrike" spc="-1" dirty="0">
              <a:latin typeface="Arial"/>
            </a:endParaRPr>
          </a:p>
        </p:txBody>
      </p:sp>
      <p:sp>
        <p:nvSpPr>
          <p:cNvPr id="8" name="CustomShape 4">
            <a:extLst>
              <a:ext uri="{FF2B5EF4-FFF2-40B4-BE49-F238E27FC236}">
                <a16:creationId xmlns:a16="http://schemas.microsoft.com/office/drawing/2014/main" id="{0CD5C7F6-3A29-4C3B-A7BA-F069D074F4DC}"/>
              </a:ext>
            </a:extLst>
          </p:cNvPr>
          <p:cNvSpPr/>
          <p:nvPr/>
        </p:nvSpPr>
        <p:spPr>
          <a:xfrm>
            <a:off x="6326261" y="1172793"/>
            <a:ext cx="6468480" cy="2585323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spAutoFit/>
          </a:bodyPr>
          <a:lstStyle/>
          <a:p>
            <a:pPr algn="just">
              <a:lnSpc>
                <a:spcPct val="100000"/>
              </a:lnSpc>
            </a:pPr>
            <a:endParaRPr lang="fr-F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0000"/>
                </a:solidFill>
                <a:latin typeface="Arial"/>
              </a:rPr>
              <a:t>	(pH=4,00 ; Signal4)</a:t>
            </a:r>
            <a:endParaRPr lang="fr-F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000000"/>
                </a:solidFill>
                <a:latin typeface="Arial"/>
              </a:rPr>
              <a:t>	(pH=7,00 ; Signal7)</a:t>
            </a:r>
            <a:endParaRPr lang="fr-F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8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372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397688" y="1466523"/>
            <a:ext cx="10874520" cy="403041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l"/>
            <a:r>
              <a:rPr lang="fr-FR" sz="1600" b="0" i="0" dirty="0" err="1">
                <a:solidFill>
                  <a:srgbClr val="333333"/>
                </a:solidFill>
                <a:effectLst/>
                <a:latin typeface="Helvetica Neue"/>
              </a:rPr>
              <a:t>float</a:t>
            </a:r>
            <a: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  <a:t> Signal, pH;</a:t>
            </a:r>
            <a:b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</a:br>
            <a:r>
              <a:rPr lang="fr-FR" sz="1600" b="0" i="0" dirty="0" err="1">
                <a:solidFill>
                  <a:srgbClr val="333333"/>
                </a:solidFill>
                <a:effectLst/>
                <a:latin typeface="Helvetica Neue"/>
              </a:rPr>
              <a:t>float</a:t>
            </a:r>
            <a: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  <a:t> Signal4=829,25; // valeur signal à pH 4</a:t>
            </a:r>
            <a:b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</a:br>
            <a:r>
              <a:rPr lang="fr-FR" sz="1600" b="0" i="0" dirty="0" err="1">
                <a:solidFill>
                  <a:srgbClr val="333333"/>
                </a:solidFill>
                <a:effectLst/>
                <a:latin typeface="Helvetica Neue"/>
              </a:rPr>
              <a:t>float</a:t>
            </a:r>
            <a: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  <a:t> Signal7=728.0; // valeur signal à pH 7</a:t>
            </a:r>
          </a:p>
          <a:p>
            <a:pPr algn="l"/>
            <a:endParaRPr lang="fr-FR" sz="1600" b="0" i="0" dirty="0">
              <a:solidFill>
                <a:srgbClr val="333333"/>
              </a:solidFill>
              <a:effectLst/>
              <a:latin typeface="Helvetica Neue"/>
            </a:endParaRPr>
          </a:p>
          <a:p>
            <a:pPr algn="l"/>
            <a:r>
              <a:rPr lang="fr-FR" sz="1600" b="0" i="0" dirty="0" err="1">
                <a:solidFill>
                  <a:srgbClr val="333333"/>
                </a:solidFill>
                <a:effectLst/>
                <a:latin typeface="Helvetica Neue"/>
              </a:rPr>
              <a:t>void</a:t>
            </a:r>
            <a: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  <a:t> setup(){</a:t>
            </a:r>
            <a:b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</a:br>
            <a:r>
              <a:rPr lang="fr-FR" sz="1600" b="0" i="0" dirty="0" err="1">
                <a:solidFill>
                  <a:srgbClr val="333333"/>
                </a:solidFill>
                <a:effectLst/>
                <a:latin typeface="Helvetica Neue"/>
              </a:rPr>
              <a:t>pinMode</a:t>
            </a:r>
            <a: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  <a:t>(A0, INPUT);</a:t>
            </a:r>
            <a:b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</a:br>
            <a:r>
              <a:rPr lang="fr-FR" sz="1600" b="0" i="0" dirty="0" err="1">
                <a:solidFill>
                  <a:srgbClr val="333333"/>
                </a:solidFill>
                <a:effectLst/>
                <a:latin typeface="Helvetica Neue"/>
              </a:rPr>
              <a:t>Serial.begin</a:t>
            </a:r>
            <a: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  <a:t>(9600);</a:t>
            </a:r>
            <a:b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</a:br>
            <a: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  <a:t>}</a:t>
            </a:r>
          </a:p>
          <a:p>
            <a:pPr algn="l"/>
            <a:endParaRPr lang="fr-FR" sz="1600" b="0" i="0" dirty="0">
              <a:solidFill>
                <a:srgbClr val="333333"/>
              </a:solidFill>
              <a:effectLst/>
              <a:latin typeface="Helvetica Neue"/>
            </a:endParaRPr>
          </a:p>
          <a:p>
            <a:pPr algn="l"/>
            <a:r>
              <a:rPr lang="fr-FR" sz="1600" b="0" i="0" dirty="0" err="1">
                <a:solidFill>
                  <a:srgbClr val="333333"/>
                </a:solidFill>
                <a:effectLst/>
                <a:latin typeface="Helvetica Neue"/>
              </a:rPr>
              <a:t>void</a:t>
            </a:r>
            <a: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  <a:t> </a:t>
            </a:r>
            <a:r>
              <a:rPr lang="fr-FR" sz="1600" b="0" i="0" dirty="0" err="1">
                <a:solidFill>
                  <a:srgbClr val="333333"/>
                </a:solidFill>
                <a:effectLst/>
                <a:latin typeface="Helvetica Neue"/>
              </a:rPr>
              <a:t>loop</a:t>
            </a:r>
            <a: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  <a:t>() {</a:t>
            </a:r>
            <a:b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</a:br>
            <a: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  <a:t>Signal=</a:t>
            </a:r>
            <a:r>
              <a:rPr lang="fr-FR" sz="1600" b="0" i="0" dirty="0" err="1">
                <a:solidFill>
                  <a:srgbClr val="333333"/>
                </a:solidFill>
                <a:effectLst/>
                <a:latin typeface="Helvetica Neue"/>
              </a:rPr>
              <a:t>analogRead</a:t>
            </a:r>
            <a: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  <a:t>(A0);</a:t>
            </a:r>
            <a:b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</a:br>
            <a:r>
              <a:rPr lang="fr-FR" sz="1600" b="0" i="0" dirty="0" err="1">
                <a:solidFill>
                  <a:srgbClr val="333333"/>
                </a:solidFill>
                <a:effectLst/>
                <a:latin typeface="Helvetica Neue"/>
              </a:rPr>
              <a:t>Serial.print</a:t>
            </a:r>
            <a: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  <a:t>("Signal : "); </a:t>
            </a:r>
            <a:r>
              <a:rPr lang="fr-FR" sz="1600" b="0" i="0" dirty="0" err="1">
                <a:solidFill>
                  <a:srgbClr val="333333"/>
                </a:solidFill>
                <a:effectLst/>
                <a:latin typeface="Helvetica Neue"/>
              </a:rPr>
              <a:t>Serial.print</a:t>
            </a:r>
            <a: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  <a:t>(Signal);</a:t>
            </a:r>
            <a:b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</a:br>
            <a: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  <a:t>pH=((7 -4)/ (Signal7 - Signal4) )* (Signal - Signal4) + 4;</a:t>
            </a:r>
            <a:b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</a:br>
            <a:r>
              <a:rPr lang="fr-FR" sz="1600" b="0" i="0" dirty="0" err="1">
                <a:solidFill>
                  <a:srgbClr val="333333"/>
                </a:solidFill>
                <a:effectLst/>
                <a:latin typeface="Helvetica Neue"/>
              </a:rPr>
              <a:t>Serial.print</a:t>
            </a:r>
            <a: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  <a:t>("   pH = "); </a:t>
            </a:r>
            <a:r>
              <a:rPr lang="fr-FR" sz="1600" b="0" i="0" dirty="0" err="1">
                <a:solidFill>
                  <a:srgbClr val="333333"/>
                </a:solidFill>
                <a:effectLst/>
                <a:latin typeface="Helvetica Neue"/>
              </a:rPr>
              <a:t>Serial.println</a:t>
            </a:r>
            <a: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  <a:t>(pH);</a:t>
            </a:r>
            <a:b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</a:br>
            <a:r>
              <a:rPr lang="fr-FR" sz="1600" b="0" i="0" dirty="0" err="1">
                <a:solidFill>
                  <a:srgbClr val="333333"/>
                </a:solidFill>
                <a:effectLst/>
                <a:latin typeface="Helvetica Neue"/>
              </a:rPr>
              <a:t>delay</a:t>
            </a:r>
            <a: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  <a:t>(200);</a:t>
            </a:r>
            <a:b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</a:br>
            <a:r>
              <a:rPr lang="fr-FR" sz="1600" b="0" i="0" dirty="0">
                <a:solidFill>
                  <a:srgbClr val="333333"/>
                </a:solidFill>
                <a:effectLst/>
                <a:latin typeface="Helvetica Neue"/>
              </a:rPr>
              <a:t>}</a:t>
            </a:r>
          </a:p>
        </p:txBody>
      </p:sp>
      <p:pic>
        <p:nvPicPr>
          <p:cNvPr id="115" name="Picture 2" descr="https://images-na.ssl-images-amazon.com/images/I/61RybkLgb5L._SL1001_.jpg"/>
          <p:cNvPicPr/>
          <p:nvPr/>
        </p:nvPicPr>
        <p:blipFill>
          <a:blip r:embed="rId2"/>
          <a:srcRect t="11992" b="18330"/>
          <a:stretch/>
        </p:blipFill>
        <p:spPr>
          <a:xfrm rot="17852400">
            <a:off x="6327088" y="1922866"/>
            <a:ext cx="1433160" cy="1207080"/>
          </a:xfrm>
          <a:prstGeom prst="rect">
            <a:avLst/>
          </a:prstGeom>
          <a:ln>
            <a:noFill/>
          </a:ln>
        </p:spPr>
      </p:pic>
      <p:pic>
        <p:nvPicPr>
          <p:cNvPr id="116" name="Picture 4" descr="https://images-na.ssl-images-amazon.com/images/I/61U3J3IDgyL._SL1001_.jpg"/>
          <p:cNvPicPr/>
          <p:nvPr/>
        </p:nvPicPr>
        <p:blipFill>
          <a:blip r:embed="rId3"/>
          <a:srcRect l="5865" t="17991" r="5716" b="16828"/>
          <a:stretch/>
        </p:blipFill>
        <p:spPr>
          <a:xfrm>
            <a:off x="8224560" y="2391480"/>
            <a:ext cx="1383840" cy="765000"/>
          </a:xfrm>
          <a:prstGeom prst="rect">
            <a:avLst/>
          </a:prstGeom>
          <a:ln>
            <a:noFill/>
          </a:ln>
        </p:spPr>
      </p:pic>
      <p:pic>
        <p:nvPicPr>
          <p:cNvPr id="117" name="Picture 20" descr="Résultat de recherche d'images pour &quot;arduino uno&quot;"/>
          <p:cNvPicPr/>
          <p:nvPr/>
        </p:nvPicPr>
        <p:blipFill>
          <a:blip r:embed="rId4"/>
          <a:srcRect l="-3997" t="9975" r="-4277"/>
          <a:stretch/>
        </p:blipFill>
        <p:spPr>
          <a:xfrm>
            <a:off x="7781040" y="4159440"/>
            <a:ext cx="2270880" cy="1415880"/>
          </a:xfrm>
          <a:prstGeom prst="rect">
            <a:avLst/>
          </a:prstGeom>
          <a:ln>
            <a:noFill/>
          </a:ln>
        </p:spPr>
      </p:pic>
      <p:sp>
        <p:nvSpPr>
          <p:cNvPr id="2" name="CustomShape 1">
            <a:extLst>
              <a:ext uri="{FF2B5EF4-FFF2-40B4-BE49-F238E27FC236}">
                <a16:creationId xmlns:a16="http://schemas.microsoft.com/office/drawing/2014/main" id="{F5FDD429-D52A-4945-B36F-74CB5528A110}"/>
              </a:ext>
            </a:extLst>
          </p:cNvPr>
          <p:cNvSpPr/>
          <p:nvPr/>
        </p:nvSpPr>
        <p:spPr>
          <a:xfrm>
            <a:off x="299880" y="750600"/>
            <a:ext cx="7059603" cy="52176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l"/>
            <a:r>
              <a:rPr lang="fr-FR" sz="2800" b="1" spc="-1" dirty="0">
                <a:solidFill>
                  <a:srgbClr val="FF8313"/>
                </a:solidFill>
                <a:latin typeface="Arial Black"/>
              </a:rPr>
              <a:t>Code Arduino (version deux points)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118440" y="668828"/>
            <a:ext cx="10874520" cy="507685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int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PinCapteurpH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=A0;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float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SMoyGliss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=7.; 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float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alpha=0.1;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float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Signal4=622.03; 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float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Signal7=524;// valeur initiale par défaut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float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pH;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int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TempsAffichage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= 500;  // Affichera toutes les 500ms;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float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TempsAncien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=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millis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();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void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setup(){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 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pinMode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(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PinCapteurpH,INPUT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);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 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Serial.begin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(9600);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 }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void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loop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() {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 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SMoyGliss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=alpha*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analogRead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(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PinCapteurpH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)+(1-alpha)*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SMoyGliss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;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 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 if (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Serial.available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()) {                                     //Teste si un texte arrive via le port série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  String 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ChaineSaisie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=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Serial.readString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();      //Teste la commande et agit sur les valeurs d’étalonnage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    if (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ChaineSaisie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=="4") {Signal4=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SMoyGliss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; 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Serial.println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("Calibration à pH 4");}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    if (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ChaineSaisie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=="7") {Signal7=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SMoyGliss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; 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Serial.println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("Calibration à pH 7");}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  }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 if (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millis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()-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TempsAncien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&gt;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TempsAffichage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) {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   pH=((7-4)/(Signal7-Signal4))*(SMoyGliss-Signal4)+4; 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   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Serial.println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("pH = ");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Serial.println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(pH); 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   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TempsAncien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=</a:t>
            </a:r>
            <a:r>
              <a:rPr lang="fr-FR" sz="1200" b="0" strike="noStrike" spc="-1" dirty="0" err="1">
                <a:solidFill>
                  <a:srgbClr val="000000"/>
                </a:solidFill>
                <a:latin typeface="Arial"/>
                <a:ea typeface="Calibri"/>
              </a:rPr>
              <a:t>millis</a:t>
            </a: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();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  }</a:t>
            </a:r>
            <a:endParaRPr lang="fr-FR" sz="12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}</a:t>
            </a:r>
            <a:endParaRPr lang="fr-FR" sz="1200" b="0" strike="noStrike" spc="-1" dirty="0">
              <a:latin typeface="Arial"/>
            </a:endParaRPr>
          </a:p>
        </p:txBody>
      </p:sp>
      <p:pic>
        <p:nvPicPr>
          <p:cNvPr id="115" name="Picture 2" descr="https://images-na.ssl-images-amazon.com/images/I/61RybkLgb5L._SL1001_.jpg"/>
          <p:cNvPicPr/>
          <p:nvPr/>
        </p:nvPicPr>
        <p:blipFill>
          <a:blip r:embed="rId2"/>
          <a:srcRect t="11992" b="18330"/>
          <a:stretch/>
        </p:blipFill>
        <p:spPr>
          <a:xfrm rot="17852400">
            <a:off x="6529680" y="1183680"/>
            <a:ext cx="1433160" cy="1207080"/>
          </a:xfrm>
          <a:prstGeom prst="rect">
            <a:avLst/>
          </a:prstGeom>
          <a:ln>
            <a:noFill/>
          </a:ln>
        </p:spPr>
      </p:pic>
      <p:pic>
        <p:nvPicPr>
          <p:cNvPr id="116" name="Picture 4" descr="https://images-na.ssl-images-amazon.com/images/I/61U3J3IDgyL._SL1001_.jpg"/>
          <p:cNvPicPr/>
          <p:nvPr/>
        </p:nvPicPr>
        <p:blipFill>
          <a:blip r:embed="rId3"/>
          <a:srcRect l="5865" t="17991" r="5716" b="16828"/>
          <a:stretch/>
        </p:blipFill>
        <p:spPr>
          <a:xfrm>
            <a:off x="8224560" y="2391480"/>
            <a:ext cx="1383840" cy="765000"/>
          </a:xfrm>
          <a:prstGeom prst="rect">
            <a:avLst/>
          </a:prstGeom>
          <a:ln>
            <a:noFill/>
          </a:ln>
        </p:spPr>
      </p:pic>
      <p:pic>
        <p:nvPicPr>
          <p:cNvPr id="117" name="Picture 20" descr="Résultat de recherche d'images pour &quot;arduino uno&quot;"/>
          <p:cNvPicPr/>
          <p:nvPr/>
        </p:nvPicPr>
        <p:blipFill>
          <a:blip r:embed="rId4"/>
          <a:srcRect l="-3997" t="9975" r="-4277"/>
          <a:stretch/>
        </p:blipFill>
        <p:spPr>
          <a:xfrm>
            <a:off x="7781040" y="4159440"/>
            <a:ext cx="2270880" cy="14158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93540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299880" y="750600"/>
            <a:ext cx="4553280" cy="516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1" strike="noStrike" spc="-1">
                <a:solidFill>
                  <a:srgbClr val="FF8313"/>
                </a:solidFill>
                <a:latin typeface="Arial Black"/>
              </a:rPr>
              <a:t>Création d’un pHmètre</a:t>
            </a:r>
            <a:endParaRPr lang="fr-FR" sz="2800" b="0" strike="noStrike" spc="-1">
              <a:latin typeface="Arial"/>
            </a:endParaRPr>
          </a:p>
        </p:txBody>
      </p:sp>
      <p:pic>
        <p:nvPicPr>
          <p:cNvPr id="88" name="Picture 2" descr="https://images-na.ssl-images-amazon.com/images/I/61RybkLgb5L._SL1001_.jpg"/>
          <p:cNvPicPr/>
          <p:nvPr/>
        </p:nvPicPr>
        <p:blipFill>
          <a:blip r:embed="rId2"/>
          <a:srcRect t="11992" b="18330"/>
          <a:stretch/>
        </p:blipFill>
        <p:spPr>
          <a:xfrm rot="17852400">
            <a:off x="1753333" y="1792335"/>
            <a:ext cx="1433160" cy="1207080"/>
          </a:xfrm>
          <a:prstGeom prst="rect">
            <a:avLst/>
          </a:prstGeom>
          <a:ln>
            <a:noFill/>
          </a:ln>
        </p:spPr>
      </p:pic>
      <p:pic>
        <p:nvPicPr>
          <p:cNvPr id="89" name="Picture 4" descr="https://images-na.ssl-images-amazon.com/images/I/61U3J3IDgyL._SL1001_.jpg"/>
          <p:cNvPicPr/>
          <p:nvPr/>
        </p:nvPicPr>
        <p:blipFill>
          <a:blip r:embed="rId3"/>
          <a:srcRect l="5865" t="17991" r="5716" b="16828"/>
          <a:stretch/>
        </p:blipFill>
        <p:spPr>
          <a:xfrm>
            <a:off x="1642633" y="3982847"/>
            <a:ext cx="1597220" cy="1037906"/>
          </a:xfrm>
          <a:prstGeom prst="rect">
            <a:avLst/>
          </a:prstGeom>
          <a:ln>
            <a:noFill/>
          </a:ln>
        </p:spPr>
      </p:pic>
      <p:pic>
        <p:nvPicPr>
          <p:cNvPr id="90" name="Picture 20" descr="Résultat de recherche d'images pour &quot;arduino uno&quot;"/>
          <p:cNvPicPr/>
          <p:nvPr/>
        </p:nvPicPr>
        <p:blipFill>
          <a:blip r:embed="rId4"/>
          <a:srcRect l="-3997" t="9975" r="-4277"/>
          <a:stretch/>
        </p:blipFill>
        <p:spPr>
          <a:xfrm>
            <a:off x="6949624" y="3841846"/>
            <a:ext cx="2270880" cy="1415880"/>
          </a:xfrm>
          <a:prstGeom prst="rect">
            <a:avLst/>
          </a:prstGeom>
          <a:ln>
            <a:noFill/>
          </a:ln>
        </p:spPr>
      </p:pic>
      <p:sp>
        <p:nvSpPr>
          <p:cNvPr id="91" name="CustomShape 2"/>
          <p:cNvSpPr/>
          <p:nvPr/>
        </p:nvSpPr>
        <p:spPr>
          <a:xfrm>
            <a:off x="3485880" y="1584224"/>
            <a:ext cx="5548829" cy="1169551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anchor="ctr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Arial"/>
              </a:rPr>
              <a:t>Utilisation d’une carte qui renvoie un signal dépendant du pH de la solution dans laquelle l’électrode est immergée </a:t>
            </a:r>
            <a:endParaRPr lang="fr-FR" sz="14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Symbol"/>
              </a:rPr>
              <a:t>D</a:t>
            </a:r>
            <a:r>
              <a:rPr lang="fr-FR" sz="1400" b="0" strike="noStrike" spc="-1" dirty="0">
                <a:solidFill>
                  <a:srgbClr val="000000"/>
                </a:solidFill>
                <a:latin typeface="Arial"/>
              </a:rPr>
              <a:t>E(pH </a:t>
            </a:r>
            <a:r>
              <a:rPr lang="fr-FR" sz="1400" b="0" strike="noStrike" spc="-1" dirty="0" err="1">
                <a:solidFill>
                  <a:srgbClr val="000000"/>
                </a:solidFill>
                <a:latin typeface="Arial"/>
              </a:rPr>
              <a:t>electrode</a:t>
            </a:r>
            <a:r>
              <a:rPr lang="fr-FR" sz="1400" b="0" strike="noStrike" spc="-1" dirty="0">
                <a:solidFill>
                  <a:srgbClr val="000000"/>
                </a:solidFill>
                <a:latin typeface="Arial"/>
              </a:rPr>
              <a:t>) entre -500 mV et +500 mV</a:t>
            </a:r>
            <a:endParaRPr lang="fr-F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Arial"/>
              </a:rPr>
              <a:t>Carte électronique pour convertir dans la plage 0-5V</a:t>
            </a:r>
            <a:endParaRPr lang="fr-FR" sz="1400" b="0" strike="noStrike" spc="-1" dirty="0">
              <a:latin typeface="Arial"/>
            </a:endParaRPr>
          </a:p>
        </p:txBody>
      </p:sp>
      <p:sp>
        <p:nvSpPr>
          <p:cNvPr id="92" name="CustomShape 3"/>
          <p:cNvSpPr/>
          <p:nvPr/>
        </p:nvSpPr>
        <p:spPr>
          <a:xfrm>
            <a:off x="3859200" y="3596389"/>
            <a:ext cx="699120" cy="1549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1600" b="1" strike="noStrike" spc="-1" dirty="0">
                <a:solidFill>
                  <a:srgbClr val="000000"/>
                </a:solidFill>
                <a:latin typeface="Arial"/>
              </a:rPr>
              <a:t>Carte</a:t>
            </a:r>
            <a:endParaRPr lang="fr-FR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600" b="1" strike="noStrike" spc="-1" dirty="0">
                <a:solidFill>
                  <a:srgbClr val="000000"/>
                </a:solidFill>
                <a:latin typeface="Arial"/>
              </a:rPr>
              <a:t>V+</a:t>
            </a:r>
            <a:endParaRPr lang="fr-FR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600" b="1" strike="noStrike" spc="-1" dirty="0">
                <a:solidFill>
                  <a:srgbClr val="000000"/>
                </a:solidFill>
                <a:latin typeface="Arial"/>
              </a:rPr>
              <a:t>G</a:t>
            </a:r>
            <a:endParaRPr lang="fr-FR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600" b="1" strike="noStrike" spc="-1" dirty="0">
                <a:solidFill>
                  <a:srgbClr val="000000"/>
                </a:solidFill>
                <a:latin typeface="Arial"/>
              </a:rPr>
              <a:t>Po</a:t>
            </a:r>
            <a:endParaRPr lang="fr-FR" sz="1600" b="0" strike="noStrike" spc="-1" dirty="0">
              <a:latin typeface="Arial"/>
            </a:endParaRPr>
          </a:p>
        </p:txBody>
      </p:sp>
      <p:sp>
        <p:nvSpPr>
          <p:cNvPr id="93" name="CustomShape 4"/>
          <p:cNvSpPr/>
          <p:nvPr/>
        </p:nvSpPr>
        <p:spPr>
          <a:xfrm>
            <a:off x="5843252" y="3596389"/>
            <a:ext cx="956880" cy="1549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1600" b="1" strike="noStrike" spc="-1" dirty="0">
                <a:solidFill>
                  <a:srgbClr val="002060"/>
                </a:solidFill>
                <a:latin typeface="Arial"/>
              </a:rPr>
              <a:t>Arduino</a:t>
            </a:r>
            <a:endParaRPr lang="fr-FR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600" b="1" strike="noStrike" spc="-1" dirty="0">
                <a:solidFill>
                  <a:srgbClr val="002060"/>
                </a:solidFill>
                <a:latin typeface="Arial"/>
              </a:rPr>
              <a:t>5V</a:t>
            </a:r>
            <a:endParaRPr lang="fr-FR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600" b="1" strike="noStrike" spc="-1" dirty="0">
                <a:solidFill>
                  <a:srgbClr val="002060"/>
                </a:solidFill>
                <a:latin typeface="Arial"/>
              </a:rPr>
              <a:t>GND</a:t>
            </a:r>
            <a:endParaRPr lang="fr-FR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600" b="1" strike="noStrike" spc="-1" dirty="0">
                <a:solidFill>
                  <a:srgbClr val="002060"/>
                </a:solidFill>
                <a:latin typeface="Arial"/>
              </a:rPr>
              <a:t>A0</a:t>
            </a:r>
            <a:endParaRPr lang="fr-FR" sz="1600" b="0" strike="noStrike" spc="-1" dirty="0">
              <a:latin typeface="Arial"/>
            </a:endParaRPr>
          </a:p>
        </p:txBody>
      </p:sp>
      <p:sp>
        <p:nvSpPr>
          <p:cNvPr id="94" name="Line 5"/>
          <p:cNvSpPr/>
          <p:nvPr/>
        </p:nvSpPr>
        <p:spPr>
          <a:xfrm>
            <a:off x="4642560" y="4263480"/>
            <a:ext cx="1270440" cy="0"/>
          </a:xfrm>
          <a:prstGeom prst="line">
            <a:avLst/>
          </a:prstGeom>
          <a:ln w="3816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5" name="Line 6"/>
          <p:cNvSpPr/>
          <p:nvPr/>
        </p:nvSpPr>
        <p:spPr>
          <a:xfrm>
            <a:off x="4642560" y="4501800"/>
            <a:ext cx="1270440" cy="0"/>
          </a:xfrm>
          <a:prstGeom prst="line">
            <a:avLst/>
          </a:prstGeom>
          <a:ln w="381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6" name="Line 7"/>
          <p:cNvSpPr/>
          <p:nvPr/>
        </p:nvSpPr>
        <p:spPr>
          <a:xfrm>
            <a:off x="4642560" y="4858920"/>
            <a:ext cx="1270440" cy="0"/>
          </a:xfrm>
          <a:prstGeom prst="line">
            <a:avLst/>
          </a:prstGeom>
          <a:ln w="38160">
            <a:solidFill>
              <a:srgbClr val="00B05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CustomShape 1"/>
          <p:cNvSpPr/>
          <p:nvPr/>
        </p:nvSpPr>
        <p:spPr>
          <a:xfrm>
            <a:off x="299880" y="750600"/>
            <a:ext cx="4553280" cy="516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1" strike="noStrike" spc="-1">
                <a:solidFill>
                  <a:srgbClr val="FF8313"/>
                </a:solidFill>
                <a:latin typeface="Arial Black"/>
              </a:rPr>
              <a:t>Création d’un pHmètre</a:t>
            </a:r>
            <a:endParaRPr lang="fr-FR" sz="2800" b="0" strike="noStrike" spc="-1">
              <a:latin typeface="Arial"/>
            </a:endParaRPr>
          </a:p>
        </p:txBody>
      </p:sp>
      <p:pic>
        <p:nvPicPr>
          <p:cNvPr id="98" name="Picture 2" descr="https://images-na.ssl-images-amazon.com/images/I/61RybkLgb5L._SL1001_.jpg"/>
          <p:cNvPicPr/>
          <p:nvPr/>
        </p:nvPicPr>
        <p:blipFill>
          <a:blip r:embed="rId2"/>
          <a:srcRect t="11992" b="18330"/>
          <a:stretch/>
        </p:blipFill>
        <p:spPr>
          <a:xfrm rot="17852400">
            <a:off x="141480" y="1769760"/>
            <a:ext cx="1433160" cy="1207080"/>
          </a:xfrm>
          <a:prstGeom prst="rect">
            <a:avLst/>
          </a:prstGeom>
          <a:ln>
            <a:noFill/>
          </a:ln>
        </p:spPr>
      </p:pic>
      <p:pic>
        <p:nvPicPr>
          <p:cNvPr id="99" name="Picture 4" descr="https://images-na.ssl-images-amazon.com/images/I/61U3J3IDgyL._SL1001_.jpg"/>
          <p:cNvPicPr/>
          <p:nvPr/>
        </p:nvPicPr>
        <p:blipFill>
          <a:blip r:embed="rId3"/>
          <a:srcRect l="5865" t="17991" r="5716" b="16828"/>
          <a:stretch/>
        </p:blipFill>
        <p:spPr>
          <a:xfrm>
            <a:off x="1884960" y="2953800"/>
            <a:ext cx="1383840" cy="765000"/>
          </a:xfrm>
          <a:prstGeom prst="rect">
            <a:avLst/>
          </a:prstGeom>
          <a:ln>
            <a:noFill/>
          </a:ln>
        </p:spPr>
      </p:pic>
      <p:pic>
        <p:nvPicPr>
          <p:cNvPr id="100" name="Picture 20" descr="Résultat de recherche d'images pour &quot;arduino uno&quot;"/>
          <p:cNvPicPr/>
          <p:nvPr/>
        </p:nvPicPr>
        <p:blipFill>
          <a:blip r:embed="rId4"/>
          <a:srcRect l="-3997" t="9975" r="-4277"/>
          <a:stretch/>
        </p:blipFill>
        <p:spPr>
          <a:xfrm>
            <a:off x="198000" y="4144320"/>
            <a:ext cx="2270880" cy="1415880"/>
          </a:xfrm>
          <a:prstGeom prst="rect">
            <a:avLst/>
          </a:prstGeom>
          <a:ln>
            <a:noFill/>
          </a:ln>
        </p:spPr>
      </p:pic>
      <p:sp>
        <p:nvSpPr>
          <p:cNvPr id="101" name="Line 2"/>
          <p:cNvSpPr/>
          <p:nvPr/>
        </p:nvSpPr>
        <p:spPr>
          <a:xfrm>
            <a:off x="1503360" y="2440440"/>
            <a:ext cx="1073160" cy="513720"/>
          </a:xfrm>
          <a:prstGeom prst="line">
            <a:avLst/>
          </a:prstGeom>
          <a:ln w="38160">
            <a:solidFill>
              <a:srgbClr val="FF9900"/>
            </a:solidFill>
            <a:round/>
            <a:headEnd type="oval" w="med" len="med"/>
            <a:tailEnd type="oval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2" name="Line 3"/>
          <p:cNvSpPr/>
          <p:nvPr/>
        </p:nvSpPr>
        <p:spPr>
          <a:xfrm flipV="1">
            <a:off x="2468520" y="3718800"/>
            <a:ext cx="108000" cy="1133640"/>
          </a:xfrm>
          <a:prstGeom prst="line">
            <a:avLst/>
          </a:prstGeom>
          <a:ln w="38160">
            <a:solidFill>
              <a:srgbClr val="FF9900"/>
            </a:solidFill>
            <a:round/>
            <a:headEnd type="oval" w="med" len="med"/>
            <a:tailEnd type="oval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3" name="CustomShape 4"/>
          <p:cNvSpPr/>
          <p:nvPr/>
        </p:nvSpPr>
        <p:spPr>
          <a:xfrm>
            <a:off x="3485880" y="1437840"/>
            <a:ext cx="6468480" cy="14623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Utilisation d’une carte qui renvoie un signal dépendant du pH de la solution dans laquelle l’électrode est immergée </a:t>
            </a:r>
            <a:endParaRPr lang="fr-FR" sz="1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fr-FR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Symbol"/>
              </a:rPr>
              <a:t>D</a:t>
            </a: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E(pH electrode) entre -500 mV et +500 mV</a:t>
            </a:r>
            <a:endParaRPr lang="fr-FR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</a:rPr>
              <a:t>Carte électronique pour convertir dans la plage 0-5V</a:t>
            </a:r>
            <a:endParaRPr lang="fr-FR" sz="1800" b="0" strike="noStrike" spc="-1">
              <a:latin typeface="Arial"/>
            </a:endParaRPr>
          </a:p>
        </p:txBody>
      </p:sp>
      <p:sp>
        <p:nvSpPr>
          <p:cNvPr id="104" name="CustomShape 5"/>
          <p:cNvSpPr/>
          <p:nvPr/>
        </p:nvSpPr>
        <p:spPr>
          <a:xfrm>
            <a:off x="4341960" y="4039560"/>
            <a:ext cx="4984200" cy="3650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fr-FR" sz="1800" b="1" strike="noStrike" spc="-1">
                <a:solidFill>
                  <a:srgbClr val="000000"/>
                </a:solidFill>
                <a:latin typeface="Arial"/>
              </a:rPr>
              <a:t>Calibration/étalonnage du pHmètre ?</a:t>
            </a:r>
            <a:endParaRPr lang="fr-FR" sz="18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5B3A56B6-1343-4E85-A95B-2E8A7C1084E9}"/>
              </a:ext>
            </a:extLst>
          </p:cNvPr>
          <p:cNvSpPr/>
          <p:nvPr/>
        </p:nvSpPr>
        <p:spPr bwMode="auto">
          <a:xfrm>
            <a:off x="4262351" y="941138"/>
            <a:ext cx="5708442" cy="2650223"/>
          </a:xfrm>
          <a:prstGeom prst="roundRect">
            <a:avLst>
              <a:gd name="adj" fmla="val 4430"/>
            </a:avLst>
          </a:prstGeom>
          <a:solidFill>
            <a:srgbClr val="FFCC99">
              <a:alpha val="20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5607" tIns="37804" rIns="75607" bIns="37804" numCol="1" rtlCol="0" anchor="t" anchorCtr="0" compatLnSpc="1">
            <a:prstTxWarp prst="textNoShape">
              <a:avLst/>
            </a:prstTxWarp>
          </a:bodyPr>
          <a:lstStyle/>
          <a:p>
            <a:pPr defTabSz="756117" fontAlgn="base">
              <a:spcBef>
                <a:spcPct val="0"/>
              </a:spcBef>
              <a:spcAft>
                <a:spcPct val="0"/>
              </a:spcAft>
            </a:pPr>
            <a:endParaRPr lang="fr-FR" sz="1323" b="1" dirty="0">
              <a:latin typeface="Arial" charset="0"/>
            </a:endParaRPr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492B3C4D-E586-4BE6-A98C-15E2AE185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7568" y="1266460"/>
            <a:ext cx="7142762" cy="2137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5607" tIns="37804" rIns="75607" bIns="37804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lang="fr-FR" sz="1488" kern="0" dirty="0" err="1">
                <a:latin typeface="+mj-lt"/>
                <a:ea typeface="+mj-ea"/>
              </a:rPr>
              <a:t>void</a:t>
            </a:r>
            <a:r>
              <a:rPr lang="fr-FR" sz="1488" kern="0" dirty="0">
                <a:latin typeface="+mj-lt"/>
                <a:ea typeface="+mj-ea"/>
              </a:rPr>
              <a:t> setup()  {</a:t>
            </a:r>
          </a:p>
          <a:p>
            <a:pPr lvl="0" algn="just"/>
            <a:r>
              <a:rPr lang="fr-FR" sz="1488" kern="0" dirty="0">
                <a:latin typeface="+mj-lt"/>
                <a:ea typeface="+mj-ea"/>
              </a:rPr>
              <a:t>  </a:t>
            </a:r>
            <a:r>
              <a:rPr lang="fr-FR" sz="1488" kern="0" dirty="0" err="1">
                <a:latin typeface="+mj-lt"/>
                <a:ea typeface="+mj-ea"/>
              </a:rPr>
              <a:t>pinMode</a:t>
            </a:r>
            <a:r>
              <a:rPr lang="fr-FR" sz="1488" kern="0" dirty="0">
                <a:latin typeface="+mj-lt"/>
                <a:ea typeface="+mj-ea"/>
              </a:rPr>
              <a:t>(A0, INPUT);</a:t>
            </a:r>
          </a:p>
          <a:p>
            <a:pPr lvl="0" algn="just"/>
            <a:r>
              <a:rPr lang="fr-FR" sz="1488" kern="0" dirty="0">
                <a:latin typeface="+mj-lt"/>
                <a:ea typeface="+mj-ea"/>
              </a:rPr>
              <a:t>  </a:t>
            </a:r>
            <a:r>
              <a:rPr lang="fr-FR" sz="1488" kern="0" dirty="0" err="1">
                <a:latin typeface="+mj-lt"/>
                <a:ea typeface="+mj-ea"/>
              </a:rPr>
              <a:t>Serial.begin</a:t>
            </a:r>
            <a:r>
              <a:rPr lang="fr-FR" sz="1488" kern="0" dirty="0">
                <a:latin typeface="+mj-lt"/>
                <a:ea typeface="+mj-ea"/>
              </a:rPr>
              <a:t>(9600);</a:t>
            </a:r>
          </a:p>
          <a:p>
            <a:pPr lvl="0" algn="just"/>
            <a:r>
              <a:rPr lang="fr-FR" sz="1488" kern="0" dirty="0">
                <a:latin typeface="+mj-lt"/>
                <a:ea typeface="+mj-ea"/>
              </a:rPr>
              <a:t>}</a:t>
            </a:r>
          </a:p>
          <a:p>
            <a:pPr lvl="0" algn="just"/>
            <a:endParaRPr lang="fr-FR" sz="1488" kern="0" dirty="0">
              <a:latin typeface="+mj-lt"/>
              <a:ea typeface="+mj-ea"/>
            </a:endParaRPr>
          </a:p>
          <a:p>
            <a:pPr lvl="0" algn="just"/>
            <a:r>
              <a:rPr lang="fr-FR" sz="1488" kern="0" dirty="0" err="1">
                <a:latin typeface="+mj-lt"/>
                <a:ea typeface="+mj-ea"/>
              </a:rPr>
              <a:t>void</a:t>
            </a:r>
            <a:r>
              <a:rPr lang="fr-FR" sz="1488" kern="0" dirty="0">
                <a:latin typeface="+mj-lt"/>
                <a:ea typeface="+mj-ea"/>
              </a:rPr>
              <a:t> </a:t>
            </a:r>
            <a:r>
              <a:rPr lang="fr-FR" sz="1488" kern="0" dirty="0" err="1">
                <a:latin typeface="+mj-lt"/>
                <a:ea typeface="+mj-ea"/>
              </a:rPr>
              <a:t>loop</a:t>
            </a:r>
            <a:r>
              <a:rPr lang="fr-FR" sz="1488" kern="0" dirty="0">
                <a:latin typeface="+mj-lt"/>
                <a:ea typeface="+mj-ea"/>
              </a:rPr>
              <a:t>()  {</a:t>
            </a:r>
          </a:p>
          <a:p>
            <a:pPr lvl="0" algn="just"/>
            <a:r>
              <a:rPr lang="fr-FR" sz="1488" kern="0" dirty="0">
                <a:latin typeface="+mj-lt"/>
                <a:ea typeface="+mj-ea"/>
              </a:rPr>
              <a:t>  </a:t>
            </a:r>
            <a:r>
              <a:rPr lang="fr-FR" sz="1488" kern="0" dirty="0" err="1">
                <a:latin typeface="+mj-lt"/>
                <a:ea typeface="+mj-ea"/>
              </a:rPr>
              <a:t>Serial.println</a:t>
            </a:r>
            <a:r>
              <a:rPr lang="fr-FR" sz="1488" kern="0" dirty="0">
                <a:latin typeface="+mj-lt"/>
                <a:ea typeface="+mj-ea"/>
              </a:rPr>
              <a:t>(</a:t>
            </a:r>
            <a:r>
              <a:rPr lang="fr-FR" sz="1488" kern="0" dirty="0" err="1">
                <a:latin typeface="+mj-lt"/>
                <a:ea typeface="+mj-ea"/>
              </a:rPr>
              <a:t>analogRead</a:t>
            </a:r>
            <a:r>
              <a:rPr lang="fr-FR" sz="1488" kern="0" dirty="0">
                <a:latin typeface="+mj-lt"/>
                <a:ea typeface="+mj-ea"/>
              </a:rPr>
              <a:t>(A0));</a:t>
            </a:r>
          </a:p>
          <a:p>
            <a:pPr lvl="0" algn="just"/>
            <a:r>
              <a:rPr lang="fr-FR" sz="1488" kern="0" dirty="0">
                <a:latin typeface="+mj-lt"/>
                <a:ea typeface="+mj-ea"/>
              </a:rPr>
              <a:t>  </a:t>
            </a:r>
            <a:r>
              <a:rPr lang="fr-FR" sz="1488" kern="0" dirty="0" err="1">
                <a:latin typeface="+mj-lt"/>
                <a:ea typeface="+mj-ea"/>
              </a:rPr>
              <a:t>delay</a:t>
            </a:r>
            <a:r>
              <a:rPr lang="fr-FR" sz="1488" kern="0" dirty="0">
                <a:latin typeface="+mj-lt"/>
                <a:ea typeface="+mj-ea"/>
              </a:rPr>
              <a:t>(200);</a:t>
            </a:r>
          </a:p>
          <a:p>
            <a:pPr lvl="0" algn="just"/>
            <a:r>
              <a:rPr lang="fr-FR" sz="1488" kern="0" dirty="0">
                <a:latin typeface="+mj-lt"/>
                <a:ea typeface="+mj-ea"/>
              </a:rPr>
              <a:t>}</a:t>
            </a:r>
          </a:p>
        </p:txBody>
      </p:sp>
      <p:sp>
        <p:nvSpPr>
          <p:cNvPr id="2" name="Text Box 7">
            <a:extLst>
              <a:ext uri="{FF2B5EF4-FFF2-40B4-BE49-F238E27FC236}">
                <a16:creationId xmlns:a16="http://schemas.microsoft.com/office/drawing/2014/main" id="{CD704999-24F7-4935-BDA1-5602607BD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515" y="900986"/>
            <a:ext cx="2811988" cy="448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fr-FR" sz="2315" dirty="0">
                <a:solidFill>
                  <a:srgbClr val="FF8313"/>
                </a:solidFill>
                <a:latin typeface="Arial Black" panose="020B0A04020102020204" pitchFamily="34" charset="0"/>
                <a:cs typeface="Aharoni" pitchFamily="2" charset="0"/>
              </a:rPr>
              <a:t>Build a </a:t>
            </a:r>
            <a:r>
              <a:rPr lang="en-US" altLang="fr-FR" sz="2315" dirty="0" err="1">
                <a:solidFill>
                  <a:srgbClr val="FF8313"/>
                </a:solidFill>
                <a:latin typeface="Arial Black" panose="020B0A04020102020204" pitchFamily="34" charset="0"/>
                <a:cs typeface="Aharoni" pitchFamily="2" charset="0"/>
              </a:rPr>
              <a:t>pHmeter</a:t>
            </a:r>
            <a:endParaRPr lang="fr-FR" altLang="fr-FR" sz="2315" dirty="0">
              <a:solidFill>
                <a:srgbClr val="FF8313"/>
              </a:solidFill>
              <a:latin typeface="Arial Black" panose="020B0A04020102020204" pitchFamily="34" charset="0"/>
              <a:cs typeface="Aharoni" pitchFamily="2" charset="0"/>
            </a:endParaRPr>
          </a:p>
        </p:txBody>
      </p:sp>
      <p:pic>
        <p:nvPicPr>
          <p:cNvPr id="4" name="Picture 2" descr="https://images-na.ssl-images-amazon.com/images/I/61RybkLgb5L._SL1001_.jpg">
            <a:extLst>
              <a:ext uri="{FF2B5EF4-FFF2-40B4-BE49-F238E27FC236}">
                <a16:creationId xmlns:a16="http://schemas.microsoft.com/office/drawing/2014/main" id="{02701305-1335-4C21-9876-BC033DDB214F}"/>
              </a:ext>
            </a:extLst>
          </p:cNvPr>
          <p:cNvPicPr/>
          <p:nvPr/>
        </p:nvPicPr>
        <p:blipFill>
          <a:blip r:embed="rId2"/>
          <a:srcRect t="11992" b="18330"/>
          <a:stretch/>
        </p:blipFill>
        <p:spPr>
          <a:xfrm rot="17852400">
            <a:off x="141480" y="1769760"/>
            <a:ext cx="1433160" cy="1207080"/>
          </a:xfrm>
          <a:prstGeom prst="rect">
            <a:avLst/>
          </a:prstGeom>
          <a:ln>
            <a:noFill/>
          </a:ln>
        </p:spPr>
      </p:pic>
      <p:pic>
        <p:nvPicPr>
          <p:cNvPr id="5" name="Picture 4" descr="https://images-na.ssl-images-amazon.com/images/I/61U3J3IDgyL._SL1001_.jpg">
            <a:extLst>
              <a:ext uri="{FF2B5EF4-FFF2-40B4-BE49-F238E27FC236}">
                <a16:creationId xmlns:a16="http://schemas.microsoft.com/office/drawing/2014/main" id="{35EE6A71-CC20-43D0-869B-9B2674E7918A}"/>
              </a:ext>
            </a:extLst>
          </p:cNvPr>
          <p:cNvPicPr/>
          <p:nvPr/>
        </p:nvPicPr>
        <p:blipFill>
          <a:blip r:embed="rId3"/>
          <a:srcRect l="5865" t="17991" r="5716" b="16828"/>
          <a:stretch/>
        </p:blipFill>
        <p:spPr>
          <a:xfrm>
            <a:off x="1884960" y="2953800"/>
            <a:ext cx="1383840" cy="765000"/>
          </a:xfrm>
          <a:prstGeom prst="rect">
            <a:avLst/>
          </a:prstGeom>
          <a:ln>
            <a:noFill/>
          </a:ln>
        </p:spPr>
      </p:pic>
      <p:sp>
        <p:nvSpPr>
          <p:cNvPr id="7" name="Line 2">
            <a:extLst>
              <a:ext uri="{FF2B5EF4-FFF2-40B4-BE49-F238E27FC236}">
                <a16:creationId xmlns:a16="http://schemas.microsoft.com/office/drawing/2014/main" id="{1A799354-9A26-488F-8F2F-C6FBABDA2F3A}"/>
              </a:ext>
            </a:extLst>
          </p:cNvPr>
          <p:cNvSpPr/>
          <p:nvPr/>
        </p:nvSpPr>
        <p:spPr>
          <a:xfrm>
            <a:off x="1503360" y="2440440"/>
            <a:ext cx="1073160" cy="513720"/>
          </a:xfrm>
          <a:prstGeom prst="line">
            <a:avLst/>
          </a:prstGeom>
          <a:ln w="38160">
            <a:solidFill>
              <a:srgbClr val="FF9900"/>
            </a:solidFill>
            <a:round/>
            <a:headEnd type="oval" w="med" len="med"/>
            <a:tailEnd type="oval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" name="CustomShape 3">
            <a:extLst>
              <a:ext uri="{FF2B5EF4-FFF2-40B4-BE49-F238E27FC236}">
                <a16:creationId xmlns:a16="http://schemas.microsoft.com/office/drawing/2014/main" id="{7BD44990-341C-4C35-94BF-1CC1CC863B1A}"/>
              </a:ext>
            </a:extLst>
          </p:cNvPr>
          <p:cNvSpPr/>
          <p:nvPr/>
        </p:nvSpPr>
        <p:spPr>
          <a:xfrm>
            <a:off x="1992084" y="4045372"/>
            <a:ext cx="699120" cy="1549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1600" b="1" strike="noStrike" spc="-1" dirty="0">
                <a:solidFill>
                  <a:srgbClr val="000000"/>
                </a:solidFill>
                <a:latin typeface="Arial"/>
              </a:rPr>
              <a:t>Carte</a:t>
            </a:r>
            <a:endParaRPr lang="fr-FR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600" b="1" strike="noStrike" spc="-1" dirty="0">
                <a:solidFill>
                  <a:srgbClr val="000000"/>
                </a:solidFill>
                <a:latin typeface="Arial"/>
              </a:rPr>
              <a:t>V+</a:t>
            </a:r>
            <a:endParaRPr lang="fr-FR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600" b="1" strike="noStrike" spc="-1" dirty="0">
                <a:solidFill>
                  <a:srgbClr val="000000"/>
                </a:solidFill>
                <a:latin typeface="Arial"/>
              </a:rPr>
              <a:t>G</a:t>
            </a:r>
            <a:endParaRPr lang="fr-FR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600" b="1" strike="noStrike" spc="-1" dirty="0">
                <a:solidFill>
                  <a:srgbClr val="000000"/>
                </a:solidFill>
                <a:latin typeface="Arial"/>
              </a:rPr>
              <a:t>Po</a:t>
            </a:r>
            <a:endParaRPr lang="fr-FR" sz="1600" b="0" strike="noStrike" spc="-1" dirty="0">
              <a:latin typeface="Arial"/>
            </a:endParaRPr>
          </a:p>
        </p:txBody>
      </p:sp>
      <p:sp>
        <p:nvSpPr>
          <p:cNvPr id="10" name="CustomShape 4">
            <a:extLst>
              <a:ext uri="{FF2B5EF4-FFF2-40B4-BE49-F238E27FC236}">
                <a16:creationId xmlns:a16="http://schemas.microsoft.com/office/drawing/2014/main" id="{77AE64AF-5A64-4618-A763-DA1803D93176}"/>
              </a:ext>
            </a:extLst>
          </p:cNvPr>
          <p:cNvSpPr/>
          <p:nvPr/>
        </p:nvSpPr>
        <p:spPr>
          <a:xfrm>
            <a:off x="3976136" y="4045372"/>
            <a:ext cx="956880" cy="1549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fr-FR" sz="1600" b="1" strike="noStrike" spc="-1" dirty="0">
                <a:solidFill>
                  <a:srgbClr val="002060"/>
                </a:solidFill>
                <a:latin typeface="Arial"/>
              </a:rPr>
              <a:t>Arduino</a:t>
            </a:r>
            <a:endParaRPr lang="fr-FR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600" b="1" strike="noStrike" spc="-1" dirty="0">
                <a:solidFill>
                  <a:srgbClr val="002060"/>
                </a:solidFill>
                <a:latin typeface="Arial"/>
              </a:rPr>
              <a:t>5V</a:t>
            </a:r>
            <a:endParaRPr lang="fr-FR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600" b="1" strike="noStrike" spc="-1" dirty="0">
                <a:solidFill>
                  <a:srgbClr val="002060"/>
                </a:solidFill>
                <a:latin typeface="Arial"/>
              </a:rPr>
              <a:t>GND</a:t>
            </a:r>
            <a:endParaRPr lang="fr-FR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16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600" b="1" strike="noStrike" spc="-1" dirty="0">
                <a:solidFill>
                  <a:srgbClr val="002060"/>
                </a:solidFill>
                <a:latin typeface="Arial"/>
              </a:rPr>
              <a:t>A0</a:t>
            </a:r>
            <a:endParaRPr lang="fr-FR" sz="1600" b="0" strike="noStrike" spc="-1" dirty="0">
              <a:latin typeface="Arial"/>
            </a:endParaRPr>
          </a:p>
        </p:txBody>
      </p:sp>
      <p:sp>
        <p:nvSpPr>
          <p:cNvPr id="11" name="Line 5">
            <a:extLst>
              <a:ext uri="{FF2B5EF4-FFF2-40B4-BE49-F238E27FC236}">
                <a16:creationId xmlns:a16="http://schemas.microsoft.com/office/drawing/2014/main" id="{2CC8FB90-EF59-4025-805B-F18648C80A34}"/>
              </a:ext>
            </a:extLst>
          </p:cNvPr>
          <p:cNvSpPr/>
          <p:nvPr/>
        </p:nvSpPr>
        <p:spPr>
          <a:xfrm>
            <a:off x="2775444" y="4712463"/>
            <a:ext cx="1270440" cy="0"/>
          </a:xfrm>
          <a:prstGeom prst="line">
            <a:avLst/>
          </a:prstGeom>
          <a:ln w="3816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Line 6">
            <a:extLst>
              <a:ext uri="{FF2B5EF4-FFF2-40B4-BE49-F238E27FC236}">
                <a16:creationId xmlns:a16="http://schemas.microsoft.com/office/drawing/2014/main" id="{46FEB9D7-5B06-4B92-8726-803D9CE9086E}"/>
              </a:ext>
            </a:extLst>
          </p:cNvPr>
          <p:cNvSpPr/>
          <p:nvPr/>
        </p:nvSpPr>
        <p:spPr>
          <a:xfrm>
            <a:off x="2775444" y="4950783"/>
            <a:ext cx="1270440" cy="0"/>
          </a:xfrm>
          <a:prstGeom prst="line">
            <a:avLst/>
          </a:prstGeom>
          <a:ln w="3816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" name="Line 7">
            <a:extLst>
              <a:ext uri="{FF2B5EF4-FFF2-40B4-BE49-F238E27FC236}">
                <a16:creationId xmlns:a16="http://schemas.microsoft.com/office/drawing/2014/main" id="{85E35578-1758-4261-AC0F-42960A4E96AF}"/>
              </a:ext>
            </a:extLst>
          </p:cNvPr>
          <p:cNvSpPr/>
          <p:nvPr/>
        </p:nvSpPr>
        <p:spPr>
          <a:xfrm>
            <a:off x="2775444" y="5307903"/>
            <a:ext cx="1270440" cy="0"/>
          </a:xfrm>
          <a:prstGeom prst="line">
            <a:avLst/>
          </a:prstGeom>
          <a:ln w="38160">
            <a:solidFill>
              <a:srgbClr val="00B05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5" name="Picture 20" descr="Résultat de recherche d'images pour &quot;arduino uno&quot;">
            <a:extLst>
              <a:ext uri="{FF2B5EF4-FFF2-40B4-BE49-F238E27FC236}">
                <a16:creationId xmlns:a16="http://schemas.microsoft.com/office/drawing/2014/main" id="{5C99A7E3-CD38-461F-BE82-DB55E74D9E39}"/>
              </a:ext>
            </a:extLst>
          </p:cNvPr>
          <p:cNvPicPr/>
          <p:nvPr/>
        </p:nvPicPr>
        <p:blipFill>
          <a:blip r:embed="rId4"/>
          <a:srcRect l="-3997" t="9975" r="-4277"/>
          <a:stretch/>
        </p:blipFill>
        <p:spPr>
          <a:xfrm>
            <a:off x="5903418" y="4242843"/>
            <a:ext cx="2270880" cy="14158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47354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 15">
            <a:extLst>
              <a:ext uri="{FF2B5EF4-FFF2-40B4-BE49-F238E27FC236}">
                <a16:creationId xmlns:a16="http://schemas.microsoft.com/office/drawing/2014/main" id="{87881902-00B9-4237-9E8A-08FED6F485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0118" y="1405631"/>
            <a:ext cx="5356326" cy="403149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5EA021B4-F33B-49BE-805B-51DE4AAD541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47910" b="67865"/>
          <a:stretch/>
        </p:blipFill>
        <p:spPr>
          <a:xfrm>
            <a:off x="1" y="1239000"/>
            <a:ext cx="5250956" cy="1219477"/>
          </a:xfrm>
          <a:prstGeom prst="rect">
            <a:avLst/>
          </a:prstGeom>
        </p:spPr>
      </p:pic>
      <p:sp>
        <p:nvSpPr>
          <p:cNvPr id="8" name="Text Box 7">
            <a:extLst>
              <a:ext uri="{FF2B5EF4-FFF2-40B4-BE49-F238E27FC236}">
                <a16:creationId xmlns:a16="http://schemas.microsoft.com/office/drawing/2014/main" id="{49CA4532-6F26-42C8-BAEE-D29BDBBAB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490" y="724777"/>
            <a:ext cx="6392904" cy="448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2315" dirty="0">
                <a:solidFill>
                  <a:srgbClr val="FF8313"/>
                </a:solidFill>
                <a:latin typeface="Arial Black" panose="020B0A04020102020204" pitchFamily="34" charset="0"/>
                <a:cs typeface="Aharoni" pitchFamily="2" charset="0"/>
              </a:rPr>
              <a:t>Validation de l’étalonnage (NF 90-210)</a:t>
            </a:r>
          </a:p>
        </p:txBody>
      </p:sp>
    </p:spTree>
    <p:extLst>
      <p:ext uri="{BB962C8B-B14F-4D97-AF65-F5344CB8AC3E}">
        <p14:creationId xmlns:p14="http://schemas.microsoft.com/office/powerpoint/2010/main" val="961626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5EA021B4-F33B-49BE-805B-51DE4AAD541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7910"/>
          <a:stretch/>
        </p:blipFill>
        <p:spPr>
          <a:xfrm>
            <a:off x="1" y="1239000"/>
            <a:ext cx="5250956" cy="3794847"/>
          </a:xfrm>
          <a:prstGeom prst="rect">
            <a:avLst/>
          </a:prstGeom>
        </p:spPr>
      </p:pic>
      <p:sp>
        <p:nvSpPr>
          <p:cNvPr id="8" name="Text Box 7">
            <a:extLst>
              <a:ext uri="{FF2B5EF4-FFF2-40B4-BE49-F238E27FC236}">
                <a16:creationId xmlns:a16="http://schemas.microsoft.com/office/drawing/2014/main" id="{49CA4532-6F26-42C8-BAEE-D29BDBBAB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490" y="724777"/>
            <a:ext cx="6392904" cy="448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2315" dirty="0">
                <a:solidFill>
                  <a:srgbClr val="FF8313"/>
                </a:solidFill>
                <a:latin typeface="Arial Black" panose="020B0A04020102020204" pitchFamily="34" charset="0"/>
                <a:cs typeface="Aharoni" pitchFamily="2" charset="0"/>
              </a:rPr>
              <a:t>Validation de l’étalonnage (NF 90-210)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5C407FA6-F7C0-47D6-A4AD-4952884A1D24}"/>
              </a:ext>
            </a:extLst>
          </p:cNvPr>
          <p:cNvCxnSpPr>
            <a:cxnSpLocks/>
          </p:cNvCxnSpPr>
          <p:nvPr/>
        </p:nvCxnSpPr>
        <p:spPr bwMode="auto">
          <a:xfrm>
            <a:off x="5278472" y="1465857"/>
            <a:ext cx="1012179" cy="17819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" name="ZoneTexte 9">
            <a:extLst>
              <a:ext uri="{FF2B5EF4-FFF2-40B4-BE49-F238E27FC236}">
                <a16:creationId xmlns:a16="http://schemas.microsoft.com/office/drawing/2014/main" id="{DAD10EB3-54BA-431F-92AF-046B64E34C89}"/>
              </a:ext>
            </a:extLst>
          </p:cNvPr>
          <p:cNvSpPr txBox="1"/>
          <p:nvPr/>
        </p:nvSpPr>
        <p:spPr>
          <a:xfrm>
            <a:off x="6408700" y="1401917"/>
            <a:ext cx="2616422" cy="5502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88" dirty="0"/>
              <a:t>Pour chaque ligne</a:t>
            </a:r>
          </a:p>
          <a:p>
            <a:r>
              <a:rPr lang="fr-FR" sz="1488" dirty="0"/>
              <a:t>Pente et ordonnée à l’origine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4EBB350-4847-434A-B052-9815D9D40A7D}"/>
              </a:ext>
            </a:extLst>
          </p:cNvPr>
          <p:cNvSpPr txBox="1"/>
          <p:nvPr/>
        </p:nvSpPr>
        <p:spPr>
          <a:xfrm>
            <a:off x="5674391" y="2597115"/>
            <a:ext cx="2577950" cy="5502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88" dirty="0"/>
              <a:t>pH recalculée</a:t>
            </a:r>
          </a:p>
          <a:p>
            <a:r>
              <a:rPr lang="fr-FR" sz="1488" dirty="0"/>
              <a:t>(proche de 4, 5, 6, 7, 8, 9,18</a:t>
            </a:r>
          </a:p>
        </p:txBody>
      </p: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046A1A66-C3EE-4751-8A8A-881BFF9556CC}"/>
              </a:ext>
            </a:extLst>
          </p:cNvPr>
          <p:cNvCxnSpPr>
            <a:cxnSpLocks/>
          </p:cNvCxnSpPr>
          <p:nvPr/>
        </p:nvCxnSpPr>
        <p:spPr bwMode="auto">
          <a:xfrm flipH="1">
            <a:off x="6707431" y="2102447"/>
            <a:ext cx="748505" cy="49466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4EF9D4A9-A523-4CB6-AE32-BB0D00D241E0}"/>
              </a:ext>
            </a:extLst>
          </p:cNvPr>
          <p:cNvCxnSpPr>
            <a:cxnSpLocks/>
          </p:cNvCxnSpPr>
          <p:nvPr/>
        </p:nvCxnSpPr>
        <p:spPr bwMode="auto">
          <a:xfrm flipH="1">
            <a:off x="6707431" y="3233707"/>
            <a:ext cx="748505" cy="49466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F6FE34A9-2C75-4FFB-B2FA-D6F13CAA365B}"/>
              </a:ext>
            </a:extLst>
          </p:cNvPr>
          <p:cNvSpPr txBox="1"/>
          <p:nvPr/>
        </p:nvSpPr>
        <p:spPr>
          <a:xfrm>
            <a:off x="5725021" y="3763552"/>
            <a:ext cx="1258678" cy="7792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88" dirty="0"/>
              <a:t>Ecart absolu</a:t>
            </a:r>
          </a:p>
          <a:p>
            <a:r>
              <a:rPr lang="fr-FR" sz="1488" dirty="0" err="1"/>
              <a:t>pH</a:t>
            </a:r>
            <a:r>
              <a:rPr lang="fr-FR" sz="1488" baseline="-25000" dirty="0" err="1"/>
              <a:t>calc</a:t>
            </a:r>
            <a:r>
              <a:rPr lang="fr-FR" sz="1488" dirty="0"/>
              <a:t> – </a:t>
            </a:r>
            <a:r>
              <a:rPr lang="fr-FR" sz="1488" dirty="0" err="1"/>
              <a:t>pH</a:t>
            </a:r>
            <a:r>
              <a:rPr lang="fr-FR" sz="1488" baseline="-25000" dirty="0" err="1"/>
              <a:t>ref</a:t>
            </a:r>
            <a:endParaRPr lang="fr-FR" sz="1488" baseline="-25000" dirty="0"/>
          </a:p>
          <a:p>
            <a:r>
              <a:rPr lang="fr-FR" sz="1488" dirty="0"/>
              <a:t>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928652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5EA021B4-F33B-49BE-805B-51DE4AAD54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39000"/>
            <a:ext cx="10080625" cy="3794847"/>
          </a:xfrm>
          <a:prstGeom prst="rect">
            <a:avLst/>
          </a:prstGeom>
        </p:spPr>
      </p:pic>
      <p:sp>
        <p:nvSpPr>
          <p:cNvPr id="8" name="Text Box 7">
            <a:extLst>
              <a:ext uri="{FF2B5EF4-FFF2-40B4-BE49-F238E27FC236}">
                <a16:creationId xmlns:a16="http://schemas.microsoft.com/office/drawing/2014/main" id="{49CA4532-6F26-42C8-BAEE-D29BDBBAB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490" y="724777"/>
            <a:ext cx="6392904" cy="448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2315" dirty="0">
                <a:solidFill>
                  <a:srgbClr val="FF8313"/>
                </a:solidFill>
                <a:latin typeface="Arial Black" panose="020B0A04020102020204" pitchFamily="34" charset="0"/>
                <a:cs typeface="Aharoni" pitchFamily="2" charset="0"/>
              </a:rPr>
              <a:t>Validation de l’étalonnage (NF 90-210)</a:t>
            </a:r>
          </a:p>
        </p:txBody>
      </p:sp>
    </p:spTree>
    <p:extLst>
      <p:ext uri="{BB962C8B-B14F-4D97-AF65-F5344CB8AC3E}">
        <p14:creationId xmlns:p14="http://schemas.microsoft.com/office/powerpoint/2010/main" val="2423570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>
            <a:extLst>
              <a:ext uri="{FF2B5EF4-FFF2-40B4-BE49-F238E27FC236}">
                <a16:creationId xmlns:a16="http://schemas.microsoft.com/office/drawing/2014/main" id="{99BF1479-C955-423E-A083-0D6FA4D206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352" y="760048"/>
            <a:ext cx="6736781" cy="448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sz="2315" dirty="0">
                <a:solidFill>
                  <a:srgbClr val="FF8313"/>
                </a:solidFill>
                <a:latin typeface="Arial Black" panose="020B0A04020102020204" pitchFamily="34" charset="0"/>
                <a:cs typeface="Aharoni" pitchFamily="2" charset="0"/>
              </a:rPr>
              <a:t>Incertitude sur un pH-mètre commercial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A4B536F-170F-41B8-B5DD-2707B5EEE0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7334" y="2024417"/>
            <a:ext cx="5907965" cy="3488321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E17A5D2F-DB87-4488-A14B-115C5C8DC5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8376" y="1227697"/>
            <a:ext cx="1469472" cy="1469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173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CustomShape 1"/>
          <p:cNvSpPr/>
          <p:nvPr/>
        </p:nvSpPr>
        <p:spPr>
          <a:xfrm>
            <a:off x="299880" y="750600"/>
            <a:ext cx="9542462" cy="52176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1" strike="noStrike" spc="-1" dirty="0">
                <a:solidFill>
                  <a:srgbClr val="FF8313"/>
                </a:solidFill>
                <a:latin typeface="Arial Black"/>
              </a:rPr>
              <a:t>Utilisation de la fonction d’étalonnage moyenne</a:t>
            </a:r>
            <a:endParaRPr lang="fr-FR" sz="2800" b="0" strike="noStrike" spc="-1" dirty="0">
              <a:latin typeface="Arial"/>
            </a:endParaRPr>
          </a:p>
        </p:txBody>
      </p:sp>
      <p:pic>
        <p:nvPicPr>
          <p:cNvPr id="109" name="Picture 2" descr="https://images-na.ssl-images-amazon.com/images/I/61RybkLgb5L._SL1001_.jpg"/>
          <p:cNvPicPr/>
          <p:nvPr/>
        </p:nvPicPr>
        <p:blipFill>
          <a:blip r:embed="rId2"/>
          <a:srcRect t="11992" b="18330"/>
          <a:stretch/>
        </p:blipFill>
        <p:spPr>
          <a:xfrm rot="17852400">
            <a:off x="141480" y="1769760"/>
            <a:ext cx="1433160" cy="1207080"/>
          </a:xfrm>
          <a:prstGeom prst="rect">
            <a:avLst/>
          </a:prstGeom>
          <a:ln>
            <a:noFill/>
          </a:ln>
        </p:spPr>
      </p:pic>
      <p:pic>
        <p:nvPicPr>
          <p:cNvPr id="110" name="Picture 4" descr="https://images-na.ssl-images-amazon.com/images/I/61U3J3IDgyL._SL1001_.jpg"/>
          <p:cNvPicPr/>
          <p:nvPr/>
        </p:nvPicPr>
        <p:blipFill>
          <a:blip r:embed="rId3"/>
          <a:srcRect l="5865" t="17991" r="5716" b="16828"/>
          <a:stretch/>
        </p:blipFill>
        <p:spPr>
          <a:xfrm>
            <a:off x="1884960" y="2953800"/>
            <a:ext cx="1383840" cy="765000"/>
          </a:xfrm>
          <a:prstGeom prst="rect">
            <a:avLst/>
          </a:prstGeom>
          <a:ln>
            <a:noFill/>
          </a:ln>
        </p:spPr>
      </p:pic>
      <p:pic>
        <p:nvPicPr>
          <p:cNvPr id="111" name="Picture 20" descr="Résultat de recherche d'images pour &quot;arduino uno&quot;"/>
          <p:cNvPicPr/>
          <p:nvPr/>
        </p:nvPicPr>
        <p:blipFill>
          <a:blip r:embed="rId4"/>
          <a:srcRect l="-3997" t="9975" r="-4277"/>
          <a:stretch/>
        </p:blipFill>
        <p:spPr>
          <a:xfrm>
            <a:off x="198000" y="4144320"/>
            <a:ext cx="2270880" cy="1415880"/>
          </a:xfrm>
          <a:prstGeom prst="rect">
            <a:avLst/>
          </a:prstGeom>
          <a:ln>
            <a:noFill/>
          </a:ln>
        </p:spPr>
      </p:pic>
      <p:sp>
        <p:nvSpPr>
          <p:cNvPr id="112" name="Line 5"/>
          <p:cNvSpPr/>
          <p:nvPr/>
        </p:nvSpPr>
        <p:spPr>
          <a:xfrm>
            <a:off x="1503360" y="2440440"/>
            <a:ext cx="1073160" cy="513720"/>
          </a:xfrm>
          <a:prstGeom prst="line">
            <a:avLst/>
          </a:prstGeom>
          <a:ln w="38160">
            <a:solidFill>
              <a:srgbClr val="FF9900"/>
            </a:solidFill>
            <a:round/>
            <a:headEnd type="oval" w="med" len="med"/>
            <a:tailEnd type="oval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3" name="Line 6"/>
          <p:cNvSpPr/>
          <p:nvPr/>
        </p:nvSpPr>
        <p:spPr>
          <a:xfrm flipV="1">
            <a:off x="2468520" y="3718800"/>
            <a:ext cx="108000" cy="1133640"/>
          </a:xfrm>
          <a:prstGeom prst="line">
            <a:avLst/>
          </a:prstGeom>
          <a:ln w="38160">
            <a:solidFill>
              <a:srgbClr val="FF9900"/>
            </a:solidFill>
            <a:round/>
            <a:headEnd type="oval" w="med" len="med"/>
            <a:tailEnd type="oval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88C89000-6087-4CF6-8E79-0477A6D9D37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3106" y="1390265"/>
            <a:ext cx="5356326" cy="403149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Formula 2"/>
              <p:cNvSpPr txBox="1"/>
              <p:nvPr/>
            </p:nvSpPr>
            <p:spPr>
              <a:xfrm>
                <a:off x="4328726" y="2203740"/>
                <a:ext cx="6350760" cy="49356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sz="2800" b="0" i="0" smtClean="0">
                          <a:latin typeface="Cambria Math" panose="02040503050406030204" pitchFamily="18" charset="0"/>
                        </a:rPr>
                        <m:t>pH</m:t>
                      </m:r>
                      <m:r>
                        <a:rPr lang="ar-AE" sz="280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 sz="28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𝑎𝑙𝑒𝑢𝑟𝑆𝑖𝑔𝑛𝑎𝑙</m:t>
                          </m:r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964</m:t>
                          </m:r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sz="2800" b="0" i="1" smtClean="0">
                              <a:latin typeface="Cambria Math" panose="02040503050406030204" pitchFamily="18" charset="0"/>
                            </a:rPr>
                            <m:t>49</m:t>
                          </m:r>
                        </m:num>
                        <m:den>
                          <m:r>
                            <a:rPr lang="fr-FR" sz="2800" b="0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sz="2800" b="0" i="0" smtClean="0">
                              <a:latin typeface="Cambria Math" panose="02040503050406030204" pitchFamily="18" charset="0"/>
                            </a:rPr>
                            <m:t>33</m:t>
                          </m:r>
                          <m:r>
                            <a:rPr lang="fr-FR" sz="2800" b="0" i="0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fr-FR" sz="2800" b="0" i="0" smtClean="0">
                              <a:latin typeface="Cambria Math" panose="02040503050406030204" pitchFamily="18" charset="0"/>
                            </a:rPr>
                            <m:t>797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106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8726" y="2203740"/>
                <a:ext cx="6350760" cy="493560"/>
              </a:xfrm>
              <a:prstGeom prst="rect">
                <a:avLst/>
              </a:prstGeom>
              <a:blipFill>
                <a:blip r:embed="rId6"/>
                <a:stretch>
                  <a:fillRect b="-8375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4905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1477</TotalTime>
  <Words>602</Words>
  <Application>Microsoft Office PowerPoint</Application>
  <PresentationFormat>Personnalisé</PresentationFormat>
  <Paragraphs>114</Paragraphs>
  <Slides>13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13</vt:i4>
      </vt:variant>
    </vt:vector>
  </HeadingPairs>
  <TitlesOfParts>
    <vt:vector size="23" baseType="lpstr">
      <vt:lpstr>Arial</vt:lpstr>
      <vt:lpstr>Arial Black</vt:lpstr>
      <vt:lpstr>Calibri</vt:lpstr>
      <vt:lpstr>Cambria Math</vt:lpstr>
      <vt:lpstr>Helvetica Neue</vt:lpstr>
      <vt:lpstr>Symbol</vt:lpstr>
      <vt:lpstr>Times New Roman</vt:lpstr>
      <vt:lpstr>Wingdings</vt:lpstr>
      <vt:lpstr>Office Theme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/>
  <dc:description/>
  <cp:lastModifiedBy>x x</cp:lastModifiedBy>
  <cp:revision>17</cp:revision>
  <dcterms:created xsi:type="dcterms:W3CDTF">2019-09-10T18:44:49Z</dcterms:created>
  <dcterms:modified xsi:type="dcterms:W3CDTF">2020-10-26T06:42:45Z</dcterms:modified>
  <dc:language>fr-FR</dc:language>
</cp:coreProperties>
</file>