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6" r:id="rId2"/>
    <p:sldId id="414" r:id="rId3"/>
    <p:sldId id="417" r:id="rId4"/>
    <p:sldId id="393" r:id="rId5"/>
    <p:sldId id="762" r:id="rId6"/>
    <p:sldId id="763" r:id="rId7"/>
    <p:sldId id="831" r:id="rId8"/>
    <p:sldId id="427" r:id="rId9"/>
    <p:sldId id="787" r:id="rId10"/>
    <p:sldId id="788" r:id="rId11"/>
    <p:sldId id="790" r:id="rId12"/>
    <p:sldId id="827" r:id="rId13"/>
    <p:sldId id="792" r:id="rId14"/>
    <p:sldId id="793" r:id="rId15"/>
    <p:sldId id="873" r:id="rId16"/>
    <p:sldId id="428" r:id="rId17"/>
    <p:sldId id="830" r:id="rId18"/>
    <p:sldId id="764" r:id="rId19"/>
    <p:sldId id="773" r:id="rId20"/>
    <p:sldId id="874" r:id="rId21"/>
    <p:sldId id="828" r:id="rId22"/>
    <p:sldId id="829" r:id="rId23"/>
    <p:sldId id="872" r:id="rId24"/>
    <p:sldId id="784" r:id="rId25"/>
    <p:sldId id="815" r:id="rId26"/>
    <p:sldId id="786" r:id="rId27"/>
    <p:sldId id="810" r:id="rId28"/>
    <p:sldId id="407" r:id="rId29"/>
    <p:sldId id="811" r:id="rId30"/>
    <p:sldId id="870" r:id="rId31"/>
    <p:sldId id="424" r:id="rId32"/>
    <p:sldId id="431" r:id="rId33"/>
    <p:sldId id="444" r:id="rId34"/>
    <p:sldId id="756" r:id="rId35"/>
    <p:sldId id="758" r:id="rId36"/>
    <p:sldId id="869" r:id="rId37"/>
    <p:sldId id="867" r:id="rId38"/>
    <p:sldId id="747" r:id="rId39"/>
    <p:sldId id="868" r:id="rId40"/>
    <p:sldId id="434" r:id="rId41"/>
    <p:sldId id="826" r:id="rId42"/>
    <p:sldId id="871" r:id="rId4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Ülle Tensing" initials="Ü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CC00"/>
    <a:srgbClr val="004974"/>
    <a:srgbClr val="0AA0A1"/>
    <a:srgbClr val="FA3D9A"/>
    <a:srgbClr val="FF9F34"/>
    <a:srgbClr val="800080"/>
    <a:srgbClr val="3333CC"/>
    <a:srgbClr val="FF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0" autoAdjust="0"/>
    <p:restoredTop sz="88786" autoAdjust="0"/>
  </p:normalViewPr>
  <p:slideViewPr>
    <p:cSldViewPr showGuides="1">
      <p:cViewPr>
        <p:scale>
          <a:sx n="104" d="100"/>
          <a:sy n="104" d="100"/>
        </p:scale>
        <p:origin x="201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11"/>
    </p:cViewPr>
  </p:sorterViewPr>
  <p:notesViewPr>
    <p:cSldViewPr>
      <p:cViewPr varScale="1">
        <p:scale>
          <a:sx n="67" d="100"/>
          <a:sy n="67" d="100"/>
        </p:scale>
        <p:origin x="-2667" y="-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3D6E4E-0127-4E45-844F-1A755D231761}" type="slidenum">
              <a:rPr lang="en-US" altLang="et-EE"/>
              <a:pPr>
                <a:defRPr/>
              </a:pPr>
              <a:t>‹N°›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6109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noProof="0"/>
              <a:t>Click to edit Master text styles</a:t>
            </a:r>
          </a:p>
          <a:p>
            <a:pPr lvl="1"/>
            <a:r>
              <a:rPr lang="en-US" altLang="et-EE" noProof="0"/>
              <a:t>Second level</a:t>
            </a:r>
          </a:p>
          <a:p>
            <a:pPr lvl="2"/>
            <a:r>
              <a:rPr lang="en-US" altLang="et-EE" noProof="0"/>
              <a:t>Third level</a:t>
            </a:r>
          </a:p>
          <a:p>
            <a:pPr lvl="3"/>
            <a:r>
              <a:rPr lang="en-US" altLang="et-EE" noProof="0"/>
              <a:t>Fourth level</a:t>
            </a:r>
          </a:p>
          <a:p>
            <a:pPr lvl="4"/>
            <a:r>
              <a:rPr lang="en-US" altLang="et-EE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8CA804-A1E1-4C17-A20E-3AD56B08EC21}" type="slidenum">
              <a:rPr lang="en-US" altLang="et-EE"/>
              <a:pPr>
                <a:defRPr/>
              </a:pPr>
              <a:t>‹N°›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739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E86E0-2214-4F85-8ED9-CCEC5AA41CDA}" type="slidenum">
              <a:rPr lang="en-US" altLang="et-EE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t-E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t-EE" sz="9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27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41397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30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53019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35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5075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39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5400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A26A-2491-4977-990A-76322D0903D7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22299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CABD-322C-4435-8C4C-4FF7519A3097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E04A-CE8C-48CC-BDA7-2D4C0EFDD8DC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8598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773113"/>
            <a:ext cx="2195513" cy="5680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773113"/>
            <a:ext cx="6437312" cy="5680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1AF1-FE23-4027-9DD2-1698CF78EF64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5FCF-8C37-48D8-96E6-D0C158D9169E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9450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C9A-625D-4B3F-A8FB-42333C4744A4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06" y="1214430"/>
            <a:ext cx="878687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1"/>
            </a:lvl1pPr>
          </a:lstStyle>
          <a:p>
            <a:pPr lvl="0"/>
            <a:r>
              <a:rPr lang="en-GB" altLang="et-EE" dirty="0"/>
              <a:t>Click to edit Master title style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642910" y="2000240"/>
            <a:ext cx="8286808" cy="4071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74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ACDA-A709-43E8-B6BD-835F4140CAD0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1854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700213"/>
            <a:ext cx="43164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3164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EEFE-12DB-4CC5-80C4-75A4C8E72373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E236-7AF4-4254-90C7-E983DB343F1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1025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9B46-C4B7-44CB-B18A-7510106E0D16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C89A-1FE5-444E-9C43-47DEDD006CD1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238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1C10-E338-47D3-B97C-856FE11D205D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1441-34F9-4C66-AB09-1DA8AC09E120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2077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2D4F-4C61-44E3-AE88-1B46B7FC7B30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666B-88BB-4986-9C93-5C3F033B627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60010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7401-B875-49B2-8BF1-E0D440BBDC1A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F1EA-824D-448C-AA1F-A557022E23E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67655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FEE1-EAFA-4D2C-AC8B-B99C7CE63B6A}" type="datetime1">
              <a:rPr lang="en-GB" altLang="et-EE" smtClean="0"/>
              <a:pPr>
                <a:defRPr/>
              </a:pPr>
              <a:t>24/10/2020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5C3E-7DDF-4125-A204-EC3E6177CA9F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3709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1000116"/>
            <a:ext cx="878687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2071678"/>
            <a:ext cx="8607455" cy="438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/>
              <a:t>Click to edit Master text styles</a:t>
            </a:r>
          </a:p>
          <a:p>
            <a:pPr lvl="1"/>
            <a:r>
              <a:rPr lang="en-GB" altLang="et-EE" dirty="0"/>
              <a:t>Second level</a:t>
            </a:r>
          </a:p>
          <a:p>
            <a:pPr lvl="2"/>
            <a:r>
              <a:rPr lang="en-GB" altLang="et-EE" dirty="0"/>
              <a:t>Third level</a:t>
            </a:r>
          </a:p>
          <a:p>
            <a:pPr lvl="3"/>
            <a:r>
              <a:rPr lang="en-GB" altLang="et-EE" dirty="0"/>
              <a:t>Fourth level</a:t>
            </a:r>
          </a:p>
          <a:p>
            <a:pPr lvl="4"/>
            <a:r>
              <a:rPr lang="en-GB" altLang="et-EE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428660" y="66151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t-EE" altLang="et-EE"/>
              <a:t>EACH Winter School 201</a:t>
            </a:r>
            <a:r>
              <a:rPr lang="fr-FR" altLang="et-EE"/>
              <a:t>8</a:t>
            </a:r>
            <a:endParaRPr lang="en-GB" altLang="et-E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32" y="6615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altLang="et-EE" sz="1100" b="1" kern="1200">
                <a:solidFill>
                  <a:srgbClr val="00497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51146A-C1D1-42EB-A4F8-BD243F73630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14290"/>
            <a:ext cx="61674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Ivo\_My Pictures\Logod\Lyon\Lyon_1_Logo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12177" r="8018" b="9012"/>
          <a:stretch>
            <a:fillRect/>
          </a:stretch>
        </p:blipFill>
        <p:spPr bwMode="auto">
          <a:xfrm>
            <a:off x="9992939" y="3284984"/>
            <a:ext cx="993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Ivo\_My Pictures\Logod\Abo\aa_eng_logobasic.ep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1966256"/>
            <a:ext cx="564785" cy="6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Ivo\_My Pictures\Logod\Uppsala\2000px-Uppsala_University_logo.svg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962014"/>
            <a:ext cx="82788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42844" y="214290"/>
            <a:ext cx="6601419" cy="584775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3200" b="1" dirty="0">
                <a:solidFill>
                  <a:srgbClr val="004974"/>
                </a:solidFill>
                <a:latin typeface="+mn-lt"/>
              </a:rPr>
              <a:t>ESCIMAC Introduction to Arduino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14282" y="928670"/>
            <a:ext cx="8643998" cy="1588"/>
          </a:xfrm>
          <a:prstGeom prst="line">
            <a:avLst/>
          </a:prstGeom>
          <a:ln w="254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3F403CF-D96A-4459-917E-48733760FB4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96336" y="63391"/>
            <a:ext cx="1522898" cy="83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altLang="et-EE" sz="3200" dirty="0" smtClean="0">
          <a:solidFill>
            <a:srgbClr val="004974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9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9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49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0049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365" y="3501008"/>
            <a:ext cx="8637140" cy="147002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r-FR" altLang="et-EE" sz="5400" b="1" dirty="0"/>
              <a:t>Introduction to Arduino</a:t>
            </a:r>
            <a:endParaRPr lang="en-US" altLang="et-EE" sz="5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C9F6B5-6D10-4777-86FC-EFBB2FD6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188640"/>
            <a:ext cx="4439935" cy="24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0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8263DB03-8A42-4973-BFF6-AACF3913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58247"/>
            <a:ext cx="5967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Connect Arduino to computer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115AB0-8FC2-4824-9347-AE2D1D39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6876256" cy="4779203"/>
          </a:xfrm>
          <a:prstGeom prst="rect">
            <a:avLst/>
          </a:prstGeom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3DFC4F0-35D3-4090-BD30-3480330D4C66}"/>
              </a:ext>
            </a:extLst>
          </p:cNvPr>
          <p:cNvSpPr/>
          <p:nvPr/>
        </p:nvSpPr>
        <p:spPr bwMode="auto">
          <a:xfrm rot="15800547">
            <a:off x="5045137" y="1285479"/>
            <a:ext cx="247873" cy="4358439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2B29DF26-CB23-4C45-BE42-B563389C3246}"/>
              </a:ext>
            </a:extLst>
          </p:cNvPr>
          <p:cNvSpPr/>
          <p:nvPr/>
        </p:nvSpPr>
        <p:spPr bwMode="auto">
          <a:xfrm rot="17311746">
            <a:off x="4107568" y="2187776"/>
            <a:ext cx="302921" cy="5115326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9344C-20C9-48F8-9F41-4CDC71D099CA}"/>
              </a:ext>
            </a:extLst>
          </p:cNvPr>
          <p:cNvSpPr/>
          <p:nvPr/>
        </p:nvSpPr>
        <p:spPr>
          <a:xfrm>
            <a:off x="5777025" y="5854176"/>
            <a:ext cx="336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dirty="0"/>
              <a:t>Arduino and USB port =&gt;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2D691-231D-4403-B751-7888EB96C43E}"/>
              </a:ext>
            </a:extLst>
          </p:cNvPr>
          <p:cNvSpPr/>
          <p:nvPr/>
        </p:nvSpPr>
        <p:spPr>
          <a:xfrm>
            <a:off x="6804248" y="2573093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Select board type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51246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8263DB03-8A42-4973-BFF6-AACF3913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58247"/>
            <a:ext cx="5967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Connect Arduino to computer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115AB0-8FC2-4824-9347-AE2D1D39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6876256" cy="4779203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2B29DF26-CB23-4C45-BE42-B563389C3246}"/>
              </a:ext>
            </a:extLst>
          </p:cNvPr>
          <p:cNvSpPr/>
          <p:nvPr/>
        </p:nvSpPr>
        <p:spPr bwMode="auto">
          <a:xfrm rot="17311746">
            <a:off x="4649203" y="2364658"/>
            <a:ext cx="302921" cy="5115326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9344C-20C9-48F8-9F41-4CDC71D099CA}"/>
              </a:ext>
            </a:extLst>
          </p:cNvPr>
          <p:cNvSpPr/>
          <p:nvPr/>
        </p:nvSpPr>
        <p:spPr>
          <a:xfrm>
            <a:off x="5777025" y="5854176"/>
            <a:ext cx="336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dirty="0"/>
              <a:t>Check connexion</a:t>
            </a:r>
          </a:p>
        </p:txBody>
      </p:sp>
    </p:spTree>
    <p:extLst>
      <p:ext uri="{BB962C8B-B14F-4D97-AF65-F5344CB8AC3E}">
        <p14:creationId xmlns:p14="http://schemas.microsoft.com/office/powerpoint/2010/main" val="310780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C653E2B-1448-433F-B3AF-529360A0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43267" y="1833597"/>
            <a:ext cx="3503827" cy="4966442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269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1</a:t>
            </a:r>
            <a:r>
              <a:rPr lang="en-US" altLang="fr-FR" sz="2800" baseline="30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: LED blinking</a:t>
            </a:r>
          </a:p>
          <a:p>
            <a:pPr eaLnBrk="1" hangingPunct="1"/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digitalWrite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24E88-E324-4029-9CE0-D674E5E870D3}"/>
              </a:ext>
            </a:extLst>
          </p:cNvPr>
          <p:cNvSpPr/>
          <p:nvPr/>
        </p:nvSpPr>
        <p:spPr>
          <a:xfrm>
            <a:off x="4017184" y="2186819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Pin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718D5-8E3F-482B-BF8F-BCD239B5D2A0}"/>
              </a:ext>
            </a:extLst>
          </p:cNvPr>
          <p:cNvSpPr/>
          <p:nvPr/>
        </p:nvSpPr>
        <p:spPr>
          <a:xfrm>
            <a:off x="4768286" y="164783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GND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8514B4-0DCF-4386-9FD6-21A0C7B669BA}"/>
              </a:ext>
            </a:extLst>
          </p:cNvPr>
          <p:cNvCxnSpPr>
            <a:cxnSpLocks/>
          </p:cNvCxnSpPr>
          <p:nvPr/>
        </p:nvCxnSpPr>
        <p:spPr bwMode="auto">
          <a:xfrm>
            <a:off x="5145954" y="2060848"/>
            <a:ext cx="1008112" cy="20162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248A2C-AEAD-4606-B063-9F164A8BC931}"/>
              </a:ext>
            </a:extLst>
          </p:cNvPr>
          <p:cNvCxnSpPr>
            <a:cxnSpLocks/>
          </p:cNvCxnSpPr>
          <p:nvPr/>
        </p:nvCxnSpPr>
        <p:spPr bwMode="auto">
          <a:xfrm>
            <a:off x="4678004" y="2564904"/>
            <a:ext cx="1548070" cy="17519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A3A02C-359A-4C95-8E0A-922BC75CBC28}"/>
              </a:ext>
            </a:extLst>
          </p:cNvPr>
          <p:cNvSpPr/>
          <p:nvPr/>
        </p:nvSpPr>
        <p:spPr bwMode="auto">
          <a:xfrm>
            <a:off x="107504" y="2204864"/>
            <a:ext cx="3837672" cy="3672408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9F86A6-A9E7-4F6C-9F17-ED9EB377B962}"/>
              </a:ext>
            </a:extLst>
          </p:cNvPr>
          <p:cNvSpPr txBox="1"/>
          <p:nvPr/>
        </p:nvSpPr>
        <p:spPr>
          <a:xfrm>
            <a:off x="251520" y="2164298"/>
            <a:ext cx="30041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setup(){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pinMode</a:t>
            </a:r>
            <a:r>
              <a:rPr lang="en-US" sz="2000" b="0" dirty="0">
                <a:latin typeface="Arial Rounded MT Bold" panose="020F0704030504030204" pitchFamily="34" charset="0"/>
              </a:rPr>
              <a:t>(13,OUTPUT);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loop(){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(13, HIGH);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(13, LOW);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fr-FR" sz="2000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3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3" y="1700808"/>
            <a:ext cx="6912768" cy="439788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74810" y="2596842"/>
            <a:ext cx="2285622" cy="40011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+mn-lt"/>
              </a:rPr>
              <a:t>Variable </a:t>
            </a:r>
            <a:r>
              <a:rPr lang="fr-FR" sz="2000" dirty="0" err="1">
                <a:solidFill>
                  <a:srgbClr val="C00000"/>
                </a:solidFill>
                <a:latin typeface="+mn-lt"/>
              </a:rPr>
              <a:t>declaration</a:t>
            </a:r>
            <a:endParaRPr lang="fr-F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135" y="3567433"/>
            <a:ext cx="1378066" cy="40011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000">
                <a:solidFill>
                  <a:srgbClr val="C00000"/>
                </a:solidFill>
                <a:latin typeface="+mn-lt"/>
              </a:rPr>
              <a:t>Initialization</a:t>
            </a:r>
            <a:endParaRPr lang="fr-F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26979" y="4865094"/>
            <a:ext cx="1687445" cy="707886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latin typeface="+mn-lt"/>
              </a:rPr>
              <a:t>Main </a:t>
            </a:r>
            <a:r>
              <a:rPr lang="fr-FR" sz="2000">
                <a:solidFill>
                  <a:srgbClr val="C00000"/>
                </a:solidFill>
                <a:latin typeface="+mn-lt"/>
              </a:rPr>
              <a:t>program 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fr-FR" sz="2000" dirty="0" err="1">
                <a:solidFill>
                  <a:srgbClr val="C00000"/>
                </a:solidFill>
                <a:latin typeface="+mn-lt"/>
              </a:rPr>
              <a:t>loop</a:t>
            </a:r>
            <a:r>
              <a:rPr lang="fr-FR" sz="20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2" y="2483314"/>
            <a:ext cx="5904656" cy="729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3284984"/>
            <a:ext cx="511256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9512" y="4509120"/>
            <a:ext cx="6912768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3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1"/>
          <a:stretch/>
        </p:blipFill>
        <p:spPr>
          <a:xfrm>
            <a:off x="347763" y="1700808"/>
            <a:ext cx="6912768" cy="769571"/>
          </a:xfrm>
          <a:prstGeom prst="rect">
            <a:avLst/>
          </a:prstGeom>
        </p:spPr>
      </p:pic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F99697FD-1749-4F2A-AC5E-FBF6D98DC7E8}"/>
              </a:ext>
            </a:extLst>
          </p:cNvPr>
          <p:cNvSpPr/>
          <p:nvPr/>
        </p:nvSpPr>
        <p:spPr bwMode="auto">
          <a:xfrm rot="20751227">
            <a:off x="844950" y="2043549"/>
            <a:ext cx="109284" cy="3102023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8F10CA-1CF4-469E-8F25-555723850DF9}"/>
              </a:ext>
            </a:extLst>
          </p:cNvPr>
          <p:cNvSpPr/>
          <p:nvPr/>
        </p:nvSpPr>
        <p:spPr>
          <a:xfrm>
            <a:off x="827584" y="5158003"/>
            <a:ext cx="336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dirty="0"/>
              <a:t>1 – Compilation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C08CB093-6964-426F-B5F4-38FEDA979975}"/>
              </a:ext>
            </a:extLst>
          </p:cNvPr>
          <p:cNvSpPr/>
          <p:nvPr/>
        </p:nvSpPr>
        <p:spPr bwMode="auto">
          <a:xfrm rot="20643327">
            <a:off x="1227084" y="2024991"/>
            <a:ext cx="65097" cy="2098801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707C9-21E9-4E2E-AACF-E00351305561}"/>
              </a:ext>
            </a:extLst>
          </p:cNvPr>
          <p:cNvSpPr/>
          <p:nvPr/>
        </p:nvSpPr>
        <p:spPr>
          <a:xfrm>
            <a:off x="1043608" y="3932995"/>
            <a:ext cx="7200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dirty="0"/>
              <a:t>2 – </a:t>
            </a:r>
            <a:r>
              <a:rPr lang="fr-FR" b="0" dirty="0" err="1"/>
              <a:t>send</a:t>
            </a:r>
            <a:r>
              <a:rPr lang="fr-FR" b="0" dirty="0"/>
              <a:t> the </a:t>
            </a:r>
            <a:r>
              <a:rPr lang="fr-FR" b="0" dirty="0" err="1"/>
              <a:t>compiled</a:t>
            </a:r>
            <a:r>
              <a:rPr lang="fr-FR" b="0" dirty="0"/>
              <a:t> program to Arduino </a:t>
            </a:r>
            <a:r>
              <a:rPr lang="fr-FR" b="0" dirty="0" err="1"/>
              <a:t>board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75063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610DE33-611E-4511-B7FE-0204FF5B1723}"/>
              </a:ext>
            </a:extLst>
          </p:cNvPr>
          <p:cNvSpPr txBox="1"/>
          <p:nvPr/>
        </p:nvSpPr>
        <p:spPr>
          <a:xfrm>
            <a:off x="251520" y="2996952"/>
            <a:ext cx="864096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uhaus 93" panose="04030905020B02020C02" pitchFamily="82" charset="0"/>
              </a:rPr>
              <a:t>Digital output</a:t>
            </a:r>
          </a:p>
        </p:txBody>
      </p:sp>
    </p:spTree>
    <p:extLst>
      <p:ext uri="{BB962C8B-B14F-4D97-AF65-F5344CB8AC3E}">
        <p14:creationId xmlns:p14="http://schemas.microsoft.com/office/powerpoint/2010/main" val="63691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 txBox="1">
            <a:spLocks/>
          </p:cNvSpPr>
          <p:nvPr/>
        </p:nvSpPr>
        <p:spPr bwMode="auto">
          <a:xfrm>
            <a:off x="-540568" y="1700808"/>
            <a:ext cx="9181684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kern="0" dirty="0">
                <a:solidFill>
                  <a:srgbClr val="004974"/>
                </a:solidFill>
                <a:latin typeface="+mn-lt"/>
                <a:sym typeface="Wingdings"/>
              </a:rPr>
              <a:t>Wire the real circuit on the breadboard, copy the program in Arduino IDE and upload in the device memory</a:t>
            </a:r>
          </a:p>
          <a:p>
            <a:pPr lvl="2"/>
            <a:endParaRPr lang="en-US" kern="0" dirty="0">
              <a:solidFill>
                <a:srgbClr val="004974"/>
              </a:solidFill>
              <a:latin typeface="+mn-lt"/>
              <a:sym typeface="Wingdings"/>
            </a:endParaRPr>
          </a:p>
          <a:p>
            <a:pPr lvl="2"/>
            <a:endParaRPr lang="en-US" kern="0" dirty="0">
              <a:solidFill>
                <a:srgbClr val="004974"/>
              </a:solidFill>
              <a:latin typeface="+mn-lt"/>
              <a:sym typeface="Wingdings"/>
            </a:endParaRPr>
          </a:p>
          <a:p>
            <a:pPr lvl="2"/>
            <a:endParaRPr lang="en-US" kern="0" dirty="0">
              <a:solidFill>
                <a:srgbClr val="004974"/>
              </a:solidFill>
              <a:latin typeface="+mn-lt"/>
              <a:sym typeface="Wingdings"/>
            </a:endParaRPr>
          </a:p>
          <a:p>
            <a:pPr lvl="2"/>
            <a:endParaRPr lang="en-US" kern="0" dirty="0">
              <a:solidFill>
                <a:srgbClr val="004974"/>
              </a:solidFill>
              <a:latin typeface="+mn-lt"/>
            </a:endParaRPr>
          </a:p>
          <a:p>
            <a:endParaRPr lang="en-US" kern="0" dirty="0">
              <a:solidFill>
                <a:srgbClr val="004974"/>
              </a:solidFill>
              <a:latin typeface="+mn-lt"/>
            </a:endParaRPr>
          </a:p>
          <a:p>
            <a:endParaRPr lang="en-US" kern="0" dirty="0">
              <a:solidFill>
                <a:srgbClr val="004974"/>
              </a:solidFill>
              <a:latin typeface="+mn-lt"/>
            </a:endParaRPr>
          </a:p>
          <a:p>
            <a:endParaRPr lang="en-US" kern="0" dirty="0">
              <a:solidFill>
                <a:srgbClr val="004974"/>
              </a:solidFill>
              <a:latin typeface="+mn-lt"/>
            </a:endParaRPr>
          </a:p>
          <a:p>
            <a:endParaRPr lang="en-US" kern="0" dirty="0">
              <a:solidFill>
                <a:srgbClr val="004974"/>
              </a:solidFill>
              <a:latin typeface="+mn-lt"/>
            </a:endParaRPr>
          </a:p>
          <a:p>
            <a:endParaRPr lang="en-US" kern="0" dirty="0">
              <a:solidFill>
                <a:srgbClr val="004974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>
                <a:solidFill>
                  <a:srgbClr val="004974"/>
                </a:solidFill>
                <a:latin typeface="+mn-lt"/>
              </a:rPr>
              <a:t>Run the program using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</a:rPr>
              <a:t>Arduino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</a:rPr>
              <a:t> motherboard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974"/>
                </a:solidFill>
                <a:effectLst/>
                <a:uLnTx/>
                <a:uFillTx/>
                <a:latin typeface="+mn-lt"/>
              </a:rPr>
              <a:t>Modify blinking delay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974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974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4192" y="3872494"/>
            <a:ext cx="1677317" cy="790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14686"/>
            <a:ext cx="3888432" cy="12937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/>
          <a:stretch>
            <a:fillRect/>
          </a:stretch>
        </p:blipFill>
        <p:spPr>
          <a:xfrm>
            <a:off x="1605855" y="4935407"/>
            <a:ext cx="2365221" cy="7081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2844" y="4714884"/>
            <a:ext cx="1482260" cy="52322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800" dirty="0">
                <a:solidFill>
                  <a:srgbClr val="004974"/>
                </a:solidFill>
                <a:latin typeface="+mn-lt"/>
              </a:rPr>
              <a:t>R=220 </a:t>
            </a:r>
            <a:r>
              <a:rPr lang="fr-FR" sz="2800" dirty="0">
                <a:solidFill>
                  <a:srgbClr val="004974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AC6FA9C1-39C2-4DE1-BA02-3AAAF70AD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269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1</a:t>
            </a:r>
            <a:r>
              <a:rPr lang="en-US" altLang="fr-FR" sz="2800" baseline="30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: LED blinking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670F96-EABA-450C-ADCA-628FD36EC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568" y="2636912"/>
            <a:ext cx="2022658" cy="28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C653E2B-1448-433F-B3AF-529360A0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43267" y="1833597"/>
            <a:ext cx="3503827" cy="4966442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269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1</a:t>
            </a:r>
            <a:r>
              <a:rPr lang="en-US" altLang="fr-FR" sz="2800" baseline="30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: LED blinking</a:t>
            </a:r>
          </a:p>
          <a:p>
            <a:pPr eaLnBrk="1" hangingPunct="1"/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digitalWrite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24E88-E324-4029-9CE0-D674E5E870D3}"/>
              </a:ext>
            </a:extLst>
          </p:cNvPr>
          <p:cNvSpPr/>
          <p:nvPr/>
        </p:nvSpPr>
        <p:spPr>
          <a:xfrm>
            <a:off x="4017184" y="2186819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Pin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718D5-8E3F-482B-BF8F-BCD239B5D2A0}"/>
              </a:ext>
            </a:extLst>
          </p:cNvPr>
          <p:cNvSpPr/>
          <p:nvPr/>
        </p:nvSpPr>
        <p:spPr>
          <a:xfrm>
            <a:off x="4768286" y="164783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GND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8514B4-0DCF-4386-9FD6-21A0C7B669BA}"/>
              </a:ext>
            </a:extLst>
          </p:cNvPr>
          <p:cNvCxnSpPr>
            <a:cxnSpLocks/>
          </p:cNvCxnSpPr>
          <p:nvPr/>
        </p:nvCxnSpPr>
        <p:spPr bwMode="auto">
          <a:xfrm>
            <a:off x="5145954" y="2060848"/>
            <a:ext cx="1008112" cy="20162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248A2C-AEAD-4606-B063-9F164A8BC931}"/>
              </a:ext>
            </a:extLst>
          </p:cNvPr>
          <p:cNvCxnSpPr>
            <a:cxnSpLocks/>
          </p:cNvCxnSpPr>
          <p:nvPr/>
        </p:nvCxnSpPr>
        <p:spPr bwMode="auto">
          <a:xfrm>
            <a:off x="4678004" y="2564904"/>
            <a:ext cx="1548070" cy="17519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A3A02C-359A-4C95-8E0A-922BC75CBC28}"/>
              </a:ext>
            </a:extLst>
          </p:cNvPr>
          <p:cNvSpPr/>
          <p:nvPr/>
        </p:nvSpPr>
        <p:spPr bwMode="auto">
          <a:xfrm>
            <a:off x="107504" y="2204864"/>
            <a:ext cx="3837672" cy="3672408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9F86A6-A9E7-4F6C-9F17-ED9EB377B962}"/>
              </a:ext>
            </a:extLst>
          </p:cNvPr>
          <p:cNvSpPr txBox="1"/>
          <p:nvPr/>
        </p:nvSpPr>
        <p:spPr>
          <a:xfrm>
            <a:off x="251520" y="2164298"/>
            <a:ext cx="30041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setup(){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pinMode</a:t>
            </a:r>
            <a:r>
              <a:rPr lang="en-US" sz="2000" b="0" dirty="0">
                <a:latin typeface="Arial Rounded MT Bold" panose="020F0704030504030204" pitchFamily="34" charset="0"/>
              </a:rPr>
              <a:t>(13,OUTPUT);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loop(){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(13, HIGH);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(13, LOW);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fr-FR" sz="2000" b="0" dirty="0">
              <a:latin typeface="Arial Rounded MT Bold" panose="020F07040305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A9EE35-7895-4B41-BCE8-0D367891E254}"/>
              </a:ext>
            </a:extLst>
          </p:cNvPr>
          <p:cNvSpPr txBox="1"/>
          <p:nvPr/>
        </p:nvSpPr>
        <p:spPr>
          <a:xfrm>
            <a:off x="323528" y="5958669"/>
            <a:ext cx="8928992" cy="830997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dirty="0" err="1">
                <a:solidFill>
                  <a:srgbClr val="004974"/>
                </a:solidFill>
                <a:latin typeface="+mn-lt"/>
              </a:rPr>
              <a:t>Step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2 : Connect the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red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wire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to pin12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instead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of pin 13, and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modify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the code in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order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to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blink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the LED</a:t>
            </a:r>
          </a:p>
        </p:txBody>
      </p:sp>
    </p:spTree>
    <p:extLst>
      <p:ext uri="{BB962C8B-B14F-4D97-AF65-F5344CB8AC3E}">
        <p14:creationId xmlns:p14="http://schemas.microsoft.com/office/powerpoint/2010/main" val="349395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C653E2B-1448-433F-B3AF-529360A0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43267" y="1255103"/>
            <a:ext cx="3503827" cy="4966442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273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1</a:t>
            </a:r>
            <a:r>
              <a:rPr lang="en-US" altLang="fr-FR" sz="2800" baseline="30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: LED blinking</a:t>
            </a:r>
          </a:p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Introduction of variable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A3A02C-359A-4C95-8E0A-922BC75CBC28}"/>
              </a:ext>
            </a:extLst>
          </p:cNvPr>
          <p:cNvSpPr/>
          <p:nvPr/>
        </p:nvSpPr>
        <p:spPr bwMode="auto">
          <a:xfrm>
            <a:off x="107504" y="1916832"/>
            <a:ext cx="3837672" cy="3883740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9F86A6-A9E7-4F6C-9F17-ED9EB377B962}"/>
              </a:ext>
            </a:extLst>
          </p:cNvPr>
          <p:cNvSpPr txBox="1"/>
          <p:nvPr/>
        </p:nvSpPr>
        <p:spPr>
          <a:xfrm>
            <a:off x="205307" y="1975304"/>
            <a:ext cx="359553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rial Rounded MT Bold" panose="020F0704030504030204" pitchFamily="34" charset="0"/>
              </a:rPr>
              <a:t>int 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=13;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setup(){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pinMode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PinLED,OUTPUT</a:t>
            </a:r>
            <a:r>
              <a:rPr lang="en-US" sz="2000" b="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loop(){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, HIGH);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, LOW);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fr-FR" sz="2000" b="0" dirty="0">
              <a:latin typeface="Arial Rounded MT Bold" panose="020F07040305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A467FB-AC83-47AA-B752-C61140E0513A}"/>
              </a:ext>
            </a:extLst>
          </p:cNvPr>
          <p:cNvSpPr txBox="1"/>
          <p:nvPr/>
        </p:nvSpPr>
        <p:spPr>
          <a:xfrm>
            <a:off x="323528" y="5958669"/>
            <a:ext cx="8928992" cy="830997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dirty="0" err="1">
                <a:solidFill>
                  <a:srgbClr val="004974"/>
                </a:solidFill>
                <a:latin typeface="+mn-lt"/>
              </a:rPr>
              <a:t>Step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2 : Connect the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red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wire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to pin12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instead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of pin 13, and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modify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the code in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order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to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blink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the LED</a:t>
            </a:r>
          </a:p>
        </p:txBody>
      </p:sp>
    </p:spTree>
    <p:extLst>
      <p:ext uri="{BB962C8B-B14F-4D97-AF65-F5344CB8AC3E}">
        <p14:creationId xmlns:p14="http://schemas.microsoft.com/office/powerpoint/2010/main" val="403828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11D527-86F1-455A-A201-211517D8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348880"/>
            <a:ext cx="1583030" cy="38610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2ACD39-BF3C-4087-99C4-082D612A2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94731"/>
            <a:ext cx="6477000" cy="3438525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A4E891B6-5B6C-4238-BFCE-CE46ACAA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6499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2 : build a traffic </a:t>
            </a:r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ligth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8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-na.ssl-images-amazon.com/images/I/61ipqxTCyaL._SL1001_.jpg"/>
          <p:cNvPicPr>
            <a:picLocks noChangeAspect="1" noChangeArrowheads="1"/>
          </p:cNvPicPr>
          <p:nvPr/>
        </p:nvPicPr>
        <p:blipFill>
          <a:blip r:embed="rId2" cstate="print"/>
          <a:srcRect l="13487" t="12737" r="18331" b="17582"/>
          <a:stretch>
            <a:fillRect/>
          </a:stretch>
        </p:blipFill>
        <p:spPr bwMode="auto">
          <a:xfrm rot="19188602">
            <a:off x="6639169" y="1572494"/>
            <a:ext cx="1772434" cy="1811389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GB" altLang="et-EE" smtClean="0"/>
              <a:pPr>
                <a:defRPr/>
              </a:pPr>
              <a:t>2</a:t>
            </a:fld>
            <a:endParaRPr lang="en-GB" altLang="et-E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adress</a:t>
            </a:r>
            <a:r>
              <a:rPr lang="fr-FR" dirty="0"/>
              <a:t> instrumentation design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58184" y="2000240"/>
            <a:ext cx="6809410" cy="4857760"/>
          </a:xfrm>
        </p:spPr>
        <p:txBody>
          <a:bodyPr/>
          <a:lstStyle/>
          <a:p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cost</a:t>
            </a:r>
            <a:r>
              <a:rPr lang="fr-FR" sz="2400" dirty="0"/>
              <a:t> </a:t>
            </a:r>
            <a:r>
              <a:rPr lang="fr-FR" sz="2400" dirty="0" err="1"/>
              <a:t>electronic</a:t>
            </a:r>
            <a:r>
              <a:rPr lang="fr-FR" sz="2400" dirty="0"/>
              <a:t> </a:t>
            </a:r>
            <a:r>
              <a:rPr lang="fr-FR" sz="2400" dirty="0" err="1"/>
              <a:t>devices</a:t>
            </a:r>
            <a:endParaRPr lang="fr-FR" sz="2400" dirty="0"/>
          </a:p>
          <a:p>
            <a:pPr lvl="1"/>
            <a:r>
              <a:rPr lang="fr-FR" sz="2000" dirty="0" err="1"/>
              <a:t>Based</a:t>
            </a:r>
            <a:r>
              <a:rPr lang="fr-FR" sz="2000" dirty="0"/>
              <a:t> on </a:t>
            </a:r>
            <a:r>
              <a:rPr lang="fr-FR" sz="2000" dirty="0" err="1"/>
              <a:t>Arduino</a:t>
            </a:r>
            <a:r>
              <a:rPr lang="fr-FR" sz="2000" dirty="0"/>
              <a:t> </a:t>
            </a:r>
            <a:r>
              <a:rPr lang="fr-FR" sz="2000" dirty="0" err="1"/>
              <a:t>motherboards</a:t>
            </a:r>
            <a:endParaRPr lang="fr-FR" sz="2000" dirty="0"/>
          </a:p>
          <a:p>
            <a:endParaRPr lang="fr-FR" sz="2400" dirty="0"/>
          </a:p>
          <a:p>
            <a:r>
              <a:rPr lang="fr-FR" sz="2400" dirty="0"/>
              <a:t>Full set of </a:t>
            </a:r>
            <a:r>
              <a:rPr lang="fr-FR" sz="2400" dirty="0" err="1"/>
              <a:t>sensors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Full set of </a:t>
            </a:r>
            <a:r>
              <a:rPr lang="fr-FR" sz="2400" dirty="0" err="1"/>
              <a:t>actuators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Easy</a:t>
            </a:r>
            <a:r>
              <a:rPr lang="fr-FR" sz="2400" dirty="0"/>
              <a:t> to program</a:t>
            </a:r>
          </a:p>
          <a:p>
            <a:pPr lvl="1"/>
            <a:r>
              <a:rPr lang="fr-FR" sz="2000" dirty="0" err="1"/>
              <a:t>Enhanced</a:t>
            </a:r>
            <a:r>
              <a:rPr lang="fr-FR" sz="2000" dirty="0"/>
              <a:t> simulation </a:t>
            </a:r>
            <a:r>
              <a:rPr lang="fr-FR" sz="2000" dirty="0" err="1"/>
              <a:t>tools</a:t>
            </a:r>
            <a:r>
              <a:rPr lang="fr-FR" sz="2000" dirty="0"/>
              <a:t> : </a:t>
            </a:r>
            <a:r>
              <a:rPr lang="fr-FR" sz="2000" dirty="0" err="1"/>
              <a:t>Tinkercad</a:t>
            </a:r>
            <a:endParaRPr lang="fr-FR" sz="2000" dirty="0"/>
          </a:p>
          <a:p>
            <a:pPr lvl="1"/>
            <a:r>
              <a:rPr lang="fr-FR" sz="2000" dirty="0"/>
              <a:t> </a:t>
            </a:r>
            <a:r>
              <a:rPr lang="fr-FR" sz="2000" dirty="0" err="1"/>
              <a:t>Arduino</a:t>
            </a:r>
            <a:r>
              <a:rPr lang="fr-FR" sz="2000" dirty="0"/>
              <a:t> IDE (Integrated </a:t>
            </a:r>
            <a:r>
              <a:rPr lang="fr-FR" sz="2000" dirty="0" err="1"/>
              <a:t>Development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/>
              <a:t>)</a:t>
            </a:r>
          </a:p>
          <a:p>
            <a:endParaRPr lang="fr-FR" sz="2400" dirty="0"/>
          </a:p>
        </p:txBody>
      </p:sp>
      <p:pic>
        <p:nvPicPr>
          <p:cNvPr id="1030" name="Picture 6" descr="https://images-na.ssl-images-amazon.com/images/I/91Uvci0R0YL._SL1500_.jpg"/>
          <p:cNvPicPr>
            <a:picLocks noChangeAspect="1" noChangeArrowheads="1"/>
          </p:cNvPicPr>
          <p:nvPr/>
        </p:nvPicPr>
        <p:blipFill>
          <a:blip r:embed="rId3" cstate="print"/>
          <a:srcRect t="26000" r="45000" b="10999"/>
          <a:stretch>
            <a:fillRect/>
          </a:stretch>
        </p:blipFill>
        <p:spPr bwMode="auto">
          <a:xfrm>
            <a:off x="7072330" y="3357562"/>
            <a:ext cx="1247330" cy="1428760"/>
          </a:xfrm>
          <a:prstGeom prst="rect">
            <a:avLst/>
          </a:prstGeom>
          <a:noFill/>
        </p:spPr>
      </p:pic>
      <p:pic>
        <p:nvPicPr>
          <p:cNvPr id="1032" name="Picture 8" descr="https://images-na.ssl-images-amazon.com/images/I/91Uvci0R0YL._SL1500_.jpg"/>
          <p:cNvPicPr>
            <a:picLocks noChangeAspect="1" noChangeArrowheads="1"/>
          </p:cNvPicPr>
          <p:nvPr/>
        </p:nvPicPr>
        <p:blipFill>
          <a:blip r:embed="rId4" cstate="print"/>
          <a:srcRect l="57411" t="40500" r="19589" b="37500"/>
          <a:stretch>
            <a:fillRect/>
          </a:stretch>
        </p:blipFill>
        <p:spPr bwMode="auto">
          <a:xfrm>
            <a:off x="7244431" y="5143512"/>
            <a:ext cx="970907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2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610DE33-611E-4511-B7FE-0204FF5B1723}"/>
              </a:ext>
            </a:extLst>
          </p:cNvPr>
          <p:cNvSpPr txBox="1"/>
          <p:nvPr/>
        </p:nvSpPr>
        <p:spPr>
          <a:xfrm>
            <a:off x="251520" y="2996952"/>
            <a:ext cx="864096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fr-FR" sz="5400" dirty="0" err="1">
                <a:solidFill>
                  <a:schemeClr val="bg1"/>
                </a:solidFill>
                <a:latin typeface="Bauhaus 93" panose="04030905020B02020C02" pitchFamily="82" charset="0"/>
              </a:rPr>
              <a:t>Analog</a:t>
            </a:r>
            <a:r>
              <a:rPr lang="fr-FR" sz="5400" dirty="0">
                <a:solidFill>
                  <a:schemeClr val="bg1"/>
                </a:solidFill>
                <a:latin typeface="Bauhaus 93" panose="04030905020B02020C02" pitchFamily="82" charset="0"/>
              </a:rPr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176452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C653E2B-1448-433F-B3AF-529360A05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2"/>
          <a:stretch/>
        </p:blipFill>
        <p:spPr>
          <a:xfrm rot="5400000">
            <a:off x="5028935" y="1753319"/>
            <a:ext cx="3503827" cy="4571504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82820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Change LED intensity</a:t>
            </a:r>
          </a:p>
          <a:p>
            <a:pPr eaLnBrk="1" hangingPunct="1"/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analogWrite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en-US" altLang="fr-FR" sz="2800" b="0" dirty="0">
                <a:solidFill>
                  <a:srgbClr val="FF8313"/>
                </a:solidFill>
                <a:latin typeface="+mn-lt"/>
                <a:cs typeface="Aharoni" pitchFamily="2" charset="0"/>
              </a:rPr>
              <a:t>(PWM only on </a:t>
            </a:r>
            <a:r>
              <a:rPr lang="en-US" altLang="fr-FR" sz="2800" b="0" dirty="0">
                <a:solidFill>
                  <a:srgbClr val="FF8313"/>
                </a:solidFill>
                <a:latin typeface="+mn-lt"/>
              </a:rPr>
              <a:t>pin </a:t>
            </a:r>
            <a:r>
              <a:rPr lang="en-US" sz="2800" b="0" dirty="0">
                <a:solidFill>
                  <a:srgbClr val="FF8313"/>
                </a:solidFill>
                <a:latin typeface="+mn-lt"/>
              </a:rPr>
              <a:t>3, 5, 6, 9, 10, 11</a:t>
            </a:r>
            <a:r>
              <a:rPr lang="en-US" altLang="fr-FR" sz="2800" b="0" dirty="0">
                <a:solidFill>
                  <a:srgbClr val="FF8313"/>
                </a:solidFill>
                <a:latin typeface="+mn-lt"/>
                <a:cs typeface="Aharoni" pitchFamily="2" charset="0"/>
              </a:rPr>
              <a:t>)</a:t>
            </a:r>
            <a:endParaRPr lang="fr-FR" altLang="fr-FR" sz="2800" b="0" dirty="0">
              <a:solidFill>
                <a:srgbClr val="FF8313"/>
              </a:solidFill>
              <a:latin typeface="+mn-lt"/>
              <a:cs typeface="Aharoni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A3A02C-359A-4C95-8E0A-922BC75CBC28}"/>
              </a:ext>
            </a:extLst>
          </p:cNvPr>
          <p:cNvSpPr/>
          <p:nvPr/>
        </p:nvSpPr>
        <p:spPr bwMode="auto">
          <a:xfrm>
            <a:off x="107504" y="1916832"/>
            <a:ext cx="4176464" cy="4104456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9F86A6-A9E7-4F6C-9F17-ED9EB377B962}"/>
              </a:ext>
            </a:extLst>
          </p:cNvPr>
          <p:cNvSpPr txBox="1"/>
          <p:nvPr/>
        </p:nvSpPr>
        <p:spPr>
          <a:xfrm>
            <a:off x="215516" y="1916832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int </a:t>
            </a:r>
            <a:r>
              <a:rPr lang="en-US" sz="2000" b="0" dirty="0" err="1">
                <a:latin typeface="+mn-lt"/>
              </a:rPr>
              <a:t>PinLED</a:t>
            </a:r>
            <a:r>
              <a:rPr lang="en-US" sz="2000" b="0" dirty="0">
                <a:latin typeface="+mn-lt"/>
              </a:rPr>
              <a:t>=13;</a:t>
            </a:r>
          </a:p>
          <a:p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nt </a:t>
            </a:r>
            <a:r>
              <a:rPr lang="en-US" sz="2000" b="0" dirty="0" err="1">
                <a:latin typeface="+mn-lt"/>
              </a:rPr>
              <a:t>intensite</a:t>
            </a:r>
            <a:r>
              <a:rPr lang="en-US" sz="2000" b="0" dirty="0">
                <a:latin typeface="+mn-lt"/>
              </a:rPr>
              <a:t>=255;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>
                <a:latin typeface="+mn-lt"/>
              </a:rPr>
              <a:t>void setup(){</a:t>
            </a:r>
          </a:p>
          <a:p>
            <a:r>
              <a:rPr lang="en-US" sz="2000" b="0" dirty="0" err="1">
                <a:latin typeface="+mn-lt"/>
              </a:rPr>
              <a:t>pinMode</a:t>
            </a:r>
            <a:r>
              <a:rPr lang="en-US" sz="2000" b="0" dirty="0">
                <a:latin typeface="+mn-lt"/>
              </a:rPr>
              <a:t>(</a:t>
            </a:r>
            <a:r>
              <a:rPr lang="en-US" sz="2000" b="0" dirty="0" err="1">
                <a:latin typeface="+mn-lt"/>
              </a:rPr>
              <a:t>PinLED,OUTPUT</a:t>
            </a:r>
            <a:r>
              <a:rPr lang="en-US" sz="2000" b="0" dirty="0">
                <a:latin typeface="+mn-lt"/>
              </a:rPr>
              <a:t>);</a:t>
            </a:r>
          </a:p>
          <a:p>
            <a:r>
              <a:rPr lang="en-US" sz="2000" b="0" dirty="0">
                <a:latin typeface="+mn-lt"/>
              </a:rPr>
              <a:t>}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>
                <a:latin typeface="+mn-lt"/>
              </a:rPr>
              <a:t>void loop(){</a:t>
            </a:r>
          </a:p>
          <a:p>
            <a:r>
              <a:rPr lang="en-US" sz="2000" b="0" dirty="0" err="1">
                <a:latin typeface="+mn-lt"/>
              </a:rPr>
              <a:t>analoglWrite</a:t>
            </a:r>
            <a:r>
              <a:rPr lang="en-US" sz="2000" b="0" dirty="0">
                <a:latin typeface="+mn-lt"/>
              </a:rPr>
              <a:t>(</a:t>
            </a:r>
            <a:r>
              <a:rPr lang="en-US" sz="2000" b="0" dirty="0" err="1">
                <a:latin typeface="+mn-lt"/>
              </a:rPr>
              <a:t>PinLED</a:t>
            </a:r>
            <a:r>
              <a:rPr lang="en-US" sz="2000" b="0" dirty="0">
                <a:latin typeface="+mn-lt"/>
              </a:rPr>
              <a:t>, </a:t>
            </a:r>
            <a:r>
              <a:rPr lang="en-US" sz="2000" b="0" dirty="0" err="1">
                <a:latin typeface="+mn-lt"/>
              </a:rPr>
              <a:t>intensite</a:t>
            </a:r>
            <a:r>
              <a:rPr lang="en-US" sz="2000" b="0" dirty="0">
                <a:latin typeface="+mn-lt"/>
              </a:rPr>
              <a:t>);</a:t>
            </a:r>
          </a:p>
          <a:p>
            <a:r>
              <a:rPr lang="en-US" sz="2000" b="0" dirty="0">
                <a:latin typeface="+mn-lt"/>
              </a:rPr>
              <a:t>delay(1000);</a:t>
            </a:r>
          </a:p>
          <a:p>
            <a:r>
              <a:rPr lang="en-US" sz="2000" b="0" dirty="0" err="1">
                <a:latin typeface="+mn-lt"/>
              </a:rPr>
              <a:t>analogWrite</a:t>
            </a:r>
            <a:r>
              <a:rPr lang="en-US" sz="2000" b="0" dirty="0">
                <a:latin typeface="+mn-lt"/>
              </a:rPr>
              <a:t>(</a:t>
            </a:r>
            <a:r>
              <a:rPr lang="en-US" sz="2000" b="0" dirty="0" err="1">
                <a:latin typeface="+mn-lt"/>
              </a:rPr>
              <a:t>PinLED</a:t>
            </a:r>
            <a:r>
              <a:rPr lang="en-US" sz="2000" b="0" dirty="0">
                <a:latin typeface="+mn-lt"/>
              </a:rPr>
              <a:t>, 0);</a:t>
            </a:r>
          </a:p>
          <a:p>
            <a:r>
              <a:rPr lang="en-US" sz="2000" b="0" dirty="0">
                <a:latin typeface="+mn-lt"/>
              </a:rPr>
              <a:t>delay(1000);</a:t>
            </a:r>
          </a:p>
          <a:p>
            <a:r>
              <a:rPr lang="en-US" sz="2000" b="0" dirty="0">
                <a:latin typeface="+mn-lt"/>
              </a:rPr>
              <a:t>}</a:t>
            </a:r>
          </a:p>
          <a:p>
            <a:endParaRPr lang="fr-FR" sz="2000" b="0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D6F9ED-E132-4FC5-9A9A-A964EF28E835}"/>
              </a:ext>
            </a:extLst>
          </p:cNvPr>
          <p:cNvSpPr txBox="1"/>
          <p:nvPr/>
        </p:nvSpPr>
        <p:spPr>
          <a:xfrm>
            <a:off x="287421" y="6215984"/>
            <a:ext cx="8928992" cy="461665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dirty="0" err="1">
                <a:solidFill>
                  <a:srgbClr val="004974"/>
                </a:solidFill>
                <a:latin typeface="+mn-lt"/>
              </a:rPr>
              <a:t>Step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2 : change the </a:t>
            </a:r>
            <a:r>
              <a:rPr lang="fr-FR" dirty="0" err="1">
                <a:solidFill>
                  <a:srgbClr val="004974"/>
                </a:solidFill>
                <a:latin typeface="+mn-lt"/>
              </a:rPr>
              <a:t>intensity</a:t>
            </a:r>
            <a:r>
              <a:rPr lang="fr-FR" dirty="0">
                <a:solidFill>
                  <a:srgbClr val="004974"/>
                </a:solidFill>
                <a:latin typeface="+mn-lt"/>
              </a:rPr>
              <a:t> value </a:t>
            </a:r>
          </a:p>
        </p:txBody>
      </p:sp>
    </p:spTree>
    <p:extLst>
      <p:ext uri="{BB962C8B-B14F-4D97-AF65-F5344CB8AC3E}">
        <p14:creationId xmlns:p14="http://schemas.microsoft.com/office/powerpoint/2010/main" val="175565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7045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LED intensity, change using a loop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A3A02C-359A-4C95-8E0A-922BC75CBC28}"/>
              </a:ext>
            </a:extLst>
          </p:cNvPr>
          <p:cNvSpPr/>
          <p:nvPr/>
        </p:nvSpPr>
        <p:spPr bwMode="auto">
          <a:xfrm>
            <a:off x="251520" y="1556791"/>
            <a:ext cx="6912768" cy="5150321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9F86A6-A9E7-4F6C-9F17-ED9EB377B962}"/>
              </a:ext>
            </a:extLst>
          </p:cNvPr>
          <p:cNvSpPr txBox="1"/>
          <p:nvPr/>
        </p:nvSpPr>
        <p:spPr>
          <a:xfrm>
            <a:off x="467544" y="1628800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err="1">
                <a:latin typeface="Arial Rounded MT Bold" panose="020F0704030504030204" pitchFamily="34" charset="0"/>
              </a:rPr>
              <a:t>int</a:t>
            </a:r>
            <a:r>
              <a:rPr lang="fr-FR" sz="1800" b="0" dirty="0">
                <a:latin typeface="Arial Rounded MT Bold" panose="020F0704030504030204" pitchFamily="34" charset="0"/>
              </a:rPr>
              <a:t> </a:t>
            </a:r>
            <a:r>
              <a:rPr lang="fr-FR" sz="1800" b="0" dirty="0" err="1">
                <a:latin typeface="Arial Rounded MT Bold" panose="020F0704030504030204" pitchFamily="34" charset="0"/>
              </a:rPr>
              <a:t>PinLED</a:t>
            </a:r>
            <a:r>
              <a:rPr lang="fr-FR" sz="1800" b="0" dirty="0">
                <a:latin typeface="Arial Rounded MT Bold" panose="020F0704030504030204" pitchFamily="34" charset="0"/>
              </a:rPr>
              <a:t>=11;</a:t>
            </a:r>
          </a:p>
          <a:p>
            <a:r>
              <a:rPr lang="fr-FR" sz="1800" b="0" dirty="0" err="1">
                <a:latin typeface="Arial Rounded MT Bold" panose="020F0704030504030204" pitchFamily="34" charset="0"/>
              </a:rPr>
              <a:t>int</a:t>
            </a:r>
            <a:r>
              <a:rPr lang="fr-FR" sz="1800" b="0" dirty="0">
                <a:latin typeface="Arial Rounded MT Bold" panose="020F0704030504030204" pitchFamily="34" charset="0"/>
              </a:rPr>
              <a:t>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=255;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//----------------------------------------------------------</a:t>
            </a:r>
          </a:p>
          <a:p>
            <a:r>
              <a:rPr lang="fr-FR" sz="1800" b="0" dirty="0" err="1">
                <a:latin typeface="Arial Rounded MT Bold" panose="020F0704030504030204" pitchFamily="34" charset="0"/>
              </a:rPr>
              <a:t>void</a:t>
            </a:r>
            <a:r>
              <a:rPr lang="fr-FR" sz="1800" b="0" dirty="0">
                <a:latin typeface="Arial Rounded MT Bold" panose="020F0704030504030204" pitchFamily="34" charset="0"/>
              </a:rPr>
              <a:t> setup(){</a:t>
            </a:r>
          </a:p>
          <a:p>
            <a:r>
              <a:rPr lang="fr-FR" sz="1800" b="0" dirty="0" err="1">
                <a:latin typeface="Arial Rounded MT Bold" panose="020F0704030504030204" pitchFamily="34" charset="0"/>
              </a:rPr>
              <a:t>pinMode</a:t>
            </a:r>
            <a:r>
              <a:rPr lang="fr-FR" sz="1800" b="0" dirty="0">
                <a:latin typeface="Arial Rounded MT Bold" panose="020F0704030504030204" pitchFamily="34" charset="0"/>
              </a:rPr>
              <a:t>(</a:t>
            </a:r>
            <a:r>
              <a:rPr lang="fr-FR" sz="1800" b="0" dirty="0" err="1">
                <a:latin typeface="Arial Rounded MT Bold" panose="020F0704030504030204" pitchFamily="34" charset="0"/>
              </a:rPr>
              <a:t>PinLED,OUTPUT</a:t>
            </a:r>
            <a:r>
              <a:rPr lang="fr-FR" sz="1800" b="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}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//----------------------------------------------------------</a:t>
            </a:r>
          </a:p>
          <a:p>
            <a:r>
              <a:rPr lang="fr-FR" sz="1800" b="0" dirty="0" err="1">
                <a:latin typeface="Arial Rounded MT Bold" panose="020F0704030504030204" pitchFamily="34" charset="0"/>
              </a:rPr>
              <a:t>void</a:t>
            </a:r>
            <a:r>
              <a:rPr lang="fr-FR" sz="1800" b="0" dirty="0">
                <a:latin typeface="Arial Rounded MT Bold" panose="020F0704030504030204" pitchFamily="34" charset="0"/>
              </a:rPr>
              <a:t> </a:t>
            </a:r>
            <a:r>
              <a:rPr lang="fr-FR" sz="1800" b="0" dirty="0" err="1">
                <a:latin typeface="Arial Rounded MT Bold" panose="020F0704030504030204" pitchFamily="34" charset="0"/>
              </a:rPr>
              <a:t>loop</a:t>
            </a:r>
            <a:r>
              <a:rPr lang="fr-FR" sz="1800" b="0" dirty="0">
                <a:latin typeface="Arial Rounded MT Bold" panose="020F0704030504030204" pitchFamily="34" charset="0"/>
              </a:rPr>
              <a:t>(){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for (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=0;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&lt;255;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=intensity+1)   { 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</a:t>
            </a:r>
            <a:r>
              <a:rPr lang="fr-FR" sz="1800" b="0" dirty="0" err="1">
                <a:latin typeface="Arial Rounded MT Bold" panose="020F0704030504030204" pitchFamily="34" charset="0"/>
              </a:rPr>
              <a:t>analogWrite</a:t>
            </a:r>
            <a:r>
              <a:rPr lang="fr-FR" sz="1800" b="0" dirty="0">
                <a:latin typeface="Arial Rounded MT Bold" panose="020F0704030504030204" pitchFamily="34" charset="0"/>
              </a:rPr>
              <a:t>(</a:t>
            </a:r>
            <a:r>
              <a:rPr lang="fr-FR" sz="1800" b="0" dirty="0" err="1">
                <a:latin typeface="Arial Rounded MT Bold" panose="020F0704030504030204" pitchFamily="34" charset="0"/>
              </a:rPr>
              <a:t>PinLED</a:t>
            </a:r>
            <a:r>
              <a:rPr lang="fr-FR" sz="1800" b="0" dirty="0">
                <a:latin typeface="Arial Rounded MT Bold" panose="020F0704030504030204" pitchFamily="34" charset="0"/>
              </a:rPr>
              <a:t>,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</a:t>
            </a:r>
            <a:r>
              <a:rPr lang="fr-FR" sz="1800" b="0" dirty="0" err="1">
                <a:latin typeface="Arial Rounded MT Bold" panose="020F0704030504030204" pitchFamily="34" charset="0"/>
              </a:rPr>
              <a:t>delay</a:t>
            </a:r>
            <a:r>
              <a:rPr lang="fr-FR" sz="1800" b="0" dirty="0">
                <a:latin typeface="Arial Rounded MT Bold" panose="020F0704030504030204" pitchFamily="34" charset="0"/>
              </a:rPr>
              <a:t>(10);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}</a:t>
            </a:r>
          </a:p>
          <a:p>
            <a:endParaRPr lang="fr-FR" sz="1800" b="0" dirty="0">
              <a:latin typeface="Arial Rounded MT Bold" panose="020F0704030504030204" pitchFamily="34" charset="0"/>
            </a:endParaRPr>
          </a:p>
          <a:p>
            <a:r>
              <a:rPr lang="fr-FR" sz="1800" b="0" dirty="0">
                <a:latin typeface="Arial Rounded MT Bold" panose="020F0704030504030204" pitchFamily="34" charset="0"/>
              </a:rPr>
              <a:t>for (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=255;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&gt;0;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=intensity-1)   { 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</a:t>
            </a:r>
            <a:r>
              <a:rPr lang="fr-FR" sz="1800" b="0" dirty="0" err="1">
                <a:latin typeface="Arial Rounded MT Bold" panose="020F0704030504030204" pitchFamily="34" charset="0"/>
              </a:rPr>
              <a:t>analogWrite</a:t>
            </a:r>
            <a:r>
              <a:rPr lang="fr-FR" sz="1800" b="0" dirty="0">
                <a:latin typeface="Arial Rounded MT Bold" panose="020F0704030504030204" pitchFamily="34" charset="0"/>
              </a:rPr>
              <a:t>(</a:t>
            </a:r>
            <a:r>
              <a:rPr lang="fr-FR" sz="1800" b="0" dirty="0" err="1">
                <a:latin typeface="Arial Rounded MT Bold" panose="020F0704030504030204" pitchFamily="34" charset="0"/>
              </a:rPr>
              <a:t>PinLED</a:t>
            </a:r>
            <a:r>
              <a:rPr lang="fr-FR" sz="1800" b="0" dirty="0">
                <a:latin typeface="Arial Rounded MT Bold" panose="020F0704030504030204" pitchFamily="34" charset="0"/>
              </a:rPr>
              <a:t>, </a:t>
            </a:r>
            <a:r>
              <a:rPr lang="fr-FR" sz="1800" b="0" dirty="0" err="1">
                <a:latin typeface="Arial Rounded MT Bold" panose="020F0704030504030204" pitchFamily="34" charset="0"/>
              </a:rPr>
              <a:t>intensity</a:t>
            </a:r>
            <a:r>
              <a:rPr lang="fr-FR" sz="1800" b="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</a:t>
            </a:r>
            <a:r>
              <a:rPr lang="fr-FR" sz="1800" b="0" dirty="0" err="1">
                <a:latin typeface="Arial Rounded MT Bold" panose="020F0704030504030204" pitchFamily="34" charset="0"/>
              </a:rPr>
              <a:t>delay</a:t>
            </a:r>
            <a:r>
              <a:rPr lang="fr-FR" sz="1800" b="0" dirty="0">
                <a:latin typeface="Arial Rounded MT Bold" panose="020F0704030504030204" pitchFamily="34" charset="0"/>
              </a:rPr>
              <a:t>(10);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     }</a:t>
            </a:r>
          </a:p>
          <a:p>
            <a:r>
              <a:rPr lang="fr-FR" sz="1800" b="0" dirty="0">
                <a:latin typeface="Arial Rounded MT Bold" panose="020F07040305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786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610DE33-611E-4511-B7FE-0204FF5B1723}"/>
              </a:ext>
            </a:extLst>
          </p:cNvPr>
          <p:cNvSpPr txBox="1"/>
          <p:nvPr/>
        </p:nvSpPr>
        <p:spPr>
          <a:xfrm>
            <a:off x="251520" y="2996952"/>
            <a:ext cx="864096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uhaus 93" panose="04030905020B02020C02" pitchFamily="82" charset="0"/>
              </a:rPr>
              <a:t>Digital input</a:t>
            </a:r>
          </a:p>
        </p:txBody>
      </p:sp>
    </p:spTree>
    <p:extLst>
      <p:ext uri="{BB962C8B-B14F-4D97-AF65-F5344CB8AC3E}">
        <p14:creationId xmlns:p14="http://schemas.microsoft.com/office/powerpoint/2010/main" val="158008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97F150A7-75F1-4E07-BECB-4EFAB002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2576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Digital input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1BB2DE-6E18-4667-A91A-C7B0F118DC1D}"/>
              </a:ext>
            </a:extLst>
          </p:cNvPr>
          <p:cNvSpPr txBox="1"/>
          <p:nvPr/>
        </p:nvSpPr>
        <p:spPr>
          <a:xfrm>
            <a:off x="323528" y="200223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/>
              <a:t>What</a:t>
            </a:r>
            <a:r>
              <a:rPr lang="fr-FR" sz="2000" b="0" dirty="0"/>
              <a:t> </a:t>
            </a:r>
            <a:r>
              <a:rPr lang="fr-FR" sz="2000" b="0" dirty="0" err="1"/>
              <a:t>happend</a:t>
            </a:r>
            <a:r>
              <a:rPr lang="fr-FR" sz="2000" b="0" dirty="0"/>
              <a:t> </a:t>
            </a:r>
            <a:r>
              <a:rPr lang="fr-FR" sz="2000" b="0" dirty="0" err="1"/>
              <a:t>with</a:t>
            </a:r>
            <a:r>
              <a:rPr lang="fr-FR" sz="2000" b="0" dirty="0"/>
              <a:t> </a:t>
            </a:r>
            <a:r>
              <a:rPr lang="fr-FR" sz="2000" b="0" dirty="0" err="1"/>
              <a:t>this</a:t>
            </a:r>
            <a:r>
              <a:rPr lang="fr-FR" sz="2000" b="0" dirty="0"/>
              <a:t> circuit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3FD553-0775-489A-B031-FA3B1EF4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00" y="1628800"/>
            <a:ext cx="3523881" cy="4901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C7878E-9ACC-4869-8452-D2288738857A}"/>
              </a:ext>
            </a:extLst>
          </p:cNvPr>
          <p:cNvSpPr txBox="1"/>
          <p:nvPr/>
        </p:nvSpPr>
        <p:spPr>
          <a:xfrm>
            <a:off x="411049" y="337341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Challenge : I </a:t>
            </a:r>
            <a:r>
              <a:rPr lang="fr-FR" sz="2000" i="1" dirty="0" err="1"/>
              <a:t>would</a:t>
            </a:r>
            <a:r>
              <a:rPr lang="fr-FR" sz="2000" i="1" dirty="0"/>
              <a:t> like to </a:t>
            </a:r>
            <a:r>
              <a:rPr lang="fr-FR" sz="2000" i="1" dirty="0" err="1"/>
              <a:t>see</a:t>
            </a:r>
            <a:r>
              <a:rPr lang="fr-FR" sz="2000" i="1" dirty="0"/>
              <a:t> the </a:t>
            </a:r>
            <a:r>
              <a:rPr lang="fr-FR" sz="2000" i="1" dirty="0" err="1"/>
              <a:t>red</a:t>
            </a:r>
            <a:r>
              <a:rPr lang="fr-FR" sz="2000" i="1" dirty="0"/>
              <a:t> LED ON </a:t>
            </a:r>
            <a:r>
              <a:rPr lang="fr-FR" sz="2000" i="1" dirty="0" err="1"/>
              <a:t>during</a:t>
            </a:r>
            <a:r>
              <a:rPr lang="fr-FR" sz="2000" i="1" dirty="0"/>
              <a:t> 5 seconds if I </a:t>
            </a:r>
            <a:r>
              <a:rPr lang="fr-FR" sz="2000" i="1" dirty="0" err="1"/>
              <a:t>press</a:t>
            </a:r>
            <a:r>
              <a:rPr lang="fr-FR" sz="2000" i="1" dirty="0"/>
              <a:t> the </a:t>
            </a:r>
            <a:r>
              <a:rPr lang="fr-FR" sz="2000" i="1" dirty="0" err="1"/>
              <a:t>button</a:t>
            </a:r>
            <a:endParaRPr lang="fr-FR" sz="2000" b="0" i="1" dirty="0"/>
          </a:p>
          <a:p>
            <a:pPr algn="just"/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29675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9EC51AA-0EA7-43CF-95F0-F64412E35FD0}"/>
              </a:ext>
            </a:extLst>
          </p:cNvPr>
          <p:cNvSpPr/>
          <p:nvPr/>
        </p:nvSpPr>
        <p:spPr bwMode="auto">
          <a:xfrm>
            <a:off x="107503" y="1700808"/>
            <a:ext cx="5146561" cy="4837113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600" b="1"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1C0564-1CEF-4020-BCE5-7DDFF9C651A8}"/>
              </a:ext>
            </a:extLst>
          </p:cNvPr>
          <p:cNvSpPr txBox="1"/>
          <p:nvPr/>
        </p:nvSpPr>
        <p:spPr>
          <a:xfrm>
            <a:off x="179512" y="1857402"/>
            <a:ext cx="51039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rial Rounded MT Bold" panose="020F0704030504030204" pitchFamily="34" charset="0"/>
              </a:rPr>
              <a:t>int 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=5;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int </a:t>
            </a:r>
            <a:r>
              <a:rPr lang="en-US" sz="2000" b="0" dirty="0" err="1">
                <a:latin typeface="Arial Rounded MT Bold" panose="020F0704030504030204" pitchFamily="34" charset="0"/>
              </a:rPr>
              <a:t>PinTestBouton</a:t>
            </a:r>
            <a:r>
              <a:rPr lang="en-US" sz="2000" b="0" dirty="0">
                <a:latin typeface="Arial Rounded MT Bold" panose="020F0704030504030204" pitchFamily="34" charset="0"/>
              </a:rPr>
              <a:t>=2; 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setup(){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pinMode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PinLED,OUTPUT</a:t>
            </a:r>
            <a:r>
              <a:rPr lang="en-US" sz="2000" b="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en-US" sz="2000" b="0" dirty="0" err="1">
                <a:latin typeface="Arial Rounded MT Bold" panose="020F0704030504030204" pitchFamily="34" charset="0"/>
              </a:rPr>
              <a:t>pinMode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PinTestBouton</a:t>
            </a:r>
            <a:r>
              <a:rPr lang="en-US" sz="2000" b="0" dirty="0">
                <a:latin typeface="Arial Rounded MT Bold" panose="020F0704030504030204" pitchFamily="34" charset="0"/>
              </a:rPr>
              <a:t>, INPUT);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  <a:p>
            <a:endParaRPr lang="en-US" sz="2000" b="0" dirty="0">
              <a:latin typeface="Arial Rounded MT Bold" panose="020F0704030504030204" pitchFamily="34" charset="0"/>
            </a:endParaRPr>
          </a:p>
          <a:p>
            <a:r>
              <a:rPr lang="en-US" sz="2000" b="0" dirty="0">
                <a:latin typeface="Arial Rounded MT Bold" panose="020F0704030504030204" pitchFamily="34" charset="0"/>
              </a:rPr>
              <a:t>void loop(){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if (</a:t>
            </a:r>
            <a:r>
              <a:rPr lang="en-US" sz="2000" b="0" dirty="0" err="1">
                <a:latin typeface="Arial Rounded MT Bold" panose="020F0704030504030204" pitchFamily="34" charset="0"/>
              </a:rPr>
              <a:t>digitalRead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PinTestBouton</a:t>
            </a:r>
            <a:r>
              <a:rPr lang="en-US" sz="2000" b="0" dirty="0">
                <a:latin typeface="Arial Rounded MT Bold" panose="020F0704030504030204" pitchFamily="34" charset="0"/>
              </a:rPr>
              <a:t>)==HIGH){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   </a:t>
            </a:r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, HIGH);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   delay(5000);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  </a:t>
            </a:r>
            <a:r>
              <a:rPr lang="en-US" sz="2000" b="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b="0" dirty="0">
                <a:latin typeface="Arial Rounded MT Bold" panose="020F0704030504030204" pitchFamily="34" charset="0"/>
              </a:rPr>
              <a:t>(</a:t>
            </a:r>
            <a:r>
              <a:rPr lang="en-US" sz="2000" b="0" dirty="0" err="1">
                <a:latin typeface="Arial Rounded MT Bold" panose="020F0704030504030204" pitchFamily="34" charset="0"/>
              </a:rPr>
              <a:t>PinLED</a:t>
            </a:r>
            <a:r>
              <a:rPr lang="en-US" sz="2000" b="0" dirty="0">
                <a:latin typeface="Arial Rounded MT Bold" panose="020F0704030504030204" pitchFamily="34" charset="0"/>
              </a:rPr>
              <a:t>, LOW);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   }</a:t>
            </a:r>
          </a:p>
          <a:p>
            <a:r>
              <a:rPr lang="en-US" sz="2000" b="0" dirty="0">
                <a:latin typeface="Arial Rounded MT Bold" panose="020F0704030504030204" pitchFamily="34" charset="0"/>
              </a:rPr>
              <a:t>}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17DBF0-56E0-483D-9003-6F77929C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03" y="1672347"/>
            <a:ext cx="3496615" cy="4837112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044459D9-F552-4ADE-988B-8DEA6CE0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2576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Digital input</a:t>
            </a:r>
          </a:p>
        </p:txBody>
      </p:sp>
    </p:spTree>
    <p:extLst>
      <p:ext uri="{BB962C8B-B14F-4D97-AF65-F5344CB8AC3E}">
        <p14:creationId xmlns:p14="http://schemas.microsoft.com/office/powerpoint/2010/main" val="327882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6E3EDA-1A16-4164-AE55-07842D3C8DD6}"/>
              </a:ext>
            </a:extLst>
          </p:cNvPr>
          <p:cNvSpPr/>
          <p:nvPr/>
        </p:nvSpPr>
        <p:spPr bwMode="auto">
          <a:xfrm>
            <a:off x="107504" y="1628800"/>
            <a:ext cx="6048672" cy="5167404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7E9272A-8463-43DE-8EC2-AB1E29FD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4668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Write on serial monitor</a:t>
            </a:r>
          </a:p>
          <a:p>
            <a:pPr eaLnBrk="1" hangingPunct="1"/>
            <a:endParaRPr lang="fr-FR" altLang="fr-FR" sz="2800" b="0" dirty="0">
              <a:solidFill>
                <a:srgbClr val="FF8313"/>
              </a:solidFill>
              <a:latin typeface="+mn-lt"/>
              <a:cs typeface="Aharoni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96F6CE1-9335-4134-B127-82CDEC7FE723}"/>
              </a:ext>
            </a:extLst>
          </p:cNvPr>
          <p:cNvSpPr txBox="1"/>
          <p:nvPr/>
        </p:nvSpPr>
        <p:spPr>
          <a:xfrm>
            <a:off x="244532" y="1779446"/>
            <a:ext cx="64839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int </a:t>
            </a:r>
            <a:r>
              <a:rPr lang="en-US" sz="2000" dirty="0" err="1">
                <a:latin typeface="Arial Rounded MT Bold" panose="020F0704030504030204" pitchFamily="34" charset="0"/>
              </a:rPr>
              <a:t>PinLED</a:t>
            </a:r>
            <a:r>
              <a:rPr lang="en-US" sz="2000" dirty="0">
                <a:latin typeface="Arial Rounded MT Bold" panose="020F0704030504030204" pitchFamily="34" charset="0"/>
              </a:rPr>
              <a:t>=11;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void setup(){</a:t>
            </a:r>
          </a:p>
          <a:p>
            <a:r>
              <a:rPr lang="en-US" sz="2000" dirty="0" err="1">
                <a:latin typeface="Arial Rounded MT Bold" panose="020F0704030504030204" pitchFamily="34" charset="0"/>
              </a:rPr>
              <a:t>pinMode</a:t>
            </a:r>
            <a:r>
              <a:rPr lang="en-US" sz="2000" dirty="0">
                <a:latin typeface="Arial Rounded MT Bold" panose="020F0704030504030204" pitchFamily="34" charset="0"/>
              </a:rPr>
              <a:t>(</a:t>
            </a:r>
            <a:r>
              <a:rPr lang="en-US" sz="2000" dirty="0" err="1">
                <a:latin typeface="Arial Rounded MT Bold" panose="020F0704030504030204" pitchFamily="34" charset="0"/>
              </a:rPr>
              <a:t>PinLED,OUTPUT</a:t>
            </a:r>
            <a:r>
              <a:rPr lang="en-US" sz="2000" dirty="0">
                <a:latin typeface="Arial Rounded MT Bold" panose="020F0704030504030204" pitchFamily="34" charset="0"/>
              </a:rPr>
              <a:t>);</a:t>
            </a:r>
          </a:p>
          <a:p>
            <a:r>
              <a:rPr lang="en-US" sz="2000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Serial.begin</a:t>
            </a:r>
            <a:r>
              <a:rPr lang="en-US" sz="2000" dirty="0">
                <a:solidFill>
                  <a:srgbClr val="FF9900"/>
                </a:solidFill>
                <a:latin typeface="Arial Rounded MT Bold" panose="020F0704030504030204" pitchFamily="34" charset="0"/>
              </a:rPr>
              <a:t>(9600);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}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void loop(){</a:t>
            </a:r>
          </a:p>
          <a:p>
            <a:r>
              <a:rPr lang="en-US" sz="200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dirty="0">
                <a:latin typeface="Arial Rounded MT Bold" panose="020F0704030504030204" pitchFamily="34" charset="0"/>
              </a:rPr>
              <a:t>(</a:t>
            </a:r>
            <a:r>
              <a:rPr lang="en-US" sz="2000" dirty="0" err="1">
                <a:latin typeface="Arial Rounded MT Bold" panose="020F0704030504030204" pitchFamily="34" charset="0"/>
              </a:rPr>
              <a:t>PinLED</a:t>
            </a:r>
            <a:r>
              <a:rPr lang="en-US" sz="2000" dirty="0">
                <a:latin typeface="Arial Rounded MT Bold" panose="020F0704030504030204" pitchFamily="34" charset="0"/>
              </a:rPr>
              <a:t>, HIGH);</a:t>
            </a:r>
          </a:p>
          <a:p>
            <a:r>
              <a:rPr lang="en-US" sz="2000" kern="0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Serial.print</a:t>
            </a:r>
            <a:r>
              <a:rPr lang="en-US" sz="2000" kern="0" dirty="0">
                <a:solidFill>
                  <a:srgbClr val="FF9900"/>
                </a:solidFill>
                <a:latin typeface="Arial Rounded MT Bold" panose="020F0704030504030204" pitchFamily="34" charset="0"/>
              </a:rPr>
              <a:t>(“Car stop");</a:t>
            </a:r>
          </a:p>
          <a:p>
            <a:endParaRPr lang="en-US" sz="2000" dirty="0">
              <a:solidFill>
                <a:srgbClr val="FF990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dirty="0" err="1">
                <a:latin typeface="Arial Rounded MT Bold" panose="020F0704030504030204" pitchFamily="34" charset="0"/>
              </a:rPr>
              <a:t>digitalWrite</a:t>
            </a:r>
            <a:r>
              <a:rPr lang="en-US" sz="2000" dirty="0">
                <a:latin typeface="Arial Rounded MT Bold" panose="020F0704030504030204" pitchFamily="34" charset="0"/>
              </a:rPr>
              <a:t>(</a:t>
            </a:r>
            <a:r>
              <a:rPr lang="en-US" sz="2000" dirty="0" err="1">
                <a:latin typeface="Arial Rounded MT Bold" panose="020F0704030504030204" pitchFamily="34" charset="0"/>
              </a:rPr>
              <a:t>PinLED</a:t>
            </a:r>
            <a:r>
              <a:rPr lang="en-US" sz="2000" dirty="0">
                <a:latin typeface="Arial Rounded MT Bold" panose="020F0704030504030204" pitchFamily="34" charset="0"/>
              </a:rPr>
              <a:t>, LOW);</a:t>
            </a:r>
          </a:p>
          <a:p>
            <a:r>
              <a:rPr lang="en-US" sz="2000" kern="0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Serial.println</a:t>
            </a:r>
            <a:r>
              <a:rPr lang="en-US" sz="2000" kern="0" dirty="0">
                <a:solidFill>
                  <a:srgbClr val="FF9900"/>
                </a:solidFill>
                <a:latin typeface="Arial Rounded MT Bold" panose="020F0704030504030204" pitchFamily="34" charset="0"/>
              </a:rPr>
              <a:t>(“Go");</a:t>
            </a:r>
            <a:endParaRPr lang="en-US" sz="2000" dirty="0">
              <a:solidFill>
                <a:srgbClr val="FF990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delay(1000);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}</a:t>
            </a:r>
          </a:p>
          <a:p>
            <a:endParaRPr lang="fr-FR" sz="2000" dirty="0">
              <a:latin typeface="Arial Rounded MT Bold" panose="020F07040305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653E2B-1448-433F-B3AF-529360A05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513"/>
          <a:stretch/>
        </p:blipFill>
        <p:spPr>
          <a:xfrm rot="5400000">
            <a:off x="6525746" y="2699390"/>
            <a:ext cx="3005275" cy="21602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B24E88-E324-4029-9CE0-D674E5E870D3}"/>
              </a:ext>
            </a:extLst>
          </p:cNvPr>
          <p:cNvSpPr/>
          <p:nvPr/>
        </p:nvSpPr>
        <p:spPr>
          <a:xfrm>
            <a:off x="5362217" y="365138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0" dirty="0"/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718D5-8E3F-482B-BF8F-BCD239B5D2A0}"/>
              </a:ext>
            </a:extLst>
          </p:cNvPr>
          <p:cNvSpPr/>
          <p:nvPr/>
        </p:nvSpPr>
        <p:spPr>
          <a:xfrm>
            <a:off x="6167657" y="3284984"/>
            <a:ext cx="1068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dirty="0"/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104815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98F62F9-FD0B-450F-A5D2-0B7FE1CD6BCE}"/>
              </a:ext>
            </a:extLst>
          </p:cNvPr>
          <p:cNvSpPr/>
          <p:nvPr/>
        </p:nvSpPr>
        <p:spPr bwMode="auto">
          <a:xfrm>
            <a:off x="107504" y="1431270"/>
            <a:ext cx="6552728" cy="5426730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600" b="1" dirty="0">
              <a:latin typeface="Arial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6621F31-FAE2-4B99-82F3-0FCE7571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7065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Send command from serial monitor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A8164-74F0-4734-B37B-955B129BF8EE}"/>
              </a:ext>
            </a:extLst>
          </p:cNvPr>
          <p:cNvSpPr/>
          <p:nvPr/>
        </p:nvSpPr>
        <p:spPr>
          <a:xfrm>
            <a:off x="183693" y="1540533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int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PinLED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= 11;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String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ChaineSaisie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//------------------------------------------------------------</a:t>
            </a:r>
          </a:p>
          <a:p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void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setup()  {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pinMode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PinLED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, OUTPUT);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Serial.begin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(9600);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//------------------------------------------------------------</a:t>
            </a:r>
          </a:p>
          <a:p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void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loop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()  {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// check if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something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has been sent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from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seria</a:t>
            </a:r>
            <a:r>
              <a:rPr lang="fr-F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l 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monitor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if 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Serial.available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()) {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ChaineSaisie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=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Serial.readString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();  } </a:t>
            </a:r>
          </a:p>
          <a:p>
            <a:r>
              <a:rPr lang="fr-F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   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else</a:t>
            </a:r>
            <a:endParaRPr lang="fr-FR" sz="1600" b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  { 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ChaineSaisie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= "";   }</a:t>
            </a:r>
          </a:p>
          <a:p>
            <a:endParaRPr lang="fr-FR" sz="1600" b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if 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ChaineSaisie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== "LEDON") { 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digitalWrite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PinLED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, HIGH);   }</a:t>
            </a:r>
          </a:p>
          <a:p>
            <a:endParaRPr lang="fr-FR" sz="1600" b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if 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ChaineSaisie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== "LEDOFF") { 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digitalWrite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PinLED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, LOW);    }</a:t>
            </a:r>
          </a:p>
          <a:p>
            <a:endParaRPr lang="fr-FR" sz="1600" b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  <a:r>
              <a:rPr lang="fr-FR" sz="1600" b="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delay</a:t>
            </a:r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(100);</a:t>
            </a:r>
          </a:p>
          <a:p>
            <a:r>
              <a:rPr lang="fr-FR" sz="1600" b="0" dirty="0">
                <a:latin typeface="Arial Rounded MT Bold" panose="020F0704030504030204" pitchFamily="34" charset="0"/>
                <a:cs typeface="Arial" panose="020B0604020202020204" pitchFamily="34" charset="0"/>
              </a:rPr>
              <a:t>}</a:t>
            </a:r>
          </a:p>
          <a:p>
            <a:endParaRPr lang="fr-FR" sz="1600" b="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551080-4911-497E-B4DA-97F73BD1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13"/>
          <a:stretch/>
        </p:blipFill>
        <p:spPr>
          <a:xfrm rot="5400000">
            <a:off x="6525746" y="2699390"/>
            <a:ext cx="300527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US" altLang="et-EE" smtClean="0"/>
              <a:pPr>
                <a:defRPr/>
              </a:pPr>
              <a:t>28</a:t>
            </a:fld>
            <a:endParaRPr lang="en-US" altLang="et-E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3806" y="3722740"/>
            <a:ext cx="8786874" cy="714372"/>
          </a:xfrm>
        </p:spPr>
        <p:txBody>
          <a:bodyPr/>
          <a:lstStyle/>
          <a:p>
            <a:r>
              <a:rPr lang="en-US" dirty="0"/>
              <a:t>Other functions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42910" y="2000240"/>
            <a:ext cx="8286808" cy="100489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FF9F34"/>
                </a:solidFill>
              </a:rPr>
              <a:t>pinMode</a:t>
            </a:r>
            <a:r>
              <a:rPr lang="en-US" sz="1800" b="1" dirty="0">
                <a:solidFill>
                  <a:srgbClr val="FF9F34"/>
                </a:solidFill>
              </a:rPr>
              <a:t> (pin number, OUTPUT or INPUT);</a:t>
            </a:r>
            <a:r>
              <a:rPr lang="en-US" sz="1800" dirty="0">
                <a:solidFill>
                  <a:srgbClr val="FF9F34"/>
                </a:solidFill>
              </a:rPr>
              <a:t>  </a:t>
            </a:r>
            <a:r>
              <a:rPr lang="en-US" sz="1800" dirty="0"/>
              <a:t>//sets one pin direction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pinMode</a:t>
            </a:r>
            <a:r>
              <a:rPr lang="en-US" sz="1800" dirty="0"/>
              <a:t> (9, OUTPUT);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pinMode</a:t>
            </a:r>
            <a:r>
              <a:rPr lang="en-US" sz="1800" dirty="0"/>
              <a:t> (</a:t>
            </a:r>
            <a:r>
              <a:rPr lang="en-US" sz="1800" dirty="0" err="1"/>
              <a:t>PinLED</a:t>
            </a:r>
            <a:r>
              <a:rPr lang="en-US" sz="1800" dirty="0"/>
              <a:t>, OUTPUT);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FF9F34"/>
                </a:solidFill>
              </a:rPr>
              <a:t>Serial.begin</a:t>
            </a:r>
            <a:r>
              <a:rPr lang="en-US" sz="1800" b="1" dirty="0">
                <a:solidFill>
                  <a:srgbClr val="FF9F34"/>
                </a:solidFill>
              </a:rPr>
              <a:t>(9600); </a:t>
            </a:r>
            <a:r>
              <a:rPr lang="en-US" sz="1800" dirty="0"/>
              <a:t>// initializes the serial communication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223806" y="1366830"/>
            <a:ext cx="878687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altLang="et-EE" sz="2800" b="1">
                <a:solidFill>
                  <a:srgbClr val="004974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r>
              <a:rPr lang="en-US" kern="0" dirty="0"/>
              <a:t>Set up 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4246056"/>
            <a:ext cx="88256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SERIAL PRINT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Serial.print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(”character string"); 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 prints a text in the serial window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Serial.print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(</a:t>
            </a: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sensorValue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);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 prints the data 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sensorValue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 in the serial window</a:t>
            </a:r>
          </a:p>
          <a:p>
            <a:pPr lvl="0" eaLnBrk="0" hangingPunct="0">
              <a:spcBef>
                <a:spcPct val="20000"/>
              </a:spcBef>
            </a:pPr>
            <a:endParaRPr lang="en-US" sz="1800" kern="0" dirty="0">
              <a:solidFill>
                <a:srgbClr val="004974"/>
              </a:solidFill>
              <a:latin typeface="Arial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DELAY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delay(</a:t>
            </a: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time_period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);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//waits during 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time_period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 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ms</a:t>
            </a:r>
            <a:endParaRPr lang="en-US" sz="1800" kern="0" dirty="0">
              <a:solidFill>
                <a:srgbClr val="00497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US" altLang="et-EE" smtClean="0"/>
              <a:pPr>
                <a:defRPr/>
              </a:pPr>
              <a:t>29</a:t>
            </a:fld>
            <a:endParaRPr lang="en-US" altLang="et-EE" dirty="0"/>
          </a:p>
        </p:txBody>
      </p:sp>
      <p:sp>
        <p:nvSpPr>
          <p:cNvPr id="8" name="Rectangle 7"/>
          <p:cNvSpPr/>
          <p:nvPr/>
        </p:nvSpPr>
        <p:spPr>
          <a:xfrm>
            <a:off x="180460" y="1772816"/>
            <a:ext cx="8963539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sz="1800" kern="0" dirty="0">
              <a:solidFill>
                <a:srgbClr val="00497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OUTPUT &gt; WRITE</a:t>
            </a:r>
          </a:p>
          <a:p>
            <a:pPr eaLnBrk="0" hangingPunct="0">
              <a:spcBef>
                <a:spcPct val="20000"/>
              </a:spcBef>
            </a:pPr>
            <a:endParaRPr lang="en-US" sz="1800" kern="0" dirty="0">
              <a:solidFill>
                <a:srgbClr val="00497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digitalWrite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 (pin number, HIGH or LOW);  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//sets the digital level of the specified pin</a:t>
            </a:r>
            <a:endParaRPr lang="en-US" sz="1800" b="1" kern="0" dirty="0">
              <a:solidFill>
                <a:srgbClr val="00497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	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digitalWrite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 (9, LOW); </a:t>
            </a:r>
          </a:p>
          <a:p>
            <a:pPr eaLnBrk="0" hangingPunct="0">
              <a:spcBef>
                <a:spcPct val="20000"/>
              </a:spcBef>
            </a:pPr>
            <a:endParaRPr lang="en-US" sz="1800" b="1" kern="0" dirty="0">
              <a:solidFill>
                <a:srgbClr val="FF9F3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analogWrite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(pin number, value between 0 and 255 );  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//sets the analog voltage of the specified pin (3, 5, 6, 9, 10, 11)</a:t>
            </a:r>
            <a:endParaRPr lang="en-US" sz="1800" b="1" kern="0" dirty="0">
              <a:solidFill>
                <a:srgbClr val="00497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	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analogWrite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 (9, 128);   //mean voltage delivered at pin 9 is 2,5V</a:t>
            </a:r>
          </a:p>
        </p:txBody>
      </p:sp>
    </p:spTree>
    <p:extLst>
      <p:ext uri="{BB962C8B-B14F-4D97-AF65-F5344CB8AC3E}">
        <p14:creationId xmlns:p14="http://schemas.microsoft.com/office/powerpoint/2010/main" val="146479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GB" altLang="et-EE" smtClean="0"/>
              <a:pPr>
                <a:defRPr/>
              </a:pPr>
              <a:t>3</a:t>
            </a:fld>
            <a:endParaRPr lang="en-GB" altLang="et-E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1470" y="2309391"/>
            <a:ext cx="6244735" cy="4071937"/>
          </a:xfrm>
        </p:spPr>
        <p:txBody>
          <a:bodyPr/>
          <a:lstStyle/>
          <a:p>
            <a:r>
              <a:rPr lang="en-US" sz="2000" dirty="0"/>
              <a:t>Definition of the specifications</a:t>
            </a:r>
          </a:p>
          <a:p>
            <a:endParaRPr lang="en-US" sz="2000" dirty="0"/>
          </a:p>
          <a:p>
            <a:r>
              <a:rPr lang="en-US" sz="2000" dirty="0"/>
              <a:t>Basic knowledge on electronics, computer science</a:t>
            </a:r>
          </a:p>
          <a:p>
            <a:endParaRPr lang="en-US" sz="2000" dirty="0"/>
          </a:p>
          <a:p>
            <a:r>
              <a:rPr lang="en-US" sz="2000" dirty="0"/>
              <a:t>Useful simulation software for non-specialists</a:t>
            </a:r>
          </a:p>
          <a:p>
            <a:endParaRPr lang="en-US" sz="2000" dirty="0"/>
          </a:p>
          <a:p>
            <a:r>
              <a:rPr lang="en-US" sz="2000" dirty="0"/>
              <a:t>Available numerical libraries to implement sensors and actuators </a:t>
            </a:r>
          </a:p>
          <a:p>
            <a:pPr marL="457200" lvl="1" indent="0">
              <a:buNone/>
            </a:pP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 easy programming for beginners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4096" y="1012726"/>
            <a:ext cx="2659904" cy="520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61088" y="6262897"/>
            <a:ext cx="2265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j-lt"/>
              </a:rPr>
              <a:t>https://</a:t>
            </a:r>
            <a:r>
              <a:rPr lang="fr-FR" sz="1400" dirty="0" err="1">
                <a:latin typeface="+mj-lt"/>
              </a:rPr>
              <a:t>www.tinkercad.com</a:t>
            </a:r>
            <a:endParaRPr lang="fr-FR" sz="1400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96" y="1030877"/>
            <a:ext cx="647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D52884F-D0D7-40CB-BE6A-938EE70F408E}"/>
              </a:ext>
            </a:extLst>
          </p:cNvPr>
          <p:cNvSpPr txBox="1"/>
          <p:nvPr/>
        </p:nvSpPr>
        <p:spPr>
          <a:xfrm>
            <a:off x="683568" y="2996952"/>
            <a:ext cx="7956376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fr-FR" sz="5400" dirty="0" err="1">
                <a:solidFill>
                  <a:schemeClr val="bg1"/>
                </a:solidFill>
                <a:latin typeface="Bauhaus 93" panose="04030905020B02020C02" pitchFamily="82" charset="0"/>
              </a:rPr>
              <a:t>Analog</a:t>
            </a:r>
            <a:r>
              <a:rPr lang="fr-FR" sz="5400" dirty="0">
                <a:solidFill>
                  <a:schemeClr val="bg1"/>
                </a:solidFill>
                <a:latin typeface="Bauhaus 93" panose="04030905020B02020C02" pitchFamily="82" charset="0"/>
              </a:rPr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2141678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Arduino </a:t>
            </a:r>
            <a:r>
              <a:rPr lang="fr-FR" dirty="0" err="1"/>
              <a:t>motherboard</a:t>
            </a:r>
            <a:r>
              <a:rPr lang="fr-FR" dirty="0"/>
              <a:t> : </a:t>
            </a:r>
            <a:r>
              <a:rPr lang="fr-FR" dirty="0" err="1"/>
              <a:t>Analog</a:t>
            </a:r>
            <a:r>
              <a:rPr lang="fr-FR" dirty="0"/>
              <a:t> inputs (</a:t>
            </a:r>
            <a:r>
              <a:rPr lang="fr-FR" dirty="0" err="1"/>
              <a:t>sensors</a:t>
            </a:r>
            <a:r>
              <a:rPr lang="fr-FR" dirty="0"/>
              <a:t>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55" y="3332461"/>
            <a:ext cx="2993784" cy="1873411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3491880" y="2892436"/>
            <a:ext cx="155866" cy="49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27261" y="2420888"/>
            <a:ext cx="4292325" cy="40011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000" dirty="0">
                <a:solidFill>
                  <a:srgbClr val="004974"/>
                </a:solidFill>
                <a:latin typeface="+mn-lt"/>
              </a:rPr>
              <a:t>Digital Inputs (switch, </a:t>
            </a:r>
            <a:r>
              <a:rPr lang="fr-FR" sz="2000" dirty="0" err="1">
                <a:solidFill>
                  <a:srgbClr val="004974"/>
                </a:solidFill>
                <a:latin typeface="+mn-lt"/>
              </a:rPr>
              <a:t>button</a:t>
            </a:r>
            <a:r>
              <a:rPr lang="fr-FR" sz="2000" dirty="0">
                <a:solidFill>
                  <a:srgbClr val="004974"/>
                </a:solidFill>
                <a:latin typeface="+mn-lt"/>
              </a:rPr>
              <a:t>, contact)</a:t>
            </a:r>
          </a:p>
        </p:txBody>
      </p:sp>
      <p:sp>
        <p:nvSpPr>
          <p:cNvPr id="17" name="Flèche vers le bas 16"/>
          <p:cNvSpPr/>
          <p:nvPr/>
        </p:nvSpPr>
        <p:spPr>
          <a:xfrm flipH="1" flipV="1">
            <a:off x="3818078" y="5352772"/>
            <a:ext cx="169241" cy="498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2141" y="5949280"/>
            <a:ext cx="6885955" cy="40011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sz="2000" dirty="0" err="1">
                <a:solidFill>
                  <a:srgbClr val="FFC000"/>
                </a:solidFill>
                <a:latin typeface="+mn-lt"/>
              </a:rPr>
              <a:t>Analog</a:t>
            </a:r>
            <a:r>
              <a:rPr lang="fr-FR" sz="2000" dirty="0">
                <a:solidFill>
                  <a:srgbClr val="FFC000"/>
                </a:solidFill>
                <a:latin typeface="+mn-lt"/>
              </a:rPr>
              <a:t> Inputs (thermistor, </a:t>
            </a:r>
            <a:r>
              <a:rPr lang="fr-FR" sz="2000" dirty="0" err="1">
                <a:solidFill>
                  <a:srgbClr val="FFC000"/>
                </a:solidFill>
                <a:latin typeface="+mn-lt"/>
              </a:rPr>
              <a:t>photocell</a:t>
            </a:r>
            <a:r>
              <a:rPr lang="fr-FR" sz="2000" dirty="0">
                <a:solidFill>
                  <a:srgbClr val="FFC000"/>
                </a:solidFill>
                <a:latin typeface="+mn-lt"/>
              </a:rPr>
              <a:t>, </a:t>
            </a:r>
            <a:r>
              <a:rPr lang="fr-FR" sz="2000" dirty="0" err="1">
                <a:solidFill>
                  <a:srgbClr val="FFC000"/>
                </a:solidFill>
                <a:latin typeface="+mn-lt"/>
              </a:rPr>
              <a:t>humidity</a:t>
            </a:r>
            <a:r>
              <a:rPr lang="fr-FR" sz="2000" dirty="0">
                <a:solidFill>
                  <a:srgbClr val="FFC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FFC000"/>
                </a:solidFill>
                <a:latin typeface="+mn-lt"/>
              </a:rPr>
              <a:t>sensor</a:t>
            </a:r>
            <a:r>
              <a:rPr lang="fr-FR" sz="2000" dirty="0">
                <a:solidFill>
                  <a:srgbClr val="FFC000"/>
                </a:solidFill>
                <a:latin typeface="+mn-lt"/>
              </a:rPr>
              <a:t>, </a:t>
            </a:r>
            <a:r>
              <a:rPr lang="mr-IN" sz="2000" dirty="0">
                <a:solidFill>
                  <a:srgbClr val="FFC000"/>
                </a:solidFill>
                <a:latin typeface="+mn-lt"/>
              </a:rPr>
              <a:t>…</a:t>
            </a:r>
            <a:r>
              <a:rPr lang="fr-FR" sz="2000" dirty="0">
                <a:solidFill>
                  <a:srgbClr val="FFC000"/>
                </a:solidFill>
                <a:latin typeface="+mn-lt"/>
              </a:rPr>
              <a:t>. 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28287" y="2566598"/>
            <a:ext cx="240078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4974"/>
            </a:solidFill>
          </a:ln>
        </p:spPr>
        <p:txBody>
          <a:bodyPr wrap="none" lIns="18000" rIns="18000" rtlCol="0">
            <a:spAutoFit/>
          </a:bodyPr>
          <a:lstStyle/>
          <a:p>
            <a:r>
              <a:rPr lang="en-US" sz="2000" b="1" dirty="0">
                <a:solidFill>
                  <a:srgbClr val="004974"/>
                </a:solidFill>
                <a:latin typeface="+mj-lt"/>
              </a:rPr>
              <a:t>Digital levels: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4974"/>
                </a:solidFill>
                <a:latin typeface="+mj-lt"/>
              </a:rPr>
              <a:t>5V : “HIGH” or “1”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4974"/>
                </a:solidFill>
                <a:latin typeface="+mj-lt"/>
              </a:rPr>
              <a:t>0V : “LOW” or “0”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434422" y="4710084"/>
            <a:ext cx="2394645" cy="735140"/>
          </a:xfrm>
          <a:prstGeom prst="rect">
            <a:avLst/>
          </a:prstGeom>
          <a:solidFill>
            <a:srgbClr val="FFCC99"/>
          </a:solidFill>
          <a:ln>
            <a:solidFill>
              <a:srgbClr val="004974"/>
            </a:solidFill>
          </a:ln>
        </p:spPr>
        <p:txBody>
          <a:bodyPr wrap="square" lIns="18000" rIns="18000" rtlCol="0">
            <a:spAutoFit/>
          </a:bodyPr>
          <a:lstStyle/>
          <a:p>
            <a:r>
              <a:rPr lang="en-US" sz="2000" b="1" dirty="0">
                <a:solidFill>
                  <a:srgbClr val="004974"/>
                </a:solidFill>
                <a:latin typeface="+mj-lt"/>
              </a:rPr>
              <a:t>Analog input :</a:t>
            </a:r>
          </a:p>
          <a:p>
            <a:r>
              <a:rPr lang="en-US" sz="2000" dirty="0">
                <a:solidFill>
                  <a:srgbClr val="004974"/>
                </a:solidFill>
                <a:latin typeface="+mj-lt"/>
              </a:rPr>
              <a:t>From 0 to 5 V</a:t>
            </a:r>
            <a:endParaRPr lang="en-US" sz="2000" b="1" dirty="0">
              <a:solidFill>
                <a:srgbClr val="004974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9265" y="5079403"/>
            <a:ext cx="2121147" cy="64633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Reference voltage :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5V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fr-FR" sz="1800" dirty="0">
                <a:latin typeface="+mn-lt"/>
              </a:rPr>
              <a:t>GND (0V)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348713" y="5147875"/>
            <a:ext cx="649420" cy="2293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490529" y="5188611"/>
            <a:ext cx="649420" cy="2293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4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0B22EC8-4C0F-4D0C-B9EB-5B9CB749E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286808" cy="100489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FF9F34"/>
                </a:solidFill>
              </a:rPr>
              <a:t>pinMode</a:t>
            </a:r>
            <a:r>
              <a:rPr lang="en-US" sz="1800" b="1" dirty="0">
                <a:solidFill>
                  <a:srgbClr val="FF9F34"/>
                </a:solidFill>
              </a:rPr>
              <a:t> (pin number, OUTPUT or INPUT);</a:t>
            </a:r>
            <a:r>
              <a:rPr lang="en-US" sz="1800" dirty="0">
                <a:solidFill>
                  <a:srgbClr val="FF9F34"/>
                </a:solidFill>
              </a:rPr>
              <a:t>  </a:t>
            </a:r>
            <a:r>
              <a:rPr lang="en-US" sz="1800" dirty="0"/>
              <a:t>//sets one pin direction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pinMode</a:t>
            </a:r>
            <a:r>
              <a:rPr lang="en-US" sz="1800" dirty="0"/>
              <a:t> (9, INPUT);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pinMode</a:t>
            </a:r>
            <a:r>
              <a:rPr lang="en-US" sz="1800" dirty="0"/>
              <a:t> (A0, INPUT); 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C1B41-2CC2-4A22-AA3F-E0DA0C6013D0}"/>
              </a:ext>
            </a:extLst>
          </p:cNvPr>
          <p:cNvSpPr/>
          <p:nvPr/>
        </p:nvSpPr>
        <p:spPr>
          <a:xfrm>
            <a:off x="251520" y="3160037"/>
            <a:ext cx="896353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INPUT : READ 	</a:t>
            </a:r>
          </a:p>
          <a:p>
            <a:pPr eaLnBrk="0" hangingPunct="0">
              <a:spcBef>
                <a:spcPct val="20000"/>
              </a:spcBef>
            </a:pPr>
            <a:endParaRPr lang="en-US" sz="1800" b="1" kern="0" dirty="0">
              <a:solidFill>
                <a:srgbClr val="FF9F3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digitalRead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 (pin number);    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 returns the digital level of the specified pin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	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SensorValue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=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digitalRead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(6);</a:t>
            </a:r>
          </a:p>
          <a:p>
            <a:pPr eaLnBrk="0" hangingPunct="0">
              <a:spcBef>
                <a:spcPct val="20000"/>
              </a:spcBef>
            </a:pPr>
            <a:endParaRPr lang="en-US" sz="1800" kern="0" dirty="0">
              <a:solidFill>
                <a:srgbClr val="004974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800" b="1" kern="0" dirty="0" err="1">
                <a:solidFill>
                  <a:srgbClr val="FF9F34"/>
                </a:solidFill>
                <a:latin typeface="Arial"/>
              </a:rPr>
              <a:t>analogRead</a:t>
            </a:r>
            <a:r>
              <a:rPr lang="en-US" sz="1800" b="1" kern="0" dirty="0">
                <a:solidFill>
                  <a:srgbClr val="FF9F34"/>
                </a:solidFill>
                <a:latin typeface="Arial"/>
              </a:rPr>
              <a:t> (pin number);    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// returns the numerical value (0-1023) proportional        to the analog voltage of the specified pin (between A0 to A5)</a:t>
            </a:r>
          </a:p>
          <a:p>
            <a:pPr eaLnBrk="0" hangingPunct="0">
              <a:spcBef>
                <a:spcPct val="20000"/>
              </a:spcBef>
            </a:pPr>
            <a:r>
              <a:rPr lang="en-US" sz="1800" kern="0" dirty="0">
                <a:solidFill>
                  <a:srgbClr val="004974"/>
                </a:solidFill>
                <a:latin typeface="Arial"/>
              </a:rPr>
              <a:t>	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SensorValueA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=</a:t>
            </a:r>
            <a:r>
              <a:rPr lang="en-US" sz="1800" kern="0" dirty="0" err="1">
                <a:solidFill>
                  <a:srgbClr val="004974"/>
                </a:solidFill>
                <a:latin typeface="Arial"/>
              </a:rPr>
              <a:t>analogRead</a:t>
            </a:r>
            <a:r>
              <a:rPr lang="en-US" sz="1800" kern="0" dirty="0">
                <a:solidFill>
                  <a:srgbClr val="004974"/>
                </a:solidFill>
                <a:latin typeface="Arial"/>
              </a:rPr>
              <a:t>(A0);</a:t>
            </a:r>
          </a:p>
        </p:txBody>
      </p:sp>
    </p:spTree>
    <p:extLst>
      <p:ext uri="{BB962C8B-B14F-4D97-AF65-F5344CB8AC3E}">
        <p14:creationId xmlns:p14="http://schemas.microsoft.com/office/powerpoint/2010/main" val="200926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42910" y="2000240"/>
            <a:ext cx="4289130" cy="4071937"/>
          </a:xfrm>
        </p:spPr>
        <p:txBody>
          <a:bodyPr/>
          <a:lstStyle/>
          <a:p>
            <a:r>
              <a:rPr lang="fr-FR" dirty="0"/>
              <a:t>Use a thermistor</a:t>
            </a:r>
          </a:p>
          <a:p>
            <a:endParaRPr lang="fr-FR" dirty="0"/>
          </a:p>
          <a:p>
            <a:r>
              <a:rPr lang="fr-FR" dirty="0" err="1"/>
              <a:t>Measure</a:t>
            </a:r>
            <a:r>
              <a:rPr lang="fr-FR" dirty="0"/>
              <a:t> a value and </a:t>
            </a:r>
            <a:r>
              <a:rPr lang="fr-FR" dirty="0" err="1"/>
              <a:t>print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on serial monitor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Convert</a:t>
            </a:r>
            <a:r>
              <a:rPr lang="fr-FR" dirty="0"/>
              <a:t> R to 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E6982DD-C310-4604-9B2A-A49FC2C6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F0A7E9E-BE6D-49D4-BA0F-7DED83BB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520" b="641"/>
          <a:stretch>
            <a:fillRect/>
          </a:stretch>
        </p:blipFill>
        <p:spPr bwMode="auto">
          <a:xfrm>
            <a:off x="5517971" y="1942825"/>
            <a:ext cx="3442121" cy="41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2060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EC5FAF4F-07AC-4C76-B0BE-D4CBE75153C2}"/>
              </a:ext>
            </a:extLst>
          </p:cNvPr>
          <p:cNvGrpSpPr/>
          <p:nvPr/>
        </p:nvGrpSpPr>
        <p:grpSpPr>
          <a:xfrm>
            <a:off x="7053946" y="2973521"/>
            <a:ext cx="229906" cy="1068391"/>
            <a:chOff x="2483768" y="2852936"/>
            <a:chExt cx="373922" cy="1440160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CB715C3-0133-426F-ABA4-0CC5F64CAF18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8AD7FB0E-4C6C-4A02-8239-FC51D284F4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BCEDA102-CFD5-432B-9085-3DEF569042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CACDAAA1-A2F4-4AAA-A23C-6F67075428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3D193CD-903E-4FBF-8FBE-DC9967213B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A89791C-4C5D-4C30-B69B-3A3CE4BE84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309DEB0C-F579-4A02-9B26-3A28D0C4A6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CB7023B2-4C72-40A6-BFE8-DE8DFA09DE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99B8228-C3F1-41EB-8698-E437975E85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9C36C1F-8E35-4F65-91DA-0769F4DB74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7B5E36C-2E8E-4F95-B085-EFD71466A0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60D803B-85A0-4669-8E72-49A46C9FC316}"/>
              </a:ext>
            </a:extLst>
          </p:cNvPr>
          <p:cNvGrpSpPr/>
          <p:nvPr/>
        </p:nvGrpSpPr>
        <p:grpSpPr>
          <a:xfrm>
            <a:off x="7053946" y="4065370"/>
            <a:ext cx="229906" cy="1068391"/>
            <a:chOff x="2483768" y="2852936"/>
            <a:chExt cx="373922" cy="144016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829AE7D-BA34-429E-9E63-258CFBBD150D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E2D9C91C-0171-4A98-A23A-E3779A144D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E1802D5E-63B3-470F-95BC-C1684EF1FB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C767DAF8-14DC-40B2-832A-186A947D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9E875DB1-1120-4BDD-8CAF-FDB9D3B627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1368E16F-5248-467D-94B3-4F4CAB5FF3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EDEAF37F-D1CF-4557-953F-87C0E795FF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D55F71F5-805A-4472-AE35-2A58A7B2BC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DC00DE4E-9963-4934-9BF3-4C0BAC4E61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19B4E3F-BDA5-4061-8789-53F8B83347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A215CD0-9796-4C64-9159-010E303464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Ellipse 49">
            <a:extLst>
              <a:ext uri="{FF2B5EF4-FFF2-40B4-BE49-F238E27FC236}">
                <a16:creationId xmlns:a16="http://schemas.microsoft.com/office/drawing/2014/main" id="{644022C6-D0F8-4148-BACB-CF2F156F489E}"/>
              </a:ext>
            </a:extLst>
          </p:cNvPr>
          <p:cNvSpPr/>
          <p:nvPr/>
        </p:nvSpPr>
        <p:spPr bwMode="auto">
          <a:xfrm>
            <a:off x="5541778" y="290151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A223647-E854-400B-9409-483A256F78C5}"/>
              </a:ext>
            </a:extLst>
          </p:cNvPr>
          <p:cNvCxnSpPr>
            <a:stCxn id="50" idx="6"/>
          </p:cNvCxnSpPr>
          <p:nvPr/>
        </p:nvCxnSpPr>
        <p:spPr bwMode="auto">
          <a:xfrm>
            <a:off x="5685793" y="297352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4880C1D2-83BA-4DE4-95B8-012C9C93B97E}"/>
              </a:ext>
            </a:extLst>
          </p:cNvPr>
          <p:cNvSpPr/>
          <p:nvPr/>
        </p:nvSpPr>
        <p:spPr bwMode="auto">
          <a:xfrm>
            <a:off x="5541778" y="506175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B313C63-42DB-4DA3-8621-FFDA60496A9C}"/>
              </a:ext>
            </a:extLst>
          </p:cNvPr>
          <p:cNvCxnSpPr>
            <a:stCxn id="53" idx="6"/>
          </p:cNvCxnSpPr>
          <p:nvPr/>
        </p:nvCxnSpPr>
        <p:spPr bwMode="auto">
          <a:xfrm>
            <a:off x="5685793" y="513376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6710AB11-9986-4512-BF11-054CF2B640D2}"/>
              </a:ext>
            </a:extLst>
          </p:cNvPr>
          <p:cNvSpPr txBox="1"/>
          <p:nvPr/>
        </p:nvSpPr>
        <p:spPr>
          <a:xfrm>
            <a:off x="4815582" y="496265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73A6C3D-422E-4531-9F0E-91C861049E45}"/>
              </a:ext>
            </a:extLst>
          </p:cNvPr>
          <p:cNvSpPr txBox="1"/>
          <p:nvPr/>
        </p:nvSpPr>
        <p:spPr>
          <a:xfrm>
            <a:off x="4944542" y="280424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BEE2B9-350C-4311-9743-54D1D6EB166B}"/>
              </a:ext>
            </a:extLst>
          </p:cNvPr>
          <p:cNvSpPr/>
          <p:nvPr/>
        </p:nvSpPr>
        <p:spPr>
          <a:xfrm>
            <a:off x="4644009" y="3288720"/>
            <a:ext cx="2306870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Thermistor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84F675B3-96F9-4BE3-9EBF-4AF10A4EE1DA}"/>
              </a:ext>
            </a:extLst>
          </p:cNvPr>
          <p:cNvCxnSpPr/>
          <p:nvPr/>
        </p:nvCxnSpPr>
        <p:spPr>
          <a:xfrm flipV="1">
            <a:off x="6993147" y="3021668"/>
            <a:ext cx="346831" cy="991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7236327F-691C-44D1-9809-66B1EBAF0C7F}"/>
              </a:ext>
            </a:extLst>
          </p:cNvPr>
          <p:cNvSpPr/>
          <p:nvPr/>
        </p:nvSpPr>
        <p:spPr bwMode="auto">
          <a:xfrm>
            <a:off x="8638123" y="398163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296B726-33A9-47A7-A706-A9DA1042E373}"/>
              </a:ext>
            </a:extLst>
          </p:cNvPr>
          <p:cNvCxnSpPr>
            <a:cxnSpLocks/>
          </p:cNvCxnSpPr>
          <p:nvPr/>
        </p:nvCxnSpPr>
        <p:spPr bwMode="auto">
          <a:xfrm>
            <a:off x="7155016" y="405364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8FAA2671-714A-4725-8D0C-270308E7DE52}"/>
              </a:ext>
            </a:extLst>
          </p:cNvPr>
          <p:cNvSpPr txBox="1"/>
          <p:nvPr/>
        </p:nvSpPr>
        <p:spPr>
          <a:xfrm>
            <a:off x="8347761" y="3474808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pic>
        <p:nvPicPr>
          <p:cNvPr id="64" name="Picture 5" descr="https://images-na.ssl-images-amazon.com/images/I/51vIcrwrP3L._SL1100_.jpg">
            <a:extLst>
              <a:ext uri="{FF2B5EF4-FFF2-40B4-BE49-F238E27FC236}">
                <a16:creationId xmlns:a16="http://schemas.microsoft.com/office/drawing/2014/main" id="{0F3AA8AE-AEF8-4694-AB38-912A8FB3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1591" t="19091" r="5227" b="16818"/>
          <a:stretch>
            <a:fillRect/>
          </a:stretch>
        </p:blipFill>
        <p:spPr bwMode="auto">
          <a:xfrm rot="5400000" flipH="1">
            <a:off x="1383762" y="2404433"/>
            <a:ext cx="730910" cy="19179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7">
                <a:extLst>
                  <a:ext uri="{FF2B5EF4-FFF2-40B4-BE49-F238E27FC236}">
                    <a16:creationId xmlns:a16="http://schemas.microsoft.com/office/drawing/2014/main" id="{1E46FBD4-D0A4-4224-A337-2348A40A249B}"/>
                  </a:ext>
                </a:extLst>
              </p:cNvPr>
              <p:cNvSpPr txBox="1"/>
              <p:nvPr/>
            </p:nvSpPr>
            <p:spPr bwMode="auto">
              <a:xfrm>
                <a:off x="527050" y="4056062"/>
                <a:ext cx="3396876" cy="138915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d>
                            <m:dPr>
                              <m:ctrlP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b>
                      </m:sSub>
                      <m:r>
                        <a:rPr lang="fr-F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d>
                            <m:dPr>
                              <m:ctrlP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d>
                        </m:sub>
                      </m:sSub>
                      <m:r>
                        <a:rPr lang="fr-F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fr-F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298,15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fr-FR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fr-FR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</m:sub>
                    </m:sSub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</a:rPr>
                  <a:t>      B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=3950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65" name="Object 7">
                <a:extLst>
                  <a:ext uri="{FF2B5EF4-FFF2-40B4-BE49-F238E27FC236}">
                    <a16:creationId xmlns:a16="http://schemas.microsoft.com/office/drawing/2014/main" id="{1E46FBD4-D0A4-4224-A337-2348A40A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050" y="4056062"/>
                <a:ext cx="3396876" cy="1389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4">
            <a:extLst>
              <a:ext uri="{FF2B5EF4-FFF2-40B4-BE49-F238E27FC236}">
                <a16:creationId xmlns:a16="http://schemas.microsoft.com/office/drawing/2014/main" id="{7832D6E1-609A-41A6-96DA-6F0BD0A98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95" y="1917405"/>
            <a:ext cx="446449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2800" dirty="0" err="1"/>
              <a:t>Sensor</a:t>
            </a:r>
            <a:r>
              <a:rPr lang="fr-FR" altLang="fr-FR" sz="2800" dirty="0"/>
              <a:t> : thermistor		</a:t>
            </a:r>
          </a:p>
          <a:p>
            <a:pPr algn="just" eaLnBrk="1" hangingPunct="1"/>
            <a:endParaRPr lang="fr-FR" altLang="fr-FR" sz="2000" b="0" dirty="0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8B70B978-F2AF-47D1-BBD5-96C19652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542" y="1951092"/>
            <a:ext cx="311047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2800" dirty="0" err="1"/>
              <a:t>Electrical</a:t>
            </a:r>
            <a:r>
              <a:rPr lang="fr-FR" altLang="fr-FR" sz="2800" dirty="0"/>
              <a:t>  circuit	</a:t>
            </a:r>
          </a:p>
          <a:p>
            <a:pPr algn="just" eaLnBrk="1" hangingPunct="1"/>
            <a:endParaRPr lang="fr-FR" altLang="fr-FR" sz="2000" b="0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3875E72-4CFF-4467-86E8-983E15832600}"/>
              </a:ext>
            </a:extLst>
          </p:cNvPr>
          <p:cNvSpPr/>
          <p:nvPr/>
        </p:nvSpPr>
        <p:spPr bwMode="auto">
          <a:xfrm>
            <a:off x="7139774" y="4019390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D9C347-D003-46E3-9A30-AA683FEC9BE8}"/>
              </a:ext>
            </a:extLst>
          </p:cNvPr>
          <p:cNvSpPr/>
          <p:nvPr/>
        </p:nvSpPr>
        <p:spPr>
          <a:xfrm>
            <a:off x="4644008" y="4248254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10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C8CB9E0-C13C-4DFD-834F-8D6F88CCF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5" grpId="0"/>
      <p:bldP spid="56" grpId="0"/>
      <p:bldP spid="57" grpId="0" animBg="1"/>
      <p:bldP spid="59" grpId="0" animBg="1"/>
      <p:bldP spid="62" grpId="0"/>
      <p:bldP spid="67" grpId="0"/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083C5EE-2BB8-407D-B818-D9694F64E0B5}"/>
              </a:ext>
            </a:extLst>
          </p:cNvPr>
          <p:cNvSpPr/>
          <p:nvPr/>
        </p:nvSpPr>
        <p:spPr bwMode="auto">
          <a:xfrm>
            <a:off x="776675" y="2048314"/>
            <a:ext cx="2944394" cy="35373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7">
                <a:extLst>
                  <a:ext uri="{FF2B5EF4-FFF2-40B4-BE49-F238E27FC236}">
                    <a16:creationId xmlns:a16="http://schemas.microsoft.com/office/drawing/2014/main" id="{1E46FBD4-D0A4-4224-A337-2348A40A249B}"/>
                  </a:ext>
                </a:extLst>
              </p:cNvPr>
              <p:cNvSpPr txBox="1"/>
              <p:nvPr/>
            </p:nvSpPr>
            <p:spPr bwMode="auto">
              <a:xfrm>
                <a:off x="1085654" y="6101942"/>
                <a:ext cx="7780551" cy="138915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</m:sub>
                    </m:sSub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fr-FR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298,15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sup>
                    </m:sSup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</m:sub>
                    </m:sSub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</a:rPr>
                  <a:t>      B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=3950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65" name="Object 7">
                <a:extLst>
                  <a:ext uri="{FF2B5EF4-FFF2-40B4-BE49-F238E27FC236}">
                    <a16:creationId xmlns:a16="http://schemas.microsoft.com/office/drawing/2014/main" id="{1E46FBD4-D0A4-4224-A337-2348A40A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654" y="6101942"/>
                <a:ext cx="7780551" cy="1389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Image 50">
            <a:extLst>
              <a:ext uri="{FF2B5EF4-FFF2-40B4-BE49-F238E27FC236}">
                <a16:creationId xmlns:a16="http://schemas.microsoft.com/office/drawing/2014/main" id="{A02267FE-3D04-4021-ACBC-ED1C4DAC0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4" y="2394617"/>
            <a:ext cx="2382911" cy="2098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EE33289-571C-400E-B41D-B4F362BFCB35}"/>
                  </a:ext>
                </a:extLst>
              </p:cNvPr>
              <p:cNvSpPr txBox="1"/>
              <p:nvPr/>
            </p:nvSpPr>
            <p:spPr>
              <a:xfrm>
                <a:off x="767431" y="4755994"/>
                <a:ext cx="2900859" cy="572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mr-IN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5 </m:t>
                          </m:r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49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solidFill>
                                    <a:srgbClr val="004974"/>
                                  </a:solidFill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800" b="0" i="1" smtClean="0">
                                  <a:solidFill>
                                    <a:srgbClr val="004974"/>
                                  </a:solidFill>
                                  <a:latin typeface="Cambria Math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fr-FR" sz="1800" dirty="0">
                  <a:solidFill>
                    <a:srgbClr val="00497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EE33289-571C-400E-B41D-B4F362BFC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1" y="4755994"/>
                <a:ext cx="2900859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e 62">
            <a:extLst>
              <a:ext uri="{FF2B5EF4-FFF2-40B4-BE49-F238E27FC236}">
                <a16:creationId xmlns:a16="http://schemas.microsoft.com/office/drawing/2014/main" id="{FC5B1A4A-7F8D-4C3E-A7D2-304213B1F0D8}"/>
              </a:ext>
            </a:extLst>
          </p:cNvPr>
          <p:cNvGrpSpPr/>
          <p:nvPr/>
        </p:nvGrpSpPr>
        <p:grpSpPr>
          <a:xfrm>
            <a:off x="7053946" y="2973521"/>
            <a:ext cx="229906" cy="1068391"/>
            <a:chOff x="2483768" y="2852936"/>
            <a:chExt cx="373922" cy="1440160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B54468EC-39AB-4D3D-9C40-2B07F02B0472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D54AFF97-159D-49AB-86EB-C388A36C9E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D4B3CCBA-BD8A-4CD5-A1A2-C0C892BE23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46694901-8D03-4288-9DD0-DE04A0BF29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3B9DB92D-BA9B-4890-95F2-E7B357C13B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AE53957D-8ECE-409A-8B5E-E333F6A2CE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219B66E3-AFB9-49C0-A0F3-687A4B72C7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C17CC325-0D44-4354-86E6-0075194271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1506D8F1-5CE5-4BDB-AEBC-623D23E047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8F9D8A2-9E3B-40CC-ABC5-E68022EC3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77302075-47E8-4039-8E2F-6E49AECAFA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67A20190-9FC0-487E-8E5D-FF43EA920D6B}"/>
              </a:ext>
            </a:extLst>
          </p:cNvPr>
          <p:cNvGrpSpPr/>
          <p:nvPr/>
        </p:nvGrpSpPr>
        <p:grpSpPr>
          <a:xfrm>
            <a:off x="7053946" y="4065370"/>
            <a:ext cx="229906" cy="1068391"/>
            <a:chOff x="2483768" y="2852936"/>
            <a:chExt cx="373922" cy="1440160"/>
          </a:xfrm>
        </p:grpSpPr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21B790E9-BF3A-419F-AB85-23D6642B1B2F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87D9EB4E-A776-47F0-B7EB-A5A6024C1B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CDC9D5DD-5A47-47D9-9066-A7520B5A0B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20A4543B-1DA5-42FD-9ECD-114F0CD08C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99FF4935-89C6-4F4D-B2D4-24145440A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AF9279C0-4434-4BAC-8FCC-C529AAB756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2A656B68-44EA-495F-A78A-FF97CDEA92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1558FDF5-0F7C-49B6-8986-ACB50334C8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B59D3EBE-93B9-481C-A520-9DA568579A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754257B0-ED7F-433D-A731-128DF50B0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2448B321-6F7C-4EC1-91F6-C80C3BBFFB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1" name="Ellipse 90">
            <a:extLst>
              <a:ext uri="{FF2B5EF4-FFF2-40B4-BE49-F238E27FC236}">
                <a16:creationId xmlns:a16="http://schemas.microsoft.com/office/drawing/2014/main" id="{A161051E-99E5-40E9-9B28-B4CDA41599BE}"/>
              </a:ext>
            </a:extLst>
          </p:cNvPr>
          <p:cNvSpPr/>
          <p:nvPr/>
        </p:nvSpPr>
        <p:spPr bwMode="auto">
          <a:xfrm>
            <a:off x="5541778" y="290151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5C4AB5C-BA2F-4593-BE8F-A5C8B6ECEF99}"/>
              </a:ext>
            </a:extLst>
          </p:cNvPr>
          <p:cNvCxnSpPr>
            <a:stCxn id="91" idx="6"/>
          </p:cNvCxnSpPr>
          <p:nvPr/>
        </p:nvCxnSpPr>
        <p:spPr bwMode="auto">
          <a:xfrm>
            <a:off x="5685793" y="297352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Ellipse 92">
            <a:extLst>
              <a:ext uri="{FF2B5EF4-FFF2-40B4-BE49-F238E27FC236}">
                <a16:creationId xmlns:a16="http://schemas.microsoft.com/office/drawing/2014/main" id="{68BE80D0-68E4-4BD4-A4C5-B0D87E636E99}"/>
              </a:ext>
            </a:extLst>
          </p:cNvPr>
          <p:cNvSpPr/>
          <p:nvPr/>
        </p:nvSpPr>
        <p:spPr bwMode="auto">
          <a:xfrm>
            <a:off x="5541778" y="506175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9D2DFEC3-C844-4F00-A3C4-A4A02446F654}"/>
              </a:ext>
            </a:extLst>
          </p:cNvPr>
          <p:cNvCxnSpPr>
            <a:stCxn id="93" idx="6"/>
          </p:cNvCxnSpPr>
          <p:nvPr/>
        </p:nvCxnSpPr>
        <p:spPr bwMode="auto">
          <a:xfrm>
            <a:off x="5685793" y="513376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8EF50C53-C331-4250-8D32-5DCB05EB0FA8}"/>
              </a:ext>
            </a:extLst>
          </p:cNvPr>
          <p:cNvSpPr txBox="1"/>
          <p:nvPr/>
        </p:nvSpPr>
        <p:spPr>
          <a:xfrm>
            <a:off x="4815582" y="496265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184E570C-2A64-45FB-924C-C038B238736E}"/>
              </a:ext>
            </a:extLst>
          </p:cNvPr>
          <p:cNvSpPr txBox="1"/>
          <p:nvPr/>
        </p:nvSpPr>
        <p:spPr>
          <a:xfrm>
            <a:off x="4944542" y="280424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45C09AC-B5DF-4A8A-9FC3-8A6B0EFD116B}"/>
              </a:ext>
            </a:extLst>
          </p:cNvPr>
          <p:cNvSpPr/>
          <p:nvPr/>
        </p:nvSpPr>
        <p:spPr>
          <a:xfrm>
            <a:off x="4539475" y="3288720"/>
            <a:ext cx="241140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Thermistor</a:t>
            </a:r>
          </a:p>
        </p:txBody>
      </p: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16C7498B-FF58-44B9-9382-7DACFF3215CD}"/>
              </a:ext>
            </a:extLst>
          </p:cNvPr>
          <p:cNvCxnSpPr/>
          <p:nvPr/>
        </p:nvCxnSpPr>
        <p:spPr>
          <a:xfrm flipV="1">
            <a:off x="6993147" y="3021668"/>
            <a:ext cx="346831" cy="991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>
            <a:extLst>
              <a:ext uri="{FF2B5EF4-FFF2-40B4-BE49-F238E27FC236}">
                <a16:creationId xmlns:a16="http://schemas.microsoft.com/office/drawing/2014/main" id="{0EB02DA0-5F43-409C-8194-BD3E15B518EB}"/>
              </a:ext>
            </a:extLst>
          </p:cNvPr>
          <p:cNvSpPr/>
          <p:nvPr/>
        </p:nvSpPr>
        <p:spPr bwMode="auto">
          <a:xfrm>
            <a:off x="8638123" y="398163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F2314684-5AAE-4A06-9138-D80A3806EE69}"/>
              </a:ext>
            </a:extLst>
          </p:cNvPr>
          <p:cNvCxnSpPr>
            <a:cxnSpLocks/>
          </p:cNvCxnSpPr>
          <p:nvPr/>
        </p:nvCxnSpPr>
        <p:spPr bwMode="auto">
          <a:xfrm>
            <a:off x="7155016" y="405364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CC55B773-143B-496D-AAAF-ECA4BEDE5D67}"/>
              </a:ext>
            </a:extLst>
          </p:cNvPr>
          <p:cNvSpPr txBox="1"/>
          <p:nvPr/>
        </p:nvSpPr>
        <p:spPr>
          <a:xfrm>
            <a:off x="8350090" y="3501008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B5E688D1-D062-45B3-917F-6130B79B2C39}"/>
              </a:ext>
            </a:extLst>
          </p:cNvPr>
          <p:cNvSpPr/>
          <p:nvPr/>
        </p:nvSpPr>
        <p:spPr bwMode="auto">
          <a:xfrm>
            <a:off x="7139774" y="4019390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542001-EDC2-4502-ABEC-A92E28D7463A}"/>
              </a:ext>
            </a:extLst>
          </p:cNvPr>
          <p:cNvSpPr/>
          <p:nvPr/>
        </p:nvSpPr>
        <p:spPr>
          <a:xfrm>
            <a:off x="4644008" y="4248254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10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390E729-A61B-4F9E-B51F-5EB8BD3B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492B3C4D-E586-4BE6-A98C-15E2AE18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06" y="2494637"/>
            <a:ext cx="863850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setup()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pinMode</a:t>
            </a:r>
            <a:r>
              <a:rPr lang="fr-FR" kern="0" dirty="0">
                <a:latin typeface="+mj-lt"/>
                <a:ea typeface="+mj-ea"/>
              </a:rPr>
              <a:t>(A0, INPUT);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Serial.begin</a:t>
            </a:r>
            <a:r>
              <a:rPr lang="fr-FR" kern="0" dirty="0">
                <a:latin typeface="+mj-lt"/>
                <a:ea typeface="+mj-ea"/>
              </a:rPr>
              <a:t>(9600);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  <a:p>
            <a:pPr lvl="0" algn="just"/>
            <a:endParaRPr lang="fr-FR" kern="0" dirty="0">
              <a:latin typeface="+mj-lt"/>
              <a:ea typeface="+mj-ea"/>
            </a:endParaRPr>
          </a:p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</a:t>
            </a:r>
            <a:r>
              <a:rPr lang="fr-FR" kern="0" dirty="0" err="1">
                <a:latin typeface="+mj-lt"/>
                <a:ea typeface="+mj-ea"/>
              </a:rPr>
              <a:t>loop</a:t>
            </a:r>
            <a:r>
              <a:rPr lang="fr-FR" kern="0" dirty="0">
                <a:latin typeface="+mj-lt"/>
                <a:ea typeface="+mj-ea"/>
              </a:rPr>
              <a:t>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Serial.println</a:t>
            </a:r>
            <a:r>
              <a:rPr lang="fr-FR" kern="0" dirty="0">
                <a:latin typeface="+mj-lt"/>
                <a:ea typeface="+mj-ea"/>
              </a:rPr>
              <a:t>(</a:t>
            </a:r>
            <a:r>
              <a:rPr lang="fr-FR" kern="0" dirty="0" err="1">
                <a:latin typeface="+mj-lt"/>
                <a:ea typeface="+mj-ea"/>
              </a:rPr>
              <a:t>analogRead</a:t>
            </a:r>
            <a:r>
              <a:rPr lang="fr-FR" kern="0" dirty="0">
                <a:latin typeface="+mj-lt"/>
                <a:ea typeface="+mj-ea"/>
              </a:rPr>
              <a:t>(A0));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delay</a:t>
            </a:r>
            <a:r>
              <a:rPr lang="fr-FR" kern="0" dirty="0">
                <a:latin typeface="+mj-lt"/>
                <a:ea typeface="+mj-ea"/>
              </a:rPr>
              <a:t>(200);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B3A56B6-1343-4E85-A95B-2E8A7C1084E9}"/>
              </a:ext>
            </a:extLst>
          </p:cNvPr>
          <p:cNvSpPr/>
          <p:nvPr/>
        </p:nvSpPr>
        <p:spPr bwMode="auto">
          <a:xfrm>
            <a:off x="332038" y="2316235"/>
            <a:ext cx="4927900" cy="3809480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A1AFE39-4FC8-4D50-B5B4-5318E5C7981B}"/>
              </a:ext>
            </a:extLst>
          </p:cNvPr>
          <p:cNvGrpSpPr/>
          <p:nvPr/>
        </p:nvGrpSpPr>
        <p:grpSpPr>
          <a:xfrm>
            <a:off x="7053946" y="2973521"/>
            <a:ext cx="229906" cy="1068391"/>
            <a:chOff x="2483768" y="2852936"/>
            <a:chExt cx="373922" cy="1440160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F9C32B2B-D950-4DB8-B7D3-88BA29C5AC8E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253C2501-1D74-41B1-9BF7-C62AC3EADA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F03A80C0-BA1F-4E84-B7C2-9384778453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216F774B-EEBC-4D58-BDAE-D4204760A3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15228941-A595-4C51-96F7-C00932EC33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C4EFD04A-2B5A-46F1-9C1E-5A602AAB03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8BF047D2-5066-489A-B233-17C2D4D6AC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F92FA23C-5186-40B0-806A-C975AD3ECE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25889C47-391C-4FCB-B5EF-4E4CA50F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AB0D56B-B9B0-4988-B3A1-2EAABD3EC2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7D33A2-4A3B-44FB-A104-E3999AD09A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99303CA-7104-4DE6-9D7E-CE3844D3519A}"/>
              </a:ext>
            </a:extLst>
          </p:cNvPr>
          <p:cNvGrpSpPr/>
          <p:nvPr/>
        </p:nvGrpSpPr>
        <p:grpSpPr>
          <a:xfrm>
            <a:off x="7053946" y="4065370"/>
            <a:ext cx="229906" cy="1068391"/>
            <a:chOff x="2483768" y="2852936"/>
            <a:chExt cx="373922" cy="1440160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F18EE3B3-CB57-4BFC-9041-30275145E011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6C826F30-DFEC-4B7C-B80D-A57F125070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839C8922-71DC-48CB-AB5D-1F2D71924C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AB3801DE-C960-44A6-8F9F-6A6A5663F3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CB649B6D-DE0B-49C5-87EB-16A60D9764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1C3FF667-4F6F-40D5-9D03-856EE08823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75C94AD3-DBE7-4D4E-BF2E-67C7DE3DB6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529CE2C5-A470-4B54-9B43-4A682D899C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F9EB6B5A-163B-48DA-8C29-C3709642BC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5437E1E-F33F-43C3-B9CB-E9A34DD8D9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9A3BB428-2AFA-4FEE-ADE4-F086A0B05D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id="{68A61E3A-BF94-4370-BBD0-CA06371F032E}"/>
              </a:ext>
            </a:extLst>
          </p:cNvPr>
          <p:cNvSpPr/>
          <p:nvPr/>
        </p:nvSpPr>
        <p:spPr bwMode="auto">
          <a:xfrm>
            <a:off x="5541778" y="290151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17D88D4-82CA-4830-9247-0881C89C9DB9}"/>
              </a:ext>
            </a:extLst>
          </p:cNvPr>
          <p:cNvCxnSpPr>
            <a:stCxn id="64" idx="6"/>
          </p:cNvCxnSpPr>
          <p:nvPr/>
        </p:nvCxnSpPr>
        <p:spPr bwMode="auto">
          <a:xfrm>
            <a:off x="5685793" y="297352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BBFEEEF5-F859-4D16-BA83-0966F226C62E}"/>
              </a:ext>
            </a:extLst>
          </p:cNvPr>
          <p:cNvSpPr/>
          <p:nvPr/>
        </p:nvSpPr>
        <p:spPr bwMode="auto">
          <a:xfrm>
            <a:off x="5541778" y="506175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BFEC569-ACD1-4E5A-9114-8635121F1CC8}"/>
              </a:ext>
            </a:extLst>
          </p:cNvPr>
          <p:cNvCxnSpPr>
            <a:stCxn id="66" idx="6"/>
          </p:cNvCxnSpPr>
          <p:nvPr/>
        </p:nvCxnSpPr>
        <p:spPr bwMode="auto">
          <a:xfrm>
            <a:off x="5685793" y="513376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437DE656-BA4A-48E9-971C-8A59A0AEE0A4}"/>
              </a:ext>
            </a:extLst>
          </p:cNvPr>
          <p:cNvSpPr txBox="1"/>
          <p:nvPr/>
        </p:nvSpPr>
        <p:spPr>
          <a:xfrm>
            <a:off x="5320737" y="531652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7CB1DC5-98E7-4251-9D9F-77E9E7ACD5FE}"/>
              </a:ext>
            </a:extLst>
          </p:cNvPr>
          <p:cNvSpPr txBox="1"/>
          <p:nvPr/>
        </p:nvSpPr>
        <p:spPr>
          <a:xfrm>
            <a:off x="5340069" y="2352319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CC0946-903F-42DD-81C5-9008C3C07E04}"/>
              </a:ext>
            </a:extLst>
          </p:cNvPr>
          <p:cNvSpPr/>
          <p:nvPr/>
        </p:nvSpPr>
        <p:spPr>
          <a:xfrm>
            <a:off x="5320737" y="3288720"/>
            <a:ext cx="1630141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rgbClr val="002060"/>
                </a:solidFill>
              </a:rPr>
              <a:t>Thermistor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463D5EDC-BB3E-4E27-8972-00A13E1A77A4}"/>
              </a:ext>
            </a:extLst>
          </p:cNvPr>
          <p:cNvCxnSpPr/>
          <p:nvPr/>
        </p:nvCxnSpPr>
        <p:spPr>
          <a:xfrm flipV="1">
            <a:off x="6993147" y="3021668"/>
            <a:ext cx="346831" cy="991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A7AA75C2-A5E9-470C-8CFE-210BF5DB0F4B}"/>
              </a:ext>
            </a:extLst>
          </p:cNvPr>
          <p:cNvSpPr/>
          <p:nvPr/>
        </p:nvSpPr>
        <p:spPr bwMode="auto">
          <a:xfrm>
            <a:off x="8638123" y="398163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1C88932E-9C66-4259-83C4-6CCA90476E10}"/>
              </a:ext>
            </a:extLst>
          </p:cNvPr>
          <p:cNvCxnSpPr>
            <a:cxnSpLocks/>
          </p:cNvCxnSpPr>
          <p:nvPr/>
        </p:nvCxnSpPr>
        <p:spPr bwMode="auto">
          <a:xfrm>
            <a:off x="7155016" y="405364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4A66AB9D-F1DF-4E49-8E19-E51E88C45234}"/>
              </a:ext>
            </a:extLst>
          </p:cNvPr>
          <p:cNvSpPr txBox="1"/>
          <p:nvPr/>
        </p:nvSpPr>
        <p:spPr>
          <a:xfrm>
            <a:off x="8350090" y="3501008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90591E0-4D4B-4D0A-A90F-72772DF7ED62}"/>
              </a:ext>
            </a:extLst>
          </p:cNvPr>
          <p:cNvSpPr/>
          <p:nvPr/>
        </p:nvSpPr>
        <p:spPr bwMode="auto">
          <a:xfrm>
            <a:off x="7139774" y="4019390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5C38E7E-02B4-4369-9A26-A7993AF8BA2D}"/>
              </a:ext>
            </a:extLst>
          </p:cNvPr>
          <p:cNvSpPr/>
          <p:nvPr/>
        </p:nvSpPr>
        <p:spPr>
          <a:xfrm>
            <a:off x="5424506" y="4248254"/>
            <a:ext cx="1409278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rgbClr val="002060"/>
                </a:solidFill>
              </a:rPr>
              <a:t>10 k</a:t>
            </a:r>
            <a:r>
              <a:rPr lang="fr-FR" sz="2000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3A6703F-92EC-4E5B-A7A5-9B477EA5C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6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DEB1AA4-8EA8-4B66-8DC7-C1ABEB155C48}"/>
              </a:ext>
            </a:extLst>
          </p:cNvPr>
          <p:cNvSpPr/>
          <p:nvPr/>
        </p:nvSpPr>
        <p:spPr bwMode="auto">
          <a:xfrm>
            <a:off x="5105223" y="3281430"/>
            <a:ext cx="3456359" cy="20917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Valeur lue   </a:t>
            </a:r>
            <a:r>
              <a:rPr kumimoji="0" lang="fr-FR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fr-FR" sz="1600" b="1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Arial" charset="0"/>
              </a:rPr>
              <a:t>valeur sous forme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Arial" charset="0"/>
              </a:rPr>
              <a:t>d’un nombre entier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4CB66C3-6D8A-4F61-A02C-7391F3279B3C}"/>
              </a:ext>
            </a:extLst>
          </p:cNvPr>
          <p:cNvSpPr/>
          <p:nvPr/>
        </p:nvSpPr>
        <p:spPr bwMode="auto">
          <a:xfrm>
            <a:off x="5105222" y="2060848"/>
            <a:ext cx="3456359" cy="7873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Tension    </a:t>
            </a:r>
            <a:r>
              <a:rPr kumimoji="0" lang="fr-FR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  <a:r>
              <a:rPr kumimoji="0" lang="fr-FR" sz="1600" b="1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</a:t>
            </a:r>
            <a:endParaRPr kumimoji="0" lang="fr-FR" sz="1600" b="1" i="1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B7F85B-6DE7-44C4-A19E-196275250834}"/>
              </a:ext>
            </a:extLst>
          </p:cNvPr>
          <p:cNvSpPr txBox="1"/>
          <p:nvPr/>
        </p:nvSpPr>
        <p:spPr>
          <a:xfrm>
            <a:off x="5681262" y="24208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994A27-5787-42DC-A46B-C431A163A3BD}"/>
              </a:ext>
            </a:extLst>
          </p:cNvPr>
          <p:cNvSpPr txBox="1"/>
          <p:nvPr/>
        </p:nvSpPr>
        <p:spPr>
          <a:xfrm>
            <a:off x="7769494" y="24256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5V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D66FAD-AEAF-4C73-A907-B6FE80BA4830}"/>
              </a:ext>
            </a:extLst>
          </p:cNvPr>
          <p:cNvSpPr txBox="1"/>
          <p:nvPr/>
        </p:nvSpPr>
        <p:spPr>
          <a:xfrm>
            <a:off x="5678576" y="32933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B36002-6234-47FF-A9A4-6AF2F99DB4A6}"/>
              </a:ext>
            </a:extLst>
          </p:cNvPr>
          <p:cNvSpPr txBox="1"/>
          <p:nvPr/>
        </p:nvSpPr>
        <p:spPr>
          <a:xfrm>
            <a:off x="7596336" y="329815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1023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E041B74-B4C4-4FA7-80C7-2E9A162B40C1}"/>
              </a:ext>
            </a:extLst>
          </p:cNvPr>
          <p:cNvCxnSpPr>
            <a:cxnSpLocks/>
          </p:cNvCxnSpPr>
          <p:nvPr/>
        </p:nvCxnSpPr>
        <p:spPr bwMode="auto">
          <a:xfrm>
            <a:off x="5851059" y="2891492"/>
            <a:ext cx="0" cy="3047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175A672-3E08-4412-A233-8A259B454FF7}"/>
              </a:ext>
            </a:extLst>
          </p:cNvPr>
          <p:cNvCxnSpPr>
            <a:cxnSpLocks/>
          </p:cNvCxnSpPr>
          <p:nvPr/>
        </p:nvCxnSpPr>
        <p:spPr bwMode="auto">
          <a:xfrm>
            <a:off x="7985518" y="2908218"/>
            <a:ext cx="0" cy="3047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7F41E40-6456-4459-9D92-AD5087A5A603}"/>
              </a:ext>
            </a:extLst>
          </p:cNvPr>
          <p:cNvSpPr/>
          <p:nvPr/>
        </p:nvSpPr>
        <p:spPr bwMode="auto">
          <a:xfrm>
            <a:off x="5436096" y="5589240"/>
            <a:ext cx="2808312" cy="1087383"/>
          </a:xfrm>
          <a:prstGeom prst="roundRect">
            <a:avLst/>
          </a:prstGeom>
          <a:solidFill>
            <a:srgbClr val="FFE3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4BD5423-CDD9-4016-8A15-5DC565C85EA6}"/>
                  </a:ext>
                </a:extLst>
              </p:cNvPr>
              <p:cNvSpPr txBox="1"/>
              <p:nvPr/>
            </p:nvSpPr>
            <p:spPr>
              <a:xfrm>
                <a:off x="5393230" y="5813991"/>
                <a:ext cx="2900859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1800" b="0" i="1" smtClean="0">
                                  <a:solidFill>
                                    <a:srgbClr val="0049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solidFill>
                                    <a:srgbClr val="004974"/>
                                  </a:solidFill>
                                  <a:latin typeface="Cambria Math" panose="02040503050406030204" pitchFamily="18" charset="0"/>
                                </a:rPr>
                                <m:t>1023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497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solidFill>
                                        <a:srgbClr val="00497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solidFill>
                                        <a:srgbClr val="004974"/>
                                      </a:solidFill>
                                      <a:latin typeface="Cambria Math" charset="0"/>
                                    </a:rPr>
                                    <m:t>𝑜𝑢𝑡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800" dirty="0">
                  <a:solidFill>
                    <a:srgbClr val="00497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4BD5423-CDD9-4016-8A15-5DC565C8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30" y="5813991"/>
                <a:ext cx="2900859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E2F35F7-D49C-47E8-8126-D9B22E449C3C}"/>
              </a:ext>
            </a:extLst>
          </p:cNvPr>
          <p:cNvSpPr/>
          <p:nvPr/>
        </p:nvSpPr>
        <p:spPr bwMode="auto">
          <a:xfrm>
            <a:off x="776675" y="2048313"/>
            <a:ext cx="2944394" cy="462830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AE7B5B-07F3-4F3F-9463-FBF8F6F7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43" y="2848176"/>
            <a:ext cx="2382911" cy="2098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9E43C5D-9E9D-4154-A405-1A0E43E48697}"/>
                  </a:ext>
                </a:extLst>
              </p:cNvPr>
              <p:cNvSpPr txBox="1"/>
              <p:nvPr/>
            </p:nvSpPr>
            <p:spPr>
              <a:xfrm>
                <a:off x="776675" y="5813991"/>
                <a:ext cx="2900859" cy="572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mr-IN" sz="1800" b="0" i="1" smtClean="0">
                              <a:solidFill>
                                <a:srgbClr val="0049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5 </m:t>
                          </m:r>
                          <m:r>
                            <a:rPr lang="fr-FR" sz="1800" b="0" i="1" smtClean="0">
                              <a:solidFill>
                                <a:srgbClr val="004974"/>
                              </a:solidFill>
                              <a:latin typeface="Cambria Math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49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solidFill>
                                    <a:srgbClr val="004974"/>
                                  </a:solidFill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800" b="0" i="1" smtClean="0">
                                  <a:solidFill>
                                    <a:srgbClr val="004974"/>
                                  </a:solidFill>
                                  <a:latin typeface="Cambria Math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fr-FR" sz="1800" b="0" i="1" smtClean="0">
                          <a:solidFill>
                            <a:srgbClr val="004974"/>
                          </a:solidFill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fr-FR" sz="1800" dirty="0">
                  <a:solidFill>
                    <a:srgbClr val="00497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9E43C5D-9E9D-4154-A405-1A0E43E4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75" y="5813991"/>
                <a:ext cx="2900859" cy="572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7">
            <a:extLst>
              <a:ext uri="{FF2B5EF4-FFF2-40B4-BE49-F238E27FC236}">
                <a16:creationId xmlns:a16="http://schemas.microsoft.com/office/drawing/2014/main" id="{6C5173D3-697A-4B66-804E-294C1A77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8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492B3C4D-E586-4BE6-A98C-15E2AE18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76" y="1868046"/>
            <a:ext cx="863850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1800" kern="0" dirty="0" err="1">
                <a:latin typeface="+mn-lt"/>
                <a:ea typeface="+mj-ea"/>
              </a:rPr>
              <a:t>float</a:t>
            </a:r>
            <a:r>
              <a:rPr lang="fr-FR" sz="1800" kern="0" dirty="0">
                <a:latin typeface="+mn-lt"/>
                <a:ea typeface="+mj-ea"/>
              </a:rPr>
              <a:t> </a:t>
            </a:r>
            <a:r>
              <a:rPr lang="fr-FR" sz="1800" kern="0" dirty="0" err="1">
                <a:latin typeface="+mn-lt"/>
                <a:ea typeface="+mj-ea"/>
              </a:rPr>
              <a:t>TensionLue</a:t>
            </a:r>
            <a:r>
              <a:rPr lang="fr-FR" sz="1800" kern="0" dirty="0">
                <a:latin typeface="+mn-lt"/>
                <a:ea typeface="+mj-ea"/>
              </a:rPr>
              <a:t>;</a:t>
            </a:r>
          </a:p>
          <a:p>
            <a:pPr lvl="0" algn="just"/>
            <a:r>
              <a:rPr lang="fr-FR" sz="1800" kern="0" dirty="0" err="1">
                <a:latin typeface="+mn-lt"/>
                <a:ea typeface="+mj-ea"/>
              </a:rPr>
              <a:t>float</a:t>
            </a:r>
            <a:r>
              <a:rPr lang="fr-FR" sz="1800" kern="0" dirty="0">
                <a:latin typeface="+mn-lt"/>
                <a:ea typeface="+mj-ea"/>
              </a:rPr>
              <a:t> </a:t>
            </a:r>
            <a:r>
              <a:rPr lang="fr-FR" sz="1800" kern="0" dirty="0" err="1">
                <a:latin typeface="+mn-lt"/>
                <a:ea typeface="+mj-ea"/>
              </a:rPr>
              <a:t>ResistanceCapteur</a:t>
            </a:r>
            <a:r>
              <a:rPr lang="fr-FR" sz="1800" kern="0" dirty="0">
                <a:latin typeface="+mn-lt"/>
                <a:ea typeface="+mj-ea"/>
              </a:rPr>
              <a:t>;</a:t>
            </a:r>
          </a:p>
          <a:p>
            <a:pPr lvl="0" algn="just"/>
            <a:r>
              <a:rPr lang="fr-FR" sz="1800" kern="0" dirty="0" err="1">
                <a:latin typeface="+mn-lt"/>
                <a:ea typeface="+mj-ea"/>
              </a:rPr>
              <a:t>float</a:t>
            </a:r>
            <a:r>
              <a:rPr lang="fr-FR" sz="1800" kern="0" dirty="0">
                <a:latin typeface="+mn-lt"/>
                <a:ea typeface="+mj-ea"/>
              </a:rPr>
              <a:t> </a:t>
            </a:r>
            <a:r>
              <a:rPr lang="fr-FR" sz="1800" kern="0" dirty="0" err="1">
                <a:latin typeface="+mn-lt"/>
                <a:ea typeface="+mj-ea"/>
              </a:rPr>
              <a:t>Temperature</a:t>
            </a:r>
            <a:r>
              <a:rPr lang="fr-FR" sz="1800" kern="0" dirty="0">
                <a:latin typeface="+mn-lt"/>
                <a:ea typeface="+mj-ea"/>
              </a:rPr>
              <a:t>;</a:t>
            </a:r>
          </a:p>
          <a:p>
            <a:pPr lvl="0" algn="just"/>
            <a:r>
              <a:rPr lang="fr-FR" sz="1800" kern="0" dirty="0" err="1">
                <a:latin typeface="+mn-lt"/>
                <a:ea typeface="+mj-ea"/>
              </a:rPr>
              <a:t>float</a:t>
            </a:r>
            <a:r>
              <a:rPr lang="fr-FR" sz="1800" kern="0" dirty="0">
                <a:latin typeface="+mn-lt"/>
                <a:ea typeface="+mj-ea"/>
              </a:rPr>
              <a:t> R2 = 10000;</a:t>
            </a:r>
          </a:p>
          <a:p>
            <a:pPr lvl="0" algn="just"/>
            <a:endParaRPr lang="fr-FR" sz="1800" kern="0" dirty="0">
              <a:latin typeface="+mn-lt"/>
              <a:ea typeface="+mj-ea"/>
            </a:endParaRPr>
          </a:p>
          <a:p>
            <a:pPr lvl="0" algn="just"/>
            <a:r>
              <a:rPr lang="fr-FR" sz="1800" kern="0" dirty="0" err="1">
                <a:latin typeface="+mn-lt"/>
                <a:ea typeface="+mj-ea"/>
              </a:rPr>
              <a:t>void</a:t>
            </a:r>
            <a:r>
              <a:rPr lang="fr-FR" sz="1800" kern="0" dirty="0">
                <a:latin typeface="+mn-lt"/>
                <a:ea typeface="+mj-ea"/>
              </a:rPr>
              <a:t> setup()  {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pinMode</a:t>
            </a:r>
            <a:r>
              <a:rPr lang="fr-FR" sz="1800" kern="0" dirty="0">
                <a:latin typeface="+mn-lt"/>
                <a:ea typeface="+mj-ea"/>
              </a:rPr>
              <a:t>(A0, INPUT);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Serial.begin</a:t>
            </a:r>
            <a:r>
              <a:rPr lang="fr-FR" sz="1800" kern="0" dirty="0">
                <a:latin typeface="+mn-lt"/>
                <a:ea typeface="+mj-ea"/>
              </a:rPr>
              <a:t>(9600);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}</a:t>
            </a:r>
          </a:p>
          <a:p>
            <a:pPr lvl="0" algn="just"/>
            <a:endParaRPr lang="fr-FR" sz="1800" kern="0" dirty="0">
              <a:latin typeface="+mn-lt"/>
              <a:ea typeface="+mj-ea"/>
            </a:endParaRPr>
          </a:p>
          <a:p>
            <a:pPr lvl="0" algn="just"/>
            <a:r>
              <a:rPr lang="fr-FR" sz="1800" kern="0" dirty="0" err="1">
                <a:latin typeface="+mn-lt"/>
                <a:ea typeface="+mj-ea"/>
              </a:rPr>
              <a:t>void</a:t>
            </a:r>
            <a:r>
              <a:rPr lang="fr-FR" sz="1800" kern="0" dirty="0">
                <a:latin typeface="+mn-lt"/>
                <a:ea typeface="+mj-ea"/>
              </a:rPr>
              <a:t> </a:t>
            </a:r>
            <a:r>
              <a:rPr lang="fr-FR" sz="1800" kern="0" dirty="0" err="1">
                <a:latin typeface="+mn-lt"/>
                <a:ea typeface="+mj-ea"/>
              </a:rPr>
              <a:t>loop</a:t>
            </a:r>
            <a:r>
              <a:rPr lang="fr-FR" sz="1800" kern="0" dirty="0">
                <a:latin typeface="+mn-lt"/>
                <a:ea typeface="+mj-ea"/>
              </a:rPr>
              <a:t>()  {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TensionLue</a:t>
            </a:r>
            <a:r>
              <a:rPr lang="fr-FR" sz="1800" kern="0" dirty="0">
                <a:latin typeface="+mn-lt"/>
                <a:ea typeface="+mj-ea"/>
              </a:rPr>
              <a:t> = </a:t>
            </a:r>
            <a:r>
              <a:rPr lang="fr-FR" sz="1800" kern="0" dirty="0" err="1">
                <a:latin typeface="+mn-lt"/>
                <a:ea typeface="+mj-ea"/>
              </a:rPr>
              <a:t>analogRead</a:t>
            </a:r>
            <a:r>
              <a:rPr lang="fr-FR" sz="1800" kern="0" dirty="0">
                <a:latin typeface="+mn-lt"/>
                <a:ea typeface="+mj-ea"/>
              </a:rPr>
              <a:t>(A0)* 5.0 / 1023;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ResistanceCapteur</a:t>
            </a:r>
            <a:r>
              <a:rPr lang="fr-FR" sz="1800" kern="0" dirty="0">
                <a:latin typeface="+mn-lt"/>
                <a:ea typeface="+mj-ea"/>
              </a:rPr>
              <a:t> = R2 * (5 / </a:t>
            </a:r>
            <a:r>
              <a:rPr lang="fr-FR" sz="1800" kern="0" dirty="0" err="1">
                <a:latin typeface="+mn-lt"/>
                <a:ea typeface="+mj-ea"/>
              </a:rPr>
              <a:t>TensionLue</a:t>
            </a:r>
            <a:r>
              <a:rPr lang="fr-FR" sz="1800" kern="0" dirty="0">
                <a:latin typeface="+mn-lt"/>
                <a:ea typeface="+mj-ea"/>
              </a:rPr>
              <a:t> - 1);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Temperature</a:t>
            </a:r>
            <a:r>
              <a:rPr lang="fr-FR" sz="1800" kern="0" dirty="0">
                <a:latin typeface="+mn-lt"/>
                <a:ea typeface="+mj-ea"/>
              </a:rPr>
              <a:t> = 1 / ((log(</a:t>
            </a:r>
            <a:r>
              <a:rPr lang="fr-FR" sz="1800" kern="0" dirty="0" err="1">
                <a:latin typeface="+mn-lt"/>
                <a:ea typeface="+mj-ea"/>
              </a:rPr>
              <a:t>ResistanceCapteur</a:t>
            </a:r>
            <a:r>
              <a:rPr lang="fr-FR" sz="1800" kern="0" dirty="0">
                <a:latin typeface="+mn-lt"/>
                <a:ea typeface="+mj-ea"/>
              </a:rPr>
              <a:t> / 10000)) / 3950 + 1 / 298.15);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Serial.println</a:t>
            </a:r>
            <a:r>
              <a:rPr lang="fr-FR" sz="1800" kern="0" dirty="0">
                <a:latin typeface="+mn-lt"/>
                <a:ea typeface="+mj-ea"/>
              </a:rPr>
              <a:t>(</a:t>
            </a:r>
            <a:r>
              <a:rPr lang="fr-FR" sz="1800" kern="0" dirty="0" err="1">
                <a:latin typeface="+mn-lt"/>
                <a:ea typeface="+mj-ea"/>
              </a:rPr>
              <a:t>Temperature</a:t>
            </a:r>
            <a:r>
              <a:rPr lang="fr-FR" sz="1800" kern="0" dirty="0">
                <a:latin typeface="+mn-lt"/>
                <a:ea typeface="+mj-ea"/>
              </a:rPr>
              <a:t>- 273.15);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  </a:t>
            </a:r>
            <a:r>
              <a:rPr lang="fr-FR" sz="1800" kern="0" dirty="0" err="1">
                <a:latin typeface="+mn-lt"/>
                <a:ea typeface="+mj-ea"/>
              </a:rPr>
              <a:t>delay</a:t>
            </a:r>
            <a:r>
              <a:rPr lang="fr-FR" sz="1800" kern="0" dirty="0">
                <a:latin typeface="+mn-lt"/>
                <a:ea typeface="+mj-ea"/>
              </a:rPr>
              <a:t>(200);</a:t>
            </a:r>
          </a:p>
          <a:p>
            <a:pPr lvl="0" algn="just"/>
            <a:r>
              <a:rPr lang="fr-FR" sz="1800" kern="0" dirty="0">
                <a:latin typeface="+mn-lt"/>
                <a:ea typeface="+mj-ea"/>
              </a:rPr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BA3FA-1F78-4B0F-B526-5C8AF8F4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520" b="641"/>
          <a:stretch>
            <a:fillRect/>
          </a:stretch>
        </p:blipFill>
        <p:spPr bwMode="auto">
          <a:xfrm>
            <a:off x="6019736" y="1844824"/>
            <a:ext cx="2880320" cy="350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60474CA0-CCB8-4C64-A165-8DEC087A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13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354996-1EFB-472C-BDAA-D14AEE72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1" y="2276872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ResistanceCapteur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float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R2=10000;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800" b="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void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setup()  {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pinMode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(A0, INPUT);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Serial.begin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(9600);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}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800" b="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void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loop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()  {  </a:t>
            </a:r>
          </a:p>
          <a:p>
            <a:pPr lvl="0" algn="just"/>
            <a:r>
              <a:rPr lang="fr-FR" sz="18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fr-FR" sz="180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ResistanceCapteur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R2*(1023.0/</a:t>
            </a:r>
            <a:r>
              <a:rPr lang="fr-FR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analogRead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(A0) – 1);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/((log(</a:t>
            </a:r>
            <a:r>
              <a:rPr lang="fr-FR" sz="180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ResistanceCapteur</a:t>
            </a:r>
            <a:r>
              <a:rPr lang="fr-FR" sz="18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/10000))/3950+1/298.15);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Serial.println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fr-FR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Temperature-273.15 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fr-FR" sz="1800" b="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delay</a:t>
            </a: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(200);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}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872FD04-5E27-4F78-8636-B935A3B9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520" b="641"/>
          <a:stretch>
            <a:fillRect/>
          </a:stretch>
        </p:blipFill>
        <p:spPr bwMode="auto">
          <a:xfrm>
            <a:off x="6084168" y="1484784"/>
            <a:ext cx="2880320" cy="350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92E54CF4-8529-4FDC-B924-C0CBA697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34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Build a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GB" altLang="et-EE" smtClean="0"/>
              <a:pPr>
                <a:defRPr/>
              </a:pPr>
              <a:t>4</a:t>
            </a:fld>
            <a:endParaRPr lang="en-GB" altLang="et-E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42910" y="2000240"/>
            <a:ext cx="8286808" cy="4857760"/>
          </a:xfrm>
        </p:spPr>
        <p:txBody>
          <a:bodyPr/>
          <a:lstStyle/>
          <a:p>
            <a:r>
              <a:rPr lang="fr-FR" sz="2000" dirty="0" err="1"/>
              <a:t>Arduino</a:t>
            </a:r>
            <a:r>
              <a:rPr lang="fr-FR" sz="2000" dirty="0"/>
              <a:t> </a:t>
            </a:r>
            <a:r>
              <a:rPr lang="fr-FR" sz="2000" dirty="0" err="1"/>
              <a:t>motherboard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Breadboard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 Basic components: </a:t>
            </a:r>
            <a:r>
              <a:rPr lang="fr-FR" sz="2000" dirty="0" err="1"/>
              <a:t>Resistor</a:t>
            </a:r>
            <a:r>
              <a:rPr lang="fr-FR" sz="2000" dirty="0"/>
              <a:t>, LED (Light </a:t>
            </a:r>
            <a:r>
              <a:rPr lang="fr-FR" sz="2000" dirty="0" err="1"/>
              <a:t>Emitting</a:t>
            </a:r>
            <a:r>
              <a:rPr lang="fr-FR" sz="2000" dirty="0"/>
              <a:t> Diode), and more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5" y="3789040"/>
            <a:ext cx="3790701" cy="12612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05" y="5779985"/>
            <a:ext cx="1677317" cy="7903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33" y="5770075"/>
            <a:ext cx="2793849" cy="708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30" y="1377429"/>
            <a:ext cx="2993784" cy="18734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GB" altLang="et-EE" smtClean="0"/>
              <a:pPr>
                <a:defRPr/>
              </a:pPr>
              <a:t>40</a:t>
            </a:fld>
            <a:endParaRPr lang="en-GB" altLang="et-E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9512" y="1988840"/>
            <a:ext cx="8545253" cy="1872208"/>
          </a:xfrm>
        </p:spPr>
        <p:txBody>
          <a:bodyPr/>
          <a:lstStyle/>
          <a:p>
            <a:pPr lvl="1"/>
            <a:r>
              <a:rPr lang="en-US" dirty="0"/>
              <a:t>What is the temperature today?</a:t>
            </a:r>
          </a:p>
          <a:p>
            <a:pPr lvl="1"/>
            <a:r>
              <a:rPr lang="en-US" dirty="0"/>
              <a:t>Heat the thermistor with your fingers and observe the measured temperature in the serial window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Switch on blue LED if  T=&lt;23°C</a:t>
            </a:r>
          </a:p>
          <a:p>
            <a:pPr lvl="1"/>
            <a:r>
              <a:rPr lang="en-US" dirty="0"/>
              <a:t>Switch on green LED if  23&lt;T&lt;28°C</a:t>
            </a:r>
          </a:p>
          <a:p>
            <a:pPr lvl="1"/>
            <a:r>
              <a:rPr lang="en-US" dirty="0"/>
              <a:t>Switch on red LED if  T&gt;=28°C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3DFFAB8-0587-4183-B19F-CE0D1B943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8457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3 : build a colored thermometer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2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492B3C4D-E586-4BE6-A98C-15E2AE18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06" y="2494637"/>
            <a:ext cx="863850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setup()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pinMode</a:t>
            </a:r>
            <a:r>
              <a:rPr lang="fr-FR" kern="0" dirty="0">
                <a:latin typeface="+mj-lt"/>
                <a:ea typeface="+mj-ea"/>
              </a:rPr>
              <a:t>(A0, INPUT);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Serial.begin</a:t>
            </a:r>
            <a:r>
              <a:rPr lang="fr-FR" kern="0" dirty="0">
                <a:latin typeface="+mj-lt"/>
                <a:ea typeface="+mj-ea"/>
              </a:rPr>
              <a:t>(9600);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  <a:p>
            <a:pPr lvl="0" algn="just"/>
            <a:endParaRPr lang="fr-FR" kern="0" dirty="0">
              <a:latin typeface="+mj-lt"/>
              <a:ea typeface="+mj-ea"/>
            </a:endParaRPr>
          </a:p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</a:t>
            </a:r>
            <a:r>
              <a:rPr lang="fr-FR" kern="0" dirty="0" err="1">
                <a:latin typeface="+mj-lt"/>
                <a:ea typeface="+mj-ea"/>
              </a:rPr>
              <a:t>loop</a:t>
            </a:r>
            <a:r>
              <a:rPr lang="fr-FR" kern="0" dirty="0">
                <a:latin typeface="+mj-lt"/>
                <a:ea typeface="+mj-ea"/>
              </a:rPr>
              <a:t>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Serial.println</a:t>
            </a:r>
            <a:r>
              <a:rPr lang="fr-FR" kern="0" dirty="0">
                <a:latin typeface="+mj-lt"/>
                <a:ea typeface="+mj-ea"/>
              </a:rPr>
              <a:t>(</a:t>
            </a:r>
            <a:r>
              <a:rPr lang="fr-FR" kern="0" dirty="0" err="1">
                <a:latin typeface="+mj-lt"/>
                <a:ea typeface="+mj-ea"/>
              </a:rPr>
              <a:t>analogRead</a:t>
            </a:r>
            <a:r>
              <a:rPr lang="fr-FR" kern="0" dirty="0">
                <a:latin typeface="+mj-lt"/>
                <a:ea typeface="+mj-ea"/>
              </a:rPr>
              <a:t>(A0));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delay</a:t>
            </a:r>
            <a:r>
              <a:rPr lang="fr-FR" kern="0" dirty="0">
                <a:latin typeface="+mj-lt"/>
                <a:ea typeface="+mj-ea"/>
              </a:rPr>
              <a:t>(200);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CD704999-24F7-4935-BDA1-5602607B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96" y="1124744"/>
            <a:ext cx="3692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Build a </a:t>
            </a:r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lightmeter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0F67C6-66C1-46E3-B1AC-385FA6059195}"/>
              </a:ext>
            </a:extLst>
          </p:cNvPr>
          <p:cNvGrpSpPr/>
          <p:nvPr/>
        </p:nvGrpSpPr>
        <p:grpSpPr>
          <a:xfrm>
            <a:off x="7053946" y="5024905"/>
            <a:ext cx="229906" cy="1068391"/>
            <a:chOff x="2483768" y="2852936"/>
            <a:chExt cx="373922" cy="144016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6E3DC76-9D60-4DA8-A2BE-EF7A48F4E505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FC9E07-71DD-4359-8478-FFC5105EAE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DF0176DB-66C2-48DE-AF62-3867CAC41D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FA204ED8-8709-4850-A772-A3B52FADD1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B8138C2-6DD3-4823-8635-59561B1554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F5B5D1B7-BFDB-477B-876D-7CC40425B0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7A04A1B1-04E7-432B-B5B6-84B11FADF1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6919CE16-2C95-4420-867D-AA3197BE5D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71A5448E-16B4-4BBD-B5BF-7EB46CC2A1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3BC3265-3FCD-4D37-A589-D175B73C4C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7756BA2-C55E-47D7-97FF-3DAB87EB01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DE451499-75C4-4BBA-BFF5-326DF0201A6E}"/>
              </a:ext>
            </a:extLst>
          </p:cNvPr>
          <p:cNvSpPr/>
          <p:nvPr/>
        </p:nvSpPr>
        <p:spPr bwMode="auto">
          <a:xfrm>
            <a:off x="8676457" y="264851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2104A15-3102-4EAC-894F-5677DFC322E9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72052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9A6B0F65-3620-4BF4-8DD7-C2FCC177A2E4}"/>
              </a:ext>
            </a:extLst>
          </p:cNvPr>
          <p:cNvSpPr/>
          <p:nvPr/>
        </p:nvSpPr>
        <p:spPr bwMode="auto">
          <a:xfrm>
            <a:off x="8676457" y="602128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950A482-8A10-4190-B581-62F797AF7E3D}"/>
              </a:ext>
            </a:extLst>
          </p:cNvPr>
          <p:cNvCxnSpPr>
            <a:cxnSpLocks/>
          </p:cNvCxnSpPr>
          <p:nvPr/>
        </p:nvCxnSpPr>
        <p:spPr bwMode="auto">
          <a:xfrm>
            <a:off x="7164288" y="609329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7A4A9F0-2A84-429A-9461-601A37CD8D11}"/>
              </a:ext>
            </a:extLst>
          </p:cNvPr>
          <p:cNvSpPr txBox="1"/>
          <p:nvPr/>
        </p:nvSpPr>
        <p:spPr>
          <a:xfrm>
            <a:off x="8316416" y="625879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36EF55A-CBA0-412A-AFCC-7541AD2E925E}"/>
              </a:ext>
            </a:extLst>
          </p:cNvPr>
          <p:cNvSpPr txBox="1"/>
          <p:nvPr/>
        </p:nvSpPr>
        <p:spPr>
          <a:xfrm>
            <a:off x="8525537" y="220486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70C15-C64E-41DA-A25D-6DFD9DECEAAD}"/>
              </a:ext>
            </a:extLst>
          </p:cNvPr>
          <p:cNvSpPr/>
          <p:nvPr/>
        </p:nvSpPr>
        <p:spPr>
          <a:xfrm>
            <a:off x="6931853" y="3607134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Photodiode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AA5A12-D539-4CC8-8E41-58E402BFA734}"/>
              </a:ext>
            </a:extLst>
          </p:cNvPr>
          <p:cNvSpPr/>
          <p:nvPr/>
        </p:nvSpPr>
        <p:spPr bwMode="auto">
          <a:xfrm>
            <a:off x="8638123" y="494116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C553CBE-72C5-4D69-AE80-9D1E28FEB5AB}"/>
              </a:ext>
            </a:extLst>
          </p:cNvPr>
          <p:cNvCxnSpPr>
            <a:cxnSpLocks/>
          </p:cNvCxnSpPr>
          <p:nvPr/>
        </p:nvCxnSpPr>
        <p:spPr bwMode="auto">
          <a:xfrm>
            <a:off x="7155016" y="501317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F811C395-69CD-44A6-B55E-26D9C4D2F573}"/>
              </a:ext>
            </a:extLst>
          </p:cNvPr>
          <p:cNvSpPr txBox="1"/>
          <p:nvPr/>
        </p:nvSpPr>
        <p:spPr>
          <a:xfrm>
            <a:off x="8362113" y="4437112"/>
            <a:ext cx="662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inut</a:t>
            </a:r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9A4212A-854A-44C7-801F-16D2F8EF64CB}"/>
              </a:ext>
            </a:extLst>
          </p:cNvPr>
          <p:cNvSpPr/>
          <p:nvPr/>
        </p:nvSpPr>
        <p:spPr bwMode="auto">
          <a:xfrm>
            <a:off x="7139774" y="4978925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AA14029-FCF9-48DB-9C73-410F54B5AFAC}"/>
              </a:ext>
            </a:extLst>
          </p:cNvPr>
          <p:cNvGrpSpPr/>
          <p:nvPr/>
        </p:nvGrpSpPr>
        <p:grpSpPr>
          <a:xfrm rot="10800000">
            <a:off x="6660037" y="3643460"/>
            <a:ext cx="122420" cy="527659"/>
            <a:chOff x="7503506" y="3556248"/>
            <a:chExt cx="144016" cy="448816"/>
          </a:xfrm>
        </p:grpSpPr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0219232C-905B-422E-A28F-993882FDCE62}"/>
                </a:ext>
              </a:extLst>
            </p:cNvPr>
            <p:cNvCxnSpPr/>
            <p:nvPr/>
          </p:nvCxnSpPr>
          <p:spPr bwMode="auto">
            <a:xfrm flipH="1">
              <a:off x="7503506" y="35562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88FF9084-E1A6-4C8C-B6F9-7172CE901C97}"/>
                </a:ext>
              </a:extLst>
            </p:cNvPr>
            <p:cNvCxnSpPr/>
            <p:nvPr/>
          </p:nvCxnSpPr>
          <p:spPr bwMode="auto">
            <a:xfrm flipH="1">
              <a:off x="7503506" y="37086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75185AE8-5E28-4165-8FB9-FCCFB12983C5}"/>
                </a:ext>
              </a:extLst>
            </p:cNvPr>
            <p:cNvCxnSpPr/>
            <p:nvPr/>
          </p:nvCxnSpPr>
          <p:spPr bwMode="auto">
            <a:xfrm flipH="1">
              <a:off x="7503506" y="38610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AF9AE1F-AF17-402B-85C8-196E9489C93E}"/>
              </a:ext>
            </a:extLst>
          </p:cNvPr>
          <p:cNvSpPr/>
          <p:nvPr/>
        </p:nvSpPr>
        <p:spPr>
          <a:xfrm>
            <a:off x="7476264" y="5402746"/>
            <a:ext cx="1483104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2060"/>
                </a:solidFill>
              </a:rPr>
              <a:t>10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CC7AA9F-B90C-4F62-B151-4FABEC2907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8897" y="2708798"/>
            <a:ext cx="3" cy="10055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733B6B5-F361-4320-9CA1-55A1366B7A1D}"/>
              </a:ext>
            </a:extLst>
          </p:cNvPr>
          <p:cNvCxnSpPr>
            <a:cxnSpLocks/>
          </p:cNvCxnSpPr>
          <p:nvPr/>
        </p:nvCxnSpPr>
        <p:spPr bwMode="auto">
          <a:xfrm>
            <a:off x="7026322" y="3714394"/>
            <a:ext cx="2851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312262C8-422E-465A-9CC5-3F956EB44185}"/>
              </a:ext>
            </a:extLst>
          </p:cNvPr>
          <p:cNvSpPr/>
          <p:nvPr/>
        </p:nvSpPr>
        <p:spPr bwMode="auto">
          <a:xfrm>
            <a:off x="7004806" y="3710231"/>
            <a:ext cx="328182" cy="3286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5373897-87EC-44CD-AA3D-F2B8D67886B2}"/>
              </a:ext>
            </a:extLst>
          </p:cNvPr>
          <p:cNvCxnSpPr>
            <a:cxnSpLocks/>
            <a:stCxn id="29" idx="0"/>
          </p:cNvCxnSpPr>
          <p:nvPr/>
        </p:nvCxnSpPr>
        <p:spPr bwMode="auto">
          <a:xfrm flipH="1" flipV="1">
            <a:off x="7164309" y="4027811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12EB7DEA-3D7B-4A6D-8A98-06F2DFFA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17" r="26365"/>
          <a:stretch/>
        </p:blipFill>
        <p:spPr>
          <a:xfrm rot="1154048">
            <a:off x="5549096" y="2928292"/>
            <a:ext cx="1256706" cy="794165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B3A56B6-1343-4E85-A95B-2E8A7C1084E9}"/>
              </a:ext>
            </a:extLst>
          </p:cNvPr>
          <p:cNvSpPr/>
          <p:nvPr/>
        </p:nvSpPr>
        <p:spPr bwMode="auto">
          <a:xfrm>
            <a:off x="332038" y="2316235"/>
            <a:ext cx="4927900" cy="3809480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43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CD704999-24F7-4935-BDA1-5602607B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7634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Challenge 4 : Automatic light control  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E89227B-C533-4220-B469-EABD71880B4C}"/>
              </a:ext>
            </a:extLst>
          </p:cNvPr>
          <p:cNvSpPr txBox="1">
            <a:spLocks/>
          </p:cNvSpPr>
          <p:nvPr/>
        </p:nvSpPr>
        <p:spPr>
          <a:xfrm>
            <a:off x="179512" y="1988840"/>
            <a:ext cx="8545253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49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97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97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497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497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97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97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97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974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Automatic Light Control turns the lights on whenever the sensor senses dark conditions.</a:t>
            </a:r>
            <a:endParaRPr lang="en-US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C48CC5-1A3B-4DCF-9A8B-A49C8AC5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/>
          <a:stretch/>
        </p:blipFill>
        <p:spPr>
          <a:xfrm>
            <a:off x="809836" y="3439880"/>
            <a:ext cx="752432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AD9DB21-CC02-4784-932E-6CF655EAE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6709280" cy="22322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D22A4-1F2B-43AE-B879-58C49CD01D28}"/>
              </a:ext>
            </a:extLst>
          </p:cNvPr>
          <p:cNvSpPr/>
          <p:nvPr/>
        </p:nvSpPr>
        <p:spPr>
          <a:xfrm>
            <a:off x="683568" y="1844824"/>
            <a:ext cx="785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All pins in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column</a:t>
            </a:r>
            <a:r>
              <a:rPr lang="fr-FR" dirty="0"/>
              <a:t> are 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together</a:t>
            </a:r>
            <a:endParaRPr lang="fr-FR" dirty="0"/>
          </a:p>
          <a:p>
            <a:endParaRPr lang="fr-FR" dirty="0"/>
          </a:p>
          <a:p>
            <a:r>
              <a:rPr lang="fr-FR" dirty="0"/>
              <a:t>All pins </a:t>
            </a:r>
            <a:r>
              <a:rPr lang="fr-FR" dirty="0" err="1"/>
              <a:t>along</a:t>
            </a:r>
            <a:r>
              <a:rPr lang="fr-FR" dirty="0"/>
              <a:t> the </a:t>
            </a:r>
            <a:r>
              <a:rPr lang="fr-FR" dirty="0" err="1"/>
              <a:t>red</a:t>
            </a:r>
            <a:r>
              <a:rPr lang="fr-FR" dirty="0"/>
              <a:t> line are 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together</a:t>
            </a:r>
            <a:endParaRPr lang="fr-FR" dirty="0"/>
          </a:p>
          <a:p>
            <a:r>
              <a:rPr lang="fr-FR" dirty="0"/>
              <a:t>All pins </a:t>
            </a:r>
            <a:r>
              <a:rPr lang="fr-FR" dirty="0" err="1"/>
              <a:t>along</a:t>
            </a:r>
            <a:r>
              <a:rPr lang="fr-FR" dirty="0"/>
              <a:t> the </a:t>
            </a:r>
            <a:r>
              <a:rPr lang="fr-FR" dirty="0" err="1"/>
              <a:t>blue</a:t>
            </a:r>
            <a:r>
              <a:rPr lang="fr-FR" dirty="0"/>
              <a:t> line are 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together</a:t>
            </a:r>
            <a:endParaRPr lang="fr-FR" dirty="0"/>
          </a:p>
          <a:p>
            <a:endParaRPr lang="fr-FR" dirty="0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46DB11B2-F43F-4451-B295-8313FA7DF6F4}"/>
              </a:ext>
            </a:extLst>
          </p:cNvPr>
          <p:cNvSpPr txBox="1">
            <a:spLocks/>
          </p:cNvSpPr>
          <p:nvPr/>
        </p:nvSpPr>
        <p:spPr>
          <a:xfrm>
            <a:off x="71406" y="1214430"/>
            <a:ext cx="8786874" cy="7143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altLang="et-EE" sz="3200" dirty="0" smtClean="0">
                <a:solidFill>
                  <a:srgbClr val="004974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r>
              <a:rPr lang="fr-FR" sz="2800" b="1" kern="0" dirty="0" err="1"/>
              <a:t>Breadboard</a:t>
            </a:r>
            <a:endParaRPr lang="fr-FR" sz="2400" b="1" kern="0" dirty="0"/>
          </a:p>
        </p:txBody>
      </p:sp>
    </p:spTree>
    <p:extLst>
      <p:ext uri="{BB962C8B-B14F-4D97-AF65-F5344CB8AC3E}">
        <p14:creationId xmlns:p14="http://schemas.microsoft.com/office/powerpoint/2010/main" val="420038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B71D36-B9C5-48AB-80F7-3327E6224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51"/>
          <a:stretch/>
        </p:blipFill>
        <p:spPr>
          <a:xfrm>
            <a:off x="539552" y="3284984"/>
            <a:ext cx="5972134" cy="31683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372154-E295-430C-9246-C796E1B02D85}"/>
              </a:ext>
            </a:extLst>
          </p:cNvPr>
          <p:cNvSpPr/>
          <p:nvPr/>
        </p:nvSpPr>
        <p:spPr>
          <a:xfrm>
            <a:off x="345323" y="1628800"/>
            <a:ext cx="51157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1 LED </a:t>
            </a:r>
          </a:p>
          <a:p>
            <a:r>
              <a:rPr lang="fr-FR" sz="2000" b="0" dirty="0"/>
              <a:t>1 </a:t>
            </a:r>
            <a:r>
              <a:rPr lang="fr-FR" sz="2000" b="0" dirty="0" err="1"/>
              <a:t>resistor</a:t>
            </a:r>
            <a:r>
              <a:rPr lang="fr-FR" sz="2000" b="0" dirty="0"/>
              <a:t> 220 Ω </a:t>
            </a:r>
          </a:p>
          <a:p>
            <a:r>
              <a:rPr lang="fr-FR" sz="2000" b="0" dirty="0"/>
              <a:t>2 </a:t>
            </a:r>
            <a:r>
              <a:rPr lang="fr-FR" sz="2000" b="0" dirty="0" err="1"/>
              <a:t>cables</a:t>
            </a:r>
            <a:endParaRPr lang="fr-FR" sz="2000" b="0" dirty="0"/>
          </a:p>
          <a:p>
            <a:r>
              <a:rPr lang="en-US" sz="2000" dirty="0"/>
              <a:t>Connect</a:t>
            </a:r>
            <a:r>
              <a:rPr lang="fr-FR" sz="2000" b="0" dirty="0"/>
              <a:t> Arduino to USB port  =&gt; power </a:t>
            </a:r>
            <a:r>
              <a:rPr lang="fr-FR" sz="2000" b="0" dirty="0" err="1"/>
              <a:t>supply</a:t>
            </a:r>
            <a:endParaRPr lang="fr-FR" sz="2000" b="0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91C9E11-C7D8-409C-858C-592D386F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05580"/>
            <a:ext cx="8837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First electrical circuit, </a:t>
            </a:r>
          </a:p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			Arduino used as power supply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A74D0-B2FF-4F39-B904-71A041518D1B}"/>
              </a:ext>
            </a:extLst>
          </p:cNvPr>
          <p:cNvSpPr/>
          <p:nvPr/>
        </p:nvSpPr>
        <p:spPr>
          <a:xfrm>
            <a:off x="7668344" y="357301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5V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3EEEA-3E31-494D-8A13-C69F1D395226}"/>
              </a:ext>
            </a:extLst>
          </p:cNvPr>
          <p:cNvSpPr/>
          <p:nvPr/>
        </p:nvSpPr>
        <p:spPr>
          <a:xfrm>
            <a:off x="7668344" y="466910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GND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99059DE-39EA-4FF5-8785-B6BD44D4987B}"/>
              </a:ext>
            </a:extLst>
          </p:cNvPr>
          <p:cNvCxnSpPr>
            <a:stCxn id="6" idx="1"/>
          </p:cNvCxnSpPr>
          <p:nvPr/>
        </p:nvCxnSpPr>
        <p:spPr bwMode="auto">
          <a:xfrm flipH="1">
            <a:off x="4788024" y="4869160"/>
            <a:ext cx="2880320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33B3798-811C-4BB7-9E10-39705F20810F}"/>
              </a:ext>
            </a:extLst>
          </p:cNvPr>
          <p:cNvCxnSpPr>
            <a:cxnSpLocks/>
          </p:cNvCxnSpPr>
          <p:nvPr/>
        </p:nvCxnSpPr>
        <p:spPr bwMode="auto">
          <a:xfrm flipH="1">
            <a:off x="4860032" y="3821559"/>
            <a:ext cx="2808312" cy="11476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7678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72154-E295-430C-9246-C796E1B02D85}"/>
              </a:ext>
            </a:extLst>
          </p:cNvPr>
          <p:cNvSpPr/>
          <p:nvPr/>
        </p:nvSpPr>
        <p:spPr>
          <a:xfrm>
            <a:off x="323528" y="2132856"/>
            <a:ext cx="51157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/>
              <a:t>4 LED (</a:t>
            </a:r>
            <a:r>
              <a:rPr lang="fr-FR" sz="2000" b="0" dirty="0" err="1"/>
              <a:t>red</a:t>
            </a:r>
            <a:r>
              <a:rPr lang="fr-FR" sz="2000" b="0" dirty="0"/>
              <a:t>, </a:t>
            </a:r>
            <a:r>
              <a:rPr lang="fr-FR" sz="2000" b="0" dirty="0" err="1"/>
              <a:t>yellow</a:t>
            </a:r>
            <a:r>
              <a:rPr lang="fr-FR" sz="2000" b="0" dirty="0"/>
              <a:t>, green, </a:t>
            </a:r>
            <a:r>
              <a:rPr lang="fr-FR" sz="2000" b="0" dirty="0" err="1"/>
              <a:t>blue</a:t>
            </a:r>
            <a:r>
              <a:rPr lang="fr-FR" sz="2000" b="0" dirty="0"/>
              <a:t>)</a:t>
            </a:r>
          </a:p>
          <a:p>
            <a:r>
              <a:rPr lang="fr-FR" sz="2000" b="0" dirty="0"/>
              <a:t>4 </a:t>
            </a:r>
            <a:r>
              <a:rPr lang="fr-FR" sz="2000" b="0" dirty="0" err="1"/>
              <a:t>resistor</a:t>
            </a:r>
            <a:r>
              <a:rPr lang="fr-FR" sz="2000" b="0" dirty="0"/>
              <a:t> 220 Ω </a:t>
            </a:r>
          </a:p>
          <a:p>
            <a:r>
              <a:rPr lang="fr-FR" sz="2000" dirty="0" err="1"/>
              <a:t>several</a:t>
            </a:r>
            <a:r>
              <a:rPr lang="fr-FR" sz="2000" b="0" dirty="0"/>
              <a:t> </a:t>
            </a:r>
            <a:r>
              <a:rPr lang="fr-FR" sz="2000" b="0" dirty="0" err="1"/>
              <a:t>cables</a:t>
            </a:r>
            <a:endParaRPr lang="fr-FR" sz="2000" b="0" dirty="0"/>
          </a:p>
          <a:p>
            <a:r>
              <a:rPr lang="en-US" sz="2000" dirty="0"/>
              <a:t>Connect</a:t>
            </a:r>
            <a:r>
              <a:rPr lang="fr-FR" sz="2000" b="0" dirty="0"/>
              <a:t> Arduino to USB port  =&gt; power </a:t>
            </a:r>
            <a:r>
              <a:rPr lang="fr-FR" sz="2000" b="0" dirty="0" err="1"/>
              <a:t>supply</a:t>
            </a:r>
            <a:endParaRPr lang="fr-FR" sz="2000" b="0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91C9E11-C7D8-409C-858C-592D386F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05580"/>
            <a:ext cx="84140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Callenge</a:t>
            </a:r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0 : create a circuit with four LED</a:t>
            </a:r>
          </a:p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			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AD93FE-C65A-4DC7-9DEE-48516DBF1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0" t="13636" r="4923"/>
          <a:stretch/>
        </p:blipFill>
        <p:spPr>
          <a:xfrm rot="5400000">
            <a:off x="3666481" y="1153547"/>
            <a:ext cx="1152128" cy="65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8C9A-625D-4B3F-A8FB-42333C4744A4}" type="slidenum">
              <a:rPr lang="en-GB" altLang="et-EE" smtClean="0"/>
              <a:pPr>
                <a:defRPr/>
              </a:pPr>
              <a:t>8</a:t>
            </a:fld>
            <a:endParaRPr lang="en-GB" altLang="et-E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Arduino</a:t>
            </a:r>
            <a:r>
              <a:rPr lang="fr-FR" dirty="0"/>
              <a:t> </a:t>
            </a:r>
            <a:r>
              <a:rPr lang="fr-FR" dirty="0" err="1"/>
              <a:t>motherboard</a:t>
            </a:r>
            <a:r>
              <a:rPr lang="fr-FR" dirty="0"/>
              <a:t> : Outputs (</a:t>
            </a:r>
            <a:r>
              <a:rPr lang="fr-FR" dirty="0" err="1"/>
              <a:t>actuators</a:t>
            </a:r>
            <a:r>
              <a:rPr lang="fr-FR" dirty="0"/>
              <a:t>)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2" y="3331156"/>
            <a:ext cx="2993784" cy="187341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20928" y="2132856"/>
            <a:ext cx="7003002" cy="40011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000" dirty="0">
                <a:solidFill>
                  <a:srgbClr val="004974"/>
                </a:solidFill>
                <a:latin typeface="+mn-lt"/>
              </a:rPr>
              <a:t>Digital and </a:t>
            </a:r>
            <a:r>
              <a:rPr lang="fr-FR" sz="2000" dirty="0" err="1">
                <a:solidFill>
                  <a:srgbClr val="004974"/>
                </a:solidFill>
                <a:latin typeface="+mn-lt"/>
              </a:rPr>
              <a:t>analog</a:t>
            </a:r>
            <a:r>
              <a:rPr lang="fr-FR" sz="2000" dirty="0">
                <a:solidFill>
                  <a:srgbClr val="004974"/>
                </a:solidFill>
                <a:latin typeface="+mn-lt"/>
              </a:rPr>
              <a:t> outputs (</a:t>
            </a:r>
            <a:r>
              <a:rPr lang="fr-FR" sz="2000" dirty="0" err="1">
                <a:solidFill>
                  <a:srgbClr val="004974"/>
                </a:solidFill>
                <a:latin typeface="+mn-lt"/>
              </a:rPr>
              <a:t>you</a:t>
            </a:r>
            <a:r>
              <a:rPr lang="fr-FR" sz="2000" dirty="0">
                <a:solidFill>
                  <a:srgbClr val="004974"/>
                </a:solidFill>
                <a:latin typeface="+mn-lt"/>
              </a:rPr>
              <a:t> can </a:t>
            </a:r>
            <a:r>
              <a:rPr lang="fr-FR" sz="2000" dirty="0" err="1">
                <a:solidFill>
                  <a:srgbClr val="004974"/>
                </a:solidFill>
                <a:latin typeface="+mn-lt"/>
              </a:rPr>
              <a:t>choose</a:t>
            </a:r>
            <a:r>
              <a:rPr lang="fr-FR" sz="2000" dirty="0">
                <a:solidFill>
                  <a:srgbClr val="004974"/>
                </a:solidFill>
                <a:latin typeface="+mn-lt"/>
              </a:rPr>
              <a:t> voltage 0V or 5V)</a:t>
            </a:r>
          </a:p>
        </p:txBody>
      </p:sp>
      <p:sp>
        <p:nvSpPr>
          <p:cNvPr id="17" name="Flèche vers le bas 16"/>
          <p:cNvSpPr/>
          <p:nvPr/>
        </p:nvSpPr>
        <p:spPr>
          <a:xfrm flipH="1" flipV="1">
            <a:off x="4015473" y="2681411"/>
            <a:ext cx="169241" cy="498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07504" y="5078098"/>
            <a:ext cx="2682485" cy="830997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Reference voltage :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5V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fr-FR" dirty="0">
                <a:latin typeface="+mn-lt"/>
              </a:rPr>
              <a:t>GND (0V)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728290" y="5146570"/>
            <a:ext cx="649420" cy="2293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870106" y="5187306"/>
            <a:ext cx="649420" cy="2293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4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3AA5C7-93CD-4D30-A623-D1751886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152998" cy="3554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F4440A-2344-404D-9E9C-5DA5A3EBC476}"/>
              </a:ext>
            </a:extLst>
          </p:cNvPr>
          <p:cNvSpPr/>
          <p:nvPr/>
        </p:nvSpPr>
        <p:spPr>
          <a:xfrm>
            <a:off x="539552" y="5286399"/>
            <a:ext cx="6152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https://www.arduino.cc/en/main/software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DE91F71-11C1-4813-8AF1-D4ECB3A0B69F}"/>
              </a:ext>
            </a:extLst>
          </p:cNvPr>
          <p:cNvSpPr/>
          <p:nvPr/>
        </p:nvSpPr>
        <p:spPr bwMode="auto">
          <a:xfrm>
            <a:off x="5331094" y="1772816"/>
            <a:ext cx="2880320" cy="72008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947C00-E2D2-4391-9F47-D72BA548BA62}"/>
              </a:ext>
            </a:extLst>
          </p:cNvPr>
          <p:cNvSpPr/>
          <p:nvPr/>
        </p:nvSpPr>
        <p:spPr>
          <a:xfrm>
            <a:off x="539552" y="5949280"/>
            <a:ext cx="651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9900"/>
                </a:solidFill>
                <a:latin typeface="Roboto" panose="02000000000000000000" pitchFamily="2" charset="0"/>
              </a:rPr>
              <a:t>Install the software arduino-1.8.8-windows.exe</a:t>
            </a:r>
            <a:endParaRPr lang="fr-FR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320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000" rIns="18000" rtlCol="0">
        <a:spAutoFit/>
      </a:bodyPr>
      <a:lstStyle>
        <a:defPPr>
          <a:defRPr sz="2800" dirty="0" smtClean="0">
            <a:solidFill>
              <a:srgbClr val="004974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23136</TotalTime>
  <Words>1747</Words>
  <Application>Microsoft Office PowerPoint</Application>
  <PresentationFormat>Affichage à l'écran (4:3)</PresentationFormat>
  <Paragraphs>403</Paragraphs>
  <Slides>42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Arial</vt:lpstr>
      <vt:lpstr>Arial Black</vt:lpstr>
      <vt:lpstr>Arial Rounded MT Bold</vt:lpstr>
      <vt:lpstr>Bauhaus 93</vt:lpstr>
      <vt:lpstr>Cambria Math</vt:lpstr>
      <vt:lpstr>Roboto</vt:lpstr>
      <vt:lpstr>Symbol</vt:lpstr>
      <vt:lpstr>Times New Roman</vt:lpstr>
      <vt:lpstr>Default Design</vt:lpstr>
      <vt:lpstr>Introduction to Arduino</vt:lpstr>
      <vt:lpstr>How can we adress instrumentation design ?</vt:lpstr>
      <vt:lpstr>Is this difficult ?</vt:lpstr>
      <vt:lpstr>Available devices</vt:lpstr>
      <vt:lpstr>Présentation PowerPoint</vt:lpstr>
      <vt:lpstr>Présentation PowerPoint</vt:lpstr>
      <vt:lpstr>Présentation PowerPoint</vt:lpstr>
      <vt:lpstr>Arduino motherboard : Outputs (actuators)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Other functions</vt:lpstr>
      <vt:lpstr>Présentation PowerPoint</vt:lpstr>
      <vt:lpstr>Présentation PowerPoint</vt:lpstr>
      <vt:lpstr>Arduino motherboard : Analog inputs (sensors)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Measurement Science</dc:title>
  <dc:creator>Ivo Leito</dc:creator>
  <cp:lastModifiedBy>x x</cp:lastModifiedBy>
  <cp:revision>1211</cp:revision>
  <cp:lastPrinted>2015-08-31T11:02:56Z</cp:lastPrinted>
  <dcterms:created xsi:type="dcterms:W3CDTF">2003-06-18T12:09:05Z</dcterms:created>
  <dcterms:modified xsi:type="dcterms:W3CDTF">2020-10-27T21:36:00Z</dcterms:modified>
</cp:coreProperties>
</file>