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8" r:id="rId3"/>
    <p:sldId id="298" r:id="rId4"/>
    <p:sldId id="287" r:id="rId5"/>
    <p:sldId id="291" r:id="rId6"/>
    <p:sldId id="315" r:id="rId7"/>
    <p:sldId id="316" r:id="rId8"/>
    <p:sldId id="285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3" r:id="rId21"/>
    <p:sldId id="314" r:id="rId22"/>
    <p:sldId id="311" r:id="rId23"/>
    <p:sldId id="264" r:id="rId2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901BC56-179D-475A-BA68-269CFBA2ED6E}">
          <p14:sldIdLst>
            <p14:sldId id="257"/>
            <p14:sldId id="278"/>
            <p14:sldId id="298"/>
            <p14:sldId id="287"/>
            <p14:sldId id="291"/>
            <p14:sldId id="315"/>
            <p14:sldId id="316"/>
            <p14:sldId id="285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4"/>
            <p14:sldId id="31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FF3300"/>
    <a:srgbClr val="080808"/>
    <a:srgbClr val="FF5E36"/>
    <a:srgbClr val="FF6600"/>
    <a:srgbClr val="FFCC00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3" autoAdjust="0"/>
    <p:restoredTop sz="94637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08666-7C85-4D25-8E19-404BD0C1B558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B7AC-ECDA-4EAA-8917-772E97FAA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6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5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7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3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3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8FCC-EFEC-4609-B343-9DE9095FDD5F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0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egifrance.gouv.fr/affichCodeArticle.do?cidTexte=LEGITEXT000006071191&amp;idArticle=LEGIARTI000039312888&amp;dateTexte=&amp;categorieLien=c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col.mineurelas@univ-lyon1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andidat.univ-lyon1.fr/#!offreFormationView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ol.mineurelas@univ-lyon1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8"/>
          <a:stretch/>
        </p:blipFill>
        <p:spPr>
          <a:xfrm>
            <a:off x="0" y="720264"/>
            <a:ext cx="12192000" cy="510709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-1089367"/>
            <a:ext cx="12192000" cy="292417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Présentation concours MMOPK LAS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1187" y="2884760"/>
            <a:ext cx="1559684" cy="1540571"/>
          </a:xfrm>
          <a:prstGeom prst="rect">
            <a:avLst/>
          </a:prstGeom>
          <a:solidFill>
            <a:srgbClr val="E55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8"/>
          <p:cNvSpPr/>
          <p:nvPr/>
        </p:nvSpPr>
        <p:spPr bwMode="auto">
          <a:xfrm>
            <a:off x="2170871" y="2886671"/>
            <a:ext cx="581059" cy="1867416"/>
          </a:xfrm>
          <a:custGeom>
            <a:avLst/>
            <a:gdLst>
              <a:gd name="connsiteX0" fmla="*/ 0 w 481856"/>
              <a:gd name="connsiteY0" fmla="*/ 0 h 1278260"/>
              <a:gd name="connsiteX1" fmla="*/ 481856 w 481856"/>
              <a:gd name="connsiteY1" fmla="*/ 0 h 1278260"/>
              <a:gd name="connsiteX2" fmla="*/ 481856 w 481856"/>
              <a:gd name="connsiteY2" fmla="*/ 1278260 h 1278260"/>
              <a:gd name="connsiteX3" fmla="*/ 0 w 481856"/>
              <a:gd name="connsiteY3" fmla="*/ 1278260 h 1278260"/>
              <a:gd name="connsiteX4" fmla="*/ 0 w 481856"/>
              <a:gd name="connsiteY4" fmla="*/ 0 h 1278260"/>
              <a:gd name="connsiteX0" fmla="*/ 0 w 481856"/>
              <a:gd name="connsiteY0" fmla="*/ 0 h 1549723"/>
              <a:gd name="connsiteX1" fmla="*/ 481856 w 481856"/>
              <a:gd name="connsiteY1" fmla="*/ 0 h 1549723"/>
              <a:gd name="connsiteX2" fmla="*/ 477093 w 481856"/>
              <a:gd name="connsiteY2" fmla="*/ 1549723 h 1549723"/>
              <a:gd name="connsiteX3" fmla="*/ 0 w 481856"/>
              <a:gd name="connsiteY3" fmla="*/ 1278260 h 1549723"/>
              <a:gd name="connsiteX4" fmla="*/ 0 w 481856"/>
              <a:gd name="connsiteY4" fmla="*/ 0 h 154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56" h="1549723">
                <a:moveTo>
                  <a:pt x="0" y="0"/>
                </a:moveTo>
                <a:lnTo>
                  <a:pt x="481856" y="0"/>
                </a:lnTo>
                <a:cubicBezTo>
                  <a:pt x="480268" y="516574"/>
                  <a:pt x="478681" y="1033149"/>
                  <a:pt x="477093" y="1549723"/>
                </a:cubicBezTo>
                <a:lnTo>
                  <a:pt x="0" y="1278260"/>
                </a:lnTo>
                <a:lnTo>
                  <a:pt x="0" y="0"/>
                </a:lnTo>
                <a:close/>
              </a:path>
            </a:pathLst>
          </a:custGeom>
          <a:solidFill>
            <a:srgbClr val="DD4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689565" y="3096487"/>
            <a:ext cx="227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Stéphanie GUÉNNÉGOU</a:t>
            </a:r>
          </a:p>
        </p:txBody>
      </p:sp>
      <p:grpSp>
        <p:nvGrpSpPr>
          <p:cNvPr id="10" name="Groupe 3"/>
          <p:cNvGrpSpPr>
            <a:grpSpLocks/>
          </p:cNvGrpSpPr>
          <p:nvPr/>
        </p:nvGrpSpPr>
        <p:grpSpPr bwMode="auto">
          <a:xfrm>
            <a:off x="8316913" y="4224338"/>
            <a:ext cx="215900" cy="215900"/>
            <a:chOff x="4031940" y="4869160"/>
            <a:chExt cx="216024" cy="21602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3460750" y="4114800"/>
            <a:ext cx="107950" cy="109538"/>
            <a:chOff x="3959944" y="5389200"/>
            <a:chExt cx="108000" cy="10800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013944" y="5388417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6798830" y="5300663"/>
            <a:ext cx="107950" cy="107950"/>
            <a:chOff x="3954747" y="5389200"/>
            <a:chExt cx="108000" cy="10800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008747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e 3"/>
          <p:cNvGrpSpPr>
            <a:grpSpLocks/>
          </p:cNvGrpSpPr>
          <p:nvPr/>
        </p:nvGrpSpPr>
        <p:grpSpPr bwMode="auto">
          <a:xfrm>
            <a:off x="9694275" y="2166767"/>
            <a:ext cx="215900" cy="215900"/>
            <a:chOff x="4031940" y="4869160"/>
            <a:chExt cx="216024" cy="21602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>
            <a:grpSpLocks/>
          </p:cNvGrpSpPr>
          <p:nvPr/>
        </p:nvGrpSpPr>
        <p:grpSpPr bwMode="auto">
          <a:xfrm>
            <a:off x="8176192" y="3243092"/>
            <a:ext cx="107950" cy="107950"/>
            <a:chOff x="3954747" y="5389200"/>
            <a:chExt cx="108000" cy="108000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4008747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ZoneTexte 40"/>
          <p:cNvSpPr txBox="1"/>
          <p:nvPr/>
        </p:nvSpPr>
        <p:spPr>
          <a:xfrm>
            <a:off x="449631" y="6141077"/>
            <a:ext cx="7729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Année universitaire 2024-2025</a:t>
            </a:r>
            <a:endParaRPr lang="fr-FR" sz="1600" dirty="0">
              <a:solidFill>
                <a:srgbClr val="CC3300"/>
              </a:solidFill>
            </a:endParaRPr>
          </a:p>
        </p:txBody>
      </p:sp>
      <p:pic>
        <p:nvPicPr>
          <p:cNvPr id="35" name="Graphique 34">
            <a:extLst>
              <a:ext uri="{FF2B5EF4-FFF2-40B4-BE49-F238E27FC236}">
                <a16:creationId xmlns:a16="http://schemas.microsoft.com/office/drawing/2014/main" id="{0A815CAF-4131-4474-9EEB-D1DCAF482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1353" y="6003965"/>
            <a:ext cx="270290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CANDIDATURE MMOPK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199" y="1690362"/>
            <a:ext cx="9146005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sz="1800" b="1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Vos choix de filière(s) MMOPK sont définitifs et compteront pour une candidature si celle-ci est recevable, conformément aux dispositions de l’article </a:t>
            </a:r>
            <a:r>
              <a:rPr lang="fr-FR" sz="1800" b="1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 631-1</a:t>
            </a:r>
            <a:r>
              <a:rPr lang="fr-FR" sz="1800" b="1" dirty="0">
                <a:solidFill>
                  <a:srgbClr val="FF3300"/>
                </a:solidFill>
                <a:latin typeface="+mj-lt"/>
                <a:ea typeface="Verdana" panose="020B0604030504040204" pitchFamily="34" charset="0"/>
              </a:rPr>
              <a:t> du code de l’éducation.</a:t>
            </a:r>
            <a:endParaRPr lang="fr-FR" altLang="fr-FR" sz="1800" b="1" dirty="0">
              <a:solidFill>
                <a:srgbClr val="FF3300"/>
              </a:solidFill>
              <a:latin typeface="+mj-lt"/>
              <a:ea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934373" y="2519537"/>
            <a:ext cx="3970913" cy="31392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Candidature NON recevable 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Candidature NON décomptée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r>
              <a:rPr lang="fr-FR" altLang="fr-FR" sz="1600" i="1" kern="0" dirty="0">
                <a:solidFill>
                  <a:srgbClr val="3636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ne validez pas l’UE Mineure Santé en session 1 et/ou si vous ne validez pas votre année de LAS en session 1, votre candidature ne sera pas prise en compte. 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24C999AD-AE13-4165-99A0-04F77178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57" y="2491021"/>
            <a:ext cx="4270290" cy="31996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Candidature recevable 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Candidature décomptée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i="1" kern="0" dirty="0">
                <a:solidFill>
                  <a:srgbClr val="363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votre candidature est recevable, elle sera prise en compte sauf si vous décidez de retirer votre candidature, après avoir pris connaissance de vos résultats d’année de session 1.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28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126" y="37214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363636"/>
                </a:solidFill>
                <a:ea typeface="Verdana" panose="020B0604030504040204" pitchFamily="34" charset="0"/>
              </a:rPr>
              <a:t>CLASSEMENT LAS</a:t>
            </a:r>
            <a:endParaRPr lang="fr-FR" dirty="0">
              <a:solidFill>
                <a:srgbClr val="363636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199" y="1690362"/>
            <a:ext cx="9146005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3" y="6132313"/>
            <a:ext cx="2333625" cy="59055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F60886F-1B80-4E49-A9A3-4FA4AE585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54677"/>
              </p:ext>
            </p:extLst>
          </p:nvPr>
        </p:nvGraphicFramePr>
        <p:xfrm>
          <a:off x="696126" y="1796724"/>
          <a:ext cx="10840089" cy="396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682">
                  <a:extLst>
                    <a:ext uri="{9D8B030D-6E8A-4147-A177-3AD203B41FA5}">
                      <a16:colId xmlns:a16="http://schemas.microsoft.com/office/drawing/2014/main" val="1108483189"/>
                    </a:ext>
                  </a:extLst>
                </a:gridCol>
                <a:gridCol w="2947101">
                  <a:extLst>
                    <a:ext uri="{9D8B030D-6E8A-4147-A177-3AD203B41FA5}">
                      <a16:colId xmlns:a16="http://schemas.microsoft.com/office/drawing/2014/main" val="3877142676"/>
                    </a:ext>
                  </a:extLst>
                </a:gridCol>
                <a:gridCol w="572655">
                  <a:extLst>
                    <a:ext uri="{9D8B030D-6E8A-4147-A177-3AD203B41FA5}">
                      <a16:colId xmlns:a16="http://schemas.microsoft.com/office/drawing/2014/main" val="3716689603"/>
                    </a:ext>
                  </a:extLst>
                </a:gridCol>
                <a:gridCol w="3112651">
                  <a:extLst>
                    <a:ext uri="{9D8B030D-6E8A-4147-A177-3AD203B41FA5}">
                      <a16:colId xmlns:a16="http://schemas.microsoft.com/office/drawing/2014/main" val="4183937440"/>
                    </a:ext>
                  </a:extLst>
                </a:gridCol>
              </a:tblGrid>
              <a:tr h="862986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LAS1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UE Disciplinaires </a:t>
                      </a:r>
                    </a:p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Bloc Mineure Santé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70677"/>
                  </a:ext>
                </a:extLst>
              </a:tr>
              <a:tr h="1013797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LAS2/ LAS3</a:t>
                      </a:r>
                    </a:p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Suit le bloc Mineure Santé (UE1 + UE2)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UE Disciplinaires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80%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Bloc Mineure Santé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40591"/>
                  </a:ext>
                </a:extLst>
              </a:tr>
              <a:tr h="870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LAS2/ LAS3</a:t>
                      </a:r>
                    </a:p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Mineure Santé (UE1 ou UE2)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UE </a:t>
                      </a:r>
                      <a:r>
                        <a:rPr lang="fr-FR" sz="2000" b="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</a:rPr>
                        <a:t>Disciplinaires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90%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Bloc Mineure Santé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50908"/>
                  </a:ext>
                </a:extLst>
              </a:tr>
              <a:tr h="1219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LAS2/ LAS3</a:t>
                      </a:r>
                    </a:p>
                    <a:p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Déjà validé le bloc Mineure Santé (UE1 + UE2) ou la PASS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UE Disciplinaires</a:t>
                      </a:r>
                    </a:p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0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58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CLASSEMENT LAS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200" y="1690362"/>
            <a:ext cx="7317510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F1808E-498C-4028-8C02-6D963DD36B2D}"/>
              </a:ext>
            </a:extLst>
          </p:cNvPr>
          <p:cNvSpPr txBox="1"/>
          <p:nvPr/>
        </p:nvSpPr>
        <p:spPr>
          <a:xfrm>
            <a:off x="356567" y="2238420"/>
            <a:ext cx="11667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191919"/>
                </a:solidFill>
                <a:latin typeface="Atkinson Hyperlegible"/>
              </a:rPr>
              <a:t>Un</a:t>
            </a:r>
            <a:r>
              <a:rPr lang="fr-FR" dirty="0">
                <a:solidFill>
                  <a:srgbClr val="FF3300"/>
                </a:solidFill>
                <a:latin typeface="Atkinson Hyperlegible"/>
              </a:rPr>
              <a:t> interclassement 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sera opéré par le jury entre les étudiants de chaque parcours issu de LAS différentes en procédant à une harmonisation de telle sorte que les quantiles de la moyenne des notes aux UE disciplinaires des étudiants soient égaux d’une licence à l’autre.</a:t>
            </a:r>
          </a:p>
          <a:p>
            <a:endParaRPr lang="fr-FR" dirty="0">
              <a:solidFill>
                <a:srgbClr val="191919"/>
              </a:solidFill>
              <a:latin typeface="Atkinson Hyperlegible"/>
            </a:endParaRPr>
          </a:p>
          <a:p>
            <a:endParaRPr lang="fr-FR" dirty="0">
              <a:solidFill>
                <a:srgbClr val="191919"/>
              </a:solidFill>
              <a:latin typeface="Atkinson Hyperlegible"/>
            </a:endParaRPr>
          </a:p>
          <a:p>
            <a:r>
              <a:rPr lang="fr-FR" dirty="0">
                <a:solidFill>
                  <a:srgbClr val="191919"/>
                </a:solidFill>
                <a:latin typeface="Atkinson Hyperlegible"/>
              </a:rPr>
              <a:t>Le jury effectue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Un seuil pour les admis suite aux épreuves du 1</a:t>
            </a:r>
            <a:r>
              <a:rPr lang="fr-FR" baseline="30000" dirty="0">
                <a:solidFill>
                  <a:srgbClr val="191919"/>
                </a:solidFill>
                <a:latin typeface="Atkinson Hyperlegible"/>
              </a:rPr>
              <a:t>er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 groupe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Un seuil pour les admissibles suite aux épreuves du 1</a:t>
            </a:r>
            <a:r>
              <a:rPr lang="fr-FR" baseline="30000" dirty="0">
                <a:solidFill>
                  <a:srgbClr val="191919"/>
                </a:solidFill>
                <a:latin typeface="Atkinson Hyperlegible"/>
              </a:rPr>
              <a:t>er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 groupe : soit les étudiants autorisés à participer aux épreuves du 2</a:t>
            </a:r>
            <a:r>
              <a:rPr lang="fr-FR" baseline="30000" dirty="0">
                <a:solidFill>
                  <a:srgbClr val="191919"/>
                </a:solidFill>
                <a:latin typeface="Atkinson Hyperlegible"/>
              </a:rPr>
              <a:t>nd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 groupe (oraux)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Un seuil pour les ajournés au concours </a:t>
            </a:r>
          </a:p>
        </p:txBody>
      </p:sp>
    </p:spTree>
    <p:extLst>
      <p:ext uri="{BB962C8B-B14F-4D97-AF65-F5344CB8AC3E}">
        <p14:creationId xmlns:p14="http://schemas.microsoft.com/office/powerpoint/2010/main" val="243950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146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CAPACITÉS D’ACCUEIL EN DEUXIÉME ANNÉE DE SANTÉ MMOPK 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3871245" y="6283620"/>
            <a:ext cx="7090401" cy="3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r>
              <a:rPr lang="fr-FR" altLang="fr-FR" sz="1400" b="1" i="1" kern="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fr-FR" altLang="fr-FR" sz="1400" i="1" kern="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50% du nombre de places offertes pour les ADAC du 1</a:t>
            </a:r>
            <a:r>
              <a:rPr lang="fr-FR" altLang="fr-FR" sz="1400" i="1" kern="0" baseline="300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altLang="fr-FR" sz="1400" i="1" kern="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groupe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4778AAC-AA26-4ACB-9404-BEED9AF94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767337"/>
              </p:ext>
            </p:extLst>
          </p:nvPr>
        </p:nvGraphicFramePr>
        <p:xfrm>
          <a:off x="838200" y="1514286"/>
          <a:ext cx="9475746" cy="431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175">
                  <a:extLst>
                    <a:ext uri="{9D8B030D-6E8A-4147-A177-3AD203B41FA5}">
                      <a16:colId xmlns:a16="http://schemas.microsoft.com/office/drawing/2014/main" val="1148338950"/>
                    </a:ext>
                  </a:extLst>
                </a:gridCol>
                <a:gridCol w="2268543">
                  <a:extLst>
                    <a:ext uri="{9D8B030D-6E8A-4147-A177-3AD203B41FA5}">
                      <a16:colId xmlns:a16="http://schemas.microsoft.com/office/drawing/2014/main" val="2174921192"/>
                    </a:ext>
                  </a:extLst>
                </a:gridCol>
                <a:gridCol w="1047873">
                  <a:extLst>
                    <a:ext uri="{9D8B030D-6E8A-4147-A177-3AD203B41FA5}">
                      <a16:colId xmlns:a16="http://schemas.microsoft.com/office/drawing/2014/main" val="616755750"/>
                    </a:ext>
                  </a:extLst>
                </a:gridCol>
                <a:gridCol w="2135741">
                  <a:extLst>
                    <a:ext uri="{9D8B030D-6E8A-4147-A177-3AD203B41FA5}">
                      <a16:colId xmlns:a16="http://schemas.microsoft.com/office/drawing/2014/main" val="2686730990"/>
                    </a:ext>
                  </a:extLst>
                </a:gridCol>
                <a:gridCol w="1205414">
                  <a:extLst>
                    <a:ext uri="{9D8B030D-6E8A-4147-A177-3AD203B41FA5}">
                      <a16:colId xmlns:a16="http://schemas.microsoft.com/office/drawing/2014/main" val="3595205134"/>
                    </a:ext>
                  </a:extLst>
                </a:gridCol>
              </a:tblGrid>
              <a:tr h="5780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LAS1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ADAC* LAS1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LAS2/LAS3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ADAC* LAS2/LAS3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43023"/>
                  </a:ext>
                </a:extLst>
              </a:tr>
              <a:tr h="48619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MÉDECINE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141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282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141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7610"/>
                  </a:ext>
                </a:extLst>
              </a:tr>
              <a:tr h="486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>
                          <a:solidFill>
                            <a:schemeClr val="bg1"/>
                          </a:solidFill>
                        </a:rPr>
                        <a:t>     MÉDECINE Lyon Est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solidFill>
                            <a:srgbClr val="363636"/>
                          </a:solidFill>
                        </a:rPr>
                        <a:t>81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solidFill>
                            <a:srgbClr val="363636"/>
                          </a:solidFill>
                        </a:rPr>
                        <a:t>162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15338"/>
                  </a:ext>
                </a:extLst>
              </a:tr>
              <a:tr h="479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>
                          <a:solidFill>
                            <a:schemeClr val="bg1"/>
                          </a:solidFill>
                        </a:rPr>
                        <a:t>     MÉDECINE Lyon Sud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solidFill>
                            <a:srgbClr val="363636"/>
                          </a:solidFill>
                        </a:rPr>
                        <a:t>60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>
                          <a:solidFill>
                            <a:srgbClr val="363636"/>
                          </a:solidFill>
                        </a:rPr>
                        <a:t>120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97060"/>
                  </a:ext>
                </a:extLst>
              </a:tr>
              <a:tr h="48619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MAÏEUTIQUE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15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53993"/>
                  </a:ext>
                </a:extLst>
              </a:tr>
              <a:tr h="48619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ODOTONLOGIE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19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730522"/>
                  </a:ext>
                </a:extLst>
              </a:tr>
              <a:tr h="48619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PHARMACIE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29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58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chemeClr val="tx2"/>
                          </a:solidFill>
                        </a:rPr>
                        <a:t>29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139324"/>
                  </a:ext>
                </a:extLst>
              </a:tr>
              <a:tr h="48619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KINÉ (</a:t>
                      </a:r>
                      <a:r>
                        <a:rPr lang="fr-FR" sz="1400" b="1" i="1" dirty="0">
                          <a:solidFill>
                            <a:srgbClr val="C00000"/>
                          </a:solidFill>
                        </a:rPr>
                        <a:t>NB : en attente de confirmation officielle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C00000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C0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1" dirty="0">
                          <a:solidFill>
                            <a:srgbClr val="C0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3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4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146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ADMISSION : PARTIE 1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7966C1-D543-420F-92F8-E42670F0F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1427307"/>
            <a:ext cx="5895975" cy="4800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35DDCC-E9F2-4294-A9FA-771C88BDB53D}"/>
              </a:ext>
            </a:extLst>
          </p:cNvPr>
          <p:cNvSpPr txBox="1"/>
          <p:nvPr/>
        </p:nvSpPr>
        <p:spPr>
          <a:xfrm>
            <a:off x="265783" y="2413337"/>
            <a:ext cx="4902812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Suite aux épreuves du 1</a:t>
            </a:r>
            <a:r>
              <a:rPr lang="fr-FR" baseline="30000" dirty="0"/>
              <a:t>er</a:t>
            </a:r>
            <a:r>
              <a:rPr lang="fr-FR" dirty="0"/>
              <a:t> groupe, vous pouvez obtenir un de ces résultats suivants : </a:t>
            </a:r>
          </a:p>
          <a:p>
            <a:endParaRPr lang="fr-FR" dirty="0"/>
          </a:p>
          <a:p>
            <a:r>
              <a:rPr lang="fr-FR" dirty="0"/>
              <a:t>« ADAC » = </a:t>
            </a:r>
            <a:r>
              <a:rPr lang="fr-FR" b="1" dirty="0"/>
              <a:t>Ad</a:t>
            </a:r>
            <a:r>
              <a:rPr lang="fr-FR" dirty="0"/>
              <a:t>mis </a:t>
            </a:r>
            <a:r>
              <a:rPr lang="fr-FR" b="1" dirty="0"/>
              <a:t>A</a:t>
            </a:r>
            <a:r>
              <a:rPr lang="fr-FR" dirty="0"/>
              <a:t>vant </a:t>
            </a:r>
            <a:r>
              <a:rPr lang="fr-FR" b="1" dirty="0"/>
              <a:t>C</a:t>
            </a:r>
            <a:r>
              <a:rPr lang="fr-FR" dirty="0"/>
              <a:t>hoix = GRAND ADMIS</a:t>
            </a:r>
          </a:p>
          <a:p>
            <a:endParaRPr lang="fr-FR" dirty="0"/>
          </a:p>
          <a:p>
            <a:r>
              <a:rPr lang="fr-FR" dirty="0"/>
              <a:t>« AU2G » = </a:t>
            </a:r>
            <a:r>
              <a:rPr lang="fr-FR" b="1" dirty="0"/>
              <a:t>Au</a:t>
            </a:r>
            <a:r>
              <a:rPr lang="fr-FR" dirty="0"/>
              <a:t>torisé au </a:t>
            </a:r>
            <a:r>
              <a:rPr lang="fr-FR" b="1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b="1" dirty="0"/>
              <a:t>G</a:t>
            </a:r>
            <a:r>
              <a:rPr lang="fr-FR" dirty="0"/>
              <a:t>roupe = ADMISSIBLE</a:t>
            </a:r>
          </a:p>
          <a:p>
            <a:endParaRPr lang="fr-FR" dirty="0"/>
          </a:p>
          <a:p>
            <a:r>
              <a:rPr lang="fr-FR" dirty="0"/>
              <a:t>« AJ » = </a:t>
            </a:r>
            <a:r>
              <a:rPr lang="fr-FR" b="1" dirty="0"/>
              <a:t>Aj</a:t>
            </a:r>
            <a:r>
              <a:rPr lang="fr-FR" dirty="0"/>
              <a:t>ourné = REFUSÉ</a:t>
            </a:r>
          </a:p>
        </p:txBody>
      </p:sp>
    </p:spTree>
    <p:extLst>
      <p:ext uri="{BB962C8B-B14F-4D97-AF65-F5344CB8AC3E}">
        <p14:creationId xmlns:p14="http://schemas.microsoft.com/office/powerpoint/2010/main" val="3790603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146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ADMISSION : PARTIE 2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0F57669-26D2-4E49-A5F1-AAEDF4606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42" y="1690291"/>
            <a:ext cx="7048482" cy="39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RÉPARTITION FILIÈRE MÉDECINE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F35563-FD46-4F61-A2CF-DF367BA47C06}"/>
              </a:ext>
            </a:extLst>
          </p:cNvPr>
          <p:cNvSpPr txBox="1"/>
          <p:nvPr/>
        </p:nvSpPr>
        <p:spPr>
          <a:xfrm>
            <a:off x="1043709" y="1956950"/>
            <a:ext cx="931949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répartition des admis du 1</a:t>
            </a:r>
            <a:r>
              <a:rPr lang="fr-FR" baseline="30000" dirty="0"/>
              <a:t>er</a:t>
            </a:r>
            <a:r>
              <a:rPr lang="fr-FR" dirty="0"/>
              <a:t> groupe puis des admis du 2</a:t>
            </a:r>
            <a:r>
              <a:rPr lang="fr-FR" baseline="30000" dirty="0"/>
              <a:t>ème</a:t>
            </a:r>
            <a:r>
              <a:rPr lang="fr-FR" dirty="0"/>
              <a:t> groupe, entre le campus Lyon Est et le campus Lyon Sud, suite à une admission à la filière médecine, se fera de la manière suivante :</a:t>
            </a:r>
          </a:p>
          <a:p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57,45% à Lyon 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42,55% à Lyon Sud</a:t>
            </a:r>
          </a:p>
          <a:p>
            <a:endParaRPr lang="fr-FR" sz="3200" dirty="0">
              <a:solidFill>
                <a:srgbClr val="FF3300"/>
              </a:solidFill>
            </a:endParaRPr>
          </a:p>
          <a:p>
            <a:r>
              <a:rPr lang="fr-FR" sz="2400" b="1" dirty="0">
                <a:solidFill>
                  <a:srgbClr val="FF3300"/>
                </a:solidFill>
              </a:rPr>
              <a:t>L’affectation est définitive, aucune dérogation ne sera accordée.</a:t>
            </a:r>
          </a:p>
          <a:p>
            <a:endParaRPr lang="fr-FR" sz="3200" dirty="0"/>
          </a:p>
          <a:p>
            <a:r>
              <a:rPr lang="fr-FR" i="1" dirty="0"/>
              <a:t>Exemple : si les 60 admis du 1</a:t>
            </a:r>
            <a:r>
              <a:rPr lang="fr-FR" i="1" baseline="30000" dirty="0"/>
              <a:t>er</a:t>
            </a:r>
            <a:r>
              <a:rPr lang="fr-FR" i="1" dirty="0"/>
              <a:t> groupe acceptent le vœu Médecine :</a:t>
            </a:r>
          </a:p>
          <a:p>
            <a:r>
              <a:rPr lang="fr-FR" i="1" dirty="0"/>
              <a:t>35 étudiants seront affectés à LE</a:t>
            </a:r>
          </a:p>
          <a:p>
            <a:r>
              <a:rPr lang="fr-FR" i="1" dirty="0"/>
              <a:t>25 étudiants seront affectés à LS</a:t>
            </a:r>
          </a:p>
        </p:txBody>
      </p:sp>
    </p:spTree>
    <p:extLst>
      <p:ext uri="{BB962C8B-B14F-4D97-AF65-F5344CB8AC3E}">
        <p14:creationId xmlns:p14="http://schemas.microsoft.com/office/powerpoint/2010/main" val="523640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363636"/>
                </a:solidFill>
              </a:rPr>
              <a:t>PROCÉDURE CHOIX DE FILIÈRE APRÈS 1</a:t>
            </a:r>
            <a:r>
              <a:rPr lang="fr-FR" sz="4000" baseline="30000" dirty="0">
                <a:solidFill>
                  <a:srgbClr val="363636"/>
                </a:solidFill>
              </a:rPr>
              <a:t>ER</a:t>
            </a:r>
            <a:r>
              <a:rPr lang="fr-FR" sz="4000" dirty="0">
                <a:solidFill>
                  <a:srgbClr val="363636"/>
                </a:solidFill>
              </a:rPr>
              <a:t> GROUPE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F0958ED-48A5-444D-8F2B-7635F69AFEB6}"/>
              </a:ext>
            </a:extLst>
          </p:cNvPr>
          <p:cNvSpPr txBox="1"/>
          <p:nvPr/>
        </p:nvSpPr>
        <p:spPr>
          <a:xfrm>
            <a:off x="838200" y="1679304"/>
            <a:ext cx="956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3300"/>
                </a:solidFill>
              </a:rPr>
              <a:t>LES ADMIS AUX ÉPREUVES DU 1</a:t>
            </a:r>
            <a:r>
              <a:rPr lang="fr-FR" sz="2000" baseline="30000" dirty="0">
                <a:solidFill>
                  <a:srgbClr val="FF3300"/>
                </a:solidFill>
              </a:rPr>
              <a:t>ER</a:t>
            </a:r>
            <a:r>
              <a:rPr lang="fr-FR" sz="2000" dirty="0">
                <a:solidFill>
                  <a:srgbClr val="FF3300"/>
                </a:solidFill>
              </a:rPr>
              <a:t> GROUPE (ADAC)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53D12-6BDE-4FC0-A973-55DFB2B0EA00}"/>
              </a:ext>
            </a:extLst>
          </p:cNvPr>
          <p:cNvSpPr txBox="1"/>
          <p:nvPr/>
        </p:nvSpPr>
        <p:spPr>
          <a:xfrm>
            <a:off x="770081" y="2137569"/>
            <a:ext cx="10387446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étudiants « AU2G » ou « AJ » sur une ou plusieurs filières ne sont pas concernés.</a:t>
            </a:r>
          </a:p>
          <a:p>
            <a:pPr algn="just">
              <a:lnSpc>
                <a:spcPct val="115000"/>
              </a:lnSpc>
            </a:pPr>
            <a:endParaRPr lang="fr-FR" sz="1600" dirty="0">
              <a:solidFill>
                <a:srgbClr val="FF33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l’issue des résultats d’épreuves du 1</a:t>
            </a:r>
            <a:r>
              <a:rPr lang="fr-FR" baseline="300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groupe, tous les étudiants ayant obtenu un résultat ADAC sur une ou plusieurs filières (= « ADAC ») </a:t>
            </a:r>
            <a:r>
              <a:rPr lang="fr-FR" b="1" u="sng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devront se connecter via la plateforme « </a:t>
            </a:r>
            <a:r>
              <a:rPr lang="fr-FR" b="1" u="sng" dirty="0" err="1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Mascol</a:t>
            </a:r>
            <a:r>
              <a:rPr lang="fr-FR" b="1" u="sng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r>
              <a:rPr lang="fr-FR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étudiant concerné par le choix de filière pourra consulter et modifier son choix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 toute la période d’accès web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Une non-réponse sera considérée comme un désistement définitif à la ou les filières concernées.</a:t>
            </a:r>
            <a:endParaRPr lang="fr-FR" dirty="0">
              <a:solidFill>
                <a:srgbClr val="FF33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PROCÉDURE DE CHOIX DES FILIÈRES SUR L’APPLICATION WEB « </a:t>
            </a:r>
            <a:r>
              <a:rPr lang="fr-F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Mascol</a:t>
            </a:r>
            <a:r>
              <a:rPr lang="fr-F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:</a:t>
            </a:r>
            <a:endParaRPr lang="fr-FR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avoir cliqué sur le lien (accès direct sur le site de l’Université LYON 1), vous procéderez à la saisie de votre identifiant et votre mot de passe qui donneront accès à l’application WEB du choix des filières. 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3D50A1-53CE-4A51-96E8-4F7F70E31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73" y="4156583"/>
            <a:ext cx="591127" cy="5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CHOIX DES FILIÈRES MMOPK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200" y="1271528"/>
            <a:ext cx="6921379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APPLICATION WEB « MASCOL »</a:t>
            </a: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7AD1C0-1229-4B9F-8C01-54E36F5C5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852" y="2012259"/>
            <a:ext cx="5669771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5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CHOIX DES FILIÈRES MMOPK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200" y="1271528"/>
            <a:ext cx="7659255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APPLICATION WEB « MASCOL » : 1</a:t>
            </a:r>
            <a:r>
              <a:rPr lang="fr-FR" altLang="fr-FR" baseline="300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GROUPE</a:t>
            </a: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F53EE6-F4CB-4DB6-AB34-11C5FF817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97" y="1821064"/>
            <a:ext cx="10445280" cy="42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94944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latin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</a:endParaRPr>
          </a:p>
          <a:p>
            <a:endParaRPr lang="fr-FR">
              <a:latin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607464" y="1367962"/>
            <a:ext cx="9707310" cy="440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CANDIDATURES MMOPK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de candidature : pré-candidature via </a:t>
            </a:r>
            <a:r>
              <a:rPr lang="fr-FR" altLang="fr-FR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eCandidat</a:t>
            </a:r>
            <a:endParaRPr lang="fr-FR" altLang="fr-F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Recevabilité des candidatures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Classement</a:t>
            </a:r>
          </a:p>
          <a:p>
            <a:pPr marL="457200" lvl="1" indent="0" eaLnBrk="1" hangingPunct="1">
              <a:buNone/>
              <a:tabLst>
                <a:tab pos="355600" algn="l"/>
              </a:tabLst>
              <a:defRPr/>
            </a:pPr>
            <a:endParaRPr lang="fr-FR" altLang="fr-F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+SÉLECTIVITÉ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Capacités d’accueil en 2ème année de santé MMOPK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endParaRPr lang="fr-FR" altLang="fr-F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Admission en filière santé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Procédures choix de filière après 1</a:t>
            </a:r>
            <a:r>
              <a:rPr lang="fr-FR" altLang="fr-FR" sz="16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groupe plateforme « </a:t>
            </a:r>
            <a:r>
              <a:rPr lang="fr-FR" altLang="fr-FR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mascol</a:t>
            </a: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Procédures choix de filière après 2</a:t>
            </a:r>
            <a:r>
              <a:rPr lang="fr-FR" altLang="fr-FR" sz="16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groupe plateforme « </a:t>
            </a:r>
            <a:r>
              <a:rPr lang="fr-FR" altLang="fr-FR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mascol</a:t>
            </a: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1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401326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onnecteur droit 31"/>
            <p:cNvCxnSpPr/>
            <p:nvPr/>
          </p:nvCxnSpPr>
          <p:spPr bwMode="auto">
            <a:xfrm>
              <a:off x="5311381" y="5935377"/>
              <a:ext cx="0" cy="1079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21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401326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 bwMode="auto">
          <a:xfrm rot="5400000">
            <a:off x="10915840" y="445561"/>
            <a:ext cx="0" cy="1079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Graphique 27">
            <a:extLst>
              <a:ext uri="{FF2B5EF4-FFF2-40B4-BE49-F238E27FC236}">
                <a16:creationId xmlns:a16="http://schemas.microsoft.com/office/drawing/2014/main" id="{8CC02FDB-A224-4721-8A6E-0D6B8AA2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50" y="5967326"/>
            <a:ext cx="270290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8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288" y="205587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PROCÉDURE CHOIX DE FILIÈRE APRÈS 1</a:t>
            </a:r>
            <a:r>
              <a:rPr lang="fr-FR" baseline="30000" dirty="0">
                <a:solidFill>
                  <a:srgbClr val="363636"/>
                </a:solidFill>
              </a:rPr>
              <a:t>ER</a:t>
            </a:r>
            <a:r>
              <a:rPr lang="fr-FR" dirty="0">
                <a:solidFill>
                  <a:srgbClr val="363636"/>
                </a:solidFill>
              </a:rPr>
              <a:t> GROUPE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556" y="6252066"/>
            <a:ext cx="2333625" cy="5905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F0958ED-48A5-444D-8F2B-7635F69AFEB6}"/>
              </a:ext>
            </a:extLst>
          </p:cNvPr>
          <p:cNvSpPr txBox="1"/>
          <p:nvPr/>
        </p:nvSpPr>
        <p:spPr>
          <a:xfrm>
            <a:off x="761288" y="1429713"/>
            <a:ext cx="956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</a:rPr>
              <a:t>LES ADMIS AUX ÉPREUVES DU 1</a:t>
            </a:r>
            <a:r>
              <a:rPr lang="fr-FR" sz="2400" baseline="300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</a:rPr>
              <a:t>ER </a:t>
            </a:r>
            <a:r>
              <a:rPr lang="fr-FR" sz="24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</a:rPr>
              <a:t>GROUPE (ADAC)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53D12-6BDE-4FC0-A973-55DFB2B0EA00}"/>
              </a:ext>
            </a:extLst>
          </p:cNvPr>
          <p:cNvSpPr txBox="1"/>
          <p:nvPr/>
        </p:nvSpPr>
        <p:spPr>
          <a:xfrm>
            <a:off x="519406" y="1903098"/>
            <a:ext cx="10757482" cy="345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 l’écran, seule(s) les filières avec un résultat « ADAC » sont proposées au choix (les filières avec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 résultat « AU2G » ou « AJ » ne peuvent pas être choisies).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devez choisir une des filières pour lesquelles vous avez obtenu un résultat « ADAC » (= Admis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choix)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faire le choix « Désistement 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0"/>
              </a:lnSpc>
              <a:spcAft>
                <a:spcPts val="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Dès lors que vous </a:t>
            </a:r>
            <a:r>
              <a:rPr lang="fr-FR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choisissez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filière où vous êtes « ADAC », aucun autre choix n’est possible. Un désistement automatique s’effectuera sur les autres filières.</a:t>
            </a:r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alors « Confirmer » ou « Recommencer ».</a:t>
            </a:r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3D50A1-53CE-4A51-96E8-4F7F70E31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49" y="2553366"/>
            <a:ext cx="693919" cy="6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1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288" y="205587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PROCÉDURE CHOIX DE FILIÈRE APRÈS 1</a:t>
            </a:r>
            <a:r>
              <a:rPr lang="fr-FR" baseline="30000" dirty="0">
                <a:solidFill>
                  <a:srgbClr val="363636"/>
                </a:solidFill>
              </a:rPr>
              <a:t>ER</a:t>
            </a:r>
            <a:r>
              <a:rPr lang="fr-FR" dirty="0">
                <a:solidFill>
                  <a:srgbClr val="363636"/>
                </a:solidFill>
              </a:rPr>
              <a:t> GROUPE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556" y="6252066"/>
            <a:ext cx="2333625" cy="5905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F0958ED-48A5-444D-8F2B-7635F69AFEB6}"/>
              </a:ext>
            </a:extLst>
          </p:cNvPr>
          <p:cNvSpPr txBox="1"/>
          <p:nvPr/>
        </p:nvSpPr>
        <p:spPr>
          <a:xfrm>
            <a:off x="761288" y="1429713"/>
            <a:ext cx="956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</a:rPr>
              <a:t>LES ADMIS AUX ÉPREUVES DU 1</a:t>
            </a:r>
            <a:r>
              <a:rPr lang="fr-FR" sz="2400" baseline="300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</a:rPr>
              <a:t>ER </a:t>
            </a:r>
            <a:r>
              <a:rPr lang="fr-FR" sz="24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</a:rPr>
              <a:t>GROUPE (ADAC)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53D12-6BDE-4FC0-A973-55DFB2B0EA00}"/>
              </a:ext>
            </a:extLst>
          </p:cNvPr>
          <p:cNvSpPr txBox="1"/>
          <p:nvPr/>
        </p:nvSpPr>
        <p:spPr>
          <a:xfrm>
            <a:off x="0" y="2447832"/>
            <a:ext cx="12192000" cy="354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vous faites le choix « </a:t>
            </a:r>
            <a:r>
              <a:rPr lang="fr-FR" sz="1800" b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Désistement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: Si vous êtes « ADAC » (=Admis avant choix) sur une filière et « AU2G » 	(=Autorisé 2</a:t>
            </a:r>
            <a:r>
              <a:rPr lang="fr-FR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groupe) sur une ou plusieurs filières, vous devez vous désister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filière ayant un résultat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ADAC » pour être attendu aux épreuves du 2</a:t>
            </a:r>
            <a:r>
              <a:rPr lang="fr-FR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 et ce, quelle que soit la filière (y compris celle pour laquelle vous êtes admis après le 1</a:t>
            </a:r>
            <a:r>
              <a:rPr lang="fr-FR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groupe).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Si vous êtes « ADAC » à la filière médecine et « AU2G » à la filière odontologie, vous devez alors vous désister de la filière médecine pour passer les oraux.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n’est pas possible de conserver à la fois sa place de « ADAC » et de se présenter aux épreuves du 2</a:t>
            </a:r>
            <a:r>
              <a:rPr lang="fr-FR" sz="18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L’acceptation d’une filière entraine un désistement sur toutes les autres y compris pour celles auxquelles vous étiez attendus au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3D50A1-53CE-4A51-96E8-4F7F70E31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56" y="2447310"/>
            <a:ext cx="723924" cy="6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CHOIX DES FILIÈRES MMOPK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200" y="1271528"/>
            <a:ext cx="7964055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APPLICATION WEB « MASCOL » : 2</a:t>
            </a:r>
            <a:r>
              <a:rPr lang="fr-FR" altLang="fr-FR" baseline="30000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GROUPE</a:t>
            </a: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28A01D0-3F63-4A5A-BA6D-FC58D7979135}"/>
              </a:ext>
            </a:extLst>
          </p:cNvPr>
          <p:cNvPicPr/>
          <p:nvPr/>
        </p:nvPicPr>
        <p:blipFill rotWithShape="1">
          <a:blip r:embed="rId4"/>
          <a:srcRect t="31118"/>
          <a:stretch/>
        </p:blipFill>
        <p:spPr bwMode="auto">
          <a:xfrm>
            <a:off x="2558477" y="1744663"/>
            <a:ext cx="9615764" cy="4527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28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2409" cy="694944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Université Claude Bernard Lyon 1</a:t>
            </a:r>
          </a:p>
        </p:txBody>
      </p:sp>
      <p:sp>
        <p:nvSpPr>
          <p:cNvPr id="5" name="ZoneTexte 9"/>
          <p:cNvSpPr txBox="1">
            <a:spLocks noChangeArrowheads="1"/>
          </p:cNvSpPr>
          <p:nvPr/>
        </p:nvSpPr>
        <p:spPr bwMode="auto">
          <a:xfrm rot="16200000">
            <a:off x="9867499" y="3589305"/>
            <a:ext cx="4177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© Université Claude Bernard Lyon 1, photo Eric Le Roux/ Direction de </a:t>
            </a:r>
            <a:r>
              <a:rPr lang="fr-FR" altLang="fr-FR" sz="800">
                <a:solidFill>
                  <a:schemeClr val="bg1">
                    <a:lumMod val="95000"/>
                  </a:schemeClr>
                </a:solidFill>
                <a:latin typeface="+mn-lt"/>
              </a:rPr>
              <a:t>la Communication Lyon </a:t>
            </a:r>
            <a:r>
              <a:rPr lang="fr-FR" altLang="fr-FR" sz="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7905" y="1724854"/>
            <a:ext cx="6576169" cy="31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Stéphanie GUÉNNÉGOU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04.26.23.44.36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scol.mineurelas@univ-lyon1.fr</a:t>
            </a:r>
            <a:endParaRPr lang="fr-FR" altLang="fr-FR" sz="2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de consulter les annonces de la scolarité via Moodle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957454" y="2255304"/>
            <a:ext cx="2547415" cy="25474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2787667" y="2927528"/>
            <a:ext cx="7843248" cy="2293180"/>
            <a:chOff x="689565" y="4224338"/>
            <a:chExt cx="7843248" cy="2293180"/>
          </a:xfrm>
        </p:grpSpPr>
        <p:grpSp>
          <p:nvGrpSpPr>
            <p:cNvPr id="17" name="Groupe 3"/>
            <p:cNvGrpSpPr>
              <a:grpSpLocks/>
            </p:cNvGrpSpPr>
            <p:nvPr/>
          </p:nvGrpSpPr>
          <p:grpSpPr bwMode="auto">
            <a:xfrm>
              <a:off x="8316913" y="4224338"/>
              <a:ext cx="215900" cy="215900"/>
              <a:chOff x="4031940" y="4869160"/>
              <a:chExt cx="216024" cy="216024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/>
            <p:cNvGrpSpPr>
              <a:grpSpLocks/>
            </p:cNvGrpSpPr>
            <p:nvPr/>
          </p:nvGrpSpPr>
          <p:grpSpPr bwMode="auto">
            <a:xfrm>
              <a:off x="1145743" y="6344784"/>
              <a:ext cx="107950" cy="107950"/>
              <a:chOff x="3954747" y="5389200"/>
              <a:chExt cx="108000" cy="108000"/>
            </a:xfrm>
          </p:grpSpPr>
          <p:cxnSp>
            <p:nvCxnSpPr>
              <p:cNvPr id="30" name="Connecteur droit 29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5400000">
                <a:off x="4008747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26" name="Connecteur droit 25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Graphique 37">
            <a:extLst>
              <a:ext uri="{FF2B5EF4-FFF2-40B4-BE49-F238E27FC236}">
                <a16:creationId xmlns:a16="http://schemas.microsoft.com/office/drawing/2014/main" id="{61EAE1C4-19B7-4CC2-9AA5-6A8095671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950" y="5870614"/>
            <a:ext cx="312967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2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INFORMATIONS IMPORTANTES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38200" y="2415382"/>
            <a:ext cx="4049994" cy="3213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pour valider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année de LAS 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≠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du concours MMOPK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24C999AD-AE13-4165-99A0-04F77178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82" y="2415382"/>
            <a:ext cx="4270290" cy="3213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Examen UE Mineure santé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≠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Concours MMOPK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200" i="1" dirty="0">
                <a:solidFill>
                  <a:srgbClr val="363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examens de l’UE Mineure santé, ce n’est pas le concours MMOPK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18F3F4-162F-446C-8B59-DF8A6E41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60" y="4604600"/>
            <a:ext cx="876656" cy="10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8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PRÉSENTATION ANNÉE DE LAS1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337E68-9C2C-46CF-B408-76D094E38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0" y="1597461"/>
            <a:ext cx="12035119" cy="44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7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PRE-CANDIDATURE VIA ECANDIDAT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200" y="1690362"/>
            <a:ext cx="7317510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F1808E-498C-4028-8C02-6D963DD36B2D}"/>
              </a:ext>
            </a:extLst>
          </p:cNvPr>
          <p:cNvSpPr txBox="1"/>
          <p:nvPr/>
        </p:nvSpPr>
        <p:spPr>
          <a:xfrm>
            <a:off x="383564" y="2195746"/>
            <a:ext cx="1096436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Pré-candidature sur la plateforme </a:t>
            </a:r>
            <a:r>
              <a:rPr lang="fr-FR" dirty="0" err="1">
                <a:solidFill>
                  <a:srgbClr val="191919"/>
                </a:solidFill>
                <a:latin typeface="Atkinson Hyperlegible"/>
              </a:rPr>
              <a:t>eCandidat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 : </a:t>
            </a:r>
            <a:r>
              <a:rPr lang="fr-FR" sz="2800" b="1" dirty="0">
                <a:solidFill>
                  <a:srgbClr val="FF3300"/>
                </a:solidFill>
                <a:latin typeface="Atkinson Hyperlegible"/>
              </a:rPr>
              <a:t>03 mars au 21 mars 2025</a:t>
            </a:r>
            <a:endParaRPr lang="fr-FR" sz="2400" b="1" dirty="0">
              <a:solidFill>
                <a:srgbClr val="FF3300"/>
              </a:solidFill>
              <a:latin typeface="Atkinson Hyperlegibl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191919"/>
              </a:solidFill>
              <a:latin typeface="Atkinson Hyperlegibl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La procédure sera en ligne </a:t>
            </a:r>
            <a:r>
              <a:rPr lang="fr-FR" b="1" u="sng" dirty="0">
                <a:solidFill>
                  <a:srgbClr val="191919"/>
                </a:solidFill>
                <a:latin typeface="Atkinson Hyperlegible"/>
              </a:rPr>
              <a:t>via Moodle 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dans « </a:t>
            </a:r>
            <a:r>
              <a:rPr lang="fr-FR" b="1" dirty="0">
                <a:solidFill>
                  <a:srgbClr val="191919"/>
                </a:solidFill>
                <a:latin typeface="Atkinson Hyperlegible"/>
              </a:rPr>
              <a:t>annonces Scolarité Mineure Santé- L.AS 2024-2025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 »</a:t>
            </a:r>
          </a:p>
          <a:p>
            <a:endParaRPr lang="fr-FR" u="sng" dirty="0">
              <a:solidFill>
                <a:srgbClr val="191919"/>
              </a:solidFill>
              <a:latin typeface="Atkinson Hyperlegibl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>
                <a:solidFill>
                  <a:srgbClr val="191919"/>
                </a:solidFill>
                <a:latin typeface="Atkinson Hyperlegible"/>
              </a:rPr>
              <a:t>Pièces à fournir 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: </a:t>
            </a:r>
          </a:p>
          <a:p>
            <a:endParaRPr lang="fr-FR" dirty="0">
              <a:solidFill>
                <a:srgbClr val="191919"/>
              </a:solidFill>
              <a:latin typeface="Atkinson Hyperlegible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CV (année d’obtention du bac, parcours </a:t>
            </a:r>
            <a:r>
              <a:rPr lang="fr-FR" dirty="0" err="1">
                <a:solidFill>
                  <a:srgbClr val="191919"/>
                </a:solidFill>
                <a:latin typeface="Atkinson Hyperlegible"/>
              </a:rPr>
              <a:t>post-bac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Attestation sur l’honneur (nombre de candidature au concours MMOPK)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91919"/>
                </a:solidFill>
                <a:latin typeface="Atkinson Hyperlegible"/>
              </a:rPr>
              <a:t>Formulaire de candidature : choix de filière(s)</a:t>
            </a:r>
          </a:p>
        </p:txBody>
      </p:sp>
    </p:spTree>
    <p:extLst>
      <p:ext uri="{BB962C8B-B14F-4D97-AF65-F5344CB8AC3E}">
        <p14:creationId xmlns:p14="http://schemas.microsoft.com/office/powerpoint/2010/main" val="2695731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PRE-CANDIDATURE VIA ECANDIDAT</a:t>
            </a: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5A578F-8801-4B7D-9FEB-E0A216818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" y="2137569"/>
            <a:ext cx="12024436" cy="12899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DA0313B-0CB5-4EF4-992F-30D8B47BC3BC}"/>
              </a:ext>
            </a:extLst>
          </p:cNvPr>
          <p:cNvSpPr txBox="1"/>
          <p:nvPr/>
        </p:nvSpPr>
        <p:spPr>
          <a:xfrm>
            <a:off x="752030" y="4221622"/>
            <a:ext cx="10750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Accès à la plateforme </a:t>
            </a:r>
            <a:r>
              <a:rPr lang="fr-FR" dirty="0" err="1"/>
              <a:t>eCandidat</a:t>
            </a:r>
            <a:r>
              <a:rPr lang="fr-FR" dirty="0"/>
              <a:t> : </a:t>
            </a:r>
            <a:r>
              <a:rPr lang="fr-FR" dirty="0">
                <a:hlinkClick r:id="rId5"/>
              </a:rPr>
              <a:t>https://ecandidat.univ-lyon1.fr/#!offreFormationView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cette année vous êtes en </a:t>
            </a:r>
            <a:r>
              <a:rPr lang="fr-FR" dirty="0">
                <a:solidFill>
                  <a:srgbClr val="FF3300"/>
                </a:solidFill>
              </a:rPr>
              <a:t>LAS1</a:t>
            </a:r>
            <a:r>
              <a:rPr lang="fr-FR" dirty="0"/>
              <a:t>, choisir : « LAS1_Mineure santé Lyon1 : Candidatures filières MMOPK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cette année vous êtes en </a:t>
            </a:r>
            <a:r>
              <a:rPr lang="fr-FR" dirty="0">
                <a:solidFill>
                  <a:srgbClr val="FF3300"/>
                </a:solidFill>
              </a:rPr>
              <a:t>LAS2 ou LAS3</a:t>
            </a:r>
            <a:r>
              <a:rPr lang="fr-FR" dirty="0"/>
              <a:t>, choisir : « LAS2 et LAS3_Mineure santé Lyon1 : Candidatures filières MMOPK »</a:t>
            </a:r>
          </a:p>
        </p:txBody>
      </p:sp>
    </p:spTree>
    <p:extLst>
      <p:ext uri="{BB962C8B-B14F-4D97-AF65-F5344CB8AC3E}">
        <p14:creationId xmlns:p14="http://schemas.microsoft.com/office/powerpoint/2010/main" val="3275788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63636"/>
                </a:solidFill>
              </a:rPr>
              <a:t>Candidature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200" y="1690362"/>
            <a:ext cx="7317510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F1808E-498C-4028-8C02-6D963DD36B2D}"/>
              </a:ext>
            </a:extLst>
          </p:cNvPr>
          <p:cNvSpPr txBox="1"/>
          <p:nvPr/>
        </p:nvSpPr>
        <p:spPr>
          <a:xfrm>
            <a:off x="383564" y="2195746"/>
            <a:ext cx="10964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91919"/>
                </a:solidFill>
                <a:latin typeface="Atkinson Hyperlegible"/>
              </a:rPr>
              <a:t>Vous ne savez pas si vous souhaitez passer la sélectivité, cette année : vous pouvez pré-candidater via </a:t>
            </a:r>
            <a:r>
              <a:rPr lang="fr-FR" dirty="0" err="1">
                <a:solidFill>
                  <a:srgbClr val="191919"/>
                </a:solidFill>
                <a:latin typeface="Atkinson Hyperlegible"/>
              </a:rPr>
              <a:t>eCandidat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 même si vous avez un doute.</a:t>
            </a:r>
          </a:p>
          <a:p>
            <a:endParaRPr lang="fr-FR" dirty="0">
              <a:solidFill>
                <a:srgbClr val="191919"/>
              </a:solidFill>
              <a:latin typeface="Atkinson Hyperlegible"/>
            </a:endParaRPr>
          </a:p>
          <a:p>
            <a:r>
              <a:rPr lang="fr-FR" dirty="0">
                <a:solidFill>
                  <a:srgbClr val="191919"/>
                </a:solidFill>
                <a:latin typeface="Atkinson Hyperlegible"/>
              </a:rPr>
              <a:t>Suite au jury d’année de session 1, il est possible de retirer sa candidature dans un délai très restreint : la date limite vous sera communiquée par la Scolarité Mineure Santé.</a:t>
            </a:r>
          </a:p>
          <a:p>
            <a:endParaRPr lang="fr-FR" dirty="0">
              <a:solidFill>
                <a:srgbClr val="191919"/>
              </a:solidFill>
              <a:latin typeface="Atkinson Hyperlegible"/>
            </a:endParaRPr>
          </a:p>
          <a:p>
            <a:r>
              <a:rPr lang="fr-FR" dirty="0">
                <a:solidFill>
                  <a:srgbClr val="191919"/>
                </a:solidFill>
                <a:latin typeface="Atkinson Hyperlegible"/>
              </a:rPr>
              <a:t>Vous pouvez retirer votre candidature en envoyant un mail à </a:t>
            </a:r>
            <a:r>
              <a:rPr lang="fr-FR" dirty="0">
                <a:solidFill>
                  <a:srgbClr val="191919"/>
                </a:solidFill>
                <a:latin typeface="Atkinson Hyperlegible"/>
                <a:hlinkClick r:id="rId4"/>
              </a:rPr>
              <a:t>scol.mineurelas@univ-lyon1.fr</a:t>
            </a:r>
            <a:r>
              <a:rPr lang="fr-FR" dirty="0">
                <a:solidFill>
                  <a:srgbClr val="191919"/>
                </a:solidFill>
                <a:latin typeface="Atkinson Hyperlegible"/>
              </a:rPr>
              <a:t> en indiquant dans l’objet « Retrait candidature MMOPK »</a:t>
            </a:r>
          </a:p>
        </p:txBody>
      </p:sp>
    </p:spTree>
    <p:extLst>
      <p:ext uri="{BB962C8B-B14F-4D97-AF65-F5344CB8AC3E}">
        <p14:creationId xmlns:p14="http://schemas.microsoft.com/office/powerpoint/2010/main" val="89969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3636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RECEVABILITÉ DES CANDIDATURES</a:t>
            </a:r>
            <a:endParaRPr lang="fr-FR" dirty="0">
              <a:solidFill>
                <a:srgbClr val="363636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199" y="1690362"/>
            <a:ext cx="9146005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LAS1</a:t>
            </a: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38200" y="2415382"/>
            <a:ext cx="4049994" cy="3213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J’ai une candidature recevable au concours MMOPK, si je :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Valide mon année de LAS1 en session 1 (60 ECTS)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b="1" u="sng" dirty="0">
                <a:solidFill>
                  <a:srgbClr val="FF5E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900" b="1" u="sng" dirty="0">
              <a:solidFill>
                <a:srgbClr val="FF5E3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Valide l’UE Mineure santé (UE1+UE2) en session 1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000" i="1" dirty="0">
                <a:solidFill>
                  <a:srgbClr val="36363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: UE1 et UE2 de la Mineure santé se compensent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4" y="6058189"/>
            <a:ext cx="2333625" cy="590550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24C999AD-AE13-4165-99A0-04F77178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82" y="2415382"/>
            <a:ext cx="4270290" cy="3213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600" b="1" kern="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ne peux pas candidater au concours MMOPK, si je :</a:t>
            </a: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  <a:tabLst>
                <a:tab pos="355600" algn="l"/>
              </a:tabLst>
              <a:defRPr/>
            </a:pPr>
            <a:r>
              <a:rPr lang="fr-FR" alt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Passe uniquement une seule UE de la Mineure santé (UE1)</a:t>
            </a: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  <a:tabLst>
                <a:tab pos="355600" algn="l"/>
              </a:tabLst>
              <a:defRPr/>
            </a:pPr>
            <a:endParaRPr lang="fr-FR" altLang="fr-FR" sz="1600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08E4041-34B0-43FA-9AE0-9882043078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75325" y="3567723"/>
            <a:ext cx="257944" cy="2293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E8D4BB2-8BA4-428C-AA11-119EB4E443C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0121" y="3567724"/>
            <a:ext cx="257944" cy="22939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0803D83-B56D-47C0-BF20-9B2ED4EF410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0121" y="4680122"/>
            <a:ext cx="257944" cy="229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A79AE15-888E-4322-AFD2-A81C23B584B8}"/>
              </a:ext>
            </a:extLst>
          </p:cNvPr>
          <p:cNvSpPr txBox="1"/>
          <p:nvPr/>
        </p:nvSpPr>
        <p:spPr>
          <a:xfrm>
            <a:off x="2959370" y="6058189"/>
            <a:ext cx="832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NB : L’acquisition du bloc « Mineure Santé » par le système des compensations avec les autres UE de licence accès santé, n’est pas considérée comme une validation du bloc « Mineure Santé » pour l’accès à la sélectivité des filières de santé</a:t>
            </a:r>
          </a:p>
        </p:txBody>
      </p:sp>
    </p:spTree>
    <p:extLst>
      <p:ext uri="{BB962C8B-B14F-4D97-AF65-F5344CB8AC3E}">
        <p14:creationId xmlns:p14="http://schemas.microsoft.com/office/powerpoint/2010/main" val="385361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 64"/>
          <p:cNvGrpSpPr/>
          <p:nvPr/>
        </p:nvGrpSpPr>
        <p:grpSpPr>
          <a:xfrm>
            <a:off x="6293563" y="299547"/>
            <a:ext cx="5730873" cy="728359"/>
            <a:chOff x="689565" y="5789159"/>
            <a:chExt cx="5730873" cy="728359"/>
          </a:xfrm>
        </p:grpSpPr>
        <p:grpSp>
          <p:nvGrpSpPr>
            <p:cNvPr id="66" name="Groupe 11"/>
            <p:cNvGrpSpPr>
              <a:grpSpLocks/>
            </p:cNvGrpSpPr>
            <p:nvPr/>
          </p:nvGrpSpPr>
          <p:grpSpPr bwMode="auto">
            <a:xfrm>
              <a:off x="689565" y="5836316"/>
              <a:ext cx="215900" cy="215900"/>
              <a:chOff x="4031940" y="4869160"/>
              <a:chExt cx="216024" cy="216024"/>
            </a:xfrm>
          </p:grpSpPr>
          <p:cxnSp>
            <p:nvCxnSpPr>
              <p:cNvPr id="79" name="Connecteur droit 78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5"/>
            <p:cNvGrpSpPr>
              <a:grpSpLocks/>
            </p:cNvGrpSpPr>
            <p:nvPr/>
          </p:nvGrpSpPr>
          <p:grpSpPr bwMode="auto">
            <a:xfrm>
              <a:off x="2987675" y="5789159"/>
              <a:ext cx="107950" cy="107950"/>
              <a:chOff x="3959944" y="5389200"/>
              <a:chExt cx="108000" cy="108000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4010768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>
              <a:grpSpLocks/>
            </p:cNvGrpSpPr>
            <p:nvPr/>
          </p:nvGrpSpPr>
          <p:grpSpPr bwMode="auto">
            <a:xfrm>
              <a:off x="5249699" y="5924694"/>
              <a:ext cx="107950" cy="107950"/>
              <a:chOff x="8060606" y="4968917"/>
              <a:chExt cx="108000" cy="108000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8114607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5400000">
                <a:off x="8114606" y="4968917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3"/>
            <p:cNvGrpSpPr>
              <a:grpSpLocks/>
            </p:cNvGrpSpPr>
            <p:nvPr/>
          </p:nvGrpSpPr>
          <p:grpSpPr bwMode="auto">
            <a:xfrm>
              <a:off x="4272258" y="6301618"/>
              <a:ext cx="215900" cy="215900"/>
              <a:chOff x="4031940" y="4869160"/>
              <a:chExt cx="216024" cy="216024"/>
            </a:xfrm>
          </p:grpSpPr>
          <p:cxnSp>
            <p:nvCxnSpPr>
              <p:cNvPr id="73" name="Connecteur droit 72"/>
              <p:cNvCxnSpPr/>
              <p:nvPr/>
            </p:nvCxnSpPr>
            <p:spPr>
              <a:xfrm>
                <a:off x="4139952" y="4869160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5400000">
                <a:off x="4139952" y="4870748"/>
                <a:ext cx="0" cy="216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69"/>
            <p:cNvGrpSpPr>
              <a:grpSpLocks/>
            </p:cNvGrpSpPr>
            <p:nvPr/>
          </p:nvGrpSpPr>
          <p:grpSpPr bwMode="auto">
            <a:xfrm>
              <a:off x="6312488" y="6229313"/>
              <a:ext cx="107950" cy="107950"/>
              <a:chOff x="3959944" y="5389200"/>
              <a:chExt cx="108000" cy="108000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4016227" y="5389200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5400000">
                <a:off x="4013944" y="5387611"/>
                <a:ext cx="0" cy="108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36363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RECEVABILITÉ DES CANDIDATURES</a:t>
            </a:r>
            <a:endParaRPr lang="fr-FR" dirty="0">
              <a:solidFill>
                <a:srgbClr val="363636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38199" y="1690362"/>
            <a:ext cx="9146005" cy="5053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dirty="0">
                <a:solidFill>
                  <a:srgbClr val="FF33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LAS2 &amp; LAS3</a:t>
            </a:r>
          </a:p>
          <a:p>
            <a:pPr>
              <a:buFontTx/>
              <a:buNone/>
            </a:pPr>
            <a:endParaRPr lang="fr-FR" altLang="fr-FR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191183" y="6353464"/>
            <a:ext cx="7370146" cy="5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355600" algn="l"/>
              </a:tabLst>
              <a:defRPr/>
            </a:pPr>
            <a:endParaRPr lang="fr-FR" altLang="fr-FR" sz="1400" b="1" kern="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ED249287-9876-4F2A-8655-201D2660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3" y="6132313"/>
            <a:ext cx="2333625" cy="590550"/>
          </a:xfrm>
          <a:prstGeom prst="rect">
            <a:avLst/>
          </a:prstGeom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7D32F88D-C09D-474D-9962-478482F6C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84723"/>
              </p:ext>
            </p:extLst>
          </p:nvPr>
        </p:nvGraphicFramePr>
        <p:xfrm>
          <a:off x="119641" y="2274330"/>
          <a:ext cx="11904793" cy="374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391">
                  <a:extLst>
                    <a:ext uri="{9D8B030D-6E8A-4147-A177-3AD203B41FA5}">
                      <a16:colId xmlns:a16="http://schemas.microsoft.com/office/drawing/2014/main" val="3169355164"/>
                    </a:ext>
                  </a:extLst>
                </a:gridCol>
                <a:gridCol w="2987004">
                  <a:extLst>
                    <a:ext uri="{9D8B030D-6E8A-4147-A177-3AD203B41FA5}">
                      <a16:colId xmlns:a16="http://schemas.microsoft.com/office/drawing/2014/main" val="649822699"/>
                    </a:ext>
                  </a:extLst>
                </a:gridCol>
                <a:gridCol w="2976199">
                  <a:extLst>
                    <a:ext uri="{9D8B030D-6E8A-4147-A177-3AD203B41FA5}">
                      <a16:colId xmlns:a16="http://schemas.microsoft.com/office/drawing/2014/main" val="3020480075"/>
                    </a:ext>
                  </a:extLst>
                </a:gridCol>
                <a:gridCol w="2976199">
                  <a:extLst>
                    <a:ext uri="{9D8B030D-6E8A-4147-A177-3AD203B41FA5}">
                      <a16:colId xmlns:a16="http://schemas.microsoft.com/office/drawing/2014/main" val="2420246466"/>
                    </a:ext>
                  </a:extLst>
                </a:gridCol>
              </a:tblGrid>
              <a:tr h="519403">
                <a:tc gridSpan="4">
                  <a:txBody>
                    <a:bodyPr/>
                    <a:lstStyle/>
                    <a:p>
                      <a:pPr marL="0" indent="0" algn="ctr" eaLnBrk="1" hangingPunct="1"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J’ai une candidature recevable au concours MMOPK, si :</a:t>
                      </a:r>
                      <a:endParaRPr lang="fr-FR" sz="1600" dirty="0"/>
                    </a:p>
                  </a:txBody>
                  <a:tcPr anchor="ctr">
                    <a:solidFill>
                      <a:srgbClr val="FF5E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6452"/>
                  </a:ext>
                </a:extLst>
              </a:tr>
              <a:tr h="3223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de l’année de LAS en cours en session 1 (120 ECTS ou 180 ECTS)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1" u="sng" dirty="0">
                          <a:solidFill>
                            <a:srgbClr val="FF5E3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900" b="1" u="sng" dirty="0">
                        <a:solidFill>
                          <a:srgbClr val="FF5E3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du bloc Mineure Santé</a:t>
                      </a:r>
                      <a:r>
                        <a:rPr lang="fr-FR" altLang="fr-FR" sz="1600" b="0" u="none" dirty="0">
                          <a:solidFill>
                            <a:srgbClr val="FF5E3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: Pour l’</a:t>
                      </a:r>
                      <a:r>
                        <a:rPr lang="fr-FR" altLang="fr-FR" sz="1600" b="0" u="none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année en cours</a:t>
                      </a: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valider </a:t>
                      </a:r>
                      <a:r>
                        <a:rPr lang="fr-FR" altLang="fr-FR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l’UE Mineure santé (UE1+UE2) en session 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de l’année de LAS en cours en session 1 (120 ECTS ou 180 ECTS)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1" u="sng" dirty="0">
                          <a:solidFill>
                            <a:srgbClr val="FF5E3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</a:t>
                      </a:r>
                    </a:p>
                    <a:p>
                      <a:endParaRPr lang="fr-FR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du bloc Mineure Santé</a:t>
                      </a:r>
                      <a:r>
                        <a:rPr lang="fr-FR" altLang="fr-FR" sz="1600" b="0" u="none" dirty="0">
                          <a:solidFill>
                            <a:srgbClr val="FF5E3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: Pour </a:t>
                      </a:r>
                      <a:r>
                        <a:rPr lang="fr-FR" altLang="fr-FR" sz="1600" b="0" u="none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</a:t>
                      </a:r>
                      <a:r>
                        <a:rPr lang="fr-FR" altLang="fr-FR" sz="1600" b="0" u="none" kern="12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année en cours</a:t>
                      </a: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valider l’UE restante de la Mineure Santé en session </a:t>
                      </a: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de l’année de LAS en cours en session 1 (120 ECTS ou 180 ECTS)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1" u="sng" dirty="0">
                          <a:solidFill>
                            <a:srgbClr val="FF5E3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</a:t>
                      </a:r>
                    </a:p>
                    <a:p>
                      <a:endParaRPr lang="fr-FR" sz="9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du bloc Mineure Santé : Pour les </a:t>
                      </a:r>
                      <a:r>
                        <a:rPr lang="fr-FR" altLang="fr-FR" sz="1600" b="0" u="none" kern="12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années précédentes</a:t>
                      </a:r>
                      <a:r>
                        <a:rPr lang="fr-FR" altLang="fr-FR" sz="1600" b="0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valider </a:t>
                      </a: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l’UE Mineure santé (UE1+UE2) en session 1 ou session 2</a:t>
                      </a:r>
                      <a:endParaRPr lang="fr-FR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de l’année de LAS en cours en session 1 (120 ECTS ou 180 ECTS)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b="1" u="sng" dirty="0">
                          <a:solidFill>
                            <a:srgbClr val="FF5E3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</a:t>
                      </a:r>
                    </a:p>
                    <a:p>
                      <a:endParaRPr lang="fr-FR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Validation de l’année PASS (60 ECTS) en session 1 ou session 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5848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2D02CF8-A10C-45B5-B733-C3985BAD1341}"/>
              </a:ext>
            </a:extLst>
          </p:cNvPr>
          <p:cNvSpPr txBox="1"/>
          <p:nvPr/>
        </p:nvSpPr>
        <p:spPr>
          <a:xfrm>
            <a:off x="2984370" y="6138110"/>
            <a:ext cx="854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rgbClr val="FF5E36"/>
                </a:solidFill>
              </a:rPr>
              <a:t>*</a:t>
            </a:r>
            <a:r>
              <a:rPr lang="fr-FR" sz="1200" i="1" dirty="0"/>
              <a:t>L’acquisition de l’UE restante ou des UE du bloc « Mineure Santé » par le système des compensations ouvertes aux MCCC des licences accès santé ne permet pas l’accès à la sélectivité des filières de santé</a:t>
            </a:r>
          </a:p>
        </p:txBody>
      </p:sp>
    </p:spTree>
    <p:extLst>
      <p:ext uri="{BB962C8B-B14F-4D97-AF65-F5344CB8AC3E}">
        <p14:creationId xmlns:p14="http://schemas.microsoft.com/office/powerpoint/2010/main" val="1555944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1709</Words>
  <Application>Microsoft Office PowerPoint</Application>
  <PresentationFormat>Grand écran</PresentationFormat>
  <Paragraphs>259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Atkinson Hyperlegible</vt:lpstr>
      <vt:lpstr>Calibri</vt:lpstr>
      <vt:lpstr>Calibri Light</vt:lpstr>
      <vt:lpstr>Comic Sans MS</vt:lpstr>
      <vt:lpstr>Times New Roman</vt:lpstr>
      <vt:lpstr>Verdana</vt:lpstr>
      <vt:lpstr>Wingdings</vt:lpstr>
      <vt:lpstr>Thème Office</vt:lpstr>
      <vt:lpstr>Présentation PowerPoint</vt:lpstr>
      <vt:lpstr>SOMMAIRE</vt:lpstr>
      <vt:lpstr>INFORMATIONS IMPORTANTES</vt:lpstr>
      <vt:lpstr>PRÉSENTATION ANNÉE DE LAS1</vt:lpstr>
      <vt:lpstr>PRE-CANDIDATURE VIA ECANDIDAT</vt:lpstr>
      <vt:lpstr>PRE-CANDIDATURE VIA ECANDIDAT</vt:lpstr>
      <vt:lpstr>Candidature</vt:lpstr>
      <vt:lpstr>RECEVABILITÉ DES CANDIDATURES</vt:lpstr>
      <vt:lpstr>RECEVABILITÉ DES CANDIDATURES</vt:lpstr>
      <vt:lpstr>CANDIDATURE MMOPK</vt:lpstr>
      <vt:lpstr>CLASSEMENT LAS</vt:lpstr>
      <vt:lpstr>CLASSEMENT LAS</vt:lpstr>
      <vt:lpstr>CAPACITÉS D’ACCUEIL EN DEUXIÉME ANNÉE DE SANTÉ MMOPK </vt:lpstr>
      <vt:lpstr>ADMISSION : PARTIE 1</vt:lpstr>
      <vt:lpstr>ADMISSION : PARTIE 2</vt:lpstr>
      <vt:lpstr>RÉPARTITION FILIÈRE MÉDECINE</vt:lpstr>
      <vt:lpstr>PROCÉDURE CHOIX DE FILIÈRE APRÈS 1ER GROUPE</vt:lpstr>
      <vt:lpstr>CHOIX DES FILIÈRES MMOPK</vt:lpstr>
      <vt:lpstr>CHOIX DES FILIÈRES MMOPK</vt:lpstr>
      <vt:lpstr>PROCÉDURE CHOIX DE FILIÈRE APRÈS 1ER GROUPE</vt:lpstr>
      <vt:lpstr>PROCÉDURE CHOIX DE FILIÈRE APRÈS 1ER GROUPE</vt:lpstr>
      <vt:lpstr>CHOIX DES FILIÈRES MMOPK</vt:lpstr>
      <vt:lpstr>Université Claude Bernard Lyon 1</vt:lpstr>
    </vt:vector>
  </TitlesOfParts>
  <Company>UCBL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THIBEAU ANNA</dc:creator>
  <cp:lastModifiedBy>LAHAYE EMMA</cp:lastModifiedBy>
  <cp:revision>323</cp:revision>
  <cp:lastPrinted>2018-04-06T12:35:18Z</cp:lastPrinted>
  <dcterms:created xsi:type="dcterms:W3CDTF">2018-02-22T12:21:06Z</dcterms:created>
  <dcterms:modified xsi:type="dcterms:W3CDTF">2025-03-03T15:19:41Z</dcterms:modified>
</cp:coreProperties>
</file>