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78" r:id="rId3"/>
    <p:sldId id="287" r:id="rId4"/>
    <p:sldId id="285" r:id="rId5"/>
    <p:sldId id="286" r:id="rId6"/>
    <p:sldId id="291" r:id="rId7"/>
    <p:sldId id="288" r:id="rId8"/>
    <p:sldId id="290" r:id="rId9"/>
    <p:sldId id="289" r:id="rId10"/>
    <p:sldId id="292" r:id="rId11"/>
    <p:sldId id="293" r:id="rId12"/>
    <p:sldId id="294" r:id="rId13"/>
    <p:sldId id="297" r:id="rId14"/>
    <p:sldId id="264" r:id="rId15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C901BC56-179D-475A-BA68-269CFBA2ED6E}">
          <p14:sldIdLst>
            <p14:sldId id="257"/>
            <p14:sldId id="278"/>
            <p14:sldId id="287"/>
            <p14:sldId id="285"/>
          </p14:sldIdLst>
        </p14:section>
        <p14:section name="Section sans titre" id="{A19EA30C-4063-413D-ABFC-243CE69208E1}">
          <p14:sldIdLst>
            <p14:sldId id="286"/>
            <p14:sldId id="291"/>
            <p14:sldId id="288"/>
            <p14:sldId id="290"/>
            <p14:sldId id="289"/>
            <p14:sldId id="292"/>
            <p14:sldId id="293"/>
            <p14:sldId id="294"/>
            <p14:sldId id="297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63636"/>
    <a:srgbClr val="FFCC00"/>
    <a:srgbClr val="FF9900"/>
    <a:srgbClr val="FF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3" autoAdjust="0"/>
    <p:restoredTop sz="94637" autoAdjust="0"/>
  </p:normalViewPr>
  <p:slideViewPr>
    <p:cSldViewPr snapToGrid="0">
      <p:cViewPr varScale="1">
        <p:scale>
          <a:sx n="112" d="100"/>
          <a:sy n="112" d="100"/>
        </p:scale>
        <p:origin x="7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08666-7C85-4D25-8E19-404BD0C1B558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EB7AC-ECDA-4EAA-8917-772E97FAA1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616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8FCC-EFEC-4609-B343-9DE9095FDD5F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1811-6DF3-4F32-B00F-035C5562FF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69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8FCC-EFEC-4609-B343-9DE9095FDD5F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1811-6DF3-4F32-B00F-035C5562FF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15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8FCC-EFEC-4609-B343-9DE9095FDD5F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1811-6DF3-4F32-B00F-035C5562FF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94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8FCC-EFEC-4609-B343-9DE9095FDD5F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1811-6DF3-4F32-B00F-035C5562FF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73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8FCC-EFEC-4609-B343-9DE9095FDD5F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1811-6DF3-4F32-B00F-035C5562FF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35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8FCC-EFEC-4609-B343-9DE9095FDD5F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1811-6DF3-4F32-B00F-035C5562FF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63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8FCC-EFEC-4609-B343-9DE9095FDD5F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1811-6DF3-4F32-B00F-035C5562FF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30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8FCC-EFEC-4609-B343-9DE9095FDD5F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1811-6DF3-4F32-B00F-035C5562FF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144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8FCC-EFEC-4609-B343-9DE9095FDD5F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1811-6DF3-4F32-B00F-035C5562FF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52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8FCC-EFEC-4609-B343-9DE9095FDD5F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1811-6DF3-4F32-B00F-035C5562FF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50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8FCC-EFEC-4609-B343-9DE9095FDD5F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1811-6DF3-4F32-B00F-035C5562FF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5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D8FCC-EFEC-4609-B343-9DE9095FDD5F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C1811-6DF3-4F32-B00F-035C5562FF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02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scol.mineurelas@univ-lyon1.f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418"/>
          <a:stretch/>
        </p:blipFill>
        <p:spPr>
          <a:xfrm>
            <a:off x="0" y="720264"/>
            <a:ext cx="12192000" cy="5107098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-1089367"/>
            <a:ext cx="12192000" cy="2924176"/>
          </a:xfrm>
          <a:prstGeom prst="rect">
            <a:avLst/>
          </a:prstGeom>
          <a:solidFill>
            <a:srgbClr val="58595B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20000" eaLnBrk="1" hangingPunct="1">
              <a:spcBef>
                <a:spcPct val="50000"/>
              </a:spcBef>
              <a:buFontTx/>
              <a:buNone/>
              <a:defRPr/>
            </a:pPr>
            <a:br>
              <a:rPr lang="fr-FR" altLang="fr-F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fr-FR" altLang="fr-F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fr-FR" altLang="fr-F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fr-FR" altLang="fr-F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altLang="fr-FR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20000" eaLnBrk="1" hangingPunct="1">
              <a:spcBef>
                <a:spcPct val="50000"/>
              </a:spcBef>
              <a:buFontTx/>
              <a:buNone/>
              <a:defRPr/>
            </a:pPr>
            <a:r>
              <a:rPr lang="fr-FR" altLang="fr-FR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Mineure santé</a:t>
            </a: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endParaRPr lang="fr-FR" altLang="fr-FR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11187" y="2884760"/>
            <a:ext cx="1559684" cy="1540571"/>
          </a:xfrm>
          <a:prstGeom prst="rect">
            <a:avLst/>
          </a:prstGeom>
          <a:solidFill>
            <a:srgbClr val="E553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Rectangle 8"/>
          <p:cNvSpPr/>
          <p:nvPr/>
        </p:nvSpPr>
        <p:spPr bwMode="auto">
          <a:xfrm>
            <a:off x="2170871" y="2886671"/>
            <a:ext cx="581059" cy="1867416"/>
          </a:xfrm>
          <a:custGeom>
            <a:avLst/>
            <a:gdLst>
              <a:gd name="connsiteX0" fmla="*/ 0 w 481856"/>
              <a:gd name="connsiteY0" fmla="*/ 0 h 1278260"/>
              <a:gd name="connsiteX1" fmla="*/ 481856 w 481856"/>
              <a:gd name="connsiteY1" fmla="*/ 0 h 1278260"/>
              <a:gd name="connsiteX2" fmla="*/ 481856 w 481856"/>
              <a:gd name="connsiteY2" fmla="*/ 1278260 h 1278260"/>
              <a:gd name="connsiteX3" fmla="*/ 0 w 481856"/>
              <a:gd name="connsiteY3" fmla="*/ 1278260 h 1278260"/>
              <a:gd name="connsiteX4" fmla="*/ 0 w 481856"/>
              <a:gd name="connsiteY4" fmla="*/ 0 h 1278260"/>
              <a:gd name="connsiteX0" fmla="*/ 0 w 481856"/>
              <a:gd name="connsiteY0" fmla="*/ 0 h 1549723"/>
              <a:gd name="connsiteX1" fmla="*/ 481856 w 481856"/>
              <a:gd name="connsiteY1" fmla="*/ 0 h 1549723"/>
              <a:gd name="connsiteX2" fmla="*/ 477093 w 481856"/>
              <a:gd name="connsiteY2" fmla="*/ 1549723 h 1549723"/>
              <a:gd name="connsiteX3" fmla="*/ 0 w 481856"/>
              <a:gd name="connsiteY3" fmla="*/ 1278260 h 1549723"/>
              <a:gd name="connsiteX4" fmla="*/ 0 w 481856"/>
              <a:gd name="connsiteY4" fmla="*/ 0 h 1549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856" h="1549723">
                <a:moveTo>
                  <a:pt x="0" y="0"/>
                </a:moveTo>
                <a:lnTo>
                  <a:pt x="481856" y="0"/>
                </a:lnTo>
                <a:cubicBezTo>
                  <a:pt x="480268" y="516574"/>
                  <a:pt x="478681" y="1033149"/>
                  <a:pt x="477093" y="1549723"/>
                </a:cubicBezTo>
                <a:lnTo>
                  <a:pt x="0" y="1278260"/>
                </a:lnTo>
                <a:lnTo>
                  <a:pt x="0" y="0"/>
                </a:lnTo>
                <a:close/>
              </a:path>
            </a:pathLst>
          </a:custGeom>
          <a:solidFill>
            <a:srgbClr val="DD40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ZoneTexte 6"/>
          <p:cNvSpPr txBox="1">
            <a:spLocks noChangeArrowheads="1"/>
          </p:cNvSpPr>
          <p:nvPr/>
        </p:nvSpPr>
        <p:spPr bwMode="auto">
          <a:xfrm>
            <a:off x="689565" y="3096487"/>
            <a:ext cx="22740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Stéphanie GUÉNNÉGOU</a:t>
            </a:r>
          </a:p>
        </p:txBody>
      </p:sp>
      <p:grpSp>
        <p:nvGrpSpPr>
          <p:cNvPr id="10" name="Groupe 3"/>
          <p:cNvGrpSpPr>
            <a:grpSpLocks/>
          </p:cNvGrpSpPr>
          <p:nvPr/>
        </p:nvGrpSpPr>
        <p:grpSpPr bwMode="auto">
          <a:xfrm>
            <a:off x="8316913" y="4224338"/>
            <a:ext cx="215900" cy="215900"/>
            <a:chOff x="4031940" y="4869160"/>
            <a:chExt cx="216024" cy="216024"/>
          </a:xfrm>
        </p:grpSpPr>
        <p:cxnSp>
          <p:nvCxnSpPr>
            <p:cNvPr id="11" name="Connecteur droit 10"/>
            <p:cNvCxnSpPr/>
            <p:nvPr/>
          </p:nvCxnSpPr>
          <p:spPr>
            <a:xfrm>
              <a:off x="4139952" y="4869160"/>
              <a:ext cx="0" cy="21602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5400000">
              <a:off x="4139952" y="4870748"/>
              <a:ext cx="0" cy="21602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e 21"/>
          <p:cNvGrpSpPr>
            <a:grpSpLocks/>
          </p:cNvGrpSpPr>
          <p:nvPr/>
        </p:nvGrpSpPr>
        <p:grpSpPr bwMode="auto">
          <a:xfrm>
            <a:off x="3460750" y="4114800"/>
            <a:ext cx="107950" cy="109538"/>
            <a:chOff x="3959944" y="5389200"/>
            <a:chExt cx="108000" cy="108000"/>
          </a:xfrm>
        </p:grpSpPr>
        <p:cxnSp>
          <p:nvCxnSpPr>
            <p:cNvPr id="23" name="Connecteur droit 22"/>
            <p:cNvCxnSpPr/>
            <p:nvPr/>
          </p:nvCxnSpPr>
          <p:spPr>
            <a:xfrm>
              <a:off x="4010768" y="5389200"/>
              <a:ext cx="0" cy="108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 rot="5400000">
              <a:off x="4013944" y="5388417"/>
              <a:ext cx="0" cy="108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e 24"/>
          <p:cNvGrpSpPr>
            <a:grpSpLocks/>
          </p:cNvGrpSpPr>
          <p:nvPr/>
        </p:nvGrpSpPr>
        <p:grpSpPr bwMode="auto">
          <a:xfrm>
            <a:off x="6798830" y="5300663"/>
            <a:ext cx="107950" cy="107950"/>
            <a:chOff x="3954747" y="5389200"/>
            <a:chExt cx="108000" cy="108000"/>
          </a:xfrm>
        </p:grpSpPr>
        <p:cxnSp>
          <p:nvCxnSpPr>
            <p:cNvPr id="26" name="Connecteur droit 25"/>
            <p:cNvCxnSpPr/>
            <p:nvPr/>
          </p:nvCxnSpPr>
          <p:spPr>
            <a:xfrm>
              <a:off x="4010768" y="5389200"/>
              <a:ext cx="0" cy="108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 rot="5400000">
              <a:off x="4008747" y="5387611"/>
              <a:ext cx="0" cy="108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Groupe 3"/>
          <p:cNvGrpSpPr>
            <a:grpSpLocks/>
          </p:cNvGrpSpPr>
          <p:nvPr/>
        </p:nvGrpSpPr>
        <p:grpSpPr bwMode="auto">
          <a:xfrm>
            <a:off x="9694275" y="2166767"/>
            <a:ext cx="215900" cy="215900"/>
            <a:chOff x="4031940" y="4869160"/>
            <a:chExt cx="216024" cy="216024"/>
          </a:xfrm>
        </p:grpSpPr>
        <p:cxnSp>
          <p:nvCxnSpPr>
            <p:cNvPr id="30" name="Connecteur droit 29"/>
            <p:cNvCxnSpPr/>
            <p:nvPr/>
          </p:nvCxnSpPr>
          <p:spPr>
            <a:xfrm>
              <a:off x="4139952" y="4869160"/>
              <a:ext cx="0" cy="21602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 rot="5400000">
              <a:off x="4139952" y="4870748"/>
              <a:ext cx="0" cy="21602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Groupe 31"/>
          <p:cNvGrpSpPr>
            <a:grpSpLocks/>
          </p:cNvGrpSpPr>
          <p:nvPr/>
        </p:nvGrpSpPr>
        <p:grpSpPr bwMode="auto">
          <a:xfrm>
            <a:off x="8176192" y="3243092"/>
            <a:ext cx="107950" cy="107950"/>
            <a:chOff x="3954747" y="5389200"/>
            <a:chExt cx="108000" cy="108000"/>
          </a:xfrm>
        </p:grpSpPr>
        <p:cxnSp>
          <p:nvCxnSpPr>
            <p:cNvPr id="33" name="Connecteur droit 32"/>
            <p:cNvCxnSpPr/>
            <p:nvPr/>
          </p:nvCxnSpPr>
          <p:spPr>
            <a:xfrm>
              <a:off x="4010768" y="5389200"/>
              <a:ext cx="0" cy="108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 rot="5400000">
              <a:off x="4008747" y="5387611"/>
              <a:ext cx="0" cy="108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ZoneTexte 40"/>
          <p:cNvSpPr txBox="1"/>
          <p:nvPr/>
        </p:nvSpPr>
        <p:spPr>
          <a:xfrm>
            <a:off x="449631" y="6141077"/>
            <a:ext cx="7729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Année universitaire 2024-2025</a:t>
            </a:r>
            <a:endParaRPr lang="fr-FR" sz="1600" dirty="0">
              <a:solidFill>
                <a:srgbClr val="CC3300"/>
              </a:solidFill>
            </a:endParaRPr>
          </a:p>
        </p:txBody>
      </p:sp>
      <p:pic>
        <p:nvPicPr>
          <p:cNvPr id="35" name="Graphique 34">
            <a:extLst>
              <a:ext uri="{FF2B5EF4-FFF2-40B4-BE49-F238E27FC236}">
                <a16:creationId xmlns:a16="http://schemas.microsoft.com/office/drawing/2014/main" id="{0A815CAF-4131-4474-9EEB-D1DCAF482B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71353" y="6003965"/>
            <a:ext cx="2702903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804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e 64"/>
          <p:cNvGrpSpPr/>
          <p:nvPr/>
        </p:nvGrpSpPr>
        <p:grpSpPr>
          <a:xfrm>
            <a:off x="6293563" y="299547"/>
            <a:ext cx="5730873" cy="728359"/>
            <a:chOff x="689565" y="5789159"/>
            <a:chExt cx="5730873" cy="728359"/>
          </a:xfrm>
        </p:grpSpPr>
        <p:grpSp>
          <p:nvGrpSpPr>
            <p:cNvPr id="66" name="Groupe 11"/>
            <p:cNvGrpSpPr>
              <a:grpSpLocks/>
            </p:cNvGrpSpPr>
            <p:nvPr/>
          </p:nvGrpSpPr>
          <p:grpSpPr bwMode="auto">
            <a:xfrm>
              <a:off x="689565" y="5836316"/>
              <a:ext cx="215900" cy="215900"/>
              <a:chOff x="4031940" y="4869160"/>
              <a:chExt cx="216024" cy="216024"/>
            </a:xfrm>
          </p:grpSpPr>
          <p:cxnSp>
            <p:nvCxnSpPr>
              <p:cNvPr id="79" name="Connecteur droit 78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Connecteur droit 79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e 5"/>
            <p:cNvGrpSpPr>
              <a:grpSpLocks/>
            </p:cNvGrpSpPr>
            <p:nvPr/>
          </p:nvGrpSpPr>
          <p:grpSpPr bwMode="auto">
            <a:xfrm>
              <a:off x="2987675" y="5789159"/>
              <a:ext cx="107950" cy="107950"/>
              <a:chOff x="3959944" y="5389200"/>
              <a:chExt cx="108000" cy="108000"/>
            </a:xfrm>
          </p:grpSpPr>
          <p:cxnSp>
            <p:nvCxnSpPr>
              <p:cNvPr id="77" name="Connecteur droit 76"/>
              <p:cNvCxnSpPr/>
              <p:nvPr/>
            </p:nvCxnSpPr>
            <p:spPr>
              <a:xfrm>
                <a:off x="4010768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77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e 67"/>
            <p:cNvGrpSpPr>
              <a:grpSpLocks/>
            </p:cNvGrpSpPr>
            <p:nvPr/>
          </p:nvGrpSpPr>
          <p:grpSpPr bwMode="auto">
            <a:xfrm>
              <a:off x="5249699" y="5924694"/>
              <a:ext cx="107950" cy="107950"/>
              <a:chOff x="8060606" y="4968917"/>
              <a:chExt cx="108000" cy="108000"/>
            </a:xfrm>
          </p:grpSpPr>
          <p:cxnSp>
            <p:nvCxnSpPr>
              <p:cNvPr id="75" name="Connecteur droit 74"/>
              <p:cNvCxnSpPr/>
              <p:nvPr/>
            </p:nvCxnSpPr>
            <p:spPr>
              <a:xfrm>
                <a:off x="8114607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Connecteur droit 75"/>
              <p:cNvCxnSpPr/>
              <p:nvPr/>
            </p:nvCxnSpPr>
            <p:spPr>
              <a:xfrm rot="5400000">
                <a:off x="8114606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e 3"/>
            <p:cNvGrpSpPr>
              <a:grpSpLocks/>
            </p:cNvGrpSpPr>
            <p:nvPr/>
          </p:nvGrpSpPr>
          <p:grpSpPr bwMode="auto">
            <a:xfrm>
              <a:off x="4272258" y="6301618"/>
              <a:ext cx="215900" cy="215900"/>
              <a:chOff x="4031940" y="4869160"/>
              <a:chExt cx="216024" cy="216024"/>
            </a:xfrm>
          </p:grpSpPr>
          <p:cxnSp>
            <p:nvCxnSpPr>
              <p:cNvPr id="73" name="Connecteur droit 72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Connecteur droit 73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e 69"/>
            <p:cNvGrpSpPr>
              <a:grpSpLocks/>
            </p:cNvGrpSpPr>
            <p:nvPr/>
          </p:nvGrpSpPr>
          <p:grpSpPr bwMode="auto">
            <a:xfrm>
              <a:off x="6312488" y="6229313"/>
              <a:ext cx="107950" cy="107950"/>
              <a:chOff x="3959944" y="5389200"/>
              <a:chExt cx="108000" cy="108000"/>
            </a:xfrm>
          </p:grpSpPr>
          <p:cxnSp>
            <p:nvCxnSpPr>
              <p:cNvPr id="71" name="Connecteur droit 70"/>
              <p:cNvCxnSpPr/>
              <p:nvPr/>
            </p:nvCxnSpPr>
            <p:spPr>
              <a:xfrm>
                <a:off x="4016227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Connecteur droit 71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363636"/>
                </a:solidFill>
              </a:rPr>
              <a:t>UE MINEURE SANTÉ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838200" y="1690362"/>
            <a:ext cx="7317510" cy="50538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fr-FR" altLang="fr-FR" dirty="0">
                <a:solidFill>
                  <a:srgbClr val="FF3300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CHOIX D’UE </a:t>
            </a:r>
          </a:p>
          <a:p>
            <a:pPr>
              <a:buFontTx/>
              <a:buNone/>
            </a:pPr>
            <a:endParaRPr lang="fr-FR" altLang="fr-FR" dirty="0">
              <a:solidFill>
                <a:srgbClr val="FF3300"/>
              </a:solidFill>
              <a:latin typeface="+mj-lt"/>
            </a:endParaRPr>
          </a:p>
          <a:p>
            <a:pPr>
              <a:buFontTx/>
              <a:buNone/>
            </a:pPr>
            <a:endParaRPr lang="fr-FR" altLang="fr-FR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1" name="Rectangle 2"/>
          <p:cNvSpPr txBox="1">
            <a:spLocks noChangeArrowheads="1"/>
          </p:cNvSpPr>
          <p:nvPr/>
        </p:nvSpPr>
        <p:spPr bwMode="auto">
          <a:xfrm>
            <a:off x="6191183" y="6353464"/>
            <a:ext cx="7370146" cy="56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fr-FR" altLang="fr-FR" sz="1400" b="1" kern="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3" name="Graphique 22">
            <a:extLst>
              <a:ext uri="{FF2B5EF4-FFF2-40B4-BE49-F238E27FC236}">
                <a16:creationId xmlns:a16="http://schemas.microsoft.com/office/drawing/2014/main" id="{ED249287-9876-4F2A-8655-201D2660D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3564" y="6058189"/>
            <a:ext cx="2333625" cy="59055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6F1808E-498C-4028-8C02-6D963DD36B2D}"/>
              </a:ext>
            </a:extLst>
          </p:cNvPr>
          <p:cNvSpPr txBox="1"/>
          <p:nvPr/>
        </p:nvSpPr>
        <p:spPr>
          <a:xfrm>
            <a:off x="838200" y="2449114"/>
            <a:ext cx="1041661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solidFill>
                  <a:srgbClr val="FF3300"/>
                </a:solidFill>
              </a:rPr>
              <a:t>CHOIX d’UE </a:t>
            </a:r>
            <a:r>
              <a:rPr lang="fr-FR" dirty="0"/>
              <a:t>: </a:t>
            </a:r>
            <a:r>
              <a:rPr lang="fr-FR" b="1" dirty="0"/>
              <a:t>v</a:t>
            </a:r>
            <a:r>
              <a:rPr lang="fr-FR" sz="1800" b="1" dirty="0"/>
              <a:t>ous avez la possibilité de ne passer qu’une seule UE par année.</a:t>
            </a:r>
          </a:p>
          <a:p>
            <a:r>
              <a:rPr lang="fr-FR" sz="1800" b="1" dirty="0"/>
              <a:t>Si c’est le cas, vous devez passer l’UE1 en premier, et l’UE2 l’année suivante.</a:t>
            </a:r>
          </a:p>
          <a:p>
            <a:r>
              <a:rPr lang="fr-FR" sz="1400" b="1" i="1" dirty="0"/>
              <a:t>Le choix d’UE n’est pas </a:t>
            </a:r>
            <a:r>
              <a:rPr lang="fr-FR" sz="1400" b="1" i="1"/>
              <a:t>possible en </a:t>
            </a:r>
            <a:r>
              <a:rPr lang="fr-FR" sz="1400" b="1" i="1" dirty="0"/>
              <a:t>licence de droit LYON 3, et en licence SV de l’UCLY.</a:t>
            </a:r>
          </a:p>
          <a:p>
            <a:endParaRPr lang="fr-FR" sz="1800" b="1" dirty="0"/>
          </a:p>
          <a:p>
            <a:endParaRPr lang="fr-FR" sz="1800" b="1" dirty="0"/>
          </a:p>
          <a:p>
            <a:endParaRPr lang="fr-FR" sz="1800" b="1" dirty="0">
              <a:solidFill>
                <a:srgbClr val="FF3300"/>
              </a:solidFill>
            </a:endParaRPr>
          </a:p>
          <a:p>
            <a:endParaRPr lang="fr-FR" b="1" dirty="0">
              <a:solidFill>
                <a:srgbClr val="FF3300"/>
              </a:solidFill>
            </a:endParaRPr>
          </a:p>
          <a:p>
            <a:r>
              <a:rPr lang="fr-FR" sz="1800" b="1" dirty="0">
                <a:solidFill>
                  <a:srgbClr val="FF3300"/>
                </a:solidFill>
              </a:rPr>
              <a:t>		Attention</a:t>
            </a:r>
            <a:r>
              <a:rPr lang="fr-FR" sz="1800" b="1" dirty="0"/>
              <a:t> : dans ce cas vous ne pouvez pas candidater en 2</a:t>
            </a:r>
            <a:r>
              <a:rPr lang="fr-FR" sz="1800" b="1" baseline="30000" dirty="0"/>
              <a:t>e</a:t>
            </a:r>
            <a:r>
              <a:rPr lang="fr-FR" sz="1800" b="1" dirty="0"/>
              <a:t> année de santé</a:t>
            </a:r>
          </a:p>
          <a:p>
            <a:r>
              <a:rPr lang="fr-FR" sz="1800" b="1" dirty="0"/>
              <a:t>		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3BAACD9-C5EB-40D4-9FC2-912F74BC7C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1930" y="3894955"/>
            <a:ext cx="1070389" cy="107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02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e 64"/>
          <p:cNvGrpSpPr/>
          <p:nvPr/>
        </p:nvGrpSpPr>
        <p:grpSpPr>
          <a:xfrm>
            <a:off x="6293563" y="299547"/>
            <a:ext cx="5730873" cy="728359"/>
            <a:chOff x="689565" y="5789159"/>
            <a:chExt cx="5730873" cy="728359"/>
          </a:xfrm>
        </p:grpSpPr>
        <p:grpSp>
          <p:nvGrpSpPr>
            <p:cNvPr id="66" name="Groupe 11"/>
            <p:cNvGrpSpPr>
              <a:grpSpLocks/>
            </p:cNvGrpSpPr>
            <p:nvPr/>
          </p:nvGrpSpPr>
          <p:grpSpPr bwMode="auto">
            <a:xfrm>
              <a:off x="689565" y="5836316"/>
              <a:ext cx="215900" cy="215900"/>
              <a:chOff x="4031940" y="4869160"/>
              <a:chExt cx="216024" cy="216024"/>
            </a:xfrm>
          </p:grpSpPr>
          <p:cxnSp>
            <p:nvCxnSpPr>
              <p:cNvPr id="79" name="Connecteur droit 78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Connecteur droit 79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e 5"/>
            <p:cNvGrpSpPr>
              <a:grpSpLocks/>
            </p:cNvGrpSpPr>
            <p:nvPr/>
          </p:nvGrpSpPr>
          <p:grpSpPr bwMode="auto">
            <a:xfrm>
              <a:off x="2987675" y="5789159"/>
              <a:ext cx="107950" cy="107950"/>
              <a:chOff x="3959944" y="5389200"/>
              <a:chExt cx="108000" cy="108000"/>
            </a:xfrm>
          </p:grpSpPr>
          <p:cxnSp>
            <p:nvCxnSpPr>
              <p:cNvPr id="77" name="Connecteur droit 76"/>
              <p:cNvCxnSpPr/>
              <p:nvPr/>
            </p:nvCxnSpPr>
            <p:spPr>
              <a:xfrm>
                <a:off x="4010768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77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e 67"/>
            <p:cNvGrpSpPr>
              <a:grpSpLocks/>
            </p:cNvGrpSpPr>
            <p:nvPr/>
          </p:nvGrpSpPr>
          <p:grpSpPr bwMode="auto">
            <a:xfrm>
              <a:off x="5249699" y="5924694"/>
              <a:ext cx="107950" cy="107950"/>
              <a:chOff x="8060606" y="4968917"/>
              <a:chExt cx="108000" cy="108000"/>
            </a:xfrm>
          </p:grpSpPr>
          <p:cxnSp>
            <p:nvCxnSpPr>
              <p:cNvPr id="75" name="Connecteur droit 74"/>
              <p:cNvCxnSpPr/>
              <p:nvPr/>
            </p:nvCxnSpPr>
            <p:spPr>
              <a:xfrm>
                <a:off x="8114607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Connecteur droit 75"/>
              <p:cNvCxnSpPr/>
              <p:nvPr/>
            </p:nvCxnSpPr>
            <p:spPr>
              <a:xfrm rot="5400000">
                <a:off x="8114606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e 3"/>
            <p:cNvGrpSpPr>
              <a:grpSpLocks/>
            </p:cNvGrpSpPr>
            <p:nvPr/>
          </p:nvGrpSpPr>
          <p:grpSpPr bwMode="auto">
            <a:xfrm>
              <a:off x="4272258" y="6301618"/>
              <a:ext cx="215900" cy="215900"/>
              <a:chOff x="4031940" y="4869160"/>
              <a:chExt cx="216024" cy="216024"/>
            </a:xfrm>
          </p:grpSpPr>
          <p:cxnSp>
            <p:nvCxnSpPr>
              <p:cNvPr id="73" name="Connecteur droit 72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Connecteur droit 73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e 69"/>
            <p:cNvGrpSpPr>
              <a:grpSpLocks/>
            </p:cNvGrpSpPr>
            <p:nvPr/>
          </p:nvGrpSpPr>
          <p:grpSpPr bwMode="auto">
            <a:xfrm>
              <a:off x="6312488" y="6229313"/>
              <a:ext cx="107950" cy="107950"/>
              <a:chOff x="3959944" y="5389200"/>
              <a:chExt cx="108000" cy="108000"/>
            </a:xfrm>
          </p:grpSpPr>
          <p:cxnSp>
            <p:nvCxnSpPr>
              <p:cNvPr id="71" name="Connecteur droit 70"/>
              <p:cNvCxnSpPr/>
              <p:nvPr/>
            </p:nvCxnSpPr>
            <p:spPr>
              <a:xfrm>
                <a:off x="4016227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Connecteur droit 71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363636"/>
                </a:solidFill>
              </a:rPr>
              <a:t>ORGANISATION DES COURS ET EXAMENS</a:t>
            </a:r>
          </a:p>
        </p:txBody>
      </p:sp>
      <p:sp>
        <p:nvSpPr>
          <p:cNvPr id="81" name="Rectangle 2"/>
          <p:cNvSpPr txBox="1">
            <a:spLocks noChangeArrowheads="1"/>
          </p:cNvSpPr>
          <p:nvPr/>
        </p:nvSpPr>
        <p:spPr bwMode="auto">
          <a:xfrm>
            <a:off x="6191183" y="6353464"/>
            <a:ext cx="7370146" cy="56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fr-FR" altLang="fr-FR" sz="1400" b="1" kern="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3" name="Graphique 22">
            <a:extLst>
              <a:ext uri="{FF2B5EF4-FFF2-40B4-BE49-F238E27FC236}">
                <a16:creationId xmlns:a16="http://schemas.microsoft.com/office/drawing/2014/main" id="{ED249287-9876-4F2A-8655-201D2660D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3564" y="6058189"/>
            <a:ext cx="2333625" cy="59055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6F1808E-498C-4028-8C02-6D963DD36B2D}"/>
              </a:ext>
            </a:extLst>
          </p:cNvPr>
          <p:cNvSpPr txBox="1"/>
          <p:nvPr/>
        </p:nvSpPr>
        <p:spPr>
          <a:xfrm>
            <a:off x="838200" y="1809188"/>
            <a:ext cx="104166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solidFill>
                  <a:srgbClr val="FF3300"/>
                </a:solidFill>
              </a:rPr>
              <a:t>Cours de l’UE Mineure Santé</a:t>
            </a:r>
            <a:endParaRPr lang="fr-FR" dirty="0"/>
          </a:p>
          <a:p>
            <a:r>
              <a:rPr lang="fr-FR" b="1" dirty="0"/>
              <a:t>En ligne à partir de mi-octobre 2024</a:t>
            </a:r>
          </a:p>
          <a:p>
            <a:r>
              <a:rPr lang="fr-FR" b="1" dirty="0"/>
              <a:t>Le date de la mise en ligne des cours sera disponible sur Moodle</a:t>
            </a:r>
          </a:p>
          <a:p>
            <a:endParaRPr lang="fr-FR" dirty="0"/>
          </a:p>
          <a:p>
            <a:r>
              <a:rPr lang="fr-FR" sz="1800" b="1" dirty="0">
                <a:solidFill>
                  <a:srgbClr val="FF3300"/>
                </a:solidFill>
              </a:rPr>
              <a:t>SEPI</a:t>
            </a:r>
          </a:p>
          <a:p>
            <a:r>
              <a:rPr lang="fr-FR" b="1" dirty="0"/>
              <a:t>Jeudi matin à partir de fin janvier</a:t>
            </a:r>
          </a:p>
          <a:p>
            <a:r>
              <a:rPr lang="fr-FR" b="1" dirty="0"/>
              <a:t>Cours à préparer en amont pour une séance interactive d’enseignement en présentiel</a:t>
            </a:r>
          </a:p>
          <a:p>
            <a:r>
              <a:rPr lang="fr-FR" b="1" dirty="0"/>
              <a:t>Le calendrier des cours sera disponible sur Moodle</a:t>
            </a:r>
          </a:p>
          <a:p>
            <a:endParaRPr lang="fr-FR" b="1" dirty="0">
              <a:solidFill>
                <a:srgbClr val="FF3300"/>
              </a:solidFill>
            </a:endParaRPr>
          </a:p>
          <a:p>
            <a:r>
              <a:rPr lang="fr-FR" b="1" dirty="0">
                <a:solidFill>
                  <a:srgbClr val="FF3300"/>
                </a:solidFill>
              </a:rPr>
              <a:t>Examens UE Mineure</a:t>
            </a:r>
          </a:p>
          <a:p>
            <a:r>
              <a:rPr lang="fr-FR" b="1" dirty="0"/>
              <a:t>Session 1 : écrit (QCM sur tablette) en avril 2025</a:t>
            </a:r>
          </a:p>
          <a:p>
            <a:r>
              <a:rPr lang="fr-FR" sz="1800" b="1" dirty="0"/>
              <a:t>Session 2 : écrit </a:t>
            </a:r>
            <a:r>
              <a:rPr lang="fr-FR" b="1" dirty="0"/>
              <a:t>(QCM sur tablette) fin juin/début juillet 2025</a:t>
            </a:r>
          </a:p>
          <a:p>
            <a:r>
              <a:rPr lang="fr-FR" sz="1800" b="1" dirty="0"/>
              <a:t>Vous recevrez votre convocation par mail</a:t>
            </a:r>
          </a:p>
          <a:p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041302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e 64"/>
          <p:cNvGrpSpPr/>
          <p:nvPr/>
        </p:nvGrpSpPr>
        <p:grpSpPr>
          <a:xfrm>
            <a:off x="6293563" y="299547"/>
            <a:ext cx="5730873" cy="728359"/>
            <a:chOff x="689565" y="5789159"/>
            <a:chExt cx="5730873" cy="728359"/>
          </a:xfrm>
        </p:grpSpPr>
        <p:grpSp>
          <p:nvGrpSpPr>
            <p:cNvPr id="66" name="Groupe 11"/>
            <p:cNvGrpSpPr>
              <a:grpSpLocks/>
            </p:cNvGrpSpPr>
            <p:nvPr/>
          </p:nvGrpSpPr>
          <p:grpSpPr bwMode="auto">
            <a:xfrm>
              <a:off x="689565" y="5836316"/>
              <a:ext cx="215900" cy="215900"/>
              <a:chOff x="4031940" y="4869160"/>
              <a:chExt cx="216024" cy="216024"/>
            </a:xfrm>
          </p:grpSpPr>
          <p:cxnSp>
            <p:nvCxnSpPr>
              <p:cNvPr id="79" name="Connecteur droit 78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Connecteur droit 79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e 5"/>
            <p:cNvGrpSpPr>
              <a:grpSpLocks/>
            </p:cNvGrpSpPr>
            <p:nvPr/>
          </p:nvGrpSpPr>
          <p:grpSpPr bwMode="auto">
            <a:xfrm>
              <a:off x="2987675" y="5789159"/>
              <a:ext cx="107950" cy="107950"/>
              <a:chOff x="3959944" y="5389200"/>
              <a:chExt cx="108000" cy="108000"/>
            </a:xfrm>
          </p:grpSpPr>
          <p:cxnSp>
            <p:nvCxnSpPr>
              <p:cNvPr id="77" name="Connecteur droit 76"/>
              <p:cNvCxnSpPr/>
              <p:nvPr/>
            </p:nvCxnSpPr>
            <p:spPr>
              <a:xfrm>
                <a:off x="4010768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77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e 67"/>
            <p:cNvGrpSpPr>
              <a:grpSpLocks/>
            </p:cNvGrpSpPr>
            <p:nvPr/>
          </p:nvGrpSpPr>
          <p:grpSpPr bwMode="auto">
            <a:xfrm>
              <a:off x="5249699" y="5924694"/>
              <a:ext cx="107950" cy="107950"/>
              <a:chOff x="8060606" y="4968917"/>
              <a:chExt cx="108000" cy="108000"/>
            </a:xfrm>
          </p:grpSpPr>
          <p:cxnSp>
            <p:nvCxnSpPr>
              <p:cNvPr id="75" name="Connecteur droit 74"/>
              <p:cNvCxnSpPr/>
              <p:nvPr/>
            </p:nvCxnSpPr>
            <p:spPr>
              <a:xfrm>
                <a:off x="8114607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Connecteur droit 75"/>
              <p:cNvCxnSpPr/>
              <p:nvPr/>
            </p:nvCxnSpPr>
            <p:spPr>
              <a:xfrm rot="5400000">
                <a:off x="8114606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e 3"/>
            <p:cNvGrpSpPr>
              <a:grpSpLocks/>
            </p:cNvGrpSpPr>
            <p:nvPr/>
          </p:nvGrpSpPr>
          <p:grpSpPr bwMode="auto">
            <a:xfrm>
              <a:off x="4272258" y="6301618"/>
              <a:ext cx="215900" cy="215900"/>
              <a:chOff x="4031940" y="4869160"/>
              <a:chExt cx="216024" cy="216024"/>
            </a:xfrm>
          </p:grpSpPr>
          <p:cxnSp>
            <p:nvCxnSpPr>
              <p:cNvPr id="73" name="Connecteur droit 72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Connecteur droit 73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e 69"/>
            <p:cNvGrpSpPr>
              <a:grpSpLocks/>
            </p:cNvGrpSpPr>
            <p:nvPr/>
          </p:nvGrpSpPr>
          <p:grpSpPr bwMode="auto">
            <a:xfrm>
              <a:off x="6312488" y="6229313"/>
              <a:ext cx="107950" cy="107950"/>
              <a:chOff x="3959944" y="5389200"/>
              <a:chExt cx="108000" cy="108000"/>
            </a:xfrm>
          </p:grpSpPr>
          <p:cxnSp>
            <p:nvCxnSpPr>
              <p:cNvPr id="71" name="Connecteur droit 70"/>
              <p:cNvCxnSpPr/>
              <p:nvPr/>
            </p:nvCxnSpPr>
            <p:spPr>
              <a:xfrm>
                <a:off x="4016227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Connecteur droit 71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363636"/>
                </a:solidFill>
              </a:rPr>
              <a:t>ADMISSION EN FILIÈRE SANTÉ</a:t>
            </a:r>
          </a:p>
        </p:txBody>
      </p:sp>
      <p:sp>
        <p:nvSpPr>
          <p:cNvPr id="81" name="Rectangle 2"/>
          <p:cNvSpPr txBox="1">
            <a:spLocks noChangeArrowheads="1"/>
          </p:cNvSpPr>
          <p:nvPr/>
        </p:nvSpPr>
        <p:spPr bwMode="auto">
          <a:xfrm>
            <a:off x="6191183" y="6353464"/>
            <a:ext cx="7370146" cy="56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fr-FR" altLang="fr-FR" sz="1400" b="1" kern="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3" name="Graphique 22">
            <a:extLst>
              <a:ext uri="{FF2B5EF4-FFF2-40B4-BE49-F238E27FC236}">
                <a16:creationId xmlns:a16="http://schemas.microsoft.com/office/drawing/2014/main" id="{ED249287-9876-4F2A-8655-201D2660D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3564" y="6058189"/>
            <a:ext cx="2333625" cy="59055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6F1808E-498C-4028-8C02-6D963DD36B2D}"/>
              </a:ext>
            </a:extLst>
          </p:cNvPr>
          <p:cNvSpPr txBox="1"/>
          <p:nvPr/>
        </p:nvSpPr>
        <p:spPr>
          <a:xfrm>
            <a:off x="769833" y="1595726"/>
            <a:ext cx="1041661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solidFill>
                  <a:srgbClr val="FF3300"/>
                </a:solidFill>
              </a:rPr>
              <a:t>Pré-candidature</a:t>
            </a:r>
          </a:p>
          <a:p>
            <a:r>
              <a:rPr lang="fr-FR" b="1" dirty="0"/>
              <a:t>Le dépôt de la pré-candidature se fera via la plateforme eCandidat en mars</a:t>
            </a:r>
          </a:p>
          <a:p>
            <a:endParaRPr lang="fr-FR" sz="1800" b="1" dirty="0"/>
          </a:p>
          <a:p>
            <a:r>
              <a:rPr lang="fr-FR" sz="1800" b="1" dirty="0">
                <a:solidFill>
                  <a:srgbClr val="FF3300"/>
                </a:solidFill>
              </a:rPr>
              <a:t>Candidature recevable</a:t>
            </a:r>
          </a:p>
          <a:p>
            <a:r>
              <a:rPr lang="fr-FR" b="1" dirty="0"/>
              <a:t>Valider l’année de licence en session 1 et l’UE Mineure Santé en session 1</a:t>
            </a:r>
          </a:p>
          <a:p>
            <a:endParaRPr lang="fr-FR" b="1" dirty="0">
              <a:solidFill>
                <a:srgbClr val="FF3300"/>
              </a:solidFill>
            </a:endParaRPr>
          </a:p>
          <a:p>
            <a:r>
              <a:rPr lang="fr-FR" sz="1800" b="1" dirty="0">
                <a:solidFill>
                  <a:srgbClr val="FF3300"/>
                </a:solidFill>
              </a:rPr>
              <a:t>Admission</a:t>
            </a:r>
          </a:p>
          <a:p>
            <a:r>
              <a:rPr lang="fr-FR" b="1" dirty="0"/>
              <a:t>Epreuves du 1</a:t>
            </a:r>
            <a:r>
              <a:rPr lang="fr-FR" b="1" baseline="30000" dirty="0"/>
              <a:t>er</a:t>
            </a:r>
            <a:r>
              <a:rPr lang="fr-FR" b="1" dirty="0"/>
              <a:t> groupe : les épreuves de votre licence et l’UE Mineure Santé à valider en session 1</a:t>
            </a:r>
          </a:p>
          <a:p>
            <a:r>
              <a:rPr lang="fr-FR" b="1" dirty="0"/>
              <a:t>	Plusieurs options :</a:t>
            </a:r>
          </a:p>
          <a:p>
            <a:r>
              <a:rPr lang="fr-FR" b="1" dirty="0"/>
              <a:t>	- ADAC = Admission directe (« Grands Admis »)</a:t>
            </a:r>
          </a:p>
          <a:p>
            <a:r>
              <a:rPr lang="fr-FR" b="1" dirty="0"/>
              <a:t>	- AU2G = Admissible et autorisation de passer les épreuves du 2</a:t>
            </a:r>
            <a:r>
              <a:rPr lang="fr-FR" b="1" baseline="30000" dirty="0"/>
              <a:t>ème</a:t>
            </a:r>
            <a:r>
              <a:rPr lang="fr-FR" b="1" dirty="0"/>
              <a:t> groupe</a:t>
            </a:r>
          </a:p>
          <a:p>
            <a:r>
              <a:rPr lang="fr-FR" b="1" dirty="0"/>
              <a:t>	- AJ = Non admis</a:t>
            </a:r>
          </a:p>
          <a:p>
            <a:r>
              <a:rPr lang="fr-FR" b="1" dirty="0"/>
              <a:t>Epreuves du 2</a:t>
            </a:r>
            <a:r>
              <a:rPr lang="fr-FR" b="1" baseline="30000" dirty="0"/>
              <a:t>ème</a:t>
            </a:r>
            <a:r>
              <a:rPr lang="fr-FR" b="1" dirty="0"/>
              <a:t> groupe : 2 épreuves orales de 10min</a:t>
            </a:r>
          </a:p>
          <a:p>
            <a:endParaRPr lang="fr-FR" b="1" dirty="0">
              <a:solidFill>
                <a:srgbClr val="FF3300"/>
              </a:solidFill>
            </a:endParaRPr>
          </a:p>
          <a:p>
            <a:r>
              <a:rPr lang="fr-FR" sz="1800" b="1" dirty="0">
                <a:solidFill>
                  <a:srgbClr val="FF3300"/>
                </a:solidFill>
              </a:rPr>
              <a:t>Plus d’infos</a:t>
            </a:r>
          </a:p>
          <a:p>
            <a:r>
              <a:rPr lang="fr-FR" b="1" dirty="0"/>
              <a:t>Vous aurez des informations complémentaires lors d’une réunion en mars et sur Moodle</a:t>
            </a:r>
          </a:p>
          <a:p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631974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e 64"/>
          <p:cNvGrpSpPr/>
          <p:nvPr/>
        </p:nvGrpSpPr>
        <p:grpSpPr>
          <a:xfrm>
            <a:off x="6293563" y="299547"/>
            <a:ext cx="5730873" cy="728359"/>
            <a:chOff x="689565" y="5789159"/>
            <a:chExt cx="5730873" cy="728359"/>
          </a:xfrm>
        </p:grpSpPr>
        <p:grpSp>
          <p:nvGrpSpPr>
            <p:cNvPr id="66" name="Groupe 11"/>
            <p:cNvGrpSpPr>
              <a:grpSpLocks/>
            </p:cNvGrpSpPr>
            <p:nvPr/>
          </p:nvGrpSpPr>
          <p:grpSpPr bwMode="auto">
            <a:xfrm>
              <a:off x="689565" y="5836316"/>
              <a:ext cx="215900" cy="215900"/>
              <a:chOff x="4031940" y="4869160"/>
              <a:chExt cx="216024" cy="216024"/>
            </a:xfrm>
          </p:grpSpPr>
          <p:cxnSp>
            <p:nvCxnSpPr>
              <p:cNvPr id="79" name="Connecteur droit 78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Connecteur droit 79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e 5"/>
            <p:cNvGrpSpPr>
              <a:grpSpLocks/>
            </p:cNvGrpSpPr>
            <p:nvPr/>
          </p:nvGrpSpPr>
          <p:grpSpPr bwMode="auto">
            <a:xfrm>
              <a:off x="2987675" y="5789159"/>
              <a:ext cx="107950" cy="107950"/>
              <a:chOff x="3959944" y="5389200"/>
              <a:chExt cx="108000" cy="108000"/>
            </a:xfrm>
          </p:grpSpPr>
          <p:cxnSp>
            <p:nvCxnSpPr>
              <p:cNvPr id="77" name="Connecteur droit 76"/>
              <p:cNvCxnSpPr/>
              <p:nvPr/>
            </p:nvCxnSpPr>
            <p:spPr>
              <a:xfrm>
                <a:off x="4010768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77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e 67"/>
            <p:cNvGrpSpPr>
              <a:grpSpLocks/>
            </p:cNvGrpSpPr>
            <p:nvPr/>
          </p:nvGrpSpPr>
          <p:grpSpPr bwMode="auto">
            <a:xfrm>
              <a:off x="5249699" y="5924694"/>
              <a:ext cx="107950" cy="107950"/>
              <a:chOff x="8060606" y="4968917"/>
              <a:chExt cx="108000" cy="108000"/>
            </a:xfrm>
          </p:grpSpPr>
          <p:cxnSp>
            <p:nvCxnSpPr>
              <p:cNvPr id="75" name="Connecteur droit 74"/>
              <p:cNvCxnSpPr/>
              <p:nvPr/>
            </p:nvCxnSpPr>
            <p:spPr>
              <a:xfrm>
                <a:off x="8114607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Connecteur droit 75"/>
              <p:cNvCxnSpPr/>
              <p:nvPr/>
            </p:nvCxnSpPr>
            <p:spPr>
              <a:xfrm rot="5400000">
                <a:off x="8114606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e 3"/>
            <p:cNvGrpSpPr>
              <a:grpSpLocks/>
            </p:cNvGrpSpPr>
            <p:nvPr/>
          </p:nvGrpSpPr>
          <p:grpSpPr bwMode="auto">
            <a:xfrm>
              <a:off x="4272258" y="6301618"/>
              <a:ext cx="215900" cy="215900"/>
              <a:chOff x="4031940" y="4869160"/>
              <a:chExt cx="216024" cy="216024"/>
            </a:xfrm>
          </p:grpSpPr>
          <p:cxnSp>
            <p:nvCxnSpPr>
              <p:cNvPr id="73" name="Connecteur droit 72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Connecteur droit 73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e 69"/>
            <p:cNvGrpSpPr>
              <a:grpSpLocks/>
            </p:cNvGrpSpPr>
            <p:nvPr/>
          </p:nvGrpSpPr>
          <p:grpSpPr bwMode="auto">
            <a:xfrm>
              <a:off x="6312488" y="6229313"/>
              <a:ext cx="107950" cy="107950"/>
              <a:chOff x="3959944" y="5389200"/>
              <a:chExt cx="108000" cy="108000"/>
            </a:xfrm>
          </p:grpSpPr>
          <p:cxnSp>
            <p:nvCxnSpPr>
              <p:cNvPr id="71" name="Connecteur droit 70"/>
              <p:cNvCxnSpPr/>
              <p:nvPr/>
            </p:nvCxnSpPr>
            <p:spPr>
              <a:xfrm>
                <a:off x="4016227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Connecteur droit 71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Rectangle 2"/>
          <p:cNvSpPr txBox="1">
            <a:spLocks noChangeArrowheads="1"/>
          </p:cNvSpPr>
          <p:nvPr/>
        </p:nvSpPr>
        <p:spPr bwMode="auto">
          <a:xfrm>
            <a:off x="6191183" y="6353464"/>
            <a:ext cx="7370146" cy="56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fr-FR" altLang="fr-FR" sz="1400" b="1" kern="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3" name="Graphique 22">
            <a:extLst>
              <a:ext uri="{FF2B5EF4-FFF2-40B4-BE49-F238E27FC236}">
                <a16:creationId xmlns:a16="http://schemas.microsoft.com/office/drawing/2014/main" id="{ED249287-9876-4F2A-8655-201D2660D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3564" y="6058189"/>
            <a:ext cx="2333625" cy="59055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6F1808E-498C-4028-8C02-6D963DD36B2D}"/>
              </a:ext>
            </a:extLst>
          </p:cNvPr>
          <p:cNvSpPr txBox="1"/>
          <p:nvPr/>
        </p:nvSpPr>
        <p:spPr>
          <a:xfrm>
            <a:off x="752741" y="963975"/>
            <a:ext cx="1041661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eaLnBrk="1" hangingPunct="1">
              <a:buNone/>
              <a:tabLst>
                <a:tab pos="355600" algn="l"/>
              </a:tabLst>
              <a:defRPr/>
            </a:pPr>
            <a:r>
              <a:rPr lang="fr-FR" sz="1800" b="1" dirty="0">
                <a:solidFill>
                  <a:srgbClr val="FF3300"/>
                </a:solidFill>
              </a:rPr>
              <a:t>MOODLE</a:t>
            </a:r>
            <a:endParaRPr lang="fr-FR" sz="1800" dirty="0">
              <a:solidFill>
                <a:srgbClr val="FF3300"/>
              </a:solidFill>
              <a:effectLst/>
              <a:ea typeface="Verdana" panose="020B0604030504040204" pitchFamily="34" charset="0"/>
            </a:endParaRP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r>
              <a:rPr lang="fr-FR" sz="1800" b="1" dirty="0">
                <a:effectLst/>
                <a:ea typeface="Verdana" panose="020B0604030504040204" pitchFamily="34" charset="0"/>
              </a:rPr>
              <a:t>La Scolarité LAS Mineure Santé communique essentiellement via Moodle.</a:t>
            </a: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r>
              <a:rPr lang="fr-FR" sz="1800" b="1" dirty="0">
                <a:effectLst/>
                <a:ea typeface="Verdana" panose="020B0604030504040204" pitchFamily="34" charset="0"/>
              </a:rPr>
              <a:t>Je vous invite à consulter régulièrement les annonces de scolarité </a:t>
            </a:r>
            <a:r>
              <a:rPr lang="fr-FR" sz="1800" b="1" i="1" dirty="0">
                <a:effectLst/>
                <a:ea typeface="Verdana" panose="020B0604030504040204" pitchFamily="34" charset="0"/>
              </a:rPr>
              <a:t>(Blog de la scolarité) </a:t>
            </a:r>
            <a:r>
              <a:rPr lang="fr-FR" sz="1800" b="1" dirty="0">
                <a:effectLst/>
                <a:ea typeface="Verdana" panose="020B0604030504040204" pitchFamily="34" charset="0"/>
              </a:rPr>
              <a:t>ou à vous abonner.</a:t>
            </a: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endParaRPr lang="fr-FR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endParaRPr lang="fr-FR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endParaRPr lang="fr-FR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endParaRPr lang="fr-FR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endParaRPr lang="fr-FR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endParaRPr lang="fr-FR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endParaRPr lang="fr-FR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endParaRPr lang="fr-FR" sz="1800" b="1" dirty="0">
              <a:solidFill>
                <a:schemeClr val="bg1"/>
              </a:solidFill>
            </a:endParaRP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endParaRPr lang="fr-FR" sz="1800" b="1" dirty="0">
              <a:solidFill>
                <a:schemeClr val="bg1"/>
              </a:solidFill>
            </a:endParaRP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r>
              <a:rPr lang="fr-FR" sz="1800" b="1" dirty="0">
                <a:solidFill>
                  <a:srgbClr val="FF3300"/>
                </a:solidFill>
              </a:rPr>
              <a:t>NOUS CONTACTER</a:t>
            </a:r>
            <a:endParaRPr lang="fr-FR" sz="1800" b="1" dirty="0">
              <a:solidFill>
                <a:srgbClr val="FF3300"/>
              </a:solidFill>
              <a:ea typeface="Verdana" panose="020B0604030504040204" pitchFamily="34" charset="0"/>
            </a:endParaRP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r>
              <a:rPr lang="fr-FR" sz="1800" b="1" dirty="0">
                <a:effectLst/>
                <a:ea typeface="Verdana" panose="020B0604030504040204" pitchFamily="34" charset="0"/>
              </a:rPr>
              <a:t>Si vous avez des questions concernant l’UE Mineure Santé ou le concours MMOPK, vous pouvez nous contacter par mail ou par téléphone </a:t>
            </a:r>
            <a:r>
              <a:rPr lang="fr-FR" sz="1800" b="1" i="1" dirty="0">
                <a:effectLst/>
                <a:ea typeface="Verdana" panose="020B0604030504040204" pitchFamily="34" charset="0"/>
              </a:rPr>
              <a:t>(voir diapo suivante)</a:t>
            </a:r>
            <a:r>
              <a:rPr lang="fr-FR" sz="1800" b="1" dirty="0">
                <a:effectLst/>
                <a:ea typeface="Verdana" panose="020B0604030504040204" pitchFamily="34" charset="0"/>
              </a:rPr>
              <a:t>.</a:t>
            </a: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r>
              <a:rPr lang="fr-FR" sz="1800" b="1" dirty="0">
                <a:ea typeface="Verdana" panose="020B0604030504040204" pitchFamily="34" charset="0"/>
              </a:rPr>
              <a:t>Pour les autres questions, je vous invite à contacter la scolarité de votre majeure.</a:t>
            </a:r>
            <a:endParaRPr lang="fr-FR" sz="1800" b="1" dirty="0">
              <a:effectLst/>
              <a:ea typeface="Verdana" panose="020B0604030504040204" pitchFamily="34" charset="0"/>
            </a:endParaRPr>
          </a:p>
          <a:p>
            <a:endParaRPr lang="fr-FR" i="1" dirty="0"/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D9EC99B0-C823-4D4E-8C66-50099B2331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8110" y="2437919"/>
            <a:ext cx="2865453" cy="138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084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202409" cy="6949440"/>
          </a:xfrm>
          <a:prstGeom prst="rect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Université Claude Bernard Lyon 1</a:t>
            </a:r>
          </a:p>
        </p:txBody>
      </p:sp>
      <p:sp>
        <p:nvSpPr>
          <p:cNvPr id="5" name="ZoneTexte 9"/>
          <p:cNvSpPr txBox="1">
            <a:spLocks noChangeArrowheads="1"/>
          </p:cNvSpPr>
          <p:nvPr/>
        </p:nvSpPr>
        <p:spPr bwMode="auto">
          <a:xfrm rot="16200000">
            <a:off x="9867499" y="3589305"/>
            <a:ext cx="417774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© Université Claude Bernard Lyon 1, photo Eric Le Roux/ Direction de </a:t>
            </a:r>
            <a:r>
              <a:rPr lang="fr-FR" altLang="fr-FR" sz="800">
                <a:solidFill>
                  <a:schemeClr val="bg1">
                    <a:lumMod val="95000"/>
                  </a:schemeClr>
                </a:solidFill>
                <a:latin typeface="+mn-lt"/>
              </a:rPr>
              <a:t>la Communication Lyon </a:t>
            </a:r>
            <a:r>
              <a:rPr lang="fr-FR" altLang="fr-FR" sz="8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1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127905" y="1724854"/>
            <a:ext cx="6576169" cy="31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5" rIns="91431" bIns="4571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Stéphanie GUÉNNÉGOU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04.26.23.44.36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fr-FR" altLang="fr-FR" sz="2000" b="1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fr-FR" altLang="fr-FR" sz="2000" b="1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scol.mineurelas@univ-lyon1.fr</a:t>
            </a:r>
            <a:endParaRPr lang="fr-FR" altLang="fr-FR" sz="2000" b="1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fr-FR" altLang="fr-FR" sz="2000" b="1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fr-FR" altLang="fr-FR" sz="2000" b="1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Merci de consulter les annonces de la scolarité via Moodle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fr-FR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6957454" y="2255304"/>
            <a:ext cx="2547415" cy="254741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6" name="Groupe 15"/>
          <p:cNvGrpSpPr/>
          <p:nvPr/>
        </p:nvGrpSpPr>
        <p:grpSpPr>
          <a:xfrm>
            <a:off x="2787667" y="2927528"/>
            <a:ext cx="7843248" cy="2293180"/>
            <a:chOff x="689565" y="4224338"/>
            <a:chExt cx="7843248" cy="2293180"/>
          </a:xfrm>
        </p:grpSpPr>
        <p:grpSp>
          <p:nvGrpSpPr>
            <p:cNvPr id="17" name="Groupe 3"/>
            <p:cNvGrpSpPr>
              <a:grpSpLocks/>
            </p:cNvGrpSpPr>
            <p:nvPr/>
          </p:nvGrpSpPr>
          <p:grpSpPr bwMode="auto">
            <a:xfrm>
              <a:off x="8316913" y="4224338"/>
              <a:ext cx="215900" cy="215900"/>
              <a:chOff x="4031940" y="4869160"/>
              <a:chExt cx="216024" cy="216024"/>
            </a:xfrm>
          </p:grpSpPr>
          <p:cxnSp>
            <p:nvCxnSpPr>
              <p:cNvPr id="36" name="Connecteur droit 35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Connecteur droit 36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e 11"/>
            <p:cNvGrpSpPr>
              <a:grpSpLocks/>
            </p:cNvGrpSpPr>
            <p:nvPr/>
          </p:nvGrpSpPr>
          <p:grpSpPr bwMode="auto">
            <a:xfrm>
              <a:off x="689565" y="5836316"/>
              <a:ext cx="215900" cy="215900"/>
              <a:chOff x="4031940" y="4869160"/>
              <a:chExt cx="216024" cy="216024"/>
            </a:xfrm>
          </p:grpSpPr>
          <p:cxnSp>
            <p:nvCxnSpPr>
              <p:cNvPr id="34" name="Connecteur droit 33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e 5"/>
            <p:cNvGrpSpPr>
              <a:grpSpLocks/>
            </p:cNvGrpSpPr>
            <p:nvPr/>
          </p:nvGrpSpPr>
          <p:grpSpPr bwMode="auto">
            <a:xfrm>
              <a:off x="2987675" y="5789159"/>
              <a:ext cx="107950" cy="107950"/>
              <a:chOff x="3959944" y="5389200"/>
              <a:chExt cx="108000" cy="108000"/>
            </a:xfrm>
          </p:grpSpPr>
          <p:cxnSp>
            <p:nvCxnSpPr>
              <p:cNvPr id="32" name="Connecteur droit 31"/>
              <p:cNvCxnSpPr/>
              <p:nvPr/>
            </p:nvCxnSpPr>
            <p:spPr>
              <a:xfrm>
                <a:off x="4010768" y="5389200"/>
                <a:ext cx="0" cy="10800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e 19"/>
            <p:cNvGrpSpPr>
              <a:grpSpLocks/>
            </p:cNvGrpSpPr>
            <p:nvPr/>
          </p:nvGrpSpPr>
          <p:grpSpPr bwMode="auto">
            <a:xfrm>
              <a:off x="1145743" y="6344784"/>
              <a:ext cx="107950" cy="107950"/>
              <a:chOff x="3954747" y="5389200"/>
              <a:chExt cx="108000" cy="108000"/>
            </a:xfrm>
          </p:grpSpPr>
          <p:cxnSp>
            <p:nvCxnSpPr>
              <p:cNvPr id="30" name="Connecteur droit 29"/>
              <p:cNvCxnSpPr/>
              <p:nvPr/>
            </p:nvCxnSpPr>
            <p:spPr>
              <a:xfrm>
                <a:off x="4010768" y="5389200"/>
                <a:ext cx="0" cy="10800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/>
              <p:cNvCxnSpPr/>
              <p:nvPr/>
            </p:nvCxnSpPr>
            <p:spPr>
              <a:xfrm rot="5400000">
                <a:off x="4008747" y="5387611"/>
                <a:ext cx="0" cy="10800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e 3"/>
            <p:cNvGrpSpPr>
              <a:grpSpLocks/>
            </p:cNvGrpSpPr>
            <p:nvPr/>
          </p:nvGrpSpPr>
          <p:grpSpPr bwMode="auto">
            <a:xfrm>
              <a:off x="4272258" y="6301618"/>
              <a:ext cx="215900" cy="215900"/>
              <a:chOff x="4031940" y="4869160"/>
              <a:chExt cx="216024" cy="216024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e 22"/>
            <p:cNvGrpSpPr>
              <a:grpSpLocks/>
            </p:cNvGrpSpPr>
            <p:nvPr/>
          </p:nvGrpSpPr>
          <p:grpSpPr bwMode="auto">
            <a:xfrm>
              <a:off x="6312488" y="6229313"/>
              <a:ext cx="107950" cy="107950"/>
              <a:chOff x="3959944" y="5389200"/>
              <a:chExt cx="108000" cy="108000"/>
            </a:xfrm>
          </p:grpSpPr>
          <p:cxnSp>
            <p:nvCxnSpPr>
              <p:cNvPr id="24" name="Connecteur droit 23"/>
              <p:cNvCxnSpPr/>
              <p:nvPr/>
            </p:nvCxnSpPr>
            <p:spPr>
              <a:xfrm>
                <a:off x="4010768" y="5389200"/>
                <a:ext cx="0" cy="10800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38" name="Graphique 37">
            <a:extLst>
              <a:ext uri="{FF2B5EF4-FFF2-40B4-BE49-F238E27FC236}">
                <a16:creationId xmlns:a16="http://schemas.microsoft.com/office/drawing/2014/main" id="{61EAE1C4-19B7-4CC2-9AA5-6A8095671C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0950" y="5870614"/>
            <a:ext cx="3129677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123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949440"/>
          </a:xfrm>
          <a:prstGeom prst="rect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>
              <a:latin typeface="Times New Roman" panose="02020603050405020304" pitchFamily="18" charset="0"/>
            </a:endParaRPr>
          </a:p>
          <a:p>
            <a:endParaRPr lang="fr-FR">
              <a:latin typeface="Times New Roman" panose="02020603050405020304" pitchFamily="18" charset="0"/>
            </a:endParaRPr>
          </a:p>
          <a:p>
            <a:endParaRPr lang="fr-FR">
              <a:latin typeface="Times New Roman" panose="02020603050405020304" pitchFamily="18" charset="0"/>
            </a:endParaRPr>
          </a:p>
          <a:p>
            <a:endParaRPr lang="fr-FR">
              <a:latin typeface="Times New Roman" panose="02020603050405020304" pitchFamily="18" charset="0"/>
            </a:endParaRPr>
          </a:p>
          <a:p>
            <a:endParaRPr lang="fr-FR">
              <a:latin typeface="Times New Roman" panose="02020603050405020304" pitchFamily="18" charset="0"/>
            </a:endParaRPr>
          </a:p>
          <a:p>
            <a:endParaRPr lang="fr-FR">
              <a:latin typeface="Times New Roman" panose="02020603050405020304" pitchFamily="18" charset="0"/>
            </a:endParaRPr>
          </a:p>
          <a:p>
            <a:endParaRPr lang="fr-FR">
              <a:latin typeface="Times New Roman" panose="02020603050405020304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SOMMAIRE</a:t>
            </a: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838200" y="1658787"/>
            <a:ext cx="9707310" cy="4409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  <a:tabLst>
                <a:tab pos="355600" algn="l"/>
              </a:tabLst>
              <a:defRPr/>
            </a:pPr>
            <a:r>
              <a:rPr lang="fr-FR" altLang="fr-FR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Présentation année de LAS1 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fr-FR" altLang="fr-FR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Schéma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fr-FR" altLang="fr-FR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Redoublement interdit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lang="fr-FR" altLang="fr-FR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r>
              <a:rPr lang="fr-FR" altLang="fr-FR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UE Mineure Santé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fr-FR" altLang="fr-FR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Composition d’une année en LAS : exemple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fr-FR" altLang="fr-FR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ECTS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fr-FR" altLang="fr-FR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Composition de l’UE Mineure Santé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fr-FR" altLang="fr-FR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Choix d’une UE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lang="fr-FR" altLang="fr-FR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r>
              <a:rPr lang="fr-FR" altLang="fr-FR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+Organisation des cours et examens</a:t>
            </a: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endParaRPr lang="fr-FR" altLang="fr-FR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r>
              <a:rPr lang="fr-FR" altLang="fr-FR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Admission en filière santé</a:t>
            </a: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endParaRPr lang="fr-FR" altLang="fr-FR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6293563" y="299547"/>
            <a:ext cx="5730873" cy="728359"/>
            <a:chOff x="689565" y="5789159"/>
            <a:chExt cx="5730873" cy="728359"/>
          </a:xfrm>
        </p:grpSpPr>
        <p:grpSp>
          <p:nvGrpSpPr>
            <p:cNvPr id="16" name="Groupe 11"/>
            <p:cNvGrpSpPr>
              <a:grpSpLocks/>
            </p:cNvGrpSpPr>
            <p:nvPr/>
          </p:nvGrpSpPr>
          <p:grpSpPr bwMode="auto">
            <a:xfrm>
              <a:off x="689565" y="5836316"/>
              <a:ext cx="215900" cy="215900"/>
              <a:chOff x="4031940" y="4869160"/>
              <a:chExt cx="216024" cy="216024"/>
            </a:xfrm>
          </p:grpSpPr>
          <p:cxnSp>
            <p:nvCxnSpPr>
              <p:cNvPr id="36" name="Connecteur droit 35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Connecteur droit 36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e 5"/>
            <p:cNvGrpSpPr>
              <a:grpSpLocks/>
            </p:cNvGrpSpPr>
            <p:nvPr/>
          </p:nvGrpSpPr>
          <p:grpSpPr bwMode="auto">
            <a:xfrm>
              <a:off x="2987675" y="5789159"/>
              <a:ext cx="107950" cy="107950"/>
              <a:chOff x="3959944" y="5389200"/>
              <a:chExt cx="108000" cy="108000"/>
            </a:xfrm>
          </p:grpSpPr>
          <p:cxnSp>
            <p:nvCxnSpPr>
              <p:cNvPr id="34" name="Connecteur droit 33"/>
              <p:cNvCxnSpPr/>
              <p:nvPr/>
            </p:nvCxnSpPr>
            <p:spPr>
              <a:xfrm>
                <a:off x="4013267" y="5389200"/>
                <a:ext cx="0" cy="10800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Connecteur droit 31"/>
            <p:cNvCxnSpPr/>
            <p:nvPr/>
          </p:nvCxnSpPr>
          <p:spPr bwMode="auto">
            <a:xfrm>
              <a:off x="5311381" y="5935377"/>
              <a:ext cx="0" cy="107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1" name="Groupe 3"/>
            <p:cNvGrpSpPr>
              <a:grpSpLocks/>
            </p:cNvGrpSpPr>
            <p:nvPr/>
          </p:nvGrpSpPr>
          <p:grpSpPr bwMode="auto">
            <a:xfrm>
              <a:off x="4272258" y="6301618"/>
              <a:ext cx="215900" cy="215900"/>
              <a:chOff x="4031940" y="4869160"/>
              <a:chExt cx="216024" cy="216024"/>
            </a:xfrm>
          </p:grpSpPr>
          <p:cxnSp>
            <p:nvCxnSpPr>
              <p:cNvPr id="25" name="Connecteur droit 24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e 21"/>
            <p:cNvGrpSpPr>
              <a:grpSpLocks/>
            </p:cNvGrpSpPr>
            <p:nvPr/>
          </p:nvGrpSpPr>
          <p:grpSpPr bwMode="auto">
            <a:xfrm>
              <a:off x="6312488" y="6229313"/>
              <a:ext cx="107950" cy="107950"/>
              <a:chOff x="3959944" y="5389200"/>
              <a:chExt cx="108000" cy="108000"/>
            </a:xfrm>
          </p:grpSpPr>
          <p:cxnSp>
            <p:nvCxnSpPr>
              <p:cNvPr id="23" name="Connecteur droit 22"/>
              <p:cNvCxnSpPr/>
              <p:nvPr/>
            </p:nvCxnSpPr>
            <p:spPr>
              <a:xfrm>
                <a:off x="4013267" y="5389200"/>
                <a:ext cx="0" cy="10800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Rectangle 2"/>
          <p:cNvSpPr txBox="1">
            <a:spLocks noChangeArrowheads="1"/>
          </p:cNvSpPr>
          <p:nvPr/>
        </p:nvSpPr>
        <p:spPr bwMode="auto">
          <a:xfrm>
            <a:off x="6191183" y="6353464"/>
            <a:ext cx="7370146" cy="56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fr-FR" altLang="fr-FR" sz="14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7" name="Connecteur droit 26"/>
          <p:cNvCxnSpPr/>
          <p:nvPr/>
        </p:nvCxnSpPr>
        <p:spPr bwMode="auto">
          <a:xfrm rot="5400000">
            <a:off x="10915840" y="445561"/>
            <a:ext cx="0" cy="10795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8" name="Graphique 27">
            <a:extLst>
              <a:ext uri="{FF2B5EF4-FFF2-40B4-BE49-F238E27FC236}">
                <a16:creationId xmlns:a16="http://schemas.microsoft.com/office/drawing/2014/main" id="{8CC02FDB-A224-4721-8A6E-0D6B8AA26C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0950" y="5967326"/>
            <a:ext cx="2702903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78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e 64"/>
          <p:cNvGrpSpPr/>
          <p:nvPr/>
        </p:nvGrpSpPr>
        <p:grpSpPr>
          <a:xfrm>
            <a:off x="6293563" y="299547"/>
            <a:ext cx="5730873" cy="728359"/>
            <a:chOff x="689565" y="5789159"/>
            <a:chExt cx="5730873" cy="728359"/>
          </a:xfrm>
        </p:grpSpPr>
        <p:grpSp>
          <p:nvGrpSpPr>
            <p:cNvPr id="66" name="Groupe 11"/>
            <p:cNvGrpSpPr>
              <a:grpSpLocks/>
            </p:cNvGrpSpPr>
            <p:nvPr/>
          </p:nvGrpSpPr>
          <p:grpSpPr bwMode="auto">
            <a:xfrm>
              <a:off x="689565" y="5836316"/>
              <a:ext cx="215900" cy="215900"/>
              <a:chOff x="4031940" y="4869160"/>
              <a:chExt cx="216024" cy="216024"/>
            </a:xfrm>
          </p:grpSpPr>
          <p:cxnSp>
            <p:nvCxnSpPr>
              <p:cNvPr id="79" name="Connecteur droit 78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Connecteur droit 79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e 5"/>
            <p:cNvGrpSpPr>
              <a:grpSpLocks/>
            </p:cNvGrpSpPr>
            <p:nvPr/>
          </p:nvGrpSpPr>
          <p:grpSpPr bwMode="auto">
            <a:xfrm>
              <a:off x="2987675" y="5789159"/>
              <a:ext cx="107950" cy="107950"/>
              <a:chOff x="3959944" y="5389200"/>
              <a:chExt cx="108000" cy="108000"/>
            </a:xfrm>
          </p:grpSpPr>
          <p:cxnSp>
            <p:nvCxnSpPr>
              <p:cNvPr id="77" name="Connecteur droit 76"/>
              <p:cNvCxnSpPr/>
              <p:nvPr/>
            </p:nvCxnSpPr>
            <p:spPr>
              <a:xfrm>
                <a:off x="4010768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77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e 67"/>
            <p:cNvGrpSpPr>
              <a:grpSpLocks/>
            </p:cNvGrpSpPr>
            <p:nvPr/>
          </p:nvGrpSpPr>
          <p:grpSpPr bwMode="auto">
            <a:xfrm>
              <a:off x="5249699" y="5924694"/>
              <a:ext cx="107950" cy="107950"/>
              <a:chOff x="8060606" y="4968917"/>
              <a:chExt cx="108000" cy="108000"/>
            </a:xfrm>
          </p:grpSpPr>
          <p:cxnSp>
            <p:nvCxnSpPr>
              <p:cNvPr id="75" name="Connecteur droit 74"/>
              <p:cNvCxnSpPr/>
              <p:nvPr/>
            </p:nvCxnSpPr>
            <p:spPr>
              <a:xfrm>
                <a:off x="8114607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Connecteur droit 75"/>
              <p:cNvCxnSpPr/>
              <p:nvPr/>
            </p:nvCxnSpPr>
            <p:spPr>
              <a:xfrm rot="5400000">
                <a:off x="8114606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e 3"/>
            <p:cNvGrpSpPr>
              <a:grpSpLocks/>
            </p:cNvGrpSpPr>
            <p:nvPr/>
          </p:nvGrpSpPr>
          <p:grpSpPr bwMode="auto">
            <a:xfrm>
              <a:off x="4272258" y="6301618"/>
              <a:ext cx="215900" cy="215900"/>
              <a:chOff x="4031940" y="4869160"/>
              <a:chExt cx="216024" cy="216024"/>
            </a:xfrm>
          </p:grpSpPr>
          <p:cxnSp>
            <p:nvCxnSpPr>
              <p:cNvPr id="73" name="Connecteur droit 72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Connecteur droit 73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e 69"/>
            <p:cNvGrpSpPr>
              <a:grpSpLocks/>
            </p:cNvGrpSpPr>
            <p:nvPr/>
          </p:nvGrpSpPr>
          <p:grpSpPr bwMode="auto">
            <a:xfrm>
              <a:off x="6312488" y="6229313"/>
              <a:ext cx="107950" cy="107950"/>
              <a:chOff x="3959944" y="5389200"/>
              <a:chExt cx="108000" cy="108000"/>
            </a:xfrm>
          </p:grpSpPr>
          <p:cxnSp>
            <p:nvCxnSpPr>
              <p:cNvPr id="71" name="Connecteur droit 70"/>
              <p:cNvCxnSpPr/>
              <p:nvPr/>
            </p:nvCxnSpPr>
            <p:spPr>
              <a:xfrm>
                <a:off x="4016227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Connecteur droit 71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363636"/>
                </a:solidFill>
              </a:rPr>
              <a:t>PRÉSENTATION ANNÉE DE LAS1</a:t>
            </a:r>
          </a:p>
        </p:txBody>
      </p:sp>
      <p:sp>
        <p:nvSpPr>
          <p:cNvPr id="81" name="Rectangle 2"/>
          <p:cNvSpPr txBox="1">
            <a:spLocks noChangeArrowheads="1"/>
          </p:cNvSpPr>
          <p:nvPr/>
        </p:nvSpPr>
        <p:spPr bwMode="auto">
          <a:xfrm>
            <a:off x="6191183" y="6353464"/>
            <a:ext cx="7370146" cy="56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fr-FR" altLang="fr-FR" sz="1400" b="1" kern="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3" name="Graphique 22">
            <a:extLst>
              <a:ext uri="{FF2B5EF4-FFF2-40B4-BE49-F238E27FC236}">
                <a16:creationId xmlns:a16="http://schemas.microsoft.com/office/drawing/2014/main" id="{ED249287-9876-4F2A-8655-201D2660D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3564" y="6058189"/>
            <a:ext cx="2333625" cy="59055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1337E68-9C2C-46CF-B408-76D094E384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40" y="1597461"/>
            <a:ext cx="12035119" cy="442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74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e 64"/>
          <p:cNvGrpSpPr/>
          <p:nvPr/>
        </p:nvGrpSpPr>
        <p:grpSpPr>
          <a:xfrm>
            <a:off x="6293563" y="299547"/>
            <a:ext cx="5730873" cy="728359"/>
            <a:chOff x="689565" y="5789159"/>
            <a:chExt cx="5730873" cy="728359"/>
          </a:xfrm>
        </p:grpSpPr>
        <p:grpSp>
          <p:nvGrpSpPr>
            <p:cNvPr id="66" name="Groupe 11"/>
            <p:cNvGrpSpPr>
              <a:grpSpLocks/>
            </p:cNvGrpSpPr>
            <p:nvPr/>
          </p:nvGrpSpPr>
          <p:grpSpPr bwMode="auto">
            <a:xfrm>
              <a:off x="689565" y="5836316"/>
              <a:ext cx="215900" cy="215900"/>
              <a:chOff x="4031940" y="4869160"/>
              <a:chExt cx="216024" cy="216024"/>
            </a:xfrm>
          </p:grpSpPr>
          <p:cxnSp>
            <p:nvCxnSpPr>
              <p:cNvPr id="79" name="Connecteur droit 78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Connecteur droit 79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e 5"/>
            <p:cNvGrpSpPr>
              <a:grpSpLocks/>
            </p:cNvGrpSpPr>
            <p:nvPr/>
          </p:nvGrpSpPr>
          <p:grpSpPr bwMode="auto">
            <a:xfrm>
              <a:off x="2987675" y="5789159"/>
              <a:ext cx="107950" cy="107950"/>
              <a:chOff x="3959944" y="5389200"/>
              <a:chExt cx="108000" cy="108000"/>
            </a:xfrm>
          </p:grpSpPr>
          <p:cxnSp>
            <p:nvCxnSpPr>
              <p:cNvPr id="77" name="Connecteur droit 76"/>
              <p:cNvCxnSpPr/>
              <p:nvPr/>
            </p:nvCxnSpPr>
            <p:spPr>
              <a:xfrm>
                <a:off x="4010768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77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e 67"/>
            <p:cNvGrpSpPr>
              <a:grpSpLocks/>
            </p:cNvGrpSpPr>
            <p:nvPr/>
          </p:nvGrpSpPr>
          <p:grpSpPr bwMode="auto">
            <a:xfrm>
              <a:off x="5249699" y="5924694"/>
              <a:ext cx="107950" cy="107950"/>
              <a:chOff x="8060606" y="4968917"/>
              <a:chExt cx="108000" cy="108000"/>
            </a:xfrm>
          </p:grpSpPr>
          <p:cxnSp>
            <p:nvCxnSpPr>
              <p:cNvPr id="75" name="Connecteur droit 74"/>
              <p:cNvCxnSpPr/>
              <p:nvPr/>
            </p:nvCxnSpPr>
            <p:spPr>
              <a:xfrm>
                <a:off x="8114607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Connecteur droit 75"/>
              <p:cNvCxnSpPr/>
              <p:nvPr/>
            </p:nvCxnSpPr>
            <p:spPr>
              <a:xfrm rot="5400000">
                <a:off x="8114606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e 3"/>
            <p:cNvGrpSpPr>
              <a:grpSpLocks/>
            </p:cNvGrpSpPr>
            <p:nvPr/>
          </p:nvGrpSpPr>
          <p:grpSpPr bwMode="auto">
            <a:xfrm>
              <a:off x="4272258" y="6301618"/>
              <a:ext cx="215900" cy="215900"/>
              <a:chOff x="4031940" y="4869160"/>
              <a:chExt cx="216024" cy="216024"/>
            </a:xfrm>
          </p:grpSpPr>
          <p:cxnSp>
            <p:nvCxnSpPr>
              <p:cNvPr id="73" name="Connecteur droit 72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Connecteur droit 73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e 69"/>
            <p:cNvGrpSpPr>
              <a:grpSpLocks/>
            </p:cNvGrpSpPr>
            <p:nvPr/>
          </p:nvGrpSpPr>
          <p:grpSpPr bwMode="auto">
            <a:xfrm>
              <a:off x="6312488" y="6229313"/>
              <a:ext cx="107950" cy="107950"/>
              <a:chOff x="3959944" y="5389200"/>
              <a:chExt cx="108000" cy="108000"/>
            </a:xfrm>
          </p:grpSpPr>
          <p:cxnSp>
            <p:nvCxnSpPr>
              <p:cNvPr id="71" name="Connecteur droit 70"/>
              <p:cNvCxnSpPr/>
              <p:nvPr/>
            </p:nvCxnSpPr>
            <p:spPr>
              <a:xfrm>
                <a:off x="4016227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Connecteur droit 71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363636"/>
                </a:solidFill>
              </a:rPr>
              <a:t>PRÉSENTATION ANNÉE DE LAS1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838200" y="1690362"/>
            <a:ext cx="6024686" cy="50538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fr-FR" altLang="fr-FR" dirty="0">
                <a:solidFill>
                  <a:srgbClr val="FF3300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REDOUBLEMENT INTERDIT</a:t>
            </a:r>
          </a:p>
          <a:p>
            <a:pPr>
              <a:buFontTx/>
              <a:buNone/>
            </a:pPr>
            <a:endParaRPr lang="fr-FR" altLang="fr-FR" dirty="0">
              <a:solidFill>
                <a:srgbClr val="FF3300"/>
              </a:solidFill>
              <a:latin typeface="+mj-lt"/>
            </a:endParaRPr>
          </a:p>
          <a:p>
            <a:pPr>
              <a:buFontTx/>
              <a:buNone/>
            </a:pPr>
            <a:endParaRPr lang="fr-FR" altLang="fr-FR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838200" y="2415382"/>
            <a:ext cx="4049994" cy="321338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fr-FR" altLang="fr-FR" sz="1600" b="1" kern="0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r>
              <a:rPr lang="fr-FR" alt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est </a:t>
            </a:r>
            <a:r>
              <a:rPr lang="fr-FR" altLang="fr-FR" sz="16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interdit de redoubler</a:t>
            </a:r>
            <a:r>
              <a:rPr lang="fr-FR" alt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son année de PASS ou de </a:t>
            </a:r>
            <a:r>
              <a:rPr lang="fr-FR" altLang="fr-FR" sz="16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LAS1</a:t>
            </a:r>
            <a:r>
              <a:rPr lang="fr-FR" alt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:</a:t>
            </a: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endParaRPr lang="fr-FR" altLang="fr-FR" sz="1600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 eaLnBrk="1" hangingPunct="1">
              <a:buNone/>
              <a:tabLst>
                <a:tab pos="355600" algn="l"/>
              </a:tabLst>
              <a:defRPr/>
            </a:pPr>
            <a:r>
              <a:rPr lang="fr-FR" alt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PASS -&gt; PASS </a:t>
            </a:r>
          </a:p>
          <a:p>
            <a:pPr marL="0" indent="0" algn="ctr" eaLnBrk="1" hangingPunct="1">
              <a:buNone/>
              <a:tabLst>
                <a:tab pos="355600" algn="l"/>
              </a:tabLst>
              <a:defRPr/>
            </a:pPr>
            <a:r>
              <a:rPr lang="fr-FR" alt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PASS -&gt; LAS1 </a:t>
            </a:r>
          </a:p>
          <a:p>
            <a:pPr marL="0" indent="0" algn="ctr" eaLnBrk="1" hangingPunct="1">
              <a:buNone/>
              <a:tabLst>
                <a:tab pos="355600" algn="l"/>
              </a:tabLst>
              <a:defRPr/>
            </a:pPr>
            <a:r>
              <a:rPr lang="fr-FR" alt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LAS1 -&gt; PASS</a:t>
            </a:r>
          </a:p>
          <a:p>
            <a:pPr marL="0" indent="0" algn="ctr" eaLnBrk="1" hangingPunct="1">
              <a:buNone/>
              <a:tabLst>
                <a:tab pos="355600" algn="l"/>
              </a:tabLst>
              <a:defRPr/>
            </a:pPr>
            <a:r>
              <a:rPr lang="fr-FR" alt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LAS1 -&gt; LAS1</a:t>
            </a:r>
          </a:p>
          <a:p>
            <a:pPr marL="0" indent="0" algn="ctr" eaLnBrk="1" hangingPunct="1">
              <a:buNone/>
              <a:tabLst>
                <a:tab pos="355600" algn="l"/>
              </a:tabLst>
              <a:defRPr/>
            </a:pPr>
            <a:endParaRPr lang="fr-FR" altLang="fr-FR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 eaLnBrk="1" hangingPunct="1">
              <a:buNone/>
              <a:tabLst>
                <a:tab pos="355600" algn="l"/>
              </a:tabLst>
              <a:defRPr/>
            </a:pPr>
            <a:r>
              <a:rPr lang="fr-FR" alt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LAS1 -&gt; L1 -&gt; LAS2 </a:t>
            </a:r>
          </a:p>
          <a:p>
            <a:pPr marL="0" indent="0" algn="ctr" eaLnBrk="1" hangingPunct="1">
              <a:buNone/>
              <a:tabLst>
                <a:tab pos="355600" algn="l"/>
              </a:tabLst>
              <a:defRPr/>
            </a:pPr>
            <a:r>
              <a:rPr lang="fr-FR" alt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PASS -&gt; L1 -&gt; LAS2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fr-FR" altLang="fr-FR" sz="1600" b="1" kern="0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1" name="Rectangle 2"/>
          <p:cNvSpPr txBox="1">
            <a:spLocks noChangeArrowheads="1"/>
          </p:cNvSpPr>
          <p:nvPr/>
        </p:nvSpPr>
        <p:spPr bwMode="auto">
          <a:xfrm>
            <a:off x="6191183" y="6353464"/>
            <a:ext cx="7370146" cy="56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fr-FR" altLang="fr-FR" sz="1400" b="1" kern="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3" name="Graphique 22">
            <a:extLst>
              <a:ext uri="{FF2B5EF4-FFF2-40B4-BE49-F238E27FC236}">
                <a16:creationId xmlns:a16="http://schemas.microsoft.com/office/drawing/2014/main" id="{ED249287-9876-4F2A-8655-201D2660D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3564" y="6058189"/>
            <a:ext cx="2333625" cy="590550"/>
          </a:xfrm>
          <a:prstGeom prst="rect">
            <a:avLst/>
          </a:prstGeom>
        </p:spPr>
      </p:pic>
      <p:sp>
        <p:nvSpPr>
          <p:cNvPr id="24" name="Rectangle 2">
            <a:extLst>
              <a:ext uri="{FF2B5EF4-FFF2-40B4-BE49-F238E27FC236}">
                <a16:creationId xmlns:a16="http://schemas.microsoft.com/office/drawing/2014/main" id="{24C999AD-AE13-4165-99A0-04F77178A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7382" y="2415382"/>
            <a:ext cx="4270290" cy="321338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fr-FR" altLang="fr-FR" sz="1600" b="1" kern="0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 eaLnBrk="1" hangingPunct="1">
              <a:buNone/>
              <a:tabLst>
                <a:tab pos="355600" algn="l"/>
              </a:tabLst>
              <a:defRPr/>
            </a:pPr>
            <a:r>
              <a:rPr lang="fr-FR" altLang="fr-FR" sz="16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 validation de l’année de LAS1</a:t>
            </a:r>
          </a:p>
          <a:p>
            <a:pPr marL="0" indent="0" algn="ctr" eaLnBrk="1" hangingPunct="1">
              <a:buNone/>
              <a:tabLst>
                <a:tab pos="355600" algn="l"/>
              </a:tabLst>
              <a:defRPr/>
            </a:pPr>
            <a:r>
              <a:rPr lang="fr-FR" alt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</a:p>
          <a:p>
            <a:pPr marL="0" indent="0" algn="ctr" eaLnBrk="1" hangingPunct="1">
              <a:buNone/>
              <a:tabLst>
                <a:tab pos="355600" algn="l"/>
              </a:tabLst>
              <a:defRPr/>
            </a:pPr>
            <a:r>
              <a:rPr lang="fr-FR" altLang="fr-FR" sz="16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Résultat « Ajourné »</a:t>
            </a:r>
          </a:p>
          <a:p>
            <a:pPr marL="0" indent="0" algn="ctr" eaLnBrk="1" hangingPunct="1">
              <a:buNone/>
              <a:tabLst>
                <a:tab pos="355600" algn="l"/>
              </a:tabLst>
              <a:defRPr/>
            </a:pPr>
            <a:endParaRPr lang="fr-FR" altLang="fr-FR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 eaLnBrk="1" hangingPunct="1">
              <a:buNone/>
              <a:tabLst>
                <a:tab pos="355600" algn="l"/>
              </a:tabLst>
              <a:defRPr/>
            </a:pPr>
            <a:endParaRPr lang="fr-FR" altLang="fr-FR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 eaLnBrk="1" hangingPunct="1">
              <a:buNone/>
              <a:tabLst>
                <a:tab pos="355600" algn="l"/>
              </a:tabLst>
              <a:defRPr/>
            </a:pPr>
            <a:r>
              <a:rPr lang="fr-FR" alt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Candidater sur </a:t>
            </a:r>
            <a:r>
              <a:rPr lang="fr-FR" altLang="fr-FR" sz="16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Parcoursup</a:t>
            </a:r>
          </a:p>
          <a:p>
            <a:pPr marL="0" indent="0" algn="ctr" eaLnBrk="1" hangingPunct="1">
              <a:buNone/>
              <a:tabLst>
                <a:tab pos="355600" algn="l"/>
              </a:tabLst>
              <a:defRPr/>
            </a:pPr>
            <a:r>
              <a:rPr lang="fr-FR" alt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L1 Classique</a:t>
            </a:r>
            <a:r>
              <a:rPr lang="fr-FR" altLang="fr-FR" sz="16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</a:t>
            </a:r>
          </a:p>
          <a:p>
            <a:pPr marL="0" indent="0" algn="ctr" eaLnBrk="1" hangingPunct="1">
              <a:buNone/>
              <a:tabLst>
                <a:tab pos="355600" algn="l"/>
              </a:tabLst>
              <a:defRPr/>
            </a:pPr>
            <a:endParaRPr lang="fr-FR" altLang="fr-FR" sz="1600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 eaLnBrk="1" hangingPunct="1">
              <a:buNone/>
              <a:tabLst>
                <a:tab pos="355600" algn="l"/>
              </a:tabLst>
              <a:defRPr/>
            </a:pPr>
            <a:endParaRPr lang="fr-FR" altLang="fr-FR" sz="1600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buNone/>
              <a:tabLst>
                <a:tab pos="355600" algn="l"/>
              </a:tabLst>
              <a:defRPr/>
            </a:pPr>
            <a:r>
              <a:rPr lang="fr-FR" altLang="fr-FR" sz="1000" i="1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Pour les étudiants de LYON 1. Pour les étudiants de LYON 3 et l’UCLY voir les conditions avec votre Université 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F8E76504-09B5-406C-A2C8-97B6D84C7F88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587744" y="3552857"/>
            <a:ext cx="257944" cy="229395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8501279-D47A-4C18-AB92-59E7465B7348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587744" y="3841444"/>
            <a:ext cx="257944" cy="229395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467E6346-F6DE-4815-8378-2E3266D592EF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587744" y="4130031"/>
            <a:ext cx="257944" cy="229395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E08E4041-34B0-43FA-9AE0-988204307848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587744" y="4418618"/>
            <a:ext cx="257944" cy="229395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56767C8F-FBC0-4D72-BC2E-90B5A587EB58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3954208" y="5004630"/>
            <a:ext cx="257944" cy="229394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B3E5ECE9-3338-4F95-9B6A-F03C76407589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3952498" y="5312972"/>
            <a:ext cx="257944" cy="22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612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e 64"/>
          <p:cNvGrpSpPr/>
          <p:nvPr/>
        </p:nvGrpSpPr>
        <p:grpSpPr>
          <a:xfrm>
            <a:off x="6293563" y="299547"/>
            <a:ext cx="5730873" cy="728359"/>
            <a:chOff x="689565" y="5789159"/>
            <a:chExt cx="5730873" cy="728359"/>
          </a:xfrm>
        </p:grpSpPr>
        <p:grpSp>
          <p:nvGrpSpPr>
            <p:cNvPr id="66" name="Groupe 11"/>
            <p:cNvGrpSpPr>
              <a:grpSpLocks/>
            </p:cNvGrpSpPr>
            <p:nvPr/>
          </p:nvGrpSpPr>
          <p:grpSpPr bwMode="auto">
            <a:xfrm>
              <a:off x="689565" y="5836316"/>
              <a:ext cx="215900" cy="215900"/>
              <a:chOff x="4031940" y="4869160"/>
              <a:chExt cx="216024" cy="216024"/>
            </a:xfrm>
          </p:grpSpPr>
          <p:cxnSp>
            <p:nvCxnSpPr>
              <p:cNvPr id="79" name="Connecteur droit 78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Connecteur droit 79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e 5"/>
            <p:cNvGrpSpPr>
              <a:grpSpLocks/>
            </p:cNvGrpSpPr>
            <p:nvPr/>
          </p:nvGrpSpPr>
          <p:grpSpPr bwMode="auto">
            <a:xfrm>
              <a:off x="2987675" y="5789159"/>
              <a:ext cx="107950" cy="107950"/>
              <a:chOff x="3959944" y="5389200"/>
              <a:chExt cx="108000" cy="108000"/>
            </a:xfrm>
          </p:grpSpPr>
          <p:cxnSp>
            <p:nvCxnSpPr>
              <p:cNvPr id="77" name="Connecteur droit 76"/>
              <p:cNvCxnSpPr/>
              <p:nvPr/>
            </p:nvCxnSpPr>
            <p:spPr>
              <a:xfrm>
                <a:off x="4010768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77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e 67"/>
            <p:cNvGrpSpPr>
              <a:grpSpLocks/>
            </p:cNvGrpSpPr>
            <p:nvPr/>
          </p:nvGrpSpPr>
          <p:grpSpPr bwMode="auto">
            <a:xfrm>
              <a:off x="5249699" y="5924694"/>
              <a:ext cx="107950" cy="107950"/>
              <a:chOff x="8060606" y="4968917"/>
              <a:chExt cx="108000" cy="108000"/>
            </a:xfrm>
          </p:grpSpPr>
          <p:cxnSp>
            <p:nvCxnSpPr>
              <p:cNvPr id="75" name="Connecteur droit 74"/>
              <p:cNvCxnSpPr/>
              <p:nvPr/>
            </p:nvCxnSpPr>
            <p:spPr>
              <a:xfrm>
                <a:off x="8114607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Connecteur droit 75"/>
              <p:cNvCxnSpPr/>
              <p:nvPr/>
            </p:nvCxnSpPr>
            <p:spPr>
              <a:xfrm rot="5400000">
                <a:off x="8114606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e 3"/>
            <p:cNvGrpSpPr>
              <a:grpSpLocks/>
            </p:cNvGrpSpPr>
            <p:nvPr/>
          </p:nvGrpSpPr>
          <p:grpSpPr bwMode="auto">
            <a:xfrm>
              <a:off x="4272258" y="6301618"/>
              <a:ext cx="215900" cy="215900"/>
              <a:chOff x="4031940" y="4869160"/>
              <a:chExt cx="216024" cy="216024"/>
            </a:xfrm>
          </p:grpSpPr>
          <p:cxnSp>
            <p:nvCxnSpPr>
              <p:cNvPr id="73" name="Connecteur droit 72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Connecteur droit 73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e 69"/>
            <p:cNvGrpSpPr>
              <a:grpSpLocks/>
            </p:cNvGrpSpPr>
            <p:nvPr/>
          </p:nvGrpSpPr>
          <p:grpSpPr bwMode="auto">
            <a:xfrm>
              <a:off x="6312488" y="6229313"/>
              <a:ext cx="107950" cy="107950"/>
              <a:chOff x="3959944" y="5389200"/>
              <a:chExt cx="108000" cy="108000"/>
            </a:xfrm>
          </p:grpSpPr>
          <p:cxnSp>
            <p:nvCxnSpPr>
              <p:cNvPr id="71" name="Connecteur droit 70"/>
              <p:cNvCxnSpPr/>
              <p:nvPr/>
            </p:nvCxnSpPr>
            <p:spPr>
              <a:xfrm>
                <a:off x="4016227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Connecteur droit 71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363636"/>
                </a:solidFill>
              </a:rPr>
              <a:t>UE MINEURE SANTÉ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838199" y="1690362"/>
            <a:ext cx="8203249" cy="50538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fr-FR" altLang="fr-FR" dirty="0">
                <a:solidFill>
                  <a:srgbClr val="FF3300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COMPOSITION D’UNE ANNÉE DE LAS : EXEMPLE</a:t>
            </a:r>
          </a:p>
          <a:p>
            <a:pPr>
              <a:buFontTx/>
              <a:buNone/>
            </a:pPr>
            <a:endParaRPr lang="fr-FR" altLang="fr-FR" dirty="0">
              <a:solidFill>
                <a:srgbClr val="FF3300"/>
              </a:solidFill>
              <a:latin typeface="+mj-lt"/>
            </a:endParaRPr>
          </a:p>
          <a:p>
            <a:pPr>
              <a:buFontTx/>
              <a:buNone/>
            </a:pPr>
            <a:endParaRPr lang="fr-FR" altLang="fr-FR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1" name="Rectangle 2"/>
          <p:cNvSpPr txBox="1">
            <a:spLocks noChangeArrowheads="1"/>
          </p:cNvSpPr>
          <p:nvPr/>
        </p:nvSpPr>
        <p:spPr bwMode="auto">
          <a:xfrm>
            <a:off x="6191183" y="6353464"/>
            <a:ext cx="7370146" cy="56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fr-FR" altLang="fr-FR" sz="1400" b="1" kern="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3" name="Graphique 22">
            <a:extLst>
              <a:ext uri="{FF2B5EF4-FFF2-40B4-BE49-F238E27FC236}">
                <a16:creationId xmlns:a16="http://schemas.microsoft.com/office/drawing/2014/main" id="{ED249287-9876-4F2A-8655-201D2660D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3564" y="6058189"/>
            <a:ext cx="2333625" cy="590550"/>
          </a:xfrm>
          <a:prstGeom prst="rect">
            <a:avLst/>
          </a:prstGeom>
        </p:spPr>
      </p:pic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35A2D517-2B39-4E2B-972B-189FD92009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407760"/>
              </p:ext>
            </p:extLst>
          </p:nvPr>
        </p:nvGraphicFramePr>
        <p:xfrm>
          <a:off x="118526" y="2549124"/>
          <a:ext cx="11797960" cy="2530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796">
                  <a:extLst>
                    <a:ext uri="{9D8B030D-6E8A-4147-A177-3AD203B41FA5}">
                      <a16:colId xmlns:a16="http://schemas.microsoft.com/office/drawing/2014/main" val="2347744848"/>
                    </a:ext>
                  </a:extLst>
                </a:gridCol>
                <a:gridCol w="1179796">
                  <a:extLst>
                    <a:ext uri="{9D8B030D-6E8A-4147-A177-3AD203B41FA5}">
                      <a16:colId xmlns:a16="http://schemas.microsoft.com/office/drawing/2014/main" val="1319904739"/>
                    </a:ext>
                  </a:extLst>
                </a:gridCol>
                <a:gridCol w="1179796">
                  <a:extLst>
                    <a:ext uri="{9D8B030D-6E8A-4147-A177-3AD203B41FA5}">
                      <a16:colId xmlns:a16="http://schemas.microsoft.com/office/drawing/2014/main" val="2905957917"/>
                    </a:ext>
                  </a:extLst>
                </a:gridCol>
                <a:gridCol w="1179796">
                  <a:extLst>
                    <a:ext uri="{9D8B030D-6E8A-4147-A177-3AD203B41FA5}">
                      <a16:colId xmlns:a16="http://schemas.microsoft.com/office/drawing/2014/main" val="1115010362"/>
                    </a:ext>
                  </a:extLst>
                </a:gridCol>
                <a:gridCol w="1179796">
                  <a:extLst>
                    <a:ext uri="{9D8B030D-6E8A-4147-A177-3AD203B41FA5}">
                      <a16:colId xmlns:a16="http://schemas.microsoft.com/office/drawing/2014/main" val="2207635218"/>
                    </a:ext>
                  </a:extLst>
                </a:gridCol>
                <a:gridCol w="1179796">
                  <a:extLst>
                    <a:ext uri="{9D8B030D-6E8A-4147-A177-3AD203B41FA5}">
                      <a16:colId xmlns:a16="http://schemas.microsoft.com/office/drawing/2014/main" val="1065674152"/>
                    </a:ext>
                  </a:extLst>
                </a:gridCol>
                <a:gridCol w="1179796">
                  <a:extLst>
                    <a:ext uri="{9D8B030D-6E8A-4147-A177-3AD203B41FA5}">
                      <a16:colId xmlns:a16="http://schemas.microsoft.com/office/drawing/2014/main" val="4240791249"/>
                    </a:ext>
                  </a:extLst>
                </a:gridCol>
                <a:gridCol w="1179796">
                  <a:extLst>
                    <a:ext uri="{9D8B030D-6E8A-4147-A177-3AD203B41FA5}">
                      <a16:colId xmlns:a16="http://schemas.microsoft.com/office/drawing/2014/main" val="3634469853"/>
                    </a:ext>
                  </a:extLst>
                </a:gridCol>
                <a:gridCol w="1179796">
                  <a:extLst>
                    <a:ext uri="{9D8B030D-6E8A-4147-A177-3AD203B41FA5}">
                      <a16:colId xmlns:a16="http://schemas.microsoft.com/office/drawing/2014/main" val="508450770"/>
                    </a:ext>
                  </a:extLst>
                </a:gridCol>
                <a:gridCol w="1179796">
                  <a:extLst>
                    <a:ext uri="{9D8B030D-6E8A-4147-A177-3AD203B41FA5}">
                      <a16:colId xmlns:a16="http://schemas.microsoft.com/office/drawing/2014/main" val="91444109"/>
                    </a:ext>
                  </a:extLst>
                </a:gridCol>
              </a:tblGrid>
              <a:tr h="701338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b="1" kern="0" dirty="0">
                          <a:solidFill>
                            <a:schemeClr val="bg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ANNÉE DE LICENCE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b="1" kern="0" dirty="0">
                          <a:solidFill>
                            <a:schemeClr val="bg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(60 ECTS)</a:t>
                      </a:r>
                    </a:p>
                  </a:txBody>
                  <a:tcPr anchor="ctr"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b="1" kern="0" dirty="0">
                          <a:solidFill>
                            <a:schemeClr val="bg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Année de Licence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b="1" kern="0" dirty="0">
                          <a:solidFill>
                            <a:schemeClr val="bg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(60 ECTS)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577056"/>
                  </a:ext>
                </a:extLst>
              </a:tr>
              <a:tr h="911739">
                <a:tc gridSpan="8">
                  <a:txBody>
                    <a:bodyPr/>
                    <a:lstStyle/>
                    <a:p>
                      <a:pPr algn="ctr"/>
                      <a:r>
                        <a:rPr lang="fr-FR" sz="1800" b="1" kern="0" dirty="0">
                          <a:solidFill>
                            <a:srgbClr val="FF33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Bloc disciplinaire</a:t>
                      </a:r>
                    </a:p>
                    <a:p>
                      <a:pPr algn="ctr"/>
                      <a:r>
                        <a:rPr lang="fr-FR" sz="1800" b="1" kern="0" dirty="0">
                          <a:solidFill>
                            <a:srgbClr val="FF33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(48 ECTS)</a:t>
                      </a:r>
                    </a:p>
                    <a:p>
                      <a:endParaRPr lang="fr-FR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fr-FR" sz="1800" b="1" kern="0" dirty="0">
                          <a:solidFill>
                            <a:srgbClr val="FF33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Bloc disciplinaire</a:t>
                      </a:r>
                    </a:p>
                    <a:p>
                      <a:pPr algn="ctr"/>
                      <a:r>
                        <a:rPr lang="fr-FR" sz="1800" b="1" kern="0" dirty="0">
                          <a:solidFill>
                            <a:srgbClr val="FF33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(48 ECTS)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b="1" kern="0" dirty="0">
                          <a:solidFill>
                            <a:srgbClr val="FF33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b="1" kern="0" dirty="0">
                          <a:solidFill>
                            <a:srgbClr val="FF33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Mineure santé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b="1" kern="0" dirty="0">
                          <a:solidFill>
                            <a:srgbClr val="FF33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(12 ECTS)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484383"/>
                  </a:ext>
                </a:extLst>
              </a:tr>
              <a:tr h="91173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UE1</a:t>
                      </a:r>
                    </a:p>
                    <a:p>
                      <a:pPr algn="ctr"/>
                      <a:r>
                        <a:rPr lang="fr-FR" dirty="0"/>
                        <a:t>(6 ECTS)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UE2</a:t>
                      </a:r>
                    </a:p>
                    <a:p>
                      <a:pPr algn="ctr"/>
                      <a:r>
                        <a:rPr lang="fr-FR" dirty="0"/>
                        <a:t>(6 ECTS)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UE3</a:t>
                      </a:r>
                    </a:p>
                    <a:p>
                      <a:pPr algn="ctr"/>
                      <a:r>
                        <a:rPr lang="fr-FR" dirty="0"/>
                        <a:t>(6 ECTS)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UE4</a:t>
                      </a:r>
                    </a:p>
                    <a:p>
                      <a:pPr algn="ctr"/>
                      <a:r>
                        <a:rPr lang="fr-FR" dirty="0"/>
                        <a:t>(6 ECTS)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UE5</a:t>
                      </a:r>
                    </a:p>
                    <a:p>
                      <a:pPr algn="ctr"/>
                      <a:r>
                        <a:rPr lang="fr-FR" dirty="0"/>
                        <a:t>(6 ECTS)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UE6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(6 ECTS)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UE7</a:t>
                      </a:r>
                    </a:p>
                    <a:p>
                      <a:pPr algn="ctr"/>
                      <a:r>
                        <a:rPr lang="fr-FR" dirty="0"/>
                        <a:t>(6 ECTS)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UE8</a:t>
                      </a:r>
                    </a:p>
                    <a:p>
                      <a:pPr algn="ctr"/>
                      <a:r>
                        <a:rPr lang="fr-FR" dirty="0"/>
                        <a:t>(6 ECTS)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UE1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(6 ECTS)</a:t>
                      </a:r>
                    </a:p>
                    <a:p>
                      <a:pPr marL="0" algn="ctr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UE2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(6 ECTS)</a:t>
                      </a:r>
                    </a:p>
                    <a:p>
                      <a:pPr marL="0" algn="ctr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41433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A6F1808E-498C-4028-8C02-6D963DD36B2D}"/>
              </a:ext>
            </a:extLst>
          </p:cNvPr>
          <p:cNvSpPr txBox="1"/>
          <p:nvPr/>
        </p:nvSpPr>
        <p:spPr>
          <a:xfrm>
            <a:off x="383564" y="5506065"/>
            <a:ext cx="7649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ECTS (crédits) : </a:t>
            </a:r>
            <a:r>
              <a:rPr lang="fr-FR" i="1" dirty="0" err="1"/>
              <a:t>European</a:t>
            </a:r>
            <a:r>
              <a:rPr lang="fr-FR" i="1" dirty="0"/>
              <a:t> </a:t>
            </a:r>
            <a:r>
              <a:rPr lang="fr-FR" i="1" dirty="0" err="1"/>
              <a:t>Credit</a:t>
            </a:r>
            <a:r>
              <a:rPr lang="fr-FR" i="1" dirty="0"/>
              <a:t> Transfer and </a:t>
            </a:r>
            <a:r>
              <a:rPr lang="fr-FR" i="1" dirty="0" err="1"/>
              <a:t>accumululation</a:t>
            </a:r>
            <a:r>
              <a:rPr lang="fr-FR" i="1" dirty="0"/>
              <a:t> System</a:t>
            </a:r>
          </a:p>
        </p:txBody>
      </p:sp>
    </p:spTree>
    <p:extLst>
      <p:ext uri="{BB962C8B-B14F-4D97-AF65-F5344CB8AC3E}">
        <p14:creationId xmlns:p14="http://schemas.microsoft.com/office/powerpoint/2010/main" val="1997209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e 64"/>
          <p:cNvGrpSpPr/>
          <p:nvPr/>
        </p:nvGrpSpPr>
        <p:grpSpPr>
          <a:xfrm>
            <a:off x="6293563" y="299547"/>
            <a:ext cx="5730873" cy="728359"/>
            <a:chOff x="689565" y="5789159"/>
            <a:chExt cx="5730873" cy="728359"/>
          </a:xfrm>
        </p:grpSpPr>
        <p:grpSp>
          <p:nvGrpSpPr>
            <p:cNvPr id="66" name="Groupe 11"/>
            <p:cNvGrpSpPr>
              <a:grpSpLocks/>
            </p:cNvGrpSpPr>
            <p:nvPr/>
          </p:nvGrpSpPr>
          <p:grpSpPr bwMode="auto">
            <a:xfrm>
              <a:off x="689565" y="5836316"/>
              <a:ext cx="215900" cy="215900"/>
              <a:chOff x="4031940" y="4869160"/>
              <a:chExt cx="216024" cy="216024"/>
            </a:xfrm>
          </p:grpSpPr>
          <p:cxnSp>
            <p:nvCxnSpPr>
              <p:cNvPr id="79" name="Connecteur droit 78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Connecteur droit 79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e 5"/>
            <p:cNvGrpSpPr>
              <a:grpSpLocks/>
            </p:cNvGrpSpPr>
            <p:nvPr/>
          </p:nvGrpSpPr>
          <p:grpSpPr bwMode="auto">
            <a:xfrm>
              <a:off x="2987675" y="5789159"/>
              <a:ext cx="107950" cy="107950"/>
              <a:chOff x="3959944" y="5389200"/>
              <a:chExt cx="108000" cy="108000"/>
            </a:xfrm>
          </p:grpSpPr>
          <p:cxnSp>
            <p:nvCxnSpPr>
              <p:cNvPr id="77" name="Connecteur droit 76"/>
              <p:cNvCxnSpPr/>
              <p:nvPr/>
            </p:nvCxnSpPr>
            <p:spPr>
              <a:xfrm>
                <a:off x="4010768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77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e 67"/>
            <p:cNvGrpSpPr>
              <a:grpSpLocks/>
            </p:cNvGrpSpPr>
            <p:nvPr/>
          </p:nvGrpSpPr>
          <p:grpSpPr bwMode="auto">
            <a:xfrm>
              <a:off x="5249699" y="5924694"/>
              <a:ext cx="107950" cy="107950"/>
              <a:chOff x="8060606" y="4968917"/>
              <a:chExt cx="108000" cy="108000"/>
            </a:xfrm>
          </p:grpSpPr>
          <p:cxnSp>
            <p:nvCxnSpPr>
              <p:cNvPr id="75" name="Connecteur droit 74"/>
              <p:cNvCxnSpPr/>
              <p:nvPr/>
            </p:nvCxnSpPr>
            <p:spPr>
              <a:xfrm>
                <a:off x="8114607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Connecteur droit 75"/>
              <p:cNvCxnSpPr/>
              <p:nvPr/>
            </p:nvCxnSpPr>
            <p:spPr>
              <a:xfrm rot="5400000">
                <a:off x="8114606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e 3"/>
            <p:cNvGrpSpPr>
              <a:grpSpLocks/>
            </p:cNvGrpSpPr>
            <p:nvPr/>
          </p:nvGrpSpPr>
          <p:grpSpPr bwMode="auto">
            <a:xfrm>
              <a:off x="4272258" y="6301618"/>
              <a:ext cx="215900" cy="215900"/>
              <a:chOff x="4031940" y="4869160"/>
              <a:chExt cx="216024" cy="216024"/>
            </a:xfrm>
          </p:grpSpPr>
          <p:cxnSp>
            <p:nvCxnSpPr>
              <p:cNvPr id="73" name="Connecteur droit 72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Connecteur droit 73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e 69"/>
            <p:cNvGrpSpPr>
              <a:grpSpLocks/>
            </p:cNvGrpSpPr>
            <p:nvPr/>
          </p:nvGrpSpPr>
          <p:grpSpPr bwMode="auto">
            <a:xfrm>
              <a:off x="6312488" y="6229313"/>
              <a:ext cx="107950" cy="107950"/>
              <a:chOff x="3959944" y="5389200"/>
              <a:chExt cx="108000" cy="108000"/>
            </a:xfrm>
          </p:grpSpPr>
          <p:cxnSp>
            <p:nvCxnSpPr>
              <p:cNvPr id="71" name="Connecteur droit 70"/>
              <p:cNvCxnSpPr/>
              <p:nvPr/>
            </p:nvCxnSpPr>
            <p:spPr>
              <a:xfrm>
                <a:off x="4016227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Connecteur droit 71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363636"/>
                </a:solidFill>
              </a:rPr>
              <a:t>UE MINEURE SANTÉ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838200" y="1690362"/>
            <a:ext cx="7317510" cy="50538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fr-FR" altLang="fr-FR" dirty="0">
                <a:solidFill>
                  <a:srgbClr val="FF3300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ECTS </a:t>
            </a:r>
          </a:p>
          <a:p>
            <a:pPr>
              <a:buFontTx/>
              <a:buNone/>
            </a:pPr>
            <a:endParaRPr lang="fr-FR" altLang="fr-FR" dirty="0">
              <a:solidFill>
                <a:srgbClr val="FF3300"/>
              </a:solidFill>
              <a:latin typeface="+mj-lt"/>
            </a:endParaRPr>
          </a:p>
          <a:p>
            <a:pPr>
              <a:buFontTx/>
              <a:buNone/>
            </a:pPr>
            <a:endParaRPr lang="fr-FR" altLang="fr-FR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1" name="Rectangle 2"/>
          <p:cNvSpPr txBox="1">
            <a:spLocks noChangeArrowheads="1"/>
          </p:cNvSpPr>
          <p:nvPr/>
        </p:nvSpPr>
        <p:spPr bwMode="auto">
          <a:xfrm>
            <a:off x="6191183" y="6353464"/>
            <a:ext cx="7370146" cy="56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fr-FR" altLang="fr-FR" sz="1400" b="1" kern="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3" name="Graphique 22">
            <a:extLst>
              <a:ext uri="{FF2B5EF4-FFF2-40B4-BE49-F238E27FC236}">
                <a16:creationId xmlns:a16="http://schemas.microsoft.com/office/drawing/2014/main" id="{ED249287-9876-4F2A-8655-201D2660D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3564" y="6058189"/>
            <a:ext cx="2333625" cy="59055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6F1808E-498C-4028-8C02-6D963DD36B2D}"/>
              </a:ext>
            </a:extLst>
          </p:cNvPr>
          <p:cNvSpPr txBox="1"/>
          <p:nvPr/>
        </p:nvSpPr>
        <p:spPr>
          <a:xfrm>
            <a:off x="838200" y="2381779"/>
            <a:ext cx="105868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ECTS</a:t>
            </a:r>
            <a:r>
              <a:rPr lang="fr-FR" i="1" dirty="0"/>
              <a:t> (crédits) : </a:t>
            </a:r>
            <a:r>
              <a:rPr lang="fr-FR" b="1" i="1" dirty="0" err="1"/>
              <a:t>E</a:t>
            </a:r>
            <a:r>
              <a:rPr lang="fr-FR" i="1" dirty="0" err="1"/>
              <a:t>uropean</a:t>
            </a:r>
            <a:r>
              <a:rPr lang="fr-FR" i="1" dirty="0"/>
              <a:t> </a:t>
            </a:r>
            <a:r>
              <a:rPr lang="fr-FR" b="1" i="1" dirty="0" err="1"/>
              <a:t>C</a:t>
            </a:r>
            <a:r>
              <a:rPr lang="fr-FR" i="1" dirty="0" err="1"/>
              <a:t>redit</a:t>
            </a:r>
            <a:r>
              <a:rPr lang="fr-FR" i="1" dirty="0"/>
              <a:t> </a:t>
            </a:r>
            <a:r>
              <a:rPr lang="fr-FR" b="1" i="1" dirty="0"/>
              <a:t>T</a:t>
            </a:r>
            <a:r>
              <a:rPr lang="fr-FR" i="1" dirty="0"/>
              <a:t>ransfer and </a:t>
            </a:r>
            <a:r>
              <a:rPr lang="fr-FR" i="1" dirty="0" err="1"/>
              <a:t>accumululation</a:t>
            </a:r>
            <a:r>
              <a:rPr lang="fr-FR" i="1" dirty="0"/>
              <a:t> </a:t>
            </a:r>
            <a:r>
              <a:rPr lang="fr-FR" b="1" i="1" dirty="0"/>
              <a:t>S</a:t>
            </a:r>
            <a:r>
              <a:rPr lang="fr-FR" i="1" dirty="0"/>
              <a:t>ystem ou Système européen de transfert et d’accumulation de crédits</a:t>
            </a:r>
          </a:p>
          <a:p>
            <a:endParaRPr lang="fr-FR" i="1" dirty="0">
              <a:solidFill>
                <a:srgbClr val="191919"/>
              </a:solidFill>
              <a:latin typeface="Atkinson Hyperlegible"/>
            </a:endParaRPr>
          </a:p>
          <a:p>
            <a:r>
              <a:rPr lang="fr-FR" dirty="0">
                <a:solidFill>
                  <a:srgbClr val="191919"/>
                </a:solidFill>
                <a:latin typeface="Atkinson Hyperlegible"/>
              </a:rPr>
              <a:t>Selon le Guide officiel ECTS édité par l’Union européenne, les </a:t>
            </a:r>
            <a:r>
              <a:rPr lang="fr-FR" b="1" dirty="0">
                <a:solidFill>
                  <a:srgbClr val="191919"/>
                </a:solidFill>
                <a:latin typeface="Atkinson Hyperlegible"/>
              </a:rPr>
              <a:t>ECTS</a:t>
            </a:r>
            <a:r>
              <a:rPr lang="fr-FR" i="1" dirty="0">
                <a:solidFill>
                  <a:srgbClr val="191919"/>
                </a:solidFill>
                <a:latin typeface="Atkinson Hyperlegible"/>
              </a:rPr>
              <a:t> « expriment le volume d’apprentissage sur la base des résultats d’apprentissage définis et la charge de travail qui y est associée</a:t>
            </a:r>
            <a:r>
              <a:rPr lang="fr-FR" dirty="0">
                <a:solidFill>
                  <a:srgbClr val="191919"/>
                </a:solidFill>
                <a:latin typeface="Atkinson Hyperlegible"/>
              </a:rPr>
              <a:t> »</a:t>
            </a:r>
          </a:p>
          <a:p>
            <a:endParaRPr lang="fr-FR" b="1" u="sng" dirty="0">
              <a:solidFill>
                <a:srgbClr val="191919"/>
              </a:solidFill>
              <a:latin typeface="Atkinson Hyperlegible"/>
            </a:endParaRPr>
          </a:p>
          <a:p>
            <a:r>
              <a:rPr lang="fr-FR" b="1" u="sng" dirty="0">
                <a:solidFill>
                  <a:srgbClr val="191919"/>
                </a:solidFill>
                <a:latin typeface="Atkinson Hyperlegible"/>
              </a:rPr>
              <a:t>Le principal intérêt des ECTS</a:t>
            </a:r>
            <a:r>
              <a:rPr lang="fr-FR" b="1" dirty="0">
                <a:solidFill>
                  <a:srgbClr val="191919"/>
                </a:solidFill>
                <a:latin typeface="Atkinson Hyperlegible"/>
              </a:rPr>
              <a:t> </a:t>
            </a:r>
            <a:r>
              <a:rPr lang="fr-FR" dirty="0">
                <a:solidFill>
                  <a:srgbClr val="191919"/>
                </a:solidFill>
                <a:latin typeface="Atkinson Hyperlegible"/>
              </a:rPr>
              <a:t>:  être transférables entre universités françaises et établissements européens. Ainsi, un étudiant désireux d’intégrer un master dans un autre pays pourra postuler dès lors qu’il aura obtenu sa </a:t>
            </a:r>
            <a:r>
              <a:rPr lang="fr-FR" b="1" dirty="0">
                <a:solidFill>
                  <a:srgbClr val="191919"/>
                </a:solidFill>
                <a:latin typeface="Atkinson Hyperlegible"/>
              </a:rPr>
              <a:t>licence</a:t>
            </a:r>
            <a:r>
              <a:rPr lang="fr-FR" dirty="0">
                <a:solidFill>
                  <a:srgbClr val="191919"/>
                </a:solidFill>
                <a:latin typeface="Atkinson Hyperlegible"/>
              </a:rPr>
              <a:t>, c’est-à-dire capitalisé </a:t>
            </a:r>
            <a:r>
              <a:rPr lang="fr-FR" b="1" dirty="0">
                <a:solidFill>
                  <a:srgbClr val="191919"/>
                </a:solidFill>
                <a:latin typeface="Atkinson Hyperlegible"/>
              </a:rPr>
              <a:t>180 ECTS</a:t>
            </a:r>
            <a:r>
              <a:rPr lang="fr-FR" dirty="0">
                <a:solidFill>
                  <a:srgbClr val="191919"/>
                </a:solidFill>
                <a:latin typeface="Atkinson Hyperlegible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191919"/>
                </a:solidFill>
                <a:latin typeface="Atkinson Hyperlegible"/>
              </a:rPr>
              <a:t>1</a:t>
            </a:r>
            <a:r>
              <a:rPr lang="fr-FR" sz="1400" baseline="30000" dirty="0">
                <a:solidFill>
                  <a:srgbClr val="191919"/>
                </a:solidFill>
                <a:latin typeface="Atkinson Hyperlegible"/>
              </a:rPr>
              <a:t>ère</a:t>
            </a:r>
            <a:r>
              <a:rPr lang="fr-FR" sz="1400" dirty="0">
                <a:solidFill>
                  <a:srgbClr val="191919"/>
                </a:solidFill>
                <a:latin typeface="Atkinson Hyperlegible"/>
              </a:rPr>
              <a:t> année de licence = 60 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191919"/>
                </a:solidFill>
                <a:latin typeface="Atkinson Hyperlegible"/>
              </a:rPr>
              <a:t>2</a:t>
            </a:r>
            <a:r>
              <a:rPr lang="fr-FR" sz="1400" baseline="30000" dirty="0">
                <a:solidFill>
                  <a:srgbClr val="191919"/>
                </a:solidFill>
                <a:latin typeface="Atkinson Hyperlegible"/>
              </a:rPr>
              <a:t>ème</a:t>
            </a:r>
            <a:r>
              <a:rPr lang="fr-FR" sz="1400" dirty="0">
                <a:solidFill>
                  <a:srgbClr val="191919"/>
                </a:solidFill>
                <a:latin typeface="Atkinson Hyperlegible"/>
              </a:rPr>
              <a:t> année de licence = 120 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191919"/>
                </a:solidFill>
                <a:latin typeface="Atkinson Hyperlegible"/>
              </a:rPr>
              <a:t>3</a:t>
            </a:r>
            <a:r>
              <a:rPr lang="fr-FR" sz="1400" baseline="30000" dirty="0">
                <a:solidFill>
                  <a:srgbClr val="191919"/>
                </a:solidFill>
                <a:latin typeface="Atkinson Hyperlegible"/>
              </a:rPr>
              <a:t>ème</a:t>
            </a:r>
            <a:r>
              <a:rPr lang="fr-FR" sz="1400" dirty="0">
                <a:solidFill>
                  <a:srgbClr val="191919"/>
                </a:solidFill>
                <a:latin typeface="Atkinson Hyperlegible"/>
              </a:rPr>
              <a:t> année de licence = 180 ECTS</a:t>
            </a:r>
          </a:p>
          <a:p>
            <a:endParaRPr lang="fr-FR" b="1" u="sng" dirty="0">
              <a:solidFill>
                <a:srgbClr val="191919"/>
              </a:solidFill>
              <a:latin typeface="Atkinson Hyperlegible"/>
            </a:endParaRPr>
          </a:p>
          <a:p>
            <a:r>
              <a:rPr lang="fr-FR" b="1" u="sng" dirty="0">
                <a:solidFill>
                  <a:srgbClr val="191919"/>
                </a:solidFill>
                <a:latin typeface="Atkinson Hyperlegible"/>
              </a:rPr>
              <a:t>Durée de validité des ECTS</a:t>
            </a:r>
            <a:r>
              <a:rPr lang="fr-FR" b="1" dirty="0">
                <a:solidFill>
                  <a:srgbClr val="191919"/>
                </a:solidFill>
                <a:latin typeface="Atkinson Hyperlegible"/>
              </a:rPr>
              <a:t> </a:t>
            </a:r>
            <a:r>
              <a:rPr lang="fr-FR" b="1" i="1" dirty="0">
                <a:solidFill>
                  <a:srgbClr val="191919"/>
                </a:solidFill>
                <a:latin typeface="Atkinson Hyperlegible"/>
              </a:rPr>
              <a:t>: </a:t>
            </a:r>
            <a:r>
              <a:rPr lang="fr-FR" dirty="0">
                <a:solidFill>
                  <a:srgbClr val="191919"/>
                </a:solidFill>
                <a:latin typeface="Atkinson Hyperlegible"/>
              </a:rPr>
              <a:t>Les crédits acquis sont conservés à vie</a:t>
            </a:r>
          </a:p>
        </p:txBody>
      </p:sp>
    </p:spTree>
    <p:extLst>
      <p:ext uri="{BB962C8B-B14F-4D97-AF65-F5344CB8AC3E}">
        <p14:creationId xmlns:p14="http://schemas.microsoft.com/office/powerpoint/2010/main" val="2695731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e 64"/>
          <p:cNvGrpSpPr/>
          <p:nvPr/>
        </p:nvGrpSpPr>
        <p:grpSpPr>
          <a:xfrm>
            <a:off x="6293563" y="299547"/>
            <a:ext cx="5730873" cy="728359"/>
            <a:chOff x="689565" y="5789159"/>
            <a:chExt cx="5730873" cy="728359"/>
          </a:xfrm>
        </p:grpSpPr>
        <p:grpSp>
          <p:nvGrpSpPr>
            <p:cNvPr id="66" name="Groupe 11"/>
            <p:cNvGrpSpPr>
              <a:grpSpLocks/>
            </p:cNvGrpSpPr>
            <p:nvPr/>
          </p:nvGrpSpPr>
          <p:grpSpPr bwMode="auto">
            <a:xfrm>
              <a:off x="689565" y="5836316"/>
              <a:ext cx="215900" cy="215900"/>
              <a:chOff x="4031940" y="4869160"/>
              <a:chExt cx="216024" cy="216024"/>
            </a:xfrm>
          </p:grpSpPr>
          <p:cxnSp>
            <p:nvCxnSpPr>
              <p:cNvPr id="79" name="Connecteur droit 78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Connecteur droit 79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e 5"/>
            <p:cNvGrpSpPr>
              <a:grpSpLocks/>
            </p:cNvGrpSpPr>
            <p:nvPr/>
          </p:nvGrpSpPr>
          <p:grpSpPr bwMode="auto">
            <a:xfrm>
              <a:off x="2987675" y="5789159"/>
              <a:ext cx="107950" cy="107950"/>
              <a:chOff x="3959944" y="5389200"/>
              <a:chExt cx="108000" cy="108000"/>
            </a:xfrm>
          </p:grpSpPr>
          <p:cxnSp>
            <p:nvCxnSpPr>
              <p:cNvPr id="77" name="Connecteur droit 76"/>
              <p:cNvCxnSpPr/>
              <p:nvPr/>
            </p:nvCxnSpPr>
            <p:spPr>
              <a:xfrm>
                <a:off x="4010768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77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e 67"/>
            <p:cNvGrpSpPr>
              <a:grpSpLocks/>
            </p:cNvGrpSpPr>
            <p:nvPr/>
          </p:nvGrpSpPr>
          <p:grpSpPr bwMode="auto">
            <a:xfrm>
              <a:off x="5249699" y="5924694"/>
              <a:ext cx="107950" cy="107950"/>
              <a:chOff x="8060606" y="4968917"/>
              <a:chExt cx="108000" cy="108000"/>
            </a:xfrm>
          </p:grpSpPr>
          <p:cxnSp>
            <p:nvCxnSpPr>
              <p:cNvPr id="75" name="Connecteur droit 74"/>
              <p:cNvCxnSpPr/>
              <p:nvPr/>
            </p:nvCxnSpPr>
            <p:spPr>
              <a:xfrm>
                <a:off x="8114607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Connecteur droit 75"/>
              <p:cNvCxnSpPr/>
              <p:nvPr/>
            </p:nvCxnSpPr>
            <p:spPr>
              <a:xfrm rot="5400000">
                <a:off x="8114606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e 3"/>
            <p:cNvGrpSpPr>
              <a:grpSpLocks/>
            </p:cNvGrpSpPr>
            <p:nvPr/>
          </p:nvGrpSpPr>
          <p:grpSpPr bwMode="auto">
            <a:xfrm>
              <a:off x="4272258" y="6301618"/>
              <a:ext cx="215900" cy="215900"/>
              <a:chOff x="4031940" y="4869160"/>
              <a:chExt cx="216024" cy="216024"/>
            </a:xfrm>
          </p:grpSpPr>
          <p:cxnSp>
            <p:nvCxnSpPr>
              <p:cNvPr id="73" name="Connecteur droit 72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Connecteur droit 73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e 69"/>
            <p:cNvGrpSpPr>
              <a:grpSpLocks/>
            </p:cNvGrpSpPr>
            <p:nvPr/>
          </p:nvGrpSpPr>
          <p:grpSpPr bwMode="auto">
            <a:xfrm>
              <a:off x="6312488" y="6229313"/>
              <a:ext cx="107950" cy="107950"/>
              <a:chOff x="3959944" y="5389200"/>
              <a:chExt cx="108000" cy="108000"/>
            </a:xfrm>
          </p:grpSpPr>
          <p:cxnSp>
            <p:nvCxnSpPr>
              <p:cNvPr id="71" name="Connecteur droit 70"/>
              <p:cNvCxnSpPr/>
              <p:nvPr/>
            </p:nvCxnSpPr>
            <p:spPr>
              <a:xfrm>
                <a:off x="4016227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Connecteur droit 71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363636"/>
                </a:solidFill>
              </a:rPr>
              <a:t>UE MINEURE SANTÉ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838199" y="1690362"/>
            <a:ext cx="6921379" cy="50538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fr-FR" altLang="fr-FR" dirty="0">
                <a:solidFill>
                  <a:srgbClr val="FF3300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COMPOSITION DE L’UE MINEURE SANTÉ</a:t>
            </a:r>
          </a:p>
          <a:p>
            <a:pPr>
              <a:buFontTx/>
              <a:buNone/>
            </a:pPr>
            <a:endParaRPr lang="fr-FR" altLang="fr-FR" dirty="0">
              <a:solidFill>
                <a:srgbClr val="FF3300"/>
              </a:solidFill>
              <a:latin typeface="+mj-lt"/>
            </a:endParaRPr>
          </a:p>
          <a:p>
            <a:pPr>
              <a:buFontTx/>
              <a:buNone/>
            </a:pPr>
            <a:endParaRPr lang="fr-FR" altLang="fr-FR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1" name="Rectangle 2"/>
          <p:cNvSpPr txBox="1">
            <a:spLocks noChangeArrowheads="1"/>
          </p:cNvSpPr>
          <p:nvPr/>
        </p:nvSpPr>
        <p:spPr bwMode="auto">
          <a:xfrm>
            <a:off x="6191183" y="6353464"/>
            <a:ext cx="7370146" cy="56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fr-FR" altLang="fr-FR" sz="1400" b="1" kern="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3" name="Graphique 22">
            <a:extLst>
              <a:ext uri="{FF2B5EF4-FFF2-40B4-BE49-F238E27FC236}">
                <a16:creationId xmlns:a16="http://schemas.microsoft.com/office/drawing/2014/main" id="{ED249287-9876-4F2A-8655-201D2660D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3564" y="6058189"/>
            <a:ext cx="2333625" cy="590550"/>
          </a:xfrm>
          <a:prstGeom prst="rect">
            <a:avLst/>
          </a:prstGeom>
        </p:spPr>
      </p:pic>
      <p:graphicFrame>
        <p:nvGraphicFramePr>
          <p:cNvPr id="3" name="Tableau 4">
            <a:extLst>
              <a:ext uri="{FF2B5EF4-FFF2-40B4-BE49-F238E27FC236}">
                <a16:creationId xmlns:a16="http://schemas.microsoft.com/office/drawing/2014/main" id="{1870070B-C762-407D-A575-B05FE429A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096520"/>
              </p:ext>
            </p:extLst>
          </p:nvPr>
        </p:nvGraphicFramePr>
        <p:xfrm>
          <a:off x="1622429" y="3046649"/>
          <a:ext cx="8701442" cy="2348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0721">
                  <a:extLst>
                    <a:ext uri="{9D8B030D-6E8A-4147-A177-3AD203B41FA5}">
                      <a16:colId xmlns:a16="http://schemas.microsoft.com/office/drawing/2014/main" val="1479896354"/>
                    </a:ext>
                  </a:extLst>
                </a:gridCol>
                <a:gridCol w="4350721">
                  <a:extLst>
                    <a:ext uri="{9D8B030D-6E8A-4147-A177-3AD203B41FA5}">
                      <a16:colId xmlns:a16="http://schemas.microsoft.com/office/drawing/2014/main" val="1246540468"/>
                    </a:ext>
                  </a:extLst>
                </a:gridCol>
              </a:tblGrid>
              <a:tr h="68505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b="1" kern="0" dirty="0">
                          <a:solidFill>
                            <a:schemeClr val="bg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UE Mineure santé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b="1" kern="0" dirty="0">
                          <a:solidFill>
                            <a:schemeClr val="bg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(12 ECTS)</a:t>
                      </a:r>
                    </a:p>
                  </a:txBody>
                  <a:tcPr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94317"/>
                  </a:ext>
                </a:extLst>
              </a:tr>
              <a:tr h="6850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b="1" kern="1200" dirty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UE1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b="1" kern="1200" dirty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(6 ECTS)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b="1" kern="1200" dirty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UE2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b="1" kern="1200" dirty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(6 ECTS)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942652"/>
                  </a:ext>
                </a:extLst>
              </a:tr>
              <a:tr h="97864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Modèle UE1.A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Modèle UE1.B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Modèle UE1.C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Modèle UE2.D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Modèle UE2.E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Modèle UE2.F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832504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DD94091F-5135-4926-A0AA-C838C6AD715A}"/>
              </a:ext>
            </a:extLst>
          </p:cNvPr>
          <p:cNvSpPr txBox="1"/>
          <p:nvPr/>
        </p:nvSpPr>
        <p:spPr>
          <a:xfrm>
            <a:off x="4238715" y="5640224"/>
            <a:ext cx="384560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i="1" dirty="0"/>
              <a:t>UE1 (6 ECTS) et UE2 (6 ECTS) se compensent</a:t>
            </a:r>
          </a:p>
        </p:txBody>
      </p:sp>
    </p:spTree>
    <p:extLst>
      <p:ext uri="{BB962C8B-B14F-4D97-AF65-F5344CB8AC3E}">
        <p14:creationId xmlns:p14="http://schemas.microsoft.com/office/powerpoint/2010/main" val="1478439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e 64"/>
          <p:cNvGrpSpPr/>
          <p:nvPr/>
        </p:nvGrpSpPr>
        <p:grpSpPr>
          <a:xfrm>
            <a:off x="6293563" y="299547"/>
            <a:ext cx="5730873" cy="728359"/>
            <a:chOff x="689565" y="5789159"/>
            <a:chExt cx="5730873" cy="728359"/>
          </a:xfrm>
        </p:grpSpPr>
        <p:grpSp>
          <p:nvGrpSpPr>
            <p:cNvPr id="66" name="Groupe 11"/>
            <p:cNvGrpSpPr>
              <a:grpSpLocks/>
            </p:cNvGrpSpPr>
            <p:nvPr/>
          </p:nvGrpSpPr>
          <p:grpSpPr bwMode="auto">
            <a:xfrm>
              <a:off x="689565" y="5836316"/>
              <a:ext cx="215900" cy="215900"/>
              <a:chOff x="4031940" y="4869160"/>
              <a:chExt cx="216024" cy="216024"/>
            </a:xfrm>
          </p:grpSpPr>
          <p:cxnSp>
            <p:nvCxnSpPr>
              <p:cNvPr id="79" name="Connecteur droit 78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Connecteur droit 79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e 5"/>
            <p:cNvGrpSpPr>
              <a:grpSpLocks/>
            </p:cNvGrpSpPr>
            <p:nvPr/>
          </p:nvGrpSpPr>
          <p:grpSpPr bwMode="auto">
            <a:xfrm>
              <a:off x="2987675" y="5789159"/>
              <a:ext cx="107950" cy="107950"/>
              <a:chOff x="3959944" y="5389200"/>
              <a:chExt cx="108000" cy="108000"/>
            </a:xfrm>
          </p:grpSpPr>
          <p:cxnSp>
            <p:nvCxnSpPr>
              <p:cNvPr id="77" name="Connecteur droit 76"/>
              <p:cNvCxnSpPr/>
              <p:nvPr/>
            </p:nvCxnSpPr>
            <p:spPr>
              <a:xfrm>
                <a:off x="4010768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77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e 67"/>
            <p:cNvGrpSpPr>
              <a:grpSpLocks/>
            </p:cNvGrpSpPr>
            <p:nvPr/>
          </p:nvGrpSpPr>
          <p:grpSpPr bwMode="auto">
            <a:xfrm>
              <a:off x="5249699" y="5924694"/>
              <a:ext cx="107950" cy="107950"/>
              <a:chOff x="8060606" y="4968917"/>
              <a:chExt cx="108000" cy="108000"/>
            </a:xfrm>
          </p:grpSpPr>
          <p:cxnSp>
            <p:nvCxnSpPr>
              <p:cNvPr id="75" name="Connecteur droit 74"/>
              <p:cNvCxnSpPr/>
              <p:nvPr/>
            </p:nvCxnSpPr>
            <p:spPr>
              <a:xfrm>
                <a:off x="8114607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Connecteur droit 75"/>
              <p:cNvCxnSpPr/>
              <p:nvPr/>
            </p:nvCxnSpPr>
            <p:spPr>
              <a:xfrm rot="5400000">
                <a:off x="8114606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e 3"/>
            <p:cNvGrpSpPr>
              <a:grpSpLocks/>
            </p:cNvGrpSpPr>
            <p:nvPr/>
          </p:nvGrpSpPr>
          <p:grpSpPr bwMode="auto">
            <a:xfrm>
              <a:off x="4272258" y="6301618"/>
              <a:ext cx="215900" cy="215900"/>
              <a:chOff x="4031940" y="4869160"/>
              <a:chExt cx="216024" cy="216024"/>
            </a:xfrm>
          </p:grpSpPr>
          <p:cxnSp>
            <p:nvCxnSpPr>
              <p:cNvPr id="73" name="Connecteur droit 72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Connecteur droit 73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e 69"/>
            <p:cNvGrpSpPr>
              <a:grpSpLocks/>
            </p:cNvGrpSpPr>
            <p:nvPr/>
          </p:nvGrpSpPr>
          <p:grpSpPr bwMode="auto">
            <a:xfrm>
              <a:off x="6312488" y="6229313"/>
              <a:ext cx="107950" cy="107950"/>
              <a:chOff x="3959944" y="5389200"/>
              <a:chExt cx="108000" cy="108000"/>
            </a:xfrm>
          </p:grpSpPr>
          <p:cxnSp>
            <p:nvCxnSpPr>
              <p:cNvPr id="71" name="Connecteur droit 70"/>
              <p:cNvCxnSpPr/>
              <p:nvPr/>
            </p:nvCxnSpPr>
            <p:spPr>
              <a:xfrm>
                <a:off x="4016227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Connecteur droit 71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Rectangle 2"/>
          <p:cNvSpPr txBox="1">
            <a:spLocks noChangeArrowheads="1"/>
          </p:cNvSpPr>
          <p:nvPr/>
        </p:nvSpPr>
        <p:spPr bwMode="auto">
          <a:xfrm>
            <a:off x="6191183" y="6353464"/>
            <a:ext cx="7370146" cy="56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fr-FR" altLang="fr-FR" sz="1400" b="1" kern="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3" name="Graphique 22">
            <a:extLst>
              <a:ext uri="{FF2B5EF4-FFF2-40B4-BE49-F238E27FC236}">
                <a16:creationId xmlns:a16="http://schemas.microsoft.com/office/drawing/2014/main" id="{ED249287-9876-4F2A-8655-201D2660D8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3564" y="6058189"/>
            <a:ext cx="2333625" cy="590550"/>
          </a:xfrm>
          <a:prstGeom prst="rect">
            <a:avLst/>
          </a:prstGeom>
        </p:spPr>
      </p:pic>
      <p:graphicFrame>
        <p:nvGraphicFramePr>
          <p:cNvPr id="7" name="Objet 6">
            <a:extLst>
              <a:ext uri="{FF2B5EF4-FFF2-40B4-BE49-F238E27FC236}">
                <a16:creationId xmlns:a16="http://schemas.microsoft.com/office/drawing/2014/main" id="{473BF72E-D71F-4262-BD9A-9873D20D9C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398764"/>
              </p:ext>
            </p:extLst>
          </p:nvPr>
        </p:nvGraphicFramePr>
        <p:xfrm>
          <a:off x="1913358" y="346704"/>
          <a:ext cx="8282662" cy="5566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Worksheet" r:id="rId5" imgW="8016098" imgH="5387419" progId="Excel.Sheet.12">
                  <p:embed/>
                </p:oleObj>
              </mc:Choice>
              <mc:Fallback>
                <p:oleObj name="Worksheet" r:id="rId5" imgW="8016098" imgH="53874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13358" y="346704"/>
                        <a:ext cx="8282662" cy="55666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0271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e 64"/>
          <p:cNvGrpSpPr/>
          <p:nvPr/>
        </p:nvGrpSpPr>
        <p:grpSpPr>
          <a:xfrm>
            <a:off x="6293563" y="299547"/>
            <a:ext cx="5730873" cy="728359"/>
            <a:chOff x="689565" y="5789159"/>
            <a:chExt cx="5730873" cy="728359"/>
          </a:xfrm>
        </p:grpSpPr>
        <p:grpSp>
          <p:nvGrpSpPr>
            <p:cNvPr id="66" name="Groupe 11"/>
            <p:cNvGrpSpPr>
              <a:grpSpLocks/>
            </p:cNvGrpSpPr>
            <p:nvPr/>
          </p:nvGrpSpPr>
          <p:grpSpPr bwMode="auto">
            <a:xfrm>
              <a:off x="689565" y="5836316"/>
              <a:ext cx="215900" cy="215900"/>
              <a:chOff x="4031940" y="4869160"/>
              <a:chExt cx="216024" cy="216024"/>
            </a:xfrm>
          </p:grpSpPr>
          <p:cxnSp>
            <p:nvCxnSpPr>
              <p:cNvPr id="79" name="Connecteur droit 78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Connecteur droit 79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e 5"/>
            <p:cNvGrpSpPr>
              <a:grpSpLocks/>
            </p:cNvGrpSpPr>
            <p:nvPr/>
          </p:nvGrpSpPr>
          <p:grpSpPr bwMode="auto">
            <a:xfrm>
              <a:off x="2987675" y="5789159"/>
              <a:ext cx="107950" cy="107950"/>
              <a:chOff x="3959944" y="5389200"/>
              <a:chExt cx="108000" cy="108000"/>
            </a:xfrm>
          </p:grpSpPr>
          <p:cxnSp>
            <p:nvCxnSpPr>
              <p:cNvPr id="77" name="Connecteur droit 76"/>
              <p:cNvCxnSpPr/>
              <p:nvPr/>
            </p:nvCxnSpPr>
            <p:spPr>
              <a:xfrm>
                <a:off x="4010768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77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e 67"/>
            <p:cNvGrpSpPr>
              <a:grpSpLocks/>
            </p:cNvGrpSpPr>
            <p:nvPr/>
          </p:nvGrpSpPr>
          <p:grpSpPr bwMode="auto">
            <a:xfrm>
              <a:off x="5249699" y="5924694"/>
              <a:ext cx="107950" cy="107950"/>
              <a:chOff x="8060606" y="4968917"/>
              <a:chExt cx="108000" cy="108000"/>
            </a:xfrm>
          </p:grpSpPr>
          <p:cxnSp>
            <p:nvCxnSpPr>
              <p:cNvPr id="75" name="Connecteur droit 74"/>
              <p:cNvCxnSpPr/>
              <p:nvPr/>
            </p:nvCxnSpPr>
            <p:spPr>
              <a:xfrm>
                <a:off x="8114607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Connecteur droit 75"/>
              <p:cNvCxnSpPr/>
              <p:nvPr/>
            </p:nvCxnSpPr>
            <p:spPr>
              <a:xfrm rot="5400000">
                <a:off x="8114606" y="4968917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e 3"/>
            <p:cNvGrpSpPr>
              <a:grpSpLocks/>
            </p:cNvGrpSpPr>
            <p:nvPr/>
          </p:nvGrpSpPr>
          <p:grpSpPr bwMode="auto">
            <a:xfrm>
              <a:off x="4272258" y="6301618"/>
              <a:ext cx="215900" cy="215900"/>
              <a:chOff x="4031940" y="4869160"/>
              <a:chExt cx="216024" cy="216024"/>
            </a:xfrm>
          </p:grpSpPr>
          <p:cxnSp>
            <p:nvCxnSpPr>
              <p:cNvPr id="73" name="Connecteur droit 72"/>
              <p:cNvCxnSpPr/>
              <p:nvPr/>
            </p:nvCxnSpPr>
            <p:spPr>
              <a:xfrm>
                <a:off x="4139952" y="4869160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Connecteur droit 73"/>
              <p:cNvCxnSpPr/>
              <p:nvPr/>
            </p:nvCxnSpPr>
            <p:spPr>
              <a:xfrm rot="5400000">
                <a:off x="4139952" y="4870748"/>
                <a:ext cx="0" cy="21602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e 69"/>
            <p:cNvGrpSpPr>
              <a:grpSpLocks/>
            </p:cNvGrpSpPr>
            <p:nvPr/>
          </p:nvGrpSpPr>
          <p:grpSpPr bwMode="auto">
            <a:xfrm>
              <a:off x="6312488" y="6229313"/>
              <a:ext cx="107950" cy="107950"/>
              <a:chOff x="3959944" y="5389200"/>
              <a:chExt cx="108000" cy="108000"/>
            </a:xfrm>
          </p:grpSpPr>
          <p:cxnSp>
            <p:nvCxnSpPr>
              <p:cNvPr id="71" name="Connecteur droit 70"/>
              <p:cNvCxnSpPr/>
              <p:nvPr/>
            </p:nvCxnSpPr>
            <p:spPr>
              <a:xfrm>
                <a:off x="4016227" y="5389200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Connecteur droit 71"/>
              <p:cNvCxnSpPr/>
              <p:nvPr/>
            </p:nvCxnSpPr>
            <p:spPr>
              <a:xfrm rot="5400000">
                <a:off x="4013944" y="5387611"/>
                <a:ext cx="0" cy="10800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Rectangle 2"/>
          <p:cNvSpPr txBox="1">
            <a:spLocks noChangeArrowheads="1"/>
          </p:cNvSpPr>
          <p:nvPr/>
        </p:nvSpPr>
        <p:spPr bwMode="auto">
          <a:xfrm>
            <a:off x="6191183" y="6353464"/>
            <a:ext cx="7370146" cy="56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fr-FR" altLang="fr-FR" sz="1400" b="1" kern="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3" name="Graphique 22">
            <a:extLst>
              <a:ext uri="{FF2B5EF4-FFF2-40B4-BE49-F238E27FC236}">
                <a16:creationId xmlns:a16="http://schemas.microsoft.com/office/drawing/2014/main" id="{ED249287-9876-4F2A-8655-201D2660D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3564" y="6058189"/>
            <a:ext cx="2333625" cy="59055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D2198E21-3500-441C-93E1-2180FC1730D5}"/>
              </a:ext>
            </a:extLst>
          </p:cNvPr>
          <p:cNvSpPr txBox="1"/>
          <p:nvPr/>
        </p:nvSpPr>
        <p:spPr>
          <a:xfrm>
            <a:off x="1882228" y="293423"/>
            <a:ext cx="761214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modèle UE1A-UE2D est réservé aux étudiants des licences suivantes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Licences du portail BG2S (LYON 1)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LAS1 BG2S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LAS2 &amp; LAS3 Sciences de la Vie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Licences Sciences de la Vie : Biologie et Humanité (UCLY)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Licences du portail Sciences pour la Santé (LYON 1)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modèle UE1A-UE2E est réservé aux étudiants des licences suivantes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Licences du portail PCSI (LYON 1)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LAS1 PCSI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LAS2 &amp; LAS3 Physique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LAS2 &amp; LAS3 Chimie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LAS2 &amp; LAS3 EEEA</a:t>
            </a:r>
          </a:p>
          <a:p>
            <a:r>
              <a:rPr lang="fr-FR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</a:t>
            </a:r>
            <a:r>
              <a:rPr lang="fr-FR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odèle UE1A-UE2F est réservé aux étudiants des licences suivantes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Licences Psychologie (LYON 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Licences Sciences Cognitives (LYON2)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Licences Droit (LYON 3)</a:t>
            </a:r>
          </a:p>
          <a:p>
            <a:r>
              <a:rPr lang="fr-FR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</a:t>
            </a:r>
            <a:r>
              <a:rPr lang="fr-FR" sz="18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odèle UE1B-UE2F est réservé aux étudiants des licences suivantes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Licences du portail STAPS (LYON 1)</a:t>
            </a:r>
          </a:p>
          <a:p>
            <a:r>
              <a:rPr lang="fr-FR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</a:t>
            </a:r>
            <a:r>
              <a:rPr lang="fr-FR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odèle UE1C-UE2F est réservé aux étudiants des licences suivantes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Licences du portail MI (LYON 1)</a:t>
            </a:r>
          </a:p>
        </p:txBody>
      </p:sp>
    </p:spTree>
    <p:extLst>
      <p:ext uri="{BB962C8B-B14F-4D97-AF65-F5344CB8AC3E}">
        <p14:creationId xmlns:p14="http://schemas.microsoft.com/office/powerpoint/2010/main" val="2120905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982</Words>
  <Application>Microsoft Office PowerPoint</Application>
  <PresentationFormat>Grand écran</PresentationFormat>
  <Paragraphs>191</Paragraphs>
  <Slides>14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Arial</vt:lpstr>
      <vt:lpstr>Atkinson Hyperlegible</vt:lpstr>
      <vt:lpstr>Calibri</vt:lpstr>
      <vt:lpstr>Calibri Light</vt:lpstr>
      <vt:lpstr>Times New Roman</vt:lpstr>
      <vt:lpstr>Verdana</vt:lpstr>
      <vt:lpstr>Thème Office</vt:lpstr>
      <vt:lpstr>Worksheet</vt:lpstr>
      <vt:lpstr>Présentation PowerPoint</vt:lpstr>
      <vt:lpstr>SOMMAIRE</vt:lpstr>
      <vt:lpstr>PRÉSENTATION ANNÉE DE LAS1</vt:lpstr>
      <vt:lpstr>PRÉSENTATION ANNÉE DE LAS1</vt:lpstr>
      <vt:lpstr>UE MINEURE SANTÉ</vt:lpstr>
      <vt:lpstr>UE MINEURE SANTÉ</vt:lpstr>
      <vt:lpstr>UE MINEURE SANTÉ</vt:lpstr>
      <vt:lpstr>Présentation PowerPoint</vt:lpstr>
      <vt:lpstr>Présentation PowerPoint</vt:lpstr>
      <vt:lpstr>UE MINEURE SANTÉ</vt:lpstr>
      <vt:lpstr>ORGANISATION DES COURS ET EXAMENS</vt:lpstr>
      <vt:lpstr>ADMISSION EN FILIÈRE SANTÉ</vt:lpstr>
      <vt:lpstr>Présentation PowerPoint</vt:lpstr>
      <vt:lpstr>Université Claude Bernard Lyon 1</vt:lpstr>
    </vt:vector>
  </TitlesOfParts>
  <Company>UCBL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THIBEAU ANNA</dc:creator>
  <cp:lastModifiedBy>GUENNEGOU STEPHANIE</cp:lastModifiedBy>
  <cp:revision>201</cp:revision>
  <cp:lastPrinted>2018-04-06T12:35:18Z</cp:lastPrinted>
  <dcterms:created xsi:type="dcterms:W3CDTF">2018-02-22T12:21:06Z</dcterms:created>
  <dcterms:modified xsi:type="dcterms:W3CDTF">2024-09-26T13:07:32Z</dcterms:modified>
</cp:coreProperties>
</file>