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1"/>
  </p:notesMasterIdLst>
  <p:handoutMasterIdLst>
    <p:handoutMasterId r:id="rId112"/>
  </p:handoutMasterIdLst>
  <p:sldIdLst>
    <p:sldId id="417" r:id="rId2"/>
    <p:sldId id="572" r:id="rId3"/>
    <p:sldId id="504" r:id="rId4"/>
    <p:sldId id="395" r:id="rId5"/>
    <p:sldId id="525" r:id="rId6"/>
    <p:sldId id="604" r:id="rId7"/>
    <p:sldId id="592" r:id="rId8"/>
    <p:sldId id="605" r:id="rId9"/>
    <p:sldId id="593" r:id="rId10"/>
    <p:sldId id="652" r:id="rId11"/>
    <p:sldId id="594" r:id="rId12"/>
    <p:sldId id="617" r:id="rId13"/>
    <p:sldId id="598" r:id="rId14"/>
    <p:sldId id="599" r:id="rId15"/>
    <p:sldId id="606" r:id="rId16"/>
    <p:sldId id="600" r:id="rId17"/>
    <p:sldId id="433" r:id="rId18"/>
    <p:sldId id="618" r:id="rId19"/>
    <p:sldId id="620" r:id="rId20"/>
    <p:sldId id="656" r:id="rId21"/>
    <p:sldId id="621" r:id="rId22"/>
    <p:sldId id="622" r:id="rId23"/>
    <p:sldId id="657" r:id="rId24"/>
    <p:sldId id="658" r:id="rId25"/>
    <p:sldId id="623" r:id="rId26"/>
    <p:sldId id="624" r:id="rId27"/>
    <p:sldId id="541" r:id="rId28"/>
    <p:sldId id="539" r:id="rId29"/>
    <p:sldId id="578" r:id="rId30"/>
    <p:sldId id="554" r:id="rId31"/>
    <p:sldId id="542" r:id="rId32"/>
    <p:sldId id="566" r:id="rId33"/>
    <p:sldId id="548" r:id="rId34"/>
    <p:sldId id="543" r:id="rId35"/>
    <p:sldId id="544" r:id="rId36"/>
    <p:sldId id="545" r:id="rId37"/>
    <p:sldId id="549" r:id="rId38"/>
    <p:sldId id="628" r:id="rId39"/>
    <p:sldId id="629" r:id="rId40"/>
    <p:sldId id="626" r:id="rId41"/>
    <p:sldId id="627" r:id="rId42"/>
    <p:sldId id="546" r:id="rId43"/>
    <p:sldId id="547" r:id="rId44"/>
    <p:sldId id="550" r:id="rId45"/>
    <p:sldId id="551" r:id="rId46"/>
    <p:sldId id="586" r:id="rId47"/>
    <p:sldId id="526" r:id="rId48"/>
    <p:sldId id="587" r:id="rId49"/>
    <p:sldId id="527" r:id="rId50"/>
    <p:sldId id="581" r:id="rId51"/>
    <p:sldId id="582" r:id="rId52"/>
    <p:sldId id="530" r:id="rId53"/>
    <p:sldId id="532" r:id="rId54"/>
    <p:sldId id="631" r:id="rId55"/>
    <p:sldId id="632" r:id="rId56"/>
    <p:sldId id="556" r:id="rId57"/>
    <p:sldId id="558" r:id="rId58"/>
    <p:sldId id="557" r:id="rId59"/>
    <p:sldId id="560" r:id="rId60"/>
    <p:sldId id="533" r:id="rId61"/>
    <p:sldId id="607" r:id="rId62"/>
    <p:sldId id="589" r:id="rId63"/>
    <p:sldId id="528" r:id="rId64"/>
    <p:sldId id="412" r:id="rId65"/>
    <p:sldId id="497" r:id="rId66"/>
    <p:sldId id="575" r:id="rId67"/>
    <p:sldId id="577" r:id="rId68"/>
    <p:sldId id="576" r:id="rId69"/>
    <p:sldId id="590" r:id="rId70"/>
    <p:sldId id="529" r:id="rId71"/>
    <p:sldId id="488" r:id="rId72"/>
    <p:sldId id="502" r:id="rId73"/>
    <p:sldId id="603" r:id="rId74"/>
    <p:sldId id="635" r:id="rId75"/>
    <p:sldId id="638" r:id="rId76"/>
    <p:sldId id="637" r:id="rId77"/>
    <p:sldId id="636" r:id="rId78"/>
    <p:sldId id="641" r:id="rId79"/>
    <p:sldId id="640" r:id="rId80"/>
    <p:sldId id="612" r:id="rId81"/>
    <p:sldId id="613" r:id="rId82"/>
    <p:sldId id="591" r:id="rId83"/>
    <p:sldId id="642" r:id="rId84"/>
    <p:sldId id="660" r:id="rId85"/>
    <p:sldId id="644" r:id="rId86"/>
    <p:sldId id="661" r:id="rId87"/>
    <p:sldId id="646" r:id="rId88"/>
    <p:sldId id="643" r:id="rId89"/>
    <p:sldId id="649" r:id="rId90"/>
    <p:sldId id="534" r:id="rId91"/>
    <p:sldId id="536" r:id="rId92"/>
    <p:sldId id="537" r:id="rId93"/>
    <p:sldId id="489" r:id="rId94"/>
    <p:sldId id="416" r:id="rId95"/>
    <p:sldId id="471" r:id="rId96"/>
    <p:sldId id="498" r:id="rId97"/>
    <p:sldId id="503" r:id="rId98"/>
    <p:sldId id="404" r:id="rId99"/>
    <p:sldId id="420" r:id="rId100"/>
    <p:sldId id="421" r:id="rId101"/>
    <p:sldId id="387" r:id="rId102"/>
    <p:sldId id="386" r:id="rId103"/>
    <p:sldId id="388" r:id="rId104"/>
    <p:sldId id="389" r:id="rId105"/>
    <p:sldId id="583" r:id="rId106"/>
    <p:sldId id="584" r:id="rId107"/>
    <p:sldId id="585" r:id="rId108"/>
    <p:sldId id="394" r:id="rId109"/>
    <p:sldId id="567" r:id="rId11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PREY, Marie" initials="VM" lastIdx="16" clrIdx="0">
    <p:extLst>
      <p:ext uri="{19B8F6BF-5375-455C-9EA6-DF929625EA0E}">
        <p15:presenceInfo xmlns:p15="http://schemas.microsoft.com/office/powerpoint/2012/main" userId="VIPREY, Marie" providerId="None"/>
      </p:ext>
    </p:extLst>
  </p:cmAuthor>
  <p:cmAuthor id="2" name="anne-marie pethelaz" initials="ap" lastIdx="8" clrIdx="1">
    <p:extLst>
      <p:ext uri="{19B8F6BF-5375-455C-9EA6-DF929625EA0E}">
        <p15:presenceInfo xmlns:p15="http://schemas.microsoft.com/office/powerpoint/2012/main" userId="748e5e2f8698c9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D7B"/>
    <a:srgbClr val="0DC7D0"/>
    <a:srgbClr val="05545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5" autoAdjust="0"/>
    <p:restoredTop sz="79218" autoAdjust="0"/>
  </p:normalViewPr>
  <p:slideViewPr>
    <p:cSldViewPr>
      <p:cViewPr varScale="1">
        <p:scale>
          <a:sx n="54" d="100"/>
          <a:sy n="54" d="100"/>
        </p:scale>
        <p:origin x="1520" y="56"/>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34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5FF81-3513-4EF5-8277-7B962D65322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fr-FR"/>
        </a:p>
      </dgm:t>
    </dgm:pt>
    <dgm:pt modelId="{AA6D9E3B-A42F-4133-8C15-7BC95054EB0E}">
      <dgm:prSet phldrT="[Texte]" custT="1"/>
      <dgm:spPr/>
      <dgm:t>
        <a:bodyPr/>
        <a:lstStyle/>
        <a:p>
          <a:r>
            <a:rPr lang="fr-FR" sz="1600" dirty="0" smtClean="0"/>
            <a:t>Effectif souvent très important </a:t>
          </a:r>
        </a:p>
        <a:p>
          <a:r>
            <a:rPr lang="fr-FR" sz="1600" dirty="0" smtClean="0"/>
            <a:t>Représentatif de la population assurée</a:t>
          </a:r>
        </a:p>
        <a:p>
          <a:r>
            <a:rPr lang="fr-FR" sz="1600" dirty="0" smtClean="0"/>
            <a:t>Suivi longitudinal </a:t>
          </a:r>
        </a:p>
        <a:p>
          <a:r>
            <a:rPr lang="fr-FR" sz="1600" dirty="0" smtClean="0"/>
            <a:t>Recueil des données prospectif</a:t>
          </a:r>
        </a:p>
        <a:p>
          <a:r>
            <a:rPr lang="fr-FR" sz="1600" dirty="0" smtClean="0"/>
            <a:t>Pas de biais de mémoire possible</a:t>
          </a:r>
        </a:p>
        <a:p>
          <a:r>
            <a:rPr lang="fr-FR" sz="1600" dirty="0" smtClean="0"/>
            <a:t>Données disponibles ++ rapidement </a:t>
          </a:r>
        </a:p>
        <a:p>
          <a:r>
            <a:rPr lang="fr-FR" sz="1600" dirty="0" smtClean="0"/>
            <a:t>Possibilité d’évènements rares - &gt; mais attention vérifier puissance (évènements rares et exposition rare -&gt; échantillon peut être limité quand même)</a:t>
          </a:r>
          <a:endParaRPr lang="fr-FR" sz="1600" dirty="0"/>
        </a:p>
      </dgm:t>
    </dgm:pt>
    <dgm:pt modelId="{F653CC53-8ED6-48A8-BF6A-BF1E360A9CCB}" type="parTrans" cxnId="{F04A2369-BF58-445F-96F1-CA5892B60BE8}">
      <dgm:prSet/>
      <dgm:spPr/>
      <dgm:t>
        <a:bodyPr/>
        <a:lstStyle/>
        <a:p>
          <a:endParaRPr lang="fr-FR"/>
        </a:p>
      </dgm:t>
    </dgm:pt>
    <dgm:pt modelId="{77910F5A-868B-4AAE-9561-7B5DE98593F0}" type="sibTrans" cxnId="{F04A2369-BF58-445F-96F1-CA5892B60BE8}">
      <dgm:prSet/>
      <dgm:spPr/>
      <dgm:t>
        <a:bodyPr/>
        <a:lstStyle/>
        <a:p>
          <a:endParaRPr lang="fr-FR"/>
        </a:p>
      </dgm:t>
    </dgm:pt>
    <dgm:pt modelId="{2FD41DA1-D1F5-4B53-A694-8F47A597A6DB}">
      <dgm:prSet phldrT="[Texte]" custT="1"/>
      <dgm:spPr/>
      <dgm:t>
        <a:bodyPr/>
        <a:lstStyle/>
        <a:p>
          <a:r>
            <a:rPr lang="fr-FR" sz="1600" dirty="0" smtClean="0"/>
            <a:t>Usage secondaire en recherche =&gt; contraintes spécifiques à leur finalité (tarification ++)</a:t>
          </a:r>
        </a:p>
        <a:p>
          <a:r>
            <a:rPr lang="fr-FR" sz="1600" dirty="0" smtClean="0"/>
            <a:t>Manque de données descriptives </a:t>
          </a:r>
          <a:r>
            <a:rPr lang="fr-FR" sz="1600" dirty="0" err="1" smtClean="0"/>
            <a:t>sociodémo</a:t>
          </a:r>
          <a:endParaRPr lang="fr-FR" sz="1600" dirty="0" smtClean="0"/>
        </a:p>
        <a:p>
          <a:r>
            <a:rPr lang="fr-FR" sz="1600" dirty="0" smtClean="0"/>
            <a:t>Pas de données cliniques / résultats d’actes ou analyses</a:t>
          </a:r>
        </a:p>
        <a:p>
          <a:r>
            <a:rPr lang="fr-FR" sz="1600" dirty="0" smtClean="0"/>
            <a:t>Certaines ne contiennent que les diagnostics en hospitalisation ou ALD -&gt; évènements les plus graves</a:t>
          </a:r>
        </a:p>
        <a:p>
          <a:r>
            <a:rPr lang="fr-FR" sz="1600" dirty="0" smtClean="0"/>
            <a:t>Uniquement les médicaments remboursés -&gt; pas de données sur l’automédication, ni sur l’observance, pas toujours les prescriptions</a:t>
          </a:r>
        </a:p>
        <a:p>
          <a:r>
            <a:rPr lang="fr-FR" sz="1600" dirty="0" smtClean="0"/>
            <a:t>Pas de toujours la cause de décès</a:t>
          </a:r>
        </a:p>
        <a:p>
          <a:r>
            <a:rPr lang="fr-FR" sz="1600" dirty="0" smtClean="0"/>
            <a:t>Effectifs importants -&gt; </a:t>
          </a:r>
          <a:r>
            <a:rPr lang="fr-FR" sz="1600" dirty="0" err="1" smtClean="0"/>
            <a:t>bcp</a:t>
          </a:r>
          <a:r>
            <a:rPr lang="fr-FR" sz="1600" dirty="0" smtClean="0"/>
            <a:t> résultats </a:t>
          </a:r>
          <a:r>
            <a:rPr lang="fr-FR" sz="1600" dirty="0" err="1" smtClean="0"/>
            <a:t>signif</a:t>
          </a:r>
          <a:r>
            <a:rPr lang="fr-FR" sz="1600" dirty="0" smtClean="0"/>
            <a:t> : interprétation ++</a:t>
          </a:r>
          <a:endParaRPr lang="fr-FR" sz="1600" dirty="0"/>
        </a:p>
      </dgm:t>
    </dgm:pt>
    <dgm:pt modelId="{82A3E1E7-AAA9-46E9-8329-BFA9F364449E}" type="parTrans" cxnId="{0537F2A3-2734-4227-99F4-532A91271029}">
      <dgm:prSet/>
      <dgm:spPr/>
      <dgm:t>
        <a:bodyPr/>
        <a:lstStyle/>
        <a:p>
          <a:endParaRPr lang="fr-FR"/>
        </a:p>
      </dgm:t>
    </dgm:pt>
    <dgm:pt modelId="{8ACAA992-B4C0-4136-AEBC-74B66DB4E79E}" type="sibTrans" cxnId="{0537F2A3-2734-4227-99F4-532A91271029}">
      <dgm:prSet/>
      <dgm:spPr/>
      <dgm:t>
        <a:bodyPr/>
        <a:lstStyle/>
        <a:p>
          <a:endParaRPr lang="fr-FR"/>
        </a:p>
      </dgm:t>
    </dgm:pt>
    <dgm:pt modelId="{0A835B38-5415-4376-93A8-A2E7F909225D}" type="pres">
      <dgm:prSet presAssocID="{AC65FF81-3513-4EF5-8277-7B962D653221}" presName="Name0" presStyleCnt="0">
        <dgm:presLayoutVars>
          <dgm:chMax val="2"/>
          <dgm:chPref val="2"/>
          <dgm:dir/>
          <dgm:animOne/>
          <dgm:resizeHandles val="exact"/>
        </dgm:presLayoutVars>
      </dgm:prSet>
      <dgm:spPr/>
      <dgm:t>
        <a:bodyPr/>
        <a:lstStyle/>
        <a:p>
          <a:endParaRPr lang="fr-FR"/>
        </a:p>
      </dgm:t>
    </dgm:pt>
    <dgm:pt modelId="{6D780AEE-087D-465B-9994-C481B8B31DA1}" type="pres">
      <dgm:prSet presAssocID="{AC65FF81-3513-4EF5-8277-7B962D653221}" presName="Background" presStyleLbl="bgImgPlace1" presStyleIdx="0" presStyleCnt="1"/>
      <dgm:spPr/>
    </dgm:pt>
    <dgm:pt modelId="{3642FC8E-75CF-4493-BDB6-9EECC22C7C31}" type="pres">
      <dgm:prSet presAssocID="{AC65FF81-3513-4EF5-8277-7B962D653221}" presName="ParentText1" presStyleLbl="revTx" presStyleIdx="0" presStyleCnt="2">
        <dgm:presLayoutVars>
          <dgm:chMax val="0"/>
          <dgm:chPref val="0"/>
          <dgm:bulletEnabled val="1"/>
        </dgm:presLayoutVars>
      </dgm:prSet>
      <dgm:spPr/>
      <dgm:t>
        <a:bodyPr/>
        <a:lstStyle/>
        <a:p>
          <a:endParaRPr lang="fr-FR"/>
        </a:p>
      </dgm:t>
    </dgm:pt>
    <dgm:pt modelId="{69F660E1-C9CB-4F45-9011-526AEDC53982}" type="pres">
      <dgm:prSet presAssocID="{AC65FF81-3513-4EF5-8277-7B962D653221}" presName="ParentText2" presStyleLbl="revTx" presStyleIdx="1" presStyleCnt="2" custScaleX="105711" custLinFactNeighborX="4594" custLinFactNeighborY="-10864">
        <dgm:presLayoutVars>
          <dgm:chMax val="0"/>
          <dgm:chPref val="0"/>
          <dgm:bulletEnabled val="1"/>
        </dgm:presLayoutVars>
      </dgm:prSet>
      <dgm:spPr/>
      <dgm:t>
        <a:bodyPr/>
        <a:lstStyle/>
        <a:p>
          <a:endParaRPr lang="fr-FR"/>
        </a:p>
      </dgm:t>
    </dgm:pt>
    <dgm:pt modelId="{573D27E1-6B87-47E7-8CC4-823D72C2DCB9}" type="pres">
      <dgm:prSet presAssocID="{AC65FF81-3513-4EF5-8277-7B962D653221}" presName="Plus" presStyleLbl="alignNode1" presStyleIdx="0" presStyleCnt="2" custScaleX="41830" custScaleY="45184"/>
      <dgm:spPr/>
    </dgm:pt>
    <dgm:pt modelId="{C3A733B1-F663-477F-A4A9-ADE444659264}" type="pres">
      <dgm:prSet presAssocID="{AC65FF81-3513-4EF5-8277-7B962D653221}" presName="Minus" presStyleLbl="alignNode1" presStyleIdx="1" presStyleCnt="2" custScaleX="42361" custScaleY="43245" custLinFactNeighborX="27364" custLinFactNeighborY="-902"/>
      <dgm:spPr/>
    </dgm:pt>
    <dgm:pt modelId="{5028E2AF-E983-4AD8-A8B7-38E04CD9568A}" type="pres">
      <dgm:prSet presAssocID="{AC65FF81-3513-4EF5-8277-7B962D653221}" presName="Divider" presStyleLbl="parChTrans1D1" presStyleIdx="0" presStyleCnt="1"/>
      <dgm:spPr/>
    </dgm:pt>
  </dgm:ptLst>
  <dgm:cxnLst>
    <dgm:cxn modelId="{0537F2A3-2734-4227-99F4-532A91271029}" srcId="{AC65FF81-3513-4EF5-8277-7B962D653221}" destId="{2FD41DA1-D1F5-4B53-A694-8F47A597A6DB}" srcOrd="1" destOrd="0" parTransId="{82A3E1E7-AAA9-46E9-8329-BFA9F364449E}" sibTransId="{8ACAA992-B4C0-4136-AEBC-74B66DB4E79E}"/>
    <dgm:cxn modelId="{EA74BC2C-5B6C-44D7-B381-9770DBACD34D}" type="presOf" srcId="{2FD41DA1-D1F5-4B53-A694-8F47A597A6DB}" destId="{69F660E1-C9CB-4F45-9011-526AEDC53982}" srcOrd="0" destOrd="0" presId="urn:microsoft.com/office/officeart/2009/3/layout/PlusandMinus"/>
    <dgm:cxn modelId="{F04A2369-BF58-445F-96F1-CA5892B60BE8}" srcId="{AC65FF81-3513-4EF5-8277-7B962D653221}" destId="{AA6D9E3B-A42F-4133-8C15-7BC95054EB0E}" srcOrd="0" destOrd="0" parTransId="{F653CC53-8ED6-48A8-BF6A-BF1E360A9CCB}" sibTransId="{77910F5A-868B-4AAE-9561-7B5DE98593F0}"/>
    <dgm:cxn modelId="{11EC3C66-02C4-4622-A915-EFC24C89FFBC}" type="presOf" srcId="{AC65FF81-3513-4EF5-8277-7B962D653221}" destId="{0A835B38-5415-4376-93A8-A2E7F909225D}" srcOrd="0" destOrd="0" presId="urn:microsoft.com/office/officeart/2009/3/layout/PlusandMinus"/>
    <dgm:cxn modelId="{C1DAC565-84CF-44DC-9583-E9C7FE51154B}" type="presOf" srcId="{AA6D9E3B-A42F-4133-8C15-7BC95054EB0E}" destId="{3642FC8E-75CF-4493-BDB6-9EECC22C7C31}" srcOrd="0" destOrd="0" presId="urn:microsoft.com/office/officeart/2009/3/layout/PlusandMinus"/>
    <dgm:cxn modelId="{1F6F1F38-13E5-459B-8A69-ED86FB27F81D}" type="presParOf" srcId="{0A835B38-5415-4376-93A8-A2E7F909225D}" destId="{6D780AEE-087D-465B-9994-C481B8B31DA1}" srcOrd="0" destOrd="0" presId="urn:microsoft.com/office/officeart/2009/3/layout/PlusandMinus"/>
    <dgm:cxn modelId="{1ACAD81A-2E97-4719-95DE-4B76F5E3B523}" type="presParOf" srcId="{0A835B38-5415-4376-93A8-A2E7F909225D}" destId="{3642FC8E-75CF-4493-BDB6-9EECC22C7C31}" srcOrd="1" destOrd="0" presId="urn:microsoft.com/office/officeart/2009/3/layout/PlusandMinus"/>
    <dgm:cxn modelId="{E43C4C8E-5EB7-49D7-B394-F4E987AAEE65}" type="presParOf" srcId="{0A835B38-5415-4376-93A8-A2E7F909225D}" destId="{69F660E1-C9CB-4F45-9011-526AEDC53982}" srcOrd="2" destOrd="0" presId="urn:microsoft.com/office/officeart/2009/3/layout/PlusandMinus"/>
    <dgm:cxn modelId="{C54E8514-B772-439C-8D40-6BED734041E0}" type="presParOf" srcId="{0A835B38-5415-4376-93A8-A2E7F909225D}" destId="{573D27E1-6B87-47E7-8CC4-823D72C2DCB9}" srcOrd="3" destOrd="0" presId="urn:microsoft.com/office/officeart/2009/3/layout/PlusandMinus"/>
    <dgm:cxn modelId="{3E445DA9-3F67-4960-84C5-79743897B886}" type="presParOf" srcId="{0A835B38-5415-4376-93A8-A2E7F909225D}" destId="{C3A733B1-F663-477F-A4A9-ADE444659264}" srcOrd="4" destOrd="0" presId="urn:microsoft.com/office/officeart/2009/3/layout/PlusandMinus"/>
    <dgm:cxn modelId="{18F5662C-3A60-428A-ABE7-9CB10B39B479}" type="presParOf" srcId="{0A835B38-5415-4376-93A8-A2E7F909225D}" destId="{5028E2AF-E983-4AD8-A8B7-38E04CD9568A}"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0AEE-087D-465B-9994-C481B8B31DA1}">
      <dsp:nvSpPr>
        <dsp:cNvPr id="0" name=""/>
        <dsp:cNvSpPr/>
      </dsp:nvSpPr>
      <dsp:spPr>
        <a:xfrm>
          <a:off x="764471" y="1239529"/>
          <a:ext cx="7799104" cy="4030529"/>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42FC8E-75CF-4493-BDB6-9EECC22C7C31}">
      <dsp:nvSpPr>
        <dsp:cNvPr id="0" name=""/>
        <dsp:cNvSpPr/>
      </dsp:nvSpPr>
      <dsp:spPr>
        <a:xfrm>
          <a:off x="997548" y="1710905"/>
          <a:ext cx="3621653" cy="34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r>
            <a:rPr lang="fr-FR" sz="1600" kern="1200" dirty="0" smtClean="0"/>
            <a:t>Effectif souvent très important </a:t>
          </a:r>
        </a:p>
        <a:p>
          <a:pPr lvl="0" algn="l" defTabSz="711200">
            <a:lnSpc>
              <a:spcPct val="90000"/>
            </a:lnSpc>
            <a:spcBef>
              <a:spcPct val="0"/>
            </a:spcBef>
            <a:spcAft>
              <a:spcPct val="35000"/>
            </a:spcAft>
          </a:pPr>
          <a:r>
            <a:rPr lang="fr-FR" sz="1600" kern="1200" dirty="0" smtClean="0"/>
            <a:t>Représentatif de la population assurée</a:t>
          </a:r>
        </a:p>
        <a:p>
          <a:pPr lvl="0" algn="l" defTabSz="711200">
            <a:lnSpc>
              <a:spcPct val="90000"/>
            </a:lnSpc>
            <a:spcBef>
              <a:spcPct val="0"/>
            </a:spcBef>
            <a:spcAft>
              <a:spcPct val="35000"/>
            </a:spcAft>
          </a:pPr>
          <a:r>
            <a:rPr lang="fr-FR" sz="1600" kern="1200" dirty="0" smtClean="0"/>
            <a:t>Suivi longitudinal </a:t>
          </a:r>
        </a:p>
        <a:p>
          <a:pPr lvl="0" algn="l" defTabSz="711200">
            <a:lnSpc>
              <a:spcPct val="90000"/>
            </a:lnSpc>
            <a:spcBef>
              <a:spcPct val="0"/>
            </a:spcBef>
            <a:spcAft>
              <a:spcPct val="35000"/>
            </a:spcAft>
          </a:pPr>
          <a:r>
            <a:rPr lang="fr-FR" sz="1600" kern="1200" dirty="0" smtClean="0"/>
            <a:t>Recueil des données prospectif</a:t>
          </a:r>
        </a:p>
        <a:p>
          <a:pPr lvl="0" algn="l" defTabSz="711200">
            <a:lnSpc>
              <a:spcPct val="90000"/>
            </a:lnSpc>
            <a:spcBef>
              <a:spcPct val="0"/>
            </a:spcBef>
            <a:spcAft>
              <a:spcPct val="35000"/>
            </a:spcAft>
          </a:pPr>
          <a:r>
            <a:rPr lang="fr-FR" sz="1600" kern="1200" dirty="0" smtClean="0"/>
            <a:t>Pas de biais de mémoire possible</a:t>
          </a:r>
        </a:p>
        <a:p>
          <a:pPr lvl="0" algn="l" defTabSz="711200">
            <a:lnSpc>
              <a:spcPct val="90000"/>
            </a:lnSpc>
            <a:spcBef>
              <a:spcPct val="0"/>
            </a:spcBef>
            <a:spcAft>
              <a:spcPct val="35000"/>
            </a:spcAft>
          </a:pPr>
          <a:r>
            <a:rPr lang="fr-FR" sz="1600" kern="1200" dirty="0" smtClean="0"/>
            <a:t>Données disponibles ++ rapidement </a:t>
          </a:r>
        </a:p>
        <a:p>
          <a:pPr lvl="0" algn="l" defTabSz="711200">
            <a:lnSpc>
              <a:spcPct val="90000"/>
            </a:lnSpc>
            <a:spcBef>
              <a:spcPct val="0"/>
            </a:spcBef>
            <a:spcAft>
              <a:spcPct val="35000"/>
            </a:spcAft>
          </a:pPr>
          <a:r>
            <a:rPr lang="fr-FR" sz="1600" kern="1200" dirty="0" smtClean="0"/>
            <a:t>Possibilité d’évènements rares - &gt; mais attention vérifier puissance (évènements rares et exposition rare -&gt; échantillon peut être limité quand même)</a:t>
          </a:r>
          <a:endParaRPr lang="fr-FR" sz="1600" kern="1200" dirty="0"/>
        </a:p>
      </dsp:txBody>
      <dsp:txXfrm>
        <a:off x="997548" y="1710905"/>
        <a:ext cx="3621653" cy="3448069"/>
      </dsp:txXfrm>
    </dsp:sp>
    <dsp:sp modelId="{69F660E1-C9CB-4F45-9011-526AEDC53982}">
      <dsp:nvSpPr>
        <dsp:cNvPr id="0" name=""/>
        <dsp:cNvSpPr/>
      </dsp:nvSpPr>
      <dsp:spPr>
        <a:xfrm>
          <a:off x="4762844" y="1336307"/>
          <a:ext cx="3828485" cy="34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r>
            <a:rPr lang="fr-FR" sz="1600" kern="1200" dirty="0" smtClean="0"/>
            <a:t>Usage secondaire en recherche =&gt; contraintes spécifiques à leur finalité (tarification ++)</a:t>
          </a:r>
        </a:p>
        <a:p>
          <a:pPr lvl="0" algn="l" defTabSz="711200">
            <a:lnSpc>
              <a:spcPct val="90000"/>
            </a:lnSpc>
            <a:spcBef>
              <a:spcPct val="0"/>
            </a:spcBef>
            <a:spcAft>
              <a:spcPct val="35000"/>
            </a:spcAft>
          </a:pPr>
          <a:r>
            <a:rPr lang="fr-FR" sz="1600" kern="1200" dirty="0" smtClean="0"/>
            <a:t>Manque de données descriptives </a:t>
          </a:r>
          <a:r>
            <a:rPr lang="fr-FR" sz="1600" kern="1200" dirty="0" err="1" smtClean="0"/>
            <a:t>sociodémo</a:t>
          </a:r>
          <a:endParaRPr lang="fr-FR" sz="1600" kern="1200" dirty="0" smtClean="0"/>
        </a:p>
        <a:p>
          <a:pPr lvl="0" algn="l" defTabSz="711200">
            <a:lnSpc>
              <a:spcPct val="90000"/>
            </a:lnSpc>
            <a:spcBef>
              <a:spcPct val="0"/>
            </a:spcBef>
            <a:spcAft>
              <a:spcPct val="35000"/>
            </a:spcAft>
          </a:pPr>
          <a:r>
            <a:rPr lang="fr-FR" sz="1600" kern="1200" dirty="0" smtClean="0"/>
            <a:t>Pas de données cliniques / résultats d’actes ou analyses</a:t>
          </a:r>
        </a:p>
        <a:p>
          <a:pPr lvl="0" algn="l" defTabSz="711200">
            <a:lnSpc>
              <a:spcPct val="90000"/>
            </a:lnSpc>
            <a:spcBef>
              <a:spcPct val="0"/>
            </a:spcBef>
            <a:spcAft>
              <a:spcPct val="35000"/>
            </a:spcAft>
          </a:pPr>
          <a:r>
            <a:rPr lang="fr-FR" sz="1600" kern="1200" dirty="0" smtClean="0"/>
            <a:t>Certaines ne contiennent que les diagnostics en hospitalisation ou ALD -&gt; évènements les plus graves</a:t>
          </a:r>
        </a:p>
        <a:p>
          <a:pPr lvl="0" algn="l" defTabSz="711200">
            <a:lnSpc>
              <a:spcPct val="90000"/>
            </a:lnSpc>
            <a:spcBef>
              <a:spcPct val="0"/>
            </a:spcBef>
            <a:spcAft>
              <a:spcPct val="35000"/>
            </a:spcAft>
          </a:pPr>
          <a:r>
            <a:rPr lang="fr-FR" sz="1600" kern="1200" dirty="0" smtClean="0"/>
            <a:t>Uniquement les médicaments remboursés -&gt; pas de données sur l’automédication, ni sur l’observance, pas toujours les prescriptions</a:t>
          </a:r>
        </a:p>
        <a:p>
          <a:pPr lvl="0" algn="l" defTabSz="711200">
            <a:lnSpc>
              <a:spcPct val="90000"/>
            </a:lnSpc>
            <a:spcBef>
              <a:spcPct val="0"/>
            </a:spcBef>
            <a:spcAft>
              <a:spcPct val="35000"/>
            </a:spcAft>
          </a:pPr>
          <a:r>
            <a:rPr lang="fr-FR" sz="1600" kern="1200" dirty="0" smtClean="0"/>
            <a:t>Pas de toujours la cause de décès</a:t>
          </a:r>
        </a:p>
        <a:p>
          <a:pPr lvl="0" algn="l" defTabSz="711200">
            <a:lnSpc>
              <a:spcPct val="90000"/>
            </a:lnSpc>
            <a:spcBef>
              <a:spcPct val="0"/>
            </a:spcBef>
            <a:spcAft>
              <a:spcPct val="35000"/>
            </a:spcAft>
          </a:pPr>
          <a:r>
            <a:rPr lang="fr-FR" sz="1600" kern="1200" dirty="0" smtClean="0"/>
            <a:t>Effectifs importants -&gt; </a:t>
          </a:r>
          <a:r>
            <a:rPr lang="fr-FR" sz="1600" kern="1200" dirty="0" err="1" smtClean="0"/>
            <a:t>bcp</a:t>
          </a:r>
          <a:r>
            <a:rPr lang="fr-FR" sz="1600" kern="1200" dirty="0" smtClean="0"/>
            <a:t> résultats </a:t>
          </a:r>
          <a:r>
            <a:rPr lang="fr-FR" sz="1600" kern="1200" dirty="0" err="1" smtClean="0"/>
            <a:t>signif</a:t>
          </a:r>
          <a:r>
            <a:rPr lang="fr-FR" sz="1600" kern="1200" dirty="0" smtClean="0"/>
            <a:t> : interprétation ++</a:t>
          </a:r>
          <a:endParaRPr lang="fr-FR" sz="1600" kern="1200" dirty="0"/>
        </a:p>
      </dsp:txBody>
      <dsp:txXfrm>
        <a:off x="4762844" y="1336307"/>
        <a:ext cx="3828485" cy="3448069"/>
      </dsp:txXfrm>
    </dsp:sp>
    <dsp:sp modelId="{573D27E1-6B87-47E7-8CC4-823D72C2DCB9}">
      <dsp:nvSpPr>
        <dsp:cNvPr id="0" name=""/>
        <dsp:cNvSpPr/>
      </dsp:nvSpPr>
      <dsp:spPr>
        <a:xfrm>
          <a:off x="400912" y="850620"/>
          <a:ext cx="637473" cy="688587"/>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733B1-F663-477F-A4A9-ADE444659264}">
      <dsp:nvSpPr>
        <dsp:cNvPr id="0" name=""/>
        <dsp:cNvSpPr/>
      </dsp:nvSpPr>
      <dsp:spPr>
        <a:xfrm>
          <a:off x="8293687" y="1116036"/>
          <a:ext cx="607591" cy="2125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8E2AF-E983-4AD8-A8B7-38E04CD9568A}">
      <dsp:nvSpPr>
        <dsp:cNvPr id="0" name=""/>
        <dsp:cNvSpPr/>
      </dsp:nvSpPr>
      <dsp:spPr>
        <a:xfrm>
          <a:off x="4664023" y="1718278"/>
          <a:ext cx="896" cy="3293237"/>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50C1F76-78FB-4C28-9AF8-32F75D2E8F86}" type="datetimeFigureOut">
              <a:rPr lang="fr-FR" smtClean="0"/>
              <a:t>28/06/2024</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0851058-C1D1-4DF2-AD28-61950F4D7E70}" type="slidenum">
              <a:rPr lang="fr-FR" smtClean="0"/>
              <a:t>‹N°›</a:t>
            </a:fld>
            <a:endParaRPr lang="fr-FR"/>
          </a:p>
        </p:txBody>
      </p:sp>
    </p:spTree>
    <p:extLst>
      <p:ext uri="{BB962C8B-B14F-4D97-AF65-F5344CB8AC3E}">
        <p14:creationId xmlns:p14="http://schemas.microsoft.com/office/powerpoint/2010/main" val="27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5B2E91B-A945-465F-B2F6-1DBE06EFD401}" type="datetimeFigureOut">
              <a:rPr lang="fr-FR" smtClean="0"/>
              <a:t>28/06/2024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C75296-B8EC-47E6-A0AA-09333D858D3C}" type="slidenum">
              <a:rPr lang="fr-FR" smtClean="0"/>
              <a:t>‹N°›</a:t>
            </a:fld>
            <a:endParaRPr lang="fr-FR"/>
          </a:p>
        </p:txBody>
      </p:sp>
    </p:spTree>
    <p:extLst>
      <p:ext uri="{BB962C8B-B14F-4D97-AF65-F5344CB8AC3E}">
        <p14:creationId xmlns:p14="http://schemas.microsoft.com/office/powerpoint/2010/main" val="63863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1</a:t>
            </a:fld>
            <a:endParaRPr lang="fr-FR"/>
          </a:p>
        </p:txBody>
      </p:sp>
    </p:spTree>
    <p:extLst>
      <p:ext uri="{BB962C8B-B14F-4D97-AF65-F5344CB8AC3E}">
        <p14:creationId xmlns:p14="http://schemas.microsoft.com/office/powerpoint/2010/main" val="429203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Pour un cas présentant l’évènement lors du suivi (date index), on choisit au hasard des patients qui n’ont toujours pas présenté l’évènement au moment de la date index (temps de la cohorte). Cela permet d’avoir un temps de participation dans la cohorte des témoins est au moins égale à celle du cas auxquels ils sont appariés. Les témoins sont toujours à risque à la date index du cas correspondant </a:t>
            </a:r>
          </a:p>
          <a:p>
            <a:r>
              <a:rPr lang="fr-FR" sz="1200" b="0" i="0" u="none" strike="noStrike" kern="1200" baseline="0" dirty="0" smtClean="0">
                <a:solidFill>
                  <a:schemeClr val="tx1"/>
                </a:solidFill>
                <a:latin typeface="+mn-lt"/>
                <a:ea typeface="+mn-ea"/>
                <a:cs typeface="+mn-cs"/>
              </a:rPr>
              <a:t>Les témoins et les cas peuvent être appariés sur d'autres caractéristiques: âge, sévérité de la maladie… </a:t>
            </a:r>
          </a:p>
          <a:p>
            <a:r>
              <a:rPr lang="fr-FR" sz="1200" b="0" i="0" u="none" strike="noStrike" kern="1200" baseline="0" dirty="0" smtClean="0">
                <a:solidFill>
                  <a:schemeClr val="tx1"/>
                </a:solidFill>
                <a:latin typeface="+mn-lt"/>
                <a:ea typeface="+mn-ea"/>
                <a:cs typeface="+mn-cs"/>
              </a:rPr>
              <a:t>Selon les études et les évènements considérés : </a:t>
            </a:r>
          </a:p>
          <a:p>
            <a:r>
              <a:rPr lang="fr-FR" sz="1200" b="0" i="0" u="none" strike="noStrike" kern="1200" baseline="0" dirty="0" smtClean="0">
                <a:solidFill>
                  <a:schemeClr val="tx1"/>
                </a:solidFill>
                <a:latin typeface="+mn-lt"/>
                <a:ea typeface="+mn-ea"/>
                <a:cs typeface="+mn-cs"/>
              </a:rPr>
              <a:t> - Une personne peut être sélectionnée plus d’une fois comme témoin pour des cas qui sont survenus à des moments différents. </a:t>
            </a:r>
          </a:p>
          <a:p>
            <a:r>
              <a:rPr lang="fr-FR" sz="1200" b="0" i="0" u="none" strike="noStrike" kern="1200" baseline="0" dirty="0" smtClean="0">
                <a:solidFill>
                  <a:schemeClr val="tx1"/>
                </a:solidFill>
                <a:latin typeface="+mn-lt"/>
                <a:ea typeface="+mn-ea"/>
                <a:cs typeface="+mn-cs"/>
              </a:rPr>
              <a:t> - Un patient peut être sélectionné comme témoin puis devenir cas. </a:t>
            </a:r>
          </a:p>
          <a:p>
            <a:r>
              <a:rPr lang="fr-FR" sz="1200" b="0" i="0" u="none" strike="noStrike" kern="1200" baseline="0" dirty="0" smtClean="0">
                <a:solidFill>
                  <a:schemeClr val="tx1"/>
                </a:solidFill>
                <a:latin typeface="+mn-lt"/>
                <a:ea typeface="+mn-ea"/>
                <a:cs typeface="+mn-cs"/>
              </a:rPr>
              <a:t> - On peut apparier un ou plusieurs témoins par cas (gain de puissance) </a:t>
            </a:r>
          </a:p>
          <a:p>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36</a:t>
            </a:fld>
            <a:endParaRPr lang="fr-FR"/>
          </a:p>
        </p:txBody>
      </p:sp>
    </p:spTree>
    <p:extLst>
      <p:ext uri="{BB962C8B-B14F-4D97-AF65-F5344CB8AC3E}">
        <p14:creationId xmlns:p14="http://schemas.microsoft.com/office/powerpoint/2010/main" val="189898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existe</a:t>
            </a:r>
            <a:r>
              <a:rPr lang="fr-FR" baseline="0" dirty="0" smtClean="0"/>
              <a:t> des registres populationnels/ hospitaliers / de laboratoires, objectif= incidence des cancers, pronostic</a:t>
            </a:r>
          </a:p>
          <a:p>
            <a:r>
              <a:rPr lang="fr-FR" baseline="0" dirty="0" smtClean="0"/>
              <a:t>CIRC (IARC) de l’OMS utilise les données de registres</a:t>
            </a:r>
          </a:p>
          <a:p>
            <a:r>
              <a:rPr lang="fr-FR" baseline="0" dirty="0" smtClean="0"/>
              <a:t>Variabilité du codage entre les praticiens, variabilité au cours du temps, selon les finalités de tarification</a:t>
            </a:r>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45</a:t>
            </a:fld>
            <a:endParaRPr lang="fr-FR"/>
          </a:p>
        </p:txBody>
      </p:sp>
    </p:spTree>
    <p:extLst>
      <p:ext uri="{BB962C8B-B14F-4D97-AF65-F5344CB8AC3E}">
        <p14:creationId xmlns:p14="http://schemas.microsoft.com/office/powerpoint/2010/main" val="373871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Attention</a:t>
            </a:r>
            <a:r>
              <a:rPr lang="fr-FR" baseline="0" dirty="0" smtClean="0"/>
              <a:t> liste </a:t>
            </a:r>
            <a:r>
              <a:rPr lang="fr-FR" baseline="0" dirty="0" err="1" smtClean="0"/>
              <a:t>nonexhaustive</a:t>
            </a:r>
            <a:r>
              <a:rPr lang="fr-FR" baseline="0" dirty="0" smtClean="0"/>
              <a:t> </a:t>
            </a:r>
          </a:p>
          <a:p>
            <a:r>
              <a:rPr lang="fr-FR" dirty="0" smtClean="0"/>
              <a:t>Survient lorsqu'un résultat obtenu dans l'échantillon/population d'étude est systématiquement différent de celui qui aurait été obtenu dans la population source.</a:t>
            </a:r>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49</a:t>
            </a:fld>
            <a:endParaRPr lang="fr-FR"/>
          </a:p>
        </p:txBody>
      </p:sp>
    </p:spTree>
    <p:extLst>
      <p:ext uri="{BB962C8B-B14F-4D97-AF65-F5344CB8AC3E}">
        <p14:creationId xmlns:p14="http://schemas.microsoft.com/office/powerpoint/2010/main" val="243106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Pas de biais différentiel pour les cohorte prospectives car on a pas encore l’</a:t>
            </a:r>
            <a:r>
              <a:rPr lang="fr-FR" dirty="0" err="1" smtClean="0"/>
              <a:t>outcome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50</a:t>
            </a:fld>
            <a:endParaRPr lang="fr-FR"/>
          </a:p>
        </p:txBody>
      </p:sp>
    </p:spTree>
    <p:extLst>
      <p:ext uri="{BB962C8B-B14F-4D97-AF65-F5344CB8AC3E}">
        <p14:creationId xmlns:p14="http://schemas.microsoft.com/office/powerpoint/2010/main" val="20129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2A0281-1DB2-4B47-98B1-30A08B17800E}" type="slidenum">
              <a:rPr lang="fr-FR" smtClean="0"/>
              <a:t>53</a:t>
            </a:fld>
            <a:endParaRPr lang="fr-FR"/>
          </a:p>
        </p:txBody>
      </p:sp>
    </p:spTree>
    <p:extLst>
      <p:ext uri="{BB962C8B-B14F-4D97-AF65-F5344CB8AC3E}">
        <p14:creationId xmlns:p14="http://schemas.microsoft.com/office/powerpoint/2010/main" val="1909430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smtClean="0"/>
              <a:t>biais de survie sélective </a:t>
            </a:r>
            <a:r>
              <a:rPr lang="fr-FR" dirty="0" smtClean="0"/>
              <a:t>= si on a à l’inclusion des sujets traités depuis longtemps il y aurait une probabilité importante qu’ils soient résistants, les plus susceptibles ou sensibles décèdent</a:t>
            </a:r>
            <a:r>
              <a:rPr lang="fr-FR" baseline="0" dirty="0" smtClean="0"/>
              <a:t> ou sont transplantés rapidement</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54</a:t>
            </a:fld>
            <a:endParaRPr lang="fr-FR"/>
          </a:p>
        </p:txBody>
      </p:sp>
    </p:spTree>
    <p:extLst>
      <p:ext uri="{BB962C8B-B14F-4D97-AF65-F5344CB8AC3E}">
        <p14:creationId xmlns:p14="http://schemas.microsoft.com/office/powerpoint/2010/main" val="218766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smtClean="0"/>
              <a:t>biais de survie sélective </a:t>
            </a:r>
            <a:r>
              <a:rPr lang="fr-FR" dirty="0" smtClean="0"/>
              <a:t>= si on a à l’inclusion des sujets traités depuis longtemps il y aurait une probabilité importante qu’ils soient résistants, les plus susceptibles ou sensibles décèdent</a:t>
            </a:r>
            <a:r>
              <a:rPr lang="fr-FR" baseline="0" dirty="0" smtClean="0"/>
              <a:t> ou sont transplantés rapidement</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55</a:t>
            </a:fld>
            <a:endParaRPr lang="fr-FR"/>
          </a:p>
        </p:txBody>
      </p:sp>
    </p:spTree>
    <p:extLst>
      <p:ext uri="{BB962C8B-B14F-4D97-AF65-F5344CB8AC3E}">
        <p14:creationId xmlns:p14="http://schemas.microsoft.com/office/powerpoint/2010/main" val="1052382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Sélection des témoins représentatifs des non-malades de la population source d’où est issu le groupe des malades étudiés ?</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57</a:t>
            </a:fld>
            <a:endParaRPr lang="fr-FR"/>
          </a:p>
        </p:txBody>
      </p:sp>
    </p:spTree>
    <p:extLst>
      <p:ext uri="{BB962C8B-B14F-4D97-AF65-F5344CB8AC3E}">
        <p14:creationId xmlns:p14="http://schemas.microsoft.com/office/powerpoint/2010/main" val="3666380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Proposition A : VRAI</a:t>
            </a:r>
          </a:p>
          <a:p>
            <a:r>
              <a:rPr lang="fr-FR" sz="1200" kern="1200" dirty="0" smtClean="0">
                <a:solidFill>
                  <a:schemeClr val="tx1"/>
                </a:solidFill>
                <a:effectLst/>
                <a:latin typeface="+mn-lt"/>
                <a:ea typeface="+mn-ea"/>
                <a:cs typeface="+mn-cs"/>
              </a:rPr>
              <a:t>S’ils sont hospitalisés potentiellement FDR en lien avec leur motif d’hospitalisation </a:t>
            </a:r>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 les témoins issus d’une population hospitalisés sont « sélectionnés » : ils sont différents de la population générale et présentent souvent plus de facteurs de risque que les témoins de population générale.</a:t>
            </a:r>
          </a:p>
          <a:p>
            <a:r>
              <a:rPr lang="fr-FR" sz="1200" kern="1200" dirty="0" smtClean="0">
                <a:solidFill>
                  <a:schemeClr val="tx1"/>
                </a:solidFill>
                <a:effectLst/>
                <a:latin typeface="+mn-lt"/>
                <a:ea typeface="+mn-ea"/>
                <a:cs typeface="+mn-cs"/>
              </a:rPr>
              <a:t>Eventuellement, ils peuvent également avoir une probabilité d’exposition à certains facteurs de risques étudiés moins élevée que les sujets non hospitalisés, tout dépend des facteurs de risque et du service d’hospitalisation considéré. La proposition aurait dû être nuancée.</a:t>
            </a:r>
          </a:p>
          <a:p>
            <a:r>
              <a:rPr lang="fr-FR" sz="1200" b="1"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Proposition B : VRAI</a:t>
            </a:r>
          </a:p>
          <a:p>
            <a:r>
              <a:rPr lang="fr-FR" sz="1200" kern="1200" dirty="0" smtClean="0">
                <a:solidFill>
                  <a:schemeClr val="tx1"/>
                </a:solidFill>
                <a:effectLst/>
                <a:latin typeface="+mn-lt"/>
                <a:ea typeface="+mn-ea"/>
                <a:cs typeface="+mn-cs"/>
              </a:rPr>
              <a:t>Les témoins issus de la famille des cas sont « sélectionnés » : ils ont une probabilité plus importante que les témoins de population générale de présenter des facteurs d’exposition proches de ceux des cas (ex : même mode de vie …)</a:t>
            </a:r>
          </a:p>
          <a:p>
            <a:r>
              <a:rPr lang="fr-FR" sz="1200" b="1"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Proposition C : FAUX</a:t>
            </a:r>
          </a:p>
          <a:p>
            <a:r>
              <a:rPr lang="fr-FR" sz="1200" kern="1200" dirty="0" smtClean="0">
                <a:solidFill>
                  <a:schemeClr val="tx1"/>
                </a:solidFill>
                <a:effectLst/>
                <a:latin typeface="+mn-lt"/>
                <a:ea typeface="+mn-ea"/>
                <a:cs typeface="+mn-cs"/>
              </a:rPr>
              <a:t>Cela dépend du service d’hospitalisation considéré, rien d’étaye cette proposition</a:t>
            </a:r>
          </a:p>
          <a:p>
            <a:r>
              <a:rPr lang="fr-FR" sz="1200" b="1"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Proposition D : VRAI</a:t>
            </a:r>
          </a:p>
          <a:p>
            <a:r>
              <a:rPr lang="fr-FR" sz="1200" kern="1200" dirty="0" smtClean="0">
                <a:solidFill>
                  <a:schemeClr val="tx1"/>
                </a:solidFill>
                <a:effectLst/>
                <a:latin typeface="+mn-lt"/>
                <a:ea typeface="+mn-ea"/>
                <a:cs typeface="+mn-cs"/>
              </a:rPr>
              <a:t>C’est vrai, la population chinoise peut ne pas avoir les même caractéristiques (taux de fumeurs, âge, sexe, polluants environnementaux …) dans l’ensemble du territoire</a:t>
            </a:r>
          </a:p>
          <a:p>
            <a:r>
              <a:rPr lang="fr-FR" sz="1200" b="1"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Proposition E : FAUX</a:t>
            </a:r>
          </a:p>
          <a:p>
            <a:r>
              <a:rPr lang="fr-FR" sz="1200" kern="1200" dirty="0" smtClean="0">
                <a:solidFill>
                  <a:schemeClr val="tx1"/>
                </a:solidFill>
                <a:effectLst/>
                <a:latin typeface="+mn-lt"/>
                <a:ea typeface="+mn-ea"/>
                <a:cs typeface="+mn-cs"/>
              </a:rPr>
              <a:t>C’est de façon générale plutôt faux, même si c’est éventuellement possible. Les témoins issus d’une population hospitalisée sont « sélectionnés » : ils sont différents de la population générale.</a:t>
            </a:r>
          </a:p>
          <a:p>
            <a:r>
              <a:rPr lang="fr-FR" sz="1200" kern="1200" dirty="0" smtClean="0">
                <a:solidFill>
                  <a:schemeClr val="tx1"/>
                </a:solidFill>
                <a:effectLst/>
                <a:latin typeface="+mn-lt"/>
                <a:ea typeface="+mn-ea"/>
                <a:cs typeface="+mn-cs"/>
              </a:rPr>
              <a:t>Globalement, ils ont une probabilité d’exposition à certains facteurs de risque étudiés supérieure à celle des témoins de population générale mais inférieure à celle des cas.</a:t>
            </a:r>
          </a:p>
          <a:p>
            <a:r>
              <a:rPr lang="fr-FR" sz="1200" kern="1200" dirty="0" smtClean="0">
                <a:solidFill>
                  <a:schemeClr val="tx1"/>
                </a:solidFill>
                <a:effectLst/>
                <a:latin typeface="+mn-lt"/>
                <a:ea typeface="+mn-ea"/>
                <a:cs typeface="+mn-cs"/>
              </a:rPr>
              <a:t>Mais, on peut imaginer dans certaines circonstances qu’ils peuvent également avoir une probabilité d’exposition à certains facteurs de risques étudiés plus élevée que les cas (par exemple si les témoins sont recrutés en service d’addictologie ; ils seront certainement plus fréquemment exposés à l’alcool et au tabac que les cas)</a:t>
            </a:r>
          </a:p>
          <a:p>
            <a:r>
              <a:rPr lang="fr-FR" sz="1200" kern="1200" dirty="0" smtClean="0">
                <a:solidFill>
                  <a:schemeClr val="tx1"/>
                </a:solidFill>
                <a:effectLst/>
                <a:latin typeface="+mn-lt"/>
                <a:ea typeface="+mn-ea"/>
                <a:cs typeface="+mn-cs"/>
              </a:rPr>
              <a:t>La proposition est ambiguë et aurait dû être nuancée.</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58</a:t>
            </a:fld>
            <a:endParaRPr lang="fr-FR"/>
          </a:p>
        </p:txBody>
      </p:sp>
    </p:spTree>
    <p:extLst>
      <p:ext uri="{BB962C8B-B14F-4D97-AF65-F5344CB8AC3E}">
        <p14:creationId xmlns:p14="http://schemas.microsoft.com/office/powerpoint/2010/main" val="375645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952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fld id="{A7457F92-29B5-49BC-9A59-F4EF4DE70BDA}" type="slidenum">
              <a:rPr lang="fr-FR" altLang="fr-FR" sz="1200">
                <a:latin typeface="Times New Roman" panose="02020603050405020304" pitchFamily="18" charset="0"/>
              </a:rPr>
              <a:pPr/>
              <a:t>59</a:t>
            </a:fld>
            <a:endParaRPr lang="fr-FR" altLang="fr-FR" sz="1200">
              <a:latin typeface="Times New Roman" panose="02020603050405020304" pitchFamily="18" charset="0"/>
            </a:endParaRPr>
          </a:p>
        </p:txBody>
      </p:sp>
    </p:spTree>
    <p:extLst>
      <p:ext uri="{BB962C8B-B14F-4D97-AF65-F5344CB8AC3E}">
        <p14:creationId xmlns:p14="http://schemas.microsoft.com/office/powerpoint/2010/main" val="193584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Où trouver les informations dans l’article</a:t>
            </a:r>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4</a:t>
            </a:fld>
            <a:endParaRPr lang="fr-FR"/>
          </a:p>
        </p:txBody>
      </p:sp>
    </p:spTree>
    <p:extLst>
      <p:ext uri="{BB962C8B-B14F-4D97-AF65-F5344CB8AC3E}">
        <p14:creationId xmlns:p14="http://schemas.microsoft.com/office/powerpoint/2010/main" val="1384262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The "health worker" effect is really a special type of selection bias that occurs in cohort studies of occupational exposures when the general population is used as the comparison group. </a:t>
            </a:r>
            <a:r>
              <a:rPr lang="en-US" sz="1200" b="0" i="0" kern="1200" dirty="0" smtClean="0">
                <a:solidFill>
                  <a:schemeClr val="tx1"/>
                </a:solidFill>
                <a:effectLst/>
                <a:latin typeface="+mn-lt"/>
                <a:ea typeface="+mn-ea"/>
                <a:cs typeface="+mn-cs"/>
              </a:rPr>
              <a:t>The general population consists of both healthy people and unhealthy people. Those who are not healthy are less likely to be employed, while the employed work force tends to have fewer sick people. Moreover, people with severe illnesses would be most likely to be excluded from employment, but not from the general population. As a result, comparisons of mortality rates between an employed group and the general population will be biased.</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60</a:t>
            </a:fld>
            <a:endParaRPr lang="fr-FR"/>
          </a:p>
        </p:txBody>
      </p:sp>
    </p:spTree>
    <p:extLst>
      <p:ext uri="{BB962C8B-B14F-4D97-AF65-F5344CB8AC3E}">
        <p14:creationId xmlns:p14="http://schemas.microsoft.com/office/powerpoint/2010/main" val="34667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a:t>
            </a:r>
          </a:p>
          <a:p>
            <a:r>
              <a:rPr lang="fr-FR" sz="1200" dirty="0" smtClean="0"/>
              <a:t>Quel est le CJ :</a:t>
            </a:r>
          </a:p>
          <a:p>
            <a:r>
              <a:rPr lang="fr-FR" sz="1200" dirty="0" smtClean="0"/>
              <a:t>Le </a:t>
            </a:r>
            <a:r>
              <a:rPr lang="fr-FR" sz="1200" b="1" dirty="0" smtClean="0"/>
              <a:t>développement cognitif des enfants est le critère de jugement principal</a:t>
            </a:r>
            <a:endParaRPr lang="fr-FR" sz="1200" dirty="0" smtClean="0"/>
          </a:p>
          <a:p>
            <a:r>
              <a:rPr lang="fr-FR" sz="1200" b="1" i="1" dirty="0" smtClean="0"/>
              <a:t>Mesuré comment ?</a:t>
            </a:r>
          </a:p>
          <a:p>
            <a:endParaRPr lang="fr-FR" sz="1200" b="1" i="1" dirty="0" smtClean="0"/>
          </a:p>
          <a:p>
            <a:r>
              <a:rPr lang="fr-FR" sz="1200" b="1" i="1" dirty="0" smtClean="0"/>
              <a:t>Avec quoi : </a:t>
            </a:r>
            <a:endParaRPr lang="fr-FR" sz="1200" dirty="0" smtClean="0"/>
          </a:p>
          <a:p>
            <a:r>
              <a:rPr lang="fr-FR" sz="1200" dirty="0" smtClean="0"/>
              <a:t>Mesuré au moyen de </a:t>
            </a:r>
            <a:r>
              <a:rPr lang="fr-FR" sz="1200" b="1" dirty="0" smtClean="0"/>
              <a:t>l'échelle anglaise de capacité : British </a:t>
            </a:r>
            <a:r>
              <a:rPr lang="fr-FR" sz="1200" b="1" dirty="0" err="1" smtClean="0"/>
              <a:t>Ability</a:t>
            </a:r>
            <a:r>
              <a:rPr lang="fr-FR" sz="1200" b="1" dirty="0" smtClean="0"/>
              <a:t> </a:t>
            </a:r>
            <a:r>
              <a:rPr lang="fr-FR" sz="1200" b="1" dirty="0" err="1" smtClean="0"/>
              <a:t>Scale</a:t>
            </a:r>
            <a:r>
              <a:rPr lang="fr-FR" sz="1200" b="1" dirty="0" smtClean="0"/>
              <a:t> (BAS) deuxième édition</a:t>
            </a:r>
            <a:endParaRPr lang="fr-FR" sz="1200" dirty="0" smtClean="0"/>
          </a:p>
          <a:p>
            <a:r>
              <a:rPr lang="fr-FR" sz="1200" b="1" dirty="0" smtClean="0"/>
              <a:t>batterie de tests évaluant les capacités cognitives et éducatives</a:t>
            </a:r>
            <a:endParaRPr lang="fr-FR" sz="1200" dirty="0" smtClean="0"/>
          </a:p>
          <a:p>
            <a:r>
              <a:rPr lang="fr-FR" sz="1200" dirty="0" smtClean="0"/>
              <a:t>comportant </a:t>
            </a:r>
            <a:r>
              <a:rPr lang="fr-FR" sz="1200" b="1" dirty="0" smtClean="0"/>
              <a:t>trois sous échelles mesurant : le vocabulaire des noms, la similarité d'images, la construction de formes</a:t>
            </a:r>
            <a:r>
              <a:rPr lang="fr-FR" sz="1200" dirty="0" smtClean="0"/>
              <a:t>.</a:t>
            </a:r>
          </a:p>
          <a:p>
            <a:r>
              <a:rPr lang="fr-FR" sz="1200" dirty="0" smtClean="0"/>
              <a:t>Ces sous échelle évaluent les capacités verbales, le raisonnement sur des images, et les capacités de perception spatiale.</a:t>
            </a:r>
          </a:p>
          <a:p>
            <a:r>
              <a:rPr lang="fr-FR" sz="1200" dirty="0" smtClean="0"/>
              <a:t>C'est un outil </a:t>
            </a:r>
            <a:r>
              <a:rPr lang="fr-FR" sz="1200" b="1" dirty="0" smtClean="0"/>
              <a:t>robuste</a:t>
            </a:r>
            <a:endParaRPr lang="fr-FR" sz="1200" dirty="0" smtClean="0"/>
          </a:p>
          <a:p>
            <a:r>
              <a:rPr lang="fr-FR" sz="1200" dirty="0" smtClean="0"/>
              <a:t>cet outil permet d'obtenir un </a:t>
            </a:r>
            <a:r>
              <a:rPr lang="fr-FR" sz="1200" b="1" dirty="0" smtClean="0"/>
              <a:t>score moyen pour chaque sous échelle</a:t>
            </a:r>
            <a:endParaRPr lang="fr-FR" sz="1200" dirty="0" smtClean="0"/>
          </a:p>
          <a:p>
            <a:r>
              <a:rPr lang="fr-FR" sz="1200" dirty="0" smtClean="0"/>
              <a:t> </a:t>
            </a:r>
          </a:p>
          <a:p>
            <a:r>
              <a:rPr lang="fr-FR" sz="1200" b="1" i="1" dirty="0" smtClean="0"/>
              <a:t>Par qui : </a:t>
            </a:r>
            <a:endParaRPr lang="fr-FR" sz="1200" dirty="0" smtClean="0"/>
          </a:p>
          <a:p>
            <a:r>
              <a:rPr lang="fr-FR" sz="1200" dirty="0" smtClean="0"/>
              <a:t>ces sous échelles ont été mesurées par des </a:t>
            </a:r>
            <a:r>
              <a:rPr lang="fr-FR" sz="1200" b="1" dirty="0" smtClean="0"/>
              <a:t>enquêteurs entraînés</a:t>
            </a:r>
            <a:endParaRPr lang="fr-FR" sz="1200" dirty="0" smtClean="0"/>
          </a:p>
          <a:p>
            <a:endParaRPr lang="fr-FR" sz="1200" b="1" dirty="0" smtClean="0"/>
          </a:p>
          <a:p>
            <a:r>
              <a:rPr lang="fr-FR" sz="1200" b="1" dirty="0" smtClean="0"/>
              <a:t>Comment :</a:t>
            </a:r>
          </a:p>
          <a:p>
            <a:r>
              <a:rPr lang="fr-FR" sz="1200" b="1" dirty="0" smtClean="0"/>
              <a:t>directement auprès des enfants </a:t>
            </a:r>
            <a:r>
              <a:rPr lang="fr-FR" sz="1200" dirty="0" smtClean="0"/>
              <a:t>(si capable de lire, pas de troubles de comportement important, niveau anglais ou gallois suffisant)</a:t>
            </a:r>
          </a:p>
          <a:p>
            <a:r>
              <a:rPr lang="fr-FR" sz="1200" dirty="0" smtClean="0"/>
              <a:t>au moyen d'un entretien </a:t>
            </a:r>
            <a:r>
              <a:rPr lang="fr-FR" sz="1200" b="1" dirty="0" smtClean="0"/>
              <a:t>assisté par ordinateur, </a:t>
            </a:r>
            <a:endParaRPr lang="fr-FR" sz="1200" dirty="0" smtClean="0"/>
          </a:p>
          <a:p>
            <a:endParaRPr lang="fr-FR" sz="1200" dirty="0" smtClean="0"/>
          </a:p>
          <a:p>
            <a:r>
              <a:rPr lang="fr-FR" sz="1200" b="1" i="1" dirty="0" smtClean="0"/>
              <a:t>Quand :</a:t>
            </a:r>
            <a:endParaRPr lang="fr-FR" sz="1200" dirty="0" smtClean="0"/>
          </a:p>
          <a:p>
            <a:r>
              <a:rPr lang="fr-FR" sz="1200" dirty="0" smtClean="0"/>
              <a:t>A </a:t>
            </a:r>
            <a:r>
              <a:rPr lang="fr-FR" sz="1200" b="1" dirty="0" smtClean="0"/>
              <a:t>l’âge de 5 ans (visite 3)</a:t>
            </a:r>
          </a:p>
          <a:p>
            <a:endParaRPr lang="fr-FR" sz="1200" b="1" dirty="0" smtClean="0"/>
          </a:p>
          <a:p>
            <a:r>
              <a:rPr lang="fr-FR" sz="1200" b="1" dirty="0" smtClean="0"/>
              <a:t>Prémunition</a:t>
            </a:r>
            <a:r>
              <a:rPr lang="fr-FR" sz="1200" b="1" baseline="0" dirty="0" smtClean="0"/>
              <a:t> contre biais de mesure : </a:t>
            </a:r>
          </a:p>
          <a:p>
            <a:r>
              <a:rPr lang="fr-FR" sz="1200" dirty="0" smtClean="0"/>
              <a:t>Mesure en </a:t>
            </a:r>
            <a:r>
              <a:rPr lang="fr-FR" sz="1200" b="1" dirty="0" smtClean="0"/>
              <a:t>insu</a:t>
            </a:r>
            <a:r>
              <a:rPr lang="fr-FR" sz="1200" dirty="0" smtClean="0"/>
              <a:t> de l’</a:t>
            </a:r>
            <a:r>
              <a:rPr lang="fr-FR" sz="1200" dirty="0" err="1" smtClean="0"/>
              <a:t>expositio</a:t>
            </a:r>
            <a:endParaRPr lang="fr-FR" sz="1200" dirty="0" smtClean="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64</a:t>
            </a:fld>
            <a:endParaRPr lang="fr-FR"/>
          </a:p>
        </p:txBody>
      </p:sp>
    </p:spTree>
    <p:extLst>
      <p:ext uri="{BB962C8B-B14F-4D97-AF65-F5344CB8AC3E}">
        <p14:creationId xmlns:p14="http://schemas.microsoft.com/office/powerpoint/2010/main" val="1905001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Recueil</a:t>
            </a:r>
            <a:r>
              <a:rPr lang="fr-FR" baseline="0" dirty="0" smtClean="0"/>
              <a:t> standardisé = on utilise les même méthodes, les mêmes outils et les mêmes conditions de recueil</a:t>
            </a:r>
          </a:p>
          <a:p>
            <a:endParaRPr lang="fr-FR" baseline="0" dirty="0" smtClean="0"/>
          </a:p>
          <a:p>
            <a:pPr lvl="2">
              <a:buFont typeface="Arial" pitchFamily="34" charset="0"/>
              <a:buChar char="•"/>
              <a:tabLst>
                <a:tab pos="228600" algn="l"/>
              </a:tabLst>
              <a:defRPr/>
            </a:pPr>
            <a:r>
              <a:rPr lang="fr-FR" sz="1600" b="1" i="1" dirty="0" smtClean="0">
                <a:solidFill>
                  <a:schemeClr val="bg1">
                    <a:lumMod val="50000"/>
                  </a:schemeClr>
                </a:solidFill>
                <a:sym typeface="Symbol" pitchFamily="18" charset="2"/>
              </a:rPr>
              <a:t> Validité = mesure bien le concept étudié (exemple qualité de vie)</a:t>
            </a:r>
          </a:p>
          <a:p>
            <a:pPr lvl="2">
              <a:buFont typeface="Arial" pitchFamily="34" charset="0"/>
              <a:buChar char="•"/>
              <a:tabLst>
                <a:tab pos="228600" algn="l"/>
              </a:tabLst>
              <a:defRPr/>
            </a:pPr>
            <a:r>
              <a:rPr lang="fr-FR" sz="1600" b="1" i="1" dirty="0" smtClean="0">
                <a:solidFill>
                  <a:schemeClr val="bg1">
                    <a:lumMod val="50000"/>
                  </a:schemeClr>
                </a:solidFill>
                <a:sym typeface="Symbol" pitchFamily="18" charset="2"/>
              </a:rPr>
              <a:t>  Fiabilité = </a:t>
            </a:r>
            <a:r>
              <a:rPr lang="fr-FR" sz="1600" b="1" i="1" dirty="0" err="1" smtClean="0">
                <a:solidFill>
                  <a:schemeClr val="bg1">
                    <a:lumMod val="50000"/>
                  </a:schemeClr>
                </a:solidFill>
                <a:sym typeface="Symbol" pitchFamily="18" charset="2"/>
              </a:rPr>
              <a:t>reliability</a:t>
            </a:r>
            <a:r>
              <a:rPr lang="fr-FR" sz="1600" b="1" i="1" dirty="0" smtClean="0">
                <a:solidFill>
                  <a:schemeClr val="bg1">
                    <a:lumMod val="50000"/>
                  </a:schemeClr>
                </a:solidFill>
                <a:sym typeface="Symbol" pitchFamily="18" charset="2"/>
              </a:rPr>
              <a:t>  : mesure fiable = résultats ne varient pas du fait de l’instrument</a:t>
            </a:r>
          </a:p>
          <a:p>
            <a:pPr lvl="2">
              <a:buFont typeface="Arial" pitchFamily="34" charset="0"/>
              <a:buChar char="•"/>
              <a:tabLst>
                <a:tab pos="228600" algn="l"/>
              </a:tabLst>
              <a:defRPr/>
            </a:pPr>
            <a:r>
              <a:rPr lang="fr-FR" sz="1600" b="1" i="1" dirty="0" smtClean="0">
                <a:solidFill>
                  <a:schemeClr val="bg1">
                    <a:lumMod val="50000"/>
                  </a:schemeClr>
                </a:solidFill>
                <a:sym typeface="Symbol" pitchFamily="18" charset="2"/>
              </a:rPr>
              <a:t>  Reproductibilité = mêmes résultats chez un même patient ou par des opérateurs différents</a:t>
            </a:r>
          </a:p>
          <a:p>
            <a:pPr lvl="2">
              <a:buFont typeface="Arial" pitchFamily="34" charset="0"/>
              <a:buNone/>
              <a:tabLst>
                <a:tab pos="228600" algn="l"/>
              </a:tabLst>
              <a:defRPr/>
            </a:pPr>
            <a:r>
              <a:rPr lang="fr-FR" baseline="0" dirty="0" smtClean="0"/>
              <a:t>Lorsqu’il s’agit de mesurer un évènement de santé (par exemple infarctus ) le fait de s’appuyer sur une définition validée de l’infarctus est plutôt du domaine de la validité que de la simple standardisation, c’est un niveau de plus. Idem si on mesurer une dimension de santé comme l’asthénie ou la qualité de vie, on parle aussi d’utilisation d’outils « validés » et par définition le recueil sera standardisé (qui peut le plus peut le moins!)</a:t>
            </a:r>
            <a:endParaRPr lang="fr-FR" dirty="0"/>
          </a:p>
        </p:txBody>
      </p:sp>
      <p:sp>
        <p:nvSpPr>
          <p:cNvPr id="4" name="Espace réservé du numéro de diapositive 3"/>
          <p:cNvSpPr>
            <a:spLocks noGrp="1"/>
          </p:cNvSpPr>
          <p:nvPr>
            <p:ph type="sldNum" sz="quarter" idx="10"/>
          </p:nvPr>
        </p:nvSpPr>
        <p:spPr/>
        <p:txBody>
          <a:bodyPr/>
          <a:lstStyle/>
          <a:p>
            <a:fld id="{7B2A0281-1DB2-4B47-98B1-30A08B17800E}" type="slidenum">
              <a:rPr lang="fr-FR" smtClean="0"/>
              <a:t>65</a:t>
            </a:fld>
            <a:endParaRPr lang="fr-FR"/>
          </a:p>
        </p:txBody>
      </p:sp>
    </p:spTree>
    <p:extLst>
      <p:ext uri="{BB962C8B-B14F-4D97-AF65-F5344CB8AC3E}">
        <p14:creationId xmlns:p14="http://schemas.microsoft.com/office/powerpoint/2010/main" val="269310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FdR</a:t>
            </a:r>
            <a:r>
              <a:rPr lang="fr-FR" dirty="0" smtClean="0"/>
              <a:t> = facteur de risque</a:t>
            </a:r>
          </a:p>
          <a:p>
            <a:r>
              <a:rPr lang="fr-FR" dirty="0" smtClean="0"/>
              <a:t>Biais différentiel peut survenir sur la détermination du caractère malade / non malade (enquête cohorte) ou la détermination du caractère exposés / non exposés (enquête cas-témoins)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Exemples de biais</a:t>
            </a:r>
            <a:r>
              <a:rPr lang="fr-FR" baseline="0" dirty="0" smtClean="0"/>
              <a:t> non différentiel = </a:t>
            </a:r>
            <a:r>
              <a:rPr lang="fr-FR" dirty="0" smtClean="0"/>
              <a:t>tensiomètre mal étalonné, oubli de poser la question sur la conso de tabac lors de l’embauche, mauvais codage des </a:t>
            </a:r>
            <a:r>
              <a:rPr lang="fr-FR" dirty="0" err="1" smtClean="0"/>
              <a:t>diag</a:t>
            </a:r>
            <a:r>
              <a:rPr lang="fr-FR" dirty="0" smtClean="0"/>
              <a:t> dans la base de donnée </a:t>
            </a:r>
          </a:p>
          <a:p>
            <a:r>
              <a:rPr lang="fr-FR" dirty="0" smtClean="0"/>
              <a:t>Exemples de biais</a:t>
            </a:r>
            <a:r>
              <a:rPr lang="fr-FR" baseline="0" dirty="0" smtClean="0"/>
              <a:t> différentiel = les fumeurs sont mieux suivis et on détecte davantage chez eux l’emphysème</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66</a:t>
            </a:fld>
            <a:endParaRPr lang="fr-FR"/>
          </a:p>
        </p:txBody>
      </p:sp>
    </p:spTree>
    <p:extLst>
      <p:ext uri="{BB962C8B-B14F-4D97-AF65-F5344CB8AC3E}">
        <p14:creationId xmlns:p14="http://schemas.microsoft.com/office/powerpoint/2010/main" val="799550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a:t>
            </a:r>
            <a:r>
              <a:rPr lang="fr-FR" baseline="0" dirty="0" smtClean="0"/>
              <a:t> diapositive illustre que le biais non-différentiel fait mathématiquement tendre l’OR vers 1</a:t>
            </a:r>
          </a:p>
          <a:p>
            <a:r>
              <a:rPr lang="fr-FR" baseline="0" dirty="0" smtClean="0"/>
              <a:t>Pour mémoire OR = ad/</a:t>
            </a:r>
            <a:r>
              <a:rPr lang="fr-FR" baseline="0" dirty="0" err="1" smtClean="0"/>
              <a:t>bc</a:t>
            </a:r>
            <a:r>
              <a:rPr lang="fr-FR" baseline="0" dirty="0" smtClean="0"/>
              <a:t>= (60*70)/(40*30) pour la valeur initiale en bleu</a:t>
            </a:r>
          </a:p>
          <a:p>
            <a:r>
              <a:rPr lang="fr-FR" baseline="0" dirty="0" smtClean="0"/>
              <a:t>Pour le biais différentiel comme la variation peut aller dans un ou dans l’autre sens pour l’un des 2 groupe, l’OR peut soit augmenter soit diminuer.</a:t>
            </a:r>
            <a:endParaRPr lang="fr-FR" dirty="0"/>
          </a:p>
        </p:txBody>
      </p:sp>
      <p:sp>
        <p:nvSpPr>
          <p:cNvPr id="4" name="Espace réservé du numéro de diapositive 3"/>
          <p:cNvSpPr>
            <a:spLocks noGrp="1"/>
          </p:cNvSpPr>
          <p:nvPr>
            <p:ph type="sldNum" sz="quarter" idx="10"/>
          </p:nvPr>
        </p:nvSpPr>
        <p:spPr/>
        <p:txBody>
          <a:bodyPr/>
          <a:lstStyle/>
          <a:p>
            <a:fld id="{E5C14BE8-26D1-4F84-886D-F7E0E0201A6B}" type="slidenum">
              <a:rPr lang="fr-FR" smtClean="0"/>
              <a:t>67</a:t>
            </a:fld>
            <a:endParaRPr lang="fr-FR"/>
          </a:p>
        </p:txBody>
      </p:sp>
    </p:spTree>
    <p:extLst>
      <p:ext uri="{BB962C8B-B14F-4D97-AF65-F5344CB8AC3E}">
        <p14:creationId xmlns:p14="http://schemas.microsoft.com/office/powerpoint/2010/main" val="904424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listening to a presentation or reading an article in which data is presented to support a conclusion, one must always consider alternative explanations that may threaten the validity of the conclusions. Specifically, one needs to consider whether random error, bias or confounding could have undermined the conclusions to a significant extent. Virtually all studies have potential flaws, but carefully done studies are designed and conducted in a way that minimizes these problems so that they don't have any important effect on the conclusions. However, in other studies that are conducted in difficult circumstances (e.g., a prospective cohort study in a homeless population in which one would expect difficulty maintaining follow-up) or in poorly designed studies, biases may have a major impact and produce large overestimates or underestimates of the true association. In view of this, it is always important to ask oneself:</a:t>
            </a:r>
          </a:p>
          <a:p>
            <a:r>
              <a:rPr lang="en-US" sz="1200" b="0" i="0" kern="1200" dirty="0" smtClean="0">
                <a:solidFill>
                  <a:schemeClr val="tx1"/>
                </a:solidFill>
                <a:effectLst/>
                <a:latin typeface="+mn-lt"/>
                <a:ea typeface="+mn-ea"/>
                <a:cs typeface="+mn-cs"/>
              </a:rPr>
              <a:t>Given the conditions of the study, could bias have occurred?</a:t>
            </a:r>
          </a:p>
          <a:p>
            <a:r>
              <a:rPr lang="en-US" sz="1200" b="0" i="0" kern="1200" dirty="0" smtClean="0">
                <a:solidFill>
                  <a:schemeClr val="tx1"/>
                </a:solidFill>
                <a:effectLst/>
                <a:latin typeface="+mn-lt"/>
                <a:ea typeface="+mn-ea"/>
                <a:cs typeface="+mn-cs"/>
              </a:rPr>
              <a:t>Is it likely that bias actually was present?</a:t>
            </a:r>
          </a:p>
          <a:p>
            <a:r>
              <a:rPr lang="en-US" sz="1200" b="0" i="0" kern="1200" dirty="0" smtClean="0">
                <a:solidFill>
                  <a:schemeClr val="tx1"/>
                </a:solidFill>
                <a:effectLst/>
                <a:latin typeface="+mn-lt"/>
                <a:ea typeface="+mn-ea"/>
                <a:cs typeface="+mn-cs"/>
              </a:rPr>
              <a:t>If there were bias, would it bias the results toward the null or away from the null?</a:t>
            </a:r>
          </a:p>
          <a:p>
            <a:r>
              <a:rPr lang="en-US" sz="1200" b="0" i="0" kern="1200" dirty="0" smtClean="0">
                <a:solidFill>
                  <a:schemeClr val="tx1"/>
                </a:solidFill>
                <a:effectLst/>
                <a:latin typeface="+mn-lt"/>
                <a:ea typeface="+mn-ea"/>
                <a:cs typeface="+mn-cs"/>
              </a:rPr>
              <a:t>Is the magnitude of distortion likely to be small and inconsequential or large?</a:t>
            </a:r>
          </a:p>
          <a:p>
            <a:r>
              <a:rPr lang="en-US" sz="1200" b="0" i="0" kern="1200" dirty="0" smtClean="0">
                <a:solidFill>
                  <a:schemeClr val="tx1"/>
                </a:solidFill>
                <a:effectLst/>
                <a:latin typeface="+mn-lt"/>
                <a:ea typeface="+mn-ea"/>
                <a:cs typeface="+mn-cs"/>
              </a:rPr>
              <a:t>Direction of Bias</a:t>
            </a:r>
          </a:p>
          <a:p>
            <a:r>
              <a:rPr lang="en-US" sz="1200" b="0" i="0" kern="1200" dirty="0" smtClean="0">
                <a:solidFill>
                  <a:schemeClr val="tx1"/>
                </a:solidFill>
                <a:effectLst/>
                <a:latin typeface="+mn-lt"/>
                <a:ea typeface="+mn-ea"/>
                <a:cs typeface="+mn-cs"/>
              </a:rPr>
              <a:t>You know that </a:t>
            </a:r>
            <a:r>
              <a:rPr lang="en-US" sz="1200" b="0" i="0" u="sng" kern="1200" dirty="0" smtClean="0">
                <a:solidFill>
                  <a:schemeClr val="tx1"/>
                </a:solidFill>
                <a:effectLst/>
                <a:latin typeface="+mn-lt"/>
                <a:ea typeface="+mn-ea"/>
                <a:cs typeface="+mn-cs"/>
              </a:rPr>
              <a:t>non-differential misclassification</a:t>
            </a:r>
            <a:r>
              <a:rPr lang="en-US" sz="1200" b="0" i="0" kern="1200" dirty="0" smtClean="0">
                <a:solidFill>
                  <a:schemeClr val="tx1"/>
                </a:solidFill>
                <a:effectLst/>
                <a:latin typeface="+mn-lt"/>
                <a:ea typeface="+mn-ea"/>
                <a:cs typeface="+mn-cs"/>
              </a:rPr>
              <a:t> will always bias towards the null.</a:t>
            </a:r>
          </a:p>
          <a:p>
            <a:r>
              <a:rPr lang="en-US" sz="1200" b="0" i="0" kern="1200" dirty="0" smtClean="0">
                <a:solidFill>
                  <a:schemeClr val="tx1"/>
                </a:solidFill>
                <a:effectLst/>
                <a:latin typeface="+mn-lt"/>
                <a:ea typeface="+mn-ea"/>
                <a:cs typeface="+mn-cs"/>
              </a:rPr>
              <a:t>The effects (i.e., either overestimation or underestimation) of </a:t>
            </a:r>
            <a:r>
              <a:rPr lang="en-US" sz="1200" b="0" i="0" u="sng" kern="1200" dirty="0" smtClean="0">
                <a:solidFill>
                  <a:schemeClr val="tx1"/>
                </a:solidFill>
                <a:effectLst/>
                <a:latin typeface="+mn-lt"/>
                <a:ea typeface="+mn-ea"/>
                <a:cs typeface="+mn-cs"/>
              </a:rPr>
              <a:t>differential misclassification</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rPr>
              <a:t>selection bias</a:t>
            </a:r>
            <a:r>
              <a:rPr lang="en-US" sz="1200" b="0" i="0" kern="1200" dirty="0" smtClean="0">
                <a:solidFill>
                  <a:schemeClr val="tx1"/>
                </a:solidFill>
                <a:effectLst/>
                <a:latin typeface="+mn-lt"/>
                <a:ea typeface="+mn-ea"/>
                <a:cs typeface="+mn-cs"/>
              </a:rPr>
              <a:t> will depend on the details, but you can figure this out by just making a simple model of the true relationship and examining the effects of changing the numbers as if there were either </a:t>
            </a:r>
            <a:r>
              <a:rPr lang="en-US" sz="1200" b="0" i="0" kern="1200" dirty="0" err="1" smtClean="0">
                <a:solidFill>
                  <a:schemeClr val="tx1"/>
                </a:solidFill>
                <a:effectLst/>
                <a:latin typeface="+mn-lt"/>
                <a:ea typeface="+mn-ea"/>
                <a:cs typeface="+mn-cs"/>
              </a:rPr>
              <a:t>selction</a:t>
            </a:r>
            <a:r>
              <a:rPr lang="en-US" sz="1200" b="0" i="0" kern="1200" dirty="0" smtClean="0">
                <a:solidFill>
                  <a:schemeClr val="tx1"/>
                </a:solidFill>
                <a:effectLst/>
                <a:latin typeface="+mn-lt"/>
                <a:ea typeface="+mn-ea"/>
                <a:cs typeface="+mn-cs"/>
              </a:rPr>
              <a:t> bias or differential misclassification.</a:t>
            </a:r>
          </a:p>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68</a:t>
            </a:fld>
            <a:endParaRPr lang="fr-FR"/>
          </a:p>
        </p:txBody>
      </p:sp>
    </p:spTree>
    <p:extLst>
      <p:ext uri="{BB962C8B-B14F-4D97-AF65-F5344CB8AC3E}">
        <p14:creationId xmlns:p14="http://schemas.microsoft.com/office/powerpoint/2010/main" val="3195923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A5B7F30-438B-4DE3-A5FC-0A407BCC1764}" type="slidenum">
              <a:rPr lang="fr-FR" smtClean="0"/>
              <a:pPr>
                <a:defRPr/>
              </a:pPr>
              <a:t>71</a:t>
            </a:fld>
            <a:endParaRPr lang="fr-FR"/>
          </a:p>
        </p:txBody>
      </p:sp>
    </p:spTree>
    <p:extLst>
      <p:ext uri="{BB962C8B-B14F-4D97-AF65-F5344CB8AC3E}">
        <p14:creationId xmlns:p14="http://schemas.microsoft.com/office/powerpoint/2010/main" val="52448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Quand on apparie</a:t>
            </a:r>
            <a:r>
              <a:rPr lang="fr-FR" baseline="0" dirty="0" smtClean="0"/>
              <a:t> on ne peut plus calculer l’OR associé à la variable d’appariement</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73</a:t>
            </a:fld>
            <a:endParaRPr lang="fr-FR"/>
          </a:p>
        </p:txBody>
      </p:sp>
    </p:spTree>
    <p:extLst>
      <p:ext uri="{BB962C8B-B14F-4D97-AF65-F5344CB8AC3E}">
        <p14:creationId xmlns:p14="http://schemas.microsoft.com/office/powerpoint/2010/main" val="502921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AS 1 : diagnostics/prescriptions survenus dans les 6 mois précédant le diagnostic de cancer ont été exclus -&gt; diminue le nombre de patients exposés </a:t>
            </a:r>
          </a:p>
          <a:p>
            <a:r>
              <a:rPr lang="fr-FR" sz="1200" dirty="0" smtClean="0"/>
              <a:t>AS 2 : première date de diagnostic/prescription utilisée pour définir le statut d’exposition -&gt; modifie la répartition des patients entre les groupes non-</a:t>
            </a:r>
            <a:r>
              <a:rPr lang="fr-FR" sz="1200" dirty="0" err="1" smtClean="0"/>
              <a:t>exposure</a:t>
            </a:r>
            <a:r>
              <a:rPr lang="fr-FR" sz="1200" dirty="0" smtClean="0"/>
              <a:t>/</a:t>
            </a:r>
            <a:r>
              <a:rPr lang="fr-FR" sz="1200" dirty="0" err="1" smtClean="0"/>
              <a:t>recent</a:t>
            </a:r>
            <a:r>
              <a:rPr lang="fr-FR" sz="1200" dirty="0" smtClean="0"/>
              <a:t> </a:t>
            </a:r>
            <a:r>
              <a:rPr lang="fr-FR" sz="1200" dirty="0" err="1" smtClean="0"/>
              <a:t>exposure</a:t>
            </a:r>
            <a:r>
              <a:rPr lang="fr-FR" sz="1200" dirty="0" smtClean="0"/>
              <a:t>/former </a:t>
            </a:r>
            <a:r>
              <a:rPr lang="fr-FR" sz="1200" dirty="0" err="1" smtClean="0"/>
              <a:t>exposure</a:t>
            </a:r>
            <a:r>
              <a:rPr lang="fr-FR" sz="1200" dirty="0" smtClean="0"/>
              <a:t> </a:t>
            </a:r>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75</a:t>
            </a:fld>
            <a:endParaRPr lang="fr-FR"/>
          </a:p>
        </p:txBody>
      </p:sp>
    </p:spTree>
    <p:extLst>
      <p:ext uri="{BB962C8B-B14F-4D97-AF65-F5344CB8AC3E}">
        <p14:creationId xmlns:p14="http://schemas.microsoft.com/office/powerpoint/2010/main" val="3135167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AS 1 : diagnostics/prescriptions survenus dans les 6 mois précédant le diagnostic de cancer ont été exclus -&gt; diminue le nombre de patients exposés </a:t>
            </a:r>
          </a:p>
          <a:p>
            <a:r>
              <a:rPr lang="fr-FR" sz="1200" dirty="0" smtClean="0"/>
              <a:t>AS 2 : première date de diagnostic/prescription utilisée pour définir le statut d’exposition -&gt; modifie la répartition des patients entre les groupes non-</a:t>
            </a:r>
            <a:r>
              <a:rPr lang="fr-FR" sz="1200" dirty="0" err="1" smtClean="0"/>
              <a:t>exposure</a:t>
            </a:r>
            <a:r>
              <a:rPr lang="fr-FR" sz="1200" dirty="0" smtClean="0"/>
              <a:t>/</a:t>
            </a:r>
            <a:r>
              <a:rPr lang="fr-FR" sz="1200" dirty="0" err="1" smtClean="0"/>
              <a:t>recent</a:t>
            </a:r>
            <a:r>
              <a:rPr lang="fr-FR" sz="1200" dirty="0" smtClean="0"/>
              <a:t> </a:t>
            </a:r>
            <a:r>
              <a:rPr lang="fr-FR" sz="1200" dirty="0" err="1" smtClean="0"/>
              <a:t>exposure</a:t>
            </a:r>
            <a:r>
              <a:rPr lang="fr-FR" sz="1200" dirty="0" smtClean="0"/>
              <a:t>/former </a:t>
            </a:r>
            <a:r>
              <a:rPr lang="fr-FR" sz="1200" dirty="0" err="1" smtClean="0"/>
              <a:t>exposure</a:t>
            </a:r>
            <a:r>
              <a:rPr lang="fr-FR" sz="1200" dirty="0" smtClean="0"/>
              <a:t> </a:t>
            </a:r>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76</a:t>
            </a:fld>
            <a:endParaRPr lang="fr-FR"/>
          </a:p>
        </p:txBody>
      </p:sp>
    </p:spTree>
    <p:extLst>
      <p:ext uri="{BB962C8B-B14F-4D97-AF65-F5344CB8AC3E}">
        <p14:creationId xmlns:p14="http://schemas.microsoft.com/office/powerpoint/2010/main" val="328169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study subjects were asked to fill out a self-administered</a:t>
            </a:r>
          </a:p>
          <a:p>
            <a:r>
              <a:rPr lang="en-US" sz="1200" b="0" i="0" u="none" strike="noStrike" kern="1200" baseline="0" dirty="0" smtClean="0">
                <a:solidFill>
                  <a:schemeClr val="tx1"/>
                </a:solidFill>
                <a:latin typeface="+mn-lt"/>
                <a:ea typeface="+mn-ea"/>
                <a:cs typeface="+mn-cs"/>
              </a:rPr>
              <a:t>questionnaire, which was designed by experts. The</a:t>
            </a:r>
          </a:p>
          <a:p>
            <a:r>
              <a:rPr lang="en-US" sz="1200" b="0" i="0" u="none" strike="noStrike" kern="1200" baseline="0" dirty="0" smtClean="0">
                <a:solidFill>
                  <a:schemeClr val="tx1"/>
                </a:solidFill>
                <a:latin typeface="+mn-lt"/>
                <a:ea typeface="+mn-ea"/>
                <a:cs typeface="+mn-cs"/>
              </a:rPr>
              <a:t>questionnaire included questions assessing cigarette smoking,</a:t>
            </a:r>
          </a:p>
          <a:p>
            <a:r>
              <a:rPr lang="en-US" sz="1200" b="0" i="0" u="none" strike="noStrike" kern="1200" baseline="0" dirty="0" smtClean="0">
                <a:solidFill>
                  <a:schemeClr val="tx1"/>
                </a:solidFill>
                <a:latin typeface="+mn-lt"/>
                <a:ea typeface="+mn-ea"/>
                <a:cs typeface="+mn-cs"/>
              </a:rPr>
              <a:t>alcohol drinking, tea drinking, exposure to carcinogens,</a:t>
            </a:r>
          </a:p>
          <a:p>
            <a:r>
              <a:rPr lang="en-US" sz="1200" b="0" i="0" u="none" strike="noStrike" kern="1200" baseline="0" dirty="0" smtClean="0">
                <a:solidFill>
                  <a:schemeClr val="tx1"/>
                </a:solidFill>
                <a:latin typeface="+mn-lt"/>
                <a:ea typeface="+mn-ea"/>
                <a:cs typeface="+mn-cs"/>
              </a:rPr>
              <a:t>environmental factors, dietary habits, family history of</a:t>
            </a:r>
          </a:p>
          <a:p>
            <a:r>
              <a:rPr lang="en-US" sz="1200" b="0" i="0" u="none" strike="noStrike" kern="1200" baseline="0" dirty="0" smtClean="0">
                <a:solidFill>
                  <a:schemeClr val="tx1"/>
                </a:solidFill>
                <a:latin typeface="+mn-lt"/>
                <a:ea typeface="+mn-ea"/>
                <a:cs typeface="+mn-cs"/>
              </a:rPr>
              <a:t>pancreatic disease (pancreatitis, pancreatic cyst, </a:t>
            </a:r>
            <a:r>
              <a:rPr lang="en-US" sz="1200" b="0" i="0" u="none" strike="noStrike" kern="1200" baseline="0" dirty="0" err="1" smtClean="0">
                <a:solidFill>
                  <a:schemeClr val="tx1"/>
                </a:solidFill>
                <a:latin typeface="+mn-lt"/>
                <a:ea typeface="+mn-ea"/>
                <a:cs typeface="+mn-cs"/>
              </a:rPr>
              <a:t>cholecystitis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gallstone, peptic ulcer, or cancer), and psychological factors</a:t>
            </a:r>
          </a:p>
          <a:p>
            <a:r>
              <a:rPr lang="en-US" sz="1200" b="0" i="0" u="none" strike="noStrike" kern="1200" baseline="0" dirty="0" smtClean="0">
                <a:solidFill>
                  <a:schemeClr val="tx1"/>
                </a:solidFill>
                <a:latin typeface="+mn-lt"/>
                <a:ea typeface="+mn-ea"/>
                <a:cs typeface="+mn-cs"/>
              </a:rPr>
              <a:t>(personal characteristics and depression).</a:t>
            </a:r>
            <a:endParaRPr lang="en-US"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6</a:t>
            </a:fld>
            <a:endParaRPr lang="fr-FR"/>
          </a:p>
        </p:txBody>
      </p:sp>
    </p:spTree>
    <p:extLst>
      <p:ext uri="{BB962C8B-B14F-4D97-AF65-F5344CB8AC3E}">
        <p14:creationId xmlns:p14="http://schemas.microsoft.com/office/powerpoint/2010/main" val="3062160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AS 1 : diagnostics/prescriptions survenus dans les 6 mois précédant le diagnostic de cancer ont été exclus -&gt; diminue le nombre de patients exposés </a:t>
            </a:r>
          </a:p>
          <a:p>
            <a:r>
              <a:rPr lang="fr-FR" sz="1200" dirty="0" smtClean="0"/>
              <a:t>AS 2 : première date de diagnostic/prescription utilisée pour définir le statut d’exposition -&gt; modifie la répartition des patients entre les groupes non-</a:t>
            </a:r>
            <a:r>
              <a:rPr lang="fr-FR" sz="1200" dirty="0" err="1" smtClean="0"/>
              <a:t>exposure</a:t>
            </a:r>
            <a:r>
              <a:rPr lang="fr-FR" sz="1200" dirty="0" smtClean="0"/>
              <a:t>/</a:t>
            </a:r>
            <a:r>
              <a:rPr lang="fr-FR" sz="1200" dirty="0" err="1" smtClean="0"/>
              <a:t>recent</a:t>
            </a:r>
            <a:r>
              <a:rPr lang="fr-FR" sz="1200" dirty="0" smtClean="0"/>
              <a:t> </a:t>
            </a:r>
            <a:r>
              <a:rPr lang="fr-FR" sz="1200" dirty="0" err="1" smtClean="0"/>
              <a:t>exposure</a:t>
            </a:r>
            <a:r>
              <a:rPr lang="fr-FR" sz="1200" dirty="0" smtClean="0"/>
              <a:t>/former </a:t>
            </a:r>
            <a:r>
              <a:rPr lang="fr-FR" sz="1200" dirty="0" err="1" smtClean="0"/>
              <a:t>exposure</a:t>
            </a:r>
            <a:r>
              <a:rPr lang="fr-FR"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Brulure estomac =&gt; IPP =&gt; cancer de l’estomac on peut penser que IPP donne cancer estomac mais en fait cancer estomac donne brulure donc IPP</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77</a:t>
            </a:fld>
            <a:endParaRPr lang="fr-FR"/>
          </a:p>
        </p:txBody>
      </p:sp>
    </p:spTree>
    <p:extLst>
      <p:ext uri="{BB962C8B-B14F-4D97-AF65-F5344CB8AC3E}">
        <p14:creationId xmlns:p14="http://schemas.microsoft.com/office/powerpoint/2010/main" val="3534626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9C4D410-AA63-4CE3-B31A-6A111AEE0DB9}" type="slidenum">
              <a:rPr lang="fr-FR" smtClean="0"/>
              <a:t>79</a:t>
            </a:fld>
            <a:endParaRPr lang="fr-FR"/>
          </a:p>
        </p:txBody>
      </p:sp>
    </p:spTree>
    <p:extLst>
      <p:ext uri="{BB962C8B-B14F-4D97-AF65-F5344CB8AC3E}">
        <p14:creationId xmlns:p14="http://schemas.microsoft.com/office/powerpoint/2010/main" val="593132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9C4D410-AA63-4CE3-B31A-6A111AEE0DB9}" type="slidenum">
              <a:rPr lang="fr-FR" smtClean="0"/>
              <a:t>80</a:t>
            </a:fld>
            <a:endParaRPr lang="fr-FR"/>
          </a:p>
        </p:txBody>
      </p:sp>
    </p:spTree>
    <p:extLst>
      <p:ext uri="{BB962C8B-B14F-4D97-AF65-F5344CB8AC3E}">
        <p14:creationId xmlns:p14="http://schemas.microsoft.com/office/powerpoint/2010/main" val="4067191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9C4D410-AA63-4CE3-B31A-6A111AEE0DB9}" type="slidenum">
              <a:rPr lang="fr-FR" smtClean="0"/>
              <a:t>81</a:t>
            </a:fld>
            <a:endParaRPr lang="fr-FR"/>
          </a:p>
        </p:txBody>
      </p:sp>
    </p:spTree>
    <p:extLst>
      <p:ext uri="{BB962C8B-B14F-4D97-AF65-F5344CB8AC3E}">
        <p14:creationId xmlns:p14="http://schemas.microsoft.com/office/powerpoint/2010/main" val="719543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certains tests permettent de tester des tendances pour une variable explicative continue ou ordinale (trend test, p-trend). Le test détecte par exemple si le risque de décès varie avec la classe d'âge de façon linéaire, que l'évolution soit positive ou négative. A nouveau les tests de tendances se résument par une seule p-value (présence ou absence de tendance). Un test global peut être significatif alors que le test de tendance ne l'est pas, comme dans l'exemple ci-dessous.</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88</a:t>
            </a:fld>
            <a:endParaRPr lang="fr-FR"/>
          </a:p>
        </p:txBody>
      </p:sp>
    </p:spTree>
    <p:extLst>
      <p:ext uri="{BB962C8B-B14F-4D97-AF65-F5344CB8AC3E}">
        <p14:creationId xmlns:p14="http://schemas.microsoft.com/office/powerpoint/2010/main" val="3684765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Consider the risk for diabetes over a 5-year period. If the risk for blindness is 2 in 100 (2%) in a group of patients treated conventionally and 1 in 100 (1%) in patients treated intensively, the absolute difference is derived by simply subtracting the two risks:</a:t>
            </a:r>
          </a:p>
          <a:p>
            <a:r>
              <a:rPr lang="en-US" dirty="0" smtClean="0"/>
              <a:t/>
            </a:r>
            <a:br>
              <a:rPr lang="en-US" dirty="0" smtClean="0"/>
            </a:br>
            <a:r>
              <a:rPr lang="en-US" sz="1200" b="0" i="0" kern="1200" dirty="0" smtClean="0">
                <a:solidFill>
                  <a:schemeClr val="tx1"/>
                </a:solidFill>
                <a:effectLst/>
                <a:latin typeface="+mn-lt"/>
                <a:ea typeface="+mn-ea"/>
                <a:cs typeface="+mn-cs"/>
              </a:rPr>
              <a:t>Expressed as an absolute difference, intensive therapy reduces the 5-year risk for blindness by 1%.</a:t>
            </a:r>
          </a:p>
          <a:p>
            <a:r>
              <a:rPr lang="en-US" sz="1200" b="0" i="0" kern="1200" dirty="0" smtClean="0">
                <a:solidFill>
                  <a:schemeClr val="tx1"/>
                </a:solidFill>
                <a:effectLst/>
                <a:latin typeface="+mn-lt"/>
                <a:ea typeface="+mn-ea"/>
                <a:cs typeface="+mn-cs"/>
              </a:rPr>
              <a:t>The relative difference is the ratio of the two risks. (NB: Relative risk, relative rate, rate ratios, and odds ratios are all examples of relative differences.) Given the data above, the relative difference is:</a:t>
            </a:r>
          </a:p>
          <a:p>
            <a:r>
              <a:rPr lang="en-US" dirty="0" smtClean="0"/>
              <a:t/>
            </a:r>
            <a:br>
              <a:rPr lang="en-US" dirty="0" smtClean="0"/>
            </a:br>
            <a:r>
              <a:rPr lang="en-US" sz="1200" b="0" i="0" kern="1200" dirty="0" smtClean="0">
                <a:solidFill>
                  <a:schemeClr val="tx1"/>
                </a:solidFill>
                <a:effectLst/>
                <a:latin typeface="+mn-lt"/>
                <a:ea typeface="+mn-ea"/>
                <a:cs typeface="+mn-cs"/>
              </a:rPr>
              <a:t>Expressed as a relative difference, intensive therapy reduces the risk for blindness by half.</a:t>
            </a:r>
          </a:p>
          <a:p>
            <a:r>
              <a:rPr lang="en-US" sz="1200" b="0" i="0" kern="1200" dirty="0" smtClean="0">
                <a:solidFill>
                  <a:schemeClr val="tx1"/>
                </a:solidFill>
                <a:effectLst/>
                <a:latin typeface="+mn-lt"/>
                <a:ea typeface="+mn-ea"/>
                <a:cs typeface="+mn-cs"/>
              </a:rPr>
              <a:t>Both expressions have their place. Without any qualification, both statements ("reduced the risk by 1%" and "reduced the risk by 50%") could be construed as representing either an absolute or relative difference. But most important, note the difference in "feel." A statement of "reduced the risk by 1%" does feel like a smaller effect than "reduced the risk by 50%."</a:t>
            </a:r>
          </a:p>
          <a:p>
            <a:r>
              <a:rPr lang="en-US" sz="1200" b="0" i="0" kern="1200" dirty="0" smtClean="0">
                <a:solidFill>
                  <a:schemeClr val="tx1"/>
                </a:solidFill>
                <a:effectLst/>
                <a:latin typeface="+mn-lt"/>
                <a:ea typeface="+mn-ea"/>
                <a:cs typeface="+mn-cs"/>
              </a:rPr>
              <a:t>The most frequent problem readers will face is the reporting of an isolated relative difference. Research abstracts, medical review articles, and general circulation newspapers and magazines are filled with statements like "60% decrease in costs," "twice as many days in the hospital," or "20% decrease in mortality." These statements provide no information about the starting point. For example, the statement, "The risk for disease X was cut in half" gives no information about where r blindness in a patient with you started. As shown in the </a:t>
            </a:r>
            <a:r>
              <a:rPr lang="en-US" sz="1200" b="1" i="0" kern="1200" dirty="0" smtClean="0">
                <a:solidFill>
                  <a:schemeClr val="tx1"/>
                </a:solidFill>
                <a:effectLst/>
                <a:latin typeface="+mn-lt"/>
                <a:ea typeface="+mn-ea"/>
                <a:cs typeface="+mn-cs"/>
              </a:rPr>
              <a:t>Table</a:t>
            </a:r>
            <a:r>
              <a:rPr lang="en-US" sz="1200" b="0" i="0" kern="1200" dirty="0" smtClean="0">
                <a:solidFill>
                  <a:schemeClr val="tx1"/>
                </a:solidFill>
                <a:effectLst/>
                <a:latin typeface="+mn-lt"/>
                <a:ea typeface="+mn-ea"/>
                <a:cs typeface="+mn-cs"/>
              </a:rPr>
              <a:t> below, there is a wide range of risks that can be cut in half.</a:t>
            </a:r>
          </a:p>
          <a:p>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91</a:t>
            </a:fld>
            <a:endParaRPr lang="fr-FR"/>
          </a:p>
        </p:txBody>
      </p:sp>
    </p:spTree>
    <p:extLst>
      <p:ext uri="{BB962C8B-B14F-4D97-AF65-F5344CB8AC3E}">
        <p14:creationId xmlns:p14="http://schemas.microsoft.com/office/powerpoint/2010/main" val="3769085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92</a:t>
            </a:fld>
            <a:endParaRPr lang="fr-FR"/>
          </a:p>
        </p:txBody>
      </p:sp>
    </p:spTree>
    <p:extLst>
      <p:ext uri="{BB962C8B-B14F-4D97-AF65-F5344CB8AC3E}">
        <p14:creationId xmlns:p14="http://schemas.microsoft.com/office/powerpoint/2010/main" val="4037946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93</a:t>
            </a:fld>
            <a:endParaRPr lang="fr-FR"/>
          </a:p>
        </p:txBody>
      </p:sp>
    </p:spTree>
    <p:extLst>
      <p:ext uri="{BB962C8B-B14F-4D97-AF65-F5344CB8AC3E}">
        <p14:creationId xmlns:p14="http://schemas.microsoft.com/office/powerpoint/2010/main" val="1903817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94</a:t>
            </a:fld>
            <a:endParaRPr lang="fr-FR"/>
          </a:p>
        </p:txBody>
      </p:sp>
    </p:spTree>
    <p:extLst>
      <p:ext uri="{BB962C8B-B14F-4D97-AF65-F5344CB8AC3E}">
        <p14:creationId xmlns:p14="http://schemas.microsoft.com/office/powerpoint/2010/main" val="406498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xfrm>
            <a:off x="917575" y="744538"/>
            <a:ext cx="4962525" cy="3722687"/>
          </a:xfrm>
          <a:ln/>
        </p:spPr>
      </p:sp>
      <p:sp>
        <p:nvSpPr>
          <p:cNvPr id="901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la preuve de la nature causale entre FDR et maladie non démontrée par étude observationnelle</a:t>
            </a:r>
          </a:p>
          <a:p>
            <a:r>
              <a:rPr lang="fr-FR" altLang="fr-FR" dirty="0" smtClean="0"/>
              <a:t>Différents arguments sont pris en compte : critères décrits par Hill</a:t>
            </a:r>
          </a:p>
          <a:p>
            <a:endParaRPr lang="fr-FR" altLang="fr-FR" dirty="0" smtClean="0"/>
          </a:p>
        </p:txBody>
      </p:sp>
      <p:sp>
        <p:nvSpPr>
          <p:cNvPr id="901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fld id="{4910B3A2-EEA5-4D47-85CE-0ABBFC94BC71}" type="slidenum">
              <a:rPr lang="fr-FR" altLang="fr-FR" sz="1200" smtClean="0">
                <a:latin typeface="Times New Roman" panose="02020603050405020304" pitchFamily="18" charset="0"/>
              </a:rPr>
              <a:pPr/>
              <a:t>95</a:t>
            </a:fld>
            <a:endParaRPr lang="fr-FR" altLang="fr-FR" sz="1200" smtClean="0">
              <a:latin typeface="Times New Roman" panose="02020603050405020304" pitchFamily="18" charset="0"/>
            </a:endParaRPr>
          </a:p>
        </p:txBody>
      </p:sp>
    </p:spTree>
    <p:extLst>
      <p:ext uri="{BB962C8B-B14F-4D97-AF65-F5344CB8AC3E}">
        <p14:creationId xmlns:p14="http://schemas.microsoft.com/office/powerpoint/2010/main" val="243187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Recrutement des participants dans le passé</a:t>
            </a:r>
          </a:p>
          <a:p>
            <a:r>
              <a:rPr lang="fr-FR" dirty="0" smtClean="0"/>
              <a:t>Recueil des données déjà réalisé de manière prospective </a:t>
            </a:r>
          </a:p>
          <a:p>
            <a:r>
              <a:rPr lang="fr-FR" dirty="0" smtClean="0"/>
              <a:t>Etude sur base de données, registres, dossiers médicaux</a:t>
            </a:r>
          </a:p>
          <a:p>
            <a:r>
              <a:rPr lang="fr-FR" dirty="0" smtClean="0"/>
              <a:t>Reconstitution du suivi</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11</a:t>
            </a:fld>
            <a:endParaRPr lang="fr-FR"/>
          </a:p>
        </p:txBody>
      </p:sp>
    </p:spTree>
    <p:extLst>
      <p:ext uri="{BB962C8B-B14F-4D97-AF65-F5344CB8AC3E}">
        <p14:creationId xmlns:p14="http://schemas.microsoft.com/office/powerpoint/2010/main" val="3958375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2A0281-1DB2-4B47-98B1-30A08B17800E}" type="slidenum">
              <a:rPr lang="fr-FR" smtClean="0"/>
              <a:t>96</a:t>
            </a:fld>
            <a:endParaRPr lang="fr-FR"/>
          </a:p>
        </p:txBody>
      </p:sp>
    </p:spTree>
    <p:extLst>
      <p:ext uri="{BB962C8B-B14F-4D97-AF65-F5344CB8AC3E}">
        <p14:creationId xmlns:p14="http://schemas.microsoft.com/office/powerpoint/2010/main" val="2838278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examen diagnostique vise a classer les patients en ≪ malades ≫ ou ≪ non malades ≫ par rapport a une maladie </a:t>
            </a:r>
            <a:r>
              <a:rPr lang="fr-FR" dirty="0" err="1" smtClean="0"/>
              <a:t>donnee</a:t>
            </a:r>
            <a:r>
              <a:rPr lang="fr-FR" dirty="0" smtClean="0"/>
              <a:t>. </a:t>
            </a:r>
          </a:p>
          <a:p>
            <a:r>
              <a:rPr lang="fr-FR" dirty="0" smtClean="0"/>
              <a:t>Pour </a:t>
            </a:r>
            <a:r>
              <a:rPr lang="fr-FR" dirty="0" err="1" smtClean="0"/>
              <a:t>evaluer</a:t>
            </a:r>
            <a:r>
              <a:rPr lang="fr-FR" dirty="0" smtClean="0"/>
              <a:t> sa performance on mesure sa </a:t>
            </a:r>
            <a:r>
              <a:rPr lang="fr-FR" dirty="0" err="1" smtClean="0"/>
              <a:t>sensibilite</a:t>
            </a:r>
            <a:r>
              <a:rPr lang="fr-FR" dirty="0" smtClean="0"/>
              <a:t>, sa </a:t>
            </a:r>
            <a:r>
              <a:rPr lang="fr-FR" dirty="0" err="1" smtClean="0"/>
              <a:t>specificite</a:t>
            </a:r>
            <a:r>
              <a:rPr lang="fr-FR" dirty="0" smtClean="0"/>
              <a:t> et ses valeurs </a:t>
            </a:r>
            <a:r>
              <a:rPr lang="fr-FR" dirty="0" err="1" smtClean="0"/>
              <a:t>predictives</a:t>
            </a:r>
            <a:r>
              <a:rPr lang="fr-FR" dirty="0" smtClean="0"/>
              <a:t> par rapport a un examen diagnostique de </a:t>
            </a:r>
            <a:r>
              <a:rPr lang="fr-FR" dirty="0" err="1" smtClean="0"/>
              <a:t>reference</a:t>
            </a:r>
            <a:r>
              <a:rPr lang="fr-FR" dirty="0" smtClean="0"/>
              <a:t> </a:t>
            </a:r>
            <a:r>
              <a:rPr lang="fr-FR" dirty="0" err="1" smtClean="0"/>
              <a:t>cense</a:t>
            </a:r>
            <a:r>
              <a:rPr lang="fr-FR" dirty="0" smtClean="0"/>
              <a:t> </a:t>
            </a:r>
            <a:r>
              <a:rPr lang="fr-FR" dirty="0" err="1" smtClean="0"/>
              <a:t>etre</a:t>
            </a:r>
            <a:r>
              <a:rPr lang="fr-FR" dirty="0" smtClean="0"/>
              <a:t> parfait : le ≪ gold standard ≫ (ou ≪ </a:t>
            </a:r>
            <a:r>
              <a:rPr lang="fr-FR" dirty="0" err="1" smtClean="0"/>
              <a:t>etalon</a:t>
            </a:r>
            <a:r>
              <a:rPr lang="fr-FR" dirty="0" smtClean="0"/>
              <a:t> or ≫).</a:t>
            </a:r>
          </a:p>
          <a:p>
            <a:r>
              <a:rPr lang="fr-FR" dirty="0" smtClean="0"/>
              <a:t>Performance d’un test diagnostique = capacité du test à classer correctement les personnes en malades et non-malades (examen POSITIF/examen NEGATIF), on ne parle en général pas de l’efficacité d’un test diagnostique.</a:t>
            </a:r>
          </a:p>
          <a:p>
            <a:endParaRPr lang="fr-FR" dirty="0" smtClean="0"/>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99</a:t>
            </a:fld>
            <a:endParaRPr lang="fr-FR"/>
          </a:p>
        </p:txBody>
      </p:sp>
    </p:spTree>
    <p:extLst>
      <p:ext uri="{BB962C8B-B14F-4D97-AF65-F5344CB8AC3E}">
        <p14:creationId xmlns:p14="http://schemas.microsoft.com/office/powerpoint/2010/main" val="1365214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Pour estimer les caractéristiques d’un test diagnostique, on réalise une étude d’évaluation des caractéristiques informationnelles du test diagnostique.</a:t>
            </a:r>
          </a:p>
          <a:p>
            <a:r>
              <a:rPr lang="fr-FR" sz="1200" b="1" i="0" u="none" strike="noStrike" kern="1200" baseline="0" dirty="0" smtClean="0">
                <a:solidFill>
                  <a:schemeClr val="tx1"/>
                </a:solidFill>
                <a:latin typeface="+mn-lt"/>
                <a:ea typeface="+mn-ea"/>
                <a:cs typeface="+mn-cs"/>
              </a:rPr>
              <a:t>Un échantillon de n sujets est recruté et soumis à la fois à l’examen de référence (gold standard) et au test diagnostique</a:t>
            </a:r>
          </a:p>
          <a:p>
            <a:r>
              <a:rPr lang="fr-FR" sz="1200" b="1" i="0" u="none" strike="noStrike" kern="1200" baseline="0" dirty="0" smtClean="0">
                <a:solidFill>
                  <a:schemeClr val="tx1"/>
                </a:solidFill>
                <a:latin typeface="+mn-lt"/>
                <a:ea typeface="+mn-ea"/>
                <a:cs typeface="+mn-cs"/>
              </a:rPr>
              <a:t>Les caractéristiques informationnelles du test sont estimées par comparaison de la réponse du test au résultat de l’examen de référence dans l’échantillon de n sujets.</a:t>
            </a:r>
          </a:p>
          <a:p>
            <a:r>
              <a:rPr lang="fr-FR" sz="1200" b="1" i="0" u="none" strike="noStrike" kern="1200" baseline="0" dirty="0" smtClean="0">
                <a:solidFill>
                  <a:schemeClr val="tx1"/>
                </a:solidFill>
                <a:latin typeface="+mn-lt"/>
                <a:ea typeface="+mn-ea"/>
                <a:cs typeface="+mn-cs"/>
              </a:rPr>
              <a:t>Pour un test de réponse binaire (positif versus négatif), les sujets sont agencés dans un tableau de contingence</a:t>
            </a:r>
          </a:p>
          <a:p>
            <a:r>
              <a:rPr lang="fr-FR" dirty="0" smtClean="0"/>
              <a:t>Un examen diagnostique vise a classer les patients en ≪ malades ≫ ou ≪ non malades ≫ par rapport a une maladie </a:t>
            </a:r>
            <a:r>
              <a:rPr lang="fr-FR" dirty="0" err="1" smtClean="0"/>
              <a:t>donnee</a:t>
            </a:r>
            <a:r>
              <a:rPr lang="fr-FR" dirty="0" smtClean="0"/>
              <a:t>. </a:t>
            </a:r>
          </a:p>
          <a:p>
            <a:r>
              <a:rPr lang="fr-FR" dirty="0" smtClean="0"/>
              <a:t>Pour </a:t>
            </a:r>
            <a:r>
              <a:rPr lang="fr-FR" dirty="0" err="1" smtClean="0"/>
              <a:t>evaluer</a:t>
            </a:r>
            <a:r>
              <a:rPr lang="fr-FR" dirty="0" smtClean="0"/>
              <a:t> sa performance on mesure sa </a:t>
            </a:r>
            <a:r>
              <a:rPr lang="fr-FR" dirty="0" err="1" smtClean="0"/>
              <a:t>sensibilite</a:t>
            </a:r>
            <a:r>
              <a:rPr lang="fr-FR" dirty="0" smtClean="0"/>
              <a:t>, sa </a:t>
            </a:r>
            <a:r>
              <a:rPr lang="fr-FR" dirty="0" err="1" smtClean="0"/>
              <a:t>specificite</a:t>
            </a:r>
            <a:r>
              <a:rPr lang="fr-FR" dirty="0" smtClean="0"/>
              <a:t> et ses valeurs </a:t>
            </a:r>
            <a:r>
              <a:rPr lang="fr-FR" dirty="0" err="1" smtClean="0"/>
              <a:t>predictives</a:t>
            </a:r>
            <a:r>
              <a:rPr lang="fr-FR" dirty="0" smtClean="0"/>
              <a:t> par rapport a un examen diagnostique de </a:t>
            </a:r>
            <a:r>
              <a:rPr lang="fr-FR" dirty="0" err="1" smtClean="0"/>
              <a:t>reference</a:t>
            </a:r>
            <a:r>
              <a:rPr lang="fr-FR" dirty="0" smtClean="0"/>
              <a:t> </a:t>
            </a:r>
            <a:r>
              <a:rPr lang="fr-FR" dirty="0" err="1" smtClean="0"/>
              <a:t>cense</a:t>
            </a:r>
            <a:r>
              <a:rPr lang="fr-FR" dirty="0" smtClean="0"/>
              <a:t> </a:t>
            </a:r>
            <a:r>
              <a:rPr lang="fr-FR" dirty="0" err="1" smtClean="0"/>
              <a:t>etre</a:t>
            </a:r>
            <a:r>
              <a:rPr lang="fr-FR" dirty="0" smtClean="0"/>
              <a:t> parfait : le ≪ gold standard ≫ (ou ≪ </a:t>
            </a:r>
            <a:r>
              <a:rPr lang="fr-FR" dirty="0" err="1" smtClean="0"/>
              <a:t>etalon</a:t>
            </a:r>
            <a:r>
              <a:rPr lang="fr-FR" dirty="0" smtClean="0"/>
              <a:t> or ≫).</a:t>
            </a:r>
          </a:p>
          <a:p>
            <a:r>
              <a:rPr lang="fr-FR" dirty="0" smtClean="0"/>
              <a:t>Performance d’un test diagnostique = capacité du test à classer correctement les personnes en malades et non-malades (examen POSITIF/examen NEGATIF), on ne parle en général pas de l’efficacité d’un test diagnostique.</a:t>
            </a:r>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100</a:t>
            </a:fld>
            <a:endParaRPr lang="fr-FR"/>
          </a:p>
        </p:txBody>
      </p:sp>
    </p:spTree>
    <p:extLst>
      <p:ext uri="{BB962C8B-B14F-4D97-AF65-F5344CB8AC3E}">
        <p14:creationId xmlns:p14="http://schemas.microsoft.com/office/powerpoint/2010/main" val="1491097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101</a:t>
            </a:fld>
            <a:endParaRPr lang="fr-FR"/>
          </a:p>
        </p:txBody>
      </p:sp>
    </p:spTree>
    <p:extLst>
      <p:ext uri="{BB962C8B-B14F-4D97-AF65-F5344CB8AC3E}">
        <p14:creationId xmlns:p14="http://schemas.microsoft.com/office/powerpoint/2010/main" val="1251293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Issu du cours</a:t>
            </a:r>
            <a:r>
              <a:rPr lang="fr-FR" baseline="0" dirty="0" smtClean="0"/>
              <a:t> de </a:t>
            </a:r>
            <a:r>
              <a:rPr lang="fr-FR" baseline="0" dirty="0" err="1" smtClean="0"/>
              <a:t>J.Labarère</a:t>
            </a:r>
            <a:r>
              <a:rPr lang="fr-FR" baseline="0" dirty="0" smtClean="0"/>
              <a:t> (Grenoble)</a:t>
            </a:r>
            <a:endParaRPr lang="fr-FR" dirty="0" smtClean="0"/>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102</a:t>
            </a:fld>
            <a:endParaRPr lang="fr-FR"/>
          </a:p>
        </p:txBody>
      </p:sp>
    </p:spTree>
    <p:extLst>
      <p:ext uri="{BB962C8B-B14F-4D97-AF65-F5344CB8AC3E}">
        <p14:creationId xmlns:p14="http://schemas.microsoft.com/office/powerpoint/2010/main" val="3103361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1" i="1" kern="1200" dirty="0" smtClean="0">
                <a:solidFill>
                  <a:schemeClr val="tx1"/>
                </a:solidFill>
                <a:effectLst/>
                <a:latin typeface="+mn-lt"/>
                <a:ea typeface="+mn-ea"/>
                <a:cs typeface="+mn-cs"/>
              </a:rPr>
              <a:t>L : rapport de la vraisemblance d’un test positif chez un malade sur la</a:t>
            </a:r>
            <a:r>
              <a:rPr lang="fr-FR" sz="1000" b="1" i="0" kern="1200" baseline="0" dirty="0" smtClean="0">
                <a:solidFill>
                  <a:schemeClr val="tx1"/>
                </a:solidFill>
                <a:effectLst/>
                <a:latin typeface="+mn-lt"/>
                <a:ea typeface="+mn-ea"/>
                <a:cs typeface="+mn-cs"/>
              </a:rPr>
              <a:t> </a:t>
            </a:r>
            <a:r>
              <a:rPr lang="fr-FR" sz="1000" b="1" i="1" kern="1200" dirty="0" smtClean="0">
                <a:solidFill>
                  <a:schemeClr val="tx1"/>
                </a:solidFill>
                <a:effectLst/>
                <a:latin typeface="+mn-lt"/>
                <a:ea typeface="+mn-ea"/>
                <a:cs typeface="+mn-cs"/>
              </a:rPr>
              <a:t>vraisemblance d’un test positif chez un non-malade</a:t>
            </a:r>
          </a:p>
          <a:p>
            <a:pPr marL="171450" indent="-171450">
              <a:buFont typeface="Wingdings" panose="05000000000000000000" pitchFamily="2" charset="2"/>
              <a:buChar char="à"/>
            </a:pPr>
            <a:r>
              <a:rPr lang="fr-FR" sz="1000" b="1" i="1" kern="1200" dirty="0" smtClean="0">
                <a:solidFill>
                  <a:schemeClr val="tx1"/>
                </a:solidFill>
                <a:effectLst/>
                <a:latin typeface="+mn-lt"/>
                <a:ea typeface="+mn-ea"/>
                <a:cs typeface="+mn-cs"/>
              </a:rPr>
              <a:t>Ex : L = 3 </a:t>
            </a:r>
            <a:r>
              <a:rPr lang="fr-FR" sz="1000" b="1" i="1" kern="1200" dirty="0" smtClean="0">
                <a:solidFill>
                  <a:schemeClr val="tx1"/>
                </a:solidFill>
                <a:effectLst/>
                <a:latin typeface="+mn-lt"/>
                <a:ea typeface="+mn-ea"/>
                <a:cs typeface="+mn-cs"/>
                <a:sym typeface="Wingdings" panose="05000000000000000000" pitchFamily="2" charset="2"/>
              </a:rPr>
              <a:t> </a:t>
            </a:r>
            <a:r>
              <a:rPr lang="fr-FR" sz="1000" b="1" i="1" kern="1200" dirty="0" smtClean="0">
                <a:solidFill>
                  <a:schemeClr val="tx1"/>
                </a:solidFill>
                <a:effectLst/>
                <a:latin typeface="+mn-lt"/>
                <a:ea typeface="+mn-ea"/>
                <a:cs typeface="+mn-cs"/>
              </a:rPr>
              <a:t>Le test est 3 fois plus souvent positif chez les malades</a:t>
            </a:r>
            <a:r>
              <a:rPr lang="fr-FR" sz="1000" b="1" i="0" kern="1200" baseline="0" dirty="0" smtClean="0">
                <a:solidFill>
                  <a:schemeClr val="tx1"/>
                </a:solidFill>
                <a:effectLst/>
                <a:latin typeface="+mn-lt"/>
                <a:ea typeface="+mn-ea"/>
                <a:cs typeface="+mn-cs"/>
              </a:rPr>
              <a:t> </a:t>
            </a:r>
            <a:r>
              <a:rPr lang="fr-FR" sz="1000" b="1" i="1" kern="1200" dirty="0" smtClean="0">
                <a:solidFill>
                  <a:schemeClr val="tx1"/>
                </a:solidFill>
                <a:effectLst/>
                <a:latin typeface="+mn-lt"/>
                <a:ea typeface="+mn-ea"/>
                <a:cs typeface="+mn-cs"/>
              </a:rPr>
              <a:t>que chez les non-malades</a:t>
            </a:r>
          </a:p>
          <a:p>
            <a:pPr marL="0" indent="0">
              <a:buFont typeface="Wingdings" panose="05000000000000000000" pitchFamily="2" charset="2"/>
              <a:buNone/>
            </a:pPr>
            <a:r>
              <a:rPr lang="fr-FR" sz="1000" b="0" i="0" kern="1200" dirty="0" smtClean="0">
                <a:solidFill>
                  <a:schemeClr val="tx1"/>
                </a:solidFill>
                <a:effectLst/>
                <a:latin typeface="+mn-lt"/>
                <a:ea typeface="+mn-ea"/>
                <a:cs typeface="+mn-cs"/>
              </a:rPr>
              <a:t>On privilégie les tests avec un RV+ élevé lorsque l'on veut une VPP élevée pour éviter les faux positifs.</a:t>
            </a:r>
            <a:r>
              <a:rPr lang="fr-FR" sz="1000" b="1" i="0" kern="1200" dirty="0" smtClean="0">
                <a:solidFill>
                  <a:schemeClr val="tx1"/>
                </a:solidFill>
                <a:effectLst/>
                <a:latin typeface="+mn-lt"/>
                <a:ea typeface="+mn-ea"/>
                <a:cs typeface="+mn-cs"/>
              </a:rPr>
              <a:t/>
            </a:r>
            <a:br>
              <a:rPr lang="fr-FR" sz="1000" b="1" i="0" kern="1200" dirty="0" smtClean="0">
                <a:solidFill>
                  <a:schemeClr val="tx1"/>
                </a:solidFill>
                <a:effectLst/>
                <a:latin typeface="+mn-lt"/>
                <a:ea typeface="+mn-ea"/>
                <a:cs typeface="+mn-cs"/>
              </a:rPr>
            </a:br>
            <a:r>
              <a:rPr lang="fr-FR" sz="1000" b="1" i="0" kern="1200" dirty="0" smtClean="0">
                <a:solidFill>
                  <a:schemeClr val="tx1"/>
                </a:solidFill>
                <a:effectLst/>
                <a:latin typeface="+mn-lt"/>
                <a:ea typeface="+mn-ea"/>
                <a:cs typeface="+mn-cs"/>
              </a:rPr>
              <a:t/>
            </a:r>
            <a:br>
              <a:rPr lang="fr-FR" sz="1000" b="1" i="0" kern="1200" dirty="0" smtClean="0">
                <a:solidFill>
                  <a:schemeClr val="tx1"/>
                </a:solidFill>
                <a:effectLst/>
                <a:latin typeface="+mn-lt"/>
                <a:ea typeface="+mn-ea"/>
                <a:cs typeface="+mn-cs"/>
              </a:rPr>
            </a:br>
            <a:r>
              <a:rPr lang="fr-FR" sz="1000" b="1" i="1" dirty="0" smtClean="0"/>
              <a:t>λ: rapport de la vraisemblance d’un test négatif chez un malade sur la</a:t>
            </a:r>
            <a:r>
              <a:rPr lang="fr-FR" sz="1000" b="1" i="0" baseline="0" dirty="0" smtClean="0"/>
              <a:t> </a:t>
            </a:r>
            <a:r>
              <a:rPr lang="fr-FR" sz="1000" b="1" i="1" dirty="0" smtClean="0"/>
              <a:t>vraisemblance d’un test négatif chez un non-malade</a:t>
            </a:r>
            <a:r>
              <a:rPr lang="fr-FR" sz="1000" b="1" i="1" baseline="0" dirty="0" smtClean="0"/>
              <a:t> </a:t>
            </a:r>
            <a:r>
              <a:rPr lang="fr-FR" sz="1000" b="1" i="1" baseline="0" dirty="0" smtClean="0">
                <a:sym typeface="Wingdings" panose="05000000000000000000" pitchFamily="2" charset="2"/>
              </a:rPr>
              <a:t> </a:t>
            </a:r>
            <a:r>
              <a:rPr lang="fr-FR" sz="1200" b="0" i="0" kern="1200" dirty="0" smtClean="0">
                <a:solidFill>
                  <a:schemeClr val="tx1"/>
                </a:solidFill>
                <a:effectLst/>
                <a:latin typeface="+mn-lt"/>
                <a:ea typeface="+mn-ea"/>
                <a:cs typeface="+mn-cs"/>
              </a:rPr>
              <a:t>Le rapport de vraisemblance négatif (λ) est égal au taux de tests négatifs chez les malades (soit [1 – Se]) sur le taux de tests négatifs chez les sujets sains (soit la </a:t>
            </a:r>
            <a:r>
              <a:rPr lang="fr-FR" sz="1200" b="0" i="0" kern="1200" dirty="0" err="1" smtClean="0">
                <a:solidFill>
                  <a:schemeClr val="tx1"/>
                </a:solidFill>
                <a:effectLst/>
                <a:latin typeface="+mn-lt"/>
                <a:ea typeface="+mn-ea"/>
                <a:cs typeface="+mn-cs"/>
              </a:rPr>
              <a:t>Sp</a:t>
            </a:r>
            <a:r>
              <a:rPr lang="fr-FR" sz="1200" b="0" i="0" kern="1200" dirty="0" smtClean="0">
                <a:solidFill>
                  <a:schemeClr val="tx1"/>
                </a:solidFill>
                <a:effectLst/>
                <a:latin typeface="+mn-lt"/>
                <a:ea typeface="+mn-ea"/>
                <a:cs typeface="+mn-cs"/>
              </a:rPr>
              <a:t>). Il quantifie le gain diagnostique d’un test négatif, un individu malade ayant λ fois plus de chance d’avoir un test négatif qu’un individu sain. </a:t>
            </a:r>
            <a:endParaRPr lang="fr-FR" sz="1000" b="1" i="1" dirty="0" smtClean="0"/>
          </a:p>
          <a:p>
            <a:pPr marL="171450" indent="-171450">
              <a:buFont typeface="Wingdings" panose="05000000000000000000" pitchFamily="2" charset="2"/>
              <a:buChar char="à"/>
            </a:pPr>
            <a:r>
              <a:rPr lang="fr-FR" sz="1000" b="1" i="1" kern="1200" dirty="0" smtClean="0">
                <a:solidFill>
                  <a:schemeClr val="tx1"/>
                </a:solidFill>
                <a:effectLst/>
                <a:latin typeface="+mn-lt"/>
                <a:ea typeface="+mn-ea"/>
                <a:cs typeface="+mn-cs"/>
              </a:rPr>
              <a:t>Ex : </a:t>
            </a:r>
            <a:r>
              <a:rPr lang="fr-FR" sz="1000" b="1" i="1" dirty="0" smtClean="0"/>
              <a:t>λ</a:t>
            </a:r>
            <a:r>
              <a:rPr lang="fr-FR" sz="1000" b="1" i="1" kern="1200" dirty="0" smtClean="0">
                <a:solidFill>
                  <a:schemeClr val="tx1"/>
                </a:solidFill>
                <a:effectLst/>
                <a:latin typeface="+mn-lt"/>
                <a:ea typeface="+mn-ea"/>
                <a:cs typeface="+mn-cs"/>
              </a:rPr>
              <a:t>= ½ </a:t>
            </a:r>
            <a:r>
              <a:rPr lang="fr-FR" sz="1000" b="1" i="1" kern="1200" dirty="0" smtClean="0">
                <a:solidFill>
                  <a:schemeClr val="tx1"/>
                </a:solidFill>
                <a:effectLst/>
                <a:latin typeface="+mn-lt"/>
                <a:ea typeface="+mn-ea"/>
                <a:cs typeface="+mn-cs"/>
                <a:sym typeface="Wingdings" panose="05000000000000000000" pitchFamily="2" charset="2"/>
              </a:rPr>
              <a:t> </a:t>
            </a:r>
            <a:r>
              <a:rPr lang="fr-FR" sz="1000" b="1" i="1" kern="1200" dirty="0" smtClean="0">
                <a:solidFill>
                  <a:schemeClr val="tx1"/>
                </a:solidFill>
                <a:effectLst/>
                <a:latin typeface="+mn-lt"/>
                <a:ea typeface="+mn-ea"/>
                <a:cs typeface="+mn-cs"/>
              </a:rPr>
              <a:t>Le test est 2 fois plus souvent négatif chez les non malades que chez les malades</a:t>
            </a:r>
          </a:p>
          <a:p>
            <a:pPr marL="0" indent="0">
              <a:buFont typeface="Wingdings" panose="05000000000000000000" pitchFamily="2" charset="2"/>
              <a:buNone/>
            </a:pPr>
            <a:r>
              <a:rPr lang="fr-FR" sz="1000" b="0" i="0" kern="1200" dirty="0" smtClean="0">
                <a:solidFill>
                  <a:schemeClr val="tx1"/>
                </a:solidFill>
                <a:effectLst/>
                <a:latin typeface="+mn-lt"/>
                <a:ea typeface="+mn-ea"/>
                <a:cs typeface="+mn-cs"/>
              </a:rPr>
              <a:t>On privilégie les tests avec un RV- proche de 0 lorsque l'on veut une VPN élevée pour éviter les faux négatifs.</a:t>
            </a:r>
            <a:endParaRPr lang="fr-FR" sz="1000" b="1" i="0" kern="1200" dirty="0" smtClean="0">
              <a:solidFill>
                <a:schemeClr val="tx1"/>
              </a:solidFill>
              <a:effectLst/>
              <a:latin typeface="+mn-lt"/>
              <a:ea typeface="+mn-ea"/>
              <a:cs typeface="+mn-cs"/>
            </a:endParaRPr>
          </a:p>
          <a:p>
            <a:endParaRPr lang="fr-FR" sz="1000" dirty="0" smtClean="0"/>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103</a:t>
            </a:fld>
            <a:endParaRPr lang="fr-FR"/>
          </a:p>
        </p:txBody>
      </p:sp>
    </p:spTree>
    <p:extLst>
      <p:ext uri="{BB962C8B-B14F-4D97-AF65-F5344CB8AC3E}">
        <p14:creationId xmlns:p14="http://schemas.microsoft.com/office/powerpoint/2010/main" val="2563540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104</a:t>
            </a:fld>
            <a:endParaRPr lang="fr-FR"/>
          </a:p>
        </p:txBody>
      </p:sp>
    </p:spTree>
    <p:extLst>
      <p:ext uri="{BB962C8B-B14F-4D97-AF65-F5344CB8AC3E}">
        <p14:creationId xmlns:p14="http://schemas.microsoft.com/office/powerpoint/2010/main" val="3011465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Biais de spectre : On parle de spectre des patients insuffisant. </a:t>
            </a:r>
          </a:p>
          <a:p>
            <a:r>
              <a:rPr lang="fr-FR" sz="1000" dirty="0" smtClean="0"/>
              <a:t>Il s'agit de la situation où tous les stades de la maladie ne sont pas représentés. Le plus souvent ce sont les stades précoces qui sont sous représentés. </a:t>
            </a:r>
          </a:p>
          <a:p>
            <a:r>
              <a:rPr lang="fr-FR" sz="1000" dirty="0" smtClean="0"/>
              <a:t>Cela conduit en général à sur estimer la sensibilité.</a:t>
            </a:r>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105</a:t>
            </a:fld>
            <a:endParaRPr lang="fr-FR"/>
          </a:p>
        </p:txBody>
      </p:sp>
    </p:spTree>
    <p:extLst>
      <p:ext uri="{BB962C8B-B14F-4D97-AF65-F5344CB8AC3E}">
        <p14:creationId xmlns:p14="http://schemas.microsoft.com/office/powerpoint/2010/main" val="1732293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C’est un biais de classement</a:t>
            </a:r>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106</a:t>
            </a:fld>
            <a:endParaRPr lang="fr-FR"/>
          </a:p>
        </p:txBody>
      </p:sp>
    </p:spTree>
    <p:extLst>
      <p:ext uri="{BB962C8B-B14F-4D97-AF65-F5344CB8AC3E}">
        <p14:creationId xmlns:p14="http://schemas.microsoft.com/office/powerpoint/2010/main" val="651467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On parle de biais d’incorporation lorsque le test évalué est une partie du test de référence. Le résultat du test à évaluer est donc pris en compte pour déterminer le statut réel des sujets ce qui entraine une surestimation des performances du nouveau test.</a:t>
            </a:r>
          </a:p>
          <a:p>
            <a:pPr lvl="1"/>
            <a:r>
              <a:rPr lang="fr-FR" sz="1200" kern="1200" dirty="0" smtClean="0">
                <a:solidFill>
                  <a:schemeClr val="tx1"/>
                </a:solidFill>
                <a:effectLst/>
                <a:latin typeface="+mn-lt"/>
                <a:ea typeface="+mn-ea"/>
                <a:cs typeface="+mn-cs"/>
              </a:rPr>
              <a:t>Ex : Dans le cas de l’évaluation de la performance de différents biomarqueurs pour la détection d’une bactériémie chez le nourrisson fébrile avec l’utilisation de l’hémoculture comme test de référence : si les cliniciens sont libres dans leurs investigations cliniques initiales aboutissant à la réalisation des prélèvements bactériologiques, la stratégie de référence peut donc déjà inclure en amont le dosage de différents biomarqueurs dans le sang (par exemple, la CRP, </a:t>
            </a:r>
            <a:r>
              <a:rPr lang="fr-FR" sz="1200" i="1" kern="1200" dirty="0" smtClean="0">
                <a:solidFill>
                  <a:schemeClr val="tx1"/>
                </a:solidFill>
                <a:effectLst/>
                <a:latin typeface="+mn-lt"/>
                <a:ea typeface="+mn-ea"/>
                <a:cs typeface="+mn-cs"/>
              </a:rPr>
              <a:t>qui</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est réalisée en pratique</a:t>
            </a:r>
            <a:r>
              <a:rPr lang="fr-FR" sz="1200" kern="1200" dirty="0" smtClean="0">
                <a:solidFill>
                  <a:schemeClr val="tx1"/>
                </a:solidFill>
                <a:effectLst/>
                <a:latin typeface="+mn-lt"/>
                <a:ea typeface="+mn-ea"/>
                <a:cs typeface="+mn-cs"/>
              </a:rPr>
              <a:t>). Ainsi </a:t>
            </a:r>
            <a:r>
              <a:rPr lang="fr-FR" sz="1200" u="sng" kern="1200" dirty="0" smtClean="0">
                <a:solidFill>
                  <a:schemeClr val="tx1"/>
                </a:solidFill>
                <a:effectLst/>
                <a:latin typeface="+mn-lt"/>
                <a:ea typeface="+mn-ea"/>
                <a:cs typeface="+mn-cs"/>
              </a:rPr>
              <a:t>si la CRP fait partie des biomarqueurs évalués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test évalué</a:t>
            </a:r>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alors qu’elle pouvait être </a:t>
            </a:r>
            <a:r>
              <a:rPr lang="fr-FR" sz="1200" b="1" u="sng" kern="1200" dirty="0" smtClean="0">
                <a:solidFill>
                  <a:schemeClr val="tx1"/>
                </a:solidFill>
                <a:effectLst/>
                <a:latin typeface="+mn-lt"/>
                <a:ea typeface="+mn-ea"/>
                <a:cs typeface="+mn-cs"/>
              </a:rPr>
              <a:t>incluse dans la stratégie de référence</a:t>
            </a:r>
            <a:r>
              <a:rPr lang="fr-FR" sz="1200" kern="1200" dirty="0" smtClean="0">
                <a:solidFill>
                  <a:schemeClr val="tx1"/>
                </a:solidFill>
                <a:effectLst/>
                <a:latin typeface="+mn-lt"/>
                <a:ea typeface="+mn-ea"/>
                <a:cs typeface="+mn-cs"/>
              </a:rPr>
              <a:t> (possibilité de réaliser des hémocultures selon le taux de CRP observé), </a:t>
            </a:r>
            <a:r>
              <a:rPr lang="fr-FR" sz="1200" u="sng" kern="1200" dirty="0" smtClean="0">
                <a:solidFill>
                  <a:schemeClr val="tx1"/>
                </a:solidFill>
                <a:effectLst/>
                <a:latin typeface="+mn-lt"/>
                <a:ea typeface="+mn-ea"/>
                <a:cs typeface="+mn-cs"/>
              </a:rPr>
              <a:t>sa performance « propre » sera surestimée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biais d’incorporation</a:t>
            </a:r>
            <a:r>
              <a:rPr lang="fr-FR" sz="1200" kern="1200" dirty="0" smtClean="0">
                <a:solidFill>
                  <a:schemeClr val="tx1"/>
                </a:solidFill>
                <a:effectLst/>
                <a:latin typeface="+mn-lt"/>
                <a:ea typeface="+mn-ea"/>
                <a:cs typeface="+mn-cs"/>
              </a:rPr>
              <a:t>) car la discrimination des « vrais malades»  et des « vrais non malades », repose en partie sur </a:t>
            </a:r>
            <a:r>
              <a:rPr lang="fr-FR" sz="1200" u="sng" kern="1200" dirty="0" smtClean="0">
                <a:solidFill>
                  <a:schemeClr val="tx1"/>
                </a:solidFill>
                <a:effectLst/>
                <a:latin typeface="+mn-lt"/>
                <a:ea typeface="+mn-ea"/>
                <a:cs typeface="+mn-cs"/>
              </a:rPr>
              <a:t>ce</a:t>
            </a:r>
            <a:r>
              <a:rPr lang="fr-FR" sz="1200" kern="1200" dirty="0" smtClean="0">
                <a:solidFill>
                  <a:schemeClr val="tx1"/>
                </a:solidFill>
                <a:effectLst/>
                <a:latin typeface="+mn-lt"/>
                <a:ea typeface="+mn-ea"/>
                <a:cs typeface="+mn-cs"/>
              </a:rPr>
              <a:t> biomarqueur.</a:t>
            </a:r>
          </a:p>
          <a:p>
            <a:r>
              <a:rPr lang="fr-FR" sz="1200" kern="1200" dirty="0" smtClean="0">
                <a:solidFill>
                  <a:schemeClr val="tx1"/>
                </a:solidFill>
                <a:effectLst/>
                <a:latin typeface="+mn-lt"/>
                <a:ea typeface="+mn-ea"/>
                <a:cs typeface="+mn-cs"/>
              </a:rPr>
              <a:t>NB : cet exemple, montre également un risque de </a:t>
            </a:r>
            <a:r>
              <a:rPr lang="fr-FR" sz="1200" b="1" kern="1200" dirty="0" smtClean="0">
                <a:solidFill>
                  <a:schemeClr val="tx1"/>
                </a:solidFill>
                <a:effectLst/>
                <a:latin typeface="+mn-lt"/>
                <a:ea typeface="+mn-ea"/>
                <a:cs typeface="+mn-cs"/>
              </a:rPr>
              <a:t>biais de vérification</a:t>
            </a:r>
            <a:r>
              <a:rPr lang="fr-FR" sz="1200" kern="1200" dirty="0" smtClean="0">
                <a:solidFill>
                  <a:schemeClr val="tx1"/>
                </a:solidFill>
                <a:effectLst/>
                <a:latin typeface="+mn-lt"/>
                <a:ea typeface="+mn-ea"/>
                <a:cs typeface="+mn-cs"/>
              </a:rPr>
              <a:t>, puisque les cliniciens étaient libres de réaliser les investigations qu’ils souhaitaient pour bien poser leur diagnostic avant de recourir aux hémocultures (test de référence pour le diagnostic final), l’hémoculture étant un test très invasif pour le nourrisson, les nourrissons avec un </a:t>
            </a:r>
            <a:r>
              <a:rPr lang="fr-FR" sz="1200" u="sng" kern="1200" dirty="0" smtClean="0">
                <a:solidFill>
                  <a:schemeClr val="tx1"/>
                </a:solidFill>
                <a:effectLst/>
                <a:latin typeface="+mn-lt"/>
                <a:ea typeface="+mn-ea"/>
                <a:cs typeface="+mn-cs"/>
              </a:rPr>
              <a:t>test </a:t>
            </a:r>
            <a:r>
              <a:rPr lang="fr-FR" sz="1200" b="1" u="sng" kern="1200" dirty="0" smtClean="0">
                <a:solidFill>
                  <a:schemeClr val="tx1"/>
                </a:solidFill>
                <a:effectLst/>
                <a:latin typeface="+mn-lt"/>
                <a:ea typeface="+mn-ea"/>
                <a:cs typeface="+mn-cs"/>
              </a:rPr>
              <a:t>évalué</a:t>
            </a:r>
            <a:r>
              <a:rPr lang="fr-FR" sz="1200" u="sng" kern="1200" dirty="0" smtClean="0">
                <a:solidFill>
                  <a:schemeClr val="tx1"/>
                </a:solidFill>
                <a:effectLst/>
                <a:latin typeface="+mn-lt"/>
                <a:ea typeface="+mn-ea"/>
                <a:cs typeface="+mn-cs"/>
              </a:rPr>
              <a:t> positif</a:t>
            </a:r>
            <a:r>
              <a:rPr lang="fr-FR" sz="1200" kern="1200" dirty="0" smtClean="0">
                <a:solidFill>
                  <a:schemeClr val="tx1"/>
                </a:solidFill>
                <a:effectLst/>
                <a:latin typeface="+mn-lt"/>
                <a:ea typeface="+mn-ea"/>
                <a:cs typeface="+mn-cs"/>
              </a:rPr>
              <a:t> (si avec une CRP+) ont </a:t>
            </a:r>
            <a:r>
              <a:rPr lang="fr-FR" sz="1200" u="sng" kern="1200" dirty="0" smtClean="0">
                <a:solidFill>
                  <a:schemeClr val="tx1"/>
                </a:solidFill>
                <a:effectLst/>
                <a:latin typeface="+mn-lt"/>
                <a:ea typeface="+mn-ea"/>
                <a:cs typeface="+mn-cs"/>
              </a:rPr>
              <a:t>plus de chance d’avoir une hémoculture que les nourrissons négatifs </a:t>
            </a:r>
            <a:r>
              <a:rPr lang="fr-FR" sz="1200" kern="1200" dirty="0" smtClean="0">
                <a:solidFill>
                  <a:schemeClr val="tx1"/>
                </a:solidFill>
                <a:effectLst/>
                <a:latin typeface="+mn-lt"/>
                <a:ea typeface="+mn-ea"/>
                <a:cs typeface="+mn-cs"/>
              </a:rPr>
              <a:t>(CRP-).</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On distingue donc le </a:t>
            </a:r>
            <a:r>
              <a:rPr lang="fr-FR" sz="1200" b="1" kern="1200" dirty="0" smtClean="0">
                <a:solidFill>
                  <a:schemeClr val="tx1"/>
                </a:solidFill>
                <a:effectLst/>
                <a:latin typeface="+mn-lt"/>
                <a:ea typeface="+mn-ea"/>
                <a:cs typeface="+mn-cs"/>
              </a:rPr>
              <a:t>biais d’incorporation</a:t>
            </a:r>
            <a:r>
              <a:rPr lang="fr-FR" sz="1200" kern="1200" dirty="0" smtClean="0">
                <a:solidFill>
                  <a:schemeClr val="tx1"/>
                </a:solidFill>
                <a:effectLst/>
                <a:latin typeface="+mn-lt"/>
                <a:ea typeface="+mn-ea"/>
                <a:cs typeface="+mn-cs"/>
              </a:rPr>
              <a:t> (utilisation du test évalué dans la stratégie de référence pour discriminer les vrais malades des vrais non-malades) et le </a:t>
            </a:r>
            <a:r>
              <a:rPr lang="fr-FR" sz="1200" b="1" kern="1200" dirty="0" smtClean="0">
                <a:solidFill>
                  <a:schemeClr val="tx1"/>
                </a:solidFill>
                <a:effectLst/>
                <a:latin typeface="+mn-lt"/>
                <a:ea typeface="+mn-ea"/>
                <a:cs typeface="+mn-cs"/>
              </a:rPr>
              <a:t>biais de vérification</a:t>
            </a:r>
            <a:r>
              <a:rPr lang="fr-FR" sz="1200" kern="1200" dirty="0" smtClean="0">
                <a:solidFill>
                  <a:schemeClr val="tx1"/>
                </a:solidFill>
                <a:effectLst/>
                <a:latin typeface="+mn-lt"/>
                <a:ea typeface="+mn-ea"/>
                <a:cs typeface="+mn-cs"/>
              </a:rPr>
              <a:t> (utilisation du test évalué pour décider ou non de réaliser le test de référence invasif).</a:t>
            </a:r>
          </a:p>
          <a:p>
            <a:endParaRPr lang="fr-FR" sz="1000" dirty="0" smtClean="0"/>
          </a:p>
          <a:p>
            <a:endParaRPr lang="fr-FR" sz="1000" smtClean="0"/>
          </a:p>
          <a:p>
            <a:r>
              <a:rPr lang="fr-FR" sz="1000" smtClean="0"/>
              <a:t>Il </a:t>
            </a:r>
            <a:r>
              <a:rPr lang="fr-FR" sz="1000" dirty="0" smtClean="0"/>
              <a:t>faut distinguer le </a:t>
            </a:r>
            <a:r>
              <a:rPr lang="fr-FR" sz="1000" dirty="0" err="1" smtClean="0"/>
              <a:t>workup</a:t>
            </a:r>
            <a:r>
              <a:rPr lang="fr-FR" sz="1000" dirty="0" smtClean="0"/>
              <a:t> </a:t>
            </a:r>
            <a:r>
              <a:rPr lang="fr-FR" sz="1000" dirty="0" err="1" smtClean="0"/>
              <a:t>bias</a:t>
            </a:r>
            <a:r>
              <a:rPr lang="fr-FR" sz="1000" dirty="0" smtClean="0"/>
              <a:t> et le biais de vérification :</a:t>
            </a:r>
          </a:p>
          <a:p>
            <a:pPr marL="171450" indent="-171450">
              <a:buFontTx/>
              <a:buChar char="-"/>
            </a:pPr>
            <a:r>
              <a:rPr lang="fr-FR" sz="1000" dirty="0" smtClean="0"/>
              <a:t>Le </a:t>
            </a:r>
            <a:r>
              <a:rPr lang="fr-FR" sz="1000" dirty="0" err="1" smtClean="0"/>
              <a:t>workup</a:t>
            </a:r>
            <a:r>
              <a:rPr lang="fr-FR" sz="1000" dirty="0" smtClean="0"/>
              <a:t> </a:t>
            </a:r>
            <a:r>
              <a:rPr lang="fr-FR" sz="1000" dirty="0" err="1" smtClean="0"/>
              <a:t>bias</a:t>
            </a:r>
            <a:r>
              <a:rPr lang="fr-FR" sz="1000" dirty="0" smtClean="0"/>
              <a:t> correspond à la situation où la méthode pour déterminer le statut réel des patients dépend du résultat du test. En général on est beaucoup plus invasif chez les sujets ayant un test positif. </a:t>
            </a:r>
          </a:p>
          <a:p>
            <a:pPr marL="171450" indent="-171450">
              <a:buFontTx/>
              <a:buChar char="-"/>
            </a:pPr>
            <a:r>
              <a:rPr lang="fr-FR" sz="1000" dirty="0" smtClean="0"/>
              <a:t>Le biais de vérification correspond à la situation où il existe un gold standard mais la probabilité qu'il soit utilisé dépend du résultat du test ou des caractéristiques des sujets. Il s'agit en général d'un gold standard soit invasif, soit coûteux.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000" dirty="0" smtClean="0"/>
              <a:t>Il y a un biais de vérification chaque fois que la probabilité d’avoir le gold standard pour déterminer le statut réel des sujets dépend du résultat du test à évaluer et que les performances du test sont estimées uniquement à partir des sujets dont le statut réel a été déterminé par le gold standard.</a:t>
            </a:r>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107</a:t>
            </a:fld>
            <a:endParaRPr lang="fr-FR"/>
          </a:p>
        </p:txBody>
      </p:sp>
    </p:spTree>
    <p:extLst>
      <p:ext uri="{BB962C8B-B14F-4D97-AF65-F5344CB8AC3E}">
        <p14:creationId xmlns:p14="http://schemas.microsoft.com/office/powerpoint/2010/main" val="69609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parle</a:t>
            </a:r>
            <a:r>
              <a:rPr lang="fr-FR" baseline="0" dirty="0" smtClean="0"/>
              <a:t> aussi de cohorte avec groupe de comparaison externe</a:t>
            </a:r>
            <a:endParaRPr lang="en-US"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14</a:t>
            </a:fld>
            <a:endParaRPr lang="fr-FR"/>
          </a:p>
        </p:txBody>
      </p:sp>
    </p:spTree>
    <p:extLst>
      <p:ext uri="{BB962C8B-B14F-4D97-AF65-F5344CB8AC3E}">
        <p14:creationId xmlns:p14="http://schemas.microsoft.com/office/powerpoint/2010/main" val="3195229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000" dirty="0" smtClean="0"/>
              <a:t>1) Dispose-t-on de faits documentes et valides sur la performance </a:t>
            </a:r>
            <a:r>
              <a:rPr lang="fr-FR" sz="1000" dirty="0" err="1" smtClean="0"/>
              <a:t>theorique</a:t>
            </a:r>
            <a:r>
              <a:rPr lang="fr-FR" sz="1000" dirty="0" smtClean="0"/>
              <a:t> d’un test diagnostique ?</a:t>
            </a:r>
          </a:p>
          <a:p>
            <a:r>
              <a:rPr lang="fr-FR" sz="1000" dirty="0" smtClean="0"/>
              <a:t> Le test </a:t>
            </a:r>
            <a:r>
              <a:rPr lang="fr-FR" sz="1000" dirty="0" err="1" smtClean="0"/>
              <a:t>a-t-il</a:t>
            </a:r>
            <a:r>
              <a:rPr lang="fr-FR" sz="1000" dirty="0" smtClean="0"/>
              <a:t> </a:t>
            </a:r>
            <a:r>
              <a:rPr lang="fr-FR" sz="1000" dirty="0" err="1" smtClean="0"/>
              <a:t>ete</a:t>
            </a:r>
            <a:r>
              <a:rPr lang="fr-FR" sz="1000" dirty="0" smtClean="0"/>
              <a:t> évalué par rapport a un gold standard et a l’aveugle ?</a:t>
            </a:r>
          </a:p>
          <a:p>
            <a:r>
              <a:rPr lang="fr-FR" sz="1000" dirty="0" smtClean="0"/>
              <a:t> Le test </a:t>
            </a:r>
            <a:r>
              <a:rPr lang="fr-FR" sz="1000" dirty="0" err="1" smtClean="0"/>
              <a:t>a-t-il</a:t>
            </a:r>
            <a:r>
              <a:rPr lang="fr-FR" sz="1000" dirty="0" smtClean="0"/>
              <a:t> </a:t>
            </a:r>
            <a:r>
              <a:rPr lang="fr-FR" sz="1000" dirty="0" err="1" smtClean="0"/>
              <a:t>ete</a:t>
            </a:r>
            <a:r>
              <a:rPr lang="fr-FR" sz="1000" dirty="0" smtClean="0"/>
              <a:t> évalué sur un échantillon de patients </a:t>
            </a:r>
            <a:r>
              <a:rPr lang="fr-FR" sz="1000" dirty="0" err="1" smtClean="0"/>
              <a:t>representatif</a:t>
            </a:r>
            <a:r>
              <a:rPr lang="fr-FR" sz="1000" dirty="0" smtClean="0"/>
              <a:t> de la population chez qui il est destine a être utilise en pratique ?</a:t>
            </a:r>
          </a:p>
          <a:p>
            <a:pPr marL="0" indent="0">
              <a:buNone/>
            </a:pPr>
            <a:r>
              <a:rPr lang="fr-FR" sz="1000" dirty="0" smtClean="0"/>
              <a:t>2) Ces faits montrent-ils que le test permet de distinguer avec exactitude les patients </a:t>
            </a:r>
            <a:r>
              <a:rPr lang="fr-FR" sz="1000" dirty="0" err="1" smtClean="0"/>
              <a:t>presentant</a:t>
            </a:r>
            <a:r>
              <a:rPr lang="fr-FR" sz="1000" dirty="0" smtClean="0"/>
              <a:t> ou non une maladie ?</a:t>
            </a:r>
          </a:p>
          <a:p>
            <a:r>
              <a:rPr lang="fr-FR" sz="1000" dirty="0" smtClean="0"/>
              <a:t> Tests vraisemblablement utiles en pratique quand ils entrainent des modifications importantes entre </a:t>
            </a:r>
            <a:r>
              <a:rPr lang="fr-FR" sz="1000" dirty="0" err="1" smtClean="0"/>
              <a:t>probabilites</a:t>
            </a:r>
            <a:r>
              <a:rPr lang="fr-FR" sz="1000" dirty="0" smtClean="0"/>
              <a:t> </a:t>
            </a:r>
            <a:r>
              <a:rPr lang="fr-FR" sz="1000" dirty="0" err="1" smtClean="0"/>
              <a:t>pre</a:t>
            </a:r>
            <a:r>
              <a:rPr lang="fr-FR" sz="1000" dirty="0" smtClean="0"/>
              <a:t> et </a:t>
            </a:r>
            <a:r>
              <a:rPr lang="fr-FR" sz="1000" dirty="0" err="1" smtClean="0"/>
              <a:t>post-test</a:t>
            </a:r>
            <a:endParaRPr lang="fr-FR" sz="1000" dirty="0" smtClean="0"/>
          </a:p>
          <a:p>
            <a:pPr marL="0" indent="0">
              <a:buNone/>
            </a:pPr>
            <a:r>
              <a:rPr lang="fr-FR" sz="1000" dirty="0" smtClean="0"/>
              <a:t>3) Comment appliquer ce test a un patient particulier ?</a:t>
            </a:r>
          </a:p>
          <a:p>
            <a:r>
              <a:rPr lang="fr-FR" sz="1000" dirty="0" smtClean="0"/>
              <a:t> </a:t>
            </a:r>
            <a:r>
              <a:rPr lang="fr-FR" sz="1000" dirty="0" err="1" smtClean="0"/>
              <a:t>Disponibilite</a:t>
            </a:r>
            <a:r>
              <a:rPr lang="fr-FR" sz="1000" dirty="0" smtClean="0"/>
              <a:t>, cout, </a:t>
            </a:r>
            <a:r>
              <a:rPr lang="fr-FR" sz="1000" dirty="0" err="1" smtClean="0"/>
              <a:t>modalites</a:t>
            </a:r>
            <a:r>
              <a:rPr lang="fr-FR" sz="1000" dirty="0" smtClean="0"/>
              <a:t> de </a:t>
            </a:r>
            <a:r>
              <a:rPr lang="fr-FR" sz="1000" dirty="0" err="1" smtClean="0"/>
              <a:t>realisation</a:t>
            </a:r>
            <a:r>
              <a:rPr lang="fr-FR" sz="1000" dirty="0" smtClean="0"/>
              <a:t> conformes ?</a:t>
            </a:r>
          </a:p>
          <a:p>
            <a:r>
              <a:rPr lang="fr-FR" sz="1000" dirty="0" smtClean="0"/>
              <a:t> </a:t>
            </a:r>
            <a:r>
              <a:rPr lang="fr-FR" sz="1000" dirty="0" err="1" smtClean="0"/>
              <a:t>Caracteristiques</a:t>
            </a:r>
            <a:r>
              <a:rPr lang="fr-FR" sz="1000" dirty="0" smtClean="0"/>
              <a:t> des patients de l’</a:t>
            </a:r>
            <a:r>
              <a:rPr lang="fr-FR" sz="1000" dirty="0" err="1" smtClean="0"/>
              <a:t>etude</a:t>
            </a:r>
            <a:r>
              <a:rPr lang="fr-FR" sz="1000" dirty="0" smtClean="0"/>
              <a:t> similaires a celles de ce patient particulier ?</a:t>
            </a:r>
          </a:p>
          <a:p>
            <a:r>
              <a:rPr lang="fr-FR" sz="1000" dirty="0" smtClean="0"/>
              <a:t> Le </a:t>
            </a:r>
            <a:r>
              <a:rPr lang="fr-FR" sz="1000" dirty="0" err="1" smtClean="0"/>
              <a:t>resultat</a:t>
            </a:r>
            <a:r>
              <a:rPr lang="fr-FR" sz="1000" dirty="0" smtClean="0"/>
              <a:t> du test est-il susceptible de modifier la prise en charge </a:t>
            </a:r>
            <a:r>
              <a:rPr lang="fr-FR" sz="1000" dirty="0" err="1" smtClean="0"/>
              <a:t>envisagee</a:t>
            </a:r>
            <a:r>
              <a:rPr lang="fr-FR" sz="1000" dirty="0" smtClean="0"/>
              <a:t> ? +++</a:t>
            </a:r>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solidFill>
                  <a:prstClr val="black"/>
                </a:solidFill>
              </a:rPr>
              <a:pPr/>
              <a:t>108</a:t>
            </a:fld>
            <a:endParaRPr lang="fr-FR">
              <a:solidFill>
                <a:prstClr val="black"/>
              </a:solidFill>
            </a:endParaRPr>
          </a:p>
        </p:txBody>
      </p:sp>
    </p:spTree>
    <p:extLst>
      <p:ext uri="{BB962C8B-B14F-4D97-AF65-F5344CB8AC3E}">
        <p14:creationId xmlns:p14="http://schemas.microsoft.com/office/powerpoint/2010/main" val="343056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17</a:t>
            </a:fld>
            <a:endParaRPr lang="fr-FR"/>
          </a:p>
        </p:txBody>
      </p:sp>
    </p:spTree>
    <p:extLst>
      <p:ext uri="{BB962C8B-B14F-4D97-AF65-F5344CB8AC3E}">
        <p14:creationId xmlns:p14="http://schemas.microsoft.com/office/powerpoint/2010/main" val="389760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Fusion de données de prescription</a:t>
            </a:r>
            <a:r>
              <a:rPr lang="fr-FR" baseline="0" dirty="0" smtClean="0"/>
              <a:t> en hébergement personnes âgées + </a:t>
            </a:r>
            <a:r>
              <a:rPr lang="fr-FR" baseline="0" dirty="0" err="1" smtClean="0"/>
              <a:t>medicare</a:t>
            </a:r>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23</a:t>
            </a:fld>
            <a:endParaRPr lang="fr-FR"/>
          </a:p>
        </p:txBody>
      </p:sp>
    </p:spTree>
    <p:extLst>
      <p:ext uri="{BB962C8B-B14F-4D97-AF65-F5344CB8AC3E}">
        <p14:creationId xmlns:p14="http://schemas.microsoft.com/office/powerpoint/2010/main" val="368396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deux premières catégories de données sont déjà disponibles et constituaient la première version du SNDS. Depuis juin 2018, les causes médicales de décès des années 2013, 2014 et 2015 sont disponibles dans le SNDS. Les bases seront progressivement enrichies des données de décès. Les données en provenance de la CNSA (MDPH)</a:t>
            </a:r>
            <a:r>
              <a:rPr lang="fr-FR" baseline="0" dirty="0" smtClean="0"/>
              <a:t> </a:t>
            </a:r>
            <a:r>
              <a:rPr lang="fr-FR" dirty="0" smtClean="0"/>
              <a:t>et l’échantillon des organismes complémentaires ne</a:t>
            </a:r>
            <a:r>
              <a:rPr lang="fr-FR" baseline="0" dirty="0" smtClean="0"/>
              <a:t> sont pas encore disponibles</a:t>
            </a:r>
            <a:r>
              <a:rPr lang="fr-FR" dirty="0" smtClean="0"/>
              <a:t>. </a:t>
            </a:r>
          </a:p>
        </p:txBody>
      </p:sp>
      <p:sp>
        <p:nvSpPr>
          <p:cNvPr id="4" name="Espace réservé du numéro de diapositive 3"/>
          <p:cNvSpPr>
            <a:spLocks noGrp="1"/>
          </p:cNvSpPr>
          <p:nvPr>
            <p:ph type="sldNum" sz="quarter" idx="10"/>
          </p:nvPr>
        </p:nvSpPr>
        <p:spPr/>
        <p:txBody>
          <a:bodyPr/>
          <a:lstStyle/>
          <a:p>
            <a:fld id="{CB4CA513-1E60-46CD-9A5A-3E7A3E93DE2F}" type="slidenum">
              <a:rPr lang="fr-FR" smtClean="0"/>
              <a:t>30</a:t>
            </a:fld>
            <a:endParaRPr lang="fr-FR"/>
          </a:p>
        </p:txBody>
      </p:sp>
    </p:spTree>
    <p:extLst>
      <p:ext uri="{BB962C8B-B14F-4D97-AF65-F5344CB8AC3E}">
        <p14:creationId xmlns:p14="http://schemas.microsoft.com/office/powerpoint/2010/main" val="275373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Fusion de données de prescription</a:t>
            </a:r>
            <a:r>
              <a:rPr lang="fr-FR" baseline="0" dirty="0" smtClean="0"/>
              <a:t> en hébergement personnes âgées + </a:t>
            </a:r>
            <a:r>
              <a:rPr lang="fr-FR" baseline="0" dirty="0" err="1" smtClean="0"/>
              <a:t>medicare</a:t>
            </a:r>
            <a:endParaRPr lang="fr-FR" dirty="0"/>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31</a:t>
            </a:fld>
            <a:endParaRPr lang="fr-FR"/>
          </a:p>
        </p:txBody>
      </p:sp>
    </p:spTree>
    <p:extLst>
      <p:ext uri="{BB962C8B-B14F-4D97-AF65-F5344CB8AC3E}">
        <p14:creationId xmlns:p14="http://schemas.microsoft.com/office/powerpoint/2010/main" val="2377417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F1CBACC-010C-42FA-AB7C-F706FE9F77D8}" type="datetimeFigureOut">
              <a:rPr lang="fr-FR" smtClean="0"/>
              <a:t>28/06/2024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35ACDE6-3AC9-4B7F-94B0-3EDD17A81193}"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6856" y="188640"/>
            <a:ext cx="8229600" cy="1143000"/>
          </a:xfrm>
        </p:spPr>
        <p:txBody>
          <a:bodyPr/>
          <a:lstStyle/>
          <a:p>
            <a:r>
              <a:rPr lang="fr-FR" smtClean="0"/>
              <a:t>Modifiez le style du titre</a:t>
            </a:r>
            <a:endParaRPr lang="fr-FR"/>
          </a:p>
        </p:txBody>
      </p:sp>
      <p:sp>
        <p:nvSpPr>
          <p:cNvPr id="3" name="Espace réservé du contenu 2"/>
          <p:cNvSpPr>
            <a:spLocks noGrp="1"/>
          </p:cNvSpPr>
          <p:nvPr>
            <p:ph idx="1"/>
          </p:nvPr>
        </p:nvSpPr>
        <p:spPr>
          <a:xfrm>
            <a:off x="446856" y="1412776"/>
            <a:ext cx="8229600" cy="45259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F1CBACC-010C-42FA-AB7C-F706FE9F77D8}" type="datetimeFigureOut">
              <a:rPr lang="fr-FR" smtClean="0"/>
              <a:t>28/06/2024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35ACDE6-3AC9-4B7F-94B0-3EDD17A81193}" type="slidenum">
              <a:rPr lang="fr-FR" smtClean="0"/>
              <a:t>‹N°›</a:t>
            </a:fld>
            <a:endParaRPr lang="fr-FR"/>
          </a:p>
        </p:txBody>
      </p:sp>
    </p:spTree>
    <p:extLst>
      <p:ext uri="{BB962C8B-B14F-4D97-AF65-F5344CB8AC3E}">
        <p14:creationId xmlns:p14="http://schemas.microsoft.com/office/powerpoint/2010/main" val="256168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atin typeface="Garamond" charset="0"/>
              </a:defRPr>
            </a:lvl1pPr>
          </a:lstStyle>
          <a:p>
            <a:pPr>
              <a:defRPr/>
            </a:pPr>
            <a:endParaRPr 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Garamond" charset="0"/>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Garamond" charset="0"/>
              </a:defRPr>
            </a:lvl1pPr>
          </a:lstStyle>
          <a:p>
            <a:pPr>
              <a:defRPr/>
            </a:pPr>
            <a:fld id="{F4C934F6-B648-44FB-B5B4-95207421F3D8}" type="slidenum">
              <a:rPr lang="fr-FR" altLang="fr-FR"/>
              <a:pPr>
                <a:defRPr/>
              </a:pPr>
              <a:t>‹N°›</a:t>
            </a:fld>
            <a:endParaRPr lang="fr-FR" altLang="fr-FR"/>
          </a:p>
        </p:txBody>
      </p:sp>
    </p:spTree>
    <p:extLst>
      <p:ext uri="{BB962C8B-B14F-4D97-AF65-F5344CB8AC3E}">
        <p14:creationId xmlns:p14="http://schemas.microsoft.com/office/powerpoint/2010/main" val="220118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190021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96674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6" r:id="rId6"/>
    <p:sldLayoutId id="2147483697"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mailto:Julie.haesebaert@chu-lyon.fr"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9.tm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mailto:julie.haesebaert@chu-lyon.fr"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LCA Express</a:t>
            </a:r>
            <a:r>
              <a:rPr lang="fr-FR" dirty="0"/>
              <a:t/>
            </a:r>
            <a:br>
              <a:rPr lang="fr-FR" dirty="0"/>
            </a:br>
            <a:r>
              <a:rPr lang="fr-FR" dirty="0" smtClean="0"/>
              <a:t>CONF D’ETE</a:t>
            </a:r>
            <a:endParaRPr lang="fr-FR" dirty="0"/>
          </a:p>
        </p:txBody>
      </p:sp>
      <p:sp>
        <p:nvSpPr>
          <p:cNvPr id="3" name="Sous-titre 2"/>
          <p:cNvSpPr>
            <a:spLocks noGrp="1"/>
          </p:cNvSpPr>
          <p:nvPr>
            <p:ph type="subTitle" idx="1"/>
          </p:nvPr>
        </p:nvSpPr>
        <p:spPr/>
        <p:txBody>
          <a:bodyPr/>
          <a:lstStyle/>
          <a:p>
            <a:r>
              <a:rPr lang="fr-FR" dirty="0"/>
              <a:t>Etudes épidémiologiques </a:t>
            </a:r>
          </a:p>
          <a:p>
            <a:endParaRPr lang="fr-FR" dirty="0" smtClean="0"/>
          </a:p>
          <a:p>
            <a:r>
              <a:rPr lang="fr-FR" dirty="0" smtClean="0"/>
              <a:t>J </a:t>
            </a:r>
            <a:r>
              <a:rPr lang="fr-FR" dirty="0" err="1" smtClean="0"/>
              <a:t>Haesebaert</a:t>
            </a:r>
            <a:endParaRPr lang="fr-FR" dirty="0" smtClean="0"/>
          </a:p>
          <a:p>
            <a:r>
              <a:rPr lang="fr-FR" dirty="0" smtClean="0"/>
              <a:t>25/06/2024 </a:t>
            </a:r>
          </a:p>
        </p:txBody>
      </p:sp>
    </p:spTree>
    <p:extLst>
      <p:ext uri="{BB962C8B-B14F-4D97-AF65-F5344CB8AC3E}">
        <p14:creationId xmlns:p14="http://schemas.microsoft.com/office/powerpoint/2010/main" val="3175884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Risk of Cardiovascular Disease After COVID-19 Diagnosis Among Adults With and Without Diabetes - PubMed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4260" t="23211" r="32365" b="144"/>
          <a:stretch/>
        </p:blipFill>
        <p:spPr>
          <a:xfrm>
            <a:off x="1187624" y="404664"/>
            <a:ext cx="6915832" cy="5328592"/>
          </a:xfrm>
        </p:spPr>
      </p:pic>
      <p:sp>
        <p:nvSpPr>
          <p:cNvPr id="5" name="Rectangle à coins arrondis 4"/>
          <p:cNvSpPr/>
          <p:nvPr/>
        </p:nvSpPr>
        <p:spPr>
          <a:xfrm>
            <a:off x="1187624" y="4437112"/>
            <a:ext cx="6624736" cy="432048"/>
          </a:xfrm>
          <a:prstGeom prst="roundRect">
            <a:avLst/>
          </a:prstGeom>
          <a:noFill/>
          <a:ln>
            <a:solidFill>
              <a:srgbClr val="FC5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342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23528" y="1312133"/>
            <a:ext cx="8485094" cy="3078342"/>
          </a:xfrm>
          <a:prstGeom prst="rect">
            <a:avLst/>
          </a:prstGeom>
        </p:spPr>
        <p:txBody>
          <a:bodyPr/>
          <a:lstStyle/>
          <a:p>
            <a:pPr marL="0" indent="0" fontAlgn="base">
              <a:lnSpc>
                <a:spcPct val="120000"/>
              </a:lnSpc>
              <a:spcBef>
                <a:spcPct val="0"/>
              </a:spcBef>
              <a:spcAft>
                <a:spcPts val="450"/>
              </a:spcAft>
              <a:buClr>
                <a:schemeClr val="tx2"/>
              </a:buClr>
              <a:buSzPct val="100000"/>
              <a:buNone/>
            </a:pPr>
            <a:r>
              <a:rPr lang="fr-FR" sz="1800" dirty="0"/>
              <a:t>Évaluation des propriétés diagnostiques d’un test : SCHÉMA GÉNÉRAL</a:t>
            </a:r>
          </a:p>
          <a:p>
            <a:pPr marL="68580" indent="-135000" fontAlgn="base">
              <a:lnSpc>
                <a:spcPct val="120000"/>
              </a:lnSpc>
              <a:spcBef>
                <a:spcPct val="0"/>
              </a:spcBef>
              <a:spcAft>
                <a:spcPts val="450"/>
              </a:spcAft>
              <a:buClr>
                <a:schemeClr val="tx2"/>
              </a:buClr>
              <a:buSzPct val="100000"/>
              <a:buFont typeface="Wingdings" panose="05000000000000000000" pitchFamily="2" charset="2"/>
              <a:buChar char="v"/>
            </a:pPr>
            <a:r>
              <a:rPr lang="fr-FR" altLang="fr-FR" sz="1600" dirty="0" smtClean="0"/>
              <a:t>Méthodologie </a:t>
            </a:r>
            <a:endParaRPr lang="fr-FR" altLang="fr-FR" sz="1600" dirty="0">
              <a:sym typeface="Wingdings" panose="05000000000000000000" pitchFamily="2" charset="2"/>
            </a:endParaRPr>
          </a:p>
          <a:p>
            <a:pPr lvl="1" fontAlgn="base">
              <a:lnSpc>
                <a:spcPct val="120000"/>
              </a:lnSpc>
              <a:spcBef>
                <a:spcPct val="0"/>
              </a:spcBef>
              <a:spcAft>
                <a:spcPts val="450"/>
              </a:spcAft>
              <a:buClr>
                <a:schemeClr val="accent1"/>
              </a:buClr>
              <a:buFont typeface="Wingdings" panose="05000000000000000000" pitchFamily="2" charset="2"/>
              <a:buChar char="§"/>
            </a:pPr>
            <a:r>
              <a:rPr lang="fr-FR" sz="1600" b="1" dirty="0" smtClean="0"/>
              <a:t>Echantillon </a:t>
            </a:r>
            <a:r>
              <a:rPr lang="fr-FR" sz="1600" b="1" dirty="0"/>
              <a:t>de n sujets est recruté et soumis à la fois </a:t>
            </a:r>
            <a:endParaRPr lang="fr-FR" sz="1600" dirty="0"/>
          </a:p>
          <a:p>
            <a:pPr lvl="2" fontAlgn="base">
              <a:lnSpc>
                <a:spcPct val="120000"/>
              </a:lnSpc>
              <a:spcBef>
                <a:spcPct val="0"/>
              </a:spcBef>
              <a:spcAft>
                <a:spcPts val="450"/>
              </a:spcAft>
              <a:buClr>
                <a:schemeClr val="accent1"/>
              </a:buClr>
              <a:buFont typeface="Courier New" panose="02070309020205020404" pitchFamily="49" charset="0"/>
              <a:buChar char="o"/>
            </a:pPr>
            <a:r>
              <a:rPr lang="fr-FR" sz="1600" dirty="0"/>
              <a:t>Test diagnostique évalué</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600" dirty="0"/>
              <a:t>Test de référence </a:t>
            </a:r>
            <a:r>
              <a:rPr lang="fr-FR" sz="1600" b="1" dirty="0"/>
              <a:t>(gold standard)</a:t>
            </a:r>
            <a:endParaRPr lang="fr-FR" sz="1600" dirty="0"/>
          </a:p>
          <a:p>
            <a:pPr lvl="1" fontAlgn="base">
              <a:lnSpc>
                <a:spcPct val="120000"/>
              </a:lnSpc>
              <a:spcBef>
                <a:spcPct val="0"/>
              </a:spcBef>
              <a:spcAft>
                <a:spcPts val="450"/>
              </a:spcAft>
              <a:buClr>
                <a:schemeClr val="accent1"/>
              </a:buClr>
              <a:buFont typeface="Wingdings" panose="05000000000000000000" pitchFamily="2" charset="2"/>
              <a:buChar char="§"/>
            </a:pPr>
            <a:r>
              <a:rPr lang="fr-FR" sz="1600" dirty="0"/>
              <a:t>Classification des résultats en aveugle : Tableau de contingence</a:t>
            </a:r>
            <a:endParaRPr lang="fr-FR" altLang="fr-FR" sz="1600" dirty="0">
              <a:solidFill>
                <a:prstClr val="black"/>
              </a:solidFill>
              <a:sym typeface="Wingdings" panose="05000000000000000000" pitchFamily="2" charset="2"/>
            </a:endParaRP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600" dirty="0"/>
              <a:t>test de réponse binaire : Test positif versus négatif / patients ≪ malades ≫ VS ≪ non malades ≫ </a:t>
            </a:r>
          </a:p>
          <a:p>
            <a:pPr marL="68580" indent="-135000" fontAlgn="base">
              <a:lnSpc>
                <a:spcPct val="120000"/>
              </a:lnSpc>
              <a:spcBef>
                <a:spcPct val="0"/>
              </a:spcBef>
              <a:spcAft>
                <a:spcPts val="450"/>
              </a:spcAft>
              <a:buClr>
                <a:schemeClr val="tx2"/>
              </a:buClr>
              <a:buSzPct val="100000"/>
              <a:buFont typeface="Wingdings" panose="05000000000000000000" pitchFamily="2" charset="2"/>
              <a:buChar char="v"/>
            </a:pPr>
            <a:r>
              <a:rPr lang="fr-FR" altLang="fr-FR" sz="1600" dirty="0">
                <a:solidFill>
                  <a:prstClr val="black"/>
                </a:solidFill>
                <a:sym typeface="Wingdings" panose="05000000000000000000" pitchFamily="2" charset="2"/>
              </a:rPr>
              <a:t> </a:t>
            </a:r>
            <a:r>
              <a:rPr lang="fr-FR" sz="1600" dirty="0"/>
              <a:t>Le gold standard :</a:t>
            </a:r>
            <a:endParaRPr lang="fr-FR" altLang="fr-FR" sz="1600" dirty="0">
              <a:solidFill>
                <a:prstClr val="black"/>
              </a:solidFill>
              <a:sym typeface="Wingdings" panose="05000000000000000000" pitchFamily="2" charset="2"/>
            </a:endParaRPr>
          </a:p>
          <a:p>
            <a:pPr lvl="1" fontAlgn="base">
              <a:lnSpc>
                <a:spcPct val="120000"/>
              </a:lnSpc>
              <a:spcBef>
                <a:spcPct val="0"/>
              </a:spcBef>
              <a:spcAft>
                <a:spcPts val="450"/>
              </a:spcAft>
              <a:buClr>
                <a:schemeClr val="accent1"/>
              </a:buClr>
              <a:buFont typeface="Wingdings" panose="05000000000000000000" pitchFamily="2" charset="2"/>
              <a:buChar char="§"/>
            </a:pPr>
            <a:r>
              <a:rPr lang="fr-FR" sz="1600" dirty="0"/>
              <a:t>Examen de référence permettant de distinguer les malades des non malades (diagnostic de certitude)</a:t>
            </a: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600" dirty="0"/>
              <a:t>Pas toujours disponible / légitime </a:t>
            </a: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600" dirty="0"/>
              <a:t>Parfois constitué d’un ensemble de critères, d’un faisceau d’arguments cliniques/paracliniques</a:t>
            </a:r>
            <a:endParaRPr lang="fr-FR" altLang="fr-FR" sz="1600" dirty="0">
              <a:solidFill>
                <a:prstClr val="black"/>
              </a:solidFill>
            </a:endParaRPr>
          </a:p>
          <a:p>
            <a:endParaRPr lang="fr-FR" sz="2400" dirty="0"/>
          </a:p>
        </p:txBody>
      </p:sp>
      <p:cxnSp>
        <p:nvCxnSpPr>
          <p:cNvPr id="9" name="Connecteur droit 8"/>
          <p:cNvCxnSpPr/>
          <p:nvPr/>
        </p:nvCxnSpPr>
        <p:spPr>
          <a:xfrm>
            <a:off x="1374958" y="794420"/>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755576" y="260648"/>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Tree>
    <p:extLst>
      <p:ext uri="{BB962C8B-B14F-4D97-AF65-F5344CB8AC3E}">
        <p14:creationId xmlns:p14="http://schemas.microsoft.com/office/powerpoint/2010/main" val="1225158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4294967295"/>
            <p:extLst>
              <p:ext uri="{D42A27DB-BD31-4B8C-83A1-F6EECF244321}">
                <p14:modId xmlns:p14="http://schemas.microsoft.com/office/powerpoint/2010/main" val="246252533"/>
              </p:ext>
            </p:extLst>
          </p:nvPr>
        </p:nvGraphicFramePr>
        <p:xfrm>
          <a:off x="541938" y="1311629"/>
          <a:ext cx="8153074" cy="3188583"/>
        </p:xfrm>
        <a:graphic>
          <a:graphicData uri="http://schemas.openxmlformats.org/drawingml/2006/table">
            <a:tbl>
              <a:tblPr firstRow="1" bandRow="1">
                <a:tableStyleId>{5C22544A-7EE6-4342-B048-85BDC9FD1C3A}</a:tableStyleId>
              </a:tblPr>
              <a:tblGrid>
                <a:gridCol w="1771595">
                  <a:extLst>
                    <a:ext uri="{9D8B030D-6E8A-4147-A177-3AD203B41FA5}">
                      <a16:colId xmlns:a16="http://schemas.microsoft.com/office/drawing/2014/main" val="20000"/>
                    </a:ext>
                  </a:extLst>
                </a:gridCol>
                <a:gridCol w="1937940">
                  <a:extLst>
                    <a:ext uri="{9D8B030D-6E8A-4147-A177-3AD203B41FA5}">
                      <a16:colId xmlns:a16="http://schemas.microsoft.com/office/drawing/2014/main" val="20001"/>
                    </a:ext>
                  </a:extLst>
                </a:gridCol>
                <a:gridCol w="1771594">
                  <a:extLst>
                    <a:ext uri="{9D8B030D-6E8A-4147-A177-3AD203B41FA5}">
                      <a16:colId xmlns:a16="http://schemas.microsoft.com/office/drawing/2014/main" val="20002"/>
                    </a:ext>
                  </a:extLst>
                </a:gridCol>
                <a:gridCol w="1023033">
                  <a:extLst>
                    <a:ext uri="{9D8B030D-6E8A-4147-A177-3AD203B41FA5}">
                      <a16:colId xmlns:a16="http://schemas.microsoft.com/office/drawing/2014/main" val="20003"/>
                    </a:ext>
                  </a:extLst>
                </a:gridCol>
                <a:gridCol w="1648912">
                  <a:extLst>
                    <a:ext uri="{9D8B030D-6E8A-4147-A177-3AD203B41FA5}">
                      <a16:colId xmlns:a16="http://schemas.microsoft.com/office/drawing/2014/main" val="20004"/>
                    </a:ext>
                  </a:extLst>
                </a:gridCol>
              </a:tblGrid>
              <a:tr h="480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indice</a:t>
                      </a:r>
                    </a:p>
                  </a:txBody>
                  <a:tcPr marL="68580" marR="68580" marT="34290" marB="34290" anchor="ctr"/>
                </a:tc>
                <a:tc>
                  <a:txBody>
                    <a:bodyPr/>
                    <a:lstStyle/>
                    <a:p>
                      <a:pPr algn="ctr"/>
                      <a:r>
                        <a:rPr lang="fr-FR" sz="1600" b="1" dirty="0" smtClean="0">
                          <a:latin typeface="Arial-BoldMT"/>
                        </a:rPr>
                        <a:t>Probabilité</a:t>
                      </a:r>
                      <a:endParaRPr lang="fr-FR" sz="1600" dirty="0"/>
                    </a:p>
                  </a:txBody>
                  <a:tcPr marL="68580" marR="68580" marT="34290" marB="34290" anchor="ctr"/>
                </a:tc>
                <a:tc>
                  <a:txBody>
                    <a:bodyPr/>
                    <a:lstStyle/>
                    <a:p>
                      <a:pPr algn="ctr"/>
                      <a:r>
                        <a:rPr lang="fr-FR" sz="1600" b="1" dirty="0" smtClean="0">
                          <a:latin typeface="Arial-BoldMT"/>
                        </a:rPr>
                        <a:t>calcul</a:t>
                      </a:r>
                      <a:endParaRPr lang="fr-FR" sz="1600" dirty="0"/>
                    </a:p>
                  </a:txBody>
                  <a:tcPr marL="68580" marR="68580" marT="34290" marB="34290" anchor="ctr"/>
                </a:tc>
                <a:tc>
                  <a:txBody>
                    <a:bodyPr/>
                    <a:lstStyle/>
                    <a:p>
                      <a:pPr algn="ctr"/>
                      <a:r>
                        <a:rPr lang="fr-FR" sz="1600" dirty="0" smtClean="0"/>
                        <a:t>valeurs</a:t>
                      </a:r>
                      <a:endParaRPr lang="fr-FR" sz="1600" dirty="0"/>
                    </a:p>
                  </a:txBody>
                  <a:tcPr marL="68580" marR="68580" marT="34290" marB="34290" anchor="ctr"/>
                </a:tc>
                <a:tc>
                  <a:txBody>
                    <a:bodyPr/>
                    <a:lstStyle/>
                    <a:p>
                      <a:pPr algn="ctr"/>
                      <a:r>
                        <a:rPr lang="fr-FR" sz="1600" b="1" dirty="0" smtClean="0">
                          <a:latin typeface="Arial-BoldMT"/>
                        </a:rPr>
                        <a:t>varie en </a:t>
                      </a:r>
                      <a:r>
                        <a:rPr lang="fr-FR" sz="1600" b="1" dirty="0" err="1" smtClean="0">
                          <a:latin typeface="Arial-BoldMT"/>
                        </a:rPr>
                        <a:t>fct</a:t>
                      </a:r>
                      <a:r>
                        <a:rPr lang="fr-FR" sz="1600" b="1" baseline="0" dirty="0" smtClean="0">
                          <a:latin typeface="Arial-BoldMT"/>
                        </a:rPr>
                        <a:t> </a:t>
                      </a:r>
                      <a:r>
                        <a:rPr lang="fr-FR" sz="1600" b="1" dirty="0" smtClean="0">
                          <a:latin typeface="Arial-BoldMT"/>
                        </a:rPr>
                        <a:t>de prévalence</a:t>
                      </a:r>
                    </a:p>
                  </a:txBody>
                  <a:tcPr marL="68580" marR="68580" marT="34290" marB="34290" anchor="ctr"/>
                </a:tc>
                <a:extLst>
                  <a:ext uri="{0D108BD9-81ED-4DB2-BD59-A6C34878D82A}">
                    <a16:rowId xmlns:a16="http://schemas.microsoft.com/office/drawing/2014/main" val="10000"/>
                  </a:ext>
                </a:extLst>
              </a:tr>
              <a:tr h="321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Sensibilité</a:t>
                      </a:r>
                    </a:p>
                  </a:txBody>
                  <a:tcPr marL="68580" marR="68580" marT="34290" marB="34290" anchor="ctr"/>
                </a:tc>
                <a:tc>
                  <a:txBody>
                    <a:bodyPr/>
                    <a:lstStyle/>
                    <a:p>
                      <a:pPr algn="ctr"/>
                      <a:r>
                        <a:rPr lang="fr-FR" sz="1600" b="0" dirty="0" smtClean="0">
                          <a:latin typeface="Arial-BoldMT"/>
                        </a:rPr>
                        <a:t>P(T+/M+)</a:t>
                      </a:r>
                      <a:endParaRPr lang="fr-FR" sz="1600" b="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VP / (VP + FN) </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0 </a:t>
                      </a:r>
                      <a:r>
                        <a:rPr lang="fr-FR" sz="1600" b="1" dirty="0" smtClean="0">
                          <a:latin typeface="Arial-BoldMT"/>
                          <a:sym typeface="Wingdings"/>
                        </a:rPr>
                        <a:t> </a:t>
                      </a:r>
                      <a:r>
                        <a:rPr lang="fr-FR" sz="1600" b="1" dirty="0" smtClean="0">
                          <a:latin typeface="Arial-BoldMT"/>
                        </a:rPr>
                        <a:t>1</a:t>
                      </a:r>
                    </a:p>
                  </a:txBody>
                  <a:tcPr marL="68580" marR="68580" marT="34290" marB="34290" anchor="ctr"/>
                </a:tc>
                <a:tc rowSpan="4">
                  <a:txBody>
                    <a:bodyPr/>
                    <a:lstStyle/>
                    <a:p>
                      <a:pPr algn="ctr"/>
                      <a:r>
                        <a:rPr lang="fr-FR" sz="1600" dirty="0" smtClean="0"/>
                        <a:t>Non</a:t>
                      </a:r>
                      <a:endParaRPr lang="fr-FR" sz="1600" dirty="0"/>
                    </a:p>
                  </a:txBody>
                  <a:tcPr marL="68580" marR="68580" marT="34290" marB="34290" anchor="ctr"/>
                </a:tc>
                <a:extLst>
                  <a:ext uri="{0D108BD9-81ED-4DB2-BD59-A6C34878D82A}">
                    <a16:rowId xmlns:a16="http://schemas.microsoft.com/office/drawing/2014/main" val="10001"/>
                  </a:ext>
                </a:extLst>
              </a:tr>
              <a:tr h="321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Spécificité</a:t>
                      </a:r>
                    </a:p>
                  </a:txBody>
                  <a:tcPr marL="68580" marR="68580" marT="34290" marB="34290" anchor="ctr"/>
                </a:tc>
                <a:tc>
                  <a:txBody>
                    <a:bodyPr/>
                    <a:lstStyle/>
                    <a:p>
                      <a:pPr algn="ctr"/>
                      <a:r>
                        <a:rPr lang="fr-FR" sz="1600" b="0" dirty="0" smtClean="0">
                          <a:latin typeface="Arial-BoldMT"/>
                        </a:rPr>
                        <a:t>P(T-/M-)</a:t>
                      </a:r>
                      <a:endParaRPr lang="fr-FR" sz="1600" b="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VN / (VN + FP) </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0 </a:t>
                      </a:r>
                      <a:r>
                        <a:rPr lang="fr-FR" sz="1600" b="1" dirty="0" smtClean="0">
                          <a:latin typeface="Arial-BoldMT"/>
                          <a:sym typeface="Wingdings"/>
                        </a:rPr>
                        <a:t> </a:t>
                      </a:r>
                      <a:r>
                        <a:rPr lang="fr-FR" sz="1600" b="1" dirty="0" smtClean="0">
                          <a:latin typeface="Arial-BoldMT"/>
                        </a:rPr>
                        <a:t>1</a:t>
                      </a:r>
                    </a:p>
                  </a:txBody>
                  <a:tcPr marL="68580" marR="68580" marT="34290" marB="34290" anchor="ctr"/>
                </a:tc>
                <a:tc vMerge="1">
                  <a:txBody>
                    <a:bodyPr/>
                    <a:lstStyle/>
                    <a:p>
                      <a:endParaRPr lang="fr-FR" dirty="0"/>
                    </a:p>
                  </a:txBody>
                  <a:tcPr/>
                </a:tc>
                <a:extLst>
                  <a:ext uri="{0D108BD9-81ED-4DB2-BD59-A6C34878D82A}">
                    <a16:rowId xmlns:a16="http://schemas.microsoft.com/office/drawing/2014/main" val="10002"/>
                  </a:ext>
                </a:extLst>
              </a:tr>
              <a:tr h="480060">
                <a:tc>
                  <a:txBody>
                    <a:bodyPr/>
                    <a:lstStyle/>
                    <a:p>
                      <a:pPr algn="ctr"/>
                      <a:r>
                        <a:rPr lang="fr-FR" sz="1600" b="1" dirty="0" smtClean="0">
                          <a:latin typeface="Arial-BoldMT"/>
                        </a:rPr>
                        <a:t>Rapport</a:t>
                      </a:r>
                      <a:r>
                        <a:rPr lang="fr-FR" sz="1600" b="1" baseline="0" dirty="0" smtClean="0">
                          <a:latin typeface="Arial-BoldMT"/>
                        </a:rPr>
                        <a:t> de </a:t>
                      </a:r>
                      <a:r>
                        <a:rPr lang="fr-FR" sz="1600" b="1" dirty="0" smtClean="0">
                          <a:latin typeface="Arial-BoldMT"/>
                        </a:rPr>
                        <a:t>vraisemblance +</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smtClean="0">
                          <a:latin typeface="Arial-BoldMT"/>
                        </a:rPr>
                        <a:t>P(T+/M+) / P(T+/M-)</a:t>
                      </a:r>
                    </a:p>
                  </a:txBody>
                  <a:tcPr marL="68580" marR="68580" marT="34290" marB="34290" anchor="ctr"/>
                </a:tc>
                <a:tc>
                  <a:txBody>
                    <a:bodyPr/>
                    <a:lstStyle/>
                    <a:p>
                      <a:pPr algn="ctr"/>
                      <a:r>
                        <a:rPr lang="fr-FR" sz="1600" b="1" dirty="0" smtClean="0">
                          <a:latin typeface="Arial-BoldMT"/>
                        </a:rPr>
                        <a:t>Se / (1 - </a:t>
                      </a:r>
                      <a:r>
                        <a:rPr lang="fr-FR" sz="1600" b="1" dirty="0" err="1" smtClean="0">
                          <a:latin typeface="Arial-BoldMT"/>
                        </a:rPr>
                        <a:t>Sp</a:t>
                      </a:r>
                      <a:r>
                        <a:rPr lang="fr-FR" sz="1600" b="1" dirty="0" smtClean="0">
                          <a:latin typeface="Arial-BoldMT"/>
                        </a:rPr>
                        <a:t>) </a:t>
                      </a:r>
                      <a:endParaRPr lang="fr-FR" sz="1600" dirty="0"/>
                    </a:p>
                  </a:txBody>
                  <a:tcPr marL="68580" marR="68580" marT="34290" marB="34290" anchor="ctr"/>
                </a:tc>
                <a:tc>
                  <a:txBody>
                    <a:bodyPr/>
                    <a:lstStyle/>
                    <a:p>
                      <a:pPr algn="ctr"/>
                      <a:r>
                        <a:rPr lang="fr-FR" sz="1600" b="1" dirty="0" smtClean="0"/>
                        <a:t>1</a:t>
                      </a:r>
                      <a:r>
                        <a:rPr lang="fr-FR" sz="1600" b="1" baseline="0" dirty="0" smtClean="0"/>
                        <a:t> </a:t>
                      </a:r>
                      <a:r>
                        <a:rPr lang="fr-FR" sz="1600" b="1" baseline="0" dirty="0" smtClean="0">
                          <a:sym typeface="Wingdings"/>
                        </a:rPr>
                        <a:t> </a:t>
                      </a:r>
                      <a:r>
                        <a:rPr lang="fr-FR" sz="1600" b="1" baseline="0" dirty="0" smtClean="0"/>
                        <a:t>+∞</a:t>
                      </a:r>
                      <a:endParaRPr lang="fr-FR" sz="1600" b="1" dirty="0"/>
                    </a:p>
                  </a:txBody>
                  <a:tcPr marL="68580" marR="68580" marT="34290" marB="34290" anchor="ctr"/>
                </a:tc>
                <a:tc vMerge="1">
                  <a:txBody>
                    <a:bodyPr/>
                    <a:lstStyle/>
                    <a:p>
                      <a:endParaRPr lang="fr-FR" dirty="0"/>
                    </a:p>
                  </a:txBody>
                  <a:tcPr/>
                </a:tc>
                <a:extLst>
                  <a:ext uri="{0D108BD9-81ED-4DB2-BD59-A6C34878D82A}">
                    <a16:rowId xmlns:a16="http://schemas.microsoft.com/office/drawing/2014/main" val="10003"/>
                  </a:ext>
                </a:extLst>
              </a:tr>
              <a:tr h="480060">
                <a:tc>
                  <a:txBody>
                    <a:bodyPr/>
                    <a:lstStyle/>
                    <a:p>
                      <a:pPr algn="ctr"/>
                      <a:r>
                        <a:rPr lang="fr-FR" sz="1600" b="1" dirty="0" smtClean="0">
                          <a:latin typeface="Arial-BoldMT"/>
                        </a:rPr>
                        <a:t>Rapport</a:t>
                      </a:r>
                      <a:r>
                        <a:rPr lang="fr-FR" sz="1600" b="1" baseline="0" dirty="0" smtClean="0">
                          <a:latin typeface="Arial-BoldMT"/>
                        </a:rPr>
                        <a:t> de </a:t>
                      </a:r>
                      <a:r>
                        <a:rPr lang="fr-FR" sz="1600" b="1" dirty="0" smtClean="0">
                          <a:latin typeface="Arial-BoldMT"/>
                        </a:rPr>
                        <a:t>vraisemblance -</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smtClean="0">
                          <a:latin typeface="Arial-BoldMT"/>
                        </a:rPr>
                        <a:t>P(T-/M+) / P(T-/M-)</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(1 – Se) / </a:t>
                      </a:r>
                      <a:r>
                        <a:rPr lang="fr-FR" sz="1600" b="1" dirty="0" err="1" smtClean="0">
                          <a:latin typeface="Arial-BoldMT"/>
                        </a:rPr>
                        <a:t>Sp</a:t>
                      </a:r>
                      <a:endParaRPr lang="fr-FR" sz="1600" b="1" dirty="0" smtClean="0">
                        <a:latin typeface="Arial-BoldMT"/>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0 </a:t>
                      </a:r>
                      <a:r>
                        <a:rPr lang="fr-FR" sz="1600" b="1" dirty="0" smtClean="0">
                          <a:latin typeface="Arial-BoldMT"/>
                          <a:sym typeface="Wingdings"/>
                        </a:rPr>
                        <a:t> </a:t>
                      </a:r>
                      <a:r>
                        <a:rPr lang="fr-FR" sz="1600" b="1" dirty="0" smtClean="0">
                          <a:latin typeface="Arial-BoldMT"/>
                        </a:rPr>
                        <a:t>1</a:t>
                      </a:r>
                    </a:p>
                  </a:txBody>
                  <a:tcPr marL="68580" marR="68580" marT="34290" marB="34290" anchor="ctr"/>
                </a:tc>
                <a:tc vMerge="1">
                  <a:txBody>
                    <a:bodyPr/>
                    <a:lstStyle/>
                    <a:p>
                      <a:endParaRPr lang="fr-FR" dirty="0"/>
                    </a:p>
                  </a:txBody>
                  <a:tcPr/>
                </a:tc>
                <a:extLst>
                  <a:ext uri="{0D108BD9-81ED-4DB2-BD59-A6C34878D82A}">
                    <a16:rowId xmlns:a16="http://schemas.microsoft.com/office/drawing/2014/main" val="10004"/>
                  </a:ext>
                </a:extLst>
              </a:tr>
              <a:tr h="321181">
                <a:tc>
                  <a:txBody>
                    <a:bodyPr/>
                    <a:lstStyle/>
                    <a:p>
                      <a:pPr algn="ctr"/>
                      <a:r>
                        <a:rPr lang="fr-FR" sz="1600" b="1" dirty="0" smtClean="0">
                          <a:latin typeface="Arial-BoldMT"/>
                        </a:rPr>
                        <a:t>VPP </a:t>
                      </a:r>
                      <a:endParaRPr lang="fr-FR" sz="16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smtClean="0">
                          <a:latin typeface="Arial-BoldMT"/>
                        </a:rPr>
                        <a:t>P(M+/T+)</a:t>
                      </a:r>
                    </a:p>
                  </a:txBody>
                  <a:tcPr marL="68580" marR="68580" marT="34290" marB="34290" anchor="ctr"/>
                </a:tc>
                <a:tc>
                  <a:txBody>
                    <a:bodyPr/>
                    <a:lstStyle/>
                    <a:p>
                      <a:pPr algn="ctr"/>
                      <a:r>
                        <a:rPr lang="fr-FR" sz="1600" b="1" dirty="0" smtClean="0">
                          <a:latin typeface="Arial-BoldMT"/>
                        </a:rPr>
                        <a:t>VP / (VP + FP)</a:t>
                      </a:r>
                      <a:endParaRPr lang="fr-FR" sz="1600" b="0" dirty="0" smtClean="0">
                        <a:latin typeface="Arial-BoldMT"/>
                      </a:endParaRPr>
                    </a:p>
                  </a:txBody>
                  <a:tcPr marL="68580" marR="68580" marT="34290" marB="34290" anchor="ctr"/>
                </a:tc>
                <a:tc>
                  <a:txBody>
                    <a:bodyPr/>
                    <a:lstStyle/>
                    <a:p>
                      <a:pPr algn="ctr"/>
                      <a:r>
                        <a:rPr lang="fr-FR" sz="1600" b="1" dirty="0" smtClean="0">
                          <a:latin typeface="Arial-BoldMT"/>
                        </a:rPr>
                        <a:t>0</a:t>
                      </a:r>
                      <a:r>
                        <a:rPr lang="fr-FR" sz="1600" b="1" dirty="0" smtClean="0">
                          <a:latin typeface="Arial-BoldMT"/>
                          <a:sym typeface="Wingdings"/>
                        </a:rPr>
                        <a:t> 1</a:t>
                      </a:r>
                      <a:endParaRPr lang="fr-FR" sz="1600" b="1" dirty="0" smtClean="0">
                        <a:latin typeface="Arial-BoldMT"/>
                      </a:endParaRPr>
                    </a:p>
                  </a:txBody>
                  <a:tcPr marL="68580" marR="68580" marT="34290" marB="34290" anchor="ctr"/>
                </a:tc>
                <a:tc rowSpan="2">
                  <a:txBody>
                    <a:bodyPr/>
                    <a:lstStyle/>
                    <a:p>
                      <a:pPr algn="ctr"/>
                      <a:endParaRPr lang="fr-FR" sz="1600" dirty="0"/>
                    </a:p>
                    <a:p>
                      <a:pPr algn="ctr"/>
                      <a:r>
                        <a:rPr lang="fr-FR" sz="1600" dirty="0" smtClean="0"/>
                        <a:t>Oui</a:t>
                      </a:r>
                      <a:endParaRPr lang="fr-FR" sz="1600" dirty="0"/>
                    </a:p>
                  </a:txBody>
                  <a:tcPr marL="68580" marR="68580" marT="34290" marB="34290" anchor="ctr"/>
                </a:tc>
                <a:extLst>
                  <a:ext uri="{0D108BD9-81ED-4DB2-BD59-A6C34878D82A}">
                    <a16:rowId xmlns:a16="http://schemas.microsoft.com/office/drawing/2014/main" val="10005"/>
                  </a:ext>
                </a:extLst>
              </a:tr>
              <a:tr h="480060">
                <a:tc>
                  <a:txBody>
                    <a:bodyPr/>
                    <a:lstStyle/>
                    <a:p>
                      <a:pPr algn="ctr"/>
                      <a:r>
                        <a:rPr lang="de-DE" sz="1600" b="1" dirty="0" smtClean="0">
                          <a:latin typeface="Arial-BoldMT"/>
                        </a:rPr>
                        <a:t>VPN </a:t>
                      </a:r>
                      <a:endParaRPr lang="fr-FR" sz="1600" dirty="0"/>
                    </a:p>
                  </a:txBody>
                  <a:tcPr marL="68580" marR="68580" marT="34290" marB="34290" anchor="ctr"/>
                </a:tc>
                <a:tc>
                  <a:txBody>
                    <a:bodyPr/>
                    <a:lstStyle/>
                    <a:p>
                      <a:pPr algn="ctr"/>
                      <a:r>
                        <a:rPr lang="de-DE" sz="1600" b="0" dirty="0" smtClean="0">
                          <a:latin typeface="Arial-BoldMT"/>
                        </a:rPr>
                        <a:t>P(M-/T-) </a:t>
                      </a:r>
                      <a:endParaRPr lang="fr-FR" sz="1600" b="0" dirty="0"/>
                    </a:p>
                  </a:txBody>
                  <a:tcPr marL="68580" marR="68580" marT="34290" marB="34290" anchor="ctr"/>
                </a:tc>
                <a:tc>
                  <a:txBody>
                    <a:bodyPr/>
                    <a:lstStyle/>
                    <a:p>
                      <a:pPr algn="ctr"/>
                      <a:r>
                        <a:rPr lang="de-DE" sz="1600" b="1" dirty="0" smtClean="0">
                          <a:latin typeface="Arial-BoldMT"/>
                        </a:rPr>
                        <a:t>VN / (VN + FN)</a:t>
                      </a:r>
                      <a:endParaRPr lang="fr-FR" sz="1600" b="0" dirty="0" smtClean="0">
                        <a:latin typeface="Arial-BoldMT"/>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BoldMT"/>
                        </a:rPr>
                        <a:t>0</a:t>
                      </a:r>
                      <a:r>
                        <a:rPr lang="fr-FR" sz="1600" b="1" dirty="0" smtClean="0">
                          <a:latin typeface="Arial-BoldMT"/>
                          <a:sym typeface="Wingdings"/>
                        </a:rPr>
                        <a:t> 1</a:t>
                      </a:r>
                      <a:endParaRPr lang="fr-FR" sz="1600" b="1" dirty="0" smtClean="0">
                        <a:latin typeface="Arial-BoldMT"/>
                      </a:endParaRPr>
                    </a:p>
                    <a:p>
                      <a:pPr algn="ctr"/>
                      <a:endParaRPr lang="fr-FR" sz="1600" b="1" dirty="0" smtClean="0">
                        <a:latin typeface="Arial-BoldMT"/>
                      </a:endParaRPr>
                    </a:p>
                  </a:txBody>
                  <a:tcPr marL="68580" marR="68580" marT="34290" marB="34290" anchor="ctr"/>
                </a:tc>
                <a:tc vMerge="1">
                  <a:txBody>
                    <a:bodyPr/>
                    <a:lstStyle/>
                    <a:p>
                      <a:endParaRPr lang="fr-FR" dirty="0"/>
                    </a:p>
                  </a:txBody>
                  <a:tcPr/>
                </a:tc>
                <a:extLst>
                  <a:ext uri="{0D108BD9-81ED-4DB2-BD59-A6C34878D82A}">
                    <a16:rowId xmlns:a16="http://schemas.microsoft.com/office/drawing/2014/main" val="10006"/>
                  </a:ext>
                </a:extLst>
              </a:tr>
            </a:tbl>
          </a:graphicData>
        </a:graphic>
      </p:graphicFrame>
      <p:cxnSp>
        <p:nvCxnSpPr>
          <p:cNvPr id="9" name="Connecteur droit 8"/>
          <p:cNvCxnSpPr/>
          <p:nvPr/>
        </p:nvCxnSpPr>
        <p:spPr>
          <a:xfrm>
            <a:off x="1734998" y="650404"/>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1115616" y="116632"/>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
        <p:nvSpPr>
          <p:cNvPr id="4" name="Rectangle 3"/>
          <p:cNvSpPr/>
          <p:nvPr/>
        </p:nvSpPr>
        <p:spPr>
          <a:xfrm>
            <a:off x="301921" y="4777977"/>
            <a:ext cx="8633108" cy="1323439"/>
          </a:xfrm>
          <a:prstGeom prst="rect">
            <a:avLst/>
          </a:prstGeom>
        </p:spPr>
        <p:txBody>
          <a:bodyPr wrap="square">
            <a:spAutoFit/>
          </a:bodyPr>
          <a:lstStyle/>
          <a:p>
            <a:r>
              <a:rPr lang="fr-FR" sz="2000" dirty="0">
                <a:solidFill>
                  <a:schemeClr val="accent6">
                    <a:lumMod val="75000"/>
                  </a:schemeClr>
                </a:solidFill>
              </a:rPr>
              <a:t>SNOUT : </a:t>
            </a:r>
            <a:r>
              <a:rPr lang="en-US" sz="2000" dirty="0" smtClean="0"/>
              <a:t>High </a:t>
            </a:r>
            <a:r>
              <a:rPr lang="en-US" sz="2000" dirty="0"/>
              <a:t>sensitivity + negative result = Strong indication</a:t>
            </a:r>
            <a:r>
              <a:rPr lang="en-US" sz="2000" dirty="0" smtClean="0"/>
              <a:t>! </a:t>
            </a:r>
            <a:r>
              <a:rPr lang="fr-FR" sz="2000" dirty="0"/>
              <a:t>-&gt; exclue le </a:t>
            </a:r>
            <a:r>
              <a:rPr lang="fr-FR" sz="2000" dirty="0" err="1"/>
              <a:t>diag</a:t>
            </a:r>
            <a:r>
              <a:rPr lang="fr-FR" sz="2000" dirty="0"/>
              <a:t> (peu de </a:t>
            </a:r>
            <a:r>
              <a:rPr lang="fr-FR" sz="2000" dirty="0" smtClean="0"/>
              <a:t>FN)</a:t>
            </a:r>
            <a:endParaRPr lang="fr-FR" sz="2000" dirty="0"/>
          </a:p>
          <a:p>
            <a:r>
              <a:rPr lang="fr-FR" sz="2000" dirty="0" smtClean="0">
                <a:solidFill>
                  <a:schemeClr val="accent6">
                    <a:lumMod val="75000"/>
                  </a:schemeClr>
                </a:solidFill>
              </a:rPr>
              <a:t>SPIN </a:t>
            </a:r>
            <a:r>
              <a:rPr lang="fr-FR" sz="2000" dirty="0">
                <a:solidFill>
                  <a:schemeClr val="accent6">
                    <a:lumMod val="75000"/>
                  </a:schemeClr>
                </a:solidFill>
              </a:rPr>
              <a:t>: </a:t>
            </a:r>
            <a:r>
              <a:rPr lang="en-US" sz="2000" dirty="0" smtClean="0"/>
              <a:t>High </a:t>
            </a:r>
            <a:r>
              <a:rPr lang="en-US" sz="2000" dirty="0"/>
              <a:t>specificity + positive result = Strong indication</a:t>
            </a:r>
            <a:r>
              <a:rPr lang="en-US" sz="2000" dirty="0" smtClean="0"/>
              <a:t>! </a:t>
            </a:r>
            <a:r>
              <a:rPr lang="fr-FR" sz="2000" dirty="0"/>
              <a:t>-&gt; affirme le </a:t>
            </a:r>
            <a:r>
              <a:rPr lang="fr-FR" sz="2000" dirty="0" err="1"/>
              <a:t>diag</a:t>
            </a:r>
            <a:r>
              <a:rPr lang="fr-FR" sz="2000" dirty="0"/>
              <a:t> </a:t>
            </a:r>
            <a:r>
              <a:rPr lang="fr-FR" sz="2000" dirty="0" smtClean="0"/>
              <a:t>(peu de FP)</a:t>
            </a:r>
            <a:endParaRPr lang="fr-FR" sz="2000" dirty="0"/>
          </a:p>
        </p:txBody>
      </p:sp>
    </p:spTree>
    <p:extLst>
      <p:ext uri="{BB962C8B-B14F-4D97-AF65-F5344CB8AC3E}">
        <p14:creationId xmlns:p14="http://schemas.microsoft.com/office/powerpoint/2010/main" val="1569082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1448780"/>
            <a:ext cx="8485094" cy="3078342"/>
          </a:xfrm>
          <a:prstGeom prst="rect">
            <a:avLst/>
          </a:prstGeom>
        </p:spPr>
        <p:txBody>
          <a:bodyPr/>
          <a:lstStyle/>
          <a:p>
            <a:pPr marL="42863" indent="0" fontAlgn="base">
              <a:lnSpc>
                <a:spcPct val="120000"/>
              </a:lnSpc>
              <a:spcBef>
                <a:spcPct val="0"/>
              </a:spcBef>
              <a:spcAft>
                <a:spcPts val="450"/>
              </a:spcAft>
              <a:buClr>
                <a:schemeClr val="accent1"/>
              </a:buClr>
              <a:buSzPct val="100000"/>
              <a:buNone/>
            </a:pPr>
            <a:r>
              <a:rPr lang="fr-FR" altLang="fr-FR" sz="2400" dirty="0"/>
              <a:t>Courbe ROC</a:t>
            </a:r>
          </a:p>
          <a:p>
            <a:pPr marL="42863" indent="0" fontAlgn="base">
              <a:lnSpc>
                <a:spcPct val="120000"/>
              </a:lnSpc>
              <a:spcBef>
                <a:spcPct val="0"/>
              </a:spcBef>
              <a:spcAft>
                <a:spcPts val="450"/>
              </a:spcAft>
              <a:buClr>
                <a:schemeClr val="accent1"/>
              </a:buClr>
              <a:buSzPct val="100000"/>
              <a:buNone/>
            </a:pPr>
            <a:endParaRPr lang="fr-FR" sz="2400" dirty="0"/>
          </a:p>
        </p:txBody>
      </p:sp>
      <p:cxnSp>
        <p:nvCxnSpPr>
          <p:cNvPr id="9" name="Connecteur droit 8"/>
          <p:cNvCxnSpPr/>
          <p:nvPr/>
        </p:nvCxnSpPr>
        <p:spPr>
          <a:xfrm>
            <a:off x="987252" y="854714"/>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688617" y="260648"/>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pic>
        <p:nvPicPr>
          <p:cNvPr id="8" name="Image 7"/>
          <p:cNvPicPr>
            <a:picLocks noChangeAspect="1"/>
          </p:cNvPicPr>
          <p:nvPr/>
        </p:nvPicPr>
        <p:blipFill rotWithShape="1">
          <a:blip r:embed="rId3"/>
          <a:srcRect l="33806" t="28588" r="23153" b="9963"/>
          <a:stretch/>
        </p:blipFill>
        <p:spPr>
          <a:xfrm>
            <a:off x="590309" y="2341704"/>
            <a:ext cx="3394276" cy="2725838"/>
          </a:xfrm>
          <a:prstGeom prst="rect">
            <a:avLst/>
          </a:prstGeom>
        </p:spPr>
      </p:pic>
      <p:pic>
        <p:nvPicPr>
          <p:cNvPr id="10" name="Image 9"/>
          <p:cNvPicPr>
            <a:picLocks noChangeAspect="1"/>
          </p:cNvPicPr>
          <p:nvPr/>
        </p:nvPicPr>
        <p:blipFill rotWithShape="1">
          <a:blip r:embed="rId4"/>
          <a:srcRect l="28481" t="27342" r="17690" b="12405"/>
          <a:stretch/>
        </p:blipFill>
        <p:spPr>
          <a:xfrm>
            <a:off x="3984584" y="2051939"/>
            <a:ext cx="4648449" cy="2926801"/>
          </a:xfrm>
          <a:prstGeom prst="rect">
            <a:avLst/>
          </a:prstGeom>
        </p:spPr>
      </p:pic>
      <p:sp>
        <p:nvSpPr>
          <p:cNvPr id="7" name="Rectangle 6"/>
          <p:cNvSpPr/>
          <p:nvPr/>
        </p:nvSpPr>
        <p:spPr>
          <a:xfrm>
            <a:off x="6448276" y="4928826"/>
            <a:ext cx="1247457" cy="461665"/>
          </a:xfrm>
          <a:prstGeom prst="rect">
            <a:avLst/>
          </a:prstGeom>
          <a:solidFill>
            <a:schemeClr val="bg1"/>
          </a:solidFill>
          <a:ln>
            <a:solidFill>
              <a:srgbClr val="C00000"/>
            </a:solidFill>
          </a:ln>
        </p:spPr>
        <p:txBody>
          <a:bodyPr wrap="none">
            <a:spAutoFit/>
          </a:bodyPr>
          <a:lstStyle/>
          <a:p>
            <a:r>
              <a:rPr lang="fr-FR" sz="1200" b="1" dirty="0" err="1">
                <a:solidFill>
                  <a:srgbClr val="C00000"/>
                </a:solidFill>
              </a:rPr>
              <a:t>Sp</a:t>
            </a:r>
            <a:r>
              <a:rPr lang="fr-FR" sz="1200" b="1" dirty="0">
                <a:solidFill>
                  <a:srgbClr val="C00000"/>
                </a:solidFill>
              </a:rPr>
              <a:t> = p(T-/NM)</a:t>
            </a:r>
          </a:p>
          <a:p>
            <a:r>
              <a:rPr lang="fr-FR" sz="1200" b="1" dirty="0">
                <a:solidFill>
                  <a:srgbClr val="C00000"/>
                </a:solidFill>
              </a:rPr>
              <a:t>1-Sp = p(T+/NM)</a:t>
            </a:r>
          </a:p>
        </p:txBody>
      </p:sp>
      <p:sp>
        <p:nvSpPr>
          <p:cNvPr id="11" name="Rectangle 10"/>
          <p:cNvSpPr/>
          <p:nvPr/>
        </p:nvSpPr>
        <p:spPr>
          <a:xfrm>
            <a:off x="669524" y="5342420"/>
            <a:ext cx="8633108" cy="707886"/>
          </a:xfrm>
          <a:prstGeom prst="rect">
            <a:avLst/>
          </a:prstGeom>
        </p:spPr>
        <p:txBody>
          <a:bodyPr wrap="square">
            <a:spAutoFit/>
          </a:bodyPr>
          <a:lstStyle/>
          <a:p>
            <a:r>
              <a:rPr lang="fr-FR" sz="2000" dirty="0" smtClean="0"/>
              <a:t>Aire sous la courbe la plus élevée possible</a:t>
            </a:r>
          </a:p>
          <a:p>
            <a:r>
              <a:rPr lang="fr-FR" sz="2000" dirty="0" smtClean="0"/>
              <a:t> &gt; 0,5, intervalle de confiance ne croise pas 0,5</a:t>
            </a:r>
            <a:endParaRPr lang="fr-FR" sz="2000" dirty="0"/>
          </a:p>
        </p:txBody>
      </p:sp>
    </p:spTree>
    <p:extLst>
      <p:ext uri="{BB962C8B-B14F-4D97-AF65-F5344CB8AC3E}">
        <p14:creationId xmlns:p14="http://schemas.microsoft.com/office/powerpoint/2010/main" val="4151488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836712"/>
            <a:ext cx="4572000" cy="5877504"/>
          </a:xfrm>
          <a:prstGeom prst="rect">
            <a:avLst/>
          </a:prstGeom>
        </p:spPr>
        <p:txBody>
          <a:bodyPr/>
          <a:lstStyle/>
          <a:p>
            <a:pPr marL="42863" indent="0" fontAlgn="base">
              <a:lnSpc>
                <a:spcPct val="120000"/>
              </a:lnSpc>
              <a:spcBef>
                <a:spcPct val="0"/>
              </a:spcBef>
              <a:spcAft>
                <a:spcPts val="450"/>
              </a:spcAft>
              <a:buClr>
                <a:schemeClr val="accent1"/>
              </a:buClr>
              <a:buSzPct val="100000"/>
              <a:buNone/>
            </a:pPr>
            <a:r>
              <a:rPr lang="fr-FR" sz="1600" b="1" dirty="0"/>
              <a:t>Rapport de vraisemblance d’un</a:t>
            </a:r>
            <a:r>
              <a:rPr lang="fr-FR" sz="1600" dirty="0"/>
              <a:t> </a:t>
            </a:r>
            <a:r>
              <a:rPr lang="fr-FR" sz="1600" b="1" dirty="0"/>
              <a:t>test </a:t>
            </a:r>
            <a:r>
              <a:rPr lang="fr-FR" sz="1500" dirty="0"/>
              <a:t/>
            </a:r>
            <a:br>
              <a:rPr lang="fr-FR" sz="1500" dirty="0"/>
            </a:br>
            <a:endParaRPr lang="fr-FR" sz="1500" dirty="0" smtClean="0"/>
          </a:p>
          <a:p>
            <a:pPr indent="-214313" fontAlgn="base">
              <a:lnSpc>
                <a:spcPct val="120000"/>
              </a:lnSpc>
              <a:spcBef>
                <a:spcPct val="0"/>
              </a:spcBef>
              <a:spcAft>
                <a:spcPts val="450"/>
              </a:spcAft>
              <a:buClr>
                <a:schemeClr val="accent1"/>
              </a:buClr>
              <a:buSzPct val="100000"/>
              <a:buFont typeface="Wingdings" panose="05000000000000000000" pitchFamily="2" charset="2"/>
              <a:buChar char="v"/>
            </a:pPr>
            <a:r>
              <a:rPr lang="fr-FR" sz="1500" b="1" dirty="0" smtClean="0"/>
              <a:t>Rapport de vraisemblance positif (RV+ ou L)</a:t>
            </a:r>
            <a:r>
              <a:rPr lang="fr-FR" sz="1500" dirty="0" smtClean="0"/>
              <a:t>:</a:t>
            </a:r>
          </a:p>
          <a:p>
            <a:pPr indent="-214313" fontAlgn="base">
              <a:lnSpc>
                <a:spcPct val="120000"/>
              </a:lnSpc>
              <a:spcBef>
                <a:spcPct val="0"/>
              </a:spcBef>
              <a:spcAft>
                <a:spcPts val="450"/>
              </a:spcAft>
              <a:buClr>
                <a:schemeClr val="accent1"/>
              </a:buClr>
              <a:buSzPct val="100000"/>
              <a:buFont typeface="Wingdings" panose="05000000000000000000" pitchFamily="2" charset="2"/>
              <a:buChar char="v"/>
            </a:pPr>
            <a:endParaRPr lang="fr-FR" sz="1350" dirty="0" smtClean="0"/>
          </a:p>
          <a:p>
            <a:pPr indent="-214313" fontAlgn="base">
              <a:lnSpc>
                <a:spcPct val="120000"/>
              </a:lnSpc>
              <a:spcBef>
                <a:spcPct val="0"/>
              </a:spcBef>
              <a:spcAft>
                <a:spcPts val="450"/>
              </a:spcAft>
              <a:buClr>
                <a:schemeClr val="accent1"/>
              </a:buClr>
              <a:buSzPct val="100000"/>
              <a:buFont typeface="Wingdings" panose="05000000000000000000" pitchFamily="2" charset="2"/>
              <a:buChar char="v"/>
            </a:pPr>
            <a:endParaRPr lang="fr-FR" sz="1350" dirty="0" smtClean="0"/>
          </a:p>
          <a:p>
            <a:pPr lvl="1" fontAlgn="base">
              <a:lnSpc>
                <a:spcPct val="120000"/>
              </a:lnSpc>
              <a:spcBef>
                <a:spcPct val="0"/>
              </a:spcBef>
              <a:spcAft>
                <a:spcPts val="450"/>
              </a:spcAft>
              <a:buClr>
                <a:schemeClr val="accent1"/>
              </a:buClr>
              <a:buFont typeface="Wingdings" panose="05000000000000000000" pitchFamily="2" charset="2"/>
              <a:buChar char="§"/>
            </a:pPr>
            <a:endParaRPr lang="fr-FR" sz="1050" dirty="0"/>
          </a:p>
          <a:p>
            <a:pPr lvl="1" fontAlgn="base">
              <a:lnSpc>
                <a:spcPct val="120000"/>
              </a:lnSpc>
              <a:spcBef>
                <a:spcPct val="0"/>
              </a:spcBef>
              <a:spcAft>
                <a:spcPts val="450"/>
              </a:spcAft>
              <a:buClr>
                <a:schemeClr val="accent1"/>
              </a:buClr>
              <a:buFont typeface="Wingdings" panose="05000000000000000000" pitchFamily="2" charset="2"/>
              <a:buChar char="§"/>
            </a:pPr>
            <a:r>
              <a:rPr lang="fr-FR" sz="1350" dirty="0"/>
              <a:t>Pour éviter les FP, on privilégie les tests avec un rapport de vraisemblance positif le plus élevé possible (VPP↑</a:t>
            </a:r>
            <a:r>
              <a:rPr lang="fr-FR" sz="1350" dirty="0" smtClean="0"/>
              <a:t>)</a:t>
            </a:r>
          </a:p>
          <a:p>
            <a:pPr lvl="1" fontAlgn="base">
              <a:lnSpc>
                <a:spcPct val="120000"/>
              </a:lnSpc>
              <a:spcBef>
                <a:spcPct val="0"/>
              </a:spcBef>
              <a:spcAft>
                <a:spcPts val="450"/>
              </a:spcAft>
              <a:buClr>
                <a:schemeClr val="accent1"/>
              </a:buClr>
              <a:buFont typeface="Wingdings" panose="05000000000000000000" pitchFamily="2" charset="2"/>
              <a:buChar char="§"/>
            </a:pPr>
            <a:r>
              <a:rPr lang="fr-FR" sz="1350" b="1" dirty="0" smtClean="0"/>
              <a:t>Ici : </a:t>
            </a:r>
            <a:r>
              <a:rPr lang="fr-FR" sz="1350" b="1" dirty="0"/>
              <a:t>RV+</a:t>
            </a:r>
            <a:r>
              <a:rPr lang="fr-FR" sz="1350" b="1" dirty="0" smtClean="0"/>
              <a:t> = 0,68/(1-0,62) = 1,79 </a:t>
            </a:r>
            <a:r>
              <a:rPr lang="fr-FR" sz="1200" b="1" dirty="0">
                <a:sym typeface="Wingdings" panose="05000000000000000000" pitchFamily="2" charset="2"/>
              </a:rPr>
              <a:t> </a:t>
            </a:r>
            <a:r>
              <a:rPr lang="fr-FR" sz="1200" dirty="0" smtClean="0">
                <a:solidFill>
                  <a:prstClr val="black"/>
                </a:solidFill>
                <a:sym typeface="Wingdings" panose="05000000000000000000" pitchFamily="2" charset="2"/>
              </a:rPr>
              <a:t>faible</a:t>
            </a:r>
            <a:endParaRPr lang="fr-FR" altLang="fr-FR" sz="1350" dirty="0">
              <a:solidFill>
                <a:prstClr val="black"/>
              </a:solidFill>
              <a:sym typeface="Wingdings" panose="05000000000000000000" pitchFamily="2" charset="2"/>
            </a:endParaRPr>
          </a:p>
        </p:txBody>
      </p:sp>
      <p:cxnSp>
        <p:nvCxnSpPr>
          <p:cNvPr id="9" name="Connecteur droit 8"/>
          <p:cNvCxnSpPr/>
          <p:nvPr/>
        </p:nvCxnSpPr>
        <p:spPr>
          <a:xfrm>
            <a:off x="1518974" y="674546"/>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99592" y="140774"/>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dirty="0"/>
              <a:t>Evaluation de la performance d’un test diagnostique</a:t>
            </a:r>
          </a:p>
        </p:txBody>
      </p:sp>
      <p:pic>
        <p:nvPicPr>
          <p:cNvPr id="2" name="Image 1"/>
          <p:cNvPicPr>
            <a:picLocks noChangeAspect="1"/>
          </p:cNvPicPr>
          <p:nvPr/>
        </p:nvPicPr>
        <p:blipFill rotWithShape="1">
          <a:blip r:embed="rId3"/>
          <a:srcRect l="31201" t="38148" r="42149" b="49569"/>
          <a:stretch/>
        </p:blipFill>
        <p:spPr>
          <a:xfrm>
            <a:off x="421702" y="2060848"/>
            <a:ext cx="1944216" cy="504056"/>
          </a:xfrm>
          <a:prstGeom prst="rect">
            <a:avLst/>
          </a:prstGeom>
        </p:spPr>
      </p:pic>
      <p:graphicFrame>
        <p:nvGraphicFramePr>
          <p:cNvPr id="8" name="Tableau 7"/>
          <p:cNvGraphicFramePr>
            <a:graphicFrameLocks noGrp="1"/>
          </p:cNvGraphicFramePr>
          <p:nvPr>
            <p:extLst/>
          </p:nvPr>
        </p:nvGraphicFramePr>
        <p:xfrm>
          <a:off x="1979712" y="4077072"/>
          <a:ext cx="3259592" cy="2042160"/>
        </p:xfrm>
        <a:graphic>
          <a:graphicData uri="http://schemas.openxmlformats.org/drawingml/2006/table">
            <a:tbl>
              <a:tblPr firstRow="1" bandRow="1">
                <a:tableStyleId>{69CF1AB2-1976-4502-BF36-3FF5EA218861}</a:tableStyleId>
              </a:tblPr>
              <a:tblGrid>
                <a:gridCol w="681442">
                  <a:extLst>
                    <a:ext uri="{9D8B030D-6E8A-4147-A177-3AD203B41FA5}">
                      <a16:colId xmlns:a16="http://schemas.microsoft.com/office/drawing/2014/main" val="20000"/>
                    </a:ext>
                  </a:extLst>
                </a:gridCol>
                <a:gridCol w="851799">
                  <a:extLst>
                    <a:ext uri="{9D8B030D-6E8A-4147-A177-3AD203B41FA5}">
                      <a16:colId xmlns:a16="http://schemas.microsoft.com/office/drawing/2014/main" val="20001"/>
                    </a:ext>
                  </a:extLst>
                </a:gridCol>
                <a:gridCol w="1726351">
                  <a:extLst>
                    <a:ext uri="{9D8B030D-6E8A-4147-A177-3AD203B41FA5}">
                      <a16:colId xmlns:a16="http://schemas.microsoft.com/office/drawing/2014/main" val="20002"/>
                    </a:ext>
                  </a:extLst>
                </a:gridCol>
              </a:tblGrid>
              <a:tr h="200349">
                <a:tc>
                  <a:txBody>
                    <a:bodyPr/>
                    <a:lstStyle/>
                    <a:p>
                      <a:pPr algn="ctr"/>
                      <a:r>
                        <a:rPr lang="fr-FR" sz="1400" b="0" dirty="0" smtClean="0"/>
                        <a:t>RV+</a:t>
                      </a:r>
                      <a:endParaRPr lang="fr-FR" sz="1400" b="0" dirty="0"/>
                    </a:p>
                  </a:txBody>
                  <a:tcPr/>
                </a:tc>
                <a:tc>
                  <a:txBody>
                    <a:bodyPr/>
                    <a:lstStyle/>
                    <a:p>
                      <a:pPr algn="ctr"/>
                      <a:r>
                        <a:rPr lang="fr-FR" sz="1400" b="0" dirty="0" smtClean="0"/>
                        <a:t>RV-</a:t>
                      </a:r>
                      <a:endParaRPr lang="fr-FR" sz="1400" b="0" dirty="0"/>
                    </a:p>
                  </a:txBody>
                  <a:tcPr/>
                </a:tc>
                <a:tc>
                  <a:txBody>
                    <a:bodyPr/>
                    <a:lstStyle/>
                    <a:p>
                      <a:pPr algn="ctr"/>
                      <a:r>
                        <a:rPr lang="fr-FR" sz="1400" b="0" dirty="0" smtClean="0"/>
                        <a:t>Apport diagnostique (discrimination)</a:t>
                      </a:r>
                      <a:endParaRPr lang="fr-FR" sz="1400" b="0" dirty="0"/>
                    </a:p>
                  </a:txBody>
                  <a:tcPr/>
                </a:tc>
                <a:extLst>
                  <a:ext uri="{0D108BD9-81ED-4DB2-BD59-A6C34878D82A}">
                    <a16:rowId xmlns:a16="http://schemas.microsoft.com/office/drawing/2014/main" val="10000"/>
                  </a:ext>
                </a:extLst>
              </a:tr>
              <a:tr h="200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t>&gt;10 </a:t>
                      </a:r>
                    </a:p>
                  </a:txBody>
                  <a:tcPr/>
                </a:tc>
                <a:tc>
                  <a:txBody>
                    <a:bodyPr/>
                    <a:lstStyle/>
                    <a:p>
                      <a:pPr algn="ctr"/>
                      <a:r>
                        <a:rPr lang="fr-FR" sz="1400" b="0" dirty="0" smtClean="0"/>
                        <a:t>&lt; 0.1 </a:t>
                      </a:r>
                      <a:endParaRPr lang="fr-FR" sz="1400" b="0" dirty="0"/>
                    </a:p>
                  </a:txBody>
                  <a:tcPr/>
                </a:tc>
                <a:tc>
                  <a:txBody>
                    <a:bodyPr/>
                    <a:lstStyle/>
                    <a:p>
                      <a:pPr algn="ctr"/>
                      <a:r>
                        <a:rPr lang="fr-FR" sz="1400" b="0" dirty="0" smtClean="0"/>
                        <a:t>Très fort</a:t>
                      </a:r>
                      <a:endParaRPr lang="fr-FR" sz="1400" b="0" dirty="0"/>
                    </a:p>
                  </a:txBody>
                  <a:tcPr/>
                </a:tc>
                <a:extLst>
                  <a:ext uri="{0D108BD9-81ED-4DB2-BD59-A6C34878D82A}">
                    <a16:rowId xmlns:a16="http://schemas.microsoft.com/office/drawing/2014/main" val="10001"/>
                  </a:ext>
                </a:extLst>
              </a:tr>
              <a:tr h="142053">
                <a:tc>
                  <a:txBody>
                    <a:bodyPr/>
                    <a:lstStyle/>
                    <a:p>
                      <a:pPr algn="ctr"/>
                      <a:r>
                        <a:rPr lang="fr-FR" sz="1400" b="0" dirty="0" smtClean="0"/>
                        <a:t>5 </a:t>
                      </a:r>
                      <a:r>
                        <a:rPr lang="fr-FR" sz="1400" dirty="0" smtClean="0"/>
                        <a:t>- </a:t>
                      </a:r>
                      <a:r>
                        <a:rPr lang="fr-FR" sz="1400" b="0" dirty="0" smtClean="0"/>
                        <a:t>10 </a:t>
                      </a:r>
                      <a:endParaRPr lang="fr-FR" sz="1400" b="0" dirty="0"/>
                    </a:p>
                  </a:txBody>
                  <a:tcPr/>
                </a:tc>
                <a:tc>
                  <a:txBody>
                    <a:bodyPr/>
                    <a:lstStyle/>
                    <a:p>
                      <a:pPr algn="ctr"/>
                      <a:r>
                        <a:rPr lang="fr-FR" sz="1400" dirty="0" smtClean="0"/>
                        <a:t>0.1 - 0.2</a:t>
                      </a:r>
                      <a:endParaRPr lang="fr-FR" sz="1400" b="0" dirty="0"/>
                    </a:p>
                  </a:txBody>
                  <a:tcPr/>
                </a:tc>
                <a:tc>
                  <a:txBody>
                    <a:bodyPr/>
                    <a:lstStyle/>
                    <a:p>
                      <a:pPr marL="0" algn="ctr" defTabSz="914400" rtl="0" eaLnBrk="1" latinLnBrk="0" hangingPunct="1"/>
                      <a:r>
                        <a:rPr lang="fr-FR" sz="1400" b="0" kern="1200" dirty="0" smtClean="0">
                          <a:solidFill>
                            <a:schemeClr val="dk1"/>
                          </a:solidFill>
                          <a:latin typeface="+mn-lt"/>
                          <a:ea typeface="+mn-ea"/>
                          <a:cs typeface="+mn-cs"/>
                        </a:rPr>
                        <a:t>fort</a:t>
                      </a:r>
                      <a:endParaRPr lang="fr-FR" sz="14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211389">
                <a:tc>
                  <a:txBody>
                    <a:bodyPr/>
                    <a:lstStyle/>
                    <a:p>
                      <a:pPr algn="ctr"/>
                      <a:r>
                        <a:rPr lang="fr-FR" sz="1400" b="0" dirty="0" smtClean="0"/>
                        <a:t>2 </a:t>
                      </a:r>
                      <a:r>
                        <a:rPr lang="fr-FR" sz="1400" dirty="0" smtClean="0"/>
                        <a:t>- </a:t>
                      </a:r>
                      <a:r>
                        <a:rPr lang="fr-FR" sz="1400" b="0" dirty="0" smtClean="0"/>
                        <a:t>5</a:t>
                      </a:r>
                      <a:endParaRPr lang="fr-FR" sz="1400" b="0" dirty="0"/>
                    </a:p>
                  </a:txBody>
                  <a:tcPr/>
                </a:tc>
                <a:tc>
                  <a:txBody>
                    <a:bodyPr/>
                    <a:lstStyle/>
                    <a:p>
                      <a:pPr algn="ctr"/>
                      <a:r>
                        <a:rPr lang="fr-FR" sz="1400" dirty="0" smtClean="0"/>
                        <a:t>0.2 - 0.5 </a:t>
                      </a:r>
                      <a:endParaRPr lang="fr-FR" sz="1400" b="0" dirty="0"/>
                    </a:p>
                  </a:txBody>
                  <a:tcPr/>
                </a:tc>
                <a:tc>
                  <a:txBody>
                    <a:bodyPr/>
                    <a:lstStyle/>
                    <a:p>
                      <a:pPr algn="ctr"/>
                      <a:r>
                        <a:rPr lang="fr-FR" sz="1400" b="0" dirty="0" smtClean="0"/>
                        <a:t>modérée</a:t>
                      </a:r>
                      <a:endParaRPr lang="fr-FR" sz="1400" b="0" dirty="0"/>
                    </a:p>
                  </a:txBody>
                  <a:tcPr/>
                </a:tc>
                <a:extLst>
                  <a:ext uri="{0D108BD9-81ED-4DB2-BD59-A6C34878D82A}">
                    <a16:rowId xmlns:a16="http://schemas.microsoft.com/office/drawing/2014/main" val="10003"/>
                  </a:ext>
                </a:extLst>
              </a:tr>
              <a:tr h="27794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400" b="0" dirty="0" smtClean="0"/>
                        <a:t>1</a:t>
                      </a:r>
                      <a:r>
                        <a:rPr lang="fr-FR" sz="1400" dirty="0" smtClean="0"/>
                        <a:t> - </a:t>
                      </a:r>
                      <a:r>
                        <a:rPr lang="fr-FR" sz="1400" b="0" dirty="0" smtClean="0"/>
                        <a:t>2</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400" dirty="0" smtClean="0"/>
                        <a:t>0.5 - 1 </a:t>
                      </a:r>
                      <a:endParaRPr lang="fr-FR" sz="1400" b="0" dirty="0" smtClean="0"/>
                    </a:p>
                  </a:txBody>
                  <a:tcPr/>
                </a:tc>
                <a:tc>
                  <a:txBody>
                    <a:bodyPr/>
                    <a:lstStyle/>
                    <a:p>
                      <a:pPr algn="ctr"/>
                      <a:r>
                        <a:rPr lang="fr-FR" sz="1400" b="0" dirty="0" smtClean="0"/>
                        <a:t>faible</a:t>
                      </a:r>
                      <a:endParaRPr lang="fr-FR" sz="1400" b="0" dirty="0"/>
                    </a:p>
                  </a:txBody>
                  <a:tcPr/>
                </a:tc>
                <a:extLst>
                  <a:ext uri="{0D108BD9-81ED-4DB2-BD59-A6C34878D82A}">
                    <a16:rowId xmlns:a16="http://schemas.microsoft.com/office/drawing/2014/main" val="10004"/>
                  </a:ext>
                </a:extLst>
              </a:tr>
              <a:tr h="27794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400" b="0" dirty="0" smtClean="0"/>
                        <a:t>1</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400" b="0" dirty="0" smtClean="0"/>
                        <a:t>1</a:t>
                      </a:r>
                    </a:p>
                  </a:txBody>
                  <a:tcPr/>
                </a:tc>
                <a:tc>
                  <a:txBody>
                    <a:bodyPr/>
                    <a:lstStyle/>
                    <a:p>
                      <a:pPr algn="ctr"/>
                      <a:r>
                        <a:rPr lang="fr-FR" sz="1400" b="0" dirty="0" smtClean="0"/>
                        <a:t>nul</a:t>
                      </a:r>
                      <a:endParaRPr lang="fr-FR" sz="1400" b="0" dirty="0"/>
                    </a:p>
                  </a:txBody>
                  <a:tcPr/>
                </a:tc>
                <a:extLst>
                  <a:ext uri="{0D108BD9-81ED-4DB2-BD59-A6C34878D82A}">
                    <a16:rowId xmlns:a16="http://schemas.microsoft.com/office/drawing/2014/main" val="10005"/>
                  </a:ext>
                </a:extLst>
              </a:tr>
            </a:tbl>
          </a:graphicData>
        </a:graphic>
      </p:graphicFrame>
      <p:pic>
        <p:nvPicPr>
          <p:cNvPr id="10" name="Image 9"/>
          <p:cNvPicPr>
            <a:picLocks noChangeAspect="1"/>
          </p:cNvPicPr>
          <p:nvPr/>
        </p:nvPicPr>
        <p:blipFill rotWithShape="1">
          <a:blip r:embed="rId3"/>
          <a:srcRect l="66619" t="39698" r="21536" b="53283"/>
          <a:stretch/>
        </p:blipFill>
        <p:spPr>
          <a:xfrm>
            <a:off x="2581942" y="2168860"/>
            <a:ext cx="864096" cy="288032"/>
          </a:xfrm>
          <a:prstGeom prst="rect">
            <a:avLst/>
          </a:prstGeom>
        </p:spPr>
      </p:pic>
      <p:sp>
        <p:nvSpPr>
          <p:cNvPr id="12" name="Espace réservé du contenu 2"/>
          <p:cNvSpPr txBox="1">
            <a:spLocks/>
          </p:cNvSpPr>
          <p:nvPr/>
        </p:nvSpPr>
        <p:spPr>
          <a:xfrm>
            <a:off x="4355976" y="1412776"/>
            <a:ext cx="4706264" cy="5062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0038" fontAlgn="base">
              <a:lnSpc>
                <a:spcPct val="120000"/>
              </a:lnSpc>
              <a:spcBef>
                <a:spcPct val="0"/>
              </a:spcBef>
              <a:spcAft>
                <a:spcPts val="450"/>
              </a:spcAft>
              <a:buClr>
                <a:schemeClr val="accent1"/>
              </a:buClr>
              <a:buFont typeface="Wingdings" panose="05000000000000000000" pitchFamily="2" charset="2"/>
              <a:buChar char="v"/>
            </a:pPr>
            <a:r>
              <a:rPr lang="fr-FR" sz="1500" b="1" dirty="0" smtClean="0"/>
              <a:t>Rapport de vraisemblance négatif (RV- ou </a:t>
            </a:r>
            <a:r>
              <a:rPr lang="el-GR" sz="1500" b="1" dirty="0" smtClean="0"/>
              <a:t>λ</a:t>
            </a:r>
            <a:r>
              <a:rPr lang="fr-FR" sz="1500" b="1" dirty="0" smtClean="0"/>
              <a:t>) :</a:t>
            </a:r>
          </a:p>
          <a:p>
            <a:pPr marL="300038" fontAlgn="base">
              <a:lnSpc>
                <a:spcPct val="120000"/>
              </a:lnSpc>
              <a:spcBef>
                <a:spcPct val="0"/>
              </a:spcBef>
              <a:spcAft>
                <a:spcPts val="450"/>
              </a:spcAft>
              <a:buClr>
                <a:schemeClr val="accent1"/>
              </a:buClr>
              <a:buFont typeface="Wingdings" panose="05000000000000000000" pitchFamily="2" charset="2"/>
              <a:buChar char="v"/>
            </a:pPr>
            <a:endParaRPr lang="fr-FR" sz="1500" b="1" dirty="0" smtClean="0"/>
          </a:p>
          <a:p>
            <a:pPr marL="300038" fontAlgn="base">
              <a:lnSpc>
                <a:spcPct val="120000"/>
              </a:lnSpc>
              <a:spcBef>
                <a:spcPct val="0"/>
              </a:spcBef>
              <a:spcAft>
                <a:spcPts val="450"/>
              </a:spcAft>
              <a:buClr>
                <a:schemeClr val="accent1"/>
              </a:buClr>
              <a:buFont typeface="Wingdings" panose="05000000000000000000" pitchFamily="2" charset="2"/>
              <a:buChar char="v"/>
            </a:pPr>
            <a:endParaRPr lang="fr-FR" sz="900" b="1" dirty="0" smtClean="0"/>
          </a:p>
          <a:p>
            <a:pPr marL="600075" lvl="1" fontAlgn="base">
              <a:lnSpc>
                <a:spcPct val="120000"/>
              </a:lnSpc>
              <a:spcBef>
                <a:spcPct val="0"/>
              </a:spcBef>
              <a:spcAft>
                <a:spcPts val="450"/>
              </a:spcAft>
              <a:buClr>
                <a:schemeClr val="accent1"/>
              </a:buClr>
              <a:buFont typeface="Wingdings" panose="05000000000000000000" pitchFamily="2" charset="2"/>
              <a:buChar char="§"/>
            </a:pPr>
            <a:endParaRPr lang="fr-FR" sz="1350" dirty="0" smtClean="0"/>
          </a:p>
          <a:p>
            <a:pPr marL="600075" lvl="1" fontAlgn="base">
              <a:lnSpc>
                <a:spcPct val="120000"/>
              </a:lnSpc>
              <a:spcBef>
                <a:spcPct val="0"/>
              </a:spcBef>
              <a:spcAft>
                <a:spcPts val="450"/>
              </a:spcAft>
              <a:buClr>
                <a:schemeClr val="accent1"/>
              </a:buClr>
              <a:buFont typeface="Wingdings" panose="05000000000000000000" pitchFamily="2" charset="2"/>
              <a:buChar char="§"/>
            </a:pPr>
            <a:r>
              <a:rPr lang="fr-FR" sz="1350" dirty="0" smtClean="0"/>
              <a:t>Pour éviter les FN, on privilégie les tests avec un rapport de vraisemblance négatif le plus faible possible</a:t>
            </a:r>
            <a:r>
              <a:rPr lang="fr-FR" sz="1200" dirty="0" smtClean="0"/>
              <a:t> (proche de 0) </a:t>
            </a:r>
            <a:r>
              <a:rPr lang="fr-FR" sz="1350" dirty="0" smtClean="0"/>
              <a:t>(VPN↑)</a:t>
            </a:r>
          </a:p>
          <a:p>
            <a:pPr marL="600075" lvl="1" fontAlgn="base">
              <a:lnSpc>
                <a:spcPct val="120000"/>
              </a:lnSpc>
              <a:spcBef>
                <a:spcPct val="0"/>
              </a:spcBef>
              <a:spcAft>
                <a:spcPts val="450"/>
              </a:spcAft>
              <a:buClr>
                <a:schemeClr val="accent1"/>
              </a:buClr>
              <a:buFont typeface="Wingdings" panose="05000000000000000000" pitchFamily="2" charset="2"/>
              <a:buChar char="§"/>
            </a:pPr>
            <a:r>
              <a:rPr lang="fr-FR" altLang="fr-FR" sz="1350" dirty="0" smtClean="0">
                <a:solidFill>
                  <a:prstClr val="black"/>
                </a:solidFill>
                <a:sym typeface="Wingdings" panose="05000000000000000000" pitchFamily="2" charset="2"/>
              </a:rPr>
              <a:t>Ici : </a:t>
            </a:r>
            <a:r>
              <a:rPr lang="fr-FR" sz="1400" b="1" dirty="0" smtClean="0"/>
              <a:t>RV- = (1-0,68)/0,62 = 0,52 </a:t>
            </a:r>
            <a:r>
              <a:rPr lang="fr-FR" sz="1400" b="1" dirty="0" smtClean="0">
                <a:sym typeface="Wingdings" panose="05000000000000000000" pitchFamily="2" charset="2"/>
              </a:rPr>
              <a:t> faible</a:t>
            </a:r>
            <a:endParaRPr lang="fr-FR" altLang="fr-FR" sz="1350" dirty="0">
              <a:solidFill>
                <a:prstClr val="black"/>
              </a:solidFill>
              <a:sym typeface="Wingdings" panose="05000000000000000000" pitchFamily="2" charset="2"/>
            </a:endParaRPr>
          </a:p>
        </p:txBody>
      </p:sp>
      <p:sp>
        <p:nvSpPr>
          <p:cNvPr id="13" name="Espace réservé du contenu 2"/>
          <p:cNvSpPr txBox="1">
            <a:spLocks/>
          </p:cNvSpPr>
          <p:nvPr/>
        </p:nvSpPr>
        <p:spPr>
          <a:xfrm>
            <a:off x="5128178" y="5445224"/>
            <a:ext cx="3934062" cy="5940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4325" lvl="1" indent="0" algn="ctr" fontAlgn="base">
              <a:lnSpc>
                <a:spcPct val="120000"/>
              </a:lnSpc>
              <a:spcBef>
                <a:spcPct val="0"/>
              </a:spcBef>
              <a:spcAft>
                <a:spcPts val="450"/>
              </a:spcAft>
              <a:buClr>
                <a:schemeClr val="accent1"/>
              </a:buClr>
              <a:buFont typeface="Arial" pitchFamily="34" charset="0"/>
              <a:buNone/>
            </a:pPr>
            <a:r>
              <a:rPr lang="fr-FR" sz="1200" i="1" dirty="0" smtClean="0"/>
              <a:t>1 = même proportion de positifs chez les malades et les non malades, même proportion de négatifs chez les malades et les non malades, pas d’intérêt diagnostic </a:t>
            </a:r>
          </a:p>
          <a:p>
            <a:pPr marL="314325" lvl="1" indent="0" fontAlgn="base">
              <a:lnSpc>
                <a:spcPct val="120000"/>
              </a:lnSpc>
              <a:spcBef>
                <a:spcPct val="0"/>
              </a:spcBef>
              <a:spcAft>
                <a:spcPts val="450"/>
              </a:spcAft>
              <a:buClr>
                <a:schemeClr val="accent1"/>
              </a:buClr>
              <a:buFont typeface="Arial" pitchFamily="34" charset="0"/>
              <a:buNone/>
            </a:pPr>
            <a:endParaRPr lang="fr-FR" altLang="fr-FR" sz="1200" dirty="0">
              <a:solidFill>
                <a:prstClr val="black"/>
              </a:solidFill>
              <a:sym typeface="Wingdings" panose="05000000000000000000" pitchFamily="2" charset="2"/>
            </a:endParaRPr>
          </a:p>
        </p:txBody>
      </p:sp>
      <p:pic>
        <p:nvPicPr>
          <p:cNvPr id="4" name="Image 3"/>
          <p:cNvPicPr>
            <a:picLocks noChangeAspect="1"/>
          </p:cNvPicPr>
          <p:nvPr/>
        </p:nvPicPr>
        <p:blipFill rotWithShape="1">
          <a:blip r:embed="rId4"/>
          <a:srcRect l="31032" t="35809" r="43664" b="52080"/>
          <a:stretch/>
        </p:blipFill>
        <p:spPr>
          <a:xfrm>
            <a:off x="4981329" y="2017946"/>
            <a:ext cx="1872209" cy="504056"/>
          </a:xfrm>
          <a:prstGeom prst="rect">
            <a:avLst/>
          </a:prstGeom>
        </p:spPr>
      </p:pic>
      <p:pic>
        <p:nvPicPr>
          <p:cNvPr id="11" name="Image 10"/>
          <p:cNvPicPr>
            <a:picLocks noChangeAspect="1"/>
          </p:cNvPicPr>
          <p:nvPr/>
        </p:nvPicPr>
        <p:blipFill rotWithShape="1">
          <a:blip r:embed="rId4"/>
          <a:srcRect l="65955" t="37338" r="23340" b="55742"/>
          <a:stretch/>
        </p:blipFill>
        <p:spPr>
          <a:xfrm>
            <a:off x="7285586" y="2060848"/>
            <a:ext cx="792088" cy="288032"/>
          </a:xfrm>
          <a:prstGeom prst="rect">
            <a:avLst/>
          </a:prstGeom>
        </p:spPr>
      </p:pic>
    </p:spTree>
    <p:extLst>
      <p:ext uri="{BB962C8B-B14F-4D97-AF65-F5344CB8AC3E}">
        <p14:creationId xmlns:p14="http://schemas.microsoft.com/office/powerpoint/2010/main" val="3488921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26090" y="1882562"/>
            <a:ext cx="8485094" cy="3078342"/>
          </a:xfrm>
          <a:prstGeom prst="rect">
            <a:avLst/>
          </a:prstGeom>
        </p:spPr>
        <p:txBody>
          <a:bodyPr/>
          <a:lstStyle/>
          <a:p>
            <a:r>
              <a:rPr lang="fr-FR" altLang="fr-FR" sz="1350" dirty="0">
                <a:solidFill>
                  <a:prstClr val="black"/>
                </a:solidFill>
              </a:rPr>
              <a:t>Nomogramme de </a:t>
            </a:r>
            <a:r>
              <a:rPr lang="fr-FR" altLang="fr-FR" sz="1350" dirty="0" err="1">
                <a:solidFill>
                  <a:prstClr val="black"/>
                </a:solidFill>
              </a:rPr>
              <a:t>Fagan</a:t>
            </a:r>
            <a:endParaRPr lang="fr-FR" altLang="fr-FR" sz="1350" b="1" dirty="0">
              <a:solidFill>
                <a:prstClr val="black"/>
              </a:solidFill>
              <a:sym typeface="Wingdings" panose="05000000000000000000" pitchFamily="2" charset="2"/>
            </a:endParaRPr>
          </a:p>
        </p:txBody>
      </p:sp>
      <p:cxnSp>
        <p:nvCxnSpPr>
          <p:cNvPr id="9" name="Connecteur droit 8"/>
          <p:cNvCxnSpPr/>
          <p:nvPr/>
        </p:nvCxnSpPr>
        <p:spPr>
          <a:xfrm>
            <a:off x="1662990" y="745747"/>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1043608" y="211975"/>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
        <p:nvSpPr>
          <p:cNvPr id="2" name="Rectangle 1"/>
          <p:cNvSpPr/>
          <p:nvPr/>
        </p:nvSpPr>
        <p:spPr>
          <a:xfrm>
            <a:off x="406772" y="2482281"/>
            <a:ext cx="1907118" cy="1962076"/>
          </a:xfrm>
          <a:prstGeom prst="rect">
            <a:avLst/>
          </a:prstGeom>
        </p:spPr>
        <p:txBody>
          <a:bodyPr wrap="square">
            <a:spAutoFit/>
          </a:bodyPr>
          <a:lstStyle/>
          <a:p>
            <a:pPr algn="just"/>
            <a:r>
              <a:rPr lang="fr-FR" sz="1350" dirty="0">
                <a:solidFill>
                  <a:srgbClr val="D83804"/>
                </a:solidFill>
              </a:rPr>
              <a:t>Probabilité pré-test de la maladie (Prévalence) : </a:t>
            </a:r>
          </a:p>
          <a:p>
            <a:pPr algn="just"/>
            <a:endParaRPr lang="fr-FR" sz="1350" dirty="0">
              <a:solidFill>
                <a:srgbClr val="D83804"/>
              </a:solidFill>
            </a:endParaRPr>
          </a:p>
          <a:p>
            <a:pPr algn="just"/>
            <a:r>
              <a:rPr lang="fr-FR" sz="1350" dirty="0">
                <a:solidFill>
                  <a:srgbClr val="000000"/>
                </a:solidFill>
              </a:rPr>
              <a:t>Probabilité que le sujet ait la maladie avant de connaître le résultat du test diagnostique</a:t>
            </a:r>
            <a:r>
              <a:rPr lang="fr-FR" sz="1350" dirty="0">
                <a:solidFill>
                  <a:srgbClr val="D83804"/>
                </a:solidFill>
              </a:rPr>
              <a:t> </a:t>
            </a:r>
          </a:p>
          <a:p>
            <a:pPr algn="just"/>
            <a:r>
              <a:rPr lang="fr-FR" sz="1350" dirty="0">
                <a:solidFill>
                  <a:srgbClr val="D83804"/>
                </a:solidFill>
              </a:rPr>
              <a:t/>
            </a:r>
            <a:br>
              <a:rPr lang="fr-FR" sz="1350" dirty="0">
                <a:solidFill>
                  <a:srgbClr val="D83804"/>
                </a:solidFill>
              </a:rPr>
            </a:br>
            <a:endParaRPr lang="fr-FR" sz="135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279520"/>
            <a:ext cx="3493503" cy="476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71326" y="2484569"/>
            <a:ext cx="2339858" cy="1546577"/>
          </a:xfrm>
          <a:prstGeom prst="rect">
            <a:avLst/>
          </a:prstGeom>
        </p:spPr>
        <p:txBody>
          <a:bodyPr wrap="square">
            <a:spAutoFit/>
          </a:bodyPr>
          <a:lstStyle/>
          <a:p>
            <a:pPr algn="just"/>
            <a:r>
              <a:rPr lang="fr-FR" sz="1350" dirty="0">
                <a:solidFill>
                  <a:srgbClr val="D83804"/>
                </a:solidFill>
              </a:rPr>
              <a:t> Probabilité </a:t>
            </a:r>
            <a:r>
              <a:rPr lang="fr-FR" sz="1350" dirty="0" err="1">
                <a:solidFill>
                  <a:srgbClr val="D83804"/>
                </a:solidFill>
              </a:rPr>
              <a:t>post-test</a:t>
            </a:r>
            <a:r>
              <a:rPr lang="fr-FR" sz="1350" dirty="0">
                <a:solidFill>
                  <a:srgbClr val="D83804"/>
                </a:solidFill>
              </a:rPr>
              <a:t> de la maladie (Valeur prédictive) : </a:t>
            </a:r>
          </a:p>
          <a:p>
            <a:pPr algn="just"/>
            <a:endParaRPr lang="fr-FR" sz="1350" dirty="0">
              <a:solidFill>
                <a:srgbClr val="D83804"/>
              </a:solidFill>
            </a:endParaRPr>
          </a:p>
          <a:p>
            <a:pPr algn="just"/>
            <a:r>
              <a:rPr lang="fr-FR" sz="1350" dirty="0">
                <a:solidFill>
                  <a:srgbClr val="000000"/>
                </a:solidFill>
              </a:rPr>
              <a:t>Probabilité révisée que le sujet </a:t>
            </a:r>
            <a:r>
              <a:rPr lang="fr-FR" sz="1350" b="1" dirty="0">
                <a:solidFill>
                  <a:srgbClr val="000000"/>
                </a:solidFill>
              </a:rPr>
              <a:t>ait la maladie connaissant le résultat (positif ou négatif) </a:t>
            </a:r>
            <a:r>
              <a:rPr lang="fr-FR" sz="1350" dirty="0">
                <a:solidFill>
                  <a:srgbClr val="000000"/>
                </a:solidFill>
              </a:rPr>
              <a:t>du test diagnostique</a:t>
            </a:r>
            <a:endParaRPr lang="fr-FR" sz="1350" dirty="0"/>
          </a:p>
        </p:txBody>
      </p:sp>
      <p:sp>
        <p:nvSpPr>
          <p:cNvPr id="8" name="Rectangle 7"/>
          <p:cNvSpPr/>
          <p:nvPr/>
        </p:nvSpPr>
        <p:spPr>
          <a:xfrm>
            <a:off x="5751664" y="2060848"/>
            <a:ext cx="621062" cy="300082"/>
          </a:xfrm>
          <a:prstGeom prst="rect">
            <a:avLst/>
          </a:prstGeom>
        </p:spPr>
        <p:txBody>
          <a:bodyPr wrap="square">
            <a:spAutoFit/>
          </a:bodyPr>
          <a:lstStyle/>
          <a:p>
            <a:r>
              <a:rPr lang="fr-FR" sz="1350" dirty="0">
                <a:solidFill>
                  <a:srgbClr val="D83804"/>
                </a:solidFill>
                <a:latin typeface="Arial-BoldMT"/>
              </a:rPr>
              <a:t>VPP</a:t>
            </a:r>
          </a:p>
        </p:txBody>
      </p:sp>
      <p:sp>
        <p:nvSpPr>
          <p:cNvPr id="10" name="Rectangle 9"/>
          <p:cNvSpPr/>
          <p:nvPr/>
        </p:nvSpPr>
        <p:spPr>
          <a:xfrm>
            <a:off x="5627189" y="4172812"/>
            <a:ext cx="752384" cy="300082"/>
          </a:xfrm>
          <a:prstGeom prst="rect">
            <a:avLst/>
          </a:prstGeom>
        </p:spPr>
        <p:txBody>
          <a:bodyPr wrap="square">
            <a:spAutoFit/>
          </a:bodyPr>
          <a:lstStyle/>
          <a:p>
            <a:r>
              <a:rPr lang="fr-FR" sz="1350" dirty="0">
                <a:solidFill>
                  <a:srgbClr val="D83804"/>
                </a:solidFill>
                <a:latin typeface="Arial-BoldMT"/>
              </a:rPr>
              <a:t>1-VPN</a:t>
            </a:r>
          </a:p>
        </p:txBody>
      </p:sp>
      <p:sp>
        <p:nvSpPr>
          <p:cNvPr id="11" name="Rectangle 10"/>
          <p:cNvSpPr/>
          <p:nvPr/>
        </p:nvSpPr>
        <p:spPr>
          <a:xfrm>
            <a:off x="5920604" y="4774415"/>
            <a:ext cx="3060458" cy="1338828"/>
          </a:xfrm>
          <a:prstGeom prst="rect">
            <a:avLst/>
          </a:prstGeom>
          <a:solidFill>
            <a:schemeClr val="bg1"/>
          </a:solidFill>
        </p:spPr>
        <p:txBody>
          <a:bodyPr wrap="square">
            <a:spAutoFit/>
          </a:bodyPr>
          <a:lstStyle/>
          <a:p>
            <a:pPr algn="ctr"/>
            <a:r>
              <a:rPr lang="fr-FR" sz="1350" dirty="0">
                <a:solidFill>
                  <a:srgbClr val="D83804"/>
                </a:solidFill>
                <a:latin typeface="Arial-BoldMT"/>
              </a:rPr>
              <a:t>VPP : valeur prédictive positive</a:t>
            </a:r>
          </a:p>
          <a:p>
            <a:pPr algn="ctr"/>
            <a:r>
              <a:rPr lang="fr-FR" sz="900" i="1" dirty="0">
                <a:solidFill>
                  <a:srgbClr val="000000"/>
                </a:solidFill>
                <a:latin typeface="Arial-BoldMT"/>
              </a:rPr>
              <a:t>Probabilité d’être malade sachant le test positif</a:t>
            </a:r>
          </a:p>
          <a:p>
            <a:pPr algn="ctr"/>
            <a:endParaRPr lang="fr-FR" sz="900" i="1" dirty="0"/>
          </a:p>
          <a:p>
            <a:pPr algn="ctr"/>
            <a:r>
              <a:rPr lang="fr-FR" sz="1350" dirty="0">
                <a:solidFill>
                  <a:srgbClr val="D83804"/>
                </a:solidFill>
                <a:latin typeface="Arial-BoldMT"/>
              </a:rPr>
              <a:t>VPN : valeur prédictive négative</a:t>
            </a:r>
          </a:p>
          <a:p>
            <a:pPr algn="ctr"/>
            <a:r>
              <a:rPr lang="fr-FR" sz="900" i="1" dirty="0">
                <a:solidFill>
                  <a:srgbClr val="000000"/>
                </a:solidFill>
                <a:latin typeface="Arial-BoldMT"/>
              </a:rPr>
              <a:t>Probabilité d’être non-malade sachant le test négatif</a:t>
            </a:r>
          </a:p>
          <a:p>
            <a:pPr algn="ctr"/>
            <a:endParaRPr lang="fr-FR" sz="900" i="1" dirty="0">
              <a:solidFill>
                <a:srgbClr val="000000"/>
              </a:solidFill>
              <a:latin typeface="Arial-BoldMT"/>
            </a:endParaRPr>
          </a:p>
          <a:p>
            <a:pPr algn="ctr"/>
            <a:r>
              <a:rPr lang="fr-FR" sz="900" dirty="0">
                <a:solidFill>
                  <a:srgbClr val="D83804"/>
                </a:solidFill>
                <a:latin typeface="Arial-BoldMT"/>
                <a:sym typeface="Wingdings" panose="05000000000000000000" pitchFamily="2" charset="2"/>
              </a:rPr>
              <a:t> </a:t>
            </a:r>
            <a:r>
              <a:rPr lang="fr-FR" sz="900" dirty="0">
                <a:solidFill>
                  <a:srgbClr val="D83804"/>
                </a:solidFill>
                <a:latin typeface="Arial-BoldMT"/>
              </a:rPr>
              <a:t>1-VPN : </a:t>
            </a:r>
            <a:r>
              <a:rPr lang="fr-FR" sz="900" i="1" dirty="0">
                <a:solidFill>
                  <a:srgbClr val="000000"/>
                </a:solidFill>
                <a:latin typeface="Arial-BoldMT"/>
              </a:rPr>
              <a:t>Probabilité d’être malade sachant le test négatif</a:t>
            </a:r>
            <a:endParaRPr lang="fr-FR" sz="900" i="1" dirty="0"/>
          </a:p>
        </p:txBody>
      </p:sp>
    </p:spTree>
    <p:extLst>
      <p:ext uri="{BB962C8B-B14F-4D97-AF65-F5344CB8AC3E}">
        <p14:creationId xmlns:p14="http://schemas.microsoft.com/office/powerpoint/2010/main" val="3259243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227" y="1052736"/>
            <a:ext cx="8885253" cy="5328592"/>
          </a:xfrm>
          <a:prstGeom prst="rect">
            <a:avLst/>
          </a:prstGeom>
        </p:spPr>
        <p:txBody>
          <a:bodyPr/>
          <a:lstStyle/>
          <a:p>
            <a:pPr marL="300038" lvl="1" indent="0" fontAlgn="base">
              <a:lnSpc>
                <a:spcPct val="120000"/>
              </a:lnSpc>
              <a:spcBef>
                <a:spcPts val="900"/>
              </a:spcBef>
              <a:spcAft>
                <a:spcPts val="450"/>
              </a:spcAft>
              <a:buClr>
                <a:schemeClr val="tx2"/>
              </a:buClr>
              <a:buSzPct val="100000"/>
              <a:buNone/>
            </a:pPr>
            <a:r>
              <a:rPr lang="fr-FR" sz="2000" dirty="0">
                <a:solidFill>
                  <a:prstClr val="black"/>
                </a:solidFill>
              </a:rPr>
              <a:t>LES BIAIS à rechercher dans une étude évaluant la performance d’un test :</a:t>
            </a:r>
            <a:endParaRPr lang="fr-FR" sz="2000" b="1" dirty="0"/>
          </a:p>
          <a:p>
            <a:pPr marL="1028700" lvl="3" indent="0" fontAlgn="base">
              <a:lnSpc>
                <a:spcPct val="120000"/>
              </a:lnSpc>
              <a:spcBef>
                <a:spcPct val="0"/>
              </a:spcBef>
              <a:spcAft>
                <a:spcPts val="450"/>
              </a:spcAft>
              <a:buClr>
                <a:schemeClr val="accent1"/>
              </a:buClr>
              <a:buNone/>
            </a:pPr>
            <a:r>
              <a:rPr lang="fr-FR" sz="900" dirty="0"/>
              <a:t>	</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800" b="1" dirty="0"/>
              <a:t>Biais de sélection </a:t>
            </a:r>
            <a:r>
              <a:rPr lang="fr-FR" sz="1800" dirty="0"/>
              <a:t>: </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800" b="1" dirty="0" smtClean="0">
                <a:solidFill>
                  <a:prstClr val="black"/>
                </a:solidFill>
              </a:rPr>
              <a:t>Biais </a:t>
            </a:r>
            <a:r>
              <a:rPr lang="fr-FR" sz="1800" b="1" dirty="0">
                <a:solidFill>
                  <a:prstClr val="black"/>
                </a:solidFill>
              </a:rPr>
              <a:t>de spectre </a:t>
            </a:r>
            <a:r>
              <a:rPr lang="fr-FR" sz="1800" dirty="0"/>
              <a:t>: spectre des patients insuffisant </a:t>
            </a:r>
          </a:p>
          <a:p>
            <a:pPr lvl="3" fontAlgn="base">
              <a:lnSpc>
                <a:spcPct val="120000"/>
              </a:lnSpc>
              <a:spcBef>
                <a:spcPct val="0"/>
              </a:spcBef>
              <a:spcAft>
                <a:spcPts val="450"/>
              </a:spcAft>
              <a:buClr>
                <a:schemeClr val="accent1"/>
              </a:buClr>
              <a:buFont typeface="Arial" panose="020B0604020202020204" pitchFamily="34" charset="0"/>
              <a:buChar char="•"/>
            </a:pPr>
            <a:r>
              <a:rPr lang="fr-FR" sz="1800" dirty="0"/>
              <a:t>profil clinique des sujets d’étude différent de celui de la population cible (tous les stades de la M ne sont pas représentés)</a:t>
            </a:r>
          </a:p>
          <a:p>
            <a:pPr lvl="3" fontAlgn="base">
              <a:lnSpc>
                <a:spcPct val="120000"/>
              </a:lnSpc>
              <a:spcBef>
                <a:spcPct val="0"/>
              </a:spcBef>
              <a:spcAft>
                <a:spcPts val="450"/>
              </a:spcAft>
              <a:buClr>
                <a:schemeClr val="accent1"/>
              </a:buClr>
              <a:buFont typeface="Arial" panose="020B0604020202020204" pitchFamily="34" charset="0"/>
              <a:buChar char="•"/>
            </a:pPr>
            <a:r>
              <a:rPr lang="fr-FR" sz="1800" dirty="0"/>
              <a:t>Le plus souvent : stades précoces (ex : asymptomatique) sous-représentés </a:t>
            </a:r>
            <a:r>
              <a:rPr lang="fr-FR" sz="1800" dirty="0">
                <a:sym typeface="Wingdings" panose="05000000000000000000" pitchFamily="2" charset="2"/>
              </a:rPr>
              <a:t> Sensibilité surestimée</a:t>
            </a:r>
          </a:p>
          <a:p>
            <a:pPr lvl="8" fontAlgn="base">
              <a:lnSpc>
                <a:spcPct val="120000"/>
              </a:lnSpc>
              <a:spcBef>
                <a:spcPct val="0"/>
              </a:spcBef>
              <a:spcAft>
                <a:spcPts val="450"/>
              </a:spcAft>
              <a:buClr>
                <a:schemeClr val="accent1"/>
              </a:buClr>
            </a:pPr>
            <a:endParaRPr lang="fr-FR" sz="900" dirty="0"/>
          </a:p>
          <a:p>
            <a:pPr lvl="3" indent="-214313" fontAlgn="base">
              <a:lnSpc>
                <a:spcPct val="120000"/>
              </a:lnSpc>
              <a:spcBef>
                <a:spcPct val="0"/>
              </a:spcBef>
              <a:spcAft>
                <a:spcPts val="450"/>
              </a:spcAft>
              <a:buClr>
                <a:schemeClr val="accent1"/>
              </a:buClr>
              <a:buFont typeface="Wingdings" panose="05000000000000000000" pitchFamily="2" charset="2"/>
              <a:buChar char="à"/>
            </a:pPr>
            <a:r>
              <a:rPr lang="fr-FR" sz="1800" dirty="0">
                <a:sym typeface="Wingdings" panose="05000000000000000000" pitchFamily="2" charset="2"/>
              </a:rPr>
              <a:t>Mauvaise estimation de la performance</a:t>
            </a:r>
          </a:p>
          <a:p>
            <a:pPr lvl="3" indent="-214313" fontAlgn="base">
              <a:lnSpc>
                <a:spcPct val="120000"/>
              </a:lnSpc>
              <a:spcBef>
                <a:spcPct val="0"/>
              </a:spcBef>
              <a:spcAft>
                <a:spcPts val="450"/>
              </a:spcAft>
              <a:buClr>
                <a:schemeClr val="accent1"/>
              </a:buClr>
              <a:buFont typeface="Wingdings" panose="05000000000000000000" pitchFamily="2" charset="2"/>
              <a:buChar char="à"/>
            </a:pPr>
            <a:r>
              <a:rPr lang="fr-FR" sz="1800" dirty="0">
                <a:sym typeface="Wingdings" panose="05000000000000000000" pitchFamily="2" charset="2"/>
              </a:rPr>
              <a:t>Extrapolation limitée</a:t>
            </a:r>
            <a:endParaRPr lang="fr-FR" sz="1800" dirty="0"/>
          </a:p>
        </p:txBody>
      </p:sp>
      <p:cxnSp>
        <p:nvCxnSpPr>
          <p:cNvPr id="9" name="Connecteur droit 8"/>
          <p:cNvCxnSpPr/>
          <p:nvPr/>
        </p:nvCxnSpPr>
        <p:spPr>
          <a:xfrm>
            <a:off x="1518974" y="722412"/>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99592" y="188640"/>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Tree>
    <p:extLst>
      <p:ext uri="{BB962C8B-B14F-4D97-AF65-F5344CB8AC3E}">
        <p14:creationId xmlns:p14="http://schemas.microsoft.com/office/powerpoint/2010/main" val="4267715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33404" y="1400459"/>
            <a:ext cx="8485094" cy="3078342"/>
          </a:xfrm>
          <a:prstGeom prst="rect">
            <a:avLst/>
          </a:prstGeom>
        </p:spPr>
        <p:txBody>
          <a:bodyPr/>
          <a:lstStyle/>
          <a:p>
            <a:pPr lvl="1" fontAlgn="base">
              <a:lnSpc>
                <a:spcPct val="120000"/>
              </a:lnSpc>
              <a:spcBef>
                <a:spcPct val="0"/>
              </a:spcBef>
              <a:spcAft>
                <a:spcPts val="450"/>
              </a:spcAft>
              <a:buClr>
                <a:schemeClr val="accent1"/>
              </a:buClr>
              <a:buFont typeface="Wingdings" panose="05000000000000000000" pitchFamily="2" charset="2"/>
              <a:buChar char="§"/>
            </a:pPr>
            <a:r>
              <a:rPr lang="fr-FR" sz="2000" b="1" dirty="0" smtClean="0"/>
              <a:t>Biais </a:t>
            </a:r>
            <a:r>
              <a:rPr lang="fr-FR" sz="2000" b="1" dirty="0"/>
              <a:t>d’observation ou d’évaluation investigateur dépendant</a:t>
            </a:r>
            <a:endParaRPr lang="fr-FR" sz="2000" dirty="0"/>
          </a:p>
          <a:p>
            <a:pPr lvl="2" fontAlgn="base">
              <a:lnSpc>
                <a:spcPct val="120000"/>
              </a:lnSpc>
              <a:spcBef>
                <a:spcPct val="0"/>
              </a:spcBef>
              <a:spcAft>
                <a:spcPts val="450"/>
              </a:spcAft>
              <a:buClr>
                <a:schemeClr val="accent1"/>
              </a:buClr>
              <a:buFont typeface="Courier New" panose="02070309020205020404" pitchFamily="49" charset="0"/>
              <a:buChar char="o"/>
            </a:pPr>
            <a:r>
              <a:rPr lang="fr-FR" sz="2000" dirty="0"/>
              <a:t>selon l’examen réalisé, le type et le nombre d’observateurs</a:t>
            </a:r>
          </a:p>
          <a:p>
            <a:pPr lvl="2" fontAlgn="base">
              <a:lnSpc>
                <a:spcPct val="120000"/>
              </a:lnSpc>
              <a:spcBef>
                <a:spcPct val="0"/>
              </a:spcBef>
              <a:spcAft>
                <a:spcPts val="450"/>
              </a:spcAft>
              <a:buClr>
                <a:schemeClr val="accent1"/>
              </a:buClr>
              <a:buFont typeface="Courier New" panose="02070309020205020404" pitchFamily="49" charset="0"/>
              <a:buChar char="o"/>
            </a:pPr>
            <a:r>
              <a:rPr lang="fr-FR" sz="2000" dirty="0"/>
              <a:t>Variabilité inter-observateurs et intra-observateur</a:t>
            </a:r>
          </a:p>
          <a:p>
            <a:pPr lvl="3" fontAlgn="base">
              <a:lnSpc>
                <a:spcPct val="120000"/>
              </a:lnSpc>
              <a:spcBef>
                <a:spcPct val="0"/>
              </a:spcBef>
              <a:spcAft>
                <a:spcPts val="450"/>
              </a:spcAft>
              <a:buClr>
                <a:schemeClr val="accent1"/>
              </a:buClr>
              <a:buFont typeface="Wingdings" panose="05000000000000000000" pitchFamily="2" charset="2"/>
              <a:buChar char="§"/>
            </a:pPr>
            <a:r>
              <a:rPr lang="fr-FR" dirty="0"/>
              <a:t>Lié à l’expérience de l’investigateur</a:t>
            </a:r>
          </a:p>
          <a:p>
            <a:pPr lvl="3" fontAlgn="base">
              <a:lnSpc>
                <a:spcPct val="120000"/>
              </a:lnSpc>
              <a:spcBef>
                <a:spcPct val="0"/>
              </a:spcBef>
              <a:spcAft>
                <a:spcPts val="450"/>
              </a:spcAft>
              <a:buClr>
                <a:schemeClr val="accent1"/>
              </a:buClr>
              <a:buFont typeface="Wingdings" panose="05000000000000000000" pitchFamily="2" charset="2"/>
              <a:buChar char="§"/>
            </a:pPr>
            <a:r>
              <a:rPr lang="fr-FR" dirty="0"/>
              <a:t>Lié à la pratique de l’investigateur</a:t>
            </a:r>
          </a:p>
          <a:p>
            <a:pPr lvl="2" fontAlgn="base">
              <a:lnSpc>
                <a:spcPct val="120000"/>
              </a:lnSpc>
              <a:spcBef>
                <a:spcPct val="0"/>
              </a:spcBef>
              <a:spcAft>
                <a:spcPts val="450"/>
              </a:spcAft>
              <a:buClr>
                <a:schemeClr val="accent1"/>
              </a:buClr>
              <a:buFont typeface="Wingdings" panose="05000000000000000000" pitchFamily="2" charset="2"/>
              <a:buChar char="à"/>
            </a:pPr>
            <a:r>
              <a:rPr lang="fr-FR" sz="2000" dirty="0">
                <a:sym typeface="Wingdings" panose="05000000000000000000" pitchFamily="2" charset="2"/>
              </a:rPr>
              <a:t>Pour l’éviter/réduire : </a:t>
            </a:r>
          </a:p>
          <a:p>
            <a:pPr lvl="3" fontAlgn="base">
              <a:lnSpc>
                <a:spcPct val="120000"/>
              </a:lnSpc>
              <a:spcBef>
                <a:spcPct val="0"/>
              </a:spcBef>
              <a:spcAft>
                <a:spcPts val="450"/>
              </a:spcAft>
              <a:buClr>
                <a:schemeClr val="accent1"/>
              </a:buClr>
              <a:buFont typeface="Wingdings" panose="05000000000000000000" pitchFamily="2" charset="2"/>
              <a:buChar char="à"/>
            </a:pPr>
            <a:r>
              <a:rPr lang="fr-FR" dirty="0">
                <a:sym typeface="Wingdings" panose="05000000000000000000" pitchFamily="2" charset="2"/>
              </a:rPr>
              <a:t>standardiser le recueil </a:t>
            </a:r>
          </a:p>
          <a:p>
            <a:pPr lvl="3" fontAlgn="base">
              <a:lnSpc>
                <a:spcPct val="120000"/>
              </a:lnSpc>
              <a:spcBef>
                <a:spcPct val="0"/>
              </a:spcBef>
              <a:spcAft>
                <a:spcPts val="450"/>
              </a:spcAft>
              <a:buClr>
                <a:schemeClr val="accent1"/>
              </a:buClr>
              <a:buFont typeface="Wingdings" panose="05000000000000000000" pitchFamily="2" charset="2"/>
              <a:buChar char="à"/>
            </a:pPr>
            <a:r>
              <a:rPr lang="fr-FR" dirty="0">
                <a:sym typeface="Wingdings" panose="05000000000000000000" pitchFamily="2" charset="2"/>
              </a:rPr>
              <a:t>Interpréter les 2 tests indépendamment et en insu l’un de l’autre</a:t>
            </a:r>
            <a:endParaRPr lang="fr-FR" dirty="0"/>
          </a:p>
        </p:txBody>
      </p:sp>
      <p:cxnSp>
        <p:nvCxnSpPr>
          <p:cNvPr id="9" name="Connecteur droit 8"/>
          <p:cNvCxnSpPr/>
          <p:nvPr/>
        </p:nvCxnSpPr>
        <p:spPr>
          <a:xfrm>
            <a:off x="1446966" y="866428"/>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27584" y="332656"/>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Tree>
    <p:extLst>
      <p:ext uri="{BB962C8B-B14F-4D97-AF65-F5344CB8AC3E}">
        <p14:creationId xmlns:p14="http://schemas.microsoft.com/office/powerpoint/2010/main" val="1239229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052736"/>
            <a:ext cx="9144000" cy="5400600"/>
          </a:xfrm>
          <a:prstGeom prst="rect">
            <a:avLst/>
          </a:prstGeom>
        </p:spPr>
        <p:txBody>
          <a:bodyPr/>
          <a:lstStyle/>
          <a:p>
            <a:pPr marL="0" indent="0" fontAlgn="base">
              <a:lnSpc>
                <a:spcPct val="120000"/>
              </a:lnSpc>
              <a:spcBef>
                <a:spcPts val="0"/>
              </a:spcBef>
              <a:buClr>
                <a:schemeClr val="tx2"/>
              </a:buClr>
              <a:buSzPct val="100000"/>
              <a:buNone/>
            </a:pPr>
            <a:endParaRPr lang="fr-FR" sz="900" dirty="0">
              <a:solidFill>
                <a:prstClr val="black"/>
              </a:solidFill>
            </a:endParaRPr>
          </a:p>
          <a:p>
            <a:pPr lvl="1" fontAlgn="base">
              <a:lnSpc>
                <a:spcPct val="120000"/>
              </a:lnSpc>
              <a:spcBef>
                <a:spcPct val="0"/>
              </a:spcBef>
              <a:spcAft>
                <a:spcPts val="450"/>
              </a:spcAft>
              <a:buClr>
                <a:schemeClr val="accent1"/>
              </a:buClr>
              <a:buFont typeface="Wingdings" panose="05000000000000000000" pitchFamily="2" charset="2"/>
              <a:buChar char="§"/>
            </a:pPr>
            <a:r>
              <a:rPr lang="fr-FR" sz="1800" b="1" dirty="0"/>
              <a:t>Biais d’ordre séquentiel : </a:t>
            </a:r>
            <a:r>
              <a:rPr lang="fr-FR" sz="1800" dirty="0"/>
              <a:t>les deux tests ne sont pas administrés suffisamment proches : </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800" dirty="0"/>
              <a:t>risque d’évolution de la maladie entre les 2 </a:t>
            </a:r>
            <a:r>
              <a:rPr lang="fr-FR" sz="1800" dirty="0" smtClean="0"/>
              <a:t>tests</a:t>
            </a:r>
          </a:p>
          <a:p>
            <a:pPr lvl="2" fontAlgn="base">
              <a:lnSpc>
                <a:spcPct val="120000"/>
              </a:lnSpc>
              <a:spcBef>
                <a:spcPct val="0"/>
              </a:spcBef>
              <a:spcAft>
                <a:spcPts val="450"/>
              </a:spcAft>
              <a:buClr>
                <a:schemeClr val="accent1"/>
              </a:buClr>
              <a:buFont typeface="Courier New" panose="02070309020205020404" pitchFamily="49" charset="0"/>
              <a:buChar char="o"/>
            </a:pPr>
            <a:endParaRPr lang="fr-FR" sz="1800" dirty="0"/>
          </a:p>
          <a:p>
            <a:pPr lvl="1" fontAlgn="base">
              <a:lnSpc>
                <a:spcPct val="120000"/>
              </a:lnSpc>
              <a:spcBef>
                <a:spcPct val="0"/>
              </a:spcBef>
              <a:spcAft>
                <a:spcPts val="450"/>
              </a:spcAft>
              <a:buClr>
                <a:schemeClr val="accent1"/>
              </a:buClr>
              <a:buFont typeface="Wingdings" panose="05000000000000000000" pitchFamily="2" charset="2"/>
              <a:buChar char="§"/>
            </a:pPr>
            <a:r>
              <a:rPr lang="fr-FR" sz="1800" b="1" dirty="0" smtClean="0"/>
              <a:t>Biais </a:t>
            </a:r>
            <a:r>
              <a:rPr lang="fr-FR" sz="1800" b="1" dirty="0"/>
              <a:t>d’interprétation </a:t>
            </a:r>
            <a:r>
              <a:rPr lang="fr-FR" sz="1800" dirty="0"/>
              <a:t>:</a:t>
            </a:r>
            <a:r>
              <a:rPr lang="fr-FR" sz="1800" dirty="0">
                <a:sym typeface="Wingdings" panose="05000000000000000000" pitchFamily="2" charset="2"/>
              </a:rPr>
              <a:t> interprétation non indépendante des deux tests</a:t>
            </a:r>
            <a:endParaRPr lang="fr-FR" altLang="fr-FR" sz="1800" dirty="0">
              <a:solidFill>
                <a:prstClr val="black"/>
              </a:solidFill>
              <a:sym typeface="Wingdings" panose="05000000000000000000" pitchFamily="2" charset="2"/>
            </a:endParaRP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800" dirty="0"/>
              <a:t>connaissance du résultat du test de référence (</a:t>
            </a:r>
            <a:r>
              <a:rPr lang="fr-FR" sz="1800" dirty="0">
                <a:solidFill>
                  <a:prstClr val="black"/>
                </a:solidFill>
                <a:sym typeface="Wingdings" panose="05000000000000000000" pitchFamily="2" charset="2"/>
              </a:rPr>
              <a:t>Absence d’aveugle)</a:t>
            </a: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800" b="1" dirty="0">
                <a:solidFill>
                  <a:prstClr val="black"/>
                </a:solidFill>
                <a:sym typeface="Wingdings" panose="05000000000000000000" pitchFamily="2" charset="2"/>
              </a:rPr>
              <a:t>Biais d’incorporation </a:t>
            </a:r>
            <a:r>
              <a:rPr lang="fr-FR" sz="1800" dirty="0">
                <a:solidFill>
                  <a:prstClr val="black"/>
                </a:solidFill>
                <a:sym typeface="Wingdings" panose="05000000000000000000" pitchFamily="2" charset="2"/>
              </a:rPr>
              <a:t>: </a:t>
            </a:r>
            <a:r>
              <a:rPr lang="fr-FR" sz="1800" dirty="0"/>
              <a:t>le résultat du test à </a:t>
            </a:r>
            <a:r>
              <a:rPr lang="fr-FR" sz="1800" dirty="0" smtClean="0"/>
              <a:t>évaluer </a:t>
            </a:r>
            <a:r>
              <a:rPr lang="fr-FR" sz="1800" dirty="0"/>
              <a:t>est pris en compte pour déterminer le statut réel des sujets</a:t>
            </a:r>
          </a:p>
          <a:p>
            <a:pPr marL="42863" indent="0" fontAlgn="base">
              <a:lnSpc>
                <a:spcPct val="120000"/>
              </a:lnSpc>
              <a:spcBef>
                <a:spcPct val="0"/>
              </a:spcBef>
              <a:spcAft>
                <a:spcPts val="450"/>
              </a:spcAft>
              <a:buClr>
                <a:schemeClr val="accent1"/>
              </a:buClr>
              <a:buNone/>
            </a:pPr>
            <a:endParaRPr lang="fr-FR" sz="900" dirty="0"/>
          </a:p>
          <a:p>
            <a:pPr lvl="1" fontAlgn="base">
              <a:lnSpc>
                <a:spcPct val="120000"/>
              </a:lnSpc>
              <a:spcBef>
                <a:spcPct val="0"/>
              </a:spcBef>
              <a:spcAft>
                <a:spcPts val="450"/>
              </a:spcAft>
              <a:buClr>
                <a:schemeClr val="accent1"/>
              </a:buClr>
              <a:buFont typeface="Wingdings" panose="05000000000000000000" pitchFamily="2" charset="2"/>
              <a:buChar char="§"/>
            </a:pPr>
            <a:r>
              <a:rPr lang="fr-FR" altLang="fr-FR" sz="1800" b="1" dirty="0" smtClean="0"/>
              <a:t>Biais </a:t>
            </a:r>
            <a:r>
              <a:rPr lang="fr-FR" altLang="fr-FR" sz="1800" b="1" dirty="0"/>
              <a:t>de vérification/</a:t>
            </a:r>
            <a:r>
              <a:rPr lang="fr-FR" altLang="fr-FR" sz="1800" b="1" dirty="0" err="1"/>
              <a:t>Work</a:t>
            </a:r>
            <a:r>
              <a:rPr lang="fr-FR" altLang="fr-FR" sz="1800" b="1" dirty="0"/>
              <a:t>-up </a:t>
            </a:r>
            <a:r>
              <a:rPr lang="fr-FR" altLang="fr-FR" sz="1800" b="1" dirty="0" err="1"/>
              <a:t>bias</a:t>
            </a:r>
            <a:r>
              <a:rPr lang="fr-FR" altLang="fr-FR" sz="1800" b="1" dirty="0"/>
              <a:t> : </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800" dirty="0"/>
              <a:t>Gold standard imparfait ou utilisation non exhaustive</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800" dirty="0"/>
              <a:t>La méthode pour déterminer le statut réel des patients dépend du résultat du test</a:t>
            </a:r>
          </a:p>
          <a:p>
            <a:pPr lvl="3" fontAlgn="base">
              <a:lnSpc>
                <a:spcPct val="120000"/>
              </a:lnSpc>
              <a:spcBef>
                <a:spcPct val="0"/>
              </a:spcBef>
              <a:spcAft>
                <a:spcPts val="450"/>
              </a:spcAft>
              <a:buClr>
                <a:schemeClr val="accent1"/>
              </a:buClr>
              <a:buFont typeface="Courier New" panose="02070309020205020404" pitchFamily="49" charset="0"/>
              <a:buChar char="o"/>
            </a:pPr>
            <a:r>
              <a:rPr lang="fr-FR" altLang="fr-FR" sz="1400" dirty="0"/>
              <a:t>Ex d’un gold standard trop invasif ou trop coûteux : probabilité d’avoir le gold standard est plus élevée chez les sujets T+ que les T- </a:t>
            </a:r>
          </a:p>
          <a:p>
            <a:pPr lvl="3" fontAlgn="base">
              <a:lnSpc>
                <a:spcPct val="120000"/>
              </a:lnSpc>
              <a:spcBef>
                <a:spcPct val="0"/>
              </a:spcBef>
              <a:spcAft>
                <a:spcPts val="450"/>
              </a:spcAft>
              <a:buClr>
                <a:schemeClr val="accent1"/>
              </a:buClr>
              <a:buFont typeface="Courier New" panose="02070309020205020404" pitchFamily="49" charset="0"/>
              <a:buChar char="o"/>
            </a:pPr>
            <a:r>
              <a:rPr lang="fr-FR" altLang="fr-FR" sz="1400" dirty="0"/>
              <a:t>Ex Test de référence + invasif chez les T+</a:t>
            </a:r>
          </a:p>
          <a:p>
            <a:pPr marL="1028700" lvl="3" indent="0" fontAlgn="base">
              <a:lnSpc>
                <a:spcPct val="120000"/>
              </a:lnSpc>
              <a:spcBef>
                <a:spcPct val="0"/>
              </a:spcBef>
              <a:spcAft>
                <a:spcPts val="450"/>
              </a:spcAft>
              <a:buClr>
                <a:schemeClr val="accent1"/>
              </a:buClr>
              <a:buNone/>
            </a:pPr>
            <a:r>
              <a:rPr lang="fr-FR" altLang="fr-FR" sz="1400" dirty="0"/>
              <a:t> </a:t>
            </a:r>
          </a:p>
          <a:p>
            <a:endParaRPr lang="fr-FR" sz="2800" dirty="0"/>
          </a:p>
        </p:txBody>
      </p:sp>
      <p:cxnSp>
        <p:nvCxnSpPr>
          <p:cNvPr id="9" name="Connecteur droit 8"/>
          <p:cNvCxnSpPr/>
          <p:nvPr/>
        </p:nvCxnSpPr>
        <p:spPr>
          <a:xfrm>
            <a:off x="1446966" y="722412"/>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27584" y="188640"/>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Tree>
    <p:extLst>
      <p:ext uri="{BB962C8B-B14F-4D97-AF65-F5344CB8AC3E}">
        <p14:creationId xmlns:p14="http://schemas.microsoft.com/office/powerpoint/2010/main" val="936796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77315" y="1592796"/>
            <a:ext cx="8485094" cy="3078342"/>
          </a:xfrm>
          <a:prstGeom prst="rect">
            <a:avLst/>
          </a:prstGeom>
        </p:spPr>
        <p:txBody>
          <a:bodyPr/>
          <a:lstStyle/>
          <a:p>
            <a:pPr marL="68580" indent="-135000" fontAlgn="base">
              <a:lnSpc>
                <a:spcPct val="120000"/>
              </a:lnSpc>
              <a:spcBef>
                <a:spcPct val="0"/>
              </a:spcBef>
              <a:spcAft>
                <a:spcPts val="450"/>
              </a:spcAft>
              <a:buClr>
                <a:schemeClr val="tx2"/>
              </a:buClr>
              <a:buSzPct val="100000"/>
              <a:buFont typeface="Wingdings" panose="05000000000000000000" pitchFamily="2" charset="2"/>
              <a:buChar char="v"/>
            </a:pPr>
            <a:r>
              <a:rPr lang="fr-FR" altLang="fr-FR" sz="1600" dirty="0">
                <a:solidFill>
                  <a:prstClr val="black"/>
                </a:solidFill>
                <a:latin typeface="Tw Cen MT" panose="020B0602020104020603"/>
              </a:rPr>
              <a:t> </a:t>
            </a:r>
            <a:r>
              <a:rPr lang="fr-FR" altLang="fr-FR" sz="1600" dirty="0">
                <a:solidFill>
                  <a:prstClr val="black"/>
                </a:solidFill>
              </a:rPr>
              <a:t>Validité de l’étude :</a:t>
            </a:r>
            <a:endParaRPr lang="fr-FR" altLang="fr-FR" sz="1600" b="1" dirty="0">
              <a:solidFill>
                <a:prstClr val="black"/>
              </a:solidFill>
              <a:sym typeface="Wingdings" panose="05000000000000000000" pitchFamily="2" charset="2"/>
            </a:endParaRPr>
          </a:p>
          <a:p>
            <a:pPr lvl="1" fontAlgn="base">
              <a:spcBef>
                <a:spcPct val="0"/>
              </a:spcBef>
              <a:spcAft>
                <a:spcPts val="450"/>
              </a:spcAft>
              <a:buClr>
                <a:schemeClr val="accent1"/>
              </a:buClr>
              <a:buFont typeface="Wingdings" panose="05000000000000000000" pitchFamily="2" charset="2"/>
              <a:buChar char="§"/>
            </a:pPr>
            <a:r>
              <a:rPr lang="fr-FR" altLang="fr-FR" sz="1600" dirty="0">
                <a:solidFill>
                  <a:prstClr val="black"/>
                </a:solidFill>
                <a:sym typeface="Wingdings" panose="05000000000000000000" pitchFamily="2" charset="2"/>
              </a:rPr>
              <a:t>Utilisation d’un étalon or ou « gold standard » fiable et validé ?</a:t>
            </a:r>
          </a:p>
          <a:p>
            <a:pPr marL="900113" lvl="2" indent="-214313" fontAlgn="base">
              <a:spcBef>
                <a:spcPct val="0"/>
              </a:spcBef>
              <a:spcAft>
                <a:spcPts val="450"/>
              </a:spcAft>
              <a:buClr>
                <a:schemeClr val="accent1"/>
              </a:buClr>
              <a:buFont typeface="Courier New" panose="02070309020205020404" pitchFamily="49" charset="0"/>
              <a:buChar char="o"/>
            </a:pPr>
            <a:r>
              <a:rPr lang="fr-FR" sz="1600" dirty="0"/>
              <a:t>Test de référence pratiqué chez tous les patients inclus dans l’étude ?</a:t>
            </a:r>
          </a:p>
          <a:p>
            <a:pPr marL="900113" lvl="2" indent="-214313" fontAlgn="base">
              <a:spcBef>
                <a:spcPct val="0"/>
              </a:spcBef>
              <a:spcAft>
                <a:spcPts val="450"/>
              </a:spcAft>
              <a:buClr>
                <a:schemeClr val="accent1"/>
              </a:buClr>
              <a:buFont typeface="Courier New" panose="02070309020205020404" pitchFamily="49" charset="0"/>
              <a:buChar char="o"/>
            </a:pPr>
            <a:r>
              <a:rPr lang="fr-FR" sz="1600" dirty="0"/>
              <a:t>Test de référence et test étudié interprétés indépendamment ?</a:t>
            </a:r>
          </a:p>
          <a:p>
            <a:pPr lvl="1" fontAlgn="base">
              <a:spcBef>
                <a:spcPct val="0"/>
              </a:spcBef>
              <a:spcAft>
                <a:spcPts val="450"/>
              </a:spcAft>
              <a:buClr>
                <a:schemeClr val="accent1"/>
              </a:buClr>
              <a:buFont typeface="Wingdings" panose="05000000000000000000" pitchFamily="2" charset="2"/>
              <a:buChar char="§"/>
            </a:pPr>
            <a:r>
              <a:rPr lang="fr-FR" sz="1600" dirty="0">
                <a:solidFill>
                  <a:prstClr val="black"/>
                </a:solidFill>
              </a:rPr>
              <a:t>Échantillons Malades et Non Malades représentatifs de la population à laquelle le test sera appliquée ?</a:t>
            </a:r>
            <a:endParaRPr lang="fr-FR" altLang="fr-FR" sz="1600" dirty="0">
              <a:solidFill>
                <a:prstClr val="black"/>
              </a:solidFill>
              <a:sym typeface="Wingdings" panose="05000000000000000000" pitchFamily="2" charset="2"/>
            </a:endParaRPr>
          </a:p>
          <a:p>
            <a:pPr marL="68580" indent="-135000" fontAlgn="base">
              <a:lnSpc>
                <a:spcPct val="200000"/>
              </a:lnSpc>
              <a:spcBef>
                <a:spcPct val="0"/>
              </a:spcBef>
              <a:spcAft>
                <a:spcPts val="450"/>
              </a:spcAft>
              <a:buClr>
                <a:schemeClr val="tx2"/>
              </a:buClr>
              <a:buSzPct val="100000"/>
              <a:buFont typeface="Wingdings" panose="05000000000000000000" pitchFamily="2" charset="2"/>
              <a:buChar char="v"/>
            </a:pPr>
            <a:r>
              <a:rPr lang="fr-FR" altLang="fr-FR" sz="1600" dirty="0">
                <a:solidFill>
                  <a:prstClr val="black"/>
                </a:solidFill>
                <a:sym typeface="Wingdings" panose="05000000000000000000" pitchFamily="2" charset="2"/>
              </a:rPr>
              <a:t> </a:t>
            </a:r>
            <a:r>
              <a:rPr lang="fr-FR" altLang="fr-FR" sz="1600" dirty="0">
                <a:sym typeface="Wingdings" panose="05000000000000000000" pitchFamily="2" charset="2"/>
              </a:rPr>
              <a:t>P</a:t>
            </a:r>
            <a:r>
              <a:rPr lang="fr-FR" sz="1600" dirty="0"/>
              <a:t>erformances du test</a:t>
            </a:r>
            <a:endParaRPr lang="fr-FR" altLang="fr-FR" sz="1600" dirty="0">
              <a:solidFill>
                <a:prstClr val="black"/>
              </a:solidFill>
              <a:sym typeface="Wingdings" panose="05000000000000000000" pitchFamily="2" charset="2"/>
            </a:endParaRPr>
          </a:p>
          <a:p>
            <a:pPr lvl="1" fontAlgn="base">
              <a:spcBef>
                <a:spcPct val="0"/>
              </a:spcBef>
              <a:spcAft>
                <a:spcPts val="450"/>
              </a:spcAft>
              <a:buClr>
                <a:schemeClr val="accent1"/>
              </a:buClr>
              <a:buFont typeface="Wingdings" panose="05000000000000000000" pitchFamily="2" charset="2"/>
              <a:buChar char="§"/>
            </a:pPr>
            <a:r>
              <a:rPr lang="fr-FR" sz="1600" dirty="0"/>
              <a:t>Choix du </a:t>
            </a:r>
            <a:r>
              <a:rPr lang="fr-FR" sz="1600" dirty="0" err="1"/>
              <a:t>cut</a:t>
            </a:r>
            <a:r>
              <a:rPr lang="fr-FR" sz="1600" dirty="0"/>
              <a:t>-off point sous le contrôle des investigateurs ?</a:t>
            </a:r>
          </a:p>
          <a:p>
            <a:pPr lvl="1" fontAlgn="base">
              <a:spcBef>
                <a:spcPct val="0"/>
              </a:spcBef>
              <a:spcAft>
                <a:spcPts val="450"/>
              </a:spcAft>
              <a:buClr>
                <a:schemeClr val="accent1"/>
              </a:buClr>
              <a:buFont typeface="Wingdings" panose="05000000000000000000" pitchFamily="2" charset="2"/>
              <a:buChar char="§"/>
            </a:pPr>
            <a:r>
              <a:rPr lang="fr-FR" sz="1600" dirty="0"/>
              <a:t>Sensibilité/Spécificité/Rapport vraisemblance + et –</a:t>
            </a:r>
            <a:endParaRPr lang="fr-FR" altLang="fr-FR" sz="1600" b="1" dirty="0">
              <a:solidFill>
                <a:prstClr val="black"/>
              </a:solidFill>
            </a:endParaRPr>
          </a:p>
          <a:p>
            <a:pPr marL="900113" lvl="2" indent="-214313" fontAlgn="base">
              <a:spcBef>
                <a:spcPct val="0"/>
              </a:spcBef>
              <a:spcAft>
                <a:spcPts val="450"/>
              </a:spcAft>
              <a:buClr>
                <a:schemeClr val="accent1"/>
              </a:buClr>
              <a:buFont typeface="Courier New" panose="02070309020205020404" pitchFamily="49" charset="0"/>
              <a:buChar char="o"/>
            </a:pPr>
            <a:r>
              <a:rPr lang="fr-FR" sz="1600" dirty="0"/>
              <a:t>intervalle de confiance ?</a:t>
            </a:r>
          </a:p>
          <a:p>
            <a:pPr marL="68580" indent="-135000" fontAlgn="base">
              <a:lnSpc>
                <a:spcPct val="200000"/>
              </a:lnSpc>
              <a:spcBef>
                <a:spcPct val="0"/>
              </a:spcBef>
              <a:spcAft>
                <a:spcPts val="450"/>
              </a:spcAft>
              <a:buClr>
                <a:schemeClr val="tx2"/>
              </a:buClr>
              <a:buSzPct val="100000"/>
              <a:buFont typeface="Wingdings" panose="05000000000000000000" pitchFamily="2" charset="2"/>
              <a:buChar char="v"/>
            </a:pPr>
            <a:r>
              <a:rPr lang="fr-FR" altLang="fr-FR" sz="1600" dirty="0">
                <a:solidFill>
                  <a:prstClr val="black"/>
                </a:solidFill>
                <a:latin typeface="Tw Cen MT" panose="020B0602020104020603"/>
              </a:rPr>
              <a:t> </a:t>
            </a:r>
            <a:r>
              <a:rPr lang="fr-FR" altLang="fr-FR" sz="1600" dirty="0"/>
              <a:t>A</a:t>
            </a:r>
            <a:r>
              <a:rPr lang="fr-FR" sz="1600" dirty="0"/>
              <a:t>pplicabilité des résultats </a:t>
            </a:r>
            <a:r>
              <a:rPr lang="fr-FR" altLang="fr-FR" sz="1600" dirty="0">
                <a:solidFill>
                  <a:prstClr val="black"/>
                </a:solidFill>
              </a:rPr>
              <a:t>:</a:t>
            </a:r>
            <a:endParaRPr lang="fr-FR" altLang="fr-FR" sz="1600" b="1" dirty="0">
              <a:solidFill>
                <a:prstClr val="black"/>
              </a:solidFill>
              <a:sym typeface="Wingdings" panose="05000000000000000000" pitchFamily="2" charset="2"/>
            </a:endParaRPr>
          </a:p>
          <a:p>
            <a:pPr lvl="1" fontAlgn="base">
              <a:spcBef>
                <a:spcPct val="0"/>
              </a:spcBef>
              <a:spcAft>
                <a:spcPts val="450"/>
              </a:spcAft>
              <a:buClr>
                <a:schemeClr val="accent1"/>
              </a:buClr>
              <a:buFont typeface="Wingdings" panose="05000000000000000000" pitchFamily="2" charset="2"/>
              <a:buChar char="§"/>
            </a:pPr>
            <a:r>
              <a:rPr lang="fr-FR" sz="1600" dirty="0"/>
              <a:t>reproductibilité évaluée ?</a:t>
            </a:r>
          </a:p>
          <a:p>
            <a:pPr lvl="1" fontAlgn="base">
              <a:spcBef>
                <a:spcPct val="0"/>
              </a:spcBef>
              <a:spcAft>
                <a:spcPts val="450"/>
              </a:spcAft>
              <a:buClr>
                <a:schemeClr val="accent1"/>
              </a:buClr>
              <a:buFont typeface="Wingdings" panose="05000000000000000000" pitchFamily="2" charset="2"/>
              <a:buChar char="§"/>
            </a:pPr>
            <a:r>
              <a:rPr lang="fr-FR" sz="1600" dirty="0"/>
              <a:t>L’utilisation du test améliore l’état de santé </a:t>
            </a:r>
            <a:r>
              <a:rPr lang="fr-FR" sz="1600" dirty="0">
                <a:sym typeface="Wingdings" panose="05000000000000000000" pitchFamily="2" charset="2"/>
              </a:rPr>
              <a:t> étude stratégie diagnostique</a:t>
            </a:r>
            <a:endParaRPr lang="fr-FR" sz="1600" dirty="0"/>
          </a:p>
        </p:txBody>
      </p:sp>
      <p:cxnSp>
        <p:nvCxnSpPr>
          <p:cNvPr id="9" name="Connecteur droit 8"/>
          <p:cNvCxnSpPr/>
          <p:nvPr/>
        </p:nvCxnSpPr>
        <p:spPr>
          <a:xfrm>
            <a:off x="1475656" y="805119"/>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27584" y="188640"/>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dirty="0">
                <a:solidFill>
                  <a:prstClr val="black">
                    <a:lumMod val="65000"/>
                    <a:lumOff val="35000"/>
                  </a:prstClr>
                </a:solidFill>
              </a:rPr>
              <a:t>Evaluation de la performance d’un test diagnostique</a:t>
            </a:r>
          </a:p>
        </p:txBody>
      </p:sp>
      <p:sp>
        <p:nvSpPr>
          <p:cNvPr id="6" name="Titre 1"/>
          <p:cNvSpPr txBox="1">
            <a:spLocks/>
          </p:cNvSpPr>
          <p:nvPr/>
        </p:nvSpPr>
        <p:spPr bwMode="auto">
          <a:xfrm>
            <a:off x="683568" y="1001265"/>
            <a:ext cx="6172200" cy="59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700" dirty="0">
                <a:solidFill>
                  <a:schemeClr val="accent6"/>
                </a:solidFill>
              </a:rPr>
              <a:t>A RETENIR  :</a:t>
            </a:r>
          </a:p>
        </p:txBody>
      </p:sp>
      <p:cxnSp>
        <p:nvCxnSpPr>
          <p:cNvPr id="7" name="Connecteur droit 6"/>
          <p:cNvCxnSpPr/>
          <p:nvPr/>
        </p:nvCxnSpPr>
        <p:spPr>
          <a:xfrm rot="-10800000" flipV="1">
            <a:off x="332572" y="1592796"/>
            <a:ext cx="0" cy="3888432"/>
          </a:xfrm>
          <a:prstGeom prst="line">
            <a:avLst/>
          </a:prstGeom>
          <a:ln w="19050">
            <a:gradFill>
              <a:gsLst>
                <a:gs pos="0">
                  <a:schemeClr val="accent6"/>
                </a:gs>
                <a:gs pos="50000">
                  <a:schemeClr val="bg1">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8" name="Picture 3" descr="D:\Donnée 2\Monique\Appels à projets 2012-2013\Diaporama LYON EST\a-reteni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72" y="1156539"/>
            <a:ext cx="289486" cy="28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59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Merci de votre attention ! </a:t>
            </a:r>
            <a:br>
              <a:rPr lang="fr-FR" dirty="0" smtClean="0"/>
            </a:br>
            <a:r>
              <a:rPr lang="fr-FR" dirty="0" smtClean="0"/>
              <a:t>Bel été et </a:t>
            </a:r>
            <a:r>
              <a:rPr lang="fr-FR" dirty="0" smtClean="0"/>
              <a:t>bon courage !!!</a:t>
            </a:r>
            <a:endParaRPr lang="fr-FR" dirty="0"/>
          </a:p>
        </p:txBody>
      </p:sp>
      <p:sp>
        <p:nvSpPr>
          <p:cNvPr id="5" name="Sous-titre 4"/>
          <p:cNvSpPr>
            <a:spLocks noGrp="1"/>
          </p:cNvSpPr>
          <p:nvPr>
            <p:ph type="subTitle" idx="1"/>
          </p:nvPr>
        </p:nvSpPr>
        <p:spPr/>
        <p:txBody>
          <a:bodyPr/>
          <a:lstStyle/>
          <a:p>
            <a:r>
              <a:rPr lang="fr-FR" dirty="0" smtClean="0">
                <a:hlinkClick r:id="rId2"/>
              </a:rPr>
              <a:t>Julie.haesebaert@chu-lyon.fr</a:t>
            </a:r>
            <a:endParaRPr lang="fr-FR" dirty="0" smtClean="0"/>
          </a:p>
          <a:p>
            <a:endParaRPr lang="fr-FR" dirty="0"/>
          </a:p>
        </p:txBody>
      </p:sp>
    </p:spTree>
    <p:extLst>
      <p:ext uri="{BB962C8B-B14F-4D97-AF65-F5344CB8AC3E}">
        <p14:creationId xmlns:p14="http://schemas.microsoft.com/office/powerpoint/2010/main" val="943211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Cohorte historique</a:t>
            </a:r>
            <a:endParaRPr lang="en-US" dirty="0"/>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72816"/>
            <a:ext cx="9900971" cy="3816424"/>
          </a:xfrm>
          <a:prstGeom prst="rect">
            <a:avLst/>
          </a:prstGeom>
        </p:spPr>
      </p:pic>
      <p:sp>
        <p:nvSpPr>
          <p:cNvPr id="5" name="Ellipse 4"/>
          <p:cNvSpPr/>
          <p:nvPr/>
        </p:nvSpPr>
        <p:spPr>
          <a:xfrm>
            <a:off x="3563888" y="1988840"/>
            <a:ext cx="576064" cy="648072"/>
          </a:xfrm>
          <a:prstGeom prst="ellipse">
            <a:avLst/>
          </a:prstGeom>
          <a:noFill/>
          <a:ln>
            <a:solidFill>
              <a:srgbClr val="FC5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259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 </a:t>
            </a:r>
            <a:endParaRPr lang="en-US" dirty="0"/>
          </a:p>
        </p:txBody>
      </p:sp>
      <p:sp>
        <p:nvSpPr>
          <p:cNvPr id="3" name="Espace réservé du contenu 2"/>
          <p:cNvSpPr>
            <a:spLocks noGrp="1"/>
          </p:cNvSpPr>
          <p:nvPr>
            <p:ph idx="1"/>
          </p:nvPr>
        </p:nvSpPr>
        <p:spPr/>
        <p:txBody>
          <a:bodyPr/>
          <a:lstStyle/>
          <a:p>
            <a:r>
              <a:rPr lang="fr-FR" dirty="0" smtClean="0"/>
              <a:t>Quelle différence entre cohorte simple et cohorte exposé/non exposé ? </a:t>
            </a:r>
          </a:p>
          <a:p>
            <a:endParaRPr lang="en-US" dirty="0"/>
          </a:p>
        </p:txBody>
      </p:sp>
      <p:sp>
        <p:nvSpPr>
          <p:cNvPr id="5" name="Rectangle 4"/>
          <p:cNvSpPr/>
          <p:nvPr/>
        </p:nvSpPr>
        <p:spPr>
          <a:xfrm>
            <a:off x="1631827" y="3212976"/>
            <a:ext cx="259228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cohorte simple</a:t>
            </a:r>
            <a:endParaRPr lang="en-US" sz="1600" dirty="0"/>
          </a:p>
        </p:txBody>
      </p:sp>
      <p:sp>
        <p:nvSpPr>
          <p:cNvPr id="6" name="Rectangle 5"/>
          <p:cNvSpPr/>
          <p:nvPr/>
        </p:nvSpPr>
        <p:spPr>
          <a:xfrm>
            <a:off x="4499992" y="3212976"/>
            <a:ext cx="2592288"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cohorte exposé/non exposé</a:t>
            </a:r>
            <a:endParaRPr lang="en-US" dirty="0"/>
          </a:p>
        </p:txBody>
      </p:sp>
    </p:spTree>
    <p:extLst>
      <p:ext uri="{BB962C8B-B14F-4D97-AF65-F5344CB8AC3E}">
        <p14:creationId xmlns:p14="http://schemas.microsoft.com/office/powerpoint/2010/main" val="3432325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Cohorte </a:t>
            </a:r>
            <a:r>
              <a:rPr lang="fr-FR" dirty="0"/>
              <a:t>exposé/non </a:t>
            </a:r>
            <a:r>
              <a:rPr lang="fr-FR" dirty="0" smtClean="0"/>
              <a:t>exposé ? </a:t>
            </a:r>
            <a:endParaRPr lang="en-US" dirty="0"/>
          </a:p>
        </p:txBody>
      </p:sp>
      <p:sp>
        <p:nvSpPr>
          <p:cNvPr id="3" name="Espace réservé du contenu 2"/>
          <p:cNvSpPr>
            <a:spLocks noGrp="1"/>
          </p:cNvSpPr>
          <p:nvPr>
            <p:ph idx="1"/>
          </p:nvPr>
        </p:nvSpPr>
        <p:spPr/>
        <p:txBody>
          <a:bodyPr/>
          <a:lstStyle/>
          <a:p>
            <a:r>
              <a:rPr lang="fr-FR" dirty="0" smtClean="0"/>
              <a:t>Recrutement des participants basé sur leur exposition au facteur étudié</a:t>
            </a:r>
          </a:p>
          <a:p>
            <a:pPr lvl="1"/>
            <a:r>
              <a:rPr lang="fr-FR" dirty="0" smtClean="0"/>
              <a:t>Expositions rares</a:t>
            </a:r>
          </a:p>
          <a:p>
            <a:pPr lvl="1"/>
            <a:r>
              <a:rPr lang="fr-FR" dirty="0" smtClean="0"/>
              <a:t>Expositions professionnelles souvent</a:t>
            </a:r>
          </a:p>
          <a:p>
            <a:r>
              <a:rPr lang="fr-FR" dirty="0" smtClean="0"/>
              <a:t>Autres caractéristiques identiques aux cohortes simples</a:t>
            </a:r>
          </a:p>
          <a:p>
            <a:pPr lvl="1"/>
            <a:r>
              <a:rPr lang="fr-FR" dirty="0" smtClean="0"/>
              <a:t>Statut malade ou non malade inconnu</a:t>
            </a:r>
          </a:p>
          <a:p>
            <a:pPr lvl="1"/>
            <a:r>
              <a:rPr lang="fr-FR" dirty="0" smtClean="0"/>
              <a:t>Suivi prospectif longitudinal</a:t>
            </a:r>
          </a:p>
          <a:p>
            <a:endParaRPr lang="en-US" dirty="0"/>
          </a:p>
        </p:txBody>
      </p:sp>
    </p:spTree>
    <p:extLst>
      <p:ext uri="{BB962C8B-B14F-4D97-AF65-F5344CB8AC3E}">
        <p14:creationId xmlns:p14="http://schemas.microsoft.com/office/powerpoint/2010/main" val="3355178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Cohorte exposé/non exposé</a:t>
            </a:r>
            <a:endParaRPr lang="en-US" dirty="0"/>
          </a:p>
        </p:txBody>
      </p:sp>
      <p:pic>
        <p:nvPicPr>
          <p:cNvPr id="4" name="Espace réservé du contenu 3" descr="Capture d’éc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21" y="1299532"/>
            <a:ext cx="8426933" cy="5562015"/>
          </a:xfrm>
        </p:spPr>
      </p:pic>
      <p:sp>
        <p:nvSpPr>
          <p:cNvPr id="5" name="Rectangle 4"/>
          <p:cNvSpPr/>
          <p:nvPr/>
        </p:nvSpPr>
        <p:spPr>
          <a:xfrm>
            <a:off x="7236296" y="5229200"/>
            <a:ext cx="1656184" cy="15121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dirty="0" smtClean="0"/>
              <a:t>Rester attentif au suivi des exposés ++</a:t>
            </a:r>
            <a:endParaRPr lang="en-US" sz="1100" dirty="0"/>
          </a:p>
        </p:txBody>
      </p:sp>
    </p:spTree>
    <p:extLst>
      <p:ext uri="{BB962C8B-B14F-4D97-AF65-F5344CB8AC3E}">
        <p14:creationId xmlns:p14="http://schemas.microsoft.com/office/powerpoint/2010/main" val="2591128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Immune thrombocytopenia and pregnancy: an exposed/nonexposed cohort study | Blood | American Society of Hematology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136" t="34625" r="27115" b="11561"/>
          <a:stretch/>
        </p:blipFill>
        <p:spPr>
          <a:xfrm>
            <a:off x="458017" y="908720"/>
            <a:ext cx="5904656" cy="2376264"/>
          </a:xfrm>
        </p:spPr>
      </p:pic>
      <p:sp>
        <p:nvSpPr>
          <p:cNvPr id="5" name="Rectangle 4"/>
          <p:cNvSpPr/>
          <p:nvPr/>
        </p:nvSpPr>
        <p:spPr>
          <a:xfrm>
            <a:off x="683568" y="3501008"/>
            <a:ext cx="7848872" cy="1477328"/>
          </a:xfrm>
          <a:prstGeom prst="rect">
            <a:avLst/>
          </a:prstGeom>
        </p:spPr>
        <p:txBody>
          <a:bodyPr wrap="square">
            <a:spAutoFit/>
          </a:bodyPr>
          <a:lstStyle/>
          <a:p>
            <a:r>
              <a:rPr lang="en-US" dirty="0">
                <a:solidFill>
                  <a:srgbClr val="1A1A1A"/>
                </a:solidFill>
                <a:latin typeface="acumin-pro"/>
              </a:rPr>
              <a:t>A total of 131 pregnant women with ITP were matched to 131 </a:t>
            </a:r>
            <a:r>
              <a:rPr lang="en-US" dirty="0" err="1">
                <a:solidFill>
                  <a:srgbClr val="1A1A1A"/>
                </a:solidFill>
                <a:latin typeface="acumin-pro"/>
              </a:rPr>
              <a:t>nonpregnant</a:t>
            </a:r>
            <a:r>
              <a:rPr lang="en-US" dirty="0">
                <a:solidFill>
                  <a:srgbClr val="1A1A1A"/>
                </a:solidFill>
                <a:latin typeface="acumin-pro"/>
              </a:rPr>
              <a:t> women with ITP by history of splenectomy, ITP status (no response, response, complete response), and duration. </a:t>
            </a:r>
            <a:endParaRPr lang="en-US" dirty="0" smtClean="0">
              <a:solidFill>
                <a:srgbClr val="1A1A1A"/>
              </a:solidFill>
              <a:latin typeface="acumin-pro"/>
            </a:endParaRPr>
          </a:p>
          <a:p>
            <a:r>
              <a:rPr lang="en-US" dirty="0"/>
              <a:t>The primary outcome was the first occurrence of ITP worsening defined by a composite end point including bleeding events and/or severe thrombocytopenia</a:t>
            </a:r>
          </a:p>
        </p:txBody>
      </p:sp>
    </p:spTree>
    <p:extLst>
      <p:ext uri="{BB962C8B-B14F-4D97-AF65-F5344CB8AC3E}">
        <p14:creationId xmlns:p14="http://schemas.microsoft.com/office/powerpoint/2010/main" val="998762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7504" y="836712"/>
            <a:ext cx="8803387" cy="1201016"/>
          </a:xfrm>
          <a:prstGeom prst="rect">
            <a:avLst/>
          </a:prstGeom>
        </p:spPr>
      </p:pic>
      <p:pic>
        <p:nvPicPr>
          <p:cNvPr id="3" name="Espace réservé du contenu 3" descr="Capture d’écran"/>
          <p:cNvPicPr>
            <a:picLocks noChangeAspect="1"/>
          </p:cNvPicPr>
          <p:nvPr/>
        </p:nvPicPr>
        <p:blipFill rotWithShape="1">
          <a:blip r:embed="rId3">
            <a:extLst>
              <a:ext uri="{28A0092B-C50C-407E-A947-70E740481C1C}">
                <a14:useLocalDpi xmlns:a14="http://schemas.microsoft.com/office/drawing/2010/main" val="0"/>
              </a:ext>
            </a:extLst>
          </a:blip>
          <a:srcRect r="53232"/>
          <a:stretch/>
        </p:blipFill>
        <p:spPr>
          <a:xfrm>
            <a:off x="0" y="2067440"/>
            <a:ext cx="2525116" cy="2081640"/>
          </a:xfrm>
          <a:prstGeom prst="rect">
            <a:avLst/>
          </a:prstGeom>
        </p:spPr>
      </p:pic>
      <p:pic>
        <p:nvPicPr>
          <p:cNvPr id="4" name="Espace réservé du contenu 3" descr="Capture d’écran"/>
          <p:cNvPicPr>
            <a:picLocks noChangeAspect="1"/>
          </p:cNvPicPr>
          <p:nvPr/>
        </p:nvPicPr>
        <p:blipFill rotWithShape="1">
          <a:blip r:embed="rId4">
            <a:extLst>
              <a:ext uri="{28A0092B-C50C-407E-A947-70E740481C1C}">
                <a14:useLocalDpi xmlns:a14="http://schemas.microsoft.com/office/drawing/2010/main" val="0"/>
              </a:ext>
            </a:extLst>
          </a:blip>
          <a:srcRect l="7844" r="48039"/>
          <a:stretch/>
        </p:blipFill>
        <p:spPr>
          <a:xfrm>
            <a:off x="6228184" y="2924944"/>
            <a:ext cx="2520280" cy="3770501"/>
          </a:xfrm>
          <a:prstGeom prst="rect">
            <a:avLst/>
          </a:prstGeom>
        </p:spPr>
      </p:pic>
      <p:pic>
        <p:nvPicPr>
          <p:cNvPr id="5" name="Image 4" descr="Capture d’écran"/>
          <p:cNvPicPr>
            <a:picLocks noChangeAspect="1"/>
          </p:cNvPicPr>
          <p:nvPr/>
        </p:nvPicPr>
        <p:blipFill rotWithShape="1">
          <a:blip r:embed="rId5">
            <a:extLst>
              <a:ext uri="{28A0092B-C50C-407E-A947-70E740481C1C}">
                <a14:useLocalDpi xmlns:a14="http://schemas.microsoft.com/office/drawing/2010/main" val="0"/>
              </a:ext>
            </a:extLst>
          </a:blip>
          <a:srcRect l="55999" t="24795" r="2876" b="25265"/>
          <a:stretch/>
        </p:blipFill>
        <p:spPr>
          <a:xfrm>
            <a:off x="0" y="5273823"/>
            <a:ext cx="3384376" cy="1584177"/>
          </a:xfrm>
          <a:prstGeom prst="rect">
            <a:avLst/>
          </a:prstGeom>
        </p:spPr>
      </p:pic>
      <p:pic>
        <p:nvPicPr>
          <p:cNvPr id="6" name="Image 5" descr="Capture d’écran"/>
          <p:cNvPicPr>
            <a:picLocks noChangeAspect="1"/>
          </p:cNvPicPr>
          <p:nvPr/>
        </p:nvPicPr>
        <p:blipFill rotWithShape="1">
          <a:blip r:embed="rId5">
            <a:extLst>
              <a:ext uri="{28A0092B-C50C-407E-A947-70E740481C1C}">
                <a14:useLocalDpi xmlns:a14="http://schemas.microsoft.com/office/drawing/2010/main" val="0"/>
              </a:ext>
            </a:extLst>
          </a:blip>
          <a:srcRect l="3624" t="4939" r="50322" b="4891"/>
          <a:stretch/>
        </p:blipFill>
        <p:spPr>
          <a:xfrm>
            <a:off x="2915816" y="2699858"/>
            <a:ext cx="2665361" cy="2011593"/>
          </a:xfrm>
          <a:prstGeom prst="rect">
            <a:avLst/>
          </a:prstGeom>
        </p:spPr>
      </p:pic>
      <p:sp>
        <p:nvSpPr>
          <p:cNvPr id="7" name="Ellipse 6"/>
          <p:cNvSpPr/>
          <p:nvPr/>
        </p:nvSpPr>
        <p:spPr>
          <a:xfrm>
            <a:off x="251520" y="1952028"/>
            <a:ext cx="576064" cy="648072"/>
          </a:xfrm>
          <a:prstGeom prst="ellipse">
            <a:avLst/>
          </a:prstGeom>
          <a:noFill/>
          <a:ln>
            <a:solidFill>
              <a:srgbClr val="FC5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5005113" y="2600908"/>
            <a:ext cx="576064" cy="648072"/>
          </a:xfrm>
          <a:prstGeom prst="ellipse">
            <a:avLst/>
          </a:prstGeom>
          <a:noFill/>
          <a:ln>
            <a:solidFill>
              <a:srgbClr val="FC5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6223724" y="2784224"/>
            <a:ext cx="576064" cy="648072"/>
          </a:xfrm>
          <a:prstGeom prst="ellipse">
            <a:avLst/>
          </a:prstGeom>
          <a:noFill/>
          <a:ln>
            <a:solidFill>
              <a:srgbClr val="FC5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74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5888"/>
            <a:ext cx="8229600" cy="792162"/>
          </a:xfrm>
        </p:spPr>
        <p:txBody>
          <a:bodyPr>
            <a:normAutofit/>
          </a:bodyPr>
          <a:lstStyle/>
          <a:p>
            <a:r>
              <a:rPr lang="fr-FR" sz="4000" dirty="0" smtClean="0"/>
              <a:t>Types d’études de cohorte</a:t>
            </a:r>
            <a:endParaRPr lang="fr-FR" sz="4000" dirty="0"/>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6506" y="1289468"/>
            <a:ext cx="8750776" cy="397031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fr-FR" sz="2400" b="1" dirty="0" smtClean="0">
                <a:solidFill>
                  <a:schemeClr val="accent6"/>
                </a:solidFill>
              </a:rPr>
              <a:t>Type/design de cohorte : </a:t>
            </a:r>
          </a:p>
          <a:p>
            <a:pPr marL="269875" lvl="1">
              <a:lnSpc>
                <a:spcPct val="150000"/>
              </a:lnSpc>
              <a:buFontTx/>
              <a:buChar char="-"/>
            </a:pPr>
            <a:r>
              <a:rPr lang="fr-FR" sz="2400" u="sng" dirty="0" smtClean="0"/>
              <a:t> prospective</a:t>
            </a:r>
            <a:r>
              <a:rPr lang="fr-FR" sz="2400" dirty="0" smtClean="0"/>
              <a:t> versus </a:t>
            </a:r>
            <a:r>
              <a:rPr lang="fr-FR" sz="2400" u="sng" dirty="0" smtClean="0"/>
              <a:t>historique/rétrospective</a:t>
            </a:r>
            <a:r>
              <a:rPr lang="fr-FR" sz="2400" dirty="0" smtClean="0"/>
              <a:t> </a:t>
            </a:r>
          </a:p>
          <a:p>
            <a:pPr marL="269875" lvl="1">
              <a:lnSpc>
                <a:spcPct val="150000"/>
              </a:lnSpc>
              <a:buFontTx/>
              <a:buChar char="-"/>
            </a:pPr>
            <a:r>
              <a:rPr lang="fr-FR" sz="2400" dirty="0"/>
              <a:t> </a:t>
            </a:r>
            <a:r>
              <a:rPr lang="fr-FR" sz="2400" u="sng" dirty="0"/>
              <a:t>recrutement</a:t>
            </a:r>
            <a:r>
              <a:rPr lang="fr-FR" sz="2400" dirty="0"/>
              <a:t> </a:t>
            </a:r>
            <a:r>
              <a:rPr lang="fr-FR" sz="2400" dirty="0" smtClean="0"/>
              <a:t>1 seul gp initial versus 1 gp </a:t>
            </a:r>
            <a:r>
              <a:rPr lang="fr-FR" sz="2400" dirty="0" err="1" smtClean="0"/>
              <a:t>exp</a:t>
            </a:r>
            <a:r>
              <a:rPr lang="fr-FR" sz="2400" dirty="0" smtClean="0"/>
              <a:t> et 1 gp non-</a:t>
            </a:r>
            <a:r>
              <a:rPr lang="fr-FR" sz="2400" dirty="0" err="1" smtClean="0"/>
              <a:t>exp</a:t>
            </a:r>
            <a:endParaRPr lang="fr-FR" sz="2400" dirty="0" smtClean="0"/>
          </a:p>
          <a:p>
            <a:pPr marL="342900" indent="-342900">
              <a:lnSpc>
                <a:spcPct val="150000"/>
              </a:lnSpc>
              <a:buFont typeface="Arial" panose="020B0604020202020204" pitchFamily="34" charset="0"/>
              <a:buChar char="•"/>
            </a:pPr>
            <a:r>
              <a:rPr lang="fr-FR" sz="2400" dirty="0" smtClean="0"/>
              <a:t> </a:t>
            </a:r>
            <a:r>
              <a:rPr lang="fr-FR" sz="2400" b="1" dirty="0" smtClean="0">
                <a:solidFill>
                  <a:schemeClr val="accent6"/>
                </a:solidFill>
              </a:rPr>
              <a:t>Selon l’Objectif </a:t>
            </a:r>
            <a:r>
              <a:rPr lang="fr-FR" sz="2400" b="1" dirty="0">
                <a:solidFill>
                  <a:schemeClr val="accent6"/>
                </a:solidFill>
              </a:rPr>
              <a:t>de cohorte (question de recherche</a:t>
            </a:r>
            <a:r>
              <a:rPr lang="fr-FR" sz="2400" b="1" dirty="0" smtClean="0">
                <a:solidFill>
                  <a:schemeClr val="accent6"/>
                </a:solidFill>
              </a:rPr>
              <a:t>) : </a:t>
            </a:r>
            <a:endParaRPr lang="fr-FR" sz="2400" b="1" dirty="0">
              <a:solidFill>
                <a:schemeClr val="accent6"/>
              </a:solidFill>
            </a:endParaRPr>
          </a:p>
          <a:p>
            <a:pPr marL="274638" lvl="1">
              <a:lnSpc>
                <a:spcPct val="150000"/>
              </a:lnSpc>
              <a:buFontTx/>
              <a:buChar char="-"/>
            </a:pPr>
            <a:r>
              <a:rPr lang="fr-FR" sz="2400" dirty="0" smtClean="0"/>
              <a:t> </a:t>
            </a:r>
            <a:r>
              <a:rPr lang="fr-FR" sz="2400" u="sng" dirty="0" smtClean="0"/>
              <a:t>descriptive</a:t>
            </a:r>
            <a:r>
              <a:rPr lang="fr-FR" sz="2400" dirty="0" smtClean="0"/>
              <a:t> (mesurer Incidence) </a:t>
            </a:r>
          </a:p>
          <a:p>
            <a:pPr marL="274638" lvl="1">
              <a:lnSpc>
                <a:spcPct val="150000"/>
              </a:lnSpc>
              <a:buFontTx/>
              <a:buChar char="-"/>
            </a:pPr>
            <a:r>
              <a:rPr lang="fr-FR" sz="2400" dirty="0" smtClean="0"/>
              <a:t> </a:t>
            </a:r>
            <a:r>
              <a:rPr lang="fr-FR" sz="2400" u="sng" dirty="0" smtClean="0"/>
              <a:t>analytique</a:t>
            </a:r>
            <a:r>
              <a:rPr lang="fr-FR" sz="2400" dirty="0" smtClean="0"/>
              <a:t> (mesurer association FDR-CJ : RR </a:t>
            </a:r>
            <a:r>
              <a:rPr lang="fr-FR" sz="2400" dirty="0" err="1" smtClean="0"/>
              <a:t>exp</a:t>
            </a:r>
            <a:r>
              <a:rPr lang="fr-FR" sz="2400" dirty="0" smtClean="0"/>
              <a:t> /non-</a:t>
            </a:r>
            <a:r>
              <a:rPr lang="fr-FR" sz="2400" dirty="0" err="1" smtClean="0"/>
              <a:t>exp</a:t>
            </a:r>
            <a:r>
              <a:rPr lang="fr-FR" sz="2400" dirty="0" smtClean="0"/>
              <a:t>)</a:t>
            </a:r>
          </a:p>
          <a:p>
            <a:pPr marL="274638" lvl="1">
              <a:lnSpc>
                <a:spcPct val="150000"/>
              </a:lnSpc>
              <a:buFontTx/>
              <a:buChar char="-"/>
            </a:pPr>
            <a:r>
              <a:rPr lang="fr-FR" sz="2400" dirty="0" smtClean="0"/>
              <a:t> </a:t>
            </a:r>
            <a:r>
              <a:rPr lang="fr-FR" sz="2400" u="sng" dirty="0"/>
              <a:t>pronostique</a:t>
            </a:r>
            <a:r>
              <a:rPr lang="fr-FR" sz="2400" dirty="0"/>
              <a:t> </a:t>
            </a:r>
            <a:r>
              <a:rPr lang="fr-FR" sz="2400" dirty="0" smtClean="0"/>
              <a:t>(prédire un risque)</a:t>
            </a:r>
            <a:endParaRPr lang="fr-FR" sz="2400" dirty="0"/>
          </a:p>
        </p:txBody>
      </p:sp>
    </p:spTree>
    <p:extLst>
      <p:ext uri="{BB962C8B-B14F-4D97-AF65-F5344CB8AC3E}">
        <p14:creationId xmlns:p14="http://schemas.microsoft.com/office/powerpoint/2010/main" val="1007665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Cohorte prospective ou historique ?</a:t>
            </a:r>
            <a:endParaRPr lang="en-US" dirty="0"/>
          </a:p>
        </p:txBody>
      </p:sp>
      <p:sp>
        <p:nvSpPr>
          <p:cNvPr id="3" name="Espace réservé du contenu 2"/>
          <p:cNvSpPr>
            <a:spLocks noGrp="1"/>
          </p:cNvSpPr>
          <p:nvPr>
            <p:ph idx="1"/>
          </p:nvPr>
        </p:nvSpPr>
        <p:spPr/>
        <p:txBody>
          <a:bodyPr/>
          <a:lstStyle/>
          <a:p>
            <a:r>
              <a:rPr lang="fr-FR" dirty="0" smtClean="0"/>
              <a:t>Biais lié aux perdus de vue</a:t>
            </a:r>
            <a:endParaRPr lang="en-US" dirty="0"/>
          </a:p>
        </p:txBody>
      </p:sp>
      <p:sp>
        <p:nvSpPr>
          <p:cNvPr id="4" name="Rectangle 3"/>
          <p:cNvSpPr/>
          <p:nvPr/>
        </p:nvSpPr>
        <p:spPr>
          <a:xfrm>
            <a:off x="1475656" y="2708920"/>
            <a:ext cx="230425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Cohorte prospective</a:t>
            </a:r>
            <a:endParaRPr lang="en-US" sz="1600" dirty="0"/>
          </a:p>
        </p:txBody>
      </p:sp>
      <p:sp>
        <p:nvSpPr>
          <p:cNvPr id="5" name="Rectangle 4"/>
          <p:cNvSpPr/>
          <p:nvPr/>
        </p:nvSpPr>
        <p:spPr>
          <a:xfrm>
            <a:off x="4343821" y="2708920"/>
            <a:ext cx="2304256"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t>Cohorte historique</a:t>
            </a:r>
            <a:endParaRPr lang="en-US" dirty="0"/>
          </a:p>
        </p:txBody>
      </p:sp>
    </p:spTree>
    <p:extLst>
      <p:ext uri="{BB962C8B-B14F-4D97-AF65-F5344CB8AC3E}">
        <p14:creationId xmlns:p14="http://schemas.microsoft.com/office/powerpoint/2010/main" val="2923561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Prospectif ou historique </a:t>
            </a:r>
            <a:r>
              <a:rPr lang="fr-FR" dirty="0" smtClean="0"/>
              <a:t>?</a:t>
            </a:r>
            <a:endParaRPr lang="en-US" dirty="0"/>
          </a:p>
        </p:txBody>
      </p:sp>
      <p:sp>
        <p:nvSpPr>
          <p:cNvPr id="3" name="Espace réservé du contenu 2"/>
          <p:cNvSpPr>
            <a:spLocks noGrp="1"/>
          </p:cNvSpPr>
          <p:nvPr>
            <p:ph idx="1"/>
          </p:nvPr>
        </p:nvSpPr>
        <p:spPr/>
        <p:txBody>
          <a:bodyPr/>
          <a:lstStyle/>
          <a:p>
            <a:r>
              <a:rPr lang="fr-FR" dirty="0" smtClean="0"/>
              <a:t>Biais lié aux perdus de vue</a:t>
            </a:r>
            <a:endParaRPr lang="en-US" dirty="0"/>
          </a:p>
        </p:txBody>
      </p:sp>
      <p:sp>
        <p:nvSpPr>
          <p:cNvPr id="4" name="Rectangle 3"/>
          <p:cNvSpPr/>
          <p:nvPr/>
        </p:nvSpPr>
        <p:spPr>
          <a:xfrm>
            <a:off x="1475656" y="2708920"/>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Cohorte prospective</a:t>
            </a:r>
            <a:endParaRPr lang="en-US" sz="1600" dirty="0"/>
          </a:p>
        </p:txBody>
      </p:sp>
      <p:sp>
        <p:nvSpPr>
          <p:cNvPr id="5" name="Rectangle 4"/>
          <p:cNvSpPr/>
          <p:nvPr/>
        </p:nvSpPr>
        <p:spPr>
          <a:xfrm>
            <a:off x="4343821" y="2708920"/>
            <a:ext cx="2304256" cy="11521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t>Cohorte historique</a:t>
            </a:r>
            <a:endParaRPr lang="en-US" dirty="0"/>
          </a:p>
        </p:txBody>
      </p:sp>
      <p:sp>
        <p:nvSpPr>
          <p:cNvPr id="6" name="ZoneTexte 5"/>
          <p:cNvSpPr txBox="1"/>
          <p:nvPr/>
        </p:nvSpPr>
        <p:spPr>
          <a:xfrm>
            <a:off x="1475656" y="4149080"/>
            <a:ext cx="2545697" cy="646331"/>
          </a:xfrm>
          <a:prstGeom prst="rect">
            <a:avLst/>
          </a:prstGeom>
          <a:noFill/>
        </p:spPr>
        <p:txBody>
          <a:bodyPr wrap="none" rtlCol="0">
            <a:spAutoFit/>
          </a:bodyPr>
          <a:lstStyle/>
          <a:p>
            <a:pPr algn="ctr"/>
            <a:r>
              <a:rPr lang="fr-FR" dirty="0" smtClean="0"/>
              <a:t>En cours de suivi </a:t>
            </a:r>
          </a:p>
          <a:p>
            <a:pPr algn="ctr"/>
            <a:r>
              <a:rPr lang="fr-FR" dirty="0" smtClean="0"/>
              <a:t>Risque élevé si suivi long </a:t>
            </a:r>
            <a:endParaRPr lang="en-US" dirty="0"/>
          </a:p>
        </p:txBody>
      </p:sp>
      <p:sp>
        <p:nvSpPr>
          <p:cNvPr id="7" name="ZoneTexte 6"/>
          <p:cNvSpPr txBox="1"/>
          <p:nvPr/>
        </p:nvSpPr>
        <p:spPr>
          <a:xfrm>
            <a:off x="4427985" y="4126362"/>
            <a:ext cx="2376264" cy="1200329"/>
          </a:xfrm>
          <a:prstGeom prst="rect">
            <a:avLst/>
          </a:prstGeom>
          <a:noFill/>
        </p:spPr>
        <p:txBody>
          <a:bodyPr wrap="square" rtlCol="0">
            <a:spAutoFit/>
          </a:bodyPr>
          <a:lstStyle/>
          <a:p>
            <a:pPr algn="ctr"/>
            <a:r>
              <a:rPr lang="fr-FR" dirty="0" smtClean="0"/>
              <a:t>Souvent exclus avant la constitution de la cohorte</a:t>
            </a:r>
          </a:p>
          <a:p>
            <a:pPr algn="ctr"/>
            <a:r>
              <a:rPr lang="fr-FR" dirty="0" smtClean="0"/>
              <a:t>=&gt; A rechercher</a:t>
            </a:r>
          </a:p>
        </p:txBody>
      </p:sp>
    </p:spTree>
    <p:extLst>
      <p:ext uri="{BB962C8B-B14F-4D97-AF65-F5344CB8AC3E}">
        <p14:creationId xmlns:p14="http://schemas.microsoft.com/office/powerpoint/2010/main" val="2540220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glossaire de LCA LE &amp; LS</a:t>
            </a:r>
            <a:endParaRPr lang="fr-FR" dirty="0"/>
          </a:p>
        </p:txBody>
      </p:sp>
      <p:sp>
        <p:nvSpPr>
          <p:cNvPr id="3" name="Espace réservé du contenu 2"/>
          <p:cNvSpPr>
            <a:spLocks noGrp="1"/>
          </p:cNvSpPr>
          <p:nvPr>
            <p:ph idx="1"/>
          </p:nvPr>
        </p:nvSpPr>
        <p:spPr>
          <a:xfrm>
            <a:off x="611560" y="1916832"/>
            <a:ext cx="4891478" cy="3263504"/>
          </a:xfrm>
        </p:spPr>
        <p:txBody>
          <a:bodyPr/>
          <a:lstStyle/>
          <a:p>
            <a:r>
              <a:rPr lang="fr-FR" dirty="0" smtClean="0">
                <a:hlinkClick r:id="rId2"/>
              </a:rPr>
              <a:t>julie.haesebaert@chu-lyon.fr</a:t>
            </a:r>
            <a:endParaRPr lang="fr-FR" dirty="0"/>
          </a:p>
        </p:txBody>
      </p:sp>
      <p:pic>
        <p:nvPicPr>
          <p:cNvPr id="4" name="Image 3" descr="Kit Méthodo Stats - Kit Méthodo Stats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25082" t="9483" r="25737" b="2607"/>
          <a:stretch/>
        </p:blipFill>
        <p:spPr>
          <a:xfrm>
            <a:off x="5503038" y="2924944"/>
            <a:ext cx="3571407" cy="3482122"/>
          </a:xfrm>
          <a:prstGeom prst="rect">
            <a:avLst/>
          </a:prstGeom>
        </p:spPr>
      </p:pic>
    </p:spTree>
    <p:extLst>
      <p:ext uri="{BB962C8B-B14F-4D97-AF65-F5344CB8AC3E}">
        <p14:creationId xmlns:p14="http://schemas.microsoft.com/office/powerpoint/2010/main" val="3241491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99392"/>
            <a:ext cx="8229600" cy="1143000"/>
          </a:xfrm>
        </p:spPr>
        <p:txBody>
          <a:bodyPr/>
          <a:lstStyle/>
          <a:p>
            <a:r>
              <a:rPr lang="fr-FR" dirty="0" smtClean="0"/>
              <a:t>Biais lié aux perdus de vue</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ü"/>
            </a:pPr>
            <a:r>
              <a:rPr lang="fr-FR" sz="2400" dirty="0"/>
              <a:t>A </a:t>
            </a:r>
            <a:r>
              <a:rPr lang="fr-FR" sz="2400" dirty="0" smtClean="0"/>
              <a:t>vérifier pour les cohortes </a:t>
            </a:r>
            <a:r>
              <a:rPr lang="fr-FR" sz="2400" dirty="0"/>
              <a:t>++</a:t>
            </a:r>
          </a:p>
          <a:p>
            <a:pPr marL="800100" lvl="1" indent="-342900">
              <a:buFont typeface="Arial" panose="020B0604020202020204" pitchFamily="34" charset="0"/>
              <a:buChar char="•"/>
            </a:pPr>
            <a:r>
              <a:rPr lang="fr-FR" sz="2400" dirty="0"/>
              <a:t>Proportion et caractéristiques des perdus de vue</a:t>
            </a:r>
          </a:p>
          <a:p>
            <a:pPr marL="1257300" lvl="2" indent="-342900"/>
            <a:r>
              <a:rPr lang="fr-FR" dirty="0"/>
              <a:t>si perdus de vue  : </a:t>
            </a:r>
          </a:p>
          <a:p>
            <a:pPr marL="1714500" lvl="3" indent="-342900">
              <a:buFont typeface="Arial" panose="020B0604020202020204" pitchFamily="34" charset="0"/>
              <a:buChar char="•"/>
            </a:pPr>
            <a:r>
              <a:rPr lang="fr-FR" sz="2400" dirty="0"/>
              <a:t>1. réduction puissance </a:t>
            </a:r>
          </a:p>
          <a:p>
            <a:pPr marL="1714500" lvl="3" indent="-342900">
              <a:buFont typeface="Arial" panose="020B0604020202020204" pitchFamily="34" charset="0"/>
              <a:buChar char="•"/>
            </a:pPr>
            <a:r>
              <a:rPr lang="fr-FR" sz="2400" dirty="0"/>
              <a:t>2. possible biais sélection au cours du suivi </a:t>
            </a:r>
          </a:p>
          <a:p>
            <a:pPr marL="800100" lvl="1" indent="-342900">
              <a:buFont typeface="Arial" panose="020B0604020202020204" pitchFamily="34" charset="0"/>
              <a:buChar char="•"/>
            </a:pPr>
            <a:r>
              <a:rPr lang="fr-FR" sz="2400" dirty="0" smtClean="0"/>
              <a:t>Prise en compte de % attendu de perdus de vue dans le calcul de la taille d’échantillon</a:t>
            </a:r>
          </a:p>
          <a:p>
            <a:pPr marL="800100" lvl="1" indent="-342900">
              <a:buFont typeface="Arial" panose="020B0604020202020204" pitchFamily="34" charset="0"/>
              <a:buChar char="•"/>
            </a:pPr>
            <a:r>
              <a:rPr lang="fr-FR" sz="2400" dirty="0" smtClean="0"/>
              <a:t>Qualité </a:t>
            </a:r>
            <a:r>
              <a:rPr lang="fr-FR" sz="2400" dirty="0"/>
              <a:t>du suivi/recueil et sa similitude entre les </a:t>
            </a:r>
            <a:r>
              <a:rPr lang="fr-FR" sz="2400" dirty="0" smtClean="0"/>
              <a:t>groupes pour éviter de perdre de vue certains profils </a:t>
            </a:r>
            <a:endParaRPr lang="fr-FR" sz="2400" dirty="0"/>
          </a:p>
          <a:p>
            <a:endParaRPr lang="fr-FR" dirty="0"/>
          </a:p>
        </p:txBody>
      </p:sp>
      <p:sp>
        <p:nvSpPr>
          <p:cNvPr id="4" name="ZoneTexte 3"/>
          <p:cNvSpPr txBox="1"/>
          <p:nvPr/>
        </p:nvSpPr>
        <p:spPr>
          <a:xfrm rot="1527421">
            <a:off x="7540264" y="346286"/>
            <a:ext cx="1715534" cy="461665"/>
          </a:xfrm>
          <a:prstGeom prst="rect">
            <a:avLst/>
          </a:prstGeom>
          <a:noFill/>
        </p:spPr>
        <p:txBody>
          <a:bodyPr wrap="none" rtlCol="0">
            <a:spAutoFit/>
          </a:bodyPr>
          <a:lstStyle/>
          <a:p>
            <a:r>
              <a:rPr lang="fr-FR" sz="2400" b="1" dirty="0" smtClean="0">
                <a:solidFill>
                  <a:schemeClr val="accent6"/>
                </a:solidFill>
              </a:rPr>
              <a:t>Cohortes ++</a:t>
            </a:r>
            <a:endParaRPr lang="fr-FR" sz="2400" b="1" dirty="0">
              <a:solidFill>
                <a:schemeClr val="accent6"/>
              </a:solidFill>
            </a:endParaRPr>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930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Cohorte prospective ou historique ?</a:t>
            </a:r>
            <a:endParaRPr lang="en-US" dirty="0"/>
          </a:p>
        </p:txBody>
      </p:sp>
      <p:sp>
        <p:nvSpPr>
          <p:cNvPr id="3" name="Espace réservé du contenu 2"/>
          <p:cNvSpPr>
            <a:spLocks noGrp="1"/>
          </p:cNvSpPr>
          <p:nvPr>
            <p:ph idx="1"/>
          </p:nvPr>
        </p:nvSpPr>
        <p:spPr/>
        <p:txBody>
          <a:bodyPr/>
          <a:lstStyle/>
          <a:p>
            <a:r>
              <a:rPr lang="fr-FR" dirty="0" smtClean="0"/>
              <a:t>Qualité des données</a:t>
            </a:r>
            <a:endParaRPr lang="en-US" dirty="0"/>
          </a:p>
        </p:txBody>
      </p:sp>
      <p:sp>
        <p:nvSpPr>
          <p:cNvPr id="4" name="Rectangle 3"/>
          <p:cNvSpPr/>
          <p:nvPr/>
        </p:nvSpPr>
        <p:spPr>
          <a:xfrm>
            <a:off x="1475656" y="2708920"/>
            <a:ext cx="230425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Cohorte prospective</a:t>
            </a:r>
            <a:endParaRPr lang="en-US" sz="1600" dirty="0"/>
          </a:p>
        </p:txBody>
      </p:sp>
      <p:sp>
        <p:nvSpPr>
          <p:cNvPr id="5" name="Rectangle 4"/>
          <p:cNvSpPr/>
          <p:nvPr/>
        </p:nvSpPr>
        <p:spPr>
          <a:xfrm>
            <a:off x="4343821" y="2708920"/>
            <a:ext cx="2304256"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t>Cohorte historique</a:t>
            </a:r>
            <a:endParaRPr lang="en-US" dirty="0"/>
          </a:p>
        </p:txBody>
      </p:sp>
    </p:spTree>
    <p:extLst>
      <p:ext uri="{BB962C8B-B14F-4D97-AF65-F5344CB8AC3E}">
        <p14:creationId xmlns:p14="http://schemas.microsoft.com/office/powerpoint/2010/main" val="145970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Cohorte prospective ou historique ?</a:t>
            </a:r>
            <a:endParaRPr lang="en-US" dirty="0"/>
          </a:p>
        </p:txBody>
      </p:sp>
      <p:sp>
        <p:nvSpPr>
          <p:cNvPr id="3" name="Espace réservé du contenu 2"/>
          <p:cNvSpPr>
            <a:spLocks noGrp="1"/>
          </p:cNvSpPr>
          <p:nvPr>
            <p:ph idx="1"/>
          </p:nvPr>
        </p:nvSpPr>
        <p:spPr/>
        <p:txBody>
          <a:bodyPr/>
          <a:lstStyle/>
          <a:p>
            <a:r>
              <a:rPr lang="fr-FR" dirty="0" smtClean="0"/>
              <a:t>Qualité des données</a:t>
            </a:r>
            <a:endParaRPr lang="en-US" dirty="0"/>
          </a:p>
        </p:txBody>
      </p:sp>
      <p:sp>
        <p:nvSpPr>
          <p:cNvPr id="4" name="Rectangle 3"/>
          <p:cNvSpPr/>
          <p:nvPr/>
        </p:nvSpPr>
        <p:spPr>
          <a:xfrm>
            <a:off x="1475656" y="2708920"/>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Cohorte prospective</a:t>
            </a:r>
            <a:endParaRPr lang="en-US" sz="1600" dirty="0"/>
          </a:p>
        </p:txBody>
      </p:sp>
      <p:sp>
        <p:nvSpPr>
          <p:cNvPr id="5" name="Rectangle 4"/>
          <p:cNvSpPr/>
          <p:nvPr/>
        </p:nvSpPr>
        <p:spPr>
          <a:xfrm>
            <a:off x="4932040" y="2708920"/>
            <a:ext cx="2304256" cy="11521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t>Cohorte historique</a:t>
            </a:r>
            <a:endParaRPr lang="en-US" dirty="0"/>
          </a:p>
        </p:txBody>
      </p:sp>
      <p:sp>
        <p:nvSpPr>
          <p:cNvPr id="6" name="ZoneTexte 5"/>
          <p:cNvSpPr txBox="1"/>
          <p:nvPr/>
        </p:nvSpPr>
        <p:spPr>
          <a:xfrm>
            <a:off x="1475656" y="4149080"/>
            <a:ext cx="2304256" cy="2308324"/>
          </a:xfrm>
          <a:prstGeom prst="rect">
            <a:avLst/>
          </a:prstGeom>
          <a:noFill/>
        </p:spPr>
        <p:txBody>
          <a:bodyPr wrap="square" rtlCol="0">
            <a:spAutoFit/>
          </a:bodyPr>
          <a:lstStyle/>
          <a:p>
            <a:pPr algn="ctr"/>
            <a:r>
              <a:rPr lang="fr-FR" dirty="0" smtClean="0"/>
              <a:t>Recueil dédié</a:t>
            </a:r>
          </a:p>
          <a:p>
            <a:pPr algn="ctr"/>
            <a:r>
              <a:rPr lang="fr-FR" dirty="0" smtClean="0"/>
              <a:t>Prospectif</a:t>
            </a:r>
          </a:p>
          <a:p>
            <a:pPr algn="ctr"/>
            <a:r>
              <a:rPr lang="fr-FR" dirty="0" smtClean="0"/>
              <a:t>Maîtrise de la mesure et des variables </a:t>
            </a:r>
            <a:r>
              <a:rPr lang="fr-FR" dirty="0" smtClean="0"/>
              <a:t>attendues mais processus lourd / DM possibles</a:t>
            </a:r>
            <a:endParaRPr lang="fr-FR" dirty="0" smtClean="0"/>
          </a:p>
          <a:p>
            <a:pPr algn="ctr"/>
            <a:endParaRPr lang="en-US" dirty="0"/>
          </a:p>
        </p:txBody>
      </p:sp>
      <p:sp>
        <p:nvSpPr>
          <p:cNvPr id="7" name="ZoneTexte 6"/>
          <p:cNvSpPr txBox="1"/>
          <p:nvPr/>
        </p:nvSpPr>
        <p:spPr>
          <a:xfrm>
            <a:off x="4355976" y="4115263"/>
            <a:ext cx="3600400" cy="2862322"/>
          </a:xfrm>
          <a:prstGeom prst="rect">
            <a:avLst/>
          </a:prstGeom>
          <a:noFill/>
        </p:spPr>
        <p:txBody>
          <a:bodyPr wrap="square" rtlCol="0">
            <a:spAutoFit/>
          </a:bodyPr>
          <a:lstStyle/>
          <a:p>
            <a:pPr algn="ctr"/>
            <a:r>
              <a:rPr lang="fr-FR" dirty="0" smtClean="0"/>
              <a:t>Données collectées à d’autres fins</a:t>
            </a:r>
          </a:p>
          <a:p>
            <a:pPr algn="ctr"/>
            <a:r>
              <a:rPr lang="fr-FR" dirty="0" smtClean="0"/>
              <a:t>Pas de maitrise du processus de collecte mais selon la source possible exhaustivité</a:t>
            </a:r>
          </a:p>
          <a:p>
            <a:pPr algn="ctr"/>
            <a:r>
              <a:rPr lang="fr-FR" dirty="0" smtClean="0"/>
              <a:t>Variabilité possible</a:t>
            </a:r>
          </a:p>
          <a:p>
            <a:pPr algn="ctr"/>
            <a:r>
              <a:rPr lang="fr-FR" dirty="0" smtClean="0"/>
              <a:t>Données disponibles </a:t>
            </a:r>
            <a:r>
              <a:rPr lang="fr-FR" dirty="0" smtClean="0"/>
              <a:t>uniquement mais selon la base possibilité d’exhaustivité (ex prescriptions ou </a:t>
            </a:r>
            <a:r>
              <a:rPr lang="fr-FR" dirty="0" err="1" smtClean="0"/>
              <a:t>remboursemsents</a:t>
            </a:r>
            <a:endParaRPr lang="fr-FR" dirty="0" smtClean="0"/>
          </a:p>
          <a:p>
            <a:pPr algn="ctr"/>
            <a:endParaRPr lang="fr-FR" dirty="0" smtClean="0"/>
          </a:p>
        </p:txBody>
      </p:sp>
    </p:spTree>
    <p:extLst>
      <p:ext uri="{BB962C8B-B14F-4D97-AF65-F5344CB8AC3E}">
        <p14:creationId xmlns:p14="http://schemas.microsoft.com/office/powerpoint/2010/main" val="131650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Sujet blanc </a:t>
            </a:r>
            <a:r>
              <a:rPr lang="fr-FR" dirty="0" err="1" smtClean="0"/>
              <a:t>ECNi</a:t>
            </a:r>
            <a:r>
              <a:rPr lang="fr-FR" dirty="0" smtClean="0"/>
              <a:t> 2018-2019</a:t>
            </a:r>
            <a:endParaRPr lang="fr-FR" dirty="0"/>
          </a:p>
        </p:txBody>
      </p:sp>
      <p:pic>
        <p:nvPicPr>
          <p:cNvPr id="5" name="Espace réservé du contenu 4" descr="article_principal_autre_mars_2019.pdf (PROTEGE) - Adobe Acrobat Reader DC"/>
          <p:cNvPicPr>
            <a:picLocks noGrp="1" noChangeAspect="1"/>
          </p:cNvPicPr>
          <p:nvPr>
            <p:ph idx="1"/>
          </p:nvPr>
        </p:nvPicPr>
        <p:blipFill rotWithShape="1">
          <a:blip r:embed="rId3">
            <a:extLst>
              <a:ext uri="{28A0092B-C50C-407E-A947-70E740481C1C}">
                <a14:useLocalDpi xmlns:a14="http://schemas.microsoft.com/office/drawing/2010/main" val="0"/>
              </a:ext>
            </a:extLst>
          </a:blip>
          <a:srcRect l="16420" t="21434" r="36914" b="13265"/>
          <a:stretch/>
        </p:blipFill>
        <p:spPr>
          <a:xfrm>
            <a:off x="899592" y="1196752"/>
            <a:ext cx="7344816" cy="5518327"/>
          </a:xfrm>
        </p:spPr>
      </p:pic>
      <p:sp>
        <p:nvSpPr>
          <p:cNvPr id="4" name="Espace réservé du numéro de diapositive 3"/>
          <p:cNvSpPr>
            <a:spLocks noGrp="1"/>
          </p:cNvSpPr>
          <p:nvPr>
            <p:ph type="sldNum" sz="quarter" idx="12"/>
          </p:nvPr>
        </p:nvSpPr>
        <p:spPr/>
        <p:txBody>
          <a:bodyPr/>
          <a:lstStyle/>
          <a:p>
            <a:pPr>
              <a:defRPr/>
            </a:pPr>
            <a:fld id="{773CF73B-EE6F-4DE0-8BB2-250E1D09050D}" type="slidenum">
              <a:rPr lang="fr-FR" smtClean="0"/>
              <a:pPr>
                <a:defRPr/>
              </a:pPr>
              <a:t>23</a:t>
            </a:fld>
            <a:endParaRPr lang="fr-FR"/>
          </a:p>
        </p:txBody>
      </p:sp>
      <p:sp>
        <p:nvSpPr>
          <p:cNvPr id="6" name="ZoneTexte 5"/>
          <p:cNvSpPr txBox="1"/>
          <p:nvPr/>
        </p:nvSpPr>
        <p:spPr>
          <a:xfrm rot="1527421">
            <a:off x="6561781" y="2521024"/>
            <a:ext cx="2580515" cy="461665"/>
          </a:xfrm>
          <a:prstGeom prst="rect">
            <a:avLst/>
          </a:prstGeom>
          <a:noFill/>
        </p:spPr>
        <p:txBody>
          <a:bodyPr wrap="none" rtlCol="0">
            <a:spAutoFit/>
          </a:bodyPr>
          <a:lstStyle/>
          <a:p>
            <a:r>
              <a:rPr lang="fr-FR" sz="2400" b="1" dirty="0" smtClean="0">
                <a:solidFill>
                  <a:schemeClr val="accent6"/>
                </a:solidFill>
              </a:rPr>
              <a:t>Cohorte historique</a:t>
            </a:r>
            <a:endParaRPr lang="fr-FR" sz="2400" b="1" dirty="0">
              <a:solidFill>
                <a:schemeClr val="accent6"/>
              </a:solidFill>
            </a:endParaRPr>
          </a:p>
        </p:txBody>
      </p:sp>
    </p:spTree>
    <p:extLst>
      <p:ext uri="{BB962C8B-B14F-4D97-AF65-F5344CB8AC3E}">
        <p14:creationId xmlns:p14="http://schemas.microsoft.com/office/powerpoint/2010/main" val="2746008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Sujet blanc </a:t>
            </a:r>
            <a:r>
              <a:rPr lang="fr-FR" dirty="0" err="1"/>
              <a:t>ECNi</a:t>
            </a:r>
            <a:r>
              <a:rPr lang="fr-FR" dirty="0"/>
              <a:t> 2018-2019</a:t>
            </a:r>
          </a:p>
        </p:txBody>
      </p:sp>
      <p:sp>
        <p:nvSpPr>
          <p:cNvPr id="3" name="Espace réservé du contenu 2"/>
          <p:cNvSpPr>
            <a:spLocks noGrp="1"/>
          </p:cNvSpPr>
          <p:nvPr>
            <p:ph idx="1"/>
          </p:nvPr>
        </p:nvSpPr>
        <p:spPr>
          <a:xfrm>
            <a:off x="626876" y="1372210"/>
            <a:ext cx="7869560" cy="4525963"/>
          </a:xfrm>
        </p:spPr>
        <p:txBody>
          <a:bodyPr/>
          <a:lstStyle/>
          <a:p>
            <a:r>
              <a:rPr lang="fr-FR" sz="2400" dirty="0" smtClean="0"/>
              <a:t>Etude historique mais données collectées prospectivement</a:t>
            </a:r>
          </a:p>
          <a:p>
            <a:endParaRPr lang="fr-FR" dirty="0" smtClean="0">
              <a:solidFill>
                <a:schemeClr val="accent6"/>
              </a:solidFill>
            </a:endParaRPr>
          </a:p>
          <a:p>
            <a:r>
              <a:rPr lang="fr-FR" dirty="0" smtClean="0">
                <a:solidFill>
                  <a:schemeClr val="accent6"/>
                </a:solidFill>
              </a:rPr>
              <a:t>Effet sur le biais de mesure </a:t>
            </a:r>
            <a:endParaRPr lang="fr-FR" dirty="0">
              <a:solidFill>
                <a:schemeClr val="accent6"/>
              </a:solidFill>
            </a:endParaRPr>
          </a:p>
          <a:p>
            <a:pPr lvl="1"/>
            <a:r>
              <a:rPr lang="fr-FR" sz="2400" dirty="0" smtClean="0"/>
              <a:t>Codes </a:t>
            </a:r>
            <a:r>
              <a:rPr lang="fr-FR" sz="2400" dirty="0" err="1" smtClean="0"/>
              <a:t>diag</a:t>
            </a:r>
            <a:r>
              <a:rPr lang="fr-FR" sz="2400" dirty="0" smtClean="0"/>
              <a:t> CIM : codes identiques mais codage peut varier selon les praticiens -&gt; non différentiel</a:t>
            </a:r>
          </a:p>
          <a:p>
            <a:pPr lvl="1"/>
            <a:r>
              <a:rPr lang="fr-FR" sz="2400" dirty="0" err="1" smtClean="0"/>
              <a:t>Diag</a:t>
            </a:r>
            <a:r>
              <a:rPr lang="fr-FR" sz="2400" dirty="0" smtClean="0"/>
              <a:t> enregistrés uniquement en cas d’hospitalisation (BDD hospitalières) -&gt; on a que les cas les plus graves</a:t>
            </a:r>
          </a:p>
          <a:p>
            <a:pPr lvl="1"/>
            <a:r>
              <a:rPr lang="fr-FR" sz="2400" dirty="0" smtClean="0"/>
              <a:t>Traitements prescrits &gt; traitements consommés (non </a:t>
            </a:r>
            <a:r>
              <a:rPr lang="fr-FR" sz="2400" smtClean="0"/>
              <a:t>observance)</a:t>
            </a:r>
          </a:p>
          <a:p>
            <a:pPr lvl="1"/>
            <a:r>
              <a:rPr lang="fr-FR" sz="2400" smtClean="0"/>
              <a:t>Données individuelles non enregistrées dans la base = Facteurs de confusion </a:t>
            </a:r>
            <a:endParaRPr lang="fr-FR" sz="2400" dirty="0" smtClean="0"/>
          </a:p>
          <a:p>
            <a:endParaRPr lang="fr-FR" sz="2400" dirty="0" smtClean="0"/>
          </a:p>
          <a:p>
            <a:pPr marL="0" indent="0">
              <a:buNone/>
            </a:pPr>
            <a:endParaRPr lang="fr-FR" sz="2400" dirty="0" smtClean="0"/>
          </a:p>
          <a:p>
            <a:endParaRPr lang="fr-FR" sz="2400" dirty="0"/>
          </a:p>
        </p:txBody>
      </p:sp>
      <p:sp>
        <p:nvSpPr>
          <p:cNvPr id="4" name="ZoneTexte 3"/>
          <p:cNvSpPr txBox="1"/>
          <p:nvPr/>
        </p:nvSpPr>
        <p:spPr>
          <a:xfrm rot="20157309">
            <a:off x="1705" y="446632"/>
            <a:ext cx="2375458" cy="461665"/>
          </a:xfrm>
          <a:prstGeom prst="rect">
            <a:avLst/>
          </a:prstGeom>
          <a:noFill/>
        </p:spPr>
        <p:txBody>
          <a:bodyPr wrap="none" rtlCol="0">
            <a:spAutoFit/>
          </a:bodyPr>
          <a:lstStyle/>
          <a:p>
            <a:r>
              <a:rPr lang="fr-FR" sz="2400" b="1" dirty="0" smtClean="0">
                <a:solidFill>
                  <a:schemeClr val="accent6"/>
                </a:solidFill>
              </a:rPr>
              <a:t>Questions reçues</a:t>
            </a:r>
            <a:endParaRPr lang="fr-FR" sz="2400" b="1" dirty="0">
              <a:solidFill>
                <a:schemeClr val="accent6"/>
              </a:solidFill>
            </a:endParaRPr>
          </a:p>
        </p:txBody>
      </p:sp>
    </p:spTree>
    <p:extLst>
      <p:ext uri="{BB962C8B-B14F-4D97-AF65-F5344CB8AC3E}">
        <p14:creationId xmlns:p14="http://schemas.microsoft.com/office/powerpoint/2010/main" val="2120898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Cohorte prospective ou historique ?</a:t>
            </a:r>
            <a:endParaRPr lang="en-US" dirty="0"/>
          </a:p>
        </p:txBody>
      </p:sp>
      <p:sp>
        <p:nvSpPr>
          <p:cNvPr id="3" name="Espace réservé du contenu 2"/>
          <p:cNvSpPr>
            <a:spLocks noGrp="1"/>
          </p:cNvSpPr>
          <p:nvPr>
            <p:ph idx="1"/>
          </p:nvPr>
        </p:nvSpPr>
        <p:spPr/>
        <p:txBody>
          <a:bodyPr/>
          <a:lstStyle/>
          <a:p>
            <a:r>
              <a:rPr lang="fr-FR" dirty="0" smtClean="0"/>
              <a:t>Puissance</a:t>
            </a:r>
            <a:endParaRPr lang="en-US" dirty="0"/>
          </a:p>
        </p:txBody>
      </p:sp>
      <p:sp>
        <p:nvSpPr>
          <p:cNvPr id="4" name="Rectangle 3"/>
          <p:cNvSpPr/>
          <p:nvPr/>
        </p:nvSpPr>
        <p:spPr>
          <a:xfrm>
            <a:off x="1475656" y="2708920"/>
            <a:ext cx="230425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Cohorte prospective</a:t>
            </a:r>
            <a:endParaRPr lang="en-US" sz="1600" dirty="0"/>
          </a:p>
        </p:txBody>
      </p:sp>
      <p:sp>
        <p:nvSpPr>
          <p:cNvPr id="5" name="Rectangle 4"/>
          <p:cNvSpPr/>
          <p:nvPr/>
        </p:nvSpPr>
        <p:spPr>
          <a:xfrm>
            <a:off x="4343821" y="2708920"/>
            <a:ext cx="2304256"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t>Cohorte historique</a:t>
            </a:r>
            <a:endParaRPr lang="en-US" dirty="0"/>
          </a:p>
        </p:txBody>
      </p:sp>
    </p:spTree>
    <p:extLst>
      <p:ext uri="{BB962C8B-B14F-4D97-AF65-F5344CB8AC3E}">
        <p14:creationId xmlns:p14="http://schemas.microsoft.com/office/powerpoint/2010/main" val="493423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Cohorte prospective ou historique ?</a:t>
            </a:r>
            <a:endParaRPr lang="en-US" dirty="0"/>
          </a:p>
        </p:txBody>
      </p:sp>
      <p:sp>
        <p:nvSpPr>
          <p:cNvPr id="3" name="Espace réservé du contenu 2"/>
          <p:cNvSpPr>
            <a:spLocks noGrp="1"/>
          </p:cNvSpPr>
          <p:nvPr>
            <p:ph idx="1"/>
          </p:nvPr>
        </p:nvSpPr>
        <p:spPr/>
        <p:txBody>
          <a:bodyPr/>
          <a:lstStyle/>
          <a:p>
            <a:r>
              <a:rPr lang="fr-FR" dirty="0" smtClean="0"/>
              <a:t>Puissance</a:t>
            </a:r>
            <a:endParaRPr lang="en-US" dirty="0"/>
          </a:p>
        </p:txBody>
      </p:sp>
      <p:sp>
        <p:nvSpPr>
          <p:cNvPr id="4" name="Rectangle 3"/>
          <p:cNvSpPr/>
          <p:nvPr/>
        </p:nvSpPr>
        <p:spPr>
          <a:xfrm>
            <a:off x="1475656" y="2708920"/>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Cohorte prospective</a:t>
            </a:r>
            <a:endParaRPr lang="en-US" sz="1600" dirty="0"/>
          </a:p>
        </p:txBody>
      </p:sp>
      <p:sp>
        <p:nvSpPr>
          <p:cNvPr id="5" name="Rectangle 4"/>
          <p:cNvSpPr/>
          <p:nvPr/>
        </p:nvSpPr>
        <p:spPr>
          <a:xfrm>
            <a:off x="4343821" y="2708920"/>
            <a:ext cx="2304256" cy="11521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t>Cohorte historique</a:t>
            </a:r>
            <a:endParaRPr lang="en-US" dirty="0"/>
          </a:p>
        </p:txBody>
      </p:sp>
      <p:sp>
        <p:nvSpPr>
          <p:cNvPr id="6" name="ZoneTexte 5"/>
          <p:cNvSpPr txBox="1"/>
          <p:nvPr/>
        </p:nvSpPr>
        <p:spPr>
          <a:xfrm>
            <a:off x="1115616" y="4126362"/>
            <a:ext cx="5688633" cy="1754326"/>
          </a:xfrm>
          <a:prstGeom prst="rect">
            <a:avLst/>
          </a:prstGeom>
          <a:noFill/>
        </p:spPr>
        <p:txBody>
          <a:bodyPr wrap="square" rtlCol="0">
            <a:spAutoFit/>
          </a:bodyPr>
          <a:lstStyle/>
          <a:p>
            <a:pPr algn="ctr"/>
            <a:r>
              <a:rPr lang="fr-FR" dirty="0" smtClean="0"/>
              <a:t>Dépendant des effectifs : souvent bases de données ont des effectifs importants</a:t>
            </a:r>
          </a:p>
          <a:p>
            <a:pPr algn="ctr"/>
            <a:r>
              <a:rPr lang="fr-FR" dirty="0" smtClean="0"/>
              <a:t>Attention si on étudie une exposition et un évènement rare on peut quand même avoir un manque de puissance</a:t>
            </a:r>
          </a:p>
          <a:p>
            <a:pPr algn="ctr"/>
            <a:r>
              <a:rPr lang="fr-FR" dirty="0" smtClean="0"/>
              <a:t>Regarder la largeur des intervalles de confiance</a:t>
            </a:r>
          </a:p>
          <a:p>
            <a:pPr algn="ctr"/>
            <a:endParaRPr lang="fr-FR" dirty="0" smtClean="0"/>
          </a:p>
        </p:txBody>
      </p:sp>
    </p:spTree>
    <p:extLst>
      <p:ext uri="{BB962C8B-B14F-4D97-AF65-F5344CB8AC3E}">
        <p14:creationId xmlns:p14="http://schemas.microsoft.com/office/powerpoint/2010/main" val="692522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114060" y="1412776"/>
            <a:ext cx="8856663" cy="5589222"/>
          </a:xfrm>
          <a:prstGeom prst="rect">
            <a:avLst/>
          </a:prstGeom>
          <a:solidFill>
            <a:schemeClr val="bg1"/>
          </a:solidFill>
          <a:ln>
            <a:noFill/>
          </a:ln>
          <a:extLst/>
        </p:spPr>
        <p:txBody>
          <a:bodyPr>
            <a:spAutoFit/>
          </a:bodyPr>
          <a:lstStyle>
            <a:lvl1pPr>
              <a:tabLst>
                <a:tab pos="293688" algn="l"/>
              </a:tabLst>
              <a:defRPr sz="2400">
                <a:solidFill>
                  <a:schemeClr val="tx1"/>
                </a:solidFill>
                <a:latin typeface="Garamond" pitchFamily="18" charset="0"/>
              </a:defRPr>
            </a:lvl1pPr>
            <a:lvl2pPr marL="742950" indent="-285750">
              <a:tabLst>
                <a:tab pos="293688" algn="l"/>
              </a:tabLst>
              <a:defRPr sz="2400">
                <a:solidFill>
                  <a:schemeClr val="tx1"/>
                </a:solidFill>
                <a:latin typeface="Garamond" pitchFamily="18" charset="0"/>
              </a:defRPr>
            </a:lvl2pPr>
            <a:lvl3pPr marL="1143000" indent="-228600">
              <a:tabLst>
                <a:tab pos="293688" algn="l"/>
              </a:tabLst>
              <a:defRPr sz="2400">
                <a:solidFill>
                  <a:schemeClr val="tx1"/>
                </a:solidFill>
                <a:latin typeface="Garamond" pitchFamily="18" charset="0"/>
              </a:defRPr>
            </a:lvl3pPr>
            <a:lvl4pPr marL="1600200" indent="-228600">
              <a:tabLst>
                <a:tab pos="293688" algn="l"/>
              </a:tabLst>
              <a:defRPr sz="2400">
                <a:solidFill>
                  <a:schemeClr val="tx1"/>
                </a:solidFill>
                <a:latin typeface="Garamond" pitchFamily="18" charset="0"/>
              </a:defRPr>
            </a:lvl4pPr>
            <a:lvl5pPr marL="2057400" indent="-228600">
              <a:tabLst>
                <a:tab pos="293688" algn="l"/>
              </a:tabLst>
              <a:defRPr sz="2400">
                <a:solidFill>
                  <a:schemeClr val="tx1"/>
                </a:solidFill>
                <a:latin typeface="Garamond" pitchFamily="18" charset="0"/>
              </a:defRPr>
            </a:lvl5pPr>
            <a:lvl6pPr marL="2514600" indent="-228600" eaLnBrk="0" fontAlgn="base" hangingPunct="0">
              <a:spcBef>
                <a:spcPct val="0"/>
              </a:spcBef>
              <a:spcAft>
                <a:spcPct val="0"/>
              </a:spcAft>
              <a:tabLst>
                <a:tab pos="293688" algn="l"/>
              </a:tabLst>
              <a:defRPr sz="2400">
                <a:solidFill>
                  <a:schemeClr val="tx1"/>
                </a:solidFill>
                <a:latin typeface="Garamond" pitchFamily="18" charset="0"/>
              </a:defRPr>
            </a:lvl6pPr>
            <a:lvl7pPr marL="2971800" indent="-228600" eaLnBrk="0" fontAlgn="base" hangingPunct="0">
              <a:spcBef>
                <a:spcPct val="0"/>
              </a:spcBef>
              <a:spcAft>
                <a:spcPct val="0"/>
              </a:spcAft>
              <a:tabLst>
                <a:tab pos="293688" algn="l"/>
              </a:tabLst>
              <a:defRPr sz="2400">
                <a:solidFill>
                  <a:schemeClr val="tx1"/>
                </a:solidFill>
                <a:latin typeface="Garamond" pitchFamily="18" charset="0"/>
              </a:defRPr>
            </a:lvl7pPr>
            <a:lvl8pPr marL="3429000" indent="-228600" eaLnBrk="0" fontAlgn="base" hangingPunct="0">
              <a:spcBef>
                <a:spcPct val="0"/>
              </a:spcBef>
              <a:spcAft>
                <a:spcPct val="0"/>
              </a:spcAft>
              <a:tabLst>
                <a:tab pos="293688" algn="l"/>
              </a:tabLst>
              <a:defRPr sz="2400">
                <a:solidFill>
                  <a:schemeClr val="tx1"/>
                </a:solidFill>
                <a:latin typeface="Garamond" pitchFamily="18" charset="0"/>
              </a:defRPr>
            </a:lvl8pPr>
            <a:lvl9pPr marL="3886200" indent="-228600" eaLnBrk="0" fontAlgn="base" hangingPunct="0">
              <a:spcBef>
                <a:spcPct val="0"/>
              </a:spcBef>
              <a:spcAft>
                <a:spcPct val="0"/>
              </a:spcAft>
              <a:tabLst>
                <a:tab pos="293688" algn="l"/>
              </a:tabLst>
              <a:defRPr sz="2400">
                <a:solidFill>
                  <a:schemeClr val="tx1"/>
                </a:solidFill>
                <a:latin typeface="Garamond" pitchFamily="18" charset="0"/>
              </a:defRPr>
            </a:lvl9pPr>
          </a:lstStyle>
          <a:p>
            <a:pPr>
              <a:spcBef>
                <a:spcPct val="30000"/>
              </a:spcBef>
              <a:buFont typeface="Symbol" pitchFamily="18" charset="2"/>
              <a:buNone/>
            </a:pPr>
            <a:r>
              <a:rPr lang="fr-FR" dirty="0" smtClean="0">
                <a:solidFill>
                  <a:srgbClr val="000000"/>
                </a:solidFill>
                <a:latin typeface="+mn-lt"/>
              </a:rPr>
              <a:t>Cohorte historique par rapport à prospective</a:t>
            </a:r>
          </a:p>
          <a:p>
            <a:pPr marL="342900" indent="-342900">
              <a:spcBef>
                <a:spcPct val="30000"/>
              </a:spcBef>
              <a:buFont typeface="Arial" panose="020B0604020202020204" pitchFamily="34" charset="0"/>
              <a:buChar char="•"/>
            </a:pPr>
            <a:r>
              <a:rPr lang="fr-FR" dirty="0" smtClean="0">
                <a:solidFill>
                  <a:srgbClr val="000000"/>
                </a:solidFill>
                <a:latin typeface="+mn-lt"/>
              </a:rPr>
              <a:t>Beaucoup </a:t>
            </a:r>
            <a:r>
              <a:rPr lang="fr-FR" dirty="0">
                <a:solidFill>
                  <a:srgbClr val="000000"/>
                </a:solidFill>
                <a:latin typeface="+mn-lt"/>
              </a:rPr>
              <a:t>plus </a:t>
            </a:r>
            <a:r>
              <a:rPr lang="fr-FR" dirty="0" smtClean="0">
                <a:solidFill>
                  <a:srgbClr val="000000"/>
                </a:solidFill>
                <a:latin typeface="+mn-lt"/>
              </a:rPr>
              <a:t>rapide++++ </a:t>
            </a:r>
            <a:r>
              <a:rPr lang="fr-FR" dirty="0">
                <a:solidFill>
                  <a:srgbClr val="000000"/>
                </a:solidFill>
                <a:latin typeface="+mn-lt"/>
              </a:rPr>
              <a:t>Données disponibles</a:t>
            </a:r>
          </a:p>
          <a:p>
            <a:pPr marL="1085850" lvl="1" indent="-342900">
              <a:spcBef>
                <a:spcPct val="30000"/>
              </a:spcBef>
              <a:buFont typeface="Arial" panose="020B0604020202020204" pitchFamily="34" charset="0"/>
              <a:buChar char="•"/>
            </a:pPr>
            <a:r>
              <a:rPr lang="fr-FR" dirty="0" smtClean="0">
                <a:solidFill>
                  <a:srgbClr val="000000"/>
                </a:solidFill>
                <a:latin typeface="+mn-lt"/>
              </a:rPr>
              <a:t> </a:t>
            </a:r>
            <a:r>
              <a:rPr lang="fr-FR" dirty="0">
                <a:solidFill>
                  <a:srgbClr val="000000"/>
                </a:solidFill>
                <a:latin typeface="+mn-lt"/>
              </a:rPr>
              <a:t>Indiquée quand le délai d’apparition de la maladie est long </a:t>
            </a:r>
            <a:endParaRPr lang="fr-FR" dirty="0" smtClean="0">
              <a:solidFill>
                <a:srgbClr val="000000"/>
              </a:solidFill>
              <a:latin typeface="+mn-lt"/>
            </a:endParaRPr>
          </a:p>
          <a:p>
            <a:pPr marL="1085850" lvl="1" indent="-342900">
              <a:spcBef>
                <a:spcPct val="30000"/>
              </a:spcBef>
              <a:buFont typeface="Arial" panose="020B0604020202020204" pitchFamily="34" charset="0"/>
              <a:buChar char="•"/>
            </a:pPr>
            <a:r>
              <a:rPr lang="fr-FR" dirty="0" smtClean="0">
                <a:solidFill>
                  <a:srgbClr val="000000"/>
                </a:solidFill>
                <a:latin typeface="+mn-lt"/>
              </a:rPr>
              <a:t>Ou </a:t>
            </a:r>
            <a:r>
              <a:rPr lang="fr-FR" dirty="0">
                <a:solidFill>
                  <a:srgbClr val="000000"/>
                </a:solidFill>
                <a:latin typeface="+mn-lt"/>
              </a:rPr>
              <a:t>lorsqu’il faut rapidement des éléments de réponse à une </a:t>
            </a:r>
            <a:r>
              <a:rPr lang="fr-FR" dirty="0" smtClean="0">
                <a:solidFill>
                  <a:srgbClr val="000000"/>
                </a:solidFill>
                <a:latin typeface="+mn-lt"/>
              </a:rPr>
              <a:t>question</a:t>
            </a:r>
          </a:p>
          <a:p>
            <a:pPr marL="342900" indent="-342900">
              <a:spcBef>
                <a:spcPct val="30000"/>
              </a:spcBef>
              <a:buFont typeface="Arial" panose="020B0604020202020204" pitchFamily="34" charset="0"/>
              <a:buChar char="•"/>
            </a:pPr>
            <a:r>
              <a:rPr lang="fr-FR" dirty="0" smtClean="0">
                <a:solidFill>
                  <a:srgbClr val="000000"/>
                </a:solidFill>
                <a:latin typeface="+mn-lt"/>
              </a:rPr>
              <a:t>Effectifs importants (selon la BDD utilisée)</a:t>
            </a:r>
          </a:p>
          <a:p>
            <a:pPr>
              <a:spcBef>
                <a:spcPct val="30000"/>
              </a:spcBef>
            </a:pPr>
            <a:endParaRPr lang="fr-FR" sz="800" dirty="0" smtClean="0">
              <a:solidFill>
                <a:srgbClr val="000000"/>
              </a:solidFill>
              <a:latin typeface="+mn-lt"/>
              <a:sym typeface="Wingdings" pitchFamily="2" charset="2"/>
            </a:endParaRPr>
          </a:p>
          <a:p>
            <a:pPr>
              <a:spcBef>
                <a:spcPct val="20000"/>
              </a:spcBef>
              <a:buFont typeface="Symbol" pitchFamily="18" charset="2"/>
              <a:buNone/>
            </a:pPr>
            <a:r>
              <a:rPr lang="fr-FR" u="sng" dirty="0" smtClean="0">
                <a:solidFill>
                  <a:srgbClr val="000000"/>
                </a:solidFill>
                <a:latin typeface="+mn-lt"/>
                <a:sym typeface="Wingdings" pitchFamily="2" charset="2"/>
              </a:rPr>
              <a:t>Mais </a:t>
            </a:r>
            <a:endParaRPr lang="fr-FR" u="sng" dirty="0">
              <a:solidFill>
                <a:srgbClr val="000000"/>
              </a:solidFill>
              <a:latin typeface="+mn-lt"/>
            </a:endParaRPr>
          </a:p>
          <a:p>
            <a:pPr>
              <a:lnSpc>
                <a:spcPct val="85000"/>
              </a:lnSpc>
              <a:spcBef>
                <a:spcPct val="20000"/>
              </a:spcBef>
              <a:buFont typeface="Wingdings" pitchFamily="2" charset="2"/>
              <a:buChar char="Ø"/>
            </a:pPr>
            <a:r>
              <a:rPr lang="fr-FR" dirty="0">
                <a:solidFill>
                  <a:srgbClr val="000000"/>
                </a:solidFill>
                <a:latin typeface="+mn-lt"/>
              </a:rPr>
              <a:t>	Recueil limité aux données disponibles et </a:t>
            </a:r>
            <a:r>
              <a:rPr lang="fr-FR" dirty="0" smtClean="0">
                <a:solidFill>
                  <a:srgbClr val="000000"/>
                </a:solidFill>
                <a:latin typeface="+mn-lt"/>
              </a:rPr>
              <a:t>dans </a:t>
            </a:r>
            <a:r>
              <a:rPr lang="fr-FR" dirty="0">
                <a:solidFill>
                  <a:srgbClr val="000000"/>
                </a:solidFill>
                <a:latin typeface="+mn-lt"/>
              </a:rPr>
              <a:t>un autre but </a:t>
            </a:r>
            <a:endParaRPr lang="fr-FR" dirty="0" smtClean="0">
              <a:solidFill>
                <a:srgbClr val="000000"/>
              </a:solidFill>
              <a:latin typeface="+mn-lt"/>
            </a:endParaRPr>
          </a:p>
          <a:p>
            <a:pPr>
              <a:spcBef>
                <a:spcPct val="20000"/>
              </a:spcBef>
              <a:buFont typeface="Wingdings" pitchFamily="2" charset="2"/>
              <a:buChar char="Ø"/>
            </a:pPr>
            <a:r>
              <a:rPr lang="fr-FR" dirty="0">
                <a:solidFill>
                  <a:srgbClr val="000000"/>
                </a:solidFill>
                <a:latin typeface="+mn-lt"/>
              </a:rPr>
              <a:t>	Moins bonne qualité des </a:t>
            </a:r>
            <a:r>
              <a:rPr lang="fr-FR" dirty="0" smtClean="0">
                <a:solidFill>
                  <a:srgbClr val="000000"/>
                </a:solidFill>
                <a:latin typeface="+mn-lt"/>
              </a:rPr>
              <a:t>données (pas prévu a priori)</a:t>
            </a:r>
            <a:endParaRPr lang="fr-FR" dirty="0">
              <a:solidFill>
                <a:srgbClr val="000000"/>
              </a:solidFill>
              <a:latin typeface="+mn-lt"/>
            </a:endParaRPr>
          </a:p>
          <a:p>
            <a:pPr>
              <a:spcBef>
                <a:spcPct val="20000"/>
              </a:spcBef>
              <a:buFont typeface="Wingdings" pitchFamily="2" charset="2"/>
              <a:buChar char="Ø"/>
            </a:pPr>
            <a:r>
              <a:rPr lang="fr-FR" dirty="0">
                <a:solidFill>
                  <a:srgbClr val="000000"/>
                </a:solidFill>
                <a:latin typeface="+mn-lt"/>
              </a:rPr>
              <a:t>	</a:t>
            </a:r>
            <a:r>
              <a:rPr lang="fr-FR" dirty="0" smtClean="0">
                <a:solidFill>
                  <a:srgbClr val="000000"/>
                </a:solidFill>
                <a:latin typeface="+mn-lt"/>
              </a:rPr>
              <a:t>Sur dossiers : Risque de </a:t>
            </a:r>
            <a:r>
              <a:rPr lang="fr-FR" dirty="0">
                <a:solidFill>
                  <a:srgbClr val="000000"/>
                </a:solidFill>
                <a:latin typeface="+mn-lt"/>
              </a:rPr>
              <a:t>perdus de </a:t>
            </a:r>
            <a:r>
              <a:rPr lang="fr-FR" dirty="0" smtClean="0">
                <a:solidFill>
                  <a:srgbClr val="000000"/>
                </a:solidFill>
                <a:latin typeface="+mn-lt"/>
              </a:rPr>
              <a:t>vue (pas dans BDD)</a:t>
            </a:r>
          </a:p>
          <a:p>
            <a:pPr>
              <a:spcBef>
                <a:spcPct val="20000"/>
              </a:spcBef>
              <a:buFont typeface="Wingdings" pitchFamily="2" charset="2"/>
              <a:buChar char="Ø"/>
            </a:pPr>
            <a:r>
              <a:rPr lang="fr-FR" dirty="0" smtClean="0">
                <a:solidFill>
                  <a:srgbClr val="000000"/>
                </a:solidFill>
                <a:latin typeface="+mn-lt"/>
              </a:rPr>
              <a:t> Sur BDD : effectifs importants : significativité stat  // clinique -&gt; force association </a:t>
            </a:r>
            <a:r>
              <a:rPr lang="fr-FR" dirty="0" smtClean="0">
                <a:solidFill>
                  <a:srgbClr val="000000"/>
                </a:solidFill>
                <a:latin typeface="+mn-lt"/>
              </a:rPr>
              <a:t>à discuter</a:t>
            </a:r>
            <a:endParaRPr lang="fr-FR" dirty="0" smtClean="0">
              <a:solidFill>
                <a:srgbClr val="000000"/>
              </a:solidFill>
              <a:latin typeface="+mn-lt"/>
            </a:endParaRPr>
          </a:p>
          <a:p>
            <a:pPr>
              <a:spcBef>
                <a:spcPct val="20000"/>
              </a:spcBef>
              <a:buFont typeface="Wingdings" pitchFamily="2" charset="2"/>
              <a:buChar char="Ø"/>
            </a:pPr>
            <a:endParaRPr lang="fr-FR" sz="800" dirty="0">
              <a:solidFill>
                <a:srgbClr val="000000"/>
              </a:solidFill>
              <a:latin typeface="+mn-lt"/>
            </a:endParaRPr>
          </a:p>
        </p:txBody>
      </p:sp>
      <p:sp>
        <p:nvSpPr>
          <p:cNvPr id="5" name="Rectangle 4"/>
          <p:cNvSpPr>
            <a:spLocks noGrp="1" noChangeArrowheads="1"/>
          </p:cNvSpPr>
          <p:nvPr>
            <p:ph type="title"/>
          </p:nvPr>
        </p:nvSpPr>
        <p:spPr/>
        <p:txBody>
          <a:bodyPr>
            <a:normAutofit fontScale="90000"/>
          </a:bodyPr>
          <a:lstStyle/>
          <a:p>
            <a:r>
              <a:rPr lang="fr-FR" sz="4000" dirty="0"/>
              <a:t>C</a:t>
            </a:r>
            <a:r>
              <a:rPr lang="fr-FR" sz="4000" dirty="0" smtClean="0"/>
              <a:t>ohorte </a:t>
            </a:r>
            <a:r>
              <a:rPr lang="fr-FR" sz="4000" dirty="0" smtClean="0"/>
              <a:t>prospective </a:t>
            </a:r>
            <a:r>
              <a:rPr lang="fr-FR" sz="4000" dirty="0" smtClean="0"/>
              <a:t>/ </a:t>
            </a:r>
            <a:r>
              <a:rPr lang="fr-FR" sz="4000" dirty="0" smtClean="0"/>
              <a:t>cohorte historique</a:t>
            </a:r>
            <a:endParaRPr lang="fr-FR" altLang="fr-FR" sz="4000" dirty="0" smtClean="0">
              <a:latin typeface="Calibri" panose="020F0502020204030204" pitchFamily="34" charset="0"/>
            </a:endParaRPr>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60" t="12086" r="50000" b="14004"/>
          <a:stretch/>
        </p:blipFill>
        <p:spPr bwMode="auto">
          <a:xfrm>
            <a:off x="99881" y="1908591"/>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13439" r="5597" b="12835"/>
          <a:stretch/>
        </p:blipFill>
        <p:spPr bwMode="auto">
          <a:xfrm>
            <a:off x="0" y="5178010"/>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13439" r="5597" b="12835"/>
          <a:stretch/>
        </p:blipFill>
        <p:spPr bwMode="auto">
          <a:xfrm>
            <a:off x="0" y="4708960"/>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13439" r="5597" b="12835"/>
          <a:stretch/>
        </p:blipFill>
        <p:spPr bwMode="auto">
          <a:xfrm>
            <a:off x="0" y="5589594"/>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13439" r="5597" b="12835"/>
          <a:stretch/>
        </p:blipFill>
        <p:spPr bwMode="auto">
          <a:xfrm>
            <a:off x="29348" y="6021288"/>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60" t="12086" r="50000" b="14004"/>
          <a:stretch/>
        </p:blipFill>
        <p:spPr bwMode="auto">
          <a:xfrm>
            <a:off x="114060" y="3665841"/>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73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6"/>
                </a:solidFill>
              </a:rPr>
              <a:t>Spécificités </a:t>
            </a:r>
            <a:r>
              <a:rPr lang="fr-FR" b="1" dirty="0" smtClean="0">
                <a:solidFill>
                  <a:schemeClr val="accent6"/>
                </a:solidFill>
              </a:rPr>
              <a:t>des études </a:t>
            </a:r>
            <a:r>
              <a:rPr lang="fr-FR" b="1" dirty="0">
                <a:solidFill>
                  <a:schemeClr val="accent6"/>
                </a:solidFill>
              </a:rPr>
              <a:t>sur bases de données</a:t>
            </a:r>
            <a:endParaRPr lang="fr-FR" dirty="0"/>
          </a:p>
        </p:txBody>
      </p:sp>
      <p:sp>
        <p:nvSpPr>
          <p:cNvPr id="3" name="Espace réservé du contenu 2"/>
          <p:cNvSpPr>
            <a:spLocks noGrp="1"/>
          </p:cNvSpPr>
          <p:nvPr>
            <p:ph idx="1"/>
          </p:nvPr>
        </p:nvSpPr>
        <p:spPr/>
        <p:txBody>
          <a:bodyPr/>
          <a:lstStyle/>
          <a:p>
            <a:r>
              <a:rPr lang="fr-FR" dirty="0" smtClean="0"/>
              <a:t>Principales </a:t>
            </a:r>
            <a:r>
              <a:rPr lang="fr-FR" dirty="0" smtClean="0"/>
              <a:t>méthodologies</a:t>
            </a:r>
          </a:p>
          <a:p>
            <a:pPr lvl="1"/>
            <a:r>
              <a:rPr lang="fr-FR" dirty="0" smtClean="0"/>
              <a:t>Cohorte historique</a:t>
            </a:r>
          </a:p>
          <a:p>
            <a:pPr lvl="1"/>
            <a:r>
              <a:rPr lang="fr-FR" dirty="0" smtClean="0"/>
              <a:t>Cas-témoins nichée dans la </a:t>
            </a:r>
            <a:r>
              <a:rPr lang="fr-FR" dirty="0" smtClean="0"/>
              <a:t>cohorte</a:t>
            </a:r>
          </a:p>
          <a:p>
            <a:r>
              <a:rPr lang="fr-FR" dirty="0" smtClean="0"/>
              <a:t>A vérifier</a:t>
            </a:r>
            <a:endParaRPr lang="fr-FR" dirty="0" smtClean="0"/>
          </a:p>
          <a:p>
            <a:pPr lvl="1"/>
            <a:r>
              <a:rPr lang="fr-FR" dirty="0" smtClean="0"/>
              <a:t>Sélection : critères de définition des groupes, survie sélective / temps immortel </a:t>
            </a:r>
          </a:p>
          <a:p>
            <a:pPr lvl="1"/>
            <a:r>
              <a:rPr lang="fr-FR" dirty="0" smtClean="0"/>
              <a:t>Mesure</a:t>
            </a:r>
            <a:endParaRPr lang="fr-FR" dirty="0"/>
          </a:p>
          <a:p>
            <a:pPr lvl="2"/>
            <a:r>
              <a:rPr lang="fr-FR" dirty="0"/>
              <a:t>Critères diagnostics</a:t>
            </a:r>
          </a:p>
          <a:p>
            <a:pPr lvl="2"/>
            <a:r>
              <a:rPr lang="fr-FR" dirty="0"/>
              <a:t>Exposition médicamenteuse</a:t>
            </a:r>
          </a:p>
          <a:p>
            <a:pPr lvl="1"/>
            <a:r>
              <a:rPr lang="fr-FR" dirty="0"/>
              <a:t>Facteurs de confusion</a:t>
            </a:r>
          </a:p>
          <a:p>
            <a:pPr lvl="2"/>
            <a:r>
              <a:rPr lang="fr-FR" dirty="0"/>
              <a:t>Biais d’indication pour la comparaison de </a:t>
            </a:r>
            <a:r>
              <a:rPr lang="fr-FR" dirty="0" err="1"/>
              <a:t>ttts</a:t>
            </a:r>
            <a:endParaRPr lang="en-US" dirty="0"/>
          </a:p>
          <a:p>
            <a:endParaRPr lang="fr-FR" dirty="0" smtClean="0"/>
          </a:p>
          <a:p>
            <a:pPr lvl="1"/>
            <a:endParaRPr lang="fr-FR" dirty="0"/>
          </a:p>
        </p:txBody>
      </p:sp>
    </p:spTree>
    <p:extLst>
      <p:ext uri="{BB962C8B-B14F-4D97-AF65-F5344CB8AC3E}">
        <p14:creationId xmlns:p14="http://schemas.microsoft.com/office/powerpoint/2010/main" val="695584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a:t>
            </a:r>
            <a:endParaRPr lang="fr-FR" dirty="0"/>
          </a:p>
        </p:txBody>
      </p:sp>
      <p:sp>
        <p:nvSpPr>
          <p:cNvPr id="3" name="Espace réservé du contenu 2"/>
          <p:cNvSpPr>
            <a:spLocks noGrp="1"/>
          </p:cNvSpPr>
          <p:nvPr>
            <p:ph idx="1"/>
          </p:nvPr>
        </p:nvSpPr>
        <p:spPr>
          <a:xfrm>
            <a:off x="194320" y="1328300"/>
            <a:ext cx="8949680" cy="4896544"/>
          </a:xfrm>
        </p:spPr>
        <p:txBody>
          <a:bodyPr/>
          <a:lstStyle/>
          <a:p>
            <a:r>
              <a:rPr lang="fr-FR" sz="2400" dirty="0" smtClean="0"/>
              <a:t>Lien entre asthme et K du poumon </a:t>
            </a:r>
          </a:p>
          <a:p>
            <a:pPr lvl="1"/>
            <a:r>
              <a:rPr lang="fr-FR" sz="2000" dirty="0"/>
              <a:t>Cohorte prospective </a:t>
            </a:r>
            <a:r>
              <a:rPr lang="fr-FR" sz="2000" dirty="0" smtClean="0"/>
              <a:t>simple</a:t>
            </a:r>
            <a:endParaRPr lang="fr-FR" sz="2000" dirty="0"/>
          </a:p>
          <a:p>
            <a:pPr lvl="2"/>
            <a:r>
              <a:rPr lang="fr-FR" sz="1800" dirty="0" smtClean="0"/>
              <a:t>Inclusion groupe de personnes</a:t>
            </a:r>
          </a:p>
          <a:p>
            <a:pPr lvl="2"/>
            <a:r>
              <a:rPr lang="fr-FR" sz="1800" dirty="0" smtClean="0"/>
              <a:t>Classification selon </a:t>
            </a:r>
            <a:r>
              <a:rPr lang="fr-FR" sz="1800" dirty="0" err="1" smtClean="0"/>
              <a:t>Exp</a:t>
            </a:r>
            <a:r>
              <a:rPr lang="fr-FR" sz="1800" dirty="0" smtClean="0"/>
              <a:t> </a:t>
            </a:r>
            <a:r>
              <a:rPr lang="fr-FR" sz="1800" dirty="0"/>
              <a:t>= Asthme </a:t>
            </a:r>
            <a:r>
              <a:rPr lang="fr-FR" sz="1800" dirty="0" smtClean="0"/>
              <a:t>/ Non-</a:t>
            </a:r>
            <a:r>
              <a:rPr lang="fr-FR" sz="1800" dirty="0" err="1" smtClean="0"/>
              <a:t>exp</a:t>
            </a:r>
            <a:r>
              <a:rPr lang="fr-FR" sz="1800" dirty="0" smtClean="0"/>
              <a:t> </a:t>
            </a:r>
            <a:r>
              <a:rPr lang="fr-FR" sz="1800" dirty="0"/>
              <a:t>= pas d’asthme </a:t>
            </a:r>
            <a:endParaRPr lang="fr-FR" sz="1800" dirty="0" smtClean="0"/>
          </a:p>
          <a:p>
            <a:pPr lvl="2"/>
            <a:r>
              <a:rPr lang="fr-FR" sz="1800" dirty="0" smtClean="0"/>
              <a:t>Suivi prospectif développement cancer oui/non</a:t>
            </a:r>
            <a:endParaRPr lang="fr-FR" sz="1800" dirty="0"/>
          </a:p>
          <a:p>
            <a:pPr lvl="1"/>
            <a:r>
              <a:rPr lang="fr-FR" sz="2000" dirty="0" smtClean="0"/>
              <a:t>Cohorte prospective de type exposés / non exposés</a:t>
            </a:r>
          </a:p>
          <a:p>
            <a:pPr lvl="2"/>
            <a:r>
              <a:rPr lang="fr-FR" sz="1800" dirty="0" err="1" smtClean="0"/>
              <a:t>Exp</a:t>
            </a:r>
            <a:r>
              <a:rPr lang="fr-FR" sz="1800" dirty="0" smtClean="0"/>
              <a:t> = Asthme chez médecin généraliste</a:t>
            </a:r>
            <a:endParaRPr lang="fr-FR" sz="1800" dirty="0"/>
          </a:p>
          <a:p>
            <a:pPr lvl="2"/>
            <a:r>
              <a:rPr lang="fr-FR" sz="1800" dirty="0" smtClean="0"/>
              <a:t>Non-</a:t>
            </a:r>
            <a:r>
              <a:rPr lang="fr-FR" sz="1800" dirty="0" err="1" smtClean="0"/>
              <a:t>exp</a:t>
            </a:r>
            <a:r>
              <a:rPr lang="fr-FR" sz="1800" dirty="0" smtClean="0"/>
              <a:t> = pas d’asthme en population générale</a:t>
            </a:r>
          </a:p>
          <a:p>
            <a:pPr lvl="2"/>
            <a:r>
              <a:rPr lang="fr-FR" sz="1800" dirty="0"/>
              <a:t>Suivi prospectif développement cancer oui/non</a:t>
            </a:r>
          </a:p>
          <a:p>
            <a:pPr lvl="1"/>
            <a:r>
              <a:rPr lang="fr-FR" sz="2000" dirty="0" smtClean="0"/>
              <a:t>Cohorte historique sur BDD ex SNDS</a:t>
            </a:r>
          </a:p>
          <a:p>
            <a:pPr lvl="2"/>
            <a:r>
              <a:rPr lang="fr-FR" sz="1800" dirty="0" smtClean="0"/>
              <a:t>TTT asthme / pas de TTT asthme </a:t>
            </a:r>
          </a:p>
          <a:p>
            <a:pPr lvl="2"/>
            <a:r>
              <a:rPr lang="fr-FR" sz="1800" dirty="0" smtClean="0"/>
              <a:t>Suivi retracé jusque </a:t>
            </a:r>
            <a:r>
              <a:rPr lang="fr-FR" sz="1800" dirty="0" err="1" smtClean="0"/>
              <a:t>diag</a:t>
            </a:r>
            <a:r>
              <a:rPr lang="fr-FR" sz="1800" dirty="0" smtClean="0"/>
              <a:t> de K du poumon (</a:t>
            </a:r>
            <a:r>
              <a:rPr lang="fr-FR" sz="1800" dirty="0" err="1" smtClean="0"/>
              <a:t>hospit</a:t>
            </a:r>
            <a:r>
              <a:rPr lang="fr-FR" sz="1800" dirty="0" smtClean="0"/>
              <a:t> pour K ou lien avec un registre)</a:t>
            </a:r>
          </a:p>
          <a:p>
            <a:pPr lvl="1"/>
            <a:r>
              <a:rPr lang="fr-FR" sz="2000" dirty="0" smtClean="0"/>
              <a:t>K/T nichée dans une BDD ex SNDS</a:t>
            </a:r>
          </a:p>
          <a:p>
            <a:pPr lvl="2"/>
            <a:r>
              <a:rPr lang="fr-FR" sz="1800" dirty="0" smtClean="0"/>
              <a:t>Cas = K du poumon – Appariement à témoins</a:t>
            </a:r>
          </a:p>
          <a:p>
            <a:pPr lvl="2"/>
            <a:r>
              <a:rPr lang="fr-FR" sz="1800" dirty="0" smtClean="0"/>
              <a:t>Mesure exposition par </a:t>
            </a:r>
            <a:r>
              <a:rPr lang="fr-FR" sz="1800" dirty="0" err="1" smtClean="0"/>
              <a:t>ttt</a:t>
            </a:r>
            <a:r>
              <a:rPr lang="fr-FR" sz="1800" dirty="0" smtClean="0"/>
              <a:t> asthme </a:t>
            </a:r>
          </a:p>
        </p:txBody>
      </p:sp>
    </p:spTree>
    <p:extLst>
      <p:ext uri="{BB962C8B-B14F-4D97-AF65-F5344CB8AC3E}">
        <p14:creationId xmlns:p14="http://schemas.microsoft.com/office/powerpoint/2010/main" val="1267988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Dernier tour LCA </a:t>
            </a:r>
            <a:r>
              <a:rPr lang="fr-FR" dirty="0" err="1" smtClean="0"/>
              <a:t>épidémio</a:t>
            </a:r>
            <a:endParaRPr lang="fr-FR" dirty="0"/>
          </a:p>
        </p:txBody>
      </p:sp>
      <p:sp>
        <p:nvSpPr>
          <p:cNvPr id="5" name="Espace réservé du contenu 4"/>
          <p:cNvSpPr>
            <a:spLocks noGrp="1"/>
          </p:cNvSpPr>
          <p:nvPr>
            <p:ph idx="1"/>
          </p:nvPr>
        </p:nvSpPr>
        <p:spPr/>
        <p:txBody>
          <a:bodyPr/>
          <a:lstStyle/>
          <a:p>
            <a:r>
              <a:rPr lang="fr-FR" dirty="0" smtClean="0"/>
              <a:t>Cohortes </a:t>
            </a:r>
          </a:p>
          <a:p>
            <a:r>
              <a:rPr lang="fr-FR" dirty="0" smtClean="0"/>
              <a:t>Cas-témoins </a:t>
            </a:r>
          </a:p>
          <a:p>
            <a:r>
              <a:rPr lang="fr-FR" dirty="0" smtClean="0"/>
              <a:t>Cas témoins nichées</a:t>
            </a:r>
          </a:p>
          <a:p>
            <a:r>
              <a:rPr lang="fr-FR" dirty="0" smtClean="0"/>
              <a:t>Principaux biais</a:t>
            </a:r>
          </a:p>
        </p:txBody>
      </p:sp>
    </p:spTree>
    <p:extLst>
      <p:ext uri="{BB962C8B-B14F-4D97-AF65-F5344CB8AC3E}">
        <p14:creationId xmlns:p14="http://schemas.microsoft.com/office/powerpoint/2010/main" val="49236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solidFill>
              </a:rPr>
              <a:t>Qu’est ce qu’une « grande base de données » ? </a:t>
            </a:r>
            <a:endParaRPr lang="fr-FR" dirty="0">
              <a:solidFill>
                <a:schemeClr val="accent6"/>
              </a:solidFill>
            </a:endParaRPr>
          </a:p>
        </p:txBody>
      </p:sp>
      <p:sp>
        <p:nvSpPr>
          <p:cNvPr id="3" name="Espace réservé du contenu 2"/>
          <p:cNvSpPr>
            <a:spLocks noGrp="1"/>
          </p:cNvSpPr>
          <p:nvPr>
            <p:ph idx="1"/>
          </p:nvPr>
        </p:nvSpPr>
        <p:spPr/>
        <p:txBody>
          <a:bodyPr/>
          <a:lstStyle/>
          <a:p>
            <a:pPr marL="0" indent="-127396">
              <a:buClr>
                <a:srgbClr val="6699FF"/>
              </a:buClr>
              <a:buNone/>
            </a:pPr>
            <a:r>
              <a:rPr lang="fr-FR" sz="2000" b="1" dirty="0" smtClean="0"/>
              <a:t>Base de données médico-administratives, Entrepôt de données de santé, </a:t>
            </a:r>
            <a:r>
              <a:rPr lang="fr-FR" sz="2000" b="1" dirty="0" err="1" smtClean="0"/>
              <a:t>Health</a:t>
            </a:r>
            <a:r>
              <a:rPr lang="fr-FR" sz="2000" b="1" dirty="0" smtClean="0"/>
              <a:t> Data Hub, </a:t>
            </a:r>
            <a:r>
              <a:rPr lang="fr-FR" sz="2000" b="1" dirty="0" err="1" smtClean="0"/>
              <a:t>Big</a:t>
            </a:r>
            <a:r>
              <a:rPr lang="fr-FR" sz="2000" b="1" dirty="0" smtClean="0"/>
              <a:t> Data</a:t>
            </a:r>
          </a:p>
          <a:p>
            <a:pPr marL="0" indent="-127396">
              <a:buClr>
                <a:srgbClr val="6699FF"/>
              </a:buClr>
              <a:buNone/>
            </a:pPr>
            <a:r>
              <a:rPr lang="fr-FR" sz="2000" b="1" dirty="0" smtClean="0"/>
              <a:t>En France : </a:t>
            </a:r>
            <a:r>
              <a:rPr lang="fr-FR" sz="2000" dirty="0"/>
              <a:t>Système National des Données de Santé (SNDS)</a:t>
            </a:r>
            <a:endParaRPr lang="fr-FR" sz="2000" b="1" dirty="0" smtClean="0"/>
          </a:p>
          <a:p>
            <a:pPr marL="457200" lvl="1" indent="0">
              <a:buNone/>
            </a:pPr>
            <a:r>
              <a:rPr lang="fr-FR" sz="1600" b="1" dirty="0" smtClean="0"/>
              <a:t>= Assurance </a:t>
            </a:r>
            <a:r>
              <a:rPr lang="fr-FR" sz="1600" b="1" dirty="0"/>
              <a:t>Maladie </a:t>
            </a:r>
            <a:r>
              <a:rPr lang="fr-FR" sz="1600" b="1" dirty="0" smtClean="0"/>
              <a:t>/ CNAMTS  </a:t>
            </a:r>
            <a:r>
              <a:rPr lang="fr-FR" sz="1600" b="1" dirty="0"/>
              <a:t>(SNIIRAM</a:t>
            </a:r>
            <a:r>
              <a:rPr lang="fr-FR" sz="1600" b="1" dirty="0" smtClean="0"/>
              <a:t>) -&gt; ambulatoire (consultations sans </a:t>
            </a:r>
            <a:r>
              <a:rPr lang="fr-FR" sz="1600" b="1" dirty="0" err="1" smtClean="0"/>
              <a:t>diag</a:t>
            </a:r>
            <a:r>
              <a:rPr lang="fr-FR" sz="1600" b="1" dirty="0" smtClean="0"/>
              <a:t>, traitements, …)</a:t>
            </a:r>
            <a:endParaRPr lang="fr-FR" sz="1600" b="1" dirty="0"/>
          </a:p>
          <a:p>
            <a:pPr marL="457200" lvl="1" indent="0">
              <a:buNone/>
            </a:pPr>
            <a:r>
              <a:rPr lang="fr-FR" sz="1600" b="1" dirty="0" smtClean="0"/>
              <a:t>+ PMSI -&gt; séjours hospitaliers (</a:t>
            </a:r>
            <a:r>
              <a:rPr lang="fr-FR" sz="1600" b="1" dirty="0" err="1" smtClean="0"/>
              <a:t>diag</a:t>
            </a:r>
            <a:r>
              <a:rPr lang="fr-FR" sz="1600" b="1" dirty="0" smtClean="0"/>
              <a:t>)</a:t>
            </a:r>
            <a:endParaRPr lang="fr-FR" sz="1600" b="1" dirty="0"/>
          </a:p>
          <a:p>
            <a:pPr marL="457200" lvl="1" indent="0">
              <a:buNone/>
            </a:pPr>
            <a:r>
              <a:rPr lang="fr-FR" sz="1600" b="1" dirty="0" smtClean="0"/>
              <a:t>+ </a:t>
            </a:r>
            <a:r>
              <a:rPr lang="fr-FR" sz="1600" b="1" dirty="0" err="1" smtClean="0"/>
              <a:t>Cepi</a:t>
            </a:r>
            <a:r>
              <a:rPr lang="fr-FR" sz="1600" b="1" dirty="0" smtClean="0"/>
              <a:t>-DC </a:t>
            </a:r>
            <a:r>
              <a:rPr lang="fr-FR" sz="1600" b="1" dirty="0"/>
              <a:t>(Certificats de décès)</a:t>
            </a:r>
          </a:p>
          <a:p>
            <a:pPr marL="457200" lvl="1" indent="0">
              <a:buNone/>
            </a:pPr>
            <a:r>
              <a:rPr lang="fr-FR" sz="1600" dirty="0" smtClean="0"/>
              <a:t>+ MDPH (</a:t>
            </a:r>
            <a:r>
              <a:rPr lang="fr-FR" sz="1600" dirty="0"/>
              <a:t>Maisons Départementales des Personnes </a:t>
            </a:r>
            <a:r>
              <a:rPr lang="fr-FR" sz="1600" dirty="0" smtClean="0"/>
              <a:t>Handicapées)</a:t>
            </a:r>
            <a:endParaRPr lang="fr-FR" sz="1600" dirty="0"/>
          </a:p>
          <a:p>
            <a:pPr marL="457200" lvl="1" indent="0">
              <a:buNone/>
            </a:pPr>
            <a:r>
              <a:rPr lang="fr-FR" sz="1600" dirty="0" smtClean="0"/>
              <a:t>+ </a:t>
            </a:r>
            <a:r>
              <a:rPr lang="fr-FR" sz="1600" dirty="0"/>
              <a:t>échantillon représentatif des données de remboursement des organismes d’assurance maladie complémentaire</a:t>
            </a:r>
          </a:p>
          <a:p>
            <a:pPr marL="0" indent="0">
              <a:spcBef>
                <a:spcPts val="900"/>
              </a:spcBef>
              <a:buNone/>
            </a:pPr>
            <a:r>
              <a:rPr lang="fr-FR" sz="1600" dirty="0" smtClean="0"/>
              <a:t>	Le </a:t>
            </a:r>
            <a:r>
              <a:rPr lang="fr-FR" sz="1600" dirty="0"/>
              <a:t>SNDS doit permettre</a:t>
            </a:r>
          </a:p>
          <a:p>
            <a:pPr lvl="1"/>
            <a:r>
              <a:rPr lang="fr-FR" sz="1600" dirty="0"/>
              <a:t>L’ouverture des données de santé dans le respect de la vie privée du citoyen</a:t>
            </a:r>
          </a:p>
          <a:p>
            <a:pPr lvl="1"/>
            <a:r>
              <a:rPr lang="fr-FR" sz="1600" dirty="0"/>
              <a:t>L’amélioration de la santé des citoyens et l’analyse de la dépense </a:t>
            </a:r>
            <a:r>
              <a:rPr lang="fr-FR" sz="1600" dirty="0" smtClean="0"/>
              <a:t>publique</a:t>
            </a:r>
          </a:p>
          <a:p>
            <a:pPr marL="57150" indent="0">
              <a:buNone/>
            </a:pPr>
            <a:endParaRPr lang="fr-FR" sz="1800" dirty="0"/>
          </a:p>
          <a:p>
            <a:pPr marL="57150" indent="0">
              <a:buNone/>
            </a:pPr>
            <a:r>
              <a:rPr lang="fr-FR" sz="2400" b="1" dirty="0" smtClean="0"/>
              <a:t>Mais aussi = registres, grandes cohortes </a:t>
            </a:r>
            <a:r>
              <a:rPr lang="fr-FR" sz="2400" b="1" dirty="0" err="1" smtClean="0"/>
              <a:t>etc</a:t>
            </a:r>
            <a:r>
              <a:rPr lang="fr-FR" sz="2400" b="1" dirty="0" smtClean="0"/>
              <a:t> </a:t>
            </a:r>
            <a:endParaRPr lang="fr-FR" sz="2400" b="1" dirty="0"/>
          </a:p>
        </p:txBody>
      </p:sp>
      <p:sp>
        <p:nvSpPr>
          <p:cNvPr id="4" name="Rectangle à coins arrondis 3"/>
          <p:cNvSpPr/>
          <p:nvPr/>
        </p:nvSpPr>
        <p:spPr>
          <a:xfrm>
            <a:off x="637220" y="2492896"/>
            <a:ext cx="7848872" cy="194421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7305802" y="1783852"/>
            <a:ext cx="1595348" cy="709044"/>
          </a:xfrm>
          <a:prstGeom prst="rect">
            <a:avLst/>
          </a:prstGeom>
        </p:spPr>
      </p:pic>
    </p:spTree>
    <p:extLst>
      <p:ext uri="{BB962C8B-B14F-4D97-AF65-F5344CB8AC3E}">
        <p14:creationId xmlns:p14="http://schemas.microsoft.com/office/powerpoint/2010/main" val="2285261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Sujet blanc </a:t>
            </a:r>
            <a:r>
              <a:rPr lang="fr-FR" dirty="0" err="1" smtClean="0"/>
              <a:t>ECNi</a:t>
            </a:r>
            <a:r>
              <a:rPr lang="fr-FR" dirty="0" smtClean="0"/>
              <a:t> 2018-2019</a:t>
            </a:r>
            <a:endParaRPr lang="fr-FR" dirty="0"/>
          </a:p>
        </p:txBody>
      </p:sp>
      <p:pic>
        <p:nvPicPr>
          <p:cNvPr id="5" name="Espace réservé du contenu 4" descr="article_principal_autre_mars_2019.pdf (PROTEGE) - Adobe Acrobat Reader DC"/>
          <p:cNvPicPr>
            <a:picLocks noGrp="1" noChangeAspect="1"/>
          </p:cNvPicPr>
          <p:nvPr>
            <p:ph idx="1"/>
          </p:nvPr>
        </p:nvPicPr>
        <p:blipFill rotWithShape="1">
          <a:blip r:embed="rId3">
            <a:extLst>
              <a:ext uri="{28A0092B-C50C-407E-A947-70E740481C1C}">
                <a14:useLocalDpi xmlns:a14="http://schemas.microsoft.com/office/drawing/2010/main" val="0"/>
              </a:ext>
            </a:extLst>
          </a:blip>
          <a:srcRect l="16420" t="21434" r="36914" b="13265"/>
          <a:stretch/>
        </p:blipFill>
        <p:spPr>
          <a:xfrm>
            <a:off x="899592" y="1196752"/>
            <a:ext cx="7344816" cy="5518327"/>
          </a:xfrm>
        </p:spPr>
      </p:pic>
      <p:sp>
        <p:nvSpPr>
          <p:cNvPr id="4" name="Espace réservé du numéro de diapositive 3"/>
          <p:cNvSpPr>
            <a:spLocks noGrp="1"/>
          </p:cNvSpPr>
          <p:nvPr>
            <p:ph type="sldNum" sz="quarter" idx="12"/>
          </p:nvPr>
        </p:nvSpPr>
        <p:spPr/>
        <p:txBody>
          <a:bodyPr/>
          <a:lstStyle/>
          <a:p>
            <a:pPr>
              <a:defRPr/>
            </a:pPr>
            <a:fld id="{773CF73B-EE6F-4DE0-8BB2-250E1D09050D}" type="slidenum">
              <a:rPr lang="fr-FR" smtClean="0"/>
              <a:pPr>
                <a:defRPr/>
              </a:pPr>
              <a:t>31</a:t>
            </a:fld>
            <a:endParaRPr lang="fr-FR"/>
          </a:p>
        </p:txBody>
      </p:sp>
      <p:sp>
        <p:nvSpPr>
          <p:cNvPr id="6" name="ZoneTexte 5"/>
          <p:cNvSpPr txBox="1"/>
          <p:nvPr/>
        </p:nvSpPr>
        <p:spPr>
          <a:xfrm rot="1527421">
            <a:off x="6561781" y="2521024"/>
            <a:ext cx="2580515" cy="461665"/>
          </a:xfrm>
          <a:prstGeom prst="rect">
            <a:avLst/>
          </a:prstGeom>
          <a:noFill/>
        </p:spPr>
        <p:txBody>
          <a:bodyPr wrap="none" rtlCol="0">
            <a:spAutoFit/>
          </a:bodyPr>
          <a:lstStyle/>
          <a:p>
            <a:r>
              <a:rPr lang="fr-FR" sz="2400" b="1" dirty="0" smtClean="0">
                <a:solidFill>
                  <a:schemeClr val="accent6"/>
                </a:solidFill>
              </a:rPr>
              <a:t>Cohorte historique</a:t>
            </a:r>
            <a:endParaRPr lang="fr-FR" sz="2400" b="1" dirty="0">
              <a:solidFill>
                <a:schemeClr val="accent6"/>
              </a:solidFill>
            </a:endParaRPr>
          </a:p>
        </p:txBody>
      </p:sp>
    </p:spTree>
    <p:extLst>
      <p:ext uri="{BB962C8B-B14F-4D97-AF65-F5344CB8AC3E}">
        <p14:creationId xmlns:p14="http://schemas.microsoft.com/office/powerpoint/2010/main" val="3538876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Sujet blanc </a:t>
            </a:r>
            <a:r>
              <a:rPr lang="fr-FR" dirty="0" err="1"/>
              <a:t>ECNi</a:t>
            </a:r>
            <a:r>
              <a:rPr lang="fr-FR" dirty="0"/>
              <a:t> 2018-2019</a:t>
            </a:r>
          </a:p>
        </p:txBody>
      </p:sp>
      <p:sp>
        <p:nvSpPr>
          <p:cNvPr id="3" name="Espace réservé du contenu 2"/>
          <p:cNvSpPr>
            <a:spLocks noGrp="1"/>
          </p:cNvSpPr>
          <p:nvPr>
            <p:ph idx="1"/>
          </p:nvPr>
        </p:nvSpPr>
        <p:spPr>
          <a:xfrm>
            <a:off x="626876" y="1372210"/>
            <a:ext cx="7869560" cy="4525963"/>
          </a:xfrm>
        </p:spPr>
        <p:txBody>
          <a:bodyPr/>
          <a:lstStyle/>
          <a:p>
            <a:r>
              <a:rPr lang="fr-FR" sz="2400" dirty="0" smtClean="0"/>
              <a:t>Etude historique mais données collectées prospectivement</a:t>
            </a:r>
          </a:p>
          <a:p>
            <a:endParaRPr lang="fr-FR" dirty="0" smtClean="0">
              <a:solidFill>
                <a:schemeClr val="accent6"/>
              </a:solidFill>
            </a:endParaRPr>
          </a:p>
          <a:p>
            <a:r>
              <a:rPr lang="fr-FR" dirty="0" smtClean="0">
                <a:solidFill>
                  <a:schemeClr val="accent6"/>
                </a:solidFill>
              </a:rPr>
              <a:t>Effet sur le biais de mesure </a:t>
            </a:r>
            <a:endParaRPr lang="fr-FR" dirty="0">
              <a:solidFill>
                <a:schemeClr val="accent6"/>
              </a:solidFill>
            </a:endParaRPr>
          </a:p>
          <a:p>
            <a:pPr lvl="1"/>
            <a:r>
              <a:rPr lang="fr-FR" sz="2400" dirty="0" smtClean="0"/>
              <a:t>Codes </a:t>
            </a:r>
            <a:r>
              <a:rPr lang="fr-FR" sz="2400" dirty="0" err="1" smtClean="0"/>
              <a:t>diag</a:t>
            </a:r>
            <a:r>
              <a:rPr lang="fr-FR" sz="2400" dirty="0" smtClean="0"/>
              <a:t> CIM : codes identiques mais codage peut varier selon les praticiens -&gt; non différentiel</a:t>
            </a:r>
          </a:p>
          <a:p>
            <a:pPr lvl="1"/>
            <a:r>
              <a:rPr lang="fr-FR" sz="2400" dirty="0" err="1" smtClean="0"/>
              <a:t>Diag</a:t>
            </a:r>
            <a:r>
              <a:rPr lang="fr-FR" sz="2400" dirty="0" smtClean="0"/>
              <a:t> enregistrés uniquement en cas d’hospitalisation (BDD hospitalières) -&gt; on a que les cas les plus graves</a:t>
            </a:r>
          </a:p>
          <a:p>
            <a:pPr lvl="1"/>
            <a:r>
              <a:rPr lang="fr-FR" sz="2400" dirty="0" smtClean="0"/>
              <a:t>Traitements prescrits &gt; traitements consommés (non </a:t>
            </a:r>
            <a:r>
              <a:rPr lang="fr-FR" sz="2400" smtClean="0"/>
              <a:t>observance)</a:t>
            </a:r>
          </a:p>
          <a:p>
            <a:pPr lvl="1"/>
            <a:r>
              <a:rPr lang="fr-FR" sz="2400" smtClean="0"/>
              <a:t>Données individuelles non enregistrées dans la base = Facteurs de confusion </a:t>
            </a:r>
            <a:endParaRPr lang="fr-FR" sz="2400" dirty="0" smtClean="0"/>
          </a:p>
          <a:p>
            <a:endParaRPr lang="fr-FR" sz="2400" dirty="0" smtClean="0"/>
          </a:p>
          <a:p>
            <a:pPr marL="0" indent="0">
              <a:buNone/>
            </a:pPr>
            <a:endParaRPr lang="fr-FR" sz="2400" dirty="0" smtClean="0"/>
          </a:p>
          <a:p>
            <a:endParaRPr lang="fr-FR" sz="2400" dirty="0"/>
          </a:p>
        </p:txBody>
      </p:sp>
      <p:sp>
        <p:nvSpPr>
          <p:cNvPr id="4" name="ZoneTexte 3"/>
          <p:cNvSpPr txBox="1"/>
          <p:nvPr/>
        </p:nvSpPr>
        <p:spPr>
          <a:xfrm rot="20157309">
            <a:off x="1705" y="446632"/>
            <a:ext cx="2375458" cy="461665"/>
          </a:xfrm>
          <a:prstGeom prst="rect">
            <a:avLst/>
          </a:prstGeom>
          <a:noFill/>
        </p:spPr>
        <p:txBody>
          <a:bodyPr wrap="none" rtlCol="0">
            <a:spAutoFit/>
          </a:bodyPr>
          <a:lstStyle/>
          <a:p>
            <a:r>
              <a:rPr lang="fr-FR" sz="2400" b="1" dirty="0" smtClean="0">
                <a:solidFill>
                  <a:schemeClr val="accent6"/>
                </a:solidFill>
              </a:rPr>
              <a:t>Questions reçues</a:t>
            </a:r>
            <a:endParaRPr lang="fr-FR" sz="2400" b="1" dirty="0">
              <a:solidFill>
                <a:schemeClr val="accent6"/>
              </a:solidFill>
            </a:endParaRPr>
          </a:p>
        </p:txBody>
      </p:sp>
    </p:spTree>
    <p:extLst>
      <p:ext uri="{BB962C8B-B14F-4D97-AF65-F5344CB8AC3E}">
        <p14:creationId xmlns:p14="http://schemas.microsoft.com/office/powerpoint/2010/main" val="1318161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ECNi</a:t>
            </a:r>
            <a:r>
              <a:rPr lang="fr-FR" dirty="0" smtClean="0"/>
              <a:t> Blanc 2019-2020</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rotWithShape="1">
          <a:blip r:embed="rId2"/>
          <a:srcRect l="20143" t="12886" r="18653" b="3350"/>
          <a:stretch/>
        </p:blipFill>
        <p:spPr>
          <a:xfrm>
            <a:off x="1835696" y="1412776"/>
            <a:ext cx="5830384" cy="4797152"/>
          </a:xfrm>
          <a:prstGeom prst="rect">
            <a:avLst/>
          </a:prstGeom>
        </p:spPr>
      </p:pic>
      <p:sp>
        <p:nvSpPr>
          <p:cNvPr id="5" name="ZoneTexte 4"/>
          <p:cNvSpPr txBox="1"/>
          <p:nvPr/>
        </p:nvSpPr>
        <p:spPr>
          <a:xfrm rot="1527421">
            <a:off x="6553946" y="405132"/>
            <a:ext cx="2644698" cy="461665"/>
          </a:xfrm>
          <a:prstGeom prst="rect">
            <a:avLst/>
          </a:prstGeom>
          <a:noFill/>
        </p:spPr>
        <p:txBody>
          <a:bodyPr wrap="none" rtlCol="0">
            <a:spAutoFit/>
          </a:bodyPr>
          <a:lstStyle/>
          <a:p>
            <a:r>
              <a:rPr lang="fr-FR" sz="2400" b="1" dirty="0" smtClean="0">
                <a:solidFill>
                  <a:schemeClr val="accent6"/>
                </a:solidFill>
              </a:rPr>
              <a:t>Cas témoins nichée</a:t>
            </a:r>
            <a:endParaRPr lang="fr-FR" sz="2400" b="1" dirty="0">
              <a:solidFill>
                <a:schemeClr val="accent6"/>
              </a:solidFill>
            </a:endParaRPr>
          </a:p>
        </p:txBody>
      </p:sp>
    </p:spTree>
    <p:extLst>
      <p:ext uri="{BB962C8B-B14F-4D97-AF65-F5344CB8AC3E}">
        <p14:creationId xmlns:p14="http://schemas.microsoft.com/office/powerpoint/2010/main" val="2941674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Méthodologie</a:t>
            </a:r>
            <a:endParaRPr lang="fr-FR" dirty="0"/>
          </a:p>
        </p:txBody>
      </p:sp>
      <p:sp>
        <p:nvSpPr>
          <p:cNvPr id="5" name="Espace réservé du contenu 4"/>
          <p:cNvSpPr>
            <a:spLocks noGrp="1"/>
          </p:cNvSpPr>
          <p:nvPr>
            <p:ph idx="1"/>
          </p:nvPr>
        </p:nvSpPr>
        <p:spPr/>
        <p:txBody>
          <a:bodyPr/>
          <a:lstStyle/>
          <a:p>
            <a:r>
              <a:rPr lang="fr-FR" dirty="0" smtClean="0"/>
              <a:t>Etude cas témoins nichée dans une cohorte</a:t>
            </a:r>
          </a:p>
          <a:p>
            <a:pPr marL="0" indent="0">
              <a:buNone/>
            </a:pPr>
            <a:r>
              <a:rPr lang="fr-FR" dirty="0" smtClean="0"/>
              <a:t> « </a:t>
            </a:r>
            <a:r>
              <a:rPr lang="fr-FR" dirty="0" err="1" smtClean="0"/>
              <a:t>nested</a:t>
            </a:r>
            <a:r>
              <a:rPr lang="fr-FR" dirty="0" smtClean="0"/>
              <a:t> case-control </a:t>
            </a:r>
            <a:r>
              <a:rPr lang="fr-FR" dirty="0" err="1" smtClean="0"/>
              <a:t>study</a:t>
            </a:r>
            <a:r>
              <a:rPr lang="fr-FR" dirty="0" smtClean="0"/>
              <a:t> »</a:t>
            </a:r>
          </a:p>
          <a:p>
            <a:pPr marL="0" indent="0">
              <a:buNone/>
            </a:pPr>
            <a:r>
              <a:rPr lang="fr-FR" dirty="0"/>
              <a:t>	</a:t>
            </a:r>
          </a:p>
        </p:txBody>
      </p:sp>
      <p:cxnSp>
        <p:nvCxnSpPr>
          <p:cNvPr id="14" name="Connecteur droit avec flèche 13"/>
          <p:cNvCxnSpPr/>
          <p:nvPr/>
        </p:nvCxnSpPr>
        <p:spPr>
          <a:xfrm>
            <a:off x="1115616" y="31409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115616" y="32933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115616" y="34457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115616" y="35981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115616" y="37505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1115616" y="39029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1115616" y="40553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1115616" y="42077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115616" y="43601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115616" y="45125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115616" y="46649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1115616" y="48173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115616" y="49697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115616" y="51221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755576" y="5589240"/>
            <a:ext cx="6696744" cy="0"/>
          </a:xfrm>
          <a:prstGeom prst="straightConnector1">
            <a:avLst/>
          </a:prstGeom>
          <a:ln w="9525"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ZoneTexte 29"/>
          <p:cNvSpPr txBox="1"/>
          <p:nvPr/>
        </p:nvSpPr>
        <p:spPr>
          <a:xfrm>
            <a:off x="899592" y="5645607"/>
            <a:ext cx="7977938" cy="369332"/>
          </a:xfrm>
          <a:prstGeom prst="rect">
            <a:avLst/>
          </a:prstGeom>
          <a:noFill/>
        </p:spPr>
        <p:txBody>
          <a:bodyPr wrap="square" rtlCol="0">
            <a:spAutoFit/>
          </a:bodyPr>
          <a:lstStyle/>
          <a:p>
            <a:r>
              <a:rPr lang="fr-FR" dirty="0" smtClean="0"/>
              <a:t>Temps de la cohorte : données de soins collectées au cours du temps</a:t>
            </a:r>
            <a:endParaRPr lang="fr-FR" dirty="0"/>
          </a:p>
        </p:txBody>
      </p:sp>
      <p:sp>
        <p:nvSpPr>
          <p:cNvPr id="28" name="ZoneTexte 27"/>
          <p:cNvSpPr txBox="1"/>
          <p:nvPr/>
        </p:nvSpPr>
        <p:spPr>
          <a:xfrm>
            <a:off x="2159732" y="3820921"/>
            <a:ext cx="367240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Etape 1/ Individus de la cohorte</a:t>
            </a:r>
            <a:endParaRPr lang="fr-FR" dirty="0"/>
          </a:p>
        </p:txBody>
      </p:sp>
    </p:spTree>
    <p:extLst>
      <p:ext uri="{BB962C8B-B14F-4D97-AF65-F5344CB8AC3E}">
        <p14:creationId xmlns:p14="http://schemas.microsoft.com/office/powerpoint/2010/main" val="1777759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cteur droit avec flèche 32"/>
          <p:cNvCxnSpPr/>
          <p:nvPr/>
        </p:nvCxnSpPr>
        <p:spPr>
          <a:xfrm flipV="1">
            <a:off x="4684618" y="3580450"/>
            <a:ext cx="1975614" cy="8981"/>
          </a:xfrm>
          <a:prstGeom prst="straightConnector1">
            <a:avLst/>
          </a:prstGeom>
          <a:ln>
            <a:solidFill>
              <a:schemeClr val="accent1"/>
            </a:solidFill>
            <a:prstDash val="sysDash"/>
            <a:headEnd type="none" w="med" len="med"/>
            <a:tailEnd type="triangle" w="med" len="med"/>
          </a:ln>
          <a:effectLst/>
        </p:spPr>
        <p:style>
          <a:lnRef idx="3">
            <a:schemeClr val="accent2"/>
          </a:lnRef>
          <a:fillRef idx="0">
            <a:schemeClr val="accent2"/>
          </a:fillRef>
          <a:effectRef idx="2">
            <a:schemeClr val="accent2"/>
          </a:effectRef>
          <a:fontRef idx="minor">
            <a:schemeClr val="tx1"/>
          </a:fontRef>
        </p:style>
      </p:cxnSp>
      <p:cxnSp>
        <p:nvCxnSpPr>
          <p:cNvPr id="36" name="Connecteur droit avec flèche 35"/>
          <p:cNvCxnSpPr/>
          <p:nvPr/>
        </p:nvCxnSpPr>
        <p:spPr>
          <a:xfrm flipV="1">
            <a:off x="3527884" y="4817368"/>
            <a:ext cx="3132348" cy="7918"/>
          </a:xfrm>
          <a:prstGeom prst="straightConnector1">
            <a:avLst/>
          </a:prstGeom>
          <a:ln>
            <a:solidFill>
              <a:schemeClr val="accent1"/>
            </a:solidFill>
            <a:prstDash val="sysDash"/>
            <a:headEnd type="none" w="med" len="med"/>
            <a:tailEnd type="triangle" w="med" len="med"/>
          </a:ln>
          <a:effectLst/>
        </p:spPr>
        <p:style>
          <a:lnRef idx="3">
            <a:schemeClr val="accent2"/>
          </a:lnRef>
          <a:fillRef idx="0">
            <a:schemeClr val="accent2"/>
          </a:fillRef>
          <a:effectRef idx="2">
            <a:schemeClr val="accent2"/>
          </a:effectRef>
          <a:fontRef idx="minor">
            <a:schemeClr val="tx1"/>
          </a:fontRef>
        </p:style>
      </p:cxnSp>
      <p:sp>
        <p:nvSpPr>
          <p:cNvPr id="4" name="Titre 3"/>
          <p:cNvSpPr>
            <a:spLocks noGrp="1"/>
          </p:cNvSpPr>
          <p:nvPr>
            <p:ph type="title"/>
          </p:nvPr>
        </p:nvSpPr>
        <p:spPr/>
        <p:txBody>
          <a:bodyPr/>
          <a:lstStyle/>
          <a:p>
            <a:r>
              <a:rPr lang="fr-FR" dirty="0" smtClean="0"/>
              <a:t>Méthodologie</a:t>
            </a:r>
            <a:endParaRPr lang="fr-FR" dirty="0"/>
          </a:p>
        </p:txBody>
      </p:sp>
      <p:sp>
        <p:nvSpPr>
          <p:cNvPr id="5" name="Espace réservé du contenu 4"/>
          <p:cNvSpPr>
            <a:spLocks noGrp="1"/>
          </p:cNvSpPr>
          <p:nvPr>
            <p:ph idx="1"/>
          </p:nvPr>
        </p:nvSpPr>
        <p:spPr/>
        <p:txBody>
          <a:bodyPr/>
          <a:lstStyle/>
          <a:p>
            <a:r>
              <a:rPr lang="fr-FR" dirty="0" smtClean="0"/>
              <a:t>Etude cas témoins nichée dans une cohorte</a:t>
            </a:r>
          </a:p>
          <a:p>
            <a:pPr marL="0" indent="0">
              <a:buNone/>
            </a:pPr>
            <a:r>
              <a:rPr lang="fr-FR" dirty="0" smtClean="0"/>
              <a:t> « </a:t>
            </a:r>
            <a:r>
              <a:rPr lang="fr-FR" dirty="0" err="1" smtClean="0"/>
              <a:t>nested</a:t>
            </a:r>
            <a:r>
              <a:rPr lang="fr-FR" dirty="0" smtClean="0"/>
              <a:t> case-control </a:t>
            </a:r>
            <a:r>
              <a:rPr lang="fr-FR" dirty="0" err="1" smtClean="0"/>
              <a:t>study</a:t>
            </a:r>
            <a:r>
              <a:rPr lang="fr-FR" dirty="0" smtClean="0"/>
              <a:t> »</a:t>
            </a:r>
          </a:p>
          <a:p>
            <a:pPr marL="0" indent="0">
              <a:buNone/>
            </a:pPr>
            <a:r>
              <a:rPr lang="fr-FR" dirty="0"/>
              <a:t>	</a:t>
            </a:r>
          </a:p>
        </p:txBody>
      </p:sp>
      <p:cxnSp>
        <p:nvCxnSpPr>
          <p:cNvPr id="14" name="Connecteur droit avec flèche 13"/>
          <p:cNvCxnSpPr/>
          <p:nvPr/>
        </p:nvCxnSpPr>
        <p:spPr>
          <a:xfrm>
            <a:off x="1115616" y="31409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115616" y="3293368"/>
            <a:ext cx="2952328"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115616" y="34457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115616" y="3598168"/>
            <a:ext cx="3631232"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115616" y="37505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1115616" y="39029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1115616" y="4055368"/>
            <a:ext cx="1728192" cy="10237"/>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1115616" y="42077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115616" y="43601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115616" y="45125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115616" y="46649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1115616" y="4817368"/>
            <a:ext cx="2592288" cy="7918"/>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115616" y="49697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115616" y="5122168"/>
            <a:ext cx="5544616"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Multiplication 27"/>
          <p:cNvSpPr/>
          <p:nvPr/>
        </p:nvSpPr>
        <p:spPr>
          <a:xfrm>
            <a:off x="4561656" y="3449615"/>
            <a:ext cx="216024"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9" name="Multiplication 28"/>
          <p:cNvSpPr/>
          <p:nvPr/>
        </p:nvSpPr>
        <p:spPr>
          <a:xfrm>
            <a:off x="2699792" y="3913205"/>
            <a:ext cx="216024"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Multiplication 29"/>
          <p:cNvSpPr/>
          <p:nvPr/>
        </p:nvSpPr>
        <p:spPr>
          <a:xfrm>
            <a:off x="3563888" y="4672886"/>
            <a:ext cx="216024"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32" name="Connecteur droit avec flèche 31"/>
          <p:cNvCxnSpPr/>
          <p:nvPr/>
        </p:nvCxnSpPr>
        <p:spPr>
          <a:xfrm>
            <a:off x="2833464" y="4063286"/>
            <a:ext cx="3826768" cy="0"/>
          </a:xfrm>
          <a:prstGeom prst="straightConnector1">
            <a:avLst/>
          </a:prstGeom>
          <a:ln>
            <a:solidFill>
              <a:schemeClr val="accent1"/>
            </a:solidFill>
            <a:prstDash val="sysDash"/>
            <a:headEnd type="none" w="med" len="med"/>
            <a:tailEnd type="triangle" w="med" len="med"/>
          </a:ln>
          <a:effectLst/>
        </p:spPr>
        <p:style>
          <a:lnRef idx="3">
            <a:schemeClr val="accent2"/>
          </a:lnRef>
          <a:fillRef idx="0">
            <a:schemeClr val="accent2"/>
          </a:fillRef>
          <a:effectRef idx="2">
            <a:schemeClr val="accent2"/>
          </a:effectRef>
          <a:fontRef idx="minor">
            <a:schemeClr val="tx1"/>
          </a:fontRef>
        </p:style>
      </p:cxnSp>
      <p:cxnSp>
        <p:nvCxnSpPr>
          <p:cNvPr id="34" name="Connecteur droit avec flèche 33"/>
          <p:cNvCxnSpPr/>
          <p:nvPr/>
        </p:nvCxnSpPr>
        <p:spPr>
          <a:xfrm flipV="1">
            <a:off x="3965836" y="3285792"/>
            <a:ext cx="2694396" cy="1288"/>
          </a:xfrm>
          <a:prstGeom prst="straightConnector1">
            <a:avLst/>
          </a:prstGeom>
          <a:ln>
            <a:solidFill>
              <a:schemeClr val="accent1"/>
            </a:solidFill>
            <a:prstDash val="sysDash"/>
            <a:headEnd type="none" w="med" len="med"/>
            <a:tailEnd type="triangle" w="med" len="med"/>
          </a:ln>
          <a:effectLst/>
        </p:spPr>
        <p:style>
          <a:lnRef idx="3">
            <a:schemeClr val="accent2"/>
          </a:lnRef>
          <a:fillRef idx="0">
            <a:schemeClr val="accent2"/>
          </a:fillRef>
          <a:effectRef idx="2">
            <a:schemeClr val="accent2"/>
          </a:effectRef>
          <a:fontRef idx="minor">
            <a:schemeClr val="tx1"/>
          </a:fontRef>
        </p:style>
      </p:cxnSp>
      <p:cxnSp>
        <p:nvCxnSpPr>
          <p:cNvPr id="39" name="Connecteur droit avec flèche 38"/>
          <p:cNvCxnSpPr/>
          <p:nvPr/>
        </p:nvCxnSpPr>
        <p:spPr>
          <a:xfrm>
            <a:off x="755576" y="5589240"/>
            <a:ext cx="6696744" cy="0"/>
          </a:xfrm>
          <a:prstGeom prst="straightConnector1">
            <a:avLst/>
          </a:prstGeom>
          <a:ln w="9525"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ZoneTexte 39"/>
          <p:cNvSpPr txBox="1"/>
          <p:nvPr/>
        </p:nvSpPr>
        <p:spPr>
          <a:xfrm>
            <a:off x="3218798" y="5586922"/>
            <a:ext cx="2952328" cy="369332"/>
          </a:xfrm>
          <a:prstGeom prst="rect">
            <a:avLst/>
          </a:prstGeom>
          <a:noFill/>
        </p:spPr>
        <p:txBody>
          <a:bodyPr wrap="square" rtlCol="0">
            <a:spAutoFit/>
          </a:bodyPr>
          <a:lstStyle/>
          <a:p>
            <a:r>
              <a:rPr lang="fr-FR" dirty="0" smtClean="0"/>
              <a:t>Temps de la cohorte</a:t>
            </a:r>
            <a:endParaRPr lang="fr-FR" dirty="0"/>
          </a:p>
        </p:txBody>
      </p:sp>
      <p:sp>
        <p:nvSpPr>
          <p:cNvPr id="35" name="ZoneTexte 34"/>
          <p:cNvSpPr txBox="1"/>
          <p:nvPr/>
        </p:nvSpPr>
        <p:spPr>
          <a:xfrm>
            <a:off x="439198" y="2661157"/>
            <a:ext cx="308102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Etape 1/ Individus de la cohorte</a:t>
            </a:r>
            <a:endParaRPr lang="fr-FR" dirty="0"/>
          </a:p>
        </p:txBody>
      </p:sp>
      <p:sp>
        <p:nvSpPr>
          <p:cNvPr id="37" name="ZoneTexte 36"/>
          <p:cNvSpPr txBox="1"/>
          <p:nvPr/>
        </p:nvSpPr>
        <p:spPr>
          <a:xfrm>
            <a:off x="4935358" y="2609795"/>
            <a:ext cx="308102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Etape 2/ Identification des Cas (parfois fusion de bases)</a:t>
            </a:r>
            <a:endParaRPr lang="fr-FR" dirty="0"/>
          </a:p>
        </p:txBody>
      </p:sp>
      <p:sp>
        <p:nvSpPr>
          <p:cNvPr id="2" name="Multiplication 1"/>
          <p:cNvSpPr/>
          <p:nvPr/>
        </p:nvSpPr>
        <p:spPr>
          <a:xfrm>
            <a:off x="3888837" y="3140968"/>
            <a:ext cx="216024"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38" name="Connecteur droit avec flèche 37"/>
          <p:cNvCxnSpPr>
            <a:stCxn id="37" idx="1"/>
            <a:endCxn id="2" idx="1"/>
          </p:cNvCxnSpPr>
          <p:nvPr/>
        </p:nvCxnSpPr>
        <p:spPr>
          <a:xfrm flipH="1">
            <a:off x="4052977" y="2932961"/>
            <a:ext cx="882381" cy="2812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a:endCxn id="29" idx="1"/>
          </p:cNvCxnSpPr>
          <p:nvPr/>
        </p:nvCxnSpPr>
        <p:spPr>
          <a:xfrm flipH="1">
            <a:off x="2863932" y="3226358"/>
            <a:ext cx="2079084" cy="760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a:endCxn id="28" idx="1"/>
          </p:cNvCxnSpPr>
          <p:nvPr/>
        </p:nvCxnSpPr>
        <p:spPr>
          <a:xfrm flipH="1">
            <a:off x="4725796" y="3224040"/>
            <a:ext cx="607096" cy="2987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a:endCxn id="30" idx="1"/>
          </p:cNvCxnSpPr>
          <p:nvPr/>
        </p:nvCxnSpPr>
        <p:spPr>
          <a:xfrm flipH="1">
            <a:off x="3728028" y="3239532"/>
            <a:ext cx="1883748" cy="1506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6207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Méthodologie</a:t>
            </a:r>
            <a:endParaRPr lang="fr-FR" dirty="0"/>
          </a:p>
        </p:txBody>
      </p:sp>
      <p:sp>
        <p:nvSpPr>
          <p:cNvPr id="5" name="Espace réservé du contenu 4"/>
          <p:cNvSpPr>
            <a:spLocks noGrp="1"/>
          </p:cNvSpPr>
          <p:nvPr>
            <p:ph idx="1"/>
          </p:nvPr>
        </p:nvSpPr>
        <p:spPr/>
        <p:txBody>
          <a:bodyPr/>
          <a:lstStyle/>
          <a:p>
            <a:r>
              <a:rPr lang="fr-FR" dirty="0" smtClean="0"/>
              <a:t>Etude cas témoins nichée dans une cohorte</a:t>
            </a:r>
          </a:p>
          <a:p>
            <a:pPr marL="0" indent="0">
              <a:buNone/>
            </a:pPr>
            <a:r>
              <a:rPr lang="fr-FR" dirty="0" smtClean="0"/>
              <a:t> « </a:t>
            </a:r>
            <a:r>
              <a:rPr lang="fr-FR" dirty="0" err="1" smtClean="0"/>
              <a:t>nested</a:t>
            </a:r>
            <a:r>
              <a:rPr lang="fr-FR" dirty="0" smtClean="0"/>
              <a:t> case-control </a:t>
            </a:r>
            <a:r>
              <a:rPr lang="fr-FR" dirty="0" err="1" smtClean="0"/>
              <a:t>study</a:t>
            </a:r>
            <a:r>
              <a:rPr lang="fr-FR" dirty="0" smtClean="0"/>
              <a:t> »</a:t>
            </a:r>
          </a:p>
          <a:p>
            <a:pPr marL="0" indent="0">
              <a:buNone/>
            </a:pPr>
            <a:r>
              <a:rPr lang="fr-FR" dirty="0"/>
              <a:t>	</a:t>
            </a:r>
          </a:p>
        </p:txBody>
      </p:sp>
      <p:cxnSp>
        <p:nvCxnSpPr>
          <p:cNvPr id="14" name="Connecteur droit avec flèche 13"/>
          <p:cNvCxnSpPr/>
          <p:nvPr/>
        </p:nvCxnSpPr>
        <p:spPr>
          <a:xfrm flipV="1">
            <a:off x="1115616" y="3140110"/>
            <a:ext cx="2948942" cy="858"/>
          </a:xfrm>
          <a:prstGeom prst="straightConnector1">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115616" y="3293368"/>
            <a:ext cx="2952328" cy="0"/>
          </a:xfrm>
          <a:prstGeom prst="straightConnector1">
            <a:avLst/>
          </a:prstGeom>
          <a:ln>
            <a:headEnd type="oval" w="med" len="med"/>
            <a:tailEnd type="oval" w="med" len="med"/>
          </a:ln>
          <a:effectLst/>
        </p:spPr>
        <p:style>
          <a:lnRef idx="3">
            <a:schemeClr val="accent2"/>
          </a:lnRef>
          <a:fillRef idx="0">
            <a:schemeClr val="accent2"/>
          </a:fillRef>
          <a:effectRef idx="2">
            <a:schemeClr val="accent2"/>
          </a:effectRef>
          <a:fontRef idx="minor">
            <a:schemeClr val="tx1"/>
          </a:fontRef>
        </p:style>
      </p:cxnSp>
      <p:cxnSp>
        <p:nvCxnSpPr>
          <p:cNvPr id="16" name="Connecteur droit avec flèche 15"/>
          <p:cNvCxnSpPr/>
          <p:nvPr/>
        </p:nvCxnSpPr>
        <p:spPr>
          <a:xfrm>
            <a:off x="1115616" y="3445768"/>
            <a:ext cx="5544616" cy="0"/>
          </a:xfrm>
          <a:prstGeom prst="straightConnector1">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7" name="Connecteur droit avec flèche 16"/>
          <p:cNvCxnSpPr/>
          <p:nvPr/>
        </p:nvCxnSpPr>
        <p:spPr>
          <a:xfrm>
            <a:off x="1115616" y="3598168"/>
            <a:ext cx="3631232" cy="0"/>
          </a:xfrm>
          <a:prstGeom prst="straightConnector1">
            <a:avLst/>
          </a:prstGeom>
          <a:ln>
            <a:headEnd type="oval" w="med" len="med"/>
            <a:tailEnd type="oval" w="med" len="med"/>
          </a:ln>
          <a:effectLst/>
        </p:spPr>
        <p:style>
          <a:lnRef idx="3">
            <a:schemeClr val="accent2"/>
          </a:lnRef>
          <a:fillRef idx="0">
            <a:schemeClr val="accent2"/>
          </a:fillRef>
          <a:effectRef idx="2">
            <a:schemeClr val="accent2"/>
          </a:effectRef>
          <a:fontRef idx="minor">
            <a:schemeClr val="tx1"/>
          </a:fontRef>
        </p:style>
      </p:cxnSp>
      <p:cxnSp>
        <p:nvCxnSpPr>
          <p:cNvPr id="18" name="Connecteur droit avec flèche 17"/>
          <p:cNvCxnSpPr/>
          <p:nvPr/>
        </p:nvCxnSpPr>
        <p:spPr>
          <a:xfrm>
            <a:off x="1115616" y="3750568"/>
            <a:ext cx="5544616" cy="0"/>
          </a:xfrm>
          <a:prstGeom prst="straightConnector1">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9" name="Connecteur droit avec flèche 18"/>
          <p:cNvCxnSpPr/>
          <p:nvPr/>
        </p:nvCxnSpPr>
        <p:spPr>
          <a:xfrm flipV="1">
            <a:off x="1115616" y="3902967"/>
            <a:ext cx="3631232" cy="1"/>
          </a:xfrm>
          <a:prstGeom prst="straightConnector1">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1115616" y="4055368"/>
            <a:ext cx="1728192" cy="10237"/>
          </a:xfrm>
          <a:prstGeom prst="straightConnector1">
            <a:avLst/>
          </a:prstGeom>
          <a:ln>
            <a:headEnd type="oval" w="med" len="med"/>
            <a:tailEnd type="oval" w="med" len="med"/>
          </a:ln>
          <a:effectLst/>
        </p:spPr>
        <p:style>
          <a:lnRef idx="3">
            <a:schemeClr val="accent2"/>
          </a:lnRef>
          <a:fillRef idx="0">
            <a:schemeClr val="accent2"/>
          </a:fillRef>
          <a:effectRef idx="2">
            <a:schemeClr val="accent2"/>
          </a:effectRef>
          <a:fontRef idx="minor">
            <a:schemeClr val="tx1"/>
          </a:fontRef>
        </p:style>
      </p:cxnSp>
      <p:cxnSp>
        <p:nvCxnSpPr>
          <p:cNvPr id="21" name="Connecteur droit avec flèche 20"/>
          <p:cNvCxnSpPr/>
          <p:nvPr/>
        </p:nvCxnSpPr>
        <p:spPr>
          <a:xfrm>
            <a:off x="1105352" y="4219533"/>
            <a:ext cx="5544616" cy="0"/>
          </a:xfrm>
          <a:prstGeom prst="straightConnector1">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2" name="Connecteur droit avec flèche 21"/>
          <p:cNvCxnSpPr/>
          <p:nvPr/>
        </p:nvCxnSpPr>
        <p:spPr>
          <a:xfrm flipV="1">
            <a:off x="1115616" y="4358344"/>
            <a:ext cx="1728192" cy="1825"/>
          </a:xfrm>
          <a:prstGeom prst="straightConnector1">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115616" y="4512568"/>
            <a:ext cx="5544616" cy="0"/>
          </a:xfrm>
          <a:prstGeom prst="straightConnector1">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4" name="Connecteur droit avec flèche 23"/>
          <p:cNvCxnSpPr/>
          <p:nvPr/>
        </p:nvCxnSpPr>
        <p:spPr>
          <a:xfrm>
            <a:off x="1115616" y="4664968"/>
            <a:ext cx="2592288" cy="7918"/>
          </a:xfrm>
          <a:prstGeom prst="straightConnector1">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1115616" y="4817368"/>
            <a:ext cx="2592288" cy="7918"/>
          </a:xfrm>
          <a:prstGeom prst="straightConnector1">
            <a:avLst/>
          </a:prstGeom>
          <a:ln>
            <a:headEnd type="oval" w="med" len="med"/>
            <a:tailEnd type="oval" w="med" len="med"/>
          </a:ln>
          <a:effectLst/>
        </p:spPr>
        <p:style>
          <a:lnRef idx="3">
            <a:schemeClr val="accent2"/>
          </a:lnRef>
          <a:fillRef idx="0">
            <a:schemeClr val="accent2"/>
          </a:fillRef>
          <a:effectRef idx="2">
            <a:schemeClr val="accent2"/>
          </a:effectRef>
          <a:fontRef idx="minor">
            <a:schemeClr val="tx1"/>
          </a:fontRef>
        </p:style>
      </p:cxnSp>
      <p:cxnSp>
        <p:nvCxnSpPr>
          <p:cNvPr id="26" name="Connecteur droit avec flèche 25"/>
          <p:cNvCxnSpPr/>
          <p:nvPr/>
        </p:nvCxnSpPr>
        <p:spPr>
          <a:xfrm>
            <a:off x="1115616" y="4969768"/>
            <a:ext cx="5544616" cy="0"/>
          </a:xfrm>
          <a:prstGeom prst="straightConnector1">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7" name="Connecteur droit avec flèche 26"/>
          <p:cNvCxnSpPr/>
          <p:nvPr/>
        </p:nvCxnSpPr>
        <p:spPr>
          <a:xfrm>
            <a:off x="1115616" y="5122168"/>
            <a:ext cx="5544616" cy="0"/>
          </a:xfrm>
          <a:prstGeom prst="straightConnector1">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 name="Multiplication 1"/>
          <p:cNvSpPr/>
          <p:nvPr/>
        </p:nvSpPr>
        <p:spPr>
          <a:xfrm>
            <a:off x="3964254" y="3142962"/>
            <a:ext cx="216024"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8" name="Multiplication 27"/>
          <p:cNvSpPr/>
          <p:nvPr/>
        </p:nvSpPr>
        <p:spPr>
          <a:xfrm>
            <a:off x="4644008" y="3449615"/>
            <a:ext cx="216024"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9" name="Multiplication 28"/>
          <p:cNvSpPr/>
          <p:nvPr/>
        </p:nvSpPr>
        <p:spPr>
          <a:xfrm>
            <a:off x="2745625" y="3914715"/>
            <a:ext cx="216024"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Multiplication 29"/>
          <p:cNvSpPr/>
          <p:nvPr/>
        </p:nvSpPr>
        <p:spPr>
          <a:xfrm>
            <a:off x="3599892" y="4672886"/>
            <a:ext cx="216024" cy="304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Rectangle à coins arrondis 5"/>
          <p:cNvSpPr/>
          <p:nvPr/>
        </p:nvSpPr>
        <p:spPr>
          <a:xfrm>
            <a:off x="3599893" y="4573177"/>
            <a:ext cx="216023" cy="3760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2735796" y="3950424"/>
            <a:ext cx="216024" cy="47900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4628592" y="3429000"/>
            <a:ext cx="231440" cy="5362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3964254" y="2897708"/>
            <a:ext cx="231440" cy="5362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978043" y="5894040"/>
            <a:ext cx="6506126" cy="923330"/>
          </a:xfrm>
          <a:prstGeom prst="rect">
            <a:avLst/>
          </a:prstGeom>
          <a:noFill/>
        </p:spPr>
        <p:txBody>
          <a:bodyPr wrap="square" rtlCol="0">
            <a:spAutoFit/>
          </a:bodyPr>
          <a:lstStyle/>
          <a:p>
            <a:r>
              <a:rPr lang="fr-FR" dirty="0" smtClean="0"/>
              <a:t>1/ Inclusion des cas</a:t>
            </a:r>
          </a:p>
          <a:p>
            <a:r>
              <a:rPr lang="fr-FR" dirty="0" smtClean="0"/>
              <a:t>2/ Définition des témoins : critères d’appariement (</a:t>
            </a:r>
            <a:r>
              <a:rPr lang="fr-FR" dirty="0" err="1" smtClean="0"/>
              <a:t>age</a:t>
            </a:r>
            <a:r>
              <a:rPr lang="fr-FR" dirty="0" smtClean="0"/>
              <a:t>, sexe etc.), date index – durée d’exposition, sélection aléatoire</a:t>
            </a:r>
            <a:endParaRPr lang="fr-FR" dirty="0"/>
          </a:p>
        </p:txBody>
      </p:sp>
      <p:cxnSp>
        <p:nvCxnSpPr>
          <p:cNvPr id="46" name="Connecteur droit avec flèche 45"/>
          <p:cNvCxnSpPr/>
          <p:nvPr/>
        </p:nvCxnSpPr>
        <p:spPr>
          <a:xfrm>
            <a:off x="755576" y="5589240"/>
            <a:ext cx="6696744" cy="0"/>
          </a:xfrm>
          <a:prstGeom prst="straightConnector1">
            <a:avLst/>
          </a:prstGeom>
          <a:ln w="9525"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ZoneTexte 46"/>
          <p:cNvSpPr txBox="1"/>
          <p:nvPr/>
        </p:nvSpPr>
        <p:spPr>
          <a:xfrm>
            <a:off x="3218798" y="5586922"/>
            <a:ext cx="2952328" cy="369332"/>
          </a:xfrm>
          <a:prstGeom prst="rect">
            <a:avLst/>
          </a:prstGeom>
          <a:noFill/>
        </p:spPr>
        <p:txBody>
          <a:bodyPr wrap="square" rtlCol="0">
            <a:spAutoFit/>
          </a:bodyPr>
          <a:lstStyle/>
          <a:p>
            <a:r>
              <a:rPr lang="fr-FR" dirty="0" smtClean="0"/>
              <a:t>Temps de la cohorte</a:t>
            </a:r>
            <a:endParaRPr lang="fr-FR" dirty="0"/>
          </a:p>
        </p:txBody>
      </p:sp>
      <p:sp>
        <p:nvSpPr>
          <p:cNvPr id="3" name="Rectangle 2"/>
          <p:cNvSpPr/>
          <p:nvPr/>
        </p:nvSpPr>
        <p:spPr>
          <a:xfrm>
            <a:off x="6590112" y="2211860"/>
            <a:ext cx="2584013" cy="1200329"/>
          </a:xfrm>
          <a:prstGeom prst="rect">
            <a:avLst/>
          </a:prstGeom>
        </p:spPr>
        <p:txBody>
          <a:bodyPr wrap="square">
            <a:spAutoFit/>
          </a:bodyPr>
          <a:lstStyle/>
          <a:p>
            <a:r>
              <a:rPr lang="fr-FR" sz="2400" dirty="0"/>
              <a:t>date </a:t>
            </a:r>
            <a:r>
              <a:rPr lang="fr-FR" sz="2400" dirty="0" smtClean="0"/>
              <a:t>index </a:t>
            </a:r>
          </a:p>
          <a:p>
            <a:r>
              <a:rPr lang="fr-FR" sz="2400" dirty="0" smtClean="0"/>
              <a:t>= date du 1</a:t>
            </a:r>
            <a:r>
              <a:rPr lang="fr-FR" sz="2400" baseline="30000" dirty="0" smtClean="0"/>
              <a:t>e</a:t>
            </a:r>
            <a:r>
              <a:rPr lang="fr-FR" sz="2400" dirty="0" smtClean="0"/>
              <a:t> </a:t>
            </a:r>
            <a:r>
              <a:rPr lang="fr-FR" sz="2400" dirty="0" err="1" smtClean="0"/>
              <a:t>diag</a:t>
            </a:r>
            <a:r>
              <a:rPr lang="fr-FR" sz="2400" dirty="0" smtClean="0"/>
              <a:t> de la maladie</a:t>
            </a:r>
            <a:endParaRPr lang="fr-FR" sz="2400" dirty="0"/>
          </a:p>
        </p:txBody>
      </p:sp>
      <p:cxnSp>
        <p:nvCxnSpPr>
          <p:cNvPr id="33" name="Connecteur droit avec flèche 32"/>
          <p:cNvCxnSpPr/>
          <p:nvPr/>
        </p:nvCxnSpPr>
        <p:spPr>
          <a:xfrm flipH="1">
            <a:off x="4945716" y="3072021"/>
            <a:ext cx="1687164" cy="545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p:cNvCxnSpPr/>
          <p:nvPr/>
        </p:nvCxnSpPr>
        <p:spPr>
          <a:xfrm flipH="1">
            <a:off x="4324294" y="2845181"/>
            <a:ext cx="2137218" cy="307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ZoneTexte 31"/>
          <p:cNvSpPr txBox="1"/>
          <p:nvPr/>
        </p:nvSpPr>
        <p:spPr>
          <a:xfrm>
            <a:off x="439198" y="2661157"/>
            <a:ext cx="33939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Etape 1/ Individus de la cohorte</a:t>
            </a:r>
            <a:endParaRPr lang="fr-FR" dirty="0"/>
          </a:p>
        </p:txBody>
      </p:sp>
      <p:sp>
        <p:nvSpPr>
          <p:cNvPr id="34" name="ZoneTexte 33"/>
          <p:cNvSpPr txBox="1"/>
          <p:nvPr/>
        </p:nvSpPr>
        <p:spPr>
          <a:xfrm>
            <a:off x="5789298" y="3495473"/>
            <a:ext cx="30810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Etape 2/ Cas</a:t>
            </a:r>
            <a:endParaRPr lang="fr-FR" dirty="0"/>
          </a:p>
        </p:txBody>
      </p:sp>
      <p:sp>
        <p:nvSpPr>
          <p:cNvPr id="36" name="ZoneTexte 35"/>
          <p:cNvSpPr txBox="1"/>
          <p:nvPr/>
        </p:nvSpPr>
        <p:spPr>
          <a:xfrm>
            <a:off x="5844263" y="4482414"/>
            <a:ext cx="308102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Etape 3/ Appariement cas et témoins</a:t>
            </a:r>
            <a:endParaRPr lang="fr-FR" dirty="0"/>
          </a:p>
        </p:txBody>
      </p:sp>
    </p:spTree>
    <p:extLst>
      <p:ext uri="{BB962C8B-B14F-4D97-AF65-F5344CB8AC3E}">
        <p14:creationId xmlns:p14="http://schemas.microsoft.com/office/powerpoint/2010/main" val="3474594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ECNi</a:t>
            </a:r>
            <a:r>
              <a:rPr lang="fr-FR" dirty="0"/>
              <a:t> Blanc 2019-2020</a:t>
            </a:r>
          </a:p>
        </p:txBody>
      </p:sp>
      <p:sp>
        <p:nvSpPr>
          <p:cNvPr id="3" name="Espace réservé du contenu 2"/>
          <p:cNvSpPr>
            <a:spLocks noGrp="1"/>
          </p:cNvSpPr>
          <p:nvPr>
            <p:ph idx="1"/>
          </p:nvPr>
        </p:nvSpPr>
        <p:spPr>
          <a:xfrm>
            <a:off x="446856" y="1412776"/>
            <a:ext cx="8589640" cy="5445224"/>
          </a:xfrm>
        </p:spPr>
        <p:txBody>
          <a:bodyPr/>
          <a:lstStyle/>
          <a:p>
            <a:r>
              <a:rPr lang="fr-FR" sz="2000" u="sng" dirty="0" smtClean="0"/>
              <a:t>Recueil des données prospectif </a:t>
            </a:r>
            <a:r>
              <a:rPr lang="fr-FR" sz="2000" dirty="0" smtClean="0"/>
              <a:t>dans BDDMA</a:t>
            </a:r>
          </a:p>
          <a:p>
            <a:r>
              <a:rPr lang="fr-FR" sz="2000" dirty="0" smtClean="0"/>
              <a:t>K/T nichée permet échantillon plus </a:t>
            </a:r>
            <a:r>
              <a:rPr lang="fr-FR" sz="2000" u="sng" dirty="0" smtClean="0"/>
              <a:t>réduit</a:t>
            </a:r>
            <a:r>
              <a:rPr lang="fr-FR" sz="2000" dirty="0" smtClean="0"/>
              <a:t> que cohorte</a:t>
            </a:r>
          </a:p>
          <a:p>
            <a:r>
              <a:rPr lang="fr-FR" sz="2000" dirty="0" smtClean="0">
                <a:solidFill>
                  <a:schemeClr val="accent6"/>
                </a:solidFill>
              </a:rPr>
              <a:t>Biais de sélection : </a:t>
            </a:r>
          </a:p>
          <a:p>
            <a:pPr lvl="1"/>
            <a:r>
              <a:rPr lang="fr-FR" sz="1800" dirty="0" smtClean="0"/>
              <a:t>cas et témoins dans la même cohorte initiale (</a:t>
            </a:r>
            <a:r>
              <a:rPr lang="fr-FR" sz="1800" dirty="0" err="1" smtClean="0"/>
              <a:t>popG</a:t>
            </a:r>
            <a:r>
              <a:rPr lang="fr-FR" sz="1800" dirty="0" smtClean="0"/>
              <a:t>) + appariement sexe, </a:t>
            </a:r>
            <a:r>
              <a:rPr lang="fr-FR" sz="1800" dirty="0" err="1" smtClean="0"/>
              <a:t>age</a:t>
            </a:r>
            <a:r>
              <a:rPr lang="fr-FR" sz="1800" dirty="0" smtClean="0"/>
              <a:t>, durée suivi</a:t>
            </a:r>
          </a:p>
          <a:p>
            <a:pPr lvl="1"/>
            <a:r>
              <a:rPr lang="fr-FR" sz="1600" dirty="0"/>
              <a:t>Codage CIM10 (ICD10) </a:t>
            </a:r>
            <a:r>
              <a:rPr lang="fr-FR" sz="1600" u="sng" dirty="0"/>
              <a:t>de qualité variable </a:t>
            </a:r>
            <a:r>
              <a:rPr lang="fr-FR" sz="1600" dirty="0"/>
              <a:t>entre les praticiens et les </a:t>
            </a:r>
            <a:r>
              <a:rPr lang="fr-FR" sz="1600" dirty="0" smtClean="0"/>
              <a:t>centres : validité du </a:t>
            </a:r>
            <a:r>
              <a:rPr lang="fr-FR" sz="1600" dirty="0" err="1" smtClean="0"/>
              <a:t>diag</a:t>
            </a:r>
            <a:r>
              <a:rPr lang="fr-FR" sz="1600" dirty="0" smtClean="0"/>
              <a:t> de MA ??</a:t>
            </a:r>
          </a:p>
          <a:p>
            <a:r>
              <a:rPr lang="fr-FR" sz="2000" dirty="0" smtClean="0">
                <a:solidFill>
                  <a:schemeClr val="accent6"/>
                </a:solidFill>
              </a:rPr>
              <a:t>Biais de mesure : </a:t>
            </a:r>
          </a:p>
          <a:p>
            <a:pPr lvl="1"/>
            <a:r>
              <a:rPr lang="fr-FR" sz="1800" u="sng" dirty="0" smtClean="0"/>
              <a:t>Pas </a:t>
            </a:r>
            <a:r>
              <a:rPr lang="fr-FR" sz="1800" u="sng" dirty="0"/>
              <a:t>de  données d’observance </a:t>
            </a:r>
            <a:r>
              <a:rPr lang="fr-FR" sz="1800" dirty="0"/>
              <a:t>pour les </a:t>
            </a:r>
            <a:r>
              <a:rPr lang="fr-FR" sz="1800" dirty="0" smtClean="0"/>
              <a:t>médicaments : surestimation de la conso</a:t>
            </a:r>
            <a:endParaRPr lang="fr-FR" sz="1800" dirty="0"/>
          </a:p>
          <a:p>
            <a:r>
              <a:rPr lang="fr-FR" sz="2000" dirty="0" smtClean="0">
                <a:solidFill>
                  <a:schemeClr val="accent6"/>
                </a:solidFill>
              </a:rPr>
              <a:t>Biais lié aux FC :</a:t>
            </a:r>
          </a:p>
          <a:p>
            <a:pPr lvl="1"/>
            <a:r>
              <a:rPr lang="fr-FR" sz="1800" u="sng" dirty="0" smtClean="0"/>
              <a:t>Facteurs </a:t>
            </a:r>
            <a:r>
              <a:rPr lang="fr-FR" sz="1800" u="sng" dirty="0"/>
              <a:t>de confusion potentiels </a:t>
            </a:r>
            <a:r>
              <a:rPr lang="fr-FR" sz="1800" dirty="0"/>
              <a:t>nombreux et pas toujours présents dans les </a:t>
            </a:r>
            <a:r>
              <a:rPr lang="fr-FR" sz="1800" dirty="0" smtClean="0"/>
              <a:t>bases</a:t>
            </a:r>
            <a:endParaRPr lang="fr-FR" sz="1800" dirty="0"/>
          </a:p>
          <a:p>
            <a:r>
              <a:rPr lang="fr-FR" sz="2000" dirty="0" smtClean="0">
                <a:solidFill>
                  <a:schemeClr val="accent6"/>
                </a:solidFill>
              </a:rPr>
              <a:t>Robustesse des résultats : </a:t>
            </a:r>
            <a:r>
              <a:rPr lang="fr-FR" sz="2000" dirty="0" smtClean="0"/>
              <a:t>analyses </a:t>
            </a:r>
            <a:r>
              <a:rPr lang="fr-FR" sz="2000" dirty="0"/>
              <a:t>de </a:t>
            </a:r>
            <a:r>
              <a:rPr lang="fr-FR" sz="2000" dirty="0" smtClean="0"/>
              <a:t>sensibilité sur les délais étudiés, test de la séquence temporelle de l’association</a:t>
            </a:r>
          </a:p>
          <a:p>
            <a:r>
              <a:rPr lang="fr-FR" sz="2000" dirty="0" smtClean="0">
                <a:solidFill>
                  <a:schemeClr val="accent6"/>
                </a:solidFill>
              </a:rPr>
              <a:t>Validité externe : </a:t>
            </a:r>
            <a:r>
              <a:rPr lang="fr-FR" sz="2000" dirty="0"/>
              <a:t>Assurance maladie </a:t>
            </a:r>
            <a:r>
              <a:rPr lang="fr-FR" sz="2000" dirty="0" smtClean="0"/>
              <a:t>générale 98% pop </a:t>
            </a:r>
            <a:r>
              <a:rPr lang="fr-FR" sz="2000" dirty="0"/>
              <a:t>-&gt; représentatif de la population générale</a:t>
            </a:r>
          </a:p>
          <a:p>
            <a:pPr marL="0" indent="0">
              <a:buNone/>
            </a:pPr>
            <a:endParaRPr lang="fr-FR" sz="2000" dirty="0" smtClean="0"/>
          </a:p>
        </p:txBody>
      </p:sp>
      <p:sp>
        <p:nvSpPr>
          <p:cNvPr id="4" name="ZoneTexte 3"/>
          <p:cNvSpPr txBox="1"/>
          <p:nvPr/>
        </p:nvSpPr>
        <p:spPr>
          <a:xfrm rot="20157309">
            <a:off x="-9010" y="406063"/>
            <a:ext cx="2375458" cy="461665"/>
          </a:xfrm>
          <a:prstGeom prst="rect">
            <a:avLst/>
          </a:prstGeom>
          <a:noFill/>
        </p:spPr>
        <p:txBody>
          <a:bodyPr wrap="none" rtlCol="0">
            <a:spAutoFit/>
          </a:bodyPr>
          <a:lstStyle/>
          <a:p>
            <a:r>
              <a:rPr lang="fr-FR" sz="2400" b="1" dirty="0" smtClean="0">
                <a:solidFill>
                  <a:schemeClr val="accent6"/>
                </a:solidFill>
              </a:rPr>
              <a:t>Questions reçues</a:t>
            </a:r>
            <a:endParaRPr lang="fr-FR" sz="2400" b="1" dirty="0">
              <a:solidFill>
                <a:schemeClr val="accent6"/>
              </a:solidFill>
            </a:endParaRPr>
          </a:p>
        </p:txBody>
      </p:sp>
    </p:spTree>
    <p:extLst>
      <p:ext uri="{BB962C8B-B14F-4D97-AF65-F5344CB8AC3E}">
        <p14:creationId xmlns:p14="http://schemas.microsoft.com/office/powerpoint/2010/main" val="1632493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K/T ou K/T nichée ?</a:t>
            </a:r>
            <a:endParaRPr lang="en-US" dirty="0"/>
          </a:p>
        </p:txBody>
      </p:sp>
      <p:sp>
        <p:nvSpPr>
          <p:cNvPr id="3" name="Espace réservé du contenu 2"/>
          <p:cNvSpPr>
            <a:spLocks noGrp="1"/>
          </p:cNvSpPr>
          <p:nvPr>
            <p:ph idx="1"/>
          </p:nvPr>
        </p:nvSpPr>
        <p:spPr/>
        <p:txBody>
          <a:bodyPr/>
          <a:lstStyle/>
          <a:p>
            <a:r>
              <a:rPr lang="fr-FR" dirty="0" smtClean="0"/>
              <a:t>Biais de sélection</a:t>
            </a:r>
            <a:endParaRPr lang="en-US" dirty="0"/>
          </a:p>
        </p:txBody>
      </p:sp>
      <p:sp>
        <p:nvSpPr>
          <p:cNvPr id="4" name="Rectangle 3"/>
          <p:cNvSpPr/>
          <p:nvPr/>
        </p:nvSpPr>
        <p:spPr>
          <a:xfrm>
            <a:off x="1475656" y="2708920"/>
            <a:ext cx="230425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K/T</a:t>
            </a:r>
            <a:endParaRPr lang="en-US" sz="1600" dirty="0"/>
          </a:p>
        </p:txBody>
      </p:sp>
      <p:sp>
        <p:nvSpPr>
          <p:cNvPr id="5" name="Rectangle 4"/>
          <p:cNvSpPr/>
          <p:nvPr/>
        </p:nvSpPr>
        <p:spPr>
          <a:xfrm>
            <a:off x="4343821" y="2708920"/>
            <a:ext cx="2304256"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K/T nichée</a:t>
            </a:r>
            <a:endParaRPr lang="en-US" dirty="0"/>
          </a:p>
        </p:txBody>
      </p:sp>
    </p:spTree>
    <p:extLst>
      <p:ext uri="{BB962C8B-B14F-4D97-AF65-F5344CB8AC3E}">
        <p14:creationId xmlns:p14="http://schemas.microsoft.com/office/powerpoint/2010/main" val="664742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K/T ou K/T nichée ?</a:t>
            </a:r>
            <a:endParaRPr lang="en-US" dirty="0"/>
          </a:p>
        </p:txBody>
      </p:sp>
      <p:sp>
        <p:nvSpPr>
          <p:cNvPr id="3" name="Espace réservé du contenu 2"/>
          <p:cNvSpPr>
            <a:spLocks noGrp="1"/>
          </p:cNvSpPr>
          <p:nvPr>
            <p:ph idx="1"/>
          </p:nvPr>
        </p:nvSpPr>
        <p:spPr/>
        <p:txBody>
          <a:bodyPr/>
          <a:lstStyle/>
          <a:p>
            <a:r>
              <a:rPr lang="fr-FR" dirty="0" smtClean="0"/>
              <a:t>Biais de sélection</a:t>
            </a:r>
            <a:endParaRPr lang="en-US" dirty="0"/>
          </a:p>
        </p:txBody>
      </p:sp>
      <p:sp>
        <p:nvSpPr>
          <p:cNvPr id="4" name="Rectangle 3"/>
          <p:cNvSpPr/>
          <p:nvPr/>
        </p:nvSpPr>
        <p:spPr>
          <a:xfrm>
            <a:off x="1475656" y="2708920"/>
            <a:ext cx="230425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K/T</a:t>
            </a:r>
            <a:endParaRPr lang="en-US" sz="1600" dirty="0"/>
          </a:p>
        </p:txBody>
      </p:sp>
      <p:sp>
        <p:nvSpPr>
          <p:cNvPr id="5" name="Rectangle 4"/>
          <p:cNvSpPr/>
          <p:nvPr/>
        </p:nvSpPr>
        <p:spPr>
          <a:xfrm>
            <a:off x="4343821" y="2708920"/>
            <a:ext cx="2304256"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K/T nichée</a:t>
            </a:r>
            <a:endParaRPr lang="en-US" dirty="0"/>
          </a:p>
        </p:txBody>
      </p:sp>
      <p:sp>
        <p:nvSpPr>
          <p:cNvPr id="6" name="ZoneTexte 5"/>
          <p:cNvSpPr txBox="1"/>
          <p:nvPr/>
        </p:nvSpPr>
        <p:spPr>
          <a:xfrm>
            <a:off x="1475656" y="4149080"/>
            <a:ext cx="2304256" cy="923330"/>
          </a:xfrm>
          <a:prstGeom prst="rect">
            <a:avLst/>
          </a:prstGeom>
          <a:noFill/>
        </p:spPr>
        <p:txBody>
          <a:bodyPr wrap="square" rtlCol="0">
            <a:spAutoFit/>
          </a:bodyPr>
          <a:lstStyle/>
          <a:p>
            <a:pPr algn="ctr"/>
            <a:r>
              <a:rPr lang="fr-FR" dirty="0" smtClean="0"/>
              <a:t>Risque important </a:t>
            </a:r>
          </a:p>
          <a:p>
            <a:pPr algn="ctr"/>
            <a:r>
              <a:rPr lang="fr-FR" dirty="0" smtClean="0"/>
              <a:t>Difficulté du choix des témoins ++</a:t>
            </a:r>
            <a:endParaRPr lang="en-US" dirty="0"/>
          </a:p>
        </p:txBody>
      </p:sp>
      <p:sp>
        <p:nvSpPr>
          <p:cNvPr id="7" name="ZoneTexte 6"/>
          <p:cNvSpPr txBox="1"/>
          <p:nvPr/>
        </p:nvSpPr>
        <p:spPr>
          <a:xfrm>
            <a:off x="4343821" y="4089846"/>
            <a:ext cx="2304256" cy="1200329"/>
          </a:xfrm>
          <a:prstGeom prst="rect">
            <a:avLst/>
          </a:prstGeom>
          <a:noFill/>
        </p:spPr>
        <p:txBody>
          <a:bodyPr wrap="square" rtlCol="0">
            <a:spAutoFit/>
          </a:bodyPr>
          <a:lstStyle/>
          <a:p>
            <a:pPr algn="ctr"/>
            <a:r>
              <a:rPr lang="fr-FR" dirty="0" smtClean="0"/>
              <a:t>Population issue de la même cohorte initiale</a:t>
            </a:r>
          </a:p>
          <a:p>
            <a:pPr algn="ctr"/>
            <a:r>
              <a:rPr lang="fr-FR" dirty="0" smtClean="0"/>
              <a:t>Biais réduit</a:t>
            </a:r>
          </a:p>
          <a:p>
            <a:pPr algn="ctr"/>
            <a:endParaRPr lang="en-US" dirty="0"/>
          </a:p>
        </p:txBody>
      </p:sp>
    </p:spTree>
    <p:extLst>
      <p:ext uri="{BB962C8B-B14F-4D97-AF65-F5344CB8AC3E}">
        <p14:creationId xmlns:p14="http://schemas.microsoft.com/office/powerpoint/2010/main" val="3313915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93697423"/>
              </p:ext>
            </p:extLst>
          </p:nvPr>
        </p:nvGraphicFramePr>
        <p:xfrm>
          <a:off x="251520" y="77755"/>
          <a:ext cx="8791575" cy="6493337"/>
        </p:xfrm>
        <a:graphic>
          <a:graphicData uri="http://schemas.openxmlformats.org/drawingml/2006/table">
            <a:tbl>
              <a:tblPr>
                <a:tableStyleId>{16D9F66E-5EB9-4882-86FB-DCBF35E3C3E4}</a:tableStyleId>
              </a:tblPr>
              <a:tblGrid>
                <a:gridCol w="1976884">
                  <a:extLst>
                    <a:ext uri="{9D8B030D-6E8A-4147-A177-3AD203B41FA5}">
                      <a16:colId xmlns:a16="http://schemas.microsoft.com/office/drawing/2014/main" val="20000"/>
                    </a:ext>
                  </a:extLst>
                </a:gridCol>
                <a:gridCol w="6814691">
                  <a:extLst>
                    <a:ext uri="{9D8B030D-6E8A-4147-A177-3AD203B41FA5}">
                      <a16:colId xmlns:a16="http://schemas.microsoft.com/office/drawing/2014/main" val="20001"/>
                    </a:ext>
                  </a:extLst>
                </a:gridCol>
              </a:tblGrid>
              <a:tr h="682101">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solidFill>
                            <a:schemeClr val="bg1"/>
                          </a:solidFill>
                          <a:effectLst/>
                        </a:rPr>
                        <a:t>Section de l'article </a:t>
                      </a:r>
                      <a:endParaRPr kumimoji="0" lang="fr-FR" altLang="fr-FR" sz="2000" b="1" i="0" u="none" strike="noStrike" cap="none" normalizeH="0" baseline="0" dirty="0">
                        <a:ln>
                          <a:noFill/>
                        </a:ln>
                        <a:solidFill>
                          <a:schemeClr val="bg1"/>
                        </a:solidFill>
                        <a:effectLst/>
                        <a:latin typeface="Calibri" charset="0"/>
                      </a:endParaRPr>
                    </a:p>
                  </a:txBody>
                  <a:tcPr marL="91450" marR="91450" marT="45717" marB="45717" horzOverflow="overflow">
                    <a:solidFill>
                      <a:schemeClr val="accent6"/>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solidFill>
                            <a:schemeClr val="bg1"/>
                          </a:solidFill>
                          <a:effectLst/>
                        </a:rPr>
                        <a:t>Quelles informations rechercher ?  </a:t>
                      </a:r>
                      <a:endParaRPr kumimoji="0" lang="fr-FR" altLang="fr-FR" sz="2000" b="1" i="0" u="none" strike="noStrike" cap="none" normalizeH="0" baseline="0" dirty="0">
                        <a:ln>
                          <a:noFill/>
                        </a:ln>
                        <a:solidFill>
                          <a:schemeClr val="bg1"/>
                        </a:solidFill>
                        <a:effectLst/>
                        <a:latin typeface="Calibri" charset="0"/>
                      </a:endParaRPr>
                    </a:p>
                  </a:txBody>
                  <a:tcPr marL="91450" marR="91450" marT="45717" marB="45717" horzOverflow="overflow">
                    <a:solidFill>
                      <a:schemeClr val="accent6"/>
                    </a:solidFill>
                  </a:tcPr>
                </a:tc>
                <a:extLst>
                  <a:ext uri="{0D108BD9-81ED-4DB2-BD59-A6C34878D82A}">
                    <a16:rowId xmlns:a16="http://schemas.microsoft.com/office/drawing/2014/main" val="10000"/>
                  </a:ext>
                </a:extLst>
              </a:tr>
              <a:tr h="8132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effectLst/>
                        </a:rPr>
                        <a:t>Introduction/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Calibri" charset="0"/>
                        </a:rPr>
                        <a:t>Justification</a:t>
                      </a:r>
                      <a:endParaRPr kumimoji="0" lang="fr-FR" altLang="fr-FR" sz="2000" b="1" i="0" u="none" strike="noStrike" cap="none" normalizeH="0" baseline="0" dirty="0">
                        <a:ln>
                          <a:noFill/>
                        </a:ln>
                        <a:solidFill>
                          <a:srgbClr val="000000"/>
                        </a:solidFill>
                        <a:effectLst/>
                        <a:latin typeface="Calibri" charset="0"/>
                      </a:endParaRPr>
                    </a:p>
                  </a:txBody>
                  <a:tcPr marL="91450" marR="91450" marT="45717" marB="45717" horzOverflow="overflow"/>
                </a:tc>
                <a:tc>
                  <a:txBody>
                    <a:bodyPr/>
                    <a:lstStyle>
                      <a:lvl1pPr marL="342900" indent="-342900">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a:ln>
                            <a:noFill/>
                          </a:ln>
                          <a:effectLst/>
                        </a:rPr>
                        <a:t>Etudes existantes </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a:ln>
                            <a:noFill/>
                          </a:ln>
                          <a:effectLst/>
                        </a:rPr>
                        <a:t>Question de recherche - Objectif</a:t>
                      </a:r>
                      <a:endParaRPr kumimoji="0" lang="fr-FR" altLang="fr-FR" sz="2000" b="1" i="0" u="none" strike="noStrike" cap="none" normalizeH="0" baseline="0" dirty="0">
                        <a:ln>
                          <a:noFill/>
                        </a:ln>
                        <a:solidFill>
                          <a:srgbClr val="000000"/>
                        </a:solidFill>
                        <a:effectLst/>
                        <a:latin typeface="Calibri" charset="0"/>
                      </a:endParaRPr>
                    </a:p>
                  </a:txBody>
                  <a:tcPr marL="91450" marR="91450" marT="45717" marB="45717" horzOverflow="overflow"/>
                </a:tc>
                <a:extLst>
                  <a:ext uri="{0D108BD9-81ED-4DB2-BD59-A6C34878D82A}">
                    <a16:rowId xmlns:a16="http://schemas.microsoft.com/office/drawing/2014/main" val="10001"/>
                  </a:ext>
                </a:extLst>
              </a:tr>
              <a:tr h="205296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effectLst/>
                        </a:rPr>
                        <a:t>Matériel et Méthodes </a:t>
                      </a:r>
                      <a:endParaRPr kumimoji="0" lang="fr-FR" altLang="fr-FR" sz="2000" b="1" i="0" u="none" strike="noStrike" cap="none" normalizeH="0" baseline="0" dirty="0">
                        <a:ln>
                          <a:noFill/>
                        </a:ln>
                        <a:solidFill>
                          <a:srgbClr val="000000"/>
                        </a:solidFill>
                        <a:effectLst/>
                        <a:latin typeface="Calibri" charset="0"/>
                      </a:endParaRPr>
                    </a:p>
                  </a:txBody>
                  <a:tcPr marL="91450" marR="91450" marT="45717" marB="45717" horzOverflow="overflow"/>
                </a:tc>
                <a:tc>
                  <a:txBody>
                    <a:bodyPr/>
                    <a:lstStyle>
                      <a:lvl1pPr marL="342900" indent="-342900">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a:ln>
                            <a:noFill/>
                          </a:ln>
                          <a:effectLst/>
                        </a:rPr>
                        <a:t>Type (</a:t>
                      </a:r>
                      <a:r>
                        <a:rPr kumimoji="0" lang="fr-FR" altLang="fr-FR" sz="2000" u="none" strike="noStrike" cap="none" normalizeH="0" baseline="0" dirty="0" smtClean="0">
                          <a:ln>
                            <a:noFill/>
                          </a:ln>
                          <a:effectLst/>
                        </a:rPr>
                        <a:t>design/méthode) </a:t>
                      </a:r>
                      <a:r>
                        <a:rPr kumimoji="0" lang="fr-FR" altLang="fr-FR" sz="2000" u="none" strike="noStrike" cap="none" normalizeH="0" baseline="0" dirty="0">
                          <a:ln>
                            <a:noFill/>
                          </a:ln>
                          <a:effectLst/>
                        </a:rPr>
                        <a:t>de </a:t>
                      </a:r>
                      <a:r>
                        <a:rPr kumimoji="0" lang="fr-FR" altLang="fr-FR" sz="2000" u="none" strike="noStrike" cap="none" normalizeH="0" baseline="0" dirty="0" smtClean="0">
                          <a:ln>
                            <a:noFill/>
                          </a:ln>
                          <a:effectLst/>
                        </a:rPr>
                        <a:t>l’étude</a:t>
                      </a:r>
                      <a:endParaRPr kumimoji="0" lang="fr-FR" altLang="fr-FR" sz="2000"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a:ln>
                            <a:noFill/>
                          </a:ln>
                          <a:effectLst/>
                        </a:rPr>
                        <a:t>Population </a:t>
                      </a:r>
                      <a:r>
                        <a:rPr kumimoji="0" lang="fr-FR" altLang="fr-FR" sz="2000" u="none" strike="noStrike" cap="none" normalizeH="0" baseline="0" dirty="0" smtClean="0">
                          <a:ln>
                            <a:noFill/>
                          </a:ln>
                          <a:effectLst/>
                        </a:rPr>
                        <a:t>source  (critères inclusion)</a:t>
                      </a:r>
                      <a:endParaRPr kumimoji="0" lang="fr-FR" altLang="fr-FR" sz="2000"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smtClean="0">
                          <a:ln>
                            <a:noFill/>
                          </a:ln>
                          <a:effectLst/>
                        </a:rPr>
                        <a:t>Exposition </a:t>
                      </a:r>
                      <a:r>
                        <a:rPr kumimoji="0" lang="fr-FR" altLang="fr-FR" sz="2000" u="none" strike="noStrike" cap="none" normalizeH="0" baseline="0" dirty="0">
                          <a:ln>
                            <a:noFill/>
                          </a:ln>
                          <a:effectLst/>
                        </a:rPr>
                        <a:t>au facteur de risque étudié </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smtClean="0">
                          <a:ln>
                            <a:noFill/>
                          </a:ln>
                          <a:effectLst/>
                        </a:rPr>
                        <a:t>Critère </a:t>
                      </a:r>
                      <a:r>
                        <a:rPr kumimoji="0" lang="fr-FR" altLang="fr-FR" sz="2000" u="none" strike="noStrike" cap="none" normalizeH="0" baseline="0" dirty="0">
                          <a:ln>
                            <a:noFill/>
                          </a:ln>
                          <a:effectLst/>
                        </a:rPr>
                        <a:t>de </a:t>
                      </a:r>
                      <a:r>
                        <a:rPr kumimoji="0" lang="fr-FR" altLang="fr-FR" sz="2000" u="none" strike="noStrike" cap="none" normalizeH="0" baseline="0" dirty="0" smtClean="0">
                          <a:ln>
                            <a:noFill/>
                          </a:ln>
                          <a:effectLst/>
                        </a:rPr>
                        <a:t>jugement</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smtClean="0">
                          <a:ln>
                            <a:noFill/>
                          </a:ln>
                          <a:effectLst/>
                        </a:rPr>
                        <a:t>Autres variables (facteurs de confusion potentiels)</a:t>
                      </a:r>
                      <a:endParaRPr kumimoji="0" lang="fr-FR" altLang="fr-FR" sz="2000"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a:ln>
                            <a:noFill/>
                          </a:ln>
                          <a:effectLst/>
                        </a:rPr>
                        <a:t>Méthodes </a:t>
                      </a:r>
                      <a:r>
                        <a:rPr kumimoji="0" lang="fr-FR" altLang="fr-FR" sz="2000" u="none" strike="noStrike" cap="none" normalizeH="0" baseline="0" dirty="0" smtClean="0">
                          <a:ln>
                            <a:noFill/>
                          </a:ln>
                          <a:effectLst/>
                        </a:rPr>
                        <a:t>statistiques : taille d’échantillon, types d’analyses</a:t>
                      </a:r>
                      <a:endParaRPr kumimoji="0" lang="fr-FR" altLang="fr-FR" sz="2000" u="none" strike="noStrike" cap="none" normalizeH="0" baseline="0" dirty="0">
                        <a:ln>
                          <a:noFill/>
                        </a:ln>
                        <a:effectLst/>
                      </a:endParaRPr>
                    </a:p>
                  </a:txBody>
                  <a:tcPr marL="91450" marR="91450" marT="45717" marB="45717" horzOverflow="overflow"/>
                </a:tc>
                <a:extLst>
                  <a:ext uri="{0D108BD9-81ED-4DB2-BD59-A6C34878D82A}">
                    <a16:rowId xmlns:a16="http://schemas.microsoft.com/office/drawing/2014/main" val="10002"/>
                  </a:ext>
                </a:extLst>
              </a:tr>
              <a:tr h="1274142">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effectLst/>
                        </a:rPr>
                        <a:t>Résultats</a:t>
                      </a:r>
                      <a:endParaRPr kumimoji="0" lang="fr-FR" altLang="fr-FR" sz="2000" b="1" i="0" u="none" strike="noStrike" cap="none" normalizeH="0" baseline="0" dirty="0">
                        <a:ln>
                          <a:noFill/>
                        </a:ln>
                        <a:solidFill>
                          <a:srgbClr val="000000"/>
                        </a:solidFill>
                        <a:effectLst/>
                        <a:latin typeface="Calibri" charset="0"/>
                      </a:endParaRPr>
                    </a:p>
                  </a:txBody>
                  <a:tcPr marL="91450" marR="91450" marT="45717" marB="45717" horzOverflow="overflow"/>
                </a:tc>
                <a:tc>
                  <a:txBody>
                    <a:bodyPr/>
                    <a:lstStyle>
                      <a:lvl1pPr marL="342900" indent="-342900">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smtClean="0">
                          <a:ln>
                            <a:noFill/>
                          </a:ln>
                          <a:effectLst/>
                        </a:rPr>
                        <a:t>Caractéristiques de la population incluse/analysée (sélection / validité externe)</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fr-FR" altLang="fr-FR" sz="2000" u="none" strike="noStrike" cap="none" normalizeH="0" baseline="0" dirty="0" smtClean="0">
                          <a:ln>
                            <a:noFill/>
                          </a:ln>
                          <a:effectLst/>
                        </a:rPr>
                        <a:t>Force </a:t>
                      </a:r>
                      <a:r>
                        <a:rPr kumimoji="0" lang="fr-FR" altLang="fr-FR" sz="2000" u="none" strike="noStrike" cap="none" normalizeH="0" baseline="0" dirty="0">
                          <a:ln>
                            <a:noFill/>
                          </a:ln>
                          <a:effectLst/>
                        </a:rPr>
                        <a:t>de l’association entre FDR et </a:t>
                      </a:r>
                      <a:r>
                        <a:rPr kumimoji="0" lang="fr-FR" altLang="fr-FR" sz="2000" u="none" strike="noStrike" cap="none" normalizeH="0" baseline="0" dirty="0" smtClean="0">
                          <a:ln>
                            <a:noFill/>
                          </a:ln>
                          <a:effectLst/>
                        </a:rPr>
                        <a:t>CJ : OR, RR, HR, </a:t>
                      </a:r>
                      <a:r>
                        <a:rPr kumimoji="0" lang="el-GR" altLang="fr-FR" sz="2000" u="none" strike="noStrike" cap="none" normalizeH="0" baseline="0" dirty="0" smtClean="0">
                          <a:ln>
                            <a:noFill/>
                          </a:ln>
                          <a:effectLst/>
                        </a:rPr>
                        <a:t>β</a:t>
                      </a:r>
                      <a:endParaRPr kumimoji="0" lang="fr-FR" altLang="fr-FR" sz="2000"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defRPr/>
                      </a:pPr>
                      <a:r>
                        <a:rPr kumimoji="0" lang="fr-FR" altLang="fr-FR" sz="2000" u="none" strike="noStrike" cap="none" normalizeH="0" baseline="0" dirty="0" smtClean="0">
                          <a:ln>
                            <a:noFill/>
                          </a:ln>
                          <a:effectLst/>
                        </a:rPr>
                        <a:t>Significativité statistique (p-value et IC 95%) </a:t>
                      </a:r>
                    </a:p>
                    <a:p>
                      <a:pPr marL="342900" marR="0" lvl="0" indent="-342900" algn="l" defTabSz="914400" rtl="0" eaLnBrk="1" fontAlgn="base" latinLnBrk="0" hangingPunct="1">
                        <a:lnSpc>
                          <a:spcPct val="100000"/>
                        </a:lnSpc>
                        <a:spcBef>
                          <a:spcPct val="0"/>
                        </a:spcBef>
                        <a:spcAft>
                          <a:spcPts val="0"/>
                        </a:spcAft>
                        <a:buClrTx/>
                        <a:buSzTx/>
                        <a:buFont typeface="Arial" charset="0"/>
                        <a:buChar char="•"/>
                        <a:tabLst/>
                        <a:defRPr/>
                      </a:pPr>
                      <a:r>
                        <a:rPr kumimoji="0" lang="fr-FR" altLang="fr-FR" sz="2000" u="none" strike="noStrike" cap="none" normalizeH="0" baseline="0" dirty="0" smtClean="0">
                          <a:ln>
                            <a:noFill/>
                          </a:ln>
                          <a:effectLst/>
                        </a:rPr>
                        <a:t>Facteurs de confusion pris en compte (analyse multivariée)</a:t>
                      </a:r>
                    </a:p>
                    <a:p>
                      <a:pPr marL="342900" marR="0" lvl="0" indent="-342900" algn="l" defTabSz="914400" rtl="0" eaLnBrk="1" fontAlgn="base" latinLnBrk="0" hangingPunct="1">
                        <a:lnSpc>
                          <a:spcPct val="100000"/>
                        </a:lnSpc>
                        <a:spcBef>
                          <a:spcPct val="0"/>
                        </a:spcBef>
                        <a:spcAft>
                          <a:spcPts val="1200"/>
                        </a:spcAft>
                        <a:buClrTx/>
                        <a:buSzTx/>
                        <a:buFont typeface="Arial" charset="0"/>
                        <a:buChar char="•"/>
                        <a:tabLst/>
                        <a:defRPr/>
                      </a:pPr>
                      <a:r>
                        <a:rPr kumimoji="0" lang="fr-FR" altLang="fr-FR" sz="2000" u="none" strike="noStrike" kern="1200" cap="none" normalizeH="0" baseline="0" dirty="0" smtClean="0">
                          <a:ln>
                            <a:noFill/>
                          </a:ln>
                          <a:solidFill>
                            <a:schemeClr val="tx1"/>
                          </a:solidFill>
                          <a:effectLst/>
                          <a:latin typeface="Calibri" charset="0"/>
                          <a:ea typeface="+mn-ea"/>
                          <a:cs typeface="+mn-cs"/>
                        </a:rPr>
                        <a:t>Critères de Hill (relation dose-effet)</a:t>
                      </a:r>
                    </a:p>
                  </a:txBody>
                  <a:tcPr marL="91450" marR="91450" marT="45717" marB="45717" horzOverflow="overflow"/>
                </a:tc>
                <a:extLst>
                  <a:ext uri="{0D108BD9-81ED-4DB2-BD59-A6C34878D82A}">
                    <a16:rowId xmlns:a16="http://schemas.microsoft.com/office/drawing/2014/main" val="10003"/>
                  </a:ext>
                </a:extLst>
              </a:tr>
              <a:tr h="77006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effectLst/>
                        </a:rPr>
                        <a:t>Discussion</a:t>
                      </a:r>
                      <a:endParaRPr kumimoji="0" lang="fr-FR" altLang="fr-FR" sz="2000" b="1" i="0" u="none" strike="noStrike" cap="none" normalizeH="0" baseline="0" dirty="0">
                        <a:ln>
                          <a:noFill/>
                        </a:ln>
                        <a:solidFill>
                          <a:srgbClr val="000000"/>
                        </a:solidFill>
                        <a:effectLst/>
                        <a:latin typeface="Calibri" charset="0"/>
                      </a:endParaRPr>
                    </a:p>
                  </a:txBody>
                  <a:tcPr marL="91450" marR="91450" marT="45717" marB="45717" horzOverflow="overflow"/>
                </a:tc>
                <a:tc>
                  <a:txBody>
                    <a:bodyPr/>
                    <a:lstStyle>
                      <a:lvl1pPr marL="342900" indent="-342900">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defRPr/>
                      </a:pPr>
                      <a:r>
                        <a:rPr kumimoji="0" lang="fr-FR" altLang="fr-FR" sz="2000" u="none" strike="noStrike" cap="none" normalizeH="0" baseline="0" dirty="0">
                          <a:ln>
                            <a:noFill/>
                          </a:ln>
                          <a:effectLst/>
                        </a:rPr>
                        <a:t>Eléments extérieurs </a:t>
                      </a:r>
                      <a:r>
                        <a:rPr kumimoji="0" lang="fr-FR" altLang="fr-FR" sz="2000" u="none" strike="noStrike" cap="none" normalizeH="0" baseline="0" dirty="0" smtClean="0">
                          <a:ln>
                            <a:noFill/>
                          </a:ln>
                          <a:effectLst/>
                        </a:rPr>
                        <a:t>référencés</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defRPr/>
                      </a:pPr>
                      <a:r>
                        <a:rPr kumimoji="0" lang="fr-FR" altLang="fr-FR" sz="2000" u="none" strike="noStrike" kern="1200" cap="none" normalizeH="0" baseline="0" dirty="0" smtClean="0">
                          <a:ln>
                            <a:noFill/>
                          </a:ln>
                          <a:solidFill>
                            <a:schemeClr val="tx1"/>
                          </a:solidFill>
                          <a:effectLst/>
                          <a:latin typeface="Calibri" charset="0"/>
                          <a:ea typeface="+mn-ea"/>
                          <a:cs typeface="+mn-cs"/>
                        </a:rPr>
                        <a:t>Cohérence externe</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defRPr/>
                      </a:pPr>
                      <a:r>
                        <a:rPr kumimoji="0" lang="fr-FR" altLang="fr-FR" sz="2000" u="none" strike="noStrike" kern="1200" cap="none" normalizeH="0" baseline="0" dirty="0" smtClean="0">
                          <a:ln>
                            <a:noFill/>
                          </a:ln>
                          <a:solidFill>
                            <a:schemeClr val="tx1"/>
                          </a:solidFill>
                          <a:effectLst/>
                          <a:latin typeface="Calibri" charset="0"/>
                          <a:ea typeface="+mn-ea"/>
                          <a:cs typeface="+mn-cs"/>
                        </a:rPr>
                        <a:t>Critères de Hill</a:t>
                      </a:r>
                    </a:p>
                  </a:txBody>
                  <a:tcPr marL="91450" marR="91450" marT="45717" marB="45717"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5092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K/T ou K/T nichée ?</a:t>
            </a:r>
            <a:endParaRPr lang="en-US" dirty="0"/>
          </a:p>
        </p:txBody>
      </p:sp>
      <p:sp>
        <p:nvSpPr>
          <p:cNvPr id="3" name="Espace réservé du contenu 2"/>
          <p:cNvSpPr>
            <a:spLocks noGrp="1"/>
          </p:cNvSpPr>
          <p:nvPr>
            <p:ph idx="1"/>
          </p:nvPr>
        </p:nvSpPr>
        <p:spPr/>
        <p:txBody>
          <a:bodyPr/>
          <a:lstStyle/>
          <a:p>
            <a:r>
              <a:rPr lang="fr-FR" dirty="0" smtClean="0"/>
              <a:t>Biais de mémoire</a:t>
            </a:r>
            <a:endParaRPr lang="en-US" dirty="0"/>
          </a:p>
        </p:txBody>
      </p:sp>
      <p:sp>
        <p:nvSpPr>
          <p:cNvPr id="4" name="Rectangle 3"/>
          <p:cNvSpPr/>
          <p:nvPr/>
        </p:nvSpPr>
        <p:spPr>
          <a:xfrm>
            <a:off x="1475656" y="2708920"/>
            <a:ext cx="230425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K/T</a:t>
            </a:r>
            <a:endParaRPr lang="en-US" sz="1600" dirty="0"/>
          </a:p>
        </p:txBody>
      </p:sp>
      <p:sp>
        <p:nvSpPr>
          <p:cNvPr id="5" name="Rectangle 4"/>
          <p:cNvSpPr/>
          <p:nvPr/>
        </p:nvSpPr>
        <p:spPr>
          <a:xfrm>
            <a:off x="4343821" y="2708920"/>
            <a:ext cx="2304256"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K/T nichée</a:t>
            </a:r>
            <a:endParaRPr lang="en-US" dirty="0"/>
          </a:p>
        </p:txBody>
      </p:sp>
    </p:spTree>
    <p:extLst>
      <p:ext uri="{BB962C8B-B14F-4D97-AF65-F5344CB8AC3E}">
        <p14:creationId xmlns:p14="http://schemas.microsoft.com/office/powerpoint/2010/main" val="3746533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K/T ou K/T nichée ?</a:t>
            </a:r>
            <a:endParaRPr lang="en-US" dirty="0"/>
          </a:p>
        </p:txBody>
      </p:sp>
      <p:sp>
        <p:nvSpPr>
          <p:cNvPr id="3" name="Espace réservé du contenu 2"/>
          <p:cNvSpPr>
            <a:spLocks noGrp="1"/>
          </p:cNvSpPr>
          <p:nvPr>
            <p:ph idx="1"/>
          </p:nvPr>
        </p:nvSpPr>
        <p:spPr/>
        <p:txBody>
          <a:bodyPr/>
          <a:lstStyle/>
          <a:p>
            <a:r>
              <a:rPr lang="fr-FR" dirty="0" smtClean="0"/>
              <a:t>Biais de mémoire</a:t>
            </a:r>
            <a:endParaRPr lang="en-US" dirty="0"/>
          </a:p>
        </p:txBody>
      </p:sp>
      <p:sp>
        <p:nvSpPr>
          <p:cNvPr id="4" name="Rectangle 3"/>
          <p:cNvSpPr/>
          <p:nvPr/>
        </p:nvSpPr>
        <p:spPr>
          <a:xfrm>
            <a:off x="1475656" y="2708920"/>
            <a:ext cx="230425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K/T</a:t>
            </a:r>
            <a:endParaRPr lang="en-US" sz="1600" dirty="0"/>
          </a:p>
        </p:txBody>
      </p:sp>
      <p:sp>
        <p:nvSpPr>
          <p:cNvPr id="5" name="Rectangle 4"/>
          <p:cNvSpPr/>
          <p:nvPr/>
        </p:nvSpPr>
        <p:spPr>
          <a:xfrm>
            <a:off x="4343821" y="2708920"/>
            <a:ext cx="2304256"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K/T nichée</a:t>
            </a:r>
            <a:endParaRPr lang="en-US" dirty="0"/>
          </a:p>
        </p:txBody>
      </p:sp>
      <p:sp>
        <p:nvSpPr>
          <p:cNvPr id="6" name="ZoneTexte 5"/>
          <p:cNvSpPr txBox="1"/>
          <p:nvPr/>
        </p:nvSpPr>
        <p:spPr>
          <a:xfrm>
            <a:off x="1475656" y="4149080"/>
            <a:ext cx="2304256" cy="923330"/>
          </a:xfrm>
          <a:prstGeom prst="rect">
            <a:avLst/>
          </a:prstGeom>
          <a:noFill/>
        </p:spPr>
        <p:txBody>
          <a:bodyPr wrap="square" rtlCol="0">
            <a:spAutoFit/>
          </a:bodyPr>
          <a:lstStyle/>
          <a:p>
            <a:pPr algn="ctr"/>
            <a:r>
              <a:rPr lang="fr-FR" dirty="0" smtClean="0"/>
              <a:t>Risque important car collecte rétrospective</a:t>
            </a:r>
          </a:p>
          <a:p>
            <a:pPr algn="ctr"/>
            <a:endParaRPr lang="en-US" dirty="0"/>
          </a:p>
        </p:txBody>
      </p:sp>
      <p:sp>
        <p:nvSpPr>
          <p:cNvPr id="7" name="ZoneTexte 6"/>
          <p:cNvSpPr txBox="1"/>
          <p:nvPr/>
        </p:nvSpPr>
        <p:spPr>
          <a:xfrm>
            <a:off x="4343821" y="4089846"/>
            <a:ext cx="2304256" cy="1754326"/>
          </a:xfrm>
          <a:prstGeom prst="rect">
            <a:avLst/>
          </a:prstGeom>
          <a:noFill/>
        </p:spPr>
        <p:txBody>
          <a:bodyPr wrap="square" rtlCol="0">
            <a:spAutoFit/>
          </a:bodyPr>
          <a:lstStyle/>
          <a:p>
            <a:pPr algn="ctr"/>
            <a:r>
              <a:rPr lang="fr-FR" dirty="0" smtClean="0"/>
              <a:t>Données collectées dans la cohorte de base donc pas de biais de mémoire</a:t>
            </a:r>
          </a:p>
          <a:p>
            <a:pPr algn="ctr"/>
            <a:r>
              <a:rPr lang="fr-FR" dirty="0" smtClean="0"/>
              <a:t>Non différentiel</a:t>
            </a:r>
          </a:p>
          <a:p>
            <a:pPr algn="ctr"/>
            <a:endParaRPr lang="en-US" dirty="0"/>
          </a:p>
        </p:txBody>
      </p:sp>
    </p:spTree>
    <p:extLst>
      <p:ext uri="{BB962C8B-B14F-4D97-AF65-F5344CB8AC3E}">
        <p14:creationId xmlns:p14="http://schemas.microsoft.com/office/powerpoint/2010/main" val="67656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Nested</a:t>
            </a:r>
            <a:r>
              <a:rPr lang="fr-FR" dirty="0" smtClean="0"/>
              <a:t> case-control </a:t>
            </a:r>
            <a:endParaRPr lang="fr-FR" dirty="0"/>
          </a:p>
        </p:txBody>
      </p:sp>
      <p:sp>
        <p:nvSpPr>
          <p:cNvPr id="3" name="Espace réservé du contenu 2"/>
          <p:cNvSpPr>
            <a:spLocks noGrp="1"/>
          </p:cNvSpPr>
          <p:nvPr>
            <p:ph idx="1"/>
          </p:nvPr>
        </p:nvSpPr>
        <p:spPr>
          <a:xfrm>
            <a:off x="446856" y="1412776"/>
            <a:ext cx="8229600" cy="5445224"/>
          </a:xfrm>
        </p:spPr>
        <p:txBody>
          <a:bodyPr>
            <a:normAutofit fontScale="92500" lnSpcReduction="10000"/>
          </a:bodyPr>
          <a:lstStyle/>
          <a:p>
            <a:r>
              <a:rPr lang="fr-FR" dirty="0" smtClean="0"/>
              <a:t>Etude rétrospective</a:t>
            </a:r>
          </a:p>
          <a:p>
            <a:r>
              <a:rPr lang="fr-FR" dirty="0" smtClean="0"/>
              <a:t>Par rapport aux études cas-témoins classiques :</a:t>
            </a:r>
          </a:p>
          <a:p>
            <a:pPr lvl="1"/>
            <a:r>
              <a:rPr lang="fr-FR" b="1" dirty="0" smtClean="0"/>
              <a:t>Minimise </a:t>
            </a:r>
            <a:r>
              <a:rPr lang="fr-FR" b="1" dirty="0"/>
              <a:t>le </a:t>
            </a:r>
            <a:r>
              <a:rPr lang="fr-FR" b="1" dirty="0" smtClean="0"/>
              <a:t>biais de sélection </a:t>
            </a:r>
            <a:r>
              <a:rPr lang="fr-FR" dirty="0" smtClean="0"/>
              <a:t>(même population cas/témoins)</a:t>
            </a:r>
          </a:p>
          <a:p>
            <a:pPr lvl="1"/>
            <a:r>
              <a:rPr lang="fr-FR" b="1" dirty="0" smtClean="0"/>
              <a:t>Minimise le biais de mémoire </a:t>
            </a:r>
            <a:r>
              <a:rPr lang="fr-FR" dirty="0" smtClean="0"/>
              <a:t>: Mesure prospective de l’exposition – données collectées prospectivement</a:t>
            </a:r>
          </a:p>
          <a:p>
            <a:pPr lvl="1"/>
            <a:r>
              <a:rPr lang="fr-FR" b="1" dirty="0" smtClean="0"/>
              <a:t>Contrôle de la chronologie </a:t>
            </a:r>
            <a:r>
              <a:rPr lang="fr-FR" dirty="0" smtClean="0"/>
              <a:t>: survenue de l’exposition avant la survenue de la maladie</a:t>
            </a:r>
          </a:p>
          <a:p>
            <a:r>
              <a:rPr lang="fr-FR" dirty="0" smtClean="0"/>
              <a:t>Par rapport aux cohortes : </a:t>
            </a:r>
          </a:p>
          <a:p>
            <a:pPr lvl="1"/>
            <a:r>
              <a:rPr lang="fr-FR" dirty="0" smtClean="0"/>
              <a:t>Moins long et couteux à analyser que la cohorte</a:t>
            </a:r>
          </a:p>
          <a:p>
            <a:pPr lvl="1"/>
            <a:r>
              <a:rPr lang="fr-FR" dirty="0" smtClean="0"/>
              <a:t>Possibilité de faire varier la définition de l’exposition, la </a:t>
            </a:r>
            <a:r>
              <a:rPr lang="fr-FR" dirty="0"/>
              <a:t>durée </a:t>
            </a:r>
            <a:r>
              <a:rPr lang="fr-FR" dirty="0" smtClean="0"/>
              <a:t>d’exposition étudiée avant </a:t>
            </a:r>
            <a:r>
              <a:rPr lang="fr-FR" dirty="0"/>
              <a:t>la date index </a:t>
            </a:r>
          </a:p>
        </p:txBody>
      </p:sp>
    </p:spTree>
    <p:extLst>
      <p:ext uri="{BB962C8B-B14F-4D97-AF65-F5344CB8AC3E}">
        <p14:creationId xmlns:p14="http://schemas.microsoft.com/office/powerpoint/2010/main" val="3794930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Nested</a:t>
            </a:r>
            <a:r>
              <a:rPr lang="fr-FR" dirty="0" smtClean="0"/>
              <a:t> case-control </a:t>
            </a:r>
            <a:endParaRPr lang="fr-FR" dirty="0"/>
          </a:p>
        </p:txBody>
      </p:sp>
      <p:sp>
        <p:nvSpPr>
          <p:cNvPr id="3" name="Espace réservé du contenu 2"/>
          <p:cNvSpPr>
            <a:spLocks noGrp="1"/>
          </p:cNvSpPr>
          <p:nvPr>
            <p:ph idx="1"/>
          </p:nvPr>
        </p:nvSpPr>
        <p:spPr/>
        <p:txBody>
          <a:bodyPr>
            <a:normAutofit/>
          </a:bodyPr>
          <a:lstStyle/>
          <a:p>
            <a:r>
              <a:rPr lang="fr-FR" dirty="0" smtClean="0"/>
              <a:t>Limites dans BDD</a:t>
            </a:r>
          </a:p>
          <a:p>
            <a:pPr lvl="1"/>
            <a:r>
              <a:rPr lang="fr-FR" dirty="0" smtClean="0"/>
              <a:t>Plus complexe que cas témoins classique (traitement et analyses des données ++)</a:t>
            </a:r>
          </a:p>
          <a:p>
            <a:pPr lvl="1"/>
            <a:r>
              <a:rPr lang="fr-FR" dirty="0" smtClean="0"/>
              <a:t>Conditionné par les données disponibles et leur format de recueil</a:t>
            </a:r>
          </a:p>
          <a:p>
            <a:pPr lvl="1"/>
            <a:r>
              <a:rPr lang="fr-FR" dirty="0" smtClean="0"/>
              <a:t>Choix de l’algorithme d’appariement (date index, période)</a:t>
            </a:r>
          </a:p>
          <a:p>
            <a:pPr lvl="1"/>
            <a:r>
              <a:rPr lang="fr-FR" dirty="0" smtClean="0"/>
              <a:t>Analyses spécifiques = régression logistique conditionnelle (appariement)</a:t>
            </a:r>
            <a:endParaRPr lang="fr-FR" dirty="0"/>
          </a:p>
        </p:txBody>
      </p:sp>
    </p:spTree>
    <p:extLst>
      <p:ext uri="{BB962C8B-B14F-4D97-AF65-F5344CB8AC3E}">
        <p14:creationId xmlns:p14="http://schemas.microsoft.com/office/powerpoint/2010/main" val="2215284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Etudes sur bases de données</a:t>
            </a:r>
            <a:endParaRPr lang="fr-FR" dirty="0"/>
          </a:p>
        </p:txBody>
      </p:sp>
      <p:sp>
        <p:nvSpPr>
          <p:cNvPr id="3" name="Espace réservé du contenu 2"/>
          <p:cNvSpPr>
            <a:spLocks noGrp="1"/>
          </p:cNvSpPr>
          <p:nvPr>
            <p:ph idx="1"/>
          </p:nvPr>
        </p:nvSpPr>
        <p:spPr/>
        <p:txBody>
          <a:bodyPr/>
          <a:lstStyle/>
          <a:p>
            <a:endParaRPr lang="fr-FR" dirty="0"/>
          </a:p>
        </p:txBody>
      </p:sp>
      <p:graphicFrame>
        <p:nvGraphicFramePr>
          <p:cNvPr id="4" name="Diagramme 3"/>
          <p:cNvGraphicFramePr/>
          <p:nvPr>
            <p:extLst>
              <p:ext uri="{D42A27DB-BD31-4B8C-83A1-F6EECF244321}">
                <p14:modId xmlns:p14="http://schemas.microsoft.com/office/powerpoint/2010/main" val="2246900812"/>
              </p:ext>
            </p:extLst>
          </p:nvPr>
        </p:nvGraphicFramePr>
        <p:xfrm>
          <a:off x="79412" y="615417"/>
          <a:ext cx="896448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71600" y="6025272"/>
            <a:ext cx="7488832" cy="6294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 Bien étudier le contenu de la base utilisée (décrit dans la méthode)</a:t>
            </a:r>
          </a:p>
          <a:p>
            <a:pPr algn="ctr"/>
            <a:r>
              <a:rPr lang="fr-FR" dirty="0" smtClean="0"/>
              <a:t>Les données disponibles sont variables selon les pays etc. </a:t>
            </a:r>
            <a:endParaRPr lang="fr-FR" dirty="0"/>
          </a:p>
        </p:txBody>
      </p:sp>
    </p:spTree>
    <p:extLst>
      <p:ext uri="{BB962C8B-B14F-4D97-AF65-F5344CB8AC3E}">
        <p14:creationId xmlns:p14="http://schemas.microsoft.com/office/powerpoint/2010/main" val="1502325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79208" y="-90264"/>
            <a:ext cx="4589943" cy="1143000"/>
          </a:xfrm>
        </p:spPr>
        <p:txBody>
          <a:bodyPr/>
          <a:lstStyle/>
          <a:p>
            <a:r>
              <a:rPr lang="fr-FR" dirty="0" smtClean="0"/>
              <a:t>Points de vigilance </a:t>
            </a:r>
            <a:endParaRPr lang="fr-FR" dirty="0"/>
          </a:p>
        </p:txBody>
      </p:sp>
      <p:graphicFrame>
        <p:nvGraphicFramePr>
          <p:cNvPr id="4" name="Tableau 3"/>
          <p:cNvGraphicFramePr>
            <a:graphicFrameLocks noGrp="1"/>
          </p:cNvGraphicFramePr>
          <p:nvPr/>
        </p:nvGraphicFramePr>
        <p:xfrm>
          <a:off x="72308" y="867375"/>
          <a:ext cx="9005188" cy="5958840"/>
        </p:xfrm>
        <a:graphic>
          <a:graphicData uri="http://schemas.openxmlformats.org/drawingml/2006/table">
            <a:tbl>
              <a:tblPr firstRow="1" bandRow="1">
                <a:tableStyleId>{5C22544A-7EE6-4342-B048-85BDC9FD1C3A}</a:tableStyleId>
              </a:tblPr>
              <a:tblGrid>
                <a:gridCol w="2684984">
                  <a:extLst>
                    <a:ext uri="{9D8B030D-6E8A-4147-A177-3AD203B41FA5}">
                      <a16:colId xmlns:a16="http://schemas.microsoft.com/office/drawing/2014/main" val="2531627801"/>
                    </a:ext>
                  </a:extLst>
                </a:gridCol>
                <a:gridCol w="2875480">
                  <a:extLst>
                    <a:ext uri="{9D8B030D-6E8A-4147-A177-3AD203B41FA5}">
                      <a16:colId xmlns:a16="http://schemas.microsoft.com/office/drawing/2014/main" val="2710624292"/>
                    </a:ext>
                  </a:extLst>
                </a:gridCol>
                <a:gridCol w="3444724">
                  <a:extLst>
                    <a:ext uri="{9D8B030D-6E8A-4147-A177-3AD203B41FA5}">
                      <a16:colId xmlns:a16="http://schemas.microsoft.com/office/drawing/2014/main" val="275356966"/>
                    </a:ext>
                  </a:extLst>
                </a:gridCol>
              </a:tblGrid>
              <a:tr h="370840">
                <a:tc>
                  <a:txBody>
                    <a:bodyPr/>
                    <a:lstStyle/>
                    <a:p>
                      <a:endParaRPr lang="fr-FR" dirty="0"/>
                    </a:p>
                  </a:txBody>
                  <a:tcPr/>
                </a:tc>
                <a:tc>
                  <a:txBody>
                    <a:bodyPr/>
                    <a:lstStyle/>
                    <a:p>
                      <a:r>
                        <a:rPr lang="fr-FR" dirty="0" smtClean="0"/>
                        <a:t>NIHRD</a:t>
                      </a:r>
                      <a:endParaRPr lang="fr-FR" dirty="0"/>
                    </a:p>
                  </a:txBody>
                  <a:tcPr/>
                </a:tc>
                <a:tc>
                  <a:txBody>
                    <a:bodyPr/>
                    <a:lstStyle/>
                    <a:p>
                      <a:r>
                        <a:rPr lang="fr-FR" dirty="0" smtClean="0"/>
                        <a:t>TCRD</a:t>
                      </a:r>
                      <a:endParaRPr lang="fr-FR" dirty="0"/>
                    </a:p>
                  </a:txBody>
                  <a:tcPr/>
                </a:tc>
                <a:extLst>
                  <a:ext uri="{0D108BD9-81ED-4DB2-BD59-A6C34878D82A}">
                    <a16:rowId xmlns:a16="http://schemas.microsoft.com/office/drawing/2014/main" val="2863905763"/>
                  </a:ext>
                </a:extLst>
              </a:tr>
              <a:tr h="370840">
                <a:tc>
                  <a:txBody>
                    <a:bodyPr/>
                    <a:lstStyle/>
                    <a:p>
                      <a:r>
                        <a:rPr lang="fr-FR" dirty="0" smtClean="0"/>
                        <a:t>Type de base</a:t>
                      </a:r>
                      <a:endParaRPr lang="fr-FR" dirty="0"/>
                    </a:p>
                  </a:txBody>
                  <a:tcPr/>
                </a:tc>
                <a:tc>
                  <a:txBody>
                    <a:bodyPr/>
                    <a:lstStyle/>
                    <a:p>
                      <a:r>
                        <a:rPr lang="fr-FR" dirty="0" smtClean="0"/>
                        <a:t>Base médico-administrative</a:t>
                      </a:r>
                      <a:endParaRPr lang="fr-FR" dirty="0"/>
                    </a:p>
                  </a:txBody>
                  <a:tcPr/>
                </a:tc>
                <a:tc>
                  <a:txBody>
                    <a:bodyPr/>
                    <a:lstStyle/>
                    <a:p>
                      <a:r>
                        <a:rPr lang="fr-FR" dirty="0" smtClean="0"/>
                        <a:t>Registre du cancer</a:t>
                      </a:r>
                      <a:endParaRPr lang="fr-FR" dirty="0"/>
                    </a:p>
                  </a:txBody>
                  <a:tcPr/>
                </a:tc>
                <a:extLst>
                  <a:ext uri="{0D108BD9-81ED-4DB2-BD59-A6C34878D82A}">
                    <a16:rowId xmlns:a16="http://schemas.microsoft.com/office/drawing/2014/main" val="3279561076"/>
                  </a:ext>
                </a:extLst>
              </a:tr>
              <a:tr h="370840">
                <a:tc>
                  <a:txBody>
                    <a:bodyPr/>
                    <a:lstStyle/>
                    <a:p>
                      <a:r>
                        <a:rPr lang="fr-FR" dirty="0" smtClean="0"/>
                        <a:t>Finalité</a:t>
                      </a:r>
                      <a:endParaRPr lang="fr-FR" dirty="0"/>
                    </a:p>
                  </a:txBody>
                  <a:tcPr/>
                </a:tc>
                <a:tc>
                  <a:txBody>
                    <a:bodyPr/>
                    <a:lstStyle/>
                    <a:p>
                      <a:r>
                        <a:rPr lang="fr-FR" dirty="0" smtClean="0"/>
                        <a:t>Facturation / remboursement des soins</a:t>
                      </a:r>
                      <a:endParaRPr lang="fr-FR" dirty="0"/>
                    </a:p>
                  </a:txBody>
                  <a:tcPr/>
                </a:tc>
                <a:tc>
                  <a:txBody>
                    <a:bodyPr/>
                    <a:lstStyle/>
                    <a:p>
                      <a:r>
                        <a:rPr lang="fr-FR" dirty="0" smtClean="0"/>
                        <a:t>Surveillance épidémiologique, incidence, planification santé publique</a:t>
                      </a:r>
                      <a:endParaRPr lang="fr-FR" dirty="0"/>
                    </a:p>
                  </a:txBody>
                  <a:tcPr/>
                </a:tc>
                <a:extLst>
                  <a:ext uri="{0D108BD9-81ED-4DB2-BD59-A6C34878D82A}">
                    <a16:rowId xmlns:a16="http://schemas.microsoft.com/office/drawing/2014/main" val="3006676506"/>
                  </a:ext>
                </a:extLst>
              </a:tr>
              <a:tr h="370840">
                <a:tc>
                  <a:txBody>
                    <a:bodyPr/>
                    <a:lstStyle/>
                    <a:p>
                      <a:r>
                        <a:rPr lang="fr-FR" dirty="0" smtClean="0"/>
                        <a:t>Population couverte</a:t>
                      </a:r>
                      <a:endParaRPr lang="fr-FR" dirty="0"/>
                    </a:p>
                  </a:txBody>
                  <a:tcPr/>
                </a:tc>
                <a:tc>
                  <a:txBody>
                    <a:bodyPr/>
                    <a:lstStyle/>
                    <a:p>
                      <a:r>
                        <a:rPr lang="fr-FR" dirty="0" smtClean="0"/>
                        <a:t>99% pop TWN</a:t>
                      </a:r>
                      <a:endParaRPr lang="fr-FR" dirty="0"/>
                    </a:p>
                  </a:txBody>
                  <a:tcPr/>
                </a:tc>
                <a:tc>
                  <a:txBody>
                    <a:bodyPr/>
                    <a:lstStyle/>
                    <a:p>
                      <a:r>
                        <a:rPr lang="fr-FR" dirty="0" smtClean="0"/>
                        <a:t>98,4% pop TWN</a:t>
                      </a:r>
                      <a:endParaRPr lang="fr-FR" dirty="0"/>
                    </a:p>
                  </a:txBody>
                  <a:tcPr/>
                </a:tc>
                <a:extLst>
                  <a:ext uri="{0D108BD9-81ED-4DB2-BD59-A6C34878D82A}">
                    <a16:rowId xmlns:a16="http://schemas.microsoft.com/office/drawing/2014/main" val="1838608035"/>
                  </a:ext>
                </a:extLst>
              </a:tr>
              <a:tr h="370840">
                <a:tc>
                  <a:txBody>
                    <a:bodyPr/>
                    <a:lstStyle/>
                    <a:p>
                      <a:r>
                        <a:rPr lang="fr-FR" dirty="0" smtClean="0"/>
                        <a:t>Source des données</a:t>
                      </a:r>
                      <a:endParaRPr lang="fr-FR" dirty="0"/>
                    </a:p>
                  </a:txBody>
                  <a:tcPr/>
                </a:tc>
                <a:tc>
                  <a:txBody>
                    <a:bodyPr/>
                    <a:lstStyle/>
                    <a:p>
                      <a:r>
                        <a:rPr lang="fr-FR" dirty="0" smtClean="0"/>
                        <a:t>Consultations ambulatoires</a:t>
                      </a:r>
                    </a:p>
                    <a:p>
                      <a:r>
                        <a:rPr lang="fr-FR" dirty="0" smtClean="0"/>
                        <a:t>Hospitalisations</a:t>
                      </a:r>
                    </a:p>
                    <a:p>
                      <a:r>
                        <a:rPr lang="fr-FR" dirty="0" smtClean="0"/>
                        <a:t>Prescriptions</a:t>
                      </a:r>
                      <a:r>
                        <a:rPr lang="fr-FR" baseline="0" dirty="0" smtClean="0"/>
                        <a:t> médicamenteuses</a:t>
                      </a:r>
                      <a:endParaRPr lang="fr-FR" dirty="0"/>
                    </a:p>
                  </a:txBody>
                  <a:tcPr/>
                </a:tc>
                <a:tc>
                  <a:txBody>
                    <a:bodyPr/>
                    <a:lstStyle/>
                    <a:p>
                      <a:r>
                        <a:rPr lang="fr-FR" dirty="0" smtClean="0"/>
                        <a:t>Croisement de sources : bases hospitalières (</a:t>
                      </a:r>
                      <a:r>
                        <a:rPr lang="fr-FR" dirty="0" err="1" smtClean="0"/>
                        <a:t>diag</a:t>
                      </a:r>
                      <a:r>
                        <a:rPr lang="fr-FR" dirty="0" smtClean="0"/>
                        <a:t>, </a:t>
                      </a:r>
                      <a:r>
                        <a:rPr lang="fr-FR" dirty="0" err="1" smtClean="0"/>
                        <a:t>ttts</a:t>
                      </a:r>
                      <a:r>
                        <a:rPr lang="fr-FR" dirty="0" smtClean="0"/>
                        <a:t>), laboratoires (biopsies), causes</a:t>
                      </a:r>
                      <a:r>
                        <a:rPr lang="fr-FR" baseline="0" dirty="0" smtClean="0"/>
                        <a:t> de décès</a:t>
                      </a:r>
                      <a:endParaRPr lang="fr-FR" dirty="0"/>
                    </a:p>
                  </a:txBody>
                  <a:tcPr/>
                </a:tc>
                <a:extLst>
                  <a:ext uri="{0D108BD9-81ED-4DB2-BD59-A6C34878D82A}">
                    <a16:rowId xmlns:a16="http://schemas.microsoft.com/office/drawing/2014/main" val="2659545244"/>
                  </a:ext>
                </a:extLst>
              </a:tr>
              <a:tr h="370840">
                <a:tc>
                  <a:txBody>
                    <a:bodyPr/>
                    <a:lstStyle/>
                    <a:p>
                      <a:r>
                        <a:rPr lang="fr-FR" dirty="0" smtClean="0"/>
                        <a:t>Nature</a:t>
                      </a:r>
                      <a:r>
                        <a:rPr lang="fr-FR" baseline="0" dirty="0" smtClean="0"/>
                        <a:t> des données contenues</a:t>
                      </a:r>
                      <a:endParaRPr lang="fr-FR" dirty="0"/>
                    </a:p>
                  </a:txBody>
                  <a:tcPr/>
                </a:tc>
                <a:tc>
                  <a:txBody>
                    <a:bodyPr/>
                    <a:lstStyle/>
                    <a:p>
                      <a:r>
                        <a:rPr lang="fr-FR" dirty="0" smtClean="0"/>
                        <a:t>Données sociodémographiques</a:t>
                      </a:r>
                    </a:p>
                    <a:p>
                      <a:r>
                        <a:rPr lang="fr-FR" dirty="0" smtClean="0"/>
                        <a:t>Consommations</a:t>
                      </a:r>
                      <a:r>
                        <a:rPr lang="fr-FR" baseline="0" dirty="0" smtClean="0"/>
                        <a:t> de soins</a:t>
                      </a:r>
                      <a:endParaRPr lang="fr-FR" dirty="0"/>
                    </a:p>
                  </a:txBody>
                  <a:tcPr/>
                </a:tc>
                <a:tc>
                  <a:txBody>
                    <a:bodyPr/>
                    <a:lstStyle/>
                    <a:p>
                      <a:r>
                        <a:rPr lang="fr-FR" dirty="0" smtClean="0"/>
                        <a:t>Diagnostic de cancer</a:t>
                      </a:r>
                    </a:p>
                    <a:p>
                      <a:r>
                        <a:rPr lang="fr-FR" dirty="0" smtClean="0"/>
                        <a:t>Données anatomopathologiques</a:t>
                      </a:r>
                      <a:endParaRPr lang="fr-FR" dirty="0"/>
                    </a:p>
                  </a:txBody>
                  <a:tcPr/>
                </a:tc>
                <a:extLst>
                  <a:ext uri="{0D108BD9-81ED-4DB2-BD59-A6C34878D82A}">
                    <a16:rowId xmlns:a16="http://schemas.microsoft.com/office/drawing/2014/main" val="24970251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Format</a:t>
                      </a:r>
                      <a:r>
                        <a:rPr lang="fr-FR" baseline="0" dirty="0" smtClean="0"/>
                        <a:t> des données</a:t>
                      </a:r>
                      <a:endParaRPr lang="fr-FR" dirty="0" smtClean="0"/>
                    </a:p>
                    <a:p>
                      <a:endParaRPr lang="fr-FR" dirty="0"/>
                    </a:p>
                  </a:txBody>
                  <a:tcPr/>
                </a:tc>
                <a:tc>
                  <a:txBody>
                    <a:bodyPr/>
                    <a:lstStyle/>
                    <a:p>
                      <a:r>
                        <a:rPr lang="fr-FR" dirty="0" smtClean="0"/>
                        <a:t>ICD-9, code traitements</a:t>
                      </a:r>
                      <a:endParaRPr lang="fr-FR" dirty="0"/>
                    </a:p>
                  </a:txBody>
                  <a:tcPr/>
                </a:tc>
                <a:tc>
                  <a:txBody>
                    <a:bodyPr/>
                    <a:lstStyle/>
                    <a:p>
                      <a:r>
                        <a:rPr lang="fr-FR" dirty="0" smtClean="0"/>
                        <a:t>ICD-O-3</a:t>
                      </a:r>
                      <a:endParaRPr lang="fr-FR" dirty="0"/>
                    </a:p>
                  </a:txBody>
                  <a:tcPr/>
                </a:tc>
                <a:extLst>
                  <a:ext uri="{0D108BD9-81ED-4DB2-BD59-A6C34878D82A}">
                    <a16:rowId xmlns:a16="http://schemas.microsoft.com/office/drawing/2014/main" val="3133092191"/>
                  </a:ext>
                </a:extLst>
              </a:tr>
              <a:tr h="370840">
                <a:tc>
                  <a:txBody>
                    <a:bodyPr/>
                    <a:lstStyle/>
                    <a:p>
                      <a:r>
                        <a:rPr lang="fr-FR" dirty="0" smtClean="0"/>
                        <a:t>Mode</a:t>
                      </a:r>
                      <a:r>
                        <a:rPr lang="fr-FR" baseline="0" dirty="0" smtClean="0"/>
                        <a:t>s de collecte des données</a:t>
                      </a:r>
                      <a:endParaRPr lang="fr-FR" dirty="0"/>
                    </a:p>
                  </a:txBody>
                  <a:tcPr/>
                </a:tc>
                <a:tc>
                  <a:txBody>
                    <a:bodyPr/>
                    <a:lstStyle/>
                    <a:p>
                      <a:r>
                        <a:rPr lang="fr-FR" dirty="0" smtClean="0"/>
                        <a:t>Transmissions</a:t>
                      </a:r>
                      <a:r>
                        <a:rPr lang="fr-FR" baseline="0" dirty="0" smtClean="0"/>
                        <a:t> informations facturation</a:t>
                      </a:r>
                      <a:endParaRPr lang="fr-FR" dirty="0"/>
                    </a:p>
                  </a:txBody>
                  <a:tcPr/>
                </a:tc>
                <a:tc>
                  <a:txBody>
                    <a:bodyPr/>
                    <a:lstStyle/>
                    <a:p>
                      <a:r>
                        <a:rPr lang="fr-FR" dirty="0" smtClean="0"/>
                        <a:t>Collecte systématique et exhaustive</a:t>
                      </a:r>
                      <a:r>
                        <a:rPr lang="fr-FR" baseline="0" dirty="0" smtClean="0"/>
                        <a:t> (</a:t>
                      </a:r>
                      <a:r>
                        <a:rPr lang="fr-FR" u="none" baseline="0" dirty="0" smtClean="0"/>
                        <a:t>autant que possible</a:t>
                      </a:r>
                      <a:r>
                        <a:rPr lang="fr-FR" baseline="0" dirty="0" smtClean="0"/>
                        <a:t>) pour une population sur un territoire donné</a:t>
                      </a:r>
                      <a:endParaRPr lang="fr-FR" dirty="0"/>
                    </a:p>
                  </a:txBody>
                  <a:tcPr/>
                </a:tc>
                <a:extLst>
                  <a:ext uri="{0D108BD9-81ED-4DB2-BD59-A6C34878D82A}">
                    <a16:rowId xmlns:a16="http://schemas.microsoft.com/office/drawing/2014/main" val="1461263513"/>
                  </a:ext>
                </a:extLst>
              </a:tr>
            </a:tbl>
          </a:graphicData>
        </a:graphic>
      </p:graphicFrame>
      <p:pic>
        <p:nvPicPr>
          <p:cNvPr id="5" name="Image 4"/>
          <p:cNvPicPr>
            <a:picLocks noChangeAspect="1"/>
          </p:cNvPicPr>
          <p:nvPr/>
        </p:nvPicPr>
        <p:blipFill rotWithShape="1">
          <a:blip r:embed="rId3"/>
          <a:srcRect l="202" t="2953" r="-202" b="8454"/>
          <a:stretch/>
        </p:blipFill>
        <p:spPr>
          <a:xfrm>
            <a:off x="3256245" y="-20282"/>
            <a:ext cx="922963" cy="817676"/>
          </a:xfrm>
          <a:prstGeom prst="triangle">
            <a:avLst/>
          </a:prstGeom>
        </p:spPr>
      </p:pic>
      <p:sp>
        <p:nvSpPr>
          <p:cNvPr id="8" name="Légende encadrée avec une bordure 2 7"/>
          <p:cNvSpPr/>
          <p:nvPr/>
        </p:nvSpPr>
        <p:spPr>
          <a:xfrm>
            <a:off x="193737" y="1350159"/>
            <a:ext cx="2018118" cy="851692"/>
          </a:xfrm>
          <a:prstGeom prst="accentBorderCallout2">
            <a:avLst>
              <a:gd name="adj1" fmla="val 48281"/>
              <a:gd name="adj2" fmla="val 104630"/>
              <a:gd name="adj3" fmla="val 51974"/>
              <a:gd name="adj4" fmla="val 114755"/>
              <a:gd name="adj5" fmla="val 57735"/>
              <a:gd name="adj6" fmla="val 12309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Tout ce qui n’est pas remboursé</a:t>
            </a:r>
          </a:p>
          <a:p>
            <a:pPr algn="ctr"/>
            <a:r>
              <a:rPr lang="fr-FR" sz="1600" dirty="0" smtClean="0"/>
              <a:t>-&gt; Biais de classement </a:t>
            </a:r>
            <a:endParaRPr lang="fr-FR" sz="1600" dirty="0"/>
          </a:p>
        </p:txBody>
      </p:sp>
      <p:sp>
        <p:nvSpPr>
          <p:cNvPr id="9" name="Légende encadrée avec une bordure 2 8"/>
          <p:cNvSpPr/>
          <p:nvPr/>
        </p:nvSpPr>
        <p:spPr>
          <a:xfrm>
            <a:off x="193737" y="2348582"/>
            <a:ext cx="2018118" cy="789589"/>
          </a:xfrm>
          <a:prstGeom prst="accentBorderCallout2">
            <a:avLst>
              <a:gd name="adj1" fmla="val 48281"/>
              <a:gd name="adj2" fmla="val 104630"/>
              <a:gd name="adj3" fmla="val 42697"/>
              <a:gd name="adj4" fmla="val 117389"/>
              <a:gd name="adj5" fmla="val 40251"/>
              <a:gd name="adj6" fmla="val 12361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Population non incluse/couverte </a:t>
            </a:r>
          </a:p>
          <a:p>
            <a:pPr algn="ctr"/>
            <a:r>
              <a:rPr lang="fr-FR" sz="1600" dirty="0" smtClean="0"/>
              <a:t>-&gt; Biais de sélection </a:t>
            </a:r>
            <a:endParaRPr lang="fr-FR" sz="1600" dirty="0"/>
          </a:p>
        </p:txBody>
      </p:sp>
      <p:sp>
        <p:nvSpPr>
          <p:cNvPr id="10" name="Légende encadrée avec une bordure 2 9"/>
          <p:cNvSpPr/>
          <p:nvPr/>
        </p:nvSpPr>
        <p:spPr>
          <a:xfrm>
            <a:off x="-2901267" y="3761552"/>
            <a:ext cx="2018118" cy="1053037"/>
          </a:xfrm>
          <a:prstGeom prst="accentBorderCallout2">
            <a:avLst>
              <a:gd name="adj1" fmla="val 48281"/>
              <a:gd name="adj2" fmla="val 104630"/>
              <a:gd name="adj3" fmla="val 28235"/>
              <a:gd name="adj4" fmla="val 116862"/>
              <a:gd name="adj5" fmla="val 13193"/>
              <a:gd name="adj6" fmla="val 12625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Périmètre : Soins non inclus </a:t>
            </a:r>
            <a:r>
              <a:rPr lang="fr-FR" sz="1200" dirty="0" smtClean="0"/>
              <a:t>(certaines bases que hospitalières ou registre de labo etc.)  </a:t>
            </a:r>
          </a:p>
          <a:p>
            <a:pPr algn="ctr"/>
            <a:r>
              <a:rPr lang="fr-FR" sz="1600" dirty="0" smtClean="0"/>
              <a:t>-&gt; Biais de classement </a:t>
            </a:r>
            <a:endParaRPr lang="fr-FR" sz="1600" dirty="0"/>
          </a:p>
        </p:txBody>
      </p:sp>
      <p:sp>
        <p:nvSpPr>
          <p:cNvPr id="12" name="Légende encadrée avec une bordure 1 11"/>
          <p:cNvSpPr/>
          <p:nvPr/>
        </p:nvSpPr>
        <p:spPr>
          <a:xfrm>
            <a:off x="6948264" y="4725144"/>
            <a:ext cx="2018118" cy="998106"/>
          </a:xfrm>
          <a:prstGeom prst="accentBorderCallout1">
            <a:avLst>
              <a:gd name="adj1" fmla="val 54969"/>
              <a:gd name="adj2" fmla="val -4118"/>
              <a:gd name="adj3" fmla="val 93326"/>
              <a:gd name="adj4" fmla="val -615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Vérification de l’exhaustivité</a:t>
            </a:r>
          </a:p>
          <a:p>
            <a:pPr algn="ctr"/>
            <a:r>
              <a:rPr lang="fr-FR" sz="1600" dirty="0" smtClean="0"/>
              <a:t>-&gt; Biais de sélection / classement </a:t>
            </a:r>
            <a:endParaRPr lang="fr-FR" sz="1600" dirty="0"/>
          </a:p>
        </p:txBody>
      </p:sp>
      <p:sp>
        <p:nvSpPr>
          <p:cNvPr id="13" name="Légende encadrée avec une bordure 2 12"/>
          <p:cNvSpPr/>
          <p:nvPr/>
        </p:nvSpPr>
        <p:spPr>
          <a:xfrm>
            <a:off x="179512" y="4395482"/>
            <a:ext cx="2018118" cy="942719"/>
          </a:xfrm>
          <a:prstGeom prst="accentBorderCallout2">
            <a:avLst>
              <a:gd name="adj1" fmla="val 48281"/>
              <a:gd name="adj2" fmla="val 104630"/>
              <a:gd name="adj3" fmla="val 45153"/>
              <a:gd name="adj4" fmla="val 113701"/>
              <a:gd name="adj5" fmla="val 33140"/>
              <a:gd name="adj6" fmla="val 12625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Autres facteurs de risque / sévérité</a:t>
            </a:r>
          </a:p>
          <a:p>
            <a:pPr algn="ctr"/>
            <a:r>
              <a:rPr lang="fr-FR" sz="1600" dirty="0" smtClean="0"/>
              <a:t>-&gt; Biais de confusion </a:t>
            </a:r>
            <a:endParaRPr lang="fr-FR" sz="1600" dirty="0"/>
          </a:p>
        </p:txBody>
      </p:sp>
      <p:sp>
        <p:nvSpPr>
          <p:cNvPr id="20" name="Légende encadrée avec une bordure 2 19"/>
          <p:cNvSpPr/>
          <p:nvPr/>
        </p:nvSpPr>
        <p:spPr>
          <a:xfrm>
            <a:off x="187361" y="5508104"/>
            <a:ext cx="2018118" cy="1233264"/>
          </a:xfrm>
          <a:prstGeom prst="accentBorderCallout2">
            <a:avLst>
              <a:gd name="adj1" fmla="val 25003"/>
              <a:gd name="adj2" fmla="val 104630"/>
              <a:gd name="adj3" fmla="val -5790"/>
              <a:gd name="adj4" fmla="val 115281"/>
              <a:gd name="adj5" fmla="val -19858"/>
              <a:gd name="adj6" fmla="val 1278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Standardisation, </a:t>
            </a:r>
            <a:r>
              <a:rPr lang="fr-FR" sz="1600" dirty="0"/>
              <a:t>p</a:t>
            </a:r>
            <a:r>
              <a:rPr lang="fr-FR" sz="1600" dirty="0" smtClean="0"/>
              <a:t>récision et validité du codage (FP, FN)</a:t>
            </a:r>
          </a:p>
          <a:p>
            <a:pPr algn="ctr"/>
            <a:r>
              <a:rPr lang="fr-FR" sz="1600" dirty="0" smtClean="0"/>
              <a:t>-&gt; Biais de classement </a:t>
            </a:r>
            <a:endParaRPr lang="fr-FR" sz="1600" dirty="0"/>
          </a:p>
        </p:txBody>
      </p:sp>
      <p:sp>
        <p:nvSpPr>
          <p:cNvPr id="21" name="Légende encadrée avec une bordure 2 20"/>
          <p:cNvSpPr/>
          <p:nvPr/>
        </p:nvSpPr>
        <p:spPr>
          <a:xfrm>
            <a:off x="193737" y="140994"/>
            <a:ext cx="2018118" cy="851692"/>
          </a:xfrm>
          <a:prstGeom prst="accentBorderCallout2">
            <a:avLst>
              <a:gd name="adj1" fmla="val 48281"/>
              <a:gd name="adj2" fmla="val 104630"/>
              <a:gd name="adj3" fmla="val 51974"/>
              <a:gd name="adj4" fmla="val 114755"/>
              <a:gd name="adj5" fmla="val 148868"/>
              <a:gd name="adj6" fmla="val 12256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smtClean="0"/>
              <a:t>Finalité va conditionner modalités et qualité des données  </a:t>
            </a:r>
            <a:endParaRPr lang="fr-FR" sz="1400" dirty="0"/>
          </a:p>
        </p:txBody>
      </p:sp>
    </p:spTree>
    <p:extLst>
      <p:ext uri="{BB962C8B-B14F-4D97-AF65-F5344CB8AC3E}">
        <p14:creationId xmlns:p14="http://schemas.microsoft.com/office/powerpoint/2010/main" val="4273048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20"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BIAIS</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17979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Principaux biais à rechercher selon type d’étude</a:t>
            </a:r>
            <a:endParaRPr lang="fr-FR" dirty="0"/>
          </a:p>
        </p:txBody>
      </p:sp>
      <p:sp>
        <p:nvSpPr>
          <p:cNvPr id="5" name="Espace réservé du contenu 4"/>
          <p:cNvSpPr>
            <a:spLocks noGrp="1"/>
          </p:cNvSpPr>
          <p:nvPr>
            <p:ph idx="1"/>
          </p:nvPr>
        </p:nvSpPr>
        <p:spPr>
          <a:xfrm>
            <a:off x="446856" y="1412776"/>
            <a:ext cx="8697144" cy="4525963"/>
          </a:xfrm>
        </p:spPr>
        <p:txBody>
          <a:bodyPr/>
          <a:lstStyle/>
          <a:p>
            <a:r>
              <a:rPr lang="fr-FR" dirty="0" smtClean="0"/>
              <a:t>1 = Rechercher les 3 types de biais</a:t>
            </a:r>
          </a:p>
          <a:p>
            <a:pPr lvl="1"/>
            <a:r>
              <a:rPr lang="fr-FR" dirty="0" smtClean="0"/>
              <a:t>Sélection</a:t>
            </a:r>
          </a:p>
          <a:p>
            <a:pPr lvl="1"/>
            <a:r>
              <a:rPr lang="fr-FR" dirty="0" smtClean="0"/>
              <a:t>Mesure ou classement</a:t>
            </a:r>
          </a:p>
          <a:p>
            <a:pPr lvl="1"/>
            <a:r>
              <a:rPr lang="fr-FR" dirty="0" smtClean="0"/>
              <a:t>Effet de confusion</a:t>
            </a:r>
          </a:p>
          <a:p>
            <a:pPr marL="457200" lvl="1" indent="0">
              <a:buNone/>
            </a:pPr>
            <a:r>
              <a:rPr lang="fr-FR" dirty="0" smtClean="0"/>
              <a:t> spécificités à avoir pour chaque type d’étude</a:t>
            </a:r>
          </a:p>
          <a:p>
            <a:r>
              <a:rPr lang="fr-FR" dirty="0" smtClean="0"/>
              <a:t>2 = Est ce différentiel ou non ?</a:t>
            </a:r>
          </a:p>
          <a:p>
            <a:pPr marL="0" indent="0">
              <a:buNone/>
            </a:pPr>
            <a:r>
              <a:rPr lang="fr-FR" dirty="0"/>
              <a:t>	</a:t>
            </a:r>
            <a:r>
              <a:rPr lang="fr-FR" dirty="0" smtClean="0"/>
              <a:t>menace de la validité interne si différentiel ++</a:t>
            </a:r>
          </a:p>
          <a:p>
            <a:r>
              <a:rPr lang="fr-FR" dirty="0" smtClean="0"/>
              <a:t>3 = Quelle ampleur et quel sens attendu ? </a:t>
            </a:r>
            <a:endParaRPr lang="fr-FR" dirty="0"/>
          </a:p>
        </p:txBody>
      </p:sp>
      <p:pic>
        <p:nvPicPr>
          <p:cNvPr id="6" name="Image 5" descr="File:Warning sign font awesome-red.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56" y="3423729"/>
            <a:ext cx="504056" cy="504056"/>
          </a:xfrm>
          <a:prstGeom prst="rect">
            <a:avLst/>
          </a:prstGeom>
        </p:spPr>
      </p:pic>
    </p:spTree>
    <p:extLst>
      <p:ext uri="{BB962C8B-B14F-4D97-AF65-F5344CB8AC3E}">
        <p14:creationId xmlns:p14="http://schemas.microsoft.com/office/powerpoint/2010/main" val="2953345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Biais de sélection</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36031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553" y="-243408"/>
            <a:ext cx="8229600" cy="1143000"/>
          </a:xfrm>
        </p:spPr>
        <p:txBody>
          <a:bodyPr>
            <a:noAutofit/>
          </a:bodyPr>
          <a:lstStyle/>
          <a:p>
            <a:r>
              <a:rPr lang="fr-FR" sz="3200" dirty="0" smtClean="0"/>
              <a:t>Principaux biais à rechercher selon type </a:t>
            </a:r>
            <a:r>
              <a:rPr lang="fr-FR" sz="3200" dirty="0" smtClean="0"/>
              <a:t>d’étude (liste non exhaustive)</a:t>
            </a:r>
            <a:endParaRPr lang="fr-FR" sz="3200" dirty="0"/>
          </a:p>
        </p:txBody>
      </p:sp>
      <p:graphicFrame>
        <p:nvGraphicFramePr>
          <p:cNvPr id="4" name="Tableau 3"/>
          <p:cNvGraphicFramePr>
            <a:graphicFrameLocks noGrp="1"/>
          </p:cNvGraphicFramePr>
          <p:nvPr>
            <p:extLst>
              <p:ext uri="{D42A27DB-BD31-4B8C-83A1-F6EECF244321}">
                <p14:modId xmlns:p14="http://schemas.microsoft.com/office/powerpoint/2010/main" val="2817021429"/>
              </p:ext>
            </p:extLst>
          </p:nvPr>
        </p:nvGraphicFramePr>
        <p:xfrm>
          <a:off x="235129" y="925633"/>
          <a:ext cx="8682448" cy="5120640"/>
        </p:xfrm>
        <a:graphic>
          <a:graphicData uri="http://schemas.openxmlformats.org/drawingml/2006/table">
            <a:tbl>
              <a:tblPr firstRow="1" bandRow="1">
                <a:tableStyleId>{5C22544A-7EE6-4342-B048-85BDC9FD1C3A}</a:tableStyleId>
              </a:tblPr>
              <a:tblGrid>
                <a:gridCol w="1617107">
                  <a:extLst>
                    <a:ext uri="{9D8B030D-6E8A-4147-A177-3AD203B41FA5}">
                      <a16:colId xmlns:a16="http://schemas.microsoft.com/office/drawing/2014/main" val="2690223970"/>
                    </a:ext>
                  </a:extLst>
                </a:gridCol>
                <a:gridCol w="3347639">
                  <a:extLst>
                    <a:ext uri="{9D8B030D-6E8A-4147-A177-3AD203B41FA5}">
                      <a16:colId xmlns:a16="http://schemas.microsoft.com/office/drawing/2014/main" val="386911175"/>
                    </a:ext>
                  </a:extLst>
                </a:gridCol>
                <a:gridCol w="3717702">
                  <a:extLst>
                    <a:ext uri="{9D8B030D-6E8A-4147-A177-3AD203B41FA5}">
                      <a16:colId xmlns:a16="http://schemas.microsoft.com/office/drawing/2014/main" val="191675868"/>
                    </a:ext>
                  </a:extLst>
                </a:gridCol>
              </a:tblGrid>
              <a:tr h="402986">
                <a:tc>
                  <a:txBody>
                    <a:bodyPr/>
                    <a:lstStyle/>
                    <a:p>
                      <a:endParaRPr lang="fr-FR" sz="2400" dirty="0"/>
                    </a:p>
                  </a:txBody>
                  <a:tcPr/>
                </a:tc>
                <a:tc>
                  <a:txBody>
                    <a:bodyPr/>
                    <a:lstStyle/>
                    <a:p>
                      <a:r>
                        <a:rPr lang="fr-FR" sz="2400" dirty="0" smtClean="0"/>
                        <a:t>COHORTE</a:t>
                      </a:r>
                      <a:endParaRPr lang="fr-FR" sz="2400" dirty="0"/>
                    </a:p>
                  </a:txBody>
                  <a:tcPr/>
                </a:tc>
                <a:tc>
                  <a:txBody>
                    <a:bodyPr/>
                    <a:lstStyle/>
                    <a:p>
                      <a:r>
                        <a:rPr lang="fr-FR" sz="2400" dirty="0" smtClean="0"/>
                        <a:t>CAS TEMOINS</a:t>
                      </a:r>
                      <a:endParaRPr lang="fr-FR" sz="2400" dirty="0"/>
                    </a:p>
                  </a:txBody>
                  <a:tcPr/>
                </a:tc>
                <a:extLst>
                  <a:ext uri="{0D108BD9-81ED-4DB2-BD59-A6C34878D82A}">
                    <a16:rowId xmlns:a16="http://schemas.microsoft.com/office/drawing/2014/main" val="2209641899"/>
                  </a:ext>
                </a:extLst>
              </a:tr>
              <a:tr h="1188204">
                <a:tc>
                  <a:txBody>
                    <a:bodyPr/>
                    <a:lstStyle/>
                    <a:p>
                      <a:r>
                        <a:rPr lang="fr-FR" sz="2400" b="1" u="sng" dirty="0" smtClean="0">
                          <a:solidFill>
                            <a:schemeClr val="accent6"/>
                          </a:solidFill>
                        </a:rPr>
                        <a:t>SÉLECTION</a:t>
                      </a:r>
                      <a:endParaRPr lang="fr-FR" sz="2400" b="1" u="sng" dirty="0">
                        <a:solidFill>
                          <a:schemeClr val="accent6"/>
                        </a:solidFill>
                      </a:endParaRPr>
                    </a:p>
                  </a:txBody>
                  <a:tcPr/>
                </a:tc>
                <a:tc>
                  <a:txBody>
                    <a:bodyPr/>
                    <a:lstStyle/>
                    <a:p>
                      <a:r>
                        <a:rPr lang="fr-FR" sz="2400" b="1" dirty="0" smtClean="0"/>
                        <a:t>Perdus de vue </a:t>
                      </a:r>
                      <a:r>
                        <a:rPr lang="fr-FR" sz="2400" dirty="0" smtClean="0"/>
                        <a:t>++ (cohorte prospective)</a:t>
                      </a:r>
                    </a:p>
                    <a:p>
                      <a:r>
                        <a:rPr lang="fr-FR" sz="2400" dirty="0" smtClean="0"/>
                        <a:t>Ou cohorte </a:t>
                      </a:r>
                      <a:r>
                        <a:rPr lang="fr-FR" sz="2400" dirty="0" err="1" smtClean="0"/>
                        <a:t>exp</a:t>
                      </a:r>
                      <a:r>
                        <a:rPr lang="fr-FR" sz="2400" dirty="0" smtClean="0"/>
                        <a:t>/</a:t>
                      </a:r>
                      <a:r>
                        <a:rPr lang="fr-FR" sz="2400" dirty="0" err="1" smtClean="0"/>
                        <a:t>nonexp</a:t>
                      </a:r>
                      <a:endParaRPr lang="fr-FR" sz="2400" dirty="0" smtClean="0"/>
                    </a:p>
                  </a:txBody>
                  <a:tcPr/>
                </a:tc>
                <a:tc>
                  <a:txBody>
                    <a:bodyPr/>
                    <a:lstStyle/>
                    <a:p>
                      <a:r>
                        <a:rPr lang="fr-FR" sz="2400" b="1" kern="1200" dirty="0" smtClean="0">
                          <a:solidFill>
                            <a:schemeClr val="dk1"/>
                          </a:solidFill>
                          <a:effectLst/>
                          <a:latin typeface="+mn-lt"/>
                          <a:ea typeface="+mn-ea"/>
                          <a:cs typeface="+mn-cs"/>
                        </a:rPr>
                        <a:t>Cas et témoins </a:t>
                      </a:r>
                      <a:r>
                        <a:rPr lang="fr-FR" sz="2400" kern="1200" dirty="0" smtClean="0">
                          <a:solidFill>
                            <a:schemeClr val="dk1"/>
                          </a:solidFill>
                          <a:effectLst/>
                          <a:latin typeface="+mn-lt"/>
                          <a:ea typeface="+mn-ea"/>
                          <a:cs typeface="+mn-cs"/>
                        </a:rPr>
                        <a:t>différents sur d’autres facteurs que le critère </a:t>
                      </a:r>
                      <a:r>
                        <a:rPr lang="fr-FR" sz="2400" kern="1200" smtClean="0">
                          <a:solidFill>
                            <a:schemeClr val="dk1"/>
                          </a:solidFill>
                          <a:effectLst/>
                          <a:latin typeface="+mn-lt"/>
                          <a:ea typeface="+mn-ea"/>
                          <a:cs typeface="+mn-cs"/>
                        </a:rPr>
                        <a:t>de jugement : </a:t>
                      </a:r>
                      <a:endParaRPr lang="fr-FR"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554514072"/>
                  </a:ext>
                </a:extLst>
              </a:tr>
              <a:tr h="1544665">
                <a:tc>
                  <a:txBody>
                    <a:bodyPr/>
                    <a:lstStyle/>
                    <a:p>
                      <a:r>
                        <a:rPr lang="fr-FR" sz="2400" b="1" dirty="0" smtClean="0"/>
                        <a:t>Où</a:t>
                      </a:r>
                      <a:r>
                        <a:rPr lang="fr-FR" sz="2400" b="1" baseline="0" dirty="0" smtClean="0"/>
                        <a:t> ?</a:t>
                      </a:r>
                      <a:endParaRPr lang="fr-FR"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t>-&gt; regarder le flow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t>-&gt; cohorte historique = exclusion a priori</a:t>
                      </a:r>
                      <a:r>
                        <a:rPr lang="fr-FR" sz="2400" baseline="0" dirty="0" smtClean="0"/>
                        <a:t> des données manquantes </a:t>
                      </a:r>
                      <a:endParaRPr lang="fr-FR" sz="2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solidFill>
                            <a:schemeClr val="dk1"/>
                          </a:solidFill>
                          <a:effectLst/>
                          <a:latin typeface="+mn-lt"/>
                          <a:ea typeface="+mn-ea"/>
                          <a:cs typeface="+mn-cs"/>
                        </a:rPr>
                        <a:t>-&gt; tableau caractéristiques des groupes</a:t>
                      </a:r>
                    </a:p>
                  </a:txBody>
                  <a:tcPr/>
                </a:tc>
                <a:extLst>
                  <a:ext uri="{0D108BD9-81ED-4DB2-BD59-A6C34878D82A}">
                    <a16:rowId xmlns:a16="http://schemas.microsoft.com/office/drawing/2014/main" val="2189096190"/>
                  </a:ext>
                </a:extLst>
              </a:tr>
              <a:tr h="1544665">
                <a:tc>
                  <a:txBody>
                    <a:bodyPr/>
                    <a:lstStyle/>
                    <a:p>
                      <a:r>
                        <a:rPr lang="fr-FR" sz="2400" b="1" dirty="0" smtClean="0"/>
                        <a:t>Comment le réduire</a:t>
                      </a:r>
                      <a:endParaRPr lang="fr-FR"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t>-&gt; analyses avec imputation des données manquantes, pondération</a:t>
                      </a:r>
                    </a:p>
                    <a:p>
                      <a:endParaRPr lang="fr-FR" sz="2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solidFill>
                            <a:schemeClr val="dk1"/>
                          </a:solidFill>
                          <a:effectLst/>
                          <a:latin typeface="+mn-lt"/>
                          <a:ea typeface="+mn-ea"/>
                          <a:cs typeface="+mn-cs"/>
                        </a:rPr>
                        <a:t>-&gt; </a:t>
                      </a:r>
                      <a:r>
                        <a:rPr lang="fr-FR" sz="2400" kern="1200" baseline="0" dirty="0" smtClean="0">
                          <a:solidFill>
                            <a:schemeClr val="dk1"/>
                          </a:solidFill>
                          <a:effectLst/>
                          <a:latin typeface="+mn-lt"/>
                          <a:ea typeface="+mn-ea"/>
                          <a:cs typeface="+mn-cs"/>
                        </a:rPr>
                        <a:t> appariement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baseline="0" dirty="0" smtClean="0">
                          <a:solidFill>
                            <a:schemeClr val="dk1"/>
                          </a:solidFill>
                          <a:effectLst/>
                          <a:latin typeface="+mn-lt"/>
                          <a:ea typeface="+mn-ea"/>
                          <a:cs typeface="+mn-cs"/>
                        </a:rPr>
                        <a:t>-&gt; sélection dans une même population</a:t>
                      </a:r>
                      <a:endParaRPr lang="fr-FR" sz="2400" kern="1200" dirty="0" smtClean="0">
                        <a:solidFill>
                          <a:schemeClr val="dk1"/>
                        </a:solidFill>
                        <a:effectLst/>
                        <a:latin typeface="+mn-lt"/>
                        <a:ea typeface="+mn-ea"/>
                        <a:cs typeface="+mn-cs"/>
                      </a:endParaRPr>
                    </a:p>
                    <a:p>
                      <a:endParaRPr lang="fr-FR" sz="2400" kern="1200" dirty="0">
                        <a:solidFill>
                          <a:schemeClr val="dk1"/>
                        </a:solidFill>
                        <a:effectLst/>
                        <a:latin typeface="+mn-lt"/>
                        <a:ea typeface="+mn-ea"/>
                        <a:cs typeface="+mn-cs"/>
                      </a:endParaRPr>
                    </a:p>
                  </a:txBody>
                  <a:tcPr/>
                </a:tc>
                <a:extLst>
                  <a:ext uri="{0D108BD9-81ED-4DB2-BD59-A6C34878D82A}">
                    <a16:rowId xmlns:a16="http://schemas.microsoft.com/office/drawing/2014/main" val="1551840395"/>
                  </a:ext>
                </a:extLst>
              </a:tr>
            </a:tbl>
          </a:graphicData>
        </a:graphic>
      </p:graphicFrame>
    </p:spTree>
    <p:extLst>
      <p:ext uri="{BB962C8B-B14F-4D97-AF65-F5344CB8AC3E}">
        <p14:creationId xmlns:p14="http://schemas.microsoft.com/office/powerpoint/2010/main" val="2127056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99392"/>
            <a:ext cx="8229600" cy="1143000"/>
          </a:xfrm>
        </p:spPr>
        <p:txBody>
          <a:bodyPr>
            <a:noAutofit/>
          </a:bodyPr>
          <a:lstStyle/>
          <a:p>
            <a:r>
              <a:rPr lang="fr-FR" sz="3600" b="1" dirty="0" smtClean="0"/>
              <a:t>Méthodologie</a:t>
            </a:r>
            <a:endParaRPr lang="fr-FR" sz="2800" b="1" dirty="0"/>
          </a:p>
        </p:txBody>
      </p:sp>
      <p:sp>
        <p:nvSpPr>
          <p:cNvPr id="3" name="Espace réservé du contenu 2"/>
          <p:cNvSpPr>
            <a:spLocks noGrp="1"/>
          </p:cNvSpPr>
          <p:nvPr>
            <p:ph idx="1"/>
          </p:nvPr>
        </p:nvSpPr>
        <p:spPr/>
        <p:txBody>
          <a:bodyPr/>
          <a:lstStyle/>
          <a:p>
            <a:r>
              <a:rPr lang="fr-FR" dirty="0"/>
              <a:t>Toujours bien comprendre la méthode de l’étude chronologie recueil des données / critères de </a:t>
            </a:r>
            <a:r>
              <a:rPr lang="fr-FR" dirty="0" smtClean="0"/>
              <a:t>jugement</a:t>
            </a:r>
          </a:p>
          <a:p>
            <a:r>
              <a:rPr lang="fr-FR" dirty="0" smtClean="0"/>
              <a:t>Recrutement des participants</a:t>
            </a:r>
          </a:p>
          <a:p>
            <a:r>
              <a:rPr lang="fr-FR" dirty="0" smtClean="0"/>
              <a:t>Collecte des données</a:t>
            </a:r>
          </a:p>
          <a:p>
            <a:r>
              <a:rPr lang="fr-FR" dirty="0" smtClean="0"/>
              <a:t>Interrogation de la base / analyses</a:t>
            </a:r>
            <a:endParaRPr lang="fr-FR" dirty="0"/>
          </a:p>
        </p:txBody>
      </p:sp>
      <p:cxnSp>
        <p:nvCxnSpPr>
          <p:cNvPr id="4" name="Connecteur droit 3"/>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300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biais de sélection cohorte</a:t>
            </a:r>
            <a:endParaRPr lang="fr-FR" dirty="0"/>
          </a:p>
        </p:txBody>
      </p:sp>
      <p:sp>
        <p:nvSpPr>
          <p:cNvPr id="3" name="Espace réservé du contenu 2"/>
          <p:cNvSpPr>
            <a:spLocks noGrp="1"/>
          </p:cNvSpPr>
          <p:nvPr>
            <p:ph idx="1"/>
          </p:nvPr>
        </p:nvSpPr>
        <p:spPr>
          <a:xfrm>
            <a:off x="446856" y="1412776"/>
            <a:ext cx="8229600" cy="5760640"/>
          </a:xfrm>
        </p:spPr>
        <p:txBody>
          <a:bodyPr/>
          <a:lstStyle/>
          <a:p>
            <a:r>
              <a:rPr lang="fr-FR" dirty="0" smtClean="0"/>
              <a:t>Biais lors de la constitution de l’échantillon</a:t>
            </a:r>
          </a:p>
          <a:p>
            <a:pPr lvl="1"/>
            <a:r>
              <a:rPr lang="fr-FR" dirty="0" smtClean="0"/>
              <a:t>Cohorte historique sur données de dossiers professionnels : </a:t>
            </a:r>
          </a:p>
          <a:p>
            <a:pPr lvl="2"/>
            <a:r>
              <a:rPr lang="fr-FR" dirty="0" smtClean="0"/>
              <a:t>exposition solvants et cancer </a:t>
            </a:r>
          </a:p>
          <a:p>
            <a:pPr lvl="2"/>
            <a:r>
              <a:rPr lang="fr-FR" dirty="0" smtClean="0"/>
              <a:t>anciens </a:t>
            </a:r>
            <a:r>
              <a:rPr lang="fr-FR" dirty="0"/>
              <a:t>dossiers </a:t>
            </a:r>
            <a:r>
              <a:rPr lang="fr-FR" dirty="0" smtClean="0"/>
              <a:t>perdus </a:t>
            </a:r>
            <a:r>
              <a:rPr lang="fr-FR" dirty="0"/>
              <a:t>ou jetés, mais, compte tenu des soupçons concernant les effets du solvant, les dossiers des employés qui avaient travaillé avec les solvants et avaient par la suite eu des problèmes de santé étaient plus susceptibles d'être conservés. </a:t>
            </a:r>
            <a:endParaRPr lang="fr-FR" dirty="0" smtClean="0"/>
          </a:p>
          <a:p>
            <a:pPr lvl="2"/>
            <a:r>
              <a:rPr lang="fr-FR" dirty="0" smtClean="0"/>
              <a:t>inclusion dans l’étude liée à l’exposition &amp; maladie =&gt; peut entrainer sur ou sous estimation selon les situations (différentiel)</a:t>
            </a:r>
            <a:endParaRPr lang="fr-FR" dirty="0"/>
          </a:p>
        </p:txBody>
      </p:sp>
    </p:spTree>
    <p:extLst>
      <p:ext uri="{BB962C8B-B14F-4D97-AF65-F5344CB8AC3E}">
        <p14:creationId xmlns:p14="http://schemas.microsoft.com/office/powerpoint/2010/main" val="1791566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biais de sélection cohorte</a:t>
            </a:r>
            <a:endParaRPr lang="fr-FR" dirty="0"/>
          </a:p>
        </p:txBody>
      </p:sp>
      <p:sp>
        <p:nvSpPr>
          <p:cNvPr id="3" name="Espace réservé du contenu 2"/>
          <p:cNvSpPr>
            <a:spLocks noGrp="1"/>
          </p:cNvSpPr>
          <p:nvPr>
            <p:ph idx="1"/>
          </p:nvPr>
        </p:nvSpPr>
        <p:spPr/>
        <p:txBody>
          <a:bodyPr/>
          <a:lstStyle/>
          <a:p>
            <a:r>
              <a:rPr lang="fr-FR" dirty="0" smtClean="0"/>
              <a:t>Biais lié aux perdus de vue</a:t>
            </a:r>
          </a:p>
          <a:p>
            <a:pPr lvl="1"/>
            <a:r>
              <a:rPr lang="fr-FR" dirty="0" smtClean="0"/>
              <a:t>Cohorte prospective : rétention des sujets liés à l’exposition et à l’</a:t>
            </a:r>
            <a:r>
              <a:rPr lang="fr-FR" dirty="0" err="1" smtClean="0"/>
              <a:t>outcome</a:t>
            </a:r>
            <a:endParaRPr lang="fr-FR" dirty="0" smtClean="0"/>
          </a:p>
          <a:p>
            <a:pPr lvl="1"/>
            <a:r>
              <a:rPr lang="en-US" dirty="0"/>
              <a:t>incidence </a:t>
            </a:r>
            <a:r>
              <a:rPr lang="en-US" dirty="0" smtClean="0"/>
              <a:t>TVP chez des femmes sous contraception </a:t>
            </a:r>
            <a:r>
              <a:rPr lang="en-US" dirty="0" err="1" smtClean="0"/>
              <a:t>orale</a:t>
            </a:r>
            <a:r>
              <a:rPr lang="en-US" dirty="0" smtClean="0"/>
              <a:t> (CO) vs sans CO</a:t>
            </a:r>
          </a:p>
          <a:p>
            <a:pPr lvl="1"/>
            <a:r>
              <a:rPr lang="en-US" dirty="0" smtClean="0"/>
              <a:t>Si </a:t>
            </a:r>
            <a:r>
              <a:rPr lang="en-US" dirty="0" err="1" smtClean="0"/>
              <a:t>perte</a:t>
            </a:r>
            <a:r>
              <a:rPr lang="en-US" dirty="0" smtClean="0"/>
              <a:t> de </a:t>
            </a:r>
            <a:r>
              <a:rPr lang="en-US" dirty="0" err="1" smtClean="0"/>
              <a:t>vue</a:t>
            </a:r>
            <a:r>
              <a:rPr lang="en-US" dirty="0" smtClean="0"/>
              <a:t> </a:t>
            </a:r>
            <a:r>
              <a:rPr lang="en-US" dirty="0" err="1" smtClean="0"/>
              <a:t>différentielle</a:t>
            </a:r>
            <a:r>
              <a:rPr lang="en-US" dirty="0" smtClean="0"/>
              <a:t> : plus de PDV pour les femmes sous CO qui </a:t>
            </a:r>
            <a:r>
              <a:rPr lang="en-US" dirty="0" err="1" smtClean="0"/>
              <a:t>ont</a:t>
            </a:r>
            <a:r>
              <a:rPr lang="en-US" dirty="0" smtClean="0"/>
              <a:t> </a:t>
            </a:r>
            <a:r>
              <a:rPr lang="fr-FR" dirty="0" smtClean="0"/>
              <a:t>une TVP =&gt; sous estimation du RR (dépendant du sens)</a:t>
            </a:r>
          </a:p>
          <a:p>
            <a:pPr lvl="1"/>
            <a:endParaRPr lang="fr-FR" dirty="0" smtClean="0"/>
          </a:p>
          <a:p>
            <a:pPr lvl="1"/>
            <a:endParaRPr lang="fr-FR" dirty="0" smtClean="0"/>
          </a:p>
          <a:p>
            <a:pPr lvl="2"/>
            <a:endParaRPr lang="fr-FR" dirty="0" smtClean="0"/>
          </a:p>
          <a:p>
            <a:pPr lvl="2"/>
            <a:endParaRPr lang="fr-FR" dirty="0"/>
          </a:p>
        </p:txBody>
      </p:sp>
      <p:pic>
        <p:nvPicPr>
          <p:cNvPr id="1028" name="Picture 4" descr="https://sphweb.bumc.bu.edu/otlt/mph-modules/ep/ep713_bias/ada-referen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762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7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99392"/>
            <a:ext cx="8229600" cy="1143000"/>
          </a:xfrm>
        </p:spPr>
        <p:txBody>
          <a:bodyPr/>
          <a:lstStyle/>
          <a:p>
            <a:r>
              <a:rPr lang="fr-FR" dirty="0" smtClean="0"/>
              <a:t>Biais lié aux perdus de vue</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ü"/>
            </a:pPr>
            <a:r>
              <a:rPr lang="fr-FR" sz="2400" dirty="0"/>
              <a:t>A </a:t>
            </a:r>
            <a:r>
              <a:rPr lang="fr-FR" sz="2400" dirty="0" smtClean="0"/>
              <a:t>vérifier pour les cohortes </a:t>
            </a:r>
            <a:r>
              <a:rPr lang="fr-FR" sz="2400" dirty="0"/>
              <a:t>++</a:t>
            </a:r>
          </a:p>
          <a:p>
            <a:pPr marL="800100" lvl="1" indent="-342900">
              <a:buFont typeface="Arial" panose="020B0604020202020204" pitchFamily="34" charset="0"/>
              <a:buChar char="•"/>
            </a:pPr>
            <a:r>
              <a:rPr lang="fr-FR" sz="2400" dirty="0"/>
              <a:t>Proportion et caractéristiques des perdus de vue</a:t>
            </a:r>
          </a:p>
          <a:p>
            <a:pPr marL="1257300" lvl="2" indent="-342900"/>
            <a:r>
              <a:rPr lang="fr-FR" dirty="0"/>
              <a:t>si perdus de vue  : </a:t>
            </a:r>
          </a:p>
          <a:p>
            <a:pPr marL="1714500" lvl="3" indent="-342900">
              <a:buFont typeface="Arial" panose="020B0604020202020204" pitchFamily="34" charset="0"/>
              <a:buChar char="•"/>
            </a:pPr>
            <a:r>
              <a:rPr lang="fr-FR" sz="2400" dirty="0"/>
              <a:t>1. réduction puissance </a:t>
            </a:r>
          </a:p>
          <a:p>
            <a:pPr marL="1714500" lvl="3" indent="-342900">
              <a:buFont typeface="Arial" panose="020B0604020202020204" pitchFamily="34" charset="0"/>
              <a:buChar char="•"/>
            </a:pPr>
            <a:r>
              <a:rPr lang="fr-FR" sz="2400" dirty="0"/>
              <a:t>2. possible biais sélection au cours du suivi </a:t>
            </a:r>
          </a:p>
          <a:p>
            <a:pPr marL="800100" lvl="1" indent="-342900">
              <a:buFont typeface="Arial" panose="020B0604020202020204" pitchFamily="34" charset="0"/>
              <a:buChar char="•"/>
            </a:pPr>
            <a:r>
              <a:rPr lang="fr-FR" sz="2400" dirty="0" smtClean="0"/>
              <a:t>Prise en compte de % attendu de perdus de vue dans le calcul de la taille d’échantillon</a:t>
            </a:r>
          </a:p>
          <a:p>
            <a:pPr marL="800100" lvl="1" indent="-342900">
              <a:buFont typeface="Arial" panose="020B0604020202020204" pitchFamily="34" charset="0"/>
              <a:buChar char="•"/>
            </a:pPr>
            <a:r>
              <a:rPr lang="fr-FR" sz="2400" dirty="0" smtClean="0"/>
              <a:t>Qualité </a:t>
            </a:r>
            <a:r>
              <a:rPr lang="fr-FR" sz="2400" dirty="0"/>
              <a:t>du suivi/recueil et sa similitude entre les </a:t>
            </a:r>
            <a:r>
              <a:rPr lang="fr-FR" sz="2400" dirty="0" smtClean="0"/>
              <a:t>groupes pour éviter de perdre de vue certains profils </a:t>
            </a:r>
            <a:endParaRPr lang="fr-FR" sz="2400" dirty="0"/>
          </a:p>
          <a:p>
            <a:endParaRPr lang="fr-FR" dirty="0"/>
          </a:p>
        </p:txBody>
      </p:sp>
      <p:sp>
        <p:nvSpPr>
          <p:cNvPr id="4" name="ZoneTexte 3"/>
          <p:cNvSpPr txBox="1"/>
          <p:nvPr/>
        </p:nvSpPr>
        <p:spPr>
          <a:xfrm rot="1527421">
            <a:off x="7540264" y="346286"/>
            <a:ext cx="1715534" cy="461665"/>
          </a:xfrm>
          <a:prstGeom prst="rect">
            <a:avLst/>
          </a:prstGeom>
          <a:noFill/>
        </p:spPr>
        <p:txBody>
          <a:bodyPr wrap="none" rtlCol="0">
            <a:spAutoFit/>
          </a:bodyPr>
          <a:lstStyle/>
          <a:p>
            <a:r>
              <a:rPr lang="fr-FR" sz="2400" b="1" dirty="0" smtClean="0">
                <a:solidFill>
                  <a:schemeClr val="accent6"/>
                </a:solidFill>
              </a:rPr>
              <a:t>Cohortes ++</a:t>
            </a:r>
            <a:endParaRPr lang="fr-FR" sz="2400" b="1" dirty="0">
              <a:solidFill>
                <a:schemeClr val="accent6"/>
              </a:solidFill>
            </a:endParaRPr>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428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499" y="-116088"/>
            <a:ext cx="8229600" cy="1143000"/>
          </a:xfrm>
        </p:spPr>
        <p:txBody>
          <a:bodyPr/>
          <a:lstStyle/>
          <a:p>
            <a:r>
              <a:rPr lang="fr-FR" dirty="0"/>
              <a:t>Biais lié aux perdus de vue</a:t>
            </a:r>
          </a:p>
        </p:txBody>
      </p:sp>
      <p:sp>
        <p:nvSpPr>
          <p:cNvPr id="3" name="Espace réservé du contenu 2"/>
          <p:cNvSpPr>
            <a:spLocks noGrp="1"/>
          </p:cNvSpPr>
          <p:nvPr>
            <p:ph idx="1"/>
          </p:nvPr>
        </p:nvSpPr>
        <p:spPr>
          <a:xfrm>
            <a:off x="914400" y="2132856"/>
            <a:ext cx="8229600" cy="4525963"/>
          </a:xfrm>
        </p:spPr>
        <p:txBody>
          <a:bodyPr/>
          <a:lstStyle/>
          <a:p>
            <a:r>
              <a:rPr lang="fr-FR" b="1" dirty="0" smtClean="0"/>
              <a:t>Différence entre biais lié aux perdus de vue et biais d’attrition</a:t>
            </a:r>
            <a:endParaRPr lang="fr-FR" dirty="0"/>
          </a:p>
        </p:txBody>
      </p:sp>
      <p:sp>
        <p:nvSpPr>
          <p:cNvPr id="4" name="ZoneTexte 3"/>
          <p:cNvSpPr txBox="1"/>
          <p:nvPr/>
        </p:nvSpPr>
        <p:spPr>
          <a:xfrm rot="20195583">
            <a:off x="-31254" y="1543377"/>
            <a:ext cx="2375458" cy="461665"/>
          </a:xfrm>
          <a:prstGeom prst="rect">
            <a:avLst/>
          </a:prstGeom>
          <a:noFill/>
        </p:spPr>
        <p:txBody>
          <a:bodyPr wrap="none" rtlCol="0">
            <a:spAutoFit/>
          </a:bodyPr>
          <a:lstStyle/>
          <a:p>
            <a:r>
              <a:rPr lang="fr-FR" sz="2400" b="1" dirty="0">
                <a:solidFill>
                  <a:schemeClr val="accent6"/>
                </a:solidFill>
              </a:rPr>
              <a:t>Questions </a:t>
            </a:r>
            <a:r>
              <a:rPr lang="fr-FR" sz="2400" b="1" dirty="0" smtClean="0">
                <a:solidFill>
                  <a:schemeClr val="accent6"/>
                </a:solidFill>
              </a:rPr>
              <a:t>reçues</a:t>
            </a:r>
            <a:endParaRPr lang="fr-FR" sz="2400" b="1" dirty="0">
              <a:solidFill>
                <a:schemeClr val="accent6"/>
              </a:solidFill>
            </a:endParaRPr>
          </a:p>
        </p:txBody>
      </p:sp>
      <p:sp>
        <p:nvSpPr>
          <p:cNvPr id="6" name="ZoneTexte 5"/>
          <p:cNvSpPr txBox="1"/>
          <p:nvPr/>
        </p:nvSpPr>
        <p:spPr>
          <a:xfrm>
            <a:off x="611560" y="3552327"/>
            <a:ext cx="7632848" cy="2000548"/>
          </a:xfrm>
          <a:prstGeom prst="rect">
            <a:avLst/>
          </a:prstGeom>
          <a:solidFill>
            <a:schemeClr val="bg1"/>
          </a:solidFill>
        </p:spPr>
        <p:txBody>
          <a:bodyPr wrap="square" rtlCol="0">
            <a:spAutoFit/>
          </a:bodyPr>
          <a:lstStyle/>
          <a:p>
            <a:r>
              <a:rPr lang="fr-FR" sz="2400" b="1" dirty="0" smtClean="0">
                <a:solidFill>
                  <a:schemeClr val="accent6"/>
                </a:solidFill>
              </a:rPr>
              <a:t>Réponse : </a:t>
            </a:r>
          </a:p>
          <a:p>
            <a:pPr marL="342900" indent="-342900">
              <a:buFont typeface="Arial" panose="020B0604020202020204" pitchFamily="34" charset="0"/>
              <a:buChar char="•"/>
            </a:pPr>
            <a:r>
              <a:rPr lang="fr-FR" sz="2000" b="1" dirty="0" smtClean="0">
                <a:solidFill>
                  <a:schemeClr val="accent6"/>
                </a:solidFill>
              </a:rPr>
              <a:t>Biais de sélection</a:t>
            </a:r>
          </a:p>
          <a:p>
            <a:pPr marL="800100" lvl="1" indent="-342900">
              <a:buFont typeface="Arial" panose="020B0604020202020204" pitchFamily="34" charset="0"/>
              <a:buChar char="•"/>
            </a:pPr>
            <a:r>
              <a:rPr lang="fr-FR" sz="2000" b="1" dirty="0" smtClean="0">
                <a:solidFill>
                  <a:schemeClr val="accent6"/>
                </a:solidFill>
              </a:rPr>
              <a:t>Perdus de vue = études épidémiologiques</a:t>
            </a:r>
          </a:p>
          <a:p>
            <a:pPr marL="800100" lvl="1" indent="-342900">
              <a:buFont typeface="Arial" panose="020B0604020202020204" pitchFamily="34" charset="0"/>
              <a:buChar char="•"/>
            </a:pPr>
            <a:r>
              <a:rPr lang="fr-FR" sz="2000" b="1" dirty="0" smtClean="0">
                <a:solidFill>
                  <a:schemeClr val="accent6"/>
                </a:solidFill>
              </a:rPr>
              <a:t>Attrition = essai clinique : données manquantes sur le critère de jugement – biais si différent entre les 2 groupes -&gt; ITT + remplacement des DM</a:t>
            </a:r>
          </a:p>
        </p:txBody>
      </p:sp>
      <p:sp>
        <p:nvSpPr>
          <p:cNvPr id="8" name="ZoneTexte 7"/>
          <p:cNvSpPr txBox="1"/>
          <p:nvPr/>
        </p:nvSpPr>
        <p:spPr>
          <a:xfrm rot="1527421">
            <a:off x="7540264" y="346286"/>
            <a:ext cx="1715534" cy="461665"/>
          </a:xfrm>
          <a:prstGeom prst="rect">
            <a:avLst/>
          </a:prstGeom>
          <a:noFill/>
        </p:spPr>
        <p:txBody>
          <a:bodyPr wrap="none" rtlCol="0">
            <a:spAutoFit/>
          </a:bodyPr>
          <a:lstStyle/>
          <a:p>
            <a:r>
              <a:rPr lang="fr-FR" sz="2400" b="1" dirty="0" smtClean="0">
                <a:solidFill>
                  <a:schemeClr val="accent6"/>
                </a:solidFill>
              </a:rPr>
              <a:t>Cohortes ++</a:t>
            </a:r>
            <a:endParaRPr lang="fr-FR" sz="2400" b="1" dirty="0">
              <a:solidFill>
                <a:schemeClr val="accent6"/>
              </a:solidFill>
            </a:endParaRPr>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584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Biais de survie sélective</a:t>
            </a:r>
            <a:endParaRPr lang="fr-FR" dirty="0"/>
          </a:p>
        </p:txBody>
      </p:sp>
      <p:sp>
        <p:nvSpPr>
          <p:cNvPr id="3" name="Espace réservé du contenu 2"/>
          <p:cNvSpPr>
            <a:spLocks noGrp="1"/>
          </p:cNvSpPr>
          <p:nvPr>
            <p:ph idx="1"/>
          </p:nvPr>
        </p:nvSpPr>
        <p:spPr>
          <a:xfrm>
            <a:off x="628651" y="2226469"/>
            <a:ext cx="4340589" cy="3263504"/>
          </a:xfrm>
        </p:spPr>
        <p:txBody>
          <a:bodyPr>
            <a:normAutofit fontScale="85000" lnSpcReduction="10000"/>
          </a:bodyPr>
          <a:lstStyle/>
          <a:p>
            <a:r>
              <a:rPr lang="fr-FR" dirty="0" smtClean="0"/>
              <a:t>Inclusion favorise les sujets qui ont passé certains obstacles ou ‘survécu’ à certains évènements -&gt; en meilleure </a:t>
            </a:r>
            <a:r>
              <a:rPr lang="fr-FR" dirty="0" smtClean="0"/>
              <a:t>santé</a:t>
            </a:r>
          </a:p>
          <a:p>
            <a:endParaRPr lang="fr-FR" dirty="0"/>
          </a:p>
          <a:p>
            <a:r>
              <a:rPr lang="fr-FR" dirty="0" smtClean="0"/>
              <a:t>Ex des cas </a:t>
            </a:r>
            <a:r>
              <a:rPr lang="fr-FR" dirty="0" err="1" smtClean="0"/>
              <a:t>prévalents</a:t>
            </a:r>
            <a:r>
              <a:rPr lang="fr-FR" dirty="0" smtClean="0"/>
              <a:t> dans les études cas témoins</a:t>
            </a:r>
            <a:endParaRPr lang="fr-FR" dirty="0"/>
          </a:p>
        </p:txBody>
      </p:sp>
      <p:pic>
        <p:nvPicPr>
          <p:cNvPr id="4" name="Image 3" descr="The effect of winning an Oscar Award on survival: Correcting for healthy performer survivor bias with a rank preserving structural accelerated failure time model - Google Chrome"/>
          <p:cNvPicPr>
            <a:picLocks noChangeAspect="1"/>
          </p:cNvPicPr>
          <p:nvPr/>
        </p:nvPicPr>
        <p:blipFill rotWithShape="1">
          <a:blip r:embed="rId3">
            <a:extLst>
              <a:ext uri="{28A0092B-C50C-407E-A947-70E740481C1C}">
                <a14:useLocalDpi xmlns:a14="http://schemas.microsoft.com/office/drawing/2010/main" val="0"/>
              </a:ext>
            </a:extLst>
          </a:blip>
          <a:srcRect l="19795" t="23684" r="39016" b="5988"/>
          <a:stretch/>
        </p:blipFill>
        <p:spPr>
          <a:xfrm>
            <a:off x="4969239" y="2125266"/>
            <a:ext cx="3766279" cy="3507700"/>
          </a:xfrm>
          <a:prstGeom prst="rect">
            <a:avLst/>
          </a:prstGeom>
        </p:spPr>
      </p:pic>
    </p:spTree>
    <p:extLst>
      <p:ext uri="{BB962C8B-B14F-4D97-AF65-F5344CB8AC3E}">
        <p14:creationId xmlns:p14="http://schemas.microsoft.com/office/powerpoint/2010/main" val="1994157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Biais de survie sélective</a:t>
            </a:r>
            <a:endParaRPr lang="fr-FR" dirty="0"/>
          </a:p>
        </p:txBody>
      </p:sp>
      <p:sp>
        <p:nvSpPr>
          <p:cNvPr id="3" name="Espace réservé du contenu 2"/>
          <p:cNvSpPr>
            <a:spLocks noGrp="1"/>
          </p:cNvSpPr>
          <p:nvPr>
            <p:ph idx="1"/>
          </p:nvPr>
        </p:nvSpPr>
        <p:spPr>
          <a:xfrm>
            <a:off x="446856" y="2229296"/>
            <a:ext cx="4340589" cy="3263504"/>
          </a:xfrm>
        </p:spPr>
        <p:txBody>
          <a:bodyPr>
            <a:normAutofit fontScale="77500" lnSpcReduction="20000"/>
          </a:bodyPr>
          <a:lstStyle/>
          <a:p>
            <a:r>
              <a:rPr lang="fr-FR" dirty="0" smtClean="0"/>
              <a:t>ECN 2022 : effet du suivi en clinique pluridisciplinaire pour l’insuffisance rénale chronique</a:t>
            </a:r>
          </a:p>
          <a:p>
            <a:pPr marL="0" indent="0">
              <a:buNone/>
            </a:pPr>
            <a:r>
              <a:rPr lang="fr-FR" dirty="0" smtClean="0"/>
              <a:t>Inclusion dans le groupe exposé à la prise en charge pluridisciplinaire des personnes ayant survécu jusqu’à celle-ci = les personnes décédées avant sont dans le groupe non exposé</a:t>
            </a:r>
          </a:p>
          <a:p>
            <a:endParaRPr lang="fr-FR" dirty="0"/>
          </a:p>
        </p:txBody>
      </p:sp>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141" y="2564904"/>
            <a:ext cx="4285637" cy="2592288"/>
          </a:xfrm>
          <a:prstGeom prst="rect">
            <a:avLst/>
          </a:prstGeom>
        </p:spPr>
      </p:pic>
    </p:spTree>
    <p:extLst>
      <p:ext uri="{BB962C8B-B14F-4D97-AF65-F5344CB8AC3E}">
        <p14:creationId xmlns:p14="http://schemas.microsoft.com/office/powerpoint/2010/main" val="2225656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fontScale="90000"/>
          </a:bodyPr>
          <a:lstStyle/>
          <a:p>
            <a:r>
              <a:rPr lang="fr-FR" sz="3600" dirty="0" smtClean="0">
                <a:solidFill>
                  <a:schemeClr val="tx1">
                    <a:lumMod val="65000"/>
                    <a:lumOff val="35000"/>
                  </a:schemeClr>
                </a:solidFill>
                <a:cs typeface="Arial" pitchFamily="34" charset="0"/>
              </a:rPr>
              <a:t>Biais de sélection dans les études cas témoins</a:t>
            </a:r>
            <a:br>
              <a:rPr lang="fr-FR" sz="3600" dirty="0" smtClean="0">
                <a:solidFill>
                  <a:schemeClr val="tx1">
                    <a:lumMod val="65000"/>
                    <a:lumOff val="35000"/>
                  </a:schemeClr>
                </a:solidFill>
                <a:cs typeface="Arial" pitchFamily="34" charset="0"/>
              </a:rPr>
            </a:br>
            <a:r>
              <a:rPr lang="fr-FR" sz="3600" dirty="0">
                <a:solidFill>
                  <a:schemeClr val="tx1">
                    <a:lumMod val="65000"/>
                    <a:lumOff val="35000"/>
                  </a:schemeClr>
                </a:solidFill>
                <a:cs typeface="Arial" pitchFamily="34" charset="0"/>
              </a:rPr>
              <a:t>c</a:t>
            </a:r>
            <a:r>
              <a:rPr lang="fr-FR" sz="3600" dirty="0" smtClean="0">
                <a:solidFill>
                  <a:schemeClr val="tx1">
                    <a:lumMod val="65000"/>
                    <a:lumOff val="35000"/>
                  </a:schemeClr>
                </a:solidFill>
                <a:cs typeface="Arial" pitchFamily="34" charset="0"/>
              </a:rPr>
              <a:t>onstitution des groupes</a:t>
            </a:r>
            <a:endParaRPr lang="fr-FR" sz="3600" dirty="0">
              <a:solidFill>
                <a:schemeClr val="tx1">
                  <a:lumMod val="65000"/>
                  <a:lumOff val="35000"/>
                </a:schemeClr>
              </a:solidFill>
              <a:cs typeface="Arial" pitchFamily="34" charset="0"/>
            </a:endParaRPr>
          </a:p>
        </p:txBody>
      </p:sp>
      <p:sp>
        <p:nvSpPr>
          <p:cNvPr id="4" name="Espace réservé du contenu 2"/>
          <p:cNvSpPr>
            <a:spLocks noGrp="1"/>
          </p:cNvSpPr>
          <p:nvPr>
            <p:ph idx="4294967295"/>
          </p:nvPr>
        </p:nvSpPr>
        <p:spPr>
          <a:xfrm>
            <a:off x="1115616" y="1460535"/>
            <a:ext cx="7776864" cy="4104456"/>
          </a:xfrm>
          <a:prstGeom prst="rect">
            <a:avLst/>
          </a:prstGeom>
        </p:spPr>
        <p:txBody>
          <a:bodyPr/>
          <a:lstStyle/>
          <a:p>
            <a:pPr marL="0" indent="0">
              <a:spcAft>
                <a:spcPts val="1200"/>
              </a:spcAft>
              <a:buClr>
                <a:srgbClr val="078F9D"/>
              </a:buClr>
              <a:buNone/>
            </a:pPr>
            <a:r>
              <a:rPr lang="fr-FR" sz="2000" b="1" i="1" u="sng" dirty="0" smtClean="0"/>
              <a:t>Sélection des cas:</a:t>
            </a:r>
          </a:p>
          <a:p>
            <a:pPr marL="0" indent="0">
              <a:spcAft>
                <a:spcPts val="1200"/>
              </a:spcAft>
              <a:buClr>
                <a:srgbClr val="078F9D"/>
              </a:buClr>
              <a:buNone/>
            </a:pPr>
            <a:r>
              <a:rPr lang="fr-FR" sz="2000" dirty="0" smtClean="0"/>
              <a:t>Recrutement hospitalier/pop générale/lieu/temps</a:t>
            </a:r>
          </a:p>
          <a:p>
            <a:pPr marL="0" indent="0">
              <a:spcAft>
                <a:spcPts val="1200"/>
              </a:spcAft>
              <a:buClr>
                <a:srgbClr val="078F9D"/>
              </a:buClr>
              <a:buNone/>
            </a:pPr>
            <a:r>
              <a:rPr lang="fr-FR" sz="2000" dirty="0" smtClean="0"/>
              <a:t>Cas </a:t>
            </a:r>
            <a:r>
              <a:rPr lang="fr-FR" sz="2000" dirty="0" err="1" smtClean="0"/>
              <a:t>prévalents</a:t>
            </a:r>
            <a:r>
              <a:rPr lang="fr-FR" sz="2000" dirty="0" smtClean="0"/>
              <a:t>/incidents</a:t>
            </a:r>
          </a:p>
          <a:p>
            <a:pPr marL="0" indent="0">
              <a:spcAft>
                <a:spcPts val="1200"/>
              </a:spcAft>
              <a:buClr>
                <a:srgbClr val="078F9D"/>
              </a:buClr>
              <a:buNone/>
            </a:pPr>
            <a:r>
              <a:rPr lang="fr-FR" sz="2000" b="1" i="1" u="sng" dirty="0" smtClean="0"/>
              <a:t>Sélection des témoins:</a:t>
            </a:r>
          </a:p>
          <a:p>
            <a:pPr marL="0" indent="0">
              <a:spcAft>
                <a:spcPts val="1200"/>
              </a:spcAft>
              <a:buClr>
                <a:srgbClr val="078F9D"/>
              </a:buClr>
              <a:buNone/>
            </a:pPr>
            <a:r>
              <a:rPr lang="fr-FR" sz="2000" dirty="0" smtClean="0"/>
              <a:t>Recrutement hospitalier/pop générale/lieu/temps/aléatoire </a:t>
            </a:r>
            <a:r>
              <a:rPr lang="fr-FR" sz="2000" dirty="0"/>
              <a:t>ou </a:t>
            </a:r>
            <a:r>
              <a:rPr lang="fr-FR" sz="2000" dirty="0" smtClean="0"/>
              <a:t>non</a:t>
            </a:r>
          </a:p>
          <a:p>
            <a:pPr marL="0" indent="0">
              <a:spcAft>
                <a:spcPts val="1200"/>
              </a:spcAft>
              <a:buClr>
                <a:srgbClr val="078F9D"/>
              </a:buClr>
              <a:buNone/>
            </a:pPr>
            <a:r>
              <a:rPr lang="fr-FR" sz="2000" dirty="0" smtClean="0"/>
              <a:t>Définition </a:t>
            </a:r>
            <a:r>
              <a:rPr lang="fr-FR" sz="2000" dirty="0"/>
              <a:t>précise +++</a:t>
            </a:r>
          </a:p>
          <a:p>
            <a:pPr marL="0" indent="0">
              <a:spcAft>
                <a:spcPts val="1200"/>
              </a:spcAft>
              <a:buClr>
                <a:srgbClr val="078F9D"/>
              </a:buClr>
              <a:buNone/>
            </a:pPr>
            <a:r>
              <a:rPr lang="fr-FR" sz="2000" dirty="0" smtClean="0"/>
              <a:t>Appariement ? Quelles variables ? </a:t>
            </a:r>
          </a:p>
          <a:p>
            <a:pPr marL="0" indent="0">
              <a:spcAft>
                <a:spcPts val="1200"/>
              </a:spcAft>
              <a:buClr>
                <a:srgbClr val="078F9D"/>
              </a:buClr>
              <a:buNone/>
            </a:pPr>
            <a:r>
              <a:rPr lang="fr-FR" sz="2000" dirty="0" smtClean="0"/>
              <a:t>Si non-appariement, ajustement ?</a:t>
            </a:r>
          </a:p>
        </p:txBody>
      </p:sp>
      <p:cxnSp>
        <p:nvCxnSpPr>
          <p:cNvPr id="5" name="Connecteur droit 4"/>
          <p:cNvCxnSpPr/>
          <p:nvPr/>
        </p:nvCxnSpPr>
        <p:spPr>
          <a:xfrm>
            <a:off x="369876" y="1268760"/>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2123728" y="6093296"/>
            <a:ext cx="5400600" cy="523220"/>
          </a:xfrm>
          <a:prstGeom prst="rect">
            <a:avLst/>
          </a:prstGeom>
          <a:noFill/>
        </p:spPr>
        <p:txBody>
          <a:bodyPr wrap="square" rtlCol="0">
            <a:spAutoFit/>
          </a:bodyPr>
          <a:lstStyle/>
          <a:p>
            <a:r>
              <a:rPr lang="fr-FR" sz="2800" b="1" dirty="0" smtClean="0"/>
              <a:t>Risque ++ de BIAIS DE SELECTION</a:t>
            </a:r>
            <a:endParaRPr lang="fr-FR" sz="2800" b="1" dirty="0"/>
          </a:p>
        </p:txBody>
      </p:sp>
      <p:sp>
        <p:nvSpPr>
          <p:cNvPr id="6" name="ZoneTexte 5"/>
          <p:cNvSpPr txBox="1"/>
          <p:nvPr/>
        </p:nvSpPr>
        <p:spPr>
          <a:xfrm rot="1527421">
            <a:off x="6880240" y="1413466"/>
            <a:ext cx="2274982" cy="461665"/>
          </a:xfrm>
          <a:prstGeom prst="rect">
            <a:avLst/>
          </a:prstGeom>
          <a:noFill/>
        </p:spPr>
        <p:txBody>
          <a:bodyPr wrap="none" rtlCol="0">
            <a:spAutoFit/>
          </a:bodyPr>
          <a:lstStyle/>
          <a:p>
            <a:r>
              <a:rPr lang="fr-FR" sz="2400" b="1" dirty="0" smtClean="0">
                <a:solidFill>
                  <a:schemeClr val="accent6"/>
                </a:solidFill>
              </a:rPr>
              <a:t>Cas - témoins ++</a:t>
            </a:r>
            <a:endParaRPr lang="fr-FR" sz="2400" b="1" dirty="0">
              <a:solidFill>
                <a:schemeClr val="accent6"/>
              </a:solidFill>
            </a:endParaRPr>
          </a:p>
        </p:txBody>
      </p:sp>
    </p:spTree>
    <p:extLst>
      <p:ext uri="{BB962C8B-B14F-4D97-AF65-F5344CB8AC3E}">
        <p14:creationId xmlns:p14="http://schemas.microsoft.com/office/powerpoint/2010/main" val="1101427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177" y="557497"/>
            <a:ext cx="931295" cy="93129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2"/>
          <p:cNvSpPr>
            <a:spLocks noGrp="1" noChangeArrowheads="1"/>
          </p:cNvSpPr>
          <p:nvPr>
            <p:ph type="title"/>
          </p:nvPr>
        </p:nvSpPr>
        <p:spPr>
          <a:xfrm>
            <a:off x="155575" y="-7704"/>
            <a:ext cx="8128000" cy="762001"/>
          </a:xfrm>
        </p:spPr>
        <p:txBody>
          <a:bodyPr>
            <a:normAutofit fontScale="90000"/>
          </a:bodyPr>
          <a:lstStyle/>
          <a:p>
            <a:pPr eaLnBrk="1" hangingPunct="1"/>
            <a:r>
              <a:rPr lang="fr-FR" altLang="fr-FR" sz="3600" b="1" dirty="0" smtClean="0"/>
              <a:t>Choix des témoins </a:t>
            </a:r>
            <a:br>
              <a:rPr lang="fr-FR" altLang="fr-FR" sz="3600" b="1" dirty="0" smtClean="0"/>
            </a:br>
            <a:r>
              <a:rPr lang="fr-FR" altLang="fr-FR" sz="2400" b="1" dirty="0" smtClean="0"/>
              <a:t>(avantages et limites théoriques)</a:t>
            </a:r>
          </a:p>
        </p:txBody>
      </p:sp>
      <p:sp>
        <p:nvSpPr>
          <p:cNvPr id="30723" name="Text Box 3"/>
          <p:cNvSpPr txBox="1">
            <a:spLocks noChangeArrowheads="1"/>
          </p:cNvSpPr>
          <p:nvPr/>
        </p:nvSpPr>
        <p:spPr bwMode="auto">
          <a:xfrm>
            <a:off x="155575" y="1384300"/>
            <a:ext cx="4487863" cy="4668970"/>
          </a:xfrm>
          <a:prstGeom prst="rect">
            <a:avLst/>
          </a:prstGeom>
          <a:noFill/>
          <a:ln w="9525">
            <a:noFill/>
            <a:miter lim="800000"/>
            <a:headEnd/>
            <a:tailEnd/>
          </a:ln>
        </p:spPr>
        <p:txBody>
          <a:bodyPr>
            <a:spAutoFit/>
          </a:bodyPr>
          <a:lstStyle/>
          <a:p>
            <a:pPr eaLnBrk="1" hangingPunct="1">
              <a:buFont typeface="Symbol" pitchFamily="18" charset="2"/>
              <a:buNone/>
              <a:defRPr/>
            </a:pPr>
            <a:r>
              <a:rPr lang="fr-FR" sz="2400" b="1" dirty="0">
                <a:solidFill>
                  <a:srgbClr val="000000"/>
                </a:solidFill>
                <a:latin typeface="+mj-lt"/>
              </a:rPr>
              <a:t>Témoins hospitalisés</a:t>
            </a:r>
          </a:p>
          <a:p>
            <a:pPr eaLnBrk="1" hangingPunct="1">
              <a:buFont typeface="Symbol" pitchFamily="18" charset="2"/>
              <a:buNone/>
              <a:defRPr/>
            </a:pPr>
            <a:endParaRPr lang="fr-FR" sz="1050" dirty="0">
              <a:latin typeface="+mj-lt"/>
            </a:endParaRPr>
          </a:p>
          <a:p>
            <a:pPr eaLnBrk="1" hangingPunct="1">
              <a:buFont typeface="Symbol" pitchFamily="18" charset="2"/>
              <a:buNone/>
              <a:defRPr/>
            </a:pPr>
            <a:endParaRPr lang="fr-FR" sz="1050" dirty="0">
              <a:latin typeface="+mj-lt"/>
            </a:endParaRPr>
          </a:p>
          <a:p>
            <a:pPr eaLnBrk="1" hangingPunct="1">
              <a:buFont typeface="Symbol" pitchFamily="18" charset="2"/>
              <a:buNone/>
              <a:defRPr/>
            </a:pPr>
            <a:endParaRPr lang="fr-FR" sz="1000" dirty="0">
              <a:latin typeface="+mj-lt"/>
            </a:endParaRPr>
          </a:p>
          <a:p>
            <a:pPr eaLnBrk="1" hangingPunct="1">
              <a:spcBef>
                <a:spcPct val="30000"/>
              </a:spcBef>
              <a:buFont typeface="Wingdings" pitchFamily="2" charset="2"/>
              <a:buChar char="J"/>
              <a:defRPr/>
            </a:pPr>
            <a:r>
              <a:rPr lang="fr-FR" sz="2400" dirty="0">
                <a:latin typeface="+mj-lt"/>
              </a:rPr>
              <a:t> </a:t>
            </a:r>
            <a:r>
              <a:rPr lang="fr-FR" sz="2400" b="1" dirty="0">
                <a:solidFill>
                  <a:srgbClr val="000000"/>
                </a:solidFill>
                <a:latin typeface="+mj-lt"/>
              </a:rPr>
              <a:t>accès facile</a:t>
            </a:r>
          </a:p>
          <a:p>
            <a:pPr eaLnBrk="1" hangingPunct="1">
              <a:spcBef>
                <a:spcPct val="30000"/>
              </a:spcBef>
              <a:buFont typeface="Wingdings" pitchFamily="2" charset="2"/>
              <a:buChar char="J"/>
              <a:defRPr/>
            </a:pPr>
            <a:r>
              <a:rPr lang="fr-FR" sz="2400" dirty="0">
                <a:latin typeface="+mj-lt"/>
              </a:rPr>
              <a:t> </a:t>
            </a:r>
            <a:r>
              <a:rPr lang="fr-FR" sz="2400" b="1" dirty="0">
                <a:solidFill>
                  <a:srgbClr val="000000"/>
                </a:solidFill>
                <a:latin typeface="+mj-lt"/>
              </a:rPr>
              <a:t>motivation</a:t>
            </a:r>
            <a:r>
              <a:rPr lang="fr-FR" sz="2400" b="1" dirty="0">
                <a:solidFill>
                  <a:srgbClr val="000000"/>
                </a:solidFill>
                <a:latin typeface="+mj-lt"/>
                <a:sym typeface="Wingdings" pitchFamily="2" charset="2"/>
              </a:rPr>
              <a:t></a:t>
            </a:r>
          </a:p>
          <a:p>
            <a:pPr eaLnBrk="1" hangingPunct="1">
              <a:spcBef>
                <a:spcPct val="30000"/>
              </a:spcBef>
              <a:buFont typeface="Wingdings" pitchFamily="2" charset="2"/>
              <a:buChar char="J"/>
              <a:defRPr/>
            </a:pPr>
            <a:r>
              <a:rPr lang="fr-FR" sz="2400" dirty="0">
                <a:latin typeface="+mj-lt"/>
              </a:rPr>
              <a:t> </a:t>
            </a:r>
            <a:r>
              <a:rPr lang="fr-FR" sz="2400" b="1" dirty="0">
                <a:solidFill>
                  <a:srgbClr val="000000"/>
                </a:solidFill>
                <a:latin typeface="+mj-lt"/>
              </a:rPr>
              <a:t>disponibilité </a:t>
            </a:r>
            <a:r>
              <a:rPr lang="fr-FR" sz="2400" b="1" dirty="0">
                <a:solidFill>
                  <a:srgbClr val="000000"/>
                </a:solidFill>
                <a:latin typeface="+mj-lt"/>
                <a:sym typeface="Wingdings" pitchFamily="2" charset="2"/>
              </a:rPr>
              <a:t></a:t>
            </a:r>
            <a:endParaRPr lang="fr-FR" sz="2400" b="1" dirty="0">
              <a:solidFill>
                <a:srgbClr val="000000"/>
              </a:solidFill>
              <a:latin typeface="+mj-lt"/>
            </a:endParaRPr>
          </a:p>
          <a:p>
            <a:pPr eaLnBrk="1" hangingPunct="1">
              <a:spcBef>
                <a:spcPct val="30000"/>
              </a:spcBef>
              <a:buFont typeface="Wingdings" pitchFamily="2" charset="2"/>
              <a:buChar char="J"/>
              <a:defRPr/>
            </a:pPr>
            <a:r>
              <a:rPr lang="fr-FR" sz="2400" dirty="0">
                <a:latin typeface="+mj-lt"/>
              </a:rPr>
              <a:t> </a:t>
            </a:r>
            <a:r>
              <a:rPr lang="fr-FR" sz="2400" b="1" dirty="0">
                <a:solidFill>
                  <a:srgbClr val="000000"/>
                </a:solidFill>
                <a:latin typeface="+mj-lt"/>
              </a:rPr>
              <a:t>taux de réponse </a:t>
            </a:r>
            <a:r>
              <a:rPr lang="fr-FR" sz="2400" b="1" dirty="0">
                <a:solidFill>
                  <a:srgbClr val="000000"/>
                </a:solidFill>
                <a:latin typeface="+mj-lt"/>
                <a:sym typeface="Wingdings" pitchFamily="2" charset="2"/>
              </a:rPr>
              <a:t></a:t>
            </a:r>
            <a:endParaRPr lang="fr-FR" sz="2400" b="1" dirty="0">
              <a:solidFill>
                <a:srgbClr val="000000"/>
              </a:solidFill>
              <a:latin typeface="+mj-lt"/>
            </a:endParaRPr>
          </a:p>
          <a:p>
            <a:pPr eaLnBrk="1" hangingPunct="1">
              <a:spcBef>
                <a:spcPct val="30000"/>
              </a:spcBef>
              <a:buFont typeface="Wingdings" pitchFamily="2" charset="2"/>
              <a:buChar char="J"/>
              <a:defRPr/>
            </a:pPr>
            <a:r>
              <a:rPr lang="fr-FR" sz="2400" b="1" dirty="0">
                <a:solidFill>
                  <a:srgbClr val="000000"/>
                </a:solidFill>
                <a:latin typeface="+mj-lt"/>
              </a:rPr>
              <a:t> zone géographique = cas</a:t>
            </a:r>
          </a:p>
          <a:p>
            <a:pPr eaLnBrk="1" hangingPunct="1">
              <a:spcBef>
                <a:spcPct val="20000"/>
              </a:spcBef>
              <a:buClr>
                <a:schemeClr val="tx2"/>
              </a:buClr>
              <a:buFont typeface="Wingdings" pitchFamily="2" charset="2"/>
              <a:buChar char="L"/>
              <a:defRPr/>
            </a:pPr>
            <a:r>
              <a:rPr kumimoji="1" lang="fr-FR" sz="2400" b="1" dirty="0">
                <a:latin typeface="+mj-lt"/>
              </a:rPr>
              <a:t> </a:t>
            </a:r>
            <a:r>
              <a:rPr lang="fr-FR" sz="2400" b="1" dirty="0">
                <a:solidFill>
                  <a:srgbClr val="000000"/>
                </a:solidFill>
                <a:latin typeface="+mj-lt"/>
              </a:rPr>
              <a:t>biais de sélection</a:t>
            </a:r>
            <a:r>
              <a:rPr lang="fr-FR" sz="2400" b="1" dirty="0">
                <a:solidFill>
                  <a:srgbClr val="000000"/>
                </a:solidFill>
                <a:latin typeface="+mj-lt"/>
                <a:sym typeface="Wingdings" pitchFamily="2" charset="2"/>
              </a:rPr>
              <a:t></a:t>
            </a:r>
          </a:p>
          <a:p>
            <a:pPr eaLnBrk="1" hangingPunct="1">
              <a:spcBef>
                <a:spcPct val="20000"/>
              </a:spcBef>
              <a:buClr>
                <a:schemeClr val="tx2"/>
              </a:buClr>
              <a:buFont typeface="Wingdings" pitchFamily="2" charset="2"/>
              <a:buChar char="L"/>
              <a:defRPr/>
            </a:pPr>
            <a:r>
              <a:rPr lang="fr-FR" sz="2400" b="1" dirty="0">
                <a:solidFill>
                  <a:srgbClr val="000000"/>
                </a:solidFill>
                <a:latin typeface="+mj-lt"/>
                <a:sym typeface="Wingdings" pitchFamily="2" charset="2"/>
              </a:rPr>
              <a:t> surexposition possible</a:t>
            </a: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sym typeface="Wingdings" pitchFamily="2" charset="2"/>
              </a:rPr>
              <a:t>généralisation des résultats </a:t>
            </a:r>
          </a:p>
        </p:txBody>
      </p:sp>
      <p:sp>
        <p:nvSpPr>
          <p:cNvPr id="30724" name="Text Box 4"/>
          <p:cNvSpPr txBox="1">
            <a:spLocks noChangeArrowheads="1"/>
          </p:cNvSpPr>
          <p:nvPr/>
        </p:nvSpPr>
        <p:spPr bwMode="auto">
          <a:xfrm>
            <a:off x="4538663" y="1349375"/>
            <a:ext cx="4857750" cy="4733604"/>
          </a:xfrm>
          <a:prstGeom prst="rect">
            <a:avLst/>
          </a:prstGeom>
          <a:noFill/>
          <a:ln w="9525">
            <a:noFill/>
            <a:miter lim="800000"/>
            <a:headEnd/>
            <a:tailEnd/>
          </a:ln>
        </p:spPr>
        <p:txBody>
          <a:bodyPr>
            <a:spAutoFit/>
          </a:bodyPr>
          <a:lstStyle/>
          <a:p>
            <a:pPr eaLnBrk="1" hangingPunct="1">
              <a:buFont typeface="Symbol" pitchFamily="18" charset="2"/>
              <a:buNone/>
              <a:defRPr/>
            </a:pPr>
            <a:r>
              <a:rPr lang="fr-FR" sz="2400" b="1" dirty="0">
                <a:solidFill>
                  <a:srgbClr val="000000"/>
                </a:solidFill>
                <a:latin typeface="+mj-lt"/>
              </a:rPr>
              <a:t>Témoins en population (Tél, listes électorales, assurance maladie…)</a:t>
            </a:r>
          </a:p>
          <a:p>
            <a:pPr eaLnBrk="1" hangingPunct="1">
              <a:buFont typeface="Symbol" pitchFamily="18" charset="2"/>
              <a:buNone/>
              <a:defRPr/>
            </a:pPr>
            <a:endParaRPr lang="fr-FR" sz="1600" b="1" dirty="0">
              <a:solidFill>
                <a:srgbClr val="000000"/>
              </a:solidFill>
              <a:latin typeface="+mj-lt"/>
            </a:endParaRP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Accès + difficile et + coûteux</a:t>
            </a: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motivation </a:t>
            </a:r>
            <a:r>
              <a:rPr lang="fr-FR" sz="2400" b="1" dirty="0">
                <a:solidFill>
                  <a:srgbClr val="000000"/>
                </a:solidFill>
                <a:latin typeface="+mj-lt"/>
                <a:sym typeface="Wingdings" pitchFamily="2" charset="2"/>
              </a:rPr>
              <a:t></a:t>
            </a: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disponibilité </a:t>
            </a:r>
            <a:r>
              <a:rPr lang="fr-FR" sz="2400" b="1" dirty="0">
                <a:solidFill>
                  <a:srgbClr val="000000"/>
                </a:solidFill>
                <a:latin typeface="+mj-lt"/>
                <a:sym typeface="Wingdings" pitchFamily="2" charset="2"/>
              </a:rPr>
              <a:t></a:t>
            </a:r>
            <a:endParaRPr lang="fr-FR" sz="2400" b="1" dirty="0">
              <a:solidFill>
                <a:srgbClr val="000000"/>
              </a:solidFill>
              <a:latin typeface="+mj-lt"/>
            </a:endParaRP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taux de réponse </a:t>
            </a:r>
            <a:r>
              <a:rPr lang="fr-FR" sz="2400" b="1" dirty="0">
                <a:solidFill>
                  <a:srgbClr val="000000"/>
                </a:solidFill>
                <a:latin typeface="+mj-lt"/>
                <a:sym typeface="Wingdings" pitchFamily="2" charset="2"/>
              </a:rPr>
              <a:t></a:t>
            </a:r>
            <a:r>
              <a:rPr lang="fr-FR" sz="2400" b="1" dirty="0">
                <a:solidFill>
                  <a:srgbClr val="000000"/>
                </a:solidFill>
                <a:latin typeface="+mj-lt"/>
              </a:rPr>
              <a:t> </a:t>
            </a: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zone géographique ≠ cas</a:t>
            </a:r>
          </a:p>
          <a:p>
            <a:pPr marL="342900" indent="-342900" eaLnBrk="1" hangingPunct="1">
              <a:spcBef>
                <a:spcPct val="30000"/>
              </a:spcBef>
              <a:buClr>
                <a:schemeClr val="tx2"/>
              </a:buClr>
              <a:buFont typeface="Wingdings" pitchFamily="2" charset="2"/>
              <a:buChar char="J"/>
              <a:defRPr/>
            </a:pPr>
            <a:r>
              <a:rPr lang="fr-FR" sz="2400" b="1" dirty="0">
                <a:solidFill>
                  <a:srgbClr val="000000"/>
                </a:solidFill>
                <a:latin typeface="+mj-lt"/>
              </a:rPr>
              <a:t>biais de sélection </a:t>
            </a:r>
            <a:r>
              <a:rPr lang="fr-FR" sz="2400" b="1" dirty="0">
                <a:solidFill>
                  <a:srgbClr val="000000"/>
                </a:solidFill>
                <a:sym typeface="Wingdings" pitchFamily="2" charset="2"/>
              </a:rPr>
              <a:t></a:t>
            </a:r>
            <a:endParaRPr lang="fr-FR" sz="2400" b="1" dirty="0">
              <a:solidFill>
                <a:srgbClr val="000000"/>
              </a:solidFill>
              <a:latin typeface="+mj-lt"/>
              <a:sym typeface="Wingdings" pitchFamily="2" charset="2"/>
            </a:endParaRPr>
          </a:p>
          <a:p>
            <a:pPr eaLnBrk="1" hangingPunct="1">
              <a:spcBef>
                <a:spcPct val="30000"/>
              </a:spcBef>
              <a:buFont typeface="Wingdings" pitchFamily="2" charset="2"/>
              <a:buChar char="J"/>
              <a:defRPr/>
            </a:pPr>
            <a:r>
              <a:rPr lang="fr-FR" sz="2400" b="1" dirty="0">
                <a:solidFill>
                  <a:srgbClr val="000000"/>
                </a:solidFill>
                <a:sym typeface="Wingdings" pitchFamily="2" charset="2"/>
              </a:rPr>
              <a:t> </a:t>
            </a:r>
            <a:r>
              <a:rPr lang="fr-FR" sz="2400" b="1" dirty="0">
                <a:solidFill>
                  <a:srgbClr val="000000"/>
                </a:solidFill>
                <a:latin typeface="+mj-lt"/>
                <a:sym typeface="Wingdings" pitchFamily="2" charset="2"/>
              </a:rPr>
              <a:t>surexposition peu probable</a:t>
            </a:r>
          </a:p>
          <a:p>
            <a:pPr eaLnBrk="1" hangingPunct="1">
              <a:spcBef>
                <a:spcPct val="30000"/>
              </a:spcBef>
              <a:buFont typeface="Wingdings" pitchFamily="2" charset="2"/>
              <a:buChar char="J"/>
              <a:defRPr/>
            </a:pPr>
            <a:r>
              <a:rPr lang="fr-FR" sz="2400" b="1" dirty="0">
                <a:solidFill>
                  <a:srgbClr val="000000"/>
                </a:solidFill>
                <a:latin typeface="+mj-lt"/>
                <a:sym typeface="Wingdings" pitchFamily="2" charset="2"/>
              </a:rPr>
              <a:t> généralisation des résultats </a:t>
            </a:r>
            <a:r>
              <a:rPr lang="fr-FR" sz="2400" dirty="0">
                <a:latin typeface="+mj-lt"/>
                <a:sym typeface="Wingdings" pitchFamily="2" charset="2"/>
              </a:rPr>
              <a:t> </a:t>
            </a:r>
            <a:endParaRPr lang="fr-FR" sz="2400" b="1" dirty="0">
              <a:solidFill>
                <a:srgbClr val="000000"/>
              </a:solidFill>
              <a:latin typeface="+mj-lt"/>
              <a:sym typeface="Wingdings" pitchFamily="2" charset="2"/>
            </a:endParaRPr>
          </a:p>
        </p:txBody>
      </p:sp>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8979" y="2276872"/>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8979" y="2780928"/>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8979" y="3240698"/>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8979" y="3717873"/>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7504" y="4221088"/>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99881" y="4673954"/>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101356" y="5085184"/>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107504" y="5517232"/>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38786" y="2348880"/>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32638" y="3654846"/>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38786" y="4086894"/>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26874" y="2780928"/>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33022" y="3212976"/>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4546409" y="4601945"/>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4546409" y="5033993"/>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4546409" y="5538049"/>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29234" t="8410" r="29234" b="8410"/>
          <a:stretch/>
        </p:blipFill>
        <p:spPr bwMode="auto">
          <a:xfrm>
            <a:off x="6203818" y="635572"/>
            <a:ext cx="763720" cy="71380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rot="1527421">
            <a:off x="6857321" y="466520"/>
            <a:ext cx="2274982" cy="461665"/>
          </a:xfrm>
          <a:prstGeom prst="rect">
            <a:avLst/>
          </a:prstGeom>
          <a:noFill/>
        </p:spPr>
        <p:txBody>
          <a:bodyPr wrap="none" rtlCol="0">
            <a:spAutoFit/>
          </a:bodyPr>
          <a:lstStyle/>
          <a:p>
            <a:r>
              <a:rPr lang="fr-FR" sz="2400" b="1" dirty="0" smtClean="0">
                <a:solidFill>
                  <a:schemeClr val="accent6"/>
                </a:solidFill>
              </a:rPr>
              <a:t>Cas - témoins ++</a:t>
            </a:r>
            <a:endParaRPr lang="fr-FR" sz="2400" b="1" dirty="0">
              <a:solidFill>
                <a:schemeClr val="accent6"/>
              </a:solidFill>
            </a:endParaRPr>
          </a:p>
        </p:txBody>
      </p:sp>
    </p:spTree>
    <p:extLst>
      <p:ext uri="{BB962C8B-B14F-4D97-AF65-F5344CB8AC3E}">
        <p14:creationId xmlns:p14="http://schemas.microsoft.com/office/powerpoint/2010/main" val="2598094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 3 ECN 2020</a:t>
            </a:r>
            <a:endParaRPr lang="fr-FR" dirty="0"/>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9532" y="1580063"/>
            <a:ext cx="4608512" cy="3193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space réservé du contenu 3"/>
          <p:cNvSpPr>
            <a:spLocks noGrp="1"/>
          </p:cNvSpPr>
          <p:nvPr>
            <p:ph sz="half" idx="2"/>
          </p:nvPr>
        </p:nvSpPr>
        <p:spPr>
          <a:xfrm>
            <a:off x="251520" y="4779269"/>
            <a:ext cx="8028384" cy="835442"/>
          </a:xfrm>
        </p:spPr>
        <p:txBody>
          <a:bodyPr/>
          <a:lstStyle/>
          <a:p>
            <a:r>
              <a:rPr lang="fr-FR" sz="2800" dirty="0" smtClean="0"/>
              <a:t>Avantages et inconvénients des différentes sources de sélection des témoins</a:t>
            </a:r>
            <a:endParaRPr lang="fr-FR" sz="2800" dirty="0"/>
          </a:p>
        </p:txBody>
      </p:sp>
      <p:sp>
        <p:nvSpPr>
          <p:cNvPr id="6" name="ZoneTexte 5"/>
          <p:cNvSpPr txBox="1"/>
          <p:nvPr/>
        </p:nvSpPr>
        <p:spPr>
          <a:xfrm rot="20195583">
            <a:off x="-128959" y="417135"/>
            <a:ext cx="2621295" cy="461665"/>
          </a:xfrm>
          <a:prstGeom prst="rect">
            <a:avLst/>
          </a:prstGeom>
          <a:noFill/>
        </p:spPr>
        <p:txBody>
          <a:bodyPr wrap="none" rtlCol="0">
            <a:spAutoFit/>
          </a:bodyPr>
          <a:lstStyle/>
          <a:p>
            <a:r>
              <a:rPr lang="fr-FR" sz="2400" b="1" dirty="0" smtClean="0">
                <a:solidFill>
                  <a:schemeClr val="accent6"/>
                </a:solidFill>
              </a:rPr>
              <a:t>Question ECN 2020</a:t>
            </a:r>
            <a:endParaRPr lang="fr-FR" sz="2400" b="1" dirty="0">
              <a:solidFill>
                <a:schemeClr val="accent6"/>
              </a:solidFill>
            </a:endParaRPr>
          </a:p>
        </p:txBody>
      </p:sp>
      <p:sp>
        <p:nvSpPr>
          <p:cNvPr id="7" name="ZoneTexte 6"/>
          <p:cNvSpPr txBox="1"/>
          <p:nvPr/>
        </p:nvSpPr>
        <p:spPr>
          <a:xfrm rot="1527421">
            <a:off x="6857321" y="466520"/>
            <a:ext cx="2274982" cy="461665"/>
          </a:xfrm>
          <a:prstGeom prst="rect">
            <a:avLst/>
          </a:prstGeom>
          <a:noFill/>
        </p:spPr>
        <p:txBody>
          <a:bodyPr wrap="none" rtlCol="0">
            <a:spAutoFit/>
          </a:bodyPr>
          <a:lstStyle/>
          <a:p>
            <a:r>
              <a:rPr lang="fr-FR" sz="2400" b="1" dirty="0" smtClean="0">
                <a:solidFill>
                  <a:schemeClr val="accent6"/>
                </a:solidFill>
              </a:rPr>
              <a:t>Cas - témoins ++</a:t>
            </a:r>
            <a:endParaRPr lang="fr-FR" sz="2400" b="1" dirty="0">
              <a:solidFill>
                <a:schemeClr val="accent6"/>
              </a:solidFill>
            </a:endParaRPr>
          </a:p>
        </p:txBody>
      </p:sp>
      <p:sp>
        <p:nvSpPr>
          <p:cNvPr id="3" name="ZoneTexte 2"/>
          <p:cNvSpPr txBox="1"/>
          <p:nvPr/>
        </p:nvSpPr>
        <p:spPr>
          <a:xfrm>
            <a:off x="5076056" y="2470945"/>
            <a:ext cx="3960440" cy="2308324"/>
          </a:xfrm>
          <a:prstGeom prst="rect">
            <a:avLst/>
          </a:prstGeom>
          <a:noFill/>
        </p:spPr>
        <p:txBody>
          <a:bodyPr wrap="square" rtlCol="0">
            <a:spAutoFit/>
          </a:bodyPr>
          <a:lstStyle/>
          <a:p>
            <a:r>
              <a:rPr lang="fr-FR" sz="1600" dirty="0" smtClean="0"/>
              <a:t>Cas = K Pancréas </a:t>
            </a:r>
            <a:r>
              <a:rPr lang="fr-FR" sz="1600" dirty="0" err="1" smtClean="0"/>
              <a:t>Hospit</a:t>
            </a:r>
            <a:r>
              <a:rPr lang="fr-FR" sz="1600" dirty="0" smtClean="0"/>
              <a:t> – Témoins = Famille de patients </a:t>
            </a:r>
            <a:r>
              <a:rPr lang="fr-FR" sz="1600" dirty="0" err="1" smtClean="0"/>
              <a:t>hospit</a:t>
            </a:r>
            <a:r>
              <a:rPr lang="fr-FR" sz="1600" dirty="0" smtClean="0"/>
              <a:t> pour autre cause</a:t>
            </a:r>
          </a:p>
          <a:p>
            <a:endParaRPr lang="fr-FR" sz="1600" dirty="0"/>
          </a:p>
          <a:p>
            <a:pPr marL="171450" indent="-171450">
              <a:buFontTx/>
              <a:buChar char="-"/>
            </a:pPr>
            <a:r>
              <a:rPr lang="fr-FR" sz="1600" dirty="0" smtClean="0"/>
              <a:t>Hospitalisés </a:t>
            </a:r>
            <a:r>
              <a:rPr lang="fr-FR" sz="1600" dirty="0" err="1"/>
              <a:t>exp</a:t>
            </a:r>
            <a:r>
              <a:rPr lang="fr-FR" sz="1600" dirty="0"/>
              <a:t> </a:t>
            </a:r>
            <a:r>
              <a:rPr lang="fr-FR" sz="1600" dirty="0" smtClean="0"/>
              <a:t>FDR &gt; non hospitalisés</a:t>
            </a:r>
          </a:p>
          <a:p>
            <a:pPr marL="171450" indent="-171450">
              <a:buFontTx/>
              <a:buChar char="-"/>
            </a:pPr>
            <a:r>
              <a:rPr lang="fr-FR" sz="1600" dirty="0" smtClean="0"/>
              <a:t>Famille des cas </a:t>
            </a:r>
            <a:r>
              <a:rPr lang="fr-FR" sz="1600" dirty="0" err="1"/>
              <a:t>exp</a:t>
            </a:r>
            <a:r>
              <a:rPr lang="fr-FR" sz="1600" dirty="0"/>
              <a:t> </a:t>
            </a:r>
            <a:r>
              <a:rPr lang="fr-FR" sz="1600" dirty="0" smtClean="0"/>
              <a:t>FDR &gt; non apparentés</a:t>
            </a:r>
          </a:p>
          <a:p>
            <a:pPr marL="171450" indent="-171450">
              <a:buFontTx/>
              <a:buChar char="-"/>
            </a:pPr>
            <a:r>
              <a:rPr lang="fr-FR" sz="1600" dirty="0" smtClean="0"/>
              <a:t>Autre zone géographique </a:t>
            </a:r>
            <a:r>
              <a:rPr lang="fr-FR" sz="1600" dirty="0" err="1"/>
              <a:t>exp</a:t>
            </a:r>
            <a:r>
              <a:rPr lang="fr-FR" sz="1600" dirty="0"/>
              <a:t> </a:t>
            </a:r>
            <a:r>
              <a:rPr lang="fr-FR" sz="1600" dirty="0" smtClean="0"/>
              <a:t>&gt; ou &lt; que même zone</a:t>
            </a:r>
          </a:p>
          <a:p>
            <a:pPr marL="171450" indent="-171450">
              <a:buFontTx/>
              <a:buChar char="-"/>
            </a:pPr>
            <a:endParaRPr lang="fr-FR" sz="1600" dirty="0" smtClean="0"/>
          </a:p>
          <a:p>
            <a:pPr marL="171450" indent="-171450">
              <a:buFontTx/>
              <a:buChar char="-"/>
            </a:pPr>
            <a:endParaRPr lang="fr-FR" sz="1600" dirty="0"/>
          </a:p>
        </p:txBody>
      </p:sp>
    </p:spTree>
    <p:extLst>
      <p:ext uri="{BB962C8B-B14F-4D97-AF65-F5344CB8AC3E}">
        <p14:creationId xmlns:p14="http://schemas.microsoft.com/office/powerpoint/2010/main" val="1695989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8975" y="350838"/>
            <a:ext cx="7772400" cy="914400"/>
          </a:xfrm>
        </p:spPr>
        <p:txBody>
          <a:bodyPr/>
          <a:lstStyle/>
          <a:p>
            <a:pPr eaLnBrk="1" hangingPunct="1"/>
            <a:r>
              <a:rPr lang="fr-FR" altLang="fr-FR" sz="3200" b="1" dirty="0" smtClean="0">
                <a:latin typeface="+mn-lt"/>
              </a:rPr>
              <a:t>Cas incidents versus cas </a:t>
            </a:r>
            <a:r>
              <a:rPr lang="fr-FR" altLang="fr-FR" sz="3200" b="1" dirty="0" err="1" smtClean="0">
                <a:latin typeface="+mn-lt"/>
              </a:rPr>
              <a:t>prévalents</a:t>
            </a:r>
            <a:endParaRPr lang="fr-FR" altLang="fr-FR" sz="3200" b="1" dirty="0" smtClean="0">
              <a:latin typeface="+mn-lt"/>
            </a:endParaRPr>
          </a:p>
        </p:txBody>
      </p:sp>
      <p:graphicFrame>
        <p:nvGraphicFramePr>
          <p:cNvPr id="195629" name="Group 45"/>
          <p:cNvGraphicFramePr>
            <a:graphicFrameLocks noGrp="1"/>
          </p:cNvGraphicFramePr>
          <p:nvPr>
            <p:extLst>
              <p:ext uri="{D42A27DB-BD31-4B8C-83A1-F6EECF244321}">
                <p14:modId xmlns:p14="http://schemas.microsoft.com/office/powerpoint/2010/main" val="2154331351"/>
              </p:ext>
            </p:extLst>
          </p:nvPr>
        </p:nvGraphicFramePr>
        <p:xfrm>
          <a:off x="434975" y="1265238"/>
          <a:ext cx="8280400" cy="4825312"/>
        </p:xfrm>
        <a:graphic>
          <a:graphicData uri="http://schemas.openxmlformats.org/drawingml/2006/table">
            <a:tbl>
              <a:tblPr/>
              <a:tblGrid>
                <a:gridCol w="2760663">
                  <a:extLst>
                    <a:ext uri="{9D8B030D-6E8A-4147-A177-3AD203B41FA5}">
                      <a16:colId xmlns:a16="http://schemas.microsoft.com/office/drawing/2014/main" val="20000"/>
                    </a:ext>
                  </a:extLst>
                </a:gridCol>
                <a:gridCol w="2759075">
                  <a:extLst>
                    <a:ext uri="{9D8B030D-6E8A-4147-A177-3AD203B41FA5}">
                      <a16:colId xmlns:a16="http://schemas.microsoft.com/office/drawing/2014/main" val="20001"/>
                    </a:ext>
                  </a:extLst>
                </a:gridCol>
                <a:gridCol w="2760662">
                  <a:extLst>
                    <a:ext uri="{9D8B030D-6E8A-4147-A177-3AD203B41FA5}">
                      <a16:colId xmlns:a16="http://schemas.microsoft.com/office/drawing/2014/main" val="20002"/>
                    </a:ext>
                  </a:extLst>
                </a:gridCol>
              </a:tblGrid>
              <a:tr h="812504">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fr-FR" sz="2400" b="0" i="0" u="none" strike="noStrike" cap="none" normalizeH="0" baseline="0" dirty="0" smtClean="0">
                        <a:ln>
                          <a:noFill/>
                        </a:ln>
                        <a:solidFill>
                          <a:schemeClr val="tx1"/>
                        </a:solidFill>
                        <a:effectLst/>
                        <a:latin typeface="+mn-lt"/>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0" lang="fr-FR" sz="2400" b="1" i="0" u="none" strike="noStrike" cap="none" normalizeH="0" baseline="0" dirty="0" smtClean="0">
                          <a:ln>
                            <a:noFill/>
                          </a:ln>
                          <a:solidFill>
                            <a:srgbClr val="000000"/>
                          </a:solidFill>
                          <a:effectLst/>
                          <a:latin typeface="+mn-lt"/>
                        </a:rPr>
                        <a:t> Cas incidents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0" lang="fr-FR" sz="2400" b="1" i="0" u="none" strike="noStrike" cap="none" normalizeH="0" baseline="0" dirty="0" smtClean="0">
                          <a:ln>
                            <a:noFill/>
                          </a:ln>
                          <a:solidFill>
                            <a:srgbClr val="000000"/>
                          </a:solidFill>
                          <a:effectLst/>
                          <a:latin typeface="+mn-lt"/>
                        </a:rPr>
                        <a:t>Cas prévalents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81250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Sources principales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Registres, structures de soins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Structures de soins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81250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Durée nécessaire</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smtClean="0">
                          <a:ln>
                            <a:noFill/>
                          </a:ln>
                          <a:solidFill>
                            <a:schemeClr val="tx1"/>
                          </a:solidFill>
                          <a:effectLst/>
                          <a:latin typeface="+mn-lt"/>
                        </a:rPr>
                        <a:t>Longue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Courte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11886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Biais de sélection par le pronostic</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smtClean="0">
                          <a:ln>
                            <a:noFill/>
                          </a:ln>
                          <a:solidFill>
                            <a:schemeClr val="tx1"/>
                          </a:solidFill>
                          <a:effectLst/>
                          <a:latin typeface="+mn-lt"/>
                        </a:rPr>
                        <a:t>Peu vraisemblable : ne préjuge pas de l’évolution</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Possible évolution + longue, pronostic meilleur ou pire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11886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Biais de sélection par le recours aux soins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smtClean="0">
                          <a:ln>
                            <a:noFill/>
                          </a:ln>
                          <a:solidFill>
                            <a:schemeClr val="tx1"/>
                          </a:solidFill>
                          <a:effectLst/>
                          <a:latin typeface="+mn-lt"/>
                        </a:rPr>
                        <a:t>Peu vraisemblable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1"/>
                          </a:solidFill>
                          <a:effectLst/>
                          <a:latin typeface="+mn-lt"/>
                        </a:rPr>
                        <a:t>Fréquent, consultations plus fréquentes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4" name="ZoneTexte 3"/>
          <p:cNvSpPr txBox="1"/>
          <p:nvPr/>
        </p:nvSpPr>
        <p:spPr>
          <a:xfrm rot="1527421">
            <a:off x="6930204" y="466520"/>
            <a:ext cx="2274982" cy="461665"/>
          </a:xfrm>
          <a:prstGeom prst="rect">
            <a:avLst/>
          </a:prstGeom>
          <a:noFill/>
        </p:spPr>
        <p:txBody>
          <a:bodyPr wrap="none" rtlCol="0">
            <a:spAutoFit/>
          </a:bodyPr>
          <a:lstStyle/>
          <a:p>
            <a:r>
              <a:rPr lang="fr-FR" sz="2400" b="1" dirty="0" smtClean="0">
                <a:solidFill>
                  <a:schemeClr val="accent6"/>
                </a:solidFill>
              </a:rPr>
              <a:t>Cas - témoins ++</a:t>
            </a:r>
            <a:endParaRPr lang="fr-FR" sz="2400" b="1" dirty="0">
              <a:solidFill>
                <a:schemeClr val="accent6"/>
              </a:solidFill>
            </a:endParaRPr>
          </a:p>
        </p:txBody>
      </p:sp>
    </p:spTree>
    <p:extLst>
      <p:ext uri="{BB962C8B-B14F-4D97-AF65-F5344CB8AC3E}">
        <p14:creationId xmlns:p14="http://schemas.microsoft.com/office/powerpoint/2010/main" val="3091210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témoins</a:t>
            </a:r>
            <a:endParaRPr lang="en-US" dirty="0"/>
          </a:p>
        </p:txBody>
      </p:sp>
      <p:pic>
        <p:nvPicPr>
          <p:cNvPr id="4" name="Espace réservé du contenu 3" descr="Article Zheng Z et al.  Risk Factors for Pancreatic Cancer_J Epidemiol.pdf - Adobe Acrobat Reader (32-bit)"/>
          <p:cNvPicPr>
            <a:picLocks noGrp="1" noChangeAspect="1"/>
          </p:cNvPicPr>
          <p:nvPr>
            <p:ph idx="1"/>
          </p:nvPr>
        </p:nvPicPr>
        <p:blipFill rotWithShape="1">
          <a:blip r:embed="rId3">
            <a:extLst>
              <a:ext uri="{28A0092B-C50C-407E-A947-70E740481C1C}">
                <a14:useLocalDpi xmlns:a14="http://schemas.microsoft.com/office/drawing/2010/main" val="0"/>
              </a:ext>
            </a:extLst>
          </a:blip>
          <a:srcRect l="5724" t="25454" r="33634" b="29998"/>
          <a:stretch/>
        </p:blipFill>
        <p:spPr>
          <a:xfrm>
            <a:off x="1331640" y="1331640"/>
            <a:ext cx="6552728" cy="2886522"/>
          </a:xfrm>
        </p:spPr>
      </p:pic>
      <p:sp>
        <p:nvSpPr>
          <p:cNvPr id="5" name="Rectangle 4"/>
          <p:cNvSpPr/>
          <p:nvPr/>
        </p:nvSpPr>
        <p:spPr>
          <a:xfrm>
            <a:off x="1344999" y="5496033"/>
            <a:ext cx="5832648" cy="646331"/>
          </a:xfrm>
          <a:prstGeom prst="rect">
            <a:avLst/>
          </a:prstGeom>
        </p:spPr>
        <p:txBody>
          <a:bodyPr wrap="square">
            <a:spAutoFit/>
          </a:bodyPr>
          <a:lstStyle/>
          <a:p>
            <a:r>
              <a:rPr lang="en-US" dirty="0">
                <a:latin typeface="AdvTT5843c571"/>
              </a:rPr>
              <a:t>The </a:t>
            </a:r>
            <a:r>
              <a:rPr lang="en-US" b="1" dirty="0">
                <a:latin typeface="AdvTT5843c571"/>
              </a:rPr>
              <a:t>recruitment period was between November </a:t>
            </a:r>
            <a:r>
              <a:rPr lang="en-US" b="1" dirty="0" smtClean="0">
                <a:latin typeface="AdvTT5843c571"/>
              </a:rPr>
              <a:t>2011 and </a:t>
            </a:r>
            <a:r>
              <a:rPr lang="en-US" b="1" dirty="0">
                <a:latin typeface="AdvTT5843c571"/>
              </a:rPr>
              <a:t>February 2013.</a:t>
            </a:r>
            <a:endParaRPr lang="en-US" b="1" dirty="0"/>
          </a:p>
        </p:txBody>
      </p:sp>
      <p:sp>
        <p:nvSpPr>
          <p:cNvPr id="6" name="Rectangle 5"/>
          <p:cNvSpPr/>
          <p:nvPr/>
        </p:nvSpPr>
        <p:spPr>
          <a:xfrm>
            <a:off x="1344999" y="4262903"/>
            <a:ext cx="7031124" cy="1200329"/>
          </a:xfrm>
          <a:prstGeom prst="rect">
            <a:avLst/>
          </a:prstGeom>
        </p:spPr>
        <p:txBody>
          <a:bodyPr wrap="square">
            <a:spAutoFit/>
          </a:bodyPr>
          <a:lstStyle/>
          <a:p>
            <a:r>
              <a:rPr lang="en-US" dirty="0">
                <a:latin typeface="AdvTT5843c571"/>
              </a:rPr>
              <a:t>A total of 646 participants were recruited,</a:t>
            </a:r>
          </a:p>
          <a:p>
            <a:r>
              <a:rPr lang="en-US" dirty="0">
                <a:latin typeface="AdvTT5843c571"/>
              </a:rPr>
              <a:t>including 323 pathologically veri</a:t>
            </a:r>
            <a:r>
              <a:rPr lang="en-US" dirty="0">
                <a:latin typeface="AdvTT5843c571+fb"/>
              </a:rPr>
              <a:t>fi</a:t>
            </a:r>
            <a:r>
              <a:rPr lang="en-US" dirty="0">
                <a:latin typeface="AdvTT5843c571"/>
              </a:rPr>
              <a:t>ed cancer cases and 323</a:t>
            </a:r>
          </a:p>
          <a:p>
            <a:r>
              <a:rPr lang="en-US" dirty="0">
                <a:latin typeface="AdvTT5843c571"/>
              </a:rPr>
              <a:t>controls selected from family members of other inpatients in</a:t>
            </a:r>
          </a:p>
          <a:p>
            <a:r>
              <a:rPr lang="en-US" dirty="0">
                <a:latin typeface="AdvTT5843c571"/>
              </a:rPr>
              <a:t>the same hospital who did not have pancreatic cancer.</a:t>
            </a:r>
            <a:endParaRPr lang="en-US" dirty="0"/>
          </a:p>
        </p:txBody>
      </p:sp>
    </p:spTree>
    <p:extLst>
      <p:ext uri="{BB962C8B-B14F-4D97-AF65-F5344CB8AC3E}">
        <p14:creationId xmlns:p14="http://schemas.microsoft.com/office/powerpoint/2010/main" val="2718866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27384"/>
            <a:ext cx="8424936" cy="936104"/>
          </a:xfrm>
        </p:spPr>
        <p:txBody>
          <a:bodyPr>
            <a:normAutofit/>
          </a:bodyPr>
          <a:lstStyle/>
          <a:p>
            <a:r>
              <a:rPr lang="fr-FR" sz="3600" dirty="0" smtClean="0">
                <a:solidFill>
                  <a:schemeClr val="tx1">
                    <a:lumMod val="65000"/>
                    <a:lumOff val="35000"/>
                  </a:schemeClr>
                </a:solidFill>
                <a:cs typeface="Arial" pitchFamily="34" charset="0"/>
              </a:rPr>
              <a:t>Validité interne ou validité externe ?</a:t>
            </a:r>
            <a:endParaRPr lang="fr-FR" sz="3600" dirty="0">
              <a:solidFill>
                <a:schemeClr val="tx1">
                  <a:lumMod val="65000"/>
                  <a:lumOff val="35000"/>
                </a:schemeClr>
              </a:solidFill>
              <a:cs typeface="Arial" pitchFamily="34" charset="0"/>
            </a:endParaRPr>
          </a:p>
        </p:txBody>
      </p:sp>
      <p:sp>
        <p:nvSpPr>
          <p:cNvPr id="4" name="Espace réservé du contenu 2"/>
          <p:cNvSpPr>
            <a:spLocks noGrp="1"/>
          </p:cNvSpPr>
          <p:nvPr>
            <p:ph idx="4294967295"/>
          </p:nvPr>
        </p:nvSpPr>
        <p:spPr>
          <a:xfrm>
            <a:off x="863080" y="1468406"/>
            <a:ext cx="8280920" cy="4968552"/>
          </a:xfrm>
          <a:prstGeom prst="rect">
            <a:avLst/>
          </a:prstGeom>
        </p:spPr>
        <p:txBody>
          <a:bodyPr/>
          <a:lstStyle/>
          <a:p>
            <a:pPr marL="0" indent="0">
              <a:spcAft>
                <a:spcPts val="1200"/>
              </a:spcAft>
              <a:buClr>
                <a:srgbClr val="078F9D"/>
              </a:buClr>
              <a:buNone/>
            </a:pPr>
            <a:r>
              <a:rPr lang="fr-FR" sz="2000" b="1" i="1" u="sng" dirty="0" smtClean="0"/>
              <a:t>Échantillon représentatif population source ?</a:t>
            </a:r>
          </a:p>
          <a:p>
            <a:pPr marL="400050" lvl="1" indent="0">
              <a:buClr>
                <a:srgbClr val="078F9D"/>
              </a:buClr>
              <a:buNone/>
            </a:pPr>
            <a:r>
              <a:rPr lang="fr-FR" sz="1600" dirty="0" smtClean="0"/>
              <a:t>Si nb inclus &lt;&lt; nb sollicités , </a:t>
            </a:r>
            <a:r>
              <a:rPr lang="fr-FR" sz="1600" dirty="0" smtClean="0">
                <a:solidFill>
                  <a:schemeClr val="accent6">
                    <a:lumMod val="75000"/>
                  </a:schemeClr>
                </a:solidFill>
              </a:rPr>
              <a:t>biais de sélection </a:t>
            </a:r>
            <a:r>
              <a:rPr lang="fr-FR" sz="1600" dirty="0" smtClean="0"/>
              <a:t>possible </a:t>
            </a:r>
          </a:p>
          <a:p>
            <a:pPr marL="400050" lvl="1" indent="0">
              <a:buClr>
                <a:srgbClr val="078F9D"/>
              </a:buClr>
              <a:buNone/>
            </a:pPr>
            <a:r>
              <a:rPr lang="fr-FR" sz="1600" dirty="0" smtClean="0"/>
              <a:t>Population a priori : critères d’inclusion et non-inclusion </a:t>
            </a:r>
          </a:p>
          <a:p>
            <a:pPr marL="400050" lvl="1" indent="0">
              <a:lnSpc>
                <a:spcPts val="1500"/>
              </a:lnSpc>
              <a:buClr>
                <a:srgbClr val="078F9D"/>
              </a:buClr>
              <a:buNone/>
            </a:pPr>
            <a:r>
              <a:rPr lang="fr-FR" sz="1600" dirty="0" smtClean="0"/>
              <a:t>Echantillon étudié : caractéristiques individus inclus </a:t>
            </a:r>
          </a:p>
          <a:p>
            <a:pPr marL="400050" lvl="1" indent="0">
              <a:lnSpc>
                <a:spcPts val="1500"/>
              </a:lnSpc>
              <a:buClr>
                <a:srgbClr val="078F9D"/>
              </a:buClr>
              <a:buNone/>
            </a:pPr>
            <a:endParaRPr lang="fr-FR" sz="2000" dirty="0" smtClean="0"/>
          </a:p>
          <a:p>
            <a:pPr marL="0" indent="0">
              <a:lnSpc>
                <a:spcPts val="1500"/>
              </a:lnSpc>
              <a:spcAft>
                <a:spcPts val="1200"/>
              </a:spcAft>
              <a:buClr>
                <a:srgbClr val="078F9D"/>
              </a:buClr>
              <a:buNone/>
            </a:pPr>
            <a:r>
              <a:rPr lang="fr-FR" sz="2000" b="1" i="1" u="sng" dirty="0"/>
              <a:t>Groupes (</a:t>
            </a:r>
            <a:r>
              <a:rPr lang="fr-FR" sz="2000" b="1" i="1" u="sng" dirty="0" err="1"/>
              <a:t>exp</a:t>
            </a:r>
            <a:r>
              <a:rPr lang="fr-FR" sz="2000" b="1" i="1" u="sng" dirty="0"/>
              <a:t> </a:t>
            </a:r>
            <a:r>
              <a:rPr lang="fr-FR" sz="2000" b="1" i="1" u="sng" dirty="0" smtClean="0"/>
              <a:t>non-</a:t>
            </a:r>
            <a:r>
              <a:rPr lang="fr-FR" sz="2000" b="1" i="1" u="sng" dirty="0" err="1" smtClean="0"/>
              <a:t>exp</a:t>
            </a:r>
            <a:r>
              <a:rPr lang="fr-FR" sz="2000" b="1" i="1" u="sng" dirty="0" smtClean="0"/>
              <a:t> ou cas-témoins) comparables ?</a:t>
            </a:r>
            <a:endParaRPr lang="fr-FR" sz="2000" dirty="0" smtClean="0"/>
          </a:p>
          <a:p>
            <a:pPr marL="400050" lvl="1" indent="0">
              <a:lnSpc>
                <a:spcPts val="1500"/>
              </a:lnSpc>
              <a:buClr>
                <a:srgbClr val="078F9D"/>
              </a:buClr>
              <a:buNone/>
            </a:pPr>
            <a:r>
              <a:rPr lang="fr-FR" sz="1600" dirty="0"/>
              <a:t>Comparabilité initiale : pas de problème, sauf si double cohorte</a:t>
            </a:r>
          </a:p>
          <a:p>
            <a:pPr marL="400050" lvl="1" indent="0">
              <a:lnSpc>
                <a:spcPts val="1500"/>
              </a:lnSpc>
              <a:buClr>
                <a:srgbClr val="078F9D"/>
              </a:buClr>
              <a:buNone/>
            </a:pPr>
            <a:r>
              <a:rPr lang="fr-FR" sz="1600" dirty="0"/>
              <a:t>Comparabilité lors de l’analyse : attention </a:t>
            </a:r>
            <a:r>
              <a:rPr lang="fr-FR" sz="1600" dirty="0" smtClean="0"/>
              <a:t>+++ aux PDV -&gt; </a:t>
            </a:r>
            <a:r>
              <a:rPr lang="fr-FR" sz="1600" dirty="0" smtClean="0">
                <a:solidFill>
                  <a:schemeClr val="accent6">
                    <a:lumMod val="75000"/>
                  </a:schemeClr>
                </a:solidFill>
              </a:rPr>
              <a:t>biais de sélection</a:t>
            </a:r>
          </a:p>
          <a:p>
            <a:pPr marL="400050" lvl="1" indent="0">
              <a:buClr>
                <a:srgbClr val="078F9D"/>
              </a:buClr>
              <a:buNone/>
              <a:tabLst>
                <a:tab pos="365125" algn="l"/>
              </a:tabLst>
            </a:pPr>
            <a:r>
              <a:rPr lang="fr-FR" sz="1600" dirty="0"/>
              <a:t>	</a:t>
            </a:r>
            <a:r>
              <a:rPr lang="fr-FR" sz="1600" dirty="0" smtClean="0"/>
              <a:t>=&gt;  </a:t>
            </a:r>
            <a:r>
              <a:rPr lang="fr-FR" sz="1600" dirty="0"/>
              <a:t>Suivi des effectifs à chaque étape de l’étude : flow chart, </a:t>
            </a:r>
            <a:r>
              <a:rPr lang="fr-FR" sz="1600" dirty="0" smtClean="0"/>
              <a:t>justification changement </a:t>
            </a:r>
            <a:r>
              <a:rPr lang="fr-FR" sz="1600" dirty="0"/>
              <a:t>d’effectif entre N inclus et N </a:t>
            </a:r>
            <a:r>
              <a:rPr lang="fr-FR" sz="1600" dirty="0" smtClean="0"/>
              <a:t>analysés</a:t>
            </a:r>
          </a:p>
          <a:p>
            <a:pPr marL="0" indent="0">
              <a:buClr>
                <a:srgbClr val="078F9D"/>
              </a:buClr>
              <a:buNone/>
              <a:tabLst>
                <a:tab pos="365125" algn="l"/>
              </a:tabLst>
            </a:pPr>
            <a:endParaRPr lang="fr-FR" sz="4400" dirty="0"/>
          </a:p>
          <a:p>
            <a:pPr marL="0" indent="0">
              <a:lnSpc>
                <a:spcPts val="1500"/>
              </a:lnSpc>
              <a:buClr>
                <a:srgbClr val="078F9D"/>
              </a:buClr>
              <a:buNone/>
            </a:pPr>
            <a:r>
              <a:rPr lang="fr-FR" sz="2000" b="1" i="1" u="sng" dirty="0" smtClean="0"/>
              <a:t>Population </a:t>
            </a:r>
            <a:r>
              <a:rPr lang="fr-FR" sz="2000" b="1" i="1" u="sng" dirty="0"/>
              <a:t>représentative de la population cible ?</a:t>
            </a:r>
          </a:p>
          <a:p>
            <a:pPr marL="400050" lvl="1" indent="0">
              <a:buNone/>
            </a:pPr>
            <a:r>
              <a:rPr lang="fr-FR" sz="1600" dirty="0" smtClean="0"/>
              <a:t>Recrutement : général ou spécifique (centres </a:t>
            </a:r>
            <a:r>
              <a:rPr lang="fr-FR" sz="1600" dirty="0"/>
              <a:t>spécialisés) </a:t>
            </a:r>
            <a:r>
              <a:rPr lang="fr-FR" sz="1600" dirty="0" smtClean="0"/>
              <a:t>: lieu, mode, dates, période</a:t>
            </a:r>
          </a:p>
          <a:p>
            <a:pPr marL="400050" lvl="1" indent="0">
              <a:buNone/>
            </a:pPr>
            <a:r>
              <a:rPr lang="fr-FR" sz="1600" dirty="0" smtClean="0"/>
              <a:t>Vérifier </a:t>
            </a:r>
            <a:r>
              <a:rPr lang="fr-FR" sz="1600" dirty="0"/>
              <a:t>l’absence de sur-sélection, la </a:t>
            </a:r>
            <a:r>
              <a:rPr lang="fr-FR" sz="1600" dirty="0" smtClean="0"/>
              <a:t>représentativité</a:t>
            </a:r>
            <a:endParaRPr lang="fr-FR" sz="2000" dirty="0"/>
          </a:p>
          <a:p>
            <a:pPr marL="0" indent="0">
              <a:lnSpc>
                <a:spcPts val="1500"/>
              </a:lnSpc>
              <a:spcAft>
                <a:spcPts val="1200"/>
              </a:spcAft>
              <a:buClr>
                <a:srgbClr val="078F9D"/>
              </a:buClr>
              <a:buNone/>
            </a:pPr>
            <a:endParaRPr lang="fr-FR" sz="2000" dirty="0" smtClean="0"/>
          </a:p>
          <a:p>
            <a:pPr marL="0" indent="0">
              <a:spcAft>
                <a:spcPts val="1200"/>
              </a:spcAft>
              <a:buClr>
                <a:srgbClr val="078F9D"/>
              </a:buClr>
              <a:buNone/>
            </a:pPr>
            <a:endParaRPr lang="fr-FR" sz="2000" dirty="0" smtClean="0"/>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092280" y="2132856"/>
            <a:ext cx="1836785" cy="830997"/>
          </a:xfrm>
          <a:prstGeom prst="rect">
            <a:avLst/>
          </a:prstGeom>
          <a:noFill/>
        </p:spPr>
        <p:txBody>
          <a:bodyPr wrap="none" rtlCol="0">
            <a:spAutoFit/>
          </a:bodyPr>
          <a:lstStyle/>
          <a:p>
            <a:r>
              <a:rPr lang="fr-FR" sz="2400" b="1" dirty="0" smtClean="0">
                <a:solidFill>
                  <a:schemeClr val="accent6"/>
                </a:solidFill>
              </a:rPr>
              <a:t>TABLEAU 1</a:t>
            </a:r>
          </a:p>
          <a:p>
            <a:r>
              <a:rPr lang="fr-FR" sz="2400" b="1" dirty="0" smtClean="0">
                <a:solidFill>
                  <a:schemeClr val="accent6"/>
                </a:solidFill>
              </a:rPr>
              <a:t>&amp; Flow-chart</a:t>
            </a:r>
            <a:endParaRPr lang="fr-FR" sz="2400" b="1" dirty="0">
              <a:solidFill>
                <a:schemeClr val="accent6"/>
              </a:solidFill>
            </a:endParaRPr>
          </a:p>
        </p:txBody>
      </p:sp>
      <p:sp>
        <p:nvSpPr>
          <p:cNvPr id="7" name="ZoneTexte 6"/>
          <p:cNvSpPr txBox="1"/>
          <p:nvPr/>
        </p:nvSpPr>
        <p:spPr>
          <a:xfrm rot="21072634">
            <a:off x="20372" y="1058337"/>
            <a:ext cx="2537635" cy="461665"/>
          </a:xfrm>
          <a:prstGeom prst="rect">
            <a:avLst/>
          </a:prstGeom>
          <a:noFill/>
        </p:spPr>
        <p:txBody>
          <a:bodyPr wrap="square" rtlCol="0">
            <a:spAutoFit/>
          </a:bodyPr>
          <a:lstStyle/>
          <a:p>
            <a:r>
              <a:rPr lang="fr-FR" sz="2400" b="1" dirty="0" smtClean="0">
                <a:solidFill>
                  <a:schemeClr val="accent6"/>
                </a:solidFill>
              </a:rPr>
              <a:t>Validité interne</a:t>
            </a:r>
            <a:endParaRPr lang="fr-FR" sz="2400" b="1" dirty="0">
              <a:solidFill>
                <a:schemeClr val="accent6"/>
              </a:solidFill>
            </a:endParaRPr>
          </a:p>
        </p:txBody>
      </p:sp>
      <p:sp>
        <p:nvSpPr>
          <p:cNvPr id="9" name="ZoneTexte 8"/>
          <p:cNvSpPr txBox="1"/>
          <p:nvPr/>
        </p:nvSpPr>
        <p:spPr>
          <a:xfrm rot="21010610">
            <a:off x="12238" y="4773277"/>
            <a:ext cx="2504754" cy="461665"/>
          </a:xfrm>
          <a:prstGeom prst="rect">
            <a:avLst/>
          </a:prstGeom>
          <a:noFill/>
        </p:spPr>
        <p:txBody>
          <a:bodyPr wrap="square" rtlCol="0">
            <a:spAutoFit/>
          </a:bodyPr>
          <a:lstStyle/>
          <a:p>
            <a:r>
              <a:rPr lang="fr-FR" sz="2400" b="1" dirty="0" smtClean="0">
                <a:solidFill>
                  <a:schemeClr val="accent6"/>
                </a:solidFill>
              </a:rPr>
              <a:t>Validité externe</a:t>
            </a:r>
            <a:endParaRPr lang="fr-FR" sz="2400" b="1" dirty="0">
              <a:solidFill>
                <a:schemeClr val="accent6"/>
              </a:solidFill>
            </a:endParaRPr>
          </a:p>
        </p:txBody>
      </p:sp>
    </p:spTree>
    <p:extLst>
      <p:ext uri="{BB962C8B-B14F-4D97-AF65-F5344CB8AC3E}">
        <p14:creationId xmlns:p14="http://schemas.microsoft.com/office/powerpoint/2010/main" val="3107481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081" y="1034751"/>
            <a:ext cx="3647807" cy="4807473"/>
          </a:xfrm>
        </p:spPr>
      </p:pic>
      <p:pic>
        <p:nvPicPr>
          <p:cNvPr id="5" name="Espace réservé du contenu 3" descr="Capture d’écran"/>
          <p:cNvPicPr>
            <a:picLocks noChangeAspect="1"/>
          </p:cNvPicPr>
          <p:nvPr/>
        </p:nvPicPr>
        <p:blipFill rotWithShape="1">
          <a:blip r:embed="rId2">
            <a:extLst>
              <a:ext uri="{28A0092B-C50C-407E-A947-70E740481C1C}">
                <a14:useLocalDpi xmlns:a14="http://schemas.microsoft.com/office/drawing/2010/main" val="0"/>
              </a:ext>
            </a:extLst>
          </a:blip>
          <a:srcRect l="35532" t="3277" r="30910" b="65268"/>
          <a:stretch/>
        </p:blipFill>
        <p:spPr>
          <a:xfrm>
            <a:off x="4413195" y="1556792"/>
            <a:ext cx="3730703" cy="4608512"/>
          </a:xfrm>
          <a:prstGeom prst="rect">
            <a:avLst/>
          </a:prstGeom>
        </p:spPr>
      </p:pic>
    </p:spTree>
    <p:extLst>
      <p:ext uri="{BB962C8B-B14F-4D97-AF65-F5344CB8AC3E}">
        <p14:creationId xmlns:p14="http://schemas.microsoft.com/office/powerpoint/2010/main" val="1416026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Biais de mesure</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34590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553" y="-243408"/>
            <a:ext cx="8229600" cy="1143000"/>
          </a:xfrm>
        </p:spPr>
        <p:txBody>
          <a:bodyPr>
            <a:noAutofit/>
          </a:bodyPr>
          <a:lstStyle/>
          <a:p>
            <a:r>
              <a:rPr lang="fr-FR" sz="3200" dirty="0" smtClean="0"/>
              <a:t>Principaux biais à rechercher selon type d’étude</a:t>
            </a:r>
            <a:endParaRPr lang="fr-FR" sz="3200" dirty="0"/>
          </a:p>
        </p:txBody>
      </p:sp>
      <p:graphicFrame>
        <p:nvGraphicFramePr>
          <p:cNvPr id="4" name="Tableau 3"/>
          <p:cNvGraphicFramePr>
            <a:graphicFrameLocks noGrp="1"/>
          </p:cNvGraphicFramePr>
          <p:nvPr>
            <p:extLst>
              <p:ext uri="{D42A27DB-BD31-4B8C-83A1-F6EECF244321}">
                <p14:modId xmlns:p14="http://schemas.microsoft.com/office/powerpoint/2010/main" val="3116040520"/>
              </p:ext>
            </p:extLst>
          </p:nvPr>
        </p:nvGraphicFramePr>
        <p:xfrm>
          <a:off x="235129" y="980729"/>
          <a:ext cx="8682448" cy="4060269"/>
        </p:xfrm>
        <a:graphic>
          <a:graphicData uri="http://schemas.openxmlformats.org/drawingml/2006/table">
            <a:tbl>
              <a:tblPr firstRow="1" bandRow="1">
                <a:tableStyleId>{5C22544A-7EE6-4342-B048-85BDC9FD1C3A}</a:tableStyleId>
              </a:tblPr>
              <a:tblGrid>
                <a:gridCol w="1617107">
                  <a:extLst>
                    <a:ext uri="{9D8B030D-6E8A-4147-A177-3AD203B41FA5}">
                      <a16:colId xmlns:a16="http://schemas.microsoft.com/office/drawing/2014/main" val="2690223970"/>
                    </a:ext>
                  </a:extLst>
                </a:gridCol>
                <a:gridCol w="3347639">
                  <a:extLst>
                    <a:ext uri="{9D8B030D-6E8A-4147-A177-3AD203B41FA5}">
                      <a16:colId xmlns:a16="http://schemas.microsoft.com/office/drawing/2014/main" val="386911175"/>
                    </a:ext>
                  </a:extLst>
                </a:gridCol>
                <a:gridCol w="3717702">
                  <a:extLst>
                    <a:ext uri="{9D8B030D-6E8A-4147-A177-3AD203B41FA5}">
                      <a16:colId xmlns:a16="http://schemas.microsoft.com/office/drawing/2014/main" val="191675868"/>
                    </a:ext>
                  </a:extLst>
                </a:gridCol>
              </a:tblGrid>
              <a:tr h="435570">
                <a:tc>
                  <a:txBody>
                    <a:bodyPr/>
                    <a:lstStyle/>
                    <a:p>
                      <a:endParaRPr lang="fr-FR" dirty="0"/>
                    </a:p>
                  </a:txBody>
                  <a:tcPr/>
                </a:tc>
                <a:tc>
                  <a:txBody>
                    <a:bodyPr/>
                    <a:lstStyle/>
                    <a:p>
                      <a:r>
                        <a:rPr lang="fr-FR" dirty="0" smtClean="0"/>
                        <a:t>COHORTE</a:t>
                      </a:r>
                      <a:endParaRPr lang="fr-FR" dirty="0"/>
                    </a:p>
                  </a:txBody>
                  <a:tcPr/>
                </a:tc>
                <a:tc>
                  <a:txBody>
                    <a:bodyPr/>
                    <a:lstStyle/>
                    <a:p>
                      <a:r>
                        <a:rPr lang="fr-FR" dirty="0" smtClean="0"/>
                        <a:t>CAS TEMOINS</a:t>
                      </a:r>
                      <a:endParaRPr lang="fr-FR" dirty="0"/>
                    </a:p>
                  </a:txBody>
                  <a:tcPr/>
                </a:tc>
                <a:extLst>
                  <a:ext uri="{0D108BD9-81ED-4DB2-BD59-A6C34878D82A}">
                    <a16:rowId xmlns:a16="http://schemas.microsoft.com/office/drawing/2014/main" val="2209641899"/>
                  </a:ext>
                </a:extLst>
              </a:tr>
              <a:tr h="995590">
                <a:tc>
                  <a:txBody>
                    <a:bodyPr/>
                    <a:lstStyle/>
                    <a:p>
                      <a:r>
                        <a:rPr lang="fr-FR" b="1" u="sng" strike="noStrike" dirty="0" smtClean="0">
                          <a:solidFill>
                            <a:schemeClr val="accent6"/>
                          </a:solidFill>
                          <a:effectLst>
                            <a:outerShdw blurRad="38100" dist="38100" dir="2700000" algn="tl">
                              <a:srgbClr val="000000">
                                <a:alpha val="43137"/>
                              </a:srgbClr>
                            </a:outerShdw>
                          </a:effectLst>
                        </a:rPr>
                        <a:t>MESURE / CLASSEMENT</a:t>
                      </a:r>
                      <a:endParaRPr lang="fr-FR" b="1" u="sng" strike="noStrike" dirty="0">
                        <a:solidFill>
                          <a:schemeClr val="accent6"/>
                        </a:solidFill>
                        <a:effectLst>
                          <a:outerShdw blurRad="38100" dist="38100" dir="2700000" algn="tl">
                            <a:srgbClr val="000000">
                              <a:alpha val="43137"/>
                            </a:srgbClr>
                          </a:outerShdw>
                        </a:effectLst>
                      </a:endParaRPr>
                    </a:p>
                  </a:txBody>
                  <a:tcPr/>
                </a:tc>
                <a:tc>
                  <a:txBody>
                    <a:bodyPr/>
                    <a:lstStyle/>
                    <a:p>
                      <a:r>
                        <a:rPr lang="fr-FR" sz="1800" b="1" kern="1200" dirty="0" smtClean="0">
                          <a:solidFill>
                            <a:schemeClr val="dk1"/>
                          </a:solidFill>
                          <a:effectLst/>
                          <a:latin typeface="+mn-lt"/>
                          <a:ea typeface="+mn-ea"/>
                          <a:cs typeface="+mn-cs"/>
                        </a:rPr>
                        <a:t>Biais de suivi</a:t>
                      </a:r>
                    </a:p>
                    <a:p>
                      <a:r>
                        <a:rPr lang="fr-FR" sz="1800" kern="1200" dirty="0" smtClean="0">
                          <a:solidFill>
                            <a:schemeClr val="dk1"/>
                          </a:solidFill>
                          <a:effectLst/>
                          <a:latin typeface="+mn-lt"/>
                          <a:ea typeface="+mn-ea"/>
                          <a:cs typeface="+mn-cs"/>
                        </a:rPr>
                        <a:t>fréquence du suivi différente selon l’exposition ou non</a:t>
                      </a:r>
                    </a:p>
                  </a:txBody>
                  <a:tcPr/>
                </a:tc>
                <a:tc>
                  <a:txBody>
                    <a:bodyPr/>
                    <a:lstStyle/>
                    <a:p>
                      <a:pPr algn="l" defTabSz="914400" rtl="0" eaLnBrk="1" latinLnBrk="0" hangingPunct="1">
                        <a:spcAft>
                          <a:spcPts val="0"/>
                        </a:spcAft>
                      </a:pPr>
                      <a:r>
                        <a:rPr lang="fr-FR" sz="1800" b="1" kern="1200" dirty="0" smtClean="0">
                          <a:solidFill>
                            <a:schemeClr val="dk1"/>
                          </a:solidFill>
                          <a:effectLst/>
                          <a:latin typeface="+mn-lt"/>
                          <a:ea typeface="+mn-ea"/>
                          <a:cs typeface="+mn-cs"/>
                        </a:rPr>
                        <a:t>Biais de mémorisation/mémoire</a:t>
                      </a:r>
                    </a:p>
                    <a:p>
                      <a:pPr algn="l" defTabSz="914400" rtl="0" eaLnBrk="1" latinLnBrk="0" hangingPunct="1">
                        <a:spcAft>
                          <a:spcPts val="0"/>
                        </a:spcAft>
                      </a:pPr>
                      <a:r>
                        <a:rPr lang="fr-FR" sz="1800" kern="1200" dirty="0" smtClean="0">
                          <a:solidFill>
                            <a:schemeClr val="dk1"/>
                          </a:solidFill>
                          <a:effectLst/>
                          <a:latin typeface="+mn-lt"/>
                          <a:ea typeface="+mn-ea"/>
                          <a:cs typeface="+mn-cs"/>
                        </a:rPr>
                        <a:t>évaluation de l’exposition faisant appel à la mémoire</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50972864"/>
                  </a:ext>
                </a:extLst>
              </a:tr>
              <a:tr h="590165">
                <a:tc>
                  <a:txBody>
                    <a:bodyPr/>
                    <a:lstStyle/>
                    <a:p>
                      <a:endParaRPr lang="fr-FR"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Biais</a:t>
                      </a:r>
                      <a:r>
                        <a:rPr lang="fr-FR" sz="1800" kern="1200" baseline="0" dirty="0" smtClean="0">
                          <a:solidFill>
                            <a:schemeClr val="dk1"/>
                          </a:solidFill>
                          <a:effectLst/>
                          <a:latin typeface="+mn-lt"/>
                          <a:ea typeface="+mn-ea"/>
                          <a:cs typeface="+mn-cs"/>
                        </a:rPr>
                        <a:t> lié à l’enquêteur : recherche différemment exposition ou maladie chez les sujets selon leur groupe</a:t>
                      </a:r>
                      <a:endParaRPr lang="fr-FR" sz="1800" kern="1200" dirty="0" smtClean="0">
                        <a:solidFill>
                          <a:schemeClr val="dk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48907863"/>
                  </a:ext>
                </a:extLst>
              </a:tr>
              <a:tr h="590165">
                <a:tc>
                  <a:txBody>
                    <a:bodyPr/>
                    <a:lstStyle/>
                    <a:p>
                      <a:r>
                        <a:rPr lang="fr-FR" b="1" dirty="0" smtClean="0"/>
                        <a:t>Où</a:t>
                      </a:r>
                      <a:r>
                        <a:rPr lang="fr-FR" b="1" baseline="0" dirty="0" smtClean="0"/>
                        <a:t> ?</a:t>
                      </a:r>
                      <a:endParaRPr lang="fr-F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-&gt; rechercher</a:t>
                      </a:r>
                      <a:r>
                        <a:rPr lang="fr-FR" sz="1800" kern="1200" baseline="0" dirty="0" smtClean="0">
                          <a:solidFill>
                            <a:schemeClr val="dk1"/>
                          </a:solidFill>
                          <a:effectLst/>
                          <a:latin typeface="+mn-lt"/>
                          <a:ea typeface="+mn-ea"/>
                          <a:cs typeface="+mn-cs"/>
                        </a:rPr>
                        <a:t> dans la</a:t>
                      </a:r>
                      <a:r>
                        <a:rPr lang="fr-FR" sz="1800" kern="1200" dirty="0" smtClean="0">
                          <a:solidFill>
                            <a:schemeClr val="dk1"/>
                          </a:solidFill>
                          <a:effectLst/>
                          <a:latin typeface="+mn-lt"/>
                          <a:ea typeface="+mn-ea"/>
                          <a:cs typeface="+mn-cs"/>
                        </a:rPr>
                        <a:t> partie méthodes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-&gt; rechercher</a:t>
                      </a:r>
                      <a:r>
                        <a:rPr lang="fr-FR" sz="1800" kern="1200" baseline="0" dirty="0" smtClean="0">
                          <a:solidFill>
                            <a:schemeClr val="dk1"/>
                          </a:solidFill>
                          <a:effectLst/>
                          <a:latin typeface="+mn-lt"/>
                          <a:ea typeface="+mn-ea"/>
                          <a:cs typeface="+mn-cs"/>
                        </a:rPr>
                        <a:t> dans la</a:t>
                      </a:r>
                      <a:r>
                        <a:rPr lang="fr-FR" sz="1800" kern="1200" dirty="0" smtClean="0">
                          <a:solidFill>
                            <a:schemeClr val="dk1"/>
                          </a:solidFill>
                          <a:effectLst/>
                          <a:latin typeface="+mn-lt"/>
                          <a:ea typeface="+mn-ea"/>
                          <a:cs typeface="+mn-cs"/>
                        </a:rPr>
                        <a:t> partie méthodes</a:t>
                      </a:r>
                    </a:p>
                  </a:txBody>
                  <a:tcPr/>
                </a:tc>
                <a:extLst>
                  <a:ext uri="{0D108BD9-81ED-4DB2-BD59-A6C34878D82A}">
                    <a16:rowId xmlns:a16="http://schemas.microsoft.com/office/drawing/2014/main" val="1273174392"/>
                  </a:ext>
                </a:extLst>
              </a:tr>
              <a:tr h="1348949">
                <a:tc>
                  <a:txBody>
                    <a:bodyPr/>
                    <a:lstStyle/>
                    <a:p>
                      <a:r>
                        <a:rPr lang="fr-FR" b="1" dirty="0" smtClean="0"/>
                        <a:t>Comment le réduire</a:t>
                      </a:r>
                      <a:endParaRPr lang="fr-F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-&gt; diminution si  standardisation du suivi</a:t>
                      </a:r>
                      <a:endParaRPr lang="fr-FR"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-&gt; diminution si standardisation de l’interrogatoire, évaluateur en aveugle du statut (cas/témoin)</a:t>
                      </a:r>
                    </a:p>
                  </a:txBody>
                  <a:tcPr/>
                </a:tc>
                <a:extLst>
                  <a:ext uri="{0D108BD9-81ED-4DB2-BD59-A6C34878D82A}">
                    <a16:rowId xmlns:a16="http://schemas.microsoft.com/office/drawing/2014/main" val="3891686943"/>
                  </a:ext>
                </a:extLst>
              </a:tr>
            </a:tbl>
          </a:graphicData>
        </a:graphic>
      </p:graphicFrame>
      <p:sp>
        <p:nvSpPr>
          <p:cNvPr id="3" name="Rectangle 2"/>
          <p:cNvSpPr/>
          <p:nvPr/>
        </p:nvSpPr>
        <p:spPr>
          <a:xfrm>
            <a:off x="1228175" y="5040998"/>
            <a:ext cx="7884368" cy="1577355"/>
          </a:xfrm>
          <a:prstGeom prst="rect">
            <a:avLst/>
          </a:prstGeom>
        </p:spPr>
        <p:txBody>
          <a:bodyPr wrap="square">
            <a:spAutoFit/>
          </a:bodyPr>
          <a:lstStyle/>
          <a:p>
            <a:pPr>
              <a:spcAft>
                <a:spcPts val="1200"/>
              </a:spcAft>
              <a:buClr>
                <a:srgbClr val="078F9D"/>
              </a:buClr>
            </a:pPr>
            <a:r>
              <a:rPr lang="fr-FR" dirty="0">
                <a:solidFill>
                  <a:prstClr val="black"/>
                </a:solidFill>
              </a:rPr>
              <a:t>1 - s’assurer que la mesure est fiable</a:t>
            </a:r>
          </a:p>
          <a:p>
            <a:pPr>
              <a:spcAft>
                <a:spcPts val="1200"/>
              </a:spcAft>
              <a:buClr>
                <a:srgbClr val="078F9D"/>
              </a:buClr>
            </a:pPr>
            <a:r>
              <a:rPr lang="fr-FR" dirty="0">
                <a:solidFill>
                  <a:prstClr val="black"/>
                </a:solidFill>
              </a:rPr>
              <a:t>2 - s’assurer que la mesure est standardisée : identique dans les groupes</a:t>
            </a:r>
          </a:p>
          <a:p>
            <a:pPr>
              <a:spcAft>
                <a:spcPts val="1200"/>
              </a:spcAft>
              <a:buClr>
                <a:srgbClr val="078F9D"/>
              </a:buClr>
            </a:pPr>
            <a:r>
              <a:rPr lang="fr-FR" dirty="0">
                <a:solidFill>
                  <a:prstClr val="black"/>
                </a:solidFill>
              </a:rPr>
              <a:t>	Mesure en insu ? Même fréquence de suivi ?</a:t>
            </a:r>
          </a:p>
          <a:p>
            <a:pPr marL="173037" lvl="0" indent="0">
              <a:lnSpc>
                <a:spcPts val="1500"/>
              </a:lnSpc>
              <a:spcAft>
                <a:spcPts val="1200"/>
              </a:spcAft>
              <a:buClr>
                <a:srgbClr val="078F9D"/>
              </a:buClr>
              <a:buNone/>
            </a:pPr>
            <a:r>
              <a:rPr lang="fr-FR" dirty="0">
                <a:solidFill>
                  <a:prstClr val="black"/>
                </a:solidFill>
              </a:rPr>
              <a:t>	CJ objectif versus subjectif (insu++ si subjectif)</a:t>
            </a:r>
          </a:p>
        </p:txBody>
      </p:sp>
    </p:spTree>
    <p:extLst>
      <p:ext uri="{BB962C8B-B14F-4D97-AF65-F5344CB8AC3E}">
        <p14:creationId xmlns:p14="http://schemas.microsoft.com/office/powerpoint/2010/main" val="583369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r>
              <a:rPr lang="fr-FR" sz="3600" dirty="0" smtClean="0">
                <a:solidFill>
                  <a:schemeClr val="tx1">
                    <a:lumMod val="65000"/>
                    <a:lumOff val="35000"/>
                  </a:schemeClr>
                </a:solidFill>
                <a:cs typeface="Arial" pitchFamily="34" charset="0"/>
              </a:rPr>
              <a:t>Evaluer le risque de biais de mesure</a:t>
            </a:r>
            <a:endParaRPr lang="fr-FR" sz="3600" dirty="0">
              <a:solidFill>
                <a:schemeClr val="tx1">
                  <a:lumMod val="65000"/>
                  <a:lumOff val="35000"/>
                </a:schemeClr>
              </a:solidFill>
              <a:cs typeface="Arial" pitchFamily="34" charset="0"/>
            </a:endParaRPr>
          </a:p>
        </p:txBody>
      </p:sp>
      <p:sp>
        <p:nvSpPr>
          <p:cNvPr id="4" name="Espace réservé du contenu 2"/>
          <p:cNvSpPr>
            <a:spLocks noGrp="1"/>
          </p:cNvSpPr>
          <p:nvPr>
            <p:ph idx="4294967295"/>
          </p:nvPr>
        </p:nvSpPr>
        <p:spPr>
          <a:xfrm>
            <a:off x="388059" y="1052736"/>
            <a:ext cx="8280920" cy="5400600"/>
          </a:xfrm>
          <a:prstGeom prst="rect">
            <a:avLst/>
          </a:prstGeom>
        </p:spPr>
        <p:txBody>
          <a:bodyPr/>
          <a:lstStyle/>
          <a:p>
            <a:pPr marL="0" indent="0">
              <a:spcAft>
                <a:spcPts val="1200"/>
              </a:spcAft>
              <a:buClr>
                <a:srgbClr val="078F9D"/>
              </a:buClr>
              <a:buNone/>
            </a:pPr>
            <a:r>
              <a:rPr lang="fr-FR" sz="2000" b="1" i="1" dirty="0" smtClean="0"/>
              <a:t>Définition précise du critère de jugement et des expositions + des FC</a:t>
            </a:r>
          </a:p>
          <a:p>
            <a:pPr marL="0" indent="0">
              <a:spcAft>
                <a:spcPts val="1200"/>
              </a:spcAft>
              <a:buClr>
                <a:srgbClr val="078F9D"/>
              </a:buClr>
              <a:buNone/>
            </a:pPr>
            <a:r>
              <a:rPr lang="fr-FR" sz="2000" b="1" i="1" dirty="0" smtClean="0"/>
              <a:t>Méthodes de mesure </a:t>
            </a:r>
          </a:p>
          <a:p>
            <a:pPr indent="-169863">
              <a:lnSpc>
                <a:spcPts val="1500"/>
              </a:lnSpc>
              <a:spcAft>
                <a:spcPts val="1200"/>
              </a:spcAft>
              <a:buClr>
                <a:srgbClr val="078F9D"/>
              </a:buClr>
            </a:pPr>
            <a:r>
              <a:rPr lang="fr-FR" sz="2000" dirty="0" smtClean="0"/>
              <a:t>Par qui?</a:t>
            </a:r>
          </a:p>
          <a:p>
            <a:pPr indent="-169863">
              <a:lnSpc>
                <a:spcPts val="1500"/>
              </a:lnSpc>
              <a:spcAft>
                <a:spcPts val="1200"/>
              </a:spcAft>
              <a:buClr>
                <a:srgbClr val="078F9D"/>
              </a:buClr>
            </a:pPr>
            <a:r>
              <a:rPr lang="fr-FR" sz="2000" dirty="0" smtClean="0"/>
              <a:t>Quand?</a:t>
            </a:r>
          </a:p>
          <a:p>
            <a:pPr indent="-169863">
              <a:lnSpc>
                <a:spcPts val="1500"/>
              </a:lnSpc>
              <a:spcAft>
                <a:spcPts val="1200"/>
              </a:spcAft>
              <a:buClr>
                <a:srgbClr val="078F9D"/>
              </a:buClr>
            </a:pPr>
            <a:r>
              <a:rPr lang="fr-FR" sz="2000" dirty="0" smtClean="0"/>
              <a:t>Comment? (dans quelles conditions)</a:t>
            </a:r>
          </a:p>
          <a:p>
            <a:pPr indent="-169863">
              <a:lnSpc>
                <a:spcPts val="1500"/>
              </a:lnSpc>
              <a:spcAft>
                <a:spcPts val="1200"/>
              </a:spcAft>
              <a:buClr>
                <a:srgbClr val="078F9D"/>
              </a:buClr>
            </a:pPr>
            <a:r>
              <a:rPr lang="fr-FR" sz="2000" dirty="0" smtClean="0"/>
              <a:t>Avec quel outil? (questionnaire, balance, tensiomètre…) </a:t>
            </a:r>
          </a:p>
          <a:p>
            <a:pPr indent="-169863">
              <a:lnSpc>
                <a:spcPts val="1500"/>
              </a:lnSpc>
              <a:spcAft>
                <a:spcPts val="1200"/>
              </a:spcAft>
              <a:buClr>
                <a:srgbClr val="078F9D"/>
              </a:buClr>
            </a:pPr>
            <a:r>
              <a:rPr lang="fr-FR" sz="2000" dirty="0" smtClean="0"/>
              <a:t>Qualité outil de mesure (reproductibilité, exactitude, validité)</a:t>
            </a:r>
          </a:p>
          <a:p>
            <a:pPr marL="0" indent="0">
              <a:spcAft>
                <a:spcPts val="1200"/>
              </a:spcAft>
              <a:buClr>
                <a:srgbClr val="078F9D"/>
              </a:buClr>
              <a:buNone/>
            </a:pPr>
            <a:r>
              <a:rPr lang="fr-FR" sz="2000" b="1" dirty="0" smtClean="0"/>
              <a:t>Prémunition contre biais de mesure </a:t>
            </a:r>
            <a:r>
              <a:rPr lang="fr-FR" sz="2000" dirty="0" smtClean="0"/>
              <a:t>:</a:t>
            </a:r>
            <a:r>
              <a:rPr lang="fr-FR" sz="2000" dirty="0" smtClean="0">
                <a:solidFill>
                  <a:prstClr val="black"/>
                </a:solidFill>
              </a:rPr>
              <a:t> </a:t>
            </a:r>
          </a:p>
          <a:p>
            <a:pPr marL="0" indent="0">
              <a:spcAft>
                <a:spcPts val="1200"/>
              </a:spcAft>
              <a:buClr>
                <a:srgbClr val="078F9D"/>
              </a:buClr>
              <a:buNone/>
            </a:pPr>
            <a:r>
              <a:rPr lang="fr-FR" sz="2000" dirty="0" smtClean="0">
                <a:solidFill>
                  <a:prstClr val="black"/>
                </a:solidFill>
              </a:rPr>
              <a:t>1 - s’assurer que la mesure est fiable</a:t>
            </a:r>
          </a:p>
          <a:p>
            <a:pPr marL="0" indent="0">
              <a:spcAft>
                <a:spcPts val="1200"/>
              </a:spcAft>
              <a:buClr>
                <a:srgbClr val="078F9D"/>
              </a:buClr>
              <a:buNone/>
            </a:pPr>
            <a:r>
              <a:rPr lang="fr-FR" sz="2000" dirty="0" smtClean="0">
                <a:solidFill>
                  <a:prstClr val="black"/>
                </a:solidFill>
              </a:rPr>
              <a:t>2 - s’assurer que la mesure est standardisée : identique dans les groupes</a:t>
            </a:r>
          </a:p>
          <a:p>
            <a:pPr marL="0" indent="0">
              <a:spcAft>
                <a:spcPts val="1200"/>
              </a:spcAft>
              <a:buClr>
                <a:srgbClr val="078F9D"/>
              </a:buClr>
              <a:buNone/>
            </a:pPr>
            <a:r>
              <a:rPr lang="fr-FR" sz="2000" dirty="0" smtClean="0">
                <a:solidFill>
                  <a:prstClr val="black"/>
                </a:solidFill>
              </a:rPr>
              <a:t>	Mesure </a:t>
            </a:r>
            <a:r>
              <a:rPr lang="fr-FR" sz="2000" dirty="0">
                <a:solidFill>
                  <a:prstClr val="black"/>
                </a:solidFill>
              </a:rPr>
              <a:t>en </a:t>
            </a:r>
            <a:r>
              <a:rPr lang="fr-FR" sz="2000" dirty="0" smtClean="0">
                <a:solidFill>
                  <a:prstClr val="black"/>
                </a:solidFill>
              </a:rPr>
              <a:t>insu ? Même fréquence de suivi ?</a:t>
            </a:r>
          </a:p>
          <a:p>
            <a:pPr marL="173037" lvl="0" indent="0">
              <a:lnSpc>
                <a:spcPts val="1500"/>
              </a:lnSpc>
              <a:spcAft>
                <a:spcPts val="1200"/>
              </a:spcAft>
              <a:buClr>
                <a:srgbClr val="078F9D"/>
              </a:buClr>
              <a:buNone/>
            </a:pPr>
            <a:r>
              <a:rPr lang="fr-FR" sz="2000" dirty="0" smtClean="0">
                <a:solidFill>
                  <a:prstClr val="black"/>
                </a:solidFill>
              </a:rPr>
              <a:t>	CJ objectif versus subjectif (insu++ si subjectif)</a:t>
            </a:r>
            <a:endParaRPr lang="fr-FR" sz="2000" dirty="0">
              <a:solidFill>
                <a:prstClr val="black"/>
              </a:solidFill>
            </a:endParaRPr>
          </a:p>
          <a:p>
            <a:pPr marL="0" indent="0">
              <a:spcAft>
                <a:spcPts val="1200"/>
              </a:spcAft>
              <a:buClr>
                <a:srgbClr val="078F9D"/>
              </a:buClr>
              <a:buNone/>
            </a:pPr>
            <a:endParaRPr lang="fr-FR" sz="2000" dirty="0" smtClean="0"/>
          </a:p>
          <a:p>
            <a:pPr marL="0" indent="0">
              <a:spcAft>
                <a:spcPts val="1200"/>
              </a:spcAft>
              <a:buClr>
                <a:srgbClr val="078F9D"/>
              </a:buClr>
              <a:buNone/>
            </a:pPr>
            <a:endParaRPr lang="fr-FR" sz="2000" b="1" i="1" dirty="0"/>
          </a:p>
          <a:p>
            <a:pPr marL="0" indent="0">
              <a:spcAft>
                <a:spcPts val="1200"/>
              </a:spcAft>
              <a:buClr>
                <a:srgbClr val="078F9D"/>
              </a:buClr>
              <a:buNone/>
            </a:pPr>
            <a:endParaRPr lang="fr-FR" sz="2000" dirty="0"/>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184467" y="2132856"/>
            <a:ext cx="2520280" cy="830997"/>
          </a:xfrm>
          <a:prstGeom prst="rect">
            <a:avLst/>
          </a:prstGeom>
          <a:noFill/>
        </p:spPr>
        <p:txBody>
          <a:bodyPr wrap="square" rtlCol="0">
            <a:spAutoFit/>
          </a:bodyPr>
          <a:lstStyle/>
          <a:p>
            <a:r>
              <a:rPr lang="fr-FR" sz="2400" b="1" dirty="0" smtClean="0">
                <a:solidFill>
                  <a:schemeClr val="accent6"/>
                </a:solidFill>
              </a:rPr>
              <a:t>Identique dans les 2 groupes ?</a:t>
            </a:r>
            <a:endParaRPr lang="fr-FR" sz="2400" b="1" dirty="0">
              <a:solidFill>
                <a:schemeClr val="accent6"/>
              </a:solidFill>
            </a:endParaRPr>
          </a:p>
        </p:txBody>
      </p:sp>
    </p:spTree>
    <p:extLst>
      <p:ext uri="{BB962C8B-B14F-4D97-AF65-F5344CB8AC3E}">
        <p14:creationId xmlns:p14="http://schemas.microsoft.com/office/powerpoint/2010/main" val="275758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329" y="308783"/>
            <a:ext cx="8229600" cy="300839"/>
          </a:xfrm>
        </p:spPr>
        <p:txBody>
          <a:bodyPr>
            <a:normAutofit fontScale="90000"/>
          </a:bodyPr>
          <a:lstStyle/>
          <a:p>
            <a:r>
              <a:rPr lang="fr-FR" dirty="0" smtClean="0"/>
              <a:t>Risque de biais de mesure</a:t>
            </a:r>
            <a:endParaRPr lang="fr-FR" dirty="0"/>
          </a:p>
        </p:txBody>
      </p:sp>
      <p:sp>
        <p:nvSpPr>
          <p:cNvPr id="3" name="Espace réservé du contenu 2"/>
          <p:cNvSpPr>
            <a:spLocks noGrp="1"/>
          </p:cNvSpPr>
          <p:nvPr>
            <p:ph idx="1"/>
          </p:nvPr>
        </p:nvSpPr>
        <p:spPr>
          <a:xfrm>
            <a:off x="1402115" y="1628800"/>
            <a:ext cx="7751491" cy="3877891"/>
          </a:xfrm>
        </p:spPr>
        <p:txBody>
          <a:bodyPr/>
          <a:lstStyle/>
          <a:p>
            <a:r>
              <a:rPr lang="fr-FR" sz="2000" dirty="0" smtClean="0"/>
              <a:t>Dans </a:t>
            </a:r>
            <a:r>
              <a:rPr lang="fr-FR" sz="2000" dirty="0"/>
              <a:t>une étude, </a:t>
            </a:r>
            <a:r>
              <a:rPr lang="fr-FR" sz="2000" b="1" dirty="0"/>
              <a:t>comment savoir si le recueil des données est standardisé ? </a:t>
            </a:r>
            <a:endParaRPr lang="fr-FR" sz="2000" b="1" dirty="0" smtClean="0"/>
          </a:p>
        </p:txBody>
      </p:sp>
      <p:sp>
        <p:nvSpPr>
          <p:cNvPr id="4" name="ZoneTexte 3"/>
          <p:cNvSpPr txBox="1"/>
          <p:nvPr/>
        </p:nvSpPr>
        <p:spPr>
          <a:xfrm rot="20195583">
            <a:off x="-6043" y="1483642"/>
            <a:ext cx="2375458" cy="461665"/>
          </a:xfrm>
          <a:prstGeom prst="rect">
            <a:avLst/>
          </a:prstGeom>
          <a:noFill/>
        </p:spPr>
        <p:txBody>
          <a:bodyPr wrap="none" rtlCol="0">
            <a:spAutoFit/>
          </a:bodyPr>
          <a:lstStyle/>
          <a:p>
            <a:r>
              <a:rPr lang="fr-FR" sz="2400" b="1" dirty="0">
                <a:solidFill>
                  <a:schemeClr val="accent6"/>
                </a:solidFill>
              </a:rPr>
              <a:t>Questions </a:t>
            </a:r>
            <a:r>
              <a:rPr lang="fr-FR" sz="2400" b="1" dirty="0" smtClean="0">
                <a:solidFill>
                  <a:schemeClr val="accent6"/>
                </a:solidFill>
              </a:rPr>
              <a:t>reçues</a:t>
            </a:r>
            <a:endParaRPr lang="fr-FR" sz="2400" b="1" dirty="0">
              <a:solidFill>
                <a:schemeClr val="accent6"/>
              </a:solidFill>
            </a:endParaRPr>
          </a:p>
        </p:txBody>
      </p:sp>
      <p:sp>
        <p:nvSpPr>
          <p:cNvPr id="5" name="ZoneTexte 4"/>
          <p:cNvSpPr txBox="1"/>
          <p:nvPr/>
        </p:nvSpPr>
        <p:spPr>
          <a:xfrm>
            <a:off x="395536" y="3195975"/>
            <a:ext cx="8697144" cy="1877437"/>
          </a:xfrm>
          <a:prstGeom prst="rect">
            <a:avLst/>
          </a:prstGeom>
          <a:solidFill>
            <a:schemeClr val="bg1"/>
          </a:solidFill>
        </p:spPr>
        <p:txBody>
          <a:bodyPr wrap="square" rtlCol="0">
            <a:spAutoFit/>
          </a:bodyPr>
          <a:lstStyle/>
          <a:p>
            <a:r>
              <a:rPr lang="fr-FR" sz="2400" b="1" dirty="0" smtClean="0">
                <a:solidFill>
                  <a:schemeClr val="accent6"/>
                </a:solidFill>
              </a:rPr>
              <a:t>Réponse : </a:t>
            </a:r>
            <a:r>
              <a:rPr lang="fr-FR" sz="2000" b="1" dirty="0" smtClean="0">
                <a:solidFill>
                  <a:schemeClr val="accent6"/>
                </a:solidFill>
              </a:rPr>
              <a:t>Standardisation = mêmes méthodes, outils et modalités de recueil chez tous les participants</a:t>
            </a:r>
          </a:p>
          <a:p>
            <a:pPr>
              <a:buFont typeface="Arial" pitchFamily="34" charset="0"/>
              <a:buChar char="•"/>
              <a:tabLst>
                <a:tab pos="228600" algn="l"/>
              </a:tabLst>
              <a:defRPr/>
            </a:pPr>
            <a:r>
              <a:rPr lang="fr-FR" dirty="0" smtClean="0">
                <a:sym typeface="Symbol" pitchFamily="18" charset="2"/>
              </a:rPr>
              <a:t> </a:t>
            </a:r>
            <a:r>
              <a:rPr lang="fr-FR" dirty="0" smtClean="0">
                <a:solidFill>
                  <a:schemeClr val="accent6"/>
                </a:solidFill>
                <a:sym typeface="Symbol" pitchFamily="18" charset="2"/>
              </a:rPr>
              <a:t>Caractéristiques </a:t>
            </a:r>
            <a:r>
              <a:rPr lang="fr-FR" dirty="0">
                <a:solidFill>
                  <a:schemeClr val="accent6"/>
                </a:solidFill>
                <a:sym typeface="Symbol" pitchFamily="18" charset="2"/>
              </a:rPr>
              <a:t>de la mesure </a:t>
            </a:r>
            <a:r>
              <a:rPr lang="fr-FR" dirty="0" smtClean="0">
                <a:solidFill>
                  <a:schemeClr val="accent6"/>
                </a:solidFill>
                <a:sym typeface="Symbol" pitchFamily="18" charset="2"/>
              </a:rPr>
              <a:t>et du </a:t>
            </a:r>
            <a:r>
              <a:rPr lang="fr-FR" dirty="0">
                <a:solidFill>
                  <a:schemeClr val="accent6"/>
                </a:solidFill>
                <a:sym typeface="Symbol" pitchFamily="18" charset="2"/>
              </a:rPr>
              <a:t>recueil </a:t>
            </a:r>
          </a:p>
          <a:p>
            <a:pPr lvl="1">
              <a:buFont typeface="Arial" pitchFamily="34" charset="0"/>
              <a:buChar char="•"/>
              <a:tabLst>
                <a:tab pos="228600" algn="l"/>
              </a:tabLst>
              <a:defRPr/>
            </a:pPr>
            <a:r>
              <a:rPr lang="fr-FR" dirty="0">
                <a:solidFill>
                  <a:schemeClr val="accent6"/>
                </a:solidFill>
                <a:sym typeface="Symbol" pitchFamily="18" charset="2"/>
              </a:rPr>
              <a:t> Définition </a:t>
            </a:r>
            <a:r>
              <a:rPr lang="fr-FR" b="1" dirty="0">
                <a:solidFill>
                  <a:schemeClr val="accent6"/>
                </a:solidFill>
                <a:sym typeface="Symbol" pitchFamily="18" charset="2"/>
              </a:rPr>
              <a:t>reconnue </a:t>
            </a:r>
            <a:r>
              <a:rPr lang="fr-FR" dirty="0">
                <a:solidFill>
                  <a:schemeClr val="accent6"/>
                </a:solidFill>
                <a:sym typeface="Symbol" pitchFamily="18" charset="2"/>
              </a:rPr>
              <a:t>(référence)</a:t>
            </a:r>
          </a:p>
          <a:p>
            <a:pPr lvl="1">
              <a:buFont typeface="Arial" pitchFamily="34" charset="0"/>
              <a:buChar char="•"/>
              <a:tabLst>
                <a:tab pos="228600" algn="l"/>
              </a:tabLst>
              <a:defRPr/>
            </a:pPr>
            <a:r>
              <a:rPr lang="fr-FR" dirty="0">
                <a:solidFill>
                  <a:schemeClr val="accent6"/>
                </a:solidFill>
                <a:sym typeface="Symbol" pitchFamily="18" charset="2"/>
              </a:rPr>
              <a:t> </a:t>
            </a:r>
            <a:r>
              <a:rPr lang="fr-FR" b="1" dirty="0" smtClean="0">
                <a:solidFill>
                  <a:schemeClr val="accent6"/>
                </a:solidFill>
              </a:rPr>
              <a:t>Standardisée</a:t>
            </a:r>
            <a:r>
              <a:rPr lang="fr-FR" dirty="0" smtClean="0">
                <a:solidFill>
                  <a:schemeClr val="accent6"/>
                </a:solidFill>
              </a:rPr>
              <a:t> </a:t>
            </a:r>
            <a:r>
              <a:rPr lang="fr-FR" dirty="0">
                <a:solidFill>
                  <a:schemeClr val="accent6"/>
                </a:solidFill>
              </a:rPr>
              <a:t>: même outil pour tous</a:t>
            </a:r>
          </a:p>
          <a:p>
            <a:pPr lvl="1">
              <a:buFont typeface="Arial" pitchFamily="34" charset="0"/>
              <a:buChar char="•"/>
              <a:tabLst>
                <a:tab pos="228600" algn="l"/>
              </a:tabLst>
              <a:defRPr/>
            </a:pPr>
            <a:r>
              <a:rPr lang="fr-FR" dirty="0" smtClean="0">
                <a:solidFill>
                  <a:schemeClr val="accent6"/>
                </a:solidFill>
                <a:sym typeface="Symbol" pitchFamily="18" charset="2"/>
              </a:rPr>
              <a:t> Outil </a:t>
            </a:r>
            <a:r>
              <a:rPr lang="fr-FR" dirty="0">
                <a:solidFill>
                  <a:schemeClr val="accent6"/>
                </a:solidFill>
                <a:sym typeface="Symbol" pitchFamily="18" charset="2"/>
              </a:rPr>
              <a:t>de mesure validé, fiable, exact et reproductible </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134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Biais de mesure (ou classement)</a:t>
            </a:r>
            <a:endParaRPr lang="fr-FR" dirty="0"/>
          </a:p>
        </p:txBody>
      </p:sp>
      <p:sp>
        <p:nvSpPr>
          <p:cNvPr id="7" name="Espace réservé du texte 6"/>
          <p:cNvSpPr>
            <a:spLocks noGrp="1"/>
          </p:cNvSpPr>
          <p:nvPr>
            <p:ph type="body" idx="1"/>
          </p:nvPr>
        </p:nvSpPr>
        <p:spPr>
          <a:xfrm>
            <a:off x="668138" y="1533547"/>
            <a:ext cx="4202752" cy="844973"/>
          </a:xfrm>
        </p:spPr>
        <p:txBody>
          <a:bodyPr/>
          <a:lstStyle/>
          <a:p>
            <a:r>
              <a:rPr lang="fr-FR" sz="2000" dirty="0" smtClean="0"/>
              <a:t>Non différentiel</a:t>
            </a:r>
            <a:endParaRPr lang="fr-FR" sz="2000" dirty="0"/>
          </a:p>
        </p:txBody>
      </p:sp>
      <p:sp>
        <p:nvSpPr>
          <p:cNvPr id="8" name="Espace réservé du contenu 7"/>
          <p:cNvSpPr>
            <a:spLocks noGrp="1"/>
          </p:cNvSpPr>
          <p:nvPr>
            <p:ph sz="half" idx="2"/>
          </p:nvPr>
        </p:nvSpPr>
        <p:spPr>
          <a:xfrm>
            <a:off x="22919" y="2176671"/>
            <a:ext cx="4202752" cy="3876895"/>
          </a:xfrm>
        </p:spPr>
        <p:txBody>
          <a:bodyPr>
            <a:normAutofit fontScale="92500" lnSpcReduction="10000"/>
          </a:bodyPr>
          <a:lstStyle/>
          <a:p>
            <a:pPr>
              <a:buFont typeface="Arial" charset="0"/>
              <a:buChar char="•"/>
            </a:pPr>
            <a:r>
              <a:rPr lang="fr-FR" sz="2000" dirty="0" smtClean="0"/>
              <a:t> Affecte les 2 groupes </a:t>
            </a:r>
            <a:r>
              <a:rPr lang="fr-FR" sz="2000" dirty="0" smtClean="0">
                <a:sym typeface="Symbol" panose="05050102010706020507" pitchFamily="18" charset="2"/>
              </a:rPr>
              <a:t></a:t>
            </a:r>
            <a:r>
              <a:rPr lang="fr-FR" sz="2000" dirty="0" smtClean="0"/>
              <a:t> au hasard</a:t>
            </a:r>
          </a:p>
          <a:p>
            <a:pPr>
              <a:buFont typeface="Arial" charset="0"/>
              <a:buChar char="•"/>
            </a:pPr>
            <a:r>
              <a:rPr lang="fr-FR" sz="2000" dirty="0"/>
              <a:t> </a:t>
            </a:r>
            <a:r>
              <a:rPr lang="fr-FR" sz="2000" dirty="0" smtClean="0"/>
              <a:t>Ex : imprécision de la mesure de la maladie (cohorte) ou du </a:t>
            </a:r>
            <a:r>
              <a:rPr lang="fr-FR" sz="2000" dirty="0" err="1" smtClean="0"/>
              <a:t>FdR</a:t>
            </a:r>
            <a:r>
              <a:rPr lang="fr-FR" sz="2000" dirty="0" smtClean="0"/>
              <a:t> (cas-témoin) dans les 2 groupes</a:t>
            </a:r>
          </a:p>
          <a:p>
            <a:pPr>
              <a:buFont typeface="Arial" charset="0"/>
              <a:buChar char="•"/>
            </a:pPr>
            <a:r>
              <a:rPr lang="fr-FR" sz="2000" dirty="0"/>
              <a:t> </a:t>
            </a:r>
            <a:r>
              <a:rPr lang="fr-FR" sz="2000" dirty="0" smtClean="0"/>
              <a:t>Conséquences : sous-estimation de la relation (effet de dilution) : fait tendre vers 1 l’OR ou le RR</a:t>
            </a:r>
          </a:p>
          <a:p>
            <a:pPr>
              <a:buFont typeface="Arial" charset="0"/>
              <a:buChar char="•"/>
            </a:pPr>
            <a:endParaRPr lang="fr-FR" sz="2000" dirty="0"/>
          </a:p>
          <a:p>
            <a:pPr>
              <a:buFont typeface="Arial" charset="0"/>
              <a:buChar char="•"/>
            </a:pPr>
            <a:r>
              <a:rPr lang="fr-FR" sz="2000" dirty="0" smtClean="0"/>
              <a:t>Moins gênant car</a:t>
            </a:r>
          </a:p>
          <a:p>
            <a:pPr lvl="1">
              <a:buFont typeface="Arial" charset="0"/>
              <a:buChar char="•"/>
            </a:pPr>
            <a:r>
              <a:rPr lang="fr-FR" sz="1600" dirty="0" smtClean="0"/>
              <a:t>Sens du biais connu</a:t>
            </a:r>
          </a:p>
          <a:p>
            <a:pPr lvl="1">
              <a:buFont typeface="Arial" charset="0"/>
              <a:buChar char="•"/>
            </a:pPr>
            <a:r>
              <a:rPr lang="fr-FR" sz="1600" dirty="0" smtClean="0"/>
              <a:t>Manque de précision de l’estimation peut être compensée par augmentation de l’effectif</a:t>
            </a:r>
            <a:endParaRPr lang="fr-FR" sz="1600" dirty="0"/>
          </a:p>
        </p:txBody>
      </p:sp>
      <p:sp>
        <p:nvSpPr>
          <p:cNvPr id="9" name="Espace réservé du texte 8"/>
          <p:cNvSpPr>
            <a:spLocks noGrp="1"/>
          </p:cNvSpPr>
          <p:nvPr>
            <p:ph type="body" sz="quarter" idx="3"/>
          </p:nvPr>
        </p:nvSpPr>
        <p:spPr>
          <a:xfrm>
            <a:off x="4668739" y="1610251"/>
            <a:ext cx="4202752" cy="844973"/>
          </a:xfrm>
        </p:spPr>
        <p:txBody>
          <a:bodyPr/>
          <a:lstStyle/>
          <a:p>
            <a:r>
              <a:rPr lang="fr-FR" sz="2000" dirty="0" smtClean="0"/>
              <a:t>Différentiel -&gt; biais ++++</a:t>
            </a:r>
            <a:endParaRPr lang="fr-FR" sz="2000" dirty="0"/>
          </a:p>
        </p:txBody>
      </p:sp>
      <p:sp>
        <p:nvSpPr>
          <p:cNvPr id="10" name="Espace réservé du contenu 9"/>
          <p:cNvSpPr>
            <a:spLocks noGrp="1"/>
          </p:cNvSpPr>
          <p:nvPr>
            <p:ph sz="quarter" idx="4"/>
          </p:nvPr>
        </p:nvSpPr>
        <p:spPr>
          <a:xfrm>
            <a:off x="4310950" y="2172660"/>
            <a:ext cx="4918330" cy="3171384"/>
          </a:xfrm>
        </p:spPr>
        <p:txBody>
          <a:bodyPr>
            <a:noAutofit/>
          </a:bodyPr>
          <a:lstStyle/>
          <a:p>
            <a:pPr>
              <a:buFont typeface="Arial" charset="0"/>
              <a:buChar char="•"/>
            </a:pPr>
            <a:r>
              <a:rPr lang="fr-FR" sz="2000" dirty="0" smtClean="0"/>
              <a:t> Affecte 1 seul des 2 </a:t>
            </a:r>
            <a:r>
              <a:rPr lang="fr-FR" sz="2000" dirty="0" err="1" smtClean="0"/>
              <a:t>gpes</a:t>
            </a:r>
            <a:r>
              <a:rPr lang="fr-FR" sz="2000" dirty="0" smtClean="0"/>
              <a:t> ou davantage l’un des 2 groupes</a:t>
            </a:r>
          </a:p>
          <a:p>
            <a:pPr>
              <a:buFont typeface="Arial" charset="0"/>
              <a:buChar char="•"/>
            </a:pPr>
            <a:r>
              <a:rPr lang="fr-FR" sz="2000" dirty="0"/>
              <a:t> </a:t>
            </a:r>
            <a:r>
              <a:rPr lang="fr-FR" sz="2000" dirty="0" smtClean="0"/>
              <a:t>Ex :</a:t>
            </a:r>
          </a:p>
          <a:p>
            <a:pPr lvl="1">
              <a:buFont typeface="Arial" charset="0"/>
              <a:buChar char="•"/>
            </a:pPr>
            <a:r>
              <a:rPr lang="fr-FR" sz="1800" dirty="0" smtClean="0"/>
              <a:t>Recherche d’exposition différente dans les 2 groupes (biais d’investigation ou lié à l’enquêteur dans une étude cas-témoins)</a:t>
            </a:r>
          </a:p>
          <a:p>
            <a:pPr lvl="1">
              <a:buFont typeface="Arial" charset="0"/>
              <a:buChar char="•"/>
            </a:pPr>
            <a:r>
              <a:rPr lang="fr-FR" sz="1800" dirty="0" smtClean="0"/>
              <a:t>Les témoins oublient plus facilement leurs </a:t>
            </a:r>
            <a:r>
              <a:rPr lang="fr-FR" sz="1800" dirty="0" err="1" smtClean="0"/>
              <a:t>FdR</a:t>
            </a:r>
            <a:r>
              <a:rPr lang="fr-FR" sz="1800" dirty="0" smtClean="0"/>
              <a:t> que les cas (biais de mémoire)</a:t>
            </a:r>
          </a:p>
          <a:p>
            <a:pPr lvl="1">
              <a:buFont typeface="Arial" charset="0"/>
              <a:buChar char="•"/>
            </a:pPr>
            <a:r>
              <a:rPr lang="fr-FR" sz="1800" dirty="0" smtClean="0"/>
              <a:t>Surveillance spéciale chez les patients exposés pour les cohortes</a:t>
            </a:r>
          </a:p>
          <a:p>
            <a:pPr>
              <a:buFont typeface="Arial" charset="0"/>
              <a:buChar char="•"/>
            </a:pPr>
            <a:r>
              <a:rPr lang="fr-FR" sz="2000" dirty="0"/>
              <a:t> </a:t>
            </a:r>
            <a:r>
              <a:rPr lang="fr-FR" sz="2000" dirty="0" smtClean="0"/>
              <a:t>Conséquences</a:t>
            </a:r>
          </a:p>
          <a:p>
            <a:pPr lvl="1">
              <a:buFont typeface="Arial" charset="0"/>
              <a:buChar char="•"/>
            </a:pPr>
            <a:r>
              <a:rPr lang="fr-FR" sz="1800" dirty="0" err="1" smtClean="0"/>
              <a:t>Sur-estimation</a:t>
            </a:r>
            <a:r>
              <a:rPr lang="fr-FR" sz="1800" dirty="0" smtClean="0"/>
              <a:t> ou parfois sous-estimation de la relation</a:t>
            </a:r>
            <a:endParaRPr lang="fr-FR" sz="1800" dirty="0"/>
          </a:p>
        </p:txBody>
      </p:sp>
      <p:cxnSp>
        <p:nvCxnSpPr>
          <p:cNvPr id="4" name="Connecteur droit 3"/>
          <p:cNvCxnSpPr/>
          <p:nvPr/>
        </p:nvCxnSpPr>
        <p:spPr>
          <a:xfrm>
            <a:off x="4225671" y="1660548"/>
            <a:ext cx="0" cy="404997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250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Biais de </a:t>
            </a:r>
            <a:r>
              <a:rPr lang="fr-FR" dirty="0" smtClean="0"/>
              <a:t>mesure non différentiel</a:t>
            </a:r>
            <a:endParaRPr lang="fr-FR" dirty="0"/>
          </a:p>
        </p:txBody>
      </p:sp>
      <p:pic>
        <p:nvPicPr>
          <p:cNvPr id="6" name="Image 5"/>
          <p:cNvPicPr>
            <a:picLocks noChangeAspect="1"/>
          </p:cNvPicPr>
          <p:nvPr/>
        </p:nvPicPr>
        <p:blipFill rotWithShape="1">
          <a:blip r:embed="rId3"/>
          <a:srcRect l="10426" t="19859" r="42638" b="12794"/>
          <a:stretch/>
        </p:blipFill>
        <p:spPr>
          <a:xfrm>
            <a:off x="2032907" y="1873703"/>
            <a:ext cx="4580165" cy="3502479"/>
          </a:xfrm>
          <a:prstGeom prst="rect">
            <a:avLst/>
          </a:prstGeom>
        </p:spPr>
      </p:pic>
      <p:sp>
        <p:nvSpPr>
          <p:cNvPr id="9" name="Rectangle à coins arrondis 8"/>
          <p:cNvSpPr/>
          <p:nvPr/>
        </p:nvSpPr>
        <p:spPr>
          <a:xfrm>
            <a:off x="1990045" y="2850611"/>
            <a:ext cx="1553255" cy="168056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350"/>
          </a:p>
        </p:txBody>
      </p:sp>
      <p:sp>
        <p:nvSpPr>
          <p:cNvPr id="10" name="ZoneTexte 9"/>
          <p:cNvSpPr txBox="1"/>
          <p:nvPr/>
        </p:nvSpPr>
        <p:spPr>
          <a:xfrm>
            <a:off x="936851" y="3413896"/>
            <a:ext cx="1298122" cy="300082"/>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r>
              <a:rPr lang="fr-FR" sz="1350" dirty="0"/>
              <a:t>Vraie valeur</a:t>
            </a:r>
          </a:p>
        </p:txBody>
      </p:sp>
      <p:sp>
        <p:nvSpPr>
          <p:cNvPr id="11" name="ZoneTexte 10"/>
          <p:cNvSpPr txBox="1"/>
          <p:nvPr/>
        </p:nvSpPr>
        <p:spPr>
          <a:xfrm>
            <a:off x="6753906" y="2125266"/>
            <a:ext cx="2488067" cy="92333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fr-FR" sz="1350" dirty="0"/>
              <a:t>Biais non différentiel dans une </a:t>
            </a:r>
            <a:r>
              <a:rPr lang="fr-FR" sz="1350" b="1" u="sng" dirty="0"/>
              <a:t>étude de cohorte</a:t>
            </a:r>
            <a:r>
              <a:rPr lang="fr-FR" sz="1350" dirty="0"/>
              <a:t> =  mauvaise classification malades affectant autant les </a:t>
            </a:r>
            <a:r>
              <a:rPr lang="fr-FR" sz="1350" dirty="0" err="1"/>
              <a:t>exp</a:t>
            </a:r>
            <a:r>
              <a:rPr lang="fr-FR" sz="1350" dirty="0"/>
              <a:t> </a:t>
            </a:r>
            <a:r>
              <a:rPr lang="fr-FR" sz="1350" b="1" dirty="0"/>
              <a:t>et</a:t>
            </a:r>
            <a:r>
              <a:rPr lang="fr-FR" sz="1350" dirty="0"/>
              <a:t> les non </a:t>
            </a:r>
            <a:r>
              <a:rPr lang="fr-FR" sz="1350" dirty="0" err="1"/>
              <a:t>exp</a:t>
            </a:r>
            <a:endParaRPr lang="fr-FR" sz="1350" dirty="0"/>
          </a:p>
        </p:txBody>
      </p:sp>
      <p:sp>
        <p:nvSpPr>
          <p:cNvPr id="12" name="ZoneTexte 11"/>
          <p:cNvSpPr txBox="1"/>
          <p:nvPr/>
        </p:nvSpPr>
        <p:spPr>
          <a:xfrm>
            <a:off x="6655934" y="3750724"/>
            <a:ext cx="2394177" cy="1131079"/>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fr-FR" sz="1350" dirty="0"/>
              <a:t>Biais non différentiel dans une </a:t>
            </a:r>
            <a:r>
              <a:rPr lang="fr-FR" sz="1350" b="1" u="sng" dirty="0"/>
              <a:t>étude cas-témoins </a:t>
            </a:r>
            <a:r>
              <a:rPr lang="fr-FR" sz="1350" dirty="0"/>
              <a:t>=  mauvaise classification exposition affectant autant les cas </a:t>
            </a:r>
            <a:r>
              <a:rPr lang="fr-FR" sz="1350" b="1" dirty="0"/>
              <a:t>et</a:t>
            </a:r>
            <a:r>
              <a:rPr lang="fr-FR" sz="1350" dirty="0"/>
              <a:t> les témoins</a:t>
            </a:r>
          </a:p>
        </p:txBody>
      </p:sp>
      <p:sp>
        <p:nvSpPr>
          <p:cNvPr id="13" name="Rectangle à coins arrondis 12"/>
          <p:cNvSpPr/>
          <p:nvPr/>
        </p:nvSpPr>
        <p:spPr>
          <a:xfrm>
            <a:off x="3924980" y="1873704"/>
            <a:ext cx="5125131" cy="151855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350"/>
          </a:p>
        </p:txBody>
      </p:sp>
      <p:sp>
        <p:nvSpPr>
          <p:cNvPr id="14" name="Rectangle à coins arrondis 13"/>
          <p:cNvSpPr/>
          <p:nvPr/>
        </p:nvSpPr>
        <p:spPr>
          <a:xfrm>
            <a:off x="3586162" y="3612225"/>
            <a:ext cx="5463949" cy="1518557"/>
          </a:xfrm>
          <a:prstGeom prst="roundRect">
            <a:avLst/>
          </a:prstGeom>
          <a:no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350"/>
          </a:p>
        </p:txBody>
      </p:sp>
      <p:sp>
        <p:nvSpPr>
          <p:cNvPr id="3" name="ZoneTexte 2"/>
          <p:cNvSpPr txBox="1"/>
          <p:nvPr/>
        </p:nvSpPr>
        <p:spPr>
          <a:xfrm>
            <a:off x="310244" y="5429351"/>
            <a:ext cx="8739867" cy="646331"/>
          </a:xfrm>
          <a:prstGeom prst="rect">
            <a:avLst/>
          </a:prstGeom>
          <a:noFill/>
        </p:spPr>
        <p:txBody>
          <a:bodyPr wrap="square" rtlCol="0">
            <a:spAutoFit/>
          </a:bodyPr>
          <a:lstStyle/>
          <a:p>
            <a:r>
              <a:rPr lang="fr-FR" dirty="0" smtClean="0"/>
              <a:t>Exemples biais non différentiel : tensiomètre mal étalonné, oubli de poser la question sur la conso de tabac lors de l’embauche, mauvais codage des </a:t>
            </a:r>
            <a:r>
              <a:rPr lang="fr-FR" dirty="0" err="1" smtClean="0"/>
              <a:t>diag</a:t>
            </a:r>
            <a:r>
              <a:rPr lang="fr-FR" dirty="0" smtClean="0"/>
              <a:t> dans la base de donnée </a:t>
            </a:r>
            <a:endParaRPr lang="fr-FR" dirty="0"/>
          </a:p>
        </p:txBody>
      </p:sp>
    </p:spTree>
    <p:extLst>
      <p:ext uri="{BB962C8B-B14F-4D97-AF65-F5344CB8AC3E}">
        <p14:creationId xmlns:p14="http://schemas.microsoft.com/office/powerpoint/2010/main" val="1851968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Réduire le biais de mesure</a:t>
            </a:r>
            <a:endParaRPr lang="fr-FR" dirty="0"/>
          </a:p>
        </p:txBody>
      </p:sp>
      <p:sp>
        <p:nvSpPr>
          <p:cNvPr id="3" name="Espace réservé du contenu 2"/>
          <p:cNvSpPr>
            <a:spLocks noGrp="1"/>
          </p:cNvSpPr>
          <p:nvPr>
            <p:ph sz="half" idx="1"/>
          </p:nvPr>
        </p:nvSpPr>
        <p:spPr>
          <a:xfrm>
            <a:off x="169569" y="1556792"/>
            <a:ext cx="9000999" cy="3895749"/>
          </a:xfrm>
        </p:spPr>
        <p:txBody>
          <a:bodyPr>
            <a:noAutofit/>
          </a:bodyPr>
          <a:lstStyle/>
          <a:p>
            <a:r>
              <a:rPr lang="fr-FR" sz="2400" dirty="0" smtClean="0"/>
              <a:t>Crainte = biais de mesure différentiel</a:t>
            </a:r>
          </a:p>
          <a:p>
            <a:pPr lvl="1"/>
            <a:r>
              <a:rPr lang="fr-FR" sz="2000" dirty="0" smtClean="0"/>
              <a:t>Biais de mémoire ++</a:t>
            </a:r>
          </a:p>
          <a:p>
            <a:pPr lvl="1"/>
            <a:r>
              <a:rPr lang="fr-FR" sz="2000" dirty="0" smtClean="0"/>
              <a:t>Biais de subjectivité de l’enquêteur (connait le statut cas ou témoin)</a:t>
            </a:r>
          </a:p>
          <a:p>
            <a:r>
              <a:rPr lang="fr-FR" sz="2400" dirty="0" smtClean="0"/>
              <a:t>Comment le prévenir ?</a:t>
            </a:r>
          </a:p>
          <a:p>
            <a:pPr lvl="1"/>
            <a:r>
              <a:rPr lang="fr-FR" sz="2000" dirty="0" smtClean="0"/>
              <a:t>Mesure standardisée, objective, validée, reproductible, </a:t>
            </a:r>
            <a:r>
              <a:rPr lang="fr-FR" sz="2000" dirty="0"/>
              <a:t>étalonnage</a:t>
            </a:r>
          </a:p>
          <a:p>
            <a:pPr lvl="1"/>
            <a:r>
              <a:rPr lang="fr-FR" sz="2000" b="1" u="sng" dirty="0" smtClean="0"/>
              <a:t>Mesure en insu </a:t>
            </a:r>
            <a:r>
              <a:rPr lang="fr-FR" sz="2000" dirty="0" smtClean="0"/>
              <a:t>du statut cas / témoins, ou exposé/non exposé pour les cohortes</a:t>
            </a:r>
          </a:p>
          <a:p>
            <a:pPr lvl="1"/>
            <a:r>
              <a:rPr lang="fr-FR" sz="2000" dirty="0" smtClean="0"/>
              <a:t>Comité de validation ou de révision externe/indépendant en insu</a:t>
            </a:r>
          </a:p>
          <a:p>
            <a:pPr lvl="1"/>
            <a:r>
              <a:rPr lang="fr-FR" sz="2000" dirty="0" smtClean="0"/>
              <a:t>Croisement / comparaison à une source de données externe si possible ou biomarqueurs</a:t>
            </a:r>
          </a:p>
          <a:p>
            <a:pPr lvl="1"/>
            <a:r>
              <a:rPr lang="en-US" sz="2000" dirty="0" smtClean="0"/>
              <a:t>Pour les questions </a:t>
            </a:r>
            <a:r>
              <a:rPr lang="en-US" sz="2000" dirty="0" err="1" smtClean="0"/>
              <a:t>sensibles</a:t>
            </a:r>
            <a:r>
              <a:rPr lang="en-US" sz="2000" dirty="0" smtClean="0"/>
              <a:t> (</a:t>
            </a:r>
            <a:r>
              <a:rPr lang="en-US" sz="2000" dirty="0" err="1" smtClean="0"/>
              <a:t>alcool</a:t>
            </a:r>
            <a:r>
              <a:rPr lang="en-US" sz="2000" dirty="0" smtClean="0"/>
              <a:t>, </a:t>
            </a:r>
            <a:r>
              <a:rPr lang="en-US" sz="2000" dirty="0" err="1" smtClean="0"/>
              <a:t>drogus</a:t>
            </a:r>
            <a:r>
              <a:rPr lang="en-US" sz="2000" dirty="0" smtClean="0"/>
              <a:t>, </a:t>
            </a:r>
            <a:r>
              <a:rPr lang="en-US" sz="2000" dirty="0" err="1" smtClean="0"/>
              <a:t>sexualité</a:t>
            </a:r>
            <a:r>
              <a:rPr lang="en-US" sz="2000" dirty="0" smtClean="0"/>
              <a:t> </a:t>
            </a:r>
            <a:r>
              <a:rPr lang="en-US" sz="2000" dirty="0" err="1" smtClean="0"/>
              <a:t>etc</a:t>
            </a:r>
            <a:r>
              <a:rPr lang="en-US" sz="2000" dirty="0" smtClean="0"/>
              <a:t>) : </a:t>
            </a:r>
            <a:r>
              <a:rPr lang="en-US" sz="2000" dirty="0" err="1" smtClean="0"/>
              <a:t>autoquestionnaires</a:t>
            </a:r>
            <a:r>
              <a:rPr lang="en-US" sz="2000" dirty="0" smtClean="0"/>
              <a:t> (</a:t>
            </a:r>
            <a:r>
              <a:rPr lang="en-US" sz="2000" dirty="0" err="1" smtClean="0"/>
              <a:t>biais</a:t>
            </a:r>
            <a:r>
              <a:rPr lang="en-US" sz="2000" dirty="0" smtClean="0"/>
              <a:t> de </a:t>
            </a:r>
            <a:r>
              <a:rPr lang="en-US" sz="2000" dirty="0" err="1" smtClean="0"/>
              <a:t>désirabilité</a:t>
            </a:r>
            <a:r>
              <a:rPr lang="en-US" sz="2000" dirty="0" smtClean="0"/>
              <a:t> </a:t>
            </a:r>
            <a:r>
              <a:rPr lang="en-US" sz="2000" dirty="0" err="1" smtClean="0"/>
              <a:t>sociale</a:t>
            </a:r>
            <a:r>
              <a:rPr lang="en-US" sz="2000" dirty="0" smtClean="0"/>
              <a:t>)</a:t>
            </a:r>
          </a:p>
        </p:txBody>
      </p:sp>
    </p:spTree>
    <p:extLst>
      <p:ext uri="{BB962C8B-B14F-4D97-AF65-F5344CB8AC3E}">
        <p14:creationId xmlns:p14="http://schemas.microsoft.com/office/powerpoint/2010/main" val="1080250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Effets de confusion</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814299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témoins</a:t>
            </a:r>
            <a:endParaRPr lang="en-US"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36" y="1782232"/>
            <a:ext cx="9807340" cy="3888432"/>
          </a:xfrm>
        </p:spPr>
      </p:pic>
      <p:sp>
        <p:nvSpPr>
          <p:cNvPr id="3" name="Accolade fermante 2"/>
          <p:cNvSpPr/>
          <p:nvPr/>
        </p:nvSpPr>
        <p:spPr>
          <a:xfrm rot="5400000">
            <a:off x="3499185" y="4797152"/>
            <a:ext cx="288032" cy="1728192"/>
          </a:xfrm>
          <a:prstGeom prst="rightBrace">
            <a:avLst>
              <a:gd name="adj1" fmla="val 38095"/>
              <a:gd name="adj2" fmla="val 50000"/>
            </a:avLst>
          </a:prstGeom>
          <a:ln w="38100">
            <a:solidFill>
              <a:srgbClr val="0DC7D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ZoneTexte 5"/>
          <p:cNvSpPr txBox="1"/>
          <p:nvPr/>
        </p:nvSpPr>
        <p:spPr>
          <a:xfrm>
            <a:off x="2051720" y="5805264"/>
            <a:ext cx="3816424" cy="646331"/>
          </a:xfrm>
          <a:prstGeom prst="rect">
            <a:avLst/>
          </a:prstGeom>
          <a:noFill/>
        </p:spPr>
        <p:txBody>
          <a:bodyPr wrap="square" rtlCol="0">
            <a:spAutoFit/>
          </a:bodyPr>
          <a:lstStyle/>
          <a:p>
            <a:pPr algn="ctr"/>
            <a:r>
              <a:rPr lang="fr-FR" dirty="0" smtClean="0"/>
              <a:t>Période de recrutement peut être prospectives plus ou moins longue </a:t>
            </a:r>
            <a:endParaRPr lang="en-US" dirty="0"/>
          </a:p>
        </p:txBody>
      </p:sp>
      <p:sp>
        <p:nvSpPr>
          <p:cNvPr id="7" name="ZoneTexte 6"/>
          <p:cNvSpPr txBox="1"/>
          <p:nvPr/>
        </p:nvSpPr>
        <p:spPr>
          <a:xfrm>
            <a:off x="323528" y="1516083"/>
            <a:ext cx="3816424" cy="646331"/>
          </a:xfrm>
          <a:prstGeom prst="rect">
            <a:avLst/>
          </a:prstGeom>
          <a:noFill/>
        </p:spPr>
        <p:txBody>
          <a:bodyPr wrap="square" rtlCol="0">
            <a:spAutoFit/>
          </a:bodyPr>
          <a:lstStyle/>
          <a:p>
            <a:pPr algn="ctr"/>
            <a:r>
              <a:rPr lang="fr-FR" b="1" dirty="0" smtClean="0">
                <a:solidFill>
                  <a:srgbClr val="FC5D7B"/>
                </a:solidFill>
                <a:effectLst>
                  <a:outerShdw blurRad="38100" dist="38100" dir="2700000" algn="tl">
                    <a:srgbClr val="000000">
                      <a:alpha val="43137"/>
                    </a:srgbClr>
                  </a:outerShdw>
                </a:effectLst>
              </a:rPr>
              <a:t>Données exposition toujours rétrospectives</a:t>
            </a:r>
            <a:endParaRPr lang="en-US" b="1" dirty="0">
              <a:solidFill>
                <a:srgbClr val="FC5D7B"/>
              </a:solidFill>
              <a:effectLst>
                <a:outerShdw blurRad="38100" dist="38100" dir="2700000" algn="tl">
                  <a:srgbClr val="000000">
                    <a:alpha val="43137"/>
                  </a:srgbClr>
                </a:outerShdw>
              </a:effectLst>
            </a:endParaRPr>
          </a:p>
        </p:txBody>
      </p:sp>
      <p:sp>
        <p:nvSpPr>
          <p:cNvPr id="8" name="Ellipse 7"/>
          <p:cNvSpPr/>
          <p:nvPr/>
        </p:nvSpPr>
        <p:spPr>
          <a:xfrm>
            <a:off x="3355169" y="2104527"/>
            <a:ext cx="576064" cy="648072"/>
          </a:xfrm>
          <a:prstGeom prst="ellipse">
            <a:avLst/>
          </a:prstGeom>
          <a:noFill/>
          <a:ln>
            <a:solidFill>
              <a:srgbClr val="FC5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941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847" y="116632"/>
            <a:ext cx="8229600" cy="1143000"/>
          </a:xfrm>
        </p:spPr>
        <p:txBody>
          <a:bodyPr>
            <a:noAutofit/>
          </a:bodyPr>
          <a:lstStyle/>
          <a:p>
            <a:r>
              <a:rPr lang="fr-FR" sz="3200" dirty="0" smtClean="0"/>
              <a:t>Principaux biais à rechercher selon type d’étude</a:t>
            </a:r>
            <a:endParaRPr lang="fr-FR" sz="3200" dirty="0"/>
          </a:p>
        </p:txBody>
      </p:sp>
      <p:graphicFrame>
        <p:nvGraphicFramePr>
          <p:cNvPr id="4" name="Tableau 3"/>
          <p:cNvGraphicFramePr>
            <a:graphicFrameLocks noGrp="1"/>
          </p:cNvGraphicFramePr>
          <p:nvPr>
            <p:extLst>
              <p:ext uri="{D42A27DB-BD31-4B8C-83A1-F6EECF244321}">
                <p14:modId xmlns:p14="http://schemas.microsoft.com/office/powerpoint/2010/main" val="1975951152"/>
              </p:ext>
            </p:extLst>
          </p:nvPr>
        </p:nvGraphicFramePr>
        <p:xfrm>
          <a:off x="0" y="1412776"/>
          <a:ext cx="9135294" cy="3114040"/>
        </p:xfrm>
        <a:graphic>
          <a:graphicData uri="http://schemas.openxmlformats.org/drawingml/2006/table">
            <a:tbl>
              <a:tblPr firstRow="1" bandRow="1">
                <a:tableStyleId>{5C22544A-7EE6-4342-B048-85BDC9FD1C3A}</a:tableStyleId>
              </a:tblPr>
              <a:tblGrid>
                <a:gridCol w="1394942">
                  <a:extLst>
                    <a:ext uri="{9D8B030D-6E8A-4147-A177-3AD203B41FA5}">
                      <a16:colId xmlns:a16="http://schemas.microsoft.com/office/drawing/2014/main" val="2690223970"/>
                    </a:ext>
                  </a:extLst>
                </a:gridCol>
                <a:gridCol w="2522825">
                  <a:extLst>
                    <a:ext uri="{9D8B030D-6E8A-4147-A177-3AD203B41FA5}">
                      <a16:colId xmlns:a16="http://schemas.microsoft.com/office/drawing/2014/main" val="386911175"/>
                    </a:ext>
                  </a:extLst>
                </a:gridCol>
                <a:gridCol w="2933703">
                  <a:extLst>
                    <a:ext uri="{9D8B030D-6E8A-4147-A177-3AD203B41FA5}">
                      <a16:colId xmlns:a16="http://schemas.microsoft.com/office/drawing/2014/main" val="191675868"/>
                    </a:ext>
                  </a:extLst>
                </a:gridCol>
                <a:gridCol w="2283824">
                  <a:extLst>
                    <a:ext uri="{9D8B030D-6E8A-4147-A177-3AD203B41FA5}">
                      <a16:colId xmlns:a16="http://schemas.microsoft.com/office/drawing/2014/main" val="1812484893"/>
                    </a:ext>
                  </a:extLst>
                </a:gridCol>
              </a:tblGrid>
              <a:tr h="370840">
                <a:tc>
                  <a:txBody>
                    <a:bodyPr/>
                    <a:lstStyle/>
                    <a:p>
                      <a:endParaRPr lang="fr-FR" dirty="0"/>
                    </a:p>
                  </a:txBody>
                  <a:tcPr/>
                </a:tc>
                <a:tc>
                  <a:txBody>
                    <a:bodyPr/>
                    <a:lstStyle/>
                    <a:p>
                      <a:r>
                        <a:rPr lang="fr-FR" dirty="0" smtClean="0"/>
                        <a:t>COHORTE</a:t>
                      </a:r>
                      <a:endParaRPr lang="fr-FR" dirty="0"/>
                    </a:p>
                  </a:txBody>
                  <a:tcPr/>
                </a:tc>
                <a:tc>
                  <a:txBody>
                    <a:bodyPr/>
                    <a:lstStyle/>
                    <a:p>
                      <a:r>
                        <a:rPr lang="fr-FR" dirty="0" smtClean="0"/>
                        <a:t>CAS TEMOINS</a:t>
                      </a:r>
                      <a:endParaRPr lang="fr-FR" dirty="0"/>
                    </a:p>
                  </a:txBody>
                  <a:tcPr/>
                </a:tc>
                <a:tc>
                  <a:txBody>
                    <a:bodyPr/>
                    <a:lstStyle/>
                    <a:p>
                      <a:endParaRPr lang="fr-FR" dirty="0"/>
                    </a:p>
                  </a:txBody>
                  <a:tcPr/>
                </a:tc>
                <a:extLst>
                  <a:ext uri="{0D108BD9-81ED-4DB2-BD59-A6C34878D82A}">
                    <a16:rowId xmlns:a16="http://schemas.microsoft.com/office/drawing/2014/main" val="2209641899"/>
                  </a:ext>
                </a:extLst>
              </a:tr>
              <a:tr h="370840">
                <a:tc>
                  <a:txBody>
                    <a:bodyPr/>
                    <a:lstStyle/>
                    <a:p>
                      <a:r>
                        <a:rPr lang="fr-FR" b="1" dirty="0" smtClean="0">
                          <a:solidFill>
                            <a:schemeClr val="accent6"/>
                          </a:solidFill>
                          <a:effectLst>
                            <a:outerShdw blurRad="38100" dist="38100" dir="2700000" algn="tl">
                              <a:srgbClr val="000000">
                                <a:alpha val="43137"/>
                              </a:srgbClr>
                            </a:outerShdw>
                          </a:effectLst>
                        </a:rPr>
                        <a:t>CONFUSION</a:t>
                      </a:r>
                      <a:endParaRPr lang="fr-FR" b="1" dirty="0">
                        <a:solidFill>
                          <a:schemeClr val="accent6"/>
                        </a:solidFill>
                        <a:effectLst>
                          <a:outerShdw blurRad="38100" dist="38100" dir="2700000" algn="tl">
                            <a:srgbClr val="000000">
                              <a:alpha val="43137"/>
                            </a:srgbClr>
                          </a:outerShdw>
                        </a:effectLst>
                      </a:endParaRPr>
                    </a:p>
                  </a:txBody>
                  <a:tcPr/>
                </a:tc>
                <a:tc gridSpan="3">
                  <a:txBody>
                    <a:bodyPr/>
                    <a:lstStyle/>
                    <a:p>
                      <a:r>
                        <a:rPr lang="fr-FR" sz="1800" b="1" kern="1200" dirty="0" smtClean="0">
                          <a:solidFill>
                            <a:schemeClr val="dk1"/>
                          </a:solidFill>
                          <a:effectLst/>
                          <a:latin typeface="+mn-lt"/>
                          <a:ea typeface="+mn-ea"/>
                          <a:cs typeface="+mn-cs"/>
                        </a:rPr>
                        <a:t>Effet de confusion</a:t>
                      </a:r>
                    </a:p>
                    <a:p>
                      <a:r>
                        <a:rPr lang="fr-FR" sz="1800" kern="1200" dirty="0" smtClean="0">
                          <a:solidFill>
                            <a:schemeClr val="dk1"/>
                          </a:solidFill>
                          <a:effectLst/>
                          <a:latin typeface="+mn-lt"/>
                          <a:ea typeface="+mn-ea"/>
                          <a:cs typeface="+mn-cs"/>
                        </a:rPr>
                        <a:t>caractéristiques différentes des exposés et non exposés</a:t>
                      </a:r>
                    </a:p>
                    <a:p>
                      <a:r>
                        <a:rPr lang="fr-FR" sz="1800" kern="1200" dirty="0" smtClean="0">
                          <a:solidFill>
                            <a:schemeClr val="dk1"/>
                          </a:solidFill>
                          <a:effectLst/>
                          <a:latin typeface="+mn-lt"/>
                          <a:ea typeface="+mn-ea"/>
                          <a:cs typeface="+mn-cs"/>
                        </a:rPr>
                        <a:t> </a:t>
                      </a:r>
                      <a:endParaRPr lang="fr-FR" dirty="0"/>
                    </a:p>
                  </a:txBody>
                  <a:tcPr/>
                </a:tc>
                <a:tc hMerge="1">
                  <a:txBody>
                    <a:bodyPr/>
                    <a:lstStyle/>
                    <a:p>
                      <a:endParaRPr lang="fr-FR"/>
                    </a:p>
                  </a:txBody>
                  <a:tcPr/>
                </a:tc>
                <a:tc hMerge="1">
                  <a:txBody>
                    <a:bodyPr/>
                    <a:lstStyle/>
                    <a:p>
                      <a:pPr algn="ctr">
                        <a:spcAft>
                          <a:spcPts val="0"/>
                        </a:spcAft>
                      </a:pPr>
                      <a:endParaRPr lang="fr-FR" sz="900" dirty="0">
                        <a:effectLst/>
                        <a:latin typeface="Corporate 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4995288"/>
                  </a:ext>
                </a:extLst>
              </a:tr>
              <a:tr h="370840">
                <a:tc>
                  <a:txBody>
                    <a:bodyPr/>
                    <a:lstStyle/>
                    <a:p>
                      <a:r>
                        <a:rPr lang="fr-FR" b="1" dirty="0" smtClean="0"/>
                        <a:t>Où</a:t>
                      </a:r>
                      <a:r>
                        <a:rPr lang="fr-FR" b="1" baseline="0" dirty="0" smtClean="0"/>
                        <a:t> ?</a:t>
                      </a:r>
                      <a:endParaRPr lang="fr-FR" b="1" dirty="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-&gt; </a:t>
                      </a:r>
                      <a:r>
                        <a:rPr lang="fr-FR" sz="1800" kern="1200" dirty="0" smtClean="0">
                          <a:solidFill>
                            <a:schemeClr val="dk1"/>
                          </a:solidFill>
                          <a:effectLst/>
                          <a:latin typeface="+mn-lt"/>
                          <a:ea typeface="+mn-ea"/>
                          <a:cs typeface="+mn-cs"/>
                        </a:rPr>
                        <a:t>Faire appel à ses connaissances pour anticiper des facteurs de confusion,</a:t>
                      </a:r>
                      <a:br>
                        <a:rPr lang="fr-FR" sz="1800" kern="1200" dirty="0" smtClean="0">
                          <a:solidFill>
                            <a:schemeClr val="dk1"/>
                          </a:solidFill>
                          <a:effectLst/>
                          <a:latin typeface="+mn-lt"/>
                          <a:ea typeface="+mn-ea"/>
                          <a:cs typeface="+mn-cs"/>
                        </a:rPr>
                      </a:br>
                      <a:r>
                        <a:rPr lang="fr-FR" sz="1800" kern="1200" dirty="0" smtClean="0">
                          <a:solidFill>
                            <a:schemeClr val="dk1"/>
                          </a:solidFill>
                          <a:effectLst/>
                          <a:latin typeface="+mn-lt"/>
                          <a:ea typeface="+mn-ea"/>
                          <a:cs typeface="+mn-cs"/>
                        </a:rPr>
                        <a:t>tableau croisant exposition à d’autres facteurs</a:t>
                      </a:r>
                      <a:endParaRPr lang="fr-FR" dirty="0" smtClean="0"/>
                    </a:p>
                    <a:p>
                      <a:r>
                        <a:rPr lang="fr-FR" dirty="0" smtClean="0"/>
                        <a:t>-&gt; Méthodes /</a:t>
                      </a:r>
                      <a:r>
                        <a:rPr lang="fr-FR" baseline="0" dirty="0" smtClean="0"/>
                        <a:t> analyses statistiques</a:t>
                      </a:r>
                    </a:p>
                    <a:p>
                      <a:r>
                        <a:rPr lang="fr-FR" baseline="0" dirty="0" smtClean="0"/>
                        <a:t>-&gt; Résultats</a:t>
                      </a:r>
                      <a:endParaRPr lang="fr-FR" dirty="0"/>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94744669"/>
                  </a:ext>
                </a:extLst>
              </a:tr>
              <a:tr h="370840">
                <a:tc>
                  <a:txBody>
                    <a:bodyPr/>
                    <a:lstStyle/>
                    <a:p>
                      <a:r>
                        <a:rPr lang="fr-FR" b="1" dirty="0" smtClean="0"/>
                        <a:t>Comment le réduire</a:t>
                      </a:r>
                      <a:endParaRPr lang="fr-FR" b="1" dirty="0"/>
                    </a:p>
                  </a:txBody>
                  <a:tcPr/>
                </a:tc>
                <a:tc gridSpan="3">
                  <a:txBody>
                    <a:bodyPr/>
                    <a:lstStyle/>
                    <a:p>
                      <a:r>
                        <a:rPr lang="fr-FR" dirty="0" smtClean="0"/>
                        <a:t>Analyse multivariées</a:t>
                      </a:r>
                      <a:r>
                        <a:rPr lang="fr-FR" baseline="0" dirty="0" smtClean="0"/>
                        <a:t> – ajustement</a:t>
                      </a:r>
                    </a:p>
                    <a:p>
                      <a:r>
                        <a:rPr lang="fr-FR" baseline="0" dirty="0" smtClean="0"/>
                        <a:t>Appariement</a:t>
                      </a:r>
                      <a:endParaRPr lang="fr-FR" dirty="0"/>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28644398"/>
                  </a:ext>
                </a:extLst>
              </a:tr>
            </a:tbl>
          </a:graphicData>
        </a:graphic>
      </p:graphicFrame>
    </p:spTree>
    <p:extLst>
      <p:ext uri="{BB962C8B-B14F-4D97-AF65-F5344CB8AC3E}">
        <p14:creationId xmlns:p14="http://schemas.microsoft.com/office/powerpoint/2010/main" val="1986322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7793"/>
            <a:ext cx="8507288" cy="638944"/>
          </a:xfrm>
        </p:spPr>
        <p:txBody>
          <a:bodyPr/>
          <a:lstStyle/>
          <a:p>
            <a:r>
              <a:rPr lang="fr-FR" sz="3200" dirty="0" smtClean="0"/>
              <a:t>Prise en compte des facteurs de confusion</a:t>
            </a:r>
            <a:endParaRPr lang="fr-FR" sz="3200" dirty="0"/>
          </a:p>
        </p:txBody>
      </p:sp>
      <p:sp>
        <p:nvSpPr>
          <p:cNvPr id="3" name="Espace réservé du contenu 2"/>
          <p:cNvSpPr>
            <a:spLocks noGrp="1"/>
          </p:cNvSpPr>
          <p:nvPr>
            <p:ph idx="1"/>
          </p:nvPr>
        </p:nvSpPr>
        <p:spPr>
          <a:xfrm>
            <a:off x="457200" y="1600200"/>
            <a:ext cx="8229600" cy="9029600"/>
          </a:xfrm>
        </p:spPr>
        <p:txBody>
          <a:bodyPr/>
          <a:lstStyle/>
          <a:p>
            <a:pPr marL="0" indent="0">
              <a:buNone/>
            </a:pPr>
            <a:r>
              <a:rPr lang="fr-FR" sz="2800" b="1" dirty="0" smtClean="0"/>
              <a:t>Lors </a:t>
            </a:r>
            <a:r>
              <a:rPr lang="fr-FR" sz="2800" b="1" dirty="0"/>
              <a:t>de la planification</a:t>
            </a:r>
          </a:p>
          <a:p>
            <a:r>
              <a:rPr lang="fr-FR" sz="2800" b="1" dirty="0" smtClean="0"/>
              <a:t>Stratification </a:t>
            </a:r>
            <a:r>
              <a:rPr lang="fr-FR" sz="2800" dirty="0"/>
              <a:t>ou </a:t>
            </a:r>
            <a:r>
              <a:rPr lang="fr-FR" sz="2800" b="1" dirty="0" smtClean="0"/>
              <a:t>appariement</a:t>
            </a:r>
          </a:p>
          <a:p>
            <a:r>
              <a:rPr lang="fr-FR" sz="2800" b="1" dirty="0" smtClean="0"/>
              <a:t>Score de propension</a:t>
            </a:r>
          </a:p>
          <a:p>
            <a:r>
              <a:rPr lang="fr-FR" sz="2800" b="1" dirty="0" smtClean="0"/>
              <a:t>Restriction</a:t>
            </a:r>
            <a:endParaRPr lang="fr-FR" sz="2800" b="1" dirty="0"/>
          </a:p>
          <a:p>
            <a:pPr marL="0" indent="0">
              <a:buNone/>
            </a:pPr>
            <a:r>
              <a:rPr lang="fr-FR" sz="2800" b="1" dirty="0" smtClean="0"/>
              <a:t>Lors </a:t>
            </a:r>
            <a:r>
              <a:rPr lang="fr-FR" sz="2800" b="1" dirty="0"/>
              <a:t>de l’analyse</a:t>
            </a:r>
          </a:p>
          <a:p>
            <a:r>
              <a:rPr lang="fr-FR" sz="2800" b="1" dirty="0" smtClean="0"/>
              <a:t>Stratification </a:t>
            </a:r>
            <a:r>
              <a:rPr lang="fr-FR" sz="2800" dirty="0" smtClean="0"/>
              <a:t>ou analyses en sous-groupes</a:t>
            </a:r>
          </a:p>
          <a:p>
            <a:r>
              <a:rPr lang="fr-FR" sz="2800" b="1" dirty="0" smtClean="0"/>
              <a:t>RR </a:t>
            </a:r>
            <a:r>
              <a:rPr lang="fr-FR" sz="2800" b="1" dirty="0"/>
              <a:t>ajusté </a:t>
            </a:r>
            <a:r>
              <a:rPr lang="fr-FR" sz="2800" dirty="0" smtClean="0"/>
              <a:t>pour les </a:t>
            </a:r>
            <a:r>
              <a:rPr lang="fr-FR" sz="2800" dirty="0"/>
              <a:t>FC </a:t>
            </a:r>
            <a:r>
              <a:rPr lang="fr-FR" sz="2800" dirty="0" smtClean="0"/>
              <a:t>obtenues par modèles de régression</a:t>
            </a:r>
            <a:r>
              <a:rPr lang="fr-FR" sz="2800" b="1" dirty="0" smtClean="0"/>
              <a:t> </a:t>
            </a:r>
            <a:r>
              <a:rPr lang="fr-FR" sz="2800" b="1" dirty="0"/>
              <a:t>multivariées </a:t>
            </a:r>
            <a:r>
              <a:rPr lang="fr-FR" sz="2800" dirty="0"/>
              <a:t>permettent des </a:t>
            </a:r>
            <a:r>
              <a:rPr lang="fr-FR" sz="2800" dirty="0" smtClean="0"/>
              <a:t>ajustements sur </a:t>
            </a:r>
            <a:r>
              <a:rPr lang="fr-FR" sz="2800" dirty="0"/>
              <a:t>plusieurs </a:t>
            </a:r>
            <a:r>
              <a:rPr lang="fr-FR" sz="2800" dirty="0" smtClean="0"/>
              <a:t>variables</a:t>
            </a:r>
            <a:endParaRPr lang="fr-FR" sz="2800" dirty="0"/>
          </a:p>
        </p:txBody>
      </p:sp>
      <p:sp>
        <p:nvSpPr>
          <p:cNvPr id="4" name="Espace réservé du numéro de diapositive 3"/>
          <p:cNvSpPr>
            <a:spLocks noGrp="1"/>
          </p:cNvSpPr>
          <p:nvPr>
            <p:ph type="sldNum" sz="quarter" idx="12"/>
          </p:nvPr>
        </p:nvSpPr>
        <p:spPr/>
        <p:txBody>
          <a:bodyPr/>
          <a:lstStyle/>
          <a:p>
            <a:pPr>
              <a:defRPr/>
            </a:pPr>
            <a:fld id="{773CF73B-EE6F-4DE0-8BB2-250E1D09050D}" type="slidenum">
              <a:rPr lang="fr-FR" smtClean="0"/>
              <a:pPr>
                <a:defRPr/>
              </a:pPr>
              <a:t>71</a:t>
            </a:fld>
            <a:endParaRPr lang="fr-FR"/>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rot="1303806">
            <a:off x="5941747" y="1428535"/>
            <a:ext cx="3356504" cy="830997"/>
          </a:xfrm>
          <a:prstGeom prst="rect">
            <a:avLst/>
          </a:prstGeom>
          <a:noFill/>
        </p:spPr>
        <p:txBody>
          <a:bodyPr wrap="square" rtlCol="0">
            <a:spAutoFit/>
          </a:bodyPr>
          <a:lstStyle/>
          <a:p>
            <a:pPr algn="ctr"/>
            <a:r>
              <a:rPr lang="fr-FR" sz="2400" b="1" dirty="0" smtClean="0">
                <a:solidFill>
                  <a:schemeClr val="accent6"/>
                </a:solidFill>
              </a:rPr>
              <a:t>Dans les études épidémiologiques</a:t>
            </a:r>
            <a:endParaRPr lang="fr-FR" sz="2400" b="1" dirty="0">
              <a:solidFill>
                <a:schemeClr val="accent6"/>
              </a:solidFill>
            </a:endParaRPr>
          </a:p>
        </p:txBody>
      </p:sp>
    </p:spTree>
    <p:extLst>
      <p:ext uri="{BB962C8B-B14F-4D97-AF65-F5344CB8AC3E}">
        <p14:creationId xmlns:p14="http://schemas.microsoft.com/office/powerpoint/2010/main" val="1285291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Stratification</a:t>
            </a:r>
            <a:endParaRPr lang="fr-FR" dirty="0"/>
          </a:p>
        </p:txBody>
      </p:sp>
      <p:sp>
        <p:nvSpPr>
          <p:cNvPr id="3" name="Espace réservé du contenu 2"/>
          <p:cNvSpPr>
            <a:spLocks noGrp="1"/>
          </p:cNvSpPr>
          <p:nvPr>
            <p:ph idx="1"/>
          </p:nvPr>
        </p:nvSpPr>
        <p:spPr/>
        <p:txBody>
          <a:bodyPr/>
          <a:lstStyle/>
          <a:p>
            <a:r>
              <a:rPr lang="fr-FR" sz="2800" b="1" u="sng" dirty="0" smtClean="0"/>
              <a:t>Pour constituer l’échantillon : </a:t>
            </a:r>
          </a:p>
          <a:p>
            <a:pPr marL="0" indent="0">
              <a:buNone/>
            </a:pPr>
            <a:r>
              <a:rPr lang="fr-FR" sz="2800" dirty="0" smtClean="0"/>
              <a:t>-&gt; </a:t>
            </a:r>
            <a:r>
              <a:rPr lang="fr-FR" sz="2800" i="1" dirty="0" smtClean="0"/>
              <a:t>Echantillonnage stratifié </a:t>
            </a:r>
            <a:r>
              <a:rPr lang="fr-FR" sz="2800" dirty="0" smtClean="0"/>
              <a:t>: </a:t>
            </a:r>
          </a:p>
          <a:p>
            <a:pPr marL="0" indent="0">
              <a:buNone/>
            </a:pPr>
            <a:r>
              <a:rPr lang="fr-FR" sz="2800" dirty="0" smtClean="0"/>
              <a:t>Exemple sur l'âge</a:t>
            </a:r>
          </a:p>
          <a:p>
            <a:pPr marL="0" indent="0">
              <a:buNone/>
            </a:pPr>
            <a:r>
              <a:rPr lang="fr-FR" sz="2800" dirty="0" smtClean="0"/>
              <a:t> </a:t>
            </a:r>
            <a:endParaRPr lang="fr-FR" sz="2800" dirty="0"/>
          </a:p>
          <a:p>
            <a:pPr marL="0" indent="0">
              <a:buNone/>
            </a:pPr>
            <a:r>
              <a:rPr lang="fr-FR" sz="2800" dirty="0" smtClean="0"/>
              <a:t>-&gt; </a:t>
            </a:r>
            <a:r>
              <a:rPr lang="fr-FR" sz="2800" i="1" dirty="0" smtClean="0"/>
              <a:t>Randomisation stratifiée </a:t>
            </a:r>
            <a:r>
              <a:rPr lang="fr-FR" sz="2800" dirty="0" smtClean="0"/>
              <a:t>:</a:t>
            </a:r>
          </a:p>
          <a:p>
            <a:pPr marL="0" indent="0">
              <a:buNone/>
            </a:pPr>
            <a:r>
              <a:rPr lang="fr-FR" sz="2800" dirty="0" smtClean="0"/>
              <a:t>Exemple sur le centre : une liste de </a:t>
            </a:r>
            <a:r>
              <a:rPr lang="fr-FR" sz="2800" dirty="0" err="1" smtClean="0"/>
              <a:t>rando</a:t>
            </a:r>
            <a:r>
              <a:rPr lang="fr-FR" sz="2800" dirty="0" smtClean="0"/>
              <a:t> par centre</a:t>
            </a:r>
          </a:p>
          <a:p>
            <a:r>
              <a:rPr lang="fr-FR" sz="2800" b="1" u="sng" dirty="0" smtClean="0"/>
              <a:t>Dans les analyses </a:t>
            </a:r>
            <a:r>
              <a:rPr lang="fr-FR" sz="2800" dirty="0" smtClean="0"/>
              <a:t>: </a:t>
            </a:r>
          </a:p>
          <a:p>
            <a:pPr lvl="1"/>
            <a:r>
              <a:rPr lang="fr-FR" sz="2400" dirty="0" smtClean="0"/>
              <a:t>calcul du résultat dans chaque strate (sous-groupe) </a:t>
            </a:r>
          </a:p>
          <a:p>
            <a:pPr lvl="1"/>
            <a:r>
              <a:rPr lang="fr-FR" sz="2400" dirty="0" smtClean="0"/>
              <a:t>par exemple selon le sexe = résultat chez les hommes et chez les femmes</a:t>
            </a:r>
          </a:p>
        </p:txBody>
      </p:sp>
      <p:pic>
        <p:nvPicPr>
          <p:cNvPr id="1026" name="Picture 2" descr="Sondage aléatoire"/>
          <p:cNvPicPr>
            <a:picLocks noChangeAspect="1" noChangeArrowheads="1"/>
          </p:cNvPicPr>
          <p:nvPr/>
        </p:nvPicPr>
        <p:blipFill rotWithShape="1">
          <a:blip r:embed="rId2">
            <a:extLst>
              <a:ext uri="{28A0092B-C50C-407E-A947-70E740481C1C}">
                <a14:useLocalDpi xmlns:a14="http://schemas.microsoft.com/office/drawing/2010/main" val="0"/>
              </a:ext>
            </a:extLst>
          </a:blip>
          <a:srcRect l="4256" t="4893" r="6383" b="14861"/>
          <a:stretch/>
        </p:blipFill>
        <p:spPr bwMode="auto">
          <a:xfrm>
            <a:off x="5364088" y="1052736"/>
            <a:ext cx="377991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02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972563" y="326565"/>
            <a:ext cx="7543800" cy="779426"/>
          </a:xfrm>
        </p:spPr>
        <p:txBody>
          <a:bodyPr/>
          <a:lstStyle/>
          <a:p>
            <a:r>
              <a:rPr lang="fr-FR" dirty="0" smtClean="0"/>
              <a:t>2 notions à ne pas confondre</a:t>
            </a:r>
            <a:endParaRPr lang="fr-FR" dirty="0"/>
          </a:p>
        </p:txBody>
      </p:sp>
      <p:sp>
        <p:nvSpPr>
          <p:cNvPr id="8" name="Espace réservé du texte 7"/>
          <p:cNvSpPr>
            <a:spLocks noGrp="1"/>
          </p:cNvSpPr>
          <p:nvPr>
            <p:ph type="body" idx="1"/>
          </p:nvPr>
        </p:nvSpPr>
        <p:spPr>
          <a:xfrm>
            <a:off x="891540" y="1163252"/>
            <a:ext cx="3703320" cy="552212"/>
          </a:xfrm>
        </p:spPr>
        <p:txBody>
          <a:bodyPr>
            <a:normAutofit/>
          </a:bodyPr>
          <a:lstStyle/>
          <a:p>
            <a:r>
              <a:rPr lang="fr-FR" sz="2000" b="1" dirty="0" smtClean="0"/>
              <a:t>Appariement : À priori</a:t>
            </a:r>
            <a:endParaRPr lang="fr-FR" sz="2000" b="1" dirty="0"/>
          </a:p>
        </p:txBody>
      </p:sp>
      <p:sp>
        <p:nvSpPr>
          <p:cNvPr id="9" name="Espace réservé du contenu 8"/>
          <p:cNvSpPr>
            <a:spLocks noGrp="1"/>
          </p:cNvSpPr>
          <p:nvPr>
            <p:ph sz="half" idx="2"/>
          </p:nvPr>
        </p:nvSpPr>
        <p:spPr>
          <a:xfrm>
            <a:off x="82644" y="1812685"/>
            <a:ext cx="3977754" cy="3541129"/>
          </a:xfrm>
        </p:spPr>
        <p:txBody>
          <a:bodyPr>
            <a:noAutofit/>
          </a:bodyPr>
          <a:lstStyle/>
          <a:p>
            <a:pPr>
              <a:buFont typeface="Arial" charset="0"/>
              <a:buChar char="•"/>
            </a:pPr>
            <a:r>
              <a:rPr lang="fr-FR" sz="1400" dirty="0"/>
              <a:t> Objectif : rendre </a:t>
            </a:r>
            <a:r>
              <a:rPr lang="fr-FR" sz="1400" b="1" dirty="0" smtClean="0"/>
              <a:t>comparables</a:t>
            </a:r>
            <a:r>
              <a:rPr lang="fr-FR" sz="1400" dirty="0" smtClean="0"/>
              <a:t> </a:t>
            </a:r>
            <a:r>
              <a:rPr lang="fr-FR" sz="1400" dirty="0"/>
              <a:t>les 2 groupes sur des </a:t>
            </a:r>
            <a:r>
              <a:rPr lang="fr-FR" sz="1400" dirty="0" err="1"/>
              <a:t>FdR</a:t>
            </a:r>
            <a:r>
              <a:rPr lang="fr-FR" sz="1400" dirty="0"/>
              <a:t> connus au début (pour qu’ils n’interfèrent plus dans la relation entre exposition et maladie)</a:t>
            </a:r>
          </a:p>
          <a:p>
            <a:pPr>
              <a:buFont typeface="Arial" charset="0"/>
              <a:buChar char="•"/>
            </a:pPr>
            <a:r>
              <a:rPr lang="fr-FR" sz="1400" dirty="0" smtClean="0"/>
              <a:t> </a:t>
            </a:r>
            <a:r>
              <a:rPr lang="fr-FR" sz="1400" b="1" dirty="0" smtClean="0"/>
              <a:t>Lors de la sélection de la population</a:t>
            </a:r>
            <a:r>
              <a:rPr lang="fr-FR" sz="1400" dirty="0" smtClean="0"/>
              <a:t>, on associe des cas/sujet exposé à un témoin/non exposé ayant les mêmes caractéristiques sur les facteurs d’appariement</a:t>
            </a:r>
          </a:p>
          <a:p>
            <a:pPr>
              <a:buFont typeface="Arial" charset="0"/>
              <a:buChar char="•"/>
            </a:pPr>
            <a:r>
              <a:rPr lang="fr-FR" sz="1400" dirty="0" smtClean="0"/>
              <a:t> Avantages</a:t>
            </a:r>
          </a:p>
          <a:p>
            <a:pPr lvl="1">
              <a:buFont typeface="Arial" charset="0"/>
              <a:buChar char="•"/>
            </a:pPr>
            <a:r>
              <a:rPr lang="fr-FR" sz="1200" b="1" dirty="0" smtClean="0"/>
              <a:t>Limite les facteurs de confusion </a:t>
            </a:r>
            <a:r>
              <a:rPr lang="fr-FR" sz="1200" dirty="0" smtClean="0"/>
              <a:t>dans un étude cas-témoin</a:t>
            </a:r>
          </a:p>
          <a:p>
            <a:pPr lvl="1">
              <a:buFont typeface="Arial" charset="0"/>
              <a:buChar char="•"/>
            </a:pPr>
            <a:r>
              <a:rPr lang="fr-FR" sz="1200" b="1" dirty="0" smtClean="0"/>
              <a:t>Limite le biais de sélection </a:t>
            </a:r>
            <a:r>
              <a:rPr lang="fr-FR" sz="1200" dirty="0" smtClean="0"/>
              <a:t>(comparabilité des groupes pour ces critères)</a:t>
            </a:r>
          </a:p>
          <a:p>
            <a:pPr>
              <a:buFont typeface="Arial" charset="0"/>
              <a:buChar char="•"/>
            </a:pPr>
            <a:r>
              <a:rPr lang="fr-FR" sz="1400" dirty="0"/>
              <a:t> </a:t>
            </a:r>
            <a:r>
              <a:rPr lang="fr-FR" sz="1400" dirty="0" smtClean="0"/>
              <a:t>Inconvénients</a:t>
            </a:r>
          </a:p>
          <a:p>
            <a:pPr lvl="1">
              <a:buFont typeface="Arial" charset="0"/>
              <a:buChar char="•"/>
            </a:pPr>
            <a:r>
              <a:rPr lang="fr-FR" sz="1200" b="1" dirty="0" smtClean="0"/>
              <a:t>Sur-appariemen</a:t>
            </a:r>
            <a:r>
              <a:rPr lang="fr-FR" sz="1200" dirty="0" smtClean="0"/>
              <a:t>t rend les groupes trop comparables </a:t>
            </a:r>
            <a:r>
              <a:rPr lang="fr-FR" sz="1200" dirty="0" smtClean="0">
                <a:sym typeface="Wingdings"/>
              </a:rPr>
              <a:t> on limite à 5 facteurs d’appariement/infaisable si trop de facteurs</a:t>
            </a:r>
          </a:p>
          <a:p>
            <a:pPr lvl="1">
              <a:buFont typeface="Arial" charset="0"/>
              <a:buChar char="•"/>
            </a:pPr>
            <a:r>
              <a:rPr lang="fr-FR" sz="1200" dirty="0" smtClean="0">
                <a:sym typeface="Wingdings"/>
              </a:rPr>
              <a:t>Ne permet pas d’étudier les facteurs sur lesquels on a apparié</a:t>
            </a:r>
            <a:endParaRPr lang="fr-FR" sz="1200" dirty="0" smtClean="0"/>
          </a:p>
          <a:p>
            <a:pPr>
              <a:buFont typeface="Arial" charset="0"/>
              <a:buChar char="•"/>
            </a:pPr>
            <a:endParaRPr lang="fr-FR" sz="1400" dirty="0"/>
          </a:p>
        </p:txBody>
      </p:sp>
      <p:sp>
        <p:nvSpPr>
          <p:cNvPr id="10" name="Espace réservé du texte 9"/>
          <p:cNvSpPr>
            <a:spLocks noGrp="1"/>
          </p:cNvSpPr>
          <p:nvPr>
            <p:ph type="body" sz="quarter" idx="3"/>
          </p:nvPr>
        </p:nvSpPr>
        <p:spPr>
          <a:xfrm>
            <a:off x="4663440" y="1163252"/>
            <a:ext cx="3703320" cy="552212"/>
          </a:xfrm>
        </p:spPr>
        <p:txBody>
          <a:bodyPr>
            <a:normAutofit/>
          </a:bodyPr>
          <a:lstStyle/>
          <a:p>
            <a:r>
              <a:rPr lang="fr-FR" sz="1800" b="1" dirty="0" smtClean="0"/>
              <a:t>Ajustement : À posteriori</a:t>
            </a:r>
            <a:endParaRPr lang="fr-FR" sz="1800" b="1" dirty="0"/>
          </a:p>
        </p:txBody>
      </p:sp>
      <p:sp>
        <p:nvSpPr>
          <p:cNvPr id="11" name="Espace réservé du contenu 10"/>
          <p:cNvSpPr>
            <a:spLocks noGrp="1"/>
          </p:cNvSpPr>
          <p:nvPr>
            <p:ph sz="quarter" idx="4"/>
          </p:nvPr>
        </p:nvSpPr>
        <p:spPr>
          <a:xfrm>
            <a:off x="4744463" y="1829987"/>
            <a:ext cx="3703320" cy="3947041"/>
          </a:xfrm>
        </p:spPr>
        <p:txBody>
          <a:bodyPr>
            <a:normAutofit fontScale="62500" lnSpcReduction="20000"/>
          </a:bodyPr>
          <a:lstStyle/>
          <a:p>
            <a:pPr>
              <a:buFont typeface="Arial" charset="0"/>
              <a:buChar char="•"/>
            </a:pPr>
            <a:r>
              <a:rPr lang="fr-FR" dirty="0" smtClean="0"/>
              <a:t> Objectif : étudier la relation entre l’exposition en éliminant à posteriori l’influence des facteurs de confusion</a:t>
            </a:r>
          </a:p>
          <a:p>
            <a:pPr>
              <a:buFont typeface="Arial" charset="0"/>
              <a:buChar char="•"/>
            </a:pPr>
            <a:endParaRPr lang="fr-FR" dirty="0" smtClean="0"/>
          </a:p>
          <a:p>
            <a:pPr>
              <a:buFont typeface="Arial" charset="0"/>
              <a:buChar char="•"/>
            </a:pPr>
            <a:r>
              <a:rPr lang="fr-FR" dirty="0"/>
              <a:t> </a:t>
            </a:r>
            <a:r>
              <a:rPr lang="fr-FR" dirty="0" smtClean="0"/>
              <a:t>Lors de l’analyse</a:t>
            </a:r>
          </a:p>
          <a:p>
            <a:pPr lvl="1">
              <a:buFont typeface="Arial" charset="0"/>
              <a:buChar char="•"/>
            </a:pPr>
            <a:r>
              <a:rPr lang="fr-FR" dirty="0" smtClean="0"/>
              <a:t>= Analyse multivariée</a:t>
            </a:r>
          </a:p>
          <a:p>
            <a:pPr lvl="1">
              <a:buFont typeface="Arial" charset="0"/>
              <a:buChar char="•"/>
            </a:pPr>
            <a:endParaRPr lang="fr-FR" dirty="0" smtClean="0"/>
          </a:p>
          <a:p>
            <a:pPr>
              <a:buFont typeface="Arial" charset="0"/>
              <a:buChar char="•"/>
            </a:pPr>
            <a:r>
              <a:rPr lang="fr-FR" dirty="0" smtClean="0"/>
              <a:t> Avantages</a:t>
            </a:r>
          </a:p>
          <a:p>
            <a:pPr lvl="1">
              <a:buFont typeface="Arial" charset="0"/>
              <a:buChar char="•"/>
            </a:pPr>
            <a:r>
              <a:rPr lang="fr-FR" dirty="0" smtClean="0"/>
              <a:t>Limite les biais de confusion : permet de conclure sur l’effet propre d’un facteur, indépendamment des autres facteurs</a:t>
            </a:r>
          </a:p>
          <a:p>
            <a:pPr lvl="1">
              <a:buFont typeface="Arial" charset="0"/>
              <a:buChar char="•"/>
            </a:pPr>
            <a:endParaRPr lang="fr-FR" dirty="0"/>
          </a:p>
        </p:txBody>
      </p:sp>
      <p:sp>
        <p:nvSpPr>
          <p:cNvPr id="12" name="ZoneTexte 11"/>
          <p:cNvSpPr txBox="1"/>
          <p:nvPr/>
        </p:nvSpPr>
        <p:spPr>
          <a:xfrm>
            <a:off x="1966539" y="5799879"/>
            <a:ext cx="7177461" cy="715581"/>
          </a:xfrm>
          <a:prstGeom prst="rect">
            <a:avLst/>
          </a:prstGeom>
          <a:noFill/>
        </p:spPr>
        <p:txBody>
          <a:bodyPr wrap="square" rtlCol="0">
            <a:spAutoFit/>
          </a:bodyPr>
          <a:lstStyle/>
          <a:p>
            <a:r>
              <a:rPr lang="fr-FR" sz="1350" dirty="0">
                <a:solidFill>
                  <a:srgbClr val="FF0000"/>
                </a:solidFill>
              </a:rPr>
              <a:t>Permettent de limiter les facteurs de confusion</a:t>
            </a:r>
          </a:p>
          <a:p>
            <a:pPr marL="285750" indent="-285750">
              <a:buFont typeface="Wingdings" panose="05000000000000000000" pitchFamily="2" charset="2"/>
              <a:buChar char="à"/>
            </a:pPr>
            <a:r>
              <a:rPr lang="fr-FR" sz="1350" dirty="0" smtClean="0">
                <a:solidFill>
                  <a:srgbClr val="FF0000"/>
                </a:solidFill>
                <a:sym typeface="Wingdings"/>
              </a:rPr>
              <a:t>I</a:t>
            </a:r>
            <a:r>
              <a:rPr lang="fr-FR" sz="1350" dirty="0" smtClean="0">
                <a:solidFill>
                  <a:srgbClr val="FF0000"/>
                </a:solidFill>
              </a:rPr>
              <a:t>nutile </a:t>
            </a:r>
            <a:r>
              <a:rPr lang="fr-FR" sz="1350" dirty="0">
                <a:solidFill>
                  <a:srgbClr val="FF0000"/>
                </a:solidFill>
              </a:rPr>
              <a:t>dans un essai randomisé (car la randomisation équilibre les facteurs de confusion</a:t>
            </a:r>
            <a:r>
              <a:rPr lang="fr-FR" sz="1350" dirty="0" smtClean="0">
                <a:solidFill>
                  <a:srgbClr val="FF0000"/>
                </a:solidFill>
              </a:rPr>
              <a:t>)</a:t>
            </a:r>
          </a:p>
          <a:p>
            <a:pPr marL="285750" indent="-285750">
              <a:buFont typeface="Wingdings" panose="05000000000000000000" pitchFamily="2" charset="2"/>
              <a:buChar char="à"/>
            </a:pPr>
            <a:r>
              <a:rPr lang="fr-FR" sz="1350" dirty="0" smtClean="0">
                <a:solidFill>
                  <a:srgbClr val="FF0000"/>
                </a:solidFill>
              </a:rPr>
              <a:t>Appariement sur une variable ne permet plus de calculer l’OR associé à cette variable</a:t>
            </a:r>
            <a:endParaRPr lang="fr-FR" sz="1350" dirty="0">
              <a:solidFill>
                <a:srgbClr val="FF0000"/>
              </a:solidFill>
            </a:endParaRPr>
          </a:p>
        </p:txBody>
      </p:sp>
      <p:sp>
        <p:nvSpPr>
          <p:cNvPr id="2" name="ZoneTexte 1"/>
          <p:cNvSpPr txBox="1"/>
          <p:nvPr/>
        </p:nvSpPr>
        <p:spPr>
          <a:xfrm>
            <a:off x="4109591" y="1254692"/>
            <a:ext cx="274434" cy="369332"/>
          </a:xfrm>
          <a:prstGeom prst="rect">
            <a:avLst/>
          </a:prstGeom>
          <a:noFill/>
        </p:spPr>
        <p:txBody>
          <a:bodyPr wrap="none" rtlCol="0">
            <a:spAutoFit/>
          </a:bodyPr>
          <a:lstStyle/>
          <a:p>
            <a:r>
              <a:rPr lang="fr-FR" dirty="0" smtClean="0"/>
              <a:t>/</a:t>
            </a:r>
            <a:endParaRPr lang="fr-FR" dirty="0"/>
          </a:p>
        </p:txBody>
      </p:sp>
    </p:spTree>
    <p:extLst>
      <p:ext uri="{BB962C8B-B14F-4D97-AF65-F5344CB8AC3E}">
        <p14:creationId xmlns:p14="http://schemas.microsoft.com/office/powerpoint/2010/main" val="43102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Score de propension</a:t>
            </a:r>
            <a:endParaRPr lang="en-US" dirty="0"/>
          </a:p>
        </p:txBody>
      </p:sp>
      <p:sp>
        <p:nvSpPr>
          <p:cNvPr id="7" name="Rectangle 6"/>
          <p:cNvSpPr/>
          <p:nvPr/>
        </p:nvSpPr>
        <p:spPr>
          <a:xfrm>
            <a:off x="822960" y="1916832"/>
            <a:ext cx="7776864" cy="3970318"/>
          </a:xfrm>
          <a:prstGeom prst="rect">
            <a:avLst/>
          </a:prstGeom>
        </p:spPr>
        <p:txBody>
          <a:bodyPr wrap="square">
            <a:spAutoFit/>
          </a:bodyPr>
          <a:lstStyle/>
          <a:p>
            <a:r>
              <a:rPr lang="fr-FR" dirty="0" smtClean="0">
                <a:solidFill>
                  <a:srgbClr val="040C28"/>
                </a:solidFill>
                <a:latin typeface="Google Sans"/>
              </a:rPr>
              <a:t>Etude sur base de données ++ </a:t>
            </a:r>
          </a:p>
          <a:p>
            <a:endParaRPr lang="fr-FR" dirty="0" smtClean="0">
              <a:solidFill>
                <a:srgbClr val="040C28"/>
              </a:solidFill>
              <a:latin typeface="Google Sans"/>
            </a:endParaRPr>
          </a:p>
          <a:p>
            <a:r>
              <a:rPr lang="fr-FR" dirty="0"/>
              <a:t>But : Estimer l’effet d’un traitement, dans le cadre d’une étude comparative non randomisée en tenant compte des caractéristiques initiales non équilibrées (le plus souvent liées à l’indication des traitements à comparer)</a:t>
            </a:r>
            <a:endParaRPr lang="fr-FR" dirty="0" smtClean="0">
              <a:solidFill>
                <a:srgbClr val="040C28"/>
              </a:solidFill>
              <a:latin typeface="Google Sans"/>
            </a:endParaRPr>
          </a:p>
          <a:p>
            <a:endParaRPr lang="fr-FR" dirty="0" smtClean="0">
              <a:solidFill>
                <a:srgbClr val="040C28"/>
              </a:solidFill>
              <a:latin typeface="Google Sans"/>
            </a:endParaRPr>
          </a:p>
          <a:p>
            <a:r>
              <a:rPr lang="fr-FR" dirty="0" smtClean="0">
                <a:solidFill>
                  <a:srgbClr val="040C28"/>
                </a:solidFill>
                <a:latin typeface="Google Sans"/>
              </a:rPr>
              <a:t>Compense l’absence de randomisation</a:t>
            </a:r>
          </a:p>
          <a:p>
            <a:pPr marL="285750" indent="-285750">
              <a:buFont typeface="Symbol" panose="05050102010706020507" pitchFamily="18" charset="2"/>
              <a:buChar char="Þ"/>
            </a:pPr>
            <a:r>
              <a:rPr lang="fr-FR" dirty="0" smtClean="0">
                <a:solidFill>
                  <a:srgbClr val="040C28"/>
                </a:solidFill>
                <a:latin typeface="Google Sans"/>
              </a:rPr>
              <a:t>pondération des groupes en fonction de </a:t>
            </a:r>
            <a:r>
              <a:rPr lang="fr-FR" dirty="0">
                <a:solidFill>
                  <a:srgbClr val="040C28"/>
                </a:solidFill>
                <a:latin typeface="Google Sans"/>
              </a:rPr>
              <a:t>la probabilité du patient à recevoir le traitement sachant ses caractéristiques à l'entrée dans </a:t>
            </a:r>
            <a:r>
              <a:rPr lang="fr-FR" dirty="0" smtClean="0">
                <a:solidFill>
                  <a:srgbClr val="040C28"/>
                </a:solidFill>
                <a:latin typeface="Google Sans"/>
              </a:rPr>
              <a:t>l'étude</a:t>
            </a:r>
          </a:p>
          <a:p>
            <a:pPr marL="285750" indent="-285750">
              <a:buFont typeface="Symbol" panose="05050102010706020507" pitchFamily="18" charset="2"/>
              <a:buChar char="Þ"/>
            </a:pPr>
            <a:endParaRPr lang="fr-FR" dirty="0">
              <a:solidFill>
                <a:srgbClr val="040C28"/>
              </a:solidFill>
              <a:latin typeface="Google Sans"/>
            </a:endParaRPr>
          </a:p>
          <a:p>
            <a:pPr marL="285750" indent="-285750">
              <a:buFont typeface="Symbol" panose="05050102010706020507" pitchFamily="18" charset="2"/>
              <a:buChar char="Þ"/>
            </a:pPr>
            <a:r>
              <a:rPr lang="fr-FR" dirty="0" smtClean="0">
                <a:solidFill>
                  <a:srgbClr val="040C28"/>
                </a:solidFill>
                <a:latin typeface="Google Sans"/>
              </a:rPr>
              <a:t>1/ calcul du score de propension (régression logistique souvent)</a:t>
            </a:r>
          </a:p>
          <a:p>
            <a:pPr marL="285750" indent="-285750">
              <a:buFont typeface="Symbol" panose="05050102010706020507" pitchFamily="18" charset="2"/>
              <a:buChar char="Þ"/>
            </a:pPr>
            <a:r>
              <a:rPr lang="fr-FR" dirty="0" smtClean="0">
                <a:solidFill>
                  <a:srgbClr val="040C28"/>
                </a:solidFill>
                <a:latin typeface="Google Sans"/>
              </a:rPr>
              <a:t>2/ utilisation du score : appariement, ajustement, analyse multivariée</a:t>
            </a:r>
          </a:p>
          <a:p>
            <a:pPr marL="285750" indent="-285750">
              <a:buFont typeface="Symbol" panose="05050102010706020507" pitchFamily="18" charset="2"/>
              <a:buChar char="Þ"/>
            </a:pPr>
            <a:endParaRPr lang="en-US" dirty="0"/>
          </a:p>
        </p:txBody>
      </p:sp>
    </p:spTree>
    <p:extLst>
      <p:ext uri="{BB962C8B-B14F-4D97-AF65-F5344CB8AC3E}">
        <p14:creationId xmlns:p14="http://schemas.microsoft.com/office/powerpoint/2010/main" val="1606013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Biais causalité inverse</a:t>
            </a:r>
            <a:endParaRPr lang="fr-FR" dirty="0"/>
          </a:p>
        </p:txBody>
      </p:sp>
      <p:sp>
        <p:nvSpPr>
          <p:cNvPr id="3" name="Espace réservé du contenu 2"/>
          <p:cNvSpPr>
            <a:spLocks noGrp="1"/>
          </p:cNvSpPr>
          <p:nvPr>
            <p:ph idx="1"/>
          </p:nvPr>
        </p:nvSpPr>
        <p:spPr>
          <a:xfrm>
            <a:off x="446856" y="1412776"/>
            <a:ext cx="8229600" cy="5184576"/>
          </a:xfrm>
        </p:spPr>
        <p:txBody>
          <a:bodyPr/>
          <a:lstStyle/>
          <a:p>
            <a:pPr marL="0" indent="0">
              <a:buNone/>
            </a:pPr>
            <a:endParaRPr lang="fr-FR" sz="900" dirty="0" smtClean="0"/>
          </a:p>
          <a:p>
            <a:r>
              <a:rPr lang="fr-FR" sz="2800" dirty="0" smtClean="0"/>
              <a:t>Recherche risque de </a:t>
            </a:r>
            <a:r>
              <a:rPr lang="fr-FR" sz="2800" b="1" dirty="0" smtClean="0"/>
              <a:t>causalité inverse</a:t>
            </a:r>
          </a:p>
          <a:p>
            <a:pPr marL="0" indent="0">
              <a:buNone/>
            </a:pPr>
            <a:r>
              <a:rPr lang="fr-FR" sz="2800" dirty="0"/>
              <a:t> </a:t>
            </a:r>
            <a:r>
              <a:rPr lang="fr-FR" sz="2800" dirty="0" smtClean="0"/>
              <a:t>       = Comment se traduirait ce biais dans une étude de type cas témoins recherchant l’association entre traitement par </a:t>
            </a:r>
            <a:r>
              <a:rPr lang="fr-FR" sz="2800" dirty="0"/>
              <a:t>BZD et </a:t>
            </a:r>
            <a:r>
              <a:rPr lang="fr-FR" sz="2800" dirty="0" smtClean="0"/>
              <a:t>survenue de la maladie d’Alzheimer ? </a:t>
            </a:r>
          </a:p>
        </p:txBody>
      </p:sp>
    </p:spTree>
    <p:extLst>
      <p:ext uri="{BB962C8B-B14F-4D97-AF65-F5344CB8AC3E}">
        <p14:creationId xmlns:p14="http://schemas.microsoft.com/office/powerpoint/2010/main" val="4097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Biais causalité inverse</a:t>
            </a:r>
            <a:endParaRPr lang="fr-FR" dirty="0"/>
          </a:p>
        </p:txBody>
      </p:sp>
      <p:sp>
        <p:nvSpPr>
          <p:cNvPr id="3" name="Espace réservé du contenu 2"/>
          <p:cNvSpPr>
            <a:spLocks noGrp="1"/>
          </p:cNvSpPr>
          <p:nvPr>
            <p:ph idx="1"/>
          </p:nvPr>
        </p:nvSpPr>
        <p:spPr>
          <a:xfrm>
            <a:off x="446856" y="1412776"/>
            <a:ext cx="8229600" cy="5184576"/>
          </a:xfrm>
        </p:spPr>
        <p:txBody>
          <a:bodyPr/>
          <a:lstStyle/>
          <a:p>
            <a:pPr marL="0" indent="0">
              <a:buNone/>
            </a:pPr>
            <a:endParaRPr lang="fr-FR" sz="900" dirty="0" smtClean="0"/>
          </a:p>
          <a:p>
            <a:r>
              <a:rPr lang="fr-FR" sz="2800" dirty="0" smtClean="0"/>
              <a:t>Recherche risque de </a:t>
            </a:r>
            <a:r>
              <a:rPr lang="fr-FR" sz="2800" b="1" dirty="0" smtClean="0"/>
              <a:t>causalité inverse</a:t>
            </a:r>
          </a:p>
          <a:p>
            <a:pPr marL="0" indent="0">
              <a:buNone/>
            </a:pPr>
            <a:r>
              <a:rPr lang="fr-FR" sz="2800" dirty="0"/>
              <a:t> </a:t>
            </a:r>
            <a:r>
              <a:rPr lang="fr-FR" sz="2800" dirty="0" smtClean="0"/>
              <a:t>       = Comment se traduirait ce biais dans une étude de type cas témoins recherchant l’association entre traitement par </a:t>
            </a:r>
            <a:r>
              <a:rPr lang="fr-FR" sz="2800" dirty="0"/>
              <a:t>BZD et </a:t>
            </a:r>
            <a:r>
              <a:rPr lang="fr-FR" sz="2800" dirty="0" smtClean="0"/>
              <a:t>survenue de la maladie d’Alzheimer ? </a:t>
            </a: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384782"/>
            <a:ext cx="5344245" cy="2686186"/>
          </a:xfrm>
          <a:prstGeom prst="rect">
            <a:avLst/>
          </a:prstGeom>
        </p:spPr>
      </p:pic>
      <p:sp>
        <p:nvSpPr>
          <p:cNvPr id="5" name="ZoneTexte 4"/>
          <p:cNvSpPr txBox="1"/>
          <p:nvPr/>
        </p:nvSpPr>
        <p:spPr>
          <a:xfrm>
            <a:off x="4386559" y="4694656"/>
            <a:ext cx="662361" cy="461665"/>
          </a:xfrm>
          <a:prstGeom prst="rect">
            <a:avLst/>
          </a:prstGeom>
          <a:solidFill>
            <a:schemeClr val="bg1"/>
          </a:solidFill>
        </p:spPr>
        <p:txBody>
          <a:bodyPr wrap="none" rtlCol="0">
            <a:spAutoFit/>
          </a:bodyPr>
          <a:lstStyle/>
          <a:p>
            <a:r>
              <a:rPr lang="fr-FR" sz="2400" b="1" dirty="0"/>
              <a:t>OU </a:t>
            </a:r>
            <a:endParaRPr lang="en-US" sz="2400" b="1" dirty="0"/>
          </a:p>
        </p:txBody>
      </p:sp>
      <p:sp>
        <p:nvSpPr>
          <p:cNvPr id="6" name="ZoneTexte 5"/>
          <p:cNvSpPr txBox="1"/>
          <p:nvPr/>
        </p:nvSpPr>
        <p:spPr>
          <a:xfrm>
            <a:off x="1725432" y="5710540"/>
            <a:ext cx="2992307" cy="954107"/>
          </a:xfrm>
          <a:prstGeom prst="rect">
            <a:avLst/>
          </a:prstGeom>
          <a:noFill/>
        </p:spPr>
        <p:txBody>
          <a:bodyPr wrap="square" rtlCol="0">
            <a:spAutoFit/>
          </a:bodyPr>
          <a:lstStyle/>
          <a:p>
            <a:pPr algn="ctr"/>
            <a:r>
              <a:rPr lang="fr-FR" sz="2800" b="1" dirty="0" smtClean="0"/>
              <a:t>Exposition à un facteur</a:t>
            </a:r>
            <a:endParaRPr lang="en-US" sz="2800" b="1" dirty="0"/>
          </a:p>
        </p:txBody>
      </p:sp>
      <p:sp>
        <p:nvSpPr>
          <p:cNvPr id="7" name="ZoneTexte 6"/>
          <p:cNvSpPr txBox="1"/>
          <p:nvPr/>
        </p:nvSpPr>
        <p:spPr>
          <a:xfrm>
            <a:off x="5358436" y="5710540"/>
            <a:ext cx="2992307" cy="954107"/>
          </a:xfrm>
          <a:prstGeom prst="rect">
            <a:avLst/>
          </a:prstGeom>
          <a:noFill/>
        </p:spPr>
        <p:txBody>
          <a:bodyPr wrap="square" rtlCol="0">
            <a:spAutoFit/>
          </a:bodyPr>
          <a:lstStyle/>
          <a:p>
            <a:pPr algn="ctr"/>
            <a:r>
              <a:rPr lang="fr-FR" sz="2800" b="1" dirty="0" smtClean="0"/>
              <a:t>Evènement de santé (</a:t>
            </a:r>
            <a:r>
              <a:rPr lang="fr-FR" sz="2800" b="1" i="1" dirty="0" err="1" smtClean="0"/>
              <a:t>outcome</a:t>
            </a:r>
            <a:r>
              <a:rPr lang="fr-FR" sz="2800" b="1" dirty="0" smtClean="0"/>
              <a:t>)</a:t>
            </a:r>
            <a:endParaRPr lang="en-US" sz="2800" b="1" dirty="0"/>
          </a:p>
        </p:txBody>
      </p:sp>
    </p:spTree>
    <p:extLst>
      <p:ext uri="{BB962C8B-B14F-4D97-AF65-F5344CB8AC3E}">
        <p14:creationId xmlns:p14="http://schemas.microsoft.com/office/powerpoint/2010/main" val="3550498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Biais causalité inverse</a:t>
            </a:r>
            <a:endParaRPr lang="fr-FR" dirty="0"/>
          </a:p>
        </p:txBody>
      </p:sp>
      <p:sp>
        <p:nvSpPr>
          <p:cNvPr id="3" name="Espace réservé du contenu 2"/>
          <p:cNvSpPr>
            <a:spLocks noGrp="1"/>
          </p:cNvSpPr>
          <p:nvPr>
            <p:ph idx="1"/>
          </p:nvPr>
        </p:nvSpPr>
        <p:spPr>
          <a:xfrm>
            <a:off x="446856" y="1412776"/>
            <a:ext cx="8229600" cy="5184576"/>
          </a:xfrm>
        </p:spPr>
        <p:txBody>
          <a:bodyPr/>
          <a:lstStyle/>
          <a:p>
            <a:pPr marL="0" indent="0">
              <a:buNone/>
            </a:pPr>
            <a:endParaRPr lang="fr-FR" sz="900" dirty="0" smtClean="0"/>
          </a:p>
          <a:p>
            <a:r>
              <a:rPr lang="fr-FR" sz="2000" dirty="0" smtClean="0"/>
              <a:t>Recherche risque de </a:t>
            </a:r>
            <a:r>
              <a:rPr lang="fr-FR" sz="2000" b="1" dirty="0" smtClean="0"/>
              <a:t>causalité inverse</a:t>
            </a:r>
          </a:p>
          <a:p>
            <a:pPr marL="0" indent="0">
              <a:buNone/>
            </a:pPr>
            <a:r>
              <a:rPr lang="fr-FR" sz="2000" dirty="0"/>
              <a:t> </a:t>
            </a:r>
            <a:r>
              <a:rPr lang="fr-FR" sz="2000" dirty="0" smtClean="0"/>
              <a:t>       = Comment se traduirait ce biais dans une étude de type cas témoins recherchant l’association entre traitement par </a:t>
            </a:r>
            <a:r>
              <a:rPr lang="fr-FR" sz="2000" dirty="0"/>
              <a:t>BZD et </a:t>
            </a:r>
            <a:r>
              <a:rPr lang="fr-FR" sz="2000" dirty="0" smtClean="0"/>
              <a:t>survenue de la maladie d’Alzheimer ? </a:t>
            </a:r>
          </a:p>
          <a:p>
            <a:pPr marL="0" indent="0">
              <a:buNone/>
            </a:pPr>
            <a:r>
              <a:rPr lang="fr-FR" sz="2000" dirty="0" smtClean="0"/>
              <a:t>Les BZD sont prescrites pour les signes précurseurs d’Alzheimer</a:t>
            </a:r>
            <a:endParaRPr lang="fr-FR" sz="2000" dirty="0"/>
          </a:p>
          <a:p>
            <a:pPr lvl="1"/>
            <a:r>
              <a:rPr lang="fr-FR" sz="1600" dirty="0" smtClean="0"/>
              <a:t>Dans </a:t>
            </a:r>
            <a:r>
              <a:rPr lang="fr-FR" sz="1600" dirty="0"/>
              <a:t>les enquêtes épidémiologiques de type cas-témoin ou </a:t>
            </a:r>
            <a:r>
              <a:rPr lang="fr-FR" sz="1600" dirty="0" smtClean="0"/>
              <a:t>historiques ou transversales</a:t>
            </a:r>
            <a:endParaRPr lang="fr-FR" sz="1600" dirty="0"/>
          </a:p>
          <a:p>
            <a:pPr lvl="1"/>
            <a:r>
              <a:rPr lang="fr-FR" sz="1600" dirty="0"/>
              <a:t>A craindre lorsqu’il est difficile d’établir que l’exposition au facteur étudié a bien précédé la survenue de la </a:t>
            </a:r>
            <a:r>
              <a:rPr lang="fr-FR" sz="1600" dirty="0" smtClean="0"/>
              <a:t>pathologie = </a:t>
            </a:r>
            <a:r>
              <a:rPr lang="fr-FR" sz="1600" b="1" dirty="0"/>
              <a:t>biais </a:t>
            </a:r>
            <a:r>
              <a:rPr lang="fr-FR" sz="1600" b="1" dirty="0" err="1"/>
              <a:t>protopathique</a:t>
            </a:r>
            <a:endParaRPr lang="fr-FR" sz="1600" b="1" dirty="0"/>
          </a:p>
          <a:p>
            <a:pPr lvl="1"/>
            <a:r>
              <a:rPr lang="fr-FR" sz="1600" dirty="0" smtClean="0"/>
              <a:t>K/T en pharmacovigilance</a:t>
            </a:r>
            <a:r>
              <a:rPr lang="fr-FR" sz="1600" dirty="0"/>
              <a:t> </a:t>
            </a:r>
            <a:r>
              <a:rPr lang="fr-FR" sz="1600" dirty="0" smtClean="0"/>
              <a:t>: le facteur </a:t>
            </a:r>
            <a:r>
              <a:rPr lang="fr-FR" sz="1600" dirty="0"/>
              <a:t>suspecté (médicament) peut avoir été prescrit du fait des symptômes correspondant au début de l’affection étudiée : « l’exposition » n’est en fait qu’un marqueur précoce (ou la conséquence) du début de la maladie et non pas la cause.</a:t>
            </a:r>
          </a:p>
          <a:p>
            <a:pPr lvl="1"/>
            <a:r>
              <a:rPr lang="fr-FR" sz="1600" dirty="0" smtClean="0"/>
              <a:t>L’exposition survient à </a:t>
            </a:r>
            <a:r>
              <a:rPr lang="fr-FR" sz="1600" dirty="0"/>
              <a:t>cause des premiers symptômes </a:t>
            </a:r>
            <a:r>
              <a:rPr lang="fr-FR" sz="1600" dirty="0" smtClean="0"/>
              <a:t>ou en est le marqueur précoce -&gt; </a:t>
            </a:r>
            <a:r>
              <a:rPr lang="fr-FR" sz="1600" dirty="0"/>
              <a:t>il faut avoir un </a:t>
            </a:r>
            <a:r>
              <a:rPr lang="fr-FR" sz="1600" b="1" dirty="0"/>
              <a:t>recul </a:t>
            </a:r>
            <a:r>
              <a:rPr lang="fr-FR" sz="1600" b="1" dirty="0" smtClean="0"/>
              <a:t>suffisamment </a:t>
            </a:r>
            <a:r>
              <a:rPr lang="fr-FR" sz="1600" b="1" dirty="0"/>
              <a:t>important </a:t>
            </a:r>
            <a:r>
              <a:rPr lang="fr-FR" sz="1600" dirty="0"/>
              <a:t>pour s’assurer qu’il n’y avait pas de </a:t>
            </a:r>
            <a:r>
              <a:rPr lang="fr-FR" sz="1600" dirty="0" err="1"/>
              <a:t>sp</a:t>
            </a:r>
            <a:r>
              <a:rPr lang="fr-FR" sz="1600" dirty="0"/>
              <a:t> avant le </a:t>
            </a:r>
            <a:r>
              <a:rPr lang="fr-FR" sz="1600" dirty="0" smtClean="0"/>
              <a:t>traitement</a:t>
            </a:r>
            <a:endParaRPr lang="fr-FR" dirty="0"/>
          </a:p>
        </p:txBody>
      </p:sp>
    </p:spTree>
    <p:extLst>
      <p:ext uri="{BB962C8B-B14F-4D97-AF65-F5344CB8AC3E}">
        <p14:creationId xmlns:p14="http://schemas.microsoft.com/office/powerpoint/2010/main" val="2844294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Biais d’indication</a:t>
            </a:r>
            <a:endParaRPr lang="en-US" dirty="0"/>
          </a:p>
        </p:txBody>
      </p:sp>
      <p:sp>
        <p:nvSpPr>
          <p:cNvPr id="3" name="Espace réservé du contenu 2"/>
          <p:cNvSpPr>
            <a:spLocks noGrp="1"/>
          </p:cNvSpPr>
          <p:nvPr>
            <p:ph idx="1"/>
          </p:nvPr>
        </p:nvSpPr>
        <p:spPr/>
        <p:txBody>
          <a:bodyPr/>
          <a:lstStyle/>
          <a:p>
            <a:r>
              <a:rPr lang="fr-FR" dirty="0" smtClean="0"/>
              <a:t>Quelle est la situation typique du biais d’indication ? </a:t>
            </a:r>
            <a:endParaRPr lang="en-US" dirty="0"/>
          </a:p>
        </p:txBody>
      </p:sp>
    </p:spTree>
    <p:extLst>
      <p:ext uri="{BB962C8B-B14F-4D97-AF65-F5344CB8AC3E}">
        <p14:creationId xmlns:p14="http://schemas.microsoft.com/office/powerpoint/2010/main" val="2468404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r>
              <a:rPr lang="fr-FR" sz="4000" dirty="0"/>
              <a:t>Biais d’indication</a:t>
            </a:r>
            <a:endParaRPr lang="fr-FR" altLang="fr-FR" sz="4000" dirty="0">
              <a:latin typeface="Calibri" panose="020F0502020204030204" pitchFamily="34" charset="0"/>
            </a:endParaRPr>
          </a:p>
        </p:txBody>
      </p:sp>
      <p:sp>
        <p:nvSpPr>
          <p:cNvPr id="58371" name="Espace réservé du contenu 2"/>
          <p:cNvSpPr>
            <a:spLocks noGrp="1"/>
          </p:cNvSpPr>
          <p:nvPr>
            <p:ph idx="1"/>
          </p:nvPr>
        </p:nvSpPr>
        <p:spPr>
          <a:xfrm>
            <a:off x="467544" y="1462287"/>
            <a:ext cx="8229600" cy="4559001"/>
          </a:xfrm>
        </p:spPr>
        <p:txBody>
          <a:bodyPr>
            <a:noAutofit/>
          </a:bodyPr>
          <a:lstStyle/>
          <a:p>
            <a:r>
              <a:rPr lang="fr-FR" altLang="fr-FR" sz="2800" dirty="0">
                <a:latin typeface="Calibri" panose="020F0502020204030204" pitchFamily="34" charset="0"/>
              </a:rPr>
              <a:t>Biais de confusion dû au fait qu’un nouveau traitement est administré spécifiquement à un patient selon des facteurs propres au jugement du </a:t>
            </a:r>
            <a:r>
              <a:rPr lang="fr-FR" altLang="fr-FR" sz="2800" dirty="0" smtClean="0">
                <a:latin typeface="Calibri" panose="020F0502020204030204" pitchFamily="34" charset="0"/>
              </a:rPr>
              <a:t>médecin incluant des facteurs pronostiques forts</a:t>
            </a:r>
            <a:endParaRPr lang="fr-FR" altLang="fr-FR" sz="2800" dirty="0">
              <a:latin typeface="Calibri" panose="020F0502020204030204" pitchFamily="34" charset="0"/>
            </a:endParaRPr>
          </a:p>
          <a:p>
            <a:pPr lvl="1"/>
            <a:r>
              <a:rPr lang="fr-FR" altLang="fr-FR" sz="2400" dirty="0" smtClean="0">
                <a:latin typeface="Calibri" panose="020F0502020204030204" pitchFamily="34" charset="0"/>
              </a:rPr>
              <a:t>Recouvre </a:t>
            </a:r>
            <a:r>
              <a:rPr lang="fr-FR" altLang="fr-FR" sz="2400" dirty="0">
                <a:latin typeface="Calibri" panose="020F0502020204030204" pitchFamily="34" charset="0"/>
              </a:rPr>
              <a:t>toutes les raisons qui ont poussé le médecin a prescrire le médicament T à ce patient </a:t>
            </a:r>
          </a:p>
          <a:p>
            <a:pPr lvl="1"/>
            <a:r>
              <a:rPr lang="fr-FR" altLang="fr-FR" sz="2400" dirty="0" smtClean="0">
                <a:latin typeface="Calibri" panose="020F0502020204030204" pitchFamily="34" charset="0"/>
              </a:rPr>
              <a:t>Liés au pronostic attendu du patient (</a:t>
            </a:r>
            <a:r>
              <a:rPr lang="fr-FR" altLang="fr-FR" sz="2400" dirty="0" err="1" smtClean="0">
                <a:latin typeface="Calibri" panose="020F0502020204030204" pitchFamily="34" charset="0"/>
              </a:rPr>
              <a:t>age</a:t>
            </a:r>
            <a:r>
              <a:rPr lang="fr-FR" altLang="fr-FR" sz="2400" dirty="0" smtClean="0">
                <a:latin typeface="Calibri" panose="020F0502020204030204" pitchFamily="34" charset="0"/>
              </a:rPr>
              <a:t>, sévérité, risque d’effets indésirables) et aux caractéristiques des traitants comparés (efficacité, effets indésirables)</a:t>
            </a:r>
            <a:endParaRPr lang="fr-FR" altLang="fr-FR" sz="2400" dirty="0">
              <a:latin typeface="Calibri" panose="020F0502020204030204" pitchFamily="34" charset="0"/>
            </a:endParaRPr>
          </a:p>
        </p:txBody>
      </p:sp>
      <p:sp>
        <p:nvSpPr>
          <p:cNvPr id="58373" name="Espace réservé du numéro de diapositive 4"/>
          <p:cNvSpPr>
            <a:spLocks noGrp="1"/>
          </p:cNvSpPr>
          <p:nvPr>
            <p:ph type="sldNum" sz="quarter" idx="11"/>
          </p:nvPr>
        </p:nvSpPr>
        <p:spPr>
          <a:xfrm>
            <a:off x="8604448" y="6309320"/>
            <a:ext cx="2895600"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52BB21-2389-4F52-8BD7-7135596715D5}" type="slidenum">
              <a:rPr lang="fr-FR" altLang="fr-FR" smtClean="0">
                <a:latin typeface="Calibri" panose="020F0502020204030204" pitchFamily="34" charset="0"/>
              </a:rPr>
              <a:pPr eaLnBrk="1" hangingPunct="1"/>
              <a:t>79</a:t>
            </a:fld>
            <a:endParaRPr lang="fr-FR" altLang="fr-FR" dirty="0">
              <a:latin typeface="Calibri" panose="020F0502020204030204" pitchFamily="34" charset="0"/>
            </a:endParaRPr>
          </a:p>
        </p:txBody>
      </p:sp>
    </p:spTree>
    <p:extLst>
      <p:ext uri="{BB962C8B-B14F-4D97-AF65-F5344CB8AC3E}">
        <p14:creationId xmlns:p14="http://schemas.microsoft.com/office/powerpoint/2010/main" val="350719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Cohorte</a:t>
            </a:r>
            <a:endParaRPr lang="en-US" dirty="0"/>
          </a:p>
        </p:txBody>
      </p:sp>
      <p:pic>
        <p:nvPicPr>
          <p:cNvPr id="4" name="Espace réservé du contenu 3" descr="Article cohorte Nutrinet Bio et Cancer Commenté.pdf - Adobe Acrobat Reader (32-bit)"/>
          <p:cNvPicPr>
            <a:picLocks noGrp="1" noChangeAspect="1"/>
          </p:cNvPicPr>
          <p:nvPr>
            <p:ph idx="1"/>
          </p:nvPr>
        </p:nvPicPr>
        <p:blipFill rotWithShape="1">
          <a:blip r:embed="rId2">
            <a:extLst>
              <a:ext uri="{28A0092B-C50C-407E-A947-70E740481C1C}">
                <a14:useLocalDpi xmlns:a14="http://schemas.microsoft.com/office/drawing/2010/main" val="0"/>
              </a:ext>
            </a:extLst>
          </a:blip>
          <a:srcRect l="21526" t="20680" r="26002" b="47500"/>
          <a:stretch/>
        </p:blipFill>
        <p:spPr>
          <a:xfrm>
            <a:off x="251520" y="1438775"/>
            <a:ext cx="7326814" cy="2664296"/>
          </a:xfrm>
        </p:spPr>
      </p:pic>
      <p:sp>
        <p:nvSpPr>
          <p:cNvPr id="5" name="Rectangle 4"/>
          <p:cNvSpPr/>
          <p:nvPr/>
        </p:nvSpPr>
        <p:spPr>
          <a:xfrm>
            <a:off x="539552" y="4210206"/>
            <a:ext cx="7992888" cy="646331"/>
          </a:xfrm>
          <a:prstGeom prst="rect">
            <a:avLst/>
          </a:prstGeom>
        </p:spPr>
        <p:txBody>
          <a:bodyPr wrap="square">
            <a:spAutoFit/>
          </a:bodyPr>
          <a:lstStyle/>
          <a:p>
            <a:r>
              <a:rPr lang="en-US" dirty="0" smtClean="0"/>
              <a:t>The follow-up </a:t>
            </a:r>
            <a:r>
              <a:rPr lang="en-US" dirty="0"/>
              <a:t>dates of the study were May 10, 2009, to </a:t>
            </a:r>
            <a:r>
              <a:rPr lang="en-US" dirty="0" smtClean="0"/>
              <a:t>November 30</a:t>
            </a:r>
            <a:r>
              <a:rPr lang="en-US" dirty="0"/>
              <a:t>, 2016. </a:t>
            </a:r>
            <a:r>
              <a:rPr lang="en-US" dirty="0" smtClean="0"/>
              <a:t>We </a:t>
            </a:r>
            <a:r>
              <a:rPr lang="en-US" dirty="0"/>
              <a:t>used data </a:t>
            </a:r>
            <a:r>
              <a:rPr lang="en-US" dirty="0" smtClean="0"/>
              <a:t>from volunteers who were enrolled </a:t>
            </a:r>
            <a:r>
              <a:rPr lang="en-US" dirty="0"/>
              <a:t>before December </a:t>
            </a:r>
            <a:r>
              <a:rPr lang="en-US" dirty="0" smtClean="0"/>
              <a:t>2016.</a:t>
            </a:r>
            <a:endParaRPr lang="en-US" dirty="0"/>
          </a:p>
        </p:txBody>
      </p:sp>
      <p:sp>
        <p:nvSpPr>
          <p:cNvPr id="6" name="Rectangle 5"/>
          <p:cNvSpPr/>
          <p:nvPr/>
        </p:nvSpPr>
        <p:spPr>
          <a:xfrm>
            <a:off x="557489" y="4856537"/>
            <a:ext cx="7839086" cy="923330"/>
          </a:xfrm>
          <a:prstGeom prst="rect">
            <a:avLst/>
          </a:prstGeom>
        </p:spPr>
        <p:txBody>
          <a:bodyPr wrap="square">
            <a:spAutoFit/>
          </a:bodyPr>
          <a:lstStyle/>
          <a:p>
            <a:r>
              <a:rPr lang="en-US" dirty="0"/>
              <a:t>Two months after </a:t>
            </a:r>
            <a:r>
              <a:rPr lang="en-US" dirty="0" smtClean="0"/>
              <a:t>enrollment, </a:t>
            </a:r>
            <a:r>
              <a:rPr lang="en-US" dirty="0"/>
              <a:t>volunteers were asked to </a:t>
            </a:r>
            <a:r>
              <a:rPr lang="en-US" dirty="0" smtClean="0"/>
              <a:t>provide information </a:t>
            </a:r>
            <a:r>
              <a:rPr lang="en-US" dirty="0"/>
              <a:t>on their consumption frequency of 16 </a:t>
            </a:r>
            <a:r>
              <a:rPr lang="en-US" dirty="0" smtClean="0"/>
              <a:t>labeled organic products</a:t>
            </a:r>
          </a:p>
          <a:p>
            <a:r>
              <a:rPr lang="fr-FR" dirty="0" smtClean="0"/>
              <a:t>Cancer incidence </a:t>
            </a:r>
            <a:r>
              <a:rPr lang="fr-FR" dirty="0" err="1" smtClean="0"/>
              <a:t>was</a:t>
            </a:r>
            <a:r>
              <a:rPr lang="fr-FR" dirty="0" smtClean="0"/>
              <a:t> </a:t>
            </a:r>
            <a:r>
              <a:rPr lang="fr-FR" dirty="0" err="1" smtClean="0"/>
              <a:t>collected</a:t>
            </a:r>
            <a:r>
              <a:rPr lang="fr-FR" dirty="0" smtClean="0"/>
              <a:t> in </a:t>
            </a:r>
            <a:r>
              <a:rPr lang="fr-FR" dirty="0" err="1" smtClean="0"/>
              <a:t>follow</a:t>
            </a:r>
            <a:r>
              <a:rPr lang="fr-FR" dirty="0" smtClean="0"/>
              <a:t> up questionnaires</a:t>
            </a:r>
            <a:endParaRPr lang="en-US" dirty="0"/>
          </a:p>
        </p:txBody>
      </p:sp>
    </p:spTree>
    <p:extLst>
      <p:ext uri="{BB962C8B-B14F-4D97-AF65-F5344CB8AC3E}">
        <p14:creationId xmlns:p14="http://schemas.microsoft.com/office/powerpoint/2010/main" val="3117898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normAutofit/>
          </a:bodyPr>
          <a:lstStyle/>
          <a:p>
            <a:r>
              <a:rPr lang="fr-FR" altLang="fr-FR" sz="4000" dirty="0">
                <a:latin typeface="Calibri" panose="020F0502020204030204" pitchFamily="34" charset="0"/>
              </a:rPr>
              <a:t>Conséquence du biais d’indication</a:t>
            </a:r>
          </a:p>
        </p:txBody>
      </p:sp>
      <p:sp>
        <p:nvSpPr>
          <p:cNvPr id="58371" name="Espace réservé du contenu 2"/>
          <p:cNvSpPr>
            <a:spLocks noGrp="1"/>
          </p:cNvSpPr>
          <p:nvPr>
            <p:ph idx="1"/>
          </p:nvPr>
        </p:nvSpPr>
        <p:spPr>
          <a:xfrm>
            <a:off x="467544" y="1412776"/>
            <a:ext cx="7992888" cy="3629025"/>
          </a:xfrm>
        </p:spPr>
        <p:txBody>
          <a:bodyPr>
            <a:noAutofit/>
          </a:bodyPr>
          <a:lstStyle/>
          <a:p>
            <a:pPr marL="0" indent="0" algn="just">
              <a:buNone/>
            </a:pPr>
            <a:r>
              <a:rPr lang="fr-FR" altLang="fr-FR" sz="2800" dirty="0">
                <a:latin typeface="Calibri" panose="020F0502020204030204" pitchFamily="34" charset="0"/>
              </a:rPr>
              <a:t> </a:t>
            </a:r>
          </a:p>
          <a:p>
            <a:pPr marL="0" indent="0" algn="just">
              <a:buNone/>
            </a:pPr>
            <a:r>
              <a:rPr lang="fr-FR" altLang="fr-FR" sz="2800" dirty="0">
                <a:latin typeface="Calibri" panose="020F0502020204030204" pitchFamily="34" charset="0"/>
              </a:rPr>
              <a:t>Si pour une pathologie chronique, un médicament T, plus récent ou plus efficace, </a:t>
            </a:r>
            <a:r>
              <a:rPr lang="fr-FR" altLang="fr-FR" sz="2800" dirty="0" smtClean="0">
                <a:latin typeface="Calibri" panose="020F0502020204030204" pitchFamily="34" charset="0"/>
              </a:rPr>
              <a:t>a </a:t>
            </a:r>
            <a:r>
              <a:rPr lang="fr-FR" altLang="fr-FR" sz="2800" dirty="0">
                <a:latin typeface="Calibri" panose="020F0502020204030204" pitchFamily="34" charset="0"/>
              </a:rPr>
              <a:t>plus tendance à être donné à des patients plus sévères, de moins bon </a:t>
            </a:r>
            <a:r>
              <a:rPr lang="fr-FR" altLang="fr-FR" sz="2800" dirty="0" smtClean="0">
                <a:latin typeface="Calibri" panose="020F0502020204030204" pitchFamily="34" charset="0"/>
              </a:rPr>
              <a:t>pronostic =&gt; son </a:t>
            </a:r>
            <a:r>
              <a:rPr lang="fr-FR" altLang="fr-FR" sz="2800" dirty="0">
                <a:latin typeface="Calibri" panose="020F0502020204030204" pitchFamily="34" charset="0"/>
              </a:rPr>
              <a:t>bénéfice sera en partie occulté (parfois totalement) par le moins bon pronostic des patients qui le </a:t>
            </a:r>
            <a:r>
              <a:rPr lang="fr-FR" altLang="fr-FR" sz="2800" dirty="0" smtClean="0">
                <a:latin typeface="Calibri" panose="020F0502020204030204" pitchFamily="34" charset="0"/>
              </a:rPr>
              <a:t>reçoivent =&gt; sous estimation de l’efficacité dans ce cas</a:t>
            </a:r>
            <a:endParaRPr lang="fr-FR" altLang="fr-FR" sz="2800" dirty="0">
              <a:latin typeface="Calibri" panose="020F0502020204030204" pitchFamily="34" charset="0"/>
            </a:endParaRPr>
          </a:p>
        </p:txBody>
      </p:sp>
      <p:sp>
        <p:nvSpPr>
          <p:cNvPr id="58373" name="Espace réservé du numéro de diapositive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52BB21-2389-4F52-8BD7-7135596715D5}" type="slidenum">
              <a:rPr lang="fr-FR" altLang="fr-FR" smtClean="0">
                <a:latin typeface="Calibri" panose="020F0502020204030204" pitchFamily="34" charset="0"/>
              </a:rPr>
              <a:pPr eaLnBrk="1" hangingPunct="1"/>
              <a:t>80</a:t>
            </a:fld>
            <a:endParaRPr lang="fr-FR" altLang="fr-FR">
              <a:latin typeface="Calibri" panose="020F0502020204030204" pitchFamily="34" charset="0"/>
            </a:endParaRPr>
          </a:p>
        </p:txBody>
      </p:sp>
    </p:spTree>
    <p:extLst>
      <p:ext uri="{BB962C8B-B14F-4D97-AF65-F5344CB8AC3E}">
        <p14:creationId xmlns:p14="http://schemas.microsoft.com/office/powerpoint/2010/main" val="49358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a:xfrm>
            <a:off x="590872" y="404664"/>
            <a:ext cx="8229600" cy="1143000"/>
          </a:xfrm>
        </p:spPr>
        <p:txBody>
          <a:bodyPr>
            <a:noAutofit/>
          </a:bodyPr>
          <a:lstStyle/>
          <a:p>
            <a:r>
              <a:rPr lang="fr-FR" altLang="fr-FR" sz="3600" dirty="0">
                <a:latin typeface="Calibri" panose="020F0502020204030204" pitchFamily="34" charset="0"/>
              </a:rPr>
              <a:t>Synthèse : Mécanismes du biais d’indication</a:t>
            </a:r>
          </a:p>
        </p:txBody>
      </p:sp>
      <p:sp>
        <p:nvSpPr>
          <p:cNvPr id="58373" name="Espace réservé du numéro de diapositive 4"/>
          <p:cNvSpPr>
            <a:spLocks noGrp="1"/>
          </p:cNvSpPr>
          <p:nvPr>
            <p:ph type="sldNum" sz="quarter" idx="11"/>
          </p:nvPr>
        </p:nvSpPr>
        <p:spPr>
          <a:xfrm>
            <a:off x="3232521" y="6237312"/>
            <a:ext cx="2895600"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52BB21-2389-4F52-8BD7-7135596715D5}" type="slidenum">
              <a:rPr lang="fr-FR" altLang="fr-FR" sz="2400" smtClean="0">
                <a:latin typeface="Calibri" panose="020F0502020204030204" pitchFamily="34" charset="0"/>
              </a:rPr>
              <a:pPr eaLnBrk="1" hangingPunct="1"/>
              <a:t>81</a:t>
            </a:fld>
            <a:endParaRPr lang="fr-FR" altLang="fr-FR" sz="2400">
              <a:latin typeface="Calibri" panose="020F0502020204030204" pitchFamily="34" charset="0"/>
            </a:endParaRPr>
          </a:p>
        </p:txBody>
      </p:sp>
      <p:sp>
        <p:nvSpPr>
          <p:cNvPr id="58374" name="ZoneTexte 6"/>
          <p:cNvSpPr txBox="1">
            <a:spLocks noChangeArrowheads="1"/>
          </p:cNvSpPr>
          <p:nvPr/>
        </p:nvSpPr>
        <p:spPr bwMode="auto">
          <a:xfrm>
            <a:off x="323527" y="3192386"/>
            <a:ext cx="4654816" cy="1384995"/>
          </a:xfrm>
          <a:prstGeom prst="rect">
            <a:avLst/>
          </a:prstGeom>
          <a:solidFill>
            <a:srgbClr val="3366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fr-FR" altLang="fr-FR" sz="2800" dirty="0">
                <a:solidFill>
                  <a:schemeClr val="bg1"/>
                </a:solidFill>
                <a:latin typeface="Calibri" panose="020F0502020204030204" pitchFamily="34" charset="0"/>
              </a:rPr>
              <a:t>Sévérité de la maladie, facteurs pronostiques</a:t>
            </a:r>
          </a:p>
          <a:p>
            <a:pPr marL="342900" indent="-342900" eaLnBrk="1" hangingPunct="1">
              <a:buFont typeface="Arial" panose="020B0604020202020204" pitchFamily="34" charset="0"/>
              <a:buChar char="•"/>
            </a:pPr>
            <a:r>
              <a:rPr lang="fr-FR" altLang="fr-FR" sz="2800" dirty="0">
                <a:solidFill>
                  <a:schemeClr val="bg1"/>
                </a:solidFill>
                <a:latin typeface="Calibri" panose="020F0502020204030204" pitchFamily="34" charset="0"/>
              </a:rPr>
              <a:t>Risques d’effets secondaires</a:t>
            </a:r>
          </a:p>
        </p:txBody>
      </p:sp>
      <p:sp>
        <p:nvSpPr>
          <p:cNvPr id="58375" name="ZoneTexte 7"/>
          <p:cNvSpPr txBox="1">
            <a:spLocks noChangeArrowheads="1"/>
          </p:cNvSpPr>
          <p:nvPr/>
        </p:nvSpPr>
        <p:spPr bwMode="auto">
          <a:xfrm>
            <a:off x="332304" y="5411859"/>
            <a:ext cx="4049995" cy="954107"/>
          </a:xfrm>
          <a:prstGeom prst="rect">
            <a:avLst/>
          </a:prstGeom>
          <a:solidFill>
            <a:schemeClr val="accent5">
              <a:lumMod val="10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2800" dirty="0">
                <a:solidFill>
                  <a:schemeClr val="bg1"/>
                </a:solidFill>
                <a:latin typeface="Calibri" panose="020F0502020204030204" pitchFamily="34" charset="0"/>
              </a:rPr>
              <a:t>Autres raisons de prescription </a:t>
            </a:r>
          </a:p>
        </p:txBody>
      </p:sp>
      <p:sp>
        <p:nvSpPr>
          <p:cNvPr id="58376" name="ZoneTexte 8"/>
          <p:cNvSpPr txBox="1">
            <a:spLocks noChangeArrowheads="1"/>
          </p:cNvSpPr>
          <p:nvPr/>
        </p:nvSpPr>
        <p:spPr bwMode="auto">
          <a:xfrm>
            <a:off x="5067898" y="5073304"/>
            <a:ext cx="39604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2800" dirty="0">
                <a:latin typeface="Calibri" panose="020F0502020204030204" pitchFamily="34" charset="0"/>
              </a:rPr>
              <a:t>Facteurs propres au patient, souvent peu ou non connus</a:t>
            </a:r>
          </a:p>
        </p:txBody>
      </p:sp>
      <p:sp>
        <p:nvSpPr>
          <p:cNvPr id="9" name="ZoneTexte 8"/>
          <p:cNvSpPr txBox="1">
            <a:spLocks noChangeArrowheads="1"/>
          </p:cNvSpPr>
          <p:nvPr/>
        </p:nvSpPr>
        <p:spPr bwMode="auto">
          <a:xfrm>
            <a:off x="4860032" y="3389129"/>
            <a:ext cx="39604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2800" dirty="0">
                <a:latin typeface="Calibri" panose="020F0502020204030204" pitchFamily="34" charset="0"/>
              </a:rPr>
              <a:t>Mesurable ou partiellement</a:t>
            </a:r>
          </a:p>
        </p:txBody>
      </p:sp>
      <p:sp>
        <p:nvSpPr>
          <p:cNvPr id="3" name="ZoneTexte 2"/>
          <p:cNvSpPr txBox="1"/>
          <p:nvPr/>
        </p:nvSpPr>
        <p:spPr>
          <a:xfrm>
            <a:off x="775792" y="1772816"/>
            <a:ext cx="7779630" cy="523220"/>
          </a:xfrm>
          <a:prstGeom prst="rect">
            <a:avLst/>
          </a:prstGeom>
          <a:noFill/>
        </p:spPr>
        <p:txBody>
          <a:bodyPr wrap="square" rtlCol="0">
            <a:spAutoFit/>
          </a:bodyPr>
          <a:lstStyle/>
          <a:p>
            <a:pPr marL="342900" indent="-342900">
              <a:buFont typeface="Arial" panose="020B0604020202020204" pitchFamily="34" charset="0"/>
              <a:buChar char="•"/>
            </a:pPr>
            <a:r>
              <a:rPr lang="fr-FR" sz="2800" dirty="0">
                <a:latin typeface="Calibri" panose="020F0502020204030204" pitchFamily="34" charset="0"/>
              </a:rPr>
              <a:t>Ce biais est partiellement corrigible </a:t>
            </a:r>
          </a:p>
        </p:txBody>
      </p:sp>
      <p:cxnSp>
        <p:nvCxnSpPr>
          <p:cNvPr id="5" name="Connecteur droit avec flèche 4"/>
          <p:cNvCxnSpPr/>
          <p:nvPr/>
        </p:nvCxnSpPr>
        <p:spPr>
          <a:xfrm>
            <a:off x="4978343" y="378904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58375" idx="3"/>
          </p:cNvCxnSpPr>
          <p:nvPr/>
        </p:nvCxnSpPr>
        <p:spPr>
          <a:xfrm flipV="1">
            <a:off x="4382299" y="5888912"/>
            <a:ext cx="68559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83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Mesure de l’association et analyses</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485598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Test de tendance </a:t>
            </a:r>
            <a:endParaRPr lang="en-US" dirty="0"/>
          </a:p>
        </p:txBody>
      </p:sp>
      <p:sp>
        <p:nvSpPr>
          <p:cNvPr id="5" name="Espace réservé du contenu 4"/>
          <p:cNvSpPr>
            <a:spLocks noGrp="1"/>
          </p:cNvSpPr>
          <p:nvPr>
            <p:ph idx="1"/>
          </p:nvPr>
        </p:nvSpPr>
        <p:spPr/>
        <p:txBody>
          <a:bodyPr/>
          <a:lstStyle/>
          <a:p>
            <a:r>
              <a:rPr lang="fr-FR" dirty="0" smtClean="0"/>
              <a:t>A quelle question permet de répondre le test de tendance ?</a:t>
            </a:r>
          </a:p>
          <a:p>
            <a:endParaRPr lang="en-US" dirty="0"/>
          </a:p>
        </p:txBody>
      </p:sp>
      <p:sp>
        <p:nvSpPr>
          <p:cNvPr id="6" name="Rectangle 5"/>
          <p:cNvSpPr/>
          <p:nvPr/>
        </p:nvSpPr>
        <p:spPr>
          <a:xfrm>
            <a:off x="611560" y="3212976"/>
            <a:ext cx="230425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Confusion</a:t>
            </a:r>
            <a:endParaRPr lang="en-US" sz="1200" dirty="0"/>
          </a:p>
        </p:txBody>
      </p:sp>
      <p:sp>
        <p:nvSpPr>
          <p:cNvPr id="7" name="Rectangle 6"/>
          <p:cNvSpPr/>
          <p:nvPr/>
        </p:nvSpPr>
        <p:spPr>
          <a:xfrm>
            <a:off x="3409528" y="3212976"/>
            <a:ext cx="2304256"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t>Interaction</a:t>
            </a:r>
            <a:endParaRPr lang="en-US" sz="1200" dirty="0"/>
          </a:p>
        </p:txBody>
      </p:sp>
      <p:sp>
        <p:nvSpPr>
          <p:cNvPr id="8" name="Rectangle 7"/>
          <p:cNvSpPr/>
          <p:nvPr/>
        </p:nvSpPr>
        <p:spPr>
          <a:xfrm>
            <a:off x="6207496" y="3212976"/>
            <a:ext cx="2304256"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dirty="0" smtClean="0"/>
              <a:t>Relation dose-effet</a:t>
            </a:r>
            <a:endParaRPr lang="en-US" sz="1200" dirty="0"/>
          </a:p>
        </p:txBody>
      </p:sp>
    </p:spTree>
    <p:extLst>
      <p:ext uri="{BB962C8B-B14F-4D97-AF65-F5344CB8AC3E}">
        <p14:creationId xmlns:p14="http://schemas.microsoft.com/office/powerpoint/2010/main" val="3629934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Test de tendance </a:t>
            </a:r>
            <a:endParaRPr lang="en-US" dirty="0"/>
          </a:p>
        </p:txBody>
      </p:sp>
      <p:sp>
        <p:nvSpPr>
          <p:cNvPr id="5" name="Espace réservé du contenu 4"/>
          <p:cNvSpPr>
            <a:spLocks noGrp="1"/>
          </p:cNvSpPr>
          <p:nvPr>
            <p:ph idx="1"/>
          </p:nvPr>
        </p:nvSpPr>
        <p:spPr/>
        <p:txBody>
          <a:bodyPr/>
          <a:lstStyle/>
          <a:p>
            <a:r>
              <a:rPr lang="fr-FR" dirty="0" smtClean="0"/>
              <a:t>A quelle question permet de répondre le test de tendance ?</a:t>
            </a:r>
          </a:p>
          <a:p>
            <a:endParaRPr lang="en-US" dirty="0"/>
          </a:p>
        </p:txBody>
      </p:sp>
      <p:sp>
        <p:nvSpPr>
          <p:cNvPr id="8" name="Rectangle 7"/>
          <p:cNvSpPr/>
          <p:nvPr/>
        </p:nvSpPr>
        <p:spPr>
          <a:xfrm>
            <a:off x="6207496" y="3212976"/>
            <a:ext cx="2304256"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dirty="0" smtClean="0"/>
              <a:t>Relation dose-effet</a:t>
            </a:r>
            <a:endParaRPr lang="en-US" sz="1200" dirty="0"/>
          </a:p>
        </p:txBody>
      </p:sp>
    </p:spTree>
    <p:extLst>
      <p:ext uri="{BB962C8B-B14F-4D97-AF65-F5344CB8AC3E}">
        <p14:creationId xmlns:p14="http://schemas.microsoft.com/office/powerpoint/2010/main" val="1153188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Test de tendance </a:t>
            </a:r>
            <a:endParaRPr lang="en-US" dirty="0"/>
          </a:p>
        </p:txBody>
      </p:sp>
      <p:sp>
        <p:nvSpPr>
          <p:cNvPr id="5" name="Espace réservé du contenu 4"/>
          <p:cNvSpPr>
            <a:spLocks noGrp="1"/>
          </p:cNvSpPr>
          <p:nvPr>
            <p:ph idx="1"/>
          </p:nvPr>
        </p:nvSpPr>
        <p:spPr/>
        <p:txBody>
          <a:bodyPr/>
          <a:lstStyle/>
          <a:p>
            <a:r>
              <a:rPr lang="fr-FR" dirty="0" smtClean="0"/>
              <a:t>Pour quelles variables peut on faire un test de tendance ?</a:t>
            </a:r>
          </a:p>
          <a:p>
            <a:endParaRPr lang="fr-FR" dirty="0"/>
          </a:p>
          <a:p>
            <a:endParaRPr lang="fr-FR" dirty="0" smtClean="0"/>
          </a:p>
          <a:p>
            <a:endParaRPr lang="fr-FR" dirty="0"/>
          </a:p>
          <a:p>
            <a:endParaRPr lang="fr-FR" dirty="0" smtClean="0"/>
          </a:p>
          <a:p>
            <a:endParaRPr lang="en-US" dirty="0"/>
          </a:p>
        </p:txBody>
      </p:sp>
      <p:sp>
        <p:nvSpPr>
          <p:cNvPr id="6" name="Rectangle 5"/>
          <p:cNvSpPr/>
          <p:nvPr/>
        </p:nvSpPr>
        <p:spPr>
          <a:xfrm>
            <a:off x="611560" y="3212976"/>
            <a:ext cx="230425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Association entre 2 variables continues</a:t>
            </a:r>
            <a:endParaRPr lang="en-US" sz="1200" dirty="0"/>
          </a:p>
        </p:txBody>
      </p:sp>
      <p:sp>
        <p:nvSpPr>
          <p:cNvPr id="7" name="Rectangle 6"/>
          <p:cNvSpPr/>
          <p:nvPr/>
        </p:nvSpPr>
        <p:spPr>
          <a:xfrm>
            <a:off x="3409528" y="3212976"/>
            <a:ext cx="2304256"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t>Association entre</a:t>
            </a:r>
            <a:r>
              <a:rPr lang="fr-FR" sz="3600" dirty="0" smtClean="0"/>
              <a:t> </a:t>
            </a:r>
            <a:r>
              <a:rPr lang="fr-FR" sz="2400" dirty="0" smtClean="0"/>
              <a:t>2 variables binaires</a:t>
            </a:r>
            <a:endParaRPr lang="en-US" sz="1200" dirty="0"/>
          </a:p>
        </p:txBody>
      </p:sp>
      <p:sp>
        <p:nvSpPr>
          <p:cNvPr id="8" name="Rectangle 7"/>
          <p:cNvSpPr/>
          <p:nvPr/>
        </p:nvSpPr>
        <p:spPr>
          <a:xfrm>
            <a:off x="6207496" y="3212976"/>
            <a:ext cx="2304256"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dirty="0" smtClean="0"/>
              <a:t>Association entre 1 variable binaire et une variable ordinale</a:t>
            </a:r>
            <a:endParaRPr lang="en-US" sz="1200" dirty="0"/>
          </a:p>
        </p:txBody>
      </p:sp>
    </p:spTree>
    <p:extLst>
      <p:ext uri="{BB962C8B-B14F-4D97-AF65-F5344CB8AC3E}">
        <p14:creationId xmlns:p14="http://schemas.microsoft.com/office/powerpoint/2010/main" val="77427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Test de tendance </a:t>
            </a:r>
            <a:endParaRPr lang="en-US" dirty="0"/>
          </a:p>
        </p:txBody>
      </p:sp>
      <p:sp>
        <p:nvSpPr>
          <p:cNvPr id="5" name="Espace réservé du contenu 4"/>
          <p:cNvSpPr>
            <a:spLocks noGrp="1"/>
          </p:cNvSpPr>
          <p:nvPr>
            <p:ph idx="1"/>
          </p:nvPr>
        </p:nvSpPr>
        <p:spPr/>
        <p:txBody>
          <a:bodyPr/>
          <a:lstStyle/>
          <a:p>
            <a:r>
              <a:rPr lang="fr-FR" dirty="0" smtClean="0"/>
              <a:t>Pour quelles variables peut on faire un test de tendance ?</a:t>
            </a:r>
          </a:p>
          <a:p>
            <a:endParaRPr lang="fr-FR" dirty="0"/>
          </a:p>
          <a:p>
            <a:endParaRPr lang="fr-FR" dirty="0" smtClean="0"/>
          </a:p>
          <a:p>
            <a:endParaRPr lang="fr-FR" dirty="0"/>
          </a:p>
          <a:p>
            <a:endParaRPr lang="fr-FR" dirty="0" smtClean="0"/>
          </a:p>
          <a:p>
            <a:endParaRPr lang="en-US" dirty="0"/>
          </a:p>
        </p:txBody>
      </p:sp>
      <p:sp>
        <p:nvSpPr>
          <p:cNvPr id="8" name="Rectangle 7"/>
          <p:cNvSpPr/>
          <p:nvPr/>
        </p:nvSpPr>
        <p:spPr>
          <a:xfrm>
            <a:off x="6207496" y="3212976"/>
            <a:ext cx="2304256"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dirty="0" smtClean="0"/>
              <a:t>Association entre 1 variable binaire et une variable ordinale</a:t>
            </a:r>
            <a:endParaRPr lang="en-US" sz="1200" dirty="0"/>
          </a:p>
        </p:txBody>
      </p:sp>
    </p:spTree>
    <p:extLst>
      <p:ext uri="{BB962C8B-B14F-4D97-AF65-F5344CB8AC3E}">
        <p14:creationId xmlns:p14="http://schemas.microsoft.com/office/powerpoint/2010/main" val="319307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Test de tendance </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2613393108"/>
              </p:ext>
            </p:extLst>
          </p:nvPr>
        </p:nvGraphicFramePr>
        <p:xfrm>
          <a:off x="323528" y="1371972"/>
          <a:ext cx="3240360" cy="182880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3463251444"/>
                    </a:ext>
                  </a:extLst>
                </a:gridCol>
                <a:gridCol w="1080120">
                  <a:extLst>
                    <a:ext uri="{9D8B030D-6E8A-4147-A177-3AD203B41FA5}">
                      <a16:colId xmlns:a16="http://schemas.microsoft.com/office/drawing/2014/main" val="354426871"/>
                    </a:ext>
                  </a:extLst>
                </a:gridCol>
                <a:gridCol w="1080120">
                  <a:extLst>
                    <a:ext uri="{9D8B030D-6E8A-4147-A177-3AD203B41FA5}">
                      <a16:colId xmlns:a16="http://schemas.microsoft.com/office/drawing/2014/main" val="1886063330"/>
                    </a:ext>
                  </a:extLst>
                </a:gridCol>
              </a:tblGrid>
              <a:tr h="324996">
                <a:tc>
                  <a:txBody>
                    <a:bodyPr/>
                    <a:lstStyle/>
                    <a:p>
                      <a:r>
                        <a:rPr lang="fr-FR" dirty="0" smtClean="0"/>
                        <a:t>Age</a:t>
                      </a:r>
                      <a:endParaRPr lang="en-US" dirty="0"/>
                    </a:p>
                  </a:txBody>
                  <a:tcPr/>
                </a:tc>
                <a:tc>
                  <a:txBody>
                    <a:bodyPr/>
                    <a:lstStyle/>
                    <a:p>
                      <a:r>
                        <a:rPr lang="fr-FR" dirty="0" smtClean="0"/>
                        <a:t>Décès</a:t>
                      </a:r>
                      <a:endParaRPr lang="en-US" dirty="0"/>
                    </a:p>
                  </a:txBody>
                  <a:tcPr/>
                </a:tc>
                <a:tc>
                  <a:txBody>
                    <a:bodyPr/>
                    <a:lstStyle/>
                    <a:p>
                      <a:r>
                        <a:rPr lang="fr-FR" dirty="0" smtClean="0"/>
                        <a:t>P-value</a:t>
                      </a:r>
                      <a:endParaRPr lang="en-US" dirty="0"/>
                    </a:p>
                  </a:txBody>
                  <a:tcPr/>
                </a:tc>
                <a:extLst>
                  <a:ext uri="{0D108BD9-81ED-4DB2-BD59-A6C34878D82A}">
                    <a16:rowId xmlns:a16="http://schemas.microsoft.com/office/drawing/2014/main" val="4199203562"/>
                  </a:ext>
                </a:extLst>
              </a:tr>
              <a:tr h="324996">
                <a:tc>
                  <a:txBody>
                    <a:bodyPr/>
                    <a:lstStyle/>
                    <a:p>
                      <a:r>
                        <a:rPr lang="fr-FR" dirty="0" smtClean="0"/>
                        <a:t>18-35</a:t>
                      </a:r>
                      <a:endParaRPr lang="en-US" dirty="0"/>
                    </a:p>
                  </a:txBody>
                  <a:tcPr/>
                </a:tc>
                <a:tc>
                  <a:txBody>
                    <a:bodyPr/>
                    <a:lstStyle/>
                    <a:p>
                      <a:r>
                        <a:rPr lang="fr-FR" dirty="0" smtClean="0"/>
                        <a:t>8%</a:t>
                      </a:r>
                      <a:endParaRPr lang="en-US" dirty="0"/>
                    </a:p>
                  </a:txBody>
                  <a:tcPr/>
                </a:tc>
                <a:tc>
                  <a:txBody>
                    <a:bodyPr/>
                    <a:lstStyle/>
                    <a:p>
                      <a:endParaRPr lang="en-US" dirty="0"/>
                    </a:p>
                  </a:txBody>
                  <a:tcPr/>
                </a:tc>
                <a:extLst>
                  <a:ext uri="{0D108BD9-81ED-4DB2-BD59-A6C34878D82A}">
                    <a16:rowId xmlns:a16="http://schemas.microsoft.com/office/drawing/2014/main" val="871868608"/>
                  </a:ext>
                </a:extLst>
              </a:tr>
              <a:tr h="324996">
                <a:tc>
                  <a:txBody>
                    <a:bodyPr/>
                    <a:lstStyle/>
                    <a:p>
                      <a:r>
                        <a:rPr lang="fr-FR" dirty="0" smtClean="0"/>
                        <a:t>36-50</a:t>
                      </a:r>
                      <a:endParaRPr lang="en-US" dirty="0"/>
                    </a:p>
                  </a:txBody>
                  <a:tcPr/>
                </a:tc>
                <a:tc>
                  <a:txBody>
                    <a:bodyPr/>
                    <a:lstStyle/>
                    <a:p>
                      <a:r>
                        <a:rPr lang="fr-FR" dirty="0" smtClean="0"/>
                        <a:t>15%</a:t>
                      </a:r>
                      <a:endParaRPr lang="en-US" dirty="0"/>
                    </a:p>
                  </a:txBody>
                  <a:tcPr/>
                </a:tc>
                <a:tc>
                  <a:txBody>
                    <a:bodyPr/>
                    <a:lstStyle/>
                    <a:p>
                      <a:r>
                        <a:rPr lang="fr-FR" dirty="0" smtClean="0"/>
                        <a:t>0,128</a:t>
                      </a:r>
                      <a:endParaRPr lang="en-US" dirty="0"/>
                    </a:p>
                  </a:txBody>
                  <a:tcPr/>
                </a:tc>
                <a:extLst>
                  <a:ext uri="{0D108BD9-81ED-4DB2-BD59-A6C34878D82A}">
                    <a16:rowId xmlns:a16="http://schemas.microsoft.com/office/drawing/2014/main" val="3989456718"/>
                  </a:ext>
                </a:extLst>
              </a:tr>
              <a:tr h="324996">
                <a:tc>
                  <a:txBody>
                    <a:bodyPr/>
                    <a:lstStyle/>
                    <a:p>
                      <a:r>
                        <a:rPr lang="fr-FR" dirty="0" smtClean="0"/>
                        <a:t>51-65</a:t>
                      </a:r>
                      <a:endParaRPr lang="en-US" dirty="0"/>
                    </a:p>
                  </a:txBody>
                  <a:tcPr/>
                </a:tc>
                <a:tc>
                  <a:txBody>
                    <a:bodyPr/>
                    <a:lstStyle/>
                    <a:p>
                      <a:r>
                        <a:rPr lang="fr-FR" dirty="0" smtClean="0"/>
                        <a:t>30%</a:t>
                      </a:r>
                      <a:endParaRPr lang="en-US" dirty="0"/>
                    </a:p>
                  </a:txBody>
                  <a:tcPr/>
                </a:tc>
                <a:tc>
                  <a:txBody>
                    <a:bodyPr/>
                    <a:lstStyle/>
                    <a:p>
                      <a:r>
                        <a:rPr lang="fr-FR" dirty="0" smtClean="0"/>
                        <a:t>0,080</a:t>
                      </a:r>
                      <a:endParaRPr lang="en-US" dirty="0"/>
                    </a:p>
                  </a:txBody>
                  <a:tcPr/>
                </a:tc>
                <a:extLst>
                  <a:ext uri="{0D108BD9-81ED-4DB2-BD59-A6C34878D82A}">
                    <a16:rowId xmlns:a16="http://schemas.microsoft.com/office/drawing/2014/main" val="2622821954"/>
                  </a:ext>
                </a:extLst>
              </a:tr>
              <a:tr h="324996">
                <a:tc>
                  <a:txBody>
                    <a:bodyPr/>
                    <a:lstStyle/>
                    <a:p>
                      <a:r>
                        <a:rPr lang="fr-FR" dirty="0" smtClean="0"/>
                        <a:t>&gt;65</a:t>
                      </a:r>
                      <a:endParaRPr lang="en-US" dirty="0"/>
                    </a:p>
                  </a:txBody>
                  <a:tcPr/>
                </a:tc>
                <a:tc>
                  <a:txBody>
                    <a:bodyPr/>
                    <a:lstStyle/>
                    <a:p>
                      <a:r>
                        <a:rPr lang="fr-FR" dirty="0" smtClean="0"/>
                        <a:t>50%</a:t>
                      </a:r>
                      <a:endParaRPr lang="en-US" dirty="0"/>
                    </a:p>
                  </a:txBody>
                  <a:tcPr/>
                </a:tc>
                <a:tc>
                  <a:txBody>
                    <a:bodyPr/>
                    <a:lstStyle/>
                    <a:p>
                      <a:r>
                        <a:rPr lang="fr-FR" dirty="0" smtClean="0"/>
                        <a:t>0,001</a:t>
                      </a:r>
                      <a:endParaRPr lang="en-US" dirty="0"/>
                    </a:p>
                  </a:txBody>
                  <a:tcPr/>
                </a:tc>
                <a:extLst>
                  <a:ext uri="{0D108BD9-81ED-4DB2-BD59-A6C34878D82A}">
                    <a16:rowId xmlns:a16="http://schemas.microsoft.com/office/drawing/2014/main" val="3167069048"/>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887027051"/>
              </p:ext>
            </p:extLst>
          </p:nvPr>
        </p:nvGraphicFramePr>
        <p:xfrm>
          <a:off x="2123728" y="3356992"/>
          <a:ext cx="3240360" cy="182880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3463251444"/>
                    </a:ext>
                  </a:extLst>
                </a:gridCol>
                <a:gridCol w="1080120">
                  <a:extLst>
                    <a:ext uri="{9D8B030D-6E8A-4147-A177-3AD203B41FA5}">
                      <a16:colId xmlns:a16="http://schemas.microsoft.com/office/drawing/2014/main" val="354426871"/>
                    </a:ext>
                  </a:extLst>
                </a:gridCol>
                <a:gridCol w="1080120">
                  <a:extLst>
                    <a:ext uri="{9D8B030D-6E8A-4147-A177-3AD203B41FA5}">
                      <a16:colId xmlns:a16="http://schemas.microsoft.com/office/drawing/2014/main" val="1886063330"/>
                    </a:ext>
                  </a:extLst>
                </a:gridCol>
              </a:tblGrid>
              <a:tr h="302434">
                <a:tc>
                  <a:txBody>
                    <a:bodyPr/>
                    <a:lstStyle/>
                    <a:p>
                      <a:r>
                        <a:rPr lang="fr-FR" dirty="0" smtClean="0"/>
                        <a:t>Age</a:t>
                      </a:r>
                      <a:endParaRPr lang="en-US" dirty="0"/>
                    </a:p>
                  </a:txBody>
                  <a:tcPr/>
                </a:tc>
                <a:tc>
                  <a:txBody>
                    <a:bodyPr/>
                    <a:lstStyle/>
                    <a:p>
                      <a:r>
                        <a:rPr lang="fr-FR" dirty="0" smtClean="0"/>
                        <a:t>Décès</a:t>
                      </a:r>
                      <a:endParaRPr lang="en-US" dirty="0"/>
                    </a:p>
                  </a:txBody>
                  <a:tcPr/>
                </a:tc>
                <a:tc>
                  <a:txBody>
                    <a:bodyPr/>
                    <a:lstStyle/>
                    <a:p>
                      <a:r>
                        <a:rPr lang="fr-FR" dirty="0" smtClean="0"/>
                        <a:t>P-value</a:t>
                      </a:r>
                      <a:endParaRPr lang="en-US" dirty="0"/>
                    </a:p>
                  </a:txBody>
                  <a:tcPr/>
                </a:tc>
                <a:extLst>
                  <a:ext uri="{0D108BD9-81ED-4DB2-BD59-A6C34878D82A}">
                    <a16:rowId xmlns:a16="http://schemas.microsoft.com/office/drawing/2014/main" val="4199203562"/>
                  </a:ext>
                </a:extLst>
              </a:tr>
              <a:tr h="302434">
                <a:tc>
                  <a:txBody>
                    <a:bodyPr/>
                    <a:lstStyle/>
                    <a:p>
                      <a:r>
                        <a:rPr lang="fr-FR" dirty="0" smtClean="0"/>
                        <a:t>18-35</a:t>
                      </a:r>
                      <a:endParaRPr lang="en-US" dirty="0"/>
                    </a:p>
                  </a:txBody>
                  <a:tcPr/>
                </a:tc>
                <a:tc>
                  <a:txBody>
                    <a:bodyPr/>
                    <a:lstStyle/>
                    <a:p>
                      <a:r>
                        <a:rPr lang="fr-FR" dirty="0" smtClean="0"/>
                        <a:t>8%</a:t>
                      </a:r>
                      <a:endParaRPr lang="en-US" dirty="0"/>
                    </a:p>
                  </a:txBody>
                  <a:tcPr/>
                </a:tc>
                <a:tc rowSpan="4">
                  <a:txBody>
                    <a:bodyPr/>
                    <a:lstStyle/>
                    <a:p>
                      <a:r>
                        <a:rPr lang="fr-FR" dirty="0" smtClean="0"/>
                        <a:t>0,009</a:t>
                      </a:r>
                      <a:endParaRPr lang="en-US" dirty="0"/>
                    </a:p>
                  </a:txBody>
                  <a:tcPr/>
                </a:tc>
                <a:extLst>
                  <a:ext uri="{0D108BD9-81ED-4DB2-BD59-A6C34878D82A}">
                    <a16:rowId xmlns:a16="http://schemas.microsoft.com/office/drawing/2014/main" val="871868608"/>
                  </a:ext>
                </a:extLst>
              </a:tr>
              <a:tr h="302434">
                <a:tc>
                  <a:txBody>
                    <a:bodyPr/>
                    <a:lstStyle/>
                    <a:p>
                      <a:r>
                        <a:rPr lang="fr-FR" dirty="0" smtClean="0"/>
                        <a:t>36-50</a:t>
                      </a:r>
                      <a:endParaRPr lang="en-US" dirty="0"/>
                    </a:p>
                  </a:txBody>
                  <a:tcPr/>
                </a:tc>
                <a:tc>
                  <a:txBody>
                    <a:bodyPr/>
                    <a:lstStyle/>
                    <a:p>
                      <a:r>
                        <a:rPr lang="fr-FR" dirty="0" smtClean="0"/>
                        <a:t>15%</a:t>
                      </a:r>
                      <a:endParaRPr lang="en-US" dirty="0"/>
                    </a:p>
                  </a:txBody>
                  <a:tcPr/>
                </a:tc>
                <a:tc vMerge="1">
                  <a:txBody>
                    <a:bodyPr/>
                    <a:lstStyle/>
                    <a:p>
                      <a:endParaRPr lang="en-US" dirty="0"/>
                    </a:p>
                  </a:txBody>
                  <a:tcPr/>
                </a:tc>
                <a:extLst>
                  <a:ext uri="{0D108BD9-81ED-4DB2-BD59-A6C34878D82A}">
                    <a16:rowId xmlns:a16="http://schemas.microsoft.com/office/drawing/2014/main" val="3989456718"/>
                  </a:ext>
                </a:extLst>
              </a:tr>
              <a:tr h="302434">
                <a:tc>
                  <a:txBody>
                    <a:bodyPr/>
                    <a:lstStyle/>
                    <a:p>
                      <a:r>
                        <a:rPr lang="fr-FR" dirty="0" smtClean="0"/>
                        <a:t>51-65</a:t>
                      </a:r>
                      <a:endParaRPr lang="en-US" dirty="0"/>
                    </a:p>
                  </a:txBody>
                  <a:tcPr/>
                </a:tc>
                <a:tc>
                  <a:txBody>
                    <a:bodyPr/>
                    <a:lstStyle/>
                    <a:p>
                      <a:r>
                        <a:rPr lang="fr-FR" dirty="0" smtClean="0"/>
                        <a:t>30%</a:t>
                      </a:r>
                      <a:endParaRPr lang="en-US" dirty="0"/>
                    </a:p>
                  </a:txBody>
                  <a:tcPr/>
                </a:tc>
                <a:tc vMerge="1">
                  <a:txBody>
                    <a:bodyPr/>
                    <a:lstStyle/>
                    <a:p>
                      <a:endParaRPr lang="en-US" dirty="0"/>
                    </a:p>
                  </a:txBody>
                  <a:tcPr/>
                </a:tc>
                <a:extLst>
                  <a:ext uri="{0D108BD9-81ED-4DB2-BD59-A6C34878D82A}">
                    <a16:rowId xmlns:a16="http://schemas.microsoft.com/office/drawing/2014/main" val="2622821954"/>
                  </a:ext>
                </a:extLst>
              </a:tr>
              <a:tr h="302434">
                <a:tc>
                  <a:txBody>
                    <a:bodyPr/>
                    <a:lstStyle/>
                    <a:p>
                      <a:r>
                        <a:rPr lang="fr-FR" dirty="0" smtClean="0"/>
                        <a:t>&gt;65</a:t>
                      </a:r>
                      <a:endParaRPr lang="en-US" dirty="0"/>
                    </a:p>
                  </a:txBody>
                  <a:tcPr/>
                </a:tc>
                <a:tc>
                  <a:txBody>
                    <a:bodyPr/>
                    <a:lstStyle/>
                    <a:p>
                      <a:r>
                        <a:rPr lang="fr-FR" dirty="0" smtClean="0"/>
                        <a:t>50%</a:t>
                      </a:r>
                      <a:endParaRPr lang="en-US" dirty="0"/>
                    </a:p>
                  </a:txBody>
                  <a:tcPr/>
                </a:tc>
                <a:tc vMerge="1">
                  <a:txBody>
                    <a:bodyPr/>
                    <a:lstStyle/>
                    <a:p>
                      <a:endParaRPr lang="en-US" dirty="0"/>
                    </a:p>
                  </a:txBody>
                  <a:tcPr/>
                </a:tc>
                <a:extLst>
                  <a:ext uri="{0D108BD9-81ED-4DB2-BD59-A6C34878D82A}">
                    <a16:rowId xmlns:a16="http://schemas.microsoft.com/office/drawing/2014/main" val="3167069048"/>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690699489"/>
              </p:ext>
            </p:extLst>
          </p:nvPr>
        </p:nvGraphicFramePr>
        <p:xfrm>
          <a:off x="5580112" y="4451395"/>
          <a:ext cx="3456384" cy="212344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3463251444"/>
                    </a:ext>
                  </a:extLst>
                </a:gridCol>
                <a:gridCol w="1728192">
                  <a:extLst>
                    <a:ext uri="{9D8B030D-6E8A-4147-A177-3AD203B41FA5}">
                      <a16:colId xmlns:a16="http://schemas.microsoft.com/office/drawing/2014/main" val="354426871"/>
                    </a:ext>
                  </a:extLst>
                </a:gridCol>
                <a:gridCol w="864096">
                  <a:extLst>
                    <a:ext uri="{9D8B030D-6E8A-4147-A177-3AD203B41FA5}">
                      <a16:colId xmlns:a16="http://schemas.microsoft.com/office/drawing/2014/main" val="1886063330"/>
                    </a:ext>
                  </a:extLst>
                </a:gridCol>
              </a:tblGrid>
              <a:tr h="370840">
                <a:tc>
                  <a:txBody>
                    <a:bodyPr/>
                    <a:lstStyle/>
                    <a:p>
                      <a:r>
                        <a:rPr lang="fr-FR" dirty="0" smtClean="0"/>
                        <a:t>Age</a:t>
                      </a:r>
                      <a:endParaRPr lang="en-US" dirty="0"/>
                    </a:p>
                  </a:txBody>
                  <a:tcPr/>
                </a:tc>
                <a:tc>
                  <a:txBody>
                    <a:bodyPr/>
                    <a:lstStyle/>
                    <a:p>
                      <a:r>
                        <a:rPr lang="fr-FR" dirty="0" smtClean="0"/>
                        <a:t>Décès</a:t>
                      </a:r>
                      <a:endParaRPr lang="en-US" dirty="0"/>
                    </a:p>
                  </a:txBody>
                  <a:tcPr/>
                </a:tc>
                <a:tc>
                  <a:txBody>
                    <a:bodyPr/>
                    <a:lstStyle/>
                    <a:p>
                      <a:r>
                        <a:rPr lang="fr-FR" dirty="0" smtClean="0"/>
                        <a:t>P-Trend</a:t>
                      </a:r>
                      <a:endParaRPr lang="en-US" dirty="0"/>
                    </a:p>
                  </a:txBody>
                  <a:tcPr/>
                </a:tc>
                <a:extLst>
                  <a:ext uri="{0D108BD9-81ED-4DB2-BD59-A6C34878D82A}">
                    <a16:rowId xmlns:a16="http://schemas.microsoft.com/office/drawing/2014/main" val="4199203562"/>
                  </a:ext>
                </a:extLst>
              </a:tr>
              <a:tr h="370840">
                <a:tc>
                  <a:txBody>
                    <a:bodyPr/>
                    <a:lstStyle/>
                    <a:p>
                      <a:r>
                        <a:rPr lang="fr-FR" dirty="0" smtClean="0"/>
                        <a:t>18-35</a:t>
                      </a:r>
                      <a:endParaRPr lang="en-US" dirty="0"/>
                    </a:p>
                  </a:txBody>
                  <a:tcPr/>
                </a:tc>
                <a:tc>
                  <a:txBody>
                    <a:bodyPr/>
                    <a:lstStyle/>
                    <a:p>
                      <a:r>
                        <a:rPr lang="fr-FR" dirty="0" smtClean="0"/>
                        <a:t>1</a:t>
                      </a:r>
                      <a:endParaRPr lang="en-US" dirty="0"/>
                    </a:p>
                  </a:txBody>
                  <a:tcPr/>
                </a:tc>
                <a:tc rowSpan="4">
                  <a:txBody>
                    <a:bodyPr/>
                    <a:lstStyle/>
                    <a:p>
                      <a:r>
                        <a:rPr lang="fr-FR" dirty="0" smtClean="0"/>
                        <a:t>0,002</a:t>
                      </a:r>
                      <a:endParaRPr lang="en-US" dirty="0"/>
                    </a:p>
                  </a:txBody>
                  <a:tcPr/>
                </a:tc>
                <a:extLst>
                  <a:ext uri="{0D108BD9-81ED-4DB2-BD59-A6C34878D82A}">
                    <a16:rowId xmlns:a16="http://schemas.microsoft.com/office/drawing/2014/main" val="871868608"/>
                  </a:ext>
                </a:extLst>
              </a:tr>
              <a:tr h="370840">
                <a:tc>
                  <a:txBody>
                    <a:bodyPr/>
                    <a:lstStyle/>
                    <a:p>
                      <a:r>
                        <a:rPr lang="fr-FR" dirty="0" smtClean="0"/>
                        <a:t>36-50</a:t>
                      </a:r>
                      <a:endParaRPr lang="en-US" dirty="0"/>
                    </a:p>
                  </a:txBody>
                  <a:tcPr/>
                </a:tc>
                <a:tc>
                  <a:txBody>
                    <a:bodyPr/>
                    <a:lstStyle/>
                    <a:p>
                      <a:r>
                        <a:rPr lang="fr-FR" dirty="0" smtClean="0"/>
                        <a:t>OR 1,4</a:t>
                      </a:r>
                      <a:r>
                        <a:rPr lang="fr-FR" baseline="0" dirty="0" smtClean="0"/>
                        <a:t> [0,9-1,8]</a:t>
                      </a:r>
                      <a:endParaRPr lang="en-US" dirty="0"/>
                    </a:p>
                  </a:txBody>
                  <a:tcPr/>
                </a:tc>
                <a:tc vMerge="1">
                  <a:txBody>
                    <a:bodyPr/>
                    <a:lstStyle/>
                    <a:p>
                      <a:endParaRPr lang="en-US" dirty="0"/>
                    </a:p>
                  </a:txBody>
                  <a:tcPr/>
                </a:tc>
                <a:extLst>
                  <a:ext uri="{0D108BD9-81ED-4DB2-BD59-A6C34878D82A}">
                    <a16:rowId xmlns:a16="http://schemas.microsoft.com/office/drawing/2014/main" val="3989456718"/>
                  </a:ext>
                </a:extLst>
              </a:tr>
              <a:tr h="370840">
                <a:tc>
                  <a:txBody>
                    <a:bodyPr/>
                    <a:lstStyle/>
                    <a:p>
                      <a:r>
                        <a:rPr lang="fr-FR" dirty="0" smtClean="0"/>
                        <a:t>51-65</a:t>
                      </a:r>
                      <a:endParaRPr lang="en-US" dirty="0"/>
                    </a:p>
                  </a:txBody>
                  <a:tcPr/>
                </a:tc>
                <a:tc>
                  <a:txBody>
                    <a:bodyPr/>
                    <a:lstStyle/>
                    <a:p>
                      <a:r>
                        <a:rPr lang="fr-FR" dirty="0" smtClean="0"/>
                        <a:t>OR 2,1</a:t>
                      </a:r>
                      <a:r>
                        <a:rPr lang="fr-FR" baseline="0" dirty="0" smtClean="0"/>
                        <a:t> [1,1-2,8]</a:t>
                      </a:r>
                      <a:endParaRPr lang="en-US" dirty="0"/>
                    </a:p>
                  </a:txBody>
                  <a:tcPr/>
                </a:tc>
                <a:tc vMerge="1">
                  <a:txBody>
                    <a:bodyPr/>
                    <a:lstStyle/>
                    <a:p>
                      <a:endParaRPr lang="en-US" dirty="0"/>
                    </a:p>
                  </a:txBody>
                  <a:tcPr/>
                </a:tc>
                <a:extLst>
                  <a:ext uri="{0D108BD9-81ED-4DB2-BD59-A6C34878D82A}">
                    <a16:rowId xmlns:a16="http://schemas.microsoft.com/office/drawing/2014/main" val="2622821954"/>
                  </a:ext>
                </a:extLst>
              </a:tr>
              <a:tr h="370840">
                <a:tc>
                  <a:txBody>
                    <a:bodyPr/>
                    <a:lstStyle/>
                    <a:p>
                      <a:r>
                        <a:rPr lang="fr-FR" dirty="0" smtClean="0"/>
                        <a:t>&gt;65</a:t>
                      </a:r>
                      <a:endParaRPr lang="en-US" dirty="0"/>
                    </a:p>
                  </a:txBody>
                  <a:tcPr/>
                </a:tc>
                <a:tc>
                  <a:txBody>
                    <a:bodyPr/>
                    <a:lstStyle/>
                    <a:p>
                      <a:r>
                        <a:rPr lang="fr-FR" dirty="0" smtClean="0"/>
                        <a:t>OR 3 [2,1-4,7]</a:t>
                      </a:r>
                      <a:endParaRPr lang="en-US" dirty="0"/>
                    </a:p>
                  </a:txBody>
                  <a:tcPr/>
                </a:tc>
                <a:tc vMerge="1">
                  <a:txBody>
                    <a:bodyPr/>
                    <a:lstStyle/>
                    <a:p>
                      <a:endParaRPr lang="en-US" dirty="0"/>
                    </a:p>
                  </a:txBody>
                  <a:tcPr/>
                </a:tc>
                <a:extLst>
                  <a:ext uri="{0D108BD9-81ED-4DB2-BD59-A6C34878D82A}">
                    <a16:rowId xmlns:a16="http://schemas.microsoft.com/office/drawing/2014/main" val="3167069048"/>
                  </a:ext>
                </a:extLst>
              </a:tr>
            </a:tbl>
          </a:graphicData>
        </a:graphic>
      </p:graphicFrame>
    </p:spTree>
    <p:extLst>
      <p:ext uri="{BB962C8B-B14F-4D97-AF65-F5344CB8AC3E}">
        <p14:creationId xmlns:p14="http://schemas.microsoft.com/office/powerpoint/2010/main" val="1637654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Test de tendance </a:t>
            </a:r>
            <a:endParaRPr lang="en-US" dirty="0"/>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187624" y="2060848"/>
            <a:ext cx="6984776" cy="3600400"/>
          </a:xfrm>
          <a:prstGeom prst="rect">
            <a:avLst/>
          </a:prstGeom>
        </p:spPr>
      </p:pic>
    </p:spTree>
    <p:extLst>
      <p:ext uri="{BB962C8B-B14F-4D97-AF65-F5344CB8AC3E}">
        <p14:creationId xmlns:p14="http://schemas.microsoft.com/office/powerpoint/2010/main" val="1528787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3528" y="116632"/>
            <a:ext cx="8928991"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La relation dose effet</a:t>
            </a:r>
          </a:p>
        </p:txBody>
      </p:sp>
      <p:cxnSp>
        <p:nvCxnSpPr>
          <p:cNvPr id="20" name="Connecteur droit 19"/>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546537" cy="3312368"/>
          </a:xfrm>
          <a:prstGeom prst="rect">
            <a:avLst/>
          </a:prstGeom>
        </p:spPr>
      </p:pic>
      <p:sp>
        <p:nvSpPr>
          <p:cNvPr id="5" name="Rectangle 4"/>
          <p:cNvSpPr/>
          <p:nvPr/>
        </p:nvSpPr>
        <p:spPr>
          <a:xfrm>
            <a:off x="1475656" y="1988840"/>
            <a:ext cx="5231788" cy="360041"/>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84168" y="1988840"/>
            <a:ext cx="623276" cy="1296144"/>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667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Cohorte prospective</a:t>
            </a:r>
            <a:endParaRPr lang="en-US"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928" y="1988840"/>
            <a:ext cx="8591455" cy="3312368"/>
          </a:xfrm>
        </p:spPr>
      </p:pic>
      <p:sp>
        <p:nvSpPr>
          <p:cNvPr id="5" name="Ellipse 4"/>
          <p:cNvSpPr/>
          <p:nvPr/>
        </p:nvSpPr>
        <p:spPr>
          <a:xfrm>
            <a:off x="755576" y="2132856"/>
            <a:ext cx="576064" cy="648072"/>
          </a:xfrm>
          <a:prstGeom prst="ellipse">
            <a:avLst/>
          </a:prstGeom>
          <a:noFill/>
          <a:ln>
            <a:solidFill>
              <a:srgbClr val="FC5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214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188640"/>
            <a:ext cx="8229600" cy="648072"/>
          </a:xfrm>
        </p:spPr>
        <p:txBody>
          <a:bodyPr>
            <a:normAutofit/>
          </a:bodyPr>
          <a:lstStyle/>
          <a:p>
            <a:r>
              <a:rPr lang="fr-FR" sz="3200" dirty="0"/>
              <a:t>Mesure de l’association entre FDR et </a:t>
            </a:r>
            <a:r>
              <a:rPr lang="fr-FR" sz="3200" dirty="0" smtClean="0"/>
              <a:t>CJ</a:t>
            </a:r>
            <a:endParaRPr lang="fr-FR" sz="3200" dirty="0"/>
          </a:p>
        </p:txBody>
      </p:sp>
      <p:sp>
        <p:nvSpPr>
          <p:cNvPr id="3" name="Espace réservé du contenu 2"/>
          <p:cNvSpPr>
            <a:spLocks noGrp="1"/>
          </p:cNvSpPr>
          <p:nvPr>
            <p:ph idx="1"/>
          </p:nvPr>
        </p:nvSpPr>
        <p:spPr/>
        <p:txBody>
          <a:bodyPr/>
          <a:lstStyle/>
          <a:p>
            <a:r>
              <a:rPr lang="fr-FR" altLang="fr-FR" sz="2400" dirty="0"/>
              <a:t>Significativité statistique </a:t>
            </a:r>
            <a:r>
              <a:rPr lang="fr-FR" altLang="fr-FR" sz="2400" dirty="0">
                <a:sym typeface="Symbol" pitchFamily="18" charset="2"/>
              </a:rPr>
              <a:t></a:t>
            </a:r>
            <a:r>
              <a:rPr lang="fr-FR" altLang="fr-FR" sz="2400" dirty="0"/>
              <a:t> pertinence clinique (nature du critère + </a:t>
            </a:r>
            <a:r>
              <a:rPr lang="fr-FR" altLang="fr-FR" sz="2400" dirty="0" smtClean="0"/>
              <a:t>taille d’effet)</a:t>
            </a:r>
          </a:p>
          <a:p>
            <a:endParaRPr lang="fr-FR" altLang="fr-FR" sz="2400" dirty="0"/>
          </a:p>
          <a:p>
            <a:r>
              <a:rPr lang="fr-FR" altLang="fr-FR" sz="2400" dirty="0" smtClean="0"/>
              <a:t>Notion de différence de risque relatif / risque absolu</a:t>
            </a:r>
          </a:p>
          <a:p>
            <a:pPr marL="0" indent="0">
              <a:buNone/>
            </a:pPr>
            <a:r>
              <a:rPr lang="fr-FR" altLang="fr-FR" sz="2400" dirty="0" smtClean="0"/>
              <a:t>Exemple </a:t>
            </a:r>
            <a:r>
              <a:rPr lang="fr-FR" altLang="fr-FR" sz="2400" dirty="0"/>
              <a:t>: RR=0.5</a:t>
            </a:r>
          </a:p>
          <a:p>
            <a:pPr lvl="1"/>
            <a:r>
              <a:rPr lang="fr-FR" altLang="fr-FR" sz="2000" dirty="0"/>
              <a:t>Réduction de mortalité de 25%  à 12.5%, p&lt;0.05</a:t>
            </a:r>
          </a:p>
          <a:p>
            <a:pPr lvl="2"/>
            <a:r>
              <a:rPr lang="fr-FR" altLang="fr-FR" sz="1800" dirty="0"/>
              <a:t>réduction statistiquement significative pertinente cliniquement </a:t>
            </a:r>
          </a:p>
          <a:p>
            <a:pPr lvl="1"/>
            <a:r>
              <a:rPr lang="fr-FR" altLang="fr-FR" sz="2000" dirty="0"/>
              <a:t>Réduction de mortalité de 0.5%  à 0.25%, p&lt;0.05</a:t>
            </a:r>
          </a:p>
          <a:p>
            <a:pPr lvl="2"/>
            <a:r>
              <a:rPr lang="fr-FR" altLang="fr-FR" sz="1800" dirty="0"/>
              <a:t>réduction statistiquement significative peu pertinente </a:t>
            </a:r>
            <a:r>
              <a:rPr lang="fr-FR" altLang="fr-FR" sz="1800" dirty="0" smtClean="0"/>
              <a:t>cliniquement</a:t>
            </a:r>
            <a:endParaRPr lang="fr-FR" altLang="fr-FR" sz="1800" dirty="0"/>
          </a:p>
        </p:txBody>
      </p:sp>
      <p:pic>
        <p:nvPicPr>
          <p:cNvPr id="4" name="Image 3" descr="File:Warning sign font awesome-red.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40768"/>
            <a:ext cx="504056" cy="504056"/>
          </a:xfrm>
          <a:prstGeom prst="rect">
            <a:avLst/>
          </a:prstGeom>
        </p:spPr>
      </p:pic>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294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ecp.acponline.org/janfeb00/primer_tb1.gif"/>
          <p:cNvPicPr>
            <a:picLocks noChangeAspect="1" noChangeArrowheads="1"/>
          </p:cNvPicPr>
          <p:nvPr/>
        </p:nvPicPr>
        <p:blipFill rotWithShape="1">
          <a:blip r:embed="rId3">
            <a:extLst>
              <a:ext uri="{28A0092B-C50C-407E-A947-70E740481C1C}">
                <a14:useLocalDpi xmlns:a14="http://schemas.microsoft.com/office/drawing/2010/main" val="0"/>
              </a:ext>
            </a:extLst>
          </a:blip>
          <a:srcRect r="24299"/>
          <a:stretch/>
        </p:blipFill>
        <p:spPr bwMode="auto">
          <a:xfrm>
            <a:off x="2555776" y="1770058"/>
            <a:ext cx="5688632" cy="32332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ecp.acponline.org/janfeb00/primer_tb1.gif"/>
          <p:cNvPicPr>
            <a:picLocks noChangeAspect="1" noChangeArrowheads="1"/>
          </p:cNvPicPr>
          <p:nvPr/>
        </p:nvPicPr>
        <p:blipFill rotWithShape="1">
          <a:blip r:embed="rId3">
            <a:extLst>
              <a:ext uri="{28A0092B-C50C-407E-A947-70E740481C1C}">
                <a14:useLocalDpi xmlns:a14="http://schemas.microsoft.com/office/drawing/2010/main" val="0"/>
              </a:ext>
            </a:extLst>
          </a:blip>
          <a:srcRect r="24299"/>
          <a:stretch/>
        </p:blipFill>
        <p:spPr bwMode="auto">
          <a:xfrm>
            <a:off x="755576" y="1770058"/>
            <a:ext cx="5688632" cy="323327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flipH="1">
            <a:off x="6388460" y="3573016"/>
            <a:ext cx="1995210" cy="1200329"/>
          </a:xfrm>
          <a:prstGeom prst="rect">
            <a:avLst/>
          </a:prstGeom>
          <a:solidFill>
            <a:schemeClr val="bg1"/>
          </a:solidFill>
        </p:spPr>
        <p:txBody>
          <a:bodyPr wrap="square" rtlCol="0">
            <a:spAutoFit/>
          </a:bodyPr>
          <a:lstStyle/>
          <a:p>
            <a:pPr algn="ctr"/>
            <a:r>
              <a:rPr lang="fr-FR" sz="2400" dirty="0" smtClean="0">
                <a:effectLst>
                  <a:outerShdw blurRad="38100" dist="38100" dir="2700000" algn="tl">
                    <a:srgbClr val="000000">
                      <a:alpha val="43137"/>
                    </a:srgbClr>
                  </a:outerShdw>
                </a:effectLst>
                <a:latin typeface="+mj-lt"/>
              </a:rPr>
              <a:t>2</a:t>
            </a:r>
          </a:p>
          <a:p>
            <a:pPr algn="ctr"/>
            <a:r>
              <a:rPr lang="fr-FR" sz="2400" dirty="0" smtClean="0">
                <a:effectLst>
                  <a:outerShdw blurRad="38100" dist="38100" dir="2700000" algn="tl">
                    <a:srgbClr val="000000">
                      <a:alpha val="43137"/>
                    </a:srgbClr>
                  </a:outerShdw>
                </a:effectLst>
                <a:latin typeface="+mj-lt"/>
              </a:rPr>
              <a:t>2</a:t>
            </a:r>
          </a:p>
          <a:p>
            <a:pPr algn="ctr"/>
            <a:r>
              <a:rPr lang="fr-FR" sz="2400" dirty="0">
                <a:effectLst>
                  <a:outerShdw blurRad="38100" dist="38100" dir="2700000" algn="tl">
                    <a:srgbClr val="000000">
                      <a:alpha val="43137"/>
                    </a:srgbClr>
                  </a:outerShdw>
                </a:effectLst>
                <a:latin typeface="+mj-lt"/>
              </a:rPr>
              <a:t>2</a:t>
            </a:r>
          </a:p>
        </p:txBody>
      </p:sp>
      <p:sp>
        <p:nvSpPr>
          <p:cNvPr id="4" name="Rectangle 2"/>
          <p:cNvSpPr txBox="1">
            <a:spLocks noChangeArrowheads="1"/>
          </p:cNvSpPr>
          <p:nvPr/>
        </p:nvSpPr>
        <p:spPr>
          <a:xfrm>
            <a:off x="381000" y="260648"/>
            <a:ext cx="8439472" cy="48605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t>Différence absolue / relative</a:t>
            </a:r>
          </a:p>
        </p:txBody>
      </p:sp>
      <p:sp>
        <p:nvSpPr>
          <p:cNvPr id="3" name="ZoneTexte 2"/>
          <p:cNvSpPr txBox="1"/>
          <p:nvPr/>
        </p:nvSpPr>
        <p:spPr>
          <a:xfrm>
            <a:off x="1115616" y="5268976"/>
            <a:ext cx="7460096" cy="400110"/>
          </a:xfrm>
          <a:prstGeom prst="rect">
            <a:avLst/>
          </a:prstGeom>
          <a:noFill/>
        </p:spPr>
        <p:txBody>
          <a:bodyPr wrap="square" rtlCol="0">
            <a:spAutoFit/>
          </a:bodyPr>
          <a:lstStyle/>
          <a:p>
            <a:r>
              <a:rPr lang="fr-FR" sz="2000" dirty="0" smtClean="0"/>
              <a:t>-&gt; même risque relatif mais différence absolue très différente</a:t>
            </a:r>
            <a:endParaRPr lang="fr-FR" sz="2000" dirty="0"/>
          </a:p>
        </p:txBody>
      </p:sp>
      <p:sp>
        <p:nvSpPr>
          <p:cNvPr id="7" name="Rectangle 6"/>
          <p:cNvSpPr/>
          <p:nvPr/>
        </p:nvSpPr>
        <p:spPr>
          <a:xfrm>
            <a:off x="6431592" y="2020549"/>
            <a:ext cx="1935818" cy="1146468"/>
          </a:xfrm>
          <a:prstGeom prst="rect">
            <a:avLst/>
          </a:prstGeom>
          <a:solidFill>
            <a:schemeClr val="bg1"/>
          </a:solidFill>
        </p:spPr>
        <p:txBody>
          <a:bodyPr wrap="square">
            <a:spAutoFit/>
          </a:bodyPr>
          <a:lstStyle/>
          <a:p>
            <a:pPr algn="ctr"/>
            <a:endParaRPr lang="fr-FR" sz="1050" b="1" dirty="0" smtClean="0">
              <a:solidFill>
                <a:srgbClr val="05545D"/>
              </a:solidFill>
            </a:endParaRPr>
          </a:p>
          <a:p>
            <a:pPr algn="ctr"/>
            <a:r>
              <a:rPr lang="fr-FR" sz="2000" b="1" dirty="0" smtClean="0">
                <a:solidFill>
                  <a:srgbClr val="05545D"/>
                </a:solidFill>
                <a:effectLst>
                  <a:outerShdw blurRad="38100" dist="38100" dir="2700000" algn="tl">
                    <a:srgbClr val="000000">
                      <a:alpha val="43137"/>
                    </a:srgbClr>
                  </a:outerShdw>
                </a:effectLst>
              </a:rPr>
              <a:t>RELATIVE </a:t>
            </a:r>
            <a:r>
              <a:rPr lang="fr-FR" sz="2000" b="1" dirty="0">
                <a:solidFill>
                  <a:srgbClr val="05545D"/>
                </a:solidFill>
                <a:effectLst>
                  <a:outerShdw blurRad="38100" dist="38100" dir="2700000" algn="tl">
                    <a:srgbClr val="000000">
                      <a:alpha val="43137"/>
                    </a:srgbClr>
                  </a:outerShdw>
                </a:effectLst>
              </a:rPr>
              <a:t>RISK</a:t>
            </a:r>
          </a:p>
          <a:p>
            <a:pPr algn="ctr"/>
            <a:r>
              <a:rPr lang="fr-FR" sz="2000" b="1" dirty="0" smtClean="0">
                <a:solidFill>
                  <a:srgbClr val="05545D"/>
                </a:solidFill>
                <a:effectLst>
                  <a:outerShdw blurRad="38100" dist="38100" dir="2700000" algn="tl">
                    <a:srgbClr val="000000">
                      <a:alpha val="43137"/>
                    </a:srgbClr>
                  </a:outerShdw>
                </a:effectLst>
              </a:rPr>
              <a:t>A/B</a:t>
            </a:r>
          </a:p>
          <a:p>
            <a:pPr algn="ctr"/>
            <a:endParaRPr lang="fr-FR" b="1" dirty="0">
              <a:solidFill>
                <a:srgbClr val="05545D"/>
              </a:solidFill>
            </a:endParaRPr>
          </a:p>
        </p:txBody>
      </p:sp>
      <p:cxnSp>
        <p:nvCxnSpPr>
          <p:cNvPr id="8" name="Connecteur droit 7"/>
          <p:cNvCxnSpPr/>
          <p:nvPr/>
        </p:nvCxnSpPr>
        <p:spPr>
          <a:xfrm>
            <a:off x="395536" y="98072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566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r>
              <a:rPr lang="fr-FR" sz="3600" dirty="0" smtClean="0">
                <a:solidFill>
                  <a:schemeClr val="tx1">
                    <a:lumMod val="65000"/>
                    <a:lumOff val="35000"/>
                  </a:schemeClr>
                </a:solidFill>
                <a:cs typeface="Arial" pitchFamily="34" charset="0"/>
              </a:rPr>
              <a:t>Interprétation des résultats</a:t>
            </a:r>
            <a:endParaRPr lang="fr-FR" sz="3600" dirty="0">
              <a:solidFill>
                <a:schemeClr val="tx1">
                  <a:lumMod val="65000"/>
                  <a:lumOff val="35000"/>
                </a:schemeClr>
              </a:solidFill>
              <a:cs typeface="Arial" pitchFamily="34" charset="0"/>
            </a:endParaRPr>
          </a:p>
        </p:txBody>
      </p:sp>
      <p:sp>
        <p:nvSpPr>
          <p:cNvPr id="4" name="Espace réservé du contenu 2"/>
          <p:cNvSpPr>
            <a:spLocks noGrp="1"/>
          </p:cNvSpPr>
          <p:nvPr>
            <p:ph idx="4294967295"/>
          </p:nvPr>
        </p:nvSpPr>
        <p:spPr>
          <a:xfrm>
            <a:off x="395536" y="1340768"/>
            <a:ext cx="8640960" cy="5265204"/>
          </a:xfrm>
          <a:prstGeom prst="rect">
            <a:avLst/>
          </a:prstGeom>
          <a:noFill/>
        </p:spPr>
        <p:txBody>
          <a:bodyPr/>
          <a:lstStyle/>
          <a:p>
            <a:pPr marL="182563" indent="0">
              <a:spcAft>
                <a:spcPts val="1200"/>
              </a:spcAft>
              <a:tabLst>
                <a:tab pos="92075" algn="l"/>
              </a:tabLst>
            </a:pPr>
            <a:r>
              <a:rPr lang="fr-FR" sz="2200" b="1" dirty="0" smtClean="0"/>
              <a:t> Si </a:t>
            </a:r>
            <a:r>
              <a:rPr lang="fr-FR" sz="2200" b="1" dirty="0"/>
              <a:t>résultats non </a:t>
            </a:r>
            <a:r>
              <a:rPr lang="fr-FR" sz="2200" b="1" dirty="0" smtClean="0"/>
              <a:t>significatifs</a:t>
            </a:r>
            <a:r>
              <a:rPr lang="fr-FR" sz="2200" dirty="0" smtClean="0"/>
              <a:t> : puissance suffisante? </a:t>
            </a:r>
          </a:p>
          <a:p>
            <a:pPr marL="182563" indent="0">
              <a:spcAft>
                <a:spcPts val="600"/>
              </a:spcAft>
              <a:buNone/>
              <a:tabLst>
                <a:tab pos="92075" algn="l"/>
              </a:tabLst>
            </a:pPr>
            <a:r>
              <a:rPr lang="fr-FR" sz="2000" dirty="0" smtClean="0"/>
              <a:t>! A </a:t>
            </a:r>
            <a:r>
              <a:rPr lang="fr-FR" sz="2000" dirty="0"/>
              <a:t>noter : Calcul de taille d’échantillon et puissance </a:t>
            </a:r>
            <a:r>
              <a:rPr lang="fr-FR" sz="2000" dirty="0" smtClean="0"/>
              <a:t>valables </a:t>
            </a:r>
            <a:r>
              <a:rPr lang="fr-FR" sz="2000" dirty="0"/>
              <a:t>aussi pour les études épidémiologiques </a:t>
            </a:r>
            <a:r>
              <a:rPr lang="fr-FR" sz="2000" dirty="0" smtClean="0"/>
              <a:t>!</a:t>
            </a:r>
            <a:endParaRPr lang="fr-FR" sz="2000" dirty="0"/>
          </a:p>
          <a:p>
            <a:pPr lvl="2"/>
            <a:r>
              <a:rPr lang="el-GR" sz="2000" dirty="0"/>
              <a:t>Α</a:t>
            </a:r>
            <a:r>
              <a:rPr lang="fr-FR" sz="2000" dirty="0" err="1"/>
              <a:t>lpha</a:t>
            </a:r>
            <a:endParaRPr lang="fr-FR" sz="2000" dirty="0"/>
          </a:p>
          <a:p>
            <a:pPr lvl="2"/>
            <a:r>
              <a:rPr lang="fr-FR" sz="2000" dirty="0"/>
              <a:t>Beta </a:t>
            </a:r>
            <a:r>
              <a:rPr lang="el-GR" sz="2000" dirty="0"/>
              <a:t>β</a:t>
            </a:r>
            <a:r>
              <a:rPr lang="fr-FR" sz="2000" dirty="0"/>
              <a:t> /puissance</a:t>
            </a:r>
          </a:p>
          <a:p>
            <a:pPr lvl="2"/>
            <a:r>
              <a:rPr lang="fr-FR" sz="2000" dirty="0"/>
              <a:t>différence attendue groupe </a:t>
            </a:r>
            <a:r>
              <a:rPr lang="fr-FR" sz="2000" dirty="0" err="1"/>
              <a:t>exp</a:t>
            </a:r>
            <a:r>
              <a:rPr lang="fr-FR" sz="2000" dirty="0"/>
              <a:t> vs non-</a:t>
            </a:r>
            <a:r>
              <a:rPr lang="fr-FR" sz="2000" dirty="0" err="1"/>
              <a:t>exp</a:t>
            </a:r>
            <a:r>
              <a:rPr lang="fr-FR" sz="2000" dirty="0"/>
              <a:t>/RR attendu </a:t>
            </a:r>
            <a:r>
              <a:rPr lang="fr-FR" sz="2000" dirty="0" err="1"/>
              <a:t>etc</a:t>
            </a:r>
            <a:endParaRPr lang="fr-FR" sz="2000" dirty="0"/>
          </a:p>
          <a:p>
            <a:pPr marL="182563" indent="0">
              <a:spcAft>
                <a:spcPts val="1200"/>
              </a:spcAft>
              <a:tabLst>
                <a:tab pos="92075" algn="l"/>
              </a:tabLst>
            </a:pPr>
            <a:r>
              <a:rPr lang="fr-FR" sz="2200" b="1" dirty="0" smtClean="0"/>
              <a:t> Si cohortes avec énorme effectif </a:t>
            </a:r>
            <a:r>
              <a:rPr lang="fr-FR" sz="2200" dirty="0" smtClean="0"/>
              <a:t>(cohortes historiques BDD ++) significativité statistique quasi systématique =&gt; pertinence clinique et force association (=valeur RR/OR/HR</a:t>
            </a:r>
            <a:r>
              <a:rPr lang="fr-FR" sz="2200" dirty="0"/>
              <a:t>) ? </a:t>
            </a:r>
            <a:endParaRPr lang="fr-FR" sz="2200" dirty="0" smtClean="0"/>
          </a:p>
          <a:p>
            <a:pPr marL="182563" indent="0">
              <a:spcAft>
                <a:spcPts val="1200"/>
              </a:spcAft>
              <a:tabLst>
                <a:tab pos="92075" algn="l"/>
              </a:tabLst>
            </a:pPr>
            <a:r>
              <a:rPr lang="fr-FR" sz="2200" b="1" dirty="0" smtClean="0"/>
              <a:t> Si RR brut très ≠  RR ajusté </a:t>
            </a:r>
            <a:r>
              <a:rPr lang="fr-FR" sz="2200" dirty="0" smtClean="0"/>
              <a:t>: les facteurs d’ajustement étaient bien des facteurs de confusion</a:t>
            </a:r>
          </a:p>
          <a:p>
            <a:pPr marL="182563" indent="0">
              <a:spcAft>
                <a:spcPts val="1200"/>
              </a:spcAft>
              <a:tabLst>
                <a:tab pos="92075" algn="l"/>
              </a:tabLst>
            </a:pPr>
            <a:r>
              <a:rPr lang="fr-FR" sz="2200" b="1" dirty="0" smtClean="0"/>
              <a:t> Résultats à utiliser </a:t>
            </a:r>
            <a:r>
              <a:rPr lang="fr-FR" sz="2200" dirty="0" smtClean="0"/>
              <a:t>= toujours résultats ajustés </a:t>
            </a:r>
            <a:endParaRPr lang="fr-FR" sz="2200" dirty="0"/>
          </a:p>
          <a:p>
            <a:pPr marL="182563" indent="0">
              <a:spcBef>
                <a:spcPts val="0"/>
              </a:spcBef>
              <a:buNone/>
              <a:tabLst>
                <a:tab pos="92075" algn="l"/>
              </a:tabLst>
            </a:pPr>
            <a:r>
              <a:rPr lang="fr-FR" sz="2000" dirty="0"/>
              <a:t>	</a:t>
            </a:r>
            <a:endParaRPr lang="fr-FR" sz="2000" dirty="0" smtClean="0"/>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5737839" y="6593629"/>
            <a:ext cx="45719" cy="45719"/>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2660530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r>
              <a:rPr lang="fr-FR" sz="3600" dirty="0" smtClean="0">
                <a:solidFill>
                  <a:schemeClr val="tx1">
                    <a:lumMod val="65000"/>
                    <a:lumOff val="35000"/>
                  </a:schemeClr>
                </a:solidFill>
                <a:cs typeface="Arial" pitchFamily="34" charset="0"/>
              </a:rPr>
              <a:t>Facteur d’interaction = modificateur d’effet</a:t>
            </a:r>
            <a:endParaRPr lang="fr-FR" sz="3600" dirty="0">
              <a:solidFill>
                <a:schemeClr val="tx1">
                  <a:lumMod val="65000"/>
                  <a:lumOff val="35000"/>
                </a:schemeClr>
              </a:solidFill>
              <a:cs typeface="Arial" pitchFamily="34" charset="0"/>
            </a:endParaRPr>
          </a:p>
        </p:txBody>
      </p:sp>
      <p:sp>
        <p:nvSpPr>
          <p:cNvPr id="4" name="Espace réservé du contenu 2"/>
          <p:cNvSpPr>
            <a:spLocks noGrp="1"/>
          </p:cNvSpPr>
          <p:nvPr>
            <p:ph idx="4294967295"/>
          </p:nvPr>
        </p:nvSpPr>
        <p:spPr>
          <a:xfrm>
            <a:off x="251520" y="1268760"/>
            <a:ext cx="8712968" cy="3312368"/>
          </a:xfrm>
          <a:prstGeom prst="rect">
            <a:avLst/>
          </a:prstGeom>
          <a:solidFill>
            <a:schemeClr val="bg1"/>
          </a:solidFill>
        </p:spPr>
        <p:txBody>
          <a:bodyPr/>
          <a:lstStyle/>
          <a:p>
            <a:pPr marL="0" indent="0">
              <a:buNone/>
            </a:pPr>
            <a:endParaRPr lang="fr-FR" sz="800" b="1" i="1" u="sng" dirty="0" smtClean="0"/>
          </a:p>
          <a:p>
            <a:r>
              <a:rPr lang="fr-FR" sz="2000" dirty="0" smtClean="0"/>
              <a:t>RR entre FDR et CJ différent en fonction d’un autre facteur I</a:t>
            </a:r>
          </a:p>
          <a:p>
            <a:pPr lvl="1"/>
            <a:r>
              <a:rPr lang="fr-FR" sz="1600" dirty="0" smtClean="0"/>
              <a:t>Valeur du RR très différente entre les 2 niveaux de I</a:t>
            </a:r>
          </a:p>
          <a:p>
            <a:pPr lvl="1"/>
            <a:r>
              <a:rPr lang="fr-FR" sz="1600" dirty="0" smtClean="0"/>
              <a:t>Changement de sens de l’association selon le niveau de I</a:t>
            </a:r>
          </a:p>
          <a:p>
            <a:pPr lvl="1"/>
            <a:endParaRPr lang="fr-FR" sz="1600" dirty="0" smtClean="0"/>
          </a:p>
          <a:p>
            <a:r>
              <a:rPr lang="fr-FR" sz="2000" dirty="0" smtClean="0"/>
              <a:t>ex :   RR conso tabac et cancer œsophage  </a:t>
            </a:r>
          </a:p>
          <a:p>
            <a:pPr lvl="2"/>
            <a:r>
              <a:rPr lang="fr-FR" sz="1800" dirty="0"/>
              <a:t>OR = 1.5 [ 1.3 – 1.8] si faible consommation d’alcool </a:t>
            </a:r>
          </a:p>
          <a:p>
            <a:pPr lvl="2"/>
            <a:r>
              <a:rPr lang="fr-FR" sz="1800" dirty="0"/>
              <a:t>O</a:t>
            </a:r>
            <a:r>
              <a:rPr lang="fr-FR" sz="1800" dirty="0" smtClean="0"/>
              <a:t>R = 10 [ 8.5 – 11.5] si forte consommation d’alcool</a:t>
            </a:r>
          </a:p>
          <a:p>
            <a:pPr lvl="2"/>
            <a:r>
              <a:rPr lang="fr-FR" sz="1800" dirty="0" smtClean="0"/>
              <a:t>=&gt; interaction entre tabac et alcool vis-à-vis du risque de cancer de l’œsophage</a:t>
            </a:r>
          </a:p>
          <a:p>
            <a:pPr lvl="2"/>
            <a:endParaRPr lang="fr-FR" sz="1800" dirty="0"/>
          </a:p>
          <a:p>
            <a:pPr lvl="2"/>
            <a:r>
              <a:rPr lang="fr-FR" sz="1800" dirty="0" smtClean="0"/>
              <a:t>Pas d’ajustement (résultat RR n’aurait pas de sens)</a:t>
            </a:r>
          </a:p>
          <a:p>
            <a:pPr lvl="2"/>
            <a:r>
              <a:rPr lang="fr-FR" sz="1800" dirty="0" smtClean="0"/>
              <a:t>Analyse stratifiée selon le niveau de I</a:t>
            </a:r>
          </a:p>
          <a:p>
            <a:pPr marL="0" indent="0" fontAlgn="t">
              <a:spcBef>
                <a:spcPts val="0"/>
              </a:spcBef>
              <a:buNone/>
            </a:pPr>
            <a:endParaRPr lang="fr-FR" sz="2000" dirty="0">
              <a:latin typeface="Arial" panose="020B0604020202020204" pitchFamily="34" charset="0"/>
            </a:endParaRPr>
          </a:p>
          <a:p>
            <a:pPr marL="0" indent="0">
              <a:spcAft>
                <a:spcPts val="1200"/>
              </a:spcAft>
              <a:buClr>
                <a:srgbClr val="078F9D"/>
              </a:buClr>
              <a:buNone/>
            </a:pPr>
            <a:r>
              <a:rPr lang="fr-FR" sz="2000" dirty="0" smtClean="0"/>
              <a:t>=&gt; Dans les articles on présente la </a:t>
            </a:r>
            <a:r>
              <a:rPr lang="fr-FR" sz="2000" smtClean="0"/>
              <a:t>recherche d’interaction </a:t>
            </a:r>
            <a:r>
              <a:rPr lang="fr-FR" sz="2000" dirty="0" smtClean="0"/>
              <a:t>dans les analyses statistiques au moment des modèles</a:t>
            </a:r>
          </a:p>
          <a:p>
            <a:pPr marL="0" indent="0">
              <a:spcAft>
                <a:spcPts val="1200"/>
              </a:spcAft>
              <a:buClr>
                <a:srgbClr val="078F9D"/>
              </a:buClr>
              <a:buNone/>
            </a:pPr>
            <a:endParaRPr lang="fr-FR" sz="2000" dirty="0" smtClean="0"/>
          </a:p>
          <a:p>
            <a:pPr marL="0" indent="0">
              <a:spcAft>
                <a:spcPts val="1200"/>
              </a:spcAft>
              <a:buClr>
                <a:srgbClr val="078F9D"/>
              </a:buClr>
              <a:buNone/>
            </a:pPr>
            <a:endParaRPr lang="fr-FR" sz="2000" dirty="0">
              <a:solidFill>
                <a:srgbClr val="FF0000"/>
              </a:solidFill>
            </a:endParaRPr>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531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r>
              <a:rPr lang="fr-FR" sz="3600" dirty="0" smtClean="0">
                <a:solidFill>
                  <a:schemeClr val="tx1">
                    <a:lumMod val="65000"/>
                    <a:lumOff val="35000"/>
                  </a:schemeClr>
                </a:solidFill>
                <a:cs typeface="Arial" pitchFamily="34" charset="0"/>
              </a:rPr>
              <a:t>Conclusions </a:t>
            </a:r>
            <a:endParaRPr lang="fr-FR" sz="3600" dirty="0">
              <a:solidFill>
                <a:schemeClr val="tx1">
                  <a:lumMod val="65000"/>
                  <a:lumOff val="35000"/>
                </a:schemeClr>
              </a:solidFill>
              <a:cs typeface="Arial" pitchFamily="34" charset="0"/>
            </a:endParaRPr>
          </a:p>
        </p:txBody>
      </p:sp>
      <p:sp>
        <p:nvSpPr>
          <p:cNvPr id="4" name="Espace réservé du contenu 2"/>
          <p:cNvSpPr>
            <a:spLocks noGrp="1"/>
          </p:cNvSpPr>
          <p:nvPr>
            <p:ph idx="4294967295"/>
          </p:nvPr>
        </p:nvSpPr>
        <p:spPr>
          <a:xfrm>
            <a:off x="1115616" y="1196752"/>
            <a:ext cx="7776864" cy="4824536"/>
          </a:xfrm>
          <a:prstGeom prst="rect">
            <a:avLst/>
          </a:prstGeom>
        </p:spPr>
        <p:txBody>
          <a:bodyPr/>
          <a:lstStyle/>
          <a:p>
            <a:pPr marL="0" indent="0">
              <a:spcAft>
                <a:spcPts val="1200"/>
              </a:spcAft>
              <a:buClr>
                <a:srgbClr val="078F9D"/>
              </a:buClr>
              <a:buNone/>
            </a:pPr>
            <a:r>
              <a:rPr lang="fr-FR" sz="2000" b="1" i="1" u="sng" dirty="0" smtClean="0"/>
              <a:t>Validité </a:t>
            </a:r>
            <a:r>
              <a:rPr lang="fr-FR" sz="2000" b="1" i="1" u="sng" dirty="0"/>
              <a:t>interne </a:t>
            </a:r>
            <a:endParaRPr lang="fr-FR" sz="2000" dirty="0"/>
          </a:p>
          <a:p>
            <a:pPr marL="0" indent="0">
              <a:spcAft>
                <a:spcPts val="1200"/>
              </a:spcAft>
              <a:buClr>
                <a:srgbClr val="078F9D"/>
              </a:buClr>
              <a:buNone/>
            </a:pPr>
            <a:r>
              <a:rPr lang="fr-FR" sz="2000" dirty="0"/>
              <a:t> </a:t>
            </a:r>
            <a:r>
              <a:rPr lang="fr-FR" sz="2000" dirty="0" smtClean="0"/>
              <a:t> Niveau </a:t>
            </a:r>
            <a:r>
              <a:rPr lang="fr-FR" sz="2000" dirty="0"/>
              <a:t>de preuve-qualité </a:t>
            </a:r>
            <a:r>
              <a:rPr lang="fr-FR" sz="2000" dirty="0" err="1"/>
              <a:t>méthodo</a:t>
            </a:r>
            <a:r>
              <a:rPr lang="fr-FR" sz="2000" dirty="0"/>
              <a:t> étude</a:t>
            </a:r>
            <a:r>
              <a:rPr lang="fr-FR" sz="2000" dirty="0" smtClean="0"/>
              <a:t>)</a:t>
            </a:r>
          </a:p>
          <a:p>
            <a:pPr marL="0" indent="0">
              <a:spcAft>
                <a:spcPts val="1200"/>
              </a:spcAft>
              <a:buClr>
                <a:srgbClr val="078F9D"/>
              </a:buClr>
              <a:buNone/>
            </a:pPr>
            <a:r>
              <a:rPr lang="fr-FR" sz="2000" b="1" i="1" u="sng" dirty="0" smtClean="0"/>
              <a:t>Pertinence des résultats </a:t>
            </a:r>
          </a:p>
          <a:p>
            <a:pPr indent="-160338">
              <a:lnSpc>
                <a:spcPts val="1800"/>
              </a:lnSpc>
              <a:spcAft>
                <a:spcPts val="600"/>
              </a:spcAft>
              <a:buClr>
                <a:srgbClr val="078F9D"/>
              </a:buClr>
            </a:pPr>
            <a:r>
              <a:rPr lang="fr-FR" sz="2000" dirty="0" smtClean="0"/>
              <a:t>Association cliniquement importante (=forte association entre FDR et CJ = RR/OR/HR/DR élevé)</a:t>
            </a:r>
            <a:endParaRPr lang="fr-FR" sz="2000" dirty="0"/>
          </a:p>
          <a:p>
            <a:pPr indent="-160338">
              <a:lnSpc>
                <a:spcPts val="1800"/>
              </a:lnSpc>
              <a:spcAft>
                <a:spcPts val="600"/>
              </a:spcAft>
              <a:buClr>
                <a:srgbClr val="078F9D"/>
              </a:buClr>
            </a:pPr>
            <a:r>
              <a:rPr lang="fr-FR" sz="2000" dirty="0" smtClean="0"/>
              <a:t>Gravité/importance/fréquence de la maladie / CJ</a:t>
            </a:r>
          </a:p>
          <a:p>
            <a:pPr indent="-160338">
              <a:lnSpc>
                <a:spcPts val="1800"/>
              </a:lnSpc>
              <a:spcAft>
                <a:spcPts val="600"/>
              </a:spcAft>
              <a:buClr>
                <a:srgbClr val="078F9D"/>
              </a:buClr>
            </a:pPr>
            <a:r>
              <a:rPr lang="fr-FR" sz="2000" dirty="0" smtClean="0"/>
              <a:t>Fréquence </a:t>
            </a:r>
            <a:r>
              <a:rPr lang="fr-FR" sz="2000" dirty="0"/>
              <a:t>de l’exposition </a:t>
            </a:r>
            <a:r>
              <a:rPr lang="fr-FR" sz="2000" dirty="0" smtClean="0"/>
              <a:t>au FDR étudié </a:t>
            </a:r>
          </a:p>
          <a:p>
            <a:pPr indent="-160338">
              <a:lnSpc>
                <a:spcPts val="1800"/>
              </a:lnSpc>
              <a:spcAft>
                <a:spcPts val="600"/>
              </a:spcAft>
              <a:buClr>
                <a:srgbClr val="078F9D"/>
              </a:buClr>
            </a:pPr>
            <a:r>
              <a:rPr lang="fr-FR" sz="2000" dirty="0" smtClean="0"/>
              <a:t>Si pertinent : facteurs en faveur de causalité (Hill) </a:t>
            </a:r>
          </a:p>
          <a:p>
            <a:pPr marL="0" indent="0">
              <a:lnSpc>
                <a:spcPts val="1500"/>
              </a:lnSpc>
              <a:spcAft>
                <a:spcPts val="1200"/>
              </a:spcAft>
              <a:buClr>
                <a:srgbClr val="078F9D"/>
              </a:buClr>
              <a:buNone/>
            </a:pPr>
            <a:endParaRPr lang="fr-FR" sz="2000" dirty="0">
              <a:solidFill>
                <a:srgbClr val="FF0000"/>
              </a:solidFill>
            </a:endParaRPr>
          </a:p>
          <a:p>
            <a:pPr marL="0" indent="0">
              <a:lnSpc>
                <a:spcPts val="1500"/>
              </a:lnSpc>
              <a:spcAft>
                <a:spcPts val="1200"/>
              </a:spcAft>
              <a:buClr>
                <a:srgbClr val="078F9D"/>
              </a:buClr>
              <a:buNone/>
            </a:pPr>
            <a:r>
              <a:rPr lang="fr-FR" sz="2000" b="1" i="1" u="sng" dirty="0" smtClean="0"/>
              <a:t>Cohérence externe</a:t>
            </a:r>
          </a:p>
          <a:p>
            <a:pPr marL="0" indent="0">
              <a:lnSpc>
                <a:spcPts val="1500"/>
              </a:lnSpc>
              <a:spcAft>
                <a:spcPts val="1200"/>
              </a:spcAft>
              <a:buClr>
                <a:srgbClr val="078F9D"/>
              </a:buClr>
              <a:buNone/>
            </a:pPr>
            <a:endParaRPr lang="fr-FR" sz="2000" b="1" i="1" u="sng" dirty="0" smtClean="0"/>
          </a:p>
          <a:p>
            <a:pPr marL="0" indent="0">
              <a:lnSpc>
                <a:spcPts val="1500"/>
              </a:lnSpc>
              <a:spcAft>
                <a:spcPts val="1200"/>
              </a:spcAft>
              <a:buClr>
                <a:srgbClr val="078F9D"/>
              </a:buClr>
              <a:buNone/>
            </a:pPr>
            <a:r>
              <a:rPr lang="fr-FR" sz="2000" b="1" i="1" u="sng" dirty="0" smtClean="0"/>
              <a:t>Validité externe + représentativité de la pop</a:t>
            </a:r>
          </a:p>
          <a:p>
            <a:pPr marL="0" indent="0">
              <a:lnSpc>
                <a:spcPts val="1500"/>
              </a:lnSpc>
              <a:spcAft>
                <a:spcPts val="600"/>
              </a:spcAft>
              <a:buClr>
                <a:srgbClr val="078F9D"/>
              </a:buClr>
              <a:buNone/>
            </a:pPr>
            <a:r>
              <a:rPr lang="fr-FR" sz="2000" dirty="0" smtClean="0"/>
              <a:t>  </a:t>
            </a:r>
            <a:r>
              <a:rPr lang="fr-FR" sz="2000" dirty="0" err="1" smtClean="0"/>
              <a:t>Généralisabilité</a:t>
            </a:r>
            <a:endParaRPr lang="fr-FR" sz="2000" dirty="0" smtClean="0"/>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563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750887" y="880855"/>
            <a:ext cx="8429625" cy="5262979"/>
          </a:xfrm>
          <a:prstGeom prst="rect">
            <a:avLst/>
          </a:prstGeom>
          <a:noFill/>
          <a:ln w="9525">
            <a:noFill/>
            <a:miter lim="800000"/>
            <a:headEnd/>
            <a:tailEnd/>
          </a:ln>
        </p:spPr>
        <p:txBody>
          <a:bodyPr anchor="ctr">
            <a:spAutoFit/>
          </a:bodyPr>
          <a:lstStyle/>
          <a:p>
            <a:pPr marL="173038" indent="7938" algn="just">
              <a:defRPr/>
            </a:pPr>
            <a:r>
              <a:rPr lang="fr-FR" sz="2400" b="1" dirty="0" smtClean="0">
                <a:cs typeface="Times New Roman" pitchFamily="18" charset="0"/>
              </a:rPr>
              <a:t>Causalité non </a:t>
            </a:r>
            <a:r>
              <a:rPr lang="fr-FR" sz="2400" b="1" dirty="0">
                <a:cs typeface="Times New Roman" pitchFamily="18" charset="0"/>
              </a:rPr>
              <a:t>démontrée par étude observationnelle </a:t>
            </a:r>
            <a:endParaRPr lang="fr-FR" sz="2400" b="1" dirty="0" smtClean="0">
              <a:cs typeface="Times New Roman" pitchFamily="18" charset="0"/>
            </a:endParaRPr>
          </a:p>
          <a:p>
            <a:pPr marL="173038" indent="7938" algn="just">
              <a:defRPr/>
            </a:pPr>
            <a:r>
              <a:rPr lang="fr-FR" sz="2400" b="1" dirty="0" smtClean="0">
                <a:cs typeface="Times New Roman" pitchFamily="18" charset="0"/>
              </a:rPr>
              <a:t>critères de Hill : présomption de causalité</a:t>
            </a:r>
            <a:endParaRPr lang="fr-FR" sz="2400" dirty="0">
              <a:cs typeface="Times New Roman" pitchFamily="18" charset="0"/>
            </a:endParaRPr>
          </a:p>
          <a:p>
            <a:pPr indent="180975" algn="just">
              <a:defRPr/>
            </a:pPr>
            <a:endParaRPr lang="fr-FR" sz="2400" dirty="0"/>
          </a:p>
          <a:p>
            <a:pPr indent="180975" algn="just">
              <a:defRPr/>
            </a:pPr>
            <a:r>
              <a:rPr lang="fr-FR" sz="2400" b="1" dirty="0">
                <a:solidFill>
                  <a:schemeClr val="accent6">
                    <a:lumMod val="75000"/>
                  </a:schemeClr>
                </a:solidFill>
                <a:cs typeface="Times New Roman" pitchFamily="18" charset="0"/>
              </a:rPr>
              <a:t>Critères internes</a:t>
            </a:r>
            <a:endParaRPr lang="fr-FR" sz="2400" b="1" dirty="0">
              <a:solidFill>
                <a:schemeClr val="accent6">
                  <a:lumMod val="75000"/>
                </a:schemeClr>
              </a:solidFill>
            </a:endParaRPr>
          </a:p>
          <a:p>
            <a:pPr indent="180975" algn="just">
              <a:buFontTx/>
              <a:buChar char="•"/>
              <a:defRPr/>
            </a:pPr>
            <a:r>
              <a:rPr lang="fr-FR" sz="2400" b="1" dirty="0">
                <a:cs typeface="Times New Roman" pitchFamily="18" charset="0"/>
              </a:rPr>
              <a:t>Force de l’association = Risque relatif élevé</a:t>
            </a:r>
            <a:endParaRPr lang="fr-FR" sz="2400" b="1" dirty="0"/>
          </a:p>
          <a:p>
            <a:pPr indent="180975" algn="just">
              <a:buFontTx/>
              <a:buChar char="•"/>
              <a:defRPr/>
            </a:pPr>
            <a:r>
              <a:rPr lang="fr-FR" sz="2400" b="1" dirty="0">
                <a:cs typeface="Times New Roman" pitchFamily="18" charset="0"/>
              </a:rPr>
              <a:t>Relation “dose-effet” entre exposition et maladie +++</a:t>
            </a:r>
            <a:endParaRPr lang="fr-FR" sz="2400" b="1" dirty="0"/>
          </a:p>
          <a:p>
            <a:pPr indent="180975" algn="just">
              <a:buFontTx/>
              <a:buChar char="•"/>
              <a:defRPr/>
            </a:pPr>
            <a:r>
              <a:rPr lang="fr-FR" sz="2400" b="1" dirty="0" smtClean="0">
                <a:cs typeface="Times New Roman" pitchFamily="18" charset="0"/>
              </a:rPr>
              <a:t>Spécificité</a:t>
            </a:r>
            <a:r>
              <a:rPr lang="fr-FR" sz="2400" dirty="0" smtClean="0">
                <a:cs typeface="Times New Roman" pitchFamily="18" charset="0"/>
              </a:rPr>
              <a:t> (ex amiante &lt;–&gt; </a:t>
            </a:r>
            <a:r>
              <a:rPr lang="fr-FR" sz="2400" dirty="0" err="1" smtClean="0">
                <a:cs typeface="Times New Roman" pitchFamily="18" charset="0"/>
              </a:rPr>
              <a:t>mésothéliome</a:t>
            </a:r>
            <a:r>
              <a:rPr lang="fr-FR" sz="2400" dirty="0" smtClean="0">
                <a:cs typeface="Times New Roman" pitchFamily="18" charset="0"/>
              </a:rPr>
              <a:t>)</a:t>
            </a:r>
            <a:endParaRPr lang="fr-FR" sz="2400" dirty="0"/>
          </a:p>
          <a:p>
            <a:pPr indent="180975" algn="just">
              <a:buFontTx/>
              <a:buChar char="•"/>
              <a:defRPr/>
            </a:pPr>
            <a:r>
              <a:rPr lang="fr-FR" sz="2400" b="1" dirty="0">
                <a:cs typeface="Times New Roman" pitchFamily="18" charset="0"/>
              </a:rPr>
              <a:t>Chronologie</a:t>
            </a:r>
            <a:r>
              <a:rPr lang="fr-FR" sz="2400" dirty="0">
                <a:cs typeface="Times New Roman" pitchFamily="18" charset="0"/>
              </a:rPr>
              <a:t> (FDR précède survenue de la maladie)</a:t>
            </a:r>
          </a:p>
          <a:p>
            <a:pPr indent="180975" algn="just">
              <a:buFontTx/>
              <a:buChar char="•"/>
              <a:defRPr/>
            </a:pPr>
            <a:endParaRPr lang="fr-FR" sz="2400" dirty="0"/>
          </a:p>
          <a:p>
            <a:pPr indent="180975" algn="just">
              <a:defRPr/>
            </a:pPr>
            <a:r>
              <a:rPr lang="fr-FR" sz="2400" b="1" dirty="0">
                <a:solidFill>
                  <a:schemeClr val="accent6">
                    <a:lumMod val="75000"/>
                  </a:schemeClr>
                </a:solidFill>
                <a:cs typeface="Times New Roman" pitchFamily="18" charset="0"/>
              </a:rPr>
              <a:t>Critères externes à l’étude (bibliographie)</a:t>
            </a:r>
            <a:endParaRPr lang="fr-FR" sz="2400" b="1" dirty="0">
              <a:solidFill>
                <a:schemeClr val="accent6">
                  <a:lumMod val="75000"/>
                </a:schemeClr>
              </a:solidFill>
            </a:endParaRPr>
          </a:p>
          <a:p>
            <a:pPr indent="180975" algn="just">
              <a:buFontTx/>
              <a:buChar char="•"/>
              <a:defRPr/>
            </a:pPr>
            <a:r>
              <a:rPr lang="fr-FR" sz="2400" dirty="0">
                <a:cs typeface="Times New Roman" pitchFamily="18" charset="0"/>
              </a:rPr>
              <a:t>Concordance entre les résultats des études </a:t>
            </a:r>
            <a:endParaRPr lang="fr-FR" sz="2400" dirty="0"/>
          </a:p>
          <a:p>
            <a:pPr indent="180975" algn="just">
              <a:buFontTx/>
              <a:buChar char="•"/>
              <a:defRPr/>
            </a:pPr>
            <a:r>
              <a:rPr lang="fr-FR" sz="2400" b="1" dirty="0">
                <a:cs typeface="Times New Roman" pitchFamily="18" charset="0"/>
              </a:rPr>
              <a:t>Plausibilité </a:t>
            </a:r>
            <a:r>
              <a:rPr lang="fr-FR" sz="2400" dirty="0">
                <a:cs typeface="Times New Roman" pitchFamily="18" charset="0"/>
              </a:rPr>
              <a:t>biologique (mécanismes d’actions connus)</a:t>
            </a:r>
            <a:endParaRPr lang="fr-FR" sz="2400" dirty="0"/>
          </a:p>
          <a:p>
            <a:pPr indent="180975" algn="just">
              <a:buFontTx/>
              <a:buChar char="•"/>
              <a:defRPr/>
            </a:pPr>
            <a:r>
              <a:rPr lang="fr-FR" sz="2400" dirty="0">
                <a:cs typeface="Times New Roman" pitchFamily="18" charset="0"/>
              </a:rPr>
              <a:t>Concordance </a:t>
            </a:r>
            <a:r>
              <a:rPr lang="fr-FR" sz="2400" b="1" dirty="0">
                <a:cs typeface="Times New Roman" pitchFamily="18" charset="0"/>
              </a:rPr>
              <a:t>expérimentations</a:t>
            </a:r>
            <a:r>
              <a:rPr lang="fr-FR" sz="2400" dirty="0">
                <a:cs typeface="Times New Roman" pitchFamily="18" charset="0"/>
              </a:rPr>
              <a:t> in vitro ou chez l’animal</a:t>
            </a:r>
            <a:endParaRPr lang="fr-FR" sz="2400" dirty="0"/>
          </a:p>
          <a:p>
            <a:pPr indent="180975" algn="just">
              <a:buFontTx/>
              <a:buChar char="•"/>
              <a:defRPr/>
            </a:pPr>
            <a:r>
              <a:rPr lang="fr-FR" sz="2400" b="1" dirty="0">
                <a:cs typeface="Times New Roman" pitchFamily="18" charset="0"/>
                <a:sym typeface="Wingdings 3" pitchFamily="18" charset="2"/>
              </a:rPr>
              <a:t> </a:t>
            </a:r>
            <a:r>
              <a:rPr lang="fr-FR" sz="2400" b="1" dirty="0">
                <a:cs typeface="Times New Roman" pitchFamily="18" charset="0"/>
              </a:rPr>
              <a:t>incidence de maladie si exposition supprimée ou réduite</a:t>
            </a:r>
          </a:p>
        </p:txBody>
      </p:sp>
      <p:sp>
        <p:nvSpPr>
          <p:cNvPr id="76803" name="Rectangle 2"/>
          <p:cNvSpPr>
            <a:spLocks noChangeArrowheads="1"/>
          </p:cNvSpPr>
          <p:nvPr/>
        </p:nvSpPr>
        <p:spPr bwMode="auto">
          <a:xfrm>
            <a:off x="357188" y="209550"/>
            <a:ext cx="8215312" cy="646331"/>
          </a:xfrm>
          <a:prstGeom prst="rect">
            <a:avLst/>
          </a:prstGeom>
          <a:noFill/>
          <a:ln w="9525">
            <a:noFill/>
            <a:miter lim="800000"/>
            <a:headEnd/>
            <a:tailEnd/>
          </a:ln>
        </p:spPr>
        <p:txBody>
          <a:bodyPr>
            <a:spAutoFit/>
          </a:bodyPr>
          <a:lstStyle/>
          <a:p>
            <a:pPr algn="ctr">
              <a:defRPr/>
            </a:pPr>
            <a:r>
              <a:rPr lang="fr-FR" sz="3600" dirty="0" smtClean="0">
                <a:solidFill>
                  <a:schemeClr val="tx1">
                    <a:lumMod val="65000"/>
                    <a:lumOff val="35000"/>
                  </a:schemeClr>
                </a:solidFill>
                <a:latin typeface="+mj-lt"/>
                <a:ea typeface="+mj-ea"/>
                <a:cs typeface="Arial" pitchFamily="34" charset="0"/>
              </a:rPr>
              <a:t>Critères</a:t>
            </a:r>
            <a:r>
              <a:rPr lang="fr-FR" b="1" dirty="0" smtClean="0">
                <a:latin typeface="+mn-lt"/>
                <a:cs typeface="Tahoma" pitchFamily="34" charset="0"/>
              </a:rPr>
              <a:t> </a:t>
            </a:r>
            <a:r>
              <a:rPr lang="fr-FR" sz="3600" dirty="0">
                <a:solidFill>
                  <a:schemeClr val="tx1">
                    <a:lumMod val="65000"/>
                    <a:lumOff val="35000"/>
                  </a:schemeClr>
                </a:solidFill>
                <a:latin typeface="+mj-lt"/>
                <a:ea typeface="+mj-ea"/>
                <a:cs typeface="Arial" pitchFamily="34" charset="0"/>
              </a:rPr>
              <a:t>de Hill</a:t>
            </a:r>
          </a:p>
        </p:txBody>
      </p:sp>
      <p:cxnSp>
        <p:nvCxnSpPr>
          <p:cNvPr id="4" name="Connecteur droit 3"/>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065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Critères de Hill causalité</a:t>
            </a:r>
            <a:endParaRPr lang="fr-FR" dirty="0"/>
          </a:p>
        </p:txBody>
      </p:sp>
      <p:sp>
        <p:nvSpPr>
          <p:cNvPr id="3" name="Espace réservé du contenu 2"/>
          <p:cNvSpPr>
            <a:spLocks noGrp="1"/>
          </p:cNvSpPr>
          <p:nvPr>
            <p:ph idx="1"/>
          </p:nvPr>
        </p:nvSpPr>
        <p:spPr>
          <a:xfrm>
            <a:off x="914400" y="2132856"/>
            <a:ext cx="8229600" cy="4525963"/>
          </a:xfrm>
        </p:spPr>
        <p:txBody>
          <a:bodyPr/>
          <a:lstStyle/>
          <a:p>
            <a:r>
              <a:rPr lang="fr-FR" b="1" dirty="0"/>
              <a:t>Comment évalue-t-on la stabilité</a:t>
            </a:r>
            <a:r>
              <a:rPr lang="fr-FR" dirty="0"/>
              <a:t> (critère de Hill) ? </a:t>
            </a:r>
          </a:p>
        </p:txBody>
      </p:sp>
      <p:sp>
        <p:nvSpPr>
          <p:cNvPr id="4" name="ZoneTexte 3"/>
          <p:cNvSpPr txBox="1"/>
          <p:nvPr/>
        </p:nvSpPr>
        <p:spPr>
          <a:xfrm rot="20195583">
            <a:off x="-31254" y="1543377"/>
            <a:ext cx="2375458" cy="461665"/>
          </a:xfrm>
          <a:prstGeom prst="rect">
            <a:avLst/>
          </a:prstGeom>
          <a:noFill/>
        </p:spPr>
        <p:txBody>
          <a:bodyPr wrap="none" rtlCol="0">
            <a:spAutoFit/>
          </a:bodyPr>
          <a:lstStyle/>
          <a:p>
            <a:r>
              <a:rPr lang="fr-FR" sz="2400" b="1" dirty="0">
                <a:solidFill>
                  <a:schemeClr val="accent6"/>
                </a:solidFill>
              </a:rPr>
              <a:t>Questions </a:t>
            </a:r>
            <a:r>
              <a:rPr lang="fr-FR" sz="2400" b="1" dirty="0" smtClean="0">
                <a:solidFill>
                  <a:schemeClr val="accent6"/>
                </a:solidFill>
              </a:rPr>
              <a:t>reçues</a:t>
            </a:r>
            <a:endParaRPr lang="fr-FR" sz="2400" b="1" dirty="0">
              <a:solidFill>
                <a:schemeClr val="accent6"/>
              </a:solidFill>
            </a:endParaRPr>
          </a:p>
        </p:txBody>
      </p:sp>
      <p:sp>
        <p:nvSpPr>
          <p:cNvPr id="6" name="ZoneTexte 5"/>
          <p:cNvSpPr txBox="1"/>
          <p:nvPr/>
        </p:nvSpPr>
        <p:spPr>
          <a:xfrm>
            <a:off x="611560" y="3552327"/>
            <a:ext cx="7632848" cy="1384995"/>
          </a:xfrm>
          <a:prstGeom prst="rect">
            <a:avLst/>
          </a:prstGeom>
          <a:solidFill>
            <a:schemeClr val="bg1"/>
          </a:solidFill>
        </p:spPr>
        <p:txBody>
          <a:bodyPr wrap="square" rtlCol="0">
            <a:spAutoFit/>
          </a:bodyPr>
          <a:lstStyle/>
          <a:p>
            <a:r>
              <a:rPr lang="fr-FR" sz="2400" b="1" dirty="0" smtClean="0">
                <a:solidFill>
                  <a:schemeClr val="accent6"/>
                </a:solidFill>
              </a:rPr>
              <a:t>Réponse : </a:t>
            </a:r>
          </a:p>
          <a:p>
            <a:pPr marL="342900" indent="-342900">
              <a:buFont typeface="Arial" panose="020B0604020202020204" pitchFamily="34" charset="0"/>
              <a:buChar char="•"/>
            </a:pPr>
            <a:r>
              <a:rPr lang="fr-FR" sz="2000" b="1" dirty="0" smtClean="0">
                <a:solidFill>
                  <a:schemeClr val="accent6"/>
                </a:solidFill>
              </a:rPr>
              <a:t>On parle plutôt de cohérence externe </a:t>
            </a:r>
          </a:p>
          <a:p>
            <a:pPr marL="342900" indent="-342900">
              <a:buFont typeface="Arial" panose="020B0604020202020204" pitchFamily="34" charset="0"/>
              <a:buChar char="•"/>
            </a:pPr>
            <a:r>
              <a:rPr lang="fr-FR" sz="2000" b="1" dirty="0" smtClean="0">
                <a:solidFill>
                  <a:schemeClr val="accent6"/>
                </a:solidFill>
              </a:rPr>
              <a:t>Résultats retrouvés dans d’autres études : différents temps et différents milieux </a:t>
            </a:r>
          </a:p>
        </p:txBody>
      </p:sp>
    </p:spTree>
    <p:extLst>
      <p:ext uri="{BB962C8B-B14F-4D97-AF65-F5344CB8AC3E}">
        <p14:creationId xmlns:p14="http://schemas.microsoft.com/office/powerpoint/2010/main" val="2911170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Niveaux de preuve</a:t>
            </a:r>
            <a:endParaRPr lang="fr-FR" dirty="0"/>
          </a:p>
        </p:txBody>
      </p:sp>
      <p:sp>
        <p:nvSpPr>
          <p:cNvPr id="3" name="Espace réservé du contenu 2"/>
          <p:cNvSpPr>
            <a:spLocks noGrp="1"/>
          </p:cNvSpPr>
          <p:nvPr>
            <p:ph idx="1"/>
          </p:nvPr>
        </p:nvSpPr>
        <p:spPr>
          <a:xfrm>
            <a:off x="453702" y="1555986"/>
            <a:ext cx="8697144" cy="4825342"/>
          </a:xfrm>
        </p:spPr>
        <p:txBody>
          <a:bodyPr/>
          <a:lstStyle/>
          <a:p>
            <a:r>
              <a:rPr lang="fr-FR" sz="2000" dirty="0" smtClean="0"/>
              <a:t>La classification des NDP de la HAS n’est pas à jour des méthodologies plus récentes notamment sur BDD médico-</a:t>
            </a:r>
            <a:r>
              <a:rPr lang="fr-FR" sz="2000" dirty="0" err="1" smtClean="0"/>
              <a:t>admi</a:t>
            </a:r>
            <a:r>
              <a:rPr lang="fr-FR" sz="2000" dirty="0" smtClean="0"/>
              <a:t> qui ont entrainé une croissance des méthodes cohorte historique et cas-témoins nichées dans ces cohortes.</a:t>
            </a:r>
          </a:p>
          <a:p>
            <a:r>
              <a:rPr lang="fr-FR" sz="2000" dirty="0" smtClean="0"/>
              <a:t>Le niveau de preuve est conditionné par le risque de biais présenté par l’étude. Pour les études sur base de données médico </a:t>
            </a:r>
            <a:r>
              <a:rPr lang="fr-FR" sz="2000" dirty="0" err="1" smtClean="0"/>
              <a:t>admi</a:t>
            </a:r>
            <a:r>
              <a:rPr lang="fr-FR" sz="2000" dirty="0" smtClean="0"/>
              <a:t> cela va dépendre </a:t>
            </a:r>
            <a:r>
              <a:rPr lang="fr-FR" sz="2000" dirty="0"/>
              <a:t>de la population </a:t>
            </a:r>
            <a:r>
              <a:rPr lang="fr-FR" sz="2000" dirty="0" smtClean="0"/>
              <a:t>couverte (sélection), de la qualité des données (mesure), </a:t>
            </a:r>
            <a:r>
              <a:rPr lang="fr-FR" sz="2000" dirty="0"/>
              <a:t>de l’exhaustivité des </a:t>
            </a:r>
            <a:r>
              <a:rPr lang="fr-FR" sz="2000" dirty="0" smtClean="0"/>
              <a:t>données (suivi) et de la présence de facteurs de confusion non présents dans la base.  </a:t>
            </a:r>
          </a:p>
          <a:p>
            <a:r>
              <a:rPr lang="fr-FR" sz="2000" dirty="0" smtClean="0"/>
              <a:t>On peut dire que ces études se situent entre les cohortes prospectives et les cas témoins mais leur positionnement exact varie selon la nature de la base de données utilisée et la méthodologie mise en œuvre pour répondre à la question posée. </a:t>
            </a:r>
          </a:p>
          <a:p>
            <a:r>
              <a:rPr lang="fr-FR" sz="2000" dirty="0" smtClean="0"/>
              <a:t>Cohorte historique sur base de données bien conduite avec peu de risque de biais peut avoir le même NDP cohorte prospective</a:t>
            </a:r>
          </a:p>
        </p:txBody>
      </p:sp>
      <p:sp>
        <p:nvSpPr>
          <p:cNvPr id="4" name="ZoneTexte 3"/>
          <p:cNvSpPr txBox="1"/>
          <p:nvPr/>
        </p:nvSpPr>
        <p:spPr>
          <a:xfrm rot="20195583">
            <a:off x="-6042" y="417135"/>
            <a:ext cx="2375458" cy="461665"/>
          </a:xfrm>
          <a:prstGeom prst="rect">
            <a:avLst/>
          </a:prstGeom>
          <a:noFill/>
        </p:spPr>
        <p:txBody>
          <a:bodyPr wrap="none" rtlCol="0">
            <a:spAutoFit/>
          </a:bodyPr>
          <a:lstStyle/>
          <a:p>
            <a:r>
              <a:rPr lang="fr-FR" sz="2400" b="1" dirty="0">
                <a:solidFill>
                  <a:schemeClr val="accent6"/>
                </a:solidFill>
              </a:rPr>
              <a:t>Questions </a:t>
            </a:r>
            <a:r>
              <a:rPr lang="fr-FR" sz="2400" b="1" dirty="0" smtClean="0">
                <a:solidFill>
                  <a:schemeClr val="accent6"/>
                </a:solidFill>
              </a:rPr>
              <a:t>reçues</a:t>
            </a:r>
            <a:endParaRPr lang="fr-FR" sz="2400" b="1" dirty="0">
              <a:solidFill>
                <a:schemeClr val="accent6"/>
              </a:solidFill>
            </a:endParaRPr>
          </a:p>
        </p:txBody>
      </p:sp>
    </p:spTree>
    <p:extLst>
      <p:ext uri="{BB962C8B-B14F-4D97-AF65-F5344CB8AC3E}">
        <p14:creationId xmlns:p14="http://schemas.microsoft.com/office/powerpoint/2010/main" val="3646208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85800" y="836712"/>
            <a:ext cx="7772400" cy="1440161"/>
          </a:xfrm>
        </p:spPr>
        <p:txBody>
          <a:bodyPr>
            <a:normAutofit/>
          </a:bodyPr>
          <a:lstStyle/>
          <a:p>
            <a:r>
              <a:rPr lang="fr-FR" b="1" dirty="0" smtClean="0">
                <a:solidFill>
                  <a:schemeClr val="accent6"/>
                </a:solidFill>
              </a:rPr>
              <a:t>TESTS DIAG</a:t>
            </a:r>
            <a:endParaRPr lang="fr-FR" b="1" dirty="0">
              <a:solidFill>
                <a:schemeClr val="accent6"/>
              </a:solidFill>
            </a:endParaRPr>
          </a:p>
        </p:txBody>
      </p:sp>
      <p:sp>
        <p:nvSpPr>
          <p:cNvPr id="3" name="Sous-titre 2"/>
          <p:cNvSpPr>
            <a:spLocks noGrp="1"/>
          </p:cNvSpPr>
          <p:nvPr>
            <p:ph type="subTitle" idx="4294967295"/>
          </p:nvPr>
        </p:nvSpPr>
        <p:spPr>
          <a:xfrm>
            <a:off x="7092280" y="6309320"/>
            <a:ext cx="1944216" cy="288032"/>
          </a:xfrm>
          <a:prstGeom prst="rect">
            <a:avLst/>
          </a:prstGeom>
        </p:spPr>
        <p:txBody>
          <a:bodyPr/>
          <a:lstStyle/>
          <a:p>
            <a:pPr algn="r">
              <a:buNone/>
            </a:pPr>
            <a:r>
              <a:rPr lang="fr-FR" sz="1800" dirty="0" smtClean="0">
                <a:solidFill>
                  <a:schemeClr val="tx1"/>
                </a:solidFill>
              </a:rPr>
              <a:t>Avril 2021</a:t>
            </a:r>
            <a:endParaRPr lang="fr-FR" sz="1800" b="1" dirty="0">
              <a:solidFill>
                <a:schemeClr val="accent6"/>
              </a:solidFill>
            </a:endParaRPr>
          </a:p>
          <a:p>
            <a:pPr algn="l"/>
            <a:endParaRPr lang="fr-FR" sz="1400" b="1" dirty="0">
              <a:solidFill>
                <a:schemeClr val="accent6"/>
              </a:solidFill>
            </a:endParaRPr>
          </a:p>
        </p:txBody>
      </p:sp>
      <p:sp>
        <p:nvSpPr>
          <p:cNvPr id="17" name="Forme libre 16"/>
          <p:cNvSpPr/>
          <p:nvPr/>
        </p:nvSpPr>
        <p:spPr>
          <a:xfrm>
            <a:off x="1835696" y="2450776"/>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1911230" y="2522829"/>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4" name="Ellipse 3"/>
          <p:cNvSpPr/>
          <p:nvPr/>
        </p:nvSpPr>
        <p:spPr>
          <a:xfrm>
            <a:off x="7192234" y="2436556"/>
            <a:ext cx="129012" cy="129012"/>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998366" y="2547535"/>
            <a:ext cx="64506" cy="64506"/>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339753" y="4205993"/>
            <a:ext cx="4851558" cy="830997"/>
          </a:xfrm>
          <a:prstGeom prst="rect">
            <a:avLst/>
          </a:prstGeom>
          <a:noFill/>
        </p:spPr>
        <p:txBody>
          <a:bodyPr wrap="square" rtlCol="0">
            <a:spAutoFit/>
          </a:bodyPr>
          <a:lstStyle/>
          <a:p>
            <a:pPr algn="ctr"/>
            <a:r>
              <a:rPr lang="fr-FR" sz="2400" b="1" dirty="0" smtClean="0">
                <a:solidFill>
                  <a:schemeClr val="accent6"/>
                </a:solidFill>
              </a:rPr>
              <a:t>RECAP sur les tests </a:t>
            </a:r>
            <a:r>
              <a:rPr lang="fr-FR" sz="2400" b="1" dirty="0" err="1" smtClean="0">
                <a:solidFill>
                  <a:schemeClr val="accent6"/>
                </a:solidFill>
              </a:rPr>
              <a:t>diag</a:t>
            </a:r>
            <a:endParaRPr lang="fr-FR" sz="2400" b="1" dirty="0" smtClean="0">
              <a:solidFill>
                <a:schemeClr val="accent6"/>
              </a:solidFill>
            </a:endParaRPr>
          </a:p>
          <a:p>
            <a:pPr algn="ctr"/>
            <a:r>
              <a:rPr lang="fr-FR" sz="2400" b="1" dirty="0" smtClean="0">
                <a:solidFill>
                  <a:schemeClr val="accent6"/>
                </a:solidFill>
              </a:rPr>
              <a:t>DFASM3 – Dernier Tour LCA</a:t>
            </a:r>
            <a:endParaRPr lang="fr-FR" sz="2400" dirty="0"/>
          </a:p>
        </p:txBody>
      </p:sp>
    </p:spTree>
    <p:extLst>
      <p:ext uri="{BB962C8B-B14F-4D97-AF65-F5344CB8AC3E}">
        <p14:creationId xmlns:p14="http://schemas.microsoft.com/office/powerpoint/2010/main" val="138574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1208040"/>
            <a:ext cx="8485094" cy="4597223"/>
          </a:xfrm>
          <a:prstGeom prst="rect">
            <a:avLst/>
          </a:prstGeom>
        </p:spPr>
        <p:txBody>
          <a:bodyPr/>
          <a:lstStyle/>
          <a:p>
            <a:pPr marL="0" indent="0" fontAlgn="base">
              <a:lnSpc>
                <a:spcPct val="120000"/>
              </a:lnSpc>
              <a:spcBef>
                <a:spcPct val="0"/>
              </a:spcBef>
              <a:spcAft>
                <a:spcPts val="450"/>
              </a:spcAft>
              <a:buClr>
                <a:schemeClr val="tx2"/>
              </a:buClr>
              <a:buSzPct val="100000"/>
              <a:buNone/>
            </a:pPr>
            <a:r>
              <a:rPr lang="fr-FR" sz="2000" dirty="0"/>
              <a:t>VALIDATION SCIENTIFIQUE D’UN NOUVEAU TEST DIAGNOSTIQUE</a:t>
            </a:r>
          </a:p>
          <a:p>
            <a:pPr marL="68580" indent="-135000" fontAlgn="base">
              <a:lnSpc>
                <a:spcPct val="120000"/>
              </a:lnSpc>
              <a:spcBef>
                <a:spcPct val="0"/>
              </a:spcBef>
              <a:spcAft>
                <a:spcPts val="450"/>
              </a:spcAft>
              <a:buClr>
                <a:schemeClr val="tx2"/>
              </a:buClr>
              <a:buSzPct val="100000"/>
              <a:buFont typeface="Wingdings" panose="05000000000000000000" pitchFamily="2" charset="2"/>
              <a:buChar char="v"/>
            </a:pPr>
            <a:r>
              <a:rPr lang="fr-FR" altLang="fr-FR" sz="1800" dirty="0">
                <a:solidFill>
                  <a:prstClr val="black"/>
                </a:solidFill>
              </a:rPr>
              <a:t> </a:t>
            </a:r>
            <a:r>
              <a:rPr lang="fr-FR" sz="1800" dirty="0"/>
              <a:t>Fiabilité de la mesure</a:t>
            </a:r>
            <a:endParaRPr lang="fr-FR" sz="1800" b="1" dirty="0">
              <a:solidFill>
                <a:prstClr val="black"/>
              </a:solidFill>
              <a:sym typeface="Wingdings" panose="05000000000000000000" pitchFamily="2" charset="2"/>
            </a:endParaRPr>
          </a:p>
          <a:p>
            <a:pPr marL="68580" indent="-135000" fontAlgn="base">
              <a:lnSpc>
                <a:spcPct val="120000"/>
              </a:lnSpc>
              <a:spcBef>
                <a:spcPct val="0"/>
              </a:spcBef>
              <a:spcAft>
                <a:spcPts val="450"/>
              </a:spcAft>
              <a:buClr>
                <a:schemeClr val="tx2"/>
              </a:buClr>
              <a:buSzPct val="100000"/>
              <a:buFont typeface="Wingdings" panose="05000000000000000000" pitchFamily="2" charset="2"/>
              <a:buChar char="v"/>
            </a:pPr>
            <a:r>
              <a:rPr lang="fr-FR" sz="1800" b="1" dirty="0">
                <a:solidFill>
                  <a:prstClr val="black"/>
                </a:solidFill>
                <a:sym typeface="Wingdings" panose="05000000000000000000" pitchFamily="2" charset="2"/>
              </a:rPr>
              <a:t> </a:t>
            </a:r>
            <a:r>
              <a:rPr lang="fr-FR" sz="1800" dirty="0"/>
              <a:t>Validité d’un test</a:t>
            </a:r>
            <a:endParaRPr lang="fr-FR" altLang="fr-FR" sz="1800" dirty="0">
              <a:solidFill>
                <a:prstClr val="black"/>
              </a:solidFill>
              <a:sym typeface="Wingdings" panose="05000000000000000000" pitchFamily="2" charset="2"/>
            </a:endParaRPr>
          </a:p>
          <a:p>
            <a:pPr lvl="1" fontAlgn="base">
              <a:lnSpc>
                <a:spcPct val="120000"/>
              </a:lnSpc>
              <a:spcBef>
                <a:spcPct val="0"/>
              </a:spcBef>
              <a:spcAft>
                <a:spcPts val="450"/>
              </a:spcAft>
              <a:buClr>
                <a:schemeClr val="accent1"/>
              </a:buClr>
              <a:buFont typeface="Wingdings" panose="05000000000000000000" pitchFamily="2" charset="2"/>
              <a:buChar char="§"/>
            </a:pPr>
            <a:r>
              <a:rPr lang="fr-FR" sz="1800" dirty="0"/>
              <a:t>Capacité du test à mesurer effectivement ce qu’il est censé mesurer</a:t>
            </a:r>
          </a:p>
          <a:p>
            <a:pPr lvl="1" fontAlgn="base">
              <a:lnSpc>
                <a:spcPct val="120000"/>
              </a:lnSpc>
              <a:spcBef>
                <a:spcPct val="0"/>
              </a:spcBef>
              <a:spcAft>
                <a:spcPts val="450"/>
              </a:spcAft>
              <a:buClr>
                <a:schemeClr val="accent1"/>
              </a:buClr>
              <a:buFont typeface="Wingdings" panose="05000000000000000000" pitchFamily="2" charset="2"/>
              <a:buChar char="§"/>
            </a:pPr>
            <a:r>
              <a:rPr lang="fr-FR" sz="1800" dirty="0"/>
              <a:t>Identification des malades vs. sujets sains</a:t>
            </a:r>
            <a:endParaRPr lang="fr-FR" altLang="fr-FR" sz="1800" b="1" dirty="0">
              <a:solidFill>
                <a:prstClr val="black"/>
              </a:solidFill>
            </a:endParaRP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800" dirty="0"/>
              <a:t>Malade (Test +) , Sujet sain (Test –)</a:t>
            </a: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800" dirty="0"/>
              <a:t>Test +(Malade) , Test –(Sujet sain)</a:t>
            </a: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800" dirty="0"/>
              <a:t>Sensibilité, Spécificité, Valeur Prédictive Positive et Valeur Prédictive Négative du test</a:t>
            </a:r>
          </a:p>
          <a:p>
            <a:pPr lvl="1" fontAlgn="base">
              <a:lnSpc>
                <a:spcPct val="120000"/>
              </a:lnSpc>
              <a:spcBef>
                <a:spcPct val="0"/>
              </a:spcBef>
              <a:spcAft>
                <a:spcPts val="450"/>
              </a:spcAft>
              <a:buClr>
                <a:schemeClr val="accent1"/>
              </a:buClr>
              <a:buFont typeface="Wingdings" panose="05000000000000000000" pitchFamily="2" charset="2"/>
              <a:buChar char="§"/>
            </a:pPr>
            <a:r>
              <a:rPr lang="fr-FR" sz="1800" dirty="0">
                <a:solidFill>
                  <a:prstClr val="black"/>
                </a:solidFill>
              </a:rPr>
              <a:t>Pouvoir discriminant d’un examen : Rapport de Vraisemblance d’un test</a:t>
            </a:r>
          </a:p>
          <a:p>
            <a:pPr lvl="1" fontAlgn="base">
              <a:lnSpc>
                <a:spcPct val="120000"/>
              </a:lnSpc>
              <a:spcBef>
                <a:spcPct val="0"/>
              </a:spcBef>
              <a:spcAft>
                <a:spcPts val="450"/>
              </a:spcAft>
              <a:buClr>
                <a:schemeClr val="accent1"/>
              </a:buClr>
              <a:buFont typeface="Wingdings" panose="05000000000000000000" pitchFamily="2" charset="2"/>
              <a:buChar char="§"/>
            </a:pPr>
            <a:r>
              <a:rPr lang="fr-FR" sz="1800" dirty="0">
                <a:solidFill>
                  <a:prstClr val="black"/>
                </a:solidFill>
              </a:rPr>
              <a:t>Notion de seuil : Courbe ROC</a:t>
            </a:r>
            <a:endParaRPr lang="fr-FR" altLang="fr-FR" sz="1800" dirty="0">
              <a:solidFill>
                <a:prstClr val="black"/>
              </a:solidFill>
            </a:endParaRPr>
          </a:p>
          <a:p>
            <a:endParaRPr lang="fr-FR" sz="2800" dirty="0"/>
          </a:p>
        </p:txBody>
      </p:sp>
      <p:cxnSp>
        <p:nvCxnSpPr>
          <p:cNvPr id="9" name="Connecteur droit 8"/>
          <p:cNvCxnSpPr/>
          <p:nvPr/>
        </p:nvCxnSpPr>
        <p:spPr>
          <a:xfrm>
            <a:off x="1446966" y="650404"/>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27584" y="116632"/>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Tree>
    <p:extLst>
      <p:ext uri="{BB962C8B-B14F-4D97-AF65-F5344CB8AC3E}">
        <p14:creationId xmlns:p14="http://schemas.microsoft.com/office/powerpoint/2010/main" val="3034054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hèmeUCBL">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ThèmeUCBL</Template>
  <TotalTime>21469</TotalTime>
  <Words>10053</Words>
  <Application>Microsoft Office PowerPoint</Application>
  <PresentationFormat>Affichage à l'écran (4:3)</PresentationFormat>
  <Paragraphs>1180</Paragraphs>
  <Slides>109</Slides>
  <Notes>50</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109</vt:i4>
      </vt:variant>
    </vt:vector>
  </HeadingPairs>
  <TitlesOfParts>
    <vt:vector size="126" baseType="lpstr">
      <vt:lpstr>acumin-pro</vt:lpstr>
      <vt:lpstr>AdvTT5843c571</vt:lpstr>
      <vt:lpstr>AdvTT5843c571+fb</vt:lpstr>
      <vt:lpstr>Arial</vt:lpstr>
      <vt:lpstr>Arial-BoldMT</vt:lpstr>
      <vt:lpstr>Calibri</vt:lpstr>
      <vt:lpstr>Courier New</vt:lpstr>
      <vt:lpstr>Garamond</vt:lpstr>
      <vt:lpstr>Google Sans</vt:lpstr>
      <vt:lpstr>Monotype Sorts</vt:lpstr>
      <vt:lpstr>Symbol</vt:lpstr>
      <vt:lpstr>Tahoma</vt:lpstr>
      <vt:lpstr>Times New Roman</vt:lpstr>
      <vt:lpstr>Tw Cen MT</vt:lpstr>
      <vt:lpstr>Wingdings</vt:lpstr>
      <vt:lpstr>Wingdings 3</vt:lpstr>
      <vt:lpstr>ThèmeUCBL</vt:lpstr>
      <vt:lpstr>LCA Express CONF D’ETE</vt:lpstr>
      <vt:lpstr>Le glossaire de LCA LE &amp; LS</vt:lpstr>
      <vt:lpstr>Dernier tour LCA épidémio</vt:lpstr>
      <vt:lpstr>Présentation PowerPoint</vt:lpstr>
      <vt:lpstr>Méthodologie</vt:lpstr>
      <vt:lpstr>Cas témoins</vt:lpstr>
      <vt:lpstr>Cas témoins</vt:lpstr>
      <vt:lpstr>Cohorte</vt:lpstr>
      <vt:lpstr>Cohorte prospective</vt:lpstr>
      <vt:lpstr>Présentation PowerPoint</vt:lpstr>
      <vt:lpstr>Cohorte historique</vt:lpstr>
      <vt:lpstr>Question ? </vt:lpstr>
      <vt:lpstr>Cohorte exposé/non exposé ? </vt:lpstr>
      <vt:lpstr>Cohorte exposé/non exposé</vt:lpstr>
      <vt:lpstr>Présentation PowerPoint</vt:lpstr>
      <vt:lpstr>Présentation PowerPoint</vt:lpstr>
      <vt:lpstr>Types d’études de cohorte</vt:lpstr>
      <vt:lpstr>Cohorte prospective ou historique ?</vt:lpstr>
      <vt:lpstr>Prospectif ou historique ?</vt:lpstr>
      <vt:lpstr>Biais lié aux perdus de vue</vt:lpstr>
      <vt:lpstr>Cohorte prospective ou historique ?</vt:lpstr>
      <vt:lpstr>Cohorte prospective ou historique ?</vt:lpstr>
      <vt:lpstr>Sujet blanc ECNi 2018-2019</vt:lpstr>
      <vt:lpstr>Sujet blanc ECNi 2018-2019</vt:lpstr>
      <vt:lpstr>Cohorte prospective ou historique ?</vt:lpstr>
      <vt:lpstr>Cohorte prospective ou historique ?</vt:lpstr>
      <vt:lpstr>Cohorte prospective / cohorte historique</vt:lpstr>
      <vt:lpstr>Spécificités des études sur bases de données</vt:lpstr>
      <vt:lpstr>Exemples</vt:lpstr>
      <vt:lpstr>Qu’est ce qu’une « grande base de données » ? </vt:lpstr>
      <vt:lpstr>Sujet blanc ECNi 2018-2019</vt:lpstr>
      <vt:lpstr>Sujet blanc ECNi 2018-2019</vt:lpstr>
      <vt:lpstr>ECNi Blanc 2019-2020</vt:lpstr>
      <vt:lpstr>Méthodologie</vt:lpstr>
      <vt:lpstr>Méthodologie</vt:lpstr>
      <vt:lpstr>Méthodologie</vt:lpstr>
      <vt:lpstr>ECNi Blanc 2019-2020</vt:lpstr>
      <vt:lpstr>K/T ou K/T nichée ?</vt:lpstr>
      <vt:lpstr>K/T ou K/T nichée ?</vt:lpstr>
      <vt:lpstr>K/T ou K/T nichée ?</vt:lpstr>
      <vt:lpstr>K/T ou K/T nichée ?</vt:lpstr>
      <vt:lpstr>Nested case-control </vt:lpstr>
      <vt:lpstr>Nested case-control </vt:lpstr>
      <vt:lpstr>Etudes sur bases de données</vt:lpstr>
      <vt:lpstr>Points de vigilance </vt:lpstr>
      <vt:lpstr>BIAIS</vt:lpstr>
      <vt:lpstr>Principaux biais à rechercher selon type d’étude</vt:lpstr>
      <vt:lpstr>Biais de sélection</vt:lpstr>
      <vt:lpstr>Principaux biais à rechercher selon type d’étude (liste non exhaustive)</vt:lpstr>
      <vt:lpstr>Exemple biais de sélection cohorte</vt:lpstr>
      <vt:lpstr>Exemple biais de sélection cohorte</vt:lpstr>
      <vt:lpstr>Biais lié aux perdus de vue</vt:lpstr>
      <vt:lpstr>Biais lié aux perdus de vue</vt:lpstr>
      <vt:lpstr>Biais de survie sélective</vt:lpstr>
      <vt:lpstr>Biais de survie sélective</vt:lpstr>
      <vt:lpstr>Biais de sélection dans les études cas témoins constitution des groupes</vt:lpstr>
      <vt:lpstr>Choix des témoins  (avantages et limites théoriques)</vt:lpstr>
      <vt:lpstr>Q 3 ECN 2020</vt:lpstr>
      <vt:lpstr>Cas incidents versus cas prévalents</vt:lpstr>
      <vt:lpstr>Validité interne ou validité externe ?</vt:lpstr>
      <vt:lpstr>Présentation PowerPoint</vt:lpstr>
      <vt:lpstr>Biais de mesure</vt:lpstr>
      <vt:lpstr>Principaux biais à rechercher selon type d’étude</vt:lpstr>
      <vt:lpstr>Evaluer le risque de biais de mesure</vt:lpstr>
      <vt:lpstr>Risque de biais de mesure</vt:lpstr>
      <vt:lpstr>Biais de mesure (ou classement)</vt:lpstr>
      <vt:lpstr>Biais de mesure non différentiel</vt:lpstr>
      <vt:lpstr>Réduire le biais de mesure</vt:lpstr>
      <vt:lpstr>Effets de confusion</vt:lpstr>
      <vt:lpstr>Principaux biais à rechercher selon type d’étude</vt:lpstr>
      <vt:lpstr>Prise en compte des facteurs de confusion</vt:lpstr>
      <vt:lpstr>Stratification</vt:lpstr>
      <vt:lpstr>2 notions à ne pas confondre</vt:lpstr>
      <vt:lpstr>Score de propension</vt:lpstr>
      <vt:lpstr>Biais causalité inverse</vt:lpstr>
      <vt:lpstr>Biais causalité inverse</vt:lpstr>
      <vt:lpstr>Biais causalité inverse</vt:lpstr>
      <vt:lpstr>Biais d’indication</vt:lpstr>
      <vt:lpstr>Biais d’indication</vt:lpstr>
      <vt:lpstr>Conséquence du biais d’indication</vt:lpstr>
      <vt:lpstr>Synthèse : Mécanismes du biais d’indication</vt:lpstr>
      <vt:lpstr>Mesure de l’association et analyses</vt:lpstr>
      <vt:lpstr>Test de tendance </vt:lpstr>
      <vt:lpstr>Test de tendance </vt:lpstr>
      <vt:lpstr>Test de tendance </vt:lpstr>
      <vt:lpstr>Test de tendance </vt:lpstr>
      <vt:lpstr>Test de tendance </vt:lpstr>
      <vt:lpstr>Test de tendance </vt:lpstr>
      <vt:lpstr>Présentation PowerPoint</vt:lpstr>
      <vt:lpstr>Mesure de l’association entre FDR et CJ</vt:lpstr>
      <vt:lpstr>Présentation PowerPoint</vt:lpstr>
      <vt:lpstr>Interprétation des résultats</vt:lpstr>
      <vt:lpstr>Facteur d’interaction = modificateur d’effet</vt:lpstr>
      <vt:lpstr>Conclusions </vt:lpstr>
      <vt:lpstr>Présentation PowerPoint</vt:lpstr>
      <vt:lpstr>Critères de Hill causalité</vt:lpstr>
      <vt:lpstr>Niveaux de preuve</vt:lpstr>
      <vt:lpstr>TESTS DIAG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 !  Bel été et bon courage !!!</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optionnelle 2015-2016 Lecture Critique d’Articles scientifiques en langue anglaise</dc:title>
  <dc:creator>VIPREY, Marie</dc:creator>
  <cp:lastModifiedBy>HAESEBAERT, Julie</cp:lastModifiedBy>
  <cp:revision>428</cp:revision>
  <cp:lastPrinted>2023-07-12T10:08:41Z</cp:lastPrinted>
  <dcterms:created xsi:type="dcterms:W3CDTF">2015-06-29T12:29:49Z</dcterms:created>
  <dcterms:modified xsi:type="dcterms:W3CDTF">2024-06-28T15:27:17Z</dcterms:modified>
</cp:coreProperties>
</file>