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69" r:id="rId2"/>
    <p:sldId id="26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0" autoAdjust="0"/>
    <p:restoredTop sz="82759" autoAdjust="0"/>
  </p:normalViewPr>
  <p:slideViewPr>
    <p:cSldViewPr>
      <p:cViewPr varScale="1">
        <p:scale>
          <a:sx n="92" d="100"/>
          <a:sy n="92" d="100"/>
        </p:scale>
        <p:origin x="17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1F76-78FB-4C28-9AF8-32F75D2E8F86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51058-C1D1-4DF2-AD28-61950F4D7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0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2E91B-A945-465F-B2F6-1DBE06EFD401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75296-B8EC-47E6-A0AA-09333D858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63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4762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75296-B8EC-47E6-A0AA-09333D858D3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2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1CBACC-010C-42FA-AB7C-F706FE9F77D8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5ACDE6-3AC9-4B7F-94B0-3EDD17A811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1CBACC-010C-42FA-AB7C-F706FE9F77D8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5ACDE6-3AC9-4B7F-94B0-3EDD17A811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8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100">
              <a:srgbClr val="FFFFFF"/>
            </a:gs>
            <a:gs pos="0">
              <a:schemeClr val="bg1"/>
            </a:gs>
            <a:gs pos="100000">
              <a:schemeClr val="bg1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pic>
        <p:nvPicPr>
          <p:cNvPr id="1027" name="Picture 3" descr="D:\Donnée 2\Monique\Appels à projets 2012-2013\Diaporama LYON EST\bas-de-page-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5779318"/>
            <a:ext cx="77597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ulie.haesebaert@chu-ly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Heloise.rouze@chu-lyon.f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Autofit/>
          </a:bodyPr>
          <a:lstStyle/>
          <a:p>
            <a:r>
              <a:rPr lang="fr-FR" sz="3600" dirty="0" smtClean="0"/>
              <a:t>Correction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Article 1</a:t>
            </a:r>
            <a:br>
              <a:rPr lang="fr-FR" sz="3600" dirty="0" smtClean="0"/>
            </a:br>
            <a:r>
              <a:rPr lang="fr-FR" sz="3200" b="1" dirty="0"/>
              <a:t>"</a:t>
            </a:r>
            <a:r>
              <a:rPr lang="fr-FR" sz="3200" b="1" dirty="0" err="1"/>
              <a:t>Assessment</a:t>
            </a:r>
            <a:r>
              <a:rPr lang="fr-FR" sz="3200" b="1" dirty="0"/>
              <a:t> of </a:t>
            </a:r>
            <a:r>
              <a:rPr lang="fr-FR" sz="3200" b="1" dirty="0" err="1"/>
              <a:t>glenohumeral</a:t>
            </a:r>
            <a:r>
              <a:rPr lang="fr-FR" sz="3200" b="1" dirty="0"/>
              <a:t> subluxation in </a:t>
            </a:r>
            <a:r>
              <a:rPr lang="fr-FR" sz="3200" b="1" dirty="0" err="1"/>
              <a:t>poststroke</a:t>
            </a:r>
            <a:r>
              <a:rPr lang="fr-FR" sz="3200" b="1" dirty="0"/>
              <a:t> </a:t>
            </a:r>
            <a:r>
              <a:rPr lang="fr-FR" sz="3200" b="1" dirty="0" err="1"/>
              <a:t>hemiplegia</a:t>
            </a:r>
            <a:r>
              <a:rPr lang="fr-FR" sz="3200" b="1" dirty="0"/>
              <a:t>: </a:t>
            </a:r>
            <a:r>
              <a:rPr lang="fr-FR" sz="3200" b="1" dirty="0" err="1"/>
              <a:t>comparison</a:t>
            </a:r>
            <a:r>
              <a:rPr lang="fr-FR" sz="3200" b="1" dirty="0"/>
              <a:t> </a:t>
            </a:r>
            <a:r>
              <a:rPr lang="fr-FR" sz="3200" b="1" dirty="0" err="1"/>
              <a:t>between</a:t>
            </a:r>
            <a:r>
              <a:rPr lang="fr-FR" sz="3200" b="1" dirty="0"/>
              <a:t> </a:t>
            </a:r>
            <a:r>
              <a:rPr lang="fr-FR" sz="3200" b="1" dirty="0" err="1"/>
              <a:t>ultrasound</a:t>
            </a:r>
            <a:r>
              <a:rPr lang="fr-FR" sz="3200" b="1" dirty="0"/>
              <a:t> and </a:t>
            </a:r>
            <a:r>
              <a:rPr lang="fr-FR" sz="3200" b="1" dirty="0" err="1"/>
              <a:t>fingerbreadth</a:t>
            </a:r>
            <a:r>
              <a:rPr lang="fr-FR" sz="3200" b="1" dirty="0"/>
              <a:t> palpation </a:t>
            </a:r>
            <a:r>
              <a:rPr lang="fr-FR" sz="3200" b="1" dirty="0" err="1"/>
              <a:t>methods</a:t>
            </a:r>
            <a:r>
              <a:rPr lang="fr-FR" sz="3200" b="1" dirty="0"/>
              <a:t>"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i="1" dirty="0" smtClean="0"/>
              <a:t>Kumar</a:t>
            </a:r>
            <a:r>
              <a:rPr lang="en-US" sz="3200" i="1" dirty="0" smtClean="0"/>
              <a:t>. </a:t>
            </a:r>
            <a:r>
              <a:rPr lang="en-US" sz="3200" i="1" dirty="0"/>
              <a:t>et al</a:t>
            </a:r>
            <a:r>
              <a:rPr lang="en-US" sz="3200" dirty="0"/>
              <a:t>, </a:t>
            </a:r>
            <a:r>
              <a:rPr lang="en-US" sz="3200" dirty="0" smtClean="0"/>
              <a:t>2014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>
            <a:normAutofit/>
          </a:bodyPr>
          <a:lstStyle/>
          <a:p>
            <a:r>
              <a:rPr lang="fr-FR" smtClean="0"/>
              <a:t>J.Haesebaert</a:t>
            </a:r>
            <a:r>
              <a:rPr lang="fr-FR" dirty="0" smtClean="0"/>
              <a:t> </a:t>
            </a:r>
            <a:r>
              <a:rPr lang="fr-FR" dirty="0" err="1" smtClean="0"/>
              <a:t>H.Rouze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julie.haesebaert@chu-lyon.fr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Heloise.rouze@chu-lyon.fr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 rot="20129188">
            <a:off x="265697" y="773415"/>
            <a:ext cx="298326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Correction non officielle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7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la procédure diagnostique échographique (une ou plusieurs réponses possibles):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 </a:t>
            </a:r>
            <a:r>
              <a:rPr lang="fr-FR" sz="2000" dirty="0" smtClean="0"/>
              <a:t>il </a:t>
            </a:r>
            <a:r>
              <a:rPr lang="fr-FR" sz="2000" dirty="0"/>
              <a:t>s’agit de la méthode diagnostique de référence (gold standard)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l’échographie a été réalisée par un opérateur expérimenté qui a reçu une formation spécifique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la différence de position du bras entre l'échographie et l'examen clinique par palpation rend la comparaison ininterprétable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les mesures sur l'écran de l'appareil d'échographie étaient masquées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la distance entre le bord latéral de l’acromion et la marge supérieure de la grande tubérosité est la variable mesurée en échographie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8583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la procédure diagnostique échographique (une ou plusieurs réponses possibles):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 </a:t>
            </a:r>
            <a:r>
              <a:rPr lang="fr-FR" sz="2000" strike="sngStrike" dirty="0" smtClean="0"/>
              <a:t>il </a:t>
            </a:r>
            <a:r>
              <a:rPr lang="fr-FR" sz="2000" strike="sngStrike" dirty="0"/>
              <a:t>s’agit de la méthode diagnostique de référence (gold standard)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l’échographie a été réalisée par un opérateur expérimenté qui a reçu une formation spécifique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la différence de position du bras entre l'échographie et l'examen clinique par palpation rend la comparaison ininterprétable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les mesures sur l'écran de l'appareil d'échographie étaient masquées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distance entre le bord latéral de l’acromion et la marge supérieure de la grande tubérosité est la variable mesurée en échographie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1713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Quelles mesures ont été prises pour limiter les biais potentiels dans cette étude ? (une ou plusieurs réponses possibles)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 smtClean="0"/>
              <a:t>les </a:t>
            </a:r>
            <a:r>
              <a:rPr lang="fr-FR" sz="2000" dirty="0"/>
              <a:t>évaluateurs effectuant l’examen clinique étaient en aveugle des mesures échographiques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l'opérateur réalisant l’échographie était en aveugle des résultats de l'évaluation clinique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l'ordre de réalisation des examens (palpation versus échographie) était tiré au sort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l’échographie était réalisée par un opérateur unique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tous les patients ont eu l’échographie quel que soit le résultat de l’examen clinique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21692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Quelles mesures ont été prises pour limiter les biais potentiels dans cette étude ? (une ou plusieurs réponses possibles)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 smtClean="0">
                <a:solidFill>
                  <a:srgbClr val="00B050"/>
                </a:solidFill>
              </a:rPr>
              <a:t>les </a:t>
            </a:r>
            <a:r>
              <a:rPr lang="fr-FR" sz="2000" dirty="0">
                <a:solidFill>
                  <a:srgbClr val="00B050"/>
                </a:solidFill>
              </a:rPr>
              <a:t>évaluateurs effectuant l’examen clinique étaient en aveugle des mesures échographiques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l'opérateur réalisant l’échographie était en aveugle des résultats de l'évaluation clinique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l'ordre de réalisation des examens (palpation versus échographie) était tiré au sort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l’échographie était réalisée par un opérateur unique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tous les patients ont eu l’échographie quel que soit le résultat de l’examen clinique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54595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 </a:t>
            </a:r>
            <a:r>
              <a:rPr lang="fr-FR" sz="2400" dirty="0"/>
              <a:t>propos de la figure 4, quels paramètres pourrait-on estimer concernant la procédure échographique par comparaison à l'examen clinique par palpation ? (une ou plusieurs réponses possibles)</a:t>
            </a:r>
          </a:p>
          <a:p>
            <a:endParaRPr lang="fr-FR" sz="2400" dirty="0"/>
          </a:p>
          <a:p>
            <a:pPr marL="400050" lvl="1" indent="0">
              <a:buNone/>
            </a:pPr>
            <a:r>
              <a:rPr lang="fr-FR" sz="2000" dirty="0"/>
              <a:t>A.	la sensibilité et la spécificité</a:t>
            </a:r>
          </a:p>
          <a:p>
            <a:pPr marL="400050" lvl="1" indent="0">
              <a:buNone/>
            </a:pPr>
            <a:r>
              <a:rPr lang="fr-FR" sz="2000" dirty="0"/>
              <a:t>B.	la valeur prédictive positive et la valeur prédictive négative</a:t>
            </a:r>
          </a:p>
          <a:p>
            <a:pPr marL="400050" lvl="1" indent="0">
              <a:buNone/>
            </a:pPr>
            <a:r>
              <a:rPr lang="fr-FR" sz="2000" dirty="0"/>
              <a:t>C.	la prévalence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 en post-accident vasculaire cérébral</a:t>
            </a:r>
          </a:p>
          <a:p>
            <a:pPr marL="400050" lvl="1" indent="0">
              <a:buNone/>
            </a:pPr>
            <a:r>
              <a:rPr lang="fr-FR" sz="2000" dirty="0"/>
              <a:t>D.	le pourcentage de patients non-évaluables</a:t>
            </a:r>
          </a:p>
          <a:p>
            <a:pPr marL="400050" lvl="1" indent="0">
              <a:buNone/>
            </a:pPr>
            <a:r>
              <a:rPr lang="fr-FR" sz="2000" dirty="0"/>
              <a:t>E.	l'aire sous la courbe ROC (AUROC)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389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 </a:t>
            </a:r>
            <a:r>
              <a:rPr lang="fr-FR" sz="2400" dirty="0"/>
              <a:t>propos de la figure 4, quels paramètres pourrait-on estimer concernant la procédure échographique par comparaison à l'examen clinique par palpation ? (une ou plusieurs réponses possibles)</a:t>
            </a:r>
          </a:p>
          <a:p>
            <a:endParaRPr lang="fr-FR" sz="2400" dirty="0"/>
          </a:p>
          <a:p>
            <a:pPr marL="400050" lvl="1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A.	la sensibilité et la spécificité</a:t>
            </a:r>
          </a:p>
          <a:p>
            <a:pPr marL="400050" lvl="1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B.	la valeur prédictive positive et la valeur prédictive négative</a:t>
            </a:r>
          </a:p>
          <a:p>
            <a:pPr marL="400050" lvl="1" indent="0">
              <a:buNone/>
            </a:pPr>
            <a:r>
              <a:rPr lang="fr-FR" sz="2000" strike="sngStrike" dirty="0"/>
              <a:t>C.	la prévalence de la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 en post-accident vasculaire cérébral</a:t>
            </a:r>
          </a:p>
          <a:p>
            <a:pPr marL="400050" lvl="1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D.	le pourcentage de patients non-évaluables</a:t>
            </a:r>
          </a:p>
          <a:p>
            <a:pPr marL="400050" lvl="1" indent="0">
              <a:buNone/>
            </a:pPr>
            <a:r>
              <a:rPr lang="fr-FR" sz="2000" strike="sngStrike" dirty="0"/>
              <a:t>E.	l'aire sous la courbe ROC (AUROC)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3846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la courbe ROC et de son interprétation (figure 3)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la courbe ROC représente la relation entre la sensibilité et (1-spécificité) pour chaque seuil de la méthode échographique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la diagonale représente les performances diagnostiques de l’examen clinique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les différentes mesures exprimées en cm correspondent aux seuils fixés arbitrairement par les auteurs pour estimer la sensibilité et la spécificité de l'échographie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un seuil de 0,5 cm est à privilégier pour confirmer le diagnostic par rapport à un seuil de 0,1 cm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plus de 5 seuils ont été utilisés pour construire la courbe ROC</a:t>
            </a:r>
          </a:p>
          <a:p>
            <a:pPr marL="1200150" lvl="2" indent="-342900">
              <a:buFont typeface="+mj-lt"/>
              <a:buAutoNum type="alphaU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0393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la courbe ROC et de son interprétation (figure 3)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courbe ROC représente la relation entre la sensibilité et (1-spécificité) pour chaque seuil de la méthode échographique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la diagonale représente les performances diagnostiques de l’examen clinique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les différentes mesures exprimées en cm correspondent aux seuils fixés arbitrairement par les auteurs pour estimer la sensibilité et la spécificité de l'échographie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un seuil de 0,5 cm est à privilégier pour confirmer le diagnostic par rapport à un seuil de 0,1 cm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plus de 5 seuils ont été utilisés pour construire la courbe ROC</a:t>
            </a:r>
          </a:p>
          <a:p>
            <a:pPr marL="1200150" lvl="2" indent="-342900">
              <a:buFont typeface="+mj-lt"/>
              <a:buAutoNum type="alphaU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0652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Dans cette étude, par comparaison à l'examen clinique par palpation (table 2)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 smtClean="0"/>
              <a:t>la </a:t>
            </a:r>
            <a:r>
              <a:rPr lang="fr-FR" sz="2000" dirty="0"/>
              <a:t>probabilité de subluxation </a:t>
            </a:r>
            <a:r>
              <a:rPr lang="fr-FR" sz="2000" dirty="0" err="1"/>
              <a:t>gléno</a:t>
            </a:r>
            <a:r>
              <a:rPr lang="fr-FR" sz="2000" dirty="0"/>
              <a:t>-humérale est de 68% si la mesure échographique est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62% des subluxations </a:t>
            </a:r>
            <a:r>
              <a:rPr lang="fr-FR" sz="2000" dirty="0" err="1"/>
              <a:t>gléno</a:t>
            </a:r>
            <a:r>
              <a:rPr lang="fr-FR" sz="2000" dirty="0"/>
              <a:t>-humérales ont une mesure échographique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 diagnostic de subluxation </a:t>
            </a:r>
            <a:r>
              <a:rPr lang="fr-FR" sz="2000" dirty="0" err="1"/>
              <a:t>gléno</a:t>
            </a:r>
            <a:r>
              <a:rPr lang="fr-FR" sz="2000" dirty="0"/>
              <a:t>-humérale est confirmé dans 62% des cas si la mesure échographique est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38% des patients sans subluxation </a:t>
            </a:r>
            <a:r>
              <a:rPr lang="fr-FR" sz="2000" dirty="0" err="1"/>
              <a:t>gléno</a:t>
            </a:r>
            <a:r>
              <a:rPr lang="fr-FR" sz="2000" dirty="0"/>
              <a:t>-humérale ont une mesure échographique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68% des patients avec une subluxation </a:t>
            </a:r>
            <a:r>
              <a:rPr lang="fr-FR" sz="2000" dirty="0" err="1"/>
              <a:t>gléno</a:t>
            </a:r>
            <a:r>
              <a:rPr lang="fr-FR" sz="2000" dirty="0"/>
              <a:t>-humérale ont une mesure échographique supérieure ou égale à 0,2 cm</a:t>
            </a:r>
          </a:p>
          <a:p>
            <a:pPr marL="1200150" lvl="2" indent="-342900">
              <a:buFont typeface="+mj-lt"/>
              <a:buAutoNum type="alphaU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5521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Dans cette étude, par comparaison à l'examen clinique par palpation (table 2)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 smtClean="0"/>
              <a:t>la </a:t>
            </a:r>
            <a:r>
              <a:rPr lang="fr-FR" sz="2000" strike="sngStrike" dirty="0"/>
              <a:t>probabilité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 est de 68% si la mesure échographique est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62% des subluxations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-humérales ont une mesure échographique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le diagnostic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 est confirmé dans 62% des cas si la mesure échographique est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38% des patients sans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 ont une mesure échographique supérieure ou égale à 0,2 cm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68% des patients avec une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 ont une mesure échographique supérieure ou égale à 0,2 cm</a:t>
            </a:r>
          </a:p>
          <a:p>
            <a:pPr marL="1200150" lvl="2" indent="-342900">
              <a:buFont typeface="+mj-lt"/>
              <a:buAutoNum type="alphaU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336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/>
              <a:t>A propos du rationnel de cette étude sur le diagnostic de la subluxation </a:t>
            </a:r>
            <a:r>
              <a:rPr lang="fr-FR" sz="2000" b="1" dirty="0" err="1"/>
              <a:t>gléno</a:t>
            </a:r>
            <a:r>
              <a:rPr lang="fr-FR" sz="2000" b="1" dirty="0"/>
              <a:t>-humérale (une ou plusieurs réponses possibles) :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/>
              <a:t>la radiographie est une méthode diagnostique valide et reproductible mais coûteuse et exposant aux radiations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/>
              <a:t>l’examen clinique par palpation est connu pour avoir trop de faux positifs pour la détection précoce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/>
              <a:t>l'examen </a:t>
            </a:r>
            <a:r>
              <a:rPr lang="fr-FR" sz="2000" dirty="0" err="1"/>
              <a:t>ultrasonographique</a:t>
            </a:r>
            <a:r>
              <a:rPr lang="fr-FR" sz="2000" dirty="0"/>
              <a:t> a une reproductibilité inter-opérateur élevée pour le diagnostic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/>
              <a:t>une étude antérieure a objectivé la discordance entre l’examen clinique par palpation et la radiographie pour le diagnostic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/>
              <a:t>en absence de diagnostic, la subluxation </a:t>
            </a:r>
            <a:r>
              <a:rPr lang="fr-FR" sz="2000" dirty="0" err="1"/>
              <a:t>gléno</a:t>
            </a:r>
            <a:r>
              <a:rPr lang="fr-FR" sz="2000" dirty="0"/>
              <a:t>-humérale peut évoluer défavorablement et devenir non curable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079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Par </a:t>
            </a:r>
            <a:r>
              <a:rPr lang="fr-FR" sz="2400" dirty="0"/>
              <a:t>comparaison à l'examen clinique par palpation, la mesure échographique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 smtClean="0"/>
              <a:t>pourrait </a:t>
            </a:r>
            <a:r>
              <a:rPr lang="fr-FR" sz="2000" dirty="0"/>
              <a:t>remplacer la radiographie pour le diagnostic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discrimine parfaitement les patients avec et ceux sans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améliore la performance diagnostique de la palpation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est pathognomonique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a des performances médiocres pour le diagnostic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90276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Par </a:t>
            </a:r>
            <a:r>
              <a:rPr lang="fr-FR" sz="2400" dirty="0"/>
              <a:t>comparaison à l'examen clinique par palpation, la mesure échographique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 smtClean="0"/>
              <a:t>pourrait </a:t>
            </a:r>
            <a:r>
              <a:rPr lang="fr-FR" sz="2000" strike="sngStrike" dirty="0"/>
              <a:t>remplacer la radiographie pour le diagnostic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discrimine parfaitement les patients avec et ceux sans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améliore la performance diagnostique de la palpation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est pathognomonique de la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a des performances médiocres pour le diagnostic de la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3700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Quelles sont les limites de cette étude ? (une ou plusieurs réponses possibles)</a:t>
            </a:r>
          </a:p>
          <a:p>
            <a:pPr marL="457200" lvl="1" indent="0">
              <a:buNone/>
            </a:pPr>
            <a:r>
              <a:rPr lang="fr-FR" sz="2000" dirty="0" smtClean="0"/>
              <a:t>A</a:t>
            </a:r>
            <a:r>
              <a:rPr lang="fr-FR" sz="2000" dirty="0"/>
              <a:t>.	les performances de la mesure échographique sont discutables compte-tenu de la méthode de référence utilisée</a:t>
            </a:r>
          </a:p>
          <a:p>
            <a:pPr marL="457200" lvl="1" indent="0">
              <a:buNone/>
            </a:pPr>
            <a:r>
              <a:rPr lang="fr-FR" sz="2000" dirty="0"/>
              <a:t>B.	on ne connait pas le nombre de sujets perdus de vue</a:t>
            </a:r>
          </a:p>
          <a:p>
            <a:pPr marL="457200" lvl="1" indent="0">
              <a:buNone/>
            </a:pPr>
            <a:r>
              <a:rPr lang="fr-FR" sz="2000" dirty="0"/>
              <a:t>C.	la reproductibilité inter-opérateurs de la méthode clinique par palpation n'est pas optimale dans la littérature</a:t>
            </a:r>
          </a:p>
          <a:p>
            <a:pPr marL="457200" lvl="1" indent="0">
              <a:buNone/>
            </a:pPr>
            <a:r>
              <a:rPr lang="fr-FR" sz="2000" dirty="0"/>
              <a:t>D.	le seuil de la mesure échographique fixé à 0,2 cm est trop bas</a:t>
            </a:r>
          </a:p>
          <a:p>
            <a:pPr marL="457200" lvl="1" indent="0">
              <a:buNone/>
            </a:pPr>
            <a:r>
              <a:rPr lang="fr-FR" sz="2000" dirty="0"/>
              <a:t>E.	les patients ont été recrutés dans plusieurs établissements de santé.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8871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r>
              <a:rPr lang="fr-FR" sz="2400" dirty="0"/>
              <a:t>Quelles sont les limites de cette étude ? (une ou plusieurs réponses possibles)</a:t>
            </a:r>
          </a:p>
          <a:p>
            <a:pPr marL="457200" lvl="1" indent="0">
              <a:buNone/>
            </a:pPr>
            <a:r>
              <a:rPr lang="fr-FR" sz="2000" dirty="0" smtClean="0">
                <a:solidFill>
                  <a:srgbClr val="00B050"/>
                </a:solidFill>
              </a:rPr>
              <a:t>A</a:t>
            </a:r>
            <a:r>
              <a:rPr lang="fr-FR" sz="2000" dirty="0">
                <a:solidFill>
                  <a:srgbClr val="00B050"/>
                </a:solidFill>
              </a:rPr>
              <a:t>.	les performances de la mesure échographique sont discutables compte-tenu de la méthode de référence utilisée</a:t>
            </a:r>
          </a:p>
          <a:p>
            <a:pPr marL="457200" lvl="1" indent="0">
              <a:buNone/>
            </a:pPr>
            <a:r>
              <a:rPr lang="fr-FR" sz="2000" strike="sngStrike" dirty="0"/>
              <a:t>B.	on ne connait pas le nombre de sujets perdus de vue</a:t>
            </a:r>
          </a:p>
          <a:p>
            <a:pPr marL="457200" lvl="1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C.	la reproductibilité inter-opérateurs de la méthode clinique par palpation n'est pas optimale dans la littérature</a:t>
            </a:r>
          </a:p>
          <a:p>
            <a:pPr marL="457200" lvl="1" indent="0">
              <a:buNone/>
            </a:pPr>
            <a:r>
              <a:rPr lang="fr-FR" sz="2000" strike="sngStrike" dirty="0"/>
              <a:t>D.	le seuil de la mesure échographique fixé à 0,2 cm est trop bas</a:t>
            </a:r>
          </a:p>
          <a:p>
            <a:pPr marL="457200" lvl="1" indent="0">
              <a:buNone/>
            </a:pPr>
            <a:r>
              <a:rPr lang="fr-FR" sz="2000" strike="sngStrike" dirty="0"/>
              <a:t>E.	les patients ont été recrutés dans plusieurs établissements de santé</a:t>
            </a:r>
            <a:r>
              <a:rPr lang="fr-FR" sz="2000" dirty="0"/>
              <a:t>.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40806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Les auteurs rapportent un coefficient de corrélation égal à 0,52 entre la mesure échographique et la mesure clinique (P&lt;0,001). Ce résultat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 smtClean="0"/>
              <a:t>reflète </a:t>
            </a:r>
            <a:r>
              <a:rPr lang="fr-FR" sz="2000" dirty="0"/>
              <a:t>le fait que les deux méthodes mesurent la même distance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objective une concordance élevée entre les deux mesures 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suggère que la corrélation entre les deux mesures ne résulte pas de fluctuations d’échantillonnage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montre que 52% des valeurs sont concordantes entre les deux méthodes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/>
              <a:t>montre que 52% de la variabilité de la mesure échographique est expliquée par la variabilité de la mesure clinique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3706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Les auteurs rapportent un coefficient de corrélation égal à 0,52 entre la mesure échographique et la mesure clinique (P&lt;0,001). Ce résultat (une ou plusieurs réponses possibles) :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 smtClean="0"/>
              <a:t>reflète </a:t>
            </a:r>
            <a:r>
              <a:rPr lang="fr-FR" sz="2000" strike="sngStrike" dirty="0"/>
              <a:t>le fait que les deux méthodes mesurent la même distance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objective une concordance élevée entre les deux mesures 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suggère que la corrélation entre les deux mesures ne résulte pas de fluctuations d’échantillonnage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montre que 52% des valeurs sont concordantes entre les deux méthodes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fr-FR" sz="2000" strike="sngStrike" dirty="0"/>
              <a:t>montre que 52% de la variabilité de la mesure échographique est expliquée par la variabilité de la mesure clinique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1055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la lecture de cet article, quelles recommandations pouvez-vous proposer pour un adulte ayant fait un accident vasculaire cérébral ? (une ou plusieurs réponses possibles)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 smtClean="0"/>
              <a:t>réaliser </a:t>
            </a:r>
            <a:r>
              <a:rPr lang="fr-FR" sz="2000" dirty="0"/>
              <a:t>une mesure par échographie pour confirmer le diagnostic clinique positif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réaliser une radiographie d'épaule en cas de suspicion clinique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préférer l'examen clinique par palpation à l'échographie pour le diagnostic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proposer à tous les patients un examen échographique pour dépister une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abandonner l'examen clinique par palpation au profit de l'échographie systématique pour le diagnostic précoce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04578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la lecture de cet article, quelles recommandations pouvez-vous proposer pour un adulte ayant fait un accident vasculaire cérébral ? (une ou plusieurs réponses possibles)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 smtClean="0"/>
              <a:t>réaliser </a:t>
            </a:r>
            <a:r>
              <a:rPr lang="fr-FR" sz="2000" strike="sngStrike" dirty="0"/>
              <a:t>une mesure par échographie pour confirmer le diagnostic clinique positif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réaliser une radiographie d'épaule en cas de suspicion clinique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préférer l'examen clinique par palpation à l'échographie pour le diagnostic de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proposer à tous les patients un examen échographique pour dépister une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abandonner l'examen clinique par palpation au profit de l'échographie systématique pour le diagnostic précoce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857250" lvl="2" indent="0"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3186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/>
              <a:t>A propos du rationnel de cette étude sur le diagnostic de la subluxation </a:t>
            </a:r>
            <a:r>
              <a:rPr lang="fr-FR" sz="2000" b="1" dirty="0" err="1"/>
              <a:t>gléno</a:t>
            </a:r>
            <a:r>
              <a:rPr lang="fr-FR" sz="2000" b="1" dirty="0"/>
              <a:t>-humérale (une ou plusieurs réponses possibles) :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radiographie est une méthode diagnostique valide et reproductible mais coûteuse et exposant aux radiations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strike="sngStrike" dirty="0"/>
              <a:t>l’examen clinique par palpation est connu pour avoir trop de faux positifs pour la détection précoce de la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strike="sngStrike" dirty="0"/>
              <a:t>l'examen </a:t>
            </a:r>
            <a:r>
              <a:rPr lang="fr-FR" sz="2000" strike="sngStrike" dirty="0" err="1"/>
              <a:t>ultrasonographique</a:t>
            </a:r>
            <a:r>
              <a:rPr lang="fr-FR" sz="2000" strike="sngStrike" dirty="0"/>
              <a:t> a une reproductibilité inter-opérateur élevée pour le diagnostic de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strike="sngStrike" dirty="0"/>
              <a:t>une étude antérieure a objectivé la discordance entre l’examen clinique par palpation et la radiographie pour le diagnostic de la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en absence de diagnostic, la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 peut évoluer défavorablement et devenir non curable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3639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A </a:t>
            </a:r>
            <a:r>
              <a:rPr lang="fr-FR" sz="2800" dirty="0"/>
              <a:t>propos des patients de l’étude (une ou plusieurs réponses possibles) :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 smtClean="0"/>
              <a:t>l’inclusion </a:t>
            </a:r>
            <a:r>
              <a:rPr lang="fr-FR" sz="2000" dirty="0"/>
              <a:t>de patients sans subluxation </a:t>
            </a:r>
            <a:r>
              <a:rPr lang="fr-FR" sz="2000" dirty="0" err="1"/>
              <a:t>gléno</a:t>
            </a:r>
            <a:r>
              <a:rPr lang="fr-FR" sz="2000" dirty="0"/>
              <a:t>-humérale permet d'estimer le taux de faux positifs de l'échographie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/>
              <a:t>l'exclusion des patients ayant un blocage de l’épaule est à l'origine d'un biais de sélection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/>
              <a:t>l’exclusion des patients ne pouvant réaliser le </a:t>
            </a:r>
            <a:r>
              <a:rPr lang="fr-FR" sz="2000" dirty="0" err="1"/>
              <a:t>testing</a:t>
            </a:r>
            <a:r>
              <a:rPr lang="fr-FR" sz="2000" dirty="0"/>
              <a:t> réduit l’</a:t>
            </a:r>
            <a:r>
              <a:rPr lang="fr-FR" sz="2000" dirty="0" err="1"/>
              <a:t>extrapolabilité</a:t>
            </a:r>
            <a:r>
              <a:rPr lang="fr-FR" sz="2000" dirty="0"/>
              <a:t> des résultats de l'étude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/>
              <a:t>l’accident vasculaire cérébral est un critère d’inclusion de l’étude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/>
              <a:t>la possibilité de respecter la posture assise est indispensable à la participation de l’étude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16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A </a:t>
            </a:r>
            <a:r>
              <a:rPr lang="fr-FR" sz="2800" dirty="0"/>
              <a:t>propos des patients de l’étude (une ou plusieurs réponses possibles) :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 smtClean="0">
                <a:solidFill>
                  <a:srgbClr val="00B050"/>
                </a:solidFill>
              </a:rPr>
              <a:t>l’inclusion </a:t>
            </a:r>
            <a:r>
              <a:rPr lang="fr-FR" sz="2000" dirty="0">
                <a:solidFill>
                  <a:srgbClr val="00B050"/>
                </a:solidFill>
              </a:rPr>
              <a:t>de patients sans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 permet d'estimer le taux de faux positifs de l'échographie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l'exclusion des patients ayant un blocage de l’épaule est à l'origine d'un biais de sélection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strike="sngStrike" dirty="0"/>
              <a:t>l’exclusion des patients ne pouvant réaliser le </a:t>
            </a:r>
            <a:r>
              <a:rPr lang="fr-FR" sz="2000" strike="sngStrike" dirty="0" err="1"/>
              <a:t>testing</a:t>
            </a:r>
            <a:r>
              <a:rPr lang="fr-FR" sz="2000" strike="sngStrike" dirty="0"/>
              <a:t> réduit l’</a:t>
            </a:r>
            <a:r>
              <a:rPr lang="fr-FR" sz="2000" strike="sngStrike" dirty="0" err="1"/>
              <a:t>extrapolabilité</a:t>
            </a:r>
            <a:r>
              <a:rPr lang="fr-FR" sz="2000" strike="sngStrike" dirty="0"/>
              <a:t> des résultats de l'étude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l’accident vasculaire cérébral est un critère d’inclusion de l’étude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possibilité de respecter la posture assise est indispensable à la participation de l’étude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74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 </a:t>
            </a:r>
            <a:r>
              <a:rPr lang="fr-FR" sz="2400" dirty="0"/>
              <a:t>propos du calcul du nombre de sujets nécessaire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 risque d'erreur statistique de première espèce (alpha) a été pris en compte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deux effectifs ont été calculés, ce qui augmente le risque d'erreur statistique de première espèce (alpha)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deux effectifs ont été calculés car la puissance statistique demandée n’était pas la même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les auteurs ont fait l'hypothèse d'une prévalence de la subluxation </a:t>
            </a:r>
            <a:r>
              <a:rPr lang="fr-FR" sz="2000" dirty="0" err="1"/>
              <a:t>gléno</a:t>
            </a:r>
            <a:r>
              <a:rPr lang="fr-FR" sz="2000" dirty="0"/>
              <a:t>-humérale de 50% dans l’échantillon d’étude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 nombre de sujets nécessaire a été adapté aux capacités de recrutement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36790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 </a:t>
            </a:r>
            <a:r>
              <a:rPr lang="fr-FR" sz="2400" dirty="0"/>
              <a:t>propos du calcul du nombre de sujets nécessaire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le risque d'erreur statistique de première espèce (alpha) a été pris en compte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deux effectifs ont été calculés, ce qui augmente le risque d'erreur statistique de première espèce (alpha)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deux effectifs ont été calculés car la puissance statistique demandée n’était pas la même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les auteurs ont fait l'hypothèse d'une prévalence de la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 de 50% dans l’échantillon d’étude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le nombre de sujets nécessaire a été adapté aux capacités de recrutement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714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l'examen clinique par palpation (</a:t>
            </a:r>
            <a:r>
              <a:rPr lang="fr-FR" sz="2400" dirty="0" err="1"/>
              <a:t>fingerbreadth</a:t>
            </a:r>
            <a:r>
              <a:rPr lang="fr-FR" sz="2400" dirty="0"/>
              <a:t> palpation)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 smtClean="0"/>
              <a:t>la </a:t>
            </a:r>
            <a:r>
              <a:rPr lang="fr-FR" sz="2000" dirty="0"/>
              <a:t>palpation est utilisée comme méthode de référence par les auteurs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la palpation discrimine sans erreur les patients avec versus sans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la palpation est opérateur dépendant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la palpation par un investigateur expérimenté posait le diagnostic final de subluxation </a:t>
            </a:r>
            <a:r>
              <a:rPr lang="fr-FR" sz="2000" dirty="0" err="1"/>
              <a:t>gléno</a:t>
            </a:r>
            <a:r>
              <a:rPr lang="fr-FR" sz="2000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/>
              <a:t>le protocole d'examen clinique par palpation était standardisé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980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dirty="0" smtClean="0"/>
              <a:t>Question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 propos de l'examen clinique par palpation (</a:t>
            </a:r>
            <a:r>
              <a:rPr lang="fr-FR" sz="2400" dirty="0" err="1"/>
              <a:t>fingerbreadth</a:t>
            </a:r>
            <a:r>
              <a:rPr lang="fr-FR" sz="2400" dirty="0"/>
              <a:t> palpation) (une ou plusieurs réponses possibles) :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 smtClean="0">
                <a:solidFill>
                  <a:srgbClr val="00B050"/>
                </a:solidFill>
              </a:rPr>
              <a:t>la </a:t>
            </a:r>
            <a:r>
              <a:rPr lang="fr-FR" sz="2000" dirty="0">
                <a:solidFill>
                  <a:srgbClr val="00B050"/>
                </a:solidFill>
              </a:rPr>
              <a:t>palpation est utilisée comme méthode de référence par les auteurs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strike="sngStrike" dirty="0"/>
              <a:t>la palpation discrimine sans erreur les patients avec versus sans subluxation </a:t>
            </a:r>
            <a:r>
              <a:rPr lang="fr-FR" sz="2000" strike="sngStrike" dirty="0" err="1"/>
              <a:t>gléno</a:t>
            </a:r>
            <a:r>
              <a:rPr lang="fr-FR" sz="2000" strike="sngStrike" dirty="0"/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palpation est opérateur dépendant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la palpation par un investigateur expérimenté posait le diagnostic final de subluxation </a:t>
            </a:r>
            <a:r>
              <a:rPr lang="fr-FR" sz="2000" dirty="0" err="1">
                <a:solidFill>
                  <a:srgbClr val="00B050"/>
                </a:solidFill>
              </a:rPr>
              <a:t>gléno</a:t>
            </a:r>
            <a:r>
              <a:rPr lang="fr-FR" sz="2000" dirty="0">
                <a:solidFill>
                  <a:srgbClr val="00B050"/>
                </a:solidFill>
              </a:rPr>
              <a:t>-humérale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fr-FR" sz="2000" dirty="0">
                <a:solidFill>
                  <a:srgbClr val="00B050"/>
                </a:solidFill>
              </a:rPr>
              <a:t>le protocole d'examen clinique par palpation était standardisé</a:t>
            </a:r>
          </a:p>
          <a:p>
            <a:pPr marL="800100" lvl="1" indent="-342900">
              <a:buFont typeface="+mj-lt"/>
              <a:buAutoNum type="alphaUcPeriod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004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UCBL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ThèmeUCBL</Template>
  <TotalTime>3020</TotalTime>
  <Words>2461</Words>
  <Application>Microsoft Office PowerPoint</Application>
  <PresentationFormat>Affichage à l'écran (4:3)</PresentationFormat>
  <Paragraphs>216</Paragraphs>
  <Slides>27</Slides>
  <Notes>27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0" baseType="lpstr">
      <vt:lpstr>Arial</vt:lpstr>
      <vt:lpstr>Calibri</vt:lpstr>
      <vt:lpstr>ThèmeUCBL</vt:lpstr>
      <vt:lpstr>Correction Article 1 "Assessment of glenohumeral subluxation in poststroke hemiplegia: comparison between ultrasound and fingerbreadth palpation methods"  Kumar. et al, 2014 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6</vt:lpstr>
      <vt:lpstr>Question 6</vt:lpstr>
      <vt:lpstr>Question 7</vt:lpstr>
      <vt:lpstr>Question 7</vt:lpstr>
      <vt:lpstr>Question 8</vt:lpstr>
      <vt:lpstr>Question 8</vt:lpstr>
      <vt:lpstr>Question 9</vt:lpstr>
      <vt:lpstr>Question 9</vt:lpstr>
      <vt:lpstr>Question 10</vt:lpstr>
      <vt:lpstr>Question 10</vt:lpstr>
      <vt:lpstr>Question 11</vt:lpstr>
      <vt:lpstr>Question 11</vt:lpstr>
      <vt:lpstr>Question 12</vt:lpstr>
      <vt:lpstr>Question 12</vt:lpstr>
      <vt:lpstr>Question 13</vt:lpstr>
      <vt:lpstr>Question 13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 optionnelle 2015-2016 Lecture Critique d’Articles scientifiques en langue anglaise</dc:title>
  <dc:creator>VIPREY, Marie</dc:creator>
  <cp:lastModifiedBy>HAESEBAERT, Julie</cp:lastModifiedBy>
  <cp:revision>107</cp:revision>
  <cp:lastPrinted>2019-09-16T15:22:24Z</cp:lastPrinted>
  <dcterms:created xsi:type="dcterms:W3CDTF">2015-06-29T12:29:49Z</dcterms:created>
  <dcterms:modified xsi:type="dcterms:W3CDTF">2021-09-09T16:04:09Z</dcterms:modified>
</cp:coreProperties>
</file>