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</p:sldMasterIdLst>
  <p:notesMasterIdLst>
    <p:notesMasterId r:id="rId10"/>
  </p:notesMasterIdLst>
  <p:handoutMasterIdLst>
    <p:handoutMasterId r:id="rId11"/>
  </p:handoutMasterIdLst>
  <p:sldIdLst>
    <p:sldId id="257" r:id="rId3"/>
    <p:sldId id="352" r:id="rId4"/>
    <p:sldId id="349" r:id="rId5"/>
    <p:sldId id="1074" r:id="rId6"/>
    <p:sldId id="358" r:id="rId7"/>
    <p:sldId id="353" r:id="rId8"/>
    <p:sldId id="350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1" autoAdjust="0"/>
    <p:restoredTop sz="91163" autoAdjust="0"/>
  </p:normalViewPr>
  <p:slideViewPr>
    <p:cSldViewPr>
      <p:cViewPr varScale="1">
        <p:scale>
          <a:sx n="62" d="100"/>
          <a:sy n="62" d="100"/>
        </p:scale>
        <p:origin x="1368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8FB40A-69F1-43A2-8DA7-DEFEC32FC71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76857FC-67A6-4D63-B993-958C5E7336B8}">
      <dgm:prSet phldrT="[Texte]"/>
      <dgm:spPr>
        <a:solidFill>
          <a:srgbClr val="FF0000">
            <a:alpha val="38000"/>
          </a:srgbClr>
        </a:solidFill>
      </dgm:spPr>
      <dgm:t>
        <a:bodyPr/>
        <a:lstStyle/>
        <a:p>
          <a:r>
            <a:rPr lang="fr-FR" dirty="0"/>
            <a:t>Lancement </a:t>
          </a:r>
          <a:r>
            <a:rPr lang="fr-FR" dirty="0" err="1"/>
            <a:t>HHLyon</a:t>
          </a:r>
          <a:r>
            <a:rPr lang="fr-FR" dirty="0"/>
            <a:t> #8</a:t>
          </a:r>
        </a:p>
        <a:p>
          <a:r>
            <a:rPr lang="fr-FR" dirty="0"/>
            <a:t>Septembre  2024</a:t>
          </a:r>
        </a:p>
      </dgm:t>
    </dgm:pt>
    <dgm:pt modelId="{161E9AE1-482C-41EA-81AF-6818505B5D41}" type="parTrans" cxnId="{EEE8D9FC-A736-410D-8259-A4F658F2C165}">
      <dgm:prSet/>
      <dgm:spPr/>
      <dgm:t>
        <a:bodyPr/>
        <a:lstStyle/>
        <a:p>
          <a:endParaRPr lang="fr-FR"/>
        </a:p>
      </dgm:t>
    </dgm:pt>
    <dgm:pt modelId="{AAA5B588-6EC9-4D18-BE32-CC535356294A}" type="sibTrans" cxnId="{EEE8D9FC-A736-410D-8259-A4F658F2C165}">
      <dgm:prSet/>
      <dgm:spPr/>
      <dgm:t>
        <a:bodyPr/>
        <a:lstStyle/>
        <a:p>
          <a:endParaRPr lang="fr-FR"/>
        </a:p>
      </dgm:t>
    </dgm:pt>
    <dgm:pt modelId="{58C6EA68-0077-4127-9011-F20AA12E030B}">
      <dgm:prSet phldrT="[Texte]"/>
      <dgm:spPr>
        <a:solidFill>
          <a:srgbClr val="FF0000">
            <a:alpha val="38000"/>
          </a:srgbClr>
        </a:solidFill>
      </dgm:spPr>
      <dgm:t>
        <a:bodyPr/>
        <a:lstStyle/>
        <a:p>
          <a:r>
            <a:rPr lang="fr-FR" dirty="0"/>
            <a:t>Mobilisation des participants, jury, coachs, partenaires </a:t>
          </a:r>
        </a:p>
        <a:p>
          <a:r>
            <a:rPr lang="fr-FR" dirty="0" err="1"/>
            <a:t>Janv-fev</a:t>
          </a:r>
          <a:r>
            <a:rPr lang="fr-FR" dirty="0"/>
            <a:t> 2025</a:t>
          </a:r>
        </a:p>
      </dgm:t>
    </dgm:pt>
    <dgm:pt modelId="{E09BE042-AFAA-4317-A60D-CBEA23F70448}" type="parTrans" cxnId="{734B45DA-C278-4872-96FA-47B34B57895D}">
      <dgm:prSet/>
      <dgm:spPr/>
      <dgm:t>
        <a:bodyPr/>
        <a:lstStyle/>
        <a:p>
          <a:endParaRPr lang="fr-FR"/>
        </a:p>
      </dgm:t>
    </dgm:pt>
    <dgm:pt modelId="{74765CF9-F6E8-4511-AE42-5C4DE6EA444C}" type="sibTrans" cxnId="{734B45DA-C278-4872-96FA-47B34B57895D}">
      <dgm:prSet/>
      <dgm:spPr/>
      <dgm:t>
        <a:bodyPr/>
        <a:lstStyle/>
        <a:p>
          <a:endParaRPr lang="fr-FR"/>
        </a:p>
      </dgm:t>
    </dgm:pt>
    <dgm:pt modelId="{2A03C97C-B3C6-4D55-8F7B-7A2DDCF3BF63}">
      <dgm:prSet phldrT="[Texte]"/>
      <dgm:spPr>
        <a:solidFill>
          <a:srgbClr val="FF0000">
            <a:alpha val="38000"/>
          </a:srgbClr>
        </a:solidFill>
      </dgm:spPr>
      <dgm:t>
        <a:bodyPr/>
        <a:lstStyle/>
        <a:p>
          <a:r>
            <a:rPr lang="fr-FR" dirty="0" err="1"/>
            <a:t>HHCafé</a:t>
          </a:r>
          <a:r>
            <a:rPr lang="fr-FR" dirty="0"/>
            <a:t> thématisés et mobilisation des porteurs de défi  </a:t>
          </a:r>
        </a:p>
        <a:p>
          <a:r>
            <a:rPr lang="fr-FR" dirty="0"/>
            <a:t>Sept-novembre 2024</a:t>
          </a:r>
        </a:p>
      </dgm:t>
    </dgm:pt>
    <dgm:pt modelId="{4219297F-FE19-41AF-9242-411E28AAA90C}" type="parTrans" cxnId="{23E4444A-1DB1-4CA4-8204-6AF92ACD38BC}">
      <dgm:prSet/>
      <dgm:spPr/>
      <dgm:t>
        <a:bodyPr/>
        <a:lstStyle/>
        <a:p>
          <a:endParaRPr lang="fr-FR"/>
        </a:p>
      </dgm:t>
    </dgm:pt>
    <dgm:pt modelId="{2FE3B28E-A508-42A7-AFCB-44B615680621}" type="sibTrans" cxnId="{23E4444A-1DB1-4CA4-8204-6AF92ACD38BC}">
      <dgm:prSet/>
      <dgm:spPr/>
      <dgm:t>
        <a:bodyPr/>
        <a:lstStyle/>
        <a:p>
          <a:endParaRPr lang="fr-FR"/>
        </a:p>
      </dgm:t>
    </dgm:pt>
    <dgm:pt modelId="{F3CE2615-4524-4FB2-A971-725AEEEDE110}">
      <dgm:prSet phldrT="[Texte]"/>
      <dgm:spPr>
        <a:solidFill>
          <a:srgbClr val="FF0000">
            <a:alpha val="38000"/>
          </a:srgbClr>
        </a:solidFill>
      </dgm:spPr>
      <dgm:t>
        <a:bodyPr/>
        <a:lstStyle/>
        <a:p>
          <a:r>
            <a:rPr lang="fr-FR" dirty="0"/>
            <a:t>Finalisation des défis et mobilisation des participants</a:t>
          </a:r>
        </a:p>
        <a:p>
          <a:r>
            <a:rPr lang="fr-FR" dirty="0" err="1"/>
            <a:t>Nov</a:t>
          </a:r>
          <a:r>
            <a:rPr lang="fr-FR" dirty="0"/>
            <a:t>-décembre 2024</a:t>
          </a:r>
        </a:p>
      </dgm:t>
    </dgm:pt>
    <dgm:pt modelId="{CCEB7D9D-B9AB-4E7C-BBB0-89659B515116}" type="parTrans" cxnId="{CB2015C0-276A-41FB-8C45-69D31E2D1025}">
      <dgm:prSet/>
      <dgm:spPr/>
      <dgm:t>
        <a:bodyPr/>
        <a:lstStyle/>
        <a:p>
          <a:endParaRPr lang="fr-FR"/>
        </a:p>
      </dgm:t>
    </dgm:pt>
    <dgm:pt modelId="{FF089E61-0657-4DFF-9D5E-33745F2E1F70}" type="sibTrans" cxnId="{CB2015C0-276A-41FB-8C45-69D31E2D1025}">
      <dgm:prSet/>
      <dgm:spPr/>
      <dgm:t>
        <a:bodyPr/>
        <a:lstStyle/>
        <a:p>
          <a:endParaRPr lang="fr-FR"/>
        </a:p>
      </dgm:t>
    </dgm:pt>
    <dgm:pt modelId="{CFE86145-0FDA-4EC6-9120-079B1B08260E}">
      <dgm:prSet phldrT="[Texte]"/>
      <dgm:spPr>
        <a:solidFill>
          <a:srgbClr val="FF0000">
            <a:alpha val="38000"/>
          </a:srgbClr>
        </a:solidFill>
      </dgm:spPr>
      <dgm:t>
        <a:bodyPr/>
        <a:lstStyle/>
        <a:p>
          <a:r>
            <a:rPr lang="fr-FR" dirty="0"/>
            <a:t>Weekend </a:t>
          </a:r>
          <a:r>
            <a:rPr lang="fr-FR" dirty="0" err="1"/>
            <a:t>HHLyon</a:t>
          </a:r>
          <a:endParaRPr lang="fr-FR" dirty="0"/>
        </a:p>
        <a:p>
          <a:r>
            <a:rPr lang="fr-FR" dirty="0"/>
            <a:t>15 et 16 </a:t>
          </a:r>
          <a:r>
            <a:rPr lang="fr-FR" dirty="0" err="1"/>
            <a:t>févirer</a:t>
          </a:r>
          <a:r>
            <a:rPr lang="fr-FR" dirty="0"/>
            <a:t> 2025</a:t>
          </a:r>
        </a:p>
      </dgm:t>
    </dgm:pt>
    <dgm:pt modelId="{E03BC76F-3C02-4FFC-B8DB-1F5838AA0452}" type="parTrans" cxnId="{41F86C1F-077D-4985-98D3-14807B008309}">
      <dgm:prSet/>
      <dgm:spPr/>
      <dgm:t>
        <a:bodyPr/>
        <a:lstStyle/>
        <a:p>
          <a:endParaRPr lang="fr-FR"/>
        </a:p>
      </dgm:t>
    </dgm:pt>
    <dgm:pt modelId="{101736C3-3D86-48AC-B7DE-6DB993C5183C}" type="sibTrans" cxnId="{41F86C1F-077D-4985-98D3-14807B008309}">
      <dgm:prSet/>
      <dgm:spPr/>
      <dgm:t>
        <a:bodyPr/>
        <a:lstStyle/>
        <a:p>
          <a:endParaRPr lang="fr-FR"/>
        </a:p>
      </dgm:t>
    </dgm:pt>
    <dgm:pt modelId="{6FAEAC8D-9047-474F-84C9-8E694284D9E5}" type="pres">
      <dgm:prSet presAssocID="{878FB40A-69F1-43A2-8DA7-DEFEC32FC718}" presName="CompostProcess" presStyleCnt="0">
        <dgm:presLayoutVars>
          <dgm:dir/>
          <dgm:resizeHandles val="exact"/>
        </dgm:presLayoutVars>
      </dgm:prSet>
      <dgm:spPr/>
    </dgm:pt>
    <dgm:pt modelId="{9B3AC624-A8C0-4D1A-813B-28B62DFE0D4F}" type="pres">
      <dgm:prSet presAssocID="{878FB40A-69F1-43A2-8DA7-DEFEC32FC718}" presName="arrow" presStyleLbl="bgShp" presStyleIdx="0" presStyleCnt="1"/>
      <dgm:spPr>
        <a:solidFill>
          <a:schemeClr val="tx1">
            <a:alpha val="40000"/>
          </a:schemeClr>
        </a:solidFill>
      </dgm:spPr>
    </dgm:pt>
    <dgm:pt modelId="{635A2124-7499-4824-86D6-D733AFF65591}" type="pres">
      <dgm:prSet presAssocID="{878FB40A-69F1-43A2-8DA7-DEFEC32FC718}" presName="linearProcess" presStyleCnt="0"/>
      <dgm:spPr/>
    </dgm:pt>
    <dgm:pt modelId="{9A6B26DE-487C-4794-8353-4A9F674406E2}" type="pres">
      <dgm:prSet presAssocID="{A76857FC-67A6-4D63-B993-958C5E7336B8}" presName="textNode" presStyleLbl="node1" presStyleIdx="0" presStyleCnt="5">
        <dgm:presLayoutVars>
          <dgm:bulletEnabled val="1"/>
        </dgm:presLayoutVars>
      </dgm:prSet>
      <dgm:spPr/>
    </dgm:pt>
    <dgm:pt modelId="{310178B6-F70C-4B60-8BBD-C8672F842EBE}" type="pres">
      <dgm:prSet presAssocID="{AAA5B588-6EC9-4D18-BE32-CC535356294A}" presName="sibTrans" presStyleCnt="0"/>
      <dgm:spPr/>
    </dgm:pt>
    <dgm:pt modelId="{EEFAC972-A328-4970-96C6-D9A9D28C3333}" type="pres">
      <dgm:prSet presAssocID="{58C6EA68-0077-4127-9011-F20AA12E030B}" presName="textNode" presStyleLbl="node1" presStyleIdx="1" presStyleCnt="5" custLinFactX="200000" custLinFactNeighborX="280733" custLinFactNeighborY="726">
        <dgm:presLayoutVars>
          <dgm:bulletEnabled val="1"/>
        </dgm:presLayoutVars>
      </dgm:prSet>
      <dgm:spPr/>
    </dgm:pt>
    <dgm:pt modelId="{7AAFF27E-0722-4454-86D3-3D079B86D6AC}" type="pres">
      <dgm:prSet presAssocID="{74765CF9-F6E8-4511-AE42-5C4DE6EA444C}" presName="sibTrans" presStyleCnt="0"/>
      <dgm:spPr/>
    </dgm:pt>
    <dgm:pt modelId="{096FF359-8CDA-4237-A996-971171EFF3F2}" type="pres">
      <dgm:prSet presAssocID="{CFE86145-0FDA-4EC6-9120-079B1B08260E}" presName="textNode" presStyleLbl="node1" presStyleIdx="2" presStyleCnt="5" custLinFactX="200000" custLinFactNeighborX="280733" custLinFactNeighborY="726">
        <dgm:presLayoutVars>
          <dgm:bulletEnabled val="1"/>
        </dgm:presLayoutVars>
      </dgm:prSet>
      <dgm:spPr/>
    </dgm:pt>
    <dgm:pt modelId="{01645809-BB1D-4675-8D23-561C83DF8A6E}" type="pres">
      <dgm:prSet presAssocID="{101736C3-3D86-48AC-B7DE-6DB993C5183C}" presName="sibTrans" presStyleCnt="0"/>
      <dgm:spPr/>
    </dgm:pt>
    <dgm:pt modelId="{430D216B-E7D1-47DC-A051-780293ED39B4}" type="pres">
      <dgm:prSet presAssocID="{2A03C97C-B3C6-4D55-8F7B-7A2DDCF3BF63}" presName="textNode" presStyleLbl="node1" presStyleIdx="3" presStyleCnt="5" custLinFactX="-199774" custLinFactNeighborX="-200000" custLinFactNeighborY="2083">
        <dgm:presLayoutVars>
          <dgm:bulletEnabled val="1"/>
        </dgm:presLayoutVars>
      </dgm:prSet>
      <dgm:spPr/>
    </dgm:pt>
    <dgm:pt modelId="{F7260E08-BDCA-40BF-92CB-5010AF4EC851}" type="pres">
      <dgm:prSet presAssocID="{2FE3B28E-A508-42A7-AFCB-44B615680621}" presName="sibTrans" presStyleCnt="0"/>
      <dgm:spPr/>
    </dgm:pt>
    <dgm:pt modelId="{D6774EF7-B6D8-492E-A2EC-C4BD9138CF5B}" type="pres">
      <dgm:prSet presAssocID="{F3CE2615-4524-4FB2-A971-725AEEEDE110}" presName="textNode" presStyleLbl="node1" presStyleIdx="4" presStyleCnt="5" custLinFactX="-197619" custLinFactNeighborX="-200000" custLinFactNeighborY="3125">
        <dgm:presLayoutVars>
          <dgm:bulletEnabled val="1"/>
        </dgm:presLayoutVars>
      </dgm:prSet>
      <dgm:spPr/>
    </dgm:pt>
  </dgm:ptLst>
  <dgm:cxnLst>
    <dgm:cxn modelId="{CD7E8518-5B0F-4A17-8FE1-5F7063ECB16F}" type="presOf" srcId="{2A03C97C-B3C6-4D55-8F7B-7A2DDCF3BF63}" destId="{430D216B-E7D1-47DC-A051-780293ED39B4}" srcOrd="0" destOrd="0" presId="urn:microsoft.com/office/officeart/2005/8/layout/hProcess9"/>
    <dgm:cxn modelId="{41F86C1F-077D-4985-98D3-14807B008309}" srcId="{878FB40A-69F1-43A2-8DA7-DEFEC32FC718}" destId="{CFE86145-0FDA-4EC6-9120-079B1B08260E}" srcOrd="2" destOrd="0" parTransId="{E03BC76F-3C02-4FFC-B8DB-1F5838AA0452}" sibTransId="{101736C3-3D86-48AC-B7DE-6DB993C5183C}"/>
    <dgm:cxn modelId="{3A66E364-30BE-44FB-8678-8AA438D08868}" type="presOf" srcId="{F3CE2615-4524-4FB2-A971-725AEEEDE110}" destId="{D6774EF7-B6D8-492E-A2EC-C4BD9138CF5B}" srcOrd="0" destOrd="0" presId="urn:microsoft.com/office/officeart/2005/8/layout/hProcess9"/>
    <dgm:cxn modelId="{23E4444A-1DB1-4CA4-8204-6AF92ACD38BC}" srcId="{878FB40A-69F1-43A2-8DA7-DEFEC32FC718}" destId="{2A03C97C-B3C6-4D55-8F7B-7A2DDCF3BF63}" srcOrd="3" destOrd="0" parTransId="{4219297F-FE19-41AF-9242-411E28AAA90C}" sibTransId="{2FE3B28E-A508-42A7-AFCB-44B615680621}"/>
    <dgm:cxn modelId="{1858D796-C514-469F-B931-D1CD3EA68C83}" type="presOf" srcId="{CFE86145-0FDA-4EC6-9120-079B1B08260E}" destId="{096FF359-8CDA-4237-A996-971171EFF3F2}" srcOrd="0" destOrd="0" presId="urn:microsoft.com/office/officeart/2005/8/layout/hProcess9"/>
    <dgm:cxn modelId="{C3FE84BE-AC76-468F-99C9-D47491B543AF}" type="presOf" srcId="{878FB40A-69F1-43A2-8DA7-DEFEC32FC718}" destId="{6FAEAC8D-9047-474F-84C9-8E694284D9E5}" srcOrd="0" destOrd="0" presId="urn:microsoft.com/office/officeart/2005/8/layout/hProcess9"/>
    <dgm:cxn modelId="{CB2015C0-276A-41FB-8C45-69D31E2D1025}" srcId="{878FB40A-69F1-43A2-8DA7-DEFEC32FC718}" destId="{F3CE2615-4524-4FB2-A971-725AEEEDE110}" srcOrd="4" destOrd="0" parTransId="{CCEB7D9D-B9AB-4E7C-BBB0-89659B515116}" sibTransId="{FF089E61-0657-4DFF-9D5E-33745F2E1F70}"/>
    <dgm:cxn modelId="{3ECE61CF-E81A-4BED-813A-81EFBABF7AB6}" type="presOf" srcId="{A76857FC-67A6-4D63-B993-958C5E7336B8}" destId="{9A6B26DE-487C-4794-8353-4A9F674406E2}" srcOrd="0" destOrd="0" presId="urn:microsoft.com/office/officeart/2005/8/layout/hProcess9"/>
    <dgm:cxn modelId="{734B45DA-C278-4872-96FA-47B34B57895D}" srcId="{878FB40A-69F1-43A2-8DA7-DEFEC32FC718}" destId="{58C6EA68-0077-4127-9011-F20AA12E030B}" srcOrd="1" destOrd="0" parTransId="{E09BE042-AFAA-4317-A60D-CBEA23F70448}" sibTransId="{74765CF9-F6E8-4511-AE42-5C4DE6EA444C}"/>
    <dgm:cxn modelId="{E8CD0AE3-38CF-42F7-846E-B828782575B5}" type="presOf" srcId="{58C6EA68-0077-4127-9011-F20AA12E030B}" destId="{EEFAC972-A328-4970-96C6-D9A9D28C3333}" srcOrd="0" destOrd="0" presId="urn:microsoft.com/office/officeart/2005/8/layout/hProcess9"/>
    <dgm:cxn modelId="{EEE8D9FC-A736-410D-8259-A4F658F2C165}" srcId="{878FB40A-69F1-43A2-8DA7-DEFEC32FC718}" destId="{A76857FC-67A6-4D63-B993-958C5E7336B8}" srcOrd="0" destOrd="0" parTransId="{161E9AE1-482C-41EA-81AF-6818505B5D41}" sibTransId="{AAA5B588-6EC9-4D18-BE32-CC535356294A}"/>
    <dgm:cxn modelId="{06DA67FD-0A68-4A07-A4F0-DC4C6B10289F}" type="presParOf" srcId="{6FAEAC8D-9047-474F-84C9-8E694284D9E5}" destId="{9B3AC624-A8C0-4D1A-813B-28B62DFE0D4F}" srcOrd="0" destOrd="0" presId="urn:microsoft.com/office/officeart/2005/8/layout/hProcess9"/>
    <dgm:cxn modelId="{233CBCD3-6D4E-469B-A542-69B888A9AA7D}" type="presParOf" srcId="{6FAEAC8D-9047-474F-84C9-8E694284D9E5}" destId="{635A2124-7499-4824-86D6-D733AFF65591}" srcOrd="1" destOrd="0" presId="urn:microsoft.com/office/officeart/2005/8/layout/hProcess9"/>
    <dgm:cxn modelId="{83DFECFC-66CD-477B-9799-24F175FF5562}" type="presParOf" srcId="{635A2124-7499-4824-86D6-D733AFF65591}" destId="{9A6B26DE-487C-4794-8353-4A9F674406E2}" srcOrd="0" destOrd="0" presId="urn:microsoft.com/office/officeart/2005/8/layout/hProcess9"/>
    <dgm:cxn modelId="{CFE6AC7C-B703-444C-9786-208D74BDBB50}" type="presParOf" srcId="{635A2124-7499-4824-86D6-D733AFF65591}" destId="{310178B6-F70C-4B60-8BBD-C8672F842EBE}" srcOrd="1" destOrd="0" presId="urn:microsoft.com/office/officeart/2005/8/layout/hProcess9"/>
    <dgm:cxn modelId="{DE767848-51BB-4A41-BB5C-0E38AE8F92EC}" type="presParOf" srcId="{635A2124-7499-4824-86D6-D733AFF65591}" destId="{EEFAC972-A328-4970-96C6-D9A9D28C3333}" srcOrd="2" destOrd="0" presId="urn:microsoft.com/office/officeart/2005/8/layout/hProcess9"/>
    <dgm:cxn modelId="{C6841CAF-E8EB-4BD1-9AC1-17E56C96AE4B}" type="presParOf" srcId="{635A2124-7499-4824-86D6-D733AFF65591}" destId="{7AAFF27E-0722-4454-86D3-3D079B86D6AC}" srcOrd="3" destOrd="0" presId="urn:microsoft.com/office/officeart/2005/8/layout/hProcess9"/>
    <dgm:cxn modelId="{A3712556-8E1E-4798-81C6-BF8B6CEA594C}" type="presParOf" srcId="{635A2124-7499-4824-86D6-D733AFF65591}" destId="{096FF359-8CDA-4237-A996-971171EFF3F2}" srcOrd="4" destOrd="0" presId="urn:microsoft.com/office/officeart/2005/8/layout/hProcess9"/>
    <dgm:cxn modelId="{4F18DAE8-EA59-42C7-A8F8-66158D232730}" type="presParOf" srcId="{635A2124-7499-4824-86D6-D733AFF65591}" destId="{01645809-BB1D-4675-8D23-561C83DF8A6E}" srcOrd="5" destOrd="0" presId="urn:microsoft.com/office/officeart/2005/8/layout/hProcess9"/>
    <dgm:cxn modelId="{4C23D593-BEC4-4124-8724-D86121BC83BE}" type="presParOf" srcId="{635A2124-7499-4824-86D6-D733AFF65591}" destId="{430D216B-E7D1-47DC-A051-780293ED39B4}" srcOrd="6" destOrd="0" presId="urn:microsoft.com/office/officeart/2005/8/layout/hProcess9"/>
    <dgm:cxn modelId="{3D5F3AF9-7984-4F97-B7C5-7D01A4D7D84B}" type="presParOf" srcId="{635A2124-7499-4824-86D6-D733AFF65591}" destId="{F7260E08-BDCA-40BF-92CB-5010AF4EC851}" srcOrd="7" destOrd="0" presId="urn:microsoft.com/office/officeart/2005/8/layout/hProcess9"/>
    <dgm:cxn modelId="{6CA30F43-A008-4BE8-A301-A62D960B6D5F}" type="presParOf" srcId="{635A2124-7499-4824-86D6-D733AFF65591}" destId="{D6774EF7-B6D8-492E-A2EC-C4BD9138CF5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AC624-A8C0-4D1A-813B-28B62DFE0D4F}">
      <dsp:nvSpPr>
        <dsp:cNvPr id="0" name=""/>
        <dsp:cNvSpPr/>
      </dsp:nvSpPr>
      <dsp:spPr>
        <a:xfrm>
          <a:off x="590216" y="0"/>
          <a:ext cx="6689126" cy="3456385"/>
        </a:xfrm>
        <a:prstGeom prst="rightArrow">
          <a:avLst/>
        </a:prstGeom>
        <a:solidFill>
          <a:schemeClr val="tx1"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6B26DE-487C-4794-8353-4A9F674406E2}">
      <dsp:nvSpPr>
        <dsp:cNvPr id="0" name=""/>
        <dsp:cNvSpPr/>
      </dsp:nvSpPr>
      <dsp:spPr>
        <a:xfrm>
          <a:off x="3458" y="1036915"/>
          <a:ext cx="1512046" cy="1382554"/>
        </a:xfrm>
        <a:prstGeom prst="roundRect">
          <a:avLst/>
        </a:prstGeom>
        <a:solidFill>
          <a:srgbClr val="FF0000">
            <a:alpha val="38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Lancement </a:t>
          </a:r>
          <a:r>
            <a:rPr lang="fr-FR" sz="1300" kern="1200" dirty="0" err="1"/>
            <a:t>HHLyon</a:t>
          </a:r>
          <a:r>
            <a:rPr lang="fr-FR" sz="1300" kern="1200" dirty="0"/>
            <a:t> #8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Septembre  2024</a:t>
          </a:r>
        </a:p>
      </dsp:txBody>
      <dsp:txXfrm>
        <a:off x="70949" y="1104406"/>
        <a:ext cx="1377064" cy="1247572"/>
      </dsp:txXfrm>
    </dsp:sp>
    <dsp:sp modelId="{EEFAC972-A328-4970-96C6-D9A9D28C3333}">
      <dsp:nvSpPr>
        <dsp:cNvPr id="0" name=""/>
        <dsp:cNvSpPr/>
      </dsp:nvSpPr>
      <dsp:spPr>
        <a:xfrm>
          <a:off x="4827441" y="1046952"/>
          <a:ext cx="1512046" cy="1382554"/>
        </a:xfrm>
        <a:prstGeom prst="roundRect">
          <a:avLst/>
        </a:prstGeom>
        <a:solidFill>
          <a:srgbClr val="FF0000">
            <a:alpha val="38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Mobilisation des participants, jury, coachs, partenaires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 err="1"/>
            <a:t>Janv-fev</a:t>
          </a:r>
          <a:r>
            <a:rPr lang="fr-FR" sz="1300" kern="1200" dirty="0"/>
            <a:t> 2025</a:t>
          </a:r>
        </a:p>
      </dsp:txBody>
      <dsp:txXfrm>
        <a:off x="4894932" y="1114443"/>
        <a:ext cx="1377064" cy="1247572"/>
      </dsp:txXfrm>
    </dsp:sp>
    <dsp:sp modelId="{096FF359-8CDA-4237-A996-971171EFF3F2}">
      <dsp:nvSpPr>
        <dsp:cNvPr id="0" name=""/>
        <dsp:cNvSpPr/>
      </dsp:nvSpPr>
      <dsp:spPr>
        <a:xfrm>
          <a:off x="6357513" y="1046952"/>
          <a:ext cx="1512046" cy="1382554"/>
        </a:xfrm>
        <a:prstGeom prst="roundRect">
          <a:avLst/>
        </a:prstGeom>
        <a:solidFill>
          <a:srgbClr val="FF0000">
            <a:alpha val="38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Weekend </a:t>
          </a:r>
          <a:r>
            <a:rPr lang="fr-FR" sz="1300" kern="1200" dirty="0" err="1"/>
            <a:t>HHLyon</a:t>
          </a:r>
          <a:endParaRPr lang="fr-FR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15 et 16 </a:t>
          </a:r>
          <a:r>
            <a:rPr lang="fr-FR" sz="1300" kern="1200" dirty="0" err="1"/>
            <a:t>févirer</a:t>
          </a:r>
          <a:r>
            <a:rPr lang="fr-FR" sz="1300" kern="1200" dirty="0"/>
            <a:t> 2025</a:t>
          </a:r>
        </a:p>
      </dsp:txBody>
      <dsp:txXfrm>
        <a:off x="6425004" y="1114443"/>
        <a:ext cx="1377064" cy="1247572"/>
      </dsp:txXfrm>
    </dsp:sp>
    <dsp:sp modelId="{430D216B-E7D1-47DC-A051-780293ED39B4}">
      <dsp:nvSpPr>
        <dsp:cNvPr id="0" name=""/>
        <dsp:cNvSpPr/>
      </dsp:nvSpPr>
      <dsp:spPr>
        <a:xfrm>
          <a:off x="1594524" y="1065714"/>
          <a:ext cx="1512046" cy="1382554"/>
        </a:xfrm>
        <a:prstGeom prst="roundRect">
          <a:avLst/>
        </a:prstGeom>
        <a:solidFill>
          <a:srgbClr val="FF0000">
            <a:alpha val="38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 err="1"/>
            <a:t>HHCafé</a:t>
          </a:r>
          <a:r>
            <a:rPr lang="fr-FR" sz="1300" kern="1200" dirty="0"/>
            <a:t> thématisés et mobilisation des porteurs de défi 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Sept-novembre 2024</a:t>
          </a:r>
        </a:p>
      </dsp:txBody>
      <dsp:txXfrm>
        <a:off x="1662015" y="1133205"/>
        <a:ext cx="1377064" cy="1247572"/>
      </dsp:txXfrm>
    </dsp:sp>
    <dsp:sp modelId="{D6774EF7-B6D8-492E-A2EC-C4BD9138CF5B}">
      <dsp:nvSpPr>
        <dsp:cNvPr id="0" name=""/>
        <dsp:cNvSpPr/>
      </dsp:nvSpPr>
      <dsp:spPr>
        <a:xfrm>
          <a:off x="3214758" y="1080120"/>
          <a:ext cx="1512046" cy="1382554"/>
        </a:xfrm>
        <a:prstGeom prst="roundRect">
          <a:avLst/>
        </a:prstGeom>
        <a:solidFill>
          <a:srgbClr val="FF0000">
            <a:alpha val="38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Finalisation des défis et mobilisation des participants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 err="1"/>
            <a:t>Nov</a:t>
          </a:r>
          <a:r>
            <a:rPr lang="fr-FR" sz="1300" kern="1200" dirty="0"/>
            <a:t>-décembre 2024</a:t>
          </a:r>
        </a:p>
      </dsp:txBody>
      <dsp:txXfrm>
        <a:off x="3282249" y="1147611"/>
        <a:ext cx="1377064" cy="1247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8DFB7F-492C-4306-B447-6E9C980589E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12909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22022-52A7-4CE1-82EF-EC64967F027D}" type="datetimeFigureOut">
              <a:rPr lang="fr-FR" smtClean="0"/>
              <a:t>29/07/2024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84721-EDF4-4603-9CA7-0BD1C1423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975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4721-EDF4-4603-9CA7-0BD1C1423A7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268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4721-EDF4-4603-9CA7-0BD1C1423A7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279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4721-EDF4-4603-9CA7-0BD1C1423A7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315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 : passer en mode hackathon peut donner une idée d’une méthode et du changement de posture, c’est aussi s’acculturer à l’innovation – aujourd’hui, la démarche hackathon « sert » plus aux personnels de santé pour s’acculturer à une démarche d’innovation en mode collaboratif que pour les innovateurs / entrepreneurs pour développer des projets. </a:t>
            </a:r>
            <a:endParaRPr lang="fr-FR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En plus la démarche « hackathon », </a:t>
            </a:r>
            <a:r>
              <a:rPr lang="fr-FR" sz="1200" dirty="0">
                <a:effectLst/>
              </a:rPr>
              <a:t>la notion que l’innovation redonne à l’acteur de santé confiance en sa capacité d’agir lorsqu’il s’engage et développe la puissance du collectif (d’une certaine façon une communauté apprenante qui permet l’innovation collective)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488115-53E6-AF4B-A605-61327018FCC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824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4721-EDF4-4603-9CA7-0BD1C1423A7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87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4721-EDF4-4603-9CA7-0BD1C1423A7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362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4721-EDF4-4603-9CA7-0BD1C1423A7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155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809290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65040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610442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496929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F97E058-ECF2-4504-B293-E28DAEC856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88" y="5949280"/>
            <a:ext cx="764704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226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90028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82441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739693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471588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831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0678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695665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24114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24576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17031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7807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75764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6975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9125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41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1777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571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0" y="2420938"/>
            <a:ext cx="431800" cy="431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3429000"/>
            <a:ext cx="431800" cy="431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6237288"/>
            <a:ext cx="9144000" cy="647700"/>
            <a:chOff x="0" y="4020"/>
            <a:chExt cx="5760" cy="408"/>
          </a:xfrm>
        </p:grpSpPr>
        <p:sp>
          <p:nvSpPr>
            <p:cNvPr id="2055" name="Rectangle 12"/>
            <p:cNvSpPr>
              <a:spLocks noChangeArrowheads="1"/>
            </p:cNvSpPr>
            <p:nvPr/>
          </p:nvSpPr>
          <p:spPr bwMode="auto">
            <a:xfrm>
              <a:off x="0" y="4020"/>
              <a:ext cx="5760" cy="4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pic>
          <p:nvPicPr>
            <p:cNvPr id="2056" name="Picture 13" descr="Logo_GL_négatif_grand_format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4137"/>
              <a:ext cx="893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3" name="Text Box 14"/>
          <p:cNvSpPr txBox="1">
            <a:spLocks noChangeArrowheads="1"/>
          </p:cNvSpPr>
          <p:nvPr/>
        </p:nvSpPr>
        <p:spPr bwMode="auto">
          <a:xfrm>
            <a:off x="1600200" y="660400"/>
            <a:ext cx="1211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sz="2800"/>
              <a:t>TITRE</a:t>
            </a:r>
          </a:p>
        </p:txBody>
      </p:sp>
      <p:sp>
        <p:nvSpPr>
          <p:cNvPr id="2054" name="Text Box 15"/>
          <p:cNvSpPr txBox="1">
            <a:spLocks noChangeArrowheads="1"/>
          </p:cNvSpPr>
          <p:nvPr/>
        </p:nvSpPr>
        <p:spPr bwMode="auto">
          <a:xfrm>
            <a:off x="2032000" y="2271713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sz="2000"/>
              <a:t>Texte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Imag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092825"/>
            <a:ext cx="152876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175" y="0"/>
            <a:ext cx="239713" cy="6858000"/>
          </a:xfrm>
          <a:prstGeom prst="rect">
            <a:avLst/>
          </a:prstGeom>
          <a:solidFill>
            <a:srgbClr val="FF0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50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hyperlink" Target="https://www.youtube.com/watch?v=pBjStQY7Z8Q&amp;t=29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 bwMode="auto">
          <a:xfrm>
            <a:off x="684684" y="548680"/>
            <a:ext cx="7990656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br>
              <a:rPr lang="fr-FR" altLang="fr-FR" sz="2400" dirty="0"/>
            </a:br>
            <a:r>
              <a:rPr lang="fr-FR" altLang="fr-FR" sz="4000" dirty="0"/>
              <a:t>Organisation</a:t>
            </a:r>
            <a:br>
              <a:rPr lang="fr-FR" altLang="fr-FR" sz="4000" dirty="0"/>
            </a:br>
            <a:r>
              <a:rPr lang="fr-FR" altLang="fr-FR" sz="4000" dirty="0"/>
              <a:t>Hacking </a:t>
            </a:r>
            <a:r>
              <a:rPr lang="fr-FR" altLang="fr-FR" sz="4000" dirty="0" err="1"/>
              <a:t>Health</a:t>
            </a:r>
            <a:r>
              <a:rPr lang="fr-FR" altLang="fr-FR" sz="4000" dirty="0"/>
              <a:t> Lyon #8</a:t>
            </a:r>
            <a:endParaRPr lang="fr-FR" altLang="fr-FR" dirty="0"/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479612" y="4581128"/>
            <a:ext cx="6400800" cy="15841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2000" dirty="0"/>
              <a:t>Implication de la Fac de Médecine Lyon Est</a:t>
            </a:r>
          </a:p>
          <a:p>
            <a:endParaRPr lang="fr-FR" altLang="fr-FR" sz="1100" dirty="0"/>
          </a:p>
          <a:p>
            <a:r>
              <a:rPr lang="fr-FR" altLang="fr-FR" sz="2000" dirty="0"/>
              <a:t>Réunion de rentrée des étudiants 2024-2025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3CE8C93-7DD0-43E1-BED0-0B379A7BDB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528900"/>
            <a:ext cx="1800200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0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 bwMode="auto">
          <a:xfrm>
            <a:off x="457200" y="62068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200" dirty="0"/>
              <a:t>Présentation de </a:t>
            </a:r>
            <a:r>
              <a:rPr lang="fr-FR" altLang="fr-FR" sz="3200" dirty="0" err="1"/>
              <a:t>HHLyon</a:t>
            </a:r>
            <a:r>
              <a:rPr lang="fr-FR" altLang="fr-FR" sz="3200" dirty="0"/>
              <a:t> #8</a:t>
            </a:r>
            <a:br>
              <a:rPr lang="fr-FR" altLang="fr-FR" sz="3200" dirty="0"/>
            </a:br>
            <a:endParaRPr lang="fr-FR" altLang="fr-FR" sz="3000" dirty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27584" y="1556792"/>
            <a:ext cx="7704856" cy="43876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Un événement d’innovation ouverte en santé, en faveur du décloisonnement des univers de la santé, du médico-social, de la tech et du design,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Weekend du </a:t>
            </a:r>
            <a:r>
              <a:rPr lang="fr-FR" altLang="fr-FR" sz="2000" dirty="0">
                <a:solidFill>
                  <a:srgbClr val="FF0000"/>
                </a:solidFill>
              </a:rPr>
              <a:t>15 et 16 février 2025, </a:t>
            </a:r>
            <a:r>
              <a:rPr lang="fr-FR" altLang="fr-FR" sz="2000" dirty="0"/>
              <a:t>en centralité dans Lyon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Thématiques pilotés par 4 tiers lieux santé 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Prévention et approche parcours (</a:t>
            </a:r>
            <a:r>
              <a:rPr lang="fr-FR" altLang="fr-FR" sz="2000" dirty="0" err="1"/>
              <a:t>DanaeCare</a:t>
            </a:r>
            <a:r>
              <a:rPr lang="fr-FR" altLang="fr-FR" sz="2000" dirty="0"/>
              <a:t>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Santé Mentale - </a:t>
            </a:r>
            <a:r>
              <a:rPr lang="fr-FR" altLang="fr-FR" sz="2000" dirty="0" err="1"/>
              <a:t>Digimentally</a:t>
            </a:r>
            <a:r>
              <a:rPr lang="fr-FR" altLang="fr-FR" sz="2000" dirty="0"/>
              <a:t> (CH Vinatier, ARHM, ADAPEI69)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Parcours de soins en lien avec l’hôpital (Urgences et soins non-programmés) – Platines (HCL)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Vieillissement et Autonomie (</a:t>
            </a:r>
            <a:r>
              <a:rPr lang="fr-FR" altLang="fr-FR" sz="2000" dirty="0" err="1"/>
              <a:t>Gérontopôle</a:t>
            </a:r>
            <a:r>
              <a:rPr lang="fr-FR" altLang="fr-FR" sz="2000" dirty="0"/>
              <a:t> AURA)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altLang="fr-FR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b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altLang="fr-FR" sz="20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1727684" y="1412776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246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000" dirty="0"/>
              <a:t>Présentation de </a:t>
            </a:r>
            <a:r>
              <a:rPr lang="fr-FR" altLang="fr-FR" sz="3000" dirty="0" err="1"/>
              <a:t>HHLyon</a:t>
            </a:r>
            <a:endParaRPr lang="fr-FR" altLang="fr-FR" sz="3000" dirty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788994" y="1512641"/>
            <a:ext cx="7998060" cy="31683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Un weekend de marathon en santé : 2 jours de co-construction en équipe autour de défis en santé,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Des coachs pour aider tout au long de l’événement,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Une équipe de « </a:t>
            </a:r>
            <a:r>
              <a:rPr lang="fr-FR" altLang="fr-FR" sz="2000" dirty="0" err="1"/>
              <a:t>makers</a:t>
            </a:r>
            <a:r>
              <a:rPr lang="fr-FR" altLang="fr-FR" sz="2000" dirty="0"/>
              <a:t> » pour aider au prototypage de solutions (développeurs, fablab, …),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Des membres du jury pour élire plusieurs projets lauréats,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altLang="fr-FR" sz="2000" dirty="0"/>
              <a:t>Des partenaires de l’écosystème pour accélérer les projets les plus prometteurs jusqu’à des solutions concrètes et disponibles pour les acteurs de la santé.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b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altLang="fr-FR" sz="20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1835696" y="908720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85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habits, homme, personne&#10;&#10;Description générée automatiquement">
            <a:extLst>
              <a:ext uri="{FF2B5EF4-FFF2-40B4-BE49-F238E27FC236}">
                <a16:creationId xmlns:a16="http://schemas.microsoft.com/office/drawing/2014/main" id="{7CC161C8-0DA0-F9A4-0D85-29D7BD1CA46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3564" y="1518470"/>
            <a:ext cx="3750434" cy="2496718"/>
          </a:xfrm>
          <a:prstGeom prst="rect">
            <a:avLst/>
          </a:prstGeom>
        </p:spPr>
      </p:pic>
      <p:pic>
        <p:nvPicPr>
          <p:cNvPr id="4" name="Image 3" descr="Une image contenant habits, intérieur, personne, chaise&#10;&#10;Description générée automatiquement">
            <a:hlinkClick r:id="rId4"/>
            <a:extLst>
              <a:ext uri="{FF2B5EF4-FFF2-40B4-BE49-F238E27FC236}">
                <a16:creationId xmlns:a16="http://schemas.microsoft.com/office/drawing/2014/main" id="{75BF4AE6-1962-60E5-8914-783C88161E5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1524199"/>
            <a:ext cx="5235138" cy="3929825"/>
          </a:xfrm>
          <a:prstGeom prst="rect">
            <a:avLst/>
          </a:prstGeom>
        </p:spPr>
      </p:pic>
      <p:pic>
        <p:nvPicPr>
          <p:cNvPr id="5" name="Image 4" descr="Une image contenant habits, personne, ordinateur, ordinateur portable&#10;&#10;Description générée automatiquement">
            <a:extLst>
              <a:ext uri="{FF2B5EF4-FFF2-40B4-BE49-F238E27FC236}">
                <a16:creationId xmlns:a16="http://schemas.microsoft.com/office/drawing/2014/main" id="{CF6E2620-3E98-A2F0-4BF6-2827EA5D0B9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7714" y="3884382"/>
            <a:ext cx="3484697" cy="195917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B652239-2EEA-5617-1006-A6080B327F97}"/>
              </a:ext>
            </a:extLst>
          </p:cNvPr>
          <p:cNvSpPr txBox="1"/>
          <p:nvPr/>
        </p:nvSpPr>
        <p:spPr>
          <a:xfrm>
            <a:off x="45395" y="391691"/>
            <a:ext cx="9050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fr-FR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Hackathon Santé HHLYON ou la mise en pratique de l’état d’esprit d’innovation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ABA34B1-CD42-472C-B9F7-845672CD93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88" y="5949280"/>
            <a:ext cx="764704" cy="764704"/>
          </a:xfrm>
          <a:prstGeom prst="rect">
            <a:avLst/>
          </a:prstGeom>
        </p:spPr>
      </p:pic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BA97AFD-62DC-491C-88F7-67226F219156}"/>
              </a:ext>
            </a:extLst>
          </p:cNvPr>
          <p:cNvCxnSpPr/>
          <p:nvPr/>
        </p:nvCxnSpPr>
        <p:spPr>
          <a:xfrm>
            <a:off x="1907704" y="1235661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A434832A-8FCA-4450-BD6E-FF54DAADDF50}"/>
              </a:ext>
            </a:extLst>
          </p:cNvPr>
          <p:cNvSpPr/>
          <p:nvPr/>
        </p:nvSpPr>
        <p:spPr>
          <a:xfrm>
            <a:off x="2699792" y="6165304"/>
            <a:ext cx="223224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hlinkClick r:id="rId4"/>
              </a:rPr>
              <a:t>Film de présentation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89528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 bwMode="auto">
          <a:xfrm>
            <a:off x="457200" y="55780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000" dirty="0"/>
              <a:t>Planning cible </a:t>
            </a:r>
            <a:r>
              <a:rPr lang="fr-FR" altLang="fr-FR" sz="3000" dirty="0" err="1"/>
              <a:t>HHLyon</a:t>
            </a:r>
            <a:r>
              <a:rPr lang="fr-FR" altLang="fr-FR" sz="3000" dirty="0"/>
              <a:t> #8</a:t>
            </a:r>
            <a:br>
              <a:rPr lang="fr-FR" altLang="fr-FR" sz="3000" dirty="0"/>
            </a:br>
            <a:endParaRPr lang="fr-FR" altLang="fr-FR" sz="3000" dirty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17240" y="1844824"/>
            <a:ext cx="7797552" cy="31683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altLang="fr-FR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1619672" y="1268760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DC1A8369-5380-4BCC-A860-F9FC3619CD3D}"/>
              </a:ext>
            </a:extLst>
          </p:cNvPr>
          <p:cNvSpPr txBox="1">
            <a:spLocks/>
          </p:cNvSpPr>
          <p:nvPr/>
        </p:nvSpPr>
        <p:spPr bwMode="auto">
          <a:xfrm>
            <a:off x="1033264" y="1556792"/>
            <a:ext cx="779755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400" kern="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kern="0" dirty="0"/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E73CFA59-0EC4-4C03-B259-84E06B01BB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0489898"/>
              </p:ext>
            </p:extLst>
          </p:nvPr>
        </p:nvGraphicFramePr>
        <p:xfrm>
          <a:off x="745232" y="2132855"/>
          <a:ext cx="7869560" cy="3456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5109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 bwMode="auto">
          <a:xfrm>
            <a:off x="457200" y="306419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000" dirty="0"/>
              <a:t>Implication des étudiants </a:t>
            </a:r>
            <a:br>
              <a:rPr lang="fr-FR" altLang="fr-FR" sz="3000" dirty="0"/>
            </a:br>
            <a:r>
              <a:rPr lang="fr-FR" altLang="fr-FR" sz="3000" dirty="0"/>
              <a:t>de la Fac de Médecine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17240" y="1844824"/>
            <a:ext cx="7797552" cy="31683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altLang="fr-FR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dirty="0"/>
          </a:p>
        </p:txBody>
      </p:sp>
      <p:cxnSp>
        <p:nvCxnSpPr>
          <p:cNvPr id="3" name="Connecteur droit 2"/>
          <p:cNvCxnSpPr>
            <a:cxnSpLocks/>
          </p:cNvCxnSpPr>
          <p:nvPr/>
        </p:nvCxnSpPr>
        <p:spPr>
          <a:xfrm>
            <a:off x="1897519" y="1454102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DC1A8369-5380-4BCC-A860-F9FC3619CD3D}"/>
              </a:ext>
            </a:extLst>
          </p:cNvPr>
          <p:cNvSpPr txBox="1">
            <a:spLocks/>
          </p:cNvSpPr>
          <p:nvPr/>
        </p:nvSpPr>
        <p:spPr bwMode="auto">
          <a:xfrm>
            <a:off x="817240" y="1976683"/>
            <a:ext cx="7211144" cy="4896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Participer en tant que bénévole pendant tout le weekend de l’événement,</a:t>
            </a:r>
          </a:p>
          <a:p>
            <a:pPr marL="457200" lvl="1" indent="0" algn="just">
              <a:spcAft>
                <a:spcPts val="0"/>
              </a:spcAft>
              <a:buNone/>
            </a:pP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Être impliqué dans des équipes pour participer à la résolution de défis santé,</a:t>
            </a:r>
          </a:p>
          <a:p>
            <a:pPr marL="457200" lvl="1" indent="0" algn="just">
              <a:spcAft>
                <a:spcPts val="0"/>
              </a:spcAft>
              <a:buNone/>
            </a:pP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Porter un défi santé qui sera proposé le weekend et travaillé avec une équipe pluridisciplinaire. </a:t>
            </a:r>
            <a:endParaRPr lang="fr-FR" altLang="fr-FR" sz="1800" kern="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FR" altLang="fr-FR" sz="2000" kern="0" dirty="0"/>
          </a:p>
        </p:txBody>
      </p:sp>
    </p:spTree>
    <p:extLst>
      <p:ext uri="{BB962C8B-B14F-4D97-AF65-F5344CB8AC3E}">
        <p14:creationId xmlns:p14="http://schemas.microsoft.com/office/powerpoint/2010/main" val="586287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 bwMode="auto">
          <a:xfrm>
            <a:off x="467544" y="1700808"/>
            <a:ext cx="7990656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br>
              <a:rPr lang="fr-FR" altLang="fr-FR" sz="2400" dirty="0"/>
            </a:br>
            <a:r>
              <a:rPr lang="fr-FR" altLang="fr-FR" sz="4000" dirty="0"/>
              <a:t>Merci de votre attention</a:t>
            </a:r>
            <a:endParaRPr lang="fr-FR" altLang="fr-FR" dirty="0"/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371600" y="4581128"/>
            <a:ext cx="6400800" cy="15841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2000" dirty="0"/>
              <a:t>2</a:t>
            </a:r>
            <a:r>
              <a:rPr lang="fr-FR" altLang="fr-FR" sz="2000" baseline="30000" dirty="0"/>
              <a:t>ème</a:t>
            </a:r>
            <a:r>
              <a:rPr lang="fr-FR" altLang="fr-FR" sz="2000" dirty="0"/>
              <a:t> réunion Tiers Lieux Santé numérique et médicosocial</a:t>
            </a:r>
          </a:p>
          <a:p>
            <a:endParaRPr lang="fr-FR" altLang="fr-FR" sz="1100" dirty="0"/>
          </a:p>
          <a:p>
            <a:r>
              <a:rPr lang="fr-FR" altLang="fr-FR" sz="2000" dirty="0"/>
              <a:t>24 juillet 2024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3CE8C93-7DD0-43E1-BED0-0B379A7BDB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90513"/>
            <a:ext cx="1586657" cy="158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91501"/>
      </p:ext>
    </p:extLst>
  </p:cSld>
  <p:clrMapOvr>
    <a:masterClrMapping/>
  </p:clrMapOvr>
</p:sld>
</file>

<file path=ppt/theme/theme1.xml><?xml version="1.0" encoding="utf-8"?>
<a:theme xmlns:a="http://schemas.openxmlformats.org/drawingml/2006/main" name="suite">
  <a:themeElements>
    <a:clrScheme name="sui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ui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u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uite">
  <a:themeElements>
    <a:clrScheme name="sui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ui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u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1.potx" id="{B4301BF2-59DA-4C68-A4BF-8FBCDCFB2DE3}" vid="{1066F115-8BD7-4736-9A71-6B84F6AD4AE4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Présentation1</Template>
  <TotalTime>7572</TotalTime>
  <Words>445</Words>
  <Application>Microsoft Office PowerPoint</Application>
  <PresentationFormat>Affichage à l'écran (4:3)</PresentationFormat>
  <Paragraphs>58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suite</vt:lpstr>
      <vt:lpstr>1_suite</vt:lpstr>
      <vt:lpstr> Organisation Hacking Health Lyon #8</vt:lpstr>
      <vt:lpstr>Présentation de HHLyon #8 </vt:lpstr>
      <vt:lpstr>Présentation de HHLyon</vt:lpstr>
      <vt:lpstr>Présentation PowerPoint</vt:lpstr>
      <vt:lpstr>Planning cible HHLyon #8 </vt:lpstr>
      <vt:lpstr>Implication des étudiants  de la Fac de Médecine</vt:lpstr>
      <vt:lpstr> Merci de votre attention</vt:lpstr>
    </vt:vector>
  </TitlesOfParts>
  <Company>Le Grand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DEES-DIAE-SIC  Sciences de la Vie  Santé</dc:title>
  <dc:creator>Clémence LABAT</dc:creator>
  <cp:lastModifiedBy>Mathilde MATHON</cp:lastModifiedBy>
  <cp:revision>297</cp:revision>
  <dcterms:created xsi:type="dcterms:W3CDTF">2020-09-23T13:23:38Z</dcterms:created>
  <dcterms:modified xsi:type="dcterms:W3CDTF">2024-07-29T13:24:17Z</dcterms:modified>
</cp:coreProperties>
</file>