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60" r:id="rId9"/>
    <p:sldId id="262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1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49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18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39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77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21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17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4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56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89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45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02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60A79-9255-4AC2-896B-DA0F5E9485DA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04B74-4A49-476F-8E2D-A265DF49B3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79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nstitut des Sciences Pharmaceutiques et Biologiques">
            <a:extLst>
              <a:ext uri="{FF2B5EF4-FFF2-40B4-BE49-F238E27FC236}">
                <a16:creationId xmlns:a16="http://schemas.microsoft.com/office/drawing/2014/main" id="{B66097A6-A72B-024C-8253-E619B7318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5022" y="5402779"/>
            <a:ext cx="3309396" cy="134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2999" y="3004501"/>
            <a:ext cx="6858000" cy="2891487"/>
          </a:xfrm>
        </p:spPr>
        <p:txBody>
          <a:bodyPr>
            <a:noAutofit/>
          </a:bodyPr>
          <a:lstStyle/>
          <a:p>
            <a:r>
              <a:rPr lang="fr-FR" dirty="0"/>
              <a:t>Réunion d’information</a:t>
            </a:r>
          </a:p>
          <a:p>
            <a:r>
              <a:rPr lang="fr-FR" dirty="0"/>
              <a:t>Lundi 12 mai 2025</a:t>
            </a:r>
          </a:p>
          <a:p>
            <a:endParaRPr lang="fr-FR" dirty="0"/>
          </a:p>
          <a:p>
            <a:r>
              <a:rPr lang="fr-FR" dirty="0"/>
              <a:t>Jury Filières MMOK - Jury Filière Pharmacie</a:t>
            </a:r>
          </a:p>
          <a:p>
            <a:pPr algn="l"/>
            <a:r>
              <a:rPr lang="fr-FR" sz="2000" dirty="0"/>
              <a:t>	Pr JC </a:t>
            </a:r>
            <a:r>
              <a:rPr lang="fr-FR" sz="2000" dirty="0" err="1"/>
              <a:t>Maurin</a:t>
            </a:r>
            <a:r>
              <a:rPr lang="fr-FR" sz="2000" dirty="0"/>
              <a:t>                             Pr LP Jordheim</a:t>
            </a:r>
          </a:p>
          <a:p>
            <a:pPr algn="l"/>
            <a:r>
              <a:rPr lang="fr-FR" sz="2000" dirty="0"/>
              <a:t>                Pr V </a:t>
            </a:r>
            <a:r>
              <a:rPr lang="fr-FR" sz="2000" dirty="0" err="1"/>
              <a:t>Desestret</a:t>
            </a:r>
            <a:r>
              <a:rPr lang="fr-FR" sz="2000" dirty="0"/>
              <a:t> 		    Pr J Lopez		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83E3576-638D-4FF8-8975-7194394E97B3}"/>
              </a:ext>
            </a:extLst>
          </p:cNvPr>
          <p:cNvSpPr txBox="1"/>
          <p:nvPr/>
        </p:nvSpPr>
        <p:spPr>
          <a:xfrm>
            <a:off x="694372" y="1552090"/>
            <a:ext cx="77552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/>
              <a:t>			</a:t>
            </a:r>
            <a:r>
              <a:rPr lang="fr-FR" sz="3600" b="1" dirty="0"/>
              <a:t>Module de préparation </a:t>
            </a:r>
          </a:p>
          <a:p>
            <a:pPr algn="ctr"/>
            <a:r>
              <a:rPr lang="fr-FR" sz="3600" b="1" dirty="0"/>
              <a:t>aux épreuves de second groupe</a:t>
            </a:r>
          </a:p>
        </p:txBody>
      </p:sp>
      <p:pic>
        <p:nvPicPr>
          <p:cNvPr id="1026" name="Picture 2" descr="Faculté de médecine Lyon Est">
            <a:extLst>
              <a:ext uri="{FF2B5EF4-FFF2-40B4-BE49-F238E27FC236}">
                <a16:creationId xmlns:a16="http://schemas.microsoft.com/office/drawing/2014/main" id="{02D0F587-226C-FC48-98B7-524F3D744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869" y="109766"/>
            <a:ext cx="3086134" cy="1345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ienvenue à la Faculté d'Odontologie - Faculté d'Odontologie">
            <a:extLst>
              <a:ext uri="{FF2B5EF4-FFF2-40B4-BE49-F238E27FC236}">
                <a16:creationId xmlns:a16="http://schemas.microsoft.com/office/drawing/2014/main" id="{EB03724F-A521-9B47-8144-46821D20D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94828" y="5402779"/>
            <a:ext cx="2519303" cy="134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Faculté de Médecine et de Maïeutique Lyon Sud - Charles Mérieu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110" y="338551"/>
            <a:ext cx="2870021" cy="96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802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9B37AE-C3EB-8148-ABDB-D0AA566F8EE6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/>
              <a:t>Déroulement des oraux/entretiens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355545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Contexte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245745" y="1690689"/>
            <a:ext cx="3318934" cy="4905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Enseignements de l’année PASS/LAS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45745" y="2348712"/>
            <a:ext cx="3318934" cy="4905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Validation des 60 ECTS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45745" y="3006735"/>
            <a:ext cx="3318934" cy="49053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Classement de filière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45745" y="3664758"/>
            <a:ext cx="1447802" cy="49053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Admis direct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905212" y="3664758"/>
            <a:ext cx="1447802" cy="4905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Non admissible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3564678" y="3664758"/>
            <a:ext cx="2173181" cy="49053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Admissible (AU2G)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604684" y="4324064"/>
            <a:ext cx="3318934" cy="49053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Préparation aux oraux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564679" y="4980804"/>
            <a:ext cx="3318934" cy="49053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Oraux / entretiens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3564679" y="5638827"/>
            <a:ext cx="1447802" cy="49053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Admis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435811" y="5638827"/>
            <a:ext cx="1447802" cy="4905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Non admis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487765" y="1722032"/>
            <a:ext cx="2361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= épreuves du 1</a:t>
            </a:r>
            <a:r>
              <a:rPr lang="fr-FR" sz="1600" b="1" baseline="30000" dirty="0"/>
              <a:t>er </a:t>
            </a:r>
            <a:r>
              <a:rPr lang="fr-FR" sz="1600" b="1" dirty="0"/>
              <a:t>groupe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846703" y="5056793"/>
            <a:ext cx="2325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= épreuves du 2</a:t>
            </a:r>
            <a:r>
              <a:rPr lang="fr-FR" sz="1600" b="1" baseline="30000" dirty="0"/>
              <a:t>nd</a:t>
            </a:r>
            <a:r>
              <a:rPr lang="fr-FR" sz="1600" b="1" dirty="0"/>
              <a:t> groupe</a:t>
            </a:r>
          </a:p>
        </p:txBody>
      </p:sp>
    </p:spTree>
    <p:extLst>
      <p:ext uri="{BB962C8B-B14F-4D97-AF65-F5344CB8AC3E}">
        <p14:creationId xmlns:p14="http://schemas.microsoft.com/office/powerpoint/2010/main" val="301892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Module de préparation</a:t>
            </a:r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Réunion d’information</a:t>
            </a:r>
          </a:p>
          <a:p>
            <a:endParaRPr lang="fr-FR" dirty="0"/>
          </a:p>
          <a:p>
            <a:r>
              <a:rPr lang="fr-FR" dirty="0"/>
              <a:t>Préparation par les tutorats </a:t>
            </a:r>
          </a:p>
          <a:p>
            <a:pPr lvl="1"/>
            <a:r>
              <a:rPr lang="fr-FR" dirty="0"/>
              <a:t>Nécessite inscription</a:t>
            </a:r>
          </a:p>
          <a:p>
            <a:pPr lvl="1"/>
            <a:r>
              <a:rPr lang="fr-FR" dirty="0"/>
              <a:t>Dates variables entre Est/Sud </a:t>
            </a:r>
          </a:p>
          <a:p>
            <a:pPr lvl="1"/>
            <a:r>
              <a:rPr lang="fr-FR" dirty="0"/>
              <a:t>Informations, sujets blancs, détente…</a:t>
            </a:r>
          </a:p>
        </p:txBody>
      </p:sp>
      <p:pic>
        <p:nvPicPr>
          <p:cNvPr id="6" name="Picture 2" descr="Projets d'accompagnement &amp; tutorats - Faculté de médecine Lyon Est">
            <a:extLst>
              <a:ext uri="{FF2B5EF4-FFF2-40B4-BE49-F238E27FC236}">
                <a16:creationId xmlns:a16="http://schemas.microsoft.com/office/drawing/2014/main" id="{61FBC9E2-0671-4F00-9152-86AAD6BF40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775842" y="1825625"/>
            <a:ext cx="2083432" cy="1652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Tutorat Santé Lyon Sud - Home | Facebook">
            <a:extLst>
              <a:ext uri="{FF2B5EF4-FFF2-40B4-BE49-F238E27FC236}">
                <a16:creationId xmlns:a16="http://schemas.microsoft.com/office/drawing/2014/main" id="{4582758B-4083-4B0E-9C29-109D86CB8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86479" y="3593344"/>
            <a:ext cx="1862157" cy="168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85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Informations sur oraux/entretiens</a:t>
            </a:r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sz="2400" b="1" dirty="0">
                <a:solidFill>
                  <a:srgbClr val="002060"/>
                </a:solidFill>
              </a:rPr>
              <a:t>2 épreuves orales</a:t>
            </a:r>
          </a:p>
          <a:p>
            <a:pPr>
              <a:buFont typeface="Wingdings" panose="05000000000000000000" pitchFamily="2" charset="2"/>
              <a:buChar char="à"/>
            </a:pPr>
            <a:endParaRPr lang="fr-FR" sz="2400" dirty="0"/>
          </a:p>
          <a:p>
            <a:pPr>
              <a:buFont typeface="Wingdings" panose="05000000000000000000" pitchFamily="2" charset="2"/>
              <a:buChar char="à"/>
            </a:pPr>
            <a:r>
              <a:rPr lang="fr-FR" sz="2400" dirty="0"/>
              <a:t> </a:t>
            </a: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</a:rPr>
              <a:t>Raisonnement : </a:t>
            </a:r>
          </a:p>
          <a:p>
            <a:pPr marL="0" indent="0">
              <a:buNone/>
            </a:pPr>
            <a:r>
              <a:rPr lang="fr-FR" sz="2200" b="1" i="1" dirty="0">
                <a:solidFill>
                  <a:schemeClr val="accent6">
                    <a:lumMod val="75000"/>
                  </a:schemeClr>
                </a:solidFill>
              </a:rPr>
              <a:t>Compétences évaluées: Compréhension, analyse et restitution de données</a:t>
            </a:r>
          </a:p>
          <a:p>
            <a:pPr>
              <a:buFontTx/>
              <a:buChar char="-"/>
            </a:pPr>
            <a:r>
              <a:rPr lang="fr-FR" sz="1900" dirty="0"/>
              <a:t>10 minutes de préparation/lecture d’un document (texte, figures, tableaux) sur un sujet généraliste</a:t>
            </a:r>
          </a:p>
          <a:p>
            <a:pPr>
              <a:buFontTx/>
              <a:buChar char="-"/>
            </a:pPr>
            <a:r>
              <a:rPr lang="fr-FR" sz="1900" dirty="0"/>
              <a:t>1</a:t>
            </a:r>
            <a:r>
              <a:rPr lang="fr-FR" sz="1900" baseline="30000" dirty="0"/>
              <a:t>er</a:t>
            </a:r>
            <a:r>
              <a:rPr lang="fr-FR" sz="1900" dirty="0"/>
              <a:t> temps : </a:t>
            </a:r>
          </a:p>
          <a:p>
            <a:pPr lvl="1">
              <a:buFontTx/>
              <a:buChar char="-"/>
            </a:pPr>
            <a:r>
              <a:rPr lang="fr-FR" sz="1900" i="1" dirty="0"/>
              <a:t>Résumer les points importants abordés par le document </a:t>
            </a:r>
          </a:p>
          <a:p>
            <a:pPr lvl="1">
              <a:buFontTx/>
              <a:buChar char="-"/>
            </a:pPr>
            <a:r>
              <a:rPr lang="fr-FR" sz="1900" i="1" dirty="0"/>
              <a:t>Analyser et donner votre point de vue synthétique et critique </a:t>
            </a:r>
          </a:p>
          <a:p>
            <a:pPr lvl="1">
              <a:buFontTx/>
              <a:buChar char="-"/>
            </a:pPr>
            <a:r>
              <a:rPr lang="fr-FR" sz="1900" i="1" dirty="0"/>
              <a:t>Conclure/donner des perspectives </a:t>
            </a:r>
          </a:p>
          <a:p>
            <a:pPr>
              <a:buFontTx/>
              <a:buChar char="-"/>
            </a:pPr>
            <a:r>
              <a:rPr lang="fr-FR" sz="1900" dirty="0"/>
              <a:t>2</a:t>
            </a:r>
            <a:r>
              <a:rPr lang="fr-FR" sz="1900" baseline="30000" dirty="0"/>
              <a:t>ème</a:t>
            </a:r>
            <a:r>
              <a:rPr lang="fr-FR" sz="1900" dirty="0"/>
              <a:t> temps :</a:t>
            </a:r>
          </a:p>
          <a:p>
            <a:pPr lvl="1">
              <a:buFontTx/>
              <a:buChar char="-"/>
            </a:pPr>
            <a:r>
              <a:rPr lang="fr-FR" sz="1900" i="1" dirty="0"/>
              <a:t>Echanges/questions des examinateurs sur le document</a:t>
            </a:r>
          </a:p>
        </p:txBody>
      </p:sp>
    </p:spTree>
    <p:extLst>
      <p:ext uri="{BB962C8B-B14F-4D97-AF65-F5344CB8AC3E}">
        <p14:creationId xmlns:p14="http://schemas.microsoft.com/office/powerpoint/2010/main" val="278452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Informations sur oraux/entretiens</a:t>
            </a:r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sz="2400" b="1" dirty="0">
                <a:solidFill>
                  <a:srgbClr val="002060"/>
                </a:solidFill>
              </a:rPr>
              <a:t>2 épreuves orales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2400" b="1" dirty="0">
                <a:solidFill>
                  <a:srgbClr val="660033"/>
                </a:solidFill>
              </a:rPr>
              <a:t>Relation/conseil : </a:t>
            </a:r>
          </a:p>
          <a:p>
            <a:pPr marL="0" indent="0">
              <a:buNone/>
            </a:pPr>
            <a:r>
              <a:rPr lang="fr-FR" sz="2200" b="1" i="1" dirty="0">
                <a:solidFill>
                  <a:srgbClr val="660033"/>
                </a:solidFill>
              </a:rPr>
              <a:t>Compétences évaluées: Compréhension/analyse d’une situation humaine et formulation d’un conseil</a:t>
            </a:r>
          </a:p>
          <a:p>
            <a:pPr marL="0" indent="0">
              <a:buNone/>
            </a:pPr>
            <a:endParaRPr lang="fr-FR" sz="2100" i="1" dirty="0">
              <a:solidFill>
                <a:srgbClr val="660033"/>
              </a:solidFill>
            </a:endParaRPr>
          </a:p>
          <a:p>
            <a:pPr marL="0" indent="0">
              <a:buNone/>
            </a:pPr>
            <a:r>
              <a:rPr lang="fr-FR" sz="2100" i="1" dirty="0"/>
              <a:t>Une personne vous demande un conseil au sujet d’une situation de la vie</a:t>
            </a:r>
          </a:p>
          <a:p>
            <a:pPr>
              <a:buFontTx/>
              <a:buChar char="-"/>
            </a:pPr>
            <a:r>
              <a:rPr lang="fr-FR" sz="2100" dirty="0"/>
              <a:t>1</a:t>
            </a:r>
            <a:r>
              <a:rPr lang="fr-FR" sz="2100" baseline="30000" dirty="0"/>
              <a:t>er</a:t>
            </a:r>
            <a:r>
              <a:rPr lang="fr-FR" sz="2100" dirty="0"/>
              <a:t> temps :</a:t>
            </a:r>
          </a:p>
          <a:p>
            <a:pPr lvl="1">
              <a:buFontTx/>
              <a:buChar char="-"/>
            </a:pPr>
            <a:r>
              <a:rPr lang="fr-FR" sz="2100" i="1" dirty="0">
                <a:ea typeface="Calibri" panose="020F0502020204030204" pitchFamily="34" charset="0"/>
                <a:cs typeface="Times New Roman" panose="02020603050405020304" pitchFamily="18" charset="0"/>
              </a:rPr>
              <a:t>Faire  la synthèse de votre compréhension générale de la situation</a:t>
            </a:r>
          </a:p>
          <a:p>
            <a:pPr lvl="1">
              <a:buFontTx/>
              <a:buChar char="-"/>
            </a:pPr>
            <a:r>
              <a:rPr lang="fr-FR" sz="2100" i="1" dirty="0">
                <a:ea typeface="Calibri" panose="020F0502020204030204" pitchFamily="34" charset="0"/>
                <a:cs typeface="Times New Roman" panose="02020603050405020304" pitchFamily="18" charset="0"/>
              </a:rPr>
              <a:t>Formuler les questionnements soulevés par la situation </a:t>
            </a:r>
          </a:p>
          <a:p>
            <a:pPr lvl="1">
              <a:buFontTx/>
              <a:buChar char="-"/>
            </a:pPr>
            <a:r>
              <a:rPr lang="fr-FR" sz="2100" i="1" dirty="0">
                <a:ea typeface="Calibri" panose="020F0502020204030204" pitchFamily="34" charset="0"/>
                <a:cs typeface="Times New Roman" panose="02020603050405020304" pitchFamily="18" charset="0"/>
              </a:rPr>
              <a:t>Proposer des pistes de résolution de son problème pour l’aider</a:t>
            </a:r>
          </a:p>
          <a:p>
            <a:pPr>
              <a:buFontTx/>
              <a:buChar char="-"/>
            </a:pPr>
            <a:endParaRPr lang="fr-FR" sz="2100" dirty="0"/>
          </a:p>
          <a:p>
            <a:pPr>
              <a:buFontTx/>
              <a:buChar char="-"/>
            </a:pPr>
            <a:r>
              <a:rPr lang="fr-FR" sz="2100" dirty="0"/>
              <a:t>2</a:t>
            </a:r>
            <a:r>
              <a:rPr lang="fr-FR" sz="2100" baseline="30000" dirty="0"/>
              <a:t>ème</a:t>
            </a:r>
            <a:r>
              <a:rPr lang="fr-FR" sz="2100" dirty="0"/>
              <a:t> temps: </a:t>
            </a:r>
          </a:p>
          <a:p>
            <a:pPr lvl="1">
              <a:buFontTx/>
              <a:buChar char="-"/>
            </a:pPr>
            <a:r>
              <a:rPr lang="fr-FR" sz="2100" dirty="0"/>
              <a:t>Echanges/questions</a:t>
            </a:r>
          </a:p>
        </p:txBody>
      </p:sp>
    </p:spTree>
    <p:extLst>
      <p:ext uri="{BB962C8B-B14F-4D97-AF65-F5344CB8AC3E}">
        <p14:creationId xmlns:p14="http://schemas.microsoft.com/office/powerpoint/2010/main" val="101109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Informations sur oraux/entretiens</a:t>
            </a:r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514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à"/>
            </a:pPr>
            <a:r>
              <a:rPr lang="fr-FR" sz="2400" dirty="0"/>
              <a:t>Evaluation d’autres compétences qu’en année PASS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2400" dirty="0"/>
              <a:t>Epreuves ne nécessitant pas de connaissances préalables </a:t>
            </a:r>
          </a:p>
          <a:p>
            <a:pPr marL="0" indent="0">
              <a:buNone/>
            </a:pPr>
            <a:r>
              <a:rPr lang="fr-FR" sz="2400" dirty="0"/>
              <a:t>   dans le domaine de la santé =&gt; vie de tous les jours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2400" dirty="0">
                <a:sym typeface="Wingdings" panose="05000000000000000000" pitchFamily="2" charset="2"/>
              </a:rPr>
              <a:t>Ce ne sont ni des épreuves de culture générale, ni de moralité </a:t>
            </a:r>
            <a:r>
              <a:rPr lang="fr-FR" sz="2400" dirty="0"/>
              <a:t>ou de personnalité ….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Mais capables de raisonner calmement et sereinement !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5272755" y="3563597"/>
            <a:ext cx="2917091" cy="2228717"/>
            <a:chOff x="5729933" y="4402667"/>
            <a:chExt cx="3055871" cy="2310867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29933" y="4402667"/>
              <a:ext cx="3055871" cy="2310867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772136" y="5753629"/>
              <a:ext cx="890588" cy="921543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92830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Informations sur oraux/entretiens</a:t>
            </a:r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>
          <a:xfrm>
            <a:off x="628650" y="1690689"/>
            <a:ext cx="8227674" cy="4851400"/>
          </a:xfrm>
        </p:spPr>
        <p:txBody>
          <a:bodyPr>
            <a:normAutofit/>
          </a:bodyPr>
          <a:lstStyle/>
          <a:p>
            <a:r>
              <a:rPr lang="fr-FR" dirty="0"/>
              <a:t>Quand ?</a:t>
            </a:r>
          </a:p>
          <a:p>
            <a:pPr lvl="1"/>
            <a:r>
              <a:rPr lang="fr-FR" sz="2800" dirty="0"/>
              <a:t>Etudiants de PASS Lyon Est: </a:t>
            </a:r>
          </a:p>
          <a:p>
            <a:pPr lvl="2"/>
            <a:r>
              <a:rPr lang="fr-FR" sz="2400" dirty="0"/>
              <a:t>Faculté d’odontologie</a:t>
            </a:r>
          </a:p>
          <a:p>
            <a:pPr lvl="2"/>
            <a:r>
              <a:rPr lang="fr-FR" sz="2400" dirty="0"/>
              <a:t>2-6 juin 8h00-19h00</a:t>
            </a:r>
          </a:p>
          <a:p>
            <a:pPr lvl="1"/>
            <a:endParaRPr lang="fr-FR" sz="2800" dirty="0"/>
          </a:p>
          <a:p>
            <a:pPr lvl="1"/>
            <a:endParaRPr lang="fr-FR" sz="2800" dirty="0"/>
          </a:p>
          <a:p>
            <a:pPr lvl="1"/>
            <a:r>
              <a:rPr lang="fr-FR" sz="2800" dirty="0"/>
              <a:t>Etudiants de PASS Lyon Sud: </a:t>
            </a:r>
          </a:p>
          <a:p>
            <a:pPr lvl="2"/>
            <a:r>
              <a:rPr lang="fr-FR" sz="2400" dirty="0"/>
              <a:t>Faculté Lyon sud</a:t>
            </a:r>
          </a:p>
          <a:p>
            <a:pPr lvl="2"/>
            <a:r>
              <a:rPr lang="fr-FR" sz="2400" dirty="0"/>
              <a:t>2-6 juin 8h00-19h00</a:t>
            </a:r>
          </a:p>
          <a:p>
            <a:pPr lvl="1"/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96877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/>
              <a:t>Déroulement des oraux/entretiens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7215" y="1614169"/>
            <a:ext cx="7886700" cy="4752975"/>
          </a:xfrm>
        </p:spPr>
        <p:txBody>
          <a:bodyPr>
            <a:normAutofit fontScale="55000" lnSpcReduction="20000"/>
          </a:bodyPr>
          <a:lstStyle/>
          <a:p>
            <a:r>
              <a:rPr lang="fr-FR" dirty="0"/>
              <a:t>Convocation par groupes d’étudiants</a:t>
            </a:r>
          </a:p>
          <a:p>
            <a:pPr lvl="1"/>
            <a:r>
              <a:rPr lang="fr-FR" dirty="0"/>
              <a:t>20 par demi-demi-journée</a:t>
            </a:r>
          </a:p>
          <a:p>
            <a:r>
              <a:rPr lang="fr-FR" dirty="0"/>
              <a:t>Salle d’attente</a:t>
            </a:r>
          </a:p>
          <a:p>
            <a:pPr lvl="1"/>
            <a:r>
              <a:rPr lang="fr-FR" dirty="0"/>
              <a:t>Quelques minutes à quelques heures</a:t>
            </a:r>
          </a:p>
          <a:p>
            <a:pPr lvl="1"/>
            <a:r>
              <a:rPr lang="fr-FR" dirty="0"/>
              <a:t>Vérification d’identité par carte étudiant</a:t>
            </a:r>
          </a:p>
          <a:p>
            <a:pPr lvl="1"/>
            <a:r>
              <a:rPr lang="fr-FR" dirty="0"/>
              <a:t>Sans ordinateur, téléphone ou autre objet connecté</a:t>
            </a:r>
          </a:p>
          <a:p>
            <a:pPr lvl="1"/>
            <a:r>
              <a:rPr lang="fr-FR" dirty="0"/>
              <a:t>Livres, journaux, jeux, boissons, en-cas acceptés</a:t>
            </a:r>
          </a:p>
          <a:p>
            <a:r>
              <a:rPr lang="fr-FR" dirty="0"/>
              <a:t>Salle de préparation pour premier oral = 10 minutes</a:t>
            </a:r>
          </a:p>
          <a:p>
            <a:pPr lvl="1"/>
            <a:r>
              <a:rPr lang="fr-FR" dirty="0"/>
              <a:t>Pas de document</a:t>
            </a:r>
          </a:p>
          <a:p>
            <a:pPr lvl="1"/>
            <a:r>
              <a:rPr lang="fr-FR" dirty="0"/>
              <a:t>Stylo + surligneur</a:t>
            </a:r>
          </a:p>
          <a:p>
            <a:pPr lvl="1"/>
            <a:r>
              <a:rPr lang="fr-FR" dirty="0"/>
              <a:t>Brouillons mis à disposition</a:t>
            </a:r>
          </a:p>
          <a:p>
            <a:r>
              <a:rPr lang="fr-FR" dirty="0"/>
              <a:t>Salle de premier oral</a:t>
            </a:r>
          </a:p>
          <a:p>
            <a:pPr lvl="1"/>
            <a:r>
              <a:rPr lang="fr-FR" dirty="0"/>
              <a:t>2-4 examinateurs</a:t>
            </a:r>
          </a:p>
          <a:p>
            <a:pPr lvl="1"/>
            <a:r>
              <a:rPr lang="fr-FR" dirty="0"/>
              <a:t>Identification par numéro étudiant</a:t>
            </a:r>
          </a:p>
          <a:p>
            <a:pPr lvl="1"/>
            <a:r>
              <a:rPr lang="fr-FR" dirty="0"/>
              <a:t>Restitution des documents avant de sortir</a:t>
            </a:r>
          </a:p>
          <a:p>
            <a:r>
              <a:rPr lang="fr-FR" dirty="0"/>
              <a:t>Salle de deuxième oral</a:t>
            </a:r>
          </a:p>
          <a:p>
            <a:pPr lvl="1"/>
            <a:r>
              <a:rPr lang="fr-FR" dirty="0"/>
              <a:t>2-4 examinateurs</a:t>
            </a:r>
          </a:p>
          <a:p>
            <a:pPr lvl="1"/>
            <a:r>
              <a:rPr lang="fr-FR" dirty="0"/>
              <a:t>Identification par numéro étudiant</a:t>
            </a:r>
          </a:p>
          <a:p>
            <a:pPr lvl="1"/>
            <a:r>
              <a:rPr lang="fr-FR" dirty="0"/>
              <a:t>Restitution des documents avant de sortir</a:t>
            </a:r>
          </a:p>
          <a:p>
            <a:r>
              <a:rPr lang="fr-FR" dirty="0"/>
              <a:t>Récupération des affaires personnelles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391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/>
              <a:t>Déroulement des oraux/entretiens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323850" y="1574800"/>
            <a:ext cx="2065866" cy="138006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Salle d’attente</a:t>
            </a:r>
          </a:p>
          <a:p>
            <a:pPr algn="ctr"/>
            <a:r>
              <a:rPr lang="fr-FR" i="1" dirty="0"/>
              <a:t>Minutes-heures</a:t>
            </a:r>
          </a:p>
          <a:p>
            <a:pPr algn="ctr"/>
            <a:r>
              <a:rPr lang="fr-FR" i="1" dirty="0"/>
              <a:t>1 surveillant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514229" y="2264833"/>
            <a:ext cx="2065866" cy="138006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Salle de préparation</a:t>
            </a:r>
          </a:p>
          <a:p>
            <a:pPr algn="ctr"/>
            <a:r>
              <a:rPr lang="fr-FR" i="1" dirty="0"/>
              <a:t>10 minutes</a:t>
            </a:r>
          </a:p>
          <a:p>
            <a:pPr algn="ctr"/>
            <a:r>
              <a:rPr lang="fr-FR" i="1" dirty="0"/>
              <a:t>1 surveillant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688418" y="2954867"/>
            <a:ext cx="2065866" cy="138006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Oral 1</a:t>
            </a:r>
          </a:p>
          <a:p>
            <a:pPr algn="ctr"/>
            <a:r>
              <a:rPr lang="fr-FR" i="1" dirty="0"/>
              <a:t>10 minutes</a:t>
            </a:r>
          </a:p>
          <a:p>
            <a:pPr algn="ctr"/>
            <a:r>
              <a:rPr lang="fr-FR" i="1" dirty="0"/>
              <a:t>2-4 examinateurs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870702" y="3644900"/>
            <a:ext cx="2065866" cy="138006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Oral 2</a:t>
            </a:r>
          </a:p>
          <a:p>
            <a:pPr algn="ctr"/>
            <a:r>
              <a:rPr lang="fr-FR" i="1" dirty="0"/>
              <a:t>10 minutes</a:t>
            </a:r>
          </a:p>
          <a:p>
            <a:pPr algn="ctr"/>
            <a:r>
              <a:rPr lang="fr-FR" i="1" dirty="0"/>
              <a:t>2-4 examinateurs</a:t>
            </a:r>
          </a:p>
        </p:txBody>
      </p:sp>
      <p:sp>
        <p:nvSpPr>
          <p:cNvPr id="15" name="Forme libre 14"/>
          <p:cNvSpPr/>
          <p:nvPr/>
        </p:nvSpPr>
        <p:spPr>
          <a:xfrm>
            <a:off x="1247087" y="2946400"/>
            <a:ext cx="1157446" cy="880081"/>
          </a:xfrm>
          <a:custGeom>
            <a:avLst/>
            <a:gdLst>
              <a:gd name="connsiteX0" fmla="*/ 107580 w 1157446"/>
              <a:gd name="connsiteY0" fmla="*/ 0 h 880081"/>
              <a:gd name="connsiteX1" fmla="*/ 99113 w 1157446"/>
              <a:gd name="connsiteY1" fmla="*/ 855133 h 880081"/>
              <a:gd name="connsiteX2" fmla="*/ 1157446 w 1157446"/>
              <a:gd name="connsiteY2" fmla="*/ 567267 h 880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7446" h="880081">
                <a:moveTo>
                  <a:pt x="107580" y="0"/>
                </a:moveTo>
                <a:cubicBezTo>
                  <a:pt x="15857" y="380294"/>
                  <a:pt x="-75865" y="760588"/>
                  <a:pt x="99113" y="855133"/>
                </a:cubicBezTo>
                <a:cubicBezTo>
                  <a:pt x="274091" y="949678"/>
                  <a:pt x="715768" y="758472"/>
                  <a:pt x="1157446" y="567267"/>
                </a:cubicBezTo>
              </a:path>
            </a:pathLst>
          </a:custGeom>
          <a:noFill/>
          <a:ln w="2857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1280654" y="3157663"/>
            <a:ext cx="833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Transfert</a:t>
            </a:r>
          </a:p>
          <a:p>
            <a:pPr algn="ctr"/>
            <a:endParaRPr lang="fr-FR" sz="1400" i="1" dirty="0"/>
          </a:p>
        </p:txBody>
      </p:sp>
      <p:sp>
        <p:nvSpPr>
          <p:cNvPr id="17" name="Forme libre 16"/>
          <p:cNvSpPr/>
          <p:nvPr/>
        </p:nvSpPr>
        <p:spPr>
          <a:xfrm>
            <a:off x="3530972" y="3680883"/>
            <a:ext cx="1157446" cy="880081"/>
          </a:xfrm>
          <a:custGeom>
            <a:avLst/>
            <a:gdLst>
              <a:gd name="connsiteX0" fmla="*/ 107580 w 1157446"/>
              <a:gd name="connsiteY0" fmla="*/ 0 h 880081"/>
              <a:gd name="connsiteX1" fmla="*/ 99113 w 1157446"/>
              <a:gd name="connsiteY1" fmla="*/ 855133 h 880081"/>
              <a:gd name="connsiteX2" fmla="*/ 1157446 w 1157446"/>
              <a:gd name="connsiteY2" fmla="*/ 567267 h 880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7446" h="880081">
                <a:moveTo>
                  <a:pt x="107580" y="0"/>
                </a:moveTo>
                <a:cubicBezTo>
                  <a:pt x="15857" y="380294"/>
                  <a:pt x="-75865" y="760588"/>
                  <a:pt x="99113" y="855133"/>
                </a:cubicBezTo>
                <a:cubicBezTo>
                  <a:pt x="274091" y="949678"/>
                  <a:pt x="715768" y="758472"/>
                  <a:pt x="1157446" y="567267"/>
                </a:cubicBezTo>
              </a:path>
            </a:pathLst>
          </a:custGeom>
          <a:noFill/>
          <a:ln w="2857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3564539" y="3892146"/>
            <a:ext cx="833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Transfert</a:t>
            </a:r>
            <a:endParaRPr lang="fr-FR" sz="1400" dirty="0"/>
          </a:p>
        </p:txBody>
      </p:sp>
      <p:sp>
        <p:nvSpPr>
          <p:cNvPr id="19" name="Forme libre 18"/>
          <p:cNvSpPr/>
          <p:nvPr/>
        </p:nvSpPr>
        <p:spPr>
          <a:xfrm>
            <a:off x="5713256" y="4334934"/>
            <a:ext cx="1157446" cy="880081"/>
          </a:xfrm>
          <a:custGeom>
            <a:avLst/>
            <a:gdLst>
              <a:gd name="connsiteX0" fmla="*/ 107580 w 1157446"/>
              <a:gd name="connsiteY0" fmla="*/ 0 h 880081"/>
              <a:gd name="connsiteX1" fmla="*/ 99113 w 1157446"/>
              <a:gd name="connsiteY1" fmla="*/ 855133 h 880081"/>
              <a:gd name="connsiteX2" fmla="*/ 1157446 w 1157446"/>
              <a:gd name="connsiteY2" fmla="*/ 567267 h 880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7446" h="880081">
                <a:moveTo>
                  <a:pt x="107580" y="0"/>
                </a:moveTo>
                <a:cubicBezTo>
                  <a:pt x="15857" y="380294"/>
                  <a:pt x="-75865" y="760588"/>
                  <a:pt x="99113" y="855133"/>
                </a:cubicBezTo>
                <a:cubicBezTo>
                  <a:pt x="274091" y="949678"/>
                  <a:pt x="715768" y="758472"/>
                  <a:pt x="1157446" y="567267"/>
                </a:cubicBezTo>
              </a:path>
            </a:pathLst>
          </a:custGeom>
          <a:noFill/>
          <a:ln w="2857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746823" y="4546197"/>
            <a:ext cx="833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Transfert</a:t>
            </a:r>
            <a:endParaRPr lang="fr-FR" sz="1400" dirty="0"/>
          </a:p>
        </p:txBody>
      </p:sp>
      <p:sp>
        <p:nvSpPr>
          <p:cNvPr id="31" name="Forme libre 30"/>
          <p:cNvSpPr/>
          <p:nvPr/>
        </p:nvSpPr>
        <p:spPr>
          <a:xfrm>
            <a:off x="4429125" y="5038725"/>
            <a:ext cx="3716216" cy="1420244"/>
          </a:xfrm>
          <a:custGeom>
            <a:avLst/>
            <a:gdLst>
              <a:gd name="connsiteX0" fmla="*/ 3409950 w 3716216"/>
              <a:gd name="connsiteY0" fmla="*/ 0 h 1420244"/>
              <a:gd name="connsiteX1" fmla="*/ 3381375 w 3716216"/>
              <a:gd name="connsiteY1" fmla="*/ 1190625 h 1420244"/>
              <a:gd name="connsiteX2" fmla="*/ 0 w 3716216"/>
              <a:gd name="connsiteY2" fmla="*/ 1419225 h 142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6216" h="1420244">
                <a:moveTo>
                  <a:pt x="3409950" y="0"/>
                </a:moveTo>
                <a:cubicBezTo>
                  <a:pt x="3679825" y="477044"/>
                  <a:pt x="3949700" y="954088"/>
                  <a:pt x="3381375" y="1190625"/>
                </a:cubicBezTo>
                <a:cubicBezTo>
                  <a:pt x="2813050" y="1427162"/>
                  <a:pt x="1406525" y="1423193"/>
                  <a:pt x="0" y="1419225"/>
                </a:cubicBezTo>
              </a:path>
            </a:pathLst>
          </a:custGeom>
          <a:noFill/>
          <a:ln w="2857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27" b="96473" l="207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0596" y="4857750"/>
            <a:ext cx="20002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54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5" grpId="0" animBg="1"/>
      <p:bldP spid="16" grpId="0"/>
      <p:bldP spid="17" grpId="0" animBg="1"/>
      <p:bldP spid="18" grpId="0"/>
      <p:bldP spid="19" grpId="0" animBg="1"/>
      <p:bldP spid="20" grpId="0"/>
      <p:bldP spid="31" grpId="0" animBg="1"/>
    </p:bldLst>
  </p:timing>
</p:sld>
</file>

<file path=ppt/theme/theme1.xml><?xml version="1.0" encoding="utf-8"?>
<a:theme xmlns:a="http://schemas.openxmlformats.org/drawingml/2006/main" name="LPJ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PJ" id="{5A5E3C22-0C10-43DA-B24C-CD463C6019A0}" vid="{84856D67-2D08-4580-B332-9200F841A3B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1440</TotalTime>
  <Words>449</Words>
  <Application>Microsoft Office PowerPoint</Application>
  <PresentationFormat>Affichage à l'écran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LPJ</vt:lpstr>
      <vt:lpstr>Présentation PowerPoint</vt:lpstr>
      <vt:lpstr>Contexte</vt:lpstr>
      <vt:lpstr>Module de préparation</vt:lpstr>
      <vt:lpstr>Informations sur oraux/entretiens</vt:lpstr>
      <vt:lpstr>Informations sur oraux/entretiens</vt:lpstr>
      <vt:lpstr>Informations sur oraux/entretiens</vt:lpstr>
      <vt:lpstr>Informations sur oraux/entretiens</vt:lpstr>
      <vt:lpstr>Déroulement des oraux/entretiens</vt:lpstr>
      <vt:lpstr>Déroulement des oraux/entretiens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de préparation aux épreuves de second groupe</dc:title>
  <dc:creator>JORDHEIM LARS PETTER</dc:creator>
  <cp:lastModifiedBy>DESESTRET, Virginie</cp:lastModifiedBy>
  <cp:revision>53</cp:revision>
  <dcterms:created xsi:type="dcterms:W3CDTF">2021-04-29T11:20:37Z</dcterms:created>
  <dcterms:modified xsi:type="dcterms:W3CDTF">2025-05-09T08:36:24Z</dcterms:modified>
</cp:coreProperties>
</file>