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9" r:id="rId2"/>
    <p:sldId id="869" r:id="rId3"/>
    <p:sldId id="304" r:id="rId4"/>
    <p:sldId id="853" r:id="rId5"/>
    <p:sldId id="867" r:id="rId6"/>
    <p:sldId id="857" r:id="rId7"/>
    <p:sldId id="858" r:id="rId8"/>
    <p:sldId id="859" r:id="rId9"/>
    <p:sldId id="860" r:id="rId10"/>
    <p:sldId id="861" r:id="rId11"/>
    <p:sldId id="862" r:id="rId12"/>
    <p:sldId id="863" r:id="rId13"/>
    <p:sldId id="864" r:id="rId14"/>
    <p:sldId id="865" r:id="rId15"/>
    <p:sldId id="868" r:id="rId16"/>
    <p:sldId id="852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4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656" y="1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2D9C9-7ADC-5446-BE46-7355799C0061}" type="datetimeFigureOut">
              <a:rPr lang="fr-FR" smtClean="0"/>
              <a:t>25/10/2024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ABA2D-A9D2-E542-8C09-09B737282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476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757D1116-5263-8C40-9A68-3C1EEE0E0FF8}" type="slidenum">
              <a:rPr lang="fr-FR" sz="1200"/>
              <a:pPr eaLnBrk="1" hangingPunct="1"/>
              <a:t>1</a:t>
            </a:fld>
            <a:endParaRPr lang="fr-FR" sz="1200"/>
          </a:p>
        </p:txBody>
      </p:sp>
      <p:sp>
        <p:nvSpPr>
          <p:cNvPr id="1638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95325"/>
            <a:ext cx="6091237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63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061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E32C8-9B68-456A-B8C4-86AB7FE40BBF}" type="datetimeFigureOut">
              <a:rPr lang="fr-FR" smtClean="0"/>
              <a:t>25/10/2024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6210C-C038-438B-A0A7-56D772BE650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8320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E32C8-9B68-456A-B8C4-86AB7FE40BBF}" type="datetimeFigureOut">
              <a:rPr lang="fr-FR" smtClean="0"/>
              <a:t>25/10/2024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6210C-C038-438B-A0A7-56D772BE650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8149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E32C8-9B68-456A-B8C4-86AB7FE40BBF}" type="datetimeFigureOut">
              <a:rPr lang="fr-FR" smtClean="0"/>
              <a:t>25/10/2024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6210C-C038-438B-A0A7-56D772BE650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7509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44384" y="2303464"/>
            <a:ext cx="5757333" cy="100647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1943190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4032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E32C8-9B68-456A-B8C4-86AB7FE40BBF}" type="datetimeFigureOut">
              <a:rPr lang="fr-FR" smtClean="0"/>
              <a:t>25/10/2024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6210C-C038-438B-A0A7-56D772BE650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9855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E32C8-9B68-456A-B8C4-86AB7FE40BBF}" type="datetimeFigureOut">
              <a:rPr lang="fr-FR" smtClean="0"/>
              <a:t>25/10/2024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6210C-C038-438B-A0A7-56D772BE650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6807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E32C8-9B68-456A-B8C4-86AB7FE40BBF}" type="datetimeFigureOut">
              <a:rPr lang="fr-FR" smtClean="0"/>
              <a:t>25/10/2024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6210C-C038-438B-A0A7-56D772BE650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2668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E32C8-9B68-456A-B8C4-86AB7FE40BBF}" type="datetimeFigureOut">
              <a:rPr lang="fr-FR" smtClean="0"/>
              <a:t>25/10/2024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6210C-C038-438B-A0A7-56D772BE650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3172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E32C8-9B68-456A-B8C4-86AB7FE40BBF}" type="datetimeFigureOut">
              <a:rPr lang="fr-FR" smtClean="0"/>
              <a:t>25/10/2024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6210C-C038-438B-A0A7-56D772BE650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4450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E32C8-9B68-456A-B8C4-86AB7FE40BBF}" type="datetimeFigureOut">
              <a:rPr lang="fr-FR" smtClean="0"/>
              <a:t>25/10/2024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6210C-C038-438B-A0A7-56D772BE650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2549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E32C8-9B68-456A-B8C4-86AB7FE40BBF}" type="datetimeFigureOut">
              <a:rPr lang="fr-FR" smtClean="0"/>
              <a:t>25/10/2024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6210C-C038-438B-A0A7-56D772BE650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5579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E32C8-9B68-456A-B8C4-86AB7FE40BBF}" type="datetimeFigureOut">
              <a:rPr lang="fr-FR" smtClean="0"/>
              <a:t>25/10/2024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6210C-C038-438B-A0A7-56D772BE650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4856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E32C8-9B68-456A-B8C4-86AB7FE40BBF}" type="datetimeFigureOut">
              <a:rPr lang="fr-FR" smtClean="0"/>
              <a:t>25/10/2024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6210C-C038-438B-A0A7-56D772BE650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4911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2209800" y="2276475"/>
            <a:ext cx="7772400" cy="1468438"/>
          </a:xfrm>
          <a:custGeom>
            <a:avLst/>
            <a:gdLst>
              <a:gd name="G0" fmla="*/ 21589 1 2"/>
              <a:gd name="G1" fmla="*/ 4082 1 2"/>
              <a:gd name="G2" fmla="+- 4082 0 0"/>
              <a:gd name="G3" fmla="+- 21589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1589" y="0"/>
                </a:lnTo>
                <a:lnTo>
                  <a:pt x="21589" y="4082"/>
                </a:lnTo>
                <a:lnTo>
                  <a:pt x="0" y="4082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2895600" y="4032250"/>
            <a:ext cx="6400800" cy="1270000"/>
          </a:xfrm>
          <a:custGeom>
            <a:avLst/>
            <a:gdLst>
              <a:gd name="G0" fmla="*/ 17779 1 2"/>
              <a:gd name="G1" fmla="*/ 3530 1 2"/>
              <a:gd name="G2" fmla="+- 3530 0 0"/>
              <a:gd name="G3" fmla="+- 17779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17779" y="0"/>
                </a:lnTo>
                <a:lnTo>
                  <a:pt x="17779" y="3530"/>
                </a:lnTo>
                <a:lnTo>
                  <a:pt x="0" y="353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latin typeface="+mj-lt"/>
            </a:endParaRPr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3810000" y="3105150"/>
            <a:ext cx="4572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FR">
              <a:latin typeface="+mj-lt"/>
            </a:endParaRPr>
          </a:p>
          <a:p>
            <a:endParaRPr lang="fr-FR">
              <a:latin typeface="+mj-lt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791884" y="557806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>
              <a:latin typeface="+mj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318750" y="23812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0001250" y="660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746826" y="465137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/>
          <p:cNvCxnSpPr/>
          <p:nvPr/>
        </p:nvCxnSpPr>
        <p:spPr>
          <a:xfrm>
            <a:off x="460375" y="6292925"/>
            <a:ext cx="7392236" cy="12835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527080" y="465137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8489481" y="465137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 bwMode="auto">
          <a:xfrm>
            <a:off x="1143516" y="1652076"/>
            <a:ext cx="5302886" cy="3543534"/>
          </a:xfrm>
          <a:prstGeom prst="rect">
            <a:avLst/>
          </a:prstGeom>
          <a:solidFill>
            <a:srgbClr val="E55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6" name="Rectangle 8"/>
          <p:cNvSpPr/>
          <p:nvPr/>
        </p:nvSpPr>
        <p:spPr bwMode="auto">
          <a:xfrm>
            <a:off x="4533220" y="1652649"/>
            <a:ext cx="1975586" cy="4295325"/>
          </a:xfrm>
          <a:custGeom>
            <a:avLst/>
            <a:gdLst>
              <a:gd name="connsiteX0" fmla="*/ 0 w 481856"/>
              <a:gd name="connsiteY0" fmla="*/ 0 h 1278260"/>
              <a:gd name="connsiteX1" fmla="*/ 481856 w 481856"/>
              <a:gd name="connsiteY1" fmla="*/ 0 h 1278260"/>
              <a:gd name="connsiteX2" fmla="*/ 481856 w 481856"/>
              <a:gd name="connsiteY2" fmla="*/ 1278260 h 1278260"/>
              <a:gd name="connsiteX3" fmla="*/ 0 w 481856"/>
              <a:gd name="connsiteY3" fmla="*/ 1278260 h 1278260"/>
              <a:gd name="connsiteX4" fmla="*/ 0 w 481856"/>
              <a:gd name="connsiteY4" fmla="*/ 0 h 1278260"/>
              <a:gd name="connsiteX0" fmla="*/ 0 w 481856"/>
              <a:gd name="connsiteY0" fmla="*/ 0 h 1549723"/>
              <a:gd name="connsiteX1" fmla="*/ 481856 w 481856"/>
              <a:gd name="connsiteY1" fmla="*/ 0 h 1549723"/>
              <a:gd name="connsiteX2" fmla="*/ 477093 w 481856"/>
              <a:gd name="connsiteY2" fmla="*/ 1549723 h 1549723"/>
              <a:gd name="connsiteX3" fmla="*/ 0 w 481856"/>
              <a:gd name="connsiteY3" fmla="*/ 1278260 h 1549723"/>
              <a:gd name="connsiteX4" fmla="*/ 0 w 481856"/>
              <a:gd name="connsiteY4" fmla="*/ 0 h 154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856" h="1549723">
                <a:moveTo>
                  <a:pt x="0" y="0"/>
                </a:moveTo>
                <a:lnTo>
                  <a:pt x="481856" y="0"/>
                </a:lnTo>
                <a:cubicBezTo>
                  <a:pt x="480268" y="516574"/>
                  <a:pt x="478681" y="1033149"/>
                  <a:pt x="477093" y="1549723"/>
                </a:cubicBezTo>
                <a:lnTo>
                  <a:pt x="0" y="1278260"/>
                </a:lnTo>
                <a:lnTo>
                  <a:pt x="0" y="0"/>
                </a:lnTo>
                <a:close/>
              </a:path>
            </a:pathLst>
          </a:custGeom>
          <a:solidFill>
            <a:srgbClr val="DD4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1405749" y="1907852"/>
            <a:ext cx="4611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</a:rPr>
              <a:t>UE Projet d’études</a:t>
            </a:r>
          </a:p>
          <a:p>
            <a:pPr algn="ctr"/>
            <a:r>
              <a:rPr lang="fr-FR" sz="3600" b="1" dirty="0">
                <a:solidFill>
                  <a:schemeClr val="bg1"/>
                </a:solidFill>
              </a:rPr>
              <a:t>Présentation MÉTIERS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556131" y="391568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cs typeface="Arial"/>
              </a:rPr>
              <a:t>PASS Lyon-EST</a:t>
            </a:r>
          </a:p>
          <a:p>
            <a:pPr algn="ctr"/>
            <a:r>
              <a:rPr lang="fr-FR" sz="3200" dirty="0">
                <a:solidFill>
                  <a:schemeClr val="bg1"/>
                </a:solidFill>
                <a:cs typeface="Arial"/>
              </a:rPr>
              <a:t> 8 novembre 2024</a:t>
            </a:r>
          </a:p>
        </p:txBody>
      </p:sp>
      <p:sp>
        <p:nvSpPr>
          <p:cNvPr id="6" name="AutoShape 4" descr="Ipad - icon by Adio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30" name="Groupe 29"/>
          <p:cNvGrpSpPr/>
          <p:nvPr/>
        </p:nvGrpSpPr>
        <p:grpSpPr>
          <a:xfrm>
            <a:off x="8375380" y="5331940"/>
            <a:ext cx="2872549" cy="1409700"/>
            <a:chOff x="7958623" y="5378752"/>
            <a:chExt cx="2872549" cy="1409700"/>
          </a:xfrm>
        </p:grpSpPr>
        <p:pic>
          <p:nvPicPr>
            <p:cNvPr id="20" name="Image 1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29" name="Image 2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35" name="Rectangle 34"/>
          <p:cNvSpPr/>
          <p:nvPr/>
        </p:nvSpPr>
        <p:spPr>
          <a:xfrm>
            <a:off x="752966" y="465137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4533220" y="465137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29">
            <a:extLst>
              <a:ext uri="{FF2B5EF4-FFF2-40B4-BE49-F238E27FC236}">
                <a16:creationId xmlns:a16="http://schemas.microsoft.com/office/drawing/2014/main" id="{D46F153A-ACD0-97ED-B067-6BBEFB530A38}"/>
              </a:ext>
            </a:extLst>
          </p:cNvPr>
          <p:cNvSpPr txBox="1"/>
          <p:nvPr/>
        </p:nvSpPr>
        <p:spPr>
          <a:xfrm>
            <a:off x="169933" y="6559052"/>
            <a:ext cx="5162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1">
                    <a:lumMod val="75000"/>
                  </a:schemeClr>
                </a:solidFill>
              </a:rPr>
              <a:t>MATINEE des METIERS 2024-2025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095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901581" y="560394"/>
            <a:ext cx="8229600" cy="792088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fr-FR" sz="3600" b="1" dirty="0">
                <a:solidFill>
                  <a:schemeClr val="accent2"/>
                </a:solidFill>
                <a:cs typeface="Arial" pitchFamily="34" charset="0"/>
              </a:rPr>
              <a:t>Les questions : projet personnel</a:t>
            </a:r>
          </a:p>
        </p:txBody>
      </p:sp>
      <p:cxnSp>
        <p:nvCxnSpPr>
          <p:cNvPr id="22" name="Connecteur droit 21"/>
          <p:cNvCxnSpPr/>
          <p:nvPr/>
        </p:nvCxnSpPr>
        <p:spPr>
          <a:xfrm>
            <a:off x="727964" y="1236404"/>
            <a:ext cx="799288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267037" y="6515458"/>
            <a:ext cx="8222444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8464479" y="163377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5" name="Groupe 24"/>
          <p:cNvGrpSpPr/>
          <p:nvPr/>
        </p:nvGrpSpPr>
        <p:grpSpPr>
          <a:xfrm>
            <a:off x="9912424" y="5823295"/>
            <a:ext cx="1966241" cy="964930"/>
            <a:chOff x="7958623" y="5378752"/>
            <a:chExt cx="2872549" cy="1409700"/>
          </a:xfrm>
        </p:grpSpPr>
        <p:pic>
          <p:nvPicPr>
            <p:cNvPr id="26" name="Image 2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/>
        </p:nvSpPr>
        <p:spPr>
          <a:xfrm>
            <a:off x="727964" y="163377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4508218" y="163377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44FDCB1-9D2E-1ADE-97B8-98D497168A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05"/>
          <a:stretch/>
        </p:blipFill>
        <p:spPr>
          <a:xfrm>
            <a:off x="136032" y="1417886"/>
            <a:ext cx="12070768" cy="2270784"/>
          </a:xfrm>
          <a:prstGeom prst="rect">
            <a:avLst/>
          </a:prstGeom>
        </p:spPr>
      </p:pic>
      <p:pic>
        <p:nvPicPr>
          <p:cNvPr id="6" name="Picture 5" descr="Graphical user interface, text, application, email, Teams&#10;&#10;Description automatically generated">
            <a:extLst>
              <a:ext uri="{FF2B5EF4-FFF2-40B4-BE49-F238E27FC236}">
                <a16:creationId xmlns:a16="http://schemas.microsoft.com/office/drawing/2014/main" id="{179F36D0-F0E2-F39D-A779-48F4D8D894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71"/>
          <a:stretch/>
        </p:blipFill>
        <p:spPr>
          <a:xfrm>
            <a:off x="136032" y="3795058"/>
            <a:ext cx="12055968" cy="286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803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901581" y="560394"/>
            <a:ext cx="8229600" cy="792088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fr-FR" sz="3600" b="1" dirty="0">
                <a:solidFill>
                  <a:schemeClr val="accent2"/>
                </a:solidFill>
                <a:cs typeface="Arial" pitchFamily="34" charset="0"/>
              </a:rPr>
              <a:t>Les questions : projet personnel</a:t>
            </a:r>
          </a:p>
        </p:txBody>
      </p:sp>
      <p:cxnSp>
        <p:nvCxnSpPr>
          <p:cNvPr id="22" name="Connecteur droit 21"/>
          <p:cNvCxnSpPr/>
          <p:nvPr/>
        </p:nvCxnSpPr>
        <p:spPr>
          <a:xfrm>
            <a:off x="727964" y="1236404"/>
            <a:ext cx="799288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267037" y="6515458"/>
            <a:ext cx="8222444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8464479" y="163377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5" name="Groupe 24"/>
          <p:cNvGrpSpPr/>
          <p:nvPr/>
        </p:nvGrpSpPr>
        <p:grpSpPr>
          <a:xfrm>
            <a:off x="9912424" y="5823295"/>
            <a:ext cx="1966241" cy="964930"/>
            <a:chOff x="7958623" y="5378752"/>
            <a:chExt cx="2872549" cy="1409700"/>
          </a:xfrm>
        </p:grpSpPr>
        <p:pic>
          <p:nvPicPr>
            <p:cNvPr id="26" name="Image 2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/>
        </p:nvSpPr>
        <p:spPr>
          <a:xfrm>
            <a:off x="727964" y="163377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4508218" y="163377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3" descr="Graphical user interface, text, application, email, Teams&#10;&#10;Description automatically generated">
            <a:extLst>
              <a:ext uri="{FF2B5EF4-FFF2-40B4-BE49-F238E27FC236}">
                <a16:creationId xmlns:a16="http://schemas.microsoft.com/office/drawing/2014/main" id="{34A4C1F3-451A-FD09-94A0-31AA93C8D0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62" b="4507"/>
          <a:stretch/>
        </p:blipFill>
        <p:spPr>
          <a:xfrm>
            <a:off x="55165" y="1382995"/>
            <a:ext cx="12072164" cy="2823188"/>
          </a:xfrm>
          <a:prstGeom prst="rect">
            <a:avLst/>
          </a:prstGeom>
        </p:spPr>
      </p:pic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EC74789-0E44-83EB-2EB1-38F9978756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5" y="4384962"/>
            <a:ext cx="12103195" cy="234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155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901581" y="560394"/>
            <a:ext cx="8229600" cy="792088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fr-FR" sz="3600" b="1" dirty="0">
                <a:solidFill>
                  <a:schemeClr val="accent2"/>
                </a:solidFill>
                <a:cs typeface="Arial" pitchFamily="34" charset="0"/>
              </a:rPr>
              <a:t>Les questions : projet d’études</a:t>
            </a:r>
          </a:p>
        </p:txBody>
      </p:sp>
      <p:cxnSp>
        <p:nvCxnSpPr>
          <p:cNvPr id="22" name="Connecteur droit 21"/>
          <p:cNvCxnSpPr/>
          <p:nvPr/>
        </p:nvCxnSpPr>
        <p:spPr>
          <a:xfrm>
            <a:off x="727964" y="1236404"/>
            <a:ext cx="799288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267037" y="6515458"/>
            <a:ext cx="8222444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8464479" y="163377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5" name="Groupe 24"/>
          <p:cNvGrpSpPr/>
          <p:nvPr/>
        </p:nvGrpSpPr>
        <p:grpSpPr>
          <a:xfrm>
            <a:off x="9912424" y="5823295"/>
            <a:ext cx="1966241" cy="964930"/>
            <a:chOff x="7958623" y="5378752"/>
            <a:chExt cx="2872549" cy="1409700"/>
          </a:xfrm>
        </p:grpSpPr>
        <p:pic>
          <p:nvPicPr>
            <p:cNvPr id="26" name="Image 2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/>
        </p:nvSpPr>
        <p:spPr>
          <a:xfrm>
            <a:off x="727964" y="163377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4508218" y="163377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6" descr="Graphical user interface, text, application, email, Teams&#10;&#10;Description automatically generated">
            <a:extLst>
              <a:ext uri="{FF2B5EF4-FFF2-40B4-BE49-F238E27FC236}">
                <a16:creationId xmlns:a16="http://schemas.microsoft.com/office/drawing/2014/main" id="{72D7233D-E76E-B5ED-C1E6-B9051728C1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3" y="1385934"/>
            <a:ext cx="12032394" cy="465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949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901581" y="560394"/>
            <a:ext cx="8229600" cy="792088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fr-FR" sz="3600" b="1" dirty="0">
                <a:solidFill>
                  <a:schemeClr val="accent2"/>
                </a:solidFill>
                <a:cs typeface="Arial" pitchFamily="34" charset="0"/>
              </a:rPr>
              <a:t>Les questions : projet de réorientation</a:t>
            </a:r>
          </a:p>
        </p:txBody>
      </p:sp>
      <p:cxnSp>
        <p:nvCxnSpPr>
          <p:cNvPr id="22" name="Connecteur droit 21"/>
          <p:cNvCxnSpPr/>
          <p:nvPr/>
        </p:nvCxnSpPr>
        <p:spPr>
          <a:xfrm>
            <a:off x="727964" y="1236404"/>
            <a:ext cx="799288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267037" y="6515458"/>
            <a:ext cx="8222444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8464479" y="163377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5" name="Groupe 24"/>
          <p:cNvGrpSpPr/>
          <p:nvPr/>
        </p:nvGrpSpPr>
        <p:grpSpPr>
          <a:xfrm>
            <a:off x="9912424" y="5823295"/>
            <a:ext cx="1966241" cy="964930"/>
            <a:chOff x="7958623" y="5378752"/>
            <a:chExt cx="2872549" cy="1409700"/>
          </a:xfrm>
        </p:grpSpPr>
        <p:pic>
          <p:nvPicPr>
            <p:cNvPr id="26" name="Image 2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/>
        </p:nvSpPr>
        <p:spPr>
          <a:xfrm>
            <a:off x="727964" y="163377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4508218" y="163377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3" descr="Graphical user interface, application, table&#10;&#10;Description automatically generated with medium confidence">
            <a:extLst>
              <a:ext uri="{FF2B5EF4-FFF2-40B4-BE49-F238E27FC236}">
                <a16:creationId xmlns:a16="http://schemas.microsoft.com/office/drawing/2014/main" id="{761F8805-40AF-97B6-0EBD-BE40ADA68C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4" y="1519506"/>
            <a:ext cx="12164675" cy="368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010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901581" y="560394"/>
            <a:ext cx="8229600" cy="792088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fr-FR" sz="3600" b="1" dirty="0">
                <a:solidFill>
                  <a:schemeClr val="accent2"/>
                </a:solidFill>
                <a:cs typeface="Arial" pitchFamily="34" charset="0"/>
              </a:rPr>
              <a:t>Les questions : projet de réorientation</a:t>
            </a:r>
          </a:p>
        </p:txBody>
      </p:sp>
      <p:cxnSp>
        <p:nvCxnSpPr>
          <p:cNvPr id="22" name="Connecteur droit 21"/>
          <p:cNvCxnSpPr/>
          <p:nvPr/>
        </p:nvCxnSpPr>
        <p:spPr>
          <a:xfrm>
            <a:off x="727964" y="1236404"/>
            <a:ext cx="799288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267037" y="6515458"/>
            <a:ext cx="8222444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8464479" y="163377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5" name="Groupe 24"/>
          <p:cNvGrpSpPr/>
          <p:nvPr/>
        </p:nvGrpSpPr>
        <p:grpSpPr>
          <a:xfrm>
            <a:off x="9912424" y="5823295"/>
            <a:ext cx="1966241" cy="964930"/>
            <a:chOff x="7958623" y="5378752"/>
            <a:chExt cx="2872549" cy="1409700"/>
          </a:xfrm>
        </p:grpSpPr>
        <p:pic>
          <p:nvPicPr>
            <p:cNvPr id="26" name="Image 2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/>
        </p:nvSpPr>
        <p:spPr>
          <a:xfrm>
            <a:off x="727964" y="163377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4508218" y="163377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46A88B92-7384-0F1D-EF71-71E0E06807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782" y="1352482"/>
            <a:ext cx="8606357" cy="527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90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B6C43B-6E4B-E2DC-64D3-3F53D1A01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990840-B475-5656-AE54-2C4A8654FE5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01581" y="560394"/>
            <a:ext cx="8229600" cy="792088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fr-FR" sz="3600" b="1" dirty="0">
                <a:solidFill>
                  <a:schemeClr val="accent2"/>
                </a:solidFill>
                <a:cs typeface="Arial" pitchFamily="34" charset="0"/>
              </a:rPr>
              <a:t>Les questions : projet de réorientation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86EFB972-1DB1-7C43-639E-D6A4629A15B6}"/>
              </a:ext>
            </a:extLst>
          </p:cNvPr>
          <p:cNvCxnSpPr/>
          <p:nvPr/>
        </p:nvCxnSpPr>
        <p:spPr>
          <a:xfrm>
            <a:off x="727964" y="1236404"/>
            <a:ext cx="799288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9A29201B-1408-CB42-5A9D-9667C6211717}"/>
              </a:ext>
            </a:extLst>
          </p:cNvPr>
          <p:cNvCxnSpPr/>
          <p:nvPr/>
        </p:nvCxnSpPr>
        <p:spPr>
          <a:xfrm>
            <a:off x="267037" y="6515458"/>
            <a:ext cx="8222444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A5390842-6B0F-EDCB-47C3-BE30B5841526}"/>
              </a:ext>
            </a:extLst>
          </p:cNvPr>
          <p:cNvSpPr/>
          <p:nvPr/>
        </p:nvSpPr>
        <p:spPr>
          <a:xfrm>
            <a:off x="8464479" y="163377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D691D0BE-02C8-C551-2A9F-AE08C545D498}"/>
              </a:ext>
            </a:extLst>
          </p:cNvPr>
          <p:cNvGrpSpPr/>
          <p:nvPr/>
        </p:nvGrpSpPr>
        <p:grpSpPr>
          <a:xfrm>
            <a:off x="9912424" y="5823295"/>
            <a:ext cx="1966241" cy="964930"/>
            <a:chOff x="7958623" y="5378752"/>
            <a:chExt cx="2872549" cy="1409700"/>
          </a:xfrm>
        </p:grpSpPr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33D73E30-6C05-9113-907A-E03FEE73C6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11D32CFE-A88A-16CE-E52E-CED0A0D8FD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E8522079-B903-024F-3E58-2BB8CF994921}"/>
              </a:ext>
            </a:extLst>
          </p:cNvPr>
          <p:cNvSpPr/>
          <p:nvPr/>
        </p:nvSpPr>
        <p:spPr>
          <a:xfrm>
            <a:off x="727964" y="163377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AD09711-6B18-F6C3-DE47-AC53C03E2045}"/>
              </a:ext>
            </a:extLst>
          </p:cNvPr>
          <p:cNvSpPr/>
          <p:nvPr/>
        </p:nvSpPr>
        <p:spPr>
          <a:xfrm>
            <a:off x="4508218" y="163377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3" descr="A screenshot of a phone&#10;&#10;Description automatically generated">
            <a:extLst>
              <a:ext uri="{FF2B5EF4-FFF2-40B4-BE49-F238E27FC236}">
                <a16:creationId xmlns:a16="http://schemas.microsoft.com/office/drawing/2014/main" id="{0C47C81B-1D00-1C8D-EC64-C268EB88FE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383" y="1359677"/>
            <a:ext cx="9216098" cy="2762318"/>
          </a:xfrm>
          <a:prstGeom prst="rect">
            <a:avLst/>
          </a:prstGeom>
        </p:spPr>
      </p:pic>
      <p:pic>
        <p:nvPicPr>
          <p:cNvPr id="6" name="Picture 5" descr="A screenshot of a chat&#10;&#10;Description automatically generated">
            <a:extLst>
              <a:ext uri="{FF2B5EF4-FFF2-40B4-BE49-F238E27FC236}">
                <a16:creationId xmlns:a16="http://schemas.microsoft.com/office/drawing/2014/main" id="{DE14F1F3-1F82-325F-82B8-14352B5AFC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963" y="4282673"/>
            <a:ext cx="9594939" cy="241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139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13B481A2-D38E-424B-979B-1C1C76BECE93}"/>
              </a:ext>
            </a:extLst>
          </p:cNvPr>
          <p:cNvSpPr txBox="1">
            <a:spLocks/>
          </p:cNvSpPr>
          <p:nvPr/>
        </p:nvSpPr>
        <p:spPr>
          <a:xfrm>
            <a:off x="727964" y="444316"/>
            <a:ext cx="9275572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b="1" dirty="0">
                <a:solidFill>
                  <a:schemeClr val="accent2"/>
                </a:solidFill>
                <a:cs typeface="Arial" pitchFamily="34" charset="0"/>
              </a:rPr>
              <a:t>Questions/Réponses (sur </a:t>
            </a:r>
            <a:r>
              <a:rPr lang="fr-FR" sz="3600" b="1" dirty="0" err="1">
                <a:solidFill>
                  <a:schemeClr val="accent2"/>
                </a:solidFill>
                <a:cs typeface="Arial" pitchFamily="34" charset="0"/>
              </a:rPr>
              <a:t>slido.com</a:t>
            </a:r>
            <a:r>
              <a:rPr lang="fr-FR" sz="3600" b="1" dirty="0">
                <a:solidFill>
                  <a:schemeClr val="accent2"/>
                </a:solidFill>
                <a:cs typeface="Arial" pitchFamily="34" charset="0"/>
              </a:rPr>
              <a:t>)</a:t>
            </a:r>
            <a:endParaRPr lang="fr-FR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B1B2F3FC-0DBC-BC45-9695-AB064ED1FA06}"/>
              </a:ext>
            </a:extLst>
          </p:cNvPr>
          <p:cNvCxnSpPr/>
          <p:nvPr/>
        </p:nvCxnSpPr>
        <p:spPr>
          <a:xfrm>
            <a:off x="727964" y="1236404"/>
            <a:ext cx="799288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98D5299C-ADB2-1F46-85E3-C1124F9C9CAE}"/>
              </a:ext>
            </a:extLst>
          </p:cNvPr>
          <p:cNvCxnSpPr/>
          <p:nvPr/>
        </p:nvCxnSpPr>
        <p:spPr>
          <a:xfrm>
            <a:off x="267037" y="6515458"/>
            <a:ext cx="8222444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6D483B90-F572-2744-948C-AC781C6F6603}"/>
              </a:ext>
            </a:extLst>
          </p:cNvPr>
          <p:cNvSpPr/>
          <p:nvPr/>
        </p:nvSpPr>
        <p:spPr>
          <a:xfrm>
            <a:off x="8464479" y="163377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0CD345F8-222E-A64B-9275-C6BBF30EB71F}"/>
              </a:ext>
            </a:extLst>
          </p:cNvPr>
          <p:cNvGrpSpPr/>
          <p:nvPr/>
        </p:nvGrpSpPr>
        <p:grpSpPr>
          <a:xfrm>
            <a:off x="9912424" y="5823295"/>
            <a:ext cx="1966241" cy="964930"/>
            <a:chOff x="7958623" y="5378752"/>
            <a:chExt cx="2872549" cy="1409700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DF323B3D-9FA2-594C-87A9-8BDEEA0D98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416702E3-81EF-3E48-BDA1-9F250D4340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486B9C09-6719-F94C-A52C-15578608EF15}"/>
              </a:ext>
            </a:extLst>
          </p:cNvPr>
          <p:cNvSpPr/>
          <p:nvPr/>
        </p:nvSpPr>
        <p:spPr>
          <a:xfrm>
            <a:off x="727964" y="163377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E92661-66C1-0C47-BB97-9239414F04ED}"/>
              </a:ext>
            </a:extLst>
          </p:cNvPr>
          <p:cNvSpPr/>
          <p:nvPr/>
        </p:nvSpPr>
        <p:spPr>
          <a:xfrm>
            <a:off x="4508218" y="163377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Picture 2" descr="A green and white card with a qr code&#10;&#10;Description automatically generated">
            <a:extLst>
              <a:ext uri="{FF2B5EF4-FFF2-40B4-BE49-F238E27FC236}">
                <a16:creationId xmlns:a16="http://schemas.microsoft.com/office/drawing/2014/main" id="{C9B5025B-3766-A4CF-1256-A2BA1D1BAC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877" y="1556192"/>
            <a:ext cx="9667111" cy="429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613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C1157-F78E-DFDC-4B24-D3D32564F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3A22BE23-3870-6902-93C9-6673D62DD50B}"/>
              </a:ext>
            </a:extLst>
          </p:cNvPr>
          <p:cNvSpPr txBox="1">
            <a:spLocks/>
          </p:cNvSpPr>
          <p:nvPr/>
        </p:nvSpPr>
        <p:spPr>
          <a:xfrm>
            <a:off x="727964" y="444316"/>
            <a:ext cx="9275572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b="1" dirty="0">
                <a:solidFill>
                  <a:schemeClr val="accent2"/>
                </a:solidFill>
                <a:cs typeface="Arial" pitchFamily="34" charset="0"/>
              </a:rPr>
              <a:t>Questions/Réponses (sur </a:t>
            </a:r>
            <a:r>
              <a:rPr lang="fr-FR" sz="3600" b="1" dirty="0" err="1">
                <a:solidFill>
                  <a:schemeClr val="accent2"/>
                </a:solidFill>
                <a:cs typeface="Arial" pitchFamily="34" charset="0"/>
              </a:rPr>
              <a:t>slido.com</a:t>
            </a:r>
            <a:r>
              <a:rPr lang="fr-FR" sz="3600" b="1" dirty="0">
                <a:solidFill>
                  <a:schemeClr val="accent2"/>
                </a:solidFill>
                <a:cs typeface="Arial" pitchFamily="34" charset="0"/>
              </a:rPr>
              <a:t>)</a:t>
            </a:r>
            <a:endParaRPr lang="fr-FR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33E02E18-6FB3-8196-FF24-523CB43D7B2E}"/>
              </a:ext>
            </a:extLst>
          </p:cNvPr>
          <p:cNvCxnSpPr/>
          <p:nvPr/>
        </p:nvCxnSpPr>
        <p:spPr>
          <a:xfrm>
            <a:off x="727964" y="1236404"/>
            <a:ext cx="799288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26470DA7-884F-E406-1960-5FFF9FFE4125}"/>
              </a:ext>
            </a:extLst>
          </p:cNvPr>
          <p:cNvCxnSpPr/>
          <p:nvPr/>
        </p:nvCxnSpPr>
        <p:spPr>
          <a:xfrm>
            <a:off x="267037" y="6515458"/>
            <a:ext cx="8222444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D6D43912-3722-442F-7D41-F078E4C2CF1D}"/>
              </a:ext>
            </a:extLst>
          </p:cNvPr>
          <p:cNvSpPr/>
          <p:nvPr/>
        </p:nvSpPr>
        <p:spPr>
          <a:xfrm>
            <a:off x="8464479" y="163377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38CADCD9-66E8-E8FF-9AAE-B655760BBAF0}"/>
              </a:ext>
            </a:extLst>
          </p:cNvPr>
          <p:cNvGrpSpPr/>
          <p:nvPr/>
        </p:nvGrpSpPr>
        <p:grpSpPr>
          <a:xfrm>
            <a:off x="9912424" y="5823295"/>
            <a:ext cx="1966241" cy="964930"/>
            <a:chOff x="7958623" y="5378752"/>
            <a:chExt cx="2872549" cy="1409700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5098B1CB-9535-8F0A-7D2F-9D0308C648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4AD5B282-3BD9-3FE5-D8D0-62D62DDCDA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DC838176-08CF-9870-B96C-991ED95760D1}"/>
              </a:ext>
            </a:extLst>
          </p:cNvPr>
          <p:cNvSpPr/>
          <p:nvPr/>
        </p:nvSpPr>
        <p:spPr>
          <a:xfrm>
            <a:off x="727964" y="163377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094103-36A5-DE98-E3A6-12A8ED671579}"/>
              </a:ext>
            </a:extLst>
          </p:cNvPr>
          <p:cNvSpPr/>
          <p:nvPr/>
        </p:nvSpPr>
        <p:spPr>
          <a:xfrm>
            <a:off x="4508218" y="163377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Picture 2" descr="A green and white card with a qr code&#10;&#10;Description automatically generated">
            <a:extLst>
              <a:ext uri="{FF2B5EF4-FFF2-40B4-BE49-F238E27FC236}">
                <a16:creationId xmlns:a16="http://schemas.microsoft.com/office/drawing/2014/main" id="{BA46C10A-0217-EC5C-780B-B1506E0295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877" y="1556192"/>
            <a:ext cx="9667111" cy="429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40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21D5D11-09B1-0D02-6802-83FCA2ABEAE3}"/>
              </a:ext>
            </a:extLst>
          </p:cNvPr>
          <p:cNvSpPr/>
          <p:nvPr/>
        </p:nvSpPr>
        <p:spPr>
          <a:xfrm>
            <a:off x="577786" y="2630367"/>
            <a:ext cx="5081608" cy="246840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D3387B8-50F1-6ABF-2903-1991C0525FB5}"/>
              </a:ext>
            </a:extLst>
          </p:cNvPr>
          <p:cNvSpPr/>
          <p:nvPr/>
        </p:nvSpPr>
        <p:spPr>
          <a:xfrm>
            <a:off x="577785" y="1527709"/>
            <a:ext cx="5081608" cy="10523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901581" y="560394"/>
            <a:ext cx="8229600" cy="792088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fr-FR" sz="3600" b="1" dirty="0">
                <a:solidFill>
                  <a:schemeClr val="accent2"/>
                </a:solidFill>
                <a:cs typeface="Arial" pitchFamily="34" charset="0"/>
              </a:rPr>
              <a:t>Déroulement et objectifs de la matinée</a:t>
            </a:r>
          </a:p>
        </p:txBody>
      </p:sp>
      <p:cxnSp>
        <p:nvCxnSpPr>
          <p:cNvPr id="22" name="Connecteur droit 21"/>
          <p:cNvCxnSpPr/>
          <p:nvPr/>
        </p:nvCxnSpPr>
        <p:spPr>
          <a:xfrm>
            <a:off x="727964" y="1236404"/>
            <a:ext cx="799288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267037" y="6515458"/>
            <a:ext cx="8222444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8464479" y="163377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5" name="Groupe 24"/>
          <p:cNvGrpSpPr/>
          <p:nvPr/>
        </p:nvGrpSpPr>
        <p:grpSpPr>
          <a:xfrm>
            <a:off x="9912424" y="5823295"/>
            <a:ext cx="1966241" cy="964930"/>
            <a:chOff x="7958623" y="5378752"/>
            <a:chExt cx="2872549" cy="1409700"/>
          </a:xfrm>
        </p:grpSpPr>
        <p:pic>
          <p:nvPicPr>
            <p:cNvPr id="26" name="Image 2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/>
        </p:nvSpPr>
        <p:spPr>
          <a:xfrm>
            <a:off x="727964" y="163377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4508218" y="163377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02C4E1-1DEE-5545-9F43-55E5AD47E129}"/>
              </a:ext>
            </a:extLst>
          </p:cNvPr>
          <p:cNvSpPr/>
          <p:nvPr/>
        </p:nvSpPr>
        <p:spPr>
          <a:xfrm>
            <a:off x="704968" y="2748878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buClr>
                <a:schemeClr val="bg1"/>
              </a:buClr>
              <a:buFont typeface="Arial"/>
              <a:buChar char="•"/>
            </a:pPr>
            <a:r>
              <a:rPr lang="fr-FR" sz="2800" b="1" dirty="0">
                <a:solidFill>
                  <a:schemeClr val="bg1"/>
                </a:solidFill>
              </a:rPr>
              <a:t>Médecine</a:t>
            </a:r>
          </a:p>
          <a:p>
            <a:pPr marL="571500" indent="-571500">
              <a:buClr>
                <a:schemeClr val="bg1"/>
              </a:buClr>
              <a:buFont typeface="Arial"/>
              <a:buChar char="•"/>
            </a:pPr>
            <a:r>
              <a:rPr lang="fr-FR" sz="2800" b="1" dirty="0">
                <a:solidFill>
                  <a:schemeClr val="bg1"/>
                </a:solidFill>
              </a:rPr>
              <a:t>Pharmacie</a:t>
            </a:r>
          </a:p>
          <a:p>
            <a:pPr marL="571500" indent="-571500">
              <a:buClr>
                <a:schemeClr val="bg1"/>
              </a:buClr>
              <a:buFont typeface="Arial"/>
              <a:buChar char="•"/>
            </a:pPr>
            <a:r>
              <a:rPr lang="fr-FR" sz="2800" b="1" dirty="0">
                <a:solidFill>
                  <a:schemeClr val="bg1"/>
                </a:solidFill>
              </a:rPr>
              <a:t>Kinésithérapie</a:t>
            </a:r>
          </a:p>
          <a:p>
            <a:pPr marL="571500" indent="-571500">
              <a:buClr>
                <a:schemeClr val="bg1"/>
              </a:buClr>
              <a:buFont typeface="Arial"/>
              <a:buChar char="•"/>
            </a:pPr>
            <a:r>
              <a:rPr lang="fr-FR" sz="2800" b="1" dirty="0" err="1">
                <a:solidFill>
                  <a:schemeClr val="bg1"/>
                </a:solidFill>
              </a:rPr>
              <a:t>Maieutique</a:t>
            </a:r>
            <a:endParaRPr lang="fr-FR" sz="2800" b="1" dirty="0">
              <a:solidFill>
                <a:schemeClr val="bg1"/>
              </a:solidFill>
            </a:endParaRPr>
          </a:p>
          <a:p>
            <a:pPr marL="571500" indent="-571500">
              <a:buClr>
                <a:schemeClr val="bg1"/>
              </a:buClr>
              <a:buFont typeface="Arial"/>
              <a:buChar char="•"/>
            </a:pPr>
            <a:r>
              <a:rPr lang="fr-FR" sz="2800" b="1" dirty="0">
                <a:solidFill>
                  <a:schemeClr val="bg1"/>
                </a:solidFill>
              </a:rPr>
              <a:t>Odontologie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0215BDD-5ABE-6C0A-901B-005751D03335}"/>
              </a:ext>
            </a:extLst>
          </p:cNvPr>
          <p:cNvSpPr/>
          <p:nvPr/>
        </p:nvSpPr>
        <p:spPr>
          <a:xfrm>
            <a:off x="610732" y="5171756"/>
            <a:ext cx="5081608" cy="96492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ZoneTexte 7">
            <a:extLst>
              <a:ext uri="{FF2B5EF4-FFF2-40B4-BE49-F238E27FC236}">
                <a16:creationId xmlns:a16="http://schemas.microsoft.com/office/drawing/2014/main" id="{E1AA144E-C913-009F-781E-0D094F07F142}"/>
              </a:ext>
            </a:extLst>
          </p:cNvPr>
          <p:cNvSpPr txBox="1"/>
          <p:nvPr/>
        </p:nvSpPr>
        <p:spPr>
          <a:xfrm>
            <a:off x="829041" y="1571367"/>
            <a:ext cx="4896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bg1"/>
              </a:buClr>
              <a:buFont typeface="Arial"/>
              <a:buChar char="•"/>
            </a:pPr>
            <a:r>
              <a:rPr lang="fr-FR" sz="2800" b="1" dirty="0">
                <a:solidFill>
                  <a:schemeClr val="bg1"/>
                </a:solidFill>
              </a:rPr>
              <a:t>Présentation du </a:t>
            </a:r>
            <a:br>
              <a:rPr lang="fr-FR" sz="2800" b="1" dirty="0">
                <a:solidFill>
                  <a:schemeClr val="bg1"/>
                </a:solidFill>
              </a:rPr>
            </a:br>
            <a:r>
              <a:rPr lang="fr-FR" sz="2800" b="1" dirty="0">
                <a:solidFill>
                  <a:schemeClr val="bg1"/>
                </a:solidFill>
              </a:rPr>
              <a:t>formulaire SIDES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79856" y="5189718"/>
            <a:ext cx="4896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bg1"/>
              </a:buClr>
              <a:buFont typeface="Arial"/>
              <a:buChar char="•"/>
            </a:pPr>
            <a:r>
              <a:rPr lang="fr-FR" sz="2800" b="1" dirty="0">
                <a:solidFill>
                  <a:schemeClr val="bg1"/>
                </a:solidFill>
              </a:rPr>
              <a:t>Rencontre avec des étudiants des 5 filières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EC729D-FE2E-BEFB-6809-59BD1B1E0840}"/>
              </a:ext>
            </a:extLst>
          </p:cNvPr>
          <p:cNvSpPr txBox="1"/>
          <p:nvPr/>
        </p:nvSpPr>
        <p:spPr>
          <a:xfrm>
            <a:off x="6686932" y="1836796"/>
            <a:ext cx="48943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2800" dirty="0"/>
              <a:t>Vous informer sur le déroulement des études et les débouchés des filières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/>
              <a:t>Vous permettre d’échanger avec des étudiants d’années supérieures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/>
              <a:t>Vous aider à compléter votre projet d’études et à choisir les UE Spé et les filières</a:t>
            </a:r>
          </a:p>
        </p:txBody>
      </p:sp>
    </p:spTree>
    <p:extLst>
      <p:ext uri="{BB962C8B-B14F-4D97-AF65-F5344CB8AC3E}">
        <p14:creationId xmlns:p14="http://schemas.microsoft.com/office/powerpoint/2010/main" val="155608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necteur droit 22"/>
          <p:cNvCxnSpPr/>
          <p:nvPr/>
        </p:nvCxnSpPr>
        <p:spPr>
          <a:xfrm>
            <a:off x="267037" y="6515458"/>
            <a:ext cx="8222444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8464479" y="163377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5" name="Groupe 24"/>
          <p:cNvGrpSpPr/>
          <p:nvPr/>
        </p:nvGrpSpPr>
        <p:grpSpPr>
          <a:xfrm>
            <a:off x="9912424" y="5823295"/>
            <a:ext cx="1966241" cy="964930"/>
            <a:chOff x="7958623" y="5378752"/>
            <a:chExt cx="2872549" cy="1409700"/>
          </a:xfrm>
        </p:grpSpPr>
        <p:pic>
          <p:nvPicPr>
            <p:cNvPr id="26" name="Image 2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/>
        </p:nvSpPr>
        <p:spPr>
          <a:xfrm>
            <a:off x="727964" y="163377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4508218" y="163377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D4BCE5E5-F64C-FBD3-C07A-38B3DB52CA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567" y="1316684"/>
            <a:ext cx="8779127" cy="5023729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C8066290-1B63-F489-BBF7-B2D0F6833AD9}"/>
              </a:ext>
            </a:extLst>
          </p:cNvPr>
          <p:cNvSpPr txBox="1">
            <a:spLocks/>
          </p:cNvSpPr>
          <p:nvPr/>
        </p:nvSpPr>
        <p:spPr>
          <a:xfrm>
            <a:off x="901581" y="560394"/>
            <a:ext cx="10977084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>
                <a:solidFill>
                  <a:schemeClr val="accent2"/>
                </a:solidFill>
                <a:cs typeface="Arial" pitchFamily="34" charset="0"/>
              </a:rPr>
              <a:t>Accéder au formulaire sur THEIA/Espace Apprenant </a:t>
            </a:r>
          </a:p>
        </p:txBody>
      </p:sp>
      <p:cxnSp>
        <p:nvCxnSpPr>
          <p:cNvPr id="5" name="Connecteur droit 21">
            <a:extLst>
              <a:ext uri="{FF2B5EF4-FFF2-40B4-BE49-F238E27FC236}">
                <a16:creationId xmlns:a16="http://schemas.microsoft.com/office/drawing/2014/main" id="{5CE81C1D-BE6A-274C-5DCC-40396AAF68C0}"/>
              </a:ext>
            </a:extLst>
          </p:cNvPr>
          <p:cNvCxnSpPr/>
          <p:nvPr/>
        </p:nvCxnSpPr>
        <p:spPr>
          <a:xfrm>
            <a:off x="727964" y="1236404"/>
            <a:ext cx="799288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672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7ED2E1-637B-0AC9-6994-AA882BC7E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3405F6FE-3617-4B28-0579-87D5AA8E9484}"/>
              </a:ext>
            </a:extLst>
          </p:cNvPr>
          <p:cNvCxnSpPr/>
          <p:nvPr/>
        </p:nvCxnSpPr>
        <p:spPr>
          <a:xfrm>
            <a:off x="267037" y="6515458"/>
            <a:ext cx="8222444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DA9FAE85-778F-C02C-0DB3-E6C2F1E0D847}"/>
              </a:ext>
            </a:extLst>
          </p:cNvPr>
          <p:cNvSpPr/>
          <p:nvPr/>
        </p:nvSpPr>
        <p:spPr>
          <a:xfrm>
            <a:off x="8464479" y="163377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A1E0E527-B53E-AC4C-FE9D-5BA8430210A6}"/>
              </a:ext>
            </a:extLst>
          </p:cNvPr>
          <p:cNvGrpSpPr/>
          <p:nvPr/>
        </p:nvGrpSpPr>
        <p:grpSpPr>
          <a:xfrm>
            <a:off x="9912424" y="5823295"/>
            <a:ext cx="1966241" cy="964930"/>
            <a:chOff x="7958623" y="5378752"/>
            <a:chExt cx="2872549" cy="1409700"/>
          </a:xfrm>
        </p:grpSpPr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72852E35-77CB-9CB6-017B-355EF3866D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352D01DA-DD7B-825A-F874-3EB58AF6C1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B41FC725-A8C4-9E1A-1770-38B687E9462D}"/>
              </a:ext>
            </a:extLst>
          </p:cNvPr>
          <p:cNvSpPr/>
          <p:nvPr/>
        </p:nvSpPr>
        <p:spPr>
          <a:xfrm>
            <a:off x="727964" y="163377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4ABB754-3D65-071C-4CE9-208781218517}"/>
              </a:ext>
            </a:extLst>
          </p:cNvPr>
          <p:cNvSpPr/>
          <p:nvPr/>
        </p:nvSpPr>
        <p:spPr>
          <a:xfrm>
            <a:off x="4508218" y="163377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876DFE8E-9B18-9CF4-AFFF-90EC5FA5C238}"/>
              </a:ext>
            </a:extLst>
          </p:cNvPr>
          <p:cNvSpPr txBox="1">
            <a:spLocks/>
          </p:cNvSpPr>
          <p:nvPr/>
        </p:nvSpPr>
        <p:spPr>
          <a:xfrm>
            <a:off x="901581" y="560394"/>
            <a:ext cx="10977084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>
                <a:solidFill>
                  <a:schemeClr val="accent2"/>
                </a:solidFill>
                <a:cs typeface="Arial" pitchFamily="34" charset="0"/>
              </a:rPr>
              <a:t>Remplir le formulaire</a:t>
            </a:r>
          </a:p>
        </p:txBody>
      </p:sp>
      <p:cxnSp>
        <p:nvCxnSpPr>
          <p:cNvPr id="5" name="Connecteur droit 21">
            <a:extLst>
              <a:ext uri="{FF2B5EF4-FFF2-40B4-BE49-F238E27FC236}">
                <a16:creationId xmlns:a16="http://schemas.microsoft.com/office/drawing/2014/main" id="{9D9DD06C-3462-B57F-0123-4413B94160BA}"/>
              </a:ext>
            </a:extLst>
          </p:cNvPr>
          <p:cNvCxnSpPr/>
          <p:nvPr/>
        </p:nvCxnSpPr>
        <p:spPr>
          <a:xfrm>
            <a:off x="727964" y="1236404"/>
            <a:ext cx="799288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16B81EEB-2A0F-C850-33E1-FF93903183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985" y="1352482"/>
            <a:ext cx="8972946" cy="540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27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901581" y="560394"/>
            <a:ext cx="8229600" cy="792088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fr-FR" sz="3600" b="1" dirty="0">
                <a:solidFill>
                  <a:schemeClr val="accent2"/>
                </a:solidFill>
                <a:cs typeface="Arial" pitchFamily="34" charset="0"/>
              </a:rPr>
              <a:t>Les questions : projet professionnel</a:t>
            </a:r>
          </a:p>
        </p:txBody>
      </p:sp>
      <p:cxnSp>
        <p:nvCxnSpPr>
          <p:cNvPr id="22" name="Connecteur droit 21"/>
          <p:cNvCxnSpPr/>
          <p:nvPr/>
        </p:nvCxnSpPr>
        <p:spPr>
          <a:xfrm>
            <a:off x="727964" y="1236404"/>
            <a:ext cx="799288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267037" y="6515458"/>
            <a:ext cx="8222444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8464479" y="163377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5" name="Groupe 24"/>
          <p:cNvGrpSpPr/>
          <p:nvPr/>
        </p:nvGrpSpPr>
        <p:grpSpPr>
          <a:xfrm>
            <a:off x="9912424" y="5823295"/>
            <a:ext cx="1966241" cy="964930"/>
            <a:chOff x="7958623" y="5378752"/>
            <a:chExt cx="2872549" cy="1409700"/>
          </a:xfrm>
        </p:grpSpPr>
        <p:pic>
          <p:nvPicPr>
            <p:cNvPr id="26" name="Image 2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/>
        </p:nvSpPr>
        <p:spPr>
          <a:xfrm>
            <a:off x="727964" y="163377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4508218" y="163377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Picture 8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860FCA9D-511D-D687-F795-3E54D773B6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9" y="1447604"/>
            <a:ext cx="11918507" cy="532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474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901581" y="560394"/>
            <a:ext cx="8229600" cy="792088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fr-FR" sz="3600" b="1" dirty="0">
                <a:solidFill>
                  <a:schemeClr val="accent2"/>
                </a:solidFill>
                <a:cs typeface="Arial" pitchFamily="34" charset="0"/>
              </a:rPr>
              <a:t>Les questions : projet professionnel</a:t>
            </a:r>
          </a:p>
        </p:txBody>
      </p:sp>
      <p:cxnSp>
        <p:nvCxnSpPr>
          <p:cNvPr id="22" name="Connecteur droit 21"/>
          <p:cNvCxnSpPr/>
          <p:nvPr/>
        </p:nvCxnSpPr>
        <p:spPr>
          <a:xfrm>
            <a:off x="727964" y="1236404"/>
            <a:ext cx="799288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267037" y="6515458"/>
            <a:ext cx="8222444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8464479" y="163377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5" name="Groupe 24"/>
          <p:cNvGrpSpPr/>
          <p:nvPr/>
        </p:nvGrpSpPr>
        <p:grpSpPr>
          <a:xfrm>
            <a:off x="9912424" y="5823295"/>
            <a:ext cx="1966241" cy="964930"/>
            <a:chOff x="7958623" y="5378752"/>
            <a:chExt cx="2872549" cy="1409700"/>
          </a:xfrm>
        </p:grpSpPr>
        <p:pic>
          <p:nvPicPr>
            <p:cNvPr id="26" name="Image 2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/>
        </p:nvSpPr>
        <p:spPr>
          <a:xfrm>
            <a:off x="727964" y="163377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4508218" y="163377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3" descr="Graphical user interface, text, application, Teams&#10;&#10;Description automatically generated">
            <a:extLst>
              <a:ext uri="{FF2B5EF4-FFF2-40B4-BE49-F238E27FC236}">
                <a16:creationId xmlns:a16="http://schemas.microsoft.com/office/drawing/2014/main" id="{67CC0EF4-AE13-9368-3B14-6D8E11C67C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" y="1352482"/>
            <a:ext cx="12026311" cy="537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206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901581" y="560394"/>
            <a:ext cx="8229600" cy="792088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fr-FR" sz="3600" b="1" dirty="0">
                <a:solidFill>
                  <a:schemeClr val="accent2"/>
                </a:solidFill>
                <a:cs typeface="Arial" pitchFamily="34" charset="0"/>
              </a:rPr>
              <a:t>Les questions : projet professionnel</a:t>
            </a:r>
          </a:p>
        </p:txBody>
      </p:sp>
      <p:cxnSp>
        <p:nvCxnSpPr>
          <p:cNvPr id="22" name="Connecteur droit 21"/>
          <p:cNvCxnSpPr/>
          <p:nvPr/>
        </p:nvCxnSpPr>
        <p:spPr>
          <a:xfrm>
            <a:off x="727964" y="1236404"/>
            <a:ext cx="799288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267037" y="6515458"/>
            <a:ext cx="8222444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8464479" y="163377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5" name="Groupe 24"/>
          <p:cNvGrpSpPr/>
          <p:nvPr/>
        </p:nvGrpSpPr>
        <p:grpSpPr>
          <a:xfrm>
            <a:off x="9912424" y="5823295"/>
            <a:ext cx="1966241" cy="964930"/>
            <a:chOff x="7958623" y="5378752"/>
            <a:chExt cx="2872549" cy="1409700"/>
          </a:xfrm>
        </p:grpSpPr>
        <p:pic>
          <p:nvPicPr>
            <p:cNvPr id="26" name="Image 2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/>
        </p:nvSpPr>
        <p:spPr>
          <a:xfrm>
            <a:off x="727964" y="163377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4508218" y="163377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4" descr="Graphical user interface, text, application, Teams&#10;&#10;Description automatically generated">
            <a:extLst>
              <a:ext uri="{FF2B5EF4-FFF2-40B4-BE49-F238E27FC236}">
                <a16:creationId xmlns:a16="http://schemas.microsoft.com/office/drawing/2014/main" id="{896C6FAD-DA89-9BD1-AF25-9DA8A083BA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6" y="1496919"/>
            <a:ext cx="12153844" cy="418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1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901581" y="560394"/>
            <a:ext cx="8229600" cy="792088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fr-FR" sz="3600" b="1" dirty="0">
                <a:solidFill>
                  <a:schemeClr val="accent2"/>
                </a:solidFill>
                <a:cs typeface="Arial" pitchFamily="34" charset="0"/>
              </a:rPr>
              <a:t>Les questions : projet professionnel</a:t>
            </a:r>
          </a:p>
        </p:txBody>
      </p:sp>
      <p:cxnSp>
        <p:nvCxnSpPr>
          <p:cNvPr id="22" name="Connecteur droit 21"/>
          <p:cNvCxnSpPr/>
          <p:nvPr/>
        </p:nvCxnSpPr>
        <p:spPr>
          <a:xfrm>
            <a:off x="727964" y="1236404"/>
            <a:ext cx="799288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267037" y="6515458"/>
            <a:ext cx="8222444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8464479" y="163377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5" name="Groupe 24"/>
          <p:cNvGrpSpPr/>
          <p:nvPr/>
        </p:nvGrpSpPr>
        <p:grpSpPr>
          <a:xfrm>
            <a:off x="9912424" y="5823295"/>
            <a:ext cx="1966241" cy="964930"/>
            <a:chOff x="7958623" y="5378752"/>
            <a:chExt cx="2872549" cy="1409700"/>
          </a:xfrm>
        </p:grpSpPr>
        <p:pic>
          <p:nvPicPr>
            <p:cNvPr id="26" name="Image 2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/>
        </p:nvSpPr>
        <p:spPr>
          <a:xfrm>
            <a:off x="727964" y="163377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4508218" y="163377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3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1BE76F39-73B2-DFAD-8328-AB4FE7AA39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6"/>
          <a:stretch/>
        </p:blipFill>
        <p:spPr>
          <a:xfrm>
            <a:off x="107794" y="1285412"/>
            <a:ext cx="11976411" cy="3342344"/>
          </a:xfrm>
          <a:prstGeom prst="rect">
            <a:avLst/>
          </a:prstGeom>
        </p:spPr>
      </p:pic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C2319F5-6074-0910-0135-E0350CE04EF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33"/>
          <a:stretch/>
        </p:blipFill>
        <p:spPr>
          <a:xfrm>
            <a:off x="140225" y="4686550"/>
            <a:ext cx="11911548" cy="200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7472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1145</TotalTime>
  <Words>157</Words>
  <Application>Microsoft Macintosh PowerPoint</Application>
  <PresentationFormat>Widescreen</PresentationFormat>
  <Paragraphs>31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Thème Office</vt:lpstr>
      <vt:lpstr>PowerPoint Presentation</vt:lpstr>
      <vt:lpstr>PowerPoint Presentation</vt:lpstr>
      <vt:lpstr>Déroulement et objectifs de la matinée</vt:lpstr>
      <vt:lpstr>PowerPoint Presentation</vt:lpstr>
      <vt:lpstr>PowerPoint Presentation</vt:lpstr>
      <vt:lpstr>Les questions : projet professionnel</vt:lpstr>
      <vt:lpstr>Les questions : projet professionnel</vt:lpstr>
      <vt:lpstr>Les questions : projet professionnel</vt:lpstr>
      <vt:lpstr>Les questions : projet professionnel</vt:lpstr>
      <vt:lpstr>Les questions : projet personnel</vt:lpstr>
      <vt:lpstr>Les questions : projet personnel</vt:lpstr>
      <vt:lpstr>Les questions : projet d’études</vt:lpstr>
      <vt:lpstr>Les questions : projet de réorientation</vt:lpstr>
      <vt:lpstr>Les questions : projet de réorientation</vt:lpstr>
      <vt:lpstr>Les questions : projet de réorientation</vt:lpstr>
      <vt:lpstr>PowerPoint Presentation</vt:lpstr>
    </vt:vector>
  </TitlesOfParts>
  <Company>UCBL - Lyon 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Parcours de formation pour  l’admission dans les études de santé</dc:title>
  <dc:creator>GUERIN JEAN-FRANCOIS</dc:creator>
  <cp:lastModifiedBy>Jonathan LOPEZ</cp:lastModifiedBy>
  <cp:revision>80</cp:revision>
  <dcterms:created xsi:type="dcterms:W3CDTF">2020-01-14T12:26:17Z</dcterms:created>
  <dcterms:modified xsi:type="dcterms:W3CDTF">2024-10-25T10:49:35Z</dcterms:modified>
</cp:coreProperties>
</file>