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74" r:id="rId4"/>
    <p:sldId id="257" r:id="rId5"/>
    <p:sldId id="259" r:id="rId6"/>
    <p:sldId id="263" r:id="rId7"/>
    <p:sldId id="276" r:id="rId8"/>
    <p:sldId id="260" r:id="rId9"/>
    <p:sldId id="277" r:id="rId10"/>
    <p:sldId id="264" r:id="rId11"/>
    <p:sldId id="278" r:id="rId12"/>
    <p:sldId id="280" r:id="rId13"/>
    <p:sldId id="279" r:id="rId14"/>
    <p:sldId id="266" r:id="rId15"/>
    <p:sldId id="275" r:id="rId16"/>
    <p:sldId id="265" r:id="rId17"/>
    <p:sldId id="269" r:id="rId18"/>
    <p:sldId id="271" r:id="rId19"/>
    <p:sldId id="272" r:id="rId20"/>
    <p:sldId id="267" r:id="rId21"/>
    <p:sldId id="268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4577"/>
  </p:normalViewPr>
  <p:slideViewPr>
    <p:cSldViewPr snapToGrid="0" snapToObjects="1">
      <p:cViewPr varScale="1">
        <p:scale>
          <a:sx n="63" d="100"/>
          <a:sy n="63" d="100"/>
        </p:scale>
        <p:origin x="11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9E5A2-B079-444E-9296-7B2F4889F304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F06D7-B32C-0644-9EFF-479E5AF4EC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96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217-9A5B-7D4C-9239-DD587EF4E94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28D8-3231-A34C-8488-70230432F5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26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217-9A5B-7D4C-9239-DD587EF4E94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28D8-3231-A34C-8488-70230432F5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250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217-9A5B-7D4C-9239-DD587EF4E94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28D8-3231-A34C-8488-70230432F5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405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217-9A5B-7D4C-9239-DD587EF4E94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28D8-3231-A34C-8488-70230432F5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16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217-9A5B-7D4C-9239-DD587EF4E94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28D8-3231-A34C-8488-70230432F5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21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217-9A5B-7D4C-9239-DD587EF4E94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28D8-3231-A34C-8488-70230432F5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343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217-9A5B-7D4C-9239-DD587EF4E94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28D8-3231-A34C-8488-70230432F5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87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217-9A5B-7D4C-9239-DD587EF4E94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28D8-3231-A34C-8488-70230432F5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77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217-9A5B-7D4C-9239-DD587EF4E94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28D8-3231-A34C-8488-70230432F5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34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217-9A5B-7D4C-9239-DD587EF4E94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28D8-3231-A34C-8488-70230432F5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452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9A217-9A5B-7D4C-9239-DD587EF4E94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28D8-3231-A34C-8488-70230432F5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89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9A217-9A5B-7D4C-9239-DD587EF4E945}" type="datetimeFigureOut">
              <a:rPr lang="fr-FR" smtClean="0"/>
              <a:t>07/11/2024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828D8-3231-A34C-8488-70230432F5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353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jpg"/><Relationship Id="rId2" Type="http://schemas.openxmlformats.org/officeDocument/2006/relationships/image" Target="../media/image1.tiff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5" Type="http://schemas.openxmlformats.org/officeDocument/2006/relationships/image" Target="../media/image33.JPG"/><Relationship Id="rId10" Type="http://schemas.openxmlformats.org/officeDocument/2006/relationships/image" Target="../media/image28.jp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.tif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image" Target="../media/image4.jpe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7072313" y="229254"/>
            <a:ext cx="452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PASS Lyon , 08 Novembre 2024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3919" y="1238473"/>
            <a:ext cx="10662834" cy="3957286"/>
          </a:xfrm>
          <a:prstGeom prst="rect">
            <a:avLst/>
          </a:prstGeom>
          <a:solidFill>
            <a:srgbClr val="203D5C">
              <a:alpha val="9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2" name="Rectangle 11"/>
          <p:cNvSpPr/>
          <p:nvPr/>
        </p:nvSpPr>
        <p:spPr>
          <a:xfrm>
            <a:off x="5643304" y="3393192"/>
            <a:ext cx="5274631" cy="12989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5898645" y="3980929"/>
            <a:ext cx="4500158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Directrice de l’IFMK de Lyon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898643" y="3572150"/>
            <a:ext cx="5167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Ayodélé MADI</a:t>
            </a:r>
            <a:endParaRPr lang="fr-FR" sz="1100" b="1" dirty="0">
              <a:solidFill>
                <a:srgbClr val="002060"/>
              </a:solidFill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15" name="Titre 1"/>
          <p:cNvSpPr>
            <a:spLocks noGrp="1"/>
          </p:cNvSpPr>
          <p:nvPr>
            <p:ph type="ctrTitle"/>
          </p:nvPr>
        </p:nvSpPr>
        <p:spPr>
          <a:xfrm>
            <a:off x="959488" y="1412756"/>
            <a:ext cx="10447265" cy="1260638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fr-FR" sz="3600" b="1" kern="50" dirty="0">
                <a:solidFill>
                  <a:schemeClr val="bg1"/>
                </a:solidFill>
                <a:effectLst/>
                <a:ea typeface="Helvetica" charset="0"/>
                <a:cs typeface="Helvetica" charset="0"/>
              </a:rPr>
              <a:t>Département de Masso-Kinésithérapie</a:t>
            </a:r>
            <a:br>
              <a:rPr lang="fr-FR" sz="3600" b="1" kern="50" dirty="0">
                <a:solidFill>
                  <a:schemeClr val="bg1"/>
                </a:solidFill>
                <a:effectLst/>
                <a:ea typeface="Helvetica" charset="0"/>
                <a:cs typeface="Helvetica" charset="0"/>
              </a:rPr>
            </a:br>
            <a:r>
              <a:rPr lang="fr-FR" sz="2400" i="1" kern="50" dirty="0">
                <a:solidFill>
                  <a:schemeClr val="bg1"/>
                </a:solidFill>
                <a:effectLst/>
                <a:ea typeface="Helvetica" charset="0"/>
                <a:cs typeface="Helvetica" charset="0"/>
              </a:rPr>
              <a:t>Institut des Sciences et Techniques de la Réadaptation (ISTR)</a:t>
            </a:r>
            <a:endParaRPr lang="fr-FR" sz="2400" b="1" dirty="0">
              <a:solidFill>
                <a:schemeClr val="bg1"/>
              </a:solidFill>
              <a:ea typeface="Helvetica" charset="0"/>
              <a:cs typeface="Helvetica" charset="0"/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959488" y="2601409"/>
            <a:ext cx="5054347" cy="548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fr-FR" sz="2400" b="1" i="1" kern="50" dirty="0">
                <a:solidFill>
                  <a:schemeClr val="bg1"/>
                </a:solidFill>
                <a:ea typeface="Helvetica" charset="0"/>
                <a:cs typeface="Helvetica" charset="0"/>
              </a:rPr>
              <a:t>Université Claude Bernard Lyon 1 </a:t>
            </a:r>
            <a:endParaRPr lang="fr-FR" sz="2400" b="1" i="1" dirty="0">
              <a:solidFill>
                <a:schemeClr val="bg1"/>
              </a:solidFill>
              <a:ea typeface="Helvetica" charset="0"/>
              <a:cs typeface="Helvetica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919" y="5428888"/>
            <a:ext cx="2944678" cy="101799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09" y="5378404"/>
            <a:ext cx="6927743" cy="11729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1EA5736-12C0-471C-83CA-E81B79AC5A8E}"/>
              </a:ext>
            </a:extLst>
          </p:cNvPr>
          <p:cNvSpPr/>
          <p:nvPr/>
        </p:nvSpPr>
        <p:spPr>
          <a:xfrm>
            <a:off x="1062659" y="3383322"/>
            <a:ext cx="4239680" cy="1344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002060"/>
                </a:solidFill>
                <a:latin typeface="+mj-lt"/>
                <a:cs typeface="Helvetica" charset="0"/>
              </a:rPr>
              <a:t>Edith COMEMALE </a:t>
            </a:r>
          </a:p>
          <a:p>
            <a:r>
              <a:rPr lang="fr-FR" sz="2400" dirty="0">
                <a:solidFill>
                  <a:srgbClr val="002060"/>
                </a:solidFill>
                <a:latin typeface="+mj-lt"/>
                <a:cs typeface="Helvetica" charset="0"/>
              </a:rPr>
              <a:t>Référente pédagogique MK4 </a:t>
            </a:r>
          </a:p>
        </p:txBody>
      </p:sp>
    </p:spTree>
    <p:extLst>
      <p:ext uri="{BB962C8B-B14F-4D97-AF65-F5344CB8AC3E}">
        <p14:creationId xmlns:p14="http://schemas.microsoft.com/office/powerpoint/2010/main" val="60730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ZoneTexte 49"/>
          <p:cNvSpPr txBox="1"/>
          <p:nvPr/>
        </p:nvSpPr>
        <p:spPr>
          <a:xfrm>
            <a:off x="141138" y="1248841"/>
            <a:ext cx="7356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Formation sur 4 années : 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(</a:t>
            </a:r>
            <a:r>
              <a:rPr lang="fr-FR" sz="2000" b="1" i="1" dirty="0">
                <a:latin typeface="+mj-lt"/>
                <a:ea typeface="Helvetica" charset="0"/>
                <a:cs typeface="Helvetica" charset="0"/>
              </a:rPr>
              <a:t>Arrêté du 2 sept. 2015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523038" y="2008630"/>
            <a:ext cx="156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MK4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90880" y="3779520"/>
            <a:ext cx="1024128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5730240" y="3379338"/>
            <a:ext cx="0" cy="545562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10352939" y="3253379"/>
            <a:ext cx="112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latin typeface="+mj-lt"/>
                <a:ea typeface="Helvetica" charset="0"/>
                <a:cs typeface="Helvetica" charset="0"/>
              </a:rPr>
              <a:t>Juillet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334810" y="3212913"/>
            <a:ext cx="112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Sept.</a:t>
            </a:r>
          </a:p>
        </p:txBody>
      </p:sp>
      <p:sp>
        <p:nvSpPr>
          <p:cNvPr id="57" name="Accolade ouvrante 56"/>
          <p:cNvSpPr/>
          <p:nvPr/>
        </p:nvSpPr>
        <p:spPr>
          <a:xfrm rot="16200000">
            <a:off x="2849216" y="1711294"/>
            <a:ext cx="621090" cy="4937762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2406687" y="4490720"/>
            <a:ext cx="1648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Semestre 5</a:t>
            </a:r>
          </a:p>
        </p:txBody>
      </p:sp>
      <p:sp>
        <p:nvSpPr>
          <p:cNvPr id="59" name="Accolade ouvrante 58"/>
          <p:cNvSpPr/>
          <p:nvPr/>
        </p:nvSpPr>
        <p:spPr>
          <a:xfrm rot="16200000">
            <a:off x="7969855" y="1718258"/>
            <a:ext cx="621090" cy="4937762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7503696" y="4497684"/>
            <a:ext cx="171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Semestre 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0879" y="3022281"/>
            <a:ext cx="595146" cy="75723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2657730" y="3022281"/>
            <a:ext cx="2970912" cy="75723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7156664" y="3031299"/>
            <a:ext cx="1371705" cy="757711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5831838" y="3031772"/>
            <a:ext cx="1324826" cy="75723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/>
        </p:nvSpPr>
        <p:spPr>
          <a:xfrm>
            <a:off x="8528369" y="3031772"/>
            <a:ext cx="2220912" cy="738258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/>
          <p:cNvSpPr txBox="1"/>
          <p:nvPr/>
        </p:nvSpPr>
        <p:spPr>
          <a:xfrm>
            <a:off x="1687345" y="2569635"/>
            <a:ext cx="112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latin typeface="+mj-lt"/>
                <a:ea typeface="Helvetica" charset="0"/>
                <a:cs typeface="Helvetica" charset="0"/>
              </a:rPr>
              <a:t>S5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7505018" y="2593474"/>
            <a:ext cx="112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88934" y="3019731"/>
            <a:ext cx="1371705" cy="752744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285065" y="5028546"/>
            <a:ext cx="5013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Spécificités de l’année MK4 :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39631" y="5958253"/>
            <a:ext cx="891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Initiation mémoire : choix du sujet et début de l’écriture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39631" y="5477098"/>
            <a:ext cx="821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Hiérarchiser et concevoir un plan de traitement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133303" y="611392"/>
            <a:ext cx="1258670" cy="792533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8133303" y="1680303"/>
            <a:ext cx="1258670" cy="77133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9518224" y="836980"/>
            <a:ext cx="246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= </a:t>
            </a:r>
            <a:r>
              <a:rPr lang="fr-FR" sz="2400" b="1">
                <a:latin typeface="+mj-lt"/>
                <a:ea typeface="Helvetica" charset="0"/>
                <a:cs typeface="Helvetica" charset="0"/>
              </a:rPr>
              <a:t>Formation IFMK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9518224" y="1825051"/>
            <a:ext cx="2899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= </a:t>
            </a:r>
            <a:r>
              <a:rPr lang="fr-FR" sz="2400" b="1">
                <a:latin typeface="+mj-lt"/>
                <a:ea typeface="Helvetica" charset="0"/>
                <a:cs typeface="Helvetica" charset="0"/>
              </a:rPr>
              <a:t>Formation Stage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6EF2B2D-D8A0-62FF-3014-EBD0B33F90F7}"/>
              </a:ext>
            </a:extLst>
          </p:cNvPr>
          <p:cNvSpPr txBox="1"/>
          <p:nvPr/>
        </p:nvSpPr>
        <p:spPr>
          <a:xfrm>
            <a:off x="4143186" y="2459376"/>
            <a:ext cx="2821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TUC / Apprentissage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B76D88-9D58-CB7F-FB9F-FC6EF357B71A}"/>
              </a:ext>
            </a:extLst>
          </p:cNvPr>
          <p:cNvSpPr/>
          <p:nvPr/>
        </p:nvSpPr>
        <p:spPr>
          <a:xfrm>
            <a:off x="2977405" y="3034708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9ACD33-94C7-E0D5-99B5-517BBB538494}"/>
              </a:ext>
            </a:extLst>
          </p:cNvPr>
          <p:cNvSpPr/>
          <p:nvPr/>
        </p:nvSpPr>
        <p:spPr>
          <a:xfrm>
            <a:off x="3192725" y="3037030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23E451-F997-7A78-E991-D92E1EF703B7}"/>
              </a:ext>
            </a:extLst>
          </p:cNvPr>
          <p:cNvSpPr/>
          <p:nvPr/>
        </p:nvSpPr>
        <p:spPr>
          <a:xfrm>
            <a:off x="3426248" y="3034624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65BC69-1C0A-EBFB-D205-45BEC9BADBEB}"/>
              </a:ext>
            </a:extLst>
          </p:cNvPr>
          <p:cNvSpPr/>
          <p:nvPr/>
        </p:nvSpPr>
        <p:spPr>
          <a:xfrm>
            <a:off x="3678000" y="3030661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3CA7F4-217F-1E93-99F9-490D89EC806E}"/>
              </a:ext>
            </a:extLst>
          </p:cNvPr>
          <p:cNvSpPr/>
          <p:nvPr/>
        </p:nvSpPr>
        <p:spPr>
          <a:xfrm>
            <a:off x="3911523" y="3028996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5B8D81-FEAF-5838-2AC1-120DF6C30930}"/>
              </a:ext>
            </a:extLst>
          </p:cNvPr>
          <p:cNvSpPr/>
          <p:nvPr/>
        </p:nvSpPr>
        <p:spPr>
          <a:xfrm>
            <a:off x="4186262" y="3031709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22869F-BE87-3D95-0B18-09CDED97D3EC}"/>
              </a:ext>
            </a:extLst>
          </p:cNvPr>
          <p:cNvSpPr/>
          <p:nvPr/>
        </p:nvSpPr>
        <p:spPr>
          <a:xfrm>
            <a:off x="4401582" y="3034031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7F6130-8912-1607-358B-E2C5F7F0F9C5}"/>
              </a:ext>
            </a:extLst>
          </p:cNvPr>
          <p:cNvSpPr/>
          <p:nvPr/>
        </p:nvSpPr>
        <p:spPr>
          <a:xfrm>
            <a:off x="4635105" y="3043500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6495F5-CCD4-7916-4775-874B8F48F739}"/>
              </a:ext>
            </a:extLst>
          </p:cNvPr>
          <p:cNvSpPr/>
          <p:nvPr/>
        </p:nvSpPr>
        <p:spPr>
          <a:xfrm>
            <a:off x="4886857" y="3039537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75C270-67AD-D1F2-3E1E-CB6421B651B2}"/>
              </a:ext>
            </a:extLst>
          </p:cNvPr>
          <p:cNvSpPr/>
          <p:nvPr/>
        </p:nvSpPr>
        <p:spPr>
          <a:xfrm>
            <a:off x="5120380" y="3025997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AD8505-E5EE-B2AC-4148-E57C5D3518EC}"/>
              </a:ext>
            </a:extLst>
          </p:cNvPr>
          <p:cNvSpPr/>
          <p:nvPr/>
        </p:nvSpPr>
        <p:spPr>
          <a:xfrm>
            <a:off x="5991126" y="3041250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6E4B4D-73E0-49F5-9FDF-CD77DCBA2F4D}"/>
              </a:ext>
            </a:extLst>
          </p:cNvPr>
          <p:cNvSpPr/>
          <p:nvPr/>
        </p:nvSpPr>
        <p:spPr>
          <a:xfrm>
            <a:off x="6206446" y="3043572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863B53-8804-0709-8831-61E8C4B81C20}"/>
              </a:ext>
            </a:extLst>
          </p:cNvPr>
          <p:cNvSpPr/>
          <p:nvPr/>
        </p:nvSpPr>
        <p:spPr>
          <a:xfrm>
            <a:off x="6439969" y="3041166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DBC2DB-DBCC-13A0-5322-71A246C420C2}"/>
              </a:ext>
            </a:extLst>
          </p:cNvPr>
          <p:cNvSpPr/>
          <p:nvPr/>
        </p:nvSpPr>
        <p:spPr>
          <a:xfrm>
            <a:off x="6691721" y="3037203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D7E502-5FB9-A1E4-C9B4-AA903E071086}"/>
              </a:ext>
            </a:extLst>
          </p:cNvPr>
          <p:cNvSpPr/>
          <p:nvPr/>
        </p:nvSpPr>
        <p:spPr>
          <a:xfrm>
            <a:off x="6925244" y="3047413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A3F97A-06FD-312C-C7EE-99F826132B63}"/>
              </a:ext>
            </a:extLst>
          </p:cNvPr>
          <p:cNvSpPr/>
          <p:nvPr/>
        </p:nvSpPr>
        <p:spPr>
          <a:xfrm>
            <a:off x="8720028" y="3044047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F534C2-0316-B314-B90D-E22C45C6F022}"/>
              </a:ext>
            </a:extLst>
          </p:cNvPr>
          <p:cNvSpPr/>
          <p:nvPr/>
        </p:nvSpPr>
        <p:spPr>
          <a:xfrm>
            <a:off x="8935348" y="3034494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0BEB07-2B11-CCC5-2F18-75D1265CABFE}"/>
              </a:ext>
            </a:extLst>
          </p:cNvPr>
          <p:cNvSpPr/>
          <p:nvPr/>
        </p:nvSpPr>
        <p:spPr>
          <a:xfrm>
            <a:off x="9168871" y="3043963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337F4D5-3A9C-18D7-CF3E-8DF07F577CA7}"/>
              </a:ext>
            </a:extLst>
          </p:cNvPr>
          <p:cNvSpPr/>
          <p:nvPr/>
        </p:nvSpPr>
        <p:spPr>
          <a:xfrm>
            <a:off x="9420623" y="3028125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895D5C6-663E-53A2-C12A-21FE1A89F0B7}"/>
              </a:ext>
            </a:extLst>
          </p:cNvPr>
          <p:cNvSpPr/>
          <p:nvPr/>
        </p:nvSpPr>
        <p:spPr>
          <a:xfrm>
            <a:off x="9654146" y="3038335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5E86CBF-ACD2-2BA3-7375-A082B50EA4E1}"/>
              </a:ext>
            </a:extLst>
          </p:cNvPr>
          <p:cNvSpPr/>
          <p:nvPr/>
        </p:nvSpPr>
        <p:spPr>
          <a:xfrm>
            <a:off x="9894578" y="3029820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1621903-B963-0F7D-3469-935409891453}"/>
              </a:ext>
            </a:extLst>
          </p:cNvPr>
          <p:cNvSpPr/>
          <p:nvPr/>
        </p:nvSpPr>
        <p:spPr>
          <a:xfrm>
            <a:off x="10109898" y="3044017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79373A-EC22-1CDC-0F4D-EA54F5D6C628}"/>
              </a:ext>
            </a:extLst>
          </p:cNvPr>
          <p:cNvSpPr/>
          <p:nvPr/>
        </p:nvSpPr>
        <p:spPr>
          <a:xfrm>
            <a:off x="10343421" y="3041611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901614C-5BC4-7AA4-2793-3033EFA641DF}"/>
              </a:ext>
            </a:extLst>
          </p:cNvPr>
          <p:cNvSpPr/>
          <p:nvPr/>
        </p:nvSpPr>
        <p:spPr>
          <a:xfrm>
            <a:off x="5343684" y="3035538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C622F627-F990-46AB-FA23-4F45040AA9B2}"/>
              </a:ext>
            </a:extLst>
          </p:cNvPr>
          <p:cNvSpPr txBox="1"/>
          <p:nvPr/>
        </p:nvSpPr>
        <p:spPr>
          <a:xfrm>
            <a:off x="838649" y="6439408"/>
            <a:ext cx="891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Possibilité de faire un stage voire un semestre entier à l’étranger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FF283FB-13AF-B1EA-E9BF-93DC1ADF75DE}"/>
              </a:ext>
            </a:extLst>
          </p:cNvPr>
          <p:cNvSpPr txBox="1"/>
          <p:nvPr/>
        </p:nvSpPr>
        <p:spPr>
          <a:xfrm>
            <a:off x="141138" y="163755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Organisation de la formation </a:t>
            </a:r>
          </a:p>
        </p:txBody>
      </p:sp>
    </p:spTree>
    <p:extLst>
      <p:ext uri="{BB962C8B-B14F-4D97-AF65-F5344CB8AC3E}">
        <p14:creationId xmlns:p14="http://schemas.microsoft.com/office/powerpoint/2010/main" val="42098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 animBg="1"/>
      <p:bldP spid="60" grpId="0"/>
      <p:bldP spid="63" grpId="0" animBg="1"/>
      <p:bldP spid="64" grpId="0" animBg="1"/>
      <p:bldP spid="65" grpId="0" animBg="1"/>
      <p:bldP spid="67" grpId="0"/>
      <p:bldP spid="22" grpId="0"/>
      <p:bldP spid="23" grpId="0"/>
      <p:bldP spid="24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Organisation de la formation 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41138" y="1248841"/>
            <a:ext cx="7356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Formation sur 4 années : 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(</a:t>
            </a:r>
            <a:r>
              <a:rPr lang="fr-FR" sz="2000" b="1" i="1" dirty="0">
                <a:latin typeface="+mj-lt"/>
                <a:ea typeface="Helvetica" charset="0"/>
                <a:cs typeface="Helvetica" charset="0"/>
              </a:rPr>
              <a:t>Arrêté du 2 sept. 2015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523038" y="2008630"/>
            <a:ext cx="156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MK4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  <p:pic>
        <p:nvPicPr>
          <p:cNvPr id="5" name="Image 4" descr="Une image contenant texte, capture d’écran, nombre&#10;&#10;Description générée automatiquement">
            <a:extLst>
              <a:ext uri="{FF2B5EF4-FFF2-40B4-BE49-F238E27FC236}">
                <a16:creationId xmlns:a16="http://schemas.microsoft.com/office/drawing/2014/main" id="{A1C1567F-FF2D-7930-1115-BCC0E9ABC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362" y="1945817"/>
            <a:ext cx="7185837" cy="473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6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ZoneTexte 49"/>
          <p:cNvSpPr txBox="1"/>
          <p:nvPr/>
        </p:nvSpPr>
        <p:spPr>
          <a:xfrm>
            <a:off x="141138" y="1248841"/>
            <a:ext cx="7356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Formation sur 4 années : 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(</a:t>
            </a:r>
            <a:r>
              <a:rPr lang="fr-FR" sz="2000" b="1" i="1" dirty="0">
                <a:latin typeface="+mj-lt"/>
                <a:ea typeface="Helvetica" charset="0"/>
                <a:cs typeface="Helvetica" charset="0"/>
              </a:rPr>
              <a:t>Arrêté du 2 sept. 2015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523038" y="2008630"/>
            <a:ext cx="156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MK5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90880" y="3779520"/>
            <a:ext cx="1024128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5730240" y="3379338"/>
            <a:ext cx="0" cy="545562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10352939" y="3253379"/>
            <a:ext cx="139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solidFill>
                  <a:srgbClr val="FF0000"/>
                </a:solidFill>
                <a:latin typeface="+mj-lt"/>
                <a:ea typeface="Helvetica" charset="0"/>
                <a:cs typeface="Helvetica" charset="0"/>
              </a:rPr>
              <a:t>Diplôme</a:t>
            </a:r>
            <a:endParaRPr lang="fr-FR" sz="2400" b="1" dirty="0">
              <a:solidFill>
                <a:srgbClr val="FF0000"/>
              </a:solidFill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334810" y="3212913"/>
            <a:ext cx="112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Sept.</a:t>
            </a:r>
          </a:p>
        </p:txBody>
      </p:sp>
      <p:sp>
        <p:nvSpPr>
          <p:cNvPr id="57" name="Accolade ouvrante 56"/>
          <p:cNvSpPr/>
          <p:nvPr/>
        </p:nvSpPr>
        <p:spPr>
          <a:xfrm rot="16200000">
            <a:off x="2849216" y="1711294"/>
            <a:ext cx="621090" cy="4937762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2406687" y="4490720"/>
            <a:ext cx="1648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Semestre 7</a:t>
            </a:r>
          </a:p>
        </p:txBody>
      </p:sp>
      <p:sp>
        <p:nvSpPr>
          <p:cNvPr id="59" name="Accolade ouvrante 58"/>
          <p:cNvSpPr/>
          <p:nvPr/>
        </p:nvSpPr>
        <p:spPr>
          <a:xfrm rot="16200000">
            <a:off x="7969855" y="1718258"/>
            <a:ext cx="621090" cy="4937762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7503696" y="4497684"/>
            <a:ext cx="171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Semestre 8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90879" y="3022281"/>
            <a:ext cx="4937763" cy="75723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7624337" y="3052104"/>
            <a:ext cx="2361337" cy="752494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/>
        </p:nvSpPr>
        <p:spPr>
          <a:xfrm>
            <a:off x="9984833" y="3041262"/>
            <a:ext cx="764448" cy="738258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/>
          <p:cNvSpPr txBox="1"/>
          <p:nvPr/>
        </p:nvSpPr>
        <p:spPr>
          <a:xfrm>
            <a:off x="1910985" y="2552894"/>
            <a:ext cx="2821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TUC / Apprentissage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6284433" y="2572281"/>
            <a:ext cx="1656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latin typeface="+mj-lt"/>
                <a:ea typeface="Helvetica" charset="0"/>
                <a:cs typeface="Helvetica" charset="0"/>
              </a:rPr>
              <a:t>S7: clinicat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7941" y="3022280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063261" y="3036477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296784" y="3034071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548536" y="3030108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1782059" y="3028443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2033435" y="3034071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2266958" y="3030108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2518108" y="3027092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2750454" y="3034071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2968406" y="3020517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3203358" y="3020824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3437874" y="3026935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3669292" y="3030989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3920126" y="3026698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4170566" y="3026935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4397118" y="3029226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4630641" y="3033946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4843876" y="3020517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5067039" y="3023616"/>
            <a:ext cx="101597" cy="733658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/>
          <p:cNvSpPr txBox="1"/>
          <p:nvPr/>
        </p:nvSpPr>
        <p:spPr>
          <a:xfrm>
            <a:off x="285065" y="5420427"/>
            <a:ext cx="5013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Spécificités de l’année MK5 :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798406" y="5936795"/>
            <a:ext cx="891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Professionnalisation forte : TUC + Clinicat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98405" y="6344613"/>
            <a:ext cx="8213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Soutenance mémoire de recherche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133303" y="611392"/>
            <a:ext cx="1258670" cy="792533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8133303" y="1680303"/>
            <a:ext cx="1258670" cy="77133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/>
          <p:cNvSpPr txBox="1"/>
          <p:nvPr/>
        </p:nvSpPr>
        <p:spPr>
          <a:xfrm>
            <a:off x="9518224" y="836980"/>
            <a:ext cx="246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= </a:t>
            </a:r>
            <a:r>
              <a:rPr lang="fr-FR" sz="2400" b="1">
                <a:latin typeface="+mj-lt"/>
                <a:ea typeface="Helvetica" charset="0"/>
                <a:cs typeface="Helvetica" charset="0"/>
              </a:rPr>
              <a:t>Formation IFMK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9518224" y="1825051"/>
            <a:ext cx="2899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= </a:t>
            </a:r>
            <a:r>
              <a:rPr lang="fr-FR" sz="2400" b="1">
                <a:latin typeface="+mj-lt"/>
                <a:ea typeface="Helvetica" charset="0"/>
                <a:cs typeface="Helvetica" charset="0"/>
              </a:rPr>
              <a:t>Formation Stage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19B835C-B065-649B-F7CB-0934DF9F31DF}"/>
              </a:ext>
            </a:extLst>
          </p:cNvPr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Organisation de la formation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594ACD-0443-9A49-29AF-618AC2EE8FE4}"/>
              </a:ext>
            </a:extLst>
          </p:cNvPr>
          <p:cNvSpPr/>
          <p:nvPr/>
        </p:nvSpPr>
        <p:spPr>
          <a:xfrm>
            <a:off x="5771190" y="3059871"/>
            <a:ext cx="1864048" cy="738258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0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 animBg="1"/>
      <p:bldP spid="60" grpId="0"/>
      <p:bldP spid="63" grpId="0" animBg="1"/>
      <p:bldP spid="65" grpId="0" animBg="1"/>
      <p:bldP spid="67" grpId="0"/>
      <p:bldP spid="42" grpId="0"/>
      <p:bldP spid="43" grpId="0"/>
      <p:bldP spid="44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Organisation de la formation 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41138" y="1248841"/>
            <a:ext cx="7356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Formation sur 4 années : 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(</a:t>
            </a:r>
            <a:r>
              <a:rPr lang="fr-FR" sz="2000" b="1" i="1" dirty="0">
                <a:latin typeface="+mj-lt"/>
                <a:ea typeface="Helvetica" charset="0"/>
                <a:cs typeface="Helvetica" charset="0"/>
              </a:rPr>
              <a:t>Arrêté du 2 sept. 2015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523038" y="2008630"/>
            <a:ext cx="156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MK5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E92E7F58-E8FE-6CBD-562B-5AEE1A72A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38" y="4843784"/>
            <a:ext cx="2948065" cy="1836597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552F2B67-C5DC-9D76-8B72-4CAC577B9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38" y="2582292"/>
            <a:ext cx="2948065" cy="2211049"/>
          </a:xfrm>
          <a:prstGeom prst="rect">
            <a:avLst/>
          </a:prstGeom>
        </p:spPr>
      </p:pic>
      <p:pic>
        <p:nvPicPr>
          <p:cNvPr id="5" name="Image 4" descr="Une image contenant texte, capture d’écran, nombre&#10;&#10;Description générée automatiquement">
            <a:extLst>
              <a:ext uri="{FF2B5EF4-FFF2-40B4-BE49-F238E27FC236}">
                <a16:creationId xmlns:a16="http://schemas.microsoft.com/office/drawing/2014/main" id="{87A45A25-3911-E5E0-82F1-D6CE2E074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592" y="1882320"/>
            <a:ext cx="7253911" cy="479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72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Informations pratiques :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721817" y="1730497"/>
            <a:ext cx="156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MK2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1721817" y="2192162"/>
            <a:ext cx="156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1721817" y="2675111"/>
            <a:ext cx="156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MK4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1721817" y="3158060"/>
            <a:ext cx="156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MK5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141138" y="1104529"/>
            <a:ext cx="84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Coût de la formation : **** €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141138" y="3892546"/>
            <a:ext cx="84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Heures d’enseignements par semaine :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1721817" y="4587997"/>
            <a:ext cx="156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MK2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1721817" y="5049662"/>
            <a:ext cx="156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MK3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1721817" y="5532611"/>
            <a:ext cx="156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MK4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1721817" y="6015560"/>
            <a:ext cx="156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MK5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346770" y="1724506"/>
            <a:ext cx="204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175 €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346770" y="2213446"/>
            <a:ext cx="204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175 €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346770" y="2675111"/>
            <a:ext cx="204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250 €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346770" y="3158059"/>
            <a:ext cx="204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250 €</a:t>
            </a:r>
          </a:p>
        </p:txBody>
      </p:sp>
      <p:sp>
        <p:nvSpPr>
          <p:cNvPr id="2" name="Flèche vers la droite 1"/>
          <p:cNvSpPr/>
          <p:nvPr/>
        </p:nvSpPr>
        <p:spPr>
          <a:xfrm>
            <a:off x="5391528" y="2170735"/>
            <a:ext cx="821410" cy="647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6333640" y="1800895"/>
            <a:ext cx="585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Bourses régions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333640" y="2659722"/>
            <a:ext cx="5858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Engament étudiants pour la diminution des frais de scolarité</a:t>
            </a:r>
          </a:p>
        </p:txBody>
      </p:sp>
      <p:sp>
        <p:nvSpPr>
          <p:cNvPr id="20" name="Accolade ouvrante 19"/>
          <p:cNvSpPr/>
          <p:nvPr/>
        </p:nvSpPr>
        <p:spPr>
          <a:xfrm flipH="1">
            <a:off x="3002149" y="4639518"/>
            <a:ext cx="569017" cy="180671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1" name="ZoneTexte 20"/>
          <p:cNvSpPr txBox="1"/>
          <p:nvPr/>
        </p:nvSpPr>
        <p:spPr>
          <a:xfrm>
            <a:off x="3571166" y="4680993"/>
            <a:ext cx="585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En moyenne, 25-30h/semaine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987037" y="5314213"/>
            <a:ext cx="5858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50% CM - 50% TD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2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72" grpId="0"/>
      <p:bldP spid="73" grpId="0"/>
      <p:bldP spid="74" grpId="0"/>
      <p:bldP spid="75" grpId="0"/>
      <p:bldP spid="2" grpId="0" animBg="1"/>
      <p:bldP spid="18" grpId="0"/>
      <p:bldP spid="19" grpId="0"/>
      <p:bldP spid="20" grpId="0" animBg="1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La vie étudiante en filière MK: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C0073FE-DAF2-BDD5-8676-66BC7F2C7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460" y="239011"/>
            <a:ext cx="1179164" cy="139408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4B3F333-0715-B84E-3E2C-B52F2B20E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84" y="4538151"/>
            <a:ext cx="2937609" cy="220320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26E141C-449A-0F3C-803C-40B2C31522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84" y="3390736"/>
            <a:ext cx="2937609" cy="108283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0AD252D-B5D7-4657-7675-51832943E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557" y="3390736"/>
            <a:ext cx="2506264" cy="335062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198E6B9-1118-892B-87E8-511E871E2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6849" y="1468001"/>
            <a:ext cx="1394085" cy="139408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6E88A54-1256-955B-455E-3CAEF1B897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0417" y="3152369"/>
            <a:ext cx="1394085" cy="139408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17D6235-25F1-93B1-29A8-1C40A4CF4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384" y="1573969"/>
            <a:ext cx="2955417" cy="174086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9EB3C25-6376-8495-CFBA-36F7DDDE11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20417" y="4836737"/>
            <a:ext cx="1394085" cy="139408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A333AD4-6EDC-5B75-55D4-392340D627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2274" y="89942"/>
            <a:ext cx="1520519" cy="148402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FE0490A-9C3D-1D21-5D98-1A989DCBBE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8163" y="1571726"/>
            <a:ext cx="2771988" cy="174086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AA1AB0A-4B34-0442-D203-29E21CB615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2513" y="1571727"/>
            <a:ext cx="2788073" cy="174086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0CC4FE8-C2E8-190D-0971-695639B5C3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03062" y="3406574"/>
            <a:ext cx="2201341" cy="1652473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21BB9321-3C8A-3596-2FB3-7A95CE7EEF8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6768" y="5093580"/>
            <a:ext cx="2207635" cy="165719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A30B3615-E262-56B9-48A3-A3F2D8F732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7183" y="3389420"/>
            <a:ext cx="1884522" cy="335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82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Informations importantes 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1138" y="1177430"/>
            <a:ext cx="12319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Site de l’ISTR, rubrique « Masso-Kinésithérapie » :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97" y="2612081"/>
            <a:ext cx="8983851" cy="4016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766805" y="1887608"/>
            <a:ext cx="7430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0070C0"/>
                </a:solidFill>
              </a:rPr>
              <a:t>https://istr.univ-lyon1.fr/formations/masso-</a:t>
            </a:r>
            <a:r>
              <a:rPr lang="fr-FR" sz="2400" dirty="0" err="1">
                <a:solidFill>
                  <a:srgbClr val="0070C0"/>
                </a:solidFill>
              </a:rPr>
              <a:t>kinesitherapie</a:t>
            </a:r>
            <a:endParaRPr lang="fr-FR" sz="2400" dirty="0">
              <a:solidFill>
                <a:srgbClr val="0070C0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08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Débouchés pour les futurs MK :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446308" y="1408408"/>
            <a:ext cx="84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Possibilités d’exercices et d’évolution :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941238" y="2236766"/>
            <a:ext cx="10222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Salarié : institutions (CHU, clinique, centre de rééducation )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41138" y="3065124"/>
            <a:ext cx="153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D.E MK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1752600" y="3295955"/>
            <a:ext cx="7824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699528" y="3372201"/>
            <a:ext cx="162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+mj-lt"/>
                <a:ea typeface="Helvetica" charset="0"/>
                <a:cs typeface="Helvetica" charset="0"/>
              </a:rPr>
              <a:t>immédiat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914650" y="3065123"/>
            <a:ext cx="9277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latin typeface="+mj-lt"/>
                <a:ea typeface="Helvetica" charset="0"/>
                <a:cs typeface="Helvetica" charset="0"/>
              </a:rPr>
              <a:t>Exercice clinique «</a:t>
            </a: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 classique » en institution : </a:t>
            </a:r>
            <a:r>
              <a:rPr lang="fr-FR" sz="2400" b="1" dirty="0" err="1">
                <a:latin typeface="+mj-lt"/>
                <a:ea typeface="Helvetica" charset="0"/>
                <a:cs typeface="Helvetica" charset="0"/>
              </a:rPr>
              <a:t>Interim</a:t>
            </a: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, CDD, CDI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41138" y="4439846"/>
            <a:ext cx="153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D.E MK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1752600" y="4679566"/>
            <a:ext cx="155257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699529" y="4139003"/>
            <a:ext cx="206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Formations : DU, </a:t>
            </a:r>
            <a:r>
              <a:rPr lang="mr-IN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…</a:t>
            </a:r>
            <a:endParaRPr lang="fr-FR" b="1" dirty="0">
              <a:solidFill>
                <a:srgbClr val="002060"/>
              </a:solidFill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536497" y="4439845"/>
            <a:ext cx="8655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Exercice clinique « </a:t>
            </a:r>
            <a:r>
              <a:rPr lang="fr-FR" sz="2400" b="1" dirty="0" err="1">
                <a:latin typeface="+mj-lt"/>
                <a:ea typeface="Helvetica" charset="0"/>
                <a:cs typeface="Helvetica" charset="0"/>
              </a:rPr>
              <a:t>spécificialisé</a:t>
            </a: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 » : réanimation, centres sportifs,</a:t>
            </a:r>
            <a:r>
              <a:rPr lang="mr-IN" sz="2400" b="1" dirty="0">
                <a:latin typeface="+mj-lt"/>
                <a:ea typeface="Helvetica" charset="0"/>
                <a:cs typeface="Helvetica" charset="0"/>
              </a:rPr>
              <a:t>…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911801" y="4751648"/>
            <a:ext cx="123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+mj-lt"/>
                <a:ea typeface="Helvetica" charset="0"/>
                <a:cs typeface="Helvetica" charset="0"/>
              </a:rPr>
              <a:t>1 à 2 ans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41138" y="5814567"/>
            <a:ext cx="153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D.E MK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 flipV="1">
            <a:off x="1752600" y="6054287"/>
            <a:ext cx="155257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699528" y="5513724"/>
            <a:ext cx="278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Formation Cadre de Santé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536497" y="5814566"/>
            <a:ext cx="8655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Encadrement d’une équipe de rééducateur, formateur IFMK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911801" y="6126369"/>
            <a:ext cx="123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+mj-lt"/>
                <a:ea typeface="Helvetica" charset="0"/>
                <a:cs typeface="Helvetica" charset="0"/>
              </a:rPr>
              <a:t>2 ans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9" grpId="0"/>
      <p:bldP spid="21" grpId="0"/>
      <p:bldP spid="22" grpId="0"/>
      <p:bldP spid="25" grpId="0"/>
      <p:bldP spid="26" grpId="0"/>
      <p:bldP spid="28" grpId="0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Débouchés pour les futurs MK :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446308" y="1408408"/>
            <a:ext cx="84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Possibilités d’exercices et d’évolution :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941238" y="2236766"/>
            <a:ext cx="6716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Libéral : cabinet, maison de santé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41138" y="3065124"/>
            <a:ext cx="153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D.E MK</a:t>
            </a:r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1752600" y="3295955"/>
            <a:ext cx="78247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680479" y="3383371"/>
            <a:ext cx="162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+mj-lt"/>
                <a:ea typeface="Helvetica" charset="0"/>
                <a:cs typeface="Helvetica" charset="0"/>
              </a:rPr>
              <a:t>immédiat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607197" y="3125814"/>
            <a:ext cx="981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+mj-lt"/>
                <a:ea typeface="Helvetica" charset="0"/>
                <a:cs typeface="Helvetica" charset="0"/>
              </a:rPr>
              <a:t>Exercice clinique « classique » : remplacement, collaborateur, cabinet propre, soumis à des règles d’installation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41138" y="4439846"/>
            <a:ext cx="153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D.E MK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1752600" y="4679566"/>
            <a:ext cx="155257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566179" y="4139003"/>
            <a:ext cx="2062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Formations : DU, </a:t>
            </a:r>
            <a:r>
              <a:rPr lang="mr-IN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…</a:t>
            </a:r>
            <a:endParaRPr lang="fr-FR" b="1" dirty="0">
              <a:solidFill>
                <a:srgbClr val="002060"/>
              </a:solidFill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377295" y="4479511"/>
            <a:ext cx="9436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Exercice libéral « spécialisé » : kiné du sport, vestibulaire, bronchiolite, </a:t>
            </a:r>
            <a:r>
              <a:rPr lang="fr-FR" sz="2000" dirty="0">
                <a:ea typeface="Helvetica" charset="0"/>
                <a:cs typeface="Helvetica" charset="0"/>
              </a:rPr>
              <a:t>McKenzie</a:t>
            </a:r>
            <a:r>
              <a:rPr lang="mr-IN" sz="2000" b="1" dirty="0">
                <a:latin typeface="+mj-lt"/>
                <a:ea typeface="Helvetica" charset="0"/>
                <a:cs typeface="Helvetica" charset="0"/>
              </a:rPr>
              <a:t>…</a:t>
            </a:r>
            <a:endParaRPr lang="fr-FR" sz="20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911801" y="4751648"/>
            <a:ext cx="123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+mj-lt"/>
                <a:ea typeface="Helvetica" charset="0"/>
                <a:cs typeface="Helvetica" charset="0"/>
              </a:rPr>
              <a:t>1 à 2 ans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41138" y="5814567"/>
            <a:ext cx="153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D.E MK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 flipV="1">
            <a:off x="1752600" y="6054287"/>
            <a:ext cx="155257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566178" y="5513724"/>
            <a:ext cx="3996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Formations complémentaires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536497" y="5814566"/>
            <a:ext cx="8655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Ostéopathie, </a:t>
            </a:r>
            <a:r>
              <a:rPr lang="mr-IN" sz="2400" b="1" dirty="0">
                <a:latin typeface="+mj-lt"/>
                <a:ea typeface="Helvetica" charset="0"/>
                <a:cs typeface="Helvetica" charset="0"/>
              </a:rPr>
              <a:t>…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911801" y="6126369"/>
            <a:ext cx="1234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+mj-lt"/>
                <a:ea typeface="Helvetica" charset="0"/>
                <a:cs typeface="Helvetica" charset="0"/>
              </a:rPr>
              <a:t>2 ans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2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9" grpId="0"/>
      <p:bldP spid="21" grpId="0"/>
      <p:bldP spid="22" grpId="0"/>
      <p:bldP spid="25" grpId="0"/>
      <p:bldP spid="26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17805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Débouchés pour les futurs MK :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446308" y="1408408"/>
            <a:ext cx="84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Possibilités d’exercices et d’évolution :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941238" y="2236766"/>
            <a:ext cx="330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Libéral/Salarié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0" y="3382109"/>
            <a:ext cx="153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D.E MK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1611462" y="3621829"/>
            <a:ext cx="155257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911801" y="3065124"/>
            <a:ext cx="157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Master 2</a:t>
            </a:r>
            <a:endParaRPr lang="fr-FR" b="1" dirty="0">
              <a:solidFill>
                <a:srgbClr val="002060"/>
              </a:solidFill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164037" y="3382108"/>
            <a:ext cx="915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Enseignements dans un IFMK,</a:t>
            </a:r>
            <a:r>
              <a:rPr lang="fr-FR" sz="2400" b="1" dirty="0">
                <a:ea typeface="Helvetica" charset="0"/>
                <a:cs typeface="Helvetica" charset="0"/>
              </a:rPr>
              <a:t> </a:t>
            </a:r>
            <a:r>
              <a:rPr lang="fr-FR" sz="2400" dirty="0">
                <a:ea typeface="Helvetica" charset="0"/>
                <a:cs typeface="Helvetica" charset="0"/>
              </a:rPr>
              <a:t>responsabilités dans la formation</a:t>
            </a:r>
            <a:endParaRPr lang="fr-FR" sz="2400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2071003" y="3715433"/>
            <a:ext cx="102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+mj-lt"/>
                <a:ea typeface="Helvetica" charset="0"/>
                <a:cs typeface="Helvetica" charset="0"/>
              </a:rPr>
              <a:t>1 an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0" y="4772189"/>
            <a:ext cx="153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D.E MK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1611462" y="5003020"/>
            <a:ext cx="3532038" cy="88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1911801" y="4455204"/>
            <a:ext cx="330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Master 2 + thèse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5215621" y="4663713"/>
            <a:ext cx="7101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Enseignement Chercheur Universitaire, </a:t>
            </a:r>
            <a:r>
              <a:rPr lang="mr-IN" sz="2400" b="1" dirty="0">
                <a:latin typeface="+mj-lt"/>
                <a:ea typeface="Helvetica" charset="0"/>
                <a:cs typeface="Helvetica" charset="0"/>
              </a:rPr>
              <a:t>…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285998" y="5125378"/>
            <a:ext cx="250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+mj-lt"/>
                <a:ea typeface="Helvetica" charset="0"/>
                <a:cs typeface="Helvetica" charset="0"/>
              </a:rPr>
              <a:t>4 ans minimum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0" y="6077045"/>
            <a:ext cx="153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D.E MK</a:t>
            </a:r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1611462" y="6316765"/>
            <a:ext cx="1552575" cy="0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3236158" y="6077044"/>
            <a:ext cx="9153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Exercice à l’étranger : pays anglophones (US, UK, Canada,</a:t>
            </a:r>
            <a:r>
              <a:rPr lang="mr-IN" sz="2400" b="1" dirty="0">
                <a:latin typeface="+mj-lt"/>
                <a:ea typeface="Helvetica" charset="0"/>
                <a:cs typeface="Helvetica" charset="0"/>
              </a:rPr>
              <a:t>…</a:t>
            </a: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071003" y="6410369"/>
            <a:ext cx="102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+mj-lt"/>
                <a:ea typeface="Helvetica" charset="0"/>
                <a:cs typeface="Helvetica" charset="0"/>
              </a:rPr>
              <a:t>1-4 ans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1482191" y="5825937"/>
            <a:ext cx="3303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Exercice à l’étranger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5" grpId="0"/>
      <p:bldP spid="23" grpId="0"/>
      <p:bldP spid="31" grpId="0"/>
      <p:bldP spid="32" grpId="0"/>
      <p:bldP spid="33" grpId="0"/>
      <p:bldP spid="34" grpId="0"/>
      <p:bldP spid="36" grpId="0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458069" y="2671040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>
                <a:latin typeface="+mj-lt"/>
                <a:ea typeface="Helvetica" charset="0"/>
                <a:cs typeface="Helvetica" charset="0"/>
              </a:rPr>
              <a:t>Le métier de Masseur-Kinésithérapeute</a:t>
            </a:r>
          </a:p>
        </p:txBody>
      </p:sp>
      <p:pic>
        <p:nvPicPr>
          <p:cNvPr id="1026" name="Picture 2" descr="evenir kinésithérapeute du sport : formation, rôle et rémuné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40" y="1130133"/>
            <a:ext cx="2279919" cy="149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té. Bronchiolite : la kiné respiratoire à nouveau mise en ca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2" y="177290"/>
            <a:ext cx="1964297" cy="121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- Prévention des chutes :&amp;lt;br&amp;gt;Révolution dans un Ehpad de Toul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131703"/>
            <a:ext cx="2408492" cy="147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94" y="6332908"/>
            <a:ext cx="1164248" cy="40248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12992" y="3705728"/>
            <a:ext cx="345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latin typeface="+mj-lt"/>
                <a:ea typeface="Helvetica" charset="0"/>
                <a:cs typeface="Helvetica" charset="0"/>
              </a:rPr>
              <a:t>Champs variés :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14294" y="4352377"/>
            <a:ext cx="474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Pédiatrie / Adulte </a:t>
            </a:r>
            <a:r>
              <a:rPr lang="fr-FR" sz="2400" b="1">
                <a:latin typeface="+mj-lt"/>
                <a:ea typeface="Helvetica" charset="0"/>
                <a:cs typeface="Helvetica" charset="0"/>
              </a:rPr>
              <a:t>/ Gériatrie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14295" y="4826730"/>
            <a:ext cx="6300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Neurologie, pneumologie, traumatologie,</a:t>
            </a:r>
            <a:r>
              <a:rPr lang="mr-IN" sz="2400" b="1" dirty="0">
                <a:latin typeface="+mj-lt"/>
                <a:ea typeface="Helvetica" charset="0"/>
                <a:cs typeface="Helvetica" charset="0"/>
              </a:rPr>
              <a:t>…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14295" y="5320290"/>
            <a:ext cx="4957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Des spécificités d’exercices :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893203" y="5781955"/>
            <a:ext cx="3086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Kinésithérapie du sport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93203" y="6123300"/>
            <a:ext cx="3086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000" b="1">
                <a:latin typeface="+mj-lt"/>
                <a:ea typeface="Helvetica" charset="0"/>
                <a:cs typeface="Helvetica" charset="0"/>
              </a:rPr>
              <a:t>Thérapies manuelles</a:t>
            </a:r>
            <a:endParaRPr lang="fr-FR" sz="20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93203" y="6472070"/>
            <a:ext cx="3086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Vestibulaire,</a:t>
            </a:r>
            <a:r>
              <a:rPr lang="mr-IN" sz="2000" b="1" dirty="0">
                <a:latin typeface="+mj-lt"/>
                <a:ea typeface="Helvetica" charset="0"/>
                <a:cs typeface="Helvetica" charset="0"/>
              </a:rPr>
              <a:t>…</a:t>
            </a:r>
            <a:endParaRPr lang="fr-FR" sz="20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566279" y="3711385"/>
            <a:ext cx="345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Exercices variés :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763325" y="4380437"/>
            <a:ext cx="474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Cabinet : seul, à plusieurs, MSP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763325" y="4895007"/>
            <a:ext cx="670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Salarié : hôpital, centre, clubs/</a:t>
            </a:r>
            <a:r>
              <a:rPr lang="fr-FR" sz="2400" b="1" dirty="0" err="1">
                <a:latin typeface="+mj-lt"/>
                <a:ea typeface="Helvetica" charset="0"/>
                <a:cs typeface="Helvetica" charset="0"/>
              </a:rPr>
              <a:t>asso</a:t>
            </a: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6763325" y="5409577"/>
            <a:ext cx="474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Mixte</a:t>
            </a:r>
          </a:p>
        </p:txBody>
      </p:sp>
      <p:pic>
        <p:nvPicPr>
          <p:cNvPr id="2" name="Picture 2" descr="e kiné : maillon fort d'une équipe de foot | Beoban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016" y="0"/>
            <a:ext cx="2822984" cy="188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8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Débouchés pour les futurs MK :</a:t>
            </a:r>
          </a:p>
        </p:txBody>
      </p:sp>
      <p:sp>
        <p:nvSpPr>
          <p:cNvPr id="76" name="ZoneTexte 75"/>
          <p:cNvSpPr txBox="1"/>
          <p:nvPr/>
        </p:nvSpPr>
        <p:spPr>
          <a:xfrm>
            <a:off x="457145" y="1340309"/>
            <a:ext cx="4222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Salariés, 35h </a:t>
            </a:r>
            <a:endParaRPr lang="fr-FR" sz="2800" b="1" dirty="0">
              <a:solidFill>
                <a:srgbClr val="002060"/>
              </a:solidFill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77" name="ZoneTexte 76"/>
          <p:cNvSpPr txBox="1"/>
          <p:nvPr/>
        </p:nvSpPr>
        <p:spPr>
          <a:xfrm>
            <a:off x="451565" y="3512181"/>
            <a:ext cx="8456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Libéral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372" y="308659"/>
            <a:ext cx="4404589" cy="23484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68873" y="2056475"/>
            <a:ext cx="2009880" cy="178702"/>
          </a:xfrm>
          <a:prstGeom prst="rect">
            <a:avLst/>
          </a:prstGeom>
          <a:pattFill prst="lgCheck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372" y="3540952"/>
            <a:ext cx="4324762" cy="267042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87380" y="5242367"/>
            <a:ext cx="1209780" cy="85185"/>
          </a:xfrm>
          <a:prstGeom prst="rect">
            <a:avLst/>
          </a:prstGeom>
          <a:pattFill prst="lgCheck">
            <a:fgClr>
              <a:schemeClr val="bg1">
                <a:lumMod val="5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1003992" y="1898731"/>
            <a:ext cx="623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800" b="1" dirty="0" err="1">
                <a:latin typeface="+mj-lt"/>
                <a:ea typeface="Helvetica" charset="0"/>
                <a:cs typeface="Helvetica" charset="0"/>
              </a:rPr>
              <a:t>Interim</a:t>
            </a:r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 : </a:t>
            </a: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13-18€/heure, 2400€/mois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003991" y="2457153"/>
            <a:ext cx="659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CDI : </a:t>
            </a: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12-13€/heure, 1900€/mois</a:t>
            </a:r>
            <a:endParaRPr lang="fr-FR" sz="28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03991" y="4022069"/>
            <a:ext cx="623949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Remplacement : </a:t>
            </a:r>
          </a:p>
          <a:p>
            <a:pPr marL="914400" lvl="1" indent="-4572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2500-4000€/mois</a:t>
            </a:r>
          </a:p>
          <a:p>
            <a:pPr marL="914400" lvl="1" indent="-4572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35-50h/semaine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003990" y="5394522"/>
            <a:ext cx="659808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Propre cabinet :</a:t>
            </a:r>
          </a:p>
          <a:p>
            <a:pPr marL="914400" lvl="1" indent="-4572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45h / semaine</a:t>
            </a:r>
          </a:p>
          <a:p>
            <a:pPr marL="914400" lvl="1" indent="-4572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3500€/mois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7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16" grpId="0" animBg="1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70481" y="786455"/>
            <a:ext cx="11484243" cy="4927107"/>
          </a:xfrm>
          <a:prstGeom prst="rect">
            <a:avLst/>
          </a:prstGeom>
          <a:solidFill>
            <a:srgbClr val="203D5C">
              <a:alpha val="9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30" name="Rectangle 29"/>
          <p:cNvSpPr/>
          <p:nvPr/>
        </p:nvSpPr>
        <p:spPr>
          <a:xfrm>
            <a:off x="712923" y="3269293"/>
            <a:ext cx="9205992" cy="28022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712923" y="1292577"/>
            <a:ext cx="8198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Merci de </a:t>
            </a:r>
            <a:r>
              <a:rPr lang="fr-FR" sz="5400" b="1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votre attention</a:t>
            </a:r>
            <a:endParaRPr lang="fr-FR" sz="5400" b="1" dirty="0">
              <a:solidFill>
                <a:schemeClr val="bg1"/>
              </a:solidFill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88570" y="3469583"/>
            <a:ext cx="848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Cette formation est possible grâce au travail de toute une équipe :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20184" y="3985883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Léo Viviani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386232" y="4007565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Ilona BESANCON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2717800" y="4010489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Denis JAUDOIN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930220" y="4472154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Maeva DUVERGER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930220" y="4933819"/>
            <a:ext cx="337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Monia</a:t>
            </a:r>
            <a:r>
              <a:rPr lang="fr-FR" sz="20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 BARHOUMI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120184" y="4933819"/>
            <a:ext cx="242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Emilie MARC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948707" y="4480414"/>
            <a:ext cx="260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Rachel BOUTARD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537728" y="4511068"/>
            <a:ext cx="375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Catalina BAUMGARTNER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537728" y="4972733"/>
            <a:ext cx="375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Marine SAUZE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6537728" y="5434397"/>
            <a:ext cx="375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Manon SAINT PRIX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925108" y="5390495"/>
            <a:ext cx="261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Olivier VERON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120184" y="5399613"/>
            <a:ext cx="2048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Jacques LUAUTE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000BAEE-3BE0-443A-2A06-86FD572A86BB}"/>
              </a:ext>
            </a:extLst>
          </p:cNvPr>
          <p:cNvSpPr txBox="1"/>
          <p:nvPr/>
        </p:nvSpPr>
        <p:spPr>
          <a:xfrm>
            <a:off x="4968679" y="4011391"/>
            <a:ext cx="375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Edith COMEMALE</a:t>
            </a:r>
          </a:p>
        </p:txBody>
      </p:sp>
    </p:spTree>
    <p:extLst>
      <p:ext uri="{BB962C8B-B14F-4D97-AF65-F5344CB8AC3E}">
        <p14:creationId xmlns:p14="http://schemas.microsoft.com/office/powerpoint/2010/main" val="330624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94" y="6332908"/>
            <a:ext cx="1164248" cy="4024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5591" y="3243262"/>
            <a:ext cx="2171701" cy="1600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a droite 13"/>
          <p:cNvSpPr/>
          <p:nvPr/>
        </p:nvSpPr>
        <p:spPr>
          <a:xfrm>
            <a:off x="2935980" y="3608098"/>
            <a:ext cx="754716" cy="87052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861770" y="3715761"/>
            <a:ext cx="1738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solidFill>
                  <a:schemeClr val="bg1"/>
                </a:solidFill>
                <a:latin typeface="+mj-lt"/>
                <a:ea typeface="Helvetica" charset="0"/>
                <a:cs typeface="Helvetica" charset="0"/>
              </a:rPr>
              <a:t>Patient</a:t>
            </a:r>
            <a:endParaRPr lang="fr-FR" sz="3200" b="1" dirty="0">
              <a:solidFill>
                <a:schemeClr val="bg1"/>
              </a:solidFill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929384" y="2265373"/>
            <a:ext cx="2583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Bilan kiné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929384" y="3069579"/>
            <a:ext cx="258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Moteur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929384" y="3542078"/>
            <a:ext cx="258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Articulaire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929384" y="4029072"/>
            <a:ext cx="258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Neurologique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929384" y="4516066"/>
            <a:ext cx="258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Respiratoire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929384" y="5003060"/>
            <a:ext cx="2583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mr-IN" sz="2400" b="1" dirty="0">
                <a:latin typeface="+mj-lt"/>
                <a:ea typeface="Helvetica" charset="0"/>
                <a:cs typeface="Helvetica" charset="0"/>
              </a:rPr>
              <a:t>…</a:t>
            </a: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.</a:t>
            </a:r>
          </a:p>
        </p:txBody>
      </p:sp>
      <p:sp>
        <p:nvSpPr>
          <p:cNvPr id="27" name="Flèche vers la droite 26"/>
          <p:cNvSpPr/>
          <p:nvPr/>
        </p:nvSpPr>
        <p:spPr>
          <a:xfrm>
            <a:off x="6617393" y="3608097"/>
            <a:ext cx="754716" cy="87052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7514984" y="2265372"/>
            <a:ext cx="2736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Actes kinés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7376871" y="3082645"/>
            <a:ext cx="521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Exercice de rééducation motrice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376872" y="3542078"/>
            <a:ext cx="393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400" b="1">
                <a:latin typeface="+mj-lt"/>
                <a:ea typeface="Helvetica" charset="0"/>
                <a:cs typeface="Helvetica" charset="0"/>
              </a:rPr>
              <a:t>Thérapies manuelles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7372108" y="4029071"/>
            <a:ext cx="4819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Rééducation neurologique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372109" y="4540625"/>
            <a:ext cx="393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Kinésithérapie respiratoire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372109" y="5079165"/>
            <a:ext cx="393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mr-IN" sz="2400" b="1" dirty="0">
                <a:latin typeface="+mj-lt"/>
                <a:ea typeface="Helvetica" charset="0"/>
                <a:cs typeface="Helvetica" charset="0"/>
              </a:rPr>
              <a:t>…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730785" y="740414"/>
            <a:ext cx="1046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+mj-lt"/>
                <a:ea typeface="Helvetica" charset="0"/>
                <a:cs typeface="Helvetica" charset="0"/>
              </a:rPr>
              <a:t>Processus de prise en soin du kinésithérapeute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CBF1D07-26FC-CCA2-7DED-2816FFF030D7}"/>
              </a:ext>
            </a:extLst>
          </p:cNvPr>
          <p:cNvSpPr txBox="1"/>
          <p:nvPr/>
        </p:nvSpPr>
        <p:spPr>
          <a:xfrm>
            <a:off x="5332164" y="6040429"/>
            <a:ext cx="390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Prémisses de l’exercice en accès direct</a:t>
            </a:r>
          </a:p>
        </p:txBody>
      </p:sp>
    </p:spTree>
    <p:extLst>
      <p:ext uri="{BB962C8B-B14F-4D97-AF65-F5344CB8AC3E}">
        <p14:creationId xmlns:p14="http://schemas.microsoft.com/office/powerpoint/2010/main" val="181652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690968" y="2858225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Le métier de Masseur-Kinésithérapeute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873203" y="3549509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La formation </a:t>
            </a:r>
            <a:r>
              <a:rPr lang="fr-FR" sz="3200" b="1">
                <a:latin typeface="+mj-lt"/>
                <a:ea typeface="Helvetica" charset="0"/>
                <a:cs typeface="Helvetica" charset="0"/>
              </a:rPr>
              <a:t>de Masseur-Kinésithérapeute</a:t>
            </a:r>
            <a:endParaRPr lang="fr-FR" sz="3200" b="1" dirty="0">
              <a:latin typeface="+mj-lt"/>
              <a:ea typeface="Helvetica" charset="0"/>
              <a:cs typeface="Helvetica" charset="0"/>
            </a:endParaRPr>
          </a:p>
        </p:txBody>
      </p:sp>
      <p:pic>
        <p:nvPicPr>
          <p:cNvPr id="1026" name="Picture 2" descr="evenir kinésithérapeute du sport : formation, rôle et rémuné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003" y="177290"/>
            <a:ext cx="3762536" cy="247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té. Bronchiolite : la kiné respiratoire à nouveau mise en ca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03" y="490811"/>
            <a:ext cx="2980000" cy="184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 - Prévention des chutes :&amp;lt;br&amp;gt;Révolution dans un Ehpad de Toulou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47" y="390406"/>
            <a:ext cx="3697153" cy="225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MK - Institut de Formation en Masso-Kinésithérapie - CHU Amiens-Picard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3" y="4456312"/>
            <a:ext cx="3332250" cy="222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 5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74" y="4617480"/>
            <a:ext cx="3997809" cy="1882588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26" y="4447807"/>
            <a:ext cx="3672127" cy="22304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94" y="6332908"/>
            <a:ext cx="1164248" cy="4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3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Organisation de la formation 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41138" y="1248841"/>
            <a:ext cx="9529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Formation </a:t>
            </a:r>
            <a:r>
              <a:rPr lang="fr-FR" sz="2800" b="1">
                <a:latin typeface="+mj-lt"/>
                <a:ea typeface="Helvetica" charset="0"/>
                <a:cs typeface="Helvetica" charset="0"/>
              </a:rPr>
              <a:t>sur 5 années dont 4 à l’IFMK </a:t>
            </a:r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: 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(</a:t>
            </a:r>
            <a:r>
              <a:rPr lang="fr-FR" sz="2000" b="1" i="1" dirty="0">
                <a:latin typeface="+mj-lt"/>
                <a:ea typeface="Helvetica" charset="0"/>
                <a:cs typeface="Helvetica" charset="0"/>
              </a:rPr>
              <a:t>Arrêté du 2 sept. 2015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1374057" y="3235846"/>
            <a:ext cx="156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MK2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1374057" y="4004458"/>
            <a:ext cx="156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MK3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1374058" y="5173553"/>
            <a:ext cx="156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MK4</a:t>
            </a:r>
          </a:p>
        </p:txBody>
      </p:sp>
      <p:sp>
        <p:nvSpPr>
          <p:cNvPr id="74" name="ZoneTexte 73"/>
          <p:cNvSpPr txBox="1"/>
          <p:nvPr/>
        </p:nvSpPr>
        <p:spPr>
          <a:xfrm>
            <a:off x="1368280" y="5908370"/>
            <a:ext cx="156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MK5</a:t>
            </a:r>
          </a:p>
        </p:txBody>
      </p:sp>
      <p:sp>
        <p:nvSpPr>
          <p:cNvPr id="75" name="Accolade ouvrante 74"/>
          <p:cNvSpPr/>
          <p:nvPr/>
        </p:nvSpPr>
        <p:spPr>
          <a:xfrm flipH="1">
            <a:off x="2612539" y="3377618"/>
            <a:ext cx="535901" cy="1138849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6" name="ZoneTexte 75"/>
          <p:cNvSpPr txBox="1"/>
          <p:nvPr/>
        </p:nvSpPr>
        <p:spPr>
          <a:xfrm>
            <a:off x="3329072" y="3619117"/>
            <a:ext cx="208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>
                <a:latin typeface="+mj-lt"/>
                <a:ea typeface="Helvetica" charset="0"/>
                <a:cs typeface="Helvetica" charset="0"/>
              </a:rPr>
              <a:t>Cycle 1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77" name="Accolade ouvrante 76"/>
          <p:cNvSpPr/>
          <p:nvPr/>
        </p:nvSpPr>
        <p:spPr>
          <a:xfrm flipH="1">
            <a:off x="2612539" y="5221705"/>
            <a:ext cx="535901" cy="133299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8" name="ZoneTexte 77"/>
          <p:cNvSpPr txBox="1"/>
          <p:nvPr/>
        </p:nvSpPr>
        <p:spPr>
          <a:xfrm>
            <a:off x="3329072" y="5496718"/>
            <a:ext cx="208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Cycle 2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79" name="ZoneTexte 78"/>
          <p:cNvSpPr txBox="1"/>
          <p:nvPr/>
        </p:nvSpPr>
        <p:spPr>
          <a:xfrm>
            <a:off x="6602023" y="3486368"/>
            <a:ext cx="5003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Diplôme d’Etat </a:t>
            </a:r>
            <a:r>
              <a:rPr lang="fr-FR" sz="3200" b="1">
                <a:latin typeface="+mj-lt"/>
                <a:ea typeface="Helvetica" charset="0"/>
                <a:cs typeface="Helvetica" charset="0"/>
              </a:rPr>
              <a:t>de Masseur-Kinésithérapeute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80" name="Accolade ouvrante 79"/>
          <p:cNvSpPr/>
          <p:nvPr/>
        </p:nvSpPr>
        <p:spPr>
          <a:xfrm flipH="1">
            <a:off x="5382332" y="2197116"/>
            <a:ext cx="1030217" cy="435758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81" name="ZoneTexte 80"/>
          <p:cNvSpPr txBox="1"/>
          <p:nvPr/>
        </p:nvSpPr>
        <p:spPr>
          <a:xfrm>
            <a:off x="6340401" y="4516467"/>
            <a:ext cx="585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Equivalence « grade master », 300 ECTS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1315647" y="2086945"/>
            <a:ext cx="4066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Année de sélection </a:t>
            </a:r>
            <a:endParaRPr lang="fr-FR" sz="3600" b="1" dirty="0">
              <a:solidFill>
                <a:srgbClr val="002060"/>
              </a:solidFill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2873342" y="2642204"/>
            <a:ext cx="56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>
                <a:latin typeface="+mj-lt"/>
                <a:ea typeface="Helvetica" charset="0"/>
                <a:cs typeface="Helvetica" charset="0"/>
              </a:rPr>
              <a:t>+</a:t>
            </a:r>
            <a:endParaRPr lang="fr-FR" sz="2800" b="1" dirty="0">
              <a:latin typeface="+mj-lt"/>
              <a:ea typeface="Helvetica" charset="0"/>
              <a:cs typeface="Helvetica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2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72" grpId="0"/>
      <p:bldP spid="73" grpId="0"/>
      <p:bldP spid="74" grpId="0"/>
      <p:bldP spid="75" grpId="0" animBg="1"/>
      <p:bldP spid="76" grpId="0"/>
      <p:bldP spid="77" grpId="0" animBg="1"/>
      <p:bldP spid="78" grpId="0"/>
      <p:bldP spid="79" grpId="0"/>
      <p:bldP spid="80" grpId="0" animBg="1"/>
      <p:bldP spid="81" grpId="0"/>
      <p:bldP spid="82" grpId="0"/>
      <p:bldP spid="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Organisation de la formation 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41138" y="1248841"/>
            <a:ext cx="7356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Formation sur 4 années : 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(</a:t>
            </a:r>
            <a:r>
              <a:rPr lang="fr-FR" sz="2000" b="1" i="1" dirty="0">
                <a:latin typeface="+mj-lt"/>
                <a:ea typeface="Helvetica" charset="0"/>
                <a:cs typeface="Helvetica" charset="0"/>
              </a:rPr>
              <a:t>Arrêté du 2 sept. 2015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523038" y="2008630"/>
            <a:ext cx="156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MK2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90880" y="3779520"/>
            <a:ext cx="1024128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5730240" y="3379338"/>
            <a:ext cx="0" cy="545562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10352939" y="3253379"/>
            <a:ext cx="112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latin typeface="+mj-lt"/>
                <a:ea typeface="Helvetica" charset="0"/>
                <a:cs typeface="Helvetica" charset="0"/>
              </a:rPr>
              <a:t>Juillet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334810" y="3212913"/>
            <a:ext cx="112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Sept.</a:t>
            </a:r>
          </a:p>
        </p:txBody>
      </p:sp>
      <p:sp>
        <p:nvSpPr>
          <p:cNvPr id="57" name="Accolade ouvrante 56"/>
          <p:cNvSpPr/>
          <p:nvPr/>
        </p:nvSpPr>
        <p:spPr>
          <a:xfrm rot="16200000">
            <a:off x="2849216" y="1711294"/>
            <a:ext cx="621090" cy="4937762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2406687" y="4490720"/>
            <a:ext cx="1648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latin typeface="+mj-lt"/>
                <a:ea typeface="Helvetica" charset="0"/>
                <a:cs typeface="Helvetica" charset="0"/>
              </a:rPr>
              <a:t>Semestre 1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59" name="Accolade ouvrante 58"/>
          <p:cNvSpPr/>
          <p:nvPr/>
        </p:nvSpPr>
        <p:spPr>
          <a:xfrm rot="16200000">
            <a:off x="7969855" y="1718258"/>
            <a:ext cx="621090" cy="4937762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7503696" y="4497684"/>
            <a:ext cx="171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latin typeface="+mj-lt"/>
                <a:ea typeface="Helvetica" charset="0"/>
                <a:cs typeface="Helvetica" charset="0"/>
              </a:rPr>
              <a:t>Semestre 2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0879" y="3022281"/>
            <a:ext cx="1757028" cy="75723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2447906" y="3022281"/>
            <a:ext cx="2493304" cy="75723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/>
        </p:nvSpPr>
        <p:spPr>
          <a:xfrm>
            <a:off x="4941211" y="3034072"/>
            <a:ext cx="687431" cy="76673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8668857" y="3031772"/>
            <a:ext cx="1105062" cy="77133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5831838" y="3031772"/>
            <a:ext cx="2837019" cy="75723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/>
        </p:nvSpPr>
        <p:spPr>
          <a:xfrm>
            <a:off x="9773919" y="3031772"/>
            <a:ext cx="975362" cy="738258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/>
          <p:cNvSpPr txBox="1"/>
          <p:nvPr/>
        </p:nvSpPr>
        <p:spPr>
          <a:xfrm>
            <a:off x="2566697" y="2600412"/>
            <a:ext cx="112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latin typeface="+mj-lt"/>
                <a:ea typeface="Helvetica" charset="0"/>
                <a:cs typeface="Helvetica" charset="0"/>
              </a:rPr>
              <a:t>S1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9011817" y="2605497"/>
            <a:ext cx="112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S2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285065" y="5420427"/>
            <a:ext cx="5013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Spécificités de l’année MK2 :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798406" y="5936795"/>
            <a:ext cx="6206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Initiation et immersion</a:t>
            </a:r>
            <a:endParaRPr lang="fr-FR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798404" y="6344613"/>
            <a:ext cx="11274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Recueillir des informations cliniques </a:t>
            </a:r>
            <a:r>
              <a:rPr lang="fr-FR" sz="2400" dirty="0">
                <a:latin typeface="+mj-lt"/>
                <a:ea typeface="Helvetica" charset="0"/>
                <a:cs typeface="Helvetica" charset="0"/>
              </a:rPr>
              <a:t>: savoir faire un bilan en kinésithérapie </a:t>
            </a:r>
            <a:endParaRPr lang="fr-FR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133303" y="611392"/>
            <a:ext cx="1258670" cy="792533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8133303" y="1680303"/>
            <a:ext cx="1258670" cy="77133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9518224" y="836980"/>
            <a:ext cx="246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= </a:t>
            </a:r>
            <a:r>
              <a:rPr lang="fr-FR" sz="2400" b="1">
                <a:latin typeface="+mj-lt"/>
                <a:ea typeface="Helvetica" charset="0"/>
                <a:cs typeface="Helvetica" charset="0"/>
              </a:rPr>
              <a:t>Formation IFMK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9518224" y="1825051"/>
            <a:ext cx="2899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= </a:t>
            </a:r>
            <a:r>
              <a:rPr lang="fr-FR" sz="2400" b="1">
                <a:latin typeface="+mj-lt"/>
                <a:ea typeface="Helvetica" charset="0"/>
                <a:cs typeface="Helvetica" charset="0"/>
              </a:rPr>
              <a:t>Formation Stage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0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 animBg="1"/>
      <p:bldP spid="60" grpId="0"/>
      <p:bldP spid="63" grpId="0" animBg="1"/>
      <p:bldP spid="64" grpId="0" animBg="1"/>
      <p:bldP spid="65" grpId="0" animBg="1"/>
      <p:bldP spid="67" grpId="0"/>
      <p:bldP spid="68" grpId="0"/>
      <p:bldP spid="70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Organisation de la formation 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41138" y="1248841"/>
            <a:ext cx="7356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Formation sur 4 années : 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(</a:t>
            </a:r>
            <a:r>
              <a:rPr lang="fr-FR" sz="2000" b="1" i="1" dirty="0">
                <a:latin typeface="+mj-lt"/>
                <a:ea typeface="Helvetica" charset="0"/>
                <a:cs typeface="Helvetica" charset="0"/>
              </a:rPr>
              <a:t>Arrêté du 2 sept. 2015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523038" y="2008630"/>
            <a:ext cx="156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MK2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8D678F9-AF87-A4FA-EE42-D5AD9525C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57" y="2517656"/>
            <a:ext cx="1386153" cy="184820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FE53417-54DD-8AC2-4D37-A287FEC2E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62" y="4434456"/>
            <a:ext cx="2994566" cy="2245925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C60F702-136C-4DCC-DF44-E8E971C0F3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6789" y="2517657"/>
            <a:ext cx="1386153" cy="1848203"/>
          </a:xfrm>
          <a:prstGeom prst="rect">
            <a:avLst/>
          </a:prstGeom>
        </p:spPr>
      </p:pic>
      <p:pic>
        <p:nvPicPr>
          <p:cNvPr id="5" name="Image 4" descr="Une image contenant texte, nombre, logiciel, ligne&#10;&#10;Description générée automatiquement">
            <a:extLst>
              <a:ext uri="{FF2B5EF4-FFF2-40B4-BE49-F238E27FC236}">
                <a16:creationId xmlns:a16="http://schemas.microsoft.com/office/drawing/2014/main" id="{B71D3920-EE19-0BA8-04E6-EC2BF7999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5020" y="1842868"/>
            <a:ext cx="7076765" cy="483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1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Organisation de la formation 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41138" y="1248841"/>
            <a:ext cx="7356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Formation sur 4 années : 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(</a:t>
            </a:r>
            <a:r>
              <a:rPr lang="fr-FR" sz="2000" b="1" i="1" dirty="0">
                <a:latin typeface="+mj-lt"/>
                <a:ea typeface="Helvetica" charset="0"/>
                <a:cs typeface="Helvetica" charset="0"/>
              </a:rPr>
              <a:t>Arrêté du 2 sept. 2015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523038" y="2008630"/>
            <a:ext cx="156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MK3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90880" y="3779520"/>
            <a:ext cx="10241280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5730240" y="3379338"/>
            <a:ext cx="0" cy="545562"/>
          </a:xfrm>
          <a:prstGeom prst="line">
            <a:avLst/>
          </a:prstGeom>
          <a:ln w="317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10352939" y="3253379"/>
            <a:ext cx="112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>
                <a:latin typeface="+mj-lt"/>
                <a:ea typeface="Helvetica" charset="0"/>
                <a:cs typeface="Helvetica" charset="0"/>
              </a:rPr>
              <a:t>Juillet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334810" y="3212913"/>
            <a:ext cx="112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Sept.</a:t>
            </a:r>
          </a:p>
        </p:txBody>
      </p:sp>
      <p:sp>
        <p:nvSpPr>
          <p:cNvPr id="57" name="Accolade ouvrante 56"/>
          <p:cNvSpPr/>
          <p:nvPr/>
        </p:nvSpPr>
        <p:spPr>
          <a:xfrm rot="16200000">
            <a:off x="2849216" y="1711294"/>
            <a:ext cx="621090" cy="4937762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>
            <a:off x="2406687" y="4490720"/>
            <a:ext cx="1648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Semestre 3</a:t>
            </a:r>
          </a:p>
        </p:txBody>
      </p:sp>
      <p:sp>
        <p:nvSpPr>
          <p:cNvPr id="59" name="Accolade ouvrante 58"/>
          <p:cNvSpPr/>
          <p:nvPr/>
        </p:nvSpPr>
        <p:spPr>
          <a:xfrm rot="16200000">
            <a:off x="7969855" y="1718258"/>
            <a:ext cx="621090" cy="4937762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7503696" y="4497684"/>
            <a:ext cx="1717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Semestre 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90879" y="3022281"/>
            <a:ext cx="2462032" cy="75723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4524616" y="3022281"/>
            <a:ext cx="1104026" cy="75723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8001152" y="3031607"/>
            <a:ext cx="1371705" cy="77133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5831838" y="3031772"/>
            <a:ext cx="2169314" cy="757239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/>
        </p:nvSpPr>
        <p:spPr>
          <a:xfrm>
            <a:off x="9372857" y="3031772"/>
            <a:ext cx="1376424" cy="738258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/>
          <p:cNvSpPr txBox="1"/>
          <p:nvPr/>
        </p:nvSpPr>
        <p:spPr>
          <a:xfrm>
            <a:off x="3562669" y="2600412"/>
            <a:ext cx="226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S3</a:t>
            </a:r>
            <a:endParaRPr lang="fr-FR" sz="2000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8460717" y="2600412"/>
            <a:ext cx="1127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152912" y="3022280"/>
            <a:ext cx="1374762" cy="750195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285065" y="5420427"/>
            <a:ext cx="5013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Spécificités de l’année MK3 :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23038" y="6412634"/>
            <a:ext cx="11668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Simulation santé, validation de champs cliniques en stages</a:t>
            </a:r>
            <a:endParaRPr lang="fr-FR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23038" y="6003652"/>
            <a:ext cx="11274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Analyser les informations cliniques </a:t>
            </a:r>
            <a:r>
              <a:rPr lang="fr-FR" sz="2400" dirty="0">
                <a:latin typeface="+mj-lt"/>
                <a:ea typeface="Helvetica" charset="0"/>
                <a:cs typeface="Helvetica" charset="0"/>
              </a:rPr>
              <a:t>: apprentissage du diagnostic kiné</a:t>
            </a:r>
            <a:endParaRPr lang="fr-FR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133303" y="611392"/>
            <a:ext cx="1258670" cy="792533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8133303" y="1680303"/>
            <a:ext cx="1258670" cy="771330"/>
          </a:xfrm>
          <a:prstGeom prst="rect">
            <a:avLst/>
          </a:prstGeom>
          <a:solidFill>
            <a:srgbClr val="00B0F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9518224" y="836980"/>
            <a:ext cx="246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= </a:t>
            </a:r>
            <a:r>
              <a:rPr lang="fr-FR" sz="2400" b="1">
                <a:latin typeface="+mj-lt"/>
                <a:ea typeface="Helvetica" charset="0"/>
                <a:cs typeface="Helvetica" charset="0"/>
              </a:rPr>
              <a:t>Formation IFMK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9518224" y="1825051"/>
            <a:ext cx="2899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+mj-lt"/>
                <a:ea typeface="Helvetica" charset="0"/>
                <a:cs typeface="Helvetica" charset="0"/>
              </a:rPr>
              <a:t>= </a:t>
            </a:r>
            <a:r>
              <a:rPr lang="fr-FR" sz="2400" b="1">
                <a:latin typeface="+mj-lt"/>
                <a:ea typeface="Helvetica" charset="0"/>
                <a:cs typeface="Helvetica" charset="0"/>
              </a:rPr>
              <a:t>Formation Stage</a:t>
            </a:r>
            <a:endParaRPr lang="fr-FR" sz="2400" b="1" dirty="0">
              <a:latin typeface="+mj-lt"/>
              <a:ea typeface="Helvetica" charset="0"/>
              <a:cs typeface="Helvetica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9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9" grpId="0" animBg="1"/>
      <p:bldP spid="60" grpId="0"/>
      <p:bldP spid="63" grpId="0" animBg="1"/>
      <p:bldP spid="64" grpId="0" animBg="1"/>
      <p:bldP spid="65" grpId="0" animBg="1"/>
      <p:bldP spid="67" grpId="0"/>
      <p:bldP spid="22" grpId="0"/>
      <p:bldP spid="23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1138" y="239011"/>
            <a:ext cx="8456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latin typeface="+mj-lt"/>
                <a:ea typeface="Helvetica" charset="0"/>
                <a:cs typeface="Helvetica" charset="0"/>
              </a:rPr>
              <a:t>Organisation de la formation 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41138" y="1248841"/>
            <a:ext cx="7356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latin typeface="+mj-lt"/>
                <a:ea typeface="Helvetica" charset="0"/>
                <a:cs typeface="Helvetica" charset="0"/>
              </a:rPr>
              <a:t>Formation sur 4 années : 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(</a:t>
            </a:r>
            <a:r>
              <a:rPr lang="fr-FR" sz="2000" b="1" i="1" dirty="0">
                <a:latin typeface="+mj-lt"/>
                <a:ea typeface="Helvetica" charset="0"/>
                <a:cs typeface="Helvetica" charset="0"/>
              </a:rPr>
              <a:t>Arrêté du 2 sept. 2015</a:t>
            </a:r>
            <a:r>
              <a:rPr lang="fr-FR" sz="2000" b="1" dirty="0">
                <a:latin typeface="+mj-lt"/>
                <a:ea typeface="Helvetica" charset="0"/>
                <a:cs typeface="Helvetica" charset="0"/>
              </a:rPr>
              <a:t>)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523038" y="2008630"/>
            <a:ext cx="156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  <a:latin typeface="+mj-lt"/>
                <a:ea typeface="Helvetica" charset="0"/>
                <a:cs typeface="Helvetica" charset="0"/>
              </a:rPr>
              <a:t>MK3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6DD26415-FF90-B74F-89BD-B84F58A571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892" y="6277893"/>
            <a:ext cx="1164248" cy="40248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BFC857C-5F47-47A1-8D76-F2DB05C014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7379" y="4590836"/>
            <a:ext cx="1998002" cy="208954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E0B6E2A-8307-8A36-ADAF-FAC9C471EB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7379" y="2008630"/>
            <a:ext cx="1998003" cy="2668248"/>
          </a:xfrm>
          <a:prstGeom prst="rect">
            <a:avLst/>
          </a:prstGeom>
        </p:spPr>
      </p:pic>
      <p:pic>
        <p:nvPicPr>
          <p:cNvPr id="5" name="Image 4" descr="Une image contenant texte, nombre, logiciel, capture d’écran&#10;&#10;Description générée automatiquement">
            <a:extLst>
              <a:ext uri="{FF2B5EF4-FFF2-40B4-BE49-F238E27FC236}">
                <a16:creationId xmlns:a16="http://schemas.microsoft.com/office/drawing/2014/main" id="{CC0219AF-143F-8793-B06D-B253A01EC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616" y="1772061"/>
            <a:ext cx="6925779" cy="460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096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16504</TotalTime>
  <Words>907</Words>
  <Application>Microsoft Office PowerPoint</Application>
  <PresentationFormat>Grand écran</PresentationFormat>
  <Paragraphs>210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Thème Office</vt:lpstr>
      <vt:lpstr>Département de Masso-Kinésithérapie Institut des Sciences et Techniques de la Réadaptation (ISTR)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COMEMALE EDITH</cp:lastModifiedBy>
  <cp:revision>46</cp:revision>
  <dcterms:created xsi:type="dcterms:W3CDTF">2022-01-20T15:15:27Z</dcterms:created>
  <dcterms:modified xsi:type="dcterms:W3CDTF">2024-11-07T14:24:20Z</dcterms:modified>
</cp:coreProperties>
</file>