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4" r:id="rId1"/>
    <p:sldMasterId id="2147483825" r:id="rId2"/>
    <p:sldMasterId id="2147483823" r:id="rId3"/>
  </p:sldMasterIdLst>
  <p:notesMasterIdLst>
    <p:notesMasterId r:id="rId17"/>
  </p:notesMasterIdLst>
  <p:handoutMasterIdLst>
    <p:handoutMasterId r:id="rId18"/>
  </p:handoutMasterIdLst>
  <p:sldIdLst>
    <p:sldId id="256" r:id="rId4"/>
    <p:sldId id="276" r:id="rId5"/>
    <p:sldId id="267" r:id="rId6"/>
    <p:sldId id="268" r:id="rId7"/>
    <p:sldId id="271" r:id="rId8"/>
    <p:sldId id="270" r:id="rId9"/>
    <p:sldId id="272" r:id="rId10"/>
    <p:sldId id="273" r:id="rId11"/>
    <p:sldId id="274" r:id="rId12"/>
    <p:sldId id="275" r:id="rId13"/>
    <p:sldId id="269" r:id="rId14"/>
    <p:sldId id="277" r:id="rId15"/>
    <p:sldId id="25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7FCB66-4D27-7B13-9CFB-1A1B81EF6BEE}" name="Melissa abdelbost" initials="Ma" userId="S::m.abdelbost@dissidentia.fr::de1d9034-83da-4539-bdd6-c7a8e1fc1865" providerId="AD"/>
  <p188:author id="{D42B38D2-8768-1425-7D16-EF7DAB485055}" name="Amandine BESSIERE" initials="AB" userId="S::amandine@siyoo.onmicrosoft.com::2bf206f1-1422-4826-a8ac-b586de1705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F54D1"/>
    <a:srgbClr val="392051"/>
    <a:srgbClr val="FFCA28"/>
    <a:srgbClr val="0DB1FF"/>
    <a:srgbClr val="303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/>
    <p:restoredTop sz="97672"/>
  </p:normalViewPr>
  <p:slideViewPr>
    <p:cSldViewPr snapToGrid="0">
      <p:cViewPr varScale="1">
        <p:scale>
          <a:sx n="99" d="100"/>
          <a:sy n="99" d="100"/>
        </p:scale>
        <p:origin x="168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764D33-84C2-A4EB-1D47-2357D916FE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3A732B-B700-3C34-E811-BC6C36030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F5286-7E5B-2647-9B55-34986AA6A33E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AFF5DE-71D0-0F5F-9AF7-AF4174A82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82FE7A-DCB3-0596-0968-ED5C73D816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F6E93-0387-9346-94EA-286DB4A7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118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6CEAC-E6C5-1648-BC03-78AD1CD92659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8DA3-61E9-B140-BD1B-600795C84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11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08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98DA3-61E9-B140-BD1B-600795C849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38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VE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id="{126937BA-4721-43AB-6BF1-05D4D32C0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id="{416E98A1-89D5-E949-2E4F-F37B7B03F5B4}"/>
              </a:ext>
            </a:extLst>
          </p:cNvPr>
          <p:cNvSpPr txBox="1">
            <a:spLocks/>
          </p:cNvSpPr>
          <p:nvPr userDrawn="1"/>
        </p:nvSpPr>
        <p:spPr>
          <a:xfrm>
            <a:off x="3259773" y="2103712"/>
            <a:ext cx="2017182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90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40270"/>
            <a:ext cx="4732092" cy="1184886"/>
          </a:xfrm>
        </p:spPr>
        <p:txBody>
          <a:bodyPr lIns="0" anchor="t"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38720039-B084-AFEE-D258-063C0C503A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544820"/>
            <a:ext cx="4732092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297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9645-A024-4B93-B240-BF043BF7A62D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55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6195-EEE2-4A6E-B2A7-E9B2B2754E43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06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F834-DCCC-4B9A-9ADB-D37F698264F7}" type="datetime1">
              <a:rPr lang="fr-FR" smtClean="0"/>
              <a:t>11/12/2024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002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E218-03F7-4BD7-AEDD-3BE699B76F18}" type="datetime1">
              <a:rPr lang="fr-FR" smtClean="0"/>
              <a:t>11/12/2024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16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0DB2-76F9-449E-AFBD-EAF59EBCB854}" type="datetime1">
              <a:rPr lang="fr-FR" smtClean="0"/>
              <a:t>11/12/2024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938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4169-07BB-40C6-B25C-9A2ACD692B0A}" type="datetime1">
              <a:rPr lang="fr-FR" smtClean="0"/>
              <a:t>11/12/2024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27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8D25-D2CC-44AB-A613-ECBE711C3E13}" type="datetime1">
              <a:rPr lang="fr-FR" smtClean="0"/>
              <a:t>11/12/2024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104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67B9-8489-44D3-8BEA-E9E5EDE0C096}" type="datetime1">
              <a:rPr lang="fr-FR" smtClean="0"/>
              <a:t>11/12/2024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52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FED3-AABA-4511-8732-564D469905B1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863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C3154-C3C3-448C-963C-132429248DC6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67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id="{126937BA-4721-43AB-6BF1-05D4D32C0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id="{416E98A1-89D5-E949-2E4F-F37B7B03F5B4}"/>
              </a:ext>
            </a:extLst>
          </p:cNvPr>
          <p:cNvSpPr txBox="1">
            <a:spLocks/>
          </p:cNvSpPr>
          <p:nvPr userDrawn="1"/>
        </p:nvSpPr>
        <p:spPr>
          <a:xfrm>
            <a:off x="3259773" y="2103712"/>
            <a:ext cx="2017182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90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40270"/>
            <a:ext cx="4732092" cy="1184886"/>
          </a:xfrm>
        </p:spPr>
        <p:txBody>
          <a:bodyPr lIns="0" anchor="t"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4800" b="1" i="0">
                <a:solidFill>
                  <a:srgbClr val="3920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8C28DFBB-81F5-C4E4-0113-FA0A9732DE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544820"/>
            <a:ext cx="4732092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21" y="4470193"/>
            <a:ext cx="4063479" cy="12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2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IRATION_PHOTO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balle, personne, intérieur, jouer&#10;&#10;Description générée automatiquement">
            <a:extLst>
              <a:ext uri="{FF2B5EF4-FFF2-40B4-BE49-F238E27FC236}">
                <a16:creationId xmlns:a16="http://schemas.microsoft.com/office/drawing/2014/main" id="{BDEE5F94-0941-1974-EFDD-06D8C88DA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21" b="118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age 16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5595C458-C97E-66D9-84A8-E11C4992D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81"/>
          <a:stretch/>
        </p:blipFill>
        <p:spPr>
          <a:xfrm>
            <a:off x="8383911" y="0"/>
            <a:ext cx="3806160" cy="6858000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B1E7CEFF-3E80-D435-144D-92D8DF653909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1"/>
                </a:solidFill>
              </a:rPr>
              <a:t>Titre de la partie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51ECC1AB-20E3-8C24-C45C-216C320C7E22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>
                <a:solidFill>
                  <a:schemeClr val="accent1"/>
                </a:solidFill>
              </a:rPr>
              <a:pPr/>
              <a:t>‹N°›</a:t>
            </a:fld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4E27111-DC8F-F376-1354-758FE9C7E374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2F87E5-D671-E861-6F63-A261C0E77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0" y="2621951"/>
            <a:ext cx="7262363" cy="2597150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Exergue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magnitam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eturibus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quide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lliqui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nullisre</a:t>
            </a:r>
            <a:endParaRPr lang="fr-FR" sz="3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55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PIRATION_PHOTO_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ur, Visage humain, personne, intérieur&#10;&#10;Description générée automatiquement">
            <a:extLst>
              <a:ext uri="{FF2B5EF4-FFF2-40B4-BE49-F238E27FC236}">
                <a16:creationId xmlns:a16="http://schemas.microsoft.com/office/drawing/2014/main" id="{1B0C129A-B418-46D2-0CAB-D189D137E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20" b="11539"/>
          <a:stretch/>
        </p:blipFill>
        <p:spPr>
          <a:xfrm>
            <a:off x="0" y="0"/>
            <a:ext cx="12124944" cy="6858000"/>
          </a:xfrm>
          <a:prstGeom prst="rect">
            <a:avLst/>
          </a:prstGeom>
        </p:spPr>
      </p:pic>
      <p:pic>
        <p:nvPicPr>
          <p:cNvPr id="17" name="Image 16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5595C458-C97E-66D9-84A8-E11C4992D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81"/>
          <a:stretch/>
        </p:blipFill>
        <p:spPr>
          <a:xfrm>
            <a:off x="8383911" y="0"/>
            <a:ext cx="3806160" cy="6858000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B1E7CEFF-3E80-D435-144D-92D8DF653909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51ECC1AB-20E3-8C24-C45C-216C320C7E22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4E27111-DC8F-F376-1354-758FE9C7E374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2F87E5-D671-E861-6F63-A261C0E77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2621951"/>
            <a:ext cx="5173218" cy="2597150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Exergue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magnitam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eturibus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quide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lliqui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nullisre</a:t>
            </a:r>
            <a:endParaRPr lang="fr-FR" sz="3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5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88E3C108-2506-A448-AD15-92E0F547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3434316" y="0"/>
            <a:ext cx="8757684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id="{0725C82F-358C-1F52-0372-79CE847E2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1" y="0"/>
            <a:ext cx="3419098" cy="6858000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BF9FFDE-C73E-3579-7CAE-4FC8F301E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1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68" y="140598"/>
            <a:ext cx="3033749" cy="9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1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1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5">
            <a:extLst>
              <a:ext uri="{FF2B5EF4-FFF2-40B4-BE49-F238E27FC236}">
                <a16:creationId xmlns:a16="http://schemas.microsoft.com/office/drawing/2014/main" id="{58E1501A-E40F-2A5D-3791-84E59211D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2394" y="-31901"/>
            <a:ext cx="3498429" cy="6920308"/>
          </a:xfrm>
          <a:custGeom>
            <a:avLst/>
            <a:gdLst>
              <a:gd name="connsiteX0" fmla="*/ 0 w 3713168"/>
              <a:gd name="connsiteY0" fmla="*/ 0 h 7273738"/>
              <a:gd name="connsiteX1" fmla="*/ 1856584 w 3713168"/>
              <a:gd name="connsiteY1" fmla="*/ 0 h 7273738"/>
              <a:gd name="connsiteX2" fmla="*/ 3713168 w 3713168"/>
              <a:gd name="connsiteY2" fmla="*/ 3636869 h 7273738"/>
              <a:gd name="connsiteX3" fmla="*/ 1856584 w 3713168"/>
              <a:gd name="connsiteY3" fmla="*/ 7273738 h 7273738"/>
              <a:gd name="connsiteX4" fmla="*/ 0 w 3713168"/>
              <a:gd name="connsiteY4" fmla="*/ 7273738 h 7273738"/>
              <a:gd name="connsiteX5" fmla="*/ 0 w 3713168"/>
              <a:gd name="connsiteY5" fmla="*/ 0 h 7273738"/>
              <a:gd name="connsiteX0" fmla="*/ 0 w 4202265"/>
              <a:gd name="connsiteY0" fmla="*/ 0 h 7273738"/>
              <a:gd name="connsiteX1" fmla="*/ 1856584 w 4202265"/>
              <a:gd name="connsiteY1" fmla="*/ 0 h 7273738"/>
              <a:gd name="connsiteX2" fmla="*/ 4202265 w 4202265"/>
              <a:gd name="connsiteY2" fmla="*/ 3402952 h 7273738"/>
              <a:gd name="connsiteX3" fmla="*/ 1856584 w 4202265"/>
              <a:gd name="connsiteY3" fmla="*/ 7273738 h 7273738"/>
              <a:gd name="connsiteX4" fmla="*/ 0 w 4202265"/>
              <a:gd name="connsiteY4" fmla="*/ 7273738 h 7273738"/>
              <a:gd name="connsiteX5" fmla="*/ 0 w 4202265"/>
              <a:gd name="connsiteY5" fmla="*/ 0 h 7273738"/>
              <a:gd name="connsiteX0" fmla="*/ 0 w 4207602"/>
              <a:gd name="connsiteY0" fmla="*/ 31897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0 w 4207602"/>
              <a:gd name="connsiteY5" fmla="*/ 31897 h 7305635"/>
              <a:gd name="connsiteX0" fmla="*/ 754912 w 4207602"/>
              <a:gd name="connsiteY0" fmla="*/ 10632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754912 w 4207602"/>
              <a:gd name="connsiteY5" fmla="*/ 10632 h 7305635"/>
              <a:gd name="connsiteX0" fmla="*/ 0 w 3452690"/>
              <a:gd name="connsiteY0" fmla="*/ 10632 h 7305635"/>
              <a:gd name="connsiteX1" fmla="*/ 1601402 w 3452690"/>
              <a:gd name="connsiteY1" fmla="*/ 0 h 7305635"/>
              <a:gd name="connsiteX2" fmla="*/ 3447353 w 3452690"/>
              <a:gd name="connsiteY2" fmla="*/ 3434849 h 7305635"/>
              <a:gd name="connsiteX3" fmla="*/ 1101672 w 3452690"/>
              <a:gd name="connsiteY3" fmla="*/ 7305635 h 7305635"/>
              <a:gd name="connsiteX4" fmla="*/ 116958 w 3452690"/>
              <a:gd name="connsiteY4" fmla="*/ 7124882 h 7305635"/>
              <a:gd name="connsiteX5" fmla="*/ 0 w 3452690"/>
              <a:gd name="connsiteY5" fmla="*/ 10632 h 7305635"/>
              <a:gd name="connsiteX0" fmla="*/ 21266 w 3473956"/>
              <a:gd name="connsiteY0" fmla="*/ 10632 h 7305635"/>
              <a:gd name="connsiteX1" fmla="*/ 1622668 w 3473956"/>
              <a:gd name="connsiteY1" fmla="*/ 0 h 7305635"/>
              <a:gd name="connsiteX2" fmla="*/ 3468619 w 3473956"/>
              <a:gd name="connsiteY2" fmla="*/ 3434849 h 7305635"/>
              <a:gd name="connsiteX3" fmla="*/ 1122938 w 3473956"/>
              <a:gd name="connsiteY3" fmla="*/ 7305635 h 7305635"/>
              <a:gd name="connsiteX4" fmla="*/ 0 w 3473956"/>
              <a:gd name="connsiteY4" fmla="*/ 6859068 h 7305635"/>
              <a:gd name="connsiteX5" fmla="*/ 21266 w 3473956"/>
              <a:gd name="connsiteY5" fmla="*/ 10632 h 7305635"/>
              <a:gd name="connsiteX0" fmla="*/ 1288 w 3485875"/>
              <a:gd name="connsiteY0" fmla="*/ 21265 h 7305635"/>
              <a:gd name="connsiteX1" fmla="*/ 1634587 w 3485875"/>
              <a:gd name="connsiteY1" fmla="*/ 0 h 7305635"/>
              <a:gd name="connsiteX2" fmla="*/ 3480538 w 3485875"/>
              <a:gd name="connsiteY2" fmla="*/ 3434849 h 7305635"/>
              <a:gd name="connsiteX3" fmla="*/ 1134857 w 3485875"/>
              <a:gd name="connsiteY3" fmla="*/ 7305635 h 7305635"/>
              <a:gd name="connsiteX4" fmla="*/ 11919 w 3485875"/>
              <a:gd name="connsiteY4" fmla="*/ 6859068 h 7305635"/>
              <a:gd name="connsiteX5" fmla="*/ 1288 w 3485875"/>
              <a:gd name="connsiteY5" fmla="*/ 21265 h 7305635"/>
              <a:gd name="connsiteX0" fmla="*/ 1288 w 3480540"/>
              <a:gd name="connsiteY0" fmla="*/ 21265 h 6859068"/>
              <a:gd name="connsiteX1" fmla="*/ 1634587 w 3480540"/>
              <a:gd name="connsiteY1" fmla="*/ 0 h 6859068"/>
              <a:gd name="connsiteX2" fmla="*/ 3480538 w 3480540"/>
              <a:gd name="connsiteY2" fmla="*/ 3434849 h 6859068"/>
              <a:gd name="connsiteX3" fmla="*/ 1645220 w 3480540"/>
              <a:gd name="connsiteY3" fmla="*/ 6827169 h 6859068"/>
              <a:gd name="connsiteX4" fmla="*/ 11919 w 3480540"/>
              <a:gd name="connsiteY4" fmla="*/ 6859068 h 6859068"/>
              <a:gd name="connsiteX5" fmla="*/ 1288 w 3480540"/>
              <a:gd name="connsiteY5" fmla="*/ 21265 h 6859068"/>
              <a:gd name="connsiteX0" fmla="*/ 1288 w 3480540"/>
              <a:gd name="connsiteY0" fmla="*/ 21265 h 6869700"/>
              <a:gd name="connsiteX1" fmla="*/ 1634587 w 3480540"/>
              <a:gd name="connsiteY1" fmla="*/ 0 h 6869700"/>
              <a:gd name="connsiteX2" fmla="*/ 3480538 w 3480540"/>
              <a:gd name="connsiteY2" fmla="*/ 3434849 h 6869700"/>
              <a:gd name="connsiteX3" fmla="*/ 1623955 w 3480540"/>
              <a:gd name="connsiteY3" fmla="*/ 6869700 h 6869700"/>
              <a:gd name="connsiteX4" fmla="*/ 11919 w 3480540"/>
              <a:gd name="connsiteY4" fmla="*/ 6859068 h 6869700"/>
              <a:gd name="connsiteX5" fmla="*/ 1288 w 3480540"/>
              <a:gd name="connsiteY5" fmla="*/ 21265 h 6869700"/>
              <a:gd name="connsiteX0" fmla="*/ 2047 w 3470666"/>
              <a:gd name="connsiteY0" fmla="*/ 10632 h 6869700"/>
              <a:gd name="connsiteX1" fmla="*/ 1624713 w 3470666"/>
              <a:gd name="connsiteY1" fmla="*/ 0 h 6869700"/>
              <a:gd name="connsiteX2" fmla="*/ 3470664 w 3470666"/>
              <a:gd name="connsiteY2" fmla="*/ 3434849 h 6869700"/>
              <a:gd name="connsiteX3" fmla="*/ 1614081 w 3470666"/>
              <a:gd name="connsiteY3" fmla="*/ 6869700 h 6869700"/>
              <a:gd name="connsiteX4" fmla="*/ 2045 w 3470666"/>
              <a:gd name="connsiteY4" fmla="*/ 6859068 h 6869700"/>
              <a:gd name="connsiteX5" fmla="*/ 2047 w 3470666"/>
              <a:gd name="connsiteY5" fmla="*/ 10632 h 6869700"/>
              <a:gd name="connsiteX0" fmla="*/ 2047 w 3470839"/>
              <a:gd name="connsiteY0" fmla="*/ 10632 h 6869700"/>
              <a:gd name="connsiteX1" fmla="*/ 1529020 w 3470839"/>
              <a:gd name="connsiteY1" fmla="*/ 0 h 6869700"/>
              <a:gd name="connsiteX2" fmla="*/ 3470664 w 3470839"/>
              <a:gd name="connsiteY2" fmla="*/ 3434849 h 6869700"/>
              <a:gd name="connsiteX3" fmla="*/ 1614081 w 3470839"/>
              <a:gd name="connsiteY3" fmla="*/ 6869700 h 6869700"/>
              <a:gd name="connsiteX4" fmla="*/ 2045 w 3470839"/>
              <a:gd name="connsiteY4" fmla="*/ 6859068 h 6869700"/>
              <a:gd name="connsiteX5" fmla="*/ 2047 w 3470839"/>
              <a:gd name="connsiteY5" fmla="*/ 10632 h 6869700"/>
              <a:gd name="connsiteX0" fmla="*/ 2047 w 3502731"/>
              <a:gd name="connsiteY0" fmla="*/ 10632 h 6869700"/>
              <a:gd name="connsiteX1" fmla="*/ 1529020 w 3502731"/>
              <a:gd name="connsiteY1" fmla="*/ 0 h 6869700"/>
              <a:gd name="connsiteX2" fmla="*/ 3502562 w 3502731"/>
              <a:gd name="connsiteY2" fmla="*/ 3371054 h 6869700"/>
              <a:gd name="connsiteX3" fmla="*/ 1614081 w 3502731"/>
              <a:gd name="connsiteY3" fmla="*/ 6869700 h 6869700"/>
              <a:gd name="connsiteX4" fmla="*/ 2045 w 3502731"/>
              <a:gd name="connsiteY4" fmla="*/ 6859068 h 6869700"/>
              <a:gd name="connsiteX5" fmla="*/ 2047 w 350273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836 h 6869904"/>
              <a:gd name="connsiteX1" fmla="*/ 1529020 w 3530461"/>
              <a:gd name="connsiteY1" fmla="*/ 204 h 6869904"/>
              <a:gd name="connsiteX2" fmla="*/ 3502562 w 3530461"/>
              <a:gd name="connsiteY2" fmla="*/ 3371258 h 6869904"/>
              <a:gd name="connsiteX3" fmla="*/ 1614081 w 3530461"/>
              <a:gd name="connsiteY3" fmla="*/ 6869904 h 6869904"/>
              <a:gd name="connsiteX4" fmla="*/ 2045 w 3530461"/>
              <a:gd name="connsiteY4" fmla="*/ 6859272 h 6869904"/>
              <a:gd name="connsiteX5" fmla="*/ 2047 w 3530461"/>
              <a:gd name="connsiteY5" fmla="*/ 10836 h 6869904"/>
              <a:gd name="connsiteX0" fmla="*/ 2047 w 3502572"/>
              <a:gd name="connsiteY0" fmla="*/ 10819 h 6869887"/>
              <a:gd name="connsiteX1" fmla="*/ 1529020 w 3502572"/>
              <a:gd name="connsiteY1" fmla="*/ 187 h 6869887"/>
              <a:gd name="connsiteX2" fmla="*/ 3502562 w 3502572"/>
              <a:gd name="connsiteY2" fmla="*/ 3371241 h 6869887"/>
              <a:gd name="connsiteX3" fmla="*/ 1614081 w 3502572"/>
              <a:gd name="connsiteY3" fmla="*/ 6869887 h 6869887"/>
              <a:gd name="connsiteX4" fmla="*/ 2045 w 3502572"/>
              <a:gd name="connsiteY4" fmla="*/ 6859255 h 6869887"/>
              <a:gd name="connsiteX5" fmla="*/ 2047 w 3502572"/>
              <a:gd name="connsiteY5" fmla="*/ 10819 h 6869887"/>
              <a:gd name="connsiteX0" fmla="*/ 2047 w 3503576"/>
              <a:gd name="connsiteY0" fmla="*/ 10819 h 6869887"/>
              <a:gd name="connsiteX1" fmla="*/ 1529020 w 3503576"/>
              <a:gd name="connsiteY1" fmla="*/ 187 h 6869887"/>
              <a:gd name="connsiteX2" fmla="*/ 3502562 w 3503576"/>
              <a:gd name="connsiteY2" fmla="*/ 3371241 h 6869887"/>
              <a:gd name="connsiteX3" fmla="*/ 1614081 w 3503576"/>
              <a:gd name="connsiteY3" fmla="*/ 6869887 h 6869887"/>
              <a:gd name="connsiteX4" fmla="*/ 2045 w 3503576"/>
              <a:gd name="connsiteY4" fmla="*/ 6859255 h 6869887"/>
              <a:gd name="connsiteX5" fmla="*/ 2047 w 3503576"/>
              <a:gd name="connsiteY5" fmla="*/ 10819 h 6869887"/>
              <a:gd name="connsiteX0" fmla="*/ 2047 w 3503576"/>
              <a:gd name="connsiteY0" fmla="*/ 10632 h 6869700"/>
              <a:gd name="connsiteX1" fmla="*/ 1529020 w 3503576"/>
              <a:gd name="connsiteY1" fmla="*/ 0 h 6869700"/>
              <a:gd name="connsiteX2" fmla="*/ 3502562 w 3503576"/>
              <a:gd name="connsiteY2" fmla="*/ 3371054 h 6869700"/>
              <a:gd name="connsiteX3" fmla="*/ 1614081 w 3503576"/>
              <a:gd name="connsiteY3" fmla="*/ 6869700 h 6869700"/>
              <a:gd name="connsiteX4" fmla="*/ 2045 w 3503576"/>
              <a:gd name="connsiteY4" fmla="*/ 6859068 h 6869700"/>
              <a:gd name="connsiteX5" fmla="*/ 2047 w 3503576"/>
              <a:gd name="connsiteY5" fmla="*/ 10632 h 6869700"/>
              <a:gd name="connsiteX0" fmla="*/ 2047 w 3503576"/>
              <a:gd name="connsiteY0" fmla="*/ 12589 h 6871657"/>
              <a:gd name="connsiteX1" fmla="*/ 1529020 w 3503576"/>
              <a:gd name="connsiteY1" fmla="*/ 1957 h 6871657"/>
              <a:gd name="connsiteX2" fmla="*/ 3502562 w 3503576"/>
              <a:gd name="connsiteY2" fmla="*/ 3373011 h 6871657"/>
              <a:gd name="connsiteX3" fmla="*/ 1614081 w 3503576"/>
              <a:gd name="connsiteY3" fmla="*/ 6871657 h 6871657"/>
              <a:gd name="connsiteX4" fmla="*/ 2045 w 3503576"/>
              <a:gd name="connsiteY4" fmla="*/ 6861025 h 6871657"/>
              <a:gd name="connsiteX5" fmla="*/ 2047 w 3503576"/>
              <a:gd name="connsiteY5" fmla="*/ 12589 h 6871657"/>
              <a:gd name="connsiteX0" fmla="*/ 2047 w 3482334"/>
              <a:gd name="connsiteY0" fmla="*/ 12589 h 6871657"/>
              <a:gd name="connsiteX1" fmla="*/ 1529020 w 3482334"/>
              <a:gd name="connsiteY1" fmla="*/ 1957 h 6871657"/>
              <a:gd name="connsiteX2" fmla="*/ 3481297 w 3482334"/>
              <a:gd name="connsiteY2" fmla="*/ 3107198 h 6871657"/>
              <a:gd name="connsiteX3" fmla="*/ 1614081 w 3482334"/>
              <a:gd name="connsiteY3" fmla="*/ 6871657 h 6871657"/>
              <a:gd name="connsiteX4" fmla="*/ 2045 w 3482334"/>
              <a:gd name="connsiteY4" fmla="*/ 6861025 h 6871657"/>
              <a:gd name="connsiteX5" fmla="*/ 2047 w 3482334"/>
              <a:gd name="connsiteY5" fmla="*/ 12589 h 6871657"/>
              <a:gd name="connsiteX0" fmla="*/ 2047 w 3483523"/>
              <a:gd name="connsiteY0" fmla="*/ 12589 h 6871657"/>
              <a:gd name="connsiteX1" fmla="*/ 1529020 w 3483523"/>
              <a:gd name="connsiteY1" fmla="*/ 1957 h 6871657"/>
              <a:gd name="connsiteX2" fmla="*/ 3481297 w 3483523"/>
              <a:gd name="connsiteY2" fmla="*/ 3107198 h 6871657"/>
              <a:gd name="connsiteX3" fmla="*/ 1614081 w 3483523"/>
              <a:gd name="connsiteY3" fmla="*/ 6871657 h 6871657"/>
              <a:gd name="connsiteX4" fmla="*/ 2045 w 3483523"/>
              <a:gd name="connsiteY4" fmla="*/ 6861025 h 6871657"/>
              <a:gd name="connsiteX5" fmla="*/ 2047 w 3483523"/>
              <a:gd name="connsiteY5" fmla="*/ 12589 h 6871657"/>
              <a:gd name="connsiteX0" fmla="*/ 10635 w 3492111"/>
              <a:gd name="connsiteY0" fmla="*/ 12589 h 6882291"/>
              <a:gd name="connsiteX1" fmla="*/ 1537608 w 3492111"/>
              <a:gd name="connsiteY1" fmla="*/ 1957 h 6882291"/>
              <a:gd name="connsiteX2" fmla="*/ 3489885 w 3492111"/>
              <a:gd name="connsiteY2" fmla="*/ 3107198 h 6882291"/>
              <a:gd name="connsiteX3" fmla="*/ 1622669 w 3492111"/>
              <a:gd name="connsiteY3" fmla="*/ 6871657 h 6882291"/>
              <a:gd name="connsiteX4" fmla="*/ 0 w 3492111"/>
              <a:gd name="connsiteY4" fmla="*/ 6882291 h 6882291"/>
              <a:gd name="connsiteX5" fmla="*/ 10635 w 3492111"/>
              <a:gd name="connsiteY5" fmla="*/ 12589 h 6882291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0195"/>
              <a:gd name="connsiteY0" fmla="*/ 31913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10635 w 3490195"/>
              <a:gd name="connsiteY5" fmla="*/ 31913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3211"/>
              <a:gd name="connsiteY0" fmla="*/ 4 h 6922880"/>
              <a:gd name="connsiteX1" fmla="*/ 1548241 w 3493211"/>
              <a:gd name="connsiteY1" fmla="*/ 0 h 6922880"/>
              <a:gd name="connsiteX2" fmla="*/ 3489885 w 3493211"/>
              <a:gd name="connsiteY2" fmla="*/ 3147787 h 6922880"/>
              <a:gd name="connsiteX3" fmla="*/ 1622669 w 3493211"/>
              <a:gd name="connsiteY3" fmla="*/ 6912246 h 6922880"/>
              <a:gd name="connsiteX4" fmla="*/ 0 w 3493211"/>
              <a:gd name="connsiteY4" fmla="*/ 6922880 h 6922880"/>
              <a:gd name="connsiteX5" fmla="*/ 21268 w 3493211"/>
              <a:gd name="connsiteY5" fmla="*/ 4 h 6922880"/>
              <a:gd name="connsiteX0" fmla="*/ 21268 w 3498429"/>
              <a:gd name="connsiteY0" fmla="*/ 4 h 6922880"/>
              <a:gd name="connsiteX1" fmla="*/ 1548241 w 3498429"/>
              <a:gd name="connsiteY1" fmla="*/ 0 h 6922880"/>
              <a:gd name="connsiteX2" fmla="*/ 3489885 w 3498429"/>
              <a:gd name="connsiteY2" fmla="*/ 3147787 h 6922880"/>
              <a:gd name="connsiteX3" fmla="*/ 1622669 w 3498429"/>
              <a:gd name="connsiteY3" fmla="*/ 6912246 h 6922880"/>
              <a:gd name="connsiteX4" fmla="*/ 0 w 3498429"/>
              <a:gd name="connsiteY4" fmla="*/ 6922880 h 6922880"/>
              <a:gd name="connsiteX5" fmla="*/ 21268 w 3498429"/>
              <a:gd name="connsiteY5" fmla="*/ 4 h 692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8429" h="6922880">
                <a:moveTo>
                  <a:pt x="21268" y="4"/>
                </a:moveTo>
                <a:lnTo>
                  <a:pt x="1548241" y="0"/>
                </a:lnTo>
                <a:cubicBezTo>
                  <a:pt x="2552339" y="478640"/>
                  <a:pt x="3413684" y="1900017"/>
                  <a:pt x="3489885" y="3147787"/>
                </a:cubicBezTo>
                <a:cubicBezTo>
                  <a:pt x="3566086" y="4395557"/>
                  <a:pt x="3147763" y="5902153"/>
                  <a:pt x="1622669" y="6912246"/>
                </a:cubicBezTo>
                <a:lnTo>
                  <a:pt x="0" y="6922880"/>
                </a:lnTo>
                <a:cubicBezTo>
                  <a:pt x="7089" y="4640068"/>
                  <a:pt x="14179" y="2282816"/>
                  <a:pt x="21268" y="4"/>
                </a:cubicBez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88E3C108-2506-A448-AD15-92E0F547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3434316" y="0"/>
            <a:ext cx="8757684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id="{0725C82F-358C-1F52-0372-79CE847E2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519" y="0"/>
            <a:ext cx="1963390" cy="6858000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75BA780F-39AD-DDEE-59FE-3775C92BBD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1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5207" y="192888"/>
            <a:ext cx="303607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6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conception&#10;&#10;Description générée automatiquement">
            <a:extLst>
              <a:ext uri="{FF2B5EF4-FFF2-40B4-BE49-F238E27FC236}">
                <a16:creationId xmlns:a16="http://schemas.microsoft.com/office/drawing/2014/main" id="{D790EBC7-ED67-2F83-E5A1-F1ABBC1EA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32DB1DD-54F8-5B7D-EE2A-AB1DFDCCE7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2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8158" y="159937"/>
            <a:ext cx="303607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4A74D597-5C77-959B-72A2-51565C41A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5" y="0"/>
            <a:ext cx="12192000" cy="6858000"/>
          </a:xfrm>
          <a:prstGeom prst="rect">
            <a:avLst/>
          </a:prstGeom>
        </p:spPr>
      </p:pic>
      <p:sp>
        <p:nvSpPr>
          <p:cNvPr id="4" name="Espace réservé pour une image  5">
            <a:extLst>
              <a:ext uri="{FF2B5EF4-FFF2-40B4-BE49-F238E27FC236}">
                <a16:creationId xmlns:a16="http://schemas.microsoft.com/office/drawing/2014/main" id="{07E79395-AADC-BAB6-D014-08CC538AA4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8271" y="3538231"/>
            <a:ext cx="6094682" cy="25560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2F95E60E-E55F-F5F2-D3D5-D98F75998D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18271" y="860112"/>
            <a:ext cx="3038167" cy="265845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7F669D08-3E8B-FF3C-472D-E58296772B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74783" y="860112"/>
            <a:ext cx="3038167" cy="265845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82310C9B-DB75-EE27-A63B-31208E57C702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97967F6-6846-6566-E477-F370DB3DD460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052AEC-A874-D32E-A51B-24C44B59A267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67919D8E-2351-CB3E-E56A-0E9C19936B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118" y="1680897"/>
            <a:ext cx="4063069" cy="2658454"/>
          </a:xfrm>
        </p:spPr>
        <p:txBody>
          <a:bodyPr numCol="1" spcCol="108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34522" y="0"/>
            <a:ext cx="303607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id="{D4D6E227-8A80-FDE5-F265-9FA61C995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1907711"/>
            <a:ext cx="9471102" cy="3679047"/>
          </a:xfrm>
        </p:spPr>
        <p:txBody>
          <a:bodyPr numCol="2" spcCol="108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8F9663C-A6C5-1F34-8140-C25AA7F825BD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F29C225-712D-DD8A-71E5-B1FFA5F76034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2A4C27B-34A7-69EE-8113-E461DAA35FFE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4000" y="0"/>
            <a:ext cx="303607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1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id="{D4D6E227-8A80-FDE5-F265-9FA61C995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1907711"/>
            <a:ext cx="9471102" cy="3679047"/>
          </a:xfrm>
        </p:spPr>
        <p:txBody>
          <a:bodyPr numCol="1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8F9663C-A6C5-1F34-8140-C25AA7F825BD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F29C225-712D-DD8A-71E5-B1FFA5F76034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2A4C27B-34A7-69EE-8113-E461DAA35FFE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34635" y="0"/>
            <a:ext cx="303607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6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E557-9ABD-4EEA-9B90-1F33E1926D54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23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1355D2-16AD-77EC-5B57-9106C53A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878690-89A6-DF94-8234-F344C0F1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026396" y="58558"/>
            <a:ext cx="303607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68" r:id="rId2"/>
    <p:sldLayoutId id="2147483769" r:id="rId3"/>
    <p:sldLayoutId id="2147483770" r:id="rId4"/>
    <p:sldLayoutId id="2147483771" r:id="rId5"/>
    <p:sldLayoutId id="2147483812" r:id="rId6"/>
    <p:sldLayoutId id="2147483819" r:id="rId7"/>
    <p:sldLayoutId id="214748382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1"/>
        </a:buBlip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00000"/>
        </a:lnSpc>
        <a:spcBef>
          <a:spcPts val="500"/>
        </a:spcBef>
        <a:buSzPct val="140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4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Police système Courant"/>
        <a:buChar char="▷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Police système Courant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19A19-3484-41FE-A64E-1B18F99728FB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B7BA7-8F1A-4B45-9F6D-1265D733631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75823" y="0"/>
            <a:ext cx="303607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3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CC1EBF-6873-DC8C-45AF-912115A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63D707-C9E6-836F-99FB-F6BF0D4D0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797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Style du masque</a:t>
            </a:r>
          </a:p>
          <a:p>
            <a:pPr lvl="0"/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Style du masque</a:t>
            </a:r>
          </a:p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77F286-C05D-53AA-2BAA-459B45009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ED716-0116-473D-B76F-C195FC7E75A5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A7D0BC-1766-7BBC-5458-1AAE0F9BC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C36AEE-A388-E3A3-F540-8A9E582A8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DFCB0-1F57-6E4C-A3A4-620AF1D626D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59348" y="58558"/>
            <a:ext cx="303607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4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E9AE170-4412-5E7E-1DB0-EB4E2565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084" y="1848564"/>
            <a:ext cx="7159924" cy="1184886"/>
          </a:xfrm>
        </p:spPr>
        <p:txBody>
          <a:bodyPr/>
          <a:lstStyle/>
          <a:p>
            <a:pPr algn="ctr"/>
            <a:r>
              <a:rPr lang="fr-FR" sz="3600" dirty="0"/>
              <a:t>UE 4.3 S2 </a:t>
            </a:r>
            <a:r>
              <a:rPr lang="fr-FR" sz="3600" dirty="0" smtClean="0">
                <a:sym typeface="Wingdings" panose="05000000000000000000" pitchFamily="2" charset="2"/>
              </a:rPr>
              <a:t> </a:t>
            </a:r>
            <a:br>
              <a:rPr lang="fr-FR" sz="3600" dirty="0" smtClean="0">
                <a:sym typeface="Wingdings" panose="05000000000000000000" pitchFamily="2" charset="2"/>
              </a:rPr>
            </a:br>
            <a:r>
              <a:rPr lang="fr-FR" sz="3600" dirty="0" smtClean="0">
                <a:sym typeface="Wingdings" panose="05000000000000000000" pitchFamily="2" charset="2"/>
              </a:rPr>
              <a:t>Formation aux gestes et soins d’urgence (1 ECTS)</a:t>
            </a:r>
            <a:endParaRPr lang="fr-FR" sz="3600" dirty="0"/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C22AEF50-C5E4-AFA3-EA20-AA94E60CE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079" y="3847381"/>
            <a:ext cx="4732092" cy="517586"/>
          </a:xfrm>
        </p:spPr>
        <p:txBody>
          <a:bodyPr/>
          <a:lstStyle/>
          <a:p>
            <a:r>
              <a:rPr lang="fr-FR" dirty="0" smtClean="0"/>
              <a:t>Référentes U.E : POTHERAT Mélanie et CHARMAY Cindy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619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9999"/>
                </a:solidFill>
              </a:rPr>
              <a:t>La grille </a:t>
            </a:r>
            <a:r>
              <a:rPr lang="fr-FR" b="1" dirty="0" smtClean="0">
                <a:solidFill>
                  <a:srgbClr val="009999"/>
                </a:solidFill>
              </a:rPr>
              <a:t>d’évaluation </a:t>
            </a:r>
            <a:endParaRPr lang="fr-FR" b="1" dirty="0">
              <a:solidFill>
                <a:srgbClr val="009999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09875" y="2492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248722"/>
              </p:ext>
            </p:extLst>
          </p:nvPr>
        </p:nvGraphicFramePr>
        <p:xfrm>
          <a:off x="2672863" y="1890343"/>
          <a:ext cx="6528604" cy="3180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04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Validation finale FGSU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Oui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L’apprenant a été présent durant l’ensemble du séminaire AFGSU 2. 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L’apprenant a participé activement aux mises en situation. 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L’apprenant est en capacité d’analyser la situation, de s’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auto-évaluer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et se réajuster.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L’apprenant est en capacité de prioriser ses actions face à une situation d’urgence.*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L’apprenant est  en capacité de prendre en charge une situation d’urgence en expliquant le sens donné à ses actions.*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Validation de l’U.E 4.3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24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9999"/>
                </a:solidFill>
              </a:rPr>
              <a:t>Infos importantes à retenir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/>
            <a:r>
              <a:rPr lang="fr-FR" dirty="0" smtClean="0">
                <a:sym typeface="Wingdings" panose="05000000000000000000" pitchFamily="2" charset="2"/>
              </a:rPr>
              <a:t>L’ AFGSU est obligatoire </a:t>
            </a:r>
            <a:r>
              <a:rPr lang="fr-FR" dirty="0">
                <a:sym typeface="Wingdings" panose="05000000000000000000" pitchFamily="2" charset="2"/>
              </a:rPr>
              <a:t>pour pouvoir travailler cet été comme </a:t>
            </a:r>
            <a:r>
              <a:rPr lang="fr-FR" dirty="0" smtClean="0">
                <a:sym typeface="Wingdings" panose="05000000000000000000" pitchFamily="2" charset="2"/>
              </a:rPr>
              <a:t>ASD </a:t>
            </a:r>
            <a:r>
              <a:rPr lang="fr-FR" dirty="0" smtClean="0">
                <a:sym typeface="Wingdings" panose="05000000000000000000" pitchFamily="2" charset="2"/>
              </a:rPr>
              <a:t>&amp; </a:t>
            </a:r>
            <a:r>
              <a:rPr lang="fr-FR" dirty="0">
                <a:sym typeface="Wingdings" panose="05000000000000000000" pitchFamily="2" charset="2"/>
              </a:rPr>
              <a:t>pour obtenir son diplôme </a:t>
            </a:r>
            <a:r>
              <a:rPr lang="fr-FR" dirty="0" smtClean="0">
                <a:sym typeface="Wingdings" panose="05000000000000000000" pitchFamily="2" charset="2"/>
              </a:rPr>
              <a:t>IDE.</a:t>
            </a:r>
            <a:endParaRPr lang="fr-FR" dirty="0">
              <a:sym typeface="Wingdings" panose="05000000000000000000" pitchFamily="2" charset="2"/>
            </a:endParaRPr>
          </a:p>
          <a:p>
            <a:pPr marL="114300" indent="0">
              <a:buNone/>
            </a:pPr>
            <a:endParaRPr lang="fr-FR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14300" indent="0" algn="ctr">
              <a:buNone/>
            </a:pP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Attention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vous recevrez uniquement un document attestant la validation de votre UE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4.3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via le secrétariat en fin de première année.</a:t>
            </a:r>
          </a:p>
          <a:p>
            <a:pPr marL="114300" indent="0">
              <a:buNone/>
            </a:pPr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 smtClean="0"/>
              <a:t>Temps de remobilisation </a:t>
            </a:r>
            <a:r>
              <a:rPr lang="fr-FR" dirty="0"/>
              <a:t>en S4 et S5 pour un diplôme en date de 2025 (validité 4 ans)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44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9999"/>
                </a:solidFill>
              </a:rPr>
              <a:t>Le petit plus de l’UE</a:t>
            </a:r>
            <a:endParaRPr lang="fr-FR" b="1" dirty="0">
              <a:solidFill>
                <a:srgbClr val="0099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Possibilité d’effectuer un temps d’observation au sein d’un service d’urgences lyonnais</a:t>
            </a:r>
          </a:p>
          <a:p>
            <a:r>
              <a:rPr lang="fr-FR" dirty="0" smtClean="0"/>
              <a:t>Conditions :</a:t>
            </a:r>
          </a:p>
          <a:p>
            <a:pPr marL="0" indent="0">
              <a:buNone/>
            </a:pPr>
            <a:r>
              <a:rPr lang="fr-FR" dirty="0" smtClean="0"/>
              <a:t>Assiduité, sérieux et lettre de motivation</a:t>
            </a:r>
          </a:p>
          <a:p>
            <a:r>
              <a:rPr lang="fr-FR" dirty="0" smtClean="0"/>
              <a:t>Quand? </a:t>
            </a:r>
          </a:p>
          <a:p>
            <a:pPr marL="0" indent="0">
              <a:buNone/>
            </a:pPr>
            <a:r>
              <a:rPr lang="fr-FR" dirty="0" smtClean="0"/>
              <a:t>En parallèle des dates de séminaires par groupe de 6 ESI</a:t>
            </a:r>
          </a:p>
          <a:p>
            <a:pPr marL="0" indent="0">
              <a:buNone/>
            </a:pPr>
            <a:r>
              <a:rPr lang="fr-FR" dirty="0" smtClean="0"/>
              <a:t>Nombre de places limitées :</a:t>
            </a:r>
          </a:p>
          <a:p>
            <a:r>
              <a:rPr lang="fr-FR" dirty="0" smtClean="0"/>
              <a:t>20 ESI promo A</a:t>
            </a:r>
          </a:p>
          <a:p>
            <a:r>
              <a:rPr lang="fr-FR" dirty="0" smtClean="0"/>
              <a:t>20 ESI promo B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56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F04B51B-4919-BDAC-F9C3-AC98961D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298" y="2345635"/>
            <a:ext cx="5086776" cy="1184886"/>
          </a:xfrm>
        </p:spPr>
        <p:txBody>
          <a:bodyPr/>
          <a:lstStyle/>
          <a:p>
            <a:pPr algn="ctr"/>
            <a:r>
              <a:rPr lang="fr-FR" dirty="0" smtClean="0"/>
              <a:t>Merci pour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322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080" y="4502990"/>
            <a:ext cx="3133007" cy="20838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82" y="1656272"/>
            <a:ext cx="3085169" cy="23081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299" y="322955"/>
            <a:ext cx="2621507" cy="17436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004" y="2455648"/>
            <a:ext cx="2761727" cy="16582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2867" y="4647481"/>
            <a:ext cx="2857500" cy="1600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1346" y="1290847"/>
            <a:ext cx="2952750" cy="15525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9390" y="3502504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2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9999"/>
                </a:solidFill>
              </a:rPr>
              <a:t>Objectifs de cette UE :</a:t>
            </a:r>
            <a:endParaRPr lang="fr-FR" b="1" dirty="0">
              <a:solidFill>
                <a:srgbClr val="0099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800100" lvl="1"/>
            <a:r>
              <a:rPr lang="fr-FR" dirty="0">
                <a:sym typeface="Wingdings" panose="05000000000000000000" pitchFamily="2" charset="2"/>
              </a:rPr>
              <a:t>Identifier l’urgence à caractère médical</a:t>
            </a:r>
            <a:r>
              <a:rPr lang="fr-FR" dirty="0" smtClean="0">
                <a:sym typeface="Wingdings" panose="05000000000000000000" pitchFamily="2" charset="2"/>
              </a:rPr>
              <a:t>,</a:t>
            </a:r>
            <a:endParaRPr lang="fr-FR" dirty="0">
              <a:sym typeface="Wingdings" panose="05000000000000000000" pitchFamily="2" charset="2"/>
            </a:endParaRPr>
          </a:p>
          <a:p>
            <a:pPr marL="800100" lvl="1"/>
            <a:r>
              <a:rPr lang="fr-FR" dirty="0">
                <a:sym typeface="Wingdings" panose="05000000000000000000" pitchFamily="2" charset="2"/>
              </a:rPr>
              <a:t>Pratiquer les gestes permettant de porter secours en attendant l’arrivée d’une équipe médicale. 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8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00050"/>
            <a:r>
              <a:rPr lang="fr-FR" b="1" dirty="0">
                <a:solidFill>
                  <a:srgbClr val="009999"/>
                </a:solidFill>
                <a:sym typeface="Wingdings" panose="05000000000000000000" pitchFamily="2" charset="2"/>
              </a:rPr>
              <a:t>PRE-REQUIS:</a:t>
            </a:r>
            <a:br>
              <a:rPr lang="fr-FR" b="1" dirty="0">
                <a:solidFill>
                  <a:srgbClr val="009999"/>
                </a:solidFill>
                <a:sym typeface="Wingdings" panose="05000000000000000000" pitchFamily="2" charset="2"/>
              </a:rPr>
            </a:br>
            <a:endParaRPr lang="fr-FR" b="1" dirty="0">
              <a:solidFill>
                <a:srgbClr val="0099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UE 2,1 S1</a:t>
            </a:r>
          </a:p>
          <a:p>
            <a:r>
              <a:rPr lang="fr-FR" dirty="0" smtClean="0"/>
              <a:t>UE </a:t>
            </a:r>
            <a:r>
              <a:rPr lang="fr-FR" dirty="0" smtClean="0"/>
              <a:t>2.2 S1</a:t>
            </a:r>
          </a:p>
          <a:p>
            <a:r>
              <a:rPr lang="fr-FR" dirty="0" smtClean="0"/>
              <a:t>UE 2.4 S1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83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04741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9999"/>
                </a:solidFill>
              </a:rPr>
              <a:t>Organisation des séminaires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Séminaire AFGSU de 21h en 1/12</a:t>
            </a:r>
            <a:r>
              <a:rPr lang="fr-FR" baseline="30000" dirty="0"/>
              <a:t>e</a:t>
            </a:r>
            <a:r>
              <a:rPr lang="fr-FR" dirty="0"/>
              <a:t> de promotion: (groupes Aa1, Ab1, …)</a:t>
            </a:r>
          </a:p>
          <a:p>
            <a:pPr lvl="1"/>
            <a:r>
              <a:rPr lang="fr-FR" dirty="0"/>
              <a:t>Promo A: </a:t>
            </a:r>
            <a:r>
              <a:rPr lang="fr-FR" dirty="0" smtClean="0"/>
              <a:t>05-06-07 </a:t>
            </a:r>
            <a:r>
              <a:rPr lang="fr-FR" dirty="0"/>
              <a:t>mai </a:t>
            </a:r>
            <a:r>
              <a:rPr lang="fr-FR" dirty="0" smtClean="0"/>
              <a:t>2025 </a:t>
            </a:r>
            <a:endParaRPr lang="fr-FR" dirty="0"/>
          </a:p>
          <a:p>
            <a:pPr lvl="1"/>
            <a:r>
              <a:rPr lang="fr-FR" dirty="0"/>
              <a:t>Promo B: </a:t>
            </a:r>
            <a:r>
              <a:rPr lang="fr-FR" dirty="0" smtClean="0"/>
              <a:t>13-14-15 </a:t>
            </a:r>
            <a:r>
              <a:rPr lang="fr-FR" dirty="0"/>
              <a:t>mai </a:t>
            </a:r>
            <a:r>
              <a:rPr lang="fr-FR" dirty="0" smtClean="0"/>
              <a:t>2025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Déroulement:</a:t>
            </a:r>
          </a:p>
          <a:p>
            <a:pPr lvl="1"/>
            <a:r>
              <a:rPr lang="fr-FR" dirty="0" smtClean="0"/>
              <a:t>J1, </a:t>
            </a:r>
            <a:r>
              <a:rPr lang="fr-FR" dirty="0"/>
              <a:t>J2 </a:t>
            </a:r>
            <a:r>
              <a:rPr lang="fr-FR" dirty="0" smtClean="0"/>
              <a:t>et J3 : </a:t>
            </a:r>
            <a:r>
              <a:rPr lang="fr-FR" dirty="0"/>
              <a:t>formation avec alternance théorie et pratique : </a:t>
            </a:r>
            <a:r>
              <a:rPr lang="fr-FR" dirty="0" smtClean="0"/>
              <a:t>9h00-17h30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r>
              <a:rPr lang="fr-FR" sz="2400" dirty="0"/>
              <a:t>Formateurs: A. AZEVEDO; N. BENCHALAL; </a:t>
            </a:r>
            <a:r>
              <a:rPr lang="fr-FR" sz="2400" dirty="0"/>
              <a:t>N. MALIN; </a:t>
            </a:r>
            <a:r>
              <a:rPr lang="fr-FR" sz="2400" dirty="0"/>
              <a:t>C. CHARMAY; P. CORREDOURA; </a:t>
            </a:r>
            <a:r>
              <a:rPr lang="fr-FR" sz="2400" dirty="0"/>
              <a:t>C. LECLERCQ; </a:t>
            </a:r>
            <a:r>
              <a:rPr lang="fr-FR" sz="2400" dirty="0"/>
              <a:t>M.H. GENTILHOMME; C. MARCELLIN; M. POTHERAT; N. RIVOLLET; E. BOURGEON; H. </a:t>
            </a:r>
            <a:r>
              <a:rPr lang="fr-FR" sz="2400" dirty="0"/>
              <a:t>MOHSEN.</a:t>
            </a:r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98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9999"/>
                </a:solidFill>
              </a:rPr>
              <a:t>L’évaluation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de </a:t>
            </a:r>
            <a:r>
              <a:rPr lang="fr-FR" dirty="0" smtClean="0"/>
              <a:t>note : </a:t>
            </a:r>
            <a:r>
              <a:rPr lang="fr-FR" dirty="0"/>
              <a:t>validation ou invalidation.</a:t>
            </a:r>
          </a:p>
          <a:p>
            <a:endParaRPr lang="fr-FR" dirty="0"/>
          </a:p>
          <a:p>
            <a:r>
              <a:rPr lang="fr-FR" dirty="0"/>
              <a:t>Validation conditionnée par la </a:t>
            </a:r>
            <a:r>
              <a:rPr lang="fr-FR" b="1" u="sng" dirty="0"/>
              <a:t>présence + participation active à l’intégralité du </a:t>
            </a:r>
            <a:r>
              <a:rPr lang="fr-FR" b="1" u="sng" dirty="0" smtClean="0"/>
              <a:t>séminaire.</a:t>
            </a:r>
            <a:endParaRPr lang="fr-FR" b="1" u="sng" dirty="0"/>
          </a:p>
          <a:p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Modalités de rattrapages: séminaire de rattrapage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le X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juin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2025 </a:t>
            </a:r>
            <a:r>
              <a:rPr lang="fr-FR" dirty="0">
                <a:sym typeface="Wingdings" panose="05000000000000000000" pitchFamily="2" charset="2"/>
              </a:rPr>
              <a:t>sur le site de l’IFSI/IFAS St Joseph St Luc.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05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9999"/>
                </a:solidFill>
              </a:rPr>
              <a:t>La grille </a:t>
            </a:r>
            <a:r>
              <a:rPr lang="fr-FR" b="1" dirty="0" smtClean="0">
                <a:solidFill>
                  <a:srgbClr val="009999"/>
                </a:solidFill>
              </a:rPr>
              <a:t>d’évaluation </a:t>
            </a:r>
            <a:endParaRPr lang="fr-FR" b="1" dirty="0">
              <a:solidFill>
                <a:srgbClr val="009999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38200" y="1268083"/>
            <a:ext cx="10515600" cy="4908880"/>
          </a:xfrm>
        </p:spPr>
        <p:txBody>
          <a:bodyPr/>
          <a:lstStyle/>
          <a:p>
            <a:r>
              <a:rPr lang="fr-FR" sz="2000" b="1" dirty="0"/>
              <a:t>Objectif : </a:t>
            </a:r>
            <a:r>
              <a:rPr lang="fr-FR" sz="2000" b="1" dirty="0">
                <a:solidFill>
                  <a:srgbClr val="009999"/>
                </a:solidFill>
              </a:rPr>
              <a:t>Mettre en œuvre des soins d’urgence dans un environnement médicalisé au cours des trois jours du séminaire</a:t>
            </a:r>
            <a:endParaRPr lang="fr-FR" sz="2000" dirty="0">
              <a:solidFill>
                <a:srgbClr val="009999"/>
              </a:solidFill>
            </a:endParaRPr>
          </a:p>
          <a:p>
            <a:r>
              <a:rPr lang="fr-FR" sz="2000" b="1" dirty="0"/>
              <a:t>CRITERES D’EVALUATION </a:t>
            </a:r>
            <a:r>
              <a:rPr lang="fr-FR" sz="2000" b="1" dirty="0" smtClean="0"/>
              <a:t>:</a:t>
            </a:r>
            <a:endParaRPr lang="fr-FR" sz="2000" b="1" dirty="0"/>
          </a:p>
          <a:p>
            <a:endParaRPr lang="fr-FR" sz="2000" b="1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09205"/>
              </p:ext>
            </p:extLst>
          </p:nvPr>
        </p:nvGraphicFramePr>
        <p:xfrm>
          <a:off x="2156604" y="2700068"/>
          <a:ext cx="7224886" cy="18205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22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Identifier une situation d’urgence 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Reconnaître et argumenter une situation d’urgence.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Prendre les mesures de </a:t>
                      </a: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protection </a:t>
                      </a: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pour agir en sécurité 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Protection individuelle :</a:t>
                      </a: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risques associés au contexte.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Protection collective : </a:t>
                      </a: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risques associés à l’environnement, périmètre de sécurité, supprimer la cause.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Protection de la victime :</a:t>
                      </a: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dégagement d’urgence, position d’attente.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41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9999"/>
                </a:solidFill>
              </a:rPr>
              <a:t>La grille </a:t>
            </a:r>
            <a:r>
              <a:rPr lang="fr-FR" b="1" dirty="0" smtClean="0">
                <a:solidFill>
                  <a:srgbClr val="009999"/>
                </a:solidFill>
              </a:rPr>
              <a:t>d’évaluation </a:t>
            </a:r>
            <a:endParaRPr lang="fr-FR" b="1" dirty="0">
              <a:solidFill>
                <a:srgbClr val="009999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38200" y="1268083"/>
            <a:ext cx="10515600" cy="4908880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 smtClean="0"/>
              <a:t> </a:t>
            </a:r>
            <a:endParaRPr lang="fr-FR" sz="2000" b="1" dirty="0"/>
          </a:p>
          <a:p>
            <a:endParaRPr lang="fr-FR" sz="2000" b="1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48608"/>
              </p:ext>
            </p:extLst>
          </p:nvPr>
        </p:nvGraphicFramePr>
        <p:xfrm>
          <a:off x="2035834" y="2027208"/>
          <a:ext cx="7345656" cy="26581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34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930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Savoir réaliser un bilan vital adapté :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Bilan état de conscience :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évaluations verbale et motrice.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Bilan fonction respiratoire :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L.V.A, évaluation cycles respiratoires pendant 10 secondes.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0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Donner l’alerte :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Se présente en indiquant sa fonction et le motif de l’appel, localisation précise de l’évènement, état du patient, premières mesures prises et gestes effectués, attend les instructions avant de raccrocher.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78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9999"/>
                </a:solidFill>
              </a:rPr>
              <a:t>La grille </a:t>
            </a:r>
            <a:r>
              <a:rPr lang="fr-FR" b="1" dirty="0" smtClean="0">
                <a:solidFill>
                  <a:srgbClr val="009999"/>
                </a:solidFill>
              </a:rPr>
              <a:t>d’évaluation </a:t>
            </a:r>
            <a:endParaRPr lang="fr-FR" b="1" dirty="0">
              <a:solidFill>
                <a:srgbClr val="009999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28/04/2025</a:t>
            </a:r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38200" y="1268083"/>
            <a:ext cx="10515600" cy="4908880"/>
          </a:xfrm>
        </p:spPr>
        <p:txBody>
          <a:bodyPr/>
          <a:lstStyle/>
          <a:p>
            <a:pPr marL="0" indent="0">
              <a:buNone/>
            </a:pPr>
            <a:endParaRPr lang="fr-FR" sz="2000" b="1" dirty="0"/>
          </a:p>
          <a:p>
            <a:endParaRPr lang="fr-FR" sz="2000" b="1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05360"/>
              </p:ext>
            </p:extLst>
          </p:nvPr>
        </p:nvGraphicFramePr>
        <p:xfrm>
          <a:off x="2303585" y="1441938"/>
          <a:ext cx="7860323" cy="4632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83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1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En situation 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d’arrêt cardiorespiratoire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adulte :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Défibriller</a:t>
                      </a: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: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savoir trouver le matériel d’urgence, positionnement des électrodes selon indication DAE, respect des consignes : arrêt des compressions lors de l’analyse + demande de mise en retrait de l’opérateur avant la délivrance du choc.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Comprimer conformément aux bonnes pratiques : position des mains (milieu de poitrine), profondeur 5 à 6 cm et fréquence entre 100 et 120 compressions/minute, temps compression = temps décompression…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Ventiler :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Quand ? :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après compressions thoraciques et pose DAE.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Matériel :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BAVU. 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Technique de ventilation :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L.V.A, bon positionnement du masque, repérer efficacité de la ventilation.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Synchronisation :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compressions thoraciques.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Respect de l’algorithme :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+/- pose défibrillateur, 30 compressions, 2 insufflations, analyse du rythme toutes les 2 minutes à respecter, respect du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low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flow (pas ou peu de no flow), rotation des soignants durant l’analyse.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Gestion d’équipe :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Communication et collaboration.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09875" y="2492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015925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VINATIER">
      <a:dk1>
        <a:srgbClr val="000000"/>
      </a:dk1>
      <a:lt1>
        <a:srgbClr val="FFFFFF"/>
      </a:lt1>
      <a:dk2>
        <a:srgbClr val="49A2AE"/>
      </a:dk2>
      <a:lt2>
        <a:srgbClr val="B0DBD3"/>
      </a:lt2>
      <a:accent1>
        <a:srgbClr val="FAD6D8"/>
      </a:accent1>
      <a:accent2>
        <a:srgbClr val="382051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VINATIER">
      <a:dk1>
        <a:srgbClr val="000000"/>
      </a:dk1>
      <a:lt1>
        <a:srgbClr val="FFFFFF"/>
      </a:lt1>
      <a:dk2>
        <a:srgbClr val="49A2AE"/>
      </a:dk2>
      <a:lt2>
        <a:srgbClr val="B0DBD3"/>
      </a:lt2>
      <a:accent1>
        <a:srgbClr val="FAD6D8"/>
      </a:accent1>
      <a:accent2>
        <a:srgbClr val="382051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770</Words>
  <Application>Microsoft Office PowerPoint</Application>
  <PresentationFormat>Grand écran</PresentationFormat>
  <Paragraphs>104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Police système Courant</vt:lpstr>
      <vt:lpstr>Times New Roman</vt:lpstr>
      <vt:lpstr>Wingdings</vt:lpstr>
      <vt:lpstr>Conception personnalisée</vt:lpstr>
      <vt:lpstr>2_Conception personnalisée</vt:lpstr>
      <vt:lpstr>1_Conception personnalisée</vt:lpstr>
      <vt:lpstr>UE 4.3 S2   Formation aux gestes et soins d’urgence (1 ECTS)</vt:lpstr>
      <vt:lpstr>Présentation PowerPoint</vt:lpstr>
      <vt:lpstr>Objectifs de cette UE :</vt:lpstr>
      <vt:lpstr>PRE-REQUIS: </vt:lpstr>
      <vt:lpstr>Organisation des séminaires</vt:lpstr>
      <vt:lpstr>L’évaluation</vt:lpstr>
      <vt:lpstr>La grille d’évaluation </vt:lpstr>
      <vt:lpstr>La grille d’évaluation </vt:lpstr>
      <vt:lpstr>La grille d’évaluation </vt:lpstr>
      <vt:lpstr>La grille d’évaluation </vt:lpstr>
      <vt:lpstr>Infos importantes à retenir </vt:lpstr>
      <vt:lpstr>Le petit plus de l’UE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Amandine BESSIERE</dc:creator>
  <cp:lastModifiedBy>CHARMAY Cindy</cp:lastModifiedBy>
  <cp:revision>53</cp:revision>
  <dcterms:created xsi:type="dcterms:W3CDTF">2023-10-24T14:13:30Z</dcterms:created>
  <dcterms:modified xsi:type="dcterms:W3CDTF">2024-12-11T10:12:49Z</dcterms:modified>
</cp:coreProperties>
</file>