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14" r:id="rId1"/>
    <p:sldMasterId id="2147483825" r:id="rId2"/>
    <p:sldMasterId id="2147483823" r:id="rId3"/>
  </p:sldMasterIdLst>
  <p:notesMasterIdLst>
    <p:notesMasterId r:id="rId41"/>
  </p:notesMasterIdLst>
  <p:handoutMasterIdLst>
    <p:handoutMasterId r:id="rId42"/>
  </p:handoutMasterIdLst>
  <p:sldIdLst>
    <p:sldId id="256" r:id="rId4"/>
    <p:sldId id="328" r:id="rId5"/>
    <p:sldId id="269" r:id="rId6"/>
    <p:sldId id="270" r:id="rId7"/>
    <p:sldId id="271" r:id="rId8"/>
    <p:sldId id="273" r:id="rId9"/>
    <p:sldId id="329" r:id="rId10"/>
    <p:sldId id="275" r:id="rId11"/>
    <p:sldId id="276" r:id="rId12"/>
    <p:sldId id="277" r:id="rId13"/>
    <p:sldId id="279" r:id="rId14"/>
    <p:sldId id="330" r:id="rId15"/>
    <p:sldId id="281" r:id="rId16"/>
    <p:sldId id="334" r:id="rId17"/>
    <p:sldId id="283" r:id="rId18"/>
    <p:sldId id="333" r:id="rId19"/>
    <p:sldId id="287" r:id="rId20"/>
    <p:sldId id="290" r:id="rId21"/>
    <p:sldId id="292" r:id="rId22"/>
    <p:sldId id="293" r:id="rId23"/>
    <p:sldId id="294" r:id="rId24"/>
    <p:sldId id="298" r:id="rId25"/>
    <p:sldId id="297" r:id="rId26"/>
    <p:sldId id="300" r:id="rId27"/>
    <p:sldId id="303" r:id="rId28"/>
    <p:sldId id="335" r:id="rId29"/>
    <p:sldId id="305" r:id="rId30"/>
    <p:sldId id="307" r:id="rId31"/>
    <p:sldId id="310" r:id="rId32"/>
    <p:sldId id="314" r:id="rId33"/>
    <p:sldId id="316" r:id="rId34"/>
    <p:sldId id="321" r:id="rId35"/>
    <p:sldId id="322" r:id="rId36"/>
    <p:sldId id="323" r:id="rId37"/>
    <p:sldId id="325" r:id="rId38"/>
    <p:sldId id="326" r:id="rId39"/>
    <p:sldId id="327" r:id="rId4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C7FCB66-4D27-7B13-9CFB-1A1B81EF6BEE}" name="Melissa abdelbost" initials="Ma" userId="S::m.abdelbost@dissidentia.fr::de1d9034-83da-4539-bdd6-c7a8e1fc1865" providerId="AD"/>
  <p188:author id="{D42B38D2-8768-1425-7D16-EF7DAB485055}" name="Amandine BESSIERE" initials="AB" userId="S::amandine@siyoo.onmicrosoft.com::2bf206f1-1422-4826-a8ac-b586de17054a"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3F54D1"/>
    <a:srgbClr val="392051"/>
    <a:srgbClr val="FFCA28"/>
    <a:srgbClr val="0DB1FF"/>
    <a:srgbClr val="303A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88"/>
    <p:restoredTop sz="97672"/>
  </p:normalViewPr>
  <p:slideViewPr>
    <p:cSldViewPr snapToGrid="0">
      <p:cViewPr varScale="1">
        <p:scale>
          <a:sx n="88" d="100"/>
          <a:sy n="88" d="100"/>
        </p:scale>
        <p:origin x="581" y="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7" d="100"/>
        <a:sy n="67" d="100"/>
      </p:scale>
      <p:origin x="0" y="0"/>
    </p:cViewPr>
  </p:sorterViewPr>
  <p:notesViewPr>
    <p:cSldViewPr snapToGrid="0">
      <p:cViewPr varScale="1">
        <p:scale>
          <a:sx n="93" d="100"/>
          <a:sy n="93" d="100"/>
        </p:scale>
        <p:origin x="2576" y="21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72" Type="http://schemas.microsoft.com/office/2018/10/relationships/authors" Target="author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6764D33-84C2-A4EB-1D47-2357D916FE1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73A732B-B700-3C34-E811-BC6C36030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04F5286-7E5B-2647-9B55-34986AA6A33E}" type="datetimeFigureOut">
              <a:rPr lang="fr-FR" smtClean="0"/>
              <a:t>25/07/2024</a:t>
            </a:fld>
            <a:endParaRPr lang="fr-FR"/>
          </a:p>
        </p:txBody>
      </p:sp>
      <p:sp>
        <p:nvSpPr>
          <p:cNvPr id="4" name="Espace réservé du pied de page 3">
            <a:extLst>
              <a:ext uri="{FF2B5EF4-FFF2-40B4-BE49-F238E27FC236}">
                <a16:creationId xmlns:a16="http://schemas.microsoft.com/office/drawing/2014/main" id="{D1AFF5DE-71D0-0F5F-9AF7-AF4174A824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FC82FE7A-DCB3-0596-0968-ED5C73D816A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5F6E93-0387-9346-94EA-286DB4A756C8}" type="slidenum">
              <a:rPr lang="fr-FR" smtClean="0"/>
              <a:t>‹N°›</a:t>
            </a:fld>
            <a:endParaRPr lang="fr-FR"/>
          </a:p>
        </p:txBody>
      </p:sp>
    </p:spTree>
    <p:extLst>
      <p:ext uri="{BB962C8B-B14F-4D97-AF65-F5344CB8AC3E}">
        <p14:creationId xmlns:p14="http://schemas.microsoft.com/office/powerpoint/2010/main" val="45011854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E6CEAC-E6C5-1648-BC03-78AD1CD92659}" type="datetimeFigureOut">
              <a:rPr lang="fr-FR" smtClean="0"/>
              <a:t>25/07/2024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C98DA3-61E9-B140-BD1B-600795C8495E}" type="slidenum">
              <a:rPr lang="fr-FR" smtClean="0"/>
              <a:t>‹N°›</a:t>
            </a:fld>
            <a:endParaRPr lang="fr-FR"/>
          </a:p>
        </p:txBody>
      </p:sp>
    </p:spTree>
    <p:extLst>
      <p:ext uri="{BB962C8B-B14F-4D97-AF65-F5344CB8AC3E}">
        <p14:creationId xmlns:p14="http://schemas.microsoft.com/office/powerpoint/2010/main" val="16761106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33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D72FDC4-0DB0-4C7A-9FE6-E2C33310ABCA}" type="slidenum">
              <a:rPr lang="fr-FR" altLang="fr-FR" smtClean="0"/>
              <a:pPr/>
              <a:t>3</a:t>
            </a:fld>
            <a:endParaRPr lang="fr-FR" altLang="fr-FR" smtClean="0"/>
          </a:p>
        </p:txBody>
      </p:sp>
    </p:spTree>
    <p:extLst>
      <p:ext uri="{BB962C8B-B14F-4D97-AF65-F5344CB8AC3E}">
        <p14:creationId xmlns:p14="http://schemas.microsoft.com/office/powerpoint/2010/main" val="14545955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33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DB74B2-AFD9-49F1-B0E0-0D22EFBBC57D}" type="slidenum">
              <a:rPr lang="fr-FR" altLang="fr-FR" smtClean="0"/>
              <a:pPr/>
              <a:t>12</a:t>
            </a:fld>
            <a:endParaRPr lang="fr-FR" altLang="fr-FR" smtClean="0"/>
          </a:p>
        </p:txBody>
      </p:sp>
    </p:spTree>
    <p:extLst>
      <p:ext uri="{BB962C8B-B14F-4D97-AF65-F5344CB8AC3E}">
        <p14:creationId xmlns:p14="http://schemas.microsoft.com/office/powerpoint/2010/main" val="28160629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378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0888" indent="-288925">
              <a:defRPr>
                <a:solidFill>
                  <a:schemeClr val="tx1"/>
                </a:solidFill>
                <a:latin typeface="Arial" panose="020B0604020202020204" pitchFamily="34" charset="0"/>
                <a:ea typeface="ＭＳ Ｐゴシック" panose="020B0600070205080204" pitchFamily="34" charset="-128"/>
              </a:defRPr>
            </a:lvl2pPr>
            <a:lvl3pPr marL="1155700" indent="-230188">
              <a:defRPr>
                <a:solidFill>
                  <a:schemeClr val="tx1"/>
                </a:solidFill>
                <a:latin typeface="Arial" panose="020B0604020202020204" pitchFamily="34" charset="0"/>
                <a:ea typeface="ＭＳ Ｐゴシック" panose="020B0600070205080204" pitchFamily="34" charset="-128"/>
              </a:defRPr>
            </a:lvl3pPr>
            <a:lvl4pPr marL="1617663" indent="-230188">
              <a:defRPr>
                <a:solidFill>
                  <a:schemeClr val="tx1"/>
                </a:solidFill>
                <a:latin typeface="Arial" panose="020B0604020202020204" pitchFamily="34" charset="0"/>
                <a:ea typeface="ＭＳ Ｐゴシック" panose="020B0600070205080204" pitchFamily="34" charset="-128"/>
              </a:defRPr>
            </a:lvl4pPr>
            <a:lvl5pPr marL="2079625" indent="-230188">
              <a:defRPr>
                <a:solidFill>
                  <a:schemeClr val="tx1"/>
                </a:solidFill>
                <a:latin typeface="Arial" panose="020B0604020202020204" pitchFamily="34" charset="0"/>
                <a:ea typeface="ＭＳ Ｐゴシック" panose="020B0600070205080204" pitchFamily="34" charset="-128"/>
              </a:defRPr>
            </a:lvl5pPr>
            <a:lvl6pPr marL="25368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40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512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84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54F5C8C-F3DA-45F2-B8C1-394745D28ACD}" type="slidenum">
              <a:rPr lang="fr-FR" altLang="fr-FR" smtClean="0"/>
              <a:pPr/>
              <a:t>13</a:t>
            </a:fld>
            <a:endParaRPr lang="fr-FR" altLang="fr-FR" smtClean="0"/>
          </a:p>
        </p:txBody>
      </p:sp>
    </p:spTree>
    <p:extLst>
      <p:ext uri="{BB962C8B-B14F-4D97-AF65-F5344CB8AC3E}">
        <p14:creationId xmlns:p14="http://schemas.microsoft.com/office/powerpoint/2010/main" val="3435981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256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FE858D-6D1E-4670-8AAA-02A577C3E8E9}" type="slidenum">
              <a:rPr lang="fr-FR" altLang="fr-FR" smtClean="0"/>
              <a:pPr/>
              <a:t>14</a:t>
            </a:fld>
            <a:endParaRPr lang="fr-FR" altLang="fr-FR" smtClean="0"/>
          </a:p>
        </p:txBody>
      </p:sp>
    </p:spTree>
    <p:extLst>
      <p:ext uri="{BB962C8B-B14F-4D97-AF65-F5344CB8AC3E}">
        <p14:creationId xmlns:p14="http://schemas.microsoft.com/office/powerpoint/2010/main" val="20205646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419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DE67F72-4C78-4855-B716-65F2B16821EB}" type="slidenum">
              <a:rPr lang="fr-FR" altLang="fr-FR" smtClean="0"/>
              <a:pPr/>
              <a:t>15</a:t>
            </a:fld>
            <a:endParaRPr lang="fr-FR" altLang="fr-FR" smtClean="0"/>
          </a:p>
        </p:txBody>
      </p:sp>
    </p:spTree>
    <p:extLst>
      <p:ext uri="{BB962C8B-B14F-4D97-AF65-F5344CB8AC3E}">
        <p14:creationId xmlns:p14="http://schemas.microsoft.com/office/powerpoint/2010/main" val="104388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4198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DE67F72-4C78-4855-B716-65F2B16821EB}" type="slidenum">
              <a:rPr lang="fr-FR" altLang="fr-FR" smtClean="0"/>
              <a:pPr/>
              <a:t>16</a:t>
            </a:fld>
            <a:endParaRPr lang="fr-FR" altLang="fr-FR" smtClean="0"/>
          </a:p>
        </p:txBody>
      </p:sp>
    </p:spTree>
    <p:extLst>
      <p:ext uri="{BB962C8B-B14F-4D97-AF65-F5344CB8AC3E}">
        <p14:creationId xmlns:p14="http://schemas.microsoft.com/office/powerpoint/2010/main" val="1070354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5018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73D2C4E-DF6C-482B-9B05-43AFB704F141}" type="slidenum">
              <a:rPr lang="fr-FR" altLang="fr-FR" smtClean="0"/>
              <a:pPr/>
              <a:t>17</a:t>
            </a:fld>
            <a:endParaRPr lang="fr-FR" altLang="fr-FR" smtClean="0"/>
          </a:p>
        </p:txBody>
      </p:sp>
    </p:spTree>
    <p:extLst>
      <p:ext uri="{BB962C8B-B14F-4D97-AF65-F5344CB8AC3E}">
        <p14:creationId xmlns:p14="http://schemas.microsoft.com/office/powerpoint/2010/main" val="2257038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563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0FD18F5-AABB-4F46-AF8D-C5F909AEC5D3}" type="slidenum">
              <a:rPr lang="fr-FR" altLang="fr-FR" smtClean="0"/>
              <a:pPr/>
              <a:t>18</a:t>
            </a:fld>
            <a:endParaRPr lang="fr-FR" altLang="fr-FR" smtClean="0"/>
          </a:p>
        </p:txBody>
      </p:sp>
    </p:spTree>
    <p:extLst>
      <p:ext uri="{BB962C8B-B14F-4D97-AF65-F5344CB8AC3E}">
        <p14:creationId xmlns:p14="http://schemas.microsoft.com/office/powerpoint/2010/main" val="37094684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041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6042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F29DC27D-6B89-4D19-A37E-F30134AD8E23}" type="slidenum">
              <a:rPr lang="fr-FR" altLang="fr-FR" smtClean="0"/>
              <a:pPr/>
              <a:t>19</a:t>
            </a:fld>
            <a:endParaRPr lang="fr-FR" altLang="fr-FR" smtClean="0"/>
          </a:p>
        </p:txBody>
      </p:sp>
    </p:spTree>
    <p:extLst>
      <p:ext uri="{BB962C8B-B14F-4D97-AF65-F5344CB8AC3E}">
        <p14:creationId xmlns:p14="http://schemas.microsoft.com/office/powerpoint/2010/main" val="2330745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246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6246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57E47BF-4228-4028-B99A-4084CAD5C90C}" type="slidenum">
              <a:rPr lang="fr-FR" altLang="fr-FR" smtClean="0"/>
              <a:pPr/>
              <a:t>20</a:t>
            </a:fld>
            <a:endParaRPr lang="fr-FR" altLang="fr-FR" smtClean="0"/>
          </a:p>
        </p:txBody>
      </p:sp>
    </p:spTree>
    <p:extLst>
      <p:ext uri="{BB962C8B-B14F-4D97-AF65-F5344CB8AC3E}">
        <p14:creationId xmlns:p14="http://schemas.microsoft.com/office/powerpoint/2010/main" val="3809102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6451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2EA9A0E-607B-45AD-B092-C18177F5BF0B}" type="slidenum">
              <a:rPr lang="fr-FR" altLang="fr-FR" smtClean="0"/>
              <a:pPr/>
              <a:t>21</a:t>
            </a:fld>
            <a:endParaRPr lang="fr-FR" altLang="fr-FR" smtClean="0"/>
          </a:p>
        </p:txBody>
      </p:sp>
    </p:spTree>
    <p:extLst>
      <p:ext uri="{BB962C8B-B14F-4D97-AF65-F5344CB8AC3E}">
        <p14:creationId xmlns:p14="http://schemas.microsoft.com/office/powerpoint/2010/main" val="14061085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53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6CCF484-7E4A-4F30-9AEE-8C75F888A73C}" type="slidenum">
              <a:rPr lang="fr-FR" altLang="fr-FR" smtClean="0"/>
              <a:pPr/>
              <a:t>4</a:t>
            </a:fld>
            <a:endParaRPr lang="fr-FR" altLang="fr-FR" smtClean="0"/>
          </a:p>
        </p:txBody>
      </p:sp>
    </p:spTree>
    <p:extLst>
      <p:ext uri="{BB962C8B-B14F-4D97-AF65-F5344CB8AC3E}">
        <p14:creationId xmlns:p14="http://schemas.microsoft.com/office/powerpoint/2010/main" val="37068152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270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727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99C77BB-8C8B-4986-8937-6EA4AE06FEB8}" type="slidenum">
              <a:rPr lang="fr-FR" altLang="fr-FR" smtClean="0"/>
              <a:pPr/>
              <a:t>22</a:t>
            </a:fld>
            <a:endParaRPr lang="fr-FR" altLang="fr-FR" smtClean="0"/>
          </a:p>
        </p:txBody>
      </p:sp>
    </p:spTree>
    <p:extLst>
      <p:ext uri="{BB962C8B-B14F-4D97-AF65-F5344CB8AC3E}">
        <p14:creationId xmlns:p14="http://schemas.microsoft.com/office/powerpoint/2010/main" val="29266581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065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706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63AA20DC-FA47-4BF1-8C26-A76988987FF7}" type="slidenum">
              <a:rPr lang="fr-FR" altLang="fr-FR" smtClean="0"/>
              <a:pPr/>
              <a:t>23</a:t>
            </a:fld>
            <a:endParaRPr lang="fr-FR" altLang="fr-FR" smtClean="0"/>
          </a:p>
        </p:txBody>
      </p:sp>
    </p:spTree>
    <p:extLst>
      <p:ext uri="{BB962C8B-B14F-4D97-AF65-F5344CB8AC3E}">
        <p14:creationId xmlns:p14="http://schemas.microsoft.com/office/powerpoint/2010/main" val="8515282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768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C909CB4F-DF9C-4043-92D3-DB53AE8D71D5}" type="slidenum">
              <a:rPr lang="fr-FR" altLang="fr-FR" smtClean="0"/>
              <a:pPr/>
              <a:t>24</a:t>
            </a:fld>
            <a:endParaRPr lang="fr-FR" altLang="fr-FR" smtClean="0"/>
          </a:p>
        </p:txBody>
      </p:sp>
    </p:spTree>
    <p:extLst>
      <p:ext uri="{BB962C8B-B14F-4D97-AF65-F5344CB8AC3E}">
        <p14:creationId xmlns:p14="http://schemas.microsoft.com/office/powerpoint/2010/main" val="3877611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256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FE858D-6D1E-4670-8AAA-02A577C3E8E9}" type="slidenum">
              <a:rPr lang="fr-FR" altLang="fr-FR" smtClean="0"/>
              <a:pPr/>
              <a:t>26</a:t>
            </a:fld>
            <a:endParaRPr lang="fr-FR" altLang="fr-FR" smtClean="0"/>
          </a:p>
        </p:txBody>
      </p:sp>
    </p:spTree>
    <p:extLst>
      <p:ext uri="{BB962C8B-B14F-4D97-AF65-F5344CB8AC3E}">
        <p14:creationId xmlns:p14="http://schemas.microsoft.com/office/powerpoint/2010/main" val="38790458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1"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8909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C2A3A6A-FE35-40F4-9D4C-267F2A950244}" type="slidenum">
              <a:rPr lang="fr-FR" altLang="fr-FR" smtClean="0"/>
              <a:pPr/>
              <a:t>28</a:t>
            </a:fld>
            <a:endParaRPr lang="fr-FR" altLang="fr-FR" smtClean="0"/>
          </a:p>
        </p:txBody>
      </p:sp>
    </p:spTree>
    <p:extLst>
      <p:ext uri="{BB962C8B-B14F-4D97-AF65-F5344CB8AC3E}">
        <p14:creationId xmlns:p14="http://schemas.microsoft.com/office/powerpoint/2010/main" val="10596402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5"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9523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367B198B-739D-40C6-BFE8-6E5B7C660728}" type="slidenum">
              <a:rPr lang="fr-FR" altLang="fr-FR" smtClean="0"/>
              <a:pPr/>
              <a:t>29</a:t>
            </a:fld>
            <a:endParaRPr lang="fr-FR" altLang="fr-FR" smtClean="0"/>
          </a:p>
        </p:txBody>
      </p:sp>
    </p:spTree>
    <p:extLst>
      <p:ext uri="{BB962C8B-B14F-4D97-AF65-F5344CB8AC3E}">
        <p14:creationId xmlns:p14="http://schemas.microsoft.com/office/powerpoint/2010/main" val="26725714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0342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99B0BF63-D9D6-4D51-8434-4FA9BFAA4F8F}" type="slidenum">
              <a:rPr lang="fr-FR" altLang="fr-FR" smtClean="0"/>
              <a:pPr/>
              <a:t>30</a:t>
            </a:fld>
            <a:endParaRPr lang="fr-FR" altLang="fr-FR" smtClean="0"/>
          </a:p>
        </p:txBody>
      </p:sp>
    </p:spTree>
    <p:extLst>
      <p:ext uri="{BB962C8B-B14F-4D97-AF65-F5344CB8AC3E}">
        <p14:creationId xmlns:p14="http://schemas.microsoft.com/office/powerpoint/2010/main" val="37812397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752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0752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093A0FD-FA23-4027-8F4B-CC5B516B72FE}" type="slidenum">
              <a:rPr lang="fr-FR" altLang="fr-FR" smtClean="0"/>
              <a:pPr/>
              <a:t>31</a:t>
            </a:fld>
            <a:endParaRPr lang="fr-FR" altLang="fr-FR" smtClean="0"/>
          </a:p>
        </p:txBody>
      </p:sp>
    </p:spTree>
    <p:extLst>
      <p:ext uri="{BB962C8B-B14F-4D97-AF65-F5344CB8AC3E}">
        <p14:creationId xmlns:p14="http://schemas.microsoft.com/office/powerpoint/2010/main" val="1839064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1776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E7EA3F74-BAC0-4150-A854-8D1727A6A692}" type="slidenum">
              <a:rPr lang="fr-FR" altLang="fr-FR" smtClean="0"/>
              <a:pPr/>
              <a:t>32</a:t>
            </a:fld>
            <a:endParaRPr lang="fr-FR" altLang="fr-FR" smtClean="0"/>
          </a:p>
        </p:txBody>
      </p:sp>
    </p:spTree>
    <p:extLst>
      <p:ext uri="{BB962C8B-B14F-4D97-AF65-F5344CB8AC3E}">
        <p14:creationId xmlns:p14="http://schemas.microsoft.com/office/powerpoint/2010/main" val="14138034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198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24569B0A-F0E2-4F6F-817F-10FA7A8B6EF0}" type="slidenum">
              <a:rPr lang="fr-FR" altLang="fr-FR" smtClean="0"/>
              <a:pPr/>
              <a:t>33</a:t>
            </a:fld>
            <a:endParaRPr lang="fr-FR" altLang="fr-FR" smtClean="0"/>
          </a:p>
        </p:txBody>
      </p:sp>
    </p:spTree>
    <p:extLst>
      <p:ext uri="{BB962C8B-B14F-4D97-AF65-F5344CB8AC3E}">
        <p14:creationId xmlns:p14="http://schemas.microsoft.com/office/powerpoint/2010/main" val="5975639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741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858488A-7562-444F-93EE-ED7FEF552057}" type="slidenum">
              <a:rPr lang="fr-FR" altLang="fr-FR" smtClean="0"/>
              <a:pPr/>
              <a:t>5</a:t>
            </a:fld>
            <a:endParaRPr lang="fr-FR" altLang="fr-FR" smtClean="0"/>
          </a:p>
        </p:txBody>
      </p:sp>
    </p:spTree>
    <p:extLst>
      <p:ext uri="{BB962C8B-B14F-4D97-AF65-F5344CB8AC3E}">
        <p14:creationId xmlns:p14="http://schemas.microsoft.com/office/powerpoint/2010/main" val="31084758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2186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2A3EABD-E8D8-42C0-B190-80471ECCE3CE}" type="slidenum">
              <a:rPr lang="fr-FR" altLang="fr-FR" smtClean="0"/>
              <a:pPr/>
              <a:t>34</a:t>
            </a:fld>
            <a:endParaRPr lang="fr-FR" altLang="fr-FR" smtClean="0"/>
          </a:p>
        </p:txBody>
      </p:sp>
    </p:spTree>
    <p:extLst>
      <p:ext uri="{BB962C8B-B14F-4D97-AF65-F5344CB8AC3E}">
        <p14:creationId xmlns:p14="http://schemas.microsoft.com/office/powerpoint/2010/main" val="4124396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2595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0CC2B766-68BB-45B8-A89F-31A3C0D10C8A}" type="slidenum">
              <a:rPr lang="fr-FR" altLang="fr-FR" smtClean="0"/>
              <a:pPr/>
              <a:t>35</a:t>
            </a:fld>
            <a:endParaRPr lang="fr-FR" altLang="fr-FR" smtClean="0"/>
          </a:p>
        </p:txBody>
      </p:sp>
    </p:spTree>
    <p:extLst>
      <p:ext uri="{BB962C8B-B14F-4D97-AF65-F5344CB8AC3E}">
        <p14:creationId xmlns:p14="http://schemas.microsoft.com/office/powerpoint/2010/main" val="33089139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280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BD1D2FA6-BE0B-461B-AF78-AA490A09D721}" type="slidenum">
              <a:rPr lang="fr-FR" altLang="fr-FR" smtClean="0"/>
              <a:pPr/>
              <a:t>36</a:t>
            </a:fld>
            <a:endParaRPr lang="fr-FR" altLang="fr-FR" smtClean="0"/>
          </a:p>
        </p:txBody>
      </p:sp>
    </p:spTree>
    <p:extLst>
      <p:ext uri="{BB962C8B-B14F-4D97-AF65-F5344CB8AC3E}">
        <p14:creationId xmlns:p14="http://schemas.microsoft.com/office/powerpoint/2010/main" val="21082270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1300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54C66980-CC94-4787-A5F6-F619A8B88EEF}" type="slidenum">
              <a:rPr lang="fr-FR" altLang="fr-FR" smtClean="0"/>
              <a:pPr/>
              <a:t>37</a:t>
            </a:fld>
            <a:endParaRPr lang="fr-FR" altLang="fr-FR" smtClean="0"/>
          </a:p>
        </p:txBody>
      </p:sp>
    </p:spTree>
    <p:extLst>
      <p:ext uri="{BB962C8B-B14F-4D97-AF65-F5344CB8AC3E}">
        <p14:creationId xmlns:p14="http://schemas.microsoft.com/office/powerpoint/2010/main" val="40913788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marL="616488" indent="-616488" defTabSz="924733">
              <a:spcBef>
                <a:spcPct val="20000"/>
              </a:spcBef>
              <a:buClr>
                <a:srgbClr val="7F8FA9"/>
              </a:buClr>
              <a:buSzPct val="95000"/>
              <a:buFont typeface="Wingdings" panose="05000000000000000000" pitchFamily="2" charset="2"/>
              <a:buAutoNum type="arabicPeriod"/>
              <a:defRPr/>
            </a:pPr>
            <a:r>
              <a:rPr lang="fr-FR" altLang="fr-FR" sz="2800" dirty="0">
                <a:solidFill>
                  <a:prstClr val="black"/>
                </a:solidFill>
                <a:ea typeface="+mn-ea"/>
                <a:cs typeface="+mn-cs"/>
              </a:rPr>
              <a:t>Améliorer la PEC de la douleur des </a:t>
            </a:r>
            <a:r>
              <a:rPr lang="fr-FR" altLang="fr-FR" sz="2800" b="1" dirty="0">
                <a:solidFill>
                  <a:prstClr val="black"/>
                </a:solidFill>
                <a:ea typeface="+mn-ea"/>
                <a:cs typeface="+mn-cs"/>
              </a:rPr>
              <a:t>populations les plus vulnérables. </a:t>
            </a:r>
          </a:p>
          <a:p>
            <a:pPr marL="616488" indent="-616488" defTabSz="924733">
              <a:spcBef>
                <a:spcPct val="20000"/>
              </a:spcBef>
              <a:buClr>
                <a:srgbClr val="7F8FA9"/>
              </a:buClr>
              <a:buSzPct val="95000"/>
              <a:buFont typeface="Wingdings" panose="05000000000000000000" pitchFamily="2" charset="2"/>
              <a:buAutoNum type="arabicPeriod"/>
              <a:defRPr/>
            </a:pPr>
            <a:r>
              <a:rPr lang="fr-FR" altLang="fr-FR" sz="2800" dirty="0">
                <a:solidFill>
                  <a:prstClr val="black"/>
                </a:solidFill>
                <a:ea typeface="+mn-ea"/>
                <a:cs typeface="+mn-cs"/>
              </a:rPr>
              <a:t>Renforcer la </a:t>
            </a:r>
            <a:r>
              <a:rPr lang="fr-FR" altLang="fr-FR" sz="2800" b="1" dirty="0">
                <a:solidFill>
                  <a:prstClr val="black"/>
                </a:solidFill>
                <a:ea typeface="+mn-ea"/>
                <a:cs typeface="+mn-cs"/>
              </a:rPr>
              <a:t>formation</a:t>
            </a:r>
            <a:r>
              <a:rPr lang="fr-FR" altLang="fr-FR" sz="2800" dirty="0">
                <a:solidFill>
                  <a:prstClr val="black"/>
                </a:solidFill>
                <a:ea typeface="+mn-ea"/>
                <a:cs typeface="+mn-cs"/>
              </a:rPr>
              <a:t> pratique initiale et continue des professionnels de santé.</a:t>
            </a:r>
          </a:p>
          <a:p>
            <a:pPr marL="616488" indent="-616488" defTabSz="924733">
              <a:spcBef>
                <a:spcPct val="20000"/>
              </a:spcBef>
              <a:buClr>
                <a:srgbClr val="7F8FA9"/>
              </a:buClr>
              <a:buSzPct val="95000"/>
              <a:buFont typeface="Wingdings" panose="05000000000000000000" pitchFamily="2" charset="2"/>
              <a:buAutoNum type="arabicPeriod"/>
              <a:defRPr/>
            </a:pPr>
            <a:r>
              <a:rPr lang="fr-FR" altLang="fr-FR" sz="2800" dirty="0">
                <a:solidFill>
                  <a:prstClr val="black"/>
                </a:solidFill>
                <a:ea typeface="+mn-ea"/>
                <a:cs typeface="+mn-cs"/>
              </a:rPr>
              <a:t>Améliorer les traitements médicamenteux et </a:t>
            </a:r>
            <a:r>
              <a:rPr lang="fr-FR" altLang="fr-FR" sz="2800" b="1" dirty="0">
                <a:solidFill>
                  <a:prstClr val="black"/>
                </a:solidFill>
                <a:ea typeface="+mn-ea"/>
                <a:cs typeface="+mn-cs"/>
              </a:rPr>
              <a:t>non pharmacologiques</a:t>
            </a:r>
          </a:p>
          <a:p>
            <a:pPr marL="616488" indent="-616488" defTabSz="924733">
              <a:spcBef>
                <a:spcPct val="20000"/>
              </a:spcBef>
              <a:buClr>
                <a:srgbClr val="7F8FA9"/>
              </a:buClr>
              <a:buSzPct val="95000"/>
              <a:buFont typeface="Wingdings" panose="05000000000000000000" pitchFamily="2" charset="2"/>
              <a:buAutoNum type="arabicPeriod"/>
              <a:defRPr/>
            </a:pPr>
            <a:r>
              <a:rPr lang="fr-FR" altLang="fr-FR" sz="2800" dirty="0">
                <a:solidFill>
                  <a:prstClr val="black"/>
                </a:solidFill>
                <a:ea typeface="+mn-ea"/>
                <a:cs typeface="+mn-cs"/>
              </a:rPr>
              <a:t>Valoriser et renforcer les </a:t>
            </a:r>
            <a:r>
              <a:rPr lang="fr-FR" altLang="fr-FR" sz="2800" b="1" dirty="0">
                <a:solidFill>
                  <a:prstClr val="black"/>
                </a:solidFill>
                <a:ea typeface="+mn-ea"/>
                <a:cs typeface="+mn-cs"/>
              </a:rPr>
              <a:t>structures</a:t>
            </a:r>
            <a:r>
              <a:rPr lang="fr-FR" altLang="fr-FR" sz="2800" dirty="0">
                <a:solidFill>
                  <a:prstClr val="black"/>
                </a:solidFill>
                <a:ea typeface="+mn-ea"/>
                <a:cs typeface="+mn-cs"/>
              </a:rPr>
              <a:t> de prise en charge.</a:t>
            </a:r>
            <a:endParaRPr lang="fr-FR" altLang="fr-FR" sz="3200" dirty="0">
              <a:solidFill>
                <a:prstClr val="black"/>
              </a:solidFill>
              <a:ea typeface="+mn-ea"/>
              <a:cs typeface="+mn-cs"/>
            </a:endParaRPr>
          </a:p>
          <a:p>
            <a:pPr marL="276135" indent="-276135" defTabSz="924733">
              <a:spcBef>
                <a:spcPct val="20000"/>
              </a:spcBef>
              <a:buClr>
                <a:srgbClr val="7F8FA9"/>
              </a:buClr>
              <a:buSzPct val="95000"/>
              <a:buFont typeface="Wingdings 2" panose="05020102010507070707" pitchFamily="18" charset="2"/>
              <a:buChar char=""/>
              <a:defRPr/>
            </a:pPr>
            <a:endParaRPr lang="fr-FR" sz="2600" dirty="0">
              <a:solidFill>
                <a:prstClr val="black"/>
              </a:solidFill>
              <a:ea typeface="+mn-ea"/>
              <a:cs typeface="+mn-cs"/>
            </a:endParaRPr>
          </a:p>
          <a:p>
            <a:pPr>
              <a:defRPr/>
            </a:pPr>
            <a:endParaRPr lang="fr-FR" dirty="0"/>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0888" indent="-288925">
              <a:defRPr>
                <a:solidFill>
                  <a:schemeClr val="tx1"/>
                </a:solidFill>
                <a:latin typeface="Arial" panose="020B0604020202020204" pitchFamily="34" charset="0"/>
                <a:ea typeface="ＭＳ Ｐゴシック" panose="020B0600070205080204" pitchFamily="34" charset="-128"/>
              </a:defRPr>
            </a:lvl2pPr>
            <a:lvl3pPr marL="1155700" indent="-230188">
              <a:defRPr>
                <a:solidFill>
                  <a:schemeClr val="tx1"/>
                </a:solidFill>
                <a:latin typeface="Arial" panose="020B0604020202020204" pitchFamily="34" charset="0"/>
                <a:ea typeface="ＭＳ Ｐゴシック" panose="020B0600070205080204" pitchFamily="34" charset="-128"/>
              </a:defRPr>
            </a:lvl3pPr>
            <a:lvl4pPr marL="1617663" indent="-230188">
              <a:defRPr>
                <a:solidFill>
                  <a:schemeClr val="tx1"/>
                </a:solidFill>
                <a:latin typeface="Arial" panose="020B0604020202020204" pitchFamily="34" charset="0"/>
                <a:ea typeface="ＭＳ Ｐゴシック" panose="020B0600070205080204" pitchFamily="34" charset="-128"/>
              </a:defRPr>
            </a:lvl4pPr>
            <a:lvl5pPr marL="2079625" indent="-230188">
              <a:defRPr>
                <a:solidFill>
                  <a:schemeClr val="tx1"/>
                </a:solidFill>
                <a:latin typeface="Arial" panose="020B0604020202020204" pitchFamily="34" charset="0"/>
                <a:ea typeface="ＭＳ Ｐゴシック" panose="020B0600070205080204" pitchFamily="34" charset="-128"/>
              </a:defRPr>
            </a:lvl5pPr>
            <a:lvl6pPr marL="25368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40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512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84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D8C69B4-86F3-4CE7-8B35-19C1396800F9}" type="slidenum">
              <a:rPr lang="fr-FR" altLang="fr-FR" smtClean="0"/>
              <a:pPr/>
              <a:t>6</a:t>
            </a:fld>
            <a:endParaRPr lang="fr-FR" altLang="fr-FR" smtClean="0"/>
          </a:p>
        </p:txBody>
      </p:sp>
    </p:spTree>
    <p:extLst>
      <p:ext uri="{BB962C8B-B14F-4D97-AF65-F5344CB8AC3E}">
        <p14:creationId xmlns:p14="http://schemas.microsoft.com/office/powerpoint/2010/main" val="28143013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Espace réservé des commentaires 2"/>
          <p:cNvSpPr>
            <a:spLocks noGrp="1"/>
          </p:cNvSpPr>
          <p:nvPr>
            <p:ph type="body" idx="1"/>
          </p:nvPr>
        </p:nvSpPr>
        <p:spPr/>
        <p:txBody>
          <a:bodyPr/>
          <a:lstStyle/>
          <a:p>
            <a:pPr marL="616488" indent="-616488" defTabSz="924733">
              <a:spcBef>
                <a:spcPct val="20000"/>
              </a:spcBef>
              <a:buClr>
                <a:srgbClr val="7F8FA9"/>
              </a:buClr>
              <a:buSzPct val="95000"/>
              <a:buFont typeface="Wingdings" panose="05000000000000000000" pitchFamily="2" charset="2"/>
              <a:buAutoNum type="arabicPeriod"/>
              <a:defRPr/>
            </a:pPr>
            <a:r>
              <a:rPr lang="fr-FR" altLang="fr-FR" sz="2800" dirty="0">
                <a:solidFill>
                  <a:prstClr val="black"/>
                </a:solidFill>
                <a:ea typeface="+mn-ea"/>
                <a:cs typeface="+mn-cs"/>
              </a:rPr>
              <a:t>Améliorer la PEC de la douleur des </a:t>
            </a:r>
            <a:r>
              <a:rPr lang="fr-FR" altLang="fr-FR" sz="2800" b="1" dirty="0">
                <a:solidFill>
                  <a:prstClr val="black"/>
                </a:solidFill>
                <a:ea typeface="+mn-ea"/>
                <a:cs typeface="+mn-cs"/>
              </a:rPr>
              <a:t>populations les plus vulnérables. </a:t>
            </a:r>
          </a:p>
          <a:p>
            <a:pPr marL="616488" indent="-616488" defTabSz="924733">
              <a:spcBef>
                <a:spcPct val="20000"/>
              </a:spcBef>
              <a:buClr>
                <a:srgbClr val="7F8FA9"/>
              </a:buClr>
              <a:buSzPct val="95000"/>
              <a:buFont typeface="Wingdings" panose="05000000000000000000" pitchFamily="2" charset="2"/>
              <a:buAutoNum type="arabicPeriod"/>
              <a:defRPr/>
            </a:pPr>
            <a:r>
              <a:rPr lang="fr-FR" altLang="fr-FR" sz="2800" dirty="0">
                <a:solidFill>
                  <a:prstClr val="black"/>
                </a:solidFill>
                <a:ea typeface="+mn-ea"/>
                <a:cs typeface="+mn-cs"/>
              </a:rPr>
              <a:t>Renforcer la </a:t>
            </a:r>
            <a:r>
              <a:rPr lang="fr-FR" altLang="fr-FR" sz="2800" b="1" dirty="0">
                <a:solidFill>
                  <a:prstClr val="black"/>
                </a:solidFill>
                <a:ea typeface="+mn-ea"/>
                <a:cs typeface="+mn-cs"/>
              </a:rPr>
              <a:t>formation</a:t>
            </a:r>
            <a:r>
              <a:rPr lang="fr-FR" altLang="fr-FR" sz="2800" dirty="0">
                <a:solidFill>
                  <a:prstClr val="black"/>
                </a:solidFill>
                <a:ea typeface="+mn-ea"/>
                <a:cs typeface="+mn-cs"/>
              </a:rPr>
              <a:t> pratique initiale et continue des professionnels de santé.</a:t>
            </a:r>
          </a:p>
          <a:p>
            <a:pPr marL="616488" indent="-616488" defTabSz="924733">
              <a:spcBef>
                <a:spcPct val="20000"/>
              </a:spcBef>
              <a:buClr>
                <a:srgbClr val="7F8FA9"/>
              </a:buClr>
              <a:buSzPct val="95000"/>
              <a:buFont typeface="Wingdings" panose="05000000000000000000" pitchFamily="2" charset="2"/>
              <a:buAutoNum type="arabicPeriod"/>
              <a:defRPr/>
            </a:pPr>
            <a:r>
              <a:rPr lang="fr-FR" altLang="fr-FR" sz="2800" dirty="0">
                <a:solidFill>
                  <a:prstClr val="black"/>
                </a:solidFill>
                <a:ea typeface="+mn-ea"/>
                <a:cs typeface="+mn-cs"/>
              </a:rPr>
              <a:t>Améliorer les traitements médicamenteux et </a:t>
            </a:r>
            <a:r>
              <a:rPr lang="fr-FR" altLang="fr-FR" sz="2800" b="1" dirty="0">
                <a:solidFill>
                  <a:prstClr val="black"/>
                </a:solidFill>
                <a:ea typeface="+mn-ea"/>
                <a:cs typeface="+mn-cs"/>
              </a:rPr>
              <a:t>non pharmacologiques</a:t>
            </a:r>
          </a:p>
          <a:p>
            <a:pPr marL="616488" indent="-616488" defTabSz="924733">
              <a:spcBef>
                <a:spcPct val="20000"/>
              </a:spcBef>
              <a:buClr>
                <a:srgbClr val="7F8FA9"/>
              </a:buClr>
              <a:buSzPct val="95000"/>
              <a:buFont typeface="Wingdings" panose="05000000000000000000" pitchFamily="2" charset="2"/>
              <a:buAutoNum type="arabicPeriod"/>
              <a:defRPr/>
            </a:pPr>
            <a:r>
              <a:rPr lang="fr-FR" altLang="fr-FR" sz="2800" dirty="0">
                <a:solidFill>
                  <a:prstClr val="black"/>
                </a:solidFill>
                <a:ea typeface="+mn-ea"/>
                <a:cs typeface="+mn-cs"/>
              </a:rPr>
              <a:t>Valoriser et renforcer les </a:t>
            </a:r>
            <a:r>
              <a:rPr lang="fr-FR" altLang="fr-FR" sz="2800" b="1" dirty="0">
                <a:solidFill>
                  <a:prstClr val="black"/>
                </a:solidFill>
                <a:ea typeface="+mn-ea"/>
                <a:cs typeface="+mn-cs"/>
              </a:rPr>
              <a:t>structures</a:t>
            </a:r>
            <a:r>
              <a:rPr lang="fr-FR" altLang="fr-FR" sz="2800" dirty="0">
                <a:solidFill>
                  <a:prstClr val="black"/>
                </a:solidFill>
                <a:ea typeface="+mn-ea"/>
                <a:cs typeface="+mn-cs"/>
              </a:rPr>
              <a:t> de prise en charge.</a:t>
            </a:r>
            <a:endParaRPr lang="fr-FR" altLang="fr-FR" sz="3200" dirty="0">
              <a:solidFill>
                <a:prstClr val="black"/>
              </a:solidFill>
              <a:ea typeface="+mn-ea"/>
              <a:cs typeface="+mn-cs"/>
            </a:endParaRPr>
          </a:p>
          <a:p>
            <a:pPr marL="276135" indent="-276135" defTabSz="924733">
              <a:spcBef>
                <a:spcPct val="20000"/>
              </a:spcBef>
              <a:buClr>
                <a:srgbClr val="7F8FA9"/>
              </a:buClr>
              <a:buSzPct val="95000"/>
              <a:buFont typeface="Wingdings 2" panose="05020102010507070707" pitchFamily="18" charset="2"/>
              <a:buChar char=""/>
              <a:defRPr/>
            </a:pPr>
            <a:endParaRPr lang="fr-FR" sz="2600" dirty="0">
              <a:solidFill>
                <a:prstClr val="black"/>
              </a:solidFill>
              <a:ea typeface="+mn-ea"/>
              <a:cs typeface="+mn-cs"/>
            </a:endParaRPr>
          </a:p>
          <a:p>
            <a:pPr>
              <a:defRPr/>
            </a:pPr>
            <a:endParaRPr lang="fr-FR" dirty="0"/>
          </a:p>
        </p:txBody>
      </p:sp>
      <p:sp>
        <p:nvSpPr>
          <p:cNvPr id="21508"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0888" indent="-288925">
              <a:defRPr>
                <a:solidFill>
                  <a:schemeClr val="tx1"/>
                </a:solidFill>
                <a:latin typeface="Arial" panose="020B0604020202020204" pitchFamily="34" charset="0"/>
                <a:ea typeface="ＭＳ Ｐゴシック" panose="020B0600070205080204" pitchFamily="34" charset="-128"/>
              </a:defRPr>
            </a:lvl2pPr>
            <a:lvl3pPr marL="1155700" indent="-230188">
              <a:defRPr>
                <a:solidFill>
                  <a:schemeClr val="tx1"/>
                </a:solidFill>
                <a:latin typeface="Arial" panose="020B0604020202020204" pitchFamily="34" charset="0"/>
                <a:ea typeface="ＭＳ Ｐゴシック" panose="020B0600070205080204" pitchFamily="34" charset="-128"/>
              </a:defRPr>
            </a:lvl3pPr>
            <a:lvl4pPr marL="1617663" indent="-230188">
              <a:defRPr>
                <a:solidFill>
                  <a:schemeClr val="tx1"/>
                </a:solidFill>
                <a:latin typeface="Arial" panose="020B0604020202020204" pitchFamily="34" charset="0"/>
                <a:ea typeface="ＭＳ Ｐゴシック" panose="020B0600070205080204" pitchFamily="34" charset="-128"/>
              </a:defRPr>
            </a:lvl4pPr>
            <a:lvl5pPr marL="2079625" indent="-230188">
              <a:defRPr>
                <a:solidFill>
                  <a:schemeClr val="tx1"/>
                </a:solidFill>
                <a:latin typeface="Arial" panose="020B0604020202020204" pitchFamily="34" charset="0"/>
                <a:ea typeface="ＭＳ Ｐゴシック" panose="020B0600070205080204" pitchFamily="34" charset="-128"/>
              </a:defRPr>
            </a:lvl5pPr>
            <a:lvl6pPr marL="25368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40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512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84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AD8C69B4-86F3-4CE7-8B35-19C1396800F9}" type="slidenum">
              <a:rPr lang="fr-FR" altLang="fr-FR" smtClean="0"/>
              <a:pPr/>
              <a:t>7</a:t>
            </a:fld>
            <a:endParaRPr lang="fr-FR" altLang="fr-FR" smtClean="0"/>
          </a:p>
        </p:txBody>
      </p:sp>
    </p:spTree>
    <p:extLst>
      <p:ext uri="{BB962C8B-B14F-4D97-AF65-F5344CB8AC3E}">
        <p14:creationId xmlns:p14="http://schemas.microsoft.com/office/powerpoint/2010/main" val="1057309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3"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25604"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EFE858D-6D1E-4670-8AAA-02A577C3E8E9}" type="slidenum">
              <a:rPr lang="fr-FR" altLang="fr-FR" smtClean="0"/>
              <a:pPr/>
              <a:t>8</a:t>
            </a:fld>
            <a:endParaRPr lang="fr-FR" altLang="fr-FR" smtClean="0"/>
          </a:p>
        </p:txBody>
      </p:sp>
    </p:spTree>
    <p:extLst>
      <p:ext uri="{BB962C8B-B14F-4D97-AF65-F5344CB8AC3E}">
        <p14:creationId xmlns:p14="http://schemas.microsoft.com/office/powerpoint/2010/main" val="30008811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27652"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429958C8-CB43-45E4-996C-20013B930422}" type="slidenum">
              <a:rPr lang="fr-FR" altLang="fr-FR" smtClean="0"/>
              <a:pPr/>
              <a:t>9</a:t>
            </a:fld>
            <a:endParaRPr lang="fr-FR" altLang="fr-FR" smtClean="0"/>
          </a:p>
        </p:txBody>
      </p:sp>
    </p:spTree>
    <p:extLst>
      <p:ext uri="{BB962C8B-B14F-4D97-AF65-F5344CB8AC3E}">
        <p14:creationId xmlns:p14="http://schemas.microsoft.com/office/powerpoint/2010/main" val="893290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Espace réservé des commentair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fr-FR" altLang="fr-FR" smtClean="0">
                <a:ea typeface="ＭＳ Ｐゴシック" panose="020B0600070205080204" pitchFamily="34" charset="-128"/>
                <a:cs typeface="Arial" panose="020B0604020202020204" pitchFamily="34" charset="0"/>
              </a:rPr>
              <a:t>Message nerveux envoyé au cerveau. Lien entre douleur chronique et dépression</a:t>
            </a:r>
          </a:p>
        </p:txBody>
      </p:sp>
      <p:sp>
        <p:nvSpPr>
          <p:cNvPr id="29700"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50888" indent="-288925">
              <a:defRPr>
                <a:solidFill>
                  <a:schemeClr val="tx1"/>
                </a:solidFill>
                <a:latin typeface="Arial" panose="020B0604020202020204" pitchFamily="34" charset="0"/>
                <a:ea typeface="ＭＳ Ｐゴシック" panose="020B0600070205080204" pitchFamily="34" charset="-128"/>
              </a:defRPr>
            </a:lvl2pPr>
            <a:lvl3pPr marL="1155700" indent="-230188">
              <a:defRPr>
                <a:solidFill>
                  <a:schemeClr val="tx1"/>
                </a:solidFill>
                <a:latin typeface="Arial" panose="020B0604020202020204" pitchFamily="34" charset="0"/>
                <a:ea typeface="ＭＳ Ｐゴシック" panose="020B0600070205080204" pitchFamily="34" charset="-128"/>
              </a:defRPr>
            </a:lvl3pPr>
            <a:lvl4pPr marL="1617663" indent="-230188">
              <a:defRPr>
                <a:solidFill>
                  <a:schemeClr val="tx1"/>
                </a:solidFill>
                <a:latin typeface="Arial" panose="020B0604020202020204" pitchFamily="34" charset="0"/>
                <a:ea typeface="ＭＳ Ｐゴシック" panose="020B0600070205080204" pitchFamily="34" charset="-128"/>
              </a:defRPr>
            </a:lvl4pPr>
            <a:lvl5pPr marL="2079625" indent="-230188">
              <a:defRPr>
                <a:solidFill>
                  <a:schemeClr val="tx1"/>
                </a:solidFill>
                <a:latin typeface="Arial" panose="020B0604020202020204" pitchFamily="34" charset="0"/>
                <a:ea typeface="ＭＳ Ｐゴシック" panose="020B0600070205080204" pitchFamily="34" charset="-128"/>
              </a:defRPr>
            </a:lvl5pPr>
            <a:lvl6pPr marL="25368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940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512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908425" indent="-230188"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781AFE13-7B8C-4698-B09E-CC70D6D98F5B}" type="slidenum">
              <a:rPr lang="fr-FR" altLang="fr-FR" smtClean="0"/>
              <a:pPr/>
              <a:t>10</a:t>
            </a:fld>
            <a:endParaRPr lang="fr-FR" altLang="fr-FR" smtClean="0"/>
          </a:p>
        </p:txBody>
      </p:sp>
    </p:spTree>
    <p:extLst>
      <p:ext uri="{BB962C8B-B14F-4D97-AF65-F5344CB8AC3E}">
        <p14:creationId xmlns:p14="http://schemas.microsoft.com/office/powerpoint/2010/main" val="626814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Espace réservé de l'image des diapositives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Espace réservé des not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ea typeface="ＭＳ Ｐゴシック" panose="020B0600070205080204" pitchFamily="34" charset="-128"/>
              <a:cs typeface="Arial" panose="020B0604020202020204" pitchFamily="34" charset="0"/>
            </a:endParaRPr>
          </a:p>
        </p:txBody>
      </p:sp>
      <p:sp>
        <p:nvSpPr>
          <p:cNvPr id="33796" name="Espace réservé du numéro de diapositive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fld id="{D8DB74B2-AFD9-49F1-B0E0-0D22EFBBC57D}" type="slidenum">
              <a:rPr lang="fr-FR" altLang="fr-FR" smtClean="0"/>
              <a:pPr/>
              <a:t>11</a:t>
            </a:fld>
            <a:endParaRPr lang="fr-FR" altLang="fr-FR" smtClean="0"/>
          </a:p>
        </p:txBody>
      </p:sp>
    </p:spTree>
    <p:extLst>
      <p:ext uri="{BB962C8B-B14F-4D97-AF65-F5344CB8AC3E}">
        <p14:creationId xmlns:p14="http://schemas.microsoft.com/office/powerpoint/2010/main" val="19243667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jp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VERT">
    <p:bg>
      <p:bgPr>
        <a:solidFill>
          <a:schemeClr val="bg2"/>
        </a:solidFill>
        <a:effectLst/>
      </p:bgPr>
    </p:bg>
    <p:spTree>
      <p:nvGrpSpPr>
        <p:cNvPr id="1" name=""/>
        <p:cNvGrpSpPr/>
        <p:nvPr/>
      </p:nvGrpSpPr>
      <p:grpSpPr>
        <a:xfrm>
          <a:off x="0" y="0"/>
          <a:ext cx="0" cy="0"/>
          <a:chOff x="0" y="0"/>
          <a:chExt cx="0" cy="0"/>
        </a:xfrm>
      </p:grpSpPr>
      <p:pic>
        <p:nvPicPr>
          <p:cNvPr id="13" name="Image 12" descr="Une image contenant Graphique, graphisme, capture d’écran, Police&#10;&#10;Description générée automatiquement">
            <a:extLst>
              <a:ext uri="{FF2B5EF4-FFF2-40B4-BE49-F238E27FC236}">
                <a16:creationId xmlns:a16="http://schemas.microsoft.com/office/drawing/2014/main" id="{126937BA-4721-43AB-6BF1-05D4D32C03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re 7">
            <a:extLst>
              <a:ext uri="{FF2B5EF4-FFF2-40B4-BE49-F238E27FC236}">
                <a16:creationId xmlns:a16="http://schemas.microsoft.com/office/drawing/2014/main" id="{416E98A1-89D5-E949-2E4F-F37B7B03F5B4}"/>
              </a:ext>
            </a:extLst>
          </p:cNvPr>
          <p:cNvSpPr txBox="1">
            <a:spLocks/>
          </p:cNvSpPr>
          <p:nvPr userDrawn="1"/>
        </p:nvSpPr>
        <p:spPr>
          <a:xfrm>
            <a:off x="3259773" y="2103712"/>
            <a:ext cx="2017182" cy="829001"/>
          </a:xfrm>
          <a:prstGeom prst="rect">
            <a:avLst/>
          </a:prstGeom>
        </p:spPr>
        <p:txBody>
          <a:bodyPr vert="horz" wrap="none" lIns="0" tIns="0" rIns="0" bIns="0" rtlCol="0" anchor="ctr">
            <a:noAutofit/>
          </a:bodyPr>
          <a:lstStyle>
            <a:lvl1pPr algn="l" defTabSz="914400" rtl="0" eaLnBrk="1" latinLnBrk="0" hangingPunct="1">
              <a:lnSpc>
                <a:spcPts val="4200"/>
              </a:lnSpc>
              <a:spcBef>
                <a:spcPct val="0"/>
              </a:spcBef>
              <a:buNone/>
              <a:defRPr sz="4800" b="1" i="0" kern="1200">
                <a:solidFill>
                  <a:schemeClr val="accent3"/>
                </a:solidFill>
                <a:latin typeface="Calibri" panose="020F0502020204030204" pitchFamily="34" charset="0"/>
                <a:ea typeface="+mj-ea"/>
                <a:cs typeface="Calibri" panose="020F0502020204030204" pitchFamily="34" charset="0"/>
              </a:defRPr>
            </a:lvl1pPr>
          </a:lstStyle>
          <a:p>
            <a:endParaRPr lang="fr-FR" sz="19000" b="0" i="0" dirty="0">
              <a:solidFill>
                <a:schemeClr val="bg1"/>
              </a:solidFill>
              <a:latin typeface="Calibri Light" panose="020F0302020204030204" pitchFamily="34" charset="0"/>
              <a:cs typeface="Calibri Light" panose="020F0302020204030204" pitchFamily="34" charset="0"/>
            </a:endParaRPr>
          </a:p>
        </p:txBody>
      </p:sp>
      <p:sp>
        <p:nvSpPr>
          <p:cNvPr id="2" name="Titre 7">
            <a:extLst>
              <a:ext uri="{FF2B5EF4-FFF2-40B4-BE49-F238E27FC236}">
                <a16:creationId xmlns:a16="http://schemas.microsoft.com/office/drawing/2014/main" id="{C903D81F-59C7-7F9E-49F9-9243E67DCF6E}"/>
              </a:ext>
            </a:extLst>
          </p:cNvPr>
          <p:cNvSpPr>
            <a:spLocks noGrp="1"/>
          </p:cNvSpPr>
          <p:nvPr>
            <p:ph type="title" hasCustomPrompt="1"/>
          </p:nvPr>
        </p:nvSpPr>
        <p:spPr>
          <a:xfrm>
            <a:off x="6096000" y="2340270"/>
            <a:ext cx="4732092" cy="1184886"/>
          </a:xfrm>
        </p:spPr>
        <p:txBody>
          <a:bodyPr lIns="0" anchor="t">
            <a:noAutofit/>
          </a:bodyPr>
          <a:lstStyle>
            <a:lvl1pPr>
              <a:lnSpc>
                <a:spcPts val="4500"/>
              </a:lnSpc>
              <a:spcAft>
                <a:spcPts val="0"/>
              </a:spcAft>
              <a:defRPr sz="4800" b="1" i="0">
                <a:solidFill>
                  <a:schemeClr val="bg1"/>
                </a:solidFill>
                <a:latin typeface="Calibri" panose="020F0502020204030204" pitchFamily="34" charset="0"/>
                <a:cs typeface="Calibri" panose="020F0502020204030204" pitchFamily="34" charset="0"/>
              </a:defRPr>
            </a:lvl1pPr>
          </a:lstStyle>
          <a:p>
            <a:r>
              <a:rPr lang="fr-FR" dirty="0"/>
              <a:t>Titre du</a:t>
            </a:r>
            <a:br>
              <a:rPr lang="fr-FR" dirty="0"/>
            </a:br>
            <a:r>
              <a:rPr lang="fr-FR" dirty="0"/>
              <a:t>document</a:t>
            </a:r>
          </a:p>
        </p:txBody>
      </p:sp>
      <p:sp>
        <p:nvSpPr>
          <p:cNvPr id="17" name="Sous-titre 2">
            <a:extLst>
              <a:ext uri="{FF2B5EF4-FFF2-40B4-BE49-F238E27FC236}">
                <a16:creationId xmlns:a16="http://schemas.microsoft.com/office/drawing/2014/main" id="{38720039-B084-AFEE-D258-063C0C503A5F}"/>
              </a:ext>
            </a:extLst>
          </p:cNvPr>
          <p:cNvSpPr>
            <a:spLocks noGrp="1"/>
          </p:cNvSpPr>
          <p:nvPr>
            <p:ph type="subTitle" idx="1" hasCustomPrompt="1"/>
          </p:nvPr>
        </p:nvSpPr>
        <p:spPr>
          <a:xfrm>
            <a:off x="6096000" y="3544820"/>
            <a:ext cx="4732092" cy="471094"/>
          </a:xfrm>
          <a:prstGeom prst="rect">
            <a:avLst/>
          </a:prstGeom>
        </p:spPr>
        <p:txBody>
          <a:bodyPr anchor="ctr">
            <a:normAutofit/>
          </a:bodyPr>
          <a:lstStyle>
            <a:lvl1pPr marL="0" indent="0" algn="l">
              <a:lnSpc>
                <a:spcPct val="0"/>
              </a:lnSpc>
              <a:spcBef>
                <a:spcPts val="0"/>
              </a:spcBef>
              <a:buNone/>
              <a:defRPr lang="fr-FR" sz="1600" b="0" i="0" kern="1200" spc="0" dirty="0">
                <a:solidFill>
                  <a:schemeClr val="tx2"/>
                </a:solidFill>
                <a:latin typeface="Calibri" panose="020F0502020204030204" pitchFamily="34" charset="0"/>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a:t>
            </a:r>
          </a:p>
        </p:txBody>
      </p:sp>
    </p:spTree>
    <p:extLst>
      <p:ext uri="{BB962C8B-B14F-4D97-AF65-F5344CB8AC3E}">
        <p14:creationId xmlns:p14="http://schemas.microsoft.com/office/powerpoint/2010/main" val="1529742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9"/>
          <p:cNvSpPr>
            <a:spLocks noGrp="1"/>
          </p:cNvSpPr>
          <p:nvPr>
            <p:ph type="dt" sz="half" idx="10"/>
          </p:nvPr>
        </p:nvSpPr>
        <p:spPr/>
        <p:txBody>
          <a:bodyPr/>
          <a:lstStyle>
            <a:lvl1pPr>
              <a:defRPr/>
            </a:lvl1pPr>
          </a:lstStyle>
          <a:p>
            <a:pPr>
              <a:defRPr/>
            </a:pPr>
            <a:fld id="{5F3A6208-6B13-40C6-B64A-43A04DB8D7E3}" type="datetime1">
              <a:rPr lang="fr-FR" altLang="fr-FR" smtClean="0"/>
              <a:t>25/07/2024</a:t>
            </a:fld>
            <a:endParaRPr lang="fr-FR" altLang="fr-FR"/>
          </a:p>
        </p:txBody>
      </p:sp>
      <p:sp>
        <p:nvSpPr>
          <p:cNvPr id="5" name="Footer Placeholder 21"/>
          <p:cNvSpPr>
            <a:spLocks noGrp="1"/>
          </p:cNvSpPr>
          <p:nvPr>
            <p:ph type="ftr" sz="quarter" idx="11"/>
          </p:nvPr>
        </p:nvSpPr>
        <p:spPr/>
        <p:txBody>
          <a:bodyPr/>
          <a:lstStyle>
            <a:lvl1pPr>
              <a:defRPr/>
            </a:lvl1pPr>
          </a:lstStyle>
          <a:p>
            <a:pPr>
              <a:defRPr/>
            </a:pPr>
            <a:r>
              <a:rPr lang="fr-FR" altLang="fr-FR" smtClean="0"/>
              <a:t>MP &amp; CC V3  2024-2025</a:t>
            </a:r>
            <a:endParaRPr lang="fr-FR" altLang="fr-FR"/>
          </a:p>
        </p:txBody>
      </p:sp>
      <p:sp>
        <p:nvSpPr>
          <p:cNvPr id="6" name="Slide Number Placeholder 17"/>
          <p:cNvSpPr>
            <a:spLocks noGrp="1"/>
          </p:cNvSpPr>
          <p:nvPr>
            <p:ph type="sldNum" sz="quarter" idx="12"/>
          </p:nvPr>
        </p:nvSpPr>
        <p:spPr/>
        <p:txBody>
          <a:bodyPr/>
          <a:lstStyle>
            <a:lvl1pPr>
              <a:defRPr/>
            </a:lvl1pPr>
          </a:lstStyle>
          <a:p>
            <a:pPr>
              <a:defRPr/>
            </a:pPr>
            <a:fld id="{180E7624-9F9B-4791-A2EE-FE6DBE023474}" type="slidenum">
              <a:rPr lang="fr-FR" altLang="fr-FR"/>
              <a:pPr>
                <a:defRPr/>
              </a:pPr>
              <a:t>‹N°›</a:t>
            </a:fld>
            <a:endParaRPr lang="fr-FR" altLang="fr-FR"/>
          </a:p>
        </p:txBody>
      </p:sp>
    </p:spTree>
    <p:extLst>
      <p:ext uri="{BB962C8B-B14F-4D97-AF65-F5344CB8AC3E}">
        <p14:creationId xmlns:p14="http://schemas.microsoft.com/office/powerpoint/2010/main" val="6676389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fr-F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fr-FR"/>
          </a:p>
        </p:txBody>
      </p:sp>
      <p:sp>
        <p:nvSpPr>
          <p:cNvPr id="4" name="Espace réservé de la date 3"/>
          <p:cNvSpPr>
            <a:spLocks noGrp="1"/>
          </p:cNvSpPr>
          <p:nvPr>
            <p:ph type="dt" sz="half" idx="10"/>
          </p:nvPr>
        </p:nvSpPr>
        <p:spPr/>
        <p:txBody>
          <a:bodyPr/>
          <a:lstStyle/>
          <a:p>
            <a:fld id="{C038B3C4-8D5A-4F53-899E-5AC9AF7E8C60}" type="datetime1">
              <a:rPr lang="fr-FR" smtClean="0"/>
              <a:t>25/07/2024</a:t>
            </a:fld>
            <a:endParaRPr lang="fr-FR"/>
          </a:p>
        </p:txBody>
      </p:sp>
      <p:sp>
        <p:nvSpPr>
          <p:cNvPr id="5" name="Espace réservé du pied de page 4"/>
          <p:cNvSpPr>
            <a:spLocks noGrp="1"/>
          </p:cNvSpPr>
          <p:nvPr>
            <p:ph type="ftr" sz="quarter" idx="11"/>
          </p:nvPr>
        </p:nvSpPr>
        <p:spPr/>
        <p:txBody>
          <a:bodyPr/>
          <a:lstStyle/>
          <a:p>
            <a:r>
              <a:rPr lang="fr-FR" smtClean="0"/>
              <a:t>MP &amp; CC V3  2024-2025</a:t>
            </a:r>
            <a:endParaRPr lang="fr-FR"/>
          </a:p>
        </p:txBody>
      </p:sp>
      <p:sp>
        <p:nvSpPr>
          <p:cNvPr id="6" name="Espace réservé du numéro de diapositive 5"/>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33342302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1E463C1-90BB-405B-BE6A-08134CBC4E6D}" type="datetime1">
              <a:rPr lang="fr-FR" smtClean="0"/>
              <a:t>25/07/2024</a:t>
            </a:fld>
            <a:endParaRPr lang="fr-FR"/>
          </a:p>
        </p:txBody>
      </p:sp>
      <p:sp>
        <p:nvSpPr>
          <p:cNvPr id="5" name="Espace réservé du pied de page 4"/>
          <p:cNvSpPr>
            <a:spLocks noGrp="1"/>
          </p:cNvSpPr>
          <p:nvPr>
            <p:ph type="ftr" sz="quarter" idx="11"/>
          </p:nvPr>
        </p:nvSpPr>
        <p:spPr/>
        <p:txBody>
          <a:bodyPr/>
          <a:lstStyle/>
          <a:p>
            <a:r>
              <a:rPr lang="fr-FR" smtClean="0"/>
              <a:t>MP &amp; CC V3  2024-2025</a:t>
            </a:r>
            <a:endParaRPr lang="fr-FR"/>
          </a:p>
        </p:txBody>
      </p:sp>
      <p:sp>
        <p:nvSpPr>
          <p:cNvPr id="6" name="Espace réservé du numéro de diapositive 5"/>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14795588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fr-F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FBB57561-39A0-4CBE-B98A-0DDBA5BDFCB7}" type="datetime1">
              <a:rPr lang="fr-FR" smtClean="0"/>
              <a:t>25/07/2024</a:t>
            </a:fld>
            <a:endParaRPr lang="fr-FR"/>
          </a:p>
        </p:txBody>
      </p:sp>
      <p:sp>
        <p:nvSpPr>
          <p:cNvPr id="5" name="Espace réservé du pied de page 4"/>
          <p:cNvSpPr>
            <a:spLocks noGrp="1"/>
          </p:cNvSpPr>
          <p:nvPr>
            <p:ph type="ftr" sz="quarter" idx="11"/>
          </p:nvPr>
        </p:nvSpPr>
        <p:spPr/>
        <p:txBody>
          <a:bodyPr/>
          <a:lstStyle/>
          <a:p>
            <a:r>
              <a:rPr lang="fr-FR" smtClean="0"/>
              <a:t>MP &amp; CC V3  2024-2025</a:t>
            </a:r>
            <a:endParaRPr lang="fr-FR"/>
          </a:p>
        </p:txBody>
      </p:sp>
      <p:sp>
        <p:nvSpPr>
          <p:cNvPr id="6" name="Espace réservé du numéro de diapositive 5"/>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28810635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D50CD3F5-8BB0-417F-B7DA-C614C79033AE}" type="datetime1">
              <a:rPr lang="fr-FR" smtClean="0"/>
              <a:t>25/07/2024</a:t>
            </a:fld>
            <a:endParaRPr lang="fr-FR"/>
          </a:p>
        </p:txBody>
      </p:sp>
      <p:sp>
        <p:nvSpPr>
          <p:cNvPr id="6" name="Espace réservé du pied de page 5"/>
          <p:cNvSpPr>
            <a:spLocks noGrp="1"/>
          </p:cNvSpPr>
          <p:nvPr>
            <p:ph type="ftr" sz="quarter" idx="11"/>
          </p:nvPr>
        </p:nvSpPr>
        <p:spPr/>
        <p:txBody>
          <a:bodyPr/>
          <a:lstStyle/>
          <a:p>
            <a:r>
              <a:rPr lang="fr-FR" smtClean="0"/>
              <a:t>MP &amp; CC V3  2024-2025</a:t>
            </a:r>
            <a:endParaRPr lang="fr-FR"/>
          </a:p>
        </p:txBody>
      </p:sp>
      <p:sp>
        <p:nvSpPr>
          <p:cNvPr id="7" name="Espace réservé du numéro de diapositive 6"/>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3465002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fr-F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BD0E26C0-B61D-4474-A31C-E8FD4A519879}" type="datetime1">
              <a:rPr lang="fr-FR" smtClean="0"/>
              <a:t>25/07/2024</a:t>
            </a:fld>
            <a:endParaRPr lang="fr-FR"/>
          </a:p>
        </p:txBody>
      </p:sp>
      <p:sp>
        <p:nvSpPr>
          <p:cNvPr id="8" name="Espace réservé du pied de page 7"/>
          <p:cNvSpPr>
            <a:spLocks noGrp="1"/>
          </p:cNvSpPr>
          <p:nvPr>
            <p:ph type="ftr" sz="quarter" idx="11"/>
          </p:nvPr>
        </p:nvSpPr>
        <p:spPr/>
        <p:txBody>
          <a:bodyPr/>
          <a:lstStyle/>
          <a:p>
            <a:r>
              <a:rPr lang="fr-FR" smtClean="0"/>
              <a:t>MP &amp; CC V3  2024-2025</a:t>
            </a:r>
            <a:endParaRPr lang="fr-FR"/>
          </a:p>
        </p:txBody>
      </p:sp>
      <p:sp>
        <p:nvSpPr>
          <p:cNvPr id="9" name="Espace réservé du numéro de diapositive 8"/>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326616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EDB70EB0-2B4F-4689-9A0A-A81C1B518CBC}" type="datetime1">
              <a:rPr lang="fr-FR" smtClean="0"/>
              <a:t>25/07/2024</a:t>
            </a:fld>
            <a:endParaRPr lang="fr-FR"/>
          </a:p>
        </p:txBody>
      </p:sp>
      <p:sp>
        <p:nvSpPr>
          <p:cNvPr id="4" name="Espace réservé du pied de page 3"/>
          <p:cNvSpPr>
            <a:spLocks noGrp="1"/>
          </p:cNvSpPr>
          <p:nvPr>
            <p:ph type="ftr" sz="quarter" idx="11"/>
          </p:nvPr>
        </p:nvSpPr>
        <p:spPr/>
        <p:txBody>
          <a:bodyPr/>
          <a:lstStyle/>
          <a:p>
            <a:r>
              <a:rPr lang="fr-FR" smtClean="0"/>
              <a:t>MP &amp; CC V3  2024-2025</a:t>
            </a:r>
            <a:endParaRPr lang="fr-FR"/>
          </a:p>
        </p:txBody>
      </p:sp>
      <p:sp>
        <p:nvSpPr>
          <p:cNvPr id="5" name="Espace réservé du numéro de diapositive 4"/>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29399383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6055D6E2-85B6-40FE-8378-B9A4C5864543}" type="datetime1">
              <a:rPr lang="fr-FR" smtClean="0"/>
              <a:t>25/07/2024</a:t>
            </a:fld>
            <a:endParaRPr lang="fr-FR"/>
          </a:p>
        </p:txBody>
      </p:sp>
      <p:sp>
        <p:nvSpPr>
          <p:cNvPr id="3" name="Espace réservé du pied de page 2"/>
          <p:cNvSpPr>
            <a:spLocks noGrp="1"/>
          </p:cNvSpPr>
          <p:nvPr>
            <p:ph type="ftr" sz="quarter" idx="11"/>
          </p:nvPr>
        </p:nvSpPr>
        <p:spPr/>
        <p:txBody>
          <a:bodyPr/>
          <a:lstStyle/>
          <a:p>
            <a:r>
              <a:rPr lang="fr-FR" smtClean="0"/>
              <a:t>MP &amp; CC V3  2024-2025</a:t>
            </a:r>
            <a:endParaRPr lang="fr-FR"/>
          </a:p>
        </p:txBody>
      </p:sp>
      <p:sp>
        <p:nvSpPr>
          <p:cNvPr id="4" name="Espace réservé du numéro de diapositive 3"/>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2925271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2918C602-EC3E-4B10-8357-98D735A8C794}" type="datetime1">
              <a:rPr lang="fr-FR" smtClean="0"/>
              <a:t>25/07/2024</a:t>
            </a:fld>
            <a:endParaRPr lang="fr-FR"/>
          </a:p>
        </p:txBody>
      </p:sp>
      <p:sp>
        <p:nvSpPr>
          <p:cNvPr id="6" name="Espace réservé du pied de page 5"/>
          <p:cNvSpPr>
            <a:spLocks noGrp="1"/>
          </p:cNvSpPr>
          <p:nvPr>
            <p:ph type="ftr" sz="quarter" idx="11"/>
          </p:nvPr>
        </p:nvSpPr>
        <p:spPr/>
        <p:txBody>
          <a:bodyPr/>
          <a:lstStyle/>
          <a:p>
            <a:r>
              <a:rPr lang="fr-FR" smtClean="0"/>
              <a:t>MP &amp; CC V3  2024-2025</a:t>
            </a:r>
            <a:endParaRPr lang="fr-FR"/>
          </a:p>
        </p:txBody>
      </p:sp>
      <p:sp>
        <p:nvSpPr>
          <p:cNvPr id="7" name="Espace réservé du numéro de diapositive 6"/>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3340104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87B7DDD-91E5-410C-803F-026CD0DBB5D2}" type="datetime1">
              <a:rPr lang="fr-FR" smtClean="0"/>
              <a:t>25/07/2024</a:t>
            </a:fld>
            <a:endParaRPr lang="fr-FR"/>
          </a:p>
        </p:txBody>
      </p:sp>
      <p:sp>
        <p:nvSpPr>
          <p:cNvPr id="6" name="Espace réservé du pied de page 5"/>
          <p:cNvSpPr>
            <a:spLocks noGrp="1"/>
          </p:cNvSpPr>
          <p:nvPr>
            <p:ph type="ftr" sz="quarter" idx="11"/>
          </p:nvPr>
        </p:nvSpPr>
        <p:spPr/>
        <p:txBody>
          <a:bodyPr/>
          <a:lstStyle/>
          <a:p>
            <a:r>
              <a:rPr lang="fr-FR" smtClean="0"/>
              <a:t>MP &amp; CC V3  2024-2025</a:t>
            </a:r>
            <a:endParaRPr lang="fr-FR"/>
          </a:p>
        </p:txBody>
      </p:sp>
      <p:sp>
        <p:nvSpPr>
          <p:cNvPr id="7" name="Espace réservé du numéro de diapositive 6"/>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44952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BLANC">
    <p:bg>
      <p:bgPr>
        <a:solidFill>
          <a:schemeClr val="bg1"/>
        </a:solidFill>
        <a:effectLst/>
      </p:bgPr>
    </p:bg>
    <p:spTree>
      <p:nvGrpSpPr>
        <p:cNvPr id="1" name=""/>
        <p:cNvGrpSpPr/>
        <p:nvPr/>
      </p:nvGrpSpPr>
      <p:grpSpPr>
        <a:xfrm>
          <a:off x="0" y="0"/>
          <a:ext cx="0" cy="0"/>
          <a:chOff x="0" y="0"/>
          <a:chExt cx="0" cy="0"/>
        </a:xfrm>
      </p:grpSpPr>
      <p:pic>
        <p:nvPicPr>
          <p:cNvPr id="13" name="Image 12" descr="Une image contenant Graphique, graphisme, capture d’écran, Police&#10;&#10;Description générée automatiquement">
            <a:extLst>
              <a:ext uri="{FF2B5EF4-FFF2-40B4-BE49-F238E27FC236}">
                <a16:creationId xmlns:a16="http://schemas.microsoft.com/office/drawing/2014/main" id="{126937BA-4721-43AB-6BF1-05D4D32C030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4" name="Titre 7">
            <a:extLst>
              <a:ext uri="{FF2B5EF4-FFF2-40B4-BE49-F238E27FC236}">
                <a16:creationId xmlns:a16="http://schemas.microsoft.com/office/drawing/2014/main" id="{416E98A1-89D5-E949-2E4F-F37B7B03F5B4}"/>
              </a:ext>
            </a:extLst>
          </p:cNvPr>
          <p:cNvSpPr txBox="1">
            <a:spLocks/>
          </p:cNvSpPr>
          <p:nvPr userDrawn="1"/>
        </p:nvSpPr>
        <p:spPr>
          <a:xfrm>
            <a:off x="3259773" y="2103712"/>
            <a:ext cx="2017182" cy="829001"/>
          </a:xfrm>
          <a:prstGeom prst="rect">
            <a:avLst/>
          </a:prstGeom>
        </p:spPr>
        <p:txBody>
          <a:bodyPr vert="horz" wrap="none" lIns="0" tIns="0" rIns="0" bIns="0" rtlCol="0" anchor="ctr">
            <a:noAutofit/>
          </a:bodyPr>
          <a:lstStyle>
            <a:lvl1pPr algn="l" defTabSz="914400" rtl="0" eaLnBrk="1" latinLnBrk="0" hangingPunct="1">
              <a:lnSpc>
                <a:spcPts val="4200"/>
              </a:lnSpc>
              <a:spcBef>
                <a:spcPct val="0"/>
              </a:spcBef>
              <a:buNone/>
              <a:defRPr sz="4800" b="1" i="0" kern="1200">
                <a:solidFill>
                  <a:schemeClr val="accent3"/>
                </a:solidFill>
                <a:latin typeface="Calibri" panose="020F0502020204030204" pitchFamily="34" charset="0"/>
                <a:ea typeface="+mj-ea"/>
                <a:cs typeface="Calibri" panose="020F0502020204030204" pitchFamily="34" charset="0"/>
              </a:defRPr>
            </a:lvl1pPr>
          </a:lstStyle>
          <a:p>
            <a:endParaRPr lang="fr-FR" sz="19000" b="0" i="0" dirty="0">
              <a:solidFill>
                <a:schemeClr val="bg1"/>
              </a:solidFill>
              <a:latin typeface="Calibri Light" panose="020F0302020204030204" pitchFamily="34" charset="0"/>
              <a:cs typeface="Calibri Light" panose="020F0302020204030204" pitchFamily="34" charset="0"/>
            </a:endParaRPr>
          </a:p>
        </p:txBody>
      </p:sp>
      <p:sp>
        <p:nvSpPr>
          <p:cNvPr id="2" name="Titre 7">
            <a:extLst>
              <a:ext uri="{FF2B5EF4-FFF2-40B4-BE49-F238E27FC236}">
                <a16:creationId xmlns:a16="http://schemas.microsoft.com/office/drawing/2014/main" id="{C903D81F-59C7-7F9E-49F9-9243E67DCF6E}"/>
              </a:ext>
            </a:extLst>
          </p:cNvPr>
          <p:cNvSpPr>
            <a:spLocks noGrp="1"/>
          </p:cNvSpPr>
          <p:nvPr>
            <p:ph type="title" hasCustomPrompt="1"/>
          </p:nvPr>
        </p:nvSpPr>
        <p:spPr>
          <a:xfrm>
            <a:off x="6096000" y="2340270"/>
            <a:ext cx="4732092" cy="1184886"/>
          </a:xfrm>
        </p:spPr>
        <p:txBody>
          <a:bodyPr lIns="0" anchor="t">
            <a:noAutofit/>
          </a:bodyPr>
          <a:lstStyle>
            <a:lvl1pPr>
              <a:lnSpc>
                <a:spcPts val="4500"/>
              </a:lnSpc>
              <a:spcAft>
                <a:spcPts val="0"/>
              </a:spcAft>
              <a:defRPr sz="4800" b="1" i="0">
                <a:solidFill>
                  <a:srgbClr val="392051"/>
                </a:solidFill>
                <a:latin typeface="Calibri" panose="020F0502020204030204" pitchFamily="34" charset="0"/>
                <a:cs typeface="Calibri" panose="020F0502020204030204" pitchFamily="34" charset="0"/>
              </a:defRPr>
            </a:lvl1pPr>
          </a:lstStyle>
          <a:p>
            <a:r>
              <a:rPr lang="fr-FR" dirty="0"/>
              <a:t>Titre du</a:t>
            </a:r>
            <a:br>
              <a:rPr lang="fr-FR" dirty="0"/>
            </a:br>
            <a:r>
              <a:rPr lang="fr-FR" dirty="0"/>
              <a:t>document</a:t>
            </a:r>
          </a:p>
        </p:txBody>
      </p:sp>
      <p:sp>
        <p:nvSpPr>
          <p:cNvPr id="5" name="Sous-titre 2">
            <a:extLst>
              <a:ext uri="{FF2B5EF4-FFF2-40B4-BE49-F238E27FC236}">
                <a16:creationId xmlns:a16="http://schemas.microsoft.com/office/drawing/2014/main" id="{8C28DFBB-81F5-C4E4-0113-FA0A9732DE03}"/>
              </a:ext>
            </a:extLst>
          </p:cNvPr>
          <p:cNvSpPr>
            <a:spLocks noGrp="1"/>
          </p:cNvSpPr>
          <p:nvPr>
            <p:ph type="subTitle" idx="1" hasCustomPrompt="1"/>
          </p:nvPr>
        </p:nvSpPr>
        <p:spPr>
          <a:xfrm>
            <a:off x="6096000" y="3544820"/>
            <a:ext cx="4732092" cy="471094"/>
          </a:xfrm>
          <a:prstGeom prst="rect">
            <a:avLst/>
          </a:prstGeom>
        </p:spPr>
        <p:txBody>
          <a:bodyPr anchor="ctr">
            <a:normAutofit/>
          </a:bodyPr>
          <a:lstStyle>
            <a:lvl1pPr marL="0" indent="0" algn="l">
              <a:lnSpc>
                <a:spcPct val="0"/>
              </a:lnSpc>
              <a:spcBef>
                <a:spcPts val="0"/>
              </a:spcBef>
              <a:buNone/>
              <a:defRPr lang="fr-FR" sz="1600" b="0" i="0" kern="1200" spc="0" dirty="0">
                <a:solidFill>
                  <a:schemeClr val="tx2"/>
                </a:solidFill>
                <a:latin typeface="Calibri" panose="020F0502020204030204" pitchFamily="34" charset="0"/>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SOUS-TITRE</a:t>
            </a:r>
          </a:p>
        </p:txBody>
      </p:sp>
      <p:pic>
        <p:nvPicPr>
          <p:cNvPr id="3" name="Imag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128521" y="4470193"/>
            <a:ext cx="4063479" cy="1297347"/>
          </a:xfrm>
          <a:prstGeom prst="rect">
            <a:avLst/>
          </a:prstGeom>
        </p:spPr>
      </p:pic>
    </p:spTree>
    <p:extLst>
      <p:ext uri="{BB962C8B-B14F-4D97-AF65-F5344CB8AC3E}">
        <p14:creationId xmlns:p14="http://schemas.microsoft.com/office/powerpoint/2010/main" val="3202121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65E224DF-B64A-4500-BF80-83E6A8E19219}" type="datetime1">
              <a:rPr lang="fr-FR" smtClean="0"/>
              <a:t>25/07/2024</a:t>
            </a:fld>
            <a:endParaRPr lang="fr-FR"/>
          </a:p>
        </p:txBody>
      </p:sp>
      <p:sp>
        <p:nvSpPr>
          <p:cNvPr id="5" name="Espace réservé du pied de page 4"/>
          <p:cNvSpPr>
            <a:spLocks noGrp="1"/>
          </p:cNvSpPr>
          <p:nvPr>
            <p:ph type="ftr" sz="quarter" idx="11"/>
          </p:nvPr>
        </p:nvSpPr>
        <p:spPr/>
        <p:txBody>
          <a:bodyPr/>
          <a:lstStyle/>
          <a:p>
            <a:r>
              <a:rPr lang="fr-FR" smtClean="0"/>
              <a:t>MP &amp; CC V3  2024-2025</a:t>
            </a:r>
            <a:endParaRPr lang="fr-FR"/>
          </a:p>
        </p:txBody>
      </p:sp>
      <p:sp>
        <p:nvSpPr>
          <p:cNvPr id="6" name="Espace réservé du numéro de diapositive 5"/>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10388634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9A4D216C-3398-452B-BEEB-438ACE45AE76}" type="datetime1">
              <a:rPr lang="fr-FR" smtClean="0"/>
              <a:t>25/07/2024</a:t>
            </a:fld>
            <a:endParaRPr lang="fr-FR"/>
          </a:p>
        </p:txBody>
      </p:sp>
      <p:sp>
        <p:nvSpPr>
          <p:cNvPr id="5" name="Espace réservé du pied de page 4"/>
          <p:cNvSpPr>
            <a:spLocks noGrp="1"/>
          </p:cNvSpPr>
          <p:nvPr>
            <p:ph type="ftr" sz="quarter" idx="11"/>
          </p:nvPr>
        </p:nvSpPr>
        <p:spPr/>
        <p:txBody>
          <a:bodyPr/>
          <a:lstStyle/>
          <a:p>
            <a:r>
              <a:rPr lang="fr-FR" smtClean="0"/>
              <a:t>MP &amp; CC V3  2024-2025</a:t>
            </a:r>
            <a:endParaRPr lang="fr-FR"/>
          </a:p>
        </p:txBody>
      </p:sp>
      <p:sp>
        <p:nvSpPr>
          <p:cNvPr id="6" name="Espace réservé du numéro de diapositive 5"/>
          <p:cNvSpPr>
            <a:spLocks noGrp="1"/>
          </p:cNvSpPr>
          <p:nvPr>
            <p:ph type="sldNum" sz="quarter" idx="12"/>
          </p:nvPr>
        </p:nvSpPr>
        <p:spPr/>
        <p:txBody>
          <a:bodyPr/>
          <a:lstStyle/>
          <a:p>
            <a:fld id="{96FB7BA7-8F1A-4B45-9F6D-1265D7336319}" type="slidenum">
              <a:rPr lang="fr-FR" smtClean="0"/>
              <a:t>‹N°›</a:t>
            </a:fld>
            <a:endParaRPr lang="fr-FR"/>
          </a:p>
        </p:txBody>
      </p:sp>
    </p:spTree>
    <p:extLst>
      <p:ext uri="{BB962C8B-B14F-4D97-AF65-F5344CB8AC3E}">
        <p14:creationId xmlns:p14="http://schemas.microsoft.com/office/powerpoint/2010/main" val="19216724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PIRATION_PHOTOSOMBRE">
    <p:spTree>
      <p:nvGrpSpPr>
        <p:cNvPr id="1" name=""/>
        <p:cNvGrpSpPr/>
        <p:nvPr/>
      </p:nvGrpSpPr>
      <p:grpSpPr>
        <a:xfrm>
          <a:off x="0" y="0"/>
          <a:ext cx="0" cy="0"/>
          <a:chOff x="0" y="0"/>
          <a:chExt cx="0" cy="0"/>
        </a:xfrm>
      </p:grpSpPr>
      <p:pic>
        <p:nvPicPr>
          <p:cNvPr id="23" name="Image 22" descr="Une image contenant balle, personne, intérieur, jouer&#10;&#10;Description générée automatiquement">
            <a:extLst>
              <a:ext uri="{FF2B5EF4-FFF2-40B4-BE49-F238E27FC236}">
                <a16:creationId xmlns:a16="http://schemas.microsoft.com/office/drawing/2014/main" id="{BDEE5F94-0941-1974-EFDD-06D8C88DA083}"/>
              </a:ext>
            </a:extLst>
          </p:cNvPr>
          <p:cNvPicPr>
            <a:picLocks noChangeAspect="1"/>
          </p:cNvPicPr>
          <p:nvPr userDrawn="1"/>
        </p:nvPicPr>
        <p:blipFill rotWithShape="1">
          <a:blip r:embed="rId2"/>
          <a:srcRect t="3821" b="11805"/>
          <a:stretch/>
        </p:blipFill>
        <p:spPr>
          <a:xfrm>
            <a:off x="0" y="0"/>
            <a:ext cx="12192000" cy="6858000"/>
          </a:xfrm>
          <a:prstGeom prst="rect">
            <a:avLst/>
          </a:prstGeom>
        </p:spPr>
      </p:pic>
      <p:pic>
        <p:nvPicPr>
          <p:cNvPr id="17" name="Image 16" descr="Une image contenant cercle, Graphique&#10;&#10;Description générée automatiquement">
            <a:extLst>
              <a:ext uri="{FF2B5EF4-FFF2-40B4-BE49-F238E27FC236}">
                <a16:creationId xmlns:a16="http://schemas.microsoft.com/office/drawing/2014/main" id="{5595C458-C97E-66D9-84A8-E11C4992D94F}"/>
              </a:ext>
            </a:extLst>
          </p:cNvPr>
          <p:cNvPicPr>
            <a:picLocks noChangeAspect="1"/>
          </p:cNvPicPr>
          <p:nvPr userDrawn="1"/>
        </p:nvPicPr>
        <p:blipFill rotWithShape="1">
          <a:blip r:embed="rId3"/>
          <a:srcRect l="68781"/>
          <a:stretch/>
        </p:blipFill>
        <p:spPr>
          <a:xfrm>
            <a:off x="8383911" y="0"/>
            <a:ext cx="3806160" cy="6858000"/>
          </a:xfrm>
          <a:prstGeom prst="rect">
            <a:avLst/>
          </a:prstGeom>
        </p:spPr>
      </p:pic>
      <p:sp>
        <p:nvSpPr>
          <p:cNvPr id="20" name="Espace réservé du pied de page 4">
            <a:extLst>
              <a:ext uri="{FF2B5EF4-FFF2-40B4-BE49-F238E27FC236}">
                <a16:creationId xmlns:a16="http://schemas.microsoft.com/office/drawing/2014/main" id="{B1E7CEFF-3E80-D435-144D-92D8DF653909}"/>
              </a:ext>
            </a:extLst>
          </p:cNvPr>
          <p:cNvSpPr txBox="1">
            <a:spLocks/>
          </p:cNvSpPr>
          <p:nvPr userDrawn="1"/>
        </p:nvSpPr>
        <p:spPr>
          <a:xfrm>
            <a:off x="679047" y="475324"/>
            <a:ext cx="4114800" cy="365125"/>
          </a:xfrm>
          <a:prstGeom prst="rect">
            <a:avLst/>
          </a:prstGeom>
        </p:spPr>
        <p:txBody>
          <a:bodyPr vert="horz" lIns="91440" tIns="45720" rIns="91440" bIns="45720" rtlCol="0" anchor="ctr"/>
          <a:lstStyle>
            <a:defPPr>
              <a:defRPr lang="fr-FR"/>
            </a:defPPr>
            <a:lvl1pPr marL="0" algn="l" defTabSz="914400" rtl="0" eaLnBrk="1" latinLnBrk="0" hangingPunct="1">
              <a:defRPr sz="105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dirty="0">
                <a:solidFill>
                  <a:schemeClr val="accent1"/>
                </a:solidFill>
              </a:rPr>
              <a:t>Titre de la partie</a:t>
            </a:r>
          </a:p>
        </p:txBody>
      </p:sp>
      <p:sp>
        <p:nvSpPr>
          <p:cNvPr id="21" name="Espace réservé du numéro de diapositive 5">
            <a:extLst>
              <a:ext uri="{FF2B5EF4-FFF2-40B4-BE49-F238E27FC236}">
                <a16:creationId xmlns:a16="http://schemas.microsoft.com/office/drawing/2014/main" id="{51ECC1AB-20E3-8C24-C45C-216C320C7E22}"/>
              </a:ext>
            </a:extLst>
          </p:cNvPr>
          <p:cNvSpPr txBox="1">
            <a:spLocks/>
          </p:cNvSpPr>
          <p:nvPr userDrawn="1"/>
        </p:nvSpPr>
        <p:spPr>
          <a:xfrm>
            <a:off x="8769753" y="47532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lang="fr-FR" sz="1050" b="0" kern="1200" smtClean="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323121-2B91-9B43-87FB-8F881B15ADD4}" type="slidenum">
              <a:rPr lang="fr-FR" smtClean="0">
                <a:solidFill>
                  <a:schemeClr val="accent1"/>
                </a:solidFill>
              </a:rPr>
              <a:pPr/>
              <a:t>‹N°›</a:t>
            </a:fld>
            <a:endParaRPr lang="fr-FR" dirty="0">
              <a:solidFill>
                <a:schemeClr val="accent1"/>
              </a:solidFill>
            </a:endParaRPr>
          </a:p>
        </p:txBody>
      </p:sp>
      <p:cxnSp>
        <p:nvCxnSpPr>
          <p:cNvPr id="22" name="Connecteur droit 21">
            <a:extLst>
              <a:ext uri="{FF2B5EF4-FFF2-40B4-BE49-F238E27FC236}">
                <a16:creationId xmlns:a16="http://schemas.microsoft.com/office/drawing/2014/main" id="{84E27111-DC8F-F376-1354-758FE9C7E374}"/>
              </a:ext>
            </a:extLst>
          </p:cNvPr>
          <p:cNvCxnSpPr>
            <a:cxnSpLocks/>
          </p:cNvCxnSpPr>
          <p:nvPr userDrawn="1"/>
        </p:nvCxnSpPr>
        <p:spPr>
          <a:xfrm>
            <a:off x="677118" y="840448"/>
            <a:ext cx="10835835" cy="1"/>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a:extLst>
              <a:ext uri="{FF2B5EF4-FFF2-40B4-BE49-F238E27FC236}">
                <a16:creationId xmlns:a16="http://schemas.microsoft.com/office/drawing/2014/main" id="{442F87E5-D671-E861-6F63-A261C0E771F1}"/>
              </a:ext>
            </a:extLst>
          </p:cNvPr>
          <p:cNvSpPr>
            <a:spLocks noGrp="1"/>
          </p:cNvSpPr>
          <p:nvPr>
            <p:ph type="body" sz="quarter" idx="14" hasCustomPrompt="1"/>
          </p:nvPr>
        </p:nvSpPr>
        <p:spPr>
          <a:xfrm>
            <a:off x="742950" y="2621951"/>
            <a:ext cx="7262363" cy="2597150"/>
          </a:xfrm>
        </p:spPr>
        <p:txBody>
          <a:bodyPr>
            <a:normAutofit/>
          </a:bodyPr>
          <a:lstStyle>
            <a:lvl1pPr>
              <a:defRPr sz="3000" b="1"/>
            </a:lvl1pPr>
          </a:lstStyle>
          <a:p>
            <a:r>
              <a:rPr lang="fr-FR" sz="3000" dirty="0">
                <a:solidFill>
                  <a:srgbClr val="FFFFFF"/>
                </a:solidFill>
                <a:effectLst/>
                <a:latin typeface="Calibri" panose="020F0502020204030204" pitchFamily="34" charset="0"/>
                <a:cs typeface="Calibri" panose="020F0502020204030204" pitchFamily="34" charset="0"/>
              </a:rPr>
              <a:t>Exergue </a:t>
            </a:r>
            <a:r>
              <a:rPr lang="fr-FR" sz="3000" dirty="0" err="1">
                <a:solidFill>
                  <a:srgbClr val="FFFFFF"/>
                </a:solidFill>
                <a:effectLst/>
                <a:latin typeface="Calibri" panose="020F0502020204030204" pitchFamily="34" charset="0"/>
                <a:cs typeface="Calibri" panose="020F0502020204030204" pitchFamily="34" charset="0"/>
              </a:rPr>
              <a:t>parum</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derrum</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utae</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aut</a:t>
            </a:r>
            <a:r>
              <a:rPr lang="fr-FR" sz="3000" dirty="0">
                <a:solidFill>
                  <a:srgbClr val="FFFFFF"/>
                </a:solidFill>
                <a:effectLst/>
                <a:latin typeface="Calibri" panose="020F0502020204030204" pitchFamily="34" charset="0"/>
                <a:cs typeface="Calibri" panose="020F0502020204030204" pitchFamily="34" charset="0"/>
              </a:rPr>
              <a:t> as </a:t>
            </a:r>
            <a:r>
              <a:rPr lang="fr-FR" sz="3000" dirty="0" err="1">
                <a:solidFill>
                  <a:srgbClr val="FFFFFF"/>
                </a:solidFill>
                <a:effectLst/>
                <a:latin typeface="Calibri" panose="020F0502020204030204" pitchFamily="34" charset="0"/>
                <a:cs typeface="Calibri" panose="020F0502020204030204" pitchFamily="34" charset="0"/>
              </a:rPr>
              <a:t>magnitam</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sitem</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eturibus</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quide</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lliqui</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nullisre</a:t>
            </a:r>
            <a:endParaRPr lang="fr-FR" sz="3000" dirty="0">
              <a:solidFill>
                <a:srgbClr val="FFFFFF"/>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73559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RESPIRATION_PHOTO_CLAIRE">
    <p:spTree>
      <p:nvGrpSpPr>
        <p:cNvPr id="1" name=""/>
        <p:cNvGrpSpPr/>
        <p:nvPr/>
      </p:nvGrpSpPr>
      <p:grpSpPr>
        <a:xfrm>
          <a:off x="0" y="0"/>
          <a:ext cx="0" cy="0"/>
          <a:chOff x="0" y="0"/>
          <a:chExt cx="0" cy="0"/>
        </a:xfrm>
      </p:grpSpPr>
      <p:pic>
        <p:nvPicPr>
          <p:cNvPr id="5" name="Image 4" descr="Une image contenant mur, Visage humain, personne, intérieur&#10;&#10;Description générée automatiquement">
            <a:extLst>
              <a:ext uri="{FF2B5EF4-FFF2-40B4-BE49-F238E27FC236}">
                <a16:creationId xmlns:a16="http://schemas.microsoft.com/office/drawing/2014/main" id="{1B0C129A-B418-46D2-0CAB-D189D137E610}"/>
              </a:ext>
            </a:extLst>
          </p:cNvPr>
          <p:cNvPicPr>
            <a:picLocks noChangeAspect="1"/>
          </p:cNvPicPr>
          <p:nvPr userDrawn="1"/>
        </p:nvPicPr>
        <p:blipFill rotWithShape="1">
          <a:blip r:embed="rId2"/>
          <a:srcRect t="3620" b="11539"/>
          <a:stretch/>
        </p:blipFill>
        <p:spPr>
          <a:xfrm>
            <a:off x="0" y="0"/>
            <a:ext cx="12124944" cy="6858000"/>
          </a:xfrm>
          <a:prstGeom prst="rect">
            <a:avLst/>
          </a:prstGeom>
        </p:spPr>
      </p:pic>
      <p:pic>
        <p:nvPicPr>
          <p:cNvPr id="17" name="Image 16" descr="Une image contenant cercle, Graphique&#10;&#10;Description générée automatiquement">
            <a:extLst>
              <a:ext uri="{FF2B5EF4-FFF2-40B4-BE49-F238E27FC236}">
                <a16:creationId xmlns:a16="http://schemas.microsoft.com/office/drawing/2014/main" id="{5595C458-C97E-66D9-84A8-E11C4992D94F}"/>
              </a:ext>
            </a:extLst>
          </p:cNvPr>
          <p:cNvPicPr>
            <a:picLocks noChangeAspect="1"/>
          </p:cNvPicPr>
          <p:nvPr userDrawn="1"/>
        </p:nvPicPr>
        <p:blipFill rotWithShape="1">
          <a:blip r:embed="rId3"/>
          <a:srcRect l="68781"/>
          <a:stretch/>
        </p:blipFill>
        <p:spPr>
          <a:xfrm>
            <a:off x="8383911" y="0"/>
            <a:ext cx="3806160" cy="6858000"/>
          </a:xfrm>
          <a:prstGeom prst="rect">
            <a:avLst/>
          </a:prstGeom>
        </p:spPr>
      </p:pic>
      <p:sp>
        <p:nvSpPr>
          <p:cNvPr id="20" name="Espace réservé du pied de page 4">
            <a:extLst>
              <a:ext uri="{FF2B5EF4-FFF2-40B4-BE49-F238E27FC236}">
                <a16:creationId xmlns:a16="http://schemas.microsoft.com/office/drawing/2014/main" id="{B1E7CEFF-3E80-D435-144D-92D8DF653909}"/>
              </a:ext>
            </a:extLst>
          </p:cNvPr>
          <p:cNvSpPr txBox="1">
            <a:spLocks/>
          </p:cNvSpPr>
          <p:nvPr userDrawn="1"/>
        </p:nvSpPr>
        <p:spPr>
          <a:xfrm>
            <a:off x="679047" y="475324"/>
            <a:ext cx="4114800" cy="365125"/>
          </a:xfrm>
          <a:prstGeom prst="rect">
            <a:avLst/>
          </a:prstGeom>
        </p:spPr>
        <p:txBody>
          <a:bodyPr vert="horz" lIns="91440" tIns="45720" rIns="91440" bIns="45720" rtlCol="0" anchor="ctr"/>
          <a:lstStyle>
            <a:defPPr>
              <a:defRPr lang="fr-FR"/>
            </a:defPPr>
            <a:lvl1pPr marL="0" algn="l" defTabSz="914400" rtl="0" eaLnBrk="1" latinLnBrk="0" hangingPunct="1">
              <a:defRPr sz="105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Titre de la partie</a:t>
            </a:r>
            <a:endParaRPr lang="fr-FR" dirty="0"/>
          </a:p>
        </p:txBody>
      </p:sp>
      <p:sp>
        <p:nvSpPr>
          <p:cNvPr id="21" name="Espace réservé du numéro de diapositive 5">
            <a:extLst>
              <a:ext uri="{FF2B5EF4-FFF2-40B4-BE49-F238E27FC236}">
                <a16:creationId xmlns:a16="http://schemas.microsoft.com/office/drawing/2014/main" id="{51ECC1AB-20E3-8C24-C45C-216C320C7E22}"/>
              </a:ext>
            </a:extLst>
          </p:cNvPr>
          <p:cNvSpPr txBox="1">
            <a:spLocks/>
          </p:cNvSpPr>
          <p:nvPr userDrawn="1"/>
        </p:nvSpPr>
        <p:spPr>
          <a:xfrm>
            <a:off x="8769753" y="47532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lang="fr-FR" sz="1050" b="0" kern="1200" smtClean="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323121-2B91-9B43-87FB-8F881B15ADD4}" type="slidenum">
              <a:rPr lang="fr-FR" smtClean="0"/>
              <a:pPr/>
              <a:t>‹N°›</a:t>
            </a:fld>
            <a:endParaRPr lang="fr-FR" dirty="0"/>
          </a:p>
        </p:txBody>
      </p:sp>
      <p:cxnSp>
        <p:nvCxnSpPr>
          <p:cNvPr id="22" name="Connecteur droit 21">
            <a:extLst>
              <a:ext uri="{FF2B5EF4-FFF2-40B4-BE49-F238E27FC236}">
                <a16:creationId xmlns:a16="http://schemas.microsoft.com/office/drawing/2014/main" id="{84E27111-DC8F-F376-1354-758FE9C7E374}"/>
              </a:ext>
            </a:extLst>
          </p:cNvPr>
          <p:cNvCxnSpPr>
            <a:cxnSpLocks/>
          </p:cNvCxnSpPr>
          <p:nvPr userDrawn="1"/>
        </p:nvCxnSpPr>
        <p:spPr>
          <a:xfrm>
            <a:off x="677118" y="840448"/>
            <a:ext cx="10835835" cy="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10">
            <a:extLst>
              <a:ext uri="{FF2B5EF4-FFF2-40B4-BE49-F238E27FC236}">
                <a16:creationId xmlns:a16="http://schemas.microsoft.com/office/drawing/2014/main" id="{442F87E5-D671-E861-6F63-A261C0E771F1}"/>
              </a:ext>
            </a:extLst>
          </p:cNvPr>
          <p:cNvSpPr>
            <a:spLocks noGrp="1"/>
          </p:cNvSpPr>
          <p:nvPr>
            <p:ph type="body" sz="quarter" idx="14" hasCustomPrompt="1"/>
          </p:nvPr>
        </p:nvSpPr>
        <p:spPr>
          <a:xfrm>
            <a:off x="742951" y="2621951"/>
            <a:ext cx="5173218" cy="2597150"/>
          </a:xfrm>
        </p:spPr>
        <p:txBody>
          <a:bodyPr>
            <a:normAutofit/>
          </a:bodyPr>
          <a:lstStyle>
            <a:lvl1pPr>
              <a:defRPr sz="3000" b="1">
                <a:solidFill>
                  <a:schemeClr val="tx1"/>
                </a:solidFill>
              </a:defRPr>
            </a:lvl1pPr>
          </a:lstStyle>
          <a:p>
            <a:r>
              <a:rPr lang="fr-FR" sz="3000" dirty="0">
                <a:solidFill>
                  <a:srgbClr val="FFFFFF"/>
                </a:solidFill>
                <a:effectLst/>
                <a:latin typeface="Calibri" panose="020F0502020204030204" pitchFamily="34" charset="0"/>
                <a:cs typeface="Calibri" panose="020F0502020204030204" pitchFamily="34" charset="0"/>
              </a:rPr>
              <a:t>Exergue </a:t>
            </a:r>
            <a:r>
              <a:rPr lang="fr-FR" sz="3000" dirty="0" err="1">
                <a:solidFill>
                  <a:srgbClr val="FFFFFF"/>
                </a:solidFill>
                <a:effectLst/>
                <a:latin typeface="Calibri" panose="020F0502020204030204" pitchFamily="34" charset="0"/>
                <a:cs typeface="Calibri" panose="020F0502020204030204" pitchFamily="34" charset="0"/>
              </a:rPr>
              <a:t>parum</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derrum</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utae</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aut</a:t>
            </a:r>
            <a:r>
              <a:rPr lang="fr-FR" sz="3000" dirty="0">
                <a:solidFill>
                  <a:srgbClr val="FFFFFF"/>
                </a:solidFill>
                <a:effectLst/>
                <a:latin typeface="Calibri" panose="020F0502020204030204" pitchFamily="34" charset="0"/>
                <a:cs typeface="Calibri" panose="020F0502020204030204" pitchFamily="34" charset="0"/>
              </a:rPr>
              <a:t> as </a:t>
            </a:r>
            <a:r>
              <a:rPr lang="fr-FR" sz="3000" dirty="0" err="1">
                <a:solidFill>
                  <a:srgbClr val="FFFFFF"/>
                </a:solidFill>
                <a:effectLst/>
                <a:latin typeface="Calibri" panose="020F0502020204030204" pitchFamily="34" charset="0"/>
                <a:cs typeface="Calibri" panose="020F0502020204030204" pitchFamily="34" charset="0"/>
              </a:rPr>
              <a:t>magnitam</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sitem</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eturibus</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quide</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lliqui</a:t>
            </a:r>
            <a:r>
              <a:rPr lang="fr-FR" sz="3000" dirty="0">
                <a:solidFill>
                  <a:srgbClr val="FFFFFF"/>
                </a:solidFill>
                <a:effectLst/>
                <a:latin typeface="Calibri" panose="020F0502020204030204" pitchFamily="34" charset="0"/>
                <a:cs typeface="Calibri" panose="020F0502020204030204" pitchFamily="34" charset="0"/>
              </a:rPr>
              <a:t> </a:t>
            </a:r>
            <a:r>
              <a:rPr lang="fr-FR" sz="3000" dirty="0" err="1">
                <a:solidFill>
                  <a:srgbClr val="FFFFFF"/>
                </a:solidFill>
                <a:effectLst/>
                <a:latin typeface="Calibri" panose="020F0502020204030204" pitchFamily="34" charset="0"/>
                <a:cs typeface="Calibri" panose="020F0502020204030204" pitchFamily="34" charset="0"/>
              </a:rPr>
              <a:t>nullisre</a:t>
            </a:r>
            <a:endParaRPr lang="fr-FR" sz="3000" dirty="0">
              <a:solidFill>
                <a:srgbClr val="FFFFFF"/>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57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ITRE 1">
    <p:bg>
      <p:bgPr>
        <a:solidFill>
          <a:schemeClr val="bg1"/>
        </a:solidFill>
        <a:effectLst/>
      </p:bgPr>
    </p:bg>
    <p:spTree>
      <p:nvGrpSpPr>
        <p:cNvPr id="1" name=""/>
        <p:cNvGrpSpPr/>
        <p:nvPr/>
      </p:nvGrpSpPr>
      <p:grpSpPr>
        <a:xfrm>
          <a:off x="0" y="0"/>
          <a:ext cx="0" cy="0"/>
          <a:chOff x="0" y="0"/>
          <a:chExt cx="0" cy="0"/>
        </a:xfrm>
      </p:grpSpPr>
      <p:pic>
        <p:nvPicPr>
          <p:cNvPr id="5" name="Image 4" descr="Une image contenant Graphique, graphisme, conception&#10;&#10;Description générée automatiquement">
            <a:extLst>
              <a:ext uri="{FF2B5EF4-FFF2-40B4-BE49-F238E27FC236}">
                <a16:creationId xmlns:a16="http://schemas.microsoft.com/office/drawing/2014/main" id="{88E3C108-2506-A448-AD15-92E0F5472BA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168"/>
          <a:stretch/>
        </p:blipFill>
        <p:spPr>
          <a:xfrm>
            <a:off x="3434316" y="0"/>
            <a:ext cx="8757684" cy="6858000"/>
          </a:xfrm>
          <a:prstGeom prst="rect">
            <a:avLst/>
          </a:prstGeom>
        </p:spPr>
      </p:pic>
      <p:sp>
        <p:nvSpPr>
          <p:cNvPr id="9" name="Titre 7">
            <a:extLst>
              <a:ext uri="{FF2B5EF4-FFF2-40B4-BE49-F238E27FC236}">
                <a16:creationId xmlns:a16="http://schemas.microsoft.com/office/drawing/2014/main" id="{3EC76DCB-4FEE-B8AA-DD8A-7C8AC802DF27}"/>
              </a:ext>
            </a:extLst>
          </p:cNvPr>
          <p:cNvSpPr>
            <a:spLocks noGrp="1"/>
          </p:cNvSpPr>
          <p:nvPr>
            <p:ph type="title" hasCustomPrompt="1"/>
          </p:nvPr>
        </p:nvSpPr>
        <p:spPr>
          <a:xfrm>
            <a:off x="6782262" y="2345635"/>
            <a:ext cx="3169812" cy="1184886"/>
          </a:xfrm>
        </p:spPr>
        <p:txBody>
          <a:bodyPr lIns="0" anchor="t">
            <a:noAutofit/>
          </a:bodyPr>
          <a:lstStyle>
            <a:lvl1pPr algn="l" defTabSz="914400" rtl="0" eaLnBrk="1" latinLnBrk="0" hangingPunct="1">
              <a:lnSpc>
                <a:spcPts val="4500"/>
              </a:lnSpc>
              <a:spcBef>
                <a:spcPct val="0"/>
              </a:spcBef>
              <a:spcAft>
                <a:spcPts val="0"/>
              </a:spcAft>
              <a:buNone/>
              <a:defRPr lang="fr-FR" sz="4800" b="1" i="0" kern="1200" dirty="0">
                <a:solidFill>
                  <a:schemeClr val="bg1"/>
                </a:solidFill>
                <a:latin typeface="Calibri" panose="020F0502020204030204" pitchFamily="34" charset="0"/>
                <a:ea typeface="+mj-ea"/>
                <a:cs typeface="Calibri" panose="020F0502020204030204" pitchFamily="34" charset="0"/>
              </a:defRPr>
            </a:lvl1pPr>
          </a:lstStyle>
          <a:p>
            <a:r>
              <a:rPr lang="fr-FR" dirty="0"/>
              <a:t>Page de </a:t>
            </a:r>
            <a:br>
              <a:rPr lang="fr-FR" dirty="0"/>
            </a:br>
            <a:r>
              <a:rPr lang="fr-FR" dirty="0"/>
              <a:t>transition</a:t>
            </a:r>
          </a:p>
        </p:txBody>
      </p:sp>
      <p:pic>
        <p:nvPicPr>
          <p:cNvPr id="7" name="Image 6" descr="Une image contenant Graphique, graphisme, cercle, Caractère coloré&#10;&#10;Description générée automatiquement">
            <a:extLst>
              <a:ext uri="{FF2B5EF4-FFF2-40B4-BE49-F238E27FC236}">
                <a16:creationId xmlns:a16="http://schemas.microsoft.com/office/drawing/2014/main" id="{0725C82F-358C-1F52-0372-79CE847E2B7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25851" y="0"/>
            <a:ext cx="3419098" cy="6858000"/>
          </a:xfrm>
          <a:prstGeom prst="rect">
            <a:avLst/>
          </a:prstGeom>
        </p:spPr>
      </p:pic>
      <p:sp>
        <p:nvSpPr>
          <p:cNvPr id="8" name="Sous-titre 2">
            <a:extLst>
              <a:ext uri="{FF2B5EF4-FFF2-40B4-BE49-F238E27FC236}">
                <a16:creationId xmlns:a16="http://schemas.microsoft.com/office/drawing/2014/main" id="{FBF9FFDE-C73E-3579-7CAE-4FC8F301E236}"/>
              </a:ext>
            </a:extLst>
          </p:cNvPr>
          <p:cNvSpPr>
            <a:spLocks noGrp="1"/>
          </p:cNvSpPr>
          <p:nvPr>
            <p:ph type="subTitle" idx="1" hasCustomPrompt="1"/>
          </p:nvPr>
        </p:nvSpPr>
        <p:spPr>
          <a:xfrm>
            <a:off x="6782262" y="2015613"/>
            <a:ext cx="3169812" cy="310358"/>
          </a:xfrm>
          <a:prstGeom prst="rect">
            <a:avLst/>
          </a:prstGeom>
        </p:spPr>
        <p:txBody>
          <a:bodyPr anchor="b">
            <a:normAutofit/>
          </a:bodyPr>
          <a:lstStyle>
            <a:lvl1pPr marL="0" indent="0" algn="l">
              <a:lnSpc>
                <a:spcPct val="0"/>
              </a:lnSpc>
              <a:spcBef>
                <a:spcPts val="0"/>
              </a:spcBef>
              <a:buNone/>
              <a:defRPr lang="fr-FR" sz="1600" b="0" i="0" kern="1200" spc="0" dirty="0" smtClean="0">
                <a:solidFill>
                  <a:schemeClr val="accent2"/>
                </a:solidFill>
                <a:latin typeface="Calibri" panose="020F0502020204030204" pitchFamily="34" charset="0"/>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PARTIE 1</a:t>
            </a:r>
          </a:p>
        </p:txBody>
      </p:sp>
      <p:pic>
        <p:nvPicPr>
          <p:cNvPr id="2" name="Image 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28668" y="140598"/>
            <a:ext cx="3033749" cy="968585"/>
          </a:xfrm>
          <a:prstGeom prst="rect">
            <a:avLst/>
          </a:prstGeom>
        </p:spPr>
      </p:pic>
    </p:spTree>
    <p:extLst>
      <p:ext uri="{BB962C8B-B14F-4D97-AF65-F5344CB8AC3E}">
        <p14:creationId xmlns:p14="http://schemas.microsoft.com/office/powerpoint/2010/main" val="3610817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ITRE1_IMAGE">
    <p:bg>
      <p:bgPr>
        <a:solidFill>
          <a:schemeClr val="bg1"/>
        </a:solidFill>
        <a:effectLst/>
      </p:bgPr>
    </p:bg>
    <p:spTree>
      <p:nvGrpSpPr>
        <p:cNvPr id="1" name=""/>
        <p:cNvGrpSpPr/>
        <p:nvPr/>
      </p:nvGrpSpPr>
      <p:grpSpPr>
        <a:xfrm>
          <a:off x="0" y="0"/>
          <a:ext cx="0" cy="0"/>
          <a:chOff x="0" y="0"/>
          <a:chExt cx="0" cy="0"/>
        </a:xfrm>
      </p:grpSpPr>
      <p:sp>
        <p:nvSpPr>
          <p:cNvPr id="3" name="Espace réservé pour une image  5">
            <a:extLst>
              <a:ext uri="{FF2B5EF4-FFF2-40B4-BE49-F238E27FC236}">
                <a16:creationId xmlns:a16="http://schemas.microsoft.com/office/drawing/2014/main" id="{58E1501A-E40F-2A5D-3791-84E59211D0F4}"/>
              </a:ext>
            </a:extLst>
          </p:cNvPr>
          <p:cNvSpPr>
            <a:spLocks noGrp="1"/>
          </p:cNvSpPr>
          <p:nvPr>
            <p:ph type="pic" sz="quarter" idx="11"/>
          </p:nvPr>
        </p:nvSpPr>
        <p:spPr>
          <a:xfrm>
            <a:off x="-32394" y="-31901"/>
            <a:ext cx="3498429" cy="6920308"/>
          </a:xfrm>
          <a:custGeom>
            <a:avLst/>
            <a:gdLst>
              <a:gd name="connsiteX0" fmla="*/ 0 w 3713168"/>
              <a:gd name="connsiteY0" fmla="*/ 0 h 7273738"/>
              <a:gd name="connsiteX1" fmla="*/ 1856584 w 3713168"/>
              <a:gd name="connsiteY1" fmla="*/ 0 h 7273738"/>
              <a:gd name="connsiteX2" fmla="*/ 3713168 w 3713168"/>
              <a:gd name="connsiteY2" fmla="*/ 3636869 h 7273738"/>
              <a:gd name="connsiteX3" fmla="*/ 1856584 w 3713168"/>
              <a:gd name="connsiteY3" fmla="*/ 7273738 h 7273738"/>
              <a:gd name="connsiteX4" fmla="*/ 0 w 3713168"/>
              <a:gd name="connsiteY4" fmla="*/ 7273738 h 7273738"/>
              <a:gd name="connsiteX5" fmla="*/ 0 w 3713168"/>
              <a:gd name="connsiteY5" fmla="*/ 0 h 7273738"/>
              <a:gd name="connsiteX0" fmla="*/ 0 w 4202265"/>
              <a:gd name="connsiteY0" fmla="*/ 0 h 7273738"/>
              <a:gd name="connsiteX1" fmla="*/ 1856584 w 4202265"/>
              <a:gd name="connsiteY1" fmla="*/ 0 h 7273738"/>
              <a:gd name="connsiteX2" fmla="*/ 4202265 w 4202265"/>
              <a:gd name="connsiteY2" fmla="*/ 3402952 h 7273738"/>
              <a:gd name="connsiteX3" fmla="*/ 1856584 w 4202265"/>
              <a:gd name="connsiteY3" fmla="*/ 7273738 h 7273738"/>
              <a:gd name="connsiteX4" fmla="*/ 0 w 4202265"/>
              <a:gd name="connsiteY4" fmla="*/ 7273738 h 7273738"/>
              <a:gd name="connsiteX5" fmla="*/ 0 w 4202265"/>
              <a:gd name="connsiteY5" fmla="*/ 0 h 7273738"/>
              <a:gd name="connsiteX0" fmla="*/ 0 w 4207602"/>
              <a:gd name="connsiteY0" fmla="*/ 31897 h 7305635"/>
              <a:gd name="connsiteX1" fmla="*/ 2356314 w 4207602"/>
              <a:gd name="connsiteY1" fmla="*/ 0 h 7305635"/>
              <a:gd name="connsiteX2" fmla="*/ 4202265 w 4207602"/>
              <a:gd name="connsiteY2" fmla="*/ 3434849 h 7305635"/>
              <a:gd name="connsiteX3" fmla="*/ 1856584 w 4207602"/>
              <a:gd name="connsiteY3" fmla="*/ 7305635 h 7305635"/>
              <a:gd name="connsiteX4" fmla="*/ 0 w 4207602"/>
              <a:gd name="connsiteY4" fmla="*/ 7305635 h 7305635"/>
              <a:gd name="connsiteX5" fmla="*/ 0 w 4207602"/>
              <a:gd name="connsiteY5" fmla="*/ 31897 h 7305635"/>
              <a:gd name="connsiteX0" fmla="*/ 754912 w 4207602"/>
              <a:gd name="connsiteY0" fmla="*/ 10632 h 7305635"/>
              <a:gd name="connsiteX1" fmla="*/ 2356314 w 4207602"/>
              <a:gd name="connsiteY1" fmla="*/ 0 h 7305635"/>
              <a:gd name="connsiteX2" fmla="*/ 4202265 w 4207602"/>
              <a:gd name="connsiteY2" fmla="*/ 3434849 h 7305635"/>
              <a:gd name="connsiteX3" fmla="*/ 1856584 w 4207602"/>
              <a:gd name="connsiteY3" fmla="*/ 7305635 h 7305635"/>
              <a:gd name="connsiteX4" fmla="*/ 0 w 4207602"/>
              <a:gd name="connsiteY4" fmla="*/ 7305635 h 7305635"/>
              <a:gd name="connsiteX5" fmla="*/ 754912 w 4207602"/>
              <a:gd name="connsiteY5" fmla="*/ 10632 h 7305635"/>
              <a:gd name="connsiteX0" fmla="*/ 0 w 3452690"/>
              <a:gd name="connsiteY0" fmla="*/ 10632 h 7305635"/>
              <a:gd name="connsiteX1" fmla="*/ 1601402 w 3452690"/>
              <a:gd name="connsiteY1" fmla="*/ 0 h 7305635"/>
              <a:gd name="connsiteX2" fmla="*/ 3447353 w 3452690"/>
              <a:gd name="connsiteY2" fmla="*/ 3434849 h 7305635"/>
              <a:gd name="connsiteX3" fmla="*/ 1101672 w 3452690"/>
              <a:gd name="connsiteY3" fmla="*/ 7305635 h 7305635"/>
              <a:gd name="connsiteX4" fmla="*/ 116958 w 3452690"/>
              <a:gd name="connsiteY4" fmla="*/ 7124882 h 7305635"/>
              <a:gd name="connsiteX5" fmla="*/ 0 w 3452690"/>
              <a:gd name="connsiteY5" fmla="*/ 10632 h 7305635"/>
              <a:gd name="connsiteX0" fmla="*/ 21266 w 3473956"/>
              <a:gd name="connsiteY0" fmla="*/ 10632 h 7305635"/>
              <a:gd name="connsiteX1" fmla="*/ 1622668 w 3473956"/>
              <a:gd name="connsiteY1" fmla="*/ 0 h 7305635"/>
              <a:gd name="connsiteX2" fmla="*/ 3468619 w 3473956"/>
              <a:gd name="connsiteY2" fmla="*/ 3434849 h 7305635"/>
              <a:gd name="connsiteX3" fmla="*/ 1122938 w 3473956"/>
              <a:gd name="connsiteY3" fmla="*/ 7305635 h 7305635"/>
              <a:gd name="connsiteX4" fmla="*/ 0 w 3473956"/>
              <a:gd name="connsiteY4" fmla="*/ 6859068 h 7305635"/>
              <a:gd name="connsiteX5" fmla="*/ 21266 w 3473956"/>
              <a:gd name="connsiteY5" fmla="*/ 10632 h 7305635"/>
              <a:gd name="connsiteX0" fmla="*/ 1288 w 3485875"/>
              <a:gd name="connsiteY0" fmla="*/ 21265 h 7305635"/>
              <a:gd name="connsiteX1" fmla="*/ 1634587 w 3485875"/>
              <a:gd name="connsiteY1" fmla="*/ 0 h 7305635"/>
              <a:gd name="connsiteX2" fmla="*/ 3480538 w 3485875"/>
              <a:gd name="connsiteY2" fmla="*/ 3434849 h 7305635"/>
              <a:gd name="connsiteX3" fmla="*/ 1134857 w 3485875"/>
              <a:gd name="connsiteY3" fmla="*/ 7305635 h 7305635"/>
              <a:gd name="connsiteX4" fmla="*/ 11919 w 3485875"/>
              <a:gd name="connsiteY4" fmla="*/ 6859068 h 7305635"/>
              <a:gd name="connsiteX5" fmla="*/ 1288 w 3485875"/>
              <a:gd name="connsiteY5" fmla="*/ 21265 h 7305635"/>
              <a:gd name="connsiteX0" fmla="*/ 1288 w 3480540"/>
              <a:gd name="connsiteY0" fmla="*/ 21265 h 6859068"/>
              <a:gd name="connsiteX1" fmla="*/ 1634587 w 3480540"/>
              <a:gd name="connsiteY1" fmla="*/ 0 h 6859068"/>
              <a:gd name="connsiteX2" fmla="*/ 3480538 w 3480540"/>
              <a:gd name="connsiteY2" fmla="*/ 3434849 h 6859068"/>
              <a:gd name="connsiteX3" fmla="*/ 1645220 w 3480540"/>
              <a:gd name="connsiteY3" fmla="*/ 6827169 h 6859068"/>
              <a:gd name="connsiteX4" fmla="*/ 11919 w 3480540"/>
              <a:gd name="connsiteY4" fmla="*/ 6859068 h 6859068"/>
              <a:gd name="connsiteX5" fmla="*/ 1288 w 3480540"/>
              <a:gd name="connsiteY5" fmla="*/ 21265 h 6859068"/>
              <a:gd name="connsiteX0" fmla="*/ 1288 w 3480540"/>
              <a:gd name="connsiteY0" fmla="*/ 21265 h 6869700"/>
              <a:gd name="connsiteX1" fmla="*/ 1634587 w 3480540"/>
              <a:gd name="connsiteY1" fmla="*/ 0 h 6869700"/>
              <a:gd name="connsiteX2" fmla="*/ 3480538 w 3480540"/>
              <a:gd name="connsiteY2" fmla="*/ 3434849 h 6869700"/>
              <a:gd name="connsiteX3" fmla="*/ 1623955 w 3480540"/>
              <a:gd name="connsiteY3" fmla="*/ 6869700 h 6869700"/>
              <a:gd name="connsiteX4" fmla="*/ 11919 w 3480540"/>
              <a:gd name="connsiteY4" fmla="*/ 6859068 h 6869700"/>
              <a:gd name="connsiteX5" fmla="*/ 1288 w 3480540"/>
              <a:gd name="connsiteY5" fmla="*/ 21265 h 6869700"/>
              <a:gd name="connsiteX0" fmla="*/ 2047 w 3470666"/>
              <a:gd name="connsiteY0" fmla="*/ 10632 h 6869700"/>
              <a:gd name="connsiteX1" fmla="*/ 1624713 w 3470666"/>
              <a:gd name="connsiteY1" fmla="*/ 0 h 6869700"/>
              <a:gd name="connsiteX2" fmla="*/ 3470664 w 3470666"/>
              <a:gd name="connsiteY2" fmla="*/ 3434849 h 6869700"/>
              <a:gd name="connsiteX3" fmla="*/ 1614081 w 3470666"/>
              <a:gd name="connsiteY3" fmla="*/ 6869700 h 6869700"/>
              <a:gd name="connsiteX4" fmla="*/ 2045 w 3470666"/>
              <a:gd name="connsiteY4" fmla="*/ 6859068 h 6869700"/>
              <a:gd name="connsiteX5" fmla="*/ 2047 w 3470666"/>
              <a:gd name="connsiteY5" fmla="*/ 10632 h 6869700"/>
              <a:gd name="connsiteX0" fmla="*/ 2047 w 3470839"/>
              <a:gd name="connsiteY0" fmla="*/ 10632 h 6869700"/>
              <a:gd name="connsiteX1" fmla="*/ 1529020 w 3470839"/>
              <a:gd name="connsiteY1" fmla="*/ 0 h 6869700"/>
              <a:gd name="connsiteX2" fmla="*/ 3470664 w 3470839"/>
              <a:gd name="connsiteY2" fmla="*/ 3434849 h 6869700"/>
              <a:gd name="connsiteX3" fmla="*/ 1614081 w 3470839"/>
              <a:gd name="connsiteY3" fmla="*/ 6869700 h 6869700"/>
              <a:gd name="connsiteX4" fmla="*/ 2045 w 3470839"/>
              <a:gd name="connsiteY4" fmla="*/ 6859068 h 6869700"/>
              <a:gd name="connsiteX5" fmla="*/ 2047 w 3470839"/>
              <a:gd name="connsiteY5" fmla="*/ 10632 h 6869700"/>
              <a:gd name="connsiteX0" fmla="*/ 2047 w 3502731"/>
              <a:gd name="connsiteY0" fmla="*/ 10632 h 6869700"/>
              <a:gd name="connsiteX1" fmla="*/ 1529020 w 3502731"/>
              <a:gd name="connsiteY1" fmla="*/ 0 h 6869700"/>
              <a:gd name="connsiteX2" fmla="*/ 3502562 w 3502731"/>
              <a:gd name="connsiteY2" fmla="*/ 3371054 h 6869700"/>
              <a:gd name="connsiteX3" fmla="*/ 1614081 w 3502731"/>
              <a:gd name="connsiteY3" fmla="*/ 6869700 h 6869700"/>
              <a:gd name="connsiteX4" fmla="*/ 2045 w 3502731"/>
              <a:gd name="connsiteY4" fmla="*/ 6859068 h 6869700"/>
              <a:gd name="connsiteX5" fmla="*/ 2047 w 3502731"/>
              <a:gd name="connsiteY5" fmla="*/ 10632 h 6869700"/>
              <a:gd name="connsiteX0" fmla="*/ 2047 w 3523801"/>
              <a:gd name="connsiteY0" fmla="*/ 10632 h 6869700"/>
              <a:gd name="connsiteX1" fmla="*/ 1529020 w 3523801"/>
              <a:gd name="connsiteY1" fmla="*/ 0 h 6869700"/>
              <a:gd name="connsiteX2" fmla="*/ 3502562 w 3523801"/>
              <a:gd name="connsiteY2" fmla="*/ 3371054 h 6869700"/>
              <a:gd name="connsiteX3" fmla="*/ 1614081 w 3523801"/>
              <a:gd name="connsiteY3" fmla="*/ 6869700 h 6869700"/>
              <a:gd name="connsiteX4" fmla="*/ 2045 w 3523801"/>
              <a:gd name="connsiteY4" fmla="*/ 6859068 h 6869700"/>
              <a:gd name="connsiteX5" fmla="*/ 2047 w 3523801"/>
              <a:gd name="connsiteY5" fmla="*/ 10632 h 6869700"/>
              <a:gd name="connsiteX0" fmla="*/ 2047 w 3523801"/>
              <a:gd name="connsiteY0" fmla="*/ 10632 h 6869700"/>
              <a:gd name="connsiteX1" fmla="*/ 1529020 w 3523801"/>
              <a:gd name="connsiteY1" fmla="*/ 0 h 6869700"/>
              <a:gd name="connsiteX2" fmla="*/ 3502562 w 3523801"/>
              <a:gd name="connsiteY2" fmla="*/ 3371054 h 6869700"/>
              <a:gd name="connsiteX3" fmla="*/ 1614081 w 3523801"/>
              <a:gd name="connsiteY3" fmla="*/ 6869700 h 6869700"/>
              <a:gd name="connsiteX4" fmla="*/ 2045 w 3523801"/>
              <a:gd name="connsiteY4" fmla="*/ 6859068 h 6869700"/>
              <a:gd name="connsiteX5" fmla="*/ 2047 w 3523801"/>
              <a:gd name="connsiteY5" fmla="*/ 10632 h 6869700"/>
              <a:gd name="connsiteX0" fmla="*/ 2047 w 3530461"/>
              <a:gd name="connsiteY0" fmla="*/ 10632 h 6869700"/>
              <a:gd name="connsiteX1" fmla="*/ 1529020 w 3530461"/>
              <a:gd name="connsiteY1" fmla="*/ 0 h 6869700"/>
              <a:gd name="connsiteX2" fmla="*/ 3502562 w 3530461"/>
              <a:gd name="connsiteY2" fmla="*/ 3371054 h 6869700"/>
              <a:gd name="connsiteX3" fmla="*/ 1614081 w 3530461"/>
              <a:gd name="connsiteY3" fmla="*/ 6869700 h 6869700"/>
              <a:gd name="connsiteX4" fmla="*/ 2045 w 3530461"/>
              <a:gd name="connsiteY4" fmla="*/ 6859068 h 6869700"/>
              <a:gd name="connsiteX5" fmla="*/ 2047 w 3530461"/>
              <a:gd name="connsiteY5" fmla="*/ 10632 h 6869700"/>
              <a:gd name="connsiteX0" fmla="*/ 2047 w 3530461"/>
              <a:gd name="connsiteY0" fmla="*/ 10632 h 6869700"/>
              <a:gd name="connsiteX1" fmla="*/ 1529020 w 3530461"/>
              <a:gd name="connsiteY1" fmla="*/ 0 h 6869700"/>
              <a:gd name="connsiteX2" fmla="*/ 3502562 w 3530461"/>
              <a:gd name="connsiteY2" fmla="*/ 3371054 h 6869700"/>
              <a:gd name="connsiteX3" fmla="*/ 1614081 w 3530461"/>
              <a:gd name="connsiteY3" fmla="*/ 6869700 h 6869700"/>
              <a:gd name="connsiteX4" fmla="*/ 2045 w 3530461"/>
              <a:gd name="connsiteY4" fmla="*/ 6859068 h 6869700"/>
              <a:gd name="connsiteX5" fmla="*/ 2047 w 3530461"/>
              <a:gd name="connsiteY5" fmla="*/ 10632 h 6869700"/>
              <a:gd name="connsiteX0" fmla="*/ 2047 w 3530461"/>
              <a:gd name="connsiteY0" fmla="*/ 10836 h 6869904"/>
              <a:gd name="connsiteX1" fmla="*/ 1529020 w 3530461"/>
              <a:gd name="connsiteY1" fmla="*/ 204 h 6869904"/>
              <a:gd name="connsiteX2" fmla="*/ 3502562 w 3530461"/>
              <a:gd name="connsiteY2" fmla="*/ 3371258 h 6869904"/>
              <a:gd name="connsiteX3" fmla="*/ 1614081 w 3530461"/>
              <a:gd name="connsiteY3" fmla="*/ 6869904 h 6869904"/>
              <a:gd name="connsiteX4" fmla="*/ 2045 w 3530461"/>
              <a:gd name="connsiteY4" fmla="*/ 6859272 h 6869904"/>
              <a:gd name="connsiteX5" fmla="*/ 2047 w 3530461"/>
              <a:gd name="connsiteY5" fmla="*/ 10836 h 6869904"/>
              <a:gd name="connsiteX0" fmla="*/ 2047 w 3502572"/>
              <a:gd name="connsiteY0" fmla="*/ 10819 h 6869887"/>
              <a:gd name="connsiteX1" fmla="*/ 1529020 w 3502572"/>
              <a:gd name="connsiteY1" fmla="*/ 187 h 6869887"/>
              <a:gd name="connsiteX2" fmla="*/ 3502562 w 3502572"/>
              <a:gd name="connsiteY2" fmla="*/ 3371241 h 6869887"/>
              <a:gd name="connsiteX3" fmla="*/ 1614081 w 3502572"/>
              <a:gd name="connsiteY3" fmla="*/ 6869887 h 6869887"/>
              <a:gd name="connsiteX4" fmla="*/ 2045 w 3502572"/>
              <a:gd name="connsiteY4" fmla="*/ 6859255 h 6869887"/>
              <a:gd name="connsiteX5" fmla="*/ 2047 w 3502572"/>
              <a:gd name="connsiteY5" fmla="*/ 10819 h 6869887"/>
              <a:gd name="connsiteX0" fmla="*/ 2047 w 3503576"/>
              <a:gd name="connsiteY0" fmla="*/ 10819 h 6869887"/>
              <a:gd name="connsiteX1" fmla="*/ 1529020 w 3503576"/>
              <a:gd name="connsiteY1" fmla="*/ 187 h 6869887"/>
              <a:gd name="connsiteX2" fmla="*/ 3502562 w 3503576"/>
              <a:gd name="connsiteY2" fmla="*/ 3371241 h 6869887"/>
              <a:gd name="connsiteX3" fmla="*/ 1614081 w 3503576"/>
              <a:gd name="connsiteY3" fmla="*/ 6869887 h 6869887"/>
              <a:gd name="connsiteX4" fmla="*/ 2045 w 3503576"/>
              <a:gd name="connsiteY4" fmla="*/ 6859255 h 6869887"/>
              <a:gd name="connsiteX5" fmla="*/ 2047 w 3503576"/>
              <a:gd name="connsiteY5" fmla="*/ 10819 h 6869887"/>
              <a:gd name="connsiteX0" fmla="*/ 2047 w 3503576"/>
              <a:gd name="connsiteY0" fmla="*/ 10632 h 6869700"/>
              <a:gd name="connsiteX1" fmla="*/ 1529020 w 3503576"/>
              <a:gd name="connsiteY1" fmla="*/ 0 h 6869700"/>
              <a:gd name="connsiteX2" fmla="*/ 3502562 w 3503576"/>
              <a:gd name="connsiteY2" fmla="*/ 3371054 h 6869700"/>
              <a:gd name="connsiteX3" fmla="*/ 1614081 w 3503576"/>
              <a:gd name="connsiteY3" fmla="*/ 6869700 h 6869700"/>
              <a:gd name="connsiteX4" fmla="*/ 2045 w 3503576"/>
              <a:gd name="connsiteY4" fmla="*/ 6859068 h 6869700"/>
              <a:gd name="connsiteX5" fmla="*/ 2047 w 3503576"/>
              <a:gd name="connsiteY5" fmla="*/ 10632 h 6869700"/>
              <a:gd name="connsiteX0" fmla="*/ 2047 w 3503576"/>
              <a:gd name="connsiteY0" fmla="*/ 12589 h 6871657"/>
              <a:gd name="connsiteX1" fmla="*/ 1529020 w 3503576"/>
              <a:gd name="connsiteY1" fmla="*/ 1957 h 6871657"/>
              <a:gd name="connsiteX2" fmla="*/ 3502562 w 3503576"/>
              <a:gd name="connsiteY2" fmla="*/ 3373011 h 6871657"/>
              <a:gd name="connsiteX3" fmla="*/ 1614081 w 3503576"/>
              <a:gd name="connsiteY3" fmla="*/ 6871657 h 6871657"/>
              <a:gd name="connsiteX4" fmla="*/ 2045 w 3503576"/>
              <a:gd name="connsiteY4" fmla="*/ 6861025 h 6871657"/>
              <a:gd name="connsiteX5" fmla="*/ 2047 w 3503576"/>
              <a:gd name="connsiteY5" fmla="*/ 12589 h 6871657"/>
              <a:gd name="connsiteX0" fmla="*/ 2047 w 3482334"/>
              <a:gd name="connsiteY0" fmla="*/ 12589 h 6871657"/>
              <a:gd name="connsiteX1" fmla="*/ 1529020 w 3482334"/>
              <a:gd name="connsiteY1" fmla="*/ 1957 h 6871657"/>
              <a:gd name="connsiteX2" fmla="*/ 3481297 w 3482334"/>
              <a:gd name="connsiteY2" fmla="*/ 3107198 h 6871657"/>
              <a:gd name="connsiteX3" fmla="*/ 1614081 w 3482334"/>
              <a:gd name="connsiteY3" fmla="*/ 6871657 h 6871657"/>
              <a:gd name="connsiteX4" fmla="*/ 2045 w 3482334"/>
              <a:gd name="connsiteY4" fmla="*/ 6861025 h 6871657"/>
              <a:gd name="connsiteX5" fmla="*/ 2047 w 3482334"/>
              <a:gd name="connsiteY5" fmla="*/ 12589 h 6871657"/>
              <a:gd name="connsiteX0" fmla="*/ 2047 w 3483523"/>
              <a:gd name="connsiteY0" fmla="*/ 12589 h 6871657"/>
              <a:gd name="connsiteX1" fmla="*/ 1529020 w 3483523"/>
              <a:gd name="connsiteY1" fmla="*/ 1957 h 6871657"/>
              <a:gd name="connsiteX2" fmla="*/ 3481297 w 3483523"/>
              <a:gd name="connsiteY2" fmla="*/ 3107198 h 6871657"/>
              <a:gd name="connsiteX3" fmla="*/ 1614081 w 3483523"/>
              <a:gd name="connsiteY3" fmla="*/ 6871657 h 6871657"/>
              <a:gd name="connsiteX4" fmla="*/ 2045 w 3483523"/>
              <a:gd name="connsiteY4" fmla="*/ 6861025 h 6871657"/>
              <a:gd name="connsiteX5" fmla="*/ 2047 w 3483523"/>
              <a:gd name="connsiteY5" fmla="*/ 12589 h 6871657"/>
              <a:gd name="connsiteX0" fmla="*/ 10635 w 3492111"/>
              <a:gd name="connsiteY0" fmla="*/ 12589 h 6882291"/>
              <a:gd name="connsiteX1" fmla="*/ 1537608 w 3492111"/>
              <a:gd name="connsiteY1" fmla="*/ 1957 h 6882291"/>
              <a:gd name="connsiteX2" fmla="*/ 3489885 w 3492111"/>
              <a:gd name="connsiteY2" fmla="*/ 3107198 h 6882291"/>
              <a:gd name="connsiteX3" fmla="*/ 1622669 w 3492111"/>
              <a:gd name="connsiteY3" fmla="*/ 6871657 h 6882291"/>
              <a:gd name="connsiteX4" fmla="*/ 0 w 3492111"/>
              <a:gd name="connsiteY4" fmla="*/ 6882291 h 6882291"/>
              <a:gd name="connsiteX5" fmla="*/ 10635 w 3492111"/>
              <a:gd name="connsiteY5" fmla="*/ 12589 h 6882291"/>
              <a:gd name="connsiteX0" fmla="*/ 10635 w 3492111"/>
              <a:gd name="connsiteY0" fmla="*/ 0 h 6890967"/>
              <a:gd name="connsiteX1" fmla="*/ 1537608 w 3492111"/>
              <a:gd name="connsiteY1" fmla="*/ 10633 h 6890967"/>
              <a:gd name="connsiteX2" fmla="*/ 3489885 w 3492111"/>
              <a:gd name="connsiteY2" fmla="*/ 3115874 h 6890967"/>
              <a:gd name="connsiteX3" fmla="*/ 1622669 w 3492111"/>
              <a:gd name="connsiteY3" fmla="*/ 6880333 h 6890967"/>
              <a:gd name="connsiteX4" fmla="*/ 0 w 3492111"/>
              <a:gd name="connsiteY4" fmla="*/ 6890967 h 6890967"/>
              <a:gd name="connsiteX5" fmla="*/ 10635 w 3492111"/>
              <a:gd name="connsiteY5" fmla="*/ 0 h 6890967"/>
              <a:gd name="connsiteX0" fmla="*/ 10635 w 3492111"/>
              <a:gd name="connsiteY0" fmla="*/ 0 h 6890967"/>
              <a:gd name="connsiteX1" fmla="*/ 1537608 w 3492111"/>
              <a:gd name="connsiteY1" fmla="*/ 10633 h 6890967"/>
              <a:gd name="connsiteX2" fmla="*/ 3489885 w 3492111"/>
              <a:gd name="connsiteY2" fmla="*/ 3115874 h 6890967"/>
              <a:gd name="connsiteX3" fmla="*/ 1622669 w 3492111"/>
              <a:gd name="connsiteY3" fmla="*/ 6880333 h 6890967"/>
              <a:gd name="connsiteX4" fmla="*/ 0 w 3492111"/>
              <a:gd name="connsiteY4" fmla="*/ 6890967 h 6890967"/>
              <a:gd name="connsiteX5" fmla="*/ 10635 w 3492111"/>
              <a:gd name="connsiteY5" fmla="*/ 0 h 6890967"/>
              <a:gd name="connsiteX0" fmla="*/ 10635 w 3490195"/>
              <a:gd name="connsiteY0" fmla="*/ 31913 h 6922880"/>
              <a:gd name="connsiteX1" fmla="*/ 1548241 w 3490195"/>
              <a:gd name="connsiteY1" fmla="*/ 0 h 6922880"/>
              <a:gd name="connsiteX2" fmla="*/ 3489885 w 3490195"/>
              <a:gd name="connsiteY2" fmla="*/ 3147787 h 6922880"/>
              <a:gd name="connsiteX3" fmla="*/ 1622669 w 3490195"/>
              <a:gd name="connsiteY3" fmla="*/ 6912246 h 6922880"/>
              <a:gd name="connsiteX4" fmla="*/ 0 w 3490195"/>
              <a:gd name="connsiteY4" fmla="*/ 6922880 h 6922880"/>
              <a:gd name="connsiteX5" fmla="*/ 10635 w 3490195"/>
              <a:gd name="connsiteY5" fmla="*/ 31913 h 6922880"/>
              <a:gd name="connsiteX0" fmla="*/ 21268 w 3490195"/>
              <a:gd name="connsiteY0" fmla="*/ 4 h 6922880"/>
              <a:gd name="connsiteX1" fmla="*/ 1548241 w 3490195"/>
              <a:gd name="connsiteY1" fmla="*/ 0 h 6922880"/>
              <a:gd name="connsiteX2" fmla="*/ 3489885 w 3490195"/>
              <a:gd name="connsiteY2" fmla="*/ 3147787 h 6922880"/>
              <a:gd name="connsiteX3" fmla="*/ 1622669 w 3490195"/>
              <a:gd name="connsiteY3" fmla="*/ 6912246 h 6922880"/>
              <a:gd name="connsiteX4" fmla="*/ 0 w 3490195"/>
              <a:gd name="connsiteY4" fmla="*/ 6922880 h 6922880"/>
              <a:gd name="connsiteX5" fmla="*/ 21268 w 3490195"/>
              <a:gd name="connsiteY5" fmla="*/ 4 h 6922880"/>
              <a:gd name="connsiteX0" fmla="*/ 21268 w 3490195"/>
              <a:gd name="connsiteY0" fmla="*/ 4 h 6922880"/>
              <a:gd name="connsiteX1" fmla="*/ 1548241 w 3490195"/>
              <a:gd name="connsiteY1" fmla="*/ 0 h 6922880"/>
              <a:gd name="connsiteX2" fmla="*/ 3489885 w 3490195"/>
              <a:gd name="connsiteY2" fmla="*/ 3147787 h 6922880"/>
              <a:gd name="connsiteX3" fmla="*/ 1622669 w 3490195"/>
              <a:gd name="connsiteY3" fmla="*/ 6912246 h 6922880"/>
              <a:gd name="connsiteX4" fmla="*/ 0 w 3490195"/>
              <a:gd name="connsiteY4" fmla="*/ 6922880 h 6922880"/>
              <a:gd name="connsiteX5" fmla="*/ 21268 w 3490195"/>
              <a:gd name="connsiteY5" fmla="*/ 4 h 6922880"/>
              <a:gd name="connsiteX0" fmla="*/ 21268 w 3493211"/>
              <a:gd name="connsiteY0" fmla="*/ 4 h 6922880"/>
              <a:gd name="connsiteX1" fmla="*/ 1548241 w 3493211"/>
              <a:gd name="connsiteY1" fmla="*/ 0 h 6922880"/>
              <a:gd name="connsiteX2" fmla="*/ 3489885 w 3493211"/>
              <a:gd name="connsiteY2" fmla="*/ 3147787 h 6922880"/>
              <a:gd name="connsiteX3" fmla="*/ 1622669 w 3493211"/>
              <a:gd name="connsiteY3" fmla="*/ 6912246 h 6922880"/>
              <a:gd name="connsiteX4" fmla="*/ 0 w 3493211"/>
              <a:gd name="connsiteY4" fmla="*/ 6922880 h 6922880"/>
              <a:gd name="connsiteX5" fmla="*/ 21268 w 3493211"/>
              <a:gd name="connsiteY5" fmla="*/ 4 h 6922880"/>
              <a:gd name="connsiteX0" fmla="*/ 21268 w 3498429"/>
              <a:gd name="connsiteY0" fmla="*/ 4 h 6922880"/>
              <a:gd name="connsiteX1" fmla="*/ 1548241 w 3498429"/>
              <a:gd name="connsiteY1" fmla="*/ 0 h 6922880"/>
              <a:gd name="connsiteX2" fmla="*/ 3489885 w 3498429"/>
              <a:gd name="connsiteY2" fmla="*/ 3147787 h 6922880"/>
              <a:gd name="connsiteX3" fmla="*/ 1622669 w 3498429"/>
              <a:gd name="connsiteY3" fmla="*/ 6912246 h 6922880"/>
              <a:gd name="connsiteX4" fmla="*/ 0 w 3498429"/>
              <a:gd name="connsiteY4" fmla="*/ 6922880 h 6922880"/>
              <a:gd name="connsiteX5" fmla="*/ 21268 w 3498429"/>
              <a:gd name="connsiteY5" fmla="*/ 4 h 692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98429" h="6922880">
                <a:moveTo>
                  <a:pt x="21268" y="4"/>
                </a:moveTo>
                <a:lnTo>
                  <a:pt x="1548241" y="0"/>
                </a:lnTo>
                <a:cubicBezTo>
                  <a:pt x="2552339" y="478640"/>
                  <a:pt x="3413684" y="1900017"/>
                  <a:pt x="3489885" y="3147787"/>
                </a:cubicBezTo>
                <a:cubicBezTo>
                  <a:pt x="3566086" y="4395557"/>
                  <a:pt x="3147763" y="5902153"/>
                  <a:pt x="1622669" y="6912246"/>
                </a:cubicBezTo>
                <a:lnTo>
                  <a:pt x="0" y="6922880"/>
                </a:lnTo>
                <a:cubicBezTo>
                  <a:pt x="7089" y="4640068"/>
                  <a:pt x="14179" y="2282816"/>
                  <a:pt x="21268" y="4"/>
                </a:cubicBezTo>
                <a:close/>
              </a:path>
            </a:pathLst>
          </a:custGeom>
          <a:pattFill prst="pct60">
            <a:fgClr>
              <a:schemeClr val="accent1"/>
            </a:fgClr>
            <a:bgClr>
              <a:schemeClr val="bg1"/>
            </a:bgClr>
          </a:pattFill>
        </p:spPr>
        <p:txBody>
          <a:bodyPr anchor="ctr">
            <a:normAutofit/>
          </a:bodyPr>
          <a:lstStyle>
            <a:lvl1pPr marL="0" indent="0" algn="ctr">
              <a:buNone/>
              <a:defRPr sz="2000"/>
            </a:lvl1pPr>
          </a:lstStyle>
          <a:p>
            <a:endParaRPr lang="fr-FR" dirty="0"/>
          </a:p>
        </p:txBody>
      </p:sp>
      <p:pic>
        <p:nvPicPr>
          <p:cNvPr id="5" name="Image 4" descr="Une image contenant Graphique, graphisme, conception&#10;&#10;Description générée automatiquement">
            <a:extLst>
              <a:ext uri="{FF2B5EF4-FFF2-40B4-BE49-F238E27FC236}">
                <a16:creationId xmlns:a16="http://schemas.microsoft.com/office/drawing/2014/main" id="{88E3C108-2506-A448-AD15-92E0F5472BA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8168"/>
          <a:stretch/>
        </p:blipFill>
        <p:spPr>
          <a:xfrm>
            <a:off x="3434316" y="0"/>
            <a:ext cx="8757684" cy="6858000"/>
          </a:xfrm>
          <a:prstGeom prst="rect">
            <a:avLst/>
          </a:prstGeom>
        </p:spPr>
      </p:pic>
      <p:sp>
        <p:nvSpPr>
          <p:cNvPr id="9" name="Titre 7">
            <a:extLst>
              <a:ext uri="{FF2B5EF4-FFF2-40B4-BE49-F238E27FC236}">
                <a16:creationId xmlns:a16="http://schemas.microsoft.com/office/drawing/2014/main" id="{3EC76DCB-4FEE-B8AA-DD8A-7C8AC802DF27}"/>
              </a:ext>
            </a:extLst>
          </p:cNvPr>
          <p:cNvSpPr>
            <a:spLocks noGrp="1"/>
          </p:cNvSpPr>
          <p:nvPr>
            <p:ph type="title" hasCustomPrompt="1"/>
          </p:nvPr>
        </p:nvSpPr>
        <p:spPr>
          <a:xfrm>
            <a:off x="6782262" y="2345635"/>
            <a:ext cx="3169812" cy="1184886"/>
          </a:xfrm>
        </p:spPr>
        <p:txBody>
          <a:bodyPr lIns="0" anchor="t">
            <a:noAutofit/>
          </a:bodyPr>
          <a:lstStyle>
            <a:lvl1pPr algn="l" defTabSz="914400" rtl="0" eaLnBrk="1" latinLnBrk="0" hangingPunct="1">
              <a:lnSpc>
                <a:spcPts val="4500"/>
              </a:lnSpc>
              <a:spcBef>
                <a:spcPct val="0"/>
              </a:spcBef>
              <a:spcAft>
                <a:spcPts val="0"/>
              </a:spcAft>
              <a:buNone/>
              <a:defRPr lang="fr-FR" sz="4800" b="1" i="0" kern="1200" dirty="0">
                <a:solidFill>
                  <a:schemeClr val="bg1"/>
                </a:solidFill>
                <a:latin typeface="Calibri" panose="020F0502020204030204" pitchFamily="34" charset="0"/>
                <a:ea typeface="+mj-ea"/>
                <a:cs typeface="Calibri" panose="020F0502020204030204" pitchFamily="34" charset="0"/>
              </a:defRPr>
            </a:lvl1pPr>
          </a:lstStyle>
          <a:p>
            <a:r>
              <a:rPr lang="fr-FR" dirty="0"/>
              <a:t>Page de </a:t>
            </a:r>
            <a:br>
              <a:rPr lang="fr-FR" dirty="0"/>
            </a:br>
            <a:r>
              <a:rPr lang="fr-FR" dirty="0"/>
              <a:t>transition</a:t>
            </a:r>
          </a:p>
        </p:txBody>
      </p:sp>
      <p:pic>
        <p:nvPicPr>
          <p:cNvPr id="7" name="Image 6" descr="Une image contenant Graphique, graphisme, cercle, Caractère coloré&#10;&#10;Description générée automatiquement">
            <a:extLst>
              <a:ext uri="{FF2B5EF4-FFF2-40B4-BE49-F238E27FC236}">
                <a16:creationId xmlns:a16="http://schemas.microsoft.com/office/drawing/2014/main" id="{0725C82F-358C-1F52-0372-79CE847E2B7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484519" y="0"/>
            <a:ext cx="1963390" cy="6858000"/>
          </a:xfrm>
          <a:prstGeom prst="rect">
            <a:avLst/>
          </a:prstGeom>
        </p:spPr>
      </p:pic>
      <p:sp>
        <p:nvSpPr>
          <p:cNvPr id="4" name="Sous-titre 2">
            <a:extLst>
              <a:ext uri="{FF2B5EF4-FFF2-40B4-BE49-F238E27FC236}">
                <a16:creationId xmlns:a16="http://schemas.microsoft.com/office/drawing/2014/main" id="{75BA780F-39AD-DDEE-59FE-3775C92BBD2A}"/>
              </a:ext>
            </a:extLst>
          </p:cNvPr>
          <p:cNvSpPr>
            <a:spLocks noGrp="1"/>
          </p:cNvSpPr>
          <p:nvPr>
            <p:ph type="subTitle" idx="1" hasCustomPrompt="1"/>
          </p:nvPr>
        </p:nvSpPr>
        <p:spPr>
          <a:xfrm>
            <a:off x="6782262" y="2015613"/>
            <a:ext cx="3169812" cy="310358"/>
          </a:xfrm>
          <a:prstGeom prst="rect">
            <a:avLst/>
          </a:prstGeom>
        </p:spPr>
        <p:txBody>
          <a:bodyPr anchor="b">
            <a:normAutofit/>
          </a:bodyPr>
          <a:lstStyle>
            <a:lvl1pPr marL="0" indent="0" algn="l">
              <a:lnSpc>
                <a:spcPct val="0"/>
              </a:lnSpc>
              <a:spcBef>
                <a:spcPts val="0"/>
              </a:spcBef>
              <a:buNone/>
              <a:defRPr lang="fr-FR" sz="1600" b="0" i="0" kern="1200" spc="0" dirty="0" smtClean="0">
                <a:solidFill>
                  <a:schemeClr val="accent2"/>
                </a:solidFill>
                <a:latin typeface="Calibri" panose="020F0502020204030204" pitchFamily="34" charset="0"/>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PARTIE 1</a:t>
            </a:r>
          </a:p>
        </p:txBody>
      </p:sp>
      <p:pic>
        <p:nvPicPr>
          <p:cNvPr id="2" name="Image 1"/>
          <p:cNvPicPr>
            <a:picLocks noChangeAspect="1"/>
          </p:cNvPicPr>
          <p:nvPr userDrawn="1"/>
        </p:nvPicPr>
        <p:blipFill>
          <a:blip r:embed="rId4"/>
          <a:stretch>
            <a:fillRect/>
          </a:stretch>
        </p:blipFill>
        <p:spPr>
          <a:xfrm>
            <a:off x="8985207" y="192888"/>
            <a:ext cx="3036071" cy="969348"/>
          </a:xfrm>
          <a:prstGeom prst="rect">
            <a:avLst/>
          </a:prstGeom>
        </p:spPr>
      </p:pic>
    </p:spTree>
    <p:extLst>
      <p:ext uri="{BB962C8B-B14F-4D97-AF65-F5344CB8AC3E}">
        <p14:creationId xmlns:p14="http://schemas.microsoft.com/office/powerpoint/2010/main" val="25548668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ITRE2">
    <p:bg>
      <p:bgPr>
        <a:solidFill>
          <a:schemeClr val="bg1"/>
        </a:solidFill>
        <a:effectLst/>
      </p:bgPr>
    </p:bg>
    <p:spTree>
      <p:nvGrpSpPr>
        <p:cNvPr id="1" name=""/>
        <p:cNvGrpSpPr/>
        <p:nvPr/>
      </p:nvGrpSpPr>
      <p:grpSpPr>
        <a:xfrm>
          <a:off x="0" y="0"/>
          <a:ext cx="0" cy="0"/>
          <a:chOff x="0" y="0"/>
          <a:chExt cx="0" cy="0"/>
        </a:xfrm>
      </p:grpSpPr>
      <p:pic>
        <p:nvPicPr>
          <p:cNvPr id="4" name="Image 3" descr="Une image contenant Graphique, conception&#10;&#10;Description générée automatiquement">
            <a:extLst>
              <a:ext uri="{FF2B5EF4-FFF2-40B4-BE49-F238E27FC236}">
                <a16:creationId xmlns:a16="http://schemas.microsoft.com/office/drawing/2014/main" id="{D790EBC7-ED67-2F83-E5A1-F1ABBC1EAF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itre 7">
            <a:extLst>
              <a:ext uri="{FF2B5EF4-FFF2-40B4-BE49-F238E27FC236}">
                <a16:creationId xmlns:a16="http://schemas.microsoft.com/office/drawing/2014/main" id="{3EC76DCB-4FEE-B8AA-DD8A-7C8AC802DF27}"/>
              </a:ext>
            </a:extLst>
          </p:cNvPr>
          <p:cNvSpPr>
            <a:spLocks noGrp="1"/>
          </p:cNvSpPr>
          <p:nvPr>
            <p:ph type="title" hasCustomPrompt="1"/>
          </p:nvPr>
        </p:nvSpPr>
        <p:spPr>
          <a:xfrm>
            <a:off x="6782262" y="2345635"/>
            <a:ext cx="3169812" cy="1184886"/>
          </a:xfrm>
        </p:spPr>
        <p:txBody>
          <a:bodyPr lIns="0" anchor="t">
            <a:noAutofit/>
          </a:bodyPr>
          <a:lstStyle>
            <a:lvl1pPr algn="l" defTabSz="914400" rtl="0" eaLnBrk="1" latinLnBrk="0" hangingPunct="1">
              <a:lnSpc>
                <a:spcPts val="4500"/>
              </a:lnSpc>
              <a:spcBef>
                <a:spcPct val="0"/>
              </a:spcBef>
              <a:spcAft>
                <a:spcPts val="0"/>
              </a:spcAft>
              <a:buNone/>
              <a:defRPr lang="fr-FR" sz="4800" b="1" i="0" kern="1200" dirty="0">
                <a:solidFill>
                  <a:schemeClr val="bg1"/>
                </a:solidFill>
                <a:latin typeface="Calibri" panose="020F0502020204030204" pitchFamily="34" charset="0"/>
                <a:ea typeface="+mj-ea"/>
                <a:cs typeface="Calibri" panose="020F0502020204030204" pitchFamily="34" charset="0"/>
              </a:defRPr>
            </a:lvl1pPr>
          </a:lstStyle>
          <a:p>
            <a:r>
              <a:rPr lang="fr-FR" dirty="0"/>
              <a:t>Page de </a:t>
            </a:r>
            <a:br>
              <a:rPr lang="fr-FR" dirty="0"/>
            </a:br>
            <a:r>
              <a:rPr lang="fr-FR" dirty="0"/>
              <a:t>transition</a:t>
            </a:r>
          </a:p>
        </p:txBody>
      </p:sp>
      <p:sp>
        <p:nvSpPr>
          <p:cNvPr id="12" name="Sous-titre 2">
            <a:extLst>
              <a:ext uri="{FF2B5EF4-FFF2-40B4-BE49-F238E27FC236}">
                <a16:creationId xmlns:a16="http://schemas.microsoft.com/office/drawing/2014/main" id="{932DB1DD-54F8-5B7D-EE2A-AB1DFDCCE7BA}"/>
              </a:ext>
            </a:extLst>
          </p:cNvPr>
          <p:cNvSpPr>
            <a:spLocks noGrp="1"/>
          </p:cNvSpPr>
          <p:nvPr>
            <p:ph type="subTitle" idx="1" hasCustomPrompt="1"/>
          </p:nvPr>
        </p:nvSpPr>
        <p:spPr>
          <a:xfrm>
            <a:off x="6782262" y="2015613"/>
            <a:ext cx="3169812" cy="310358"/>
          </a:xfrm>
          <a:prstGeom prst="rect">
            <a:avLst/>
          </a:prstGeom>
        </p:spPr>
        <p:txBody>
          <a:bodyPr anchor="b">
            <a:normAutofit/>
          </a:bodyPr>
          <a:lstStyle>
            <a:lvl1pPr marL="0" indent="0" algn="l">
              <a:lnSpc>
                <a:spcPct val="0"/>
              </a:lnSpc>
              <a:spcBef>
                <a:spcPts val="0"/>
              </a:spcBef>
              <a:buNone/>
              <a:defRPr lang="fr-FR" sz="1600" b="0" i="0" kern="1200" spc="0" dirty="0" smtClean="0">
                <a:solidFill>
                  <a:schemeClr val="accent1"/>
                </a:solidFill>
                <a:latin typeface="Calibri" panose="020F0502020204030204" pitchFamily="34" charset="0"/>
                <a:ea typeface="+mj-ea"/>
                <a:cs typeface="Calibri" panose="020F050202020403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PARTIE 2</a:t>
            </a:r>
          </a:p>
        </p:txBody>
      </p:sp>
      <p:pic>
        <p:nvPicPr>
          <p:cNvPr id="2" name="Image 1"/>
          <p:cNvPicPr>
            <a:picLocks noChangeAspect="1"/>
          </p:cNvPicPr>
          <p:nvPr userDrawn="1"/>
        </p:nvPicPr>
        <p:blipFill>
          <a:blip r:embed="rId3"/>
          <a:stretch>
            <a:fillRect/>
          </a:stretch>
        </p:blipFill>
        <p:spPr>
          <a:xfrm>
            <a:off x="9018158" y="159937"/>
            <a:ext cx="3036071" cy="969348"/>
          </a:xfrm>
          <a:prstGeom prst="rect">
            <a:avLst/>
          </a:prstGeom>
        </p:spPr>
      </p:pic>
    </p:spTree>
    <p:extLst>
      <p:ext uri="{BB962C8B-B14F-4D97-AF65-F5344CB8AC3E}">
        <p14:creationId xmlns:p14="http://schemas.microsoft.com/office/powerpoint/2010/main" val="30646546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E_IMAGE">
    <p:spTree>
      <p:nvGrpSpPr>
        <p:cNvPr id="1" name=""/>
        <p:cNvGrpSpPr/>
        <p:nvPr/>
      </p:nvGrpSpPr>
      <p:grpSpPr>
        <a:xfrm>
          <a:off x="0" y="0"/>
          <a:ext cx="0" cy="0"/>
          <a:chOff x="0" y="0"/>
          <a:chExt cx="0" cy="0"/>
        </a:xfrm>
      </p:grpSpPr>
      <p:pic>
        <p:nvPicPr>
          <p:cNvPr id="14" name="Image 13" descr="Une image contenant Graphique, graphisme, conception&#10;&#10;Description générée automatiquement">
            <a:extLst>
              <a:ext uri="{FF2B5EF4-FFF2-40B4-BE49-F238E27FC236}">
                <a16:creationId xmlns:a16="http://schemas.microsoft.com/office/drawing/2014/main" id="{4A74D597-5C77-959B-72A2-51565C41AF9A}"/>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65" y="0"/>
            <a:ext cx="12192000" cy="6858000"/>
          </a:xfrm>
          <a:prstGeom prst="rect">
            <a:avLst/>
          </a:prstGeom>
        </p:spPr>
      </p:pic>
      <p:sp>
        <p:nvSpPr>
          <p:cNvPr id="4" name="Espace réservé pour une image  5">
            <a:extLst>
              <a:ext uri="{FF2B5EF4-FFF2-40B4-BE49-F238E27FC236}">
                <a16:creationId xmlns:a16="http://schemas.microsoft.com/office/drawing/2014/main" id="{07E79395-AADC-BAB6-D014-08CC538AA44A}"/>
              </a:ext>
            </a:extLst>
          </p:cNvPr>
          <p:cNvSpPr>
            <a:spLocks noGrp="1"/>
          </p:cNvSpPr>
          <p:nvPr>
            <p:ph type="pic" sz="quarter" idx="13"/>
          </p:nvPr>
        </p:nvSpPr>
        <p:spPr>
          <a:xfrm>
            <a:off x="5418271" y="3538231"/>
            <a:ext cx="6094682" cy="2556000"/>
          </a:xfrm>
          <a:prstGeom prst="rect">
            <a:avLst/>
          </a:prstGeom>
          <a:pattFill prst="pct80">
            <a:fgClr>
              <a:schemeClr val="accent1"/>
            </a:fgClr>
            <a:bgClr>
              <a:schemeClr val="bg1"/>
            </a:bgClr>
          </a:pattFill>
        </p:spPr>
        <p:txBody>
          <a:bodyPr anchor="ctr">
            <a:normAutofit/>
          </a:bodyPr>
          <a:lstStyle>
            <a:lvl1pPr marL="0" indent="0" algn="ctr">
              <a:buNone/>
              <a:defRPr sz="2000"/>
            </a:lvl1pPr>
          </a:lstStyle>
          <a:p>
            <a:endParaRPr lang="fr-FR" dirty="0"/>
          </a:p>
        </p:txBody>
      </p:sp>
      <p:sp>
        <p:nvSpPr>
          <p:cNvPr id="7" name="Espace réservé pour une image  5">
            <a:extLst>
              <a:ext uri="{FF2B5EF4-FFF2-40B4-BE49-F238E27FC236}">
                <a16:creationId xmlns:a16="http://schemas.microsoft.com/office/drawing/2014/main" id="{2F95E60E-E55F-F5F2-D3D5-D98F75998D4E}"/>
              </a:ext>
            </a:extLst>
          </p:cNvPr>
          <p:cNvSpPr>
            <a:spLocks noGrp="1"/>
          </p:cNvSpPr>
          <p:nvPr>
            <p:ph type="pic" sz="quarter" idx="14"/>
          </p:nvPr>
        </p:nvSpPr>
        <p:spPr>
          <a:xfrm>
            <a:off x="5418271" y="860112"/>
            <a:ext cx="3038167" cy="2658455"/>
          </a:xfrm>
          <a:prstGeom prst="rect">
            <a:avLst/>
          </a:prstGeom>
          <a:pattFill prst="pct80">
            <a:fgClr>
              <a:schemeClr val="accent1"/>
            </a:fgClr>
            <a:bgClr>
              <a:schemeClr val="bg1"/>
            </a:bgClr>
          </a:pattFill>
        </p:spPr>
        <p:txBody>
          <a:bodyPr anchor="ctr">
            <a:normAutofit/>
          </a:bodyPr>
          <a:lstStyle>
            <a:lvl1pPr marL="0" indent="0" algn="ctr">
              <a:buNone/>
              <a:defRPr sz="2000"/>
            </a:lvl1pPr>
          </a:lstStyle>
          <a:p>
            <a:endParaRPr lang="fr-FR" dirty="0"/>
          </a:p>
        </p:txBody>
      </p:sp>
      <p:sp>
        <p:nvSpPr>
          <p:cNvPr id="8" name="Espace réservé pour une image  5">
            <a:extLst>
              <a:ext uri="{FF2B5EF4-FFF2-40B4-BE49-F238E27FC236}">
                <a16:creationId xmlns:a16="http://schemas.microsoft.com/office/drawing/2014/main" id="{7F669D08-3E8B-FF3C-472D-E58296772B4F}"/>
              </a:ext>
            </a:extLst>
          </p:cNvPr>
          <p:cNvSpPr>
            <a:spLocks noGrp="1"/>
          </p:cNvSpPr>
          <p:nvPr>
            <p:ph type="pic" sz="quarter" idx="15"/>
          </p:nvPr>
        </p:nvSpPr>
        <p:spPr>
          <a:xfrm>
            <a:off x="8474783" y="860112"/>
            <a:ext cx="3038167" cy="2658455"/>
          </a:xfrm>
          <a:prstGeom prst="rect">
            <a:avLst/>
          </a:prstGeom>
          <a:pattFill prst="pct80">
            <a:fgClr>
              <a:schemeClr val="accent1"/>
            </a:fgClr>
            <a:bgClr>
              <a:schemeClr val="bg1"/>
            </a:bgClr>
          </a:pattFill>
        </p:spPr>
        <p:txBody>
          <a:bodyPr anchor="ctr">
            <a:normAutofit/>
          </a:bodyPr>
          <a:lstStyle>
            <a:lvl1pPr marL="0" indent="0" algn="ctr">
              <a:buNone/>
              <a:defRPr sz="2000"/>
            </a:lvl1pPr>
          </a:lstStyle>
          <a:p>
            <a:endParaRPr lang="fr-FR" dirty="0"/>
          </a:p>
        </p:txBody>
      </p:sp>
      <p:sp>
        <p:nvSpPr>
          <p:cNvPr id="2" name="Espace réservé du pied de page 4">
            <a:extLst>
              <a:ext uri="{FF2B5EF4-FFF2-40B4-BE49-F238E27FC236}">
                <a16:creationId xmlns:a16="http://schemas.microsoft.com/office/drawing/2014/main" id="{82310C9B-DB75-EE27-A63B-31208E57C702}"/>
              </a:ext>
            </a:extLst>
          </p:cNvPr>
          <p:cNvSpPr txBox="1">
            <a:spLocks/>
          </p:cNvSpPr>
          <p:nvPr userDrawn="1"/>
        </p:nvSpPr>
        <p:spPr>
          <a:xfrm>
            <a:off x="679047" y="475324"/>
            <a:ext cx="4114800" cy="365125"/>
          </a:xfrm>
          <a:prstGeom prst="rect">
            <a:avLst/>
          </a:prstGeom>
        </p:spPr>
        <p:txBody>
          <a:bodyPr vert="horz" lIns="91440" tIns="45720" rIns="91440" bIns="45720" rtlCol="0" anchor="ctr"/>
          <a:lstStyle>
            <a:defPPr>
              <a:defRPr lang="fr-FR"/>
            </a:defPPr>
            <a:lvl1pPr marL="0" algn="l" defTabSz="914400" rtl="0" eaLnBrk="1" latinLnBrk="0" hangingPunct="1">
              <a:defRPr sz="105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r-FR"/>
              <a:t>Titre de la partie</a:t>
            </a:r>
            <a:endParaRPr lang="fr-FR" dirty="0"/>
          </a:p>
        </p:txBody>
      </p:sp>
      <p:sp>
        <p:nvSpPr>
          <p:cNvPr id="9" name="Espace réservé du numéro de diapositive 5">
            <a:extLst>
              <a:ext uri="{FF2B5EF4-FFF2-40B4-BE49-F238E27FC236}">
                <a16:creationId xmlns:a16="http://schemas.microsoft.com/office/drawing/2014/main" id="{797967F6-6846-6566-E477-F370DB3DD460}"/>
              </a:ext>
            </a:extLst>
          </p:cNvPr>
          <p:cNvSpPr txBox="1">
            <a:spLocks/>
          </p:cNvSpPr>
          <p:nvPr userDrawn="1"/>
        </p:nvSpPr>
        <p:spPr>
          <a:xfrm>
            <a:off x="8769753" y="47532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lang="fr-FR" sz="1050" b="0" kern="1200" smtClean="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323121-2B91-9B43-87FB-8F881B15ADD4}" type="slidenum">
              <a:rPr lang="fr-FR" smtClean="0"/>
              <a:pPr/>
              <a:t>‹N°›</a:t>
            </a:fld>
            <a:endParaRPr lang="fr-FR" dirty="0"/>
          </a:p>
        </p:txBody>
      </p:sp>
      <p:cxnSp>
        <p:nvCxnSpPr>
          <p:cNvPr id="10" name="Connecteur droit 9">
            <a:extLst>
              <a:ext uri="{FF2B5EF4-FFF2-40B4-BE49-F238E27FC236}">
                <a16:creationId xmlns:a16="http://schemas.microsoft.com/office/drawing/2014/main" id="{77052AEC-A874-D32E-A51B-24C44B59A267}"/>
              </a:ext>
            </a:extLst>
          </p:cNvPr>
          <p:cNvCxnSpPr>
            <a:cxnSpLocks/>
          </p:cNvCxnSpPr>
          <p:nvPr userDrawn="1"/>
        </p:nvCxnSpPr>
        <p:spPr>
          <a:xfrm>
            <a:off x="677118" y="840448"/>
            <a:ext cx="10835835" cy="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Espace réservé du texte 6">
            <a:extLst>
              <a:ext uri="{FF2B5EF4-FFF2-40B4-BE49-F238E27FC236}">
                <a16:creationId xmlns:a16="http://schemas.microsoft.com/office/drawing/2014/main" id="{67919D8E-2351-CB3E-E56A-0E9C19936B77}"/>
              </a:ext>
            </a:extLst>
          </p:cNvPr>
          <p:cNvSpPr>
            <a:spLocks noGrp="1"/>
          </p:cNvSpPr>
          <p:nvPr>
            <p:ph type="body" sz="quarter" idx="16"/>
          </p:nvPr>
        </p:nvSpPr>
        <p:spPr>
          <a:xfrm>
            <a:off x="677118" y="1680897"/>
            <a:ext cx="4063069" cy="2658454"/>
          </a:xfrm>
        </p:spPr>
        <p:txBody>
          <a:bodyPr numCol="1" spcCol="1080000"/>
          <a:lstStyle/>
          <a:p>
            <a:pPr lvl="0"/>
            <a:r>
              <a:rPr lang="fr-FR" dirty="0"/>
              <a:t>Cliquez pour modifier les styles du texte du masque</a:t>
            </a:r>
          </a:p>
          <a:p>
            <a:pPr lvl="0"/>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3" name="Image 2"/>
          <p:cNvPicPr>
            <a:picLocks noChangeAspect="1"/>
          </p:cNvPicPr>
          <p:nvPr userDrawn="1"/>
        </p:nvPicPr>
        <p:blipFill>
          <a:blip r:embed="rId3"/>
          <a:stretch>
            <a:fillRect/>
          </a:stretch>
        </p:blipFill>
        <p:spPr>
          <a:xfrm>
            <a:off x="9134522" y="0"/>
            <a:ext cx="3036071" cy="969348"/>
          </a:xfrm>
          <a:prstGeom prst="rect">
            <a:avLst/>
          </a:prstGeom>
        </p:spPr>
      </p:pic>
    </p:spTree>
    <p:extLst>
      <p:ext uri="{BB962C8B-B14F-4D97-AF65-F5344CB8AC3E}">
        <p14:creationId xmlns:p14="http://schemas.microsoft.com/office/powerpoint/2010/main" val="4256302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E 2 COLONNES">
    <p:spTree>
      <p:nvGrpSpPr>
        <p:cNvPr id="1" name=""/>
        <p:cNvGrpSpPr/>
        <p:nvPr/>
      </p:nvGrpSpPr>
      <p:grpSpPr>
        <a:xfrm>
          <a:off x="0" y="0"/>
          <a:ext cx="0" cy="0"/>
          <a:chOff x="0" y="0"/>
          <a:chExt cx="0" cy="0"/>
        </a:xfrm>
      </p:grpSpPr>
      <p:pic>
        <p:nvPicPr>
          <p:cNvPr id="14" name="Image 13" descr="Une image contenant capture d’écran, Graphique&#10;&#10;Description générée automatiquement">
            <a:extLst>
              <a:ext uri="{FF2B5EF4-FFF2-40B4-BE49-F238E27FC236}">
                <a16:creationId xmlns:a16="http://schemas.microsoft.com/office/drawing/2014/main" id="{D4D6E227-8A80-FDE5-F265-9FA61C995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Espace réservé du texte 6">
            <a:extLst>
              <a:ext uri="{FF2B5EF4-FFF2-40B4-BE49-F238E27FC236}">
                <a16:creationId xmlns:a16="http://schemas.microsoft.com/office/drawing/2014/main" id="{12547637-A66B-2E70-F4C2-FA836BFBA7E7}"/>
              </a:ext>
            </a:extLst>
          </p:cNvPr>
          <p:cNvSpPr>
            <a:spLocks noGrp="1"/>
          </p:cNvSpPr>
          <p:nvPr>
            <p:ph type="body" sz="quarter" idx="13"/>
          </p:nvPr>
        </p:nvSpPr>
        <p:spPr>
          <a:xfrm>
            <a:off x="1360450" y="1907711"/>
            <a:ext cx="9471102" cy="3679047"/>
          </a:xfrm>
        </p:spPr>
        <p:txBody>
          <a:bodyPr numCol="2" spcCol="1080000"/>
          <a:lstStyle/>
          <a:p>
            <a:pPr lvl="0"/>
            <a:r>
              <a:rPr lang="fr-FR" dirty="0"/>
              <a:t>Cliquez pour modifier les styles du texte du masque</a:t>
            </a:r>
          </a:p>
          <a:p>
            <a:pPr lvl="0"/>
            <a:endParaRPr lang="fr-FR" dirty="0"/>
          </a:p>
          <a:p>
            <a:pPr lvl="0"/>
            <a:endParaRPr lang="fr-FR" dirty="0"/>
          </a:p>
          <a:p>
            <a:pPr lvl="0"/>
            <a:endParaRPr lang="fr-FR" dirty="0"/>
          </a:p>
          <a:p>
            <a:pPr lvl="0"/>
            <a:endParaRPr lang="fr-FR" dirty="0"/>
          </a:p>
          <a:p>
            <a:pPr lvl="0"/>
            <a:endParaRPr lang="fr-FR" dirty="0"/>
          </a:p>
          <a:p>
            <a:pPr lvl="0"/>
            <a:endParaRPr lang="fr-FR" dirty="0"/>
          </a:p>
          <a:p>
            <a:pPr lvl="0"/>
            <a:endParaRPr lang="fr-FR" dirty="0"/>
          </a:p>
          <a:p>
            <a:pPr lvl="0"/>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pied de page 4">
            <a:extLst>
              <a:ext uri="{FF2B5EF4-FFF2-40B4-BE49-F238E27FC236}">
                <a16:creationId xmlns:a16="http://schemas.microsoft.com/office/drawing/2014/main" id="{A8F9663C-A6C5-1F34-8140-C25AA7F825BD}"/>
              </a:ext>
            </a:extLst>
          </p:cNvPr>
          <p:cNvSpPr txBox="1">
            <a:spLocks/>
          </p:cNvSpPr>
          <p:nvPr userDrawn="1"/>
        </p:nvSpPr>
        <p:spPr>
          <a:xfrm>
            <a:off x="679047" y="475324"/>
            <a:ext cx="4114800" cy="365125"/>
          </a:xfrm>
          <a:prstGeom prst="rect">
            <a:avLst/>
          </a:prstGeom>
        </p:spPr>
        <p:txBody>
          <a:bodyPr vert="horz" lIns="91440" tIns="45720" rIns="91440" bIns="45720" rtlCol="0" anchor="ctr"/>
          <a:lstStyle>
            <a:defPPr>
              <a:defRPr lang="fr-FR"/>
            </a:defPPr>
            <a:lvl1pPr marL="0" algn="l" defTabSz="914400" rtl="0" eaLnBrk="1" latinLnBrk="0" hangingPunct="1">
              <a:defRPr sz="105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9" name="Espace réservé du numéro de diapositive 5">
            <a:extLst>
              <a:ext uri="{FF2B5EF4-FFF2-40B4-BE49-F238E27FC236}">
                <a16:creationId xmlns:a16="http://schemas.microsoft.com/office/drawing/2014/main" id="{9F29C225-712D-DD8A-71E5-B1FFA5F76034}"/>
              </a:ext>
            </a:extLst>
          </p:cNvPr>
          <p:cNvSpPr txBox="1">
            <a:spLocks/>
          </p:cNvSpPr>
          <p:nvPr userDrawn="1"/>
        </p:nvSpPr>
        <p:spPr>
          <a:xfrm>
            <a:off x="8769753" y="47532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lang="fr-FR" sz="1050" b="0" kern="1200" smtClean="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323121-2B91-9B43-87FB-8F881B15ADD4}" type="slidenum">
              <a:rPr lang="fr-FR" smtClean="0"/>
              <a:pPr/>
              <a:t>‹N°›</a:t>
            </a:fld>
            <a:endParaRPr lang="fr-FR" dirty="0"/>
          </a:p>
        </p:txBody>
      </p:sp>
      <p:cxnSp>
        <p:nvCxnSpPr>
          <p:cNvPr id="10" name="Connecteur droit 9">
            <a:extLst>
              <a:ext uri="{FF2B5EF4-FFF2-40B4-BE49-F238E27FC236}">
                <a16:creationId xmlns:a16="http://schemas.microsoft.com/office/drawing/2014/main" id="{62A4C27B-34A7-69EE-8113-E461DAA35FFE}"/>
              </a:ext>
            </a:extLst>
          </p:cNvPr>
          <p:cNvCxnSpPr>
            <a:cxnSpLocks/>
          </p:cNvCxnSpPr>
          <p:nvPr userDrawn="1"/>
        </p:nvCxnSpPr>
        <p:spPr>
          <a:xfrm>
            <a:off x="677118" y="840448"/>
            <a:ext cx="10835835" cy="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userDrawn="1"/>
        </p:nvPicPr>
        <p:blipFill>
          <a:blip r:embed="rId3"/>
          <a:stretch>
            <a:fillRect/>
          </a:stretch>
        </p:blipFill>
        <p:spPr>
          <a:xfrm>
            <a:off x="9154000" y="0"/>
            <a:ext cx="3036071" cy="969348"/>
          </a:xfrm>
          <a:prstGeom prst="rect">
            <a:avLst/>
          </a:prstGeom>
        </p:spPr>
      </p:pic>
    </p:spTree>
    <p:extLst>
      <p:ext uri="{BB962C8B-B14F-4D97-AF65-F5344CB8AC3E}">
        <p14:creationId xmlns:p14="http://schemas.microsoft.com/office/powerpoint/2010/main" val="27084175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E 1 COLONNE">
    <p:spTree>
      <p:nvGrpSpPr>
        <p:cNvPr id="1" name=""/>
        <p:cNvGrpSpPr/>
        <p:nvPr/>
      </p:nvGrpSpPr>
      <p:grpSpPr>
        <a:xfrm>
          <a:off x="0" y="0"/>
          <a:ext cx="0" cy="0"/>
          <a:chOff x="0" y="0"/>
          <a:chExt cx="0" cy="0"/>
        </a:xfrm>
      </p:grpSpPr>
      <p:pic>
        <p:nvPicPr>
          <p:cNvPr id="14" name="Image 13" descr="Une image contenant capture d’écran, Graphique&#10;&#10;Description générée automatiquement">
            <a:extLst>
              <a:ext uri="{FF2B5EF4-FFF2-40B4-BE49-F238E27FC236}">
                <a16:creationId xmlns:a16="http://schemas.microsoft.com/office/drawing/2014/main" id="{D4D6E227-8A80-FDE5-F265-9FA61C995A7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Espace réservé du texte 6">
            <a:extLst>
              <a:ext uri="{FF2B5EF4-FFF2-40B4-BE49-F238E27FC236}">
                <a16:creationId xmlns:a16="http://schemas.microsoft.com/office/drawing/2014/main" id="{12547637-A66B-2E70-F4C2-FA836BFBA7E7}"/>
              </a:ext>
            </a:extLst>
          </p:cNvPr>
          <p:cNvSpPr>
            <a:spLocks noGrp="1"/>
          </p:cNvSpPr>
          <p:nvPr>
            <p:ph type="body" sz="quarter" idx="13"/>
          </p:nvPr>
        </p:nvSpPr>
        <p:spPr>
          <a:xfrm>
            <a:off x="1360450" y="1907711"/>
            <a:ext cx="9471102" cy="3679047"/>
          </a:xfrm>
        </p:spPr>
        <p:txBody>
          <a:bodyPr numCol="1"/>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8" name="Espace réservé du pied de page 4">
            <a:extLst>
              <a:ext uri="{FF2B5EF4-FFF2-40B4-BE49-F238E27FC236}">
                <a16:creationId xmlns:a16="http://schemas.microsoft.com/office/drawing/2014/main" id="{A8F9663C-A6C5-1F34-8140-C25AA7F825BD}"/>
              </a:ext>
            </a:extLst>
          </p:cNvPr>
          <p:cNvSpPr txBox="1">
            <a:spLocks/>
          </p:cNvSpPr>
          <p:nvPr userDrawn="1"/>
        </p:nvSpPr>
        <p:spPr>
          <a:xfrm>
            <a:off x="679047" y="475324"/>
            <a:ext cx="4114800" cy="365125"/>
          </a:xfrm>
          <a:prstGeom prst="rect">
            <a:avLst/>
          </a:prstGeom>
        </p:spPr>
        <p:txBody>
          <a:bodyPr vert="horz" lIns="91440" tIns="45720" rIns="91440" bIns="45720" rtlCol="0" anchor="ctr"/>
          <a:lstStyle>
            <a:defPPr>
              <a:defRPr lang="fr-FR"/>
            </a:defPPr>
            <a:lvl1pPr marL="0" algn="l" defTabSz="914400" rtl="0" eaLnBrk="1" latinLnBrk="0" hangingPunct="1">
              <a:defRPr sz="1050" b="1" kern="120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dirty="0"/>
          </a:p>
        </p:txBody>
      </p:sp>
      <p:sp>
        <p:nvSpPr>
          <p:cNvPr id="9" name="Espace réservé du numéro de diapositive 5">
            <a:extLst>
              <a:ext uri="{FF2B5EF4-FFF2-40B4-BE49-F238E27FC236}">
                <a16:creationId xmlns:a16="http://schemas.microsoft.com/office/drawing/2014/main" id="{9F29C225-712D-DD8A-71E5-B1FFA5F76034}"/>
              </a:ext>
            </a:extLst>
          </p:cNvPr>
          <p:cNvSpPr txBox="1">
            <a:spLocks/>
          </p:cNvSpPr>
          <p:nvPr userDrawn="1"/>
        </p:nvSpPr>
        <p:spPr>
          <a:xfrm>
            <a:off x="8769753" y="475324"/>
            <a:ext cx="2743200" cy="365125"/>
          </a:xfrm>
          <a:prstGeom prst="rect">
            <a:avLst/>
          </a:prstGeom>
        </p:spPr>
        <p:txBody>
          <a:bodyPr vert="horz" lIns="91440" tIns="45720" rIns="91440" bIns="45720" rtlCol="0" anchor="ctr"/>
          <a:lstStyle>
            <a:defPPr>
              <a:defRPr lang="fr-FR"/>
            </a:defPPr>
            <a:lvl1pPr marL="0" algn="r" defTabSz="914400" rtl="0" eaLnBrk="1" latinLnBrk="0" hangingPunct="1">
              <a:defRPr lang="fr-FR" sz="1050" b="0" kern="1200" smtClean="0">
                <a:solidFill>
                  <a:schemeClr val="accent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D323121-2B91-9B43-87FB-8F881B15ADD4}" type="slidenum">
              <a:rPr lang="fr-FR" smtClean="0"/>
              <a:pPr/>
              <a:t>‹N°›</a:t>
            </a:fld>
            <a:endParaRPr lang="fr-FR" dirty="0"/>
          </a:p>
        </p:txBody>
      </p:sp>
      <p:cxnSp>
        <p:nvCxnSpPr>
          <p:cNvPr id="10" name="Connecteur droit 9">
            <a:extLst>
              <a:ext uri="{FF2B5EF4-FFF2-40B4-BE49-F238E27FC236}">
                <a16:creationId xmlns:a16="http://schemas.microsoft.com/office/drawing/2014/main" id="{62A4C27B-34A7-69EE-8113-E461DAA35FFE}"/>
              </a:ext>
            </a:extLst>
          </p:cNvPr>
          <p:cNvCxnSpPr>
            <a:cxnSpLocks/>
          </p:cNvCxnSpPr>
          <p:nvPr userDrawn="1"/>
        </p:nvCxnSpPr>
        <p:spPr>
          <a:xfrm>
            <a:off x="677118" y="840448"/>
            <a:ext cx="10835835" cy="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 name="Image 1"/>
          <p:cNvPicPr>
            <a:picLocks noChangeAspect="1"/>
          </p:cNvPicPr>
          <p:nvPr userDrawn="1"/>
        </p:nvPicPr>
        <p:blipFill>
          <a:blip r:embed="rId3"/>
          <a:stretch>
            <a:fillRect/>
          </a:stretch>
        </p:blipFill>
        <p:spPr>
          <a:xfrm>
            <a:off x="9034635" y="0"/>
            <a:ext cx="3036071" cy="969348"/>
          </a:xfrm>
          <a:prstGeom prst="rect">
            <a:avLst/>
          </a:prstGeom>
        </p:spPr>
      </p:pic>
    </p:spTree>
    <p:extLst>
      <p:ext uri="{BB962C8B-B14F-4D97-AF65-F5344CB8AC3E}">
        <p14:creationId xmlns:p14="http://schemas.microsoft.com/office/powerpoint/2010/main" val="2206165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Vide">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04A18F0A-A689-4228-8E93-36CBDB9B8647}" type="datetime1">
              <a:rPr lang="fr-FR" altLang="fr-FR" smtClean="0"/>
              <a:t>25/07/2024</a:t>
            </a:fld>
            <a:endParaRPr lang="fr-FR" altLang="fr-FR"/>
          </a:p>
        </p:txBody>
      </p:sp>
      <p:sp>
        <p:nvSpPr>
          <p:cNvPr id="3" name="Footer Placeholder 21"/>
          <p:cNvSpPr>
            <a:spLocks noGrp="1"/>
          </p:cNvSpPr>
          <p:nvPr>
            <p:ph type="ftr" sz="quarter" idx="11"/>
          </p:nvPr>
        </p:nvSpPr>
        <p:spPr/>
        <p:txBody>
          <a:bodyPr/>
          <a:lstStyle>
            <a:lvl1pPr>
              <a:defRPr/>
            </a:lvl1pPr>
          </a:lstStyle>
          <a:p>
            <a:pPr>
              <a:defRPr/>
            </a:pPr>
            <a:r>
              <a:rPr lang="fr-FR" altLang="fr-FR" smtClean="0"/>
              <a:t>MP &amp; CC V3  2024-2025</a:t>
            </a:r>
            <a:endParaRPr lang="fr-FR" altLang="fr-FR"/>
          </a:p>
        </p:txBody>
      </p:sp>
      <p:sp>
        <p:nvSpPr>
          <p:cNvPr id="4" name="Slide Number Placeholder 17"/>
          <p:cNvSpPr>
            <a:spLocks noGrp="1"/>
          </p:cNvSpPr>
          <p:nvPr>
            <p:ph type="sldNum" sz="quarter" idx="12"/>
          </p:nvPr>
        </p:nvSpPr>
        <p:spPr/>
        <p:txBody>
          <a:bodyPr/>
          <a:lstStyle>
            <a:lvl1pPr>
              <a:defRPr/>
            </a:lvl1pPr>
          </a:lstStyle>
          <a:p>
            <a:pPr>
              <a:defRPr/>
            </a:pPr>
            <a:fld id="{5E29E84B-0D01-4D02-BA6F-8F4BAF46128B}" type="slidenum">
              <a:rPr lang="fr-FR" altLang="fr-FR"/>
              <a:pPr>
                <a:defRPr/>
              </a:pPr>
              <a:t>‹N°›</a:t>
            </a:fld>
            <a:endParaRPr lang="fr-FR" altLang="fr-FR"/>
          </a:p>
        </p:txBody>
      </p:sp>
    </p:spTree>
    <p:extLst>
      <p:ext uri="{BB962C8B-B14F-4D97-AF65-F5344CB8AC3E}">
        <p14:creationId xmlns:p14="http://schemas.microsoft.com/office/powerpoint/2010/main" val="2440661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541355D2-16AD-77EC-5B57-9106C53A92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E8878690-89A6-DF94-8234-F344C0F199F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pic>
        <p:nvPicPr>
          <p:cNvPr id="4" name="Image 3"/>
          <p:cNvPicPr>
            <a:picLocks noChangeAspect="1"/>
          </p:cNvPicPr>
          <p:nvPr userDrawn="1"/>
        </p:nvPicPr>
        <p:blipFill>
          <a:blip r:embed="rId12"/>
          <a:stretch>
            <a:fillRect/>
          </a:stretch>
        </p:blipFill>
        <p:spPr>
          <a:xfrm>
            <a:off x="9026396" y="58558"/>
            <a:ext cx="3036071" cy="969348"/>
          </a:xfrm>
          <a:prstGeom prst="rect">
            <a:avLst/>
          </a:prstGeom>
        </p:spPr>
      </p:pic>
    </p:spTree>
    <p:extLst>
      <p:ext uri="{BB962C8B-B14F-4D97-AF65-F5344CB8AC3E}">
        <p14:creationId xmlns:p14="http://schemas.microsoft.com/office/powerpoint/2010/main" val="3778669817"/>
      </p:ext>
    </p:extLst>
  </p:cSld>
  <p:clrMap bg1="lt1" tx1="dk1" bg2="lt2" tx2="dk2" accent1="accent1" accent2="accent2" accent3="accent3" accent4="accent4" accent5="accent5" accent6="accent6" hlink="hlink" folHlink="folHlink"/>
  <p:sldLayoutIdLst>
    <p:sldLayoutId id="2147483694" r:id="rId1"/>
    <p:sldLayoutId id="2147483768" r:id="rId2"/>
    <p:sldLayoutId id="2147483769" r:id="rId3"/>
    <p:sldLayoutId id="2147483770" r:id="rId4"/>
    <p:sldLayoutId id="2147483771" r:id="rId5"/>
    <p:sldLayoutId id="2147483812" r:id="rId6"/>
    <p:sldLayoutId id="2147483819" r:id="rId7"/>
    <p:sldLayoutId id="2147483821" r:id="rId8"/>
    <p:sldLayoutId id="2147483837" r:id="rId9"/>
    <p:sldLayoutId id="2147483838" r:id="rId10"/>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FontTx/>
        <a:buBlip>
          <a:blip r:embed="rId13"/>
        </a:buBlip>
        <a:defRPr sz="1800" b="1" kern="1200">
          <a:solidFill>
            <a:schemeClr val="tx2"/>
          </a:solidFill>
          <a:latin typeface="+mn-lt"/>
          <a:ea typeface="+mn-ea"/>
          <a:cs typeface="+mn-cs"/>
        </a:defRPr>
      </a:lvl1pPr>
      <a:lvl2pPr marL="0" indent="-228600" algn="l" defTabSz="914400" rtl="0" eaLnBrk="1" latinLnBrk="0" hangingPunct="1">
        <a:lnSpc>
          <a:spcPct val="100000"/>
        </a:lnSpc>
        <a:spcBef>
          <a:spcPts val="500"/>
        </a:spcBef>
        <a:buSzPct val="140000"/>
        <a:buFont typeface="Wingdings" pitchFamily="2" charset="2"/>
        <a:buChar char="§"/>
        <a:defRPr sz="1500" kern="1200">
          <a:solidFill>
            <a:schemeClr val="tx1"/>
          </a:solidFill>
          <a:latin typeface="+mn-lt"/>
          <a:ea typeface="+mn-ea"/>
          <a:cs typeface="+mn-cs"/>
        </a:defRPr>
      </a:lvl2pPr>
      <a:lvl3pPr marL="0" indent="-228600" algn="l" defTabSz="914400" rtl="0" eaLnBrk="1" latinLnBrk="0" hangingPunct="1">
        <a:lnSpc>
          <a:spcPct val="100000"/>
        </a:lnSpc>
        <a:spcBef>
          <a:spcPts val="500"/>
        </a:spcBef>
        <a:buClr>
          <a:schemeClr val="accent1"/>
        </a:buClr>
        <a:buSzPct val="140000"/>
        <a:buFont typeface="Arial" panose="020B0604020202020204" pitchFamily="34" charset="0"/>
        <a:buChar char="•"/>
        <a:defRPr sz="1500" kern="1200">
          <a:solidFill>
            <a:schemeClr val="tx1"/>
          </a:solidFill>
          <a:latin typeface="+mn-lt"/>
          <a:ea typeface="+mn-ea"/>
          <a:cs typeface="+mn-cs"/>
        </a:defRPr>
      </a:lvl3pPr>
      <a:lvl4pPr marL="1080000" indent="-228600" algn="l" defTabSz="914400" rtl="0" eaLnBrk="1" latinLnBrk="0" hangingPunct="1">
        <a:lnSpc>
          <a:spcPct val="100000"/>
        </a:lnSpc>
        <a:spcBef>
          <a:spcPts val="500"/>
        </a:spcBef>
        <a:buClr>
          <a:schemeClr val="bg2"/>
        </a:buClr>
        <a:buFont typeface="Police système Courant"/>
        <a:buChar char="▷"/>
        <a:defRPr sz="1300" kern="1200">
          <a:solidFill>
            <a:schemeClr val="tx1"/>
          </a:solidFill>
          <a:latin typeface="+mn-lt"/>
          <a:ea typeface="+mn-ea"/>
          <a:cs typeface="+mn-cs"/>
        </a:defRPr>
      </a:lvl4pPr>
      <a:lvl5pPr marL="1080000" indent="-228600" algn="l" defTabSz="914400" rtl="0" eaLnBrk="1" latinLnBrk="0" hangingPunct="1">
        <a:lnSpc>
          <a:spcPct val="100000"/>
        </a:lnSpc>
        <a:spcBef>
          <a:spcPts val="500"/>
        </a:spcBef>
        <a:buClr>
          <a:schemeClr val="bg2"/>
        </a:buClr>
        <a:buFont typeface="Police système Courant"/>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BC62BC-C467-417A-AA24-3DDABD9C9B91}" type="datetime1">
              <a:rPr lang="fr-FR" smtClean="0"/>
              <a:t>25/07/2024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MP &amp; CC V3  2024-2025</a:t>
            </a:r>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B7BA7-8F1A-4B45-9F6D-1265D7336319}" type="slidenum">
              <a:rPr lang="fr-FR" smtClean="0"/>
              <a:t>‹N°›</a:t>
            </a:fld>
            <a:endParaRPr lang="fr-FR"/>
          </a:p>
        </p:txBody>
      </p:sp>
      <p:pic>
        <p:nvPicPr>
          <p:cNvPr id="7" name="Image 6"/>
          <p:cNvPicPr>
            <a:picLocks noChangeAspect="1"/>
          </p:cNvPicPr>
          <p:nvPr userDrawn="1"/>
        </p:nvPicPr>
        <p:blipFill>
          <a:blip r:embed="rId13"/>
          <a:stretch>
            <a:fillRect/>
          </a:stretch>
        </p:blipFill>
        <p:spPr>
          <a:xfrm>
            <a:off x="9075823" y="0"/>
            <a:ext cx="3036071" cy="969348"/>
          </a:xfrm>
          <a:prstGeom prst="rect">
            <a:avLst/>
          </a:prstGeom>
        </p:spPr>
      </p:pic>
    </p:spTree>
    <p:extLst>
      <p:ext uri="{BB962C8B-B14F-4D97-AF65-F5344CB8AC3E}">
        <p14:creationId xmlns:p14="http://schemas.microsoft.com/office/powerpoint/2010/main" val="2429734332"/>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9CC1EBF-6873-DC8C-45AF-912115A4BC6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AC63D707-C9E6-836F-99FB-F6BF0D4D00C1}"/>
              </a:ext>
            </a:extLst>
          </p:cNvPr>
          <p:cNvSpPr>
            <a:spLocks noGrp="1"/>
          </p:cNvSpPr>
          <p:nvPr>
            <p:ph type="body" idx="1"/>
          </p:nvPr>
        </p:nvSpPr>
        <p:spPr>
          <a:xfrm>
            <a:off x="838200" y="1825625"/>
            <a:ext cx="10515600" cy="1797469"/>
          </a:xfrm>
          <a:prstGeom prst="rect">
            <a:avLst/>
          </a:prstGeom>
        </p:spPr>
        <p:txBody>
          <a:bodyPr vert="horz" lIns="91440" tIns="45720" rIns="91440" bIns="45720" rtlCol="0">
            <a:normAutofit/>
          </a:bodyPr>
          <a:lstStyle/>
          <a:p>
            <a:pPr lvl="0"/>
            <a:r>
              <a:rPr lang="fr-FR" dirty="0"/>
              <a:t>Style du masque</a:t>
            </a:r>
          </a:p>
          <a:p>
            <a:pPr lvl="0"/>
            <a:endParaRPr lang="fr-FR"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a:t>Style du masque</a:t>
            </a:r>
          </a:p>
          <a:p>
            <a:pPr lvl="0"/>
            <a:endParaRPr lang="fr-FR" dirty="0"/>
          </a:p>
        </p:txBody>
      </p:sp>
      <p:sp>
        <p:nvSpPr>
          <p:cNvPr id="4" name="Espace réservé de la date 3">
            <a:extLst>
              <a:ext uri="{FF2B5EF4-FFF2-40B4-BE49-F238E27FC236}">
                <a16:creationId xmlns:a16="http://schemas.microsoft.com/office/drawing/2014/main" id="{5A77F286-C05D-53AA-2BAA-459B450090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807899-3AED-44EE-948D-EECF8C7E631F}" type="datetime1">
              <a:rPr lang="fr-FR" smtClean="0"/>
              <a:t>25/07/2024</a:t>
            </a:fld>
            <a:endParaRPr lang="fr-FR"/>
          </a:p>
        </p:txBody>
      </p:sp>
      <p:sp>
        <p:nvSpPr>
          <p:cNvPr id="5" name="Espace réservé du pied de page 4">
            <a:extLst>
              <a:ext uri="{FF2B5EF4-FFF2-40B4-BE49-F238E27FC236}">
                <a16:creationId xmlns:a16="http://schemas.microsoft.com/office/drawing/2014/main" id="{80A7D0BC-1766-7BBC-5458-1AAE0F9BC47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fr-FR" smtClean="0"/>
              <a:t>MP &amp; CC V3  2024-2025</a:t>
            </a:r>
            <a:endParaRPr lang="fr-FR"/>
          </a:p>
        </p:txBody>
      </p:sp>
      <p:sp>
        <p:nvSpPr>
          <p:cNvPr id="6" name="Espace réservé du numéro de diapositive 5">
            <a:extLst>
              <a:ext uri="{FF2B5EF4-FFF2-40B4-BE49-F238E27FC236}">
                <a16:creationId xmlns:a16="http://schemas.microsoft.com/office/drawing/2014/main" id="{DAC36AEE-A388-E3A3-F540-8A9E582A89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DDFCB0-1F57-6E4C-A3A4-620AF1D626DE}" type="slidenum">
              <a:rPr lang="fr-FR" smtClean="0"/>
              <a:t>‹N°›</a:t>
            </a:fld>
            <a:endParaRPr lang="fr-FR"/>
          </a:p>
        </p:txBody>
      </p:sp>
      <p:pic>
        <p:nvPicPr>
          <p:cNvPr id="7" name="Image 6"/>
          <p:cNvPicPr>
            <a:picLocks noChangeAspect="1"/>
          </p:cNvPicPr>
          <p:nvPr userDrawn="1"/>
        </p:nvPicPr>
        <p:blipFill>
          <a:blip r:embed="rId4"/>
          <a:stretch>
            <a:fillRect/>
          </a:stretch>
        </p:blipFill>
        <p:spPr>
          <a:xfrm>
            <a:off x="9059348" y="58558"/>
            <a:ext cx="3036071" cy="969348"/>
          </a:xfrm>
          <a:prstGeom prst="rect">
            <a:avLst/>
          </a:prstGeom>
        </p:spPr>
      </p:pic>
    </p:spTree>
    <p:extLst>
      <p:ext uri="{BB962C8B-B14F-4D97-AF65-F5344CB8AC3E}">
        <p14:creationId xmlns:p14="http://schemas.microsoft.com/office/powerpoint/2010/main" val="1659867015"/>
      </p:ext>
    </p:extLst>
  </p:cSld>
  <p:clrMap bg1="lt1" tx1="dk1" bg2="lt2" tx2="dk2" accent1="accent1" accent2="accent2" accent3="accent3" accent4="accent4" accent5="accent5" accent6="accent6" hlink="hlink" folHlink="folHlink"/>
  <p:sldLayoutIdLst>
    <p:sldLayoutId id="2147483822" r:id="rId1"/>
    <p:sldLayoutId id="2147483824" r:id="rId2"/>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10.xml"/><Relationship Id="rId4" Type="http://schemas.openxmlformats.org/officeDocument/2006/relationships/image" Target="../media/image34.jpeg"/></Relationships>
</file>

<file path=ppt/slides/_rels/slide36.xml.rels><?xml version="1.0" encoding="UTF-8" standalone="yes"?>
<Relationships xmlns="http://schemas.openxmlformats.org/package/2006/relationships"><Relationship Id="rId3" Type="http://schemas.openxmlformats.org/officeDocument/2006/relationships/hyperlink" Target="https://www.inserm.fr/dossier/douleur/" TargetMode="External"/><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re 6">
            <a:extLst>
              <a:ext uri="{FF2B5EF4-FFF2-40B4-BE49-F238E27FC236}">
                <a16:creationId xmlns:a16="http://schemas.microsoft.com/office/drawing/2014/main" id="{3E9AE170-4412-5E7E-1DB0-EB4E2565F04F}"/>
              </a:ext>
            </a:extLst>
          </p:cNvPr>
          <p:cNvSpPr>
            <a:spLocks noGrp="1"/>
          </p:cNvSpPr>
          <p:nvPr>
            <p:ph type="title"/>
          </p:nvPr>
        </p:nvSpPr>
        <p:spPr/>
        <p:txBody>
          <a:bodyPr/>
          <a:lstStyle/>
          <a:p>
            <a:pPr algn="ctr"/>
            <a:r>
              <a:rPr lang="fr-FR" altLang="fr-FR" i="1" dirty="0">
                <a:solidFill>
                  <a:schemeClr val="accent2">
                    <a:lumMod val="75000"/>
                  </a:schemeClr>
                </a:solidFill>
              </a:rPr>
              <a:t>SOINS INFIRMIERS ET DOULEUR</a:t>
            </a:r>
            <a:endParaRPr lang="fr-FR" dirty="0">
              <a:solidFill>
                <a:schemeClr val="accent2">
                  <a:lumMod val="75000"/>
                </a:schemeClr>
              </a:solidFill>
            </a:endParaRPr>
          </a:p>
        </p:txBody>
      </p:sp>
      <p:sp>
        <p:nvSpPr>
          <p:cNvPr id="2" name="Sous-titre 1"/>
          <p:cNvSpPr>
            <a:spLocks noGrp="1"/>
          </p:cNvSpPr>
          <p:nvPr>
            <p:ph type="subTitle" idx="1"/>
          </p:nvPr>
        </p:nvSpPr>
        <p:spPr/>
        <p:txBody>
          <a:bodyPr/>
          <a:lstStyle/>
          <a:p>
            <a:pPr algn="ctr"/>
            <a:r>
              <a:rPr lang="fr-FR" dirty="0" smtClean="0"/>
              <a:t>UE 2.4 S1 Promotion 2024-2027</a:t>
            </a:r>
            <a:endParaRPr lang="fr-FR" dirty="0"/>
          </a:p>
        </p:txBody>
      </p:sp>
    </p:spTree>
    <p:extLst>
      <p:ext uri="{BB962C8B-B14F-4D97-AF65-F5344CB8AC3E}">
        <p14:creationId xmlns:p14="http://schemas.microsoft.com/office/powerpoint/2010/main" val="16926192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nchor="ctr">
            <a:normAutofit/>
          </a:bodyPr>
          <a:lstStyle/>
          <a:p>
            <a:r>
              <a:rPr lang="fr-FR" altLang="fr-FR" sz="4900" b="1" i="1" dirty="0">
                <a:solidFill>
                  <a:schemeClr val="accent2">
                    <a:lumMod val="50000"/>
                  </a:schemeClr>
                </a:solidFill>
              </a:rPr>
              <a:t>Différents types de douleur</a:t>
            </a:r>
          </a:p>
        </p:txBody>
      </p:sp>
      <p:sp>
        <p:nvSpPr>
          <p:cNvPr id="7171" name="Rectangle 3"/>
          <p:cNvSpPr>
            <a:spLocks noGrp="1" noChangeArrowheads="1"/>
          </p:cNvSpPr>
          <p:nvPr>
            <p:ph idx="1"/>
          </p:nvPr>
        </p:nvSpPr>
        <p:spPr/>
        <p:txBody>
          <a:bodyPr/>
          <a:lstStyle/>
          <a:p>
            <a:pPr marL="0" indent="0">
              <a:lnSpc>
                <a:spcPct val="90000"/>
              </a:lnSpc>
              <a:buNone/>
            </a:pPr>
            <a:r>
              <a:rPr lang="fr-FR" altLang="fr-FR" sz="3200" dirty="0"/>
              <a:t>1- Douleur </a:t>
            </a:r>
            <a:r>
              <a:rPr lang="fr-FR" altLang="fr-FR" sz="3200" dirty="0" smtClean="0"/>
              <a:t>nociceptive</a:t>
            </a:r>
            <a:r>
              <a:rPr lang="fr-FR" altLang="fr-FR" sz="3200" dirty="0"/>
              <a:t>: </a:t>
            </a:r>
          </a:p>
          <a:p>
            <a:pPr marL="0" indent="0">
              <a:lnSpc>
                <a:spcPct val="90000"/>
              </a:lnSpc>
              <a:buNone/>
            </a:pPr>
            <a:r>
              <a:rPr lang="fr-FR" altLang="fr-FR" sz="2000" dirty="0"/>
              <a:t>	Lésion </a:t>
            </a:r>
            <a:r>
              <a:rPr lang="fr-FR" altLang="fr-FR" sz="2000" dirty="0">
                <a:sym typeface="Wingdings" panose="05000000000000000000" pitchFamily="2" charset="2"/>
              </a:rPr>
              <a:t> </a:t>
            </a:r>
            <a:r>
              <a:rPr lang="fr-FR" altLang="fr-FR" sz="2000" dirty="0"/>
              <a:t>Activation de la transmission nerveuse des </a:t>
            </a:r>
            <a:r>
              <a:rPr lang="fr-FR" altLang="fr-FR" sz="2000" dirty="0" smtClean="0"/>
              <a:t>messages</a:t>
            </a:r>
            <a:endParaRPr lang="fr-FR" altLang="fr-FR" sz="2000" dirty="0"/>
          </a:p>
          <a:p>
            <a:pPr marL="342900" indent="-342900" algn="just">
              <a:lnSpc>
                <a:spcPct val="90000"/>
              </a:lnSpc>
              <a:buClr>
                <a:srgbClr val="76B749"/>
              </a:buClr>
              <a:buSzPct val="60000"/>
              <a:buNone/>
              <a:defRPr/>
            </a:pPr>
            <a:endParaRPr lang="fr-FR" altLang="fr-FR" sz="2000" dirty="0" smtClean="0">
              <a:solidFill>
                <a:srgbClr val="000000"/>
              </a:solidFill>
              <a:latin typeface="Tahoma"/>
              <a:cs typeface="Arial"/>
            </a:endParaRPr>
          </a:p>
          <a:p>
            <a:pPr marL="0" indent="0">
              <a:lnSpc>
                <a:spcPct val="90000"/>
              </a:lnSpc>
              <a:buClr>
                <a:srgbClr val="76B749"/>
              </a:buClr>
              <a:buSzPct val="60000"/>
              <a:buNone/>
              <a:defRPr/>
            </a:pPr>
            <a:r>
              <a:rPr lang="fr-FR" altLang="fr-FR" sz="2000" dirty="0" smtClean="0">
                <a:solidFill>
                  <a:srgbClr val="000000"/>
                </a:solidFill>
                <a:latin typeface="Tahoma"/>
                <a:cs typeface="Arial"/>
              </a:rPr>
              <a:t>Le </a:t>
            </a:r>
            <a:r>
              <a:rPr lang="fr-FR" altLang="fr-FR" sz="2000" dirty="0">
                <a:solidFill>
                  <a:srgbClr val="000000"/>
                </a:solidFill>
                <a:latin typeface="Tahoma"/>
                <a:cs typeface="Arial"/>
              </a:rPr>
              <a:t>mécanisme est un excès de stimulations nociceptives</a:t>
            </a:r>
          </a:p>
          <a:p>
            <a:pPr marL="342900" indent="-342900">
              <a:lnSpc>
                <a:spcPct val="90000"/>
              </a:lnSpc>
              <a:buClr>
                <a:srgbClr val="76B749"/>
              </a:buClr>
              <a:buSzPct val="60000"/>
              <a:buNone/>
              <a:defRPr/>
            </a:pPr>
            <a:r>
              <a:rPr lang="fr-FR" altLang="fr-FR" sz="2000" dirty="0">
                <a:solidFill>
                  <a:srgbClr val="000000"/>
                </a:solidFill>
                <a:latin typeface="Tahoma"/>
                <a:cs typeface="Arial"/>
              </a:rPr>
              <a:t> qu’ on rencontre dans les situations de douleur aiguë, comme les </a:t>
            </a:r>
            <a:r>
              <a:rPr lang="fr-FR" altLang="fr-FR" sz="2000" dirty="0" smtClean="0">
                <a:solidFill>
                  <a:srgbClr val="000000"/>
                </a:solidFill>
                <a:latin typeface="Tahoma"/>
                <a:cs typeface="Arial"/>
              </a:rPr>
              <a:t>traumatismes ou </a:t>
            </a:r>
            <a:r>
              <a:rPr lang="fr-FR" altLang="fr-FR" sz="2000" dirty="0">
                <a:solidFill>
                  <a:srgbClr val="000000"/>
                </a:solidFill>
                <a:latin typeface="Tahoma"/>
                <a:cs typeface="Arial"/>
              </a:rPr>
              <a:t>les brûlures, ou encore lors de douleurs chroniques, comme les rhumatismes ou le cancer.</a:t>
            </a:r>
          </a:p>
          <a:p>
            <a:pPr marL="342900" indent="-342900">
              <a:lnSpc>
                <a:spcPct val="90000"/>
              </a:lnSpc>
              <a:buClr>
                <a:srgbClr val="76B749"/>
              </a:buClr>
              <a:buSzPct val="60000"/>
              <a:buNone/>
              <a:defRPr/>
            </a:pPr>
            <a:endParaRPr lang="fr-FR" altLang="fr-FR" sz="2000" dirty="0">
              <a:solidFill>
                <a:srgbClr val="000000"/>
              </a:solidFill>
              <a:latin typeface="Tahoma"/>
              <a:cs typeface="Arial"/>
            </a:endParaRPr>
          </a:p>
          <a:p>
            <a:pPr marL="0" indent="0">
              <a:lnSpc>
                <a:spcPct val="90000"/>
              </a:lnSpc>
              <a:buNone/>
            </a:pPr>
            <a:endParaRPr lang="fr-FR" altLang="fr-FR" sz="2000" dirty="0"/>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Tree>
    <p:extLst>
      <p:ext uri="{BB962C8B-B14F-4D97-AF65-F5344CB8AC3E}">
        <p14:creationId xmlns:p14="http://schemas.microsoft.com/office/powerpoint/2010/main" val="879636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171">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Espace réservé du contenu 5"/>
          <p:cNvPicPr>
            <a:picLocks noGrp="1" noChangeAspect="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6487841" y="1481001"/>
            <a:ext cx="4894262" cy="4740275"/>
          </a:xfrm>
        </p:spPr>
      </p:pic>
      <p:sp>
        <p:nvSpPr>
          <p:cNvPr id="4" name="Espace réservé du pied de page 3"/>
          <p:cNvSpPr>
            <a:spLocks noGrp="1"/>
          </p:cNvSpPr>
          <p:nvPr>
            <p:ph type="ftr" sz="quarter" idx="4294967295"/>
          </p:nvPr>
        </p:nvSpPr>
        <p:spPr/>
        <p:txBody>
          <a:bodyPr/>
          <a:lstStyle/>
          <a:p>
            <a:pPr>
              <a:defRPr/>
            </a:pPr>
            <a:r>
              <a:rPr lang="fr-FR" altLang="fr-FR" smtClean="0"/>
              <a:t>MP &amp; CC V3  2024-2025</a:t>
            </a:r>
            <a:endParaRPr lang="fr-FR" altLang="fr-FR"/>
          </a:p>
        </p:txBody>
      </p:sp>
      <p:sp>
        <p:nvSpPr>
          <p:cNvPr id="6" name="Espace réservé du texte 5"/>
          <p:cNvSpPr>
            <a:spLocks noGrp="1"/>
          </p:cNvSpPr>
          <p:nvPr>
            <p:ph type="body" sz="quarter" idx="4294967295"/>
          </p:nvPr>
        </p:nvSpPr>
        <p:spPr>
          <a:xfrm>
            <a:off x="182879" y="1630244"/>
            <a:ext cx="5000625" cy="3421062"/>
          </a:xfrm>
        </p:spPr>
        <p:txBody>
          <a:bodyPr>
            <a:normAutofit/>
          </a:bodyPr>
          <a:lstStyle/>
          <a:p>
            <a:pPr>
              <a:spcBef>
                <a:spcPct val="20000"/>
              </a:spcBef>
              <a:buClr>
                <a:srgbClr val="76B749"/>
              </a:buClr>
              <a:buSzPct val="60000"/>
              <a:defRPr/>
            </a:pPr>
            <a:r>
              <a:rPr lang="fr-FR" altLang="fr-FR" dirty="0" smtClean="0">
                <a:latin typeface="Tahoma"/>
                <a:cs typeface="Arial"/>
              </a:rPr>
              <a:t>DOULEUR NOCICEPTIVE :</a:t>
            </a:r>
          </a:p>
          <a:p>
            <a:pPr marL="0" indent="0">
              <a:spcBef>
                <a:spcPct val="20000"/>
              </a:spcBef>
              <a:buClr>
                <a:srgbClr val="76B749"/>
              </a:buClr>
              <a:buSzPct val="60000"/>
              <a:buNone/>
              <a:defRPr/>
            </a:pPr>
            <a:endParaRPr lang="fr-FR" altLang="fr-FR" dirty="0" smtClean="0">
              <a:solidFill>
                <a:srgbClr val="000000"/>
              </a:solidFill>
              <a:latin typeface="Tahoma"/>
              <a:cs typeface="Arial"/>
            </a:endParaRPr>
          </a:p>
          <a:p>
            <a:pPr>
              <a:spcBef>
                <a:spcPct val="20000"/>
              </a:spcBef>
              <a:buClr>
                <a:srgbClr val="76B749"/>
              </a:buClr>
              <a:buSzPct val="60000"/>
              <a:defRPr/>
            </a:pPr>
            <a:r>
              <a:rPr lang="fr-FR" altLang="fr-FR" dirty="0" smtClean="0">
                <a:solidFill>
                  <a:srgbClr val="000000"/>
                </a:solidFill>
                <a:latin typeface="Tahoma"/>
                <a:cs typeface="Arial"/>
              </a:rPr>
              <a:t>De </a:t>
            </a:r>
            <a:r>
              <a:rPr lang="fr-FR" altLang="fr-FR" dirty="0">
                <a:solidFill>
                  <a:srgbClr val="000000"/>
                </a:solidFill>
                <a:latin typeface="Tahoma"/>
                <a:cs typeface="Arial"/>
              </a:rPr>
              <a:t>la périphérie vers la moelle </a:t>
            </a:r>
            <a:r>
              <a:rPr lang="fr-FR" altLang="fr-FR" dirty="0" smtClean="0">
                <a:solidFill>
                  <a:srgbClr val="000000"/>
                </a:solidFill>
                <a:latin typeface="Tahoma"/>
                <a:cs typeface="Arial"/>
              </a:rPr>
              <a:t>:</a:t>
            </a:r>
            <a:endParaRPr lang="fr-FR" altLang="fr-FR" u="sng" dirty="0">
              <a:solidFill>
                <a:srgbClr val="000000"/>
              </a:solidFill>
              <a:latin typeface="Tahoma"/>
              <a:cs typeface="Arial"/>
            </a:endParaRPr>
          </a:p>
          <a:p>
            <a:pPr marL="342900" indent="-342900">
              <a:spcBef>
                <a:spcPct val="20000"/>
              </a:spcBef>
              <a:buClr>
                <a:srgbClr val="76B749"/>
              </a:buClr>
              <a:buSzPct val="60000"/>
              <a:defRPr/>
            </a:pPr>
            <a:r>
              <a:rPr lang="fr-FR" altLang="fr-FR" dirty="0">
                <a:solidFill>
                  <a:srgbClr val="000000"/>
                </a:solidFill>
                <a:latin typeface="Tahoma"/>
                <a:cs typeface="Arial"/>
              </a:rPr>
              <a:t>Le stimulus douloureux  causé par la stimulation de récepteurs, les nocicepteurs, puis transmis par les voies de la douleur jusqu’au cortex cérébral, provoquant ainsi la perception de la douleur.</a:t>
            </a:r>
          </a:p>
          <a:p>
            <a:endParaRPr lang="fr-FR" dirty="0"/>
          </a:p>
        </p:txBody>
      </p:sp>
    </p:spTree>
    <p:extLst>
      <p:ext uri="{BB962C8B-B14F-4D97-AF65-F5344CB8AC3E}">
        <p14:creationId xmlns:p14="http://schemas.microsoft.com/office/powerpoint/2010/main" val="30316515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4294967295"/>
          </p:nvPr>
        </p:nvSpPr>
        <p:spPr/>
        <p:txBody>
          <a:bodyPr/>
          <a:lstStyle/>
          <a:p>
            <a:pPr>
              <a:defRPr/>
            </a:pPr>
            <a:r>
              <a:rPr lang="fr-FR" altLang="fr-FR" smtClean="0"/>
              <a:t>MP &amp; CC V3  2024-2025</a:t>
            </a:r>
            <a:endParaRPr lang="fr-FR" altLang="fr-FR"/>
          </a:p>
        </p:txBody>
      </p:sp>
      <p:sp>
        <p:nvSpPr>
          <p:cNvPr id="6" name="Espace réservé du texte 5"/>
          <p:cNvSpPr>
            <a:spLocks noGrp="1"/>
          </p:cNvSpPr>
          <p:nvPr>
            <p:ph type="body" sz="quarter" idx="4294967295"/>
          </p:nvPr>
        </p:nvSpPr>
        <p:spPr>
          <a:xfrm>
            <a:off x="278674" y="1682496"/>
            <a:ext cx="9248503" cy="3421062"/>
          </a:xfrm>
        </p:spPr>
        <p:txBody>
          <a:bodyPr>
            <a:normAutofit/>
          </a:bodyPr>
          <a:lstStyle/>
          <a:p>
            <a:pPr>
              <a:spcBef>
                <a:spcPct val="20000"/>
              </a:spcBef>
              <a:buClr>
                <a:srgbClr val="76B749"/>
              </a:buClr>
              <a:buSzPct val="60000"/>
              <a:defRPr/>
            </a:pPr>
            <a:r>
              <a:rPr lang="fr-FR" altLang="fr-FR" dirty="0" smtClean="0">
                <a:latin typeface="Tahoma"/>
                <a:cs typeface="Arial"/>
              </a:rPr>
              <a:t>LES DOULEURS NEUROPATHIQUES :</a:t>
            </a:r>
          </a:p>
          <a:p>
            <a:pPr marL="0" indent="0">
              <a:buNone/>
            </a:pPr>
            <a:endParaRPr lang="fr-FR" dirty="0">
              <a:latin typeface="Tahoma"/>
              <a:cs typeface="Arial"/>
            </a:endParaRPr>
          </a:p>
          <a:p>
            <a:r>
              <a:rPr lang="fr-FR" dirty="0">
                <a:solidFill>
                  <a:srgbClr val="000000"/>
                </a:solidFill>
                <a:latin typeface="Tahoma"/>
                <a:cs typeface="Arial"/>
              </a:rPr>
              <a:t>Douleurs à type de brulures ou de décharges électriques avec à l’examen clinique souvent une hypoesthésie ou, au contraire, une </a:t>
            </a:r>
            <a:r>
              <a:rPr lang="fr-FR" dirty="0" err="1">
                <a:solidFill>
                  <a:srgbClr val="000000"/>
                </a:solidFill>
                <a:latin typeface="Tahoma"/>
                <a:cs typeface="Arial"/>
              </a:rPr>
              <a:t>allodynie</a:t>
            </a:r>
            <a:r>
              <a:rPr lang="fr-FR" dirty="0">
                <a:solidFill>
                  <a:srgbClr val="000000"/>
                </a:solidFill>
                <a:latin typeface="Tahoma"/>
                <a:cs typeface="Arial"/>
              </a:rPr>
              <a:t> (douleur induite par un stimulus non douloureux). </a:t>
            </a:r>
          </a:p>
          <a:p>
            <a:r>
              <a:rPr lang="fr-FR" dirty="0">
                <a:solidFill>
                  <a:srgbClr val="000000"/>
                </a:solidFill>
                <a:latin typeface="Tahoma"/>
                <a:cs typeface="Arial"/>
              </a:rPr>
              <a:t>Sur le plan pharmacologique, la douleur neuropathique répond mal aux antalgiques et elle justifie en première intention l’utilisation de certains </a:t>
            </a:r>
            <a:r>
              <a:rPr lang="fr-FR" dirty="0" err="1">
                <a:solidFill>
                  <a:srgbClr val="000000"/>
                </a:solidFill>
                <a:latin typeface="Tahoma"/>
                <a:cs typeface="Arial"/>
              </a:rPr>
              <a:t>anti-épileptiques</a:t>
            </a:r>
            <a:r>
              <a:rPr lang="fr-FR" dirty="0">
                <a:solidFill>
                  <a:srgbClr val="000000"/>
                </a:solidFill>
                <a:latin typeface="Tahoma"/>
                <a:cs typeface="Arial"/>
              </a:rPr>
              <a:t> et/ou de certains </a:t>
            </a:r>
            <a:r>
              <a:rPr lang="fr-FR" dirty="0" err="1">
                <a:solidFill>
                  <a:srgbClr val="000000"/>
                </a:solidFill>
                <a:latin typeface="Tahoma"/>
                <a:cs typeface="Arial"/>
              </a:rPr>
              <a:t>anti-dépresseurs</a:t>
            </a:r>
            <a:r>
              <a:rPr lang="fr-FR" dirty="0">
                <a:solidFill>
                  <a:srgbClr val="000000"/>
                </a:solidFill>
                <a:latin typeface="Tahoma"/>
                <a:cs typeface="Arial"/>
              </a:rPr>
              <a:t>.</a:t>
            </a:r>
          </a:p>
          <a:p>
            <a:endParaRPr lang="fr-FR" dirty="0">
              <a:solidFill>
                <a:srgbClr val="000000"/>
              </a:solidFill>
              <a:latin typeface="Tahoma"/>
              <a:cs typeface="Arial"/>
            </a:endParaRPr>
          </a:p>
          <a:p>
            <a:endParaRPr lang="fr-FR" dirty="0"/>
          </a:p>
        </p:txBody>
      </p:sp>
      <p:pic>
        <p:nvPicPr>
          <p:cNvPr id="2" name="Image 1"/>
          <p:cNvPicPr>
            <a:picLocks noChangeAspect="1"/>
          </p:cNvPicPr>
          <p:nvPr/>
        </p:nvPicPr>
        <p:blipFill>
          <a:blip r:embed="rId3"/>
          <a:stretch>
            <a:fillRect/>
          </a:stretch>
        </p:blipFill>
        <p:spPr>
          <a:xfrm>
            <a:off x="8850180" y="4526950"/>
            <a:ext cx="2923809" cy="2019048"/>
          </a:xfrm>
          <a:prstGeom prst="rect">
            <a:avLst/>
          </a:prstGeom>
        </p:spPr>
      </p:pic>
    </p:spTree>
    <p:extLst>
      <p:ext uri="{BB962C8B-B14F-4D97-AF65-F5344CB8AC3E}">
        <p14:creationId xmlns:p14="http://schemas.microsoft.com/office/powerpoint/2010/main" val="22603233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4294967295"/>
          </p:nvPr>
        </p:nvSpPr>
        <p:spPr>
          <a:xfrm>
            <a:off x="566057" y="1676400"/>
            <a:ext cx="9779725" cy="4114800"/>
          </a:xfrm>
        </p:spPr>
        <p:txBody>
          <a:bodyPr/>
          <a:lstStyle/>
          <a:p>
            <a:pPr marL="0" indent="0">
              <a:lnSpc>
                <a:spcPct val="90000"/>
              </a:lnSpc>
              <a:buNone/>
            </a:pPr>
            <a:r>
              <a:rPr lang="fr-FR" altLang="fr-FR" dirty="0" smtClean="0">
                <a:latin typeface="Tahoma"/>
                <a:cs typeface="Arial"/>
              </a:rPr>
              <a:t>DOULEUR À COMPOSANTE PSYCHOGÈNE :</a:t>
            </a:r>
          </a:p>
          <a:p>
            <a:pPr>
              <a:lnSpc>
                <a:spcPct val="90000"/>
              </a:lnSpc>
              <a:buFont typeface="Arial" panose="020B0604020202020204" pitchFamily="34" charset="0"/>
              <a:buChar char="•"/>
            </a:pPr>
            <a:r>
              <a:rPr lang="fr-FR" altLang="fr-FR" sz="1800" b="1" dirty="0" smtClean="0">
                <a:solidFill>
                  <a:srgbClr val="000000"/>
                </a:solidFill>
                <a:latin typeface="Tahoma"/>
                <a:cs typeface="Arial"/>
              </a:rPr>
              <a:t>Pas </a:t>
            </a:r>
            <a:r>
              <a:rPr lang="fr-FR" altLang="fr-FR" sz="1800" b="1" dirty="0">
                <a:solidFill>
                  <a:srgbClr val="000000"/>
                </a:solidFill>
                <a:latin typeface="Tahoma"/>
                <a:cs typeface="Arial"/>
              </a:rPr>
              <a:t>de lésion apparente, </a:t>
            </a:r>
            <a:endParaRPr lang="fr-FR" altLang="fr-FR" sz="1800" b="1" dirty="0" smtClean="0">
              <a:solidFill>
                <a:srgbClr val="000000"/>
              </a:solidFill>
              <a:latin typeface="Tahoma"/>
              <a:cs typeface="Arial"/>
            </a:endParaRPr>
          </a:p>
          <a:p>
            <a:pPr>
              <a:lnSpc>
                <a:spcPct val="90000"/>
              </a:lnSpc>
              <a:buFont typeface="Arial" panose="020B0604020202020204" pitchFamily="34" charset="0"/>
              <a:buChar char="•"/>
            </a:pPr>
            <a:r>
              <a:rPr lang="fr-FR" altLang="fr-FR" dirty="0" smtClean="0">
                <a:solidFill>
                  <a:srgbClr val="000000"/>
                </a:solidFill>
                <a:latin typeface="Tahoma"/>
                <a:cs typeface="Arial"/>
              </a:rPr>
              <a:t>A</a:t>
            </a:r>
            <a:r>
              <a:rPr lang="fr-FR" altLang="fr-FR" sz="1800" b="1" dirty="0" smtClean="0">
                <a:solidFill>
                  <a:srgbClr val="000000"/>
                </a:solidFill>
                <a:latin typeface="Tahoma"/>
                <a:cs typeface="Arial"/>
              </a:rPr>
              <a:t>mplifiée </a:t>
            </a:r>
            <a:r>
              <a:rPr lang="fr-FR" altLang="fr-FR" sz="1800" b="1" dirty="0">
                <a:solidFill>
                  <a:srgbClr val="000000"/>
                </a:solidFill>
                <a:latin typeface="Tahoma"/>
                <a:cs typeface="Arial"/>
              </a:rPr>
              <a:t>par des phénomènes </a:t>
            </a:r>
            <a:r>
              <a:rPr lang="fr-FR" altLang="fr-FR" sz="1800" b="1" dirty="0" smtClean="0">
                <a:solidFill>
                  <a:srgbClr val="000000"/>
                </a:solidFill>
                <a:latin typeface="Tahoma"/>
                <a:cs typeface="Arial"/>
              </a:rPr>
              <a:t>psychologiques. </a:t>
            </a:r>
            <a:endParaRPr lang="fr-FR" altLang="fr-FR" sz="1800" b="1" dirty="0">
              <a:solidFill>
                <a:srgbClr val="000000"/>
              </a:solidFill>
              <a:latin typeface="Tahoma"/>
              <a:cs typeface="Arial"/>
            </a:endParaRPr>
          </a:p>
          <a:p>
            <a:pPr marL="392113" lvl="1" indent="0">
              <a:lnSpc>
                <a:spcPct val="90000"/>
              </a:lnSpc>
              <a:buClr>
                <a:srgbClr val="00926C"/>
              </a:buClr>
              <a:buNone/>
            </a:pPr>
            <a:endParaRPr lang="fr-FR" altLang="fr-FR" dirty="0" smtClean="0"/>
          </a:p>
          <a:p>
            <a:pPr marL="0" indent="0">
              <a:lnSpc>
                <a:spcPct val="90000"/>
              </a:lnSpc>
              <a:buNone/>
            </a:pPr>
            <a:r>
              <a:rPr lang="fr-FR" altLang="fr-FR" dirty="0" smtClean="0">
                <a:latin typeface="Tahoma"/>
                <a:cs typeface="Arial"/>
              </a:rPr>
              <a:t>DOULEUR  MIXTE ( SOUVENT CANCÉREUSE) :</a:t>
            </a:r>
          </a:p>
          <a:p>
            <a:pPr>
              <a:lnSpc>
                <a:spcPct val="90000"/>
              </a:lnSpc>
              <a:buFont typeface="Arial" panose="020B0604020202020204" pitchFamily="34" charset="0"/>
              <a:buChar char="•"/>
            </a:pPr>
            <a:r>
              <a:rPr lang="fr-FR" altLang="fr-FR" sz="1800" b="1" dirty="0" smtClean="0">
                <a:solidFill>
                  <a:srgbClr val="000000"/>
                </a:solidFill>
                <a:latin typeface="Tahoma"/>
                <a:cs typeface="Arial"/>
              </a:rPr>
              <a:t>Composante </a:t>
            </a:r>
            <a:r>
              <a:rPr lang="fr-FR" altLang="fr-FR" sz="1800" b="1" dirty="0">
                <a:solidFill>
                  <a:srgbClr val="000000"/>
                </a:solidFill>
                <a:latin typeface="Tahoma"/>
                <a:cs typeface="Arial"/>
              </a:rPr>
              <a:t>complexe des douleurs de </a:t>
            </a:r>
            <a:r>
              <a:rPr lang="fr-FR" altLang="fr-FR" sz="1800" b="1" dirty="0" smtClean="0">
                <a:solidFill>
                  <a:srgbClr val="000000"/>
                </a:solidFill>
                <a:latin typeface="Tahoma"/>
                <a:cs typeface="Arial"/>
              </a:rPr>
              <a:t>types :</a:t>
            </a:r>
          </a:p>
          <a:p>
            <a:pPr>
              <a:lnSpc>
                <a:spcPct val="90000"/>
              </a:lnSpc>
              <a:buFont typeface="Arial" panose="020B0604020202020204" pitchFamily="34" charset="0"/>
              <a:buChar char="•"/>
            </a:pPr>
            <a:r>
              <a:rPr lang="fr-FR" altLang="fr-FR" sz="1800" b="1" dirty="0" smtClean="0">
                <a:solidFill>
                  <a:srgbClr val="000000"/>
                </a:solidFill>
                <a:latin typeface="Tahoma"/>
                <a:cs typeface="Arial"/>
              </a:rPr>
              <a:t>nociceptif</a:t>
            </a:r>
            <a:r>
              <a:rPr lang="fr-FR" altLang="fr-FR" sz="1800" b="1" dirty="0">
                <a:solidFill>
                  <a:srgbClr val="000000"/>
                </a:solidFill>
                <a:latin typeface="Tahoma"/>
                <a:cs typeface="Arial"/>
              </a:rPr>
              <a:t>, </a:t>
            </a:r>
            <a:endParaRPr lang="fr-FR" altLang="fr-FR" sz="1800" b="1" dirty="0" smtClean="0">
              <a:solidFill>
                <a:srgbClr val="000000"/>
              </a:solidFill>
              <a:latin typeface="Tahoma"/>
              <a:cs typeface="Arial"/>
            </a:endParaRPr>
          </a:p>
          <a:p>
            <a:pPr>
              <a:lnSpc>
                <a:spcPct val="90000"/>
              </a:lnSpc>
              <a:buFont typeface="Arial" panose="020B0604020202020204" pitchFamily="34" charset="0"/>
              <a:buChar char="•"/>
            </a:pPr>
            <a:r>
              <a:rPr lang="fr-FR" altLang="fr-FR" sz="1800" b="1" dirty="0" smtClean="0">
                <a:solidFill>
                  <a:srgbClr val="000000"/>
                </a:solidFill>
                <a:latin typeface="Tahoma"/>
                <a:cs typeface="Arial"/>
              </a:rPr>
              <a:t>neurogène </a:t>
            </a:r>
          </a:p>
          <a:p>
            <a:pPr>
              <a:lnSpc>
                <a:spcPct val="90000"/>
              </a:lnSpc>
              <a:buFont typeface="Arial" panose="020B0604020202020204" pitchFamily="34" charset="0"/>
              <a:buChar char="•"/>
            </a:pPr>
            <a:r>
              <a:rPr lang="fr-FR" altLang="fr-FR" sz="1800" b="1" dirty="0" smtClean="0">
                <a:solidFill>
                  <a:srgbClr val="000000"/>
                </a:solidFill>
                <a:latin typeface="Tahoma"/>
                <a:cs typeface="Arial"/>
              </a:rPr>
              <a:t>et psychogène.</a:t>
            </a:r>
            <a:endParaRPr lang="fr-FR" altLang="fr-FR" sz="1800" b="1" dirty="0">
              <a:solidFill>
                <a:srgbClr val="000000"/>
              </a:solidFill>
              <a:latin typeface="Tahoma"/>
              <a:cs typeface="Arial"/>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pic>
        <p:nvPicPr>
          <p:cNvPr id="3" name="Image 2"/>
          <p:cNvPicPr>
            <a:picLocks noChangeAspect="1"/>
          </p:cNvPicPr>
          <p:nvPr/>
        </p:nvPicPr>
        <p:blipFill>
          <a:blip r:embed="rId3"/>
          <a:stretch>
            <a:fillRect/>
          </a:stretch>
        </p:blipFill>
        <p:spPr>
          <a:xfrm>
            <a:off x="6810102" y="1652809"/>
            <a:ext cx="4885509" cy="3842300"/>
          </a:xfrm>
          <a:prstGeom prst="rect">
            <a:avLst/>
          </a:prstGeom>
        </p:spPr>
      </p:pic>
    </p:spTree>
    <p:extLst>
      <p:ext uri="{BB962C8B-B14F-4D97-AF65-F5344CB8AC3E}">
        <p14:creationId xmlns:p14="http://schemas.microsoft.com/office/powerpoint/2010/main" val="3518329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17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171">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71">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171">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71">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17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Espace réservé du texte 2"/>
          <p:cNvSpPr>
            <a:spLocks noGrp="1"/>
          </p:cNvSpPr>
          <p:nvPr>
            <p:ph type="body" idx="4294967295"/>
          </p:nvPr>
        </p:nvSpPr>
        <p:spPr>
          <a:xfrm>
            <a:off x="1933303" y="1915887"/>
            <a:ext cx="8516983" cy="2838993"/>
          </a:xfrm>
        </p:spPr>
        <p:txBody>
          <a:bodyPr anchor="b">
            <a:noAutofit/>
          </a:bodyPr>
          <a:lstStyle/>
          <a:p>
            <a:pPr marL="0" indent="0" algn="ctr">
              <a:buClr>
                <a:schemeClr val="accent3"/>
              </a:buClr>
              <a:buNone/>
              <a:defRPr/>
            </a:pPr>
            <a:r>
              <a:rPr lang="fr-FR" altLang="fr-FR" sz="4900" i="1" dirty="0">
                <a:solidFill>
                  <a:schemeClr val="accent2">
                    <a:lumMod val="50000"/>
                  </a:schemeClr>
                </a:solidFill>
              </a:rPr>
              <a:t>L’EXPRESSION ET L’ÉVALUATION DE LA DOULEUR</a:t>
            </a:r>
          </a:p>
          <a:p>
            <a:pPr marL="0" indent="0" algn="ctr">
              <a:buClr>
                <a:schemeClr val="accent3"/>
              </a:buClr>
              <a:buNone/>
              <a:defRPr/>
            </a:pPr>
            <a:endParaRPr lang="fr-FR" altLang="fr-FR" sz="4900" i="1" dirty="0">
              <a:solidFill>
                <a:schemeClr val="accent2">
                  <a:lumMod val="50000"/>
                </a:schemeClr>
              </a:solidFill>
              <a:latin typeface="+mj-lt"/>
              <a:ea typeface="+mj-ea"/>
              <a:cs typeface="+mj-cs"/>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Tree>
    <p:extLst>
      <p:ext uri="{BB962C8B-B14F-4D97-AF65-F5344CB8AC3E}">
        <p14:creationId xmlns:p14="http://schemas.microsoft.com/office/powerpoint/2010/main" val="31430356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3"/>
          </p:nvPr>
        </p:nvSpPr>
        <p:spPr>
          <a:xfrm>
            <a:off x="766354" y="1254035"/>
            <a:ext cx="10824755" cy="4332724"/>
          </a:xfrm>
        </p:spPr>
        <p:txBody>
          <a:bodyPr>
            <a:normAutofit/>
          </a:bodyPr>
          <a:lstStyle/>
          <a:p>
            <a:pPr marL="609600" indent="-609600" algn="just">
              <a:buNone/>
            </a:pPr>
            <a:r>
              <a:rPr lang="fr-FR" altLang="fr-FR" dirty="0" smtClean="0">
                <a:latin typeface="Tahoma"/>
                <a:cs typeface="Arial"/>
              </a:rPr>
              <a:t>LES COMPOSANTES DE LA DOULEURS : </a:t>
            </a:r>
          </a:p>
          <a:p>
            <a:pPr marL="609600" indent="-609600" algn="just">
              <a:buNone/>
            </a:pPr>
            <a:r>
              <a:rPr lang="fr-FR" altLang="fr-FR" dirty="0" smtClean="0">
                <a:latin typeface="Tahoma"/>
                <a:cs typeface="Arial"/>
              </a:rPr>
              <a:t>Composante  sensorielle :</a:t>
            </a:r>
            <a:endParaRPr lang="fr-FR" altLang="fr-FR" dirty="0">
              <a:latin typeface="Tahoma"/>
              <a:cs typeface="Arial"/>
            </a:endParaRPr>
          </a:p>
          <a:p>
            <a:pPr marL="609600" indent="-609600" algn="just">
              <a:buNone/>
            </a:pPr>
            <a:r>
              <a:rPr lang="fr-FR" altLang="fr-FR" sz="1800" b="1" dirty="0" smtClean="0">
                <a:solidFill>
                  <a:srgbClr val="000000"/>
                </a:solidFill>
                <a:latin typeface="Tahoma"/>
                <a:cs typeface="Arial"/>
              </a:rPr>
              <a:t>	Permet </a:t>
            </a:r>
            <a:r>
              <a:rPr lang="fr-FR" altLang="fr-FR" sz="1800" b="1" dirty="0">
                <a:solidFill>
                  <a:srgbClr val="000000"/>
                </a:solidFill>
                <a:latin typeface="Tahoma"/>
                <a:cs typeface="Arial"/>
              </a:rPr>
              <a:t>le décodage de la qualité (</a:t>
            </a:r>
            <a:r>
              <a:rPr lang="fr-FR" altLang="fr-FR" sz="1800" b="1" dirty="0" smtClean="0">
                <a:solidFill>
                  <a:srgbClr val="000000"/>
                </a:solidFill>
                <a:latin typeface="Tahoma"/>
                <a:cs typeface="Arial"/>
              </a:rPr>
              <a:t>brulure, décharge </a:t>
            </a:r>
            <a:r>
              <a:rPr lang="fr-FR" altLang="fr-FR" sz="1800" b="1" dirty="0">
                <a:solidFill>
                  <a:srgbClr val="000000"/>
                </a:solidFill>
                <a:latin typeface="Tahoma"/>
                <a:cs typeface="Arial"/>
              </a:rPr>
              <a:t>électrique, torsion…), la durée, l’intensité, la localisation.</a:t>
            </a:r>
          </a:p>
          <a:p>
            <a:pPr marL="609600" indent="-609600" algn="just">
              <a:buNone/>
            </a:pPr>
            <a:endParaRPr lang="fr-FR" altLang="fr-FR" dirty="0">
              <a:solidFill>
                <a:srgbClr val="000000"/>
              </a:solidFill>
              <a:latin typeface="Tahoma"/>
              <a:cs typeface="Arial"/>
            </a:endParaRPr>
          </a:p>
          <a:p>
            <a:pPr marL="609600" indent="-609600" algn="just">
              <a:buNone/>
            </a:pPr>
            <a:r>
              <a:rPr lang="fr-FR" altLang="fr-FR" dirty="0">
                <a:latin typeface="Tahoma"/>
                <a:cs typeface="Arial"/>
              </a:rPr>
              <a:t>Composante </a:t>
            </a:r>
            <a:r>
              <a:rPr lang="fr-FR" altLang="fr-FR" dirty="0" smtClean="0">
                <a:latin typeface="Tahoma"/>
                <a:cs typeface="Arial"/>
              </a:rPr>
              <a:t>émotionnelle :</a:t>
            </a:r>
            <a:endParaRPr lang="fr-FR" altLang="fr-FR" dirty="0">
              <a:latin typeface="Tahoma"/>
              <a:cs typeface="Arial"/>
            </a:endParaRPr>
          </a:p>
          <a:p>
            <a:pPr marL="609600" indent="-609600" algn="just">
              <a:buNone/>
            </a:pPr>
            <a:r>
              <a:rPr lang="fr-FR" altLang="fr-FR" sz="1800" b="1" dirty="0" smtClean="0">
                <a:solidFill>
                  <a:srgbClr val="000000"/>
                </a:solidFill>
                <a:latin typeface="Tahoma"/>
                <a:cs typeface="Arial"/>
              </a:rPr>
              <a:t>	Ressenti </a:t>
            </a:r>
            <a:r>
              <a:rPr lang="fr-FR" altLang="fr-FR" sz="1800" b="1" dirty="0">
                <a:solidFill>
                  <a:srgbClr val="000000"/>
                </a:solidFill>
                <a:latin typeface="Tahoma"/>
                <a:cs typeface="Arial"/>
              </a:rPr>
              <a:t>désagréable, pénible, </a:t>
            </a:r>
            <a:r>
              <a:rPr lang="fr-FR" altLang="fr-FR" sz="1800" b="1" dirty="0" smtClean="0">
                <a:solidFill>
                  <a:srgbClr val="000000"/>
                </a:solidFill>
                <a:latin typeface="Tahoma"/>
                <a:cs typeface="Arial"/>
              </a:rPr>
              <a:t>parfois insupportable </a:t>
            </a:r>
            <a:r>
              <a:rPr lang="fr-FR" altLang="fr-FR" sz="1800" b="1" dirty="0">
                <a:solidFill>
                  <a:srgbClr val="000000"/>
                </a:solidFill>
                <a:latin typeface="Tahoma"/>
                <a:cs typeface="Arial"/>
              </a:rPr>
              <a:t>qui peut s’amplifier jusqu’à l’anxiété ou la dépression. Elle vient majorer la sensation </a:t>
            </a:r>
            <a:r>
              <a:rPr lang="fr-FR" altLang="fr-FR" sz="1800" b="1" dirty="0" smtClean="0">
                <a:solidFill>
                  <a:srgbClr val="000000"/>
                </a:solidFill>
                <a:latin typeface="Tahoma"/>
                <a:cs typeface="Arial"/>
              </a:rPr>
              <a:t>douloureuse</a:t>
            </a:r>
          </a:p>
        </p:txBody>
      </p:sp>
      <p:sp>
        <p:nvSpPr>
          <p:cNvPr id="2" name="Espace réservé du pied de page 1"/>
          <p:cNvSpPr>
            <a:spLocks noGrp="1"/>
          </p:cNvSpPr>
          <p:nvPr>
            <p:ph type="ftr" sz="quarter" idx="4294967295"/>
          </p:nvPr>
        </p:nvSpPr>
        <p:spPr/>
        <p:txBody>
          <a:bodyPr/>
          <a:lstStyle/>
          <a:p>
            <a:pPr>
              <a:defRPr/>
            </a:pPr>
            <a:r>
              <a:rPr lang="fr-FR" altLang="fr-FR" smtClean="0"/>
              <a:t>MP &amp; CC V3  2024-2025</a:t>
            </a:r>
            <a:endParaRPr lang="fr-FR" altLang="fr-FR"/>
          </a:p>
        </p:txBody>
      </p:sp>
      <p:pic>
        <p:nvPicPr>
          <p:cNvPr id="4" name="Image 3"/>
          <p:cNvPicPr>
            <a:picLocks noChangeAspect="1"/>
          </p:cNvPicPr>
          <p:nvPr/>
        </p:nvPicPr>
        <p:blipFill>
          <a:blip r:embed="rId3"/>
          <a:stretch>
            <a:fillRect/>
          </a:stretch>
        </p:blipFill>
        <p:spPr>
          <a:xfrm>
            <a:off x="6949874" y="1596283"/>
            <a:ext cx="4771429" cy="3990476"/>
          </a:xfrm>
          <a:prstGeom prst="rect">
            <a:avLst/>
          </a:prstGeom>
        </p:spPr>
      </p:pic>
    </p:spTree>
    <p:extLst>
      <p:ext uri="{BB962C8B-B14F-4D97-AF65-F5344CB8AC3E}">
        <p14:creationId xmlns:p14="http://schemas.microsoft.com/office/powerpoint/2010/main" val="316650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3"/>
          </p:nvPr>
        </p:nvSpPr>
        <p:spPr>
          <a:xfrm>
            <a:off x="1219200" y="942702"/>
            <a:ext cx="10824755" cy="4990011"/>
          </a:xfrm>
        </p:spPr>
        <p:txBody>
          <a:bodyPr>
            <a:normAutofit/>
          </a:bodyPr>
          <a:lstStyle/>
          <a:p>
            <a:pPr marL="609600" indent="-609600" algn="just">
              <a:buNone/>
            </a:pPr>
            <a:r>
              <a:rPr lang="fr-FR" altLang="fr-FR" dirty="0" smtClean="0">
                <a:latin typeface="Tahoma"/>
                <a:cs typeface="Arial"/>
              </a:rPr>
              <a:t>LES COMPOSANTES DE LA DOULEURS : </a:t>
            </a:r>
            <a:endParaRPr lang="fr-FR" altLang="fr-FR" dirty="0">
              <a:solidFill>
                <a:srgbClr val="000000"/>
              </a:solidFill>
              <a:latin typeface="Tahoma"/>
              <a:cs typeface="Arial"/>
            </a:endParaRPr>
          </a:p>
          <a:p>
            <a:pPr marL="609600" lvl="0" indent="-609600">
              <a:buClr>
                <a:srgbClr val="000000"/>
              </a:buClr>
              <a:buNone/>
              <a:defRPr/>
            </a:pPr>
            <a:r>
              <a:rPr lang="fr-FR" altLang="fr-FR" sz="1900" dirty="0" smtClean="0">
                <a:solidFill>
                  <a:srgbClr val="49A2AE"/>
                </a:solidFill>
                <a:latin typeface="Tahoma"/>
                <a:cs typeface="Arial"/>
              </a:rPr>
              <a:t>Composante </a:t>
            </a:r>
            <a:r>
              <a:rPr lang="fr-FR" altLang="fr-FR" sz="1900" dirty="0">
                <a:solidFill>
                  <a:srgbClr val="49A2AE"/>
                </a:solidFill>
                <a:latin typeface="Tahoma"/>
                <a:cs typeface="Arial"/>
              </a:rPr>
              <a:t>cognitive :</a:t>
            </a:r>
          </a:p>
          <a:p>
            <a:pPr marL="609600" lvl="0" indent="-609600">
              <a:buClr>
                <a:srgbClr val="000000"/>
              </a:buClr>
              <a:buNone/>
              <a:defRPr/>
            </a:pPr>
            <a:r>
              <a:rPr lang="fr-FR" altLang="fr-FR" dirty="0">
                <a:solidFill>
                  <a:srgbClr val="49A2AE"/>
                </a:solidFill>
              </a:rPr>
              <a:t>Les représentations vont influencer la perception :</a:t>
            </a:r>
          </a:p>
          <a:p>
            <a:pPr marL="609600" lvl="0" indent="-609600">
              <a:buClr>
                <a:srgbClr val="000000"/>
              </a:buClr>
              <a:buNone/>
              <a:defRPr/>
            </a:pPr>
            <a:r>
              <a:rPr lang="fr-FR" altLang="fr-FR" sz="1900" dirty="0">
                <a:solidFill>
                  <a:srgbClr val="000000"/>
                </a:solidFill>
                <a:latin typeface="Tahoma"/>
                <a:cs typeface="Arial"/>
              </a:rPr>
              <a:t>	</a:t>
            </a:r>
            <a:r>
              <a:rPr lang="fr-FR" altLang="fr-FR" dirty="0">
                <a:solidFill>
                  <a:srgbClr val="000000"/>
                </a:solidFill>
                <a:latin typeface="Tahoma"/>
                <a:cs typeface="Arial"/>
              </a:rPr>
              <a:t>Expérience, Mémoire, Apprentissage, Compréhension, Culture, Croyances, Education, Milieu social</a:t>
            </a:r>
            <a:r>
              <a:rPr lang="fr-FR" altLang="fr-FR" dirty="0" smtClean="0">
                <a:solidFill>
                  <a:srgbClr val="000000"/>
                </a:solidFill>
                <a:latin typeface="Tahoma"/>
                <a:cs typeface="Arial"/>
              </a:rPr>
              <a:t>…</a:t>
            </a:r>
          </a:p>
          <a:p>
            <a:pPr marL="609600" lvl="0" indent="-609600">
              <a:buClr>
                <a:srgbClr val="000000"/>
              </a:buClr>
              <a:buNone/>
              <a:defRPr/>
            </a:pPr>
            <a:r>
              <a:rPr lang="fr-FR" altLang="fr-FR" sz="1900" dirty="0">
                <a:solidFill>
                  <a:srgbClr val="49A2AE"/>
                </a:solidFill>
                <a:latin typeface="Tahoma"/>
                <a:cs typeface="Arial"/>
              </a:rPr>
              <a:t>Composante comportementale </a:t>
            </a:r>
            <a:r>
              <a:rPr lang="fr-FR" altLang="fr-FR" sz="1900" dirty="0" smtClean="0">
                <a:solidFill>
                  <a:srgbClr val="49A2AE"/>
                </a:solidFill>
                <a:latin typeface="Tahoma"/>
                <a:cs typeface="Arial"/>
              </a:rPr>
              <a:t>:</a:t>
            </a:r>
            <a:endParaRPr lang="fr-FR" altLang="fr-FR" sz="1800" b="1" dirty="0">
              <a:solidFill>
                <a:srgbClr val="000000"/>
              </a:solidFill>
              <a:latin typeface="Tahoma"/>
              <a:cs typeface="Arial"/>
            </a:endParaRPr>
          </a:p>
          <a:p>
            <a:pPr marL="457200" lvl="1" indent="0">
              <a:lnSpc>
                <a:spcPct val="110000"/>
              </a:lnSpc>
              <a:buSzTx/>
              <a:buNone/>
              <a:defRPr/>
            </a:pPr>
            <a:r>
              <a:rPr lang="fr-FR" altLang="fr-FR" sz="1800" b="1" dirty="0">
                <a:solidFill>
                  <a:srgbClr val="000000"/>
                </a:solidFill>
                <a:latin typeface="Tahoma"/>
                <a:cs typeface="Arial"/>
              </a:rPr>
              <a:t>Elle englobe les manifestations verbales et non verbales observables.</a:t>
            </a:r>
          </a:p>
          <a:p>
            <a:pPr marL="457200" lvl="1" indent="0">
              <a:lnSpc>
                <a:spcPct val="110000"/>
              </a:lnSpc>
              <a:buSzTx/>
              <a:buNone/>
              <a:defRPr/>
            </a:pPr>
            <a:r>
              <a:rPr lang="fr-FR" altLang="fr-FR" sz="1800" b="1" dirty="0">
                <a:solidFill>
                  <a:srgbClr val="000000"/>
                </a:solidFill>
                <a:latin typeface="Tahoma"/>
                <a:cs typeface="Arial"/>
              </a:rPr>
              <a:t>Comportement douloureux peuvent se traduire par un langage +/-symbolique, mode d’appel à l’autre.</a:t>
            </a:r>
          </a:p>
          <a:p>
            <a:pPr marL="609600" lvl="0" indent="-609600">
              <a:buClr>
                <a:srgbClr val="000000"/>
              </a:buClr>
              <a:buNone/>
              <a:defRPr/>
            </a:pPr>
            <a:endParaRPr lang="fr-FR" altLang="fr-FR" dirty="0">
              <a:solidFill>
                <a:srgbClr val="000000"/>
              </a:solidFill>
              <a:latin typeface="Tahoma"/>
              <a:cs typeface="Arial"/>
            </a:endParaRPr>
          </a:p>
          <a:p>
            <a:pPr marL="609600" indent="-609600" algn="just">
              <a:buNone/>
            </a:pPr>
            <a:endParaRPr lang="fr-FR" altLang="fr-FR" sz="1800" b="1" dirty="0" smtClean="0">
              <a:solidFill>
                <a:srgbClr val="000000"/>
              </a:solidFill>
              <a:latin typeface="Tahoma"/>
              <a:cs typeface="Arial"/>
            </a:endParaRPr>
          </a:p>
        </p:txBody>
      </p:sp>
      <p:sp>
        <p:nvSpPr>
          <p:cNvPr id="2" name="Espace réservé du pied de page 1"/>
          <p:cNvSpPr>
            <a:spLocks noGrp="1"/>
          </p:cNvSpPr>
          <p:nvPr>
            <p:ph type="ftr" sz="quarter" idx="4294967295"/>
          </p:nvPr>
        </p:nvSpPr>
        <p:spPr/>
        <p:txBody>
          <a:bodyPr/>
          <a:lstStyle/>
          <a:p>
            <a:pPr>
              <a:defRPr/>
            </a:pPr>
            <a:r>
              <a:rPr lang="fr-FR" altLang="fr-FR" smtClean="0"/>
              <a:t>MP &amp; CC V3  2024-2025</a:t>
            </a:r>
            <a:endParaRPr lang="fr-FR" altLang="fr-FR"/>
          </a:p>
        </p:txBody>
      </p:sp>
      <p:sp>
        <p:nvSpPr>
          <p:cNvPr id="5" name="AutoShape 2" descr="Schéma Zabalia. Composantes de la douleur, un phénomène complexe. |  Download Scientific Diagra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6" name="Image 5"/>
          <p:cNvPicPr>
            <a:picLocks noChangeAspect="1"/>
          </p:cNvPicPr>
          <p:nvPr/>
        </p:nvPicPr>
        <p:blipFill>
          <a:blip r:embed="rId3"/>
          <a:stretch>
            <a:fillRect/>
          </a:stretch>
        </p:blipFill>
        <p:spPr>
          <a:xfrm>
            <a:off x="7246211" y="1261246"/>
            <a:ext cx="4352925" cy="4352925"/>
          </a:xfrm>
          <a:prstGeom prst="rect">
            <a:avLst/>
          </a:prstGeom>
        </p:spPr>
      </p:pic>
    </p:spTree>
    <p:extLst>
      <p:ext uri="{BB962C8B-B14F-4D97-AF65-F5344CB8AC3E}">
        <p14:creationId xmlns:p14="http://schemas.microsoft.com/office/powerpoint/2010/main" val="427673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type="body" sz="quarter" idx="13"/>
          </p:nvPr>
        </p:nvSpPr>
        <p:spPr>
          <a:xfrm>
            <a:off x="1820092" y="1698171"/>
            <a:ext cx="10981508" cy="3888587"/>
          </a:xfrm>
        </p:spPr>
        <p:txBody>
          <a:bodyPr>
            <a:normAutofit/>
          </a:bodyPr>
          <a:lstStyle/>
          <a:p>
            <a:pPr marL="0" indent="0">
              <a:buNone/>
            </a:pPr>
            <a:r>
              <a:rPr lang="fr-FR" altLang="fr-FR" dirty="0">
                <a:latin typeface="Tahoma"/>
                <a:cs typeface="Arial"/>
              </a:rPr>
              <a:t>Expression de la douleur influencée par </a:t>
            </a:r>
            <a:r>
              <a:rPr lang="fr-FR" altLang="fr-FR" dirty="0" smtClean="0">
                <a:latin typeface="Tahoma"/>
                <a:cs typeface="Arial"/>
              </a:rPr>
              <a:t>:</a:t>
            </a:r>
          </a:p>
          <a:p>
            <a:pPr marL="0" indent="0">
              <a:buNone/>
            </a:pPr>
            <a:endParaRPr lang="fr-FR" altLang="fr-FR" sz="3600" dirty="0"/>
          </a:p>
          <a:p>
            <a:pPr lvl="1" eaLnBrk="1" hangingPunct="1">
              <a:buFont typeface="Arial" panose="020B0604020202020204" pitchFamily="34" charset="0"/>
              <a:buChar char="•"/>
            </a:pPr>
            <a:r>
              <a:rPr lang="fr-FR" altLang="fr-FR" sz="1800" b="1" dirty="0" smtClean="0">
                <a:solidFill>
                  <a:srgbClr val="000000"/>
                </a:solidFill>
                <a:latin typeface="Tahoma"/>
                <a:cs typeface="Arial"/>
              </a:rPr>
              <a:t>l’état </a:t>
            </a:r>
            <a:r>
              <a:rPr lang="fr-FR" altLang="fr-FR" sz="1800" b="1" dirty="0">
                <a:solidFill>
                  <a:srgbClr val="000000"/>
                </a:solidFill>
                <a:latin typeface="Tahoma"/>
                <a:cs typeface="Arial"/>
              </a:rPr>
              <a:t>psychologique et émotionnel</a:t>
            </a:r>
          </a:p>
          <a:p>
            <a:pPr lvl="1" eaLnBrk="1" hangingPunct="1">
              <a:buFont typeface="Arial" panose="020B0604020202020204" pitchFamily="34" charset="0"/>
              <a:buChar char="•"/>
            </a:pPr>
            <a:r>
              <a:rPr lang="fr-FR" altLang="fr-FR" sz="1800" b="1" dirty="0" smtClean="0">
                <a:solidFill>
                  <a:srgbClr val="000000"/>
                </a:solidFill>
                <a:latin typeface="Tahoma"/>
                <a:cs typeface="Arial"/>
              </a:rPr>
              <a:t>l’état </a:t>
            </a:r>
            <a:r>
              <a:rPr lang="fr-FR" altLang="fr-FR" sz="1800" b="1" dirty="0">
                <a:solidFill>
                  <a:srgbClr val="000000"/>
                </a:solidFill>
                <a:latin typeface="Tahoma"/>
                <a:cs typeface="Arial"/>
              </a:rPr>
              <a:t>physique</a:t>
            </a:r>
          </a:p>
          <a:p>
            <a:pPr lvl="1" eaLnBrk="1" hangingPunct="1">
              <a:buFont typeface="Arial" panose="020B0604020202020204" pitchFamily="34" charset="0"/>
              <a:buChar char="•"/>
            </a:pPr>
            <a:r>
              <a:rPr lang="fr-FR" altLang="fr-FR" sz="1800" b="1" dirty="0" smtClean="0">
                <a:solidFill>
                  <a:srgbClr val="000000"/>
                </a:solidFill>
                <a:latin typeface="Tahoma"/>
                <a:cs typeface="Arial"/>
              </a:rPr>
              <a:t>la </a:t>
            </a:r>
            <a:r>
              <a:rPr lang="fr-FR" altLang="fr-FR" sz="1800" b="1" dirty="0">
                <a:solidFill>
                  <a:srgbClr val="000000"/>
                </a:solidFill>
                <a:latin typeface="Tahoma"/>
                <a:cs typeface="Arial"/>
              </a:rPr>
              <a:t>culture</a:t>
            </a:r>
          </a:p>
          <a:p>
            <a:pPr lvl="1" eaLnBrk="1" hangingPunct="1">
              <a:buFont typeface="Arial" panose="020B0604020202020204" pitchFamily="34" charset="0"/>
              <a:buChar char="•"/>
            </a:pPr>
            <a:r>
              <a:rPr lang="fr-FR" altLang="fr-FR" sz="1800" b="1" dirty="0" smtClean="0">
                <a:solidFill>
                  <a:srgbClr val="000000"/>
                </a:solidFill>
                <a:latin typeface="Tahoma"/>
                <a:cs typeface="Arial"/>
              </a:rPr>
              <a:t>la </a:t>
            </a:r>
            <a:r>
              <a:rPr lang="fr-FR" altLang="fr-FR" sz="1800" b="1" dirty="0">
                <a:solidFill>
                  <a:srgbClr val="000000"/>
                </a:solidFill>
                <a:latin typeface="Tahoma"/>
                <a:cs typeface="Arial"/>
              </a:rPr>
              <a:t>pudeur</a:t>
            </a:r>
          </a:p>
          <a:p>
            <a:pPr lvl="1" eaLnBrk="1" hangingPunct="1">
              <a:buFont typeface="Arial" panose="020B0604020202020204" pitchFamily="34" charset="0"/>
              <a:buChar char="•"/>
            </a:pPr>
            <a:r>
              <a:rPr lang="fr-FR" altLang="fr-FR" sz="1800" b="1" dirty="0" smtClean="0">
                <a:solidFill>
                  <a:srgbClr val="000000"/>
                </a:solidFill>
                <a:latin typeface="Tahoma"/>
                <a:cs typeface="Arial"/>
              </a:rPr>
              <a:t>le </a:t>
            </a:r>
            <a:r>
              <a:rPr lang="fr-FR" altLang="fr-FR" sz="1800" b="1" dirty="0">
                <a:solidFill>
                  <a:srgbClr val="000000"/>
                </a:solidFill>
                <a:latin typeface="Tahoma"/>
                <a:cs typeface="Arial"/>
              </a:rPr>
              <a:t>contexte de soins</a:t>
            </a:r>
          </a:p>
          <a:p>
            <a:pPr lvl="1" eaLnBrk="1" hangingPunct="1">
              <a:buFont typeface="Arial" panose="020B0604020202020204" pitchFamily="34" charset="0"/>
              <a:buChar char="•"/>
            </a:pPr>
            <a:r>
              <a:rPr lang="fr-FR" altLang="fr-FR" sz="1800" b="1" dirty="0" smtClean="0">
                <a:solidFill>
                  <a:srgbClr val="000000"/>
                </a:solidFill>
                <a:latin typeface="Tahoma"/>
                <a:cs typeface="Arial"/>
              </a:rPr>
              <a:t>l’environnement </a:t>
            </a:r>
            <a:r>
              <a:rPr lang="fr-FR" altLang="fr-FR" sz="1800" b="1" dirty="0">
                <a:solidFill>
                  <a:srgbClr val="000000"/>
                </a:solidFill>
                <a:latin typeface="Tahoma"/>
                <a:cs typeface="Arial"/>
              </a:rPr>
              <a:t>social…</a:t>
            </a:r>
          </a:p>
        </p:txBody>
      </p:sp>
      <p:sp>
        <p:nvSpPr>
          <p:cNvPr id="2" name="Espace réservé du pied de page 1"/>
          <p:cNvSpPr>
            <a:spLocks noGrp="1"/>
          </p:cNvSpPr>
          <p:nvPr>
            <p:ph type="ftr" sz="quarter" idx="4294967295"/>
          </p:nvPr>
        </p:nvSpPr>
        <p:spPr/>
        <p:txBody>
          <a:bodyPr/>
          <a:lstStyle/>
          <a:p>
            <a:pPr>
              <a:defRPr/>
            </a:pPr>
            <a:r>
              <a:rPr lang="fr-FR" altLang="fr-FR" smtClean="0"/>
              <a:t>MP &amp; CC V3  2024-2025</a:t>
            </a:r>
            <a:endParaRPr lang="fr-FR" altLang="fr-FR"/>
          </a:p>
        </p:txBody>
      </p:sp>
    </p:spTree>
    <p:extLst>
      <p:ext uri="{BB962C8B-B14F-4D97-AF65-F5344CB8AC3E}">
        <p14:creationId xmlns:p14="http://schemas.microsoft.com/office/powerpoint/2010/main" val="12471547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583475" y="104504"/>
            <a:ext cx="8185650" cy="1802674"/>
          </a:xfrm>
        </p:spPr>
        <p:txBody>
          <a:bodyPr>
            <a:normAutofit/>
          </a:bodyPr>
          <a:lstStyle/>
          <a:p>
            <a:r>
              <a:rPr lang="fr-FR" altLang="fr-FR" sz="2000" b="1" dirty="0" smtClean="0">
                <a:solidFill>
                  <a:schemeClr val="tx2"/>
                </a:solidFill>
                <a:latin typeface="Tahoma"/>
                <a:ea typeface="+mn-ea"/>
                <a:cs typeface="Arial"/>
              </a:rPr>
              <a:t>LES MOYENS ET OUTILS :</a:t>
            </a:r>
            <a:br>
              <a:rPr lang="fr-FR" altLang="fr-FR" sz="2000" b="1" dirty="0" smtClean="0">
                <a:solidFill>
                  <a:schemeClr val="tx2"/>
                </a:solidFill>
                <a:latin typeface="Tahoma"/>
                <a:ea typeface="+mn-ea"/>
                <a:cs typeface="Arial"/>
              </a:rPr>
            </a:br>
            <a:endParaRPr lang="fr-FR" altLang="fr-FR" sz="1800" b="1" dirty="0">
              <a:solidFill>
                <a:srgbClr val="000000"/>
              </a:solidFill>
              <a:latin typeface="Tahoma"/>
              <a:ea typeface="+mn-ea"/>
              <a:cs typeface="Arial"/>
            </a:endParaRPr>
          </a:p>
        </p:txBody>
      </p:sp>
      <p:sp>
        <p:nvSpPr>
          <p:cNvPr id="152579" name="Rectangle 3"/>
          <p:cNvSpPr>
            <a:spLocks noGrp="1" noChangeArrowheads="1"/>
          </p:cNvSpPr>
          <p:nvPr>
            <p:ph idx="1"/>
          </p:nvPr>
        </p:nvSpPr>
        <p:spPr>
          <a:xfrm>
            <a:off x="583475" y="1428206"/>
            <a:ext cx="9779725" cy="5094832"/>
          </a:xfrm>
        </p:spPr>
        <p:txBody>
          <a:bodyPr>
            <a:normAutofit/>
          </a:bodyPr>
          <a:lstStyle/>
          <a:p>
            <a:pPr marL="0" indent="0">
              <a:buClr>
                <a:schemeClr val="accent3"/>
              </a:buClr>
              <a:buNone/>
              <a:defRPr/>
            </a:pPr>
            <a:r>
              <a:rPr lang="fr-FR" altLang="fr-FR" sz="1900" dirty="0">
                <a:solidFill>
                  <a:srgbClr val="49A2AE"/>
                </a:solidFill>
                <a:latin typeface="Tahoma"/>
                <a:cs typeface="Arial"/>
              </a:rPr>
              <a:t>Interrogatoire du </a:t>
            </a:r>
            <a:r>
              <a:rPr lang="fr-FR" altLang="fr-FR" sz="1900" dirty="0" smtClean="0">
                <a:solidFill>
                  <a:srgbClr val="49A2AE"/>
                </a:solidFill>
                <a:latin typeface="Tahoma"/>
                <a:cs typeface="Arial"/>
              </a:rPr>
              <a:t>patient:</a:t>
            </a:r>
          </a:p>
          <a:p>
            <a:pPr marL="0" indent="0">
              <a:buClr>
                <a:schemeClr val="accent3"/>
              </a:buClr>
              <a:buNone/>
              <a:defRPr/>
            </a:pPr>
            <a:r>
              <a:rPr lang="fr-FR" altLang="fr-FR" dirty="0">
                <a:solidFill>
                  <a:srgbClr val="000000"/>
                </a:solidFill>
                <a:latin typeface="Tahoma"/>
                <a:cs typeface="Arial"/>
                <a:sym typeface="Wingdings" pitchFamily="2" charset="2"/>
              </a:rPr>
              <a:t>Le TILT </a:t>
            </a:r>
            <a:r>
              <a:rPr lang="fr-FR" altLang="fr-FR" dirty="0" smtClean="0">
                <a:solidFill>
                  <a:srgbClr val="000000"/>
                </a:solidFill>
                <a:latin typeface="Tahoma"/>
                <a:cs typeface="Arial"/>
                <a:sym typeface="Wingdings" pitchFamily="2" charset="2"/>
              </a:rPr>
              <a:t>est un moyen </a:t>
            </a:r>
            <a:r>
              <a:rPr lang="fr-FR" altLang="fr-FR" dirty="0" err="1" smtClean="0">
                <a:solidFill>
                  <a:srgbClr val="000000"/>
                </a:solidFill>
                <a:latin typeface="Tahoma"/>
                <a:cs typeface="Arial"/>
                <a:sym typeface="Wingdings" pitchFamily="2" charset="2"/>
              </a:rPr>
              <a:t>mémotechnique</a:t>
            </a:r>
            <a:r>
              <a:rPr lang="fr-FR" altLang="fr-FR" dirty="0" smtClean="0">
                <a:solidFill>
                  <a:srgbClr val="000000"/>
                </a:solidFill>
                <a:latin typeface="Tahoma"/>
                <a:cs typeface="Arial"/>
                <a:sym typeface="Wingdings" pitchFamily="2" charset="2"/>
              </a:rPr>
              <a:t> permettant d’évaluer la douleur selon 4 critères </a:t>
            </a:r>
            <a:r>
              <a:rPr lang="fr-FR" altLang="fr-FR" dirty="0" smtClean="0">
                <a:solidFill>
                  <a:srgbClr val="000000"/>
                </a:solidFill>
                <a:latin typeface="Tahoma"/>
                <a:cs typeface="Arial"/>
                <a:sym typeface="Wingdings" pitchFamily="2" charset="2"/>
              </a:rPr>
              <a:t>: </a:t>
            </a:r>
            <a:endParaRPr lang="fr-FR" altLang="fr-FR" dirty="0" smtClean="0">
              <a:solidFill>
                <a:srgbClr val="000000"/>
              </a:solidFill>
              <a:latin typeface="Tahoma"/>
              <a:cs typeface="Arial"/>
              <a:sym typeface="Wingdings" pitchFamily="2" charset="2"/>
            </a:endParaRPr>
          </a:p>
          <a:p>
            <a:pPr marL="0" indent="0">
              <a:buClr>
                <a:schemeClr val="accent3"/>
              </a:buClr>
              <a:buNone/>
              <a:defRPr/>
            </a:pPr>
            <a:r>
              <a:rPr lang="fr-FR" altLang="fr-FR" dirty="0" smtClean="0">
                <a:solidFill>
                  <a:srgbClr val="000000"/>
                </a:solidFill>
                <a:latin typeface="Tahoma"/>
                <a:cs typeface="Arial"/>
                <a:sym typeface="Wingdings" pitchFamily="2" charset="2"/>
              </a:rPr>
              <a:t>Temps</a:t>
            </a:r>
            <a:r>
              <a:rPr lang="fr-FR" altLang="fr-FR" dirty="0">
                <a:solidFill>
                  <a:srgbClr val="000000"/>
                </a:solidFill>
                <a:latin typeface="Tahoma"/>
                <a:cs typeface="Arial"/>
                <a:sym typeface="Wingdings" pitchFamily="2" charset="2"/>
              </a:rPr>
              <a:t>, </a:t>
            </a:r>
            <a:endParaRPr lang="fr-FR" altLang="fr-FR" dirty="0" smtClean="0">
              <a:solidFill>
                <a:srgbClr val="000000"/>
              </a:solidFill>
              <a:latin typeface="Tahoma"/>
              <a:cs typeface="Arial"/>
              <a:sym typeface="Wingdings" pitchFamily="2" charset="2"/>
            </a:endParaRPr>
          </a:p>
          <a:p>
            <a:pPr marL="0" indent="0">
              <a:buClr>
                <a:schemeClr val="accent3"/>
              </a:buClr>
              <a:buNone/>
              <a:defRPr/>
            </a:pPr>
            <a:r>
              <a:rPr lang="fr-FR" altLang="fr-FR" dirty="0" smtClean="0">
                <a:solidFill>
                  <a:srgbClr val="000000"/>
                </a:solidFill>
                <a:latin typeface="Tahoma"/>
                <a:cs typeface="Arial"/>
                <a:sym typeface="Wingdings" pitchFamily="2" charset="2"/>
              </a:rPr>
              <a:t>Intensité</a:t>
            </a:r>
            <a:r>
              <a:rPr lang="fr-FR" altLang="fr-FR" dirty="0">
                <a:solidFill>
                  <a:srgbClr val="000000"/>
                </a:solidFill>
                <a:latin typeface="Tahoma"/>
                <a:cs typeface="Arial"/>
                <a:sym typeface="Wingdings" pitchFamily="2" charset="2"/>
              </a:rPr>
              <a:t>, </a:t>
            </a:r>
            <a:endParaRPr lang="fr-FR" altLang="fr-FR" dirty="0" smtClean="0">
              <a:solidFill>
                <a:srgbClr val="000000"/>
              </a:solidFill>
              <a:latin typeface="Tahoma"/>
              <a:cs typeface="Arial"/>
              <a:sym typeface="Wingdings" pitchFamily="2" charset="2"/>
            </a:endParaRPr>
          </a:p>
          <a:p>
            <a:pPr marL="0" indent="0">
              <a:buClr>
                <a:schemeClr val="accent3"/>
              </a:buClr>
              <a:buNone/>
              <a:defRPr/>
            </a:pPr>
            <a:r>
              <a:rPr lang="fr-FR" altLang="fr-FR" dirty="0" smtClean="0">
                <a:solidFill>
                  <a:srgbClr val="000000"/>
                </a:solidFill>
                <a:latin typeface="Tahoma"/>
                <a:cs typeface="Arial"/>
                <a:sym typeface="Wingdings" pitchFamily="2" charset="2"/>
              </a:rPr>
              <a:t>L</a:t>
            </a:r>
            <a:r>
              <a:rPr lang="fr-FR" altLang="fr-FR" dirty="0" smtClean="0">
                <a:solidFill>
                  <a:srgbClr val="000000"/>
                </a:solidFill>
                <a:latin typeface="Tahoma"/>
                <a:cs typeface="Arial"/>
              </a:rPr>
              <a:t>ocalisation</a:t>
            </a:r>
            <a:r>
              <a:rPr lang="fr-FR" altLang="fr-FR" dirty="0">
                <a:solidFill>
                  <a:srgbClr val="000000"/>
                </a:solidFill>
                <a:latin typeface="Tahoma"/>
                <a:cs typeface="Arial"/>
              </a:rPr>
              <a:t>, </a:t>
            </a:r>
            <a:endParaRPr lang="fr-FR" altLang="fr-FR" dirty="0" smtClean="0">
              <a:solidFill>
                <a:srgbClr val="000000"/>
              </a:solidFill>
              <a:latin typeface="Tahoma"/>
              <a:cs typeface="Arial"/>
            </a:endParaRPr>
          </a:p>
          <a:p>
            <a:pPr marL="0" indent="0">
              <a:buClr>
                <a:schemeClr val="accent3"/>
              </a:buClr>
              <a:buNone/>
              <a:defRPr/>
            </a:pPr>
            <a:r>
              <a:rPr lang="fr-FR" altLang="fr-FR" dirty="0" smtClean="0">
                <a:solidFill>
                  <a:srgbClr val="000000"/>
                </a:solidFill>
                <a:latin typeface="Tahoma"/>
                <a:cs typeface="Arial"/>
              </a:rPr>
              <a:t>Type.</a:t>
            </a:r>
            <a:endParaRPr lang="fr-FR" altLang="fr-FR" dirty="0">
              <a:solidFill>
                <a:srgbClr val="000000"/>
              </a:solidFill>
              <a:latin typeface="Tahoma"/>
              <a:cs typeface="Arial"/>
              <a:sym typeface="Wingdings" pitchFamily="2" charset="2"/>
            </a:endParaRPr>
          </a:p>
          <a:p>
            <a:pPr marL="0" indent="0">
              <a:buClr>
                <a:schemeClr val="accent3"/>
              </a:buClr>
              <a:buNone/>
              <a:defRPr/>
            </a:pPr>
            <a:endParaRPr lang="fr-FR" altLang="fr-FR" sz="1900" dirty="0">
              <a:solidFill>
                <a:srgbClr val="000000"/>
              </a:solidFill>
              <a:latin typeface="Tahoma"/>
              <a:cs typeface="Arial"/>
              <a:sym typeface="Wingdings" pitchFamily="2" charset="2"/>
            </a:endParaRPr>
          </a:p>
          <a:p>
            <a:pPr marL="0" indent="0">
              <a:buClr>
                <a:schemeClr val="accent3"/>
              </a:buClr>
              <a:buNone/>
              <a:defRPr/>
            </a:pPr>
            <a:r>
              <a:rPr lang="fr-FR" altLang="fr-FR" sz="1900" dirty="0" smtClean="0">
                <a:solidFill>
                  <a:srgbClr val="49A2AE"/>
                </a:solidFill>
                <a:latin typeface="Tahoma"/>
                <a:cs typeface="Arial"/>
              </a:rPr>
              <a:t>Observation </a:t>
            </a:r>
            <a:r>
              <a:rPr lang="fr-FR" altLang="fr-FR" sz="1900" dirty="0">
                <a:solidFill>
                  <a:srgbClr val="49A2AE"/>
                </a:solidFill>
                <a:latin typeface="Tahoma"/>
                <a:cs typeface="Arial"/>
              </a:rPr>
              <a:t>clinique (comportement, posture, grimace…)</a:t>
            </a:r>
          </a:p>
          <a:p>
            <a:pPr marL="0" indent="0">
              <a:buClr>
                <a:schemeClr val="accent3"/>
              </a:buClr>
              <a:buNone/>
              <a:defRPr/>
            </a:pPr>
            <a:endParaRPr lang="fr-FR" altLang="fr-FR" sz="1900" dirty="0">
              <a:solidFill>
                <a:srgbClr val="49A2AE"/>
              </a:solidFill>
              <a:latin typeface="Tahoma"/>
              <a:cs typeface="Arial"/>
            </a:endParaRPr>
          </a:p>
          <a:p>
            <a:pPr marL="0" indent="0">
              <a:buClr>
                <a:schemeClr val="accent3"/>
              </a:buClr>
              <a:buNone/>
              <a:defRPr/>
            </a:pPr>
            <a:r>
              <a:rPr lang="fr-FR" altLang="fr-FR" dirty="0">
                <a:solidFill>
                  <a:srgbClr val="000000"/>
                </a:solidFill>
                <a:latin typeface="Tahoma"/>
                <a:cs typeface="Arial"/>
              </a:rPr>
              <a:t>Choix des échelles selon la personne/les situations</a:t>
            </a:r>
            <a:endParaRPr lang="fr-FR" altLang="fr-FR" dirty="0">
              <a:solidFill>
                <a:srgbClr val="49A2AE"/>
              </a:solidFill>
              <a:latin typeface="Tahoma"/>
              <a:cs typeface="Arial"/>
            </a:endParaRPr>
          </a:p>
          <a:p>
            <a:pPr marL="0" indent="0">
              <a:buClr>
                <a:schemeClr val="accent3"/>
              </a:buClr>
              <a:buNone/>
              <a:defRPr/>
            </a:pPr>
            <a:r>
              <a:rPr lang="fr-FR" altLang="fr-FR" dirty="0">
                <a:solidFill>
                  <a:srgbClr val="49A2AE"/>
                </a:solidFill>
                <a:latin typeface="Tahoma"/>
                <a:cs typeface="Arial"/>
              </a:rPr>
              <a:t>Les échelles de mesure : intensité de la douleur /effet des antalgiques </a:t>
            </a:r>
          </a:p>
          <a:p>
            <a:pPr marL="0" indent="0">
              <a:buClr>
                <a:schemeClr val="accent3"/>
              </a:buClr>
              <a:buNone/>
              <a:defRPr/>
            </a:pPr>
            <a:endParaRPr lang="fr-FR" altLang="fr-FR" dirty="0" smtClean="0"/>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pic>
        <p:nvPicPr>
          <p:cNvPr id="3" name="Image 2"/>
          <p:cNvPicPr>
            <a:picLocks noChangeAspect="1"/>
          </p:cNvPicPr>
          <p:nvPr/>
        </p:nvPicPr>
        <p:blipFill>
          <a:blip r:embed="rId3"/>
          <a:stretch>
            <a:fillRect/>
          </a:stretch>
        </p:blipFill>
        <p:spPr>
          <a:xfrm>
            <a:off x="8074517" y="2629990"/>
            <a:ext cx="3602005" cy="2017123"/>
          </a:xfrm>
          <a:prstGeom prst="rect">
            <a:avLst/>
          </a:prstGeom>
        </p:spPr>
      </p:pic>
    </p:spTree>
    <p:extLst>
      <p:ext uri="{BB962C8B-B14F-4D97-AF65-F5344CB8AC3E}">
        <p14:creationId xmlns:p14="http://schemas.microsoft.com/office/powerpoint/2010/main" val="3959421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2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257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257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257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2579">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2579">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257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2579">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257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57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Titre 1"/>
          <p:cNvSpPr>
            <a:spLocks noGrp="1"/>
          </p:cNvSpPr>
          <p:nvPr>
            <p:ph type="title" idx="4294967295"/>
          </p:nvPr>
        </p:nvSpPr>
        <p:spPr>
          <a:xfrm>
            <a:off x="3692434" y="679269"/>
            <a:ext cx="6767604" cy="1476556"/>
          </a:xfrm>
        </p:spPr>
        <p:txBody>
          <a:bodyPr anchor="ctr">
            <a:normAutofit/>
          </a:bodyPr>
          <a:lstStyle/>
          <a:p>
            <a:pPr>
              <a:defRPr/>
            </a:pPr>
            <a:r>
              <a:rPr lang="fr-FR" altLang="fr-FR" sz="4000" b="1" dirty="0">
                <a:solidFill>
                  <a:schemeClr val="accent2">
                    <a:lumMod val="50000"/>
                  </a:schemeClr>
                </a:solidFill>
              </a:rPr>
              <a:t> </a:t>
            </a:r>
            <a:r>
              <a:rPr lang="fr-FR" altLang="fr-FR" sz="2200" b="1" dirty="0" smtClean="0">
                <a:solidFill>
                  <a:schemeClr val="tx2"/>
                </a:solidFill>
                <a:latin typeface="Tahoma"/>
                <a:ea typeface="+mn-ea"/>
                <a:cs typeface="Arial"/>
              </a:rPr>
              <a:t>ECHELLE VERBALE SIMPLE (EVS)</a:t>
            </a:r>
            <a:br>
              <a:rPr lang="fr-FR" altLang="fr-FR" sz="2200" b="1" dirty="0" smtClean="0">
                <a:solidFill>
                  <a:schemeClr val="tx2"/>
                </a:solidFill>
                <a:latin typeface="Tahoma"/>
                <a:ea typeface="+mn-ea"/>
                <a:cs typeface="Arial"/>
              </a:rPr>
            </a:br>
            <a:r>
              <a:rPr lang="fr-FR" altLang="fr-FR" sz="4000" dirty="0"/>
              <a:t>	</a:t>
            </a:r>
            <a:endParaRPr lang="fr-FR" altLang="fr-FR" dirty="0" smtClean="0"/>
          </a:p>
        </p:txBody>
      </p:sp>
      <p:sp>
        <p:nvSpPr>
          <p:cNvPr id="59395" name="Espace réservé du contenu 2"/>
          <p:cNvSpPr>
            <a:spLocks noGrp="1"/>
          </p:cNvSpPr>
          <p:nvPr>
            <p:ph idx="4294967295"/>
          </p:nvPr>
        </p:nvSpPr>
        <p:spPr>
          <a:xfrm>
            <a:off x="557350" y="1837509"/>
            <a:ext cx="10110652" cy="4295004"/>
          </a:xfrm>
        </p:spPr>
        <p:txBody>
          <a:bodyPr/>
          <a:lstStyle/>
          <a:p>
            <a:pPr>
              <a:buFont typeface="Arial" panose="020B0604020202020204" pitchFamily="34" charset="0"/>
              <a:buChar char="•"/>
            </a:pPr>
            <a:r>
              <a:rPr lang="fr-FR" altLang="fr-FR" dirty="0" smtClean="0">
                <a:solidFill>
                  <a:schemeClr val="accent3"/>
                </a:solidFill>
              </a:rPr>
              <a:t>Proposez au patient une série de qualificatifs hiérarchisés</a:t>
            </a:r>
          </a:p>
          <a:p>
            <a:pPr>
              <a:buFont typeface="Arial" panose="020B0604020202020204" pitchFamily="34" charset="0"/>
              <a:buChar char="•"/>
            </a:pPr>
            <a:endParaRPr lang="fr-FR" altLang="fr-FR" dirty="0" smtClean="0"/>
          </a:p>
        </p:txBody>
      </p:sp>
      <p:pic>
        <p:nvPicPr>
          <p:cNvPr id="59396"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37412" y="2355850"/>
            <a:ext cx="6019800" cy="377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Tree>
    <p:extLst>
      <p:ext uri="{BB962C8B-B14F-4D97-AF65-F5344CB8AC3E}">
        <p14:creationId xmlns:p14="http://schemas.microsoft.com/office/powerpoint/2010/main" val="39957111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normAutofit/>
          </a:bodyPr>
          <a:lstStyle/>
          <a:p>
            <a:pPr algn="ctr">
              <a:defRPr/>
            </a:pPr>
            <a:r>
              <a:rPr lang="fr-FR" sz="5400" b="1" i="1" dirty="0">
                <a:solidFill>
                  <a:schemeClr val="accent2">
                    <a:lumMod val="50000"/>
                  </a:schemeClr>
                </a:solidFill>
              </a:rPr>
              <a:t>Plan</a:t>
            </a:r>
          </a:p>
        </p:txBody>
      </p:sp>
      <p:sp>
        <p:nvSpPr>
          <p:cNvPr id="5" name="Espace réservé du contenu 4"/>
          <p:cNvSpPr>
            <a:spLocks noGrp="1"/>
          </p:cNvSpPr>
          <p:nvPr>
            <p:ph idx="1"/>
          </p:nvPr>
        </p:nvSpPr>
        <p:spPr/>
        <p:txBody>
          <a:bodyPr/>
          <a:lstStyle/>
          <a:p>
            <a:r>
              <a:rPr lang="fr-FR" sz="2800" dirty="0" smtClean="0"/>
              <a:t>Législation</a:t>
            </a:r>
          </a:p>
          <a:p>
            <a:r>
              <a:rPr lang="fr-FR" sz="2800" dirty="0" smtClean="0"/>
              <a:t>Définition &amp; types de douleurs</a:t>
            </a:r>
          </a:p>
          <a:p>
            <a:r>
              <a:rPr lang="fr-FR" sz="2800" dirty="0" smtClean="0"/>
              <a:t>L’expression et l’évaluation de la douleur</a:t>
            </a:r>
          </a:p>
          <a:p>
            <a:r>
              <a:rPr lang="fr-FR" sz="2800" dirty="0" smtClean="0"/>
              <a:t>Les antalgiques</a:t>
            </a:r>
          </a:p>
          <a:p>
            <a:r>
              <a:rPr lang="fr-FR" sz="2800" dirty="0" smtClean="0"/>
              <a:t>La prise en soin non médicamenteuse de la douleur</a:t>
            </a:r>
          </a:p>
          <a:p>
            <a:pPr marL="0" indent="0">
              <a:buNone/>
            </a:pPr>
            <a:endParaRPr lang="fr-FR" dirty="0"/>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dirty="0"/>
          </a:p>
        </p:txBody>
      </p:sp>
    </p:spTree>
    <p:extLst>
      <p:ext uri="{BB962C8B-B14F-4D97-AF65-F5344CB8AC3E}">
        <p14:creationId xmlns:p14="http://schemas.microsoft.com/office/powerpoint/2010/main" val="41132401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Titre 1"/>
          <p:cNvSpPr>
            <a:spLocks noGrp="1"/>
          </p:cNvSpPr>
          <p:nvPr>
            <p:ph type="title" idx="4294967295"/>
          </p:nvPr>
        </p:nvSpPr>
        <p:spPr>
          <a:xfrm>
            <a:off x="2743200" y="374470"/>
            <a:ext cx="7793038" cy="1480456"/>
          </a:xfrm>
        </p:spPr>
        <p:txBody>
          <a:bodyPr anchor="ctr">
            <a:normAutofit/>
          </a:bodyPr>
          <a:lstStyle/>
          <a:p>
            <a:pPr>
              <a:defRPr/>
            </a:pPr>
            <a:r>
              <a:rPr lang="fr-FR" altLang="fr-FR" sz="4000" b="1" dirty="0">
                <a:solidFill>
                  <a:schemeClr val="accent2">
                    <a:lumMod val="50000"/>
                  </a:schemeClr>
                </a:solidFill>
              </a:rPr>
              <a:t> </a:t>
            </a:r>
            <a:r>
              <a:rPr lang="fr-FR" altLang="fr-FR" sz="2200" b="1" dirty="0" smtClean="0">
                <a:solidFill>
                  <a:schemeClr val="tx2"/>
                </a:solidFill>
                <a:latin typeface="Tahoma"/>
                <a:ea typeface="+mn-ea"/>
                <a:cs typeface="Arial"/>
              </a:rPr>
              <a:t>ECHELLE NUMÉRIQUE SIMPLE</a:t>
            </a:r>
            <a:endParaRPr lang="fr-FR" altLang="fr-FR" sz="2200" b="1" dirty="0">
              <a:solidFill>
                <a:schemeClr val="tx2"/>
              </a:solidFill>
              <a:latin typeface="Tahoma"/>
              <a:ea typeface="+mn-ea"/>
              <a:cs typeface="Arial"/>
            </a:endParaRPr>
          </a:p>
        </p:txBody>
      </p:sp>
      <p:sp>
        <p:nvSpPr>
          <p:cNvPr id="3" name="Espace réservé du contenu 2"/>
          <p:cNvSpPr>
            <a:spLocks noGrp="1"/>
          </p:cNvSpPr>
          <p:nvPr>
            <p:ph idx="4294967295"/>
          </p:nvPr>
        </p:nvSpPr>
        <p:spPr>
          <a:xfrm>
            <a:off x="881877" y="2116183"/>
            <a:ext cx="9550991" cy="3733800"/>
          </a:xfrm>
        </p:spPr>
        <p:txBody>
          <a:bodyPr>
            <a:normAutofit/>
          </a:bodyPr>
          <a:lstStyle/>
          <a:p>
            <a:pPr marL="0" indent="0">
              <a:buNone/>
            </a:pPr>
            <a:r>
              <a:rPr lang="fr-FR" altLang="fr-FR" dirty="0">
                <a:solidFill>
                  <a:srgbClr val="000000"/>
                </a:solidFill>
                <a:latin typeface="Tahoma"/>
                <a:cs typeface="Arial"/>
              </a:rPr>
              <a:t>Le soignant demande au patient de quantifier verbalement sa douleur </a:t>
            </a:r>
            <a:r>
              <a:rPr lang="fr-FR" altLang="fr-FR" dirty="0" smtClean="0">
                <a:solidFill>
                  <a:srgbClr val="000000"/>
                </a:solidFill>
                <a:latin typeface="Tahoma"/>
                <a:cs typeface="Arial"/>
              </a:rPr>
              <a:t> </a:t>
            </a:r>
            <a:endParaRPr lang="fr-FR" altLang="fr-FR" dirty="0">
              <a:solidFill>
                <a:srgbClr val="000000"/>
              </a:solidFill>
              <a:latin typeface="Tahoma"/>
              <a:cs typeface="Arial"/>
            </a:endParaRPr>
          </a:p>
          <a:p>
            <a:pPr marL="0" indent="0">
              <a:buNone/>
            </a:pPr>
            <a:r>
              <a:rPr lang="fr-FR" altLang="fr-FR" dirty="0" smtClean="0">
                <a:solidFill>
                  <a:srgbClr val="000000"/>
                </a:solidFill>
                <a:latin typeface="Tahoma"/>
                <a:cs typeface="Arial"/>
                <a:sym typeface="Wingdings" panose="05000000000000000000" pitchFamily="2" charset="2"/>
              </a:rPr>
              <a:t> </a:t>
            </a:r>
            <a:r>
              <a:rPr lang="fr-FR" altLang="fr-FR" dirty="0">
                <a:solidFill>
                  <a:srgbClr val="000000"/>
                </a:solidFill>
                <a:latin typeface="Tahoma"/>
                <a:cs typeface="Arial"/>
              </a:rPr>
              <a:t>allant de 0 </a:t>
            </a:r>
            <a:r>
              <a:rPr lang="fr-FR" altLang="fr-FR" dirty="0">
                <a:solidFill>
                  <a:srgbClr val="000000"/>
                </a:solidFill>
                <a:latin typeface="Tahoma"/>
                <a:cs typeface="Arial"/>
                <a:sym typeface="Wingdings" panose="05000000000000000000" pitchFamily="2" charset="2"/>
              </a:rPr>
              <a:t> (</a:t>
            </a:r>
            <a:r>
              <a:rPr lang="fr-FR" altLang="fr-FR" dirty="0">
                <a:solidFill>
                  <a:srgbClr val="000000"/>
                </a:solidFill>
                <a:latin typeface="Tahoma"/>
                <a:cs typeface="Arial"/>
              </a:rPr>
              <a:t>Douleur absente)  à 10</a:t>
            </a:r>
            <a:r>
              <a:rPr lang="fr-FR" altLang="fr-FR" dirty="0">
                <a:solidFill>
                  <a:srgbClr val="000000"/>
                </a:solidFill>
                <a:latin typeface="Tahoma"/>
                <a:cs typeface="Arial"/>
                <a:sym typeface="Wingdings" panose="05000000000000000000" pitchFamily="2" charset="2"/>
              </a:rPr>
              <a:t> (</a:t>
            </a:r>
            <a:r>
              <a:rPr lang="fr-FR" altLang="fr-FR" dirty="0">
                <a:solidFill>
                  <a:srgbClr val="000000"/>
                </a:solidFill>
                <a:latin typeface="Tahoma"/>
                <a:cs typeface="Arial"/>
              </a:rPr>
              <a:t>Douleur maximale</a:t>
            </a:r>
            <a:r>
              <a:rPr lang="fr-FR" altLang="fr-FR" dirty="0" smtClean="0">
                <a:solidFill>
                  <a:srgbClr val="000000"/>
                </a:solidFill>
                <a:latin typeface="Tahoma"/>
                <a:cs typeface="Arial"/>
              </a:rPr>
              <a:t>).</a:t>
            </a:r>
            <a:r>
              <a:rPr lang="fr-FR" altLang="fr-FR" dirty="0">
                <a:solidFill>
                  <a:srgbClr val="000000"/>
                </a:solidFill>
                <a:latin typeface="Tahoma"/>
                <a:cs typeface="Arial"/>
              </a:rPr>
              <a:t/>
            </a:r>
            <a:br>
              <a:rPr lang="fr-FR" altLang="fr-FR" dirty="0">
                <a:solidFill>
                  <a:srgbClr val="000000"/>
                </a:solidFill>
                <a:latin typeface="Tahoma"/>
                <a:cs typeface="Arial"/>
              </a:rPr>
            </a:br>
            <a:endParaRPr lang="fr-FR" altLang="fr-FR" dirty="0">
              <a:solidFill>
                <a:srgbClr val="000000"/>
              </a:solidFill>
              <a:latin typeface="Tahoma"/>
              <a:cs typeface="Arial"/>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pic>
        <p:nvPicPr>
          <p:cNvPr id="5" name="Image 4"/>
          <p:cNvPicPr>
            <a:picLocks noChangeAspect="1"/>
          </p:cNvPicPr>
          <p:nvPr/>
        </p:nvPicPr>
        <p:blipFill>
          <a:blip r:embed="rId3"/>
          <a:stretch>
            <a:fillRect/>
          </a:stretch>
        </p:blipFill>
        <p:spPr>
          <a:xfrm>
            <a:off x="3003111" y="3715755"/>
            <a:ext cx="7533127" cy="1479452"/>
          </a:xfrm>
          <a:prstGeom prst="rect">
            <a:avLst/>
          </a:prstGeom>
        </p:spPr>
      </p:pic>
    </p:spTree>
    <p:extLst>
      <p:ext uri="{BB962C8B-B14F-4D97-AF65-F5344CB8AC3E}">
        <p14:creationId xmlns:p14="http://schemas.microsoft.com/office/powerpoint/2010/main" val="15988750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Titre 1"/>
          <p:cNvSpPr>
            <a:spLocks noGrp="1"/>
          </p:cNvSpPr>
          <p:nvPr>
            <p:ph type="title" idx="4294967295"/>
          </p:nvPr>
        </p:nvSpPr>
        <p:spPr>
          <a:xfrm>
            <a:off x="2133600" y="457200"/>
            <a:ext cx="7793038" cy="1462088"/>
          </a:xfrm>
        </p:spPr>
        <p:txBody>
          <a:bodyPr anchor="ctr">
            <a:normAutofit/>
          </a:bodyPr>
          <a:lstStyle/>
          <a:p>
            <a:pPr algn="ctr">
              <a:defRPr/>
            </a:pPr>
            <a:r>
              <a:rPr lang="fr-FR" altLang="fr-FR" sz="4000" b="1" dirty="0">
                <a:solidFill>
                  <a:schemeClr val="accent2">
                    <a:lumMod val="50000"/>
                  </a:schemeClr>
                </a:solidFill>
              </a:rPr>
              <a:t> </a:t>
            </a:r>
            <a:r>
              <a:rPr lang="fr-FR" altLang="fr-FR" sz="2200" b="1" dirty="0">
                <a:solidFill>
                  <a:schemeClr val="tx2"/>
                </a:solidFill>
                <a:latin typeface="Tahoma"/>
                <a:ea typeface="+mn-ea"/>
                <a:cs typeface="Arial"/>
              </a:rPr>
              <a:t>Echelle visuelle analogique (EVA) </a:t>
            </a:r>
          </a:p>
        </p:txBody>
      </p:sp>
      <p:sp>
        <p:nvSpPr>
          <p:cNvPr id="3" name="Espace réservé du contenu 2"/>
          <p:cNvSpPr>
            <a:spLocks noGrp="1"/>
          </p:cNvSpPr>
          <p:nvPr>
            <p:ph idx="4294967295"/>
          </p:nvPr>
        </p:nvSpPr>
        <p:spPr>
          <a:xfrm>
            <a:off x="931817" y="1852250"/>
            <a:ext cx="6235337" cy="4114800"/>
          </a:xfrm>
        </p:spPr>
        <p:txBody>
          <a:bodyPr>
            <a:normAutofit/>
          </a:bodyPr>
          <a:lstStyle/>
          <a:p>
            <a:pPr marL="0" indent="0">
              <a:buClr>
                <a:schemeClr val="accent3"/>
              </a:buClr>
              <a:buNone/>
              <a:defRPr/>
            </a:pPr>
            <a:r>
              <a:rPr lang="fr-FR" altLang="fr-FR" dirty="0">
                <a:solidFill>
                  <a:srgbClr val="000000"/>
                </a:solidFill>
                <a:latin typeface="Tahoma"/>
                <a:cs typeface="Arial"/>
              </a:rPr>
              <a:t>Elle est recommandée par le ministère de la santé</a:t>
            </a:r>
          </a:p>
          <a:p>
            <a:pPr marL="0" indent="0">
              <a:buClr>
                <a:schemeClr val="accent3"/>
              </a:buClr>
              <a:buNone/>
              <a:defRPr/>
            </a:pPr>
            <a:r>
              <a:rPr lang="fr-FR" altLang="fr-FR" sz="2800" dirty="0" smtClean="0"/>
              <a:t> </a:t>
            </a:r>
            <a:r>
              <a:rPr lang="fr-FR" altLang="fr-FR" sz="1900" dirty="0">
                <a:solidFill>
                  <a:srgbClr val="49A2AE"/>
                </a:solidFill>
                <a:latin typeface="Tahoma"/>
                <a:cs typeface="Arial"/>
              </a:rPr>
              <a:t>Comment </a:t>
            </a:r>
            <a:r>
              <a:rPr lang="fr-FR" altLang="fr-FR" sz="1900" dirty="0" smtClean="0">
                <a:solidFill>
                  <a:srgbClr val="49A2AE"/>
                </a:solidFill>
                <a:latin typeface="Tahoma"/>
                <a:cs typeface="Arial"/>
              </a:rPr>
              <a:t>l’utiliser :</a:t>
            </a:r>
            <a:endParaRPr lang="fr-FR" altLang="fr-FR" sz="1900" dirty="0">
              <a:solidFill>
                <a:srgbClr val="49A2AE"/>
              </a:solidFill>
              <a:latin typeface="Tahoma"/>
              <a:cs typeface="Arial"/>
            </a:endParaRPr>
          </a:p>
          <a:p>
            <a:pPr lvl="2" indent="0">
              <a:spcBef>
                <a:spcPts val="1000"/>
              </a:spcBef>
              <a:buClr>
                <a:schemeClr val="accent3"/>
              </a:buClr>
              <a:buSzPct val="90000"/>
              <a:buNone/>
              <a:defRPr/>
            </a:pPr>
            <a:r>
              <a:rPr lang="fr-FR" altLang="fr-FR" sz="1800" b="1" dirty="0" smtClean="0">
                <a:solidFill>
                  <a:srgbClr val="000000"/>
                </a:solidFill>
                <a:latin typeface="Tahoma"/>
                <a:cs typeface="Arial"/>
              </a:rPr>
              <a:t>Le </a:t>
            </a:r>
            <a:r>
              <a:rPr lang="fr-FR" altLang="fr-FR" sz="1800" b="1" dirty="0">
                <a:solidFill>
                  <a:srgbClr val="000000"/>
                </a:solidFill>
                <a:latin typeface="Tahoma"/>
                <a:cs typeface="Arial"/>
              </a:rPr>
              <a:t>patient place le curseur en fonction de l’ intensité́ de sa douleur à un temps </a:t>
            </a:r>
            <a:r>
              <a:rPr lang="fr-FR" altLang="fr-FR" sz="1800" b="1" dirty="0" smtClean="0">
                <a:solidFill>
                  <a:srgbClr val="000000"/>
                </a:solidFill>
                <a:latin typeface="Tahoma"/>
                <a:cs typeface="Arial"/>
              </a:rPr>
              <a:t>donné :</a:t>
            </a:r>
          </a:p>
          <a:p>
            <a:pPr marL="285750" lvl="2" indent="-285750">
              <a:spcBef>
                <a:spcPts val="1000"/>
              </a:spcBef>
              <a:buClr>
                <a:schemeClr val="accent3"/>
              </a:buClr>
              <a:buSzPct val="90000"/>
              <a:defRPr/>
            </a:pPr>
            <a:r>
              <a:rPr lang="fr-FR" altLang="fr-FR" sz="1800" b="1" dirty="0">
                <a:solidFill>
                  <a:srgbClr val="000000"/>
                </a:solidFill>
                <a:latin typeface="Tahoma"/>
                <a:cs typeface="Arial"/>
              </a:rPr>
              <a:t>À l'une des extrémités : pas de douleur, </a:t>
            </a:r>
          </a:p>
          <a:p>
            <a:pPr marL="285750" lvl="2" indent="-285750">
              <a:spcBef>
                <a:spcPts val="1000"/>
              </a:spcBef>
              <a:buClr>
                <a:schemeClr val="accent3"/>
              </a:buClr>
              <a:buSzPct val="90000"/>
              <a:defRPr/>
            </a:pPr>
            <a:r>
              <a:rPr lang="fr-FR" altLang="fr-FR" sz="1800" b="1" dirty="0">
                <a:solidFill>
                  <a:srgbClr val="000000"/>
                </a:solidFill>
                <a:latin typeface="Tahoma"/>
                <a:cs typeface="Arial"/>
              </a:rPr>
              <a:t>À l'autre : douleur maximale imaginable </a:t>
            </a:r>
          </a:p>
          <a:p>
            <a:pPr lvl="1" indent="0">
              <a:spcBef>
                <a:spcPts val="1000"/>
              </a:spcBef>
              <a:buClr>
                <a:schemeClr val="accent3"/>
              </a:buClr>
              <a:buSzTx/>
              <a:buNone/>
              <a:defRPr/>
            </a:pPr>
            <a:r>
              <a:rPr lang="fr-FR" altLang="fr-FR" sz="1800" b="1" dirty="0" smtClean="0">
                <a:solidFill>
                  <a:srgbClr val="000000"/>
                </a:solidFill>
                <a:latin typeface="Tahoma"/>
                <a:cs typeface="Arial"/>
                <a:sym typeface="Wingdings" panose="05000000000000000000" pitchFamily="2" charset="2"/>
              </a:rPr>
              <a:t>L</a:t>
            </a:r>
            <a:r>
              <a:rPr lang="fr-FR" altLang="fr-FR" sz="1800" b="1" dirty="0" smtClean="0">
                <a:solidFill>
                  <a:srgbClr val="000000"/>
                </a:solidFill>
                <a:latin typeface="Tahoma"/>
                <a:cs typeface="Arial"/>
              </a:rPr>
              <a:t>e soignant peut ensuite lire de l’autre côté de l’échelle </a:t>
            </a:r>
            <a:r>
              <a:rPr lang="fr-FR" altLang="fr-FR" sz="1800" b="1" dirty="0">
                <a:solidFill>
                  <a:srgbClr val="000000"/>
                </a:solidFill>
                <a:latin typeface="Tahoma"/>
                <a:cs typeface="Arial"/>
              </a:rPr>
              <a:t>(non visible par le patient) </a:t>
            </a:r>
            <a:r>
              <a:rPr lang="fr-FR" altLang="fr-FR" sz="1800" b="1" dirty="0" smtClean="0">
                <a:solidFill>
                  <a:srgbClr val="000000"/>
                </a:solidFill>
                <a:latin typeface="Tahoma"/>
                <a:cs typeface="Arial"/>
              </a:rPr>
              <a:t>une donnée chiffrée qui correspond à la douleur exprimée par le patient.</a:t>
            </a:r>
            <a:endParaRPr lang="fr-FR" altLang="fr-FR" sz="1800" b="1" dirty="0">
              <a:solidFill>
                <a:srgbClr val="000000"/>
              </a:solidFill>
              <a:latin typeface="Tahoma"/>
              <a:cs typeface="Arial"/>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pic>
        <p:nvPicPr>
          <p:cNvPr id="4" name="Image 3"/>
          <p:cNvPicPr>
            <a:picLocks noChangeAspect="1"/>
          </p:cNvPicPr>
          <p:nvPr/>
        </p:nvPicPr>
        <p:blipFill>
          <a:blip r:embed="rId3"/>
          <a:stretch>
            <a:fillRect/>
          </a:stretch>
        </p:blipFill>
        <p:spPr>
          <a:xfrm>
            <a:off x="7471955" y="2795451"/>
            <a:ext cx="3962399" cy="1867444"/>
          </a:xfrm>
          <a:prstGeom prst="rect">
            <a:avLst/>
          </a:prstGeom>
        </p:spPr>
      </p:pic>
    </p:spTree>
    <p:extLst>
      <p:ext uri="{BB962C8B-B14F-4D97-AF65-F5344CB8AC3E}">
        <p14:creationId xmlns:p14="http://schemas.microsoft.com/office/powerpoint/2010/main" val="14834124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Titre 1"/>
          <p:cNvSpPr>
            <a:spLocks noGrp="1"/>
          </p:cNvSpPr>
          <p:nvPr>
            <p:ph type="title" idx="4294967295"/>
          </p:nvPr>
        </p:nvSpPr>
        <p:spPr>
          <a:xfrm>
            <a:off x="461554" y="113212"/>
            <a:ext cx="9749246" cy="1219200"/>
          </a:xfrm>
        </p:spPr>
        <p:txBody>
          <a:bodyPr>
            <a:normAutofit/>
          </a:bodyPr>
          <a:lstStyle/>
          <a:p>
            <a:pPr eaLnBrk="1" hangingPunct="1">
              <a:defRPr/>
            </a:pPr>
            <a:r>
              <a:rPr lang="fr-FR" altLang="fr-FR" sz="2200" b="1" dirty="0" smtClean="0">
                <a:solidFill>
                  <a:schemeClr val="tx2"/>
                </a:solidFill>
                <a:latin typeface="Tahoma"/>
                <a:ea typeface="+mn-ea"/>
                <a:cs typeface="Arial"/>
              </a:rPr>
              <a:t>L’ EVA ADAPTÉE AUX ENFANTS</a:t>
            </a:r>
            <a:endParaRPr lang="fr-FR" altLang="fr-FR" sz="2200" b="1" dirty="0">
              <a:solidFill>
                <a:schemeClr val="tx2"/>
              </a:solidFill>
              <a:latin typeface="Tahoma"/>
              <a:ea typeface="+mn-ea"/>
              <a:cs typeface="Arial"/>
            </a:endParaRPr>
          </a:p>
        </p:txBody>
      </p:sp>
      <p:pic>
        <p:nvPicPr>
          <p:cNvPr id="71683" name="Imag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52651" y="1512295"/>
            <a:ext cx="5673634" cy="4616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Espace réservé du numéro de diapositive 3"/>
          <p:cNvSpPr txBox="1">
            <a:spLocks noGrp="1"/>
          </p:cNvSpPr>
          <p:nvPr/>
        </p:nvSpPr>
        <p:spPr bwMode="auto">
          <a:xfrm>
            <a:off x="8077200" y="6245225"/>
            <a:ext cx="2133600" cy="47625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defRPr/>
            </a:pPr>
            <a:fld id="{5BD0EA6D-EACF-4874-88B5-99F636C79470}" type="slidenum">
              <a:rPr lang="fr-FR" altLang="fr-FR" sz="1400"/>
              <a:pPr algn="r" eaLnBrk="1" hangingPunct="1">
                <a:spcBef>
                  <a:spcPct val="0"/>
                </a:spcBef>
                <a:buFontTx/>
                <a:buNone/>
                <a:defRPr/>
              </a:pPr>
              <a:t>22</a:t>
            </a:fld>
            <a:endParaRPr lang="fr-FR" altLang="fr-FR" sz="1400"/>
          </a:p>
        </p:txBody>
      </p:sp>
      <p:sp>
        <p:nvSpPr>
          <p:cNvPr id="71685" name="Espace réservé du pied de page 1"/>
          <p:cNvSpPr>
            <a:spLocks noGrp="1"/>
          </p:cNvSpPr>
          <p:nvPr>
            <p:ph type="ftr" sz="quarter" idx="11"/>
          </p:nvPr>
        </p:nvSpPr>
        <p:spPr>
          <a:xfrm>
            <a:off x="6210300" y="6543675"/>
            <a:ext cx="3162300" cy="476250"/>
          </a:xfrm>
          <a:noFill/>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fr-FR" altLang="fr-FR" sz="1400" smtClean="0"/>
              <a:t>MP &amp; CC V3  2024-2025</a:t>
            </a:r>
            <a:endParaRPr lang="fr-FR" altLang="fr-FR" sz="1400"/>
          </a:p>
        </p:txBody>
      </p:sp>
    </p:spTree>
    <p:extLst>
      <p:ext uri="{BB962C8B-B14F-4D97-AF65-F5344CB8AC3E}">
        <p14:creationId xmlns:p14="http://schemas.microsoft.com/office/powerpoint/2010/main" val="5870906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4294967295"/>
          </p:nvPr>
        </p:nvSpPr>
        <p:spPr>
          <a:xfrm>
            <a:off x="766354" y="1524000"/>
            <a:ext cx="9292046" cy="4114800"/>
          </a:xfrm>
        </p:spPr>
        <p:txBody>
          <a:bodyPr>
            <a:normAutofit/>
          </a:bodyPr>
          <a:lstStyle/>
          <a:p>
            <a:pPr marL="0" indent="0">
              <a:buNone/>
            </a:pPr>
            <a:r>
              <a:rPr lang="fr-FR" altLang="fr-FR" sz="2200" dirty="0">
                <a:latin typeface="Tahoma"/>
                <a:cs typeface="Arial"/>
              </a:rPr>
              <a:t>Les </a:t>
            </a:r>
            <a:r>
              <a:rPr lang="fr-FR" altLang="fr-FR" sz="2200" dirty="0" smtClean="0">
                <a:latin typeface="Tahoma"/>
                <a:cs typeface="Arial"/>
              </a:rPr>
              <a:t>limites de l’auto évaluation par le patient :</a:t>
            </a:r>
            <a:endParaRPr lang="fr-FR" altLang="fr-FR" sz="2200" dirty="0">
              <a:latin typeface="Tahoma"/>
              <a:cs typeface="Arial"/>
            </a:endParaRPr>
          </a:p>
          <a:p>
            <a:pPr marL="0" indent="0">
              <a:buNone/>
            </a:pPr>
            <a:endParaRPr lang="fr-FR" altLang="fr-FR" b="1" dirty="0" smtClean="0"/>
          </a:p>
          <a:p>
            <a:pPr>
              <a:buFont typeface="Arial" panose="020B0604020202020204" pitchFamily="34" charset="0"/>
              <a:buChar char="•"/>
            </a:pPr>
            <a:r>
              <a:rPr lang="fr-FR" altLang="fr-FR" dirty="0" smtClean="0">
                <a:solidFill>
                  <a:srgbClr val="000000"/>
                </a:solidFill>
                <a:latin typeface="Tahoma"/>
                <a:cs typeface="Arial"/>
              </a:rPr>
              <a:t>Les </a:t>
            </a:r>
            <a:r>
              <a:rPr lang="fr-FR" altLang="fr-FR" dirty="0">
                <a:solidFill>
                  <a:srgbClr val="000000"/>
                </a:solidFill>
                <a:latin typeface="Tahoma"/>
                <a:cs typeface="Arial"/>
              </a:rPr>
              <a:t>explications du soignant doivent-être adaptées à la compréhension du </a:t>
            </a:r>
            <a:r>
              <a:rPr lang="fr-FR" altLang="fr-FR" dirty="0" smtClean="0">
                <a:solidFill>
                  <a:srgbClr val="000000"/>
                </a:solidFill>
                <a:latin typeface="Tahoma"/>
                <a:cs typeface="Arial"/>
              </a:rPr>
              <a:t>patient.</a:t>
            </a:r>
            <a:endParaRPr lang="fr-FR" altLang="fr-FR" dirty="0">
              <a:solidFill>
                <a:srgbClr val="000000"/>
              </a:solidFill>
              <a:latin typeface="Tahoma"/>
              <a:cs typeface="Arial"/>
            </a:endParaRPr>
          </a:p>
          <a:p>
            <a:pPr>
              <a:buFont typeface="Arial" panose="020B0604020202020204" pitchFamily="34" charset="0"/>
              <a:buChar char="•"/>
            </a:pPr>
            <a:r>
              <a:rPr lang="fr-FR" altLang="fr-FR" dirty="0">
                <a:solidFill>
                  <a:srgbClr val="000000"/>
                </a:solidFill>
                <a:latin typeface="Tahoma"/>
                <a:cs typeface="Arial"/>
              </a:rPr>
              <a:t> </a:t>
            </a:r>
            <a:r>
              <a:rPr lang="fr-FR" altLang="fr-FR" dirty="0" smtClean="0">
                <a:solidFill>
                  <a:srgbClr val="000000"/>
                </a:solidFill>
                <a:latin typeface="Tahoma"/>
                <a:cs typeface="Arial"/>
              </a:rPr>
              <a:t>Le patient doit-être apte à </a:t>
            </a:r>
            <a:r>
              <a:rPr lang="fr-FR" altLang="fr-FR" dirty="0">
                <a:solidFill>
                  <a:srgbClr val="000000"/>
                </a:solidFill>
                <a:latin typeface="Tahoma"/>
                <a:cs typeface="Arial"/>
              </a:rPr>
              <a:t>utiliser </a:t>
            </a:r>
            <a:r>
              <a:rPr lang="fr-FR" altLang="fr-FR" dirty="0" smtClean="0">
                <a:solidFill>
                  <a:srgbClr val="000000"/>
                </a:solidFill>
                <a:latin typeface="Tahoma"/>
                <a:cs typeface="Arial"/>
              </a:rPr>
              <a:t>l’outil.</a:t>
            </a:r>
            <a:endParaRPr lang="fr-FR" altLang="fr-FR" dirty="0">
              <a:solidFill>
                <a:srgbClr val="000000"/>
              </a:solidFill>
              <a:latin typeface="Tahoma"/>
              <a:cs typeface="Arial"/>
            </a:endParaRPr>
          </a:p>
          <a:p>
            <a:pPr>
              <a:buFont typeface="Arial" panose="020B0604020202020204" pitchFamily="34" charset="0"/>
              <a:buChar char="•"/>
            </a:pPr>
            <a:r>
              <a:rPr lang="fr-FR" altLang="fr-FR" dirty="0">
                <a:solidFill>
                  <a:srgbClr val="000000"/>
                </a:solidFill>
                <a:latin typeface="Tahoma"/>
                <a:cs typeface="Arial"/>
              </a:rPr>
              <a:t> </a:t>
            </a:r>
            <a:r>
              <a:rPr lang="fr-FR" altLang="fr-FR" dirty="0" smtClean="0">
                <a:solidFill>
                  <a:srgbClr val="000000"/>
                </a:solidFill>
                <a:latin typeface="Tahoma"/>
                <a:cs typeface="Arial"/>
              </a:rPr>
              <a:t>Utilisez de préférence toujours le même outil.</a:t>
            </a:r>
            <a:endParaRPr lang="fr-FR" altLang="fr-FR" dirty="0">
              <a:solidFill>
                <a:srgbClr val="000000"/>
              </a:solidFill>
              <a:latin typeface="Tahoma"/>
              <a:cs typeface="Arial"/>
            </a:endParaRPr>
          </a:p>
          <a:p>
            <a:pPr>
              <a:buFont typeface="Arial" panose="020B0604020202020204" pitchFamily="34" charset="0"/>
              <a:buChar char="•"/>
            </a:pPr>
            <a:r>
              <a:rPr lang="fr-FR" altLang="fr-FR" dirty="0">
                <a:solidFill>
                  <a:srgbClr val="000000"/>
                </a:solidFill>
                <a:latin typeface="Tahoma"/>
                <a:cs typeface="Arial"/>
              </a:rPr>
              <a:t> </a:t>
            </a:r>
            <a:r>
              <a:rPr lang="fr-FR" altLang="fr-FR" dirty="0" smtClean="0">
                <a:solidFill>
                  <a:srgbClr val="000000"/>
                </a:solidFill>
                <a:latin typeface="Tahoma"/>
                <a:cs typeface="Arial"/>
              </a:rPr>
              <a:t>L’évaluation de la douleur s’effectue au travers de votre rôle propre et doit toujours être corrélé à votre observation clinique.</a:t>
            </a:r>
            <a:endParaRPr lang="fr-FR" altLang="fr-FR" dirty="0" smtClean="0"/>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pic>
        <p:nvPicPr>
          <p:cNvPr id="4" name="Image 3"/>
          <p:cNvPicPr>
            <a:picLocks noChangeAspect="1"/>
          </p:cNvPicPr>
          <p:nvPr/>
        </p:nvPicPr>
        <p:blipFill>
          <a:blip r:embed="rId3"/>
          <a:stretch>
            <a:fillRect/>
          </a:stretch>
        </p:blipFill>
        <p:spPr>
          <a:xfrm>
            <a:off x="10058401" y="3638414"/>
            <a:ext cx="1132114" cy="1132114"/>
          </a:xfrm>
          <a:prstGeom prst="rect">
            <a:avLst/>
          </a:prstGeom>
        </p:spPr>
      </p:pic>
    </p:spTree>
    <p:extLst>
      <p:ext uri="{BB962C8B-B14F-4D97-AF65-F5344CB8AC3E}">
        <p14:creationId xmlns:p14="http://schemas.microsoft.com/office/powerpoint/2010/main" val="7013409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Titre 1"/>
          <p:cNvSpPr>
            <a:spLocks noGrp="1"/>
          </p:cNvSpPr>
          <p:nvPr>
            <p:ph type="title" idx="4294967295"/>
          </p:nvPr>
        </p:nvSpPr>
        <p:spPr>
          <a:xfrm>
            <a:off x="868680" y="313509"/>
            <a:ext cx="9529354" cy="1576251"/>
          </a:xfrm>
        </p:spPr>
        <p:txBody>
          <a:bodyPr anchor="ctr">
            <a:normAutofit/>
          </a:bodyPr>
          <a:lstStyle/>
          <a:p>
            <a:pPr>
              <a:defRPr/>
            </a:pPr>
            <a:r>
              <a:rPr lang="fr-FR" altLang="fr-FR" sz="2200" b="1" dirty="0" smtClean="0">
                <a:solidFill>
                  <a:schemeClr val="tx2"/>
                </a:solidFill>
                <a:latin typeface="Tahoma"/>
                <a:ea typeface="+mn-ea"/>
                <a:cs typeface="Arial"/>
              </a:rPr>
              <a:t>DOLOPLUS/ALGOPLUS : exemples d’échelles d’hétéro-évaluation</a:t>
            </a:r>
            <a:endParaRPr lang="fr-FR" altLang="fr-FR" sz="2200" b="1" dirty="0">
              <a:solidFill>
                <a:schemeClr val="tx2"/>
              </a:solidFill>
              <a:latin typeface="Tahoma"/>
              <a:ea typeface="+mn-ea"/>
              <a:cs typeface="Arial"/>
            </a:endParaRPr>
          </a:p>
        </p:txBody>
      </p:sp>
      <p:sp>
        <p:nvSpPr>
          <p:cNvPr id="41988" name="Espace réservé du contenu 2"/>
          <p:cNvSpPr>
            <a:spLocks noGrp="1"/>
          </p:cNvSpPr>
          <p:nvPr>
            <p:ph idx="4294967295"/>
          </p:nvPr>
        </p:nvSpPr>
        <p:spPr>
          <a:xfrm>
            <a:off x="801188" y="1219200"/>
            <a:ext cx="10598332" cy="3143795"/>
          </a:xfrm>
        </p:spPr>
        <p:txBody>
          <a:bodyPr>
            <a:normAutofit/>
          </a:bodyPr>
          <a:lstStyle/>
          <a:p>
            <a:pPr marL="0" indent="0">
              <a:buClr>
                <a:schemeClr val="accent3"/>
              </a:buClr>
              <a:buNone/>
              <a:defRPr/>
            </a:pPr>
            <a:endParaRPr lang="fr-FR" altLang="fr-FR" dirty="0">
              <a:solidFill>
                <a:srgbClr val="000000"/>
              </a:solidFill>
              <a:latin typeface="Tahoma"/>
              <a:cs typeface="Arial"/>
            </a:endParaRPr>
          </a:p>
          <a:p>
            <a:pPr marL="0" indent="0">
              <a:buClr>
                <a:schemeClr val="accent3"/>
              </a:buClr>
              <a:buNone/>
              <a:defRPr/>
            </a:pPr>
            <a:endParaRPr lang="fr-FR" altLang="fr-FR" dirty="0">
              <a:solidFill>
                <a:srgbClr val="000000"/>
              </a:solidFill>
              <a:latin typeface="Tahoma"/>
              <a:cs typeface="Arial"/>
            </a:endParaRPr>
          </a:p>
          <a:p>
            <a:pPr>
              <a:buClr>
                <a:schemeClr val="accent3"/>
              </a:buClr>
              <a:buFont typeface="Arial" panose="020B0604020202020204" pitchFamily="34" charset="0"/>
              <a:buChar char="•"/>
              <a:defRPr/>
            </a:pPr>
            <a:r>
              <a:rPr lang="fr-FR" altLang="fr-FR" dirty="0">
                <a:solidFill>
                  <a:srgbClr val="000000"/>
                </a:solidFill>
                <a:latin typeface="Tahoma"/>
                <a:cs typeface="Arial"/>
              </a:rPr>
              <a:t>Les échelles d’hétéro-évaluation sont utilisées lorsque l’auto-évaluation est impossible</a:t>
            </a:r>
            <a:r>
              <a:rPr lang="fr-FR" altLang="fr-FR" dirty="0" smtClean="0">
                <a:solidFill>
                  <a:srgbClr val="000000"/>
                </a:solidFill>
                <a:latin typeface="Tahoma"/>
                <a:cs typeface="Arial"/>
              </a:rPr>
              <a:t>.</a:t>
            </a:r>
          </a:p>
          <a:p>
            <a:pPr>
              <a:buClr>
                <a:schemeClr val="accent3"/>
              </a:buClr>
              <a:buFont typeface="Arial" panose="020B0604020202020204" pitchFamily="34" charset="0"/>
              <a:buChar char="•"/>
              <a:defRPr/>
            </a:pPr>
            <a:r>
              <a:rPr lang="fr-FR" altLang="fr-FR" dirty="0" smtClean="0">
                <a:solidFill>
                  <a:srgbClr val="000000"/>
                </a:solidFill>
                <a:latin typeface="Tahoma"/>
                <a:cs typeface="Arial"/>
              </a:rPr>
              <a:t>Elles se réfèrent à l’observation clinique stricte (pas de subjectivité/jugement)</a:t>
            </a:r>
            <a:r>
              <a:rPr lang="fr-FR" altLang="fr-FR" dirty="0">
                <a:solidFill>
                  <a:srgbClr val="000000"/>
                </a:solidFill>
                <a:latin typeface="Tahoma"/>
                <a:cs typeface="Arial"/>
              </a:rPr>
              <a:t>	</a:t>
            </a: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pic>
        <p:nvPicPr>
          <p:cNvPr id="3" name="Image 2"/>
          <p:cNvPicPr>
            <a:picLocks noChangeAspect="1"/>
          </p:cNvPicPr>
          <p:nvPr/>
        </p:nvPicPr>
        <p:blipFill>
          <a:blip r:embed="rId3"/>
          <a:stretch>
            <a:fillRect/>
          </a:stretch>
        </p:blipFill>
        <p:spPr>
          <a:xfrm>
            <a:off x="868680" y="2953452"/>
            <a:ext cx="4789664" cy="3425415"/>
          </a:xfrm>
          <a:prstGeom prst="rect">
            <a:avLst/>
          </a:prstGeom>
        </p:spPr>
      </p:pic>
      <p:pic>
        <p:nvPicPr>
          <p:cNvPr id="5" name="Image 4"/>
          <p:cNvPicPr>
            <a:picLocks noChangeAspect="1"/>
          </p:cNvPicPr>
          <p:nvPr/>
        </p:nvPicPr>
        <p:blipFill>
          <a:blip r:embed="rId4"/>
          <a:stretch>
            <a:fillRect/>
          </a:stretch>
        </p:blipFill>
        <p:spPr>
          <a:xfrm>
            <a:off x="5890292" y="2953452"/>
            <a:ext cx="4944669" cy="3740331"/>
          </a:xfrm>
          <a:prstGeom prst="rect">
            <a:avLst/>
          </a:prstGeom>
        </p:spPr>
      </p:pic>
    </p:spTree>
    <p:extLst>
      <p:ext uri="{BB962C8B-B14F-4D97-AF65-F5344CB8AC3E}">
        <p14:creationId xmlns:p14="http://schemas.microsoft.com/office/powerpoint/2010/main" val="28604642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4198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98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pied de page 2"/>
          <p:cNvSpPr>
            <a:spLocks noGrp="1"/>
          </p:cNvSpPr>
          <p:nvPr>
            <p:ph type="ftr" sz="quarter" idx="11"/>
          </p:nvPr>
        </p:nvSpPr>
        <p:spPr/>
        <p:txBody>
          <a:bodyPr/>
          <a:lstStyle/>
          <a:p>
            <a:pPr>
              <a:defRPr/>
            </a:pPr>
            <a:r>
              <a:rPr lang="fr-FR" altLang="fr-FR" smtClean="0"/>
              <a:t>MP &amp; CC V3  2024-2025</a:t>
            </a:r>
            <a:endParaRPr lang="fr-FR" altLang="fr-FR"/>
          </a:p>
        </p:txBody>
      </p:sp>
      <p:pic>
        <p:nvPicPr>
          <p:cNvPr id="81924" name="Imag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57698" y="1149531"/>
            <a:ext cx="7409020" cy="5178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05206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Espace réservé du texte 2"/>
          <p:cNvSpPr>
            <a:spLocks noGrp="1"/>
          </p:cNvSpPr>
          <p:nvPr>
            <p:ph type="body" idx="4294967295"/>
          </p:nvPr>
        </p:nvSpPr>
        <p:spPr>
          <a:xfrm>
            <a:off x="1933303" y="1915887"/>
            <a:ext cx="8516983" cy="2838993"/>
          </a:xfrm>
        </p:spPr>
        <p:txBody>
          <a:bodyPr anchor="b">
            <a:noAutofit/>
          </a:bodyPr>
          <a:lstStyle/>
          <a:p>
            <a:pPr marL="0" indent="0" algn="ctr">
              <a:buClr>
                <a:schemeClr val="accent3"/>
              </a:buClr>
              <a:buNone/>
              <a:defRPr/>
            </a:pPr>
            <a:r>
              <a:rPr lang="fr-FR" altLang="fr-FR" sz="4900" i="1" dirty="0" smtClean="0">
                <a:solidFill>
                  <a:schemeClr val="accent2">
                    <a:lumMod val="50000"/>
                  </a:schemeClr>
                </a:solidFill>
              </a:rPr>
              <a:t>LES ANTALGIQUES</a:t>
            </a:r>
          </a:p>
          <a:p>
            <a:pPr marL="0" indent="0" algn="ctr">
              <a:buClr>
                <a:schemeClr val="accent3"/>
              </a:buClr>
              <a:buNone/>
              <a:defRPr/>
            </a:pPr>
            <a:endParaRPr lang="fr-FR" altLang="fr-FR" sz="4900" i="1" dirty="0">
              <a:solidFill>
                <a:schemeClr val="accent2">
                  <a:lumMod val="50000"/>
                </a:schemeClr>
              </a:solidFill>
              <a:latin typeface="+mj-lt"/>
              <a:ea typeface="+mj-ea"/>
              <a:cs typeface="+mj-cs"/>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Tree>
    <p:extLst>
      <p:ext uri="{BB962C8B-B14F-4D97-AF65-F5344CB8AC3E}">
        <p14:creationId xmlns:p14="http://schemas.microsoft.com/office/powerpoint/2010/main" val="40945299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838200" y="531223"/>
            <a:ext cx="10515600" cy="1436914"/>
          </a:xfrm>
        </p:spPr>
        <p:txBody>
          <a:bodyPr>
            <a:normAutofit/>
          </a:bodyPr>
          <a:lstStyle/>
          <a:p>
            <a:r>
              <a:rPr lang="fr-FR" sz="2200" b="1" dirty="0" smtClean="0">
                <a:solidFill>
                  <a:schemeClr val="tx2"/>
                </a:solidFill>
                <a:latin typeface="Tahoma"/>
                <a:ea typeface="+mn-ea"/>
                <a:cs typeface="Arial"/>
              </a:rPr>
              <a:t>3 PALIERS D’ANTALGIQUES : </a:t>
            </a:r>
            <a:r>
              <a:rPr lang="fr-FR" altLang="fr-FR" sz="2200" b="1" dirty="0">
                <a:solidFill>
                  <a:schemeClr val="tx2"/>
                </a:solidFill>
                <a:latin typeface="Tahoma"/>
                <a:ea typeface="+mn-ea"/>
                <a:cs typeface="Arial"/>
              </a:rPr>
              <a:t>QUELQUES PRINCIPES </a:t>
            </a:r>
            <a:br>
              <a:rPr lang="fr-FR" altLang="fr-FR" sz="2200" b="1" dirty="0">
                <a:solidFill>
                  <a:schemeClr val="tx2"/>
                </a:solidFill>
                <a:latin typeface="Tahoma"/>
                <a:ea typeface="+mn-ea"/>
                <a:cs typeface="Arial"/>
              </a:rPr>
            </a:br>
            <a:endParaRPr lang="fr-FR" sz="2200" b="1" dirty="0">
              <a:solidFill>
                <a:schemeClr val="tx2"/>
              </a:solidFill>
              <a:latin typeface="Tahoma"/>
              <a:ea typeface="+mn-ea"/>
              <a:cs typeface="Arial"/>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pic>
        <p:nvPicPr>
          <p:cNvPr id="84996" name="Imag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66831" y="1844789"/>
            <a:ext cx="5939775" cy="3632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87383" y="1705451"/>
            <a:ext cx="4406537" cy="3693319"/>
          </a:xfrm>
          <a:prstGeom prst="rect">
            <a:avLst/>
          </a:prstGeom>
        </p:spPr>
        <p:txBody>
          <a:bodyPr wrap="square">
            <a:spAutoFit/>
          </a:bodyPr>
          <a:lstStyle/>
          <a:p>
            <a:pPr marL="678942" lvl="1" indent="-285750">
              <a:buFont typeface="Arial" panose="020B0604020202020204" pitchFamily="34" charset="0"/>
              <a:buChar char="•"/>
              <a:defRPr/>
            </a:pPr>
            <a:r>
              <a:rPr lang="fr-FR" altLang="fr-FR" dirty="0" smtClean="0">
                <a:solidFill>
                  <a:srgbClr val="000000"/>
                </a:solidFill>
                <a:latin typeface="Tahoma"/>
                <a:cs typeface="Arial"/>
              </a:rPr>
              <a:t>Ne </a:t>
            </a:r>
            <a:r>
              <a:rPr lang="fr-FR" altLang="fr-FR" dirty="0">
                <a:solidFill>
                  <a:srgbClr val="000000"/>
                </a:solidFill>
                <a:latin typeface="Tahoma"/>
                <a:cs typeface="Arial"/>
              </a:rPr>
              <a:t>pas attendre que la douleur </a:t>
            </a:r>
            <a:r>
              <a:rPr lang="fr-FR" altLang="fr-FR" dirty="0" smtClean="0">
                <a:solidFill>
                  <a:srgbClr val="000000"/>
                </a:solidFill>
                <a:latin typeface="Tahoma"/>
                <a:cs typeface="Arial"/>
              </a:rPr>
              <a:t>s’installe.</a:t>
            </a:r>
            <a:endParaRPr lang="fr-FR" altLang="fr-FR" dirty="0">
              <a:solidFill>
                <a:srgbClr val="000000"/>
              </a:solidFill>
              <a:latin typeface="Tahoma"/>
              <a:cs typeface="Arial"/>
            </a:endParaRPr>
          </a:p>
          <a:p>
            <a:pPr marL="678942" lvl="1" indent="-285750">
              <a:buFont typeface="Arial" panose="020B0604020202020204" pitchFamily="34" charset="0"/>
              <a:buChar char="•"/>
              <a:defRPr/>
            </a:pPr>
            <a:r>
              <a:rPr lang="fr-FR" altLang="fr-FR" dirty="0">
                <a:solidFill>
                  <a:srgbClr val="000000"/>
                </a:solidFill>
                <a:latin typeface="Tahoma"/>
                <a:cs typeface="Arial"/>
              </a:rPr>
              <a:t>Quand une douleur est continue, les prises doivent être administrées de façon préventive, à heures fixes et à intervalles </a:t>
            </a:r>
            <a:r>
              <a:rPr lang="fr-FR" altLang="fr-FR" dirty="0" smtClean="0">
                <a:solidFill>
                  <a:srgbClr val="000000"/>
                </a:solidFill>
                <a:latin typeface="Tahoma"/>
                <a:cs typeface="Arial"/>
              </a:rPr>
              <a:t>réguliers. </a:t>
            </a:r>
            <a:endParaRPr lang="fr-FR" altLang="fr-FR" dirty="0">
              <a:solidFill>
                <a:srgbClr val="000000"/>
              </a:solidFill>
              <a:latin typeface="Tahoma"/>
              <a:cs typeface="Arial"/>
            </a:endParaRPr>
          </a:p>
          <a:p>
            <a:pPr marL="678942" lvl="1" indent="-285750">
              <a:buFont typeface="Arial" panose="020B0604020202020204" pitchFamily="34" charset="0"/>
              <a:buChar char="•"/>
              <a:defRPr/>
            </a:pPr>
            <a:r>
              <a:rPr lang="fr-FR" altLang="fr-FR" dirty="0">
                <a:solidFill>
                  <a:srgbClr val="000000"/>
                </a:solidFill>
                <a:latin typeface="Tahoma"/>
                <a:cs typeface="Arial"/>
              </a:rPr>
              <a:t>Une </a:t>
            </a:r>
            <a:r>
              <a:rPr lang="fr-FR" altLang="fr-FR" dirty="0" smtClean="0">
                <a:solidFill>
                  <a:srgbClr val="000000"/>
                </a:solidFill>
                <a:latin typeface="Tahoma"/>
                <a:cs typeface="Arial"/>
              </a:rPr>
              <a:t>règle : </a:t>
            </a:r>
            <a:r>
              <a:rPr lang="fr-FR" altLang="fr-FR" dirty="0">
                <a:solidFill>
                  <a:srgbClr val="000000"/>
                </a:solidFill>
                <a:latin typeface="Tahoma"/>
                <a:cs typeface="Arial"/>
              </a:rPr>
              <a:t>l’inefficacité d’un palier implique le passage au palier  supérieur au regard d’une prescription médicale et d’une évaluation clinique.</a:t>
            </a:r>
          </a:p>
          <a:p>
            <a:pPr marL="1264158" lvl="3" indent="-285750">
              <a:buClr>
                <a:schemeClr val="accent3"/>
              </a:buClr>
              <a:buFont typeface="Arial" panose="020B0604020202020204" pitchFamily="34" charset="0"/>
              <a:buChar char="•"/>
              <a:defRPr/>
            </a:pPr>
            <a:endParaRPr lang="fr-FR" altLang="fr-FR" b="1" dirty="0">
              <a:solidFill>
                <a:srgbClr val="000000"/>
              </a:solidFill>
              <a:latin typeface="Tahoma"/>
              <a:cs typeface="Arial"/>
            </a:endParaRPr>
          </a:p>
        </p:txBody>
      </p:sp>
    </p:spTree>
    <p:extLst>
      <p:ext uri="{BB962C8B-B14F-4D97-AF65-F5344CB8AC3E}">
        <p14:creationId xmlns:p14="http://schemas.microsoft.com/office/powerpoint/2010/main" val="3779335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Titre 2"/>
          <p:cNvSpPr>
            <a:spLocks noGrp="1"/>
          </p:cNvSpPr>
          <p:nvPr>
            <p:ph type="title" idx="4294967295"/>
          </p:nvPr>
        </p:nvSpPr>
        <p:spPr>
          <a:xfrm>
            <a:off x="852127" y="408055"/>
            <a:ext cx="7793037" cy="1462088"/>
          </a:xfrm>
        </p:spPr>
        <p:txBody>
          <a:bodyPr anchor="ctr">
            <a:normAutofit/>
          </a:bodyPr>
          <a:lstStyle/>
          <a:p>
            <a:pPr>
              <a:defRPr/>
            </a:pPr>
            <a:r>
              <a:rPr lang="fr-FR" altLang="fr-FR" sz="2200" b="1" dirty="0" smtClean="0">
                <a:solidFill>
                  <a:schemeClr val="tx2"/>
                </a:solidFill>
                <a:latin typeface="Tahoma"/>
                <a:ea typeface="+mn-ea"/>
                <a:cs typeface="Arial"/>
              </a:rPr>
              <a:t>RAPPELS SUR LA MORPHINE</a:t>
            </a:r>
            <a:endParaRPr lang="fr-FR" altLang="fr-FR" sz="2200" b="1" dirty="0">
              <a:solidFill>
                <a:schemeClr val="tx2"/>
              </a:solidFill>
              <a:latin typeface="Tahoma"/>
              <a:ea typeface="+mn-ea"/>
              <a:cs typeface="Arial"/>
            </a:endParaRPr>
          </a:p>
        </p:txBody>
      </p:sp>
      <p:sp>
        <p:nvSpPr>
          <p:cNvPr id="44035" name="Espace réservé du contenu 3"/>
          <p:cNvSpPr>
            <a:spLocks noGrp="1"/>
          </p:cNvSpPr>
          <p:nvPr>
            <p:ph idx="4294967295"/>
          </p:nvPr>
        </p:nvSpPr>
        <p:spPr>
          <a:xfrm>
            <a:off x="852127" y="1358537"/>
            <a:ext cx="10538684" cy="3074126"/>
          </a:xfrm>
        </p:spPr>
        <p:txBody>
          <a:bodyPr>
            <a:normAutofit/>
          </a:bodyPr>
          <a:lstStyle/>
          <a:p>
            <a:pPr lvl="1" indent="0" algn="ctr">
              <a:buNone/>
            </a:pPr>
            <a:r>
              <a:rPr lang="fr-FR" altLang="fr-FR" sz="2000" dirty="0">
                <a:solidFill>
                  <a:schemeClr val="accent4">
                    <a:lumMod val="50000"/>
                  </a:schemeClr>
                </a:solidFill>
              </a:rPr>
              <a:t>Classe des « Stupéfiants </a:t>
            </a:r>
            <a:r>
              <a:rPr lang="fr-FR" altLang="fr-FR" sz="2000" dirty="0" smtClean="0">
                <a:solidFill>
                  <a:schemeClr val="accent4">
                    <a:lumMod val="50000"/>
                  </a:schemeClr>
                </a:solidFill>
              </a:rPr>
              <a:t>»</a:t>
            </a:r>
          </a:p>
          <a:p>
            <a:pPr lvl="1" indent="0" algn="ctr">
              <a:buNone/>
            </a:pPr>
            <a:endParaRPr lang="fr-FR" altLang="fr-FR" sz="1800" dirty="0">
              <a:solidFill>
                <a:schemeClr val="accent4">
                  <a:lumMod val="50000"/>
                </a:schemeClr>
              </a:solidFill>
            </a:endParaRPr>
          </a:p>
          <a:p>
            <a:pPr lvl="1" indent="0">
              <a:buNone/>
            </a:pPr>
            <a:r>
              <a:rPr lang="fr-FR" altLang="fr-FR" sz="1400" dirty="0" smtClean="0">
                <a:solidFill>
                  <a:srgbClr val="000000"/>
                </a:solidFill>
                <a:latin typeface="Tahoma"/>
                <a:cs typeface="Arial"/>
              </a:rPr>
              <a:t>Augmentation </a:t>
            </a:r>
            <a:r>
              <a:rPr lang="fr-FR" altLang="fr-FR" sz="1400" dirty="0">
                <a:solidFill>
                  <a:srgbClr val="000000"/>
                </a:solidFill>
                <a:latin typeface="Tahoma"/>
                <a:cs typeface="Arial"/>
              </a:rPr>
              <a:t>de la dose possible jusqu'à l'obtention d'un effet satisfaisant avec une surveillance rapprochée sur </a:t>
            </a:r>
            <a:r>
              <a:rPr lang="fr-FR" altLang="fr-FR" sz="1400" dirty="0" smtClean="0">
                <a:solidFill>
                  <a:srgbClr val="000000"/>
                </a:solidFill>
                <a:latin typeface="Tahoma"/>
                <a:cs typeface="Arial"/>
              </a:rPr>
              <a:t>protocole. </a:t>
            </a:r>
            <a:r>
              <a:rPr lang="fr-FR" altLang="fr-FR" sz="1400" dirty="0">
                <a:solidFill>
                  <a:srgbClr val="000000"/>
                </a:solidFill>
                <a:latin typeface="Tahoma"/>
                <a:cs typeface="Arial"/>
              </a:rPr>
              <a:t>S</a:t>
            </a:r>
            <a:r>
              <a:rPr lang="fr-FR" altLang="fr-FR" sz="1400" dirty="0" smtClean="0">
                <a:solidFill>
                  <a:srgbClr val="000000"/>
                </a:solidFill>
                <a:latin typeface="Tahoma"/>
                <a:cs typeface="Arial"/>
              </a:rPr>
              <a:t>i </a:t>
            </a:r>
            <a:r>
              <a:rPr lang="fr-FR" altLang="fr-FR" sz="1400" dirty="0">
                <a:solidFill>
                  <a:srgbClr val="000000"/>
                </a:solidFill>
                <a:latin typeface="Tahoma"/>
                <a:cs typeface="Arial"/>
              </a:rPr>
              <a:t>les effets secondaires restent </a:t>
            </a:r>
            <a:r>
              <a:rPr lang="fr-FR" altLang="fr-FR" sz="1400" dirty="0" smtClean="0">
                <a:solidFill>
                  <a:srgbClr val="000000"/>
                </a:solidFill>
                <a:latin typeface="Tahoma"/>
                <a:cs typeface="Arial"/>
              </a:rPr>
              <a:t>contrôlables, sans </a:t>
            </a:r>
            <a:r>
              <a:rPr lang="fr-FR" altLang="fr-FR" sz="1400" dirty="0">
                <a:solidFill>
                  <a:srgbClr val="000000"/>
                </a:solidFill>
                <a:latin typeface="Tahoma"/>
                <a:cs typeface="Arial"/>
              </a:rPr>
              <a:t>plafonnement de l'action </a:t>
            </a:r>
            <a:r>
              <a:rPr lang="fr-FR" altLang="fr-FR" sz="1400" dirty="0" smtClean="0">
                <a:solidFill>
                  <a:srgbClr val="000000"/>
                </a:solidFill>
                <a:latin typeface="Tahoma"/>
                <a:cs typeface="Arial"/>
              </a:rPr>
              <a:t>antalgique.</a:t>
            </a:r>
          </a:p>
          <a:p>
            <a:pPr lvl="1" indent="0" algn="ctr">
              <a:buNone/>
            </a:pPr>
            <a:endParaRPr lang="fr-FR" altLang="fr-FR" sz="1400" dirty="0">
              <a:solidFill>
                <a:srgbClr val="000000"/>
              </a:solidFill>
              <a:latin typeface="Tahoma"/>
              <a:cs typeface="Arial"/>
              <a:sym typeface="Wingdings" panose="05000000000000000000" pitchFamily="2" charset="2"/>
            </a:endParaRPr>
          </a:p>
          <a:p>
            <a:pPr marL="285750" lvl="1" indent="-285750" eaLnBrk="1" hangingPunct="1">
              <a:buFont typeface="Arial" panose="020B0604020202020204" pitchFamily="34" charset="0"/>
              <a:buChar char="•"/>
            </a:pPr>
            <a:r>
              <a:rPr lang="fr-FR" altLang="fr-FR" sz="1400" dirty="0">
                <a:solidFill>
                  <a:srgbClr val="000000"/>
                </a:solidFill>
                <a:latin typeface="Tahoma"/>
                <a:cs typeface="Arial"/>
              </a:rPr>
              <a:t>A l’hôpital: traçabilité nominative des administrations, retour des unités non utilisées, comptage et conservation des ampoules vides/patch</a:t>
            </a:r>
          </a:p>
          <a:p>
            <a:pPr marL="274320" indent="-274320">
              <a:buClr>
                <a:schemeClr val="accent3"/>
              </a:buClr>
              <a:buFont typeface="Wingdings 2"/>
              <a:buChar char=""/>
              <a:defRPr/>
            </a:pPr>
            <a:r>
              <a:rPr lang="fr-FR" altLang="fr-FR" sz="1400" b="0" dirty="0">
                <a:solidFill>
                  <a:srgbClr val="000000"/>
                </a:solidFill>
                <a:latin typeface="Tahoma"/>
                <a:cs typeface="Arial"/>
              </a:rPr>
              <a:t>En </a:t>
            </a:r>
            <a:r>
              <a:rPr lang="fr-FR" altLang="fr-FR" sz="1400" b="0" dirty="0">
                <a:solidFill>
                  <a:srgbClr val="000000"/>
                </a:solidFill>
                <a:latin typeface="Tahoma"/>
                <a:cs typeface="Arial"/>
              </a:rPr>
              <a:t>ville : ORDONNANCE SECURISEE</a:t>
            </a:r>
          </a:p>
          <a:p>
            <a:pPr marL="0" indent="0">
              <a:buClr>
                <a:schemeClr val="accent3"/>
              </a:buClr>
              <a:buNone/>
              <a:defRPr/>
            </a:pPr>
            <a:endParaRPr lang="fr-FR" altLang="fr-FR" b="0" dirty="0">
              <a:solidFill>
                <a:srgbClr val="000000"/>
              </a:solidFill>
              <a:latin typeface="Tahoma"/>
              <a:cs typeface="Arial"/>
            </a:endParaRPr>
          </a:p>
          <a:p>
            <a:pPr lvl="1" eaLnBrk="1" hangingPunct="1"/>
            <a:endParaRPr lang="fr-FR" altLang="fr-FR" sz="1800" dirty="0">
              <a:solidFill>
                <a:srgbClr val="000000"/>
              </a:solidFill>
              <a:latin typeface="Tahoma"/>
              <a:cs typeface="Arial"/>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
        <p:nvSpPr>
          <p:cNvPr id="3" name="Rectangle 2"/>
          <p:cNvSpPr/>
          <p:nvPr/>
        </p:nvSpPr>
        <p:spPr>
          <a:xfrm>
            <a:off x="566057" y="3877962"/>
            <a:ext cx="10964092" cy="2308324"/>
          </a:xfrm>
          <a:prstGeom prst="rect">
            <a:avLst/>
          </a:prstGeom>
        </p:spPr>
        <p:txBody>
          <a:bodyPr wrap="square">
            <a:spAutoFit/>
          </a:bodyPr>
          <a:lstStyle/>
          <a:p>
            <a:pPr algn="ctr">
              <a:defRPr/>
            </a:pPr>
            <a:r>
              <a:rPr lang="fr-FR" altLang="fr-FR" sz="2000" dirty="0">
                <a:solidFill>
                  <a:schemeClr val="accent4">
                    <a:lumMod val="50000"/>
                  </a:schemeClr>
                </a:solidFill>
              </a:rPr>
              <a:t>Effets secondaires </a:t>
            </a:r>
            <a:r>
              <a:rPr lang="fr-FR" altLang="fr-FR" sz="1100" u="sng" dirty="0"/>
              <a:t>:</a:t>
            </a:r>
          </a:p>
          <a:p>
            <a:pPr lvl="1">
              <a:defRPr/>
            </a:pPr>
            <a:r>
              <a:rPr lang="fr-FR" altLang="fr-FR" sz="1400" dirty="0">
                <a:solidFill>
                  <a:srgbClr val="000000"/>
                </a:solidFill>
                <a:latin typeface="Tahoma"/>
                <a:cs typeface="Arial"/>
              </a:rPr>
              <a:t>Respiration : dyspnée </a:t>
            </a:r>
            <a:r>
              <a:rPr lang="fr-FR" altLang="fr-FR" sz="1400" dirty="0">
                <a:solidFill>
                  <a:srgbClr val="000000"/>
                </a:solidFill>
                <a:latin typeface="Tahoma"/>
                <a:cs typeface="Arial"/>
                <a:sym typeface="Wingdings" panose="05000000000000000000" pitchFamily="2" charset="2"/>
              </a:rPr>
              <a:t> détresse respiratoire</a:t>
            </a:r>
            <a:endParaRPr lang="fr-FR" altLang="fr-FR" sz="1400" dirty="0">
              <a:solidFill>
                <a:srgbClr val="000000"/>
              </a:solidFill>
              <a:latin typeface="Tahoma"/>
              <a:cs typeface="Arial"/>
            </a:endParaRPr>
          </a:p>
          <a:p>
            <a:pPr lvl="1">
              <a:defRPr/>
            </a:pPr>
            <a:r>
              <a:rPr lang="fr-FR" altLang="fr-FR" sz="1400" dirty="0">
                <a:solidFill>
                  <a:srgbClr val="000000"/>
                </a:solidFill>
                <a:latin typeface="Tahoma"/>
                <a:cs typeface="Arial"/>
              </a:rPr>
              <a:t>Digestif : constipation, nausées, vomissements</a:t>
            </a:r>
          </a:p>
          <a:p>
            <a:pPr lvl="1">
              <a:defRPr/>
            </a:pPr>
            <a:r>
              <a:rPr lang="fr-FR" altLang="fr-FR" sz="1400" dirty="0">
                <a:solidFill>
                  <a:srgbClr val="000000"/>
                </a:solidFill>
                <a:latin typeface="Tahoma"/>
                <a:cs typeface="Arial"/>
              </a:rPr>
              <a:t>Neurologie : sédation, confusion mentale, vertiges, hallucinations et excitations.</a:t>
            </a:r>
          </a:p>
          <a:p>
            <a:pPr lvl="1">
              <a:defRPr/>
            </a:pPr>
            <a:r>
              <a:rPr lang="fr-FR" altLang="fr-FR" sz="1400" dirty="0">
                <a:solidFill>
                  <a:srgbClr val="000000"/>
                </a:solidFill>
                <a:latin typeface="Tahoma"/>
                <a:cs typeface="Arial"/>
              </a:rPr>
              <a:t>Urinaire : rétention urinaire</a:t>
            </a:r>
          </a:p>
          <a:p>
            <a:pPr lvl="1">
              <a:defRPr/>
            </a:pPr>
            <a:r>
              <a:rPr lang="fr-FR" altLang="fr-FR" sz="1400" dirty="0">
                <a:solidFill>
                  <a:srgbClr val="000000"/>
                </a:solidFill>
                <a:latin typeface="Tahoma"/>
                <a:cs typeface="Arial"/>
              </a:rPr>
              <a:t>Circulation : hypotension orthostatique</a:t>
            </a:r>
          </a:p>
          <a:p>
            <a:pPr marL="0" lvl="1" indent="0" algn="ctr">
              <a:buNone/>
              <a:defRPr/>
            </a:pPr>
            <a:endParaRPr lang="fr-FR" altLang="fr-FR" sz="2000" dirty="0">
              <a:solidFill>
                <a:schemeClr val="accent4">
                  <a:lumMod val="50000"/>
                </a:schemeClr>
              </a:solidFill>
            </a:endParaRPr>
          </a:p>
          <a:p>
            <a:pPr algn="ctr">
              <a:defRPr/>
            </a:pPr>
            <a:r>
              <a:rPr lang="fr-FR" altLang="fr-FR" sz="2000" dirty="0">
                <a:solidFill>
                  <a:schemeClr val="accent4">
                    <a:lumMod val="50000"/>
                  </a:schemeClr>
                </a:solidFill>
              </a:rPr>
              <a:t>Surdosage </a:t>
            </a:r>
            <a:r>
              <a:rPr lang="fr-FR" altLang="fr-FR" sz="2000" dirty="0">
                <a:solidFill>
                  <a:schemeClr val="accent4">
                    <a:lumMod val="50000"/>
                  </a:schemeClr>
                </a:solidFill>
                <a:sym typeface="Wingdings" panose="05000000000000000000" pitchFamily="2" charset="2"/>
              </a:rPr>
              <a:t>= ARRET </a:t>
            </a:r>
            <a:r>
              <a:rPr lang="fr-FR" altLang="fr-FR" sz="2000" dirty="0">
                <a:solidFill>
                  <a:schemeClr val="accent4">
                    <a:lumMod val="50000"/>
                  </a:schemeClr>
                </a:solidFill>
              </a:rPr>
              <a:t>:</a:t>
            </a:r>
          </a:p>
          <a:p>
            <a:pPr lvl="1" algn="ctr">
              <a:defRPr/>
            </a:pPr>
            <a:r>
              <a:rPr lang="fr-FR" altLang="fr-FR" sz="1400" dirty="0">
                <a:solidFill>
                  <a:srgbClr val="000000"/>
                </a:solidFill>
                <a:latin typeface="Tahoma"/>
                <a:cs typeface="Arial"/>
              </a:rPr>
              <a:t>Somnolence profonde, bradypnée &lt;10 /apnée, myosis</a:t>
            </a:r>
          </a:p>
        </p:txBody>
      </p:sp>
      <p:pic>
        <p:nvPicPr>
          <p:cNvPr id="7" name="Image 6"/>
          <p:cNvPicPr>
            <a:picLocks noChangeAspect="1"/>
          </p:cNvPicPr>
          <p:nvPr/>
        </p:nvPicPr>
        <p:blipFill>
          <a:blip r:embed="rId3"/>
          <a:stretch>
            <a:fillRect/>
          </a:stretch>
        </p:blipFill>
        <p:spPr>
          <a:xfrm>
            <a:off x="10258697" y="4743417"/>
            <a:ext cx="1132114" cy="1132114"/>
          </a:xfrm>
          <a:prstGeom prst="rect">
            <a:avLst/>
          </a:prstGeom>
        </p:spPr>
      </p:pic>
    </p:spTree>
    <p:extLst>
      <p:ext uri="{BB962C8B-B14F-4D97-AF65-F5344CB8AC3E}">
        <p14:creationId xmlns:p14="http://schemas.microsoft.com/office/powerpoint/2010/main" val="10138897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403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403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403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03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Espace réservé du texte 2"/>
          <p:cNvSpPr>
            <a:spLocks noGrp="1"/>
          </p:cNvSpPr>
          <p:nvPr>
            <p:ph type="body" idx="4294967295"/>
          </p:nvPr>
        </p:nvSpPr>
        <p:spPr>
          <a:xfrm>
            <a:off x="672738" y="1625057"/>
            <a:ext cx="8164513" cy="902605"/>
          </a:xfrm>
        </p:spPr>
        <p:txBody>
          <a:bodyPr anchor="b">
            <a:normAutofit/>
          </a:bodyPr>
          <a:lstStyle/>
          <a:p>
            <a:pPr marL="0" indent="0">
              <a:buClr>
                <a:schemeClr val="accent3"/>
              </a:buClr>
              <a:buNone/>
              <a:defRPr/>
            </a:pPr>
            <a:r>
              <a:rPr lang="fr-FR" altLang="fr-FR" sz="2200" dirty="0">
                <a:latin typeface="Tahoma"/>
                <a:cs typeface="Arial"/>
              </a:rPr>
              <a:t>LE MEOPA = protoxyde d</a:t>
            </a:r>
            <a:r>
              <a:rPr lang="ja-JP" altLang="fr-FR" sz="2200" dirty="0">
                <a:latin typeface="Tahoma"/>
                <a:cs typeface="Arial"/>
              </a:rPr>
              <a:t>’</a:t>
            </a:r>
            <a:r>
              <a:rPr lang="fr-FR" altLang="ja-JP" sz="2200" dirty="0" smtClean="0">
                <a:latin typeface="Tahoma"/>
                <a:cs typeface="Arial"/>
              </a:rPr>
              <a:t>azote, le </a:t>
            </a:r>
            <a:r>
              <a:rPr lang="fr-FR" altLang="fr-FR" sz="2200" i="1" dirty="0" smtClean="0">
                <a:ea typeface="ＭＳ Ｐゴシック" pitchFamily="34" charset="-128"/>
              </a:rPr>
              <a:t>«</a:t>
            </a:r>
            <a:r>
              <a:rPr lang="fr-FR" altLang="fr-FR" sz="2200" i="1" dirty="0">
                <a:ea typeface="ＭＳ Ｐゴシック" pitchFamily="34" charset="-128"/>
              </a:rPr>
              <a:t> gaz hilarant </a:t>
            </a:r>
            <a:r>
              <a:rPr lang="fr-FR" altLang="fr-FR" sz="2200" i="1" dirty="0" smtClean="0">
                <a:ea typeface="ＭＳ Ｐゴシック" pitchFamily="34" charset="-128"/>
              </a:rPr>
              <a:t>»</a:t>
            </a:r>
          </a:p>
          <a:p>
            <a:pPr marL="0" indent="0">
              <a:buClr>
                <a:schemeClr val="accent3"/>
              </a:buClr>
              <a:buNone/>
              <a:defRPr/>
            </a:pPr>
            <a:r>
              <a:rPr lang="fr-FR" altLang="fr-FR" sz="1600" i="1" dirty="0" smtClean="0">
                <a:ea typeface="ＭＳ Ｐゴシック" pitchFamily="34" charset="-128"/>
              </a:rPr>
              <a:t>ANTASOL</a:t>
            </a:r>
            <a:r>
              <a:rPr lang="fr-FR" altLang="fr-FR" sz="1600" i="1" dirty="0">
                <a:ea typeface="ＭＳ Ｐゴシック" pitchFamily="34" charset="-128"/>
              </a:rPr>
              <a:t>®, ENTONOX®, OXYNOX® 135, KALINOX®…</a:t>
            </a:r>
          </a:p>
          <a:p>
            <a:pPr marL="0" indent="0">
              <a:buClr>
                <a:schemeClr val="accent3"/>
              </a:buClr>
              <a:buNone/>
              <a:defRPr/>
            </a:pPr>
            <a:endParaRPr lang="fr-FR" altLang="fr-FR" sz="2200" i="1" dirty="0">
              <a:ea typeface="ＭＳ Ｐゴシック" pitchFamily="34" charset="-128"/>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
        <p:nvSpPr>
          <p:cNvPr id="3" name="Rectangle 2"/>
          <p:cNvSpPr/>
          <p:nvPr/>
        </p:nvSpPr>
        <p:spPr>
          <a:xfrm>
            <a:off x="695191" y="2305263"/>
            <a:ext cx="2875323" cy="3354765"/>
          </a:xfrm>
          <a:prstGeom prst="rect">
            <a:avLst/>
          </a:prstGeom>
        </p:spPr>
        <p:txBody>
          <a:bodyPr wrap="square">
            <a:spAutoFit/>
          </a:bodyPr>
          <a:lstStyle/>
          <a:p>
            <a:r>
              <a:rPr lang="fr-FR" altLang="fr-FR" sz="2000" b="1" dirty="0">
                <a:solidFill>
                  <a:schemeClr val="accent4">
                    <a:lumMod val="50000"/>
                  </a:schemeClr>
                </a:solidFill>
              </a:rPr>
              <a:t>PROPRIETES </a:t>
            </a:r>
            <a:endParaRPr lang="fr-FR" altLang="fr-FR" sz="2000" b="1" dirty="0" smtClean="0">
              <a:solidFill>
                <a:schemeClr val="accent4">
                  <a:lumMod val="50000"/>
                </a:schemeClr>
              </a:solidFill>
            </a:endParaRPr>
          </a:p>
          <a:p>
            <a:pPr>
              <a:buFont typeface="Wingdings" panose="05000000000000000000" pitchFamily="2" charset="2"/>
              <a:buChar char="§"/>
            </a:pPr>
            <a:r>
              <a:rPr lang="fr-FR" altLang="fr-FR" sz="2000" dirty="0" smtClean="0">
                <a:solidFill>
                  <a:srgbClr val="000000"/>
                </a:solidFill>
              </a:rPr>
              <a:t>ANALGESIQUE </a:t>
            </a:r>
          </a:p>
          <a:p>
            <a:pPr>
              <a:buFont typeface="Wingdings" panose="05000000000000000000" pitchFamily="2" charset="2"/>
              <a:buChar char="§"/>
            </a:pPr>
            <a:r>
              <a:rPr lang="fr-FR" altLang="fr-FR" sz="2000" dirty="0" smtClean="0">
                <a:solidFill>
                  <a:srgbClr val="000000"/>
                </a:solidFill>
              </a:rPr>
              <a:t>SEDATIF </a:t>
            </a:r>
          </a:p>
          <a:p>
            <a:pPr>
              <a:buFont typeface="Wingdings" panose="05000000000000000000" pitchFamily="2" charset="2"/>
              <a:buChar char="§"/>
            </a:pPr>
            <a:r>
              <a:rPr lang="fr-FR" altLang="fr-FR" sz="2000" dirty="0" smtClean="0">
                <a:solidFill>
                  <a:srgbClr val="000000"/>
                </a:solidFill>
              </a:rPr>
              <a:t>ANXIOLYTIQUE</a:t>
            </a:r>
          </a:p>
          <a:p>
            <a:pPr>
              <a:buFont typeface="Wingdings" panose="05000000000000000000" pitchFamily="2" charset="2"/>
              <a:buChar char="§"/>
            </a:pPr>
            <a:endParaRPr lang="fr-FR" altLang="fr-FR" sz="2000" dirty="0">
              <a:solidFill>
                <a:srgbClr val="000000"/>
              </a:solidFill>
            </a:endParaRPr>
          </a:p>
          <a:p>
            <a:pPr>
              <a:spcBef>
                <a:spcPct val="0"/>
              </a:spcBef>
            </a:pPr>
            <a:r>
              <a:rPr lang="fr-FR" altLang="fr-FR" sz="1600" b="1" dirty="0"/>
              <a:t>P</a:t>
            </a:r>
            <a:r>
              <a:rPr lang="fr-FR" altLang="fr-FR" sz="1600" b="1" dirty="0" smtClean="0"/>
              <a:t>as </a:t>
            </a:r>
            <a:r>
              <a:rPr lang="fr-FR" altLang="fr-FR" sz="1600" b="1" dirty="0"/>
              <a:t>d</a:t>
            </a:r>
            <a:r>
              <a:rPr lang="ja-JP" altLang="fr-FR" sz="1600" b="1" dirty="0" smtClean="0"/>
              <a:t>’</a:t>
            </a:r>
            <a:r>
              <a:rPr lang="fr-FR" altLang="ja-JP" sz="1600" b="1" dirty="0" smtClean="0"/>
              <a:t>utilisation pour un effet anesthésique, d’où </a:t>
            </a:r>
          </a:p>
          <a:p>
            <a:pPr>
              <a:spcBef>
                <a:spcPct val="0"/>
              </a:spcBef>
            </a:pPr>
            <a:r>
              <a:rPr lang="fr-FR" altLang="fr-FR" sz="1600" dirty="0" smtClean="0"/>
              <a:t>- Pas </a:t>
            </a:r>
            <a:r>
              <a:rPr lang="fr-FR" altLang="fr-FR" sz="1600" dirty="0"/>
              <a:t>de dépression respiratoire, ni perte de conscience, ni risque d</a:t>
            </a:r>
            <a:r>
              <a:rPr lang="ja-JP" altLang="fr-FR" sz="1600" dirty="0"/>
              <a:t>’</a:t>
            </a:r>
            <a:r>
              <a:rPr lang="fr-FR" altLang="ja-JP" sz="1600" dirty="0"/>
              <a:t>hypoxie</a:t>
            </a:r>
            <a:endParaRPr lang="fr-FR" altLang="fr-FR" sz="1600" dirty="0">
              <a:solidFill>
                <a:srgbClr val="000000"/>
              </a:solidFill>
            </a:endParaRPr>
          </a:p>
          <a:p>
            <a:pPr>
              <a:spcBef>
                <a:spcPct val="0"/>
              </a:spcBef>
              <a:buClr>
                <a:schemeClr val="bg2"/>
              </a:buClr>
              <a:buSzPct val="75000"/>
            </a:pPr>
            <a:r>
              <a:rPr lang="fr-FR" altLang="fr-FR" sz="1600" dirty="0" smtClean="0"/>
              <a:t>- Maintien </a:t>
            </a:r>
            <a:r>
              <a:rPr lang="fr-FR" altLang="fr-FR" sz="1600" dirty="0"/>
              <a:t>du réflexe de déglutition</a:t>
            </a:r>
            <a:endParaRPr lang="fr-FR" altLang="fr-FR" sz="1600" dirty="0"/>
          </a:p>
        </p:txBody>
      </p:sp>
      <p:sp>
        <p:nvSpPr>
          <p:cNvPr id="5" name="Rectangle 4"/>
          <p:cNvSpPr/>
          <p:nvPr/>
        </p:nvSpPr>
        <p:spPr>
          <a:xfrm>
            <a:off x="4084321" y="2305263"/>
            <a:ext cx="3631473" cy="3382464"/>
          </a:xfrm>
          <a:prstGeom prst="rect">
            <a:avLst/>
          </a:prstGeom>
        </p:spPr>
        <p:txBody>
          <a:bodyPr wrap="square">
            <a:spAutoFit/>
          </a:bodyPr>
          <a:lstStyle/>
          <a:p>
            <a:pPr>
              <a:lnSpc>
                <a:spcPct val="90000"/>
              </a:lnSpc>
            </a:pPr>
            <a:r>
              <a:rPr lang="fr-FR" altLang="fr-FR" sz="2000" b="1" dirty="0">
                <a:solidFill>
                  <a:schemeClr val="accent4">
                    <a:lumMod val="50000"/>
                  </a:schemeClr>
                </a:solidFill>
              </a:rPr>
              <a:t>INDICATIONS et </a:t>
            </a:r>
            <a:r>
              <a:rPr lang="fr-FR" altLang="fr-FR" sz="2000" b="1" dirty="0" smtClean="0">
                <a:solidFill>
                  <a:schemeClr val="accent4">
                    <a:lumMod val="50000"/>
                  </a:schemeClr>
                </a:solidFill>
              </a:rPr>
              <a:t>PRECAUTIONS</a:t>
            </a:r>
          </a:p>
          <a:p>
            <a:pPr>
              <a:lnSpc>
                <a:spcPct val="90000"/>
              </a:lnSpc>
            </a:pPr>
            <a:endParaRPr lang="fr-FR" altLang="fr-FR" sz="2000" b="1" dirty="0">
              <a:solidFill>
                <a:schemeClr val="accent4">
                  <a:lumMod val="50000"/>
                </a:schemeClr>
              </a:solidFill>
            </a:endParaRPr>
          </a:p>
          <a:p>
            <a:pPr marL="342900" indent="-342900">
              <a:lnSpc>
                <a:spcPct val="90000"/>
              </a:lnSpc>
              <a:buFont typeface="Arial" panose="020B0604020202020204" pitchFamily="34" charset="0"/>
              <a:buChar char="•"/>
            </a:pPr>
            <a:r>
              <a:rPr lang="fr-FR" altLang="fr-FR" sz="1600" dirty="0" smtClean="0">
                <a:solidFill>
                  <a:srgbClr val="000000"/>
                </a:solidFill>
              </a:rPr>
              <a:t>Soignant</a:t>
            </a:r>
            <a:r>
              <a:rPr lang="fr-FR" altLang="fr-FR" sz="1600" b="1" dirty="0" smtClean="0">
                <a:solidFill>
                  <a:schemeClr val="accent4">
                    <a:lumMod val="50000"/>
                  </a:schemeClr>
                </a:solidFill>
              </a:rPr>
              <a:t> </a:t>
            </a:r>
            <a:r>
              <a:rPr lang="fr-FR" altLang="fr-FR" sz="1600" dirty="0">
                <a:solidFill>
                  <a:srgbClr val="000000"/>
                </a:solidFill>
              </a:rPr>
              <a:t>formé / Patient informé </a:t>
            </a:r>
            <a:endParaRPr lang="fr-FR" altLang="fr-FR" sz="1600" dirty="0" smtClean="0">
              <a:solidFill>
                <a:srgbClr val="000000"/>
              </a:solidFill>
            </a:endParaRPr>
          </a:p>
          <a:p>
            <a:pPr marL="342900" indent="-342900">
              <a:lnSpc>
                <a:spcPct val="90000"/>
              </a:lnSpc>
              <a:buFont typeface="Arial" panose="020B0604020202020204" pitchFamily="34" charset="0"/>
              <a:buChar char="•"/>
            </a:pPr>
            <a:r>
              <a:rPr lang="fr-FR" altLang="fr-FR" sz="1600" dirty="0" smtClean="0">
                <a:solidFill>
                  <a:srgbClr val="000000"/>
                </a:solidFill>
              </a:rPr>
              <a:t>Sur prescription médicale</a:t>
            </a:r>
            <a:endParaRPr lang="fr-FR" altLang="fr-FR" sz="1600" dirty="0">
              <a:solidFill>
                <a:srgbClr val="000000"/>
              </a:solidFill>
            </a:endParaRPr>
          </a:p>
          <a:p>
            <a:pPr marL="342900" indent="-342900">
              <a:lnSpc>
                <a:spcPct val="90000"/>
              </a:lnSpc>
              <a:buFont typeface="Arial" panose="020B0604020202020204" pitchFamily="34" charset="0"/>
              <a:buChar char="•"/>
            </a:pPr>
            <a:r>
              <a:rPr lang="fr-FR" altLang="fr-FR" sz="1600" dirty="0">
                <a:solidFill>
                  <a:srgbClr val="000000"/>
                </a:solidFill>
              </a:rPr>
              <a:t>Soins douloureux de courte durée (≤ 60 </a:t>
            </a:r>
            <a:r>
              <a:rPr lang="fr-FR" altLang="fr-FR" sz="1600" dirty="0" smtClean="0">
                <a:solidFill>
                  <a:srgbClr val="000000"/>
                </a:solidFill>
              </a:rPr>
              <a:t>mn : ponction lombaire, pansements complexes, </a:t>
            </a:r>
            <a:r>
              <a:rPr lang="fr-FR" altLang="fr-FR" sz="1600" dirty="0">
                <a:solidFill>
                  <a:srgbClr val="000000"/>
                </a:solidFill>
              </a:rPr>
              <a:t>	réduction de fractures simples, soins dentaires </a:t>
            </a:r>
            <a:r>
              <a:rPr lang="fr-FR" altLang="fr-FR" sz="1600" dirty="0" smtClean="0">
                <a:solidFill>
                  <a:srgbClr val="000000"/>
                </a:solidFill>
              </a:rPr>
              <a:t>…)</a:t>
            </a:r>
            <a:endParaRPr lang="fr-FR" altLang="fr-FR" sz="1600" dirty="0">
              <a:solidFill>
                <a:srgbClr val="000000"/>
              </a:solidFill>
            </a:endParaRPr>
          </a:p>
          <a:p>
            <a:pPr marL="342900" indent="-342900">
              <a:buFont typeface="Arial" panose="020B0604020202020204" pitchFamily="34" charset="0"/>
              <a:buChar char="•"/>
            </a:pPr>
            <a:r>
              <a:rPr lang="fr-FR" altLang="fr-FR" sz="1600" dirty="0" smtClean="0">
                <a:solidFill>
                  <a:srgbClr val="000000"/>
                </a:solidFill>
              </a:rPr>
              <a:t>Dans </a:t>
            </a:r>
            <a:r>
              <a:rPr lang="fr-FR" altLang="fr-FR" sz="1600" dirty="0">
                <a:solidFill>
                  <a:srgbClr val="000000"/>
                </a:solidFill>
              </a:rPr>
              <a:t>des locaux ventilés</a:t>
            </a:r>
          </a:p>
          <a:p>
            <a:pPr marL="342900" indent="-342900">
              <a:lnSpc>
                <a:spcPct val="90000"/>
              </a:lnSpc>
              <a:buFont typeface="Arial" panose="020B0604020202020204" pitchFamily="34" charset="0"/>
              <a:buChar char="•"/>
            </a:pPr>
            <a:r>
              <a:rPr lang="fr-FR" altLang="fr-FR" sz="1600" dirty="0">
                <a:solidFill>
                  <a:srgbClr val="000000"/>
                </a:solidFill>
              </a:rPr>
              <a:t>Surveillance continue du patient (2 soignants</a:t>
            </a:r>
            <a:r>
              <a:rPr lang="fr-FR" altLang="fr-FR" sz="1600" dirty="0" smtClean="0">
                <a:solidFill>
                  <a:srgbClr val="000000"/>
                </a:solidFill>
              </a:rPr>
              <a:t>)</a:t>
            </a:r>
          </a:p>
          <a:p>
            <a:pPr>
              <a:lnSpc>
                <a:spcPct val="90000"/>
              </a:lnSpc>
            </a:pPr>
            <a:endParaRPr lang="fr-FR" altLang="fr-FR" dirty="0">
              <a:solidFill>
                <a:srgbClr val="000000"/>
              </a:solidFill>
            </a:endParaRPr>
          </a:p>
          <a:p>
            <a:pPr marL="0" lvl="1"/>
            <a:r>
              <a:rPr lang="fr-FR" altLang="fr-FR" sz="1600" dirty="0" smtClean="0">
                <a:solidFill>
                  <a:srgbClr val="000000"/>
                </a:solidFill>
              </a:rPr>
              <a:t>Si </a:t>
            </a:r>
            <a:r>
              <a:rPr lang="fr-FR" altLang="fr-FR" sz="1600" dirty="0">
                <a:solidFill>
                  <a:srgbClr val="000000"/>
                </a:solidFill>
              </a:rPr>
              <a:t>perte du contact </a:t>
            </a:r>
            <a:r>
              <a:rPr lang="fr-FR" altLang="fr-FR" sz="1600" dirty="0" smtClean="0">
                <a:solidFill>
                  <a:srgbClr val="000000"/>
                </a:solidFill>
              </a:rPr>
              <a:t>verbal, arrêter le </a:t>
            </a:r>
            <a:r>
              <a:rPr lang="fr-FR" altLang="fr-FR" sz="1600" dirty="0">
                <a:solidFill>
                  <a:srgbClr val="000000"/>
                </a:solidFill>
              </a:rPr>
              <a:t>soin</a:t>
            </a:r>
          </a:p>
        </p:txBody>
      </p:sp>
      <p:sp>
        <p:nvSpPr>
          <p:cNvPr id="6" name="Rectangle 5"/>
          <p:cNvSpPr/>
          <p:nvPr/>
        </p:nvSpPr>
        <p:spPr>
          <a:xfrm>
            <a:off x="8229601" y="2305263"/>
            <a:ext cx="3439885" cy="4170372"/>
          </a:xfrm>
          <a:prstGeom prst="rect">
            <a:avLst/>
          </a:prstGeom>
        </p:spPr>
        <p:txBody>
          <a:bodyPr wrap="square">
            <a:spAutoFit/>
          </a:bodyPr>
          <a:lstStyle/>
          <a:p>
            <a:pPr lvl="1">
              <a:spcAft>
                <a:spcPct val="25000"/>
              </a:spcAft>
              <a:buClr>
                <a:srgbClr val="F7F285"/>
              </a:buClr>
              <a:buSzPct val="75000"/>
            </a:pPr>
            <a:r>
              <a:rPr lang="fr-FR" altLang="fr-FR" sz="2000" b="1" dirty="0" smtClean="0">
                <a:solidFill>
                  <a:schemeClr val="accent4">
                    <a:lumMod val="50000"/>
                  </a:schemeClr>
                </a:solidFill>
              </a:rPr>
              <a:t>EFFETS SECONDAIRES</a:t>
            </a:r>
            <a:endParaRPr lang="fr-FR" altLang="fr-FR" sz="2000" b="1" dirty="0">
              <a:solidFill>
                <a:schemeClr val="accent4">
                  <a:lumMod val="50000"/>
                </a:schemeClr>
              </a:solidFill>
            </a:endParaRPr>
          </a:p>
          <a:p>
            <a:pPr lvl="1">
              <a:spcAft>
                <a:spcPct val="25000"/>
              </a:spcAft>
              <a:buClr>
                <a:srgbClr val="F7F285"/>
              </a:buClr>
              <a:buSzPct val="75000"/>
            </a:pPr>
            <a:r>
              <a:rPr lang="fr-FR" altLang="fr-FR" sz="1600" b="1" dirty="0" smtClean="0">
                <a:solidFill>
                  <a:srgbClr val="000000"/>
                </a:solidFill>
              </a:rPr>
              <a:t>Réversibles </a:t>
            </a:r>
            <a:r>
              <a:rPr lang="fr-FR" altLang="fr-FR" sz="1600" b="1" dirty="0">
                <a:solidFill>
                  <a:srgbClr val="000000"/>
                </a:solidFill>
              </a:rPr>
              <a:t>dès l</a:t>
            </a:r>
            <a:r>
              <a:rPr lang="ja-JP" altLang="fr-FR" sz="1600" b="1" dirty="0">
                <a:solidFill>
                  <a:srgbClr val="000000"/>
                </a:solidFill>
              </a:rPr>
              <a:t>’</a:t>
            </a:r>
            <a:r>
              <a:rPr lang="fr-FR" altLang="ja-JP" sz="1600" b="1" dirty="0">
                <a:solidFill>
                  <a:srgbClr val="000000"/>
                </a:solidFill>
              </a:rPr>
              <a:t>arrêt de l</a:t>
            </a:r>
            <a:r>
              <a:rPr lang="ja-JP" altLang="fr-FR" sz="1600" b="1" dirty="0">
                <a:solidFill>
                  <a:srgbClr val="000000"/>
                </a:solidFill>
              </a:rPr>
              <a:t>’</a:t>
            </a:r>
            <a:r>
              <a:rPr lang="fr-FR" altLang="ja-JP" sz="1600" b="1" dirty="0">
                <a:solidFill>
                  <a:srgbClr val="000000"/>
                </a:solidFill>
              </a:rPr>
              <a:t>inhalation </a:t>
            </a:r>
            <a:r>
              <a:rPr lang="fr-FR" altLang="ja-JP" sz="1600" b="1" dirty="0" smtClean="0">
                <a:solidFill>
                  <a:srgbClr val="000000"/>
                </a:solidFill>
              </a:rPr>
              <a:t>: </a:t>
            </a:r>
            <a:r>
              <a:rPr lang="fr-FR" altLang="ja-JP" sz="1600" dirty="0">
                <a:solidFill>
                  <a:srgbClr val="000000"/>
                </a:solidFill>
              </a:rPr>
              <a:t>e</a:t>
            </a:r>
            <a:r>
              <a:rPr lang="fr-FR" altLang="fr-FR" sz="1600" dirty="0" smtClean="0">
                <a:solidFill>
                  <a:srgbClr val="000000"/>
                </a:solidFill>
              </a:rPr>
              <a:t>uphorie</a:t>
            </a:r>
            <a:r>
              <a:rPr lang="fr-FR" altLang="fr-FR" sz="1600" dirty="0">
                <a:solidFill>
                  <a:srgbClr val="000000"/>
                </a:solidFill>
              </a:rPr>
              <a:t>, modification des perceptions sensorielles, p</a:t>
            </a:r>
            <a:r>
              <a:rPr lang="fr-FR" altLang="fr-FR" sz="1600" dirty="0" smtClean="0">
                <a:solidFill>
                  <a:srgbClr val="000000"/>
                </a:solidFill>
              </a:rPr>
              <a:t>aresthésies (bouche </a:t>
            </a:r>
            <a:r>
              <a:rPr lang="fr-FR" altLang="fr-FR" sz="1600" dirty="0">
                <a:solidFill>
                  <a:srgbClr val="000000"/>
                </a:solidFill>
              </a:rPr>
              <a:t>et </a:t>
            </a:r>
            <a:r>
              <a:rPr lang="fr-FR" altLang="fr-FR" sz="1600" dirty="0" smtClean="0">
                <a:solidFill>
                  <a:srgbClr val="000000"/>
                </a:solidFill>
              </a:rPr>
              <a:t>mains), sensations </a:t>
            </a:r>
            <a:r>
              <a:rPr lang="fr-FR" altLang="fr-FR" sz="1600" dirty="0">
                <a:solidFill>
                  <a:srgbClr val="000000"/>
                </a:solidFill>
              </a:rPr>
              <a:t>vertigineuses, </a:t>
            </a:r>
            <a:r>
              <a:rPr lang="fr-FR" altLang="fr-FR" sz="1600" dirty="0" smtClean="0">
                <a:solidFill>
                  <a:srgbClr val="000000"/>
                </a:solidFill>
              </a:rPr>
              <a:t>nausées</a:t>
            </a:r>
          </a:p>
          <a:p>
            <a:pPr lvl="1">
              <a:spcAft>
                <a:spcPct val="25000"/>
              </a:spcAft>
              <a:buClr>
                <a:srgbClr val="F7F285"/>
              </a:buClr>
              <a:buSzPct val="75000"/>
            </a:pPr>
            <a:endParaRPr lang="fr-FR" altLang="fr-FR" sz="1600" dirty="0">
              <a:solidFill>
                <a:srgbClr val="000000"/>
              </a:solidFill>
            </a:endParaRPr>
          </a:p>
          <a:p>
            <a:pPr lvl="1">
              <a:spcAft>
                <a:spcPct val="25000"/>
              </a:spcAft>
              <a:buClr>
                <a:srgbClr val="F7F285"/>
              </a:buClr>
              <a:buSzPct val="75000"/>
            </a:pPr>
            <a:r>
              <a:rPr lang="fr-FR" altLang="fr-FR" sz="1600" b="1" dirty="0" smtClean="0">
                <a:solidFill>
                  <a:srgbClr val="000000"/>
                </a:solidFill>
              </a:rPr>
              <a:t>Nécessitant </a:t>
            </a:r>
            <a:r>
              <a:rPr lang="fr-FR" altLang="fr-FR" sz="1600" b="1" dirty="0">
                <a:solidFill>
                  <a:srgbClr val="000000"/>
                </a:solidFill>
              </a:rPr>
              <a:t>l</a:t>
            </a:r>
            <a:r>
              <a:rPr lang="ja-JP" altLang="fr-FR" sz="1600" b="1" dirty="0">
                <a:solidFill>
                  <a:srgbClr val="000000"/>
                </a:solidFill>
              </a:rPr>
              <a:t>’</a:t>
            </a:r>
            <a:r>
              <a:rPr lang="fr-FR" altLang="ja-JP" sz="1600" b="1" dirty="0">
                <a:solidFill>
                  <a:srgbClr val="000000"/>
                </a:solidFill>
              </a:rPr>
              <a:t>arrêt de l</a:t>
            </a:r>
            <a:r>
              <a:rPr lang="ja-JP" altLang="fr-FR" sz="1600" b="1" dirty="0">
                <a:solidFill>
                  <a:srgbClr val="000000"/>
                </a:solidFill>
              </a:rPr>
              <a:t>’</a:t>
            </a:r>
            <a:r>
              <a:rPr lang="fr-FR" altLang="ja-JP" sz="1600" b="1" dirty="0">
                <a:solidFill>
                  <a:srgbClr val="000000"/>
                </a:solidFill>
              </a:rPr>
              <a:t>administration </a:t>
            </a:r>
            <a:r>
              <a:rPr lang="fr-FR" altLang="ja-JP" sz="1600" b="1" dirty="0" smtClean="0">
                <a:solidFill>
                  <a:srgbClr val="000000"/>
                </a:solidFill>
              </a:rPr>
              <a:t>: </a:t>
            </a:r>
            <a:r>
              <a:rPr lang="fr-FR" altLang="ja-JP" sz="1600" dirty="0" smtClean="0">
                <a:solidFill>
                  <a:srgbClr val="000000"/>
                </a:solidFill>
              </a:rPr>
              <a:t>v</a:t>
            </a:r>
            <a:r>
              <a:rPr lang="fr-FR" altLang="fr-FR" sz="1600" dirty="0" smtClean="0">
                <a:solidFill>
                  <a:srgbClr val="000000"/>
                </a:solidFill>
              </a:rPr>
              <a:t>omissements, agitation </a:t>
            </a:r>
          </a:p>
          <a:p>
            <a:pPr lvl="1">
              <a:spcAft>
                <a:spcPct val="25000"/>
              </a:spcAft>
              <a:buClr>
                <a:srgbClr val="F7F285"/>
              </a:buClr>
              <a:buSzPct val="75000"/>
            </a:pPr>
            <a:endParaRPr lang="fr-FR" altLang="fr-FR" sz="1600" dirty="0">
              <a:solidFill>
                <a:srgbClr val="000000"/>
              </a:solidFill>
            </a:endParaRPr>
          </a:p>
          <a:p>
            <a:pPr>
              <a:buClr>
                <a:schemeClr val="hlink"/>
              </a:buClr>
              <a:buSzPct val="70000"/>
            </a:pPr>
            <a:r>
              <a:rPr lang="fr-FR" altLang="fr-FR" sz="1600" dirty="0" smtClean="0">
                <a:solidFill>
                  <a:srgbClr val="000000"/>
                </a:solidFill>
              </a:rPr>
              <a:t>Risque </a:t>
            </a:r>
            <a:r>
              <a:rPr lang="fr-FR" altLang="fr-FR" sz="1600" dirty="0">
                <a:solidFill>
                  <a:srgbClr val="000000"/>
                </a:solidFill>
              </a:rPr>
              <a:t>de potentialisation </a:t>
            </a:r>
            <a:r>
              <a:rPr lang="fr-FR" altLang="fr-FR" sz="1600" dirty="0" smtClean="0">
                <a:solidFill>
                  <a:srgbClr val="000000"/>
                </a:solidFill>
              </a:rPr>
              <a:t> des effets si </a:t>
            </a:r>
            <a:r>
              <a:rPr lang="fr-FR" altLang="ja-JP" sz="1600" dirty="0">
                <a:solidFill>
                  <a:srgbClr val="000000"/>
                </a:solidFill>
              </a:rPr>
              <a:t>association avec des médicaments à action centrale (opiacés, psychotropes)</a:t>
            </a:r>
            <a:endParaRPr lang="fr-FR" altLang="fr-FR" sz="1600" dirty="0"/>
          </a:p>
        </p:txBody>
      </p:sp>
    </p:spTree>
    <p:extLst>
      <p:ext uri="{BB962C8B-B14F-4D97-AF65-F5344CB8AC3E}">
        <p14:creationId xmlns:p14="http://schemas.microsoft.com/office/powerpoint/2010/main" val="152678445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re 3"/>
          <p:cNvSpPr>
            <a:spLocks noGrp="1"/>
          </p:cNvSpPr>
          <p:nvPr>
            <p:ph type="title"/>
          </p:nvPr>
        </p:nvSpPr>
        <p:spPr>
          <a:xfrm>
            <a:off x="1981200" y="457200"/>
            <a:ext cx="8229600" cy="838200"/>
          </a:xfrm>
        </p:spPr>
        <p:txBody>
          <a:bodyPr>
            <a:normAutofit/>
          </a:bodyPr>
          <a:lstStyle/>
          <a:p>
            <a:pPr algn="ctr">
              <a:defRPr/>
            </a:pPr>
            <a:r>
              <a:rPr lang="fr-FR" altLang="fr-FR" sz="5400" b="1" i="1" dirty="0">
                <a:solidFill>
                  <a:schemeClr val="accent2">
                    <a:lumMod val="50000"/>
                  </a:schemeClr>
                </a:solidFill>
              </a:rPr>
              <a:t>Objectifs</a:t>
            </a:r>
          </a:p>
        </p:txBody>
      </p:sp>
      <p:sp>
        <p:nvSpPr>
          <p:cNvPr id="5" name="Espace réservé du contenu 4"/>
          <p:cNvSpPr>
            <a:spLocks noGrp="1"/>
          </p:cNvSpPr>
          <p:nvPr>
            <p:ph idx="1"/>
          </p:nvPr>
        </p:nvSpPr>
        <p:spPr>
          <a:xfrm>
            <a:off x="1524000" y="1600200"/>
            <a:ext cx="9144000" cy="4724400"/>
          </a:xfrm>
        </p:spPr>
        <p:txBody>
          <a:bodyPr>
            <a:normAutofit/>
          </a:bodyPr>
          <a:lstStyle/>
          <a:p>
            <a:pPr marL="342900" indent="-342900">
              <a:buFont typeface="Courier New" panose="02070309020205020404" pitchFamily="49" charset="0"/>
              <a:buChar char="o"/>
              <a:defRPr/>
            </a:pPr>
            <a:r>
              <a:rPr lang="fr-FR" sz="2000" dirty="0" smtClean="0">
                <a:ea typeface="Times New Roman" panose="02020603050405020304" pitchFamily="18" charset="0"/>
              </a:rPr>
              <a:t>Connaître le cadre législatif relatif à la prise en soin de la douleur</a:t>
            </a:r>
          </a:p>
          <a:p>
            <a:pPr marL="342900" indent="-342900">
              <a:buFont typeface="Courier New" panose="02070309020205020404" pitchFamily="49" charset="0"/>
              <a:buChar char="o"/>
              <a:defRPr/>
            </a:pPr>
            <a:r>
              <a:rPr lang="fr-FR" sz="2000" dirty="0" smtClean="0">
                <a:ea typeface="Times New Roman" panose="02020603050405020304" pitchFamily="18" charset="0"/>
              </a:rPr>
              <a:t>Savoir définir la douleur</a:t>
            </a:r>
          </a:p>
          <a:p>
            <a:pPr marL="342900" indent="-342900">
              <a:buFont typeface="Courier New" panose="02070309020205020404" pitchFamily="49" charset="0"/>
              <a:buChar char="o"/>
              <a:defRPr/>
            </a:pPr>
            <a:r>
              <a:rPr lang="fr-FR" sz="2000" dirty="0" smtClean="0">
                <a:ea typeface="Times New Roman" panose="02020603050405020304" pitchFamily="18" charset="0"/>
              </a:rPr>
              <a:t>Connaître quels sont </a:t>
            </a:r>
            <a:r>
              <a:rPr lang="fr-FR" sz="2000" dirty="0">
                <a:ea typeface="Times New Roman" panose="02020603050405020304" pitchFamily="18" charset="0"/>
              </a:rPr>
              <a:t>les différents types de douleurs </a:t>
            </a:r>
            <a:endParaRPr lang="fr-FR" sz="2000" dirty="0">
              <a:latin typeface="Times New Roman" panose="02020603050405020304" pitchFamily="18" charset="0"/>
              <a:ea typeface="Times New Roman" panose="02020603050405020304" pitchFamily="18" charset="0"/>
            </a:endParaRPr>
          </a:p>
          <a:p>
            <a:pPr marL="342900" indent="-342900">
              <a:buFont typeface="Courier New" panose="02070309020205020404" pitchFamily="49" charset="0"/>
              <a:buChar char="o"/>
              <a:defRPr/>
            </a:pPr>
            <a:r>
              <a:rPr lang="fr-FR" sz="2000" dirty="0" smtClean="0">
                <a:ea typeface="Times New Roman" panose="02020603050405020304" pitchFamily="18" charset="0"/>
              </a:rPr>
              <a:t>Savoir identifier les signes de douleur</a:t>
            </a:r>
          </a:p>
          <a:p>
            <a:pPr marL="342900" indent="-342900">
              <a:buFont typeface="Courier New" panose="02070309020205020404" pitchFamily="49" charset="0"/>
              <a:buChar char="o"/>
              <a:defRPr/>
            </a:pPr>
            <a:r>
              <a:rPr lang="fr-FR" sz="2000" dirty="0" smtClean="0">
                <a:ea typeface="Times New Roman" panose="02020603050405020304" pitchFamily="18" charset="0"/>
              </a:rPr>
              <a:t>Connaître les différents moyens d’évaluation de la douleur</a:t>
            </a:r>
          </a:p>
          <a:p>
            <a:pPr marL="342900" indent="-342900">
              <a:buFont typeface="Courier New" panose="02070309020205020404" pitchFamily="49" charset="0"/>
              <a:buChar char="o"/>
              <a:defRPr/>
            </a:pPr>
            <a:r>
              <a:rPr lang="fr-FR" sz="2000" dirty="0" smtClean="0">
                <a:ea typeface="Times New Roman" panose="02020603050405020304" pitchFamily="18" charset="0"/>
              </a:rPr>
              <a:t>Connaître le panel d’antalgiques à disposition pour traiter la douleur                   (en lien avec votre niveau de formation UE 2.11)</a:t>
            </a:r>
          </a:p>
          <a:p>
            <a:pPr marL="342900" indent="-342900">
              <a:buFont typeface="Courier New" panose="02070309020205020404" pitchFamily="49" charset="0"/>
              <a:buChar char="o"/>
              <a:defRPr/>
            </a:pPr>
            <a:r>
              <a:rPr lang="fr-FR" sz="2000" dirty="0" smtClean="0">
                <a:ea typeface="Times New Roman" panose="02020603050405020304" pitchFamily="18" charset="0"/>
              </a:rPr>
              <a:t>Etre sensibilisé à l’existence de méthodes alternatives de la prise en soin de la douleur</a:t>
            </a:r>
          </a:p>
          <a:p>
            <a:pPr marL="342900" indent="-342900">
              <a:buFont typeface="Courier New" panose="02070309020205020404" pitchFamily="49" charset="0"/>
              <a:buChar char="o"/>
              <a:defRPr/>
            </a:pPr>
            <a:endParaRPr lang="fr-FR" sz="2000" dirty="0" smtClean="0">
              <a:ea typeface="Times New Roman" panose="02020603050405020304" pitchFamily="18" charset="0"/>
            </a:endParaRPr>
          </a:p>
          <a:p>
            <a:pPr marL="342900" indent="-342900">
              <a:buFont typeface="Courier New" panose="02070309020205020404" pitchFamily="49" charset="0"/>
              <a:buChar char="o"/>
              <a:defRPr/>
            </a:pPr>
            <a:endParaRPr lang="fr-FR" sz="2000" dirty="0" smtClean="0">
              <a:ea typeface="Times New Roman" panose="02020603050405020304" pitchFamily="18" charset="0"/>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dirty="0"/>
          </a:p>
        </p:txBody>
      </p:sp>
    </p:spTree>
    <p:extLst>
      <p:ext uri="{BB962C8B-B14F-4D97-AF65-F5344CB8AC3E}">
        <p14:creationId xmlns:p14="http://schemas.microsoft.com/office/powerpoint/2010/main" val="18798390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Espace réservé du texte 2"/>
          <p:cNvSpPr>
            <a:spLocks noGrp="1"/>
          </p:cNvSpPr>
          <p:nvPr>
            <p:ph type="body" idx="4294967295"/>
          </p:nvPr>
        </p:nvSpPr>
        <p:spPr>
          <a:xfrm>
            <a:off x="176577" y="957941"/>
            <a:ext cx="6226175" cy="439783"/>
          </a:xfrm>
        </p:spPr>
        <p:txBody>
          <a:bodyPr anchor="b">
            <a:noAutofit/>
          </a:bodyPr>
          <a:lstStyle/>
          <a:p>
            <a:pPr marL="0" indent="0" algn="ctr">
              <a:buClr>
                <a:schemeClr val="accent3"/>
              </a:buClr>
              <a:buNone/>
              <a:defRPr/>
            </a:pPr>
            <a:r>
              <a:rPr lang="fr-FR" altLang="fr-FR" sz="2200" dirty="0">
                <a:latin typeface="Tahoma"/>
                <a:cs typeface="Arial"/>
              </a:rPr>
              <a:t>CREMES ANESTHESIQUES</a:t>
            </a: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
        <p:nvSpPr>
          <p:cNvPr id="5" name="Espace réservé du contenu 6"/>
          <p:cNvSpPr txBox="1">
            <a:spLocks/>
          </p:cNvSpPr>
          <p:nvPr/>
        </p:nvSpPr>
        <p:spPr>
          <a:xfrm>
            <a:off x="568235" y="2212050"/>
            <a:ext cx="7772400" cy="4114800"/>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FontTx/>
              <a:buBlip>
                <a:blip r:embed="rId3"/>
              </a:buBlip>
              <a:defRPr sz="1800" b="1" kern="1200">
                <a:solidFill>
                  <a:schemeClr val="tx2"/>
                </a:solidFill>
                <a:latin typeface="+mn-lt"/>
                <a:ea typeface="+mn-ea"/>
                <a:cs typeface="+mn-cs"/>
              </a:defRPr>
            </a:lvl1pPr>
            <a:lvl2pPr marL="0" indent="-228600" algn="l" defTabSz="914400" rtl="0" eaLnBrk="1" latinLnBrk="0" hangingPunct="1">
              <a:lnSpc>
                <a:spcPct val="100000"/>
              </a:lnSpc>
              <a:spcBef>
                <a:spcPts val="500"/>
              </a:spcBef>
              <a:buSzPct val="140000"/>
              <a:buFont typeface="Wingdings" pitchFamily="2" charset="2"/>
              <a:buChar char="§"/>
              <a:defRPr sz="1500" kern="1200">
                <a:solidFill>
                  <a:schemeClr val="tx1"/>
                </a:solidFill>
                <a:latin typeface="+mn-lt"/>
                <a:ea typeface="+mn-ea"/>
                <a:cs typeface="+mn-cs"/>
              </a:defRPr>
            </a:lvl2pPr>
            <a:lvl3pPr marL="0" indent="-228600" algn="l" defTabSz="914400" rtl="0" eaLnBrk="1" latinLnBrk="0" hangingPunct="1">
              <a:lnSpc>
                <a:spcPct val="100000"/>
              </a:lnSpc>
              <a:spcBef>
                <a:spcPts val="500"/>
              </a:spcBef>
              <a:buClr>
                <a:schemeClr val="accent1"/>
              </a:buClr>
              <a:buSzPct val="140000"/>
              <a:buFont typeface="Arial" panose="020B0604020202020204" pitchFamily="34" charset="0"/>
              <a:buChar char="•"/>
              <a:defRPr sz="1500" kern="1200">
                <a:solidFill>
                  <a:schemeClr val="tx1"/>
                </a:solidFill>
                <a:latin typeface="+mn-lt"/>
                <a:ea typeface="+mn-ea"/>
                <a:cs typeface="+mn-cs"/>
              </a:defRPr>
            </a:lvl3pPr>
            <a:lvl4pPr marL="1080000" indent="-228600" algn="l" defTabSz="914400" rtl="0" eaLnBrk="1" latinLnBrk="0" hangingPunct="1">
              <a:lnSpc>
                <a:spcPct val="100000"/>
              </a:lnSpc>
              <a:spcBef>
                <a:spcPts val="500"/>
              </a:spcBef>
              <a:buClr>
                <a:schemeClr val="bg2"/>
              </a:buClr>
              <a:buFont typeface="Police système Courant"/>
              <a:buChar char="▷"/>
              <a:defRPr sz="1300" kern="1200">
                <a:solidFill>
                  <a:schemeClr val="tx1"/>
                </a:solidFill>
                <a:latin typeface="+mn-lt"/>
                <a:ea typeface="+mn-ea"/>
                <a:cs typeface="+mn-cs"/>
              </a:defRPr>
            </a:lvl4pPr>
            <a:lvl5pPr marL="1080000" indent="-228600" algn="l" defTabSz="914400" rtl="0" eaLnBrk="1" latinLnBrk="0" hangingPunct="1">
              <a:lnSpc>
                <a:spcPct val="100000"/>
              </a:lnSpc>
              <a:spcBef>
                <a:spcPts val="500"/>
              </a:spcBef>
              <a:buClr>
                <a:schemeClr val="bg2"/>
              </a:buClr>
              <a:buFont typeface="Police système Courant"/>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3"/>
              </a:buClr>
              <a:buFontTx/>
              <a:buNone/>
              <a:defRPr/>
            </a:pPr>
            <a:r>
              <a:rPr lang="fr-FR" altLang="fr-FR" dirty="0" smtClean="0">
                <a:solidFill>
                  <a:schemeClr val="accent4">
                    <a:lumMod val="50000"/>
                  </a:schemeClr>
                </a:solidFill>
              </a:rPr>
              <a:t> = pansement adhésif cutané́</a:t>
            </a:r>
          </a:p>
          <a:p>
            <a:pPr marL="342900" indent="-342900">
              <a:lnSpc>
                <a:spcPct val="90000"/>
              </a:lnSpc>
              <a:buClr>
                <a:schemeClr val="accent3"/>
              </a:buClr>
              <a:buFont typeface="Arial" panose="020B0604020202020204" pitchFamily="34" charset="0"/>
              <a:buChar char="•"/>
              <a:defRPr/>
            </a:pPr>
            <a:r>
              <a:rPr lang="fr-FR" altLang="fr-FR" sz="1600" dirty="0" smtClean="0">
                <a:solidFill>
                  <a:srgbClr val="000000"/>
                </a:solidFill>
              </a:rPr>
              <a:t>Emulsion </a:t>
            </a:r>
            <a:r>
              <a:rPr lang="fr-FR" altLang="fr-FR" sz="1600" dirty="0">
                <a:solidFill>
                  <a:srgbClr val="000000"/>
                </a:solidFill>
              </a:rPr>
              <a:t>anesthésique faite d’un mélange de lidocaïne (2,5%) et de </a:t>
            </a:r>
            <a:r>
              <a:rPr lang="fr-FR" altLang="fr-FR" sz="1600" dirty="0" err="1">
                <a:solidFill>
                  <a:srgbClr val="000000"/>
                </a:solidFill>
              </a:rPr>
              <a:t>prilocaïne</a:t>
            </a:r>
            <a:r>
              <a:rPr lang="fr-FR" altLang="fr-FR" sz="1600" dirty="0">
                <a:solidFill>
                  <a:srgbClr val="000000"/>
                </a:solidFill>
              </a:rPr>
              <a:t> (2,5</a:t>
            </a:r>
            <a:r>
              <a:rPr lang="fr-FR" altLang="fr-FR" sz="1600" dirty="0" smtClean="0">
                <a:solidFill>
                  <a:srgbClr val="000000"/>
                </a:solidFill>
              </a:rPr>
              <a:t>%)</a:t>
            </a:r>
            <a:endParaRPr lang="fr-FR" altLang="fr-FR" sz="1600" dirty="0">
              <a:solidFill>
                <a:srgbClr val="000000"/>
              </a:solidFill>
            </a:endParaRPr>
          </a:p>
          <a:p>
            <a:pPr marL="342900" indent="-342900">
              <a:lnSpc>
                <a:spcPct val="90000"/>
              </a:lnSpc>
              <a:buClr>
                <a:schemeClr val="accent3"/>
              </a:buClr>
              <a:buFont typeface="Arial" panose="020B0604020202020204" pitchFamily="34" charset="0"/>
              <a:buChar char="•"/>
              <a:defRPr/>
            </a:pPr>
            <a:r>
              <a:rPr lang="fr-FR" altLang="fr-FR" sz="1600" dirty="0">
                <a:solidFill>
                  <a:srgbClr val="000000"/>
                </a:solidFill>
              </a:rPr>
              <a:t>Patch: contient 1 gr de crème et permet d’</a:t>
            </a:r>
            <a:r>
              <a:rPr lang="fr-FR" altLang="ja-JP" sz="1600" dirty="0">
                <a:solidFill>
                  <a:srgbClr val="000000"/>
                </a:solidFill>
              </a:rPr>
              <a:t>anesthésier une surface de 10 cm2</a:t>
            </a:r>
          </a:p>
          <a:p>
            <a:pPr marL="342900" indent="-342900">
              <a:lnSpc>
                <a:spcPct val="90000"/>
              </a:lnSpc>
              <a:buClr>
                <a:schemeClr val="accent3"/>
              </a:buClr>
              <a:buFont typeface="Arial" panose="020B0604020202020204" pitchFamily="34" charset="0"/>
              <a:buChar char="•"/>
              <a:defRPr/>
            </a:pPr>
            <a:r>
              <a:rPr lang="fr-FR" altLang="fr-FR" sz="1600" dirty="0">
                <a:solidFill>
                  <a:srgbClr val="000000"/>
                </a:solidFill>
              </a:rPr>
              <a:t>Crème : sous forme de tube de 5 gr </a:t>
            </a:r>
          </a:p>
        </p:txBody>
      </p:sp>
      <p:sp>
        <p:nvSpPr>
          <p:cNvPr id="3" name="Rectangle 2"/>
          <p:cNvSpPr/>
          <p:nvPr/>
        </p:nvSpPr>
        <p:spPr>
          <a:xfrm>
            <a:off x="1236617" y="1565719"/>
            <a:ext cx="6096000" cy="646331"/>
          </a:xfrm>
          <a:prstGeom prst="rect">
            <a:avLst/>
          </a:prstGeom>
        </p:spPr>
        <p:txBody>
          <a:bodyPr>
            <a:spAutoFit/>
          </a:bodyPr>
          <a:lstStyle/>
          <a:p>
            <a:r>
              <a:rPr lang="fr-FR" altLang="fr-FR" b="1" dirty="0">
                <a:solidFill>
                  <a:schemeClr val="accent4">
                    <a:lumMod val="50000"/>
                  </a:schemeClr>
                </a:solidFill>
              </a:rPr>
              <a:t>Pommade EMLA®</a:t>
            </a:r>
            <a:br>
              <a:rPr lang="fr-FR" altLang="fr-FR" b="1" dirty="0">
                <a:solidFill>
                  <a:schemeClr val="accent4">
                    <a:lumMod val="50000"/>
                  </a:schemeClr>
                </a:solidFill>
              </a:rPr>
            </a:br>
            <a:r>
              <a:rPr lang="fr-FR" altLang="fr-FR" b="1" dirty="0">
                <a:solidFill>
                  <a:schemeClr val="accent4">
                    <a:lumMod val="50000"/>
                  </a:schemeClr>
                </a:solidFill>
              </a:rPr>
              <a:t> EMLA patch</a:t>
            </a:r>
            <a:r>
              <a:rPr lang="fr-FR" altLang="fr-FR" b="1" baseline="30000" dirty="0">
                <a:solidFill>
                  <a:schemeClr val="accent4">
                    <a:lumMod val="50000"/>
                  </a:schemeClr>
                </a:solidFill>
              </a:rPr>
              <a:t>®</a:t>
            </a:r>
            <a:r>
              <a:rPr lang="fr-FR" altLang="fr-FR" b="1" dirty="0">
                <a:solidFill>
                  <a:schemeClr val="accent4">
                    <a:lumMod val="50000"/>
                  </a:schemeClr>
                </a:solidFill>
              </a:rPr>
              <a:t> 5% ou crème</a:t>
            </a:r>
            <a:r>
              <a:rPr lang="fr-FR" altLang="fr-FR" dirty="0">
                <a:solidFill>
                  <a:schemeClr val="accent4">
                    <a:lumMod val="50000"/>
                  </a:schemeClr>
                </a:solidFill>
              </a:rPr>
              <a:t> </a:t>
            </a:r>
            <a:endParaRPr lang="fr-FR" dirty="0"/>
          </a:p>
        </p:txBody>
      </p:sp>
      <p:pic>
        <p:nvPicPr>
          <p:cNvPr id="7"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2620" y="3958954"/>
            <a:ext cx="6044148" cy="252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1"/>
          <p:cNvPicPr>
            <a:picLocks noChangeAspect="1"/>
          </p:cNvPicPr>
          <p:nvPr/>
        </p:nvPicPr>
        <p:blipFill rotWithShape="1">
          <a:blip r:embed="rId5">
            <a:extLst>
              <a:ext uri="{28A0092B-C50C-407E-A947-70E740481C1C}">
                <a14:useLocalDpi xmlns:a14="http://schemas.microsoft.com/office/drawing/2010/main" val="0"/>
              </a:ext>
            </a:extLst>
          </a:blip>
          <a:srcRect l="5155" r="50415"/>
          <a:stretch/>
        </p:blipFill>
        <p:spPr bwMode="auto">
          <a:xfrm>
            <a:off x="8656320" y="1177832"/>
            <a:ext cx="3361510" cy="2642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430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
        <p:nvSpPr>
          <p:cNvPr id="5" name="Rectangle 4"/>
          <p:cNvSpPr/>
          <p:nvPr/>
        </p:nvSpPr>
        <p:spPr>
          <a:xfrm>
            <a:off x="1043533" y="1677308"/>
            <a:ext cx="4268696" cy="3908762"/>
          </a:xfrm>
          <a:prstGeom prst="rect">
            <a:avLst/>
          </a:prstGeom>
        </p:spPr>
        <p:txBody>
          <a:bodyPr wrap="square">
            <a:spAutoFit/>
          </a:bodyPr>
          <a:lstStyle/>
          <a:p>
            <a:r>
              <a:rPr lang="fr-FR" altLang="fr-FR" sz="2000" b="1" dirty="0" smtClean="0">
                <a:solidFill>
                  <a:schemeClr val="accent4">
                    <a:lumMod val="50000"/>
                  </a:schemeClr>
                </a:solidFill>
              </a:rPr>
              <a:t>PROPRIETES</a:t>
            </a:r>
          </a:p>
          <a:p>
            <a:endParaRPr lang="fr-FR" altLang="fr-FR" sz="2000" b="1" dirty="0" smtClean="0">
              <a:solidFill>
                <a:schemeClr val="accent4">
                  <a:lumMod val="50000"/>
                </a:schemeClr>
              </a:solidFill>
            </a:endParaRPr>
          </a:p>
          <a:p>
            <a:r>
              <a:rPr lang="fr-FR" altLang="fr-FR" sz="1600" dirty="0"/>
              <a:t>Maximum d’efficacité entre 1h et 2h d’application</a:t>
            </a:r>
          </a:p>
          <a:p>
            <a:r>
              <a:rPr lang="fr-FR" altLang="fr-FR" sz="1600" dirty="0"/>
              <a:t>Profondeur de l’anesthésie proportionnelle à la durée d’application :</a:t>
            </a:r>
          </a:p>
          <a:p>
            <a:pPr marL="393700" lvl="1" indent="0">
              <a:buNone/>
            </a:pPr>
            <a:r>
              <a:rPr lang="fr-FR" altLang="fr-FR" sz="1600" dirty="0">
                <a:sym typeface="Wingdings" panose="05000000000000000000" pitchFamily="2" charset="2"/>
              </a:rPr>
              <a:t> </a:t>
            </a:r>
            <a:r>
              <a:rPr lang="fr-FR" altLang="fr-FR" sz="1600" dirty="0"/>
              <a:t>3 mm de profondeur pour 1 h d’application</a:t>
            </a:r>
          </a:p>
          <a:p>
            <a:pPr marL="679450" lvl="1" indent="-285750">
              <a:buFont typeface="Wingdings" panose="05000000000000000000" pitchFamily="2" charset="2"/>
              <a:buChar char="à"/>
            </a:pPr>
            <a:r>
              <a:rPr lang="fr-FR" altLang="fr-FR" sz="1600" dirty="0" smtClean="0"/>
              <a:t>5 </a:t>
            </a:r>
            <a:r>
              <a:rPr lang="fr-FR" altLang="fr-FR" sz="1600" dirty="0"/>
              <a:t>mm pour 2 heures </a:t>
            </a:r>
            <a:r>
              <a:rPr lang="fr-FR" altLang="fr-FR" sz="1600" dirty="0" smtClean="0"/>
              <a:t>d’application</a:t>
            </a:r>
          </a:p>
          <a:p>
            <a:pPr marL="393700" lvl="1"/>
            <a:endParaRPr lang="fr-FR" altLang="fr-FR" sz="1600" dirty="0"/>
          </a:p>
          <a:p>
            <a:r>
              <a:rPr lang="fr-FR" altLang="ja-JP" sz="1600" dirty="0"/>
              <a:t>Persistance de l</a:t>
            </a:r>
            <a:r>
              <a:rPr lang="fr-FR" altLang="fr-FR" sz="1600" dirty="0"/>
              <a:t>’</a:t>
            </a:r>
            <a:r>
              <a:rPr lang="fr-FR" altLang="ja-JP" sz="1600" dirty="0"/>
              <a:t>anesthésie au-delà̀ du retrait de la </a:t>
            </a:r>
            <a:r>
              <a:rPr lang="fr-FR" altLang="ja-JP" sz="1600" dirty="0" smtClean="0"/>
              <a:t>crème</a:t>
            </a:r>
          </a:p>
          <a:p>
            <a:endParaRPr lang="fr-FR" altLang="ja-JP" sz="1600" dirty="0"/>
          </a:p>
          <a:p>
            <a:r>
              <a:rPr lang="fr-FR" altLang="fr-FR" sz="1600" dirty="0">
                <a:ea typeface="ＭＳ Ｐゴシック" panose="020B0600070205080204" pitchFamily="34" charset="-128"/>
              </a:rPr>
              <a:t>Rôle IDE: noter l’heure de la pose sur le pansement et bien respecter le temps de pose</a:t>
            </a:r>
          </a:p>
          <a:p>
            <a:r>
              <a:rPr lang="fr-FR" altLang="fr-FR" sz="1600" b="1" dirty="0" smtClean="0">
                <a:solidFill>
                  <a:schemeClr val="accent4">
                    <a:lumMod val="50000"/>
                  </a:schemeClr>
                </a:solidFill>
              </a:rPr>
              <a:t> </a:t>
            </a:r>
          </a:p>
        </p:txBody>
      </p:sp>
      <p:sp>
        <p:nvSpPr>
          <p:cNvPr id="6" name="Rectangle 5"/>
          <p:cNvSpPr/>
          <p:nvPr/>
        </p:nvSpPr>
        <p:spPr>
          <a:xfrm>
            <a:off x="7335477" y="1677308"/>
            <a:ext cx="4268696" cy="4001095"/>
          </a:xfrm>
          <a:prstGeom prst="rect">
            <a:avLst/>
          </a:prstGeom>
        </p:spPr>
        <p:txBody>
          <a:bodyPr wrap="square">
            <a:spAutoFit/>
          </a:bodyPr>
          <a:lstStyle/>
          <a:p>
            <a:r>
              <a:rPr lang="fr-FR" altLang="fr-FR" sz="2000" b="1" dirty="0" smtClean="0">
                <a:solidFill>
                  <a:schemeClr val="accent4">
                    <a:lumMod val="50000"/>
                  </a:schemeClr>
                </a:solidFill>
              </a:rPr>
              <a:t>SURVEILLANCES</a:t>
            </a:r>
          </a:p>
          <a:p>
            <a:endParaRPr lang="fr-FR" altLang="fr-FR" sz="2000" b="1" dirty="0" smtClean="0">
              <a:solidFill>
                <a:schemeClr val="accent4">
                  <a:lumMod val="50000"/>
                </a:schemeClr>
              </a:solidFill>
            </a:endParaRPr>
          </a:p>
          <a:p>
            <a:pPr lvl="1">
              <a:buClr>
                <a:schemeClr val="folHlink"/>
              </a:buClr>
              <a:defRPr/>
            </a:pPr>
            <a:r>
              <a:rPr lang="fr-FR" altLang="fr-FR" sz="1600" dirty="0" smtClean="0"/>
              <a:t>Efficacité́ analgésique </a:t>
            </a:r>
          </a:p>
          <a:p>
            <a:pPr lvl="1">
              <a:buClr>
                <a:schemeClr val="folHlink"/>
              </a:buClr>
              <a:defRPr/>
            </a:pPr>
            <a:r>
              <a:rPr lang="fr-FR" altLang="fr-FR" sz="1600" dirty="0" smtClean="0">
                <a:ea typeface="ＭＳ Ｐゴシック" pitchFamily="34" charset="-128"/>
              </a:rPr>
              <a:t>Apparition d’effets cutanés indésirables</a:t>
            </a:r>
          </a:p>
          <a:p>
            <a:pPr lvl="1">
              <a:defRPr/>
            </a:pPr>
            <a:endParaRPr lang="fr-FR" altLang="fr-FR" sz="2000" dirty="0" smtClean="0"/>
          </a:p>
          <a:p>
            <a:pPr lvl="1">
              <a:defRPr/>
            </a:pPr>
            <a:endParaRPr lang="fr-FR" altLang="fr-FR" sz="2000" dirty="0"/>
          </a:p>
          <a:p>
            <a:pPr lvl="1">
              <a:defRPr/>
            </a:pPr>
            <a:endParaRPr lang="fr-FR" altLang="fr-FR" sz="2000" dirty="0" smtClean="0"/>
          </a:p>
          <a:p>
            <a:pPr lvl="1">
              <a:defRPr/>
            </a:pPr>
            <a:endParaRPr lang="fr-FR" altLang="fr-FR" sz="2000" dirty="0"/>
          </a:p>
          <a:p>
            <a:pPr>
              <a:buClr>
                <a:schemeClr val="accent3"/>
              </a:buClr>
              <a:defRPr/>
            </a:pPr>
            <a:r>
              <a:rPr lang="fr-FR" altLang="fr-FR" sz="2000" b="1" dirty="0" smtClean="0">
                <a:solidFill>
                  <a:schemeClr val="accent4">
                    <a:lumMod val="50000"/>
                  </a:schemeClr>
                </a:solidFill>
              </a:rPr>
              <a:t>CONTRE-INDICATIONS </a:t>
            </a:r>
            <a:endParaRPr lang="fr-FR" altLang="fr-FR" sz="2000" b="1" dirty="0">
              <a:solidFill>
                <a:schemeClr val="accent4">
                  <a:lumMod val="50000"/>
                </a:schemeClr>
              </a:solidFill>
            </a:endParaRPr>
          </a:p>
          <a:p>
            <a:pPr lvl="1">
              <a:defRPr/>
            </a:pPr>
            <a:r>
              <a:rPr lang="fr-FR" altLang="fr-FR" dirty="0"/>
              <a:t>- </a:t>
            </a:r>
            <a:r>
              <a:rPr lang="fr-FR" altLang="fr-FR" sz="1600" dirty="0"/>
              <a:t>Allergie</a:t>
            </a:r>
          </a:p>
          <a:p>
            <a:pPr lvl="1">
              <a:defRPr/>
            </a:pPr>
            <a:r>
              <a:rPr lang="fr-FR" altLang="fr-FR" sz="1600" dirty="0"/>
              <a:t>- Grossesse</a:t>
            </a:r>
          </a:p>
          <a:p>
            <a:pPr lvl="1">
              <a:defRPr/>
            </a:pPr>
            <a:r>
              <a:rPr lang="fr-FR" altLang="fr-FR" sz="1600" dirty="0">
                <a:solidFill>
                  <a:srgbClr val="FF0000"/>
                </a:solidFill>
              </a:rPr>
              <a:t>- </a:t>
            </a:r>
            <a:r>
              <a:rPr lang="fr-FR" altLang="fr-FR" sz="1600" dirty="0" err="1">
                <a:solidFill>
                  <a:srgbClr val="FF0000"/>
                </a:solidFill>
              </a:rPr>
              <a:t>Méthémoglobinémie</a:t>
            </a:r>
            <a:r>
              <a:rPr lang="fr-FR" altLang="fr-FR" sz="1600" dirty="0">
                <a:solidFill>
                  <a:srgbClr val="FF0000"/>
                </a:solidFill>
              </a:rPr>
              <a:t> congénitale, porphyries</a:t>
            </a:r>
          </a:p>
          <a:p>
            <a:r>
              <a:rPr lang="fr-FR" altLang="fr-FR" sz="1600" b="1" dirty="0" smtClean="0">
                <a:solidFill>
                  <a:schemeClr val="accent4">
                    <a:lumMod val="50000"/>
                  </a:schemeClr>
                </a:solidFill>
              </a:rPr>
              <a:t> </a:t>
            </a:r>
          </a:p>
        </p:txBody>
      </p:sp>
      <p:sp>
        <p:nvSpPr>
          <p:cNvPr id="7" name="Espace réservé du texte 2"/>
          <p:cNvSpPr txBox="1">
            <a:spLocks/>
          </p:cNvSpPr>
          <p:nvPr/>
        </p:nvSpPr>
        <p:spPr>
          <a:xfrm>
            <a:off x="64793" y="748935"/>
            <a:ext cx="6226175" cy="439783"/>
          </a:xfrm>
          <a:prstGeom prst="rect">
            <a:avLst/>
          </a:prstGeom>
        </p:spPr>
        <p:txBody>
          <a:bodyPr vert="horz" lIns="91440" tIns="45720" rIns="91440" bIns="45720" rtlCol="0" anchor="b">
            <a:noAutofit/>
          </a:bodyPr>
          <a:lstStyle>
            <a:lvl1pPr marL="228600" indent="-228600" algn="l" defTabSz="914400" rtl="0" eaLnBrk="1" latinLnBrk="0" hangingPunct="1">
              <a:lnSpc>
                <a:spcPct val="100000"/>
              </a:lnSpc>
              <a:spcBef>
                <a:spcPts val="1000"/>
              </a:spcBef>
              <a:buFontTx/>
              <a:buBlip>
                <a:blip r:embed="rId3"/>
              </a:buBlip>
              <a:defRPr sz="1800" b="1" kern="1200">
                <a:solidFill>
                  <a:schemeClr val="tx2"/>
                </a:solidFill>
                <a:latin typeface="+mn-lt"/>
                <a:ea typeface="+mn-ea"/>
                <a:cs typeface="+mn-cs"/>
              </a:defRPr>
            </a:lvl1pPr>
            <a:lvl2pPr marL="0" indent="-228600" algn="l" defTabSz="914400" rtl="0" eaLnBrk="1" latinLnBrk="0" hangingPunct="1">
              <a:lnSpc>
                <a:spcPct val="100000"/>
              </a:lnSpc>
              <a:spcBef>
                <a:spcPts val="500"/>
              </a:spcBef>
              <a:buSzPct val="140000"/>
              <a:buFont typeface="Wingdings" pitchFamily="2" charset="2"/>
              <a:buChar char="§"/>
              <a:defRPr sz="1500" kern="1200">
                <a:solidFill>
                  <a:schemeClr val="tx1"/>
                </a:solidFill>
                <a:latin typeface="+mn-lt"/>
                <a:ea typeface="+mn-ea"/>
                <a:cs typeface="+mn-cs"/>
              </a:defRPr>
            </a:lvl2pPr>
            <a:lvl3pPr marL="0" indent="-228600" algn="l" defTabSz="914400" rtl="0" eaLnBrk="1" latinLnBrk="0" hangingPunct="1">
              <a:lnSpc>
                <a:spcPct val="100000"/>
              </a:lnSpc>
              <a:spcBef>
                <a:spcPts val="500"/>
              </a:spcBef>
              <a:buClr>
                <a:schemeClr val="accent1"/>
              </a:buClr>
              <a:buSzPct val="140000"/>
              <a:buFont typeface="Arial" panose="020B0604020202020204" pitchFamily="34" charset="0"/>
              <a:buChar char="•"/>
              <a:defRPr sz="1500" kern="1200">
                <a:solidFill>
                  <a:schemeClr val="tx1"/>
                </a:solidFill>
                <a:latin typeface="+mn-lt"/>
                <a:ea typeface="+mn-ea"/>
                <a:cs typeface="+mn-cs"/>
              </a:defRPr>
            </a:lvl3pPr>
            <a:lvl4pPr marL="1080000" indent="-228600" algn="l" defTabSz="914400" rtl="0" eaLnBrk="1" latinLnBrk="0" hangingPunct="1">
              <a:lnSpc>
                <a:spcPct val="100000"/>
              </a:lnSpc>
              <a:spcBef>
                <a:spcPts val="500"/>
              </a:spcBef>
              <a:buClr>
                <a:schemeClr val="bg2"/>
              </a:buClr>
              <a:buFont typeface="Police système Courant"/>
              <a:buChar char="▷"/>
              <a:defRPr sz="1300" kern="1200">
                <a:solidFill>
                  <a:schemeClr val="tx1"/>
                </a:solidFill>
                <a:latin typeface="+mn-lt"/>
                <a:ea typeface="+mn-ea"/>
                <a:cs typeface="+mn-cs"/>
              </a:defRPr>
            </a:lvl4pPr>
            <a:lvl5pPr marL="1080000" indent="-228600" algn="l" defTabSz="914400" rtl="0" eaLnBrk="1" latinLnBrk="0" hangingPunct="1">
              <a:lnSpc>
                <a:spcPct val="100000"/>
              </a:lnSpc>
              <a:spcBef>
                <a:spcPts val="500"/>
              </a:spcBef>
              <a:buClr>
                <a:schemeClr val="bg2"/>
              </a:buClr>
              <a:buFont typeface="Police système Courant"/>
              <a:buChar char="-"/>
              <a:defRPr sz="13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Clr>
                <a:schemeClr val="accent3"/>
              </a:buClr>
              <a:buFontTx/>
              <a:buNone/>
              <a:defRPr/>
            </a:pPr>
            <a:r>
              <a:rPr lang="fr-FR" altLang="fr-FR" sz="2200" dirty="0" smtClean="0">
                <a:latin typeface="Tahoma"/>
                <a:cs typeface="Arial"/>
              </a:rPr>
              <a:t>CREMES ANESTHESIQUES</a:t>
            </a:r>
            <a:endParaRPr lang="fr-FR" altLang="fr-FR" sz="2200" dirty="0">
              <a:latin typeface="Tahoma"/>
              <a:cs typeface="Arial"/>
            </a:endParaRPr>
          </a:p>
        </p:txBody>
      </p:sp>
    </p:spTree>
    <p:extLst>
      <p:ext uri="{BB962C8B-B14F-4D97-AF65-F5344CB8AC3E}">
        <p14:creationId xmlns:p14="http://schemas.microsoft.com/office/powerpoint/2010/main" val="42378931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Espace réservé du texte 2"/>
          <p:cNvSpPr>
            <a:spLocks noGrp="1"/>
          </p:cNvSpPr>
          <p:nvPr>
            <p:ph type="body" idx="4294967295"/>
          </p:nvPr>
        </p:nvSpPr>
        <p:spPr>
          <a:xfrm>
            <a:off x="3000103" y="2627811"/>
            <a:ext cx="5715000" cy="2286000"/>
          </a:xfrm>
        </p:spPr>
        <p:txBody>
          <a:bodyPr anchor="b">
            <a:noAutofit/>
          </a:bodyPr>
          <a:lstStyle/>
          <a:p>
            <a:pPr marL="0" indent="0" algn="ctr">
              <a:lnSpc>
                <a:spcPct val="90000"/>
              </a:lnSpc>
              <a:buClr>
                <a:schemeClr val="accent3"/>
              </a:buClr>
              <a:buNone/>
              <a:defRPr/>
            </a:pPr>
            <a:r>
              <a:rPr lang="fr-FR" altLang="fr-FR" sz="4900" i="1" dirty="0">
                <a:solidFill>
                  <a:schemeClr val="accent2">
                    <a:lumMod val="50000"/>
                  </a:schemeClr>
                </a:solidFill>
              </a:rPr>
              <a:t>PRISE EN CHARGE NON MEDICAMENTEUSE </a:t>
            </a:r>
          </a:p>
          <a:p>
            <a:pPr marL="0" indent="0" algn="ctr">
              <a:lnSpc>
                <a:spcPct val="90000"/>
              </a:lnSpc>
              <a:buClr>
                <a:schemeClr val="accent3"/>
              </a:buClr>
              <a:buNone/>
              <a:defRPr/>
            </a:pPr>
            <a:r>
              <a:rPr lang="fr-FR" altLang="fr-FR" sz="4900" i="1" dirty="0">
                <a:solidFill>
                  <a:schemeClr val="accent2">
                    <a:lumMod val="50000"/>
                  </a:schemeClr>
                </a:solidFill>
              </a:rPr>
              <a:t>DE LA DOULEUR</a:t>
            </a: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Tree>
    <p:extLst>
      <p:ext uri="{BB962C8B-B14F-4D97-AF65-F5344CB8AC3E}">
        <p14:creationId xmlns:p14="http://schemas.microsoft.com/office/powerpoint/2010/main" val="362413790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8" name="Rectangle 3"/>
          <p:cNvSpPr>
            <a:spLocks noGrp="1" noChangeArrowheads="1"/>
          </p:cNvSpPr>
          <p:nvPr>
            <p:ph idx="1"/>
          </p:nvPr>
        </p:nvSpPr>
        <p:spPr>
          <a:xfrm>
            <a:off x="910636" y="2438400"/>
            <a:ext cx="8763000" cy="4419600"/>
          </a:xfrm>
        </p:spPr>
        <p:txBody>
          <a:bodyPr>
            <a:normAutofit/>
          </a:bodyPr>
          <a:lstStyle/>
          <a:p>
            <a:pPr>
              <a:lnSpc>
                <a:spcPct val="90000"/>
              </a:lnSpc>
              <a:buClr>
                <a:schemeClr val="accent3"/>
              </a:buClr>
              <a:buFont typeface="Arial" panose="020B0604020202020204" pitchFamily="34" charset="0"/>
              <a:buChar char="•"/>
              <a:defRPr/>
            </a:pPr>
            <a:r>
              <a:rPr lang="fr-FR" altLang="fr-FR" b="0" dirty="0">
                <a:solidFill>
                  <a:schemeClr val="tx1"/>
                </a:solidFill>
              </a:rPr>
              <a:t>L’hypnose (hypno-analgésie pédiatrique)</a:t>
            </a:r>
          </a:p>
          <a:p>
            <a:pPr>
              <a:lnSpc>
                <a:spcPct val="90000"/>
              </a:lnSpc>
              <a:buClr>
                <a:schemeClr val="accent3"/>
              </a:buClr>
              <a:buFont typeface="Arial" panose="020B0604020202020204" pitchFamily="34" charset="0"/>
              <a:buChar char="•"/>
              <a:defRPr/>
            </a:pPr>
            <a:r>
              <a:rPr lang="fr-FR" altLang="fr-FR" b="0" dirty="0">
                <a:solidFill>
                  <a:schemeClr val="tx1"/>
                </a:solidFill>
              </a:rPr>
              <a:t>L’acupuncture</a:t>
            </a:r>
          </a:p>
          <a:p>
            <a:pPr>
              <a:lnSpc>
                <a:spcPct val="90000"/>
              </a:lnSpc>
              <a:buClr>
                <a:schemeClr val="accent3"/>
              </a:buClr>
              <a:buFont typeface="Arial" panose="020B0604020202020204" pitchFamily="34" charset="0"/>
              <a:buChar char="•"/>
              <a:defRPr/>
            </a:pPr>
            <a:r>
              <a:rPr lang="fr-FR" altLang="fr-FR" b="0" dirty="0">
                <a:solidFill>
                  <a:schemeClr val="tx1"/>
                </a:solidFill>
              </a:rPr>
              <a:t>La sophrologie (substituer une sensation désagréable par une autre sensation choisie)</a:t>
            </a:r>
          </a:p>
          <a:p>
            <a:pPr>
              <a:lnSpc>
                <a:spcPct val="90000"/>
              </a:lnSpc>
              <a:buClr>
                <a:schemeClr val="accent3"/>
              </a:buClr>
              <a:buFont typeface="Arial" panose="020B0604020202020204" pitchFamily="34" charset="0"/>
              <a:buChar char="•"/>
              <a:defRPr/>
            </a:pPr>
            <a:r>
              <a:rPr lang="fr-FR" altLang="fr-FR" b="0" dirty="0">
                <a:solidFill>
                  <a:schemeClr val="tx1"/>
                </a:solidFill>
              </a:rPr>
              <a:t>La relaxation, la visualisation positive (utilisation d’images mentales et ou de techniques respiratoires)</a:t>
            </a:r>
          </a:p>
          <a:p>
            <a:pPr>
              <a:lnSpc>
                <a:spcPct val="90000"/>
              </a:lnSpc>
              <a:buClr>
                <a:schemeClr val="accent3"/>
              </a:buClr>
              <a:buFont typeface="Arial" panose="020B0604020202020204" pitchFamily="34" charset="0"/>
              <a:buChar char="•"/>
              <a:defRPr/>
            </a:pPr>
            <a:r>
              <a:rPr lang="fr-FR" altLang="fr-FR" b="0" dirty="0">
                <a:solidFill>
                  <a:schemeClr val="tx1"/>
                </a:solidFill>
              </a:rPr>
              <a:t>ETC…</a:t>
            </a: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dirty="0"/>
          </a:p>
        </p:txBody>
      </p:sp>
      <p:sp>
        <p:nvSpPr>
          <p:cNvPr id="3" name="Rectangle 2"/>
          <p:cNvSpPr/>
          <p:nvPr/>
        </p:nvSpPr>
        <p:spPr>
          <a:xfrm>
            <a:off x="910636" y="1012735"/>
            <a:ext cx="6981825" cy="769441"/>
          </a:xfrm>
          <a:prstGeom prst="rect">
            <a:avLst/>
          </a:prstGeom>
        </p:spPr>
        <p:txBody>
          <a:bodyPr>
            <a:spAutoFit/>
          </a:bodyPr>
          <a:lstStyle/>
          <a:p>
            <a:pPr>
              <a:spcBef>
                <a:spcPts val="1000"/>
              </a:spcBef>
              <a:buClr>
                <a:schemeClr val="accent3"/>
              </a:buClr>
              <a:defRPr/>
            </a:pPr>
            <a:r>
              <a:rPr lang="fr-FR" altLang="fr-FR" sz="2200" b="1" dirty="0">
                <a:solidFill>
                  <a:schemeClr val="tx2"/>
                </a:solidFill>
                <a:latin typeface="Tahoma"/>
                <a:cs typeface="Arial"/>
              </a:rPr>
              <a:t>Les alternatives aux traitements médicamenteux</a:t>
            </a:r>
          </a:p>
        </p:txBody>
      </p:sp>
      <p:sp>
        <p:nvSpPr>
          <p:cNvPr id="4" name="AutoShape 2" descr="La sophrologie : définition, bienfaits et rôle du sophrologu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5" name="Image 4"/>
          <p:cNvPicPr>
            <a:picLocks noChangeAspect="1"/>
          </p:cNvPicPr>
          <p:nvPr/>
        </p:nvPicPr>
        <p:blipFill>
          <a:blip r:embed="rId3"/>
          <a:stretch>
            <a:fillRect/>
          </a:stretch>
        </p:blipFill>
        <p:spPr>
          <a:xfrm>
            <a:off x="3102748" y="4096993"/>
            <a:ext cx="4789713" cy="2477026"/>
          </a:xfrm>
          <a:prstGeom prst="rect">
            <a:avLst/>
          </a:prstGeom>
        </p:spPr>
      </p:pic>
    </p:spTree>
    <p:extLst>
      <p:ext uri="{BB962C8B-B14F-4D97-AF65-F5344CB8AC3E}">
        <p14:creationId xmlns:p14="http://schemas.microsoft.com/office/powerpoint/2010/main" val="6849044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782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782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7828">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7828">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7782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6" name="Rectangle 3"/>
          <p:cNvSpPr>
            <a:spLocks noGrp="1" noChangeArrowheads="1"/>
          </p:cNvSpPr>
          <p:nvPr>
            <p:ph idx="1"/>
          </p:nvPr>
        </p:nvSpPr>
        <p:spPr>
          <a:xfrm>
            <a:off x="284528" y="806451"/>
            <a:ext cx="8382000" cy="5029200"/>
          </a:xfrm>
        </p:spPr>
        <p:txBody>
          <a:bodyPr>
            <a:normAutofit/>
          </a:bodyPr>
          <a:lstStyle/>
          <a:p>
            <a:pPr marL="0" indent="0">
              <a:buClr>
                <a:schemeClr val="accent3"/>
              </a:buClr>
              <a:buNone/>
              <a:defRPr/>
            </a:pPr>
            <a:r>
              <a:rPr lang="fr-FR" altLang="fr-FR" sz="2200" dirty="0" smtClean="0">
                <a:latin typeface="Tahoma"/>
                <a:cs typeface="Arial"/>
              </a:rPr>
              <a:t>Le TENS </a:t>
            </a:r>
            <a:endParaRPr lang="fr-FR" altLang="fr-FR" b="1" dirty="0" smtClean="0">
              <a:solidFill>
                <a:schemeClr val="accent2">
                  <a:lumMod val="50000"/>
                </a:schemeClr>
              </a:solidFill>
            </a:endParaRPr>
          </a:p>
          <a:p>
            <a:pPr marL="228600" lvl="1">
              <a:lnSpc>
                <a:spcPct val="90000"/>
              </a:lnSpc>
              <a:spcBef>
                <a:spcPts val="1000"/>
              </a:spcBef>
              <a:buClr>
                <a:schemeClr val="accent3"/>
              </a:buClr>
              <a:buFont typeface="Arial" panose="020B0604020202020204" pitchFamily="34" charset="0"/>
              <a:buChar char="•"/>
              <a:defRPr/>
            </a:pPr>
            <a:r>
              <a:rPr lang="fr-FR" altLang="fr-FR" sz="1800" dirty="0"/>
              <a:t>But</a:t>
            </a:r>
            <a:r>
              <a:rPr lang="fr-FR" altLang="fr-FR" sz="1800" dirty="0"/>
              <a:t> = grâce à la stimulation électrique,</a:t>
            </a:r>
            <a:r>
              <a:rPr lang="fr-FR" altLang="fr-FR" sz="1800" dirty="0"/>
              <a:t> gêner</a:t>
            </a:r>
            <a:r>
              <a:rPr lang="fr-FR" altLang="fr-FR" sz="1800" dirty="0"/>
              <a:t> la transmission du message nociceptif au niveau médullaire </a:t>
            </a:r>
          </a:p>
          <a:p>
            <a:pPr marL="228600" lvl="1">
              <a:lnSpc>
                <a:spcPct val="90000"/>
              </a:lnSpc>
              <a:spcBef>
                <a:spcPts val="1000"/>
              </a:spcBef>
              <a:buClr>
                <a:schemeClr val="accent3"/>
              </a:buClr>
              <a:buFont typeface="Arial" panose="020B0604020202020204" pitchFamily="34" charset="0"/>
              <a:buChar char="•"/>
              <a:defRPr/>
            </a:pPr>
            <a:r>
              <a:rPr lang="fr-FR" altLang="fr-FR" sz="1800" dirty="0">
                <a:sym typeface="Wingdings" pitchFamily="2" charset="2"/>
              </a:rPr>
              <a:t></a:t>
            </a:r>
            <a:r>
              <a:rPr lang="fr-FR" altLang="fr-FR" sz="1800" dirty="0"/>
              <a:t> diminuer les perceptions douloureuses, (musculaires, neurogènes…)</a:t>
            </a:r>
          </a:p>
          <a:p>
            <a:pPr marL="228600" lvl="1">
              <a:lnSpc>
                <a:spcPct val="90000"/>
              </a:lnSpc>
              <a:spcBef>
                <a:spcPts val="1000"/>
              </a:spcBef>
              <a:buClr>
                <a:schemeClr val="accent3"/>
              </a:buClr>
              <a:buFont typeface="Arial" panose="020B0604020202020204" pitchFamily="34" charset="0"/>
              <a:buChar char="•"/>
              <a:defRPr/>
            </a:pPr>
            <a:r>
              <a:rPr lang="fr-FR" altLang="fr-FR" sz="1800" dirty="0"/>
              <a:t>Petit appareil électrique qui stimule des points spécifiques pour soulager la douleur</a:t>
            </a: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pic>
        <p:nvPicPr>
          <p:cNvPr id="8" name="Picture 2" descr="C:\Users\404073\Desktop\TENS-gonarthros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133716" y="3004457"/>
            <a:ext cx="7588021" cy="3553098"/>
          </a:xfrm>
          <a:prstGeom prst="rect">
            <a:avLst/>
          </a:prstGeom>
          <a:noFill/>
        </p:spPr>
      </p:pic>
    </p:spTree>
    <p:extLst>
      <p:ext uri="{BB962C8B-B14F-4D97-AF65-F5344CB8AC3E}">
        <p14:creationId xmlns:p14="http://schemas.microsoft.com/office/powerpoint/2010/main" val="17325939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987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9876">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987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3"/>
          <p:cNvSpPr>
            <a:spLocks noGrp="1" noChangeArrowheads="1"/>
          </p:cNvSpPr>
          <p:nvPr>
            <p:ph idx="1"/>
          </p:nvPr>
        </p:nvSpPr>
        <p:spPr>
          <a:xfrm>
            <a:off x="306977" y="1846217"/>
            <a:ext cx="8763000" cy="2677886"/>
          </a:xfrm>
        </p:spPr>
        <p:txBody>
          <a:bodyPr>
            <a:normAutofit/>
          </a:bodyPr>
          <a:lstStyle/>
          <a:p>
            <a:pPr marL="640080" lvl="1" indent="-246888">
              <a:buFont typeface="Wingdings 2"/>
              <a:buChar char=""/>
              <a:defRPr/>
            </a:pPr>
            <a:endParaRPr lang="fr-FR" altLang="fr-FR" dirty="0" smtClean="0"/>
          </a:p>
          <a:p>
            <a:pPr marL="393192" lvl="1" indent="0">
              <a:buNone/>
              <a:defRPr/>
            </a:pPr>
            <a:r>
              <a:rPr lang="fr-FR" altLang="fr-FR" dirty="0" smtClean="0"/>
              <a:t>Issue </a:t>
            </a:r>
            <a:r>
              <a:rPr lang="fr-FR" altLang="fr-FR" dirty="0" smtClean="0"/>
              <a:t>de la médecine traditionnelle chinoise et des principes de l’océanographie</a:t>
            </a:r>
          </a:p>
          <a:p>
            <a:pPr marL="393192" lvl="1" indent="0">
              <a:buNone/>
              <a:defRPr/>
            </a:pPr>
            <a:r>
              <a:rPr lang="fr-FR" altLang="fr-FR" dirty="0" smtClean="0"/>
              <a:t>Action par stimulation superficielle douce de points situés sur les méridiens </a:t>
            </a:r>
            <a:r>
              <a:rPr lang="fr-FR" altLang="fr-FR" dirty="0" smtClean="0">
                <a:sym typeface="Wingdings" pitchFamily="2" charset="2"/>
              </a:rPr>
              <a:t> induit des ondes de résonnance</a:t>
            </a:r>
            <a:endParaRPr lang="fr-FR" altLang="fr-FR" sz="2200" b="1" dirty="0">
              <a:solidFill>
                <a:schemeClr val="tx2"/>
              </a:solidFill>
              <a:latin typeface="Tahoma"/>
              <a:cs typeface="Arial"/>
              <a:sym typeface="Wingdings" pitchFamily="2" charset="2"/>
            </a:endParaRPr>
          </a:p>
          <a:p>
            <a:pPr marL="393192" lvl="1" indent="0">
              <a:buNone/>
              <a:defRPr/>
            </a:pPr>
            <a:r>
              <a:rPr lang="fr-FR" altLang="fr-FR" dirty="0" smtClean="0"/>
              <a:t>Très bons résultats sur </a:t>
            </a:r>
            <a:r>
              <a:rPr lang="fr-FR" altLang="fr-FR" dirty="0" smtClean="0"/>
              <a:t>les douleurs </a:t>
            </a:r>
            <a:r>
              <a:rPr lang="fr-FR" altLang="fr-FR" dirty="0" smtClean="0"/>
              <a:t>et l’anxiété</a:t>
            </a: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pic>
        <p:nvPicPr>
          <p:cNvPr id="124934" name="Imag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43064" y="74614"/>
            <a:ext cx="1133475"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re 2"/>
          <p:cNvSpPr>
            <a:spLocks noGrp="1"/>
          </p:cNvSpPr>
          <p:nvPr>
            <p:ph type="title"/>
          </p:nvPr>
        </p:nvSpPr>
        <p:spPr>
          <a:xfrm>
            <a:off x="620485" y="806451"/>
            <a:ext cx="10515600" cy="1325563"/>
          </a:xfrm>
        </p:spPr>
        <p:txBody>
          <a:bodyPr>
            <a:normAutofit/>
          </a:bodyPr>
          <a:lstStyle/>
          <a:p>
            <a:r>
              <a:rPr lang="fr-FR" sz="2200" b="1" dirty="0">
                <a:solidFill>
                  <a:schemeClr val="tx2"/>
                </a:solidFill>
                <a:latin typeface="Tahoma"/>
                <a:ea typeface="+mn-ea"/>
                <a:cs typeface="Arial"/>
              </a:rPr>
              <a:t>La RESC : résonance énergétique sous cutané</a:t>
            </a:r>
            <a:endParaRPr lang="fr-FR" sz="2200" b="1" dirty="0">
              <a:solidFill>
                <a:schemeClr val="tx2"/>
              </a:solidFill>
              <a:latin typeface="Tahoma"/>
              <a:ea typeface="+mn-ea"/>
              <a:cs typeface="Arial"/>
            </a:endParaRPr>
          </a:p>
        </p:txBody>
      </p:sp>
      <p:pic>
        <p:nvPicPr>
          <p:cNvPr id="1028" name="Picture 4" descr="Définition, Origine et Charte de la Res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497" y="3283130"/>
            <a:ext cx="3089049" cy="3089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7865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80900">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0900">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090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re 1"/>
          <p:cNvSpPr>
            <a:spLocks noGrp="1"/>
          </p:cNvSpPr>
          <p:nvPr>
            <p:ph type="title"/>
          </p:nvPr>
        </p:nvSpPr>
        <p:spPr>
          <a:xfrm>
            <a:off x="2286000" y="1169988"/>
            <a:ext cx="8229600" cy="1143000"/>
          </a:xfrm>
        </p:spPr>
        <p:txBody>
          <a:bodyPr/>
          <a:lstStyle/>
          <a:p>
            <a:pPr eaLnBrk="1" hangingPunct="1"/>
            <a:r>
              <a:rPr lang="fr-FR" altLang="fr-FR" b="1" i="1" smtClean="0"/>
              <a:t>BIBLIOGRAPHIE</a:t>
            </a:r>
          </a:p>
        </p:txBody>
      </p:sp>
      <p:sp>
        <p:nvSpPr>
          <p:cNvPr id="126979" name="Espace réservé du contenu 2"/>
          <p:cNvSpPr>
            <a:spLocks noGrp="1"/>
          </p:cNvSpPr>
          <p:nvPr>
            <p:ph idx="1"/>
          </p:nvPr>
        </p:nvSpPr>
        <p:spPr>
          <a:xfrm>
            <a:off x="1358537" y="2438400"/>
            <a:ext cx="8928463" cy="4846638"/>
          </a:xfrm>
        </p:spPr>
        <p:txBody>
          <a:bodyPr>
            <a:normAutofit/>
          </a:bodyPr>
          <a:lstStyle/>
          <a:p>
            <a:pPr eaLnBrk="1" hangingPunct="1"/>
            <a:r>
              <a:rPr lang="fr-FR" altLang="fr-FR" sz="1600" dirty="0" smtClean="0"/>
              <a:t>Support de cours 2021</a:t>
            </a:r>
          </a:p>
          <a:p>
            <a:r>
              <a:rPr lang="fr-FR" sz="1600" u="sng" dirty="0"/>
              <a:t>https://</a:t>
            </a:r>
            <a:r>
              <a:rPr lang="fr-FR" sz="1600" u="sng" dirty="0" smtClean="0"/>
              <a:t>www.who.int/fr</a:t>
            </a:r>
            <a:r>
              <a:rPr lang="fr-FR" sz="1600" dirty="0"/>
              <a:t> </a:t>
            </a:r>
            <a:endParaRPr lang="fr-FR" altLang="fr-FR" sz="1600" dirty="0" smtClean="0"/>
          </a:p>
          <a:p>
            <a:pPr eaLnBrk="1" hangingPunct="1"/>
            <a:r>
              <a:rPr lang="fr-FR" altLang="fr-FR" sz="1600" dirty="0" smtClean="0"/>
              <a:t>Loi du 4 mars 2002</a:t>
            </a:r>
          </a:p>
          <a:p>
            <a:pPr eaLnBrk="1" hangingPunct="1"/>
            <a:r>
              <a:rPr lang="fr-FR" altLang="fr-FR" sz="1600" dirty="0" smtClean="0"/>
              <a:t>Code de la santé </a:t>
            </a:r>
            <a:r>
              <a:rPr lang="fr-FR" altLang="fr-FR" sz="1600" dirty="0" smtClean="0"/>
              <a:t>publique</a:t>
            </a:r>
            <a:r>
              <a:rPr lang="fr-FR" sz="1600" u="sng" dirty="0" smtClean="0">
                <a:hlinkClick r:id="rId3"/>
              </a:rPr>
              <a:t>s</a:t>
            </a:r>
            <a:r>
              <a:rPr lang="fr-FR" sz="1600" u="sng" dirty="0">
                <a:hlinkClick r:id="rId3"/>
              </a:rPr>
              <a:t>://www.inserm.fr/dossier/douleur/</a:t>
            </a:r>
            <a:endParaRPr lang="fr-FR" altLang="fr-FR" sz="1600" dirty="0" smtClean="0"/>
          </a:p>
          <a:p>
            <a:pPr eaLnBrk="1" hangingPunct="1"/>
            <a:r>
              <a:rPr lang="fr-FR" altLang="fr-FR" sz="1600" dirty="0" smtClean="0"/>
              <a:t>Soins infirmiers et douleurs, </a:t>
            </a:r>
            <a:r>
              <a:rPr lang="fr-FR" altLang="fr-FR" sz="1600" i="1" dirty="0"/>
              <a:t>Christiane METZGER et André MULLER Ed Masson, paris, 2000 </a:t>
            </a:r>
          </a:p>
          <a:p>
            <a:pPr eaLnBrk="1" hangingPunct="1"/>
            <a:r>
              <a:rPr lang="fr-FR" altLang="fr-FR" sz="1600" dirty="0" smtClean="0"/>
              <a:t>Douleurs</a:t>
            </a:r>
            <a:r>
              <a:rPr lang="fr-FR" altLang="fr-FR" sz="1600" dirty="0"/>
              <a:t>, compétences et rôle infirmier</a:t>
            </a:r>
            <a:r>
              <a:rPr lang="fr-FR" altLang="fr-FR" sz="1600" i="1" dirty="0"/>
              <a:t>, Med-Line Ed </a:t>
            </a:r>
            <a:r>
              <a:rPr lang="fr-FR" altLang="fr-FR" sz="1600" i="1" dirty="0" smtClean="0"/>
              <a:t>2006</a:t>
            </a:r>
          </a:p>
        </p:txBody>
      </p:sp>
      <p:sp>
        <p:nvSpPr>
          <p:cNvPr id="4" name="Espace réservé du pied de page 3"/>
          <p:cNvSpPr>
            <a:spLocks noGrp="1"/>
          </p:cNvSpPr>
          <p:nvPr>
            <p:ph type="ftr" sz="quarter" idx="11"/>
          </p:nvPr>
        </p:nvSpPr>
        <p:spPr/>
        <p:txBody>
          <a:bodyPr/>
          <a:lstStyle/>
          <a:p>
            <a:pPr>
              <a:defRPr/>
            </a:pPr>
            <a:r>
              <a:rPr lang="fr-FR" altLang="fr-FR" smtClean="0"/>
              <a:t>MP &amp; CC V3  2024-2025</a:t>
            </a:r>
            <a:endParaRPr lang="fr-FR" altLang="fr-FR" dirty="0"/>
          </a:p>
        </p:txBody>
      </p:sp>
    </p:spTree>
    <p:extLst>
      <p:ext uri="{BB962C8B-B14F-4D97-AF65-F5344CB8AC3E}">
        <p14:creationId xmlns:p14="http://schemas.microsoft.com/office/powerpoint/2010/main" val="3041378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1905000" y="2667000"/>
            <a:ext cx="8229600" cy="1493838"/>
          </a:xfrm>
        </p:spPr>
        <p:txBody>
          <a:bodyPr>
            <a:noAutofit/>
          </a:bodyPr>
          <a:lstStyle/>
          <a:p>
            <a:pPr marL="0" indent="0" algn="ctr">
              <a:buClr>
                <a:schemeClr val="accent3"/>
              </a:buClr>
              <a:buNone/>
              <a:defRPr/>
            </a:pPr>
            <a:r>
              <a:rPr lang="fr-FR" sz="6000" i="1" dirty="0">
                <a:solidFill>
                  <a:schemeClr val="accent2">
                    <a:lumMod val="50000"/>
                  </a:schemeClr>
                </a:solidFill>
              </a:rPr>
              <a:t>MERCI DE VOTRE ATTENTION</a:t>
            </a:r>
          </a:p>
        </p:txBody>
      </p:sp>
      <p:sp>
        <p:nvSpPr>
          <p:cNvPr id="4" name="Espace réservé du pied de page 3"/>
          <p:cNvSpPr>
            <a:spLocks noGrp="1"/>
          </p:cNvSpPr>
          <p:nvPr>
            <p:ph type="ftr" sz="quarter" idx="11"/>
          </p:nvPr>
        </p:nvSpPr>
        <p:spPr/>
        <p:txBody>
          <a:bodyPr/>
          <a:lstStyle/>
          <a:p>
            <a:pPr>
              <a:defRPr/>
            </a:pPr>
            <a:r>
              <a:rPr lang="fr-FR" altLang="fr-FR" smtClean="0"/>
              <a:t>MP &amp; CC V3  2024-2025</a:t>
            </a:r>
            <a:endParaRPr lang="fr-FR" altLang="fr-FR" dirty="0"/>
          </a:p>
        </p:txBody>
      </p:sp>
    </p:spTree>
    <p:extLst>
      <p:ext uri="{BB962C8B-B14F-4D97-AF65-F5344CB8AC3E}">
        <p14:creationId xmlns:p14="http://schemas.microsoft.com/office/powerpoint/2010/main" val="37275032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itre 1"/>
          <p:cNvSpPr>
            <a:spLocks noGrp="1"/>
          </p:cNvSpPr>
          <p:nvPr>
            <p:ph type="title"/>
          </p:nvPr>
        </p:nvSpPr>
        <p:spPr>
          <a:xfrm>
            <a:off x="6096000" y="792480"/>
            <a:ext cx="4732092" cy="1489166"/>
          </a:xfrm>
        </p:spPr>
        <p:txBody>
          <a:bodyPr anchor="t">
            <a:noAutofit/>
          </a:bodyPr>
          <a:lstStyle/>
          <a:p>
            <a:pPr algn="ctr">
              <a:defRPr/>
            </a:pPr>
            <a:r>
              <a:rPr lang="fr-FR" altLang="fr-FR" sz="5400" b="1" i="1" dirty="0">
                <a:solidFill>
                  <a:schemeClr val="accent2">
                    <a:lumMod val="50000"/>
                  </a:schemeClr>
                </a:solidFill>
              </a:rPr>
              <a:t/>
            </a:r>
            <a:br>
              <a:rPr lang="fr-FR" altLang="fr-FR" sz="5400" b="1" i="1" dirty="0">
                <a:solidFill>
                  <a:schemeClr val="accent2">
                    <a:lumMod val="50000"/>
                  </a:schemeClr>
                </a:solidFill>
              </a:rPr>
            </a:br>
            <a:r>
              <a:rPr lang="fr-FR" altLang="fr-FR" sz="5400" b="1" i="1" dirty="0">
                <a:solidFill>
                  <a:schemeClr val="accent2">
                    <a:lumMod val="50000"/>
                  </a:schemeClr>
                </a:solidFill>
              </a:rPr>
              <a:t>LÉGISLATION</a:t>
            </a:r>
          </a:p>
        </p:txBody>
      </p:sp>
      <p:sp>
        <p:nvSpPr>
          <p:cNvPr id="3" name="Sous-titre 2"/>
          <p:cNvSpPr>
            <a:spLocks noGrp="1"/>
          </p:cNvSpPr>
          <p:nvPr>
            <p:ph type="subTitle" idx="1"/>
          </p:nvPr>
        </p:nvSpPr>
        <p:spPr>
          <a:xfrm>
            <a:off x="5521235" y="2281645"/>
            <a:ext cx="6383382" cy="2159725"/>
          </a:xfrm>
        </p:spPr>
        <p:txBody>
          <a:bodyPr>
            <a:normAutofit/>
          </a:bodyPr>
          <a:lstStyle/>
          <a:p>
            <a:pPr marL="228600" lvl="0" indent="-228600">
              <a:lnSpc>
                <a:spcPct val="100000"/>
              </a:lnSpc>
              <a:spcBef>
                <a:spcPts val="1000"/>
              </a:spcBef>
              <a:buBlip>
                <a:blip r:embed="rId3"/>
              </a:buBlip>
              <a:defRPr/>
            </a:pPr>
            <a:r>
              <a:rPr lang="fr-FR" altLang="fr-FR" sz="1800" b="1" i="1" u="sng" dirty="0" smtClean="0">
                <a:solidFill>
                  <a:srgbClr val="49A2AE"/>
                </a:solidFill>
                <a:latin typeface="Calibri" panose="020F0502020204030204"/>
                <a:ea typeface="+mn-ea"/>
                <a:cs typeface="+mn-cs"/>
              </a:rPr>
              <a:t>Loi du 4 mars 2002</a:t>
            </a:r>
          </a:p>
          <a:p>
            <a:pPr marL="285750" lvl="0" indent="-285750">
              <a:lnSpc>
                <a:spcPct val="100000"/>
              </a:lnSpc>
              <a:spcBef>
                <a:spcPts val="1000"/>
              </a:spcBef>
              <a:buFont typeface="Arial" panose="020B0604020202020204" pitchFamily="34" charset="0"/>
              <a:buChar char="•"/>
              <a:defRPr/>
            </a:pPr>
            <a:r>
              <a:rPr lang="fr-FR" altLang="fr-FR" sz="1800" b="1" i="1" u="sng" dirty="0" smtClean="0">
                <a:solidFill>
                  <a:srgbClr val="49A2AE"/>
                </a:solidFill>
                <a:latin typeface="Calibri" panose="020F0502020204030204"/>
                <a:ea typeface="+mn-ea"/>
                <a:cs typeface="+mn-cs"/>
              </a:rPr>
              <a:t>Article </a:t>
            </a:r>
            <a:r>
              <a:rPr lang="fr-FR" altLang="fr-FR" sz="1800" b="1" i="1" u="sng" dirty="0">
                <a:solidFill>
                  <a:srgbClr val="49A2AE"/>
                </a:solidFill>
                <a:latin typeface="Calibri" panose="020F0502020204030204"/>
                <a:ea typeface="+mn-ea"/>
                <a:cs typeface="+mn-cs"/>
              </a:rPr>
              <a:t>L 1110-5 CSP</a:t>
            </a:r>
          </a:p>
          <a:p>
            <a:pPr marL="228600" lvl="0" indent="-228600">
              <a:lnSpc>
                <a:spcPct val="100000"/>
              </a:lnSpc>
              <a:spcBef>
                <a:spcPts val="1000"/>
              </a:spcBef>
              <a:defRPr/>
            </a:pPr>
            <a:r>
              <a:rPr lang="fr-FR" altLang="fr-FR" sz="3600" b="1" i="1" dirty="0">
                <a:solidFill>
                  <a:srgbClr val="49A2AE"/>
                </a:solidFill>
                <a:latin typeface="Calibri" panose="020F0502020204030204"/>
                <a:ea typeface="+mn-ea"/>
                <a:cs typeface="+mn-cs"/>
              </a:rPr>
              <a:t>"</a:t>
            </a:r>
            <a:r>
              <a:rPr lang="fr-FR" altLang="fr-FR" sz="1800" b="1" i="1" dirty="0">
                <a:solidFill>
                  <a:srgbClr val="49A2AE"/>
                </a:solidFill>
                <a:latin typeface="Calibri" panose="020F0502020204030204"/>
                <a:ea typeface="+mn-ea"/>
                <a:cs typeface="+mn-cs"/>
              </a:rPr>
              <a:t>Toute personne a le droit de recevoir des soins visant à soulager sa douleur. Celle-ci doit être en toute circonstance prévenue, évaluée, prise en compte et traitée [...] »</a:t>
            </a:r>
            <a:endParaRPr lang="fr-FR" altLang="fr-FR" sz="1800" b="1" dirty="0">
              <a:solidFill>
                <a:srgbClr val="49A2AE"/>
              </a:solidFill>
              <a:latin typeface="Calibri" panose="020F0502020204030204"/>
              <a:ea typeface="+mn-ea"/>
              <a:cs typeface="+mn-cs"/>
            </a:endParaRPr>
          </a:p>
          <a:p>
            <a:endParaRPr lang="fr-FR" dirty="0"/>
          </a:p>
        </p:txBody>
      </p:sp>
      <p:sp>
        <p:nvSpPr>
          <p:cNvPr id="2" name="Espace réservé du pied de page 1"/>
          <p:cNvSpPr>
            <a:spLocks noGrp="1"/>
          </p:cNvSpPr>
          <p:nvPr>
            <p:ph type="ftr" sz="quarter" idx="4294967295"/>
          </p:nvPr>
        </p:nvSpPr>
        <p:spPr/>
        <p:txBody>
          <a:bodyPr/>
          <a:lstStyle/>
          <a:p>
            <a:pPr>
              <a:defRPr/>
            </a:pPr>
            <a:r>
              <a:rPr lang="fr-FR" altLang="fr-FR" smtClean="0"/>
              <a:t>MP &amp; CC V3  2024-2025</a:t>
            </a:r>
            <a:endParaRPr lang="fr-FR" altLang="fr-FR" dirty="0"/>
          </a:p>
        </p:txBody>
      </p:sp>
    </p:spTree>
    <p:extLst>
      <p:ext uri="{BB962C8B-B14F-4D97-AF65-F5344CB8AC3E}">
        <p14:creationId xmlns:p14="http://schemas.microsoft.com/office/powerpoint/2010/main" val="31388053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7" name="Titre 1"/>
          <p:cNvSpPr>
            <a:spLocks noGrp="1"/>
          </p:cNvSpPr>
          <p:nvPr>
            <p:ph type="title" idx="4294967295"/>
          </p:nvPr>
        </p:nvSpPr>
        <p:spPr>
          <a:xfrm>
            <a:off x="2125663" y="762000"/>
            <a:ext cx="7696200" cy="1066800"/>
          </a:xfrm>
        </p:spPr>
        <p:txBody>
          <a:bodyPr anchor="ctr">
            <a:normAutofit fontScale="90000"/>
          </a:bodyPr>
          <a:lstStyle/>
          <a:p>
            <a:pPr algn="ctr">
              <a:defRPr/>
            </a:pPr>
            <a:r>
              <a:rPr lang="fr-FR" altLang="fr-FR" b="1" dirty="0" smtClean="0">
                <a:solidFill>
                  <a:schemeClr val="accent4"/>
                </a:solidFill>
              </a:rPr>
              <a:t>Code de la Santé Publique</a:t>
            </a:r>
            <a:r>
              <a:rPr lang="fr-FR" altLang="fr-FR" dirty="0" smtClean="0">
                <a:solidFill>
                  <a:schemeClr val="accent4"/>
                </a:solidFill>
              </a:rPr>
              <a:t/>
            </a:r>
            <a:br>
              <a:rPr lang="fr-FR" altLang="fr-FR" dirty="0" smtClean="0">
                <a:solidFill>
                  <a:schemeClr val="accent4"/>
                </a:solidFill>
              </a:rPr>
            </a:br>
            <a:r>
              <a:rPr lang="fr-FR" altLang="fr-FR" sz="1800" dirty="0">
                <a:solidFill>
                  <a:schemeClr val="accent4"/>
                </a:solidFill>
              </a:rPr>
              <a:t> </a:t>
            </a:r>
            <a:r>
              <a:rPr lang="fr-FR" altLang="fr-FR" sz="1800" b="1" dirty="0">
                <a:solidFill>
                  <a:schemeClr val="accent4"/>
                </a:solidFill>
              </a:rPr>
              <a:t>4</a:t>
            </a:r>
            <a:r>
              <a:rPr lang="fr-FR" altLang="fr-FR" sz="1800" b="1" baseline="30000" dirty="0">
                <a:solidFill>
                  <a:schemeClr val="accent4"/>
                </a:solidFill>
              </a:rPr>
              <a:t>ème</a:t>
            </a:r>
            <a:r>
              <a:rPr lang="fr-FR" altLang="fr-FR" sz="1800" b="1" dirty="0">
                <a:solidFill>
                  <a:schemeClr val="accent4"/>
                </a:solidFill>
              </a:rPr>
              <a:t> partie, Livre III, Titre 1</a:t>
            </a:r>
            <a:r>
              <a:rPr lang="fr-FR" altLang="fr-FR" sz="1800" b="1" baseline="30000" dirty="0">
                <a:solidFill>
                  <a:schemeClr val="accent4"/>
                </a:solidFill>
              </a:rPr>
              <a:t>er</a:t>
            </a:r>
            <a:r>
              <a:rPr lang="fr-FR" altLang="fr-FR" sz="1800" b="1" dirty="0">
                <a:solidFill>
                  <a:schemeClr val="accent4"/>
                </a:solidFill>
              </a:rPr>
              <a:t> - Relatif à la profession et aux actes infirmiers:</a:t>
            </a:r>
            <a:r>
              <a:rPr lang="fr-FR" altLang="fr-FR" sz="1800" b="1" dirty="0"/>
              <a:t/>
            </a:r>
            <a:br>
              <a:rPr lang="fr-FR" altLang="fr-FR" sz="1800" b="1" dirty="0"/>
            </a:br>
            <a:endParaRPr lang="fr-FR" altLang="fr-FR" sz="1800" b="1" dirty="0"/>
          </a:p>
        </p:txBody>
      </p:sp>
      <p:sp>
        <p:nvSpPr>
          <p:cNvPr id="11268" name="Espace réservé du contenu 2"/>
          <p:cNvSpPr>
            <a:spLocks noGrp="1"/>
          </p:cNvSpPr>
          <p:nvPr>
            <p:ph idx="4294967295"/>
          </p:nvPr>
        </p:nvSpPr>
        <p:spPr>
          <a:xfrm>
            <a:off x="2209800" y="1132114"/>
            <a:ext cx="7888288" cy="5192486"/>
          </a:xfrm>
        </p:spPr>
        <p:txBody>
          <a:bodyPr>
            <a:normAutofit lnSpcReduction="10000"/>
          </a:bodyPr>
          <a:lstStyle/>
          <a:p>
            <a:pPr>
              <a:buClr>
                <a:schemeClr val="accent3"/>
              </a:buClr>
              <a:buFont typeface="Arial" panose="020B0604020202020204" pitchFamily="34" charset="0"/>
              <a:buChar char="•"/>
              <a:defRPr/>
            </a:pPr>
            <a:r>
              <a:rPr lang="fr-FR" altLang="fr-FR" b="1" i="1" u="sng" dirty="0" smtClean="0">
                <a:solidFill>
                  <a:schemeClr val="accent2">
                    <a:lumMod val="50000"/>
                  </a:schemeClr>
                </a:solidFill>
              </a:rPr>
              <a:t>Art R.4311-2</a:t>
            </a:r>
            <a:r>
              <a:rPr lang="fr-FR" altLang="fr-FR" sz="3600" i="1" u="sng" dirty="0">
                <a:solidFill>
                  <a:schemeClr val="accent2">
                    <a:lumMod val="50000"/>
                  </a:schemeClr>
                </a:solidFill>
              </a:rPr>
              <a:t> </a:t>
            </a:r>
            <a:r>
              <a:rPr lang="fr-FR" altLang="fr-FR" sz="2400" i="1" dirty="0">
                <a:solidFill>
                  <a:schemeClr val="accent2">
                    <a:lumMod val="50000"/>
                  </a:schemeClr>
                </a:solidFill>
              </a:rPr>
              <a:t>« Les soins infirmiers, préventifs, curatifs ou palliatifs, intègrent qualité technique et qualité des relations avec le malade ...  Ils ont pour objet…de participer à la prévention, à l'évaluation et au soulagement de la douleur et de la détresse physique et psychique des personnes ». </a:t>
            </a:r>
          </a:p>
          <a:p>
            <a:pPr>
              <a:buClr>
                <a:schemeClr val="accent3"/>
              </a:buClr>
              <a:buFont typeface="Arial" panose="020B0604020202020204" pitchFamily="34" charset="0"/>
              <a:buChar char="•"/>
              <a:defRPr/>
            </a:pPr>
            <a:r>
              <a:rPr lang="fr-FR" altLang="fr-FR" b="1" i="1" u="sng" dirty="0" smtClean="0">
                <a:solidFill>
                  <a:schemeClr val="accent2">
                    <a:lumMod val="50000"/>
                  </a:schemeClr>
                </a:solidFill>
              </a:rPr>
              <a:t>Art R.4311-5</a:t>
            </a:r>
            <a:r>
              <a:rPr lang="fr-FR" altLang="fr-FR" sz="3600" i="1" u="sng" dirty="0">
                <a:solidFill>
                  <a:schemeClr val="accent2">
                    <a:lumMod val="50000"/>
                  </a:schemeClr>
                </a:solidFill>
              </a:rPr>
              <a:t> </a:t>
            </a:r>
            <a:r>
              <a:rPr lang="fr-FR" altLang="fr-FR" sz="2400" i="1" dirty="0">
                <a:solidFill>
                  <a:schemeClr val="accent2">
                    <a:lumMod val="50000"/>
                  </a:schemeClr>
                </a:solidFill>
              </a:rPr>
              <a:t>« Dans le cadre de son rôle propre, l'infirmier accomplit les actes ou dispense les soins suivants ...  évaluation de la douleur»</a:t>
            </a:r>
          </a:p>
          <a:p>
            <a:pPr>
              <a:buClr>
                <a:schemeClr val="accent3"/>
              </a:buClr>
              <a:buFont typeface="Arial" panose="020B0604020202020204" pitchFamily="34" charset="0"/>
              <a:buChar char="•"/>
              <a:defRPr/>
            </a:pPr>
            <a:r>
              <a:rPr lang="fr-FR" altLang="fr-FR" b="1" i="1" dirty="0" smtClean="0">
                <a:solidFill>
                  <a:schemeClr val="accent2">
                    <a:lumMod val="50000"/>
                  </a:schemeClr>
                </a:solidFill>
              </a:rPr>
              <a:t> </a:t>
            </a:r>
            <a:r>
              <a:rPr lang="fr-FR" altLang="fr-FR" b="1" i="1" u="sng" dirty="0" smtClean="0">
                <a:solidFill>
                  <a:schemeClr val="accent2">
                    <a:lumMod val="50000"/>
                  </a:schemeClr>
                </a:solidFill>
              </a:rPr>
              <a:t>Art R.4311-8</a:t>
            </a:r>
            <a:r>
              <a:rPr lang="fr-FR" altLang="fr-FR" sz="3600" i="1" u="sng" dirty="0">
                <a:solidFill>
                  <a:schemeClr val="accent2">
                    <a:lumMod val="50000"/>
                  </a:schemeClr>
                </a:solidFill>
              </a:rPr>
              <a:t> </a:t>
            </a:r>
            <a:r>
              <a:rPr lang="fr-FR" altLang="fr-FR" sz="2400" i="1" dirty="0">
                <a:solidFill>
                  <a:schemeClr val="accent2">
                    <a:lumMod val="50000"/>
                  </a:schemeClr>
                </a:solidFill>
              </a:rPr>
              <a:t>« L'infirmier [...] habilité à entreprendre et adapter les traitements antalgiques, dans le cadre des protocoles préétablis, écrits, datés et signés par un médecin »</a:t>
            </a: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dirty="0"/>
          </a:p>
        </p:txBody>
      </p:sp>
    </p:spTree>
    <p:extLst>
      <p:ext uri="{BB962C8B-B14F-4D97-AF65-F5344CB8AC3E}">
        <p14:creationId xmlns:p14="http://schemas.microsoft.com/office/powerpoint/2010/main" val="13357465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268">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3"/>
          <p:cNvSpPr>
            <a:spLocks noGrp="1"/>
          </p:cNvSpPr>
          <p:nvPr>
            <p:ph type="title"/>
          </p:nvPr>
        </p:nvSpPr>
        <p:spPr>
          <a:xfrm>
            <a:off x="1617617" y="661216"/>
            <a:ext cx="10515600" cy="1325563"/>
          </a:xfrm>
        </p:spPr>
        <p:txBody>
          <a:bodyPr/>
          <a:lstStyle/>
          <a:p>
            <a:r>
              <a:rPr lang="fr-FR" altLang="fr-FR" sz="4900" b="1" i="1" dirty="0">
                <a:solidFill>
                  <a:schemeClr val="accent2">
                    <a:lumMod val="50000"/>
                  </a:schemeClr>
                </a:solidFill>
              </a:rPr>
              <a:t>Les plans de lutte contre la douleur</a:t>
            </a:r>
            <a:r>
              <a:rPr lang="fr-FR" altLang="fr-FR" dirty="0" smtClean="0"/>
              <a:t> </a:t>
            </a:r>
          </a:p>
        </p:txBody>
      </p:sp>
      <p:sp>
        <p:nvSpPr>
          <p:cNvPr id="20483" name="Espace réservé du contenu 4"/>
          <p:cNvSpPr>
            <a:spLocks noGrp="1"/>
          </p:cNvSpPr>
          <p:nvPr>
            <p:ph idx="1"/>
          </p:nvPr>
        </p:nvSpPr>
        <p:spPr>
          <a:xfrm>
            <a:off x="838200" y="2081349"/>
            <a:ext cx="10515600" cy="4095614"/>
          </a:xfrm>
        </p:spPr>
        <p:txBody>
          <a:bodyPr>
            <a:normAutofit/>
          </a:bodyPr>
          <a:lstStyle/>
          <a:p>
            <a:r>
              <a:rPr lang="fr-FR" altLang="fr-FR" dirty="0"/>
              <a:t>1998-2000 : 1</a:t>
            </a:r>
            <a:r>
              <a:rPr lang="fr-FR" altLang="fr-FR" baseline="30000" dirty="0"/>
              <a:t>er</a:t>
            </a:r>
            <a:r>
              <a:rPr lang="fr-FR" altLang="fr-FR" dirty="0"/>
              <a:t> plan </a:t>
            </a:r>
            <a:endParaRPr lang="fr-FR" altLang="fr-FR" dirty="0" smtClean="0"/>
          </a:p>
          <a:p>
            <a:pPr lvl="0">
              <a:buFont typeface="Arial" panose="020B0604020202020204" pitchFamily="34" charset="0"/>
              <a:buChar char="•"/>
            </a:pPr>
            <a:r>
              <a:rPr lang="fr-FR" dirty="0">
                <a:solidFill>
                  <a:schemeClr val="tx1"/>
                </a:solidFill>
              </a:rPr>
              <a:t>Objectifs : Sensibiliser les professionnels de santé, améliorer la formation, et développer des structures spécialisées.</a:t>
            </a:r>
          </a:p>
          <a:p>
            <a:pPr lvl="0">
              <a:buFont typeface="Arial" panose="020B0604020202020204" pitchFamily="34" charset="0"/>
              <a:buChar char="•"/>
            </a:pPr>
            <a:r>
              <a:rPr lang="fr-FR" dirty="0">
                <a:solidFill>
                  <a:schemeClr val="tx1"/>
                </a:solidFill>
              </a:rPr>
              <a:t>Actions : Création de consultations douleur dans les hôpitaux, formations spécifiques pour les soignants.</a:t>
            </a:r>
          </a:p>
          <a:p>
            <a:pPr marL="0" indent="0">
              <a:buNone/>
            </a:pPr>
            <a:endParaRPr lang="fr-FR" altLang="fr-FR" dirty="0">
              <a:solidFill>
                <a:schemeClr val="tx1"/>
              </a:solidFill>
            </a:endParaRPr>
          </a:p>
          <a:p>
            <a:r>
              <a:rPr lang="fr-FR" altLang="fr-FR" dirty="0"/>
              <a:t>2002-2005 : 2</a:t>
            </a:r>
            <a:r>
              <a:rPr lang="fr-FR" altLang="fr-FR" baseline="30000" dirty="0"/>
              <a:t>ème </a:t>
            </a:r>
            <a:r>
              <a:rPr lang="fr-FR" altLang="fr-FR" dirty="0"/>
              <a:t> </a:t>
            </a:r>
            <a:r>
              <a:rPr lang="fr-FR" altLang="fr-FR" dirty="0" smtClean="0"/>
              <a:t>plan</a:t>
            </a:r>
          </a:p>
          <a:p>
            <a:pPr lvl="0">
              <a:buFont typeface="Arial" panose="020B0604020202020204" pitchFamily="34" charset="0"/>
              <a:buChar char="•"/>
            </a:pPr>
            <a:r>
              <a:rPr lang="fr-FR" dirty="0">
                <a:solidFill>
                  <a:schemeClr val="tx1"/>
                </a:solidFill>
              </a:rPr>
              <a:t>Objectifs : Renforcer la prise en charge de la douleur dans tous les établissements de santé.</a:t>
            </a:r>
          </a:p>
          <a:p>
            <a:pPr lvl="0">
              <a:buFont typeface="Arial" panose="020B0604020202020204" pitchFamily="34" charset="0"/>
              <a:buChar char="•"/>
            </a:pPr>
            <a:r>
              <a:rPr lang="fr-FR" dirty="0">
                <a:solidFill>
                  <a:schemeClr val="tx1"/>
                </a:solidFill>
              </a:rPr>
              <a:t>Actions : Développement des Unités de Lutte contre la Douleur (ULD), amélioration de la formation continue des professionnels de santé.</a:t>
            </a:r>
          </a:p>
          <a:p>
            <a:pPr marL="0" indent="0">
              <a:buNone/>
            </a:pPr>
            <a:endParaRPr lang="fr-FR" altLang="fr-FR" dirty="0"/>
          </a:p>
          <a:p>
            <a:pPr marL="0" indent="0">
              <a:buNone/>
            </a:pPr>
            <a:endParaRPr lang="fr-FR" altLang="fr-FR" dirty="0"/>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dirty="0"/>
          </a:p>
        </p:txBody>
      </p:sp>
    </p:spTree>
    <p:extLst>
      <p:ext uri="{BB962C8B-B14F-4D97-AF65-F5344CB8AC3E}">
        <p14:creationId xmlns:p14="http://schemas.microsoft.com/office/powerpoint/2010/main" val="36898636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re 3"/>
          <p:cNvSpPr>
            <a:spLocks noGrp="1"/>
          </p:cNvSpPr>
          <p:nvPr>
            <p:ph type="title"/>
          </p:nvPr>
        </p:nvSpPr>
        <p:spPr>
          <a:xfrm>
            <a:off x="1617617" y="661216"/>
            <a:ext cx="10515600" cy="1325563"/>
          </a:xfrm>
        </p:spPr>
        <p:txBody>
          <a:bodyPr/>
          <a:lstStyle/>
          <a:p>
            <a:r>
              <a:rPr lang="fr-FR" altLang="fr-FR" sz="4900" b="1" i="1" dirty="0">
                <a:solidFill>
                  <a:schemeClr val="accent2">
                    <a:lumMod val="50000"/>
                  </a:schemeClr>
                </a:solidFill>
              </a:rPr>
              <a:t>Les plans de lutte contre la douleur</a:t>
            </a:r>
            <a:r>
              <a:rPr lang="fr-FR" altLang="fr-FR" dirty="0" smtClean="0"/>
              <a:t> </a:t>
            </a:r>
          </a:p>
        </p:txBody>
      </p:sp>
      <p:sp>
        <p:nvSpPr>
          <p:cNvPr id="20483" name="Espace réservé du contenu 4"/>
          <p:cNvSpPr>
            <a:spLocks noGrp="1"/>
          </p:cNvSpPr>
          <p:nvPr>
            <p:ph idx="1"/>
          </p:nvPr>
        </p:nvSpPr>
        <p:spPr>
          <a:xfrm>
            <a:off x="838200" y="2107473"/>
            <a:ext cx="10515600" cy="4069489"/>
          </a:xfrm>
        </p:spPr>
        <p:txBody>
          <a:bodyPr>
            <a:normAutofit/>
          </a:bodyPr>
          <a:lstStyle/>
          <a:p>
            <a:r>
              <a:rPr lang="fr-FR" altLang="fr-FR" dirty="0"/>
              <a:t>2006-2010 : 3</a:t>
            </a:r>
            <a:r>
              <a:rPr lang="fr-FR" altLang="fr-FR" baseline="30000" dirty="0"/>
              <a:t>ème</a:t>
            </a:r>
            <a:r>
              <a:rPr lang="fr-FR" altLang="fr-FR" dirty="0"/>
              <a:t> plan </a:t>
            </a:r>
          </a:p>
          <a:p>
            <a:pPr lvl="0">
              <a:buFont typeface="Arial" panose="020B0604020202020204" pitchFamily="34" charset="0"/>
              <a:buChar char="•"/>
            </a:pPr>
            <a:r>
              <a:rPr lang="fr-FR" dirty="0">
                <a:solidFill>
                  <a:schemeClr val="tx1"/>
                </a:solidFill>
              </a:rPr>
              <a:t>Objectifs : Améliorer la prise en charge de la douleur chronique, promouvoir les traitements non médicamenteux.</a:t>
            </a:r>
          </a:p>
          <a:p>
            <a:pPr lvl="0">
              <a:buFont typeface="Arial" panose="020B0604020202020204" pitchFamily="34" charset="0"/>
              <a:buChar char="•"/>
            </a:pPr>
            <a:r>
              <a:rPr lang="fr-FR" dirty="0">
                <a:solidFill>
                  <a:schemeClr val="tx1"/>
                </a:solidFill>
              </a:rPr>
              <a:t>Actions : Évaluation des pratiques professionnelles, sensibilisation du grand public, mise en place de réseaux de prise en charge de la douleur chronique.</a:t>
            </a:r>
          </a:p>
          <a:p>
            <a:pPr lvl="0">
              <a:buFont typeface="Arial" panose="020B0604020202020204" pitchFamily="34" charset="0"/>
              <a:buChar char="•"/>
            </a:pPr>
            <a:endParaRPr lang="fr-FR" dirty="0">
              <a:solidFill>
                <a:schemeClr val="tx1"/>
              </a:solidFill>
            </a:endParaRPr>
          </a:p>
          <a:p>
            <a:pPr lvl="0"/>
            <a:r>
              <a:rPr lang="fr-FR" altLang="fr-FR" sz="1900" dirty="0">
                <a:solidFill>
                  <a:srgbClr val="49A2AE"/>
                </a:solidFill>
              </a:rPr>
              <a:t>2011-2014 : 4</a:t>
            </a:r>
            <a:r>
              <a:rPr lang="fr-FR" altLang="fr-FR" sz="1900" baseline="30000" dirty="0">
                <a:solidFill>
                  <a:srgbClr val="49A2AE"/>
                </a:solidFill>
              </a:rPr>
              <a:t>ème</a:t>
            </a:r>
            <a:r>
              <a:rPr lang="fr-FR" altLang="fr-FR" sz="1900" dirty="0">
                <a:solidFill>
                  <a:srgbClr val="49A2AE"/>
                </a:solidFill>
              </a:rPr>
              <a:t> plan </a:t>
            </a:r>
            <a:endParaRPr lang="fr-FR" dirty="0"/>
          </a:p>
          <a:p>
            <a:pPr lvl="0">
              <a:buFont typeface="Arial" panose="020B0604020202020204" pitchFamily="34" charset="0"/>
              <a:buChar char="•"/>
            </a:pPr>
            <a:r>
              <a:rPr lang="fr-FR" dirty="0">
                <a:solidFill>
                  <a:schemeClr val="tx1"/>
                </a:solidFill>
              </a:rPr>
              <a:t>Objectifs : Assurer une prise en charge de la douleur pour tous les patients, quel que soit le lieu de soins.</a:t>
            </a:r>
          </a:p>
          <a:p>
            <a:pPr>
              <a:buFont typeface="Arial" panose="020B0604020202020204" pitchFamily="34" charset="0"/>
              <a:buChar char="•"/>
            </a:pPr>
            <a:r>
              <a:rPr lang="fr-FR" dirty="0">
                <a:solidFill>
                  <a:schemeClr val="tx1"/>
                </a:solidFill>
              </a:rPr>
              <a:t>Actions : Promotion de la recherche sur la douleur, amélioration de la coordination des soins, développement de programmes d’éducation thérapeutique pour les patients</a:t>
            </a:r>
          </a:p>
          <a:p>
            <a:pPr marL="0" indent="0">
              <a:buNone/>
            </a:pPr>
            <a:endParaRPr lang="fr-FR" altLang="fr-FR" dirty="0"/>
          </a:p>
          <a:p>
            <a:pPr marL="0" indent="0">
              <a:buNone/>
            </a:pPr>
            <a:endParaRPr lang="fr-FR" altLang="fr-FR" dirty="0"/>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dirty="0"/>
          </a:p>
        </p:txBody>
      </p:sp>
    </p:spTree>
    <p:extLst>
      <p:ext uri="{BB962C8B-B14F-4D97-AF65-F5344CB8AC3E}">
        <p14:creationId xmlns:p14="http://schemas.microsoft.com/office/powerpoint/2010/main" val="10415114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Espace réservé du texte 2"/>
          <p:cNvSpPr>
            <a:spLocks noGrp="1"/>
          </p:cNvSpPr>
          <p:nvPr>
            <p:ph type="body" idx="4294967295"/>
          </p:nvPr>
        </p:nvSpPr>
        <p:spPr>
          <a:xfrm>
            <a:off x="2438401" y="2438401"/>
            <a:ext cx="7064375" cy="1730375"/>
          </a:xfrm>
        </p:spPr>
        <p:txBody>
          <a:bodyPr anchor="b">
            <a:noAutofit/>
          </a:bodyPr>
          <a:lstStyle/>
          <a:p>
            <a:pPr marL="0" indent="0" algn="ctr">
              <a:buClr>
                <a:schemeClr val="accent3"/>
              </a:buClr>
              <a:buNone/>
              <a:defRPr/>
            </a:pPr>
            <a:r>
              <a:rPr lang="fr-FR" altLang="fr-FR" sz="4900" i="1" dirty="0">
                <a:solidFill>
                  <a:schemeClr val="accent2">
                    <a:lumMod val="50000"/>
                  </a:schemeClr>
                </a:solidFill>
                <a:latin typeface="+mj-lt"/>
                <a:ea typeface="+mj-ea"/>
                <a:cs typeface="+mj-cs"/>
              </a:rPr>
              <a:t>DEFINITION ET TYPES DE </a:t>
            </a:r>
            <a:r>
              <a:rPr lang="fr-FR" altLang="fr-FR" sz="4900" i="1" dirty="0" smtClean="0">
                <a:solidFill>
                  <a:schemeClr val="accent2">
                    <a:lumMod val="50000"/>
                  </a:schemeClr>
                </a:solidFill>
                <a:latin typeface="+mj-lt"/>
                <a:ea typeface="+mj-ea"/>
                <a:cs typeface="+mj-cs"/>
              </a:rPr>
              <a:t>DOULEURS</a:t>
            </a:r>
            <a:endParaRPr lang="fr-FR" altLang="fr-FR" sz="4900" i="1" dirty="0">
              <a:solidFill>
                <a:schemeClr val="accent2">
                  <a:lumMod val="50000"/>
                </a:schemeClr>
              </a:solidFill>
              <a:latin typeface="+mj-lt"/>
              <a:ea typeface="+mj-ea"/>
              <a:cs typeface="+mj-cs"/>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Tree>
    <p:extLst>
      <p:ext uri="{BB962C8B-B14F-4D97-AF65-F5344CB8AC3E}">
        <p14:creationId xmlns:p14="http://schemas.microsoft.com/office/powerpoint/2010/main" val="27909459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nchor="ctr">
            <a:normAutofit/>
          </a:bodyPr>
          <a:lstStyle/>
          <a:p>
            <a:pPr eaLnBrk="1" hangingPunct="1"/>
            <a:r>
              <a:rPr lang="fr-FR" altLang="fr-FR" sz="4900" b="1" i="1" dirty="0">
                <a:solidFill>
                  <a:schemeClr val="accent2">
                    <a:lumMod val="50000"/>
                  </a:schemeClr>
                </a:solidFill>
              </a:rPr>
              <a:t>Définition</a:t>
            </a:r>
          </a:p>
        </p:txBody>
      </p:sp>
      <p:sp>
        <p:nvSpPr>
          <p:cNvPr id="3" name="Espace réservé du contenu 2"/>
          <p:cNvSpPr>
            <a:spLocks noGrp="1"/>
          </p:cNvSpPr>
          <p:nvPr>
            <p:ph idx="1"/>
          </p:nvPr>
        </p:nvSpPr>
        <p:spPr/>
        <p:txBody>
          <a:bodyPr/>
          <a:lstStyle/>
          <a:p>
            <a:r>
              <a:rPr lang="fr-FR" sz="2400" dirty="0"/>
              <a:t>Selon l'Organisation Mondiale de la Santé (OMS</a:t>
            </a:r>
            <a:r>
              <a:rPr lang="fr-FR" sz="2400" dirty="0" smtClean="0"/>
              <a:t>) :</a:t>
            </a:r>
          </a:p>
          <a:p>
            <a:pPr>
              <a:buFont typeface="Arial" panose="020B0604020202020204" pitchFamily="34" charset="0"/>
              <a:buChar char="•"/>
            </a:pPr>
            <a:r>
              <a:rPr lang="fr-FR" sz="2400" dirty="0" smtClean="0"/>
              <a:t> </a:t>
            </a:r>
            <a:r>
              <a:rPr lang="fr-FR" sz="2400" dirty="0">
                <a:solidFill>
                  <a:schemeClr val="tx1"/>
                </a:solidFill>
              </a:rPr>
              <a:t>la douleur est définie comme une "expérience sensorielle et émotionnelle désagréable associée à un dommage tissulaire réel ou potentiel, ou décrite en termes de tel dommage". </a:t>
            </a:r>
            <a:endParaRPr lang="fr-FR" sz="2400" dirty="0" smtClean="0">
              <a:solidFill>
                <a:schemeClr val="tx1"/>
              </a:solidFill>
            </a:endParaRPr>
          </a:p>
          <a:p>
            <a:pPr>
              <a:buFont typeface="Arial" panose="020B0604020202020204" pitchFamily="34" charset="0"/>
              <a:buChar char="•"/>
            </a:pPr>
            <a:r>
              <a:rPr lang="fr-FR" sz="2400" dirty="0" smtClean="0">
                <a:solidFill>
                  <a:schemeClr val="tx1"/>
                </a:solidFill>
              </a:rPr>
              <a:t>Cette </a:t>
            </a:r>
            <a:r>
              <a:rPr lang="fr-FR" sz="2400" dirty="0">
                <a:solidFill>
                  <a:schemeClr val="tx1"/>
                </a:solidFill>
              </a:rPr>
              <a:t>définition reconnaît que la douleur est subjective et peut varier considérablement d'une personne à l'autre. Elle comprend non seulement la dimension physique de la douleur, mais aussi ses aspects émotionnels et psychologiques.</a:t>
            </a:r>
          </a:p>
          <a:p>
            <a:pPr marL="0" indent="0">
              <a:buNone/>
            </a:pPr>
            <a:endParaRPr lang="fr-FR" dirty="0">
              <a:solidFill>
                <a:schemeClr val="tx1"/>
              </a:solidFill>
            </a:endParaRPr>
          </a:p>
        </p:txBody>
      </p:sp>
      <p:sp>
        <p:nvSpPr>
          <p:cNvPr id="2" name="Espace réservé du pied de page 1"/>
          <p:cNvSpPr>
            <a:spLocks noGrp="1"/>
          </p:cNvSpPr>
          <p:nvPr>
            <p:ph type="ftr" sz="quarter" idx="11"/>
          </p:nvPr>
        </p:nvSpPr>
        <p:spPr/>
        <p:txBody>
          <a:bodyPr/>
          <a:lstStyle/>
          <a:p>
            <a:pPr>
              <a:defRPr/>
            </a:pPr>
            <a:r>
              <a:rPr lang="fr-FR" altLang="fr-FR" smtClean="0"/>
              <a:t>MP &amp; CC V3  2024-2025</a:t>
            </a:r>
            <a:endParaRPr lang="fr-FR" altLang="fr-FR"/>
          </a:p>
        </p:txBody>
      </p:sp>
    </p:spTree>
    <p:extLst>
      <p:ext uri="{BB962C8B-B14F-4D97-AF65-F5344CB8AC3E}">
        <p14:creationId xmlns:p14="http://schemas.microsoft.com/office/powerpoint/2010/main" val="646230624"/>
      </p:ext>
    </p:extLst>
  </p:cSld>
  <p:clrMapOvr>
    <a:masterClrMapping/>
  </p:clrMapOvr>
  <p:timing>
    <p:tnLst>
      <p:par>
        <p:cTn id="1" dur="indefinite" restart="never" nodeType="tmRoot"/>
      </p:par>
    </p:tnLst>
  </p:timing>
</p:sld>
</file>

<file path=ppt/theme/theme1.xml><?xml version="1.0" encoding="utf-8"?>
<a:theme xmlns:a="http://schemas.openxmlformats.org/drawingml/2006/main" name="Conception personnalisée">
  <a:themeElements>
    <a:clrScheme name="VINATIER">
      <a:dk1>
        <a:srgbClr val="000000"/>
      </a:dk1>
      <a:lt1>
        <a:srgbClr val="FFFFFF"/>
      </a:lt1>
      <a:dk2>
        <a:srgbClr val="49A2AE"/>
      </a:dk2>
      <a:lt2>
        <a:srgbClr val="B0DBD3"/>
      </a:lt2>
      <a:accent1>
        <a:srgbClr val="FAD6D8"/>
      </a:accent1>
      <a:accent2>
        <a:srgbClr val="382051"/>
      </a:accent2>
      <a:accent3>
        <a:srgbClr val="000000"/>
      </a:accent3>
      <a:accent4>
        <a:srgbClr val="FFFFFF"/>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onception personnalisé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onception personnalisée">
  <a:themeElements>
    <a:clrScheme name="VINATIER">
      <a:dk1>
        <a:srgbClr val="000000"/>
      </a:dk1>
      <a:lt1>
        <a:srgbClr val="FFFFFF"/>
      </a:lt1>
      <a:dk2>
        <a:srgbClr val="49A2AE"/>
      </a:dk2>
      <a:lt2>
        <a:srgbClr val="B0DBD3"/>
      </a:lt2>
      <a:accent1>
        <a:srgbClr val="FAD6D8"/>
      </a:accent1>
      <a:accent2>
        <a:srgbClr val="382051"/>
      </a:accent2>
      <a:accent3>
        <a:srgbClr val="000000"/>
      </a:accent3>
      <a:accent4>
        <a:srgbClr val="FFFFFF"/>
      </a:accent4>
      <a:accent5>
        <a:srgbClr val="FFFFFF"/>
      </a:accent5>
      <a:accent6>
        <a:srgbClr val="FFFFFF"/>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1259</TotalTime>
  <Words>2199</Words>
  <Application>Microsoft Office PowerPoint</Application>
  <PresentationFormat>Grand écran</PresentationFormat>
  <Paragraphs>307</Paragraphs>
  <Slides>37</Slides>
  <Notes>33</Notes>
  <HiddenSlides>0</HiddenSlides>
  <MMClips>0</MMClips>
  <ScaleCrop>false</ScaleCrop>
  <HeadingPairs>
    <vt:vector size="6" baseType="variant">
      <vt:variant>
        <vt:lpstr>Polices utilisées</vt:lpstr>
      </vt:variant>
      <vt:variant>
        <vt:i4>11</vt:i4>
      </vt:variant>
      <vt:variant>
        <vt:lpstr>Thème</vt:lpstr>
      </vt:variant>
      <vt:variant>
        <vt:i4>3</vt:i4>
      </vt:variant>
      <vt:variant>
        <vt:lpstr>Titres des diapositives</vt:lpstr>
      </vt:variant>
      <vt:variant>
        <vt:i4>37</vt:i4>
      </vt:variant>
    </vt:vector>
  </HeadingPairs>
  <TitlesOfParts>
    <vt:vector size="51" baseType="lpstr">
      <vt:lpstr>ＭＳ Ｐゴシック</vt:lpstr>
      <vt:lpstr>游ゴシック</vt:lpstr>
      <vt:lpstr>Arial</vt:lpstr>
      <vt:lpstr>Calibri</vt:lpstr>
      <vt:lpstr>Calibri Light</vt:lpstr>
      <vt:lpstr>Courier New</vt:lpstr>
      <vt:lpstr>Police système Courant</vt:lpstr>
      <vt:lpstr>Tahoma</vt:lpstr>
      <vt:lpstr>Times New Roman</vt:lpstr>
      <vt:lpstr>Wingdings</vt:lpstr>
      <vt:lpstr>Wingdings 2</vt:lpstr>
      <vt:lpstr>Conception personnalisée</vt:lpstr>
      <vt:lpstr>2_Conception personnalisée</vt:lpstr>
      <vt:lpstr>1_Conception personnalisée</vt:lpstr>
      <vt:lpstr>SOINS INFIRMIERS ET DOULEUR</vt:lpstr>
      <vt:lpstr>Plan</vt:lpstr>
      <vt:lpstr>Objectifs</vt:lpstr>
      <vt:lpstr> LÉGISLATION</vt:lpstr>
      <vt:lpstr>Code de la Santé Publique  4ème partie, Livre III, Titre 1er - Relatif à la profession et aux actes infirmiers: </vt:lpstr>
      <vt:lpstr>Les plans de lutte contre la douleur </vt:lpstr>
      <vt:lpstr>Les plans de lutte contre la douleur </vt:lpstr>
      <vt:lpstr>Présentation PowerPoint</vt:lpstr>
      <vt:lpstr>Définition</vt:lpstr>
      <vt:lpstr>Différents types de douleur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LES MOYENS ET OUTILS : </vt:lpstr>
      <vt:lpstr> ECHELLE VERBALE SIMPLE (EVS)  </vt:lpstr>
      <vt:lpstr> ECHELLE NUMÉRIQUE SIMPLE</vt:lpstr>
      <vt:lpstr> Echelle visuelle analogique (EVA) </vt:lpstr>
      <vt:lpstr>L’ EVA ADAPTÉE AUX ENFANTS</vt:lpstr>
      <vt:lpstr>Présentation PowerPoint</vt:lpstr>
      <vt:lpstr>DOLOPLUS/ALGOPLUS : exemples d’échelles d’hétéro-évaluation</vt:lpstr>
      <vt:lpstr>Présentation PowerPoint</vt:lpstr>
      <vt:lpstr>Présentation PowerPoint</vt:lpstr>
      <vt:lpstr>3 PALIERS D’ANTALGIQUES : QUELQUES PRINCIPES  </vt:lpstr>
      <vt:lpstr>RAPPELS SUR LA MORPHINE</vt:lpstr>
      <vt:lpstr>Présentation PowerPoint</vt:lpstr>
      <vt:lpstr>Présentation PowerPoint</vt:lpstr>
      <vt:lpstr>Présentation PowerPoint</vt:lpstr>
      <vt:lpstr>Présentation PowerPoint</vt:lpstr>
      <vt:lpstr>Présentation PowerPoint</vt:lpstr>
      <vt:lpstr>Présentation PowerPoint</vt:lpstr>
      <vt:lpstr>La RESC : résonance énergétique sous cutané</vt:lpstr>
      <vt:lpstr>BIBLIOGRAPHIE</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Amandine BESSIERE</dc:creator>
  <cp:lastModifiedBy>POTHERAT Melanie</cp:lastModifiedBy>
  <cp:revision>128</cp:revision>
  <dcterms:created xsi:type="dcterms:W3CDTF">2023-10-24T14:13:30Z</dcterms:created>
  <dcterms:modified xsi:type="dcterms:W3CDTF">2024-07-25T12:52:57Z</dcterms:modified>
</cp:coreProperties>
</file>