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1FD33"/>
    <a:srgbClr val="C16FB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8" d="100"/>
          <a:sy n="108" d="100"/>
        </p:scale>
        <p:origin x="678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627E5F-16A6-48FC-815B-87B7F58B4D99}" type="datetimeFigureOut">
              <a:rPr lang="fr-FR" smtClean="0"/>
              <a:t>22/01/2025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5BEEB2-9582-47F5-89A7-B39B06E53A7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69067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627E5F-16A6-48FC-815B-87B7F58B4D99}" type="datetimeFigureOut">
              <a:rPr lang="fr-FR" smtClean="0"/>
              <a:t>22/01/2025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5BEEB2-9582-47F5-89A7-B39B06E53A7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544208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627E5F-16A6-48FC-815B-87B7F58B4D99}" type="datetimeFigureOut">
              <a:rPr lang="fr-FR" smtClean="0"/>
              <a:t>22/01/2025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5BEEB2-9582-47F5-89A7-B39B06E53A7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014971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627E5F-16A6-48FC-815B-87B7F58B4D99}" type="datetimeFigureOut">
              <a:rPr lang="fr-FR" smtClean="0"/>
              <a:t>22/01/2025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5BEEB2-9582-47F5-89A7-B39B06E53A7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103508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627E5F-16A6-48FC-815B-87B7F58B4D99}" type="datetimeFigureOut">
              <a:rPr lang="fr-FR" smtClean="0"/>
              <a:t>22/01/2025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5BEEB2-9582-47F5-89A7-B39B06E53A7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103445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627E5F-16A6-48FC-815B-87B7F58B4D99}" type="datetimeFigureOut">
              <a:rPr lang="fr-FR" smtClean="0"/>
              <a:t>22/01/2025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5BEEB2-9582-47F5-89A7-B39B06E53A7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653425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627E5F-16A6-48FC-815B-87B7F58B4D99}" type="datetimeFigureOut">
              <a:rPr lang="fr-FR" smtClean="0"/>
              <a:t>22/01/2025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5BEEB2-9582-47F5-89A7-B39B06E53A7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219569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627E5F-16A6-48FC-815B-87B7F58B4D99}" type="datetimeFigureOut">
              <a:rPr lang="fr-FR" smtClean="0"/>
              <a:t>22/01/2025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5BEEB2-9582-47F5-89A7-B39B06E53A7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513175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627E5F-16A6-48FC-815B-87B7F58B4D99}" type="datetimeFigureOut">
              <a:rPr lang="fr-FR" smtClean="0"/>
              <a:t>22/01/2025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5BEEB2-9582-47F5-89A7-B39B06E53A7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621189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627E5F-16A6-48FC-815B-87B7F58B4D99}" type="datetimeFigureOut">
              <a:rPr lang="fr-FR" smtClean="0"/>
              <a:t>22/01/2025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5BEEB2-9582-47F5-89A7-B39B06E53A7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378124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627E5F-16A6-48FC-815B-87B7F58B4D99}" type="datetimeFigureOut">
              <a:rPr lang="fr-FR" smtClean="0"/>
              <a:t>22/01/2025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5BEEB2-9582-47F5-89A7-B39B06E53A7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682481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627E5F-16A6-48FC-815B-87B7F58B4D99}" type="datetimeFigureOut">
              <a:rPr lang="fr-FR" smtClean="0"/>
              <a:t>22/01/2025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5BEEB2-9582-47F5-89A7-B39B06E53A7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650456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384230" y="766037"/>
            <a:ext cx="8904352" cy="615553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fr-FR" b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Présentation UE 2.3 S2 : SANTE, MALADIE, HANDICAP, ACCIDENT DE LA VIE</a:t>
            </a:r>
            <a:endParaRPr lang="fr-FR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fr-FR" sz="16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Promotion 2024/2027 – année 2024/2025 Paul CORREDOURA-Yoan PIRON</a:t>
            </a:r>
            <a:endParaRPr lang="fr-FR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5" name="Flèche droite 4"/>
          <p:cNvSpPr/>
          <p:nvPr/>
        </p:nvSpPr>
        <p:spPr>
          <a:xfrm>
            <a:off x="607042" y="2489985"/>
            <a:ext cx="10752681" cy="2139950"/>
          </a:xfrm>
          <a:prstGeom prst="rightArrow">
            <a:avLst>
              <a:gd name="adj1" fmla="val 50000"/>
              <a:gd name="adj2" fmla="val 46753"/>
            </a:avLst>
          </a:prstGeom>
          <a:solidFill>
            <a:srgbClr val="FF6600"/>
          </a:solidFill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fr-FR" dirty="0"/>
          </a:p>
        </p:txBody>
      </p:sp>
      <p:sp>
        <p:nvSpPr>
          <p:cNvPr id="6" name="Rectangle à coins arrondis 5"/>
          <p:cNvSpPr/>
          <p:nvPr/>
        </p:nvSpPr>
        <p:spPr>
          <a:xfrm rot="16200000">
            <a:off x="-394182" y="3253293"/>
            <a:ext cx="2173605" cy="853440"/>
          </a:xfrm>
          <a:prstGeom prst="roundRect">
            <a:avLst/>
          </a:prstGeom>
          <a:solidFill>
            <a:srgbClr val="92D050"/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fr-FR"/>
          </a:p>
        </p:txBody>
      </p:sp>
      <p:sp>
        <p:nvSpPr>
          <p:cNvPr id="7" name="Zone de texte 11"/>
          <p:cNvSpPr txBox="1"/>
          <p:nvPr/>
        </p:nvSpPr>
        <p:spPr>
          <a:xfrm rot="16200000">
            <a:off x="-328184" y="3374261"/>
            <a:ext cx="2026776" cy="611505"/>
          </a:xfrm>
          <a:prstGeom prst="rect">
            <a:avLst/>
          </a:prstGeom>
          <a:solidFill>
            <a:srgbClr val="FFFFFF"/>
          </a:solidFill>
          <a:ln w="6350">
            <a:solidFill>
              <a:prstClr val="black"/>
            </a:solidFill>
          </a:ln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r>
              <a:rPr lang="fr-FR" sz="2000" b="1" dirty="0">
                <a:ln>
                  <a:noFill/>
                </a:ln>
                <a:solidFill>
                  <a:srgbClr val="000000"/>
                </a:solidFill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  <a:latin typeface="Calibri" panose="020F0502020204030204" pitchFamily="34" charset="0"/>
                <a:ea typeface="Times New Roman" panose="02020603050405020304" pitchFamily="18" charset="0"/>
              </a:rPr>
              <a:t>Présentation UE </a:t>
            </a:r>
            <a:r>
              <a:rPr lang="fr-FR" sz="2000" b="1" dirty="0">
                <a:solidFill>
                  <a:srgbClr val="000000"/>
                </a:solidFill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  <a:latin typeface="Calibri" panose="020F0502020204030204" pitchFamily="34" charset="0"/>
                <a:ea typeface="Times New Roman" panose="02020603050405020304" pitchFamily="18" charset="0"/>
              </a:rPr>
              <a:t>2.3</a:t>
            </a:r>
            <a:r>
              <a:rPr lang="fr-FR" sz="2000" b="1" dirty="0">
                <a:ln>
                  <a:noFill/>
                </a:ln>
                <a:solidFill>
                  <a:srgbClr val="000000"/>
                </a:solidFill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  <a:latin typeface="Calibri" panose="020F0502020204030204" pitchFamily="34" charset="0"/>
                <a:ea typeface="Times New Roman" panose="02020603050405020304" pitchFamily="18" charset="0"/>
              </a:rPr>
              <a:t> S2</a:t>
            </a:r>
            <a:r>
              <a:rPr lang="en-CA" sz="1200" b="1" u="none" strike="noStrike" dirty="0">
                <a:ln>
                  <a:noFill/>
                </a:ln>
                <a:solidFill>
                  <a:srgbClr val="FF0000"/>
                </a:solidFill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  <a:latin typeface="Calibri" panose="020F0502020204030204" pitchFamily="34" charset="0"/>
                <a:ea typeface="Times New Roman" panose="02020603050405020304" pitchFamily="18" charset="0"/>
              </a:rPr>
              <a:t> </a:t>
            </a:r>
            <a:endParaRPr lang="fr-FR" sz="12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</p:txBody>
      </p:sp>
      <p:sp>
        <p:nvSpPr>
          <p:cNvPr id="8" name="Ellipse 7"/>
          <p:cNvSpPr/>
          <p:nvPr/>
        </p:nvSpPr>
        <p:spPr>
          <a:xfrm>
            <a:off x="624210" y="3979848"/>
            <a:ext cx="2623665" cy="1811358"/>
          </a:xfrm>
          <a:prstGeom prst="ellipse">
            <a:avLst/>
          </a:prstGeom>
          <a:solidFill>
            <a:srgbClr val="41FD33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60020"/>
            <a:r>
              <a:rPr lang="fr-FR" sz="2000" b="1" dirty="0">
                <a:latin typeface="Calibri" panose="020F0502020204030204" pitchFamily="34" charset="0"/>
                <a:ea typeface="MS Mincho" panose="02020609040205080304" pitchFamily="49" charset="-128"/>
                <a:cs typeface="TT15Ct00"/>
              </a:rPr>
              <a:t>        </a:t>
            </a:r>
            <a:r>
              <a:rPr lang="fr-FR" sz="2000" b="1" dirty="0">
                <a:ln>
                  <a:solidFill>
                    <a:srgbClr val="FF0000"/>
                  </a:solidFill>
                </a:ln>
                <a:latin typeface="Calibri" panose="020F0502020204030204" pitchFamily="34" charset="0"/>
                <a:ea typeface="MS Mincho" panose="02020609040205080304" pitchFamily="49" charset="-128"/>
                <a:cs typeface="TT15Ct00"/>
              </a:rPr>
              <a:t> </a:t>
            </a:r>
            <a:r>
              <a:rPr lang="fr-FR" sz="2000" b="1" dirty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  <a:latin typeface="Calibri" panose="020F0502020204030204" pitchFamily="34" charset="0"/>
                <a:ea typeface="MS Mincho" panose="02020609040205080304" pitchFamily="49" charset="-128"/>
                <a:cs typeface="TT15Ct00"/>
              </a:rPr>
              <a:t>CM</a:t>
            </a:r>
          </a:p>
          <a:p>
            <a:pPr marL="160020"/>
            <a:r>
              <a:rPr lang="fr-FR" sz="2000" b="1" dirty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  <a:latin typeface="Calibri" panose="020F0502020204030204" pitchFamily="34" charset="0"/>
                <a:ea typeface="MS Mincho" panose="02020609040205080304" pitchFamily="49" charset="-128"/>
                <a:cs typeface="TT15Ct00"/>
              </a:rPr>
              <a:t>Introduction et concepts</a:t>
            </a:r>
          </a:p>
          <a:p>
            <a:pPr marL="160020"/>
            <a:r>
              <a:rPr lang="fr-FR" sz="1400" b="1" dirty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  <a:latin typeface="Calibri" panose="020F0502020204030204" pitchFamily="34" charset="0"/>
                <a:ea typeface="MS Mincho" panose="02020609040205080304" pitchFamily="49" charset="-128"/>
              </a:rPr>
              <a:t>Handicap</a:t>
            </a:r>
          </a:p>
          <a:p>
            <a:pPr marL="160020"/>
            <a:r>
              <a:rPr lang="fr-FR" sz="1400" b="1" dirty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  <a:latin typeface="Calibri" panose="020F0502020204030204" pitchFamily="34" charset="0"/>
                <a:ea typeface="MS Mincho" panose="02020609040205080304" pitchFamily="49" charset="-128"/>
              </a:rPr>
              <a:t>Maladie chronique</a:t>
            </a:r>
            <a:endParaRPr lang="fr-FR" sz="1400" b="1" dirty="0">
              <a:ln>
                <a:solidFill>
                  <a:schemeClr val="tx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9" name="Rectangle à coins arrondis 1">
            <a:extLst>
              <a:ext uri="{FF2B5EF4-FFF2-40B4-BE49-F238E27FC236}">
                <a16:creationId xmlns:a16="http://schemas.microsoft.com/office/drawing/2014/main" id="{4D09B1A2-6D67-4C2A-AA67-73FFFC2FFF0F}"/>
              </a:ext>
            </a:extLst>
          </p:cNvPr>
          <p:cNvSpPr/>
          <p:nvPr/>
        </p:nvSpPr>
        <p:spPr>
          <a:xfrm>
            <a:off x="1009364" y="3297283"/>
            <a:ext cx="1229339" cy="570774"/>
          </a:xfrm>
          <a:prstGeom prst="roundRect">
            <a:avLst/>
          </a:prstGeom>
          <a:solidFill>
            <a:srgbClr val="00B050"/>
          </a:solidFill>
          <a:ln>
            <a:solidFill>
              <a:srgbClr val="FFFF00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/>
              <a:t>14/02/25</a:t>
            </a:r>
          </a:p>
        </p:txBody>
      </p:sp>
      <p:sp>
        <p:nvSpPr>
          <p:cNvPr id="10" name="Ellipse 9"/>
          <p:cNvSpPr/>
          <p:nvPr/>
        </p:nvSpPr>
        <p:spPr>
          <a:xfrm>
            <a:off x="8009084" y="1646155"/>
            <a:ext cx="1439122" cy="1483822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000" b="1" dirty="0">
                <a:latin typeface="Calibri" panose="020F0502020204030204" pitchFamily="34" charset="0"/>
                <a:cs typeface="Times New Roman" panose="02020603050405020304" pitchFamily="18" charset="0"/>
              </a:rPr>
              <a:t>TPG 4</a:t>
            </a:r>
            <a:endParaRPr lang="fr-FR" sz="2000" b="1" dirty="0"/>
          </a:p>
        </p:txBody>
      </p:sp>
      <p:sp>
        <p:nvSpPr>
          <p:cNvPr id="11" name="Ellipse 10"/>
          <p:cNvSpPr/>
          <p:nvPr/>
        </p:nvSpPr>
        <p:spPr>
          <a:xfrm>
            <a:off x="4616005" y="1584960"/>
            <a:ext cx="1546853" cy="1483822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0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TPG 3</a:t>
            </a:r>
            <a:endParaRPr lang="fr-FR" sz="2000" b="1" dirty="0"/>
          </a:p>
        </p:txBody>
      </p:sp>
      <p:sp>
        <p:nvSpPr>
          <p:cNvPr id="12" name="Ellipse 11"/>
          <p:cNvSpPr/>
          <p:nvPr/>
        </p:nvSpPr>
        <p:spPr>
          <a:xfrm>
            <a:off x="3102712" y="1607764"/>
            <a:ext cx="1577852" cy="1483822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0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TPG 2</a:t>
            </a:r>
            <a:endParaRPr lang="fr-FR" sz="2000" b="1" dirty="0"/>
          </a:p>
        </p:txBody>
      </p:sp>
      <p:sp>
        <p:nvSpPr>
          <p:cNvPr id="13" name="Ellipse 12"/>
          <p:cNvSpPr/>
          <p:nvPr/>
        </p:nvSpPr>
        <p:spPr>
          <a:xfrm>
            <a:off x="746295" y="1674058"/>
            <a:ext cx="2395251" cy="1483822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0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TPG 1</a:t>
            </a:r>
          </a:p>
          <a:p>
            <a:pPr algn="ctr"/>
            <a:r>
              <a:rPr lang="fr-FR" sz="2000" b="1" dirty="0">
                <a:latin typeface="Calibri" panose="020F0502020204030204" pitchFamily="34" charset="0"/>
                <a:cs typeface="Times New Roman" panose="02020603050405020304" pitchFamily="18" charset="0"/>
              </a:rPr>
              <a:t>Constitution des groupes</a:t>
            </a:r>
          </a:p>
          <a:p>
            <a:pPr algn="ctr"/>
            <a:r>
              <a:rPr lang="fr-FR" sz="2000" b="1" dirty="0">
                <a:latin typeface="Calibri" panose="020F0502020204030204" pitchFamily="34" charset="0"/>
                <a:cs typeface="Times New Roman" panose="02020603050405020304" pitchFamily="18" charset="0"/>
              </a:rPr>
              <a:t>Validation des thèmes</a:t>
            </a:r>
            <a:endParaRPr lang="fr-FR" sz="2000" b="1" dirty="0"/>
          </a:p>
        </p:txBody>
      </p:sp>
      <p:sp>
        <p:nvSpPr>
          <p:cNvPr id="14" name="Ellipse 13"/>
          <p:cNvSpPr/>
          <p:nvPr/>
        </p:nvSpPr>
        <p:spPr>
          <a:xfrm>
            <a:off x="4427204" y="4091076"/>
            <a:ext cx="2385648" cy="1811358"/>
          </a:xfrm>
          <a:prstGeom prst="ellipse">
            <a:avLst/>
          </a:prstGeom>
          <a:solidFill>
            <a:srgbClr val="41FD33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60020"/>
            <a:r>
              <a:rPr lang="fr-FR" sz="2000" b="1" dirty="0">
                <a:solidFill>
                  <a:schemeClr val="tx1"/>
                </a:solidFill>
                <a:latin typeface="Calibri" panose="020F0502020204030204" pitchFamily="34" charset="0"/>
                <a:ea typeface="MS Mincho" panose="02020609040205080304" pitchFamily="49" charset="-128"/>
                <a:cs typeface="TT15Ct00"/>
              </a:rPr>
              <a:t>    </a:t>
            </a:r>
            <a:r>
              <a:rPr lang="fr-FR" sz="2000" b="1" dirty="0">
                <a:ln>
                  <a:solidFill>
                    <a:srgbClr val="FF0000"/>
                  </a:solidFill>
                </a:ln>
                <a:solidFill>
                  <a:schemeClr val="tx1"/>
                </a:solidFill>
                <a:latin typeface="Calibri" panose="020F0502020204030204" pitchFamily="34" charset="0"/>
                <a:ea typeface="MS Mincho" panose="02020609040205080304" pitchFamily="49" charset="-128"/>
                <a:cs typeface="TT15Ct00"/>
              </a:rPr>
              <a:t>    </a:t>
            </a:r>
            <a:r>
              <a:rPr lang="fr-FR" sz="2000" b="1" dirty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  <a:latin typeface="Calibri" panose="020F0502020204030204" pitchFamily="34" charset="0"/>
                <a:ea typeface="MS Mincho" panose="02020609040205080304" pitchFamily="49" charset="-128"/>
                <a:cs typeface="TT15Ct00"/>
              </a:rPr>
              <a:t>TD</a:t>
            </a:r>
          </a:p>
          <a:p>
            <a:pPr marL="160020"/>
            <a:r>
              <a:rPr lang="fr-FR" sz="2000" b="1" dirty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  <a:latin typeface="Calibri" panose="020F0502020204030204" pitchFamily="34" charset="0"/>
                <a:ea typeface="MS Mincho" panose="02020609040205080304" pitchFamily="49" charset="-128"/>
                <a:cs typeface="TT15Ct00"/>
              </a:rPr>
              <a:t>Concepts du E-learning</a:t>
            </a:r>
          </a:p>
        </p:txBody>
      </p:sp>
      <p:sp>
        <p:nvSpPr>
          <p:cNvPr id="15" name="Ellipse 14"/>
          <p:cNvSpPr/>
          <p:nvPr/>
        </p:nvSpPr>
        <p:spPr>
          <a:xfrm>
            <a:off x="7817003" y="4091076"/>
            <a:ext cx="2091626" cy="1811358"/>
          </a:xfrm>
          <a:prstGeom prst="ellipse">
            <a:avLst/>
          </a:prstGeom>
          <a:solidFill>
            <a:srgbClr val="41FD33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60020" algn="ctr"/>
            <a:r>
              <a:rPr lang="fr-FR" sz="2000" b="1" dirty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  <a:latin typeface="Calibri" panose="020F0502020204030204" pitchFamily="34" charset="0"/>
                <a:ea typeface="MS Mincho" panose="02020609040205080304" pitchFamily="49" charset="-128"/>
                <a:cs typeface="TT15Ct00"/>
              </a:rPr>
              <a:t>Rencontre avec Antoine</a:t>
            </a:r>
            <a:endParaRPr lang="fr-FR" sz="1400" b="1" dirty="0">
              <a:ln>
                <a:solidFill>
                  <a:schemeClr val="tx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67C774A1-E4DA-4762-AF84-E520D871BE86}"/>
              </a:ext>
            </a:extLst>
          </p:cNvPr>
          <p:cNvSpPr/>
          <p:nvPr/>
        </p:nvSpPr>
        <p:spPr>
          <a:xfrm>
            <a:off x="6868898" y="2266513"/>
            <a:ext cx="811669" cy="2370338"/>
          </a:xfrm>
          <a:prstGeom prst="rect">
            <a:avLst/>
          </a:prstGeom>
          <a:solidFill>
            <a:srgbClr val="7030A0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fr-FR" sz="3600" b="1" dirty="0"/>
              <a:t>STAGE S2</a:t>
            </a:r>
          </a:p>
        </p:txBody>
      </p:sp>
      <p:sp>
        <p:nvSpPr>
          <p:cNvPr id="17" name="Rectangle à coins arrondis 16"/>
          <p:cNvSpPr/>
          <p:nvPr/>
        </p:nvSpPr>
        <p:spPr>
          <a:xfrm>
            <a:off x="9774466" y="4953740"/>
            <a:ext cx="2128499" cy="1652011"/>
          </a:xfrm>
          <a:prstGeom prst="roundRect">
            <a:avLst/>
          </a:prstGeom>
          <a:solidFill>
            <a:srgbClr val="92D050"/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r>
              <a:rPr lang="fr-FR" sz="1200">
                <a:ln>
                  <a:noFill/>
                </a:ln>
                <a:solidFill>
                  <a:srgbClr val="000000"/>
                </a:solidFill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fr-FR" sz="120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11075097" y="1463812"/>
            <a:ext cx="1008993" cy="3666942"/>
          </a:xfrm>
          <a:prstGeom prst="rect">
            <a:avLst/>
          </a:prstGeom>
          <a:solidFill>
            <a:srgbClr val="C16FBB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fr-FR" sz="2800" b="1" dirty="0">
                <a:ln>
                  <a:solidFill>
                    <a:srgbClr val="FF0000"/>
                  </a:solidFill>
                </a:ln>
                <a:solidFill>
                  <a:srgbClr val="FFFF00"/>
                </a:solidFill>
              </a:rPr>
              <a:t>Festival du film</a:t>
            </a:r>
          </a:p>
          <a:p>
            <a:pPr algn="ctr"/>
            <a:r>
              <a:rPr lang="fr-FR" dirty="0"/>
              <a:t> « Handicap et maladie chronique »</a:t>
            </a:r>
          </a:p>
        </p:txBody>
      </p:sp>
      <p:sp>
        <p:nvSpPr>
          <p:cNvPr id="20" name="Rectangle à coins arrondis 1">
            <a:extLst>
              <a:ext uri="{FF2B5EF4-FFF2-40B4-BE49-F238E27FC236}">
                <a16:creationId xmlns:a16="http://schemas.microsoft.com/office/drawing/2014/main" id="{4D09B1A2-6D67-4C2A-AA67-73FFFC2FFF0F}"/>
              </a:ext>
            </a:extLst>
          </p:cNvPr>
          <p:cNvSpPr/>
          <p:nvPr/>
        </p:nvSpPr>
        <p:spPr>
          <a:xfrm>
            <a:off x="5057232" y="2946317"/>
            <a:ext cx="1133250" cy="570774"/>
          </a:xfrm>
          <a:prstGeom prst="roundRect">
            <a:avLst/>
          </a:prstGeom>
          <a:solidFill>
            <a:srgbClr val="00B050"/>
          </a:solidFill>
          <a:ln>
            <a:solidFill>
              <a:srgbClr val="FFFF00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/>
              <a:t>12/03/25</a:t>
            </a:r>
          </a:p>
        </p:txBody>
      </p:sp>
      <p:sp>
        <p:nvSpPr>
          <p:cNvPr id="21" name="Rectangle à coins arrondis 1">
            <a:extLst>
              <a:ext uri="{FF2B5EF4-FFF2-40B4-BE49-F238E27FC236}">
                <a16:creationId xmlns:a16="http://schemas.microsoft.com/office/drawing/2014/main" id="{4D09B1A2-6D67-4C2A-AA67-73FFFC2FFF0F}"/>
              </a:ext>
            </a:extLst>
          </p:cNvPr>
          <p:cNvSpPr/>
          <p:nvPr/>
        </p:nvSpPr>
        <p:spPr>
          <a:xfrm>
            <a:off x="5242034" y="3680013"/>
            <a:ext cx="1188744" cy="570774"/>
          </a:xfrm>
          <a:prstGeom prst="roundRect">
            <a:avLst/>
          </a:prstGeom>
          <a:solidFill>
            <a:srgbClr val="00B050"/>
          </a:solidFill>
          <a:ln>
            <a:solidFill>
              <a:srgbClr val="FFFF00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/>
              <a:t>13/03/25</a:t>
            </a:r>
          </a:p>
        </p:txBody>
      </p:sp>
      <p:sp>
        <p:nvSpPr>
          <p:cNvPr id="23" name="Rectangle à coins arrondis 1">
            <a:extLst>
              <a:ext uri="{FF2B5EF4-FFF2-40B4-BE49-F238E27FC236}">
                <a16:creationId xmlns:a16="http://schemas.microsoft.com/office/drawing/2014/main" id="{4D09B1A2-6D67-4C2A-AA67-73FFFC2FFF0F}"/>
              </a:ext>
            </a:extLst>
          </p:cNvPr>
          <p:cNvSpPr/>
          <p:nvPr/>
        </p:nvSpPr>
        <p:spPr>
          <a:xfrm>
            <a:off x="8226855" y="3260085"/>
            <a:ext cx="1222786" cy="570774"/>
          </a:xfrm>
          <a:prstGeom prst="roundRect">
            <a:avLst/>
          </a:prstGeom>
          <a:solidFill>
            <a:srgbClr val="00B050"/>
          </a:solidFill>
          <a:ln>
            <a:solidFill>
              <a:srgbClr val="FFFF00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/>
              <a:t>02/05/25</a:t>
            </a:r>
          </a:p>
        </p:txBody>
      </p:sp>
      <p:sp>
        <p:nvSpPr>
          <p:cNvPr id="24" name="Rectangle à coins arrondis 1">
            <a:extLst>
              <a:ext uri="{FF2B5EF4-FFF2-40B4-BE49-F238E27FC236}">
                <a16:creationId xmlns:a16="http://schemas.microsoft.com/office/drawing/2014/main" id="{4D09B1A2-6D67-4C2A-AA67-73FFFC2FFF0F}"/>
              </a:ext>
            </a:extLst>
          </p:cNvPr>
          <p:cNvSpPr/>
          <p:nvPr/>
        </p:nvSpPr>
        <p:spPr>
          <a:xfrm>
            <a:off x="10964917" y="1007435"/>
            <a:ext cx="1220462" cy="570774"/>
          </a:xfrm>
          <a:prstGeom prst="roundRect">
            <a:avLst/>
          </a:prstGeom>
          <a:solidFill>
            <a:srgbClr val="00B050"/>
          </a:solidFill>
          <a:ln>
            <a:solidFill>
              <a:srgbClr val="FFFF00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/>
              <a:t>20/05/25</a:t>
            </a:r>
          </a:p>
        </p:txBody>
      </p:sp>
      <p:sp>
        <p:nvSpPr>
          <p:cNvPr id="25" name="Flèche : haut 19">
            <a:extLst>
              <a:ext uri="{FF2B5EF4-FFF2-40B4-BE49-F238E27FC236}">
                <a16:creationId xmlns:a16="http://schemas.microsoft.com/office/drawing/2014/main" id="{17097434-8BF9-4D65-8158-9D05EAFBE33D}"/>
              </a:ext>
            </a:extLst>
          </p:cNvPr>
          <p:cNvSpPr/>
          <p:nvPr/>
        </p:nvSpPr>
        <p:spPr>
          <a:xfrm>
            <a:off x="10178307" y="4020457"/>
            <a:ext cx="400475" cy="1175281"/>
          </a:xfrm>
          <a:prstGeom prst="upArrow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6" name="Rectangle à coins arrondis 1">
            <a:extLst>
              <a:ext uri="{FF2B5EF4-FFF2-40B4-BE49-F238E27FC236}">
                <a16:creationId xmlns:a16="http://schemas.microsoft.com/office/drawing/2014/main" id="{4D09B1A2-6D67-4C2A-AA67-73FFFC2FFF0F}"/>
              </a:ext>
            </a:extLst>
          </p:cNvPr>
          <p:cNvSpPr/>
          <p:nvPr/>
        </p:nvSpPr>
        <p:spPr>
          <a:xfrm>
            <a:off x="3261923" y="2940247"/>
            <a:ext cx="1150855" cy="570774"/>
          </a:xfrm>
          <a:prstGeom prst="roundRect">
            <a:avLst/>
          </a:prstGeom>
          <a:solidFill>
            <a:srgbClr val="00B050"/>
          </a:solidFill>
          <a:ln>
            <a:solidFill>
              <a:srgbClr val="FFFF00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/>
              <a:t>19/02/25</a:t>
            </a:r>
          </a:p>
        </p:txBody>
      </p:sp>
      <p:pic>
        <p:nvPicPr>
          <p:cNvPr id="27" name="Image 26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1567" y="116718"/>
            <a:ext cx="2182495" cy="426720"/>
          </a:xfrm>
          <a:prstGeom prst="rect">
            <a:avLst/>
          </a:prstGeom>
          <a:noFill/>
        </p:spPr>
      </p:pic>
      <p:sp>
        <p:nvSpPr>
          <p:cNvPr id="2" name="Rectangle 1"/>
          <p:cNvSpPr/>
          <p:nvPr/>
        </p:nvSpPr>
        <p:spPr>
          <a:xfrm>
            <a:off x="4718952" y="6391816"/>
            <a:ext cx="182293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dirty="0"/>
              <a:t>YP/POL </a:t>
            </a:r>
            <a:r>
              <a:rPr lang="fr-FR" dirty="0" err="1"/>
              <a:t>janv</a:t>
            </a:r>
            <a:r>
              <a:rPr lang="fr-FR" dirty="0"/>
              <a:t> 2025</a:t>
            </a:r>
          </a:p>
        </p:txBody>
      </p:sp>
      <p:sp>
        <p:nvSpPr>
          <p:cNvPr id="18" name="Zone de texte 13"/>
          <p:cNvSpPr txBox="1"/>
          <p:nvPr/>
        </p:nvSpPr>
        <p:spPr>
          <a:xfrm>
            <a:off x="9908629" y="4994490"/>
            <a:ext cx="1890170" cy="1545027"/>
          </a:xfrm>
          <a:prstGeom prst="rect">
            <a:avLst/>
          </a:prstGeom>
          <a:solidFill>
            <a:srgbClr val="FFFF00"/>
          </a:solidFill>
          <a:ln w="6350">
            <a:solidFill>
              <a:prstClr val="black"/>
            </a:solidFill>
          </a:ln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r>
              <a:rPr lang="fr-FR" b="1" dirty="0">
                <a:ln>
                  <a:noFill/>
                </a:ln>
                <a:solidFill>
                  <a:srgbClr val="000000"/>
                </a:solidFill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  <a:latin typeface="Calibri" panose="020F0502020204030204" pitchFamily="34" charset="0"/>
                <a:ea typeface="Times New Roman" panose="02020603050405020304" pitchFamily="18" charset="0"/>
              </a:rPr>
              <a:t>Rendu </a:t>
            </a:r>
          </a:p>
          <a:p>
            <a:pPr algn="ctr">
              <a:spcAft>
                <a:spcPts val="0"/>
              </a:spcAft>
            </a:pPr>
            <a:r>
              <a:rPr lang="fr-FR" b="1" dirty="0">
                <a:solidFill>
                  <a:srgbClr val="000000"/>
                </a:solidFill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  <a:latin typeface="Calibri" panose="020F0502020204030204" pitchFamily="34" charset="0"/>
                <a:ea typeface="Times New Roman" panose="02020603050405020304" pitchFamily="18" charset="0"/>
              </a:rPr>
              <a:t>Journal de bord, Dossier, affiche, film</a:t>
            </a:r>
          </a:p>
          <a:p>
            <a:pPr algn="ctr">
              <a:spcAft>
                <a:spcPts val="0"/>
              </a:spcAft>
            </a:pPr>
            <a:r>
              <a:rPr lang="fr-FR" b="1" u="sng" dirty="0">
                <a:ln>
                  <a:noFill/>
                </a:ln>
                <a:solidFill>
                  <a:srgbClr val="000000"/>
                </a:solidFill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  <a:latin typeface="Calibri" panose="020F0502020204030204" pitchFamily="34" charset="0"/>
                <a:ea typeface="Times New Roman" panose="02020603050405020304" pitchFamily="18" charset="0"/>
              </a:rPr>
              <a:t>12/05/25</a:t>
            </a:r>
            <a:r>
              <a:rPr lang="fr-FR" b="1" dirty="0">
                <a:ln>
                  <a:noFill/>
                </a:ln>
                <a:solidFill>
                  <a:srgbClr val="000000"/>
                </a:solidFill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  <a:latin typeface="Calibri" panose="020F0502020204030204" pitchFamily="34" charset="0"/>
                <a:ea typeface="Times New Roman" panose="02020603050405020304" pitchFamily="18" charset="0"/>
              </a:rPr>
              <a:t> – </a:t>
            </a:r>
            <a:r>
              <a:rPr lang="fr-FR" b="1" u="sng" dirty="0">
                <a:ln>
                  <a:noFill/>
                </a:ln>
                <a:solidFill>
                  <a:srgbClr val="000000"/>
                </a:solidFill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  <a:latin typeface="Calibri" panose="020F0502020204030204" pitchFamily="34" charset="0"/>
                <a:ea typeface="Times New Roman" panose="02020603050405020304" pitchFamily="18" charset="0"/>
              </a:rPr>
              <a:t>12h00</a:t>
            </a:r>
          </a:p>
          <a:p>
            <a:pPr>
              <a:spcAft>
                <a:spcPts val="0"/>
              </a:spcAft>
            </a:pPr>
            <a:r>
              <a:rPr lang="fr-FR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2731361137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42</TotalTime>
  <Words>95</Words>
  <Application>Microsoft Office PowerPoint</Application>
  <PresentationFormat>Grand écran</PresentationFormat>
  <Paragraphs>31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Thème Office</vt:lpstr>
      <vt:lpstr>Présentation PowerPoint</vt:lpstr>
    </vt:vector>
  </TitlesOfParts>
  <Company>CH Le Vinatier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CRREDOURA Paulo</dc:creator>
  <cp:lastModifiedBy>CORREDOURA Paul</cp:lastModifiedBy>
  <cp:revision>7</cp:revision>
  <dcterms:created xsi:type="dcterms:W3CDTF">2025-01-19T12:58:09Z</dcterms:created>
  <dcterms:modified xsi:type="dcterms:W3CDTF">2025-01-22T14:06:25Z</dcterms:modified>
</cp:coreProperties>
</file>