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320" r:id="rId4"/>
    <p:sldId id="296" r:id="rId5"/>
    <p:sldId id="297" r:id="rId6"/>
    <p:sldId id="261" r:id="rId7"/>
    <p:sldId id="300" r:id="rId8"/>
    <p:sldId id="302" r:id="rId9"/>
    <p:sldId id="262" r:id="rId10"/>
    <p:sldId id="325" r:id="rId11"/>
    <p:sldId id="298" r:id="rId12"/>
    <p:sldId id="304" r:id="rId13"/>
    <p:sldId id="307" r:id="rId14"/>
    <p:sldId id="326" r:id="rId15"/>
    <p:sldId id="306" r:id="rId16"/>
    <p:sldId id="308" r:id="rId17"/>
    <p:sldId id="321" r:id="rId18"/>
    <p:sldId id="309" r:id="rId19"/>
    <p:sldId id="310" r:id="rId20"/>
    <p:sldId id="322" r:id="rId21"/>
    <p:sldId id="319" r:id="rId22"/>
    <p:sldId id="311" r:id="rId23"/>
    <p:sldId id="323" r:id="rId24"/>
    <p:sldId id="313" r:id="rId25"/>
    <p:sldId id="314" r:id="rId26"/>
    <p:sldId id="324" r:id="rId27"/>
    <p:sldId id="315" r:id="rId28"/>
    <p:sldId id="316" r:id="rId29"/>
    <p:sldId id="265" r:id="rId30"/>
    <p:sldId id="318" r:id="rId31"/>
    <p:sldId id="263" r:id="rId32"/>
    <p:sldId id="317" r:id="rId33"/>
    <p:sldId id="264" r:id="rId34"/>
    <p:sldId id="295" r:id="rId35"/>
  </p:sldIdLst>
  <p:sldSz cx="12192000" cy="6858000"/>
  <p:notesSz cx="12192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iIA4ayzMt34liNBxpbxsyuNkUv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7" autoAdjust="0"/>
  </p:normalViewPr>
  <p:slideViewPr>
    <p:cSldViewPr snapToGrid="0">
      <p:cViewPr varScale="1">
        <p:scale>
          <a:sx n="66" d="100"/>
          <a:sy n="66" d="100"/>
        </p:scale>
        <p:origin x="1152" y="2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>
          <a:extLst>
            <a:ext uri="{FF2B5EF4-FFF2-40B4-BE49-F238E27FC236}">
              <a16:creationId xmlns:a16="http://schemas.microsoft.com/office/drawing/2014/main" id="{54040BA5-A33C-6535-8B0A-60D6D33EF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>
            <a:extLst>
              <a:ext uri="{FF2B5EF4-FFF2-40B4-BE49-F238E27FC236}">
                <a16:creationId xmlns:a16="http://schemas.microsoft.com/office/drawing/2014/main" id="{2B89048D-AC7B-AAE5-AE82-E503BB01D9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:notes">
            <a:extLst>
              <a:ext uri="{FF2B5EF4-FFF2-40B4-BE49-F238E27FC236}">
                <a16:creationId xmlns:a16="http://schemas.microsoft.com/office/drawing/2014/main" id="{7DE153C7-536B-C3A6-5201-1890C1F2AA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8684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707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0520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3686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882B5C7F-FD9B-9805-C30F-63AD1DCC9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>
            <a:extLst>
              <a:ext uri="{FF2B5EF4-FFF2-40B4-BE49-F238E27FC236}">
                <a16:creationId xmlns:a16="http://schemas.microsoft.com/office/drawing/2014/main" id="{826EB675-4FE0-CB31-4506-7A3753EE0C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>
            <a:extLst>
              <a:ext uri="{FF2B5EF4-FFF2-40B4-BE49-F238E27FC236}">
                <a16:creationId xmlns:a16="http://schemas.microsoft.com/office/drawing/2014/main" id="{7306B792-4FB5-75D5-DDE1-AC062DD533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7217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1162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8353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1B762416-5409-0999-4CE3-0636A2A26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>
            <a:extLst>
              <a:ext uri="{FF2B5EF4-FFF2-40B4-BE49-F238E27FC236}">
                <a16:creationId xmlns:a16="http://schemas.microsoft.com/office/drawing/2014/main" id="{95E017F3-3212-6D84-3241-811724C398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>
            <a:extLst>
              <a:ext uri="{FF2B5EF4-FFF2-40B4-BE49-F238E27FC236}">
                <a16:creationId xmlns:a16="http://schemas.microsoft.com/office/drawing/2014/main" id="{B0A89E61-E35B-65DE-FB19-5BD8AADDF9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1417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9108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166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20731AE5-618C-DF13-EC9E-1ED969DE9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>
            <a:extLst>
              <a:ext uri="{FF2B5EF4-FFF2-40B4-BE49-F238E27FC236}">
                <a16:creationId xmlns:a16="http://schemas.microsoft.com/office/drawing/2014/main" id="{0125CC3C-65EF-0848-6B9E-4D54EBB70A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>
            <a:extLst>
              <a:ext uri="{FF2B5EF4-FFF2-40B4-BE49-F238E27FC236}">
                <a16:creationId xmlns:a16="http://schemas.microsoft.com/office/drawing/2014/main" id="{3E282459-58DF-DA3B-309A-730773AD95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4416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2449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1697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1965E4F0-7599-EEC4-E6D6-2D8C51BD9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>
            <a:extLst>
              <a:ext uri="{FF2B5EF4-FFF2-40B4-BE49-F238E27FC236}">
                <a16:creationId xmlns:a16="http://schemas.microsoft.com/office/drawing/2014/main" id="{17559DD2-7C74-339F-F14A-B47F7E9D92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>
            <a:extLst>
              <a:ext uri="{FF2B5EF4-FFF2-40B4-BE49-F238E27FC236}">
                <a16:creationId xmlns:a16="http://schemas.microsoft.com/office/drawing/2014/main" id="{01332AE9-E1A6-C129-A4E5-E305A1B3E1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0127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9838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7841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46480B1D-53F8-4DD8-CE9E-6DED318C3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>
            <a:extLst>
              <a:ext uri="{FF2B5EF4-FFF2-40B4-BE49-F238E27FC236}">
                <a16:creationId xmlns:a16="http://schemas.microsoft.com/office/drawing/2014/main" id="{9C6B837C-A68D-ED1C-6F61-5D9D28C5B6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>
            <a:extLst>
              <a:ext uri="{FF2B5EF4-FFF2-40B4-BE49-F238E27FC236}">
                <a16:creationId xmlns:a16="http://schemas.microsoft.com/office/drawing/2014/main" id="{626A33D0-F0A7-9044-E5C1-EEDF9FF166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80078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794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67905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Traitement des informations concernant la santé des populations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L’épidémiologie est la science qui étudie :</a:t>
            </a:r>
            <a:b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La fréquence et la répartition des problèmes de santé dans le temps et dans l’espace.</a:t>
            </a:r>
            <a:b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Le rôle des facteurs qui déterminent cette fréquence et cette répartition au sein de populations humaines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" name="Google Shape;1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77020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77852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11291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0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902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9082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1986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5797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0C225"/>
              </a:buClr>
              <a:buSzPts val="3600"/>
              <a:buFont typeface="Calibri"/>
              <a:buNone/>
              <a:defRPr sz="3600" b="0" i="0">
                <a:solidFill>
                  <a:srgbClr val="90C2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900" b="0" i="0" u="none" strike="noStrike" cap="none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1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1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51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6" name="Google Shape;96;p5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légende">
  <p:cSld name="Titre et légend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2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2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5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 avec légende">
  <p:cSld name="Citation avec légend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3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3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8" name="Google Shape;108;p53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5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12" name="Google Shape;112;p5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3" name="Google Shape;113;p53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e nom">
  <p:cSld name="Carte nom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4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4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5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e nom citation">
  <p:cSld name="Carte nom cita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5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5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5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27" name="Google Shape;127;p5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8" name="Google Shape;128;p5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rai ou faux">
  <p:cSld name="Vrai ou faux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6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6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2" name="Google Shape;132;p5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5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7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9" name="Google Shape;139;p5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8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8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5" name="Google Shape;145;p5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4" name="Google Shape;34;p4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4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9" name="Google Shape;39;p4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" name="Google Shape;40;p4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1" name="Google Shape;41;p4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42" name="Google Shape;42;p44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3" name="Google Shape;43;p4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4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45" name="Google Shape;45;p44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46" name="Google Shape;46;p44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47" name="Google Shape;47;p4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4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44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4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3" name="Google Shape;63;p46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4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0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0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8" name="Google Shape;88;p50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5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4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4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4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4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4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4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4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4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4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4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4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4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4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ZkQPwGU2AA?feature=oembed" TargetMode="Externa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xEevvWLlRw?feature=oembed" TargetMode="Externa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jp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61.png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75.jpg"/><Relationship Id="rId4" Type="http://schemas.openxmlformats.org/officeDocument/2006/relationships/image" Target="../media/image77.png"/><Relationship Id="rId9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1"/>
          <p:cNvGrpSpPr/>
          <p:nvPr/>
        </p:nvGrpSpPr>
        <p:grpSpPr>
          <a:xfrm>
            <a:off x="7424928" y="0"/>
            <a:ext cx="4767667" cy="6858889"/>
            <a:chOff x="7424928" y="0"/>
            <a:chExt cx="4767667" cy="6858889"/>
          </a:xfrm>
        </p:grpSpPr>
        <p:sp>
          <p:nvSpPr>
            <p:cNvPr id="153" name="Google Shape;153;p1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 extrusionOk="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noFill/>
            <a:ln w="9525" cap="flat" cmpd="sng">
              <a:solidFill>
                <a:srgbClr val="BEBE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 extrusionOk="0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9182100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 extrusionOk="0">
                  <a:moveTo>
                    <a:pt x="3006851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1" y="6857996"/>
                  </a:lnTo>
                  <a:lnTo>
                    <a:pt x="3006851" y="0"/>
                  </a:lnTo>
                  <a:close/>
                </a:path>
              </a:pathLst>
            </a:custGeom>
            <a:solidFill>
              <a:srgbClr val="90C225">
                <a:alpha val="2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 extrusionOk="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 extrusionOk="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1764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 extrusionOk="0">
                  <a:moveTo>
                    <a:pt x="2851161" y="0"/>
                  </a:moveTo>
                  <a:lnTo>
                    <a:pt x="0" y="0"/>
                  </a:lnTo>
                  <a:lnTo>
                    <a:pt x="2467621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6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10898124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 extrusionOk="0">
                  <a:moveTo>
                    <a:pt x="1290827" y="0"/>
                  </a:moveTo>
                  <a:lnTo>
                    <a:pt x="1018959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6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 extrusionOk="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470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 extrusionOk="0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62" name="Google Shape;162;p1"/>
          <p:cNvSpPr txBox="1">
            <a:spLocks noGrp="1"/>
          </p:cNvSpPr>
          <p:nvPr>
            <p:ph type="title"/>
          </p:nvPr>
        </p:nvSpPr>
        <p:spPr>
          <a:xfrm>
            <a:off x="122809" y="-889"/>
            <a:ext cx="10439400" cy="1196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1450" rIns="0" bIns="0" anchor="t" anchorCtr="0">
            <a:spAutoFit/>
          </a:bodyPr>
          <a:lstStyle/>
          <a:p>
            <a:pPr marL="0" marR="65595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5"/>
              </a:buClr>
              <a:buSzPts val="5600"/>
              <a:buFont typeface="Calibri"/>
              <a:buNone/>
            </a:pPr>
            <a:r>
              <a:rPr lang="fr-FR" sz="5600" dirty="0"/>
              <a:t>Epidémiologie</a:t>
            </a:r>
            <a:endParaRPr sz="5600" dirty="0"/>
          </a:p>
        </p:txBody>
      </p:sp>
      <p:sp>
        <p:nvSpPr>
          <p:cNvPr id="164" name="Google Shape;164;p1"/>
          <p:cNvSpPr txBox="1"/>
          <p:nvPr/>
        </p:nvSpPr>
        <p:spPr>
          <a:xfrm>
            <a:off x="1946474" y="1439424"/>
            <a:ext cx="619552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Célia BOCQUET, IFSI Le Vinatier, 2025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8D6F332-5E7B-0FC9-C316-DDC1DA4FF5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4"/>
          <a:stretch/>
        </p:blipFill>
        <p:spPr>
          <a:xfrm>
            <a:off x="1462861" y="2096013"/>
            <a:ext cx="7871032" cy="45120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FD7F6DE9-0B3E-3624-360B-674607895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">
            <a:extLst>
              <a:ext uri="{FF2B5EF4-FFF2-40B4-BE49-F238E27FC236}">
                <a16:creationId xmlns:a16="http://schemas.microsoft.com/office/drawing/2014/main" id="{DFD4CC83-B6A0-0D58-A94C-0C5951654B53}"/>
              </a:ext>
            </a:extLst>
          </p:cNvPr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Google Shape;210;p5">
            <a:extLst>
              <a:ext uri="{FF2B5EF4-FFF2-40B4-BE49-F238E27FC236}">
                <a16:creationId xmlns:a16="http://schemas.microsoft.com/office/drawing/2014/main" id="{B6CB485E-EB3A-7762-D032-CD9595ED5182}"/>
              </a:ext>
            </a:extLst>
          </p:cNvPr>
          <p:cNvSpPr txBox="1">
            <a:spLocks/>
          </p:cNvSpPr>
          <p:nvPr/>
        </p:nvSpPr>
        <p:spPr>
          <a:xfrm>
            <a:off x="1310744" y="171987"/>
            <a:ext cx="10363200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buSzPts val="4500"/>
              <a:buFont typeface="Calibri"/>
              <a:buNone/>
            </a:pPr>
            <a:r>
              <a:rPr lang="fr-FR" sz="4500" dirty="0">
                <a:latin typeface="Calibri"/>
                <a:ea typeface="Calibri"/>
                <a:cs typeface="Calibri"/>
                <a:sym typeface="Calibri"/>
              </a:rPr>
              <a:t>Les indicateurs de santé</a:t>
            </a:r>
          </a:p>
        </p:txBody>
      </p:sp>
      <p:pic>
        <p:nvPicPr>
          <p:cNvPr id="2" name="Média en ligne 1" title="Découvrons les indicateurs de santé">
            <a:hlinkClick r:id="" action="ppaction://media"/>
            <a:extLst>
              <a:ext uri="{FF2B5EF4-FFF2-40B4-BE49-F238E27FC236}">
                <a16:creationId xmlns:a16="http://schemas.microsoft.com/office/drawing/2014/main" id="{3E667094-3FB9-DFF0-4699-39C7F9DCB2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5517" y="1070610"/>
            <a:ext cx="9771903" cy="55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1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88E82813-7199-121B-4027-84B6238D97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11" t="16563" r="10159" b="21831"/>
          <a:stretch/>
        </p:blipFill>
        <p:spPr>
          <a:xfrm>
            <a:off x="9537098" y="43748"/>
            <a:ext cx="2497873" cy="2191215"/>
          </a:xfrm>
          <a:prstGeom prst="rect">
            <a:avLst/>
          </a:prstGeom>
        </p:spPr>
      </p:pic>
      <p:sp>
        <p:nvSpPr>
          <p:cNvPr id="9" name="Google Shape;590;p35">
            <a:extLst>
              <a:ext uri="{FF2B5EF4-FFF2-40B4-BE49-F238E27FC236}">
                <a16:creationId xmlns:a16="http://schemas.microsoft.com/office/drawing/2014/main" id="{1B6BCE98-81EB-17BF-12BE-603508F0FAF8}"/>
              </a:ext>
            </a:extLst>
          </p:cNvPr>
          <p:cNvSpPr/>
          <p:nvPr/>
        </p:nvSpPr>
        <p:spPr>
          <a:xfrm>
            <a:off x="5896947" y="2110570"/>
            <a:ext cx="6101765" cy="398591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590;p35">
            <a:extLst>
              <a:ext uri="{FF2B5EF4-FFF2-40B4-BE49-F238E27FC236}">
                <a16:creationId xmlns:a16="http://schemas.microsoft.com/office/drawing/2014/main" id="{5486E999-7313-B64E-37BD-A80AEDB49085}"/>
              </a:ext>
            </a:extLst>
          </p:cNvPr>
          <p:cNvSpPr/>
          <p:nvPr/>
        </p:nvSpPr>
        <p:spPr>
          <a:xfrm>
            <a:off x="555454" y="2235605"/>
            <a:ext cx="5087063" cy="38608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title"/>
          </p:nvPr>
        </p:nvSpPr>
        <p:spPr>
          <a:xfrm>
            <a:off x="1248747" y="176317"/>
            <a:ext cx="10363200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alibri"/>
              <a:buNone/>
            </a:pPr>
            <a:r>
              <a:rPr lang="fr-FR" sz="4500" dirty="0">
                <a:latin typeface="Calibri"/>
                <a:ea typeface="Calibri"/>
                <a:cs typeface="Calibri"/>
                <a:sym typeface="Calibri"/>
              </a:rPr>
              <a:t>Les indicateurs démographiques</a:t>
            </a:r>
            <a:endParaRPr sz="45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Google Shape;212;p5"/>
          <p:cNvSpPr txBox="1"/>
          <p:nvPr/>
        </p:nvSpPr>
        <p:spPr>
          <a:xfrm>
            <a:off x="843280" y="2234963"/>
            <a:ext cx="5053667" cy="374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325" rIns="0" bIns="0" anchor="t" anchorCtr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d’habitants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</a:t>
            </a:r>
            <a:r>
              <a:rPr lang="fr-FR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naissance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</a:t>
            </a:r>
            <a:r>
              <a:rPr lang="fr-FR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décès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Espérance de vie à la naissance 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Espérance de vie à 65 ans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Espérance de vie sans incapacité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Taux brut de natalité</a:t>
            </a:r>
          </a:p>
        </p:txBody>
      </p:sp>
      <p:sp>
        <p:nvSpPr>
          <p:cNvPr id="4" name="Google Shape;212;p5">
            <a:extLst>
              <a:ext uri="{FF2B5EF4-FFF2-40B4-BE49-F238E27FC236}">
                <a16:creationId xmlns:a16="http://schemas.microsoft.com/office/drawing/2014/main" id="{55363850-CBD7-5FCD-7DFC-10693405CA9F}"/>
              </a:ext>
            </a:extLst>
          </p:cNvPr>
          <p:cNvSpPr txBox="1"/>
          <p:nvPr/>
        </p:nvSpPr>
        <p:spPr>
          <a:xfrm>
            <a:off x="6197307" y="2110570"/>
            <a:ext cx="5537304" cy="3865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325" rIns="0" bIns="0" anchor="t" anchorCtr="0">
            <a:spAutoFit/>
          </a:bodyPr>
          <a:lstStyle/>
          <a:p>
            <a:pPr algn="just"/>
            <a:r>
              <a:rPr lang="fr-FR" sz="2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 </a:t>
            </a:r>
            <a:r>
              <a:rPr lang="fr-FR" sz="22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L’espérance de vie (…) des infirmières à 55 ans est de 31,6 ans, exactement comme la moyenne des femmes françaises</a:t>
            </a:r>
            <a:r>
              <a:rPr lang="fr-FR" sz="2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». </a:t>
            </a:r>
          </a:p>
          <a:p>
            <a:pPr algn="just"/>
            <a:r>
              <a:rPr lang="fr-FR" sz="22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 </a:t>
            </a:r>
            <a:r>
              <a:rPr lang="fr-FR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Roselyne Bachelot – Avril 2010</a:t>
            </a:r>
          </a:p>
          <a:p>
            <a:pPr algn="just"/>
            <a:r>
              <a:rPr lang="fr-FR" sz="2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fr-FR" sz="22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la pénibilité de l’exercice est un fait objectif : l’espérance de vie des infirmières ne dépasse pas 78 ans (contre 85 ans pour l’ensemble des femmes françaises).</a:t>
            </a:r>
            <a:r>
              <a:rPr lang="fr-FR" sz="2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  <a:p>
            <a:pPr algn="just"/>
            <a:r>
              <a:rPr lang="fr-FR" sz="22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 </a:t>
            </a:r>
            <a:r>
              <a:rPr lang="fr-FR" sz="22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SNPI CFE-CGC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(syndicat des infirmières salariées)</a:t>
            </a:r>
            <a:endParaRPr lang="fr-FR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Une image contenant ciel, skiant, neige, extérieur&#10;&#10;Description générée automatiquement">
            <a:extLst>
              <a:ext uri="{FF2B5EF4-FFF2-40B4-BE49-F238E27FC236}">
                <a16:creationId xmlns:a16="http://schemas.microsoft.com/office/drawing/2014/main" id="{F19DAFB0-43DC-9471-A4BB-C0D9D5C80D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55" t="5664" r="18700" b="9896"/>
          <a:stretch/>
        </p:blipFill>
        <p:spPr>
          <a:xfrm>
            <a:off x="0" y="1"/>
            <a:ext cx="2330780" cy="20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66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90;p35">
            <a:extLst>
              <a:ext uri="{FF2B5EF4-FFF2-40B4-BE49-F238E27FC236}">
                <a16:creationId xmlns:a16="http://schemas.microsoft.com/office/drawing/2014/main" id="{44662D8E-0E83-AE7A-6740-20F6A936F553}"/>
              </a:ext>
            </a:extLst>
          </p:cNvPr>
          <p:cNvSpPr/>
          <p:nvPr/>
        </p:nvSpPr>
        <p:spPr>
          <a:xfrm>
            <a:off x="375687" y="3770338"/>
            <a:ext cx="5532559" cy="298946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title"/>
          </p:nvPr>
        </p:nvSpPr>
        <p:spPr>
          <a:xfrm>
            <a:off x="1248747" y="171987"/>
            <a:ext cx="10363200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alibri"/>
              <a:buNone/>
            </a:pPr>
            <a:r>
              <a:rPr lang="fr-FR" sz="4500" dirty="0">
                <a:latin typeface="Calibri"/>
                <a:ea typeface="Calibri"/>
                <a:cs typeface="Calibri"/>
                <a:sym typeface="Calibri"/>
              </a:rPr>
              <a:t>Les indicateurs de santé</a:t>
            </a:r>
            <a:endParaRPr sz="45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Google Shape;212;p5"/>
          <p:cNvSpPr txBox="1"/>
          <p:nvPr/>
        </p:nvSpPr>
        <p:spPr>
          <a:xfrm>
            <a:off x="879333" y="973863"/>
            <a:ext cx="10363200" cy="282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325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connaissance de l’état de santé d’une population s’exprime par l’intermédiaire d’indicateurs de santé qui sont des variables reflétant l’état de santé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200" u="sng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Rôle des indicateurs de santé 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des problèmes de santé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Priorisation des actions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2" name="Google Shape;212;p5">
            <a:extLst>
              <a:ext uri="{FF2B5EF4-FFF2-40B4-BE49-F238E27FC236}">
                <a16:creationId xmlns:a16="http://schemas.microsoft.com/office/drawing/2014/main" id="{95C36F56-0DB2-22C9-4280-3C728C9FFDD6}"/>
              </a:ext>
            </a:extLst>
          </p:cNvPr>
          <p:cNvSpPr txBox="1"/>
          <p:nvPr/>
        </p:nvSpPr>
        <p:spPr>
          <a:xfrm>
            <a:off x="733438" y="3828884"/>
            <a:ext cx="5105400" cy="293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325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indicateurs spécifiques à la mortalité </a:t>
            </a:r>
            <a:r>
              <a:rPr lang="fr-FR" sz="2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2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Taux de mortalité par pathologie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Mortalité prématurée et évitable 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Années potentielles de vie perdues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Taux de mortalité infantile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Taux de mortalité néonatale</a:t>
            </a:r>
          </a:p>
        </p:txBody>
      </p:sp>
      <p:pic>
        <p:nvPicPr>
          <p:cNvPr id="5" name="Image 4" descr="Une image contenant sablier, en bois&#10;&#10;Description générée automatiquement">
            <a:extLst>
              <a:ext uri="{FF2B5EF4-FFF2-40B4-BE49-F238E27FC236}">
                <a16:creationId xmlns:a16="http://schemas.microsoft.com/office/drawing/2014/main" id="{681B7B8E-D268-71B7-78D2-A1BC6D3D31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10" r="32604"/>
          <a:stretch/>
        </p:blipFill>
        <p:spPr>
          <a:xfrm>
            <a:off x="6283756" y="2008011"/>
            <a:ext cx="5742413" cy="475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91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590;p35">
            <a:extLst>
              <a:ext uri="{FF2B5EF4-FFF2-40B4-BE49-F238E27FC236}">
                <a16:creationId xmlns:a16="http://schemas.microsoft.com/office/drawing/2014/main" id="{96B0E228-5473-F152-33DF-A2247AF4111E}"/>
              </a:ext>
            </a:extLst>
          </p:cNvPr>
          <p:cNvSpPr/>
          <p:nvPr/>
        </p:nvSpPr>
        <p:spPr>
          <a:xfrm>
            <a:off x="6634976" y="1191260"/>
            <a:ext cx="5262383" cy="350289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590;p35">
            <a:extLst>
              <a:ext uri="{FF2B5EF4-FFF2-40B4-BE49-F238E27FC236}">
                <a16:creationId xmlns:a16="http://schemas.microsoft.com/office/drawing/2014/main" id="{03CB14C7-A8F7-63EC-9E55-FCF016B8DCEF}"/>
              </a:ext>
            </a:extLst>
          </p:cNvPr>
          <p:cNvSpPr/>
          <p:nvPr/>
        </p:nvSpPr>
        <p:spPr>
          <a:xfrm>
            <a:off x="689269" y="1191260"/>
            <a:ext cx="5624427" cy="350289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title"/>
          </p:nvPr>
        </p:nvSpPr>
        <p:spPr>
          <a:xfrm>
            <a:off x="1248747" y="171987"/>
            <a:ext cx="10363200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alibri"/>
              <a:buNone/>
            </a:pPr>
            <a:r>
              <a:rPr lang="fr-FR" sz="4500" dirty="0">
                <a:latin typeface="Calibri"/>
                <a:ea typeface="Calibri"/>
                <a:cs typeface="Calibri"/>
                <a:sym typeface="Calibri"/>
              </a:rPr>
              <a:t>Les indicateurs spécifiques de la morbidité</a:t>
            </a:r>
            <a:endParaRPr sz="45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Google Shape;212;p5">
            <a:extLst>
              <a:ext uri="{FF2B5EF4-FFF2-40B4-BE49-F238E27FC236}">
                <a16:creationId xmlns:a16="http://schemas.microsoft.com/office/drawing/2014/main" id="{95C36F56-0DB2-22C9-4280-3C728C9FFDD6}"/>
              </a:ext>
            </a:extLst>
          </p:cNvPr>
          <p:cNvSpPr txBox="1"/>
          <p:nvPr/>
        </p:nvSpPr>
        <p:spPr>
          <a:xfrm>
            <a:off x="805921" y="1243861"/>
            <a:ext cx="5290080" cy="345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325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b="1" u="sng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Prévalence</a:t>
            </a:r>
            <a:r>
              <a:rPr lang="fr-FR" sz="2200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endParaRPr lang="fr-FR" sz="2200" dirty="0">
              <a:solidFill>
                <a:srgbClr val="ED7D3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Proportion de personnes atteintes d’une affection dans une population donnée, à un </a:t>
            </a: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donné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esure la présence d’une maladie dans la population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S’exprime en nombre de cas rapporté à une population</a:t>
            </a:r>
          </a:p>
        </p:txBody>
      </p:sp>
      <p:sp>
        <p:nvSpPr>
          <p:cNvPr id="3" name="Google Shape;212;p5">
            <a:extLst>
              <a:ext uri="{FF2B5EF4-FFF2-40B4-BE49-F238E27FC236}">
                <a16:creationId xmlns:a16="http://schemas.microsoft.com/office/drawing/2014/main" id="{ACF89CDD-CF8D-8836-33DD-9A69175F1D72}"/>
              </a:ext>
            </a:extLst>
          </p:cNvPr>
          <p:cNvSpPr txBox="1"/>
          <p:nvPr/>
        </p:nvSpPr>
        <p:spPr>
          <a:xfrm>
            <a:off x="6791959" y="1243861"/>
            <a:ext cx="4905670" cy="3812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325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Incidence</a:t>
            </a:r>
            <a:r>
              <a:rPr lang="fr-FR" sz="2200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endParaRPr lang="fr-FR" sz="2200" dirty="0">
              <a:solidFill>
                <a:srgbClr val="ED7D3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 </a:t>
            </a: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nouveaux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 d’une maladie observés dans une population donnée, pendant une </a:t>
            </a: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période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donnée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 au risque moyen de contracter la maladie pendant la période étudiée pour n’importe quel individu de la population étudiée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8C5A83A-4C13-2BE3-D39F-3C5E680453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40"/>
          <a:stretch/>
        </p:blipFill>
        <p:spPr bwMode="auto">
          <a:xfrm>
            <a:off x="782063" y="5273720"/>
            <a:ext cx="3529763" cy="556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2E60052-16BA-72CB-2F95-3409E02A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27" t="-6097"/>
          <a:stretch/>
        </p:blipFill>
        <p:spPr>
          <a:xfrm>
            <a:off x="8171503" y="5237672"/>
            <a:ext cx="4020497" cy="61966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41E4417-9052-F1E8-2DC9-B45211E85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276" y="4836987"/>
            <a:ext cx="3488840" cy="198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7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>
          <a:extLst>
            <a:ext uri="{FF2B5EF4-FFF2-40B4-BE49-F238E27FC236}">
              <a16:creationId xmlns:a16="http://schemas.microsoft.com/office/drawing/2014/main" id="{C012D6E6-3885-F24F-91B9-8C729CCCB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">
            <a:extLst>
              <a:ext uri="{FF2B5EF4-FFF2-40B4-BE49-F238E27FC236}">
                <a16:creationId xmlns:a16="http://schemas.microsoft.com/office/drawing/2014/main" id="{E2E1A9D5-78C2-BBDC-D079-A0A8D0314636}"/>
              </a:ext>
            </a:extLst>
          </p:cNvPr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Google Shape;210;p5">
            <a:extLst>
              <a:ext uri="{FF2B5EF4-FFF2-40B4-BE49-F238E27FC236}">
                <a16:creationId xmlns:a16="http://schemas.microsoft.com/office/drawing/2014/main" id="{2F0284CA-756B-9F60-5DB7-4225DD55CE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8747" y="171987"/>
            <a:ext cx="10363200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alibri"/>
              <a:buNone/>
            </a:pPr>
            <a:r>
              <a:rPr lang="fr-FR" sz="4500" dirty="0">
                <a:latin typeface="Calibri"/>
                <a:ea typeface="Calibri"/>
                <a:cs typeface="Calibri"/>
                <a:sym typeface="Calibri"/>
              </a:rPr>
              <a:t>Les différentes enquêtes en épidémiologie</a:t>
            </a:r>
            <a:endParaRPr sz="45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Média en ligne 1" title="Enquêtes observationnelles en épidémiologie">
            <a:hlinkClick r:id="" action="ppaction://media"/>
            <a:extLst>
              <a:ext uri="{FF2B5EF4-FFF2-40B4-BE49-F238E27FC236}">
                <a16:creationId xmlns:a16="http://schemas.microsoft.com/office/drawing/2014/main" id="{5C3ACB37-2BB1-4CC2-2D59-37434E55DA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9516" y="1070610"/>
            <a:ext cx="9692967" cy="547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0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DE64317-614B-A785-ED62-D18F4CE15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91260"/>
            <a:ext cx="12030135" cy="4919608"/>
          </a:xfrm>
          <a:prstGeom prst="rect">
            <a:avLst/>
          </a:prstGeom>
        </p:spPr>
      </p:pic>
      <p:sp>
        <p:nvSpPr>
          <p:cNvPr id="211" name="Google Shape;211;p5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Google Shape;210;p5">
            <a:extLst>
              <a:ext uri="{FF2B5EF4-FFF2-40B4-BE49-F238E27FC236}">
                <a16:creationId xmlns:a16="http://schemas.microsoft.com/office/drawing/2014/main" id="{3308649F-6C29-7BE7-67B5-D52A822331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8747" y="171987"/>
            <a:ext cx="10363200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alibri"/>
              <a:buNone/>
            </a:pPr>
            <a:r>
              <a:rPr lang="fr-FR" sz="4500" dirty="0">
                <a:latin typeface="Calibri"/>
                <a:ea typeface="Calibri"/>
                <a:cs typeface="Calibri"/>
                <a:sym typeface="Calibri"/>
              </a:rPr>
              <a:t>Les différentes enquêtes en épidémiologie</a:t>
            </a:r>
            <a:endParaRPr sz="45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8419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90;p35">
            <a:extLst>
              <a:ext uri="{FF2B5EF4-FFF2-40B4-BE49-F238E27FC236}">
                <a16:creationId xmlns:a16="http://schemas.microsoft.com/office/drawing/2014/main" id="{5A4D0952-4503-F9D5-4F50-55A3D5F3A0C9}"/>
              </a:ext>
            </a:extLst>
          </p:cNvPr>
          <p:cNvSpPr/>
          <p:nvPr/>
        </p:nvSpPr>
        <p:spPr>
          <a:xfrm>
            <a:off x="6467707" y="2828997"/>
            <a:ext cx="5542156" cy="3691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Image 10" descr="Une image contenant texte, horloge&#10;&#10;Description générée automatiquement">
            <a:extLst>
              <a:ext uri="{FF2B5EF4-FFF2-40B4-BE49-F238E27FC236}">
                <a16:creationId xmlns:a16="http://schemas.microsoft.com/office/drawing/2014/main" id="{A628B590-8E1A-2FCA-2493-69DA5E6E8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5" t="14909" r="11429" b="17370"/>
          <a:stretch/>
        </p:blipFill>
        <p:spPr>
          <a:xfrm>
            <a:off x="9361449" y="115459"/>
            <a:ext cx="2830551" cy="2574902"/>
          </a:xfrm>
          <a:prstGeom prst="rect">
            <a:avLst/>
          </a:prstGeom>
        </p:spPr>
      </p:pic>
      <p:sp>
        <p:nvSpPr>
          <p:cNvPr id="7" name="Google Shape;590;p35">
            <a:extLst>
              <a:ext uri="{FF2B5EF4-FFF2-40B4-BE49-F238E27FC236}">
                <a16:creationId xmlns:a16="http://schemas.microsoft.com/office/drawing/2014/main" id="{A57B667C-240A-4D6F-9598-FA96A229AFFC}"/>
              </a:ext>
            </a:extLst>
          </p:cNvPr>
          <p:cNvSpPr/>
          <p:nvPr/>
        </p:nvSpPr>
        <p:spPr>
          <a:xfrm>
            <a:off x="557545" y="2140212"/>
            <a:ext cx="5624427" cy="445509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1" name="Google Shape;211;p5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Google Shape;212;p5">
            <a:extLst>
              <a:ext uri="{FF2B5EF4-FFF2-40B4-BE49-F238E27FC236}">
                <a16:creationId xmlns:a16="http://schemas.microsoft.com/office/drawing/2014/main" id="{95C36F56-0DB2-22C9-4280-3C728C9FFDD6}"/>
              </a:ext>
            </a:extLst>
          </p:cNvPr>
          <p:cNvSpPr txBox="1"/>
          <p:nvPr/>
        </p:nvSpPr>
        <p:spPr>
          <a:xfrm>
            <a:off x="843280" y="2140212"/>
            <a:ext cx="5105400" cy="428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325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b="1" u="sng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Enquête transversale</a:t>
            </a:r>
            <a:r>
              <a:rPr lang="fr-FR" sz="2200" u="sng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 une photographie instantanée d’une situation sanitaire ou de cas existants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Mesure chez les individus d'une population donnée un ensemble de caractéristiques au </a:t>
            </a: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même moment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 de connaître à un moment donné l’état sanitaire de la population</a:t>
            </a:r>
          </a:p>
        </p:txBody>
      </p:sp>
      <p:sp>
        <p:nvSpPr>
          <p:cNvPr id="3" name="Google Shape;212;p5">
            <a:extLst>
              <a:ext uri="{FF2B5EF4-FFF2-40B4-BE49-F238E27FC236}">
                <a16:creationId xmlns:a16="http://schemas.microsoft.com/office/drawing/2014/main" id="{ACF89CDD-CF8D-8836-33DD-9A69175F1D72}"/>
              </a:ext>
            </a:extLst>
          </p:cNvPr>
          <p:cNvSpPr txBox="1"/>
          <p:nvPr/>
        </p:nvSpPr>
        <p:spPr>
          <a:xfrm>
            <a:off x="6739517" y="3055146"/>
            <a:ext cx="5105400" cy="308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325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b="1" u="sng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Enquêtes longitudinales</a:t>
            </a:r>
            <a:r>
              <a:rPr lang="fr-FR" sz="2200" u="sng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Etude de l’évolution d’un phénomène dans le temps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Investigations répétées prolongées dans le temps auprès d’une population définie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Suivi d’un groupe d’individus pendant un certain temps</a:t>
            </a:r>
          </a:p>
        </p:txBody>
      </p:sp>
      <p:sp>
        <p:nvSpPr>
          <p:cNvPr id="6" name="Google Shape;221;p6">
            <a:extLst>
              <a:ext uri="{FF2B5EF4-FFF2-40B4-BE49-F238E27FC236}">
                <a16:creationId xmlns:a16="http://schemas.microsoft.com/office/drawing/2014/main" id="{F858342B-78AB-AE1D-6748-E96D066BF4D5}"/>
              </a:ext>
            </a:extLst>
          </p:cNvPr>
          <p:cNvSpPr txBox="1">
            <a:spLocks/>
          </p:cNvSpPr>
          <p:nvPr/>
        </p:nvSpPr>
        <p:spPr>
          <a:xfrm>
            <a:off x="1741611" y="254095"/>
            <a:ext cx="8708777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buClr>
                <a:srgbClr val="0070C0"/>
              </a:buClr>
              <a:buSzPts val="5000"/>
              <a:buFont typeface="Calibri"/>
              <a:buNone/>
            </a:pPr>
            <a:r>
              <a:rPr lang="fr-FR" sz="45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A. L’épidémiologie descriptive</a:t>
            </a:r>
          </a:p>
        </p:txBody>
      </p:sp>
      <p:pic>
        <p:nvPicPr>
          <p:cNvPr id="9" name="Image 8" descr="Une image contenant personne, tenant, main, équipement électronique&#10;&#10;Description générée automatiquement">
            <a:extLst>
              <a:ext uri="{FF2B5EF4-FFF2-40B4-BE49-F238E27FC236}">
                <a16:creationId xmlns:a16="http://schemas.microsoft.com/office/drawing/2014/main" id="{6A808C4F-7FEB-1F0B-1E4E-784769EC41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00" t="6265" r="24923" b="38821"/>
          <a:stretch/>
        </p:blipFill>
        <p:spPr>
          <a:xfrm>
            <a:off x="-57468" y="-110690"/>
            <a:ext cx="2580074" cy="214021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DEA001F-FA01-2A6A-E984-D167BA575C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02" t="25452" r="6161" b="16822"/>
          <a:stretch/>
        </p:blipFill>
        <p:spPr>
          <a:xfrm>
            <a:off x="6243322" y="1210797"/>
            <a:ext cx="1854821" cy="136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51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01F63A25-CE8F-5498-CA11-E695D64DE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407B622-8F5A-B2AA-6525-3299C59E7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91260"/>
            <a:ext cx="12030135" cy="4919608"/>
          </a:xfrm>
          <a:prstGeom prst="rect">
            <a:avLst/>
          </a:prstGeom>
        </p:spPr>
      </p:pic>
      <p:sp>
        <p:nvSpPr>
          <p:cNvPr id="211" name="Google Shape;211;p5">
            <a:extLst>
              <a:ext uri="{FF2B5EF4-FFF2-40B4-BE49-F238E27FC236}">
                <a16:creationId xmlns:a16="http://schemas.microsoft.com/office/drawing/2014/main" id="{735133BF-079D-2C18-F7F1-CB5D6CB941DE}"/>
              </a:ext>
            </a:extLst>
          </p:cNvPr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Google Shape;210;p5">
            <a:extLst>
              <a:ext uri="{FF2B5EF4-FFF2-40B4-BE49-F238E27FC236}">
                <a16:creationId xmlns:a16="http://schemas.microsoft.com/office/drawing/2014/main" id="{E8D105E7-37F4-18FA-8A91-3AE6D275B1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8747" y="171987"/>
            <a:ext cx="10363200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alibri"/>
              <a:buNone/>
            </a:pPr>
            <a:r>
              <a:rPr lang="fr-FR" sz="4500" dirty="0">
                <a:latin typeface="Calibri"/>
                <a:ea typeface="Calibri"/>
                <a:cs typeface="Calibri"/>
                <a:sym typeface="Calibri"/>
              </a:rPr>
              <a:t>Les différentes enquêtes en épidémiologie</a:t>
            </a:r>
            <a:endParaRPr sz="45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4222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730B54F-65A3-76F1-32A3-F202483F1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037" y="845144"/>
            <a:ext cx="4310963" cy="5873033"/>
          </a:xfrm>
          <a:prstGeom prst="rect">
            <a:avLst/>
          </a:prstGeom>
        </p:spPr>
      </p:pic>
      <p:sp>
        <p:nvSpPr>
          <p:cNvPr id="17" name="Rectangle : avec coin arrondi 16">
            <a:extLst>
              <a:ext uri="{FF2B5EF4-FFF2-40B4-BE49-F238E27FC236}">
                <a16:creationId xmlns:a16="http://schemas.microsoft.com/office/drawing/2014/main" id="{C32AF05E-F9F7-10E4-F9D8-EC1671BD1F26}"/>
              </a:ext>
            </a:extLst>
          </p:cNvPr>
          <p:cNvSpPr/>
          <p:nvPr/>
        </p:nvSpPr>
        <p:spPr>
          <a:xfrm>
            <a:off x="104550" y="5226784"/>
            <a:ext cx="7974415" cy="1624803"/>
          </a:xfrm>
          <a:prstGeom prst="round1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1" name="Google Shape;211;p5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Google Shape;212;p5">
            <a:extLst>
              <a:ext uri="{FF2B5EF4-FFF2-40B4-BE49-F238E27FC236}">
                <a16:creationId xmlns:a16="http://schemas.microsoft.com/office/drawing/2014/main" id="{95C36F56-0DB2-22C9-4280-3C728C9FFDD6}"/>
              </a:ext>
            </a:extLst>
          </p:cNvPr>
          <p:cNvSpPr txBox="1"/>
          <p:nvPr/>
        </p:nvSpPr>
        <p:spPr>
          <a:xfrm>
            <a:off x="733437" y="845144"/>
            <a:ext cx="7256319" cy="441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325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groupes de sujets : l’un exposé / l’autre non exposé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Exposition à un facteur susceptible d’↗ ou ↘ le risque de maladie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Suivis des sujets jusqu’à l’apparition de la maladie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Comparaison de l’incidence de la maladie dans chaque groupe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b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Cohorte prospective 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débute 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 l’apparition de la maladie</a:t>
            </a:r>
          </a:p>
          <a:p>
            <a:pPr algn="just"/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Etudie l’apparition de la maladie au cours du temps</a:t>
            </a:r>
          </a:p>
          <a:p>
            <a:pPr algn="just"/>
            <a:endParaRPr lang="fr-FR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Sélection des sujets : identification </a:t>
            </a:r>
            <a:r>
              <a:rPr lang="fr-FR" sz="20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présent </a:t>
            </a:r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2 groupes exposés / non exposés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Recueil des informations : malade / non malade </a:t>
            </a:r>
            <a:r>
              <a:rPr lang="fr-FR" sz="20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futur</a:t>
            </a:r>
          </a:p>
        </p:txBody>
      </p:sp>
      <p:sp>
        <p:nvSpPr>
          <p:cNvPr id="6" name="Google Shape;221;p6">
            <a:extLst>
              <a:ext uri="{FF2B5EF4-FFF2-40B4-BE49-F238E27FC236}">
                <a16:creationId xmlns:a16="http://schemas.microsoft.com/office/drawing/2014/main" id="{F858342B-78AB-AE1D-6748-E96D066BF4D5}"/>
              </a:ext>
            </a:extLst>
          </p:cNvPr>
          <p:cNvSpPr txBox="1">
            <a:spLocks/>
          </p:cNvSpPr>
          <p:nvPr/>
        </p:nvSpPr>
        <p:spPr>
          <a:xfrm>
            <a:off x="200722" y="69912"/>
            <a:ext cx="11385395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buClr>
                <a:srgbClr val="0070C0"/>
              </a:buClr>
              <a:buSzPts val="5000"/>
            </a:pPr>
            <a:r>
              <a:rPr lang="fr-FR" sz="45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B. L’épidémiologie analytique : Etude de Cohorte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2EF460A-56A8-079F-2F27-41A34055FB97}"/>
              </a:ext>
            </a:extLst>
          </p:cNvPr>
          <p:cNvSpPr txBox="1"/>
          <p:nvPr/>
        </p:nvSpPr>
        <p:spPr>
          <a:xfrm>
            <a:off x="289932" y="5226784"/>
            <a:ext cx="77890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</a:t>
            </a:r>
            <a:r>
              <a:rPr lang="fr-FR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Lien entre radiations ionisantes et leucémie</a:t>
            </a:r>
          </a:p>
          <a:p>
            <a:pPr marL="342900" indent="-342900" algn="just">
              <a:buFontTx/>
              <a:buChar char="-"/>
            </a:pPr>
            <a:r>
              <a:rPr lang="fr-FR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xposés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fr-FR" sz="2000" b="1" dirty="0"/>
              <a:t>♂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atteints de cancer de la prostate traités par radiothérapie</a:t>
            </a:r>
          </a:p>
          <a:p>
            <a:pPr marL="342900" indent="-342900" algn="just">
              <a:buFontTx/>
              <a:buChar char="-"/>
            </a:pPr>
            <a:r>
              <a:rPr lang="fr-FR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r-FR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exposés 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000" b="1" dirty="0"/>
              <a:t>♂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atteints de cancer de la prostate sans radiothérapie</a:t>
            </a:r>
          </a:p>
          <a:p>
            <a:pPr marL="342900" indent="-342900" algn="just">
              <a:buFontTx/>
              <a:buChar char="-"/>
            </a:pPr>
            <a:r>
              <a:rPr lang="fr-FR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Durée du suivi 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10 ans pour étudier la survenue de leucémie dans chaque groupe </a:t>
            </a:r>
          </a:p>
        </p:txBody>
      </p:sp>
      <p:pic>
        <p:nvPicPr>
          <p:cNvPr id="21" name="Image 20" descr="Une image contenant texte, signe, clipart&#10;&#10;Description générée automatiquement">
            <a:extLst>
              <a:ext uri="{FF2B5EF4-FFF2-40B4-BE49-F238E27FC236}">
                <a16:creationId xmlns:a16="http://schemas.microsoft.com/office/drawing/2014/main" id="{732DD26B-F7BF-7BF4-2724-11E558B26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519" y="5262882"/>
            <a:ext cx="390237" cy="39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81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: avec coin arrondi 15">
            <a:extLst>
              <a:ext uri="{FF2B5EF4-FFF2-40B4-BE49-F238E27FC236}">
                <a16:creationId xmlns:a16="http://schemas.microsoft.com/office/drawing/2014/main" id="{AD4BF12E-8A61-C177-BFA4-AFB1FE3D9294}"/>
              </a:ext>
            </a:extLst>
          </p:cNvPr>
          <p:cNvSpPr/>
          <p:nvPr/>
        </p:nvSpPr>
        <p:spPr>
          <a:xfrm>
            <a:off x="568712" y="5477895"/>
            <a:ext cx="6523464" cy="1184847"/>
          </a:xfrm>
          <a:prstGeom prst="round1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1" name="Google Shape;211;p5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Google Shape;212;p5">
            <a:extLst>
              <a:ext uri="{FF2B5EF4-FFF2-40B4-BE49-F238E27FC236}">
                <a16:creationId xmlns:a16="http://schemas.microsoft.com/office/drawing/2014/main" id="{95C36F56-0DB2-22C9-4280-3C728C9FFDD6}"/>
              </a:ext>
            </a:extLst>
          </p:cNvPr>
          <p:cNvSpPr txBox="1"/>
          <p:nvPr/>
        </p:nvSpPr>
        <p:spPr>
          <a:xfrm>
            <a:off x="710301" y="984967"/>
            <a:ext cx="6381875" cy="4353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325" rIns="0" bIns="0" anchor="t" anchorCtr="0">
            <a:spAutoFit/>
          </a:bodyPr>
          <a:lstStyle/>
          <a:p>
            <a:pPr algn="just"/>
            <a:r>
              <a:rPr lang="fr-FR" sz="2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Cohorte</a:t>
            </a:r>
            <a:r>
              <a:rPr lang="fr-FR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rétrospective : </a:t>
            </a:r>
            <a:endParaRPr lang="fr-FR" sz="2000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Etudie les éventuelles liaisons existantes entre une maladie et un facteur de risque ou un phénomène antérieur</a:t>
            </a:r>
          </a:p>
          <a:p>
            <a:pPr algn="just"/>
            <a:endParaRPr lang="fr-F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déroule après l’apparition de la maladie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pratique:</a:t>
            </a:r>
            <a:endParaRPr lang="fr-FR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Sélection des sujets : identification de 2 groupes exposés / non exposés dans le </a:t>
            </a:r>
            <a:r>
              <a:rPr lang="fr-FR" sz="20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passé</a:t>
            </a:r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Recueil des informations malade / non malade </a:t>
            </a:r>
            <a:r>
              <a:rPr lang="fr-FR" sz="20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présent</a:t>
            </a:r>
          </a:p>
        </p:txBody>
      </p:sp>
      <p:sp>
        <p:nvSpPr>
          <p:cNvPr id="11" name="Google Shape;221;p6">
            <a:extLst>
              <a:ext uri="{FF2B5EF4-FFF2-40B4-BE49-F238E27FC236}">
                <a16:creationId xmlns:a16="http://schemas.microsoft.com/office/drawing/2014/main" id="{C56E02F6-95F7-DDFB-8979-33DF87CD2DDF}"/>
              </a:ext>
            </a:extLst>
          </p:cNvPr>
          <p:cNvSpPr txBox="1">
            <a:spLocks/>
          </p:cNvSpPr>
          <p:nvPr/>
        </p:nvSpPr>
        <p:spPr>
          <a:xfrm>
            <a:off x="200722" y="139823"/>
            <a:ext cx="11385395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buClr>
                <a:srgbClr val="0070C0"/>
              </a:buClr>
              <a:buSzPts val="5000"/>
            </a:pPr>
            <a:r>
              <a:rPr lang="fr-FR" sz="45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B. L’épidémiologie analytique : Etude de Cohorte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5E725E4-E32F-C69C-20B1-B25EDF4AB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974" y="845144"/>
            <a:ext cx="4733925" cy="592455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9EE30B0-612E-B3B0-D254-80EAC869B094}"/>
              </a:ext>
            </a:extLst>
          </p:cNvPr>
          <p:cNvSpPr txBox="1"/>
          <p:nvPr/>
        </p:nvSpPr>
        <p:spPr>
          <a:xfrm>
            <a:off x="843280" y="5716375"/>
            <a:ext cx="6155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</a:t>
            </a:r>
            <a:r>
              <a:rPr lang="fr-FR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Lien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exposition à l’amiante et cancer dans une usine où travaillent des femmes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DE10B96-A7BA-A79E-DEC1-4BC131F72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283" y="6089931"/>
            <a:ext cx="545454" cy="47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1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2612" y="183502"/>
            <a:ext cx="1812234" cy="102511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"/>
          <p:cNvSpPr txBox="1">
            <a:spLocks noGrp="1"/>
          </p:cNvSpPr>
          <p:nvPr>
            <p:ph type="title"/>
          </p:nvPr>
        </p:nvSpPr>
        <p:spPr>
          <a:xfrm>
            <a:off x="108735" y="212828"/>
            <a:ext cx="9398712" cy="134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0C225"/>
              </a:buClr>
              <a:buSzPts val="4500"/>
              <a:buFont typeface="Calibri"/>
              <a:buNone/>
            </a:pPr>
            <a:r>
              <a:rPr lang="fr-FR" sz="4100" dirty="0"/>
              <a:t>Pourquoi l’épidémiologie ça peut être fun ? </a:t>
            </a:r>
            <a:endParaRPr sz="4100" dirty="0"/>
          </a:p>
        </p:txBody>
      </p:sp>
      <p:sp>
        <p:nvSpPr>
          <p:cNvPr id="188" name="Google Shape;188;p3"/>
          <p:cNvSpPr txBox="1"/>
          <p:nvPr/>
        </p:nvSpPr>
        <p:spPr>
          <a:xfrm>
            <a:off x="416311" y="1208616"/>
            <a:ext cx="9220200" cy="1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Application dans la vie de tous les jours</a:t>
            </a:r>
            <a:endParaRPr sz="25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25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  Aujourd’hui, il ne suffit pas de traiter les maladies, il faut les prévenir » </a:t>
            </a:r>
            <a:r>
              <a:rPr lang="fr-FR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 Dr </a:t>
            </a:r>
            <a:r>
              <a:rPr lang="fr-FR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Belpompe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3"/>
          <p:cNvPicPr preferRelativeResize="0"/>
          <p:nvPr/>
        </p:nvPicPr>
        <p:blipFill rotWithShape="1">
          <a:blip r:embed="rId4">
            <a:alphaModFix/>
          </a:blip>
          <a:srcRect l="8359" t="6927" r="8130" b="7999"/>
          <a:stretch/>
        </p:blipFill>
        <p:spPr>
          <a:xfrm>
            <a:off x="2776653" y="3105614"/>
            <a:ext cx="5207619" cy="3539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2076AC59-32E1-BD93-5EFE-28CA99273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C8B4E919-D20B-FF6A-42A9-2B089A7EA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91260"/>
            <a:ext cx="12030135" cy="4919608"/>
          </a:xfrm>
          <a:prstGeom prst="rect">
            <a:avLst/>
          </a:prstGeom>
        </p:spPr>
      </p:pic>
      <p:sp>
        <p:nvSpPr>
          <p:cNvPr id="211" name="Google Shape;211;p5">
            <a:extLst>
              <a:ext uri="{FF2B5EF4-FFF2-40B4-BE49-F238E27FC236}">
                <a16:creationId xmlns:a16="http://schemas.microsoft.com/office/drawing/2014/main" id="{1327F051-0AB4-B262-8C9B-B627F42DF8B7}"/>
              </a:ext>
            </a:extLst>
          </p:cNvPr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Google Shape;210;p5">
            <a:extLst>
              <a:ext uri="{FF2B5EF4-FFF2-40B4-BE49-F238E27FC236}">
                <a16:creationId xmlns:a16="http://schemas.microsoft.com/office/drawing/2014/main" id="{5D75C748-8806-EEA7-BAE4-BC70C223D1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8747" y="171987"/>
            <a:ext cx="10363200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alibri"/>
              <a:buNone/>
            </a:pPr>
            <a:r>
              <a:rPr lang="fr-FR" sz="4500" dirty="0">
                <a:latin typeface="Calibri"/>
                <a:ea typeface="Calibri"/>
                <a:cs typeface="Calibri"/>
                <a:sym typeface="Calibri"/>
              </a:rPr>
              <a:t>Les différentes enquêtes en épidémiologie</a:t>
            </a:r>
            <a:endParaRPr sz="45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4928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Google Shape;221;p6">
            <a:extLst>
              <a:ext uri="{FF2B5EF4-FFF2-40B4-BE49-F238E27FC236}">
                <a16:creationId xmlns:a16="http://schemas.microsoft.com/office/drawing/2014/main" id="{A50919D8-2C63-4D88-798D-C3CBD2FEE3E2}"/>
              </a:ext>
            </a:extLst>
          </p:cNvPr>
          <p:cNvSpPr txBox="1">
            <a:spLocks/>
          </p:cNvSpPr>
          <p:nvPr/>
        </p:nvSpPr>
        <p:spPr>
          <a:xfrm>
            <a:off x="-100361" y="139823"/>
            <a:ext cx="11991278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buClr>
                <a:srgbClr val="0070C0"/>
              </a:buClr>
              <a:buSzPts val="5000"/>
            </a:pPr>
            <a:r>
              <a:rPr lang="fr-FR" sz="45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B. L’épidémiologie analytique : Etude Cas Témoin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733F0C-A7DC-1AB9-40D6-E2A37BC5A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719" y="1398517"/>
            <a:ext cx="6371296" cy="464932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F84984C-AC6F-DC1D-42C8-F4E8598B738E}"/>
              </a:ext>
            </a:extLst>
          </p:cNvPr>
          <p:cNvSpPr txBox="1"/>
          <p:nvPr/>
        </p:nvSpPr>
        <p:spPr>
          <a:xfrm>
            <a:off x="720617" y="1010245"/>
            <a:ext cx="4929102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Deux groupes étudiés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« cas </a:t>
            </a:r>
            <a:r>
              <a:rPr lang="fr-F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des sujets présentant l'événement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« </a:t>
            </a:r>
            <a:r>
              <a:rPr lang="fr-F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témoins »  </a:t>
            </a: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des sujets ne présentant pas l'événement</a:t>
            </a:r>
          </a:p>
          <a:p>
            <a:endParaRPr lang="fr-F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Sélection</a:t>
            </a: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sujets en fonction de l’apparition de la maladie (cas) ou non (témoin)</a:t>
            </a:r>
          </a:p>
          <a:p>
            <a:endParaRPr lang="fr-F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Recherche dans les antécédents l’absence ou la présence du facteur d’exposition étudié</a:t>
            </a:r>
          </a:p>
          <a:p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deux groupes seront comparés pour la fréquence de l’exposition antérieure à une caractéristique donnée </a:t>
            </a:r>
          </a:p>
        </p:txBody>
      </p:sp>
    </p:spTree>
    <p:extLst>
      <p:ext uri="{BB962C8B-B14F-4D97-AF65-F5344CB8AC3E}">
        <p14:creationId xmlns:p14="http://schemas.microsoft.com/office/powerpoint/2010/main" val="2234881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Google Shape;212;p5">
            <a:extLst>
              <a:ext uri="{FF2B5EF4-FFF2-40B4-BE49-F238E27FC236}">
                <a16:creationId xmlns:a16="http://schemas.microsoft.com/office/drawing/2014/main" id="{95C36F56-0DB2-22C9-4280-3C728C9FFDD6}"/>
              </a:ext>
            </a:extLst>
          </p:cNvPr>
          <p:cNvSpPr txBox="1"/>
          <p:nvPr/>
        </p:nvSpPr>
        <p:spPr>
          <a:xfrm>
            <a:off x="655379" y="984967"/>
            <a:ext cx="6169167" cy="35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325" rIns="0" bIns="0" anchor="t" anchorCtr="0">
            <a:spAutoFit/>
          </a:bodyPr>
          <a:lstStyle/>
          <a:p>
            <a:pPr algn="just"/>
            <a:r>
              <a:rPr lang="fr-FR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Enquête toujours rétrospective :</a:t>
            </a:r>
          </a:p>
          <a:p>
            <a:pPr algn="just"/>
            <a:endParaRPr lang="fr-FR" sz="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Etudie les éventuelles liaisons existantes entre une maladie et un facteur de risque ou un phénomène antérieur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pratique:</a:t>
            </a:r>
            <a:endParaRPr lang="fr-FR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S</a:t>
            </a:r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élection des sujets : identification de malade / non malade </a:t>
            </a:r>
            <a:r>
              <a:rPr lang="fr-FR" sz="20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présent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Recueil des informations : exposés / non exposés dans </a:t>
            </a:r>
            <a:r>
              <a:rPr lang="fr-FR" sz="20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passé</a:t>
            </a:r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21;p6">
            <a:extLst>
              <a:ext uri="{FF2B5EF4-FFF2-40B4-BE49-F238E27FC236}">
                <a16:creationId xmlns:a16="http://schemas.microsoft.com/office/drawing/2014/main" id="{A50919D8-2C63-4D88-798D-C3CBD2FEE3E2}"/>
              </a:ext>
            </a:extLst>
          </p:cNvPr>
          <p:cNvSpPr txBox="1">
            <a:spLocks/>
          </p:cNvSpPr>
          <p:nvPr/>
        </p:nvSpPr>
        <p:spPr>
          <a:xfrm>
            <a:off x="-100361" y="139823"/>
            <a:ext cx="11991278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buClr>
                <a:srgbClr val="0070C0"/>
              </a:buClr>
              <a:buSzPts val="5000"/>
            </a:pPr>
            <a:r>
              <a:rPr lang="fr-FR" sz="45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B. L’épidémiologie analytique : Etude Cas Témoin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7EF9F91-F2D3-7F9C-8A7B-A220F8C9EE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6" t="1988" r="1055" b="1988"/>
          <a:stretch/>
        </p:blipFill>
        <p:spPr>
          <a:xfrm>
            <a:off x="6944666" y="1212304"/>
            <a:ext cx="5247334" cy="5167712"/>
          </a:xfrm>
          <a:prstGeom prst="rect">
            <a:avLst/>
          </a:prstGeom>
        </p:spPr>
      </p:pic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774F8563-219B-EF2B-6642-C40E58C8241F}"/>
              </a:ext>
            </a:extLst>
          </p:cNvPr>
          <p:cNvSpPr/>
          <p:nvPr/>
        </p:nvSpPr>
        <p:spPr>
          <a:xfrm>
            <a:off x="183996" y="4680240"/>
            <a:ext cx="6760670" cy="2066936"/>
          </a:xfrm>
          <a:prstGeom prst="round1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80722D5-EE66-5DA0-9DEA-1B84F91AB9FF}"/>
              </a:ext>
            </a:extLst>
          </p:cNvPr>
          <p:cNvSpPr txBox="1"/>
          <p:nvPr/>
        </p:nvSpPr>
        <p:spPr>
          <a:xfrm>
            <a:off x="183996" y="4686082"/>
            <a:ext cx="7911790" cy="2032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</a:t>
            </a:r>
            <a:r>
              <a:rPr lang="fr-FR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lien entre portable (exposition) et tumeurs (maladie)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hommes atteints de tumeurs cérébrales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Témoins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hommes indemnes de tumeur cérébrale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Exposition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≥ 10 ans d’utilisation régulière du portable                           (vs. pas d’utilisation régulière)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75FD703-C23F-5C9A-2483-6EA9FD0BB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464" y="5045603"/>
            <a:ext cx="929268" cy="9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94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6F285720-E282-37E0-7E56-124633741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9022EA2-733B-2E41-27C7-A2372DCBB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91260"/>
            <a:ext cx="12030135" cy="4919608"/>
          </a:xfrm>
          <a:prstGeom prst="rect">
            <a:avLst/>
          </a:prstGeom>
        </p:spPr>
      </p:pic>
      <p:sp>
        <p:nvSpPr>
          <p:cNvPr id="211" name="Google Shape;211;p5">
            <a:extLst>
              <a:ext uri="{FF2B5EF4-FFF2-40B4-BE49-F238E27FC236}">
                <a16:creationId xmlns:a16="http://schemas.microsoft.com/office/drawing/2014/main" id="{005DAE70-16ED-2117-C6CF-FBC8BE79C827}"/>
              </a:ext>
            </a:extLst>
          </p:cNvPr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Google Shape;210;p5">
            <a:extLst>
              <a:ext uri="{FF2B5EF4-FFF2-40B4-BE49-F238E27FC236}">
                <a16:creationId xmlns:a16="http://schemas.microsoft.com/office/drawing/2014/main" id="{27006F09-000C-F413-7B2B-09EA114A56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8747" y="171987"/>
            <a:ext cx="10363200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alibri"/>
              <a:buNone/>
            </a:pPr>
            <a:r>
              <a:rPr lang="fr-FR" sz="4500" dirty="0">
                <a:latin typeface="Calibri"/>
                <a:ea typeface="Calibri"/>
                <a:cs typeface="Calibri"/>
                <a:sym typeface="Calibri"/>
              </a:rPr>
              <a:t>Les différentes enquêtes en épidémiologie</a:t>
            </a:r>
            <a:endParaRPr sz="45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565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Google Shape;212;p5">
            <a:extLst>
              <a:ext uri="{FF2B5EF4-FFF2-40B4-BE49-F238E27FC236}">
                <a16:creationId xmlns:a16="http://schemas.microsoft.com/office/drawing/2014/main" id="{95C36F56-0DB2-22C9-4280-3C728C9FFDD6}"/>
              </a:ext>
            </a:extLst>
          </p:cNvPr>
          <p:cNvSpPr txBox="1"/>
          <p:nvPr/>
        </p:nvSpPr>
        <p:spPr>
          <a:xfrm>
            <a:off x="655378" y="1425008"/>
            <a:ext cx="5756573" cy="510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325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Enquête transversale:</a:t>
            </a:r>
            <a:endParaRPr lang="fr-FR" sz="22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esurer chez les individus d'une population donnée un ensemble de caractéristiques au même moment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 descriptif, souvent utilisée à visée analytique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ais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résultats obtenus sont plus difficilement interprétables car l'exposition à la caractéristique et la présence de la maladie sont mesurées au même moment</a:t>
            </a:r>
          </a:p>
        </p:txBody>
      </p:sp>
      <p:sp>
        <p:nvSpPr>
          <p:cNvPr id="4" name="Google Shape;221;p6">
            <a:extLst>
              <a:ext uri="{FF2B5EF4-FFF2-40B4-BE49-F238E27FC236}">
                <a16:creationId xmlns:a16="http://schemas.microsoft.com/office/drawing/2014/main" id="{E91AA8CD-E55C-B3CA-E9EB-40E825DD2789}"/>
              </a:ext>
            </a:extLst>
          </p:cNvPr>
          <p:cNvSpPr txBox="1">
            <a:spLocks/>
          </p:cNvSpPr>
          <p:nvPr/>
        </p:nvSpPr>
        <p:spPr>
          <a:xfrm>
            <a:off x="-100361" y="139823"/>
            <a:ext cx="11991278" cy="67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buClr>
                <a:srgbClr val="0070C0"/>
              </a:buClr>
              <a:buSzPts val="5000"/>
            </a:pPr>
            <a:r>
              <a:rPr lang="fr-FR" sz="43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B. L’épidémiologie analytique : Etude transversale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298A7A-E5BA-E9FD-4BC0-0E0ED2B82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597" y="-27413"/>
            <a:ext cx="520065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26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Google Shape;221;p6">
            <a:extLst>
              <a:ext uri="{FF2B5EF4-FFF2-40B4-BE49-F238E27FC236}">
                <a16:creationId xmlns:a16="http://schemas.microsoft.com/office/drawing/2014/main" id="{F858342B-78AB-AE1D-6748-E96D066BF4D5}"/>
              </a:ext>
            </a:extLst>
          </p:cNvPr>
          <p:cNvSpPr txBox="1">
            <a:spLocks/>
          </p:cNvSpPr>
          <p:nvPr/>
        </p:nvSpPr>
        <p:spPr>
          <a:xfrm>
            <a:off x="1851282" y="139823"/>
            <a:ext cx="8708777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buClr>
                <a:srgbClr val="0070C0"/>
              </a:buClr>
              <a:buSzPts val="5000"/>
            </a:pPr>
            <a:r>
              <a:rPr lang="fr-FR" sz="45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B. L’épidémiologie analytique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A5ED61-ADF1-ADCF-CDF4-B39950358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54" y="1316562"/>
            <a:ext cx="11127432" cy="2622627"/>
          </a:xfrm>
          <a:prstGeom prst="rect">
            <a:avLst/>
          </a:prstGeom>
        </p:spPr>
      </p:pic>
      <p:pic>
        <p:nvPicPr>
          <p:cNvPr id="8" name="Image 7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F2CC7228-6406-3D29-2E4B-0963268976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1" r="18197" b="18699"/>
          <a:stretch/>
        </p:blipFill>
        <p:spPr>
          <a:xfrm>
            <a:off x="4008711" y="4410608"/>
            <a:ext cx="3950404" cy="22509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CF4E08D-2172-0DD1-87C2-819E434F2E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48" t="8011" r="23496" b="9664"/>
          <a:stretch/>
        </p:blipFill>
        <p:spPr>
          <a:xfrm>
            <a:off x="843280" y="4350896"/>
            <a:ext cx="2726304" cy="2310624"/>
          </a:xfrm>
          <a:prstGeom prst="rect">
            <a:avLst/>
          </a:prstGeom>
        </p:spPr>
      </p:pic>
      <p:pic>
        <p:nvPicPr>
          <p:cNvPr id="12" name="Image 11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9813C34A-2C93-2793-1BFB-FFEB39C5D0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8242" y="4250671"/>
            <a:ext cx="3335186" cy="245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81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>
          <a:extLst>
            <a:ext uri="{FF2B5EF4-FFF2-40B4-BE49-F238E27FC236}">
              <a16:creationId xmlns:a16="http://schemas.microsoft.com/office/drawing/2014/main" id="{B6244B9B-BD71-FC29-2793-E3729F86A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CDE767D9-0BBE-1325-F830-0924A19AD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91260"/>
            <a:ext cx="12030135" cy="4919608"/>
          </a:xfrm>
          <a:prstGeom prst="rect">
            <a:avLst/>
          </a:prstGeom>
        </p:spPr>
      </p:pic>
      <p:sp>
        <p:nvSpPr>
          <p:cNvPr id="211" name="Google Shape;211;p5">
            <a:extLst>
              <a:ext uri="{FF2B5EF4-FFF2-40B4-BE49-F238E27FC236}">
                <a16:creationId xmlns:a16="http://schemas.microsoft.com/office/drawing/2014/main" id="{090A636B-9315-5DAF-8D58-4639107FF532}"/>
              </a:ext>
            </a:extLst>
          </p:cNvPr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Google Shape;210;p5">
            <a:extLst>
              <a:ext uri="{FF2B5EF4-FFF2-40B4-BE49-F238E27FC236}">
                <a16:creationId xmlns:a16="http://schemas.microsoft.com/office/drawing/2014/main" id="{970481EF-931B-14BF-D418-62C8F8E33F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8747" y="171987"/>
            <a:ext cx="10363200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alibri"/>
              <a:buNone/>
            </a:pPr>
            <a:r>
              <a:rPr lang="fr-FR" sz="4500" dirty="0">
                <a:latin typeface="Calibri"/>
                <a:ea typeface="Calibri"/>
                <a:cs typeface="Calibri"/>
                <a:sym typeface="Calibri"/>
              </a:rPr>
              <a:t>Les différentes enquêtes en épidémiologie</a:t>
            </a:r>
            <a:endParaRPr sz="45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9319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Google Shape;221;p6">
            <a:extLst>
              <a:ext uri="{FF2B5EF4-FFF2-40B4-BE49-F238E27FC236}">
                <a16:creationId xmlns:a16="http://schemas.microsoft.com/office/drawing/2014/main" id="{F858342B-78AB-AE1D-6748-E96D066BF4D5}"/>
              </a:ext>
            </a:extLst>
          </p:cNvPr>
          <p:cNvSpPr txBox="1">
            <a:spLocks/>
          </p:cNvSpPr>
          <p:nvPr/>
        </p:nvSpPr>
        <p:spPr>
          <a:xfrm>
            <a:off x="1587969" y="134680"/>
            <a:ext cx="8708777" cy="130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buClr>
                <a:srgbClr val="0070C0"/>
              </a:buClr>
              <a:buSzPts val="5000"/>
            </a:pPr>
            <a:r>
              <a:rPr lang="fr-FR" sz="4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C. L’épidémiologie évaluative : </a:t>
            </a:r>
          </a:p>
          <a:p>
            <a:pPr marL="12700" algn="ctr">
              <a:buClr>
                <a:srgbClr val="0070C0"/>
              </a:buClr>
              <a:buSzPts val="5000"/>
            </a:pPr>
            <a:r>
              <a:rPr lang="fr-FR" sz="4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essais  d’intervention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88624E7-600D-0326-F6BC-2C340F2479F8}"/>
              </a:ext>
            </a:extLst>
          </p:cNvPr>
          <p:cNvSpPr txBox="1"/>
          <p:nvPr/>
        </p:nvSpPr>
        <p:spPr>
          <a:xfrm>
            <a:off x="735459" y="1408905"/>
            <a:ext cx="3966845" cy="5196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Essais-thérapeutiques </a:t>
            </a:r>
            <a:r>
              <a:rPr lang="fr-F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Contrôlé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le groupe qui reçoit le traitement est comparé à un groupe ne recevant pas le traitement (groupe témoin)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Randomisé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sujets répartis par tirage au sort entre le groupe intervention et le groupe témoin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2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Enquêtes avant-après 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Evaluation d’une action sanitaire avant et après l’action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5DBBA45-21CB-88E5-313D-9EB1FD584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5" y="1773048"/>
            <a:ext cx="7381875" cy="3971925"/>
          </a:xfrm>
          <a:prstGeom prst="rect">
            <a:avLst/>
          </a:prstGeom>
        </p:spPr>
      </p:pic>
      <p:pic>
        <p:nvPicPr>
          <p:cNvPr id="9" name="Image 8" descr="Une image contenant pièce, accessoire, décoré&#10;&#10;Description générée automatiquement">
            <a:extLst>
              <a:ext uri="{FF2B5EF4-FFF2-40B4-BE49-F238E27FC236}">
                <a16:creationId xmlns:a16="http://schemas.microsoft.com/office/drawing/2014/main" id="{4F2FEBB1-9CC8-7CFD-736D-CDD8C37982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6" t="11476" r="40829" b="6734"/>
          <a:stretch/>
        </p:blipFill>
        <p:spPr>
          <a:xfrm>
            <a:off x="-75335" y="0"/>
            <a:ext cx="1391178" cy="13400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BA93DEC-31F4-8681-FAD3-C1DE0B330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1327" y="4962293"/>
            <a:ext cx="3470838" cy="175588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47C5AAC-A884-CD99-22B8-6DF3FAF342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583" t="16230" r="15312" b="16230"/>
          <a:stretch/>
        </p:blipFill>
        <p:spPr>
          <a:xfrm>
            <a:off x="10218687" y="139823"/>
            <a:ext cx="1579303" cy="15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51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avec coin arrondi 10">
            <a:extLst>
              <a:ext uri="{FF2B5EF4-FFF2-40B4-BE49-F238E27FC236}">
                <a16:creationId xmlns:a16="http://schemas.microsoft.com/office/drawing/2014/main" id="{85E39093-CC5D-9ADE-E782-A539EB345E8A}"/>
              </a:ext>
            </a:extLst>
          </p:cNvPr>
          <p:cNvSpPr/>
          <p:nvPr/>
        </p:nvSpPr>
        <p:spPr>
          <a:xfrm>
            <a:off x="289930" y="4275687"/>
            <a:ext cx="11733231" cy="2433502"/>
          </a:xfrm>
          <a:prstGeom prst="round1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dirty="0"/>
          </a:p>
        </p:txBody>
      </p:sp>
      <p:sp>
        <p:nvSpPr>
          <p:cNvPr id="211" name="Google Shape;211;p5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Google Shape;221;p6">
            <a:extLst>
              <a:ext uri="{FF2B5EF4-FFF2-40B4-BE49-F238E27FC236}">
                <a16:creationId xmlns:a16="http://schemas.microsoft.com/office/drawing/2014/main" id="{F858342B-78AB-AE1D-6748-E96D066BF4D5}"/>
              </a:ext>
            </a:extLst>
          </p:cNvPr>
          <p:cNvSpPr txBox="1">
            <a:spLocks/>
          </p:cNvSpPr>
          <p:nvPr/>
        </p:nvSpPr>
        <p:spPr>
          <a:xfrm>
            <a:off x="174742" y="148811"/>
            <a:ext cx="11703453" cy="65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buClr>
                <a:srgbClr val="0070C0"/>
              </a:buClr>
              <a:buSzPts val="5000"/>
            </a:pPr>
            <a:r>
              <a:rPr lang="fr-FR" sz="4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 risque relatif (étude de cohorte) 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9F2CA7B-D198-5310-00DC-CC98DB0E8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39" y="988622"/>
            <a:ext cx="1124625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Etablit la </a:t>
            </a:r>
            <a:r>
              <a:rPr kumimoji="0" lang="fr-FR" altLang="fr-FR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probabilité d'apparition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maladie chez les exposés par rapport aux non exposés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0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 de vérifier l’hypothèse de relation causale entre l’exposition                                                                              au facteur de risque et le problème de santé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 = Incidence groupe exposé / Incidence du groupe non exposé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RR = 1 :</a:t>
            </a:r>
            <a:r>
              <a:rPr lang="fr-FR" altLang="fr-FR" sz="2000" b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de différence entre les Exposés et les Non Exposés. 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RR &gt; à 1 : </a:t>
            </a:r>
            <a:r>
              <a:rPr lang="fr-FR" alt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groupe exposé a plus de risque d’avoir la maladie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BE17CD3-48FA-E9A8-B66B-0B6495778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956924"/>
              </p:ext>
            </p:extLst>
          </p:nvPr>
        </p:nvGraphicFramePr>
        <p:xfrm>
          <a:off x="8193085" y="1458539"/>
          <a:ext cx="3830076" cy="2409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6545">
                  <a:extLst>
                    <a:ext uri="{9D8B030D-6E8A-4147-A177-3AD203B41FA5}">
                      <a16:colId xmlns:a16="http://schemas.microsoft.com/office/drawing/2014/main" val="807980403"/>
                    </a:ext>
                  </a:extLst>
                </a:gridCol>
                <a:gridCol w="1276545">
                  <a:extLst>
                    <a:ext uri="{9D8B030D-6E8A-4147-A177-3AD203B41FA5}">
                      <a16:colId xmlns:a16="http://schemas.microsoft.com/office/drawing/2014/main" val="2556739552"/>
                    </a:ext>
                  </a:extLst>
                </a:gridCol>
                <a:gridCol w="1276986">
                  <a:extLst>
                    <a:ext uri="{9D8B030D-6E8A-4147-A177-3AD203B41FA5}">
                      <a16:colId xmlns:a16="http://schemas.microsoft.com/office/drawing/2014/main" val="382670645"/>
                    </a:ext>
                  </a:extLst>
                </a:gridCol>
              </a:tblGrid>
              <a:tr h="614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>
                          <a:effectLst/>
                        </a:rPr>
                        <a:t> 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Fumeurs depuis plus de 20 ans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>
                          <a:effectLst/>
                        </a:rPr>
                        <a:t>Non Fumeurs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2019815"/>
                  </a:ext>
                </a:extLst>
              </a:tr>
              <a:tr h="822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Personnes ayant un cancer du poumon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15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3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5065374"/>
                  </a:ext>
                </a:extLst>
              </a:tr>
              <a:tr h="614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Personnes sans cancer du poumon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>
                          <a:effectLst/>
                        </a:rPr>
                        <a:t>15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37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504701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E5F38559-877F-CEAE-F90A-99641D4F02A7}"/>
              </a:ext>
            </a:extLst>
          </p:cNvPr>
          <p:cNvSpPr txBox="1"/>
          <p:nvPr/>
        </p:nvSpPr>
        <p:spPr>
          <a:xfrm>
            <a:off x="421640" y="4324758"/>
            <a:ext cx="114565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Population de 70 personnes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Taux d’incidence du groupe exposé :</a:t>
            </a:r>
            <a:r>
              <a:rPr lang="fr-FR" altLang="fr-FR" sz="2000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Nouveaux cancers (15) / Population de fumeurs (15 + 15) = 0,5</a:t>
            </a:r>
            <a:endParaRPr lang="fr-FR" altLang="fr-FR" sz="20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Taux d’incidence du groupe non exposé :</a:t>
            </a:r>
            <a:r>
              <a:rPr lang="fr-FR" alt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Nvx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cancers (3) / Population non-fumeur (3 + 37) = 0,075</a:t>
            </a:r>
            <a:endParaRPr lang="fr-FR" altLang="fr-FR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 = 0,5/0,075 = 6,66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probabilité d’apparition d’un cancer est 6,66 fois plus élevée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parmi les personnes fumant                               depuis plus de 20 ans que chez les non-fumeurs.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14A0335-B372-3A03-22CF-31FEFC47D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46"/>
            <a:ext cx="1884556" cy="94227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8465EB6-B25E-406C-B3A5-05A8BC874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9118" y="0"/>
            <a:ext cx="1341573" cy="1341573"/>
          </a:xfrm>
          <a:prstGeom prst="rect">
            <a:avLst/>
          </a:prstGeom>
        </p:spPr>
      </p:pic>
      <p:pic>
        <p:nvPicPr>
          <p:cNvPr id="17" name="Image 16" descr="Une image contenant texte, signe, extérieur, poteau&#10;&#10;Description générée automatiquement">
            <a:extLst>
              <a:ext uri="{FF2B5EF4-FFF2-40B4-BE49-F238E27FC236}">
                <a16:creationId xmlns:a16="http://schemas.microsoft.com/office/drawing/2014/main" id="{B4FA1B47-045B-FABE-3CE3-3020256E5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1350" y="5344893"/>
            <a:ext cx="1228554" cy="122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50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90;p35">
            <a:extLst>
              <a:ext uri="{FF2B5EF4-FFF2-40B4-BE49-F238E27FC236}">
                <a16:creationId xmlns:a16="http://schemas.microsoft.com/office/drawing/2014/main" id="{E9B785A7-B859-E310-824D-59B8AC45A9DD}"/>
              </a:ext>
            </a:extLst>
          </p:cNvPr>
          <p:cNvSpPr/>
          <p:nvPr/>
        </p:nvSpPr>
        <p:spPr>
          <a:xfrm>
            <a:off x="255955" y="3503367"/>
            <a:ext cx="6965878" cy="32622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Google Shape;590;p35">
            <a:extLst>
              <a:ext uri="{FF2B5EF4-FFF2-40B4-BE49-F238E27FC236}">
                <a16:creationId xmlns:a16="http://schemas.microsoft.com/office/drawing/2014/main" id="{64D92D58-54B1-7553-48D9-21BC8C5DC3EA}"/>
              </a:ext>
            </a:extLst>
          </p:cNvPr>
          <p:cNvSpPr/>
          <p:nvPr/>
        </p:nvSpPr>
        <p:spPr>
          <a:xfrm>
            <a:off x="7269668" y="3503367"/>
            <a:ext cx="4922332" cy="32622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Google Shape;590;p35">
            <a:extLst>
              <a:ext uri="{FF2B5EF4-FFF2-40B4-BE49-F238E27FC236}">
                <a16:creationId xmlns:a16="http://schemas.microsoft.com/office/drawing/2014/main" id="{9944A15D-8BA4-5BEB-6B70-91C183F91773}"/>
              </a:ext>
            </a:extLst>
          </p:cNvPr>
          <p:cNvSpPr/>
          <p:nvPr/>
        </p:nvSpPr>
        <p:spPr>
          <a:xfrm>
            <a:off x="626408" y="802801"/>
            <a:ext cx="10939184" cy="25724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6" name="Google Shape;276;p10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7" name="Google Shape;277;p10"/>
          <p:cNvSpPr txBox="1">
            <a:spLocks noGrp="1"/>
          </p:cNvSpPr>
          <p:nvPr>
            <p:ph type="title"/>
          </p:nvPr>
        </p:nvSpPr>
        <p:spPr>
          <a:xfrm>
            <a:off x="1927694" y="62131"/>
            <a:ext cx="8596312" cy="70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0C225"/>
              </a:buClr>
              <a:buSzPts val="5000"/>
              <a:buFont typeface="Calibri"/>
              <a:buNone/>
            </a:pPr>
            <a:r>
              <a:rPr lang="fr-FR" sz="4500" b="0" i="0" u="none" strike="noStrike" cap="none" dirty="0">
                <a:solidFill>
                  <a:srgbClr val="90C225"/>
                </a:solidFill>
                <a:latin typeface="Calibri"/>
                <a:ea typeface="Calibri"/>
                <a:cs typeface="Calibri"/>
                <a:sym typeface="Calibri"/>
              </a:rPr>
              <a:t>La notion de biais</a:t>
            </a:r>
            <a:endParaRPr sz="4500" b="0" i="0" u="none" strike="noStrike" cap="none" dirty="0">
              <a:solidFill>
                <a:srgbClr val="90C2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0"/>
          <p:cNvSpPr txBox="1"/>
          <p:nvPr/>
        </p:nvSpPr>
        <p:spPr>
          <a:xfrm>
            <a:off x="7628181" y="3570198"/>
            <a:ext cx="4764541" cy="326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u="sng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Biais de sélection :</a:t>
            </a:r>
            <a:endParaRPr lang="fr-FR" sz="2000" b="1" u="sng" dirty="0">
              <a:solidFill>
                <a:srgbClr val="ED7D3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Manque de </a:t>
            </a:r>
            <a:r>
              <a:rPr lang="fr-FR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représentativité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l'échantillon par rapport à la population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Sous-représentation ou non inclusion de certains sujets de la population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Biais de volontariat </a:t>
            </a:r>
            <a:endParaRPr lang="fr-FR" sz="20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Biais de survie sélective 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Biais des travailleurs en bonne santé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Google Shape;278;p10">
            <a:extLst>
              <a:ext uri="{FF2B5EF4-FFF2-40B4-BE49-F238E27FC236}">
                <a16:creationId xmlns:a16="http://schemas.microsoft.com/office/drawing/2014/main" id="{CBE2F8BF-8D3C-54A3-EBE0-41E7D819AE60}"/>
              </a:ext>
            </a:extLst>
          </p:cNvPr>
          <p:cNvSpPr txBox="1"/>
          <p:nvPr/>
        </p:nvSpPr>
        <p:spPr>
          <a:xfrm>
            <a:off x="341456" y="3730558"/>
            <a:ext cx="6805508" cy="286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u="sng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Biais de confusion </a:t>
            </a:r>
            <a:r>
              <a:rPr lang="fr-FR" sz="20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Tiers facteurs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F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acteur externe, facteur lié à la fois                                                 à l’exposition et à la maladie étudiée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être facteur de confusion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il faut 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qu'il soit </a:t>
            </a:r>
            <a:r>
              <a:rPr lang="fr-FR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associé à la maladie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indépendamment de l'exposition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qu'il soit </a:t>
            </a:r>
            <a:r>
              <a:rPr lang="fr-FR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associé à l'exposition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indépendamment de la maladie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qu'il ne soit ni une conséquence du facteur de risque /d’exposition, ni de la maladie</a:t>
            </a:r>
          </a:p>
        </p:txBody>
      </p:sp>
      <p:sp>
        <p:nvSpPr>
          <p:cNvPr id="3" name="Google Shape;278;p10">
            <a:extLst>
              <a:ext uri="{FF2B5EF4-FFF2-40B4-BE49-F238E27FC236}">
                <a16:creationId xmlns:a16="http://schemas.microsoft.com/office/drawing/2014/main" id="{84D6FE38-0779-B290-013C-DC7933EF2F5F}"/>
              </a:ext>
            </a:extLst>
          </p:cNvPr>
          <p:cNvSpPr txBox="1"/>
          <p:nvPr/>
        </p:nvSpPr>
        <p:spPr>
          <a:xfrm>
            <a:off x="843280" y="902557"/>
            <a:ext cx="10519813" cy="250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b="1" u="sng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Biais d’information / de classement / de mesure </a:t>
            </a:r>
            <a:r>
              <a:rPr lang="fr-FR" sz="20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Erreur systématique induite lorsque la mesure ou l'observation d'un phénomène est incorrecte et conduit à mal classer les sujets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Biais de mémorisation </a:t>
            </a:r>
            <a:endParaRPr lang="fr-FR" sz="20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Biais de déclaration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Biais de subjectivité de l'observateur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BE0C1BA-7AF3-CA74-6F0C-FCA6E097C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115" y="1747733"/>
            <a:ext cx="1412152" cy="1419213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0CC1C609-4FAD-544D-59AB-1C242EA8B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635" y="3657176"/>
            <a:ext cx="1610173" cy="161017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225C04E-0CC2-5F97-7590-59EA417E19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41" t="13805" r="8201" b="4047"/>
          <a:stretch/>
        </p:blipFill>
        <p:spPr>
          <a:xfrm>
            <a:off x="10689875" y="5361862"/>
            <a:ext cx="1346436" cy="9074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 txBox="1">
            <a:spLocks noGrp="1"/>
          </p:cNvSpPr>
          <p:nvPr>
            <p:ph type="title"/>
          </p:nvPr>
        </p:nvSpPr>
        <p:spPr>
          <a:xfrm>
            <a:off x="3874018" y="332526"/>
            <a:ext cx="7019785" cy="81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0C225"/>
              </a:buClr>
              <a:buSzPts val="4500"/>
              <a:buFont typeface="Calibri"/>
              <a:buNone/>
            </a:pPr>
            <a:r>
              <a:rPr lang="fr-FR" sz="5000" dirty="0"/>
              <a:t>Etymologie</a:t>
            </a:r>
            <a:endParaRPr sz="5000" dirty="0"/>
          </a:p>
        </p:txBody>
      </p:sp>
      <p:sp>
        <p:nvSpPr>
          <p:cNvPr id="188" name="Google Shape;188;p3"/>
          <p:cNvSpPr txBox="1"/>
          <p:nvPr/>
        </p:nvSpPr>
        <p:spPr>
          <a:xfrm>
            <a:off x="266410" y="4854371"/>
            <a:ext cx="7590264" cy="133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3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 Une étude de la distribution des maladies et des invalidités dans les populations humaines, ainsi que des influences qui déterminent cette distribution »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C0F8DE7-518D-5FBE-368D-A0731F947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910" y="3346566"/>
            <a:ext cx="2767952" cy="2442117"/>
          </a:xfrm>
          <a:prstGeom prst="rect">
            <a:avLst/>
          </a:prstGeom>
        </p:spPr>
      </p:pic>
      <p:sp>
        <p:nvSpPr>
          <p:cNvPr id="4" name="Google Shape;187;p3">
            <a:extLst>
              <a:ext uri="{FF2B5EF4-FFF2-40B4-BE49-F238E27FC236}">
                <a16:creationId xmlns:a16="http://schemas.microsoft.com/office/drawing/2014/main" id="{3EC5C712-E8B1-0B5A-64DB-438418C84EFD}"/>
              </a:ext>
            </a:extLst>
          </p:cNvPr>
          <p:cNvSpPr txBox="1">
            <a:spLocks/>
          </p:cNvSpPr>
          <p:nvPr/>
        </p:nvSpPr>
        <p:spPr>
          <a:xfrm>
            <a:off x="-134847" y="3684968"/>
            <a:ext cx="5649125" cy="81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5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0C2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500"/>
            </a:pPr>
            <a:r>
              <a:rPr lang="fr-FR" sz="5000" dirty="0"/>
              <a:t>Définition, 1968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6FABCC-1BCD-3525-2540-4F0DEB5E8802}"/>
              </a:ext>
            </a:extLst>
          </p:cNvPr>
          <p:cNvSpPr txBox="1"/>
          <p:nvPr/>
        </p:nvSpPr>
        <p:spPr>
          <a:xfrm>
            <a:off x="5514278" y="1338146"/>
            <a:ext cx="4265342" cy="1368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 = sur, ce qui concerne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peuple, population</a:t>
            </a:r>
            <a:endParaRPr lang="fr-F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Logos = traiter, étudie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25AF28A-898A-C859-C871-101609A29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7" y="0"/>
            <a:ext cx="4716884" cy="294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16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Google Shape;221;p6">
            <a:extLst>
              <a:ext uri="{FF2B5EF4-FFF2-40B4-BE49-F238E27FC236}">
                <a16:creationId xmlns:a16="http://schemas.microsoft.com/office/drawing/2014/main" id="{F858342B-78AB-AE1D-6748-E96D066BF4D5}"/>
              </a:ext>
            </a:extLst>
          </p:cNvPr>
          <p:cNvSpPr txBox="1">
            <a:spLocks/>
          </p:cNvSpPr>
          <p:nvPr/>
        </p:nvSpPr>
        <p:spPr>
          <a:xfrm>
            <a:off x="1851282" y="200241"/>
            <a:ext cx="9400299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buClr>
                <a:srgbClr val="0070C0"/>
              </a:buClr>
              <a:buSzPts val="5000"/>
            </a:pPr>
            <a:r>
              <a:rPr lang="fr-FR" sz="45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Conditions pour affirmer une causalité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9F2CA7B-D198-5310-00DC-CC98DB0E8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52" y="1105004"/>
            <a:ext cx="11746446" cy="563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Existence d’une séquence temporelle : </a:t>
            </a: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cause précède l’effet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et répartition cohérente 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facteur et de la maladie dans la population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 forte 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le facteur et la maladie : RR éloigné de 1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Spécificité voire exclusivité 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l’association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 constante et cohérente 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 que soit la population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Stabilité de l’association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dans le temps et l’espace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 dose-effet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Cohérence de la relation causale avec les </a:t>
            </a: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données biologiques et scientifiques 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existantes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Existence d’une </a:t>
            </a: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preuve expérimentale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9D72D1C-C907-4704-C10B-227B743C8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585" y="2456615"/>
            <a:ext cx="3453651" cy="232725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7CF5B6D-9CF2-A12F-4D02-05D202F88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2928"/>
            <a:ext cx="1851282" cy="12341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7A10DC-5C31-8BA7-A745-F566C55ED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9048" y="819306"/>
            <a:ext cx="1234188" cy="12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23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"/>
          <p:cNvSpPr txBox="1">
            <a:spLocks noGrp="1"/>
          </p:cNvSpPr>
          <p:nvPr>
            <p:ph type="title"/>
          </p:nvPr>
        </p:nvSpPr>
        <p:spPr>
          <a:xfrm>
            <a:off x="1796663" y="108301"/>
            <a:ext cx="8665718" cy="78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5000"/>
              <a:buFont typeface="Calibri"/>
              <a:buNone/>
            </a:pPr>
            <a:r>
              <a:rPr lang="fr-FR" sz="5000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Données épidémiologiques</a:t>
            </a:r>
            <a:endParaRPr sz="5000" dirty="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8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656101" y="1019923"/>
            <a:ext cx="9241800" cy="585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fr-F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Agence Régional de Santé (</a:t>
            </a:r>
            <a:r>
              <a:rPr lang="fr-FR" sz="22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ARS</a:t>
            </a:r>
            <a:r>
              <a:rPr lang="fr-F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fr-F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Caisse d’assurance maladie : Ameli.fr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fr-FR" sz="2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Direction Générale de la Santé (</a:t>
            </a:r>
            <a:r>
              <a:rPr lang="fr-FR" sz="2200" b="1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DGS</a:t>
            </a:r>
            <a:r>
              <a:rPr lang="fr-FR" sz="2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)</a:t>
            </a:r>
            <a:endParaRPr dirty="0"/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fr-F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Haute Autorité de Santé (</a:t>
            </a:r>
            <a:r>
              <a:rPr lang="fr-FR" sz="22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fr-F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fr-F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Instance Régionale d'Education et de Promotion Santé (</a:t>
            </a:r>
            <a:r>
              <a:rPr lang="fr-FR" sz="22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IREPS</a:t>
            </a:r>
            <a:r>
              <a:rPr lang="fr-F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fr-F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 National de la Santé Et de la Recherche Médicale (</a:t>
            </a:r>
            <a:r>
              <a:rPr lang="fr-FR" sz="22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INSERM</a:t>
            </a:r>
            <a:r>
              <a:rPr lang="fr-F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fr-F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 National de la Statistique et des Etudes Economiques (</a:t>
            </a:r>
            <a:r>
              <a:rPr lang="fr-FR" sz="22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INSEE</a:t>
            </a:r>
            <a:r>
              <a:rPr lang="fr-F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fr-F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 National d'Etudes Démographiques (</a:t>
            </a:r>
            <a:r>
              <a:rPr lang="fr-FR" sz="22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INED</a:t>
            </a:r>
            <a:r>
              <a:rPr lang="fr-F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342900" indent="-342900" algn="just">
              <a:lnSpc>
                <a:spcPct val="115000"/>
              </a:lnSpc>
              <a:buClr>
                <a:schemeClr val="dk1"/>
              </a:buClr>
              <a:buSzPts val="2200"/>
              <a:buFont typeface="Calibri"/>
              <a:buChar char="-"/>
            </a:pPr>
            <a:r>
              <a:rPr lang="fr-F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 Pasteur</a:t>
            </a:r>
          </a:p>
          <a:p>
            <a:pPr marL="342900" indent="-342900" algn="just">
              <a:lnSpc>
                <a:spcPct val="115000"/>
              </a:lnSpc>
              <a:buClr>
                <a:schemeClr val="dk1"/>
              </a:buClr>
              <a:buSzPts val="2200"/>
              <a:buFont typeface="Calibri"/>
              <a:buChar char="-"/>
            </a:pPr>
            <a:r>
              <a:rPr lang="fr-F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réseau sentinelle </a:t>
            </a:r>
            <a:endParaRPr dirty="0"/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fr-F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Ministère des Solidarités et de la Santé</a:t>
            </a:r>
            <a:endParaRPr dirty="0"/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fr-F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 et Suivi Cartographique des Actions Régionales de Santé (</a:t>
            </a:r>
            <a:r>
              <a:rPr lang="fr-FR" sz="22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OSCAR</a:t>
            </a:r>
            <a:r>
              <a:rPr lang="fr-F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fr-F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Observatoire Régional de la Santé (</a:t>
            </a:r>
            <a:r>
              <a:rPr lang="fr-FR" sz="22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ORS</a:t>
            </a:r>
            <a:r>
              <a:rPr lang="fr-F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fr-FR" sz="22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Registre des Maladies à déclaration Obligatoire</a:t>
            </a:r>
            <a:endParaRPr sz="2200" dirty="0">
              <a:solidFill>
                <a:schemeClr val="tx1"/>
              </a:solidFill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fr-F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Santé publique France</a:t>
            </a:r>
            <a:endParaRPr dirty="0"/>
          </a:p>
        </p:txBody>
      </p:sp>
      <p:pic>
        <p:nvPicPr>
          <p:cNvPr id="245" name="Google Shape;24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0479" y="6029441"/>
            <a:ext cx="1423676" cy="859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7583" y="86244"/>
            <a:ext cx="2118157" cy="1343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2932" y="5684149"/>
            <a:ext cx="2076664" cy="1246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8"/>
          <p:cNvPicPr preferRelativeResize="0"/>
          <p:nvPr/>
        </p:nvPicPr>
        <p:blipFill rotWithShape="1">
          <a:blip r:embed="rId6">
            <a:alphaModFix/>
          </a:blip>
          <a:srcRect l="1994" t="27197" r="-2806" b="28397"/>
          <a:stretch/>
        </p:blipFill>
        <p:spPr>
          <a:xfrm>
            <a:off x="5108271" y="778860"/>
            <a:ext cx="2245819" cy="98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8" descr="Une image contenant texte&#10;&#10;Description générée automatiquement"/>
          <p:cNvPicPr preferRelativeResize="0"/>
          <p:nvPr/>
        </p:nvPicPr>
        <p:blipFill rotWithShape="1">
          <a:blip r:embed="rId7">
            <a:alphaModFix/>
          </a:blip>
          <a:srcRect l="4098" b="35309"/>
          <a:stretch/>
        </p:blipFill>
        <p:spPr>
          <a:xfrm>
            <a:off x="10002643" y="4269750"/>
            <a:ext cx="2209800" cy="1166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8"/>
          <p:cNvPicPr preferRelativeResize="0"/>
          <p:nvPr/>
        </p:nvPicPr>
        <p:blipFill rotWithShape="1">
          <a:blip r:embed="rId8">
            <a:alphaModFix/>
          </a:blip>
          <a:srcRect t="1745" r="16821"/>
          <a:stretch/>
        </p:blipFill>
        <p:spPr>
          <a:xfrm>
            <a:off x="7976183" y="1009544"/>
            <a:ext cx="1667306" cy="1546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6101" y="91983"/>
            <a:ext cx="2281124" cy="85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8" descr="Une image contenant texte&#10;&#10;Description générée automatiquemen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48800" y="1620920"/>
            <a:ext cx="2743200" cy="1128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8" descr="Une image contenant texte, signe&#10;&#10;Description générée automatiquement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39487" y="4147315"/>
            <a:ext cx="2059707" cy="55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 descr="Une image contenant texte, clipart&#10;&#10;Description générée automatiquement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422589" y="6048392"/>
            <a:ext cx="2703021" cy="59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143298" y="3559735"/>
            <a:ext cx="1725959" cy="1006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8"/>
          <p:cNvPicPr preferRelativeResize="0"/>
          <p:nvPr/>
        </p:nvPicPr>
        <p:blipFill rotWithShape="1">
          <a:blip r:embed="rId14">
            <a:alphaModFix/>
          </a:blip>
          <a:srcRect l="27331" t="8591" r="22350" b="14218"/>
          <a:stretch/>
        </p:blipFill>
        <p:spPr>
          <a:xfrm>
            <a:off x="10166898" y="2532137"/>
            <a:ext cx="1557248" cy="139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64CC583-69AA-332C-C2AB-1D7DD92ED8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8336" y="4544687"/>
            <a:ext cx="2245820" cy="859316"/>
          </a:xfrm>
          <a:prstGeom prst="rect">
            <a:avLst/>
          </a:prstGeom>
        </p:spPr>
      </p:pic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D9A293D-8E47-F5FF-4D3E-7C6860B1992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3154" y="1786231"/>
            <a:ext cx="1735873" cy="72328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B7308BD-EF38-C07E-628E-E3A5465E15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32688" y="6098468"/>
            <a:ext cx="930244" cy="51286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3D55A7D-7AC2-CE75-7616-00B2FF6D622D}"/>
              </a:ext>
            </a:extLst>
          </p:cNvPr>
          <p:cNvSpPr/>
          <p:nvPr/>
        </p:nvSpPr>
        <p:spPr>
          <a:xfrm>
            <a:off x="143226" y="5255312"/>
            <a:ext cx="7314212" cy="1590619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85EF86-4849-3587-0708-63E70B83C7BC}"/>
              </a:ext>
            </a:extLst>
          </p:cNvPr>
          <p:cNvSpPr/>
          <p:nvPr/>
        </p:nvSpPr>
        <p:spPr>
          <a:xfrm>
            <a:off x="7627434" y="91373"/>
            <a:ext cx="4371278" cy="318638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E232E5-601A-7A88-AA92-17862E6FC035}"/>
              </a:ext>
            </a:extLst>
          </p:cNvPr>
          <p:cNvSpPr/>
          <p:nvPr/>
        </p:nvSpPr>
        <p:spPr>
          <a:xfrm>
            <a:off x="7627434" y="3523785"/>
            <a:ext cx="4371278" cy="318638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5FD4AC-EFB8-841D-1E70-D1AD116EB024}"/>
              </a:ext>
            </a:extLst>
          </p:cNvPr>
          <p:cNvSpPr/>
          <p:nvPr/>
        </p:nvSpPr>
        <p:spPr>
          <a:xfrm>
            <a:off x="421640" y="2853636"/>
            <a:ext cx="7035798" cy="2165145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1" name="Google Shape;211;p5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2BFA06-DE8D-DBC1-CC8A-EB03E3686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480" y="115839"/>
            <a:ext cx="6558958" cy="2666243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Santé Publique France</a:t>
            </a:r>
            <a:endParaRPr lang="fr-FR" sz="1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 et surveillance épidémiologique de l'état de santé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Traitement des données sur l’état de santé de la population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Veille sur les risques sanitaires menaçant les populations 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Préparation et réponse aux menaces, alertes et crises sanitaires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Promotion de la santé et réduction des risques pour la santé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Développement de la prévention et de l'éducation pour la santé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0899108-8038-ECAA-7530-932615D75409}"/>
              </a:ext>
            </a:extLst>
          </p:cNvPr>
          <p:cNvSpPr txBox="1"/>
          <p:nvPr/>
        </p:nvSpPr>
        <p:spPr>
          <a:xfrm>
            <a:off x="421640" y="2853636"/>
            <a:ext cx="7205794" cy="2165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réseau sentinelle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Réseau de recherche et de veille sanitaire en soins de premiers recours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onstitution de bases de données en médecine générale et 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pédiatrie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des fins de veille sanitaire et de recherche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éveloppement d’outils de détection et de prévision épidémique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ise en place d’études cliniques et épidémiologiques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4F22A25-E72A-6030-A40F-E16724EB279E}"/>
              </a:ext>
            </a:extLst>
          </p:cNvPr>
          <p:cNvSpPr txBox="1"/>
          <p:nvPr/>
        </p:nvSpPr>
        <p:spPr>
          <a:xfrm>
            <a:off x="7575303" y="197392"/>
            <a:ext cx="4582346" cy="301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Haute Autorité de Santé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fr-FR" sz="1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Assure l’évaluation médico-économique des médicaments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dispositifs médicaux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 le remboursement par l’Assurance maladie de produits et prestations de santé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labore les bonnes pratiques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Etablit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procédures de certification et des procédures d’accréditations des professionnels médicaux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FD870EA9-239C-8DC7-69C2-F6064E4E2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79" y="5276515"/>
            <a:ext cx="6949317" cy="157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 ARS :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Veille aux équilibres financiers</a:t>
            </a:r>
            <a:endParaRPr lang="fr-FR" sz="1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Définit la politique de santé régionale en liaison avec tous les acteurs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Assure la régulation et la coordination de leurs actions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Contribue à la réduction des inégalités en matière de santé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D128681-D101-D1CF-F603-5BA66736015A}"/>
              </a:ext>
            </a:extLst>
          </p:cNvPr>
          <p:cNvSpPr txBox="1"/>
          <p:nvPr/>
        </p:nvSpPr>
        <p:spPr>
          <a:xfrm>
            <a:off x="7627434" y="3608138"/>
            <a:ext cx="4478085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fr-F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Direction Générale de Santé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élabore et met en œuvre la politique relative à :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prévention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L’environnement sanitaire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maternité et l’enfance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L’organisation et la formation des professionnels de santé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gestion des risques</a:t>
            </a:r>
          </a:p>
          <a:p>
            <a:pPr algn="just">
              <a:spcAft>
                <a:spcPts val="800"/>
              </a:spcAft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sanitaires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oogle Shape;252;p8">
            <a:extLst>
              <a:ext uri="{FF2B5EF4-FFF2-40B4-BE49-F238E27FC236}">
                <a16:creationId xmlns:a16="http://schemas.microsoft.com/office/drawing/2014/main" id="{0D19F20F-1997-9815-E9FF-96611258AE3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1128" y="91373"/>
            <a:ext cx="1324784" cy="53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46;p8">
            <a:extLst>
              <a:ext uri="{FF2B5EF4-FFF2-40B4-BE49-F238E27FC236}">
                <a16:creationId xmlns:a16="http://schemas.microsoft.com/office/drawing/2014/main" id="{A73A8CF0-4649-D30B-42C9-7DE4A582AC2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2474" y="5098806"/>
            <a:ext cx="1569019" cy="94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45;p8">
            <a:extLst>
              <a:ext uri="{FF2B5EF4-FFF2-40B4-BE49-F238E27FC236}">
                <a16:creationId xmlns:a16="http://schemas.microsoft.com/office/drawing/2014/main" id="{F407E531-55B4-BB2D-583A-8AC450D3466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78131" y="-68714"/>
            <a:ext cx="1423676" cy="859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0984FDD-39EF-6CE7-B577-2FE90FD03E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5891" y="3125154"/>
            <a:ext cx="1335137" cy="510862"/>
          </a:xfrm>
          <a:prstGeom prst="rect">
            <a:avLst/>
          </a:prstGeom>
        </p:spPr>
      </p:pic>
      <p:pic>
        <p:nvPicPr>
          <p:cNvPr id="28" name="Image 2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3FF4146-0601-DB26-94A8-3A3FF6A813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0137" y="5917554"/>
            <a:ext cx="1505414" cy="62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28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"/>
          <p:cNvSpPr/>
          <p:nvPr/>
        </p:nvSpPr>
        <p:spPr>
          <a:xfrm>
            <a:off x="0" y="-18661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3" name="Google Shape;263;p9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4" name="Google Shape;264;p9"/>
          <p:cNvSpPr txBox="1"/>
          <p:nvPr/>
        </p:nvSpPr>
        <p:spPr>
          <a:xfrm>
            <a:off x="1001694" y="194746"/>
            <a:ext cx="11082000" cy="661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Observatoire Régional de la Santé (ORS)</a:t>
            </a:r>
            <a:r>
              <a:rPr lang="fr-FR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Analyser les déterminants de santé</a:t>
            </a:r>
          </a:p>
          <a:p>
            <a:pPr marL="285750" indent="-285750">
              <a:buFontTx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Aider à la décision, à l’action et à l’évaluation en santé publique </a:t>
            </a:r>
          </a:p>
          <a:p>
            <a:pPr marL="285750" indent="-285750">
              <a:buFontTx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Communiquer les informations et résultats d’étude aux décideurs et aux professionnels concernés ainsi qu’à la population </a:t>
            </a: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Institut National de la Statistique et des Etudes Economiques (INSEE) </a:t>
            </a: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pour mission de collecter, analyser et diffuser des informations sur l'économie et la société française sur l'ensemble de son territoire</a:t>
            </a:r>
            <a:endParaRPr sz="18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1500" dirty="0">
              <a:ea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Instance Régionale d'Education et de Promotion Santé (IREPS) </a:t>
            </a: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services et des ressources pour accompagner dans les projets de promotion de la santé et contribuer à améliorer la santé des populations</a:t>
            </a:r>
            <a:endParaRPr sz="18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1500" dirty="0">
              <a:ea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Institut National de la Santé Et de la Recherche Médicale (INSERM)</a:t>
            </a: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: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améliorer la santé de tous par le progrès des connaissances sur le vivant et sur les maladies, l'innovation dans les traitements et la recherche en santé publique</a:t>
            </a:r>
            <a:endParaRPr lang="fr-FR" sz="1800" dirty="0">
              <a:ea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1500" dirty="0">
              <a:ea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Institut Pasteur</a:t>
            </a:r>
            <a:r>
              <a:rPr lang="fr-FR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: 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recherche, l’enseignement, la santé des populations et des personnes, le développement de l’innovation et le transfert de technologies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1500" dirty="0">
              <a:ea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Observation et Suivi Cartographique des Actions Régionales de Santé (OSCAR) </a:t>
            </a: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base de données qui regroupe des actions, des acteurs et des outils d’intervention dans le domaine de la prévention et de la santé publique.</a:t>
            </a:r>
            <a:endParaRPr sz="18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Institut National d'Etudes Démographiques (INED) </a:t>
            </a: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étudier les populations sous tous leurs aspects, de former à la           </a:t>
            </a:r>
            <a:endParaRPr sz="18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recherche et par la recherche, d'informer les pouvoirs publics et le public sur les questions démographiques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1500" dirty="0">
              <a:solidFill>
                <a:srgbClr val="0070C0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  Registre des Maladies à déclaration Obligatoire</a:t>
            </a:r>
            <a:endParaRPr sz="1800" b="1" dirty="0">
              <a:solidFill>
                <a:srgbClr val="0070C0"/>
              </a:solidFill>
            </a:endParaRPr>
          </a:p>
        </p:txBody>
      </p:sp>
      <p:pic>
        <p:nvPicPr>
          <p:cNvPr id="265" name="Google Shape;2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325" y="59371"/>
            <a:ext cx="1143000" cy="68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9"/>
          <p:cNvPicPr preferRelativeResize="0"/>
          <p:nvPr/>
        </p:nvPicPr>
        <p:blipFill rotWithShape="1">
          <a:blip r:embed="rId4">
            <a:alphaModFix/>
          </a:blip>
          <a:srcRect l="27331" t="8591" r="22350" b="14218"/>
          <a:stretch/>
        </p:blipFill>
        <p:spPr>
          <a:xfrm>
            <a:off x="93043" y="1622053"/>
            <a:ext cx="93261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9"/>
          <p:cNvPicPr preferRelativeResize="0"/>
          <p:nvPr/>
        </p:nvPicPr>
        <p:blipFill rotWithShape="1">
          <a:blip r:embed="rId5">
            <a:alphaModFix/>
          </a:blip>
          <a:srcRect t="1745" r="16821"/>
          <a:stretch/>
        </p:blipFill>
        <p:spPr>
          <a:xfrm>
            <a:off x="49655" y="2510673"/>
            <a:ext cx="843280" cy="782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9" descr="Une image contenant texte&#10;&#10;Description générée automatiquement"/>
          <p:cNvPicPr preferRelativeResize="0"/>
          <p:nvPr/>
        </p:nvPicPr>
        <p:blipFill rotWithShape="1">
          <a:blip r:embed="rId6">
            <a:alphaModFix/>
          </a:blip>
          <a:srcRect t="22992" b="10768"/>
          <a:stretch/>
        </p:blipFill>
        <p:spPr>
          <a:xfrm>
            <a:off x="-116079" y="3393368"/>
            <a:ext cx="1261327" cy="34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9" descr="Une image contenant texte, signe&#10;&#10;Description générée automatiquemen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655" y="4131569"/>
            <a:ext cx="921729" cy="24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9" descr="Une image contenant texte, clipart&#10;&#10;Description générée automatiquemen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16079" y="4945792"/>
            <a:ext cx="1214509" cy="269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302" y="5527251"/>
            <a:ext cx="942392" cy="549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2BB6B6B-829F-01FB-81C8-AF2FBAC8B3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50" y="6285767"/>
            <a:ext cx="930244" cy="51286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0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7" name="Google Shape;637;p40"/>
          <p:cNvSpPr txBox="1"/>
          <p:nvPr/>
        </p:nvSpPr>
        <p:spPr>
          <a:xfrm>
            <a:off x="843280" y="914806"/>
            <a:ext cx="3942588" cy="29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8" name="Google Shape;638;p40"/>
          <p:cNvPicPr preferRelativeResize="0"/>
          <p:nvPr/>
        </p:nvPicPr>
        <p:blipFill rotWithShape="1">
          <a:blip r:embed="rId3">
            <a:alphaModFix/>
          </a:blip>
          <a:srcRect l="17702" t="1001" r="17065" b="1001"/>
          <a:stretch/>
        </p:blipFill>
        <p:spPr>
          <a:xfrm>
            <a:off x="2937857" y="328532"/>
            <a:ext cx="7505590" cy="6200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"/>
          <p:cNvSpPr txBox="1">
            <a:spLocks noGrp="1"/>
          </p:cNvSpPr>
          <p:nvPr>
            <p:ph type="title"/>
          </p:nvPr>
        </p:nvSpPr>
        <p:spPr>
          <a:xfrm>
            <a:off x="1295400" y="242442"/>
            <a:ext cx="10363200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alibri"/>
              <a:buNone/>
            </a:pPr>
            <a:r>
              <a:rPr lang="fr-FR" sz="4500" dirty="0">
                <a:latin typeface="Calibri"/>
                <a:ea typeface="Calibri"/>
                <a:cs typeface="Calibri"/>
                <a:sym typeface="Calibri"/>
              </a:rPr>
              <a:t>Un peu d’histoire</a:t>
            </a:r>
            <a:endParaRPr sz="45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Google Shape;212;p5"/>
          <p:cNvSpPr txBox="1"/>
          <p:nvPr/>
        </p:nvSpPr>
        <p:spPr>
          <a:xfrm>
            <a:off x="791057" y="1183386"/>
            <a:ext cx="10586720" cy="203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AF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None/>
            </a:pPr>
            <a:endParaRPr sz="1800" b="1">
              <a:solidFill>
                <a:srgbClr val="00AF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None/>
            </a:pPr>
            <a:endParaRPr sz="1800" b="1">
              <a:solidFill>
                <a:srgbClr val="00AF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None/>
            </a:pPr>
            <a:endParaRPr sz="1800" b="1">
              <a:solidFill>
                <a:srgbClr val="00AF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5"/>
          <p:cNvSpPr txBox="1"/>
          <p:nvPr/>
        </p:nvSpPr>
        <p:spPr>
          <a:xfrm>
            <a:off x="791057" y="1183386"/>
            <a:ext cx="11072977" cy="5723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just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fr-FR" sz="205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John SNOW </a:t>
            </a:r>
            <a:r>
              <a:rPr lang="fr-FR" sz="2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(1813 – 1858) : </a:t>
            </a:r>
            <a:r>
              <a:rPr lang="fr-FR" sz="205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l’épidémie du Choléra </a:t>
            </a:r>
            <a:r>
              <a:rPr lang="fr-FR" sz="2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(1854, Londres)</a:t>
            </a:r>
          </a:p>
          <a:p>
            <a:pPr marL="355600" marR="0" lvl="0" indent="-342900" algn="just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FontTx/>
              <a:buChar char="-"/>
            </a:pPr>
            <a:r>
              <a:rPr lang="fr-FR" sz="2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Hypothèse : dissémination par l’intermédiaire de la distribution d’eau</a:t>
            </a:r>
          </a:p>
          <a:p>
            <a:pPr marL="355600" marR="0" lvl="0" indent="-342900" algn="just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FontTx/>
              <a:buChar char="-"/>
            </a:pPr>
            <a:r>
              <a:rPr lang="fr-FR" sz="2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Moyen : utilise une carte de Londres et compare avec la densité de cas</a:t>
            </a:r>
          </a:p>
          <a:p>
            <a:pPr marL="355600" marR="0" lvl="0" indent="-342900" algn="just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FontTx/>
              <a:buChar char="-"/>
            </a:pPr>
            <a:r>
              <a:rPr lang="fr-FR" sz="2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Finalité : fermeture d’une pompe à eau et diminution des cas de choléra</a:t>
            </a:r>
          </a:p>
          <a:p>
            <a:pPr marL="355600" marR="0" lvl="0" indent="-342900" algn="just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FontTx/>
              <a:buChar char="-"/>
            </a:pPr>
            <a:endParaRPr lang="fr-FR" sz="2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algn="just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</a:pPr>
            <a:r>
              <a:rPr lang="fr-FR" sz="205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Semmelweis</a:t>
            </a:r>
            <a:r>
              <a:rPr lang="fr-FR" sz="2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(1818 – 1965 ) : </a:t>
            </a:r>
            <a:r>
              <a:rPr lang="fr-FR" sz="205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 mortalité des femmes en couches</a:t>
            </a:r>
          </a:p>
          <a:p>
            <a:pPr marL="355600" marR="0" lvl="0" indent="-342900" algn="just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FontTx/>
              <a:buChar char="-"/>
            </a:pPr>
            <a:r>
              <a:rPr lang="fr-FR" sz="2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Hypothèse : les mêmes médecins pratiquent les accouchements et la dissection de cadavres</a:t>
            </a:r>
          </a:p>
          <a:p>
            <a:pPr marL="355600" marR="0" lvl="0" indent="-342900" algn="just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FontTx/>
              <a:buChar char="-"/>
            </a:pPr>
            <a:r>
              <a:rPr lang="fr-FR" sz="2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Moyen : conseille le lavage de main à l’hypochlorite</a:t>
            </a:r>
          </a:p>
          <a:p>
            <a:pPr marL="355600" marR="0" lvl="0" indent="-342900" algn="just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FontTx/>
              <a:buChar char="-"/>
            </a:pPr>
            <a:r>
              <a:rPr lang="fr-FR" sz="2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Finalité : chute du taux de mortalité</a:t>
            </a:r>
          </a:p>
          <a:p>
            <a:pPr marL="355600" marR="0" lvl="0" indent="-342900" algn="just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FontTx/>
              <a:buChar char="-"/>
            </a:pPr>
            <a:endParaRPr lang="fr-FR" sz="2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algn="just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</a:pPr>
            <a:r>
              <a:rPr lang="fr-FR" sz="205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1956</a:t>
            </a:r>
            <a:r>
              <a:rPr lang="fr-FR" sz="2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relation entre tabac et cancer pulmonaire grâce </a:t>
            </a:r>
          </a:p>
          <a:p>
            <a:pPr marL="12700" marR="0" lvl="0" algn="just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</a:pPr>
            <a:r>
              <a:rPr lang="fr-FR" sz="2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 une étude cohorte et une étude cas témoin</a:t>
            </a:r>
          </a:p>
          <a:p>
            <a:pPr marL="12700" marR="0" lvl="0" algn="just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</a:pPr>
            <a:endParaRPr lang="fr-FR" sz="2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algn="just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</a:pPr>
            <a:r>
              <a:rPr lang="fr-FR" sz="205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comprendre les mécanismes des maladies, il est essentiel d’étudier :</a:t>
            </a:r>
          </a:p>
          <a:p>
            <a:pPr marL="355600" marR="0" lvl="0" indent="-342900" algn="just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FontTx/>
              <a:buChar char="-"/>
            </a:pPr>
            <a:r>
              <a:rPr lang="fr-FR" sz="2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milieu</a:t>
            </a:r>
          </a:p>
          <a:p>
            <a:pPr marL="355600" marR="0" lvl="0" indent="-342900" algn="just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FontTx/>
              <a:buChar char="-"/>
            </a:pPr>
            <a:r>
              <a:rPr lang="fr-FR" sz="2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moment</a:t>
            </a:r>
          </a:p>
          <a:p>
            <a:pPr marL="355600" marR="0" lvl="0" indent="-342900" algn="just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FontTx/>
              <a:buChar char="-"/>
            </a:pPr>
            <a:r>
              <a:rPr lang="fr-FR" sz="2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population et ses caractéristiques </a:t>
            </a:r>
          </a:p>
        </p:txBody>
      </p:sp>
      <p:pic>
        <p:nvPicPr>
          <p:cNvPr id="3" name="Image 2" descr="Une image contenant texte, personne, vieux, noir&#10;&#10;Description générée automatiquement">
            <a:extLst>
              <a:ext uri="{FF2B5EF4-FFF2-40B4-BE49-F238E27FC236}">
                <a16:creationId xmlns:a16="http://schemas.microsoft.com/office/drawing/2014/main" id="{2CBC6BD3-D579-C073-C063-9FB443F90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013" y="88070"/>
            <a:ext cx="1975884" cy="2904549"/>
          </a:xfrm>
          <a:prstGeom prst="rect">
            <a:avLst/>
          </a:prstGeom>
        </p:spPr>
      </p:pic>
      <p:pic>
        <p:nvPicPr>
          <p:cNvPr id="5" name="Image 4" descr="Une image contenant texte, homme, personne, cravate&#10;&#10;Description générée automatiquement">
            <a:extLst>
              <a:ext uri="{FF2B5EF4-FFF2-40B4-BE49-F238E27FC236}">
                <a16:creationId xmlns:a16="http://schemas.microsoft.com/office/drawing/2014/main" id="{9D7D817C-2C82-0EA9-8F6C-BD783771D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118" y="3666835"/>
            <a:ext cx="2275674" cy="2904549"/>
          </a:xfrm>
          <a:prstGeom prst="rect">
            <a:avLst/>
          </a:prstGeom>
        </p:spPr>
      </p:pic>
      <p:pic>
        <p:nvPicPr>
          <p:cNvPr id="7" name="Image 6" descr="Une image contenant texte, signe, capture d’écran&#10;&#10;Description générée automatiquement">
            <a:extLst>
              <a:ext uri="{FF2B5EF4-FFF2-40B4-BE49-F238E27FC236}">
                <a16:creationId xmlns:a16="http://schemas.microsoft.com/office/drawing/2014/main" id="{F837A8C6-04CB-CB85-8364-573EA98300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10" t="39024" r="16288" b="1951"/>
          <a:stretch/>
        </p:blipFill>
        <p:spPr>
          <a:xfrm>
            <a:off x="7369098" y="3537219"/>
            <a:ext cx="1691404" cy="1562288"/>
          </a:xfrm>
          <a:prstGeom prst="rect">
            <a:avLst/>
          </a:prstGeom>
        </p:spPr>
      </p:pic>
      <p:pic>
        <p:nvPicPr>
          <p:cNvPr id="11" name="Image 10" descr="Une image contenant nature, vague, fond marin&#10;&#10;Description générée automatiquement">
            <a:extLst>
              <a:ext uri="{FF2B5EF4-FFF2-40B4-BE49-F238E27FC236}">
                <a16:creationId xmlns:a16="http://schemas.microsoft.com/office/drawing/2014/main" id="{B189776F-7871-F3DD-82EF-AE1E67B5AE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280" t="11385" r="57361" b="50000"/>
          <a:stretch/>
        </p:blipFill>
        <p:spPr>
          <a:xfrm>
            <a:off x="1222422" y="88070"/>
            <a:ext cx="1315843" cy="9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5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90;p35">
            <a:extLst>
              <a:ext uri="{FF2B5EF4-FFF2-40B4-BE49-F238E27FC236}">
                <a16:creationId xmlns:a16="http://schemas.microsoft.com/office/drawing/2014/main" id="{598ED12B-0F0A-0166-2F9D-DA17EF889C4E}"/>
              </a:ext>
            </a:extLst>
          </p:cNvPr>
          <p:cNvSpPr/>
          <p:nvPr/>
        </p:nvSpPr>
        <p:spPr>
          <a:xfrm>
            <a:off x="641270" y="1223941"/>
            <a:ext cx="5909314" cy="38941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Google Shape;590;p35">
            <a:extLst>
              <a:ext uri="{FF2B5EF4-FFF2-40B4-BE49-F238E27FC236}">
                <a16:creationId xmlns:a16="http://schemas.microsoft.com/office/drawing/2014/main" id="{710BF18D-9412-592A-3D8A-71EF634732AF}"/>
              </a:ext>
            </a:extLst>
          </p:cNvPr>
          <p:cNvSpPr/>
          <p:nvPr/>
        </p:nvSpPr>
        <p:spPr>
          <a:xfrm>
            <a:off x="6652587" y="1177701"/>
            <a:ext cx="5304943" cy="515619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title"/>
          </p:nvPr>
        </p:nvSpPr>
        <p:spPr>
          <a:xfrm>
            <a:off x="873760" y="126946"/>
            <a:ext cx="10363200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alibri"/>
              <a:buNone/>
            </a:pPr>
            <a:r>
              <a:rPr lang="fr-FR" sz="4500" dirty="0">
                <a:latin typeface="Calibri"/>
                <a:ea typeface="Calibri"/>
                <a:cs typeface="Calibri"/>
                <a:sym typeface="Calibri"/>
              </a:rPr>
              <a:t>ENJEUX</a:t>
            </a:r>
            <a:endParaRPr sz="45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3" name="Google Shape;213;p5"/>
          <p:cNvSpPr txBox="1"/>
          <p:nvPr/>
        </p:nvSpPr>
        <p:spPr>
          <a:xfrm>
            <a:off x="898337" y="1391045"/>
            <a:ext cx="5454233" cy="407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1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fonctions :</a:t>
            </a:r>
            <a:endParaRPr lang="fr-FR" sz="2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surveillance sanitaire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L’évaluation de la gravité d’un problème de santé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détermination des facteurs de risque et des populations à risque afin d’orienter les programmes de santé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mise en évidence des facteurs étiologiques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L’évaluation des résultats d’actions de santé</a:t>
            </a:r>
          </a:p>
          <a:p>
            <a:pPr marL="12700" marR="0" lvl="0" indent="0" algn="just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endParaRPr lang="fr-FR"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13;p5">
            <a:extLst>
              <a:ext uri="{FF2B5EF4-FFF2-40B4-BE49-F238E27FC236}">
                <a16:creationId xmlns:a16="http://schemas.microsoft.com/office/drawing/2014/main" id="{83E8123D-879F-7EE2-CEFD-2E36E4061E96}"/>
              </a:ext>
            </a:extLst>
          </p:cNvPr>
          <p:cNvSpPr txBox="1"/>
          <p:nvPr/>
        </p:nvSpPr>
        <p:spPr>
          <a:xfrm>
            <a:off x="6906323" y="1326222"/>
            <a:ext cx="5051207" cy="487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1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Surveiller l’état de santé pour :</a:t>
            </a: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Détecter une épidémie</a:t>
            </a: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 une nouvelle maladie</a:t>
            </a: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Décrire les risques auxquels est exposé une population dans un environnement donné</a:t>
            </a:r>
          </a:p>
          <a:p>
            <a:pPr lvl="0" algn="just">
              <a:lnSpc>
                <a:spcPct val="107000"/>
              </a:lnSpc>
            </a:pPr>
            <a:endParaRPr lang="fr-FR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Rechercher les causes des affections</a:t>
            </a:r>
            <a:endParaRPr lang="fr-FR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Évaluer l’importance d’un problème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Formuler des hypothèses et les vérifier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Evaluer les soins</a:t>
            </a:r>
            <a:endParaRPr lang="fr-FR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Juger des progrès accomplis </a:t>
            </a:r>
          </a:p>
        </p:txBody>
      </p:sp>
      <p:sp>
        <p:nvSpPr>
          <p:cNvPr id="3" name="Google Shape;213;p5">
            <a:extLst>
              <a:ext uri="{FF2B5EF4-FFF2-40B4-BE49-F238E27FC236}">
                <a16:creationId xmlns:a16="http://schemas.microsoft.com/office/drawing/2014/main" id="{883FE245-18E5-F8A4-C036-4284E0DF0427}"/>
              </a:ext>
            </a:extLst>
          </p:cNvPr>
          <p:cNvSpPr txBox="1"/>
          <p:nvPr/>
        </p:nvSpPr>
        <p:spPr>
          <a:xfrm>
            <a:off x="843280" y="5249493"/>
            <a:ext cx="5304943" cy="163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Limites 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Aucun intérêt si discipline isolée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Attention aux chiffres sortis                                   de leur contexte</a:t>
            </a:r>
            <a:endParaRPr lang="fr-FR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9467DFA-86A2-773D-970A-71A5D08CC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909" y="0"/>
            <a:ext cx="1294037" cy="1081815"/>
          </a:xfrm>
          <a:prstGeom prst="rect">
            <a:avLst/>
          </a:prstGeom>
        </p:spPr>
      </p:pic>
      <p:pic>
        <p:nvPicPr>
          <p:cNvPr id="9" name="Image 8" descr="Une image contenant plante&#10;&#10;Description générée automatiquement">
            <a:extLst>
              <a:ext uri="{FF2B5EF4-FFF2-40B4-BE49-F238E27FC236}">
                <a16:creationId xmlns:a16="http://schemas.microsoft.com/office/drawing/2014/main" id="{E9DE8C01-4718-9740-ADA1-2EA255807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146" y="116807"/>
            <a:ext cx="3050484" cy="893697"/>
          </a:xfrm>
          <a:prstGeom prst="rect">
            <a:avLst/>
          </a:prstGeom>
        </p:spPr>
      </p:pic>
      <p:pic>
        <p:nvPicPr>
          <p:cNvPr id="11" name="Image 10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2D700EFE-1BAA-1D55-8F62-F19D8E7D2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123" y="5427013"/>
            <a:ext cx="1923794" cy="120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3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90;p35">
            <a:extLst>
              <a:ext uri="{FF2B5EF4-FFF2-40B4-BE49-F238E27FC236}">
                <a16:creationId xmlns:a16="http://schemas.microsoft.com/office/drawing/2014/main" id="{7D647070-9661-B9E3-F69D-488296353180}"/>
              </a:ext>
            </a:extLst>
          </p:cNvPr>
          <p:cNvSpPr/>
          <p:nvPr/>
        </p:nvSpPr>
        <p:spPr>
          <a:xfrm>
            <a:off x="6525913" y="2789591"/>
            <a:ext cx="5394741" cy="390234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" name="Image 12" descr="Une image contenant texte, fauteuil, jouet&#10;&#10;Description générée automatiquement">
            <a:extLst>
              <a:ext uri="{FF2B5EF4-FFF2-40B4-BE49-F238E27FC236}">
                <a16:creationId xmlns:a16="http://schemas.microsoft.com/office/drawing/2014/main" id="{2462C96E-AECD-E801-E2D3-286B0B086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008" y="5740323"/>
            <a:ext cx="1459992" cy="1094232"/>
          </a:xfrm>
          <a:prstGeom prst="rect">
            <a:avLst/>
          </a:prstGeom>
        </p:spPr>
      </p:pic>
      <p:sp>
        <p:nvSpPr>
          <p:cNvPr id="5" name="Google Shape;590;p35">
            <a:extLst>
              <a:ext uri="{FF2B5EF4-FFF2-40B4-BE49-F238E27FC236}">
                <a16:creationId xmlns:a16="http://schemas.microsoft.com/office/drawing/2014/main" id="{D6505AE2-C2B8-817F-7346-BD9489678138}"/>
              </a:ext>
            </a:extLst>
          </p:cNvPr>
          <p:cNvSpPr/>
          <p:nvPr/>
        </p:nvSpPr>
        <p:spPr>
          <a:xfrm>
            <a:off x="350707" y="2789591"/>
            <a:ext cx="6055284" cy="38608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1975290" y="207529"/>
            <a:ext cx="8708777" cy="78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0"/>
              <a:buFont typeface="Calibri"/>
              <a:buNone/>
            </a:pPr>
            <a:r>
              <a:rPr lang="fr-FR" sz="5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A. L’épidémiologie descriptive</a:t>
            </a:r>
            <a:endParaRPr sz="50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843280" y="1154795"/>
            <a:ext cx="11276400" cy="15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algn="ctr"/>
            <a:r>
              <a:rPr lang="fr-FR" sz="2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 est l’importance d’un problème de santé dans une population donnée ? </a:t>
            </a:r>
          </a:p>
          <a:p>
            <a:pPr algn="ctr"/>
            <a:endParaRPr lang="fr-FR" sz="20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Décrit la fréquence des phénomènes de santé, leur répartition dans la population et évolution dans le temps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Décrit l’état de santé de la population </a:t>
            </a:r>
          </a:p>
        </p:txBody>
      </p:sp>
      <p:sp>
        <p:nvSpPr>
          <p:cNvPr id="2" name="Google Shape;223;p6">
            <a:extLst>
              <a:ext uri="{FF2B5EF4-FFF2-40B4-BE49-F238E27FC236}">
                <a16:creationId xmlns:a16="http://schemas.microsoft.com/office/drawing/2014/main" id="{82970F4B-3E54-70C6-36AA-B344F5F43210}"/>
              </a:ext>
            </a:extLst>
          </p:cNvPr>
          <p:cNvSpPr txBox="1"/>
          <p:nvPr/>
        </p:nvSpPr>
        <p:spPr>
          <a:xfrm>
            <a:off x="541735" y="2898202"/>
            <a:ext cx="5744333" cy="3637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</a:t>
            </a: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Mieux connaître les problèmes de santé d’une population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Faire des hypothèses de recherche et proposer des liens de causalité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Recueillir des informations sanitaires ou pouvant avoir un impact sur la santé des populations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Aider à la décision en évaluant l’impact des actions de prévention et des politiques de santé</a:t>
            </a:r>
          </a:p>
        </p:txBody>
      </p:sp>
      <p:sp>
        <p:nvSpPr>
          <p:cNvPr id="3" name="Google Shape;223;p6">
            <a:extLst>
              <a:ext uri="{FF2B5EF4-FFF2-40B4-BE49-F238E27FC236}">
                <a16:creationId xmlns:a16="http://schemas.microsoft.com/office/drawing/2014/main" id="{FBF139F6-AB15-4F40-431E-02B86C545C95}"/>
              </a:ext>
            </a:extLst>
          </p:cNvPr>
          <p:cNvSpPr txBox="1"/>
          <p:nvPr/>
        </p:nvSpPr>
        <p:spPr>
          <a:xfrm>
            <a:off x="6861393" y="2932213"/>
            <a:ext cx="4979900" cy="339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pratique :</a:t>
            </a:r>
            <a:endParaRPr lang="fr-FR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Surveillance des maladies dans un lieu donné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Détection des signaux et début d’épidémie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des zones de faiblesse et population à risque</a:t>
            </a:r>
          </a:p>
        </p:txBody>
      </p:sp>
      <p:pic>
        <p:nvPicPr>
          <p:cNvPr id="7" name="Image 6" descr="Une image contenant personne, mur, intérieur&#10;&#10;Description générée automatiquement">
            <a:extLst>
              <a:ext uri="{FF2B5EF4-FFF2-40B4-BE49-F238E27FC236}">
                <a16:creationId xmlns:a16="http://schemas.microsoft.com/office/drawing/2014/main" id="{93EBEC25-2E13-D6F8-E948-F4221E27D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99" y="171065"/>
            <a:ext cx="1618623" cy="1079082"/>
          </a:xfrm>
          <a:prstGeom prst="rect">
            <a:avLst/>
          </a:prstGeom>
        </p:spPr>
      </p:pic>
      <p:pic>
        <p:nvPicPr>
          <p:cNvPr id="9" name="Image 8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093B7C44-3B81-4E90-E44B-32482735F8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119" t="259" r="22447"/>
          <a:stretch/>
        </p:blipFill>
        <p:spPr>
          <a:xfrm>
            <a:off x="11028274" y="63782"/>
            <a:ext cx="1163726" cy="1162981"/>
          </a:xfrm>
          <a:prstGeom prst="rect">
            <a:avLst/>
          </a:prstGeom>
        </p:spPr>
      </p:pic>
      <p:pic>
        <p:nvPicPr>
          <p:cNvPr id="11" name="Image 10" descr="Une image contenant chambre d’hôpital&#10;&#10;Description générée automatiquement">
            <a:extLst>
              <a:ext uri="{FF2B5EF4-FFF2-40B4-BE49-F238E27FC236}">
                <a16:creationId xmlns:a16="http://schemas.microsoft.com/office/drawing/2014/main" id="{5DE67E61-878F-82A3-A59E-BBC07038E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7982" y="3768133"/>
            <a:ext cx="1724142" cy="8607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AFFEC8F7-45A6-0445-A4AB-FEC18C1C4F06}"/>
              </a:ext>
            </a:extLst>
          </p:cNvPr>
          <p:cNvSpPr/>
          <p:nvPr/>
        </p:nvSpPr>
        <p:spPr>
          <a:xfrm flipH="1" flipV="1">
            <a:off x="8104830" y="2742252"/>
            <a:ext cx="3845966" cy="3024067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Google Shape;590;p35">
            <a:extLst>
              <a:ext uri="{FF2B5EF4-FFF2-40B4-BE49-F238E27FC236}">
                <a16:creationId xmlns:a16="http://schemas.microsoft.com/office/drawing/2014/main" id="{43A693EC-633F-CA9F-20DF-B34C5B2BAD9B}"/>
              </a:ext>
            </a:extLst>
          </p:cNvPr>
          <p:cNvSpPr/>
          <p:nvPr/>
        </p:nvSpPr>
        <p:spPr>
          <a:xfrm>
            <a:off x="421640" y="2437649"/>
            <a:ext cx="7261550" cy="409396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726932" y="82868"/>
            <a:ext cx="11581090" cy="78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0"/>
              <a:buFont typeface="Calibri"/>
              <a:buNone/>
            </a:pPr>
            <a:r>
              <a:rPr lang="fr-FR" sz="5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B. L’épidémiologie étiologique / analytique</a:t>
            </a:r>
            <a:endParaRPr sz="50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959228" y="948001"/>
            <a:ext cx="11116497" cy="14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 est la cause d'une maladie ou quels sont ses facteurs de risque ?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Etudie le rôle des facteurs de risque et les déterminants des problèmes de santé</a:t>
            </a:r>
            <a:endParaRPr lang="fr-F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Cible les groupes de population à risque pour orienter les interventions sanitaires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223;p6">
            <a:extLst>
              <a:ext uri="{FF2B5EF4-FFF2-40B4-BE49-F238E27FC236}">
                <a16:creationId xmlns:a16="http://schemas.microsoft.com/office/drawing/2014/main" id="{82970F4B-3E54-70C6-36AA-B344F5F43210}"/>
              </a:ext>
            </a:extLst>
          </p:cNvPr>
          <p:cNvSpPr txBox="1"/>
          <p:nvPr/>
        </p:nvSpPr>
        <p:spPr>
          <a:xfrm>
            <a:off x="587502" y="2742254"/>
            <a:ext cx="6929825" cy="378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Vérifier l’hypothèse de relation causale entre l’exposition à un facteur de risque</a:t>
            </a: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le problème de santé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 des groupes à risques selon le                                     lien statistique entre facteur et maladie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Etudier si l’exposition à une caractéristique est associée à une augmentation ou à une diminution de l’incidence d’un évènement </a:t>
            </a:r>
          </a:p>
        </p:txBody>
      </p:sp>
      <p:sp>
        <p:nvSpPr>
          <p:cNvPr id="3" name="Google Shape;223;p6">
            <a:extLst>
              <a:ext uri="{FF2B5EF4-FFF2-40B4-BE49-F238E27FC236}">
                <a16:creationId xmlns:a16="http://schemas.microsoft.com/office/drawing/2014/main" id="{FBF139F6-AB15-4F40-431E-02B86C545C95}"/>
              </a:ext>
            </a:extLst>
          </p:cNvPr>
          <p:cNvSpPr txBox="1"/>
          <p:nvPr/>
        </p:nvSpPr>
        <p:spPr>
          <a:xfrm>
            <a:off x="8583883" y="3172069"/>
            <a:ext cx="3186477" cy="233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pratique : elle étudie </a:t>
            </a:r>
            <a:endParaRPr lang="fr-FR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déterminants 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gènes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« expositions »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fr-FR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Exposome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4ECA03D-794A-8405-55B4-B54D8BCDE0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1" t="13352" r="2923" b="27442"/>
          <a:stretch/>
        </p:blipFill>
        <p:spPr>
          <a:xfrm>
            <a:off x="3355391" y="2437649"/>
            <a:ext cx="1839477" cy="803245"/>
          </a:xfrm>
          <a:prstGeom prst="rect">
            <a:avLst/>
          </a:prstGeom>
        </p:spPr>
      </p:pic>
      <p:pic>
        <p:nvPicPr>
          <p:cNvPr id="11" name="Image 10" descr="Une image contenant personne, montre, main, périphérique&#10;&#10;Description générée automatiquement">
            <a:extLst>
              <a:ext uri="{FF2B5EF4-FFF2-40B4-BE49-F238E27FC236}">
                <a16:creationId xmlns:a16="http://schemas.microsoft.com/office/drawing/2014/main" id="{73F7034A-356C-D292-D8B5-227C21E0AC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82" r="20528"/>
          <a:stretch/>
        </p:blipFill>
        <p:spPr>
          <a:xfrm>
            <a:off x="5562303" y="3927297"/>
            <a:ext cx="1808658" cy="134723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4427F46-09F4-6747-369A-C5CC65902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6804" y="5814949"/>
            <a:ext cx="1828921" cy="96018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287CE12-3E56-89ED-20B6-033A2A101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9623" y="927768"/>
            <a:ext cx="1211173" cy="121117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DE4249A-30D9-C655-2E92-49633DA063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771449" cy="77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0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726932" y="82868"/>
            <a:ext cx="11581090" cy="78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0"/>
              <a:buFont typeface="Calibri"/>
              <a:buNone/>
            </a:pPr>
            <a:r>
              <a:rPr lang="fr-FR" sz="5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C. L’épidémiologie évaluative</a:t>
            </a:r>
            <a:endParaRPr sz="50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Google Shape;223;p6">
            <a:extLst>
              <a:ext uri="{FF2B5EF4-FFF2-40B4-BE49-F238E27FC236}">
                <a16:creationId xmlns:a16="http://schemas.microsoft.com/office/drawing/2014/main" id="{82970F4B-3E54-70C6-36AA-B344F5F43210}"/>
              </a:ext>
            </a:extLst>
          </p:cNvPr>
          <p:cNvSpPr txBox="1"/>
          <p:nvPr/>
        </p:nvSpPr>
        <p:spPr>
          <a:xfrm>
            <a:off x="6280239" y="2524449"/>
            <a:ext cx="5656403" cy="425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 :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Mesurer les résultats des actions de santé menées au sein d’une population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Mesurer l’efficacité et les effets secondaires de thérapies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 le programme de santé, l’action de prévention, la thérapeutique ou les soins optimum</a:t>
            </a:r>
          </a:p>
        </p:txBody>
      </p:sp>
      <p:sp>
        <p:nvSpPr>
          <p:cNvPr id="4" name="Google Shape;213;p5">
            <a:extLst>
              <a:ext uri="{FF2B5EF4-FFF2-40B4-BE49-F238E27FC236}">
                <a16:creationId xmlns:a16="http://schemas.microsoft.com/office/drawing/2014/main" id="{AB7588CA-0A22-3D55-E284-367A6D82D58E}"/>
              </a:ext>
            </a:extLst>
          </p:cNvPr>
          <p:cNvSpPr txBox="1"/>
          <p:nvPr/>
        </p:nvSpPr>
        <p:spPr>
          <a:xfrm>
            <a:off x="843280" y="1083861"/>
            <a:ext cx="11093362" cy="130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 est l’action de santé la plus efficace pour traiter ou prévenir un problème de santé 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Évalue les résultats des actions et des interventions dans le domaine de la santé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B4322E8-7A07-10B5-BEA2-60592E699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4449"/>
            <a:ext cx="6096000" cy="43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5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 extrusionOk="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Google Shape;210;p5">
            <a:extLst>
              <a:ext uri="{FF2B5EF4-FFF2-40B4-BE49-F238E27FC236}">
                <a16:creationId xmlns:a16="http://schemas.microsoft.com/office/drawing/2014/main" id="{5DAD394E-A364-1A1B-2822-63509F108F05}"/>
              </a:ext>
            </a:extLst>
          </p:cNvPr>
          <p:cNvSpPr txBox="1">
            <a:spLocks/>
          </p:cNvSpPr>
          <p:nvPr/>
        </p:nvSpPr>
        <p:spPr>
          <a:xfrm>
            <a:off x="1310744" y="171987"/>
            <a:ext cx="10363200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buSzPts val="4500"/>
              <a:buFont typeface="Calibri"/>
              <a:buNone/>
            </a:pPr>
            <a:r>
              <a:rPr lang="fr-FR" sz="4500" dirty="0">
                <a:latin typeface="Calibri"/>
                <a:ea typeface="Calibri"/>
                <a:cs typeface="Calibri"/>
                <a:sym typeface="Calibri"/>
              </a:rPr>
              <a:t>Le cycle de l’épidémiologie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ADE9659-2BFF-13E3-03A3-B0C711C78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80" y="1191260"/>
            <a:ext cx="10777175" cy="55728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2618</Words>
  <Application>Microsoft Office PowerPoint</Application>
  <PresentationFormat>Grand écran</PresentationFormat>
  <Paragraphs>332</Paragraphs>
  <Slides>34</Slides>
  <Notes>34</Notes>
  <HiddenSlides>0</HiddenSlides>
  <MMClips>2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1" baseType="lpstr">
      <vt:lpstr>Arial</vt:lpstr>
      <vt:lpstr>Calibri</vt:lpstr>
      <vt:lpstr>Noto Sans Symbols</vt:lpstr>
      <vt:lpstr>Times New Roman</vt:lpstr>
      <vt:lpstr>Trebuchet MS</vt:lpstr>
      <vt:lpstr>Wingdings</vt:lpstr>
      <vt:lpstr>Facette</vt:lpstr>
      <vt:lpstr>Epidémiologie</vt:lpstr>
      <vt:lpstr>Pourquoi l’épidémiologie ça peut être fun ? </vt:lpstr>
      <vt:lpstr>Etymologie</vt:lpstr>
      <vt:lpstr>Un peu d’histoire</vt:lpstr>
      <vt:lpstr>ENJEUX</vt:lpstr>
      <vt:lpstr>A. L’épidémiologie descriptive</vt:lpstr>
      <vt:lpstr>B. L’épidémiologie étiologique / analytique</vt:lpstr>
      <vt:lpstr>C. L’épidémiologie évaluative</vt:lpstr>
      <vt:lpstr>Présentation PowerPoint</vt:lpstr>
      <vt:lpstr>Présentation PowerPoint</vt:lpstr>
      <vt:lpstr>Les indicateurs démographiques</vt:lpstr>
      <vt:lpstr>Les indicateurs de santé</vt:lpstr>
      <vt:lpstr>Les indicateurs spécifiques de la morbidité</vt:lpstr>
      <vt:lpstr>Les différentes enquêtes en épidémiologie</vt:lpstr>
      <vt:lpstr>Les différentes enquêtes en épidémiologie</vt:lpstr>
      <vt:lpstr>Présentation PowerPoint</vt:lpstr>
      <vt:lpstr>Les différentes enquêtes en épidémiologie</vt:lpstr>
      <vt:lpstr>Présentation PowerPoint</vt:lpstr>
      <vt:lpstr>Présentation PowerPoint</vt:lpstr>
      <vt:lpstr>Les différentes enquêtes en épidémiologie</vt:lpstr>
      <vt:lpstr>Présentation PowerPoint</vt:lpstr>
      <vt:lpstr>Présentation PowerPoint</vt:lpstr>
      <vt:lpstr>Les différentes enquêtes en épidémiologie</vt:lpstr>
      <vt:lpstr>Présentation PowerPoint</vt:lpstr>
      <vt:lpstr>Présentation PowerPoint</vt:lpstr>
      <vt:lpstr>Les différentes enquêtes en épidémiologie</vt:lpstr>
      <vt:lpstr>Présentation PowerPoint</vt:lpstr>
      <vt:lpstr>Présentation PowerPoint</vt:lpstr>
      <vt:lpstr>La notion de biais</vt:lpstr>
      <vt:lpstr>Présentation PowerPoint</vt:lpstr>
      <vt:lpstr>Données épidémiologiques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démarche de santé publique</dc:title>
  <dc:creator>Célia BOCQUET</dc:creator>
  <cp:lastModifiedBy>Célia BOCQUET</cp:lastModifiedBy>
  <cp:revision>47</cp:revision>
  <dcterms:created xsi:type="dcterms:W3CDTF">2022-09-08T14:11:42Z</dcterms:created>
  <dcterms:modified xsi:type="dcterms:W3CDTF">2025-03-17T16:57:13Z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2021-10-13T00:00:00Z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2022-09-08T00:00:00Z</vt:filetime>
  </property>
</Properties>
</file>