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7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61" r:id="rId10"/>
    <p:sldId id="267" r:id="rId11"/>
    <p:sldId id="258" r:id="rId12"/>
    <p:sldId id="263" r:id="rId13"/>
    <p:sldId id="259" r:id="rId14"/>
    <p:sldId id="262" r:id="rId15"/>
    <p:sldId id="284" r:id="rId16"/>
    <p:sldId id="269" r:id="rId17"/>
    <p:sldId id="282" r:id="rId18"/>
    <p:sldId id="285" r:id="rId19"/>
    <p:sldId id="28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88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80310-90DE-49B0-96D9-A69EF1DC96F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F5B0E84-0C5B-402B-964D-B2DD089B6950}">
      <dgm:prSet/>
      <dgm:spPr/>
      <dgm:t>
        <a:bodyPr/>
        <a:lstStyle/>
        <a:p>
          <a:pPr rtl="0"/>
          <a:endParaRPr lang="fr-FR" dirty="0"/>
        </a:p>
      </dgm:t>
    </dgm:pt>
    <dgm:pt modelId="{AEFFB2E1-0AB2-42CC-8C5F-E30A741C25EE}" type="parTrans" cxnId="{79D93C96-02BE-4A35-8DFB-9F3DD6BC7242}">
      <dgm:prSet/>
      <dgm:spPr/>
      <dgm:t>
        <a:bodyPr/>
        <a:lstStyle/>
        <a:p>
          <a:endParaRPr lang="fr-FR"/>
        </a:p>
      </dgm:t>
    </dgm:pt>
    <dgm:pt modelId="{6129C958-C456-4723-A31C-D5BF0BA71347}" type="sibTrans" cxnId="{79D93C96-02BE-4A35-8DFB-9F3DD6BC7242}">
      <dgm:prSet/>
      <dgm:spPr/>
      <dgm:t>
        <a:bodyPr/>
        <a:lstStyle/>
        <a:p>
          <a:endParaRPr lang="fr-FR"/>
        </a:p>
      </dgm:t>
    </dgm:pt>
    <dgm:pt modelId="{7461BFE3-E17F-402D-B7AD-DDF2354B3BA6}">
      <dgm:prSet/>
      <dgm:spPr/>
      <dgm:t>
        <a:bodyPr/>
        <a:lstStyle/>
        <a:p>
          <a:pPr rtl="0"/>
          <a:r>
            <a:rPr lang="fr-FR" dirty="0"/>
            <a:t>Réponses</a:t>
          </a:r>
        </a:p>
      </dgm:t>
    </dgm:pt>
    <dgm:pt modelId="{7B7CDE1C-20F7-478B-B0EF-945D5F22CC0E}" type="parTrans" cxnId="{43CB0345-2654-4F68-A69C-3125958A49F0}">
      <dgm:prSet/>
      <dgm:spPr/>
      <dgm:t>
        <a:bodyPr/>
        <a:lstStyle/>
        <a:p>
          <a:endParaRPr lang="fr-FR"/>
        </a:p>
      </dgm:t>
    </dgm:pt>
    <dgm:pt modelId="{D2BB97E7-170A-4871-8D14-BA36086B4F52}" type="sibTrans" cxnId="{43CB0345-2654-4F68-A69C-3125958A49F0}">
      <dgm:prSet/>
      <dgm:spPr/>
      <dgm:t>
        <a:bodyPr/>
        <a:lstStyle/>
        <a:p>
          <a:endParaRPr lang="fr-FR"/>
        </a:p>
      </dgm:t>
    </dgm:pt>
    <dgm:pt modelId="{FECEF9A3-8229-46F4-A72A-AE25D71CA1E4}">
      <dgm:prSet/>
      <dgm:spPr/>
      <dgm:t>
        <a:bodyPr/>
        <a:lstStyle/>
        <a:p>
          <a:pPr rtl="0"/>
          <a:r>
            <a:rPr lang="fr-FR" dirty="0"/>
            <a:t>    Besoins</a:t>
          </a:r>
        </a:p>
      </dgm:t>
    </dgm:pt>
    <dgm:pt modelId="{0760A214-C8C5-4F4E-B2EA-749C1AD92472}" type="parTrans" cxnId="{18A1A2BF-2A2F-45DC-8665-CC35FD372102}">
      <dgm:prSet/>
      <dgm:spPr/>
      <dgm:t>
        <a:bodyPr/>
        <a:lstStyle/>
        <a:p>
          <a:endParaRPr lang="fr-FR"/>
        </a:p>
      </dgm:t>
    </dgm:pt>
    <dgm:pt modelId="{A5614B54-8696-4099-AF32-7DFCF6C57755}" type="sibTrans" cxnId="{18A1A2BF-2A2F-45DC-8665-CC35FD372102}">
      <dgm:prSet/>
      <dgm:spPr/>
      <dgm:t>
        <a:bodyPr/>
        <a:lstStyle/>
        <a:p>
          <a:endParaRPr lang="fr-FR"/>
        </a:p>
      </dgm:t>
    </dgm:pt>
    <dgm:pt modelId="{A541DD14-132F-4D2F-8000-6C0C95C74D59}" type="pres">
      <dgm:prSet presAssocID="{91880310-90DE-49B0-96D9-A69EF1DC96F7}" presName="compositeShape" presStyleCnt="0">
        <dgm:presLayoutVars>
          <dgm:chMax val="7"/>
          <dgm:dir/>
          <dgm:resizeHandles val="exact"/>
        </dgm:presLayoutVars>
      </dgm:prSet>
      <dgm:spPr/>
    </dgm:pt>
    <dgm:pt modelId="{E10962A5-EE05-49B6-AE9B-3359644F012D}" type="pres">
      <dgm:prSet presAssocID="{8F5B0E84-0C5B-402B-964D-B2DD089B6950}" presName="circ1" presStyleLbl="vennNode1" presStyleIdx="0" presStyleCnt="3" custLinFactNeighborX="12477" custLinFactNeighborY="-1488"/>
      <dgm:spPr/>
    </dgm:pt>
    <dgm:pt modelId="{1F6BA199-A6CE-4866-88C3-E7CC45460726}" type="pres">
      <dgm:prSet presAssocID="{8F5B0E84-0C5B-402B-964D-B2DD089B695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A04917-BE88-4A94-A6C7-1C144B55319D}" type="pres">
      <dgm:prSet presAssocID="{7461BFE3-E17F-402D-B7AD-DDF2354B3BA6}" presName="circ2" presStyleLbl="vennNode1" presStyleIdx="1" presStyleCnt="3" custLinFactNeighborX="-53381" custLinFactNeighborY="-5060"/>
      <dgm:spPr/>
    </dgm:pt>
    <dgm:pt modelId="{73C12420-E97A-47D0-9B38-08333B45806A}" type="pres">
      <dgm:prSet presAssocID="{7461BFE3-E17F-402D-B7AD-DDF2354B3BA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EB8914-00AC-4ACB-9583-5DBFC4B7790F}" type="pres">
      <dgm:prSet presAssocID="{FECEF9A3-8229-46F4-A72A-AE25D71CA1E4}" presName="circ3" presStyleLbl="vennNode1" presStyleIdx="2" presStyleCnt="3" custLinFactNeighborX="-24802" custLinFactNeighborY="-66050"/>
      <dgm:spPr/>
    </dgm:pt>
    <dgm:pt modelId="{B8579950-9C72-4F69-85A7-D05EC8A00912}" type="pres">
      <dgm:prSet presAssocID="{FECEF9A3-8229-46F4-A72A-AE25D71CA1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EC58202-C47B-42FE-AC67-446DA55A6CA9}" type="presOf" srcId="{7461BFE3-E17F-402D-B7AD-DDF2354B3BA6}" destId="{73C12420-E97A-47D0-9B38-08333B45806A}" srcOrd="1" destOrd="0" presId="urn:microsoft.com/office/officeart/2005/8/layout/venn1"/>
    <dgm:cxn modelId="{8CA16826-530D-48B7-8721-2C0839B84FEB}" type="presOf" srcId="{FECEF9A3-8229-46F4-A72A-AE25D71CA1E4}" destId="{82EB8914-00AC-4ACB-9583-5DBFC4B7790F}" srcOrd="0" destOrd="0" presId="urn:microsoft.com/office/officeart/2005/8/layout/venn1"/>
    <dgm:cxn modelId="{A3119026-A9F5-47D1-BCBB-AA9784ACCC46}" type="presOf" srcId="{7461BFE3-E17F-402D-B7AD-DDF2354B3BA6}" destId="{C9A04917-BE88-4A94-A6C7-1C144B55319D}" srcOrd="0" destOrd="0" presId="urn:microsoft.com/office/officeart/2005/8/layout/venn1"/>
    <dgm:cxn modelId="{0DB52938-A2E5-4F30-A118-5B1929F1F3F0}" type="presOf" srcId="{FECEF9A3-8229-46F4-A72A-AE25D71CA1E4}" destId="{B8579950-9C72-4F69-85A7-D05EC8A00912}" srcOrd="1" destOrd="0" presId="urn:microsoft.com/office/officeart/2005/8/layout/venn1"/>
    <dgm:cxn modelId="{FB8F383D-05B8-4915-A04F-6D0138A59530}" type="presOf" srcId="{91880310-90DE-49B0-96D9-A69EF1DC96F7}" destId="{A541DD14-132F-4D2F-8000-6C0C95C74D59}" srcOrd="0" destOrd="0" presId="urn:microsoft.com/office/officeart/2005/8/layout/venn1"/>
    <dgm:cxn modelId="{43CB0345-2654-4F68-A69C-3125958A49F0}" srcId="{91880310-90DE-49B0-96D9-A69EF1DC96F7}" destId="{7461BFE3-E17F-402D-B7AD-DDF2354B3BA6}" srcOrd="1" destOrd="0" parTransId="{7B7CDE1C-20F7-478B-B0EF-945D5F22CC0E}" sibTransId="{D2BB97E7-170A-4871-8D14-BA36086B4F52}"/>
    <dgm:cxn modelId="{79D93C96-02BE-4A35-8DFB-9F3DD6BC7242}" srcId="{91880310-90DE-49B0-96D9-A69EF1DC96F7}" destId="{8F5B0E84-0C5B-402B-964D-B2DD089B6950}" srcOrd="0" destOrd="0" parTransId="{AEFFB2E1-0AB2-42CC-8C5F-E30A741C25EE}" sibTransId="{6129C958-C456-4723-A31C-D5BF0BA71347}"/>
    <dgm:cxn modelId="{E6C5FBA3-F08F-4DE8-9402-9338910C5894}" type="presOf" srcId="{8F5B0E84-0C5B-402B-964D-B2DD089B6950}" destId="{1F6BA199-A6CE-4866-88C3-E7CC45460726}" srcOrd="1" destOrd="0" presId="urn:microsoft.com/office/officeart/2005/8/layout/venn1"/>
    <dgm:cxn modelId="{18A1A2BF-2A2F-45DC-8665-CC35FD372102}" srcId="{91880310-90DE-49B0-96D9-A69EF1DC96F7}" destId="{FECEF9A3-8229-46F4-A72A-AE25D71CA1E4}" srcOrd="2" destOrd="0" parTransId="{0760A214-C8C5-4F4E-B2EA-749C1AD92472}" sibTransId="{A5614B54-8696-4099-AF32-7DFCF6C57755}"/>
    <dgm:cxn modelId="{2847C8DA-5AA8-4A21-8375-6C59F9A421A6}" type="presOf" srcId="{8F5B0E84-0C5B-402B-964D-B2DD089B6950}" destId="{E10962A5-EE05-49B6-AE9B-3359644F012D}" srcOrd="0" destOrd="0" presId="urn:microsoft.com/office/officeart/2005/8/layout/venn1"/>
    <dgm:cxn modelId="{3526C03E-3A8D-4EE1-9DA2-34C954F0F63E}" type="presParOf" srcId="{A541DD14-132F-4D2F-8000-6C0C95C74D59}" destId="{E10962A5-EE05-49B6-AE9B-3359644F012D}" srcOrd="0" destOrd="0" presId="urn:microsoft.com/office/officeart/2005/8/layout/venn1"/>
    <dgm:cxn modelId="{54944020-9BC3-4536-878D-BFA5854F59F3}" type="presParOf" srcId="{A541DD14-132F-4D2F-8000-6C0C95C74D59}" destId="{1F6BA199-A6CE-4866-88C3-E7CC45460726}" srcOrd="1" destOrd="0" presId="urn:microsoft.com/office/officeart/2005/8/layout/venn1"/>
    <dgm:cxn modelId="{76AA3F8C-AE65-47F9-8F26-5ED636D86D3D}" type="presParOf" srcId="{A541DD14-132F-4D2F-8000-6C0C95C74D59}" destId="{C9A04917-BE88-4A94-A6C7-1C144B55319D}" srcOrd="2" destOrd="0" presId="urn:microsoft.com/office/officeart/2005/8/layout/venn1"/>
    <dgm:cxn modelId="{54226393-9EBA-43A9-83D3-C3CAD83C83C7}" type="presParOf" srcId="{A541DD14-132F-4D2F-8000-6C0C95C74D59}" destId="{73C12420-E97A-47D0-9B38-08333B45806A}" srcOrd="3" destOrd="0" presId="urn:microsoft.com/office/officeart/2005/8/layout/venn1"/>
    <dgm:cxn modelId="{072527DA-54B3-45B0-8265-C3507C937231}" type="presParOf" srcId="{A541DD14-132F-4D2F-8000-6C0C95C74D59}" destId="{82EB8914-00AC-4ACB-9583-5DBFC4B7790F}" srcOrd="4" destOrd="0" presId="urn:microsoft.com/office/officeart/2005/8/layout/venn1"/>
    <dgm:cxn modelId="{55745627-25A0-4598-B490-6D76DA25623C}" type="presParOf" srcId="{A541DD14-132F-4D2F-8000-6C0C95C74D59}" destId="{B8579950-9C72-4F69-85A7-D05EC8A0091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80310-90DE-49B0-96D9-A69EF1DC96F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F5B0E84-0C5B-402B-964D-B2DD089B6950}">
      <dgm:prSet/>
      <dgm:spPr/>
      <dgm:t>
        <a:bodyPr/>
        <a:lstStyle/>
        <a:p>
          <a:pPr rtl="0"/>
          <a:endParaRPr lang="fr-FR" dirty="0"/>
        </a:p>
      </dgm:t>
    </dgm:pt>
    <dgm:pt modelId="{AEFFB2E1-0AB2-42CC-8C5F-E30A741C25EE}" type="parTrans" cxnId="{79D93C96-02BE-4A35-8DFB-9F3DD6BC7242}">
      <dgm:prSet/>
      <dgm:spPr/>
      <dgm:t>
        <a:bodyPr/>
        <a:lstStyle/>
        <a:p>
          <a:endParaRPr lang="fr-FR"/>
        </a:p>
      </dgm:t>
    </dgm:pt>
    <dgm:pt modelId="{6129C958-C456-4723-A31C-D5BF0BA71347}" type="sibTrans" cxnId="{79D93C96-02BE-4A35-8DFB-9F3DD6BC7242}">
      <dgm:prSet/>
      <dgm:spPr/>
      <dgm:t>
        <a:bodyPr/>
        <a:lstStyle/>
        <a:p>
          <a:endParaRPr lang="fr-FR"/>
        </a:p>
      </dgm:t>
    </dgm:pt>
    <dgm:pt modelId="{7461BFE3-E17F-402D-B7AD-DDF2354B3BA6}">
      <dgm:prSet/>
      <dgm:spPr/>
      <dgm:t>
        <a:bodyPr/>
        <a:lstStyle/>
        <a:p>
          <a:pPr rtl="0"/>
          <a:r>
            <a:rPr lang="fr-FR" dirty="0"/>
            <a:t>Réponses</a:t>
          </a:r>
        </a:p>
      </dgm:t>
    </dgm:pt>
    <dgm:pt modelId="{7B7CDE1C-20F7-478B-B0EF-945D5F22CC0E}" type="parTrans" cxnId="{43CB0345-2654-4F68-A69C-3125958A49F0}">
      <dgm:prSet/>
      <dgm:spPr/>
      <dgm:t>
        <a:bodyPr/>
        <a:lstStyle/>
        <a:p>
          <a:endParaRPr lang="fr-FR"/>
        </a:p>
      </dgm:t>
    </dgm:pt>
    <dgm:pt modelId="{D2BB97E7-170A-4871-8D14-BA36086B4F52}" type="sibTrans" cxnId="{43CB0345-2654-4F68-A69C-3125958A49F0}">
      <dgm:prSet/>
      <dgm:spPr/>
      <dgm:t>
        <a:bodyPr/>
        <a:lstStyle/>
        <a:p>
          <a:endParaRPr lang="fr-FR"/>
        </a:p>
      </dgm:t>
    </dgm:pt>
    <dgm:pt modelId="{FECEF9A3-8229-46F4-A72A-AE25D71CA1E4}">
      <dgm:prSet/>
      <dgm:spPr/>
      <dgm:t>
        <a:bodyPr/>
        <a:lstStyle/>
        <a:p>
          <a:pPr rtl="0"/>
          <a:r>
            <a:rPr lang="fr-FR" dirty="0"/>
            <a:t>    Besoins</a:t>
          </a:r>
        </a:p>
      </dgm:t>
    </dgm:pt>
    <dgm:pt modelId="{0760A214-C8C5-4F4E-B2EA-749C1AD92472}" type="parTrans" cxnId="{18A1A2BF-2A2F-45DC-8665-CC35FD372102}">
      <dgm:prSet/>
      <dgm:spPr/>
      <dgm:t>
        <a:bodyPr/>
        <a:lstStyle/>
        <a:p>
          <a:endParaRPr lang="fr-FR"/>
        </a:p>
      </dgm:t>
    </dgm:pt>
    <dgm:pt modelId="{A5614B54-8696-4099-AF32-7DFCF6C57755}" type="sibTrans" cxnId="{18A1A2BF-2A2F-45DC-8665-CC35FD372102}">
      <dgm:prSet/>
      <dgm:spPr/>
      <dgm:t>
        <a:bodyPr/>
        <a:lstStyle/>
        <a:p>
          <a:endParaRPr lang="fr-FR"/>
        </a:p>
      </dgm:t>
    </dgm:pt>
    <dgm:pt modelId="{A541DD14-132F-4D2F-8000-6C0C95C74D59}" type="pres">
      <dgm:prSet presAssocID="{91880310-90DE-49B0-96D9-A69EF1DC96F7}" presName="compositeShape" presStyleCnt="0">
        <dgm:presLayoutVars>
          <dgm:chMax val="7"/>
          <dgm:dir/>
          <dgm:resizeHandles val="exact"/>
        </dgm:presLayoutVars>
      </dgm:prSet>
      <dgm:spPr/>
    </dgm:pt>
    <dgm:pt modelId="{E10962A5-EE05-49B6-AE9B-3359644F012D}" type="pres">
      <dgm:prSet presAssocID="{8F5B0E84-0C5B-402B-964D-B2DD089B6950}" presName="circ1" presStyleLbl="vennNode1" presStyleIdx="0" presStyleCnt="3" custLinFactNeighborX="12477" custLinFactNeighborY="-1488"/>
      <dgm:spPr/>
    </dgm:pt>
    <dgm:pt modelId="{1F6BA199-A6CE-4866-88C3-E7CC45460726}" type="pres">
      <dgm:prSet presAssocID="{8F5B0E84-0C5B-402B-964D-B2DD089B695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A04917-BE88-4A94-A6C7-1C144B55319D}" type="pres">
      <dgm:prSet presAssocID="{7461BFE3-E17F-402D-B7AD-DDF2354B3BA6}" presName="circ2" presStyleLbl="vennNode1" presStyleIdx="1" presStyleCnt="3" custLinFactNeighborX="-53381" custLinFactNeighborY="-5060"/>
      <dgm:spPr/>
    </dgm:pt>
    <dgm:pt modelId="{73C12420-E97A-47D0-9B38-08333B45806A}" type="pres">
      <dgm:prSet presAssocID="{7461BFE3-E17F-402D-B7AD-DDF2354B3BA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EB8914-00AC-4ACB-9583-5DBFC4B7790F}" type="pres">
      <dgm:prSet presAssocID="{FECEF9A3-8229-46F4-A72A-AE25D71CA1E4}" presName="circ3" presStyleLbl="vennNode1" presStyleIdx="2" presStyleCnt="3" custLinFactNeighborX="-24802" custLinFactNeighborY="-66050"/>
      <dgm:spPr/>
    </dgm:pt>
    <dgm:pt modelId="{B8579950-9C72-4F69-85A7-D05EC8A00912}" type="pres">
      <dgm:prSet presAssocID="{FECEF9A3-8229-46F4-A72A-AE25D71CA1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EC58202-C47B-42FE-AC67-446DA55A6CA9}" type="presOf" srcId="{7461BFE3-E17F-402D-B7AD-DDF2354B3BA6}" destId="{73C12420-E97A-47D0-9B38-08333B45806A}" srcOrd="1" destOrd="0" presId="urn:microsoft.com/office/officeart/2005/8/layout/venn1"/>
    <dgm:cxn modelId="{8CA16826-530D-48B7-8721-2C0839B84FEB}" type="presOf" srcId="{FECEF9A3-8229-46F4-A72A-AE25D71CA1E4}" destId="{82EB8914-00AC-4ACB-9583-5DBFC4B7790F}" srcOrd="0" destOrd="0" presId="urn:microsoft.com/office/officeart/2005/8/layout/venn1"/>
    <dgm:cxn modelId="{A3119026-A9F5-47D1-BCBB-AA9784ACCC46}" type="presOf" srcId="{7461BFE3-E17F-402D-B7AD-DDF2354B3BA6}" destId="{C9A04917-BE88-4A94-A6C7-1C144B55319D}" srcOrd="0" destOrd="0" presId="urn:microsoft.com/office/officeart/2005/8/layout/venn1"/>
    <dgm:cxn modelId="{0DB52938-A2E5-4F30-A118-5B1929F1F3F0}" type="presOf" srcId="{FECEF9A3-8229-46F4-A72A-AE25D71CA1E4}" destId="{B8579950-9C72-4F69-85A7-D05EC8A00912}" srcOrd="1" destOrd="0" presId="urn:microsoft.com/office/officeart/2005/8/layout/venn1"/>
    <dgm:cxn modelId="{FB8F383D-05B8-4915-A04F-6D0138A59530}" type="presOf" srcId="{91880310-90DE-49B0-96D9-A69EF1DC96F7}" destId="{A541DD14-132F-4D2F-8000-6C0C95C74D59}" srcOrd="0" destOrd="0" presId="urn:microsoft.com/office/officeart/2005/8/layout/venn1"/>
    <dgm:cxn modelId="{43CB0345-2654-4F68-A69C-3125958A49F0}" srcId="{91880310-90DE-49B0-96D9-A69EF1DC96F7}" destId="{7461BFE3-E17F-402D-B7AD-DDF2354B3BA6}" srcOrd="1" destOrd="0" parTransId="{7B7CDE1C-20F7-478B-B0EF-945D5F22CC0E}" sibTransId="{D2BB97E7-170A-4871-8D14-BA36086B4F52}"/>
    <dgm:cxn modelId="{79D93C96-02BE-4A35-8DFB-9F3DD6BC7242}" srcId="{91880310-90DE-49B0-96D9-A69EF1DC96F7}" destId="{8F5B0E84-0C5B-402B-964D-B2DD089B6950}" srcOrd="0" destOrd="0" parTransId="{AEFFB2E1-0AB2-42CC-8C5F-E30A741C25EE}" sibTransId="{6129C958-C456-4723-A31C-D5BF0BA71347}"/>
    <dgm:cxn modelId="{E6C5FBA3-F08F-4DE8-9402-9338910C5894}" type="presOf" srcId="{8F5B0E84-0C5B-402B-964D-B2DD089B6950}" destId="{1F6BA199-A6CE-4866-88C3-E7CC45460726}" srcOrd="1" destOrd="0" presId="urn:microsoft.com/office/officeart/2005/8/layout/venn1"/>
    <dgm:cxn modelId="{18A1A2BF-2A2F-45DC-8665-CC35FD372102}" srcId="{91880310-90DE-49B0-96D9-A69EF1DC96F7}" destId="{FECEF9A3-8229-46F4-A72A-AE25D71CA1E4}" srcOrd="2" destOrd="0" parTransId="{0760A214-C8C5-4F4E-B2EA-749C1AD92472}" sibTransId="{A5614B54-8696-4099-AF32-7DFCF6C57755}"/>
    <dgm:cxn modelId="{2847C8DA-5AA8-4A21-8375-6C59F9A421A6}" type="presOf" srcId="{8F5B0E84-0C5B-402B-964D-B2DD089B6950}" destId="{E10962A5-EE05-49B6-AE9B-3359644F012D}" srcOrd="0" destOrd="0" presId="urn:microsoft.com/office/officeart/2005/8/layout/venn1"/>
    <dgm:cxn modelId="{3526C03E-3A8D-4EE1-9DA2-34C954F0F63E}" type="presParOf" srcId="{A541DD14-132F-4D2F-8000-6C0C95C74D59}" destId="{E10962A5-EE05-49B6-AE9B-3359644F012D}" srcOrd="0" destOrd="0" presId="urn:microsoft.com/office/officeart/2005/8/layout/venn1"/>
    <dgm:cxn modelId="{54944020-9BC3-4536-878D-BFA5854F59F3}" type="presParOf" srcId="{A541DD14-132F-4D2F-8000-6C0C95C74D59}" destId="{1F6BA199-A6CE-4866-88C3-E7CC45460726}" srcOrd="1" destOrd="0" presId="urn:microsoft.com/office/officeart/2005/8/layout/venn1"/>
    <dgm:cxn modelId="{76AA3F8C-AE65-47F9-8F26-5ED636D86D3D}" type="presParOf" srcId="{A541DD14-132F-4D2F-8000-6C0C95C74D59}" destId="{C9A04917-BE88-4A94-A6C7-1C144B55319D}" srcOrd="2" destOrd="0" presId="urn:microsoft.com/office/officeart/2005/8/layout/venn1"/>
    <dgm:cxn modelId="{54226393-9EBA-43A9-83D3-C3CAD83C83C7}" type="presParOf" srcId="{A541DD14-132F-4D2F-8000-6C0C95C74D59}" destId="{73C12420-E97A-47D0-9B38-08333B45806A}" srcOrd="3" destOrd="0" presId="urn:microsoft.com/office/officeart/2005/8/layout/venn1"/>
    <dgm:cxn modelId="{072527DA-54B3-45B0-8265-C3507C937231}" type="presParOf" srcId="{A541DD14-132F-4D2F-8000-6C0C95C74D59}" destId="{82EB8914-00AC-4ACB-9583-5DBFC4B7790F}" srcOrd="4" destOrd="0" presId="urn:microsoft.com/office/officeart/2005/8/layout/venn1"/>
    <dgm:cxn modelId="{55745627-25A0-4598-B490-6D76DA25623C}" type="presParOf" srcId="{A541DD14-132F-4D2F-8000-6C0C95C74D59}" destId="{B8579950-9C72-4F69-85A7-D05EC8A0091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880310-90DE-49B0-96D9-A69EF1DC96F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F5B0E84-0C5B-402B-964D-B2DD089B6950}">
      <dgm:prSet/>
      <dgm:spPr/>
      <dgm:t>
        <a:bodyPr/>
        <a:lstStyle/>
        <a:p>
          <a:pPr rtl="0"/>
          <a:endParaRPr lang="fr-FR" dirty="0"/>
        </a:p>
      </dgm:t>
    </dgm:pt>
    <dgm:pt modelId="{AEFFB2E1-0AB2-42CC-8C5F-E30A741C25EE}" type="parTrans" cxnId="{79D93C96-02BE-4A35-8DFB-9F3DD6BC7242}">
      <dgm:prSet/>
      <dgm:spPr/>
      <dgm:t>
        <a:bodyPr/>
        <a:lstStyle/>
        <a:p>
          <a:endParaRPr lang="fr-FR"/>
        </a:p>
      </dgm:t>
    </dgm:pt>
    <dgm:pt modelId="{6129C958-C456-4723-A31C-D5BF0BA71347}" type="sibTrans" cxnId="{79D93C96-02BE-4A35-8DFB-9F3DD6BC7242}">
      <dgm:prSet/>
      <dgm:spPr/>
      <dgm:t>
        <a:bodyPr/>
        <a:lstStyle/>
        <a:p>
          <a:endParaRPr lang="fr-FR"/>
        </a:p>
      </dgm:t>
    </dgm:pt>
    <dgm:pt modelId="{FECEF9A3-8229-46F4-A72A-AE25D71CA1E4}">
      <dgm:prSet/>
      <dgm:spPr/>
      <dgm:t>
        <a:bodyPr/>
        <a:lstStyle/>
        <a:p>
          <a:pPr rtl="0"/>
          <a:r>
            <a:rPr lang="fr-FR" dirty="0"/>
            <a:t>   Besoins</a:t>
          </a:r>
        </a:p>
      </dgm:t>
    </dgm:pt>
    <dgm:pt modelId="{0760A214-C8C5-4F4E-B2EA-749C1AD92472}" type="parTrans" cxnId="{18A1A2BF-2A2F-45DC-8665-CC35FD372102}">
      <dgm:prSet/>
      <dgm:spPr/>
      <dgm:t>
        <a:bodyPr/>
        <a:lstStyle/>
        <a:p>
          <a:endParaRPr lang="fr-FR"/>
        </a:p>
      </dgm:t>
    </dgm:pt>
    <dgm:pt modelId="{A5614B54-8696-4099-AF32-7DFCF6C57755}" type="sibTrans" cxnId="{18A1A2BF-2A2F-45DC-8665-CC35FD372102}">
      <dgm:prSet/>
      <dgm:spPr/>
      <dgm:t>
        <a:bodyPr/>
        <a:lstStyle/>
        <a:p>
          <a:endParaRPr lang="fr-FR"/>
        </a:p>
      </dgm:t>
    </dgm:pt>
    <dgm:pt modelId="{7461BFE3-E17F-402D-B7AD-DDF2354B3BA6}">
      <dgm:prSet/>
      <dgm:spPr/>
      <dgm:t>
        <a:bodyPr/>
        <a:lstStyle/>
        <a:p>
          <a:pPr rtl="0"/>
          <a:r>
            <a:rPr lang="fr-FR" dirty="0"/>
            <a:t>Réponses</a:t>
          </a:r>
        </a:p>
      </dgm:t>
    </dgm:pt>
    <dgm:pt modelId="{D2BB97E7-170A-4871-8D14-BA36086B4F52}" type="sibTrans" cxnId="{43CB0345-2654-4F68-A69C-3125958A49F0}">
      <dgm:prSet/>
      <dgm:spPr/>
      <dgm:t>
        <a:bodyPr/>
        <a:lstStyle/>
        <a:p>
          <a:endParaRPr lang="fr-FR"/>
        </a:p>
      </dgm:t>
    </dgm:pt>
    <dgm:pt modelId="{7B7CDE1C-20F7-478B-B0EF-945D5F22CC0E}" type="parTrans" cxnId="{43CB0345-2654-4F68-A69C-3125958A49F0}">
      <dgm:prSet/>
      <dgm:spPr/>
      <dgm:t>
        <a:bodyPr/>
        <a:lstStyle/>
        <a:p>
          <a:endParaRPr lang="fr-FR"/>
        </a:p>
      </dgm:t>
    </dgm:pt>
    <dgm:pt modelId="{A541DD14-132F-4D2F-8000-6C0C95C74D59}" type="pres">
      <dgm:prSet presAssocID="{91880310-90DE-49B0-96D9-A69EF1DC96F7}" presName="compositeShape" presStyleCnt="0">
        <dgm:presLayoutVars>
          <dgm:chMax val="7"/>
          <dgm:dir/>
          <dgm:resizeHandles val="exact"/>
        </dgm:presLayoutVars>
      </dgm:prSet>
      <dgm:spPr/>
    </dgm:pt>
    <dgm:pt modelId="{E10962A5-EE05-49B6-AE9B-3359644F012D}" type="pres">
      <dgm:prSet presAssocID="{8F5B0E84-0C5B-402B-964D-B2DD089B6950}" presName="circ1" presStyleLbl="vennNode1" presStyleIdx="0" presStyleCnt="3" custLinFactNeighborX="12477" custLinFactNeighborY="-1488"/>
      <dgm:spPr/>
    </dgm:pt>
    <dgm:pt modelId="{1F6BA199-A6CE-4866-88C3-E7CC45460726}" type="pres">
      <dgm:prSet presAssocID="{8F5B0E84-0C5B-402B-964D-B2DD089B695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A04917-BE88-4A94-A6C7-1C144B55319D}" type="pres">
      <dgm:prSet presAssocID="{7461BFE3-E17F-402D-B7AD-DDF2354B3BA6}" presName="circ2" presStyleLbl="vennNode1" presStyleIdx="1" presStyleCnt="3" custLinFactNeighborX="-53381" custLinFactNeighborY="-5060"/>
      <dgm:spPr/>
    </dgm:pt>
    <dgm:pt modelId="{73C12420-E97A-47D0-9B38-08333B45806A}" type="pres">
      <dgm:prSet presAssocID="{7461BFE3-E17F-402D-B7AD-DDF2354B3BA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EB8914-00AC-4ACB-9583-5DBFC4B7790F}" type="pres">
      <dgm:prSet presAssocID="{FECEF9A3-8229-46F4-A72A-AE25D71CA1E4}" presName="circ3" presStyleLbl="vennNode1" presStyleIdx="2" presStyleCnt="3" custLinFactNeighborX="-28451" custLinFactNeighborY="-64583"/>
      <dgm:spPr/>
    </dgm:pt>
    <dgm:pt modelId="{B8579950-9C72-4F69-85A7-D05EC8A00912}" type="pres">
      <dgm:prSet presAssocID="{FECEF9A3-8229-46F4-A72A-AE25D71CA1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EC58202-C47B-42FE-AC67-446DA55A6CA9}" type="presOf" srcId="{7461BFE3-E17F-402D-B7AD-DDF2354B3BA6}" destId="{73C12420-E97A-47D0-9B38-08333B45806A}" srcOrd="1" destOrd="0" presId="urn:microsoft.com/office/officeart/2005/8/layout/venn1"/>
    <dgm:cxn modelId="{8CA16826-530D-48B7-8721-2C0839B84FEB}" type="presOf" srcId="{FECEF9A3-8229-46F4-A72A-AE25D71CA1E4}" destId="{82EB8914-00AC-4ACB-9583-5DBFC4B7790F}" srcOrd="0" destOrd="0" presId="urn:microsoft.com/office/officeart/2005/8/layout/venn1"/>
    <dgm:cxn modelId="{A3119026-A9F5-47D1-BCBB-AA9784ACCC46}" type="presOf" srcId="{7461BFE3-E17F-402D-B7AD-DDF2354B3BA6}" destId="{C9A04917-BE88-4A94-A6C7-1C144B55319D}" srcOrd="0" destOrd="0" presId="urn:microsoft.com/office/officeart/2005/8/layout/venn1"/>
    <dgm:cxn modelId="{0DB52938-A2E5-4F30-A118-5B1929F1F3F0}" type="presOf" srcId="{FECEF9A3-8229-46F4-A72A-AE25D71CA1E4}" destId="{B8579950-9C72-4F69-85A7-D05EC8A00912}" srcOrd="1" destOrd="0" presId="urn:microsoft.com/office/officeart/2005/8/layout/venn1"/>
    <dgm:cxn modelId="{FB8F383D-05B8-4915-A04F-6D0138A59530}" type="presOf" srcId="{91880310-90DE-49B0-96D9-A69EF1DC96F7}" destId="{A541DD14-132F-4D2F-8000-6C0C95C74D59}" srcOrd="0" destOrd="0" presId="urn:microsoft.com/office/officeart/2005/8/layout/venn1"/>
    <dgm:cxn modelId="{43CB0345-2654-4F68-A69C-3125958A49F0}" srcId="{91880310-90DE-49B0-96D9-A69EF1DC96F7}" destId="{7461BFE3-E17F-402D-B7AD-DDF2354B3BA6}" srcOrd="1" destOrd="0" parTransId="{7B7CDE1C-20F7-478B-B0EF-945D5F22CC0E}" sibTransId="{D2BB97E7-170A-4871-8D14-BA36086B4F52}"/>
    <dgm:cxn modelId="{79D93C96-02BE-4A35-8DFB-9F3DD6BC7242}" srcId="{91880310-90DE-49B0-96D9-A69EF1DC96F7}" destId="{8F5B0E84-0C5B-402B-964D-B2DD089B6950}" srcOrd="0" destOrd="0" parTransId="{AEFFB2E1-0AB2-42CC-8C5F-E30A741C25EE}" sibTransId="{6129C958-C456-4723-A31C-D5BF0BA71347}"/>
    <dgm:cxn modelId="{E6C5FBA3-F08F-4DE8-9402-9338910C5894}" type="presOf" srcId="{8F5B0E84-0C5B-402B-964D-B2DD089B6950}" destId="{1F6BA199-A6CE-4866-88C3-E7CC45460726}" srcOrd="1" destOrd="0" presId="urn:microsoft.com/office/officeart/2005/8/layout/venn1"/>
    <dgm:cxn modelId="{18A1A2BF-2A2F-45DC-8665-CC35FD372102}" srcId="{91880310-90DE-49B0-96D9-A69EF1DC96F7}" destId="{FECEF9A3-8229-46F4-A72A-AE25D71CA1E4}" srcOrd="2" destOrd="0" parTransId="{0760A214-C8C5-4F4E-B2EA-749C1AD92472}" sibTransId="{A5614B54-8696-4099-AF32-7DFCF6C57755}"/>
    <dgm:cxn modelId="{2847C8DA-5AA8-4A21-8375-6C59F9A421A6}" type="presOf" srcId="{8F5B0E84-0C5B-402B-964D-B2DD089B6950}" destId="{E10962A5-EE05-49B6-AE9B-3359644F012D}" srcOrd="0" destOrd="0" presId="urn:microsoft.com/office/officeart/2005/8/layout/venn1"/>
    <dgm:cxn modelId="{3526C03E-3A8D-4EE1-9DA2-34C954F0F63E}" type="presParOf" srcId="{A541DD14-132F-4D2F-8000-6C0C95C74D59}" destId="{E10962A5-EE05-49B6-AE9B-3359644F012D}" srcOrd="0" destOrd="0" presId="urn:microsoft.com/office/officeart/2005/8/layout/venn1"/>
    <dgm:cxn modelId="{54944020-9BC3-4536-878D-BFA5854F59F3}" type="presParOf" srcId="{A541DD14-132F-4D2F-8000-6C0C95C74D59}" destId="{1F6BA199-A6CE-4866-88C3-E7CC45460726}" srcOrd="1" destOrd="0" presId="urn:microsoft.com/office/officeart/2005/8/layout/venn1"/>
    <dgm:cxn modelId="{76AA3F8C-AE65-47F9-8F26-5ED636D86D3D}" type="presParOf" srcId="{A541DD14-132F-4D2F-8000-6C0C95C74D59}" destId="{C9A04917-BE88-4A94-A6C7-1C144B55319D}" srcOrd="2" destOrd="0" presId="urn:microsoft.com/office/officeart/2005/8/layout/venn1"/>
    <dgm:cxn modelId="{54226393-9EBA-43A9-83D3-C3CAD83C83C7}" type="presParOf" srcId="{A541DD14-132F-4D2F-8000-6C0C95C74D59}" destId="{73C12420-E97A-47D0-9B38-08333B45806A}" srcOrd="3" destOrd="0" presId="urn:microsoft.com/office/officeart/2005/8/layout/venn1"/>
    <dgm:cxn modelId="{072527DA-54B3-45B0-8265-C3507C937231}" type="presParOf" srcId="{A541DD14-132F-4D2F-8000-6C0C95C74D59}" destId="{82EB8914-00AC-4ACB-9583-5DBFC4B7790F}" srcOrd="4" destOrd="0" presId="urn:microsoft.com/office/officeart/2005/8/layout/venn1"/>
    <dgm:cxn modelId="{55745627-25A0-4598-B490-6D76DA25623C}" type="presParOf" srcId="{A541DD14-132F-4D2F-8000-6C0C95C74D59}" destId="{B8579950-9C72-4F69-85A7-D05EC8A00912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962A5-EE05-49B6-AE9B-3359644F012D}">
      <dsp:nvSpPr>
        <dsp:cNvPr id="0" name=""/>
        <dsp:cNvSpPr/>
      </dsp:nvSpPr>
      <dsp:spPr>
        <a:xfrm>
          <a:off x="1704835" y="11650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 dirty="0"/>
        </a:p>
      </dsp:txBody>
      <dsp:txXfrm>
        <a:off x="1965763" y="354117"/>
        <a:ext cx="1435100" cy="880629"/>
      </dsp:txXfrm>
    </dsp:sp>
    <dsp:sp modelId="{C9A04917-BE88-4A94-A6C7-1C144B55319D}">
      <dsp:nvSpPr>
        <dsp:cNvPr id="0" name=""/>
        <dsp:cNvSpPr/>
      </dsp:nvSpPr>
      <dsp:spPr>
        <a:xfrm>
          <a:off x="1122159" y="1164844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Réponses</a:t>
          </a:r>
        </a:p>
      </dsp:txBody>
      <dsp:txXfrm>
        <a:off x="1720661" y="1670391"/>
        <a:ext cx="1174172" cy="1076325"/>
      </dsp:txXfrm>
    </dsp:sp>
    <dsp:sp modelId="{82EB8914-00AC-4ACB-9583-5DBFC4B7790F}">
      <dsp:nvSpPr>
        <dsp:cNvPr id="0" name=""/>
        <dsp:cNvSpPr/>
      </dsp:nvSpPr>
      <dsp:spPr>
        <a:xfrm>
          <a:off x="269168" y="0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   Besoins</a:t>
          </a:r>
        </a:p>
      </dsp:txBody>
      <dsp:txXfrm>
        <a:off x="453448" y="505546"/>
        <a:ext cx="1174172" cy="1076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962A5-EE05-49B6-AE9B-3359644F012D}">
      <dsp:nvSpPr>
        <dsp:cNvPr id="0" name=""/>
        <dsp:cNvSpPr/>
      </dsp:nvSpPr>
      <dsp:spPr>
        <a:xfrm>
          <a:off x="1704835" y="11650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 dirty="0"/>
        </a:p>
      </dsp:txBody>
      <dsp:txXfrm>
        <a:off x="1965763" y="354117"/>
        <a:ext cx="1435100" cy="880629"/>
      </dsp:txXfrm>
    </dsp:sp>
    <dsp:sp modelId="{C9A04917-BE88-4A94-A6C7-1C144B55319D}">
      <dsp:nvSpPr>
        <dsp:cNvPr id="0" name=""/>
        <dsp:cNvSpPr/>
      </dsp:nvSpPr>
      <dsp:spPr>
        <a:xfrm>
          <a:off x="1122159" y="1164844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Réponses</a:t>
          </a:r>
        </a:p>
      </dsp:txBody>
      <dsp:txXfrm>
        <a:off x="1720661" y="1670391"/>
        <a:ext cx="1174172" cy="1076325"/>
      </dsp:txXfrm>
    </dsp:sp>
    <dsp:sp modelId="{82EB8914-00AC-4ACB-9583-5DBFC4B7790F}">
      <dsp:nvSpPr>
        <dsp:cNvPr id="0" name=""/>
        <dsp:cNvSpPr/>
      </dsp:nvSpPr>
      <dsp:spPr>
        <a:xfrm>
          <a:off x="269168" y="0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   Besoins</a:t>
          </a:r>
        </a:p>
      </dsp:txBody>
      <dsp:txXfrm>
        <a:off x="453448" y="505546"/>
        <a:ext cx="1174172" cy="10763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962A5-EE05-49B6-AE9B-3359644F012D}">
      <dsp:nvSpPr>
        <dsp:cNvPr id="0" name=""/>
        <dsp:cNvSpPr/>
      </dsp:nvSpPr>
      <dsp:spPr>
        <a:xfrm>
          <a:off x="1704835" y="11650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300" kern="1200" dirty="0"/>
        </a:p>
      </dsp:txBody>
      <dsp:txXfrm>
        <a:off x="1965763" y="354117"/>
        <a:ext cx="1435100" cy="880629"/>
      </dsp:txXfrm>
    </dsp:sp>
    <dsp:sp modelId="{C9A04917-BE88-4A94-A6C7-1C144B55319D}">
      <dsp:nvSpPr>
        <dsp:cNvPr id="0" name=""/>
        <dsp:cNvSpPr/>
      </dsp:nvSpPr>
      <dsp:spPr>
        <a:xfrm>
          <a:off x="1122159" y="1164844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Réponses</a:t>
          </a:r>
        </a:p>
      </dsp:txBody>
      <dsp:txXfrm>
        <a:off x="1720661" y="1670391"/>
        <a:ext cx="1174172" cy="1076325"/>
      </dsp:txXfrm>
    </dsp:sp>
    <dsp:sp modelId="{82EB8914-00AC-4ACB-9583-5DBFC4B7790F}">
      <dsp:nvSpPr>
        <dsp:cNvPr id="0" name=""/>
        <dsp:cNvSpPr/>
      </dsp:nvSpPr>
      <dsp:spPr>
        <a:xfrm>
          <a:off x="197759" y="6"/>
          <a:ext cx="1956954" cy="195695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   Besoins</a:t>
          </a:r>
        </a:p>
      </dsp:txBody>
      <dsp:txXfrm>
        <a:off x="382038" y="505553"/>
        <a:ext cx="1174172" cy="1076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EC498-2833-4E64-9EAB-81E6B0FD6383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5CD17-C570-441F-9DBE-F71F28F4C6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828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18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07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970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32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2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57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89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3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27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1pPr>
            <a:lvl2pPr marL="685800" lvl="1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2pPr>
            <a:lvl3pPr marL="1028700" lvl="2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3pPr>
            <a:lvl4pPr marL="1371600" lvl="3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4pPr>
            <a:lvl5pPr marL="1714500" lvl="4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5pPr>
            <a:lvl6pPr marL="2057400" lvl="5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6pPr>
            <a:lvl7pPr marL="2400300" lvl="6" indent="-240029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7pPr>
            <a:lvl8pPr marL="2743200" lvl="7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8pPr>
            <a:lvl9pPr marL="3086100" lvl="8" indent="-240030" algn="l">
              <a:spcBef>
                <a:spcPts val="75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105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0C225"/>
              </a:buClr>
              <a:buSzPts val="3600"/>
              <a:buFont typeface="Calibri"/>
              <a:buNone/>
              <a:defRPr sz="2700" b="0" i="0">
                <a:solidFill>
                  <a:srgbClr val="90C22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ftr" idx="11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dt" idx="10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sldNum" idx="12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sz="675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837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5338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419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144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339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16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36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68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F0F53-59DA-4A85-9797-7AEBAD2D9E75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3B634-2769-4E25-A285-C9107F3A3A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8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fr/url?sa=i&amp;url=https%3A%2F%2Ffr.hdyo.org%2Ftee%2Fquestions&amp;psig=AOvVaw0PQ5v6n2rt00VhRdF60Ott&amp;ust=1612870788597000&amp;source=images&amp;cd=vfe&amp;ved=0CAIQjRxqFwoTCMjWq4ma2u4CFQAAAAAdAAAAAB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iScA9MHUqU4?feature=oembed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terrebourgognefranchecomte.org/f/mediatheque/10573/fiche/?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fr/url?sa=i&amp;url=https%3A%2F%2Ffr.hdyo.org%2Ftee%2Fquestions&amp;psig=AOvVaw0PQ5v6n2rt00VhRdF60Ott&amp;ust=1612870788597000&amp;source=images&amp;cd=vfe&amp;ved=0CAIQjRxqFwoTCMjWq4ma2u4CFQAAAAAdAAAAABAD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5360" y="-28736"/>
            <a:ext cx="8593439" cy="2702893"/>
          </a:xfrm>
        </p:spPr>
        <p:txBody>
          <a:bodyPr>
            <a:noAutofit/>
          </a:bodyPr>
          <a:lstStyle/>
          <a:p>
            <a:r>
              <a:rPr lang="fr-FR" sz="5000" b="1" dirty="0">
                <a:solidFill>
                  <a:srgbClr val="92D050"/>
                </a:solidFill>
              </a:rPr>
              <a:t>Qu’appelle-t-on déterminants en santé?</a:t>
            </a:r>
          </a:p>
        </p:txBody>
      </p:sp>
      <p:pic>
        <p:nvPicPr>
          <p:cNvPr id="2050" name="Picture 2" descr="Résultat de recherche d'images pour &quot;quest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17" y="2609693"/>
            <a:ext cx="3575255" cy="27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66789" y="5618154"/>
            <a:ext cx="663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Année 2024-2025 : </a:t>
            </a:r>
            <a:r>
              <a:rPr lang="fr-FR" sz="2000" dirty="0"/>
              <a:t>Unité 1.2 S2</a:t>
            </a:r>
          </a:p>
          <a:p>
            <a:r>
              <a:rPr lang="fr-FR" sz="2000" dirty="0"/>
              <a:t>Carine MARCELLIN /Christine OLLIVIER</a:t>
            </a:r>
          </a:p>
          <a:p>
            <a:r>
              <a:rPr lang="fr-FR" sz="2000" dirty="0"/>
              <a:t>Célia BOCQUET / Isabelle DAVID / Sophie DIRY</a:t>
            </a:r>
          </a:p>
        </p:txBody>
      </p:sp>
      <p:grpSp>
        <p:nvGrpSpPr>
          <p:cNvPr id="3" name="Google Shape;485;p27">
            <a:extLst>
              <a:ext uri="{FF2B5EF4-FFF2-40B4-BE49-F238E27FC236}">
                <a16:creationId xmlns:a16="http://schemas.microsoft.com/office/drawing/2014/main" id="{F9407CD4-14BA-660F-A865-D95289EEE9AB}"/>
              </a:ext>
            </a:extLst>
          </p:cNvPr>
          <p:cNvGrpSpPr/>
          <p:nvPr/>
        </p:nvGrpSpPr>
        <p:grpSpPr>
          <a:xfrm>
            <a:off x="6683896" y="-27847"/>
            <a:ext cx="5508104" cy="6858000"/>
            <a:chOff x="7424928" y="0"/>
            <a:chExt cx="4767667" cy="6858889"/>
          </a:xfrm>
        </p:grpSpPr>
        <p:sp>
          <p:nvSpPr>
            <p:cNvPr id="6" name="Google Shape;486;p27">
              <a:extLst>
                <a:ext uri="{FF2B5EF4-FFF2-40B4-BE49-F238E27FC236}">
                  <a16:creationId xmlns:a16="http://schemas.microsoft.com/office/drawing/2014/main" id="{4910165E-C25D-5A66-21A3-27525A0937B0}"/>
                </a:ext>
              </a:extLst>
            </p:cNvPr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487;p27">
              <a:extLst>
                <a:ext uri="{FF2B5EF4-FFF2-40B4-BE49-F238E27FC236}">
                  <a16:creationId xmlns:a16="http://schemas.microsoft.com/office/drawing/2014/main" id="{94695326-1175-B223-0E7F-2CFE99DD2E04}"/>
                </a:ext>
              </a:extLst>
            </p:cNvPr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Google Shape;488;p27">
              <a:extLst>
                <a:ext uri="{FF2B5EF4-FFF2-40B4-BE49-F238E27FC236}">
                  <a16:creationId xmlns:a16="http://schemas.microsoft.com/office/drawing/2014/main" id="{B0FE5667-6234-F6E1-D7C2-1FB09E3F958F}"/>
                </a:ext>
              </a:extLst>
            </p:cNvPr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Google Shape;489;p27">
              <a:extLst>
                <a:ext uri="{FF2B5EF4-FFF2-40B4-BE49-F238E27FC236}">
                  <a16:creationId xmlns:a16="http://schemas.microsoft.com/office/drawing/2014/main" id="{B4A1C1BC-EB15-7DD5-4F19-F858646FD6C8}"/>
                </a:ext>
              </a:extLst>
            </p:cNvPr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Google Shape;490;p27">
              <a:extLst>
                <a:ext uri="{FF2B5EF4-FFF2-40B4-BE49-F238E27FC236}">
                  <a16:creationId xmlns:a16="http://schemas.microsoft.com/office/drawing/2014/main" id="{3BEA84D5-958E-7D00-F3DB-CCA87B26B63D}"/>
                </a:ext>
              </a:extLst>
            </p:cNvPr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Google Shape;491;p27">
              <a:extLst>
                <a:ext uri="{FF2B5EF4-FFF2-40B4-BE49-F238E27FC236}">
                  <a16:creationId xmlns:a16="http://schemas.microsoft.com/office/drawing/2014/main" id="{DA4AA903-951C-DABD-7DD9-306210CBC36B}"/>
                </a:ext>
              </a:extLst>
            </p:cNvPr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492;p27">
              <a:extLst>
                <a:ext uri="{FF2B5EF4-FFF2-40B4-BE49-F238E27FC236}">
                  <a16:creationId xmlns:a16="http://schemas.microsoft.com/office/drawing/2014/main" id="{98F35908-AF22-CD2D-C8D3-1C19A7C9E143}"/>
                </a:ext>
              </a:extLst>
            </p:cNvPr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Google Shape;493;p27">
              <a:extLst>
                <a:ext uri="{FF2B5EF4-FFF2-40B4-BE49-F238E27FC236}">
                  <a16:creationId xmlns:a16="http://schemas.microsoft.com/office/drawing/2014/main" id="{103C9DF8-1261-0ECA-17E5-2B12D81332C8}"/>
                </a:ext>
              </a:extLst>
            </p:cNvPr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494;p27">
              <a:extLst>
                <a:ext uri="{FF2B5EF4-FFF2-40B4-BE49-F238E27FC236}">
                  <a16:creationId xmlns:a16="http://schemas.microsoft.com/office/drawing/2014/main" id="{9049C1BA-F438-9BD8-4FC9-9B9DE29B3F40}"/>
                </a:ext>
              </a:extLst>
            </p:cNvPr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917527A-635E-4E30-3F7F-4A0A5758C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8154"/>
            <a:ext cx="37909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EC67E3-F287-363C-4F67-CC505E7C2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-27384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1464" y="1268760"/>
            <a:ext cx="9649072" cy="5251092"/>
          </a:xfrm>
        </p:spPr>
        <p:txBody>
          <a:bodyPr>
            <a:noAutofit/>
          </a:bodyPr>
          <a:lstStyle/>
          <a:p>
            <a:pPr eaLnBrk="1" hangingPunct="1">
              <a:buFont typeface="Courier New" panose="02070309020205020404" pitchFamily="49" charset="0"/>
              <a:buChar char="o"/>
            </a:pPr>
            <a:r>
              <a:rPr lang="fr-FR" altLang="fr-FR" sz="3000" dirty="0">
                <a:sym typeface="Wingdings" panose="05000000000000000000" pitchFamily="2" charset="2"/>
              </a:rPr>
              <a:t>Des </a:t>
            </a:r>
            <a:r>
              <a:rPr lang="fr-FR" altLang="fr-FR" sz="3000" b="1" dirty="0">
                <a:sym typeface="Wingdings" panose="05000000000000000000" pitchFamily="2" charset="2"/>
              </a:rPr>
              <a:t>besoins</a:t>
            </a:r>
            <a:r>
              <a:rPr lang="fr-FR" altLang="fr-FR" sz="3000" dirty="0">
                <a:sym typeface="Wingdings" panose="05000000000000000000" pitchFamily="2" charset="2"/>
              </a:rPr>
              <a:t> réels (épidémiologie)</a:t>
            </a:r>
          </a:p>
          <a:p>
            <a:pPr marL="0" indent="0" eaLnBrk="1" hangingPunct="1">
              <a:buNone/>
            </a:pPr>
            <a:endParaRPr lang="fr-FR" altLang="fr-FR" sz="3000" dirty="0"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altLang="fr-FR" sz="3000" dirty="0">
                <a:sym typeface="Wingdings" panose="05000000000000000000" pitchFamily="2" charset="2"/>
              </a:rPr>
              <a:t>Des </a:t>
            </a:r>
            <a:r>
              <a:rPr lang="fr-FR" altLang="fr-FR" sz="3000" b="1" dirty="0">
                <a:sym typeface="Wingdings" panose="05000000000000000000" pitchFamily="2" charset="2"/>
              </a:rPr>
              <a:t>demandes</a:t>
            </a:r>
            <a:r>
              <a:rPr lang="fr-FR" altLang="fr-FR" sz="3000" dirty="0">
                <a:sym typeface="Wingdings" panose="05000000000000000000" pitchFamily="2" charset="2"/>
              </a:rPr>
              <a:t> de la population au regard du problème identifié (demandes exprimées)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altLang="fr-FR" sz="3000" dirty="0">
              <a:sym typeface="Wingdings" panose="05000000000000000000" pitchFamily="2" charset="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altLang="fr-FR" sz="3000" dirty="0">
                <a:sym typeface="Wingdings" panose="05000000000000000000" pitchFamily="2" charset="2"/>
              </a:rPr>
              <a:t>Des </a:t>
            </a:r>
            <a:r>
              <a:rPr lang="fr-FR" altLang="fr-FR" sz="3000" b="1" dirty="0">
                <a:sym typeface="Wingdings" panose="05000000000000000000" pitchFamily="2" charset="2"/>
              </a:rPr>
              <a:t>réponses</a:t>
            </a:r>
            <a:r>
              <a:rPr lang="fr-FR" altLang="fr-FR" sz="3000" dirty="0">
                <a:sym typeface="Wingdings" panose="05000000000000000000" pitchFamily="2" charset="2"/>
              </a:rPr>
              <a:t> existantes ou services proposés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fr-FR" altLang="fr-FR" sz="3000" b="1" dirty="0">
              <a:solidFill>
                <a:srgbClr val="E6291A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3000" b="1" dirty="0">
                <a:solidFill>
                  <a:srgbClr val="E6291A"/>
                </a:solidFill>
              </a:rPr>
              <a:t>On appelle cela la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3000" b="1" dirty="0">
                <a:solidFill>
                  <a:srgbClr val="0070C0"/>
                </a:solidFill>
              </a:rPr>
              <a:t>Triade des besoins/demandes/réponses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D139FE-2C0E-E12D-88A9-19D64BC0D446}"/>
              </a:ext>
            </a:extLst>
          </p:cNvPr>
          <p:cNvSpPr txBox="1"/>
          <p:nvPr/>
        </p:nvSpPr>
        <p:spPr>
          <a:xfrm>
            <a:off x="3719736" y="126175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fr-FR" altLang="fr-FR" sz="5000" b="1" dirty="0">
                <a:solidFill>
                  <a:srgbClr val="92D050"/>
                </a:solidFill>
              </a:rPr>
              <a:t>IDENTIFICATION</a:t>
            </a:r>
          </a:p>
        </p:txBody>
      </p:sp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4669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5440" y="227010"/>
            <a:ext cx="10153128" cy="471487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4000" b="1" dirty="0">
                <a:solidFill>
                  <a:srgbClr val="92D050"/>
                </a:solidFill>
                <a:latin typeface="+mn-lt"/>
              </a:rPr>
              <a:t>TRIADE « BESOINS- DEMANDES- REPONSES »</a:t>
            </a:r>
          </a:p>
        </p:txBody>
      </p:sp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F13A7108-DF26-6897-3456-CB404B8B9E13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24583" name="Diagramme 24582">
            <a:extLst>
              <a:ext uri="{FF2B5EF4-FFF2-40B4-BE49-F238E27FC236}">
                <a16:creationId xmlns:a16="http://schemas.microsoft.com/office/drawing/2014/main" id="{3EC8A57F-F63F-9A4D-40EE-747F5C151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518252"/>
              </p:ext>
            </p:extLst>
          </p:nvPr>
        </p:nvGraphicFramePr>
        <p:xfrm>
          <a:off x="3810000" y="1843811"/>
          <a:ext cx="4878288" cy="326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4" name="Line 7">
            <a:extLst>
              <a:ext uri="{FF2B5EF4-FFF2-40B4-BE49-F238E27FC236}">
                <a16:creationId xmlns:a16="http://schemas.microsoft.com/office/drawing/2014/main" id="{F02ADB80-F13E-8009-DE81-B8844B2FA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3112" y="2878215"/>
            <a:ext cx="3520976" cy="7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5" name="Line 8">
            <a:extLst>
              <a:ext uri="{FF2B5EF4-FFF2-40B4-BE49-F238E27FC236}">
                <a16:creationId xmlns:a16="http://schemas.microsoft.com/office/drawing/2014/main" id="{7548A290-928F-0299-6453-2D399690ED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3468946"/>
            <a:ext cx="2211288" cy="1760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6" name="Line 9">
            <a:extLst>
              <a:ext uri="{FF2B5EF4-FFF2-40B4-BE49-F238E27FC236}">
                <a16:creationId xmlns:a16="http://schemas.microsoft.com/office/drawing/2014/main" id="{E26C2923-C9AF-BCC9-4EEE-427A133CE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0016" y="3468946"/>
            <a:ext cx="3246884" cy="15708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7" name="Line 10">
            <a:extLst>
              <a:ext uri="{FF2B5EF4-FFF2-40B4-BE49-F238E27FC236}">
                <a16:creationId xmlns:a16="http://schemas.microsoft.com/office/drawing/2014/main" id="{68D6A549-CB12-7FA2-025F-F8F8ECC405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3140968"/>
            <a:ext cx="2049016" cy="2345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8" name="Rectangle 11">
            <a:extLst>
              <a:ext uri="{FF2B5EF4-FFF2-40B4-BE49-F238E27FC236}">
                <a16:creationId xmlns:a16="http://schemas.microsoft.com/office/drawing/2014/main" id="{52CD1518-3B7B-03FC-2C9D-9C81E67C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6900" y="3328383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24589" name="Rectangle 12">
            <a:extLst>
              <a:ext uri="{FF2B5EF4-FFF2-40B4-BE49-F238E27FC236}">
                <a16:creationId xmlns:a16="http://schemas.microsoft.com/office/drawing/2014/main" id="{87428B42-444B-43D9-3AD2-3320F78B9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8379" y="4876799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4590" name="Rectangle 13">
            <a:extLst>
              <a:ext uri="{FF2B5EF4-FFF2-40B4-BE49-F238E27FC236}">
                <a16:creationId xmlns:a16="http://schemas.microsoft.com/office/drawing/2014/main" id="{82E48869-8531-EEC0-9851-85D5F0D7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138" y="3468943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folHlink"/>
                </a:solidFill>
              </a:rPr>
              <a:t>2</a:t>
            </a:r>
          </a:p>
        </p:txBody>
      </p:sp>
      <p:sp>
        <p:nvSpPr>
          <p:cNvPr id="24591" name="Rectangle 14">
            <a:extLst>
              <a:ext uri="{FF2B5EF4-FFF2-40B4-BE49-F238E27FC236}">
                <a16:creationId xmlns:a16="http://schemas.microsoft.com/office/drawing/2014/main" id="{AF8694D3-AA1A-576B-50C9-E75907693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628861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4592" name="AutoShape 18">
            <a:extLst>
              <a:ext uri="{FF2B5EF4-FFF2-40B4-BE49-F238E27FC236}">
                <a16:creationId xmlns:a16="http://schemas.microsoft.com/office/drawing/2014/main" id="{25A0D619-2587-1042-DEE2-9612668C4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0447" y="908807"/>
            <a:ext cx="3138205" cy="1039755"/>
          </a:xfrm>
          <a:prstGeom prst="wedgeRoundRectCallout">
            <a:avLst>
              <a:gd name="adj1" fmla="val 65965"/>
              <a:gd name="adj2" fmla="val 12719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>
              <a:latin typeface="+mj-lt"/>
            </a:endParaRPr>
          </a:p>
        </p:txBody>
      </p:sp>
      <p:sp>
        <p:nvSpPr>
          <p:cNvPr id="24593" name="AutoShape 11">
            <a:extLst>
              <a:ext uri="{FF2B5EF4-FFF2-40B4-BE49-F238E27FC236}">
                <a16:creationId xmlns:a16="http://schemas.microsoft.com/office/drawing/2014/main" id="{31A007EF-C9EC-6A8F-6433-6E245C61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884" y="1159767"/>
            <a:ext cx="3977123" cy="1039755"/>
          </a:xfrm>
          <a:prstGeom prst="cloudCallout">
            <a:avLst>
              <a:gd name="adj1" fmla="val -76934"/>
              <a:gd name="adj2" fmla="val 5620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>
              <a:latin typeface="+mn-lt"/>
            </a:endParaRPr>
          </a:p>
        </p:txBody>
      </p:sp>
      <p:sp>
        <p:nvSpPr>
          <p:cNvPr id="24594" name="AutoShape 13">
            <a:extLst>
              <a:ext uri="{FF2B5EF4-FFF2-40B4-BE49-F238E27FC236}">
                <a16:creationId xmlns:a16="http://schemas.microsoft.com/office/drawing/2014/main" id="{D0E9FACC-4D3A-46D4-FDC9-75C40D89B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51" y="5628861"/>
            <a:ext cx="4392485" cy="1162108"/>
          </a:xfrm>
          <a:prstGeom prst="wedgeEllipseCallout">
            <a:avLst>
              <a:gd name="adj1" fmla="val -69225"/>
              <a:gd name="adj2" fmla="val -1708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2000" dirty="0">
              <a:latin typeface="+mj-lt"/>
            </a:endParaRPr>
          </a:p>
        </p:txBody>
      </p:sp>
      <p:sp>
        <p:nvSpPr>
          <p:cNvPr id="24595" name="ZoneTexte 24594">
            <a:extLst>
              <a:ext uri="{FF2B5EF4-FFF2-40B4-BE49-F238E27FC236}">
                <a16:creationId xmlns:a16="http://schemas.microsoft.com/office/drawing/2014/main" id="{0DB41217-FD9E-D23F-FAFC-274179017684}"/>
              </a:ext>
            </a:extLst>
          </p:cNvPr>
          <p:cNvSpPr txBox="1"/>
          <p:nvPr/>
        </p:nvSpPr>
        <p:spPr>
          <a:xfrm>
            <a:off x="6023992" y="2431939"/>
            <a:ext cx="15121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Demandes</a:t>
            </a:r>
          </a:p>
        </p:txBody>
      </p:sp>
    </p:spTree>
    <p:extLst>
      <p:ext uri="{BB962C8B-B14F-4D97-AF65-F5344CB8AC3E}">
        <p14:creationId xmlns:p14="http://schemas.microsoft.com/office/powerpoint/2010/main" val="221891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591639040"/>
              </p:ext>
            </p:extLst>
          </p:nvPr>
        </p:nvGraphicFramePr>
        <p:xfrm>
          <a:off x="3810000" y="1843811"/>
          <a:ext cx="4878288" cy="326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5853112" y="2878215"/>
            <a:ext cx="3520976" cy="72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>
            <a:off x="3124200" y="3468946"/>
            <a:ext cx="2211288" cy="1760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6240016" y="3468946"/>
            <a:ext cx="3246884" cy="15708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>
            <a:off x="3810000" y="3140968"/>
            <a:ext cx="2049016" cy="23454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9486900" y="3328383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9708379" y="4876799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2295138" y="3468943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chemeClr val="folHlink"/>
                </a:solidFill>
              </a:rPr>
              <a:t>2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124200" y="5628861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4590" name="AutoShape 18"/>
          <p:cNvSpPr>
            <a:spLocks noChangeArrowheads="1"/>
          </p:cNvSpPr>
          <p:nvPr/>
        </p:nvSpPr>
        <p:spPr bwMode="auto">
          <a:xfrm>
            <a:off x="1310447" y="908807"/>
            <a:ext cx="3138205" cy="1039755"/>
          </a:xfrm>
          <a:prstGeom prst="wedgeRoundRectCallout">
            <a:avLst>
              <a:gd name="adj1" fmla="val 65965"/>
              <a:gd name="adj2" fmla="val 127199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Besoins identifiés par les professionnels, études épidémiologiques, etc.</a:t>
            </a:r>
          </a:p>
        </p:txBody>
      </p:sp>
      <p:sp>
        <p:nvSpPr>
          <p:cNvPr id="24591" name="AutoShape 11"/>
          <p:cNvSpPr>
            <a:spLocks noChangeArrowheads="1"/>
          </p:cNvSpPr>
          <p:nvPr/>
        </p:nvSpPr>
        <p:spPr bwMode="auto">
          <a:xfrm>
            <a:off x="7677884" y="1159767"/>
            <a:ext cx="3977123" cy="1039755"/>
          </a:xfrm>
          <a:prstGeom prst="cloudCallout">
            <a:avLst>
              <a:gd name="adj1" fmla="val -76934"/>
              <a:gd name="adj2" fmla="val 5620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n-lt"/>
              </a:rPr>
              <a:t>Exprimées par la population concernée</a:t>
            </a:r>
          </a:p>
        </p:txBody>
      </p:sp>
      <p:sp>
        <p:nvSpPr>
          <p:cNvPr id="24592" name="AutoShape 13"/>
          <p:cNvSpPr>
            <a:spLocks noChangeArrowheads="1"/>
          </p:cNvSpPr>
          <p:nvPr/>
        </p:nvSpPr>
        <p:spPr bwMode="auto">
          <a:xfrm>
            <a:off x="6528051" y="5628861"/>
            <a:ext cx="4392485" cy="1162108"/>
          </a:xfrm>
          <a:prstGeom prst="wedgeEllipseCallout">
            <a:avLst>
              <a:gd name="adj1" fmla="val -69225"/>
              <a:gd name="adj2" fmla="val -17087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Offres, services et actions proposés dans le système de santé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23992" y="2368672"/>
            <a:ext cx="151216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/>
              <a:t>Demandes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319FC8-263F-E629-DE38-5FE7EACB68A1}"/>
              </a:ext>
            </a:extLst>
          </p:cNvPr>
          <p:cNvSpPr txBox="1">
            <a:spLocks noChangeArrowheads="1"/>
          </p:cNvSpPr>
          <p:nvPr/>
        </p:nvSpPr>
        <p:spPr>
          <a:xfrm>
            <a:off x="1055440" y="227010"/>
            <a:ext cx="10153128" cy="471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sz="4000" b="1">
                <a:solidFill>
                  <a:srgbClr val="92D050"/>
                </a:solidFill>
                <a:latin typeface="+mn-lt"/>
              </a:rPr>
              <a:t>TRIADE « BESOINS- DEMANDES- REPONSES »</a:t>
            </a:r>
            <a:endParaRPr lang="fr-FR" altLang="fr-FR" sz="40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7" name="Google Shape;305;p12">
            <a:extLst>
              <a:ext uri="{FF2B5EF4-FFF2-40B4-BE49-F238E27FC236}">
                <a16:creationId xmlns:a16="http://schemas.microsoft.com/office/drawing/2014/main" id="{8333F2D7-B684-030E-3979-E41483CF226B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2840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9398" y="191224"/>
            <a:ext cx="7315200" cy="471487"/>
          </a:xfrm>
        </p:spPr>
        <p:txBody>
          <a:bodyPr>
            <a:noAutofit/>
          </a:bodyPr>
          <a:lstStyle/>
          <a:p>
            <a:pPr eaLnBrk="1" hangingPunct="1"/>
            <a:r>
              <a:rPr lang="fr-FR" altLang="fr-FR" sz="3000" b="1" dirty="0">
                <a:solidFill>
                  <a:srgbClr val="92D050"/>
                </a:solidFill>
              </a:rPr>
              <a:t>TRIADE « BESOINS- DEMANDES- REPONSES »</a:t>
            </a: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3944038363"/>
              </p:ext>
            </p:extLst>
          </p:nvPr>
        </p:nvGraphicFramePr>
        <p:xfrm>
          <a:off x="3810000" y="1843811"/>
          <a:ext cx="4878288" cy="326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2" name="Line 7"/>
          <p:cNvSpPr>
            <a:spLocks noChangeShapeType="1"/>
          </p:cNvSpPr>
          <p:nvPr/>
        </p:nvSpPr>
        <p:spPr bwMode="auto">
          <a:xfrm flipV="1">
            <a:off x="5743376" y="1462806"/>
            <a:ext cx="2152824" cy="12056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H="1" flipV="1">
            <a:off x="3503715" y="2955948"/>
            <a:ext cx="1831831" cy="4572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6240016" y="3468946"/>
            <a:ext cx="2448272" cy="15442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>
            <a:off x="3810000" y="3140971"/>
            <a:ext cx="2049016" cy="19644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8188880" y="1214981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8210694" y="5257807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2570292" y="2668486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2958371" y="5108669"/>
            <a:ext cx="685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76050" y="2513983"/>
            <a:ext cx="146386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300" dirty="0"/>
              <a:t>Demandes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9205571" y="839686"/>
            <a:ext cx="2667000" cy="1828800"/>
          </a:xfrm>
          <a:prstGeom prst="rect">
            <a:avLst/>
          </a:prstGeom>
          <a:solidFill>
            <a:srgbClr val="E629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Besoins existants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Demandes exprimées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Pas de service disponible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+mj-lt"/>
              </a:rPr>
              <a:t>→ Mécontentement de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+mj-lt"/>
              </a:rPr>
              <a:t> la population</a:t>
            </a:r>
            <a:endParaRPr lang="fr-FR" altLang="fr-FR" sz="2000" dirty="0">
              <a:latin typeface="+mj-lt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1014290" y="1028280"/>
            <a:ext cx="2931310" cy="13716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Besoins existants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Services disponibles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 Pas de demande exprimée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+mj-lt"/>
              </a:rPr>
              <a:t>→ Service peu/pas utilisé</a:t>
            </a:r>
            <a:endParaRPr lang="fr-FR" altLang="fr-FR" sz="2000" b="1" dirty="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51384" y="5273529"/>
            <a:ext cx="21336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IDEAL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VERS LEQUEL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solidFill>
                  <a:srgbClr val="00B050"/>
                </a:solidFill>
                <a:latin typeface="+mj-lt"/>
                <a:sym typeface="Wingdings" panose="05000000000000000000" pitchFamily="2" charset="2"/>
              </a:rPr>
              <a:t>ON DOIT TENDRE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9129371" y="5300966"/>
            <a:ext cx="2819400" cy="1371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Demandes exprimées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Services existants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dirty="0">
                <a:latin typeface="+mj-lt"/>
              </a:rPr>
              <a:t> Pas de besoin réel </a:t>
            </a:r>
            <a:endParaRPr lang="fr-FR" altLang="fr-FR" sz="2000" b="1" dirty="0">
              <a:latin typeface="+mj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+mj-lt"/>
              </a:rPr>
              <a:t>→ Gaspillage, inefficacité</a:t>
            </a:r>
          </a:p>
        </p:txBody>
      </p:sp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5540E071-CFE4-ED51-4D7C-765A69A6B36E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903193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93E44E2-2D78-FAD0-345A-6915937E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5749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72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ante, marteau, outil&#10;&#10;Description générée automatiquement">
            <a:extLst>
              <a:ext uri="{FF2B5EF4-FFF2-40B4-BE49-F238E27FC236}">
                <a16:creationId xmlns:a16="http://schemas.microsoft.com/office/drawing/2014/main" id="{AEF17F33-0A22-2F29-08DA-B4C64C8E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0768"/>
            <a:ext cx="9144000" cy="5181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754A6C-29EA-96F0-BD59-9EA1F77FA394}"/>
              </a:ext>
            </a:extLst>
          </p:cNvPr>
          <p:cNvSpPr txBox="1"/>
          <p:nvPr/>
        </p:nvSpPr>
        <p:spPr>
          <a:xfrm>
            <a:off x="695400" y="260648"/>
            <a:ext cx="110853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500" b="1" dirty="0">
                <a:solidFill>
                  <a:srgbClr val="92D050"/>
                </a:solidFill>
              </a:rPr>
              <a:t>Cannabis : Pour ou Contre la Légalisation ? </a:t>
            </a:r>
          </a:p>
        </p:txBody>
      </p:sp>
      <p:sp>
        <p:nvSpPr>
          <p:cNvPr id="7" name="Google Shape;305;p12">
            <a:extLst>
              <a:ext uri="{FF2B5EF4-FFF2-40B4-BE49-F238E27FC236}">
                <a16:creationId xmlns:a16="http://schemas.microsoft.com/office/drawing/2014/main" id="{26048352-B3FE-2457-5C06-DE04FD32DB9D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41007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7"/>
          <p:cNvGrpSpPr/>
          <p:nvPr/>
        </p:nvGrpSpPr>
        <p:grpSpPr>
          <a:xfrm>
            <a:off x="6744072" y="-13647"/>
            <a:ext cx="5508104" cy="6858000"/>
            <a:chOff x="7424928" y="0"/>
            <a:chExt cx="4767667" cy="6858889"/>
          </a:xfrm>
        </p:grpSpPr>
        <p:sp>
          <p:nvSpPr>
            <p:cNvPr id="486" name="Google Shape;486;p27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7678FDFC-5B95-907D-E3A6-57865EDE7DB2}"/>
              </a:ext>
            </a:extLst>
          </p:cNvPr>
          <p:cNvSpPr txBox="1"/>
          <p:nvPr/>
        </p:nvSpPr>
        <p:spPr>
          <a:xfrm>
            <a:off x="1241172" y="404664"/>
            <a:ext cx="77266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92D050"/>
                </a:solidFill>
              </a:rPr>
              <a:t>Cannabis : la légalisation est-elle moins coûteuse que l’interdiction ? </a:t>
            </a:r>
          </a:p>
        </p:txBody>
      </p:sp>
      <p:pic>
        <p:nvPicPr>
          <p:cNvPr id="2" name="Média en ligne 1" title="Cannabis : la légalisation est-elle moins coûteuse que l’interdiction ?">
            <a:hlinkClick r:id="" action="ppaction://media"/>
            <a:extLst>
              <a:ext uri="{FF2B5EF4-FFF2-40B4-BE49-F238E27FC236}">
                <a16:creationId xmlns:a16="http://schemas.microsoft.com/office/drawing/2014/main" id="{4D906A12-D0F4-EA4E-CEE4-F74BAF078B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1172" y="1720276"/>
            <a:ext cx="8746662" cy="494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7"/>
          <p:cNvGrpSpPr/>
          <p:nvPr/>
        </p:nvGrpSpPr>
        <p:grpSpPr>
          <a:xfrm>
            <a:off x="6683896" y="0"/>
            <a:ext cx="5508104" cy="6858000"/>
            <a:chOff x="7424928" y="0"/>
            <a:chExt cx="4767667" cy="6858889"/>
          </a:xfrm>
        </p:grpSpPr>
        <p:sp>
          <p:nvSpPr>
            <p:cNvPr id="486" name="Google Shape;486;p27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7C56B62-05BC-5D2B-5ACE-A88E82C19677}"/>
              </a:ext>
            </a:extLst>
          </p:cNvPr>
          <p:cNvSpPr txBox="1"/>
          <p:nvPr/>
        </p:nvSpPr>
        <p:spPr>
          <a:xfrm>
            <a:off x="1945406" y="276549"/>
            <a:ext cx="579527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500" b="1" dirty="0">
                <a:solidFill>
                  <a:srgbClr val="92D050"/>
                </a:solidFill>
              </a:rPr>
              <a:t>Neuf ans après la légalisation du cannabis, l’Uruguay peine à satisfaire la demande </a:t>
            </a:r>
          </a:p>
        </p:txBody>
      </p:sp>
      <p:pic>
        <p:nvPicPr>
          <p:cNvPr id="4" name="Neuf ans après la légalisation du cannabis, l’Uruguay peine à satisfaire la demande">
            <a:hlinkClick r:id="" action="ppaction://media"/>
            <a:extLst>
              <a:ext uri="{FF2B5EF4-FFF2-40B4-BE49-F238E27FC236}">
                <a16:creationId xmlns:a16="http://schemas.microsoft.com/office/drawing/2014/main" id="{F20B8547-4B2F-A5E0-C963-390DCAD5B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705" y="2098281"/>
            <a:ext cx="8008445" cy="45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27"/>
          <p:cNvGrpSpPr/>
          <p:nvPr/>
        </p:nvGrpSpPr>
        <p:grpSpPr>
          <a:xfrm>
            <a:off x="6683896" y="-11157"/>
            <a:ext cx="5508104" cy="6858000"/>
            <a:chOff x="7424928" y="0"/>
            <a:chExt cx="4767667" cy="6858889"/>
          </a:xfrm>
        </p:grpSpPr>
        <p:sp>
          <p:nvSpPr>
            <p:cNvPr id="486" name="Google Shape;486;p27"/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7C56B62-05BC-5D2B-5ACE-A88E82C19677}"/>
              </a:ext>
            </a:extLst>
          </p:cNvPr>
          <p:cNvSpPr txBox="1"/>
          <p:nvPr/>
        </p:nvSpPr>
        <p:spPr>
          <a:xfrm>
            <a:off x="1215462" y="417192"/>
            <a:ext cx="7236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92D050"/>
                </a:solidFill>
              </a:rPr>
              <a:t>Faut-il légaliser toutes les drogues ?</a:t>
            </a:r>
          </a:p>
        </p:txBody>
      </p:sp>
      <p:pic>
        <p:nvPicPr>
          <p:cNvPr id="2" name="[Archive] Faut-il légaliser toutes les drogues (1)">
            <a:hlinkClick r:id="" action="ppaction://media"/>
            <a:extLst>
              <a:ext uri="{FF2B5EF4-FFF2-40B4-BE49-F238E27FC236}">
                <a16:creationId xmlns:a16="http://schemas.microsoft.com/office/drawing/2014/main" id="{495D6735-DC91-61B3-8286-57087B427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40" y="1740631"/>
            <a:ext cx="8838787" cy="49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lterrebourgognefranchecomte.org/_depot_alterrebourgogne/_depot_arko/basesdoc/4/295329/visualiser-le-schema-en-gr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0" y="470130"/>
            <a:ext cx="9142295" cy="554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515708" y="6154160"/>
            <a:ext cx="1016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Schéma extrait de </a:t>
            </a:r>
            <a:r>
              <a:rPr lang="fr-FR" b="1" i="1" dirty="0">
                <a:hlinkClick r:id="rId3"/>
              </a:rPr>
              <a:t>Repères n°74</a:t>
            </a:r>
            <a:r>
              <a:rPr lang="fr-FR" b="1" i="1" dirty="0"/>
              <a:t> "Santé et environnement : unis pour la vie ! » , décembre 2017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03515" y="3163827"/>
            <a:ext cx="224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Comportements</a:t>
            </a:r>
          </a:p>
        </p:txBody>
      </p:sp>
      <p:grpSp>
        <p:nvGrpSpPr>
          <p:cNvPr id="4" name="Google Shape;485;p27">
            <a:extLst>
              <a:ext uri="{FF2B5EF4-FFF2-40B4-BE49-F238E27FC236}">
                <a16:creationId xmlns:a16="http://schemas.microsoft.com/office/drawing/2014/main" id="{EC7EA826-1BE8-E071-F4EC-648A026532B7}"/>
              </a:ext>
            </a:extLst>
          </p:cNvPr>
          <p:cNvGrpSpPr/>
          <p:nvPr/>
        </p:nvGrpSpPr>
        <p:grpSpPr>
          <a:xfrm>
            <a:off x="6683896" y="42607"/>
            <a:ext cx="5508104" cy="6858000"/>
            <a:chOff x="7424928" y="0"/>
            <a:chExt cx="4767667" cy="6858889"/>
          </a:xfrm>
        </p:grpSpPr>
        <p:sp>
          <p:nvSpPr>
            <p:cNvPr id="5" name="Google Shape;486;p27">
              <a:extLst>
                <a:ext uri="{FF2B5EF4-FFF2-40B4-BE49-F238E27FC236}">
                  <a16:creationId xmlns:a16="http://schemas.microsoft.com/office/drawing/2014/main" id="{B2FD106D-9A70-7C15-90A1-D81A26E8D6F2}"/>
                </a:ext>
              </a:extLst>
            </p:cNvPr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6" name="Google Shape;487;p27">
              <a:extLst>
                <a:ext uri="{FF2B5EF4-FFF2-40B4-BE49-F238E27FC236}">
                  <a16:creationId xmlns:a16="http://schemas.microsoft.com/office/drawing/2014/main" id="{04351BD8-452A-562A-3E3C-71AA704CA9F5}"/>
                </a:ext>
              </a:extLst>
            </p:cNvPr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488;p27">
              <a:extLst>
                <a:ext uri="{FF2B5EF4-FFF2-40B4-BE49-F238E27FC236}">
                  <a16:creationId xmlns:a16="http://schemas.microsoft.com/office/drawing/2014/main" id="{EA113E5B-EE9A-3C0C-985A-50524EC5B300}"/>
                </a:ext>
              </a:extLst>
            </p:cNvPr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Google Shape;489;p27">
              <a:extLst>
                <a:ext uri="{FF2B5EF4-FFF2-40B4-BE49-F238E27FC236}">
                  <a16:creationId xmlns:a16="http://schemas.microsoft.com/office/drawing/2014/main" id="{863B6EC7-1B7D-B7D6-481D-39FB782A956D}"/>
                </a:ext>
              </a:extLst>
            </p:cNvPr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Google Shape;490;p27">
              <a:extLst>
                <a:ext uri="{FF2B5EF4-FFF2-40B4-BE49-F238E27FC236}">
                  <a16:creationId xmlns:a16="http://schemas.microsoft.com/office/drawing/2014/main" id="{0C7DE430-DD7A-D59D-6FDF-0D7FBE88E410}"/>
                </a:ext>
              </a:extLst>
            </p:cNvPr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Google Shape;491;p27">
              <a:extLst>
                <a:ext uri="{FF2B5EF4-FFF2-40B4-BE49-F238E27FC236}">
                  <a16:creationId xmlns:a16="http://schemas.microsoft.com/office/drawing/2014/main" id="{575D39DE-E85B-AE7C-1336-9055E35666FC}"/>
                </a:ext>
              </a:extLst>
            </p:cNvPr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Google Shape;492;p27">
              <a:extLst>
                <a:ext uri="{FF2B5EF4-FFF2-40B4-BE49-F238E27FC236}">
                  <a16:creationId xmlns:a16="http://schemas.microsoft.com/office/drawing/2014/main" id="{43775CF6-48DB-A314-6AF4-7A413D1EAF00}"/>
                </a:ext>
              </a:extLst>
            </p:cNvPr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493;p27">
              <a:extLst>
                <a:ext uri="{FF2B5EF4-FFF2-40B4-BE49-F238E27FC236}">
                  <a16:creationId xmlns:a16="http://schemas.microsoft.com/office/drawing/2014/main" id="{117D712F-63FD-FEE5-6375-07E7FF154DB3}"/>
                </a:ext>
              </a:extLst>
            </p:cNvPr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Google Shape;494;p27">
              <a:extLst>
                <a:ext uri="{FF2B5EF4-FFF2-40B4-BE49-F238E27FC236}">
                  <a16:creationId xmlns:a16="http://schemas.microsoft.com/office/drawing/2014/main" id="{DBD70177-A442-EC94-E724-2EA785444D66}"/>
                </a:ext>
              </a:extLst>
            </p:cNvPr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55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Image 5" descr="Une image contenant texte, table&#10;&#10;Description générée automatiquement">
            <a:extLst>
              <a:ext uri="{FF2B5EF4-FFF2-40B4-BE49-F238E27FC236}">
                <a16:creationId xmlns:a16="http://schemas.microsoft.com/office/drawing/2014/main" id="{8BDDA800-FE4A-33AE-AFB6-CB8BDCD20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" y="94320"/>
            <a:ext cx="10935195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3FFBAD-815E-C47B-9504-D215E1486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00505"/>
            <a:ext cx="9361040" cy="6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43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4829D931-18D2-1320-3937-A7F1CEA21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636"/>
            <a:ext cx="12309206" cy="6917635"/>
          </a:xfrm>
          <a:prstGeom prst="rect">
            <a:avLst/>
          </a:prstGeom>
        </p:spPr>
      </p:pic>
      <p:sp>
        <p:nvSpPr>
          <p:cNvPr id="4" name="Google Shape;305;p12">
            <a:extLst>
              <a:ext uri="{FF2B5EF4-FFF2-40B4-BE49-F238E27FC236}">
                <a16:creationId xmlns:a16="http://schemas.microsoft.com/office/drawing/2014/main" id="{47245438-2B2E-8896-D0AD-B59046292E18}"/>
              </a:ext>
            </a:extLst>
          </p:cNvPr>
          <p:cNvSpPr/>
          <p:nvPr/>
        </p:nvSpPr>
        <p:spPr>
          <a:xfrm>
            <a:off x="0" y="-78703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8965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F8C0317-9CBE-BE71-72C2-2217AAADC0C0}"/>
              </a:ext>
            </a:extLst>
          </p:cNvPr>
          <p:cNvSpPr txBox="1"/>
          <p:nvPr/>
        </p:nvSpPr>
        <p:spPr>
          <a:xfrm>
            <a:off x="973435" y="101493"/>
            <a:ext cx="10729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FR" altLang="fr-FR" sz="3000" b="1" dirty="0">
                <a:solidFill>
                  <a:srgbClr val="00B050"/>
                </a:solidFill>
              </a:rPr>
              <a:t>Stratégies exclusivement axées sur les soins curatifs</a:t>
            </a:r>
            <a:r>
              <a:rPr lang="fr-FR" altLang="fr-FR" sz="3000" dirty="0">
                <a:solidFill>
                  <a:srgbClr val="00B050"/>
                </a:solidFill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FR" altLang="fr-FR" sz="30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fr-FR" altLang="fr-FR" sz="3000" b="1" dirty="0">
                <a:solidFill>
                  <a:srgbClr val="00B050"/>
                </a:solidFill>
              </a:rPr>
              <a:t>Caractère réducteur</a:t>
            </a:r>
            <a:endParaRPr lang="fr-FR" altLang="fr-FR" sz="3000" dirty="0">
              <a:solidFill>
                <a:srgbClr val="00B05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43A531-1812-C7F4-0B26-5AB5109D3960}"/>
              </a:ext>
            </a:extLst>
          </p:cNvPr>
          <p:cNvSpPr txBox="1"/>
          <p:nvPr/>
        </p:nvSpPr>
        <p:spPr>
          <a:xfrm>
            <a:off x="1487488" y="6319002"/>
            <a:ext cx="11629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FR" altLang="fr-FR" sz="1800" dirty="0"/>
              <a:t>Données chiffrées : Revue REPERES n°74/ décembre 2017 « Santé et environnement » unis pour la vie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0D8CD7D-AAD7-1213-E5BA-7947828FDEC1}"/>
              </a:ext>
            </a:extLst>
          </p:cNvPr>
          <p:cNvSpPr/>
          <p:nvPr/>
        </p:nvSpPr>
        <p:spPr>
          <a:xfrm>
            <a:off x="4794409" y="1342873"/>
            <a:ext cx="2822698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Facteurs liés à la biologie humaine 5%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077DEC0-FFB8-F794-8049-E93F26CB5E3C}"/>
              </a:ext>
            </a:extLst>
          </p:cNvPr>
          <p:cNvSpPr/>
          <p:nvPr/>
        </p:nvSpPr>
        <p:spPr>
          <a:xfrm>
            <a:off x="1256185" y="2721688"/>
            <a:ext cx="2354560" cy="914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Environnement 25%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FBE85F0-1F07-8BD1-E257-B6BFA3C0D220}"/>
              </a:ext>
            </a:extLst>
          </p:cNvPr>
          <p:cNvSpPr/>
          <p:nvPr/>
        </p:nvSpPr>
        <p:spPr>
          <a:xfrm>
            <a:off x="8472264" y="2479528"/>
            <a:ext cx="2592288" cy="10869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Organisation des services de santé 15%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D5137B2-EE8A-7867-711B-DE13AE334487}"/>
              </a:ext>
            </a:extLst>
          </p:cNvPr>
          <p:cNvSpPr/>
          <p:nvPr/>
        </p:nvSpPr>
        <p:spPr>
          <a:xfrm>
            <a:off x="5076497" y="4870804"/>
            <a:ext cx="2523068" cy="11243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Comportements 55%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9CCF0-5456-028D-EC4D-9B94EE6C456F}"/>
              </a:ext>
            </a:extLst>
          </p:cNvPr>
          <p:cNvSpPr/>
          <p:nvPr/>
        </p:nvSpPr>
        <p:spPr>
          <a:xfrm>
            <a:off x="1249647" y="4949953"/>
            <a:ext cx="2523068" cy="117178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Prévention</a:t>
            </a:r>
          </a:p>
          <a:p>
            <a:pPr algn="ctr"/>
            <a:r>
              <a:rPr lang="fr-FR" dirty="0"/>
              <a:t>Education</a:t>
            </a:r>
          </a:p>
          <a:p>
            <a:pPr algn="ctr"/>
            <a:r>
              <a:rPr lang="fr-FR" dirty="0"/>
              <a:t>Promotion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2.5% du Budget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494B4B-C4F6-208A-04B2-4DB6D8AE3A25}"/>
              </a:ext>
            </a:extLst>
          </p:cNvPr>
          <p:cNvSpPr/>
          <p:nvPr/>
        </p:nvSpPr>
        <p:spPr>
          <a:xfrm>
            <a:off x="8643261" y="4975764"/>
            <a:ext cx="2523068" cy="914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Soins curatifs</a:t>
            </a:r>
          </a:p>
          <a:p>
            <a:pPr algn="ctr"/>
            <a:r>
              <a:rPr lang="fr-FR" b="1" dirty="0">
                <a:solidFill>
                  <a:srgbClr val="00B050"/>
                </a:solidFill>
              </a:rPr>
              <a:t>97,5% du Budget</a:t>
            </a:r>
          </a:p>
        </p:txBody>
      </p:sp>
      <p:sp>
        <p:nvSpPr>
          <p:cNvPr id="17" name="Flèche : haut 16">
            <a:extLst>
              <a:ext uri="{FF2B5EF4-FFF2-40B4-BE49-F238E27FC236}">
                <a16:creationId xmlns:a16="http://schemas.microsoft.com/office/drawing/2014/main" id="{8F849B07-84A4-373A-5136-70C21FD4CF63}"/>
              </a:ext>
            </a:extLst>
          </p:cNvPr>
          <p:cNvSpPr/>
          <p:nvPr/>
        </p:nvSpPr>
        <p:spPr>
          <a:xfrm>
            <a:off x="2191149" y="3792151"/>
            <a:ext cx="484632" cy="978408"/>
          </a:xfrm>
          <a:prstGeom prst="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66369365-EBEE-6506-C251-86B372B91260}"/>
              </a:ext>
            </a:extLst>
          </p:cNvPr>
          <p:cNvSpPr/>
          <p:nvPr/>
        </p:nvSpPr>
        <p:spPr>
          <a:xfrm>
            <a:off x="3949064" y="5293531"/>
            <a:ext cx="978408" cy="4846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haut 18">
            <a:extLst>
              <a:ext uri="{FF2B5EF4-FFF2-40B4-BE49-F238E27FC236}">
                <a16:creationId xmlns:a16="http://schemas.microsoft.com/office/drawing/2014/main" id="{6395046E-143D-DE73-7A87-DD0E183841A9}"/>
              </a:ext>
            </a:extLst>
          </p:cNvPr>
          <p:cNvSpPr/>
          <p:nvPr/>
        </p:nvSpPr>
        <p:spPr>
          <a:xfrm>
            <a:off x="9662479" y="3771867"/>
            <a:ext cx="484632" cy="978408"/>
          </a:xfrm>
          <a:prstGeom prst="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7E434BB-D1D1-EAFA-F597-37EEF89EA72D}"/>
              </a:ext>
            </a:extLst>
          </p:cNvPr>
          <p:cNvSpPr/>
          <p:nvPr/>
        </p:nvSpPr>
        <p:spPr>
          <a:xfrm>
            <a:off x="5076497" y="2833370"/>
            <a:ext cx="2354560" cy="914400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SANTE</a:t>
            </a: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0C3E0672-ECAE-271F-1763-F6B01CDED3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90651" y="3208460"/>
            <a:ext cx="1236821" cy="8384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Line 19">
            <a:extLst>
              <a:ext uri="{FF2B5EF4-FFF2-40B4-BE49-F238E27FC236}">
                <a16:creationId xmlns:a16="http://schemas.microsoft.com/office/drawing/2014/main" id="{22F10658-FB63-2771-9BDB-4CB6F7D76D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0015" y="3835874"/>
            <a:ext cx="12685" cy="9144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A1A8FC25-1344-94C5-8BA0-ED63184ACF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83812" y="3216844"/>
            <a:ext cx="816444" cy="830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Line 19">
            <a:extLst>
              <a:ext uri="{FF2B5EF4-FFF2-40B4-BE49-F238E27FC236}">
                <a16:creationId xmlns:a16="http://schemas.microsoft.com/office/drawing/2014/main" id="{CCC84D2D-FB2C-41C0-8C0B-51F07A1AF6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17738" y="2318758"/>
            <a:ext cx="3375" cy="435916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35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9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83EAFDFF-E684-453D-0E4E-CAC534525BD7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Google Shape;305;p12">
            <a:extLst>
              <a:ext uri="{FF2B5EF4-FFF2-40B4-BE49-F238E27FC236}">
                <a16:creationId xmlns:a16="http://schemas.microsoft.com/office/drawing/2014/main" id="{47245438-2B2E-8896-D0AD-B59046292E18}"/>
              </a:ext>
            </a:extLst>
          </p:cNvPr>
          <p:cNvSpPr/>
          <p:nvPr/>
        </p:nvSpPr>
        <p:spPr>
          <a:xfrm>
            <a:off x="0" y="-78703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ED4FEC3-EF00-9A36-943C-569F37DE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" y="146499"/>
            <a:ext cx="4748664" cy="6585738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068A662D-009C-AA63-69F9-8330188FCE25}"/>
              </a:ext>
            </a:extLst>
          </p:cNvPr>
          <p:cNvSpPr txBox="1">
            <a:spLocks noChangeArrowheads="1"/>
          </p:cNvSpPr>
          <p:nvPr/>
        </p:nvSpPr>
        <p:spPr>
          <a:xfrm>
            <a:off x="5375920" y="146498"/>
            <a:ext cx="6696744" cy="6585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Programme pluriannuel de santé mentale 2018 – 2023</a:t>
            </a:r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PSSM : Premiers Secours en Santé Mentale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Numéro LIVE / SAS SAMU 69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Numéro nationale de prévention du suicide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Dispositif VIGILANS</a:t>
            </a:r>
          </a:p>
          <a:p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Maison des Adolescents</a:t>
            </a: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Centres Médico-Psychologiques de                                  Psychiatrie 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nfanto-Juvénile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(CMPP IJ)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CMP adultes</a:t>
            </a:r>
          </a:p>
          <a:p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Dispositif </a:t>
            </a:r>
            <a:r>
              <a:rPr lang="fr-F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MonParcours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Psy</a:t>
            </a: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Télémédecine QARE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Centres Régionaux de </a:t>
            </a:r>
            <a:r>
              <a:rPr lang="fr-F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Psychotraumatisme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(CRP)</a:t>
            </a: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Consultations Jeunes Consommateurs (CJC)</a:t>
            </a:r>
          </a:p>
          <a:p>
            <a:endParaRPr lang="fr-F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 aidance</a:t>
            </a:r>
          </a:p>
          <a:p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IPA en santé mentale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968D4C3-0C62-7D63-DB03-717D053E8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122" y="1546124"/>
            <a:ext cx="1602940" cy="981020"/>
          </a:xfrm>
          <a:prstGeom prst="rect">
            <a:avLst/>
          </a:prstGeom>
        </p:spPr>
      </p:pic>
      <p:pic>
        <p:nvPicPr>
          <p:cNvPr id="13" name="Image 12" descr="Une image contenant logo&#10;&#10;Description générée automatiquement">
            <a:extLst>
              <a:ext uri="{FF2B5EF4-FFF2-40B4-BE49-F238E27FC236}">
                <a16:creationId xmlns:a16="http://schemas.microsoft.com/office/drawing/2014/main" id="{90F5E80D-797F-ECC6-05B8-5D8E3DA31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91" y="1643643"/>
            <a:ext cx="1871864" cy="631590"/>
          </a:xfrm>
          <a:prstGeom prst="rect">
            <a:avLst/>
          </a:prstGeom>
        </p:spPr>
      </p:pic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FC28A5D-3DA1-9014-184B-309E34E11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29" y="449639"/>
            <a:ext cx="1868609" cy="981020"/>
          </a:xfrm>
          <a:prstGeom prst="rect">
            <a:avLst/>
          </a:prstGeom>
        </p:spPr>
      </p:pic>
      <p:pic>
        <p:nvPicPr>
          <p:cNvPr id="17" name="Image 16" descr="Une image contenant logo&#10;&#10;Description générée automatiquement">
            <a:extLst>
              <a:ext uri="{FF2B5EF4-FFF2-40B4-BE49-F238E27FC236}">
                <a16:creationId xmlns:a16="http://schemas.microsoft.com/office/drawing/2014/main" id="{7B837768-F227-5A92-C9BE-F69BA7F9D8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38" y="3764246"/>
            <a:ext cx="1656184" cy="1656184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C5D2A0-BAA3-7896-47D4-B18C39630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50" y="2664152"/>
            <a:ext cx="2185814" cy="936777"/>
          </a:xfrm>
          <a:prstGeom prst="rect">
            <a:avLst/>
          </a:prstGeom>
        </p:spPr>
      </p:pic>
      <p:pic>
        <p:nvPicPr>
          <p:cNvPr id="21" name="Image 2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0EDB0EB4-50E6-2409-7CDD-21A46DE3B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648" y="3742400"/>
            <a:ext cx="2254729" cy="1159780"/>
          </a:xfrm>
          <a:prstGeom prst="rect">
            <a:avLst/>
          </a:prstGeom>
        </p:spPr>
      </p:pic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CDF0020-C886-192E-7117-673A46ACA0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51" y="5626222"/>
            <a:ext cx="2816610" cy="1159780"/>
          </a:xfrm>
          <a:prstGeom prst="rect">
            <a:avLst/>
          </a:prstGeom>
        </p:spPr>
      </p:pic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60939D1-5A19-70C9-06D0-40CA0FD564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10000" r="24517" b="10000"/>
          <a:stretch/>
        </p:blipFill>
        <p:spPr>
          <a:xfrm>
            <a:off x="4111181" y="5285036"/>
            <a:ext cx="843099" cy="9367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D524A6-1502-FAA7-65B8-42B0FCB71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18911" y="30147"/>
            <a:ext cx="1857009" cy="95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DB59F-287F-BFEF-F819-8E94D3D94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5;p12">
            <a:extLst>
              <a:ext uri="{FF2B5EF4-FFF2-40B4-BE49-F238E27FC236}">
                <a16:creationId xmlns:a16="http://schemas.microsoft.com/office/drawing/2014/main" id="{29F82299-9B24-8A58-0991-E34DB1DA3A35}"/>
              </a:ext>
            </a:extLst>
          </p:cNvPr>
          <p:cNvSpPr/>
          <p:nvPr/>
        </p:nvSpPr>
        <p:spPr>
          <a:xfrm>
            <a:off x="0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Google Shape;305;p12">
            <a:extLst>
              <a:ext uri="{FF2B5EF4-FFF2-40B4-BE49-F238E27FC236}">
                <a16:creationId xmlns:a16="http://schemas.microsoft.com/office/drawing/2014/main" id="{ED23761E-C0E7-478D-9A7C-79E2B8DED53A}"/>
              </a:ext>
            </a:extLst>
          </p:cNvPr>
          <p:cNvSpPr/>
          <p:nvPr/>
        </p:nvSpPr>
        <p:spPr>
          <a:xfrm>
            <a:off x="0" y="-78703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 extrusionOk="0">
                <a:moveTo>
                  <a:pt x="842772" y="0"/>
                </a:moveTo>
                <a:lnTo>
                  <a:pt x="0" y="0"/>
                </a:lnTo>
                <a:lnTo>
                  <a:pt x="0" y="5666232"/>
                </a:lnTo>
                <a:lnTo>
                  <a:pt x="842772" y="0"/>
                </a:lnTo>
                <a:close/>
              </a:path>
            </a:pathLst>
          </a:custGeom>
          <a:solidFill>
            <a:srgbClr val="90C225">
              <a:alpha val="84705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7BC44BD-8DEF-DA3A-F38F-6A15C7466E96}"/>
              </a:ext>
            </a:extLst>
          </p:cNvPr>
          <p:cNvSpPr txBox="1">
            <a:spLocks noChangeArrowheads="1"/>
          </p:cNvSpPr>
          <p:nvPr/>
        </p:nvSpPr>
        <p:spPr>
          <a:xfrm>
            <a:off x="5375920" y="146498"/>
            <a:ext cx="6696744" cy="6585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texte, affiche, dessin humoristique, Prospectus&#10;&#10;Description générée automatiquement">
            <a:extLst>
              <a:ext uri="{FF2B5EF4-FFF2-40B4-BE49-F238E27FC236}">
                <a16:creationId xmlns:a16="http://schemas.microsoft.com/office/drawing/2014/main" id="{518424F4-40E8-D87D-8105-01F05705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260648"/>
            <a:ext cx="4246726" cy="6248057"/>
          </a:xfrm>
          <a:prstGeom prst="rect">
            <a:avLst/>
          </a:prstGeom>
        </p:spPr>
      </p:pic>
      <p:pic>
        <p:nvPicPr>
          <p:cNvPr id="8" name="Image 7" descr="Une image contenant texte, affiche, dessin humoristique, livre&#10;&#10;Description générée automatiquement">
            <a:extLst>
              <a:ext uri="{FF2B5EF4-FFF2-40B4-BE49-F238E27FC236}">
                <a16:creationId xmlns:a16="http://schemas.microsoft.com/office/drawing/2014/main" id="{5C45B5C5-5E49-7F46-B719-A54788D27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6" y="253704"/>
            <a:ext cx="4543349" cy="642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0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5360" y="-28736"/>
            <a:ext cx="8593439" cy="2702893"/>
          </a:xfrm>
        </p:spPr>
        <p:txBody>
          <a:bodyPr>
            <a:noAutofit/>
          </a:bodyPr>
          <a:lstStyle/>
          <a:p>
            <a:r>
              <a:rPr lang="fr-FR" sz="5000" b="1" dirty="0">
                <a:solidFill>
                  <a:srgbClr val="92D050"/>
                </a:solidFill>
              </a:rPr>
              <a:t>Qu’appelle-t-on </a:t>
            </a:r>
            <a:br>
              <a:rPr lang="fr-FR" sz="5000" b="1" dirty="0">
                <a:solidFill>
                  <a:srgbClr val="92D050"/>
                </a:solidFill>
              </a:rPr>
            </a:br>
            <a:r>
              <a:rPr lang="fr-FR" sz="5000" b="1" dirty="0">
                <a:solidFill>
                  <a:srgbClr val="92D050"/>
                </a:solidFill>
              </a:rPr>
              <a:t>« Triade des besoins-demandes-réponses » ?</a:t>
            </a:r>
          </a:p>
        </p:txBody>
      </p:sp>
      <p:pic>
        <p:nvPicPr>
          <p:cNvPr id="2050" name="Picture 2" descr="Résultat de recherche d'images pour &quot;question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17" y="2609693"/>
            <a:ext cx="3575255" cy="27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485;p27">
            <a:extLst>
              <a:ext uri="{FF2B5EF4-FFF2-40B4-BE49-F238E27FC236}">
                <a16:creationId xmlns:a16="http://schemas.microsoft.com/office/drawing/2014/main" id="{F9407CD4-14BA-660F-A865-D95289EEE9AB}"/>
              </a:ext>
            </a:extLst>
          </p:cNvPr>
          <p:cNvGrpSpPr/>
          <p:nvPr/>
        </p:nvGrpSpPr>
        <p:grpSpPr>
          <a:xfrm>
            <a:off x="6683896" y="-27847"/>
            <a:ext cx="5508104" cy="6858000"/>
            <a:chOff x="7424928" y="0"/>
            <a:chExt cx="4767667" cy="6858889"/>
          </a:xfrm>
        </p:grpSpPr>
        <p:sp>
          <p:nvSpPr>
            <p:cNvPr id="6" name="Google Shape;486;p27">
              <a:extLst>
                <a:ext uri="{FF2B5EF4-FFF2-40B4-BE49-F238E27FC236}">
                  <a16:creationId xmlns:a16="http://schemas.microsoft.com/office/drawing/2014/main" id="{4910165E-C25D-5A66-21A3-27525A0937B0}"/>
                </a:ext>
              </a:extLst>
            </p:cNvPr>
            <p:cNvSpPr/>
            <p:nvPr/>
          </p:nvSpPr>
          <p:spPr>
            <a:xfrm>
              <a:off x="9371076" y="0"/>
              <a:ext cx="1219200" cy="6858000"/>
            </a:xfrm>
            <a:custGeom>
              <a:avLst/>
              <a:gdLst/>
              <a:ahLst/>
              <a:cxnLst/>
              <a:rect l="l" t="t" r="r" b="b"/>
              <a:pathLst>
                <a:path w="1219200" h="6858000" extrusionOk="0">
                  <a:moveTo>
                    <a:pt x="0" y="0"/>
                  </a:moveTo>
                  <a:lnTo>
                    <a:pt x="1219200" y="6857999"/>
                  </a:lnTo>
                </a:path>
              </a:pathLst>
            </a:custGeom>
            <a:noFill/>
            <a:ln w="9525" cap="flat" cmpd="sng">
              <a:solidFill>
                <a:srgbClr val="BEBE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487;p27">
              <a:extLst>
                <a:ext uri="{FF2B5EF4-FFF2-40B4-BE49-F238E27FC236}">
                  <a16:creationId xmlns:a16="http://schemas.microsoft.com/office/drawing/2014/main" id="{94695326-1175-B223-0E7F-2CFE99DD2E04}"/>
                </a:ext>
              </a:extLst>
            </p:cNvPr>
            <p:cNvSpPr/>
            <p:nvPr/>
          </p:nvSpPr>
          <p:spPr>
            <a:xfrm>
              <a:off x="7424928" y="3681984"/>
              <a:ext cx="4763770" cy="3176905"/>
            </a:xfrm>
            <a:custGeom>
              <a:avLst/>
              <a:gdLst/>
              <a:ahLst/>
              <a:cxnLst/>
              <a:rect l="l" t="t" r="r" b="b"/>
              <a:pathLst>
                <a:path w="4763770" h="3176904" extrusionOk="0">
                  <a:moveTo>
                    <a:pt x="4763516" y="0"/>
                  </a:moveTo>
                  <a:lnTo>
                    <a:pt x="0" y="3176586"/>
                  </a:lnTo>
                </a:path>
              </a:pathLst>
            </a:custGeom>
            <a:noFill/>
            <a:ln w="9525" cap="flat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8" name="Google Shape;488;p27">
              <a:extLst>
                <a:ext uri="{FF2B5EF4-FFF2-40B4-BE49-F238E27FC236}">
                  <a16:creationId xmlns:a16="http://schemas.microsoft.com/office/drawing/2014/main" id="{B0FE5667-6234-F6E1-D7C2-1FB09E3F958F}"/>
                </a:ext>
              </a:extLst>
            </p:cNvPr>
            <p:cNvSpPr/>
            <p:nvPr/>
          </p:nvSpPr>
          <p:spPr>
            <a:xfrm>
              <a:off x="9182100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 extrusionOk="0">
                  <a:moveTo>
                    <a:pt x="3006851" y="0"/>
                  </a:moveTo>
                  <a:lnTo>
                    <a:pt x="2042483" y="0"/>
                  </a:lnTo>
                  <a:lnTo>
                    <a:pt x="0" y="6857996"/>
                  </a:lnTo>
                  <a:lnTo>
                    <a:pt x="3006851" y="6857996"/>
                  </a:lnTo>
                  <a:lnTo>
                    <a:pt x="3006851" y="0"/>
                  </a:lnTo>
                  <a:close/>
                </a:path>
              </a:pathLst>
            </a:custGeom>
            <a:solidFill>
              <a:srgbClr val="90C225">
                <a:alpha val="2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" name="Google Shape;489;p27">
              <a:extLst>
                <a:ext uri="{FF2B5EF4-FFF2-40B4-BE49-F238E27FC236}">
                  <a16:creationId xmlns:a16="http://schemas.microsoft.com/office/drawing/2014/main" id="{B4A1C1BC-EB15-7DD5-4F19-F858646FD6C8}"/>
                </a:ext>
              </a:extLst>
            </p:cNvPr>
            <p:cNvSpPr/>
            <p:nvPr/>
          </p:nvSpPr>
          <p:spPr>
            <a:xfrm>
              <a:off x="9604335" y="0"/>
              <a:ext cx="2588260" cy="6858000"/>
            </a:xfrm>
            <a:custGeom>
              <a:avLst/>
              <a:gdLst/>
              <a:ahLst/>
              <a:cxnLst/>
              <a:rect l="l" t="t" r="r" b="b"/>
              <a:pathLst>
                <a:path w="2588259" h="6858000" extrusionOk="0">
                  <a:moveTo>
                    <a:pt x="2587664" y="0"/>
                  </a:moveTo>
                  <a:lnTo>
                    <a:pt x="0" y="0"/>
                  </a:lnTo>
                  <a:lnTo>
                    <a:pt x="1208190" y="6857996"/>
                  </a:lnTo>
                  <a:lnTo>
                    <a:pt x="2587664" y="6857996"/>
                  </a:lnTo>
                  <a:lnTo>
                    <a:pt x="2587664" y="0"/>
                  </a:lnTo>
                  <a:close/>
                </a:path>
              </a:pathLst>
            </a:custGeom>
            <a:solidFill>
              <a:srgbClr val="90C225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" name="Google Shape;490;p27">
              <a:extLst>
                <a:ext uri="{FF2B5EF4-FFF2-40B4-BE49-F238E27FC236}">
                  <a16:creationId xmlns:a16="http://schemas.microsoft.com/office/drawing/2014/main" id="{3BEA84D5-958E-7D00-F3DB-CCA87B26B63D}"/>
                </a:ext>
              </a:extLst>
            </p:cNvPr>
            <p:cNvSpPr/>
            <p:nvPr/>
          </p:nvSpPr>
          <p:spPr>
            <a:xfrm>
              <a:off x="8932164" y="3048000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 extrusionOk="0">
                  <a:moveTo>
                    <a:pt x="3259835" y="0"/>
                  </a:moveTo>
                  <a:lnTo>
                    <a:pt x="0" y="3809999"/>
                  </a:lnTo>
                  <a:lnTo>
                    <a:pt x="3259835" y="3809999"/>
                  </a:lnTo>
                  <a:lnTo>
                    <a:pt x="3259835" y="0"/>
                  </a:lnTo>
                  <a:close/>
                </a:path>
              </a:pathLst>
            </a:custGeom>
            <a:solidFill>
              <a:srgbClr val="539F20">
                <a:alpha val="71764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" name="Google Shape;491;p27">
              <a:extLst>
                <a:ext uri="{FF2B5EF4-FFF2-40B4-BE49-F238E27FC236}">
                  <a16:creationId xmlns:a16="http://schemas.microsoft.com/office/drawing/2014/main" id="{DA4AA903-951C-DABD-7DD9-306210CBC36B}"/>
                </a:ext>
              </a:extLst>
            </p:cNvPr>
            <p:cNvSpPr/>
            <p:nvPr/>
          </p:nvSpPr>
          <p:spPr>
            <a:xfrm>
              <a:off x="9337790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 extrusionOk="0">
                  <a:moveTo>
                    <a:pt x="2851161" y="0"/>
                  </a:moveTo>
                  <a:lnTo>
                    <a:pt x="0" y="0"/>
                  </a:lnTo>
                  <a:lnTo>
                    <a:pt x="2467621" y="6857996"/>
                  </a:lnTo>
                  <a:lnTo>
                    <a:pt x="2851161" y="6857996"/>
                  </a:lnTo>
                  <a:lnTo>
                    <a:pt x="2851161" y="0"/>
                  </a:lnTo>
                  <a:close/>
                </a:path>
              </a:pathLst>
            </a:custGeom>
            <a:solidFill>
              <a:srgbClr val="3E7818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" name="Google Shape;492;p27">
              <a:extLst>
                <a:ext uri="{FF2B5EF4-FFF2-40B4-BE49-F238E27FC236}">
                  <a16:creationId xmlns:a16="http://schemas.microsoft.com/office/drawing/2014/main" id="{98F35908-AF22-CD2D-C8D3-1C19A7C9E143}"/>
                </a:ext>
              </a:extLst>
            </p:cNvPr>
            <p:cNvSpPr/>
            <p:nvPr/>
          </p:nvSpPr>
          <p:spPr>
            <a:xfrm>
              <a:off x="10898124" y="0"/>
              <a:ext cx="1290955" cy="6858000"/>
            </a:xfrm>
            <a:custGeom>
              <a:avLst/>
              <a:gdLst/>
              <a:ahLst/>
              <a:cxnLst/>
              <a:rect l="l" t="t" r="r" b="b"/>
              <a:pathLst>
                <a:path w="1290954" h="6858000" extrusionOk="0">
                  <a:moveTo>
                    <a:pt x="1290827" y="0"/>
                  </a:moveTo>
                  <a:lnTo>
                    <a:pt x="1018959" y="0"/>
                  </a:lnTo>
                  <a:lnTo>
                    <a:pt x="0" y="6857996"/>
                  </a:lnTo>
                  <a:lnTo>
                    <a:pt x="1290827" y="6857996"/>
                  </a:lnTo>
                  <a:lnTo>
                    <a:pt x="1290827" y="0"/>
                  </a:lnTo>
                  <a:close/>
                </a:path>
              </a:pathLst>
            </a:custGeom>
            <a:solidFill>
              <a:srgbClr val="C0E374">
                <a:alpha val="6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" name="Google Shape;493;p27">
              <a:extLst>
                <a:ext uri="{FF2B5EF4-FFF2-40B4-BE49-F238E27FC236}">
                  <a16:creationId xmlns:a16="http://schemas.microsoft.com/office/drawing/2014/main" id="{103C9DF8-1261-0ECA-17E5-2B12D81332C8}"/>
                </a:ext>
              </a:extLst>
            </p:cNvPr>
            <p:cNvSpPr/>
            <p:nvPr/>
          </p:nvSpPr>
          <p:spPr>
            <a:xfrm>
              <a:off x="10940749" y="0"/>
              <a:ext cx="1248410" cy="6858000"/>
            </a:xfrm>
            <a:custGeom>
              <a:avLst/>
              <a:gdLst/>
              <a:ahLst/>
              <a:cxnLst/>
              <a:rect l="l" t="t" r="r" b="b"/>
              <a:pathLst>
                <a:path w="1248409" h="6858000" extrusionOk="0">
                  <a:moveTo>
                    <a:pt x="1248203" y="0"/>
                  </a:moveTo>
                  <a:lnTo>
                    <a:pt x="0" y="0"/>
                  </a:lnTo>
                  <a:lnTo>
                    <a:pt x="1107740" y="6857996"/>
                  </a:lnTo>
                  <a:lnTo>
                    <a:pt x="1248203" y="6857996"/>
                  </a:lnTo>
                  <a:lnTo>
                    <a:pt x="1248203" y="0"/>
                  </a:lnTo>
                  <a:close/>
                </a:path>
              </a:pathLst>
            </a:custGeom>
            <a:solidFill>
              <a:srgbClr val="90C225">
                <a:alpha val="64705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494;p27">
              <a:extLst>
                <a:ext uri="{FF2B5EF4-FFF2-40B4-BE49-F238E27FC236}">
                  <a16:creationId xmlns:a16="http://schemas.microsoft.com/office/drawing/2014/main" id="{9049C1BA-F438-9BD8-4FC9-9B9DE29B3F40}"/>
                </a:ext>
              </a:extLst>
            </p:cNvPr>
            <p:cNvSpPr/>
            <p:nvPr/>
          </p:nvSpPr>
          <p:spPr>
            <a:xfrm>
              <a:off x="10372344" y="3590544"/>
              <a:ext cx="1816735" cy="3267710"/>
            </a:xfrm>
            <a:custGeom>
              <a:avLst/>
              <a:gdLst/>
              <a:ahLst/>
              <a:cxnLst/>
              <a:rect l="l" t="t" r="r" b="b"/>
              <a:pathLst>
                <a:path w="1816734" h="3267709" extrusionOk="0">
                  <a:moveTo>
                    <a:pt x="1816607" y="0"/>
                  </a:moveTo>
                  <a:lnTo>
                    <a:pt x="0" y="3267455"/>
                  </a:lnTo>
                  <a:lnTo>
                    <a:pt x="1816607" y="3267455"/>
                  </a:lnTo>
                  <a:lnTo>
                    <a:pt x="1816607" y="0"/>
                  </a:lnTo>
                  <a:close/>
                </a:path>
              </a:pathLst>
            </a:custGeom>
            <a:solidFill>
              <a:srgbClr val="90C225">
                <a:alpha val="7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35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F996993-A68A-DB14-EA97-B4023497A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8154"/>
            <a:ext cx="3790950" cy="8477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48BFC50-998E-EB8A-E057-3DC8F6DCD9D3}"/>
              </a:ext>
            </a:extLst>
          </p:cNvPr>
          <p:cNvSpPr txBox="1"/>
          <p:nvPr/>
        </p:nvSpPr>
        <p:spPr>
          <a:xfrm>
            <a:off x="3766789" y="5618154"/>
            <a:ext cx="6638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Année 2024-2025 : </a:t>
            </a:r>
            <a:r>
              <a:rPr lang="fr-FR" sz="2000" dirty="0"/>
              <a:t>Unité 1.2 S2</a:t>
            </a:r>
          </a:p>
          <a:p>
            <a:r>
              <a:rPr lang="fr-FR" sz="2000" dirty="0"/>
              <a:t>Carine MARCELLIN /Christine OLLIVIER</a:t>
            </a:r>
          </a:p>
          <a:p>
            <a:r>
              <a:rPr lang="fr-FR" sz="2000" dirty="0"/>
              <a:t>Célia BOCQUET / Isabelle DAVID / Sophie DIRY</a:t>
            </a:r>
          </a:p>
        </p:txBody>
      </p:sp>
    </p:spTree>
    <p:extLst>
      <p:ext uri="{BB962C8B-B14F-4D97-AF65-F5344CB8AC3E}">
        <p14:creationId xmlns:p14="http://schemas.microsoft.com/office/powerpoint/2010/main" val="1513099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398</Words>
  <Application>Microsoft Office PowerPoint</Application>
  <PresentationFormat>Grand écran</PresentationFormat>
  <Paragraphs>97</Paragraphs>
  <Slides>19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Tahoma</vt:lpstr>
      <vt:lpstr>Trebuchet MS</vt:lpstr>
      <vt:lpstr>Wingdings</vt:lpstr>
      <vt:lpstr>Thème Office</vt:lpstr>
      <vt:lpstr>Qu’appelle-t-on déterminants en santé?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Qu’appelle-t-on  « Triade des besoins-demandes-réponses » ?</vt:lpstr>
      <vt:lpstr>Présentation PowerPoint</vt:lpstr>
      <vt:lpstr>Présentation PowerPoint</vt:lpstr>
      <vt:lpstr>TRIADE « BESOINS- DEMANDES- REPONSES »</vt:lpstr>
      <vt:lpstr>Présentation PowerPoint</vt:lpstr>
      <vt:lpstr>TRIADE « BESOINS- DEMANDES- REPONSES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 Le Vinatier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Qu’appelle t-on déterminants en santé?</dc:title>
  <dc:creator>RIVOLLET Nathalie</dc:creator>
  <cp:lastModifiedBy>OLLIVIER Christine</cp:lastModifiedBy>
  <cp:revision>42</cp:revision>
  <dcterms:created xsi:type="dcterms:W3CDTF">2021-02-08T11:26:39Z</dcterms:created>
  <dcterms:modified xsi:type="dcterms:W3CDTF">2025-03-18T08:30:32Z</dcterms:modified>
</cp:coreProperties>
</file>