
<file path=[Content_Types].xml><?xml version="1.0" encoding="utf-8"?>
<Types xmlns="http://schemas.openxmlformats.org/package/2006/content-types">
  <Default Extension="jpe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64" r:id="rId2"/>
    <p:sldId id="263" r:id="rId3"/>
    <p:sldId id="265" r:id="rId4"/>
    <p:sldId id="259" r:id="rId5"/>
    <p:sldId id="258" r:id="rId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15:clr>
            <a:srgbClr val="A4A3A4"/>
          </p15:clr>
        </p15:guide>
        <p15:guide id="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DCB2F"/>
    <a:srgbClr val="800080"/>
    <a:srgbClr val="CD2E45"/>
    <a:srgbClr val="C8D031"/>
    <a:srgbClr val="8000FF"/>
    <a:srgbClr val="80003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47" autoAdjust="0"/>
    <p:restoredTop sz="96110" autoAdjust="0"/>
  </p:normalViewPr>
  <p:slideViewPr>
    <p:cSldViewPr snapToGrid="0" snapToObjects="1">
      <p:cViewPr varScale="1">
        <p:scale>
          <a:sx n="116" d="100"/>
          <a:sy n="116" d="100"/>
        </p:scale>
        <p:origin x="1640" y="192"/>
      </p:cViewPr>
      <p:guideLst>
        <p:guide orient="horz" pos="2160"/>
        <p:guide pos="2880"/>
        <p:guide orient="horz"/>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742BCE-E1CD-6B4F-B82C-35C42B078611}" type="datetimeFigureOut">
              <a:rPr lang="fr-FR" smtClean="0"/>
              <a:t>21/02/2024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29F7DC-1410-084C-B2E3-64DA33B9B440}" type="slidenum">
              <a:rPr lang="fr-FR" smtClean="0"/>
              <a:t>‹N°›</a:t>
            </a:fld>
            <a:endParaRPr lang="fr-FR"/>
          </a:p>
        </p:txBody>
      </p:sp>
    </p:spTree>
    <p:extLst>
      <p:ext uri="{BB962C8B-B14F-4D97-AF65-F5344CB8AC3E}">
        <p14:creationId xmlns:p14="http://schemas.microsoft.com/office/powerpoint/2010/main" val="37557372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L’UE optionnelle </a:t>
            </a:r>
            <a:r>
              <a:rPr lang="fr-FR" dirty="0" err="1"/>
              <a:t>IeM</a:t>
            </a:r>
            <a:r>
              <a:rPr lang="fr-FR" dirty="0"/>
              <a:t> vous</a:t>
            </a:r>
            <a:r>
              <a:rPr lang="fr-FR" baseline="0" dirty="0"/>
              <a:t> est proposée au semestre 6 de la licence de Biologie</a:t>
            </a:r>
          </a:p>
          <a:p>
            <a:r>
              <a:rPr lang="fr-FR" baseline="0" dirty="0"/>
              <a:t>Elle est accessible aux étudiants du parcours Microbiologie, GBC et BISM</a:t>
            </a:r>
          </a:p>
          <a:p>
            <a:r>
              <a:rPr lang="fr-FR" baseline="0" dirty="0"/>
              <a:t>Sa capacité d’accueil est de 72 étudiants</a:t>
            </a:r>
          </a:p>
          <a:p>
            <a:r>
              <a:rPr lang="fr-FR" baseline="0" dirty="0"/>
              <a:t>Elle est à 6 crédits. </a:t>
            </a:r>
          </a:p>
          <a:p>
            <a:r>
              <a:rPr lang="fr-FR" baseline="0" dirty="0"/>
              <a:t>Les étudiants inscrits bénéficieront de 56 h d’enseignements : ½ de CM  ½ de TP et 8h de TD pour aider à comprendre et assimiler les informations transmises en CM et TP.</a:t>
            </a:r>
          </a:p>
          <a:p>
            <a:r>
              <a:rPr lang="fr-FR" baseline="0" dirty="0"/>
              <a:t>Enfin, l’équipe enseignante est constituée de 5 professeurs et maitres de conférences, tous expérimentés dans le domaine des interactions entre macromolécules.</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E429F7DC-1410-084C-B2E3-64DA33B9B440}" type="slidenum">
              <a:rPr lang="fr-FR" smtClean="0"/>
              <a:t>1</a:t>
            </a:fld>
            <a:endParaRPr lang="fr-FR"/>
          </a:p>
        </p:txBody>
      </p:sp>
    </p:spTree>
    <p:extLst>
      <p:ext uri="{BB962C8B-B14F-4D97-AF65-F5344CB8AC3E}">
        <p14:creationId xmlns:p14="http://schemas.microsoft.com/office/powerpoint/2010/main" val="174986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Lorsque l’on dit interactions macromoléculaire, cela signifie interaction entre </a:t>
            </a:r>
            <a:r>
              <a:rPr lang="fr-FR" b="1" dirty="0"/>
              <a:t>protéines-protéines,</a:t>
            </a:r>
            <a:r>
              <a:rPr lang="fr-FR" b="1" baseline="0" dirty="0"/>
              <a:t> protéines-acides nucléiques, acides nucléique-acides nucléique, protéines-lipides</a:t>
            </a:r>
            <a:r>
              <a:rPr lang="fr-FR"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indent="0" algn="l" defTabSz="457200" rtl="0" eaLnBrk="1" fontAlgn="auto" latinLnBrk="0" hangingPunct="1">
              <a:lnSpc>
                <a:spcPct val="100000"/>
              </a:lnSpc>
              <a:spcBef>
                <a:spcPts val="0"/>
              </a:spcBef>
              <a:spcAft>
                <a:spcPts val="0"/>
              </a:spcAft>
              <a:buClrTx/>
              <a:buSzTx/>
              <a:buFontTx/>
              <a:buNone/>
              <a:tabLst/>
              <a:defRPr/>
            </a:pPr>
            <a:r>
              <a:rPr lang="fr-FR" dirty="0"/>
              <a:t>Quelque soit votre parcours scolaire, vous avez appris en cours de biologie</a:t>
            </a:r>
            <a:r>
              <a:rPr lang="fr-FR" baseline="0" dirty="0"/>
              <a:t> que</a:t>
            </a:r>
            <a:r>
              <a:rPr lang="fr-FR" dirty="0"/>
              <a:t> les macromolécules peuvent interagir de manière spécifique et que leurs interactions sont déterminantes</a:t>
            </a:r>
            <a:r>
              <a:rPr lang="fr-FR" baseline="0" dirty="0"/>
              <a:t> dans de nombreux </a:t>
            </a:r>
            <a:r>
              <a:rPr lang="fr-FR" dirty="0"/>
              <a:t>processus biologiques. </a:t>
            </a:r>
            <a:r>
              <a:rPr lang="fr-FR" baseline="0" dirty="0"/>
              <a:t>Vous en avez tous entendu parlé puisque la première interaction entre macromolécules a été identifiée il y a déjà 80 ans, soit 200 ans après l’identification de la première protéine.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a:t>Des chercheurs ont montré pendant la deuxième guerre mondiale que l’interactions de 2 protéines du muscle étaient capables d’interagir et que cette interaction permettait la contraction musculaire. Ils ont appelé ces protéines : l’une actine, l’autre la myosine. Ensuite en 2001, il y a près de 20 ans, lorsque vous étiez de jeunes enfants, le premier réseau d’interaction protéine/protéine a été décrit. Il décrivait environ 1000 interactions différentes entre 200 protéines du microorganisme modèle : la levure Saccharomyces cerevisiae. Et aujourd’hui en 2023, le site web nommé STRING répertorie plus de 20 milliards d’interactions protéines/protéines identifiées entre plus de 67 millions de protéines appartenant à 14 000 organismes vivants différents. Donc vous en avez forcément entendu parlé…</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a:t> </a:t>
            </a:r>
          </a:p>
          <a:p>
            <a:r>
              <a:rPr lang="fr-FR" b="1" baseline="0" dirty="0"/>
              <a:t>Mais maintenant, peut être que vous n’avez pas encore vraiment saisi pourquoi on s’intéresse autant à caractérisation des spécificités d’interaction entre macromolécules ? </a:t>
            </a:r>
          </a:p>
          <a:p>
            <a:endParaRPr lang="fr-FR"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a:t>Et bien premièrement, parce que le cytoplasme de toutes cellules vivantes, comme vous pouvez le voir sur cette vidéo, est plein à craqué de macromolécules. Cette vidéo a été produite par des chercheurs en modélisation à partir de données obtenu chez </a:t>
            </a:r>
            <a:r>
              <a:rPr lang="fr-FR" baseline="0" dirty="0" err="1"/>
              <a:t>Mycoplasma</a:t>
            </a:r>
            <a:r>
              <a:rPr lang="fr-FR" baseline="0" dirty="0"/>
              <a:t> mais il semble que la même image existe pour toutes les cellules vivantes. Ainsi, la question de savoir comment les macromolécules peuvent interagir de manière spécifique dans ces conditions apparaît logique et indispensable pour comprendre le fonctionnement cellulaire. La concentration en protéines dans le cytoplasme des cellules est d’environ : 300-450 g/L soit 25-45 % du volume cellulaire ; la concentration en métabolites : 10g/L.</a:t>
            </a:r>
          </a:p>
          <a:p>
            <a:endParaRPr lang="fr-FR" baseline="0" dirty="0"/>
          </a:p>
        </p:txBody>
      </p:sp>
      <p:sp>
        <p:nvSpPr>
          <p:cNvPr id="4" name="Espace réservé du numéro de diapositive 3"/>
          <p:cNvSpPr>
            <a:spLocks noGrp="1"/>
          </p:cNvSpPr>
          <p:nvPr>
            <p:ph type="sldNum" sz="quarter" idx="10"/>
          </p:nvPr>
        </p:nvSpPr>
        <p:spPr/>
        <p:txBody>
          <a:bodyPr/>
          <a:lstStyle/>
          <a:p>
            <a:fld id="{E429F7DC-1410-084C-B2E3-64DA33B9B440}" type="slidenum">
              <a:rPr lang="fr-FR" smtClean="0"/>
              <a:t>2</a:t>
            </a:fld>
            <a:endParaRPr lang="fr-FR"/>
          </a:p>
        </p:txBody>
      </p:sp>
    </p:spTree>
    <p:extLst>
      <p:ext uri="{BB962C8B-B14F-4D97-AF65-F5344CB8AC3E}">
        <p14:creationId xmlns:p14="http://schemas.microsoft.com/office/powerpoint/2010/main" val="33079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fr-FR" baseline="0" dirty="0"/>
              <a:t>Deuxièmement, de nombreuses études notamment en pharmacologie ont prouvé que les </a:t>
            </a:r>
            <a:r>
              <a:rPr lang="fr-FR" dirty="0"/>
              <a:t>interfaces des interactions entre macromolécules sont moins conservées au cours de l’évolution que les sites actifs d’enzyme. Ainsi les Inhibiteurs d’interactions entre macromolécules ont un plus fort potentiel de spécificité d’hôte que les inhibiteurs de sites catalytique.</a:t>
            </a:r>
          </a:p>
          <a:p>
            <a:endParaRPr lang="fr-FR" dirty="0"/>
          </a:p>
          <a:p>
            <a:r>
              <a:rPr lang="fr-FR" dirty="0"/>
              <a:t>Un</a:t>
            </a:r>
            <a:r>
              <a:rPr lang="fr-FR" baseline="0" dirty="0"/>
              <a:t> autre objectif actuellement en pharmacologie est de modéliser dans les cellules humaines, le déplacement et le devenir des molécules médicaments en prédisant leurs interactions avec les macromolécules de la cellule.</a:t>
            </a:r>
          </a:p>
          <a:p>
            <a:pPr algn="just"/>
            <a:endParaRPr lang="fr-FR" dirty="0"/>
          </a:p>
        </p:txBody>
      </p:sp>
      <p:sp>
        <p:nvSpPr>
          <p:cNvPr id="4" name="Espace réservé du numéro de diapositive 3"/>
          <p:cNvSpPr>
            <a:spLocks noGrp="1"/>
          </p:cNvSpPr>
          <p:nvPr>
            <p:ph type="sldNum" sz="quarter" idx="10"/>
          </p:nvPr>
        </p:nvSpPr>
        <p:spPr/>
        <p:txBody>
          <a:bodyPr/>
          <a:lstStyle/>
          <a:p>
            <a:fld id="{E429F7DC-1410-084C-B2E3-64DA33B9B440}" type="slidenum">
              <a:rPr lang="fr-FR" smtClean="0"/>
              <a:t>3</a:t>
            </a:fld>
            <a:endParaRPr lang="fr-FR"/>
          </a:p>
        </p:txBody>
      </p:sp>
    </p:spTree>
    <p:extLst>
      <p:ext uri="{BB962C8B-B14F-4D97-AF65-F5344CB8AC3E}">
        <p14:creationId xmlns:p14="http://schemas.microsoft.com/office/powerpoint/2010/main" val="52289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245024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316195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266765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53261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169810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2655679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226685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162474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1574248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138005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94562EA-AB32-864F-AAFE-5C3720DC455E}" type="datetimeFigureOut">
              <a:rPr lang="fr-FR" smtClean="0"/>
              <a:t>21/02/2024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6BEDB111-0E54-344D-A2A1-28E2F9C2EE9F}" type="slidenum">
              <a:rPr lang="fr-FR" smtClean="0"/>
              <a:t>‹N°›</a:t>
            </a:fld>
            <a:endParaRPr lang="fr-FR" dirty="0"/>
          </a:p>
        </p:txBody>
      </p:sp>
    </p:spTree>
    <p:extLst>
      <p:ext uri="{BB962C8B-B14F-4D97-AF65-F5344CB8AC3E}">
        <p14:creationId xmlns:p14="http://schemas.microsoft.com/office/powerpoint/2010/main" val="40131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562EA-AB32-864F-AAFE-5C3720DC455E}" type="datetimeFigureOut">
              <a:rPr lang="fr-FR" smtClean="0"/>
              <a:t>21/02/2024</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B111-0E54-344D-A2A1-28E2F9C2EE9F}" type="slidenum">
              <a:rPr lang="fr-FR" smtClean="0"/>
              <a:t>‹N°›</a:t>
            </a:fld>
            <a:endParaRPr lang="fr-FR" dirty="0"/>
          </a:p>
        </p:txBody>
      </p:sp>
    </p:spTree>
    <p:extLst>
      <p:ext uri="{BB962C8B-B14F-4D97-AF65-F5344CB8AC3E}">
        <p14:creationId xmlns:p14="http://schemas.microsoft.com/office/powerpoint/2010/main" val="363124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alphaModFix amt="40000"/>
          </a:blip>
          <a:stretch>
            <a:fillRect/>
          </a:stretch>
        </p:blipFill>
        <p:spPr>
          <a:xfrm>
            <a:off x="6174480" y="39950"/>
            <a:ext cx="2943935" cy="2730500"/>
          </a:xfrm>
          <a:prstGeom prst="rect">
            <a:avLst/>
          </a:prstGeom>
        </p:spPr>
      </p:pic>
      <p:sp>
        <p:nvSpPr>
          <p:cNvPr id="4" name="ZoneTexte 3"/>
          <p:cNvSpPr txBox="1"/>
          <p:nvPr/>
        </p:nvSpPr>
        <p:spPr>
          <a:xfrm>
            <a:off x="388503" y="1369578"/>
            <a:ext cx="8366994" cy="584776"/>
          </a:xfrm>
          <a:prstGeom prst="rect">
            <a:avLst/>
          </a:prstGeom>
          <a:noFill/>
        </p:spPr>
        <p:txBody>
          <a:bodyPr wrap="none" rtlCol="0">
            <a:spAutoFit/>
          </a:bodyPr>
          <a:lstStyle/>
          <a:p>
            <a:pPr algn="ctr"/>
            <a:r>
              <a:rPr lang="fr-FR" sz="3200" b="1" dirty="0">
                <a:ln w="1905"/>
                <a:solidFill>
                  <a:srgbClr val="F79646"/>
                </a:solidFill>
                <a:effectLst>
                  <a:glow rad="698500">
                    <a:schemeClr val="bg1">
                      <a:alpha val="75000"/>
                    </a:schemeClr>
                  </a:glow>
                  <a:innerShdw blurRad="69850" dist="43180" dir="5400000">
                    <a:srgbClr val="000000">
                      <a:alpha val="65000"/>
                    </a:srgbClr>
                  </a:innerShdw>
                </a:effectLst>
                <a:latin typeface="Arial Black"/>
                <a:cs typeface="Arial Black"/>
              </a:rPr>
              <a:t>Interactions entre macromolécules</a:t>
            </a:r>
          </a:p>
        </p:txBody>
      </p:sp>
      <p:pic>
        <p:nvPicPr>
          <p:cNvPr id="5" name="Image 4"/>
          <p:cNvPicPr>
            <a:picLocks noChangeAspect="1"/>
          </p:cNvPicPr>
          <p:nvPr/>
        </p:nvPicPr>
        <p:blipFill>
          <a:blip r:embed="rId4"/>
          <a:stretch>
            <a:fillRect/>
          </a:stretch>
        </p:blipFill>
        <p:spPr>
          <a:xfrm>
            <a:off x="12801" y="25656"/>
            <a:ext cx="1265550" cy="677973"/>
          </a:xfrm>
          <a:prstGeom prst="rect">
            <a:avLst/>
          </a:prstGeom>
        </p:spPr>
      </p:pic>
      <p:sp>
        <p:nvSpPr>
          <p:cNvPr id="6" name="ZoneTexte 5"/>
          <p:cNvSpPr txBox="1"/>
          <p:nvPr/>
        </p:nvSpPr>
        <p:spPr>
          <a:xfrm>
            <a:off x="221849" y="2240285"/>
            <a:ext cx="8832369" cy="4031873"/>
          </a:xfrm>
          <a:prstGeom prst="rect">
            <a:avLst/>
          </a:prstGeom>
          <a:noFill/>
        </p:spPr>
        <p:txBody>
          <a:bodyPr wrap="square" rtlCol="0">
            <a:spAutoFit/>
          </a:bodyPr>
          <a:lstStyle/>
          <a:p>
            <a:endParaRPr lang="fr-FR" sz="1600" b="1" dirty="0">
              <a:effectLst>
                <a:glow rad="381000">
                  <a:schemeClr val="bg1">
                    <a:alpha val="75000"/>
                  </a:schemeClr>
                </a:glow>
              </a:effectLst>
              <a:latin typeface="Arial"/>
              <a:cs typeface="Arial"/>
            </a:endParaRPr>
          </a:p>
          <a:p>
            <a:r>
              <a:rPr lang="fr-FR" sz="1600" b="1" dirty="0">
                <a:effectLst>
                  <a:glow rad="381000">
                    <a:schemeClr val="bg1">
                      <a:alpha val="75000"/>
                    </a:schemeClr>
                  </a:glow>
                </a:effectLst>
                <a:latin typeface="Arial"/>
                <a:cs typeface="Arial"/>
              </a:rPr>
              <a:t>UE de Licence : </a:t>
            </a:r>
            <a:r>
              <a:rPr lang="fr-FR" sz="1600" dirty="0">
                <a:effectLst>
                  <a:glow rad="381000">
                    <a:schemeClr val="bg1">
                      <a:alpha val="75000"/>
                    </a:schemeClr>
                  </a:glow>
                </a:effectLst>
                <a:latin typeface="Arial"/>
                <a:cs typeface="Arial"/>
              </a:rPr>
              <a:t>STS mention Biologie, Semestre 6</a:t>
            </a:r>
          </a:p>
          <a:p>
            <a:r>
              <a:rPr lang="fr-FR" sz="1600" b="1" dirty="0">
                <a:effectLst>
                  <a:glow rad="381000">
                    <a:schemeClr val="bg1">
                      <a:alpha val="75000"/>
                    </a:schemeClr>
                  </a:glow>
                </a:effectLst>
                <a:latin typeface="Arial"/>
                <a:cs typeface="Arial"/>
              </a:rPr>
              <a:t>Accessibilité : </a:t>
            </a:r>
            <a:r>
              <a:rPr lang="fr-FR" sz="1600" dirty="0">
                <a:effectLst>
                  <a:glow rad="381000">
                    <a:schemeClr val="bg1">
                      <a:alpha val="75000"/>
                    </a:schemeClr>
                  </a:glow>
                </a:effectLst>
                <a:latin typeface="Arial"/>
                <a:cs typeface="Arial"/>
              </a:rPr>
              <a:t>Parcours Microbiologie, GBC et BISM</a:t>
            </a:r>
          </a:p>
          <a:p>
            <a:r>
              <a:rPr lang="fr-FR" sz="1600" b="1" dirty="0">
                <a:effectLst>
                  <a:glow rad="381000">
                    <a:schemeClr val="bg1">
                      <a:alpha val="75000"/>
                    </a:schemeClr>
                  </a:glow>
                </a:effectLst>
                <a:latin typeface="Arial"/>
                <a:cs typeface="Arial"/>
              </a:rPr>
              <a:t>Capacité d’accueil : </a:t>
            </a:r>
            <a:r>
              <a:rPr lang="fr-FR" sz="1600" dirty="0">
                <a:effectLst>
                  <a:glow rad="381000">
                    <a:schemeClr val="bg1">
                      <a:alpha val="75000"/>
                    </a:schemeClr>
                  </a:glow>
                </a:effectLst>
                <a:latin typeface="Arial"/>
                <a:cs typeface="Arial"/>
              </a:rPr>
              <a:t>72 étudiants</a:t>
            </a:r>
          </a:p>
          <a:p>
            <a:r>
              <a:rPr lang="fr-FR" sz="1600" b="1" dirty="0">
                <a:effectLst>
                  <a:glow rad="381000">
                    <a:schemeClr val="bg1">
                      <a:alpha val="75000"/>
                    </a:schemeClr>
                  </a:glow>
                </a:effectLst>
                <a:latin typeface="Arial"/>
                <a:cs typeface="Arial"/>
              </a:rPr>
              <a:t>6 crédits</a:t>
            </a:r>
          </a:p>
          <a:p>
            <a:endParaRPr lang="fr-FR" sz="1600" b="1" dirty="0">
              <a:effectLst>
                <a:glow rad="381000">
                  <a:schemeClr val="bg1">
                    <a:alpha val="75000"/>
                  </a:schemeClr>
                </a:glow>
              </a:effectLst>
              <a:latin typeface="Arial"/>
              <a:cs typeface="Arial"/>
            </a:endParaRPr>
          </a:p>
          <a:p>
            <a:r>
              <a:rPr lang="fr-FR" sz="1600" b="1" dirty="0">
                <a:effectLst>
                  <a:glow rad="381000">
                    <a:schemeClr val="bg1">
                      <a:alpha val="75000"/>
                    </a:schemeClr>
                  </a:glow>
                </a:effectLst>
                <a:latin typeface="Arial"/>
                <a:cs typeface="Arial"/>
              </a:rPr>
              <a:t>56 h d’enseignement :</a:t>
            </a:r>
          </a:p>
          <a:p>
            <a:r>
              <a:rPr lang="fr-FR" sz="1600" dirty="0">
                <a:solidFill>
                  <a:srgbClr val="FF0000"/>
                </a:solidFill>
                <a:latin typeface="Arial"/>
                <a:cs typeface="Arial"/>
              </a:rPr>
              <a:t>	24 h   Cours Magistraux</a:t>
            </a:r>
          </a:p>
          <a:p>
            <a:r>
              <a:rPr lang="fr-FR" sz="1600" dirty="0">
                <a:latin typeface="Arial"/>
                <a:cs typeface="Arial"/>
              </a:rPr>
              <a:t>	</a:t>
            </a:r>
            <a:r>
              <a:rPr lang="fr-FR" sz="1600" dirty="0">
                <a:solidFill>
                  <a:srgbClr val="3366FF"/>
                </a:solidFill>
                <a:latin typeface="Arial"/>
                <a:cs typeface="Arial"/>
              </a:rPr>
              <a:t>8 h     Travaux Dirigés (réflexion sur des données, sur les outils, etc…)</a:t>
            </a:r>
          </a:p>
          <a:p>
            <a:r>
              <a:rPr lang="fr-FR" sz="1600" dirty="0">
                <a:latin typeface="Arial"/>
                <a:cs typeface="Arial"/>
              </a:rPr>
              <a:t>	</a:t>
            </a:r>
            <a:r>
              <a:rPr lang="fr-FR" sz="1600" dirty="0">
                <a:solidFill>
                  <a:srgbClr val="8000FF"/>
                </a:solidFill>
                <a:latin typeface="Arial"/>
                <a:cs typeface="Arial"/>
              </a:rPr>
              <a:t>24 h   Travaux Pratiques (interaction </a:t>
            </a:r>
            <a:r>
              <a:rPr lang="fr-FR" sz="1600" dirty="0" err="1">
                <a:solidFill>
                  <a:srgbClr val="8000FF"/>
                </a:solidFill>
                <a:latin typeface="Arial"/>
                <a:cs typeface="Arial"/>
              </a:rPr>
              <a:t>Prot</a:t>
            </a:r>
            <a:r>
              <a:rPr lang="fr-FR" sz="1600" dirty="0">
                <a:solidFill>
                  <a:srgbClr val="8000FF"/>
                </a:solidFill>
                <a:latin typeface="Arial"/>
                <a:cs typeface="Arial"/>
              </a:rPr>
              <a:t> / </a:t>
            </a:r>
            <a:r>
              <a:rPr lang="fr-FR" sz="1600" dirty="0" err="1">
                <a:solidFill>
                  <a:srgbClr val="8000FF"/>
                </a:solidFill>
                <a:latin typeface="Arial"/>
                <a:cs typeface="Arial"/>
              </a:rPr>
              <a:t>Prot</a:t>
            </a:r>
            <a:r>
              <a:rPr lang="fr-FR" sz="1600" dirty="0">
                <a:solidFill>
                  <a:srgbClr val="8000FF"/>
                </a:solidFill>
                <a:latin typeface="Arial"/>
                <a:cs typeface="Arial"/>
              </a:rPr>
              <a:t>)</a:t>
            </a:r>
          </a:p>
          <a:p>
            <a:endParaRPr lang="fr-FR" sz="1600" b="1" dirty="0">
              <a:effectLst>
                <a:glow rad="381000">
                  <a:schemeClr val="bg1">
                    <a:alpha val="75000"/>
                  </a:schemeClr>
                </a:glow>
              </a:effectLst>
              <a:latin typeface="Arial"/>
              <a:cs typeface="Arial"/>
            </a:endParaRPr>
          </a:p>
          <a:p>
            <a:r>
              <a:rPr lang="fr-FR" sz="1600" b="1" dirty="0">
                <a:effectLst>
                  <a:glow rad="381000">
                    <a:schemeClr val="bg1">
                      <a:alpha val="75000"/>
                    </a:schemeClr>
                  </a:glow>
                </a:effectLst>
                <a:latin typeface="Arial"/>
                <a:cs typeface="Arial"/>
              </a:rPr>
              <a:t>Equipe Enseignante :</a:t>
            </a:r>
          </a:p>
          <a:p>
            <a:r>
              <a:rPr lang="fr-FR" sz="1600" b="1" dirty="0">
                <a:effectLst>
                  <a:glow rad="381000">
                    <a:schemeClr val="bg1">
                      <a:alpha val="75000"/>
                    </a:schemeClr>
                  </a:glow>
                </a:effectLst>
                <a:latin typeface="Arial"/>
                <a:cs typeface="Arial"/>
              </a:rPr>
              <a:t>			</a:t>
            </a:r>
            <a:r>
              <a:rPr lang="fr-FR" sz="1600" dirty="0">
                <a:effectLst>
                  <a:glow rad="381000">
                    <a:schemeClr val="bg1">
                      <a:alpha val="75000"/>
                    </a:schemeClr>
                  </a:glow>
                </a:effectLst>
                <a:latin typeface="Arial"/>
                <a:cs typeface="Arial"/>
              </a:rPr>
              <a:t>Patricia Doublet </a:t>
            </a:r>
          </a:p>
          <a:p>
            <a:r>
              <a:rPr lang="fr-FR" sz="1600" dirty="0">
                <a:effectLst>
                  <a:glow rad="381000">
                    <a:schemeClr val="bg1">
                      <a:alpha val="75000"/>
                    </a:schemeClr>
                  </a:glow>
                </a:effectLst>
                <a:latin typeface="Arial"/>
                <a:cs typeface="Arial"/>
              </a:rPr>
              <a:t>			Alexandre Soulard</a:t>
            </a:r>
          </a:p>
          <a:p>
            <a:r>
              <a:rPr lang="fr-FR" sz="1600" dirty="0">
                <a:effectLst>
                  <a:glow rad="381000">
                    <a:schemeClr val="bg1">
                      <a:alpha val="75000"/>
                    </a:schemeClr>
                  </a:glow>
                </a:effectLst>
                <a:latin typeface="Arial"/>
                <a:cs typeface="Arial"/>
              </a:rPr>
              <a:t>			Lionel </a:t>
            </a:r>
            <a:r>
              <a:rPr lang="fr-FR" sz="1600" dirty="0" err="1">
                <a:effectLst>
                  <a:glow rad="381000">
                    <a:schemeClr val="bg1">
                      <a:alpha val="75000"/>
                    </a:schemeClr>
                  </a:glow>
                </a:effectLst>
                <a:latin typeface="Arial"/>
                <a:cs typeface="Arial"/>
              </a:rPr>
              <a:t>Ballut</a:t>
            </a:r>
            <a:endParaRPr lang="fr-FR" sz="1600" dirty="0">
              <a:effectLst>
                <a:glow rad="381000">
                  <a:schemeClr val="bg1">
                    <a:alpha val="75000"/>
                  </a:schemeClr>
                </a:glow>
              </a:effectLst>
              <a:latin typeface="Arial"/>
              <a:cs typeface="Arial"/>
            </a:endParaRPr>
          </a:p>
          <a:p>
            <a:r>
              <a:rPr lang="fr-FR" sz="1600" dirty="0">
                <a:effectLst>
                  <a:glow rad="381000">
                    <a:schemeClr val="bg1">
                      <a:alpha val="75000"/>
                    </a:schemeClr>
                  </a:glow>
                </a:effectLst>
                <a:latin typeface="Arial"/>
                <a:cs typeface="Arial"/>
              </a:rPr>
              <a:t>			Cécile Ribot (responsable de l’UE) </a:t>
            </a:r>
          </a:p>
        </p:txBody>
      </p:sp>
      <p:sp>
        <p:nvSpPr>
          <p:cNvPr id="7" name="ZoneTexte 6"/>
          <p:cNvSpPr txBox="1"/>
          <p:nvPr/>
        </p:nvSpPr>
        <p:spPr>
          <a:xfrm>
            <a:off x="-159294" y="727232"/>
            <a:ext cx="9131199" cy="830997"/>
          </a:xfrm>
          <a:prstGeom prst="rect">
            <a:avLst/>
          </a:prstGeom>
          <a:noFill/>
        </p:spPr>
        <p:txBody>
          <a:bodyPr wrap="square" rtlCol="0">
            <a:spAutoFit/>
          </a:bodyPr>
          <a:lstStyle/>
          <a:p>
            <a:pPr algn="ctr"/>
            <a:r>
              <a:rPr lang="fr-FR" sz="2400" b="1" dirty="0">
                <a:solidFill>
                  <a:schemeClr val="accent6"/>
                </a:solidFill>
                <a:latin typeface="Arial"/>
                <a:cs typeface="Arial"/>
              </a:rPr>
              <a:t>UE optionnelle BIO3079L</a:t>
            </a:r>
          </a:p>
          <a:p>
            <a:pPr algn="ctr"/>
            <a:endParaRPr lang="fr-FR" sz="2400" b="1" dirty="0">
              <a:solidFill>
                <a:schemeClr val="accent6"/>
              </a:solidFill>
              <a:latin typeface="Arial"/>
              <a:cs typeface="Arial"/>
            </a:endParaRPr>
          </a:p>
        </p:txBody>
      </p:sp>
      <p:sp>
        <p:nvSpPr>
          <p:cNvPr id="2" name="Rectangle à coins arrondis 1"/>
          <p:cNvSpPr/>
          <p:nvPr/>
        </p:nvSpPr>
        <p:spPr>
          <a:xfrm>
            <a:off x="388503" y="646459"/>
            <a:ext cx="8366994" cy="1552333"/>
          </a:xfrm>
          <a:prstGeom prst="round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768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66800" y="6364318"/>
            <a:ext cx="1441771" cy="276999"/>
          </a:xfrm>
          <a:prstGeom prst="rect">
            <a:avLst/>
          </a:prstGeom>
          <a:noFill/>
        </p:spPr>
        <p:txBody>
          <a:bodyPr wrap="none" rtlCol="0">
            <a:spAutoFit/>
          </a:bodyPr>
          <a:lstStyle/>
          <a:p>
            <a:r>
              <a:rPr lang="fr-FR" sz="1200" dirty="0">
                <a:latin typeface="Arial"/>
                <a:cs typeface="Arial"/>
              </a:rPr>
              <a:t>Hybride ADN/ARN</a:t>
            </a:r>
          </a:p>
        </p:txBody>
      </p:sp>
      <p:pic>
        <p:nvPicPr>
          <p:cNvPr id="7" name="Image 6"/>
          <p:cNvPicPr>
            <a:picLocks noChangeAspect="1"/>
          </p:cNvPicPr>
          <p:nvPr/>
        </p:nvPicPr>
        <p:blipFill rotWithShape="1">
          <a:blip r:embed="rId5"/>
          <a:srcRect t="17598"/>
          <a:stretch/>
        </p:blipFill>
        <p:spPr>
          <a:xfrm>
            <a:off x="5816600" y="4085976"/>
            <a:ext cx="3213100" cy="2647673"/>
          </a:xfrm>
          <a:prstGeom prst="rect">
            <a:avLst/>
          </a:prstGeom>
        </p:spPr>
      </p:pic>
      <p:sp>
        <p:nvSpPr>
          <p:cNvPr id="8" name="ZoneTexte 7"/>
          <p:cNvSpPr txBox="1"/>
          <p:nvPr/>
        </p:nvSpPr>
        <p:spPr>
          <a:xfrm>
            <a:off x="5816600" y="6453218"/>
            <a:ext cx="1493092" cy="276999"/>
          </a:xfrm>
          <a:prstGeom prst="rect">
            <a:avLst/>
          </a:prstGeom>
          <a:noFill/>
        </p:spPr>
        <p:txBody>
          <a:bodyPr wrap="none" rtlCol="0">
            <a:spAutoFit/>
          </a:bodyPr>
          <a:lstStyle/>
          <a:p>
            <a:r>
              <a:rPr lang="fr-FR" sz="1200" dirty="0" err="1">
                <a:latin typeface="Arial"/>
                <a:cs typeface="Arial"/>
              </a:rPr>
              <a:t>Diacylglycerol</a:t>
            </a:r>
            <a:r>
              <a:rPr lang="fr-FR" sz="1200" dirty="0">
                <a:latin typeface="Arial"/>
                <a:cs typeface="Arial"/>
              </a:rPr>
              <a:t>/PKC</a:t>
            </a:r>
          </a:p>
        </p:txBody>
      </p:sp>
      <p:pic>
        <p:nvPicPr>
          <p:cNvPr id="9" name="Image 8"/>
          <p:cNvPicPr>
            <a:picLocks noChangeAspect="1"/>
          </p:cNvPicPr>
          <p:nvPr/>
        </p:nvPicPr>
        <p:blipFill>
          <a:blip r:embed="rId6"/>
          <a:stretch>
            <a:fillRect/>
          </a:stretch>
        </p:blipFill>
        <p:spPr>
          <a:xfrm>
            <a:off x="6352744" y="1261379"/>
            <a:ext cx="1948300" cy="2067123"/>
          </a:xfrm>
          <a:prstGeom prst="rect">
            <a:avLst/>
          </a:prstGeom>
        </p:spPr>
      </p:pic>
      <p:sp>
        <p:nvSpPr>
          <p:cNvPr id="10" name="ZoneTexte 9"/>
          <p:cNvSpPr txBox="1"/>
          <p:nvPr/>
        </p:nvSpPr>
        <p:spPr>
          <a:xfrm>
            <a:off x="7625199" y="1987989"/>
            <a:ext cx="863601" cy="461665"/>
          </a:xfrm>
          <a:prstGeom prst="rect">
            <a:avLst/>
          </a:prstGeom>
          <a:noFill/>
        </p:spPr>
        <p:txBody>
          <a:bodyPr wrap="square" rtlCol="0">
            <a:spAutoFit/>
          </a:bodyPr>
          <a:lstStyle/>
          <a:p>
            <a:pPr algn="ctr"/>
            <a:r>
              <a:rPr lang="fr-FR" sz="1200" dirty="0">
                <a:latin typeface="Arial"/>
                <a:cs typeface="Arial"/>
              </a:rPr>
              <a:t>Leucine Zipper</a:t>
            </a:r>
          </a:p>
        </p:txBody>
      </p:sp>
      <p:sp>
        <p:nvSpPr>
          <p:cNvPr id="11" name="ZoneTexte 10"/>
          <p:cNvSpPr txBox="1"/>
          <p:nvPr/>
        </p:nvSpPr>
        <p:spPr>
          <a:xfrm>
            <a:off x="5476882" y="1726379"/>
            <a:ext cx="1832810" cy="523220"/>
          </a:xfrm>
          <a:prstGeom prst="rect">
            <a:avLst/>
          </a:prstGeom>
          <a:noFill/>
        </p:spPr>
        <p:txBody>
          <a:bodyPr wrap="square" rtlCol="0">
            <a:spAutoFit/>
          </a:bodyPr>
          <a:lstStyle/>
          <a:p>
            <a:pPr algn="ctr"/>
            <a:r>
              <a:rPr lang="fr-FR" sz="1400" b="1" dirty="0">
                <a:latin typeface="Arial"/>
                <a:cs typeface="Arial"/>
              </a:rPr>
              <a:t>Protéines/</a:t>
            </a:r>
          </a:p>
          <a:p>
            <a:pPr algn="ctr"/>
            <a:r>
              <a:rPr lang="fr-FR" sz="1400" b="1" dirty="0">
                <a:latin typeface="Arial"/>
                <a:cs typeface="Arial"/>
              </a:rPr>
              <a:t>Acides nucléiques</a:t>
            </a:r>
          </a:p>
        </p:txBody>
      </p:sp>
      <p:sp>
        <p:nvSpPr>
          <p:cNvPr id="12" name="ZoneTexte 11"/>
          <p:cNvSpPr txBox="1"/>
          <p:nvPr/>
        </p:nvSpPr>
        <p:spPr>
          <a:xfrm>
            <a:off x="825500" y="3867100"/>
            <a:ext cx="1813317" cy="523220"/>
          </a:xfrm>
          <a:prstGeom prst="rect">
            <a:avLst/>
          </a:prstGeom>
          <a:noFill/>
        </p:spPr>
        <p:txBody>
          <a:bodyPr wrap="none" rtlCol="0">
            <a:spAutoFit/>
          </a:bodyPr>
          <a:lstStyle/>
          <a:p>
            <a:r>
              <a:rPr lang="fr-FR" sz="1400" b="1" dirty="0">
                <a:latin typeface="Arial"/>
                <a:cs typeface="Arial"/>
              </a:rPr>
              <a:t>Acides nucléiques/</a:t>
            </a:r>
          </a:p>
          <a:p>
            <a:r>
              <a:rPr lang="fr-FR" sz="1400" b="1" dirty="0">
                <a:latin typeface="Arial"/>
                <a:cs typeface="Arial"/>
              </a:rPr>
              <a:t>Acides nucléiques</a:t>
            </a:r>
          </a:p>
        </p:txBody>
      </p:sp>
      <p:sp>
        <p:nvSpPr>
          <p:cNvPr id="13" name="ZoneTexte 12"/>
          <p:cNvSpPr txBox="1"/>
          <p:nvPr/>
        </p:nvSpPr>
        <p:spPr>
          <a:xfrm>
            <a:off x="5542046" y="5549334"/>
            <a:ext cx="1621395" cy="307777"/>
          </a:xfrm>
          <a:prstGeom prst="rect">
            <a:avLst/>
          </a:prstGeom>
          <a:noFill/>
        </p:spPr>
        <p:txBody>
          <a:bodyPr wrap="none" rtlCol="0">
            <a:spAutoFit/>
          </a:bodyPr>
          <a:lstStyle/>
          <a:p>
            <a:r>
              <a:rPr lang="fr-FR" sz="1400" b="1" dirty="0">
                <a:latin typeface="Arial"/>
                <a:cs typeface="Arial"/>
              </a:rPr>
              <a:t>Protéines/lipides</a:t>
            </a:r>
          </a:p>
        </p:txBody>
      </p:sp>
      <p:pic>
        <p:nvPicPr>
          <p:cNvPr id="15" name="Image 14"/>
          <p:cNvPicPr>
            <a:picLocks noChangeAspect="1"/>
          </p:cNvPicPr>
          <p:nvPr/>
        </p:nvPicPr>
        <p:blipFill>
          <a:blip r:embed="rId7"/>
          <a:stretch>
            <a:fillRect/>
          </a:stretch>
        </p:blipFill>
        <p:spPr>
          <a:xfrm>
            <a:off x="419100" y="1209149"/>
            <a:ext cx="2313068" cy="2145371"/>
          </a:xfrm>
          <a:prstGeom prst="rect">
            <a:avLst/>
          </a:prstGeom>
        </p:spPr>
      </p:pic>
      <p:sp>
        <p:nvSpPr>
          <p:cNvPr id="16" name="ZoneTexte 15"/>
          <p:cNvSpPr txBox="1"/>
          <p:nvPr/>
        </p:nvSpPr>
        <p:spPr>
          <a:xfrm>
            <a:off x="288382" y="2625138"/>
            <a:ext cx="896435" cy="461665"/>
          </a:xfrm>
          <a:prstGeom prst="rect">
            <a:avLst/>
          </a:prstGeom>
          <a:noFill/>
        </p:spPr>
        <p:txBody>
          <a:bodyPr wrap="square" rtlCol="0">
            <a:spAutoFit/>
          </a:bodyPr>
          <a:lstStyle/>
          <a:p>
            <a:pPr algn="ctr"/>
            <a:r>
              <a:rPr lang="fr-FR" sz="1200" dirty="0">
                <a:latin typeface="Arial"/>
                <a:cs typeface="Arial"/>
              </a:rPr>
              <a:t>Complexe Arp2/3</a:t>
            </a:r>
          </a:p>
        </p:txBody>
      </p:sp>
      <p:sp>
        <p:nvSpPr>
          <p:cNvPr id="14" name="ZoneTexte 13"/>
          <p:cNvSpPr txBox="1"/>
          <p:nvPr/>
        </p:nvSpPr>
        <p:spPr>
          <a:xfrm>
            <a:off x="2435831" y="1730822"/>
            <a:ext cx="1860806" cy="307777"/>
          </a:xfrm>
          <a:prstGeom prst="rect">
            <a:avLst/>
          </a:prstGeom>
          <a:noFill/>
        </p:spPr>
        <p:txBody>
          <a:bodyPr wrap="none" rtlCol="0">
            <a:spAutoFit/>
          </a:bodyPr>
          <a:lstStyle/>
          <a:p>
            <a:r>
              <a:rPr lang="fr-FR" sz="1400" b="1" dirty="0">
                <a:latin typeface="Arial"/>
                <a:cs typeface="Arial"/>
              </a:rPr>
              <a:t>Protéines/protéines</a:t>
            </a:r>
          </a:p>
        </p:txBody>
      </p:sp>
      <p:sp>
        <p:nvSpPr>
          <p:cNvPr id="19" name="Rectangle 18"/>
          <p:cNvSpPr/>
          <p:nvPr/>
        </p:nvSpPr>
        <p:spPr>
          <a:xfrm>
            <a:off x="152400" y="1069450"/>
            <a:ext cx="4144237" cy="242570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5451481" y="1082916"/>
            <a:ext cx="3159120" cy="242570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84199" y="3881983"/>
            <a:ext cx="2400301" cy="2848234"/>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p:nvSpPr>
        <p:spPr>
          <a:xfrm>
            <a:off x="5426081" y="4085977"/>
            <a:ext cx="3667119" cy="2671378"/>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p:cNvPicPr>
            <a:picLocks noChangeAspect="1"/>
          </p:cNvPicPr>
          <p:nvPr/>
        </p:nvPicPr>
        <p:blipFill>
          <a:blip r:embed="rId8"/>
          <a:stretch>
            <a:fillRect/>
          </a:stretch>
        </p:blipFill>
        <p:spPr>
          <a:xfrm>
            <a:off x="1092200" y="4409889"/>
            <a:ext cx="1320800" cy="1890929"/>
          </a:xfrm>
          <a:prstGeom prst="rect">
            <a:avLst/>
          </a:prstGeom>
        </p:spPr>
      </p:pic>
      <p:sp>
        <p:nvSpPr>
          <p:cNvPr id="17" name="ZoneTexte 16"/>
          <p:cNvSpPr txBox="1"/>
          <p:nvPr/>
        </p:nvSpPr>
        <p:spPr>
          <a:xfrm>
            <a:off x="0" y="5150"/>
            <a:ext cx="9144000" cy="830997"/>
          </a:xfrm>
          <a:prstGeom prst="rect">
            <a:avLst/>
          </a:prstGeom>
          <a:noFill/>
        </p:spPr>
        <p:txBody>
          <a:bodyPr wrap="square" rtlCol="0">
            <a:spAutoFit/>
          </a:bodyPr>
          <a:lstStyle/>
          <a:p>
            <a:pPr algn="ctr"/>
            <a:r>
              <a:rPr lang="fr-FR" sz="2400" b="1" dirty="0">
                <a:solidFill>
                  <a:srgbClr val="F79646"/>
                </a:solidFill>
                <a:effectLst>
                  <a:glow rad="393700">
                    <a:schemeClr val="bg1">
                      <a:alpha val="75000"/>
                    </a:schemeClr>
                  </a:glow>
                </a:effectLst>
                <a:latin typeface="Arial"/>
                <a:cs typeface="Arial"/>
              </a:rPr>
              <a:t>Les interactions entre macromolécules </a:t>
            </a:r>
          </a:p>
          <a:p>
            <a:pPr algn="ctr"/>
            <a:r>
              <a:rPr lang="fr-FR" sz="2400" b="1" dirty="0">
                <a:solidFill>
                  <a:srgbClr val="F79646"/>
                </a:solidFill>
                <a:effectLst>
                  <a:glow rad="393700">
                    <a:schemeClr val="bg1">
                      <a:alpha val="75000"/>
                    </a:schemeClr>
                  </a:glow>
                </a:effectLst>
                <a:latin typeface="Arial"/>
                <a:cs typeface="Arial"/>
              </a:rPr>
              <a:t>sont au cœur de tous les processus biologiques</a:t>
            </a:r>
          </a:p>
        </p:txBody>
      </p:sp>
      <p:cxnSp>
        <p:nvCxnSpPr>
          <p:cNvPr id="3" name="Connecteur droit 2"/>
          <p:cNvCxnSpPr/>
          <p:nvPr/>
        </p:nvCxnSpPr>
        <p:spPr>
          <a:xfrm>
            <a:off x="0" y="906658"/>
            <a:ext cx="9144000" cy="0"/>
          </a:xfrm>
          <a:prstGeom prst="line">
            <a:avLst/>
          </a:prstGeom>
          <a:ln w="38100" cmpd="sng">
            <a:solidFill>
              <a:srgbClr val="F79646"/>
            </a:solidFill>
          </a:ln>
          <a:effectLst/>
        </p:spPr>
        <p:style>
          <a:lnRef idx="2">
            <a:schemeClr val="accent1"/>
          </a:lnRef>
          <a:fillRef idx="0">
            <a:schemeClr val="accent1"/>
          </a:fillRef>
          <a:effectRef idx="1">
            <a:schemeClr val="accent1"/>
          </a:effectRef>
          <a:fontRef idx="minor">
            <a:schemeClr val="tx1"/>
          </a:fontRef>
        </p:style>
      </p:cxnSp>
      <p:pic>
        <p:nvPicPr>
          <p:cNvPr id="21" name="2.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65813" y="432721"/>
            <a:ext cx="5985270" cy="5985270"/>
          </a:xfrm>
          <a:prstGeom prst="rect">
            <a:avLst/>
          </a:prstGeom>
        </p:spPr>
      </p:pic>
      <p:sp>
        <p:nvSpPr>
          <p:cNvPr id="24" name="ZoneTexte 23"/>
          <p:cNvSpPr txBox="1"/>
          <p:nvPr/>
        </p:nvSpPr>
        <p:spPr>
          <a:xfrm>
            <a:off x="3857941" y="6581001"/>
            <a:ext cx="1382911" cy="276999"/>
          </a:xfrm>
          <a:prstGeom prst="rect">
            <a:avLst/>
          </a:prstGeom>
          <a:noFill/>
        </p:spPr>
        <p:txBody>
          <a:bodyPr wrap="none" rtlCol="0">
            <a:spAutoFit/>
          </a:bodyPr>
          <a:lstStyle/>
          <a:p>
            <a:r>
              <a:rPr lang="fr-FR" sz="1200" dirty="0" err="1"/>
              <a:t>Yu</a:t>
            </a:r>
            <a:r>
              <a:rPr lang="fr-FR" sz="1200" dirty="0"/>
              <a:t> </a:t>
            </a:r>
            <a:r>
              <a:rPr lang="fr-FR" sz="1200" i="1" dirty="0"/>
              <a:t>et al. </a:t>
            </a:r>
            <a:r>
              <a:rPr lang="fr-FR" sz="1200" dirty="0" err="1"/>
              <a:t>eLife</a:t>
            </a:r>
            <a:r>
              <a:rPr lang="fr-FR" sz="1200" dirty="0"/>
              <a:t> 2016</a:t>
            </a:r>
          </a:p>
        </p:txBody>
      </p:sp>
    </p:spTree>
    <p:extLst>
      <p:ext uri="{BB962C8B-B14F-4D97-AF65-F5344CB8AC3E}">
        <p14:creationId xmlns:p14="http://schemas.microsoft.com/office/powerpoint/2010/main" val="4044894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2805" y="6111966"/>
            <a:ext cx="2845350" cy="338554"/>
          </a:xfrm>
          <a:prstGeom prst="rect">
            <a:avLst/>
          </a:prstGeom>
        </p:spPr>
        <p:txBody>
          <a:bodyPr wrap="none">
            <a:spAutoFit/>
          </a:bodyPr>
          <a:lstStyle/>
          <a:p>
            <a:r>
              <a:rPr lang="fr-FR" sz="1600" b="1" dirty="0" err="1"/>
              <a:t>Dawidowski</a:t>
            </a:r>
            <a:r>
              <a:rPr lang="fr-FR" sz="1600" b="1" dirty="0"/>
              <a:t> </a:t>
            </a:r>
            <a:r>
              <a:rPr lang="fr-FR" sz="1600" b="1" i="1" dirty="0"/>
              <a:t>et al. </a:t>
            </a:r>
            <a:r>
              <a:rPr lang="fr-FR" sz="1600" b="1" dirty="0"/>
              <a:t>Science 2017</a:t>
            </a:r>
          </a:p>
        </p:txBody>
      </p:sp>
      <p:sp>
        <p:nvSpPr>
          <p:cNvPr id="6" name="ZoneTexte 5"/>
          <p:cNvSpPr txBox="1"/>
          <p:nvPr/>
        </p:nvSpPr>
        <p:spPr>
          <a:xfrm>
            <a:off x="345834" y="1398178"/>
            <a:ext cx="2028366" cy="369332"/>
          </a:xfrm>
          <a:prstGeom prst="rect">
            <a:avLst/>
          </a:prstGeom>
          <a:noFill/>
        </p:spPr>
        <p:txBody>
          <a:bodyPr wrap="square" rtlCol="0">
            <a:spAutoFit/>
          </a:bodyPr>
          <a:lstStyle/>
          <a:p>
            <a:r>
              <a:rPr lang="fr-FR" b="1" i="1" dirty="0" err="1">
                <a:latin typeface="Arial"/>
                <a:cs typeface="Arial"/>
              </a:rPr>
              <a:t>Trypanosoma</a:t>
            </a:r>
            <a:r>
              <a:rPr lang="fr-FR" b="1" dirty="0">
                <a:latin typeface="Arial"/>
                <a:cs typeface="Arial"/>
              </a:rPr>
              <a:t> </a:t>
            </a:r>
          </a:p>
        </p:txBody>
      </p:sp>
      <p:pic>
        <p:nvPicPr>
          <p:cNvPr id="11" name="Image 10" descr="40689.br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41" y="1743835"/>
            <a:ext cx="1923802" cy="1539041"/>
          </a:xfrm>
          <a:prstGeom prst="rect">
            <a:avLst/>
          </a:prstGeom>
        </p:spPr>
      </p:pic>
      <p:cxnSp>
        <p:nvCxnSpPr>
          <p:cNvPr id="16" name="Connecteur droit 15"/>
          <p:cNvCxnSpPr/>
          <p:nvPr/>
        </p:nvCxnSpPr>
        <p:spPr>
          <a:xfrm>
            <a:off x="4703" y="1238758"/>
            <a:ext cx="9144000" cy="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32" name="Grouper 31"/>
          <p:cNvGrpSpPr/>
          <p:nvPr/>
        </p:nvGrpSpPr>
        <p:grpSpPr>
          <a:xfrm>
            <a:off x="2284547" y="1622620"/>
            <a:ext cx="2547802" cy="2195922"/>
            <a:chOff x="301734" y="4336402"/>
            <a:chExt cx="1843940" cy="1589271"/>
          </a:xfrm>
        </p:grpSpPr>
        <p:pic>
          <p:nvPicPr>
            <p:cNvPr id="17" name="Image 16" descr="1.tiff"/>
            <p:cNvPicPr>
              <a:picLocks noChangeAspect="1"/>
            </p:cNvPicPr>
            <p:nvPr/>
          </p:nvPicPr>
          <p:blipFill rotWithShape="1">
            <a:blip r:embed="rId4">
              <a:extLst>
                <a:ext uri="{28A0092B-C50C-407E-A947-70E740481C1C}">
                  <a14:useLocalDpi xmlns:a14="http://schemas.microsoft.com/office/drawing/2010/main" val="0"/>
                </a:ext>
              </a:extLst>
            </a:blip>
            <a:srcRect l="67276" t="10528" r="2172" b="29055"/>
            <a:stretch/>
          </p:blipFill>
          <p:spPr>
            <a:xfrm>
              <a:off x="304985" y="4345385"/>
              <a:ext cx="1840689" cy="1454685"/>
            </a:xfrm>
            <a:prstGeom prst="rect">
              <a:avLst/>
            </a:prstGeom>
            <a:ln w="57150" cmpd="sng">
              <a:solidFill>
                <a:schemeClr val="tx1">
                  <a:lumMod val="65000"/>
                  <a:lumOff val="35000"/>
                </a:schemeClr>
              </a:solidFill>
            </a:ln>
          </p:spPr>
        </p:pic>
        <p:sp>
          <p:nvSpPr>
            <p:cNvPr id="18" name="Rectangle 17"/>
            <p:cNvSpPr/>
            <p:nvPr/>
          </p:nvSpPr>
          <p:spPr>
            <a:xfrm>
              <a:off x="301734" y="4336402"/>
              <a:ext cx="684461" cy="267299"/>
            </a:xfrm>
            <a:prstGeom prst="rect">
              <a:avLst/>
            </a:prstGeom>
            <a:solidFill>
              <a:schemeClr val="bg1">
                <a:lumMod val="75000"/>
              </a:schemeClr>
            </a:solidFill>
            <a:ln>
              <a:solidFill>
                <a:schemeClr val="tx1">
                  <a:lumMod val="50000"/>
                  <a:lumOff val="50000"/>
                </a:schemeClr>
              </a:solidFill>
            </a:ln>
          </p:spPr>
          <p:txBody>
            <a:bodyPr wrap="square">
              <a:spAutoFit/>
            </a:bodyPr>
            <a:lstStyle/>
            <a:p>
              <a:r>
                <a:rPr lang="fr-FR" b="1" dirty="0">
                  <a:solidFill>
                    <a:schemeClr val="tx1">
                      <a:lumMod val="65000"/>
                      <a:lumOff val="35000"/>
                    </a:schemeClr>
                  </a:solidFill>
                  <a:latin typeface="Arial"/>
                  <a:cs typeface="Arial"/>
                </a:rPr>
                <a:t>PEX14</a:t>
              </a:r>
              <a:endParaRPr lang="fr-FR" dirty="0">
                <a:solidFill>
                  <a:schemeClr val="tx1">
                    <a:lumMod val="65000"/>
                    <a:lumOff val="35000"/>
                  </a:schemeClr>
                </a:solidFill>
              </a:endParaRPr>
            </a:p>
          </p:txBody>
        </p:sp>
        <p:sp>
          <p:nvSpPr>
            <p:cNvPr id="19" name="Rectangle 18"/>
            <p:cNvSpPr/>
            <p:nvPr/>
          </p:nvSpPr>
          <p:spPr>
            <a:xfrm>
              <a:off x="1079965" y="5658374"/>
              <a:ext cx="803754" cy="267299"/>
            </a:xfrm>
            <a:prstGeom prst="rect">
              <a:avLst/>
            </a:prstGeom>
            <a:solidFill>
              <a:srgbClr val="FFFF00"/>
            </a:solidFill>
            <a:ln>
              <a:solidFill>
                <a:schemeClr val="tx1"/>
              </a:solidFill>
            </a:ln>
          </p:spPr>
          <p:txBody>
            <a:bodyPr wrap="square">
              <a:spAutoFit/>
            </a:bodyPr>
            <a:lstStyle/>
            <a:p>
              <a:r>
                <a:rPr lang="fr-FR" b="1" dirty="0" err="1">
                  <a:latin typeface="Arial"/>
                  <a:cs typeface="Arial"/>
                </a:rPr>
                <a:t>Inhibitor</a:t>
              </a:r>
              <a:endParaRPr lang="fr-FR" dirty="0"/>
            </a:p>
          </p:txBody>
        </p:sp>
        <p:cxnSp>
          <p:nvCxnSpPr>
            <p:cNvPr id="21" name="Connecteur droit avec flèche 20"/>
            <p:cNvCxnSpPr/>
            <p:nvPr/>
          </p:nvCxnSpPr>
          <p:spPr>
            <a:xfrm flipV="1">
              <a:off x="1633963" y="5312559"/>
              <a:ext cx="0" cy="391446"/>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7" name="Rectangle 6"/>
          <p:cNvSpPr/>
          <p:nvPr/>
        </p:nvSpPr>
        <p:spPr>
          <a:xfrm>
            <a:off x="-22923" y="83771"/>
            <a:ext cx="9166923" cy="1002582"/>
          </a:xfrm>
          <a:prstGeom prst="rect">
            <a:avLst/>
          </a:prstGeom>
        </p:spPr>
        <p:txBody>
          <a:bodyPr wrap="square">
            <a:spAutoFit/>
          </a:bodyPr>
          <a:lstStyle/>
          <a:p>
            <a:pPr algn="ctr">
              <a:lnSpc>
                <a:spcPct val="130000"/>
              </a:lnSpc>
            </a:pPr>
            <a:r>
              <a:rPr lang="fr-FR" sz="2400" b="1" dirty="0">
                <a:solidFill>
                  <a:schemeClr val="accent6"/>
                </a:solidFill>
                <a:latin typeface="Arial"/>
                <a:cs typeface="Arial"/>
              </a:rPr>
              <a:t>Etude Pharmacologique : Recherche d’Inhibiteurs de l’interaction entre macromolécules</a:t>
            </a:r>
          </a:p>
        </p:txBody>
      </p:sp>
      <p:sp>
        <p:nvSpPr>
          <p:cNvPr id="20" name="Rectangle 19"/>
          <p:cNvSpPr/>
          <p:nvPr/>
        </p:nvSpPr>
        <p:spPr>
          <a:xfrm>
            <a:off x="125513" y="1410801"/>
            <a:ext cx="8817584" cy="504922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120663" y="5327070"/>
            <a:ext cx="5088401" cy="1077218"/>
          </a:xfrm>
          <a:prstGeom prst="rect">
            <a:avLst/>
          </a:prstGeom>
        </p:spPr>
        <p:txBody>
          <a:bodyPr wrap="square">
            <a:spAutoFit/>
          </a:bodyPr>
          <a:lstStyle/>
          <a:p>
            <a:pPr algn="just"/>
            <a:r>
              <a:rPr lang="fr-FR" sz="1600" b="1" dirty="0">
                <a:solidFill>
                  <a:srgbClr val="F79646"/>
                </a:solidFill>
                <a:latin typeface="Arial"/>
                <a:cs typeface="Arial"/>
              </a:rPr>
              <a:t>Les Inhibiteurs d’interaction entre macromolécules ont un ++ Fort potentiel de spécificité d’hôte que les inhibiteurs des sites catalytiques d’enzymes</a:t>
            </a:r>
          </a:p>
        </p:txBody>
      </p:sp>
      <p:grpSp>
        <p:nvGrpSpPr>
          <p:cNvPr id="30" name="Grouper 29"/>
          <p:cNvGrpSpPr/>
          <p:nvPr/>
        </p:nvGrpSpPr>
        <p:grpSpPr>
          <a:xfrm>
            <a:off x="5131358" y="1876987"/>
            <a:ext cx="3802283" cy="4206830"/>
            <a:chOff x="3216518" y="1703276"/>
            <a:chExt cx="3488696" cy="3859876"/>
          </a:xfrm>
        </p:grpSpPr>
        <p:grpSp>
          <p:nvGrpSpPr>
            <p:cNvPr id="26" name="Grouper 25"/>
            <p:cNvGrpSpPr/>
            <p:nvPr/>
          </p:nvGrpSpPr>
          <p:grpSpPr>
            <a:xfrm>
              <a:off x="3216518" y="1703276"/>
              <a:ext cx="3387701" cy="3859876"/>
              <a:chOff x="3558815" y="1688335"/>
              <a:chExt cx="3387701" cy="3859876"/>
            </a:xfrm>
          </p:grpSpPr>
          <p:pic>
            <p:nvPicPr>
              <p:cNvPr id="3" name="Image 2" descr="5.tiff"/>
              <p:cNvPicPr>
                <a:picLocks noChangeAspect="1"/>
              </p:cNvPicPr>
              <p:nvPr/>
            </p:nvPicPr>
            <p:blipFill rotWithShape="1">
              <a:blip r:embed="rId5">
                <a:extLst>
                  <a:ext uri="{28A0092B-C50C-407E-A947-70E740481C1C}">
                    <a14:useLocalDpi xmlns:a14="http://schemas.microsoft.com/office/drawing/2010/main" val="0"/>
                  </a:ext>
                </a:extLst>
              </a:blip>
              <a:srcRect l="49749" r="11678" b="40143"/>
              <a:stretch/>
            </p:blipFill>
            <p:spPr>
              <a:xfrm>
                <a:off x="3558815" y="1688335"/>
                <a:ext cx="3387701" cy="3859876"/>
              </a:xfrm>
              <a:prstGeom prst="rect">
                <a:avLst/>
              </a:prstGeom>
            </p:spPr>
          </p:pic>
          <p:cxnSp>
            <p:nvCxnSpPr>
              <p:cNvPr id="22" name="Connecteur droit 21"/>
              <p:cNvCxnSpPr/>
              <p:nvPr/>
            </p:nvCxnSpPr>
            <p:spPr>
              <a:xfrm flipV="1">
                <a:off x="4990353" y="3067678"/>
                <a:ext cx="250862" cy="186814"/>
              </a:xfrm>
              <a:prstGeom prst="line">
                <a:avLst/>
              </a:prstGeom>
              <a:ln w="57150" cmpd="sng">
                <a:solidFill>
                  <a:srgbClr val="CD2E45"/>
                </a:solidFill>
              </a:ln>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4990353" y="3067678"/>
                <a:ext cx="250862" cy="167241"/>
              </a:xfrm>
              <a:prstGeom prst="line">
                <a:avLst/>
              </a:prstGeom>
              <a:ln w="57150" cmpd="sng">
                <a:solidFill>
                  <a:srgbClr val="CD2E45"/>
                </a:solidFill>
              </a:ln>
            </p:spPr>
            <p:style>
              <a:lnRef idx="2">
                <a:schemeClr val="accent1"/>
              </a:lnRef>
              <a:fillRef idx="0">
                <a:schemeClr val="accent1"/>
              </a:fillRef>
              <a:effectRef idx="1">
                <a:schemeClr val="accent1"/>
              </a:effectRef>
              <a:fontRef idx="minor">
                <a:schemeClr val="tx1"/>
              </a:fontRef>
            </p:style>
          </p:cxnSp>
        </p:grpSp>
        <p:sp>
          <p:nvSpPr>
            <p:cNvPr id="27" name="Rectangle 26"/>
            <p:cNvSpPr/>
            <p:nvPr/>
          </p:nvSpPr>
          <p:spPr>
            <a:xfrm>
              <a:off x="4483702" y="3621576"/>
              <a:ext cx="903312" cy="369332"/>
            </a:xfrm>
            <a:prstGeom prst="rect">
              <a:avLst/>
            </a:prstGeom>
          </p:spPr>
          <p:txBody>
            <a:bodyPr wrap="none">
              <a:spAutoFit/>
            </a:bodyPr>
            <a:lstStyle/>
            <a:p>
              <a:r>
                <a:rPr lang="fr-FR" b="1" dirty="0">
                  <a:solidFill>
                    <a:schemeClr val="tx1">
                      <a:lumMod val="65000"/>
                      <a:lumOff val="35000"/>
                    </a:schemeClr>
                  </a:solidFill>
                  <a:latin typeface="Arial"/>
                  <a:cs typeface="Arial"/>
                </a:rPr>
                <a:t>PEX14</a:t>
              </a:r>
              <a:endParaRPr lang="fr-FR" dirty="0">
                <a:solidFill>
                  <a:schemeClr val="tx1">
                    <a:lumMod val="65000"/>
                    <a:lumOff val="35000"/>
                  </a:schemeClr>
                </a:solidFill>
              </a:endParaRPr>
            </a:p>
          </p:txBody>
        </p:sp>
        <p:sp>
          <p:nvSpPr>
            <p:cNvPr id="28" name="Rectangle 27"/>
            <p:cNvSpPr/>
            <p:nvPr/>
          </p:nvSpPr>
          <p:spPr>
            <a:xfrm>
              <a:off x="4342919" y="1886457"/>
              <a:ext cx="774934" cy="369332"/>
            </a:xfrm>
            <a:prstGeom prst="rect">
              <a:avLst/>
            </a:prstGeom>
          </p:spPr>
          <p:txBody>
            <a:bodyPr wrap="none">
              <a:spAutoFit/>
            </a:bodyPr>
            <a:lstStyle/>
            <a:p>
              <a:r>
                <a:rPr lang="fr-FR" b="1" dirty="0">
                  <a:solidFill>
                    <a:srgbClr val="800080"/>
                  </a:solidFill>
                  <a:latin typeface="Arial"/>
                  <a:cs typeface="Arial"/>
                </a:rPr>
                <a:t>PEX5</a:t>
              </a:r>
              <a:endParaRPr lang="fr-FR" dirty="0">
                <a:solidFill>
                  <a:srgbClr val="800080"/>
                </a:solidFill>
              </a:endParaRPr>
            </a:p>
          </p:txBody>
        </p:sp>
        <p:sp>
          <p:nvSpPr>
            <p:cNvPr id="29" name="Rectangle 28"/>
            <p:cNvSpPr/>
            <p:nvPr/>
          </p:nvSpPr>
          <p:spPr>
            <a:xfrm>
              <a:off x="5519786" y="2167419"/>
              <a:ext cx="1185428" cy="369332"/>
            </a:xfrm>
            <a:prstGeom prst="rect">
              <a:avLst/>
            </a:prstGeom>
          </p:spPr>
          <p:txBody>
            <a:bodyPr wrap="none">
              <a:spAutoFit/>
            </a:bodyPr>
            <a:lstStyle/>
            <a:p>
              <a:r>
                <a:rPr lang="fr-FR" b="1" dirty="0">
                  <a:solidFill>
                    <a:srgbClr val="CDCB2F"/>
                  </a:solidFill>
                  <a:latin typeface="Arial"/>
                  <a:cs typeface="Arial"/>
                </a:rPr>
                <a:t>Enzymes</a:t>
              </a:r>
              <a:endParaRPr lang="fr-FR" dirty="0">
                <a:solidFill>
                  <a:srgbClr val="CDCB2F"/>
                </a:solidFill>
              </a:endParaRPr>
            </a:p>
          </p:txBody>
        </p:sp>
      </p:grpSp>
      <p:sp>
        <p:nvSpPr>
          <p:cNvPr id="31" name="Rectangle 30"/>
          <p:cNvSpPr/>
          <p:nvPr/>
        </p:nvSpPr>
        <p:spPr>
          <a:xfrm>
            <a:off x="211341" y="3282876"/>
            <a:ext cx="1923803" cy="923330"/>
          </a:xfrm>
          <a:prstGeom prst="rect">
            <a:avLst/>
          </a:prstGeom>
        </p:spPr>
        <p:txBody>
          <a:bodyPr wrap="square">
            <a:spAutoFit/>
          </a:bodyPr>
          <a:lstStyle/>
          <a:p>
            <a:pPr algn="ctr"/>
            <a:r>
              <a:rPr lang="fr-FR" b="1" dirty="0">
                <a:latin typeface="Arial"/>
                <a:cs typeface="Arial"/>
              </a:rPr>
              <a:t>Responsable  de la maladie du sommeil </a:t>
            </a:r>
            <a:endParaRPr lang="fr-FR" dirty="0"/>
          </a:p>
        </p:txBody>
      </p:sp>
      <p:sp>
        <p:nvSpPr>
          <p:cNvPr id="33" name="Forme libre 32"/>
          <p:cNvSpPr/>
          <p:nvPr/>
        </p:nvSpPr>
        <p:spPr>
          <a:xfrm>
            <a:off x="2378640" y="1954502"/>
            <a:ext cx="2175945" cy="1466919"/>
          </a:xfrm>
          <a:custGeom>
            <a:avLst/>
            <a:gdLst>
              <a:gd name="connsiteX0" fmla="*/ 971177 w 2175945"/>
              <a:gd name="connsiteY0" fmla="*/ 32566 h 1466919"/>
              <a:gd name="connsiteX1" fmla="*/ 1045883 w 2175945"/>
              <a:gd name="connsiteY1" fmla="*/ 17625 h 1466919"/>
              <a:gd name="connsiteX2" fmla="*/ 1090706 w 2175945"/>
              <a:gd name="connsiteY2" fmla="*/ 2684 h 1466919"/>
              <a:gd name="connsiteX3" fmla="*/ 1195294 w 2175945"/>
              <a:gd name="connsiteY3" fmla="*/ 32566 h 1466919"/>
              <a:gd name="connsiteX4" fmla="*/ 1225177 w 2175945"/>
              <a:gd name="connsiteY4" fmla="*/ 62449 h 1466919"/>
              <a:gd name="connsiteX5" fmla="*/ 1255059 w 2175945"/>
              <a:gd name="connsiteY5" fmla="*/ 107272 h 1466919"/>
              <a:gd name="connsiteX6" fmla="*/ 1344706 w 2175945"/>
              <a:gd name="connsiteY6" fmla="*/ 137155 h 1466919"/>
              <a:gd name="connsiteX7" fmla="*/ 1524000 w 2175945"/>
              <a:gd name="connsiteY7" fmla="*/ 181978 h 1466919"/>
              <a:gd name="connsiteX8" fmla="*/ 1553883 w 2175945"/>
              <a:gd name="connsiteY8" fmla="*/ 211861 h 1466919"/>
              <a:gd name="connsiteX9" fmla="*/ 1643530 w 2175945"/>
              <a:gd name="connsiteY9" fmla="*/ 241743 h 1466919"/>
              <a:gd name="connsiteX10" fmla="*/ 1688353 w 2175945"/>
              <a:gd name="connsiteY10" fmla="*/ 271625 h 1466919"/>
              <a:gd name="connsiteX11" fmla="*/ 1763059 w 2175945"/>
              <a:gd name="connsiteY11" fmla="*/ 331390 h 1466919"/>
              <a:gd name="connsiteX12" fmla="*/ 1852706 w 2175945"/>
              <a:gd name="connsiteY12" fmla="*/ 361272 h 1466919"/>
              <a:gd name="connsiteX13" fmla="*/ 2121647 w 2175945"/>
              <a:gd name="connsiteY13" fmla="*/ 391155 h 1466919"/>
              <a:gd name="connsiteX14" fmla="*/ 2151530 w 2175945"/>
              <a:gd name="connsiteY14" fmla="*/ 435978 h 1466919"/>
              <a:gd name="connsiteX15" fmla="*/ 2151530 w 2175945"/>
              <a:gd name="connsiteY15" fmla="*/ 839390 h 1466919"/>
              <a:gd name="connsiteX16" fmla="*/ 2106706 w 2175945"/>
              <a:gd name="connsiteY16" fmla="*/ 914096 h 1466919"/>
              <a:gd name="connsiteX17" fmla="*/ 2061883 w 2175945"/>
              <a:gd name="connsiteY17" fmla="*/ 929037 h 1466919"/>
              <a:gd name="connsiteX18" fmla="*/ 1987177 w 2175945"/>
              <a:gd name="connsiteY18" fmla="*/ 973861 h 1466919"/>
              <a:gd name="connsiteX19" fmla="*/ 1957294 w 2175945"/>
              <a:gd name="connsiteY19" fmla="*/ 1003743 h 1466919"/>
              <a:gd name="connsiteX20" fmla="*/ 1912471 w 2175945"/>
              <a:gd name="connsiteY20" fmla="*/ 1033625 h 1466919"/>
              <a:gd name="connsiteX21" fmla="*/ 1882589 w 2175945"/>
              <a:gd name="connsiteY21" fmla="*/ 1063508 h 1466919"/>
              <a:gd name="connsiteX22" fmla="*/ 1748118 w 2175945"/>
              <a:gd name="connsiteY22" fmla="*/ 1108331 h 1466919"/>
              <a:gd name="connsiteX23" fmla="*/ 1703294 w 2175945"/>
              <a:gd name="connsiteY23" fmla="*/ 1123272 h 1466919"/>
              <a:gd name="connsiteX24" fmla="*/ 1568824 w 2175945"/>
              <a:gd name="connsiteY24" fmla="*/ 1108331 h 1466919"/>
              <a:gd name="connsiteX25" fmla="*/ 1524000 w 2175945"/>
              <a:gd name="connsiteY25" fmla="*/ 1003743 h 1466919"/>
              <a:gd name="connsiteX26" fmla="*/ 1509059 w 2175945"/>
              <a:gd name="connsiteY26" fmla="*/ 958919 h 1466919"/>
              <a:gd name="connsiteX27" fmla="*/ 1464236 w 2175945"/>
              <a:gd name="connsiteY27" fmla="*/ 824449 h 1466919"/>
              <a:gd name="connsiteX28" fmla="*/ 1434353 w 2175945"/>
              <a:gd name="connsiteY28" fmla="*/ 794566 h 1466919"/>
              <a:gd name="connsiteX29" fmla="*/ 1299883 w 2175945"/>
              <a:gd name="connsiteY29" fmla="*/ 779625 h 1466919"/>
              <a:gd name="connsiteX30" fmla="*/ 1225177 w 2175945"/>
              <a:gd name="connsiteY30" fmla="*/ 719861 h 1466919"/>
              <a:gd name="connsiteX31" fmla="*/ 1135530 w 2175945"/>
              <a:gd name="connsiteY31" fmla="*/ 689978 h 1466919"/>
              <a:gd name="connsiteX32" fmla="*/ 1075765 w 2175945"/>
              <a:gd name="connsiteY32" fmla="*/ 704919 h 1466919"/>
              <a:gd name="connsiteX33" fmla="*/ 1120589 w 2175945"/>
              <a:gd name="connsiteY33" fmla="*/ 794566 h 1466919"/>
              <a:gd name="connsiteX34" fmla="*/ 1135530 w 2175945"/>
              <a:gd name="connsiteY34" fmla="*/ 839390 h 1466919"/>
              <a:gd name="connsiteX35" fmla="*/ 1120589 w 2175945"/>
              <a:gd name="connsiteY35" fmla="*/ 958919 h 1466919"/>
              <a:gd name="connsiteX36" fmla="*/ 1090706 w 2175945"/>
              <a:gd name="connsiteY36" fmla="*/ 988802 h 1466919"/>
              <a:gd name="connsiteX37" fmla="*/ 1045883 w 2175945"/>
              <a:gd name="connsiteY37" fmla="*/ 1018684 h 1466919"/>
              <a:gd name="connsiteX38" fmla="*/ 866589 w 2175945"/>
              <a:gd name="connsiteY38" fmla="*/ 1048566 h 1466919"/>
              <a:gd name="connsiteX39" fmla="*/ 836706 w 2175945"/>
              <a:gd name="connsiteY39" fmla="*/ 1078449 h 1466919"/>
              <a:gd name="connsiteX40" fmla="*/ 747059 w 2175945"/>
              <a:gd name="connsiteY40" fmla="*/ 1183037 h 1466919"/>
              <a:gd name="connsiteX41" fmla="*/ 702236 w 2175945"/>
              <a:gd name="connsiteY41" fmla="*/ 1197978 h 1466919"/>
              <a:gd name="connsiteX42" fmla="*/ 627530 w 2175945"/>
              <a:gd name="connsiteY42" fmla="*/ 1257743 h 1466919"/>
              <a:gd name="connsiteX43" fmla="*/ 597647 w 2175945"/>
              <a:gd name="connsiteY43" fmla="*/ 1287625 h 1466919"/>
              <a:gd name="connsiteX44" fmla="*/ 552824 w 2175945"/>
              <a:gd name="connsiteY44" fmla="*/ 1302566 h 1466919"/>
              <a:gd name="connsiteX45" fmla="*/ 522942 w 2175945"/>
              <a:gd name="connsiteY45" fmla="*/ 1332449 h 1466919"/>
              <a:gd name="connsiteX46" fmla="*/ 433294 w 2175945"/>
              <a:gd name="connsiteY46" fmla="*/ 1377272 h 1466919"/>
              <a:gd name="connsiteX47" fmla="*/ 358589 w 2175945"/>
              <a:gd name="connsiteY47" fmla="*/ 1437037 h 1466919"/>
              <a:gd name="connsiteX48" fmla="*/ 268942 w 2175945"/>
              <a:gd name="connsiteY48" fmla="*/ 1466919 h 1466919"/>
              <a:gd name="connsiteX49" fmla="*/ 29883 w 2175945"/>
              <a:gd name="connsiteY49" fmla="*/ 1422096 h 1466919"/>
              <a:gd name="connsiteX50" fmla="*/ 0 w 2175945"/>
              <a:gd name="connsiteY50" fmla="*/ 1392214 h 1466919"/>
              <a:gd name="connsiteX51" fmla="*/ 14942 w 2175945"/>
              <a:gd name="connsiteY51" fmla="*/ 1227861 h 1466919"/>
              <a:gd name="connsiteX52" fmla="*/ 29883 w 2175945"/>
              <a:gd name="connsiteY52" fmla="*/ 1183037 h 1466919"/>
              <a:gd name="connsiteX53" fmla="*/ 74706 w 2175945"/>
              <a:gd name="connsiteY53" fmla="*/ 1153155 h 1466919"/>
              <a:gd name="connsiteX54" fmla="*/ 164353 w 2175945"/>
              <a:gd name="connsiteY54" fmla="*/ 1123272 h 1466919"/>
              <a:gd name="connsiteX55" fmla="*/ 224118 w 2175945"/>
              <a:gd name="connsiteY55" fmla="*/ 1048566 h 1466919"/>
              <a:gd name="connsiteX56" fmla="*/ 254000 w 2175945"/>
              <a:gd name="connsiteY56" fmla="*/ 1003743 h 1466919"/>
              <a:gd name="connsiteX57" fmla="*/ 313765 w 2175945"/>
              <a:gd name="connsiteY57" fmla="*/ 943978 h 1466919"/>
              <a:gd name="connsiteX58" fmla="*/ 403412 w 2175945"/>
              <a:gd name="connsiteY58" fmla="*/ 914096 h 1466919"/>
              <a:gd name="connsiteX59" fmla="*/ 433294 w 2175945"/>
              <a:gd name="connsiteY59" fmla="*/ 824449 h 1466919"/>
              <a:gd name="connsiteX60" fmla="*/ 448236 w 2175945"/>
              <a:gd name="connsiteY60" fmla="*/ 704919 h 1466919"/>
              <a:gd name="connsiteX61" fmla="*/ 537883 w 2175945"/>
              <a:gd name="connsiteY61" fmla="*/ 585390 h 1466919"/>
              <a:gd name="connsiteX62" fmla="*/ 672353 w 2175945"/>
              <a:gd name="connsiteY62" fmla="*/ 525625 h 1466919"/>
              <a:gd name="connsiteX63" fmla="*/ 717177 w 2175945"/>
              <a:gd name="connsiteY63" fmla="*/ 510684 h 1466919"/>
              <a:gd name="connsiteX64" fmla="*/ 762000 w 2175945"/>
              <a:gd name="connsiteY64" fmla="*/ 495743 h 1466919"/>
              <a:gd name="connsiteX65" fmla="*/ 851647 w 2175945"/>
              <a:gd name="connsiteY65" fmla="*/ 391155 h 1466919"/>
              <a:gd name="connsiteX66" fmla="*/ 866589 w 2175945"/>
              <a:gd name="connsiteY66" fmla="*/ 346331 h 1466919"/>
              <a:gd name="connsiteX67" fmla="*/ 866589 w 2175945"/>
              <a:gd name="connsiteY67" fmla="*/ 77390 h 1466919"/>
              <a:gd name="connsiteX68" fmla="*/ 941294 w 2175945"/>
              <a:gd name="connsiteY68" fmla="*/ 2684 h 1466919"/>
              <a:gd name="connsiteX69" fmla="*/ 1016000 w 2175945"/>
              <a:gd name="connsiteY69" fmla="*/ 2684 h 146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75945" h="1466919">
                <a:moveTo>
                  <a:pt x="971177" y="32566"/>
                </a:moveTo>
                <a:cubicBezTo>
                  <a:pt x="996079" y="27586"/>
                  <a:pt x="1021246" y="23784"/>
                  <a:pt x="1045883" y="17625"/>
                </a:cubicBezTo>
                <a:cubicBezTo>
                  <a:pt x="1061162" y="13805"/>
                  <a:pt x="1074957" y="2684"/>
                  <a:pt x="1090706" y="2684"/>
                </a:cubicBezTo>
                <a:cubicBezTo>
                  <a:pt x="1109468" y="2684"/>
                  <a:pt x="1174156" y="25520"/>
                  <a:pt x="1195294" y="32566"/>
                </a:cubicBezTo>
                <a:cubicBezTo>
                  <a:pt x="1205255" y="42527"/>
                  <a:pt x="1216377" y="51449"/>
                  <a:pt x="1225177" y="62449"/>
                </a:cubicBezTo>
                <a:cubicBezTo>
                  <a:pt x="1236395" y="76471"/>
                  <a:pt x="1239832" y="97755"/>
                  <a:pt x="1255059" y="107272"/>
                </a:cubicBezTo>
                <a:cubicBezTo>
                  <a:pt x="1281770" y="123966"/>
                  <a:pt x="1344706" y="137155"/>
                  <a:pt x="1344706" y="137155"/>
                </a:cubicBezTo>
                <a:cubicBezTo>
                  <a:pt x="1419181" y="211628"/>
                  <a:pt x="1327884" y="132949"/>
                  <a:pt x="1524000" y="181978"/>
                </a:cubicBezTo>
                <a:cubicBezTo>
                  <a:pt x="1537666" y="185395"/>
                  <a:pt x="1541283" y="205561"/>
                  <a:pt x="1553883" y="211861"/>
                </a:cubicBezTo>
                <a:cubicBezTo>
                  <a:pt x="1582056" y="225948"/>
                  <a:pt x="1643530" y="241743"/>
                  <a:pt x="1643530" y="241743"/>
                </a:cubicBezTo>
                <a:cubicBezTo>
                  <a:pt x="1658471" y="251704"/>
                  <a:pt x="1674331" y="260407"/>
                  <a:pt x="1688353" y="271625"/>
                </a:cubicBezTo>
                <a:cubicBezTo>
                  <a:pt x="1727160" y="302671"/>
                  <a:pt x="1711325" y="308397"/>
                  <a:pt x="1763059" y="331390"/>
                </a:cubicBezTo>
                <a:cubicBezTo>
                  <a:pt x="1791843" y="344183"/>
                  <a:pt x="1822824" y="351311"/>
                  <a:pt x="1852706" y="361272"/>
                </a:cubicBezTo>
                <a:cubicBezTo>
                  <a:pt x="1968564" y="399892"/>
                  <a:pt x="1881790" y="375165"/>
                  <a:pt x="2121647" y="391155"/>
                </a:cubicBezTo>
                <a:cubicBezTo>
                  <a:pt x="2131608" y="406096"/>
                  <a:pt x="2143499" y="419917"/>
                  <a:pt x="2151530" y="435978"/>
                </a:cubicBezTo>
                <a:cubicBezTo>
                  <a:pt x="2206315" y="545548"/>
                  <a:pt x="2151829" y="835358"/>
                  <a:pt x="2151530" y="839390"/>
                </a:cubicBezTo>
                <a:cubicBezTo>
                  <a:pt x="2149343" y="868909"/>
                  <a:pt x="2132334" y="898720"/>
                  <a:pt x="2106706" y="914096"/>
                </a:cubicBezTo>
                <a:cubicBezTo>
                  <a:pt x="2093201" y="922199"/>
                  <a:pt x="2076824" y="924057"/>
                  <a:pt x="2061883" y="929037"/>
                </a:cubicBezTo>
                <a:cubicBezTo>
                  <a:pt x="1986166" y="1004751"/>
                  <a:pt x="2084156" y="915673"/>
                  <a:pt x="1987177" y="973861"/>
                </a:cubicBezTo>
                <a:cubicBezTo>
                  <a:pt x="1975098" y="981109"/>
                  <a:pt x="1968294" y="994943"/>
                  <a:pt x="1957294" y="1003743"/>
                </a:cubicBezTo>
                <a:cubicBezTo>
                  <a:pt x="1943272" y="1014960"/>
                  <a:pt x="1926493" y="1022407"/>
                  <a:pt x="1912471" y="1033625"/>
                </a:cubicBezTo>
                <a:cubicBezTo>
                  <a:pt x="1901471" y="1042425"/>
                  <a:pt x="1895189" y="1057208"/>
                  <a:pt x="1882589" y="1063508"/>
                </a:cubicBezTo>
                <a:cubicBezTo>
                  <a:pt x="1882587" y="1063509"/>
                  <a:pt x="1770531" y="1100860"/>
                  <a:pt x="1748118" y="1108331"/>
                </a:cubicBezTo>
                <a:lnTo>
                  <a:pt x="1703294" y="1123272"/>
                </a:lnTo>
                <a:cubicBezTo>
                  <a:pt x="1658471" y="1118292"/>
                  <a:pt x="1611208" y="1123743"/>
                  <a:pt x="1568824" y="1108331"/>
                </a:cubicBezTo>
                <a:cubicBezTo>
                  <a:pt x="1539816" y="1097783"/>
                  <a:pt x="1529272" y="1022194"/>
                  <a:pt x="1524000" y="1003743"/>
                </a:cubicBezTo>
                <a:cubicBezTo>
                  <a:pt x="1519673" y="988599"/>
                  <a:pt x="1512476" y="974293"/>
                  <a:pt x="1509059" y="958919"/>
                </a:cubicBezTo>
                <a:cubicBezTo>
                  <a:pt x="1488966" y="868501"/>
                  <a:pt x="1512226" y="884436"/>
                  <a:pt x="1464236" y="824449"/>
                </a:cubicBezTo>
                <a:cubicBezTo>
                  <a:pt x="1455436" y="813449"/>
                  <a:pt x="1447944" y="798273"/>
                  <a:pt x="1434353" y="794566"/>
                </a:cubicBezTo>
                <a:cubicBezTo>
                  <a:pt x="1390843" y="782700"/>
                  <a:pt x="1344706" y="784605"/>
                  <a:pt x="1299883" y="779625"/>
                </a:cubicBezTo>
                <a:cubicBezTo>
                  <a:pt x="1275046" y="754789"/>
                  <a:pt x="1259102" y="734939"/>
                  <a:pt x="1225177" y="719861"/>
                </a:cubicBezTo>
                <a:cubicBezTo>
                  <a:pt x="1196393" y="707068"/>
                  <a:pt x="1135530" y="689978"/>
                  <a:pt x="1135530" y="689978"/>
                </a:cubicBezTo>
                <a:cubicBezTo>
                  <a:pt x="1115608" y="694958"/>
                  <a:pt x="1086330" y="687311"/>
                  <a:pt x="1075765" y="704919"/>
                </a:cubicBezTo>
                <a:cubicBezTo>
                  <a:pt x="1055112" y="739341"/>
                  <a:pt x="1102947" y="776924"/>
                  <a:pt x="1120589" y="794566"/>
                </a:cubicBezTo>
                <a:cubicBezTo>
                  <a:pt x="1125569" y="809507"/>
                  <a:pt x="1135530" y="823640"/>
                  <a:pt x="1135530" y="839390"/>
                </a:cubicBezTo>
                <a:cubicBezTo>
                  <a:pt x="1135530" y="879543"/>
                  <a:pt x="1132127" y="920459"/>
                  <a:pt x="1120589" y="958919"/>
                </a:cubicBezTo>
                <a:cubicBezTo>
                  <a:pt x="1116541" y="972412"/>
                  <a:pt x="1101706" y="980002"/>
                  <a:pt x="1090706" y="988802"/>
                </a:cubicBezTo>
                <a:cubicBezTo>
                  <a:pt x="1076684" y="1000020"/>
                  <a:pt x="1061944" y="1010654"/>
                  <a:pt x="1045883" y="1018684"/>
                </a:cubicBezTo>
                <a:cubicBezTo>
                  <a:pt x="995822" y="1043714"/>
                  <a:pt x="909194" y="1043832"/>
                  <a:pt x="866589" y="1048566"/>
                </a:cubicBezTo>
                <a:cubicBezTo>
                  <a:pt x="856628" y="1058527"/>
                  <a:pt x="845506" y="1067449"/>
                  <a:pt x="836706" y="1078449"/>
                </a:cubicBezTo>
                <a:cubicBezTo>
                  <a:pt x="812373" y="1108865"/>
                  <a:pt x="786295" y="1169958"/>
                  <a:pt x="747059" y="1183037"/>
                </a:cubicBezTo>
                <a:lnTo>
                  <a:pt x="702236" y="1197978"/>
                </a:lnTo>
                <a:cubicBezTo>
                  <a:pt x="630087" y="1270127"/>
                  <a:pt x="721765" y="1182356"/>
                  <a:pt x="627530" y="1257743"/>
                </a:cubicBezTo>
                <a:cubicBezTo>
                  <a:pt x="616530" y="1266543"/>
                  <a:pt x="609726" y="1280378"/>
                  <a:pt x="597647" y="1287625"/>
                </a:cubicBezTo>
                <a:cubicBezTo>
                  <a:pt x="584142" y="1295728"/>
                  <a:pt x="567765" y="1297586"/>
                  <a:pt x="552824" y="1302566"/>
                </a:cubicBezTo>
                <a:cubicBezTo>
                  <a:pt x="542863" y="1312527"/>
                  <a:pt x="535021" y="1325201"/>
                  <a:pt x="522942" y="1332449"/>
                </a:cubicBezTo>
                <a:cubicBezTo>
                  <a:pt x="412474" y="1398730"/>
                  <a:pt x="546644" y="1286591"/>
                  <a:pt x="433294" y="1377272"/>
                </a:cubicBezTo>
                <a:cubicBezTo>
                  <a:pt x="394484" y="1408320"/>
                  <a:pt x="410328" y="1414042"/>
                  <a:pt x="358589" y="1437037"/>
                </a:cubicBezTo>
                <a:cubicBezTo>
                  <a:pt x="329805" y="1449830"/>
                  <a:pt x="268942" y="1466919"/>
                  <a:pt x="268942" y="1466919"/>
                </a:cubicBezTo>
                <a:cubicBezTo>
                  <a:pt x="122716" y="1455671"/>
                  <a:pt x="110509" y="1486596"/>
                  <a:pt x="29883" y="1422096"/>
                </a:cubicBezTo>
                <a:cubicBezTo>
                  <a:pt x="18883" y="1413296"/>
                  <a:pt x="9961" y="1402175"/>
                  <a:pt x="0" y="1392214"/>
                </a:cubicBezTo>
                <a:cubicBezTo>
                  <a:pt x="4981" y="1337430"/>
                  <a:pt x="7162" y="1282318"/>
                  <a:pt x="14942" y="1227861"/>
                </a:cubicBezTo>
                <a:cubicBezTo>
                  <a:pt x="17169" y="1212270"/>
                  <a:pt x="20044" y="1195335"/>
                  <a:pt x="29883" y="1183037"/>
                </a:cubicBezTo>
                <a:cubicBezTo>
                  <a:pt x="41100" y="1169015"/>
                  <a:pt x="58297" y="1160448"/>
                  <a:pt x="74706" y="1153155"/>
                </a:cubicBezTo>
                <a:cubicBezTo>
                  <a:pt x="103490" y="1140362"/>
                  <a:pt x="164353" y="1123272"/>
                  <a:pt x="164353" y="1123272"/>
                </a:cubicBezTo>
                <a:cubicBezTo>
                  <a:pt x="256339" y="985298"/>
                  <a:pt x="138951" y="1155026"/>
                  <a:pt x="224118" y="1048566"/>
                </a:cubicBezTo>
                <a:cubicBezTo>
                  <a:pt x="235335" y="1034544"/>
                  <a:pt x="242314" y="1017377"/>
                  <a:pt x="254000" y="1003743"/>
                </a:cubicBezTo>
                <a:cubicBezTo>
                  <a:pt x="272335" y="982352"/>
                  <a:pt x="287037" y="952887"/>
                  <a:pt x="313765" y="943978"/>
                </a:cubicBezTo>
                <a:lnTo>
                  <a:pt x="403412" y="914096"/>
                </a:lnTo>
                <a:cubicBezTo>
                  <a:pt x="413373" y="884214"/>
                  <a:pt x="429387" y="855704"/>
                  <a:pt x="433294" y="824449"/>
                </a:cubicBezTo>
                <a:cubicBezTo>
                  <a:pt x="438275" y="784606"/>
                  <a:pt x="434731" y="742733"/>
                  <a:pt x="448236" y="704919"/>
                </a:cubicBezTo>
                <a:cubicBezTo>
                  <a:pt x="457798" y="678147"/>
                  <a:pt x="505361" y="611408"/>
                  <a:pt x="537883" y="585390"/>
                </a:cubicBezTo>
                <a:cubicBezTo>
                  <a:pt x="588620" y="544801"/>
                  <a:pt x="601270" y="549320"/>
                  <a:pt x="672353" y="525625"/>
                </a:cubicBezTo>
                <a:lnTo>
                  <a:pt x="717177" y="510684"/>
                </a:lnTo>
                <a:lnTo>
                  <a:pt x="762000" y="495743"/>
                </a:lnTo>
                <a:cubicBezTo>
                  <a:pt x="798762" y="458981"/>
                  <a:pt x="828892" y="436665"/>
                  <a:pt x="851647" y="391155"/>
                </a:cubicBezTo>
                <a:cubicBezTo>
                  <a:pt x="858691" y="377068"/>
                  <a:pt x="861608" y="361272"/>
                  <a:pt x="866589" y="346331"/>
                </a:cubicBezTo>
                <a:cubicBezTo>
                  <a:pt x="858950" y="254670"/>
                  <a:pt x="836827" y="166675"/>
                  <a:pt x="866589" y="77390"/>
                </a:cubicBezTo>
                <a:cubicBezTo>
                  <a:pt x="875644" y="50224"/>
                  <a:pt x="912316" y="9928"/>
                  <a:pt x="941294" y="2684"/>
                </a:cubicBezTo>
                <a:cubicBezTo>
                  <a:pt x="965453" y="-3356"/>
                  <a:pt x="991098" y="2684"/>
                  <a:pt x="1016000" y="2684"/>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Forme libre 33"/>
          <p:cNvSpPr/>
          <p:nvPr/>
        </p:nvSpPr>
        <p:spPr>
          <a:xfrm>
            <a:off x="3376724" y="1959251"/>
            <a:ext cx="66147" cy="0"/>
          </a:xfrm>
          <a:custGeom>
            <a:avLst/>
            <a:gdLst>
              <a:gd name="connsiteX0" fmla="*/ 0 w 66147"/>
              <a:gd name="connsiteY0" fmla="*/ 0 h 0"/>
              <a:gd name="connsiteX1" fmla="*/ 66147 w 66147"/>
              <a:gd name="connsiteY1" fmla="*/ 0 h 0"/>
            </a:gdLst>
            <a:ahLst/>
            <a:cxnLst>
              <a:cxn ang="0">
                <a:pos x="connsiteX0" y="connsiteY0"/>
              </a:cxn>
              <a:cxn ang="0">
                <a:pos x="connsiteX1" y="connsiteY1"/>
              </a:cxn>
            </a:cxnLst>
            <a:rect l="l" t="t" r="r" b="b"/>
            <a:pathLst>
              <a:path w="66147">
                <a:moveTo>
                  <a:pt x="0" y="0"/>
                </a:moveTo>
                <a:lnTo>
                  <a:pt x="66147" y="0"/>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6" name="Connecteur droit avec flèche 35"/>
          <p:cNvCxnSpPr/>
          <p:nvPr/>
        </p:nvCxnSpPr>
        <p:spPr>
          <a:xfrm flipH="1">
            <a:off x="6691572" y="2541971"/>
            <a:ext cx="512026" cy="1259744"/>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6" name="Forme libre 45"/>
          <p:cNvSpPr/>
          <p:nvPr/>
        </p:nvSpPr>
        <p:spPr>
          <a:xfrm>
            <a:off x="6024844" y="2630461"/>
            <a:ext cx="643629" cy="3032931"/>
          </a:xfrm>
          <a:custGeom>
            <a:avLst/>
            <a:gdLst>
              <a:gd name="connsiteX0" fmla="*/ 187431 w 643629"/>
              <a:gd name="connsiteY0" fmla="*/ 0 h 3032931"/>
              <a:gd name="connsiteX1" fmla="*/ 14815 w 643629"/>
              <a:gd name="connsiteY1" fmla="*/ 517818 h 3032931"/>
              <a:gd name="connsiteX2" fmla="*/ 14815 w 643629"/>
              <a:gd name="connsiteY2" fmla="*/ 1861677 h 3032931"/>
              <a:gd name="connsiteX3" fmla="*/ 64134 w 643629"/>
              <a:gd name="connsiteY3" fmla="*/ 2700049 h 3032931"/>
              <a:gd name="connsiteX4" fmla="*/ 643629 w 643629"/>
              <a:gd name="connsiteY4" fmla="*/ 3032931 h 3032931"/>
              <a:gd name="connsiteX5" fmla="*/ 643629 w 643629"/>
              <a:gd name="connsiteY5" fmla="*/ 3032931 h 30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629" h="3032931">
                <a:moveTo>
                  <a:pt x="187431" y="0"/>
                </a:moveTo>
                <a:cubicBezTo>
                  <a:pt x="115507" y="103769"/>
                  <a:pt x="43584" y="207539"/>
                  <a:pt x="14815" y="517818"/>
                </a:cubicBezTo>
                <a:cubicBezTo>
                  <a:pt x="-13954" y="828098"/>
                  <a:pt x="6595" y="1497972"/>
                  <a:pt x="14815" y="1861677"/>
                </a:cubicBezTo>
                <a:cubicBezTo>
                  <a:pt x="23035" y="2225382"/>
                  <a:pt x="-40668" y="2504840"/>
                  <a:pt x="64134" y="2700049"/>
                </a:cubicBezTo>
                <a:cubicBezTo>
                  <a:pt x="168936" y="2895258"/>
                  <a:pt x="643629" y="3032931"/>
                  <a:pt x="643629" y="3032931"/>
                </a:cubicBezTo>
                <a:lnTo>
                  <a:pt x="643629" y="3032931"/>
                </a:lnTo>
              </a:path>
            </a:pathLst>
          </a:cu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8" name="Connecteur droit 47"/>
          <p:cNvCxnSpPr/>
          <p:nvPr/>
        </p:nvCxnSpPr>
        <p:spPr>
          <a:xfrm>
            <a:off x="5888138" y="4535089"/>
            <a:ext cx="273411" cy="182274"/>
          </a:xfrm>
          <a:prstGeom prst="line">
            <a:avLst/>
          </a:prstGeom>
          <a:ln w="57150" cmpd="sng">
            <a:solidFill>
              <a:srgbClr val="CD2E45"/>
            </a:solidFill>
          </a:ln>
        </p:spPr>
        <p:style>
          <a:lnRef idx="2">
            <a:schemeClr val="accent1"/>
          </a:lnRef>
          <a:fillRef idx="0">
            <a:schemeClr val="accent1"/>
          </a:fillRef>
          <a:effectRef idx="1">
            <a:schemeClr val="accent1"/>
          </a:effectRef>
          <a:fontRef idx="minor">
            <a:schemeClr val="tx1"/>
          </a:fontRef>
        </p:style>
      </p:cxnSp>
      <p:cxnSp>
        <p:nvCxnSpPr>
          <p:cNvPr id="49" name="Connecteur droit 48"/>
          <p:cNvCxnSpPr/>
          <p:nvPr/>
        </p:nvCxnSpPr>
        <p:spPr>
          <a:xfrm flipV="1">
            <a:off x="5888138" y="4510431"/>
            <a:ext cx="273411" cy="218892"/>
          </a:xfrm>
          <a:prstGeom prst="line">
            <a:avLst/>
          </a:prstGeom>
          <a:ln w="57150" cmpd="sng">
            <a:solidFill>
              <a:srgbClr val="CD2E45"/>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16146" y="4273848"/>
            <a:ext cx="4989812" cy="830997"/>
          </a:xfrm>
          <a:prstGeom prst="rect">
            <a:avLst/>
          </a:prstGeom>
        </p:spPr>
        <p:txBody>
          <a:bodyPr wrap="square">
            <a:spAutoFit/>
          </a:bodyPr>
          <a:lstStyle/>
          <a:p>
            <a:pPr algn="just"/>
            <a:r>
              <a:rPr lang="fr-FR" sz="1600" b="1" dirty="0">
                <a:solidFill>
                  <a:schemeClr val="accent6"/>
                </a:solidFill>
                <a:latin typeface="Arial"/>
                <a:cs typeface="Arial"/>
              </a:rPr>
              <a:t>Les sites d’interaction entre macromolécules sont moins conservées au cours de l’évolution que les sites actifs d’enzymes</a:t>
            </a:r>
          </a:p>
        </p:txBody>
      </p:sp>
    </p:spTree>
    <p:extLst>
      <p:ext uri="{BB962C8B-B14F-4D97-AF65-F5344CB8AC3E}">
        <p14:creationId xmlns:p14="http://schemas.microsoft.com/office/powerpoint/2010/main" val="11042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31000"/>
          </a:blip>
          <a:stretch>
            <a:fillRect/>
          </a:stretch>
        </p:blipFill>
        <p:spPr>
          <a:xfrm>
            <a:off x="7864447" y="54109"/>
            <a:ext cx="1033303" cy="958389"/>
          </a:xfrm>
          <a:prstGeom prst="rect">
            <a:avLst/>
          </a:prstGeom>
        </p:spPr>
      </p:pic>
      <p:sp>
        <p:nvSpPr>
          <p:cNvPr id="6" name="ZoneTexte 5"/>
          <p:cNvSpPr txBox="1"/>
          <p:nvPr/>
        </p:nvSpPr>
        <p:spPr>
          <a:xfrm>
            <a:off x="0" y="203510"/>
            <a:ext cx="9144000" cy="461665"/>
          </a:xfrm>
          <a:prstGeom prst="rect">
            <a:avLst/>
          </a:prstGeom>
          <a:noFill/>
        </p:spPr>
        <p:txBody>
          <a:bodyPr wrap="square" rtlCol="0">
            <a:spAutoFit/>
          </a:bodyPr>
          <a:lstStyle/>
          <a:p>
            <a:pPr algn="ctr"/>
            <a:r>
              <a:rPr lang="fr-FR" sz="2400" b="1" dirty="0">
                <a:solidFill>
                  <a:srgbClr val="F79646"/>
                </a:solidFill>
                <a:latin typeface="Arial"/>
                <a:cs typeface="Arial"/>
              </a:rPr>
              <a:t>Compétences acquises</a:t>
            </a:r>
          </a:p>
        </p:txBody>
      </p:sp>
      <p:sp>
        <p:nvSpPr>
          <p:cNvPr id="7" name="ZoneTexte 6"/>
          <p:cNvSpPr txBox="1"/>
          <p:nvPr/>
        </p:nvSpPr>
        <p:spPr>
          <a:xfrm>
            <a:off x="843689" y="1365824"/>
            <a:ext cx="1428772" cy="369332"/>
          </a:xfrm>
          <a:prstGeom prst="rect">
            <a:avLst/>
          </a:prstGeom>
          <a:noFill/>
        </p:spPr>
        <p:txBody>
          <a:bodyPr wrap="none" rtlCol="0">
            <a:spAutoFit/>
          </a:bodyPr>
          <a:lstStyle/>
          <a:p>
            <a:r>
              <a:rPr lang="fr-FR" b="1" dirty="0">
                <a:latin typeface="Arial"/>
                <a:cs typeface="Arial"/>
              </a:rPr>
              <a:t>Théoriques</a:t>
            </a:r>
          </a:p>
        </p:txBody>
      </p:sp>
      <p:sp>
        <p:nvSpPr>
          <p:cNvPr id="8" name="ZoneTexte 7"/>
          <p:cNvSpPr txBox="1"/>
          <p:nvPr/>
        </p:nvSpPr>
        <p:spPr>
          <a:xfrm>
            <a:off x="3538929" y="1365824"/>
            <a:ext cx="2095232" cy="369332"/>
          </a:xfrm>
          <a:prstGeom prst="rect">
            <a:avLst/>
          </a:prstGeom>
          <a:noFill/>
        </p:spPr>
        <p:txBody>
          <a:bodyPr wrap="none" rtlCol="0">
            <a:spAutoFit/>
          </a:bodyPr>
          <a:lstStyle/>
          <a:p>
            <a:r>
              <a:rPr lang="fr-FR" b="1" dirty="0">
                <a:latin typeface="Arial"/>
                <a:cs typeface="Arial"/>
              </a:rPr>
              <a:t>Méthodologiques</a:t>
            </a:r>
          </a:p>
        </p:txBody>
      </p:sp>
      <p:sp>
        <p:nvSpPr>
          <p:cNvPr id="9" name="ZoneTexte 8"/>
          <p:cNvSpPr txBox="1"/>
          <p:nvPr/>
        </p:nvSpPr>
        <p:spPr>
          <a:xfrm>
            <a:off x="6900629" y="1365824"/>
            <a:ext cx="1450187" cy="369332"/>
          </a:xfrm>
          <a:prstGeom prst="rect">
            <a:avLst/>
          </a:prstGeom>
          <a:noFill/>
        </p:spPr>
        <p:txBody>
          <a:bodyPr wrap="none" rtlCol="0">
            <a:spAutoFit/>
          </a:bodyPr>
          <a:lstStyle/>
          <a:p>
            <a:r>
              <a:rPr lang="fr-FR" b="1" dirty="0">
                <a:latin typeface="Arial"/>
                <a:cs typeface="Arial"/>
              </a:rPr>
              <a:t>Techniques</a:t>
            </a:r>
          </a:p>
        </p:txBody>
      </p:sp>
      <p:sp>
        <p:nvSpPr>
          <p:cNvPr id="10" name="ZoneTexte 9"/>
          <p:cNvSpPr txBox="1"/>
          <p:nvPr/>
        </p:nvSpPr>
        <p:spPr>
          <a:xfrm>
            <a:off x="347062" y="2456762"/>
            <a:ext cx="2422026" cy="1815882"/>
          </a:xfrm>
          <a:prstGeom prst="rect">
            <a:avLst/>
          </a:prstGeom>
          <a:solidFill>
            <a:schemeClr val="accent6">
              <a:lumMod val="20000"/>
              <a:lumOff val="80000"/>
            </a:schemeClr>
          </a:solidFill>
          <a:ln>
            <a:solidFill>
              <a:schemeClr val="bg1">
                <a:lumMod val="95000"/>
              </a:schemeClr>
            </a:solidFill>
          </a:ln>
        </p:spPr>
        <p:txBody>
          <a:bodyPr wrap="square" rtlCol="0">
            <a:spAutoFit/>
          </a:bodyPr>
          <a:lstStyle/>
          <a:p>
            <a:pPr marL="285750" indent="-285750">
              <a:buFontTx/>
              <a:buChar char="-"/>
            </a:pPr>
            <a:r>
              <a:rPr lang="fr-FR" sz="1600" dirty="0">
                <a:latin typeface="Arial"/>
                <a:cs typeface="Arial"/>
              </a:rPr>
              <a:t>Rappels</a:t>
            </a:r>
          </a:p>
          <a:p>
            <a:pPr marL="285750" indent="-285750">
              <a:buFontTx/>
              <a:buChar char="-"/>
            </a:pPr>
            <a:endParaRPr lang="fr-FR" sz="1600" dirty="0">
              <a:latin typeface="Arial"/>
              <a:cs typeface="Arial"/>
            </a:endParaRPr>
          </a:p>
          <a:p>
            <a:pPr marL="285750" indent="-285750">
              <a:buFontTx/>
              <a:buChar char="-"/>
            </a:pPr>
            <a:r>
              <a:rPr lang="fr-FR" sz="1600" dirty="0">
                <a:latin typeface="Arial"/>
                <a:cs typeface="Arial"/>
              </a:rPr>
              <a:t>Interactions protéines/ADN/ARN/…</a:t>
            </a:r>
          </a:p>
          <a:p>
            <a:pPr marL="285750" indent="-285750">
              <a:buFontTx/>
              <a:buChar char="-"/>
            </a:pPr>
            <a:endParaRPr lang="fr-FR" sz="1600" dirty="0">
              <a:latin typeface="Arial"/>
              <a:cs typeface="Arial"/>
            </a:endParaRPr>
          </a:p>
          <a:p>
            <a:pPr marL="285750" indent="-285750">
              <a:buFontTx/>
              <a:buChar char="-"/>
            </a:pPr>
            <a:r>
              <a:rPr lang="fr-FR" sz="1600" dirty="0">
                <a:latin typeface="Arial"/>
                <a:cs typeface="Arial"/>
              </a:rPr>
              <a:t>Contexte biologique</a:t>
            </a:r>
          </a:p>
        </p:txBody>
      </p:sp>
      <p:sp>
        <p:nvSpPr>
          <p:cNvPr id="11" name="ZoneTexte 10"/>
          <p:cNvSpPr txBox="1"/>
          <p:nvPr/>
        </p:nvSpPr>
        <p:spPr>
          <a:xfrm>
            <a:off x="3380886" y="2461792"/>
            <a:ext cx="2422026" cy="1815882"/>
          </a:xfrm>
          <a:prstGeom prst="rect">
            <a:avLst/>
          </a:prstGeom>
          <a:solidFill>
            <a:srgbClr val="FFFFCC"/>
          </a:solidFill>
          <a:ln>
            <a:solidFill>
              <a:schemeClr val="bg1">
                <a:lumMod val="95000"/>
              </a:schemeClr>
            </a:solidFill>
          </a:ln>
        </p:spPr>
        <p:txBody>
          <a:bodyPr wrap="square" rtlCol="0">
            <a:spAutoFit/>
          </a:bodyPr>
          <a:lstStyle/>
          <a:p>
            <a:pPr marL="285750" indent="-285750">
              <a:buFontTx/>
              <a:buChar char="-"/>
            </a:pPr>
            <a:r>
              <a:rPr lang="fr-FR" sz="1600" dirty="0">
                <a:latin typeface="Arial"/>
                <a:cs typeface="Arial"/>
              </a:rPr>
              <a:t>Méthodes d’étude des interactions entre macromolécules</a:t>
            </a:r>
          </a:p>
          <a:p>
            <a:pPr marL="285750" indent="-285750">
              <a:buFontTx/>
              <a:buChar char="-"/>
            </a:pPr>
            <a:endParaRPr lang="fr-FR" sz="1600" dirty="0">
              <a:latin typeface="Arial"/>
              <a:cs typeface="Arial"/>
            </a:endParaRPr>
          </a:p>
          <a:p>
            <a:pPr marL="285750" indent="-285750">
              <a:buFontTx/>
              <a:buChar char="-"/>
            </a:pPr>
            <a:r>
              <a:rPr lang="fr-FR" sz="1600" dirty="0">
                <a:latin typeface="Arial"/>
                <a:cs typeface="Arial"/>
              </a:rPr>
              <a:t>Choix des outils en fonction de la problématique</a:t>
            </a:r>
          </a:p>
        </p:txBody>
      </p:sp>
      <p:sp>
        <p:nvSpPr>
          <p:cNvPr id="12" name="ZoneTexte 11"/>
          <p:cNvSpPr txBox="1"/>
          <p:nvPr/>
        </p:nvSpPr>
        <p:spPr>
          <a:xfrm>
            <a:off x="6414709" y="2461792"/>
            <a:ext cx="2422026" cy="2308324"/>
          </a:xfrm>
          <a:prstGeom prst="rect">
            <a:avLst/>
          </a:prstGeom>
          <a:solidFill>
            <a:schemeClr val="accent3">
              <a:lumMod val="20000"/>
              <a:lumOff val="80000"/>
            </a:schemeClr>
          </a:solidFill>
          <a:ln>
            <a:solidFill>
              <a:schemeClr val="bg1">
                <a:lumMod val="95000"/>
              </a:schemeClr>
            </a:solidFill>
          </a:ln>
        </p:spPr>
        <p:txBody>
          <a:bodyPr wrap="square" rtlCol="0">
            <a:spAutoFit/>
          </a:bodyPr>
          <a:lstStyle/>
          <a:p>
            <a:r>
              <a:rPr lang="fr-FR" sz="1600" dirty="0">
                <a:latin typeface="Arial"/>
                <a:cs typeface="Arial"/>
              </a:rPr>
              <a:t>Techniques d’études des interactions protéine/protéine:</a:t>
            </a:r>
          </a:p>
          <a:p>
            <a:endParaRPr lang="fr-FR" sz="1600" dirty="0">
              <a:latin typeface="Arial"/>
              <a:cs typeface="Arial"/>
            </a:endParaRPr>
          </a:p>
          <a:p>
            <a:pPr marL="285750" indent="-285750">
              <a:buFontTx/>
              <a:buChar char="-"/>
            </a:pPr>
            <a:r>
              <a:rPr lang="fr-FR" sz="1600" dirty="0">
                <a:latin typeface="Arial"/>
                <a:cs typeface="Arial"/>
              </a:rPr>
              <a:t>Surproduction et purification des protéines</a:t>
            </a:r>
          </a:p>
          <a:p>
            <a:pPr marL="285750" indent="-285750">
              <a:buFontTx/>
              <a:buChar char="-"/>
            </a:pPr>
            <a:r>
              <a:rPr lang="fr-FR" sz="1600" dirty="0">
                <a:latin typeface="Arial"/>
                <a:cs typeface="Arial"/>
              </a:rPr>
              <a:t>GST pull down</a:t>
            </a:r>
          </a:p>
          <a:p>
            <a:pPr marL="285750" indent="-285750">
              <a:buFontTx/>
              <a:buChar char="-"/>
            </a:pPr>
            <a:r>
              <a:rPr lang="fr-FR" sz="1600" dirty="0">
                <a:latin typeface="Arial"/>
                <a:cs typeface="Arial"/>
              </a:rPr>
              <a:t>Double hybride</a:t>
            </a:r>
          </a:p>
        </p:txBody>
      </p:sp>
      <p:sp>
        <p:nvSpPr>
          <p:cNvPr id="2" name="Flèche vers le bas 1"/>
          <p:cNvSpPr/>
          <p:nvPr/>
        </p:nvSpPr>
        <p:spPr>
          <a:xfrm>
            <a:off x="1309593" y="1829706"/>
            <a:ext cx="489444" cy="444722"/>
          </a:xfrm>
          <a:prstGeom prst="downArrow">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Flèche vers le bas 13"/>
          <p:cNvSpPr/>
          <p:nvPr/>
        </p:nvSpPr>
        <p:spPr>
          <a:xfrm>
            <a:off x="4319286" y="1829706"/>
            <a:ext cx="489444" cy="444722"/>
          </a:xfrm>
          <a:prstGeom prst="downArrow">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Flèche vers le bas 14"/>
          <p:cNvSpPr/>
          <p:nvPr/>
        </p:nvSpPr>
        <p:spPr>
          <a:xfrm>
            <a:off x="7375003" y="1829706"/>
            <a:ext cx="489444" cy="444722"/>
          </a:xfrm>
          <a:prstGeom prst="downArrow">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17" name="Connecteur droit 16"/>
          <p:cNvCxnSpPr/>
          <p:nvPr/>
        </p:nvCxnSpPr>
        <p:spPr>
          <a:xfrm>
            <a:off x="0" y="1012498"/>
            <a:ext cx="9144000" cy="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0" y="4979844"/>
            <a:ext cx="9144000" cy="369332"/>
          </a:xfrm>
          <a:prstGeom prst="rect">
            <a:avLst/>
          </a:prstGeom>
          <a:solidFill>
            <a:schemeClr val="bg1"/>
          </a:solidFill>
          <a:ln w="3175" cmpd="sng">
            <a:noFill/>
          </a:ln>
          <a:effectLst/>
        </p:spPr>
        <p:txBody>
          <a:bodyPr wrap="square" rtlCol="0">
            <a:spAutoFit/>
          </a:bodyPr>
          <a:lstStyle/>
          <a:p>
            <a:pPr algn="just"/>
            <a:endParaRPr lang="fr-FR" b="1" dirty="0">
              <a:solidFill>
                <a:schemeClr val="accent6"/>
              </a:solidFill>
              <a:latin typeface="Arial"/>
              <a:cs typeface="Arial"/>
            </a:endParaRPr>
          </a:p>
        </p:txBody>
      </p:sp>
      <p:sp>
        <p:nvSpPr>
          <p:cNvPr id="19" name="Rectangle 18"/>
          <p:cNvSpPr/>
          <p:nvPr/>
        </p:nvSpPr>
        <p:spPr>
          <a:xfrm>
            <a:off x="160275" y="1272159"/>
            <a:ext cx="8882460" cy="5333734"/>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p:cNvSpPr/>
          <p:nvPr/>
        </p:nvSpPr>
        <p:spPr>
          <a:xfrm>
            <a:off x="246357" y="4760576"/>
            <a:ext cx="2711995" cy="1754327"/>
          </a:xfrm>
          <a:prstGeom prst="rect">
            <a:avLst/>
          </a:prstGeom>
        </p:spPr>
        <p:txBody>
          <a:bodyPr wrap="square">
            <a:spAutoFit/>
          </a:bodyPr>
          <a:lstStyle/>
          <a:p>
            <a:pPr algn="just"/>
            <a:r>
              <a:rPr lang="fr-FR" b="1" u="sng" dirty="0">
                <a:solidFill>
                  <a:schemeClr val="accent6"/>
                </a:solidFill>
                <a:latin typeface="Arial"/>
                <a:cs typeface="Arial"/>
              </a:rPr>
              <a:t>Approfondissement des connaissances </a:t>
            </a:r>
            <a:r>
              <a:rPr lang="fr-FR" b="1" dirty="0">
                <a:solidFill>
                  <a:schemeClr val="accent6"/>
                </a:solidFill>
                <a:latin typeface="Arial"/>
                <a:cs typeface="Arial"/>
              </a:rPr>
              <a:t>sur les </a:t>
            </a:r>
            <a:r>
              <a:rPr lang="fr-FR" b="1" u="sng" dirty="0">
                <a:solidFill>
                  <a:schemeClr val="accent6"/>
                </a:solidFill>
                <a:latin typeface="Arial"/>
                <a:cs typeface="Arial"/>
              </a:rPr>
              <a:t>interactions</a:t>
            </a:r>
            <a:r>
              <a:rPr lang="fr-FR" b="1" dirty="0">
                <a:solidFill>
                  <a:schemeClr val="accent6"/>
                </a:solidFill>
                <a:latin typeface="Arial"/>
                <a:cs typeface="Arial"/>
              </a:rPr>
              <a:t> entre macromolécules et sur les </a:t>
            </a:r>
            <a:r>
              <a:rPr lang="fr-FR" b="1" u="sng" dirty="0">
                <a:solidFill>
                  <a:schemeClr val="accent6"/>
                </a:solidFill>
                <a:latin typeface="Arial"/>
                <a:cs typeface="Arial"/>
              </a:rPr>
              <a:t>outils</a:t>
            </a:r>
            <a:r>
              <a:rPr lang="fr-FR" b="1" dirty="0">
                <a:solidFill>
                  <a:schemeClr val="accent6"/>
                </a:solidFill>
                <a:latin typeface="Arial"/>
                <a:cs typeface="Arial"/>
              </a:rPr>
              <a:t> permettant de les étudier</a:t>
            </a:r>
          </a:p>
        </p:txBody>
      </p:sp>
      <p:sp>
        <p:nvSpPr>
          <p:cNvPr id="4" name="Rectangle 3"/>
          <p:cNvSpPr/>
          <p:nvPr/>
        </p:nvSpPr>
        <p:spPr>
          <a:xfrm>
            <a:off x="6369886" y="5148189"/>
            <a:ext cx="2422026" cy="923330"/>
          </a:xfrm>
          <a:prstGeom prst="rect">
            <a:avLst/>
          </a:prstGeom>
        </p:spPr>
        <p:txBody>
          <a:bodyPr wrap="square">
            <a:spAutoFit/>
          </a:bodyPr>
          <a:lstStyle/>
          <a:p>
            <a:pPr algn="just"/>
            <a:r>
              <a:rPr lang="fr-FR" b="1" dirty="0">
                <a:solidFill>
                  <a:schemeClr val="accent6"/>
                </a:solidFill>
                <a:latin typeface="Arial"/>
                <a:cs typeface="Arial"/>
              </a:rPr>
              <a:t>Savoir analyser les interactions protéines/protéines</a:t>
            </a:r>
          </a:p>
        </p:txBody>
      </p:sp>
      <p:sp>
        <p:nvSpPr>
          <p:cNvPr id="13" name="Rectangle 12"/>
          <p:cNvSpPr/>
          <p:nvPr/>
        </p:nvSpPr>
        <p:spPr>
          <a:xfrm>
            <a:off x="3380886" y="4894192"/>
            <a:ext cx="2422026" cy="1200329"/>
          </a:xfrm>
          <a:prstGeom prst="rect">
            <a:avLst/>
          </a:prstGeom>
        </p:spPr>
        <p:txBody>
          <a:bodyPr wrap="square">
            <a:spAutoFit/>
          </a:bodyPr>
          <a:lstStyle/>
          <a:p>
            <a:pPr algn="just"/>
            <a:r>
              <a:rPr lang="fr-FR" b="1" dirty="0">
                <a:solidFill>
                  <a:schemeClr val="accent6"/>
                </a:solidFill>
                <a:latin typeface="Arial"/>
                <a:cs typeface="Arial"/>
              </a:rPr>
              <a:t>Savoir résoudre des problématiques en biologie et en biotechnologie</a:t>
            </a:r>
          </a:p>
        </p:txBody>
      </p:sp>
    </p:spTree>
    <p:extLst>
      <p:ext uri="{BB962C8B-B14F-4D97-AF65-F5344CB8AC3E}">
        <p14:creationId xmlns:p14="http://schemas.microsoft.com/office/powerpoint/2010/main" val="362630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0" y="1518097"/>
            <a:ext cx="9144000" cy="1200329"/>
          </a:xfrm>
          <a:prstGeom prst="rect">
            <a:avLst/>
          </a:prstGeom>
          <a:noFill/>
        </p:spPr>
        <p:txBody>
          <a:bodyPr wrap="square" rtlCol="0">
            <a:spAutoFit/>
          </a:bodyPr>
          <a:lstStyle/>
          <a:p>
            <a:r>
              <a:rPr lang="fr-FR" b="1" dirty="0">
                <a:latin typeface="Arial"/>
                <a:cs typeface="Arial"/>
              </a:rPr>
              <a:t>	Examen Ecrit de CM/TD (70%)</a:t>
            </a:r>
          </a:p>
          <a:p>
            <a:endParaRPr lang="fr-FR" b="1" dirty="0">
              <a:latin typeface="Arial"/>
              <a:cs typeface="Arial"/>
            </a:endParaRPr>
          </a:p>
          <a:p>
            <a:endParaRPr lang="fr-FR" b="1" dirty="0">
              <a:latin typeface="Arial"/>
              <a:cs typeface="Arial"/>
            </a:endParaRPr>
          </a:p>
          <a:p>
            <a:r>
              <a:rPr lang="fr-FR" b="1" dirty="0">
                <a:latin typeface="Arial"/>
                <a:cs typeface="Arial"/>
              </a:rPr>
              <a:t>	Examen Ecrit de TP (30%)</a:t>
            </a:r>
          </a:p>
        </p:txBody>
      </p:sp>
      <p:pic>
        <p:nvPicPr>
          <p:cNvPr id="13" name="Image 12"/>
          <p:cNvPicPr>
            <a:picLocks noChangeAspect="1"/>
          </p:cNvPicPr>
          <p:nvPr/>
        </p:nvPicPr>
        <p:blipFill>
          <a:blip r:embed="rId2">
            <a:alphaModFix amt="31000"/>
          </a:blip>
          <a:stretch>
            <a:fillRect/>
          </a:stretch>
        </p:blipFill>
        <p:spPr>
          <a:xfrm>
            <a:off x="7864447" y="54109"/>
            <a:ext cx="1033303" cy="958389"/>
          </a:xfrm>
          <a:prstGeom prst="rect">
            <a:avLst/>
          </a:prstGeom>
        </p:spPr>
      </p:pic>
      <p:sp>
        <p:nvSpPr>
          <p:cNvPr id="9" name="ZoneTexte 8"/>
          <p:cNvSpPr txBox="1"/>
          <p:nvPr/>
        </p:nvSpPr>
        <p:spPr>
          <a:xfrm>
            <a:off x="0" y="311964"/>
            <a:ext cx="9144000" cy="461665"/>
          </a:xfrm>
          <a:prstGeom prst="rect">
            <a:avLst/>
          </a:prstGeom>
          <a:noFill/>
        </p:spPr>
        <p:txBody>
          <a:bodyPr wrap="square" rtlCol="0">
            <a:spAutoFit/>
          </a:bodyPr>
          <a:lstStyle/>
          <a:p>
            <a:pPr algn="ctr"/>
            <a:r>
              <a:rPr lang="fr-FR" sz="2400" b="1" dirty="0">
                <a:solidFill>
                  <a:srgbClr val="F79646"/>
                </a:solidFill>
                <a:latin typeface="Arial"/>
                <a:cs typeface="Arial"/>
              </a:rPr>
              <a:t>Conditions d’examen</a:t>
            </a:r>
          </a:p>
        </p:txBody>
      </p:sp>
      <p:cxnSp>
        <p:nvCxnSpPr>
          <p:cNvPr id="11" name="Connecteur droit 10"/>
          <p:cNvCxnSpPr/>
          <p:nvPr/>
        </p:nvCxnSpPr>
        <p:spPr>
          <a:xfrm>
            <a:off x="0" y="1073920"/>
            <a:ext cx="9144000" cy="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5198025"/>
            <a:ext cx="9144000" cy="369332"/>
          </a:xfrm>
          <a:prstGeom prst="rect">
            <a:avLst/>
          </a:prstGeom>
        </p:spPr>
        <p:txBody>
          <a:bodyPr wrap="square">
            <a:spAutoFit/>
          </a:bodyPr>
          <a:lstStyle/>
          <a:p>
            <a:pPr algn="ctr"/>
            <a:r>
              <a:rPr lang="fr-FR" dirty="0"/>
              <a:t>http://offre-de-formations.univ-lyon1.fr/ue-4427-2/interactions-entre-</a:t>
            </a:r>
            <a:r>
              <a:rPr lang="fr-FR" dirty="0" err="1"/>
              <a:t>macromolecules.html</a:t>
            </a:r>
            <a:endParaRPr lang="fr-FR" dirty="0"/>
          </a:p>
        </p:txBody>
      </p:sp>
      <p:sp>
        <p:nvSpPr>
          <p:cNvPr id="7" name="Rectangle 6"/>
          <p:cNvSpPr/>
          <p:nvPr/>
        </p:nvSpPr>
        <p:spPr>
          <a:xfrm>
            <a:off x="160275" y="1272159"/>
            <a:ext cx="8882460" cy="191031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983613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6499</TotalTime>
  <Words>861</Words>
  <Application>Microsoft Macintosh PowerPoint</Application>
  <PresentationFormat>Affichage à l'écran (4:3)</PresentationFormat>
  <Paragraphs>88</Paragraphs>
  <Slides>5</Slides>
  <Notes>3</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vt:i4>
      </vt:variant>
    </vt:vector>
  </HeadingPairs>
  <TitlesOfParts>
    <vt:vector size="9" baseType="lpstr">
      <vt:lpstr>Arial</vt:lpstr>
      <vt:lpstr>Arial Black</vt:lpstr>
      <vt:lpstr>Calibri</vt:lpstr>
      <vt:lpstr>Thème Office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Alexandre</dc:creator>
  <cp:lastModifiedBy>cecile ribot</cp:lastModifiedBy>
  <cp:revision>160</cp:revision>
  <cp:lastPrinted>2013-11-19T12:03:33Z</cp:lastPrinted>
  <dcterms:created xsi:type="dcterms:W3CDTF">2012-11-23T08:50:07Z</dcterms:created>
  <dcterms:modified xsi:type="dcterms:W3CDTF">2024-02-21T12:11:26Z</dcterms:modified>
</cp:coreProperties>
</file>