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435" r:id="rId2"/>
    <p:sldId id="474" r:id="rId3"/>
    <p:sldId id="443" r:id="rId4"/>
    <p:sldId id="444" r:id="rId5"/>
    <p:sldId id="475" r:id="rId6"/>
    <p:sldId id="477" r:id="rId7"/>
    <p:sldId id="471" r:id="rId8"/>
    <p:sldId id="445" r:id="rId9"/>
    <p:sldId id="446" r:id="rId10"/>
    <p:sldId id="417" r:id="rId11"/>
    <p:sldId id="462" r:id="rId12"/>
    <p:sldId id="450" r:id="rId13"/>
    <p:sldId id="418" r:id="rId14"/>
    <p:sldId id="434" r:id="rId15"/>
    <p:sldId id="449" r:id="rId16"/>
    <p:sldId id="447" r:id="rId17"/>
    <p:sldId id="448" r:id="rId18"/>
    <p:sldId id="419" r:id="rId19"/>
    <p:sldId id="422" r:id="rId20"/>
    <p:sldId id="439" r:id="rId21"/>
    <p:sldId id="459" r:id="rId22"/>
    <p:sldId id="460" r:id="rId23"/>
    <p:sldId id="437" r:id="rId24"/>
    <p:sldId id="478" r:id="rId25"/>
    <p:sldId id="442" r:id="rId26"/>
    <p:sldId id="464" r:id="rId27"/>
    <p:sldId id="440" r:id="rId28"/>
    <p:sldId id="426" r:id="rId29"/>
    <p:sldId id="465" r:id="rId30"/>
    <p:sldId id="427" r:id="rId31"/>
    <p:sldId id="452" r:id="rId32"/>
    <p:sldId id="461" r:id="rId33"/>
    <p:sldId id="453" r:id="rId34"/>
    <p:sldId id="455" r:id="rId35"/>
    <p:sldId id="456" r:id="rId36"/>
    <p:sldId id="457" r:id="rId37"/>
    <p:sldId id="458" r:id="rId38"/>
    <p:sldId id="438" r:id="rId39"/>
    <p:sldId id="424" r:id="rId40"/>
    <p:sldId id="466" r:id="rId41"/>
    <p:sldId id="467" r:id="rId42"/>
    <p:sldId id="479" r:id="rId43"/>
    <p:sldId id="480" r:id="rId44"/>
    <p:sldId id="481" r:id="rId45"/>
    <p:sldId id="482" r:id="rId46"/>
    <p:sldId id="483" r:id="rId47"/>
  </p:sldIdLst>
  <p:sldSz cx="9906000" cy="6858000" type="A4"/>
  <p:notesSz cx="6797675" cy="9929813"/>
  <p:defaultTextStyle>
    <a:defPPr>
      <a:defRPr lang="fr-FR"/>
    </a:defPPr>
    <a:lvl1pPr algn="l" rtl="0" eaLnBrk="0" fontAlgn="base" hangingPunct="0">
      <a:spcBef>
        <a:spcPct val="0"/>
      </a:spcBef>
      <a:spcAft>
        <a:spcPct val="0"/>
      </a:spcAft>
      <a:defRPr sz="2800" kern="12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95">
          <p15:clr>
            <a:srgbClr val="A4A3A4"/>
          </p15:clr>
        </p15:guide>
        <p15:guide id="2" pos="32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3877C-4BD4-0145-BB8F-AF392A102E8B}" v="113" dt="2026-01-07T11:30:46.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8980"/>
  </p:normalViewPr>
  <p:slideViewPr>
    <p:cSldViewPr snapToGrid="0">
      <p:cViewPr varScale="1">
        <p:scale>
          <a:sx n="71" d="100"/>
          <a:sy n="71" d="100"/>
        </p:scale>
        <p:origin x="168" y="416"/>
      </p:cViewPr>
      <p:guideLst>
        <p:guide orient="horz" pos="1695"/>
        <p:guide pos="3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ime Flaus" userId="53776d83a3db1a97" providerId="LiveId" clId="{EF968CE0-D95A-5650-B5CE-DA591EB5BE42}"/>
    <pc:docChg chg="undo custSel addSld delSld modSld sldOrd modNotesMaster">
      <pc:chgData name="Anthime Flaus" userId="53776d83a3db1a97" providerId="LiveId" clId="{EF968CE0-D95A-5650-B5CE-DA591EB5BE42}" dt="2026-01-07T11:30:46.996" v="2062"/>
      <pc:docMkLst>
        <pc:docMk/>
      </pc:docMkLst>
      <pc:sldChg chg="ord">
        <pc:chgData name="Anthime Flaus" userId="53776d83a3db1a97" providerId="LiveId" clId="{EF968CE0-D95A-5650-B5CE-DA591EB5BE42}" dt="2025-12-30T15:53:17.179" v="484" actId="20578"/>
        <pc:sldMkLst>
          <pc:docMk/>
          <pc:sldMk cId="0" sldId="417"/>
        </pc:sldMkLst>
      </pc:sldChg>
      <pc:sldChg chg="add ord">
        <pc:chgData name="Anthime Flaus" userId="53776d83a3db1a97" providerId="LiveId" clId="{EF968CE0-D95A-5650-B5CE-DA591EB5BE42}" dt="2026-01-03T12:16:19.603" v="1615" actId="20578"/>
        <pc:sldMkLst>
          <pc:docMk/>
          <pc:sldMk cId="746848478" sldId="424"/>
        </pc:sldMkLst>
      </pc:sldChg>
      <pc:sldChg chg="add">
        <pc:chgData name="Anthime Flaus" userId="53776d83a3db1a97" providerId="LiveId" clId="{EF968CE0-D95A-5650-B5CE-DA591EB5BE42}" dt="2026-01-03T11:37:00.448" v="1442"/>
        <pc:sldMkLst>
          <pc:docMk/>
          <pc:sldMk cId="854268892" sldId="426"/>
        </pc:sldMkLst>
      </pc:sldChg>
      <pc:sldChg chg="add">
        <pc:chgData name="Anthime Flaus" userId="53776d83a3db1a97" providerId="LiveId" clId="{EF968CE0-D95A-5650-B5CE-DA591EB5BE42}" dt="2026-01-03T11:49:04.229" v="1462"/>
        <pc:sldMkLst>
          <pc:docMk/>
          <pc:sldMk cId="407904544" sldId="427"/>
        </pc:sldMkLst>
      </pc:sldChg>
      <pc:sldChg chg="addSp delSp modSp mod modAnim">
        <pc:chgData name="Anthime Flaus" userId="53776d83a3db1a97" providerId="LiveId" clId="{EF968CE0-D95A-5650-B5CE-DA591EB5BE42}" dt="2026-01-03T12:17:47.941" v="1649" actId="113"/>
        <pc:sldMkLst>
          <pc:docMk/>
          <pc:sldMk cId="3709232168" sldId="437"/>
        </pc:sldMkLst>
        <pc:spChg chg="mod">
          <ac:chgData name="Anthime Flaus" userId="53776d83a3db1a97" providerId="LiveId" clId="{EF968CE0-D95A-5650-B5CE-DA591EB5BE42}" dt="2026-01-03T12:17:47.941" v="1649" actId="113"/>
          <ac:spMkLst>
            <pc:docMk/>
            <pc:sldMk cId="3709232168" sldId="437"/>
            <ac:spMk id="11" creationId="{8817B0C0-F29E-5D0B-EAB8-899410C515D5}"/>
          </ac:spMkLst>
        </pc:spChg>
        <pc:spChg chg="mod">
          <ac:chgData name="Anthime Flaus" userId="53776d83a3db1a97" providerId="LiveId" clId="{EF968CE0-D95A-5650-B5CE-DA591EB5BE42}" dt="2026-01-03T11:35:24.635" v="1419" actId="20577"/>
          <ac:spMkLst>
            <pc:docMk/>
            <pc:sldMk cId="3709232168" sldId="437"/>
            <ac:spMk id="13" creationId="{61933BB6-7C4B-7D96-59DF-B7594A62DD81}"/>
          </ac:spMkLst>
        </pc:spChg>
      </pc:sldChg>
      <pc:sldChg chg="modSp mod modNotesTx">
        <pc:chgData name="Anthime Flaus" userId="53776d83a3db1a97" providerId="LiveId" clId="{EF968CE0-D95A-5650-B5CE-DA591EB5BE42}" dt="2025-12-31T10:40:23.613" v="1239" actId="20577"/>
        <pc:sldMkLst>
          <pc:docMk/>
          <pc:sldMk cId="1565132177" sldId="439"/>
        </pc:sldMkLst>
        <pc:spChg chg="mod">
          <ac:chgData name="Anthime Flaus" userId="53776d83a3db1a97" providerId="LiveId" clId="{EF968CE0-D95A-5650-B5CE-DA591EB5BE42}" dt="2025-12-31T10:14:26.483" v="602" actId="20577"/>
          <ac:spMkLst>
            <pc:docMk/>
            <pc:sldMk cId="1565132177" sldId="439"/>
            <ac:spMk id="5" creationId="{E2D321F2-3268-7940-A94F-194BEF619FC6}"/>
          </ac:spMkLst>
        </pc:spChg>
      </pc:sldChg>
      <pc:sldChg chg="add">
        <pc:chgData name="Anthime Flaus" userId="53776d83a3db1a97" providerId="LiveId" clId="{EF968CE0-D95A-5650-B5CE-DA591EB5BE42}" dt="2026-01-03T11:37:00.448" v="1442"/>
        <pc:sldMkLst>
          <pc:docMk/>
          <pc:sldMk cId="4217955622" sldId="440"/>
        </pc:sldMkLst>
      </pc:sldChg>
      <pc:sldChg chg="add">
        <pc:chgData name="Anthime Flaus" userId="53776d83a3db1a97" providerId="LiveId" clId="{EF968CE0-D95A-5650-B5CE-DA591EB5BE42}" dt="2026-01-03T11:59:32.479" v="1466"/>
        <pc:sldMkLst>
          <pc:docMk/>
          <pc:sldMk cId="2300352795" sldId="442"/>
        </pc:sldMkLst>
      </pc:sldChg>
      <pc:sldChg chg="delSp mod">
        <pc:chgData name="Anthime Flaus" userId="53776d83a3db1a97" providerId="LiveId" clId="{EF968CE0-D95A-5650-B5CE-DA591EB5BE42}" dt="2025-12-30T15:21:01.140" v="79" actId="478"/>
        <pc:sldMkLst>
          <pc:docMk/>
          <pc:sldMk cId="1973410755" sldId="444"/>
        </pc:sldMkLst>
      </pc:sldChg>
      <pc:sldChg chg="addSp modSp mod">
        <pc:chgData name="Anthime Flaus" userId="53776d83a3db1a97" providerId="LiveId" clId="{EF968CE0-D95A-5650-B5CE-DA591EB5BE42}" dt="2025-12-30T15:30:57.675" v="138" actId="1076"/>
        <pc:sldMkLst>
          <pc:docMk/>
          <pc:sldMk cId="3222686442" sldId="446"/>
        </pc:sldMkLst>
        <pc:spChg chg="add mod">
          <ac:chgData name="Anthime Flaus" userId="53776d83a3db1a97" providerId="LiveId" clId="{EF968CE0-D95A-5650-B5CE-DA591EB5BE42}" dt="2025-12-30T15:30:57.675" v="138" actId="1076"/>
          <ac:spMkLst>
            <pc:docMk/>
            <pc:sldMk cId="3222686442" sldId="446"/>
            <ac:spMk id="3" creationId="{7352057B-EC0E-C471-F4F0-800283DBA030}"/>
          </ac:spMkLst>
        </pc:spChg>
        <pc:spChg chg="add mod">
          <ac:chgData name="Anthime Flaus" userId="53776d83a3db1a97" providerId="LiveId" clId="{EF968CE0-D95A-5650-B5CE-DA591EB5BE42}" dt="2025-12-30T15:30:31.422" v="127" actId="1076"/>
          <ac:spMkLst>
            <pc:docMk/>
            <pc:sldMk cId="3222686442" sldId="446"/>
            <ac:spMk id="4" creationId="{B110A3CD-1F32-9509-5DBC-186AFE518DE2}"/>
          </ac:spMkLst>
        </pc:spChg>
        <pc:spChg chg="add mod">
          <ac:chgData name="Anthime Flaus" userId="53776d83a3db1a97" providerId="LiveId" clId="{EF968CE0-D95A-5650-B5CE-DA591EB5BE42}" dt="2025-12-30T15:30:54.945" v="137" actId="14100"/>
          <ac:spMkLst>
            <pc:docMk/>
            <pc:sldMk cId="3222686442" sldId="446"/>
            <ac:spMk id="7" creationId="{6558C783-58F2-8D0F-02C5-645CAB158BDF}"/>
          </ac:spMkLst>
        </pc:spChg>
      </pc:sldChg>
      <pc:sldChg chg="modNotesTx">
        <pc:chgData name="Anthime Flaus" userId="53776d83a3db1a97" providerId="LiveId" clId="{EF968CE0-D95A-5650-B5CE-DA591EB5BE42}" dt="2025-12-30T16:16:07.970" v="596" actId="20577"/>
        <pc:sldMkLst>
          <pc:docMk/>
          <pc:sldMk cId="759296490" sldId="447"/>
        </pc:sldMkLst>
      </pc:sldChg>
      <pc:sldChg chg="addSp modSp mod">
        <pc:chgData name="Anthime Flaus" userId="53776d83a3db1a97" providerId="LiveId" clId="{EF968CE0-D95A-5650-B5CE-DA591EB5BE42}" dt="2025-12-30T16:16:51.723" v="600" actId="1582"/>
        <pc:sldMkLst>
          <pc:docMk/>
          <pc:sldMk cId="758666557" sldId="448"/>
        </pc:sldMkLst>
        <pc:spChg chg="add mod">
          <ac:chgData name="Anthime Flaus" userId="53776d83a3db1a97" providerId="LiveId" clId="{EF968CE0-D95A-5650-B5CE-DA591EB5BE42}" dt="2025-12-30T16:16:51.723" v="600" actId="1582"/>
          <ac:spMkLst>
            <pc:docMk/>
            <pc:sldMk cId="758666557" sldId="448"/>
            <ac:spMk id="3" creationId="{A87EFCAC-1C9C-93CB-2DF0-BDE5D97BFE96}"/>
          </ac:spMkLst>
        </pc:spChg>
      </pc:sldChg>
      <pc:sldChg chg="modNotesTx">
        <pc:chgData name="Anthime Flaus" userId="53776d83a3db1a97" providerId="LiveId" clId="{EF968CE0-D95A-5650-B5CE-DA591EB5BE42}" dt="2025-12-30T16:15:42.529" v="595" actId="20577"/>
        <pc:sldMkLst>
          <pc:docMk/>
          <pc:sldMk cId="3296706581" sldId="449"/>
        </pc:sldMkLst>
      </pc:sldChg>
      <pc:sldChg chg="modNotesTx">
        <pc:chgData name="Anthime Flaus" userId="53776d83a3db1a97" providerId="LiveId" clId="{EF968CE0-D95A-5650-B5CE-DA591EB5BE42}" dt="2026-01-03T11:57:01" v="1464" actId="20577"/>
        <pc:sldMkLst>
          <pc:docMk/>
          <pc:sldMk cId="2671168927" sldId="455"/>
        </pc:sldMkLst>
      </pc:sldChg>
      <pc:sldChg chg="addSp delSp modSp mod modNotesTx">
        <pc:chgData name="Anthime Flaus" userId="53776d83a3db1a97" providerId="LiveId" clId="{EF968CE0-D95A-5650-B5CE-DA591EB5BE42}" dt="2026-01-03T11:30:44.355" v="1364" actId="20577"/>
        <pc:sldMkLst>
          <pc:docMk/>
          <pc:sldMk cId="2018010994" sldId="459"/>
        </pc:sldMkLst>
        <pc:spChg chg="add mod">
          <ac:chgData name="Anthime Flaus" userId="53776d83a3db1a97" providerId="LiveId" clId="{EF968CE0-D95A-5650-B5CE-DA591EB5BE42}" dt="2026-01-03T11:27:47.205" v="1283"/>
          <ac:spMkLst>
            <pc:docMk/>
            <pc:sldMk cId="2018010994" sldId="459"/>
            <ac:spMk id="3" creationId="{E06684E9-1BE6-A27F-1A7A-919DB5A7D064}"/>
          </ac:spMkLst>
        </pc:spChg>
        <pc:spChg chg="mod">
          <ac:chgData name="Anthime Flaus" userId="53776d83a3db1a97" providerId="LiveId" clId="{EF968CE0-D95A-5650-B5CE-DA591EB5BE42}" dt="2026-01-03T11:28:11.220" v="1285" actId="20577"/>
          <ac:spMkLst>
            <pc:docMk/>
            <pc:sldMk cId="2018010994" sldId="459"/>
            <ac:spMk id="4" creationId="{D702FCBA-8628-812C-C352-E90FEE636A36}"/>
          </ac:spMkLst>
        </pc:spChg>
        <pc:spChg chg="add del">
          <ac:chgData name="Anthime Flaus" userId="53776d83a3db1a97" providerId="LiveId" clId="{EF968CE0-D95A-5650-B5CE-DA591EB5BE42}" dt="2026-01-03T11:27:26.091" v="1282" actId="478"/>
          <ac:spMkLst>
            <pc:docMk/>
            <pc:sldMk cId="2018010994" sldId="459"/>
            <ac:spMk id="18" creationId="{0678F653-5A40-8868-F5E2-6F3B29D7140A}"/>
          </ac:spMkLst>
        </pc:spChg>
        <pc:cxnChg chg="add mod">
          <ac:chgData name="Anthime Flaus" userId="53776d83a3db1a97" providerId="LiveId" clId="{EF968CE0-D95A-5650-B5CE-DA591EB5BE42}" dt="2026-01-03T11:27:51.528" v="1284" actId="14100"/>
          <ac:cxnSpMkLst>
            <pc:docMk/>
            <pc:sldMk cId="2018010994" sldId="459"/>
            <ac:cxnSpMk id="2" creationId="{282A3FB6-1ACF-4522-843E-99C09241BEEE}"/>
          </ac:cxnSpMkLst>
        </pc:cxnChg>
      </pc:sldChg>
      <pc:sldChg chg="addSp delSp modSp mod">
        <pc:chgData name="Anthime Flaus" userId="53776d83a3db1a97" providerId="LiveId" clId="{EF968CE0-D95A-5650-B5CE-DA591EB5BE42}" dt="2026-01-03T11:32:34.702" v="1407" actId="20577"/>
        <pc:sldMkLst>
          <pc:docMk/>
          <pc:sldMk cId="2532230861" sldId="460"/>
        </pc:sldMkLst>
        <pc:spChg chg="mod">
          <ac:chgData name="Anthime Flaus" userId="53776d83a3db1a97" providerId="LiveId" clId="{EF968CE0-D95A-5650-B5CE-DA591EB5BE42}" dt="2026-01-03T11:28:21.215" v="1286"/>
          <ac:spMkLst>
            <pc:docMk/>
            <pc:sldMk cId="2532230861" sldId="460"/>
            <ac:spMk id="4" creationId="{D702FCBA-8628-812C-C352-E90FEE636A36}"/>
          </ac:spMkLst>
        </pc:spChg>
        <pc:spChg chg="add mod">
          <ac:chgData name="Anthime Flaus" userId="53776d83a3db1a97" providerId="LiveId" clId="{EF968CE0-D95A-5650-B5CE-DA591EB5BE42}" dt="2026-01-03T11:32:19.762" v="1377" actId="14100"/>
          <ac:spMkLst>
            <pc:docMk/>
            <pc:sldMk cId="2532230861" sldId="460"/>
            <ac:spMk id="16" creationId="{AF6F0B61-7624-95F4-E84F-02849ACA315B}"/>
          </ac:spMkLst>
        </pc:spChg>
        <pc:spChg chg="add mod">
          <ac:chgData name="Anthime Flaus" userId="53776d83a3db1a97" providerId="LiveId" clId="{EF968CE0-D95A-5650-B5CE-DA591EB5BE42}" dt="2026-01-03T11:32:23.528" v="1378" actId="14100"/>
          <ac:spMkLst>
            <pc:docMk/>
            <pc:sldMk cId="2532230861" sldId="460"/>
            <ac:spMk id="21" creationId="{2D90482F-0769-395A-FEFA-BD6616155C0A}"/>
          </ac:spMkLst>
        </pc:spChg>
        <pc:spChg chg="add mod">
          <ac:chgData name="Anthime Flaus" userId="53776d83a3db1a97" providerId="LiveId" clId="{EF968CE0-D95A-5650-B5CE-DA591EB5BE42}" dt="2026-01-03T11:32:34.702" v="1407" actId="20577"/>
          <ac:spMkLst>
            <pc:docMk/>
            <pc:sldMk cId="2532230861" sldId="460"/>
            <ac:spMk id="22" creationId="{ECEBDA1F-BA84-06D0-2786-2B71C0DF116A}"/>
          </ac:spMkLst>
        </pc:spChg>
      </pc:sldChg>
      <pc:sldChg chg="modSp mod">
        <pc:chgData name="Anthime Flaus" userId="53776d83a3db1a97" providerId="LiveId" clId="{EF968CE0-D95A-5650-B5CE-DA591EB5BE42}" dt="2025-12-30T15:53:20.581" v="490" actId="20577"/>
        <pc:sldMkLst>
          <pc:docMk/>
          <pc:sldMk cId="3869792492" sldId="462"/>
        </pc:sldMkLst>
        <pc:spChg chg="mod">
          <ac:chgData name="Anthime Flaus" userId="53776d83a3db1a97" providerId="LiveId" clId="{EF968CE0-D95A-5650-B5CE-DA591EB5BE42}" dt="2025-12-30T15:53:20.581" v="490" actId="20577"/>
          <ac:spMkLst>
            <pc:docMk/>
            <pc:sldMk cId="3869792492" sldId="462"/>
            <ac:spMk id="2" creationId="{0AFAE21E-FF5C-DE2B-9202-2493FD4A847C}"/>
          </ac:spMkLst>
        </pc:spChg>
      </pc:sldChg>
      <pc:sldChg chg="add">
        <pc:chgData name="Anthime Flaus" userId="53776d83a3db1a97" providerId="LiveId" clId="{EF968CE0-D95A-5650-B5CE-DA591EB5BE42}" dt="2026-01-03T11:37:00.448" v="1442"/>
        <pc:sldMkLst>
          <pc:docMk/>
          <pc:sldMk cId="4069148370" sldId="464"/>
        </pc:sldMkLst>
      </pc:sldChg>
      <pc:sldChg chg="modSp add mod">
        <pc:chgData name="Anthime Flaus" userId="53776d83a3db1a97" providerId="LiveId" clId="{EF968CE0-D95A-5650-B5CE-DA591EB5BE42}" dt="2026-01-03T11:37:27.702" v="1449" actId="1076"/>
        <pc:sldMkLst>
          <pc:docMk/>
          <pc:sldMk cId="2820147653" sldId="465"/>
        </pc:sldMkLst>
        <pc:spChg chg="mod">
          <ac:chgData name="Anthime Flaus" userId="53776d83a3db1a97" providerId="LiveId" clId="{EF968CE0-D95A-5650-B5CE-DA591EB5BE42}" dt="2026-01-03T11:37:27.702" v="1449" actId="1076"/>
          <ac:spMkLst>
            <pc:docMk/>
            <pc:sldMk cId="2820147653" sldId="465"/>
            <ac:spMk id="37891" creationId="{00000000-0000-0000-0000-000000000000}"/>
          </ac:spMkLst>
        </pc:spChg>
      </pc:sldChg>
      <pc:sldChg chg="modSp add del mod">
        <pc:chgData name="Anthime Flaus" userId="53776d83a3db1a97" providerId="LiveId" clId="{EF968CE0-D95A-5650-B5CE-DA591EB5BE42}" dt="2026-01-03T12:08:13.931" v="1477" actId="20577"/>
        <pc:sldMkLst>
          <pc:docMk/>
          <pc:sldMk cId="1973971382" sldId="466"/>
        </pc:sldMkLst>
        <pc:spChg chg="mod">
          <ac:chgData name="Anthime Flaus" userId="53776d83a3db1a97" providerId="LiveId" clId="{EF968CE0-D95A-5650-B5CE-DA591EB5BE42}" dt="2026-01-03T12:08:13.931" v="1477" actId="20577"/>
          <ac:spMkLst>
            <pc:docMk/>
            <pc:sldMk cId="1973971382" sldId="466"/>
            <ac:spMk id="3" creationId="{8E1C613D-23D4-21A2-221F-66A0AB02747F}"/>
          </ac:spMkLst>
        </pc:spChg>
      </pc:sldChg>
      <pc:sldChg chg="add del">
        <pc:chgData name="Anthime Flaus" userId="53776d83a3db1a97" providerId="LiveId" clId="{EF968CE0-D95A-5650-B5CE-DA591EB5BE42}" dt="2026-01-03T12:08:03.814" v="1475" actId="2696"/>
        <pc:sldMkLst>
          <pc:docMk/>
          <pc:sldMk cId="1325104929" sldId="467"/>
        </pc:sldMkLst>
      </pc:sldChg>
      <pc:sldChg chg="addSp delSp modSp mod">
        <pc:chgData name="Anthime Flaus" userId="53776d83a3db1a97" providerId="LiveId" clId="{EF968CE0-D95A-5650-B5CE-DA591EB5BE42}" dt="2025-12-30T15:36:11.512" v="142"/>
        <pc:sldMkLst>
          <pc:docMk/>
          <pc:sldMk cId="1284519045" sldId="471"/>
        </pc:sldMkLst>
      </pc:sldChg>
      <pc:sldChg chg="addSp delSp modSp new mod modClrScheme chgLayout modNotesTx">
        <pc:chgData name="Anthime Flaus" userId="53776d83a3db1a97" providerId="LiveId" clId="{EF968CE0-D95A-5650-B5CE-DA591EB5BE42}" dt="2025-12-30T15:18:57.330" v="77" actId="20577"/>
        <pc:sldMkLst>
          <pc:docMk/>
          <pc:sldMk cId="241595955" sldId="474"/>
        </pc:sldMkLst>
        <pc:spChg chg="add mod ord">
          <ac:chgData name="Anthime Flaus" userId="53776d83a3db1a97" providerId="LiveId" clId="{EF968CE0-D95A-5650-B5CE-DA591EB5BE42}" dt="2025-12-30T15:17:03.282" v="8" actId="255"/>
          <ac:spMkLst>
            <pc:docMk/>
            <pc:sldMk cId="241595955" sldId="474"/>
            <ac:spMk id="4" creationId="{80A6F310-C336-F820-C807-AA883EB35C0E}"/>
          </ac:spMkLst>
        </pc:spChg>
        <pc:picChg chg="add mod">
          <ac:chgData name="Anthime Flaus" userId="53776d83a3db1a97" providerId="LiveId" clId="{EF968CE0-D95A-5650-B5CE-DA591EB5BE42}" dt="2025-12-30T15:18:35.026" v="12" actId="1076"/>
          <ac:picMkLst>
            <pc:docMk/>
            <pc:sldMk cId="241595955" sldId="474"/>
            <ac:picMk id="5" creationId="{1F6A6A6B-4877-2C1B-2FB4-F636E36D5933}"/>
          </ac:picMkLst>
        </pc:picChg>
      </pc:sldChg>
      <pc:sldChg chg="addSp delSp modSp add mod ord modAnim modNotesTx">
        <pc:chgData name="Anthime Flaus" userId="53776d83a3db1a97" providerId="LiveId" clId="{EF968CE0-D95A-5650-B5CE-DA591EB5BE42}" dt="2025-12-30T15:49:24.830" v="355" actId="20577"/>
        <pc:sldMkLst>
          <pc:docMk/>
          <pc:sldMk cId="984425623" sldId="475"/>
        </pc:sldMkLst>
        <pc:spChg chg="add mod">
          <ac:chgData name="Anthime Flaus" userId="53776d83a3db1a97" providerId="LiveId" clId="{EF968CE0-D95A-5650-B5CE-DA591EB5BE42}" dt="2025-12-30T15:40:47.744" v="183" actId="1076"/>
          <ac:spMkLst>
            <pc:docMk/>
            <pc:sldMk cId="984425623" sldId="475"/>
            <ac:spMk id="4" creationId="{C9EC3AB3-9867-EDED-640C-39F2C39E1C66}"/>
          </ac:spMkLst>
        </pc:spChg>
        <pc:spChg chg="add mod">
          <ac:chgData name="Anthime Flaus" userId="53776d83a3db1a97" providerId="LiveId" clId="{EF968CE0-D95A-5650-B5CE-DA591EB5BE42}" dt="2025-12-30T15:42:05.447" v="260" actId="20577"/>
          <ac:spMkLst>
            <pc:docMk/>
            <pc:sldMk cId="984425623" sldId="475"/>
            <ac:spMk id="6" creationId="{A2B21EA0-1FFF-A7B9-2855-3DF4935E3083}"/>
          </ac:spMkLst>
        </pc:spChg>
        <pc:spChg chg="add mod">
          <ac:chgData name="Anthime Flaus" userId="53776d83a3db1a97" providerId="LiveId" clId="{EF968CE0-D95A-5650-B5CE-DA591EB5BE42}" dt="2025-12-30T15:41:47.498" v="231" actId="207"/>
          <ac:spMkLst>
            <pc:docMk/>
            <pc:sldMk cId="984425623" sldId="475"/>
            <ac:spMk id="7" creationId="{A7946523-3E1A-6714-3432-CAD20F098FDB}"/>
          </ac:spMkLst>
        </pc:spChg>
        <pc:spChg chg="add mod">
          <ac:chgData name="Anthime Flaus" userId="53776d83a3db1a97" providerId="LiveId" clId="{EF968CE0-D95A-5650-B5CE-DA591EB5BE42}" dt="2025-12-30T15:42:13.009" v="262" actId="1076"/>
          <ac:spMkLst>
            <pc:docMk/>
            <pc:sldMk cId="984425623" sldId="475"/>
            <ac:spMk id="8" creationId="{23D76615-D44A-5B3F-F227-8458738E4DC1}"/>
          </ac:spMkLst>
        </pc:spChg>
        <pc:spChg chg="add mod">
          <ac:chgData name="Anthime Flaus" userId="53776d83a3db1a97" providerId="LiveId" clId="{EF968CE0-D95A-5650-B5CE-DA591EB5BE42}" dt="2025-12-30T15:42:09.287" v="261" actId="1076"/>
          <ac:spMkLst>
            <pc:docMk/>
            <pc:sldMk cId="984425623" sldId="475"/>
            <ac:spMk id="9" creationId="{992E8C6C-1003-85CA-A7A0-1174807A9421}"/>
          </ac:spMkLst>
        </pc:spChg>
        <pc:spChg chg="add mod">
          <ac:chgData name="Anthime Flaus" userId="53776d83a3db1a97" providerId="LiveId" clId="{EF968CE0-D95A-5650-B5CE-DA591EB5BE42}" dt="2025-12-30T15:49:24.830" v="355" actId="20577"/>
          <ac:spMkLst>
            <pc:docMk/>
            <pc:sldMk cId="984425623" sldId="475"/>
            <ac:spMk id="11" creationId="{2E27AD79-61D3-6454-BB1F-49ED5C68D769}"/>
          </ac:spMkLst>
        </pc:spChg>
      </pc:sldChg>
      <pc:sldChg chg="addSp delSp modSp add mod">
        <pc:chgData name="Anthime Flaus" userId="53776d83a3db1a97" providerId="LiveId" clId="{EF968CE0-D95A-5650-B5CE-DA591EB5BE42}" dt="2025-12-30T15:52:10.591" v="480" actId="20577"/>
        <pc:sldMkLst>
          <pc:docMk/>
          <pc:sldMk cId="388660169" sldId="477"/>
        </pc:sldMkLst>
        <pc:spChg chg="mod">
          <ac:chgData name="Anthime Flaus" userId="53776d83a3db1a97" providerId="LiveId" clId="{EF968CE0-D95A-5650-B5CE-DA591EB5BE42}" dt="2025-12-30T15:51:27.154" v="465" actId="1076"/>
          <ac:spMkLst>
            <pc:docMk/>
            <pc:sldMk cId="388660169" sldId="477"/>
            <ac:spMk id="6" creationId="{527FC898-14AD-A97F-0D6E-1780720CF23D}"/>
          </ac:spMkLst>
        </pc:spChg>
        <pc:spChg chg="mod">
          <ac:chgData name="Anthime Flaus" userId="53776d83a3db1a97" providerId="LiveId" clId="{EF968CE0-D95A-5650-B5CE-DA591EB5BE42}" dt="2025-12-30T15:52:10.591" v="480" actId="20577"/>
          <ac:spMkLst>
            <pc:docMk/>
            <pc:sldMk cId="388660169" sldId="477"/>
            <ac:spMk id="11" creationId="{9A2FD04E-9F2D-B6C7-6FB7-99D04ECB982F}"/>
          </ac:spMkLst>
        </pc:spChg>
      </pc:sldChg>
      <pc:sldChg chg="addSp delSp modSp new mod">
        <pc:chgData name="Anthime Flaus" userId="53776d83a3db1a97" providerId="LiveId" clId="{EF968CE0-D95A-5650-B5CE-DA591EB5BE42}" dt="2026-01-03T11:38:15.791" v="1456" actId="14100"/>
        <pc:sldMkLst>
          <pc:docMk/>
          <pc:sldMk cId="1352820866" sldId="478"/>
        </pc:sldMkLst>
        <pc:spChg chg="mod">
          <ac:chgData name="Anthime Flaus" userId="53776d83a3db1a97" providerId="LiveId" clId="{EF968CE0-D95A-5650-B5CE-DA591EB5BE42}" dt="2026-01-03T11:36:17.393" v="1438" actId="20577"/>
          <ac:spMkLst>
            <pc:docMk/>
            <pc:sldMk cId="1352820866" sldId="478"/>
            <ac:spMk id="2" creationId="{798E6800-FC9D-16AD-DDDF-9432FE58EA8E}"/>
          </ac:spMkLst>
        </pc:spChg>
        <pc:spChg chg="add mod">
          <ac:chgData name="Anthime Flaus" userId="53776d83a3db1a97" providerId="LiveId" clId="{EF968CE0-D95A-5650-B5CE-DA591EB5BE42}" dt="2026-01-03T11:38:15.791" v="1456" actId="14100"/>
          <ac:spMkLst>
            <pc:docMk/>
            <pc:sldMk cId="1352820866" sldId="478"/>
            <ac:spMk id="13" creationId="{F07C1DF2-1DDD-50DA-E26B-BF01AF51C8D2}"/>
          </ac:spMkLst>
        </pc:spChg>
      </pc:sldChg>
      <pc:sldChg chg="addSp delSp modSp new mod">
        <pc:chgData name="Anthime Flaus" userId="53776d83a3db1a97" providerId="LiveId" clId="{EF968CE0-D95A-5650-B5CE-DA591EB5BE42}" dt="2026-01-03T15:24:54.236" v="1783" actId="20577"/>
        <pc:sldMkLst>
          <pc:docMk/>
          <pc:sldMk cId="140019697" sldId="479"/>
        </pc:sldMkLst>
        <pc:spChg chg="mod">
          <ac:chgData name="Anthime Flaus" userId="53776d83a3db1a97" providerId="LiveId" clId="{EF968CE0-D95A-5650-B5CE-DA591EB5BE42}" dt="2026-01-03T12:16:54.279" v="1621" actId="255"/>
          <ac:spMkLst>
            <pc:docMk/>
            <pc:sldMk cId="140019697" sldId="479"/>
            <ac:spMk id="2" creationId="{6C24D1D9-FC94-5676-5F68-CB9653FA1CAA}"/>
          </ac:spMkLst>
        </pc:spChg>
        <pc:spChg chg="mod">
          <ac:chgData name="Anthime Flaus" userId="53776d83a3db1a97" providerId="LiveId" clId="{EF968CE0-D95A-5650-B5CE-DA591EB5BE42}" dt="2026-01-03T15:24:54.236" v="1783" actId="20577"/>
          <ac:spMkLst>
            <pc:docMk/>
            <pc:sldMk cId="140019697" sldId="479"/>
            <ac:spMk id="3" creationId="{ADC1AF1B-1EC0-CF99-823F-7EA5DB486F8F}"/>
          </ac:spMkLst>
        </pc:spChg>
      </pc:sldChg>
      <pc:sldChg chg="addSp delSp modSp new mod">
        <pc:chgData name="Anthime Flaus" userId="53776d83a3db1a97" providerId="LiveId" clId="{EF968CE0-D95A-5650-B5CE-DA591EB5BE42}" dt="2026-01-03T15:23:55.908" v="1775" actId="20577"/>
        <pc:sldMkLst>
          <pc:docMk/>
          <pc:sldMk cId="613093540" sldId="480"/>
        </pc:sldMkLst>
        <pc:spChg chg="mod">
          <ac:chgData name="Anthime Flaus" userId="53776d83a3db1a97" providerId="LiveId" clId="{EF968CE0-D95A-5650-B5CE-DA591EB5BE42}" dt="2026-01-03T12:17:03.242" v="1633" actId="255"/>
          <ac:spMkLst>
            <pc:docMk/>
            <pc:sldMk cId="613093540" sldId="480"/>
            <ac:spMk id="2" creationId="{09A178F1-41BB-DDB1-ABDC-3E5793EAB441}"/>
          </ac:spMkLst>
        </pc:spChg>
        <pc:spChg chg="mod">
          <ac:chgData name="Anthime Flaus" userId="53776d83a3db1a97" providerId="LiveId" clId="{EF968CE0-D95A-5650-B5CE-DA591EB5BE42}" dt="2026-01-03T15:23:55.908" v="1775" actId="20577"/>
          <ac:spMkLst>
            <pc:docMk/>
            <pc:sldMk cId="613093540" sldId="480"/>
            <ac:spMk id="3" creationId="{1896F76F-DDBE-9F53-A2DA-E95741F349FC}"/>
          </ac:spMkLst>
        </pc:spChg>
      </pc:sldChg>
      <pc:sldChg chg="add">
        <pc:chgData name="Anthime Flaus" userId="53776d83a3db1a97" providerId="LiveId" clId="{EF968CE0-D95A-5650-B5CE-DA591EB5BE42}" dt="2026-01-03T15:24:09.230" v="1776" actId="2890"/>
        <pc:sldMkLst>
          <pc:docMk/>
          <pc:sldMk cId="3990368224" sldId="481"/>
        </pc:sldMkLst>
      </pc:sldChg>
      <pc:sldChg chg="modSp add mod">
        <pc:chgData name="Anthime Flaus" userId="53776d83a3db1a97" providerId="LiveId" clId="{EF968CE0-D95A-5650-B5CE-DA591EB5BE42}" dt="2026-01-03T15:25:55.166" v="1860" actId="20577"/>
        <pc:sldMkLst>
          <pc:docMk/>
          <pc:sldMk cId="56499012" sldId="482"/>
        </pc:sldMkLst>
        <pc:spChg chg="mod">
          <ac:chgData name="Anthime Flaus" userId="53776d83a3db1a97" providerId="LiveId" clId="{EF968CE0-D95A-5650-B5CE-DA591EB5BE42}" dt="2026-01-03T15:25:55.166" v="1860" actId="20577"/>
          <ac:spMkLst>
            <pc:docMk/>
            <pc:sldMk cId="56499012" sldId="482"/>
            <ac:spMk id="3" creationId="{CFAAD083-4420-C9A7-378A-428A5B3C8967}"/>
          </ac:spMkLst>
        </pc:spChg>
      </pc:sldChg>
      <pc:sldChg chg="addSp modSp add mod modNotesTx">
        <pc:chgData name="Anthime Flaus" userId="53776d83a3db1a97" providerId="LiveId" clId="{EF968CE0-D95A-5650-B5CE-DA591EB5BE42}" dt="2026-01-03T15:30:44.105" v="2061" actId="20577"/>
        <pc:sldMkLst>
          <pc:docMk/>
          <pc:sldMk cId="3272878978" sldId="483"/>
        </pc:sldMkLst>
        <pc:spChg chg="mod">
          <ac:chgData name="Anthime Flaus" userId="53776d83a3db1a97" providerId="LiveId" clId="{EF968CE0-D95A-5650-B5CE-DA591EB5BE42}" dt="2026-01-03T15:30:26.165" v="2058" actId="1076"/>
          <ac:spMkLst>
            <pc:docMk/>
            <pc:sldMk cId="3272878978" sldId="483"/>
            <ac:spMk id="3" creationId="{DA709DAC-79AE-A612-8F48-9BA7B8C6C9DF}"/>
          </ac:spMkLst>
        </pc:spChg>
        <pc:spChg chg="add mod">
          <ac:chgData name="Anthime Flaus" userId="53776d83a3db1a97" providerId="LiveId" clId="{EF968CE0-D95A-5650-B5CE-DA591EB5BE42}" dt="2026-01-03T15:30:31.447" v="2059" actId="1076"/>
          <ac:spMkLst>
            <pc:docMk/>
            <pc:sldMk cId="3272878978" sldId="483"/>
            <ac:spMk id="5" creationId="{B4FB9D86-1882-2219-7660-F8532E0AB9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89" tIns="0" rIns="19389" bIns="0" numCol="1" anchor="t" anchorCtr="0" compatLnSpc="1">
            <a:prstTxWarp prst="textNoShape">
              <a:avLst/>
            </a:prstTxWarp>
          </a:bodyPr>
          <a:lstStyle>
            <a:lvl1pPr eaLnBrk="0" hangingPunct="0">
              <a:defRPr sz="1000" i="1">
                <a:latin typeface="Helvetica" charset="0"/>
                <a:cs typeface="+mn-cs"/>
              </a:defRPr>
            </a:lvl1pPr>
          </a:lstStyle>
          <a:p>
            <a:pPr>
              <a:defRPr/>
            </a:pPr>
            <a:endParaRPr lang="fr-FR" altLang="fr-FR"/>
          </a:p>
        </p:txBody>
      </p:sp>
      <p:sp>
        <p:nvSpPr>
          <p:cNvPr id="2051"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89" tIns="0" rIns="19389" bIns="0" numCol="1" anchor="t" anchorCtr="0" compatLnSpc="1">
            <a:prstTxWarp prst="textNoShape">
              <a:avLst/>
            </a:prstTxWarp>
          </a:bodyPr>
          <a:lstStyle>
            <a:lvl1pPr algn="r" eaLnBrk="0" hangingPunct="0">
              <a:defRPr sz="1000" i="1">
                <a:latin typeface="Helvetica" charset="0"/>
                <a:cs typeface="+mn-cs"/>
              </a:defRPr>
            </a:lvl1pPr>
          </a:lstStyle>
          <a:p>
            <a:pPr>
              <a:defRPr/>
            </a:pPr>
            <a:endParaRPr lang="fr-FR" altLang="fr-FR"/>
          </a:p>
        </p:txBody>
      </p:sp>
      <p:sp>
        <p:nvSpPr>
          <p:cNvPr id="3076" name="Rectangle 4"/>
          <p:cNvSpPr>
            <a:spLocks noGrp="1" noRot="1" noChangeAspect="1" noChangeArrowheads="1" noTextEdit="1"/>
          </p:cNvSpPr>
          <p:nvPr>
            <p:ph type="sldImg" idx="2"/>
          </p:nvPr>
        </p:nvSpPr>
        <p:spPr bwMode="auto">
          <a:xfrm>
            <a:off x="719138" y="750888"/>
            <a:ext cx="5359400" cy="3711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6463" y="4716464"/>
            <a:ext cx="4984750"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14" tIns="46857" rIns="93714" bIns="46857"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2054" name="Rectangle 6"/>
          <p:cNvSpPr>
            <a:spLocks noGrp="1" noChangeArrowheads="1"/>
          </p:cNvSpPr>
          <p:nvPr>
            <p:ph type="ftr" sz="quarter" idx="4"/>
          </p:nvPr>
        </p:nvSpPr>
        <p:spPr bwMode="auto">
          <a:xfrm>
            <a:off x="0" y="9432925"/>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89" tIns="0" rIns="19389" bIns="0" numCol="1" anchor="b" anchorCtr="0" compatLnSpc="1">
            <a:prstTxWarp prst="textNoShape">
              <a:avLst/>
            </a:prstTxWarp>
          </a:bodyPr>
          <a:lstStyle>
            <a:lvl1pPr eaLnBrk="0" hangingPunct="0">
              <a:defRPr sz="1000" i="1">
                <a:latin typeface="Helvetica" charset="0"/>
                <a:cs typeface="+mn-cs"/>
              </a:defRPr>
            </a:lvl1pPr>
          </a:lstStyle>
          <a:p>
            <a:pPr>
              <a:defRPr/>
            </a:pPr>
            <a:endParaRPr lang="fr-FR" altLang="fr-FR"/>
          </a:p>
        </p:txBody>
      </p:sp>
      <p:sp>
        <p:nvSpPr>
          <p:cNvPr id="2055" name="Rectangle 7"/>
          <p:cNvSpPr>
            <a:spLocks noGrp="1" noChangeArrowheads="1"/>
          </p:cNvSpPr>
          <p:nvPr>
            <p:ph type="sldNum" sz="quarter" idx="5"/>
          </p:nvPr>
        </p:nvSpPr>
        <p:spPr bwMode="auto">
          <a:xfrm>
            <a:off x="3851275" y="9432925"/>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89" tIns="0" rIns="19389" bIns="0" numCol="1" anchor="b" anchorCtr="0" compatLnSpc="1">
            <a:prstTxWarp prst="textNoShape">
              <a:avLst/>
            </a:prstTxWarp>
          </a:bodyPr>
          <a:lstStyle>
            <a:lvl1pPr algn="r" eaLnBrk="0" hangingPunct="0">
              <a:defRPr sz="1000" i="1"/>
            </a:lvl1pPr>
          </a:lstStyle>
          <a:p>
            <a:pPr>
              <a:defRPr/>
            </a:pPr>
            <a:fld id="{6CC26004-0103-44D4-A709-31127F9020F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Helvetica"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Helvetica"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Helvetica"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Helvetica"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wikipedia.org/wiki/Travail_d%27une_force#Cas_concret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fr.wikipedia.org/wiki/M%C3%A8tre" TargetMode="External"/><Relationship Id="rId5" Type="http://schemas.openxmlformats.org/officeDocument/2006/relationships/hyperlink" Target="https://fr.wikipedia.org/wiki/Joule#cite_note-BIPM_tableau_3-1" TargetMode="External"/><Relationship Id="rId4" Type="http://schemas.openxmlformats.org/officeDocument/2006/relationships/hyperlink" Target="https://fr.wikipedia.org/wiki/Newton_(unit%C3%A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schema</a:t>
            </a:r>
            <a:r>
              <a:rPr lang="fr-FR" dirty="0"/>
              <a:t> sans correction de la pression</a:t>
            </a:r>
          </a:p>
          <a:p>
            <a:r>
              <a:rPr lang="fr-FR" dirty="0"/>
              <a:t>question à la classe : Pourquoi la pression artérielle n’est-elle pas la même :</a:t>
            </a:r>
          </a:p>
          <a:p>
            <a:r>
              <a:rPr lang="fr-FR" dirty="0"/>
              <a:t>au niveau du cœur ?</a:t>
            </a:r>
          </a:p>
          <a:p>
            <a:r>
              <a:rPr lang="fr-FR" dirty="0"/>
              <a:t>au niveau de la tête ?</a:t>
            </a:r>
          </a:p>
          <a:p>
            <a:r>
              <a:rPr lang="fr-FR" dirty="0"/>
              <a:t>au niveau des pieds ?</a:t>
            </a:r>
          </a:p>
          <a:p>
            <a:endParaRPr lang="fr-FR" dirty="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2</a:t>
            </a:fld>
            <a:endParaRPr lang="fr-FR" altLang="fr-FR"/>
          </a:p>
        </p:txBody>
      </p:sp>
    </p:spTree>
    <p:extLst>
      <p:ext uri="{BB962C8B-B14F-4D97-AF65-F5344CB8AC3E}">
        <p14:creationId xmlns:p14="http://schemas.microsoft.com/office/powerpoint/2010/main" val="139955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sz="1200">
                <a:latin typeface="Symbol" panose="05050102010706020507" pitchFamily="18" charset="2"/>
              </a:rPr>
              <a:t>Bilan </a:t>
            </a:r>
          </a:p>
          <a:p>
            <a:r>
              <a:rPr lang="fr-FR" altLang="fr-FR" sz="1200" err="1">
                <a:latin typeface="Symbol" panose="05050102010706020507" pitchFamily="18" charset="2"/>
              </a:rPr>
              <a:t>rho</a:t>
            </a:r>
            <a:r>
              <a:rPr lang="fr-FR" altLang="fr-FR" sz="1200" err="1"/>
              <a:t>gz</a:t>
            </a:r>
            <a:r>
              <a:rPr lang="fr-FR" altLang="fr-FR" sz="1200" baseline="-25000" err="1"/>
              <a:t>A</a:t>
            </a:r>
            <a:r>
              <a:rPr lang="fr-FR" altLang="fr-FR" sz="1200" baseline="-25000"/>
              <a:t> </a:t>
            </a:r>
            <a:r>
              <a:rPr lang="fr-FR" altLang="fr-FR" sz="1200" baseline="0"/>
              <a:t>= </a:t>
            </a:r>
            <a:r>
              <a:rPr lang="fr-FR" altLang="fr-FR" sz="1200" baseline="0" err="1"/>
              <a:t>energie</a:t>
            </a:r>
            <a:r>
              <a:rPr lang="fr-FR" altLang="fr-FR" sz="1200" baseline="0"/>
              <a:t> potentielle</a:t>
            </a:r>
          </a:p>
          <a:p>
            <a:r>
              <a:rPr lang="fr-FR" altLang="fr-FR" sz="1200" baseline="0"/>
              <a:t>Cinétique = 0</a:t>
            </a:r>
          </a:p>
          <a:p>
            <a:r>
              <a:rPr lang="fr-FR" altLang="fr-FR" sz="1200" baseline="0"/>
              <a:t> </a:t>
            </a:r>
            <a:endParaRPr lang="fr-FR" baseline="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19</a:t>
            </a:fld>
            <a:endParaRPr lang="fr-FR" altLang="fr-FR"/>
          </a:p>
        </p:txBody>
      </p:sp>
    </p:spTree>
    <p:extLst>
      <p:ext uri="{BB962C8B-B14F-4D97-AF65-F5344CB8AC3E}">
        <p14:creationId xmlns:p14="http://schemas.microsoft.com/office/powerpoint/2010/main" val="338449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 montre la vidéo ?</a:t>
            </a:r>
            <a:br>
              <a:rPr lang="fr-FR" dirty="0"/>
            </a:br>
            <a:r>
              <a:rPr lang="fr-FR" dirty="0"/>
              <a:t>On observe un récipient contenant un liquide qui s’écoule par deux trous à la base du verre.</a:t>
            </a:r>
          </a:p>
          <a:p>
            <a:r>
              <a:rPr lang="fr-FR" dirty="0"/>
              <a:t>Puis le récipient est lâché en chute libre !</a:t>
            </a:r>
          </a:p>
          <a:p>
            <a:r>
              <a:rPr lang="fr-FR" dirty="0"/>
              <a:t>On constate que le liquide ne s’écoule plus hors du verre ! pourquoi?</a:t>
            </a:r>
          </a:p>
          <a:p>
            <a:r>
              <a:rPr lang="fr-FR" dirty="0"/>
              <a:t>avant la chute le liquide est soumis à la gravité, il existe un gradient de pression dans le verre</a:t>
            </a:r>
          </a:p>
          <a:p>
            <a:r>
              <a:rPr lang="fr-FR" dirty="0"/>
              <a:t>pendant la chute libre, le </a:t>
            </a:r>
            <a:r>
              <a:rPr lang="fr-FR" dirty="0" err="1"/>
              <a:t>recipient</a:t>
            </a:r>
            <a:r>
              <a:rPr lang="fr-FR" dirty="0"/>
              <a:t> et le liquide tombent avec la même accélération g</a:t>
            </a:r>
          </a:p>
          <a:p>
            <a:r>
              <a:rPr lang="fr-FR" dirty="0"/>
              <a:t>dans le référentiel du récipient la gravité est compensée, le poids apparent du liquide devient nul !</a:t>
            </a:r>
          </a:p>
          <a:p>
            <a:endParaRPr lang="fr-FR" dirty="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20</a:t>
            </a:fld>
            <a:endParaRPr lang="fr-FR" altLang="fr-FR"/>
          </a:p>
        </p:txBody>
      </p:sp>
    </p:spTree>
    <p:extLst>
      <p:ext uri="{BB962C8B-B14F-4D97-AF65-F5344CB8AC3E}">
        <p14:creationId xmlns:p14="http://schemas.microsoft.com/office/powerpoint/2010/main" val="192714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fr-FR" sz="1200" b="0" i="0" u="none" strike="noStrike" kern="1200" noProof="0" dirty="0">
                <a:solidFill>
                  <a:schemeClr val="tx1"/>
                </a:solidFill>
                <a:effectLst/>
                <a:latin typeface="Helvetica" charset="0"/>
                <a:ea typeface="+mn-ea"/>
                <a:cs typeface="+mn-cs"/>
              </a:rPr>
              <a:t>L’</a:t>
            </a:r>
            <a:r>
              <a:rPr lang="fr-FR" sz="1200" b="0" i="0" u="none" strike="noStrike" kern="1200" noProof="0" dirty="0" err="1">
                <a:solidFill>
                  <a:schemeClr val="tx1"/>
                </a:solidFill>
                <a:effectLst/>
                <a:latin typeface="Helvetica" charset="0"/>
                <a:ea typeface="+mn-ea"/>
                <a:cs typeface="+mn-cs"/>
              </a:rPr>
              <a:t>experience</a:t>
            </a:r>
            <a:r>
              <a:rPr lang="fr-FR" sz="1200" b="0" i="0" u="none" strike="noStrike" kern="1200" noProof="0" dirty="0">
                <a:solidFill>
                  <a:schemeClr val="tx1"/>
                </a:solidFill>
                <a:effectLst/>
                <a:latin typeface="Helvetica" charset="0"/>
                <a:ea typeface="+mn-ea"/>
                <a:cs typeface="+mn-cs"/>
              </a:rPr>
              <a:t> de pensée consiste en un tonneau entièrement plein d'eau. Le tonneau est entièrement bouché, à l'exception d'un mince tube. On ajoute de l'eau dans le tube qui se remplit alors jusqu'en haut. Cette eau fait augmenter la pression dans le tonneau, ce qui dans l'expérience fait exploser le tonneau.</a:t>
            </a:r>
            <a:endParaRPr lang="fr-FR" noProof="0" dirty="0"/>
          </a:p>
          <a:p>
            <a:endParaRPr lang="fr-FR" noProof="0" dirty="0"/>
          </a:p>
          <a:p>
            <a:r>
              <a:rPr lang="fr-FR" noProof="0" dirty="0"/>
              <a:t>Pourquoi on se trompe ? </a:t>
            </a:r>
          </a:p>
          <a:p>
            <a:r>
              <a:rPr lang="fr-FR" noProof="0" dirty="0"/>
              <a:t>peu d’eau = peu de force ,</a:t>
            </a:r>
          </a:p>
          <a:p>
            <a:r>
              <a:rPr lang="fr-FR" noProof="0" dirty="0"/>
              <a:t>diamètre trop petit ?</a:t>
            </a:r>
          </a:p>
          <a:p>
            <a:endParaRPr lang="fr-FR" noProof="0" dirty="0"/>
          </a:p>
          <a:p>
            <a:endParaRPr lang="fr-FR" dirty="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21</a:t>
            </a:fld>
            <a:endParaRPr lang="fr-FR" altLang="fr-FR"/>
          </a:p>
        </p:txBody>
      </p:sp>
    </p:spTree>
    <p:extLst>
      <p:ext uri="{BB962C8B-B14F-4D97-AF65-F5344CB8AC3E}">
        <p14:creationId xmlns:p14="http://schemas.microsoft.com/office/powerpoint/2010/main" val="236958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fr-FR" sz="1200" b="0" i="0" u="none" strike="noStrike" kern="1200" noProof="0">
                <a:solidFill>
                  <a:schemeClr val="tx1"/>
                </a:solidFill>
                <a:effectLst/>
                <a:latin typeface="Helvetica" charset="0"/>
                <a:ea typeface="+mn-ea"/>
                <a:cs typeface="+mn-cs"/>
              </a:rPr>
              <a:t>L’</a:t>
            </a:r>
            <a:r>
              <a:rPr lang="fr-FR" sz="1200" b="0" i="0" u="none" strike="noStrike" kern="1200" noProof="0" err="1">
                <a:solidFill>
                  <a:schemeClr val="tx1"/>
                </a:solidFill>
                <a:effectLst/>
                <a:latin typeface="Helvetica" charset="0"/>
                <a:ea typeface="+mn-ea"/>
                <a:cs typeface="+mn-cs"/>
              </a:rPr>
              <a:t>experience</a:t>
            </a:r>
            <a:r>
              <a:rPr lang="fr-FR" sz="1200" b="0" i="0" u="none" strike="noStrike" kern="1200" noProof="0">
                <a:solidFill>
                  <a:schemeClr val="tx1"/>
                </a:solidFill>
                <a:effectLst/>
                <a:latin typeface="Helvetica" charset="0"/>
                <a:ea typeface="+mn-ea"/>
                <a:cs typeface="+mn-cs"/>
              </a:rPr>
              <a:t> de pensée consiste en un tonneau entièrement plein d'eau. Le tonneau est entièrement bouché, à l'exception d'un mince tube. On ajoute de l'eau dans le tube qui se remplit alors jusqu'en haut. Cette eau fait augmenter la pression dans le tonneau, ce qui dans l'expérience fait exploser le tonneau.</a:t>
            </a:r>
            <a:endParaRPr lang="fr-FR" noProof="0"/>
          </a:p>
          <a:p>
            <a:endParaRPr lang="fr-FR" noProof="0"/>
          </a:p>
          <a:p>
            <a:endParaRPr lang="fr-F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22</a:t>
            </a:fld>
            <a:endParaRPr lang="fr-FR" altLang="fr-FR"/>
          </a:p>
        </p:txBody>
      </p:sp>
    </p:spTree>
    <p:extLst>
      <p:ext uri="{BB962C8B-B14F-4D97-AF65-F5344CB8AC3E}">
        <p14:creationId xmlns:p14="http://schemas.microsoft.com/office/powerpoint/2010/main" val="34068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fr-FR" sz="1200" b="0" i="0" u="none" strike="noStrike" kern="1200" noProof="0">
                <a:solidFill>
                  <a:schemeClr val="tx1"/>
                </a:solidFill>
                <a:effectLst/>
                <a:latin typeface="Helvetica" charset="0"/>
                <a:ea typeface="+mn-ea"/>
                <a:cs typeface="+mn-cs"/>
              </a:rPr>
              <a:t>L’</a:t>
            </a:r>
            <a:r>
              <a:rPr lang="fr-FR" sz="1200" b="0" i="0" u="none" strike="noStrike" kern="1200" noProof="0" err="1">
                <a:solidFill>
                  <a:schemeClr val="tx1"/>
                </a:solidFill>
                <a:effectLst/>
                <a:latin typeface="Helvetica" charset="0"/>
                <a:ea typeface="+mn-ea"/>
                <a:cs typeface="+mn-cs"/>
              </a:rPr>
              <a:t>experience</a:t>
            </a:r>
            <a:r>
              <a:rPr lang="fr-FR" sz="1200" b="0" i="0" u="none" strike="noStrike" kern="1200" noProof="0">
                <a:solidFill>
                  <a:schemeClr val="tx1"/>
                </a:solidFill>
                <a:effectLst/>
                <a:latin typeface="Helvetica" charset="0"/>
                <a:ea typeface="+mn-ea"/>
                <a:cs typeface="+mn-cs"/>
              </a:rPr>
              <a:t> de pensée consiste en un tonneau entièrement plein d'eau. Le tonneau est entièrement bouché, à l'exception d'un mince tube. On ajoute de l'eau dans le tube qui se remplit alors jusqu'en haut. Cette eau fait augmenter la pression dans le tonneau, ce qui dans l'expérience fait exploser le tonneau.</a:t>
            </a:r>
            <a:endParaRPr lang="fr-FR" noProof="0"/>
          </a:p>
          <a:p>
            <a:endParaRPr lang="fr-FR" noProof="0"/>
          </a:p>
        </p:txBody>
      </p:sp>
      <p:sp>
        <p:nvSpPr>
          <p:cNvPr id="4" name="Slide Number Placeholder 3"/>
          <p:cNvSpPr>
            <a:spLocks noGrp="1"/>
          </p:cNvSpPr>
          <p:nvPr>
            <p:ph type="sldNum" sz="quarter" idx="5"/>
          </p:nvPr>
        </p:nvSpPr>
        <p:spPr/>
        <p:txBody>
          <a:bodyPr/>
          <a:lstStyle/>
          <a:p>
            <a:pPr>
              <a:defRPr/>
            </a:pPr>
            <a:fld id="{6CC26004-0103-44D4-A709-31127F9020F5}" type="slidenum">
              <a:rPr lang="fr-FR" altLang="fr-FR" smtClean="0"/>
              <a:pPr>
                <a:defRPr/>
              </a:pPr>
              <a:t>23</a:t>
            </a:fld>
            <a:endParaRPr lang="fr-FR" altLang="fr-FR"/>
          </a:p>
        </p:txBody>
      </p:sp>
    </p:spTree>
    <p:extLst>
      <p:ext uri="{BB962C8B-B14F-4D97-AF65-F5344CB8AC3E}">
        <p14:creationId xmlns:p14="http://schemas.microsoft.com/office/powerpoint/2010/main" val="693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A629D1C-10C6-D546-BF68-9AF2CAA01709}" type="slidenum">
              <a:rPr lang="fr-FR" smtClean="0"/>
              <a:t>25</a:t>
            </a:fld>
            <a:endParaRPr lang="fr-FR"/>
          </a:p>
        </p:txBody>
      </p:sp>
    </p:spTree>
    <p:extLst>
      <p:ext uri="{BB962C8B-B14F-4D97-AF65-F5344CB8AC3E}">
        <p14:creationId xmlns:p14="http://schemas.microsoft.com/office/powerpoint/2010/main" val="312166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133,3 vs 133,4 </a:t>
            </a: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27</a:t>
            </a:fld>
            <a:endParaRPr lang="fr-FR" altLang="fr-FR"/>
          </a:p>
        </p:txBody>
      </p:sp>
    </p:spTree>
    <p:extLst>
      <p:ext uri="{BB962C8B-B14F-4D97-AF65-F5344CB8AC3E}">
        <p14:creationId xmlns:p14="http://schemas.microsoft.com/office/powerpoint/2010/main" val="1986160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30</a:t>
            </a:fld>
            <a:endParaRPr lang="fr-FR" altLang="fr-FR"/>
          </a:p>
        </p:txBody>
      </p:sp>
    </p:spTree>
    <p:extLst>
      <p:ext uri="{BB962C8B-B14F-4D97-AF65-F5344CB8AC3E}">
        <p14:creationId xmlns:p14="http://schemas.microsoft.com/office/powerpoint/2010/main" val="5352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https://staff.univ-batna2.dz/sites/default/files/</a:t>
            </a:r>
            <a:r>
              <a:rPr lang="fr-FR" dirty="0" err="1"/>
              <a:t>amrani-mourad</a:t>
            </a:r>
            <a:r>
              <a:rPr lang="fr-FR" dirty="0"/>
              <a:t>/files/securite_liees_au_risque_pression_m1_hsst-converti.pdf</a:t>
            </a: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31</a:t>
            </a:fld>
            <a:endParaRPr lang="fr-FR" altLang="fr-FR"/>
          </a:p>
        </p:txBody>
      </p:sp>
    </p:spTree>
    <p:extLst>
      <p:ext uri="{BB962C8B-B14F-4D97-AF65-F5344CB8AC3E}">
        <p14:creationId xmlns:p14="http://schemas.microsoft.com/office/powerpoint/2010/main" val="162343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culturesciencesphysique.ens-lyon.fr</a:t>
            </a:r>
            <a:r>
              <a:rPr lang="fr-FR" dirty="0"/>
              <a:t>/ressource/</a:t>
            </a:r>
            <a:r>
              <a:rPr lang="fr-FR" dirty="0" err="1"/>
              <a:t>statique-fluides.xml#eq</a:t>
            </a:r>
            <a:endParaRPr lang="fr-FR" dirty="0"/>
          </a:p>
          <a:p>
            <a:endParaRPr lang="fr-FR" dirty="0"/>
          </a:p>
          <a:p>
            <a:r>
              <a:rPr lang="fr-FR" dirty="0"/>
              <a:t>Le fluide est </a:t>
            </a:r>
            <a:r>
              <a:rPr lang="fr-FR" b="1" dirty="0"/>
              <a:t>incompressible</a:t>
            </a:r>
            <a:endParaRPr lang="fr-FR" dirty="0"/>
          </a:p>
          <a:p>
            <a:r>
              <a:rPr lang="fr-FR" dirty="0"/>
              <a:t>La pression se </a:t>
            </a:r>
            <a:r>
              <a:rPr lang="fr-FR" b="1" dirty="0"/>
              <a:t>transmet intégralement</a:t>
            </a:r>
            <a:endParaRPr lang="fr-FR" dirty="0"/>
          </a:p>
          <a:p>
            <a:r>
              <a:rPr lang="fr-FR" dirty="0"/>
              <a:t>À pression égale :</a:t>
            </a:r>
          </a:p>
          <a:p>
            <a:r>
              <a:rPr lang="fr-FR" b="1" dirty="0"/>
              <a:t>petite surface → petite force</a:t>
            </a:r>
            <a:endParaRPr lang="fr-FR" dirty="0"/>
          </a:p>
          <a:p>
            <a:r>
              <a:rPr lang="fr-FR" b="1" dirty="0"/>
              <a:t>grande surface → grande force</a:t>
            </a:r>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34</a:t>
            </a:fld>
            <a:endParaRPr lang="fr-FR" altLang="fr-FR"/>
          </a:p>
        </p:txBody>
      </p:sp>
    </p:spTree>
    <p:extLst>
      <p:ext uri="{BB962C8B-B14F-4D97-AF65-F5344CB8AC3E}">
        <p14:creationId xmlns:p14="http://schemas.microsoft.com/office/powerpoint/2010/main" val="195455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Lors d'une action mécanique, connaître l'intensité de la force exercée n'est parfois pas suffisant, il faut aussi prendre en compte la surface sur laquelle cette force est répartie. Pour illustrer cette notion, on peut imaginer qu'on essaie d'enfoncer une quille de bowling dans un mur avec un marteau. De manière assez évidente, le résultat ne va pas être très convaincant. D'un autre côté, si on fait la même chose avec un clou, le clou s'enfonce parfaitement. En effet, la force appliquée par le clou sur le mur est répartie sur la surface de contact entre le clou et le mur, ce qui fait que toute la force est concentrée dans une toute petite surface. Pour la quille de bowling en revanche, cette force (qui est de même amplitude) est répartie sur la surface de la base de la quille, qui est beaucoup plus grande, et est donc beaucoup moins concentrée.</a:t>
            </a: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3</a:t>
            </a:fld>
            <a:endParaRPr lang="fr-FR" altLang="fr-FR"/>
          </a:p>
        </p:txBody>
      </p:sp>
    </p:spTree>
    <p:extLst>
      <p:ext uri="{BB962C8B-B14F-4D97-AF65-F5344CB8AC3E}">
        <p14:creationId xmlns:p14="http://schemas.microsoft.com/office/powerpoint/2010/main" val="1767999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35</a:t>
            </a:fld>
            <a:endParaRPr lang="fr-FR" altLang="fr-FR"/>
          </a:p>
        </p:txBody>
      </p:sp>
    </p:spTree>
    <p:extLst>
      <p:ext uri="{BB962C8B-B14F-4D97-AF65-F5344CB8AC3E}">
        <p14:creationId xmlns:p14="http://schemas.microsoft.com/office/powerpoint/2010/main" val="25140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36</a:t>
            </a:fld>
            <a:endParaRPr lang="fr-FR" altLang="fr-FR"/>
          </a:p>
        </p:txBody>
      </p:sp>
    </p:spTree>
    <p:extLst>
      <p:ext uri="{BB962C8B-B14F-4D97-AF65-F5344CB8AC3E}">
        <p14:creationId xmlns:p14="http://schemas.microsoft.com/office/powerpoint/2010/main" val="1720501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37</a:t>
            </a:fld>
            <a:endParaRPr lang="fr-FR" altLang="fr-FR"/>
          </a:p>
        </p:txBody>
      </p:sp>
    </p:spTree>
    <p:extLst>
      <p:ext uri="{BB962C8B-B14F-4D97-AF65-F5344CB8AC3E}">
        <p14:creationId xmlns:p14="http://schemas.microsoft.com/office/powerpoint/2010/main" val="1858062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Helvetica" charset="0"/>
                <a:ea typeface="+mn-ea"/>
                <a:cs typeface="+mn-cs"/>
              </a:rPr>
              <a:t>On gagne en force ce qu’on perd en déplacement. </a:t>
            </a:r>
          </a:p>
          <a:p>
            <a:endParaRPr lang="fr-FR" dirty="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38</a:t>
            </a:fld>
            <a:endParaRPr lang="fr-FR" altLang="fr-FR"/>
          </a:p>
        </p:txBody>
      </p:sp>
    </p:spTree>
    <p:extLst>
      <p:ext uri="{BB962C8B-B14F-4D97-AF65-F5344CB8AC3E}">
        <p14:creationId xmlns:p14="http://schemas.microsoft.com/office/powerpoint/2010/main" val="3469185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42</a:t>
            </a:fld>
            <a:endParaRPr lang="fr-FR" altLang="fr-FR"/>
          </a:p>
        </p:txBody>
      </p:sp>
    </p:spTree>
    <p:extLst>
      <p:ext uri="{BB962C8B-B14F-4D97-AF65-F5344CB8AC3E}">
        <p14:creationId xmlns:p14="http://schemas.microsoft.com/office/powerpoint/2010/main" val="762853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Helvetica" charset="0"/>
                <a:ea typeface="+mn-ea"/>
                <a:cs typeface="+mn-cs"/>
              </a:rPr>
              <a:t>Si le patient lève le bras au-dessus de la poche, que se passe-t-il ?</a:t>
            </a:r>
          </a:p>
          <a:p>
            <a:pPr marL="0" marR="0" lvl="0" indent="0" algn="l" defTabSz="762000" rtl="0" eaLnBrk="0" fontAlgn="base" latinLnBrk="0" hangingPunct="0">
              <a:lnSpc>
                <a:spcPct val="100000"/>
              </a:lnSpc>
              <a:spcBef>
                <a:spcPct val="30000"/>
              </a:spcBef>
              <a:spcAft>
                <a:spcPct val="0"/>
              </a:spcAft>
              <a:buClrTx/>
              <a:buSzTx/>
              <a:buFontTx/>
              <a:buNone/>
              <a:tabLst/>
              <a:defRPr/>
            </a:pPr>
            <a:r>
              <a:rPr lang="fr-FR"/>
              <a:t>La </a:t>
            </a:r>
            <a:r>
              <a:rPr lang="fr-FR" dirty="0"/>
              <a:t>perfusion ralentit ou s’arrête (</a:t>
            </a:r>
            <a:r>
              <a:rPr lang="el-GR" dirty="0"/>
              <a:t>Δ</a:t>
            </a:r>
            <a:r>
              <a:rPr lang="fr-FR" dirty="0"/>
              <a:t>z diminue)</a:t>
            </a:r>
          </a:p>
          <a:p>
            <a:endParaRPr lang="fr-FR" dirty="0"/>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46</a:t>
            </a:fld>
            <a:endParaRPr lang="fr-FR" altLang="fr-FR"/>
          </a:p>
        </p:txBody>
      </p:sp>
    </p:spTree>
    <p:extLst>
      <p:ext uri="{BB962C8B-B14F-4D97-AF65-F5344CB8AC3E}">
        <p14:creationId xmlns:p14="http://schemas.microsoft.com/office/powerpoint/2010/main" val="178956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Rapport entre la norme de la forme </a:t>
            </a:r>
            <a:r>
              <a:rPr lang="fr-FR" err="1"/>
              <a:t>préssante</a:t>
            </a:r>
            <a:r>
              <a:rPr lang="fr-FR"/>
              <a:t> (normale à la surface) et la surface sur laquelle elle s’exerce</a:t>
            </a:r>
          </a:p>
          <a:p>
            <a:r>
              <a:rPr lang="fr-FR"/>
              <a:t>Représentation de la pression en tant que résultat des collisions entre les particules d'un fluide contenu dans un récipient et les parois de celui-ci</a:t>
            </a: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4</a:t>
            </a:fld>
            <a:endParaRPr lang="fr-FR" altLang="fr-FR"/>
          </a:p>
        </p:txBody>
      </p:sp>
    </p:spTree>
    <p:extLst>
      <p:ext uri="{BB962C8B-B14F-4D97-AF65-F5344CB8AC3E}">
        <p14:creationId xmlns:p14="http://schemas.microsoft.com/office/powerpoint/2010/main" val="41673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D3127-B901-564C-884A-5B35BDC4D6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0A409C-E11C-31A2-3927-02C985F44BF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1137F7-8574-EA42-2595-ABAFAC35118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1C8EBED-FD44-C1BB-2CF7-32C594DF5194}"/>
              </a:ext>
            </a:extLst>
          </p:cNvPr>
          <p:cNvSpPr>
            <a:spLocks noGrp="1"/>
          </p:cNvSpPr>
          <p:nvPr>
            <p:ph type="sldNum" sz="quarter" idx="5"/>
          </p:nvPr>
        </p:nvSpPr>
        <p:spPr/>
        <p:txBody>
          <a:bodyPr/>
          <a:lstStyle/>
          <a:p>
            <a:pPr>
              <a:defRPr/>
            </a:pPr>
            <a:fld id="{6CC26004-0103-44D4-A709-31127F9020F5}" type="slidenum">
              <a:rPr lang="fr-FR" altLang="fr-FR" smtClean="0"/>
              <a:pPr>
                <a:defRPr/>
              </a:pPr>
              <a:t>5</a:t>
            </a:fld>
            <a:endParaRPr lang="fr-FR" altLang="fr-FR"/>
          </a:p>
        </p:txBody>
      </p:sp>
    </p:spTree>
    <p:extLst>
      <p:ext uri="{BB962C8B-B14F-4D97-AF65-F5344CB8AC3E}">
        <p14:creationId xmlns:p14="http://schemas.microsoft.com/office/powerpoint/2010/main" val="172820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95E4-BA5C-33EE-C3FE-06343DD0D2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614BF5-CCD8-9939-4803-B4AB5E5119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4E2EA8-F193-CD07-9393-3B485EFBC18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AD9ED6E-C662-BBCF-6E37-535652779B4E}"/>
              </a:ext>
            </a:extLst>
          </p:cNvPr>
          <p:cNvSpPr>
            <a:spLocks noGrp="1"/>
          </p:cNvSpPr>
          <p:nvPr>
            <p:ph type="sldNum" sz="quarter" idx="5"/>
          </p:nvPr>
        </p:nvSpPr>
        <p:spPr/>
        <p:txBody>
          <a:bodyPr/>
          <a:lstStyle/>
          <a:p>
            <a:pPr>
              <a:defRPr/>
            </a:pPr>
            <a:fld id="{6CC26004-0103-44D4-A709-31127F9020F5}" type="slidenum">
              <a:rPr lang="fr-FR" altLang="fr-FR" smtClean="0"/>
              <a:pPr>
                <a:defRPr/>
              </a:pPr>
              <a:t>6</a:t>
            </a:fld>
            <a:endParaRPr lang="fr-FR" altLang="fr-FR"/>
          </a:p>
        </p:txBody>
      </p:sp>
    </p:spTree>
    <p:extLst>
      <p:ext uri="{BB962C8B-B14F-4D97-AF65-F5344CB8AC3E}">
        <p14:creationId xmlns:p14="http://schemas.microsoft.com/office/powerpoint/2010/main" val="336265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D9726-91BA-201F-7882-61772B1EA1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76FC8F-E1D3-B2FD-35FE-188572DADF8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A210C8-50A3-2087-6BC2-C8BC9F79C23F}"/>
              </a:ext>
            </a:extLst>
          </p:cNvPr>
          <p:cNvSpPr>
            <a:spLocks noGrp="1"/>
          </p:cNvSpPr>
          <p:nvPr>
            <p:ph type="body" idx="1"/>
          </p:nvPr>
        </p:nvSpPr>
        <p:spPr/>
        <p:txBody>
          <a:bodyPr/>
          <a:lstStyle/>
          <a:p>
            <a:r>
              <a:rPr lang="fr-FR"/>
              <a:t>Joule = comme étant le </a:t>
            </a:r>
            <a:r>
              <a:rPr lang="fr-FR">
                <a:hlinkClick r:id="rId3" tooltip="Travail d'une force"/>
              </a:rPr>
              <a:t>travail d'une force motrice</a:t>
            </a:r>
            <a:r>
              <a:rPr lang="fr-FR"/>
              <a:t> d'un </a:t>
            </a:r>
            <a:r>
              <a:rPr lang="fr-FR">
                <a:hlinkClick r:id="rId4" tooltip="Newton (unité)"/>
              </a:rPr>
              <a:t>newton</a:t>
            </a:r>
            <a:r>
              <a:rPr lang="fr-FR" baseline="30000">
                <a:hlinkClick r:id="rId5"/>
              </a:rPr>
              <a:t>1</a:t>
            </a:r>
            <a:r>
              <a:rPr lang="fr-FR"/>
              <a:t> dont le point d'application se déplace d'un </a:t>
            </a:r>
            <a:r>
              <a:rPr lang="fr-FR">
                <a:hlinkClick r:id="rId6" tooltip="Mètre"/>
              </a:rPr>
              <a:t>mètre</a:t>
            </a:r>
            <a:r>
              <a:rPr lang="fr-FR"/>
              <a:t> dans la direction de la force : </a:t>
            </a:r>
          </a:p>
        </p:txBody>
      </p:sp>
      <p:sp>
        <p:nvSpPr>
          <p:cNvPr id="4" name="Espace réservé du numéro de diapositive 3">
            <a:extLst>
              <a:ext uri="{FF2B5EF4-FFF2-40B4-BE49-F238E27FC236}">
                <a16:creationId xmlns:a16="http://schemas.microsoft.com/office/drawing/2014/main" id="{790C286A-5BA0-3C62-C3E5-8AA88E97EFF0}"/>
              </a:ext>
            </a:extLst>
          </p:cNvPr>
          <p:cNvSpPr>
            <a:spLocks noGrp="1"/>
          </p:cNvSpPr>
          <p:nvPr>
            <p:ph type="sldNum" sz="quarter" idx="5"/>
          </p:nvPr>
        </p:nvSpPr>
        <p:spPr/>
        <p:txBody>
          <a:bodyPr/>
          <a:lstStyle/>
          <a:p>
            <a:pPr>
              <a:defRPr/>
            </a:pPr>
            <a:fld id="{6CC26004-0103-44D4-A709-31127F9020F5}" type="slidenum">
              <a:rPr lang="fr-FR" altLang="fr-FR" smtClean="0"/>
              <a:pPr>
                <a:defRPr/>
              </a:pPr>
              <a:t>7</a:t>
            </a:fld>
            <a:endParaRPr lang="fr-FR" altLang="fr-FR"/>
          </a:p>
        </p:txBody>
      </p:sp>
    </p:spTree>
    <p:extLst>
      <p:ext uri="{BB962C8B-B14F-4D97-AF65-F5344CB8AC3E}">
        <p14:creationId xmlns:p14="http://schemas.microsoft.com/office/powerpoint/2010/main" val="133268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 Objectif pédagogique</a:t>
            </a:r>
            <a:br>
              <a:rPr lang="fr-FR" dirty="0"/>
            </a:br>
            <a:endParaRPr lang="fr-FR" dirty="0"/>
          </a:p>
          <a:p>
            <a:r>
              <a:rPr lang="fr-FR" dirty="0"/>
              <a:t>Amener les étudiants à </a:t>
            </a:r>
            <a:r>
              <a:rPr lang="fr-FR" b="1" dirty="0"/>
              <a:t>déduire eux-mêmes</a:t>
            </a:r>
            <a:r>
              <a:rPr lang="fr-FR" dirty="0"/>
              <a:t> que : </a:t>
            </a:r>
            <a:r>
              <a:rPr lang="fr-FR" sz="1200" i="1" kern="1200" dirty="0">
                <a:solidFill>
                  <a:schemeClr val="tx1"/>
                </a:solidFill>
                <a:effectLst/>
                <a:latin typeface="Helvetica" charset="0"/>
                <a:ea typeface="+mn-ea"/>
                <a:cs typeface="+mn-cs"/>
              </a:rPr>
              <a:t>la pression augmente avec la profondeur, indépendamment de la forme du récipient.</a:t>
            </a:r>
            <a:endParaRPr lang="fr-FR" sz="1200" kern="1200" dirty="0">
              <a:solidFill>
                <a:schemeClr val="tx1"/>
              </a:solidFill>
              <a:effectLst/>
              <a:latin typeface="Helvetica" charset="0"/>
              <a:ea typeface="+mn-ea"/>
              <a:cs typeface="+mn-cs"/>
            </a:endParaRPr>
          </a:p>
          <a:p>
            <a:br>
              <a:rPr lang="fr-FR" dirty="0"/>
            </a:br>
            <a:endParaRPr lang="fr-FR" dirty="0"/>
          </a:p>
          <a:p>
            <a:r>
              <a:rPr lang="fr-FR" b="1" dirty="0"/>
              <a:t>🧠 Temps 1 — Observation silencieuse (30–45 s)</a:t>
            </a:r>
          </a:p>
          <a:p>
            <a:endParaRPr lang="fr-FR" dirty="0"/>
          </a:p>
          <a:p>
            <a:r>
              <a:rPr lang="fr-FR" dirty="0"/>
              <a:t>👉 </a:t>
            </a:r>
            <a:r>
              <a:rPr lang="fr-FR" b="1" dirty="0"/>
              <a:t>Consigne orale</a:t>
            </a:r>
            <a:endParaRPr lang="fr-FR" dirty="0"/>
          </a:p>
          <a:p>
            <a:r>
              <a:rPr lang="fr-FR" sz="1200" kern="1200" dirty="0">
                <a:solidFill>
                  <a:schemeClr val="tx1"/>
                </a:solidFill>
                <a:effectLst/>
                <a:latin typeface="Helvetica" charset="0"/>
                <a:ea typeface="+mn-ea"/>
                <a:cs typeface="+mn-cs"/>
              </a:rPr>
              <a:t>« Regardez cette image sans calculer, sans formule. Que voyez-vous ? »</a:t>
            </a:r>
          </a:p>
          <a:p>
            <a:endParaRPr lang="fr-FR" dirty="0"/>
          </a:p>
          <a:p>
            <a:r>
              <a:rPr lang="fr-FR" b="1" dirty="0"/>
              <a:t>Questions ouvertes</a:t>
            </a:r>
          </a:p>
          <a:p>
            <a:r>
              <a:rPr lang="fr-FR" dirty="0"/>
              <a:t>À quelle profondeur est le plongeur ?</a:t>
            </a:r>
          </a:p>
          <a:p>
            <a:r>
              <a:rPr lang="fr-FR" dirty="0"/>
              <a:t>Où est la surface ?</a:t>
            </a:r>
          </a:p>
          <a:p>
            <a:r>
              <a:rPr lang="fr-FR" dirty="0"/>
              <a:t>Que représente l’échelle en mètres ?</a:t>
            </a:r>
          </a:p>
          <a:p>
            <a:r>
              <a:rPr lang="fr-FR" dirty="0"/>
              <a:t>Pourquoi le plongeur “pense-t-il” à un éléphant ?</a:t>
            </a:r>
            <a:br>
              <a:rPr lang="fr-FR" dirty="0"/>
            </a:br>
            <a:endParaRPr lang="fr-FR" dirty="0"/>
          </a:p>
          <a:p>
            <a:r>
              <a:rPr lang="fr-FR" dirty="0"/>
              <a:t>⚠️ </a:t>
            </a:r>
            <a:r>
              <a:rPr lang="fr-FR" b="1" dirty="0"/>
              <a:t>Ne pas corriger immédiatement</a:t>
            </a:r>
            <a:endParaRPr lang="fr-FR" dirty="0"/>
          </a:p>
          <a:p>
            <a:r>
              <a:rPr lang="fr-FR" dirty="0"/>
              <a:t>Laisser émerger les intuitions (bonnes ou fausses).</a:t>
            </a:r>
          </a:p>
          <a:p>
            <a:endParaRPr lang="fr-FR" dirty="0"/>
          </a:p>
          <a:p>
            <a:r>
              <a:rPr lang="fr-FR" b="1" dirty="0"/>
              <a:t>🤔 Temps 2 — Questions qui déstabilisent (conflit cognitif)</a:t>
            </a:r>
            <a:br>
              <a:rPr lang="fr-FR" dirty="0"/>
            </a:br>
            <a:endParaRPr lang="fr-FR" dirty="0"/>
          </a:p>
          <a:p>
            <a:r>
              <a:rPr lang="fr-FR" dirty="0"/>
              <a:t>👉 </a:t>
            </a:r>
            <a:r>
              <a:rPr lang="fr-FR" b="1" dirty="0"/>
              <a:t>Questions clés à poser</a:t>
            </a:r>
            <a:endParaRPr lang="fr-FR" dirty="0"/>
          </a:p>
          <a:p>
            <a:endParaRPr lang="fr-FR" dirty="0"/>
          </a:p>
          <a:p>
            <a:r>
              <a:rPr lang="fr-FR" dirty="0"/>
              <a:t>1️⃣ </a:t>
            </a:r>
            <a:r>
              <a:rPr lang="fr-FR" b="1" dirty="0"/>
              <a:t>À 40 m de profondeur, la pression est-elle plus grande qu’à 10 m ? Pourquoi ?</a:t>
            </a:r>
            <a:endParaRPr lang="fr-FR" dirty="0"/>
          </a:p>
          <a:p>
            <a:r>
              <a:rPr lang="fr-FR" i="1" dirty="0"/>
              <a:t>(réponses attendues : “oui”, “il y a plus d’eau au-dessus”)</a:t>
            </a:r>
            <a:endParaRPr lang="fr-FR" dirty="0"/>
          </a:p>
          <a:p>
            <a:endParaRPr lang="fr-FR" dirty="0"/>
          </a:p>
          <a:p>
            <a:r>
              <a:rPr lang="fr-FR" dirty="0"/>
              <a:t>2️⃣ </a:t>
            </a:r>
            <a:r>
              <a:rPr lang="fr-FR" b="1" dirty="0"/>
              <a:t>La forme du récipient change-t-elle la pression à 40 m ?</a:t>
            </a:r>
            <a:endParaRPr lang="fr-FR" dirty="0"/>
          </a:p>
          <a:p>
            <a:r>
              <a:rPr lang="fr-FR" dirty="0"/>
              <a:t>→ tube fin vs océan large</a:t>
            </a:r>
          </a:p>
          <a:p>
            <a:endParaRPr lang="fr-FR" dirty="0"/>
          </a:p>
          <a:p>
            <a:r>
              <a:rPr lang="fr-FR" dirty="0"/>
              <a:t>3️⃣ </a:t>
            </a:r>
            <a:r>
              <a:rPr lang="fr-FR" b="1" dirty="0"/>
              <a:t>Est-ce la largeur de l’eau ou sa hauteur qui compte ?</a:t>
            </a:r>
            <a:endParaRPr lang="fr-FR" dirty="0"/>
          </a:p>
          <a:p>
            <a:br>
              <a:rPr lang="fr-FR" dirty="0"/>
            </a:br>
            <a:endParaRPr lang="fr-FR" dirty="0"/>
          </a:p>
          <a:p>
            <a:r>
              <a:rPr lang="fr-FR" dirty="0"/>
              <a:t>🧠 </a:t>
            </a:r>
            <a:r>
              <a:rPr lang="fr-FR" b="1" dirty="0"/>
              <a:t>Moment clé</a:t>
            </a:r>
            <a:endParaRPr lang="fr-FR" dirty="0"/>
          </a:p>
          <a:p>
            <a:r>
              <a:rPr lang="fr-FR" sz="1200" kern="1200" dirty="0">
                <a:solidFill>
                  <a:schemeClr val="tx1"/>
                </a:solidFill>
                <a:effectLst/>
                <a:latin typeface="Helvetica" charset="0"/>
                <a:ea typeface="+mn-ea"/>
                <a:cs typeface="+mn-cs"/>
              </a:rPr>
              <a:t>Certains diront : « Il y a peu d’eau dans le tube » → erreur fréquente</a:t>
            </a:r>
          </a:p>
          <a:p>
            <a:r>
              <a:rPr lang="fr-FR" sz="1200" kern="1200" dirty="0">
                <a:solidFill>
                  <a:schemeClr val="tx1"/>
                </a:solidFill>
                <a:effectLst/>
                <a:latin typeface="Helvetica" charset="0"/>
                <a:ea typeface="+mn-ea"/>
                <a:cs typeface="+mn-cs"/>
              </a:rPr>
              <a:t>➡️ excellent point d’entrée pour le principe fondamental</a:t>
            </a:r>
          </a:p>
          <a:p>
            <a:br>
              <a:rPr lang="fr-FR" dirty="0"/>
            </a:br>
            <a:endParaRPr lang="fr-FR" dirty="0"/>
          </a:p>
          <a:p>
            <a:r>
              <a:rPr lang="fr-FR" b="1" dirty="0"/>
              <a:t>🔬 Temps 3 — Formalisation (après réflexion)</a:t>
            </a:r>
            <a:br>
              <a:rPr lang="fr-FR" dirty="0"/>
            </a:br>
            <a:endParaRPr lang="fr-FR" dirty="0"/>
          </a:p>
          <a:p>
            <a:r>
              <a:rPr lang="fr-FR" dirty="0"/>
              <a:t>👉 </a:t>
            </a:r>
            <a:r>
              <a:rPr lang="fr-FR" b="1" dirty="0"/>
              <a:t>Faire formuler la loi par les étudiants</a:t>
            </a:r>
            <a:endParaRPr lang="fr-FR" dirty="0"/>
          </a:p>
          <a:p>
            <a:r>
              <a:rPr lang="fr-FR" dirty="0"/>
              <a:t>« De quoi dépend la pression ? »</a:t>
            </a:r>
          </a:p>
          <a:p>
            <a:r>
              <a:rPr lang="fr-FR" dirty="0"/>
              <a:t>profondeur ✅</a:t>
            </a:r>
          </a:p>
          <a:p>
            <a:r>
              <a:rPr lang="fr-FR" dirty="0"/>
              <a:t>masse volumique ✅</a:t>
            </a:r>
          </a:p>
          <a:p>
            <a:r>
              <a:rPr lang="fr-FR" dirty="0"/>
              <a:t>gravité ✅</a:t>
            </a:r>
          </a:p>
          <a:p>
            <a:r>
              <a:rPr lang="fr-FR" dirty="0"/>
              <a:t>surface ❌</a:t>
            </a:r>
          </a:p>
          <a:p>
            <a:endParaRPr lang="fr-FR" dirty="0"/>
          </a:p>
          <a:p>
            <a:r>
              <a:rPr lang="fr-FR" dirty="0"/>
              <a:t>Puis passer à la slide d’</a:t>
            </a:r>
            <a:r>
              <a:rPr lang="fr-FR" dirty="0" err="1"/>
              <a:t>apres</a:t>
            </a:r>
            <a:r>
              <a:rPr lang="fr-FR" dirty="0"/>
              <a:t> </a:t>
            </a:r>
          </a:p>
          <a:p>
            <a:br>
              <a:rPr lang="fr-FR" dirty="0"/>
            </a:br>
            <a:endParaRPr lang="fr-FR" dirty="0"/>
          </a:p>
          <a:p>
            <a:r>
              <a:rPr lang="fr-FR" b="1" dirty="0"/>
              <a:t>🧠 Ce que l’image permet de comprendre</a:t>
            </a:r>
          </a:p>
          <a:p>
            <a:br>
              <a:rPr lang="fr-FR" dirty="0"/>
            </a:br>
            <a:endParaRPr lang="fr-FR" dirty="0"/>
          </a:p>
          <a:p>
            <a:r>
              <a:rPr lang="fr-FR" b="1" dirty="0"/>
              <a:t>Messages clés à faire émerger</a:t>
            </a:r>
          </a:p>
          <a:p>
            <a:r>
              <a:rPr lang="fr-FR" dirty="0"/>
              <a:t>La pression dépend de la </a:t>
            </a:r>
            <a:r>
              <a:rPr lang="fr-FR" b="1" dirty="0"/>
              <a:t>hauteur de liquide au-dessus</a:t>
            </a:r>
            <a:endParaRPr lang="fr-FR" dirty="0"/>
          </a:p>
          <a:p>
            <a:r>
              <a:rPr lang="fr-FR" dirty="0"/>
              <a:t>Pas de la forme du récipient</a:t>
            </a:r>
          </a:p>
          <a:p>
            <a:r>
              <a:rPr lang="fr-FR" dirty="0"/>
              <a:t>À même profondeur → même pression</a:t>
            </a:r>
          </a:p>
          <a:p>
            <a:r>
              <a:rPr lang="fr-FR" dirty="0"/>
              <a:t>Le poids du fluide explique la pression</a:t>
            </a:r>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15</a:t>
            </a:fld>
            <a:endParaRPr lang="fr-FR" altLang="fr-FR"/>
          </a:p>
        </p:txBody>
      </p:sp>
    </p:spTree>
    <p:extLst>
      <p:ext uri="{BB962C8B-B14F-4D97-AF65-F5344CB8AC3E}">
        <p14:creationId xmlns:p14="http://schemas.microsoft.com/office/powerpoint/2010/main" val="132279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r>
                  <a:rPr lang="fr-FR" dirty="0"/>
                  <a:t>Sur la surface latérale s’exercent des forces pressantes normales à cette surface, donc situées dans un plan horizontal et dont la résultante générale est nulle du fait de la symétrie cylindrique du système</a:t>
                </a:r>
              </a:p>
              <a:p>
                <a:endParaRPr lang="fr-FR" dirty="0"/>
              </a:p>
              <a:p>
                <a:r>
                  <a:rPr lang="fr-FR" sz="1200" b="1" kern="1200" dirty="0">
                    <a:solidFill>
                      <a:schemeClr val="tx1"/>
                    </a:solidFill>
                    <a:effectLst/>
                    <a:latin typeface="Helvetica" charset="0"/>
                    <a:ea typeface="+mn-ea"/>
                    <a:cs typeface="+mn-cs"/>
                  </a:rPr>
                  <a:t>Que représente ce schéma ?</a:t>
                </a:r>
                <a:endParaRPr lang="fr-FR" sz="1000" kern="1200" dirty="0">
                  <a:solidFill>
                    <a:schemeClr val="tx1"/>
                  </a:solidFill>
                  <a:effectLst/>
                  <a:latin typeface="Helvetica" charset="0"/>
                  <a:ea typeface="+mn-ea"/>
                  <a:cs typeface="+mn-cs"/>
                </a:endParaRPr>
              </a:p>
              <a:p>
                <a:r>
                  <a:rPr lang="fr-FR" sz="1200" kern="1200" dirty="0">
                    <a:solidFill>
                      <a:schemeClr val="tx1"/>
                    </a:solidFill>
                    <a:effectLst/>
                    <a:latin typeface="Helvetica" charset="0"/>
                    <a:ea typeface="+mn-ea"/>
                    <a:cs typeface="+mn-cs"/>
                  </a:rPr>
                  <a:t>Le schéma montre un </a:t>
                </a:r>
                <a:r>
                  <a:rPr lang="fr-FR" sz="1200" b="1" kern="1200" dirty="0">
                    <a:solidFill>
                      <a:schemeClr val="tx1"/>
                    </a:solidFill>
                    <a:effectLst/>
                    <a:latin typeface="Helvetica" charset="0"/>
                    <a:ea typeface="+mn-ea"/>
                    <a:cs typeface="+mn-cs"/>
                  </a:rPr>
                  <a:t>petit cylindre de liquide</a:t>
                </a:r>
                <a:r>
                  <a:rPr lang="fr-FR" sz="1200" kern="1200" dirty="0">
                    <a:solidFill>
                      <a:schemeClr val="tx1"/>
                    </a:solidFill>
                    <a:effectLst/>
                    <a:latin typeface="Helvetica" charset="0"/>
                    <a:ea typeface="+mn-ea"/>
                    <a:cs typeface="+mn-cs"/>
                  </a:rPr>
                  <a:t> :</a:t>
                </a:r>
              </a:p>
              <a:p>
                <a:pPr lvl="0"/>
                <a:r>
                  <a:rPr lang="fr-FR" sz="1200" kern="1200" dirty="0">
                    <a:solidFill>
                      <a:schemeClr val="tx1"/>
                    </a:solidFill>
                    <a:effectLst/>
                    <a:latin typeface="Helvetica" charset="0"/>
                    <a:ea typeface="+mn-ea"/>
                    <a:cs typeface="+mn-cs"/>
                  </a:rPr>
                  <a:t>de </a:t>
                </a:r>
                <a:r>
                  <a:rPr lang="fr-FR" sz="1200" b="1" kern="1200" dirty="0">
                    <a:solidFill>
                      <a:schemeClr val="tx1"/>
                    </a:solidFill>
                    <a:effectLst/>
                    <a:latin typeface="Helvetica" charset="0"/>
                    <a:ea typeface="+mn-ea"/>
                    <a:cs typeface="+mn-cs"/>
                  </a:rPr>
                  <a:t>section ΔS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de </a:t>
                </a:r>
                <a:r>
                  <a:rPr lang="fr-FR" sz="1200" b="1" kern="1200" dirty="0">
                    <a:solidFill>
                      <a:schemeClr val="tx1"/>
                    </a:solidFill>
                    <a:effectLst/>
                    <a:latin typeface="Helvetica" charset="0"/>
                    <a:ea typeface="+mn-ea"/>
                    <a:cs typeface="+mn-cs"/>
                  </a:rPr>
                  <a:t>hauteur h</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plongé dans un </a:t>
                </a:r>
                <a:r>
                  <a:rPr lang="fr-FR" sz="1200" b="1" kern="1200" dirty="0">
                    <a:solidFill>
                      <a:schemeClr val="tx1"/>
                    </a:solidFill>
                    <a:effectLst/>
                    <a:latin typeface="Helvetica" charset="0"/>
                    <a:ea typeface="+mn-ea"/>
                    <a:cs typeface="+mn-cs"/>
                  </a:rPr>
                  <a:t>liquide au repos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Axe </a:t>
                </a:r>
                <a:r>
                  <a:rPr lang="fr-FR" sz="1200" b="1" kern="1200" dirty="0">
                    <a:solidFill>
                      <a:schemeClr val="tx1"/>
                    </a:solidFill>
                    <a:effectLst/>
                    <a:latin typeface="Helvetica" charset="0"/>
                    <a:ea typeface="+mn-ea"/>
                    <a:cs typeface="+mn-cs"/>
                  </a:rPr>
                  <a:t>z vertical</a:t>
                </a:r>
                <a:r>
                  <a:rPr lang="fr-FR" sz="1200" kern="1200" dirty="0">
                    <a:solidFill>
                      <a:schemeClr val="tx1"/>
                    </a:solidFill>
                    <a:effectLst/>
                    <a:latin typeface="Helvetica" charset="0"/>
                    <a:ea typeface="+mn-ea"/>
                    <a:cs typeface="+mn-cs"/>
                  </a:rPr>
                  <a:t>, orienté vers le haut</a:t>
                </a:r>
              </a:p>
              <a:p>
                <a:pPr lvl="0"/>
                <a:r>
                  <a:rPr lang="fr-FR" sz="1200" kern="1200" dirty="0">
                    <a:solidFill>
                      <a:schemeClr val="tx1"/>
                    </a:solidFill>
                    <a:effectLst/>
                    <a:latin typeface="Helvetica" charset="0"/>
                    <a:ea typeface="+mn-ea"/>
                    <a:cs typeface="+mn-cs"/>
                  </a:rPr>
                  <a:t>Le cylindre est compris entre :</a:t>
                </a:r>
              </a:p>
              <a:p>
                <a:pPr lvl="1"/>
                <a:r>
                  <a:rPr lang="fr-FR" sz="1200" kern="1200" dirty="0">
                    <a:solidFill>
                      <a:schemeClr val="tx1"/>
                    </a:solidFill>
                    <a:effectLst/>
                    <a:latin typeface="Helvetica" charset="0"/>
                    <a:ea typeface="+mn-ea"/>
                    <a:cs typeface="+mn-cs"/>
                  </a:rPr>
                  <a:t>le niveau </a:t>
                </a:r>
                <a:r>
                  <a:rPr lang="fr-FR" sz="1200" b="1" kern="1200" dirty="0">
                    <a:solidFill>
                      <a:schemeClr val="tx1"/>
                    </a:solidFill>
                    <a:effectLst/>
                    <a:latin typeface="Helvetica" charset="0"/>
                    <a:ea typeface="+mn-ea"/>
                    <a:cs typeface="+mn-cs"/>
                  </a:rPr>
                  <a:t>z₁</a:t>
                </a:r>
                <a:r>
                  <a:rPr lang="fr-FR" sz="1200" kern="1200" dirty="0">
                    <a:solidFill>
                      <a:schemeClr val="tx1"/>
                    </a:solidFill>
                    <a:effectLst/>
                    <a:latin typeface="Helvetica" charset="0"/>
                    <a:ea typeface="+mn-ea"/>
                    <a:cs typeface="+mn-cs"/>
                  </a:rPr>
                  <a:t> (haut)</a:t>
                </a:r>
              </a:p>
              <a:p>
                <a:pPr lvl="1"/>
                <a:r>
                  <a:rPr lang="fr-FR" sz="1200" kern="1200" dirty="0">
                    <a:solidFill>
                      <a:schemeClr val="tx1"/>
                    </a:solidFill>
                    <a:effectLst/>
                    <a:latin typeface="Helvetica" charset="0"/>
                    <a:ea typeface="+mn-ea"/>
                    <a:cs typeface="+mn-cs"/>
                  </a:rPr>
                  <a:t>le niveau </a:t>
                </a:r>
                <a:r>
                  <a:rPr lang="fr-FR" sz="1200" b="1" kern="1200" dirty="0">
                    <a:solidFill>
                      <a:schemeClr val="tx1"/>
                    </a:solidFill>
                    <a:effectLst/>
                    <a:latin typeface="Helvetica" charset="0"/>
                    <a:ea typeface="+mn-ea"/>
                    <a:cs typeface="+mn-cs"/>
                  </a:rPr>
                  <a:t>z₂</a:t>
                </a:r>
                <a:r>
                  <a:rPr lang="fr-FR" sz="1200" kern="1200" dirty="0">
                    <a:solidFill>
                      <a:schemeClr val="tx1"/>
                    </a:solidFill>
                    <a:effectLst/>
                    <a:latin typeface="Helvetica" charset="0"/>
                    <a:ea typeface="+mn-ea"/>
                    <a:cs typeface="+mn-cs"/>
                  </a:rPr>
                  <a:t> (bas)</a:t>
                </a:r>
              </a:p>
              <a:p>
                <a:pPr lvl="0"/>
                <a:r>
                  <a:rPr lang="fr-FR" sz="1200" kern="1200" dirty="0">
                    <a:solidFill>
                      <a:schemeClr val="tx1"/>
                    </a:solidFill>
                    <a:effectLst/>
                    <a:latin typeface="Helvetica" charset="0"/>
                    <a:ea typeface="+mn-ea"/>
                    <a:cs typeface="+mn-cs"/>
                  </a:rPr>
                  <a:t>La hauteur du cylindre est : h = z1 - z2</a:t>
                </a:r>
              </a:p>
              <a:p>
                <a:pPr lvl="0"/>
                <a:endParaRPr lang="fr-FR" sz="1200" kern="1200" dirty="0">
                  <a:solidFill>
                    <a:schemeClr val="tx1"/>
                  </a:solidFill>
                  <a:effectLst/>
                  <a:latin typeface="Helvetica" charset="0"/>
                  <a:ea typeface="+mn-ea"/>
                  <a:cs typeface="+mn-cs"/>
                </a:endParaRPr>
              </a:p>
              <a:p>
                <a:r>
                  <a:rPr lang="fr-FR" sz="1200" b="1" kern="1200" dirty="0">
                    <a:solidFill>
                      <a:schemeClr val="tx1"/>
                    </a:solidFill>
                    <a:effectLst/>
                    <a:latin typeface="Helvetica" charset="0"/>
                    <a:ea typeface="+mn-ea"/>
                    <a:cs typeface="+mn-cs"/>
                  </a:rPr>
                  <a:t>⚖️ Forces qui s’exercent sur le cylindre</a:t>
                </a:r>
                <a:endParaRPr lang="fr-FR" sz="1000" kern="1200" dirty="0">
                  <a:solidFill>
                    <a:schemeClr val="tx1"/>
                  </a:solidFill>
                  <a:effectLst/>
                  <a:latin typeface="Helvetica" charset="0"/>
                  <a:ea typeface="+mn-ea"/>
                  <a:cs typeface="+mn-cs"/>
                </a:endParaRPr>
              </a:p>
              <a:p>
                <a:r>
                  <a:rPr lang="fr-FR" sz="1200" b="1" kern="1200" dirty="0">
                    <a:solidFill>
                      <a:schemeClr val="tx1"/>
                    </a:solidFill>
                    <a:effectLst/>
                    <a:latin typeface="Helvetica" charset="0"/>
                    <a:ea typeface="+mn-ea"/>
                    <a:cs typeface="+mn-cs"/>
                  </a:rPr>
                  <a:t>1️⃣ Force de pression en haut : vecteur F1</a:t>
                </a:r>
                <a:endParaRPr lang="fr-FR" sz="11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Exercée par le liquide situé </a:t>
                </a:r>
                <a:r>
                  <a:rPr lang="fr-FR" sz="1200" b="1" kern="1200" dirty="0">
                    <a:solidFill>
                      <a:schemeClr val="tx1"/>
                    </a:solidFill>
                    <a:effectLst/>
                    <a:latin typeface="Helvetica" charset="0"/>
                    <a:ea typeface="+mn-ea"/>
                    <a:cs typeface="+mn-cs"/>
                  </a:rPr>
                  <a:t>au-dessus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Direction : </a:t>
                </a:r>
                <a:r>
                  <a:rPr lang="fr-FR" sz="1200" b="1" kern="1200" dirty="0">
                    <a:solidFill>
                      <a:schemeClr val="tx1"/>
                    </a:solidFill>
                    <a:effectLst/>
                    <a:latin typeface="Helvetica" charset="0"/>
                    <a:ea typeface="+mn-ea"/>
                    <a:cs typeface="+mn-cs"/>
                  </a:rPr>
                  <a:t>vers le bas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Intensité :F1 = P(z1)/S</a:t>
                </a:r>
              </a:p>
              <a:p>
                <a:r>
                  <a:rPr lang="fr-FR" sz="1200" b="1" kern="1200" dirty="0">
                    <a:solidFill>
                      <a:schemeClr val="tx1"/>
                    </a:solidFill>
                    <a:effectLst/>
                    <a:latin typeface="Helvetica" charset="0"/>
                    <a:ea typeface="+mn-ea"/>
                    <a:cs typeface="+mn-cs"/>
                  </a:rPr>
                  <a:t>2️⃣ Force de pression en bas : vecteur F2</a:t>
                </a:r>
                <a:endParaRPr lang="fr-FR" sz="11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Exercée par le liquide situé </a:t>
                </a:r>
                <a:r>
                  <a:rPr lang="fr-FR" sz="1200" b="1" kern="1200" dirty="0">
                    <a:solidFill>
                      <a:schemeClr val="tx1"/>
                    </a:solidFill>
                    <a:effectLst/>
                    <a:latin typeface="Helvetica" charset="0"/>
                    <a:ea typeface="+mn-ea"/>
                    <a:cs typeface="+mn-cs"/>
                  </a:rPr>
                  <a:t>en dessous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Direction : </a:t>
                </a:r>
                <a:r>
                  <a:rPr lang="fr-FR" sz="1200" b="1" kern="1200" dirty="0">
                    <a:solidFill>
                      <a:schemeClr val="tx1"/>
                    </a:solidFill>
                    <a:effectLst/>
                    <a:latin typeface="Helvetica" charset="0"/>
                    <a:ea typeface="+mn-ea"/>
                    <a:cs typeface="+mn-cs"/>
                  </a:rPr>
                  <a:t>vers le haut</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Intensité :F2 = P(z2)/S</a:t>
                </a:r>
              </a:p>
              <a:p>
                <a:r>
                  <a:rPr lang="fr-FR" sz="1200" b="1" kern="1200" dirty="0">
                    <a:solidFill>
                      <a:schemeClr val="tx1"/>
                    </a:solidFill>
                    <a:effectLst/>
                    <a:latin typeface="Helvetica" charset="0"/>
                    <a:ea typeface="+mn-ea"/>
                    <a:cs typeface="+mn-cs"/>
                  </a:rPr>
                  <a:t>3️⃣ Poids du cylindre de liquide : vecteur P = vecteur mg</a:t>
                </a:r>
                <a:endParaRPr lang="fr-FR" sz="11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Masse : m =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𝜌</m:t>
                    </m:r>
                  </m:oMath>
                </a14:m>
                <a:r>
                  <a:rPr lang="fr-FR" sz="1200" kern="1200" dirty="0">
                    <a:solidFill>
                      <a:schemeClr val="tx1"/>
                    </a:solidFill>
                    <a:effectLst/>
                    <a:latin typeface="Helvetica" charset="0"/>
                    <a:ea typeface="+mn-ea"/>
                    <a:cs typeface="+mn-cs"/>
                  </a:rPr>
                  <a:t>g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m:t>
                    </m:r>
                  </m:oMath>
                </a14:m>
                <a:r>
                  <a:rPr lang="fr-FR" sz="1200" kern="1200" dirty="0">
                    <a:solidFill>
                      <a:schemeClr val="tx1"/>
                    </a:solidFill>
                    <a:effectLst/>
                    <a:latin typeface="Helvetica" charset="0"/>
                    <a:ea typeface="+mn-ea"/>
                    <a:cs typeface="+mn-cs"/>
                  </a:rPr>
                  <a:t>S h</a:t>
                </a:r>
              </a:p>
              <a:p>
                <a:pPr lvl="0"/>
                <a:r>
                  <a:rPr lang="fr-FR" sz="1200" kern="1200" dirty="0">
                    <a:solidFill>
                      <a:schemeClr val="tx1"/>
                    </a:solidFill>
                    <a:effectLst/>
                    <a:latin typeface="Helvetica" charset="0"/>
                    <a:ea typeface="+mn-ea"/>
                    <a:cs typeface="+mn-cs"/>
                  </a:rPr>
                  <a:t>Direction : </a:t>
                </a:r>
                <a:r>
                  <a:rPr lang="fr-FR" sz="1200" b="1" kern="1200" dirty="0">
                    <a:solidFill>
                      <a:schemeClr val="tx1"/>
                    </a:solidFill>
                    <a:effectLst/>
                    <a:latin typeface="Helvetica" charset="0"/>
                    <a:ea typeface="+mn-ea"/>
                    <a:cs typeface="+mn-cs"/>
                  </a:rPr>
                  <a:t>vers le bas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Force : P =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𝜌</m:t>
                    </m:r>
                  </m:oMath>
                </a14:m>
                <a:r>
                  <a:rPr lang="fr-FR" sz="1200" kern="1200" dirty="0">
                    <a:solidFill>
                      <a:schemeClr val="tx1"/>
                    </a:solidFill>
                    <a:effectLst/>
                    <a:latin typeface="Helvetica" charset="0"/>
                    <a:ea typeface="+mn-ea"/>
                    <a:cs typeface="+mn-cs"/>
                  </a:rPr>
                  <a:t>g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m:t>
                    </m:r>
                  </m:oMath>
                </a14:m>
                <a:r>
                  <a:rPr lang="fr-FR" sz="1200" kern="1200" dirty="0">
                    <a:solidFill>
                      <a:schemeClr val="tx1"/>
                    </a:solidFill>
                    <a:effectLst/>
                    <a:latin typeface="Helvetica" charset="0"/>
                    <a:ea typeface="+mn-ea"/>
                    <a:cs typeface="+mn-cs"/>
                  </a:rPr>
                  <a:t>S h</a:t>
                </a:r>
              </a:p>
              <a:p>
                <a:pPr lvl="0"/>
                <a:endParaRPr lang="fr-FR" sz="1200" kern="1200" dirty="0">
                  <a:solidFill>
                    <a:schemeClr val="tx1"/>
                  </a:solidFill>
                  <a:effectLst/>
                  <a:latin typeface="Helvetica" charset="0"/>
                  <a:ea typeface="+mn-ea"/>
                  <a:cs typeface="+mn-cs"/>
                </a:endParaRPr>
              </a:p>
              <a:p>
                <a:r>
                  <a:rPr lang="fr-FR" sz="1200" b="1" kern="1200" dirty="0">
                    <a:solidFill>
                      <a:schemeClr val="tx1"/>
                    </a:solidFill>
                    <a:effectLst/>
                    <a:latin typeface="Helvetica" charset="0"/>
                    <a:ea typeface="+mn-ea"/>
                    <a:cs typeface="+mn-cs"/>
                  </a:rPr>
                  <a:t>⚖️ Condition d’équilibre (liquide au repos)</a:t>
                </a:r>
                <a:endParaRPr lang="fr-FR" sz="1200" kern="1200" dirty="0">
                  <a:solidFill>
                    <a:schemeClr val="tx1"/>
                  </a:solidFill>
                  <a:effectLst/>
                  <a:latin typeface="Helvetica" charset="0"/>
                  <a:ea typeface="+mn-ea"/>
                  <a:cs typeface="+mn-cs"/>
                </a:endParaRPr>
              </a:p>
              <a:p>
                <a:r>
                  <a:rPr lang="fr-FR" sz="1200" kern="1200" dirty="0">
                    <a:solidFill>
                      <a:schemeClr val="tx1"/>
                    </a:solidFill>
                    <a:effectLst/>
                    <a:latin typeface="Helvetica" charset="0"/>
                    <a:ea typeface="+mn-ea"/>
                    <a:cs typeface="+mn-cs"/>
                  </a:rPr>
                  <a:t>Puisque le liquide est </a:t>
                </a:r>
                <a:r>
                  <a:rPr lang="fr-FR" sz="1200" b="1" kern="1200" dirty="0">
                    <a:solidFill>
                      <a:schemeClr val="tx1"/>
                    </a:solidFill>
                    <a:effectLst/>
                    <a:latin typeface="Helvetica" charset="0"/>
                    <a:ea typeface="+mn-ea"/>
                    <a:cs typeface="+mn-cs"/>
                  </a:rPr>
                  <a:t>immobile</a:t>
                </a:r>
                <a:r>
                  <a:rPr lang="fr-FR" sz="1200" kern="1200" dirty="0">
                    <a:solidFill>
                      <a:schemeClr val="tx1"/>
                    </a:solidFill>
                    <a:effectLst/>
                    <a:latin typeface="Helvetica" charset="0"/>
                    <a:ea typeface="+mn-ea"/>
                    <a:cs typeface="+mn-cs"/>
                  </a:rPr>
                  <a:t>, la somme des forces est nulle :</a:t>
                </a:r>
              </a:p>
              <a:p>
                <a:r>
                  <a:rPr lang="fr-FR" sz="1200" kern="1200" dirty="0">
                    <a:solidFill>
                      <a:schemeClr val="tx1"/>
                    </a:solidFill>
                    <a:effectLst/>
                    <a:latin typeface="Helvetica" charset="0"/>
                    <a:ea typeface="+mn-ea"/>
                    <a:cs typeface="+mn-cs"/>
                  </a:rPr>
                  <a:t>F2 - F1 - mg = 0</a:t>
                </a:r>
              </a:p>
              <a:p>
                <a:r>
                  <a:rPr lang="fr-FR" sz="1200" kern="1200" dirty="0">
                    <a:solidFill>
                      <a:schemeClr val="tx1"/>
                    </a:solidFill>
                    <a:effectLst/>
                    <a:latin typeface="Helvetica" charset="0"/>
                    <a:ea typeface="+mn-ea"/>
                    <a:cs typeface="+mn-cs"/>
                  </a:rPr>
                  <a:t>En remplaçant :</a:t>
                </a:r>
                <a:r>
                  <a:rPr lang="fr-FR" sz="1200" kern="1200" baseline="0" dirty="0">
                    <a:solidFill>
                      <a:schemeClr val="tx1"/>
                    </a:solidFill>
                    <a:effectLst/>
                    <a:latin typeface="Helvetica" charset="0"/>
                    <a:ea typeface="+mn-ea"/>
                    <a:cs typeface="+mn-cs"/>
                  </a:rPr>
                  <a:t> </a:t>
                </a:r>
                <a:r>
                  <a:rPr lang="fr-FR" sz="1200" kern="1200" dirty="0">
                    <a:solidFill>
                      <a:schemeClr val="tx1"/>
                    </a:solidFill>
                    <a:effectLst/>
                    <a:latin typeface="Helvetica" charset="0"/>
                    <a:ea typeface="+mn-ea"/>
                    <a:cs typeface="+mn-cs"/>
                  </a:rPr>
                  <a:t>P(z2)/</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m:t>
                    </m:r>
                  </m:oMath>
                </a14:m>
                <a:r>
                  <a:rPr lang="fr-FR" sz="1200" kern="1200" dirty="0">
                    <a:solidFill>
                      <a:schemeClr val="tx1"/>
                    </a:solidFill>
                    <a:effectLst/>
                    <a:latin typeface="Helvetica" charset="0"/>
                    <a:ea typeface="+mn-ea"/>
                    <a:cs typeface="+mn-cs"/>
                  </a:rPr>
                  <a:t>S - P(z1)/</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m:t>
                    </m:r>
                  </m:oMath>
                </a14:m>
                <a:r>
                  <a:rPr lang="fr-FR" sz="1200" kern="1200" dirty="0">
                    <a:solidFill>
                      <a:schemeClr val="tx1"/>
                    </a:solidFill>
                    <a:effectLst/>
                    <a:latin typeface="Helvetica" charset="0"/>
                    <a:ea typeface="+mn-ea"/>
                    <a:cs typeface="+mn-cs"/>
                  </a:rPr>
                  <a:t>S =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𝜌</m:t>
                    </m:r>
                  </m:oMath>
                </a14:m>
                <a:r>
                  <a:rPr lang="fr-FR" sz="1200" kern="1200" dirty="0">
                    <a:solidFill>
                      <a:schemeClr val="tx1"/>
                    </a:solidFill>
                    <a:effectLst/>
                    <a:latin typeface="Helvetica" charset="0"/>
                    <a:ea typeface="+mn-ea"/>
                    <a:cs typeface="+mn-cs"/>
                  </a:rPr>
                  <a:t>g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m:t>
                    </m:r>
                  </m:oMath>
                </a14:m>
                <a:r>
                  <a:rPr lang="fr-FR" sz="1200" kern="1200" dirty="0">
                    <a:solidFill>
                      <a:schemeClr val="tx1"/>
                    </a:solidFill>
                    <a:effectLst/>
                    <a:latin typeface="Helvetica" charset="0"/>
                    <a:ea typeface="+mn-ea"/>
                    <a:cs typeface="+mn-cs"/>
                  </a:rPr>
                  <a:t>S h</a:t>
                </a:r>
                <a:r>
                  <a:rPr lang="fr-FR" dirty="0">
                    <a:effectLst/>
                  </a:rPr>
                  <a:t> </a:t>
                </a:r>
                <a:endParaRPr lang="fr-FR" sz="1200" kern="1200" dirty="0">
                  <a:solidFill>
                    <a:schemeClr val="tx1"/>
                  </a:solidFill>
                  <a:effectLst/>
                  <a:latin typeface="Helvetica" charset="0"/>
                  <a:ea typeface="+mn-ea"/>
                  <a:cs typeface="+mn-cs"/>
                </a:endParaRPr>
              </a:p>
              <a:p>
                <a:r>
                  <a:rPr lang="fr-FR" sz="1200" kern="1200" dirty="0">
                    <a:solidFill>
                      <a:schemeClr val="tx1"/>
                    </a:solidFill>
                    <a:effectLst/>
                    <a:latin typeface="Helvetica" charset="0"/>
                    <a:ea typeface="+mn-ea"/>
                    <a:cs typeface="+mn-cs"/>
                  </a:rPr>
                  <a:t>On simplifie par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m:t>
                    </m:r>
                  </m:oMath>
                </a14:m>
                <a:r>
                  <a:rPr lang="fr-FR" sz="1200" kern="1200" dirty="0">
                    <a:solidFill>
                      <a:schemeClr val="tx1"/>
                    </a:solidFill>
                    <a:effectLst/>
                    <a:latin typeface="Helvetica" charset="0"/>
                    <a:ea typeface="+mn-ea"/>
                    <a:cs typeface="+mn-cs"/>
                  </a:rPr>
                  <a:t> S :</a:t>
                </a:r>
              </a:p>
              <a:p>
                <a:r>
                  <a:rPr lang="fr-FR" sz="1200" kern="1200" dirty="0">
                    <a:solidFill>
                      <a:schemeClr val="tx1"/>
                    </a:solidFill>
                    <a:effectLst/>
                    <a:latin typeface="Helvetica" charset="0"/>
                    <a:ea typeface="+mn-ea"/>
                    <a:cs typeface="+mn-cs"/>
                  </a:rPr>
                  <a:t>P(z2) - P(z1) = </a:t>
                </a:r>
                <a14:m>
                  <m:oMath xmlns:m="http://schemas.openxmlformats.org/officeDocument/2006/math">
                    <m:r>
                      <a:rPr lang="fr-FR" sz="1200" i="1" kern="1200">
                        <a:solidFill>
                          <a:schemeClr val="tx1"/>
                        </a:solidFill>
                        <a:effectLst/>
                        <a:latin typeface="Cambria Math" panose="02040503050406030204" pitchFamily="18" charset="0"/>
                        <a:ea typeface="+mn-ea"/>
                        <a:cs typeface="+mn-cs"/>
                      </a:rPr>
                      <m:t>𝜌</m:t>
                    </m:r>
                  </m:oMath>
                </a14:m>
                <a:r>
                  <a:rPr lang="fr-FR" sz="1200" kern="1200" dirty="0">
                    <a:solidFill>
                      <a:schemeClr val="tx1"/>
                    </a:solidFill>
                    <a:effectLst/>
                    <a:latin typeface="Helvetica" charset="0"/>
                    <a:ea typeface="+mn-ea"/>
                    <a:cs typeface="+mn-cs"/>
                  </a:rPr>
                  <a:t>g h</a:t>
                </a:r>
              </a:p>
              <a:p>
                <a:pPr lvl="0"/>
                <a:r>
                  <a:rPr lang="fr-FR" sz="1200" kern="1200" dirty="0">
                    <a:solidFill>
                      <a:schemeClr val="tx1"/>
                    </a:solidFill>
                    <a:effectLst/>
                    <a:latin typeface="Helvetica" charset="0"/>
                    <a:ea typeface="+mn-ea"/>
                    <a:cs typeface="+mn-cs"/>
                  </a:rPr>
                  <a:t>La </a:t>
                </a:r>
                <a:r>
                  <a:rPr lang="fr-FR" sz="1200" b="1" kern="1200" dirty="0">
                    <a:solidFill>
                      <a:schemeClr val="tx1"/>
                    </a:solidFill>
                    <a:effectLst/>
                    <a:latin typeface="Helvetica" charset="0"/>
                    <a:ea typeface="+mn-ea"/>
                    <a:cs typeface="+mn-cs"/>
                  </a:rPr>
                  <a:t>pression augmente quand on descend</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Cette augmentation est due au </a:t>
                </a:r>
                <a:r>
                  <a:rPr lang="fr-FR" sz="1200" b="1" kern="1200" dirty="0">
                    <a:solidFill>
                      <a:schemeClr val="tx1"/>
                    </a:solidFill>
                    <a:effectLst/>
                    <a:latin typeface="Helvetica" charset="0"/>
                    <a:ea typeface="+mn-ea"/>
                    <a:cs typeface="+mn-cs"/>
                  </a:rPr>
                  <a:t>poids du liquide au-dessus</a:t>
                </a:r>
                <a:endParaRPr lang="fr-FR" sz="1200" kern="1200" dirty="0">
                  <a:solidFill>
                    <a:schemeClr val="tx1"/>
                  </a:solidFill>
                  <a:effectLst/>
                  <a:latin typeface="Helvetica" charset="0"/>
                  <a:ea typeface="+mn-ea"/>
                  <a:cs typeface="+mn-cs"/>
                </a:endParaRPr>
              </a:p>
              <a:p>
                <a:pPr lvl="0"/>
                <a:r>
                  <a:rPr lang="fr-FR" sz="1200" b="1" kern="1200" dirty="0">
                    <a:solidFill>
                      <a:schemeClr val="tx1"/>
                    </a:solidFill>
                    <a:effectLst/>
                    <a:latin typeface="Helvetica" charset="0"/>
                    <a:ea typeface="+mn-ea"/>
                    <a:cs typeface="+mn-cs"/>
                  </a:rPr>
                  <a:t>La pression compense exactement le poids du fluide</a:t>
                </a:r>
              </a:p>
              <a:p>
                <a:pPr lvl="0"/>
                <a:r>
                  <a:rPr lang="fr-FR" sz="1200" b="1" kern="1200" dirty="0">
                    <a:solidFill>
                      <a:schemeClr val="tx1"/>
                    </a:solidFill>
                    <a:effectLst/>
                    <a:latin typeface="Helvetica" charset="0"/>
                    <a:ea typeface="+mn-ea"/>
                    <a:cs typeface="+mn-cs"/>
                  </a:rPr>
                  <a:t>ne prend pas en compte la surface</a:t>
                </a:r>
                <a:endParaRPr lang="fr-FR" sz="1200" kern="1200" dirty="0">
                  <a:solidFill>
                    <a:schemeClr val="tx1"/>
                  </a:solidFill>
                  <a:effectLst/>
                  <a:latin typeface="Helvetica" charset="0"/>
                  <a:ea typeface="+mn-ea"/>
                  <a:cs typeface="+mn-cs"/>
                </a:endParaRPr>
              </a:p>
              <a:p>
                <a:endParaRPr lang="fr-FR" dirty="0"/>
              </a:p>
            </p:txBody>
          </p:sp>
        </mc:Choice>
        <mc:Fallback xmlns="">
          <p:sp>
            <p:nvSpPr>
              <p:cNvPr id="3" name="Espace réservé des notes 2"/>
              <p:cNvSpPr>
                <a:spLocks noGrp="1"/>
              </p:cNvSpPr>
              <p:nvPr>
                <p:ph type="body" idx="1"/>
              </p:nvPr>
            </p:nvSpPr>
            <p:spPr/>
            <p:txBody>
              <a:bodyPr/>
              <a:lstStyle/>
              <a:p>
                <a:r>
                  <a:rPr lang="fr-FR" dirty="0"/>
                  <a:t>Sur la surface latérale s’exercent des forces pressantes normales à cette surface, donc situées dans un plan horizontal et dont la résultante générale est nulle du fait de la symétrie cylindrique du système</a:t>
                </a:r>
              </a:p>
              <a:p>
                <a:endParaRPr lang="fr-FR" dirty="0"/>
              </a:p>
              <a:p>
                <a:r>
                  <a:rPr lang="fr-FR" sz="1200" b="1" kern="1200" dirty="0">
                    <a:solidFill>
                      <a:schemeClr val="tx1"/>
                    </a:solidFill>
                    <a:effectLst/>
                    <a:latin typeface="Helvetica" charset="0"/>
                    <a:ea typeface="+mn-ea"/>
                    <a:cs typeface="+mn-cs"/>
                  </a:rPr>
                  <a:t>Que représente ce schéma ?</a:t>
                </a:r>
                <a:endParaRPr lang="fr-FR" sz="1000" kern="1200" dirty="0">
                  <a:solidFill>
                    <a:schemeClr val="tx1"/>
                  </a:solidFill>
                  <a:effectLst/>
                  <a:latin typeface="Helvetica" charset="0"/>
                  <a:ea typeface="+mn-ea"/>
                  <a:cs typeface="+mn-cs"/>
                </a:endParaRPr>
              </a:p>
              <a:p>
                <a:r>
                  <a:rPr lang="fr-FR" sz="1200" kern="1200" dirty="0">
                    <a:solidFill>
                      <a:schemeClr val="tx1"/>
                    </a:solidFill>
                    <a:effectLst/>
                    <a:latin typeface="Helvetica" charset="0"/>
                    <a:ea typeface="+mn-ea"/>
                    <a:cs typeface="+mn-cs"/>
                  </a:rPr>
                  <a:t>Le schéma montre un </a:t>
                </a:r>
                <a:r>
                  <a:rPr lang="fr-FR" sz="1200" b="1" kern="1200" dirty="0">
                    <a:solidFill>
                      <a:schemeClr val="tx1"/>
                    </a:solidFill>
                    <a:effectLst/>
                    <a:latin typeface="Helvetica" charset="0"/>
                    <a:ea typeface="+mn-ea"/>
                    <a:cs typeface="+mn-cs"/>
                  </a:rPr>
                  <a:t>petit cylindre de liquide</a:t>
                </a:r>
                <a:r>
                  <a:rPr lang="fr-FR" sz="1200" kern="1200" dirty="0">
                    <a:solidFill>
                      <a:schemeClr val="tx1"/>
                    </a:solidFill>
                    <a:effectLst/>
                    <a:latin typeface="Helvetica" charset="0"/>
                    <a:ea typeface="+mn-ea"/>
                    <a:cs typeface="+mn-cs"/>
                  </a:rPr>
                  <a:t> :</a:t>
                </a:r>
              </a:p>
              <a:p>
                <a:pPr lvl="0"/>
                <a:r>
                  <a:rPr lang="fr-FR" sz="1200" kern="1200" dirty="0">
                    <a:solidFill>
                      <a:schemeClr val="tx1"/>
                    </a:solidFill>
                    <a:effectLst/>
                    <a:latin typeface="Helvetica" charset="0"/>
                    <a:ea typeface="+mn-ea"/>
                    <a:cs typeface="+mn-cs"/>
                  </a:rPr>
                  <a:t>de </a:t>
                </a:r>
                <a:r>
                  <a:rPr lang="fr-FR" sz="1200" b="1" kern="1200" dirty="0">
                    <a:solidFill>
                      <a:schemeClr val="tx1"/>
                    </a:solidFill>
                    <a:effectLst/>
                    <a:latin typeface="Helvetica" charset="0"/>
                    <a:ea typeface="+mn-ea"/>
                    <a:cs typeface="+mn-cs"/>
                  </a:rPr>
                  <a:t>section ΔS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de </a:t>
                </a:r>
                <a:r>
                  <a:rPr lang="fr-FR" sz="1200" b="1" kern="1200" dirty="0">
                    <a:solidFill>
                      <a:schemeClr val="tx1"/>
                    </a:solidFill>
                    <a:effectLst/>
                    <a:latin typeface="Helvetica" charset="0"/>
                    <a:ea typeface="+mn-ea"/>
                    <a:cs typeface="+mn-cs"/>
                  </a:rPr>
                  <a:t>hauteur h</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plongé dans un </a:t>
                </a:r>
                <a:r>
                  <a:rPr lang="fr-FR" sz="1200" b="1" kern="1200" dirty="0">
                    <a:solidFill>
                      <a:schemeClr val="tx1"/>
                    </a:solidFill>
                    <a:effectLst/>
                    <a:latin typeface="Helvetica" charset="0"/>
                    <a:ea typeface="+mn-ea"/>
                    <a:cs typeface="+mn-cs"/>
                  </a:rPr>
                  <a:t>liquide au repos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Axe </a:t>
                </a:r>
                <a:r>
                  <a:rPr lang="fr-FR" sz="1200" b="1" kern="1200" dirty="0">
                    <a:solidFill>
                      <a:schemeClr val="tx1"/>
                    </a:solidFill>
                    <a:effectLst/>
                    <a:latin typeface="Helvetica" charset="0"/>
                    <a:ea typeface="+mn-ea"/>
                    <a:cs typeface="+mn-cs"/>
                  </a:rPr>
                  <a:t>z vertical</a:t>
                </a:r>
                <a:r>
                  <a:rPr lang="fr-FR" sz="1200" kern="1200" dirty="0">
                    <a:solidFill>
                      <a:schemeClr val="tx1"/>
                    </a:solidFill>
                    <a:effectLst/>
                    <a:latin typeface="Helvetica" charset="0"/>
                    <a:ea typeface="+mn-ea"/>
                    <a:cs typeface="+mn-cs"/>
                  </a:rPr>
                  <a:t>, orienté vers le haut</a:t>
                </a:r>
              </a:p>
              <a:p>
                <a:pPr lvl="0"/>
                <a:r>
                  <a:rPr lang="fr-FR" sz="1200" kern="1200" dirty="0">
                    <a:solidFill>
                      <a:schemeClr val="tx1"/>
                    </a:solidFill>
                    <a:effectLst/>
                    <a:latin typeface="Helvetica" charset="0"/>
                    <a:ea typeface="+mn-ea"/>
                    <a:cs typeface="+mn-cs"/>
                  </a:rPr>
                  <a:t>Le cylindre est compris entre :</a:t>
                </a:r>
              </a:p>
              <a:p>
                <a:pPr lvl="1"/>
                <a:r>
                  <a:rPr lang="fr-FR" sz="1200" kern="1200" dirty="0">
                    <a:solidFill>
                      <a:schemeClr val="tx1"/>
                    </a:solidFill>
                    <a:effectLst/>
                    <a:latin typeface="Helvetica" charset="0"/>
                    <a:ea typeface="+mn-ea"/>
                    <a:cs typeface="+mn-cs"/>
                  </a:rPr>
                  <a:t>le niveau </a:t>
                </a:r>
                <a:r>
                  <a:rPr lang="fr-FR" sz="1200" b="1" kern="1200" dirty="0">
                    <a:solidFill>
                      <a:schemeClr val="tx1"/>
                    </a:solidFill>
                    <a:effectLst/>
                    <a:latin typeface="Helvetica" charset="0"/>
                    <a:ea typeface="+mn-ea"/>
                    <a:cs typeface="+mn-cs"/>
                  </a:rPr>
                  <a:t>z₁</a:t>
                </a:r>
                <a:r>
                  <a:rPr lang="fr-FR" sz="1200" kern="1200" dirty="0">
                    <a:solidFill>
                      <a:schemeClr val="tx1"/>
                    </a:solidFill>
                    <a:effectLst/>
                    <a:latin typeface="Helvetica" charset="0"/>
                    <a:ea typeface="+mn-ea"/>
                    <a:cs typeface="+mn-cs"/>
                  </a:rPr>
                  <a:t> (haut)</a:t>
                </a:r>
              </a:p>
              <a:p>
                <a:pPr lvl="1"/>
                <a:r>
                  <a:rPr lang="fr-FR" sz="1200" kern="1200" dirty="0">
                    <a:solidFill>
                      <a:schemeClr val="tx1"/>
                    </a:solidFill>
                    <a:effectLst/>
                    <a:latin typeface="Helvetica" charset="0"/>
                    <a:ea typeface="+mn-ea"/>
                    <a:cs typeface="+mn-cs"/>
                  </a:rPr>
                  <a:t>le niveau </a:t>
                </a:r>
                <a:r>
                  <a:rPr lang="fr-FR" sz="1200" b="1" kern="1200" dirty="0">
                    <a:solidFill>
                      <a:schemeClr val="tx1"/>
                    </a:solidFill>
                    <a:effectLst/>
                    <a:latin typeface="Helvetica" charset="0"/>
                    <a:ea typeface="+mn-ea"/>
                    <a:cs typeface="+mn-cs"/>
                  </a:rPr>
                  <a:t>z₂</a:t>
                </a:r>
                <a:r>
                  <a:rPr lang="fr-FR" sz="1200" kern="1200" dirty="0">
                    <a:solidFill>
                      <a:schemeClr val="tx1"/>
                    </a:solidFill>
                    <a:effectLst/>
                    <a:latin typeface="Helvetica" charset="0"/>
                    <a:ea typeface="+mn-ea"/>
                    <a:cs typeface="+mn-cs"/>
                  </a:rPr>
                  <a:t> (bas)</a:t>
                </a:r>
              </a:p>
              <a:p>
                <a:pPr lvl="0"/>
                <a:r>
                  <a:rPr lang="fr-FR" sz="1200" kern="1200" dirty="0">
                    <a:solidFill>
                      <a:schemeClr val="tx1"/>
                    </a:solidFill>
                    <a:effectLst/>
                    <a:latin typeface="Helvetica" charset="0"/>
                    <a:ea typeface="+mn-ea"/>
                    <a:cs typeface="+mn-cs"/>
                  </a:rPr>
                  <a:t>La hauteur du cylindre est : h = z1 - z2</a:t>
                </a:r>
              </a:p>
              <a:p>
                <a:pPr lvl="0"/>
                <a:endParaRPr lang="fr-FR" sz="1200" kern="1200" dirty="0">
                  <a:solidFill>
                    <a:schemeClr val="tx1"/>
                  </a:solidFill>
                  <a:effectLst/>
                  <a:latin typeface="Helvetica" charset="0"/>
                  <a:ea typeface="+mn-ea"/>
                  <a:cs typeface="+mn-cs"/>
                </a:endParaRPr>
              </a:p>
              <a:p>
                <a:r>
                  <a:rPr lang="fr-FR" sz="1200" b="1" kern="1200" dirty="0">
                    <a:solidFill>
                      <a:schemeClr val="tx1"/>
                    </a:solidFill>
                    <a:effectLst/>
                    <a:latin typeface="Helvetica" charset="0"/>
                    <a:ea typeface="+mn-ea"/>
                    <a:cs typeface="+mn-cs"/>
                  </a:rPr>
                  <a:t>⚖️ Forces qui s’exercent sur le cylindre</a:t>
                </a:r>
                <a:endParaRPr lang="fr-FR" sz="1000" kern="1200" dirty="0">
                  <a:solidFill>
                    <a:schemeClr val="tx1"/>
                  </a:solidFill>
                  <a:effectLst/>
                  <a:latin typeface="Helvetica" charset="0"/>
                  <a:ea typeface="+mn-ea"/>
                  <a:cs typeface="+mn-cs"/>
                </a:endParaRPr>
              </a:p>
              <a:p>
                <a:r>
                  <a:rPr lang="fr-FR" sz="1200" b="1" kern="1200" dirty="0">
                    <a:solidFill>
                      <a:schemeClr val="tx1"/>
                    </a:solidFill>
                    <a:effectLst/>
                    <a:latin typeface="Helvetica" charset="0"/>
                    <a:ea typeface="+mn-ea"/>
                    <a:cs typeface="+mn-cs"/>
                  </a:rPr>
                  <a:t>1️⃣ Force de pression en haut : vecteur F1</a:t>
                </a:r>
                <a:endParaRPr lang="fr-FR" sz="11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Exercée par le liquide situé </a:t>
                </a:r>
                <a:r>
                  <a:rPr lang="fr-FR" sz="1200" b="1" kern="1200" dirty="0">
                    <a:solidFill>
                      <a:schemeClr val="tx1"/>
                    </a:solidFill>
                    <a:effectLst/>
                    <a:latin typeface="Helvetica" charset="0"/>
                    <a:ea typeface="+mn-ea"/>
                    <a:cs typeface="+mn-cs"/>
                  </a:rPr>
                  <a:t>au-dessus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Direction : </a:t>
                </a:r>
                <a:r>
                  <a:rPr lang="fr-FR" sz="1200" b="1" kern="1200" dirty="0">
                    <a:solidFill>
                      <a:schemeClr val="tx1"/>
                    </a:solidFill>
                    <a:effectLst/>
                    <a:latin typeface="Helvetica" charset="0"/>
                    <a:ea typeface="+mn-ea"/>
                    <a:cs typeface="+mn-cs"/>
                  </a:rPr>
                  <a:t>vers le bas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Intensité :F1 = P(z1)/S</a:t>
                </a:r>
              </a:p>
              <a:p>
                <a:r>
                  <a:rPr lang="fr-FR" sz="1200" b="1" kern="1200" dirty="0">
                    <a:solidFill>
                      <a:schemeClr val="tx1"/>
                    </a:solidFill>
                    <a:effectLst/>
                    <a:latin typeface="Helvetica" charset="0"/>
                    <a:ea typeface="+mn-ea"/>
                    <a:cs typeface="+mn-cs"/>
                  </a:rPr>
                  <a:t>2️⃣ Force de pression en bas : vecteur F2</a:t>
                </a:r>
                <a:endParaRPr lang="fr-FR" sz="11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Exercée par le liquide situé </a:t>
                </a:r>
                <a:r>
                  <a:rPr lang="fr-FR" sz="1200" b="1" kern="1200" dirty="0">
                    <a:solidFill>
                      <a:schemeClr val="tx1"/>
                    </a:solidFill>
                    <a:effectLst/>
                    <a:latin typeface="Helvetica" charset="0"/>
                    <a:ea typeface="+mn-ea"/>
                    <a:cs typeface="+mn-cs"/>
                  </a:rPr>
                  <a:t>en dessous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Direction : </a:t>
                </a:r>
                <a:r>
                  <a:rPr lang="fr-FR" sz="1200" b="1" kern="1200" dirty="0">
                    <a:solidFill>
                      <a:schemeClr val="tx1"/>
                    </a:solidFill>
                    <a:effectLst/>
                    <a:latin typeface="Helvetica" charset="0"/>
                    <a:ea typeface="+mn-ea"/>
                    <a:cs typeface="+mn-cs"/>
                  </a:rPr>
                  <a:t>vers le haut</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Intensité :F2 = P(z2)/S</a:t>
                </a:r>
              </a:p>
              <a:p>
                <a:r>
                  <a:rPr lang="fr-FR" sz="1200" b="1" kern="1200" dirty="0">
                    <a:solidFill>
                      <a:schemeClr val="tx1"/>
                    </a:solidFill>
                    <a:effectLst/>
                    <a:latin typeface="Helvetica" charset="0"/>
                    <a:ea typeface="+mn-ea"/>
                    <a:cs typeface="+mn-cs"/>
                  </a:rPr>
                  <a:t>3️⃣ Poids du cylindre de liquide : vecteur P = vecteur mg</a:t>
                </a:r>
                <a:endParaRPr lang="fr-FR" sz="11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Masse : m = </a:t>
                </a:r>
                <a:r>
                  <a:rPr lang="fr-FR" sz="1200" i="0" kern="1200">
                    <a:solidFill>
                      <a:schemeClr val="tx1"/>
                    </a:solidFill>
                    <a:effectLst/>
                    <a:latin typeface="Helvetica" charset="0"/>
                    <a:ea typeface="+mn-ea"/>
                    <a:cs typeface="+mn-cs"/>
                  </a:rPr>
                  <a:t>𝜌</a:t>
                </a:r>
                <a:r>
                  <a:rPr lang="fr-FR" sz="1200" kern="1200" dirty="0">
                    <a:solidFill>
                      <a:schemeClr val="tx1"/>
                    </a:solidFill>
                    <a:effectLst/>
                    <a:latin typeface="Helvetica" charset="0"/>
                    <a:ea typeface="+mn-ea"/>
                    <a:cs typeface="+mn-cs"/>
                  </a:rPr>
                  <a:t>g </a:t>
                </a:r>
                <a:r>
                  <a:rPr lang="fr-FR" sz="1200" i="0" kern="1200">
                    <a:solidFill>
                      <a:schemeClr val="tx1"/>
                    </a:solidFill>
                    <a:effectLst/>
                    <a:latin typeface="Helvetica" charset="0"/>
                    <a:ea typeface="+mn-ea"/>
                    <a:cs typeface="+mn-cs"/>
                  </a:rPr>
                  <a:t>∆</a:t>
                </a:r>
                <a:r>
                  <a:rPr lang="fr-FR" sz="1200" kern="1200" dirty="0">
                    <a:solidFill>
                      <a:schemeClr val="tx1"/>
                    </a:solidFill>
                    <a:effectLst/>
                    <a:latin typeface="Helvetica" charset="0"/>
                    <a:ea typeface="+mn-ea"/>
                    <a:cs typeface="+mn-cs"/>
                  </a:rPr>
                  <a:t>S h</a:t>
                </a:r>
              </a:p>
              <a:p>
                <a:pPr lvl="0"/>
                <a:r>
                  <a:rPr lang="fr-FR" sz="1200" kern="1200" dirty="0">
                    <a:solidFill>
                      <a:schemeClr val="tx1"/>
                    </a:solidFill>
                    <a:effectLst/>
                    <a:latin typeface="Helvetica" charset="0"/>
                    <a:ea typeface="+mn-ea"/>
                    <a:cs typeface="+mn-cs"/>
                  </a:rPr>
                  <a:t>Direction : </a:t>
                </a:r>
                <a:r>
                  <a:rPr lang="fr-FR" sz="1200" b="1" kern="1200" dirty="0">
                    <a:solidFill>
                      <a:schemeClr val="tx1"/>
                    </a:solidFill>
                    <a:effectLst/>
                    <a:latin typeface="Helvetica" charset="0"/>
                    <a:ea typeface="+mn-ea"/>
                    <a:cs typeface="+mn-cs"/>
                  </a:rPr>
                  <a:t>vers le bas</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Force : P = </a:t>
                </a:r>
                <a:r>
                  <a:rPr lang="fr-FR" sz="1200" i="0" kern="1200">
                    <a:solidFill>
                      <a:schemeClr val="tx1"/>
                    </a:solidFill>
                    <a:effectLst/>
                    <a:latin typeface="Helvetica" charset="0"/>
                    <a:ea typeface="+mn-ea"/>
                    <a:cs typeface="+mn-cs"/>
                  </a:rPr>
                  <a:t>𝜌</a:t>
                </a:r>
                <a:r>
                  <a:rPr lang="fr-FR" sz="1200" kern="1200" dirty="0">
                    <a:solidFill>
                      <a:schemeClr val="tx1"/>
                    </a:solidFill>
                    <a:effectLst/>
                    <a:latin typeface="Helvetica" charset="0"/>
                    <a:ea typeface="+mn-ea"/>
                    <a:cs typeface="+mn-cs"/>
                  </a:rPr>
                  <a:t>g </a:t>
                </a:r>
                <a:r>
                  <a:rPr lang="fr-FR" sz="1200" i="0" kern="1200">
                    <a:solidFill>
                      <a:schemeClr val="tx1"/>
                    </a:solidFill>
                    <a:effectLst/>
                    <a:latin typeface="Helvetica" charset="0"/>
                    <a:ea typeface="+mn-ea"/>
                    <a:cs typeface="+mn-cs"/>
                  </a:rPr>
                  <a:t>∆</a:t>
                </a:r>
                <a:r>
                  <a:rPr lang="fr-FR" sz="1200" kern="1200" dirty="0">
                    <a:solidFill>
                      <a:schemeClr val="tx1"/>
                    </a:solidFill>
                    <a:effectLst/>
                    <a:latin typeface="Helvetica" charset="0"/>
                    <a:ea typeface="+mn-ea"/>
                    <a:cs typeface="+mn-cs"/>
                  </a:rPr>
                  <a:t>S h</a:t>
                </a:r>
              </a:p>
              <a:p>
                <a:pPr lvl="0"/>
                <a:endParaRPr lang="fr-FR" sz="1200" kern="1200" dirty="0">
                  <a:solidFill>
                    <a:schemeClr val="tx1"/>
                  </a:solidFill>
                  <a:effectLst/>
                  <a:latin typeface="Helvetica" charset="0"/>
                  <a:ea typeface="+mn-ea"/>
                  <a:cs typeface="+mn-cs"/>
                </a:endParaRPr>
              </a:p>
              <a:p>
                <a:r>
                  <a:rPr lang="fr-FR" sz="1200" b="1" kern="1200" dirty="0">
                    <a:solidFill>
                      <a:schemeClr val="tx1"/>
                    </a:solidFill>
                    <a:effectLst/>
                    <a:latin typeface="Helvetica" charset="0"/>
                    <a:ea typeface="+mn-ea"/>
                    <a:cs typeface="+mn-cs"/>
                  </a:rPr>
                  <a:t>⚖️ Condition d’équilibre (liquide au repos)</a:t>
                </a:r>
                <a:endParaRPr lang="fr-FR" sz="1200" kern="1200" dirty="0">
                  <a:solidFill>
                    <a:schemeClr val="tx1"/>
                  </a:solidFill>
                  <a:effectLst/>
                  <a:latin typeface="Helvetica" charset="0"/>
                  <a:ea typeface="+mn-ea"/>
                  <a:cs typeface="+mn-cs"/>
                </a:endParaRPr>
              </a:p>
              <a:p>
                <a:r>
                  <a:rPr lang="fr-FR" sz="1200" kern="1200" dirty="0">
                    <a:solidFill>
                      <a:schemeClr val="tx1"/>
                    </a:solidFill>
                    <a:effectLst/>
                    <a:latin typeface="Helvetica" charset="0"/>
                    <a:ea typeface="+mn-ea"/>
                    <a:cs typeface="+mn-cs"/>
                  </a:rPr>
                  <a:t>Puisque le liquide est </a:t>
                </a:r>
                <a:r>
                  <a:rPr lang="fr-FR" sz="1200" b="1" kern="1200" dirty="0">
                    <a:solidFill>
                      <a:schemeClr val="tx1"/>
                    </a:solidFill>
                    <a:effectLst/>
                    <a:latin typeface="Helvetica" charset="0"/>
                    <a:ea typeface="+mn-ea"/>
                    <a:cs typeface="+mn-cs"/>
                  </a:rPr>
                  <a:t>immobile</a:t>
                </a:r>
                <a:r>
                  <a:rPr lang="fr-FR" sz="1200" kern="1200" dirty="0">
                    <a:solidFill>
                      <a:schemeClr val="tx1"/>
                    </a:solidFill>
                    <a:effectLst/>
                    <a:latin typeface="Helvetica" charset="0"/>
                    <a:ea typeface="+mn-ea"/>
                    <a:cs typeface="+mn-cs"/>
                  </a:rPr>
                  <a:t>, la somme des forces est nulle :</a:t>
                </a:r>
              </a:p>
              <a:p>
                <a:r>
                  <a:rPr lang="fr-FR" sz="1200" kern="1200" dirty="0">
                    <a:solidFill>
                      <a:schemeClr val="tx1"/>
                    </a:solidFill>
                    <a:effectLst/>
                    <a:latin typeface="Helvetica" charset="0"/>
                    <a:ea typeface="+mn-ea"/>
                    <a:cs typeface="+mn-cs"/>
                  </a:rPr>
                  <a:t>F2 - F1 - mg = 0</a:t>
                </a:r>
              </a:p>
              <a:p>
                <a:r>
                  <a:rPr lang="fr-FR" sz="1200" kern="1200" dirty="0">
                    <a:solidFill>
                      <a:schemeClr val="tx1"/>
                    </a:solidFill>
                    <a:effectLst/>
                    <a:latin typeface="Helvetica" charset="0"/>
                    <a:ea typeface="+mn-ea"/>
                    <a:cs typeface="+mn-cs"/>
                  </a:rPr>
                  <a:t>En remplaçant :</a:t>
                </a:r>
                <a:r>
                  <a:rPr lang="fr-FR" sz="1200" kern="1200" baseline="0" dirty="0">
                    <a:solidFill>
                      <a:schemeClr val="tx1"/>
                    </a:solidFill>
                    <a:effectLst/>
                    <a:latin typeface="Helvetica" charset="0"/>
                    <a:ea typeface="+mn-ea"/>
                    <a:cs typeface="+mn-cs"/>
                  </a:rPr>
                  <a:t> </a:t>
                </a:r>
                <a:r>
                  <a:rPr lang="fr-FR" sz="1200" kern="1200" dirty="0">
                    <a:solidFill>
                      <a:schemeClr val="tx1"/>
                    </a:solidFill>
                    <a:effectLst/>
                    <a:latin typeface="Helvetica" charset="0"/>
                    <a:ea typeface="+mn-ea"/>
                    <a:cs typeface="+mn-cs"/>
                  </a:rPr>
                  <a:t>P(z2)/</a:t>
                </a:r>
                <a:r>
                  <a:rPr lang="fr-FR" sz="1200" i="0" kern="1200">
                    <a:solidFill>
                      <a:schemeClr val="tx1"/>
                    </a:solidFill>
                    <a:effectLst/>
                    <a:latin typeface="Helvetica" charset="0"/>
                    <a:ea typeface="+mn-ea"/>
                    <a:cs typeface="+mn-cs"/>
                  </a:rPr>
                  <a:t>∆</a:t>
                </a:r>
                <a:r>
                  <a:rPr lang="fr-FR" sz="1200" kern="1200" dirty="0">
                    <a:solidFill>
                      <a:schemeClr val="tx1"/>
                    </a:solidFill>
                    <a:effectLst/>
                    <a:latin typeface="Helvetica" charset="0"/>
                    <a:ea typeface="+mn-ea"/>
                    <a:cs typeface="+mn-cs"/>
                  </a:rPr>
                  <a:t>S - P(z1)/</a:t>
                </a:r>
                <a:r>
                  <a:rPr lang="fr-FR" sz="1200" i="0" kern="1200">
                    <a:solidFill>
                      <a:schemeClr val="tx1"/>
                    </a:solidFill>
                    <a:effectLst/>
                    <a:latin typeface="Cambria Math" panose="02040503050406030204" pitchFamily="18" charset="0"/>
                    <a:ea typeface="+mn-ea"/>
                    <a:cs typeface="+mn-cs"/>
                  </a:rPr>
                  <a:t>∆</a:t>
                </a:r>
                <a:r>
                  <a:rPr lang="fr-FR" sz="1200" kern="1200" dirty="0">
                    <a:solidFill>
                      <a:schemeClr val="tx1"/>
                    </a:solidFill>
                    <a:effectLst/>
                    <a:latin typeface="Helvetica" charset="0"/>
                    <a:ea typeface="+mn-ea"/>
                    <a:cs typeface="+mn-cs"/>
                  </a:rPr>
                  <a:t>S = </a:t>
                </a:r>
                <a:r>
                  <a:rPr lang="fr-FR" sz="1200" i="0" kern="1200">
                    <a:solidFill>
                      <a:schemeClr val="tx1"/>
                    </a:solidFill>
                    <a:effectLst/>
                    <a:latin typeface="Helvetica" charset="0"/>
                    <a:ea typeface="+mn-ea"/>
                    <a:cs typeface="+mn-cs"/>
                  </a:rPr>
                  <a:t>𝜌</a:t>
                </a:r>
                <a:r>
                  <a:rPr lang="fr-FR" sz="1200" kern="1200" dirty="0">
                    <a:solidFill>
                      <a:schemeClr val="tx1"/>
                    </a:solidFill>
                    <a:effectLst/>
                    <a:latin typeface="Helvetica" charset="0"/>
                    <a:ea typeface="+mn-ea"/>
                    <a:cs typeface="+mn-cs"/>
                  </a:rPr>
                  <a:t>g </a:t>
                </a:r>
                <a:r>
                  <a:rPr lang="fr-FR" sz="1200" i="0" kern="1200">
                    <a:solidFill>
                      <a:schemeClr val="tx1"/>
                    </a:solidFill>
                    <a:effectLst/>
                    <a:latin typeface="Helvetica" charset="0"/>
                    <a:ea typeface="+mn-ea"/>
                    <a:cs typeface="+mn-cs"/>
                  </a:rPr>
                  <a:t>∆</a:t>
                </a:r>
                <a:r>
                  <a:rPr lang="fr-FR" sz="1200" kern="1200" dirty="0">
                    <a:solidFill>
                      <a:schemeClr val="tx1"/>
                    </a:solidFill>
                    <a:effectLst/>
                    <a:latin typeface="Helvetica" charset="0"/>
                    <a:ea typeface="+mn-ea"/>
                    <a:cs typeface="+mn-cs"/>
                  </a:rPr>
                  <a:t>S h</a:t>
                </a:r>
                <a:r>
                  <a:rPr lang="fr-FR" dirty="0">
                    <a:effectLst/>
                  </a:rPr>
                  <a:t> </a:t>
                </a:r>
                <a:endParaRPr lang="fr-FR" sz="1200" kern="1200" dirty="0">
                  <a:solidFill>
                    <a:schemeClr val="tx1"/>
                  </a:solidFill>
                  <a:effectLst/>
                  <a:latin typeface="Helvetica" charset="0"/>
                  <a:ea typeface="+mn-ea"/>
                  <a:cs typeface="+mn-cs"/>
                </a:endParaRPr>
              </a:p>
              <a:p>
                <a:r>
                  <a:rPr lang="fr-FR" sz="1200" kern="1200" dirty="0">
                    <a:solidFill>
                      <a:schemeClr val="tx1"/>
                    </a:solidFill>
                    <a:effectLst/>
                    <a:latin typeface="Helvetica" charset="0"/>
                    <a:ea typeface="+mn-ea"/>
                    <a:cs typeface="+mn-cs"/>
                  </a:rPr>
                  <a:t>On simplifie par </a:t>
                </a:r>
                <a:r>
                  <a:rPr lang="fr-FR" sz="1200" i="0" kern="1200">
                    <a:solidFill>
                      <a:schemeClr val="tx1"/>
                    </a:solidFill>
                    <a:effectLst/>
                    <a:latin typeface="Helvetica" charset="0"/>
                    <a:ea typeface="+mn-ea"/>
                    <a:cs typeface="+mn-cs"/>
                  </a:rPr>
                  <a:t>∆</a:t>
                </a:r>
                <a:r>
                  <a:rPr lang="fr-FR" sz="1200" kern="1200" dirty="0">
                    <a:solidFill>
                      <a:schemeClr val="tx1"/>
                    </a:solidFill>
                    <a:effectLst/>
                    <a:latin typeface="Helvetica" charset="0"/>
                    <a:ea typeface="+mn-ea"/>
                    <a:cs typeface="+mn-cs"/>
                  </a:rPr>
                  <a:t> S :</a:t>
                </a:r>
              </a:p>
              <a:p>
                <a:r>
                  <a:rPr lang="fr-FR" sz="1200" kern="1200" dirty="0">
                    <a:solidFill>
                      <a:schemeClr val="tx1"/>
                    </a:solidFill>
                    <a:effectLst/>
                    <a:latin typeface="Helvetica" charset="0"/>
                    <a:ea typeface="+mn-ea"/>
                    <a:cs typeface="+mn-cs"/>
                  </a:rPr>
                  <a:t>P(z2) - P(z1) = </a:t>
                </a:r>
                <a:r>
                  <a:rPr lang="fr-FR" sz="1200" i="0" kern="1200">
                    <a:solidFill>
                      <a:schemeClr val="tx1"/>
                    </a:solidFill>
                    <a:effectLst/>
                    <a:latin typeface="Helvetica" charset="0"/>
                    <a:ea typeface="+mn-ea"/>
                    <a:cs typeface="+mn-cs"/>
                  </a:rPr>
                  <a:t>𝜌</a:t>
                </a:r>
                <a:r>
                  <a:rPr lang="fr-FR" sz="1200" kern="1200" dirty="0">
                    <a:solidFill>
                      <a:schemeClr val="tx1"/>
                    </a:solidFill>
                    <a:effectLst/>
                    <a:latin typeface="Helvetica" charset="0"/>
                    <a:ea typeface="+mn-ea"/>
                    <a:cs typeface="+mn-cs"/>
                  </a:rPr>
                  <a:t>g h</a:t>
                </a:r>
              </a:p>
              <a:p>
                <a:pPr lvl="0"/>
                <a:r>
                  <a:rPr lang="fr-FR" sz="1200" kern="1200" dirty="0">
                    <a:solidFill>
                      <a:schemeClr val="tx1"/>
                    </a:solidFill>
                    <a:effectLst/>
                    <a:latin typeface="Helvetica" charset="0"/>
                    <a:ea typeface="+mn-ea"/>
                    <a:cs typeface="+mn-cs"/>
                  </a:rPr>
                  <a:t>La </a:t>
                </a:r>
                <a:r>
                  <a:rPr lang="fr-FR" sz="1200" b="1" kern="1200" dirty="0">
                    <a:solidFill>
                      <a:schemeClr val="tx1"/>
                    </a:solidFill>
                    <a:effectLst/>
                    <a:latin typeface="Helvetica" charset="0"/>
                    <a:ea typeface="+mn-ea"/>
                    <a:cs typeface="+mn-cs"/>
                  </a:rPr>
                  <a:t>pression augmente quand on descend</a:t>
                </a:r>
                <a:endParaRPr lang="fr-FR" sz="1200" kern="1200" dirty="0">
                  <a:solidFill>
                    <a:schemeClr val="tx1"/>
                  </a:solidFill>
                  <a:effectLst/>
                  <a:latin typeface="Helvetica" charset="0"/>
                  <a:ea typeface="+mn-ea"/>
                  <a:cs typeface="+mn-cs"/>
                </a:endParaRPr>
              </a:p>
              <a:p>
                <a:pPr lvl="0"/>
                <a:r>
                  <a:rPr lang="fr-FR" sz="1200" kern="1200" dirty="0">
                    <a:solidFill>
                      <a:schemeClr val="tx1"/>
                    </a:solidFill>
                    <a:effectLst/>
                    <a:latin typeface="Helvetica" charset="0"/>
                    <a:ea typeface="+mn-ea"/>
                    <a:cs typeface="+mn-cs"/>
                  </a:rPr>
                  <a:t>Cette augmentation est due au </a:t>
                </a:r>
                <a:r>
                  <a:rPr lang="fr-FR" sz="1200" b="1" kern="1200" dirty="0">
                    <a:solidFill>
                      <a:schemeClr val="tx1"/>
                    </a:solidFill>
                    <a:effectLst/>
                    <a:latin typeface="Helvetica" charset="0"/>
                    <a:ea typeface="+mn-ea"/>
                    <a:cs typeface="+mn-cs"/>
                  </a:rPr>
                  <a:t>poids du liquide au-dessus</a:t>
                </a:r>
                <a:endParaRPr lang="fr-FR" sz="1200" kern="1200" dirty="0">
                  <a:solidFill>
                    <a:schemeClr val="tx1"/>
                  </a:solidFill>
                  <a:effectLst/>
                  <a:latin typeface="Helvetica" charset="0"/>
                  <a:ea typeface="+mn-ea"/>
                  <a:cs typeface="+mn-cs"/>
                </a:endParaRPr>
              </a:p>
              <a:p>
                <a:pPr lvl="0"/>
                <a:r>
                  <a:rPr lang="fr-FR" sz="1200" b="1" kern="1200" dirty="0">
                    <a:solidFill>
                      <a:schemeClr val="tx1"/>
                    </a:solidFill>
                    <a:effectLst/>
                    <a:latin typeface="Helvetica" charset="0"/>
                    <a:ea typeface="+mn-ea"/>
                    <a:cs typeface="+mn-cs"/>
                  </a:rPr>
                  <a:t>La pression compense exactement le poids du fluide</a:t>
                </a:r>
              </a:p>
              <a:p>
                <a:pPr lvl="0"/>
                <a:r>
                  <a:rPr lang="fr-FR" sz="1200" b="1" kern="1200" dirty="0">
                    <a:solidFill>
                      <a:schemeClr val="tx1"/>
                    </a:solidFill>
                    <a:effectLst/>
                    <a:latin typeface="Helvetica" charset="0"/>
                    <a:ea typeface="+mn-ea"/>
                    <a:cs typeface="+mn-cs"/>
                  </a:rPr>
                  <a:t>ne prend pas en compte la surface</a:t>
                </a:r>
                <a:endParaRPr lang="fr-FR" sz="1200" kern="1200" dirty="0">
                  <a:solidFill>
                    <a:schemeClr val="tx1"/>
                  </a:solidFill>
                  <a:effectLst/>
                  <a:latin typeface="Helvetica" charset="0"/>
                  <a:ea typeface="+mn-ea"/>
                  <a:cs typeface="+mn-cs"/>
                </a:endParaRPr>
              </a:p>
              <a:p>
                <a:endParaRPr lang="fr-FR" dirty="0"/>
              </a:p>
            </p:txBody>
          </p:sp>
        </mc:Fallback>
      </mc:AlternateContent>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16</a:t>
            </a:fld>
            <a:endParaRPr lang="fr-FR" altLang="fr-FR"/>
          </a:p>
        </p:txBody>
      </p:sp>
    </p:spTree>
    <p:extLst>
      <p:ext uri="{BB962C8B-B14F-4D97-AF65-F5344CB8AC3E}">
        <p14:creationId xmlns:p14="http://schemas.microsoft.com/office/powerpoint/2010/main" val="111833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a:spcBef>
                <a:spcPts val="0"/>
              </a:spcBef>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Passons maintenant aux 2e et 3e lois de pascal qui expriment les modifications de cette pression sous l'influence de la pesanteur, lorsque l'on passe d'un niveau à un autre.</a:t>
            </a:r>
          </a:p>
          <a:p>
            <a:pPr marL="0" marR="0">
              <a:spcBef>
                <a:spcPts val="0"/>
              </a:spcBef>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La 2e loi dit que la pression hydrostatique est la même en tous points d'un même niveau.</a:t>
            </a:r>
          </a:p>
          <a:p>
            <a:pPr marL="0" marR="0">
              <a:spcBef>
                <a:spcPts val="0"/>
              </a:spcBef>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La 3e loi dit que la pression augmente avec la profondeur. Cette situation bien connue des plongeurs qui doivent gérer ce phénomène. </a:t>
            </a:r>
          </a:p>
          <a:p>
            <a:endParaRPr lang="en-GB"/>
          </a:p>
        </p:txBody>
      </p:sp>
      <p:sp>
        <p:nvSpPr>
          <p:cNvPr id="4" name="Espace réservé du numéro de diapositive 3"/>
          <p:cNvSpPr>
            <a:spLocks noGrp="1"/>
          </p:cNvSpPr>
          <p:nvPr>
            <p:ph type="sldNum" sz="quarter" idx="5"/>
          </p:nvPr>
        </p:nvSpPr>
        <p:spPr/>
        <p:txBody>
          <a:bodyPr/>
          <a:lstStyle/>
          <a:p>
            <a:pPr>
              <a:defRPr/>
            </a:pPr>
            <a:fld id="{6CC26004-0103-44D4-A709-31127F9020F5}" type="slidenum">
              <a:rPr lang="fr-FR" altLang="fr-FR" smtClean="0"/>
              <a:pPr>
                <a:defRPr/>
              </a:pPr>
              <a:t>18</a:t>
            </a:fld>
            <a:endParaRPr lang="fr-FR" altLang="fr-FR"/>
          </a:p>
        </p:txBody>
      </p:sp>
    </p:spTree>
    <p:extLst>
      <p:ext uri="{BB962C8B-B14F-4D97-AF65-F5344CB8AC3E}">
        <p14:creationId xmlns:p14="http://schemas.microsoft.com/office/powerpoint/2010/main" val="361682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742950" y="2286000"/>
            <a:ext cx="8420100" cy="1143000"/>
          </a:xfrm>
        </p:spPr>
        <p:txBody>
          <a:bodyPr/>
          <a:lstStyle>
            <a:lvl1pPr>
              <a:defRPr/>
            </a:lvl1pPr>
          </a:lstStyle>
          <a:p>
            <a:pPr lvl="0"/>
            <a:r>
              <a:rPr lang="fr-FR" altLang="fr-FR" noProof="0"/>
              <a:t>Cliquez pour modifier le style du titre du masque</a:t>
            </a:r>
          </a:p>
        </p:txBody>
      </p:sp>
      <p:sp>
        <p:nvSpPr>
          <p:cNvPr id="3075" name="Rectangle 3"/>
          <p:cNvSpPr>
            <a:spLocks noGrp="1" noChangeArrowheads="1"/>
          </p:cNvSpPr>
          <p:nvPr>
            <p:ph type="subTitle" sz="quarter" idx="1"/>
          </p:nvPr>
        </p:nvSpPr>
        <p:spPr>
          <a:xfrm>
            <a:off x="1485900" y="3886200"/>
            <a:ext cx="6934200" cy="1752600"/>
          </a:xfrm>
        </p:spPr>
        <p:txBody>
          <a:bodyPr anchor="t"/>
          <a:lstStyle>
            <a:lvl1pPr marL="0" indent="0" algn="ctr">
              <a:buFontTx/>
              <a:buNone/>
              <a:defRPr/>
            </a:lvl1pPr>
          </a:lstStyle>
          <a:p>
            <a:pPr lvl="0"/>
            <a:r>
              <a:rPr lang="fr-FR" altLang="fr-FR" noProof="0"/>
              <a:t>Cliquez pour modifier le style des sous-titres du masque</a:t>
            </a:r>
          </a:p>
        </p:txBody>
      </p:sp>
      <p:sp>
        <p:nvSpPr>
          <p:cNvPr id="4" name="Espace réservé de la date 3"/>
          <p:cNvSpPr>
            <a:spLocks noGrp="1" noChangeArrowheads="1"/>
          </p:cNvSpPr>
          <p:nvPr>
            <p:ph type="dt" sz="quarter" idx="10"/>
          </p:nvPr>
        </p:nvSpPr>
        <p:spPr bwMode="auto">
          <a:xfrm>
            <a:off x="742950" y="6248400"/>
            <a:ext cx="206375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latin typeface="Helvetica" charset="0"/>
                <a:cs typeface="+mn-cs"/>
              </a:defRPr>
            </a:lvl1pPr>
          </a:lstStyle>
          <a:p>
            <a:pPr>
              <a:defRPr/>
            </a:pPr>
            <a:endParaRPr lang="fr-FR" altLang="fr-FR"/>
          </a:p>
        </p:txBody>
      </p:sp>
      <p:sp>
        <p:nvSpPr>
          <p:cNvPr id="5" name="Espace réservé du numéro de diapositive 4"/>
          <p:cNvSpPr>
            <a:spLocks noGrp="1" noChangeArrowheads="1"/>
          </p:cNvSpPr>
          <p:nvPr>
            <p:ph type="sldNum" sz="quarter" idx="11"/>
          </p:nvPr>
        </p:nvSpPr>
        <p:spPr bwMode="auto">
          <a:xfrm>
            <a:off x="7099300" y="6248400"/>
            <a:ext cx="206375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D5992D4A-F4D7-4FA4-BFCA-716BB9C3ACA4}" type="slidenum">
              <a:rPr lang="fr-FR" altLang="fr-FR"/>
              <a:pPr>
                <a:defRPr/>
              </a:pPr>
              <a:t>‹N°›</a:t>
            </a:fld>
            <a:endParaRPr lang="fr-FR" altLang="fr-FR"/>
          </a:p>
        </p:txBody>
      </p:sp>
      <p:sp>
        <p:nvSpPr>
          <p:cNvPr id="6" name="Espace réservé du pied de page 5"/>
          <p:cNvSpPr>
            <a:spLocks noGrp="1" noChangeArrowheads="1"/>
          </p:cNvSpPr>
          <p:nvPr>
            <p:ph type="ftr" sz="quarter" idx="12"/>
          </p:nvPr>
        </p:nvSpPr>
        <p:spPr bwMode="auto">
          <a:xfrm>
            <a:off x="3384550" y="6248400"/>
            <a:ext cx="31369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atin typeface="Helvetica" charset="0"/>
                <a:cs typeface="+mn-cs"/>
              </a:defRPr>
            </a:lvl1pPr>
          </a:lstStyle>
          <a:p>
            <a:pPr>
              <a:defRPr/>
            </a:pPr>
            <a:endParaRPr lang="fr-FR" altLang="fr-FR"/>
          </a:p>
        </p:txBody>
      </p:sp>
    </p:spTree>
    <p:extLst>
      <p:ext uri="{BB962C8B-B14F-4D97-AF65-F5344CB8AC3E}">
        <p14:creationId xmlns:p14="http://schemas.microsoft.com/office/powerpoint/2010/main" val="228819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6607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50138" y="609600"/>
            <a:ext cx="2454275" cy="455771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2550" y="609600"/>
            <a:ext cx="7215188" cy="455771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9608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742950" y="609600"/>
            <a:ext cx="8420100" cy="1143000"/>
          </a:xfrm>
        </p:spPr>
        <p:txBody>
          <a:bodyPr/>
          <a:lstStyle/>
          <a:p>
            <a:r>
              <a:rPr lang="fr-FR"/>
              <a:t>Modifiez le style du titre</a:t>
            </a:r>
          </a:p>
        </p:txBody>
      </p:sp>
      <p:sp>
        <p:nvSpPr>
          <p:cNvPr id="3" name="Espace réservé du tableau 2"/>
          <p:cNvSpPr>
            <a:spLocks noGrp="1"/>
          </p:cNvSpPr>
          <p:nvPr>
            <p:ph type="tbl" idx="1"/>
          </p:nvPr>
        </p:nvSpPr>
        <p:spPr>
          <a:xfrm>
            <a:off x="82550" y="2906713"/>
            <a:ext cx="9821863" cy="2260600"/>
          </a:xfrm>
        </p:spPr>
        <p:txBody>
          <a:bodyPr/>
          <a:lstStyle/>
          <a:p>
            <a:pPr lvl="0"/>
            <a:endParaRPr lang="fr-FR" noProof="0"/>
          </a:p>
        </p:txBody>
      </p:sp>
    </p:spTree>
    <p:extLst>
      <p:ext uri="{BB962C8B-B14F-4D97-AF65-F5344CB8AC3E}">
        <p14:creationId xmlns:p14="http://schemas.microsoft.com/office/powerpoint/2010/main" val="100050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95300" y="2058229"/>
            <a:ext cx="8915400" cy="2284344"/>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193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1175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381024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2550" y="2906713"/>
            <a:ext cx="4833938"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68888" y="2906713"/>
            <a:ext cx="48355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1045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195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90252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93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42467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365194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fr-FR" altLang="fr-FR"/>
              <a:t>Cliquez pour modifier le style du titre du masque</a:t>
            </a:r>
          </a:p>
        </p:txBody>
      </p:sp>
      <p:sp>
        <p:nvSpPr>
          <p:cNvPr id="1027" name="Rectangle 3"/>
          <p:cNvSpPr>
            <a:spLocks noGrp="1" noChangeArrowheads="1"/>
          </p:cNvSpPr>
          <p:nvPr>
            <p:ph type="body" idx="1"/>
          </p:nvPr>
        </p:nvSpPr>
        <p:spPr bwMode="auto">
          <a:xfrm>
            <a:off x="82550" y="2906713"/>
            <a:ext cx="9821863"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spAutoFit/>
          </a:bodyPr>
          <a:lstStyle/>
          <a:p>
            <a:pPr lvl="0"/>
            <a:r>
              <a:rPr lang="fr-FR" altLang="fr-FR"/>
              <a:t>Cliquez pour modifier les styles de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8"/>
          <p:cNvSpPr>
            <a:spLocks noChangeArrowheads="1"/>
          </p:cNvSpPr>
          <p:nvPr/>
        </p:nvSpPr>
        <p:spPr bwMode="auto">
          <a:xfrm>
            <a:off x="9388475" y="6527800"/>
            <a:ext cx="43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Helvetica" panose="020B0604020202020204" pitchFamily="34" charset="0"/>
                <a:cs typeface="Arial" panose="020B0604020202020204" pitchFamily="34" charset="0"/>
              </a:defRPr>
            </a:lvl1pPr>
            <a:lvl2pPr marL="742950" indent="-285750" eaLnBrk="0" hangingPunct="0">
              <a:defRPr sz="2800">
                <a:solidFill>
                  <a:schemeClr val="tx1"/>
                </a:solidFill>
                <a:latin typeface="Helvetica" panose="020B0604020202020204" pitchFamily="34" charset="0"/>
                <a:cs typeface="Arial" panose="020B0604020202020204" pitchFamily="34" charset="0"/>
              </a:defRPr>
            </a:lvl2pPr>
            <a:lvl3pPr marL="1143000" indent="-228600" eaLnBrk="0" hangingPunct="0">
              <a:defRPr sz="2800">
                <a:solidFill>
                  <a:schemeClr val="tx1"/>
                </a:solidFill>
                <a:latin typeface="Helvetica" panose="020B0604020202020204" pitchFamily="34" charset="0"/>
                <a:cs typeface="Arial" panose="020B0604020202020204" pitchFamily="34" charset="0"/>
              </a:defRPr>
            </a:lvl3pPr>
            <a:lvl4pPr marL="1600200" indent="-228600" eaLnBrk="0" hangingPunct="0">
              <a:defRPr sz="2800">
                <a:solidFill>
                  <a:schemeClr val="tx1"/>
                </a:solidFill>
                <a:latin typeface="Helvetica" panose="020B0604020202020204" pitchFamily="34" charset="0"/>
                <a:cs typeface="Arial" panose="020B0604020202020204" pitchFamily="34" charset="0"/>
              </a:defRPr>
            </a:lvl4pPr>
            <a:lvl5pPr marL="2057400" indent="-228600" eaLnBrk="0" hangingPunct="0">
              <a:defRPr sz="28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cs typeface="Arial" panose="020B0604020202020204" pitchFamily="34" charset="0"/>
              </a:defRPr>
            </a:lvl9pPr>
          </a:lstStyle>
          <a:p>
            <a:pPr>
              <a:defRPr/>
            </a:pPr>
            <a:fld id="{C8F45AF8-7A75-4A07-BB88-876F9F49279B}" type="slidenum">
              <a:rPr lang="fr-FR" altLang="fr-FR" sz="1600" b="1" smtClean="0"/>
              <a:pPr>
                <a:defRPr/>
              </a:pPr>
              <a:t>‹N°›</a:t>
            </a:fld>
            <a:endParaRPr lang="fr-FR" altLang="fr-FR" sz="1600" b="1"/>
          </a:p>
        </p:txBody>
      </p:sp>
    </p:spTree>
  </p:cSld>
  <p:clrMap bg1="lt1" tx1="dk1" bg2="lt2" tx2="dk2" accent1="accent1" accent2="accent2" accent3="accent3" accent4="accent4" accent5="accent5" accent6="accent6" hlink="hlink" folHlink="folHlink"/>
  <p:sldLayoutIdLst>
    <p:sldLayoutId id="2147483843"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Helvetica" charset="0"/>
        </a:defRPr>
      </a:lvl2pPr>
      <a:lvl3pPr algn="ctr" rtl="0" eaLnBrk="0" fontAlgn="base" hangingPunct="0">
        <a:spcBef>
          <a:spcPct val="0"/>
        </a:spcBef>
        <a:spcAft>
          <a:spcPct val="0"/>
        </a:spcAft>
        <a:defRPr sz="4400" b="1">
          <a:solidFill>
            <a:schemeClr val="tx2"/>
          </a:solidFill>
          <a:latin typeface="Helvetica" charset="0"/>
        </a:defRPr>
      </a:lvl3pPr>
      <a:lvl4pPr algn="ctr" rtl="0" eaLnBrk="0" fontAlgn="base" hangingPunct="0">
        <a:spcBef>
          <a:spcPct val="0"/>
        </a:spcBef>
        <a:spcAft>
          <a:spcPct val="0"/>
        </a:spcAft>
        <a:defRPr sz="4400" b="1">
          <a:solidFill>
            <a:schemeClr val="tx2"/>
          </a:solidFill>
          <a:latin typeface="Helvetica" charset="0"/>
        </a:defRPr>
      </a:lvl4pPr>
      <a:lvl5pPr algn="ctr" rtl="0" eaLnBrk="0" fontAlgn="base" hangingPunct="0">
        <a:spcBef>
          <a:spcPct val="0"/>
        </a:spcBef>
        <a:spcAft>
          <a:spcPct val="0"/>
        </a:spcAft>
        <a:defRPr sz="4400" b="1">
          <a:solidFill>
            <a:schemeClr val="tx2"/>
          </a:solidFill>
          <a:latin typeface="Helvetica" charset="0"/>
        </a:defRPr>
      </a:lvl5pPr>
      <a:lvl6pPr marL="457200" algn="ctr" rtl="0" eaLnBrk="0" fontAlgn="base" hangingPunct="0">
        <a:spcBef>
          <a:spcPct val="0"/>
        </a:spcBef>
        <a:spcAft>
          <a:spcPct val="0"/>
        </a:spcAft>
        <a:defRPr sz="4400" b="1">
          <a:solidFill>
            <a:schemeClr val="tx2"/>
          </a:solidFill>
          <a:latin typeface="Helvetica" charset="0"/>
        </a:defRPr>
      </a:lvl6pPr>
      <a:lvl7pPr marL="914400" algn="ctr" rtl="0" eaLnBrk="0" fontAlgn="base" hangingPunct="0">
        <a:spcBef>
          <a:spcPct val="0"/>
        </a:spcBef>
        <a:spcAft>
          <a:spcPct val="0"/>
        </a:spcAft>
        <a:defRPr sz="4400" b="1">
          <a:solidFill>
            <a:schemeClr val="tx2"/>
          </a:solidFill>
          <a:latin typeface="Helvetica" charset="0"/>
        </a:defRPr>
      </a:lvl7pPr>
      <a:lvl8pPr marL="1371600" algn="ctr" rtl="0" eaLnBrk="0" fontAlgn="base" hangingPunct="0">
        <a:spcBef>
          <a:spcPct val="0"/>
        </a:spcBef>
        <a:spcAft>
          <a:spcPct val="0"/>
        </a:spcAft>
        <a:defRPr sz="4400" b="1">
          <a:solidFill>
            <a:schemeClr val="tx2"/>
          </a:solidFill>
          <a:latin typeface="Helvetica" charset="0"/>
        </a:defRPr>
      </a:lvl8pPr>
      <a:lvl9pPr marL="1828800" algn="ctr" rtl="0" eaLnBrk="0" fontAlgn="base" hangingPunct="0">
        <a:spcBef>
          <a:spcPct val="0"/>
        </a:spcBef>
        <a:spcAft>
          <a:spcPct val="0"/>
        </a:spcAft>
        <a:defRPr sz="4400" b="1">
          <a:solidFill>
            <a:schemeClr val="tx2"/>
          </a:solidFill>
          <a:latin typeface="Helvetic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7.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11"/>
          </p:nvPr>
        </p:nvSpPr>
        <p:spPr>
          <a:noFill/>
        </p:spPr>
        <p:txBody>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fld id="{B8092596-1724-4DD6-93F5-7C560095D2A5}" type="slidenum">
              <a:rPr lang="fr-FR" altLang="fr-FR" sz="1400" smtClean="0"/>
              <a:pPr>
                <a:spcBef>
                  <a:spcPct val="0"/>
                </a:spcBef>
                <a:buFontTx/>
                <a:buNone/>
              </a:pPr>
              <a:t>1</a:t>
            </a:fld>
            <a:endParaRPr lang="fr-FR" altLang="fr-FR" sz="1400"/>
          </a:p>
        </p:txBody>
      </p:sp>
      <p:sp>
        <p:nvSpPr>
          <p:cNvPr id="4099" name="Rectangle 2"/>
          <p:cNvSpPr>
            <a:spLocks noGrp="1" noChangeArrowheads="1"/>
          </p:cNvSpPr>
          <p:nvPr>
            <p:ph type="ctrTitle"/>
          </p:nvPr>
        </p:nvSpPr>
        <p:spPr>
          <a:xfrm>
            <a:off x="742950" y="1447800"/>
            <a:ext cx="8420100" cy="1143000"/>
          </a:xfrm>
        </p:spPr>
        <p:txBody>
          <a:bodyPr/>
          <a:lstStyle/>
          <a:p>
            <a:r>
              <a:rPr lang="fr-FR" altLang="fr-FR"/>
              <a:t>Biophysique de la Circulation</a:t>
            </a:r>
            <a:br>
              <a:rPr lang="fr-FR" altLang="fr-FR"/>
            </a:br>
            <a:r>
              <a:rPr lang="fr-FR" altLang="fr-FR" sz="3600" b="0"/>
              <a:t>Mécanique des Fluides</a:t>
            </a:r>
            <a:endParaRPr lang="fr-FR" altLang="fr-FR"/>
          </a:p>
        </p:txBody>
      </p:sp>
      <p:sp>
        <p:nvSpPr>
          <p:cNvPr id="4100" name="Rectangle 3"/>
          <p:cNvSpPr>
            <a:spLocks noGrp="1" noChangeArrowheads="1"/>
          </p:cNvSpPr>
          <p:nvPr>
            <p:ph type="subTitle" idx="1"/>
          </p:nvPr>
        </p:nvSpPr>
        <p:spPr>
          <a:xfrm>
            <a:off x="1485900" y="3752850"/>
            <a:ext cx="6934200" cy="3540073"/>
          </a:xfrm>
        </p:spPr>
        <p:txBody>
          <a:bodyPr/>
          <a:lstStyle/>
          <a:p>
            <a:r>
              <a:rPr lang="fr-FR" altLang="fr-FR"/>
              <a:t>Anthime FLAUS</a:t>
            </a:r>
          </a:p>
          <a:p>
            <a:r>
              <a:rPr lang="fr-FR" altLang="fr-FR"/>
              <a:t>Marc Janier</a:t>
            </a:r>
          </a:p>
          <a:p>
            <a:r>
              <a:rPr lang="fr-FR" altLang="fr-FR"/>
              <a:t>Service de Médecine Nucléaire</a:t>
            </a:r>
          </a:p>
          <a:p>
            <a:r>
              <a:rPr lang="fr-FR" altLang="fr-FR"/>
              <a:t>Hôpital GHE - cardiologie</a:t>
            </a:r>
          </a:p>
          <a:p>
            <a:r>
              <a:rPr lang="fr-FR" altLang="fr-FR"/>
              <a:t>Faculté Lyon-Est</a:t>
            </a:r>
          </a:p>
          <a:p>
            <a:endParaRPr lang="fr-FR" altLang="fr-FR"/>
          </a:p>
        </p:txBody>
      </p:sp>
      <p:sp>
        <p:nvSpPr>
          <p:cNvPr id="2" name="ZoneTexte 1"/>
          <p:cNvSpPr txBox="1"/>
          <p:nvPr/>
        </p:nvSpPr>
        <p:spPr>
          <a:xfrm>
            <a:off x="1106904" y="2794890"/>
            <a:ext cx="7479883" cy="523220"/>
          </a:xfrm>
          <a:prstGeom prst="rect">
            <a:avLst/>
          </a:prstGeom>
          <a:noFill/>
        </p:spPr>
        <p:txBody>
          <a:bodyPr wrap="square" rtlCol="0">
            <a:spAutoFit/>
          </a:bodyPr>
          <a:lstStyle/>
          <a:p>
            <a:pPr algn="ctr"/>
            <a:r>
              <a:rPr lang="fr-FR">
                <a:solidFill>
                  <a:srgbClr val="00B0F0"/>
                </a:solidFill>
              </a:rPr>
              <a:t>Les lois de l’hydrostatique</a:t>
            </a: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r="27969"/>
          <a:stretch/>
        </p:blipFill>
        <p:spPr>
          <a:xfrm rot="5400000">
            <a:off x="-210805" y="5041765"/>
            <a:ext cx="2020423" cy="1577788"/>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 y="17130"/>
            <a:ext cx="3816016" cy="805430"/>
          </a:xfrm>
          <a:prstGeom prst="rect">
            <a:avLst/>
          </a:prstGeom>
        </p:spPr>
      </p:pic>
      <p:pic>
        <p:nvPicPr>
          <p:cNvPr id="3" name="Image 2">
            <a:extLst>
              <a:ext uri="{FF2B5EF4-FFF2-40B4-BE49-F238E27FC236}">
                <a16:creationId xmlns:a16="http://schemas.microsoft.com/office/drawing/2014/main" id="{2F032246-9F2B-D08B-2477-ACA36348CB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0988" y="4913083"/>
            <a:ext cx="1224124" cy="1835151"/>
          </a:xfrm>
          <a:prstGeom prst="rect">
            <a:avLst/>
          </a:prstGeom>
        </p:spPr>
      </p:pic>
    </p:spTree>
    <p:extLst>
      <p:ext uri="{BB962C8B-B14F-4D97-AF65-F5344CB8AC3E}">
        <p14:creationId xmlns:p14="http://schemas.microsoft.com/office/powerpoint/2010/main" val="107523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42950" y="292100"/>
            <a:ext cx="8420100" cy="1143000"/>
          </a:xfrm>
        </p:spPr>
        <p:txBody>
          <a:bodyPr/>
          <a:lstStyle/>
          <a:p>
            <a:r>
              <a:rPr lang="fr-FR" altLang="fr-FR" sz="3600"/>
              <a:t>Principes de l’hydrostatique</a:t>
            </a:r>
          </a:p>
        </p:txBody>
      </p:sp>
      <p:sp>
        <p:nvSpPr>
          <p:cNvPr id="27651" name="Rectangle 3"/>
          <p:cNvSpPr>
            <a:spLocks noGrp="1" noChangeArrowheads="1"/>
          </p:cNvSpPr>
          <p:nvPr>
            <p:ph type="body" idx="1"/>
          </p:nvPr>
        </p:nvSpPr>
        <p:spPr>
          <a:xfrm>
            <a:off x="266700" y="2304442"/>
            <a:ext cx="9163050" cy="3198441"/>
          </a:xfrm>
        </p:spPr>
        <p:txBody>
          <a:bodyPr/>
          <a:lstStyle/>
          <a:p>
            <a:pPr marL="0" indent="0">
              <a:lnSpc>
                <a:spcPct val="120000"/>
              </a:lnSpc>
              <a:buFontTx/>
              <a:buNone/>
            </a:pPr>
            <a:r>
              <a:rPr lang="fr-FR" altLang="fr-FR" sz="2800"/>
              <a:t>Ils s’appliquent :</a:t>
            </a:r>
          </a:p>
          <a:p>
            <a:pPr marL="476250" lvl="1">
              <a:lnSpc>
                <a:spcPct val="120000"/>
              </a:lnSpc>
              <a:buFontTx/>
              <a:buNone/>
            </a:pPr>
            <a:r>
              <a:rPr lang="fr-FR" altLang="fr-FR"/>
              <a:t>1- à un fluide immobile</a:t>
            </a:r>
          </a:p>
          <a:p>
            <a:pPr marL="476250" lvl="1">
              <a:lnSpc>
                <a:spcPct val="120000"/>
              </a:lnSpc>
              <a:buFontTx/>
              <a:buNone/>
            </a:pPr>
            <a:r>
              <a:rPr lang="fr-FR" altLang="fr-FR"/>
              <a:t>2- supposé incompressible</a:t>
            </a:r>
          </a:p>
          <a:p>
            <a:pPr marL="476250" lvl="1">
              <a:lnSpc>
                <a:spcPct val="120000"/>
              </a:lnSpc>
              <a:buFontTx/>
              <a:buNone/>
            </a:pPr>
            <a:r>
              <a:rPr lang="fr-FR" altLang="fr-FR"/>
              <a:t>3- et isotherme = absence de courant de convection</a:t>
            </a:r>
          </a:p>
          <a:p>
            <a:pPr marL="1143000" lvl="3" indent="0">
              <a:lnSpc>
                <a:spcPct val="120000"/>
              </a:lnSpc>
              <a:buFontTx/>
              <a:buNone/>
            </a:pPr>
            <a:r>
              <a:rPr lang="fr-FR" altLang="fr-FR"/>
              <a:t>2 et 3 permettant d'affirmer que la masse volumique du fluide est uniforme dans l'espace et dans le temps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AE21E-FF5C-DE2B-9202-2493FD4A847C}"/>
              </a:ext>
            </a:extLst>
          </p:cNvPr>
          <p:cNvSpPr>
            <a:spLocks noGrp="1"/>
          </p:cNvSpPr>
          <p:nvPr>
            <p:ph type="title"/>
          </p:nvPr>
        </p:nvSpPr>
        <p:spPr/>
        <p:txBody>
          <a:bodyPr/>
          <a:lstStyle/>
          <a:p>
            <a:r>
              <a:rPr lang="fr-FR" dirty="0"/>
              <a:t>Rappel</a:t>
            </a:r>
          </a:p>
        </p:txBody>
      </p:sp>
      <p:sp>
        <p:nvSpPr>
          <p:cNvPr id="3" name="Espace réservé du contenu 2">
            <a:extLst>
              <a:ext uri="{FF2B5EF4-FFF2-40B4-BE49-F238E27FC236}">
                <a16:creationId xmlns:a16="http://schemas.microsoft.com/office/drawing/2014/main" id="{DF86CA86-51DC-DBA1-306B-97E9208762FA}"/>
              </a:ext>
            </a:extLst>
          </p:cNvPr>
          <p:cNvSpPr>
            <a:spLocks noGrp="1"/>
          </p:cNvSpPr>
          <p:nvPr>
            <p:ph idx="1"/>
          </p:nvPr>
        </p:nvSpPr>
        <p:spPr>
          <a:xfrm>
            <a:off x="82550" y="3005640"/>
            <a:ext cx="9821863" cy="2062745"/>
          </a:xfrm>
        </p:spPr>
        <p:txBody>
          <a:bodyPr/>
          <a:lstStyle/>
          <a:p>
            <a:r>
              <a:rPr lang="fr-FR" altLang="fr-FR" sz="3200" b="1"/>
              <a:t>Fluide</a:t>
            </a:r>
            <a:r>
              <a:rPr lang="fr-FR" altLang="fr-FR" sz="3200"/>
              <a:t>: milieu facilement déformable pouvant s’écouler, changer de forme sous l’action de forces pouvant être aussi faibles que l’on veut à condition qu’elles agissent assez longtemps</a:t>
            </a:r>
            <a:endParaRPr lang="fr-FR"/>
          </a:p>
        </p:txBody>
      </p:sp>
    </p:spTree>
    <p:extLst>
      <p:ext uri="{BB962C8B-B14F-4D97-AF65-F5344CB8AC3E}">
        <p14:creationId xmlns:p14="http://schemas.microsoft.com/office/powerpoint/2010/main" val="386979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33270-2F44-D09C-7C80-A4DCA21E9A6E}"/>
              </a:ext>
            </a:extLst>
          </p:cNvPr>
          <p:cNvSpPr>
            <a:spLocks noGrp="1"/>
          </p:cNvSpPr>
          <p:nvPr>
            <p:ph type="title"/>
          </p:nvPr>
        </p:nvSpPr>
        <p:spPr/>
        <p:txBody>
          <a:bodyPr/>
          <a:lstStyle/>
          <a:p>
            <a:r>
              <a:rPr lang="fr-FR"/>
              <a:t>Théorème de Pascal</a:t>
            </a:r>
          </a:p>
        </p:txBody>
      </p:sp>
      <p:sp>
        <p:nvSpPr>
          <p:cNvPr id="3" name="Espace réservé du contenu 2">
            <a:extLst>
              <a:ext uri="{FF2B5EF4-FFF2-40B4-BE49-F238E27FC236}">
                <a16:creationId xmlns:a16="http://schemas.microsoft.com/office/drawing/2014/main" id="{0AD3B8C7-1F7D-38F5-940E-CF05788008FB}"/>
              </a:ext>
            </a:extLst>
          </p:cNvPr>
          <p:cNvSpPr>
            <a:spLocks noGrp="1"/>
          </p:cNvSpPr>
          <p:nvPr>
            <p:ph idx="1"/>
          </p:nvPr>
        </p:nvSpPr>
        <p:spPr>
          <a:xfrm>
            <a:off x="371475" y="3005640"/>
            <a:ext cx="9101138" cy="2062745"/>
          </a:xfrm>
        </p:spPr>
        <p:txBody>
          <a:bodyPr/>
          <a:lstStyle/>
          <a:p>
            <a:pPr marL="0" indent="0" algn="just">
              <a:buNone/>
            </a:pPr>
            <a:r>
              <a:rPr lang="fr-FR"/>
              <a:t>Dans un fluide incompressible en équilibre, toute variation de pression produite en un point se transmet intégralement à tous les points du fluide.</a:t>
            </a:r>
          </a:p>
        </p:txBody>
      </p:sp>
    </p:spTree>
    <p:extLst>
      <p:ext uri="{BB962C8B-B14F-4D97-AF65-F5344CB8AC3E}">
        <p14:creationId xmlns:p14="http://schemas.microsoft.com/office/powerpoint/2010/main" val="27749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42950" y="152400"/>
            <a:ext cx="8420100" cy="1143000"/>
          </a:xfrm>
        </p:spPr>
        <p:txBody>
          <a:bodyPr/>
          <a:lstStyle/>
          <a:p>
            <a:r>
              <a:rPr lang="fr-FR" sz="3600"/>
              <a:t>Théorème de Pascal</a:t>
            </a:r>
            <a:endParaRPr lang="fr-FR" altLang="fr-FR" sz="2800" b="0"/>
          </a:p>
        </p:txBody>
      </p:sp>
      <p:sp>
        <p:nvSpPr>
          <p:cNvPr id="28675" name="Rectangle 3"/>
          <p:cNvSpPr>
            <a:spLocks noGrp="1" noChangeArrowheads="1"/>
          </p:cNvSpPr>
          <p:nvPr>
            <p:ph type="body" idx="1"/>
          </p:nvPr>
        </p:nvSpPr>
        <p:spPr>
          <a:xfrm>
            <a:off x="288924" y="1788147"/>
            <a:ext cx="9617075" cy="1470532"/>
          </a:xfrm>
        </p:spPr>
        <p:txBody>
          <a:bodyPr/>
          <a:lstStyle/>
          <a:p>
            <a:pPr marL="0" indent="0">
              <a:lnSpc>
                <a:spcPct val="120000"/>
              </a:lnSpc>
              <a:buFontTx/>
              <a:buNone/>
            </a:pPr>
            <a:r>
              <a:rPr lang="fr-FR" altLang="fr-FR" sz="2400"/>
              <a:t>En chaque point d’un système fluide confiné, il existe une pression dite hydrostatique qui agit également dans toutes les directions</a:t>
            </a:r>
          </a:p>
          <a:p>
            <a:pPr marL="0" indent="0">
              <a:lnSpc>
                <a:spcPct val="120000"/>
              </a:lnSpc>
              <a:buFontTx/>
              <a:buNone/>
            </a:pPr>
            <a:r>
              <a:rPr lang="fr-FR" altLang="fr-FR" sz="2400"/>
              <a:t>Notion voisine de celle rencontrée pour la pression d'un gaz</a:t>
            </a:r>
          </a:p>
        </p:txBody>
      </p:sp>
      <p:grpSp>
        <p:nvGrpSpPr>
          <p:cNvPr id="28677" name="Group 9"/>
          <p:cNvGrpSpPr>
            <a:grpSpLocks/>
          </p:cNvGrpSpPr>
          <p:nvPr/>
        </p:nvGrpSpPr>
        <p:grpSpPr bwMode="auto">
          <a:xfrm>
            <a:off x="1293905" y="4046255"/>
            <a:ext cx="3238500" cy="2095500"/>
            <a:chOff x="1416" y="2608"/>
            <a:chExt cx="2040" cy="1320"/>
          </a:xfrm>
        </p:grpSpPr>
        <p:sp>
          <p:nvSpPr>
            <p:cNvPr id="28679" name="AutoShape 5"/>
            <p:cNvSpPr>
              <a:spLocks noChangeArrowheads="1"/>
            </p:cNvSpPr>
            <p:nvPr/>
          </p:nvSpPr>
          <p:spPr bwMode="auto">
            <a:xfrm>
              <a:off x="2016" y="2928"/>
              <a:ext cx="832" cy="824"/>
            </a:xfrm>
            <a:prstGeom prst="sun">
              <a:avLst>
                <a:gd name="adj" fmla="val 43991"/>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8680" name="Rectangle 6"/>
            <p:cNvSpPr>
              <a:spLocks noChangeArrowheads="1"/>
            </p:cNvSpPr>
            <p:nvPr/>
          </p:nvSpPr>
          <p:spPr bwMode="auto">
            <a:xfrm>
              <a:off x="1416" y="2824"/>
              <a:ext cx="2040" cy="1104"/>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8681" name="Line 7"/>
            <p:cNvSpPr>
              <a:spLocks noChangeShapeType="1"/>
            </p:cNvSpPr>
            <p:nvPr/>
          </p:nvSpPr>
          <p:spPr bwMode="auto">
            <a:xfrm>
              <a:off x="1416" y="2608"/>
              <a:ext cx="0" cy="20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82" name="Line 8"/>
            <p:cNvSpPr>
              <a:spLocks noChangeShapeType="1"/>
            </p:cNvSpPr>
            <p:nvPr/>
          </p:nvSpPr>
          <p:spPr bwMode="auto">
            <a:xfrm>
              <a:off x="3456" y="2615"/>
              <a:ext cx="0" cy="20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pic>
        <p:nvPicPr>
          <p:cNvPr id="6" name="Demonstration Of Pascal's Law 00_00_52-00_01_23 handbrake">
            <a:hlinkClick r:id="" action="ppaction://media"/>
            <a:extLst>
              <a:ext uri="{FF2B5EF4-FFF2-40B4-BE49-F238E27FC236}">
                <a16:creationId xmlns:a16="http://schemas.microsoft.com/office/drawing/2014/main" id="{325B2D61-13E0-F0EA-4407-245EF2B3332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97461" y="3546098"/>
            <a:ext cx="4189989" cy="3142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aire imploser une canett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rcRect/>
          <a:stretch>
            <a:fillRect/>
          </a:stretch>
        </p:blipFill>
        <p:spPr bwMode="auto">
          <a:xfrm>
            <a:off x="1945341" y="1552541"/>
            <a:ext cx="6340241" cy="507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33524" y="58177"/>
            <a:ext cx="9097348" cy="1396023"/>
          </a:xfrm>
          <a:prstGeom prst="rect">
            <a:avLst/>
          </a:prstGeom>
          <a:noFill/>
        </p:spPr>
        <p:txBody>
          <a:bodyPr wrap="square" rtlCol="0">
            <a:spAutoFit/>
          </a:bodyPr>
          <a:lstStyle/>
          <a:p>
            <a:pPr marL="0" indent="0" algn="ctr">
              <a:lnSpc>
                <a:spcPct val="120000"/>
              </a:lnSpc>
              <a:buFontTx/>
              <a:buNone/>
            </a:pPr>
            <a:r>
              <a:rPr lang="fr-FR" altLang="fr-FR" sz="2400"/>
              <a:t>Expérience</a:t>
            </a:r>
          </a:p>
          <a:p>
            <a:pPr marL="0" indent="0" algn="ctr">
              <a:lnSpc>
                <a:spcPct val="120000"/>
              </a:lnSpc>
              <a:buFontTx/>
              <a:buNone/>
            </a:pPr>
            <a:r>
              <a:rPr lang="fr-FR" altLang="fr-FR" sz="2400"/>
              <a:t>En chaque point d’un système fluide, il existe une pression qui agit également dans toutes les directions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7F6FE-9009-8F62-11C4-50FD598D6D91}"/>
              </a:ext>
            </a:extLst>
          </p:cNvPr>
          <p:cNvSpPr>
            <a:spLocks noGrp="1"/>
          </p:cNvSpPr>
          <p:nvPr>
            <p:ph type="title"/>
          </p:nvPr>
        </p:nvSpPr>
        <p:spPr/>
        <p:txBody>
          <a:bodyPr/>
          <a:lstStyle/>
          <a:p>
            <a:r>
              <a:rPr lang="fr-FR"/>
              <a:t>Principe fondamental de l’hydrostatique</a:t>
            </a:r>
          </a:p>
        </p:txBody>
      </p:sp>
      <p:pic>
        <p:nvPicPr>
          <p:cNvPr id="7" name="Espace réservé du contenu 6" descr="Une image contenant texte, dessin humoristique, diagramme, dessin&#10;&#10;Description générée automatiquement">
            <a:extLst>
              <a:ext uri="{FF2B5EF4-FFF2-40B4-BE49-F238E27FC236}">
                <a16:creationId xmlns:a16="http://schemas.microsoft.com/office/drawing/2014/main" id="{E311A702-4F8E-55FE-DF9A-65B116809E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3359" y="1895475"/>
            <a:ext cx="3419281" cy="4648200"/>
          </a:xfrm>
        </p:spPr>
      </p:pic>
      <p:sp>
        <p:nvSpPr>
          <p:cNvPr id="11" name="ZoneTexte 10">
            <a:extLst>
              <a:ext uri="{FF2B5EF4-FFF2-40B4-BE49-F238E27FC236}">
                <a16:creationId xmlns:a16="http://schemas.microsoft.com/office/drawing/2014/main" id="{E941E7F2-540D-4390-532C-16FE64EE22D7}"/>
              </a:ext>
            </a:extLst>
          </p:cNvPr>
          <p:cNvSpPr txBox="1"/>
          <p:nvPr/>
        </p:nvSpPr>
        <p:spPr>
          <a:xfrm>
            <a:off x="6662640" y="6119336"/>
            <a:ext cx="2939653" cy="738664"/>
          </a:xfrm>
          <a:prstGeom prst="rect">
            <a:avLst/>
          </a:prstGeom>
          <a:noFill/>
        </p:spPr>
        <p:txBody>
          <a:bodyPr wrap="square">
            <a:spAutoFit/>
          </a:bodyPr>
          <a:lstStyle/>
          <a:p>
            <a:r>
              <a:rPr lang="fr-FR" sz="1400"/>
              <a:t>https://</a:t>
            </a:r>
            <a:r>
              <a:rPr lang="fr-FR" sz="1400" err="1"/>
              <a:t>www.citedelamer.com</a:t>
            </a:r>
            <a:r>
              <a:rPr lang="fr-FR" sz="1400"/>
              <a:t>/</a:t>
            </a:r>
            <a:r>
              <a:rPr lang="fr-FR" sz="1400" err="1"/>
              <a:t>wp</a:t>
            </a:r>
            <a:r>
              <a:rPr lang="fr-FR" sz="1400"/>
              <a:t>-content/</a:t>
            </a:r>
            <a:r>
              <a:rPr lang="fr-FR" sz="1400" err="1"/>
              <a:t>uploads</a:t>
            </a:r>
            <a:r>
              <a:rPr lang="fr-FR" sz="1400"/>
              <a:t>/2017/11/QUESTIONNAIRE-2de-Pression.pdf</a:t>
            </a:r>
          </a:p>
        </p:txBody>
      </p:sp>
    </p:spTree>
    <p:extLst>
      <p:ext uri="{BB962C8B-B14F-4D97-AF65-F5344CB8AC3E}">
        <p14:creationId xmlns:p14="http://schemas.microsoft.com/office/powerpoint/2010/main" val="329670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E3A8F-A2B3-5E26-FC79-A6BFC1D22540}"/>
              </a:ext>
            </a:extLst>
          </p:cNvPr>
          <p:cNvSpPr>
            <a:spLocks noGrp="1"/>
          </p:cNvSpPr>
          <p:nvPr>
            <p:ph type="title"/>
          </p:nvPr>
        </p:nvSpPr>
        <p:spPr/>
        <p:txBody>
          <a:bodyPr/>
          <a:lstStyle/>
          <a:p>
            <a:r>
              <a:rPr lang="fr-FR"/>
              <a:t>Principe fondamental de l’hydrostatique</a:t>
            </a:r>
          </a:p>
        </p:txBody>
      </p:sp>
      <p:pic>
        <p:nvPicPr>
          <p:cNvPr id="4" name="Image 3" descr="Une image contenant diagramme, ligne, Dessin technique, croquis&#10;&#10;Description générée automatiquement">
            <a:extLst>
              <a:ext uri="{FF2B5EF4-FFF2-40B4-BE49-F238E27FC236}">
                <a16:creationId xmlns:a16="http://schemas.microsoft.com/office/drawing/2014/main" id="{48435F1C-7C68-E22E-F384-F800D48E1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57" y="2437409"/>
            <a:ext cx="4325018" cy="3611956"/>
          </a:xfrm>
          <a:prstGeom prst="rect">
            <a:avLst/>
          </a:prstGeom>
        </p:spPr>
      </p:pic>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3F9EECC4-77CF-B40A-8220-0A9954D3EFE1}"/>
                  </a:ext>
                </a:extLst>
              </p:cNvPr>
              <p:cNvSpPr txBox="1"/>
              <p:nvPr/>
            </p:nvSpPr>
            <p:spPr>
              <a:xfrm>
                <a:off x="5543550" y="2900362"/>
                <a:ext cx="3775393" cy="681790"/>
              </a:xfrm>
              <a:prstGeom prst="rect">
                <a:avLst/>
              </a:prstGeom>
              <a:noFill/>
            </p:spPr>
            <p:txBody>
              <a:bodyPr wrap="none" rtlCol="0">
                <a:spAutoFit/>
              </a:bodyPr>
              <a:lstStyle/>
              <a:p>
                <a:r>
                  <a:rPr lang="fr-FR" sz="1800">
                    <a:latin typeface="+mn-lt"/>
                  </a:rPr>
                  <a:t>Sur l’axe vertical, l’équilibre s’écrit :</a:t>
                </a:r>
              </a:p>
              <a:p>
                <a:pPr algn="ctr"/>
                <a14:m>
                  <m:oMath xmlns:m="http://schemas.openxmlformats.org/officeDocument/2006/math">
                    <m:acc>
                      <m:accPr>
                        <m:chr m:val="⃗"/>
                        <m:ctrlPr>
                          <a:rPr lang="fr-FR" sz="1800" i="1" smtClean="0">
                            <a:latin typeface="Cambria Math" panose="02040503050406030204" pitchFamily="18" charset="0"/>
                          </a:rPr>
                        </m:ctrlPr>
                      </m:accPr>
                      <m:e>
                        <m:r>
                          <a:rPr lang="fr-FR" sz="1800" b="0" i="1" smtClean="0">
                            <a:latin typeface="Cambria Math" panose="02040503050406030204" pitchFamily="18" charset="0"/>
                          </a:rPr>
                          <m:t>𝑃</m:t>
                        </m:r>
                      </m:e>
                    </m:acc>
                    <m:r>
                      <a:rPr lang="fr-FR" sz="1800" b="0" i="1" smtClean="0">
                        <a:latin typeface="Cambria Math" panose="02040503050406030204" pitchFamily="18" charset="0"/>
                      </a:rPr>
                      <m:t>+ </m:t>
                    </m:r>
                    <m:acc>
                      <m:accPr>
                        <m:chr m:val="⃗"/>
                        <m:ctrlPr>
                          <a:rPr lang="fr-FR" sz="1800" b="0" i="1" smtClean="0">
                            <a:latin typeface="Cambria Math" panose="02040503050406030204" pitchFamily="18" charset="0"/>
                          </a:rPr>
                        </m:ctrlPr>
                      </m:accPr>
                      <m:e>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𝐹</m:t>
                            </m:r>
                          </m:e>
                          <m:sub>
                            <m:r>
                              <a:rPr lang="fr-FR" sz="1800" b="0" i="1" smtClean="0">
                                <a:latin typeface="Cambria Math" panose="02040503050406030204" pitchFamily="18" charset="0"/>
                              </a:rPr>
                              <m:t>1</m:t>
                            </m:r>
                          </m:sub>
                        </m:sSub>
                      </m:e>
                    </m:acc>
                  </m:oMath>
                </a14:m>
                <a:r>
                  <a:rPr lang="fr-FR" sz="1800">
                    <a:latin typeface="+mn-lt"/>
                  </a:rPr>
                  <a:t> + </a:t>
                </a:r>
                <a14:m>
                  <m:oMath xmlns:m="http://schemas.openxmlformats.org/officeDocument/2006/math">
                    <m:acc>
                      <m:accPr>
                        <m:chr m:val="⃗"/>
                        <m:ctrlPr>
                          <a:rPr lang="fr-FR" sz="1800" i="1">
                            <a:latin typeface="Cambria Math" panose="02040503050406030204" pitchFamily="18" charset="0"/>
                          </a:rPr>
                        </m:ctrlPr>
                      </m:accPr>
                      <m:e>
                        <m:sSub>
                          <m:sSubPr>
                            <m:ctrlPr>
                              <a:rPr lang="fr-FR" sz="1800" i="1">
                                <a:latin typeface="Cambria Math" panose="02040503050406030204" pitchFamily="18" charset="0"/>
                              </a:rPr>
                            </m:ctrlPr>
                          </m:sSubPr>
                          <m:e>
                            <m:r>
                              <a:rPr lang="fr-FR" sz="1800" i="1">
                                <a:latin typeface="Cambria Math" panose="02040503050406030204" pitchFamily="18" charset="0"/>
                              </a:rPr>
                              <m:t>𝐹</m:t>
                            </m:r>
                          </m:e>
                          <m:sub>
                            <m:r>
                              <a:rPr lang="fr-FR" sz="1800" b="0" i="1" smtClean="0">
                                <a:latin typeface="Cambria Math" panose="02040503050406030204" pitchFamily="18" charset="0"/>
                              </a:rPr>
                              <m:t>2 </m:t>
                            </m:r>
                          </m:sub>
                        </m:sSub>
                      </m:e>
                    </m:acc>
                  </m:oMath>
                </a14:m>
                <a:r>
                  <a:rPr lang="fr-FR" sz="1800">
                    <a:latin typeface="+mn-lt"/>
                  </a:rPr>
                  <a:t> = </a:t>
                </a:r>
                <a14:m>
                  <m:oMath xmlns:m="http://schemas.openxmlformats.org/officeDocument/2006/math">
                    <m:acc>
                      <m:accPr>
                        <m:chr m:val="⃗"/>
                        <m:ctrlPr>
                          <a:rPr lang="fr-FR" sz="1800" i="1">
                            <a:latin typeface="Cambria Math" panose="02040503050406030204" pitchFamily="18" charset="0"/>
                          </a:rPr>
                        </m:ctrlPr>
                      </m:accPr>
                      <m:e>
                        <m:r>
                          <a:rPr lang="fr-FR" sz="1800" b="0" i="1" smtClean="0">
                            <a:latin typeface="Cambria Math" panose="02040503050406030204" pitchFamily="18" charset="0"/>
                          </a:rPr>
                          <m:t>0</m:t>
                        </m:r>
                      </m:e>
                    </m:acc>
                  </m:oMath>
                </a14:m>
                <a:endParaRPr lang="fr-FR" sz="1800">
                  <a:latin typeface="+mn-lt"/>
                </a:endParaRPr>
              </a:p>
            </p:txBody>
          </p:sp>
        </mc:Choice>
        <mc:Fallback xmlns="">
          <p:sp>
            <p:nvSpPr>
              <p:cNvPr id="5" name="ZoneTexte 4">
                <a:extLst>
                  <a:ext uri="{FF2B5EF4-FFF2-40B4-BE49-F238E27FC236}">
                    <a16:creationId xmlns:a16="http://schemas.microsoft.com/office/drawing/2014/main" id="{3F9EECC4-77CF-B40A-8220-0A9954D3EFE1}"/>
                  </a:ext>
                </a:extLst>
              </p:cNvPr>
              <p:cNvSpPr txBox="1">
                <a:spLocks noRot="1" noChangeAspect="1" noMove="1" noResize="1" noEditPoints="1" noAdjustHandles="1" noChangeArrowheads="1" noChangeShapeType="1" noTextEdit="1"/>
              </p:cNvSpPr>
              <p:nvPr/>
            </p:nvSpPr>
            <p:spPr>
              <a:xfrm>
                <a:off x="5543550" y="2900362"/>
                <a:ext cx="3775393" cy="681790"/>
              </a:xfrm>
              <a:prstGeom prst="rect">
                <a:avLst/>
              </a:prstGeom>
              <a:blipFill>
                <a:blip r:embed="rId4"/>
                <a:stretch>
                  <a:fillRect l="-1290" t="-5357" r="-484" b="-13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D07F3597-7324-B47A-8957-8FCC8405EC46}"/>
                  </a:ext>
                </a:extLst>
              </p:cNvPr>
              <p:cNvSpPr txBox="1"/>
              <p:nvPr/>
            </p:nvSpPr>
            <p:spPr>
              <a:xfrm>
                <a:off x="5543550" y="4243387"/>
                <a:ext cx="3775393" cy="923330"/>
              </a:xfrm>
              <a:prstGeom prst="rect">
                <a:avLst/>
              </a:prstGeom>
              <a:noFill/>
            </p:spPr>
            <p:txBody>
              <a:bodyPr wrap="square" rtlCol="0">
                <a:spAutoFit/>
              </a:bodyPr>
              <a:lstStyle/>
              <a:p>
                <a:r>
                  <a:rPr lang="fr-FR" sz="1800"/>
                  <a:t>Avec </a:t>
                </a:r>
                <a14:m>
                  <m:oMath xmlns:m="http://schemas.openxmlformats.org/officeDocument/2006/math">
                    <m:r>
                      <a:rPr lang="fr-FR" sz="1800" b="0" i="1" smtClean="0">
                        <a:latin typeface="Cambria Math" panose="02040503050406030204" pitchFamily="18" charset="0"/>
                        <a:ea typeface="Cambria Math" panose="02040503050406030204" pitchFamily="18" charset="0"/>
                      </a:rPr>
                      <m:t>𝜌</m:t>
                    </m:r>
                  </m:oMath>
                </a14:m>
                <a:r>
                  <a:rPr lang="fr-FR" sz="1800"/>
                  <a:t>, la masse volumique du fluide et P</a:t>
                </a:r>
                <a:r>
                  <a:rPr lang="fr-FR" sz="1800" baseline="-25000"/>
                  <a:t>1</a:t>
                </a:r>
                <a:r>
                  <a:rPr lang="fr-FR" sz="1800"/>
                  <a:t> et P</a:t>
                </a:r>
                <a:r>
                  <a:rPr lang="fr-FR" sz="1800" baseline="-25000"/>
                  <a:t>2</a:t>
                </a:r>
                <a:r>
                  <a:rPr lang="fr-FR" sz="1800"/>
                  <a:t> les pressions sur les deux bases :</a:t>
                </a:r>
              </a:p>
            </p:txBody>
          </p:sp>
        </mc:Choice>
        <mc:Fallback xmlns="">
          <p:sp>
            <p:nvSpPr>
              <p:cNvPr id="6" name="ZoneTexte 5">
                <a:extLst>
                  <a:ext uri="{FF2B5EF4-FFF2-40B4-BE49-F238E27FC236}">
                    <a16:creationId xmlns:a16="http://schemas.microsoft.com/office/drawing/2014/main" id="{D07F3597-7324-B47A-8957-8FCC8405EC46}"/>
                  </a:ext>
                </a:extLst>
              </p:cNvPr>
              <p:cNvSpPr txBox="1">
                <a:spLocks noRot="1" noChangeAspect="1" noMove="1" noResize="1" noEditPoints="1" noAdjustHandles="1" noChangeArrowheads="1" noChangeShapeType="1" noTextEdit="1"/>
              </p:cNvSpPr>
              <p:nvPr/>
            </p:nvSpPr>
            <p:spPr>
              <a:xfrm>
                <a:off x="5543550" y="4243387"/>
                <a:ext cx="3775393" cy="923330"/>
              </a:xfrm>
              <a:prstGeom prst="rect">
                <a:avLst/>
              </a:prstGeom>
              <a:blipFill>
                <a:blip r:embed="rId5"/>
                <a:stretch>
                  <a:fillRect l="-1290"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1074CD49-7EC6-CCD6-6738-2C5832476404}"/>
                  </a:ext>
                </a:extLst>
              </p:cNvPr>
              <p:cNvSpPr txBox="1"/>
              <p:nvPr/>
            </p:nvSpPr>
            <p:spPr>
              <a:xfrm>
                <a:off x="6562165" y="5295304"/>
                <a:ext cx="2000932" cy="276999"/>
              </a:xfrm>
              <a:prstGeom prst="rect">
                <a:avLst/>
              </a:prstGeom>
              <a:noFill/>
            </p:spPr>
            <p:txBody>
              <a:bodyPr wrap="none" lIns="0" tIns="0" rIns="0" bIns="0" rtlCol="0">
                <a:spAutoFit/>
              </a:bodyPr>
              <a:lstStyle/>
              <a:p>
                <a:r>
                  <a:rPr lang="fr-FR" sz="1800" dirty="0"/>
                  <a:t>(</a:t>
                </a:r>
                <a14:m>
                  <m:oMath xmlns:m="http://schemas.openxmlformats.org/officeDocument/2006/math">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2</m:t>
                        </m:r>
                      </m:sub>
                    </m:sSub>
                    <m:r>
                      <a:rPr lang="fr-FR" sz="1800" b="0" i="1" smtClean="0">
                        <a:latin typeface="Cambria Math" panose="02040503050406030204" pitchFamily="18" charset="0"/>
                      </a:rPr>
                      <m:t>− </m:t>
                    </m:r>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1</m:t>
                        </m:r>
                      </m:sub>
                    </m:sSub>
                    <m:r>
                      <a:rPr lang="fr-FR" sz="1800" b="0" i="1" smtClean="0">
                        <a:latin typeface="Cambria Math" panose="02040503050406030204" pitchFamily="18" charset="0"/>
                      </a:rPr>
                      <m:t>)</m:t>
                    </m:r>
                    <m:r>
                      <a:rPr lang="fr-FR" sz="1800" b="0" i="1" smtClean="0">
                        <a:latin typeface="Cambria Math" panose="02040503050406030204" pitchFamily="18" charset="0"/>
                      </a:rPr>
                      <m:t>𝑆</m:t>
                    </m:r>
                    <m:r>
                      <a:rPr lang="fr-FR" sz="1800" b="0" i="1" smtClean="0">
                        <a:latin typeface="Cambria Math" panose="02040503050406030204" pitchFamily="18" charset="0"/>
                      </a:rPr>
                      <m:t> = </m:t>
                    </m:r>
                    <m:r>
                      <a:rPr lang="fr-FR" sz="1800" b="0" i="1" smtClean="0">
                        <a:latin typeface="Cambria Math" panose="02040503050406030204" pitchFamily="18" charset="0"/>
                        <a:ea typeface="Cambria Math" panose="02040503050406030204" pitchFamily="18" charset="0"/>
                      </a:rPr>
                      <m:t>𝜌</m:t>
                    </m:r>
                    <m:r>
                      <a:rPr lang="fr-FR" sz="1800" b="0" i="1" smtClean="0">
                        <a:latin typeface="Cambria Math" panose="02040503050406030204" pitchFamily="18" charset="0"/>
                        <a:ea typeface="Cambria Math" panose="02040503050406030204" pitchFamily="18" charset="0"/>
                      </a:rPr>
                      <m:t>𝑔h𝑆</m:t>
                    </m:r>
                  </m:oMath>
                </a14:m>
                <a:endParaRPr lang="fr-FR" sz="1800" dirty="0"/>
              </a:p>
            </p:txBody>
          </p:sp>
        </mc:Choice>
        <mc:Fallback xmlns="">
          <p:sp>
            <p:nvSpPr>
              <p:cNvPr id="7" name="ZoneTexte 6">
                <a:extLst>
                  <a:ext uri="{FF2B5EF4-FFF2-40B4-BE49-F238E27FC236}">
                    <a16:creationId xmlns:a16="http://schemas.microsoft.com/office/drawing/2014/main" id="{1074CD49-7EC6-CCD6-6738-2C5832476404}"/>
                  </a:ext>
                </a:extLst>
              </p:cNvPr>
              <p:cNvSpPr txBox="1">
                <a:spLocks noRot="1" noChangeAspect="1" noMove="1" noResize="1" noEditPoints="1" noAdjustHandles="1" noChangeArrowheads="1" noChangeShapeType="1" noTextEdit="1"/>
              </p:cNvSpPr>
              <p:nvPr/>
            </p:nvSpPr>
            <p:spPr>
              <a:xfrm>
                <a:off x="6562165" y="5295304"/>
                <a:ext cx="2000932" cy="276999"/>
              </a:xfrm>
              <a:prstGeom prst="rect">
                <a:avLst/>
              </a:prstGeom>
              <a:blipFill>
                <a:blip r:embed="rId6"/>
                <a:stretch>
                  <a:fillRect l="-6991" t="-28889" r="-4255"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8E7DCC16-CE3B-8D55-BD2A-1ECC14518866}"/>
                  </a:ext>
                </a:extLst>
              </p:cNvPr>
              <p:cNvSpPr txBox="1"/>
              <p:nvPr/>
            </p:nvSpPr>
            <p:spPr>
              <a:xfrm>
                <a:off x="6686493" y="5827952"/>
                <a:ext cx="1752275" cy="276999"/>
              </a:xfrm>
              <a:prstGeom prst="rect">
                <a:avLst/>
              </a:prstGeom>
              <a:noFill/>
            </p:spPr>
            <p:txBody>
              <a:bodyPr wrap="none" lIns="0" tIns="0" rIns="0" bIns="0" rtlCol="0">
                <a:spAutoFit/>
              </a:bodyPr>
              <a:lstStyle/>
              <a:p>
                <a:r>
                  <a:rPr lang="fr-FR" sz="1800"/>
                  <a:t>(</a:t>
                </a:r>
                <a14:m>
                  <m:oMath xmlns:m="http://schemas.openxmlformats.org/officeDocument/2006/math">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2</m:t>
                        </m:r>
                      </m:sub>
                    </m:sSub>
                    <m:r>
                      <a:rPr lang="fr-FR" sz="1800" b="0" i="1" smtClean="0">
                        <a:latin typeface="Cambria Math" panose="02040503050406030204" pitchFamily="18" charset="0"/>
                      </a:rPr>
                      <m:t>− </m:t>
                    </m:r>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1</m:t>
                        </m:r>
                      </m:sub>
                    </m:sSub>
                    <m:r>
                      <a:rPr lang="fr-FR" sz="1800" b="0" i="1" smtClean="0">
                        <a:latin typeface="Cambria Math" panose="02040503050406030204" pitchFamily="18" charset="0"/>
                      </a:rPr>
                      <m:t>) = </m:t>
                    </m:r>
                    <m:r>
                      <a:rPr lang="fr-FR" sz="1800" b="0" i="1" smtClean="0">
                        <a:latin typeface="Cambria Math" panose="02040503050406030204" pitchFamily="18" charset="0"/>
                        <a:ea typeface="Cambria Math" panose="02040503050406030204" pitchFamily="18" charset="0"/>
                      </a:rPr>
                      <m:t>𝜌</m:t>
                    </m:r>
                    <m:r>
                      <a:rPr lang="fr-FR" sz="1800" b="0" i="1" smtClean="0">
                        <a:latin typeface="Cambria Math" panose="02040503050406030204" pitchFamily="18" charset="0"/>
                        <a:ea typeface="Cambria Math" panose="02040503050406030204" pitchFamily="18" charset="0"/>
                      </a:rPr>
                      <m:t>𝑔h</m:t>
                    </m:r>
                  </m:oMath>
                </a14:m>
                <a:endParaRPr lang="fr-FR" sz="1800"/>
              </a:p>
            </p:txBody>
          </p:sp>
        </mc:Choice>
        <mc:Fallback xmlns="">
          <p:sp>
            <p:nvSpPr>
              <p:cNvPr id="8" name="ZoneTexte 7">
                <a:extLst>
                  <a:ext uri="{FF2B5EF4-FFF2-40B4-BE49-F238E27FC236}">
                    <a16:creationId xmlns:a16="http://schemas.microsoft.com/office/drawing/2014/main" id="{8E7DCC16-CE3B-8D55-BD2A-1ECC14518866}"/>
                  </a:ext>
                </a:extLst>
              </p:cNvPr>
              <p:cNvSpPr txBox="1">
                <a:spLocks noRot="1" noChangeAspect="1" noMove="1" noResize="1" noEditPoints="1" noAdjustHandles="1" noChangeArrowheads="1" noChangeShapeType="1" noTextEdit="1"/>
              </p:cNvSpPr>
              <p:nvPr/>
            </p:nvSpPr>
            <p:spPr>
              <a:xfrm>
                <a:off x="6686493" y="5827952"/>
                <a:ext cx="1752275" cy="276999"/>
              </a:xfrm>
              <a:prstGeom prst="rect">
                <a:avLst/>
              </a:prstGeom>
              <a:blipFill>
                <a:blip r:embed="rId7"/>
                <a:stretch>
                  <a:fillRect l="-8362" t="-28889" r="-5226" b="-53333"/>
                </a:stretch>
              </a:blipFill>
            </p:spPr>
            <p:txBody>
              <a:bodyPr/>
              <a:lstStyle/>
              <a:p>
                <a:r>
                  <a:rPr lang="en-US">
                    <a:noFill/>
                  </a:rPr>
                  <a:t> </a:t>
                </a:r>
              </a:p>
            </p:txBody>
          </p:sp>
        </mc:Fallback>
      </mc:AlternateContent>
    </p:spTree>
    <p:extLst>
      <p:ext uri="{BB962C8B-B14F-4D97-AF65-F5344CB8AC3E}">
        <p14:creationId xmlns:p14="http://schemas.microsoft.com/office/powerpoint/2010/main" val="75929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E3A8F-A2B3-5E26-FC79-A6BFC1D22540}"/>
              </a:ext>
            </a:extLst>
          </p:cNvPr>
          <p:cNvSpPr>
            <a:spLocks noGrp="1"/>
          </p:cNvSpPr>
          <p:nvPr>
            <p:ph type="title"/>
          </p:nvPr>
        </p:nvSpPr>
        <p:spPr/>
        <p:txBody>
          <a:bodyPr/>
          <a:lstStyle/>
          <a:p>
            <a:r>
              <a:rPr lang="fr-FR"/>
              <a:t>Principe fondamental de l’hydrostatique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CDDFBE55-8BF8-29A3-7408-AF7C759BCED2}"/>
                  </a:ext>
                </a:extLst>
              </p:cNvPr>
              <p:cNvSpPr txBox="1"/>
              <p:nvPr/>
            </p:nvSpPr>
            <p:spPr>
              <a:xfrm>
                <a:off x="3407569" y="2604847"/>
                <a:ext cx="24719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2</m:t>
                          </m:r>
                        </m:sub>
                      </m:sSub>
                      <m:r>
                        <a:rPr lang="fr-FR" b="0" i="1" smtClean="0">
                          <a:latin typeface="Cambria Math" panose="02040503050406030204" pitchFamily="18" charset="0"/>
                        </a:rPr>
                        <m:t>− </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1</m:t>
                          </m:r>
                        </m:sub>
                      </m:sSub>
                      <m:r>
                        <a:rPr lang="fr-FR" b="0" i="1" smtClean="0">
                          <a:latin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𝜌</m:t>
                      </m:r>
                      <m:r>
                        <a:rPr lang="fr-FR" b="0" i="1" smtClean="0">
                          <a:latin typeface="Cambria Math" panose="02040503050406030204" pitchFamily="18" charset="0"/>
                          <a:ea typeface="Cambria Math" panose="02040503050406030204" pitchFamily="18" charset="0"/>
                        </a:rPr>
                        <m:t>𝑔h</m:t>
                      </m:r>
                    </m:oMath>
                  </m:oMathPara>
                </a14:m>
                <a:endParaRPr lang="fr-FR"/>
              </a:p>
            </p:txBody>
          </p:sp>
        </mc:Choice>
        <mc:Fallback xmlns="">
          <p:sp>
            <p:nvSpPr>
              <p:cNvPr id="5" name="ZoneTexte 4">
                <a:extLst>
                  <a:ext uri="{FF2B5EF4-FFF2-40B4-BE49-F238E27FC236}">
                    <a16:creationId xmlns:a16="http://schemas.microsoft.com/office/drawing/2014/main" id="{CDDFBE55-8BF8-29A3-7408-AF7C759BCED2}"/>
                  </a:ext>
                </a:extLst>
              </p:cNvPr>
              <p:cNvSpPr txBox="1">
                <a:spLocks noRot="1" noChangeAspect="1" noMove="1" noResize="1" noEditPoints="1" noAdjustHandles="1" noChangeArrowheads="1" noChangeShapeType="1" noTextEdit="1"/>
              </p:cNvSpPr>
              <p:nvPr/>
            </p:nvSpPr>
            <p:spPr>
              <a:xfrm>
                <a:off x="3407569" y="2604847"/>
                <a:ext cx="2471959" cy="430887"/>
              </a:xfrm>
              <a:prstGeom prst="rect">
                <a:avLst/>
              </a:prstGeom>
              <a:blipFill>
                <a:blip r:embed="rId2"/>
                <a:stretch>
                  <a:fillRect/>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C1116C0F-A651-9E28-C683-F6FC61661AAD}"/>
              </a:ext>
            </a:extLst>
          </p:cNvPr>
          <p:cNvSpPr txBox="1"/>
          <p:nvPr/>
        </p:nvSpPr>
        <p:spPr>
          <a:xfrm>
            <a:off x="300037" y="3887981"/>
            <a:ext cx="9605963" cy="2033442"/>
          </a:xfrm>
          <a:prstGeom prst="rect">
            <a:avLst/>
          </a:prstGeom>
          <a:noFill/>
        </p:spPr>
        <p:txBody>
          <a:bodyPr wrap="square">
            <a:spAutoFit/>
          </a:bodyPr>
          <a:lstStyle/>
          <a:p>
            <a:pPr marL="0" indent="0">
              <a:lnSpc>
                <a:spcPct val="90000"/>
              </a:lnSpc>
              <a:spcBef>
                <a:spcPct val="0"/>
              </a:spcBef>
              <a:buFontTx/>
              <a:buNone/>
            </a:pPr>
            <a:r>
              <a:rPr lang="fr-FR" altLang="fr-FR" sz="2800" b="1"/>
              <a:t>P</a:t>
            </a:r>
            <a:r>
              <a:rPr lang="fr-FR" altLang="fr-FR" sz="2800"/>
              <a:t> la pression en un point</a:t>
            </a:r>
          </a:p>
          <a:p>
            <a:pPr marL="0" indent="0">
              <a:lnSpc>
                <a:spcPct val="90000"/>
              </a:lnSpc>
              <a:spcBef>
                <a:spcPct val="0"/>
              </a:spcBef>
              <a:buFontTx/>
              <a:buNone/>
            </a:pPr>
            <a:r>
              <a:rPr lang="fr-FR" altLang="fr-FR" sz="2800" b="1">
                <a:latin typeface="Symbol" panose="05050102010706020507" pitchFamily="18" charset="2"/>
              </a:rPr>
              <a:t>r</a:t>
            </a:r>
            <a:r>
              <a:rPr lang="fr-FR" altLang="fr-FR" sz="2800">
                <a:latin typeface="Symbol" panose="05050102010706020507" pitchFamily="18" charset="2"/>
              </a:rPr>
              <a:t> </a:t>
            </a:r>
            <a:r>
              <a:rPr lang="fr-FR" altLang="fr-FR" sz="2800"/>
              <a:t>la masse volumique du liquide (supposée uniforme)</a:t>
            </a:r>
          </a:p>
          <a:p>
            <a:pPr marL="0" indent="0">
              <a:lnSpc>
                <a:spcPct val="90000"/>
              </a:lnSpc>
              <a:spcBef>
                <a:spcPct val="0"/>
              </a:spcBef>
              <a:buFontTx/>
              <a:buNone/>
            </a:pPr>
            <a:r>
              <a:rPr lang="fr-FR" altLang="fr-FR" sz="2800" b="1"/>
              <a:t>g</a:t>
            </a:r>
            <a:r>
              <a:rPr lang="fr-FR" altLang="fr-FR" sz="2800"/>
              <a:t> l’accélération de la pesanteur (supposée constante)</a:t>
            </a:r>
          </a:p>
          <a:p>
            <a:pPr marL="0" indent="0">
              <a:lnSpc>
                <a:spcPct val="90000"/>
              </a:lnSpc>
              <a:spcBef>
                <a:spcPct val="0"/>
              </a:spcBef>
              <a:buFontTx/>
              <a:buNone/>
            </a:pPr>
            <a:r>
              <a:rPr lang="fr-FR" altLang="fr-FR" sz="2800" b="1"/>
              <a:t>h</a:t>
            </a:r>
            <a:r>
              <a:rPr lang="fr-FR" altLang="fr-FR" sz="2800"/>
              <a:t> la différence de hauteur entr</a:t>
            </a:r>
            <a:r>
              <a:rPr lang="fr-FR" altLang="fr-FR"/>
              <a:t>e les deux points (</a:t>
            </a:r>
            <a:r>
              <a:rPr lang="fr-FR" altLang="fr-FR" sz="2800"/>
              <a:t>orienté + vers le haut)</a:t>
            </a:r>
          </a:p>
        </p:txBody>
      </p:sp>
      <p:sp>
        <p:nvSpPr>
          <p:cNvPr id="3" name="Rectangle 2">
            <a:extLst>
              <a:ext uri="{FF2B5EF4-FFF2-40B4-BE49-F238E27FC236}">
                <a16:creationId xmlns:a16="http://schemas.microsoft.com/office/drawing/2014/main" id="{A87EFCAC-1C9C-93CB-2DF0-BDE5D97BFE96}"/>
              </a:ext>
            </a:extLst>
          </p:cNvPr>
          <p:cNvSpPr/>
          <p:nvPr/>
        </p:nvSpPr>
        <p:spPr bwMode="auto">
          <a:xfrm>
            <a:off x="3097763" y="2463282"/>
            <a:ext cx="3209731" cy="783771"/>
          </a:xfrm>
          <a:prstGeom prst="rect">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Tree>
    <p:extLst>
      <p:ext uri="{BB962C8B-B14F-4D97-AF65-F5344CB8AC3E}">
        <p14:creationId xmlns:p14="http://schemas.microsoft.com/office/powerpoint/2010/main" val="75866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42950" y="24067"/>
            <a:ext cx="8420100" cy="1143000"/>
          </a:xfrm>
        </p:spPr>
        <p:txBody>
          <a:bodyPr/>
          <a:lstStyle/>
          <a:p>
            <a:r>
              <a:rPr lang="fr-FR" sz="3600"/>
              <a:t>Conséquence du principe fondamental de l’hydrostatique</a:t>
            </a:r>
            <a:endParaRPr lang="fr-FR" altLang="fr-FR" sz="4000"/>
          </a:p>
        </p:txBody>
      </p:sp>
      <p:sp>
        <p:nvSpPr>
          <p:cNvPr id="30723" name="Rectangle 3"/>
          <p:cNvSpPr>
            <a:spLocks noGrp="1" noChangeArrowheads="1"/>
          </p:cNvSpPr>
          <p:nvPr>
            <p:ph type="body" idx="1"/>
          </p:nvPr>
        </p:nvSpPr>
        <p:spPr>
          <a:xfrm>
            <a:off x="165100" y="897955"/>
            <a:ext cx="9740900" cy="1274837"/>
          </a:xfrm>
        </p:spPr>
        <p:txBody>
          <a:bodyPr/>
          <a:lstStyle/>
          <a:p>
            <a:pPr marL="0" indent="0" algn="ctr">
              <a:buFontTx/>
              <a:buNone/>
            </a:pPr>
            <a:endParaRPr lang="fr-FR" altLang="fr-FR" sz="2400"/>
          </a:p>
          <a:p>
            <a:pPr marL="0" indent="0" algn="ctr">
              <a:buFontTx/>
              <a:buNone/>
            </a:pPr>
            <a:r>
              <a:rPr lang="fr-FR" altLang="fr-FR" sz="2400"/>
              <a:t>Exprime les modifications de cette pression sous l’influence de la pesanteur, lorsque l’on passe d’un niveau à un autre</a:t>
            </a:r>
          </a:p>
        </p:txBody>
      </p:sp>
      <p:sp>
        <p:nvSpPr>
          <p:cNvPr id="5" name="Rectangle 3"/>
          <p:cNvSpPr txBox="1">
            <a:spLocks noChangeArrowheads="1"/>
          </p:cNvSpPr>
          <p:nvPr/>
        </p:nvSpPr>
        <p:spPr bwMode="auto">
          <a:xfrm>
            <a:off x="38099" y="4839869"/>
            <a:ext cx="4181475"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fr-FR" altLang="fr-FR" sz="2400" b="1" kern="0"/>
              <a:t>La pression augmente avec la profondeur</a:t>
            </a:r>
            <a:br>
              <a:rPr lang="fr-FR" altLang="fr-FR" sz="2400" b="1" kern="0"/>
            </a:br>
            <a:r>
              <a:rPr lang="fr-FR" altLang="fr-FR" sz="2400" b="1" kern="0"/>
              <a:t>d’une quantité </a:t>
            </a:r>
            <a:r>
              <a:rPr lang="fr-FR" altLang="fr-FR" sz="2400" b="1" kern="0" err="1">
                <a:latin typeface="Symbol" panose="05050102010706020507" pitchFamily="18" charset="2"/>
              </a:rPr>
              <a:t>r</a:t>
            </a:r>
            <a:r>
              <a:rPr lang="fr-FR" altLang="fr-FR" sz="2400" b="1" kern="0" err="1"/>
              <a:t>gz</a:t>
            </a:r>
            <a:endParaRPr lang="fr-FR" altLang="fr-FR" sz="2800" b="1" kern="0"/>
          </a:p>
        </p:txBody>
      </p:sp>
      <p:grpSp>
        <p:nvGrpSpPr>
          <p:cNvPr id="7" name="Group 6"/>
          <p:cNvGrpSpPr>
            <a:grpSpLocks/>
          </p:cNvGrpSpPr>
          <p:nvPr/>
        </p:nvGrpSpPr>
        <p:grpSpPr bwMode="auto">
          <a:xfrm>
            <a:off x="4283075" y="2974968"/>
            <a:ext cx="5451475" cy="2139950"/>
            <a:chOff x="1318" y="2360"/>
            <a:chExt cx="3434" cy="1348"/>
          </a:xfrm>
        </p:grpSpPr>
        <p:grpSp>
          <p:nvGrpSpPr>
            <p:cNvPr id="8" name="Group 7"/>
            <p:cNvGrpSpPr>
              <a:grpSpLocks/>
            </p:cNvGrpSpPr>
            <p:nvPr/>
          </p:nvGrpSpPr>
          <p:grpSpPr bwMode="auto">
            <a:xfrm>
              <a:off x="1987" y="2360"/>
              <a:ext cx="2377" cy="1297"/>
              <a:chOff x="1987" y="2360"/>
              <a:chExt cx="2377" cy="1297"/>
            </a:xfrm>
          </p:grpSpPr>
          <p:sp>
            <p:nvSpPr>
              <p:cNvPr id="30" name="Freeform 8"/>
              <p:cNvSpPr>
                <a:spLocks/>
              </p:cNvSpPr>
              <p:nvPr/>
            </p:nvSpPr>
            <p:spPr bwMode="auto">
              <a:xfrm>
                <a:off x="1987" y="2619"/>
                <a:ext cx="2377" cy="1038"/>
              </a:xfrm>
              <a:custGeom>
                <a:avLst/>
                <a:gdLst>
                  <a:gd name="T0" fmla="*/ 0 w 1769"/>
                  <a:gd name="T1" fmla="*/ 2389 h 769"/>
                  <a:gd name="T2" fmla="*/ 0 w 1769"/>
                  <a:gd name="T3" fmla="*/ 37939 h 769"/>
                  <a:gd name="T4" fmla="*/ 82307 w 1769"/>
                  <a:gd name="T5" fmla="*/ 37939 h 769"/>
                  <a:gd name="T6" fmla="*/ 82307 w 1769"/>
                  <a:gd name="T7" fmla="*/ 0 h 769"/>
                  <a:gd name="T8" fmla="*/ 72607 w 1769"/>
                  <a:gd name="T9" fmla="*/ 0 h 769"/>
                  <a:gd name="T10" fmla="*/ 75032 w 1769"/>
                  <a:gd name="T11" fmla="*/ 7109 h 769"/>
                  <a:gd name="T12" fmla="*/ 72607 w 1769"/>
                  <a:gd name="T13" fmla="*/ 14235 h 769"/>
                  <a:gd name="T14" fmla="*/ 75032 w 1769"/>
                  <a:gd name="T15" fmla="*/ 21315 h 769"/>
                  <a:gd name="T16" fmla="*/ 72607 w 1769"/>
                  <a:gd name="T17" fmla="*/ 28423 h 769"/>
                  <a:gd name="T18" fmla="*/ 75032 w 1769"/>
                  <a:gd name="T19" fmla="*/ 33165 h 769"/>
                  <a:gd name="T20" fmla="*/ 43585 w 1769"/>
                  <a:gd name="T21" fmla="*/ 33165 h 769"/>
                  <a:gd name="T22" fmla="*/ 43585 w 1769"/>
                  <a:gd name="T23" fmla="*/ 0 h 769"/>
                  <a:gd name="T24" fmla="*/ 0 w 1769"/>
                  <a:gd name="T25" fmla="*/ 0 h 769"/>
                  <a:gd name="T26" fmla="*/ 0 w 1769"/>
                  <a:gd name="T27" fmla="*/ 7109 h 769"/>
                  <a:gd name="T28" fmla="*/ 0 w 1769"/>
                  <a:gd name="T29" fmla="*/ 0 h 7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9" h="769">
                    <a:moveTo>
                      <a:pt x="0" y="48"/>
                    </a:moveTo>
                    <a:lnTo>
                      <a:pt x="0" y="768"/>
                    </a:lnTo>
                    <a:lnTo>
                      <a:pt x="1768" y="768"/>
                    </a:lnTo>
                    <a:lnTo>
                      <a:pt x="1768" y="0"/>
                    </a:lnTo>
                    <a:lnTo>
                      <a:pt x="1560" y="0"/>
                    </a:lnTo>
                    <a:lnTo>
                      <a:pt x="1612" y="144"/>
                    </a:lnTo>
                    <a:lnTo>
                      <a:pt x="1560" y="288"/>
                    </a:lnTo>
                    <a:lnTo>
                      <a:pt x="1612" y="432"/>
                    </a:lnTo>
                    <a:lnTo>
                      <a:pt x="1560" y="576"/>
                    </a:lnTo>
                    <a:lnTo>
                      <a:pt x="1612" y="672"/>
                    </a:lnTo>
                    <a:lnTo>
                      <a:pt x="936" y="672"/>
                    </a:lnTo>
                    <a:lnTo>
                      <a:pt x="936" y="0"/>
                    </a:lnTo>
                    <a:lnTo>
                      <a:pt x="0" y="0"/>
                    </a:lnTo>
                    <a:lnTo>
                      <a:pt x="0" y="144"/>
                    </a:lnTo>
                    <a:lnTo>
                      <a:pt x="0" y="0"/>
                    </a:lnTo>
                  </a:path>
                </a:pathLst>
              </a:custGeom>
              <a:noFill/>
              <a:ln w="28575"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Line 9"/>
              <p:cNvSpPr>
                <a:spLocks noChangeShapeType="1"/>
              </p:cNvSpPr>
              <p:nvPr/>
            </p:nvSpPr>
            <p:spPr bwMode="auto">
              <a:xfrm>
                <a:off x="1987" y="2425"/>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Line 10"/>
              <p:cNvSpPr>
                <a:spLocks noChangeShapeType="1"/>
              </p:cNvSpPr>
              <p:nvPr/>
            </p:nvSpPr>
            <p:spPr bwMode="auto">
              <a:xfrm>
                <a:off x="3245"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Line 11"/>
              <p:cNvSpPr>
                <a:spLocks noChangeShapeType="1"/>
              </p:cNvSpPr>
              <p:nvPr/>
            </p:nvSpPr>
            <p:spPr bwMode="auto">
              <a:xfrm>
                <a:off x="408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Line 12"/>
              <p:cNvSpPr>
                <a:spLocks noChangeShapeType="1"/>
              </p:cNvSpPr>
              <p:nvPr/>
            </p:nvSpPr>
            <p:spPr bwMode="auto">
              <a:xfrm>
                <a:off x="436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 name="Group 13"/>
            <p:cNvGrpSpPr>
              <a:grpSpLocks/>
            </p:cNvGrpSpPr>
            <p:nvPr/>
          </p:nvGrpSpPr>
          <p:grpSpPr bwMode="auto">
            <a:xfrm>
              <a:off x="1326" y="2831"/>
              <a:ext cx="3386" cy="250"/>
              <a:chOff x="1326" y="2831"/>
              <a:chExt cx="3386" cy="250"/>
            </a:xfrm>
          </p:grpSpPr>
          <p:sp>
            <p:nvSpPr>
              <p:cNvPr id="24" name="Line 14"/>
              <p:cNvSpPr>
                <a:spLocks noChangeShapeType="1"/>
              </p:cNvSpPr>
              <p:nvPr/>
            </p:nvSpPr>
            <p:spPr bwMode="auto">
              <a:xfrm>
                <a:off x="1708" y="3008"/>
                <a:ext cx="3004"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 name="Oval 15"/>
              <p:cNvSpPr>
                <a:spLocks noChangeArrowheads="1"/>
              </p:cNvSpPr>
              <p:nvPr/>
            </p:nvSpPr>
            <p:spPr bwMode="auto">
              <a:xfrm>
                <a:off x="2227" y="2973"/>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6" name="Oval 16"/>
              <p:cNvSpPr>
                <a:spLocks noChangeArrowheads="1"/>
              </p:cNvSpPr>
              <p:nvPr/>
            </p:nvSpPr>
            <p:spPr bwMode="auto">
              <a:xfrm>
                <a:off x="2619" y="2972"/>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7" name="Oval 17"/>
              <p:cNvSpPr>
                <a:spLocks noChangeArrowheads="1"/>
              </p:cNvSpPr>
              <p:nvPr/>
            </p:nvSpPr>
            <p:spPr bwMode="auto">
              <a:xfrm>
                <a:off x="3008" y="2972"/>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8" name="Oval 18"/>
              <p:cNvSpPr>
                <a:spLocks noChangeArrowheads="1"/>
              </p:cNvSpPr>
              <p:nvPr/>
            </p:nvSpPr>
            <p:spPr bwMode="auto">
              <a:xfrm>
                <a:off x="4189" y="2967"/>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9" name="Text Box 19"/>
              <p:cNvSpPr txBox="1">
                <a:spLocks noChangeArrowheads="1"/>
              </p:cNvSpPr>
              <p:nvPr/>
            </p:nvSpPr>
            <p:spPr bwMode="auto">
              <a:xfrm>
                <a:off x="1326" y="2831"/>
                <a:ext cx="2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2000"/>
                  <a:t>P</a:t>
                </a:r>
                <a:r>
                  <a:rPr lang="fr-FR" altLang="fr-FR" sz="2000" baseline="-25000"/>
                  <a:t>A</a:t>
                </a:r>
                <a:endParaRPr lang="fr-FR" altLang="fr-FR" sz="2000"/>
              </a:p>
            </p:txBody>
          </p:sp>
        </p:grpSp>
        <p:grpSp>
          <p:nvGrpSpPr>
            <p:cNvPr id="10" name="Group 20"/>
            <p:cNvGrpSpPr>
              <a:grpSpLocks/>
            </p:cNvGrpSpPr>
            <p:nvPr/>
          </p:nvGrpSpPr>
          <p:grpSpPr bwMode="auto">
            <a:xfrm>
              <a:off x="1318" y="3138"/>
              <a:ext cx="3394" cy="250"/>
              <a:chOff x="1318" y="3138"/>
              <a:chExt cx="3394" cy="250"/>
            </a:xfrm>
          </p:grpSpPr>
          <p:sp>
            <p:nvSpPr>
              <p:cNvPr id="18" name="Line 21"/>
              <p:cNvSpPr>
                <a:spLocks noChangeShapeType="1"/>
              </p:cNvSpPr>
              <p:nvPr/>
            </p:nvSpPr>
            <p:spPr bwMode="auto">
              <a:xfrm>
                <a:off x="1708" y="3267"/>
                <a:ext cx="3004"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Oval 22"/>
              <p:cNvSpPr>
                <a:spLocks noChangeArrowheads="1"/>
              </p:cNvSpPr>
              <p:nvPr/>
            </p:nvSpPr>
            <p:spPr bwMode="auto">
              <a:xfrm>
                <a:off x="2104" y="3226"/>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0" name="Oval 23"/>
              <p:cNvSpPr>
                <a:spLocks noChangeArrowheads="1"/>
              </p:cNvSpPr>
              <p:nvPr/>
            </p:nvSpPr>
            <p:spPr bwMode="auto">
              <a:xfrm>
                <a:off x="2485" y="3226"/>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1" name="Oval 24"/>
              <p:cNvSpPr>
                <a:spLocks noChangeArrowheads="1"/>
              </p:cNvSpPr>
              <p:nvPr/>
            </p:nvSpPr>
            <p:spPr bwMode="auto">
              <a:xfrm>
                <a:off x="2878" y="3226"/>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2" name="Oval 25"/>
              <p:cNvSpPr>
                <a:spLocks noChangeArrowheads="1"/>
              </p:cNvSpPr>
              <p:nvPr/>
            </p:nvSpPr>
            <p:spPr bwMode="auto">
              <a:xfrm>
                <a:off x="4187" y="3226"/>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23" name="Text Box 26"/>
              <p:cNvSpPr txBox="1">
                <a:spLocks noChangeArrowheads="1"/>
              </p:cNvSpPr>
              <p:nvPr/>
            </p:nvSpPr>
            <p:spPr bwMode="auto">
              <a:xfrm>
                <a:off x="1318" y="3138"/>
                <a:ext cx="2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2000"/>
                  <a:t>P</a:t>
                </a:r>
                <a:r>
                  <a:rPr lang="fr-FR" altLang="fr-FR" sz="2000" baseline="-25000"/>
                  <a:t>B</a:t>
                </a:r>
                <a:endParaRPr lang="fr-FR" altLang="fr-FR" sz="2000"/>
              </a:p>
            </p:txBody>
          </p:sp>
        </p:grpSp>
        <p:grpSp>
          <p:nvGrpSpPr>
            <p:cNvPr id="11" name="Group 27"/>
            <p:cNvGrpSpPr>
              <a:grpSpLocks/>
            </p:cNvGrpSpPr>
            <p:nvPr/>
          </p:nvGrpSpPr>
          <p:grpSpPr bwMode="auto">
            <a:xfrm>
              <a:off x="1358" y="3458"/>
              <a:ext cx="3394" cy="250"/>
              <a:chOff x="1318" y="3138"/>
              <a:chExt cx="3394" cy="250"/>
            </a:xfrm>
          </p:grpSpPr>
          <p:sp>
            <p:nvSpPr>
              <p:cNvPr id="12" name="Line 28"/>
              <p:cNvSpPr>
                <a:spLocks noChangeShapeType="1"/>
              </p:cNvSpPr>
              <p:nvPr/>
            </p:nvSpPr>
            <p:spPr bwMode="auto">
              <a:xfrm>
                <a:off x="1708" y="3267"/>
                <a:ext cx="3004"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Oval 29"/>
              <p:cNvSpPr>
                <a:spLocks noChangeArrowheads="1"/>
              </p:cNvSpPr>
              <p:nvPr/>
            </p:nvSpPr>
            <p:spPr bwMode="auto">
              <a:xfrm>
                <a:off x="2104" y="3226"/>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14" name="Oval 30"/>
              <p:cNvSpPr>
                <a:spLocks noChangeArrowheads="1"/>
              </p:cNvSpPr>
              <p:nvPr/>
            </p:nvSpPr>
            <p:spPr bwMode="auto">
              <a:xfrm>
                <a:off x="2485" y="3226"/>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15" name="Oval 31"/>
              <p:cNvSpPr>
                <a:spLocks noChangeArrowheads="1"/>
              </p:cNvSpPr>
              <p:nvPr/>
            </p:nvSpPr>
            <p:spPr bwMode="auto">
              <a:xfrm>
                <a:off x="2878" y="3226"/>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16" name="Oval 32"/>
              <p:cNvSpPr>
                <a:spLocks noChangeArrowheads="1"/>
              </p:cNvSpPr>
              <p:nvPr/>
            </p:nvSpPr>
            <p:spPr bwMode="auto">
              <a:xfrm>
                <a:off x="4187" y="3226"/>
                <a:ext cx="83" cy="7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17" name="Text Box 33"/>
              <p:cNvSpPr txBox="1">
                <a:spLocks noChangeArrowheads="1"/>
              </p:cNvSpPr>
              <p:nvPr/>
            </p:nvSpPr>
            <p:spPr bwMode="auto">
              <a:xfrm>
                <a:off x="1318" y="3138"/>
                <a:ext cx="2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2000"/>
                  <a:t>P</a:t>
                </a:r>
                <a:r>
                  <a:rPr lang="fr-FR" altLang="fr-FR" sz="2000" baseline="-25000"/>
                  <a:t>C</a:t>
                </a:r>
                <a:endParaRPr lang="fr-FR" altLang="fr-FR" sz="2000"/>
              </a:p>
            </p:txBody>
          </p:sp>
        </p:grpSp>
      </p:grpSp>
      <p:sp>
        <p:nvSpPr>
          <p:cNvPr id="35" name="Text Box 34"/>
          <p:cNvSpPr txBox="1">
            <a:spLocks noChangeArrowheads="1"/>
          </p:cNvSpPr>
          <p:nvPr/>
        </p:nvSpPr>
        <p:spPr bwMode="auto">
          <a:xfrm>
            <a:off x="6199188" y="5288749"/>
            <a:ext cx="2198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2800"/>
              <a:t>P</a:t>
            </a:r>
            <a:r>
              <a:rPr lang="fr-FR" altLang="fr-FR" sz="2800" baseline="-25000"/>
              <a:t>C</a:t>
            </a:r>
            <a:r>
              <a:rPr lang="fr-FR" altLang="fr-FR" sz="2800"/>
              <a:t> &gt; P</a:t>
            </a:r>
            <a:r>
              <a:rPr lang="fr-FR" altLang="fr-FR" sz="2800" baseline="-25000"/>
              <a:t>B</a:t>
            </a:r>
            <a:r>
              <a:rPr lang="fr-FR" altLang="fr-FR" sz="2800"/>
              <a:t> &gt; P</a:t>
            </a:r>
            <a:r>
              <a:rPr lang="fr-FR" altLang="fr-FR" sz="2800" baseline="-25000"/>
              <a:t>A</a:t>
            </a:r>
            <a:endParaRPr lang="fr-FR" altLang="fr-FR" sz="2800"/>
          </a:p>
        </p:txBody>
      </p:sp>
      <p:sp>
        <p:nvSpPr>
          <p:cNvPr id="36" name="Rectangle 3"/>
          <p:cNvSpPr txBox="1">
            <a:spLocks noChangeArrowheads="1"/>
          </p:cNvSpPr>
          <p:nvPr/>
        </p:nvSpPr>
        <p:spPr bwMode="auto">
          <a:xfrm>
            <a:off x="25400" y="2752261"/>
            <a:ext cx="4206875" cy="157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buFontTx/>
              <a:buNone/>
            </a:pPr>
            <a:r>
              <a:rPr lang="fr-FR" altLang="fr-FR" sz="2400"/>
              <a:t>La pression hydrostatique est la même en tous les points, dans un fluide continu cohérent, au même niveau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65100" y="1087474"/>
            <a:ext cx="9575800" cy="5048178"/>
          </a:xfrm>
        </p:spPr>
        <p:txBody>
          <a:bodyPr/>
          <a:lstStyle/>
          <a:p>
            <a:pPr>
              <a:buFontTx/>
              <a:buNone/>
            </a:pPr>
            <a:r>
              <a:rPr lang="fr-FR" altLang="fr-FR" sz="2800"/>
              <a:t>Soient 3 points A, B et C</a:t>
            </a:r>
          </a:p>
          <a:p>
            <a:pPr>
              <a:buFontTx/>
              <a:buNone/>
            </a:pPr>
            <a:endParaRPr lang="fr-FR" altLang="fr-FR" sz="2800"/>
          </a:p>
          <a:p>
            <a:pPr>
              <a:buFontTx/>
              <a:buNone/>
            </a:pPr>
            <a:endParaRPr lang="fr-FR" altLang="fr-FR" sz="2800" baseline="-25000"/>
          </a:p>
          <a:p>
            <a:pPr>
              <a:buFontTx/>
              <a:buNone/>
            </a:pPr>
            <a:endParaRPr lang="fr-FR" altLang="fr-FR" sz="2800" baseline="-25000"/>
          </a:p>
          <a:p>
            <a:r>
              <a:rPr lang="fr-FR" altLang="fr-FR" sz="2800" err="1"/>
              <a:t>z</a:t>
            </a:r>
            <a:r>
              <a:rPr lang="fr-FR" altLang="fr-FR" sz="2800" baseline="-25000" err="1"/>
              <a:t>B</a:t>
            </a:r>
            <a:r>
              <a:rPr lang="fr-FR" altLang="fr-FR" sz="2800" baseline="-25000"/>
              <a:t> </a:t>
            </a:r>
            <a:r>
              <a:rPr lang="fr-FR" altLang="fr-FR" sz="2800"/>
              <a:t>=</a:t>
            </a:r>
            <a:r>
              <a:rPr lang="fr-FR" altLang="fr-FR" sz="2800" baseline="-25000"/>
              <a:t> </a:t>
            </a:r>
            <a:r>
              <a:rPr lang="fr-FR" altLang="fr-FR" sz="2800" err="1"/>
              <a:t>z</a:t>
            </a:r>
            <a:r>
              <a:rPr lang="fr-FR" altLang="fr-FR" sz="2800" baseline="-25000" err="1"/>
              <a:t>C</a:t>
            </a:r>
            <a:r>
              <a:rPr lang="fr-FR" altLang="fr-FR" sz="2800" baseline="-25000"/>
              <a:t>  </a:t>
            </a:r>
            <a:r>
              <a:rPr lang="fr-FR" altLang="fr-FR" sz="2800"/>
              <a:t>alors P</a:t>
            </a:r>
            <a:r>
              <a:rPr lang="fr-FR" altLang="fr-FR" sz="2800" baseline="-25000"/>
              <a:t>B</a:t>
            </a:r>
            <a:r>
              <a:rPr lang="fr-FR" altLang="fr-FR" sz="2800"/>
              <a:t> = P</a:t>
            </a:r>
            <a:r>
              <a:rPr lang="fr-FR" altLang="fr-FR" sz="2800" baseline="-25000"/>
              <a:t>C</a:t>
            </a:r>
            <a:r>
              <a:rPr lang="fr-FR" altLang="fr-FR" sz="2800"/>
              <a:t> </a:t>
            </a:r>
          </a:p>
          <a:p>
            <a:endParaRPr lang="fr-FR" altLang="fr-FR" sz="2800"/>
          </a:p>
          <a:p>
            <a:pPr>
              <a:lnSpc>
                <a:spcPct val="50000"/>
              </a:lnSpc>
              <a:spcBef>
                <a:spcPct val="0"/>
              </a:spcBef>
              <a:buFontTx/>
              <a:buNone/>
            </a:pPr>
            <a:endParaRPr lang="fr-FR" altLang="fr-FR" sz="2800"/>
          </a:p>
          <a:p>
            <a:r>
              <a:rPr lang="fr-FR" altLang="fr-FR" sz="2800" err="1"/>
              <a:t>z</a:t>
            </a:r>
            <a:r>
              <a:rPr lang="fr-FR" altLang="fr-FR" sz="2800" baseline="-25000" err="1"/>
              <a:t>A</a:t>
            </a:r>
            <a:r>
              <a:rPr lang="fr-FR" altLang="fr-FR" sz="2800" baseline="-25000"/>
              <a:t> </a:t>
            </a:r>
            <a:r>
              <a:rPr lang="fr-FR" altLang="fr-FR" sz="2800">
                <a:latin typeface="Symbol" panose="05050102010706020507" pitchFamily="18" charset="2"/>
              </a:rPr>
              <a:t>&gt;</a:t>
            </a:r>
            <a:r>
              <a:rPr lang="fr-FR" altLang="fr-FR" sz="2800" baseline="-25000"/>
              <a:t> </a:t>
            </a:r>
            <a:r>
              <a:rPr lang="fr-FR" altLang="fr-FR" sz="2800" err="1"/>
              <a:t>z</a:t>
            </a:r>
            <a:r>
              <a:rPr lang="fr-FR" altLang="fr-FR" sz="2800" baseline="-25000" err="1"/>
              <a:t>B</a:t>
            </a:r>
            <a:r>
              <a:rPr lang="fr-FR" altLang="fr-FR" sz="2800" baseline="-25000"/>
              <a:t>  </a:t>
            </a:r>
            <a:r>
              <a:rPr lang="fr-FR" altLang="fr-FR" sz="2800"/>
              <a:t>alors P</a:t>
            </a:r>
            <a:r>
              <a:rPr lang="fr-FR" altLang="fr-FR" sz="2800" baseline="-25000"/>
              <a:t>A</a:t>
            </a:r>
            <a:r>
              <a:rPr lang="fr-FR" altLang="fr-FR" sz="2800"/>
              <a:t> - P</a:t>
            </a:r>
            <a:r>
              <a:rPr lang="fr-FR" altLang="fr-FR" sz="2800" baseline="-25000"/>
              <a:t>B</a:t>
            </a:r>
            <a:r>
              <a:rPr lang="fr-FR" altLang="fr-FR" sz="2800"/>
              <a:t> = </a:t>
            </a:r>
            <a:r>
              <a:rPr lang="fr-FR" altLang="fr-FR" sz="2800" err="1">
                <a:latin typeface="Symbol" panose="05050102010706020507" pitchFamily="18" charset="2"/>
              </a:rPr>
              <a:t>r</a:t>
            </a:r>
            <a:r>
              <a:rPr lang="fr-FR" altLang="fr-FR" sz="2800" err="1"/>
              <a:t>g</a:t>
            </a:r>
            <a:r>
              <a:rPr lang="fr-FR" altLang="fr-FR" sz="2800"/>
              <a:t> (</a:t>
            </a:r>
            <a:r>
              <a:rPr lang="fr-FR" altLang="fr-FR" sz="2800" err="1"/>
              <a:t>z</a:t>
            </a:r>
            <a:r>
              <a:rPr lang="fr-FR" altLang="fr-FR" sz="2800" baseline="-25000" err="1"/>
              <a:t>B</a:t>
            </a:r>
            <a:r>
              <a:rPr lang="fr-FR" altLang="fr-FR" sz="2800"/>
              <a:t> - </a:t>
            </a:r>
            <a:r>
              <a:rPr lang="fr-FR" altLang="fr-FR" sz="2800" err="1"/>
              <a:t>z</a:t>
            </a:r>
            <a:r>
              <a:rPr lang="fr-FR" altLang="fr-FR" sz="2800" baseline="-25000" err="1"/>
              <a:t>A</a:t>
            </a:r>
            <a:r>
              <a:rPr lang="fr-FR" altLang="fr-FR" sz="2800"/>
              <a:t>) = - </a:t>
            </a:r>
            <a:r>
              <a:rPr lang="fr-FR" altLang="fr-FR" sz="2800" err="1">
                <a:latin typeface="Symbol" panose="05050102010706020507" pitchFamily="18" charset="2"/>
              </a:rPr>
              <a:t>r</a:t>
            </a:r>
            <a:r>
              <a:rPr lang="fr-FR" altLang="fr-FR" sz="2800" err="1"/>
              <a:t>g</a:t>
            </a:r>
            <a:r>
              <a:rPr lang="fr-FR" altLang="fr-FR" sz="2800"/>
              <a:t> (</a:t>
            </a:r>
            <a:r>
              <a:rPr lang="fr-FR" altLang="fr-FR" sz="2800" err="1"/>
              <a:t>z</a:t>
            </a:r>
            <a:r>
              <a:rPr lang="fr-FR" altLang="fr-FR" sz="2800" baseline="-25000" err="1"/>
              <a:t>A</a:t>
            </a:r>
            <a:r>
              <a:rPr lang="fr-FR" altLang="fr-FR" sz="2800"/>
              <a:t> - </a:t>
            </a:r>
            <a:r>
              <a:rPr lang="fr-FR" altLang="fr-FR" sz="2800" err="1"/>
              <a:t>z</a:t>
            </a:r>
            <a:r>
              <a:rPr lang="fr-FR" altLang="fr-FR" sz="2800" baseline="-25000" err="1"/>
              <a:t>B</a:t>
            </a:r>
            <a:r>
              <a:rPr lang="fr-FR" altLang="fr-FR" sz="2800"/>
              <a:t>)</a:t>
            </a:r>
          </a:p>
          <a:p>
            <a:pPr>
              <a:buFontTx/>
              <a:buNone/>
            </a:pPr>
            <a:r>
              <a:rPr lang="fr-FR" altLang="fr-FR" sz="2800"/>
              <a:t>	or </a:t>
            </a:r>
            <a:r>
              <a:rPr lang="fr-FR" altLang="fr-FR" sz="2800" err="1"/>
              <a:t>z</a:t>
            </a:r>
            <a:r>
              <a:rPr lang="fr-FR" altLang="fr-FR" sz="2800" baseline="-25000" err="1"/>
              <a:t>A</a:t>
            </a:r>
            <a:r>
              <a:rPr lang="fr-FR" altLang="fr-FR" sz="2800" baseline="-25000"/>
              <a:t> </a:t>
            </a:r>
            <a:r>
              <a:rPr lang="fr-FR" altLang="fr-FR" sz="2800">
                <a:latin typeface="Symbol" panose="05050102010706020507" pitchFamily="18" charset="2"/>
              </a:rPr>
              <a:t>&gt;</a:t>
            </a:r>
            <a:r>
              <a:rPr lang="fr-FR" altLang="fr-FR" sz="2800" baseline="-25000"/>
              <a:t> </a:t>
            </a:r>
            <a:r>
              <a:rPr lang="fr-FR" altLang="fr-FR" sz="2800" err="1"/>
              <a:t>z</a:t>
            </a:r>
            <a:r>
              <a:rPr lang="fr-FR" altLang="fr-FR" sz="2800" baseline="-25000" err="1"/>
              <a:t>B</a:t>
            </a:r>
            <a:r>
              <a:rPr lang="fr-FR" altLang="fr-FR" sz="2800" baseline="-25000"/>
              <a:t> </a:t>
            </a:r>
            <a:r>
              <a:rPr lang="fr-FR" altLang="fr-FR" sz="2800"/>
              <a:t> d'où P</a:t>
            </a:r>
            <a:r>
              <a:rPr lang="fr-FR" altLang="fr-FR" sz="2800" baseline="-25000"/>
              <a:t>A</a:t>
            </a:r>
            <a:r>
              <a:rPr lang="fr-FR" altLang="fr-FR" sz="2800"/>
              <a:t> &lt; P</a:t>
            </a:r>
            <a:r>
              <a:rPr lang="fr-FR" altLang="fr-FR" sz="2800" baseline="-25000"/>
              <a:t>B</a:t>
            </a:r>
          </a:p>
          <a:p>
            <a:pPr>
              <a:buFontTx/>
              <a:buNone/>
            </a:pPr>
            <a:r>
              <a:rPr lang="fr-FR" altLang="fr-FR" sz="2800">
                <a:latin typeface="Symbol" panose="05050102010706020507" pitchFamily="18" charset="2"/>
              </a:rPr>
              <a:t>	</a:t>
            </a:r>
          </a:p>
          <a:p>
            <a:pPr>
              <a:buFontTx/>
              <a:buNone/>
            </a:pPr>
            <a:r>
              <a:rPr lang="fr-FR" altLang="fr-FR" sz="2800">
                <a:latin typeface="Symbol" panose="05050102010706020507" pitchFamily="18" charset="2"/>
              </a:rPr>
              <a:t>D</a:t>
            </a:r>
            <a:r>
              <a:rPr lang="fr-FR" altLang="fr-FR" sz="2800"/>
              <a:t>P + </a:t>
            </a:r>
            <a:r>
              <a:rPr lang="fr-FR" altLang="fr-FR" sz="2800" err="1">
                <a:latin typeface="Symbol" panose="05050102010706020507" pitchFamily="18" charset="2"/>
              </a:rPr>
              <a:t>r</a:t>
            </a:r>
            <a:r>
              <a:rPr lang="fr-FR" altLang="fr-FR" sz="2800" err="1"/>
              <a:t>g</a:t>
            </a:r>
            <a:r>
              <a:rPr lang="fr-FR" altLang="fr-FR" sz="2800"/>
              <a:t> </a:t>
            </a:r>
            <a:r>
              <a:rPr lang="fr-FR" altLang="fr-FR" sz="2800">
                <a:latin typeface="Symbol" panose="05050102010706020507" pitchFamily="18" charset="2"/>
              </a:rPr>
              <a:t>D</a:t>
            </a:r>
            <a:r>
              <a:rPr lang="fr-FR" altLang="fr-FR" sz="2800"/>
              <a:t>z = 0</a:t>
            </a:r>
            <a:endParaRPr lang="fr-FR" altLang="fr-FR" sz="2800" baseline="-25000"/>
          </a:p>
        </p:txBody>
      </p:sp>
      <p:sp>
        <p:nvSpPr>
          <p:cNvPr id="33796" name="Text Box 12"/>
          <p:cNvSpPr txBox="1">
            <a:spLocks noChangeArrowheads="1"/>
          </p:cNvSpPr>
          <p:nvPr/>
        </p:nvSpPr>
        <p:spPr bwMode="auto">
          <a:xfrm>
            <a:off x="5038725" y="6491288"/>
            <a:ext cx="447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800"/>
              <a:t>Hydrostatique. Lois de Pascal .. Définition </a:t>
            </a:r>
          </a:p>
        </p:txBody>
      </p:sp>
      <p:grpSp>
        <p:nvGrpSpPr>
          <p:cNvPr id="33797" name="Group 42"/>
          <p:cNvGrpSpPr>
            <a:grpSpLocks/>
          </p:cNvGrpSpPr>
          <p:nvPr/>
        </p:nvGrpSpPr>
        <p:grpSpPr bwMode="auto">
          <a:xfrm>
            <a:off x="5540375" y="1603375"/>
            <a:ext cx="3975100" cy="1825625"/>
            <a:chOff x="3520" y="1475"/>
            <a:chExt cx="2504" cy="1150"/>
          </a:xfrm>
        </p:grpSpPr>
        <p:grpSp>
          <p:nvGrpSpPr>
            <p:cNvPr id="33798" name="Group 14"/>
            <p:cNvGrpSpPr>
              <a:grpSpLocks/>
            </p:cNvGrpSpPr>
            <p:nvPr/>
          </p:nvGrpSpPr>
          <p:grpSpPr bwMode="auto">
            <a:xfrm>
              <a:off x="3739" y="1475"/>
              <a:ext cx="2150" cy="1150"/>
              <a:chOff x="1987" y="2360"/>
              <a:chExt cx="2377" cy="1297"/>
            </a:xfrm>
          </p:grpSpPr>
          <p:sp>
            <p:nvSpPr>
              <p:cNvPr id="33807" name="Freeform 15"/>
              <p:cNvSpPr>
                <a:spLocks/>
              </p:cNvSpPr>
              <p:nvPr/>
            </p:nvSpPr>
            <p:spPr bwMode="auto">
              <a:xfrm>
                <a:off x="1987" y="2619"/>
                <a:ext cx="2377" cy="1038"/>
              </a:xfrm>
              <a:custGeom>
                <a:avLst/>
                <a:gdLst>
                  <a:gd name="T0" fmla="*/ 0 w 1769"/>
                  <a:gd name="T1" fmla="*/ 2389 h 769"/>
                  <a:gd name="T2" fmla="*/ 0 w 1769"/>
                  <a:gd name="T3" fmla="*/ 37939 h 769"/>
                  <a:gd name="T4" fmla="*/ 82307 w 1769"/>
                  <a:gd name="T5" fmla="*/ 37939 h 769"/>
                  <a:gd name="T6" fmla="*/ 82307 w 1769"/>
                  <a:gd name="T7" fmla="*/ 0 h 769"/>
                  <a:gd name="T8" fmla="*/ 72607 w 1769"/>
                  <a:gd name="T9" fmla="*/ 0 h 769"/>
                  <a:gd name="T10" fmla="*/ 75032 w 1769"/>
                  <a:gd name="T11" fmla="*/ 7109 h 769"/>
                  <a:gd name="T12" fmla="*/ 72607 w 1769"/>
                  <a:gd name="T13" fmla="*/ 14235 h 769"/>
                  <a:gd name="T14" fmla="*/ 75032 w 1769"/>
                  <a:gd name="T15" fmla="*/ 21315 h 769"/>
                  <a:gd name="T16" fmla="*/ 72607 w 1769"/>
                  <a:gd name="T17" fmla="*/ 28423 h 769"/>
                  <a:gd name="T18" fmla="*/ 75032 w 1769"/>
                  <a:gd name="T19" fmla="*/ 33165 h 769"/>
                  <a:gd name="T20" fmla="*/ 43585 w 1769"/>
                  <a:gd name="T21" fmla="*/ 33165 h 769"/>
                  <a:gd name="T22" fmla="*/ 43585 w 1769"/>
                  <a:gd name="T23" fmla="*/ 0 h 769"/>
                  <a:gd name="T24" fmla="*/ 0 w 1769"/>
                  <a:gd name="T25" fmla="*/ 0 h 769"/>
                  <a:gd name="T26" fmla="*/ 0 w 1769"/>
                  <a:gd name="T27" fmla="*/ 7109 h 769"/>
                  <a:gd name="T28" fmla="*/ 0 w 1769"/>
                  <a:gd name="T29" fmla="*/ 0 h 7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9" h="769">
                    <a:moveTo>
                      <a:pt x="0" y="48"/>
                    </a:moveTo>
                    <a:lnTo>
                      <a:pt x="0" y="768"/>
                    </a:lnTo>
                    <a:lnTo>
                      <a:pt x="1768" y="768"/>
                    </a:lnTo>
                    <a:lnTo>
                      <a:pt x="1768" y="0"/>
                    </a:lnTo>
                    <a:lnTo>
                      <a:pt x="1560" y="0"/>
                    </a:lnTo>
                    <a:lnTo>
                      <a:pt x="1612" y="144"/>
                    </a:lnTo>
                    <a:lnTo>
                      <a:pt x="1560" y="288"/>
                    </a:lnTo>
                    <a:lnTo>
                      <a:pt x="1612" y="432"/>
                    </a:lnTo>
                    <a:lnTo>
                      <a:pt x="1560" y="576"/>
                    </a:lnTo>
                    <a:lnTo>
                      <a:pt x="1612" y="672"/>
                    </a:lnTo>
                    <a:lnTo>
                      <a:pt x="936" y="672"/>
                    </a:lnTo>
                    <a:lnTo>
                      <a:pt x="936" y="0"/>
                    </a:lnTo>
                    <a:lnTo>
                      <a:pt x="0" y="0"/>
                    </a:lnTo>
                    <a:lnTo>
                      <a:pt x="0" y="144"/>
                    </a:lnTo>
                    <a:lnTo>
                      <a:pt x="0" y="0"/>
                    </a:lnTo>
                  </a:path>
                </a:pathLst>
              </a:custGeom>
              <a:noFill/>
              <a:ln w="28575"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08" name="Line 16"/>
              <p:cNvSpPr>
                <a:spLocks noChangeShapeType="1"/>
              </p:cNvSpPr>
              <p:nvPr/>
            </p:nvSpPr>
            <p:spPr bwMode="auto">
              <a:xfrm>
                <a:off x="1987" y="2425"/>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9" name="Line 17"/>
              <p:cNvSpPr>
                <a:spLocks noChangeShapeType="1"/>
              </p:cNvSpPr>
              <p:nvPr/>
            </p:nvSpPr>
            <p:spPr bwMode="auto">
              <a:xfrm>
                <a:off x="3245"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10" name="Line 18"/>
              <p:cNvSpPr>
                <a:spLocks noChangeShapeType="1"/>
              </p:cNvSpPr>
              <p:nvPr/>
            </p:nvSpPr>
            <p:spPr bwMode="auto">
              <a:xfrm>
                <a:off x="408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11" name="Line 19"/>
              <p:cNvSpPr>
                <a:spLocks noChangeShapeType="1"/>
              </p:cNvSpPr>
              <p:nvPr/>
            </p:nvSpPr>
            <p:spPr bwMode="auto">
              <a:xfrm>
                <a:off x="436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3799" name="Line 21"/>
            <p:cNvSpPr>
              <a:spLocks noChangeShapeType="1"/>
            </p:cNvSpPr>
            <p:nvPr/>
          </p:nvSpPr>
          <p:spPr bwMode="auto">
            <a:xfrm>
              <a:off x="3520" y="2034"/>
              <a:ext cx="2504"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0" name="Oval 23"/>
            <p:cNvSpPr>
              <a:spLocks noChangeArrowheads="1"/>
            </p:cNvSpPr>
            <p:nvPr/>
          </p:nvSpPr>
          <p:spPr bwMode="auto">
            <a:xfrm>
              <a:off x="4223" y="1994"/>
              <a:ext cx="75" cy="66"/>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33801" name="Text Box 26"/>
            <p:cNvSpPr txBox="1">
              <a:spLocks noChangeArrowheads="1"/>
            </p:cNvSpPr>
            <p:nvPr/>
          </p:nvSpPr>
          <p:spPr bwMode="auto">
            <a:xfrm>
              <a:off x="3949" y="1773"/>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2000"/>
                <a:t>A</a:t>
              </a:r>
            </a:p>
          </p:txBody>
        </p:sp>
        <p:sp>
          <p:nvSpPr>
            <p:cNvPr id="33802" name="Line 28"/>
            <p:cNvSpPr>
              <a:spLocks noChangeShapeType="1"/>
            </p:cNvSpPr>
            <p:nvPr/>
          </p:nvSpPr>
          <p:spPr bwMode="auto">
            <a:xfrm>
              <a:off x="3523" y="2367"/>
              <a:ext cx="2501"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3" name="Oval 30"/>
            <p:cNvSpPr>
              <a:spLocks noChangeArrowheads="1"/>
            </p:cNvSpPr>
            <p:nvPr/>
          </p:nvSpPr>
          <p:spPr bwMode="auto">
            <a:xfrm>
              <a:off x="4226" y="2331"/>
              <a:ext cx="75" cy="66"/>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33804" name="Oval 32"/>
            <p:cNvSpPr>
              <a:spLocks noChangeArrowheads="1"/>
            </p:cNvSpPr>
            <p:nvPr/>
          </p:nvSpPr>
          <p:spPr bwMode="auto">
            <a:xfrm>
              <a:off x="5765" y="2331"/>
              <a:ext cx="75" cy="66"/>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endParaRPr lang="fr-FR" altLang="fr-FR" sz="2800"/>
            </a:p>
          </p:txBody>
        </p:sp>
        <p:sp>
          <p:nvSpPr>
            <p:cNvPr id="33805" name="Text Box 33"/>
            <p:cNvSpPr txBox="1">
              <a:spLocks noChangeArrowheads="1"/>
            </p:cNvSpPr>
            <p:nvPr/>
          </p:nvSpPr>
          <p:spPr bwMode="auto">
            <a:xfrm>
              <a:off x="3938" y="2141"/>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2000"/>
                <a:t>B</a:t>
              </a:r>
            </a:p>
          </p:txBody>
        </p:sp>
        <p:sp>
          <p:nvSpPr>
            <p:cNvPr id="33806" name="Text Box 41"/>
            <p:cNvSpPr txBox="1">
              <a:spLocks noChangeArrowheads="1"/>
            </p:cNvSpPr>
            <p:nvPr/>
          </p:nvSpPr>
          <p:spPr bwMode="auto">
            <a:xfrm>
              <a:off x="5674" y="207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2000"/>
                <a:t>C</a:t>
              </a:r>
            </a:p>
          </p:txBody>
        </p:sp>
      </p:grpSp>
      <p:pic>
        <p:nvPicPr>
          <p:cNvPr id="3" name="Image 2" descr="Une image contenant texte, capture d’écran, document, Police&#10;&#10;Description générée automatiquement">
            <a:extLst>
              <a:ext uri="{FF2B5EF4-FFF2-40B4-BE49-F238E27FC236}">
                <a16:creationId xmlns:a16="http://schemas.microsoft.com/office/drawing/2014/main" id="{23D8AE46-B9D4-DA8C-9B74-516313BF9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103" y="348735"/>
            <a:ext cx="7772400" cy="50175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0A6F310-C336-F820-C807-AA883EB35C0E}"/>
              </a:ext>
            </a:extLst>
          </p:cNvPr>
          <p:cNvSpPr>
            <a:spLocks noGrp="1"/>
          </p:cNvSpPr>
          <p:nvPr>
            <p:ph type="title"/>
          </p:nvPr>
        </p:nvSpPr>
        <p:spPr/>
        <p:txBody>
          <a:bodyPr/>
          <a:lstStyle/>
          <a:p>
            <a:r>
              <a:rPr lang="fr-FR" sz="3600" dirty="0"/>
              <a:t>Pourquoi ne s’évanouit-on pas en permanence quand on est debout </a:t>
            </a:r>
            <a:r>
              <a:rPr lang="fr-FR" dirty="0"/>
              <a:t>?</a:t>
            </a:r>
            <a:br>
              <a:rPr lang="fr-FR" dirty="0"/>
            </a:br>
            <a:endParaRPr lang="fr-FR" dirty="0"/>
          </a:p>
        </p:txBody>
      </p:sp>
      <p:pic>
        <p:nvPicPr>
          <p:cNvPr id="5" name="Image 4">
            <a:extLst>
              <a:ext uri="{FF2B5EF4-FFF2-40B4-BE49-F238E27FC236}">
                <a16:creationId xmlns:a16="http://schemas.microsoft.com/office/drawing/2014/main" id="{1F6A6A6B-4877-2C1B-2FB4-F636E36D5933}"/>
              </a:ext>
            </a:extLst>
          </p:cNvPr>
          <p:cNvPicPr>
            <a:picLocks noChangeAspect="1"/>
          </p:cNvPicPr>
          <p:nvPr/>
        </p:nvPicPr>
        <p:blipFill>
          <a:blip r:embed="rId3"/>
          <a:stretch>
            <a:fillRect/>
          </a:stretch>
        </p:blipFill>
        <p:spPr>
          <a:xfrm>
            <a:off x="2555303" y="1752600"/>
            <a:ext cx="4404296" cy="4583182"/>
          </a:xfrm>
          <a:prstGeom prst="rect">
            <a:avLst/>
          </a:prstGeom>
        </p:spPr>
      </p:pic>
    </p:spTree>
    <p:extLst>
      <p:ext uri="{BB962C8B-B14F-4D97-AF65-F5344CB8AC3E}">
        <p14:creationId xmlns:p14="http://schemas.microsoft.com/office/powerpoint/2010/main" val="241595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pesanteur Pascal" descr="apesanteur Pascal">
            <a:hlinkClick r:id="" action="ppaction://media"/>
            <a:extLst>
              <a:ext uri="{FF2B5EF4-FFF2-40B4-BE49-F238E27FC236}">
                <a16:creationId xmlns:a16="http://schemas.microsoft.com/office/drawing/2014/main" id="{B29C3763-8AA8-B64D-937F-A4C97BF8466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971550"/>
            <a:ext cx="9906000" cy="5572125"/>
          </a:xfrm>
          <a:prstGeom prst="rect">
            <a:avLst/>
          </a:prstGeom>
        </p:spPr>
      </p:pic>
      <p:sp>
        <p:nvSpPr>
          <p:cNvPr id="5" name="TextBox 4">
            <a:extLst>
              <a:ext uri="{FF2B5EF4-FFF2-40B4-BE49-F238E27FC236}">
                <a16:creationId xmlns:a16="http://schemas.microsoft.com/office/drawing/2014/main" id="{E2D321F2-3268-7940-A94F-194BEF619FC6}"/>
              </a:ext>
            </a:extLst>
          </p:cNvPr>
          <p:cNvSpPr txBox="1"/>
          <p:nvPr/>
        </p:nvSpPr>
        <p:spPr>
          <a:xfrm>
            <a:off x="193963" y="314325"/>
            <a:ext cx="9905999" cy="461665"/>
          </a:xfrm>
          <a:prstGeom prst="rect">
            <a:avLst/>
          </a:prstGeom>
          <a:noFill/>
        </p:spPr>
        <p:txBody>
          <a:bodyPr wrap="square">
            <a:spAutoFit/>
          </a:bodyPr>
          <a:lstStyle/>
          <a:p>
            <a:pPr algn="ctr"/>
            <a:r>
              <a:rPr lang="fr-FR" sz="2400" dirty="0"/>
              <a:t>Que se passe-t-il en apesanteur simulée (chute libre) ?</a:t>
            </a:r>
          </a:p>
        </p:txBody>
      </p:sp>
    </p:spTree>
    <p:extLst>
      <p:ext uri="{BB962C8B-B14F-4D97-AF65-F5344CB8AC3E}">
        <p14:creationId xmlns:p14="http://schemas.microsoft.com/office/powerpoint/2010/main" val="156513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702FCBA-8628-812C-C352-E90FEE636A36}"/>
              </a:ext>
            </a:extLst>
          </p:cNvPr>
          <p:cNvSpPr>
            <a:spLocks noGrp="1"/>
          </p:cNvSpPr>
          <p:nvPr>
            <p:ph type="title"/>
          </p:nvPr>
        </p:nvSpPr>
        <p:spPr>
          <a:xfrm>
            <a:off x="128588" y="271464"/>
            <a:ext cx="9629157" cy="1128712"/>
          </a:xfrm>
        </p:spPr>
        <p:txBody>
          <a:bodyPr/>
          <a:lstStyle/>
          <a:p>
            <a:pPr algn="just"/>
            <a:r>
              <a:rPr lang="fr-FR" sz="3600" dirty="0"/>
              <a:t>Un mince tube d’eau peut-il faire exploser un tonneau ?</a:t>
            </a:r>
          </a:p>
        </p:txBody>
      </p:sp>
      <p:sp>
        <p:nvSpPr>
          <p:cNvPr id="18" name="ZoneTexte 17">
            <a:extLst>
              <a:ext uri="{FF2B5EF4-FFF2-40B4-BE49-F238E27FC236}">
                <a16:creationId xmlns:a16="http://schemas.microsoft.com/office/drawing/2014/main" id="{0678F653-5A40-8868-F5E2-6F3B29D7140A}"/>
              </a:ext>
            </a:extLst>
          </p:cNvPr>
          <p:cNvSpPr txBox="1"/>
          <p:nvPr/>
        </p:nvSpPr>
        <p:spPr>
          <a:xfrm>
            <a:off x="5296267" y="3309081"/>
            <a:ext cx="2178802" cy="923330"/>
          </a:xfrm>
          <a:prstGeom prst="rect">
            <a:avLst/>
          </a:prstGeom>
          <a:noFill/>
        </p:spPr>
        <p:txBody>
          <a:bodyPr wrap="none" rtlCol="0">
            <a:spAutoFit/>
          </a:bodyPr>
          <a:lstStyle/>
          <a:p>
            <a:pPr marL="514350" indent="-514350">
              <a:buAutoNum type="alphaUcPeriod"/>
            </a:pPr>
            <a:r>
              <a:rPr lang="fr-FR" sz="1800" dirty="0"/>
              <a:t>Oui</a:t>
            </a:r>
          </a:p>
          <a:p>
            <a:pPr marL="514350" indent="-514350">
              <a:buAutoNum type="alphaUcPeriod"/>
            </a:pPr>
            <a:r>
              <a:rPr lang="fr-FR" sz="1800" dirty="0"/>
              <a:t>Non</a:t>
            </a:r>
          </a:p>
          <a:p>
            <a:pPr marL="514350" indent="-514350">
              <a:buAutoNum type="alphaUcPeriod"/>
            </a:pPr>
            <a:r>
              <a:rPr lang="fr-FR" sz="1800" dirty="0"/>
              <a:t>Je ne sais pas</a:t>
            </a:r>
          </a:p>
        </p:txBody>
      </p:sp>
      <p:pic>
        <p:nvPicPr>
          <p:cNvPr id="25" name="Picture 2">
            <a:extLst>
              <a:ext uri="{FF2B5EF4-FFF2-40B4-BE49-F238E27FC236}">
                <a16:creationId xmlns:a16="http://schemas.microsoft.com/office/drawing/2014/main" id="{06997F0B-6618-6D3C-B500-D35B7C6A3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714" y="1986845"/>
            <a:ext cx="2351364" cy="424306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3597D441-198F-CDB7-AF51-70AFEC6E9686}"/>
              </a:ext>
            </a:extLst>
          </p:cNvPr>
          <p:cNvSpPr/>
          <p:nvPr/>
        </p:nvSpPr>
        <p:spPr bwMode="auto">
          <a:xfrm>
            <a:off x="1927123" y="5289030"/>
            <a:ext cx="1098299" cy="1166655"/>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Helvetica" charset="0"/>
              </a:rPr>
              <a:t>?</a:t>
            </a:r>
          </a:p>
        </p:txBody>
      </p:sp>
      <p:cxnSp>
        <p:nvCxnSpPr>
          <p:cNvPr id="2" name="Connecteur droit avec flèche 1">
            <a:extLst>
              <a:ext uri="{FF2B5EF4-FFF2-40B4-BE49-F238E27FC236}">
                <a16:creationId xmlns:a16="http://schemas.microsoft.com/office/drawing/2014/main" id="{282A3FB6-1ACF-4522-843E-99C09241BEEE}"/>
              </a:ext>
            </a:extLst>
          </p:cNvPr>
          <p:cNvCxnSpPr/>
          <p:nvPr/>
        </p:nvCxnSpPr>
        <p:spPr bwMode="auto">
          <a:xfrm>
            <a:off x="2493434" y="2232212"/>
            <a:ext cx="0" cy="3162425"/>
          </a:xfrm>
          <a:prstGeom prst="straightConnector1">
            <a:avLst/>
          </a:prstGeom>
          <a:solidFill>
            <a:schemeClr val="accent1"/>
          </a:solidFill>
          <a:ln w="5715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ZoneTexte 2">
            <a:extLst>
              <a:ext uri="{FF2B5EF4-FFF2-40B4-BE49-F238E27FC236}">
                <a16:creationId xmlns:a16="http://schemas.microsoft.com/office/drawing/2014/main" id="{E06684E9-1BE6-A27F-1A7A-919DB5A7D064}"/>
              </a:ext>
            </a:extLst>
          </p:cNvPr>
          <p:cNvSpPr txBox="1"/>
          <p:nvPr/>
        </p:nvSpPr>
        <p:spPr>
          <a:xfrm>
            <a:off x="2662876" y="3450988"/>
            <a:ext cx="245118" cy="382484"/>
          </a:xfrm>
          <a:prstGeom prst="rect">
            <a:avLst/>
          </a:prstGeom>
          <a:noFill/>
        </p:spPr>
        <p:txBody>
          <a:bodyPr wrap="none" rtlCol="0">
            <a:spAutoFit/>
          </a:bodyPr>
          <a:lstStyle/>
          <a:p>
            <a:r>
              <a:rPr lang="en-GB">
                <a:solidFill>
                  <a:schemeClr val="accent2"/>
                </a:solidFill>
              </a:rPr>
              <a:t>h</a:t>
            </a:r>
          </a:p>
        </p:txBody>
      </p:sp>
    </p:spTree>
    <p:extLst>
      <p:ext uri="{BB962C8B-B14F-4D97-AF65-F5344CB8AC3E}">
        <p14:creationId xmlns:p14="http://schemas.microsoft.com/office/powerpoint/2010/main" val="201801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702FCBA-8628-812C-C352-E90FEE636A36}"/>
              </a:ext>
            </a:extLst>
          </p:cNvPr>
          <p:cNvSpPr>
            <a:spLocks noGrp="1"/>
          </p:cNvSpPr>
          <p:nvPr>
            <p:ph type="title"/>
          </p:nvPr>
        </p:nvSpPr>
        <p:spPr>
          <a:xfrm>
            <a:off x="128588" y="271464"/>
            <a:ext cx="9629157" cy="1128712"/>
          </a:xfrm>
        </p:spPr>
        <p:txBody>
          <a:bodyPr/>
          <a:lstStyle/>
          <a:p>
            <a:pPr algn="just"/>
            <a:r>
              <a:rPr lang="fr-FR" sz="3600" dirty="0"/>
              <a:t>Un mince tube d’eau peut-il faire exploser un tonneau ?</a:t>
            </a:r>
          </a:p>
        </p:txBody>
      </p:sp>
      <p:grpSp>
        <p:nvGrpSpPr>
          <p:cNvPr id="8" name="Groupe 7">
            <a:extLst>
              <a:ext uri="{FF2B5EF4-FFF2-40B4-BE49-F238E27FC236}">
                <a16:creationId xmlns:a16="http://schemas.microsoft.com/office/drawing/2014/main" id="{6B386C53-D4E0-4FC1-4635-93C5E961EF1C}"/>
              </a:ext>
            </a:extLst>
          </p:cNvPr>
          <p:cNvGrpSpPr/>
          <p:nvPr/>
        </p:nvGrpSpPr>
        <p:grpSpPr>
          <a:xfrm>
            <a:off x="1038249" y="1591733"/>
            <a:ext cx="2472596" cy="5123596"/>
            <a:chOff x="1331760" y="372533"/>
            <a:chExt cx="3884066" cy="7008841"/>
          </a:xfrm>
        </p:grpSpPr>
        <p:pic>
          <p:nvPicPr>
            <p:cNvPr id="2" name="Picture 2">
              <a:extLst>
                <a:ext uri="{FF2B5EF4-FFF2-40B4-BE49-F238E27FC236}">
                  <a16:creationId xmlns:a16="http://schemas.microsoft.com/office/drawing/2014/main" id="{921A6EC3-3911-FCB9-F0A1-E84A72E35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760" y="372533"/>
              <a:ext cx="3884066" cy="700884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a:extLst>
                <a:ext uri="{FF2B5EF4-FFF2-40B4-BE49-F238E27FC236}">
                  <a16:creationId xmlns:a16="http://schemas.microsoft.com/office/drawing/2014/main" id="{8DA4D498-FB7F-C439-3986-B1A2C2FFEC70}"/>
                </a:ext>
              </a:extLst>
            </p:cNvPr>
            <p:cNvCxnSpPr/>
            <p:nvPr/>
          </p:nvCxnSpPr>
          <p:spPr bwMode="auto">
            <a:xfrm>
              <a:off x="3617631" y="780306"/>
              <a:ext cx="0" cy="4794422"/>
            </a:xfrm>
            <a:prstGeom prst="straightConnector1">
              <a:avLst/>
            </a:prstGeom>
            <a:solidFill>
              <a:schemeClr val="accent1"/>
            </a:solidFill>
            <a:ln w="5715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ZoneTexte 4">
              <a:extLst>
                <a:ext uri="{FF2B5EF4-FFF2-40B4-BE49-F238E27FC236}">
                  <a16:creationId xmlns:a16="http://schemas.microsoft.com/office/drawing/2014/main" id="{ECBEA3ED-50FE-8EB3-8BA3-9686C4777577}"/>
                </a:ext>
              </a:extLst>
            </p:cNvPr>
            <p:cNvSpPr txBox="1"/>
            <p:nvPr/>
          </p:nvSpPr>
          <p:spPr>
            <a:xfrm>
              <a:off x="3781458" y="518696"/>
              <a:ext cx="423514" cy="523220"/>
            </a:xfrm>
            <a:prstGeom prst="rect">
              <a:avLst/>
            </a:prstGeom>
            <a:noFill/>
          </p:spPr>
          <p:txBody>
            <a:bodyPr wrap="none" rtlCol="0">
              <a:spAutoFit/>
            </a:bodyPr>
            <a:lstStyle/>
            <a:p>
              <a:r>
                <a:rPr lang="en-GB">
                  <a:solidFill>
                    <a:schemeClr val="accent2"/>
                  </a:solidFill>
                </a:rPr>
                <a:t>A</a:t>
              </a:r>
            </a:p>
          </p:txBody>
        </p:sp>
        <p:sp>
          <p:nvSpPr>
            <p:cNvPr id="6" name="ZoneTexte 5">
              <a:extLst>
                <a:ext uri="{FF2B5EF4-FFF2-40B4-BE49-F238E27FC236}">
                  <a16:creationId xmlns:a16="http://schemas.microsoft.com/office/drawing/2014/main" id="{0F65BC0D-98AD-4908-D57F-7770C734F946}"/>
                </a:ext>
              </a:extLst>
            </p:cNvPr>
            <p:cNvSpPr txBox="1"/>
            <p:nvPr/>
          </p:nvSpPr>
          <p:spPr>
            <a:xfrm>
              <a:off x="3823208" y="5218382"/>
              <a:ext cx="423514" cy="523220"/>
            </a:xfrm>
            <a:prstGeom prst="rect">
              <a:avLst/>
            </a:prstGeom>
            <a:noFill/>
          </p:spPr>
          <p:txBody>
            <a:bodyPr wrap="none" rtlCol="0">
              <a:spAutoFit/>
            </a:bodyPr>
            <a:lstStyle/>
            <a:p>
              <a:r>
                <a:rPr lang="en-GB">
                  <a:solidFill>
                    <a:schemeClr val="accent2"/>
                  </a:solidFill>
                </a:rPr>
                <a:t>B</a:t>
              </a:r>
            </a:p>
          </p:txBody>
        </p:sp>
        <p:sp>
          <p:nvSpPr>
            <p:cNvPr id="7" name="ZoneTexte 6">
              <a:extLst>
                <a:ext uri="{FF2B5EF4-FFF2-40B4-BE49-F238E27FC236}">
                  <a16:creationId xmlns:a16="http://schemas.microsoft.com/office/drawing/2014/main" id="{120B0105-656D-DF63-7E5C-BD12CCD34B71}"/>
                </a:ext>
              </a:extLst>
            </p:cNvPr>
            <p:cNvSpPr txBox="1"/>
            <p:nvPr/>
          </p:nvSpPr>
          <p:spPr>
            <a:xfrm>
              <a:off x="3883798" y="2915907"/>
              <a:ext cx="385042" cy="523220"/>
            </a:xfrm>
            <a:prstGeom prst="rect">
              <a:avLst/>
            </a:prstGeom>
            <a:noFill/>
          </p:spPr>
          <p:txBody>
            <a:bodyPr wrap="none" rtlCol="0">
              <a:spAutoFit/>
            </a:bodyPr>
            <a:lstStyle/>
            <a:p>
              <a:r>
                <a:rPr lang="en-GB">
                  <a:solidFill>
                    <a:schemeClr val="accent2"/>
                  </a:solidFill>
                </a:rPr>
                <a:t>h</a:t>
              </a:r>
            </a:p>
          </p:txBody>
        </p:sp>
      </p:grpSp>
      <p:sp>
        <p:nvSpPr>
          <p:cNvPr id="9" name="Rectangle 8">
            <a:extLst>
              <a:ext uri="{FF2B5EF4-FFF2-40B4-BE49-F238E27FC236}">
                <a16:creationId xmlns:a16="http://schemas.microsoft.com/office/drawing/2014/main" id="{125F9FB5-3F6C-264E-92FD-E3574C8F4158}"/>
              </a:ext>
            </a:extLst>
          </p:cNvPr>
          <p:cNvSpPr/>
          <p:nvPr/>
        </p:nvSpPr>
        <p:spPr bwMode="auto">
          <a:xfrm>
            <a:off x="1944284" y="5650308"/>
            <a:ext cx="1098299" cy="1166655"/>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Helvetica" charset="0"/>
              </a:rPr>
              <a:t>?</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2D3FEEF4-A434-132C-AFE1-3B7B97CD19A0}"/>
                  </a:ext>
                </a:extLst>
              </p:cNvPr>
              <p:cNvSpPr txBox="1"/>
              <p:nvPr/>
            </p:nvSpPr>
            <p:spPr>
              <a:xfrm>
                <a:off x="5385506" y="2312036"/>
                <a:ext cx="3775393" cy="681790"/>
              </a:xfrm>
              <a:prstGeom prst="rect">
                <a:avLst/>
              </a:prstGeom>
              <a:noFill/>
            </p:spPr>
            <p:txBody>
              <a:bodyPr wrap="none" rtlCol="0">
                <a:spAutoFit/>
              </a:bodyPr>
              <a:lstStyle/>
              <a:p>
                <a:r>
                  <a:rPr lang="fr-FR" sz="1800">
                    <a:latin typeface="+mn-lt"/>
                  </a:rPr>
                  <a:t>Sur l’axe vertical, l’équilibre s’écrit :</a:t>
                </a:r>
              </a:p>
              <a:p>
                <a:pPr algn="ctr"/>
                <a14:m>
                  <m:oMath xmlns:m="http://schemas.openxmlformats.org/officeDocument/2006/math">
                    <m:acc>
                      <m:accPr>
                        <m:chr m:val="⃗"/>
                        <m:ctrlPr>
                          <a:rPr lang="fr-FR" sz="1800" i="1" smtClean="0">
                            <a:latin typeface="Cambria Math" panose="02040503050406030204" pitchFamily="18" charset="0"/>
                          </a:rPr>
                        </m:ctrlPr>
                      </m:accPr>
                      <m:e>
                        <m:r>
                          <a:rPr lang="fr-FR" sz="1800" b="0" i="1" smtClean="0">
                            <a:latin typeface="Cambria Math" panose="02040503050406030204" pitchFamily="18" charset="0"/>
                          </a:rPr>
                          <m:t>𝑃</m:t>
                        </m:r>
                      </m:e>
                    </m:acc>
                    <m:r>
                      <a:rPr lang="fr-FR" sz="1800" b="0" i="1" smtClean="0">
                        <a:latin typeface="Cambria Math" panose="02040503050406030204" pitchFamily="18" charset="0"/>
                      </a:rPr>
                      <m:t>+ </m:t>
                    </m:r>
                    <m:acc>
                      <m:accPr>
                        <m:chr m:val="⃗"/>
                        <m:ctrlPr>
                          <a:rPr lang="fr-FR" sz="1800" b="0" i="1" smtClean="0">
                            <a:latin typeface="Cambria Math" panose="02040503050406030204" pitchFamily="18" charset="0"/>
                          </a:rPr>
                        </m:ctrlPr>
                      </m:accPr>
                      <m:e>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𝐹</m:t>
                            </m:r>
                          </m:e>
                          <m:sub>
                            <m:r>
                              <a:rPr lang="fr-FR" sz="1800" b="0" i="1" smtClean="0">
                                <a:latin typeface="Cambria Math" panose="02040503050406030204" pitchFamily="18" charset="0"/>
                              </a:rPr>
                              <m:t>𝐴</m:t>
                            </m:r>
                          </m:sub>
                        </m:sSub>
                      </m:e>
                    </m:acc>
                  </m:oMath>
                </a14:m>
                <a:r>
                  <a:rPr lang="fr-FR" sz="1800">
                    <a:latin typeface="+mn-lt"/>
                  </a:rPr>
                  <a:t> + </a:t>
                </a:r>
                <a14:m>
                  <m:oMath xmlns:m="http://schemas.openxmlformats.org/officeDocument/2006/math">
                    <m:acc>
                      <m:accPr>
                        <m:chr m:val="⃗"/>
                        <m:ctrlPr>
                          <a:rPr lang="fr-FR" sz="1800" i="1">
                            <a:latin typeface="Cambria Math" panose="02040503050406030204" pitchFamily="18" charset="0"/>
                          </a:rPr>
                        </m:ctrlPr>
                      </m:accPr>
                      <m:e>
                        <m:sSub>
                          <m:sSubPr>
                            <m:ctrlPr>
                              <a:rPr lang="fr-FR" sz="1800" i="1">
                                <a:latin typeface="Cambria Math" panose="02040503050406030204" pitchFamily="18" charset="0"/>
                              </a:rPr>
                            </m:ctrlPr>
                          </m:sSubPr>
                          <m:e>
                            <m:r>
                              <a:rPr lang="fr-FR" sz="1800" i="1">
                                <a:latin typeface="Cambria Math" panose="02040503050406030204" pitchFamily="18" charset="0"/>
                              </a:rPr>
                              <m:t>𝐹</m:t>
                            </m:r>
                          </m:e>
                          <m:sub>
                            <m:r>
                              <a:rPr lang="fr-FR" sz="1800" b="0" i="1" smtClean="0">
                                <a:latin typeface="Cambria Math" panose="02040503050406030204" pitchFamily="18" charset="0"/>
                              </a:rPr>
                              <m:t>𝐵</m:t>
                            </m:r>
                            <m:r>
                              <a:rPr lang="fr-FR" sz="1800" b="0" i="1" smtClean="0">
                                <a:latin typeface="Cambria Math" panose="02040503050406030204" pitchFamily="18" charset="0"/>
                              </a:rPr>
                              <m:t> </m:t>
                            </m:r>
                          </m:sub>
                        </m:sSub>
                      </m:e>
                    </m:acc>
                  </m:oMath>
                </a14:m>
                <a:r>
                  <a:rPr lang="fr-FR" sz="1800">
                    <a:latin typeface="+mn-lt"/>
                  </a:rPr>
                  <a:t> = </a:t>
                </a:r>
                <a14:m>
                  <m:oMath xmlns:m="http://schemas.openxmlformats.org/officeDocument/2006/math">
                    <m:acc>
                      <m:accPr>
                        <m:chr m:val="⃗"/>
                        <m:ctrlPr>
                          <a:rPr lang="fr-FR" sz="1800" i="1">
                            <a:latin typeface="Cambria Math" panose="02040503050406030204" pitchFamily="18" charset="0"/>
                          </a:rPr>
                        </m:ctrlPr>
                      </m:accPr>
                      <m:e>
                        <m:r>
                          <a:rPr lang="fr-FR" sz="1800" b="0" i="1" smtClean="0">
                            <a:latin typeface="Cambria Math" panose="02040503050406030204" pitchFamily="18" charset="0"/>
                          </a:rPr>
                          <m:t>0</m:t>
                        </m:r>
                      </m:e>
                    </m:acc>
                  </m:oMath>
                </a14:m>
                <a:endParaRPr lang="fr-FR" sz="1800">
                  <a:latin typeface="+mn-lt"/>
                </a:endParaRPr>
              </a:p>
            </p:txBody>
          </p:sp>
        </mc:Choice>
        <mc:Fallback xmlns="">
          <p:sp>
            <p:nvSpPr>
              <p:cNvPr id="10" name="ZoneTexte 9">
                <a:extLst>
                  <a:ext uri="{FF2B5EF4-FFF2-40B4-BE49-F238E27FC236}">
                    <a16:creationId xmlns:a16="http://schemas.microsoft.com/office/drawing/2014/main" id="{2D3FEEF4-A434-132C-AFE1-3B7B97CD19A0}"/>
                  </a:ext>
                </a:extLst>
              </p:cNvPr>
              <p:cNvSpPr txBox="1">
                <a:spLocks noRot="1" noChangeAspect="1" noMove="1" noResize="1" noEditPoints="1" noAdjustHandles="1" noChangeArrowheads="1" noChangeShapeType="1" noTextEdit="1"/>
              </p:cNvSpPr>
              <p:nvPr/>
            </p:nvSpPr>
            <p:spPr>
              <a:xfrm>
                <a:off x="5385506" y="2312036"/>
                <a:ext cx="3775393" cy="681790"/>
              </a:xfrm>
              <a:prstGeom prst="rect">
                <a:avLst/>
              </a:prstGeom>
              <a:blipFill>
                <a:blip r:embed="rId4"/>
                <a:stretch>
                  <a:fillRect l="-1290" t="-4464" r="-484" b="-13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849EC1A2-1BF0-1D7C-1D78-8F4613A7FD5A}"/>
                  </a:ext>
                </a:extLst>
              </p:cNvPr>
              <p:cNvSpPr txBox="1"/>
              <p:nvPr/>
            </p:nvSpPr>
            <p:spPr>
              <a:xfrm>
                <a:off x="5385506" y="3655061"/>
                <a:ext cx="3775393" cy="923330"/>
              </a:xfrm>
              <a:prstGeom prst="rect">
                <a:avLst/>
              </a:prstGeom>
              <a:noFill/>
            </p:spPr>
            <p:txBody>
              <a:bodyPr wrap="square" rtlCol="0">
                <a:spAutoFit/>
              </a:bodyPr>
              <a:lstStyle/>
              <a:p>
                <a:r>
                  <a:rPr lang="fr-FR" sz="1800"/>
                  <a:t>Avec </a:t>
                </a:r>
                <a14:m>
                  <m:oMath xmlns:m="http://schemas.openxmlformats.org/officeDocument/2006/math">
                    <m:r>
                      <a:rPr lang="fr-FR" sz="1800" b="0" i="1" smtClean="0">
                        <a:latin typeface="Cambria Math" panose="02040503050406030204" pitchFamily="18" charset="0"/>
                        <a:ea typeface="Cambria Math" panose="02040503050406030204" pitchFamily="18" charset="0"/>
                      </a:rPr>
                      <m:t>𝜌</m:t>
                    </m:r>
                  </m:oMath>
                </a14:m>
                <a:r>
                  <a:rPr lang="fr-FR" sz="1800"/>
                  <a:t>, la masse volumique du fluide et P</a:t>
                </a:r>
                <a:r>
                  <a:rPr lang="fr-FR" sz="1800" baseline="-25000"/>
                  <a:t>A</a:t>
                </a:r>
                <a:r>
                  <a:rPr lang="fr-FR" sz="1800"/>
                  <a:t> et P</a:t>
                </a:r>
                <a:r>
                  <a:rPr lang="fr-FR" sz="1800" baseline="-25000"/>
                  <a:t>B</a:t>
                </a:r>
                <a:r>
                  <a:rPr lang="fr-FR" sz="1800"/>
                  <a:t> les pressions sur les deux bases :</a:t>
                </a:r>
              </a:p>
            </p:txBody>
          </p:sp>
        </mc:Choice>
        <mc:Fallback xmlns="">
          <p:sp>
            <p:nvSpPr>
              <p:cNvPr id="11" name="ZoneTexte 10">
                <a:extLst>
                  <a:ext uri="{FF2B5EF4-FFF2-40B4-BE49-F238E27FC236}">
                    <a16:creationId xmlns:a16="http://schemas.microsoft.com/office/drawing/2014/main" id="{849EC1A2-1BF0-1D7C-1D78-8F4613A7FD5A}"/>
                  </a:ext>
                </a:extLst>
              </p:cNvPr>
              <p:cNvSpPr txBox="1">
                <a:spLocks noRot="1" noChangeAspect="1" noMove="1" noResize="1" noEditPoints="1" noAdjustHandles="1" noChangeArrowheads="1" noChangeShapeType="1" noTextEdit="1"/>
              </p:cNvSpPr>
              <p:nvPr/>
            </p:nvSpPr>
            <p:spPr>
              <a:xfrm>
                <a:off x="5385506" y="3655061"/>
                <a:ext cx="3775393" cy="923330"/>
              </a:xfrm>
              <a:prstGeom prst="rect">
                <a:avLst/>
              </a:prstGeom>
              <a:blipFill>
                <a:blip r:embed="rId5"/>
                <a:stretch>
                  <a:fillRect l="-1290"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618C17AF-DF0B-FC61-DD97-0B389BA6B164}"/>
                  </a:ext>
                </a:extLst>
              </p:cNvPr>
              <p:cNvSpPr txBox="1"/>
              <p:nvPr/>
            </p:nvSpPr>
            <p:spPr>
              <a:xfrm>
                <a:off x="6404121" y="4706978"/>
                <a:ext cx="2088777" cy="276999"/>
              </a:xfrm>
              <a:prstGeom prst="rect">
                <a:avLst/>
              </a:prstGeom>
              <a:noFill/>
            </p:spPr>
            <p:txBody>
              <a:bodyPr wrap="none" lIns="0" tIns="0" rIns="0" bIns="0" rtlCol="0">
                <a:spAutoFit/>
              </a:bodyPr>
              <a:lstStyle/>
              <a:p>
                <a:r>
                  <a:rPr lang="fr-FR" sz="1800"/>
                  <a:t>(</a:t>
                </a:r>
                <a14:m>
                  <m:oMath xmlns:m="http://schemas.openxmlformats.org/officeDocument/2006/math">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𝐵</m:t>
                        </m:r>
                      </m:sub>
                    </m:sSub>
                    <m:r>
                      <a:rPr lang="fr-FR" sz="1800" b="0" i="1" smtClean="0">
                        <a:latin typeface="Cambria Math" panose="02040503050406030204" pitchFamily="18" charset="0"/>
                      </a:rPr>
                      <m:t>− </m:t>
                    </m:r>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𝐴</m:t>
                        </m:r>
                      </m:sub>
                    </m:sSub>
                    <m:r>
                      <a:rPr lang="fr-FR" sz="1800" b="0" i="1" smtClean="0">
                        <a:latin typeface="Cambria Math" panose="02040503050406030204" pitchFamily="18" charset="0"/>
                      </a:rPr>
                      <m:t>)</m:t>
                    </m:r>
                    <m:r>
                      <a:rPr lang="fr-FR" sz="1800" b="0" i="1" smtClean="0">
                        <a:latin typeface="Cambria Math" panose="02040503050406030204" pitchFamily="18" charset="0"/>
                      </a:rPr>
                      <m:t>𝑆</m:t>
                    </m:r>
                    <m:r>
                      <a:rPr lang="fr-FR" sz="1800" b="0" i="1" smtClean="0">
                        <a:latin typeface="Cambria Math" panose="02040503050406030204" pitchFamily="18" charset="0"/>
                      </a:rPr>
                      <m:t> = </m:t>
                    </m:r>
                    <m:r>
                      <a:rPr lang="fr-FR" sz="1800" b="0" i="1" smtClean="0">
                        <a:latin typeface="Cambria Math" panose="02040503050406030204" pitchFamily="18" charset="0"/>
                        <a:ea typeface="Cambria Math" panose="02040503050406030204" pitchFamily="18" charset="0"/>
                      </a:rPr>
                      <m:t>𝜌</m:t>
                    </m:r>
                    <m:r>
                      <a:rPr lang="fr-FR" sz="1800" b="0" i="1" smtClean="0">
                        <a:latin typeface="Cambria Math" panose="02040503050406030204" pitchFamily="18" charset="0"/>
                        <a:ea typeface="Cambria Math" panose="02040503050406030204" pitchFamily="18" charset="0"/>
                      </a:rPr>
                      <m:t>𝑔h𝑆</m:t>
                    </m:r>
                  </m:oMath>
                </a14:m>
                <a:endParaRPr lang="fr-FR" sz="1800"/>
              </a:p>
            </p:txBody>
          </p:sp>
        </mc:Choice>
        <mc:Fallback xmlns="">
          <p:sp>
            <p:nvSpPr>
              <p:cNvPr id="12" name="ZoneTexte 11">
                <a:extLst>
                  <a:ext uri="{FF2B5EF4-FFF2-40B4-BE49-F238E27FC236}">
                    <a16:creationId xmlns:a16="http://schemas.microsoft.com/office/drawing/2014/main" id="{618C17AF-DF0B-FC61-DD97-0B389BA6B164}"/>
                  </a:ext>
                </a:extLst>
              </p:cNvPr>
              <p:cNvSpPr txBox="1">
                <a:spLocks noRot="1" noChangeAspect="1" noMove="1" noResize="1" noEditPoints="1" noAdjustHandles="1" noChangeArrowheads="1" noChangeShapeType="1" noTextEdit="1"/>
              </p:cNvSpPr>
              <p:nvPr/>
            </p:nvSpPr>
            <p:spPr>
              <a:xfrm>
                <a:off x="6404121" y="4706978"/>
                <a:ext cx="2088777" cy="276999"/>
              </a:xfrm>
              <a:prstGeom prst="rect">
                <a:avLst/>
              </a:prstGeom>
              <a:blipFill>
                <a:blip r:embed="rId6"/>
                <a:stretch>
                  <a:fillRect l="-7018" t="-28261" r="-1754"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5A85F11F-8E81-A662-508E-BEF712A299A9}"/>
                  </a:ext>
                </a:extLst>
              </p:cNvPr>
              <p:cNvSpPr txBox="1"/>
              <p:nvPr/>
            </p:nvSpPr>
            <p:spPr>
              <a:xfrm>
                <a:off x="6528449" y="5239626"/>
                <a:ext cx="1844736" cy="276999"/>
              </a:xfrm>
              <a:prstGeom prst="rect">
                <a:avLst/>
              </a:prstGeom>
              <a:noFill/>
            </p:spPr>
            <p:txBody>
              <a:bodyPr wrap="none" lIns="0" tIns="0" rIns="0" bIns="0" rtlCol="0">
                <a:spAutoFit/>
              </a:bodyPr>
              <a:lstStyle/>
              <a:p>
                <a:r>
                  <a:rPr lang="fr-FR" sz="1800"/>
                  <a:t>(</a:t>
                </a:r>
                <a14:m>
                  <m:oMath xmlns:m="http://schemas.openxmlformats.org/officeDocument/2006/math">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𝐵</m:t>
                        </m:r>
                      </m:sub>
                    </m:sSub>
                    <m:r>
                      <a:rPr lang="fr-FR" sz="1800" b="0" i="1" smtClean="0">
                        <a:latin typeface="Cambria Math" panose="02040503050406030204" pitchFamily="18" charset="0"/>
                      </a:rPr>
                      <m:t>− </m:t>
                    </m:r>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𝐴</m:t>
                        </m:r>
                      </m:sub>
                    </m:sSub>
                    <m:r>
                      <a:rPr lang="fr-FR" sz="1800" b="0" i="1" smtClean="0">
                        <a:latin typeface="Cambria Math" panose="02040503050406030204" pitchFamily="18" charset="0"/>
                      </a:rPr>
                      <m:t>) = </m:t>
                    </m:r>
                    <m:r>
                      <a:rPr lang="fr-FR" sz="1800" b="0" i="1" smtClean="0">
                        <a:latin typeface="Cambria Math" panose="02040503050406030204" pitchFamily="18" charset="0"/>
                        <a:ea typeface="Cambria Math" panose="02040503050406030204" pitchFamily="18" charset="0"/>
                      </a:rPr>
                      <m:t>𝜌</m:t>
                    </m:r>
                    <m:r>
                      <a:rPr lang="fr-FR" sz="1800" b="0" i="1" smtClean="0">
                        <a:latin typeface="Cambria Math" panose="02040503050406030204" pitchFamily="18" charset="0"/>
                        <a:ea typeface="Cambria Math" panose="02040503050406030204" pitchFamily="18" charset="0"/>
                      </a:rPr>
                      <m:t>𝑔h</m:t>
                    </m:r>
                  </m:oMath>
                </a14:m>
                <a:endParaRPr lang="fr-FR" sz="1800"/>
              </a:p>
            </p:txBody>
          </p:sp>
        </mc:Choice>
        <mc:Fallback xmlns="">
          <p:sp>
            <p:nvSpPr>
              <p:cNvPr id="13" name="ZoneTexte 12">
                <a:extLst>
                  <a:ext uri="{FF2B5EF4-FFF2-40B4-BE49-F238E27FC236}">
                    <a16:creationId xmlns:a16="http://schemas.microsoft.com/office/drawing/2014/main" id="{5A85F11F-8E81-A662-508E-BEF712A299A9}"/>
                  </a:ext>
                </a:extLst>
              </p:cNvPr>
              <p:cNvSpPr txBox="1">
                <a:spLocks noRot="1" noChangeAspect="1" noMove="1" noResize="1" noEditPoints="1" noAdjustHandles="1" noChangeArrowheads="1" noChangeShapeType="1" noTextEdit="1"/>
              </p:cNvSpPr>
              <p:nvPr/>
            </p:nvSpPr>
            <p:spPr>
              <a:xfrm>
                <a:off x="6528449" y="5239626"/>
                <a:ext cx="1844736" cy="276999"/>
              </a:xfrm>
              <a:prstGeom prst="rect">
                <a:avLst/>
              </a:prstGeom>
              <a:blipFill>
                <a:blip r:embed="rId7"/>
                <a:stretch>
                  <a:fillRect l="-7921" t="-28889" r="-1320" b="-51111"/>
                </a:stretch>
              </a:blipFill>
            </p:spPr>
            <p:txBody>
              <a:bodyPr/>
              <a:lstStyle/>
              <a:p>
                <a:r>
                  <a:rPr lang="en-US">
                    <a:noFill/>
                  </a:rPr>
                  <a:t> </a:t>
                </a:r>
              </a:p>
            </p:txBody>
          </p:sp>
        </mc:Fallback>
      </mc:AlternateContent>
      <p:sp>
        <p:nvSpPr>
          <p:cNvPr id="15" name="ZoneTexte 14">
            <a:extLst>
              <a:ext uri="{FF2B5EF4-FFF2-40B4-BE49-F238E27FC236}">
                <a16:creationId xmlns:a16="http://schemas.microsoft.com/office/drawing/2014/main" id="{0A48FCAA-FACC-53DE-3859-EE9C816C2648}"/>
              </a:ext>
            </a:extLst>
          </p:cNvPr>
          <p:cNvSpPr txBox="1"/>
          <p:nvPr/>
        </p:nvSpPr>
        <p:spPr>
          <a:xfrm>
            <a:off x="5297054" y="5865547"/>
            <a:ext cx="4996872" cy="369332"/>
          </a:xfrm>
          <a:prstGeom prst="rect">
            <a:avLst/>
          </a:prstGeom>
          <a:noFill/>
        </p:spPr>
        <p:txBody>
          <a:bodyPr wrap="square">
            <a:spAutoFit/>
          </a:bodyPr>
          <a:lstStyle/>
          <a:p>
            <a:r>
              <a:rPr lang="fr-FR" altLang="fr-FR" sz="1800" b="1" dirty="0"/>
              <a:t>Ne dépend pas du diamètre du tube </a:t>
            </a:r>
            <a:endParaRPr lang="fr-FR" altLang="fr-FR" sz="1800" b="1" baseline="-25000" dirty="0"/>
          </a:p>
        </p:txBody>
      </p:sp>
      <p:cxnSp>
        <p:nvCxnSpPr>
          <p:cNvPr id="17" name="Connecteur droit avec flèche 16">
            <a:extLst>
              <a:ext uri="{FF2B5EF4-FFF2-40B4-BE49-F238E27FC236}">
                <a16:creationId xmlns:a16="http://schemas.microsoft.com/office/drawing/2014/main" id="{72BC46D5-45DF-42ED-8BFC-03CFBD2F73A0}"/>
              </a:ext>
            </a:extLst>
          </p:cNvPr>
          <p:cNvCxnSpPr/>
          <p:nvPr/>
        </p:nvCxnSpPr>
        <p:spPr bwMode="auto">
          <a:xfrm flipV="1">
            <a:off x="757382" y="1889823"/>
            <a:ext cx="0" cy="397572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ZoneTexte 18">
            <a:extLst>
              <a:ext uri="{FF2B5EF4-FFF2-40B4-BE49-F238E27FC236}">
                <a16:creationId xmlns:a16="http://schemas.microsoft.com/office/drawing/2014/main" id="{1FE52C38-09E8-1D54-EE9A-08946B08F544}"/>
              </a:ext>
            </a:extLst>
          </p:cNvPr>
          <p:cNvSpPr txBox="1"/>
          <p:nvPr/>
        </p:nvSpPr>
        <p:spPr>
          <a:xfrm>
            <a:off x="613764" y="5925858"/>
            <a:ext cx="284052" cy="307777"/>
          </a:xfrm>
          <a:prstGeom prst="rect">
            <a:avLst/>
          </a:prstGeom>
          <a:noFill/>
        </p:spPr>
        <p:txBody>
          <a:bodyPr wrap="none" rtlCol="0">
            <a:spAutoFit/>
          </a:bodyPr>
          <a:lstStyle/>
          <a:p>
            <a:r>
              <a:rPr lang="fr-FR" sz="1400"/>
              <a:t>0</a:t>
            </a:r>
          </a:p>
        </p:txBody>
      </p:sp>
      <p:sp>
        <p:nvSpPr>
          <p:cNvPr id="16" name="ZoneTexte 15">
            <a:extLst>
              <a:ext uri="{FF2B5EF4-FFF2-40B4-BE49-F238E27FC236}">
                <a16:creationId xmlns:a16="http://schemas.microsoft.com/office/drawing/2014/main" id="{AF6F0B61-7624-95F4-E84F-02849ACA315B}"/>
              </a:ext>
            </a:extLst>
          </p:cNvPr>
          <p:cNvSpPr txBox="1"/>
          <p:nvPr/>
        </p:nvSpPr>
        <p:spPr>
          <a:xfrm>
            <a:off x="4828792" y="5818136"/>
            <a:ext cx="556714" cy="523220"/>
          </a:xfrm>
          <a:prstGeom prst="rect">
            <a:avLst/>
          </a:prstGeom>
          <a:noFill/>
        </p:spPr>
        <p:txBody>
          <a:bodyPr wrap="square">
            <a:spAutoFit/>
          </a:bodyPr>
          <a:lstStyle/>
          <a:p>
            <a:r>
              <a:rPr lang="fr-FR" dirty="0"/>
              <a:t>❌</a:t>
            </a:r>
          </a:p>
        </p:txBody>
      </p:sp>
      <p:sp>
        <p:nvSpPr>
          <p:cNvPr id="21" name="ZoneTexte 20">
            <a:extLst>
              <a:ext uri="{FF2B5EF4-FFF2-40B4-BE49-F238E27FC236}">
                <a16:creationId xmlns:a16="http://schemas.microsoft.com/office/drawing/2014/main" id="{2D90482F-0769-395A-FEFA-BD6616155C0A}"/>
              </a:ext>
            </a:extLst>
          </p:cNvPr>
          <p:cNvSpPr txBox="1"/>
          <p:nvPr/>
        </p:nvSpPr>
        <p:spPr>
          <a:xfrm>
            <a:off x="4828364" y="6398195"/>
            <a:ext cx="556714" cy="523220"/>
          </a:xfrm>
          <a:prstGeom prst="rect">
            <a:avLst/>
          </a:prstGeom>
          <a:noFill/>
        </p:spPr>
        <p:txBody>
          <a:bodyPr wrap="square">
            <a:spAutoFit/>
          </a:bodyPr>
          <a:lstStyle/>
          <a:p>
            <a:r>
              <a:rPr lang="fr-FR" dirty="0"/>
              <a:t>✅</a:t>
            </a:r>
          </a:p>
        </p:txBody>
      </p:sp>
      <p:sp>
        <p:nvSpPr>
          <p:cNvPr id="22" name="ZoneTexte 21">
            <a:extLst>
              <a:ext uri="{FF2B5EF4-FFF2-40B4-BE49-F238E27FC236}">
                <a16:creationId xmlns:a16="http://schemas.microsoft.com/office/drawing/2014/main" id="{ECEBDA1F-BA84-06D0-2786-2B71C0DF116A}"/>
              </a:ext>
            </a:extLst>
          </p:cNvPr>
          <p:cNvSpPr txBox="1"/>
          <p:nvPr/>
        </p:nvSpPr>
        <p:spPr>
          <a:xfrm>
            <a:off x="5297054" y="6398195"/>
            <a:ext cx="4996872" cy="369332"/>
          </a:xfrm>
          <a:prstGeom prst="rect">
            <a:avLst/>
          </a:prstGeom>
          <a:noFill/>
        </p:spPr>
        <p:txBody>
          <a:bodyPr wrap="square">
            <a:spAutoFit/>
          </a:bodyPr>
          <a:lstStyle/>
          <a:p>
            <a:r>
              <a:rPr lang="fr-FR" altLang="fr-FR" sz="1800" b="1" dirty="0"/>
              <a:t>Dépend de la hauteur d’eau</a:t>
            </a:r>
            <a:endParaRPr lang="fr-FR" altLang="fr-FR" sz="1800" b="1" baseline="-25000" dirty="0"/>
          </a:p>
        </p:txBody>
      </p:sp>
    </p:spTree>
    <p:extLst>
      <p:ext uri="{BB962C8B-B14F-4D97-AF65-F5344CB8AC3E}">
        <p14:creationId xmlns:p14="http://schemas.microsoft.com/office/powerpoint/2010/main" val="253223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AC7F758A-88F5-3240-8FBA-66B2EA6A9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635" y="0"/>
            <a:ext cx="3884066" cy="700884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29D536CE-83DB-14FE-0E80-3CC8357ACE35}"/>
              </a:ext>
            </a:extLst>
          </p:cNvPr>
          <p:cNvCxnSpPr/>
          <p:nvPr/>
        </p:nvCxnSpPr>
        <p:spPr bwMode="auto">
          <a:xfrm>
            <a:off x="7874668" y="407773"/>
            <a:ext cx="0" cy="4794422"/>
          </a:xfrm>
          <a:prstGeom prst="straightConnector1">
            <a:avLst/>
          </a:prstGeom>
          <a:solidFill>
            <a:schemeClr val="accent1"/>
          </a:solidFill>
          <a:ln w="5715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ZoneTexte 5">
            <a:extLst>
              <a:ext uri="{FF2B5EF4-FFF2-40B4-BE49-F238E27FC236}">
                <a16:creationId xmlns:a16="http://schemas.microsoft.com/office/drawing/2014/main" id="{0921ED37-C113-D866-FA57-3103676AC801}"/>
              </a:ext>
            </a:extLst>
          </p:cNvPr>
          <p:cNvSpPr txBox="1"/>
          <p:nvPr/>
        </p:nvSpPr>
        <p:spPr>
          <a:xfrm>
            <a:off x="8038495" y="146163"/>
            <a:ext cx="423514" cy="523220"/>
          </a:xfrm>
          <a:prstGeom prst="rect">
            <a:avLst/>
          </a:prstGeom>
          <a:noFill/>
        </p:spPr>
        <p:txBody>
          <a:bodyPr wrap="none" rtlCol="0">
            <a:spAutoFit/>
          </a:bodyPr>
          <a:lstStyle/>
          <a:p>
            <a:r>
              <a:rPr lang="en-GB">
                <a:solidFill>
                  <a:schemeClr val="accent2"/>
                </a:solidFill>
              </a:rPr>
              <a:t>A</a:t>
            </a:r>
          </a:p>
        </p:txBody>
      </p:sp>
      <p:sp>
        <p:nvSpPr>
          <p:cNvPr id="7" name="ZoneTexte 6">
            <a:extLst>
              <a:ext uri="{FF2B5EF4-FFF2-40B4-BE49-F238E27FC236}">
                <a16:creationId xmlns:a16="http://schemas.microsoft.com/office/drawing/2014/main" id="{2EA90BA6-A0B5-04B4-13FA-4623294A4E02}"/>
              </a:ext>
            </a:extLst>
          </p:cNvPr>
          <p:cNvSpPr txBox="1"/>
          <p:nvPr/>
        </p:nvSpPr>
        <p:spPr>
          <a:xfrm>
            <a:off x="8080245" y="4845849"/>
            <a:ext cx="423514" cy="523220"/>
          </a:xfrm>
          <a:prstGeom prst="rect">
            <a:avLst/>
          </a:prstGeom>
          <a:noFill/>
        </p:spPr>
        <p:txBody>
          <a:bodyPr wrap="none" rtlCol="0">
            <a:spAutoFit/>
          </a:bodyPr>
          <a:lstStyle/>
          <a:p>
            <a:r>
              <a:rPr lang="en-GB">
                <a:solidFill>
                  <a:schemeClr val="accent2"/>
                </a:solidFill>
              </a:rPr>
              <a:t>B</a:t>
            </a:r>
          </a:p>
        </p:txBody>
      </p:sp>
      <p:sp>
        <p:nvSpPr>
          <p:cNvPr id="8" name="ZoneTexte 7">
            <a:extLst>
              <a:ext uri="{FF2B5EF4-FFF2-40B4-BE49-F238E27FC236}">
                <a16:creationId xmlns:a16="http://schemas.microsoft.com/office/drawing/2014/main" id="{BAC15C35-3230-3A64-73DE-11CC9E06A8A6}"/>
              </a:ext>
            </a:extLst>
          </p:cNvPr>
          <p:cNvSpPr txBox="1"/>
          <p:nvPr/>
        </p:nvSpPr>
        <p:spPr>
          <a:xfrm>
            <a:off x="8140835" y="2543374"/>
            <a:ext cx="385042" cy="523220"/>
          </a:xfrm>
          <a:prstGeom prst="rect">
            <a:avLst/>
          </a:prstGeom>
          <a:noFill/>
        </p:spPr>
        <p:txBody>
          <a:bodyPr wrap="none" rtlCol="0">
            <a:spAutoFit/>
          </a:bodyPr>
          <a:lstStyle/>
          <a:p>
            <a:r>
              <a:rPr lang="en-GB">
                <a:solidFill>
                  <a:schemeClr val="accent2"/>
                </a:solidFill>
              </a:rPr>
              <a:t>h</a:t>
            </a:r>
          </a:p>
        </p:txBody>
      </p:sp>
      <p:sp>
        <p:nvSpPr>
          <p:cNvPr id="10" name="ZoneTexte 9">
            <a:extLst>
              <a:ext uri="{FF2B5EF4-FFF2-40B4-BE49-F238E27FC236}">
                <a16:creationId xmlns:a16="http://schemas.microsoft.com/office/drawing/2014/main" id="{70D0DC68-8508-80E0-CCDC-AB44DA8AFA36}"/>
              </a:ext>
            </a:extLst>
          </p:cNvPr>
          <p:cNvSpPr txBox="1"/>
          <p:nvPr/>
        </p:nvSpPr>
        <p:spPr>
          <a:xfrm>
            <a:off x="367573" y="146163"/>
            <a:ext cx="4955058" cy="2246769"/>
          </a:xfrm>
          <a:prstGeom prst="rect">
            <a:avLst/>
          </a:prstGeom>
          <a:noFill/>
        </p:spPr>
        <p:txBody>
          <a:bodyPr wrap="square">
            <a:spAutoFit/>
          </a:bodyPr>
          <a:lstStyle/>
          <a:p>
            <a:r>
              <a:rPr lang="fr-FR" altLang="fr-FR" b="1" dirty="0"/>
              <a:t>Exemple :</a:t>
            </a:r>
          </a:p>
          <a:p>
            <a:endParaRPr lang="fr-FR" altLang="fr-FR" b="1" dirty="0"/>
          </a:p>
          <a:p>
            <a:r>
              <a:rPr lang="fr-FR" altLang="fr-FR" dirty="0"/>
              <a:t>Données :</a:t>
            </a:r>
          </a:p>
          <a:p>
            <a:r>
              <a:rPr lang="fr-FR" altLang="fr-FR" dirty="0"/>
              <a:t>- h = 3 m </a:t>
            </a:r>
          </a:p>
          <a:p>
            <a:r>
              <a:rPr lang="fr-FR" altLang="fr-FR" dirty="0"/>
              <a:t>- Surface du tonneau = 1 m</a:t>
            </a:r>
            <a:r>
              <a:rPr lang="fr-FR" altLang="fr-FR" baseline="30000" dirty="0"/>
              <a:t>2</a:t>
            </a:r>
          </a:p>
        </p:txBody>
      </p:sp>
      <p:sp>
        <p:nvSpPr>
          <p:cNvPr id="11" name="ZoneTexte 10">
            <a:extLst>
              <a:ext uri="{FF2B5EF4-FFF2-40B4-BE49-F238E27FC236}">
                <a16:creationId xmlns:a16="http://schemas.microsoft.com/office/drawing/2014/main" id="{8817B0C0-F29E-5D0B-EAB8-899410C515D5}"/>
              </a:ext>
            </a:extLst>
          </p:cNvPr>
          <p:cNvSpPr txBox="1"/>
          <p:nvPr/>
        </p:nvSpPr>
        <p:spPr>
          <a:xfrm>
            <a:off x="326395" y="2804984"/>
            <a:ext cx="6405338" cy="1384995"/>
          </a:xfrm>
          <a:prstGeom prst="rect">
            <a:avLst/>
          </a:prstGeom>
          <a:noFill/>
        </p:spPr>
        <p:txBody>
          <a:bodyPr wrap="square" rtlCol="0">
            <a:spAutoFit/>
          </a:bodyPr>
          <a:lstStyle/>
          <a:p>
            <a:r>
              <a:rPr lang="fr-FR" altLang="fr-FR" sz="2800" dirty="0">
                <a:latin typeface="Symbol" panose="05050102010706020507" pitchFamily="18" charset="2"/>
              </a:rPr>
              <a:t>D</a:t>
            </a:r>
            <a:r>
              <a:rPr lang="fr-FR" altLang="fr-FR" sz="2800" dirty="0"/>
              <a:t>P = </a:t>
            </a:r>
            <a:r>
              <a:rPr lang="fr-FR" altLang="fr-FR" sz="2800" dirty="0" err="1">
                <a:latin typeface="Symbol" panose="05050102010706020507" pitchFamily="18" charset="2"/>
              </a:rPr>
              <a:t>r</a:t>
            </a:r>
            <a:r>
              <a:rPr lang="fr-FR" altLang="fr-FR" sz="2800" dirty="0" err="1"/>
              <a:t>g</a:t>
            </a:r>
            <a:r>
              <a:rPr lang="fr-FR" altLang="fr-FR" sz="2800" dirty="0"/>
              <a:t> </a:t>
            </a:r>
            <a:r>
              <a:rPr lang="fr-FR" altLang="fr-FR" sz="2800" dirty="0">
                <a:latin typeface="Symbol" panose="05050102010706020507" pitchFamily="18" charset="2"/>
              </a:rPr>
              <a:t>D</a:t>
            </a:r>
            <a:r>
              <a:rPr lang="fr-FR" altLang="fr-FR" sz="2800" dirty="0"/>
              <a:t>z =</a:t>
            </a:r>
            <a:r>
              <a:rPr lang="fr-FR" altLang="fr-FR" sz="2800" b="1" dirty="0"/>
              <a:t> </a:t>
            </a:r>
            <a:r>
              <a:rPr lang="fr-FR" altLang="fr-FR" dirty="0">
                <a:latin typeface="Symbol" panose="05050102010706020507" pitchFamily="18" charset="2"/>
              </a:rPr>
              <a:t>1000 * 9.81 * 3 </a:t>
            </a:r>
            <a:r>
              <a:rPr lang="fr-FR" altLang="fr-FR" dirty="0">
                <a:latin typeface="Symbol" panose="05050102010706020507" pitchFamily="18" charset="2"/>
                <a:sym typeface="Symbol" panose="05050102010706020507" pitchFamily="18" charset="2"/>
              </a:rPr>
              <a:t></a:t>
            </a:r>
            <a:r>
              <a:rPr lang="fr-FR" altLang="fr-FR" dirty="0">
                <a:latin typeface="Symbol" panose="05050102010706020507" pitchFamily="18" charset="2"/>
              </a:rPr>
              <a:t> 3.10</a:t>
            </a:r>
            <a:r>
              <a:rPr lang="fr-FR" altLang="fr-FR" baseline="30000" dirty="0">
                <a:latin typeface="Symbol" panose="05050102010706020507" pitchFamily="18" charset="2"/>
              </a:rPr>
              <a:t>4</a:t>
            </a:r>
            <a:r>
              <a:rPr lang="fr-FR" altLang="fr-FR" dirty="0">
                <a:latin typeface="Symbol" panose="05050102010706020507" pitchFamily="18" charset="2"/>
              </a:rPr>
              <a:t> </a:t>
            </a:r>
            <a:r>
              <a:rPr lang="fr-FR" altLang="fr-FR" dirty="0">
                <a:latin typeface="+mn-lt"/>
              </a:rPr>
              <a:t>Pa</a:t>
            </a:r>
            <a:endParaRPr lang="fr-FR" altLang="fr-FR" b="1" dirty="0"/>
          </a:p>
          <a:p>
            <a:r>
              <a:rPr lang="fr-FR" altLang="fr-FR" dirty="0">
                <a:latin typeface="+mn-lt"/>
              </a:rPr>
              <a:t>Ce qui correspond à une force: </a:t>
            </a:r>
          </a:p>
          <a:p>
            <a:r>
              <a:rPr lang="fr-FR" altLang="fr-FR" dirty="0">
                <a:latin typeface="+mn-lt"/>
              </a:rPr>
              <a:t>F = P x S = 3.10</a:t>
            </a:r>
            <a:r>
              <a:rPr lang="fr-FR" altLang="fr-FR" baseline="30000" dirty="0">
                <a:latin typeface="+mn-lt"/>
              </a:rPr>
              <a:t>4 </a:t>
            </a:r>
            <a:r>
              <a:rPr lang="fr-FR" altLang="fr-FR" dirty="0">
                <a:latin typeface="+mn-lt"/>
              </a:rPr>
              <a:t>N</a:t>
            </a: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61933BB6-7C4B-7D96-59DF-B7594A62DD81}"/>
                  </a:ext>
                </a:extLst>
              </p:cNvPr>
              <p:cNvSpPr txBox="1"/>
              <p:nvPr/>
            </p:nvSpPr>
            <p:spPr>
              <a:xfrm>
                <a:off x="367573" y="4476025"/>
                <a:ext cx="5638116" cy="2246769"/>
              </a:xfrm>
              <a:prstGeom prst="rect">
                <a:avLst/>
              </a:prstGeom>
              <a:noFill/>
            </p:spPr>
            <p:txBody>
              <a:bodyPr wrap="square">
                <a:spAutoFit/>
              </a:bodyPr>
              <a:lstStyle/>
              <a:p>
                <a:r>
                  <a:rPr lang="fr-FR" altLang="fr-FR" i="1" dirty="0">
                    <a:latin typeface="+mn-lt"/>
                  </a:rPr>
                  <a:t>Force de gravité: F = m x g</a:t>
                </a:r>
              </a:p>
              <a:p>
                <a:endParaRPr lang="fr-FR" altLang="fr-FR" dirty="0">
                  <a:latin typeface="+mn-lt"/>
                </a:endParaRPr>
              </a:p>
              <a:p>
                <a:r>
                  <a:rPr lang="fr-FR" altLang="fr-FR" dirty="0">
                    <a:latin typeface="+mn-lt"/>
                  </a:rPr>
                  <a:t>Donc correspond à une force exercée par une masse de </a:t>
                </a:r>
                <a:r>
                  <a:rPr lang="fr-FR" dirty="0"/>
                  <a:t>💥</a:t>
                </a:r>
              </a:p>
              <a:p>
                <a14:m>
                  <m:oMath xmlns:m="http://schemas.openxmlformats.org/officeDocument/2006/math">
                    <m:r>
                      <a:rPr lang="fr-FR" altLang="fr-FR" i="1" smtClean="0">
                        <a:solidFill>
                          <a:srgbClr val="FF0000"/>
                        </a:solidFill>
                        <a:latin typeface="Cambria Math" panose="02040503050406030204" pitchFamily="18" charset="0"/>
                        <a:ea typeface="Cambria Math" panose="02040503050406030204" pitchFamily="18" charset="0"/>
                      </a:rPr>
                      <m:t>≈</m:t>
                    </m:r>
                  </m:oMath>
                </a14:m>
                <a:r>
                  <a:rPr lang="fr-FR" altLang="fr-FR" dirty="0">
                    <a:solidFill>
                      <a:srgbClr val="FF0000"/>
                    </a:solidFill>
                    <a:latin typeface="+mn-lt"/>
                  </a:rPr>
                  <a:t>3000kg</a:t>
                </a:r>
                <a:endParaRPr lang="fr-FR" altLang="fr-FR" dirty="0">
                  <a:latin typeface="+mn-lt"/>
                </a:endParaRPr>
              </a:p>
            </p:txBody>
          </p:sp>
        </mc:Choice>
        <mc:Fallback xmlns="">
          <p:sp>
            <p:nvSpPr>
              <p:cNvPr id="13" name="ZoneTexte 12">
                <a:extLst>
                  <a:ext uri="{FF2B5EF4-FFF2-40B4-BE49-F238E27FC236}">
                    <a16:creationId xmlns:a16="http://schemas.microsoft.com/office/drawing/2014/main" id="{61933BB6-7C4B-7D96-59DF-B7594A62DD81}"/>
                  </a:ext>
                </a:extLst>
              </p:cNvPr>
              <p:cNvSpPr txBox="1">
                <a:spLocks noRot="1" noChangeAspect="1" noMove="1" noResize="1" noEditPoints="1" noAdjustHandles="1" noChangeArrowheads="1" noChangeShapeType="1" noTextEdit="1"/>
              </p:cNvSpPr>
              <p:nvPr/>
            </p:nvSpPr>
            <p:spPr>
              <a:xfrm>
                <a:off x="367573" y="4476025"/>
                <a:ext cx="5638116" cy="2246769"/>
              </a:xfrm>
              <a:prstGeom prst="rect">
                <a:avLst/>
              </a:prstGeom>
              <a:blipFill>
                <a:blip r:embed="rId4"/>
                <a:stretch>
                  <a:fillRect l="-2247" t="-2809" b="-6742"/>
                </a:stretch>
              </a:blipFill>
            </p:spPr>
            <p:txBody>
              <a:bodyPr/>
              <a:lstStyle/>
              <a:p>
                <a:r>
                  <a:rPr lang="fr-FR">
                    <a:noFill/>
                  </a:rPr>
                  <a:t> </a:t>
                </a:r>
              </a:p>
            </p:txBody>
          </p:sp>
        </mc:Fallback>
      </mc:AlternateContent>
    </p:spTree>
    <p:extLst>
      <p:ext uri="{BB962C8B-B14F-4D97-AF65-F5344CB8AC3E}">
        <p14:creationId xmlns:p14="http://schemas.microsoft.com/office/powerpoint/2010/main" val="37092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E6800-FC9D-16AD-DDDF-9432FE58EA8E}"/>
              </a:ext>
            </a:extLst>
          </p:cNvPr>
          <p:cNvSpPr>
            <a:spLocks noGrp="1"/>
          </p:cNvSpPr>
          <p:nvPr>
            <p:ph type="title"/>
          </p:nvPr>
        </p:nvSpPr>
        <p:spPr/>
        <p:txBody>
          <a:bodyPr/>
          <a:lstStyle/>
          <a:p>
            <a:r>
              <a:rPr lang="fr-FR" dirty="0"/>
              <a:t>Et en médecine ?</a:t>
            </a:r>
          </a:p>
        </p:txBody>
      </p:sp>
      <p:sp>
        <p:nvSpPr>
          <p:cNvPr id="13" name="ZoneTexte 12">
            <a:extLst>
              <a:ext uri="{FF2B5EF4-FFF2-40B4-BE49-F238E27FC236}">
                <a16:creationId xmlns:a16="http://schemas.microsoft.com/office/drawing/2014/main" id="{F07C1DF2-1DDD-50DA-E26B-BF01AF51C8D2}"/>
              </a:ext>
            </a:extLst>
          </p:cNvPr>
          <p:cNvSpPr txBox="1"/>
          <p:nvPr/>
        </p:nvSpPr>
        <p:spPr>
          <a:xfrm>
            <a:off x="491706" y="2951946"/>
            <a:ext cx="9118120" cy="954107"/>
          </a:xfrm>
          <a:prstGeom prst="rect">
            <a:avLst/>
          </a:prstGeom>
          <a:noFill/>
        </p:spPr>
        <p:txBody>
          <a:bodyPr wrap="square">
            <a:spAutoFit/>
          </a:bodyPr>
          <a:lstStyle/>
          <a:p>
            <a:pPr>
              <a:buNone/>
            </a:pPr>
            <a:r>
              <a:rPr lang="fr-FR" dirty="0">
                <a:solidFill>
                  <a:srgbClr val="0E0E0E"/>
                </a:solidFill>
                <a:effectLst/>
                <a:latin typeface=".AppleSystemUIFont"/>
              </a:rPr>
              <a:t>Dans le corps humain, où retrouve-t-on exactement la même situation ?</a:t>
            </a:r>
          </a:p>
        </p:txBody>
      </p:sp>
    </p:spTree>
    <p:extLst>
      <p:ext uri="{BB962C8B-B14F-4D97-AF65-F5344CB8AC3E}">
        <p14:creationId xmlns:p14="http://schemas.microsoft.com/office/powerpoint/2010/main" val="135282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F18482-CFF8-6896-C835-CA8D473A1CE1}"/>
              </a:ext>
            </a:extLst>
          </p:cNvPr>
          <p:cNvSpPr>
            <a:spLocks noGrp="1"/>
          </p:cNvSpPr>
          <p:nvPr>
            <p:ph type="title"/>
          </p:nvPr>
        </p:nvSpPr>
        <p:spPr/>
        <p:txBody>
          <a:bodyPr/>
          <a:lstStyle/>
          <a:p>
            <a:r>
              <a:rPr lang="fr-FR" dirty="0"/>
              <a:t>Hydrostatique et pression artérielle  </a:t>
            </a:r>
          </a:p>
        </p:txBody>
      </p:sp>
      <p:sp>
        <p:nvSpPr>
          <p:cNvPr id="3" name="Espace réservé du contenu 2">
            <a:extLst>
              <a:ext uri="{FF2B5EF4-FFF2-40B4-BE49-F238E27FC236}">
                <a16:creationId xmlns:a16="http://schemas.microsoft.com/office/drawing/2014/main" id="{182E56F0-0F18-8029-BD2B-4D372E3AEAF8}"/>
              </a:ext>
            </a:extLst>
          </p:cNvPr>
          <p:cNvSpPr>
            <a:spLocks noGrp="1"/>
          </p:cNvSpPr>
          <p:nvPr>
            <p:ph idx="1"/>
          </p:nvPr>
        </p:nvSpPr>
        <p:spPr>
          <a:xfrm>
            <a:off x="681038" y="1580116"/>
            <a:ext cx="5588239" cy="4918912"/>
          </a:xfrm>
        </p:spPr>
        <p:txBody>
          <a:bodyPr/>
          <a:lstStyle/>
          <a:p>
            <a:r>
              <a:rPr lang="fr-FR" dirty="0"/>
              <a:t>Il s’agit de la pression en un point du système cardiovasculaire</a:t>
            </a:r>
          </a:p>
          <a:p>
            <a:r>
              <a:rPr lang="fr-FR" dirty="0"/>
              <a:t>Effet de la pompe cardiaque </a:t>
            </a:r>
          </a:p>
          <a:p>
            <a:r>
              <a:rPr lang="fr-FR" dirty="0"/>
              <a:t>Elle s’exprime en </a:t>
            </a:r>
            <a:r>
              <a:rPr lang="fr-FR"/>
              <a:t>mmHg</a:t>
            </a:r>
            <a:endParaRPr lang="fr-FR" dirty="0"/>
          </a:p>
          <a:p>
            <a:r>
              <a:rPr lang="fr-FR" dirty="0"/>
              <a:t>Surpression par rapport à la pression </a:t>
            </a:r>
            <a:r>
              <a:rPr lang="fr-FR" dirty="0" err="1"/>
              <a:t>atm</a:t>
            </a:r>
            <a:endParaRPr lang="fr-FR" dirty="0"/>
          </a:p>
          <a:p>
            <a:endParaRPr lang="fr-FR" dirty="0"/>
          </a:p>
        </p:txBody>
      </p:sp>
      <p:pic>
        <p:nvPicPr>
          <p:cNvPr id="6" name="Image 5">
            <a:extLst>
              <a:ext uri="{FF2B5EF4-FFF2-40B4-BE49-F238E27FC236}">
                <a16:creationId xmlns:a16="http://schemas.microsoft.com/office/drawing/2014/main" id="{EFF6E122-C5C2-4ED9-B753-6A2FEF8E5EAE}"/>
              </a:ext>
            </a:extLst>
          </p:cNvPr>
          <p:cNvPicPr>
            <a:picLocks noChangeAspect="1"/>
          </p:cNvPicPr>
          <p:nvPr/>
        </p:nvPicPr>
        <p:blipFill>
          <a:blip r:embed="rId3"/>
          <a:stretch>
            <a:fillRect/>
          </a:stretch>
        </p:blipFill>
        <p:spPr>
          <a:xfrm>
            <a:off x="5418616" y="2490506"/>
            <a:ext cx="4777823" cy="2508357"/>
          </a:xfrm>
          <a:prstGeom prst="rect">
            <a:avLst/>
          </a:prstGeom>
        </p:spPr>
      </p:pic>
    </p:spTree>
    <p:extLst>
      <p:ext uri="{BB962C8B-B14F-4D97-AF65-F5344CB8AC3E}">
        <p14:creationId xmlns:p14="http://schemas.microsoft.com/office/powerpoint/2010/main" val="230035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928689" y="2763420"/>
            <a:ext cx="3692823" cy="993222"/>
          </a:xfrm>
        </p:spPr>
        <p:txBody>
          <a:bodyPr/>
          <a:lstStyle/>
          <a:p>
            <a:pPr marL="0" indent="0" algn="ctr">
              <a:buNone/>
            </a:pPr>
            <a:r>
              <a:rPr lang="fr-FR" altLang="fr-FR" sz="1950" dirty="0"/>
              <a:t>Calculer la pression au niveau de la tête et des pieds</a:t>
            </a:r>
            <a:br>
              <a:rPr lang="fr-FR" altLang="fr-FR" sz="1950" dirty="0"/>
            </a:br>
            <a:r>
              <a:rPr lang="fr-FR" altLang="fr-FR" sz="1950" dirty="0"/>
              <a:t>en Pa et en mm Hg</a:t>
            </a:r>
          </a:p>
        </p:txBody>
      </p:sp>
      <p:sp>
        <p:nvSpPr>
          <p:cNvPr id="36868" name="Text Box 10"/>
          <p:cNvSpPr txBox="1">
            <a:spLocks noChangeArrowheads="1"/>
          </p:cNvSpPr>
          <p:nvPr/>
        </p:nvSpPr>
        <p:spPr bwMode="auto">
          <a:xfrm>
            <a:off x="6983203" y="2954717"/>
            <a:ext cx="2278188" cy="15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dirty="0" err="1"/>
              <a:t>P</a:t>
            </a:r>
            <a:r>
              <a:rPr lang="fr-FR" altLang="fr-FR" sz="1950" baseline="-25000" dirty="0" err="1"/>
              <a:t>coeur</a:t>
            </a:r>
            <a:r>
              <a:rPr lang="fr-FR" altLang="fr-FR" sz="1950" dirty="0"/>
              <a:t> = 120 </a:t>
            </a:r>
            <a:r>
              <a:rPr lang="fr-FR" altLang="fr-FR" sz="1950" dirty="0" err="1"/>
              <a:t>mmHg</a:t>
            </a:r>
            <a:endParaRPr lang="fr-FR" altLang="fr-FR" sz="1950" dirty="0"/>
          </a:p>
          <a:p>
            <a:pPr>
              <a:spcBef>
                <a:spcPct val="0"/>
              </a:spcBef>
              <a:buFontTx/>
              <a:buNone/>
            </a:pPr>
            <a:endParaRPr lang="fr-FR" altLang="fr-FR" sz="1950" dirty="0">
              <a:latin typeface="Symbol" panose="05050102010706020507" pitchFamily="18" charset="2"/>
            </a:endParaRPr>
          </a:p>
          <a:p>
            <a:pPr>
              <a:spcBef>
                <a:spcPct val="0"/>
              </a:spcBef>
              <a:buFontTx/>
              <a:buNone/>
            </a:pPr>
            <a:r>
              <a:rPr lang="fr-FR" altLang="fr-FR" sz="1950" dirty="0" err="1">
                <a:latin typeface="Symbol" panose="05050102010706020507" pitchFamily="18" charset="2"/>
              </a:rPr>
              <a:t>r</a:t>
            </a:r>
            <a:r>
              <a:rPr lang="fr-FR" altLang="fr-FR" sz="1950" baseline="-25000" dirty="0" err="1"/>
              <a:t>sang</a:t>
            </a:r>
            <a:r>
              <a:rPr lang="fr-FR" altLang="fr-FR" sz="1950" dirty="0"/>
              <a:t> = 1,10 g.cm</a:t>
            </a:r>
            <a:r>
              <a:rPr lang="fr-FR" altLang="fr-FR" sz="1950" baseline="30000" dirty="0"/>
              <a:t>-3</a:t>
            </a:r>
            <a:endParaRPr lang="fr-FR" altLang="fr-FR" sz="1950" dirty="0"/>
          </a:p>
          <a:p>
            <a:pPr>
              <a:spcBef>
                <a:spcPct val="0"/>
              </a:spcBef>
              <a:buFontTx/>
              <a:buNone/>
            </a:pPr>
            <a:endParaRPr lang="fr-FR" altLang="fr-FR" sz="1950" dirty="0"/>
          </a:p>
          <a:p>
            <a:pPr>
              <a:spcBef>
                <a:spcPct val="0"/>
              </a:spcBef>
              <a:buFontTx/>
              <a:buNone/>
            </a:pPr>
            <a:r>
              <a:rPr lang="fr-FR" altLang="fr-FR" sz="1950" dirty="0"/>
              <a:t>g = 9,81 m.s</a:t>
            </a:r>
            <a:r>
              <a:rPr lang="fr-FR" altLang="fr-FR" sz="1950" baseline="30000" dirty="0"/>
              <a:t>-2</a:t>
            </a:r>
            <a:endParaRPr lang="fr-FR" altLang="fr-FR" sz="1950" dirty="0"/>
          </a:p>
        </p:txBody>
      </p:sp>
      <p:sp>
        <p:nvSpPr>
          <p:cNvPr id="36870" name="Line 5"/>
          <p:cNvSpPr>
            <a:spLocks noChangeShapeType="1"/>
          </p:cNvSpPr>
          <p:nvPr/>
        </p:nvSpPr>
        <p:spPr bwMode="auto">
          <a:xfrm>
            <a:off x="5138738" y="2608659"/>
            <a:ext cx="0" cy="292536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275"/>
          </a:p>
        </p:txBody>
      </p:sp>
      <p:sp>
        <p:nvSpPr>
          <p:cNvPr id="36871" name="Rectangle 6"/>
          <p:cNvSpPr>
            <a:spLocks noChangeArrowheads="1"/>
          </p:cNvSpPr>
          <p:nvPr/>
        </p:nvSpPr>
        <p:spPr bwMode="auto">
          <a:xfrm>
            <a:off x="4742756" y="5286376"/>
            <a:ext cx="290545" cy="3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b="1"/>
              <a:t>0</a:t>
            </a:r>
          </a:p>
        </p:txBody>
      </p:sp>
      <p:sp>
        <p:nvSpPr>
          <p:cNvPr id="36872" name="Rectangle 7"/>
          <p:cNvSpPr>
            <a:spLocks noChangeArrowheads="1"/>
          </p:cNvSpPr>
          <p:nvPr/>
        </p:nvSpPr>
        <p:spPr bwMode="auto">
          <a:xfrm>
            <a:off x="4603454" y="3431581"/>
            <a:ext cx="569467" cy="3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b="1"/>
              <a:t>130</a:t>
            </a:r>
          </a:p>
        </p:txBody>
      </p:sp>
      <p:sp>
        <p:nvSpPr>
          <p:cNvPr id="36873" name="Rectangle 8"/>
          <p:cNvSpPr>
            <a:spLocks noChangeArrowheads="1"/>
          </p:cNvSpPr>
          <p:nvPr/>
        </p:nvSpPr>
        <p:spPr bwMode="auto">
          <a:xfrm>
            <a:off x="4587976" y="2533850"/>
            <a:ext cx="569467" cy="3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b="1"/>
              <a:t>180</a:t>
            </a:r>
          </a:p>
        </p:txBody>
      </p:sp>
      <p:sp>
        <p:nvSpPr>
          <p:cNvPr id="36874" name="Text Box 9"/>
          <p:cNvSpPr txBox="1">
            <a:spLocks noChangeArrowheads="1"/>
          </p:cNvSpPr>
          <p:nvPr/>
        </p:nvSpPr>
        <p:spPr bwMode="auto">
          <a:xfrm>
            <a:off x="3846316" y="2059186"/>
            <a:ext cx="1513299" cy="44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2275"/>
              <a:t>Taille (cm)</a:t>
            </a:r>
          </a:p>
        </p:txBody>
      </p:sp>
      <p:grpSp>
        <p:nvGrpSpPr>
          <p:cNvPr id="36875" name="Group 15"/>
          <p:cNvGrpSpPr>
            <a:grpSpLocks/>
          </p:cNvGrpSpPr>
          <p:nvPr/>
        </p:nvGrpSpPr>
        <p:grpSpPr bwMode="auto">
          <a:xfrm>
            <a:off x="5524402" y="2669283"/>
            <a:ext cx="656530" cy="2988568"/>
            <a:chOff x="3563" y="1571"/>
            <a:chExt cx="509" cy="2317"/>
          </a:xfrm>
        </p:grpSpPr>
        <p:graphicFrame>
          <p:nvGraphicFramePr>
            <p:cNvPr id="36876" name="Object 4"/>
            <p:cNvGraphicFramePr>
              <a:graphicFrameLocks/>
            </p:cNvGraphicFramePr>
            <p:nvPr/>
          </p:nvGraphicFramePr>
          <p:xfrm>
            <a:off x="3563" y="1571"/>
            <a:ext cx="509" cy="2317"/>
          </p:xfrm>
          <a:graphic>
            <a:graphicData uri="http://schemas.openxmlformats.org/presentationml/2006/ole">
              <mc:AlternateContent xmlns:mc="http://schemas.openxmlformats.org/markup-compatibility/2006">
                <mc:Choice xmlns:v="urn:schemas-microsoft-com:vml" Requires="v">
                  <p:oleObj name="Clip" r:id="rId2" imgW="1177856" imgH="2286905" progId="MS_ClipArt_Gallery.2">
                    <p:embed/>
                  </p:oleObj>
                </mc:Choice>
                <mc:Fallback>
                  <p:oleObj name="Clip" r:id="rId2" imgW="1177856" imgH="2286905" progId="MS_ClipArt_Gallery.2">
                    <p:embed/>
                    <p:pic>
                      <p:nvPicPr>
                        <p:cNvPr id="36876" name="Object 4"/>
                        <p:cNvPicPr>
                          <a:picLocks noChangeArrowheads="1"/>
                        </p:cNvPicPr>
                        <p:nvPr/>
                      </p:nvPicPr>
                      <p:blipFill>
                        <a:blip r:embed="rId3">
                          <a:extLst>
                            <a:ext uri="{28A0092B-C50C-407E-A947-70E740481C1C}">
                              <a14:useLocalDpi xmlns:a14="http://schemas.microsoft.com/office/drawing/2010/main" val="0"/>
                            </a:ext>
                          </a:extLst>
                        </a:blip>
                        <a:srcRect l="36139" t="909"/>
                        <a:stretch>
                          <a:fillRect/>
                        </a:stretch>
                      </p:blipFill>
                      <p:spPr bwMode="auto">
                        <a:xfrm>
                          <a:off x="3563" y="1571"/>
                          <a:ext cx="509" cy="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7" name="AutoShape 12"/>
            <p:cNvSpPr>
              <a:spLocks noChangeArrowheads="1"/>
            </p:cNvSpPr>
            <p:nvPr/>
          </p:nvSpPr>
          <p:spPr bwMode="auto">
            <a:xfrm>
              <a:off x="3848" y="2304"/>
              <a:ext cx="88" cy="1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55 w 21600"/>
                <a:gd name="T13" fmla="*/ 2340 h 21600"/>
                <a:gd name="T14" fmla="*/ 16445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275"/>
            </a:p>
          </p:txBody>
        </p:sp>
      </p:grpSp>
      <p:sp>
        <p:nvSpPr>
          <p:cNvPr id="5" name="Titre 1">
            <a:extLst>
              <a:ext uri="{FF2B5EF4-FFF2-40B4-BE49-F238E27FC236}">
                <a16:creationId xmlns:a16="http://schemas.microsoft.com/office/drawing/2014/main" id="{E47C45E9-3B6B-E59F-123F-76C838EF9AA5}"/>
              </a:ext>
            </a:extLst>
          </p:cNvPr>
          <p:cNvSpPr txBox="1">
            <a:spLocks noGrp="1"/>
          </p:cNvSpPr>
          <p:nvPr>
            <p:ph type="title"/>
          </p:nvPr>
        </p:nvSpPr>
        <p:spPr>
          <a:prstGeom prst="rect">
            <a:avLst/>
          </a:prstGeom>
        </p:spPr>
        <p:txBody>
          <a:bodyPr vert="horz" wrap="square" lIns="74295" tIns="37148" rIns="74295" bIns="37148" numCol="1" rtlCol="0" anchor="ctr" anchorCtr="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Hydrostatique et pression artérielle  </a:t>
            </a:r>
          </a:p>
        </p:txBody>
      </p:sp>
    </p:spTree>
    <p:extLst>
      <p:ext uri="{BB962C8B-B14F-4D97-AF65-F5344CB8AC3E}">
        <p14:creationId xmlns:p14="http://schemas.microsoft.com/office/powerpoint/2010/main" val="4069148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11"/>
          <p:cNvSpPr txBox="1">
            <a:spLocks noChangeArrowheads="1"/>
          </p:cNvSpPr>
          <p:nvPr/>
        </p:nvSpPr>
        <p:spPr bwMode="auto">
          <a:xfrm>
            <a:off x="5932578" y="5917110"/>
            <a:ext cx="2453877" cy="31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463"/>
              <a:t>Hydrostatique. Applications</a:t>
            </a:r>
          </a:p>
        </p:txBody>
      </p:sp>
      <p:sp>
        <p:nvSpPr>
          <p:cNvPr id="16" name="TextBox 15">
            <a:extLst>
              <a:ext uri="{FF2B5EF4-FFF2-40B4-BE49-F238E27FC236}">
                <a16:creationId xmlns:a16="http://schemas.microsoft.com/office/drawing/2014/main" id="{7516D74A-7DAA-A847-8CC3-5F74AEF93919}"/>
              </a:ext>
            </a:extLst>
          </p:cNvPr>
          <p:cNvSpPr txBox="1"/>
          <p:nvPr/>
        </p:nvSpPr>
        <p:spPr>
          <a:xfrm>
            <a:off x="778118" y="2403312"/>
            <a:ext cx="2172899" cy="442429"/>
          </a:xfrm>
          <a:prstGeom prst="rect">
            <a:avLst/>
          </a:prstGeom>
          <a:noFill/>
        </p:spPr>
        <p:txBody>
          <a:bodyPr wrap="square">
            <a:spAutoFit/>
          </a:bodyPr>
          <a:lstStyle/>
          <a:p>
            <a:pPr>
              <a:buFontTx/>
              <a:buNone/>
            </a:pPr>
            <a:r>
              <a:rPr lang="fr-FR" altLang="fr-FR" sz="2275" dirty="0">
                <a:latin typeface="Symbol" panose="05050102010706020507" pitchFamily="18" charset="2"/>
              </a:rPr>
              <a:t>D</a:t>
            </a:r>
            <a:r>
              <a:rPr lang="fr-FR" altLang="fr-FR" sz="2275" dirty="0"/>
              <a:t>P + </a:t>
            </a:r>
            <a:r>
              <a:rPr lang="fr-FR" altLang="fr-FR" sz="2275" dirty="0" err="1">
                <a:latin typeface="Symbol" panose="05050102010706020507" pitchFamily="18" charset="2"/>
              </a:rPr>
              <a:t>r</a:t>
            </a:r>
            <a:r>
              <a:rPr lang="fr-FR" altLang="fr-FR" sz="2275" dirty="0" err="1"/>
              <a:t>g</a:t>
            </a:r>
            <a:r>
              <a:rPr lang="fr-FR" altLang="fr-FR" sz="2275" dirty="0"/>
              <a:t> </a:t>
            </a:r>
            <a:r>
              <a:rPr lang="fr-FR" altLang="fr-FR" sz="2275" dirty="0">
                <a:latin typeface="Symbol" panose="05050102010706020507" pitchFamily="18" charset="2"/>
              </a:rPr>
              <a:t>D</a:t>
            </a:r>
            <a:r>
              <a:rPr lang="fr-FR" altLang="fr-FR" sz="2275" dirty="0"/>
              <a:t>z = 0</a:t>
            </a:r>
            <a:endParaRPr lang="fr-FR" altLang="fr-FR" sz="2275" baseline="-25000" dirty="0"/>
          </a:p>
        </p:txBody>
      </p:sp>
      <p:graphicFrame>
        <p:nvGraphicFramePr>
          <p:cNvPr id="6" name="Table 5">
            <a:extLst>
              <a:ext uri="{FF2B5EF4-FFF2-40B4-BE49-F238E27FC236}">
                <a16:creationId xmlns:a16="http://schemas.microsoft.com/office/drawing/2014/main" id="{67F33964-C63B-324C-A7B2-77F0B7CBD843}"/>
              </a:ext>
            </a:extLst>
          </p:cNvPr>
          <p:cNvGraphicFramePr>
            <a:graphicFrameLocks noGrp="1"/>
          </p:cNvGraphicFramePr>
          <p:nvPr/>
        </p:nvGraphicFramePr>
        <p:xfrm>
          <a:off x="3272656" y="2243780"/>
          <a:ext cx="6352843" cy="1234678"/>
        </p:xfrm>
        <a:graphic>
          <a:graphicData uri="http://schemas.openxmlformats.org/drawingml/2006/table">
            <a:tbl>
              <a:tblPr>
                <a:tableStyleId>{5C22544A-7EE6-4342-B048-85BDC9FD1C3A}</a:tableStyleId>
              </a:tblPr>
              <a:tblGrid>
                <a:gridCol w="1834884">
                  <a:extLst>
                    <a:ext uri="{9D8B030D-6E8A-4147-A177-3AD203B41FA5}">
                      <a16:colId xmlns:a16="http://schemas.microsoft.com/office/drawing/2014/main" val="2703925708"/>
                    </a:ext>
                  </a:extLst>
                </a:gridCol>
                <a:gridCol w="1857125">
                  <a:extLst>
                    <a:ext uri="{9D8B030D-6E8A-4147-A177-3AD203B41FA5}">
                      <a16:colId xmlns:a16="http://schemas.microsoft.com/office/drawing/2014/main" val="1292078951"/>
                    </a:ext>
                  </a:extLst>
                </a:gridCol>
                <a:gridCol w="1397988">
                  <a:extLst>
                    <a:ext uri="{9D8B030D-6E8A-4147-A177-3AD203B41FA5}">
                      <a16:colId xmlns:a16="http://schemas.microsoft.com/office/drawing/2014/main" val="232156384"/>
                    </a:ext>
                  </a:extLst>
                </a:gridCol>
                <a:gridCol w="1262846">
                  <a:extLst>
                    <a:ext uri="{9D8B030D-6E8A-4147-A177-3AD203B41FA5}">
                      <a16:colId xmlns:a16="http://schemas.microsoft.com/office/drawing/2014/main" val="3588730802"/>
                    </a:ext>
                  </a:extLst>
                </a:gridCol>
              </a:tblGrid>
              <a:tr h="899279">
                <a:tc>
                  <a:txBody>
                    <a:bodyPr/>
                    <a:lstStyle/>
                    <a:p>
                      <a:pPr algn="l" fontAlgn="b"/>
                      <a:r>
                        <a:rPr lang="en-GB" sz="2000" u="none" strike="noStrike" dirty="0">
                          <a:effectLst/>
                        </a:rPr>
                        <a:t>masse </a:t>
                      </a:r>
                      <a:r>
                        <a:rPr lang="en-GB" sz="2000" u="none" strike="noStrike" dirty="0" err="1">
                          <a:effectLst/>
                        </a:rPr>
                        <a:t>volumique</a:t>
                      </a:r>
                      <a:r>
                        <a:rPr lang="en-GB" sz="2000" u="none" strike="noStrike" dirty="0">
                          <a:effectLst/>
                        </a:rPr>
                        <a:t> du sang (g.cm</a:t>
                      </a:r>
                      <a:r>
                        <a:rPr lang="en-GB" sz="2000" u="none" strike="noStrike" baseline="30000" dirty="0">
                          <a:effectLst/>
                        </a:rPr>
                        <a:t>-3</a:t>
                      </a:r>
                      <a:r>
                        <a:rPr lang="en-GB" sz="2000" u="none" strike="noStrike" dirty="0">
                          <a:effectLst/>
                        </a:rPr>
                        <a:t>)</a:t>
                      </a:r>
                      <a:endParaRPr lang="en-GB" sz="2000" b="0" i="0" u="none" strike="noStrike" dirty="0">
                        <a:solidFill>
                          <a:srgbClr val="000000"/>
                        </a:solidFill>
                        <a:effectLst/>
                        <a:latin typeface="Calibri" panose="020F0502020204030204" pitchFamily="34" charset="0"/>
                      </a:endParaRPr>
                    </a:p>
                  </a:txBody>
                  <a:tcPr marL="7739" marR="7739" marT="7739" marB="0" anchor="b"/>
                </a:tc>
                <a:tc>
                  <a:txBody>
                    <a:bodyPr/>
                    <a:lstStyle/>
                    <a:p>
                      <a:pPr algn="l" fontAlgn="b"/>
                      <a:r>
                        <a:rPr lang="en-GB" sz="2000" u="none" strike="noStrike" dirty="0">
                          <a:effectLst/>
                        </a:rPr>
                        <a:t>masse </a:t>
                      </a:r>
                      <a:r>
                        <a:rPr lang="en-GB" sz="2000" u="none" strike="noStrike" dirty="0" err="1">
                          <a:effectLst/>
                        </a:rPr>
                        <a:t>volumique</a:t>
                      </a:r>
                      <a:r>
                        <a:rPr lang="en-GB" sz="2000" u="none" strike="noStrike" dirty="0">
                          <a:effectLst/>
                        </a:rPr>
                        <a:t> du sang (kg.m</a:t>
                      </a:r>
                      <a:r>
                        <a:rPr lang="en-GB" sz="2000" u="none" strike="noStrike" baseline="30000" dirty="0">
                          <a:effectLst/>
                        </a:rPr>
                        <a:t>-3</a:t>
                      </a:r>
                      <a:r>
                        <a:rPr lang="en-GB" sz="2000" u="none" strike="noStrike" dirty="0">
                          <a:effectLst/>
                        </a:rPr>
                        <a:t>)</a:t>
                      </a:r>
                      <a:endParaRPr lang="en-GB" sz="2000" b="0" i="0" u="none" strike="noStrike" dirty="0">
                        <a:solidFill>
                          <a:srgbClr val="000000"/>
                        </a:solidFill>
                        <a:effectLst/>
                        <a:latin typeface="Calibri" panose="020F0502020204030204" pitchFamily="34" charset="0"/>
                      </a:endParaRPr>
                    </a:p>
                  </a:txBody>
                  <a:tcPr marL="7739" marR="7739" marT="7739" marB="0" anchor="b"/>
                </a:tc>
                <a:tc>
                  <a:txBody>
                    <a:bodyPr/>
                    <a:lstStyle/>
                    <a:p>
                      <a:pPr algn="l" fontAlgn="b"/>
                      <a:r>
                        <a:rPr lang="en-GB" sz="2000" u="none" strike="noStrike" dirty="0">
                          <a:effectLst/>
                        </a:rPr>
                        <a:t>g (m.s</a:t>
                      </a:r>
                      <a:r>
                        <a:rPr lang="en-GB" sz="2000" u="none" strike="noStrike" baseline="30000" dirty="0">
                          <a:effectLst/>
                        </a:rPr>
                        <a:t>-2</a:t>
                      </a:r>
                      <a:r>
                        <a:rPr lang="en-GB" sz="2000" u="none" strike="noStrike" dirty="0">
                          <a:effectLst/>
                        </a:rPr>
                        <a:t>)</a:t>
                      </a:r>
                      <a:endParaRPr lang="en-GB" sz="2000" b="0" i="0" u="none" strike="noStrike" dirty="0">
                        <a:solidFill>
                          <a:srgbClr val="000000"/>
                        </a:solidFill>
                        <a:effectLst/>
                        <a:latin typeface="Calibri" panose="020F0502020204030204" pitchFamily="34" charset="0"/>
                      </a:endParaRPr>
                    </a:p>
                  </a:txBody>
                  <a:tcPr marL="7739" marR="7739" marT="7739" marB="0" anchor="b"/>
                </a:tc>
                <a:tc>
                  <a:txBody>
                    <a:bodyPr/>
                    <a:lstStyle/>
                    <a:p>
                      <a:pPr algn="l" fontAlgn="b"/>
                      <a:r>
                        <a:rPr lang="en-GB" sz="2000" u="none" strike="noStrike" dirty="0">
                          <a:effectLst/>
                        </a:rPr>
                        <a:t>hauteur (m)</a:t>
                      </a:r>
                      <a:endParaRPr lang="en-GB" sz="2000" b="0" i="0" u="none" strike="noStrike" dirty="0">
                        <a:solidFill>
                          <a:srgbClr val="000000"/>
                        </a:solidFill>
                        <a:effectLst/>
                        <a:latin typeface="Calibri" panose="020F0502020204030204" pitchFamily="34" charset="0"/>
                      </a:endParaRPr>
                    </a:p>
                  </a:txBody>
                  <a:tcPr marL="7739" marR="7739" marT="7739" marB="0" anchor="b"/>
                </a:tc>
                <a:extLst>
                  <a:ext uri="{0D108BD9-81ED-4DB2-BD59-A6C34878D82A}">
                    <a16:rowId xmlns:a16="http://schemas.microsoft.com/office/drawing/2014/main" val="1759064243"/>
                  </a:ext>
                </a:extLst>
              </a:tr>
              <a:tr h="304919">
                <a:tc>
                  <a:txBody>
                    <a:bodyPr/>
                    <a:lstStyle/>
                    <a:p>
                      <a:pPr algn="r" fontAlgn="b"/>
                      <a:r>
                        <a:rPr lang="en-FR" sz="2000" u="none" strike="noStrike" dirty="0">
                          <a:effectLst/>
                        </a:rPr>
                        <a:t>1,1</a:t>
                      </a:r>
                      <a:endParaRPr lang="en-FR" sz="2000" b="0" i="0" u="none" strike="noStrike" dirty="0">
                        <a:solidFill>
                          <a:srgbClr val="000000"/>
                        </a:solidFill>
                        <a:effectLst/>
                        <a:latin typeface="Calibri" panose="020F0502020204030204" pitchFamily="34" charset="0"/>
                      </a:endParaRPr>
                    </a:p>
                  </a:txBody>
                  <a:tcPr marL="7739" marR="7739" marT="7739" marB="0" anchor="b"/>
                </a:tc>
                <a:tc>
                  <a:txBody>
                    <a:bodyPr/>
                    <a:lstStyle/>
                    <a:p>
                      <a:pPr algn="r" fontAlgn="b"/>
                      <a:r>
                        <a:rPr lang="en-FR" sz="2000" u="none" strike="noStrike">
                          <a:effectLst/>
                        </a:rPr>
                        <a:t>1100</a:t>
                      </a:r>
                      <a:endParaRPr lang="en-FR" sz="2000" b="0" i="0" u="none" strike="noStrike">
                        <a:solidFill>
                          <a:srgbClr val="000000"/>
                        </a:solidFill>
                        <a:effectLst/>
                        <a:latin typeface="Calibri" panose="020F0502020204030204" pitchFamily="34" charset="0"/>
                      </a:endParaRPr>
                    </a:p>
                  </a:txBody>
                  <a:tcPr marL="7739" marR="7739" marT="7739" marB="0" anchor="b"/>
                </a:tc>
                <a:tc>
                  <a:txBody>
                    <a:bodyPr/>
                    <a:lstStyle/>
                    <a:p>
                      <a:pPr algn="r" fontAlgn="b"/>
                      <a:r>
                        <a:rPr lang="en-FR" sz="2000" u="none" strike="noStrike">
                          <a:effectLst/>
                        </a:rPr>
                        <a:t>9,81</a:t>
                      </a:r>
                      <a:endParaRPr lang="en-FR" sz="2000" b="0" i="0" u="none" strike="noStrike">
                        <a:solidFill>
                          <a:srgbClr val="000000"/>
                        </a:solidFill>
                        <a:effectLst/>
                        <a:latin typeface="Calibri" panose="020F0502020204030204" pitchFamily="34" charset="0"/>
                      </a:endParaRPr>
                    </a:p>
                  </a:txBody>
                  <a:tcPr marL="7739" marR="7739" marT="7739" marB="0" anchor="b"/>
                </a:tc>
                <a:tc>
                  <a:txBody>
                    <a:bodyPr/>
                    <a:lstStyle/>
                    <a:p>
                      <a:pPr algn="r" fontAlgn="b"/>
                      <a:r>
                        <a:rPr lang="en-FR" sz="2000" u="none" strike="noStrike" dirty="0">
                          <a:effectLst/>
                        </a:rPr>
                        <a:t>0,5</a:t>
                      </a:r>
                      <a:endParaRPr lang="en-FR" sz="2000" b="0" i="0" u="none" strike="noStrike" dirty="0">
                        <a:solidFill>
                          <a:srgbClr val="000000"/>
                        </a:solidFill>
                        <a:effectLst/>
                        <a:latin typeface="Calibri" panose="020F0502020204030204" pitchFamily="34" charset="0"/>
                      </a:endParaRPr>
                    </a:p>
                  </a:txBody>
                  <a:tcPr marL="7739" marR="7739" marT="7739" marB="0" anchor="b"/>
                </a:tc>
                <a:extLst>
                  <a:ext uri="{0D108BD9-81ED-4DB2-BD59-A6C34878D82A}">
                    <a16:rowId xmlns:a16="http://schemas.microsoft.com/office/drawing/2014/main" val="2729245377"/>
                  </a:ext>
                </a:extLst>
              </a:tr>
            </a:tbl>
          </a:graphicData>
        </a:graphic>
      </p:graphicFrame>
      <p:sp>
        <p:nvSpPr>
          <p:cNvPr id="3" name="ZoneTexte 2">
            <a:extLst>
              <a:ext uri="{FF2B5EF4-FFF2-40B4-BE49-F238E27FC236}">
                <a16:creationId xmlns:a16="http://schemas.microsoft.com/office/drawing/2014/main" id="{286A0C13-BB51-22BB-1637-39D99352A290}"/>
              </a:ext>
            </a:extLst>
          </p:cNvPr>
          <p:cNvSpPr txBox="1"/>
          <p:nvPr/>
        </p:nvSpPr>
        <p:spPr>
          <a:xfrm>
            <a:off x="778119" y="3635110"/>
            <a:ext cx="7180605" cy="2192908"/>
          </a:xfrm>
          <a:prstGeom prst="rect">
            <a:avLst/>
          </a:prstGeom>
          <a:noFill/>
        </p:spPr>
        <p:txBody>
          <a:bodyPr wrap="square" rtlCol="0">
            <a:spAutoFit/>
          </a:bodyPr>
          <a:lstStyle/>
          <a:p>
            <a:r>
              <a:rPr lang="en-GB" sz="1950" dirty="0"/>
              <a:t>Pression Coeur (Pa) = 120*133.4 = 16008 Pa</a:t>
            </a:r>
          </a:p>
          <a:p>
            <a:r>
              <a:rPr lang="fr-FR" altLang="fr-FR" sz="1950" dirty="0" err="1"/>
              <a:t>P</a:t>
            </a:r>
            <a:r>
              <a:rPr lang="fr-FR" altLang="fr-FR" sz="1950" baseline="-25000" dirty="0" err="1"/>
              <a:t>tête</a:t>
            </a:r>
            <a:r>
              <a:rPr lang="fr-FR" altLang="fr-FR" sz="1950" dirty="0"/>
              <a:t> – </a:t>
            </a:r>
            <a:r>
              <a:rPr lang="fr-FR" altLang="fr-FR" sz="1950" dirty="0" err="1"/>
              <a:t>P</a:t>
            </a:r>
            <a:r>
              <a:rPr lang="fr-FR" altLang="fr-FR" sz="1950" baseline="-25000" dirty="0" err="1"/>
              <a:t>cœur</a:t>
            </a:r>
            <a:r>
              <a:rPr lang="en-GB" altLang="fr-FR" sz="1950" baseline="-25000" dirty="0"/>
              <a:t> </a:t>
            </a:r>
            <a:r>
              <a:rPr lang="en-GB" altLang="fr-FR" sz="1950" dirty="0"/>
              <a:t>+ </a:t>
            </a:r>
            <a:r>
              <a:rPr lang="fr-FR" altLang="fr-FR" sz="1950" dirty="0" err="1">
                <a:latin typeface="Symbol" panose="05050102010706020507" pitchFamily="18" charset="2"/>
              </a:rPr>
              <a:t>r</a:t>
            </a:r>
            <a:r>
              <a:rPr lang="fr-FR" altLang="fr-FR" sz="1950" dirty="0" err="1"/>
              <a:t>g</a:t>
            </a:r>
            <a:r>
              <a:rPr lang="fr-FR" altLang="fr-FR" sz="1950" dirty="0"/>
              <a:t> (</a:t>
            </a:r>
            <a:r>
              <a:rPr lang="fr-FR" altLang="fr-FR" sz="1950" dirty="0" err="1"/>
              <a:t>z</a:t>
            </a:r>
            <a:r>
              <a:rPr lang="fr-FR" altLang="fr-FR" sz="1950" baseline="-25000" dirty="0" err="1"/>
              <a:t>tête</a:t>
            </a:r>
            <a:r>
              <a:rPr lang="fr-FR" altLang="fr-FR" sz="1950" dirty="0"/>
              <a:t> – </a:t>
            </a:r>
            <a:r>
              <a:rPr lang="fr-FR" altLang="fr-FR" sz="1950" dirty="0" err="1"/>
              <a:t>z</a:t>
            </a:r>
            <a:r>
              <a:rPr lang="fr-FR" altLang="fr-FR" sz="1950" baseline="-25000" dirty="0" err="1"/>
              <a:t>coeur</a:t>
            </a:r>
            <a:r>
              <a:rPr lang="fr-FR" altLang="fr-FR" sz="1950" baseline="-25000" dirty="0"/>
              <a:t> </a:t>
            </a:r>
            <a:r>
              <a:rPr lang="fr-FR" altLang="fr-FR" sz="1950" dirty="0"/>
              <a:t>) =  0</a:t>
            </a:r>
          </a:p>
          <a:p>
            <a:r>
              <a:rPr lang="fr-FR" altLang="fr-FR" sz="1950" dirty="0" err="1"/>
              <a:t>P</a:t>
            </a:r>
            <a:r>
              <a:rPr lang="fr-FR" altLang="fr-FR" sz="1950" baseline="-25000" dirty="0" err="1"/>
              <a:t>tête</a:t>
            </a:r>
            <a:r>
              <a:rPr lang="fr-FR" altLang="fr-FR" sz="1950" dirty="0"/>
              <a:t> = </a:t>
            </a:r>
            <a:r>
              <a:rPr lang="fr-FR" altLang="fr-FR" sz="1950" dirty="0" err="1"/>
              <a:t>P</a:t>
            </a:r>
            <a:r>
              <a:rPr lang="fr-FR" altLang="fr-FR" sz="1950" baseline="-25000" dirty="0" err="1"/>
              <a:t>cœur</a:t>
            </a:r>
            <a:r>
              <a:rPr lang="en-GB" altLang="fr-FR" sz="1950" baseline="-25000" dirty="0"/>
              <a:t> </a:t>
            </a:r>
            <a:r>
              <a:rPr lang="en-GB" altLang="fr-FR" sz="1950" dirty="0"/>
              <a:t>- </a:t>
            </a:r>
            <a:r>
              <a:rPr lang="fr-FR" altLang="fr-FR" sz="1950" dirty="0" err="1">
                <a:latin typeface="Symbol" panose="05050102010706020507" pitchFamily="18" charset="2"/>
              </a:rPr>
              <a:t>r</a:t>
            </a:r>
            <a:r>
              <a:rPr lang="fr-FR" altLang="fr-FR" sz="1950" dirty="0" err="1"/>
              <a:t>g</a:t>
            </a:r>
            <a:r>
              <a:rPr lang="fr-FR" altLang="fr-FR" sz="1950" dirty="0"/>
              <a:t> (</a:t>
            </a:r>
            <a:r>
              <a:rPr lang="fr-FR" altLang="fr-FR" sz="1950" dirty="0" err="1"/>
              <a:t>z</a:t>
            </a:r>
            <a:r>
              <a:rPr lang="fr-FR" altLang="fr-FR" sz="1950" baseline="-25000" dirty="0" err="1"/>
              <a:t>tête</a:t>
            </a:r>
            <a:r>
              <a:rPr lang="fr-FR" altLang="fr-FR" sz="1950" dirty="0"/>
              <a:t> – </a:t>
            </a:r>
            <a:r>
              <a:rPr lang="fr-FR" altLang="fr-FR" sz="1950" dirty="0" err="1"/>
              <a:t>z</a:t>
            </a:r>
            <a:r>
              <a:rPr lang="fr-FR" altLang="fr-FR" sz="1950" baseline="-25000" dirty="0" err="1"/>
              <a:t>coeur</a:t>
            </a:r>
            <a:r>
              <a:rPr lang="fr-FR" altLang="fr-FR" sz="1950" baseline="-25000" dirty="0"/>
              <a:t> </a:t>
            </a:r>
            <a:r>
              <a:rPr lang="fr-FR" altLang="fr-FR" sz="1950" dirty="0"/>
              <a:t>)</a:t>
            </a:r>
          </a:p>
          <a:p>
            <a:endParaRPr lang="fr-FR" altLang="fr-FR" sz="1950" dirty="0"/>
          </a:p>
          <a:p>
            <a:r>
              <a:rPr lang="fr-FR" altLang="fr-FR" sz="1950" dirty="0" err="1"/>
              <a:t>P</a:t>
            </a:r>
            <a:r>
              <a:rPr lang="fr-FR" altLang="fr-FR" sz="1950" baseline="-25000" dirty="0" err="1"/>
              <a:t>tête</a:t>
            </a:r>
            <a:r>
              <a:rPr lang="fr-FR" altLang="fr-FR" sz="1950" dirty="0"/>
              <a:t> = </a:t>
            </a:r>
            <a:r>
              <a:rPr lang="en-GB" sz="1950" dirty="0"/>
              <a:t>16008 - </a:t>
            </a:r>
            <a:r>
              <a:rPr lang="en-GB" altLang="fr-FR" sz="1950" dirty="0"/>
              <a:t>0.5*9.81*1100 = </a:t>
            </a:r>
            <a:r>
              <a:rPr lang="en-GB" sz="1950" dirty="0"/>
              <a:t>16008 - </a:t>
            </a:r>
            <a:r>
              <a:rPr lang="en-GB" altLang="fr-FR" sz="1950" dirty="0"/>
              <a:t>5395.5 = </a:t>
            </a:r>
            <a:r>
              <a:rPr lang="fr-FR" sz="1950" dirty="0"/>
              <a:t>10612.5 </a:t>
            </a:r>
            <a:r>
              <a:rPr lang="en-GB" sz="1950" dirty="0"/>
              <a:t> </a:t>
            </a:r>
          </a:p>
          <a:p>
            <a:endParaRPr lang="en-GB" sz="1950" dirty="0"/>
          </a:p>
          <a:p>
            <a:r>
              <a:rPr lang="fr-FR" altLang="fr-FR" sz="1950" dirty="0" err="1"/>
              <a:t>P</a:t>
            </a:r>
            <a:r>
              <a:rPr lang="fr-FR" altLang="fr-FR" sz="1950" baseline="-25000" dirty="0" err="1"/>
              <a:t>tête</a:t>
            </a:r>
            <a:r>
              <a:rPr lang="fr-FR" altLang="fr-FR" sz="1950" baseline="-25000" dirty="0"/>
              <a:t> </a:t>
            </a:r>
            <a:r>
              <a:rPr lang="en-GB" sz="1950" dirty="0"/>
              <a:t>= </a:t>
            </a:r>
            <a:r>
              <a:rPr lang="fr-FR" sz="1950" dirty="0"/>
              <a:t>10612.5</a:t>
            </a:r>
            <a:r>
              <a:rPr lang="en-US" sz="1950" dirty="0"/>
              <a:t> Pa </a:t>
            </a:r>
            <a:r>
              <a:rPr lang="en-US" sz="1950" dirty="0" err="1"/>
              <a:t>ou</a:t>
            </a:r>
            <a:r>
              <a:rPr lang="en-US" sz="1950" dirty="0"/>
              <a:t> 79.6 mmHg</a:t>
            </a:r>
            <a:endParaRPr lang="en-GB" sz="1950" dirty="0"/>
          </a:p>
        </p:txBody>
      </p:sp>
      <p:sp>
        <p:nvSpPr>
          <p:cNvPr id="5" name="Titre 1">
            <a:extLst>
              <a:ext uri="{FF2B5EF4-FFF2-40B4-BE49-F238E27FC236}">
                <a16:creationId xmlns:a16="http://schemas.microsoft.com/office/drawing/2014/main" id="{199C77B9-094E-C042-D512-DB982D1E2611}"/>
              </a:ext>
            </a:extLst>
          </p:cNvPr>
          <p:cNvSpPr txBox="1">
            <a:spLocks noGrp="1"/>
          </p:cNvSpPr>
          <p:nvPr>
            <p:ph type="title"/>
          </p:nvPr>
        </p:nvSpPr>
        <p:spPr>
          <a:prstGeom prst="rect">
            <a:avLst/>
          </a:prstGeom>
        </p:spPr>
        <p:txBody>
          <a:bodyPr vert="horz" wrap="square" lIns="74295" tIns="37148" rIns="74295" bIns="37148" numCol="1" rtlCol="0" anchor="ctr" anchorCtr="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Hydrostatique et pression artérielle  </a:t>
            </a:r>
          </a:p>
        </p:txBody>
      </p:sp>
    </p:spTree>
    <p:extLst>
      <p:ext uri="{BB962C8B-B14F-4D97-AF65-F5344CB8AC3E}">
        <p14:creationId xmlns:p14="http://schemas.microsoft.com/office/powerpoint/2010/main" val="421795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2" name="Group 19"/>
          <p:cNvGrpSpPr>
            <a:grpSpLocks/>
          </p:cNvGrpSpPr>
          <p:nvPr/>
        </p:nvGrpSpPr>
        <p:grpSpPr bwMode="auto">
          <a:xfrm>
            <a:off x="1456235" y="1821856"/>
            <a:ext cx="5115520" cy="2743497"/>
            <a:chOff x="609" y="986"/>
            <a:chExt cx="3966" cy="2127"/>
          </a:xfrm>
        </p:grpSpPr>
        <p:graphicFrame>
          <p:nvGraphicFramePr>
            <p:cNvPr id="37894" name="Object 3"/>
            <p:cNvGraphicFramePr>
              <a:graphicFrameLocks/>
            </p:cNvGraphicFramePr>
            <p:nvPr/>
          </p:nvGraphicFramePr>
          <p:xfrm>
            <a:off x="1459" y="1415"/>
            <a:ext cx="509" cy="1681"/>
          </p:xfrm>
          <a:graphic>
            <a:graphicData uri="http://schemas.openxmlformats.org/presentationml/2006/ole">
              <mc:AlternateContent xmlns:mc="http://schemas.openxmlformats.org/markup-compatibility/2006">
                <mc:Choice xmlns:v="urn:schemas-microsoft-com:vml" Requires="v">
                  <p:oleObj name="Clip" r:id="rId2" imgW="1177856" imgH="2286905" progId="MS_ClipArt_Gallery.2">
                    <p:embed/>
                  </p:oleObj>
                </mc:Choice>
                <mc:Fallback>
                  <p:oleObj name="Clip" r:id="rId2" imgW="1177856" imgH="2286905" progId="MS_ClipArt_Gallery.2">
                    <p:embed/>
                    <p:pic>
                      <p:nvPicPr>
                        <p:cNvPr id="37894" name="Object 3"/>
                        <p:cNvPicPr>
                          <a:picLocks noChangeArrowheads="1"/>
                        </p:cNvPicPr>
                        <p:nvPr/>
                      </p:nvPicPr>
                      <p:blipFill>
                        <a:blip r:embed="rId3">
                          <a:extLst>
                            <a:ext uri="{28A0092B-C50C-407E-A947-70E740481C1C}">
                              <a14:useLocalDpi xmlns:a14="http://schemas.microsoft.com/office/drawing/2010/main" val="0"/>
                            </a:ext>
                          </a:extLst>
                        </a:blip>
                        <a:srcRect l="36139" t="909"/>
                        <a:stretch>
                          <a:fillRect/>
                        </a:stretch>
                      </p:blipFill>
                      <p:spPr bwMode="auto">
                        <a:xfrm>
                          <a:off x="1459" y="1415"/>
                          <a:ext cx="509" cy="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5" name="Rectangle 4"/>
            <p:cNvSpPr>
              <a:spLocks noChangeArrowheads="1"/>
            </p:cNvSpPr>
            <p:nvPr/>
          </p:nvSpPr>
          <p:spPr bwMode="auto">
            <a:xfrm>
              <a:off x="2033" y="1993"/>
              <a:ext cx="22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dirty="0"/>
                <a:t>120 </a:t>
              </a:r>
              <a:r>
                <a:rPr lang="fr-FR" altLang="fr-FR" sz="1950" dirty="0" err="1"/>
                <a:t>mmHg</a:t>
              </a:r>
              <a:r>
                <a:rPr lang="fr-FR" altLang="fr-FR" sz="1950" dirty="0"/>
                <a:t> ou </a:t>
              </a:r>
              <a:r>
                <a:rPr lang="en-GB" sz="1950" dirty="0"/>
                <a:t>16008</a:t>
              </a:r>
              <a:r>
                <a:rPr lang="fr-FR" altLang="fr-FR" sz="1950" dirty="0"/>
                <a:t> Pa</a:t>
              </a:r>
            </a:p>
          </p:txBody>
        </p:sp>
        <p:sp>
          <p:nvSpPr>
            <p:cNvPr id="37896" name="Rectangle 5"/>
            <p:cNvSpPr>
              <a:spLocks noChangeArrowheads="1"/>
            </p:cNvSpPr>
            <p:nvPr/>
          </p:nvSpPr>
          <p:spPr bwMode="auto">
            <a:xfrm>
              <a:off x="2085" y="2797"/>
              <a:ext cx="249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dirty="0"/>
                <a:t>225.2 mm Hg ou 30036 Pa </a:t>
              </a:r>
            </a:p>
          </p:txBody>
        </p:sp>
        <p:sp>
          <p:nvSpPr>
            <p:cNvPr id="37897" name="Rectangle 6"/>
            <p:cNvSpPr>
              <a:spLocks noChangeArrowheads="1"/>
            </p:cNvSpPr>
            <p:nvPr/>
          </p:nvSpPr>
          <p:spPr bwMode="auto">
            <a:xfrm>
              <a:off x="2033" y="1430"/>
              <a:ext cx="24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dirty="0"/>
                <a:t>79.6 </a:t>
              </a:r>
              <a:r>
                <a:rPr lang="fr-FR" altLang="fr-FR" sz="1950" dirty="0" err="1"/>
                <a:t>mmHg</a:t>
              </a:r>
              <a:r>
                <a:rPr lang="fr-FR" altLang="fr-FR" sz="1950" dirty="0"/>
                <a:t> ou 10612.5 Pa</a:t>
              </a:r>
            </a:p>
          </p:txBody>
        </p:sp>
        <p:sp>
          <p:nvSpPr>
            <p:cNvPr id="37899" name="Line 13"/>
            <p:cNvSpPr>
              <a:spLocks noChangeShapeType="1"/>
            </p:cNvSpPr>
            <p:nvPr/>
          </p:nvSpPr>
          <p:spPr bwMode="auto">
            <a:xfrm>
              <a:off x="1160" y="1392"/>
              <a:ext cx="0" cy="163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275"/>
            </a:p>
          </p:txBody>
        </p:sp>
        <p:sp>
          <p:nvSpPr>
            <p:cNvPr id="37900" name="Rectangle 14"/>
            <p:cNvSpPr>
              <a:spLocks noChangeArrowheads="1"/>
            </p:cNvSpPr>
            <p:nvPr/>
          </p:nvSpPr>
          <p:spPr bwMode="auto">
            <a:xfrm>
              <a:off x="889" y="2822"/>
              <a:ext cx="2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0</a:t>
              </a:r>
            </a:p>
          </p:txBody>
        </p:sp>
        <p:sp>
          <p:nvSpPr>
            <p:cNvPr id="37901" name="Rectangle 15"/>
            <p:cNvSpPr>
              <a:spLocks noChangeArrowheads="1"/>
            </p:cNvSpPr>
            <p:nvPr/>
          </p:nvSpPr>
          <p:spPr bwMode="auto">
            <a:xfrm>
              <a:off x="733" y="1958"/>
              <a:ext cx="4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130</a:t>
              </a:r>
            </a:p>
          </p:txBody>
        </p:sp>
        <p:sp>
          <p:nvSpPr>
            <p:cNvPr id="37902" name="Rectangle 16"/>
            <p:cNvSpPr>
              <a:spLocks noChangeArrowheads="1"/>
            </p:cNvSpPr>
            <p:nvPr/>
          </p:nvSpPr>
          <p:spPr bwMode="auto">
            <a:xfrm>
              <a:off x="733" y="1334"/>
              <a:ext cx="4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180</a:t>
              </a:r>
            </a:p>
          </p:txBody>
        </p:sp>
        <p:sp>
          <p:nvSpPr>
            <p:cNvPr id="37903" name="Rectangle 17"/>
            <p:cNvSpPr>
              <a:spLocks noChangeArrowheads="1"/>
            </p:cNvSpPr>
            <p:nvPr/>
          </p:nvSpPr>
          <p:spPr bwMode="auto">
            <a:xfrm>
              <a:off x="609" y="986"/>
              <a:ext cx="100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Taille (cm)</a:t>
              </a:r>
            </a:p>
          </p:txBody>
        </p:sp>
      </p:grpSp>
      <p:sp>
        <p:nvSpPr>
          <p:cNvPr id="4" name="Titre 3">
            <a:extLst>
              <a:ext uri="{FF2B5EF4-FFF2-40B4-BE49-F238E27FC236}">
                <a16:creationId xmlns:a16="http://schemas.microsoft.com/office/drawing/2014/main" id="{939A0125-69CF-348F-668C-98A404879FE8}"/>
              </a:ext>
            </a:extLst>
          </p:cNvPr>
          <p:cNvSpPr>
            <a:spLocks noGrp="1"/>
          </p:cNvSpPr>
          <p:nvPr>
            <p:ph type="title"/>
          </p:nvPr>
        </p:nvSpPr>
        <p:spPr/>
        <p:txBody>
          <a:bodyPr/>
          <a:lstStyle/>
          <a:p>
            <a:r>
              <a:rPr lang="fr-FR" dirty="0"/>
              <a:t>Hydrostatique et pression artérielle </a:t>
            </a:r>
          </a:p>
        </p:txBody>
      </p:sp>
    </p:spTree>
    <p:extLst>
      <p:ext uri="{BB962C8B-B14F-4D97-AF65-F5344CB8AC3E}">
        <p14:creationId xmlns:p14="http://schemas.microsoft.com/office/powerpoint/2010/main" val="854268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2"/>
          <p:cNvSpPr>
            <a:spLocks noChangeArrowheads="1"/>
          </p:cNvSpPr>
          <p:nvPr/>
        </p:nvSpPr>
        <p:spPr bwMode="auto">
          <a:xfrm>
            <a:off x="765660" y="5009059"/>
            <a:ext cx="6463407" cy="97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b="1" dirty="0"/>
              <a:t>Régulation	SANS				AVEC</a:t>
            </a:r>
          </a:p>
          <a:p>
            <a:pPr>
              <a:spcBef>
                <a:spcPct val="0"/>
              </a:spcBef>
              <a:buFontTx/>
              <a:buNone/>
            </a:pPr>
            <a:r>
              <a:rPr lang="fr-FR" altLang="fr-FR" sz="1950" b="1" dirty="0"/>
              <a:t>Tonus vasculaire</a:t>
            </a:r>
          </a:p>
          <a:p>
            <a:pPr>
              <a:spcBef>
                <a:spcPct val="0"/>
              </a:spcBef>
              <a:buFontTx/>
              <a:buNone/>
            </a:pPr>
            <a:r>
              <a:rPr lang="fr-FR" altLang="fr-FR" sz="1950" b="1" dirty="0"/>
              <a:t>Si sujet allongé alors équilibre des pressions</a:t>
            </a:r>
          </a:p>
        </p:txBody>
      </p:sp>
      <p:grpSp>
        <p:nvGrpSpPr>
          <p:cNvPr id="37892" name="Group 19"/>
          <p:cNvGrpSpPr>
            <a:grpSpLocks/>
          </p:cNvGrpSpPr>
          <p:nvPr/>
        </p:nvGrpSpPr>
        <p:grpSpPr bwMode="auto">
          <a:xfrm>
            <a:off x="1456234" y="1821856"/>
            <a:ext cx="6788447" cy="2757686"/>
            <a:chOff x="609" y="986"/>
            <a:chExt cx="5263" cy="2138"/>
          </a:xfrm>
        </p:grpSpPr>
        <p:graphicFrame>
          <p:nvGraphicFramePr>
            <p:cNvPr id="37894" name="Object 3"/>
            <p:cNvGraphicFramePr>
              <a:graphicFrameLocks/>
            </p:cNvGraphicFramePr>
            <p:nvPr/>
          </p:nvGraphicFramePr>
          <p:xfrm>
            <a:off x="1459" y="1415"/>
            <a:ext cx="509" cy="1681"/>
          </p:xfrm>
          <a:graphic>
            <a:graphicData uri="http://schemas.openxmlformats.org/presentationml/2006/ole">
              <mc:AlternateContent xmlns:mc="http://schemas.openxmlformats.org/markup-compatibility/2006">
                <mc:Choice xmlns:v="urn:schemas-microsoft-com:vml" Requires="v">
                  <p:oleObj name="Clip" r:id="rId2" imgW="1177856" imgH="2286905" progId="MS_ClipArt_Gallery.2">
                    <p:embed/>
                  </p:oleObj>
                </mc:Choice>
                <mc:Fallback>
                  <p:oleObj name="Clip" r:id="rId2" imgW="1177856" imgH="2286905" progId="MS_ClipArt_Gallery.2">
                    <p:embed/>
                    <p:pic>
                      <p:nvPicPr>
                        <p:cNvPr id="37894" name="Object 3"/>
                        <p:cNvPicPr>
                          <a:picLocks noChangeArrowheads="1"/>
                        </p:cNvPicPr>
                        <p:nvPr/>
                      </p:nvPicPr>
                      <p:blipFill>
                        <a:blip r:embed="rId3">
                          <a:extLst>
                            <a:ext uri="{28A0092B-C50C-407E-A947-70E740481C1C}">
                              <a14:useLocalDpi xmlns:a14="http://schemas.microsoft.com/office/drawing/2010/main" val="0"/>
                            </a:ext>
                          </a:extLst>
                        </a:blip>
                        <a:srcRect l="36139" t="909"/>
                        <a:stretch>
                          <a:fillRect/>
                        </a:stretch>
                      </p:blipFill>
                      <p:spPr bwMode="auto">
                        <a:xfrm>
                          <a:off x="1459" y="1415"/>
                          <a:ext cx="509" cy="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5" name="Rectangle 4"/>
            <p:cNvSpPr>
              <a:spLocks noChangeArrowheads="1"/>
            </p:cNvSpPr>
            <p:nvPr/>
          </p:nvSpPr>
          <p:spPr bwMode="auto">
            <a:xfrm>
              <a:off x="2033" y="1993"/>
              <a:ext cx="22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dirty="0"/>
                <a:t>120 </a:t>
              </a:r>
              <a:r>
                <a:rPr lang="fr-FR" altLang="fr-FR" sz="1950" dirty="0" err="1"/>
                <a:t>mmHg</a:t>
              </a:r>
              <a:r>
                <a:rPr lang="fr-FR" altLang="fr-FR" sz="1950" dirty="0"/>
                <a:t> ou 16008 Pa</a:t>
              </a:r>
            </a:p>
          </p:txBody>
        </p:sp>
        <p:sp>
          <p:nvSpPr>
            <p:cNvPr id="37896" name="Rectangle 5"/>
            <p:cNvSpPr>
              <a:spLocks noChangeArrowheads="1"/>
            </p:cNvSpPr>
            <p:nvPr/>
          </p:nvSpPr>
          <p:spPr bwMode="auto">
            <a:xfrm>
              <a:off x="2085" y="2797"/>
              <a:ext cx="23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dirty="0"/>
                <a:t>225 mm Hg ou 30024 Pa </a:t>
              </a:r>
            </a:p>
          </p:txBody>
        </p:sp>
        <p:sp>
          <p:nvSpPr>
            <p:cNvPr id="37897" name="Rectangle 6"/>
            <p:cNvSpPr>
              <a:spLocks noChangeArrowheads="1"/>
            </p:cNvSpPr>
            <p:nvPr/>
          </p:nvSpPr>
          <p:spPr bwMode="auto">
            <a:xfrm>
              <a:off x="2033" y="1430"/>
              <a:ext cx="24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dirty="0"/>
                <a:t>79.6 </a:t>
              </a:r>
              <a:r>
                <a:rPr lang="fr-FR" altLang="fr-FR" sz="1950" dirty="0" err="1"/>
                <a:t>mmHg</a:t>
              </a:r>
              <a:r>
                <a:rPr lang="fr-FR" altLang="fr-FR" sz="1950" dirty="0"/>
                <a:t> ou 10612.5 Pa</a:t>
              </a:r>
            </a:p>
          </p:txBody>
        </p:sp>
        <p:grpSp>
          <p:nvGrpSpPr>
            <p:cNvPr id="37898" name="Group 7"/>
            <p:cNvGrpSpPr>
              <a:grpSpLocks/>
            </p:cNvGrpSpPr>
            <p:nvPr/>
          </p:nvGrpSpPr>
          <p:grpSpPr bwMode="auto">
            <a:xfrm>
              <a:off x="4179" y="1387"/>
              <a:ext cx="1693" cy="1737"/>
              <a:chOff x="4355" y="2247"/>
              <a:chExt cx="1693" cy="1737"/>
            </a:xfrm>
          </p:grpSpPr>
          <p:graphicFrame>
            <p:nvGraphicFramePr>
              <p:cNvPr id="37904" name="Object 8"/>
              <p:cNvGraphicFramePr>
                <a:graphicFrameLocks/>
              </p:cNvGraphicFramePr>
              <p:nvPr/>
            </p:nvGraphicFramePr>
            <p:xfrm>
              <a:off x="4355" y="2256"/>
              <a:ext cx="509" cy="1728"/>
            </p:xfrm>
            <a:graphic>
              <a:graphicData uri="http://schemas.openxmlformats.org/presentationml/2006/ole">
                <mc:AlternateContent xmlns:mc="http://schemas.openxmlformats.org/markup-compatibility/2006">
                  <mc:Choice xmlns:v="urn:schemas-microsoft-com:vml" Requires="v">
                    <p:oleObj name="Clip" r:id="rId4" imgW="1177856" imgH="2286905" progId="MS_ClipArt_Gallery.2">
                      <p:embed/>
                    </p:oleObj>
                  </mc:Choice>
                  <mc:Fallback>
                    <p:oleObj name="Clip" r:id="rId4" imgW="1177856" imgH="2286905" progId="MS_ClipArt_Gallery.2">
                      <p:embed/>
                      <p:pic>
                        <p:nvPicPr>
                          <p:cNvPr id="37904" name="Object 8"/>
                          <p:cNvPicPr>
                            <a:picLocks noChangeArrowheads="1"/>
                          </p:cNvPicPr>
                          <p:nvPr/>
                        </p:nvPicPr>
                        <p:blipFill>
                          <a:blip r:embed="rId3">
                            <a:extLst>
                              <a:ext uri="{28A0092B-C50C-407E-A947-70E740481C1C}">
                                <a14:useLocalDpi xmlns:a14="http://schemas.microsoft.com/office/drawing/2010/main" val="0"/>
                              </a:ext>
                            </a:extLst>
                          </a:blip>
                          <a:srcRect l="36139" t="909"/>
                          <a:stretch>
                            <a:fillRect/>
                          </a:stretch>
                        </p:blipFill>
                        <p:spPr bwMode="auto">
                          <a:xfrm>
                            <a:off x="4355" y="2256"/>
                            <a:ext cx="509"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5" name="Rectangle 9"/>
              <p:cNvSpPr>
                <a:spLocks noChangeArrowheads="1"/>
              </p:cNvSpPr>
              <p:nvPr/>
            </p:nvSpPr>
            <p:spPr bwMode="auto">
              <a:xfrm>
                <a:off x="4929" y="2826"/>
                <a:ext cx="10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120 mmHg</a:t>
                </a:r>
              </a:p>
            </p:txBody>
          </p:sp>
          <p:sp>
            <p:nvSpPr>
              <p:cNvPr id="37906" name="Rectangle 10"/>
              <p:cNvSpPr>
                <a:spLocks noChangeArrowheads="1"/>
              </p:cNvSpPr>
              <p:nvPr/>
            </p:nvSpPr>
            <p:spPr bwMode="auto">
              <a:xfrm>
                <a:off x="4981" y="3652"/>
                <a:ext cx="10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125 mmHg</a:t>
                </a:r>
              </a:p>
            </p:txBody>
          </p:sp>
          <p:sp>
            <p:nvSpPr>
              <p:cNvPr id="37907" name="Rectangle 11"/>
              <p:cNvSpPr>
                <a:spLocks noChangeArrowheads="1"/>
              </p:cNvSpPr>
              <p:nvPr/>
            </p:nvSpPr>
            <p:spPr bwMode="auto">
              <a:xfrm>
                <a:off x="4929" y="2247"/>
                <a:ext cx="10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115 mmHg</a:t>
                </a:r>
              </a:p>
            </p:txBody>
          </p:sp>
        </p:grpSp>
        <p:sp>
          <p:nvSpPr>
            <p:cNvPr id="37899" name="Line 13"/>
            <p:cNvSpPr>
              <a:spLocks noChangeShapeType="1"/>
            </p:cNvSpPr>
            <p:nvPr/>
          </p:nvSpPr>
          <p:spPr bwMode="auto">
            <a:xfrm>
              <a:off x="1160" y="1392"/>
              <a:ext cx="0" cy="163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275"/>
            </a:p>
          </p:txBody>
        </p:sp>
        <p:sp>
          <p:nvSpPr>
            <p:cNvPr id="37900" name="Rectangle 14"/>
            <p:cNvSpPr>
              <a:spLocks noChangeArrowheads="1"/>
            </p:cNvSpPr>
            <p:nvPr/>
          </p:nvSpPr>
          <p:spPr bwMode="auto">
            <a:xfrm>
              <a:off x="889" y="2822"/>
              <a:ext cx="2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0</a:t>
              </a:r>
            </a:p>
          </p:txBody>
        </p:sp>
        <p:sp>
          <p:nvSpPr>
            <p:cNvPr id="37901" name="Rectangle 15"/>
            <p:cNvSpPr>
              <a:spLocks noChangeArrowheads="1"/>
            </p:cNvSpPr>
            <p:nvPr/>
          </p:nvSpPr>
          <p:spPr bwMode="auto">
            <a:xfrm>
              <a:off x="733" y="1958"/>
              <a:ext cx="4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130</a:t>
              </a:r>
            </a:p>
          </p:txBody>
        </p:sp>
        <p:sp>
          <p:nvSpPr>
            <p:cNvPr id="37902" name="Rectangle 16"/>
            <p:cNvSpPr>
              <a:spLocks noChangeArrowheads="1"/>
            </p:cNvSpPr>
            <p:nvPr/>
          </p:nvSpPr>
          <p:spPr bwMode="auto">
            <a:xfrm>
              <a:off x="733" y="1334"/>
              <a:ext cx="4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180</a:t>
              </a:r>
            </a:p>
          </p:txBody>
        </p:sp>
        <p:sp>
          <p:nvSpPr>
            <p:cNvPr id="37903" name="Rectangle 17"/>
            <p:cNvSpPr>
              <a:spLocks noChangeArrowheads="1"/>
            </p:cNvSpPr>
            <p:nvPr/>
          </p:nvSpPr>
          <p:spPr bwMode="auto">
            <a:xfrm>
              <a:off x="609" y="986"/>
              <a:ext cx="100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11" tIns="37406" rIns="74811" bIns="37406">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950"/>
                <a:t>Taille (cm)</a:t>
              </a:r>
            </a:p>
          </p:txBody>
        </p:sp>
      </p:grpSp>
      <p:sp>
        <p:nvSpPr>
          <p:cNvPr id="3" name="Titre 2">
            <a:extLst>
              <a:ext uri="{FF2B5EF4-FFF2-40B4-BE49-F238E27FC236}">
                <a16:creationId xmlns:a16="http://schemas.microsoft.com/office/drawing/2014/main" id="{B9988ABB-0921-8788-E35F-D7A78EE464C4}"/>
              </a:ext>
            </a:extLst>
          </p:cNvPr>
          <p:cNvSpPr>
            <a:spLocks noGrp="1"/>
          </p:cNvSpPr>
          <p:nvPr>
            <p:ph type="title"/>
          </p:nvPr>
        </p:nvSpPr>
        <p:spPr/>
        <p:txBody>
          <a:bodyPr/>
          <a:lstStyle/>
          <a:p>
            <a:r>
              <a:rPr lang="fr-FR" dirty="0"/>
              <a:t>Hydrostatique et pression artérielle </a:t>
            </a:r>
          </a:p>
        </p:txBody>
      </p:sp>
    </p:spTree>
    <p:extLst>
      <p:ext uri="{BB962C8B-B14F-4D97-AF65-F5344CB8AC3E}">
        <p14:creationId xmlns:p14="http://schemas.microsoft.com/office/powerpoint/2010/main" val="282014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8F9766-60F4-CDF3-27B7-AAD64B8EF656}"/>
              </a:ext>
            </a:extLst>
          </p:cNvPr>
          <p:cNvSpPr>
            <a:spLocks noGrp="1"/>
          </p:cNvSpPr>
          <p:nvPr>
            <p:ph type="title"/>
          </p:nvPr>
        </p:nvSpPr>
        <p:spPr/>
        <p:txBody>
          <a:bodyPr/>
          <a:lstStyle/>
          <a:p>
            <a:r>
              <a:rPr lang="fr-FR"/>
              <a:t>Notion de pression</a:t>
            </a:r>
          </a:p>
        </p:txBody>
      </p:sp>
      <p:pic>
        <p:nvPicPr>
          <p:cNvPr id="8" name="Espace réservé du contenu 7" descr="Une image contenant diagramme, capture d’écran&#10;&#10;Description générée automatiquement">
            <a:extLst>
              <a:ext uri="{FF2B5EF4-FFF2-40B4-BE49-F238E27FC236}">
                <a16:creationId xmlns:a16="http://schemas.microsoft.com/office/drawing/2014/main" id="{F7E29879-4AA8-3D4C-BA94-9B58FA73AE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6327" y="2906713"/>
            <a:ext cx="6734308" cy="2260600"/>
          </a:xfrm>
        </p:spPr>
      </p:pic>
      <p:sp>
        <p:nvSpPr>
          <p:cNvPr id="10" name="ZoneTexte 9">
            <a:extLst>
              <a:ext uri="{FF2B5EF4-FFF2-40B4-BE49-F238E27FC236}">
                <a16:creationId xmlns:a16="http://schemas.microsoft.com/office/drawing/2014/main" id="{63F2B286-DAC4-64B8-BBA9-0D7C91B5C092}"/>
              </a:ext>
            </a:extLst>
          </p:cNvPr>
          <p:cNvSpPr txBox="1"/>
          <p:nvPr/>
        </p:nvSpPr>
        <p:spPr>
          <a:xfrm>
            <a:off x="6004322" y="6321426"/>
            <a:ext cx="4950618" cy="307777"/>
          </a:xfrm>
          <a:prstGeom prst="rect">
            <a:avLst/>
          </a:prstGeom>
          <a:noFill/>
        </p:spPr>
        <p:txBody>
          <a:bodyPr wrap="square">
            <a:spAutoFit/>
          </a:bodyPr>
          <a:lstStyle/>
          <a:p>
            <a:r>
              <a:rPr lang="fr-FR" sz="1400"/>
              <a:t>https://</a:t>
            </a:r>
            <a:r>
              <a:rPr lang="fr-FR" sz="1400" err="1"/>
              <a:t>fr.khanacademy.org</a:t>
            </a:r>
            <a:r>
              <a:rPr lang="fr-FR" sz="1400"/>
              <a:t>/science/</a:t>
            </a:r>
          </a:p>
        </p:txBody>
      </p:sp>
    </p:spTree>
    <p:extLst>
      <p:ext uri="{BB962C8B-B14F-4D97-AF65-F5344CB8AC3E}">
        <p14:creationId xmlns:p14="http://schemas.microsoft.com/office/powerpoint/2010/main" val="19849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962868" y="2166641"/>
            <a:ext cx="7980264" cy="4081759"/>
          </a:xfrm>
        </p:spPr>
        <p:txBody>
          <a:bodyPr/>
          <a:lstStyle/>
          <a:p>
            <a:pPr marL="0" indent="0">
              <a:buNone/>
            </a:pPr>
            <a:r>
              <a:rPr lang="fr-FR" altLang="fr-FR" sz="2400" dirty="0"/>
              <a:t>Dans les conditions habituelles, le tonus vasculaire va permettre l’adaptation à ces conditions statiques et éviter les conséquences des variations de pression</a:t>
            </a:r>
          </a:p>
          <a:p>
            <a:pPr marL="0" indent="0">
              <a:buNone/>
            </a:pPr>
            <a:endParaRPr lang="fr-FR" altLang="fr-FR" sz="2400" dirty="0"/>
          </a:p>
          <a:p>
            <a:pPr marL="0" indent="0">
              <a:buNone/>
            </a:pPr>
            <a:r>
              <a:rPr lang="fr-FR" altLang="fr-FR" sz="2400" dirty="0"/>
              <a:t>Cette adaptation est dépassée dans deux cas :</a:t>
            </a:r>
          </a:p>
          <a:p>
            <a:pPr marL="620415" lvl="1"/>
            <a:r>
              <a:rPr lang="fr-FR" altLang="fr-FR" sz="2400" dirty="0"/>
              <a:t>augmentation brutale de l’accélération: pilotes de chasse et combinaisons anti-G</a:t>
            </a:r>
          </a:p>
          <a:p>
            <a:pPr marL="620415" lvl="1"/>
            <a:r>
              <a:rPr lang="fr-FR" altLang="fr-FR" sz="2400" dirty="0"/>
              <a:t>hypotension orthostatique par ralentissement des phénomènes d’adaptation réflexe (âge, médicaments, pesanteur-apesanteur) </a:t>
            </a:r>
          </a:p>
        </p:txBody>
      </p:sp>
      <p:sp>
        <p:nvSpPr>
          <p:cNvPr id="3" name="Titre 2">
            <a:extLst>
              <a:ext uri="{FF2B5EF4-FFF2-40B4-BE49-F238E27FC236}">
                <a16:creationId xmlns:a16="http://schemas.microsoft.com/office/drawing/2014/main" id="{B68C541E-7550-97EE-1635-EA098884DB5B}"/>
              </a:ext>
            </a:extLst>
          </p:cNvPr>
          <p:cNvSpPr>
            <a:spLocks noGrp="1"/>
          </p:cNvSpPr>
          <p:nvPr>
            <p:ph type="title"/>
          </p:nvPr>
        </p:nvSpPr>
        <p:spPr/>
        <p:txBody>
          <a:bodyPr/>
          <a:lstStyle/>
          <a:p>
            <a:r>
              <a:rPr lang="fr-FR" dirty="0"/>
              <a:t>Hydrostatique et pression artérielle </a:t>
            </a:r>
          </a:p>
        </p:txBody>
      </p:sp>
    </p:spTree>
    <p:extLst>
      <p:ext uri="{BB962C8B-B14F-4D97-AF65-F5344CB8AC3E}">
        <p14:creationId xmlns:p14="http://schemas.microsoft.com/office/powerpoint/2010/main" val="40790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7A340-8F6F-C7F5-DA58-40D7DF23C0D0}"/>
              </a:ext>
            </a:extLst>
          </p:cNvPr>
          <p:cNvSpPr>
            <a:spLocks noGrp="1"/>
          </p:cNvSpPr>
          <p:nvPr>
            <p:ph type="title"/>
          </p:nvPr>
        </p:nvSpPr>
        <p:spPr>
          <a:xfrm>
            <a:off x="0" y="271464"/>
            <a:ext cx="9906000" cy="1128712"/>
          </a:xfrm>
        </p:spPr>
        <p:txBody>
          <a:bodyPr/>
          <a:lstStyle/>
          <a:p>
            <a:pPr algn="just"/>
            <a:r>
              <a:rPr lang="fr-FR" sz="3600"/>
              <a:t>Question 3 : déterminer l’expression de la masse volumique du liquide 2 en fonction des autres variables</a:t>
            </a:r>
          </a:p>
        </p:txBody>
      </p:sp>
      <p:pic>
        <p:nvPicPr>
          <p:cNvPr id="5" name="Espace réservé du contenu 4" descr="Une image contenant diagramme, ligne, capture d’écran, Rectangle&#10;&#10;Description générée automatiquement">
            <a:extLst>
              <a:ext uri="{FF2B5EF4-FFF2-40B4-BE49-F238E27FC236}">
                <a16:creationId xmlns:a16="http://schemas.microsoft.com/office/drawing/2014/main" id="{0F5E6F5F-32CE-5EBD-0EFE-0C60BFD7E2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7681" y="1830777"/>
            <a:ext cx="3494145" cy="4383565"/>
          </a:xfrm>
        </p:spPr>
      </p:pic>
    </p:spTree>
    <p:extLst>
      <p:ext uri="{BB962C8B-B14F-4D97-AF65-F5344CB8AC3E}">
        <p14:creationId xmlns:p14="http://schemas.microsoft.com/office/powerpoint/2010/main" val="148501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7A340-8F6F-C7F5-DA58-40D7DF23C0D0}"/>
              </a:ext>
            </a:extLst>
          </p:cNvPr>
          <p:cNvSpPr>
            <a:spLocks noGrp="1"/>
          </p:cNvSpPr>
          <p:nvPr>
            <p:ph type="title"/>
          </p:nvPr>
        </p:nvSpPr>
        <p:spPr>
          <a:xfrm>
            <a:off x="265545" y="363828"/>
            <a:ext cx="9374909" cy="1128712"/>
          </a:xfrm>
        </p:spPr>
        <p:txBody>
          <a:bodyPr/>
          <a:lstStyle/>
          <a:p>
            <a:pPr algn="just"/>
            <a:r>
              <a:rPr lang="fr-FR" sz="3600"/>
              <a:t>Question 3 : déterminer l’expression de la masse volumique du liquide 2 en fonction des autres variables</a:t>
            </a:r>
          </a:p>
        </p:txBody>
      </p:sp>
      <p:pic>
        <p:nvPicPr>
          <p:cNvPr id="5" name="Espace réservé du contenu 4" descr="Une image contenant diagramme, ligne, capture d’écran, Rectangle&#10;&#10;Description générée automatiquement">
            <a:extLst>
              <a:ext uri="{FF2B5EF4-FFF2-40B4-BE49-F238E27FC236}">
                <a16:creationId xmlns:a16="http://schemas.microsoft.com/office/drawing/2014/main" id="{0F5E6F5F-32CE-5EBD-0EFE-0C60BFD7E2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681" y="1830777"/>
            <a:ext cx="3494145" cy="4383565"/>
          </a:xfrm>
        </p:spPr>
      </p:pic>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7AFAE56-F6E8-184F-0486-3CF0EBABF19F}"/>
                  </a:ext>
                </a:extLst>
              </p:cNvPr>
              <p:cNvSpPr txBox="1"/>
              <p:nvPr/>
            </p:nvSpPr>
            <p:spPr>
              <a:xfrm>
                <a:off x="6136699" y="3114618"/>
                <a:ext cx="2885277" cy="1815882"/>
              </a:xfrm>
              <a:prstGeom prst="rect">
                <a:avLst/>
              </a:prstGeom>
              <a:noFill/>
            </p:spPr>
            <p:txBody>
              <a:bodyPr wrap="none" rtlCol="0">
                <a:spAutoFit/>
              </a:bodyPr>
              <a:lstStyle/>
              <a:p>
                <a:r>
                  <a:rPr lang="fr-FR"/>
                  <a:t>A. </a:t>
                </a:r>
                <a14:m>
                  <m:oMath xmlns:m="http://schemas.openxmlformats.org/officeDocument/2006/math">
                    <m:r>
                      <a:rPr lang="fr-FR" sz="2800" b="0" i="1" smtClean="0">
                        <a:latin typeface="Cambria Math" panose="02040503050406030204" pitchFamily="18" charset="0"/>
                        <a:ea typeface="Cambria Math" panose="02040503050406030204" pitchFamily="18" charset="0"/>
                      </a:rPr>
                      <m:t>𝜌</m:t>
                    </m:r>
                  </m:oMath>
                </a14:m>
                <a:r>
                  <a:rPr lang="fr-FR" baseline="-25000"/>
                  <a:t>2 </a:t>
                </a:r>
                <a:r>
                  <a:rPr lang="fr-FR"/>
                  <a:t>= </a:t>
                </a:r>
                <a14:m>
                  <m:oMath xmlns:m="http://schemas.openxmlformats.org/officeDocument/2006/math">
                    <m:r>
                      <a:rPr lang="fr-FR" i="1">
                        <a:latin typeface="Cambria Math" panose="02040503050406030204" pitchFamily="18" charset="0"/>
                        <a:ea typeface="Cambria Math" panose="02040503050406030204" pitchFamily="18" charset="0"/>
                      </a:rPr>
                      <m:t>𝜌</m:t>
                    </m:r>
                  </m:oMath>
                </a14:m>
                <a:r>
                  <a:rPr lang="fr-FR" baseline="-25000"/>
                  <a:t>1 </a:t>
                </a:r>
                <a:r>
                  <a:rPr lang="fr-FR"/>
                  <a:t> . h</a:t>
                </a:r>
                <a:r>
                  <a:rPr lang="fr-FR" baseline="-25000"/>
                  <a:t>1</a:t>
                </a:r>
                <a:r>
                  <a:rPr lang="fr-FR"/>
                  <a:t>/h</a:t>
                </a:r>
                <a:r>
                  <a:rPr lang="fr-FR" baseline="-25000"/>
                  <a:t>2</a:t>
                </a:r>
              </a:p>
              <a:p>
                <a:r>
                  <a:rPr lang="fr-FR"/>
                  <a:t>B. </a:t>
                </a:r>
                <a14:m>
                  <m:oMath xmlns:m="http://schemas.openxmlformats.org/officeDocument/2006/math">
                    <m:r>
                      <a:rPr lang="fr-FR" sz="2800" b="0" i="1" smtClean="0">
                        <a:latin typeface="Cambria Math" panose="02040503050406030204" pitchFamily="18" charset="0"/>
                        <a:ea typeface="Cambria Math" panose="02040503050406030204" pitchFamily="18" charset="0"/>
                      </a:rPr>
                      <m:t>𝜌</m:t>
                    </m:r>
                  </m:oMath>
                </a14:m>
                <a:r>
                  <a:rPr lang="fr-FR" baseline="-25000"/>
                  <a:t>2 </a:t>
                </a:r>
                <a:r>
                  <a:rPr lang="fr-FR"/>
                  <a:t>= </a:t>
                </a:r>
                <a14:m>
                  <m:oMath xmlns:m="http://schemas.openxmlformats.org/officeDocument/2006/math">
                    <m:r>
                      <a:rPr lang="fr-FR" i="1">
                        <a:latin typeface="Cambria Math" panose="02040503050406030204" pitchFamily="18" charset="0"/>
                        <a:ea typeface="Cambria Math" panose="02040503050406030204" pitchFamily="18" charset="0"/>
                      </a:rPr>
                      <m:t>𝜌</m:t>
                    </m:r>
                  </m:oMath>
                </a14:m>
                <a:r>
                  <a:rPr lang="fr-FR" baseline="-25000"/>
                  <a:t>1 </a:t>
                </a:r>
                <a:r>
                  <a:rPr lang="fr-FR"/>
                  <a:t> . h</a:t>
                </a:r>
                <a:r>
                  <a:rPr lang="fr-FR" baseline="-25000"/>
                  <a:t>2</a:t>
                </a:r>
                <a:r>
                  <a:rPr lang="fr-FR"/>
                  <a:t>/h</a:t>
                </a:r>
                <a:r>
                  <a:rPr lang="fr-FR" baseline="-25000"/>
                  <a:t>1</a:t>
                </a:r>
              </a:p>
              <a:p>
                <a:r>
                  <a:rPr lang="fr-FR"/>
                  <a:t>C. </a:t>
                </a:r>
                <a14:m>
                  <m:oMath xmlns:m="http://schemas.openxmlformats.org/officeDocument/2006/math">
                    <m:r>
                      <a:rPr lang="fr-FR" sz="2800" b="0" i="1" smtClean="0">
                        <a:latin typeface="Cambria Math" panose="02040503050406030204" pitchFamily="18" charset="0"/>
                        <a:ea typeface="Cambria Math" panose="02040503050406030204" pitchFamily="18" charset="0"/>
                      </a:rPr>
                      <m:t>𝜌</m:t>
                    </m:r>
                  </m:oMath>
                </a14:m>
                <a:r>
                  <a:rPr lang="fr-FR" baseline="-25000"/>
                  <a:t>2 </a:t>
                </a:r>
                <a:r>
                  <a:rPr lang="fr-FR"/>
                  <a:t>= </a:t>
                </a:r>
                <a14:m>
                  <m:oMath xmlns:m="http://schemas.openxmlformats.org/officeDocument/2006/math">
                    <m:r>
                      <a:rPr lang="fr-FR" b="0" i="1" smtClean="0">
                        <a:latin typeface="Cambria Math" panose="02040503050406030204" pitchFamily="18" charset="0"/>
                      </a:rPr>
                      <m:t>h</m:t>
                    </m:r>
                  </m:oMath>
                </a14:m>
                <a:r>
                  <a:rPr lang="fr-FR" baseline="-25000"/>
                  <a:t>1 </a:t>
                </a:r>
                <a:r>
                  <a:rPr lang="fr-FR"/>
                  <a:t> . h</a:t>
                </a:r>
                <a:r>
                  <a:rPr lang="fr-FR" baseline="-25000"/>
                  <a:t>2</a:t>
                </a:r>
                <a:r>
                  <a:rPr lang="fr-FR"/>
                  <a:t>/</a:t>
                </a:r>
                <a14:m>
                  <m:oMath xmlns:m="http://schemas.openxmlformats.org/officeDocument/2006/math">
                    <m:r>
                      <a:rPr lang="fr-FR" i="1">
                        <a:latin typeface="Cambria Math" panose="02040503050406030204" pitchFamily="18" charset="0"/>
                        <a:ea typeface="Cambria Math" panose="02040503050406030204" pitchFamily="18" charset="0"/>
                      </a:rPr>
                      <m:t>𝜌</m:t>
                    </m:r>
                  </m:oMath>
                </a14:m>
                <a:r>
                  <a:rPr lang="fr-FR" baseline="-25000"/>
                  <a:t>1</a:t>
                </a:r>
                <a:endParaRPr lang="fr-FR"/>
              </a:p>
              <a:p>
                <a:r>
                  <a:rPr lang="fr-FR"/>
                  <a:t>D. </a:t>
                </a:r>
                <a14:m>
                  <m:oMath xmlns:m="http://schemas.openxmlformats.org/officeDocument/2006/math">
                    <m:r>
                      <a:rPr lang="fr-FR" sz="2800" b="0" i="1" smtClean="0">
                        <a:latin typeface="Cambria Math" panose="02040503050406030204" pitchFamily="18" charset="0"/>
                        <a:ea typeface="Cambria Math" panose="02040503050406030204" pitchFamily="18" charset="0"/>
                      </a:rPr>
                      <m:t>𝜌</m:t>
                    </m:r>
                  </m:oMath>
                </a14:m>
                <a:r>
                  <a:rPr lang="fr-FR" baseline="-25000"/>
                  <a:t>2 </a:t>
                </a:r>
                <a:r>
                  <a:rPr lang="fr-FR"/>
                  <a:t>= </a:t>
                </a:r>
                <a14:m>
                  <m:oMath xmlns:m="http://schemas.openxmlformats.org/officeDocument/2006/math">
                    <m:r>
                      <a:rPr lang="fr-FR" b="0" i="1" smtClean="0">
                        <a:latin typeface="Cambria Math" panose="02040503050406030204" pitchFamily="18" charset="0"/>
                      </a:rPr>
                      <m:t>h</m:t>
                    </m:r>
                  </m:oMath>
                </a14:m>
                <a:r>
                  <a:rPr lang="fr-FR" baseline="-25000"/>
                  <a:t>2 </a:t>
                </a:r>
                <a:r>
                  <a:rPr lang="fr-FR"/>
                  <a:t> . </a:t>
                </a:r>
                <a14:m>
                  <m:oMath xmlns:m="http://schemas.openxmlformats.org/officeDocument/2006/math">
                    <m:r>
                      <a:rPr lang="fr-FR" i="1">
                        <a:latin typeface="Cambria Math" panose="02040503050406030204" pitchFamily="18" charset="0"/>
                        <a:ea typeface="Cambria Math" panose="02040503050406030204" pitchFamily="18" charset="0"/>
                      </a:rPr>
                      <m:t>𝜌</m:t>
                    </m:r>
                  </m:oMath>
                </a14:m>
                <a:r>
                  <a:rPr lang="fr-FR" baseline="-25000"/>
                  <a:t>1</a:t>
                </a:r>
                <a:r>
                  <a:rPr lang="fr-FR"/>
                  <a:t>/h</a:t>
                </a:r>
                <a:r>
                  <a:rPr lang="fr-FR" baseline="-25000"/>
                  <a:t>1</a:t>
                </a:r>
                <a:endParaRPr lang="fr-FR"/>
              </a:p>
            </p:txBody>
          </p:sp>
        </mc:Choice>
        <mc:Fallback xmlns="">
          <p:sp>
            <p:nvSpPr>
              <p:cNvPr id="4" name="ZoneTexte 3">
                <a:extLst>
                  <a:ext uri="{FF2B5EF4-FFF2-40B4-BE49-F238E27FC236}">
                    <a16:creationId xmlns:a16="http://schemas.microsoft.com/office/drawing/2014/main" id="{67AFAE56-F6E8-184F-0486-3CF0EBABF19F}"/>
                  </a:ext>
                </a:extLst>
              </p:cNvPr>
              <p:cNvSpPr txBox="1">
                <a:spLocks noRot="1" noChangeAspect="1" noMove="1" noResize="1" noEditPoints="1" noAdjustHandles="1" noChangeArrowheads="1" noChangeShapeType="1" noTextEdit="1"/>
              </p:cNvSpPr>
              <p:nvPr/>
            </p:nvSpPr>
            <p:spPr>
              <a:xfrm>
                <a:off x="6136699" y="3114618"/>
                <a:ext cx="2885277" cy="1815882"/>
              </a:xfrm>
              <a:prstGeom prst="rect">
                <a:avLst/>
              </a:prstGeom>
              <a:blipFill>
                <a:blip r:embed="rId3"/>
                <a:stretch>
                  <a:fillRect l="-4440" t="-3691" b="-8389"/>
                </a:stretch>
              </a:blipFill>
            </p:spPr>
            <p:txBody>
              <a:bodyPr/>
              <a:lstStyle/>
              <a:p>
                <a:r>
                  <a:rPr lang="en-US">
                    <a:noFill/>
                  </a:rPr>
                  <a:t> </a:t>
                </a:r>
              </a:p>
            </p:txBody>
          </p:sp>
        </mc:Fallback>
      </mc:AlternateContent>
    </p:spTree>
    <p:extLst>
      <p:ext uri="{BB962C8B-B14F-4D97-AF65-F5344CB8AC3E}">
        <p14:creationId xmlns:p14="http://schemas.microsoft.com/office/powerpoint/2010/main" val="136306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diagramme, ligne, capture d’écran, Rectangle&#10;&#10;Description générée automatiquement">
            <a:extLst>
              <a:ext uri="{FF2B5EF4-FFF2-40B4-BE49-F238E27FC236}">
                <a16:creationId xmlns:a16="http://schemas.microsoft.com/office/drawing/2014/main" id="{852B36D8-082E-F94D-643F-752A213CC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7298" y="1653742"/>
            <a:ext cx="3494145" cy="43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A4706AA6-E4BD-605A-9A0A-866FBA42350C}"/>
                  </a:ext>
                </a:extLst>
              </p:cNvPr>
              <p:cNvSpPr txBox="1"/>
              <p:nvPr/>
            </p:nvSpPr>
            <p:spPr>
              <a:xfrm>
                <a:off x="3807046" y="2157882"/>
                <a:ext cx="6199133" cy="3375283"/>
              </a:xfrm>
              <a:prstGeom prst="rect">
                <a:avLst/>
              </a:prstGeom>
              <a:noFill/>
            </p:spPr>
            <p:txBody>
              <a:bodyPr wrap="none" rtlCol="0">
                <a:spAutoFit/>
              </a:bodyPr>
              <a:lstStyle/>
              <a:p>
                <a:r>
                  <a:rPr lang="fr-FR" sz="2000" dirty="0"/>
                  <a:t>En appliquant la loi fondamentale de l’hydrostatique :</a:t>
                </a:r>
              </a:p>
              <a:p>
                <a:endParaRPr lang="fr-FR" sz="2000" dirty="0"/>
              </a:p>
              <a:p>
                <a:r>
                  <a:rPr lang="fr-FR" sz="2000" dirty="0"/>
                  <a:t>P</a:t>
                </a:r>
                <a:r>
                  <a:rPr lang="fr-FR" sz="2000" baseline="-25000" dirty="0"/>
                  <a:t>A</a:t>
                </a:r>
                <a:r>
                  <a:rPr lang="fr-FR" sz="2000" dirty="0"/>
                  <a:t> = P</a:t>
                </a:r>
                <a:r>
                  <a:rPr lang="fr-FR" sz="2000" baseline="-25000" dirty="0"/>
                  <a:t>a</a:t>
                </a:r>
                <a:r>
                  <a:rPr lang="fr-FR" sz="2000" dirty="0"/>
                  <a:t> + </a:t>
                </a:r>
                <a14:m>
                  <m:oMath xmlns:m="http://schemas.openxmlformats.org/officeDocument/2006/math">
                    <m:r>
                      <a:rPr lang="fr-FR" sz="2000" b="0" i="1" smtClean="0">
                        <a:latin typeface="Cambria Math" panose="02040503050406030204" pitchFamily="18" charset="0"/>
                        <a:ea typeface="Cambria Math" panose="02040503050406030204" pitchFamily="18" charset="0"/>
                      </a:rPr>
                      <m:t>𝜌</m:t>
                    </m:r>
                    <m:r>
                      <a:rPr lang="fr-FR" sz="2000" b="0" i="1" baseline="-25000" smtClean="0">
                        <a:latin typeface="Cambria Math" panose="02040503050406030204" pitchFamily="18" charset="0"/>
                        <a:ea typeface="Cambria Math" panose="02040503050406030204" pitchFamily="18" charset="0"/>
                      </a:rPr>
                      <m:t>1</m:t>
                    </m:r>
                    <m:r>
                      <a:rPr lang="fr-FR" sz="2000" b="0" i="1" smtClean="0">
                        <a:latin typeface="Cambria Math" panose="02040503050406030204" pitchFamily="18" charset="0"/>
                        <a:ea typeface="Cambria Math" panose="02040503050406030204" pitchFamily="18" charset="0"/>
                      </a:rPr>
                      <m:t>𝑔h</m:t>
                    </m:r>
                    <m:r>
                      <a:rPr lang="fr-FR" sz="2000" b="0" i="1" baseline="-25000" smtClean="0">
                        <a:latin typeface="Cambria Math" panose="02040503050406030204" pitchFamily="18" charset="0"/>
                        <a:ea typeface="Cambria Math" panose="02040503050406030204" pitchFamily="18" charset="0"/>
                      </a:rPr>
                      <m:t>1</m:t>
                    </m:r>
                  </m:oMath>
                </a14:m>
                <a:r>
                  <a:rPr lang="fr-FR" sz="2000" baseline="-25000" dirty="0"/>
                  <a:t> </a:t>
                </a:r>
                <a:r>
                  <a:rPr lang="fr-FR" sz="2000" dirty="0"/>
                  <a:t>et</a:t>
                </a:r>
                <a:r>
                  <a:rPr lang="fr-FR" sz="2000" baseline="-25000" dirty="0"/>
                  <a:t> </a:t>
                </a:r>
                <a:r>
                  <a:rPr lang="fr-FR" sz="2000" dirty="0"/>
                  <a:t>P</a:t>
                </a:r>
                <a:r>
                  <a:rPr lang="fr-FR" sz="2000" baseline="-25000" dirty="0"/>
                  <a:t>B</a:t>
                </a:r>
                <a:r>
                  <a:rPr lang="fr-FR" sz="2000" dirty="0"/>
                  <a:t> = P</a:t>
                </a:r>
                <a:r>
                  <a:rPr lang="fr-FR" sz="2000" baseline="-25000" dirty="0"/>
                  <a:t>a</a:t>
                </a:r>
                <a:r>
                  <a:rPr lang="fr-FR" sz="2000" dirty="0"/>
                  <a:t> + </a:t>
                </a:r>
                <a14:m>
                  <m:oMath xmlns:m="http://schemas.openxmlformats.org/officeDocument/2006/math">
                    <m:r>
                      <a:rPr lang="fr-FR" sz="2000" i="1">
                        <a:latin typeface="Cambria Math" panose="02040503050406030204" pitchFamily="18" charset="0"/>
                        <a:ea typeface="Cambria Math" panose="02040503050406030204" pitchFamily="18" charset="0"/>
                      </a:rPr>
                      <m:t>𝜌</m:t>
                    </m:r>
                    <m:r>
                      <a:rPr lang="fr-FR" sz="2000" b="0" i="1" baseline="-25000" smtClean="0">
                        <a:latin typeface="Cambria Math" panose="02040503050406030204" pitchFamily="18" charset="0"/>
                        <a:ea typeface="Cambria Math" panose="02040503050406030204" pitchFamily="18" charset="0"/>
                      </a:rPr>
                      <m:t>2</m:t>
                    </m:r>
                    <m:r>
                      <a:rPr lang="fr-FR" sz="2000" i="1">
                        <a:latin typeface="Cambria Math" panose="02040503050406030204" pitchFamily="18" charset="0"/>
                        <a:ea typeface="Cambria Math" panose="02040503050406030204" pitchFamily="18" charset="0"/>
                      </a:rPr>
                      <m:t>𝑔h</m:t>
                    </m:r>
                    <m:r>
                      <a:rPr lang="fr-FR" sz="2000" b="0" i="1" baseline="-25000" smtClean="0">
                        <a:latin typeface="Cambria Math" panose="02040503050406030204" pitchFamily="18" charset="0"/>
                        <a:ea typeface="Cambria Math" panose="02040503050406030204" pitchFamily="18" charset="0"/>
                      </a:rPr>
                      <m:t>2</m:t>
                    </m:r>
                  </m:oMath>
                </a14:m>
                <a:r>
                  <a:rPr lang="fr-FR" sz="2000" baseline="-25000" dirty="0"/>
                  <a:t> </a:t>
                </a:r>
              </a:p>
              <a:p>
                <a:endParaRPr lang="fr-FR" sz="2000" baseline="-25000" dirty="0"/>
              </a:p>
              <a:p>
                <a:r>
                  <a:rPr lang="fr-FR" sz="2000" dirty="0"/>
                  <a:t>P</a:t>
                </a:r>
                <a:r>
                  <a:rPr lang="fr-FR" sz="2000" baseline="-25000" dirty="0"/>
                  <a:t>A</a:t>
                </a:r>
                <a:r>
                  <a:rPr lang="fr-FR" sz="2000" dirty="0"/>
                  <a:t> - P</a:t>
                </a:r>
                <a:r>
                  <a:rPr lang="fr-FR" sz="2000" baseline="-25000" dirty="0"/>
                  <a:t>B </a:t>
                </a:r>
                <a:r>
                  <a:rPr lang="fr-FR" sz="2000" dirty="0"/>
                  <a:t>= </a:t>
                </a:r>
                <a14:m>
                  <m:oMath xmlns:m="http://schemas.openxmlformats.org/officeDocument/2006/math">
                    <m:r>
                      <m:rPr>
                        <m:sty m:val="p"/>
                      </m:rPr>
                      <a:rPr lang="fr-FR" sz="2000" b="0" i="0" smtClean="0">
                        <a:latin typeface="Cambria Math" panose="02040503050406030204" pitchFamily="18" charset="0"/>
                        <a:ea typeface="Cambria Math" panose="02040503050406030204" pitchFamily="18" charset="0"/>
                      </a:rPr>
                      <m:t>g</m:t>
                    </m:r>
                    <m:r>
                      <a:rPr lang="fr-FR" sz="2000" b="0" i="1" smtClean="0">
                        <a:latin typeface="Cambria Math" panose="02040503050406030204" pitchFamily="18" charset="0"/>
                        <a:ea typeface="Cambria Math" panose="02040503050406030204" pitchFamily="18" charset="0"/>
                      </a:rPr>
                      <m:t>(</m:t>
                    </m:r>
                    <m:r>
                      <a:rPr lang="fr-FR" sz="2000" i="1">
                        <a:latin typeface="Cambria Math" panose="02040503050406030204" pitchFamily="18" charset="0"/>
                        <a:ea typeface="Cambria Math" panose="02040503050406030204" pitchFamily="18" charset="0"/>
                      </a:rPr>
                      <m:t>𝜌</m:t>
                    </m:r>
                    <m:r>
                      <a:rPr lang="fr-FR" sz="2000" i="1" baseline="-25000">
                        <a:latin typeface="Cambria Math" panose="02040503050406030204" pitchFamily="18" charset="0"/>
                        <a:ea typeface="Cambria Math" panose="02040503050406030204" pitchFamily="18" charset="0"/>
                      </a:rPr>
                      <m:t>1</m:t>
                    </m:r>
                    <m:r>
                      <a:rPr lang="fr-FR" sz="2000" i="1">
                        <a:latin typeface="Cambria Math" panose="02040503050406030204" pitchFamily="18" charset="0"/>
                        <a:ea typeface="Cambria Math" panose="02040503050406030204" pitchFamily="18" charset="0"/>
                      </a:rPr>
                      <m:t>h</m:t>
                    </m:r>
                    <m:r>
                      <a:rPr lang="fr-FR" sz="2000" i="1" baseline="-25000">
                        <a:latin typeface="Cambria Math" panose="02040503050406030204" pitchFamily="18" charset="0"/>
                        <a:ea typeface="Cambria Math" panose="02040503050406030204" pitchFamily="18" charset="0"/>
                      </a:rPr>
                      <m:t>1</m:t>
                    </m:r>
                    <m:r>
                      <a:rPr lang="fr-FR" sz="2000" b="0" i="1" baseline="-25000"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m:t>
                    </m:r>
                    <m:r>
                      <a:rPr lang="fr-FR" sz="2000" i="1">
                        <a:latin typeface="Cambria Math" panose="02040503050406030204" pitchFamily="18" charset="0"/>
                        <a:ea typeface="Cambria Math" panose="02040503050406030204" pitchFamily="18" charset="0"/>
                      </a:rPr>
                      <m:t>𝜌</m:t>
                    </m:r>
                    <m:r>
                      <a:rPr lang="fr-FR" sz="2000" b="0" i="1" baseline="-25000" smtClean="0">
                        <a:latin typeface="Cambria Math" panose="02040503050406030204" pitchFamily="18" charset="0"/>
                        <a:ea typeface="Cambria Math" panose="02040503050406030204" pitchFamily="18" charset="0"/>
                      </a:rPr>
                      <m:t>2</m:t>
                    </m:r>
                    <m:r>
                      <a:rPr lang="fr-FR" sz="2000" i="1">
                        <a:latin typeface="Cambria Math" panose="02040503050406030204" pitchFamily="18" charset="0"/>
                        <a:ea typeface="Cambria Math" panose="02040503050406030204" pitchFamily="18" charset="0"/>
                      </a:rPr>
                      <m:t>h</m:t>
                    </m:r>
                    <m:r>
                      <a:rPr lang="fr-FR" sz="2000" b="0" i="1" baseline="-25000" smtClean="0">
                        <a:latin typeface="Cambria Math" panose="02040503050406030204" pitchFamily="18" charset="0"/>
                        <a:ea typeface="Cambria Math" panose="02040503050406030204" pitchFamily="18" charset="0"/>
                      </a:rPr>
                      <m:t>2</m:t>
                    </m:r>
                  </m:oMath>
                </a14:m>
                <a:r>
                  <a:rPr lang="fr-FR" sz="2000" dirty="0"/>
                  <a:t>) </a:t>
                </a:r>
              </a:p>
              <a:p>
                <a:endParaRPr lang="fr-FR" sz="2000" dirty="0"/>
              </a:p>
              <a:p>
                <a:r>
                  <a:rPr lang="fr-FR" sz="2000" dirty="0"/>
                  <a:t>Or P</a:t>
                </a:r>
                <a:r>
                  <a:rPr lang="fr-FR" sz="2000" baseline="-25000" dirty="0"/>
                  <a:t>A</a:t>
                </a:r>
                <a:r>
                  <a:rPr lang="fr-FR" sz="2000" dirty="0"/>
                  <a:t> = P</a:t>
                </a:r>
                <a:r>
                  <a:rPr lang="fr-FR" sz="2000" baseline="-25000" dirty="0"/>
                  <a:t>B </a:t>
                </a:r>
                <a:r>
                  <a:rPr lang="fr-FR" sz="2000" dirty="0"/>
                  <a:t>car même fluide et même plan horizontal</a:t>
                </a:r>
              </a:p>
              <a:p>
                <a:endParaRPr lang="fr-FR" sz="2000" dirty="0"/>
              </a:p>
              <a:p>
                <a:r>
                  <a:rPr lang="fr-FR" sz="2000" dirty="0"/>
                  <a:t>Donc </a:t>
                </a:r>
                <a14:m>
                  <m:oMath xmlns:m="http://schemas.openxmlformats.org/officeDocument/2006/math">
                    <m:r>
                      <a:rPr lang="fr-FR" sz="2000" i="1">
                        <a:latin typeface="Cambria Math" panose="02040503050406030204" pitchFamily="18" charset="0"/>
                        <a:ea typeface="Cambria Math" panose="02040503050406030204" pitchFamily="18" charset="0"/>
                      </a:rPr>
                      <m:t>𝜌</m:t>
                    </m:r>
                    <m:r>
                      <a:rPr lang="fr-FR" sz="2000" i="1" baseline="-25000">
                        <a:latin typeface="Cambria Math" panose="02040503050406030204" pitchFamily="18" charset="0"/>
                        <a:ea typeface="Cambria Math" panose="02040503050406030204" pitchFamily="18" charset="0"/>
                      </a:rPr>
                      <m:t>1</m:t>
                    </m:r>
                    <m:r>
                      <a:rPr lang="fr-FR" sz="2000" i="1">
                        <a:latin typeface="Cambria Math" panose="02040503050406030204" pitchFamily="18" charset="0"/>
                        <a:ea typeface="Cambria Math" panose="02040503050406030204" pitchFamily="18" charset="0"/>
                      </a:rPr>
                      <m:t>h</m:t>
                    </m:r>
                    <m:r>
                      <a:rPr lang="fr-FR" sz="2000" i="1" baseline="-25000">
                        <a:latin typeface="Cambria Math" panose="02040503050406030204" pitchFamily="18" charset="0"/>
                        <a:ea typeface="Cambria Math" panose="02040503050406030204" pitchFamily="18" charset="0"/>
                      </a:rPr>
                      <m:t>1</m:t>
                    </m:r>
                    <m:r>
                      <a:rPr lang="fr-FR" sz="2000" b="0" i="1" smtClean="0">
                        <a:latin typeface="Cambria Math" panose="02040503050406030204" pitchFamily="18" charset="0"/>
                        <a:ea typeface="Cambria Math" panose="02040503050406030204" pitchFamily="18" charset="0"/>
                      </a:rPr>
                      <m:t>=</m:t>
                    </m:r>
                    <m:r>
                      <a:rPr lang="fr-FR" sz="2000" i="1">
                        <a:latin typeface="Cambria Math" panose="02040503050406030204" pitchFamily="18" charset="0"/>
                        <a:ea typeface="Cambria Math" panose="02040503050406030204" pitchFamily="18" charset="0"/>
                      </a:rPr>
                      <m:t>𝜌</m:t>
                    </m:r>
                    <m:r>
                      <a:rPr lang="fr-FR" sz="2000" b="0" i="1" baseline="-25000" smtClean="0">
                        <a:latin typeface="Cambria Math" panose="02040503050406030204" pitchFamily="18" charset="0"/>
                        <a:ea typeface="Cambria Math" panose="02040503050406030204" pitchFamily="18" charset="0"/>
                      </a:rPr>
                      <m:t>2</m:t>
                    </m:r>
                    <m:r>
                      <a:rPr lang="fr-FR" sz="2000" i="1">
                        <a:latin typeface="Cambria Math" panose="02040503050406030204" pitchFamily="18" charset="0"/>
                        <a:ea typeface="Cambria Math" panose="02040503050406030204" pitchFamily="18" charset="0"/>
                      </a:rPr>
                      <m:t>h</m:t>
                    </m:r>
                    <m:r>
                      <a:rPr lang="fr-FR" sz="2000" b="0" i="1" baseline="-25000" smtClean="0">
                        <a:latin typeface="Cambria Math" panose="02040503050406030204" pitchFamily="18" charset="0"/>
                        <a:ea typeface="Cambria Math" panose="02040503050406030204" pitchFamily="18" charset="0"/>
                      </a:rPr>
                      <m:t>2</m:t>
                    </m:r>
                  </m:oMath>
                </a14:m>
                <a:r>
                  <a:rPr lang="fr-FR" sz="2000" dirty="0"/>
                  <a:t> et </a:t>
                </a:r>
                <a14:m>
                  <m:oMath xmlns:m="http://schemas.openxmlformats.org/officeDocument/2006/math">
                    <m:r>
                      <a:rPr lang="fr-FR" sz="2000" b="1" i="1">
                        <a:latin typeface="Cambria Math" panose="02040503050406030204" pitchFamily="18" charset="0"/>
                        <a:ea typeface="Cambria Math" panose="02040503050406030204" pitchFamily="18" charset="0"/>
                      </a:rPr>
                      <m:t>𝝆</m:t>
                    </m:r>
                    <m:r>
                      <a:rPr lang="fr-FR" sz="2000" b="1" i="1" baseline="-25000" smtClean="0">
                        <a:latin typeface="Cambria Math" panose="02040503050406030204" pitchFamily="18" charset="0"/>
                        <a:ea typeface="Cambria Math" panose="02040503050406030204" pitchFamily="18" charset="0"/>
                      </a:rPr>
                      <m:t>𝟐</m:t>
                    </m:r>
                    <m:r>
                      <a:rPr lang="fr-FR" sz="2000" b="1" i="1" baseline="-25000" smtClean="0">
                        <a:latin typeface="Cambria Math" panose="02040503050406030204" pitchFamily="18" charset="0"/>
                        <a:ea typeface="Cambria Math" panose="02040503050406030204" pitchFamily="18" charset="0"/>
                      </a:rPr>
                      <m:t> =</m:t>
                    </m:r>
                    <m:r>
                      <a:rPr lang="fr-FR" sz="2000" b="1" i="1">
                        <a:latin typeface="Cambria Math" panose="02040503050406030204" pitchFamily="18" charset="0"/>
                        <a:ea typeface="Cambria Math" panose="02040503050406030204" pitchFamily="18" charset="0"/>
                      </a:rPr>
                      <m:t>𝝆</m:t>
                    </m:r>
                    <m:r>
                      <a:rPr lang="fr-FR" sz="2000" b="1" i="1" baseline="-25000">
                        <a:latin typeface="Cambria Math" panose="02040503050406030204" pitchFamily="18" charset="0"/>
                        <a:ea typeface="Cambria Math" panose="02040503050406030204" pitchFamily="18" charset="0"/>
                      </a:rPr>
                      <m:t>𝟏</m:t>
                    </m:r>
                    <m:r>
                      <a:rPr lang="fr-FR" sz="2000" b="1" i="1">
                        <a:latin typeface="Cambria Math" panose="02040503050406030204" pitchFamily="18" charset="0"/>
                        <a:ea typeface="Cambria Math" panose="02040503050406030204" pitchFamily="18" charset="0"/>
                      </a:rPr>
                      <m:t>𝒉</m:t>
                    </m:r>
                    <m:r>
                      <a:rPr lang="fr-FR" sz="2000" b="1" i="1" baseline="-25000">
                        <a:latin typeface="Cambria Math" panose="02040503050406030204" pitchFamily="18" charset="0"/>
                        <a:ea typeface="Cambria Math" panose="02040503050406030204" pitchFamily="18" charset="0"/>
                      </a:rPr>
                      <m:t>𝟏</m:t>
                    </m:r>
                    <m:r>
                      <a:rPr lang="fr-FR" sz="2000" b="1" i="1" smtClean="0">
                        <a:latin typeface="Cambria Math" panose="02040503050406030204" pitchFamily="18" charset="0"/>
                        <a:ea typeface="Cambria Math" panose="02040503050406030204" pitchFamily="18" charset="0"/>
                      </a:rPr>
                      <m:t>/</m:t>
                    </m:r>
                    <m:r>
                      <a:rPr lang="fr-FR" sz="2000" b="1" i="1">
                        <a:latin typeface="Cambria Math" panose="02040503050406030204" pitchFamily="18" charset="0"/>
                        <a:ea typeface="Cambria Math" panose="02040503050406030204" pitchFamily="18" charset="0"/>
                      </a:rPr>
                      <m:t>𝒉</m:t>
                    </m:r>
                    <m:r>
                      <a:rPr lang="fr-FR" sz="2000" b="1" i="1" baseline="-25000">
                        <a:latin typeface="Cambria Math" panose="02040503050406030204" pitchFamily="18" charset="0"/>
                        <a:ea typeface="Cambria Math" panose="02040503050406030204" pitchFamily="18" charset="0"/>
                      </a:rPr>
                      <m:t>𝟐</m:t>
                    </m:r>
                  </m:oMath>
                </a14:m>
                <a:endParaRPr lang="fr-FR" sz="2000" b="1" dirty="0"/>
              </a:p>
              <a:p>
                <a:endParaRPr lang="fr-FR" sz="2000" dirty="0"/>
              </a:p>
              <a:p>
                <a:r>
                  <a:rPr lang="fr-FR" sz="2000" dirty="0"/>
                  <a:t> </a:t>
                </a:r>
                <a:endParaRPr lang="fr-FR" sz="2000" baseline="-25000" dirty="0"/>
              </a:p>
            </p:txBody>
          </p:sp>
        </mc:Choice>
        <mc:Fallback xmlns="">
          <p:sp>
            <p:nvSpPr>
              <p:cNvPr id="9" name="ZoneTexte 8">
                <a:extLst>
                  <a:ext uri="{FF2B5EF4-FFF2-40B4-BE49-F238E27FC236}">
                    <a16:creationId xmlns:a16="http://schemas.microsoft.com/office/drawing/2014/main" id="{A4706AA6-E4BD-605A-9A0A-866FBA42350C}"/>
                  </a:ext>
                </a:extLst>
              </p:cNvPr>
              <p:cNvSpPr txBox="1">
                <a:spLocks noRot="1" noChangeAspect="1" noMove="1" noResize="1" noEditPoints="1" noAdjustHandles="1" noChangeArrowheads="1" noChangeShapeType="1" noTextEdit="1"/>
              </p:cNvSpPr>
              <p:nvPr/>
            </p:nvSpPr>
            <p:spPr>
              <a:xfrm>
                <a:off x="3807046" y="2157882"/>
                <a:ext cx="6199133" cy="3375283"/>
              </a:xfrm>
              <a:prstGeom prst="rect">
                <a:avLst/>
              </a:prstGeom>
              <a:blipFill>
                <a:blip r:embed="rId3"/>
                <a:stretch>
                  <a:fillRect l="-1230" t="-749" r="-205"/>
                </a:stretch>
              </a:blipFill>
            </p:spPr>
            <p:txBody>
              <a:bodyPr/>
              <a:lstStyle/>
              <a:p>
                <a:r>
                  <a:rPr lang="fr-FR">
                    <a:noFill/>
                  </a:rPr>
                  <a:t> </a:t>
                </a:r>
              </a:p>
            </p:txBody>
          </p:sp>
        </mc:Fallback>
      </mc:AlternateContent>
      <p:sp>
        <p:nvSpPr>
          <p:cNvPr id="11" name="ZoneTexte 10">
            <a:extLst>
              <a:ext uri="{FF2B5EF4-FFF2-40B4-BE49-F238E27FC236}">
                <a16:creationId xmlns:a16="http://schemas.microsoft.com/office/drawing/2014/main" id="{D4E7C881-5699-2637-419D-3C732C1C595D}"/>
              </a:ext>
            </a:extLst>
          </p:cNvPr>
          <p:cNvSpPr txBox="1"/>
          <p:nvPr/>
        </p:nvSpPr>
        <p:spPr>
          <a:xfrm>
            <a:off x="67298" y="12680"/>
            <a:ext cx="9771403" cy="1754326"/>
          </a:xfrm>
          <a:prstGeom prst="rect">
            <a:avLst/>
          </a:prstGeom>
          <a:noFill/>
        </p:spPr>
        <p:txBody>
          <a:bodyPr wrap="square">
            <a:spAutoFit/>
          </a:bodyPr>
          <a:lstStyle/>
          <a:p>
            <a:r>
              <a:rPr kumimoji="0" lang="fr-FR" sz="3600" b="1" i="0" u="none" strike="noStrike" kern="0" cap="none" spc="0" normalizeH="0" baseline="0" noProof="0">
                <a:ln>
                  <a:noFill/>
                </a:ln>
                <a:solidFill>
                  <a:srgbClr val="000000"/>
                </a:solidFill>
                <a:effectLst/>
                <a:uLnTx/>
                <a:uFillTx/>
                <a:latin typeface="Helvetica"/>
                <a:ea typeface="+mj-ea"/>
                <a:cs typeface="+mj-cs"/>
              </a:rPr>
              <a:t>Question 3 : déterminer l’expression de la masse volumique du liquide 2 en fonction des autres variables</a:t>
            </a:r>
            <a:endParaRPr lang="fr-FR"/>
          </a:p>
        </p:txBody>
      </p:sp>
    </p:spTree>
    <p:extLst>
      <p:ext uri="{BB962C8B-B14F-4D97-AF65-F5344CB8AC3E}">
        <p14:creationId xmlns:p14="http://schemas.microsoft.com/office/powerpoint/2010/main" val="3329519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7A340-8F6F-C7F5-DA58-40D7DF23C0D0}"/>
              </a:ext>
            </a:extLst>
          </p:cNvPr>
          <p:cNvSpPr>
            <a:spLocks noGrp="1"/>
          </p:cNvSpPr>
          <p:nvPr>
            <p:ph type="title"/>
          </p:nvPr>
        </p:nvSpPr>
        <p:spPr>
          <a:xfrm>
            <a:off x="-43249" y="261185"/>
            <a:ext cx="9992497" cy="1128712"/>
          </a:xfrm>
        </p:spPr>
        <p:txBody>
          <a:bodyPr/>
          <a:lstStyle/>
          <a:p>
            <a:pPr algn="just"/>
            <a:r>
              <a:rPr lang="fr-FR" sz="3600" dirty="0"/>
              <a:t>Question 4 : le mécanicien peut-il soulever le camping-car avec une presse hydraulique ?</a:t>
            </a:r>
          </a:p>
        </p:txBody>
      </p:sp>
      <p:grpSp>
        <p:nvGrpSpPr>
          <p:cNvPr id="4" name="Group 6">
            <a:extLst>
              <a:ext uri="{FF2B5EF4-FFF2-40B4-BE49-F238E27FC236}">
                <a16:creationId xmlns:a16="http://schemas.microsoft.com/office/drawing/2014/main" id="{D21C2A84-BE95-0A55-E15C-23897B49D65A}"/>
              </a:ext>
            </a:extLst>
          </p:cNvPr>
          <p:cNvGrpSpPr>
            <a:grpSpLocks/>
          </p:cNvGrpSpPr>
          <p:nvPr/>
        </p:nvGrpSpPr>
        <p:grpSpPr bwMode="auto">
          <a:xfrm flipH="1">
            <a:off x="836246" y="3806058"/>
            <a:ext cx="3773488" cy="2058988"/>
            <a:chOff x="1987" y="2360"/>
            <a:chExt cx="2377" cy="1297"/>
          </a:xfrm>
        </p:grpSpPr>
        <p:sp>
          <p:nvSpPr>
            <p:cNvPr id="6" name="Freeform 8">
              <a:extLst>
                <a:ext uri="{FF2B5EF4-FFF2-40B4-BE49-F238E27FC236}">
                  <a16:creationId xmlns:a16="http://schemas.microsoft.com/office/drawing/2014/main" id="{138631B8-1378-D161-F016-D8AB4451AC7D}"/>
                </a:ext>
              </a:extLst>
            </p:cNvPr>
            <p:cNvSpPr>
              <a:spLocks/>
            </p:cNvSpPr>
            <p:nvPr/>
          </p:nvSpPr>
          <p:spPr bwMode="auto">
            <a:xfrm>
              <a:off x="1987" y="2619"/>
              <a:ext cx="2377" cy="1038"/>
            </a:xfrm>
            <a:custGeom>
              <a:avLst/>
              <a:gdLst>
                <a:gd name="T0" fmla="*/ 0 w 1769"/>
                <a:gd name="T1" fmla="*/ 2389 h 769"/>
                <a:gd name="T2" fmla="*/ 0 w 1769"/>
                <a:gd name="T3" fmla="*/ 37939 h 769"/>
                <a:gd name="T4" fmla="*/ 82307 w 1769"/>
                <a:gd name="T5" fmla="*/ 37939 h 769"/>
                <a:gd name="T6" fmla="*/ 82307 w 1769"/>
                <a:gd name="T7" fmla="*/ 0 h 769"/>
                <a:gd name="T8" fmla="*/ 72607 w 1769"/>
                <a:gd name="T9" fmla="*/ 0 h 769"/>
                <a:gd name="T10" fmla="*/ 75032 w 1769"/>
                <a:gd name="T11" fmla="*/ 7109 h 769"/>
                <a:gd name="T12" fmla="*/ 72607 w 1769"/>
                <a:gd name="T13" fmla="*/ 14235 h 769"/>
                <a:gd name="T14" fmla="*/ 75032 w 1769"/>
                <a:gd name="T15" fmla="*/ 21315 h 769"/>
                <a:gd name="T16" fmla="*/ 72607 w 1769"/>
                <a:gd name="T17" fmla="*/ 28423 h 769"/>
                <a:gd name="T18" fmla="*/ 75032 w 1769"/>
                <a:gd name="T19" fmla="*/ 33165 h 769"/>
                <a:gd name="T20" fmla="*/ 43585 w 1769"/>
                <a:gd name="T21" fmla="*/ 33165 h 769"/>
                <a:gd name="T22" fmla="*/ 43585 w 1769"/>
                <a:gd name="T23" fmla="*/ 0 h 769"/>
                <a:gd name="T24" fmla="*/ 0 w 1769"/>
                <a:gd name="T25" fmla="*/ 0 h 769"/>
                <a:gd name="T26" fmla="*/ 0 w 1769"/>
                <a:gd name="T27" fmla="*/ 7109 h 769"/>
                <a:gd name="T28" fmla="*/ 0 w 1769"/>
                <a:gd name="T29" fmla="*/ 0 h 7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9" h="769">
                  <a:moveTo>
                    <a:pt x="0" y="48"/>
                  </a:moveTo>
                  <a:lnTo>
                    <a:pt x="0" y="768"/>
                  </a:lnTo>
                  <a:lnTo>
                    <a:pt x="1768" y="768"/>
                  </a:lnTo>
                  <a:lnTo>
                    <a:pt x="1768" y="0"/>
                  </a:lnTo>
                  <a:lnTo>
                    <a:pt x="1560" y="0"/>
                  </a:lnTo>
                  <a:lnTo>
                    <a:pt x="1612" y="144"/>
                  </a:lnTo>
                  <a:lnTo>
                    <a:pt x="1560" y="288"/>
                  </a:lnTo>
                  <a:lnTo>
                    <a:pt x="1612" y="432"/>
                  </a:lnTo>
                  <a:lnTo>
                    <a:pt x="1560" y="576"/>
                  </a:lnTo>
                  <a:lnTo>
                    <a:pt x="1612" y="672"/>
                  </a:lnTo>
                  <a:lnTo>
                    <a:pt x="936" y="672"/>
                  </a:lnTo>
                  <a:lnTo>
                    <a:pt x="936" y="0"/>
                  </a:lnTo>
                  <a:lnTo>
                    <a:pt x="0" y="0"/>
                  </a:lnTo>
                  <a:lnTo>
                    <a:pt x="0" y="144"/>
                  </a:lnTo>
                  <a:lnTo>
                    <a:pt x="0" y="0"/>
                  </a:lnTo>
                </a:path>
              </a:pathLst>
            </a:custGeom>
            <a:noFill/>
            <a:ln w="28575"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9">
              <a:extLst>
                <a:ext uri="{FF2B5EF4-FFF2-40B4-BE49-F238E27FC236}">
                  <a16:creationId xmlns:a16="http://schemas.microsoft.com/office/drawing/2014/main" id="{B926FBC0-287E-079F-0BA7-59623B09DB60}"/>
                </a:ext>
              </a:extLst>
            </p:cNvPr>
            <p:cNvSpPr>
              <a:spLocks noChangeShapeType="1"/>
            </p:cNvSpPr>
            <p:nvPr/>
          </p:nvSpPr>
          <p:spPr bwMode="auto">
            <a:xfrm>
              <a:off x="1987" y="2425"/>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Line 10">
              <a:extLst>
                <a:ext uri="{FF2B5EF4-FFF2-40B4-BE49-F238E27FC236}">
                  <a16:creationId xmlns:a16="http://schemas.microsoft.com/office/drawing/2014/main" id="{013326EE-E337-2FFB-6622-D4B03838264C}"/>
                </a:ext>
              </a:extLst>
            </p:cNvPr>
            <p:cNvSpPr>
              <a:spLocks noChangeShapeType="1"/>
            </p:cNvSpPr>
            <p:nvPr/>
          </p:nvSpPr>
          <p:spPr bwMode="auto">
            <a:xfrm>
              <a:off x="3245"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Line 11">
              <a:extLst>
                <a:ext uri="{FF2B5EF4-FFF2-40B4-BE49-F238E27FC236}">
                  <a16:creationId xmlns:a16="http://schemas.microsoft.com/office/drawing/2014/main" id="{AF0B3FF6-3A98-F83D-4243-AE511DF35F41}"/>
                </a:ext>
              </a:extLst>
            </p:cNvPr>
            <p:cNvSpPr>
              <a:spLocks noChangeShapeType="1"/>
            </p:cNvSpPr>
            <p:nvPr/>
          </p:nvSpPr>
          <p:spPr bwMode="auto">
            <a:xfrm>
              <a:off x="408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Line 12">
              <a:extLst>
                <a:ext uri="{FF2B5EF4-FFF2-40B4-BE49-F238E27FC236}">
                  <a16:creationId xmlns:a16="http://schemas.microsoft.com/office/drawing/2014/main" id="{5BB75D77-B522-ADE1-AC4A-DCDB46FA2AC3}"/>
                </a:ext>
              </a:extLst>
            </p:cNvPr>
            <p:cNvSpPr>
              <a:spLocks noChangeShapeType="1"/>
            </p:cNvSpPr>
            <p:nvPr/>
          </p:nvSpPr>
          <p:spPr bwMode="auto">
            <a:xfrm>
              <a:off x="436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8" name="Rectangle 17">
            <a:extLst>
              <a:ext uri="{FF2B5EF4-FFF2-40B4-BE49-F238E27FC236}">
                <a16:creationId xmlns:a16="http://schemas.microsoft.com/office/drawing/2014/main" id="{CE9A8CA5-901B-CBC3-432C-22DCA2A6AD03}"/>
              </a:ext>
            </a:extLst>
          </p:cNvPr>
          <p:cNvSpPr/>
          <p:nvPr/>
        </p:nvSpPr>
        <p:spPr bwMode="auto">
          <a:xfrm>
            <a:off x="1002648" y="4250901"/>
            <a:ext cx="282627" cy="14740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19" name="Rectangle 18">
            <a:extLst>
              <a:ext uri="{FF2B5EF4-FFF2-40B4-BE49-F238E27FC236}">
                <a16:creationId xmlns:a16="http://schemas.microsoft.com/office/drawing/2014/main" id="{17B926E1-887F-062C-CB93-36DEDBDFF77D}"/>
              </a:ext>
            </a:extLst>
          </p:cNvPr>
          <p:cNvSpPr/>
          <p:nvPr/>
        </p:nvSpPr>
        <p:spPr bwMode="auto">
          <a:xfrm>
            <a:off x="1194592" y="4472672"/>
            <a:ext cx="293675" cy="1050553"/>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cxnSp>
        <p:nvCxnSpPr>
          <p:cNvPr id="20" name="Straight Connector 46">
            <a:extLst>
              <a:ext uri="{FF2B5EF4-FFF2-40B4-BE49-F238E27FC236}">
                <a16:creationId xmlns:a16="http://schemas.microsoft.com/office/drawing/2014/main" id="{A456BD74-3F80-52F4-DE58-F2E6694651FB}"/>
              </a:ext>
            </a:extLst>
          </p:cNvPr>
          <p:cNvCxnSpPr/>
          <p:nvPr/>
        </p:nvCxnSpPr>
        <p:spPr bwMode="auto">
          <a:xfrm>
            <a:off x="1282334" y="4172515"/>
            <a:ext cx="0" cy="1506479"/>
          </a:xfrm>
          <a:prstGeom prst="line">
            <a:avLst/>
          </a:prstGeom>
          <a:solidFill>
            <a:schemeClr val="accent1"/>
          </a:solidFill>
          <a:ln w="349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49">
            <a:extLst>
              <a:ext uri="{FF2B5EF4-FFF2-40B4-BE49-F238E27FC236}">
                <a16:creationId xmlns:a16="http://schemas.microsoft.com/office/drawing/2014/main" id="{41A97A35-6CBD-F75B-62C6-D2E96B34C501}"/>
              </a:ext>
            </a:extLst>
          </p:cNvPr>
          <p:cNvSpPr/>
          <p:nvPr/>
        </p:nvSpPr>
        <p:spPr bwMode="auto">
          <a:xfrm>
            <a:off x="843278" y="4195314"/>
            <a:ext cx="436114" cy="55587"/>
          </a:xfrm>
          <a:prstGeom prst="ellipse">
            <a:avLst/>
          </a:prstGeom>
          <a:solidFill>
            <a:srgbClr val="C0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23" name="Oval 52">
            <a:extLst>
              <a:ext uri="{FF2B5EF4-FFF2-40B4-BE49-F238E27FC236}">
                <a16:creationId xmlns:a16="http://schemas.microsoft.com/office/drawing/2014/main" id="{2EC08DA9-3877-0BC2-74A7-17FFA4A8EFAB}"/>
              </a:ext>
            </a:extLst>
          </p:cNvPr>
          <p:cNvSpPr/>
          <p:nvPr/>
        </p:nvSpPr>
        <p:spPr bwMode="auto">
          <a:xfrm>
            <a:off x="2609717" y="4195314"/>
            <a:ext cx="1932870" cy="55587"/>
          </a:xfrm>
          <a:prstGeom prst="ellipse">
            <a:avLst/>
          </a:prstGeom>
          <a:solidFill>
            <a:srgbClr val="FFC000"/>
          </a:solidFill>
          <a:ln w="127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pic>
        <p:nvPicPr>
          <p:cNvPr id="33" name="Graphique 32" descr="Camping-car contour">
            <a:extLst>
              <a:ext uri="{FF2B5EF4-FFF2-40B4-BE49-F238E27FC236}">
                <a16:creationId xmlns:a16="http://schemas.microsoft.com/office/drawing/2014/main" id="{4F135C50-20E9-30B6-685E-102C575688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7167" y="1500782"/>
            <a:ext cx="2615833" cy="2615833"/>
          </a:xfrm>
          <a:prstGeom prst="rect">
            <a:avLst/>
          </a:prstGeom>
        </p:spPr>
      </p:pic>
      <p:pic>
        <p:nvPicPr>
          <p:cNvPr id="35" name="Graphique 34" descr="Homme contour">
            <a:extLst>
              <a:ext uri="{FF2B5EF4-FFF2-40B4-BE49-F238E27FC236}">
                <a16:creationId xmlns:a16="http://schemas.microsoft.com/office/drawing/2014/main" id="{75B29FB0-6FB0-299B-FD21-3D053BBEBD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867" y="2629086"/>
            <a:ext cx="914400" cy="914400"/>
          </a:xfrm>
          <a:prstGeom prst="rect">
            <a:avLst/>
          </a:prstGeom>
        </p:spPr>
      </p:pic>
      <p:sp>
        <p:nvSpPr>
          <p:cNvPr id="36" name="ZoneTexte 35">
            <a:extLst>
              <a:ext uri="{FF2B5EF4-FFF2-40B4-BE49-F238E27FC236}">
                <a16:creationId xmlns:a16="http://schemas.microsoft.com/office/drawing/2014/main" id="{A770039F-CA51-018F-64E4-7462CD8AB166}"/>
              </a:ext>
            </a:extLst>
          </p:cNvPr>
          <p:cNvSpPr txBox="1"/>
          <p:nvPr/>
        </p:nvSpPr>
        <p:spPr>
          <a:xfrm>
            <a:off x="5296267" y="3309081"/>
            <a:ext cx="4461478" cy="1200329"/>
          </a:xfrm>
          <a:prstGeom prst="rect">
            <a:avLst/>
          </a:prstGeom>
          <a:noFill/>
        </p:spPr>
        <p:txBody>
          <a:bodyPr wrap="none" rtlCol="0">
            <a:spAutoFit/>
          </a:bodyPr>
          <a:lstStyle/>
          <a:p>
            <a:pPr marL="514350" indent="-514350">
              <a:buAutoNum type="alphaUcPeriod"/>
            </a:pPr>
            <a:r>
              <a:rPr lang="fr-FR" sz="1800" dirty="0"/>
              <a:t>Oui</a:t>
            </a:r>
          </a:p>
          <a:p>
            <a:pPr marL="514350" indent="-514350">
              <a:buAutoNum type="alphaUcPeriod"/>
            </a:pPr>
            <a:r>
              <a:rPr lang="fr-FR" sz="1800" dirty="0"/>
              <a:t>Non</a:t>
            </a:r>
          </a:p>
          <a:p>
            <a:pPr marL="514350" indent="-514350">
              <a:buAutoNum type="alphaUcPeriod"/>
            </a:pPr>
            <a:r>
              <a:rPr lang="fr-FR" sz="1800" dirty="0"/>
              <a:t>Je ne sais pas</a:t>
            </a:r>
          </a:p>
          <a:p>
            <a:pPr marL="514350" indent="-514350">
              <a:buAutoNum type="alphaUcPeriod"/>
            </a:pPr>
            <a:r>
              <a:rPr lang="fr-FR" sz="1800" dirty="0"/>
              <a:t>Oui et même plusieurs camping-cars</a:t>
            </a:r>
          </a:p>
        </p:txBody>
      </p:sp>
      <p:sp>
        <p:nvSpPr>
          <p:cNvPr id="37" name="ZoneTexte 36">
            <a:extLst>
              <a:ext uri="{FF2B5EF4-FFF2-40B4-BE49-F238E27FC236}">
                <a16:creationId xmlns:a16="http://schemas.microsoft.com/office/drawing/2014/main" id="{619ACF07-7AC5-9482-36F0-CFA447F741F1}"/>
              </a:ext>
            </a:extLst>
          </p:cNvPr>
          <p:cNvSpPr txBox="1"/>
          <p:nvPr/>
        </p:nvSpPr>
        <p:spPr>
          <a:xfrm>
            <a:off x="3027763" y="1689520"/>
            <a:ext cx="1096775" cy="400110"/>
          </a:xfrm>
          <a:prstGeom prst="rect">
            <a:avLst/>
          </a:prstGeom>
          <a:noFill/>
        </p:spPr>
        <p:txBody>
          <a:bodyPr wrap="none" rtlCol="0">
            <a:spAutoFit/>
          </a:bodyPr>
          <a:lstStyle/>
          <a:p>
            <a:r>
              <a:rPr lang="fr-FR" sz="2000"/>
              <a:t>2500 kg</a:t>
            </a:r>
          </a:p>
        </p:txBody>
      </p:sp>
      <p:sp>
        <p:nvSpPr>
          <p:cNvPr id="38" name="ZoneTexte 37">
            <a:extLst>
              <a:ext uri="{FF2B5EF4-FFF2-40B4-BE49-F238E27FC236}">
                <a16:creationId xmlns:a16="http://schemas.microsoft.com/office/drawing/2014/main" id="{C77E50CF-C4D5-1773-AE63-FC829E6EF889}"/>
              </a:ext>
            </a:extLst>
          </p:cNvPr>
          <p:cNvSpPr txBox="1"/>
          <p:nvPr/>
        </p:nvSpPr>
        <p:spPr>
          <a:xfrm>
            <a:off x="669266" y="2105050"/>
            <a:ext cx="811441" cy="400110"/>
          </a:xfrm>
          <a:prstGeom prst="rect">
            <a:avLst/>
          </a:prstGeom>
          <a:noFill/>
        </p:spPr>
        <p:txBody>
          <a:bodyPr wrap="none" rtlCol="0">
            <a:spAutoFit/>
          </a:bodyPr>
          <a:lstStyle/>
          <a:p>
            <a:r>
              <a:rPr lang="fr-FR" sz="2000"/>
              <a:t>80 kg</a:t>
            </a:r>
          </a:p>
        </p:txBody>
      </p:sp>
      <p:cxnSp>
        <p:nvCxnSpPr>
          <p:cNvPr id="40" name="Connecteur droit avec flèche 39">
            <a:extLst>
              <a:ext uri="{FF2B5EF4-FFF2-40B4-BE49-F238E27FC236}">
                <a16:creationId xmlns:a16="http://schemas.microsoft.com/office/drawing/2014/main" id="{F9116FD6-7D41-DE65-A0C3-6001CFFC8653}"/>
              </a:ext>
            </a:extLst>
          </p:cNvPr>
          <p:cNvCxnSpPr/>
          <p:nvPr/>
        </p:nvCxnSpPr>
        <p:spPr bwMode="auto">
          <a:xfrm>
            <a:off x="2701711" y="6139543"/>
            <a:ext cx="1886744"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40">
            <a:extLst>
              <a:ext uri="{FF2B5EF4-FFF2-40B4-BE49-F238E27FC236}">
                <a16:creationId xmlns:a16="http://schemas.microsoft.com/office/drawing/2014/main" id="{5B21A49F-E57F-A725-95CB-1515BD352327}"/>
              </a:ext>
            </a:extLst>
          </p:cNvPr>
          <p:cNvSpPr txBox="1"/>
          <p:nvPr/>
        </p:nvSpPr>
        <p:spPr>
          <a:xfrm>
            <a:off x="2894717" y="6263469"/>
            <a:ext cx="1500732" cy="400110"/>
          </a:xfrm>
          <a:prstGeom prst="rect">
            <a:avLst/>
          </a:prstGeom>
          <a:noFill/>
        </p:spPr>
        <p:txBody>
          <a:bodyPr wrap="none" rtlCol="0">
            <a:spAutoFit/>
          </a:bodyPr>
          <a:lstStyle/>
          <a:p>
            <a:r>
              <a:rPr lang="fr-FR" sz="2000"/>
              <a:t>D = 240 cm</a:t>
            </a:r>
          </a:p>
        </p:txBody>
      </p:sp>
      <p:cxnSp>
        <p:nvCxnSpPr>
          <p:cNvPr id="42" name="Connecteur droit avec flèche 41">
            <a:extLst>
              <a:ext uri="{FF2B5EF4-FFF2-40B4-BE49-F238E27FC236}">
                <a16:creationId xmlns:a16="http://schemas.microsoft.com/office/drawing/2014/main" id="{7BA3CD43-448F-6FD3-DB6F-30ABCADBFD17}"/>
              </a:ext>
            </a:extLst>
          </p:cNvPr>
          <p:cNvCxnSpPr>
            <a:cxnSpLocks/>
          </p:cNvCxnSpPr>
          <p:nvPr/>
        </p:nvCxnSpPr>
        <p:spPr bwMode="auto">
          <a:xfrm>
            <a:off x="870583" y="6136961"/>
            <a:ext cx="408809" cy="2582"/>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ZoneTexte 42">
            <a:extLst>
              <a:ext uri="{FF2B5EF4-FFF2-40B4-BE49-F238E27FC236}">
                <a16:creationId xmlns:a16="http://schemas.microsoft.com/office/drawing/2014/main" id="{A625EC6E-3416-C21C-9618-9E38CEBA74F8}"/>
              </a:ext>
            </a:extLst>
          </p:cNvPr>
          <p:cNvSpPr txBox="1"/>
          <p:nvPr/>
        </p:nvSpPr>
        <p:spPr>
          <a:xfrm>
            <a:off x="600235" y="6263469"/>
            <a:ext cx="1358314" cy="400110"/>
          </a:xfrm>
          <a:prstGeom prst="rect">
            <a:avLst/>
          </a:prstGeom>
          <a:noFill/>
        </p:spPr>
        <p:txBody>
          <a:bodyPr wrap="square" rtlCol="0">
            <a:spAutoFit/>
          </a:bodyPr>
          <a:lstStyle/>
          <a:p>
            <a:r>
              <a:rPr lang="fr-FR" sz="2000"/>
              <a:t>d = 30 cm</a:t>
            </a:r>
          </a:p>
        </p:txBody>
      </p:sp>
    </p:spTree>
    <p:extLst>
      <p:ext uri="{BB962C8B-B14F-4D97-AF65-F5344CB8AC3E}">
        <p14:creationId xmlns:p14="http://schemas.microsoft.com/office/powerpoint/2010/main" val="2671168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21C2A84-BE95-0A55-E15C-23897B49D65A}"/>
              </a:ext>
            </a:extLst>
          </p:cNvPr>
          <p:cNvGrpSpPr>
            <a:grpSpLocks/>
          </p:cNvGrpSpPr>
          <p:nvPr/>
        </p:nvGrpSpPr>
        <p:grpSpPr bwMode="auto">
          <a:xfrm flipH="1">
            <a:off x="836246" y="3806058"/>
            <a:ext cx="3773488" cy="2058988"/>
            <a:chOff x="1987" y="2360"/>
            <a:chExt cx="2377" cy="1297"/>
          </a:xfrm>
        </p:grpSpPr>
        <p:sp>
          <p:nvSpPr>
            <p:cNvPr id="6" name="Freeform 8">
              <a:extLst>
                <a:ext uri="{FF2B5EF4-FFF2-40B4-BE49-F238E27FC236}">
                  <a16:creationId xmlns:a16="http://schemas.microsoft.com/office/drawing/2014/main" id="{138631B8-1378-D161-F016-D8AB4451AC7D}"/>
                </a:ext>
              </a:extLst>
            </p:cNvPr>
            <p:cNvSpPr>
              <a:spLocks/>
            </p:cNvSpPr>
            <p:nvPr/>
          </p:nvSpPr>
          <p:spPr bwMode="auto">
            <a:xfrm>
              <a:off x="1987" y="2619"/>
              <a:ext cx="2377" cy="1038"/>
            </a:xfrm>
            <a:custGeom>
              <a:avLst/>
              <a:gdLst>
                <a:gd name="T0" fmla="*/ 0 w 1769"/>
                <a:gd name="T1" fmla="*/ 2389 h 769"/>
                <a:gd name="T2" fmla="*/ 0 w 1769"/>
                <a:gd name="T3" fmla="*/ 37939 h 769"/>
                <a:gd name="T4" fmla="*/ 82307 w 1769"/>
                <a:gd name="T5" fmla="*/ 37939 h 769"/>
                <a:gd name="T6" fmla="*/ 82307 w 1769"/>
                <a:gd name="T7" fmla="*/ 0 h 769"/>
                <a:gd name="T8" fmla="*/ 72607 w 1769"/>
                <a:gd name="T9" fmla="*/ 0 h 769"/>
                <a:gd name="T10" fmla="*/ 75032 w 1769"/>
                <a:gd name="T11" fmla="*/ 7109 h 769"/>
                <a:gd name="T12" fmla="*/ 72607 w 1769"/>
                <a:gd name="T13" fmla="*/ 14235 h 769"/>
                <a:gd name="T14" fmla="*/ 75032 w 1769"/>
                <a:gd name="T15" fmla="*/ 21315 h 769"/>
                <a:gd name="T16" fmla="*/ 72607 w 1769"/>
                <a:gd name="T17" fmla="*/ 28423 h 769"/>
                <a:gd name="T18" fmla="*/ 75032 w 1769"/>
                <a:gd name="T19" fmla="*/ 33165 h 769"/>
                <a:gd name="T20" fmla="*/ 43585 w 1769"/>
                <a:gd name="T21" fmla="*/ 33165 h 769"/>
                <a:gd name="T22" fmla="*/ 43585 w 1769"/>
                <a:gd name="T23" fmla="*/ 0 h 769"/>
                <a:gd name="T24" fmla="*/ 0 w 1769"/>
                <a:gd name="T25" fmla="*/ 0 h 769"/>
                <a:gd name="T26" fmla="*/ 0 w 1769"/>
                <a:gd name="T27" fmla="*/ 7109 h 769"/>
                <a:gd name="T28" fmla="*/ 0 w 1769"/>
                <a:gd name="T29" fmla="*/ 0 h 7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9" h="769">
                  <a:moveTo>
                    <a:pt x="0" y="48"/>
                  </a:moveTo>
                  <a:lnTo>
                    <a:pt x="0" y="768"/>
                  </a:lnTo>
                  <a:lnTo>
                    <a:pt x="1768" y="768"/>
                  </a:lnTo>
                  <a:lnTo>
                    <a:pt x="1768" y="0"/>
                  </a:lnTo>
                  <a:lnTo>
                    <a:pt x="1560" y="0"/>
                  </a:lnTo>
                  <a:lnTo>
                    <a:pt x="1612" y="144"/>
                  </a:lnTo>
                  <a:lnTo>
                    <a:pt x="1560" y="288"/>
                  </a:lnTo>
                  <a:lnTo>
                    <a:pt x="1612" y="432"/>
                  </a:lnTo>
                  <a:lnTo>
                    <a:pt x="1560" y="576"/>
                  </a:lnTo>
                  <a:lnTo>
                    <a:pt x="1612" y="672"/>
                  </a:lnTo>
                  <a:lnTo>
                    <a:pt x="936" y="672"/>
                  </a:lnTo>
                  <a:lnTo>
                    <a:pt x="936" y="0"/>
                  </a:lnTo>
                  <a:lnTo>
                    <a:pt x="0" y="0"/>
                  </a:lnTo>
                  <a:lnTo>
                    <a:pt x="0" y="144"/>
                  </a:lnTo>
                  <a:lnTo>
                    <a:pt x="0" y="0"/>
                  </a:lnTo>
                </a:path>
              </a:pathLst>
            </a:custGeom>
            <a:noFill/>
            <a:ln w="28575"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9">
              <a:extLst>
                <a:ext uri="{FF2B5EF4-FFF2-40B4-BE49-F238E27FC236}">
                  <a16:creationId xmlns:a16="http://schemas.microsoft.com/office/drawing/2014/main" id="{B926FBC0-287E-079F-0BA7-59623B09DB60}"/>
                </a:ext>
              </a:extLst>
            </p:cNvPr>
            <p:cNvSpPr>
              <a:spLocks noChangeShapeType="1"/>
            </p:cNvSpPr>
            <p:nvPr/>
          </p:nvSpPr>
          <p:spPr bwMode="auto">
            <a:xfrm>
              <a:off x="1987" y="2425"/>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Line 10">
              <a:extLst>
                <a:ext uri="{FF2B5EF4-FFF2-40B4-BE49-F238E27FC236}">
                  <a16:creationId xmlns:a16="http://schemas.microsoft.com/office/drawing/2014/main" id="{013326EE-E337-2FFB-6622-D4B03838264C}"/>
                </a:ext>
              </a:extLst>
            </p:cNvPr>
            <p:cNvSpPr>
              <a:spLocks noChangeShapeType="1"/>
            </p:cNvSpPr>
            <p:nvPr/>
          </p:nvSpPr>
          <p:spPr bwMode="auto">
            <a:xfrm>
              <a:off x="3245"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Line 11">
              <a:extLst>
                <a:ext uri="{FF2B5EF4-FFF2-40B4-BE49-F238E27FC236}">
                  <a16:creationId xmlns:a16="http://schemas.microsoft.com/office/drawing/2014/main" id="{AF0B3FF6-3A98-F83D-4243-AE511DF35F41}"/>
                </a:ext>
              </a:extLst>
            </p:cNvPr>
            <p:cNvSpPr>
              <a:spLocks noChangeShapeType="1"/>
            </p:cNvSpPr>
            <p:nvPr/>
          </p:nvSpPr>
          <p:spPr bwMode="auto">
            <a:xfrm>
              <a:off x="408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Line 12">
              <a:extLst>
                <a:ext uri="{FF2B5EF4-FFF2-40B4-BE49-F238E27FC236}">
                  <a16:creationId xmlns:a16="http://schemas.microsoft.com/office/drawing/2014/main" id="{5BB75D77-B522-ADE1-AC4A-DCDB46FA2AC3}"/>
                </a:ext>
              </a:extLst>
            </p:cNvPr>
            <p:cNvSpPr>
              <a:spLocks noChangeShapeType="1"/>
            </p:cNvSpPr>
            <p:nvPr/>
          </p:nvSpPr>
          <p:spPr bwMode="auto">
            <a:xfrm>
              <a:off x="436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8" name="Rectangle 17">
            <a:extLst>
              <a:ext uri="{FF2B5EF4-FFF2-40B4-BE49-F238E27FC236}">
                <a16:creationId xmlns:a16="http://schemas.microsoft.com/office/drawing/2014/main" id="{CE9A8CA5-901B-CBC3-432C-22DCA2A6AD03}"/>
              </a:ext>
            </a:extLst>
          </p:cNvPr>
          <p:cNvSpPr/>
          <p:nvPr/>
        </p:nvSpPr>
        <p:spPr bwMode="auto">
          <a:xfrm>
            <a:off x="1002648" y="4250901"/>
            <a:ext cx="282627" cy="14740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19" name="Rectangle 18">
            <a:extLst>
              <a:ext uri="{FF2B5EF4-FFF2-40B4-BE49-F238E27FC236}">
                <a16:creationId xmlns:a16="http://schemas.microsoft.com/office/drawing/2014/main" id="{17B926E1-887F-062C-CB93-36DEDBDFF77D}"/>
              </a:ext>
            </a:extLst>
          </p:cNvPr>
          <p:cNvSpPr/>
          <p:nvPr/>
        </p:nvSpPr>
        <p:spPr bwMode="auto">
          <a:xfrm>
            <a:off x="1194592" y="4472672"/>
            <a:ext cx="293675" cy="1050553"/>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cxnSp>
        <p:nvCxnSpPr>
          <p:cNvPr id="20" name="Straight Connector 46">
            <a:extLst>
              <a:ext uri="{FF2B5EF4-FFF2-40B4-BE49-F238E27FC236}">
                <a16:creationId xmlns:a16="http://schemas.microsoft.com/office/drawing/2014/main" id="{A456BD74-3F80-52F4-DE58-F2E6694651FB}"/>
              </a:ext>
            </a:extLst>
          </p:cNvPr>
          <p:cNvCxnSpPr/>
          <p:nvPr/>
        </p:nvCxnSpPr>
        <p:spPr bwMode="auto">
          <a:xfrm>
            <a:off x="1282334" y="4172515"/>
            <a:ext cx="0" cy="1506479"/>
          </a:xfrm>
          <a:prstGeom prst="line">
            <a:avLst/>
          </a:prstGeom>
          <a:solidFill>
            <a:schemeClr val="accent1"/>
          </a:solidFill>
          <a:ln w="349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49">
            <a:extLst>
              <a:ext uri="{FF2B5EF4-FFF2-40B4-BE49-F238E27FC236}">
                <a16:creationId xmlns:a16="http://schemas.microsoft.com/office/drawing/2014/main" id="{41A97A35-6CBD-F75B-62C6-D2E96B34C501}"/>
              </a:ext>
            </a:extLst>
          </p:cNvPr>
          <p:cNvSpPr/>
          <p:nvPr/>
        </p:nvSpPr>
        <p:spPr bwMode="auto">
          <a:xfrm>
            <a:off x="843278" y="4195314"/>
            <a:ext cx="436114" cy="55587"/>
          </a:xfrm>
          <a:prstGeom prst="ellipse">
            <a:avLst/>
          </a:prstGeom>
          <a:solidFill>
            <a:srgbClr val="C0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pic>
        <p:nvPicPr>
          <p:cNvPr id="35" name="Graphique 34" descr="Homme contour">
            <a:extLst>
              <a:ext uri="{FF2B5EF4-FFF2-40B4-BE49-F238E27FC236}">
                <a16:creationId xmlns:a16="http://schemas.microsoft.com/office/drawing/2014/main" id="{75B29FB0-6FB0-299B-FD21-3D053BBEBD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867" y="2629086"/>
            <a:ext cx="914400" cy="914400"/>
          </a:xfrm>
          <a:prstGeom prst="rect">
            <a:avLst/>
          </a:prstGeom>
        </p:spPr>
      </p:pic>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83DED822-A466-2EDD-5A13-F22FA6A931DA}"/>
                  </a:ext>
                </a:extLst>
              </p:cNvPr>
              <p:cNvSpPr txBox="1"/>
              <p:nvPr/>
            </p:nvSpPr>
            <p:spPr>
              <a:xfrm>
                <a:off x="2492019" y="2166860"/>
                <a:ext cx="7356898" cy="3416320"/>
              </a:xfrm>
              <a:prstGeom prst="rect">
                <a:avLst/>
              </a:prstGeom>
              <a:solidFill>
                <a:schemeClr val="bg1"/>
              </a:solidFill>
            </p:spPr>
            <p:txBody>
              <a:bodyPr wrap="square" rtlCol="0">
                <a:spAutoFit/>
              </a:bodyPr>
              <a:lstStyle/>
              <a:p>
                <a:r>
                  <a:rPr lang="fr-FR" sz="2400"/>
                  <a:t>On suppose que la variation d’altitude entre les deux pistons est négligeable.</a:t>
                </a:r>
              </a:p>
              <a:p>
                <a:r>
                  <a:rPr lang="fr-FR" sz="2400"/>
                  <a:t>Le poids développé par le fermier sur le piston est égal à mg.</a:t>
                </a:r>
              </a:p>
              <a:p>
                <a:endParaRPr lang="fr-FR" sz="2400"/>
              </a:p>
              <a:p>
                <a:r>
                  <a:rPr lang="fr-FR" sz="2400"/>
                  <a:t>A l’équilibre : </a:t>
                </a:r>
              </a:p>
              <a:p>
                <a:r>
                  <a:rPr lang="fr-FR" sz="2400"/>
                  <a:t>Force de pression hydrostatique = poids </a:t>
                </a:r>
              </a:p>
              <a:p>
                <a:r>
                  <a:rPr lang="fr-FR" sz="2400" err="1"/>
                  <a:t>F</a:t>
                </a:r>
                <a:r>
                  <a:rPr lang="fr-FR" sz="2400" baseline="-25000" err="1"/>
                  <a:t>fermier</a:t>
                </a:r>
                <a:r>
                  <a:rPr lang="fr-FR" sz="2400"/>
                  <a:t> = PS = P (</a:t>
                </a:r>
                <a14:m>
                  <m:oMath xmlns:m="http://schemas.openxmlformats.org/officeDocument/2006/math">
                    <m:r>
                      <a:rPr lang="fr-FR" sz="2400" i="1" smtClean="0">
                        <a:latin typeface="Cambria Math" panose="02040503050406030204" pitchFamily="18" charset="0"/>
                        <a:ea typeface="Cambria Math" panose="02040503050406030204" pitchFamily="18" charset="0"/>
                      </a:rPr>
                      <m:t>𝜋</m:t>
                    </m:r>
                  </m:oMath>
                </a14:m>
                <a:r>
                  <a:rPr lang="fr-FR" sz="2400"/>
                  <a:t>d</a:t>
                </a:r>
                <a:r>
                  <a:rPr lang="fr-FR" sz="2400" baseline="30000"/>
                  <a:t>2</a:t>
                </a:r>
                <a:r>
                  <a:rPr lang="fr-FR" sz="2400"/>
                  <a:t>/4)</a:t>
                </a:r>
              </a:p>
              <a:p>
                <a:endParaRPr lang="fr-FR" sz="2400"/>
              </a:p>
            </p:txBody>
          </p:sp>
        </mc:Choice>
        <mc:Fallback xmlns="">
          <p:sp>
            <p:nvSpPr>
              <p:cNvPr id="3" name="ZoneTexte 2">
                <a:extLst>
                  <a:ext uri="{FF2B5EF4-FFF2-40B4-BE49-F238E27FC236}">
                    <a16:creationId xmlns:a16="http://schemas.microsoft.com/office/drawing/2014/main" id="{83DED822-A466-2EDD-5A13-F22FA6A931DA}"/>
                  </a:ext>
                </a:extLst>
              </p:cNvPr>
              <p:cNvSpPr txBox="1">
                <a:spLocks noRot="1" noChangeAspect="1" noMove="1" noResize="1" noEditPoints="1" noAdjustHandles="1" noChangeArrowheads="1" noChangeShapeType="1" noTextEdit="1"/>
              </p:cNvSpPr>
              <p:nvPr/>
            </p:nvSpPr>
            <p:spPr>
              <a:xfrm>
                <a:off x="2492019" y="2166860"/>
                <a:ext cx="7356898" cy="3416320"/>
              </a:xfrm>
              <a:prstGeom prst="rect">
                <a:avLst/>
              </a:prstGeom>
              <a:blipFill>
                <a:blip r:embed="rId5"/>
                <a:stretch>
                  <a:fillRect l="-1326" t="-1248" r="-1408"/>
                </a:stretch>
              </a:blipFill>
            </p:spPr>
            <p:txBody>
              <a:bodyPr/>
              <a:lstStyle/>
              <a:p>
                <a:r>
                  <a:rPr lang="en-US">
                    <a:noFill/>
                  </a:rPr>
                  <a:t> </a:t>
                </a:r>
              </a:p>
            </p:txBody>
          </p:sp>
        </mc:Fallback>
      </mc:AlternateContent>
      <p:cxnSp>
        <p:nvCxnSpPr>
          <p:cNvPr id="11" name="Connecteur droit avec flèche 10">
            <a:extLst>
              <a:ext uri="{FF2B5EF4-FFF2-40B4-BE49-F238E27FC236}">
                <a16:creationId xmlns:a16="http://schemas.microsoft.com/office/drawing/2014/main" id="{AC678322-56BB-959E-C485-9AB96B8BE5CE}"/>
              </a:ext>
            </a:extLst>
          </p:cNvPr>
          <p:cNvCxnSpPr/>
          <p:nvPr/>
        </p:nvCxnSpPr>
        <p:spPr bwMode="auto">
          <a:xfrm>
            <a:off x="586031" y="3325575"/>
            <a:ext cx="0" cy="869739"/>
          </a:xfrm>
          <a:prstGeom prst="straightConnector1">
            <a:avLst/>
          </a:prstGeom>
          <a:solidFill>
            <a:schemeClr val="accent1"/>
          </a:solidFill>
          <a:ln w="57150" cap="flat" cmpd="sng" algn="ctr">
            <a:solidFill>
              <a:srgbClr val="0070C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a:extLst>
              <a:ext uri="{FF2B5EF4-FFF2-40B4-BE49-F238E27FC236}">
                <a16:creationId xmlns:a16="http://schemas.microsoft.com/office/drawing/2014/main" id="{CA5E13B3-892F-9FD2-9B73-8FF49EE29B13}"/>
              </a:ext>
            </a:extLst>
          </p:cNvPr>
          <p:cNvCxnSpPr/>
          <p:nvPr/>
        </p:nvCxnSpPr>
        <p:spPr bwMode="auto">
          <a:xfrm flipV="1">
            <a:off x="576493" y="4366621"/>
            <a:ext cx="19075" cy="890356"/>
          </a:xfrm>
          <a:prstGeom prst="straightConnector1">
            <a:avLst/>
          </a:prstGeom>
          <a:solidFill>
            <a:schemeClr val="accent1"/>
          </a:solidFill>
          <a:ln w="57150" cap="flat" cmpd="sng" algn="ctr">
            <a:solidFill>
              <a:srgbClr val="FFC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83BDBDCC-086A-73EC-E80D-CB03368775DA}"/>
                  </a:ext>
                </a:extLst>
              </p:cNvPr>
              <p:cNvSpPr txBox="1"/>
              <p:nvPr/>
            </p:nvSpPr>
            <p:spPr>
              <a:xfrm>
                <a:off x="-35872" y="5909382"/>
                <a:ext cx="2933816" cy="451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solidFill>
                                <a:srgbClr val="FFC000"/>
                              </a:solidFill>
                              <a:latin typeface="Cambria Math" panose="02040503050406030204" pitchFamily="18" charset="0"/>
                            </a:rPr>
                          </m:ctrlPr>
                        </m:accPr>
                        <m:e>
                          <m:r>
                            <m:rPr>
                              <m:nor/>
                            </m:rPr>
                            <a:rPr lang="fr-FR" sz="2000" dirty="0">
                              <a:solidFill>
                                <a:srgbClr val="FFC000"/>
                              </a:solidFill>
                            </a:rPr>
                            <m:t>Pression</m:t>
                          </m:r>
                          <m:r>
                            <m:rPr>
                              <m:nor/>
                            </m:rPr>
                            <a:rPr lang="fr-FR" sz="2000" dirty="0">
                              <a:solidFill>
                                <a:srgbClr val="FFC000"/>
                              </a:solidFill>
                            </a:rPr>
                            <m:t> </m:t>
                          </m:r>
                          <m:r>
                            <m:rPr>
                              <m:nor/>
                            </m:rPr>
                            <a:rPr lang="fr-FR" sz="2000" dirty="0">
                              <a:solidFill>
                                <a:srgbClr val="FFC000"/>
                              </a:solidFill>
                            </a:rPr>
                            <m:t>hydrostatique</m:t>
                          </m:r>
                          <m:r>
                            <m:rPr>
                              <m:nor/>
                            </m:rPr>
                            <a:rPr lang="fr-FR" sz="2000" dirty="0">
                              <a:solidFill>
                                <a:srgbClr val="FFC000"/>
                              </a:solidFill>
                            </a:rPr>
                            <m:t> </m:t>
                          </m:r>
                        </m:e>
                      </m:acc>
                    </m:oMath>
                  </m:oMathPara>
                </a14:m>
                <a:endParaRPr lang="fr-FR" sz="2000">
                  <a:solidFill>
                    <a:srgbClr val="FFC000"/>
                  </a:solidFill>
                </a:endParaRPr>
              </a:p>
            </p:txBody>
          </p:sp>
        </mc:Choice>
        <mc:Fallback xmlns="">
          <p:sp>
            <p:nvSpPr>
              <p:cNvPr id="14" name="ZoneTexte 13">
                <a:extLst>
                  <a:ext uri="{FF2B5EF4-FFF2-40B4-BE49-F238E27FC236}">
                    <a16:creationId xmlns:a16="http://schemas.microsoft.com/office/drawing/2014/main" id="{83BDBDCC-086A-73EC-E80D-CB03368775DA}"/>
                  </a:ext>
                </a:extLst>
              </p:cNvPr>
              <p:cNvSpPr txBox="1">
                <a:spLocks noRot="1" noChangeAspect="1" noMove="1" noResize="1" noEditPoints="1" noAdjustHandles="1" noChangeArrowheads="1" noChangeShapeType="1" noTextEdit="1"/>
              </p:cNvSpPr>
              <p:nvPr/>
            </p:nvSpPr>
            <p:spPr>
              <a:xfrm>
                <a:off x="-35872" y="5909382"/>
                <a:ext cx="2933816" cy="451149"/>
              </a:xfrm>
              <a:prstGeom prst="rect">
                <a:avLst/>
              </a:prstGeom>
              <a:blipFill>
                <a:blip r:embed="rId6"/>
                <a:stretch>
                  <a:fillRect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86271475-8130-7F5F-C47C-6FAC7C092501}"/>
                  </a:ext>
                </a:extLst>
              </p:cNvPr>
              <p:cNvSpPr txBox="1"/>
              <p:nvPr/>
            </p:nvSpPr>
            <p:spPr>
              <a:xfrm>
                <a:off x="30130" y="2200691"/>
                <a:ext cx="968535" cy="451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solidFill>
                                <a:srgbClr val="0070C0"/>
                              </a:solidFill>
                              <a:latin typeface="Cambria Math" panose="02040503050406030204" pitchFamily="18" charset="0"/>
                            </a:rPr>
                          </m:ctrlPr>
                        </m:accPr>
                        <m:e>
                          <m:r>
                            <m:rPr>
                              <m:nor/>
                            </m:rPr>
                            <a:rPr lang="fr-FR" sz="2000" dirty="0" smtClean="0">
                              <a:solidFill>
                                <a:srgbClr val="0070C0"/>
                              </a:solidFill>
                            </a:rPr>
                            <m:t>P</m:t>
                          </m:r>
                          <m:r>
                            <m:rPr>
                              <m:nor/>
                            </m:rPr>
                            <a:rPr lang="fr-FR" sz="2000" b="0" i="0" dirty="0" smtClean="0">
                              <a:solidFill>
                                <a:srgbClr val="0070C0"/>
                              </a:solidFill>
                            </a:rPr>
                            <m:t>oids</m:t>
                          </m:r>
                          <m:r>
                            <m:rPr>
                              <m:nor/>
                            </m:rPr>
                            <a:rPr lang="fr-FR" sz="2000" dirty="0">
                              <a:solidFill>
                                <a:srgbClr val="0070C0"/>
                              </a:solidFill>
                            </a:rPr>
                            <m:t> </m:t>
                          </m:r>
                        </m:e>
                      </m:acc>
                    </m:oMath>
                  </m:oMathPara>
                </a14:m>
                <a:endParaRPr lang="fr-FR" sz="2000">
                  <a:solidFill>
                    <a:srgbClr val="0070C0"/>
                  </a:solidFill>
                </a:endParaRPr>
              </a:p>
            </p:txBody>
          </p:sp>
        </mc:Choice>
        <mc:Fallback xmlns="">
          <p:sp>
            <p:nvSpPr>
              <p:cNvPr id="17" name="ZoneTexte 16">
                <a:extLst>
                  <a:ext uri="{FF2B5EF4-FFF2-40B4-BE49-F238E27FC236}">
                    <a16:creationId xmlns:a16="http://schemas.microsoft.com/office/drawing/2014/main" id="{86271475-8130-7F5F-C47C-6FAC7C092501}"/>
                  </a:ext>
                </a:extLst>
              </p:cNvPr>
              <p:cNvSpPr txBox="1">
                <a:spLocks noRot="1" noChangeAspect="1" noMove="1" noResize="1" noEditPoints="1" noAdjustHandles="1" noChangeArrowheads="1" noChangeShapeType="1" noTextEdit="1"/>
              </p:cNvSpPr>
              <p:nvPr/>
            </p:nvSpPr>
            <p:spPr>
              <a:xfrm>
                <a:off x="30130" y="2200691"/>
                <a:ext cx="968535" cy="451149"/>
              </a:xfrm>
              <a:prstGeom prst="rect">
                <a:avLst/>
              </a:prstGeom>
              <a:blipFill>
                <a:blip r:embed="rId7"/>
                <a:stretch>
                  <a:fillRect/>
                </a:stretch>
              </a:blipFill>
            </p:spPr>
            <p:txBody>
              <a:bodyPr/>
              <a:lstStyle/>
              <a:p>
                <a:r>
                  <a:rPr lang="en-US">
                    <a:noFill/>
                  </a:rPr>
                  <a:t> </a:t>
                </a:r>
              </a:p>
            </p:txBody>
          </p:sp>
        </mc:Fallback>
      </mc:AlternateContent>
      <p:sp>
        <p:nvSpPr>
          <p:cNvPr id="13" name="Titre 1">
            <a:extLst>
              <a:ext uri="{FF2B5EF4-FFF2-40B4-BE49-F238E27FC236}">
                <a16:creationId xmlns:a16="http://schemas.microsoft.com/office/drawing/2014/main" id="{B2DC03EE-6136-417D-322B-D8558B48F5A8}"/>
              </a:ext>
            </a:extLst>
          </p:cNvPr>
          <p:cNvSpPr txBox="1">
            <a:spLocks/>
          </p:cNvSpPr>
          <p:nvPr/>
        </p:nvSpPr>
        <p:spPr bwMode="auto">
          <a:xfrm>
            <a:off x="-43249" y="261185"/>
            <a:ext cx="9992497"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Helvetica" charset="0"/>
              </a:defRPr>
            </a:lvl2pPr>
            <a:lvl3pPr algn="ctr" rtl="0" eaLnBrk="0" fontAlgn="base" hangingPunct="0">
              <a:spcBef>
                <a:spcPct val="0"/>
              </a:spcBef>
              <a:spcAft>
                <a:spcPct val="0"/>
              </a:spcAft>
              <a:defRPr sz="4400" b="1">
                <a:solidFill>
                  <a:schemeClr val="tx2"/>
                </a:solidFill>
                <a:latin typeface="Helvetica" charset="0"/>
              </a:defRPr>
            </a:lvl3pPr>
            <a:lvl4pPr algn="ctr" rtl="0" eaLnBrk="0" fontAlgn="base" hangingPunct="0">
              <a:spcBef>
                <a:spcPct val="0"/>
              </a:spcBef>
              <a:spcAft>
                <a:spcPct val="0"/>
              </a:spcAft>
              <a:defRPr sz="4400" b="1">
                <a:solidFill>
                  <a:schemeClr val="tx2"/>
                </a:solidFill>
                <a:latin typeface="Helvetica" charset="0"/>
              </a:defRPr>
            </a:lvl4pPr>
            <a:lvl5pPr algn="ctr" rtl="0" eaLnBrk="0" fontAlgn="base" hangingPunct="0">
              <a:spcBef>
                <a:spcPct val="0"/>
              </a:spcBef>
              <a:spcAft>
                <a:spcPct val="0"/>
              </a:spcAft>
              <a:defRPr sz="4400" b="1">
                <a:solidFill>
                  <a:schemeClr val="tx2"/>
                </a:solidFill>
                <a:latin typeface="Helvetica" charset="0"/>
              </a:defRPr>
            </a:lvl5pPr>
            <a:lvl6pPr marL="457200" algn="ctr" rtl="0" eaLnBrk="0" fontAlgn="base" hangingPunct="0">
              <a:spcBef>
                <a:spcPct val="0"/>
              </a:spcBef>
              <a:spcAft>
                <a:spcPct val="0"/>
              </a:spcAft>
              <a:defRPr sz="4400" b="1">
                <a:solidFill>
                  <a:schemeClr val="tx2"/>
                </a:solidFill>
                <a:latin typeface="Helvetica" charset="0"/>
              </a:defRPr>
            </a:lvl6pPr>
            <a:lvl7pPr marL="914400" algn="ctr" rtl="0" eaLnBrk="0" fontAlgn="base" hangingPunct="0">
              <a:spcBef>
                <a:spcPct val="0"/>
              </a:spcBef>
              <a:spcAft>
                <a:spcPct val="0"/>
              </a:spcAft>
              <a:defRPr sz="4400" b="1">
                <a:solidFill>
                  <a:schemeClr val="tx2"/>
                </a:solidFill>
                <a:latin typeface="Helvetica" charset="0"/>
              </a:defRPr>
            </a:lvl7pPr>
            <a:lvl8pPr marL="1371600" algn="ctr" rtl="0" eaLnBrk="0" fontAlgn="base" hangingPunct="0">
              <a:spcBef>
                <a:spcPct val="0"/>
              </a:spcBef>
              <a:spcAft>
                <a:spcPct val="0"/>
              </a:spcAft>
              <a:defRPr sz="4400" b="1">
                <a:solidFill>
                  <a:schemeClr val="tx2"/>
                </a:solidFill>
                <a:latin typeface="Helvetica" charset="0"/>
              </a:defRPr>
            </a:lvl8pPr>
            <a:lvl9pPr marL="1828800" algn="ctr" rtl="0" eaLnBrk="0" fontAlgn="base" hangingPunct="0">
              <a:spcBef>
                <a:spcPct val="0"/>
              </a:spcBef>
              <a:spcAft>
                <a:spcPct val="0"/>
              </a:spcAft>
              <a:defRPr sz="4400" b="1">
                <a:solidFill>
                  <a:schemeClr val="tx2"/>
                </a:solidFill>
                <a:latin typeface="Helvetica" charset="0"/>
              </a:defRPr>
            </a:lvl9pPr>
          </a:lstStyle>
          <a:p>
            <a:pPr algn="just"/>
            <a:r>
              <a:rPr lang="fr-FR" sz="3600" kern="0"/>
              <a:t>Question 4 : le mécanicien peut-il soulever le camping-car avec une presse hydraulique ?</a:t>
            </a:r>
            <a:endParaRPr lang="fr-FR" sz="3600" kern="0" dirty="0"/>
          </a:p>
        </p:txBody>
      </p:sp>
    </p:spTree>
    <p:extLst>
      <p:ext uri="{BB962C8B-B14F-4D97-AF65-F5344CB8AC3E}">
        <p14:creationId xmlns:p14="http://schemas.microsoft.com/office/powerpoint/2010/main" val="3065206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21C2A84-BE95-0A55-E15C-23897B49D65A}"/>
              </a:ext>
            </a:extLst>
          </p:cNvPr>
          <p:cNvGrpSpPr>
            <a:grpSpLocks/>
          </p:cNvGrpSpPr>
          <p:nvPr/>
        </p:nvGrpSpPr>
        <p:grpSpPr bwMode="auto">
          <a:xfrm flipH="1">
            <a:off x="5815284" y="3429000"/>
            <a:ext cx="3773488" cy="2058988"/>
            <a:chOff x="1987" y="2360"/>
            <a:chExt cx="2377" cy="1297"/>
          </a:xfrm>
        </p:grpSpPr>
        <p:sp>
          <p:nvSpPr>
            <p:cNvPr id="6" name="Freeform 8">
              <a:extLst>
                <a:ext uri="{FF2B5EF4-FFF2-40B4-BE49-F238E27FC236}">
                  <a16:creationId xmlns:a16="http://schemas.microsoft.com/office/drawing/2014/main" id="{138631B8-1378-D161-F016-D8AB4451AC7D}"/>
                </a:ext>
              </a:extLst>
            </p:cNvPr>
            <p:cNvSpPr>
              <a:spLocks/>
            </p:cNvSpPr>
            <p:nvPr/>
          </p:nvSpPr>
          <p:spPr bwMode="auto">
            <a:xfrm>
              <a:off x="1987" y="2619"/>
              <a:ext cx="2377" cy="1038"/>
            </a:xfrm>
            <a:custGeom>
              <a:avLst/>
              <a:gdLst>
                <a:gd name="T0" fmla="*/ 0 w 1769"/>
                <a:gd name="T1" fmla="*/ 2389 h 769"/>
                <a:gd name="T2" fmla="*/ 0 w 1769"/>
                <a:gd name="T3" fmla="*/ 37939 h 769"/>
                <a:gd name="T4" fmla="*/ 82307 w 1769"/>
                <a:gd name="T5" fmla="*/ 37939 h 769"/>
                <a:gd name="T6" fmla="*/ 82307 w 1769"/>
                <a:gd name="T7" fmla="*/ 0 h 769"/>
                <a:gd name="T8" fmla="*/ 72607 w 1769"/>
                <a:gd name="T9" fmla="*/ 0 h 769"/>
                <a:gd name="T10" fmla="*/ 75032 w 1769"/>
                <a:gd name="T11" fmla="*/ 7109 h 769"/>
                <a:gd name="T12" fmla="*/ 72607 w 1769"/>
                <a:gd name="T13" fmla="*/ 14235 h 769"/>
                <a:gd name="T14" fmla="*/ 75032 w 1769"/>
                <a:gd name="T15" fmla="*/ 21315 h 769"/>
                <a:gd name="T16" fmla="*/ 72607 w 1769"/>
                <a:gd name="T17" fmla="*/ 28423 h 769"/>
                <a:gd name="T18" fmla="*/ 75032 w 1769"/>
                <a:gd name="T19" fmla="*/ 33165 h 769"/>
                <a:gd name="T20" fmla="*/ 43585 w 1769"/>
                <a:gd name="T21" fmla="*/ 33165 h 769"/>
                <a:gd name="T22" fmla="*/ 43585 w 1769"/>
                <a:gd name="T23" fmla="*/ 0 h 769"/>
                <a:gd name="T24" fmla="*/ 0 w 1769"/>
                <a:gd name="T25" fmla="*/ 0 h 769"/>
                <a:gd name="T26" fmla="*/ 0 w 1769"/>
                <a:gd name="T27" fmla="*/ 7109 h 769"/>
                <a:gd name="T28" fmla="*/ 0 w 1769"/>
                <a:gd name="T29" fmla="*/ 0 h 7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9" h="769">
                  <a:moveTo>
                    <a:pt x="0" y="48"/>
                  </a:moveTo>
                  <a:lnTo>
                    <a:pt x="0" y="768"/>
                  </a:lnTo>
                  <a:lnTo>
                    <a:pt x="1768" y="768"/>
                  </a:lnTo>
                  <a:lnTo>
                    <a:pt x="1768" y="0"/>
                  </a:lnTo>
                  <a:lnTo>
                    <a:pt x="1560" y="0"/>
                  </a:lnTo>
                  <a:lnTo>
                    <a:pt x="1612" y="144"/>
                  </a:lnTo>
                  <a:lnTo>
                    <a:pt x="1560" y="288"/>
                  </a:lnTo>
                  <a:lnTo>
                    <a:pt x="1612" y="432"/>
                  </a:lnTo>
                  <a:lnTo>
                    <a:pt x="1560" y="576"/>
                  </a:lnTo>
                  <a:lnTo>
                    <a:pt x="1612" y="672"/>
                  </a:lnTo>
                  <a:lnTo>
                    <a:pt x="936" y="672"/>
                  </a:lnTo>
                  <a:lnTo>
                    <a:pt x="936" y="0"/>
                  </a:lnTo>
                  <a:lnTo>
                    <a:pt x="0" y="0"/>
                  </a:lnTo>
                  <a:lnTo>
                    <a:pt x="0" y="144"/>
                  </a:lnTo>
                  <a:lnTo>
                    <a:pt x="0" y="0"/>
                  </a:lnTo>
                </a:path>
              </a:pathLst>
            </a:custGeom>
            <a:noFill/>
            <a:ln w="28575"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9">
              <a:extLst>
                <a:ext uri="{FF2B5EF4-FFF2-40B4-BE49-F238E27FC236}">
                  <a16:creationId xmlns:a16="http://schemas.microsoft.com/office/drawing/2014/main" id="{B926FBC0-287E-079F-0BA7-59623B09DB60}"/>
                </a:ext>
              </a:extLst>
            </p:cNvPr>
            <p:cNvSpPr>
              <a:spLocks noChangeShapeType="1"/>
            </p:cNvSpPr>
            <p:nvPr/>
          </p:nvSpPr>
          <p:spPr bwMode="auto">
            <a:xfrm>
              <a:off x="1987" y="2425"/>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Line 10">
              <a:extLst>
                <a:ext uri="{FF2B5EF4-FFF2-40B4-BE49-F238E27FC236}">
                  <a16:creationId xmlns:a16="http://schemas.microsoft.com/office/drawing/2014/main" id="{013326EE-E337-2FFB-6622-D4B03838264C}"/>
                </a:ext>
              </a:extLst>
            </p:cNvPr>
            <p:cNvSpPr>
              <a:spLocks noChangeShapeType="1"/>
            </p:cNvSpPr>
            <p:nvPr/>
          </p:nvSpPr>
          <p:spPr bwMode="auto">
            <a:xfrm>
              <a:off x="3245"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Line 11">
              <a:extLst>
                <a:ext uri="{FF2B5EF4-FFF2-40B4-BE49-F238E27FC236}">
                  <a16:creationId xmlns:a16="http://schemas.microsoft.com/office/drawing/2014/main" id="{AF0B3FF6-3A98-F83D-4243-AE511DF35F41}"/>
                </a:ext>
              </a:extLst>
            </p:cNvPr>
            <p:cNvSpPr>
              <a:spLocks noChangeShapeType="1"/>
            </p:cNvSpPr>
            <p:nvPr/>
          </p:nvSpPr>
          <p:spPr bwMode="auto">
            <a:xfrm>
              <a:off x="408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Line 12">
              <a:extLst>
                <a:ext uri="{FF2B5EF4-FFF2-40B4-BE49-F238E27FC236}">
                  <a16:creationId xmlns:a16="http://schemas.microsoft.com/office/drawing/2014/main" id="{5BB75D77-B522-ADE1-AC4A-DCDB46FA2AC3}"/>
                </a:ext>
              </a:extLst>
            </p:cNvPr>
            <p:cNvSpPr>
              <a:spLocks noChangeShapeType="1"/>
            </p:cNvSpPr>
            <p:nvPr/>
          </p:nvSpPr>
          <p:spPr bwMode="auto">
            <a:xfrm>
              <a:off x="436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8" name="Rectangle 17">
            <a:extLst>
              <a:ext uri="{FF2B5EF4-FFF2-40B4-BE49-F238E27FC236}">
                <a16:creationId xmlns:a16="http://schemas.microsoft.com/office/drawing/2014/main" id="{CE9A8CA5-901B-CBC3-432C-22DCA2A6AD03}"/>
              </a:ext>
            </a:extLst>
          </p:cNvPr>
          <p:cNvSpPr/>
          <p:nvPr/>
        </p:nvSpPr>
        <p:spPr bwMode="auto">
          <a:xfrm>
            <a:off x="5981686" y="3873843"/>
            <a:ext cx="282627" cy="14740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19" name="Rectangle 18">
            <a:extLst>
              <a:ext uri="{FF2B5EF4-FFF2-40B4-BE49-F238E27FC236}">
                <a16:creationId xmlns:a16="http://schemas.microsoft.com/office/drawing/2014/main" id="{17B926E1-887F-062C-CB93-36DEDBDFF77D}"/>
              </a:ext>
            </a:extLst>
          </p:cNvPr>
          <p:cNvSpPr/>
          <p:nvPr/>
        </p:nvSpPr>
        <p:spPr bwMode="auto">
          <a:xfrm>
            <a:off x="6173630" y="4095614"/>
            <a:ext cx="293675" cy="1050553"/>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cxnSp>
        <p:nvCxnSpPr>
          <p:cNvPr id="20" name="Straight Connector 46">
            <a:extLst>
              <a:ext uri="{FF2B5EF4-FFF2-40B4-BE49-F238E27FC236}">
                <a16:creationId xmlns:a16="http://schemas.microsoft.com/office/drawing/2014/main" id="{A456BD74-3F80-52F4-DE58-F2E6694651FB}"/>
              </a:ext>
            </a:extLst>
          </p:cNvPr>
          <p:cNvCxnSpPr/>
          <p:nvPr/>
        </p:nvCxnSpPr>
        <p:spPr bwMode="auto">
          <a:xfrm>
            <a:off x="6261372" y="3795457"/>
            <a:ext cx="0" cy="1506479"/>
          </a:xfrm>
          <a:prstGeom prst="line">
            <a:avLst/>
          </a:prstGeom>
          <a:solidFill>
            <a:schemeClr val="accent1"/>
          </a:solidFill>
          <a:ln w="349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83DED822-A466-2EDD-5A13-F22FA6A931DA}"/>
                  </a:ext>
                </a:extLst>
              </p:cNvPr>
              <p:cNvSpPr txBox="1"/>
              <p:nvPr/>
            </p:nvSpPr>
            <p:spPr>
              <a:xfrm>
                <a:off x="152094" y="2297242"/>
                <a:ext cx="6446922" cy="2677656"/>
              </a:xfrm>
              <a:prstGeom prst="rect">
                <a:avLst/>
              </a:prstGeom>
              <a:solidFill>
                <a:schemeClr val="bg1"/>
              </a:solidFill>
            </p:spPr>
            <p:txBody>
              <a:bodyPr wrap="square" rtlCol="0">
                <a:spAutoFit/>
              </a:bodyPr>
              <a:lstStyle/>
              <a:p>
                <a:r>
                  <a:rPr lang="fr-FR" sz="2400"/>
                  <a:t>Le poids développé par le camping-car sur le piston est égal à mg.</a:t>
                </a:r>
              </a:p>
              <a:p>
                <a:endParaRPr lang="fr-FR" sz="2400"/>
              </a:p>
              <a:p>
                <a:r>
                  <a:rPr lang="fr-FR" sz="2400"/>
                  <a:t>A l’équilibre : </a:t>
                </a:r>
              </a:p>
              <a:p>
                <a:r>
                  <a:rPr lang="fr-FR" sz="2400"/>
                  <a:t>Force de pression hydrostatique = poids </a:t>
                </a:r>
              </a:p>
              <a:p>
                <a:r>
                  <a:rPr lang="fr-FR" sz="2400" err="1"/>
                  <a:t>F</a:t>
                </a:r>
                <a:r>
                  <a:rPr lang="fr-FR" sz="2400" baseline="-25000" err="1"/>
                  <a:t>camping-car</a:t>
                </a:r>
                <a:r>
                  <a:rPr lang="fr-FR" sz="2400"/>
                  <a:t> = PS = P (</a:t>
                </a:r>
                <a14:m>
                  <m:oMath xmlns:m="http://schemas.openxmlformats.org/officeDocument/2006/math">
                    <m:r>
                      <a:rPr lang="fr-FR" sz="2400" i="1" smtClean="0">
                        <a:latin typeface="Cambria Math" panose="02040503050406030204" pitchFamily="18" charset="0"/>
                        <a:ea typeface="Cambria Math" panose="02040503050406030204" pitchFamily="18" charset="0"/>
                      </a:rPr>
                      <m:t>𝜋</m:t>
                    </m:r>
                  </m:oMath>
                </a14:m>
                <a:r>
                  <a:rPr lang="fr-FR" sz="2400"/>
                  <a:t>D</a:t>
                </a:r>
                <a:r>
                  <a:rPr lang="fr-FR" sz="2400" baseline="30000"/>
                  <a:t>2</a:t>
                </a:r>
                <a:r>
                  <a:rPr lang="fr-FR" sz="2400"/>
                  <a:t>/4)</a:t>
                </a:r>
              </a:p>
              <a:p>
                <a:endParaRPr lang="fr-FR" sz="2400"/>
              </a:p>
            </p:txBody>
          </p:sp>
        </mc:Choice>
        <mc:Fallback xmlns="">
          <p:sp>
            <p:nvSpPr>
              <p:cNvPr id="3" name="ZoneTexte 2">
                <a:extLst>
                  <a:ext uri="{FF2B5EF4-FFF2-40B4-BE49-F238E27FC236}">
                    <a16:creationId xmlns:a16="http://schemas.microsoft.com/office/drawing/2014/main" id="{83DED822-A466-2EDD-5A13-F22FA6A931DA}"/>
                  </a:ext>
                </a:extLst>
              </p:cNvPr>
              <p:cNvSpPr txBox="1">
                <a:spLocks noRot="1" noChangeAspect="1" noMove="1" noResize="1" noEditPoints="1" noAdjustHandles="1" noChangeArrowheads="1" noChangeShapeType="1" noTextEdit="1"/>
              </p:cNvSpPr>
              <p:nvPr/>
            </p:nvSpPr>
            <p:spPr>
              <a:xfrm>
                <a:off x="152094" y="2297242"/>
                <a:ext cx="6446922" cy="2677656"/>
              </a:xfrm>
              <a:prstGeom prst="rect">
                <a:avLst/>
              </a:prstGeom>
              <a:blipFill>
                <a:blip r:embed="rId3"/>
                <a:stretch>
                  <a:fillRect l="-1512" t="-1595"/>
                </a:stretch>
              </a:blipFill>
            </p:spPr>
            <p:txBody>
              <a:bodyPr/>
              <a:lstStyle/>
              <a:p>
                <a:r>
                  <a:rPr lang="en-US">
                    <a:noFill/>
                  </a:rPr>
                  <a:t> </a:t>
                </a:r>
              </a:p>
            </p:txBody>
          </p:sp>
        </mc:Fallback>
      </mc:AlternateContent>
      <p:cxnSp>
        <p:nvCxnSpPr>
          <p:cNvPr id="11" name="Connecteur droit avec flèche 10">
            <a:extLst>
              <a:ext uri="{FF2B5EF4-FFF2-40B4-BE49-F238E27FC236}">
                <a16:creationId xmlns:a16="http://schemas.microsoft.com/office/drawing/2014/main" id="{AC678322-56BB-959E-C485-9AB96B8BE5CE}"/>
              </a:ext>
            </a:extLst>
          </p:cNvPr>
          <p:cNvCxnSpPr/>
          <p:nvPr/>
        </p:nvCxnSpPr>
        <p:spPr bwMode="auto">
          <a:xfrm>
            <a:off x="7372299" y="2868030"/>
            <a:ext cx="0" cy="869739"/>
          </a:xfrm>
          <a:prstGeom prst="straightConnector1">
            <a:avLst/>
          </a:prstGeom>
          <a:solidFill>
            <a:schemeClr val="accent1"/>
          </a:solidFill>
          <a:ln w="57150" cap="flat" cmpd="sng" algn="ctr">
            <a:solidFill>
              <a:srgbClr val="0070C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a:extLst>
              <a:ext uri="{FF2B5EF4-FFF2-40B4-BE49-F238E27FC236}">
                <a16:creationId xmlns:a16="http://schemas.microsoft.com/office/drawing/2014/main" id="{CA5E13B3-892F-9FD2-9B73-8FF49EE29B13}"/>
              </a:ext>
            </a:extLst>
          </p:cNvPr>
          <p:cNvCxnSpPr/>
          <p:nvPr/>
        </p:nvCxnSpPr>
        <p:spPr bwMode="auto">
          <a:xfrm flipV="1">
            <a:off x="7372299" y="3943351"/>
            <a:ext cx="19075" cy="890356"/>
          </a:xfrm>
          <a:prstGeom prst="straightConnector1">
            <a:avLst/>
          </a:prstGeom>
          <a:solidFill>
            <a:schemeClr val="accent1"/>
          </a:solidFill>
          <a:ln w="57150" cap="flat" cmpd="sng" algn="ctr">
            <a:solidFill>
              <a:srgbClr val="FFC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83BDBDCC-086A-73EC-E80D-CB03368775DA}"/>
                  </a:ext>
                </a:extLst>
              </p:cNvPr>
              <p:cNvSpPr txBox="1"/>
              <p:nvPr/>
            </p:nvSpPr>
            <p:spPr>
              <a:xfrm>
                <a:off x="6823929" y="5487988"/>
                <a:ext cx="2933816" cy="451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solidFill>
                                <a:srgbClr val="FFC000"/>
                              </a:solidFill>
                              <a:latin typeface="Cambria Math" panose="02040503050406030204" pitchFamily="18" charset="0"/>
                            </a:rPr>
                          </m:ctrlPr>
                        </m:accPr>
                        <m:e>
                          <m:r>
                            <m:rPr>
                              <m:nor/>
                            </m:rPr>
                            <a:rPr lang="fr-FR" sz="2000" dirty="0">
                              <a:solidFill>
                                <a:srgbClr val="FFC000"/>
                              </a:solidFill>
                            </a:rPr>
                            <m:t>Pression</m:t>
                          </m:r>
                          <m:r>
                            <m:rPr>
                              <m:nor/>
                            </m:rPr>
                            <a:rPr lang="fr-FR" sz="2000" dirty="0">
                              <a:solidFill>
                                <a:srgbClr val="FFC000"/>
                              </a:solidFill>
                            </a:rPr>
                            <m:t> </m:t>
                          </m:r>
                          <m:r>
                            <m:rPr>
                              <m:nor/>
                            </m:rPr>
                            <a:rPr lang="fr-FR" sz="2000" dirty="0">
                              <a:solidFill>
                                <a:srgbClr val="FFC000"/>
                              </a:solidFill>
                            </a:rPr>
                            <m:t>hydrostatique</m:t>
                          </m:r>
                          <m:r>
                            <m:rPr>
                              <m:nor/>
                            </m:rPr>
                            <a:rPr lang="fr-FR" sz="2000" dirty="0">
                              <a:solidFill>
                                <a:srgbClr val="FFC000"/>
                              </a:solidFill>
                            </a:rPr>
                            <m:t> </m:t>
                          </m:r>
                        </m:e>
                      </m:acc>
                    </m:oMath>
                  </m:oMathPara>
                </a14:m>
                <a:endParaRPr lang="fr-FR" sz="2000">
                  <a:solidFill>
                    <a:srgbClr val="FFC000"/>
                  </a:solidFill>
                </a:endParaRPr>
              </a:p>
            </p:txBody>
          </p:sp>
        </mc:Choice>
        <mc:Fallback xmlns="">
          <p:sp>
            <p:nvSpPr>
              <p:cNvPr id="14" name="ZoneTexte 13">
                <a:extLst>
                  <a:ext uri="{FF2B5EF4-FFF2-40B4-BE49-F238E27FC236}">
                    <a16:creationId xmlns:a16="http://schemas.microsoft.com/office/drawing/2014/main" id="{83BDBDCC-086A-73EC-E80D-CB03368775DA}"/>
                  </a:ext>
                </a:extLst>
              </p:cNvPr>
              <p:cNvSpPr txBox="1">
                <a:spLocks noRot="1" noChangeAspect="1" noMove="1" noResize="1" noEditPoints="1" noAdjustHandles="1" noChangeArrowheads="1" noChangeShapeType="1" noTextEdit="1"/>
              </p:cNvSpPr>
              <p:nvPr/>
            </p:nvSpPr>
            <p:spPr>
              <a:xfrm>
                <a:off x="6823929" y="5487988"/>
                <a:ext cx="2933816" cy="451149"/>
              </a:xfrm>
              <a:prstGeom prst="rect">
                <a:avLst/>
              </a:prstGeom>
              <a:blipFill>
                <a:blip r:embed="rId4"/>
                <a:stretch>
                  <a:fillRect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86271475-8130-7F5F-C47C-6FAC7C092501}"/>
                  </a:ext>
                </a:extLst>
              </p:cNvPr>
              <p:cNvSpPr txBox="1"/>
              <p:nvPr/>
            </p:nvSpPr>
            <p:spPr>
              <a:xfrm>
                <a:off x="6623162" y="2315816"/>
                <a:ext cx="968535" cy="451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solidFill>
                                <a:srgbClr val="0070C0"/>
                              </a:solidFill>
                              <a:latin typeface="Cambria Math" panose="02040503050406030204" pitchFamily="18" charset="0"/>
                            </a:rPr>
                          </m:ctrlPr>
                        </m:accPr>
                        <m:e>
                          <m:r>
                            <m:rPr>
                              <m:nor/>
                            </m:rPr>
                            <a:rPr lang="fr-FR" sz="2000" dirty="0" smtClean="0">
                              <a:solidFill>
                                <a:srgbClr val="0070C0"/>
                              </a:solidFill>
                            </a:rPr>
                            <m:t>P</m:t>
                          </m:r>
                          <m:r>
                            <m:rPr>
                              <m:nor/>
                            </m:rPr>
                            <a:rPr lang="fr-FR" sz="2000" b="0" i="0" dirty="0" smtClean="0">
                              <a:solidFill>
                                <a:srgbClr val="0070C0"/>
                              </a:solidFill>
                            </a:rPr>
                            <m:t>oids</m:t>
                          </m:r>
                          <m:r>
                            <m:rPr>
                              <m:nor/>
                            </m:rPr>
                            <a:rPr lang="fr-FR" sz="2000" dirty="0">
                              <a:solidFill>
                                <a:srgbClr val="0070C0"/>
                              </a:solidFill>
                            </a:rPr>
                            <m:t> </m:t>
                          </m:r>
                        </m:e>
                      </m:acc>
                    </m:oMath>
                  </m:oMathPara>
                </a14:m>
                <a:endParaRPr lang="fr-FR" sz="2000">
                  <a:solidFill>
                    <a:srgbClr val="0070C0"/>
                  </a:solidFill>
                </a:endParaRPr>
              </a:p>
            </p:txBody>
          </p:sp>
        </mc:Choice>
        <mc:Fallback xmlns="">
          <p:sp>
            <p:nvSpPr>
              <p:cNvPr id="17" name="ZoneTexte 16">
                <a:extLst>
                  <a:ext uri="{FF2B5EF4-FFF2-40B4-BE49-F238E27FC236}">
                    <a16:creationId xmlns:a16="http://schemas.microsoft.com/office/drawing/2014/main" id="{86271475-8130-7F5F-C47C-6FAC7C092501}"/>
                  </a:ext>
                </a:extLst>
              </p:cNvPr>
              <p:cNvSpPr txBox="1">
                <a:spLocks noRot="1" noChangeAspect="1" noMove="1" noResize="1" noEditPoints="1" noAdjustHandles="1" noChangeArrowheads="1" noChangeShapeType="1" noTextEdit="1"/>
              </p:cNvSpPr>
              <p:nvPr/>
            </p:nvSpPr>
            <p:spPr>
              <a:xfrm>
                <a:off x="6623162" y="2315816"/>
                <a:ext cx="968535" cy="451149"/>
              </a:xfrm>
              <a:prstGeom prst="rect">
                <a:avLst/>
              </a:prstGeom>
              <a:blipFill>
                <a:blip r:embed="rId5"/>
                <a:stretch>
                  <a:fillRect/>
                </a:stretch>
              </a:blipFill>
            </p:spPr>
            <p:txBody>
              <a:bodyPr/>
              <a:lstStyle/>
              <a:p>
                <a:r>
                  <a:rPr lang="en-US">
                    <a:noFill/>
                  </a:rPr>
                  <a:t> </a:t>
                </a:r>
              </a:p>
            </p:txBody>
          </p:sp>
        </mc:Fallback>
      </mc:AlternateContent>
      <p:pic>
        <p:nvPicPr>
          <p:cNvPr id="5" name="Graphique 4" descr="Camping-car contour">
            <a:extLst>
              <a:ext uri="{FF2B5EF4-FFF2-40B4-BE49-F238E27FC236}">
                <a16:creationId xmlns:a16="http://schemas.microsoft.com/office/drawing/2014/main" id="{D0CA0674-EDF4-F89F-D8A6-F2FCE53B86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01763" y="1811339"/>
            <a:ext cx="2088597" cy="2088597"/>
          </a:xfrm>
          <a:prstGeom prst="rect">
            <a:avLst/>
          </a:prstGeom>
        </p:spPr>
      </p:pic>
      <p:sp>
        <p:nvSpPr>
          <p:cNvPr id="13" name="Oval 52">
            <a:extLst>
              <a:ext uri="{FF2B5EF4-FFF2-40B4-BE49-F238E27FC236}">
                <a16:creationId xmlns:a16="http://schemas.microsoft.com/office/drawing/2014/main" id="{31010C23-BF52-B692-FBFA-52DC3F6F6E9D}"/>
              </a:ext>
            </a:extLst>
          </p:cNvPr>
          <p:cNvSpPr/>
          <p:nvPr/>
        </p:nvSpPr>
        <p:spPr bwMode="auto">
          <a:xfrm>
            <a:off x="7662934" y="3801416"/>
            <a:ext cx="1932870" cy="55587"/>
          </a:xfrm>
          <a:prstGeom prst="ellipse">
            <a:avLst/>
          </a:prstGeom>
          <a:solidFill>
            <a:srgbClr val="FFC000"/>
          </a:solidFill>
          <a:ln w="127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16" name="Titre 1">
            <a:extLst>
              <a:ext uri="{FF2B5EF4-FFF2-40B4-BE49-F238E27FC236}">
                <a16:creationId xmlns:a16="http://schemas.microsoft.com/office/drawing/2014/main" id="{E62CF6CB-27FD-45DA-C0BE-D8CD29A64221}"/>
              </a:ext>
            </a:extLst>
          </p:cNvPr>
          <p:cNvSpPr txBox="1">
            <a:spLocks/>
          </p:cNvSpPr>
          <p:nvPr/>
        </p:nvSpPr>
        <p:spPr bwMode="auto">
          <a:xfrm>
            <a:off x="-43249" y="261185"/>
            <a:ext cx="9992497"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Helvetica" charset="0"/>
              </a:defRPr>
            </a:lvl2pPr>
            <a:lvl3pPr algn="ctr" rtl="0" eaLnBrk="0" fontAlgn="base" hangingPunct="0">
              <a:spcBef>
                <a:spcPct val="0"/>
              </a:spcBef>
              <a:spcAft>
                <a:spcPct val="0"/>
              </a:spcAft>
              <a:defRPr sz="4400" b="1">
                <a:solidFill>
                  <a:schemeClr val="tx2"/>
                </a:solidFill>
                <a:latin typeface="Helvetica" charset="0"/>
              </a:defRPr>
            </a:lvl3pPr>
            <a:lvl4pPr algn="ctr" rtl="0" eaLnBrk="0" fontAlgn="base" hangingPunct="0">
              <a:spcBef>
                <a:spcPct val="0"/>
              </a:spcBef>
              <a:spcAft>
                <a:spcPct val="0"/>
              </a:spcAft>
              <a:defRPr sz="4400" b="1">
                <a:solidFill>
                  <a:schemeClr val="tx2"/>
                </a:solidFill>
                <a:latin typeface="Helvetica" charset="0"/>
              </a:defRPr>
            </a:lvl4pPr>
            <a:lvl5pPr algn="ctr" rtl="0" eaLnBrk="0" fontAlgn="base" hangingPunct="0">
              <a:spcBef>
                <a:spcPct val="0"/>
              </a:spcBef>
              <a:spcAft>
                <a:spcPct val="0"/>
              </a:spcAft>
              <a:defRPr sz="4400" b="1">
                <a:solidFill>
                  <a:schemeClr val="tx2"/>
                </a:solidFill>
                <a:latin typeface="Helvetica" charset="0"/>
              </a:defRPr>
            </a:lvl5pPr>
            <a:lvl6pPr marL="457200" algn="ctr" rtl="0" eaLnBrk="0" fontAlgn="base" hangingPunct="0">
              <a:spcBef>
                <a:spcPct val="0"/>
              </a:spcBef>
              <a:spcAft>
                <a:spcPct val="0"/>
              </a:spcAft>
              <a:defRPr sz="4400" b="1">
                <a:solidFill>
                  <a:schemeClr val="tx2"/>
                </a:solidFill>
                <a:latin typeface="Helvetica" charset="0"/>
              </a:defRPr>
            </a:lvl6pPr>
            <a:lvl7pPr marL="914400" algn="ctr" rtl="0" eaLnBrk="0" fontAlgn="base" hangingPunct="0">
              <a:spcBef>
                <a:spcPct val="0"/>
              </a:spcBef>
              <a:spcAft>
                <a:spcPct val="0"/>
              </a:spcAft>
              <a:defRPr sz="4400" b="1">
                <a:solidFill>
                  <a:schemeClr val="tx2"/>
                </a:solidFill>
                <a:latin typeface="Helvetica" charset="0"/>
              </a:defRPr>
            </a:lvl7pPr>
            <a:lvl8pPr marL="1371600" algn="ctr" rtl="0" eaLnBrk="0" fontAlgn="base" hangingPunct="0">
              <a:spcBef>
                <a:spcPct val="0"/>
              </a:spcBef>
              <a:spcAft>
                <a:spcPct val="0"/>
              </a:spcAft>
              <a:defRPr sz="4400" b="1">
                <a:solidFill>
                  <a:schemeClr val="tx2"/>
                </a:solidFill>
                <a:latin typeface="Helvetica" charset="0"/>
              </a:defRPr>
            </a:lvl8pPr>
            <a:lvl9pPr marL="1828800" algn="ctr" rtl="0" eaLnBrk="0" fontAlgn="base" hangingPunct="0">
              <a:spcBef>
                <a:spcPct val="0"/>
              </a:spcBef>
              <a:spcAft>
                <a:spcPct val="0"/>
              </a:spcAft>
              <a:defRPr sz="4400" b="1">
                <a:solidFill>
                  <a:schemeClr val="tx2"/>
                </a:solidFill>
                <a:latin typeface="Helvetica" charset="0"/>
              </a:defRPr>
            </a:lvl9pPr>
          </a:lstStyle>
          <a:p>
            <a:pPr algn="just"/>
            <a:r>
              <a:rPr lang="fr-FR" sz="3600" kern="0"/>
              <a:t>Question 4 : le mécanicien peut-il soulever le camping-car avec une presse hydraulique ?</a:t>
            </a:r>
            <a:endParaRPr lang="fr-FR" sz="3600" kern="0" dirty="0"/>
          </a:p>
        </p:txBody>
      </p:sp>
    </p:spTree>
    <p:extLst>
      <p:ext uri="{BB962C8B-B14F-4D97-AF65-F5344CB8AC3E}">
        <p14:creationId xmlns:p14="http://schemas.microsoft.com/office/powerpoint/2010/main" val="449669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4FFB3293-74FB-DC23-751A-D570D8250D98}"/>
                  </a:ext>
                </a:extLst>
              </p:cNvPr>
              <p:cNvSpPr txBox="1"/>
              <p:nvPr/>
            </p:nvSpPr>
            <p:spPr>
              <a:xfrm>
                <a:off x="2093496" y="2133798"/>
                <a:ext cx="6485020" cy="4113947"/>
              </a:xfrm>
              <a:prstGeom prst="rect">
                <a:avLst/>
              </a:prstGeom>
              <a:noFill/>
            </p:spPr>
            <p:txBody>
              <a:bodyPr wrap="square" rtlCol="0">
                <a:spAutoFit/>
              </a:bodyPr>
              <a:lstStyle/>
              <a:p>
                <a:r>
                  <a:rPr lang="fr-FR"/>
                  <a:t>On en déduit :</a:t>
                </a:r>
              </a:p>
              <a:p>
                <a:r>
                  <a:rPr lang="fr-FR"/>
                  <a:t>4 </a:t>
                </a:r>
                <a:r>
                  <a:rPr lang="fr-FR" err="1"/>
                  <a:t>F</a:t>
                </a:r>
                <a:r>
                  <a:rPr lang="fr-FR" baseline="-25000" err="1"/>
                  <a:t>fermier</a:t>
                </a:r>
                <a:r>
                  <a:rPr lang="fr-FR"/>
                  <a:t> / (</a:t>
                </a:r>
                <a14:m>
                  <m:oMath xmlns:m="http://schemas.openxmlformats.org/officeDocument/2006/math">
                    <m:r>
                      <a:rPr lang="fr-FR" sz="2800" i="1" smtClean="0">
                        <a:latin typeface="Cambria Math" panose="02040503050406030204" pitchFamily="18" charset="0"/>
                        <a:ea typeface="Cambria Math" panose="02040503050406030204" pitchFamily="18" charset="0"/>
                      </a:rPr>
                      <m:t>𝜋</m:t>
                    </m:r>
                  </m:oMath>
                </a14:m>
                <a:r>
                  <a:rPr lang="fr-FR" sz="2800"/>
                  <a:t>d</a:t>
                </a:r>
                <a:r>
                  <a:rPr lang="fr-FR" sz="2800" baseline="30000"/>
                  <a:t>2</a:t>
                </a:r>
                <a:r>
                  <a:rPr lang="fr-FR"/>
                  <a:t>) = 4 </a:t>
                </a:r>
                <a:r>
                  <a:rPr lang="fr-FR" err="1"/>
                  <a:t>F</a:t>
                </a:r>
                <a:r>
                  <a:rPr lang="fr-FR" baseline="-25000" err="1"/>
                  <a:t>camping-car</a:t>
                </a:r>
                <a:r>
                  <a:rPr lang="fr-FR"/>
                  <a:t> / (</a:t>
                </a:r>
                <a14:m>
                  <m:oMath xmlns:m="http://schemas.openxmlformats.org/officeDocument/2006/math">
                    <m:r>
                      <a:rPr lang="fr-FR" i="1">
                        <a:latin typeface="Cambria Math" panose="02040503050406030204" pitchFamily="18" charset="0"/>
                        <a:ea typeface="Cambria Math" panose="02040503050406030204" pitchFamily="18" charset="0"/>
                      </a:rPr>
                      <m:t>𝜋</m:t>
                    </m:r>
                  </m:oMath>
                </a14:m>
                <a:r>
                  <a:rPr lang="fr-FR"/>
                  <a:t>D</a:t>
                </a:r>
                <a:r>
                  <a:rPr lang="fr-FR" baseline="30000"/>
                  <a:t>2</a:t>
                </a:r>
                <a:r>
                  <a:rPr lang="fr-FR"/>
                  <a:t>)</a:t>
                </a:r>
              </a:p>
              <a:p>
                <a:r>
                  <a:rPr lang="fr-FR"/>
                  <a:t> </a:t>
                </a:r>
              </a:p>
              <a:p>
                <a:r>
                  <a:rPr lang="fr-FR"/>
                  <a:t>Soit :</a:t>
                </a:r>
              </a:p>
              <a:p>
                <a:r>
                  <a:rPr lang="fr-FR" err="1"/>
                  <a:t>F</a:t>
                </a:r>
                <a:r>
                  <a:rPr lang="fr-FR" baseline="-25000" err="1"/>
                  <a:t>camping-car</a:t>
                </a:r>
                <a:r>
                  <a:rPr lang="fr-FR"/>
                  <a:t> = </a:t>
                </a:r>
                <a:r>
                  <a:rPr lang="fr-FR" err="1"/>
                  <a:t>F</a:t>
                </a:r>
                <a:r>
                  <a:rPr lang="fr-FR" baseline="-25000" err="1"/>
                  <a:t>fermier</a:t>
                </a:r>
                <a:r>
                  <a:rPr lang="fr-FR" baseline="-25000"/>
                  <a:t> </a:t>
                </a:r>
                <a:r>
                  <a:rPr lang="fr-FR"/>
                  <a:t>(D</a:t>
                </a:r>
                <a14:m>
                  <m:oMath xmlns:m="http://schemas.openxmlformats.org/officeDocument/2006/math">
                    <m:r>
                      <a:rPr lang="fr-FR" b="0" i="1" smtClean="0">
                        <a:latin typeface="Cambria Math" panose="02040503050406030204" pitchFamily="18" charset="0"/>
                        <a:ea typeface="Cambria Math" panose="02040503050406030204" pitchFamily="18" charset="0"/>
                      </a:rPr>
                      <m:t>/</m:t>
                    </m:r>
                  </m:oMath>
                </a14:m>
                <a:r>
                  <a:rPr lang="fr-FR"/>
                  <a:t>d)</a:t>
                </a:r>
                <a:r>
                  <a:rPr lang="fr-FR" baseline="30000"/>
                  <a:t>2</a:t>
                </a:r>
              </a:p>
              <a:p>
                <a:endParaRPr lang="fr-FR" baseline="30000"/>
              </a:p>
              <a:p>
                <a:r>
                  <a:rPr lang="fr-FR"/>
                  <a:t>Soit :</a:t>
                </a:r>
              </a:p>
              <a:p>
                <a:r>
                  <a:rPr lang="fr-FR"/>
                  <a:t>M </a:t>
                </a:r>
                <a:r>
                  <a:rPr lang="fr-FR" baseline="-25000"/>
                  <a:t>camping-car</a:t>
                </a:r>
                <a:r>
                  <a:rPr lang="fr-FR"/>
                  <a:t> = M </a:t>
                </a:r>
                <a:r>
                  <a:rPr lang="fr-FR" baseline="-25000"/>
                  <a:t>fermier </a:t>
                </a:r>
                <a:r>
                  <a:rPr lang="fr-FR"/>
                  <a:t>(D</a:t>
                </a:r>
                <a14:m>
                  <m:oMath xmlns:m="http://schemas.openxmlformats.org/officeDocument/2006/math">
                    <m:r>
                      <a:rPr lang="fr-FR" b="0" i="1" smtClean="0">
                        <a:latin typeface="Cambria Math" panose="02040503050406030204" pitchFamily="18" charset="0"/>
                        <a:ea typeface="Cambria Math" panose="02040503050406030204" pitchFamily="18" charset="0"/>
                      </a:rPr>
                      <m:t>/</m:t>
                    </m:r>
                  </m:oMath>
                </a14:m>
                <a:r>
                  <a:rPr lang="fr-FR"/>
                  <a:t>d)</a:t>
                </a:r>
                <a:r>
                  <a:rPr lang="fr-FR" baseline="30000"/>
                  <a:t>2</a:t>
                </a:r>
              </a:p>
              <a:p>
                <a:endParaRPr lang="fr-FR" baseline="30000"/>
              </a:p>
              <a:p>
                <a:r>
                  <a:rPr lang="fr-FR"/>
                  <a:t>A.N. M </a:t>
                </a:r>
                <a:r>
                  <a:rPr lang="fr-FR" baseline="-25000"/>
                  <a:t>camping-car</a:t>
                </a:r>
                <a:r>
                  <a:rPr lang="fr-FR"/>
                  <a:t> = 80 * </a:t>
                </a:r>
                <a:r>
                  <a:rPr lang="fr-FR" b="1"/>
                  <a:t>64</a:t>
                </a:r>
                <a:r>
                  <a:rPr lang="fr-FR"/>
                  <a:t> = 5120kg</a:t>
                </a:r>
              </a:p>
            </p:txBody>
          </p:sp>
        </mc:Choice>
        <mc:Fallback xmlns="">
          <p:sp>
            <p:nvSpPr>
              <p:cNvPr id="15" name="ZoneTexte 14">
                <a:extLst>
                  <a:ext uri="{FF2B5EF4-FFF2-40B4-BE49-F238E27FC236}">
                    <a16:creationId xmlns:a16="http://schemas.microsoft.com/office/drawing/2014/main" id="{4FFB3293-74FB-DC23-751A-D570D8250D98}"/>
                  </a:ext>
                </a:extLst>
              </p:cNvPr>
              <p:cNvSpPr txBox="1">
                <a:spLocks noRot="1" noChangeAspect="1" noMove="1" noResize="1" noEditPoints="1" noAdjustHandles="1" noChangeArrowheads="1" noChangeShapeType="1" noTextEdit="1"/>
              </p:cNvSpPr>
              <p:nvPr/>
            </p:nvSpPr>
            <p:spPr>
              <a:xfrm>
                <a:off x="2093496" y="2133798"/>
                <a:ext cx="6485020" cy="4113947"/>
              </a:xfrm>
              <a:prstGeom prst="rect">
                <a:avLst/>
              </a:prstGeom>
              <a:blipFill>
                <a:blip r:embed="rId3"/>
                <a:stretch>
                  <a:fillRect l="-1880" t="-1481" b="-3111"/>
                </a:stretch>
              </a:blipFill>
            </p:spPr>
            <p:txBody>
              <a:bodyPr/>
              <a:lstStyle/>
              <a:p>
                <a:r>
                  <a:rPr lang="en-US">
                    <a:noFill/>
                  </a:rPr>
                  <a:t> </a:t>
                </a:r>
              </a:p>
            </p:txBody>
          </p:sp>
        </mc:Fallback>
      </mc:AlternateContent>
      <p:sp>
        <p:nvSpPr>
          <p:cNvPr id="4" name="Titre 1">
            <a:extLst>
              <a:ext uri="{FF2B5EF4-FFF2-40B4-BE49-F238E27FC236}">
                <a16:creationId xmlns:a16="http://schemas.microsoft.com/office/drawing/2014/main" id="{AB8D40D4-4C7F-8380-2189-EBA59EC5FA69}"/>
              </a:ext>
            </a:extLst>
          </p:cNvPr>
          <p:cNvSpPr txBox="1">
            <a:spLocks/>
          </p:cNvSpPr>
          <p:nvPr/>
        </p:nvSpPr>
        <p:spPr bwMode="auto">
          <a:xfrm>
            <a:off x="-43249" y="261185"/>
            <a:ext cx="9992497"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Helvetica" charset="0"/>
              </a:defRPr>
            </a:lvl2pPr>
            <a:lvl3pPr algn="ctr" rtl="0" eaLnBrk="0" fontAlgn="base" hangingPunct="0">
              <a:spcBef>
                <a:spcPct val="0"/>
              </a:spcBef>
              <a:spcAft>
                <a:spcPct val="0"/>
              </a:spcAft>
              <a:defRPr sz="4400" b="1">
                <a:solidFill>
                  <a:schemeClr val="tx2"/>
                </a:solidFill>
                <a:latin typeface="Helvetica" charset="0"/>
              </a:defRPr>
            </a:lvl3pPr>
            <a:lvl4pPr algn="ctr" rtl="0" eaLnBrk="0" fontAlgn="base" hangingPunct="0">
              <a:spcBef>
                <a:spcPct val="0"/>
              </a:spcBef>
              <a:spcAft>
                <a:spcPct val="0"/>
              </a:spcAft>
              <a:defRPr sz="4400" b="1">
                <a:solidFill>
                  <a:schemeClr val="tx2"/>
                </a:solidFill>
                <a:latin typeface="Helvetica" charset="0"/>
              </a:defRPr>
            </a:lvl4pPr>
            <a:lvl5pPr algn="ctr" rtl="0" eaLnBrk="0" fontAlgn="base" hangingPunct="0">
              <a:spcBef>
                <a:spcPct val="0"/>
              </a:spcBef>
              <a:spcAft>
                <a:spcPct val="0"/>
              </a:spcAft>
              <a:defRPr sz="4400" b="1">
                <a:solidFill>
                  <a:schemeClr val="tx2"/>
                </a:solidFill>
                <a:latin typeface="Helvetica" charset="0"/>
              </a:defRPr>
            </a:lvl5pPr>
            <a:lvl6pPr marL="457200" algn="ctr" rtl="0" eaLnBrk="0" fontAlgn="base" hangingPunct="0">
              <a:spcBef>
                <a:spcPct val="0"/>
              </a:spcBef>
              <a:spcAft>
                <a:spcPct val="0"/>
              </a:spcAft>
              <a:defRPr sz="4400" b="1">
                <a:solidFill>
                  <a:schemeClr val="tx2"/>
                </a:solidFill>
                <a:latin typeface="Helvetica" charset="0"/>
              </a:defRPr>
            </a:lvl6pPr>
            <a:lvl7pPr marL="914400" algn="ctr" rtl="0" eaLnBrk="0" fontAlgn="base" hangingPunct="0">
              <a:spcBef>
                <a:spcPct val="0"/>
              </a:spcBef>
              <a:spcAft>
                <a:spcPct val="0"/>
              </a:spcAft>
              <a:defRPr sz="4400" b="1">
                <a:solidFill>
                  <a:schemeClr val="tx2"/>
                </a:solidFill>
                <a:latin typeface="Helvetica" charset="0"/>
              </a:defRPr>
            </a:lvl7pPr>
            <a:lvl8pPr marL="1371600" algn="ctr" rtl="0" eaLnBrk="0" fontAlgn="base" hangingPunct="0">
              <a:spcBef>
                <a:spcPct val="0"/>
              </a:spcBef>
              <a:spcAft>
                <a:spcPct val="0"/>
              </a:spcAft>
              <a:defRPr sz="4400" b="1">
                <a:solidFill>
                  <a:schemeClr val="tx2"/>
                </a:solidFill>
                <a:latin typeface="Helvetica" charset="0"/>
              </a:defRPr>
            </a:lvl8pPr>
            <a:lvl9pPr marL="1828800" algn="ctr" rtl="0" eaLnBrk="0" fontAlgn="base" hangingPunct="0">
              <a:spcBef>
                <a:spcPct val="0"/>
              </a:spcBef>
              <a:spcAft>
                <a:spcPct val="0"/>
              </a:spcAft>
              <a:defRPr sz="4400" b="1">
                <a:solidFill>
                  <a:schemeClr val="tx2"/>
                </a:solidFill>
                <a:latin typeface="Helvetica" charset="0"/>
              </a:defRPr>
            </a:lvl9pPr>
          </a:lstStyle>
          <a:p>
            <a:pPr algn="just"/>
            <a:r>
              <a:rPr lang="fr-FR" sz="3600" kern="0"/>
              <a:t>Question 4 : le mécanicien peut-il soulever le camping-car avec une presse hydraulique ?</a:t>
            </a:r>
            <a:endParaRPr lang="fr-FR" sz="3600" kern="0" dirty="0"/>
          </a:p>
        </p:txBody>
      </p:sp>
    </p:spTree>
    <p:extLst>
      <p:ext uri="{BB962C8B-B14F-4D97-AF65-F5344CB8AC3E}">
        <p14:creationId xmlns:p14="http://schemas.microsoft.com/office/powerpoint/2010/main" val="3483750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8B51CBD-B28E-2449-A157-BB4E96B227AD}"/>
              </a:ext>
            </a:extLst>
          </p:cNvPr>
          <p:cNvGrpSpPr>
            <a:grpSpLocks/>
          </p:cNvGrpSpPr>
          <p:nvPr/>
        </p:nvGrpSpPr>
        <p:grpSpPr bwMode="auto">
          <a:xfrm flipH="1">
            <a:off x="750521" y="2929612"/>
            <a:ext cx="3773488" cy="2058988"/>
            <a:chOff x="1987" y="2360"/>
            <a:chExt cx="2377" cy="1297"/>
          </a:xfrm>
        </p:grpSpPr>
        <p:sp>
          <p:nvSpPr>
            <p:cNvPr id="29" name="Freeform 8">
              <a:extLst>
                <a:ext uri="{FF2B5EF4-FFF2-40B4-BE49-F238E27FC236}">
                  <a16:creationId xmlns:a16="http://schemas.microsoft.com/office/drawing/2014/main" id="{19BAF213-6DC9-0D42-A413-B2EA4AA04937}"/>
                </a:ext>
              </a:extLst>
            </p:cNvPr>
            <p:cNvSpPr>
              <a:spLocks/>
            </p:cNvSpPr>
            <p:nvPr/>
          </p:nvSpPr>
          <p:spPr bwMode="auto">
            <a:xfrm>
              <a:off x="1987" y="2619"/>
              <a:ext cx="2377" cy="1038"/>
            </a:xfrm>
            <a:custGeom>
              <a:avLst/>
              <a:gdLst>
                <a:gd name="T0" fmla="*/ 0 w 1769"/>
                <a:gd name="T1" fmla="*/ 2389 h 769"/>
                <a:gd name="T2" fmla="*/ 0 w 1769"/>
                <a:gd name="T3" fmla="*/ 37939 h 769"/>
                <a:gd name="T4" fmla="*/ 82307 w 1769"/>
                <a:gd name="T5" fmla="*/ 37939 h 769"/>
                <a:gd name="T6" fmla="*/ 82307 w 1769"/>
                <a:gd name="T7" fmla="*/ 0 h 769"/>
                <a:gd name="T8" fmla="*/ 72607 w 1769"/>
                <a:gd name="T9" fmla="*/ 0 h 769"/>
                <a:gd name="T10" fmla="*/ 75032 w 1769"/>
                <a:gd name="T11" fmla="*/ 7109 h 769"/>
                <a:gd name="T12" fmla="*/ 72607 w 1769"/>
                <a:gd name="T13" fmla="*/ 14235 h 769"/>
                <a:gd name="T14" fmla="*/ 75032 w 1769"/>
                <a:gd name="T15" fmla="*/ 21315 h 769"/>
                <a:gd name="T16" fmla="*/ 72607 w 1769"/>
                <a:gd name="T17" fmla="*/ 28423 h 769"/>
                <a:gd name="T18" fmla="*/ 75032 w 1769"/>
                <a:gd name="T19" fmla="*/ 33165 h 769"/>
                <a:gd name="T20" fmla="*/ 43585 w 1769"/>
                <a:gd name="T21" fmla="*/ 33165 h 769"/>
                <a:gd name="T22" fmla="*/ 43585 w 1769"/>
                <a:gd name="T23" fmla="*/ 0 h 769"/>
                <a:gd name="T24" fmla="*/ 0 w 1769"/>
                <a:gd name="T25" fmla="*/ 0 h 769"/>
                <a:gd name="T26" fmla="*/ 0 w 1769"/>
                <a:gd name="T27" fmla="*/ 7109 h 769"/>
                <a:gd name="T28" fmla="*/ 0 w 1769"/>
                <a:gd name="T29" fmla="*/ 0 h 7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9" h="769">
                  <a:moveTo>
                    <a:pt x="0" y="48"/>
                  </a:moveTo>
                  <a:lnTo>
                    <a:pt x="0" y="768"/>
                  </a:lnTo>
                  <a:lnTo>
                    <a:pt x="1768" y="768"/>
                  </a:lnTo>
                  <a:lnTo>
                    <a:pt x="1768" y="0"/>
                  </a:lnTo>
                  <a:lnTo>
                    <a:pt x="1560" y="0"/>
                  </a:lnTo>
                  <a:lnTo>
                    <a:pt x="1612" y="144"/>
                  </a:lnTo>
                  <a:lnTo>
                    <a:pt x="1560" y="288"/>
                  </a:lnTo>
                  <a:lnTo>
                    <a:pt x="1612" y="432"/>
                  </a:lnTo>
                  <a:lnTo>
                    <a:pt x="1560" y="576"/>
                  </a:lnTo>
                  <a:lnTo>
                    <a:pt x="1612" y="672"/>
                  </a:lnTo>
                  <a:lnTo>
                    <a:pt x="936" y="672"/>
                  </a:lnTo>
                  <a:lnTo>
                    <a:pt x="936" y="0"/>
                  </a:lnTo>
                  <a:lnTo>
                    <a:pt x="0" y="0"/>
                  </a:lnTo>
                  <a:lnTo>
                    <a:pt x="0" y="144"/>
                  </a:lnTo>
                  <a:lnTo>
                    <a:pt x="0" y="0"/>
                  </a:lnTo>
                </a:path>
              </a:pathLst>
            </a:custGeom>
            <a:noFill/>
            <a:ln w="28575"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Line 9">
              <a:extLst>
                <a:ext uri="{FF2B5EF4-FFF2-40B4-BE49-F238E27FC236}">
                  <a16:creationId xmlns:a16="http://schemas.microsoft.com/office/drawing/2014/main" id="{2265DEC8-4692-D249-BDED-514685FB62DA}"/>
                </a:ext>
              </a:extLst>
            </p:cNvPr>
            <p:cNvSpPr>
              <a:spLocks noChangeShapeType="1"/>
            </p:cNvSpPr>
            <p:nvPr/>
          </p:nvSpPr>
          <p:spPr bwMode="auto">
            <a:xfrm>
              <a:off x="1987" y="2425"/>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Line 10">
              <a:extLst>
                <a:ext uri="{FF2B5EF4-FFF2-40B4-BE49-F238E27FC236}">
                  <a16:creationId xmlns:a16="http://schemas.microsoft.com/office/drawing/2014/main" id="{EE4AEC42-A57A-DF44-93B4-7CACADC5DD02}"/>
                </a:ext>
              </a:extLst>
            </p:cNvPr>
            <p:cNvSpPr>
              <a:spLocks noChangeShapeType="1"/>
            </p:cNvSpPr>
            <p:nvPr/>
          </p:nvSpPr>
          <p:spPr bwMode="auto">
            <a:xfrm>
              <a:off x="3245"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Line 11">
              <a:extLst>
                <a:ext uri="{FF2B5EF4-FFF2-40B4-BE49-F238E27FC236}">
                  <a16:creationId xmlns:a16="http://schemas.microsoft.com/office/drawing/2014/main" id="{E92F231B-18D6-7D4D-87D0-000C4D240ABB}"/>
                </a:ext>
              </a:extLst>
            </p:cNvPr>
            <p:cNvSpPr>
              <a:spLocks noChangeShapeType="1"/>
            </p:cNvSpPr>
            <p:nvPr/>
          </p:nvSpPr>
          <p:spPr bwMode="auto">
            <a:xfrm>
              <a:off x="408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Line 12">
              <a:extLst>
                <a:ext uri="{FF2B5EF4-FFF2-40B4-BE49-F238E27FC236}">
                  <a16:creationId xmlns:a16="http://schemas.microsoft.com/office/drawing/2014/main" id="{C503AC1B-CDD2-7240-90D0-D9F32993B64D}"/>
                </a:ext>
              </a:extLst>
            </p:cNvPr>
            <p:cNvSpPr>
              <a:spLocks noChangeShapeType="1"/>
            </p:cNvSpPr>
            <p:nvPr/>
          </p:nvSpPr>
          <p:spPr bwMode="auto">
            <a:xfrm>
              <a:off x="4363" y="2360"/>
              <a:ext cx="0" cy="25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5" name="TextBox 34">
            <a:extLst>
              <a:ext uri="{FF2B5EF4-FFF2-40B4-BE49-F238E27FC236}">
                <a16:creationId xmlns:a16="http://schemas.microsoft.com/office/drawing/2014/main" id="{5F5299A0-A3A0-3841-B9E6-0158741CDB8E}"/>
              </a:ext>
            </a:extLst>
          </p:cNvPr>
          <p:cNvSpPr txBox="1"/>
          <p:nvPr/>
        </p:nvSpPr>
        <p:spPr>
          <a:xfrm>
            <a:off x="1215846" y="2649692"/>
            <a:ext cx="450764" cy="400110"/>
          </a:xfrm>
          <a:prstGeom prst="rect">
            <a:avLst/>
          </a:prstGeom>
          <a:noFill/>
        </p:spPr>
        <p:txBody>
          <a:bodyPr wrap="none" rtlCol="0">
            <a:spAutoFit/>
          </a:bodyPr>
          <a:lstStyle/>
          <a:p>
            <a:r>
              <a:rPr lang="fr-FR" sz="2000"/>
              <a:t>A</a:t>
            </a:r>
            <a:r>
              <a:rPr lang="fr-FR" sz="2000" baseline="-25000"/>
              <a:t>1</a:t>
            </a:r>
          </a:p>
        </p:txBody>
      </p:sp>
      <p:sp>
        <p:nvSpPr>
          <p:cNvPr id="36" name="TextBox 35">
            <a:extLst>
              <a:ext uri="{FF2B5EF4-FFF2-40B4-BE49-F238E27FC236}">
                <a16:creationId xmlns:a16="http://schemas.microsoft.com/office/drawing/2014/main" id="{2DC34E79-BF4A-5649-8E8D-127B54C29469}"/>
              </a:ext>
            </a:extLst>
          </p:cNvPr>
          <p:cNvSpPr txBox="1"/>
          <p:nvPr/>
        </p:nvSpPr>
        <p:spPr>
          <a:xfrm>
            <a:off x="4591151" y="2631660"/>
            <a:ext cx="450764" cy="400110"/>
          </a:xfrm>
          <a:prstGeom prst="rect">
            <a:avLst/>
          </a:prstGeom>
          <a:noFill/>
        </p:spPr>
        <p:txBody>
          <a:bodyPr wrap="none" rtlCol="0">
            <a:spAutoFit/>
          </a:bodyPr>
          <a:lstStyle/>
          <a:p>
            <a:r>
              <a:rPr lang="fr-FR" sz="2000"/>
              <a:t>A</a:t>
            </a:r>
            <a:r>
              <a:rPr lang="fr-FR" sz="2000" baseline="-25000"/>
              <a:t>2</a:t>
            </a:r>
          </a:p>
        </p:txBody>
      </p:sp>
      <p:sp>
        <p:nvSpPr>
          <p:cNvPr id="37" name="TextBox 36">
            <a:extLst>
              <a:ext uri="{FF2B5EF4-FFF2-40B4-BE49-F238E27FC236}">
                <a16:creationId xmlns:a16="http://schemas.microsoft.com/office/drawing/2014/main" id="{8BCAA074-ED18-A446-82AB-9D1F3971BDB3}"/>
              </a:ext>
            </a:extLst>
          </p:cNvPr>
          <p:cNvSpPr txBox="1"/>
          <p:nvPr/>
        </p:nvSpPr>
        <p:spPr>
          <a:xfrm>
            <a:off x="110932" y="3396171"/>
            <a:ext cx="421910" cy="400110"/>
          </a:xfrm>
          <a:prstGeom prst="rect">
            <a:avLst/>
          </a:prstGeom>
          <a:noFill/>
        </p:spPr>
        <p:txBody>
          <a:bodyPr wrap="none" rtlCol="0">
            <a:spAutoFit/>
          </a:bodyPr>
          <a:lstStyle/>
          <a:p>
            <a:r>
              <a:rPr lang="fr-FR" sz="2000"/>
              <a:t>d</a:t>
            </a:r>
            <a:r>
              <a:rPr lang="fr-FR" sz="2000" baseline="-25000"/>
              <a:t>1</a:t>
            </a:r>
          </a:p>
        </p:txBody>
      </p:sp>
      <p:sp>
        <p:nvSpPr>
          <p:cNvPr id="38" name="TextBox 37">
            <a:extLst>
              <a:ext uri="{FF2B5EF4-FFF2-40B4-BE49-F238E27FC236}">
                <a16:creationId xmlns:a16="http://schemas.microsoft.com/office/drawing/2014/main" id="{C4F3EB68-019C-9243-9233-BA0A6557E65A}"/>
              </a:ext>
            </a:extLst>
          </p:cNvPr>
          <p:cNvSpPr txBox="1"/>
          <p:nvPr/>
        </p:nvSpPr>
        <p:spPr>
          <a:xfrm>
            <a:off x="4624189" y="3322182"/>
            <a:ext cx="421910" cy="400110"/>
          </a:xfrm>
          <a:prstGeom prst="rect">
            <a:avLst/>
          </a:prstGeom>
          <a:noFill/>
        </p:spPr>
        <p:txBody>
          <a:bodyPr wrap="none" rtlCol="0">
            <a:spAutoFit/>
          </a:bodyPr>
          <a:lstStyle/>
          <a:p>
            <a:r>
              <a:rPr lang="fr-FR" sz="2000"/>
              <a:t>d</a:t>
            </a:r>
            <a:r>
              <a:rPr lang="fr-FR" sz="2000" baseline="-25000"/>
              <a:t>2</a:t>
            </a:r>
          </a:p>
        </p:txBody>
      </p:sp>
      <p:sp>
        <p:nvSpPr>
          <p:cNvPr id="39" name="TextBox 38">
            <a:extLst>
              <a:ext uri="{FF2B5EF4-FFF2-40B4-BE49-F238E27FC236}">
                <a16:creationId xmlns:a16="http://schemas.microsoft.com/office/drawing/2014/main" id="{D9D1C3D7-3E11-3C4C-8A93-4CC7C0B7A9CD}"/>
              </a:ext>
            </a:extLst>
          </p:cNvPr>
          <p:cNvSpPr txBox="1"/>
          <p:nvPr/>
        </p:nvSpPr>
        <p:spPr>
          <a:xfrm>
            <a:off x="779508" y="2194139"/>
            <a:ext cx="436338" cy="400110"/>
          </a:xfrm>
          <a:prstGeom prst="rect">
            <a:avLst/>
          </a:prstGeom>
          <a:noFill/>
        </p:spPr>
        <p:txBody>
          <a:bodyPr wrap="none" rtlCol="0">
            <a:spAutoFit/>
          </a:bodyPr>
          <a:lstStyle/>
          <a:p>
            <a:r>
              <a:rPr lang="fr-FR" sz="2000"/>
              <a:t>F</a:t>
            </a:r>
            <a:r>
              <a:rPr lang="fr-FR" sz="2000" baseline="-25000"/>
              <a:t>1</a:t>
            </a:r>
          </a:p>
        </p:txBody>
      </p:sp>
      <p:sp>
        <p:nvSpPr>
          <p:cNvPr id="40" name="TextBox 39">
            <a:extLst>
              <a:ext uri="{FF2B5EF4-FFF2-40B4-BE49-F238E27FC236}">
                <a16:creationId xmlns:a16="http://schemas.microsoft.com/office/drawing/2014/main" id="{45C6F46C-45FB-814D-B948-8F44C24F812E}"/>
              </a:ext>
            </a:extLst>
          </p:cNvPr>
          <p:cNvSpPr txBox="1"/>
          <p:nvPr/>
        </p:nvSpPr>
        <p:spPr>
          <a:xfrm>
            <a:off x="3594425" y="2206593"/>
            <a:ext cx="436338" cy="400110"/>
          </a:xfrm>
          <a:prstGeom prst="rect">
            <a:avLst/>
          </a:prstGeom>
          <a:noFill/>
        </p:spPr>
        <p:txBody>
          <a:bodyPr wrap="none" rtlCol="0">
            <a:spAutoFit/>
          </a:bodyPr>
          <a:lstStyle/>
          <a:p>
            <a:r>
              <a:rPr lang="fr-FR" sz="2000"/>
              <a:t>F</a:t>
            </a:r>
            <a:r>
              <a:rPr lang="fr-FR" sz="2000" baseline="-25000"/>
              <a:t>2</a:t>
            </a:r>
          </a:p>
        </p:txBody>
      </p:sp>
      <p:cxnSp>
        <p:nvCxnSpPr>
          <p:cNvPr id="43" name="Straight Connector 42">
            <a:extLst>
              <a:ext uri="{FF2B5EF4-FFF2-40B4-BE49-F238E27FC236}">
                <a16:creationId xmlns:a16="http://schemas.microsoft.com/office/drawing/2014/main" id="{72041A86-CB6E-8143-95EC-DBC39941B9B8}"/>
              </a:ext>
            </a:extLst>
          </p:cNvPr>
          <p:cNvCxnSpPr/>
          <p:nvPr/>
        </p:nvCxnSpPr>
        <p:spPr bwMode="auto">
          <a:xfrm>
            <a:off x="977792" y="2631660"/>
            <a:ext cx="0" cy="709115"/>
          </a:xfrm>
          <a:prstGeom prst="line">
            <a:avLst/>
          </a:prstGeom>
          <a:solidFill>
            <a:schemeClr val="accent1"/>
          </a:solidFill>
          <a:ln w="381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a:extLst>
              <a:ext uri="{FF2B5EF4-FFF2-40B4-BE49-F238E27FC236}">
                <a16:creationId xmlns:a16="http://schemas.microsoft.com/office/drawing/2014/main" id="{1670005F-3F22-544B-9DB3-1C7888177E19}"/>
              </a:ext>
            </a:extLst>
          </p:cNvPr>
          <p:cNvSpPr/>
          <p:nvPr/>
        </p:nvSpPr>
        <p:spPr bwMode="auto">
          <a:xfrm>
            <a:off x="916923" y="3374455"/>
            <a:ext cx="282627" cy="14740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46" name="Rectangle 45">
            <a:extLst>
              <a:ext uri="{FF2B5EF4-FFF2-40B4-BE49-F238E27FC236}">
                <a16:creationId xmlns:a16="http://schemas.microsoft.com/office/drawing/2014/main" id="{D68DDA6F-1A3D-A542-935A-6B0DDC53E2C0}"/>
              </a:ext>
            </a:extLst>
          </p:cNvPr>
          <p:cNvSpPr/>
          <p:nvPr/>
        </p:nvSpPr>
        <p:spPr bwMode="auto">
          <a:xfrm>
            <a:off x="1108867" y="3596226"/>
            <a:ext cx="293675" cy="1050553"/>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cxnSp>
        <p:nvCxnSpPr>
          <p:cNvPr id="47" name="Straight Connector 46">
            <a:extLst>
              <a:ext uri="{FF2B5EF4-FFF2-40B4-BE49-F238E27FC236}">
                <a16:creationId xmlns:a16="http://schemas.microsoft.com/office/drawing/2014/main" id="{1BD635A0-9A2B-A042-9471-DB2E6FD7F2C8}"/>
              </a:ext>
            </a:extLst>
          </p:cNvPr>
          <p:cNvCxnSpPr/>
          <p:nvPr/>
        </p:nvCxnSpPr>
        <p:spPr bwMode="auto">
          <a:xfrm>
            <a:off x="1196609" y="3296069"/>
            <a:ext cx="0" cy="1506479"/>
          </a:xfrm>
          <a:prstGeom prst="line">
            <a:avLst/>
          </a:prstGeom>
          <a:solidFill>
            <a:schemeClr val="accent1"/>
          </a:solidFill>
          <a:ln w="349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49">
            <a:extLst>
              <a:ext uri="{FF2B5EF4-FFF2-40B4-BE49-F238E27FC236}">
                <a16:creationId xmlns:a16="http://schemas.microsoft.com/office/drawing/2014/main" id="{7B321AFA-1A03-E943-A90A-F6971940CD8D}"/>
              </a:ext>
            </a:extLst>
          </p:cNvPr>
          <p:cNvSpPr/>
          <p:nvPr/>
        </p:nvSpPr>
        <p:spPr bwMode="auto">
          <a:xfrm>
            <a:off x="757553" y="3318868"/>
            <a:ext cx="436114" cy="55587"/>
          </a:xfrm>
          <a:prstGeom prst="ellipse">
            <a:avLst/>
          </a:prstGeom>
          <a:solidFill>
            <a:srgbClr val="C0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cxnSp>
        <p:nvCxnSpPr>
          <p:cNvPr id="52" name="Straight Connector 51">
            <a:extLst>
              <a:ext uri="{FF2B5EF4-FFF2-40B4-BE49-F238E27FC236}">
                <a16:creationId xmlns:a16="http://schemas.microsoft.com/office/drawing/2014/main" id="{D86CE08B-C2AB-F446-9B87-F61C24D21CE7}"/>
              </a:ext>
            </a:extLst>
          </p:cNvPr>
          <p:cNvCxnSpPr/>
          <p:nvPr/>
        </p:nvCxnSpPr>
        <p:spPr bwMode="auto">
          <a:xfrm>
            <a:off x="3489865" y="2631660"/>
            <a:ext cx="0" cy="709115"/>
          </a:xfrm>
          <a:prstGeom prst="line">
            <a:avLst/>
          </a:prstGeom>
          <a:solidFill>
            <a:schemeClr val="accent1"/>
          </a:solidFill>
          <a:ln w="38100" cap="flat" cmpd="sng" algn="ctr">
            <a:solidFill>
              <a:srgbClr val="FFC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Oval 52">
            <a:extLst>
              <a:ext uri="{FF2B5EF4-FFF2-40B4-BE49-F238E27FC236}">
                <a16:creationId xmlns:a16="http://schemas.microsoft.com/office/drawing/2014/main" id="{589314F3-BC93-7441-9CCF-578A87F0AD7D}"/>
              </a:ext>
            </a:extLst>
          </p:cNvPr>
          <p:cNvSpPr/>
          <p:nvPr/>
        </p:nvSpPr>
        <p:spPr bwMode="auto">
          <a:xfrm>
            <a:off x="2523992" y="3318868"/>
            <a:ext cx="1932870" cy="55587"/>
          </a:xfrm>
          <a:prstGeom prst="ellipse">
            <a:avLst/>
          </a:prstGeom>
          <a:solidFill>
            <a:srgbClr val="FFC000"/>
          </a:solidFill>
          <a:ln w="127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56" name="Oval 55">
            <a:extLst>
              <a:ext uri="{FF2B5EF4-FFF2-40B4-BE49-F238E27FC236}">
                <a16:creationId xmlns:a16="http://schemas.microsoft.com/office/drawing/2014/main" id="{9E9AD602-CC2A-9549-929D-29993F153680}"/>
              </a:ext>
            </a:extLst>
          </p:cNvPr>
          <p:cNvSpPr/>
          <p:nvPr/>
        </p:nvSpPr>
        <p:spPr bwMode="auto">
          <a:xfrm>
            <a:off x="746179" y="3620956"/>
            <a:ext cx="436114" cy="55587"/>
          </a:xfrm>
          <a:prstGeom prst="ellipse">
            <a:avLst/>
          </a:prstGeom>
          <a:solidFill>
            <a:schemeClr val="bg1"/>
          </a:solidFill>
          <a:ln w="28575" cap="flat" cmpd="sng" algn="ctr">
            <a:solidFill>
              <a:srgbClr val="FF0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57" name="Oval 56">
            <a:extLst>
              <a:ext uri="{FF2B5EF4-FFF2-40B4-BE49-F238E27FC236}">
                <a16:creationId xmlns:a16="http://schemas.microsoft.com/office/drawing/2014/main" id="{7EE0C80D-00C6-D043-9DBB-2949ACA0FA5E}"/>
              </a:ext>
            </a:extLst>
          </p:cNvPr>
          <p:cNvSpPr/>
          <p:nvPr/>
        </p:nvSpPr>
        <p:spPr bwMode="auto">
          <a:xfrm>
            <a:off x="2523992" y="3494443"/>
            <a:ext cx="1932870" cy="55587"/>
          </a:xfrm>
          <a:prstGeom prst="ellipse">
            <a:avLst/>
          </a:prstGeom>
          <a:solidFill>
            <a:schemeClr val="bg1"/>
          </a:solidFill>
          <a:ln w="34925" cap="flat" cmpd="sng" algn="ctr">
            <a:solidFill>
              <a:srgbClr val="FFC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cxnSp>
        <p:nvCxnSpPr>
          <p:cNvPr id="60" name="Straight Arrow Connector 59">
            <a:extLst>
              <a:ext uri="{FF2B5EF4-FFF2-40B4-BE49-F238E27FC236}">
                <a16:creationId xmlns:a16="http://schemas.microsoft.com/office/drawing/2014/main" id="{BB8858CE-6228-5C40-BABC-923008AA03E7}"/>
              </a:ext>
            </a:extLst>
          </p:cNvPr>
          <p:cNvCxnSpPr/>
          <p:nvPr/>
        </p:nvCxnSpPr>
        <p:spPr bwMode="auto">
          <a:xfrm>
            <a:off x="3594425" y="2194139"/>
            <a:ext cx="363741"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a:extLst>
              <a:ext uri="{FF2B5EF4-FFF2-40B4-BE49-F238E27FC236}">
                <a16:creationId xmlns:a16="http://schemas.microsoft.com/office/drawing/2014/main" id="{ABE4DBFB-6466-ED4E-B6D6-EBBC51EB3C05}"/>
              </a:ext>
            </a:extLst>
          </p:cNvPr>
          <p:cNvCxnSpPr/>
          <p:nvPr/>
        </p:nvCxnSpPr>
        <p:spPr bwMode="auto">
          <a:xfrm>
            <a:off x="4653273" y="3368662"/>
            <a:ext cx="363741"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Arrow Connector 62">
            <a:extLst>
              <a:ext uri="{FF2B5EF4-FFF2-40B4-BE49-F238E27FC236}">
                <a16:creationId xmlns:a16="http://schemas.microsoft.com/office/drawing/2014/main" id="{08E1F252-EE3B-784D-8C47-697B7FC6BC12}"/>
              </a:ext>
            </a:extLst>
          </p:cNvPr>
          <p:cNvCxnSpPr/>
          <p:nvPr/>
        </p:nvCxnSpPr>
        <p:spPr bwMode="auto">
          <a:xfrm>
            <a:off x="110932" y="3396171"/>
            <a:ext cx="363741"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a:extLst>
              <a:ext uri="{FF2B5EF4-FFF2-40B4-BE49-F238E27FC236}">
                <a16:creationId xmlns:a16="http://schemas.microsoft.com/office/drawing/2014/main" id="{49F85A57-6957-FE40-BA96-C2ACA045BC75}"/>
              </a:ext>
            </a:extLst>
          </p:cNvPr>
          <p:cNvCxnSpPr/>
          <p:nvPr/>
        </p:nvCxnSpPr>
        <p:spPr bwMode="auto">
          <a:xfrm>
            <a:off x="815806" y="2206593"/>
            <a:ext cx="363741"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a:extLst>
              <a:ext uri="{FF2B5EF4-FFF2-40B4-BE49-F238E27FC236}">
                <a16:creationId xmlns:a16="http://schemas.microsoft.com/office/drawing/2014/main" id="{F2666538-FB93-DD44-ACD5-87DD41322F9A}"/>
              </a:ext>
            </a:extLst>
          </p:cNvPr>
          <p:cNvCxnSpPr/>
          <p:nvPr/>
        </p:nvCxnSpPr>
        <p:spPr bwMode="auto">
          <a:xfrm flipV="1">
            <a:off x="3489865" y="3843409"/>
            <a:ext cx="0" cy="300736"/>
          </a:xfrm>
          <a:prstGeom prst="straightConnector1">
            <a:avLst/>
          </a:prstGeom>
          <a:solidFill>
            <a:schemeClr val="accent1"/>
          </a:solidFill>
          <a:ln w="3810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Arrow Connector 66">
            <a:extLst>
              <a:ext uri="{FF2B5EF4-FFF2-40B4-BE49-F238E27FC236}">
                <a16:creationId xmlns:a16="http://schemas.microsoft.com/office/drawing/2014/main" id="{385EF061-84E4-F14B-90FB-A0C8BDB1279A}"/>
              </a:ext>
            </a:extLst>
          </p:cNvPr>
          <p:cNvCxnSpPr/>
          <p:nvPr/>
        </p:nvCxnSpPr>
        <p:spPr bwMode="auto">
          <a:xfrm>
            <a:off x="975610" y="3863951"/>
            <a:ext cx="0" cy="300736"/>
          </a:xfrm>
          <a:prstGeom prst="straightConnector1">
            <a:avLst/>
          </a:prstGeom>
          <a:solidFill>
            <a:schemeClr val="accent1"/>
          </a:solidFill>
          <a:ln w="3810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a:extLst>
              <a:ext uri="{FF2B5EF4-FFF2-40B4-BE49-F238E27FC236}">
                <a16:creationId xmlns:a16="http://schemas.microsoft.com/office/drawing/2014/main" id="{926A7DC4-BA59-1A44-B3B5-B1DE6A520D05}"/>
              </a:ext>
            </a:extLst>
          </p:cNvPr>
          <p:cNvSpPr txBox="1"/>
          <p:nvPr/>
        </p:nvSpPr>
        <p:spPr>
          <a:xfrm>
            <a:off x="5558147" y="4828727"/>
            <a:ext cx="4162159" cy="707886"/>
          </a:xfrm>
          <a:prstGeom prst="rect">
            <a:avLst/>
          </a:prstGeom>
          <a:noFill/>
        </p:spPr>
        <p:txBody>
          <a:bodyPr wrap="square" rtlCol="0">
            <a:spAutoFit/>
          </a:bodyPr>
          <a:lstStyle/>
          <a:p>
            <a:r>
              <a:rPr lang="fr-FR" sz="2000"/>
              <a:t>Fluide incompressible donc volume conservé</a:t>
            </a:r>
          </a:p>
        </p:txBody>
      </p:sp>
      <p:sp>
        <p:nvSpPr>
          <p:cNvPr id="69" name="TextBox 68">
            <a:extLst>
              <a:ext uri="{FF2B5EF4-FFF2-40B4-BE49-F238E27FC236}">
                <a16:creationId xmlns:a16="http://schemas.microsoft.com/office/drawing/2014/main" id="{83F1B190-DA0F-CC42-8DD1-D55C4B1A941E}"/>
              </a:ext>
            </a:extLst>
          </p:cNvPr>
          <p:cNvSpPr txBox="1"/>
          <p:nvPr/>
        </p:nvSpPr>
        <p:spPr>
          <a:xfrm>
            <a:off x="5558147" y="1493577"/>
            <a:ext cx="3919663" cy="1220847"/>
          </a:xfrm>
          <a:prstGeom prst="rect">
            <a:avLst/>
          </a:prstGeom>
          <a:noFill/>
        </p:spPr>
        <p:txBody>
          <a:bodyPr wrap="none" rtlCol="0">
            <a:spAutoFit/>
          </a:bodyPr>
          <a:lstStyle/>
          <a:p>
            <a:r>
              <a:rPr lang="fr-FR" sz="2000"/>
              <a:t>Principe de conservation énergie</a:t>
            </a:r>
          </a:p>
          <a:p>
            <a:endParaRPr lang="fr-FR" sz="2000"/>
          </a:p>
          <a:p>
            <a:r>
              <a:rPr lang="fr-FR" sz="2000"/>
              <a:t>W</a:t>
            </a:r>
            <a:r>
              <a:rPr lang="fr-FR" sz="2000" baseline="-25000"/>
              <a:t>1</a:t>
            </a:r>
            <a:r>
              <a:rPr lang="fr-FR" sz="2000"/>
              <a:t> = W</a:t>
            </a:r>
            <a:r>
              <a:rPr lang="fr-FR" sz="2000" baseline="-25000"/>
              <a:t>2</a:t>
            </a:r>
          </a:p>
          <a:p>
            <a:endParaRPr lang="fr-FR" sz="2000" baseline="-25000"/>
          </a:p>
        </p:txBody>
      </p:sp>
      <p:sp>
        <p:nvSpPr>
          <p:cNvPr id="71" name="Frame 70">
            <a:extLst>
              <a:ext uri="{FF2B5EF4-FFF2-40B4-BE49-F238E27FC236}">
                <a16:creationId xmlns:a16="http://schemas.microsoft.com/office/drawing/2014/main" id="{57FF502C-40E3-674F-9651-0983D6F03C51}"/>
              </a:ext>
            </a:extLst>
          </p:cNvPr>
          <p:cNvSpPr/>
          <p:nvPr/>
        </p:nvSpPr>
        <p:spPr bwMode="auto">
          <a:xfrm>
            <a:off x="5696534" y="5675255"/>
            <a:ext cx="1282947" cy="524754"/>
          </a:xfrm>
          <a:prstGeom prst="frame">
            <a:avLst/>
          </a:prstGeom>
          <a:solidFill>
            <a:srgbClr val="FF0000"/>
          </a:solid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Helvetica" charset="0"/>
            </a:endParaRPr>
          </a:p>
        </p:txBody>
      </p:sp>
      <p:sp>
        <p:nvSpPr>
          <p:cNvPr id="41" name="TextBox 40">
            <a:extLst>
              <a:ext uri="{FF2B5EF4-FFF2-40B4-BE49-F238E27FC236}">
                <a16:creationId xmlns:a16="http://schemas.microsoft.com/office/drawing/2014/main" id="{A1C43336-25D1-C849-B160-AD2EA05E372A}"/>
              </a:ext>
            </a:extLst>
          </p:cNvPr>
          <p:cNvSpPr txBox="1"/>
          <p:nvPr/>
        </p:nvSpPr>
        <p:spPr>
          <a:xfrm>
            <a:off x="5558147" y="2652169"/>
            <a:ext cx="3919663" cy="605294"/>
          </a:xfrm>
          <a:prstGeom prst="rect">
            <a:avLst/>
          </a:prstGeom>
          <a:noFill/>
        </p:spPr>
        <p:txBody>
          <a:bodyPr wrap="square">
            <a:spAutoFit/>
          </a:bodyPr>
          <a:lstStyle/>
          <a:p>
            <a:r>
              <a:rPr lang="fr-FR" sz="2000"/>
              <a:t>F</a:t>
            </a:r>
            <a:r>
              <a:rPr lang="fr-FR" sz="2000" baseline="-25000"/>
              <a:t>1 </a:t>
            </a:r>
            <a:r>
              <a:rPr lang="fr-FR" sz="2000"/>
              <a:t>x d</a:t>
            </a:r>
            <a:r>
              <a:rPr lang="fr-FR" sz="2000" baseline="-25000"/>
              <a:t>1</a:t>
            </a:r>
            <a:r>
              <a:rPr lang="fr-FR" sz="2000"/>
              <a:t> = F</a:t>
            </a:r>
            <a:r>
              <a:rPr lang="fr-FR" sz="2000" baseline="-25000"/>
              <a:t>2 </a:t>
            </a:r>
            <a:r>
              <a:rPr lang="fr-FR" sz="2000"/>
              <a:t>x d</a:t>
            </a:r>
            <a:r>
              <a:rPr lang="fr-FR" sz="2000" baseline="-25000"/>
              <a:t>2</a:t>
            </a:r>
          </a:p>
          <a:p>
            <a:endParaRPr lang="fr-FR" sz="2000" baseline="-25000"/>
          </a:p>
        </p:txBody>
      </p:sp>
      <p:sp>
        <p:nvSpPr>
          <p:cNvPr id="42" name="TextBox 41">
            <a:extLst>
              <a:ext uri="{FF2B5EF4-FFF2-40B4-BE49-F238E27FC236}">
                <a16:creationId xmlns:a16="http://schemas.microsoft.com/office/drawing/2014/main" id="{D636A1FD-A357-EB46-A769-DE2D061BFA14}"/>
              </a:ext>
            </a:extLst>
          </p:cNvPr>
          <p:cNvSpPr txBox="1"/>
          <p:nvPr/>
        </p:nvSpPr>
        <p:spPr>
          <a:xfrm>
            <a:off x="5558147" y="3240851"/>
            <a:ext cx="3919663" cy="605294"/>
          </a:xfrm>
          <a:prstGeom prst="rect">
            <a:avLst/>
          </a:prstGeom>
          <a:noFill/>
        </p:spPr>
        <p:txBody>
          <a:bodyPr wrap="square">
            <a:spAutoFit/>
          </a:bodyPr>
          <a:lstStyle/>
          <a:p>
            <a:r>
              <a:rPr lang="fr-FR" sz="2000"/>
              <a:t>F</a:t>
            </a:r>
            <a:r>
              <a:rPr lang="fr-FR" sz="2000" baseline="-25000"/>
              <a:t>1</a:t>
            </a:r>
            <a:r>
              <a:rPr lang="fr-FR" sz="2000"/>
              <a:t>/A</a:t>
            </a:r>
            <a:r>
              <a:rPr lang="fr-FR" sz="2000" baseline="-25000"/>
              <a:t>1 </a:t>
            </a:r>
            <a:r>
              <a:rPr lang="fr-FR" sz="2000"/>
              <a:t>x A</a:t>
            </a:r>
            <a:r>
              <a:rPr lang="fr-FR" sz="2000" baseline="-25000"/>
              <a:t>1 </a:t>
            </a:r>
            <a:r>
              <a:rPr lang="fr-FR" sz="2000"/>
              <a:t>x d</a:t>
            </a:r>
            <a:r>
              <a:rPr lang="fr-FR" sz="2000" baseline="-25000"/>
              <a:t>1 </a:t>
            </a:r>
            <a:r>
              <a:rPr lang="fr-FR" sz="2000"/>
              <a:t>= F</a:t>
            </a:r>
            <a:r>
              <a:rPr lang="fr-FR" sz="2000" baseline="-25000"/>
              <a:t>2</a:t>
            </a:r>
            <a:r>
              <a:rPr lang="fr-FR" sz="2000"/>
              <a:t>/A</a:t>
            </a:r>
            <a:r>
              <a:rPr lang="fr-FR" sz="2000" baseline="-25000"/>
              <a:t>2 </a:t>
            </a:r>
            <a:r>
              <a:rPr lang="fr-FR" sz="2000"/>
              <a:t>x A</a:t>
            </a:r>
            <a:r>
              <a:rPr lang="fr-FR" sz="2000" baseline="-25000"/>
              <a:t>2 </a:t>
            </a:r>
            <a:r>
              <a:rPr lang="fr-FR" sz="2000"/>
              <a:t>x d</a:t>
            </a:r>
            <a:r>
              <a:rPr lang="fr-FR" sz="2000" baseline="-25000"/>
              <a:t>2</a:t>
            </a:r>
          </a:p>
          <a:p>
            <a:endParaRPr lang="fr-FR" sz="2000" baseline="-25000"/>
          </a:p>
        </p:txBody>
      </p:sp>
      <p:sp>
        <p:nvSpPr>
          <p:cNvPr id="44" name="TextBox 43">
            <a:extLst>
              <a:ext uri="{FF2B5EF4-FFF2-40B4-BE49-F238E27FC236}">
                <a16:creationId xmlns:a16="http://schemas.microsoft.com/office/drawing/2014/main" id="{18952D2F-8C67-A14B-B877-877A1AA6AEFF}"/>
              </a:ext>
            </a:extLst>
          </p:cNvPr>
          <p:cNvSpPr txBox="1"/>
          <p:nvPr/>
        </p:nvSpPr>
        <p:spPr>
          <a:xfrm>
            <a:off x="5783032" y="4238949"/>
            <a:ext cx="3773488" cy="605294"/>
          </a:xfrm>
          <a:prstGeom prst="rect">
            <a:avLst/>
          </a:prstGeom>
          <a:noFill/>
        </p:spPr>
        <p:txBody>
          <a:bodyPr wrap="square">
            <a:spAutoFit/>
          </a:bodyPr>
          <a:lstStyle/>
          <a:p>
            <a:r>
              <a:rPr lang="fr-FR" sz="2000"/>
              <a:t>P</a:t>
            </a:r>
            <a:r>
              <a:rPr lang="fr-FR" sz="2000" baseline="-25000"/>
              <a:t>1      </a:t>
            </a:r>
            <a:r>
              <a:rPr lang="fr-FR" sz="2000"/>
              <a:t>x   V</a:t>
            </a:r>
            <a:r>
              <a:rPr lang="fr-FR" sz="2000" baseline="-25000"/>
              <a:t>1</a:t>
            </a:r>
            <a:r>
              <a:rPr lang="fr-FR" sz="2000"/>
              <a:t>    = P</a:t>
            </a:r>
            <a:r>
              <a:rPr lang="fr-FR" sz="2000" baseline="-25000"/>
              <a:t>2</a:t>
            </a:r>
            <a:r>
              <a:rPr lang="fr-FR" sz="2000"/>
              <a:t> x V</a:t>
            </a:r>
            <a:r>
              <a:rPr lang="fr-FR" sz="2000" baseline="-25000"/>
              <a:t>2</a:t>
            </a:r>
          </a:p>
          <a:p>
            <a:endParaRPr lang="fr-FR" sz="2000" baseline="-25000"/>
          </a:p>
        </p:txBody>
      </p:sp>
      <p:sp>
        <p:nvSpPr>
          <p:cNvPr id="48" name="TextBox 47">
            <a:extLst>
              <a:ext uri="{FF2B5EF4-FFF2-40B4-BE49-F238E27FC236}">
                <a16:creationId xmlns:a16="http://schemas.microsoft.com/office/drawing/2014/main" id="{568C9943-50E8-594A-8801-8AC464EC4C8E}"/>
              </a:ext>
            </a:extLst>
          </p:cNvPr>
          <p:cNvSpPr txBox="1"/>
          <p:nvPr/>
        </p:nvSpPr>
        <p:spPr>
          <a:xfrm>
            <a:off x="5696534" y="5737577"/>
            <a:ext cx="3781276" cy="400110"/>
          </a:xfrm>
          <a:prstGeom prst="rect">
            <a:avLst/>
          </a:prstGeom>
          <a:noFill/>
        </p:spPr>
        <p:txBody>
          <a:bodyPr wrap="square">
            <a:spAutoFit/>
          </a:bodyPr>
          <a:lstStyle/>
          <a:p>
            <a:r>
              <a:rPr lang="fr-FR" sz="2000"/>
              <a:t>P</a:t>
            </a:r>
            <a:r>
              <a:rPr lang="fr-FR" sz="2000" baseline="-25000"/>
              <a:t>1</a:t>
            </a:r>
            <a:r>
              <a:rPr lang="fr-FR" sz="2000"/>
              <a:t> = P</a:t>
            </a:r>
            <a:r>
              <a:rPr lang="fr-FR" sz="2000" baseline="-25000"/>
              <a:t>2</a:t>
            </a:r>
          </a:p>
        </p:txBody>
      </p:sp>
      <p:sp>
        <p:nvSpPr>
          <p:cNvPr id="2" name="Accolade fermante 1">
            <a:extLst>
              <a:ext uri="{FF2B5EF4-FFF2-40B4-BE49-F238E27FC236}">
                <a16:creationId xmlns:a16="http://schemas.microsoft.com/office/drawing/2014/main" id="{96F592F8-1CE9-A307-DB4A-21666D9203ED}"/>
              </a:ext>
            </a:extLst>
          </p:cNvPr>
          <p:cNvSpPr/>
          <p:nvPr/>
        </p:nvSpPr>
        <p:spPr bwMode="auto">
          <a:xfrm rot="5400000">
            <a:off x="6562990" y="3524533"/>
            <a:ext cx="421910" cy="761035"/>
          </a:xfrm>
          <a:prstGeom prst="righ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Helvetica" charset="0"/>
            </a:endParaRPr>
          </a:p>
        </p:txBody>
      </p:sp>
      <p:sp>
        <p:nvSpPr>
          <p:cNvPr id="3" name="Accolade fermante 2">
            <a:extLst>
              <a:ext uri="{FF2B5EF4-FFF2-40B4-BE49-F238E27FC236}">
                <a16:creationId xmlns:a16="http://schemas.microsoft.com/office/drawing/2014/main" id="{C68C3F3B-4581-B4E1-EB72-E7DB1CE78B32}"/>
              </a:ext>
            </a:extLst>
          </p:cNvPr>
          <p:cNvSpPr/>
          <p:nvPr/>
        </p:nvSpPr>
        <p:spPr bwMode="auto">
          <a:xfrm rot="5400000">
            <a:off x="5801953" y="3516757"/>
            <a:ext cx="421910" cy="761035"/>
          </a:xfrm>
          <a:prstGeom prst="righ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Helvetica" charset="0"/>
            </a:endParaRPr>
          </a:p>
        </p:txBody>
      </p:sp>
      <p:sp>
        <p:nvSpPr>
          <p:cNvPr id="4" name="ZoneTexte 3">
            <a:extLst>
              <a:ext uri="{FF2B5EF4-FFF2-40B4-BE49-F238E27FC236}">
                <a16:creationId xmlns:a16="http://schemas.microsoft.com/office/drawing/2014/main" id="{87675E84-C806-453D-2178-20E59FEE5902}"/>
              </a:ext>
            </a:extLst>
          </p:cNvPr>
          <p:cNvSpPr txBox="1"/>
          <p:nvPr/>
        </p:nvSpPr>
        <p:spPr>
          <a:xfrm>
            <a:off x="1414746" y="5823788"/>
            <a:ext cx="3142207" cy="523220"/>
          </a:xfrm>
          <a:prstGeom prst="rect">
            <a:avLst/>
          </a:prstGeom>
          <a:noFill/>
        </p:spPr>
        <p:txBody>
          <a:bodyPr wrap="none" rtlCol="0">
            <a:spAutoFit/>
          </a:bodyPr>
          <a:lstStyle/>
          <a:p>
            <a:r>
              <a:rPr lang="en-GB"/>
              <a:t>F2 &gt; F1 et d2 &lt; d1</a:t>
            </a:r>
          </a:p>
        </p:txBody>
      </p:sp>
      <p:sp>
        <p:nvSpPr>
          <p:cNvPr id="5" name="ZoneTexte 4">
            <a:extLst>
              <a:ext uri="{FF2B5EF4-FFF2-40B4-BE49-F238E27FC236}">
                <a16:creationId xmlns:a16="http://schemas.microsoft.com/office/drawing/2014/main" id="{387DE443-7851-FE5E-ED17-F5C276C44333}"/>
              </a:ext>
            </a:extLst>
          </p:cNvPr>
          <p:cNvSpPr txBox="1"/>
          <p:nvPr/>
        </p:nvSpPr>
        <p:spPr>
          <a:xfrm>
            <a:off x="876137" y="1323519"/>
            <a:ext cx="3680816" cy="523220"/>
          </a:xfrm>
          <a:prstGeom prst="rect">
            <a:avLst/>
          </a:prstGeom>
          <a:noFill/>
        </p:spPr>
        <p:txBody>
          <a:bodyPr wrap="none" rtlCol="0">
            <a:spAutoFit/>
          </a:bodyPr>
          <a:lstStyle/>
          <a:p>
            <a:r>
              <a:rPr lang="fr-FR"/>
              <a:t>F1 &gt; F2 ou F1 &lt; F2 ? </a:t>
            </a:r>
          </a:p>
        </p:txBody>
      </p:sp>
    </p:spTree>
    <p:extLst>
      <p:ext uri="{BB962C8B-B14F-4D97-AF65-F5344CB8AC3E}">
        <p14:creationId xmlns:p14="http://schemas.microsoft.com/office/powerpoint/2010/main" val="39531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1" grpId="0" animBg="1"/>
      <p:bldP spid="41" grpId="0"/>
      <p:bldP spid="42" grpId="0"/>
      <p:bldP spid="44" grpId="0"/>
      <p:bldP spid="48" grpId="0"/>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84138" y="1241425"/>
            <a:ext cx="9821862" cy="4864100"/>
          </a:xfrm>
        </p:spPr>
        <p:txBody>
          <a:bodyPr/>
          <a:lstStyle/>
          <a:p>
            <a:pPr algn="ctr">
              <a:buFontTx/>
              <a:buNone/>
            </a:pPr>
            <a:r>
              <a:rPr lang="fr-FR" altLang="fr-FR" sz="2400" b="1" dirty="0"/>
              <a:t>Conversion des cm H</a:t>
            </a:r>
            <a:r>
              <a:rPr lang="fr-FR" altLang="fr-FR" sz="2400" b="1" baseline="-25000" dirty="0"/>
              <a:t>2</a:t>
            </a:r>
            <a:r>
              <a:rPr lang="fr-FR" altLang="fr-FR" sz="2400" b="1" dirty="0"/>
              <a:t>O et mm Hg en Pa</a:t>
            </a:r>
          </a:p>
          <a:p>
            <a:r>
              <a:rPr lang="fr-FR" altLang="fr-FR" sz="2400" dirty="0"/>
              <a:t>cm H</a:t>
            </a:r>
            <a:r>
              <a:rPr lang="fr-FR" altLang="fr-FR" sz="2400" baseline="-25000" dirty="0"/>
              <a:t>2</a:t>
            </a:r>
            <a:r>
              <a:rPr lang="fr-FR" altLang="fr-FR" sz="2400" dirty="0"/>
              <a:t>O : soit une colonne d'eau (</a:t>
            </a:r>
            <a:r>
              <a:rPr lang="fr-FR" altLang="fr-FR" sz="2400" dirty="0">
                <a:latin typeface="Symbol" panose="05050102010706020507" pitchFamily="18" charset="2"/>
              </a:rPr>
              <a:t>r</a:t>
            </a:r>
            <a:r>
              <a:rPr lang="fr-FR" altLang="fr-FR" sz="2400" dirty="0"/>
              <a:t> = 1000 kg.m</a:t>
            </a:r>
            <a:r>
              <a:rPr lang="fr-FR" altLang="fr-FR" sz="2400" baseline="30000" dirty="0"/>
              <a:t>-3</a:t>
            </a:r>
            <a:r>
              <a:rPr lang="fr-FR" altLang="fr-FR" sz="2400" dirty="0"/>
              <a:t>)</a:t>
            </a:r>
          </a:p>
          <a:p>
            <a:pPr marL="571500" lvl="1" indent="0">
              <a:buFontTx/>
              <a:buNone/>
            </a:pPr>
            <a:r>
              <a:rPr lang="fr-FR" altLang="fr-FR" sz="2000" dirty="0"/>
              <a:t>Quelle est la différence de pression exprimée en Pa correspondant à 2 points séparés de 1 cm dans la colonne d'eau?</a:t>
            </a:r>
          </a:p>
          <a:p>
            <a:pPr marL="571500" lvl="1" indent="0">
              <a:buFontTx/>
              <a:buNone/>
            </a:pPr>
            <a:r>
              <a:rPr lang="fr-FR" altLang="fr-FR" sz="2000" dirty="0"/>
              <a:t>On a </a:t>
            </a:r>
            <a:r>
              <a:rPr lang="fr-FR" altLang="fr-FR" sz="2000" dirty="0">
                <a:latin typeface="Symbol" panose="05050102010706020507" pitchFamily="18" charset="2"/>
              </a:rPr>
              <a:t>D</a:t>
            </a:r>
            <a:r>
              <a:rPr lang="fr-FR" altLang="fr-FR" sz="2000" dirty="0"/>
              <a:t>P + </a:t>
            </a:r>
            <a:r>
              <a:rPr lang="fr-FR" altLang="fr-FR" sz="2000" dirty="0" err="1">
                <a:latin typeface="Symbol" panose="05050102010706020507" pitchFamily="18" charset="2"/>
              </a:rPr>
              <a:t>r</a:t>
            </a:r>
            <a:r>
              <a:rPr lang="fr-FR" altLang="fr-FR" sz="2000" dirty="0" err="1"/>
              <a:t>g</a:t>
            </a:r>
            <a:r>
              <a:rPr lang="fr-FR" altLang="fr-FR" sz="2000" dirty="0"/>
              <a:t> </a:t>
            </a:r>
            <a:r>
              <a:rPr lang="fr-FR" altLang="fr-FR" sz="2000" dirty="0">
                <a:latin typeface="Symbol" panose="05050102010706020507" pitchFamily="18" charset="2"/>
              </a:rPr>
              <a:t>D</a:t>
            </a:r>
            <a:r>
              <a:rPr lang="fr-FR" altLang="fr-FR" sz="2000" dirty="0"/>
              <a:t>z = 0</a:t>
            </a:r>
          </a:p>
          <a:p>
            <a:pPr marL="571500" lvl="1" indent="0">
              <a:buFontTx/>
              <a:buNone/>
            </a:pPr>
            <a:r>
              <a:rPr lang="fr-FR" altLang="fr-FR" sz="2000" dirty="0"/>
              <a:t>d'où </a:t>
            </a:r>
            <a:r>
              <a:rPr lang="fr-FR" altLang="fr-FR" sz="2000" dirty="0">
                <a:latin typeface="Symbol" panose="05050102010706020507" pitchFamily="18" charset="2"/>
              </a:rPr>
              <a:t>D</a:t>
            </a:r>
            <a:r>
              <a:rPr lang="fr-FR" altLang="fr-FR" sz="2000" dirty="0"/>
              <a:t>P = </a:t>
            </a:r>
            <a:r>
              <a:rPr lang="fr-FR" altLang="fr-FR" sz="2000" dirty="0" err="1">
                <a:latin typeface="Symbol" panose="05050102010706020507" pitchFamily="18" charset="2"/>
              </a:rPr>
              <a:t>r</a:t>
            </a:r>
            <a:r>
              <a:rPr lang="fr-FR" altLang="fr-FR" sz="2000" dirty="0" err="1"/>
              <a:t>g</a:t>
            </a:r>
            <a:r>
              <a:rPr lang="fr-FR" altLang="fr-FR" sz="2000" dirty="0"/>
              <a:t> </a:t>
            </a:r>
            <a:r>
              <a:rPr lang="fr-FR" altLang="fr-FR" sz="2000" dirty="0">
                <a:latin typeface="Symbol" panose="05050102010706020507" pitchFamily="18" charset="2"/>
              </a:rPr>
              <a:t>D</a:t>
            </a:r>
            <a:r>
              <a:rPr lang="fr-FR" altLang="fr-FR" sz="2000" dirty="0"/>
              <a:t>z = 1000 x 9,81 x 0,01 = 98,1 Pa</a:t>
            </a:r>
          </a:p>
          <a:p>
            <a:pPr marL="571500" lvl="1" indent="0">
              <a:buFontTx/>
              <a:buNone/>
            </a:pPr>
            <a:r>
              <a:rPr lang="fr-FR" altLang="fr-FR" sz="2000" dirty="0"/>
              <a:t>Donc 1 cm H</a:t>
            </a:r>
            <a:r>
              <a:rPr lang="fr-FR" altLang="fr-FR" sz="2000" baseline="-25000" dirty="0"/>
              <a:t>2</a:t>
            </a:r>
            <a:r>
              <a:rPr lang="fr-FR" altLang="fr-FR" sz="2000" dirty="0"/>
              <a:t>O = 98,1 Pa</a:t>
            </a:r>
          </a:p>
          <a:p>
            <a:r>
              <a:rPr lang="fr-FR" altLang="fr-FR" sz="2400" dirty="0"/>
              <a:t>mm Hg : soit une colonne de mercure (</a:t>
            </a:r>
            <a:r>
              <a:rPr lang="fr-FR" altLang="fr-FR" sz="2000" dirty="0">
                <a:latin typeface="Symbol" panose="05050102010706020507" pitchFamily="18" charset="2"/>
              </a:rPr>
              <a:t>r</a:t>
            </a:r>
            <a:r>
              <a:rPr lang="fr-FR" altLang="fr-FR" sz="2000" dirty="0"/>
              <a:t> = 13,6 g.cm</a:t>
            </a:r>
            <a:r>
              <a:rPr lang="fr-FR" altLang="fr-FR" sz="2000" baseline="30000" dirty="0"/>
              <a:t>-3</a:t>
            </a:r>
            <a:r>
              <a:rPr lang="fr-FR" altLang="fr-FR" sz="2000" dirty="0"/>
              <a:t>)</a:t>
            </a:r>
          </a:p>
          <a:p>
            <a:pPr marL="571500" lvl="1" indent="0">
              <a:buFontTx/>
              <a:buNone/>
            </a:pPr>
            <a:r>
              <a:rPr lang="fr-FR" altLang="fr-FR" sz="2000" dirty="0"/>
              <a:t>Quelle est la différence de pression exprimée en Pa correspondant à 2 points séparés de 1 mm dans la colonne de mercure ?</a:t>
            </a:r>
          </a:p>
          <a:p>
            <a:pPr marL="571500" lvl="1" indent="0">
              <a:buFontTx/>
              <a:buNone/>
            </a:pPr>
            <a:r>
              <a:rPr lang="fr-FR" altLang="fr-FR" sz="2000" dirty="0"/>
              <a:t>On a </a:t>
            </a:r>
            <a:r>
              <a:rPr lang="fr-FR" altLang="fr-FR" sz="2000" dirty="0">
                <a:latin typeface="Symbol" panose="05050102010706020507" pitchFamily="18" charset="2"/>
              </a:rPr>
              <a:t>D</a:t>
            </a:r>
            <a:r>
              <a:rPr lang="fr-FR" altLang="fr-FR" sz="2000" dirty="0"/>
              <a:t>P + </a:t>
            </a:r>
            <a:r>
              <a:rPr lang="fr-FR" altLang="fr-FR" sz="2000" dirty="0" err="1">
                <a:latin typeface="Symbol" panose="05050102010706020507" pitchFamily="18" charset="2"/>
              </a:rPr>
              <a:t>r</a:t>
            </a:r>
            <a:r>
              <a:rPr lang="fr-FR" altLang="fr-FR" sz="2000" dirty="0" err="1"/>
              <a:t>g</a:t>
            </a:r>
            <a:r>
              <a:rPr lang="fr-FR" altLang="fr-FR" sz="2000" dirty="0"/>
              <a:t> </a:t>
            </a:r>
            <a:r>
              <a:rPr lang="fr-FR" altLang="fr-FR" sz="2000" dirty="0">
                <a:latin typeface="Symbol" panose="05050102010706020507" pitchFamily="18" charset="2"/>
              </a:rPr>
              <a:t>D</a:t>
            </a:r>
            <a:r>
              <a:rPr lang="fr-FR" altLang="fr-FR" sz="2000" dirty="0"/>
              <a:t>z = 0 et 10</a:t>
            </a:r>
            <a:r>
              <a:rPr lang="fr-FR" altLang="fr-FR" sz="2000" baseline="30000" dirty="0"/>
              <a:t>6</a:t>
            </a:r>
            <a:r>
              <a:rPr lang="fr-FR" altLang="fr-FR" sz="2000" dirty="0"/>
              <a:t> cm</a:t>
            </a:r>
            <a:r>
              <a:rPr lang="fr-FR" altLang="fr-FR" sz="2000" baseline="30000" dirty="0"/>
              <a:t>3</a:t>
            </a:r>
            <a:r>
              <a:rPr lang="fr-FR" altLang="fr-FR" sz="2000" dirty="0"/>
              <a:t> = 1 m</a:t>
            </a:r>
            <a:r>
              <a:rPr lang="fr-FR" altLang="fr-FR" sz="2000" baseline="30000" dirty="0"/>
              <a:t>3</a:t>
            </a:r>
            <a:r>
              <a:rPr lang="fr-FR" altLang="fr-FR" sz="2000" dirty="0"/>
              <a:t> d'où </a:t>
            </a:r>
            <a:r>
              <a:rPr lang="fr-FR" altLang="fr-FR" sz="2000" dirty="0">
                <a:latin typeface="Symbol" panose="05050102010706020507" pitchFamily="18" charset="2"/>
              </a:rPr>
              <a:t>r</a:t>
            </a:r>
            <a:r>
              <a:rPr lang="fr-FR" altLang="fr-FR" sz="2000" dirty="0"/>
              <a:t> = 13600 kg.m</a:t>
            </a:r>
            <a:r>
              <a:rPr lang="fr-FR" altLang="fr-FR" sz="2000" baseline="30000" dirty="0"/>
              <a:t>-3</a:t>
            </a:r>
            <a:endParaRPr lang="fr-FR" altLang="fr-FR" sz="2000" dirty="0"/>
          </a:p>
          <a:p>
            <a:pPr marL="571500" lvl="1" indent="0">
              <a:buFontTx/>
              <a:buNone/>
            </a:pPr>
            <a:r>
              <a:rPr lang="fr-FR" altLang="fr-FR" sz="2000" dirty="0"/>
              <a:t>d'où </a:t>
            </a:r>
            <a:r>
              <a:rPr lang="fr-FR" altLang="fr-FR" sz="2000" dirty="0">
                <a:latin typeface="Symbol" panose="05050102010706020507" pitchFamily="18" charset="2"/>
              </a:rPr>
              <a:t>D</a:t>
            </a:r>
            <a:r>
              <a:rPr lang="fr-FR" altLang="fr-FR" sz="2000" dirty="0"/>
              <a:t>P = </a:t>
            </a:r>
            <a:r>
              <a:rPr lang="fr-FR" altLang="fr-FR" sz="2000" dirty="0" err="1">
                <a:latin typeface="Symbol" panose="05050102010706020507" pitchFamily="18" charset="2"/>
              </a:rPr>
              <a:t>r</a:t>
            </a:r>
            <a:r>
              <a:rPr lang="fr-FR" altLang="fr-FR" sz="2000" dirty="0" err="1"/>
              <a:t>g</a:t>
            </a:r>
            <a:r>
              <a:rPr lang="fr-FR" altLang="fr-FR" sz="2000" dirty="0"/>
              <a:t> </a:t>
            </a:r>
            <a:r>
              <a:rPr lang="fr-FR" altLang="fr-FR" sz="2000" dirty="0">
                <a:latin typeface="Symbol" panose="05050102010706020507" pitchFamily="18" charset="2"/>
              </a:rPr>
              <a:t>D</a:t>
            </a:r>
            <a:r>
              <a:rPr lang="fr-FR" altLang="fr-FR" sz="2000" dirty="0"/>
              <a:t>z = 13600 x 9,81 x 0,001 = 133,4 Pa</a:t>
            </a:r>
          </a:p>
          <a:p>
            <a:pPr marL="571500" lvl="1" indent="0">
              <a:buFontTx/>
              <a:buNone/>
            </a:pPr>
            <a:r>
              <a:rPr lang="fr-FR" altLang="fr-FR" sz="2000" dirty="0"/>
              <a:t>Donc 1 mm Hg = 133,4 Pa = 1,36 cm H</a:t>
            </a:r>
            <a:r>
              <a:rPr lang="fr-FR" altLang="fr-FR" sz="2000" baseline="-25000" dirty="0"/>
              <a:t>2</a:t>
            </a:r>
            <a:r>
              <a:rPr lang="fr-FR" altLang="fr-FR" sz="2000" dirty="0"/>
              <a:t>O</a:t>
            </a:r>
          </a:p>
        </p:txBody>
      </p:sp>
      <p:sp>
        <p:nvSpPr>
          <p:cNvPr id="35843" name="Rectangle 4"/>
          <p:cNvSpPr>
            <a:spLocks noChangeArrowheads="1"/>
          </p:cNvSpPr>
          <p:nvPr/>
        </p:nvSpPr>
        <p:spPr bwMode="auto">
          <a:xfrm>
            <a:off x="730250" y="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a:spcBef>
                <a:spcPct val="0"/>
              </a:spcBef>
              <a:buFontTx/>
              <a:buNone/>
            </a:pPr>
            <a:r>
              <a:rPr lang="fr-FR" altLang="fr-FR" sz="3600" b="1">
                <a:solidFill>
                  <a:schemeClr val="tx2"/>
                </a:solidFill>
              </a:rPr>
              <a:t>HYDROSTATIQUE</a:t>
            </a:r>
            <a:br>
              <a:rPr lang="fr-FR" altLang="fr-FR" sz="3600" b="1">
                <a:solidFill>
                  <a:schemeClr val="tx2"/>
                </a:solidFill>
              </a:rPr>
            </a:br>
            <a:r>
              <a:rPr lang="fr-FR" altLang="fr-FR" sz="2800">
                <a:solidFill>
                  <a:schemeClr val="tx2"/>
                </a:solidFill>
              </a:rPr>
              <a:t>Les Unités : applications</a:t>
            </a:r>
          </a:p>
        </p:txBody>
      </p:sp>
      <p:sp>
        <p:nvSpPr>
          <p:cNvPr id="35844" name="Text Box 5"/>
          <p:cNvSpPr txBox="1">
            <a:spLocks noChangeArrowheads="1"/>
          </p:cNvSpPr>
          <p:nvPr/>
        </p:nvSpPr>
        <p:spPr bwMode="auto">
          <a:xfrm>
            <a:off x="5368925" y="6491288"/>
            <a:ext cx="403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r>
              <a:rPr lang="fr-FR" altLang="fr-FR" sz="1800"/>
              <a:t>Hydrostatique. Les unités de Pression</a:t>
            </a:r>
          </a:p>
        </p:txBody>
      </p:sp>
    </p:spTree>
    <p:extLst>
      <p:ext uri="{BB962C8B-B14F-4D97-AF65-F5344CB8AC3E}">
        <p14:creationId xmlns:p14="http://schemas.microsoft.com/office/powerpoint/2010/main" val="74684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4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84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8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8F9766-60F4-CDF3-27B7-AAD64B8EF656}"/>
              </a:ext>
            </a:extLst>
          </p:cNvPr>
          <p:cNvSpPr>
            <a:spLocks noGrp="1"/>
          </p:cNvSpPr>
          <p:nvPr>
            <p:ph type="title"/>
          </p:nvPr>
        </p:nvSpPr>
        <p:spPr/>
        <p:txBody>
          <a:bodyPr/>
          <a:lstStyle/>
          <a:p>
            <a:r>
              <a:rPr lang="fr-FR"/>
              <a:t>Notion de pression</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EB29A31-6B01-91D9-81D3-2DE4C2127AAE}"/>
                  </a:ext>
                </a:extLst>
              </p:cNvPr>
              <p:cNvSpPr>
                <a:spLocks noGrp="1"/>
              </p:cNvSpPr>
              <p:nvPr>
                <p:ph idx="1"/>
              </p:nvPr>
            </p:nvSpPr>
            <p:spPr>
              <a:xfrm>
                <a:off x="3802857" y="2095859"/>
                <a:ext cx="4011613" cy="1763689"/>
              </a:xfrm>
            </p:spPr>
            <p:txBody>
              <a:bodyPr/>
              <a:lstStyle/>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r>
                        <a:rPr lang="fr-FR" b="0" i="1" smtClean="0">
                          <a:latin typeface="Cambria Math" panose="02040503050406030204" pitchFamily="18" charset="0"/>
                        </a:rPr>
                        <m:t> =</m:t>
                      </m:r>
                      <m:f>
                        <m:fPr>
                          <m:ctrlPr>
                            <a:rPr lang="fr-FR" b="0" i="1" smtClean="0">
                              <a:latin typeface="Cambria Math" panose="02040503050406030204" pitchFamily="18" charset="0"/>
                              <a:ea typeface="Cambria Math" panose="02040503050406030204" pitchFamily="18" charset="0"/>
                            </a:rPr>
                          </m:ctrlPr>
                        </m:fPr>
                        <m:num>
                          <m:acc>
                            <m:accPr>
                              <m:chr m:val="⃗"/>
                              <m:ctrlPr>
                                <a:rPr lang="fr-FR" b="0" i="1" smtClean="0">
                                  <a:latin typeface="Cambria Math" panose="02040503050406030204" pitchFamily="18" charset="0"/>
                                  <a:ea typeface="Cambria Math" panose="02040503050406030204" pitchFamily="18" charset="0"/>
                                </a:rPr>
                              </m:ctrlPr>
                            </m:accPr>
                            <m:e>
                              <m:d>
                                <m:dPr>
                                  <m:begChr m:val="‖"/>
                                  <m:endChr m:val="‖"/>
                                  <m:ctrlPr>
                                    <a:rPr lang="fr-FR" b="0" i="1" smtClean="0">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𝑑𝑓</m:t>
                                  </m:r>
                                </m:e>
                              </m:d>
                            </m:e>
                          </m:acc>
                        </m:num>
                        <m:den>
                          <m:r>
                            <a:rPr lang="fr-FR" b="0" i="1" smtClean="0">
                              <a:latin typeface="Cambria Math" panose="02040503050406030204" pitchFamily="18" charset="0"/>
                              <a:ea typeface="Cambria Math" panose="02040503050406030204" pitchFamily="18" charset="0"/>
                            </a:rPr>
                            <m:t>𝑑𝑆</m:t>
                          </m:r>
                        </m:den>
                      </m:f>
                    </m:oMath>
                  </m:oMathPara>
                </a14:m>
                <a:endParaRPr lang="fr-FR" dirty="0"/>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2EB29A31-6B01-91D9-81D3-2DE4C2127AAE}"/>
                  </a:ext>
                </a:extLst>
              </p:cNvPr>
              <p:cNvSpPr>
                <a:spLocks noGrp="1" noRot="1" noChangeAspect="1" noMove="1" noResize="1" noEditPoints="1" noAdjustHandles="1" noChangeArrowheads="1" noChangeShapeType="1" noTextEdit="1"/>
              </p:cNvSpPr>
              <p:nvPr>
                <p:ph idx="1"/>
              </p:nvPr>
            </p:nvSpPr>
            <p:spPr>
              <a:xfrm>
                <a:off x="3802857" y="2095859"/>
                <a:ext cx="4011613" cy="1763689"/>
              </a:xfrm>
              <a:blipFill>
                <a:blip r:embed="rId3"/>
                <a:stretch>
                  <a:fillRect/>
                </a:stretch>
              </a:blipFill>
            </p:spPr>
            <p:txBody>
              <a:bodyPr/>
              <a:lstStyle/>
              <a:p>
                <a:r>
                  <a:rPr lang="en-US">
                    <a:noFill/>
                  </a:rPr>
                  <a:t> </a:t>
                </a:r>
              </a:p>
            </p:txBody>
          </p:sp>
        </mc:Fallback>
      </mc:AlternateContent>
      <p:sp>
        <p:nvSpPr>
          <p:cNvPr id="6" name="ZoneTexte 5">
            <a:extLst>
              <a:ext uri="{FF2B5EF4-FFF2-40B4-BE49-F238E27FC236}">
                <a16:creationId xmlns:a16="http://schemas.microsoft.com/office/drawing/2014/main" id="{DA84D7D1-A548-0F0F-2188-6A753BE2F55E}"/>
              </a:ext>
            </a:extLst>
          </p:cNvPr>
          <p:cNvSpPr txBox="1"/>
          <p:nvPr/>
        </p:nvSpPr>
        <p:spPr>
          <a:xfrm>
            <a:off x="-119062" y="2551497"/>
            <a:ext cx="5072062" cy="523220"/>
          </a:xfrm>
          <a:prstGeom prst="rect">
            <a:avLst/>
          </a:prstGeom>
          <a:noFill/>
        </p:spPr>
        <p:txBody>
          <a:bodyPr wrap="square">
            <a:spAutoFit/>
          </a:bodyPr>
          <a:lstStyle/>
          <a:p>
            <a:pPr marL="0" indent="0" algn="ctr">
              <a:buNone/>
            </a:pPr>
            <a:r>
              <a:rPr lang="fr-FR" sz="2800"/>
              <a:t>Unité : le Pascal (Pa)</a:t>
            </a:r>
          </a:p>
        </p:txBody>
      </p:sp>
      <p:sp>
        <p:nvSpPr>
          <p:cNvPr id="7" name="ZoneTexte 6">
            <a:extLst>
              <a:ext uri="{FF2B5EF4-FFF2-40B4-BE49-F238E27FC236}">
                <a16:creationId xmlns:a16="http://schemas.microsoft.com/office/drawing/2014/main" id="{E27C81B8-115C-D60F-99C3-5BCB1341ECA7}"/>
              </a:ext>
            </a:extLst>
          </p:cNvPr>
          <p:cNvSpPr txBox="1"/>
          <p:nvPr/>
        </p:nvSpPr>
        <p:spPr>
          <a:xfrm>
            <a:off x="7163594" y="2289887"/>
            <a:ext cx="444352" cy="523220"/>
          </a:xfrm>
          <a:prstGeom prst="rect">
            <a:avLst/>
          </a:prstGeom>
          <a:noFill/>
        </p:spPr>
        <p:txBody>
          <a:bodyPr wrap="none" rtlCol="0">
            <a:spAutoFit/>
          </a:bodyPr>
          <a:lstStyle/>
          <a:p>
            <a:r>
              <a:rPr lang="fr-FR"/>
              <a:t>N</a:t>
            </a:r>
          </a:p>
        </p:txBody>
      </p:sp>
      <p:sp>
        <p:nvSpPr>
          <p:cNvPr id="8" name="ZoneTexte 7">
            <a:extLst>
              <a:ext uri="{FF2B5EF4-FFF2-40B4-BE49-F238E27FC236}">
                <a16:creationId xmlns:a16="http://schemas.microsoft.com/office/drawing/2014/main" id="{ABFEB6D0-330E-EA70-AC14-EA31805154A2}"/>
              </a:ext>
            </a:extLst>
          </p:cNvPr>
          <p:cNvSpPr txBox="1"/>
          <p:nvPr/>
        </p:nvSpPr>
        <p:spPr>
          <a:xfrm>
            <a:off x="7152630" y="2813107"/>
            <a:ext cx="617477" cy="523220"/>
          </a:xfrm>
          <a:prstGeom prst="rect">
            <a:avLst/>
          </a:prstGeom>
          <a:noFill/>
        </p:spPr>
        <p:txBody>
          <a:bodyPr wrap="none" rtlCol="0">
            <a:spAutoFit/>
          </a:bodyPr>
          <a:lstStyle/>
          <a:p>
            <a:r>
              <a:rPr lang="fr-FR"/>
              <a:t>m</a:t>
            </a:r>
            <a:r>
              <a:rPr lang="fr-FR" baseline="30000"/>
              <a:t>2</a:t>
            </a:r>
          </a:p>
        </p:txBody>
      </p:sp>
      <p:sp>
        <p:nvSpPr>
          <p:cNvPr id="9" name="ZoneTexte 8">
            <a:extLst>
              <a:ext uri="{FF2B5EF4-FFF2-40B4-BE49-F238E27FC236}">
                <a16:creationId xmlns:a16="http://schemas.microsoft.com/office/drawing/2014/main" id="{69EBE540-5F2C-6CF8-8E98-48D6DD410CED}"/>
              </a:ext>
            </a:extLst>
          </p:cNvPr>
          <p:cNvSpPr txBox="1"/>
          <p:nvPr/>
        </p:nvSpPr>
        <p:spPr>
          <a:xfrm>
            <a:off x="670470" y="3597937"/>
            <a:ext cx="9357049" cy="2246769"/>
          </a:xfrm>
          <a:prstGeom prst="rect">
            <a:avLst/>
          </a:prstGeom>
          <a:noFill/>
        </p:spPr>
        <p:txBody>
          <a:bodyPr wrap="none" rtlCol="0">
            <a:spAutoFit/>
          </a:bodyPr>
          <a:lstStyle/>
          <a:p>
            <a:r>
              <a:rPr lang="fr-FR" dirty="0"/>
              <a:t>Pression atmosphérique : 1.013 x 10</a:t>
            </a:r>
            <a:r>
              <a:rPr lang="fr-FR" baseline="30000" dirty="0"/>
              <a:t>5</a:t>
            </a:r>
            <a:r>
              <a:rPr lang="fr-FR" dirty="0"/>
              <a:t> Pa (1 bar = 10</a:t>
            </a:r>
            <a:r>
              <a:rPr lang="fr-FR" baseline="30000" dirty="0"/>
              <a:t>5</a:t>
            </a:r>
            <a:r>
              <a:rPr lang="fr-FR" dirty="0"/>
              <a:t> Pa)</a:t>
            </a:r>
          </a:p>
          <a:p>
            <a:endParaRPr lang="fr-FR" dirty="0"/>
          </a:p>
          <a:p>
            <a:r>
              <a:rPr lang="fr-FR" dirty="0"/>
              <a:t>En médecine : </a:t>
            </a:r>
          </a:p>
          <a:p>
            <a:r>
              <a:rPr lang="fr-FR" dirty="0"/>
              <a:t>- millimètre de mercure : 1 </a:t>
            </a:r>
            <a:r>
              <a:rPr lang="fr-FR" dirty="0" err="1"/>
              <a:t>mmHg</a:t>
            </a:r>
            <a:r>
              <a:rPr lang="fr-FR" dirty="0"/>
              <a:t> = 133,4 Pa</a:t>
            </a:r>
          </a:p>
          <a:p>
            <a:r>
              <a:rPr lang="fr-FR" dirty="0"/>
              <a:t>- centimètre d’eau : 1 cm H</a:t>
            </a:r>
            <a:r>
              <a:rPr lang="fr-FR" baseline="-25000" dirty="0"/>
              <a:t>2</a:t>
            </a:r>
            <a:r>
              <a:rPr lang="fr-FR" dirty="0"/>
              <a:t>0 = 98,1 Pa </a:t>
            </a:r>
          </a:p>
        </p:txBody>
      </p:sp>
    </p:spTree>
    <p:extLst>
      <p:ext uri="{BB962C8B-B14F-4D97-AF65-F5344CB8AC3E}">
        <p14:creationId xmlns:p14="http://schemas.microsoft.com/office/powerpoint/2010/main" val="1973410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B3428-E25C-EB1A-E6F8-766C8D33C1E1}"/>
              </a:ext>
            </a:extLst>
          </p:cNvPr>
          <p:cNvSpPr>
            <a:spLocks noGrp="1"/>
          </p:cNvSpPr>
          <p:nvPr>
            <p:ph type="title"/>
          </p:nvPr>
        </p:nvSpPr>
        <p:spPr/>
        <p:txBody>
          <a:bodyPr/>
          <a:lstStyle/>
          <a:p>
            <a:r>
              <a:rPr lang="fr-FR" dirty="0"/>
              <a:t>Autres pressions physiologiques</a:t>
            </a:r>
          </a:p>
        </p:txBody>
      </p:sp>
      <p:sp>
        <p:nvSpPr>
          <p:cNvPr id="3" name="Espace réservé du contenu 2">
            <a:extLst>
              <a:ext uri="{FF2B5EF4-FFF2-40B4-BE49-F238E27FC236}">
                <a16:creationId xmlns:a16="http://schemas.microsoft.com/office/drawing/2014/main" id="{8E1C613D-23D4-21A2-221F-66A0AB02747F}"/>
              </a:ext>
            </a:extLst>
          </p:cNvPr>
          <p:cNvSpPr>
            <a:spLocks noGrp="1"/>
          </p:cNvSpPr>
          <p:nvPr>
            <p:ph idx="1"/>
          </p:nvPr>
        </p:nvSpPr>
        <p:spPr>
          <a:xfrm>
            <a:off x="82550" y="3744304"/>
            <a:ext cx="9821863" cy="585418"/>
          </a:xfrm>
        </p:spPr>
        <p:txBody>
          <a:bodyPr/>
          <a:lstStyle/>
          <a:p>
            <a:r>
              <a:rPr lang="fr-FR" dirty="0"/>
              <a:t>Pression veineuse</a:t>
            </a:r>
          </a:p>
        </p:txBody>
      </p:sp>
    </p:spTree>
    <p:extLst>
      <p:ext uri="{BB962C8B-B14F-4D97-AF65-F5344CB8AC3E}">
        <p14:creationId xmlns:p14="http://schemas.microsoft.com/office/powerpoint/2010/main" val="1973971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A86C0-1FC4-8F61-3DCC-09350527A3BD}"/>
              </a:ext>
            </a:extLst>
          </p:cNvPr>
          <p:cNvSpPr>
            <a:spLocks noGrp="1"/>
          </p:cNvSpPr>
          <p:nvPr>
            <p:ph type="title"/>
          </p:nvPr>
        </p:nvSpPr>
        <p:spPr>
          <a:xfrm>
            <a:off x="-1306213" y="0"/>
            <a:ext cx="8420100" cy="1143000"/>
          </a:xfrm>
        </p:spPr>
        <p:txBody>
          <a:bodyPr/>
          <a:lstStyle/>
          <a:p>
            <a:r>
              <a:rPr lang="fr-FR" dirty="0"/>
              <a:t>Pression veineuse</a:t>
            </a:r>
          </a:p>
        </p:txBody>
      </p:sp>
      <p:sp>
        <p:nvSpPr>
          <p:cNvPr id="3" name="Espace réservé du contenu 2">
            <a:extLst>
              <a:ext uri="{FF2B5EF4-FFF2-40B4-BE49-F238E27FC236}">
                <a16:creationId xmlns:a16="http://schemas.microsoft.com/office/drawing/2014/main" id="{F50F888A-13BA-0E66-0141-FF83B85572DC}"/>
              </a:ext>
            </a:extLst>
          </p:cNvPr>
          <p:cNvSpPr>
            <a:spLocks noGrp="1"/>
          </p:cNvSpPr>
          <p:nvPr>
            <p:ph idx="1"/>
          </p:nvPr>
        </p:nvSpPr>
        <p:spPr>
          <a:xfrm>
            <a:off x="86497" y="782046"/>
            <a:ext cx="5634681" cy="6223884"/>
          </a:xfrm>
        </p:spPr>
        <p:txBody>
          <a:bodyPr/>
          <a:lstStyle/>
          <a:p>
            <a:r>
              <a:rPr lang="fr-FR" sz="2400" dirty="0"/>
              <a:t>Pression exercée par le sang sur les parois des veines.</a:t>
            </a:r>
          </a:p>
          <a:p>
            <a:pPr lvl="1"/>
            <a:r>
              <a:rPr lang="fr-FR" sz="2400" dirty="0">
                <a:solidFill>
                  <a:schemeClr val="accent2"/>
                </a:solidFill>
              </a:rPr>
              <a:t>Pression veineuse périphérique </a:t>
            </a:r>
            <a:r>
              <a:rPr lang="fr-FR" sz="2400" dirty="0"/>
              <a:t>: ponction d’une veine au pli du creux du coude chez un sujet allongé, comprise entre 3 et 12 cm d’eau</a:t>
            </a:r>
          </a:p>
          <a:p>
            <a:pPr lvl="1"/>
            <a:r>
              <a:rPr lang="fr-FR" sz="2400" dirty="0">
                <a:solidFill>
                  <a:schemeClr val="accent2"/>
                </a:solidFill>
              </a:rPr>
              <a:t>Pression veineuse centrale </a:t>
            </a:r>
            <a:r>
              <a:rPr lang="fr-FR" sz="2400" dirty="0"/>
              <a:t>: cathétérisme dans la veine cave supérieur à l’entrée de l’oreillette droite, inférieur à 8 cm d’eau</a:t>
            </a:r>
          </a:p>
          <a:p>
            <a:pPr marL="371475" lvl="1" indent="0">
              <a:buNone/>
            </a:pPr>
            <a:r>
              <a:rPr lang="fr-FR" sz="2400" dirty="0"/>
              <a:t>   Peut devenir nulle ou négative en cas de choc hypovolémique</a:t>
            </a:r>
          </a:p>
        </p:txBody>
      </p:sp>
      <p:pic>
        <p:nvPicPr>
          <p:cNvPr id="1026" name="Picture 2" descr="1 -Système artériel et le système veineux">
            <a:extLst>
              <a:ext uri="{FF2B5EF4-FFF2-40B4-BE49-F238E27FC236}">
                <a16:creationId xmlns:a16="http://schemas.microsoft.com/office/drawing/2014/main" id="{1F5D4662-93A2-A977-8599-9B4ED0F1B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547" y="868644"/>
            <a:ext cx="4142696" cy="454455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46166FF-2F0A-4FD2-EBF3-8B4030549704}"/>
              </a:ext>
            </a:extLst>
          </p:cNvPr>
          <p:cNvSpPr txBox="1"/>
          <p:nvPr/>
        </p:nvSpPr>
        <p:spPr>
          <a:xfrm>
            <a:off x="6579183" y="5655826"/>
            <a:ext cx="3326817" cy="692497"/>
          </a:xfrm>
          <a:prstGeom prst="rect">
            <a:avLst/>
          </a:prstGeom>
          <a:noFill/>
        </p:spPr>
        <p:txBody>
          <a:bodyPr wrap="square">
            <a:spAutoFit/>
          </a:bodyPr>
          <a:lstStyle/>
          <a:p>
            <a:r>
              <a:rPr lang="fr-FR" sz="975" dirty="0"/>
              <a:t>Image de Thèse </a:t>
            </a:r>
            <a:r>
              <a:rPr lang="fr-FR" sz="975" dirty="0" err="1"/>
              <a:t>Meddah</a:t>
            </a:r>
            <a:r>
              <a:rPr lang="fr-FR" sz="975" dirty="0"/>
              <a:t>, Karim, 2021/10/09, Implémentation sur FPGA d'un système intelligent pour la surveillance de l'état de santé des patients souffrants d'arythmie cardiaque</a:t>
            </a:r>
          </a:p>
        </p:txBody>
      </p:sp>
    </p:spTree>
    <p:extLst>
      <p:ext uri="{BB962C8B-B14F-4D97-AF65-F5344CB8AC3E}">
        <p14:creationId xmlns:p14="http://schemas.microsoft.com/office/powerpoint/2010/main" val="1325104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4D1D9-FC94-5676-5F68-CB9653FA1CAA}"/>
              </a:ext>
            </a:extLst>
          </p:cNvPr>
          <p:cNvSpPr>
            <a:spLocks noGrp="1"/>
          </p:cNvSpPr>
          <p:nvPr>
            <p:ph type="title"/>
          </p:nvPr>
        </p:nvSpPr>
        <p:spPr/>
        <p:txBody>
          <a:bodyPr/>
          <a:lstStyle/>
          <a:p>
            <a:r>
              <a:rPr lang="fr-FR" sz="4000" dirty="0"/>
              <a:t>Exercice — À quelle hauteur placer la poche de perfusion ?</a:t>
            </a:r>
            <a:br>
              <a:rPr lang="fr-FR" sz="4000" dirty="0"/>
            </a:br>
            <a:endParaRPr lang="fr-FR" sz="4000" dirty="0"/>
          </a:p>
        </p:txBody>
      </p:sp>
      <p:sp>
        <p:nvSpPr>
          <p:cNvPr id="3" name="Espace réservé du contenu 2">
            <a:extLst>
              <a:ext uri="{FF2B5EF4-FFF2-40B4-BE49-F238E27FC236}">
                <a16:creationId xmlns:a16="http://schemas.microsoft.com/office/drawing/2014/main" id="{ADC1AF1B-1EC0-CF99-823F-7EA5DB486F8F}"/>
              </a:ext>
            </a:extLst>
          </p:cNvPr>
          <p:cNvSpPr>
            <a:spLocks noGrp="1"/>
          </p:cNvSpPr>
          <p:nvPr>
            <p:ph idx="1"/>
          </p:nvPr>
        </p:nvSpPr>
        <p:spPr>
          <a:xfrm>
            <a:off x="82550" y="2180800"/>
            <a:ext cx="9821863" cy="3712428"/>
          </a:xfrm>
        </p:spPr>
        <p:txBody>
          <a:bodyPr/>
          <a:lstStyle/>
          <a:p>
            <a:pPr marL="0" indent="0">
              <a:buNone/>
            </a:pPr>
            <a:r>
              <a:rPr lang="fr-FR" sz="2400" dirty="0"/>
              <a:t>On perfuse par voie veineuse périphérique un patient avec une poche de </a:t>
            </a:r>
            <a:r>
              <a:rPr lang="fr-FR" sz="2400" b="1" dirty="0"/>
              <a:t>sérum physiologique</a:t>
            </a:r>
            <a:r>
              <a:rPr lang="fr-FR" sz="2400" dirty="0"/>
              <a:t> (densité ≈ eau : </a:t>
            </a:r>
            <a:r>
              <a:rPr lang="fr-FR" altLang="fr-FR" sz="2400" b="1" dirty="0">
                <a:latin typeface="Symbol" panose="05050102010706020507" pitchFamily="18" charset="2"/>
              </a:rPr>
              <a:t>r </a:t>
            </a:r>
            <a:r>
              <a:rPr lang="fr-FR" altLang="fr-FR" sz="2400" dirty="0"/>
              <a:t>= 1000kg.m</a:t>
            </a:r>
            <a:r>
              <a:rPr lang="fr-FR" altLang="fr-FR" sz="2400" baseline="30000" dirty="0"/>
              <a:t>-3</a:t>
            </a:r>
            <a:r>
              <a:rPr lang="fr-FR" altLang="fr-FR" sz="2400" dirty="0"/>
              <a:t>)</a:t>
            </a:r>
            <a:endParaRPr lang="fr-FR" sz="2400" dirty="0"/>
          </a:p>
          <a:p>
            <a:pPr marL="0" indent="0">
              <a:buNone/>
            </a:pPr>
            <a:r>
              <a:rPr lang="fr-FR" sz="2400" dirty="0"/>
              <a:t>On </a:t>
            </a:r>
            <a:r>
              <a:rPr lang="fr-FR" sz="2400" b="1" dirty="0"/>
              <a:t>néglige les pertes de charge</a:t>
            </a:r>
            <a:r>
              <a:rPr lang="fr-FR" sz="2400" dirty="0"/>
              <a:t> dans la tubulure et le cathéter.</a:t>
            </a:r>
          </a:p>
          <a:p>
            <a:pPr marL="0" indent="0">
              <a:buNone/>
            </a:pPr>
            <a:r>
              <a:rPr lang="fr-FR" sz="2400" dirty="0"/>
              <a:t>Pression veineuse au point de ponction (par rapport à l’atmosphère):  </a:t>
            </a:r>
          </a:p>
          <a:p>
            <a:r>
              <a:rPr lang="fr-FR" sz="2400" dirty="0" err="1"/>
              <a:t>P</a:t>
            </a:r>
            <a:r>
              <a:rPr lang="fr-FR" sz="2400" baseline="-25000" dirty="0" err="1"/>
              <a:t>v</a:t>
            </a:r>
            <a:r>
              <a:rPr lang="fr-FR" sz="2400" baseline="-25000" dirty="0"/>
              <a:t> </a:t>
            </a:r>
            <a:r>
              <a:rPr lang="fr-FR" sz="2400" dirty="0"/>
              <a:t>environ 10mmHg</a:t>
            </a:r>
          </a:p>
          <a:p>
            <a:pPr marL="0" indent="0">
              <a:buNone/>
            </a:pPr>
            <a:r>
              <a:rPr lang="fr-FR" sz="2400" dirty="0"/>
              <a:t>g = 9.81 m.s</a:t>
            </a:r>
            <a:r>
              <a:rPr lang="fr-FR" sz="2400" baseline="30000" dirty="0"/>
              <a:t>-2</a:t>
            </a:r>
          </a:p>
          <a:p>
            <a:pPr marL="0" indent="0">
              <a:buNone/>
            </a:pPr>
            <a:endParaRPr lang="fr-FR" sz="2400" baseline="30000" dirty="0"/>
          </a:p>
          <a:p>
            <a:pPr marL="0" indent="0">
              <a:buNone/>
            </a:pPr>
            <a:r>
              <a:rPr lang="fr-FR" sz="2400" dirty="0"/>
              <a:t>À quelle </a:t>
            </a:r>
            <a:r>
              <a:rPr lang="fr-FR" sz="2400" b="1" dirty="0"/>
              <a:t>hauteur minimale </a:t>
            </a:r>
            <a:r>
              <a:rPr lang="fr-FR" sz="2400" dirty="0"/>
              <a:t>h (par rapport à la veine) faut-il placer la poche de perfusion pour que le liquide s’écoule ?</a:t>
            </a:r>
          </a:p>
        </p:txBody>
      </p:sp>
    </p:spTree>
    <p:extLst>
      <p:ext uri="{BB962C8B-B14F-4D97-AF65-F5344CB8AC3E}">
        <p14:creationId xmlns:p14="http://schemas.microsoft.com/office/powerpoint/2010/main" val="140019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178F1-41BB-DDB1-ABDC-3E5793EAB441}"/>
              </a:ext>
            </a:extLst>
          </p:cNvPr>
          <p:cNvSpPr>
            <a:spLocks noGrp="1"/>
          </p:cNvSpPr>
          <p:nvPr>
            <p:ph type="title"/>
          </p:nvPr>
        </p:nvSpPr>
        <p:spPr/>
        <p:txBody>
          <a:bodyPr/>
          <a:lstStyle/>
          <a:p>
            <a:r>
              <a:rPr lang="fr-FR" sz="4000" dirty="0"/>
              <a:t>Correction — À quelle hauteur placer la poche de perfusion ?</a:t>
            </a:r>
            <a:br>
              <a:rPr lang="fr-FR" sz="4000" dirty="0"/>
            </a:br>
            <a:endParaRPr lang="fr-FR" sz="4000" dirty="0"/>
          </a:p>
        </p:txBody>
      </p:sp>
      <p:sp>
        <p:nvSpPr>
          <p:cNvPr id="3" name="Espace réservé du contenu 2">
            <a:extLst>
              <a:ext uri="{FF2B5EF4-FFF2-40B4-BE49-F238E27FC236}">
                <a16:creationId xmlns:a16="http://schemas.microsoft.com/office/drawing/2014/main" id="{1896F76F-DDBE-9F53-A2DA-E95741F349FC}"/>
              </a:ext>
            </a:extLst>
          </p:cNvPr>
          <p:cNvSpPr>
            <a:spLocks noGrp="1"/>
          </p:cNvSpPr>
          <p:nvPr>
            <p:ph idx="1"/>
          </p:nvPr>
        </p:nvSpPr>
        <p:spPr>
          <a:xfrm>
            <a:off x="82550" y="2562444"/>
            <a:ext cx="9821863" cy="2949142"/>
          </a:xfrm>
        </p:spPr>
        <p:txBody>
          <a:bodyPr/>
          <a:lstStyle/>
          <a:p>
            <a:pPr marL="0" indent="0">
              <a:buNone/>
            </a:pPr>
            <a:r>
              <a:rPr lang="fr-FR" dirty="0"/>
              <a:t>Principe </a:t>
            </a:r>
          </a:p>
          <a:p>
            <a:pPr marL="0" indent="0">
              <a:buNone/>
            </a:pPr>
            <a:r>
              <a:rPr lang="fr-FR" altLang="fr-FR" dirty="0"/>
              <a:t>la pression hydrostatique fournie par la poche est </a:t>
            </a:r>
          </a:p>
          <a:p>
            <a:pPr marL="0" indent="0">
              <a:buNone/>
            </a:pPr>
            <a:r>
              <a:rPr lang="fr-FR" altLang="fr-FR" dirty="0">
                <a:latin typeface="Symbol" panose="05050102010706020507" pitchFamily="18" charset="2"/>
              </a:rPr>
              <a:t>D</a:t>
            </a:r>
            <a:r>
              <a:rPr lang="fr-FR" altLang="fr-FR" dirty="0"/>
              <a:t>P = </a:t>
            </a:r>
            <a:r>
              <a:rPr lang="fr-FR" altLang="fr-FR" dirty="0" err="1">
                <a:latin typeface="Symbol" panose="05050102010706020507" pitchFamily="18" charset="2"/>
              </a:rPr>
              <a:t>r</a:t>
            </a:r>
            <a:r>
              <a:rPr lang="fr-FR" altLang="fr-FR" dirty="0" err="1"/>
              <a:t>g</a:t>
            </a:r>
            <a:r>
              <a:rPr lang="fr-FR" altLang="fr-FR" dirty="0"/>
              <a:t> </a:t>
            </a:r>
            <a:r>
              <a:rPr lang="fr-FR" altLang="fr-FR" dirty="0">
                <a:latin typeface="Symbol" panose="05050102010706020507" pitchFamily="18" charset="2"/>
              </a:rPr>
              <a:t>D</a:t>
            </a:r>
            <a:r>
              <a:rPr lang="fr-FR" altLang="fr-FR" dirty="0"/>
              <a:t>z </a:t>
            </a:r>
          </a:p>
          <a:p>
            <a:pPr marL="0" indent="0">
              <a:buNone/>
            </a:pPr>
            <a:r>
              <a:rPr lang="fr-FR" dirty="0"/>
              <a:t>Pour que la perfusion fonctionne :</a:t>
            </a:r>
          </a:p>
          <a:p>
            <a:pPr marL="0" indent="0">
              <a:buNone/>
            </a:pPr>
            <a:r>
              <a:rPr lang="fr-FR" altLang="fr-FR" dirty="0" err="1">
                <a:latin typeface="Symbol" panose="05050102010706020507" pitchFamily="18" charset="2"/>
              </a:rPr>
              <a:t>r</a:t>
            </a:r>
            <a:r>
              <a:rPr lang="fr-FR" altLang="fr-FR" dirty="0" err="1"/>
              <a:t>g</a:t>
            </a:r>
            <a:r>
              <a:rPr lang="fr-FR" altLang="fr-FR" dirty="0"/>
              <a:t> </a:t>
            </a:r>
            <a:r>
              <a:rPr lang="fr-FR" altLang="fr-FR" dirty="0">
                <a:latin typeface="Symbol" panose="05050102010706020507" pitchFamily="18" charset="2"/>
              </a:rPr>
              <a:t>D</a:t>
            </a:r>
            <a:r>
              <a:rPr lang="fr-FR" altLang="fr-FR" dirty="0"/>
              <a:t>z &gt;= </a:t>
            </a:r>
            <a:r>
              <a:rPr lang="fr-FR" altLang="fr-FR" dirty="0" err="1"/>
              <a:t>P</a:t>
            </a:r>
            <a:r>
              <a:rPr lang="fr-FR" altLang="fr-FR" baseline="-25000" dirty="0" err="1"/>
              <a:t>v</a:t>
            </a:r>
            <a:endParaRPr lang="fr-FR" baseline="-25000" dirty="0"/>
          </a:p>
        </p:txBody>
      </p:sp>
    </p:spTree>
    <p:extLst>
      <p:ext uri="{BB962C8B-B14F-4D97-AF65-F5344CB8AC3E}">
        <p14:creationId xmlns:p14="http://schemas.microsoft.com/office/powerpoint/2010/main" val="613093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CBB-E9C8-8E3B-E925-D6B558995D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B5C661-635B-AEA8-FD34-1783ABDAE277}"/>
              </a:ext>
            </a:extLst>
          </p:cNvPr>
          <p:cNvSpPr>
            <a:spLocks noGrp="1"/>
          </p:cNvSpPr>
          <p:nvPr>
            <p:ph type="title"/>
          </p:nvPr>
        </p:nvSpPr>
        <p:spPr/>
        <p:txBody>
          <a:bodyPr/>
          <a:lstStyle/>
          <a:p>
            <a:r>
              <a:rPr lang="fr-FR" sz="4000" dirty="0"/>
              <a:t>Correction — À quelle hauteur placer la poche de perfusion ?</a:t>
            </a:r>
            <a:br>
              <a:rPr lang="fr-FR" sz="4000" dirty="0"/>
            </a:br>
            <a:endParaRPr lang="fr-FR" sz="4000" dirty="0"/>
          </a:p>
        </p:txBody>
      </p:sp>
      <p:sp>
        <p:nvSpPr>
          <p:cNvPr id="3" name="Espace réservé du contenu 2">
            <a:extLst>
              <a:ext uri="{FF2B5EF4-FFF2-40B4-BE49-F238E27FC236}">
                <a16:creationId xmlns:a16="http://schemas.microsoft.com/office/drawing/2014/main" id="{8D7CE9F6-4C8A-7F64-7F3C-0EF506AF0486}"/>
              </a:ext>
            </a:extLst>
          </p:cNvPr>
          <p:cNvSpPr>
            <a:spLocks noGrp="1"/>
          </p:cNvSpPr>
          <p:nvPr>
            <p:ph idx="1"/>
          </p:nvPr>
        </p:nvSpPr>
        <p:spPr>
          <a:xfrm>
            <a:off x="82550" y="2562444"/>
            <a:ext cx="9821863" cy="2949142"/>
          </a:xfrm>
        </p:spPr>
        <p:txBody>
          <a:bodyPr/>
          <a:lstStyle/>
          <a:p>
            <a:pPr marL="0" indent="0">
              <a:buNone/>
            </a:pPr>
            <a:r>
              <a:rPr lang="fr-FR" dirty="0"/>
              <a:t>Principe </a:t>
            </a:r>
          </a:p>
          <a:p>
            <a:pPr marL="0" indent="0">
              <a:buNone/>
            </a:pPr>
            <a:r>
              <a:rPr lang="fr-FR" altLang="fr-FR" dirty="0"/>
              <a:t>la pression hydrostatique fournie par la poche est </a:t>
            </a:r>
          </a:p>
          <a:p>
            <a:pPr marL="0" indent="0">
              <a:buNone/>
            </a:pPr>
            <a:r>
              <a:rPr lang="fr-FR" altLang="fr-FR" dirty="0">
                <a:latin typeface="Symbol" panose="05050102010706020507" pitchFamily="18" charset="2"/>
              </a:rPr>
              <a:t>D</a:t>
            </a:r>
            <a:r>
              <a:rPr lang="fr-FR" altLang="fr-FR" dirty="0"/>
              <a:t>P = </a:t>
            </a:r>
            <a:r>
              <a:rPr lang="fr-FR" altLang="fr-FR" dirty="0" err="1">
                <a:latin typeface="Symbol" panose="05050102010706020507" pitchFamily="18" charset="2"/>
              </a:rPr>
              <a:t>r</a:t>
            </a:r>
            <a:r>
              <a:rPr lang="fr-FR" altLang="fr-FR" dirty="0" err="1"/>
              <a:t>g</a:t>
            </a:r>
            <a:r>
              <a:rPr lang="fr-FR" altLang="fr-FR" dirty="0"/>
              <a:t> </a:t>
            </a:r>
            <a:r>
              <a:rPr lang="fr-FR" altLang="fr-FR" dirty="0">
                <a:latin typeface="Symbol" panose="05050102010706020507" pitchFamily="18" charset="2"/>
              </a:rPr>
              <a:t>D</a:t>
            </a:r>
            <a:r>
              <a:rPr lang="fr-FR" altLang="fr-FR" dirty="0"/>
              <a:t>z </a:t>
            </a:r>
          </a:p>
          <a:p>
            <a:pPr marL="0" indent="0">
              <a:buNone/>
            </a:pPr>
            <a:r>
              <a:rPr lang="fr-FR" dirty="0"/>
              <a:t>Pour que la perfusion fonctionne :</a:t>
            </a:r>
          </a:p>
          <a:p>
            <a:pPr marL="0" indent="0">
              <a:buNone/>
            </a:pPr>
            <a:r>
              <a:rPr lang="fr-FR" altLang="fr-FR" dirty="0" err="1">
                <a:latin typeface="Symbol" panose="05050102010706020507" pitchFamily="18" charset="2"/>
              </a:rPr>
              <a:t>r</a:t>
            </a:r>
            <a:r>
              <a:rPr lang="fr-FR" altLang="fr-FR" dirty="0" err="1"/>
              <a:t>g</a:t>
            </a:r>
            <a:r>
              <a:rPr lang="fr-FR" altLang="fr-FR" dirty="0"/>
              <a:t> </a:t>
            </a:r>
            <a:r>
              <a:rPr lang="fr-FR" altLang="fr-FR" dirty="0">
                <a:latin typeface="Symbol" panose="05050102010706020507" pitchFamily="18" charset="2"/>
              </a:rPr>
              <a:t>D</a:t>
            </a:r>
            <a:r>
              <a:rPr lang="fr-FR" altLang="fr-FR" dirty="0"/>
              <a:t>z &gt;= </a:t>
            </a:r>
            <a:r>
              <a:rPr lang="fr-FR" altLang="fr-FR" dirty="0" err="1"/>
              <a:t>P</a:t>
            </a:r>
            <a:r>
              <a:rPr lang="fr-FR" altLang="fr-FR" baseline="-25000" dirty="0" err="1"/>
              <a:t>v</a:t>
            </a:r>
            <a:endParaRPr lang="fr-FR" baseline="-25000" dirty="0"/>
          </a:p>
        </p:txBody>
      </p:sp>
    </p:spTree>
    <p:extLst>
      <p:ext uri="{BB962C8B-B14F-4D97-AF65-F5344CB8AC3E}">
        <p14:creationId xmlns:p14="http://schemas.microsoft.com/office/powerpoint/2010/main" val="3990368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980DD-3E15-4968-D9F0-866B2FB050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7D4FF6-17D1-8432-EF17-76A9AB869985}"/>
              </a:ext>
            </a:extLst>
          </p:cNvPr>
          <p:cNvSpPr>
            <a:spLocks noGrp="1"/>
          </p:cNvSpPr>
          <p:nvPr>
            <p:ph type="title"/>
          </p:nvPr>
        </p:nvSpPr>
        <p:spPr/>
        <p:txBody>
          <a:bodyPr/>
          <a:lstStyle/>
          <a:p>
            <a:r>
              <a:rPr lang="fr-FR" sz="4000" dirty="0"/>
              <a:t>Correction — À quelle hauteur placer la poche de perfusion ?</a:t>
            </a:r>
            <a:br>
              <a:rPr lang="fr-FR" sz="4000" dirty="0"/>
            </a:br>
            <a:endParaRPr lang="fr-FR" sz="4000" dirty="0"/>
          </a:p>
        </p:txBody>
      </p:sp>
      <p:sp>
        <p:nvSpPr>
          <p:cNvPr id="3" name="Espace réservé du contenu 2">
            <a:extLst>
              <a:ext uri="{FF2B5EF4-FFF2-40B4-BE49-F238E27FC236}">
                <a16:creationId xmlns:a16="http://schemas.microsoft.com/office/drawing/2014/main" id="{CFAAD083-4420-C9A7-378A-428A5B3C8967}"/>
              </a:ext>
            </a:extLst>
          </p:cNvPr>
          <p:cNvSpPr>
            <a:spLocks noGrp="1"/>
          </p:cNvSpPr>
          <p:nvPr>
            <p:ph idx="1"/>
          </p:nvPr>
        </p:nvSpPr>
        <p:spPr>
          <a:xfrm>
            <a:off x="82550" y="2857909"/>
            <a:ext cx="9821863" cy="2358211"/>
          </a:xfrm>
        </p:spPr>
        <p:txBody>
          <a:bodyPr/>
          <a:lstStyle/>
          <a:p>
            <a:pPr marL="0" indent="0">
              <a:buNone/>
            </a:pPr>
            <a:r>
              <a:rPr lang="fr-FR" dirty="0"/>
              <a:t>Convertir la pression veineuse </a:t>
            </a:r>
          </a:p>
          <a:p>
            <a:pPr marL="0" indent="0">
              <a:buNone/>
            </a:pPr>
            <a:r>
              <a:rPr lang="fr-FR" altLang="fr-FR" dirty="0"/>
              <a:t>1 </a:t>
            </a:r>
            <a:r>
              <a:rPr lang="fr-FR" altLang="fr-FR" dirty="0" err="1"/>
              <a:t>mmHg</a:t>
            </a:r>
            <a:r>
              <a:rPr lang="fr-FR" altLang="fr-FR" dirty="0"/>
              <a:t> = 133,4 Pa</a:t>
            </a:r>
          </a:p>
          <a:p>
            <a:pPr marL="0" indent="0">
              <a:buNone/>
            </a:pPr>
            <a:endParaRPr lang="fr-FR" altLang="fr-FR" dirty="0"/>
          </a:p>
          <a:p>
            <a:pPr marL="0" indent="0">
              <a:buNone/>
            </a:pPr>
            <a:r>
              <a:rPr lang="fr-FR" altLang="fr-FR" dirty="0" err="1"/>
              <a:t>P</a:t>
            </a:r>
            <a:r>
              <a:rPr lang="fr-FR" altLang="fr-FR" baseline="-25000" dirty="0" err="1"/>
              <a:t>v</a:t>
            </a:r>
            <a:r>
              <a:rPr lang="fr-FR" altLang="fr-FR" baseline="-25000" dirty="0"/>
              <a:t> </a:t>
            </a:r>
            <a:r>
              <a:rPr lang="fr-FR" altLang="fr-FR" dirty="0"/>
              <a:t>= 10 x 133,4 = 1334 Pa</a:t>
            </a:r>
            <a:endParaRPr lang="fr-FR" dirty="0"/>
          </a:p>
        </p:txBody>
      </p:sp>
    </p:spTree>
    <p:extLst>
      <p:ext uri="{BB962C8B-B14F-4D97-AF65-F5344CB8AC3E}">
        <p14:creationId xmlns:p14="http://schemas.microsoft.com/office/powerpoint/2010/main" val="56499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385C0-60ED-68D8-E345-C5B0D212CB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065604-6364-6C69-DE40-D0F212A2ED11}"/>
              </a:ext>
            </a:extLst>
          </p:cNvPr>
          <p:cNvSpPr>
            <a:spLocks noGrp="1"/>
          </p:cNvSpPr>
          <p:nvPr>
            <p:ph type="title"/>
          </p:nvPr>
        </p:nvSpPr>
        <p:spPr/>
        <p:txBody>
          <a:bodyPr/>
          <a:lstStyle/>
          <a:p>
            <a:r>
              <a:rPr lang="fr-FR" sz="4000" dirty="0"/>
              <a:t>Correction — À quelle hauteur placer la poche de perfusion ?</a:t>
            </a:r>
            <a:br>
              <a:rPr lang="fr-FR" sz="4000" dirty="0"/>
            </a:br>
            <a:endParaRPr lang="fr-FR" sz="4000"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A709DAC-79AE-A612-8F48-9BA7B8C6C9DF}"/>
                  </a:ext>
                </a:extLst>
              </p:cNvPr>
              <p:cNvSpPr>
                <a:spLocks noGrp="1"/>
              </p:cNvSpPr>
              <p:nvPr>
                <p:ph idx="1"/>
              </p:nvPr>
            </p:nvSpPr>
            <p:spPr>
              <a:xfrm>
                <a:off x="103516" y="2511483"/>
                <a:ext cx="9821863" cy="2087624"/>
              </a:xfrm>
            </p:spPr>
            <p:txBody>
              <a:bodyPr/>
              <a:lstStyle/>
              <a:p>
                <a:pPr marL="0" indent="0">
                  <a:buNone/>
                </a:pPr>
                <a:r>
                  <a:rPr lang="fr-FR" dirty="0"/>
                  <a:t>Calculer la hauteur minimale</a:t>
                </a:r>
                <a:endParaRPr lang="fr-FR" altLang="fr-FR" dirty="0"/>
              </a:p>
              <a:p>
                <a:pPr marL="0" indent="0">
                  <a:buNone/>
                </a:pPr>
                <a:endParaRPr lang="fr-FR" altLang="fr-FR" dirty="0"/>
              </a:p>
              <a:p>
                <a:pPr marL="0" indent="0">
                  <a:buNone/>
                </a:pPr>
                <a:r>
                  <a:rPr lang="fr-FR" altLang="fr-FR" dirty="0"/>
                  <a:t>h = </a:t>
                </a:r>
                <a14:m>
                  <m:oMath xmlns:m="http://schemas.openxmlformats.org/officeDocument/2006/math">
                    <m:f>
                      <m:fPr>
                        <m:ctrlPr>
                          <a:rPr lang="fr-FR" altLang="fr-FR" i="1" smtClean="0">
                            <a:latin typeface="Cambria Math" panose="02040503050406030204" pitchFamily="18" charset="0"/>
                          </a:rPr>
                        </m:ctrlPr>
                      </m:fPr>
                      <m:num>
                        <m:sSub>
                          <m:sSubPr>
                            <m:ctrlPr>
                              <a:rPr lang="fr-FR" altLang="fr-FR" i="1" smtClean="0">
                                <a:latin typeface="Cambria Math" panose="02040503050406030204" pitchFamily="18" charset="0"/>
                              </a:rPr>
                            </m:ctrlPr>
                          </m:sSubPr>
                          <m:e>
                            <m:r>
                              <a:rPr lang="fr-FR" altLang="fr-FR" b="0" i="1" smtClean="0">
                                <a:latin typeface="Cambria Math" panose="02040503050406030204" pitchFamily="18" charset="0"/>
                              </a:rPr>
                              <m:t>𝑃</m:t>
                            </m:r>
                          </m:e>
                          <m:sub>
                            <m:r>
                              <a:rPr lang="fr-FR" altLang="fr-FR" b="0" i="1" smtClean="0">
                                <a:latin typeface="Cambria Math" panose="02040503050406030204" pitchFamily="18" charset="0"/>
                              </a:rPr>
                              <m:t>𝑣</m:t>
                            </m:r>
                          </m:sub>
                        </m:sSub>
                      </m:num>
                      <m:den>
                        <m:r>
                          <a:rPr lang="fr-FR" altLang="fr-FR" i="1" smtClean="0">
                            <a:latin typeface="Cambria Math" panose="02040503050406030204" pitchFamily="18" charset="0"/>
                            <a:ea typeface="Cambria Math" panose="02040503050406030204" pitchFamily="18" charset="0"/>
                          </a:rPr>
                          <m:t>𝜌</m:t>
                        </m:r>
                        <m:r>
                          <a:rPr lang="fr-FR" altLang="fr-FR" b="0" i="1" smtClean="0">
                            <a:latin typeface="Cambria Math" panose="02040503050406030204" pitchFamily="18" charset="0"/>
                            <a:ea typeface="Cambria Math" panose="02040503050406030204" pitchFamily="18" charset="0"/>
                          </a:rPr>
                          <m:t>𝑔</m:t>
                        </m:r>
                      </m:den>
                    </m:f>
                  </m:oMath>
                </a14:m>
                <a:r>
                  <a:rPr lang="fr-FR" dirty="0"/>
                  <a:t> =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1334</m:t>
                        </m:r>
                      </m:num>
                      <m:den>
                        <m:r>
                          <a:rPr lang="fr-FR" b="0" i="1" smtClean="0">
                            <a:latin typeface="Cambria Math" panose="02040503050406030204" pitchFamily="18" charset="0"/>
                          </a:rPr>
                          <m:t>1000 ∗ 9,81</m:t>
                        </m:r>
                      </m:den>
                    </m:f>
                  </m:oMath>
                </a14:m>
                <a:r>
                  <a:rPr lang="fr-FR" dirty="0"/>
                  <a:t> </a:t>
                </a:r>
                <a14:m>
                  <m:oMath xmlns:m="http://schemas.openxmlformats.org/officeDocument/2006/math">
                    <m:r>
                      <a:rPr lang="fr-FR" i="1" dirty="0" smtClean="0">
                        <a:latin typeface="Cambria Math" panose="02040503050406030204" pitchFamily="18" charset="0"/>
                        <a:ea typeface="Cambria Math" panose="02040503050406030204" pitchFamily="18" charset="0"/>
                      </a:rPr>
                      <m:t>≈</m:t>
                    </m:r>
                  </m:oMath>
                </a14:m>
                <a:r>
                  <a:rPr lang="fr-FR" dirty="0"/>
                  <a:t> 0,136 m</a:t>
                </a:r>
              </a:p>
            </p:txBody>
          </p:sp>
        </mc:Choice>
        <mc:Fallback xmlns="">
          <p:sp>
            <p:nvSpPr>
              <p:cNvPr id="3" name="Espace réservé du contenu 2">
                <a:extLst>
                  <a:ext uri="{FF2B5EF4-FFF2-40B4-BE49-F238E27FC236}">
                    <a16:creationId xmlns:a16="http://schemas.microsoft.com/office/drawing/2014/main" id="{DA709DAC-79AE-A612-8F48-9BA7B8C6C9DF}"/>
                  </a:ext>
                </a:extLst>
              </p:cNvPr>
              <p:cNvSpPr>
                <a:spLocks noGrp="1" noRot="1" noChangeAspect="1" noMove="1" noResize="1" noEditPoints="1" noAdjustHandles="1" noChangeArrowheads="1" noChangeShapeType="1" noTextEdit="1"/>
              </p:cNvSpPr>
              <p:nvPr>
                <p:ph idx="1"/>
              </p:nvPr>
            </p:nvSpPr>
            <p:spPr>
              <a:xfrm>
                <a:off x="103516" y="2511483"/>
                <a:ext cx="9821863" cy="2087624"/>
              </a:xfrm>
              <a:blipFill>
                <a:blip r:embed="rId3"/>
                <a:stretch>
                  <a:fillRect l="-1550" t="-3030" b="-5455"/>
                </a:stretch>
              </a:blipFill>
            </p:spPr>
            <p:txBody>
              <a:bodyPr/>
              <a:lstStyle/>
              <a:p>
                <a:r>
                  <a:rPr lang="fr-FR">
                    <a:noFill/>
                  </a:rPr>
                  <a:t> </a:t>
                </a:r>
              </a:p>
            </p:txBody>
          </p:sp>
        </mc:Fallback>
      </mc:AlternateContent>
      <p:sp>
        <p:nvSpPr>
          <p:cNvPr id="5" name="ZoneTexte 4">
            <a:extLst>
              <a:ext uri="{FF2B5EF4-FFF2-40B4-BE49-F238E27FC236}">
                <a16:creationId xmlns:a16="http://schemas.microsoft.com/office/drawing/2014/main" id="{B4FB9D86-1882-2219-7660-F8532E0AB9E5}"/>
              </a:ext>
            </a:extLst>
          </p:cNvPr>
          <p:cNvSpPr txBox="1"/>
          <p:nvPr/>
        </p:nvSpPr>
        <p:spPr>
          <a:xfrm>
            <a:off x="5391509" y="3792863"/>
            <a:ext cx="698739" cy="646331"/>
          </a:xfrm>
          <a:prstGeom prst="rect">
            <a:avLst/>
          </a:prstGeom>
          <a:noFill/>
        </p:spPr>
        <p:txBody>
          <a:bodyPr wrap="square">
            <a:spAutoFit/>
          </a:bodyPr>
          <a:lstStyle/>
          <a:p>
            <a:pPr>
              <a:buNone/>
            </a:pPr>
            <a:r>
              <a:rPr lang="fr-FR" sz="3600" b="1" dirty="0"/>
              <a:t>🎯 </a:t>
            </a:r>
          </a:p>
        </p:txBody>
      </p:sp>
    </p:spTree>
    <p:extLst>
      <p:ext uri="{BB962C8B-B14F-4D97-AF65-F5344CB8AC3E}">
        <p14:creationId xmlns:p14="http://schemas.microsoft.com/office/powerpoint/2010/main" val="327287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7D2-4011-8438-16F5-5AC51D3711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C98EB9-3461-FAB4-BC9D-1593E4C605D6}"/>
              </a:ext>
            </a:extLst>
          </p:cNvPr>
          <p:cNvSpPr>
            <a:spLocks noGrp="1"/>
          </p:cNvSpPr>
          <p:nvPr>
            <p:ph type="title"/>
          </p:nvPr>
        </p:nvSpPr>
        <p:spPr>
          <a:xfrm>
            <a:off x="571501" y="609600"/>
            <a:ext cx="8931728" cy="1143000"/>
          </a:xfrm>
        </p:spPr>
        <p:txBody>
          <a:bodyPr/>
          <a:lstStyle/>
          <a:p>
            <a:pPr algn="l"/>
            <a:r>
              <a:rPr lang="fr-FR" sz="2800" dirty="0"/>
              <a:t>Exercice : </a:t>
            </a:r>
            <a:br>
              <a:rPr lang="fr-FR" sz="2800" dirty="0"/>
            </a:br>
            <a:r>
              <a:rPr lang="fr-FR" sz="2800" dirty="0"/>
              <a:t>Montrez que les dimensions de la pression sont équivalentes à celles de l'énergie volumique (E/V)</a:t>
            </a:r>
          </a:p>
        </p:txBody>
      </p:sp>
      <p:sp>
        <p:nvSpPr>
          <p:cNvPr id="3" name="ZoneTexte 2">
            <a:extLst>
              <a:ext uri="{FF2B5EF4-FFF2-40B4-BE49-F238E27FC236}">
                <a16:creationId xmlns:a16="http://schemas.microsoft.com/office/drawing/2014/main" id="{28914D30-8323-BF39-9F77-83E0B15B5550}"/>
              </a:ext>
            </a:extLst>
          </p:cNvPr>
          <p:cNvSpPr txBox="1"/>
          <p:nvPr/>
        </p:nvSpPr>
        <p:spPr>
          <a:xfrm>
            <a:off x="-809469" y="4092315"/>
            <a:ext cx="184731" cy="523220"/>
          </a:xfrm>
          <a:prstGeom prst="rect">
            <a:avLst/>
          </a:prstGeom>
          <a:noFill/>
        </p:spPr>
        <p:txBody>
          <a:bodyPr wrap="none" rtlCol="0">
            <a:spAutoFit/>
          </a:bodyPr>
          <a:lstStyle/>
          <a:p>
            <a:endParaRPr lang="fr-FR" dirty="0"/>
          </a:p>
        </p:txBody>
      </p:sp>
      <mc:AlternateContent xmlns:mc="http://schemas.openxmlformats.org/markup-compatibility/2006" xmlns:a14="http://schemas.microsoft.com/office/drawing/2010/main">
        <mc:Choice Requires="a14">
          <p:sp>
            <p:nvSpPr>
              <p:cNvPr id="4" name="Espace réservé du contenu 2">
                <a:extLst>
                  <a:ext uri="{FF2B5EF4-FFF2-40B4-BE49-F238E27FC236}">
                    <a16:creationId xmlns:a16="http://schemas.microsoft.com/office/drawing/2014/main" id="{C9EC3AB3-9867-EDED-640C-39F2C39E1C66}"/>
                  </a:ext>
                </a:extLst>
              </p:cNvPr>
              <p:cNvSpPr>
                <a:spLocks noGrp="1"/>
              </p:cNvSpPr>
              <p:nvPr>
                <p:ph idx="1"/>
              </p:nvPr>
            </p:nvSpPr>
            <p:spPr>
              <a:xfrm>
                <a:off x="676432" y="1752600"/>
                <a:ext cx="3087974" cy="1763689"/>
              </a:xfrm>
            </p:spPr>
            <p:txBody>
              <a:bodyPr/>
              <a:lstStyle/>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r>
                        <a:rPr lang="fr-FR" b="0" i="1" smtClean="0">
                          <a:latin typeface="Cambria Math" panose="02040503050406030204" pitchFamily="18" charset="0"/>
                        </a:rPr>
                        <m:t> =</m:t>
                      </m:r>
                      <m:f>
                        <m:fPr>
                          <m:ctrlPr>
                            <a:rPr lang="fr-FR" b="0" i="1" smtClean="0">
                              <a:latin typeface="Cambria Math" panose="02040503050406030204" pitchFamily="18" charset="0"/>
                              <a:ea typeface="Cambria Math" panose="02040503050406030204" pitchFamily="18" charset="0"/>
                            </a:rPr>
                          </m:ctrlPr>
                        </m:fPr>
                        <m:num>
                          <m:acc>
                            <m:accPr>
                              <m:chr m:val="⃗"/>
                              <m:ctrlPr>
                                <a:rPr lang="fr-FR" b="0" i="1" smtClean="0">
                                  <a:latin typeface="Cambria Math" panose="02040503050406030204" pitchFamily="18" charset="0"/>
                                  <a:ea typeface="Cambria Math" panose="02040503050406030204" pitchFamily="18" charset="0"/>
                                </a:rPr>
                              </m:ctrlPr>
                            </m:accPr>
                            <m:e>
                              <m:d>
                                <m:dPr>
                                  <m:begChr m:val="‖"/>
                                  <m:endChr m:val="‖"/>
                                  <m:ctrlPr>
                                    <a:rPr lang="fr-FR" b="0" i="1" smtClean="0">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𝑑𝑓</m:t>
                                  </m:r>
                                </m:e>
                              </m:d>
                            </m:e>
                          </m:acc>
                        </m:num>
                        <m:den>
                          <m:r>
                            <a:rPr lang="fr-FR" b="0" i="1" smtClean="0">
                              <a:latin typeface="Cambria Math" panose="02040503050406030204" pitchFamily="18" charset="0"/>
                              <a:ea typeface="Cambria Math" panose="02040503050406030204" pitchFamily="18" charset="0"/>
                            </a:rPr>
                            <m:t>𝑑𝑆</m:t>
                          </m:r>
                        </m:den>
                      </m:f>
                    </m:oMath>
                  </m:oMathPara>
                </a14:m>
                <a:endParaRPr lang="fr-FR" dirty="0"/>
              </a:p>
              <a:p>
                <a:pPr marL="0" indent="0">
                  <a:buNone/>
                </a:pPr>
                <a:endParaRPr lang="fr-FR" dirty="0"/>
              </a:p>
            </p:txBody>
          </p:sp>
        </mc:Choice>
        <mc:Fallback xmlns="">
          <p:sp>
            <p:nvSpPr>
              <p:cNvPr id="4" name="Espace réservé du contenu 2">
                <a:extLst>
                  <a:ext uri="{FF2B5EF4-FFF2-40B4-BE49-F238E27FC236}">
                    <a16:creationId xmlns:a16="http://schemas.microsoft.com/office/drawing/2014/main" id="{C9EC3AB3-9867-EDED-640C-39F2C39E1C66}"/>
                  </a:ext>
                </a:extLst>
              </p:cNvPr>
              <p:cNvSpPr>
                <a:spLocks noGrp="1" noRot="1" noChangeAspect="1" noMove="1" noResize="1" noEditPoints="1" noAdjustHandles="1" noChangeArrowheads="1" noChangeShapeType="1" noTextEdit="1"/>
              </p:cNvSpPr>
              <p:nvPr>
                <p:ph idx="1"/>
              </p:nvPr>
            </p:nvSpPr>
            <p:spPr>
              <a:xfrm>
                <a:off x="676432" y="1752600"/>
                <a:ext cx="3087974" cy="1763689"/>
              </a:xfrm>
              <a:blipFill>
                <a:blip r:embed="rId3"/>
                <a:stretch>
                  <a:fillRect/>
                </a:stretch>
              </a:blipFill>
            </p:spPr>
            <p:txBody>
              <a:bodyPr/>
              <a:lstStyle/>
              <a:p>
                <a:r>
                  <a:rPr lang="fr-FR">
                    <a:noFill/>
                  </a:rPr>
                  <a:t> </a:t>
                </a:r>
              </a:p>
            </p:txBody>
          </p:sp>
        </mc:Fallback>
      </mc:AlternateContent>
      <p:sp>
        <p:nvSpPr>
          <p:cNvPr id="6" name="ZoneTexte 5">
            <a:extLst>
              <a:ext uri="{FF2B5EF4-FFF2-40B4-BE49-F238E27FC236}">
                <a16:creationId xmlns:a16="http://schemas.microsoft.com/office/drawing/2014/main" id="{A2B21EA0-1FFF-A7B9-2855-3DF4935E3083}"/>
              </a:ext>
            </a:extLst>
          </p:cNvPr>
          <p:cNvSpPr txBox="1"/>
          <p:nvPr/>
        </p:nvSpPr>
        <p:spPr>
          <a:xfrm>
            <a:off x="1264940" y="3254679"/>
            <a:ext cx="7758855" cy="523220"/>
          </a:xfrm>
          <a:prstGeom prst="rect">
            <a:avLst/>
          </a:prstGeom>
          <a:noFill/>
        </p:spPr>
        <p:txBody>
          <a:bodyPr wrap="none" rtlCol="0">
            <a:spAutoFit/>
          </a:bodyPr>
          <a:lstStyle/>
          <a:p>
            <a:r>
              <a:rPr lang="fr-FR" dirty="0"/>
              <a:t>F        =         m x a               (2</a:t>
            </a:r>
            <a:r>
              <a:rPr lang="fr-FR" baseline="30000" dirty="0"/>
              <a:t>nd</a:t>
            </a:r>
            <a:r>
              <a:rPr lang="fr-FR" dirty="0"/>
              <a:t> loi de Newton) </a:t>
            </a:r>
          </a:p>
        </p:txBody>
      </p:sp>
      <p:sp>
        <p:nvSpPr>
          <p:cNvPr id="7" name="ZoneTexte 6">
            <a:extLst>
              <a:ext uri="{FF2B5EF4-FFF2-40B4-BE49-F238E27FC236}">
                <a16:creationId xmlns:a16="http://schemas.microsoft.com/office/drawing/2014/main" id="{A7946523-3E1A-6714-3432-CAD20F098FDB}"/>
              </a:ext>
            </a:extLst>
          </p:cNvPr>
          <p:cNvSpPr txBox="1"/>
          <p:nvPr/>
        </p:nvSpPr>
        <p:spPr>
          <a:xfrm>
            <a:off x="571501" y="4060899"/>
            <a:ext cx="1404552" cy="523220"/>
          </a:xfrm>
          <a:prstGeom prst="rect">
            <a:avLst/>
          </a:prstGeom>
          <a:noFill/>
        </p:spPr>
        <p:txBody>
          <a:bodyPr wrap="none" rtlCol="0">
            <a:spAutoFit/>
          </a:bodyPr>
          <a:lstStyle/>
          <a:p>
            <a:r>
              <a:rPr lang="fr-FR" dirty="0">
                <a:solidFill>
                  <a:srgbClr val="00B050"/>
                </a:solidFill>
              </a:rPr>
              <a:t>Newton</a:t>
            </a:r>
          </a:p>
        </p:txBody>
      </p:sp>
      <p:sp>
        <p:nvSpPr>
          <p:cNvPr id="8" name="ZoneTexte 7">
            <a:extLst>
              <a:ext uri="{FF2B5EF4-FFF2-40B4-BE49-F238E27FC236}">
                <a16:creationId xmlns:a16="http://schemas.microsoft.com/office/drawing/2014/main" id="{23D76615-D44A-5B3F-F227-8458738E4DC1}"/>
              </a:ext>
            </a:extLst>
          </p:cNvPr>
          <p:cNvSpPr txBox="1"/>
          <p:nvPr/>
        </p:nvSpPr>
        <p:spPr>
          <a:xfrm>
            <a:off x="3199828" y="4059464"/>
            <a:ext cx="564578" cy="523220"/>
          </a:xfrm>
          <a:prstGeom prst="rect">
            <a:avLst/>
          </a:prstGeom>
          <a:noFill/>
        </p:spPr>
        <p:txBody>
          <a:bodyPr wrap="none" rtlCol="0">
            <a:spAutoFit/>
          </a:bodyPr>
          <a:lstStyle/>
          <a:p>
            <a:r>
              <a:rPr lang="fr-FR" dirty="0">
                <a:solidFill>
                  <a:srgbClr val="00B050"/>
                </a:solidFill>
              </a:rPr>
              <a:t>kg</a:t>
            </a:r>
          </a:p>
        </p:txBody>
      </p:sp>
      <p:sp>
        <p:nvSpPr>
          <p:cNvPr id="9" name="ZoneTexte 8">
            <a:extLst>
              <a:ext uri="{FF2B5EF4-FFF2-40B4-BE49-F238E27FC236}">
                <a16:creationId xmlns:a16="http://schemas.microsoft.com/office/drawing/2014/main" id="{992E8C6C-1003-85CA-A7A0-1174807A9421}"/>
              </a:ext>
            </a:extLst>
          </p:cNvPr>
          <p:cNvSpPr txBox="1"/>
          <p:nvPr/>
        </p:nvSpPr>
        <p:spPr>
          <a:xfrm>
            <a:off x="4321003" y="4060899"/>
            <a:ext cx="976549" cy="523220"/>
          </a:xfrm>
          <a:prstGeom prst="rect">
            <a:avLst/>
          </a:prstGeom>
          <a:noFill/>
        </p:spPr>
        <p:txBody>
          <a:bodyPr wrap="none" rtlCol="0">
            <a:spAutoFit/>
          </a:bodyPr>
          <a:lstStyle/>
          <a:p>
            <a:r>
              <a:rPr lang="fr-FR" dirty="0">
                <a:solidFill>
                  <a:srgbClr val="00B050"/>
                </a:solidFill>
              </a:rPr>
              <a:t>m.s</a:t>
            </a:r>
            <a:r>
              <a:rPr lang="fr-FR" baseline="30000" dirty="0">
                <a:solidFill>
                  <a:srgbClr val="00B050"/>
                </a:solidFill>
              </a:rPr>
              <a:t>-2</a:t>
            </a:r>
          </a:p>
        </p:txBody>
      </p:sp>
      <mc:AlternateContent xmlns:mc="http://schemas.openxmlformats.org/markup-compatibility/2006" xmlns:a14="http://schemas.microsoft.com/office/drawing/2010/main">
        <mc:Choice Requires="a14">
          <p:sp>
            <p:nvSpPr>
              <p:cNvPr id="11" name="Espace réservé du contenu 2">
                <a:extLst>
                  <a:ext uri="{FF2B5EF4-FFF2-40B4-BE49-F238E27FC236}">
                    <a16:creationId xmlns:a16="http://schemas.microsoft.com/office/drawing/2014/main" id="{2E27AD79-61D3-6454-BB1F-49ED5C68D769}"/>
                  </a:ext>
                </a:extLst>
              </p:cNvPr>
              <p:cNvSpPr txBox="1">
                <a:spLocks/>
              </p:cNvSpPr>
              <p:nvPr/>
            </p:nvSpPr>
            <p:spPr bwMode="auto">
              <a:xfrm>
                <a:off x="2738632" y="5125544"/>
                <a:ext cx="5117839" cy="8584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14:m>
                  <m:oMath xmlns:m="http://schemas.openxmlformats.org/officeDocument/2006/math">
                    <m:r>
                      <a:rPr lang="fr-FR" i="1" kern="0" smtClean="0">
                        <a:latin typeface="Cambria Math" panose="02040503050406030204" pitchFamily="18" charset="0"/>
                      </a:rPr>
                      <m:t>𝑃</m:t>
                    </m:r>
                    <m:r>
                      <a:rPr lang="fr-FR" i="1" kern="0" smtClean="0">
                        <a:latin typeface="Cambria Math" panose="02040503050406030204" pitchFamily="18" charset="0"/>
                      </a:rPr>
                      <m:t> =</m:t>
                    </m:r>
                    <m:f>
                      <m:fPr>
                        <m:ctrlPr>
                          <a:rPr lang="fr-FR" i="1" kern="0" smtClean="0">
                            <a:latin typeface="Cambria Math" panose="02040503050406030204" pitchFamily="18" charset="0"/>
                            <a:ea typeface="Cambria Math" panose="02040503050406030204" pitchFamily="18" charset="0"/>
                          </a:rPr>
                        </m:ctrlPr>
                      </m:fPr>
                      <m:num>
                        <m:r>
                          <a:rPr lang="fr-FR" b="0" i="1" kern="0" smtClean="0">
                            <a:latin typeface="Cambria Math" panose="02040503050406030204" pitchFamily="18" charset="0"/>
                            <a:ea typeface="Cambria Math" panose="02040503050406030204" pitchFamily="18" charset="0"/>
                          </a:rPr>
                          <m:t>𝑀</m:t>
                        </m:r>
                        <m:r>
                          <a:rPr lang="fr-FR" b="0" i="1" kern="0" smtClean="0">
                            <a:latin typeface="Cambria Math" panose="02040503050406030204" pitchFamily="18" charset="0"/>
                            <a:ea typeface="Cambria Math" panose="02040503050406030204" pitchFamily="18" charset="0"/>
                          </a:rPr>
                          <m:t> .  </m:t>
                        </m:r>
                        <m:r>
                          <a:rPr lang="fr-FR" b="0" i="1" kern="0" smtClean="0">
                            <a:latin typeface="Cambria Math" panose="02040503050406030204" pitchFamily="18" charset="0"/>
                            <a:ea typeface="Cambria Math" panose="02040503050406030204" pitchFamily="18" charset="0"/>
                          </a:rPr>
                          <m:t>𝐿</m:t>
                        </m:r>
                        <m:r>
                          <a:rPr lang="fr-FR" b="0" i="1" kern="0" smtClean="0">
                            <a:latin typeface="Cambria Math" panose="02040503050406030204" pitchFamily="18" charset="0"/>
                            <a:ea typeface="Cambria Math" panose="02040503050406030204" pitchFamily="18" charset="0"/>
                          </a:rPr>
                          <m:t> .  </m:t>
                        </m:r>
                        <m:sSup>
                          <m:sSupPr>
                            <m:ctrlPr>
                              <a:rPr lang="fr-FR" b="0" i="1" kern="0" smtClean="0">
                                <a:latin typeface="Cambria Math" panose="02040503050406030204" pitchFamily="18" charset="0"/>
                                <a:ea typeface="Cambria Math" panose="02040503050406030204" pitchFamily="18" charset="0"/>
                              </a:rPr>
                            </m:ctrlPr>
                          </m:sSupPr>
                          <m:e>
                            <m:r>
                              <a:rPr lang="fr-FR" b="0" i="1" kern="0" smtClean="0">
                                <a:latin typeface="Cambria Math" panose="02040503050406030204" pitchFamily="18" charset="0"/>
                                <a:ea typeface="Cambria Math" panose="02040503050406030204" pitchFamily="18" charset="0"/>
                              </a:rPr>
                              <m:t>𝑇</m:t>
                            </m:r>
                          </m:e>
                          <m:sup>
                            <m:r>
                              <a:rPr lang="fr-FR" b="0" i="1" kern="0" smtClean="0">
                                <a:latin typeface="Cambria Math" panose="02040503050406030204" pitchFamily="18" charset="0"/>
                                <a:ea typeface="Cambria Math" panose="02040503050406030204" pitchFamily="18" charset="0"/>
                              </a:rPr>
                              <m:t>−2</m:t>
                            </m:r>
                          </m:sup>
                        </m:sSup>
                      </m:num>
                      <m:den>
                        <m:sSup>
                          <m:sSupPr>
                            <m:ctrlPr>
                              <a:rPr lang="fr-FR" i="1" kern="0" smtClean="0">
                                <a:latin typeface="Cambria Math" panose="02040503050406030204" pitchFamily="18" charset="0"/>
                                <a:ea typeface="Cambria Math" panose="02040503050406030204" pitchFamily="18" charset="0"/>
                              </a:rPr>
                            </m:ctrlPr>
                          </m:sSupPr>
                          <m:e>
                            <m:r>
                              <a:rPr lang="fr-FR" b="0" i="1" kern="0" smtClean="0">
                                <a:latin typeface="Cambria Math" panose="02040503050406030204" pitchFamily="18" charset="0"/>
                                <a:ea typeface="Cambria Math" panose="02040503050406030204" pitchFamily="18" charset="0"/>
                              </a:rPr>
                              <m:t>𝐿</m:t>
                            </m:r>
                          </m:e>
                          <m:sup>
                            <m:r>
                              <a:rPr lang="fr-FR" b="0" i="1" kern="0" smtClean="0">
                                <a:latin typeface="Cambria Math" panose="02040503050406030204" pitchFamily="18" charset="0"/>
                                <a:ea typeface="Cambria Math" panose="02040503050406030204" pitchFamily="18" charset="0"/>
                              </a:rPr>
                              <m:t>−2</m:t>
                            </m:r>
                          </m:sup>
                        </m:sSup>
                      </m:den>
                    </m:f>
                  </m:oMath>
                </a14:m>
                <a:r>
                  <a:rPr lang="fr-FR" kern="0" dirty="0"/>
                  <a:t> = M . L</a:t>
                </a:r>
                <a:r>
                  <a:rPr lang="fr-FR" kern="0" baseline="30000" dirty="0"/>
                  <a:t>-1 </a:t>
                </a:r>
                <a:r>
                  <a:rPr lang="fr-FR" kern="0" dirty="0"/>
                  <a:t>. T</a:t>
                </a:r>
                <a:r>
                  <a:rPr lang="fr-FR" kern="0" baseline="30000" dirty="0"/>
                  <a:t>-2</a:t>
                </a:r>
                <a:r>
                  <a:rPr lang="fr-FR" kern="0" dirty="0"/>
                  <a:t> </a:t>
                </a:r>
              </a:p>
            </p:txBody>
          </p:sp>
        </mc:Choice>
        <mc:Fallback xmlns="">
          <p:sp>
            <p:nvSpPr>
              <p:cNvPr id="11" name="Espace réservé du contenu 2">
                <a:extLst>
                  <a:ext uri="{FF2B5EF4-FFF2-40B4-BE49-F238E27FC236}">
                    <a16:creationId xmlns:a16="http://schemas.microsoft.com/office/drawing/2014/main" id="{2E27AD79-61D3-6454-BB1F-49ED5C68D769}"/>
                  </a:ext>
                </a:extLst>
              </p:cNvPr>
              <p:cNvSpPr txBox="1">
                <a:spLocks noRot="1" noChangeAspect="1" noMove="1" noResize="1" noEditPoints="1" noAdjustHandles="1" noChangeArrowheads="1" noChangeShapeType="1" noTextEdit="1"/>
              </p:cNvSpPr>
              <p:nvPr/>
            </p:nvSpPr>
            <p:spPr bwMode="auto">
              <a:xfrm>
                <a:off x="2738632" y="5125544"/>
                <a:ext cx="5117839" cy="858441"/>
              </a:xfrm>
              <a:prstGeom prst="rect">
                <a:avLst/>
              </a:prstGeom>
              <a:blipFill>
                <a:blip r:embed="rId4"/>
                <a:stretch>
                  <a:fillRect l="-743" b="-130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spTree>
    <p:extLst>
      <p:ext uri="{BB962C8B-B14F-4D97-AF65-F5344CB8AC3E}">
        <p14:creationId xmlns:p14="http://schemas.microsoft.com/office/powerpoint/2010/main" val="98442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D3677-8FF1-1470-ACE1-356DE222879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19ABBE-39AE-DA5A-8C8E-04F90AF0AE58}"/>
              </a:ext>
            </a:extLst>
          </p:cNvPr>
          <p:cNvSpPr>
            <a:spLocks noGrp="1"/>
          </p:cNvSpPr>
          <p:nvPr>
            <p:ph type="title"/>
          </p:nvPr>
        </p:nvSpPr>
        <p:spPr>
          <a:xfrm>
            <a:off x="571501" y="609600"/>
            <a:ext cx="8931728" cy="1143000"/>
          </a:xfrm>
        </p:spPr>
        <p:txBody>
          <a:bodyPr/>
          <a:lstStyle/>
          <a:p>
            <a:pPr algn="l"/>
            <a:r>
              <a:rPr lang="fr-FR" sz="2800" dirty="0"/>
              <a:t>Exercice : </a:t>
            </a:r>
            <a:br>
              <a:rPr lang="fr-FR" sz="2800" dirty="0"/>
            </a:br>
            <a:r>
              <a:rPr lang="fr-FR" sz="2800" dirty="0"/>
              <a:t>Montrez que les dimensions de la pression sont équivalentes à celles de l'énergie volumique (E/V)</a:t>
            </a:r>
          </a:p>
        </p:txBody>
      </p:sp>
      <p:sp>
        <p:nvSpPr>
          <p:cNvPr id="3" name="ZoneTexte 2">
            <a:extLst>
              <a:ext uri="{FF2B5EF4-FFF2-40B4-BE49-F238E27FC236}">
                <a16:creationId xmlns:a16="http://schemas.microsoft.com/office/drawing/2014/main" id="{727B08A8-A172-CDCD-9FF1-02C492F2072F}"/>
              </a:ext>
            </a:extLst>
          </p:cNvPr>
          <p:cNvSpPr txBox="1"/>
          <p:nvPr/>
        </p:nvSpPr>
        <p:spPr>
          <a:xfrm>
            <a:off x="-809469" y="4092315"/>
            <a:ext cx="184731" cy="523220"/>
          </a:xfrm>
          <a:prstGeom prst="rect">
            <a:avLst/>
          </a:prstGeom>
          <a:noFill/>
        </p:spPr>
        <p:txBody>
          <a:bodyPr wrap="none" rtlCol="0">
            <a:spAutoFit/>
          </a:bodyPr>
          <a:lstStyle/>
          <a:p>
            <a:endParaRPr lang="fr-FR" dirty="0"/>
          </a:p>
        </p:txBody>
      </p:sp>
      <p:sp>
        <p:nvSpPr>
          <p:cNvPr id="6" name="ZoneTexte 5">
            <a:extLst>
              <a:ext uri="{FF2B5EF4-FFF2-40B4-BE49-F238E27FC236}">
                <a16:creationId xmlns:a16="http://schemas.microsoft.com/office/drawing/2014/main" id="{527FC898-14AD-A97F-0D6E-1780720CF23D}"/>
              </a:ext>
            </a:extLst>
          </p:cNvPr>
          <p:cNvSpPr txBox="1"/>
          <p:nvPr/>
        </p:nvSpPr>
        <p:spPr>
          <a:xfrm>
            <a:off x="1273777" y="2382095"/>
            <a:ext cx="7849080" cy="523220"/>
          </a:xfrm>
          <a:prstGeom prst="rect">
            <a:avLst/>
          </a:prstGeom>
          <a:noFill/>
        </p:spPr>
        <p:txBody>
          <a:bodyPr wrap="square" rtlCol="0">
            <a:spAutoFit/>
          </a:bodyPr>
          <a:lstStyle/>
          <a:p>
            <a:r>
              <a:rPr lang="fr-FR" dirty="0"/>
              <a:t>E en Joule (J) avec 1J = 1 N.m = 1 kg . m</a:t>
            </a:r>
            <a:r>
              <a:rPr lang="fr-FR" baseline="30000" dirty="0"/>
              <a:t>2</a:t>
            </a:r>
            <a:r>
              <a:rPr lang="fr-FR" dirty="0"/>
              <a:t> . s</a:t>
            </a:r>
            <a:r>
              <a:rPr lang="fr-FR" baseline="30000" dirty="0"/>
              <a:t>-2</a:t>
            </a:r>
            <a:r>
              <a:rPr lang="fr-FR" dirty="0"/>
              <a:t>         </a:t>
            </a:r>
          </a:p>
        </p:txBody>
      </p:sp>
      <mc:AlternateContent xmlns:mc="http://schemas.openxmlformats.org/markup-compatibility/2006" xmlns:a14="http://schemas.microsoft.com/office/drawing/2010/main">
        <mc:Choice Requires="a14">
          <p:sp>
            <p:nvSpPr>
              <p:cNvPr id="11" name="Espace réservé du contenu 2">
                <a:extLst>
                  <a:ext uri="{FF2B5EF4-FFF2-40B4-BE49-F238E27FC236}">
                    <a16:creationId xmlns:a16="http://schemas.microsoft.com/office/drawing/2014/main" id="{9A2FD04E-9F2D-B6C7-6FB7-99D04ECB982F}"/>
                  </a:ext>
                </a:extLst>
              </p:cNvPr>
              <p:cNvSpPr txBox="1">
                <a:spLocks/>
              </p:cNvSpPr>
              <p:nvPr/>
            </p:nvSpPr>
            <p:spPr bwMode="auto">
              <a:xfrm>
                <a:off x="2478445" y="3923325"/>
                <a:ext cx="5117839" cy="8611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14:m>
                  <m:oMath xmlns:m="http://schemas.openxmlformats.org/officeDocument/2006/math">
                    <m:f>
                      <m:fPr>
                        <m:ctrlPr>
                          <a:rPr lang="fr-FR" i="1" kern="0" smtClean="0">
                            <a:latin typeface="Cambria Math" panose="02040503050406030204" pitchFamily="18" charset="0"/>
                          </a:rPr>
                        </m:ctrlPr>
                      </m:fPr>
                      <m:num>
                        <m:r>
                          <a:rPr lang="fr-FR" b="0" i="1" kern="0" smtClean="0">
                            <a:latin typeface="Cambria Math" panose="02040503050406030204" pitchFamily="18" charset="0"/>
                          </a:rPr>
                          <m:t>𝐸</m:t>
                        </m:r>
                      </m:num>
                      <m:den>
                        <m:r>
                          <a:rPr lang="fr-FR" b="0" i="1" kern="0" smtClean="0">
                            <a:latin typeface="Cambria Math" panose="02040503050406030204" pitchFamily="18" charset="0"/>
                          </a:rPr>
                          <m:t>𝑉</m:t>
                        </m:r>
                      </m:den>
                    </m:f>
                    <m:r>
                      <a:rPr lang="fr-FR" i="1" kern="0" smtClean="0">
                        <a:latin typeface="Cambria Math" panose="02040503050406030204" pitchFamily="18" charset="0"/>
                      </a:rPr>
                      <m:t> =</m:t>
                    </m:r>
                    <m:f>
                      <m:fPr>
                        <m:ctrlPr>
                          <a:rPr lang="fr-FR" i="1" kern="0" smtClean="0">
                            <a:latin typeface="Cambria Math" panose="02040503050406030204" pitchFamily="18" charset="0"/>
                            <a:ea typeface="Cambria Math" panose="02040503050406030204" pitchFamily="18" charset="0"/>
                          </a:rPr>
                        </m:ctrlPr>
                      </m:fPr>
                      <m:num>
                        <m:r>
                          <a:rPr lang="fr-FR" b="0" i="1" kern="0" smtClean="0">
                            <a:latin typeface="Cambria Math" panose="02040503050406030204" pitchFamily="18" charset="0"/>
                            <a:ea typeface="Cambria Math" panose="02040503050406030204" pitchFamily="18" charset="0"/>
                          </a:rPr>
                          <m:t>𝑀</m:t>
                        </m:r>
                        <m:r>
                          <a:rPr lang="fr-FR" b="0" i="1" kern="0" smtClean="0">
                            <a:latin typeface="Cambria Math" panose="02040503050406030204" pitchFamily="18" charset="0"/>
                            <a:ea typeface="Cambria Math" panose="02040503050406030204" pitchFamily="18" charset="0"/>
                          </a:rPr>
                          <m:t> . </m:t>
                        </m:r>
                        <m:sSup>
                          <m:sSupPr>
                            <m:ctrlPr>
                              <a:rPr lang="fr-FR" b="0" i="1" kern="0" smtClean="0">
                                <a:latin typeface="Cambria Math" panose="02040503050406030204" pitchFamily="18" charset="0"/>
                                <a:ea typeface="Cambria Math" panose="02040503050406030204" pitchFamily="18" charset="0"/>
                              </a:rPr>
                            </m:ctrlPr>
                          </m:sSupPr>
                          <m:e>
                            <m:r>
                              <a:rPr lang="fr-FR" b="0" i="1" kern="0" smtClean="0">
                                <a:latin typeface="Cambria Math" panose="02040503050406030204" pitchFamily="18" charset="0"/>
                                <a:ea typeface="Cambria Math" panose="02040503050406030204" pitchFamily="18" charset="0"/>
                              </a:rPr>
                              <m:t> </m:t>
                            </m:r>
                            <m:r>
                              <a:rPr lang="fr-FR" b="0" i="1" kern="0" smtClean="0">
                                <a:latin typeface="Cambria Math" panose="02040503050406030204" pitchFamily="18" charset="0"/>
                                <a:ea typeface="Cambria Math" panose="02040503050406030204" pitchFamily="18" charset="0"/>
                              </a:rPr>
                              <m:t>𝐿</m:t>
                            </m:r>
                          </m:e>
                          <m:sup>
                            <m:r>
                              <a:rPr lang="fr-FR" b="0" i="1" kern="0" smtClean="0">
                                <a:latin typeface="Cambria Math" panose="02040503050406030204" pitchFamily="18" charset="0"/>
                                <a:ea typeface="Cambria Math" panose="02040503050406030204" pitchFamily="18" charset="0"/>
                              </a:rPr>
                              <m:t>2</m:t>
                            </m:r>
                          </m:sup>
                        </m:sSup>
                        <m:r>
                          <a:rPr lang="fr-FR" b="0" i="1" kern="0" smtClean="0">
                            <a:latin typeface="Cambria Math" panose="02040503050406030204" pitchFamily="18" charset="0"/>
                            <a:ea typeface="Cambria Math" panose="02040503050406030204" pitchFamily="18" charset="0"/>
                          </a:rPr>
                          <m:t>.  </m:t>
                        </m:r>
                        <m:sSup>
                          <m:sSupPr>
                            <m:ctrlPr>
                              <a:rPr lang="fr-FR" b="0" i="1" kern="0" smtClean="0">
                                <a:latin typeface="Cambria Math" panose="02040503050406030204" pitchFamily="18" charset="0"/>
                                <a:ea typeface="Cambria Math" panose="02040503050406030204" pitchFamily="18" charset="0"/>
                              </a:rPr>
                            </m:ctrlPr>
                          </m:sSupPr>
                          <m:e>
                            <m:r>
                              <a:rPr lang="fr-FR" b="0" i="1" kern="0" smtClean="0">
                                <a:latin typeface="Cambria Math" panose="02040503050406030204" pitchFamily="18" charset="0"/>
                                <a:ea typeface="Cambria Math" panose="02040503050406030204" pitchFamily="18" charset="0"/>
                              </a:rPr>
                              <m:t>𝑇</m:t>
                            </m:r>
                          </m:e>
                          <m:sup>
                            <m:r>
                              <a:rPr lang="fr-FR" b="0" i="1" kern="0" smtClean="0">
                                <a:latin typeface="Cambria Math" panose="02040503050406030204" pitchFamily="18" charset="0"/>
                                <a:ea typeface="Cambria Math" panose="02040503050406030204" pitchFamily="18" charset="0"/>
                              </a:rPr>
                              <m:t>−2</m:t>
                            </m:r>
                          </m:sup>
                        </m:sSup>
                      </m:num>
                      <m:den>
                        <m:sSup>
                          <m:sSupPr>
                            <m:ctrlPr>
                              <a:rPr lang="fr-FR" i="1" kern="0" smtClean="0">
                                <a:latin typeface="Cambria Math" panose="02040503050406030204" pitchFamily="18" charset="0"/>
                                <a:ea typeface="Cambria Math" panose="02040503050406030204" pitchFamily="18" charset="0"/>
                              </a:rPr>
                            </m:ctrlPr>
                          </m:sSupPr>
                          <m:e>
                            <m:r>
                              <a:rPr lang="fr-FR" b="0" i="1" kern="0" smtClean="0">
                                <a:latin typeface="Cambria Math" panose="02040503050406030204" pitchFamily="18" charset="0"/>
                                <a:ea typeface="Cambria Math" panose="02040503050406030204" pitchFamily="18" charset="0"/>
                              </a:rPr>
                              <m:t>𝐿</m:t>
                            </m:r>
                          </m:e>
                          <m:sup>
                            <m:r>
                              <a:rPr lang="fr-FR" b="0" i="1" kern="0" smtClean="0">
                                <a:latin typeface="Cambria Math" panose="02040503050406030204" pitchFamily="18" charset="0"/>
                                <a:ea typeface="Cambria Math" panose="02040503050406030204" pitchFamily="18" charset="0"/>
                              </a:rPr>
                              <m:t>3</m:t>
                            </m:r>
                          </m:sup>
                        </m:sSup>
                      </m:den>
                    </m:f>
                  </m:oMath>
                </a14:m>
                <a:r>
                  <a:rPr lang="fr-FR" kern="0" dirty="0"/>
                  <a:t> = M . L</a:t>
                </a:r>
                <a:r>
                  <a:rPr lang="fr-FR" kern="0" baseline="30000" dirty="0"/>
                  <a:t>-1 </a:t>
                </a:r>
                <a:r>
                  <a:rPr lang="fr-FR" kern="0" dirty="0"/>
                  <a:t>. T</a:t>
                </a:r>
                <a:r>
                  <a:rPr lang="fr-FR" kern="0" baseline="30000" dirty="0"/>
                  <a:t>-2</a:t>
                </a:r>
                <a:r>
                  <a:rPr lang="fr-FR" kern="0" dirty="0"/>
                  <a:t> </a:t>
                </a:r>
              </a:p>
            </p:txBody>
          </p:sp>
        </mc:Choice>
        <mc:Fallback xmlns="">
          <p:sp>
            <p:nvSpPr>
              <p:cNvPr id="11" name="Espace réservé du contenu 2">
                <a:extLst>
                  <a:ext uri="{FF2B5EF4-FFF2-40B4-BE49-F238E27FC236}">
                    <a16:creationId xmlns:a16="http://schemas.microsoft.com/office/drawing/2014/main" id="{9A2FD04E-9F2D-B6C7-6FB7-99D04ECB982F}"/>
                  </a:ext>
                </a:extLst>
              </p:cNvPr>
              <p:cNvSpPr txBox="1">
                <a:spLocks noRot="1" noChangeAspect="1" noMove="1" noResize="1" noEditPoints="1" noAdjustHandles="1" noChangeArrowheads="1" noChangeShapeType="1" noTextEdit="1"/>
              </p:cNvSpPr>
              <p:nvPr/>
            </p:nvSpPr>
            <p:spPr bwMode="auto">
              <a:xfrm>
                <a:off x="2478445" y="3923325"/>
                <a:ext cx="5117839" cy="861199"/>
              </a:xfrm>
              <a:prstGeom prst="rect">
                <a:avLst/>
              </a:prstGeom>
              <a:blipFill>
                <a:blip r:embed="rId3"/>
                <a:stretch>
                  <a:fillRect l="-248" b="-117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spTree>
    <p:extLst>
      <p:ext uri="{BB962C8B-B14F-4D97-AF65-F5344CB8AC3E}">
        <p14:creationId xmlns:p14="http://schemas.microsoft.com/office/powerpoint/2010/main" val="38866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329C-9389-0ACA-3B04-25BA2737F25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8F021E-D944-704A-B1D8-B446A15EC0E4}"/>
              </a:ext>
            </a:extLst>
          </p:cNvPr>
          <p:cNvSpPr>
            <a:spLocks noGrp="1"/>
          </p:cNvSpPr>
          <p:nvPr>
            <p:ph type="title"/>
          </p:nvPr>
        </p:nvSpPr>
        <p:spPr>
          <a:xfrm>
            <a:off x="571501" y="609600"/>
            <a:ext cx="8931728" cy="1143000"/>
          </a:xfrm>
        </p:spPr>
        <p:txBody>
          <a:bodyPr/>
          <a:lstStyle/>
          <a:p>
            <a:pPr algn="l"/>
            <a:r>
              <a:rPr lang="fr-FR" sz="2800" dirty="0"/>
              <a:t>Exercice : </a:t>
            </a:r>
            <a:br>
              <a:rPr lang="fr-FR" sz="2800" dirty="0"/>
            </a:br>
            <a:r>
              <a:rPr lang="fr-FR" sz="2800" dirty="0"/>
              <a:t>Montrez que les dimensions de la pression sont équivalentes à celles de l'énergie volumique (E/V)</a:t>
            </a:r>
          </a:p>
        </p:txBody>
      </p:sp>
      <p:pic>
        <p:nvPicPr>
          <p:cNvPr id="3074" name="Picture 2">
            <a:extLst>
              <a:ext uri="{FF2B5EF4-FFF2-40B4-BE49-F238E27FC236}">
                <a16:creationId xmlns:a16="http://schemas.microsoft.com/office/drawing/2014/main" id="{D3D6BAF0-78B4-820A-B82C-178C3FCA6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579" y="2253104"/>
            <a:ext cx="5224463" cy="363970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F2CD5C7-DA57-3202-92C7-E2AE0F708709}"/>
              </a:ext>
            </a:extLst>
          </p:cNvPr>
          <p:cNvSpPr txBox="1"/>
          <p:nvPr/>
        </p:nvSpPr>
        <p:spPr>
          <a:xfrm>
            <a:off x="2624137" y="6150227"/>
            <a:ext cx="4986336" cy="646331"/>
          </a:xfrm>
          <a:prstGeom prst="rect">
            <a:avLst/>
          </a:prstGeom>
          <a:noFill/>
        </p:spPr>
        <p:txBody>
          <a:bodyPr wrap="square">
            <a:spAutoFit/>
          </a:bodyPr>
          <a:lstStyle/>
          <a:p>
            <a:r>
              <a:rPr lang="fr-FR" sz="1200"/>
              <a:t>https://</a:t>
            </a:r>
            <a:r>
              <a:rPr lang="fr-FR" sz="1200" err="1"/>
              <a:t>public.iutenligne.net</a:t>
            </a:r>
            <a:r>
              <a:rPr lang="fr-FR" sz="1200"/>
              <a:t>/</a:t>
            </a:r>
            <a:r>
              <a:rPr lang="fr-FR" sz="1200" err="1"/>
              <a:t>mecanique</a:t>
            </a:r>
            <a:r>
              <a:rPr lang="fr-FR" sz="1200"/>
              <a:t>/</a:t>
            </a:r>
            <a:r>
              <a:rPr lang="fr-FR" sz="1200" err="1"/>
              <a:t>mecanique</a:t>
            </a:r>
            <a:r>
              <a:rPr lang="fr-FR" sz="1200"/>
              <a:t>-des-fluides/</a:t>
            </a:r>
            <a:r>
              <a:rPr lang="fr-FR" sz="1200" err="1"/>
              <a:t>courtin</a:t>
            </a:r>
            <a:r>
              <a:rPr lang="fr-FR" sz="1200"/>
              <a:t>/pression-dans-les-fluides/</a:t>
            </a:r>
            <a:r>
              <a:rPr lang="fr-FR" sz="1200" err="1"/>
              <a:t>co</a:t>
            </a:r>
            <a:r>
              <a:rPr lang="fr-FR" sz="1200"/>
              <a:t>/Pression%20dans%20les%20fluides_22.html</a:t>
            </a:r>
          </a:p>
        </p:txBody>
      </p:sp>
    </p:spTree>
    <p:extLst>
      <p:ext uri="{BB962C8B-B14F-4D97-AF65-F5344CB8AC3E}">
        <p14:creationId xmlns:p14="http://schemas.microsoft.com/office/powerpoint/2010/main" val="12845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A49C186-8CCA-72B6-03B4-FFE5598B1CE7}"/>
              </a:ext>
            </a:extLst>
          </p:cNvPr>
          <p:cNvSpPr>
            <a:spLocks noGrp="1"/>
          </p:cNvSpPr>
          <p:nvPr>
            <p:ph type="title"/>
          </p:nvPr>
        </p:nvSpPr>
        <p:spPr>
          <a:xfrm>
            <a:off x="0" y="274638"/>
            <a:ext cx="9906000" cy="1143000"/>
          </a:xfrm>
        </p:spPr>
        <p:txBody>
          <a:bodyPr/>
          <a:lstStyle/>
          <a:p>
            <a:pPr algn="l"/>
            <a:br>
              <a:rPr lang="fr-FR" sz="3600"/>
            </a:br>
            <a:r>
              <a:rPr lang="fr-FR" sz="3600"/>
              <a:t>Question 1 : </a:t>
            </a:r>
            <a:br>
              <a:rPr lang="fr-FR" sz="3600"/>
            </a:br>
            <a:r>
              <a:rPr lang="fr-FR" sz="3600"/>
              <a:t>Quelle est en </a:t>
            </a:r>
            <a:r>
              <a:rPr lang="fr-FR" sz="3600" err="1"/>
              <a:t>mmHg</a:t>
            </a:r>
            <a:r>
              <a:rPr lang="fr-FR" sz="3600"/>
              <a:t> la valeur moyenne arrondie de la pression atmosphérique ?</a:t>
            </a:r>
          </a:p>
        </p:txBody>
      </p:sp>
      <p:sp>
        <p:nvSpPr>
          <p:cNvPr id="11" name="ZoneTexte 10">
            <a:extLst>
              <a:ext uri="{FF2B5EF4-FFF2-40B4-BE49-F238E27FC236}">
                <a16:creationId xmlns:a16="http://schemas.microsoft.com/office/drawing/2014/main" id="{ACED2962-BFDA-EBE1-72F7-4017F691694C}"/>
              </a:ext>
            </a:extLst>
          </p:cNvPr>
          <p:cNvSpPr txBox="1"/>
          <p:nvPr/>
        </p:nvSpPr>
        <p:spPr>
          <a:xfrm>
            <a:off x="1800226" y="3028950"/>
            <a:ext cx="3441968" cy="2246769"/>
          </a:xfrm>
          <a:prstGeom prst="rect">
            <a:avLst/>
          </a:prstGeom>
          <a:noFill/>
        </p:spPr>
        <p:txBody>
          <a:bodyPr wrap="none" rtlCol="0">
            <a:spAutoFit/>
          </a:bodyPr>
          <a:lstStyle/>
          <a:p>
            <a:pPr marL="514350" indent="-514350">
              <a:buAutoNum type="alphaUcPeriod"/>
            </a:pPr>
            <a:r>
              <a:rPr lang="fr-FR"/>
              <a:t>1033 </a:t>
            </a:r>
            <a:r>
              <a:rPr lang="fr-FR" err="1"/>
              <a:t>mmHg</a:t>
            </a:r>
            <a:endParaRPr lang="fr-FR"/>
          </a:p>
          <a:p>
            <a:pPr marL="514350" indent="-514350">
              <a:buAutoNum type="alphaUcPeriod"/>
            </a:pPr>
            <a:r>
              <a:rPr lang="fr-FR"/>
              <a:t>760 </a:t>
            </a:r>
            <a:r>
              <a:rPr lang="fr-FR" err="1"/>
              <a:t>mmHg</a:t>
            </a:r>
            <a:endParaRPr lang="fr-FR"/>
          </a:p>
          <a:p>
            <a:pPr marL="514350" indent="-514350">
              <a:buAutoNum type="alphaUcPeriod"/>
            </a:pPr>
            <a:r>
              <a:rPr lang="fr-FR"/>
              <a:t>13,5 x 10</a:t>
            </a:r>
            <a:r>
              <a:rPr lang="fr-FR" baseline="30000"/>
              <a:t>6 </a:t>
            </a:r>
            <a:r>
              <a:rPr lang="fr-FR" err="1"/>
              <a:t>mmHg</a:t>
            </a:r>
            <a:endParaRPr lang="fr-FR"/>
          </a:p>
          <a:p>
            <a:pPr marL="514350" indent="-514350">
              <a:buAutoNum type="alphaUcPeriod"/>
            </a:pPr>
            <a:r>
              <a:rPr lang="fr-FR"/>
              <a:t>9 x 10</a:t>
            </a:r>
            <a:r>
              <a:rPr lang="fr-FR" baseline="30000"/>
              <a:t>6 </a:t>
            </a:r>
            <a:r>
              <a:rPr lang="fr-FR" err="1"/>
              <a:t>mmHg</a:t>
            </a:r>
            <a:endParaRPr lang="fr-FR"/>
          </a:p>
          <a:p>
            <a:pPr marL="514350" indent="-514350">
              <a:buAutoNum type="alphaUcPeriod"/>
            </a:pPr>
            <a:r>
              <a:rPr lang="fr-FR"/>
              <a:t>135 </a:t>
            </a:r>
            <a:r>
              <a:rPr lang="fr-FR" err="1"/>
              <a:t>mmHg</a:t>
            </a:r>
            <a:endParaRPr lang="fr-FR"/>
          </a:p>
        </p:txBody>
      </p:sp>
    </p:spTree>
    <p:extLst>
      <p:ext uri="{BB962C8B-B14F-4D97-AF65-F5344CB8AC3E}">
        <p14:creationId xmlns:p14="http://schemas.microsoft.com/office/powerpoint/2010/main" val="134580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A49C186-8CCA-72B6-03B4-FFE5598B1CE7}"/>
              </a:ext>
            </a:extLst>
          </p:cNvPr>
          <p:cNvSpPr>
            <a:spLocks noGrp="1"/>
          </p:cNvSpPr>
          <p:nvPr>
            <p:ph type="title"/>
          </p:nvPr>
        </p:nvSpPr>
        <p:spPr>
          <a:xfrm>
            <a:off x="0" y="274638"/>
            <a:ext cx="9906000" cy="1143000"/>
          </a:xfrm>
        </p:spPr>
        <p:txBody>
          <a:bodyPr/>
          <a:lstStyle/>
          <a:p>
            <a:pPr algn="l"/>
            <a:br>
              <a:rPr lang="fr-FR" sz="3600"/>
            </a:br>
            <a:r>
              <a:rPr lang="fr-FR" sz="3600"/>
              <a:t>Question 1 : </a:t>
            </a:r>
            <a:br>
              <a:rPr lang="fr-FR" sz="3600"/>
            </a:br>
            <a:r>
              <a:rPr lang="fr-FR" sz="3600"/>
              <a:t>Quelle est en </a:t>
            </a:r>
            <a:r>
              <a:rPr lang="fr-FR" sz="3600" err="1"/>
              <a:t>mmHg</a:t>
            </a:r>
            <a:r>
              <a:rPr lang="fr-FR" sz="3600"/>
              <a:t> la valeur moyenne arrondie de la pression atmosphérique ?</a:t>
            </a:r>
          </a:p>
        </p:txBody>
      </p:sp>
      <p:sp>
        <p:nvSpPr>
          <p:cNvPr id="11" name="ZoneTexte 10">
            <a:extLst>
              <a:ext uri="{FF2B5EF4-FFF2-40B4-BE49-F238E27FC236}">
                <a16:creationId xmlns:a16="http://schemas.microsoft.com/office/drawing/2014/main" id="{ACED2962-BFDA-EBE1-72F7-4017F691694C}"/>
              </a:ext>
            </a:extLst>
          </p:cNvPr>
          <p:cNvSpPr txBox="1"/>
          <p:nvPr/>
        </p:nvSpPr>
        <p:spPr>
          <a:xfrm>
            <a:off x="1800226" y="3028950"/>
            <a:ext cx="3441968" cy="2246769"/>
          </a:xfrm>
          <a:prstGeom prst="rect">
            <a:avLst/>
          </a:prstGeom>
          <a:noFill/>
        </p:spPr>
        <p:txBody>
          <a:bodyPr wrap="none" rtlCol="0">
            <a:spAutoFit/>
          </a:bodyPr>
          <a:lstStyle/>
          <a:p>
            <a:pPr marL="514350" indent="-514350">
              <a:buAutoNum type="alphaUcPeriod"/>
            </a:pPr>
            <a:r>
              <a:rPr lang="fr-FR" dirty="0"/>
              <a:t>1033 </a:t>
            </a:r>
            <a:r>
              <a:rPr lang="fr-FR" dirty="0" err="1"/>
              <a:t>mmHg</a:t>
            </a:r>
            <a:endParaRPr lang="fr-FR" dirty="0"/>
          </a:p>
          <a:p>
            <a:pPr marL="514350" indent="-514350">
              <a:buAutoNum type="alphaUcPeriod"/>
            </a:pPr>
            <a:r>
              <a:rPr lang="fr-FR" dirty="0">
                <a:solidFill>
                  <a:srgbClr val="00B050"/>
                </a:solidFill>
              </a:rPr>
              <a:t>760 </a:t>
            </a:r>
            <a:r>
              <a:rPr lang="fr-FR" dirty="0" err="1">
                <a:solidFill>
                  <a:srgbClr val="00B050"/>
                </a:solidFill>
              </a:rPr>
              <a:t>mmHg</a:t>
            </a:r>
            <a:endParaRPr lang="fr-FR" dirty="0">
              <a:solidFill>
                <a:srgbClr val="00B050"/>
              </a:solidFill>
            </a:endParaRPr>
          </a:p>
          <a:p>
            <a:pPr marL="514350" indent="-514350">
              <a:buAutoNum type="alphaUcPeriod"/>
            </a:pPr>
            <a:r>
              <a:rPr lang="fr-FR" dirty="0"/>
              <a:t>13,5 x 10</a:t>
            </a:r>
            <a:r>
              <a:rPr lang="fr-FR" baseline="30000" dirty="0"/>
              <a:t>6 </a:t>
            </a:r>
            <a:r>
              <a:rPr lang="fr-FR" dirty="0" err="1"/>
              <a:t>mmHg</a:t>
            </a:r>
            <a:endParaRPr lang="fr-FR" dirty="0"/>
          </a:p>
          <a:p>
            <a:pPr marL="514350" indent="-514350">
              <a:buAutoNum type="alphaUcPeriod"/>
            </a:pPr>
            <a:r>
              <a:rPr lang="fr-FR" dirty="0"/>
              <a:t>9 x 10</a:t>
            </a:r>
            <a:r>
              <a:rPr lang="fr-FR" baseline="30000" dirty="0"/>
              <a:t>6 </a:t>
            </a:r>
            <a:r>
              <a:rPr lang="fr-FR" dirty="0" err="1"/>
              <a:t>mmHg</a:t>
            </a:r>
            <a:endParaRPr lang="fr-FR" dirty="0"/>
          </a:p>
          <a:p>
            <a:pPr marL="514350" indent="-514350">
              <a:buAutoNum type="alphaUcPeriod"/>
            </a:pPr>
            <a:r>
              <a:rPr lang="fr-FR" dirty="0"/>
              <a:t>135 </a:t>
            </a:r>
            <a:r>
              <a:rPr lang="fr-FR" dirty="0" err="1"/>
              <a:t>mmHg</a:t>
            </a:r>
            <a:endParaRPr lang="fr-FR"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352057B-EC0E-C471-F4F0-800283DBA030}"/>
                  </a:ext>
                </a:extLst>
              </p:cNvPr>
              <p:cNvSpPr txBox="1"/>
              <p:nvPr/>
            </p:nvSpPr>
            <p:spPr>
              <a:xfrm>
                <a:off x="6876025" y="3014897"/>
                <a:ext cx="2459497" cy="9361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r-FR" i="1" smtClean="0">
                              <a:solidFill>
                                <a:srgbClr val="00B050"/>
                              </a:solidFill>
                              <a:latin typeface="Cambria Math" panose="02040503050406030204" pitchFamily="18" charset="0"/>
                            </a:rPr>
                          </m:ctrlPr>
                        </m:fPr>
                        <m:num>
                          <m:r>
                            <m:rPr>
                              <m:nor/>
                            </m:rPr>
                            <a:rPr lang="fr-FR" dirty="0">
                              <a:solidFill>
                                <a:srgbClr val="00B050"/>
                              </a:solidFill>
                              <a:latin typeface="+mn-lt"/>
                            </a:rPr>
                            <m:t>1.013 </m:t>
                          </m:r>
                          <m:r>
                            <m:rPr>
                              <m:nor/>
                            </m:rPr>
                            <a:rPr lang="fr-FR" dirty="0">
                              <a:solidFill>
                                <a:srgbClr val="00B050"/>
                              </a:solidFill>
                              <a:latin typeface="+mn-lt"/>
                            </a:rPr>
                            <m:t>x</m:t>
                          </m:r>
                          <m:r>
                            <m:rPr>
                              <m:nor/>
                            </m:rPr>
                            <a:rPr lang="fr-FR" dirty="0">
                              <a:solidFill>
                                <a:srgbClr val="00B050"/>
                              </a:solidFill>
                              <a:latin typeface="+mn-lt"/>
                            </a:rPr>
                            <m:t> 105 </m:t>
                          </m:r>
                          <m:r>
                            <m:rPr>
                              <m:nor/>
                            </m:rPr>
                            <a:rPr lang="fr-FR" dirty="0">
                              <a:solidFill>
                                <a:srgbClr val="00B050"/>
                              </a:solidFill>
                              <a:latin typeface="+mn-lt"/>
                            </a:rPr>
                            <m:t>Pa</m:t>
                          </m:r>
                        </m:num>
                        <m:den>
                          <m:r>
                            <a:rPr lang="fr-FR" b="0" i="1" smtClean="0">
                              <a:solidFill>
                                <a:srgbClr val="00B050"/>
                              </a:solidFill>
                              <a:latin typeface="Cambria Math" panose="02040503050406030204" pitchFamily="18" charset="0"/>
                            </a:rPr>
                            <m:t>133.4 </m:t>
                          </m:r>
                          <m:r>
                            <a:rPr lang="fr-FR" b="0" i="1" smtClean="0">
                              <a:solidFill>
                                <a:srgbClr val="00B050"/>
                              </a:solidFill>
                              <a:latin typeface="Cambria Math" panose="02040503050406030204" pitchFamily="18" charset="0"/>
                            </a:rPr>
                            <m:t>𝑃𝑎</m:t>
                          </m:r>
                        </m:den>
                      </m:f>
                    </m:oMath>
                  </m:oMathPara>
                </a14:m>
                <a:endParaRPr lang="fr-FR" dirty="0">
                  <a:solidFill>
                    <a:srgbClr val="00B050"/>
                  </a:solidFill>
                  <a:latin typeface="+mn-lt"/>
                </a:endParaRPr>
              </a:p>
            </p:txBody>
          </p:sp>
        </mc:Choice>
        <mc:Fallback xmlns="">
          <p:sp>
            <p:nvSpPr>
              <p:cNvPr id="3" name="ZoneTexte 2">
                <a:extLst>
                  <a:ext uri="{FF2B5EF4-FFF2-40B4-BE49-F238E27FC236}">
                    <a16:creationId xmlns:a16="http://schemas.microsoft.com/office/drawing/2014/main" id="{7352057B-EC0E-C471-F4F0-800283DBA030}"/>
                  </a:ext>
                </a:extLst>
              </p:cNvPr>
              <p:cNvSpPr txBox="1">
                <a:spLocks noRot="1" noChangeAspect="1" noMove="1" noResize="1" noEditPoints="1" noAdjustHandles="1" noChangeArrowheads="1" noChangeShapeType="1" noTextEdit="1"/>
              </p:cNvSpPr>
              <p:nvPr/>
            </p:nvSpPr>
            <p:spPr>
              <a:xfrm>
                <a:off x="6876025" y="3014897"/>
                <a:ext cx="2459497" cy="936154"/>
              </a:xfrm>
              <a:prstGeom prst="rect">
                <a:avLst/>
              </a:prstGeom>
              <a:blipFill>
                <a:blip r:embed="rId2"/>
                <a:stretch>
                  <a:fillRect l="-1546" t="-1333" r="-4124" b="-17333"/>
                </a:stretch>
              </a:blipFill>
            </p:spPr>
            <p:txBody>
              <a:bodyPr/>
              <a:lstStyle/>
              <a:p>
                <a:r>
                  <a:rPr lang="fr-FR">
                    <a:noFill/>
                  </a:rPr>
                  <a:t> </a:t>
                </a:r>
              </a:p>
            </p:txBody>
          </p:sp>
        </mc:Fallback>
      </mc:AlternateContent>
      <p:sp>
        <p:nvSpPr>
          <p:cNvPr id="4" name="ZoneTexte 3">
            <a:extLst>
              <a:ext uri="{FF2B5EF4-FFF2-40B4-BE49-F238E27FC236}">
                <a16:creationId xmlns:a16="http://schemas.microsoft.com/office/drawing/2014/main" id="{B110A3CD-1F32-9509-5DBC-186AFE518DE2}"/>
              </a:ext>
            </a:extLst>
          </p:cNvPr>
          <p:cNvSpPr txBox="1"/>
          <p:nvPr/>
        </p:nvSpPr>
        <p:spPr>
          <a:xfrm>
            <a:off x="5421623" y="2974744"/>
            <a:ext cx="1023037" cy="523220"/>
          </a:xfrm>
          <a:prstGeom prst="rect">
            <a:avLst/>
          </a:prstGeom>
          <a:noFill/>
        </p:spPr>
        <p:txBody>
          <a:bodyPr wrap="none" rtlCol="0">
            <a:spAutoFit/>
          </a:bodyPr>
          <a:lstStyle/>
          <a:p>
            <a:r>
              <a:rPr lang="fr-FR" dirty="0" err="1">
                <a:solidFill>
                  <a:srgbClr val="00B050"/>
                </a:solidFill>
              </a:rPr>
              <a:t>Patm</a:t>
            </a:r>
            <a:endParaRPr lang="fr-FR" dirty="0">
              <a:solidFill>
                <a:srgbClr val="00B050"/>
              </a:solidFill>
            </a:endParaRPr>
          </a:p>
        </p:txBody>
      </p:sp>
      <p:sp>
        <p:nvSpPr>
          <p:cNvPr id="7" name="ZoneTexte 6">
            <a:extLst>
              <a:ext uri="{FF2B5EF4-FFF2-40B4-BE49-F238E27FC236}">
                <a16:creationId xmlns:a16="http://schemas.microsoft.com/office/drawing/2014/main" id="{6558C783-58F2-8D0F-02C5-645CAB158BDF}"/>
              </a:ext>
            </a:extLst>
          </p:cNvPr>
          <p:cNvSpPr txBox="1"/>
          <p:nvPr/>
        </p:nvSpPr>
        <p:spPr>
          <a:xfrm>
            <a:off x="5421623" y="3553107"/>
            <a:ext cx="1593774" cy="523220"/>
          </a:xfrm>
          <a:prstGeom prst="rect">
            <a:avLst/>
          </a:prstGeom>
          <a:noFill/>
        </p:spPr>
        <p:txBody>
          <a:bodyPr wrap="square">
            <a:spAutoFit/>
          </a:bodyPr>
          <a:lstStyle/>
          <a:p>
            <a:r>
              <a:rPr lang="fr-FR" dirty="0">
                <a:solidFill>
                  <a:srgbClr val="00B050"/>
                </a:solidFill>
              </a:rPr>
              <a:t>1 </a:t>
            </a:r>
            <a:r>
              <a:rPr lang="fr-FR" dirty="0" err="1">
                <a:solidFill>
                  <a:srgbClr val="00B050"/>
                </a:solidFill>
              </a:rPr>
              <a:t>mmHg</a:t>
            </a:r>
            <a:endParaRPr lang="fr-FR" dirty="0">
              <a:solidFill>
                <a:srgbClr val="00B050"/>
              </a:solidFill>
            </a:endParaRPr>
          </a:p>
        </p:txBody>
      </p:sp>
    </p:spTree>
    <p:extLst>
      <p:ext uri="{BB962C8B-B14F-4D97-AF65-F5344CB8AC3E}">
        <p14:creationId xmlns:p14="http://schemas.microsoft.com/office/powerpoint/2010/main" val="3222686442"/>
      </p:ext>
    </p:extLst>
  </p:cSld>
  <p:clrMapOvr>
    <a:masterClrMapping/>
  </p:clrMapOvr>
</p:sld>
</file>

<file path=ppt/theme/theme1.xml><?xml version="1.0" encoding="utf-8"?>
<a:theme xmlns:a="http://schemas.openxmlformats.org/drawingml/2006/main" name="Nouvelle présentation">
  <a:themeElements>
    <a:clrScheme name="Nouvelle pré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po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800" b="0" i="0" u="none" strike="noStrike" cap="none" normalizeH="0" baseline="0" smtClean="0">
            <a:ln>
              <a:noFill/>
            </a:ln>
            <a:solidFill>
              <a:schemeClr val="tx1"/>
            </a:solidFill>
            <a:effectLst/>
            <a:latin typeface="Helvetica" charset="0"/>
          </a:defRPr>
        </a:defPPr>
      </a:lstStyle>
    </a:lnDef>
  </a:objectDefaults>
  <a:extraClrSchemeLst>
    <a:extraClrScheme>
      <a:clrScheme name="Nouvelle pré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C:\MSOFFICE\Modeles\Nouvelle présentation.pot</Template>
  <TotalTime>12811</TotalTime>
  <Words>3530</Words>
  <Application>Microsoft Macintosh PowerPoint</Application>
  <PresentationFormat>Format A4 (210 x 297 mm)</PresentationFormat>
  <Paragraphs>475</Paragraphs>
  <Slides>46</Slides>
  <Notes>25</Notes>
  <HiddenSlides>0</HiddenSlides>
  <MMClips>3</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53" baseType="lpstr">
      <vt:lpstr>.AppleSystemUIFont</vt:lpstr>
      <vt:lpstr>Calibri</vt:lpstr>
      <vt:lpstr>Cambria Math</vt:lpstr>
      <vt:lpstr>Helvetica</vt:lpstr>
      <vt:lpstr>Symbol</vt:lpstr>
      <vt:lpstr>Nouvelle présentation</vt:lpstr>
      <vt:lpstr>Clip</vt:lpstr>
      <vt:lpstr>Biophysique de la Circulation Mécanique des Fluides</vt:lpstr>
      <vt:lpstr>Pourquoi ne s’évanouit-on pas en permanence quand on est debout ? </vt:lpstr>
      <vt:lpstr>Notion de pression</vt:lpstr>
      <vt:lpstr>Notion de pression</vt:lpstr>
      <vt:lpstr>Exercice :  Montrez que les dimensions de la pression sont équivalentes à celles de l'énergie volumique (E/V)</vt:lpstr>
      <vt:lpstr>Exercice :  Montrez que les dimensions de la pression sont équivalentes à celles de l'énergie volumique (E/V)</vt:lpstr>
      <vt:lpstr>Exercice :  Montrez que les dimensions de la pression sont équivalentes à celles de l'énergie volumique (E/V)</vt:lpstr>
      <vt:lpstr> Question 1 :  Quelle est en mmHg la valeur moyenne arrondie de la pression atmosphérique ?</vt:lpstr>
      <vt:lpstr> Question 1 :  Quelle est en mmHg la valeur moyenne arrondie de la pression atmosphérique ?</vt:lpstr>
      <vt:lpstr>Principes de l’hydrostatique</vt:lpstr>
      <vt:lpstr>Rappel</vt:lpstr>
      <vt:lpstr>Théorème de Pascal</vt:lpstr>
      <vt:lpstr>Théorème de Pascal</vt:lpstr>
      <vt:lpstr>Présentation PowerPoint</vt:lpstr>
      <vt:lpstr>Principe fondamental de l’hydrostatique</vt:lpstr>
      <vt:lpstr>Principe fondamental de l’hydrostatique</vt:lpstr>
      <vt:lpstr>Principe fondamental de l’hydrostatique</vt:lpstr>
      <vt:lpstr>Conséquence du principe fondamental de l’hydrostatique</vt:lpstr>
      <vt:lpstr>Présentation PowerPoint</vt:lpstr>
      <vt:lpstr>Présentation PowerPoint</vt:lpstr>
      <vt:lpstr>Un mince tube d’eau peut-il faire exploser un tonneau ?</vt:lpstr>
      <vt:lpstr>Un mince tube d’eau peut-il faire exploser un tonneau ?</vt:lpstr>
      <vt:lpstr>Présentation PowerPoint</vt:lpstr>
      <vt:lpstr>Et en médecine ?</vt:lpstr>
      <vt:lpstr>Hydrostatique et pression artérielle  </vt:lpstr>
      <vt:lpstr>Hydrostatique et pression artérielle  </vt:lpstr>
      <vt:lpstr>Hydrostatique et pression artérielle  </vt:lpstr>
      <vt:lpstr>Hydrostatique et pression artérielle </vt:lpstr>
      <vt:lpstr>Hydrostatique et pression artérielle </vt:lpstr>
      <vt:lpstr>Hydrostatique et pression artérielle </vt:lpstr>
      <vt:lpstr>Question 3 : déterminer l’expression de la masse volumique du liquide 2 en fonction des autres variables</vt:lpstr>
      <vt:lpstr>Question 3 : déterminer l’expression de la masse volumique du liquide 2 en fonction des autres variables</vt:lpstr>
      <vt:lpstr>Présentation PowerPoint</vt:lpstr>
      <vt:lpstr>Question 4 : le mécanicien peut-il soulever le camping-car avec une presse hydraulique ?</vt:lpstr>
      <vt:lpstr>Présentation PowerPoint</vt:lpstr>
      <vt:lpstr>Présentation PowerPoint</vt:lpstr>
      <vt:lpstr>Présentation PowerPoint</vt:lpstr>
      <vt:lpstr>Présentation PowerPoint</vt:lpstr>
      <vt:lpstr>Présentation PowerPoint</vt:lpstr>
      <vt:lpstr>Autres pressions physiologiques</vt:lpstr>
      <vt:lpstr>Pression veineuse</vt:lpstr>
      <vt:lpstr>Exercice — À quelle hauteur placer la poche de perfusion ? </vt:lpstr>
      <vt:lpstr>Correction — À quelle hauteur placer la poche de perfusion ? </vt:lpstr>
      <vt:lpstr>Correction — À quelle hauteur placer la poche de perfusion ? </vt:lpstr>
      <vt:lpstr>Correction — À quelle hauteur placer la poche de perfusion ? </vt:lpstr>
      <vt:lpstr>Correction — À quelle hauteur placer la poche de perfusion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Physique et Biophysique de la Circulation</dc:title>
  <dc:creator>JANIER Marc</dc:creator>
  <cp:lastModifiedBy>FLAUS, Anthime</cp:lastModifiedBy>
  <cp:revision>1</cp:revision>
  <cp:lastPrinted>2026-01-07T11:30:54Z</cp:lastPrinted>
  <dcterms:created xsi:type="dcterms:W3CDTF">1997-02-16T14:25:04Z</dcterms:created>
  <dcterms:modified xsi:type="dcterms:W3CDTF">2026-01-07T11:30:57Z</dcterms:modified>
</cp:coreProperties>
</file>