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75" r:id="rId5"/>
    <p:sldId id="277" r:id="rId6"/>
    <p:sldId id="294" r:id="rId7"/>
    <p:sldId id="307" r:id="rId8"/>
    <p:sldId id="282" r:id="rId9"/>
    <p:sldId id="283" r:id="rId10"/>
    <p:sldId id="284" r:id="rId11"/>
    <p:sldId id="285" r:id="rId12"/>
    <p:sldId id="304" r:id="rId13"/>
    <p:sldId id="296" r:id="rId14"/>
    <p:sldId id="288" r:id="rId15"/>
    <p:sldId id="298" r:id="rId1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51" autoAdjust="0"/>
    <p:restoredTop sz="94660"/>
  </p:normalViewPr>
  <p:slideViewPr>
    <p:cSldViewPr>
      <p:cViewPr varScale="1">
        <p:scale>
          <a:sx n="104" d="100"/>
          <a:sy n="104" d="100"/>
        </p:scale>
        <p:origin x="156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AEB4EB-AE6C-4836-A673-FE11F461545B}" type="datetimeFigureOut">
              <a:rPr lang="fr-FR" smtClean="0"/>
              <a:t>16/10/2023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6F38E4-43A3-4565-AEE9-A5514EA83A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4884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B5B794-99E1-4595-88CC-9E133ECE2FCB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53270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Champ du dispositif :</a:t>
            </a:r>
          </a:p>
          <a:p>
            <a:r>
              <a:rPr lang="fr-FR" dirty="0"/>
              <a:t>Innovations organisationnelles,</a:t>
            </a:r>
            <a:r>
              <a:rPr lang="fr-FR" baseline="0" dirty="0"/>
              <a:t> peut inclure de la technologie ou des dispositifs médicaux mais doivent avoir une finalité organisationnelle.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A48850-F310-4A73-A233-9C2A7537C837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2790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41DAF-3E3A-451F-86C8-847085E7DB8D}" type="datetimeFigureOut">
              <a:rPr lang="fr-FR" smtClean="0"/>
              <a:t>16/10/2023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94FC9-420B-408F-A248-7467B770A2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7519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41DAF-3E3A-451F-86C8-847085E7DB8D}" type="datetimeFigureOut">
              <a:rPr lang="fr-FR" smtClean="0"/>
              <a:t>16/10/2023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94FC9-420B-408F-A248-7467B770A2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3680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41DAF-3E3A-451F-86C8-847085E7DB8D}" type="datetimeFigureOut">
              <a:rPr lang="fr-FR" smtClean="0"/>
              <a:t>16/10/2023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94FC9-420B-408F-A248-7467B770A2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7129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41DAF-3E3A-451F-86C8-847085E7DB8D}" type="datetimeFigureOut">
              <a:rPr lang="fr-FR" smtClean="0"/>
              <a:t>16/10/2023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94FC9-420B-408F-A248-7467B770A2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790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41DAF-3E3A-451F-86C8-847085E7DB8D}" type="datetimeFigureOut">
              <a:rPr lang="fr-FR" smtClean="0"/>
              <a:t>16/10/2023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94FC9-420B-408F-A248-7467B770A2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222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41DAF-3E3A-451F-86C8-847085E7DB8D}" type="datetimeFigureOut">
              <a:rPr lang="fr-FR" smtClean="0"/>
              <a:t>16/10/2023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94FC9-420B-408F-A248-7467B770A2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8742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41DAF-3E3A-451F-86C8-847085E7DB8D}" type="datetimeFigureOut">
              <a:rPr lang="fr-FR" smtClean="0"/>
              <a:t>16/10/2023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94FC9-420B-408F-A248-7467B770A2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4464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41DAF-3E3A-451F-86C8-847085E7DB8D}" type="datetimeFigureOut">
              <a:rPr lang="fr-FR" smtClean="0"/>
              <a:t>16/10/2023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94FC9-420B-408F-A248-7467B770A2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2319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41DAF-3E3A-451F-86C8-847085E7DB8D}" type="datetimeFigureOut">
              <a:rPr lang="fr-FR" smtClean="0"/>
              <a:t>16/10/2023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94FC9-420B-408F-A248-7467B770A2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3727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41DAF-3E3A-451F-86C8-847085E7DB8D}" type="datetimeFigureOut">
              <a:rPr lang="fr-FR" smtClean="0"/>
              <a:t>16/10/2023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94FC9-420B-408F-A248-7467B770A2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1290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41DAF-3E3A-451F-86C8-847085E7DB8D}" type="datetimeFigureOut">
              <a:rPr lang="fr-FR" smtClean="0"/>
              <a:t>16/10/2023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94FC9-420B-408F-A248-7467B770A2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5963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41DAF-3E3A-451F-86C8-847085E7DB8D}" type="datetimeFigureOut">
              <a:rPr lang="fr-FR" smtClean="0"/>
              <a:t>16/10/2023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294FC9-420B-408F-A248-7467B770A2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6089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g"/><Relationship Id="rId3" Type="http://schemas.openxmlformats.org/officeDocument/2006/relationships/image" Target="../media/image8.jpg"/><Relationship Id="rId7" Type="http://schemas.openxmlformats.org/officeDocument/2006/relationships/image" Target="../media/image12.jp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g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Améliorer le parcours </a:t>
            </a:r>
            <a:r>
              <a:rPr lang="fr-FR"/>
              <a:t>de santé en France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>
                <a:solidFill>
                  <a:schemeClr val="tx1"/>
                </a:solidFill>
              </a:rPr>
              <a:t>Pr Cyrille Colin</a:t>
            </a:r>
          </a:p>
          <a:p>
            <a:r>
              <a:rPr lang="fr-FR" dirty="0">
                <a:solidFill>
                  <a:schemeClr val="tx1"/>
                </a:solidFill>
              </a:rPr>
              <a:t>Service d’Evaluation Economique en Santé</a:t>
            </a:r>
          </a:p>
          <a:p>
            <a:r>
              <a:rPr lang="fr-FR" dirty="0">
                <a:solidFill>
                  <a:schemeClr val="tx1"/>
                </a:solidFill>
              </a:rPr>
              <a:t>Pôle de Santé Publique Hospices Civils de Lyon</a:t>
            </a:r>
          </a:p>
          <a:p>
            <a:r>
              <a:rPr lang="fr-FR" dirty="0">
                <a:solidFill>
                  <a:schemeClr val="tx1"/>
                </a:solidFill>
              </a:rPr>
              <a:t>RESHAPE INSERM 1290 / Université Lyon 1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2483768" cy="1241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9199" y="298139"/>
            <a:ext cx="2035249" cy="973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30603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813" y="260648"/>
            <a:ext cx="8427507" cy="6264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723889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Stratégies à mettre en </a:t>
            </a:r>
            <a:r>
              <a:rPr lang="fr-FR" dirty="0" err="1"/>
              <a:t>oeuvre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dirty="0"/>
              <a:t>Réorganiser les soins ou les structures autour de la condition médicale du patient : Integrated Practice Unit</a:t>
            </a:r>
          </a:p>
          <a:p>
            <a:r>
              <a:rPr lang="fr-FR" dirty="0"/>
              <a:t>Concevoir des soins intégrés (NEJM </a:t>
            </a:r>
            <a:r>
              <a:rPr lang="fr-FR" dirty="0" err="1"/>
              <a:t>Catalyst</a:t>
            </a:r>
            <a:r>
              <a:rPr lang="fr-FR" dirty="0"/>
              <a:t> </a:t>
            </a:r>
            <a:r>
              <a:rPr lang="fr-FR" dirty="0" err="1"/>
              <a:t>Redesign</a:t>
            </a:r>
            <a:r>
              <a:rPr lang="fr-FR" dirty="0"/>
              <a:t> of care) servant une pathologie (</a:t>
            </a:r>
            <a:r>
              <a:rPr lang="fr-FR" dirty="0" err="1"/>
              <a:t>medical</a:t>
            </a:r>
            <a:r>
              <a:rPr lang="fr-FR" dirty="0"/>
              <a:t> condition)</a:t>
            </a:r>
          </a:p>
          <a:p>
            <a:r>
              <a:rPr lang="fr-FR" dirty="0"/>
              <a:t>Mesurer les résultats et les ressources consommées pour chaque patient</a:t>
            </a:r>
          </a:p>
          <a:p>
            <a:r>
              <a:rPr lang="fr-FR" dirty="0"/>
              <a:t>Construire et maintenir une plate forme technologique de recueil de l’information</a:t>
            </a:r>
          </a:p>
          <a:p>
            <a:r>
              <a:rPr lang="fr-FR" dirty="0"/>
              <a:t>S’orienter vers le paiement à la pathologie (Bundle paiement for bundle of care)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483762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NEJM Journal Watch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994" y="1042172"/>
            <a:ext cx="2995613" cy="192524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4374" y="342979"/>
            <a:ext cx="2510314" cy="1476656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0820" y="1120488"/>
            <a:ext cx="2375127" cy="211645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994" y="3656660"/>
            <a:ext cx="2748675" cy="1163207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6519" y="2246709"/>
            <a:ext cx="2693908" cy="1528518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0820" y="3677719"/>
            <a:ext cx="2256065" cy="1821038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1704" y="4202301"/>
            <a:ext cx="2635656" cy="1477938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989381" y="5124343"/>
            <a:ext cx="1036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Web RCP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402687" y="3173674"/>
            <a:ext cx="2516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Education thérapeutique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3741386" y="3813212"/>
            <a:ext cx="2136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E </a:t>
            </a:r>
            <a:r>
              <a:rPr lang="fr-FR" dirty="0" err="1"/>
              <a:t>learning</a:t>
            </a:r>
            <a:r>
              <a:rPr lang="fr-FR" dirty="0"/>
              <a:t>/e </a:t>
            </a:r>
            <a:r>
              <a:rPr lang="fr-FR" dirty="0" err="1"/>
              <a:t>caring</a:t>
            </a:r>
            <a:r>
              <a:rPr lang="fr-FR" dirty="0"/>
              <a:t> 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6454352" y="3308387"/>
            <a:ext cx="2048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Forum de questions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6368244" y="5693969"/>
            <a:ext cx="2101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Traitement d’images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4107593" y="5757228"/>
            <a:ext cx="10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Coaching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3741386" y="1674739"/>
            <a:ext cx="20486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Visio consultation</a:t>
            </a:r>
          </a:p>
        </p:txBody>
      </p:sp>
    </p:spTree>
    <p:extLst>
      <p:ext uri="{BB962C8B-B14F-4D97-AF65-F5344CB8AC3E}">
        <p14:creationId xmlns:p14="http://schemas.microsoft.com/office/powerpoint/2010/main" val="28221837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Revoir la continuité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Penser global - agir local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928" y="2564904"/>
            <a:ext cx="8411671" cy="331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4837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Opportunités en France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/>
              <a:t>Stratégie Nationale de Santé:</a:t>
            </a:r>
          </a:p>
          <a:p>
            <a:pPr lvl="1"/>
            <a:r>
              <a:rPr lang="fr-FR" dirty="0"/>
              <a:t>Qualité, sécurité, pertinence des soins</a:t>
            </a:r>
          </a:p>
          <a:p>
            <a:pPr lvl="1"/>
            <a:r>
              <a:rPr lang="fr-FR" dirty="0"/>
              <a:t>Alternatives à la tarification au séjour</a:t>
            </a:r>
          </a:p>
          <a:p>
            <a:r>
              <a:rPr lang="fr-FR" dirty="0"/>
              <a:t>Décret du 21 Février 2018 Expérimentations pour l’innovation du Système de Santé (art 51):</a:t>
            </a:r>
          </a:p>
          <a:p>
            <a:pPr lvl="1"/>
            <a:r>
              <a:rPr lang="fr-FR" dirty="0"/>
              <a:t>Financement par épisode, séquences, ou parcours  de soins</a:t>
            </a:r>
          </a:p>
          <a:p>
            <a:pPr lvl="1"/>
            <a:r>
              <a:rPr lang="fr-FR" dirty="0"/>
              <a:t>Expériences de coopérations </a:t>
            </a:r>
            <a:r>
              <a:rPr lang="fr-FR" dirty="0" err="1"/>
              <a:t>inter-professionnelles</a:t>
            </a:r>
            <a:r>
              <a:rPr lang="fr-FR" dirty="0"/>
              <a:t> et partage de compétences</a:t>
            </a:r>
          </a:p>
        </p:txBody>
      </p:sp>
    </p:spTree>
    <p:extLst>
      <p:ext uri="{BB962C8B-B14F-4D97-AF65-F5344CB8AC3E}">
        <p14:creationId xmlns:p14="http://schemas.microsoft.com/office/powerpoint/2010/main" val="13934025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9B9F-3910-46AF-9B0B-C44BFA752BA1}" type="slidenum">
              <a:rPr lang="en-US" smtClean="0"/>
              <a:t>15</a:t>
            </a:fld>
            <a:endParaRPr lang="en-US" dirty="0"/>
          </a:p>
        </p:txBody>
      </p:sp>
      <p:grpSp>
        <p:nvGrpSpPr>
          <p:cNvPr id="8" name="Groupe 7"/>
          <p:cNvGrpSpPr/>
          <p:nvPr/>
        </p:nvGrpSpPr>
        <p:grpSpPr>
          <a:xfrm>
            <a:off x="2999974" y="2055153"/>
            <a:ext cx="3240360" cy="2410517"/>
            <a:chOff x="4499992" y="921366"/>
            <a:chExt cx="3240360" cy="3214022"/>
          </a:xfrm>
        </p:grpSpPr>
        <p:sp>
          <p:nvSpPr>
            <p:cNvPr id="4" name="Larme 3"/>
            <p:cNvSpPr/>
            <p:nvPr/>
          </p:nvSpPr>
          <p:spPr>
            <a:xfrm rot="10800000">
              <a:off x="5940152" y="921366"/>
              <a:ext cx="1800200" cy="1844824"/>
            </a:xfrm>
            <a:prstGeom prst="teardrop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5" name="Larme 4"/>
            <p:cNvSpPr/>
            <p:nvPr/>
          </p:nvSpPr>
          <p:spPr>
            <a:xfrm>
              <a:off x="4499992" y="2825552"/>
              <a:ext cx="1331640" cy="1309836"/>
            </a:xfrm>
            <a:prstGeom prst="teardrop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6" name="Larme 5"/>
            <p:cNvSpPr/>
            <p:nvPr/>
          </p:nvSpPr>
          <p:spPr>
            <a:xfrm rot="5400000">
              <a:off x="4798731" y="1741726"/>
              <a:ext cx="990611" cy="1058316"/>
            </a:xfrm>
            <a:prstGeom prst="teardrop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7" name="Larme 6"/>
            <p:cNvSpPr/>
            <p:nvPr/>
          </p:nvSpPr>
          <p:spPr>
            <a:xfrm rot="16200000">
              <a:off x="5898076" y="3090500"/>
              <a:ext cx="864094" cy="779939"/>
            </a:xfrm>
            <a:prstGeom prst="teardrop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</p:grpSp>
      <p:sp>
        <p:nvSpPr>
          <p:cNvPr id="11" name="ZoneTexte 10"/>
          <p:cNvSpPr txBox="1"/>
          <p:nvPr/>
        </p:nvSpPr>
        <p:spPr>
          <a:xfrm>
            <a:off x="3447290" y="2871905"/>
            <a:ext cx="1047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Century Gothic" panose="020B0502020202020204" pitchFamily="34" charset="0"/>
              </a:rPr>
              <a:t>Test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4671780" y="3741195"/>
            <a:ext cx="19802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Century Gothic" panose="020B0502020202020204" pitchFamily="34" charset="0"/>
              </a:rPr>
              <a:t>Tra</a:t>
            </a:r>
            <a:r>
              <a:rPr lang="en-US" b="1" dirty="0">
                <a:solidFill>
                  <a:schemeClr val="accent4"/>
                </a:solidFill>
                <a:latin typeface="Century Gothic" panose="020B0502020202020204" pitchFamily="34" charset="0"/>
              </a:rPr>
              <a:t>nsform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3058289" y="3741195"/>
            <a:ext cx="16841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Century Gothic" panose="020B0502020202020204" pitchFamily="34" charset="0"/>
              </a:rPr>
              <a:t>Support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4494647" y="2804698"/>
            <a:ext cx="1954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2400" b="1">
                <a:solidFill>
                  <a:schemeClr val="accent3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sz="1800" dirty="0">
                <a:solidFill>
                  <a:schemeClr val="bg1"/>
                </a:solidFill>
              </a:rPr>
              <a:t>Evaluate</a:t>
            </a:r>
          </a:p>
        </p:txBody>
      </p:sp>
      <p:grpSp>
        <p:nvGrpSpPr>
          <p:cNvPr id="38" name="Groupe 37"/>
          <p:cNvGrpSpPr/>
          <p:nvPr/>
        </p:nvGrpSpPr>
        <p:grpSpPr>
          <a:xfrm>
            <a:off x="125592" y="1802889"/>
            <a:ext cx="2156520" cy="1512188"/>
            <a:chOff x="592735" y="1136860"/>
            <a:chExt cx="1243709" cy="1252065"/>
          </a:xfrm>
        </p:grpSpPr>
        <p:sp>
          <p:nvSpPr>
            <p:cNvPr id="20" name="Larme 19"/>
            <p:cNvSpPr/>
            <p:nvPr/>
          </p:nvSpPr>
          <p:spPr>
            <a:xfrm rot="4075021">
              <a:off x="571269" y="1158326"/>
              <a:ext cx="1252065" cy="1209134"/>
            </a:xfrm>
            <a:prstGeom prst="teardrop">
              <a:avLst>
                <a:gd name="adj" fmla="val 140366"/>
              </a:avLst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22" name="ZoneTexte 21"/>
            <p:cNvSpPr txBox="1"/>
            <p:nvPr/>
          </p:nvSpPr>
          <p:spPr>
            <a:xfrm>
              <a:off x="715417" y="1538151"/>
              <a:ext cx="1121027" cy="3822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schemeClr val="accent3"/>
                  </a:solidFill>
                  <a:latin typeface="Century Gothic" panose="020B0502020202020204" pitchFamily="34" charset="0"/>
                </a:rPr>
                <a:t>Test new delivery and payment models</a:t>
              </a:r>
            </a:p>
          </p:txBody>
        </p:sp>
      </p:grpSp>
      <p:sp>
        <p:nvSpPr>
          <p:cNvPr id="26" name="Larme 25"/>
          <p:cNvSpPr/>
          <p:nvPr/>
        </p:nvSpPr>
        <p:spPr>
          <a:xfrm rot="692848">
            <a:off x="213601" y="4281397"/>
            <a:ext cx="2156394" cy="1626200"/>
          </a:xfrm>
          <a:prstGeom prst="teardrop">
            <a:avLst>
              <a:gd name="adj" fmla="val 128741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grpSp>
        <p:nvGrpSpPr>
          <p:cNvPr id="28" name="Groupe 27"/>
          <p:cNvGrpSpPr/>
          <p:nvPr/>
        </p:nvGrpSpPr>
        <p:grpSpPr>
          <a:xfrm rot="14776610">
            <a:off x="7556279" y="1905330"/>
            <a:ext cx="1346592" cy="2456174"/>
            <a:chOff x="613233" y="2508318"/>
            <a:chExt cx="1252065" cy="1506193"/>
          </a:xfrm>
        </p:grpSpPr>
        <p:sp>
          <p:nvSpPr>
            <p:cNvPr id="29" name="Larme 28"/>
            <p:cNvSpPr/>
            <p:nvPr/>
          </p:nvSpPr>
          <p:spPr>
            <a:xfrm rot="692848">
              <a:off x="613233" y="2508318"/>
              <a:ext cx="1252065" cy="1209134"/>
            </a:xfrm>
            <a:prstGeom prst="teardrop">
              <a:avLst>
                <a:gd name="adj" fmla="val 144559"/>
              </a:avLst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30" name="ZoneTexte 29"/>
            <p:cNvSpPr txBox="1"/>
            <p:nvPr/>
          </p:nvSpPr>
          <p:spPr>
            <a:xfrm rot="6823390">
              <a:off x="415330" y="2796165"/>
              <a:ext cx="1492326" cy="94436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schemeClr val="accent3"/>
                  </a:solidFill>
                  <a:latin typeface="Century Gothic" panose="020B0502020202020204" pitchFamily="34" charset="0"/>
                </a:rPr>
                <a:t>Assess </a:t>
              </a:r>
            </a:p>
            <a:p>
              <a:pPr marL="214313" indent="-214313">
                <a:buFont typeface="Wingdings" panose="05000000000000000000" pitchFamily="2" charset="2"/>
                <a:buChar char="ü"/>
              </a:pPr>
              <a:r>
                <a:rPr lang="en-US" sz="1200" b="1" dirty="0">
                  <a:solidFill>
                    <a:schemeClr val="accent3"/>
                  </a:solidFill>
                  <a:latin typeface="Century Gothic" panose="020B0502020202020204" pitchFamily="34" charset="0"/>
                </a:rPr>
                <a:t>Transferability</a:t>
              </a:r>
            </a:p>
            <a:p>
              <a:pPr marL="214313" indent="-214313">
                <a:buFont typeface="Wingdings" panose="05000000000000000000" pitchFamily="2" charset="2"/>
                <a:buChar char="ü"/>
              </a:pPr>
              <a:r>
                <a:rPr lang="en-US" sz="1200" b="1" dirty="0">
                  <a:solidFill>
                    <a:schemeClr val="accent3"/>
                  </a:solidFill>
                  <a:latin typeface="Century Gothic" panose="020B0502020202020204" pitchFamily="34" charset="0"/>
                </a:rPr>
                <a:t>Efficiency</a:t>
              </a:r>
            </a:p>
            <a:p>
              <a:pPr marL="214313" indent="-214313">
                <a:buFont typeface="Wingdings" panose="05000000000000000000" pitchFamily="2" charset="2"/>
                <a:buChar char="ü"/>
              </a:pPr>
              <a:r>
                <a:rPr lang="en-US" sz="1200" b="1" dirty="0">
                  <a:solidFill>
                    <a:schemeClr val="accent3"/>
                  </a:solidFill>
                  <a:latin typeface="Century Gothic" panose="020B0502020202020204" pitchFamily="34" charset="0"/>
                </a:rPr>
                <a:t>Feasibility</a:t>
              </a:r>
            </a:p>
            <a:p>
              <a:endParaRPr lang="en-US" sz="1200" b="1" dirty="0">
                <a:solidFill>
                  <a:schemeClr val="accent3"/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34" name="Groupe 33"/>
          <p:cNvGrpSpPr/>
          <p:nvPr/>
        </p:nvGrpSpPr>
        <p:grpSpPr>
          <a:xfrm rot="14776610">
            <a:off x="6694930" y="4090133"/>
            <a:ext cx="1303280" cy="2206992"/>
            <a:chOff x="613233" y="2508318"/>
            <a:chExt cx="1252065" cy="1209134"/>
          </a:xfrm>
        </p:grpSpPr>
        <p:sp>
          <p:nvSpPr>
            <p:cNvPr id="35" name="Larme 34"/>
            <p:cNvSpPr/>
            <p:nvPr/>
          </p:nvSpPr>
          <p:spPr>
            <a:xfrm rot="692848">
              <a:off x="613233" y="2508318"/>
              <a:ext cx="1252065" cy="1209134"/>
            </a:xfrm>
            <a:prstGeom prst="teardrop">
              <a:avLst>
                <a:gd name="adj" fmla="val 124388"/>
              </a:avLst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36" name="ZoneTexte 35"/>
            <p:cNvSpPr txBox="1"/>
            <p:nvPr/>
          </p:nvSpPr>
          <p:spPr>
            <a:xfrm rot="6823390">
              <a:off x="1086696" y="3065150"/>
              <a:ext cx="1033110" cy="2661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200" b="1" dirty="0">
                <a:solidFill>
                  <a:schemeClr val="accent3"/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65" name="Groupe 64"/>
          <p:cNvGrpSpPr/>
          <p:nvPr/>
        </p:nvGrpSpPr>
        <p:grpSpPr>
          <a:xfrm>
            <a:off x="2" y="853745"/>
            <a:ext cx="9127785" cy="550962"/>
            <a:chOff x="1" y="-4674"/>
            <a:chExt cx="9127785" cy="734615"/>
          </a:xfrm>
        </p:grpSpPr>
        <p:sp>
          <p:nvSpPr>
            <p:cNvPr id="9" name="ZoneTexte 8"/>
            <p:cNvSpPr txBox="1"/>
            <p:nvPr/>
          </p:nvSpPr>
          <p:spPr>
            <a:xfrm>
              <a:off x="2830349" y="39711"/>
              <a:ext cx="6278918" cy="677107"/>
            </a:xfrm>
            <a:prstGeom prst="rect">
              <a:avLst/>
            </a:prstGeom>
            <a:noFill/>
            <a:ln cmpd="dbl">
              <a:noFill/>
              <a:prstDash val="sysDash"/>
              <a:rou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2700" b="1" dirty="0">
                  <a:solidFill>
                    <a:schemeClr val="accent1"/>
                  </a:solidFill>
                  <a:latin typeface="Century Gothic"/>
                  <a:ea typeface="+mj-ea"/>
                  <a:cs typeface="Century Gothic"/>
                </a:rPr>
                <a:t>Article 51 objectives</a:t>
              </a:r>
            </a:p>
          </p:txBody>
        </p:sp>
        <p:sp>
          <p:nvSpPr>
            <p:cNvPr id="3" name="Rectangle avec coins rognés en diagonale 2"/>
            <p:cNvSpPr/>
            <p:nvPr/>
          </p:nvSpPr>
          <p:spPr>
            <a:xfrm>
              <a:off x="1" y="-4674"/>
              <a:ext cx="3058287" cy="734615"/>
            </a:xfrm>
            <a:prstGeom prst="snip2DiagRect">
              <a:avLst/>
            </a:prstGeom>
            <a:solidFill>
              <a:schemeClr val="accent1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In 4 words</a:t>
              </a:r>
            </a:p>
          </p:txBody>
        </p:sp>
        <p:cxnSp>
          <p:nvCxnSpPr>
            <p:cNvPr id="21" name="Connecteur droit 20"/>
            <p:cNvCxnSpPr/>
            <p:nvPr/>
          </p:nvCxnSpPr>
          <p:spPr>
            <a:xfrm flipV="1">
              <a:off x="1547664" y="688272"/>
              <a:ext cx="7580122" cy="4424"/>
            </a:xfrm>
            <a:prstGeom prst="line">
              <a:avLst/>
            </a:prstGeom>
            <a:ln w="19050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Rectangle 9"/>
          <p:cNvSpPr/>
          <p:nvPr/>
        </p:nvSpPr>
        <p:spPr>
          <a:xfrm>
            <a:off x="6308915" y="4773239"/>
            <a:ext cx="232217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b="1" dirty="0" err="1">
                <a:solidFill>
                  <a:schemeClr val="accent3"/>
                </a:solidFill>
                <a:latin typeface="Century Gothic" panose="020B0502020202020204" pitchFamily="34" charset="0"/>
              </a:rPr>
              <a:t>Identify</a:t>
            </a:r>
            <a:r>
              <a:rPr lang="fr-FR" sz="1200" b="1" dirty="0">
                <a:solidFill>
                  <a:schemeClr val="accent3"/>
                </a:solidFill>
                <a:latin typeface="Century Gothic" panose="020B0502020202020204" pitchFamily="34" charset="0"/>
              </a:rPr>
              <a:t> and select pilots </a:t>
            </a:r>
            <a:r>
              <a:rPr lang="fr-FR" sz="1200" b="1" dirty="0" err="1">
                <a:solidFill>
                  <a:schemeClr val="accent3"/>
                </a:solidFill>
                <a:latin typeface="Century Gothic" panose="020B0502020202020204" pitchFamily="34" charset="0"/>
              </a:rPr>
              <a:t>that</a:t>
            </a:r>
            <a:r>
              <a:rPr lang="fr-FR" sz="1200" b="1" dirty="0">
                <a:solidFill>
                  <a:schemeClr val="accent3"/>
                </a:solidFill>
                <a:latin typeface="Century Gothic" panose="020B0502020202020204" pitchFamily="34" charset="0"/>
              </a:rPr>
              <a:t> </a:t>
            </a:r>
            <a:r>
              <a:rPr lang="fr-FR" sz="1200" b="1" dirty="0" err="1">
                <a:solidFill>
                  <a:schemeClr val="accent3"/>
                </a:solidFill>
                <a:latin typeface="Century Gothic" panose="020B0502020202020204" pitchFamily="34" charset="0"/>
              </a:rPr>
              <a:t>can</a:t>
            </a:r>
            <a:r>
              <a:rPr lang="fr-FR" sz="1200" b="1" dirty="0">
                <a:solidFill>
                  <a:schemeClr val="accent3"/>
                </a:solidFill>
                <a:latin typeface="Century Gothic" panose="020B0502020202020204" pitchFamily="34" charset="0"/>
              </a:rPr>
              <a:t> </a:t>
            </a:r>
            <a:r>
              <a:rPr lang="fr-FR" sz="1200" b="1" dirty="0" err="1">
                <a:solidFill>
                  <a:schemeClr val="accent3"/>
                </a:solidFill>
                <a:latin typeface="Century Gothic" panose="020B0502020202020204" pitchFamily="34" charset="0"/>
              </a:rPr>
              <a:t>be</a:t>
            </a:r>
            <a:r>
              <a:rPr lang="fr-FR" sz="1200" b="1" dirty="0">
                <a:solidFill>
                  <a:schemeClr val="accent3"/>
                </a:solidFill>
                <a:latin typeface="Century Gothic" panose="020B0502020202020204" pitchFamily="34" charset="0"/>
              </a:rPr>
              <a:t> </a:t>
            </a:r>
            <a:r>
              <a:rPr lang="fr-FR" sz="1200" b="1" dirty="0" err="1">
                <a:solidFill>
                  <a:schemeClr val="accent3"/>
                </a:solidFill>
                <a:latin typeface="Century Gothic" panose="020B0502020202020204" pitchFamily="34" charset="0"/>
              </a:rPr>
              <a:t>scaled</a:t>
            </a:r>
            <a:r>
              <a:rPr lang="fr-FR" sz="1200" b="1" dirty="0">
                <a:solidFill>
                  <a:schemeClr val="accent3"/>
                </a:solidFill>
                <a:latin typeface="Century Gothic" panose="020B0502020202020204" pitchFamily="34" charset="0"/>
              </a:rPr>
              <a:t>-up</a:t>
            </a:r>
          </a:p>
        </p:txBody>
      </p:sp>
      <p:sp>
        <p:nvSpPr>
          <p:cNvPr id="32" name="Rectangle 31"/>
          <p:cNvSpPr/>
          <p:nvPr/>
        </p:nvSpPr>
        <p:spPr>
          <a:xfrm>
            <a:off x="-3010718" y="4501131"/>
            <a:ext cx="2322177" cy="300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sz="1350" dirty="0">
              <a:solidFill>
                <a:srgbClr val="FF0000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02087" y="4773239"/>
            <a:ext cx="232217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b="1" dirty="0" err="1">
                <a:solidFill>
                  <a:schemeClr val="accent3"/>
                </a:solidFill>
                <a:latin typeface="Century Gothic" panose="020B0502020202020204" pitchFamily="34" charset="0"/>
              </a:rPr>
              <a:t>Strengthen</a:t>
            </a:r>
            <a:r>
              <a:rPr lang="fr-FR" sz="1200" b="1" dirty="0">
                <a:solidFill>
                  <a:schemeClr val="accent3"/>
                </a:solidFill>
                <a:latin typeface="Century Gothic" panose="020B0502020202020204" pitchFamily="34" charset="0"/>
              </a:rPr>
              <a:t> high </a:t>
            </a:r>
            <a:r>
              <a:rPr lang="fr-FR" sz="1200" b="1" dirty="0" err="1">
                <a:solidFill>
                  <a:schemeClr val="accent3"/>
                </a:solidFill>
                <a:latin typeface="Century Gothic" panose="020B0502020202020204" pitchFamily="34" charset="0"/>
              </a:rPr>
              <a:t>potential</a:t>
            </a:r>
            <a:r>
              <a:rPr lang="fr-FR" sz="1200" b="1" dirty="0">
                <a:solidFill>
                  <a:schemeClr val="accent3"/>
                </a:solidFill>
                <a:latin typeface="Century Gothic" panose="020B0502020202020204" pitchFamily="34" charset="0"/>
              </a:rPr>
              <a:t> </a:t>
            </a:r>
            <a:r>
              <a:rPr lang="fr-FR" sz="1200" b="1" dirty="0" err="1">
                <a:solidFill>
                  <a:schemeClr val="accent3"/>
                </a:solidFill>
                <a:latin typeface="Century Gothic" panose="020B0502020202020204" pitchFamily="34" charset="0"/>
              </a:rPr>
              <a:t>models</a:t>
            </a:r>
            <a:r>
              <a:rPr lang="fr-FR" sz="1200" b="1" dirty="0">
                <a:solidFill>
                  <a:schemeClr val="accent3"/>
                </a:solidFill>
                <a:latin typeface="Century Gothic" panose="020B0502020202020204" pitchFamily="34" charset="0"/>
              </a:rPr>
              <a:t> </a:t>
            </a:r>
            <a:r>
              <a:rPr lang="fr-FR" sz="1200" b="1" dirty="0" err="1">
                <a:solidFill>
                  <a:schemeClr val="accent3"/>
                </a:solidFill>
                <a:latin typeface="Century Gothic" panose="020B0502020202020204" pitchFamily="34" charset="0"/>
              </a:rPr>
              <a:t>with</a:t>
            </a:r>
            <a:r>
              <a:rPr lang="fr-FR" sz="1200" b="1" dirty="0">
                <a:solidFill>
                  <a:schemeClr val="accent3"/>
                </a:solidFill>
                <a:latin typeface="Century Gothic" panose="020B0502020202020204" pitchFamily="34" charset="0"/>
              </a:rPr>
              <a:t> </a:t>
            </a:r>
            <a:r>
              <a:rPr lang="fr-FR" sz="1200" b="1" dirty="0" err="1">
                <a:solidFill>
                  <a:schemeClr val="accent3"/>
                </a:solidFill>
                <a:latin typeface="Century Gothic" panose="020B0502020202020204" pitchFamily="34" charset="0"/>
              </a:rPr>
              <a:t>accelerator</a:t>
            </a:r>
            <a:r>
              <a:rPr lang="fr-FR" sz="1200" b="1" dirty="0">
                <a:solidFill>
                  <a:schemeClr val="accent3"/>
                </a:solidFill>
                <a:latin typeface="Century Gothic" panose="020B0502020202020204" pitchFamily="34" charset="0"/>
              </a:rPr>
              <a:t> sessions</a:t>
            </a:r>
          </a:p>
        </p:txBody>
      </p:sp>
    </p:spTree>
    <p:extLst>
      <p:ext uri="{BB962C8B-B14F-4D97-AF65-F5344CB8AC3E}">
        <p14:creationId xmlns:p14="http://schemas.microsoft.com/office/powerpoint/2010/main" val="270747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Ernest </a:t>
            </a:r>
            <a:r>
              <a:rPr lang="fr-FR" dirty="0" err="1"/>
              <a:t>Codman</a:t>
            </a:r>
            <a:br>
              <a:rPr lang="fr-FR" dirty="0"/>
            </a:br>
            <a:r>
              <a:rPr lang="fr-FR" dirty="0"/>
              <a:t>1869 – 1940 Boston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  <a:p>
            <a:r>
              <a:rPr lang="fr-FR" dirty="0" err="1"/>
              <a:t>Mortality</a:t>
            </a:r>
            <a:r>
              <a:rPr lang="fr-FR" dirty="0"/>
              <a:t> and </a:t>
            </a:r>
            <a:r>
              <a:rPr lang="fr-FR" dirty="0" err="1"/>
              <a:t>morbidity</a:t>
            </a:r>
            <a:r>
              <a:rPr lang="fr-FR" dirty="0"/>
              <a:t> </a:t>
            </a:r>
            <a:r>
              <a:rPr lang="fr-FR" dirty="0" err="1"/>
              <a:t>conference</a:t>
            </a:r>
            <a:r>
              <a:rPr lang="fr-FR" dirty="0"/>
              <a:t> (1902)</a:t>
            </a:r>
          </a:p>
          <a:p>
            <a:r>
              <a:rPr lang="fr-FR" dirty="0"/>
              <a:t>American </a:t>
            </a:r>
            <a:r>
              <a:rPr lang="fr-FR" dirty="0" err="1"/>
              <a:t>College</a:t>
            </a:r>
            <a:r>
              <a:rPr lang="fr-FR" dirty="0"/>
              <a:t> of Surgeons (1913)</a:t>
            </a:r>
          </a:p>
          <a:p>
            <a:r>
              <a:rPr lang="fr-FR" dirty="0" err="1"/>
              <a:t>Hospital</a:t>
            </a:r>
            <a:r>
              <a:rPr lang="fr-FR" dirty="0"/>
              <a:t> standardisation program (1916)</a:t>
            </a:r>
          </a:p>
          <a:p>
            <a:r>
              <a:rPr lang="fr-FR" dirty="0"/>
              <a:t>End </a:t>
            </a:r>
            <a:r>
              <a:rPr lang="fr-FR" dirty="0" err="1"/>
              <a:t>result</a:t>
            </a:r>
            <a:r>
              <a:rPr lang="fr-FR" dirty="0"/>
              <a:t> </a:t>
            </a:r>
            <a:r>
              <a:rPr lang="fr-FR" dirty="0" err="1"/>
              <a:t>cards</a:t>
            </a:r>
            <a:r>
              <a:rPr lang="fr-FR" dirty="0"/>
              <a:t> / End </a:t>
            </a:r>
            <a:r>
              <a:rPr lang="fr-FR" dirty="0" err="1"/>
              <a:t>result</a:t>
            </a:r>
            <a:r>
              <a:rPr lang="fr-FR" dirty="0"/>
              <a:t> </a:t>
            </a:r>
            <a:r>
              <a:rPr lang="fr-FR" dirty="0" err="1"/>
              <a:t>hospital</a:t>
            </a:r>
            <a:r>
              <a:rPr lang="fr-FR" dirty="0"/>
              <a:t> (1917)</a:t>
            </a:r>
          </a:p>
          <a:p>
            <a:pPr marL="0" indent="0">
              <a:buNone/>
            </a:pPr>
            <a:r>
              <a:rPr lang="fr-FR" dirty="0"/>
              <a:t>« </a:t>
            </a:r>
            <a:r>
              <a:rPr lang="fr-FR" dirty="0" err="1"/>
              <a:t>Every</a:t>
            </a:r>
            <a:r>
              <a:rPr lang="fr-FR" dirty="0"/>
              <a:t> </a:t>
            </a:r>
            <a:r>
              <a:rPr lang="fr-FR" dirty="0" err="1"/>
              <a:t>hospital</a:t>
            </a:r>
            <a:r>
              <a:rPr lang="fr-FR" dirty="0"/>
              <a:t> </a:t>
            </a:r>
            <a:r>
              <a:rPr lang="fr-FR" dirty="0" err="1"/>
              <a:t>should</a:t>
            </a:r>
            <a:r>
              <a:rPr lang="fr-FR" dirty="0"/>
              <a:t> </a:t>
            </a:r>
            <a:r>
              <a:rPr lang="fr-FR" dirty="0" err="1"/>
              <a:t>follow</a:t>
            </a:r>
            <a:r>
              <a:rPr lang="fr-FR" dirty="0"/>
              <a:t> </a:t>
            </a:r>
            <a:r>
              <a:rPr lang="fr-FR" dirty="0" err="1"/>
              <a:t>every</a:t>
            </a:r>
            <a:r>
              <a:rPr lang="fr-FR" dirty="0"/>
              <a:t> patient </a:t>
            </a:r>
            <a:r>
              <a:rPr lang="fr-FR" dirty="0" err="1"/>
              <a:t>it</a:t>
            </a:r>
            <a:r>
              <a:rPr lang="fr-FR" dirty="0"/>
              <a:t> </a:t>
            </a:r>
            <a:r>
              <a:rPr lang="fr-FR" dirty="0" err="1"/>
              <a:t>treats</a:t>
            </a:r>
            <a:r>
              <a:rPr lang="fr-FR" dirty="0"/>
              <a:t> long </a:t>
            </a:r>
            <a:r>
              <a:rPr lang="fr-FR" dirty="0" err="1"/>
              <a:t>enough</a:t>
            </a:r>
            <a:r>
              <a:rPr lang="fr-FR" dirty="0"/>
              <a:t> to </a:t>
            </a:r>
            <a:r>
              <a:rPr lang="fr-FR" dirty="0" err="1"/>
              <a:t>determine</a:t>
            </a:r>
            <a:r>
              <a:rPr lang="fr-FR" dirty="0"/>
              <a:t> </a:t>
            </a:r>
            <a:r>
              <a:rPr lang="fr-FR" dirty="0" err="1"/>
              <a:t>whether</a:t>
            </a:r>
            <a:r>
              <a:rPr lang="fr-FR" dirty="0"/>
              <a:t> the </a:t>
            </a:r>
            <a:r>
              <a:rPr lang="fr-FR" dirty="0" err="1"/>
              <a:t>treatment</a:t>
            </a:r>
            <a:r>
              <a:rPr lang="fr-FR" dirty="0"/>
              <a:t> has been </a:t>
            </a:r>
            <a:r>
              <a:rPr lang="fr-FR" dirty="0" err="1"/>
              <a:t>successful</a:t>
            </a:r>
            <a:r>
              <a:rPr lang="fr-FR" dirty="0"/>
              <a:t>, .. »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8224" y="476672"/>
            <a:ext cx="1295400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8200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3600" dirty="0"/>
              <a:t>Définition des services de santé intégrés </a:t>
            </a:r>
            <a:br>
              <a:rPr lang="fr-FR" sz="3600" dirty="0"/>
            </a:br>
            <a:r>
              <a:rPr lang="fr-FR" sz="2700" dirty="0"/>
              <a:t>(Soins intégrés en Suisse</a:t>
            </a:r>
            <a:r>
              <a:rPr lang="fr-FR" sz="3600" dirty="0"/>
              <a:t>,</a:t>
            </a:r>
            <a:r>
              <a:rPr lang="fr-FR" sz="2700" dirty="0"/>
              <a:t> 2017, I </a:t>
            </a:r>
            <a:r>
              <a:rPr lang="fr-FR" sz="2700" dirty="0" err="1"/>
              <a:t>Peytremann</a:t>
            </a:r>
            <a:r>
              <a:rPr lang="fr-FR" sz="2700" dirty="0"/>
              <a:t> </a:t>
            </a:r>
            <a:r>
              <a:rPr lang="fr-FR" sz="2700" dirty="0" err="1"/>
              <a:t>Bridevaux</a:t>
            </a:r>
            <a:r>
              <a:rPr lang="fr-FR" sz="3600" dirty="0"/>
              <a:t>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« .. la gestion et la prestation de services sanitaires de qualité et sûrs permettant à la population de bénéficier d’un ensemble de services suivis allant de la promotion de la santé et de la prévention de la maladie, au diagnostic, au traitement et à la prise en charge de la maladie, ainsi qu’à la réadaptation et aux soins palliatifs ..» (Waddington &amp; </a:t>
            </a:r>
            <a:r>
              <a:rPr lang="fr-FR" dirty="0" err="1"/>
              <a:t>Egger</a:t>
            </a:r>
            <a:r>
              <a:rPr lang="fr-FR" dirty="0"/>
              <a:t>, 2008)</a:t>
            </a:r>
          </a:p>
        </p:txBody>
      </p:sp>
    </p:spTree>
    <p:extLst>
      <p:ext uri="{BB962C8B-B14F-4D97-AF65-F5344CB8AC3E}">
        <p14:creationId xmlns:p14="http://schemas.microsoft.com/office/powerpoint/2010/main" val="1627194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100" dirty="0"/>
              <a:t>Système de soins basé sur la valeur pour le patient: quelques principes.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/>
              <a:t>La valeur doit être approchée </a:t>
            </a:r>
            <a:r>
              <a:rPr lang="fr-FR" b="1" dirty="0"/>
              <a:t>par condition médicale </a:t>
            </a:r>
            <a:r>
              <a:rPr lang="fr-FR" dirty="0"/>
              <a:t>et par le </a:t>
            </a:r>
            <a:r>
              <a:rPr lang="fr-FR" b="1" dirty="0"/>
              <a:t>résultat </a:t>
            </a:r>
            <a:r>
              <a:rPr lang="fr-FR" dirty="0"/>
              <a:t>d’un </a:t>
            </a:r>
            <a:r>
              <a:rPr lang="fr-FR" b="1" dirty="0"/>
              <a:t>épisode complet de soin</a:t>
            </a:r>
          </a:p>
          <a:p>
            <a:pPr marL="0" indent="0">
              <a:buNone/>
            </a:pPr>
            <a:r>
              <a:rPr lang="fr-FR" sz="2800" i="1" dirty="0"/>
              <a:t>Et non pas par hôpital, par site, par séjour, par praticien, par procédure ou par intervention</a:t>
            </a:r>
          </a:p>
          <a:p>
            <a:r>
              <a:rPr lang="fr-FR" sz="3300" dirty="0"/>
              <a:t>Le résultat doit être représenté par tous les éléments </a:t>
            </a:r>
            <a:r>
              <a:rPr lang="fr-FR" sz="3300" b="1" dirty="0"/>
              <a:t>qui comptent pour le patient </a:t>
            </a:r>
            <a:r>
              <a:rPr lang="fr-FR" sz="3300" dirty="0"/>
              <a:t>et sa condition médicale</a:t>
            </a:r>
          </a:p>
          <a:p>
            <a:r>
              <a:rPr lang="fr-FR" dirty="0"/>
              <a:t>Les ressources sont les </a:t>
            </a:r>
            <a:r>
              <a:rPr lang="fr-FR" b="1" dirty="0"/>
              <a:t>ressources totales </a:t>
            </a:r>
            <a:r>
              <a:rPr lang="fr-FR" dirty="0"/>
              <a:t>sur le cycle de soins (bundle of care – bundle of </a:t>
            </a:r>
            <a:r>
              <a:rPr lang="fr-FR" dirty="0" err="1"/>
              <a:t>payment</a:t>
            </a:r>
            <a:r>
              <a:rPr lang="fr-FR" dirty="0"/>
              <a:t>)</a:t>
            </a:r>
          </a:p>
          <a:p>
            <a:pPr marL="0" indent="0">
              <a:buNone/>
            </a:pPr>
            <a:r>
              <a:rPr lang="fr-FR" sz="2800" i="1" dirty="0"/>
              <a:t>Améliorer les résultats peut diminuer les coûts dans ce cadre alors que les complications des prises en charge sont mieux valorisées dans le paiement à l’activité.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38104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Principes de mesure des résultats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/>
              <a:t>Mesurés par pathologie (</a:t>
            </a:r>
            <a:r>
              <a:rPr lang="fr-FR" dirty="0" err="1"/>
              <a:t>medical</a:t>
            </a:r>
            <a:r>
              <a:rPr lang="fr-FR" dirty="0"/>
              <a:t> condition) et non par site, par procédure ou par intervention</a:t>
            </a:r>
          </a:p>
          <a:p>
            <a:r>
              <a:rPr lang="fr-FR" dirty="0"/>
              <a:t>Couvrant le cycle complet de soins jusqu’à la réhabilitation</a:t>
            </a:r>
          </a:p>
          <a:p>
            <a:r>
              <a:rPr lang="fr-FR" dirty="0"/>
              <a:t>Inclure les caractéristiques initiales et facteurs de risque des patients pour ajuster les différences</a:t>
            </a:r>
          </a:p>
          <a:p>
            <a:r>
              <a:rPr lang="fr-FR" dirty="0"/>
              <a:t>Mesures standardisées par pathologie pour permettre les comparaisons dans le temps et l’espace</a:t>
            </a:r>
          </a:p>
        </p:txBody>
      </p:sp>
    </p:spTree>
    <p:extLst>
      <p:ext uri="{BB962C8B-B14F-4D97-AF65-F5344CB8AC3E}">
        <p14:creationId xmlns:p14="http://schemas.microsoft.com/office/powerpoint/2010/main" val="1164671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Diversité des mesures du résultat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Rapportés par les cliniciens (CROM)</a:t>
            </a:r>
          </a:p>
          <a:p>
            <a:r>
              <a:rPr lang="fr-FR" dirty="0"/>
              <a:t>Rapportés par les patients (PROM)</a:t>
            </a:r>
          </a:p>
          <a:p>
            <a:r>
              <a:rPr lang="fr-FR" dirty="0"/>
              <a:t>Rapportés par les patients et/ou l’entourage (PREM) </a:t>
            </a:r>
          </a:p>
        </p:txBody>
      </p:sp>
    </p:spTree>
    <p:extLst>
      <p:ext uri="{BB962C8B-B14F-4D97-AF65-F5344CB8AC3E}">
        <p14:creationId xmlns:p14="http://schemas.microsoft.com/office/powerpoint/2010/main" val="74572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ichom.org/wp-content/uploads/2018/06/ichom_outcome_pcb_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-16799"/>
            <a:ext cx="7475240" cy="7475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30377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 pouvoir des résultats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Le résultat de santé équivaut au succès pour le praticien, l’offreur de soins et le payeur</a:t>
            </a:r>
          </a:p>
          <a:p>
            <a:r>
              <a:rPr lang="fr-FR" dirty="0"/>
              <a:t>Meilleurs résultats par des équipes multidisciplinaires intégrées (</a:t>
            </a:r>
            <a:r>
              <a:rPr lang="fr-FR" dirty="0" err="1"/>
              <a:t>IPUs</a:t>
            </a:r>
            <a:r>
              <a:rPr lang="fr-FR" dirty="0"/>
              <a:t>)</a:t>
            </a:r>
          </a:p>
          <a:p>
            <a:r>
              <a:rPr lang="fr-FR" dirty="0"/>
              <a:t>Peuvent faire émerger les bons offreurs de soin au bon endroit</a:t>
            </a:r>
          </a:p>
          <a:p>
            <a:r>
              <a:rPr lang="fr-FR" dirty="0"/>
              <a:t>Peuvent conduire à un paiement à la trajectoire de soins (du diagnostic à la réhabilitation)</a:t>
            </a:r>
          </a:p>
        </p:txBody>
      </p:sp>
    </p:spTree>
    <p:extLst>
      <p:ext uri="{BB962C8B-B14F-4D97-AF65-F5344CB8AC3E}">
        <p14:creationId xmlns:p14="http://schemas.microsoft.com/office/powerpoint/2010/main" val="12021933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72360"/>
            <a:ext cx="8361317" cy="6108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942989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628</TotalTime>
  <Words>662</Words>
  <Application>Microsoft Office PowerPoint</Application>
  <PresentationFormat>Affichage à l'écran (4:3)</PresentationFormat>
  <Paragraphs>75</Paragraphs>
  <Slides>15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Century Gothic</vt:lpstr>
      <vt:lpstr>Wingdings</vt:lpstr>
      <vt:lpstr>Thème Office</vt:lpstr>
      <vt:lpstr>Améliorer le parcours de santé en France</vt:lpstr>
      <vt:lpstr>Ernest Codman 1869 – 1940 Boston</vt:lpstr>
      <vt:lpstr>Définition des services de santé intégrés  (Soins intégrés en Suisse, 2017, I Peytremann Bridevaux)</vt:lpstr>
      <vt:lpstr>Système de soins basé sur la valeur pour le patient: quelques principes.</vt:lpstr>
      <vt:lpstr>Principes de mesure des résultats</vt:lpstr>
      <vt:lpstr>Diversité des mesures du résultat</vt:lpstr>
      <vt:lpstr>Présentation PowerPoint</vt:lpstr>
      <vt:lpstr>Le pouvoir des résultats</vt:lpstr>
      <vt:lpstr>Présentation PowerPoint</vt:lpstr>
      <vt:lpstr>Présentation PowerPoint</vt:lpstr>
      <vt:lpstr>Stratégies à mettre en oeuvre</vt:lpstr>
      <vt:lpstr>Présentation PowerPoint</vt:lpstr>
      <vt:lpstr>Revoir la continuité</vt:lpstr>
      <vt:lpstr>Opportunités en France</vt:lpstr>
      <vt:lpstr>Présentation PowerPoint</vt:lpstr>
    </vt:vector>
  </TitlesOfParts>
  <Company>Hospices Civils de Lyon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Améliorer le parcours du patient</dc:title>
  <dc:creator>COLIN, Cyrille</dc:creator>
  <cp:lastModifiedBy>COLIN, Cyrille</cp:lastModifiedBy>
  <cp:revision>38</cp:revision>
  <dcterms:created xsi:type="dcterms:W3CDTF">2017-12-19T12:35:47Z</dcterms:created>
  <dcterms:modified xsi:type="dcterms:W3CDTF">2023-10-16T06:45:41Z</dcterms:modified>
</cp:coreProperties>
</file>