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5"/>
  </p:notesMasterIdLst>
  <p:sldIdLst>
    <p:sldId id="256" r:id="rId2"/>
    <p:sldId id="293" r:id="rId3"/>
    <p:sldId id="300" r:id="rId4"/>
    <p:sldId id="278" r:id="rId5"/>
    <p:sldId id="309" r:id="rId6"/>
    <p:sldId id="310" r:id="rId7"/>
    <p:sldId id="311" r:id="rId8"/>
    <p:sldId id="312" r:id="rId9"/>
    <p:sldId id="320" r:id="rId10"/>
    <p:sldId id="328" r:id="rId11"/>
    <p:sldId id="354" r:id="rId12"/>
    <p:sldId id="355" r:id="rId13"/>
    <p:sldId id="356" r:id="rId14"/>
    <p:sldId id="357" r:id="rId15"/>
    <p:sldId id="347" r:id="rId16"/>
    <p:sldId id="319" r:id="rId17"/>
    <p:sldId id="314" r:id="rId18"/>
    <p:sldId id="313" r:id="rId19"/>
    <p:sldId id="332" r:id="rId20"/>
    <p:sldId id="333" r:id="rId21"/>
    <p:sldId id="334" r:id="rId22"/>
    <p:sldId id="335" r:id="rId23"/>
    <p:sldId id="336" r:id="rId24"/>
    <p:sldId id="337" r:id="rId25"/>
    <p:sldId id="338" r:id="rId26"/>
    <p:sldId id="339" r:id="rId27"/>
    <p:sldId id="340" r:id="rId28"/>
    <p:sldId id="341" r:id="rId29"/>
    <p:sldId id="342" r:id="rId30"/>
    <p:sldId id="343" r:id="rId31"/>
    <p:sldId id="344" r:id="rId32"/>
    <p:sldId id="345" r:id="rId33"/>
    <p:sldId id="346" r:id="rId34"/>
    <p:sldId id="271" r:id="rId35"/>
    <p:sldId id="273" r:id="rId36"/>
    <p:sldId id="358" r:id="rId37"/>
    <p:sldId id="348" r:id="rId38"/>
    <p:sldId id="353" r:id="rId39"/>
    <p:sldId id="352" r:id="rId40"/>
    <p:sldId id="349" r:id="rId41"/>
    <p:sldId id="350" r:id="rId42"/>
    <p:sldId id="351" r:id="rId43"/>
    <p:sldId id="298" r:id="rId4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A1E3"/>
    <a:srgbClr val="7030A0"/>
    <a:srgbClr val="113E4E"/>
    <a:srgbClr val="00B050"/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60" autoAdjust="0"/>
    <p:restoredTop sz="79302" autoAdjust="0"/>
  </p:normalViewPr>
  <p:slideViewPr>
    <p:cSldViewPr snapToGrid="0" snapToObjects="1">
      <p:cViewPr varScale="1">
        <p:scale>
          <a:sx n="58" d="100"/>
          <a:sy n="58" d="100"/>
        </p:scale>
        <p:origin x="10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20B728-0307-48C1-89C8-8F8AB9305A99}" type="datetimeFigureOut">
              <a:rPr lang="fr-FR" smtClean="0"/>
              <a:t>03/10/2023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839FF7-D90F-492B-81DF-A72E8310BB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0751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fr-FR" dirty="0"/>
              <a:t>Définition OMS : « 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«</a:t>
            </a:r>
            <a:r>
              <a:rPr lang="fr-F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un système de santé regroupe </a:t>
            </a:r>
            <a:r>
              <a:rPr lang="fr-F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l’ensemble des acteurs </a:t>
            </a:r>
            <a:r>
              <a:rPr lang="fr-F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dont les activités ou fonctions participent au </a:t>
            </a:r>
            <a:r>
              <a:rPr lang="fr-F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maintien ou à l’amélioration</a:t>
            </a:r>
            <a:r>
              <a:rPr lang="fr-F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 la </a:t>
            </a:r>
            <a:r>
              <a:rPr lang="fr-F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santé de la population</a:t>
            </a:r>
            <a:r>
              <a:rPr lang="fr-F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» </a:t>
            </a:r>
          </a:p>
          <a:p>
            <a:pPr marL="0" indent="0" algn="l">
              <a:buNone/>
            </a:pPr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B99E4C-9B41-4956-99DF-35E29CD6F045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79416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communautés professionnelles territoriales de santé (CPTS) regroupent les professionnels d’un même territoire qui souhaitent s’organiser – à leur initiative – autour d’un projet de santé pour répondre à des problématiques communes.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CPTS sont conçues pour </a:t>
            </a:r>
            <a:r>
              <a:rPr lang="fr-F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aider les professionnels de santé à mieux structurer leurs relations et mieux se coordonner.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CPTS 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 constituée de l’ensemble des acteurs de santé (professionnels de santé de ville, qu’ils exercent à titre libéral ou salarié ; des établissements de santé, des acteurs de la prévention ou promotion de la santé, des établissements et services médico-sociaux, sociaux…) qui souhaitent se coordonner sur un territoire, pour répondre à une ou plusieurs problématiques en matière de santé qu’ils ont identifiés. Le projet de santé est un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pré-requis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à la contractualisation entre les professionnels et l’ARS.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CD42BC-9F00-49F7-9DA0-7C8D5F131D9F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36645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CD42BC-9F00-49F7-9DA0-7C8D5F131D9F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64558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CHR Metz-Thionville et Orléans : pas de faculté de médecine associée mais regroupement de taille importante au niveau du secteur considéré</a:t>
            </a:r>
          </a:p>
          <a:p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Soins de proximité et de référence dans toutes les disciplines médecine, chirurgie, obstétrique: de l’angine au cancer du pancréas, de la chirurgie de l’amygdale à la greffe de foie, de l’accouchement normal au grand prématuré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Santé publique : de la prévention primaire lors de la grossesse à la surveillance des infections nosocomiales en réanimation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CD42BC-9F00-49F7-9DA0-7C8D5F131D9F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88689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CHR Metz-Thionville et Orléans : pas de faculté de médecine associée mais regroupement de taille importante au niveau du secteur considéré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CD42BC-9F00-49F7-9DA0-7C8D5F131D9F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6686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ULIS :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Unité localisée pour l'inclusion scolaire</a:t>
            </a:r>
          </a:p>
          <a:p>
            <a:r>
              <a:rPr lang="fr-FR" dirty="0"/>
              <a:t>EMAS : 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équipes mobiles d'appui médico-</a:t>
            </a:r>
            <a:r>
              <a:rPr lang="fr-F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social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à la scolarisation</a:t>
            </a:r>
          </a:p>
          <a:p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L'unité d'enseignement en maternelle (UEMA) Les jeunes enfants autistes de 3 à 6 ans sont pris en charge dans des unités d'enseignement en maternelle</a:t>
            </a:r>
          </a:p>
          <a:p>
            <a:r>
              <a:rPr lang="fr-F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SESSAD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fr-F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Services d’Education Spéciale et de Soins à Domicile (SESSAD)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sont des services médico-</a:t>
            </a:r>
            <a:r>
              <a:rPr lang="fr-F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sociaux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qui peuvent être autonomes ou rattachés à un établissement spécialisé, généralement un institut médico-éducatif (IME)</a:t>
            </a:r>
          </a:p>
          <a:p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Instituts Médico-Educatifs (</a:t>
            </a:r>
            <a:r>
              <a:rPr lang="fr-F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IME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ont pour mission principale d'accueillir des enfants et des adolescents handicapés ayant une déficience intellectuelle.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ESAT | Etablissements ou services d’aide par le travail offrent aux personnes handicapées des activités diverses à caractère professionnel et un soutien médico-social et éducatif en vue de favoriser leur épanouissement personnel et social</a:t>
            </a:r>
          </a:p>
          <a:p>
            <a:r>
              <a:rPr lang="fr-FR" dirty="0"/>
              <a:t>UEROS</a:t>
            </a:r>
            <a:r>
              <a:rPr lang="fr-FR" baseline="0" dirty="0"/>
              <a:t> :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 </a:t>
            </a:r>
            <a:r>
              <a:rPr lang="fr-F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U.E.R.O.S.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sont des structures médico-</a:t>
            </a:r>
            <a:r>
              <a:rPr lang="fr-F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sociales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destinées à favoriser la réinsertion </a:t>
            </a:r>
            <a:r>
              <a:rPr lang="fr-F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sociale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et/ ou professionnelle de personnes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cérébro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-lésées</a:t>
            </a:r>
          </a:p>
          <a:p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Centre d'Activités de jour Médicalisé (CAJM)</a:t>
            </a:r>
          </a:p>
          <a:p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 services d'accompagnement médico-social pour adultes handicapés (SAMSAH) ont pour vocation, dans le cadre d'un accompagnement médico-social adapté comportant des prestations de soins, la réalisation des missions des services d'accompagnement à la vie sociale (SAVS) qui ont eux pour vocation de contribuer à la ...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839FF7-D90F-492B-81DF-A72E8310BBE6}" type="slidenum">
              <a:rPr lang="fr-FR" smtClean="0"/>
              <a:t>36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41456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Réactivité du système de santé = expérience du patient, càd donner des choix éclairés aux patients et répondre à leurs demandes</a:t>
            </a:r>
          </a:p>
          <a:p>
            <a:r>
              <a:rPr lang="fr-FR" dirty="0"/>
              <a:t>Efficience </a:t>
            </a:r>
            <a:r>
              <a:rPr lang="fr-FR" dirty="0">
                <a:sym typeface="Wingdings" panose="05000000000000000000" pitchFamily="2" charset="2"/>
              </a:rPr>
              <a:t> obligation car là où l’on prend de l’argent pour la santé, on diminue un financement ailleurs</a:t>
            </a:r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B99E4C-9B41-4956-99DF-35E29CD6F045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79590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Réactivité du système de santé = expérience du patient, càd donner des choix éclairés aux patients et répondre à leurs demandes</a:t>
            </a:r>
          </a:p>
          <a:p>
            <a:r>
              <a:rPr lang="fr-FR" dirty="0"/>
              <a:t>Efficience </a:t>
            </a:r>
            <a:r>
              <a:rPr lang="fr-FR" dirty="0">
                <a:sym typeface="Wingdings" panose="05000000000000000000" pitchFamily="2" charset="2"/>
              </a:rPr>
              <a:t> obligation car là où l’on prend de l’argent pour la santé, on diminue un financement ailleurs</a:t>
            </a:r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B99E4C-9B41-4956-99DF-35E29CD6F045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5905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Réactivité du système de santé = expérience du patient, càd donner des choix éclairés aux patients et répondre à leurs demandes</a:t>
            </a:r>
          </a:p>
          <a:p>
            <a:r>
              <a:rPr lang="fr-FR" dirty="0"/>
              <a:t>Efficience </a:t>
            </a:r>
            <a:r>
              <a:rPr lang="fr-FR" dirty="0">
                <a:sym typeface="Wingdings" panose="05000000000000000000" pitchFamily="2" charset="2"/>
              </a:rPr>
              <a:t> obligation car là où l’on prend de l’argent pour la santé, on diminue un financement ailleurs</a:t>
            </a:r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B99E4C-9B41-4956-99DF-35E29CD6F045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02315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B99E4C-9B41-4956-99DF-35E29CD6F045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49496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B99E4C-9B41-4956-99DF-35E29CD6F045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27607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altLang="fr-FR" b="1" dirty="0"/>
              <a:t>Le sexe </a:t>
            </a:r>
            <a:r>
              <a:rPr lang="fr-FR" altLang="fr-FR" dirty="0"/>
              <a:t>: les femmes consultent plus le médecin que les hommes.</a:t>
            </a:r>
          </a:p>
          <a:p>
            <a:r>
              <a:rPr lang="fr-FR" altLang="fr-FR" b="1" dirty="0"/>
              <a:t>La CSP : </a:t>
            </a:r>
            <a:r>
              <a:rPr lang="fr-FR" altLang="fr-FR" dirty="0"/>
              <a:t>les ouvriers et les artisans-commerçants consultent moins que les autres catégories socio-professionnelles</a:t>
            </a:r>
          </a:p>
          <a:p>
            <a:r>
              <a:rPr lang="fr-FR" dirty="0"/>
              <a:t>Revenus: absence de complémentaire -&gt;</a:t>
            </a:r>
            <a:r>
              <a:rPr lang="fr-FR" baseline="0" dirty="0"/>
              <a:t> reste à charge</a:t>
            </a:r>
          </a:p>
          <a:p>
            <a:r>
              <a:rPr lang="fr-FR" baseline="0" dirty="0"/>
              <a:t>État de santé parfois moins bon, mais moindre recours au système de soins notamment dentiste, optique…</a:t>
            </a:r>
          </a:p>
          <a:p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Comportements de prévention (nutrition équilibrée, activité physique, etc.) et de prise de risque (excès de vitesse, tabagisme, exposition prolongée au soleil, etc.).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CD42BC-9F00-49F7-9DA0-7C8D5F131D9F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10093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Proportion jeunes &lt;15 ans parmi les plus grandes</a:t>
            </a:r>
            <a:r>
              <a:rPr lang="fr-FR" baseline="0" dirty="0"/>
              <a:t> en Europe = 18%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CD42BC-9F00-49F7-9DA0-7C8D5F131D9F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1354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Faire 3 colonnes : </a:t>
            </a:r>
          </a:p>
          <a:p>
            <a:pPr marL="171450" indent="-171450">
              <a:buFontTx/>
              <a:buChar char="-"/>
            </a:pPr>
            <a:r>
              <a:rPr lang="fr-FR" dirty="0"/>
              <a:t>les pros de santé </a:t>
            </a:r>
          </a:p>
          <a:p>
            <a:pPr marL="171450" indent="-171450">
              <a:buFontTx/>
              <a:buChar char="-"/>
            </a:pPr>
            <a:r>
              <a:rPr lang="fr-FR" dirty="0"/>
              <a:t>Les</a:t>
            </a:r>
            <a:r>
              <a:rPr lang="fr-FR" baseline="0" dirty="0"/>
              <a:t> types de structures SSR MCO psy </a:t>
            </a:r>
          </a:p>
          <a:p>
            <a:pPr marL="171450" indent="-171450">
              <a:buFontTx/>
              <a:buChar char="-"/>
            </a:pPr>
            <a:r>
              <a:rPr lang="fr-FR" baseline="0" dirty="0"/>
              <a:t>Les statuts des structures </a:t>
            </a:r>
          </a:p>
          <a:p>
            <a:pPr marL="171450" indent="-171450">
              <a:buFontTx/>
              <a:buChar char="-"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839FF7-D90F-492B-81DF-A72E8310BBE6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0719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690939"/>
            <a:ext cx="9144000" cy="2387600"/>
          </a:xfr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lang="fr-FR" sz="4800" dirty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marL="0" lv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10434"/>
            <a:ext cx="9144000" cy="1655762"/>
          </a:xfrm>
        </p:spPr>
        <p:txBody>
          <a:bodyPr vert="horz" lIns="91440" tIns="45720" rIns="91440" bIns="45720" rtlCol="0">
            <a:normAutofit fontScale="77500" lnSpcReduction="20000"/>
          </a:bodyPr>
          <a:lstStyle>
            <a:lvl1pPr>
              <a:lnSpc>
                <a:spcPct val="170000"/>
              </a:lnSpc>
              <a:defRPr lang="fr-FR" sz="2400" dirty="0"/>
            </a:lvl1pPr>
          </a:lstStyle>
          <a:p>
            <a:pPr marL="0" lvl="0" indent="0" algn="ctr">
              <a:buNone/>
            </a:pPr>
            <a:r>
              <a:rPr lang="fr-FR" dirty="0"/>
              <a:t>Dr Hugo NOELLE</a:t>
            </a:r>
          </a:p>
          <a:p>
            <a:pPr marL="0" lvl="0" indent="0" algn="ctr">
              <a:buNone/>
            </a:pPr>
            <a:r>
              <a:rPr lang="fr-FR" dirty="0"/>
              <a:t>Date</a:t>
            </a:r>
          </a:p>
          <a:p>
            <a:pPr marL="0" lvl="0" indent="0" algn="ctr">
              <a:buNone/>
            </a:pPr>
            <a:r>
              <a:rPr lang="fr-FR" dirty="0"/>
              <a:t>Promotion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A6CEB-3FF0-B94A-B4B4-E3D8C29A35DE}" type="datetimeFigureOut">
              <a:rPr lang="fr-FR" smtClean="0"/>
              <a:t>03/10/2023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25386-7CE7-4D4B-9B83-6EC25002373D}" type="slidenum">
              <a:rPr lang="fr-FR" smtClean="0"/>
              <a:t>‹N°›</a:t>
            </a:fld>
            <a:endParaRPr lang="fr-FR"/>
          </a:p>
        </p:txBody>
      </p:sp>
      <p:pic>
        <p:nvPicPr>
          <p:cNvPr id="9" name="Picture 2" descr="Université Claude Bernard Lyon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5187" y="5578474"/>
            <a:ext cx="5381625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Connecteur droit 9"/>
          <p:cNvCxnSpPr/>
          <p:nvPr/>
        </p:nvCxnSpPr>
        <p:spPr>
          <a:xfrm>
            <a:off x="3346450" y="2978567"/>
            <a:ext cx="5499100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9546" y="167289"/>
            <a:ext cx="2231329" cy="1140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275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187A7-47AE-4A69-8EBF-912D079108D9}" type="datetimeFigureOut">
              <a:rPr lang="fr-FR" smtClean="0"/>
              <a:t>03/10/2023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B6DA5-89C5-45FF-ADC8-3FEC9A9FC2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541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yonEst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6"/>
          <p:cNvSpPr>
            <a:spLocks noGrp="1"/>
          </p:cNvSpPr>
          <p:nvPr>
            <p:ph sz="quarter" idx="13" hasCustomPrompt="1"/>
          </p:nvPr>
        </p:nvSpPr>
        <p:spPr>
          <a:xfrm>
            <a:off x="0" y="6598048"/>
            <a:ext cx="5088467" cy="287337"/>
          </a:xfrm>
        </p:spPr>
        <p:txBody>
          <a:bodyPr>
            <a:normAutofit/>
          </a:bodyPr>
          <a:lstStyle>
            <a:lvl1pPr>
              <a:buNone/>
              <a:defRPr sz="1200" baseline="0"/>
            </a:lvl1pPr>
          </a:lstStyle>
          <a:p>
            <a:pPr lvl="0"/>
            <a:r>
              <a:rPr lang="fr-FR" dirty="0"/>
              <a:t>Références</a:t>
            </a:r>
          </a:p>
        </p:txBody>
      </p:sp>
      <p:cxnSp>
        <p:nvCxnSpPr>
          <p:cNvPr id="5" name="Connecteur droit 4"/>
          <p:cNvCxnSpPr/>
          <p:nvPr userDrawn="1"/>
        </p:nvCxnSpPr>
        <p:spPr>
          <a:xfrm>
            <a:off x="527381" y="836712"/>
            <a:ext cx="10657184" cy="0"/>
          </a:xfrm>
          <a:prstGeom prst="line">
            <a:avLst/>
          </a:prstGeom>
          <a:ln w="19050">
            <a:gradFill flip="none" rotWithShape="1">
              <a:gsLst>
                <a:gs pos="41000">
                  <a:schemeClr val="bg1">
                    <a:lumMod val="85000"/>
                  </a:schemeClr>
                </a:gs>
                <a:gs pos="0">
                  <a:schemeClr val="accent6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contenu 2"/>
          <p:cNvSpPr>
            <a:spLocks noGrp="1"/>
          </p:cNvSpPr>
          <p:nvPr>
            <p:ph idx="4294967295" hasCustomPrompt="1"/>
          </p:nvPr>
        </p:nvSpPr>
        <p:spPr>
          <a:xfrm>
            <a:off x="1377686" y="1484784"/>
            <a:ext cx="9998901" cy="4104456"/>
          </a:xfrm>
          <a:prstGeom prst="rect">
            <a:avLst/>
          </a:prstGeom>
        </p:spPr>
        <p:txBody>
          <a:bodyPr/>
          <a:lstStyle>
            <a:lvl1pPr>
              <a:buClr>
                <a:schemeClr val="accent5"/>
              </a:buClr>
              <a:defRPr/>
            </a:lvl1pPr>
          </a:lstStyle>
          <a:p>
            <a:pPr>
              <a:buClr>
                <a:srgbClr val="078F9D"/>
              </a:buClr>
            </a:pPr>
            <a:r>
              <a:rPr lang="fr-FR" sz="2800" dirty="0"/>
              <a:t>Contenu diapositive</a:t>
            </a:r>
          </a:p>
          <a:p>
            <a:endParaRPr lang="fr-FR" dirty="0">
              <a:solidFill>
                <a:schemeClr val="accent6"/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6" hasCustomPrompt="1"/>
          </p:nvPr>
        </p:nvSpPr>
        <p:spPr>
          <a:xfrm>
            <a:off x="527382" y="44625"/>
            <a:ext cx="9120717" cy="720725"/>
          </a:xfrm>
        </p:spPr>
        <p:txBody>
          <a:bodyPr>
            <a:normAutofit/>
          </a:bodyPr>
          <a:lstStyle>
            <a:lvl1pPr marL="0" indent="0">
              <a:buNone/>
              <a:defRPr sz="3600" baseline="0">
                <a:solidFill>
                  <a:srgbClr val="595959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TITRE DIAPOSITIVE</a:t>
            </a:r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347200" y="18864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4F4DB00-EB93-47DA-8EFD-67A58C7C7DD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3664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"/>
          <p:cNvSpPr txBox="1">
            <a:spLocks/>
          </p:cNvSpPr>
          <p:nvPr/>
        </p:nvSpPr>
        <p:spPr>
          <a:xfrm>
            <a:off x="651510" y="1"/>
            <a:ext cx="2331720" cy="8254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algn="ctr">
              <a:defRPr sz="32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lvl="0"/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983230" y="1"/>
            <a:ext cx="8370570" cy="8254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fr-FR" sz="3200" dirty="0">
                <a:solidFill>
                  <a:srgbClr val="0F3745"/>
                </a:solidFill>
              </a:defRPr>
            </a:lvl1pPr>
          </a:lstStyle>
          <a:p>
            <a:pPr marL="0" lv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320800"/>
            <a:ext cx="10515600" cy="4856163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fr-FR" sz="2400" u="sng" kern="1200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buFontTx/>
              <a:buBlip>
                <a:blip r:embed="rId2"/>
              </a:buBlip>
              <a:defRPr lang="fr-FR" sz="2400" u="none" kern="1200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buFontTx/>
              <a:buBlip>
                <a:blip r:embed="rId2"/>
              </a:buBlip>
              <a:defRPr lang="fr-FR" sz="2400" u="none" kern="1200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buFontTx/>
              <a:buBlip>
                <a:blip r:embed="rId2"/>
              </a:buBlip>
              <a:defRPr lang="fr-FR" sz="2400" u="none" kern="1200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buFontTx/>
              <a:buBlip>
                <a:blip r:embed="rId2"/>
              </a:buBlip>
              <a:defRPr lang="fr-FR" sz="2400" u="none" kern="1200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A6CEB-3FF0-B94A-B4B4-E3D8C29A35DE}" type="datetimeFigureOut">
              <a:rPr lang="fr-FR" smtClean="0"/>
              <a:t>03/10/2023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25386-7CE7-4D4B-9B83-6EC25002373D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3"/>
          </p:nvPr>
        </p:nvSpPr>
        <p:spPr>
          <a:xfrm>
            <a:off x="651511" y="0"/>
            <a:ext cx="2331720" cy="8255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536984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983230" y="1"/>
            <a:ext cx="8370570" cy="8254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fr-FR" sz="3200" dirty="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pPr marL="0" lv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308100"/>
            <a:ext cx="10515600" cy="4868863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fr-FR" sz="2400" u="sng" kern="1200" dirty="0" smtClean="0">
                <a:solidFill>
                  <a:srgbClr val="0A4E4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buFontTx/>
              <a:buBlip>
                <a:blip r:embed="rId2"/>
              </a:buBlip>
              <a:defRPr lang="fr-FR" sz="2400" u="none" kern="1200" dirty="0" smtClean="0">
                <a:solidFill>
                  <a:srgbClr val="0A4E48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buFontTx/>
              <a:buBlip>
                <a:blip r:embed="rId2"/>
              </a:buBlip>
              <a:defRPr lang="fr-FR" sz="2400" u="none" kern="1200" dirty="0" smtClean="0">
                <a:solidFill>
                  <a:srgbClr val="0A4E48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buFontTx/>
              <a:buBlip>
                <a:blip r:embed="rId2"/>
              </a:buBlip>
              <a:defRPr lang="fr-FR" sz="2400" u="none" kern="1200" dirty="0" smtClean="0">
                <a:solidFill>
                  <a:srgbClr val="0A4E48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buFontTx/>
              <a:buBlip>
                <a:blip r:embed="rId2"/>
              </a:buBlip>
              <a:defRPr lang="fr-FR" sz="2400" u="none" kern="1200" dirty="0">
                <a:solidFill>
                  <a:srgbClr val="0A4E48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A6CEB-3FF0-B94A-B4B4-E3D8C29A35DE}" type="datetimeFigureOut">
              <a:rPr lang="fr-FR" smtClean="0"/>
              <a:t>03/10/2023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25386-7CE7-4D4B-9B83-6EC25002373D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651510" y="1"/>
            <a:ext cx="2331720" cy="82549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algn="ctr">
              <a:defRPr sz="32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lvl="0"/>
            <a:endParaRPr lang="fr-FR" dirty="0"/>
          </a:p>
        </p:txBody>
      </p:sp>
      <p:sp>
        <p:nvSpPr>
          <p:cNvPr id="9" name="Espace réservé du contenu 7"/>
          <p:cNvSpPr>
            <a:spLocks noGrp="1"/>
          </p:cNvSpPr>
          <p:nvPr>
            <p:ph sz="quarter" idx="13"/>
          </p:nvPr>
        </p:nvSpPr>
        <p:spPr>
          <a:xfrm>
            <a:off x="651511" y="0"/>
            <a:ext cx="2331720" cy="8255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fr-FR" dirty="0" smtClean="0">
                <a:solidFill>
                  <a:schemeClr val="bg1"/>
                </a:solidFill>
              </a:defRPr>
            </a:lvl1pPr>
          </a:lstStyle>
          <a:p>
            <a:pPr marL="0" lvl="0" indent="0" algn="ctr">
              <a:buNone/>
            </a:pPr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423295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983230" y="1"/>
            <a:ext cx="8370570" cy="8254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fr-FR" sz="3200" dirty="0">
                <a:solidFill>
                  <a:srgbClr val="0F3745"/>
                </a:solidFill>
              </a:defRPr>
            </a:lvl1pPr>
          </a:lstStyle>
          <a:p>
            <a:pPr marL="0" lv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333500"/>
            <a:ext cx="10515600" cy="4843463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fr-FR" sz="2400" u="sng" kern="1200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buFontTx/>
              <a:buBlip>
                <a:blip r:embed="rId2"/>
              </a:buBlip>
              <a:defRPr lang="fr-FR" sz="2400" u="none" kern="1200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buFontTx/>
              <a:buBlip>
                <a:blip r:embed="rId2"/>
              </a:buBlip>
              <a:defRPr lang="fr-FR" sz="2400" u="none" kern="1200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buFontTx/>
              <a:buBlip>
                <a:blip r:embed="rId2"/>
              </a:buBlip>
              <a:defRPr lang="fr-FR" sz="2400" u="none" kern="1200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buFontTx/>
              <a:buBlip>
                <a:blip r:embed="rId2"/>
              </a:buBlip>
              <a:defRPr lang="fr-FR" sz="2400" u="none" kern="1200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A6CEB-3FF0-B94A-B4B4-E3D8C29A35DE}" type="datetimeFigureOut">
              <a:rPr lang="fr-FR" smtClean="0"/>
              <a:t>03/10/2023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25386-7CE7-4D4B-9B83-6EC25002373D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651510" y="1"/>
            <a:ext cx="2331720" cy="8254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algn="ctr">
              <a:defRPr sz="32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lvl="0"/>
            <a:endParaRPr lang="fr-FR" dirty="0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3"/>
          </p:nvPr>
        </p:nvSpPr>
        <p:spPr>
          <a:xfrm>
            <a:off x="651511" y="0"/>
            <a:ext cx="2331720" cy="8255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fr-FR" dirty="0" smtClean="0">
                <a:solidFill>
                  <a:schemeClr val="bg1"/>
                </a:solidFill>
              </a:defRPr>
            </a:lvl1pPr>
          </a:lstStyle>
          <a:p>
            <a:pPr marL="0" lvl="0" indent="0" algn="ctr">
              <a:buNone/>
            </a:pPr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867625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983230" y="1"/>
            <a:ext cx="8370570" cy="8254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fr-FR" sz="3200" dirty="0">
                <a:solidFill>
                  <a:schemeClr val="accent5">
                    <a:lumMod val="25000"/>
                  </a:schemeClr>
                </a:solidFill>
              </a:defRPr>
            </a:lvl1pPr>
          </a:lstStyle>
          <a:p>
            <a:pPr marL="0" lv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333500"/>
            <a:ext cx="10515600" cy="4843463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fr-FR" sz="2400" u="sng" kern="1200" dirty="0" smtClean="0">
                <a:solidFill>
                  <a:schemeClr val="accent5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buFontTx/>
              <a:buBlip>
                <a:blip r:embed="rId2"/>
              </a:buBlip>
              <a:defRPr lang="fr-FR" sz="2400" u="none" kern="1200" dirty="0" smtClean="0">
                <a:solidFill>
                  <a:schemeClr val="accent5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buFontTx/>
              <a:buBlip>
                <a:blip r:embed="rId2"/>
              </a:buBlip>
              <a:defRPr lang="fr-FR" sz="2400" u="none" kern="1200" dirty="0" smtClean="0">
                <a:solidFill>
                  <a:schemeClr val="accent5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buFontTx/>
              <a:buBlip>
                <a:blip r:embed="rId2"/>
              </a:buBlip>
              <a:defRPr lang="fr-FR" sz="2400" u="none" kern="1200" dirty="0" smtClean="0">
                <a:solidFill>
                  <a:schemeClr val="accent5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buFontTx/>
              <a:buBlip>
                <a:blip r:embed="rId2"/>
              </a:buBlip>
              <a:defRPr lang="fr-FR" sz="2400" u="none" kern="1200" dirty="0">
                <a:solidFill>
                  <a:schemeClr val="accent5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A6CEB-3FF0-B94A-B4B4-E3D8C29A35DE}" type="datetimeFigureOut">
              <a:rPr lang="fr-FR" smtClean="0"/>
              <a:t>03/10/2023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25386-7CE7-4D4B-9B83-6EC25002373D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651510" y="1"/>
            <a:ext cx="2331720" cy="8254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algn="ctr">
              <a:defRPr sz="32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lvl="0"/>
            <a:endParaRPr lang="fr-FR" dirty="0"/>
          </a:p>
        </p:txBody>
      </p:sp>
      <p:sp>
        <p:nvSpPr>
          <p:cNvPr id="9" name="Espace réservé du contenu 7"/>
          <p:cNvSpPr>
            <a:spLocks noGrp="1"/>
          </p:cNvSpPr>
          <p:nvPr>
            <p:ph sz="quarter" idx="13"/>
          </p:nvPr>
        </p:nvSpPr>
        <p:spPr>
          <a:xfrm>
            <a:off x="651511" y="0"/>
            <a:ext cx="2331720" cy="8255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fr-FR" dirty="0" smtClean="0">
                <a:solidFill>
                  <a:schemeClr val="bg1"/>
                </a:solidFill>
              </a:defRPr>
            </a:lvl1pPr>
          </a:lstStyle>
          <a:p>
            <a:pPr marL="0" lvl="0" indent="0" algn="ctr">
              <a:buNone/>
            </a:pPr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779028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825499"/>
            <a:ext cx="12192000" cy="5530851"/>
          </a:xfrm>
          <a:prstGeom prst="rect">
            <a:avLst/>
          </a:prstGeom>
          <a:solidFill>
            <a:srgbClr val="FE6D73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812800" y="1520846"/>
            <a:ext cx="10430933" cy="1764222"/>
          </a:xfrm>
          <a:prstGeom prst="roundRect">
            <a:avLst>
              <a:gd name="adj" fmla="val 6386"/>
            </a:avLst>
          </a:prstGeom>
          <a:solidFill>
            <a:sysClr val="window" lastClr="FFFFFF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à coins arrondis 15"/>
          <p:cNvSpPr/>
          <p:nvPr/>
        </p:nvSpPr>
        <p:spPr>
          <a:xfrm>
            <a:off x="812800" y="3633264"/>
            <a:ext cx="10430933" cy="2374890"/>
          </a:xfrm>
          <a:prstGeom prst="roundRect">
            <a:avLst>
              <a:gd name="adj" fmla="val 6386"/>
            </a:avLst>
          </a:prstGeom>
          <a:solidFill>
            <a:sysClr val="window" lastClr="FFFFFF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983230" y="1"/>
            <a:ext cx="8370570" cy="8254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fr-FR" sz="3200" dirty="0">
                <a:solidFill>
                  <a:srgbClr val="0F3745"/>
                </a:solidFill>
              </a:defRPr>
            </a:lvl1pPr>
          </a:lstStyle>
          <a:p>
            <a:pPr marL="0" lv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02267" y="1695450"/>
            <a:ext cx="10515600" cy="4843463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fr-FR" sz="2400" u="sng" kern="1200" dirty="0" smtClean="0">
                <a:solidFill>
                  <a:srgbClr val="99010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buFontTx/>
              <a:buBlip>
                <a:blip r:embed="rId2"/>
              </a:buBlip>
              <a:defRPr lang="fr-FR" sz="2400" u="none" kern="1200" dirty="0" smtClean="0">
                <a:solidFill>
                  <a:srgbClr val="990108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buFontTx/>
              <a:buBlip>
                <a:blip r:embed="rId2"/>
              </a:buBlip>
              <a:defRPr lang="fr-FR" sz="2400" u="none" kern="1200" dirty="0" smtClean="0">
                <a:solidFill>
                  <a:srgbClr val="990108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buFontTx/>
              <a:buBlip>
                <a:blip r:embed="rId2"/>
              </a:buBlip>
              <a:defRPr lang="fr-FR" sz="2400" u="none" kern="1200" dirty="0" smtClean="0">
                <a:solidFill>
                  <a:srgbClr val="990108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buFontTx/>
              <a:buBlip>
                <a:blip r:embed="rId2"/>
              </a:buBlip>
              <a:defRPr lang="fr-FR" sz="2400" u="none" kern="1200" dirty="0">
                <a:solidFill>
                  <a:srgbClr val="990108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A6CEB-3FF0-B94A-B4B4-E3D8C29A35DE}" type="datetimeFigureOut">
              <a:rPr lang="fr-FR" smtClean="0"/>
              <a:t>03/10/2023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25386-7CE7-4D4B-9B83-6EC25002373D}" type="slidenum">
              <a:rPr lang="fr-FR" smtClean="0"/>
              <a:t>‹N°›</a:t>
            </a:fld>
            <a:endParaRPr lang="fr-FR"/>
          </a:p>
        </p:txBody>
      </p:sp>
      <p:sp>
        <p:nvSpPr>
          <p:cNvPr id="20" name="Titre 1"/>
          <p:cNvSpPr txBox="1">
            <a:spLocks/>
          </p:cNvSpPr>
          <p:nvPr/>
        </p:nvSpPr>
        <p:spPr>
          <a:xfrm>
            <a:off x="651510" y="1"/>
            <a:ext cx="2331720" cy="8254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algn="ctr">
              <a:defRPr sz="32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lvl="0"/>
            <a:endParaRPr lang="fr-FR" dirty="0"/>
          </a:p>
        </p:txBody>
      </p:sp>
      <p:sp>
        <p:nvSpPr>
          <p:cNvPr id="11" name="Espace réservé du contenu 7"/>
          <p:cNvSpPr>
            <a:spLocks noGrp="1"/>
          </p:cNvSpPr>
          <p:nvPr>
            <p:ph sz="quarter" idx="13"/>
          </p:nvPr>
        </p:nvSpPr>
        <p:spPr>
          <a:xfrm>
            <a:off x="651511" y="0"/>
            <a:ext cx="2331720" cy="8255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fr-FR" dirty="0" smtClean="0">
                <a:solidFill>
                  <a:schemeClr val="bg1"/>
                </a:solidFill>
              </a:defRPr>
            </a:lvl1pPr>
          </a:lstStyle>
          <a:p>
            <a:pPr marL="0" lvl="0" indent="0" algn="ctr">
              <a:buNone/>
            </a:pPr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379682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825499"/>
            <a:ext cx="12192000" cy="5530851"/>
          </a:xfrm>
          <a:prstGeom prst="rect">
            <a:avLst/>
          </a:prstGeom>
          <a:solidFill>
            <a:srgbClr val="CBEA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à coins arrondis 17"/>
          <p:cNvSpPr/>
          <p:nvPr/>
        </p:nvSpPr>
        <p:spPr>
          <a:xfrm>
            <a:off x="372494" y="1154111"/>
            <a:ext cx="11453746" cy="1977057"/>
          </a:xfrm>
          <a:prstGeom prst="roundRect">
            <a:avLst>
              <a:gd name="adj" fmla="val 1054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à coins arrondis 18"/>
          <p:cNvSpPr/>
          <p:nvPr/>
        </p:nvSpPr>
        <p:spPr>
          <a:xfrm>
            <a:off x="372494" y="3310556"/>
            <a:ext cx="11453746" cy="2366344"/>
          </a:xfrm>
          <a:prstGeom prst="roundRect">
            <a:avLst>
              <a:gd name="adj" fmla="val 1054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51510" y="1311591"/>
            <a:ext cx="10515600" cy="4843463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fr-FR" sz="2400" u="sng" kern="1200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buFontTx/>
              <a:buBlip>
                <a:blip r:embed="rId2"/>
              </a:buBlip>
              <a:defRPr lang="fr-FR" sz="2400" u="none" kern="1200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buFontTx/>
              <a:buBlip>
                <a:blip r:embed="rId2"/>
              </a:buBlip>
              <a:defRPr lang="fr-FR" sz="2400" u="none" kern="1200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buFontTx/>
              <a:buBlip>
                <a:blip r:embed="rId2"/>
              </a:buBlip>
              <a:defRPr lang="fr-FR" sz="2400" u="none" kern="1200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buFontTx/>
              <a:buBlip>
                <a:blip r:embed="rId2"/>
              </a:buBlip>
              <a:defRPr lang="fr-FR" sz="2400" u="none" kern="1200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A6CEB-3FF0-B94A-B4B4-E3D8C29A35DE}" type="datetimeFigureOut">
              <a:rPr lang="fr-FR" smtClean="0"/>
              <a:t>03/10/2023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25386-7CE7-4D4B-9B83-6EC25002373D}" type="slidenum">
              <a:rPr lang="fr-FR" smtClean="0"/>
              <a:t>‹N°›</a:t>
            </a:fld>
            <a:endParaRPr lang="fr-FR"/>
          </a:p>
        </p:txBody>
      </p:sp>
      <p:sp>
        <p:nvSpPr>
          <p:cNvPr id="26" name="Titre 1"/>
          <p:cNvSpPr>
            <a:spLocks noGrp="1"/>
          </p:cNvSpPr>
          <p:nvPr>
            <p:ph type="title"/>
          </p:nvPr>
        </p:nvSpPr>
        <p:spPr>
          <a:xfrm>
            <a:off x="2983230" y="1"/>
            <a:ext cx="8370570" cy="8254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fr-FR" sz="3200" dirty="0">
                <a:solidFill>
                  <a:srgbClr val="0F3745"/>
                </a:solidFill>
              </a:defRPr>
            </a:lvl1pPr>
          </a:lstStyle>
          <a:p>
            <a:pPr marL="0" lv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27" name="Titre 1"/>
          <p:cNvSpPr txBox="1">
            <a:spLocks/>
          </p:cNvSpPr>
          <p:nvPr/>
        </p:nvSpPr>
        <p:spPr>
          <a:xfrm>
            <a:off x="651510" y="1"/>
            <a:ext cx="2331720" cy="8254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algn="ctr">
              <a:defRPr sz="32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lvl="0"/>
            <a:endParaRPr lang="fr-FR" dirty="0"/>
          </a:p>
        </p:txBody>
      </p:sp>
      <p:sp>
        <p:nvSpPr>
          <p:cNvPr id="12" name="Espace réservé du contenu 7"/>
          <p:cNvSpPr>
            <a:spLocks noGrp="1"/>
          </p:cNvSpPr>
          <p:nvPr>
            <p:ph sz="quarter" idx="13"/>
          </p:nvPr>
        </p:nvSpPr>
        <p:spPr>
          <a:xfrm>
            <a:off x="651511" y="0"/>
            <a:ext cx="2331720" cy="8255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98978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6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448D03-E9FB-7C4B-8850-5AC8963BE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31DF321-64BC-7349-96EB-F23D7C7F51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366F826-1BE2-024F-9C79-7AC9BC5C5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A6CEB-3FF0-B94A-B4B4-E3D8C29A35DE}" type="datetimeFigureOut">
              <a:rPr lang="fr-FR" smtClean="0"/>
              <a:t>03/10/2023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C407977-F82D-2D4C-99DC-EE176243D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3265042-344C-3447-B75A-6D7F6DE65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25386-7CE7-4D4B-9B83-6EC2500237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629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E240C72-62BA-BD43-9DDE-26116E200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A6CEB-3FF0-B94A-B4B4-E3D8C29A35DE}" type="datetimeFigureOut">
              <a:rPr lang="fr-FR" smtClean="0"/>
              <a:t>03/10/2023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183EE3C-290D-E34E-A690-5ED394C65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226903E-2DC6-4F44-89BC-C68918AEA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25386-7CE7-4D4B-9B83-6EC2500237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1213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0A6CEB-3FF0-B94A-B4B4-E3D8C29A35DE}" type="datetimeFigureOut">
              <a:rPr lang="fr-FR" smtClean="0"/>
              <a:t>03/10/2023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F25386-7CE7-4D4B-9B83-6EC2500237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9044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3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0D3831-B406-EC43-85A0-B3DDD837FC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940321"/>
            <a:ext cx="9144000" cy="2387600"/>
          </a:xfrm>
        </p:spPr>
        <p:txBody>
          <a:bodyPr/>
          <a:lstStyle/>
          <a:p>
            <a:r>
              <a:rPr lang="fr-FR" sz="4000" dirty="0"/>
              <a:t>Le système de santé Français et ses acteurs</a:t>
            </a:r>
            <a:br>
              <a:rPr lang="fr-FR" sz="4000" dirty="0"/>
            </a:br>
            <a:r>
              <a:rPr lang="fr-FR" sz="4000" dirty="0"/>
              <a:t>Offre de soins et professions de santé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F859624-B3AB-7D43-858E-A860EB0217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195145"/>
            <a:ext cx="9144000" cy="2071051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fr-FR" dirty="0"/>
              <a:t>Dr Hugo NOELLE, Médecin de Santé Publique</a:t>
            </a:r>
          </a:p>
          <a:p>
            <a:pPr marL="0" indent="0" algn="ctr">
              <a:buNone/>
            </a:pPr>
            <a:r>
              <a:rPr lang="fr-FR" dirty="0"/>
              <a:t>Licence 1 Sciences pour la Santé 2023 / 2024</a:t>
            </a:r>
          </a:p>
          <a:p>
            <a:pPr marL="0" indent="0" algn="ctr">
              <a:buNone/>
            </a:pPr>
            <a:r>
              <a:rPr lang="fr-FR" dirty="0"/>
              <a:t>UE Connaissance du secteur sanitaire, social et médico-social</a:t>
            </a:r>
          </a:p>
          <a:p>
            <a:pPr marL="0" indent="0" algn="ctr">
              <a:buNone/>
            </a:pPr>
            <a:r>
              <a:rPr lang="fr-FR" dirty="0"/>
              <a:t>Septembre 2023</a:t>
            </a:r>
          </a:p>
        </p:txBody>
      </p:sp>
    </p:spTree>
    <p:extLst>
      <p:ext uri="{BB962C8B-B14F-4D97-AF65-F5344CB8AC3E}">
        <p14:creationId xmlns:p14="http://schemas.microsoft.com/office/powerpoint/2010/main" val="39872430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à coins arrondis 2"/>
          <p:cNvSpPr/>
          <p:nvPr/>
        </p:nvSpPr>
        <p:spPr>
          <a:xfrm>
            <a:off x="8003794" y="957130"/>
            <a:ext cx="4099306" cy="339065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Système de Santé Français et ses acteurs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/>
          <a:p>
            <a:fld id="{FA8B6565-9BF0-4851-88BC-481D3FE6E5CB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8610600" y="5129718"/>
            <a:ext cx="876300" cy="5207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600" dirty="0"/>
              <a:t>SPF</a:t>
            </a:r>
          </a:p>
        </p:txBody>
      </p:sp>
      <p:sp>
        <p:nvSpPr>
          <p:cNvPr id="8" name="Ellipse 7"/>
          <p:cNvSpPr/>
          <p:nvPr/>
        </p:nvSpPr>
        <p:spPr>
          <a:xfrm>
            <a:off x="9505950" y="5129718"/>
            <a:ext cx="876300" cy="5207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600" dirty="0"/>
              <a:t>HAS</a:t>
            </a:r>
          </a:p>
          <a:p>
            <a:pPr algn="ctr"/>
            <a:r>
              <a:rPr lang="fr-FR" sz="1600" dirty="0"/>
              <a:t>ANSM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85105" y="1446425"/>
            <a:ext cx="3915888" cy="557049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/>
              <a:t>Institutions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374634" y="1315842"/>
            <a:ext cx="3347466" cy="557049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/>
              <a:t>Offre de soins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610600" y="4489571"/>
            <a:ext cx="2705100" cy="557049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/>
              <a:t>Agences sanitaires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277239" y="5698654"/>
            <a:ext cx="2112580" cy="59899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/>
              <a:t>Industrie pharmaceutique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356926" y="4569146"/>
            <a:ext cx="2098571" cy="55704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/>
              <a:t>Payeur</a:t>
            </a:r>
          </a:p>
        </p:txBody>
      </p:sp>
      <p:sp>
        <p:nvSpPr>
          <p:cNvPr id="16" name="Ellipse 15"/>
          <p:cNvSpPr/>
          <p:nvPr/>
        </p:nvSpPr>
        <p:spPr>
          <a:xfrm>
            <a:off x="8610600" y="5693860"/>
            <a:ext cx="876300" cy="5207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600" dirty="0"/>
              <a:t>INCA</a:t>
            </a:r>
          </a:p>
        </p:txBody>
      </p:sp>
      <p:sp>
        <p:nvSpPr>
          <p:cNvPr id="17" name="Ellipse 16"/>
          <p:cNvSpPr/>
          <p:nvPr/>
        </p:nvSpPr>
        <p:spPr>
          <a:xfrm>
            <a:off x="9505950" y="5693860"/>
            <a:ext cx="876300" cy="5207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600" dirty="0"/>
              <a:t>EFS</a:t>
            </a:r>
          </a:p>
        </p:txBody>
      </p:sp>
      <p:sp>
        <p:nvSpPr>
          <p:cNvPr id="20" name="Ellipse 19"/>
          <p:cNvSpPr/>
          <p:nvPr/>
        </p:nvSpPr>
        <p:spPr>
          <a:xfrm>
            <a:off x="10412030" y="5129718"/>
            <a:ext cx="876300" cy="5207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600" dirty="0"/>
              <a:t>ANSES</a:t>
            </a:r>
          </a:p>
        </p:txBody>
      </p:sp>
      <p:sp>
        <p:nvSpPr>
          <p:cNvPr id="21" name="Ellipse 20"/>
          <p:cNvSpPr/>
          <p:nvPr/>
        </p:nvSpPr>
        <p:spPr>
          <a:xfrm>
            <a:off x="10412030" y="5693860"/>
            <a:ext cx="876300" cy="5207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600" dirty="0"/>
              <a:t>ABM</a:t>
            </a:r>
          </a:p>
        </p:txBody>
      </p:sp>
      <p:sp>
        <p:nvSpPr>
          <p:cNvPr id="22" name="Ellipse 21"/>
          <p:cNvSpPr/>
          <p:nvPr/>
        </p:nvSpPr>
        <p:spPr>
          <a:xfrm>
            <a:off x="385104" y="2050328"/>
            <a:ext cx="1215278" cy="52070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600" dirty="0"/>
              <a:t>nationales</a:t>
            </a:r>
          </a:p>
        </p:txBody>
      </p:sp>
      <p:sp>
        <p:nvSpPr>
          <p:cNvPr id="23" name="Ellipse 22"/>
          <p:cNvSpPr/>
          <p:nvPr/>
        </p:nvSpPr>
        <p:spPr>
          <a:xfrm>
            <a:off x="385104" y="2617883"/>
            <a:ext cx="1215278" cy="52070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600" dirty="0"/>
              <a:t>régionales</a:t>
            </a:r>
          </a:p>
        </p:txBody>
      </p:sp>
      <p:sp>
        <p:nvSpPr>
          <p:cNvPr id="24" name="Ellipse 23"/>
          <p:cNvSpPr/>
          <p:nvPr/>
        </p:nvSpPr>
        <p:spPr>
          <a:xfrm>
            <a:off x="385104" y="3185438"/>
            <a:ext cx="1215278" cy="52070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600" dirty="0"/>
              <a:t>locales</a:t>
            </a:r>
          </a:p>
        </p:txBody>
      </p:sp>
      <p:sp>
        <p:nvSpPr>
          <p:cNvPr id="25" name="Rectangle à coins arrondis 24"/>
          <p:cNvSpPr/>
          <p:nvPr/>
        </p:nvSpPr>
        <p:spPr>
          <a:xfrm>
            <a:off x="1665469" y="2050328"/>
            <a:ext cx="2635524" cy="485376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600" dirty="0"/>
              <a:t>Etat, gouvernement, ministère, DGS, DGOS, HCSP, IGAS, CNS</a:t>
            </a:r>
          </a:p>
        </p:txBody>
      </p:sp>
      <p:sp>
        <p:nvSpPr>
          <p:cNvPr id="31" name="Rectangle à coins arrondis 30"/>
          <p:cNvSpPr/>
          <p:nvPr/>
        </p:nvSpPr>
        <p:spPr>
          <a:xfrm>
            <a:off x="1665469" y="2635545"/>
            <a:ext cx="2635524" cy="485376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600" dirty="0"/>
              <a:t>Agences régionales de santé</a:t>
            </a:r>
          </a:p>
        </p:txBody>
      </p:sp>
      <p:sp>
        <p:nvSpPr>
          <p:cNvPr id="32" name="Rectangle à coins arrondis 31"/>
          <p:cNvSpPr/>
          <p:nvPr/>
        </p:nvSpPr>
        <p:spPr>
          <a:xfrm>
            <a:off x="1665469" y="3203100"/>
            <a:ext cx="2635524" cy="485376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600" dirty="0"/>
              <a:t>Délégations territoriales ARS, collectivités locales</a:t>
            </a:r>
          </a:p>
        </p:txBody>
      </p:sp>
      <p:sp>
        <p:nvSpPr>
          <p:cNvPr id="33" name="Ellipse 32"/>
          <p:cNvSpPr/>
          <p:nvPr/>
        </p:nvSpPr>
        <p:spPr>
          <a:xfrm>
            <a:off x="1356926" y="5209389"/>
            <a:ext cx="2098572" cy="5207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600" dirty="0"/>
              <a:t>Assurance Maladie</a:t>
            </a:r>
          </a:p>
        </p:txBody>
      </p:sp>
      <p:sp>
        <p:nvSpPr>
          <p:cNvPr id="34" name="Ellipse 33"/>
          <p:cNvSpPr/>
          <p:nvPr/>
        </p:nvSpPr>
        <p:spPr>
          <a:xfrm>
            <a:off x="1356926" y="5776944"/>
            <a:ext cx="2098572" cy="5207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600" dirty="0"/>
              <a:t>Complémentaires santé</a:t>
            </a:r>
          </a:p>
        </p:txBody>
      </p:sp>
      <p:sp>
        <p:nvSpPr>
          <p:cNvPr id="35" name="Rectangle à coins arrondis 34"/>
          <p:cNvSpPr/>
          <p:nvPr/>
        </p:nvSpPr>
        <p:spPr>
          <a:xfrm>
            <a:off x="8370349" y="2603826"/>
            <a:ext cx="1751499" cy="620692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dirty="0"/>
              <a:t>Soins ambulatoires</a:t>
            </a:r>
          </a:p>
        </p:txBody>
      </p:sp>
      <p:sp>
        <p:nvSpPr>
          <p:cNvPr id="36" name="Rectangle à coins arrondis 35"/>
          <p:cNvSpPr/>
          <p:nvPr/>
        </p:nvSpPr>
        <p:spPr>
          <a:xfrm>
            <a:off x="8365522" y="1948881"/>
            <a:ext cx="1755694" cy="620692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dirty="0"/>
              <a:t>Soins hospitaliers</a:t>
            </a:r>
          </a:p>
          <a:p>
            <a:pPr algn="ctr"/>
            <a:r>
              <a:rPr lang="fr-FR" sz="1400" dirty="0"/>
              <a:t>(établissements de santé)</a:t>
            </a:r>
          </a:p>
        </p:txBody>
      </p:sp>
      <p:sp>
        <p:nvSpPr>
          <p:cNvPr id="37" name="Rectangle à coins arrondis 36"/>
          <p:cNvSpPr/>
          <p:nvPr/>
        </p:nvSpPr>
        <p:spPr>
          <a:xfrm>
            <a:off x="10234167" y="1948881"/>
            <a:ext cx="1487933" cy="1992757"/>
          </a:xfrm>
          <a:prstGeom prst="roundRect">
            <a:avLst>
              <a:gd name="adj" fmla="val 7278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dirty="0"/>
              <a:t>Professionnels de santé</a:t>
            </a:r>
          </a:p>
        </p:txBody>
      </p:sp>
      <p:sp>
        <p:nvSpPr>
          <p:cNvPr id="38" name="Rectangle à coins arrondis 37"/>
          <p:cNvSpPr/>
          <p:nvPr/>
        </p:nvSpPr>
        <p:spPr>
          <a:xfrm>
            <a:off x="8374634" y="3320946"/>
            <a:ext cx="1767839" cy="620692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dirty="0"/>
              <a:t>Structures médico-sociales</a:t>
            </a:r>
            <a:endParaRPr lang="fr-FR" sz="1600" dirty="0"/>
          </a:p>
        </p:txBody>
      </p:sp>
      <p:sp>
        <p:nvSpPr>
          <p:cNvPr id="39" name="Ellipse 38"/>
          <p:cNvSpPr/>
          <p:nvPr/>
        </p:nvSpPr>
        <p:spPr>
          <a:xfrm>
            <a:off x="5441050" y="3024587"/>
            <a:ext cx="1784958" cy="161516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2000" dirty="0"/>
              <a:t>Usagers, patients, associations</a:t>
            </a:r>
          </a:p>
        </p:txBody>
      </p:sp>
      <p:cxnSp>
        <p:nvCxnSpPr>
          <p:cNvPr id="42" name="Connecteur droit avec flèche 41"/>
          <p:cNvCxnSpPr/>
          <p:nvPr/>
        </p:nvCxnSpPr>
        <p:spPr>
          <a:xfrm flipH="1">
            <a:off x="7359241" y="2768600"/>
            <a:ext cx="552859" cy="416838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avec flèche 42"/>
          <p:cNvCxnSpPr/>
          <p:nvPr/>
        </p:nvCxnSpPr>
        <p:spPr>
          <a:xfrm flipH="1" flipV="1">
            <a:off x="4711583" y="2922566"/>
            <a:ext cx="594398" cy="301952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avec flèche 48"/>
          <p:cNvCxnSpPr/>
          <p:nvPr/>
        </p:nvCxnSpPr>
        <p:spPr>
          <a:xfrm flipH="1">
            <a:off x="4711583" y="4316397"/>
            <a:ext cx="594398" cy="346348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avec flèche 50"/>
          <p:cNvCxnSpPr/>
          <p:nvPr/>
        </p:nvCxnSpPr>
        <p:spPr>
          <a:xfrm flipH="1" flipV="1">
            <a:off x="7317702" y="4300843"/>
            <a:ext cx="594398" cy="361902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avec flèche 52"/>
          <p:cNvCxnSpPr/>
          <p:nvPr/>
        </p:nvCxnSpPr>
        <p:spPr>
          <a:xfrm flipV="1">
            <a:off x="6339365" y="4865965"/>
            <a:ext cx="0" cy="603774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21415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Facteurs </a:t>
            </a:r>
            <a:r>
              <a:rPr lang="fr-FR" dirty="0"/>
              <a:t>de la demande de soins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Facteurs démographiques</a:t>
            </a:r>
          </a:p>
          <a:p>
            <a:pPr lvl="1"/>
            <a:r>
              <a:rPr lang="fr-FR" dirty="0"/>
              <a:t>Âge</a:t>
            </a:r>
          </a:p>
          <a:p>
            <a:pPr lvl="1"/>
            <a:r>
              <a:rPr lang="fr-FR" dirty="0"/>
              <a:t>Genre</a:t>
            </a:r>
          </a:p>
          <a:p>
            <a:pPr lvl="1"/>
            <a:endParaRPr lang="fr-FR" dirty="0"/>
          </a:p>
          <a:p>
            <a:r>
              <a:rPr lang="fr-FR" dirty="0"/>
              <a:t> Facteurs sociologiques</a:t>
            </a:r>
          </a:p>
          <a:p>
            <a:pPr lvl="1"/>
            <a:r>
              <a:rPr lang="fr-FR" dirty="0"/>
              <a:t>Catégorie socio-professionnelle</a:t>
            </a:r>
          </a:p>
          <a:p>
            <a:pPr lvl="1"/>
            <a:r>
              <a:rPr lang="fr-FR" dirty="0"/>
              <a:t>Revenu / précarité (conditions d’accès)</a:t>
            </a:r>
          </a:p>
          <a:p>
            <a:pPr lvl="1"/>
            <a:endParaRPr lang="fr-FR" dirty="0"/>
          </a:p>
          <a:p>
            <a:r>
              <a:rPr lang="fr-FR" dirty="0"/>
              <a:t> Facteurs épidémiologiques / morbidité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54109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Démographie française</a:t>
            </a:r>
          </a:p>
        </p:txBody>
      </p:sp>
      <p:sp>
        <p:nvSpPr>
          <p:cNvPr id="12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fr-FR" sz="2400" dirty="0"/>
              <a:t>Espérance de vie (2020) :</a:t>
            </a:r>
          </a:p>
          <a:p>
            <a:pPr lvl="1"/>
            <a:r>
              <a:rPr lang="fr-FR" sz="2000" dirty="0"/>
              <a:t>85,2 ans pour les femmes ↑</a:t>
            </a:r>
          </a:p>
          <a:p>
            <a:pPr lvl="1"/>
            <a:r>
              <a:rPr lang="fr-FR" sz="2000" dirty="0"/>
              <a:t>79,2 ans pour les hommes ↑</a:t>
            </a:r>
            <a:endParaRPr lang="fr-FR" dirty="0"/>
          </a:p>
          <a:p>
            <a:pPr marL="457200" lvl="1" indent="0">
              <a:buNone/>
            </a:pPr>
            <a:r>
              <a:rPr lang="fr-FR" sz="1800" dirty="0"/>
              <a:t>NB : En 2020 la pandémie COVID-19 a fait perdre 0,4 ans d’espérance de vie aux femmes et 0,5 ans d’espérance de vie aux hommes</a:t>
            </a:r>
          </a:p>
          <a:p>
            <a:pPr marL="457200" lvl="2"/>
            <a:endParaRPr lang="fr-FR" b="1" dirty="0"/>
          </a:p>
          <a:p>
            <a:pPr marL="0" lvl="1"/>
            <a:r>
              <a:rPr lang="fr-FR" dirty="0"/>
              <a:t>Vieillissement de la population ++ depuis le milieu des années 2010</a:t>
            </a:r>
          </a:p>
          <a:p>
            <a:pPr marL="457200" lvl="2"/>
            <a:r>
              <a:rPr lang="fr-FR" dirty="0"/>
              <a:t>&gt;1/5 personne a &gt;65 ans</a:t>
            </a:r>
          </a:p>
          <a:p>
            <a:pPr marL="457200" lvl="2"/>
            <a:endParaRPr lang="fr-FR" dirty="0"/>
          </a:p>
          <a:p>
            <a:pPr marL="0" lvl="1"/>
            <a:r>
              <a:rPr lang="fr-FR" dirty="0"/>
              <a:t>Mortalité infantile : 3,5‰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fr-FR"/>
          </a:p>
        </p:txBody>
      </p:sp>
      <p:grpSp>
        <p:nvGrpSpPr>
          <p:cNvPr id="10" name="Groupe 9"/>
          <p:cNvGrpSpPr/>
          <p:nvPr/>
        </p:nvGrpSpPr>
        <p:grpSpPr>
          <a:xfrm>
            <a:off x="5463368" y="1395817"/>
            <a:ext cx="6607676" cy="5338545"/>
            <a:chOff x="-3950789" y="2011363"/>
            <a:chExt cx="7905813" cy="6858000"/>
          </a:xfrm>
        </p:grpSpPr>
        <p:pic>
          <p:nvPicPr>
            <p:cNvPr id="5" name="Imag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3950789" y="2011363"/>
              <a:ext cx="6217920" cy="6858000"/>
            </a:xfrm>
            <a:prstGeom prst="rect">
              <a:avLst/>
            </a:prstGeom>
          </p:spPr>
        </p:pic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92725" y="2134725"/>
              <a:ext cx="3162299" cy="17335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919391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Consommateurs de soins importants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/>
              <a:t>Les personnes âgées</a:t>
            </a:r>
          </a:p>
          <a:p>
            <a:pPr lvl="1"/>
            <a:r>
              <a:rPr lang="fr-FR" dirty="0"/>
              <a:t>Hospitalisation</a:t>
            </a:r>
          </a:p>
          <a:p>
            <a:pPr lvl="1"/>
            <a:r>
              <a:rPr lang="fr-FR" dirty="0"/>
              <a:t>Soins à domicile non spécialisés</a:t>
            </a:r>
          </a:p>
          <a:p>
            <a:pPr lvl="1"/>
            <a:r>
              <a:rPr lang="fr-FR" dirty="0"/>
              <a:t>Médicaments</a:t>
            </a:r>
          </a:p>
          <a:p>
            <a:pPr lvl="1"/>
            <a:endParaRPr lang="fr-FR" dirty="0"/>
          </a:p>
          <a:p>
            <a:r>
              <a:rPr lang="fr-FR" dirty="0"/>
              <a:t>Les enfants (jusqu’à 2 ans ++)</a:t>
            </a:r>
          </a:p>
          <a:p>
            <a:pPr lvl="1"/>
            <a:r>
              <a:rPr lang="fr-FR" dirty="0"/>
              <a:t>Soins spécialisés</a:t>
            </a:r>
          </a:p>
          <a:p>
            <a:pPr lvl="1"/>
            <a:r>
              <a:rPr lang="fr-FR" dirty="0"/>
              <a:t>Prévention</a:t>
            </a:r>
          </a:p>
          <a:p>
            <a:pPr lvl="1"/>
            <a:endParaRPr lang="fr-FR" dirty="0"/>
          </a:p>
          <a:p>
            <a:r>
              <a:rPr lang="fr-FR" dirty="0"/>
              <a:t>Les femmes en âge de procréer</a:t>
            </a:r>
          </a:p>
          <a:p>
            <a:pPr lvl="1"/>
            <a:r>
              <a:rPr lang="fr-FR" dirty="0"/>
              <a:t>Contraception</a:t>
            </a:r>
          </a:p>
          <a:p>
            <a:pPr lvl="1"/>
            <a:r>
              <a:rPr lang="fr-FR" dirty="0"/>
              <a:t>Grossesse</a:t>
            </a:r>
          </a:p>
          <a:p>
            <a:pPr lvl="1"/>
            <a:r>
              <a:rPr lang="fr-FR" dirty="0"/>
              <a:t>Accouchement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3613" y="1686914"/>
            <a:ext cx="3069908" cy="2378393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7113182" y="4065307"/>
            <a:ext cx="3854260" cy="3724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/>
              <a:t>DRESS 2019, Les dépenses de santé en 2018</a:t>
            </a:r>
          </a:p>
        </p:txBody>
      </p:sp>
    </p:spTree>
    <p:extLst>
      <p:ext uri="{BB962C8B-B14F-4D97-AF65-F5344CB8AC3E}">
        <p14:creationId xmlns:p14="http://schemas.microsoft.com/office/powerpoint/2010/main" val="42791273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L’offre de soins à travers quelques exemples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/>
              <a:t>Lylyanne</a:t>
            </a:r>
            <a:r>
              <a:rPr lang="fr-FR" dirty="0"/>
              <a:t> vient de naitre …</a:t>
            </a:r>
          </a:p>
          <a:p>
            <a:endParaRPr lang="fr-FR" dirty="0"/>
          </a:p>
          <a:p>
            <a:r>
              <a:rPr lang="fr-FR" dirty="0"/>
              <a:t>Marta 32 ans vient d’accoucher …</a:t>
            </a:r>
          </a:p>
          <a:p>
            <a:endParaRPr lang="fr-FR" dirty="0"/>
          </a:p>
          <a:p>
            <a:r>
              <a:rPr lang="fr-FR" dirty="0"/>
              <a:t>Serge 85 ans se casse le col du fémur …</a:t>
            </a:r>
          </a:p>
          <a:p>
            <a:endParaRPr lang="fr-FR" dirty="0"/>
          </a:p>
          <a:p>
            <a:r>
              <a:rPr lang="fr-FR" dirty="0"/>
              <a:t>Jules 17 ans est en situation de handicap mental et physique … 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94992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Quels sont les éléments de l’offre de soins ?</a:t>
            </a:r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Ensemble des biens et services fournis à la population dans le but d’améliorer sa santé</a:t>
            </a:r>
          </a:p>
          <a:p>
            <a:endParaRPr lang="fr-FR" dirty="0"/>
          </a:p>
        </p:txBody>
      </p:sp>
      <p:sp>
        <p:nvSpPr>
          <p:cNvPr id="4" name="Rectangle à coins arrondis 3"/>
          <p:cNvSpPr/>
          <p:nvPr/>
        </p:nvSpPr>
        <p:spPr>
          <a:xfrm>
            <a:off x="905256" y="3124073"/>
            <a:ext cx="3337560" cy="180892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/>
              <a:t>Soins ambulatoires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4460748" y="3124073"/>
            <a:ext cx="3337560" cy="18089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/>
              <a:t>Soins hospitaliers</a:t>
            </a:r>
          </a:p>
          <a:p>
            <a:pPr algn="ctr"/>
            <a:r>
              <a:rPr lang="fr-FR" sz="2000" dirty="0"/>
              <a:t>(établissements de santé)</a:t>
            </a:r>
          </a:p>
        </p:txBody>
      </p:sp>
      <p:sp>
        <p:nvSpPr>
          <p:cNvPr id="6" name="Rectangle 5"/>
          <p:cNvSpPr/>
          <p:nvPr/>
        </p:nvSpPr>
        <p:spPr>
          <a:xfrm>
            <a:off x="905256" y="5067935"/>
            <a:ext cx="10448544" cy="65621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/>
              <a:t>Professionnels de santé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8016240" y="3124073"/>
            <a:ext cx="3337560" cy="180892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/>
              <a:t>Structures médico-sociales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758495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Soins primaires, secondaires et tertiaires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074" name="Picture 2" descr="Pyramide du système de soins. Adapté de Curtis (2004) | Download Scientific  Dia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231" y="1983935"/>
            <a:ext cx="5384472" cy="3842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33236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altLang="fr-FR" dirty="0"/>
              <a:t>Les professionnels de santé : typologie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fr-FR" altLang="fr-FR" sz="2400" dirty="0"/>
              <a:t>10 % de la population active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fr-FR" altLang="fr-FR" sz="2400" dirty="0"/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fr-FR" altLang="fr-FR" sz="2400" dirty="0"/>
              <a:t>3 types de professionnels de santé selon le Code de santé publique </a:t>
            </a:r>
          </a:p>
          <a:p>
            <a:pPr marL="0" indent="0">
              <a:lnSpc>
                <a:spcPct val="80000"/>
              </a:lnSpc>
              <a:spcBef>
                <a:spcPct val="0"/>
              </a:spcBef>
              <a:buNone/>
            </a:pPr>
            <a:endParaRPr lang="fr-FR" altLang="fr-FR" sz="2400" dirty="0"/>
          </a:p>
          <a:p>
            <a:pPr lvl="1">
              <a:lnSpc>
                <a:spcPct val="80000"/>
              </a:lnSpc>
              <a:spcBef>
                <a:spcPct val="0"/>
              </a:spcBef>
            </a:pPr>
            <a:r>
              <a:rPr lang="fr-FR" altLang="fr-FR" dirty="0">
                <a:solidFill>
                  <a:srgbClr val="0070C0"/>
                </a:solidFill>
              </a:rPr>
              <a:t>Professions médicales </a:t>
            </a:r>
          </a:p>
          <a:p>
            <a:pPr marL="0" indent="0">
              <a:lnSpc>
                <a:spcPct val="80000"/>
              </a:lnSpc>
              <a:spcBef>
                <a:spcPct val="0"/>
              </a:spcBef>
              <a:buNone/>
            </a:pPr>
            <a:r>
              <a:rPr lang="fr-FR" altLang="fr-FR" sz="2000" u="none" dirty="0"/>
              <a:t>Médecins, chirurgiens-dentistes, </a:t>
            </a:r>
            <a:r>
              <a:rPr lang="fr-FR" altLang="fr-FR" sz="2000" u="none" dirty="0" err="1"/>
              <a:t>sage-femmes</a:t>
            </a:r>
            <a:endParaRPr lang="fr-FR" altLang="fr-FR" sz="2000" u="none" dirty="0"/>
          </a:p>
          <a:p>
            <a:pPr marL="0" indent="0">
              <a:lnSpc>
                <a:spcPct val="80000"/>
              </a:lnSpc>
              <a:spcBef>
                <a:spcPct val="0"/>
              </a:spcBef>
              <a:buNone/>
            </a:pPr>
            <a:r>
              <a:rPr lang="fr-FR" altLang="fr-FR" sz="2000" u="none" dirty="0"/>
              <a:t>(Droit de libre prescription et obéissance à une déontologie)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fr-FR" altLang="fr-FR" sz="2000" u="none" dirty="0"/>
          </a:p>
          <a:p>
            <a:pPr lvl="1">
              <a:lnSpc>
                <a:spcPct val="80000"/>
              </a:lnSpc>
              <a:spcBef>
                <a:spcPct val="0"/>
              </a:spcBef>
            </a:pPr>
            <a:r>
              <a:rPr lang="fr-FR" altLang="fr-FR" dirty="0">
                <a:solidFill>
                  <a:srgbClr val="0070C0"/>
                </a:solidFill>
              </a:rPr>
              <a:t>Profession de la pharmacie</a:t>
            </a:r>
          </a:p>
          <a:p>
            <a:pPr marL="0" indent="0">
              <a:lnSpc>
                <a:spcPct val="80000"/>
              </a:lnSpc>
              <a:spcBef>
                <a:spcPct val="0"/>
              </a:spcBef>
              <a:buNone/>
            </a:pPr>
            <a:r>
              <a:rPr lang="fr-FR" altLang="fr-FR" sz="2000" u="none" dirty="0"/>
              <a:t>Pharmaciens et préparateurs </a:t>
            </a:r>
          </a:p>
          <a:p>
            <a:pPr marL="457200" lvl="1" indent="0">
              <a:lnSpc>
                <a:spcPct val="80000"/>
              </a:lnSpc>
              <a:spcBef>
                <a:spcPct val="0"/>
              </a:spcBef>
              <a:buNone/>
            </a:pPr>
            <a:endParaRPr lang="fr-FR" altLang="fr-FR" sz="2000" dirty="0"/>
          </a:p>
          <a:p>
            <a:pPr lvl="1">
              <a:lnSpc>
                <a:spcPct val="80000"/>
              </a:lnSpc>
              <a:spcBef>
                <a:spcPct val="0"/>
              </a:spcBef>
            </a:pPr>
            <a:r>
              <a:rPr lang="fr-FR" altLang="fr-FR" dirty="0">
                <a:solidFill>
                  <a:srgbClr val="0070C0"/>
                </a:solidFill>
              </a:rPr>
              <a:t>Paramédicaux et apparentés</a:t>
            </a:r>
          </a:p>
          <a:p>
            <a:pPr marL="0" indent="0">
              <a:lnSpc>
                <a:spcPct val="80000"/>
              </a:lnSpc>
              <a:spcBef>
                <a:spcPct val="0"/>
              </a:spcBef>
              <a:buNone/>
            </a:pPr>
            <a:r>
              <a:rPr lang="fr-FR" altLang="fr-FR" sz="2000" u="none" dirty="0">
                <a:solidFill>
                  <a:srgbClr val="113E4E"/>
                </a:solidFill>
              </a:rPr>
              <a:t>Infirmiers, </a:t>
            </a:r>
            <a:r>
              <a:rPr lang="fr-FR" altLang="fr-FR" sz="2000" u="none" dirty="0"/>
              <a:t>masseurs-kiné, orthophonistes, podologues, opticiens, </a:t>
            </a:r>
            <a:r>
              <a:rPr lang="fr-FR" altLang="fr-FR" sz="2000" u="none" dirty="0" err="1"/>
              <a:t>audio-prothésistes</a:t>
            </a:r>
            <a:r>
              <a:rPr lang="fr-FR" altLang="fr-FR" sz="2000" u="none" dirty="0"/>
              <a:t>, psychomotriciens, manip radio, ergothérapeutes</a:t>
            </a:r>
          </a:p>
          <a:p>
            <a:endParaRPr lang="fr-FR" u="none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4294967295"/>
          </p:nvPr>
        </p:nvSpPr>
        <p:spPr>
          <a:xfrm>
            <a:off x="0" y="188913"/>
            <a:ext cx="6840538" cy="720725"/>
          </a:xfrm>
        </p:spPr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294967295"/>
          </p:nvPr>
        </p:nvSpPr>
        <p:spPr>
          <a:xfrm>
            <a:off x="9347200" y="188913"/>
            <a:ext cx="2844800" cy="365125"/>
          </a:xfrm>
        </p:spPr>
        <p:txBody>
          <a:bodyPr/>
          <a:lstStyle/>
          <a:p>
            <a:fld id="{24F4DB00-EB93-47DA-8EFD-67A58C7C7DDD}" type="slidenum">
              <a:rPr lang="fr-FR" smtClean="0"/>
              <a:pPr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17835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Effectifs et mode d’activité en 2016 </a:t>
            </a:r>
            <a:r>
              <a:rPr lang="fr-FR" sz="3600" dirty="0"/>
              <a:t>(source DREES)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SzPct val="90000"/>
              <a:defRPr/>
            </a:pPr>
            <a:r>
              <a:rPr lang="fr-FR" dirty="0"/>
              <a:t>IDE			  630 000</a:t>
            </a:r>
          </a:p>
          <a:p>
            <a:pPr>
              <a:buSzPct val="90000"/>
              <a:defRPr/>
            </a:pPr>
            <a:r>
              <a:rPr lang="fr-FR" dirty="0"/>
              <a:t>Médecins		  230 000</a:t>
            </a:r>
          </a:p>
          <a:p>
            <a:pPr>
              <a:buSzPct val="90000"/>
              <a:defRPr/>
            </a:pPr>
            <a:r>
              <a:rPr lang="fr-FR" dirty="0"/>
              <a:t>Pharmaciens 	                  75 000</a:t>
            </a:r>
          </a:p>
          <a:p>
            <a:pPr>
              <a:buSzPct val="90000"/>
              <a:defRPr/>
            </a:pPr>
            <a:r>
              <a:rPr lang="fr-FR" dirty="0"/>
              <a:t>Masseurs-Kinés	    80 000</a:t>
            </a:r>
          </a:p>
          <a:p>
            <a:pPr>
              <a:buSzPct val="90000"/>
              <a:defRPr/>
            </a:pPr>
            <a:r>
              <a:rPr lang="fr-FR" dirty="0"/>
              <a:t>Dentistes		    40 000</a:t>
            </a:r>
          </a:p>
          <a:p>
            <a:pPr>
              <a:buSzPct val="90000"/>
              <a:defRPr/>
            </a:pPr>
            <a:r>
              <a:rPr lang="fr-FR" dirty="0" err="1"/>
              <a:t>Sage-femmes</a:t>
            </a:r>
            <a:r>
              <a:rPr lang="fr-FR" dirty="0"/>
              <a:t>		   20 000</a:t>
            </a:r>
          </a:p>
          <a:p>
            <a:pPr>
              <a:buSzPct val="90000"/>
              <a:defRPr/>
            </a:pPr>
            <a:r>
              <a:rPr lang="fr-FR" dirty="0"/>
              <a:t>Orthophonistes	   20 000</a:t>
            </a:r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294967295"/>
          </p:nvPr>
        </p:nvSpPr>
        <p:spPr>
          <a:xfrm>
            <a:off x="9347200" y="188913"/>
            <a:ext cx="2844800" cy="365125"/>
          </a:xfrm>
        </p:spPr>
        <p:txBody>
          <a:bodyPr/>
          <a:lstStyle/>
          <a:p>
            <a:fld id="{24F4DB00-EB93-47DA-8EFD-67A58C7C7DDD}" type="slidenum">
              <a:rPr lang="fr-FR" smtClean="0"/>
              <a:pPr/>
              <a:t>18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675243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Soins ambulatoires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C7DE3CE-6B7E-9348-AE7C-511BBA3D11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Structures et organisations spécialisées pour associer étroitement les professionnels de la ville entre eux et avec les secteurs hospitalier et médico-social</a:t>
            </a:r>
          </a:p>
          <a:p>
            <a:pPr lvl="1"/>
            <a:r>
              <a:rPr lang="fr-FR" dirty="0"/>
              <a:t>Maisons de santé pluri-professionnelles </a:t>
            </a:r>
          </a:p>
          <a:p>
            <a:pPr lvl="1"/>
            <a:r>
              <a:rPr lang="fr-FR" dirty="0"/>
              <a:t>Centres de santé</a:t>
            </a:r>
          </a:p>
          <a:p>
            <a:pPr lvl="1"/>
            <a:r>
              <a:rPr lang="fr-FR" dirty="0"/>
              <a:t>Réseaux de santé</a:t>
            </a:r>
          </a:p>
          <a:p>
            <a:pPr lvl="1"/>
            <a:r>
              <a:rPr lang="fr-FR" dirty="0"/>
              <a:t>Plateforme territoriales d’appui (PTA) </a:t>
            </a:r>
          </a:p>
          <a:p>
            <a:pPr lvl="1"/>
            <a:r>
              <a:rPr lang="fr-FR" dirty="0"/>
              <a:t>Communautés professionnelles territoriales de santé (CPTS)</a:t>
            </a:r>
          </a:p>
          <a:p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17312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2943F72-57BE-524E-A7E7-43690CA31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Plan du cours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89059A5-8DA4-A543-B3B0-2E31BDF5A8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u="none" dirty="0"/>
              <a:t>Généralités sur le système de santé</a:t>
            </a:r>
          </a:p>
          <a:p>
            <a:r>
              <a:rPr lang="fr-FR" u="none" dirty="0"/>
              <a:t>Les institutions</a:t>
            </a:r>
          </a:p>
          <a:p>
            <a:r>
              <a:rPr lang="fr-FR" u="none" dirty="0"/>
              <a:t>Les agences sanitaires </a:t>
            </a:r>
          </a:p>
          <a:p>
            <a:r>
              <a:rPr lang="fr-FR" u="none" dirty="0"/>
              <a:t>Les offreurs de soins</a:t>
            </a:r>
          </a:p>
          <a:p>
            <a:r>
              <a:rPr lang="fr-FR" u="none" dirty="0"/>
              <a:t>L’industrie pharmaceutique</a:t>
            </a:r>
          </a:p>
          <a:p>
            <a:r>
              <a:rPr lang="fr-FR" u="none"/>
              <a:t>Perspectives 2023-2033</a:t>
            </a:r>
            <a:endParaRPr lang="fr-FR" u="none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17202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660C852-B896-9946-873F-F3DB8AA1A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Exemple de structures ambulatoires originales à Lyon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108FA3D-18BE-8341-A5B0-DB574B2512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fr-FR" dirty="0"/>
          </a:p>
          <a:p>
            <a:r>
              <a:rPr lang="fr-FR" dirty="0"/>
              <a:t>Centre de Santé </a:t>
            </a:r>
            <a:r>
              <a:rPr lang="fr-FR" dirty="0" err="1"/>
              <a:t>Medicina</a:t>
            </a:r>
            <a:endParaRPr lang="fr-FR" dirty="0"/>
          </a:p>
          <a:p>
            <a:pPr lvl="1"/>
            <a:r>
              <a:rPr lang="fr-FR" dirty="0"/>
              <a:t>Médecins généralistes, sages femmes, médecins et chirurgiens spécialistes (nutrition, obésité), CPTS avec médecins généralistes de Bron, structure pluri-professionnelle de prise en charge du diabète (</a:t>
            </a:r>
            <a:r>
              <a:rPr lang="fr-FR" dirty="0" err="1"/>
              <a:t>DIABeCARE</a:t>
            </a:r>
            <a:r>
              <a:rPr lang="fr-FR" dirty="0"/>
              <a:t>), piscine et balnéothérapie, restaurant </a:t>
            </a:r>
            <a:r>
              <a:rPr lang="fr-FR" dirty="0" err="1"/>
              <a:t>flexitarien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41805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Soins hospitaliers (établissements de santé)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fr-FR" sz="2000" dirty="0"/>
              <a:t>Missions générales (Code de la Santé Publique) :</a:t>
            </a:r>
          </a:p>
          <a:p>
            <a:pPr lvl="1"/>
            <a:r>
              <a:rPr lang="fr-FR" sz="1800" dirty="0"/>
              <a:t>Diagnostic, surveillance et traitement des malades, des blessés et des femmes enceintes </a:t>
            </a:r>
          </a:p>
          <a:p>
            <a:pPr lvl="1"/>
            <a:r>
              <a:rPr lang="fr-FR" sz="1800" dirty="0"/>
              <a:t>Actions de prévention et d'éducation à la santé</a:t>
            </a:r>
          </a:p>
          <a:p>
            <a:pPr lvl="1"/>
            <a:r>
              <a:rPr lang="fr-FR" sz="1800" dirty="0"/>
              <a:t>Délivrer les soins, le cas échéant palliatifs, avec ou sans hébergement, sous forme ambulatoire ou à domicile</a:t>
            </a:r>
          </a:p>
          <a:p>
            <a:pPr lvl="1"/>
            <a:r>
              <a:rPr lang="fr-FR" sz="1800" dirty="0"/>
              <a:t>Participer à la coordination des soins en relation avec les membres des professions de santé exerçant en pratique de ville et les établissements et services médico-sociaux</a:t>
            </a:r>
          </a:p>
          <a:p>
            <a:pPr lvl="1"/>
            <a:r>
              <a:rPr lang="fr-FR" sz="1800" dirty="0"/>
              <a:t>Réflexion sur l'éthique liée à l'accueil et la prise en charge médicale</a:t>
            </a:r>
          </a:p>
          <a:p>
            <a:pPr lvl="1"/>
            <a:r>
              <a:rPr lang="fr-FR" sz="1800" dirty="0"/>
              <a:t>Formation, enseignement universitaire et </a:t>
            </a:r>
            <a:r>
              <a:rPr lang="fr-FR" sz="1800" dirty="0" err="1"/>
              <a:t>post-universitaire</a:t>
            </a:r>
            <a:r>
              <a:rPr lang="fr-FR" sz="1800" dirty="0"/>
              <a:t>, recherche et innovation en santé, développement professionnel continu des professionnels de santé et du personnel paramédical</a:t>
            </a:r>
          </a:p>
          <a:p>
            <a:pPr lvl="1"/>
            <a:r>
              <a:rPr lang="fr-FR" sz="1800" dirty="0"/>
              <a:t>…</a:t>
            </a:r>
          </a:p>
          <a:p>
            <a:r>
              <a:rPr lang="fr-FR" sz="2000" dirty="0"/>
              <a:t>Droit du malade au libre choix de son établissement et de son praticien</a:t>
            </a:r>
          </a:p>
          <a:p>
            <a:r>
              <a:rPr lang="fr-FR" sz="2000" dirty="0"/>
              <a:t>Qualité de la prise en charge : évaluation régulière de la satisfaction des patients, des pratiques professionnelles et de l’organisation des soins</a:t>
            </a:r>
          </a:p>
          <a:p>
            <a:endParaRPr lang="fr-FR" sz="2000" b="1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12182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Soins hospitaliers (établissements de santé)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400" dirty="0"/>
              <a:t>Mission du Service public hospitalier (SPH) :</a:t>
            </a:r>
          </a:p>
          <a:p>
            <a:pPr lvl="1"/>
            <a:r>
              <a:rPr lang="fr-FR" sz="2000" dirty="0"/>
              <a:t>permanence des soins(jour et nuit)</a:t>
            </a:r>
          </a:p>
          <a:p>
            <a:pPr lvl="1"/>
            <a:r>
              <a:rPr lang="fr-FR" sz="2000" dirty="0"/>
              <a:t>participation à l’aide médicale urgente (SMUR, SAMU)</a:t>
            </a:r>
          </a:p>
          <a:p>
            <a:pPr lvl="1"/>
            <a:r>
              <a:rPr lang="fr-FR" sz="2000" dirty="0"/>
              <a:t>lutte contre l’exclusion sociale</a:t>
            </a:r>
          </a:p>
          <a:p>
            <a:pPr lvl="1"/>
            <a:r>
              <a:rPr lang="fr-FR" sz="2000" dirty="0"/>
              <a:t>soins, prévention et éducation pour la santé aux détenus des centres pénitentiaires</a:t>
            </a:r>
          </a:p>
          <a:p>
            <a:pPr lvl="1"/>
            <a:r>
              <a:rPr lang="fr-FR" sz="2000" dirty="0"/>
              <a:t>égalité d’accès aux soins</a:t>
            </a:r>
          </a:p>
          <a:p>
            <a:pPr lvl="1"/>
            <a:r>
              <a:rPr lang="fr-FR" sz="2000" dirty="0"/>
              <a:t>prise en charge en urgence</a:t>
            </a:r>
          </a:p>
          <a:p>
            <a:pPr lvl="1"/>
            <a:r>
              <a:rPr lang="fr-FR" sz="2000" dirty="0"/>
              <a:t>soins préventifs, curatifs et / ou palliatifs selon l’état de santé</a:t>
            </a:r>
          </a:p>
          <a:p>
            <a:pPr lvl="1"/>
            <a:r>
              <a:rPr lang="fr-FR" sz="2000" dirty="0"/>
              <a:t>continuité des soins</a:t>
            </a:r>
          </a:p>
          <a:p>
            <a:pPr lvl="1"/>
            <a:r>
              <a:rPr lang="fr-FR" sz="2000" dirty="0"/>
              <a:t>absence de discrimination entre les malades pour les soins</a:t>
            </a:r>
          </a:p>
          <a:p>
            <a:pPr lvl="1"/>
            <a:r>
              <a:rPr lang="fr-FR" sz="2000" dirty="0"/>
              <a:t>adaptation continue aux besoins de la population et aux progrès de la médecine</a:t>
            </a:r>
          </a:p>
          <a:p>
            <a:pPr lvl="1"/>
            <a:endParaRPr lang="fr-FR" sz="2000" dirty="0"/>
          </a:p>
          <a:p>
            <a:pPr lvl="1"/>
            <a:endParaRPr lang="fr-FR" sz="200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62416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Soins hospitaliers (établissements de santé)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Différentes fonctions</a:t>
            </a:r>
          </a:p>
          <a:p>
            <a:pPr lvl="1"/>
            <a:r>
              <a:rPr lang="fr-FR" b="1" dirty="0"/>
              <a:t>Soins de courte durée</a:t>
            </a:r>
            <a:r>
              <a:rPr lang="fr-FR" dirty="0"/>
              <a:t> (MCO – Médecine Chirurgie Obstétrique) : prise en charge des affections graves à leur phase aiguë </a:t>
            </a:r>
          </a:p>
          <a:p>
            <a:pPr lvl="1"/>
            <a:r>
              <a:rPr lang="fr-FR" b="1" dirty="0"/>
              <a:t>Soins de suite et réadaptation </a:t>
            </a:r>
            <a:r>
              <a:rPr lang="fr-FR" dirty="0"/>
              <a:t>(SSR) : surveillance et traitement de malades nécessitant des soins continus, en vue de leur réinsertion</a:t>
            </a:r>
          </a:p>
          <a:p>
            <a:pPr lvl="1"/>
            <a:r>
              <a:rPr lang="fr-FR" b="1" dirty="0"/>
              <a:t>Soins de longue durée </a:t>
            </a:r>
            <a:r>
              <a:rPr lang="fr-FR" dirty="0"/>
              <a:t>(SLD) : hébergement de personnes non autonomes avec surveillance médicale continue</a:t>
            </a:r>
            <a:endParaRPr lang="fr-FR" dirty="0">
              <a:solidFill>
                <a:schemeClr val="accent5"/>
              </a:solidFill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16716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Soins hospitaliers (établissements de santé)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Différents statuts juridiques</a:t>
            </a:r>
          </a:p>
          <a:p>
            <a:pPr lvl="1"/>
            <a:r>
              <a:rPr lang="fr-FR" dirty="0"/>
              <a:t> Etablissements de santé publics : </a:t>
            </a:r>
            <a:br>
              <a:rPr lang="fr-FR" dirty="0"/>
            </a:br>
            <a:r>
              <a:rPr lang="fr-FR" dirty="0"/>
              <a:t>Service Public Hospitalier (SPH)</a:t>
            </a:r>
          </a:p>
          <a:p>
            <a:pPr marL="457200" lvl="1" indent="0">
              <a:buNone/>
            </a:pPr>
            <a:r>
              <a:rPr lang="fr-F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≈45%</a:t>
            </a:r>
            <a:endParaRPr lang="fr-FR" sz="2000" dirty="0"/>
          </a:p>
          <a:p>
            <a:pPr lvl="1"/>
            <a:r>
              <a:rPr lang="fr-FR" dirty="0"/>
              <a:t> Etablissements de santé privés</a:t>
            </a:r>
          </a:p>
          <a:p>
            <a:pPr lvl="2"/>
            <a:r>
              <a:rPr lang="fr-FR" dirty="0"/>
              <a:t>À but non lucratif </a:t>
            </a:r>
            <a:r>
              <a:rPr lang="fr-FR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≈22%</a:t>
            </a:r>
            <a:endParaRPr lang="fr-FR" sz="1800" dirty="0"/>
          </a:p>
          <a:p>
            <a:pPr lvl="2"/>
            <a:r>
              <a:rPr lang="fr-FR" dirty="0"/>
              <a:t>À but lucratif </a:t>
            </a:r>
            <a:r>
              <a:rPr lang="fr-FR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≈33%</a:t>
            </a:r>
            <a:endParaRPr lang="fr-FR" sz="1800" dirty="0"/>
          </a:p>
          <a:p>
            <a:pPr lvl="2"/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3099" y="2113856"/>
            <a:ext cx="5730240" cy="3789680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6080168" y="5870835"/>
            <a:ext cx="58614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400" dirty="0"/>
              <a:t>DRESS, les établissements de santé – édition 2021</a:t>
            </a:r>
          </a:p>
          <a:p>
            <a:pPr algn="r"/>
            <a:r>
              <a:rPr lang="fr-FR" sz="1400" dirty="0"/>
              <a:t>https://drees.solidarites-sante.gouv.fr/sites/default/files/2021-07/ES2021.pdf</a:t>
            </a:r>
          </a:p>
        </p:txBody>
      </p:sp>
    </p:spTree>
    <p:extLst>
      <p:ext uri="{BB962C8B-B14F-4D97-AF65-F5344CB8AC3E}">
        <p14:creationId xmlns:p14="http://schemas.microsoft.com/office/powerpoint/2010/main" val="29791496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Etablissements publics de santé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Hôpitaux : CHU et CH</a:t>
            </a:r>
          </a:p>
          <a:p>
            <a:pPr lvl="1"/>
            <a:r>
              <a:rPr lang="fr-FR" dirty="0"/>
              <a:t>Gestion par une personne morale de droit public</a:t>
            </a:r>
          </a:p>
          <a:p>
            <a:pPr lvl="1"/>
            <a:r>
              <a:rPr lang="fr-FR" dirty="0"/>
              <a:t>Contrôle de l’Etat</a:t>
            </a:r>
          </a:p>
          <a:p>
            <a:pPr lvl="1"/>
            <a:r>
              <a:rPr lang="fr-FR" dirty="0"/>
              <a:t>Statut et missions fixés par le Code de Santé Publique</a:t>
            </a:r>
          </a:p>
          <a:p>
            <a:pPr lvl="1"/>
            <a:endParaRPr lang="fr-FR" dirty="0"/>
          </a:p>
          <a:p>
            <a:r>
              <a:rPr lang="fr-FR" dirty="0"/>
              <a:t>NB : Hôpital d’Instruction des Armées (HIA) - 8 en France</a:t>
            </a:r>
          </a:p>
          <a:p>
            <a:pPr lvl="1"/>
            <a:r>
              <a:rPr lang="fr-FR" dirty="0"/>
              <a:t>Hôpital militaire du Service de santé des armées françaises   ≈ CHU</a:t>
            </a:r>
          </a:p>
          <a:p>
            <a:pPr lvl="1"/>
            <a:r>
              <a:rPr lang="fr-FR" dirty="0"/>
              <a:t>Rattachés à la direction des Hôpitaux de la direction centrale du Service de santé des armées</a:t>
            </a:r>
          </a:p>
          <a:p>
            <a:pPr lvl="1"/>
            <a:r>
              <a:rPr lang="fr-FR" dirty="0"/>
              <a:t>Exemple à Lyon : HIA Desgenettes</a:t>
            </a:r>
          </a:p>
          <a:p>
            <a:pPr lvl="2"/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12364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Centres Hospitaliers Universitaires - CHU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400" dirty="0"/>
              <a:t>Centres hospitaliers régionaux, liés par convention aux Universités </a:t>
            </a:r>
          </a:p>
          <a:p>
            <a:pPr lvl="1"/>
            <a:r>
              <a:rPr lang="fr-FR" sz="2000" dirty="0"/>
              <a:t>30 CHU + 2 CHR non « U »</a:t>
            </a:r>
          </a:p>
          <a:p>
            <a:pPr lvl="1"/>
            <a:r>
              <a:rPr lang="fr-FR" sz="2000" dirty="0"/>
              <a:t>Grande taille : 1000 à 5000 lits; ≈16000 lits à AP-HP</a:t>
            </a:r>
          </a:p>
          <a:p>
            <a:r>
              <a:rPr lang="fr-FR" sz="2400" dirty="0"/>
              <a:t>Haut niveau de spécialisation</a:t>
            </a:r>
          </a:p>
          <a:p>
            <a:r>
              <a:rPr lang="fr-FR" sz="2400" dirty="0"/>
              <a:t>Missions de soins, d’enseignement et de recherche</a:t>
            </a:r>
          </a:p>
          <a:p>
            <a:pPr lvl="1"/>
            <a:r>
              <a:rPr lang="fr-FR" sz="2000" dirty="0"/>
              <a:t>Soins courants vis-à-vis de la population </a:t>
            </a:r>
          </a:p>
          <a:p>
            <a:pPr lvl="1"/>
            <a:r>
              <a:rPr lang="fr-FR" sz="2000" dirty="0"/>
              <a:t>Soins de second degré vis-à-vis des autres établissements</a:t>
            </a:r>
          </a:p>
          <a:p>
            <a:pPr lvl="1"/>
            <a:r>
              <a:rPr lang="fr-FR" sz="2000" dirty="0"/>
              <a:t>Urgence 24h/24</a:t>
            </a:r>
          </a:p>
          <a:p>
            <a:pPr lvl="1"/>
            <a:r>
              <a:rPr lang="fr-FR" sz="2000" dirty="0"/>
              <a:t>Lieu de formation pour les étudiants en santé</a:t>
            </a:r>
          </a:p>
          <a:p>
            <a:pPr lvl="1"/>
            <a:r>
              <a:rPr lang="fr-FR" sz="2000" dirty="0"/>
              <a:t>Recherche fondamentale et clinique</a:t>
            </a:r>
          </a:p>
          <a:p>
            <a:pPr lvl="1"/>
            <a:r>
              <a:rPr lang="fr-FR" sz="2000" dirty="0"/>
              <a:t>Activités de Santé Publique </a:t>
            </a:r>
            <a:endParaRPr lang="fr-FR" sz="1600" dirty="0"/>
          </a:p>
        </p:txBody>
      </p:sp>
      <p:sp>
        <p:nvSpPr>
          <p:cNvPr id="2" name="Espace réservé du contenu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9660" y="2103920"/>
            <a:ext cx="3897946" cy="4277001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63299" y="3438525"/>
            <a:ext cx="676276" cy="676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333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Centres Hospitaliers - CH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400" dirty="0"/>
              <a:t>Dans les villes sans faculté de médecine</a:t>
            </a:r>
          </a:p>
          <a:p>
            <a:pPr lvl="1"/>
            <a:r>
              <a:rPr lang="fr-FR" sz="2000" dirty="0"/>
              <a:t>Taille moyenne: 300 à 1500  lits</a:t>
            </a:r>
          </a:p>
          <a:p>
            <a:pPr lvl="1"/>
            <a:r>
              <a:rPr lang="fr-FR" sz="2000" dirty="0"/>
              <a:t>Regroupés en Groupements Hospitaliers de Territoire (GHT)</a:t>
            </a:r>
          </a:p>
          <a:p>
            <a:pPr lvl="1"/>
            <a:endParaRPr lang="fr-FR" sz="2000" dirty="0"/>
          </a:p>
          <a:p>
            <a:r>
              <a:rPr lang="fr-FR" sz="2400" dirty="0"/>
              <a:t>Constituent la base du SPH </a:t>
            </a:r>
          </a:p>
          <a:p>
            <a:pPr lvl="1"/>
            <a:r>
              <a:rPr lang="fr-FR" sz="2000" dirty="0"/>
              <a:t>Soins de proximité : services de médecine, chirurgie et obstétrique</a:t>
            </a:r>
          </a:p>
          <a:p>
            <a:pPr lvl="1"/>
            <a:r>
              <a:rPr lang="fr-FR" sz="2000" dirty="0"/>
              <a:t>Soins de courte durée en médecine seulement</a:t>
            </a:r>
          </a:p>
          <a:p>
            <a:pPr lvl="2"/>
            <a:r>
              <a:rPr lang="fr-FR" sz="1800" dirty="0"/>
              <a:t>+/- Soins de suite et de réadaptation et soins de longue durée</a:t>
            </a:r>
          </a:p>
          <a:p>
            <a:pPr lvl="1"/>
            <a:r>
              <a:rPr lang="fr-FR" sz="2000" dirty="0"/>
              <a:t>Urgence 24h/24</a:t>
            </a:r>
          </a:p>
          <a:p>
            <a:pPr lvl="1"/>
            <a:r>
              <a:rPr lang="fr-FR" sz="2000" dirty="0"/>
              <a:t>Lieu de formation pour les étudiants en santé</a:t>
            </a:r>
          </a:p>
          <a:p>
            <a:pPr lvl="1"/>
            <a:r>
              <a:rPr lang="fr-FR" sz="2000" dirty="0"/>
              <a:t>Activités de Santé Publique</a:t>
            </a:r>
          </a:p>
          <a:p>
            <a:pPr lvl="1"/>
            <a:endParaRPr lang="fr-FR" sz="2000" dirty="0"/>
          </a:p>
          <a:p>
            <a:pPr lvl="1"/>
            <a:endParaRPr lang="fr-FR" sz="2000" dirty="0"/>
          </a:p>
        </p:txBody>
      </p:sp>
      <p:sp>
        <p:nvSpPr>
          <p:cNvPr id="2" name="Espace réservé du contenu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96948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Etablissements privés d’intérêt collectif - ESPIC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fr-FR" sz="2000" dirty="0"/>
              <a:t>Etablissements à but non lucratif </a:t>
            </a:r>
            <a:br>
              <a:rPr lang="fr-FR" sz="2000" i="1" dirty="0"/>
            </a:br>
            <a:r>
              <a:rPr lang="fr-FR" sz="1800" i="1" dirty="0"/>
              <a:t>Avant la Loi HPST (2009), appelés établissements privés « participant au service public hospitalier » (PSPH) </a:t>
            </a:r>
            <a:endParaRPr lang="fr-FR" sz="2000" i="1" dirty="0"/>
          </a:p>
          <a:p>
            <a:pPr lvl="1"/>
            <a:r>
              <a:rPr lang="fr-FR" sz="1800" dirty="0"/>
              <a:t>Si bénéfices dégagés, intégralement réinvestis dans l’innovation et le développement de nouveaux services au bénéfice des patients</a:t>
            </a:r>
          </a:p>
          <a:p>
            <a:pPr lvl="1"/>
            <a:r>
              <a:rPr lang="fr-FR" sz="1800" dirty="0"/>
              <a:t>Même mode de financement que celui des hôpitaux publics</a:t>
            </a:r>
          </a:p>
          <a:p>
            <a:pPr lvl="1"/>
            <a:r>
              <a:rPr lang="fr-FR" sz="1800" dirty="0"/>
              <a:t>Mêmes valeurs et principes que le service public : pas de limitation à l’accès aux soins ; pas de dépassement d’honoraires ; continuité du service (accueil 24h/24)</a:t>
            </a:r>
          </a:p>
          <a:p>
            <a:pPr lvl="1"/>
            <a:endParaRPr lang="fr-FR" sz="2000" dirty="0"/>
          </a:p>
          <a:p>
            <a:r>
              <a:rPr lang="fr-FR" sz="2000" dirty="0"/>
              <a:t>Spécificités liés au secteur privé :</a:t>
            </a:r>
          </a:p>
          <a:p>
            <a:pPr lvl="1"/>
            <a:r>
              <a:rPr lang="fr-FR" sz="1800" dirty="0"/>
              <a:t>Gestion par une personne morale de droit privé (associations, fondations, congrégations religieuses, mutuelles…)</a:t>
            </a:r>
          </a:p>
          <a:p>
            <a:pPr lvl="1"/>
            <a:r>
              <a:rPr lang="fr-FR" sz="1800" dirty="0"/>
              <a:t>Non soumis à contraintes pour leur organisation interne </a:t>
            </a:r>
          </a:p>
          <a:p>
            <a:pPr lvl="1"/>
            <a:r>
              <a:rPr lang="fr-FR" sz="1800" dirty="0"/>
              <a:t>Non astreints aux règles des marchés publics</a:t>
            </a:r>
          </a:p>
          <a:p>
            <a:pPr lvl="1"/>
            <a:r>
              <a:rPr lang="fr-FR" sz="1800" dirty="0"/>
              <a:t>Gestion du personnel plus souple</a:t>
            </a:r>
          </a:p>
          <a:p>
            <a:pPr lvl="1"/>
            <a:r>
              <a:rPr lang="fr-FR" sz="1800" dirty="0"/>
              <a:t>Convention plus favorable que le secteur public pour la  rémunération des professionnels </a:t>
            </a:r>
          </a:p>
          <a:p>
            <a:pPr lvl="1"/>
            <a:r>
              <a:rPr lang="fr-FR" sz="1800" dirty="0"/>
              <a:t>Peuvent combiner des conventions avec des libéraux payés à l’acte et des personnels salariés</a:t>
            </a:r>
          </a:p>
          <a:p>
            <a:pPr lvl="1"/>
            <a:endParaRPr lang="fr-FR" sz="1800" dirty="0"/>
          </a:p>
        </p:txBody>
      </p:sp>
      <p:sp>
        <p:nvSpPr>
          <p:cNvPr id="2" name="Espace réservé du contenu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99382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Etablissements privés d’intérêt collectif - ESPIC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fr-FR" dirty="0"/>
              <a:t>Dépassent rarement 500 lits</a:t>
            </a:r>
          </a:p>
          <a:p>
            <a:endParaRPr lang="fr-FR" dirty="0"/>
          </a:p>
          <a:p>
            <a:r>
              <a:rPr lang="fr-FR" dirty="0"/>
              <a:t>Souvent établissements spécialisés </a:t>
            </a:r>
          </a:p>
          <a:p>
            <a:pPr lvl="1"/>
            <a:r>
              <a:rPr lang="fr-FR" sz="2000" dirty="0"/>
              <a:t>Centres de lutte contre le cancer (CLCC) – 20 en France</a:t>
            </a:r>
          </a:p>
          <a:p>
            <a:pPr lvl="1"/>
            <a:r>
              <a:rPr lang="fr-FR" sz="2000" dirty="0"/>
              <a:t>Structures d’hospitalisation à domicile (HAD)</a:t>
            </a:r>
          </a:p>
          <a:p>
            <a:pPr lvl="1"/>
            <a:r>
              <a:rPr lang="fr-FR" sz="2000" dirty="0"/>
              <a:t>Centres de dialyse</a:t>
            </a:r>
          </a:p>
          <a:p>
            <a:pPr lvl="1"/>
            <a:endParaRPr lang="fr-FR" dirty="0"/>
          </a:p>
          <a:p>
            <a:r>
              <a:rPr lang="fr-FR" dirty="0"/>
              <a:t>Exemples à Lyon : </a:t>
            </a:r>
          </a:p>
          <a:p>
            <a:pPr lvl="1"/>
            <a:r>
              <a:rPr lang="fr-FR" sz="2000" dirty="0"/>
              <a:t>Centre Léon Bérard (CLCC) </a:t>
            </a:r>
          </a:p>
          <a:p>
            <a:pPr lvl="1"/>
            <a:r>
              <a:rPr lang="fr-FR" sz="2000" dirty="0"/>
              <a:t>Hôpital St Joseph - St Luc (service d’urgence et spécialités diverses)</a:t>
            </a:r>
          </a:p>
        </p:txBody>
      </p:sp>
      <p:sp>
        <p:nvSpPr>
          <p:cNvPr id="2" name="Espace réservé du contenu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68592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>
          <a:xfrm>
            <a:off x="2115186" y="0"/>
            <a:ext cx="9130884" cy="825499"/>
          </a:xfrm>
        </p:spPr>
        <p:txBody>
          <a:bodyPr>
            <a:normAutofit/>
          </a:bodyPr>
          <a:lstStyle/>
          <a:p>
            <a:pPr algn="ctr"/>
            <a:r>
              <a:rPr lang="fr-FR" dirty="0"/>
              <a:t>La santé dépend de multiples facteurs </a:t>
            </a:r>
          </a:p>
        </p:txBody>
      </p:sp>
      <p:pic>
        <p:nvPicPr>
          <p:cNvPr id="1032" name="Picture 8" descr="Modèle des déterminants de la santé de Whitehead &amp;amp; Dahlgren (1991).... |  Download Scientific Dia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354" y="1998307"/>
            <a:ext cx="6832602" cy="4075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33991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Etablissements de santé privés à but lucratif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fr-FR" sz="2000" dirty="0"/>
              <a:t>Appelés aussi « cliniques privées » ou « hôpitaux privés »</a:t>
            </a:r>
          </a:p>
          <a:p>
            <a:pPr lvl="1"/>
            <a:r>
              <a:rPr lang="fr-FR" sz="1800" dirty="0"/>
              <a:t>Souvent de petite taille (50 à 500 lits) </a:t>
            </a:r>
          </a:p>
          <a:p>
            <a:pPr lvl="1"/>
            <a:endParaRPr lang="fr-FR" sz="1800" dirty="0"/>
          </a:p>
          <a:p>
            <a:r>
              <a:rPr lang="fr-FR" sz="2000" dirty="0"/>
              <a:t>Structures de droit privé</a:t>
            </a:r>
          </a:p>
          <a:p>
            <a:pPr lvl="1"/>
            <a:r>
              <a:rPr lang="fr-FR" sz="1800" dirty="0"/>
              <a:t>Sociétés de personnes ou de capitaux (plusieurs personnes morales différentes)</a:t>
            </a:r>
          </a:p>
          <a:p>
            <a:pPr lvl="1"/>
            <a:r>
              <a:rPr lang="fr-FR" sz="1800" dirty="0"/>
              <a:t>Gestion de tout ou partie du patrimoine immobilier, du plateau technique, des activités de soins</a:t>
            </a:r>
          </a:p>
          <a:p>
            <a:pPr lvl="1"/>
            <a:r>
              <a:rPr lang="fr-FR" sz="1800" dirty="0"/>
              <a:t>Activité libérale des praticiens (contrat avec les médecins, associés ou non) </a:t>
            </a:r>
            <a:br>
              <a:rPr lang="fr-FR" sz="1800" dirty="0"/>
            </a:br>
            <a:r>
              <a:rPr lang="fr-FR" sz="1800" dirty="0"/>
              <a:t>+ personnel salarié</a:t>
            </a:r>
          </a:p>
          <a:p>
            <a:pPr lvl="1"/>
            <a:r>
              <a:rPr lang="fr-FR" sz="1800" dirty="0"/>
              <a:t>Tendance à la constitution de groupes de cliniques</a:t>
            </a:r>
          </a:p>
          <a:p>
            <a:pPr lvl="1"/>
            <a:endParaRPr lang="fr-FR" sz="1800" dirty="0"/>
          </a:p>
          <a:p>
            <a:r>
              <a:rPr lang="fr-FR" sz="2000" dirty="0"/>
              <a:t>Très souvent spécialisés</a:t>
            </a:r>
          </a:p>
          <a:p>
            <a:pPr lvl="1"/>
            <a:r>
              <a:rPr lang="fr-FR" sz="1800" dirty="0"/>
              <a:t>Chirurgie, obstétrique, soins de suite et de réadaptation</a:t>
            </a:r>
          </a:p>
          <a:p>
            <a:pPr lvl="1"/>
            <a:endParaRPr lang="fr-FR" sz="1600" dirty="0"/>
          </a:p>
          <a:p>
            <a:r>
              <a:rPr lang="fr-FR" sz="2000" dirty="0"/>
              <a:t>Exemple à Lyon : </a:t>
            </a:r>
          </a:p>
          <a:p>
            <a:pPr lvl="1"/>
            <a:r>
              <a:rPr lang="fr-FR" sz="2000" dirty="0" err="1"/>
              <a:t>Médipôle</a:t>
            </a:r>
            <a:r>
              <a:rPr lang="fr-FR" sz="2000" dirty="0"/>
              <a:t> Lyon-Villeurbanne Hôpital Privé (Ramsay santé) : activités chirurgicales, interventionnelles, techniques et de dialyse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22596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Zoom : établissements de santé mentale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fr-FR" sz="2200" dirty="0"/>
              <a:t>Intégrés à un secteur populationnel (réseau de Centres Médico-Psychologiques [CMP] de psychiatrie en ville) </a:t>
            </a:r>
          </a:p>
          <a:p>
            <a:pPr lvl="1"/>
            <a:r>
              <a:rPr lang="fr-FR" sz="1800" dirty="0"/>
              <a:t>Certains sont centres de référence pour les soins psychiatriques d’urgence (contention, isolement, etc.)</a:t>
            </a:r>
          </a:p>
          <a:p>
            <a:pPr lvl="1"/>
            <a:r>
              <a:rPr lang="fr-FR" sz="1800" dirty="0"/>
              <a:t>Possibilité d’hospitalisation d’office et contre le gré du patient </a:t>
            </a:r>
          </a:p>
          <a:p>
            <a:r>
              <a:rPr lang="fr-FR" sz="2200" dirty="0"/>
              <a:t>Moitié/moitié = soins publics pour le traitement des maladies mentales et établissements privés</a:t>
            </a:r>
          </a:p>
          <a:p>
            <a:r>
              <a:rPr lang="fr-FR" sz="2000" dirty="0"/>
              <a:t>Différents secteurs :</a:t>
            </a:r>
          </a:p>
          <a:p>
            <a:pPr lvl="1"/>
            <a:r>
              <a:rPr lang="fr-FR" sz="1800" dirty="0"/>
              <a:t>psychiatrie générale : répondent principalement aux besoins de santé mentale d’une population âgée de plus de 16 ans</a:t>
            </a:r>
          </a:p>
          <a:p>
            <a:pPr lvl="1"/>
            <a:r>
              <a:rPr lang="fr-FR" sz="1800" dirty="0"/>
              <a:t>psychiatrie infanto-juvénile: répondent aux besoins de santé mentale des enfants et adolescents </a:t>
            </a:r>
          </a:p>
          <a:p>
            <a:pPr lvl="1"/>
            <a:r>
              <a:rPr lang="fr-FR" sz="1800" dirty="0"/>
              <a:t>psychiatrie en milieu pénitentiaire : répondent aux besoins de santé mentale de la population incarcérée dans les établissements relevant d’une région pénitentiaire</a:t>
            </a:r>
          </a:p>
          <a:p>
            <a:r>
              <a:rPr lang="fr-FR" sz="2000" dirty="0"/>
              <a:t>Exemple à Lyon : CH Le </a:t>
            </a:r>
            <a:r>
              <a:rPr lang="fr-FR" sz="2000" dirty="0" err="1"/>
              <a:t>Vinatier</a:t>
            </a:r>
            <a:endParaRPr lang="fr-FR" sz="2000" dirty="0"/>
          </a:p>
          <a:p>
            <a:endParaRPr lang="fr-FR" sz="2000" dirty="0"/>
          </a:p>
          <a:p>
            <a:endParaRPr lang="fr-FR" sz="2000" dirty="0"/>
          </a:p>
          <a:p>
            <a:endParaRPr lang="fr-FR" sz="2000" dirty="0"/>
          </a:p>
          <a:p>
            <a:endParaRPr lang="fr-FR" sz="2000" dirty="0"/>
          </a:p>
          <a:p>
            <a:endParaRPr lang="fr-FR" sz="2000" dirty="0"/>
          </a:p>
          <a:p>
            <a:endParaRPr lang="fr-FR" sz="2000" dirty="0"/>
          </a:p>
          <a:p>
            <a:endParaRPr lang="fr-FR" sz="2000" dirty="0"/>
          </a:p>
          <a:p>
            <a:endParaRPr lang="fr-FR" sz="2000" dirty="0"/>
          </a:p>
          <a:p>
            <a:endParaRPr lang="fr-FR" sz="2000" dirty="0"/>
          </a:p>
          <a:p>
            <a:endParaRPr lang="fr-FR" sz="2000" dirty="0"/>
          </a:p>
          <a:p>
            <a:endParaRPr lang="fr-FR" sz="2000" dirty="0"/>
          </a:p>
          <a:p>
            <a:endParaRPr lang="fr-FR" sz="2000" dirty="0"/>
          </a:p>
          <a:p>
            <a:endParaRPr lang="fr-FR" sz="2000" dirty="0"/>
          </a:p>
          <a:p>
            <a:endParaRPr lang="fr-FR" sz="2000" dirty="0"/>
          </a:p>
          <a:p>
            <a:endParaRPr lang="fr-FR" sz="2000" dirty="0"/>
          </a:p>
          <a:p>
            <a:endParaRPr lang="fr-FR" sz="2000" dirty="0"/>
          </a:p>
          <a:p>
            <a:endParaRPr lang="fr-FR" sz="2000" dirty="0"/>
          </a:p>
          <a:p>
            <a:endParaRPr lang="fr-FR" sz="2000" dirty="0"/>
          </a:p>
          <a:p>
            <a:endParaRPr lang="fr-FR" sz="2000" dirty="0"/>
          </a:p>
          <a:p>
            <a:endParaRPr lang="fr-FR" sz="2000" dirty="0"/>
          </a:p>
          <a:p>
            <a:endParaRPr lang="fr-FR" sz="2000" dirty="0"/>
          </a:p>
          <a:p>
            <a:endParaRPr lang="fr-FR" sz="2000" dirty="0"/>
          </a:p>
          <a:p>
            <a:endParaRPr lang="fr-FR" sz="2000" dirty="0"/>
          </a:p>
          <a:p>
            <a:endParaRPr lang="fr-FR" sz="200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03085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id="{0475007F-9FAB-5E41-BE21-D83287C2F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Zoom : établissements de proximité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400" dirty="0"/>
              <a:t>Créés avec le projet de loi Ma Santé 2022 </a:t>
            </a:r>
          </a:p>
          <a:p>
            <a:pPr lvl="1"/>
            <a:r>
              <a:rPr lang="fr-FR" sz="2000" dirty="0"/>
              <a:t>Etablissement de santé public ou privé contribuant </a:t>
            </a:r>
            <a:r>
              <a:rPr lang="fr-FR" sz="2000" i="1" dirty="0"/>
              <a:t>« par des coopérations avec les structures et professionnels de médecine ambulatoire et avec les établissements et services médico-sociaux, à l’offre de soins de premier recours dans les territoires qu’ils desservent »</a:t>
            </a:r>
            <a:endParaRPr lang="fr-FR" sz="2000" dirty="0"/>
          </a:p>
          <a:p>
            <a:pPr lvl="1"/>
            <a:r>
              <a:rPr lang="fr-FR" sz="2000" dirty="0"/>
              <a:t>Remailler les territoires avec des établissements de jour pouvant prendre en charge des urgences et répondre aux incidents aigus</a:t>
            </a:r>
          </a:p>
          <a:p>
            <a:pPr lvl="1"/>
            <a:r>
              <a:rPr lang="fr-FR" sz="2000" dirty="0"/>
              <a:t>En collaboration étroite avec les médecins généralistes et les CPTS</a:t>
            </a:r>
          </a:p>
          <a:p>
            <a:r>
              <a:rPr lang="fr-FR" sz="2400" dirty="0"/>
              <a:t>Ils sont en relations avec des établissements de références (Centre Hospitaliers ou CHU). </a:t>
            </a:r>
          </a:p>
          <a:p>
            <a:r>
              <a:rPr lang="fr-FR" sz="2400" dirty="0"/>
              <a:t>Ils ne disposent ni de maternité, ni de chirurgie, ni d’obstétrique </a:t>
            </a:r>
          </a:p>
        </p:txBody>
      </p:sp>
      <p:sp>
        <p:nvSpPr>
          <p:cNvPr id="2" name="Espace réservé du contenu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84348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475007F-9FAB-5E41-BE21-D83287C2F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Zoom : établissements SMR (anciennement SSR)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31D7F11-74F5-3842-B625-00CBA832C3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u="none" dirty="0"/>
          </a:p>
          <a:p>
            <a:r>
              <a:rPr lang="fr-FR" u="none" dirty="0"/>
              <a:t>Généralistes ou spécialisés (ex: AVC ou orthopédie)</a:t>
            </a:r>
          </a:p>
          <a:p>
            <a:endParaRPr lang="fr-FR" u="none" dirty="0"/>
          </a:p>
          <a:p>
            <a:r>
              <a:rPr lang="fr-FR" u="none" dirty="0"/>
              <a:t>Médecins et équipes paramédicales très denses, généralistes ou spécialisées</a:t>
            </a:r>
          </a:p>
          <a:p>
            <a:endParaRPr lang="fr-FR" u="none" dirty="0"/>
          </a:p>
          <a:p>
            <a:r>
              <a:rPr lang="fr-FR" u="none" dirty="0"/>
              <a:t>En lien étroit avec les centres hospitaliers de court séjour</a:t>
            </a:r>
          </a:p>
          <a:p>
            <a:endParaRPr lang="fr-FR" u="none" dirty="0"/>
          </a:p>
          <a:p>
            <a:r>
              <a:rPr lang="fr-FR" u="none" dirty="0"/>
              <a:t>Statut public, privé ou ESPIC 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84910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structures médico-sociales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Les établissements de soins de longue durée : </a:t>
            </a:r>
          </a:p>
          <a:p>
            <a:pPr lvl="1"/>
            <a:r>
              <a:rPr lang="fr-FR" dirty="0"/>
              <a:t>Cette catégorie inclut les Etablissements Hospitaliers pour Personnes Âgées dépendantes (EHPAD). </a:t>
            </a:r>
          </a:p>
          <a:p>
            <a:pPr lvl="1"/>
            <a:r>
              <a:rPr lang="fr-FR" dirty="0"/>
              <a:t>Etablissements de taille modérée (entre 50 et 500 lits)</a:t>
            </a:r>
          </a:p>
          <a:p>
            <a:pPr lvl="1"/>
            <a:r>
              <a:rPr lang="fr-FR" dirty="0"/>
              <a:t>Ils sont soit publics, soit privés, soit privés non lucratifs. </a:t>
            </a:r>
          </a:p>
          <a:p>
            <a:pPr lvl="1"/>
            <a:r>
              <a:rPr lang="fr-FR" dirty="0"/>
              <a:t>Ils accueillent les résidents et sont très ouverts à la famille. </a:t>
            </a:r>
          </a:p>
          <a:p>
            <a:pPr lvl="1"/>
            <a:r>
              <a:rPr lang="fr-FR" dirty="0"/>
              <a:t>Les séjours durent plusieurs mois, voire plusieurs années (durée moyenne de séjour environ 2,5 années). </a:t>
            </a:r>
          </a:p>
          <a:p>
            <a:pPr lvl="1"/>
            <a:r>
              <a:rPr lang="fr-FR" dirty="0"/>
              <a:t>Ils sont particulièrement vulnérables face aux phénomènes épidémiques (grippe, COVID). </a:t>
            </a:r>
          </a:p>
          <a:p>
            <a:pPr lvl="1"/>
            <a:r>
              <a:rPr lang="fr-FR" dirty="0"/>
              <a:t>Ils ont l’obligation de recourir à un médecin coordinateur et de cadres de santé. 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95794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structures médico-sociales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Les établissements pour le suivi et le soin des personnes en situation de handicap (environ 1 200 dans la région Auvergne-</a:t>
            </a:r>
            <a:r>
              <a:rPr lang="fr-FR" dirty="0" err="1"/>
              <a:t>Rhônes</a:t>
            </a:r>
            <a:r>
              <a:rPr lang="fr-FR" dirty="0"/>
              <a:t> Alpes) : </a:t>
            </a:r>
          </a:p>
          <a:p>
            <a:pPr lvl="1"/>
            <a:r>
              <a:rPr lang="fr-FR" dirty="0"/>
              <a:t>Ils prennent en charge différentes formes de handicap (moteurs, psychiques). </a:t>
            </a:r>
          </a:p>
          <a:p>
            <a:pPr lvl="1"/>
            <a:r>
              <a:rPr lang="fr-FR" dirty="0"/>
              <a:t>Ils prennent toute forme (publique, privée, privée à but non lucratif). </a:t>
            </a:r>
          </a:p>
          <a:p>
            <a:pPr lvl="1"/>
            <a:r>
              <a:rPr lang="fr-FR" dirty="0"/>
              <a:t>Ils peuvent dépendre des collectivités territoriales (comme les MDPH qui accompagnent l’insertion des personnes handicapées). </a:t>
            </a:r>
          </a:p>
          <a:p>
            <a:pPr lvl="1"/>
            <a:r>
              <a:rPr lang="fr-FR" dirty="0"/>
              <a:t>Cette catégorie intègre également les ESAT, CAMS, CAT et CMP. </a:t>
            </a:r>
          </a:p>
          <a:p>
            <a:pPr lvl="1"/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609462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Picture 2" descr="https://rsva.fr/wp-content/uploads/2022/04/schema-esm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6141" y="1160794"/>
            <a:ext cx="7879718" cy="5570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38449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Perspectives du Système de Santé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fr-FR" dirty="0"/>
              <a:t>Rapport du Haut Conseil de la Santé Publique pour la Stratégie Nationale de Santé 2023-2033 </a:t>
            </a:r>
          </a:p>
          <a:p>
            <a:pPr algn="ctr"/>
            <a:endParaRPr lang="fr-FR" dirty="0"/>
          </a:p>
          <a:p>
            <a:pPr algn="ctr"/>
            <a:endParaRPr lang="fr-FR" u="none" dirty="0"/>
          </a:p>
          <a:p>
            <a:pPr algn="ctr"/>
            <a:endParaRPr lang="fr-FR" u="none" dirty="0"/>
          </a:p>
          <a:p>
            <a:pPr algn="ctr"/>
            <a:r>
              <a:rPr lang="fr-FR" u="none" dirty="0"/>
              <a:t>4 grands objectifs à moyen et long terme </a:t>
            </a:r>
          </a:p>
          <a:p>
            <a:endParaRPr lang="fr-FR" u="none" dirty="0"/>
          </a:p>
          <a:p>
            <a:endParaRPr lang="fr-FR" u="none" dirty="0"/>
          </a:p>
          <a:p>
            <a:endParaRPr lang="fr-FR" u="none" dirty="0"/>
          </a:p>
          <a:p>
            <a:pPr algn="ctr"/>
            <a:r>
              <a:rPr lang="fr-FR" u="none" dirty="0"/>
              <a:t>12 recommandations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Flèche vers le bas 5"/>
          <p:cNvSpPr/>
          <p:nvPr/>
        </p:nvSpPr>
        <p:spPr>
          <a:xfrm>
            <a:off x="5553075" y="2447925"/>
            <a:ext cx="933450" cy="762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Flèche vers le bas 6"/>
          <p:cNvSpPr/>
          <p:nvPr/>
        </p:nvSpPr>
        <p:spPr>
          <a:xfrm>
            <a:off x="5553075" y="4029075"/>
            <a:ext cx="933450" cy="762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040953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3037" y="-1"/>
            <a:ext cx="9580665" cy="6477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63299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1. Reconstruire le système de santé pour répondre aux enjeux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u="none" dirty="0"/>
              <a:t>Refonder le système de santé publique (objectif à 5 ans)</a:t>
            </a:r>
          </a:p>
          <a:p>
            <a:r>
              <a:rPr lang="fr-FR" u="none" dirty="0"/>
              <a:t>- L’attractivité des métiers de la santé doit être améliorée.</a:t>
            </a:r>
          </a:p>
          <a:p>
            <a:r>
              <a:rPr lang="fr-FR" u="none" dirty="0"/>
              <a:t>- La place de la spécialisation et de l’expertise doit être précisée.</a:t>
            </a:r>
          </a:p>
          <a:p>
            <a:r>
              <a:rPr lang="fr-FR" u="none" dirty="0"/>
              <a:t>- La territorialisation constitue un élément central à prendre en compte.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u="none" dirty="0"/>
              <a:t>Adapter le système de soins (objectif à 10 ans)</a:t>
            </a:r>
          </a:p>
          <a:p>
            <a:r>
              <a:rPr lang="fr-FR" u="none" dirty="0"/>
              <a:t>- Les soins primaires doivent être réorganisés et renforcés.</a:t>
            </a:r>
          </a:p>
          <a:p>
            <a:r>
              <a:rPr lang="fr-FR" u="none" dirty="0"/>
              <a:t>- Les métiers du soin doivent évoluer, avec une redéfinition des rôles de chacun.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u="none" dirty="0"/>
              <a:t>Mieux articuler le système de santé publique et le système de soins (objectif à 10 ans).</a:t>
            </a:r>
          </a:p>
          <a:p>
            <a:r>
              <a:rPr lang="fr-FR" u="none" dirty="0"/>
              <a:t>- Les offreurs de soins doivent s’impliquer dans l’effort de promotion de la santé et de</a:t>
            </a:r>
          </a:p>
          <a:p>
            <a:r>
              <a:rPr lang="fr-FR" u="none" dirty="0"/>
              <a:t>prévention.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79766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7210" y="1484846"/>
            <a:ext cx="11041982" cy="1354606"/>
          </a:xfrm>
        </p:spPr>
        <p:txBody>
          <a:bodyPr>
            <a:normAutofit/>
          </a:bodyPr>
          <a:lstStyle/>
          <a:p>
            <a:pPr marL="457200" lvl="1" indent="0" algn="ctr">
              <a:buNone/>
            </a:pPr>
            <a:r>
              <a:rPr lang="fr-FR" dirty="0"/>
              <a:t>« un système de santé regroupe l’ensemble des acteurs dont les activités ou fonctions participent au maintien ou à l’amélioration de la santé de la population » (</a:t>
            </a:r>
            <a:r>
              <a:rPr lang="fr-FR" i="1" dirty="0"/>
              <a:t>Définition de l’OMS)</a:t>
            </a:r>
          </a:p>
          <a:p>
            <a:pPr marL="457200" lvl="1" indent="0" algn="ctr"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B6565-9BF0-4851-88BC-481D3FE6E5CB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Définition d’un système de santé 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1015666" y="3499749"/>
            <a:ext cx="9986010" cy="2208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fr-FR" sz="2400" u="sng" kern="1200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lang="fr-FR" sz="2400" u="none" kern="1200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lang="fr-FR" sz="2400" u="none" kern="1200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lang="fr-FR" sz="2400" u="none" kern="1200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lang="fr-FR" sz="2400" u="none" kern="1200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Tx/>
              <a:buNone/>
            </a:pPr>
            <a:r>
              <a:rPr lang="fr-FR" u="sng" dirty="0"/>
              <a:t>Fonctions :</a:t>
            </a:r>
            <a:r>
              <a:rPr lang="fr-FR" dirty="0"/>
              <a:t>    Soins individuels et services collectifs (prévention…)</a:t>
            </a:r>
          </a:p>
          <a:p>
            <a:pPr marL="457200" lvl="1" indent="0">
              <a:buFontTx/>
              <a:buNone/>
            </a:pPr>
            <a:r>
              <a:rPr lang="fr-FR" u="sng" dirty="0"/>
              <a:t>Ressources : </a:t>
            </a:r>
          </a:p>
          <a:p>
            <a:pPr lvl="1">
              <a:buFontTx/>
              <a:buChar char="-"/>
            </a:pPr>
            <a:r>
              <a:rPr lang="fr-FR" dirty="0"/>
              <a:t>Humaines et matérielles </a:t>
            </a:r>
          </a:p>
          <a:p>
            <a:pPr lvl="1">
              <a:buFontTx/>
              <a:buChar char="-"/>
            </a:pPr>
            <a:r>
              <a:rPr lang="fr-FR" dirty="0"/>
              <a:t>Financement </a:t>
            </a:r>
          </a:p>
          <a:p>
            <a:pPr lvl="1">
              <a:buFontTx/>
              <a:buChar char="-"/>
            </a:pPr>
            <a:r>
              <a:rPr lang="fr-FR" dirty="0"/>
              <a:t>Administration et organisation </a:t>
            </a:r>
            <a:endParaRPr lang="fr-FR" i="1" dirty="0"/>
          </a:p>
          <a:p>
            <a:pPr marL="457200" lvl="1" indent="0">
              <a:buFontTx/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7186081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2. Diminuer l’impact des maladies chroniques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u="none" dirty="0"/>
              <a:t> Diminuer les séquences de soins en relation avec les maladies chroniques (objectif à 5 ans)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u="none" dirty="0"/>
              <a:t>Ralentir l’augmentation de la prévalence et du poids des maladies chroniques, notamment  en améliorant la détection précoce et la prévention primaire, secondaire, tertiaire (objectif à 10 ans).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u="none" dirty="0"/>
              <a:t>Augmenter l’espérance de vie en bonne santé (objectif à 15 ans).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035790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3. Renforcer les actions envers les plus fragiles 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u="none" dirty="0"/>
              <a:t>Mettre en place une véritable politique du « dernier kilomètre reposant sur l’universalisme proportionné et de véritables dispositifs d’« aller-vers ».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u="none" dirty="0"/>
              <a:t>Prévoyant un volet « réduction des inégalités sociales et territoriales de santé (ISTS) » dans chaque plan de santé.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350985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983230" y="1"/>
            <a:ext cx="8370570" cy="990599"/>
          </a:xfrm>
        </p:spPr>
        <p:txBody>
          <a:bodyPr>
            <a:noAutofit/>
          </a:bodyPr>
          <a:lstStyle/>
          <a:p>
            <a:r>
              <a:rPr lang="fr-FR" sz="2400" dirty="0"/>
              <a:t>4. Mettre en œuvre une politique systémique de prévention agissant sur les principaux déterminants de la santé selon une approche populationnelle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u="none" dirty="0"/>
              <a:t>Une prévention tout au long de la vie. La prévention doit donc concerner à la fois les enfants, les adolescents, les adultes et les seniors. La prévention est à réaliser dès le milieu scolaire (crèches/école /collège /lycée /université), et au niveau des collectivités territoriales, entreprises et autres : lieux de travail, lieux publics, établissements de soins, de santé.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u="none" dirty="0"/>
              <a:t>Nécessité de mobiliser tous les secteurs (</a:t>
            </a:r>
            <a:r>
              <a:rPr lang="fr-FR" u="none" dirty="0" err="1"/>
              <a:t>Health</a:t>
            </a:r>
            <a:r>
              <a:rPr lang="fr-FR" u="none" dirty="0"/>
              <a:t> in all </a:t>
            </a:r>
            <a:r>
              <a:rPr lang="fr-FR" u="none" dirty="0" err="1"/>
              <a:t>policies</a:t>
            </a:r>
            <a:r>
              <a:rPr lang="fr-FR" u="none" dirty="0"/>
              <a:t>, évaluation des impacts en santé). Le tout, en créant des environnements favorables à la santé.</a:t>
            </a:r>
            <a:endParaRPr lang="fr-FR" dirty="0"/>
          </a:p>
          <a:p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054270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20765" y="2425153"/>
            <a:ext cx="10515600" cy="1325563"/>
          </a:xfrm>
        </p:spPr>
        <p:txBody>
          <a:bodyPr/>
          <a:lstStyle/>
          <a:p>
            <a:r>
              <a:rPr lang="fr-FR" dirty="0"/>
              <a:t>Merci pour votre attention !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69356" y="5755907"/>
            <a:ext cx="7484444" cy="680937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En cas de question : hugo.noelle@chu-lyon.fr</a:t>
            </a:r>
          </a:p>
        </p:txBody>
      </p:sp>
    </p:spTree>
    <p:extLst>
      <p:ext uri="{BB962C8B-B14F-4D97-AF65-F5344CB8AC3E}">
        <p14:creationId xmlns:p14="http://schemas.microsoft.com/office/powerpoint/2010/main" val="14978984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Objectifs du système de santé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51511" y="1182675"/>
            <a:ext cx="4146631" cy="1245216"/>
          </a:xfrm>
        </p:spPr>
        <p:txBody>
          <a:bodyPr>
            <a:normAutofit/>
          </a:bodyPr>
          <a:lstStyle/>
          <a:p>
            <a:r>
              <a:rPr lang="fr-FR" dirty="0"/>
              <a:t>Santé </a:t>
            </a:r>
          </a:p>
          <a:p>
            <a:pPr lvl="1"/>
            <a:r>
              <a:rPr lang="fr-FR" dirty="0"/>
              <a:t>Préserver et améliorer la santé de la population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B6565-9BF0-4851-88BC-481D3FE6E5CB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651511" y="2589415"/>
            <a:ext cx="5686227" cy="14342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fr-FR" sz="2400" u="sng" kern="1200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lang="fr-FR" sz="2400" u="none" kern="1200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lang="fr-FR" sz="2400" u="none" kern="1200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lang="fr-FR" sz="2400" u="none" kern="1200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lang="fr-FR" sz="2400" u="none" kern="1200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Qualité des soins</a:t>
            </a:r>
          </a:p>
          <a:p>
            <a:pPr lvl="1"/>
            <a:r>
              <a:rPr lang="fr-FR" dirty="0"/>
              <a:t>Soins appropriés et efficaces</a:t>
            </a:r>
          </a:p>
          <a:p>
            <a:pPr lvl="1"/>
            <a:r>
              <a:rPr lang="fr-FR" dirty="0"/>
              <a:t>Sécurité (</a:t>
            </a:r>
            <a:r>
              <a:rPr lang="fr-FR" dirty="0" err="1"/>
              <a:t>safety</a:t>
            </a:r>
            <a:r>
              <a:rPr lang="fr-FR" dirty="0"/>
              <a:t>)</a:t>
            </a:r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616025" y="4003150"/>
            <a:ext cx="5377472" cy="22206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fr-FR" sz="2400" u="sng" kern="1200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lang="fr-FR" sz="2400" u="none" kern="1200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lang="fr-FR" sz="2400" u="none" kern="1200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lang="fr-FR" sz="2400" u="none" kern="1200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lang="fr-FR" sz="2400" u="none" kern="1200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Efficience</a:t>
            </a:r>
          </a:p>
          <a:p>
            <a:pPr lvl="1"/>
            <a:r>
              <a:rPr lang="fr-FR" dirty="0"/>
              <a:t>Meilleure utilisation des ressources</a:t>
            </a:r>
          </a:p>
          <a:p>
            <a:pPr lvl="1"/>
            <a:r>
              <a:rPr lang="fr-FR" dirty="0"/>
              <a:t>Notion de budget contraint / limité</a:t>
            </a:r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>
          <a:xfrm>
            <a:off x="651511" y="5376722"/>
            <a:ext cx="5826866" cy="16941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fr-FR" sz="2400" u="sng" kern="1200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lang="fr-FR" sz="2400" u="none" kern="1200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lang="fr-FR" sz="2400" u="none" kern="1200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lang="fr-FR" sz="2400" u="none" kern="1200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lang="fr-FR" sz="2400" u="none" kern="1200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Equité</a:t>
            </a:r>
          </a:p>
          <a:p>
            <a:pPr lvl="1"/>
            <a:r>
              <a:rPr lang="fr-FR" dirty="0"/>
              <a:t>Garantir accès en fonction des besoins</a:t>
            </a:r>
          </a:p>
          <a:p>
            <a:pPr lvl="1"/>
            <a:r>
              <a:rPr lang="fr-FR" dirty="0"/>
              <a:t>Notion de couverture</a:t>
            </a:r>
          </a:p>
        </p:txBody>
      </p:sp>
      <p:pic>
        <p:nvPicPr>
          <p:cNvPr id="10" name="Picture 2" descr="Comment savoir si le fioul livré est de bonne qualité ?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60" t="12369" r="39703" b="9248"/>
          <a:stretch/>
        </p:blipFill>
        <p:spPr bwMode="auto">
          <a:xfrm>
            <a:off x="5451973" y="1808643"/>
            <a:ext cx="1711374" cy="2252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▷ Fiche métier Animateur qualité : salaire, étude, rôle et compétence |  RegionsJob par HelloWor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8754" y="1427572"/>
            <a:ext cx="2019854" cy="2873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96281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Objectifs du système de santé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51511" y="1182675"/>
            <a:ext cx="4146631" cy="1245216"/>
          </a:xfrm>
        </p:spPr>
        <p:txBody>
          <a:bodyPr>
            <a:normAutofit/>
          </a:bodyPr>
          <a:lstStyle/>
          <a:p>
            <a:r>
              <a:rPr lang="fr-FR" dirty="0"/>
              <a:t>Santé </a:t>
            </a:r>
          </a:p>
          <a:p>
            <a:pPr lvl="1"/>
            <a:r>
              <a:rPr lang="fr-FR" dirty="0"/>
              <a:t>Préserver et améliorer la santé de la population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B6565-9BF0-4851-88BC-481D3FE6E5CB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651511" y="2589415"/>
            <a:ext cx="5686227" cy="14342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fr-FR" sz="2400" u="sng" kern="1200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lang="fr-FR" sz="2400" u="none" kern="1200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lang="fr-FR" sz="2400" u="none" kern="1200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lang="fr-FR" sz="2400" u="none" kern="1200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lang="fr-FR" sz="2400" u="none" kern="1200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Qualité des soins</a:t>
            </a:r>
          </a:p>
          <a:p>
            <a:pPr lvl="1"/>
            <a:r>
              <a:rPr lang="fr-FR" dirty="0"/>
              <a:t>Soins appropriés et efficaces</a:t>
            </a:r>
          </a:p>
          <a:p>
            <a:pPr lvl="1"/>
            <a:r>
              <a:rPr lang="fr-FR" dirty="0"/>
              <a:t>Sécurité (</a:t>
            </a:r>
            <a:r>
              <a:rPr lang="fr-FR" dirty="0" err="1"/>
              <a:t>safety</a:t>
            </a:r>
            <a:r>
              <a:rPr lang="fr-FR" dirty="0"/>
              <a:t>)</a:t>
            </a:r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616025" y="4003150"/>
            <a:ext cx="5377472" cy="22206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fr-FR" sz="2400" u="sng" kern="1200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lang="fr-FR" sz="2400" u="none" kern="1200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lang="fr-FR" sz="2400" u="none" kern="1200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lang="fr-FR" sz="2400" u="none" kern="1200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lang="fr-FR" sz="2400" u="none" kern="1200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Efficience</a:t>
            </a:r>
          </a:p>
          <a:p>
            <a:pPr lvl="1"/>
            <a:r>
              <a:rPr lang="fr-FR" dirty="0"/>
              <a:t>Meilleure utilisation des ressources</a:t>
            </a:r>
          </a:p>
          <a:p>
            <a:pPr lvl="1"/>
            <a:r>
              <a:rPr lang="fr-FR" dirty="0"/>
              <a:t>Notion de budget contraint / limité</a:t>
            </a:r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>
          <a:xfrm>
            <a:off x="651511" y="5376722"/>
            <a:ext cx="5826866" cy="16941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fr-FR" sz="2400" u="sng" kern="1200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lang="fr-FR" sz="2400" u="none" kern="1200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lang="fr-FR" sz="2400" u="none" kern="1200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lang="fr-FR" sz="2400" u="none" kern="1200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lang="fr-FR" sz="2400" u="none" kern="1200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Equité</a:t>
            </a:r>
          </a:p>
          <a:p>
            <a:pPr lvl="1"/>
            <a:r>
              <a:rPr lang="fr-FR" dirty="0"/>
              <a:t>Garantir accès en fonction des besoins</a:t>
            </a:r>
          </a:p>
          <a:p>
            <a:pPr lvl="1"/>
            <a:r>
              <a:rPr lang="fr-FR" dirty="0"/>
              <a:t>Notion de couverture</a:t>
            </a:r>
          </a:p>
        </p:txBody>
      </p:sp>
      <p:pic>
        <p:nvPicPr>
          <p:cNvPr id="10" name="Picture 2" descr="Comment savoir si le fioul livré est de bonne qualité ?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60" t="12369" r="39703" b="9248"/>
          <a:stretch/>
        </p:blipFill>
        <p:spPr bwMode="auto">
          <a:xfrm>
            <a:off x="5451973" y="1808643"/>
            <a:ext cx="1711374" cy="2252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▷ Fiche métier Animateur qualité : salaire, étude, rôle et compétence |  RegionsJob par HelloWor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8754" y="1427572"/>
            <a:ext cx="2019854" cy="2873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File:Energy-efficiency.png — Wikimedia Common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7998" y="3385651"/>
            <a:ext cx="1838606" cy="2221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Poêle à bois JUSTUS Meva 5,5kW - Chauffage et climatisation - Bricolage &amp;amp;  Matériaux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7186" y="3116409"/>
            <a:ext cx="3147230" cy="2368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42818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Objectifs du système de santé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51511" y="1182675"/>
            <a:ext cx="4146631" cy="1245216"/>
          </a:xfrm>
        </p:spPr>
        <p:txBody>
          <a:bodyPr>
            <a:normAutofit/>
          </a:bodyPr>
          <a:lstStyle/>
          <a:p>
            <a:r>
              <a:rPr lang="fr-FR" dirty="0"/>
              <a:t>Santé </a:t>
            </a:r>
          </a:p>
          <a:p>
            <a:pPr lvl="1"/>
            <a:r>
              <a:rPr lang="fr-FR" dirty="0"/>
              <a:t>Préserver et améliorer la santé de la population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B6565-9BF0-4851-88BC-481D3FE6E5CB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651511" y="2589415"/>
            <a:ext cx="5686227" cy="14342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fr-FR" sz="2400" u="sng" kern="1200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lang="fr-FR" sz="2400" u="none" kern="1200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lang="fr-FR" sz="2400" u="none" kern="1200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lang="fr-FR" sz="2400" u="none" kern="1200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lang="fr-FR" sz="2400" u="none" kern="1200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Qualité des soins</a:t>
            </a:r>
          </a:p>
          <a:p>
            <a:pPr lvl="1"/>
            <a:r>
              <a:rPr lang="fr-FR" dirty="0"/>
              <a:t>Soins appropriés et efficaces</a:t>
            </a:r>
          </a:p>
          <a:p>
            <a:pPr lvl="1"/>
            <a:r>
              <a:rPr lang="fr-FR" dirty="0"/>
              <a:t>Sécurité (</a:t>
            </a:r>
            <a:r>
              <a:rPr lang="fr-FR" dirty="0" err="1"/>
              <a:t>safety</a:t>
            </a:r>
            <a:r>
              <a:rPr lang="fr-FR" dirty="0"/>
              <a:t>)</a:t>
            </a:r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616025" y="4003150"/>
            <a:ext cx="5377472" cy="22206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fr-FR" sz="2400" u="sng" kern="1200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lang="fr-FR" sz="2400" u="none" kern="1200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lang="fr-FR" sz="2400" u="none" kern="1200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lang="fr-FR" sz="2400" u="none" kern="1200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lang="fr-FR" sz="2400" u="none" kern="1200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Efficience</a:t>
            </a:r>
          </a:p>
          <a:p>
            <a:pPr lvl="1"/>
            <a:r>
              <a:rPr lang="fr-FR" dirty="0"/>
              <a:t>Meilleure utilisation des ressources</a:t>
            </a:r>
          </a:p>
          <a:p>
            <a:pPr lvl="1"/>
            <a:r>
              <a:rPr lang="fr-FR" dirty="0"/>
              <a:t>Notion de budget contraint / limité</a:t>
            </a:r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>
          <a:xfrm>
            <a:off x="651511" y="5376722"/>
            <a:ext cx="5826866" cy="16941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fr-FR" sz="2400" u="sng" kern="1200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lang="fr-FR" sz="2400" u="none" kern="1200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lang="fr-FR" sz="2400" u="none" kern="1200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lang="fr-FR" sz="2400" u="none" kern="1200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lang="fr-FR" sz="2400" u="none" kern="1200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Equité</a:t>
            </a:r>
          </a:p>
          <a:p>
            <a:pPr lvl="1"/>
            <a:r>
              <a:rPr lang="fr-FR" dirty="0"/>
              <a:t>Garantir accès en fonction des besoins</a:t>
            </a:r>
          </a:p>
          <a:p>
            <a:pPr lvl="1"/>
            <a:r>
              <a:rPr lang="fr-FR" dirty="0"/>
              <a:t>Notion de couverture</a:t>
            </a:r>
          </a:p>
        </p:txBody>
      </p:sp>
      <p:pic>
        <p:nvPicPr>
          <p:cNvPr id="10" name="Picture 2" descr="Comment savoir si le fioul livré est de bonne qualité ?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60" t="12369" r="39703" b="9248"/>
          <a:stretch/>
        </p:blipFill>
        <p:spPr bwMode="auto">
          <a:xfrm>
            <a:off x="5451973" y="1808643"/>
            <a:ext cx="1711374" cy="2252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▷ Fiche métier Animateur qualité : salaire, étude, rôle et compétence |  RegionsJob par HelloWor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8754" y="1427572"/>
            <a:ext cx="2019854" cy="2873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File:Energy-efficiency.png — Wikimedia Common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8377" y="4054428"/>
            <a:ext cx="1369940" cy="165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Poêle à bois JUSTUS Meva 5,5kW - Chauffage et climatisation - Bricolage &amp;amp;  Matériaux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317" y="3999770"/>
            <a:ext cx="2344992" cy="1764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Équité - Équité, diversité, inclusion - UQAM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044"/>
          <a:stretch/>
        </p:blipFill>
        <p:spPr bwMode="auto">
          <a:xfrm>
            <a:off x="7294571" y="4061029"/>
            <a:ext cx="3788073" cy="2713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00379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Des dépenses conséquentes (% du PIB, 2020)</a:t>
            </a: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4DB00-EB93-47DA-8EFD-67A58C7C7DDD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4176" y="1203255"/>
            <a:ext cx="9905258" cy="4952630"/>
          </a:xfrm>
          <a:prstGeom prst="rect">
            <a:avLst/>
          </a:prstGeom>
        </p:spPr>
      </p:pic>
      <p:sp>
        <p:nvSpPr>
          <p:cNvPr id="9" name="Ellipse 8"/>
          <p:cNvSpPr/>
          <p:nvPr/>
        </p:nvSpPr>
        <p:spPr>
          <a:xfrm>
            <a:off x="10184570" y="2389358"/>
            <a:ext cx="216024" cy="216024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4621924" y="6259265"/>
            <a:ext cx="6731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En 2020, 284,5 Md€ soit 12,4% du PIB en 2020, 12,4% du PIB en 2021</a:t>
            </a:r>
          </a:p>
        </p:txBody>
      </p:sp>
    </p:spTree>
    <p:extLst>
      <p:ext uri="{BB962C8B-B14F-4D97-AF65-F5344CB8AC3E}">
        <p14:creationId xmlns:p14="http://schemas.microsoft.com/office/powerpoint/2010/main" val="15241535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Système de Santé Français et ses acteurs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/>
          <a:p>
            <a:fld id="{FA8B6565-9BF0-4851-88BC-481D3FE6E5CB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8610600" y="5129718"/>
            <a:ext cx="876300" cy="5207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600" dirty="0"/>
              <a:t>SPF</a:t>
            </a:r>
          </a:p>
        </p:txBody>
      </p:sp>
      <p:sp>
        <p:nvSpPr>
          <p:cNvPr id="8" name="Ellipse 7"/>
          <p:cNvSpPr/>
          <p:nvPr/>
        </p:nvSpPr>
        <p:spPr>
          <a:xfrm>
            <a:off x="9505950" y="5129718"/>
            <a:ext cx="876300" cy="5207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600" dirty="0"/>
              <a:t>HAS</a:t>
            </a:r>
          </a:p>
          <a:p>
            <a:pPr algn="ctr"/>
            <a:r>
              <a:rPr lang="fr-FR" sz="1600" dirty="0"/>
              <a:t>ANSM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85105" y="1446425"/>
            <a:ext cx="3915888" cy="557049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/>
              <a:t>Institutions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374634" y="1315842"/>
            <a:ext cx="3347466" cy="557049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/>
              <a:t>Offre de soins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610600" y="4489571"/>
            <a:ext cx="2705100" cy="557049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/>
              <a:t>Agences sanitaires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277239" y="5698654"/>
            <a:ext cx="2112580" cy="59899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/>
              <a:t>Industrie pharmaceutique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356926" y="4569146"/>
            <a:ext cx="2098571" cy="55704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/>
              <a:t>Payeur</a:t>
            </a:r>
          </a:p>
        </p:txBody>
      </p:sp>
      <p:sp>
        <p:nvSpPr>
          <p:cNvPr id="16" name="Ellipse 15"/>
          <p:cNvSpPr/>
          <p:nvPr/>
        </p:nvSpPr>
        <p:spPr>
          <a:xfrm>
            <a:off x="8610600" y="5693860"/>
            <a:ext cx="876300" cy="5207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600" dirty="0"/>
              <a:t>INCA</a:t>
            </a:r>
          </a:p>
        </p:txBody>
      </p:sp>
      <p:sp>
        <p:nvSpPr>
          <p:cNvPr id="17" name="Ellipse 16"/>
          <p:cNvSpPr/>
          <p:nvPr/>
        </p:nvSpPr>
        <p:spPr>
          <a:xfrm>
            <a:off x="9505950" y="5693860"/>
            <a:ext cx="876300" cy="5207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600" dirty="0"/>
              <a:t>EFS</a:t>
            </a:r>
          </a:p>
        </p:txBody>
      </p:sp>
      <p:sp>
        <p:nvSpPr>
          <p:cNvPr id="20" name="Ellipse 19"/>
          <p:cNvSpPr/>
          <p:nvPr/>
        </p:nvSpPr>
        <p:spPr>
          <a:xfrm>
            <a:off x="10412030" y="5129718"/>
            <a:ext cx="876300" cy="5207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600" dirty="0"/>
              <a:t>ANSES</a:t>
            </a:r>
          </a:p>
        </p:txBody>
      </p:sp>
      <p:sp>
        <p:nvSpPr>
          <p:cNvPr id="21" name="Ellipse 20"/>
          <p:cNvSpPr/>
          <p:nvPr/>
        </p:nvSpPr>
        <p:spPr>
          <a:xfrm>
            <a:off x="10412030" y="5693860"/>
            <a:ext cx="876300" cy="5207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600" dirty="0"/>
              <a:t>ABM</a:t>
            </a:r>
          </a:p>
        </p:txBody>
      </p:sp>
      <p:sp>
        <p:nvSpPr>
          <p:cNvPr id="22" name="Ellipse 21"/>
          <p:cNvSpPr/>
          <p:nvPr/>
        </p:nvSpPr>
        <p:spPr>
          <a:xfrm>
            <a:off x="385104" y="2050328"/>
            <a:ext cx="1215278" cy="52070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600" dirty="0"/>
              <a:t>nationales</a:t>
            </a:r>
          </a:p>
        </p:txBody>
      </p:sp>
      <p:sp>
        <p:nvSpPr>
          <p:cNvPr id="23" name="Ellipse 22"/>
          <p:cNvSpPr/>
          <p:nvPr/>
        </p:nvSpPr>
        <p:spPr>
          <a:xfrm>
            <a:off x="385104" y="2617883"/>
            <a:ext cx="1215278" cy="52070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600" dirty="0"/>
              <a:t>régionales</a:t>
            </a:r>
          </a:p>
        </p:txBody>
      </p:sp>
      <p:sp>
        <p:nvSpPr>
          <p:cNvPr id="24" name="Ellipse 23"/>
          <p:cNvSpPr/>
          <p:nvPr/>
        </p:nvSpPr>
        <p:spPr>
          <a:xfrm>
            <a:off x="385104" y="3185438"/>
            <a:ext cx="1215278" cy="52070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600" dirty="0"/>
              <a:t>locales</a:t>
            </a:r>
          </a:p>
        </p:txBody>
      </p:sp>
      <p:sp>
        <p:nvSpPr>
          <p:cNvPr id="25" name="Rectangle à coins arrondis 24"/>
          <p:cNvSpPr/>
          <p:nvPr/>
        </p:nvSpPr>
        <p:spPr>
          <a:xfrm>
            <a:off x="1665469" y="2050328"/>
            <a:ext cx="2635524" cy="485376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600" dirty="0"/>
              <a:t>Etat, gouvernement, ministère, DGS, DGOS, HCSP, IGAS, CNS</a:t>
            </a:r>
          </a:p>
        </p:txBody>
      </p:sp>
      <p:sp>
        <p:nvSpPr>
          <p:cNvPr id="31" name="Rectangle à coins arrondis 30"/>
          <p:cNvSpPr/>
          <p:nvPr/>
        </p:nvSpPr>
        <p:spPr>
          <a:xfrm>
            <a:off x="1665469" y="2635545"/>
            <a:ext cx="2635524" cy="485376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600" dirty="0"/>
              <a:t>Agences régionales de santé</a:t>
            </a:r>
          </a:p>
        </p:txBody>
      </p:sp>
      <p:sp>
        <p:nvSpPr>
          <p:cNvPr id="32" name="Rectangle à coins arrondis 31"/>
          <p:cNvSpPr/>
          <p:nvPr/>
        </p:nvSpPr>
        <p:spPr>
          <a:xfrm>
            <a:off x="1665469" y="3203100"/>
            <a:ext cx="2635524" cy="485376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600" dirty="0"/>
              <a:t>Délégations territoriales ARS, collectivités locales</a:t>
            </a:r>
          </a:p>
        </p:txBody>
      </p:sp>
      <p:sp>
        <p:nvSpPr>
          <p:cNvPr id="33" name="Ellipse 32"/>
          <p:cNvSpPr/>
          <p:nvPr/>
        </p:nvSpPr>
        <p:spPr>
          <a:xfrm>
            <a:off x="1356926" y="5209389"/>
            <a:ext cx="2098572" cy="5207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600" dirty="0"/>
              <a:t>Assurance Maladie</a:t>
            </a:r>
          </a:p>
        </p:txBody>
      </p:sp>
      <p:sp>
        <p:nvSpPr>
          <p:cNvPr id="34" name="Ellipse 33"/>
          <p:cNvSpPr/>
          <p:nvPr/>
        </p:nvSpPr>
        <p:spPr>
          <a:xfrm>
            <a:off x="1356926" y="5776944"/>
            <a:ext cx="2098572" cy="5207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600" dirty="0"/>
              <a:t>Complémentaires santé</a:t>
            </a:r>
          </a:p>
        </p:txBody>
      </p:sp>
      <p:sp>
        <p:nvSpPr>
          <p:cNvPr id="35" name="Rectangle à coins arrondis 34"/>
          <p:cNvSpPr/>
          <p:nvPr/>
        </p:nvSpPr>
        <p:spPr>
          <a:xfrm>
            <a:off x="8370349" y="2603826"/>
            <a:ext cx="1751499" cy="620692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dirty="0"/>
              <a:t>Soins ambulatoires</a:t>
            </a:r>
          </a:p>
        </p:txBody>
      </p:sp>
      <p:sp>
        <p:nvSpPr>
          <p:cNvPr id="36" name="Rectangle à coins arrondis 35"/>
          <p:cNvSpPr/>
          <p:nvPr/>
        </p:nvSpPr>
        <p:spPr>
          <a:xfrm>
            <a:off x="8365522" y="1948881"/>
            <a:ext cx="1755694" cy="620692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dirty="0"/>
              <a:t>Soins hospitaliers</a:t>
            </a:r>
          </a:p>
          <a:p>
            <a:pPr algn="ctr"/>
            <a:r>
              <a:rPr lang="fr-FR" sz="1400" dirty="0"/>
              <a:t>(établissements de santé)</a:t>
            </a:r>
          </a:p>
        </p:txBody>
      </p:sp>
      <p:sp>
        <p:nvSpPr>
          <p:cNvPr id="37" name="Rectangle à coins arrondis 36"/>
          <p:cNvSpPr/>
          <p:nvPr/>
        </p:nvSpPr>
        <p:spPr>
          <a:xfrm>
            <a:off x="10234167" y="1948881"/>
            <a:ext cx="1487933" cy="1992757"/>
          </a:xfrm>
          <a:prstGeom prst="roundRect">
            <a:avLst>
              <a:gd name="adj" fmla="val 7278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dirty="0"/>
              <a:t>Professionnels de santé</a:t>
            </a:r>
          </a:p>
        </p:txBody>
      </p:sp>
      <p:sp>
        <p:nvSpPr>
          <p:cNvPr id="38" name="Rectangle à coins arrondis 37"/>
          <p:cNvSpPr/>
          <p:nvPr/>
        </p:nvSpPr>
        <p:spPr>
          <a:xfrm>
            <a:off x="8374634" y="3320946"/>
            <a:ext cx="1767839" cy="620692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dirty="0"/>
              <a:t>Structures médico-sociales</a:t>
            </a:r>
            <a:endParaRPr lang="fr-FR" sz="1600" dirty="0"/>
          </a:p>
        </p:txBody>
      </p:sp>
      <p:sp>
        <p:nvSpPr>
          <p:cNvPr id="39" name="Ellipse 38"/>
          <p:cNvSpPr/>
          <p:nvPr/>
        </p:nvSpPr>
        <p:spPr>
          <a:xfrm>
            <a:off x="5441050" y="3024587"/>
            <a:ext cx="1784958" cy="161516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2000" dirty="0"/>
              <a:t>Usagers, patients, associations</a:t>
            </a:r>
          </a:p>
        </p:txBody>
      </p:sp>
      <p:cxnSp>
        <p:nvCxnSpPr>
          <p:cNvPr id="42" name="Connecteur droit avec flèche 41"/>
          <p:cNvCxnSpPr/>
          <p:nvPr/>
        </p:nvCxnSpPr>
        <p:spPr>
          <a:xfrm flipH="1">
            <a:off x="7359241" y="2768600"/>
            <a:ext cx="552859" cy="416838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avec flèche 42"/>
          <p:cNvCxnSpPr/>
          <p:nvPr/>
        </p:nvCxnSpPr>
        <p:spPr>
          <a:xfrm flipH="1" flipV="1">
            <a:off x="4711583" y="2922566"/>
            <a:ext cx="594398" cy="301952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avec flèche 48"/>
          <p:cNvCxnSpPr/>
          <p:nvPr/>
        </p:nvCxnSpPr>
        <p:spPr>
          <a:xfrm flipH="1">
            <a:off x="4711583" y="4316397"/>
            <a:ext cx="594398" cy="346348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avec flèche 50"/>
          <p:cNvCxnSpPr/>
          <p:nvPr/>
        </p:nvCxnSpPr>
        <p:spPr>
          <a:xfrm flipH="1" flipV="1">
            <a:off x="7317702" y="4300843"/>
            <a:ext cx="594398" cy="361902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avec flèche 52"/>
          <p:cNvCxnSpPr/>
          <p:nvPr/>
        </p:nvCxnSpPr>
        <p:spPr>
          <a:xfrm flipV="1">
            <a:off x="6339365" y="4865965"/>
            <a:ext cx="0" cy="603774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6796524"/>
      </p:ext>
    </p:extLst>
  </p:cSld>
  <p:clrMapOvr>
    <a:masterClrMapping/>
  </p:clrMapOvr>
</p:sld>
</file>

<file path=ppt/theme/theme1.xml><?xml version="1.0" encoding="utf-8"?>
<a:theme xmlns:a="http://schemas.openxmlformats.org/drawingml/2006/main" name="Modèle_HN">
  <a:themeElements>
    <a:clrScheme name="Personnalisé_HN_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27C9D"/>
      </a:accent1>
      <a:accent2>
        <a:srgbClr val="FE6D73"/>
      </a:accent2>
      <a:accent3>
        <a:srgbClr val="17C3B2"/>
      </a:accent3>
      <a:accent4>
        <a:srgbClr val="FFCB77"/>
      </a:accent4>
      <a:accent5>
        <a:srgbClr val="FEF9EF"/>
      </a:accent5>
      <a:accent6>
        <a:srgbClr val="1DA0A8"/>
      </a:accent6>
      <a:hlink>
        <a:srgbClr val="0563C1"/>
      </a:hlink>
      <a:folHlink>
        <a:srgbClr val="8B989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Modèle_HN</Template>
  <TotalTime>2924</TotalTime>
  <Words>3561</Words>
  <Application>Microsoft Office PowerPoint</Application>
  <PresentationFormat>Grand écran</PresentationFormat>
  <Paragraphs>460</Paragraphs>
  <Slides>43</Slides>
  <Notes>14</Notes>
  <HiddenSlides>6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43</vt:i4>
      </vt:variant>
    </vt:vector>
  </HeadingPairs>
  <TitlesOfParts>
    <vt:vector size="49" baseType="lpstr">
      <vt:lpstr>Arial</vt:lpstr>
      <vt:lpstr>Calibri</vt:lpstr>
      <vt:lpstr>Calibri Light</vt:lpstr>
      <vt:lpstr>Tahoma</vt:lpstr>
      <vt:lpstr>Wingdings</vt:lpstr>
      <vt:lpstr>Modèle_HN</vt:lpstr>
      <vt:lpstr>Le système de santé Français et ses acteurs Offre de soins et professions de santé</vt:lpstr>
      <vt:lpstr>Plan du cours</vt:lpstr>
      <vt:lpstr>La santé dépend de multiples facteurs </vt:lpstr>
      <vt:lpstr>Définition d’un système de santé </vt:lpstr>
      <vt:lpstr>Objectifs du système de santé</vt:lpstr>
      <vt:lpstr>Objectifs du système de santé</vt:lpstr>
      <vt:lpstr>Objectifs du système de santé</vt:lpstr>
      <vt:lpstr>Des dépenses conséquentes (% du PIB, 2020)</vt:lpstr>
      <vt:lpstr>Le Système de Santé Français et ses acteurs</vt:lpstr>
      <vt:lpstr>Le Système de Santé Français et ses acteurs</vt:lpstr>
      <vt:lpstr>Facteurs de la demande de soins</vt:lpstr>
      <vt:lpstr>Démographie française</vt:lpstr>
      <vt:lpstr>Consommateurs de soins importants</vt:lpstr>
      <vt:lpstr>L’offre de soins à travers quelques exemples</vt:lpstr>
      <vt:lpstr>Quels sont les éléments de l’offre de soins ?</vt:lpstr>
      <vt:lpstr>Soins primaires, secondaires et tertiaires</vt:lpstr>
      <vt:lpstr>Les professionnels de santé : typologie</vt:lpstr>
      <vt:lpstr>Effectifs et mode d’activité en 2016 (source DREES)</vt:lpstr>
      <vt:lpstr>Soins ambulatoires</vt:lpstr>
      <vt:lpstr>Exemple de structures ambulatoires originales à Lyon</vt:lpstr>
      <vt:lpstr>Soins hospitaliers (établissements de santé)</vt:lpstr>
      <vt:lpstr>Soins hospitaliers (établissements de santé)</vt:lpstr>
      <vt:lpstr>Soins hospitaliers (établissements de santé)</vt:lpstr>
      <vt:lpstr>Soins hospitaliers (établissements de santé)</vt:lpstr>
      <vt:lpstr>Etablissements publics de santé </vt:lpstr>
      <vt:lpstr>Centres Hospitaliers Universitaires - CHU</vt:lpstr>
      <vt:lpstr>Centres Hospitaliers - CH</vt:lpstr>
      <vt:lpstr>Etablissements privés d’intérêt collectif - ESPIC</vt:lpstr>
      <vt:lpstr>Etablissements privés d’intérêt collectif - ESPIC</vt:lpstr>
      <vt:lpstr>Etablissements de santé privés à but lucratif</vt:lpstr>
      <vt:lpstr>Zoom : établissements de santé mentale</vt:lpstr>
      <vt:lpstr>Zoom : établissements de proximité</vt:lpstr>
      <vt:lpstr>Zoom : établissements SMR (anciennement SSR)</vt:lpstr>
      <vt:lpstr>Les structures médico-sociales</vt:lpstr>
      <vt:lpstr>Les structures médico-sociales</vt:lpstr>
      <vt:lpstr>Présentation PowerPoint</vt:lpstr>
      <vt:lpstr>Perspectives du Système de Santé</vt:lpstr>
      <vt:lpstr>Présentation PowerPoint</vt:lpstr>
      <vt:lpstr>1. Reconstruire le système de santé pour répondre aux enjeux</vt:lpstr>
      <vt:lpstr>2. Diminuer l’impact des maladies chroniques</vt:lpstr>
      <vt:lpstr>3. Renforcer les actions envers les plus fragiles </vt:lpstr>
      <vt:lpstr>4. Mettre en œuvre une politique systémique de prévention agissant sur les principaux déterminants de la santé selon une approche populationnelle</vt:lpstr>
      <vt:lpstr>Merci pour votre attention 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L’offre de santé publique et de soins</dc:title>
  <dc:creator>Paul-Rémi COLIN</dc:creator>
  <cp:lastModifiedBy>COLIN, Cyrille</cp:lastModifiedBy>
  <cp:revision>100</cp:revision>
  <dcterms:created xsi:type="dcterms:W3CDTF">2020-09-23T18:48:45Z</dcterms:created>
  <dcterms:modified xsi:type="dcterms:W3CDTF">2023-10-03T14:27:52Z</dcterms:modified>
</cp:coreProperties>
</file>