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75" r:id="rId6"/>
    <p:sldId id="259" r:id="rId7"/>
    <p:sldId id="261" r:id="rId8"/>
    <p:sldId id="276" r:id="rId9"/>
    <p:sldId id="277" r:id="rId10"/>
    <p:sldId id="278" r:id="rId11"/>
    <p:sldId id="262" r:id="rId12"/>
    <p:sldId id="267" r:id="rId13"/>
    <p:sldId id="279" r:id="rId14"/>
    <p:sldId id="280" r:id="rId15"/>
    <p:sldId id="281" r:id="rId16"/>
    <p:sldId id="282" r:id="rId17"/>
    <p:sldId id="283" r:id="rId18"/>
    <p:sldId id="284" r:id="rId19"/>
    <p:sldId id="263" r:id="rId20"/>
    <p:sldId id="268" r:id="rId21"/>
    <p:sldId id="285" r:id="rId22"/>
    <p:sldId id="286" r:id="rId23"/>
    <p:sldId id="287" r:id="rId24"/>
    <p:sldId id="288" r:id="rId25"/>
    <p:sldId id="289" r:id="rId26"/>
    <p:sldId id="291" r:id="rId27"/>
    <p:sldId id="290" r:id="rId28"/>
    <p:sldId id="293" r:id="rId29"/>
    <p:sldId id="292" r:id="rId30"/>
    <p:sldId id="264" r:id="rId31"/>
    <p:sldId id="269" r:id="rId32"/>
    <p:sldId id="294" r:id="rId33"/>
    <p:sldId id="296" r:id="rId34"/>
    <p:sldId id="297" r:id="rId35"/>
    <p:sldId id="298" r:id="rId36"/>
    <p:sldId id="270" r:id="rId37"/>
    <p:sldId id="299" r:id="rId38"/>
    <p:sldId id="300" r:id="rId39"/>
    <p:sldId id="295" r:id="rId40"/>
    <p:sldId id="271" r:id="rId41"/>
    <p:sldId id="266"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EA588-05C2-4499-B8ED-24C62F9FC9A0}" v="3" dt="2021-11-29T17:03:37.656"/>
    <p1510:client id="{1FC56EA2-F6B7-45E5-97DE-14E963BEFD0C}" v="6764" dt="2021-08-24T13:29:23.424"/>
    <p1510:client id="{23F9164C-10D9-F4A1-0F8C-7FD4539D1555}" v="871" dt="2021-08-25T14:15:19.748"/>
    <p1510:client id="{2753954B-4B54-C8B4-23EB-1D939BD18874}" v="1981" dt="2021-09-06T14:06:38.767"/>
    <p1510:client id="{74D9842F-BF77-7BFF-C91F-B7CDB7D7A3A2}" v="19" dt="2022-10-03T14:04:54.444"/>
    <p1510:client id="{8E7F79E8-EA4C-2103-85F0-1467D6BA7C9C}" v="1" dt="2021-12-06T18:44:04.514"/>
    <p1510:client id="{9E8C6194-0AAA-A916-3EEC-F840F0A863FE}" v="3" dt="2022-01-07T14:09:12.005"/>
    <p1510:client id="{9EA29B36-86D8-20FC-3F0F-36FE277FD033}" v="101" dt="2021-11-08T15:04:41.040"/>
    <p1510:client id="{C13911DF-62ED-BE71-57B8-8E24E396D364}" v="526" dt="2021-09-06T15:21:33.002"/>
    <p1510:client id="{C5000E94-1037-7657-E14B-B33FC9897B8B}" v="3" dt="2021-12-06T17:30:47.078"/>
    <p1510:client id="{C73EF8EC-F955-27A5-5F70-8A2F1B24467B}" v="5598" dt="2022-10-17T07:37:23.777"/>
    <p1510:client id="{D40813E6-60EC-2610-B62C-42B5BF2253E2}" v="546" dt="2021-09-06T14:28:06.968"/>
    <p1510:client id="{DA0CA9CC-300E-0020-7736-C736204B3DCD}" v="1571" dt="2021-09-10T11:06:53.263"/>
    <p1510:client id="{E725AF2B-A3C0-6FA2-B9DD-28C277373424}" v="1043" dt="2021-11-08T12:43:20.211"/>
    <p1510:client id="{F47B9C45-962B-46F7-0653-0891DCA671FC}" v="551" dt="2021-09-08T07:57:31.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17.10.2022</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17.10.2022</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17.10.2022</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17.10.2022</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17.10.2022</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17.10.2022</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17.10.2022</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17.10.2022</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17.10.2022</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17.10.2022</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17.10.2022</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17.10.2022</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microsoft.com/office/2007/relationships/hdphoto" Target="../media/hdphoto2.wdp"/><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ctrTitle"/>
          </p:nvPr>
        </p:nvSpPr>
        <p:spPr>
          <a:xfrm>
            <a:off x="1870997" y="1607809"/>
            <a:ext cx="9236026" cy="2876680"/>
          </a:xfrm>
        </p:spPr>
        <p:txBody>
          <a:bodyPr anchor="b">
            <a:normAutofit/>
          </a:bodyPr>
          <a:lstStyle/>
          <a:p>
            <a:pPr algn="l"/>
            <a:r>
              <a:rPr lang="de-DE" sz="5600" b="1">
                <a:solidFill>
                  <a:srgbClr val="FFFFFF"/>
                </a:solidFill>
              </a:rPr>
              <a:t>Engagement et Changement de comportements : modèles et théories appliqués à la santé</a:t>
            </a:r>
            <a:endParaRPr lang="en-US" sz="5600">
              <a:solidFill>
                <a:srgbClr val="FFFFFF"/>
              </a:solidFill>
            </a:endParaRPr>
          </a:p>
          <a:p>
            <a:pPr algn="l"/>
            <a:endParaRPr lang="de-DE" sz="5600">
              <a:solidFill>
                <a:srgbClr val="FFFFFF"/>
              </a:solidFill>
              <a:cs typeface="Calibri Light"/>
            </a:endParaRPr>
          </a:p>
        </p:txBody>
      </p:sp>
      <p:sp>
        <p:nvSpPr>
          <p:cNvPr id="3" name="Sous-titre 2"/>
          <p:cNvSpPr>
            <a:spLocks noGrp="1"/>
          </p:cNvSpPr>
          <p:nvPr>
            <p:ph type="subTitle" idx="1"/>
          </p:nvPr>
        </p:nvSpPr>
        <p:spPr>
          <a:xfrm>
            <a:off x="1987499" y="4810308"/>
            <a:ext cx="9003022" cy="1076551"/>
          </a:xfrm>
        </p:spPr>
        <p:txBody>
          <a:bodyPr vert="horz" lIns="91440" tIns="45720" rIns="91440" bIns="45720" rtlCol="0">
            <a:normAutofit/>
          </a:bodyPr>
          <a:lstStyle/>
          <a:p>
            <a:pPr algn="l"/>
            <a:r>
              <a:rPr lang="de-DE" sz="1100">
                <a:cs typeface="Calibri"/>
              </a:rPr>
              <a:t>Eric </a:t>
            </a:r>
            <a:r>
              <a:rPr lang="de-DE" sz="1100" err="1">
                <a:cs typeface="Calibri"/>
              </a:rPr>
              <a:t>Chabanat</a:t>
            </a:r>
            <a:endParaRPr lang="de-DE" sz="1100">
              <a:cs typeface="Calibri"/>
            </a:endParaRPr>
          </a:p>
          <a:p>
            <a:pPr algn="l"/>
            <a:r>
              <a:rPr lang="de-DE" sz="1100" i="1" err="1">
                <a:cs typeface="Calibri"/>
              </a:rPr>
              <a:t>Psychologue</a:t>
            </a:r>
            <a:r>
              <a:rPr lang="de-DE" sz="1100" i="1">
                <a:cs typeface="Calibri"/>
              </a:rPr>
              <a:t> </a:t>
            </a:r>
            <a:r>
              <a:rPr lang="de-DE" sz="1100" i="1" err="1">
                <a:cs typeface="Calibri"/>
              </a:rPr>
              <a:t>spécialisé</a:t>
            </a:r>
            <a:r>
              <a:rPr lang="de-DE" sz="1100" i="1">
                <a:cs typeface="Calibri"/>
              </a:rPr>
              <a:t> en </a:t>
            </a:r>
            <a:r>
              <a:rPr lang="de-DE" sz="1100" i="1" err="1">
                <a:cs typeface="Calibri"/>
              </a:rPr>
              <a:t>psychologie</a:t>
            </a:r>
            <a:r>
              <a:rPr lang="de-DE" sz="1100" i="1">
                <a:cs typeface="Calibri"/>
              </a:rPr>
              <a:t> </a:t>
            </a:r>
            <a:r>
              <a:rPr lang="de-DE" sz="1100" i="1" err="1">
                <a:cs typeface="Calibri"/>
              </a:rPr>
              <a:t>cognitive</a:t>
            </a:r>
            <a:r>
              <a:rPr lang="de-DE" sz="1100" i="1">
                <a:cs typeface="Calibri"/>
              </a:rPr>
              <a:t> et </a:t>
            </a:r>
            <a:r>
              <a:rPr lang="de-DE" sz="1100" i="1" err="1">
                <a:cs typeface="Calibri"/>
              </a:rPr>
              <a:t>neuropsychologie</a:t>
            </a:r>
            <a:endParaRPr lang="de-DE" sz="1100" i="1">
              <a:cs typeface="Calibri"/>
            </a:endParaRPr>
          </a:p>
          <a:p>
            <a:pPr algn="l"/>
            <a:r>
              <a:rPr lang="de-DE" sz="1100" i="1">
                <a:cs typeface="Calibri"/>
              </a:rPr>
              <a:t>Institut des Sciences et </a:t>
            </a:r>
            <a:r>
              <a:rPr lang="de-DE" sz="1100" i="1" err="1">
                <a:cs typeface="Calibri"/>
              </a:rPr>
              <a:t>Techniques</a:t>
            </a:r>
            <a:r>
              <a:rPr lang="de-DE" sz="1100" i="1">
                <a:cs typeface="Calibri"/>
              </a:rPr>
              <a:t> de </a:t>
            </a:r>
            <a:r>
              <a:rPr lang="de-DE" sz="1100" i="1" err="1">
                <a:cs typeface="Calibri"/>
              </a:rPr>
              <a:t>Réadaptation</a:t>
            </a:r>
            <a:endParaRPr lang="de-DE" sz="1100" i="1">
              <a:cs typeface="Calibri"/>
            </a:endParaRPr>
          </a:p>
          <a:p>
            <a:pPr algn="l"/>
            <a:r>
              <a:rPr lang="de-DE" sz="1100" i="1" err="1">
                <a:cs typeface="Calibri"/>
              </a:rPr>
              <a:t>Centre</a:t>
            </a:r>
            <a:r>
              <a:rPr lang="de-DE" sz="1100" i="1">
                <a:cs typeface="Calibri"/>
              </a:rPr>
              <a:t> de Recherche en </a:t>
            </a:r>
            <a:r>
              <a:rPr lang="de-DE" sz="1100" i="1" err="1">
                <a:cs typeface="Calibri"/>
              </a:rPr>
              <a:t>Neurosciences</a:t>
            </a:r>
            <a:r>
              <a:rPr lang="de-DE" sz="1100" i="1">
                <a:cs typeface="Calibri"/>
              </a:rPr>
              <a:t> de Lyon/Equipe </a:t>
            </a:r>
            <a:r>
              <a:rPr lang="de-DE" sz="1100" i="1" err="1">
                <a:cs typeface="Calibri"/>
              </a:rPr>
              <a:t>Trajectoires</a:t>
            </a:r>
            <a:endParaRPr lang="de-DE" sz="1100" i="1">
              <a:cs typeface="Calibri"/>
            </a:endParaRPr>
          </a:p>
        </p:txBody>
      </p:sp>
    </p:spTree>
    <p:extLst>
      <p:ext uri="{BB962C8B-B14F-4D97-AF65-F5344CB8AC3E}">
        <p14:creationId xmlns:p14="http://schemas.microsoft.com/office/powerpoint/2010/main" val="3784089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8D90F-8676-43B2-AC39-8582CE29EEA8}"/>
              </a:ext>
            </a:extLst>
          </p:cNvPr>
          <p:cNvSpPr txBox="1"/>
          <p:nvPr/>
        </p:nvSpPr>
        <p:spPr>
          <a:xfrm>
            <a:off x="485775" y="1743075"/>
            <a:ext cx="561022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cs typeface="Calibri"/>
              </a:rPr>
              <a:t>Le modèle Expectancy-Value de Ajzen &amp; Fishbein, 1975</a:t>
            </a:r>
          </a:p>
          <a:p>
            <a:pPr marL="285750" indent="-285750">
              <a:buFont typeface="Arial"/>
              <a:buChar char="•"/>
            </a:pPr>
            <a:r>
              <a:rPr lang="en-US">
                <a:cs typeface="Calibri"/>
              </a:rPr>
              <a:t>Lien entre comportement et croyances sur un objet</a:t>
            </a:r>
          </a:p>
          <a:p>
            <a:pPr marL="285750" indent="-285750">
              <a:buFont typeface="Arial"/>
              <a:buChar char="•"/>
            </a:pPr>
            <a:r>
              <a:rPr lang="en-US">
                <a:cs typeface="Calibri"/>
              </a:rPr>
              <a:t>Le sujet a des attentes (expectancies) et attribue de la valeur à un comportement en fonction de sa capacité à combler les attentes</a:t>
            </a:r>
          </a:p>
          <a:p>
            <a:pPr marL="285750" indent="-285750">
              <a:buFont typeface="Arial"/>
              <a:buChar char="•"/>
            </a:pPr>
            <a:r>
              <a:rPr lang="en-US">
                <a:cs typeface="Calibri"/>
              </a:rPr>
              <a:t>L'intention d'adopter le comportement découle de cette valeur</a:t>
            </a:r>
          </a:p>
        </p:txBody>
      </p:sp>
      <p:grpSp>
        <p:nvGrpSpPr>
          <p:cNvPr id="3" name="Group 2">
            <a:extLst>
              <a:ext uri="{FF2B5EF4-FFF2-40B4-BE49-F238E27FC236}">
                <a16:creationId xmlns:a16="http://schemas.microsoft.com/office/drawing/2014/main" id="{98135D74-7EA3-4C1D-94ED-A73768631181}"/>
              </a:ext>
            </a:extLst>
          </p:cNvPr>
          <p:cNvGrpSpPr/>
          <p:nvPr/>
        </p:nvGrpSpPr>
        <p:grpSpPr>
          <a:xfrm>
            <a:off x="7515230" y="219962"/>
            <a:ext cx="822703" cy="780626"/>
            <a:chOff x="6717770" y="4990151"/>
            <a:chExt cx="822703" cy="780626"/>
          </a:xfrm>
        </p:grpSpPr>
        <p:sp>
          <p:nvSpPr>
            <p:cNvPr id="15" name="Ellipse 67">
              <a:extLst>
                <a:ext uri="{FF2B5EF4-FFF2-40B4-BE49-F238E27FC236}">
                  <a16:creationId xmlns:a16="http://schemas.microsoft.com/office/drawing/2014/main" id="{39BCB3B4-0F7B-4416-9AAA-72F99BC82CF7}"/>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Graphique 81" descr="Podcasting avec un remplissage uni">
              <a:extLst>
                <a:ext uri="{FF2B5EF4-FFF2-40B4-BE49-F238E27FC236}">
                  <a16:creationId xmlns:a16="http://schemas.microsoft.com/office/drawing/2014/main" id="{4B9C0573-EC92-4489-940C-7D3677D91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4" name="TextBox 3">
            <a:extLst>
              <a:ext uri="{FF2B5EF4-FFF2-40B4-BE49-F238E27FC236}">
                <a16:creationId xmlns:a16="http://schemas.microsoft.com/office/drawing/2014/main" id="{17DF5948-3A32-45A6-BE2C-641BA92BD9F7}"/>
              </a:ext>
            </a:extLst>
          </p:cNvPr>
          <p:cNvSpPr txBox="1"/>
          <p:nvPr/>
        </p:nvSpPr>
        <p:spPr>
          <a:xfrm>
            <a:off x="8467725" y="447675"/>
            <a:ext cx="3581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 attitudes en psychologie sociale</a:t>
            </a:r>
            <a:endParaRPr lang="en-US">
              <a:cs typeface="Calibri"/>
            </a:endParaRPr>
          </a:p>
        </p:txBody>
      </p:sp>
      <p:sp>
        <p:nvSpPr>
          <p:cNvPr id="6" name="ZoneTexte 51">
            <a:extLst>
              <a:ext uri="{FF2B5EF4-FFF2-40B4-BE49-F238E27FC236}">
                <a16:creationId xmlns:a16="http://schemas.microsoft.com/office/drawing/2014/main" id="{D7377E79-329B-495A-AFBE-D75EAC0FAA3D}"/>
              </a:ext>
            </a:extLst>
          </p:cNvPr>
          <p:cNvSpPr txBox="1"/>
          <p:nvPr/>
        </p:nvSpPr>
        <p:spPr>
          <a:xfrm>
            <a:off x="1146670" y="365442"/>
            <a:ext cx="4415581" cy="707886"/>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cs typeface="Calibri"/>
              </a:rPr>
              <a:t>Un modèle de comportement basé sur les attitudes</a:t>
            </a:r>
          </a:p>
        </p:txBody>
      </p:sp>
      <p:sp>
        <p:nvSpPr>
          <p:cNvPr id="9" name="Ellipse 26">
            <a:extLst>
              <a:ext uri="{FF2B5EF4-FFF2-40B4-BE49-F238E27FC236}">
                <a16:creationId xmlns:a16="http://schemas.microsoft.com/office/drawing/2014/main" id="{2C794F1F-6555-4698-A7C6-5D2F30813053}"/>
              </a:ext>
            </a:extLst>
          </p:cNvPr>
          <p:cNvSpPr/>
          <p:nvPr/>
        </p:nvSpPr>
        <p:spPr>
          <a:xfrm>
            <a:off x="265410" y="169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 name="Image 31" descr="Une image contenant instrument d’écriture, stationnaire&#10;&#10;Description générée automatiquement">
            <a:extLst>
              <a:ext uri="{FF2B5EF4-FFF2-40B4-BE49-F238E27FC236}">
                <a16:creationId xmlns:a16="http://schemas.microsoft.com/office/drawing/2014/main" id="{7A4DDA21-A4C0-4F94-AB5D-BEA4B0354557}"/>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26370" y="354913"/>
            <a:ext cx="676839" cy="409276"/>
          </a:xfrm>
          <a:prstGeom prst="rect">
            <a:avLst/>
          </a:prstGeom>
        </p:spPr>
      </p:pic>
      <p:sp>
        <p:nvSpPr>
          <p:cNvPr id="11" name="Rectangle: Rounded Corners 10">
            <a:extLst>
              <a:ext uri="{FF2B5EF4-FFF2-40B4-BE49-F238E27FC236}">
                <a16:creationId xmlns:a16="http://schemas.microsoft.com/office/drawing/2014/main" id="{E7508A5B-F54B-46EC-9370-CCC735BE64B6}"/>
              </a:ext>
            </a:extLst>
          </p:cNvPr>
          <p:cNvSpPr/>
          <p:nvPr/>
        </p:nvSpPr>
        <p:spPr>
          <a:xfrm>
            <a:off x="6467475" y="2943225"/>
            <a:ext cx="2581275" cy="685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Composante cognitive ou croyances</a:t>
            </a:r>
            <a:endParaRPr lang="en-US"/>
          </a:p>
        </p:txBody>
      </p:sp>
      <p:sp>
        <p:nvSpPr>
          <p:cNvPr id="19" name="Rectangle: Rounded Corners 18">
            <a:extLst>
              <a:ext uri="{FF2B5EF4-FFF2-40B4-BE49-F238E27FC236}">
                <a16:creationId xmlns:a16="http://schemas.microsoft.com/office/drawing/2014/main" id="{DC4A30F7-BC20-445E-99CC-099272C487D1}"/>
              </a:ext>
            </a:extLst>
          </p:cNvPr>
          <p:cNvSpPr/>
          <p:nvPr/>
        </p:nvSpPr>
        <p:spPr>
          <a:xfrm>
            <a:off x="9334500" y="2943225"/>
            <a:ext cx="2581275" cy="685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Composante affective</a:t>
            </a:r>
            <a:endParaRPr lang="en-US"/>
          </a:p>
        </p:txBody>
      </p:sp>
      <p:sp>
        <p:nvSpPr>
          <p:cNvPr id="21" name="Flowchart: Decision 20">
            <a:extLst>
              <a:ext uri="{FF2B5EF4-FFF2-40B4-BE49-F238E27FC236}">
                <a16:creationId xmlns:a16="http://schemas.microsoft.com/office/drawing/2014/main" id="{47902734-26EC-4505-95E4-EB48895DBE25}"/>
              </a:ext>
            </a:extLst>
          </p:cNvPr>
          <p:cNvSpPr/>
          <p:nvPr/>
        </p:nvSpPr>
        <p:spPr>
          <a:xfrm>
            <a:off x="8201025" y="4199001"/>
            <a:ext cx="2000250" cy="971550"/>
          </a:xfrm>
          <a:prstGeom prst="flowChartDecisi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La course à pieds</a:t>
            </a:r>
          </a:p>
        </p:txBody>
      </p:sp>
      <p:sp>
        <p:nvSpPr>
          <p:cNvPr id="22" name="Arrow: Curved Right 21">
            <a:extLst>
              <a:ext uri="{FF2B5EF4-FFF2-40B4-BE49-F238E27FC236}">
                <a16:creationId xmlns:a16="http://schemas.microsoft.com/office/drawing/2014/main" id="{010C8E9E-EC7A-4A65-9F6D-610294409AC6}"/>
              </a:ext>
            </a:extLst>
          </p:cNvPr>
          <p:cNvSpPr/>
          <p:nvPr/>
        </p:nvSpPr>
        <p:spPr>
          <a:xfrm rot="-1980000">
            <a:off x="7183394" y="3935523"/>
            <a:ext cx="74295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urved Right 22">
            <a:extLst>
              <a:ext uri="{FF2B5EF4-FFF2-40B4-BE49-F238E27FC236}">
                <a16:creationId xmlns:a16="http://schemas.microsoft.com/office/drawing/2014/main" id="{3A6B65CC-5FCC-4D5A-8E26-52B460F3B09B}"/>
              </a:ext>
            </a:extLst>
          </p:cNvPr>
          <p:cNvSpPr/>
          <p:nvPr/>
        </p:nvSpPr>
        <p:spPr>
          <a:xfrm rot="1980000" flipH="1">
            <a:off x="10517144" y="3935523"/>
            <a:ext cx="74295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Speech Bubble: Rectangle with Corners Rounded 23">
            <a:extLst>
              <a:ext uri="{FF2B5EF4-FFF2-40B4-BE49-F238E27FC236}">
                <a16:creationId xmlns:a16="http://schemas.microsoft.com/office/drawing/2014/main" id="{5B06C140-E29A-42F3-A870-D83538C6BE52}"/>
              </a:ext>
            </a:extLst>
          </p:cNvPr>
          <p:cNvSpPr/>
          <p:nvPr/>
        </p:nvSpPr>
        <p:spPr>
          <a:xfrm>
            <a:off x="6162675" y="1636776"/>
            <a:ext cx="2038350" cy="1047750"/>
          </a:xfrm>
          <a:prstGeom prst="wedgeRoundRect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sz="1200">
                <a:cs typeface="Calibri" panose="020F0502020204030204"/>
              </a:rPr>
              <a:t>Aide à être en forme</a:t>
            </a:r>
            <a:endParaRPr lang="en-US"/>
          </a:p>
          <a:p>
            <a:pPr marL="285750" indent="-285750">
              <a:buFont typeface="Arial"/>
              <a:buChar char="•"/>
            </a:pPr>
            <a:r>
              <a:rPr lang="en-US" sz="1200">
                <a:cs typeface="Calibri" panose="020F0502020204030204"/>
              </a:rPr>
              <a:t>Maintien mon poids</a:t>
            </a:r>
          </a:p>
          <a:p>
            <a:pPr marL="285750" indent="-285750">
              <a:buFont typeface="Arial"/>
              <a:buChar char="•"/>
            </a:pPr>
            <a:r>
              <a:rPr lang="en-US" sz="1200">
                <a:cs typeface="Calibri" panose="020F0502020204030204"/>
              </a:rPr>
              <a:t>C'est fatiguant</a:t>
            </a:r>
          </a:p>
          <a:p>
            <a:pPr marL="285750" indent="-285750">
              <a:buFont typeface="Arial"/>
              <a:buChar char="•"/>
            </a:pPr>
            <a:r>
              <a:rPr lang="en-US" sz="1200">
                <a:cs typeface="Calibri" panose="020F0502020204030204"/>
              </a:rPr>
              <a:t>Ça prend du temps</a:t>
            </a:r>
          </a:p>
          <a:p>
            <a:pPr marL="285750" indent="-285750">
              <a:buFont typeface="Arial"/>
              <a:buChar char="•"/>
            </a:pPr>
            <a:r>
              <a:rPr lang="en-US" sz="1200">
                <a:cs typeface="Calibri" panose="020F0502020204030204"/>
              </a:rPr>
              <a:t>renforce le coeur</a:t>
            </a:r>
          </a:p>
        </p:txBody>
      </p:sp>
      <p:sp>
        <p:nvSpPr>
          <p:cNvPr id="25" name="Speech Bubble: Rectangle with Corners Rounded 24">
            <a:extLst>
              <a:ext uri="{FF2B5EF4-FFF2-40B4-BE49-F238E27FC236}">
                <a16:creationId xmlns:a16="http://schemas.microsoft.com/office/drawing/2014/main" id="{0266EC50-20A0-46AE-8185-D3083BDFBC36}"/>
              </a:ext>
            </a:extLst>
          </p:cNvPr>
          <p:cNvSpPr/>
          <p:nvPr/>
        </p:nvSpPr>
        <p:spPr>
          <a:xfrm>
            <a:off x="9801225" y="1655826"/>
            <a:ext cx="1609725" cy="981075"/>
          </a:xfrm>
          <a:prstGeom prst="wedgeRoundRect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7" descr="Contour de visage en colère avec un remplissage uni">
            <a:extLst>
              <a:ext uri="{FF2B5EF4-FFF2-40B4-BE49-F238E27FC236}">
                <a16:creationId xmlns:a16="http://schemas.microsoft.com/office/drawing/2014/main" id="{4CF046FD-4AFF-450F-8B2A-73126F853C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7900" y="1704975"/>
            <a:ext cx="466725" cy="476250"/>
          </a:xfrm>
          <a:prstGeom prst="rect">
            <a:avLst/>
          </a:prstGeom>
        </p:spPr>
      </p:pic>
      <p:pic>
        <p:nvPicPr>
          <p:cNvPr id="28" name="Graphic 28" descr="Contour de visage avec grimace avec un remplissage uni">
            <a:extLst>
              <a:ext uri="{FF2B5EF4-FFF2-40B4-BE49-F238E27FC236}">
                <a16:creationId xmlns:a16="http://schemas.microsoft.com/office/drawing/2014/main" id="{45BC6443-56B7-4BAD-A1A4-E165F58299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34625" y="1943100"/>
            <a:ext cx="466725" cy="438150"/>
          </a:xfrm>
          <a:prstGeom prst="rect">
            <a:avLst/>
          </a:prstGeom>
        </p:spPr>
      </p:pic>
      <p:pic>
        <p:nvPicPr>
          <p:cNvPr id="29" name="Graphic 29" descr="Contour de visage triste avec un remplissage uni">
            <a:extLst>
              <a:ext uri="{FF2B5EF4-FFF2-40B4-BE49-F238E27FC236}">
                <a16:creationId xmlns:a16="http://schemas.microsoft.com/office/drawing/2014/main" id="{4D4B7F8B-8C49-441E-9B2A-15611AEA4D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48975" y="2114550"/>
            <a:ext cx="428625" cy="409575"/>
          </a:xfrm>
          <a:prstGeom prst="rect">
            <a:avLst/>
          </a:prstGeom>
        </p:spPr>
      </p:pic>
      <p:pic>
        <p:nvPicPr>
          <p:cNvPr id="31" name="Graphic 31" descr="Contour de visage inquiet avec un remplissage uni">
            <a:extLst>
              <a:ext uri="{FF2B5EF4-FFF2-40B4-BE49-F238E27FC236}">
                <a16:creationId xmlns:a16="http://schemas.microsoft.com/office/drawing/2014/main" id="{5E138342-60C0-4BFB-8F51-53966F8CC7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25150" y="1676400"/>
            <a:ext cx="428625" cy="438150"/>
          </a:xfrm>
          <a:prstGeom prst="rect">
            <a:avLst/>
          </a:prstGeom>
        </p:spPr>
      </p:pic>
      <p:pic>
        <p:nvPicPr>
          <p:cNvPr id="32" name="Graphic 32" descr="Contour de visage souriant et des cœurs avec un remplissage uni">
            <a:extLst>
              <a:ext uri="{FF2B5EF4-FFF2-40B4-BE49-F238E27FC236}">
                <a16:creationId xmlns:a16="http://schemas.microsoft.com/office/drawing/2014/main" id="{238E0AD6-CAE8-4F87-88E0-EF4D966B877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67900" y="2143125"/>
            <a:ext cx="466725" cy="438150"/>
          </a:xfrm>
          <a:prstGeom prst="rect">
            <a:avLst/>
          </a:prstGeom>
        </p:spPr>
      </p:pic>
      <p:cxnSp>
        <p:nvCxnSpPr>
          <p:cNvPr id="33" name="Straight Arrow Connector 32">
            <a:extLst>
              <a:ext uri="{FF2B5EF4-FFF2-40B4-BE49-F238E27FC236}">
                <a16:creationId xmlns:a16="http://schemas.microsoft.com/office/drawing/2014/main" id="{451B2F22-3266-4276-A164-6A621C56B2BE}"/>
              </a:ext>
            </a:extLst>
          </p:cNvPr>
          <p:cNvCxnSpPr/>
          <p:nvPr/>
        </p:nvCxnSpPr>
        <p:spPr>
          <a:xfrm flipH="1" flipV="1">
            <a:off x="7962900" y="1981200"/>
            <a:ext cx="2695575" cy="257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618985-ED97-4897-8BDC-281DC3D44097}"/>
              </a:ext>
            </a:extLst>
          </p:cNvPr>
          <p:cNvCxnSpPr/>
          <p:nvPr/>
        </p:nvCxnSpPr>
        <p:spPr>
          <a:xfrm flipH="1">
            <a:off x="7743825" y="1914525"/>
            <a:ext cx="306705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BD874AA-E0EE-4514-B3E6-FCA99939174F}"/>
              </a:ext>
            </a:extLst>
          </p:cNvPr>
          <p:cNvCxnSpPr/>
          <p:nvPr/>
        </p:nvCxnSpPr>
        <p:spPr>
          <a:xfrm flipH="1">
            <a:off x="7658100" y="2362200"/>
            <a:ext cx="2266950" cy="17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E61A0D6C-AC80-4FDE-9860-FAD617D1F925}"/>
              </a:ext>
            </a:extLst>
          </p:cNvPr>
          <p:cNvSpPr/>
          <p:nvPr/>
        </p:nvSpPr>
        <p:spPr>
          <a:xfrm>
            <a:off x="7781924" y="5591175"/>
            <a:ext cx="3105150" cy="685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Composante conative ou intention comportementale</a:t>
            </a:r>
            <a:endParaRPr lang="en-US"/>
          </a:p>
        </p:txBody>
      </p:sp>
      <p:sp>
        <p:nvSpPr>
          <p:cNvPr id="39" name="TextBox 38">
            <a:extLst>
              <a:ext uri="{FF2B5EF4-FFF2-40B4-BE49-F238E27FC236}">
                <a16:creationId xmlns:a16="http://schemas.microsoft.com/office/drawing/2014/main" id="{78F09C34-074B-43D6-B28C-FA3511468B63}"/>
              </a:ext>
            </a:extLst>
          </p:cNvPr>
          <p:cNvSpPr txBox="1"/>
          <p:nvPr/>
        </p:nvSpPr>
        <p:spPr>
          <a:xfrm>
            <a:off x="666750" y="4552950"/>
            <a:ext cx="57435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Mais on verra que l'intention ne suffit malheureusement pas pour adopter un comportement de façon pérenne</a:t>
            </a:r>
          </a:p>
        </p:txBody>
      </p:sp>
    </p:spTree>
    <p:extLst>
      <p:ext uri="{BB962C8B-B14F-4D97-AF65-F5344CB8AC3E}">
        <p14:creationId xmlns:p14="http://schemas.microsoft.com/office/powerpoint/2010/main" val="257020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7B91D8-7A53-4E5C-955F-9C9E71996C10}"/>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De quoi va-t-on parler ?</a:t>
            </a:r>
            <a:endParaRPr lang="en-US" sz="4000">
              <a:solidFill>
                <a:srgbClr val="FFFFFF"/>
              </a:solidFill>
            </a:endParaRPr>
          </a:p>
        </p:txBody>
      </p:sp>
      <p:grpSp>
        <p:nvGrpSpPr>
          <p:cNvPr id="7" name="Group 6">
            <a:extLst>
              <a:ext uri="{FF2B5EF4-FFF2-40B4-BE49-F238E27FC236}">
                <a16:creationId xmlns:a16="http://schemas.microsoft.com/office/drawing/2014/main" id="{D8C623CA-BB45-407C-BFDF-683AF8327D06}"/>
              </a:ext>
            </a:extLst>
          </p:cNvPr>
          <p:cNvGrpSpPr/>
          <p:nvPr/>
        </p:nvGrpSpPr>
        <p:grpSpPr>
          <a:xfrm>
            <a:off x="1962155" y="2401187"/>
            <a:ext cx="822703" cy="780626"/>
            <a:chOff x="6717770" y="4990151"/>
            <a:chExt cx="822703" cy="780626"/>
          </a:xfrm>
        </p:grpSpPr>
        <p:sp>
          <p:nvSpPr>
            <p:cNvPr id="20" name="Ellipse 67">
              <a:extLst>
                <a:ext uri="{FF2B5EF4-FFF2-40B4-BE49-F238E27FC236}">
                  <a16:creationId xmlns:a16="http://schemas.microsoft.com/office/drawing/2014/main" id="{C8667B77-001F-4FC7-A48A-51BF60332E8E}"/>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4" name="Graphique 81" descr="Podcasting avec un remplissage uni">
              <a:extLst>
                <a:ext uri="{FF2B5EF4-FFF2-40B4-BE49-F238E27FC236}">
                  <a16:creationId xmlns:a16="http://schemas.microsoft.com/office/drawing/2014/main" id="{00797C4A-E029-49B4-8BE3-3F1AA87166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23" name="Ellipse 71">
            <a:extLst>
              <a:ext uri="{FF2B5EF4-FFF2-40B4-BE49-F238E27FC236}">
                <a16:creationId xmlns:a16="http://schemas.microsoft.com/office/drawing/2014/main" id="{5C57BF74-4443-46D5-AC3A-44A2E6A031F4}"/>
              </a:ext>
            </a:extLst>
          </p:cNvPr>
          <p:cNvSpPr/>
          <p:nvPr/>
        </p:nvSpPr>
        <p:spPr>
          <a:xfrm>
            <a:off x="6961221" y="5911606"/>
            <a:ext cx="1676510"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Image 28" descr="Une image contenant invertébré, mollusque&#10;&#10;Description générée automatiquement">
            <a:extLst>
              <a:ext uri="{FF2B5EF4-FFF2-40B4-BE49-F238E27FC236}">
                <a16:creationId xmlns:a16="http://schemas.microsoft.com/office/drawing/2014/main" id="{8D16C942-3AAD-4D15-87A6-4D7D643F6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703" y="6048952"/>
            <a:ext cx="498426" cy="549040"/>
          </a:xfrm>
          <a:prstGeom prst="rect">
            <a:avLst/>
          </a:prstGeom>
        </p:spPr>
      </p:pic>
      <p:grpSp>
        <p:nvGrpSpPr>
          <p:cNvPr id="5" name="Group 4">
            <a:extLst>
              <a:ext uri="{FF2B5EF4-FFF2-40B4-BE49-F238E27FC236}">
                <a16:creationId xmlns:a16="http://schemas.microsoft.com/office/drawing/2014/main" id="{15C353A0-9E9F-4048-A4DD-6D30723D3BEC}"/>
              </a:ext>
            </a:extLst>
          </p:cNvPr>
          <p:cNvGrpSpPr/>
          <p:nvPr/>
        </p:nvGrpSpPr>
        <p:grpSpPr>
          <a:xfrm>
            <a:off x="1040823" y="3450369"/>
            <a:ext cx="822703" cy="780626"/>
            <a:chOff x="1040823" y="3450369"/>
            <a:chExt cx="822703" cy="780626"/>
          </a:xfrm>
        </p:grpSpPr>
        <p:sp>
          <p:nvSpPr>
            <p:cNvPr id="28" name="Ellipse 30">
              <a:extLst>
                <a:ext uri="{FF2B5EF4-FFF2-40B4-BE49-F238E27FC236}">
                  <a16:creationId xmlns:a16="http://schemas.microsoft.com/office/drawing/2014/main" id="{BF2921C0-361F-421D-99B0-ABA4EDBAF9FC}"/>
                </a:ext>
              </a:extLst>
            </p:cNvPr>
            <p:cNvSpPr/>
            <p:nvPr/>
          </p:nvSpPr>
          <p:spPr>
            <a:xfrm>
              <a:off x="1040823" y="345036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9" name="Image 18">
              <a:extLst>
                <a:ext uri="{FF2B5EF4-FFF2-40B4-BE49-F238E27FC236}">
                  <a16:creationId xmlns:a16="http://schemas.microsoft.com/office/drawing/2014/main" id="{0862D66B-C673-46F4-87F9-596F99795DD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55365" y="3543500"/>
              <a:ext cx="585394" cy="585394"/>
            </a:xfrm>
            <a:prstGeom prst="rect">
              <a:avLst/>
            </a:prstGeom>
          </p:spPr>
        </p:pic>
      </p:grpSp>
      <p:sp>
        <p:nvSpPr>
          <p:cNvPr id="6" name="TextBox 5">
            <a:extLst>
              <a:ext uri="{FF2B5EF4-FFF2-40B4-BE49-F238E27FC236}">
                <a16:creationId xmlns:a16="http://schemas.microsoft.com/office/drawing/2014/main" id="{D6CD2C72-9FB2-4B7B-9346-FAC7F2B5786B}"/>
              </a:ext>
            </a:extLst>
          </p:cNvPr>
          <p:cNvSpPr txBox="1"/>
          <p:nvPr/>
        </p:nvSpPr>
        <p:spPr>
          <a:xfrm>
            <a:off x="2810793" y="2397659"/>
            <a:ext cx="38173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Psychologie</a:t>
            </a:r>
            <a:r>
              <a:rPr lang="en-US" sz="2000" b="1"/>
              <a:t> de la </a:t>
            </a:r>
            <a:r>
              <a:rPr lang="en-US" sz="2000" b="1" err="1"/>
              <a:t>Santé</a:t>
            </a:r>
            <a:r>
              <a:rPr lang="en-US" sz="2000" b="1"/>
              <a:t> : Rappels</a:t>
            </a:r>
            <a:endParaRPr lang="en-US" sz="2000" b="1">
              <a:cs typeface="Calibri"/>
            </a:endParaRPr>
          </a:p>
        </p:txBody>
      </p:sp>
      <p:sp>
        <p:nvSpPr>
          <p:cNvPr id="9" name="TextBox 8">
            <a:extLst>
              <a:ext uri="{FF2B5EF4-FFF2-40B4-BE49-F238E27FC236}">
                <a16:creationId xmlns:a16="http://schemas.microsoft.com/office/drawing/2014/main" id="{810676D3-6285-494D-A299-228B279F1D11}"/>
              </a:ext>
            </a:extLst>
          </p:cNvPr>
          <p:cNvSpPr txBox="1"/>
          <p:nvPr/>
        </p:nvSpPr>
        <p:spPr>
          <a:xfrm>
            <a:off x="1916247" y="3522872"/>
            <a:ext cx="31838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Les </a:t>
            </a:r>
            <a:r>
              <a:rPr lang="en-US" sz="2000" b="1" err="1"/>
              <a:t>déterminants</a:t>
            </a:r>
            <a:r>
              <a:rPr lang="en-US" sz="2000" b="1"/>
              <a:t> des </a:t>
            </a:r>
            <a:r>
              <a:rPr lang="en-US" sz="2000" b="1" err="1"/>
              <a:t>comportements</a:t>
            </a:r>
            <a:r>
              <a:rPr lang="en-US" sz="2000" b="1"/>
              <a:t> de </a:t>
            </a:r>
            <a:r>
              <a:rPr lang="en-US" sz="2000" b="1" err="1"/>
              <a:t>Santé</a:t>
            </a:r>
            <a:endParaRPr lang="en-US" sz="2000" b="1">
              <a:cs typeface="Calibri"/>
            </a:endParaRPr>
          </a:p>
        </p:txBody>
      </p:sp>
      <p:grpSp>
        <p:nvGrpSpPr>
          <p:cNvPr id="3" name="Group 2">
            <a:extLst>
              <a:ext uri="{FF2B5EF4-FFF2-40B4-BE49-F238E27FC236}">
                <a16:creationId xmlns:a16="http://schemas.microsoft.com/office/drawing/2014/main" id="{7BE73D09-2B87-4622-9D90-F772E7944616}"/>
              </a:ext>
            </a:extLst>
          </p:cNvPr>
          <p:cNvGrpSpPr/>
          <p:nvPr/>
        </p:nvGrpSpPr>
        <p:grpSpPr>
          <a:xfrm>
            <a:off x="817407" y="4532597"/>
            <a:ext cx="6049769" cy="998339"/>
            <a:chOff x="1570335" y="4741239"/>
            <a:chExt cx="5296841" cy="780626"/>
          </a:xfrm>
        </p:grpSpPr>
        <p:sp>
          <p:nvSpPr>
            <p:cNvPr id="30" name="ZoneTexte 51">
              <a:extLst>
                <a:ext uri="{FF2B5EF4-FFF2-40B4-BE49-F238E27FC236}">
                  <a16:creationId xmlns:a16="http://schemas.microsoft.com/office/drawing/2014/main" id="{22B93620-926C-410C-9D02-A76FF4D736F1}"/>
                </a:ext>
              </a:extLst>
            </p:cNvPr>
            <p:cNvSpPr txBox="1"/>
            <p:nvPr/>
          </p:nvSpPr>
          <p:spPr>
            <a:xfrm>
              <a:off x="2451595" y="4937442"/>
              <a:ext cx="4415581" cy="360987"/>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a:t>Les modèles du comportement</a:t>
              </a:r>
              <a:endParaRPr lang="en-US" sz="2400">
                <a:cs typeface="Calibri"/>
              </a:endParaRPr>
            </a:p>
          </p:txBody>
        </p:sp>
        <p:sp>
          <p:nvSpPr>
            <p:cNvPr id="31" name="Ellipse 26">
              <a:extLst>
                <a:ext uri="{FF2B5EF4-FFF2-40B4-BE49-F238E27FC236}">
                  <a16:creationId xmlns:a16="http://schemas.microsoft.com/office/drawing/2014/main" id="{5501BB51-8264-4B11-8B46-DA80CA4641B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2" name="Image 31" descr="Une image contenant instrument d’écriture, stationnaire&#10;&#10;Description générée automatiquement">
              <a:extLst>
                <a:ext uri="{FF2B5EF4-FFF2-40B4-BE49-F238E27FC236}">
                  <a16:creationId xmlns:a16="http://schemas.microsoft.com/office/drawing/2014/main" id="{E2E7FAFE-61F6-4927-8F1E-CB2B4195E08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grpSp>
        <p:nvGrpSpPr>
          <p:cNvPr id="35" name="Group 34">
            <a:extLst>
              <a:ext uri="{FF2B5EF4-FFF2-40B4-BE49-F238E27FC236}">
                <a16:creationId xmlns:a16="http://schemas.microsoft.com/office/drawing/2014/main" id="{27D104D1-3FF2-42E6-9D58-C3E7AE2604B8}"/>
              </a:ext>
            </a:extLst>
          </p:cNvPr>
          <p:cNvGrpSpPr/>
          <p:nvPr/>
        </p:nvGrpSpPr>
        <p:grpSpPr>
          <a:xfrm>
            <a:off x="7394848" y="2488351"/>
            <a:ext cx="822703" cy="780626"/>
            <a:chOff x="1041788" y="1478471"/>
            <a:chExt cx="822703" cy="780626"/>
          </a:xfrm>
        </p:grpSpPr>
        <p:sp>
          <p:nvSpPr>
            <p:cNvPr id="33" name="Ellipse 22">
              <a:extLst>
                <a:ext uri="{FF2B5EF4-FFF2-40B4-BE49-F238E27FC236}">
                  <a16:creationId xmlns:a16="http://schemas.microsoft.com/office/drawing/2014/main" id="{1CB384D2-4E8E-4D7F-90FB-D5A0CEA10A89}"/>
                </a:ext>
              </a:extLst>
            </p:cNvPr>
            <p:cNvSpPr/>
            <p:nvPr/>
          </p:nvSpPr>
          <p:spPr>
            <a:xfrm>
              <a:off x="1041788" y="147847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4" name="Image 36">
              <a:extLst>
                <a:ext uri="{FF2B5EF4-FFF2-40B4-BE49-F238E27FC236}">
                  <a16:creationId xmlns:a16="http://schemas.microsoft.com/office/drawing/2014/main" id="{896780A1-3EC5-4D81-9D3F-2220761CDB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2486" y="1563128"/>
              <a:ext cx="459375" cy="536488"/>
            </a:xfrm>
            <a:prstGeom prst="rect">
              <a:avLst/>
            </a:prstGeom>
            <a:effectLst>
              <a:outerShdw blurRad="63500" sx="102000" sy="102000" algn="ctr" rotWithShape="0">
                <a:prstClr val="black">
                  <a:alpha val="40000"/>
                </a:prstClr>
              </a:outerShdw>
            </a:effectLst>
          </p:spPr>
        </p:pic>
      </p:grpSp>
      <p:sp>
        <p:nvSpPr>
          <p:cNvPr id="42" name="TextBox 41">
            <a:extLst>
              <a:ext uri="{FF2B5EF4-FFF2-40B4-BE49-F238E27FC236}">
                <a16:creationId xmlns:a16="http://schemas.microsoft.com/office/drawing/2014/main" id="{B47D2EFE-ADA3-4471-9DCD-941F2A6F0B80}"/>
              </a:ext>
            </a:extLst>
          </p:cNvPr>
          <p:cNvSpPr txBox="1"/>
          <p:nvPr/>
        </p:nvSpPr>
        <p:spPr>
          <a:xfrm>
            <a:off x="8347916" y="2619145"/>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Stress et Coping</a:t>
            </a:r>
            <a:endParaRPr lang="en-US" sz="2000" b="1">
              <a:cs typeface="Calibri"/>
            </a:endParaRPr>
          </a:p>
        </p:txBody>
      </p:sp>
      <p:grpSp>
        <p:nvGrpSpPr>
          <p:cNvPr id="46" name="Group 45">
            <a:extLst>
              <a:ext uri="{FF2B5EF4-FFF2-40B4-BE49-F238E27FC236}">
                <a16:creationId xmlns:a16="http://schemas.microsoft.com/office/drawing/2014/main" id="{75EDA1C4-4609-492D-93FA-15ADF4861066}"/>
              </a:ext>
            </a:extLst>
          </p:cNvPr>
          <p:cNvGrpSpPr/>
          <p:nvPr/>
        </p:nvGrpSpPr>
        <p:grpSpPr>
          <a:xfrm>
            <a:off x="8164875" y="3070407"/>
            <a:ext cx="1637991" cy="1194467"/>
            <a:chOff x="7090730" y="3795684"/>
            <a:chExt cx="1637991" cy="1194467"/>
          </a:xfrm>
        </p:grpSpPr>
        <p:cxnSp>
          <p:nvCxnSpPr>
            <p:cNvPr id="11" name="Connecteur droit 62">
              <a:extLst>
                <a:ext uri="{FF2B5EF4-FFF2-40B4-BE49-F238E27FC236}">
                  <a16:creationId xmlns:a16="http://schemas.microsoft.com/office/drawing/2014/main" id="{E1D59B21-DB9B-4E9C-80B6-398AE7FE3B93}"/>
                </a:ext>
              </a:extLst>
            </p:cNvPr>
            <p:cNvCxnSpPr>
              <a:cxnSpLocks/>
            </p:cNvCxnSpPr>
            <p:nvPr/>
          </p:nvCxnSpPr>
          <p:spPr>
            <a:xfrm>
              <a:off x="7129122" y="3795684"/>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Connecteur droit 63">
              <a:extLst>
                <a:ext uri="{FF2B5EF4-FFF2-40B4-BE49-F238E27FC236}">
                  <a16:creationId xmlns:a16="http://schemas.microsoft.com/office/drawing/2014/main" id="{E5C3C7E9-F8F5-4F06-85A5-AD8444587F51}"/>
                </a:ext>
              </a:extLst>
            </p:cNvPr>
            <p:cNvCxnSpPr>
              <a:cxnSpLocks/>
            </p:cNvCxnSpPr>
            <p:nvPr/>
          </p:nvCxnSpPr>
          <p:spPr>
            <a:xfrm flipH="1">
              <a:off x="7090730" y="4784828"/>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9" name="Ellipse 66">
              <a:extLst>
                <a:ext uri="{FF2B5EF4-FFF2-40B4-BE49-F238E27FC236}">
                  <a16:creationId xmlns:a16="http://schemas.microsoft.com/office/drawing/2014/main" id="{6D3FE50D-51FC-4C9B-BABA-BEAE42A3759B}"/>
                </a:ext>
              </a:extLst>
            </p:cNvPr>
            <p:cNvSpPr/>
            <p:nvPr/>
          </p:nvSpPr>
          <p:spPr>
            <a:xfrm>
              <a:off x="7134838" y="3903215"/>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7" name="Image 33">
              <a:extLst>
                <a:ext uri="{FF2B5EF4-FFF2-40B4-BE49-F238E27FC236}">
                  <a16:creationId xmlns:a16="http://schemas.microsoft.com/office/drawing/2014/main" id="{BED7F35A-1920-440F-BE3F-D8CBB1830A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359" y="4058816"/>
              <a:ext cx="340421" cy="680842"/>
            </a:xfrm>
            <a:prstGeom prst="rect">
              <a:avLst/>
            </a:prstGeom>
          </p:spPr>
        </p:pic>
        <p:pic>
          <p:nvPicPr>
            <p:cNvPr id="43" name="Image 33">
              <a:extLst>
                <a:ext uri="{FF2B5EF4-FFF2-40B4-BE49-F238E27FC236}">
                  <a16:creationId xmlns:a16="http://schemas.microsoft.com/office/drawing/2014/main" id="{60A89594-73EF-456C-99DD-C352CC95F8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8792" y="4233249"/>
              <a:ext cx="340421" cy="680842"/>
            </a:xfrm>
            <a:prstGeom prst="rect">
              <a:avLst/>
            </a:prstGeom>
          </p:spPr>
        </p:pic>
        <p:pic>
          <p:nvPicPr>
            <p:cNvPr id="44" name="Image 33">
              <a:extLst>
                <a:ext uri="{FF2B5EF4-FFF2-40B4-BE49-F238E27FC236}">
                  <a16:creationId xmlns:a16="http://schemas.microsoft.com/office/drawing/2014/main" id="{091D497C-4A12-424A-A5A2-08E0C508CE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7491" y="4003732"/>
              <a:ext cx="340421" cy="680842"/>
            </a:xfrm>
            <a:prstGeom prst="rect">
              <a:avLst/>
            </a:prstGeom>
          </p:spPr>
        </p:pic>
        <p:pic>
          <p:nvPicPr>
            <p:cNvPr id="45" name="Image 33">
              <a:extLst>
                <a:ext uri="{FF2B5EF4-FFF2-40B4-BE49-F238E27FC236}">
                  <a16:creationId xmlns:a16="http://schemas.microsoft.com/office/drawing/2014/main" id="{EA1C274D-7BF9-4FBE-BA21-17F1983C5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3901" y="4104719"/>
              <a:ext cx="340421" cy="680842"/>
            </a:xfrm>
            <a:prstGeom prst="rect">
              <a:avLst/>
            </a:prstGeom>
          </p:spPr>
        </p:pic>
      </p:grpSp>
      <p:sp>
        <p:nvSpPr>
          <p:cNvPr id="47" name="TextBox 46">
            <a:extLst>
              <a:ext uri="{FF2B5EF4-FFF2-40B4-BE49-F238E27FC236}">
                <a16:creationId xmlns:a16="http://schemas.microsoft.com/office/drawing/2014/main" id="{27CDFA19-13A3-4878-A18D-4652E71D070F}"/>
              </a:ext>
            </a:extLst>
          </p:cNvPr>
          <p:cNvSpPr txBox="1"/>
          <p:nvPr/>
        </p:nvSpPr>
        <p:spPr>
          <a:xfrm>
            <a:off x="9721008" y="3322044"/>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Comparaison</a:t>
            </a:r>
            <a:r>
              <a:rPr lang="en-US" sz="2000" b="1"/>
              <a:t> </a:t>
            </a:r>
            <a:r>
              <a:rPr lang="en-US" sz="2000" b="1" err="1"/>
              <a:t>sociale</a:t>
            </a:r>
            <a:r>
              <a:rPr lang="en-US" sz="2000" b="1"/>
              <a:t>  </a:t>
            </a:r>
            <a:r>
              <a:rPr lang="en-US" sz="2000" b="1" err="1"/>
              <a:t>Optimisme</a:t>
            </a:r>
            <a:r>
              <a:rPr lang="en-US" sz="2000" b="1"/>
              <a:t> </a:t>
            </a:r>
            <a:r>
              <a:rPr lang="en-US" sz="2000" b="1" err="1"/>
              <a:t>Comparatif</a:t>
            </a:r>
            <a:endParaRPr lang="en-US" sz="2000" b="1">
              <a:cs typeface="Calibri"/>
            </a:endParaRPr>
          </a:p>
        </p:txBody>
      </p:sp>
      <p:sp>
        <p:nvSpPr>
          <p:cNvPr id="48" name="ZoneTexte 59">
            <a:extLst>
              <a:ext uri="{FF2B5EF4-FFF2-40B4-BE49-F238E27FC236}">
                <a16:creationId xmlns:a16="http://schemas.microsoft.com/office/drawing/2014/main" id="{8942810C-7C81-43EC-9102-2E5277F0DE5B}"/>
              </a:ext>
            </a:extLst>
          </p:cNvPr>
          <p:cNvSpPr txBox="1"/>
          <p:nvPr/>
        </p:nvSpPr>
        <p:spPr>
          <a:xfrm>
            <a:off x="8420326" y="4444653"/>
            <a:ext cx="3616503"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Traits de personnalité</a:t>
            </a:r>
            <a:endParaRPr lang="fr-FR" sz="2000" b="1">
              <a:cs typeface="Calibri"/>
            </a:endParaRPr>
          </a:p>
        </p:txBody>
      </p:sp>
      <p:sp>
        <p:nvSpPr>
          <p:cNvPr id="49" name="Ellipse 66">
            <a:extLst>
              <a:ext uri="{FF2B5EF4-FFF2-40B4-BE49-F238E27FC236}">
                <a16:creationId xmlns:a16="http://schemas.microsoft.com/office/drawing/2014/main" id="{FF03C3B4-9C53-4ED8-9637-62D0E4F70475}"/>
              </a:ext>
            </a:extLst>
          </p:cNvPr>
          <p:cNvSpPr/>
          <p:nvPr/>
        </p:nvSpPr>
        <p:spPr>
          <a:xfrm>
            <a:off x="7557151" y="4279623"/>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0" name="Image 33">
            <a:extLst>
              <a:ext uri="{FF2B5EF4-FFF2-40B4-BE49-F238E27FC236}">
                <a16:creationId xmlns:a16="http://schemas.microsoft.com/office/drawing/2014/main" id="{F9C54B74-56B8-4BFF-9455-0DBD150195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588" y="4334237"/>
            <a:ext cx="340421" cy="680842"/>
          </a:xfrm>
          <a:prstGeom prst="rect">
            <a:avLst/>
          </a:prstGeom>
        </p:spPr>
      </p:pic>
      <p:sp>
        <p:nvSpPr>
          <p:cNvPr id="52" name="TextBox 51">
            <a:extLst>
              <a:ext uri="{FF2B5EF4-FFF2-40B4-BE49-F238E27FC236}">
                <a16:creationId xmlns:a16="http://schemas.microsoft.com/office/drawing/2014/main" id="{21296FEA-DFF7-4285-A03D-B2CF30BAA724}"/>
              </a:ext>
            </a:extLst>
          </p:cNvPr>
          <p:cNvSpPr txBox="1"/>
          <p:nvPr/>
        </p:nvSpPr>
        <p:spPr>
          <a:xfrm>
            <a:off x="8697931" y="5916171"/>
            <a:ext cx="3284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Changement</a:t>
            </a:r>
            <a:r>
              <a:rPr lang="en-US" sz="2000" b="1"/>
              <a:t> par la </a:t>
            </a:r>
            <a:r>
              <a:rPr lang="en-US" sz="2000" b="1" err="1"/>
              <a:t>thérapie</a:t>
            </a:r>
            <a:r>
              <a:rPr lang="en-US" sz="2000" b="1"/>
              <a:t> de type TCC</a:t>
            </a:r>
            <a:endParaRPr lang="en-US" sz="2000" b="1">
              <a:cs typeface="Calibri"/>
            </a:endParaRPr>
          </a:p>
        </p:txBody>
      </p:sp>
      <p:pic>
        <p:nvPicPr>
          <p:cNvPr id="25" name="Graphique 24" descr="Chat avec un remplissage uni">
            <a:extLst>
              <a:ext uri="{FF2B5EF4-FFF2-40B4-BE49-F238E27FC236}">
                <a16:creationId xmlns:a16="http://schemas.microsoft.com/office/drawing/2014/main" id="{4CA3A3F3-56DD-47D6-98BB-02FA2AF10A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3016" y="5910368"/>
            <a:ext cx="650963" cy="650963"/>
          </a:xfrm>
          <a:prstGeom prst="rect">
            <a:avLst/>
          </a:prstGeom>
        </p:spPr>
      </p:pic>
      <p:cxnSp>
        <p:nvCxnSpPr>
          <p:cNvPr id="54" name="Connecteur droit 15">
            <a:extLst>
              <a:ext uri="{FF2B5EF4-FFF2-40B4-BE49-F238E27FC236}">
                <a16:creationId xmlns:a16="http://schemas.microsoft.com/office/drawing/2014/main" id="{44BC759A-6227-494E-9DA4-B76F49EEBAE7}"/>
              </a:ext>
            </a:extLst>
          </p:cNvPr>
          <p:cNvCxnSpPr>
            <a:cxnSpLocks/>
          </p:cNvCxnSpPr>
          <p:nvPr/>
        </p:nvCxnSpPr>
        <p:spPr>
          <a:xfrm flipH="1">
            <a:off x="1674620" y="3024018"/>
            <a:ext cx="390131" cy="46238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15">
            <a:extLst>
              <a:ext uri="{FF2B5EF4-FFF2-40B4-BE49-F238E27FC236}">
                <a16:creationId xmlns:a16="http://schemas.microsoft.com/office/drawing/2014/main" id="{44BC759A-6227-494E-9DA4-B76F49EEBAE7}"/>
              </a:ext>
            </a:extLst>
          </p:cNvPr>
          <p:cNvCxnSpPr>
            <a:cxnSpLocks/>
          </p:cNvCxnSpPr>
          <p:nvPr/>
        </p:nvCxnSpPr>
        <p:spPr>
          <a:xfrm flipH="1">
            <a:off x="1354962" y="4240928"/>
            <a:ext cx="35579" cy="3265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6" name="Connecteur droit 15">
            <a:extLst>
              <a:ext uri="{FF2B5EF4-FFF2-40B4-BE49-F238E27FC236}">
                <a16:creationId xmlns:a16="http://schemas.microsoft.com/office/drawing/2014/main" id="{44BC759A-6227-494E-9DA4-B76F49EEBAE7}"/>
              </a:ext>
            </a:extLst>
          </p:cNvPr>
          <p:cNvCxnSpPr>
            <a:cxnSpLocks/>
          </p:cNvCxnSpPr>
          <p:nvPr/>
        </p:nvCxnSpPr>
        <p:spPr>
          <a:xfrm>
            <a:off x="1474508" y="5513360"/>
            <a:ext cx="467499" cy="3244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7" name="Connecteur droit 15">
            <a:extLst>
              <a:ext uri="{FF2B5EF4-FFF2-40B4-BE49-F238E27FC236}">
                <a16:creationId xmlns:a16="http://schemas.microsoft.com/office/drawing/2014/main" id="{44BC759A-6227-494E-9DA4-B76F49EEBAE7}"/>
              </a:ext>
            </a:extLst>
          </p:cNvPr>
          <p:cNvCxnSpPr>
            <a:cxnSpLocks/>
          </p:cNvCxnSpPr>
          <p:nvPr/>
        </p:nvCxnSpPr>
        <p:spPr>
          <a:xfrm flipV="1">
            <a:off x="1970073" y="5824616"/>
            <a:ext cx="4595001" cy="3337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8" name="Connecteur droit 15">
            <a:extLst>
              <a:ext uri="{FF2B5EF4-FFF2-40B4-BE49-F238E27FC236}">
                <a16:creationId xmlns:a16="http://schemas.microsoft.com/office/drawing/2014/main" id="{44BC759A-6227-494E-9DA4-B76F49EEBAE7}"/>
              </a:ext>
            </a:extLst>
          </p:cNvPr>
          <p:cNvCxnSpPr>
            <a:cxnSpLocks/>
          </p:cNvCxnSpPr>
          <p:nvPr/>
        </p:nvCxnSpPr>
        <p:spPr>
          <a:xfrm flipH="1">
            <a:off x="6551878" y="2888603"/>
            <a:ext cx="4539" cy="289527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9" name="Connecteur droit 15">
            <a:extLst>
              <a:ext uri="{FF2B5EF4-FFF2-40B4-BE49-F238E27FC236}">
                <a16:creationId xmlns:a16="http://schemas.microsoft.com/office/drawing/2014/main" id="{44BC759A-6227-494E-9DA4-B76F49EEBAE7}"/>
              </a:ext>
            </a:extLst>
          </p:cNvPr>
          <p:cNvCxnSpPr>
            <a:cxnSpLocks/>
          </p:cNvCxnSpPr>
          <p:nvPr/>
        </p:nvCxnSpPr>
        <p:spPr>
          <a:xfrm>
            <a:off x="6556820" y="2878103"/>
            <a:ext cx="840086" cy="1218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0" name="Connecteur droit 15">
            <a:extLst>
              <a:ext uri="{FF2B5EF4-FFF2-40B4-BE49-F238E27FC236}">
                <a16:creationId xmlns:a16="http://schemas.microsoft.com/office/drawing/2014/main" id="{44BC759A-6227-494E-9DA4-B76F49EEBAE7}"/>
              </a:ext>
            </a:extLst>
          </p:cNvPr>
          <p:cNvCxnSpPr>
            <a:cxnSpLocks/>
          </p:cNvCxnSpPr>
          <p:nvPr/>
        </p:nvCxnSpPr>
        <p:spPr>
          <a:xfrm flipH="1">
            <a:off x="7911773" y="5056400"/>
            <a:ext cx="13721" cy="89387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289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6A8BB462-CFB6-49BD-85B7-48FB2E4DD735}"/>
              </a:ext>
            </a:extLst>
          </p:cNvPr>
          <p:cNvSpPr/>
          <p:nvPr/>
        </p:nvSpPr>
        <p:spPr>
          <a:xfrm>
            <a:off x="5210172" y="6017531"/>
            <a:ext cx="1959429" cy="6531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3C6DE36-AA5B-4355-936A-E616CAC1ACF3}"/>
              </a:ext>
            </a:extLst>
          </p:cNvPr>
          <p:cNvGrpSpPr/>
          <p:nvPr/>
        </p:nvGrpSpPr>
        <p:grpSpPr>
          <a:xfrm>
            <a:off x="318478" y="214603"/>
            <a:ext cx="6049769" cy="998340"/>
            <a:chOff x="1570335" y="4741239"/>
            <a:chExt cx="5296841" cy="780626"/>
          </a:xfrm>
        </p:grpSpPr>
        <p:sp>
          <p:nvSpPr>
            <p:cNvPr id="8" name="ZoneTexte 51">
              <a:extLst>
                <a:ext uri="{FF2B5EF4-FFF2-40B4-BE49-F238E27FC236}">
                  <a16:creationId xmlns:a16="http://schemas.microsoft.com/office/drawing/2014/main" id="{A2B42F77-D708-4BDE-BCB8-9C00F94D5B09}"/>
                </a:ext>
              </a:extLst>
            </p:cNvPr>
            <p:cNvSpPr txBox="1"/>
            <p:nvPr/>
          </p:nvSpPr>
          <p:spPr>
            <a:xfrm>
              <a:off x="2451595" y="4937442"/>
              <a:ext cx="4415581" cy="360987"/>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a:t>Les modèles du comportement</a:t>
              </a:r>
              <a:endParaRPr lang="fr-FR" sz="2400" b="1">
                <a:cs typeface="Calibri"/>
              </a:endParaRPr>
            </a:p>
          </p:txBody>
        </p:sp>
        <p:sp>
          <p:nvSpPr>
            <p:cNvPr id="9" name="Ellipse 26">
              <a:extLst>
                <a:ext uri="{FF2B5EF4-FFF2-40B4-BE49-F238E27FC236}">
                  <a16:creationId xmlns:a16="http://schemas.microsoft.com/office/drawing/2014/main" id="{C494C789-13EE-47FA-9CBF-6386486114BD}"/>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 name="Image 31" descr="Une image contenant instrument d’écriture, stationnaire&#10;&#10;Description générée automatiquement">
              <a:extLst>
                <a:ext uri="{FF2B5EF4-FFF2-40B4-BE49-F238E27FC236}">
                  <a16:creationId xmlns:a16="http://schemas.microsoft.com/office/drawing/2014/main" id="{76EB6A98-BDBF-4D3E-83E6-130E10F8687D}"/>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sp>
        <p:nvSpPr>
          <p:cNvPr id="4" name="TextBox 3">
            <a:extLst>
              <a:ext uri="{FF2B5EF4-FFF2-40B4-BE49-F238E27FC236}">
                <a16:creationId xmlns:a16="http://schemas.microsoft.com/office/drawing/2014/main" id="{8EF32E5B-BB98-42D7-A42D-BBE9163DF75B}"/>
              </a:ext>
            </a:extLst>
          </p:cNvPr>
          <p:cNvSpPr txBox="1"/>
          <p:nvPr/>
        </p:nvSpPr>
        <p:spPr>
          <a:xfrm>
            <a:off x="605971" y="1594756"/>
            <a:ext cx="712469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Ou Modèle des Croyances Relatives à la Santé. </a:t>
            </a:r>
            <a:r>
              <a:rPr lang="en-US" sz="2000"/>
              <a:t>Le </a:t>
            </a:r>
            <a:r>
              <a:rPr lang="en-US" sz="2000">
                <a:ea typeface="+mn-lt"/>
                <a:cs typeface="+mn-lt"/>
              </a:rPr>
              <a:t>modèle HBM postule qu'un individu adopte un comportement de prévention ou observe un comportement de soin s'il est conscient de la gravité du problème, s'il se</a:t>
            </a:r>
            <a:endParaRPr lang="en-US"/>
          </a:p>
          <a:p>
            <a:r>
              <a:rPr lang="en-US" sz="2000">
                <a:ea typeface="+mn-lt"/>
                <a:cs typeface="+mn-lt"/>
              </a:rPr>
              <a:t>sent concerné, si le comportement à adopter présente pour lui plus d'avantages que d'inconvénients et s'il croit qu'il est capable de le réaliser. </a:t>
            </a:r>
            <a:endParaRPr lang="en-US" sz="2000">
              <a:cs typeface="Calibri"/>
            </a:endParaRPr>
          </a:p>
        </p:txBody>
      </p:sp>
      <p:grpSp>
        <p:nvGrpSpPr>
          <p:cNvPr id="3" name="Group 2">
            <a:extLst>
              <a:ext uri="{FF2B5EF4-FFF2-40B4-BE49-F238E27FC236}">
                <a16:creationId xmlns:a16="http://schemas.microsoft.com/office/drawing/2014/main" id="{E57ADED4-5C39-4E29-9AA4-B2931009D4B3}"/>
              </a:ext>
            </a:extLst>
          </p:cNvPr>
          <p:cNvGrpSpPr/>
          <p:nvPr/>
        </p:nvGrpSpPr>
        <p:grpSpPr>
          <a:xfrm>
            <a:off x="4620533" y="3749676"/>
            <a:ext cx="3842655" cy="1886855"/>
            <a:chOff x="4620533" y="3749676"/>
            <a:chExt cx="3842655" cy="1886855"/>
          </a:xfrm>
        </p:grpSpPr>
        <p:sp>
          <p:nvSpPr>
            <p:cNvPr id="15" name="Rectangle: Rounded Corners 14">
              <a:extLst>
                <a:ext uri="{FF2B5EF4-FFF2-40B4-BE49-F238E27FC236}">
                  <a16:creationId xmlns:a16="http://schemas.microsoft.com/office/drawing/2014/main" id="{9B018EFD-1675-4BA8-A3BB-F4E470AB46F3}"/>
                </a:ext>
              </a:extLst>
            </p:cNvPr>
            <p:cNvSpPr/>
            <p:nvPr/>
          </p:nvSpPr>
          <p:spPr>
            <a:xfrm>
              <a:off x="4620533" y="3749676"/>
              <a:ext cx="3211284" cy="18868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3EAB72E-2894-417F-BDF5-71ACE88723D9}"/>
                </a:ext>
              </a:extLst>
            </p:cNvPr>
            <p:cNvSpPr txBox="1"/>
            <p:nvPr/>
          </p:nvSpPr>
          <p:spPr>
            <a:xfrm>
              <a:off x="5075918" y="3814989"/>
              <a:ext cx="338727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err="1">
                  <a:cs typeface="Calibri"/>
                </a:rPr>
                <a:t>Gravité</a:t>
              </a:r>
              <a:r>
                <a:rPr lang="en-US">
                  <a:cs typeface="Calibri"/>
                </a:rPr>
                <a:t> </a:t>
              </a:r>
              <a:r>
                <a:rPr lang="en-US" err="1">
                  <a:cs typeface="Calibri"/>
                </a:rPr>
                <a:t>perçue</a:t>
              </a:r>
            </a:p>
            <a:p>
              <a:pPr marL="285750" indent="-285750">
                <a:buFont typeface="Arial"/>
                <a:buChar char="•"/>
              </a:pPr>
              <a:r>
                <a:rPr lang="en-US" err="1">
                  <a:cs typeface="Calibri"/>
                </a:rPr>
                <a:t>Vulnéribilité</a:t>
              </a:r>
              <a:r>
                <a:rPr lang="en-US">
                  <a:cs typeface="Calibri"/>
                </a:rPr>
                <a:t> </a:t>
              </a:r>
              <a:r>
                <a:rPr lang="en-US" err="1">
                  <a:cs typeface="Calibri"/>
                </a:rPr>
                <a:t>perçue</a:t>
              </a:r>
              <a:endParaRPr lang="en-US" err="1"/>
            </a:p>
            <a:p>
              <a:pPr marL="285750" indent="-285750">
                <a:buFont typeface="Arial"/>
                <a:buChar char="•"/>
              </a:pPr>
              <a:r>
                <a:rPr lang="en-US" err="1">
                  <a:cs typeface="Calibri"/>
                </a:rPr>
                <a:t>bénéfices</a:t>
              </a:r>
              <a:r>
                <a:rPr lang="en-US">
                  <a:cs typeface="Calibri"/>
                </a:rPr>
                <a:t> </a:t>
              </a:r>
              <a:r>
                <a:rPr lang="en-US" err="1">
                  <a:cs typeface="Calibri"/>
                </a:rPr>
                <a:t>perçus</a:t>
              </a:r>
              <a:r>
                <a:rPr lang="en-US">
                  <a:cs typeface="Calibri"/>
                </a:rPr>
                <a:t> </a:t>
              </a:r>
            </a:p>
            <a:p>
              <a:pPr marL="285750" indent="-285750">
                <a:buFont typeface="Arial"/>
                <a:buChar char="•"/>
              </a:pPr>
              <a:r>
                <a:rPr lang="en-US">
                  <a:cs typeface="Calibri"/>
                </a:rPr>
                <a:t>Obstacles </a:t>
              </a:r>
              <a:r>
                <a:rPr lang="en-US" err="1">
                  <a:cs typeface="Calibri"/>
                </a:rPr>
                <a:t>perçus</a:t>
              </a:r>
            </a:p>
            <a:p>
              <a:pPr marL="285750" indent="-285750">
                <a:buFont typeface="Arial"/>
                <a:buChar char="•"/>
              </a:pPr>
              <a:r>
                <a:rPr lang="en-US">
                  <a:cs typeface="Calibri"/>
                </a:rPr>
                <a:t>Sentiment </a:t>
              </a:r>
              <a:r>
                <a:rPr lang="en-US" err="1">
                  <a:cs typeface="Calibri"/>
                </a:rPr>
                <a:t>d'efficacité</a:t>
              </a:r>
              <a:r>
                <a:rPr lang="en-US">
                  <a:cs typeface="Calibri"/>
                </a:rPr>
                <a:t> </a:t>
              </a:r>
              <a:r>
                <a:rPr lang="en-US" err="1">
                  <a:cs typeface="Calibri"/>
                </a:rPr>
                <a:t>personnelle</a:t>
              </a:r>
            </a:p>
          </p:txBody>
        </p:sp>
      </p:grpSp>
      <p:grpSp>
        <p:nvGrpSpPr>
          <p:cNvPr id="5" name="Group 4">
            <a:extLst>
              <a:ext uri="{FF2B5EF4-FFF2-40B4-BE49-F238E27FC236}">
                <a16:creationId xmlns:a16="http://schemas.microsoft.com/office/drawing/2014/main" id="{40D9CD0A-2C7C-439A-B1CD-F9BC359B61A1}"/>
              </a:ext>
            </a:extLst>
          </p:cNvPr>
          <p:cNvGrpSpPr/>
          <p:nvPr/>
        </p:nvGrpSpPr>
        <p:grpSpPr>
          <a:xfrm>
            <a:off x="483958" y="4176030"/>
            <a:ext cx="2839356" cy="1260926"/>
            <a:chOff x="483958" y="4176030"/>
            <a:chExt cx="2839356" cy="1260926"/>
          </a:xfrm>
        </p:grpSpPr>
        <p:sp>
          <p:nvSpPr>
            <p:cNvPr id="17" name="Rectangle: Rounded Corners 16">
              <a:extLst>
                <a:ext uri="{FF2B5EF4-FFF2-40B4-BE49-F238E27FC236}">
                  <a16:creationId xmlns:a16="http://schemas.microsoft.com/office/drawing/2014/main" id="{411C8313-F8CC-4B0F-931B-859AA58F28B3}"/>
                </a:ext>
              </a:extLst>
            </p:cNvPr>
            <p:cNvSpPr/>
            <p:nvPr/>
          </p:nvSpPr>
          <p:spPr>
            <a:xfrm>
              <a:off x="483958" y="4176030"/>
              <a:ext cx="2839356" cy="126092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14BA00-7EFC-4238-AD11-7FDF535B37B2}"/>
                </a:ext>
              </a:extLst>
            </p:cNvPr>
            <p:cNvSpPr txBox="1"/>
            <p:nvPr/>
          </p:nvSpPr>
          <p:spPr>
            <a:xfrm>
              <a:off x="528864" y="4311649"/>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Variables démographiques, sociopsychologiques, connaissances antérieures</a:t>
              </a:r>
              <a:endParaRPr lang="en-US">
                <a:cs typeface="Calibri"/>
              </a:endParaRPr>
            </a:p>
          </p:txBody>
        </p:sp>
      </p:grpSp>
      <p:sp>
        <p:nvSpPr>
          <p:cNvPr id="13" name="TextBox 12">
            <a:extLst>
              <a:ext uri="{FF2B5EF4-FFF2-40B4-BE49-F238E27FC236}">
                <a16:creationId xmlns:a16="http://schemas.microsoft.com/office/drawing/2014/main" id="{E636D55E-148F-4F57-BA35-8462E987F34D}"/>
              </a:ext>
            </a:extLst>
          </p:cNvPr>
          <p:cNvSpPr txBox="1"/>
          <p:nvPr/>
        </p:nvSpPr>
        <p:spPr>
          <a:xfrm>
            <a:off x="5361668" y="612366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Indices d'action</a:t>
            </a:r>
          </a:p>
        </p:txBody>
      </p:sp>
      <p:sp>
        <p:nvSpPr>
          <p:cNvPr id="19" name="Arrow: Right 18">
            <a:extLst>
              <a:ext uri="{FF2B5EF4-FFF2-40B4-BE49-F238E27FC236}">
                <a16:creationId xmlns:a16="http://schemas.microsoft.com/office/drawing/2014/main" id="{92E25BAF-6675-416E-BC45-3213BD508D40}"/>
              </a:ext>
            </a:extLst>
          </p:cNvPr>
          <p:cNvSpPr/>
          <p:nvPr/>
        </p:nvSpPr>
        <p:spPr>
          <a:xfrm>
            <a:off x="3434189" y="4533790"/>
            <a:ext cx="979714" cy="480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F116E2F-3017-4FF4-878C-C3B0303A6D94}"/>
              </a:ext>
            </a:extLst>
          </p:cNvPr>
          <p:cNvGrpSpPr/>
          <p:nvPr/>
        </p:nvGrpSpPr>
        <p:grpSpPr>
          <a:xfrm>
            <a:off x="7915474" y="4230460"/>
            <a:ext cx="4251125" cy="716641"/>
            <a:chOff x="7915474" y="4230460"/>
            <a:chExt cx="4251125" cy="716641"/>
          </a:xfrm>
        </p:grpSpPr>
        <p:sp>
          <p:nvSpPr>
            <p:cNvPr id="16" name="Rectangle: Rounded Corners 15">
              <a:extLst>
                <a:ext uri="{FF2B5EF4-FFF2-40B4-BE49-F238E27FC236}">
                  <a16:creationId xmlns:a16="http://schemas.microsoft.com/office/drawing/2014/main" id="{66117BE6-8E47-477E-A4DE-C60843593132}"/>
                </a:ext>
              </a:extLst>
            </p:cNvPr>
            <p:cNvSpPr/>
            <p:nvPr/>
          </p:nvSpPr>
          <p:spPr>
            <a:xfrm>
              <a:off x="8965745" y="4230460"/>
              <a:ext cx="2839356" cy="7166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7640CD6-B65B-42CA-885A-4FD3D0787833}"/>
                </a:ext>
              </a:extLst>
            </p:cNvPr>
            <p:cNvSpPr txBox="1"/>
            <p:nvPr/>
          </p:nvSpPr>
          <p:spPr>
            <a:xfrm>
              <a:off x="9423400" y="439782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Probabilité d'action</a:t>
              </a:r>
            </a:p>
          </p:txBody>
        </p:sp>
        <p:sp>
          <p:nvSpPr>
            <p:cNvPr id="20" name="Arrow: Right 19">
              <a:extLst>
                <a:ext uri="{FF2B5EF4-FFF2-40B4-BE49-F238E27FC236}">
                  <a16:creationId xmlns:a16="http://schemas.microsoft.com/office/drawing/2014/main" id="{0500D020-CA1C-4F7A-8730-7CB5D9C6E777}"/>
                </a:ext>
              </a:extLst>
            </p:cNvPr>
            <p:cNvSpPr/>
            <p:nvPr/>
          </p:nvSpPr>
          <p:spPr>
            <a:xfrm>
              <a:off x="7915474" y="4352361"/>
              <a:ext cx="979714" cy="480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Arrow: Right 20">
            <a:extLst>
              <a:ext uri="{FF2B5EF4-FFF2-40B4-BE49-F238E27FC236}">
                <a16:creationId xmlns:a16="http://schemas.microsoft.com/office/drawing/2014/main" id="{FFE2A869-7EBA-452B-BF6F-E7B439805461}"/>
              </a:ext>
            </a:extLst>
          </p:cNvPr>
          <p:cNvSpPr/>
          <p:nvPr/>
        </p:nvSpPr>
        <p:spPr>
          <a:xfrm rot="19860000">
            <a:off x="7380003" y="5559082"/>
            <a:ext cx="1968498" cy="48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FC9F5B0-09D4-4F61-9BC0-F84B345DC7DB}"/>
              </a:ext>
            </a:extLst>
          </p:cNvPr>
          <p:cNvSpPr txBox="1"/>
          <p:nvPr/>
        </p:nvSpPr>
        <p:spPr>
          <a:xfrm>
            <a:off x="6466114" y="478971"/>
            <a:ext cx="48114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 Le Health Belief Model (HBM) --</a:t>
            </a:r>
            <a:r>
              <a:rPr lang="en-US" sz="2400"/>
              <a:t>​</a:t>
            </a:r>
            <a:endParaRPr lang="en-US" sz="2400">
              <a:cs typeface="Calibri"/>
            </a:endParaRPr>
          </a:p>
        </p:txBody>
      </p:sp>
    </p:spTree>
    <p:extLst>
      <p:ext uri="{BB962C8B-B14F-4D97-AF65-F5344CB8AC3E}">
        <p14:creationId xmlns:p14="http://schemas.microsoft.com/office/powerpoint/2010/main" val="2394375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F8E1C-6520-40BF-BCB9-C746A3BBD40A}"/>
              </a:ext>
            </a:extLst>
          </p:cNvPr>
          <p:cNvGrpSpPr/>
          <p:nvPr/>
        </p:nvGrpSpPr>
        <p:grpSpPr>
          <a:xfrm>
            <a:off x="547012" y="287544"/>
            <a:ext cx="822703" cy="780626"/>
            <a:chOff x="6717770" y="4990151"/>
            <a:chExt cx="822703" cy="780626"/>
          </a:xfrm>
        </p:grpSpPr>
        <p:sp>
          <p:nvSpPr>
            <p:cNvPr id="8" name="Ellipse 67">
              <a:extLst>
                <a:ext uri="{FF2B5EF4-FFF2-40B4-BE49-F238E27FC236}">
                  <a16:creationId xmlns:a16="http://schemas.microsoft.com/office/drawing/2014/main" id="{F3597020-7806-4AA1-8BBF-31D409B5C5B1}"/>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9" name="Graphique 81" descr="Podcasting avec un remplissage uni">
              <a:extLst>
                <a:ext uri="{FF2B5EF4-FFF2-40B4-BE49-F238E27FC236}">
                  <a16:creationId xmlns:a16="http://schemas.microsoft.com/office/drawing/2014/main" id="{D2DECEF7-28CC-4BB2-8E9E-2E779B7137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11" name="TextBox 10">
            <a:extLst>
              <a:ext uri="{FF2B5EF4-FFF2-40B4-BE49-F238E27FC236}">
                <a16:creationId xmlns:a16="http://schemas.microsoft.com/office/drawing/2014/main" id="{DB62E1A0-A569-4152-9283-4670694302AA}"/>
              </a:ext>
            </a:extLst>
          </p:cNvPr>
          <p:cNvSpPr txBox="1"/>
          <p:nvPr/>
        </p:nvSpPr>
        <p:spPr>
          <a:xfrm>
            <a:off x="1449614" y="497113"/>
            <a:ext cx="3949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Un exemple </a:t>
            </a:r>
            <a:r>
              <a:rPr lang="en-US">
                <a:ea typeface="+mn-lt"/>
                <a:cs typeface="+mn-lt"/>
              </a:rPr>
              <a:t>(au hasard) </a:t>
            </a:r>
            <a:r>
              <a:rPr lang="en-US"/>
              <a:t>d'application du HBM : la vaccination</a:t>
            </a:r>
          </a:p>
          <a:p>
            <a:endParaRPr lang="en-US"/>
          </a:p>
        </p:txBody>
      </p:sp>
      <p:grpSp>
        <p:nvGrpSpPr>
          <p:cNvPr id="16" name="Group 15">
            <a:extLst>
              <a:ext uri="{FF2B5EF4-FFF2-40B4-BE49-F238E27FC236}">
                <a16:creationId xmlns:a16="http://schemas.microsoft.com/office/drawing/2014/main" id="{52E5B59C-CD8F-49D8-A3D0-48A857E32283}"/>
              </a:ext>
            </a:extLst>
          </p:cNvPr>
          <p:cNvGrpSpPr/>
          <p:nvPr/>
        </p:nvGrpSpPr>
        <p:grpSpPr>
          <a:xfrm>
            <a:off x="7103906" y="332530"/>
            <a:ext cx="5033770" cy="807841"/>
            <a:chOff x="1570335" y="4741239"/>
            <a:chExt cx="5296841" cy="780626"/>
          </a:xfrm>
        </p:grpSpPr>
        <p:sp>
          <p:nvSpPr>
            <p:cNvPr id="13" name="ZoneTexte 51">
              <a:extLst>
                <a:ext uri="{FF2B5EF4-FFF2-40B4-BE49-F238E27FC236}">
                  <a16:creationId xmlns:a16="http://schemas.microsoft.com/office/drawing/2014/main" id="{D169925B-C625-4D09-8826-BEEDA20B8A24}"/>
                </a:ext>
              </a:extLst>
            </p:cNvPr>
            <p:cNvSpPr txBox="1"/>
            <p:nvPr/>
          </p:nvSpPr>
          <p:spPr>
            <a:xfrm>
              <a:off x="2451595" y="4937442"/>
              <a:ext cx="4415581" cy="386631"/>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Les modèles du comportement</a:t>
              </a:r>
              <a:endParaRPr lang="fr-FR" sz="2000" b="1">
                <a:cs typeface="Calibri"/>
              </a:endParaRPr>
            </a:p>
          </p:txBody>
        </p:sp>
        <p:sp>
          <p:nvSpPr>
            <p:cNvPr id="14" name="Ellipse 26">
              <a:extLst>
                <a:ext uri="{FF2B5EF4-FFF2-40B4-BE49-F238E27FC236}">
                  <a16:creationId xmlns:a16="http://schemas.microsoft.com/office/drawing/2014/main" id="{CD179E4B-102C-4FFB-A572-3BE8FDC2F2A7}"/>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5" name="Image 31" descr="Une image contenant instrument d’écriture, stationnaire&#10;&#10;Description générée automatiquement">
              <a:extLst>
                <a:ext uri="{FF2B5EF4-FFF2-40B4-BE49-F238E27FC236}">
                  <a16:creationId xmlns:a16="http://schemas.microsoft.com/office/drawing/2014/main" id="{3162B40E-C81F-4E49-80A7-CDF2330F8701}"/>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sp>
        <p:nvSpPr>
          <p:cNvPr id="17" name="TextBox 16">
            <a:extLst>
              <a:ext uri="{FF2B5EF4-FFF2-40B4-BE49-F238E27FC236}">
                <a16:creationId xmlns:a16="http://schemas.microsoft.com/office/drawing/2014/main" id="{F84317DE-4994-4FB9-A9F0-7E1B1080CE10}"/>
              </a:ext>
            </a:extLst>
          </p:cNvPr>
          <p:cNvSpPr txBox="1"/>
          <p:nvPr/>
        </p:nvSpPr>
        <p:spPr>
          <a:xfrm>
            <a:off x="279400" y="1440541"/>
            <a:ext cx="63989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Une</a:t>
            </a:r>
            <a:r>
              <a:rPr lang="en-US">
                <a:ea typeface="+mn-lt"/>
                <a:cs typeface="+mn-lt"/>
              </a:rPr>
              <a:t> étude (Lerson, 1982) a été menée pour trouver des stratégies efficaces dans le cadre d'une incitation volontaire à la vaccination contre la grippe en direction des personnes âgées ou atteintes de maladies chroniques.</a:t>
            </a:r>
            <a:endParaRPr lang="en-US"/>
          </a:p>
        </p:txBody>
      </p:sp>
      <p:sp>
        <p:nvSpPr>
          <p:cNvPr id="18" name="TextBox 17">
            <a:extLst>
              <a:ext uri="{FF2B5EF4-FFF2-40B4-BE49-F238E27FC236}">
                <a16:creationId xmlns:a16="http://schemas.microsoft.com/office/drawing/2014/main" id="{9D6125B7-4199-4CB8-9A9C-EA5856FF3212}"/>
              </a:ext>
            </a:extLst>
          </p:cNvPr>
          <p:cNvSpPr txBox="1"/>
          <p:nvPr/>
        </p:nvSpPr>
        <p:spPr>
          <a:xfrm>
            <a:off x="279400" y="2683327"/>
            <a:ext cx="666205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t>L'envoi d'une carte postale neutre donnant des informations (données</a:t>
            </a:r>
            <a:br>
              <a:rPr lang="en-US"/>
            </a:br>
            <a:r>
              <a:rPr lang="en-US"/>
              <a:t>factuelles) sur les avantages du vaccin contre la grippe.</a:t>
            </a:r>
          </a:p>
          <a:p>
            <a:pPr marL="285750" indent="-285750">
              <a:buFont typeface="Arial" panose="020B0604020202020204" pitchFamily="34" charset="0"/>
              <a:buChar char="•"/>
            </a:pPr>
            <a:r>
              <a:rPr lang="en-US"/>
              <a:t>L'envoi d'une carte postale personnalisée signée par un médecin et annonçant les avantages du vaccin.</a:t>
            </a:r>
          </a:p>
          <a:p>
            <a:pPr marL="285750" indent="-285750">
              <a:buFont typeface="Arial" panose="020B0604020202020204" pitchFamily="34" charset="0"/>
              <a:buChar char="•"/>
            </a:pPr>
            <a:r>
              <a:rPr lang="en-US"/>
              <a:t>L'envoi d'une carte postale construite selon le modèle HBM et non</a:t>
            </a:r>
            <a:br>
              <a:rPr lang="en-US"/>
            </a:br>
            <a:r>
              <a:rPr lang="en-US"/>
              <a:t>personnalisée. Cette carte informait de l'existence de la plus grande probabilité pour les personnes âgées ou atteintes de maladies chroniques de contracter la grippe, de la gravité de la maladie pour ces personnes et de l'efficacité du vaccin ainsi que de la rareté de ses effets secondaires.</a:t>
            </a:r>
          </a:p>
          <a:p>
            <a:pPr marL="285750" indent="-285750">
              <a:buFont typeface="Arial" panose="020B0604020202020204" pitchFamily="34" charset="0"/>
              <a:buChar char="•"/>
            </a:pPr>
            <a:r>
              <a:rPr lang="en-US"/>
              <a:t>Pas d'envoi de carte postale.</a:t>
            </a:r>
            <a:br>
              <a:rPr lang="en-US"/>
            </a:br>
            <a:endParaRPr lang="en-US">
              <a:cs typeface="Calibri" panose="020F0502020204030204"/>
            </a:endParaRPr>
          </a:p>
        </p:txBody>
      </p:sp>
      <p:grpSp>
        <p:nvGrpSpPr>
          <p:cNvPr id="21" name="Group 20">
            <a:extLst>
              <a:ext uri="{FF2B5EF4-FFF2-40B4-BE49-F238E27FC236}">
                <a16:creationId xmlns:a16="http://schemas.microsoft.com/office/drawing/2014/main" id="{169EC69A-3651-4EA0-B750-4AC44D76140B}"/>
              </a:ext>
            </a:extLst>
          </p:cNvPr>
          <p:cNvGrpSpPr/>
          <p:nvPr/>
        </p:nvGrpSpPr>
        <p:grpSpPr>
          <a:xfrm>
            <a:off x="7046687" y="1919060"/>
            <a:ext cx="5038270" cy="3504447"/>
            <a:chOff x="7046687" y="1919060"/>
            <a:chExt cx="5038270" cy="3504447"/>
          </a:xfrm>
        </p:grpSpPr>
        <p:sp>
          <p:nvSpPr>
            <p:cNvPr id="19" name="TextBox 18">
              <a:extLst>
                <a:ext uri="{FF2B5EF4-FFF2-40B4-BE49-F238E27FC236}">
                  <a16:creationId xmlns:a16="http://schemas.microsoft.com/office/drawing/2014/main" id="{FFD7F623-D108-4737-AE23-39B5DFD1B36C}"/>
                </a:ext>
              </a:extLst>
            </p:cNvPr>
            <p:cNvSpPr txBox="1"/>
            <p:nvPr/>
          </p:nvSpPr>
          <p:spPr>
            <a:xfrm>
              <a:off x="7046687" y="2284186"/>
              <a:ext cx="503827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•51 % des personnes informées par la carte construite selon le modèle HBM ont</a:t>
              </a:r>
              <a:br>
                <a:rPr lang="en-US"/>
              </a:br>
              <a:r>
                <a:rPr lang="en-US"/>
                <a:t>choisi de se faire vacciner.</a:t>
              </a:r>
              <a:br>
                <a:rPr lang="en-US"/>
              </a:br>
              <a:r>
                <a:rPr lang="en-US"/>
                <a:t>•Parmi les personnes qui reçurent une carte postale personnalisée, on obtint un</a:t>
              </a:r>
              <a:br>
                <a:rPr lang="en-US"/>
              </a:br>
              <a:r>
                <a:rPr lang="en-US"/>
                <a:t>taux de vaccination de 41 %.</a:t>
              </a:r>
              <a:br>
                <a:rPr lang="en-US"/>
              </a:br>
              <a:r>
                <a:rPr lang="en-US"/>
                <a:t>• Enfin, on obtint un taux de vaccination de 25 % parmi ceux qui reçurent une carte postale neutre et 20 % parmi le groupe de contrôle qui ne reçut aucune carte postale. </a:t>
              </a:r>
              <a:br>
                <a:rPr lang="en-US"/>
              </a:br>
              <a:endParaRPr lang="en-US"/>
            </a:p>
          </p:txBody>
        </p:sp>
        <p:sp>
          <p:nvSpPr>
            <p:cNvPr id="20" name="TextBox 19">
              <a:extLst>
                <a:ext uri="{FF2B5EF4-FFF2-40B4-BE49-F238E27FC236}">
                  <a16:creationId xmlns:a16="http://schemas.microsoft.com/office/drawing/2014/main" id="{8F6C461C-C29B-4B16-8936-DCA6C1E41907}"/>
                </a:ext>
              </a:extLst>
            </p:cNvPr>
            <p:cNvSpPr txBox="1"/>
            <p:nvPr/>
          </p:nvSpPr>
          <p:spPr>
            <a:xfrm>
              <a:off x="8196489" y="191906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Résultats</a:t>
              </a:r>
              <a:endParaRPr lang="en-US" b="1">
                <a:cs typeface="Calibri"/>
              </a:endParaRPr>
            </a:p>
          </p:txBody>
        </p:sp>
      </p:grpSp>
    </p:spTree>
    <p:extLst>
      <p:ext uri="{BB962C8B-B14F-4D97-AF65-F5344CB8AC3E}">
        <p14:creationId xmlns:p14="http://schemas.microsoft.com/office/powerpoint/2010/main" val="1595693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18221CB8-0957-4327-8CC4-9219253F2030}"/>
              </a:ext>
            </a:extLst>
          </p:cNvPr>
          <p:cNvSpPr/>
          <p:nvPr/>
        </p:nvSpPr>
        <p:spPr>
          <a:xfrm>
            <a:off x="8965745" y="4230460"/>
            <a:ext cx="2839356" cy="7166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C1B3D7C1-AB89-4283-8D59-F23C8422069E}"/>
              </a:ext>
            </a:extLst>
          </p:cNvPr>
          <p:cNvSpPr/>
          <p:nvPr/>
        </p:nvSpPr>
        <p:spPr>
          <a:xfrm>
            <a:off x="5210172" y="6017531"/>
            <a:ext cx="1959429" cy="6531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C9D1982-33EF-42C1-8947-779D51DEB39F}"/>
              </a:ext>
            </a:extLst>
          </p:cNvPr>
          <p:cNvSpPr txBox="1"/>
          <p:nvPr/>
        </p:nvSpPr>
        <p:spPr>
          <a:xfrm>
            <a:off x="9423400" y="439782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Probabilité d'action</a:t>
            </a:r>
          </a:p>
        </p:txBody>
      </p:sp>
      <p:grpSp>
        <p:nvGrpSpPr>
          <p:cNvPr id="10" name="Group 9">
            <a:extLst>
              <a:ext uri="{FF2B5EF4-FFF2-40B4-BE49-F238E27FC236}">
                <a16:creationId xmlns:a16="http://schemas.microsoft.com/office/drawing/2014/main" id="{2F4F8E1C-6520-40BF-BCB9-C746A3BBD40A}"/>
              </a:ext>
            </a:extLst>
          </p:cNvPr>
          <p:cNvGrpSpPr/>
          <p:nvPr/>
        </p:nvGrpSpPr>
        <p:grpSpPr>
          <a:xfrm>
            <a:off x="7069369" y="187758"/>
            <a:ext cx="822703" cy="780626"/>
            <a:chOff x="6717770" y="4990151"/>
            <a:chExt cx="822703" cy="780626"/>
          </a:xfrm>
        </p:grpSpPr>
        <p:sp>
          <p:nvSpPr>
            <p:cNvPr id="8" name="Ellipse 67">
              <a:extLst>
                <a:ext uri="{FF2B5EF4-FFF2-40B4-BE49-F238E27FC236}">
                  <a16:creationId xmlns:a16="http://schemas.microsoft.com/office/drawing/2014/main" id="{F3597020-7806-4AA1-8BBF-31D409B5C5B1}"/>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9" name="Graphique 81" descr="Podcasting avec un remplissage uni">
              <a:extLst>
                <a:ext uri="{FF2B5EF4-FFF2-40B4-BE49-F238E27FC236}">
                  <a16:creationId xmlns:a16="http://schemas.microsoft.com/office/drawing/2014/main" id="{D2DECEF7-28CC-4BB2-8E9E-2E779B7137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11" name="TextBox 10">
            <a:extLst>
              <a:ext uri="{FF2B5EF4-FFF2-40B4-BE49-F238E27FC236}">
                <a16:creationId xmlns:a16="http://schemas.microsoft.com/office/drawing/2014/main" id="{DB62E1A0-A569-4152-9283-4670694302AA}"/>
              </a:ext>
            </a:extLst>
          </p:cNvPr>
          <p:cNvSpPr txBox="1"/>
          <p:nvPr/>
        </p:nvSpPr>
        <p:spPr>
          <a:xfrm>
            <a:off x="7971971" y="397327"/>
            <a:ext cx="3949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Un exemple </a:t>
            </a:r>
            <a:r>
              <a:rPr lang="en-US">
                <a:ea typeface="+mn-lt"/>
                <a:cs typeface="+mn-lt"/>
              </a:rPr>
              <a:t>(au hasard) </a:t>
            </a:r>
            <a:r>
              <a:rPr lang="en-US"/>
              <a:t>d'application du HBM : la vaccination</a:t>
            </a:r>
          </a:p>
          <a:p>
            <a:endParaRPr lang="en-US"/>
          </a:p>
        </p:txBody>
      </p:sp>
      <p:grpSp>
        <p:nvGrpSpPr>
          <p:cNvPr id="4" name="Group 3">
            <a:extLst>
              <a:ext uri="{FF2B5EF4-FFF2-40B4-BE49-F238E27FC236}">
                <a16:creationId xmlns:a16="http://schemas.microsoft.com/office/drawing/2014/main" id="{CD0B9775-EAB4-4FB0-A14E-4EE7763D3895}"/>
              </a:ext>
            </a:extLst>
          </p:cNvPr>
          <p:cNvGrpSpPr/>
          <p:nvPr/>
        </p:nvGrpSpPr>
        <p:grpSpPr>
          <a:xfrm>
            <a:off x="324097" y="191623"/>
            <a:ext cx="1593883" cy="1046866"/>
            <a:chOff x="623454" y="309552"/>
            <a:chExt cx="1593883" cy="1046866"/>
          </a:xfrm>
        </p:grpSpPr>
        <p:sp>
          <p:nvSpPr>
            <p:cNvPr id="33" name="Ellipse 66">
              <a:extLst>
                <a:ext uri="{FF2B5EF4-FFF2-40B4-BE49-F238E27FC236}">
                  <a16:creationId xmlns:a16="http://schemas.microsoft.com/office/drawing/2014/main" id="{C2622167-BCE9-4673-B395-D64DB3C3AC55}"/>
                </a:ext>
              </a:extLst>
            </p:cNvPr>
            <p:cNvSpPr/>
            <p:nvPr/>
          </p:nvSpPr>
          <p:spPr>
            <a:xfrm>
              <a:off x="623454" y="309552"/>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4" name="Image 33">
              <a:extLst>
                <a:ext uri="{FF2B5EF4-FFF2-40B4-BE49-F238E27FC236}">
                  <a16:creationId xmlns:a16="http://schemas.microsoft.com/office/drawing/2014/main" id="{AEE43660-5ADC-4D7C-A46A-EE37C4996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975" y="474224"/>
              <a:ext cx="340421" cy="680842"/>
            </a:xfrm>
            <a:prstGeom prst="rect">
              <a:avLst/>
            </a:prstGeom>
          </p:spPr>
        </p:pic>
        <p:pic>
          <p:nvPicPr>
            <p:cNvPr id="35" name="Image 33">
              <a:extLst>
                <a:ext uri="{FF2B5EF4-FFF2-40B4-BE49-F238E27FC236}">
                  <a16:creationId xmlns:a16="http://schemas.microsoft.com/office/drawing/2014/main" id="{6AD1A2A8-A540-49B1-8227-3BB9E584E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94" y="576086"/>
              <a:ext cx="340421" cy="680842"/>
            </a:xfrm>
            <a:prstGeom prst="rect">
              <a:avLst/>
            </a:prstGeom>
          </p:spPr>
        </p:pic>
        <p:pic>
          <p:nvPicPr>
            <p:cNvPr id="36" name="Image 33">
              <a:extLst>
                <a:ext uri="{FF2B5EF4-FFF2-40B4-BE49-F238E27FC236}">
                  <a16:creationId xmlns:a16="http://schemas.microsoft.com/office/drawing/2014/main" id="{E1CF8073-48A7-4467-A2FF-42E348B2F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750" y="391926"/>
              <a:ext cx="340421" cy="680842"/>
            </a:xfrm>
            <a:prstGeom prst="rect">
              <a:avLst/>
            </a:prstGeom>
          </p:spPr>
        </p:pic>
        <p:pic>
          <p:nvPicPr>
            <p:cNvPr id="37" name="Image 33">
              <a:extLst>
                <a:ext uri="{FF2B5EF4-FFF2-40B4-BE49-F238E27FC236}">
                  <a16:creationId xmlns:a16="http://schemas.microsoft.com/office/drawing/2014/main" id="{415E6541-1373-4296-A5F2-05564CEB2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160" y="492913"/>
              <a:ext cx="340421" cy="680842"/>
            </a:xfrm>
            <a:prstGeom prst="rect">
              <a:avLst/>
            </a:prstGeom>
          </p:spPr>
        </p:pic>
      </p:grpSp>
      <p:sp>
        <p:nvSpPr>
          <p:cNvPr id="5" name="TextBox 4">
            <a:extLst>
              <a:ext uri="{FF2B5EF4-FFF2-40B4-BE49-F238E27FC236}">
                <a16:creationId xmlns:a16="http://schemas.microsoft.com/office/drawing/2014/main" id="{9E58480D-8A8E-4F99-A337-78BBB0080841}"/>
              </a:ext>
            </a:extLst>
          </p:cNvPr>
          <p:cNvSpPr txBox="1"/>
          <p:nvPr/>
        </p:nvSpPr>
        <p:spPr>
          <a:xfrm>
            <a:off x="1993900" y="48804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 </a:t>
            </a:r>
            <a:r>
              <a:rPr lang="en-US" err="1"/>
              <a:t>groupe</a:t>
            </a:r>
            <a:r>
              <a:rPr lang="en-US"/>
              <a:t> social "</a:t>
            </a:r>
            <a:r>
              <a:rPr lang="en-US" err="1"/>
              <a:t>AntiVax</a:t>
            </a:r>
            <a:r>
              <a:rPr lang="en-US"/>
              <a:t>" </a:t>
            </a:r>
          </a:p>
        </p:txBody>
      </p:sp>
      <p:sp>
        <p:nvSpPr>
          <p:cNvPr id="6" name="TextBox 5">
            <a:extLst>
              <a:ext uri="{FF2B5EF4-FFF2-40B4-BE49-F238E27FC236}">
                <a16:creationId xmlns:a16="http://schemas.microsoft.com/office/drawing/2014/main" id="{C059673E-42F4-419A-B1D0-CCD5F8649069}"/>
              </a:ext>
            </a:extLst>
          </p:cNvPr>
          <p:cNvSpPr txBox="1"/>
          <p:nvPr/>
        </p:nvSpPr>
        <p:spPr>
          <a:xfrm>
            <a:off x="4694918" y="1900917"/>
            <a:ext cx="23803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A </a:t>
            </a:r>
            <a:r>
              <a:rPr lang="en-US" sz="2400" b="1" err="1">
                <a:cs typeface="Calibri"/>
              </a:rPr>
              <a:t>vous</a:t>
            </a:r>
            <a:r>
              <a:rPr lang="en-US" sz="2400" b="1">
                <a:cs typeface="Calibri"/>
              </a:rPr>
              <a:t> de </a:t>
            </a:r>
            <a:r>
              <a:rPr lang="en-US" sz="2400" b="1" err="1">
                <a:cs typeface="Calibri"/>
              </a:rPr>
              <a:t>jouer</a:t>
            </a:r>
            <a:r>
              <a:rPr lang="en-US" sz="2400" b="1">
                <a:cs typeface="Calibri"/>
              </a:rPr>
              <a:t> !</a:t>
            </a:r>
          </a:p>
        </p:txBody>
      </p:sp>
      <p:grpSp>
        <p:nvGrpSpPr>
          <p:cNvPr id="12" name="Group 11">
            <a:extLst>
              <a:ext uri="{FF2B5EF4-FFF2-40B4-BE49-F238E27FC236}">
                <a16:creationId xmlns:a16="http://schemas.microsoft.com/office/drawing/2014/main" id="{2890B995-9CB7-4AED-A375-B50567F39FE7}"/>
              </a:ext>
            </a:extLst>
          </p:cNvPr>
          <p:cNvGrpSpPr/>
          <p:nvPr/>
        </p:nvGrpSpPr>
        <p:grpSpPr>
          <a:xfrm>
            <a:off x="4557033" y="3758747"/>
            <a:ext cx="3842655" cy="1886855"/>
            <a:chOff x="4620533" y="3749676"/>
            <a:chExt cx="3842655" cy="1886855"/>
          </a:xfrm>
        </p:grpSpPr>
        <p:sp>
          <p:nvSpPr>
            <p:cNvPr id="39" name="Rectangle: Rounded Corners 38">
              <a:extLst>
                <a:ext uri="{FF2B5EF4-FFF2-40B4-BE49-F238E27FC236}">
                  <a16:creationId xmlns:a16="http://schemas.microsoft.com/office/drawing/2014/main" id="{D79E291E-50A6-4B9D-8F15-2D9D2B1C26C2}"/>
                </a:ext>
              </a:extLst>
            </p:cNvPr>
            <p:cNvSpPr/>
            <p:nvPr/>
          </p:nvSpPr>
          <p:spPr>
            <a:xfrm>
              <a:off x="4620533" y="3749676"/>
              <a:ext cx="3211284" cy="18868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2B9D439-1A61-4DBF-970D-6E5C09992CCF}"/>
                </a:ext>
              </a:extLst>
            </p:cNvPr>
            <p:cNvSpPr txBox="1"/>
            <p:nvPr/>
          </p:nvSpPr>
          <p:spPr>
            <a:xfrm>
              <a:off x="5075918" y="3814989"/>
              <a:ext cx="338727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Gravité perçue</a:t>
              </a:r>
            </a:p>
            <a:p>
              <a:pPr marL="285750" indent="-285750">
                <a:buFont typeface="Arial"/>
                <a:buChar char="•"/>
              </a:pPr>
              <a:r>
                <a:rPr lang="en-US">
                  <a:cs typeface="Calibri"/>
                </a:rPr>
                <a:t>Risque perçu</a:t>
              </a:r>
              <a:endParaRPr lang="en-US"/>
            </a:p>
            <a:p>
              <a:pPr marL="285750" indent="-285750">
                <a:buFont typeface="Arial"/>
                <a:buChar char="•"/>
              </a:pPr>
              <a:r>
                <a:rPr lang="en-US">
                  <a:cs typeface="Calibri"/>
                </a:rPr>
                <a:t>bénéfices perçus </a:t>
              </a:r>
            </a:p>
            <a:p>
              <a:pPr marL="285750" indent="-285750">
                <a:buFont typeface="Arial"/>
                <a:buChar char="•"/>
              </a:pPr>
              <a:r>
                <a:rPr lang="en-US">
                  <a:cs typeface="Calibri"/>
                </a:rPr>
                <a:t>Obstacles perçus</a:t>
              </a:r>
            </a:p>
            <a:p>
              <a:pPr marL="285750" indent="-285750">
                <a:buFont typeface="Arial"/>
                <a:buChar char="•"/>
              </a:pPr>
              <a:r>
                <a:rPr lang="en-US">
                  <a:cs typeface="Calibri"/>
                </a:rPr>
                <a:t>Sentiment d'efficacité personnelle</a:t>
              </a:r>
            </a:p>
          </p:txBody>
        </p:sp>
      </p:grpSp>
      <p:grpSp>
        <p:nvGrpSpPr>
          <p:cNvPr id="50" name="Group 49">
            <a:extLst>
              <a:ext uri="{FF2B5EF4-FFF2-40B4-BE49-F238E27FC236}">
                <a16:creationId xmlns:a16="http://schemas.microsoft.com/office/drawing/2014/main" id="{90FBCCF8-24CB-4B5D-A1B4-06012405B3DD}"/>
              </a:ext>
            </a:extLst>
          </p:cNvPr>
          <p:cNvGrpSpPr/>
          <p:nvPr/>
        </p:nvGrpSpPr>
        <p:grpSpPr>
          <a:xfrm>
            <a:off x="483958" y="4176030"/>
            <a:ext cx="2839356" cy="1260926"/>
            <a:chOff x="483958" y="4176030"/>
            <a:chExt cx="2839356" cy="1260926"/>
          </a:xfrm>
        </p:grpSpPr>
        <p:sp>
          <p:nvSpPr>
            <p:cNvPr id="48" name="Rectangle: Rounded Corners 47">
              <a:extLst>
                <a:ext uri="{FF2B5EF4-FFF2-40B4-BE49-F238E27FC236}">
                  <a16:creationId xmlns:a16="http://schemas.microsoft.com/office/drawing/2014/main" id="{0B3D0B69-F493-4548-934F-46826CFE112A}"/>
                </a:ext>
              </a:extLst>
            </p:cNvPr>
            <p:cNvSpPr/>
            <p:nvPr/>
          </p:nvSpPr>
          <p:spPr>
            <a:xfrm>
              <a:off x="483958" y="4176030"/>
              <a:ext cx="2839356" cy="126092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DB84349-A6B2-4DB7-A7D2-84920358B06F}"/>
                </a:ext>
              </a:extLst>
            </p:cNvPr>
            <p:cNvSpPr txBox="1"/>
            <p:nvPr/>
          </p:nvSpPr>
          <p:spPr>
            <a:xfrm>
              <a:off x="528864" y="4311649"/>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Variables démographiques, sociopsychologiques, connaissances antérieures</a:t>
              </a:r>
              <a:endParaRPr lang="en-US">
                <a:cs typeface="Calibri"/>
              </a:endParaRPr>
            </a:p>
          </p:txBody>
        </p:sp>
      </p:grpSp>
      <p:sp>
        <p:nvSpPr>
          <p:cNvPr id="52" name="TextBox 51">
            <a:extLst>
              <a:ext uri="{FF2B5EF4-FFF2-40B4-BE49-F238E27FC236}">
                <a16:creationId xmlns:a16="http://schemas.microsoft.com/office/drawing/2014/main" id="{1A28C569-A8AC-4F3A-8CEC-26144DC14FFF}"/>
              </a:ext>
            </a:extLst>
          </p:cNvPr>
          <p:cNvSpPr txBox="1"/>
          <p:nvPr/>
        </p:nvSpPr>
        <p:spPr>
          <a:xfrm>
            <a:off x="5361668" y="612366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Indices d'action</a:t>
            </a:r>
          </a:p>
        </p:txBody>
      </p:sp>
      <p:sp>
        <p:nvSpPr>
          <p:cNvPr id="54" name="Arrow: Right 53">
            <a:extLst>
              <a:ext uri="{FF2B5EF4-FFF2-40B4-BE49-F238E27FC236}">
                <a16:creationId xmlns:a16="http://schemas.microsoft.com/office/drawing/2014/main" id="{82D8C60E-011B-40F9-998F-8A1DF03E5C29}"/>
              </a:ext>
            </a:extLst>
          </p:cNvPr>
          <p:cNvSpPr/>
          <p:nvPr/>
        </p:nvSpPr>
        <p:spPr>
          <a:xfrm>
            <a:off x="3434189" y="4533790"/>
            <a:ext cx="979714" cy="480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55">
            <a:extLst>
              <a:ext uri="{FF2B5EF4-FFF2-40B4-BE49-F238E27FC236}">
                <a16:creationId xmlns:a16="http://schemas.microsoft.com/office/drawing/2014/main" id="{08CD1828-76A3-4A6B-9D9F-126778039E2C}"/>
              </a:ext>
            </a:extLst>
          </p:cNvPr>
          <p:cNvSpPr/>
          <p:nvPr/>
        </p:nvSpPr>
        <p:spPr>
          <a:xfrm>
            <a:off x="7915474" y="4352361"/>
            <a:ext cx="979714" cy="480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FDE32F85-10CF-46F6-B0F0-51C3725C0A62}"/>
              </a:ext>
            </a:extLst>
          </p:cNvPr>
          <p:cNvSpPr/>
          <p:nvPr/>
        </p:nvSpPr>
        <p:spPr>
          <a:xfrm rot="19860000">
            <a:off x="7380003" y="5559082"/>
            <a:ext cx="1968498" cy="48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301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65B39E3-C84C-491F-82E4-74861AA3207C}"/>
              </a:ext>
            </a:extLst>
          </p:cNvPr>
          <p:cNvGrpSpPr/>
          <p:nvPr/>
        </p:nvGrpSpPr>
        <p:grpSpPr>
          <a:xfrm>
            <a:off x="318478" y="214603"/>
            <a:ext cx="6049769" cy="998340"/>
            <a:chOff x="1570335" y="4741239"/>
            <a:chExt cx="5296841" cy="780626"/>
          </a:xfrm>
        </p:grpSpPr>
        <p:sp>
          <p:nvSpPr>
            <p:cNvPr id="3" name="ZoneTexte 51">
              <a:extLst>
                <a:ext uri="{FF2B5EF4-FFF2-40B4-BE49-F238E27FC236}">
                  <a16:creationId xmlns:a16="http://schemas.microsoft.com/office/drawing/2014/main" id="{82CD6E8C-5BB8-4685-BA0B-C8837AAD291D}"/>
                </a:ext>
              </a:extLst>
            </p:cNvPr>
            <p:cNvSpPr txBox="1"/>
            <p:nvPr/>
          </p:nvSpPr>
          <p:spPr>
            <a:xfrm>
              <a:off x="2451595" y="4937442"/>
              <a:ext cx="4415581" cy="360987"/>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a:t>Les modèles du comportement</a:t>
              </a:r>
              <a:endParaRPr lang="fr-FR" sz="2400" b="1">
                <a:cs typeface="Calibri"/>
              </a:endParaRPr>
            </a:p>
          </p:txBody>
        </p:sp>
        <p:sp>
          <p:nvSpPr>
            <p:cNvPr id="4" name="Ellipse 26">
              <a:extLst>
                <a:ext uri="{FF2B5EF4-FFF2-40B4-BE49-F238E27FC236}">
                  <a16:creationId xmlns:a16="http://schemas.microsoft.com/office/drawing/2014/main" id="{A4D34FF5-2C52-4A3A-9B28-1B3CEE7B7CC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 name="Image 31" descr="Une image contenant instrument d’écriture, stationnaire&#10;&#10;Description générée automatiquement">
              <a:extLst>
                <a:ext uri="{FF2B5EF4-FFF2-40B4-BE49-F238E27FC236}">
                  <a16:creationId xmlns:a16="http://schemas.microsoft.com/office/drawing/2014/main" id="{3215AC6E-7D61-4AB3-B00C-C42EF037680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sp>
        <p:nvSpPr>
          <p:cNvPr id="8" name="TextBox 7">
            <a:extLst>
              <a:ext uri="{FF2B5EF4-FFF2-40B4-BE49-F238E27FC236}">
                <a16:creationId xmlns:a16="http://schemas.microsoft.com/office/drawing/2014/main" id="{DC43035D-08CD-4596-B6EC-74822CCD62CD}"/>
              </a:ext>
            </a:extLst>
          </p:cNvPr>
          <p:cNvSpPr txBox="1"/>
          <p:nvPr/>
        </p:nvSpPr>
        <p:spPr>
          <a:xfrm>
            <a:off x="5631543" y="478971"/>
            <a:ext cx="6271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La </a:t>
            </a:r>
            <a:r>
              <a:rPr lang="en-US" sz="2400" b="1" err="1"/>
              <a:t>Théorie</a:t>
            </a:r>
            <a:r>
              <a:rPr lang="en-US" sz="2400" b="1"/>
              <a:t> de la Motivation à la Protection</a:t>
            </a:r>
            <a:endParaRPr lang="en-US" sz="2400"/>
          </a:p>
        </p:txBody>
      </p:sp>
      <p:grpSp>
        <p:nvGrpSpPr>
          <p:cNvPr id="12" name="Group 11">
            <a:extLst>
              <a:ext uri="{FF2B5EF4-FFF2-40B4-BE49-F238E27FC236}">
                <a16:creationId xmlns:a16="http://schemas.microsoft.com/office/drawing/2014/main" id="{071D2509-752E-452A-B8F8-0E7F2BE00772}"/>
              </a:ext>
            </a:extLst>
          </p:cNvPr>
          <p:cNvGrpSpPr/>
          <p:nvPr/>
        </p:nvGrpSpPr>
        <p:grpSpPr>
          <a:xfrm>
            <a:off x="1690462" y="1781174"/>
            <a:ext cx="4532083" cy="1324428"/>
            <a:chOff x="4620533" y="4006466"/>
            <a:chExt cx="4532083" cy="1630065"/>
          </a:xfrm>
        </p:grpSpPr>
        <p:sp>
          <p:nvSpPr>
            <p:cNvPr id="10" name="Rectangle: Rounded Corners 9">
              <a:extLst>
                <a:ext uri="{FF2B5EF4-FFF2-40B4-BE49-F238E27FC236}">
                  <a16:creationId xmlns:a16="http://schemas.microsoft.com/office/drawing/2014/main" id="{E5E445DB-B087-432C-9C50-7CF5C7B42866}"/>
                </a:ext>
              </a:extLst>
            </p:cNvPr>
            <p:cNvSpPr/>
            <p:nvPr/>
          </p:nvSpPr>
          <p:spPr>
            <a:xfrm>
              <a:off x="4620533" y="4006466"/>
              <a:ext cx="4308926" cy="163006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86DCBD1-EB38-4A0C-AD26-E4851CC8B7D6}"/>
                </a:ext>
              </a:extLst>
            </p:cNvPr>
            <p:cNvSpPr txBox="1"/>
            <p:nvPr/>
          </p:nvSpPr>
          <p:spPr>
            <a:xfrm>
              <a:off x="4694918" y="4105275"/>
              <a:ext cx="44576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err="1">
                  <a:cs typeface="Calibri"/>
                </a:rPr>
                <a:t>Gravité</a:t>
              </a:r>
              <a:r>
                <a:rPr lang="en-US">
                  <a:cs typeface="Calibri"/>
                </a:rPr>
                <a:t> </a:t>
              </a:r>
              <a:r>
                <a:rPr lang="en-US" err="1">
                  <a:cs typeface="Calibri"/>
                </a:rPr>
                <a:t>perçue</a:t>
              </a:r>
              <a:endParaRPr lang="en-US">
                <a:cs typeface="Calibri"/>
              </a:endParaRPr>
            </a:p>
            <a:p>
              <a:pPr marL="285750" indent="-285750">
                <a:buFont typeface="Arial"/>
                <a:buChar char="•"/>
              </a:pPr>
              <a:r>
                <a:rPr lang="en-US" err="1">
                  <a:cs typeface="Calibri"/>
                </a:rPr>
                <a:t>Probabilité</a:t>
              </a:r>
              <a:r>
                <a:rPr lang="en-US">
                  <a:cs typeface="Calibri"/>
                </a:rPr>
                <a:t> </a:t>
              </a:r>
              <a:r>
                <a:rPr lang="en-US" err="1">
                  <a:cs typeface="Calibri"/>
                </a:rPr>
                <a:t>d'occurrence</a:t>
              </a:r>
              <a:r>
                <a:rPr lang="en-US">
                  <a:cs typeface="Calibri"/>
                </a:rPr>
                <a:t> </a:t>
              </a:r>
              <a:r>
                <a:rPr lang="en-US" err="1">
                  <a:cs typeface="Calibri"/>
                </a:rPr>
                <a:t>perçue</a:t>
              </a:r>
              <a:endParaRPr lang="en-US">
                <a:cs typeface="Calibri"/>
              </a:endParaRPr>
            </a:p>
            <a:p>
              <a:pPr marL="285750" indent="-285750">
                <a:buFont typeface="Arial"/>
                <a:buChar char="•"/>
              </a:pPr>
              <a:r>
                <a:rPr lang="en-US" err="1">
                  <a:cs typeface="Calibri"/>
                </a:rPr>
                <a:t>Efficacité</a:t>
              </a:r>
              <a:r>
                <a:rPr lang="en-US">
                  <a:cs typeface="Calibri"/>
                </a:rPr>
                <a:t> du </a:t>
              </a:r>
              <a:r>
                <a:rPr lang="en-US" err="1">
                  <a:cs typeface="Calibri"/>
                </a:rPr>
                <a:t>comportement</a:t>
              </a:r>
              <a:r>
                <a:rPr lang="en-US">
                  <a:cs typeface="Calibri"/>
                </a:rPr>
                <a:t> à adopter</a:t>
              </a:r>
            </a:p>
          </p:txBody>
        </p:sp>
      </p:grpSp>
      <p:grpSp>
        <p:nvGrpSpPr>
          <p:cNvPr id="25" name="Group 24">
            <a:extLst>
              <a:ext uri="{FF2B5EF4-FFF2-40B4-BE49-F238E27FC236}">
                <a16:creationId xmlns:a16="http://schemas.microsoft.com/office/drawing/2014/main" id="{20EA85C2-B1DB-4DF4-9103-5772EB80AFF4}"/>
              </a:ext>
            </a:extLst>
          </p:cNvPr>
          <p:cNvGrpSpPr/>
          <p:nvPr/>
        </p:nvGrpSpPr>
        <p:grpSpPr>
          <a:xfrm>
            <a:off x="6327974" y="2080531"/>
            <a:ext cx="4251125" cy="716641"/>
            <a:chOff x="7915474" y="4230460"/>
            <a:chExt cx="4251125" cy="716641"/>
          </a:xfrm>
        </p:grpSpPr>
        <p:sp>
          <p:nvSpPr>
            <p:cNvPr id="22" name="Rectangle: Rounded Corners 21">
              <a:extLst>
                <a:ext uri="{FF2B5EF4-FFF2-40B4-BE49-F238E27FC236}">
                  <a16:creationId xmlns:a16="http://schemas.microsoft.com/office/drawing/2014/main" id="{C4E19289-897E-4AE0-98DE-6B16347FC39E}"/>
                </a:ext>
              </a:extLst>
            </p:cNvPr>
            <p:cNvSpPr/>
            <p:nvPr/>
          </p:nvSpPr>
          <p:spPr>
            <a:xfrm>
              <a:off x="8965745" y="4230460"/>
              <a:ext cx="2839356" cy="7166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802A8E9-775F-41ED-9FD7-28B4973BBD59}"/>
                </a:ext>
              </a:extLst>
            </p:cNvPr>
            <p:cNvSpPr txBox="1"/>
            <p:nvPr/>
          </p:nvSpPr>
          <p:spPr>
            <a:xfrm>
              <a:off x="9423400" y="439782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Probabilité d'action</a:t>
              </a:r>
            </a:p>
          </p:txBody>
        </p:sp>
        <p:sp>
          <p:nvSpPr>
            <p:cNvPr id="24" name="Arrow: Right 23">
              <a:extLst>
                <a:ext uri="{FF2B5EF4-FFF2-40B4-BE49-F238E27FC236}">
                  <a16:creationId xmlns:a16="http://schemas.microsoft.com/office/drawing/2014/main" id="{B9C7453B-B549-4D41-A2B3-39CE76F3EFF9}"/>
                </a:ext>
              </a:extLst>
            </p:cNvPr>
            <p:cNvSpPr/>
            <p:nvPr/>
          </p:nvSpPr>
          <p:spPr>
            <a:xfrm>
              <a:off x="7915474" y="4352361"/>
              <a:ext cx="979714" cy="480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5C01D9B6-EF85-490A-91B5-D30B0481B6C1}"/>
              </a:ext>
            </a:extLst>
          </p:cNvPr>
          <p:cNvSpPr txBox="1"/>
          <p:nvPr/>
        </p:nvSpPr>
        <p:spPr>
          <a:xfrm>
            <a:off x="1331686" y="4715328"/>
            <a:ext cx="10009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Mais un </a:t>
            </a:r>
            <a:r>
              <a:rPr lang="en-US" err="1"/>
              <a:t>niveau</a:t>
            </a:r>
            <a:r>
              <a:rPr lang="en-US"/>
              <a:t> de </a:t>
            </a:r>
            <a:r>
              <a:rPr lang="en-US" err="1"/>
              <a:t>peur</a:t>
            </a:r>
            <a:r>
              <a:rPr lang="en-US"/>
              <a:t> trop grand </a:t>
            </a:r>
            <a:r>
              <a:rPr lang="en-US" err="1"/>
              <a:t>entraine</a:t>
            </a:r>
            <a:r>
              <a:rPr lang="en-US"/>
              <a:t> </a:t>
            </a:r>
            <a:r>
              <a:rPr lang="en-US" err="1"/>
              <a:t>une</a:t>
            </a:r>
            <a:r>
              <a:rPr lang="en-US"/>
              <a:t> modification de la perception du danger : il </a:t>
            </a:r>
            <a:r>
              <a:rPr lang="en-US" err="1"/>
              <a:t>est</a:t>
            </a:r>
            <a:r>
              <a:rPr lang="en-US"/>
              <a:t> </a:t>
            </a:r>
            <a:r>
              <a:rPr lang="en-US" err="1"/>
              <a:t>minimisé</a:t>
            </a:r>
            <a:endParaRPr lang="en-US">
              <a:cs typeface="Calibri"/>
            </a:endParaRPr>
          </a:p>
          <a:p>
            <a:pPr marL="285750" indent="-285750">
              <a:buFont typeface="Arial"/>
              <a:buChar char="•"/>
            </a:pPr>
            <a:r>
              <a:rPr lang="en-US">
                <a:cs typeface="Calibri"/>
              </a:rPr>
              <a:t>Contrôle de la </a:t>
            </a:r>
            <a:r>
              <a:rPr lang="en-US" err="1">
                <a:cs typeface="Calibri"/>
              </a:rPr>
              <a:t>peur</a:t>
            </a:r>
            <a:r>
              <a:rPr lang="en-US">
                <a:cs typeface="Calibri"/>
              </a:rPr>
              <a:t> (</a:t>
            </a:r>
            <a:r>
              <a:rPr lang="en-US" err="1">
                <a:cs typeface="Calibri"/>
              </a:rPr>
              <a:t>négation</a:t>
            </a:r>
            <a:r>
              <a:rPr lang="en-US">
                <a:cs typeface="Calibri"/>
              </a:rPr>
              <a:t> de la menace, </a:t>
            </a:r>
            <a:r>
              <a:rPr lang="en-US" err="1">
                <a:cs typeface="Calibri"/>
              </a:rPr>
              <a:t>évitement</a:t>
            </a:r>
            <a:r>
              <a:rPr lang="en-US">
                <a:cs typeface="Calibri"/>
              </a:rPr>
              <a:t> de </a:t>
            </a:r>
            <a:r>
              <a:rPr lang="en-US" err="1">
                <a:cs typeface="Calibri"/>
              </a:rPr>
              <a:t>l'émotion</a:t>
            </a:r>
            <a:r>
              <a:rPr lang="en-US">
                <a:cs typeface="Calibri"/>
              </a:rPr>
              <a:t> </a:t>
            </a:r>
            <a:r>
              <a:rPr lang="en-US" err="1">
                <a:cs typeface="Calibri"/>
              </a:rPr>
              <a:t>négative</a:t>
            </a:r>
            <a:r>
              <a:rPr lang="en-US">
                <a:cs typeface="Calibri"/>
              </a:rPr>
              <a:t>)</a:t>
            </a:r>
          </a:p>
        </p:txBody>
      </p:sp>
      <p:sp>
        <p:nvSpPr>
          <p:cNvPr id="27" name="Oval 26">
            <a:extLst>
              <a:ext uri="{FF2B5EF4-FFF2-40B4-BE49-F238E27FC236}">
                <a16:creationId xmlns:a16="http://schemas.microsoft.com/office/drawing/2014/main" id="{4D10295D-4CBD-4810-9D97-FB0ECECD3F13}"/>
              </a:ext>
            </a:extLst>
          </p:cNvPr>
          <p:cNvSpPr/>
          <p:nvPr/>
        </p:nvSpPr>
        <p:spPr>
          <a:xfrm>
            <a:off x="4693104" y="3232604"/>
            <a:ext cx="3066142" cy="1197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Balance Contrôle du danger/</a:t>
            </a:r>
            <a:r>
              <a:rPr lang="en-US" err="1">
                <a:cs typeface="Calibri"/>
              </a:rPr>
              <a:t>contrôle</a:t>
            </a:r>
            <a:r>
              <a:rPr lang="en-US">
                <a:cs typeface="Calibri"/>
              </a:rPr>
              <a:t> de la </a:t>
            </a:r>
            <a:r>
              <a:rPr lang="en-US" err="1">
                <a:cs typeface="Calibri"/>
              </a:rPr>
              <a:t>peur</a:t>
            </a:r>
            <a:endParaRPr lang="en-US" err="1"/>
          </a:p>
        </p:txBody>
      </p:sp>
      <p:sp>
        <p:nvSpPr>
          <p:cNvPr id="28" name="Oval 27">
            <a:extLst>
              <a:ext uri="{FF2B5EF4-FFF2-40B4-BE49-F238E27FC236}">
                <a16:creationId xmlns:a16="http://schemas.microsoft.com/office/drawing/2014/main" id="{548F4627-03BC-4AA6-8BFF-33858CD4714A}"/>
              </a:ext>
            </a:extLst>
          </p:cNvPr>
          <p:cNvSpPr/>
          <p:nvPr/>
        </p:nvSpPr>
        <p:spPr>
          <a:xfrm>
            <a:off x="4402818" y="5473246"/>
            <a:ext cx="4172855" cy="1197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cs typeface="Calibri"/>
              </a:rPr>
              <a:t>Modèle</a:t>
            </a:r>
            <a:r>
              <a:rPr lang="en-US">
                <a:cs typeface="Calibri"/>
              </a:rPr>
              <a:t> </a:t>
            </a:r>
            <a:r>
              <a:rPr lang="en-US" err="1">
                <a:cs typeface="Calibri"/>
              </a:rPr>
              <a:t>enrichi</a:t>
            </a:r>
            <a:r>
              <a:rPr lang="en-US">
                <a:cs typeface="Calibri"/>
              </a:rPr>
              <a:t> par la notion :</a:t>
            </a:r>
          </a:p>
          <a:p>
            <a:pPr algn="ctr"/>
            <a:r>
              <a:rPr lang="en-US">
                <a:cs typeface="Calibri"/>
              </a:rPr>
              <a:t>"auto-</a:t>
            </a:r>
            <a:r>
              <a:rPr lang="en-US" err="1">
                <a:cs typeface="Calibri"/>
              </a:rPr>
              <a:t>efficacité</a:t>
            </a:r>
            <a:r>
              <a:rPr lang="en-US">
                <a:cs typeface="Calibri"/>
              </a:rPr>
              <a:t>" de Bandura</a:t>
            </a:r>
          </a:p>
        </p:txBody>
      </p:sp>
      <p:sp>
        <p:nvSpPr>
          <p:cNvPr id="30" name="TextBox 29">
            <a:extLst>
              <a:ext uri="{FF2B5EF4-FFF2-40B4-BE49-F238E27FC236}">
                <a16:creationId xmlns:a16="http://schemas.microsoft.com/office/drawing/2014/main" id="{9F470024-B744-49D7-B515-E4BA39F27723}"/>
              </a:ext>
            </a:extLst>
          </p:cNvPr>
          <p:cNvSpPr txBox="1"/>
          <p:nvPr/>
        </p:nvSpPr>
        <p:spPr>
          <a:xfrm>
            <a:off x="5785756" y="878113"/>
            <a:ext cx="62719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(Rogers, 1975, 1983)</a:t>
            </a:r>
            <a:endParaRPr lang="en-US">
              <a:cs typeface="Calibri"/>
            </a:endParaRPr>
          </a:p>
        </p:txBody>
      </p:sp>
    </p:spTree>
    <p:extLst>
      <p:ext uri="{BB962C8B-B14F-4D97-AF65-F5344CB8AC3E}">
        <p14:creationId xmlns:p14="http://schemas.microsoft.com/office/powerpoint/2010/main" val="174143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65B39E3-C84C-491F-82E4-74861AA3207C}"/>
              </a:ext>
            </a:extLst>
          </p:cNvPr>
          <p:cNvGrpSpPr/>
          <p:nvPr/>
        </p:nvGrpSpPr>
        <p:grpSpPr>
          <a:xfrm>
            <a:off x="318477" y="214603"/>
            <a:ext cx="939647" cy="998340"/>
            <a:chOff x="1570335" y="4741239"/>
            <a:chExt cx="822703" cy="780626"/>
          </a:xfrm>
        </p:grpSpPr>
        <p:sp>
          <p:nvSpPr>
            <p:cNvPr id="4" name="Ellipse 26">
              <a:extLst>
                <a:ext uri="{FF2B5EF4-FFF2-40B4-BE49-F238E27FC236}">
                  <a16:creationId xmlns:a16="http://schemas.microsoft.com/office/drawing/2014/main" id="{A4D34FF5-2C52-4A3A-9B28-1B3CEE7B7CC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 name="Image 31" descr="Une image contenant instrument d’écriture, stationnaire&#10;&#10;Description générée automatiquement">
              <a:extLst>
                <a:ext uri="{FF2B5EF4-FFF2-40B4-BE49-F238E27FC236}">
                  <a16:creationId xmlns:a16="http://schemas.microsoft.com/office/drawing/2014/main" id="{3215AC6E-7D61-4AB3-B00C-C42EF037680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sp>
        <p:nvSpPr>
          <p:cNvPr id="2" name="TextBox 1">
            <a:extLst>
              <a:ext uri="{FF2B5EF4-FFF2-40B4-BE49-F238E27FC236}">
                <a16:creationId xmlns:a16="http://schemas.microsoft.com/office/drawing/2014/main" id="{70FFA920-DE66-4A83-A662-9FE489ABC23E}"/>
              </a:ext>
            </a:extLst>
          </p:cNvPr>
          <p:cNvSpPr txBox="1"/>
          <p:nvPr/>
        </p:nvSpPr>
        <p:spPr>
          <a:xfrm>
            <a:off x="1050472" y="460828"/>
            <a:ext cx="6271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La </a:t>
            </a:r>
            <a:r>
              <a:rPr lang="en-US" sz="2400" b="1" err="1"/>
              <a:t>Théorie</a:t>
            </a:r>
            <a:r>
              <a:rPr lang="en-US" sz="2400" b="1"/>
              <a:t> de la Motivation à la Protection</a:t>
            </a:r>
            <a:endParaRPr lang="en-US" sz="2400"/>
          </a:p>
        </p:txBody>
      </p:sp>
      <p:sp>
        <p:nvSpPr>
          <p:cNvPr id="7" name="TextBox 6">
            <a:extLst>
              <a:ext uri="{FF2B5EF4-FFF2-40B4-BE49-F238E27FC236}">
                <a16:creationId xmlns:a16="http://schemas.microsoft.com/office/drawing/2014/main" id="{D1BBBCBA-F4EA-4DAF-BCEC-F21FAB057360}"/>
              </a:ext>
            </a:extLst>
          </p:cNvPr>
          <p:cNvSpPr txBox="1"/>
          <p:nvPr/>
        </p:nvSpPr>
        <p:spPr>
          <a:xfrm>
            <a:off x="6284686" y="279399"/>
            <a:ext cx="6271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t>
            </a:r>
            <a:r>
              <a:rPr lang="en-US" err="1">
                <a:cs typeface="Calibri"/>
              </a:rPr>
              <a:t>Dernière</a:t>
            </a:r>
            <a:r>
              <a:rPr lang="en-US">
                <a:cs typeface="Calibri"/>
              </a:rPr>
              <a:t> version, 1996,</a:t>
            </a:r>
            <a:endParaRPr lang="en-US"/>
          </a:p>
          <a:p>
            <a:pPr algn="ctr"/>
            <a:r>
              <a:rPr lang="en-US">
                <a:cs typeface="Calibri"/>
              </a:rPr>
              <a:t> </a:t>
            </a:r>
            <a:r>
              <a:rPr lang="en-US" err="1">
                <a:cs typeface="Calibri"/>
              </a:rPr>
              <a:t>cf</a:t>
            </a:r>
            <a:r>
              <a:rPr lang="en-US">
                <a:cs typeface="Calibri"/>
              </a:rPr>
              <a:t> </a:t>
            </a:r>
            <a:r>
              <a:rPr lang="en-US" err="1">
                <a:cs typeface="Calibri"/>
              </a:rPr>
              <a:t>cours</a:t>
            </a:r>
            <a:r>
              <a:rPr lang="en-US">
                <a:cs typeface="Calibri"/>
              </a:rPr>
              <a:t> N. </a:t>
            </a:r>
            <a:r>
              <a:rPr lang="en-US" err="1">
                <a:cs typeface="Calibri"/>
              </a:rPr>
              <a:t>Charkroun</a:t>
            </a:r>
            <a:r>
              <a:rPr lang="en-US">
                <a:cs typeface="Calibri"/>
              </a:rPr>
              <a:t>, </a:t>
            </a:r>
            <a:r>
              <a:rPr lang="en-US" err="1">
                <a:cs typeface="Calibri"/>
              </a:rPr>
              <a:t>McF</a:t>
            </a:r>
            <a:r>
              <a:rPr lang="en-US">
                <a:cs typeface="Calibri"/>
              </a:rPr>
              <a:t> Clermont-Ferrand)</a:t>
            </a:r>
            <a:endParaRPr lang="en-US"/>
          </a:p>
        </p:txBody>
      </p:sp>
      <p:pic>
        <p:nvPicPr>
          <p:cNvPr id="9" name="Picture 12">
            <a:extLst>
              <a:ext uri="{FF2B5EF4-FFF2-40B4-BE49-F238E27FC236}">
                <a16:creationId xmlns:a16="http://schemas.microsoft.com/office/drawing/2014/main" id="{59F3767A-2554-424E-9CB2-F8D238F613E0}"/>
              </a:ext>
            </a:extLst>
          </p:cNvPr>
          <p:cNvPicPr>
            <a:picLocks noChangeAspect="1"/>
          </p:cNvPicPr>
          <p:nvPr/>
        </p:nvPicPr>
        <p:blipFill>
          <a:blip r:embed="rId4"/>
          <a:stretch>
            <a:fillRect/>
          </a:stretch>
        </p:blipFill>
        <p:spPr>
          <a:xfrm>
            <a:off x="3282152" y="1770497"/>
            <a:ext cx="6453413" cy="4526129"/>
          </a:xfrm>
          <a:prstGeom prst="rect">
            <a:avLst/>
          </a:prstGeom>
        </p:spPr>
      </p:pic>
    </p:spTree>
    <p:extLst>
      <p:ext uri="{BB962C8B-B14F-4D97-AF65-F5344CB8AC3E}">
        <p14:creationId xmlns:p14="http://schemas.microsoft.com/office/powerpoint/2010/main" val="1201124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65B39E3-C84C-491F-82E4-74861AA3207C}"/>
              </a:ext>
            </a:extLst>
          </p:cNvPr>
          <p:cNvGrpSpPr/>
          <p:nvPr/>
        </p:nvGrpSpPr>
        <p:grpSpPr>
          <a:xfrm>
            <a:off x="318477" y="214603"/>
            <a:ext cx="939647" cy="998340"/>
            <a:chOff x="1570335" y="4741239"/>
            <a:chExt cx="822703" cy="780626"/>
          </a:xfrm>
        </p:grpSpPr>
        <p:sp>
          <p:nvSpPr>
            <p:cNvPr id="4" name="Ellipse 26">
              <a:extLst>
                <a:ext uri="{FF2B5EF4-FFF2-40B4-BE49-F238E27FC236}">
                  <a16:creationId xmlns:a16="http://schemas.microsoft.com/office/drawing/2014/main" id="{A4D34FF5-2C52-4A3A-9B28-1B3CEE7B7CC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 name="Image 31" descr="Une image contenant instrument d’écriture, stationnaire&#10;&#10;Description générée automatiquement">
              <a:extLst>
                <a:ext uri="{FF2B5EF4-FFF2-40B4-BE49-F238E27FC236}">
                  <a16:creationId xmlns:a16="http://schemas.microsoft.com/office/drawing/2014/main" id="{3215AC6E-7D61-4AB3-B00C-C42EF037680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sp>
        <p:nvSpPr>
          <p:cNvPr id="2" name="TextBox 1">
            <a:extLst>
              <a:ext uri="{FF2B5EF4-FFF2-40B4-BE49-F238E27FC236}">
                <a16:creationId xmlns:a16="http://schemas.microsoft.com/office/drawing/2014/main" id="{70FFA920-DE66-4A83-A662-9FE489ABC23E}"/>
              </a:ext>
            </a:extLst>
          </p:cNvPr>
          <p:cNvSpPr txBox="1"/>
          <p:nvPr/>
        </p:nvSpPr>
        <p:spPr>
          <a:xfrm>
            <a:off x="1050472" y="460828"/>
            <a:ext cx="6271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La </a:t>
            </a:r>
            <a:r>
              <a:rPr lang="en-US" sz="2400" b="1" err="1"/>
              <a:t>Théorie</a:t>
            </a:r>
            <a:r>
              <a:rPr lang="en-US" sz="2400" b="1"/>
              <a:t> de la Motivation à la Protection</a:t>
            </a:r>
            <a:endParaRPr lang="en-US" sz="2400"/>
          </a:p>
        </p:txBody>
      </p:sp>
      <p:sp>
        <p:nvSpPr>
          <p:cNvPr id="3" name="TextBox 2">
            <a:extLst>
              <a:ext uri="{FF2B5EF4-FFF2-40B4-BE49-F238E27FC236}">
                <a16:creationId xmlns:a16="http://schemas.microsoft.com/office/drawing/2014/main" id="{39AB6AD9-DD27-4269-ABE7-720435456E85}"/>
              </a:ext>
            </a:extLst>
          </p:cNvPr>
          <p:cNvSpPr txBox="1"/>
          <p:nvPr/>
        </p:nvSpPr>
        <p:spPr>
          <a:xfrm>
            <a:off x="1336713" y="1529507"/>
            <a:ext cx="917888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Exemple</a:t>
            </a:r>
            <a:r>
              <a:rPr lang="en-US"/>
              <a:t> : Etude sur la menace à </a:t>
            </a:r>
            <a:r>
              <a:rPr lang="en-US" err="1"/>
              <a:t>propos</a:t>
            </a:r>
            <a:r>
              <a:rPr lang="en-US"/>
              <a:t> du cancer du sein (Rippetoe, Rogers, 1987)</a:t>
            </a:r>
          </a:p>
          <a:p>
            <a:pPr marL="285750" indent="-285750">
              <a:buFont typeface="Arial"/>
              <a:buChar char="•"/>
            </a:pPr>
            <a:r>
              <a:rPr lang="en-US">
                <a:cs typeface="Calibri"/>
              </a:rPr>
              <a:t>163 femmes (20-22 </a:t>
            </a:r>
            <a:r>
              <a:rPr lang="en-US" err="1">
                <a:cs typeface="Calibri"/>
              </a:rPr>
              <a:t>ans</a:t>
            </a:r>
            <a:r>
              <a:rPr lang="en-US">
                <a:cs typeface="Calibri"/>
              </a:rPr>
              <a:t>), pas </a:t>
            </a:r>
            <a:r>
              <a:rPr lang="en-US" err="1">
                <a:cs typeface="Calibri"/>
              </a:rPr>
              <a:t>d'antécédents</a:t>
            </a:r>
            <a:r>
              <a:rPr lang="en-US">
                <a:cs typeface="Calibri"/>
              </a:rPr>
              <a:t> </a:t>
            </a:r>
            <a:r>
              <a:rPr lang="en-US" err="1">
                <a:cs typeface="Calibri"/>
              </a:rPr>
              <a:t>familiaux</a:t>
            </a:r>
            <a:r>
              <a:rPr lang="en-US">
                <a:cs typeface="Calibri"/>
              </a:rPr>
              <a:t> de cancer du sein</a:t>
            </a:r>
          </a:p>
          <a:p>
            <a:pPr marL="285750" indent="-285750">
              <a:buFont typeface="Arial"/>
              <a:buChar char="•"/>
            </a:pPr>
            <a:r>
              <a:rPr lang="en-US">
                <a:cs typeface="Calibri"/>
              </a:rPr>
              <a:t>3 variables </a:t>
            </a:r>
            <a:r>
              <a:rPr lang="en-US" err="1">
                <a:cs typeface="Calibri"/>
              </a:rPr>
              <a:t>explorées</a:t>
            </a:r>
            <a:r>
              <a:rPr lang="en-US">
                <a:cs typeface="Calibri"/>
              </a:rPr>
              <a:t> à 2 </a:t>
            </a:r>
            <a:r>
              <a:rPr lang="en-US" err="1">
                <a:cs typeface="Calibri"/>
              </a:rPr>
              <a:t>modalités</a:t>
            </a:r>
            <a:r>
              <a:rPr lang="en-US">
                <a:cs typeface="Calibri"/>
              </a:rPr>
              <a:t> :</a:t>
            </a:r>
          </a:p>
          <a:p>
            <a:pPr marL="742950" lvl="1" indent="-285750">
              <a:buFont typeface="Arial"/>
              <a:buChar char="•"/>
            </a:pPr>
            <a:r>
              <a:rPr lang="en-US">
                <a:cs typeface="Calibri"/>
              </a:rPr>
              <a:t>La menace : </a:t>
            </a:r>
            <a:r>
              <a:rPr lang="en-US" err="1">
                <a:cs typeface="Calibri"/>
              </a:rPr>
              <a:t>soit</a:t>
            </a:r>
            <a:r>
              <a:rPr lang="en-US">
                <a:cs typeface="Calibri"/>
              </a:rPr>
              <a:t> forte (images de </a:t>
            </a:r>
            <a:r>
              <a:rPr lang="en-US" err="1">
                <a:cs typeface="Calibri"/>
              </a:rPr>
              <a:t>mamectomies</a:t>
            </a:r>
            <a:r>
              <a:rPr lang="en-US">
                <a:cs typeface="Calibri"/>
              </a:rPr>
              <a:t>, </a:t>
            </a:r>
            <a:r>
              <a:rPr lang="en-US" err="1">
                <a:cs typeface="Calibri"/>
              </a:rPr>
              <a:t>effets</a:t>
            </a:r>
            <a:r>
              <a:rPr lang="en-US">
                <a:cs typeface="Calibri"/>
              </a:rPr>
              <a:t> </a:t>
            </a:r>
            <a:r>
              <a:rPr lang="en-US" err="1">
                <a:cs typeface="Calibri"/>
              </a:rPr>
              <a:t>secondaires</a:t>
            </a:r>
            <a:r>
              <a:rPr lang="en-US">
                <a:cs typeface="Calibri"/>
              </a:rPr>
              <a:t> </a:t>
            </a:r>
            <a:r>
              <a:rPr lang="en-US" err="1">
                <a:cs typeface="Calibri"/>
              </a:rPr>
              <a:t>chimio</a:t>
            </a:r>
            <a:r>
              <a:rPr lang="en-US">
                <a:cs typeface="Calibri"/>
              </a:rPr>
              <a:t>, photos </a:t>
            </a:r>
            <a:r>
              <a:rPr lang="en-US" err="1">
                <a:cs typeface="Calibri"/>
              </a:rPr>
              <a:t>stade</a:t>
            </a:r>
            <a:r>
              <a:rPr lang="en-US">
                <a:cs typeface="Calibri"/>
              </a:rPr>
              <a:t> </a:t>
            </a:r>
            <a:r>
              <a:rPr lang="en-US" err="1">
                <a:cs typeface="Calibri"/>
              </a:rPr>
              <a:t>très</a:t>
            </a:r>
            <a:r>
              <a:rPr lang="en-US">
                <a:cs typeface="Calibri"/>
              </a:rPr>
              <a:t> </a:t>
            </a:r>
            <a:r>
              <a:rPr lang="en-US" err="1">
                <a:cs typeface="Calibri"/>
              </a:rPr>
              <a:t>avancés</a:t>
            </a:r>
            <a:r>
              <a:rPr lang="en-US">
                <a:cs typeface="Calibri"/>
              </a:rPr>
              <a:t> de la </a:t>
            </a:r>
            <a:r>
              <a:rPr lang="en-US" err="1">
                <a:cs typeface="Calibri"/>
              </a:rPr>
              <a:t>maladie</a:t>
            </a:r>
            <a:r>
              <a:rPr lang="en-US">
                <a:cs typeface="Calibri"/>
              </a:rPr>
              <a:t>), </a:t>
            </a:r>
            <a:r>
              <a:rPr lang="en-US" err="1">
                <a:cs typeface="Calibri"/>
              </a:rPr>
              <a:t>soit</a:t>
            </a:r>
            <a:r>
              <a:rPr lang="en-US">
                <a:cs typeface="Calibri"/>
              </a:rPr>
              <a:t> </a:t>
            </a:r>
            <a:r>
              <a:rPr lang="en-US" err="1">
                <a:cs typeface="Calibri"/>
              </a:rPr>
              <a:t>faible</a:t>
            </a:r>
            <a:r>
              <a:rPr lang="en-US">
                <a:cs typeface="Calibri"/>
              </a:rPr>
              <a:t> (description </a:t>
            </a:r>
            <a:r>
              <a:rPr lang="en-US" err="1">
                <a:cs typeface="Calibri"/>
              </a:rPr>
              <a:t>miminale</a:t>
            </a:r>
            <a:r>
              <a:rPr lang="en-US">
                <a:cs typeface="Calibri"/>
              </a:rPr>
              <a:t> du cancer, pas de photos, </a:t>
            </a:r>
            <a:r>
              <a:rPr lang="en-US" err="1">
                <a:cs typeface="Calibri"/>
              </a:rPr>
              <a:t>rareté</a:t>
            </a:r>
            <a:r>
              <a:rPr lang="en-US">
                <a:cs typeface="Calibri"/>
              </a:rPr>
              <a:t> de la </a:t>
            </a:r>
            <a:r>
              <a:rPr lang="en-US" err="1">
                <a:cs typeface="Calibri"/>
              </a:rPr>
              <a:t>maladie</a:t>
            </a:r>
            <a:r>
              <a:rPr lang="en-US">
                <a:cs typeface="Calibri"/>
              </a:rPr>
              <a:t> </a:t>
            </a:r>
            <a:r>
              <a:rPr lang="en-US" err="1">
                <a:cs typeface="Calibri"/>
              </a:rPr>
              <a:t>soulignée</a:t>
            </a:r>
            <a:r>
              <a:rPr lang="en-US">
                <a:cs typeface="Calibri"/>
              </a:rPr>
              <a:t>)</a:t>
            </a:r>
          </a:p>
          <a:p>
            <a:pPr marL="742950" lvl="1" indent="-285750">
              <a:buFont typeface="Arial"/>
              <a:buChar char="•"/>
            </a:pPr>
            <a:r>
              <a:rPr lang="en-US" err="1">
                <a:cs typeface="Calibri"/>
              </a:rPr>
              <a:t>Efficacité</a:t>
            </a:r>
            <a:r>
              <a:rPr lang="en-US">
                <a:cs typeface="Calibri"/>
              </a:rPr>
              <a:t> du </a:t>
            </a:r>
            <a:r>
              <a:rPr lang="en-US" err="1">
                <a:cs typeface="Calibri"/>
              </a:rPr>
              <a:t>comportement</a:t>
            </a:r>
            <a:r>
              <a:rPr lang="en-US">
                <a:cs typeface="Calibri"/>
              </a:rPr>
              <a:t> de </a:t>
            </a:r>
            <a:r>
              <a:rPr lang="en-US" err="1">
                <a:cs typeface="Calibri"/>
              </a:rPr>
              <a:t>prévention</a:t>
            </a:r>
            <a:r>
              <a:rPr lang="en-US">
                <a:cs typeface="Calibri"/>
              </a:rPr>
              <a:t> (auto-palpation) : </a:t>
            </a:r>
            <a:r>
              <a:rPr lang="en-US" err="1">
                <a:cs typeface="Calibri"/>
              </a:rPr>
              <a:t>soit</a:t>
            </a:r>
            <a:r>
              <a:rPr lang="en-US">
                <a:cs typeface="Calibri"/>
              </a:rPr>
              <a:t> forte (</a:t>
            </a:r>
            <a:r>
              <a:rPr lang="en-US" err="1">
                <a:cs typeface="Calibri"/>
              </a:rPr>
              <a:t>détection</a:t>
            </a:r>
            <a:r>
              <a:rPr lang="en-US">
                <a:cs typeface="Calibri"/>
              </a:rPr>
              <a:t> </a:t>
            </a:r>
            <a:r>
              <a:rPr lang="en-US" err="1">
                <a:cs typeface="Calibri"/>
              </a:rPr>
              <a:t>précoces</a:t>
            </a:r>
            <a:r>
              <a:rPr lang="en-US">
                <a:cs typeface="Calibri"/>
              </a:rPr>
              <a:t> et chance de </a:t>
            </a:r>
            <a:r>
              <a:rPr lang="en-US" err="1">
                <a:cs typeface="Calibri"/>
              </a:rPr>
              <a:t>survie</a:t>
            </a:r>
            <a:r>
              <a:rPr lang="en-US">
                <a:cs typeface="Calibri"/>
              </a:rPr>
              <a:t>), </a:t>
            </a:r>
            <a:r>
              <a:rPr lang="en-US" err="1">
                <a:cs typeface="Calibri"/>
              </a:rPr>
              <a:t>soit</a:t>
            </a:r>
            <a:r>
              <a:rPr lang="en-US">
                <a:cs typeface="Calibri"/>
              </a:rPr>
              <a:t> </a:t>
            </a:r>
            <a:r>
              <a:rPr lang="en-US" err="1">
                <a:cs typeface="Calibri"/>
              </a:rPr>
              <a:t>faible</a:t>
            </a:r>
            <a:r>
              <a:rPr lang="en-US">
                <a:cs typeface="Calibri"/>
              </a:rPr>
              <a:t> (pas </a:t>
            </a:r>
            <a:r>
              <a:rPr lang="en-US" err="1">
                <a:cs typeface="Calibri"/>
              </a:rPr>
              <a:t>assez</a:t>
            </a:r>
            <a:r>
              <a:rPr lang="en-US">
                <a:cs typeface="Calibri"/>
              </a:rPr>
              <a:t> sensible, </a:t>
            </a:r>
            <a:r>
              <a:rPr lang="en-US" err="1">
                <a:cs typeface="Calibri"/>
              </a:rPr>
              <a:t>détection</a:t>
            </a:r>
            <a:r>
              <a:rPr lang="en-US">
                <a:cs typeface="Calibri"/>
              </a:rPr>
              <a:t> trop tardive)</a:t>
            </a:r>
          </a:p>
          <a:p>
            <a:pPr marL="742950" lvl="1" indent="-285750">
              <a:buFont typeface="Arial"/>
              <a:buChar char="•"/>
            </a:pPr>
            <a:r>
              <a:rPr lang="en-US" b="1">
                <a:solidFill>
                  <a:srgbClr val="FF0000"/>
                </a:solidFill>
                <a:cs typeface="Calibri"/>
              </a:rPr>
              <a:t>Auto-</a:t>
            </a:r>
            <a:r>
              <a:rPr lang="en-US" err="1">
                <a:cs typeface="Calibri"/>
              </a:rPr>
              <a:t>efficacité</a:t>
            </a:r>
            <a:r>
              <a:rPr lang="en-US">
                <a:cs typeface="Calibri"/>
              </a:rPr>
              <a:t> </a:t>
            </a:r>
            <a:r>
              <a:rPr lang="en-US" err="1">
                <a:cs typeface="Calibri"/>
              </a:rPr>
              <a:t>envers</a:t>
            </a:r>
            <a:r>
              <a:rPr lang="en-US">
                <a:cs typeface="Calibri"/>
              </a:rPr>
              <a:t> </a:t>
            </a:r>
            <a:r>
              <a:rPr lang="en-US" err="1">
                <a:cs typeface="Calibri"/>
              </a:rPr>
              <a:t>ce</a:t>
            </a:r>
            <a:r>
              <a:rPr lang="en-US">
                <a:cs typeface="Calibri"/>
              </a:rPr>
              <a:t> </a:t>
            </a:r>
            <a:r>
              <a:rPr lang="en-US" err="1">
                <a:cs typeface="Calibri"/>
              </a:rPr>
              <a:t>comportement</a:t>
            </a:r>
            <a:r>
              <a:rPr lang="en-US">
                <a:cs typeface="Calibri"/>
              </a:rPr>
              <a:t> : </a:t>
            </a:r>
            <a:r>
              <a:rPr lang="en-US" err="1">
                <a:cs typeface="Calibri"/>
              </a:rPr>
              <a:t>soit</a:t>
            </a:r>
            <a:r>
              <a:rPr lang="en-US">
                <a:cs typeface="Calibri"/>
              </a:rPr>
              <a:t> forte (</a:t>
            </a:r>
            <a:r>
              <a:rPr lang="en-US" err="1">
                <a:cs typeface="Calibri"/>
              </a:rPr>
              <a:t>chacun</a:t>
            </a:r>
            <a:r>
              <a:rPr lang="en-US">
                <a:cs typeface="Calibri"/>
              </a:rPr>
              <a:t> </a:t>
            </a:r>
            <a:r>
              <a:rPr lang="en-US" err="1">
                <a:cs typeface="Calibri"/>
              </a:rPr>
              <a:t>est</a:t>
            </a:r>
            <a:r>
              <a:rPr lang="en-US">
                <a:cs typeface="Calibri"/>
              </a:rPr>
              <a:t> capable de le faire </a:t>
            </a:r>
            <a:r>
              <a:rPr lang="en-US" err="1">
                <a:cs typeface="Calibri"/>
              </a:rPr>
              <a:t>quotidiennement</a:t>
            </a:r>
            <a:r>
              <a:rPr lang="en-US">
                <a:cs typeface="Calibri"/>
              </a:rPr>
              <a:t>) </a:t>
            </a:r>
            <a:r>
              <a:rPr lang="en-US" err="1">
                <a:cs typeface="Calibri"/>
              </a:rPr>
              <a:t>soit</a:t>
            </a:r>
            <a:r>
              <a:rPr lang="en-US">
                <a:cs typeface="Calibri"/>
              </a:rPr>
              <a:t> </a:t>
            </a:r>
            <a:r>
              <a:rPr lang="en-US" err="1">
                <a:cs typeface="Calibri"/>
              </a:rPr>
              <a:t>faible</a:t>
            </a:r>
            <a:r>
              <a:rPr lang="en-US">
                <a:cs typeface="Calibri"/>
              </a:rPr>
              <a:t> (</a:t>
            </a:r>
            <a:r>
              <a:rPr lang="en-US" err="1">
                <a:cs typeface="Calibri"/>
              </a:rPr>
              <a:t>c'est</a:t>
            </a:r>
            <a:r>
              <a:rPr lang="en-US">
                <a:cs typeface="Calibri"/>
              </a:rPr>
              <a:t> </a:t>
            </a:r>
            <a:r>
              <a:rPr lang="en-US" err="1">
                <a:cs typeface="Calibri"/>
              </a:rPr>
              <a:t>délicat</a:t>
            </a:r>
            <a:r>
              <a:rPr lang="en-US">
                <a:cs typeface="Calibri"/>
              </a:rPr>
              <a:t> à faire et </a:t>
            </a:r>
            <a:r>
              <a:rPr lang="en-US" err="1">
                <a:cs typeface="Calibri"/>
              </a:rPr>
              <a:t>en</a:t>
            </a:r>
            <a:r>
              <a:rPr lang="en-US">
                <a:cs typeface="Calibri"/>
              </a:rPr>
              <a:t> </a:t>
            </a:r>
            <a:r>
              <a:rPr lang="en-US" err="1">
                <a:cs typeface="Calibri"/>
              </a:rPr>
              <a:t>général</a:t>
            </a:r>
            <a:r>
              <a:rPr lang="en-US">
                <a:cs typeface="Calibri"/>
              </a:rPr>
              <a:t>, on ne </a:t>
            </a:r>
            <a:r>
              <a:rPr lang="en-US" err="1">
                <a:cs typeface="Calibri"/>
              </a:rPr>
              <a:t>trouve</a:t>
            </a:r>
            <a:r>
              <a:rPr lang="en-US">
                <a:cs typeface="Calibri"/>
              </a:rPr>
              <a:t> pas le nodule)</a:t>
            </a:r>
          </a:p>
          <a:p>
            <a:pPr marL="285750" indent="-285750">
              <a:buFont typeface="Arial"/>
              <a:buChar char="•"/>
            </a:pPr>
            <a:r>
              <a:rPr lang="en-US">
                <a:cs typeface="Calibri"/>
              </a:rPr>
              <a:t>Les </a:t>
            </a:r>
            <a:r>
              <a:rPr lang="en-US" err="1">
                <a:cs typeface="Calibri"/>
              </a:rPr>
              <a:t>mesures</a:t>
            </a:r>
            <a:r>
              <a:rPr lang="en-US">
                <a:cs typeface="Calibri"/>
              </a:rPr>
              <a:t> </a:t>
            </a:r>
            <a:r>
              <a:rPr lang="en-US" err="1">
                <a:cs typeface="Calibri"/>
              </a:rPr>
              <a:t>sont</a:t>
            </a:r>
            <a:r>
              <a:rPr lang="en-US">
                <a:cs typeface="Calibri"/>
              </a:rPr>
              <a:t>  :</a:t>
            </a:r>
          </a:p>
          <a:p>
            <a:pPr marL="742950" lvl="1" indent="-285750">
              <a:buFont typeface="Arial"/>
              <a:buChar char="•"/>
            </a:pPr>
            <a:r>
              <a:rPr lang="en-US">
                <a:cs typeface="Calibri"/>
              </a:rPr>
              <a:t>La </a:t>
            </a:r>
            <a:r>
              <a:rPr lang="en-US" err="1">
                <a:cs typeface="Calibri"/>
              </a:rPr>
              <a:t>peur</a:t>
            </a:r>
            <a:r>
              <a:rPr lang="en-US">
                <a:cs typeface="Calibri"/>
              </a:rPr>
              <a:t>, la </a:t>
            </a:r>
            <a:r>
              <a:rPr lang="en-US" err="1">
                <a:cs typeface="Calibri"/>
              </a:rPr>
              <a:t>gravité</a:t>
            </a:r>
            <a:r>
              <a:rPr lang="en-US">
                <a:cs typeface="Calibri"/>
              </a:rPr>
              <a:t> </a:t>
            </a:r>
            <a:r>
              <a:rPr lang="en-US" err="1">
                <a:cs typeface="Calibri"/>
              </a:rPr>
              <a:t>perçue</a:t>
            </a:r>
            <a:r>
              <a:rPr lang="en-US">
                <a:cs typeface="Calibri"/>
              </a:rPr>
              <a:t>, </a:t>
            </a:r>
            <a:r>
              <a:rPr lang="en-US" err="1">
                <a:cs typeface="Calibri"/>
              </a:rPr>
              <a:t>l'intention</a:t>
            </a:r>
            <a:r>
              <a:rPr lang="en-US">
                <a:cs typeface="Calibri"/>
              </a:rPr>
              <a:t> de </a:t>
            </a:r>
            <a:r>
              <a:rPr lang="en-US" err="1">
                <a:cs typeface="Calibri"/>
              </a:rPr>
              <a:t>réaliser</a:t>
            </a:r>
            <a:r>
              <a:rPr lang="en-US">
                <a:cs typeface="Calibri"/>
              </a:rPr>
              <a:t> </a:t>
            </a:r>
            <a:r>
              <a:rPr lang="en-US" err="1">
                <a:cs typeface="Calibri"/>
              </a:rPr>
              <a:t>l'examen</a:t>
            </a:r>
            <a:r>
              <a:rPr lang="en-US">
                <a:cs typeface="Calibri"/>
              </a:rPr>
              <a:t>, </a:t>
            </a:r>
            <a:r>
              <a:rPr lang="en-US" err="1">
                <a:cs typeface="Calibri"/>
              </a:rPr>
              <a:t>l'évitement</a:t>
            </a:r>
            <a:r>
              <a:rPr lang="en-US">
                <a:cs typeface="Calibri"/>
              </a:rPr>
              <a:t>, les pensées  </a:t>
            </a:r>
            <a:r>
              <a:rPr lang="en-US" err="1">
                <a:cs typeface="Calibri"/>
              </a:rPr>
              <a:t>magiques</a:t>
            </a:r>
            <a:r>
              <a:rPr lang="en-US">
                <a:cs typeface="Calibri"/>
              </a:rPr>
              <a:t>, le </a:t>
            </a:r>
            <a:r>
              <a:rPr lang="en-US" err="1">
                <a:cs typeface="Calibri"/>
              </a:rPr>
              <a:t>fatalisme</a:t>
            </a:r>
            <a:r>
              <a:rPr lang="en-US">
                <a:cs typeface="Calibri"/>
              </a:rPr>
              <a:t>, le </a:t>
            </a:r>
            <a:r>
              <a:rPr lang="en-US" err="1">
                <a:cs typeface="Calibri"/>
              </a:rPr>
              <a:t>désespoir</a:t>
            </a:r>
            <a:r>
              <a:rPr lang="en-US">
                <a:cs typeface="Calibri"/>
              </a:rPr>
              <a:t>, ..</a:t>
            </a:r>
          </a:p>
          <a:p>
            <a:pPr marL="742950" lvl="1" indent="-285750">
              <a:buFont typeface="Arial"/>
              <a:buChar char="•"/>
            </a:pPr>
            <a:endParaRPr lang="en-US">
              <a:cs typeface="Calibri"/>
            </a:endParaRPr>
          </a:p>
        </p:txBody>
      </p:sp>
    </p:spTree>
    <p:extLst>
      <p:ext uri="{BB962C8B-B14F-4D97-AF65-F5344CB8AC3E}">
        <p14:creationId xmlns:p14="http://schemas.microsoft.com/office/powerpoint/2010/main" val="1148763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65B39E3-C84C-491F-82E4-74861AA3207C}"/>
              </a:ext>
            </a:extLst>
          </p:cNvPr>
          <p:cNvGrpSpPr/>
          <p:nvPr/>
        </p:nvGrpSpPr>
        <p:grpSpPr>
          <a:xfrm>
            <a:off x="318477" y="214603"/>
            <a:ext cx="939647" cy="998340"/>
            <a:chOff x="1570335" y="4741239"/>
            <a:chExt cx="822703" cy="780626"/>
          </a:xfrm>
        </p:grpSpPr>
        <p:sp>
          <p:nvSpPr>
            <p:cNvPr id="4" name="Ellipse 26">
              <a:extLst>
                <a:ext uri="{FF2B5EF4-FFF2-40B4-BE49-F238E27FC236}">
                  <a16:creationId xmlns:a16="http://schemas.microsoft.com/office/drawing/2014/main" id="{A4D34FF5-2C52-4A3A-9B28-1B3CEE7B7CC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 name="Image 31" descr="Une image contenant instrument d’écriture, stationnaire&#10;&#10;Description générée automatiquement">
              <a:extLst>
                <a:ext uri="{FF2B5EF4-FFF2-40B4-BE49-F238E27FC236}">
                  <a16:creationId xmlns:a16="http://schemas.microsoft.com/office/drawing/2014/main" id="{3215AC6E-7D61-4AB3-B00C-C42EF037680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sp>
        <p:nvSpPr>
          <p:cNvPr id="2" name="TextBox 1">
            <a:extLst>
              <a:ext uri="{FF2B5EF4-FFF2-40B4-BE49-F238E27FC236}">
                <a16:creationId xmlns:a16="http://schemas.microsoft.com/office/drawing/2014/main" id="{70FFA920-DE66-4A83-A662-9FE489ABC23E}"/>
              </a:ext>
            </a:extLst>
          </p:cNvPr>
          <p:cNvSpPr txBox="1"/>
          <p:nvPr/>
        </p:nvSpPr>
        <p:spPr>
          <a:xfrm>
            <a:off x="1050472" y="460828"/>
            <a:ext cx="6271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La </a:t>
            </a:r>
            <a:r>
              <a:rPr lang="en-US" sz="2400" b="1" err="1"/>
              <a:t>Théorie</a:t>
            </a:r>
            <a:r>
              <a:rPr lang="en-US" sz="2400" b="1"/>
              <a:t> de la Motivation à la Protection</a:t>
            </a:r>
            <a:endParaRPr lang="en-US" sz="2400"/>
          </a:p>
        </p:txBody>
      </p:sp>
      <p:pic>
        <p:nvPicPr>
          <p:cNvPr id="7" name="Picture 7">
            <a:extLst>
              <a:ext uri="{FF2B5EF4-FFF2-40B4-BE49-F238E27FC236}">
                <a16:creationId xmlns:a16="http://schemas.microsoft.com/office/drawing/2014/main" id="{03697A32-77D4-41D4-ACE3-49C84471803A}"/>
              </a:ext>
            </a:extLst>
          </p:cNvPr>
          <p:cNvPicPr>
            <a:picLocks noChangeAspect="1"/>
          </p:cNvPicPr>
          <p:nvPr/>
        </p:nvPicPr>
        <p:blipFill>
          <a:blip r:embed="rId4"/>
          <a:stretch>
            <a:fillRect/>
          </a:stretch>
        </p:blipFill>
        <p:spPr>
          <a:xfrm>
            <a:off x="2759726" y="1452164"/>
            <a:ext cx="6865343" cy="4761578"/>
          </a:xfrm>
          <a:prstGeom prst="rect">
            <a:avLst/>
          </a:prstGeom>
        </p:spPr>
      </p:pic>
    </p:spTree>
    <p:extLst>
      <p:ext uri="{BB962C8B-B14F-4D97-AF65-F5344CB8AC3E}">
        <p14:creationId xmlns:p14="http://schemas.microsoft.com/office/powerpoint/2010/main" val="1110719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7B91D8-7A53-4E5C-955F-9C9E71996C10}"/>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On </a:t>
            </a:r>
            <a:r>
              <a:rPr lang="en-US" sz="4000" err="1">
                <a:solidFill>
                  <a:srgbClr val="FFFFFF"/>
                </a:solidFill>
                <a:cs typeface="Calibri Light"/>
              </a:rPr>
              <a:t>en</a:t>
            </a:r>
            <a:r>
              <a:rPr lang="en-US" sz="4000">
                <a:solidFill>
                  <a:srgbClr val="FFFFFF"/>
                </a:solidFill>
                <a:cs typeface="Calibri Light"/>
              </a:rPr>
              <a:t> </a:t>
            </a:r>
            <a:r>
              <a:rPr lang="en-US" sz="4000" err="1">
                <a:solidFill>
                  <a:srgbClr val="FFFFFF"/>
                </a:solidFill>
                <a:cs typeface="Calibri Light"/>
              </a:rPr>
              <a:t>est</a:t>
            </a:r>
            <a:r>
              <a:rPr lang="en-US" sz="4000">
                <a:solidFill>
                  <a:srgbClr val="FFFFFF"/>
                </a:solidFill>
                <a:cs typeface="Calibri Light"/>
              </a:rPr>
              <a:t>-on ?</a:t>
            </a:r>
            <a:endParaRPr lang="en-US"/>
          </a:p>
        </p:txBody>
      </p:sp>
      <p:grpSp>
        <p:nvGrpSpPr>
          <p:cNvPr id="7" name="Group 6">
            <a:extLst>
              <a:ext uri="{FF2B5EF4-FFF2-40B4-BE49-F238E27FC236}">
                <a16:creationId xmlns:a16="http://schemas.microsoft.com/office/drawing/2014/main" id="{D8C623CA-BB45-407C-BFDF-683AF8327D06}"/>
              </a:ext>
            </a:extLst>
          </p:cNvPr>
          <p:cNvGrpSpPr/>
          <p:nvPr/>
        </p:nvGrpSpPr>
        <p:grpSpPr>
          <a:xfrm>
            <a:off x="1962155" y="2401187"/>
            <a:ext cx="822703" cy="780626"/>
            <a:chOff x="6717770" y="4990151"/>
            <a:chExt cx="822703" cy="780626"/>
          </a:xfrm>
        </p:grpSpPr>
        <p:sp>
          <p:nvSpPr>
            <p:cNvPr id="20" name="Ellipse 67">
              <a:extLst>
                <a:ext uri="{FF2B5EF4-FFF2-40B4-BE49-F238E27FC236}">
                  <a16:creationId xmlns:a16="http://schemas.microsoft.com/office/drawing/2014/main" id="{C8667B77-001F-4FC7-A48A-51BF60332E8E}"/>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4" name="Graphique 81" descr="Podcasting avec un remplissage uni">
              <a:extLst>
                <a:ext uri="{FF2B5EF4-FFF2-40B4-BE49-F238E27FC236}">
                  <a16:creationId xmlns:a16="http://schemas.microsoft.com/office/drawing/2014/main" id="{00797C4A-E029-49B4-8BE3-3F1AA87166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23" name="Ellipse 71">
            <a:extLst>
              <a:ext uri="{FF2B5EF4-FFF2-40B4-BE49-F238E27FC236}">
                <a16:creationId xmlns:a16="http://schemas.microsoft.com/office/drawing/2014/main" id="{5C57BF74-4443-46D5-AC3A-44A2E6A031F4}"/>
              </a:ext>
            </a:extLst>
          </p:cNvPr>
          <p:cNvSpPr/>
          <p:nvPr/>
        </p:nvSpPr>
        <p:spPr>
          <a:xfrm>
            <a:off x="6961221" y="5911606"/>
            <a:ext cx="1676510"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Image 28" descr="Une image contenant invertébré, mollusque&#10;&#10;Description générée automatiquement">
            <a:extLst>
              <a:ext uri="{FF2B5EF4-FFF2-40B4-BE49-F238E27FC236}">
                <a16:creationId xmlns:a16="http://schemas.microsoft.com/office/drawing/2014/main" id="{8D16C942-3AAD-4D15-87A6-4D7D643F6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703" y="6048952"/>
            <a:ext cx="498426" cy="549040"/>
          </a:xfrm>
          <a:prstGeom prst="rect">
            <a:avLst/>
          </a:prstGeom>
        </p:spPr>
      </p:pic>
      <p:grpSp>
        <p:nvGrpSpPr>
          <p:cNvPr id="5" name="Group 4">
            <a:extLst>
              <a:ext uri="{FF2B5EF4-FFF2-40B4-BE49-F238E27FC236}">
                <a16:creationId xmlns:a16="http://schemas.microsoft.com/office/drawing/2014/main" id="{15C353A0-9E9F-4048-A4DD-6D30723D3BEC}"/>
              </a:ext>
            </a:extLst>
          </p:cNvPr>
          <p:cNvGrpSpPr/>
          <p:nvPr/>
        </p:nvGrpSpPr>
        <p:grpSpPr>
          <a:xfrm>
            <a:off x="1040823" y="3450369"/>
            <a:ext cx="822703" cy="780626"/>
            <a:chOff x="1040823" y="3450369"/>
            <a:chExt cx="822703" cy="780626"/>
          </a:xfrm>
        </p:grpSpPr>
        <p:sp>
          <p:nvSpPr>
            <p:cNvPr id="28" name="Ellipse 30">
              <a:extLst>
                <a:ext uri="{FF2B5EF4-FFF2-40B4-BE49-F238E27FC236}">
                  <a16:creationId xmlns:a16="http://schemas.microsoft.com/office/drawing/2014/main" id="{BF2921C0-361F-421D-99B0-ABA4EDBAF9FC}"/>
                </a:ext>
              </a:extLst>
            </p:cNvPr>
            <p:cNvSpPr/>
            <p:nvPr/>
          </p:nvSpPr>
          <p:spPr>
            <a:xfrm>
              <a:off x="1040823" y="345036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9" name="Image 18">
              <a:extLst>
                <a:ext uri="{FF2B5EF4-FFF2-40B4-BE49-F238E27FC236}">
                  <a16:creationId xmlns:a16="http://schemas.microsoft.com/office/drawing/2014/main" id="{0862D66B-C673-46F4-87F9-596F99795DD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55365" y="3543500"/>
              <a:ext cx="585394" cy="585394"/>
            </a:xfrm>
            <a:prstGeom prst="rect">
              <a:avLst/>
            </a:prstGeom>
          </p:spPr>
        </p:pic>
      </p:grpSp>
      <p:sp>
        <p:nvSpPr>
          <p:cNvPr id="6" name="TextBox 5">
            <a:extLst>
              <a:ext uri="{FF2B5EF4-FFF2-40B4-BE49-F238E27FC236}">
                <a16:creationId xmlns:a16="http://schemas.microsoft.com/office/drawing/2014/main" id="{D6CD2C72-9FB2-4B7B-9346-FAC7F2B5786B}"/>
              </a:ext>
            </a:extLst>
          </p:cNvPr>
          <p:cNvSpPr txBox="1"/>
          <p:nvPr/>
        </p:nvSpPr>
        <p:spPr>
          <a:xfrm>
            <a:off x="2810793" y="2397659"/>
            <a:ext cx="38173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Psychologie</a:t>
            </a:r>
            <a:r>
              <a:rPr lang="en-US" sz="2000" b="1"/>
              <a:t> de la </a:t>
            </a:r>
            <a:r>
              <a:rPr lang="en-US" sz="2000" b="1" err="1"/>
              <a:t>Santé</a:t>
            </a:r>
            <a:r>
              <a:rPr lang="en-US" sz="2000" b="1"/>
              <a:t> : Rappels</a:t>
            </a:r>
            <a:endParaRPr lang="en-US" sz="2000" b="1">
              <a:cs typeface="Calibri"/>
            </a:endParaRPr>
          </a:p>
        </p:txBody>
      </p:sp>
      <p:sp>
        <p:nvSpPr>
          <p:cNvPr id="9" name="TextBox 8">
            <a:extLst>
              <a:ext uri="{FF2B5EF4-FFF2-40B4-BE49-F238E27FC236}">
                <a16:creationId xmlns:a16="http://schemas.microsoft.com/office/drawing/2014/main" id="{810676D3-6285-494D-A299-228B279F1D11}"/>
              </a:ext>
            </a:extLst>
          </p:cNvPr>
          <p:cNvSpPr txBox="1"/>
          <p:nvPr/>
        </p:nvSpPr>
        <p:spPr>
          <a:xfrm>
            <a:off x="1916247" y="3522872"/>
            <a:ext cx="31838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Les </a:t>
            </a:r>
            <a:r>
              <a:rPr lang="en-US" sz="2000" err="1"/>
              <a:t>déterminants</a:t>
            </a:r>
            <a:r>
              <a:rPr lang="en-US" sz="2000"/>
              <a:t> des </a:t>
            </a:r>
            <a:r>
              <a:rPr lang="en-US" sz="2000" err="1"/>
              <a:t>comportements</a:t>
            </a:r>
            <a:r>
              <a:rPr lang="en-US" sz="2000"/>
              <a:t> de </a:t>
            </a:r>
            <a:r>
              <a:rPr lang="en-US" sz="2000" err="1"/>
              <a:t>Santé</a:t>
            </a:r>
            <a:endParaRPr lang="en-US" sz="2000">
              <a:cs typeface="Calibri"/>
            </a:endParaRPr>
          </a:p>
        </p:txBody>
      </p:sp>
      <p:grpSp>
        <p:nvGrpSpPr>
          <p:cNvPr id="4" name="Group 3">
            <a:extLst>
              <a:ext uri="{FF2B5EF4-FFF2-40B4-BE49-F238E27FC236}">
                <a16:creationId xmlns:a16="http://schemas.microsoft.com/office/drawing/2014/main" id="{EBA1AB38-0C91-45C1-B07F-F738ED2348AB}"/>
              </a:ext>
            </a:extLst>
          </p:cNvPr>
          <p:cNvGrpSpPr/>
          <p:nvPr/>
        </p:nvGrpSpPr>
        <p:grpSpPr>
          <a:xfrm>
            <a:off x="645050" y="4550740"/>
            <a:ext cx="7156483" cy="1107195"/>
            <a:chOff x="645050" y="4550740"/>
            <a:chExt cx="7156483" cy="1107195"/>
          </a:xfrm>
        </p:grpSpPr>
        <p:grpSp>
          <p:nvGrpSpPr>
            <p:cNvPr id="3" name="Group 2">
              <a:extLst>
                <a:ext uri="{FF2B5EF4-FFF2-40B4-BE49-F238E27FC236}">
                  <a16:creationId xmlns:a16="http://schemas.microsoft.com/office/drawing/2014/main" id="{FFAFF194-EC7A-4F14-9A57-B541B1A60E6D}"/>
                </a:ext>
              </a:extLst>
            </p:cNvPr>
            <p:cNvGrpSpPr/>
            <p:nvPr/>
          </p:nvGrpSpPr>
          <p:grpSpPr>
            <a:xfrm>
              <a:off x="645050" y="4550740"/>
              <a:ext cx="7156483" cy="1107195"/>
              <a:chOff x="1570335" y="4741239"/>
              <a:chExt cx="5296841" cy="780626"/>
            </a:xfrm>
          </p:grpSpPr>
          <p:sp>
            <p:nvSpPr>
              <p:cNvPr id="30" name="ZoneTexte 51">
                <a:extLst>
                  <a:ext uri="{FF2B5EF4-FFF2-40B4-BE49-F238E27FC236}">
                    <a16:creationId xmlns:a16="http://schemas.microsoft.com/office/drawing/2014/main" id="{22B93620-926C-410C-9D02-A76FF4D736F1}"/>
                  </a:ext>
                </a:extLst>
              </p:cNvPr>
              <p:cNvSpPr txBox="1"/>
              <p:nvPr/>
            </p:nvSpPr>
            <p:spPr>
              <a:xfrm>
                <a:off x="2451595" y="4937442"/>
                <a:ext cx="4415581" cy="325496"/>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a:t>Les modèles du comportement</a:t>
                </a:r>
                <a:endParaRPr lang="en-US" sz="2400" b="1">
                  <a:cs typeface="Calibri"/>
                </a:endParaRPr>
              </a:p>
            </p:txBody>
          </p:sp>
          <p:sp>
            <p:nvSpPr>
              <p:cNvPr id="31" name="Ellipse 26">
                <a:extLst>
                  <a:ext uri="{FF2B5EF4-FFF2-40B4-BE49-F238E27FC236}">
                    <a16:creationId xmlns:a16="http://schemas.microsoft.com/office/drawing/2014/main" id="{5501BB51-8264-4B11-8B46-DA80CA4641B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2" name="Image 31" descr="Une image contenant instrument d’écriture, stationnaire&#10;&#10;Description générée automatiquement">
              <a:extLst>
                <a:ext uri="{FF2B5EF4-FFF2-40B4-BE49-F238E27FC236}">
                  <a16:creationId xmlns:a16="http://schemas.microsoft.com/office/drawing/2014/main" id="{E2E7FAFE-61F6-4927-8F1E-CB2B4195E08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760438" y="4845271"/>
              <a:ext cx="849196" cy="527204"/>
            </a:xfrm>
            <a:prstGeom prst="rect">
              <a:avLst/>
            </a:prstGeom>
          </p:spPr>
        </p:pic>
      </p:grpSp>
      <p:grpSp>
        <p:nvGrpSpPr>
          <p:cNvPr id="35" name="Group 34">
            <a:extLst>
              <a:ext uri="{FF2B5EF4-FFF2-40B4-BE49-F238E27FC236}">
                <a16:creationId xmlns:a16="http://schemas.microsoft.com/office/drawing/2014/main" id="{27D104D1-3FF2-42E6-9D58-C3E7AE2604B8}"/>
              </a:ext>
            </a:extLst>
          </p:cNvPr>
          <p:cNvGrpSpPr/>
          <p:nvPr/>
        </p:nvGrpSpPr>
        <p:grpSpPr>
          <a:xfrm>
            <a:off x="7394848" y="2488351"/>
            <a:ext cx="822703" cy="780626"/>
            <a:chOff x="1041788" y="1478471"/>
            <a:chExt cx="822703" cy="780626"/>
          </a:xfrm>
        </p:grpSpPr>
        <p:sp>
          <p:nvSpPr>
            <p:cNvPr id="33" name="Ellipse 22">
              <a:extLst>
                <a:ext uri="{FF2B5EF4-FFF2-40B4-BE49-F238E27FC236}">
                  <a16:creationId xmlns:a16="http://schemas.microsoft.com/office/drawing/2014/main" id="{1CB384D2-4E8E-4D7F-90FB-D5A0CEA10A89}"/>
                </a:ext>
              </a:extLst>
            </p:cNvPr>
            <p:cNvSpPr/>
            <p:nvPr/>
          </p:nvSpPr>
          <p:spPr>
            <a:xfrm>
              <a:off x="1041788" y="147847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4" name="Image 36">
              <a:extLst>
                <a:ext uri="{FF2B5EF4-FFF2-40B4-BE49-F238E27FC236}">
                  <a16:creationId xmlns:a16="http://schemas.microsoft.com/office/drawing/2014/main" id="{896780A1-3EC5-4D81-9D3F-2220761CDB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2486" y="1563128"/>
              <a:ext cx="459375" cy="536488"/>
            </a:xfrm>
            <a:prstGeom prst="rect">
              <a:avLst/>
            </a:prstGeom>
            <a:effectLst>
              <a:outerShdw blurRad="63500" sx="102000" sy="102000" algn="ctr" rotWithShape="0">
                <a:prstClr val="black">
                  <a:alpha val="40000"/>
                </a:prstClr>
              </a:outerShdw>
            </a:effectLst>
          </p:spPr>
        </p:pic>
      </p:grpSp>
      <p:sp>
        <p:nvSpPr>
          <p:cNvPr id="42" name="TextBox 41">
            <a:extLst>
              <a:ext uri="{FF2B5EF4-FFF2-40B4-BE49-F238E27FC236}">
                <a16:creationId xmlns:a16="http://schemas.microsoft.com/office/drawing/2014/main" id="{B47D2EFE-ADA3-4471-9DCD-941F2A6F0B80}"/>
              </a:ext>
            </a:extLst>
          </p:cNvPr>
          <p:cNvSpPr txBox="1"/>
          <p:nvPr/>
        </p:nvSpPr>
        <p:spPr>
          <a:xfrm>
            <a:off x="8347916" y="2619145"/>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Stress et Coping</a:t>
            </a:r>
            <a:endParaRPr lang="en-US" sz="2000" b="1">
              <a:cs typeface="Calibri"/>
            </a:endParaRPr>
          </a:p>
        </p:txBody>
      </p:sp>
      <p:grpSp>
        <p:nvGrpSpPr>
          <p:cNvPr id="46" name="Group 45">
            <a:extLst>
              <a:ext uri="{FF2B5EF4-FFF2-40B4-BE49-F238E27FC236}">
                <a16:creationId xmlns:a16="http://schemas.microsoft.com/office/drawing/2014/main" id="{75EDA1C4-4609-492D-93FA-15ADF4861066}"/>
              </a:ext>
            </a:extLst>
          </p:cNvPr>
          <p:cNvGrpSpPr/>
          <p:nvPr/>
        </p:nvGrpSpPr>
        <p:grpSpPr>
          <a:xfrm>
            <a:off x="8164875" y="3070407"/>
            <a:ext cx="1637991" cy="1194467"/>
            <a:chOff x="7090730" y="3795684"/>
            <a:chExt cx="1637991" cy="1194467"/>
          </a:xfrm>
        </p:grpSpPr>
        <p:cxnSp>
          <p:nvCxnSpPr>
            <p:cNvPr id="11" name="Connecteur droit 62">
              <a:extLst>
                <a:ext uri="{FF2B5EF4-FFF2-40B4-BE49-F238E27FC236}">
                  <a16:creationId xmlns:a16="http://schemas.microsoft.com/office/drawing/2014/main" id="{E1D59B21-DB9B-4E9C-80B6-398AE7FE3B93}"/>
                </a:ext>
              </a:extLst>
            </p:cNvPr>
            <p:cNvCxnSpPr>
              <a:cxnSpLocks/>
            </p:cNvCxnSpPr>
            <p:nvPr/>
          </p:nvCxnSpPr>
          <p:spPr>
            <a:xfrm>
              <a:off x="7129122" y="3795684"/>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Connecteur droit 63">
              <a:extLst>
                <a:ext uri="{FF2B5EF4-FFF2-40B4-BE49-F238E27FC236}">
                  <a16:creationId xmlns:a16="http://schemas.microsoft.com/office/drawing/2014/main" id="{E5C3C7E9-F8F5-4F06-85A5-AD8444587F51}"/>
                </a:ext>
              </a:extLst>
            </p:cNvPr>
            <p:cNvCxnSpPr>
              <a:cxnSpLocks/>
            </p:cNvCxnSpPr>
            <p:nvPr/>
          </p:nvCxnSpPr>
          <p:spPr>
            <a:xfrm flipH="1">
              <a:off x="7090730" y="4784828"/>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9" name="Ellipse 66">
              <a:extLst>
                <a:ext uri="{FF2B5EF4-FFF2-40B4-BE49-F238E27FC236}">
                  <a16:creationId xmlns:a16="http://schemas.microsoft.com/office/drawing/2014/main" id="{6D3FE50D-51FC-4C9B-BABA-BEAE42A3759B}"/>
                </a:ext>
              </a:extLst>
            </p:cNvPr>
            <p:cNvSpPr/>
            <p:nvPr/>
          </p:nvSpPr>
          <p:spPr>
            <a:xfrm>
              <a:off x="7134838" y="3903215"/>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7" name="Image 33">
              <a:extLst>
                <a:ext uri="{FF2B5EF4-FFF2-40B4-BE49-F238E27FC236}">
                  <a16:creationId xmlns:a16="http://schemas.microsoft.com/office/drawing/2014/main" id="{BED7F35A-1920-440F-BE3F-D8CBB1830A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359" y="4058816"/>
              <a:ext cx="340421" cy="680842"/>
            </a:xfrm>
            <a:prstGeom prst="rect">
              <a:avLst/>
            </a:prstGeom>
          </p:spPr>
        </p:pic>
        <p:pic>
          <p:nvPicPr>
            <p:cNvPr id="43" name="Image 33">
              <a:extLst>
                <a:ext uri="{FF2B5EF4-FFF2-40B4-BE49-F238E27FC236}">
                  <a16:creationId xmlns:a16="http://schemas.microsoft.com/office/drawing/2014/main" id="{60A89594-73EF-456C-99DD-C352CC95F8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8792" y="4233249"/>
              <a:ext cx="340421" cy="680842"/>
            </a:xfrm>
            <a:prstGeom prst="rect">
              <a:avLst/>
            </a:prstGeom>
          </p:spPr>
        </p:pic>
        <p:pic>
          <p:nvPicPr>
            <p:cNvPr id="44" name="Image 33">
              <a:extLst>
                <a:ext uri="{FF2B5EF4-FFF2-40B4-BE49-F238E27FC236}">
                  <a16:creationId xmlns:a16="http://schemas.microsoft.com/office/drawing/2014/main" id="{091D497C-4A12-424A-A5A2-08E0C508CE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7491" y="4003732"/>
              <a:ext cx="340421" cy="680842"/>
            </a:xfrm>
            <a:prstGeom prst="rect">
              <a:avLst/>
            </a:prstGeom>
          </p:spPr>
        </p:pic>
        <p:pic>
          <p:nvPicPr>
            <p:cNvPr id="45" name="Image 33">
              <a:extLst>
                <a:ext uri="{FF2B5EF4-FFF2-40B4-BE49-F238E27FC236}">
                  <a16:creationId xmlns:a16="http://schemas.microsoft.com/office/drawing/2014/main" id="{EA1C274D-7BF9-4FBE-BA21-17F1983C5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3901" y="4104719"/>
              <a:ext cx="340421" cy="680842"/>
            </a:xfrm>
            <a:prstGeom prst="rect">
              <a:avLst/>
            </a:prstGeom>
          </p:spPr>
        </p:pic>
      </p:grpSp>
      <p:sp>
        <p:nvSpPr>
          <p:cNvPr id="47" name="TextBox 46">
            <a:extLst>
              <a:ext uri="{FF2B5EF4-FFF2-40B4-BE49-F238E27FC236}">
                <a16:creationId xmlns:a16="http://schemas.microsoft.com/office/drawing/2014/main" id="{27CDFA19-13A3-4878-A18D-4652E71D070F}"/>
              </a:ext>
            </a:extLst>
          </p:cNvPr>
          <p:cNvSpPr txBox="1"/>
          <p:nvPr/>
        </p:nvSpPr>
        <p:spPr>
          <a:xfrm>
            <a:off x="9721008" y="3322044"/>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Comparaison</a:t>
            </a:r>
            <a:r>
              <a:rPr lang="en-US" sz="2000" b="1"/>
              <a:t> </a:t>
            </a:r>
            <a:r>
              <a:rPr lang="en-US" sz="2000" b="1" err="1"/>
              <a:t>sociale</a:t>
            </a:r>
            <a:r>
              <a:rPr lang="en-US" sz="2000" b="1"/>
              <a:t>  </a:t>
            </a:r>
            <a:r>
              <a:rPr lang="en-US" sz="2000" b="1" err="1"/>
              <a:t>Optimisme</a:t>
            </a:r>
            <a:r>
              <a:rPr lang="en-US" sz="2000" b="1"/>
              <a:t> </a:t>
            </a:r>
            <a:r>
              <a:rPr lang="en-US" sz="2000" b="1" err="1"/>
              <a:t>Comparatif</a:t>
            </a:r>
            <a:endParaRPr lang="en-US" sz="2000" b="1">
              <a:cs typeface="Calibri"/>
            </a:endParaRPr>
          </a:p>
        </p:txBody>
      </p:sp>
      <p:sp>
        <p:nvSpPr>
          <p:cNvPr id="48" name="ZoneTexte 59">
            <a:extLst>
              <a:ext uri="{FF2B5EF4-FFF2-40B4-BE49-F238E27FC236}">
                <a16:creationId xmlns:a16="http://schemas.microsoft.com/office/drawing/2014/main" id="{8942810C-7C81-43EC-9102-2E5277F0DE5B}"/>
              </a:ext>
            </a:extLst>
          </p:cNvPr>
          <p:cNvSpPr txBox="1"/>
          <p:nvPr/>
        </p:nvSpPr>
        <p:spPr>
          <a:xfrm>
            <a:off x="8420326" y="4444653"/>
            <a:ext cx="3616503"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Traits de personnalité</a:t>
            </a:r>
            <a:endParaRPr lang="fr-FR" sz="2000" b="1">
              <a:cs typeface="Calibri"/>
            </a:endParaRPr>
          </a:p>
        </p:txBody>
      </p:sp>
      <p:sp>
        <p:nvSpPr>
          <p:cNvPr id="49" name="Ellipse 66">
            <a:extLst>
              <a:ext uri="{FF2B5EF4-FFF2-40B4-BE49-F238E27FC236}">
                <a16:creationId xmlns:a16="http://schemas.microsoft.com/office/drawing/2014/main" id="{FF03C3B4-9C53-4ED8-9637-62D0E4F70475}"/>
              </a:ext>
            </a:extLst>
          </p:cNvPr>
          <p:cNvSpPr/>
          <p:nvPr/>
        </p:nvSpPr>
        <p:spPr>
          <a:xfrm>
            <a:off x="7557151" y="4279623"/>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0" name="Image 33">
            <a:extLst>
              <a:ext uri="{FF2B5EF4-FFF2-40B4-BE49-F238E27FC236}">
                <a16:creationId xmlns:a16="http://schemas.microsoft.com/office/drawing/2014/main" id="{F9C54B74-56B8-4BFF-9455-0DBD150195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588" y="4334237"/>
            <a:ext cx="340421" cy="680842"/>
          </a:xfrm>
          <a:prstGeom prst="rect">
            <a:avLst/>
          </a:prstGeom>
        </p:spPr>
      </p:pic>
      <p:sp>
        <p:nvSpPr>
          <p:cNvPr id="52" name="TextBox 51">
            <a:extLst>
              <a:ext uri="{FF2B5EF4-FFF2-40B4-BE49-F238E27FC236}">
                <a16:creationId xmlns:a16="http://schemas.microsoft.com/office/drawing/2014/main" id="{21296FEA-DFF7-4285-A03D-B2CF30BAA724}"/>
              </a:ext>
            </a:extLst>
          </p:cNvPr>
          <p:cNvSpPr txBox="1"/>
          <p:nvPr/>
        </p:nvSpPr>
        <p:spPr>
          <a:xfrm>
            <a:off x="8697931" y="5916171"/>
            <a:ext cx="3284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Changement</a:t>
            </a:r>
            <a:r>
              <a:rPr lang="en-US" sz="2000" b="1"/>
              <a:t> par la </a:t>
            </a:r>
            <a:r>
              <a:rPr lang="en-US" sz="2000" b="1" err="1"/>
              <a:t>thérapie</a:t>
            </a:r>
            <a:r>
              <a:rPr lang="en-US" sz="2000" b="1"/>
              <a:t> de type TCC</a:t>
            </a:r>
            <a:endParaRPr lang="en-US" sz="2000" b="1">
              <a:cs typeface="Calibri"/>
            </a:endParaRPr>
          </a:p>
        </p:txBody>
      </p:sp>
      <p:pic>
        <p:nvPicPr>
          <p:cNvPr id="25" name="Graphique 24" descr="Chat avec un remplissage uni">
            <a:extLst>
              <a:ext uri="{FF2B5EF4-FFF2-40B4-BE49-F238E27FC236}">
                <a16:creationId xmlns:a16="http://schemas.microsoft.com/office/drawing/2014/main" id="{4CA3A3F3-56DD-47D6-98BB-02FA2AF10A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3016" y="5910368"/>
            <a:ext cx="650963" cy="650963"/>
          </a:xfrm>
          <a:prstGeom prst="rect">
            <a:avLst/>
          </a:prstGeom>
        </p:spPr>
      </p:pic>
      <p:cxnSp>
        <p:nvCxnSpPr>
          <p:cNvPr id="54" name="Connecteur droit 15">
            <a:extLst>
              <a:ext uri="{FF2B5EF4-FFF2-40B4-BE49-F238E27FC236}">
                <a16:creationId xmlns:a16="http://schemas.microsoft.com/office/drawing/2014/main" id="{44BC759A-6227-494E-9DA4-B76F49EEBAE7}"/>
              </a:ext>
            </a:extLst>
          </p:cNvPr>
          <p:cNvCxnSpPr>
            <a:cxnSpLocks/>
          </p:cNvCxnSpPr>
          <p:nvPr/>
        </p:nvCxnSpPr>
        <p:spPr>
          <a:xfrm flipH="1">
            <a:off x="1674620" y="3024018"/>
            <a:ext cx="390131" cy="46238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15">
            <a:extLst>
              <a:ext uri="{FF2B5EF4-FFF2-40B4-BE49-F238E27FC236}">
                <a16:creationId xmlns:a16="http://schemas.microsoft.com/office/drawing/2014/main" id="{44BC759A-6227-494E-9DA4-B76F49EEBAE7}"/>
              </a:ext>
            </a:extLst>
          </p:cNvPr>
          <p:cNvCxnSpPr>
            <a:cxnSpLocks/>
          </p:cNvCxnSpPr>
          <p:nvPr/>
        </p:nvCxnSpPr>
        <p:spPr>
          <a:xfrm>
            <a:off x="1390541" y="4231857"/>
            <a:ext cx="436135" cy="48074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6" name="Connecteur droit 15">
            <a:extLst>
              <a:ext uri="{FF2B5EF4-FFF2-40B4-BE49-F238E27FC236}">
                <a16:creationId xmlns:a16="http://schemas.microsoft.com/office/drawing/2014/main" id="{44BC759A-6227-494E-9DA4-B76F49EEBAE7}"/>
              </a:ext>
            </a:extLst>
          </p:cNvPr>
          <p:cNvCxnSpPr>
            <a:cxnSpLocks/>
          </p:cNvCxnSpPr>
          <p:nvPr/>
        </p:nvCxnSpPr>
        <p:spPr>
          <a:xfrm>
            <a:off x="1411008" y="5540573"/>
            <a:ext cx="485641" cy="2972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7" name="Connecteur droit 15">
            <a:extLst>
              <a:ext uri="{FF2B5EF4-FFF2-40B4-BE49-F238E27FC236}">
                <a16:creationId xmlns:a16="http://schemas.microsoft.com/office/drawing/2014/main" id="{44BC759A-6227-494E-9DA4-B76F49EEBAE7}"/>
              </a:ext>
            </a:extLst>
          </p:cNvPr>
          <p:cNvCxnSpPr>
            <a:cxnSpLocks/>
          </p:cNvCxnSpPr>
          <p:nvPr/>
        </p:nvCxnSpPr>
        <p:spPr>
          <a:xfrm flipV="1">
            <a:off x="1970073" y="5824616"/>
            <a:ext cx="4595001" cy="3337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8" name="Connecteur droit 15">
            <a:extLst>
              <a:ext uri="{FF2B5EF4-FFF2-40B4-BE49-F238E27FC236}">
                <a16:creationId xmlns:a16="http://schemas.microsoft.com/office/drawing/2014/main" id="{44BC759A-6227-494E-9DA4-B76F49EEBAE7}"/>
              </a:ext>
            </a:extLst>
          </p:cNvPr>
          <p:cNvCxnSpPr>
            <a:cxnSpLocks/>
          </p:cNvCxnSpPr>
          <p:nvPr/>
        </p:nvCxnSpPr>
        <p:spPr>
          <a:xfrm flipH="1">
            <a:off x="6551878" y="2888603"/>
            <a:ext cx="4539" cy="289527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9" name="Connecteur droit 15">
            <a:extLst>
              <a:ext uri="{FF2B5EF4-FFF2-40B4-BE49-F238E27FC236}">
                <a16:creationId xmlns:a16="http://schemas.microsoft.com/office/drawing/2014/main" id="{44BC759A-6227-494E-9DA4-B76F49EEBAE7}"/>
              </a:ext>
            </a:extLst>
          </p:cNvPr>
          <p:cNvCxnSpPr>
            <a:cxnSpLocks/>
          </p:cNvCxnSpPr>
          <p:nvPr/>
        </p:nvCxnSpPr>
        <p:spPr>
          <a:xfrm>
            <a:off x="6556820" y="2878103"/>
            <a:ext cx="840086" cy="1218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0" name="Connecteur droit 15">
            <a:extLst>
              <a:ext uri="{FF2B5EF4-FFF2-40B4-BE49-F238E27FC236}">
                <a16:creationId xmlns:a16="http://schemas.microsoft.com/office/drawing/2014/main" id="{44BC759A-6227-494E-9DA4-B76F49EEBAE7}"/>
              </a:ext>
            </a:extLst>
          </p:cNvPr>
          <p:cNvCxnSpPr>
            <a:cxnSpLocks/>
          </p:cNvCxnSpPr>
          <p:nvPr/>
        </p:nvCxnSpPr>
        <p:spPr>
          <a:xfrm flipH="1">
            <a:off x="7911773" y="5056400"/>
            <a:ext cx="13721" cy="89387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07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7B91D8-7A53-4E5C-955F-9C9E71996C10}"/>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De quoi va-t-on parler ?</a:t>
            </a:r>
            <a:endParaRPr lang="en-US" sz="4000">
              <a:solidFill>
                <a:srgbClr val="FFFFFF"/>
              </a:solidFill>
            </a:endParaRPr>
          </a:p>
        </p:txBody>
      </p:sp>
      <p:grpSp>
        <p:nvGrpSpPr>
          <p:cNvPr id="7" name="Group 6">
            <a:extLst>
              <a:ext uri="{FF2B5EF4-FFF2-40B4-BE49-F238E27FC236}">
                <a16:creationId xmlns:a16="http://schemas.microsoft.com/office/drawing/2014/main" id="{D8C623CA-BB45-407C-BFDF-683AF8327D06}"/>
              </a:ext>
            </a:extLst>
          </p:cNvPr>
          <p:cNvGrpSpPr/>
          <p:nvPr/>
        </p:nvGrpSpPr>
        <p:grpSpPr>
          <a:xfrm>
            <a:off x="1962155" y="2401187"/>
            <a:ext cx="822703" cy="780626"/>
            <a:chOff x="6717770" y="4990151"/>
            <a:chExt cx="822703" cy="780626"/>
          </a:xfrm>
        </p:grpSpPr>
        <p:sp>
          <p:nvSpPr>
            <p:cNvPr id="20" name="Ellipse 67">
              <a:extLst>
                <a:ext uri="{FF2B5EF4-FFF2-40B4-BE49-F238E27FC236}">
                  <a16:creationId xmlns:a16="http://schemas.microsoft.com/office/drawing/2014/main" id="{C8667B77-001F-4FC7-A48A-51BF60332E8E}"/>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4" name="Graphique 81" descr="Podcasting avec un remplissage uni">
              <a:extLst>
                <a:ext uri="{FF2B5EF4-FFF2-40B4-BE49-F238E27FC236}">
                  <a16:creationId xmlns:a16="http://schemas.microsoft.com/office/drawing/2014/main" id="{00797C4A-E029-49B4-8BE3-3F1AA87166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23" name="Ellipse 71">
            <a:extLst>
              <a:ext uri="{FF2B5EF4-FFF2-40B4-BE49-F238E27FC236}">
                <a16:creationId xmlns:a16="http://schemas.microsoft.com/office/drawing/2014/main" id="{5C57BF74-4443-46D5-AC3A-44A2E6A031F4}"/>
              </a:ext>
            </a:extLst>
          </p:cNvPr>
          <p:cNvSpPr/>
          <p:nvPr/>
        </p:nvSpPr>
        <p:spPr>
          <a:xfrm>
            <a:off x="6961221" y="5911606"/>
            <a:ext cx="1676510"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Image 28" descr="Une image contenant invertébré, mollusque&#10;&#10;Description générée automatiquement">
            <a:extLst>
              <a:ext uri="{FF2B5EF4-FFF2-40B4-BE49-F238E27FC236}">
                <a16:creationId xmlns:a16="http://schemas.microsoft.com/office/drawing/2014/main" id="{8D16C942-3AAD-4D15-87A6-4D7D643F6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3884" y="6003049"/>
            <a:ext cx="498426" cy="549040"/>
          </a:xfrm>
          <a:prstGeom prst="rect">
            <a:avLst/>
          </a:prstGeom>
        </p:spPr>
      </p:pic>
      <p:grpSp>
        <p:nvGrpSpPr>
          <p:cNvPr id="5" name="Group 4">
            <a:extLst>
              <a:ext uri="{FF2B5EF4-FFF2-40B4-BE49-F238E27FC236}">
                <a16:creationId xmlns:a16="http://schemas.microsoft.com/office/drawing/2014/main" id="{15C353A0-9E9F-4048-A4DD-6D30723D3BEC}"/>
              </a:ext>
            </a:extLst>
          </p:cNvPr>
          <p:cNvGrpSpPr/>
          <p:nvPr/>
        </p:nvGrpSpPr>
        <p:grpSpPr>
          <a:xfrm>
            <a:off x="1040823" y="3450369"/>
            <a:ext cx="822703" cy="780626"/>
            <a:chOff x="1040823" y="3450369"/>
            <a:chExt cx="822703" cy="780626"/>
          </a:xfrm>
        </p:grpSpPr>
        <p:sp>
          <p:nvSpPr>
            <p:cNvPr id="28" name="Ellipse 30">
              <a:extLst>
                <a:ext uri="{FF2B5EF4-FFF2-40B4-BE49-F238E27FC236}">
                  <a16:creationId xmlns:a16="http://schemas.microsoft.com/office/drawing/2014/main" id="{BF2921C0-361F-421D-99B0-ABA4EDBAF9FC}"/>
                </a:ext>
              </a:extLst>
            </p:cNvPr>
            <p:cNvSpPr/>
            <p:nvPr/>
          </p:nvSpPr>
          <p:spPr>
            <a:xfrm>
              <a:off x="1040823" y="345036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9" name="Image 18">
              <a:extLst>
                <a:ext uri="{FF2B5EF4-FFF2-40B4-BE49-F238E27FC236}">
                  <a16:creationId xmlns:a16="http://schemas.microsoft.com/office/drawing/2014/main" id="{0862D66B-C673-46F4-87F9-596F99795DD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55365" y="3543500"/>
              <a:ext cx="585394" cy="585394"/>
            </a:xfrm>
            <a:prstGeom prst="rect">
              <a:avLst/>
            </a:prstGeom>
          </p:spPr>
        </p:pic>
      </p:grpSp>
      <p:sp>
        <p:nvSpPr>
          <p:cNvPr id="6" name="TextBox 5">
            <a:extLst>
              <a:ext uri="{FF2B5EF4-FFF2-40B4-BE49-F238E27FC236}">
                <a16:creationId xmlns:a16="http://schemas.microsoft.com/office/drawing/2014/main" id="{D6CD2C72-9FB2-4B7B-9346-FAC7F2B5786B}"/>
              </a:ext>
            </a:extLst>
          </p:cNvPr>
          <p:cNvSpPr txBox="1"/>
          <p:nvPr/>
        </p:nvSpPr>
        <p:spPr>
          <a:xfrm>
            <a:off x="2810793" y="2397659"/>
            <a:ext cx="38173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Psychologie</a:t>
            </a:r>
            <a:r>
              <a:rPr lang="en-US" sz="2000" b="1"/>
              <a:t> de la </a:t>
            </a:r>
            <a:r>
              <a:rPr lang="en-US" sz="2000" b="1" err="1"/>
              <a:t>Santé</a:t>
            </a:r>
            <a:r>
              <a:rPr lang="en-US" sz="2000" b="1"/>
              <a:t> : Rappels</a:t>
            </a:r>
            <a:endParaRPr lang="en-US" sz="2000" b="1">
              <a:cs typeface="Calibri"/>
            </a:endParaRPr>
          </a:p>
        </p:txBody>
      </p:sp>
      <p:sp>
        <p:nvSpPr>
          <p:cNvPr id="9" name="TextBox 8">
            <a:extLst>
              <a:ext uri="{FF2B5EF4-FFF2-40B4-BE49-F238E27FC236}">
                <a16:creationId xmlns:a16="http://schemas.microsoft.com/office/drawing/2014/main" id="{810676D3-6285-494D-A299-228B279F1D11}"/>
              </a:ext>
            </a:extLst>
          </p:cNvPr>
          <p:cNvSpPr txBox="1"/>
          <p:nvPr/>
        </p:nvSpPr>
        <p:spPr>
          <a:xfrm>
            <a:off x="1916247" y="3522872"/>
            <a:ext cx="31838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Les </a:t>
            </a:r>
            <a:r>
              <a:rPr lang="en-US" sz="2000" b="1" err="1"/>
              <a:t>déterminants</a:t>
            </a:r>
            <a:r>
              <a:rPr lang="en-US" sz="2000" b="1"/>
              <a:t> des </a:t>
            </a:r>
            <a:r>
              <a:rPr lang="en-US" sz="2000" b="1" err="1"/>
              <a:t>comportements</a:t>
            </a:r>
            <a:r>
              <a:rPr lang="en-US" sz="2000" b="1"/>
              <a:t> de </a:t>
            </a:r>
            <a:r>
              <a:rPr lang="en-US" sz="2000" b="1" err="1"/>
              <a:t>Santé</a:t>
            </a:r>
            <a:endParaRPr lang="en-US" sz="2000" b="1">
              <a:cs typeface="Calibri"/>
            </a:endParaRPr>
          </a:p>
        </p:txBody>
      </p:sp>
      <p:sp>
        <p:nvSpPr>
          <p:cNvPr id="30" name="ZoneTexte 51">
            <a:extLst>
              <a:ext uri="{FF2B5EF4-FFF2-40B4-BE49-F238E27FC236}">
                <a16:creationId xmlns:a16="http://schemas.microsoft.com/office/drawing/2014/main" id="{22B93620-926C-410C-9D02-A76FF4D736F1}"/>
              </a:ext>
            </a:extLst>
          </p:cNvPr>
          <p:cNvSpPr txBox="1"/>
          <p:nvPr/>
        </p:nvSpPr>
        <p:spPr>
          <a:xfrm>
            <a:off x="2451595" y="4937442"/>
            <a:ext cx="4415581"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Les modèles du comportement</a:t>
            </a:r>
            <a:endParaRPr lang="en-US" sz="2000">
              <a:cs typeface="Calibri"/>
            </a:endParaRPr>
          </a:p>
        </p:txBody>
      </p:sp>
      <p:sp>
        <p:nvSpPr>
          <p:cNvPr id="31" name="Ellipse 26">
            <a:extLst>
              <a:ext uri="{FF2B5EF4-FFF2-40B4-BE49-F238E27FC236}">
                <a16:creationId xmlns:a16="http://schemas.microsoft.com/office/drawing/2014/main" id="{5501BB51-8264-4B11-8B46-DA80CA4641B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2" name="Image 31" descr="Une image contenant instrument d’écriture, stationnaire&#10;&#10;Description générée automatiquement">
            <a:extLst>
              <a:ext uri="{FF2B5EF4-FFF2-40B4-BE49-F238E27FC236}">
                <a16:creationId xmlns:a16="http://schemas.microsoft.com/office/drawing/2014/main" id="{E2E7FAFE-61F6-4927-8F1E-CB2B4195E08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nvGrpSpPr>
          <p:cNvPr id="35" name="Group 34">
            <a:extLst>
              <a:ext uri="{FF2B5EF4-FFF2-40B4-BE49-F238E27FC236}">
                <a16:creationId xmlns:a16="http://schemas.microsoft.com/office/drawing/2014/main" id="{27D104D1-3FF2-42E6-9D58-C3E7AE2604B8}"/>
              </a:ext>
            </a:extLst>
          </p:cNvPr>
          <p:cNvGrpSpPr/>
          <p:nvPr/>
        </p:nvGrpSpPr>
        <p:grpSpPr>
          <a:xfrm>
            <a:off x="7394848" y="2488351"/>
            <a:ext cx="822703" cy="780626"/>
            <a:chOff x="1041788" y="1478471"/>
            <a:chExt cx="822703" cy="780626"/>
          </a:xfrm>
        </p:grpSpPr>
        <p:sp>
          <p:nvSpPr>
            <p:cNvPr id="33" name="Ellipse 22">
              <a:extLst>
                <a:ext uri="{FF2B5EF4-FFF2-40B4-BE49-F238E27FC236}">
                  <a16:creationId xmlns:a16="http://schemas.microsoft.com/office/drawing/2014/main" id="{1CB384D2-4E8E-4D7F-90FB-D5A0CEA10A89}"/>
                </a:ext>
              </a:extLst>
            </p:cNvPr>
            <p:cNvSpPr/>
            <p:nvPr/>
          </p:nvSpPr>
          <p:spPr>
            <a:xfrm>
              <a:off x="1041788" y="147847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4" name="Image 36">
              <a:extLst>
                <a:ext uri="{FF2B5EF4-FFF2-40B4-BE49-F238E27FC236}">
                  <a16:creationId xmlns:a16="http://schemas.microsoft.com/office/drawing/2014/main" id="{896780A1-3EC5-4D81-9D3F-2220761CDB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2486" y="1563128"/>
              <a:ext cx="459375" cy="536488"/>
            </a:xfrm>
            <a:prstGeom prst="rect">
              <a:avLst/>
            </a:prstGeom>
            <a:effectLst>
              <a:outerShdw blurRad="63500" sx="102000" sy="102000" algn="ctr" rotWithShape="0">
                <a:prstClr val="black">
                  <a:alpha val="40000"/>
                </a:prstClr>
              </a:outerShdw>
            </a:effectLst>
          </p:spPr>
        </p:pic>
      </p:grpSp>
      <p:sp>
        <p:nvSpPr>
          <p:cNvPr id="42" name="TextBox 41">
            <a:extLst>
              <a:ext uri="{FF2B5EF4-FFF2-40B4-BE49-F238E27FC236}">
                <a16:creationId xmlns:a16="http://schemas.microsoft.com/office/drawing/2014/main" id="{B47D2EFE-ADA3-4471-9DCD-941F2A6F0B80}"/>
              </a:ext>
            </a:extLst>
          </p:cNvPr>
          <p:cNvSpPr txBox="1"/>
          <p:nvPr/>
        </p:nvSpPr>
        <p:spPr>
          <a:xfrm>
            <a:off x="8347916" y="2619145"/>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Stress et Coping</a:t>
            </a:r>
            <a:endParaRPr lang="en-US" sz="2000" b="1">
              <a:cs typeface="Calibri"/>
            </a:endParaRPr>
          </a:p>
        </p:txBody>
      </p:sp>
      <p:grpSp>
        <p:nvGrpSpPr>
          <p:cNvPr id="46" name="Group 45">
            <a:extLst>
              <a:ext uri="{FF2B5EF4-FFF2-40B4-BE49-F238E27FC236}">
                <a16:creationId xmlns:a16="http://schemas.microsoft.com/office/drawing/2014/main" id="{75EDA1C4-4609-492D-93FA-15ADF4861066}"/>
              </a:ext>
            </a:extLst>
          </p:cNvPr>
          <p:cNvGrpSpPr/>
          <p:nvPr/>
        </p:nvGrpSpPr>
        <p:grpSpPr>
          <a:xfrm>
            <a:off x="8164875" y="3070407"/>
            <a:ext cx="1637991" cy="1194467"/>
            <a:chOff x="7090730" y="3795684"/>
            <a:chExt cx="1637991" cy="1194467"/>
          </a:xfrm>
        </p:grpSpPr>
        <p:cxnSp>
          <p:nvCxnSpPr>
            <p:cNvPr id="11" name="Connecteur droit 62">
              <a:extLst>
                <a:ext uri="{FF2B5EF4-FFF2-40B4-BE49-F238E27FC236}">
                  <a16:creationId xmlns:a16="http://schemas.microsoft.com/office/drawing/2014/main" id="{E1D59B21-DB9B-4E9C-80B6-398AE7FE3B93}"/>
                </a:ext>
              </a:extLst>
            </p:cNvPr>
            <p:cNvCxnSpPr>
              <a:cxnSpLocks/>
            </p:cNvCxnSpPr>
            <p:nvPr/>
          </p:nvCxnSpPr>
          <p:spPr>
            <a:xfrm>
              <a:off x="7129122" y="3795684"/>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Connecteur droit 63">
              <a:extLst>
                <a:ext uri="{FF2B5EF4-FFF2-40B4-BE49-F238E27FC236}">
                  <a16:creationId xmlns:a16="http://schemas.microsoft.com/office/drawing/2014/main" id="{E5C3C7E9-F8F5-4F06-85A5-AD8444587F51}"/>
                </a:ext>
              </a:extLst>
            </p:cNvPr>
            <p:cNvCxnSpPr>
              <a:cxnSpLocks/>
            </p:cNvCxnSpPr>
            <p:nvPr/>
          </p:nvCxnSpPr>
          <p:spPr>
            <a:xfrm flipH="1">
              <a:off x="7090730" y="4784828"/>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9" name="Ellipse 66">
              <a:extLst>
                <a:ext uri="{FF2B5EF4-FFF2-40B4-BE49-F238E27FC236}">
                  <a16:creationId xmlns:a16="http://schemas.microsoft.com/office/drawing/2014/main" id="{6D3FE50D-51FC-4C9B-BABA-BEAE42A3759B}"/>
                </a:ext>
              </a:extLst>
            </p:cNvPr>
            <p:cNvSpPr/>
            <p:nvPr/>
          </p:nvSpPr>
          <p:spPr>
            <a:xfrm>
              <a:off x="7134838" y="3903215"/>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7" name="Image 33">
              <a:extLst>
                <a:ext uri="{FF2B5EF4-FFF2-40B4-BE49-F238E27FC236}">
                  <a16:creationId xmlns:a16="http://schemas.microsoft.com/office/drawing/2014/main" id="{BED7F35A-1920-440F-BE3F-D8CBB1830A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359" y="4058816"/>
              <a:ext cx="340421" cy="680842"/>
            </a:xfrm>
            <a:prstGeom prst="rect">
              <a:avLst/>
            </a:prstGeom>
          </p:spPr>
        </p:pic>
        <p:pic>
          <p:nvPicPr>
            <p:cNvPr id="43" name="Image 33">
              <a:extLst>
                <a:ext uri="{FF2B5EF4-FFF2-40B4-BE49-F238E27FC236}">
                  <a16:creationId xmlns:a16="http://schemas.microsoft.com/office/drawing/2014/main" id="{60A89594-73EF-456C-99DD-C352CC95F8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8792" y="4233249"/>
              <a:ext cx="340421" cy="680842"/>
            </a:xfrm>
            <a:prstGeom prst="rect">
              <a:avLst/>
            </a:prstGeom>
          </p:spPr>
        </p:pic>
        <p:pic>
          <p:nvPicPr>
            <p:cNvPr id="44" name="Image 33">
              <a:extLst>
                <a:ext uri="{FF2B5EF4-FFF2-40B4-BE49-F238E27FC236}">
                  <a16:creationId xmlns:a16="http://schemas.microsoft.com/office/drawing/2014/main" id="{091D497C-4A12-424A-A5A2-08E0C508CE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7491" y="4003732"/>
              <a:ext cx="340421" cy="680842"/>
            </a:xfrm>
            <a:prstGeom prst="rect">
              <a:avLst/>
            </a:prstGeom>
          </p:spPr>
        </p:pic>
        <p:pic>
          <p:nvPicPr>
            <p:cNvPr id="45" name="Image 33">
              <a:extLst>
                <a:ext uri="{FF2B5EF4-FFF2-40B4-BE49-F238E27FC236}">
                  <a16:creationId xmlns:a16="http://schemas.microsoft.com/office/drawing/2014/main" id="{EA1C274D-7BF9-4FBE-BA21-17F1983C5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3901" y="4104719"/>
              <a:ext cx="340421" cy="680842"/>
            </a:xfrm>
            <a:prstGeom prst="rect">
              <a:avLst/>
            </a:prstGeom>
          </p:spPr>
        </p:pic>
      </p:grpSp>
      <p:sp>
        <p:nvSpPr>
          <p:cNvPr id="47" name="TextBox 46">
            <a:extLst>
              <a:ext uri="{FF2B5EF4-FFF2-40B4-BE49-F238E27FC236}">
                <a16:creationId xmlns:a16="http://schemas.microsoft.com/office/drawing/2014/main" id="{27CDFA19-13A3-4878-A18D-4652E71D070F}"/>
              </a:ext>
            </a:extLst>
          </p:cNvPr>
          <p:cNvSpPr txBox="1"/>
          <p:nvPr/>
        </p:nvSpPr>
        <p:spPr>
          <a:xfrm>
            <a:off x="9721008" y="3322044"/>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Comparaison</a:t>
            </a:r>
            <a:r>
              <a:rPr lang="en-US" sz="2000" b="1"/>
              <a:t> </a:t>
            </a:r>
            <a:r>
              <a:rPr lang="en-US" sz="2000" b="1" err="1"/>
              <a:t>sociale</a:t>
            </a:r>
            <a:r>
              <a:rPr lang="en-US" sz="2000" b="1"/>
              <a:t>  </a:t>
            </a:r>
            <a:r>
              <a:rPr lang="en-US" sz="2000" b="1" err="1"/>
              <a:t>Optimisme</a:t>
            </a:r>
            <a:r>
              <a:rPr lang="en-US" sz="2000" b="1"/>
              <a:t> </a:t>
            </a:r>
            <a:r>
              <a:rPr lang="en-US" sz="2000" b="1" err="1"/>
              <a:t>Comparatif</a:t>
            </a:r>
            <a:endParaRPr lang="en-US" sz="2000" b="1">
              <a:cs typeface="Calibri"/>
            </a:endParaRPr>
          </a:p>
        </p:txBody>
      </p:sp>
      <p:sp>
        <p:nvSpPr>
          <p:cNvPr id="48" name="ZoneTexte 59">
            <a:extLst>
              <a:ext uri="{FF2B5EF4-FFF2-40B4-BE49-F238E27FC236}">
                <a16:creationId xmlns:a16="http://schemas.microsoft.com/office/drawing/2014/main" id="{8942810C-7C81-43EC-9102-2E5277F0DE5B}"/>
              </a:ext>
            </a:extLst>
          </p:cNvPr>
          <p:cNvSpPr txBox="1"/>
          <p:nvPr/>
        </p:nvSpPr>
        <p:spPr>
          <a:xfrm>
            <a:off x="8420326" y="4444653"/>
            <a:ext cx="3616503"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Traits de personnalité</a:t>
            </a:r>
            <a:endParaRPr lang="fr-FR" sz="2000" b="1">
              <a:cs typeface="Calibri"/>
            </a:endParaRPr>
          </a:p>
        </p:txBody>
      </p:sp>
      <p:sp>
        <p:nvSpPr>
          <p:cNvPr id="49" name="Ellipse 66">
            <a:extLst>
              <a:ext uri="{FF2B5EF4-FFF2-40B4-BE49-F238E27FC236}">
                <a16:creationId xmlns:a16="http://schemas.microsoft.com/office/drawing/2014/main" id="{FF03C3B4-9C53-4ED8-9637-62D0E4F70475}"/>
              </a:ext>
            </a:extLst>
          </p:cNvPr>
          <p:cNvSpPr/>
          <p:nvPr/>
        </p:nvSpPr>
        <p:spPr>
          <a:xfrm>
            <a:off x="7557151" y="4279623"/>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0" name="Image 33">
            <a:extLst>
              <a:ext uri="{FF2B5EF4-FFF2-40B4-BE49-F238E27FC236}">
                <a16:creationId xmlns:a16="http://schemas.microsoft.com/office/drawing/2014/main" id="{F9C54B74-56B8-4BFF-9455-0DBD150195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588" y="4334237"/>
            <a:ext cx="340421" cy="680842"/>
          </a:xfrm>
          <a:prstGeom prst="rect">
            <a:avLst/>
          </a:prstGeom>
        </p:spPr>
      </p:pic>
      <p:sp>
        <p:nvSpPr>
          <p:cNvPr id="52" name="TextBox 51">
            <a:extLst>
              <a:ext uri="{FF2B5EF4-FFF2-40B4-BE49-F238E27FC236}">
                <a16:creationId xmlns:a16="http://schemas.microsoft.com/office/drawing/2014/main" id="{21296FEA-DFF7-4285-A03D-B2CF30BAA724}"/>
              </a:ext>
            </a:extLst>
          </p:cNvPr>
          <p:cNvSpPr txBox="1"/>
          <p:nvPr/>
        </p:nvSpPr>
        <p:spPr>
          <a:xfrm>
            <a:off x="8697931" y="5916171"/>
            <a:ext cx="3284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Changement</a:t>
            </a:r>
            <a:r>
              <a:rPr lang="en-US" sz="2000" b="1"/>
              <a:t> par la </a:t>
            </a:r>
            <a:r>
              <a:rPr lang="en-US" sz="2000" b="1" err="1"/>
              <a:t>thérapie</a:t>
            </a:r>
            <a:r>
              <a:rPr lang="en-US" sz="2000" b="1"/>
              <a:t> de type TCC</a:t>
            </a:r>
            <a:endParaRPr lang="en-US" sz="2000" b="1">
              <a:cs typeface="Calibri"/>
            </a:endParaRPr>
          </a:p>
        </p:txBody>
      </p:sp>
      <p:pic>
        <p:nvPicPr>
          <p:cNvPr id="25" name="Graphique 24" descr="Chat avec un remplissage uni">
            <a:extLst>
              <a:ext uri="{FF2B5EF4-FFF2-40B4-BE49-F238E27FC236}">
                <a16:creationId xmlns:a16="http://schemas.microsoft.com/office/drawing/2014/main" id="{4CA3A3F3-56DD-47D6-98BB-02FA2AF10A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3016" y="5910368"/>
            <a:ext cx="650963" cy="650963"/>
          </a:xfrm>
          <a:prstGeom prst="rect">
            <a:avLst/>
          </a:prstGeom>
        </p:spPr>
      </p:pic>
      <p:cxnSp>
        <p:nvCxnSpPr>
          <p:cNvPr id="54" name="Connecteur droit 15">
            <a:extLst>
              <a:ext uri="{FF2B5EF4-FFF2-40B4-BE49-F238E27FC236}">
                <a16:creationId xmlns:a16="http://schemas.microsoft.com/office/drawing/2014/main" id="{44BC759A-6227-494E-9DA4-B76F49EEBAE7}"/>
              </a:ext>
            </a:extLst>
          </p:cNvPr>
          <p:cNvCxnSpPr>
            <a:cxnSpLocks/>
          </p:cNvCxnSpPr>
          <p:nvPr/>
        </p:nvCxnSpPr>
        <p:spPr>
          <a:xfrm flipH="1">
            <a:off x="1674620" y="3024018"/>
            <a:ext cx="390131" cy="46238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15">
            <a:extLst>
              <a:ext uri="{FF2B5EF4-FFF2-40B4-BE49-F238E27FC236}">
                <a16:creationId xmlns:a16="http://schemas.microsoft.com/office/drawing/2014/main" id="{44BC759A-6227-494E-9DA4-B76F49EEBAE7}"/>
              </a:ext>
            </a:extLst>
          </p:cNvPr>
          <p:cNvCxnSpPr>
            <a:cxnSpLocks/>
          </p:cNvCxnSpPr>
          <p:nvPr/>
        </p:nvCxnSpPr>
        <p:spPr>
          <a:xfrm>
            <a:off x="1390541" y="4231857"/>
            <a:ext cx="436135" cy="48074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6" name="Connecteur droit 15">
            <a:extLst>
              <a:ext uri="{FF2B5EF4-FFF2-40B4-BE49-F238E27FC236}">
                <a16:creationId xmlns:a16="http://schemas.microsoft.com/office/drawing/2014/main" id="{44BC759A-6227-494E-9DA4-B76F49EEBAE7}"/>
              </a:ext>
            </a:extLst>
          </p:cNvPr>
          <p:cNvCxnSpPr>
            <a:cxnSpLocks/>
          </p:cNvCxnSpPr>
          <p:nvPr/>
        </p:nvCxnSpPr>
        <p:spPr>
          <a:xfrm>
            <a:off x="1919007" y="5531502"/>
            <a:ext cx="23000" cy="30631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7" name="Connecteur droit 15">
            <a:extLst>
              <a:ext uri="{FF2B5EF4-FFF2-40B4-BE49-F238E27FC236}">
                <a16:creationId xmlns:a16="http://schemas.microsoft.com/office/drawing/2014/main" id="{44BC759A-6227-494E-9DA4-B76F49EEBAE7}"/>
              </a:ext>
            </a:extLst>
          </p:cNvPr>
          <p:cNvCxnSpPr>
            <a:cxnSpLocks/>
          </p:cNvCxnSpPr>
          <p:nvPr/>
        </p:nvCxnSpPr>
        <p:spPr>
          <a:xfrm flipV="1">
            <a:off x="1970073" y="5824616"/>
            <a:ext cx="4595001" cy="3337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8" name="Connecteur droit 15">
            <a:extLst>
              <a:ext uri="{FF2B5EF4-FFF2-40B4-BE49-F238E27FC236}">
                <a16:creationId xmlns:a16="http://schemas.microsoft.com/office/drawing/2014/main" id="{44BC759A-6227-494E-9DA4-B76F49EEBAE7}"/>
              </a:ext>
            </a:extLst>
          </p:cNvPr>
          <p:cNvCxnSpPr>
            <a:cxnSpLocks/>
          </p:cNvCxnSpPr>
          <p:nvPr/>
        </p:nvCxnSpPr>
        <p:spPr>
          <a:xfrm flipH="1">
            <a:off x="6551878" y="2888603"/>
            <a:ext cx="4539" cy="289527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9" name="Connecteur droit 15">
            <a:extLst>
              <a:ext uri="{FF2B5EF4-FFF2-40B4-BE49-F238E27FC236}">
                <a16:creationId xmlns:a16="http://schemas.microsoft.com/office/drawing/2014/main" id="{44BC759A-6227-494E-9DA4-B76F49EEBAE7}"/>
              </a:ext>
            </a:extLst>
          </p:cNvPr>
          <p:cNvCxnSpPr>
            <a:cxnSpLocks/>
          </p:cNvCxnSpPr>
          <p:nvPr/>
        </p:nvCxnSpPr>
        <p:spPr>
          <a:xfrm>
            <a:off x="6556820" y="2878103"/>
            <a:ext cx="840086" cy="1218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0" name="Connecteur droit 15">
            <a:extLst>
              <a:ext uri="{FF2B5EF4-FFF2-40B4-BE49-F238E27FC236}">
                <a16:creationId xmlns:a16="http://schemas.microsoft.com/office/drawing/2014/main" id="{44BC759A-6227-494E-9DA4-B76F49EEBAE7}"/>
              </a:ext>
            </a:extLst>
          </p:cNvPr>
          <p:cNvCxnSpPr>
            <a:cxnSpLocks/>
          </p:cNvCxnSpPr>
          <p:nvPr/>
        </p:nvCxnSpPr>
        <p:spPr>
          <a:xfrm flipH="1">
            <a:off x="7911773" y="5056400"/>
            <a:ext cx="13721" cy="89387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586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DAE0CD-22BD-4850-804E-99D76A07E3D8}"/>
              </a:ext>
            </a:extLst>
          </p:cNvPr>
          <p:cNvGrpSpPr/>
          <p:nvPr/>
        </p:nvGrpSpPr>
        <p:grpSpPr>
          <a:xfrm>
            <a:off x="309407" y="187383"/>
            <a:ext cx="7156483" cy="1107195"/>
            <a:chOff x="645050" y="4550740"/>
            <a:chExt cx="7156483" cy="1107195"/>
          </a:xfrm>
        </p:grpSpPr>
        <p:grpSp>
          <p:nvGrpSpPr>
            <p:cNvPr id="8" name="Group 7">
              <a:extLst>
                <a:ext uri="{FF2B5EF4-FFF2-40B4-BE49-F238E27FC236}">
                  <a16:creationId xmlns:a16="http://schemas.microsoft.com/office/drawing/2014/main" id="{8A538E96-05E3-4208-8024-204BD029354D}"/>
                </a:ext>
              </a:extLst>
            </p:cNvPr>
            <p:cNvGrpSpPr/>
            <p:nvPr/>
          </p:nvGrpSpPr>
          <p:grpSpPr>
            <a:xfrm>
              <a:off x="645050" y="4550740"/>
              <a:ext cx="7156483" cy="1107195"/>
              <a:chOff x="1570335" y="4741239"/>
              <a:chExt cx="5296841" cy="780626"/>
            </a:xfrm>
          </p:grpSpPr>
          <p:sp>
            <p:nvSpPr>
              <p:cNvPr id="10" name="ZoneTexte 51">
                <a:extLst>
                  <a:ext uri="{FF2B5EF4-FFF2-40B4-BE49-F238E27FC236}">
                    <a16:creationId xmlns:a16="http://schemas.microsoft.com/office/drawing/2014/main" id="{0CBE37D5-6588-490E-BC75-4224447082CC}"/>
                  </a:ext>
                </a:extLst>
              </p:cNvPr>
              <p:cNvSpPr txBox="1"/>
              <p:nvPr/>
            </p:nvSpPr>
            <p:spPr>
              <a:xfrm>
                <a:off x="2451595" y="4937442"/>
                <a:ext cx="4415581" cy="325496"/>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a:t>Les modèles du comportement</a:t>
                </a:r>
                <a:endParaRPr lang="en-US" sz="2400" b="1">
                  <a:cs typeface="Calibri"/>
                </a:endParaRPr>
              </a:p>
            </p:txBody>
          </p:sp>
          <p:sp>
            <p:nvSpPr>
              <p:cNvPr id="11" name="Ellipse 26">
                <a:extLst>
                  <a:ext uri="{FF2B5EF4-FFF2-40B4-BE49-F238E27FC236}">
                    <a16:creationId xmlns:a16="http://schemas.microsoft.com/office/drawing/2014/main" id="{562E2304-C8ED-48FA-B5EA-A37CE1D6E13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9" name="Image 31" descr="Une image contenant instrument d’écriture, stationnaire&#10;&#10;Description générée automatiquement">
              <a:extLst>
                <a:ext uri="{FF2B5EF4-FFF2-40B4-BE49-F238E27FC236}">
                  <a16:creationId xmlns:a16="http://schemas.microsoft.com/office/drawing/2014/main" id="{AABDE055-853D-47F9-A35E-C2EB4AD585B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60438" y="4845271"/>
              <a:ext cx="849196" cy="527204"/>
            </a:xfrm>
            <a:prstGeom prst="rect">
              <a:avLst/>
            </a:prstGeom>
          </p:spPr>
        </p:pic>
      </p:grpSp>
      <p:sp>
        <p:nvSpPr>
          <p:cNvPr id="12" name="TextBox 11">
            <a:extLst>
              <a:ext uri="{FF2B5EF4-FFF2-40B4-BE49-F238E27FC236}">
                <a16:creationId xmlns:a16="http://schemas.microsoft.com/office/drawing/2014/main" id="{9813CA81-9EBA-4790-BCC1-E3324E215445}"/>
              </a:ext>
            </a:extLst>
          </p:cNvPr>
          <p:cNvSpPr txBox="1"/>
          <p:nvPr/>
        </p:nvSpPr>
        <p:spPr>
          <a:xfrm>
            <a:off x="596900" y="1576613"/>
            <a:ext cx="618126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 a vu : </a:t>
            </a:r>
          </a:p>
          <a:p>
            <a:pPr marL="285750" indent="-285750">
              <a:buFont typeface="Arial"/>
              <a:buChar char="•"/>
            </a:pPr>
            <a:r>
              <a:rPr lang="en-US">
                <a:cs typeface="Calibri"/>
              </a:rPr>
              <a:t>Le concept </a:t>
            </a:r>
            <a:r>
              <a:rPr lang="en-US" err="1">
                <a:cs typeface="Calibri"/>
              </a:rPr>
              <a:t>d'attitude</a:t>
            </a:r>
            <a:r>
              <a:rPr lang="en-US">
                <a:cs typeface="Calibri"/>
              </a:rPr>
              <a:t> </a:t>
            </a:r>
            <a:r>
              <a:rPr lang="en-US" err="1">
                <a:cs typeface="Calibri"/>
              </a:rPr>
              <a:t>en</a:t>
            </a:r>
            <a:r>
              <a:rPr lang="en-US">
                <a:cs typeface="Calibri"/>
              </a:rPr>
              <a:t> </a:t>
            </a:r>
            <a:r>
              <a:rPr lang="en-US" err="1">
                <a:cs typeface="Calibri"/>
              </a:rPr>
              <a:t>psychologie</a:t>
            </a:r>
            <a:r>
              <a:rPr lang="en-US">
                <a:cs typeface="Calibri"/>
              </a:rPr>
              <a:t> </a:t>
            </a:r>
            <a:r>
              <a:rPr lang="en-US" err="1">
                <a:cs typeface="Calibri"/>
              </a:rPr>
              <a:t>sociale</a:t>
            </a:r>
          </a:p>
          <a:p>
            <a:pPr marL="285750" indent="-285750">
              <a:buFont typeface="Arial"/>
              <a:buChar char="•"/>
            </a:pPr>
            <a:r>
              <a:rPr lang="en-US">
                <a:cs typeface="Calibri"/>
              </a:rPr>
              <a:t>2 </a:t>
            </a:r>
            <a:r>
              <a:rPr lang="en-US" err="1">
                <a:cs typeface="Calibri"/>
              </a:rPr>
              <a:t>modèles</a:t>
            </a:r>
            <a:r>
              <a:rPr lang="en-US">
                <a:cs typeface="Calibri"/>
              </a:rPr>
              <a:t> de </a:t>
            </a:r>
            <a:r>
              <a:rPr lang="en-US" err="1">
                <a:cs typeface="Calibri"/>
              </a:rPr>
              <a:t>santé</a:t>
            </a:r>
            <a:r>
              <a:rPr lang="en-US">
                <a:cs typeface="Calibri"/>
              </a:rPr>
              <a:t> (HBM, PMT) sans le concept </a:t>
            </a:r>
            <a:r>
              <a:rPr lang="en-US" err="1">
                <a:cs typeface="Calibri"/>
              </a:rPr>
              <a:t>d'attitude</a:t>
            </a:r>
            <a:br>
              <a:rPr lang="en-US">
                <a:cs typeface="Calibri"/>
              </a:rPr>
            </a:br>
            <a:endParaRPr lang="en-US">
              <a:cs typeface="Calibri"/>
            </a:endParaRPr>
          </a:p>
          <a:p>
            <a:r>
              <a:rPr lang="en-US" err="1">
                <a:cs typeface="Calibri"/>
              </a:rPr>
              <a:t>Maintenant</a:t>
            </a:r>
            <a:r>
              <a:rPr lang="en-US">
                <a:cs typeface="Calibri"/>
              </a:rPr>
              <a:t> :</a:t>
            </a:r>
          </a:p>
          <a:p>
            <a:pPr marL="285750" indent="-285750">
              <a:buFont typeface="Arial"/>
              <a:buChar char="•"/>
            </a:pPr>
            <a:r>
              <a:rPr lang="en-US">
                <a:cs typeface="Calibri"/>
              </a:rPr>
              <a:t>On </a:t>
            </a:r>
            <a:r>
              <a:rPr lang="en-US" err="1">
                <a:cs typeface="Calibri"/>
              </a:rPr>
              <a:t>va</a:t>
            </a:r>
            <a:r>
              <a:rPr lang="en-US">
                <a:cs typeface="Calibri"/>
              </a:rPr>
              <a:t> </a:t>
            </a:r>
            <a:r>
              <a:rPr lang="en-US" err="1">
                <a:cs typeface="Calibri"/>
              </a:rPr>
              <a:t>voir</a:t>
            </a:r>
            <a:r>
              <a:rPr lang="en-US">
                <a:cs typeface="Calibri"/>
              </a:rPr>
              <a:t> des </a:t>
            </a:r>
            <a:r>
              <a:rPr lang="en-US" err="1">
                <a:cs typeface="Calibri"/>
              </a:rPr>
              <a:t>modèles</a:t>
            </a:r>
            <a:r>
              <a:rPr lang="en-US">
                <a:cs typeface="Calibri"/>
              </a:rPr>
              <a:t> </a:t>
            </a:r>
            <a:r>
              <a:rPr lang="en-US" err="1">
                <a:cs typeface="Calibri"/>
              </a:rPr>
              <a:t>d'intention</a:t>
            </a:r>
            <a:r>
              <a:rPr lang="en-US">
                <a:cs typeface="Calibri"/>
              </a:rPr>
              <a:t> </a:t>
            </a:r>
            <a:r>
              <a:rPr lang="en-US" err="1">
                <a:cs typeface="Calibri"/>
              </a:rPr>
              <a:t>comportementale</a:t>
            </a:r>
            <a:r>
              <a:rPr lang="en-US">
                <a:cs typeface="Calibri"/>
              </a:rPr>
              <a:t> </a:t>
            </a:r>
            <a:r>
              <a:rPr lang="en-US" err="1">
                <a:cs typeface="Calibri"/>
              </a:rPr>
              <a:t>basés</a:t>
            </a:r>
            <a:r>
              <a:rPr lang="en-US">
                <a:cs typeface="Calibri"/>
              </a:rPr>
              <a:t> sur les attitudes </a:t>
            </a:r>
          </a:p>
          <a:p>
            <a:pPr marL="285750" indent="-285750">
              <a:buFont typeface="Arial"/>
              <a:buChar char="•"/>
            </a:pPr>
            <a:endParaRPr lang="en-US">
              <a:cs typeface="Calibri"/>
            </a:endParaRPr>
          </a:p>
          <a:p>
            <a:pPr marL="285750" indent="-285750">
              <a:buFont typeface="Arial"/>
              <a:buChar char="•"/>
            </a:pPr>
            <a:endParaRPr lang="en-US">
              <a:cs typeface="Calibri"/>
            </a:endParaRPr>
          </a:p>
        </p:txBody>
      </p:sp>
      <p:grpSp>
        <p:nvGrpSpPr>
          <p:cNvPr id="18" name="Group 17">
            <a:extLst>
              <a:ext uri="{FF2B5EF4-FFF2-40B4-BE49-F238E27FC236}">
                <a16:creationId xmlns:a16="http://schemas.microsoft.com/office/drawing/2014/main" id="{17E25D68-C600-4509-9C0B-0CBD08DBB33C}"/>
              </a:ext>
            </a:extLst>
          </p:cNvPr>
          <p:cNvGrpSpPr/>
          <p:nvPr/>
        </p:nvGrpSpPr>
        <p:grpSpPr>
          <a:xfrm>
            <a:off x="1535797" y="4496687"/>
            <a:ext cx="4723033" cy="780626"/>
            <a:chOff x="1744440" y="3462544"/>
            <a:chExt cx="4723033" cy="780626"/>
          </a:xfrm>
        </p:grpSpPr>
        <p:sp>
          <p:nvSpPr>
            <p:cNvPr id="13" name="TextBox 12">
              <a:extLst>
                <a:ext uri="{FF2B5EF4-FFF2-40B4-BE49-F238E27FC236}">
                  <a16:creationId xmlns:a16="http://schemas.microsoft.com/office/drawing/2014/main" id="{223304E0-B8A2-4CAC-904E-9931D8C891E6}"/>
                </a:ext>
              </a:extLst>
            </p:cNvPr>
            <p:cNvSpPr txBox="1"/>
            <p:nvPr/>
          </p:nvSpPr>
          <p:spPr>
            <a:xfrm>
              <a:off x="2572203" y="3697060"/>
              <a:ext cx="3895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 </a:t>
              </a:r>
              <a:r>
                <a:rPr lang="en-US" err="1"/>
                <a:t>théorie</a:t>
              </a:r>
              <a:r>
                <a:rPr lang="en-US"/>
                <a:t> de </a:t>
              </a:r>
              <a:r>
                <a:rPr lang="en-US" err="1"/>
                <a:t>l'action</a:t>
              </a:r>
              <a:r>
                <a:rPr lang="en-US"/>
                <a:t> </a:t>
              </a:r>
              <a:r>
                <a:rPr lang="en-US" err="1"/>
                <a:t>raisonnée</a:t>
              </a:r>
              <a:endParaRPr lang="en-US" err="1">
                <a:cs typeface="Calibri"/>
              </a:endParaRPr>
            </a:p>
          </p:txBody>
        </p:sp>
        <p:grpSp>
          <p:nvGrpSpPr>
            <p:cNvPr id="17" name="Group 16">
              <a:extLst>
                <a:ext uri="{FF2B5EF4-FFF2-40B4-BE49-F238E27FC236}">
                  <a16:creationId xmlns:a16="http://schemas.microsoft.com/office/drawing/2014/main" id="{943FE32B-117B-421A-A4A7-31E02EC1CF1E}"/>
                </a:ext>
              </a:extLst>
            </p:cNvPr>
            <p:cNvGrpSpPr/>
            <p:nvPr/>
          </p:nvGrpSpPr>
          <p:grpSpPr>
            <a:xfrm>
              <a:off x="1744440" y="3462544"/>
              <a:ext cx="822703" cy="780626"/>
              <a:chOff x="6717770" y="4990151"/>
              <a:chExt cx="822703" cy="780626"/>
            </a:xfrm>
          </p:grpSpPr>
          <p:sp>
            <p:nvSpPr>
              <p:cNvPr id="15" name="Ellipse 67">
                <a:extLst>
                  <a:ext uri="{FF2B5EF4-FFF2-40B4-BE49-F238E27FC236}">
                    <a16:creationId xmlns:a16="http://schemas.microsoft.com/office/drawing/2014/main" id="{6E9E3800-E22F-4781-929B-2B4CF66B9387}"/>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Graphique 81" descr="Podcasting avec un remplissage uni">
                <a:extLst>
                  <a:ext uri="{FF2B5EF4-FFF2-40B4-BE49-F238E27FC236}">
                    <a16:creationId xmlns:a16="http://schemas.microsoft.com/office/drawing/2014/main" id="{40EA8786-9356-446E-89F4-8A946F26E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150" y="5078228"/>
                <a:ext cx="602209" cy="602209"/>
              </a:xfrm>
              <a:prstGeom prst="rect">
                <a:avLst/>
              </a:prstGeom>
            </p:spPr>
          </p:pic>
        </p:grpSp>
      </p:grpSp>
      <p:grpSp>
        <p:nvGrpSpPr>
          <p:cNvPr id="19" name="Group 18">
            <a:extLst>
              <a:ext uri="{FF2B5EF4-FFF2-40B4-BE49-F238E27FC236}">
                <a16:creationId xmlns:a16="http://schemas.microsoft.com/office/drawing/2014/main" id="{C22E5243-C593-4C60-8ED3-C30DDC328923}"/>
              </a:ext>
            </a:extLst>
          </p:cNvPr>
          <p:cNvGrpSpPr/>
          <p:nvPr/>
        </p:nvGrpSpPr>
        <p:grpSpPr>
          <a:xfrm>
            <a:off x="6760940" y="4523901"/>
            <a:ext cx="4723033" cy="780626"/>
            <a:chOff x="1744440" y="3462544"/>
            <a:chExt cx="4723033" cy="780626"/>
          </a:xfrm>
        </p:grpSpPr>
        <p:sp>
          <p:nvSpPr>
            <p:cNvPr id="20" name="TextBox 19">
              <a:extLst>
                <a:ext uri="{FF2B5EF4-FFF2-40B4-BE49-F238E27FC236}">
                  <a16:creationId xmlns:a16="http://schemas.microsoft.com/office/drawing/2014/main" id="{BD8D936C-0436-4EA2-AB60-A31558BCD3E5}"/>
                </a:ext>
              </a:extLst>
            </p:cNvPr>
            <p:cNvSpPr txBox="1"/>
            <p:nvPr/>
          </p:nvSpPr>
          <p:spPr>
            <a:xfrm>
              <a:off x="2572203" y="3697060"/>
              <a:ext cx="3895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 </a:t>
              </a:r>
              <a:r>
                <a:rPr lang="en-US" err="1"/>
                <a:t>théorie</a:t>
              </a:r>
              <a:r>
                <a:rPr lang="en-US"/>
                <a:t> du </a:t>
              </a:r>
              <a:r>
                <a:rPr lang="en-US" err="1"/>
                <a:t>comportement</a:t>
              </a:r>
              <a:r>
                <a:rPr lang="en-US"/>
                <a:t> </a:t>
              </a:r>
              <a:r>
                <a:rPr lang="en-US" err="1"/>
                <a:t>planifié</a:t>
              </a:r>
              <a:endParaRPr lang="en-US" err="1">
                <a:cs typeface="Calibri"/>
              </a:endParaRPr>
            </a:p>
          </p:txBody>
        </p:sp>
        <p:grpSp>
          <p:nvGrpSpPr>
            <p:cNvPr id="21" name="Group 20">
              <a:extLst>
                <a:ext uri="{FF2B5EF4-FFF2-40B4-BE49-F238E27FC236}">
                  <a16:creationId xmlns:a16="http://schemas.microsoft.com/office/drawing/2014/main" id="{499B0E27-E653-49E2-AD0C-24A295C9D03E}"/>
                </a:ext>
              </a:extLst>
            </p:cNvPr>
            <p:cNvGrpSpPr/>
            <p:nvPr/>
          </p:nvGrpSpPr>
          <p:grpSpPr>
            <a:xfrm>
              <a:off x="1744440" y="3462544"/>
              <a:ext cx="822703" cy="780626"/>
              <a:chOff x="6717770" y="4990151"/>
              <a:chExt cx="822703" cy="780626"/>
            </a:xfrm>
          </p:grpSpPr>
          <p:sp>
            <p:nvSpPr>
              <p:cNvPr id="22" name="Ellipse 67">
                <a:extLst>
                  <a:ext uri="{FF2B5EF4-FFF2-40B4-BE49-F238E27FC236}">
                    <a16:creationId xmlns:a16="http://schemas.microsoft.com/office/drawing/2014/main" id="{144D8C2B-19F8-49F5-881C-4D52B323333B}"/>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3" name="Graphique 81" descr="Podcasting avec un remplissage uni">
                <a:extLst>
                  <a:ext uri="{FF2B5EF4-FFF2-40B4-BE49-F238E27FC236}">
                    <a16:creationId xmlns:a16="http://schemas.microsoft.com/office/drawing/2014/main" id="{3348771E-9C5F-4D08-A95C-1B81071D83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150" y="5078228"/>
                <a:ext cx="602209" cy="602209"/>
              </a:xfrm>
              <a:prstGeom prst="rect">
                <a:avLst/>
              </a:prstGeom>
            </p:spPr>
          </p:pic>
        </p:grpSp>
      </p:grpSp>
    </p:spTree>
    <p:extLst>
      <p:ext uri="{BB962C8B-B14F-4D97-AF65-F5344CB8AC3E}">
        <p14:creationId xmlns:p14="http://schemas.microsoft.com/office/powerpoint/2010/main" val="1480495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CD9DAC5-7B67-449B-97E5-2D6DBBE98542}"/>
              </a:ext>
            </a:extLst>
          </p:cNvPr>
          <p:cNvGrpSpPr/>
          <p:nvPr/>
        </p:nvGrpSpPr>
        <p:grpSpPr>
          <a:xfrm>
            <a:off x="510726" y="405473"/>
            <a:ext cx="4723033" cy="780626"/>
            <a:chOff x="1744440" y="3462544"/>
            <a:chExt cx="4723033" cy="780626"/>
          </a:xfrm>
        </p:grpSpPr>
        <p:sp>
          <p:nvSpPr>
            <p:cNvPr id="3" name="TextBox 2">
              <a:extLst>
                <a:ext uri="{FF2B5EF4-FFF2-40B4-BE49-F238E27FC236}">
                  <a16:creationId xmlns:a16="http://schemas.microsoft.com/office/drawing/2014/main" id="{B798815B-012A-4233-B105-6CE809EB82AC}"/>
                </a:ext>
              </a:extLst>
            </p:cNvPr>
            <p:cNvSpPr txBox="1"/>
            <p:nvPr/>
          </p:nvSpPr>
          <p:spPr>
            <a:xfrm>
              <a:off x="2572203" y="3697060"/>
              <a:ext cx="3895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 </a:t>
              </a:r>
              <a:r>
                <a:rPr lang="en-US" err="1"/>
                <a:t>théorie</a:t>
              </a:r>
              <a:r>
                <a:rPr lang="en-US"/>
                <a:t> de </a:t>
              </a:r>
              <a:r>
                <a:rPr lang="en-US" err="1"/>
                <a:t>l'action</a:t>
              </a:r>
              <a:r>
                <a:rPr lang="en-US"/>
                <a:t> </a:t>
              </a:r>
              <a:r>
                <a:rPr lang="en-US" err="1"/>
                <a:t>raisonnée</a:t>
              </a:r>
              <a:endParaRPr lang="en-US" err="1">
                <a:cs typeface="Calibri"/>
              </a:endParaRPr>
            </a:p>
          </p:txBody>
        </p:sp>
        <p:grpSp>
          <p:nvGrpSpPr>
            <p:cNvPr id="4" name="Group 3">
              <a:extLst>
                <a:ext uri="{FF2B5EF4-FFF2-40B4-BE49-F238E27FC236}">
                  <a16:creationId xmlns:a16="http://schemas.microsoft.com/office/drawing/2014/main" id="{28B3A17D-323F-411A-99F4-BB501EA43156}"/>
                </a:ext>
              </a:extLst>
            </p:cNvPr>
            <p:cNvGrpSpPr/>
            <p:nvPr/>
          </p:nvGrpSpPr>
          <p:grpSpPr>
            <a:xfrm>
              <a:off x="1744440" y="3462544"/>
              <a:ext cx="822703" cy="780626"/>
              <a:chOff x="6717770" y="4990151"/>
              <a:chExt cx="822703" cy="780626"/>
            </a:xfrm>
          </p:grpSpPr>
          <p:sp>
            <p:nvSpPr>
              <p:cNvPr id="5" name="Ellipse 67">
                <a:extLst>
                  <a:ext uri="{FF2B5EF4-FFF2-40B4-BE49-F238E27FC236}">
                    <a16:creationId xmlns:a16="http://schemas.microsoft.com/office/drawing/2014/main" id="{9C3ECEAB-8CA8-4258-8070-936F8B692BBA}"/>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9D69AC5C-13DD-4842-85F5-EAD7C1553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grpSp>
      <p:sp>
        <p:nvSpPr>
          <p:cNvPr id="8" name="TextBox 7">
            <a:extLst>
              <a:ext uri="{FF2B5EF4-FFF2-40B4-BE49-F238E27FC236}">
                <a16:creationId xmlns:a16="http://schemas.microsoft.com/office/drawing/2014/main" id="{77856C60-80D8-419D-91E7-1784210D553A}"/>
              </a:ext>
            </a:extLst>
          </p:cNvPr>
          <p:cNvSpPr txBox="1"/>
          <p:nvPr/>
        </p:nvSpPr>
        <p:spPr>
          <a:xfrm>
            <a:off x="5731329" y="605970"/>
            <a:ext cx="53648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Ajzen et </a:t>
            </a:r>
            <a:r>
              <a:rPr lang="en-US" err="1"/>
              <a:t>Fishben</a:t>
            </a:r>
            <a:r>
              <a:rPr lang="en-US"/>
              <a:t>, 1980, </a:t>
            </a:r>
            <a:r>
              <a:rPr lang="en-US" err="1"/>
              <a:t>donnent</a:t>
            </a:r>
            <a:r>
              <a:rPr lang="en-US"/>
              <a:t> de </a:t>
            </a:r>
            <a:r>
              <a:rPr lang="en-US" err="1"/>
              <a:t>l'importance</a:t>
            </a:r>
            <a:r>
              <a:rPr lang="en-US"/>
              <a:t> au </a:t>
            </a:r>
            <a:r>
              <a:rPr lang="en-US" err="1"/>
              <a:t>contexte</a:t>
            </a:r>
            <a:r>
              <a:rPr lang="en-US"/>
              <a:t> psychosocial et </a:t>
            </a:r>
            <a:r>
              <a:rPr lang="en-US" err="1"/>
              <a:t>utilisent</a:t>
            </a:r>
            <a:r>
              <a:rPr lang="en-US"/>
              <a:t> la notion </a:t>
            </a:r>
            <a:r>
              <a:rPr lang="en-US" err="1"/>
              <a:t>d'attitude</a:t>
            </a:r>
          </a:p>
        </p:txBody>
      </p:sp>
      <p:sp>
        <p:nvSpPr>
          <p:cNvPr id="2" name="TextBox 1">
            <a:extLst>
              <a:ext uri="{FF2B5EF4-FFF2-40B4-BE49-F238E27FC236}">
                <a16:creationId xmlns:a16="http://schemas.microsoft.com/office/drawing/2014/main" id="{73EEE6AD-4E98-4421-8D37-DB13CCE8FD50}"/>
              </a:ext>
            </a:extLst>
          </p:cNvPr>
          <p:cNvSpPr txBox="1"/>
          <p:nvPr/>
        </p:nvSpPr>
        <p:spPr>
          <a:xfrm>
            <a:off x="478971" y="1957613"/>
            <a:ext cx="50473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 but </a:t>
            </a:r>
            <a:r>
              <a:rPr lang="en-US" err="1"/>
              <a:t>est</a:t>
            </a:r>
            <a:r>
              <a:rPr lang="en-US"/>
              <a:t> de </a:t>
            </a:r>
            <a:r>
              <a:rPr lang="en-US" err="1"/>
              <a:t>prédire</a:t>
            </a:r>
            <a:r>
              <a:rPr lang="en-US"/>
              <a:t> </a:t>
            </a:r>
            <a:r>
              <a:rPr lang="en-US" err="1"/>
              <a:t>l'intention</a:t>
            </a:r>
            <a:r>
              <a:rPr lang="en-US"/>
              <a:t> </a:t>
            </a:r>
            <a:r>
              <a:rPr lang="en-US" err="1"/>
              <a:t>comportementale</a:t>
            </a:r>
            <a:r>
              <a:rPr lang="en-US"/>
              <a:t> </a:t>
            </a:r>
            <a:r>
              <a:rPr lang="en-US" err="1"/>
              <a:t>en</a:t>
            </a:r>
            <a:r>
              <a:rPr lang="en-US"/>
              <a:t> "</a:t>
            </a:r>
            <a:r>
              <a:rPr lang="en-US" err="1"/>
              <a:t>supposant</a:t>
            </a:r>
            <a:r>
              <a:rPr lang="en-US"/>
              <a:t>" que le </a:t>
            </a:r>
            <a:r>
              <a:rPr lang="en-US" err="1"/>
              <a:t>comportement</a:t>
            </a:r>
            <a:r>
              <a:rPr lang="en-US"/>
              <a:t> </a:t>
            </a:r>
            <a:r>
              <a:rPr lang="en-US" err="1"/>
              <a:t>découle</a:t>
            </a:r>
            <a:r>
              <a:rPr lang="en-US"/>
              <a:t> de </a:t>
            </a:r>
            <a:r>
              <a:rPr lang="en-US" err="1"/>
              <a:t>cette</a:t>
            </a:r>
            <a:r>
              <a:rPr lang="en-US"/>
              <a:t> intention</a:t>
            </a:r>
            <a:endParaRPr lang="en-US">
              <a:cs typeface="Calibri"/>
            </a:endParaRPr>
          </a:p>
        </p:txBody>
      </p:sp>
      <p:sp>
        <p:nvSpPr>
          <p:cNvPr id="21" name="TextBox 20">
            <a:extLst>
              <a:ext uri="{FF2B5EF4-FFF2-40B4-BE49-F238E27FC236}">
                <a16:creationId xmlns:a16="http://schemas.microsoft.com/office/drawing/2014/main" id="{B7E2E433-6B2F-4C10-A4B0-2DE63E226FC3}"/>
              </a:ext>
            </a:extLst>
          </p:cNvPr>
          <p:cNvSpPr txBox="1"/>
          <p:nvPr/>
        </p:nvSpPr>
        <p:spPr>
          <a:xfrm>
            <a:off x="6234793" y="1953078"/>
            <a:ext cx="52106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Modèle</a:t>
            </a:r>
            <a:r>
              <a:rPr lang="en-US"/>
              <a:t> (</a:t>
            </a:r>
            <a:r>
              <a:rPr lang="en-US" err="1"/>
              <a:t>multiplicatif</a:t>
            </a:r>
            <a:r>
              <a:rPr lang="en-US"/>
              <a:t>) à 2 </a:t>
            </a:r>
            <a:r>
              <a:rPr lang="en-US" err="1"/>
              <a:t>facteurs</a:t>
            </a:r>
            <a:r>
              <a:rPr lang="en-US"/>
              <a:t>, </a:t>
            </a:r>
            <a:r>
              <a:rPr lang="en-US" err="1"/>
              <a:t>mais</a:t>
            </a:r>
            <a:r>
              <a:rPr lang="en-US"/>
              <a:t> </a:t>
            </a:r>
            <a:r>
              <a:rPr lang="en-US" err="1"/>
              <a:t>leur</a:t>
            </a:r>
            <a:r>
              <a:rPr lang="en-US"/>
              <a:t> importance relative </a:t>
            </a:r>
            <a:r>
              <a:rPr lang="en-US" err="1"/>
              <a:t>n'est</a:t>
            </a:r>
            <a:r>
              <a:rPr lang="en-US"/>
              <a:t> pas </a:t>
            </a:r>
            <a:r>
              <a:rPr lang="en-US" err="1"/>
              <a:t>clairement</a:t>
            </a:r>
            <a:r>
              <a:rPr lang="en-US"/>
              <a:t> </a:t>
            </a:r>
            <a:r>
              <a:rPr lang="en-US" err="1"/>
              <a:t>définie</a:t>
            </a:r>
            <a:r>
              <a:rPr lang="en-US"/>
              <a:t> </a:t>
            </a:r>
          </a:p>
        </p:txBody>
      </p:sp>
      <p:grpSp>
        <p:nvGrpSpPr>
          <p:cNvPr id="29" name="Group 28">
            <a:extLst>
              <a:ext uri="{FF2B5EF4-FFF2-40B4-BE49-F238E27FC236}">
                <a16:creationId xmlns:a16="http://schemas.microsoft.com/office/drawing/2014/main" id="{CC589234-A867-4A2F-94B8-F3EB3B2298E8}"/>
              </a:ext>
            </a:extLst>
          </p:cNvPr>
          <p:cNvGrpSpPr/>
          <p:nvPr/>
        </p:nvGrpSpPr>
        <p:grpSpPr>
          <a:xfrm>
            <a:off x="359928" y="3343037"/>
            <a:ext cx="9594884" cy="3060724"/>
            <a:chOff x="359928" y="3343037"/>
            <a:chExt cx="9594884" cy="3060724"/>
          </a:xfrm>
        </p:grpSpPr>
        <p:sp>
          <p:nvSpPr>
            <p:cNvPr id="10" name="Ellipse 66">
              <a:extLst>
                <a:ext uri="{FF2B5EF4-FFF2-40B4-BE49-F238E27FC236}">
                  <a16:creationId xmlns:a16="http://schemas.microsoft.com/office/drawing/2014/main" id="{6BEDBD8E-64C1-42B4-A770-8A94D7275FB2}"/>
                </a:ext>
              </a:extLst>
            </p:cNvPr>
            <p:cNvSpPr/>
            <p:nvPr/>
          </p:nvSpPr>
          <p:spPr>
            <a:xfrm>
              <a:off x="1575501" y="3733110"/>
              <a:ext cx="2283311"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Attitude envers le comportement</a:t>
              </a:r>
              <a:endParaRPr lang="fr-FR"/>
            </a:p>
          </p:txBody>
        </p:sp>
        <p:sp>
          <p:nvSpPr>
            <p:cNvPr id="12" name="Ellipse 66">
              <a:extLst>
                <a:ext uri="{FF2B5EF4-FFF2-40B4-BE49-F238E27FC236}">
                  <a16:creationId xmlns:a16="http://schemas.microsoft.com/office/drawing/2014/main" id="{1174C804-CA1E-4378-9C34-52B21AFC6661}"/>
                </a:ext>
              </a:extLst>
            </p:cNvPr>
            <p:cNvSpPr/>
            <p:nvPr/>
          </p:nvSpPr>
          <p:spPr>
            <a:xfrm>
              <a:off x="1838574" y="5284324"/>
              <a:ext cx="1748096"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Normes subjectives</a:t>
              </a:r>
              <a:endParaRPr lang="fr-FR"/>
            </a:p>
          </p:txBody>
        </p:sp>
        <p:sp>
          <p:nvSpPr>
            <p:cNvPr id="14" name="Ellipse 66">
              <a:extLst>
                <a:ext uri="{FF2B5EF4-FFF2-40B4-BE49-F238E27FC236}">
                  <a16:creationId xmlns:a16="http://schemas.microsoft.com/office/drawing/2014/main" id="{4E6F1A67-AD4B-4D19-AC0D-8D4D069A528F}"/>
                </a:ext>
              </a:extLst>
            </p:cNvPr>
            <p:cNvSpPr/>
            <p:nvPr/>
          </p:nvSpPr>
          <p:spPr>
            <a:xfrm>
              <a:off x="4442072" y="4558610"/>
              <a:ext cx="2646168"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Intention comportementale</a:t>
              </a:r>
              <a:endParaRPr lang="en-US"/>
            </a:p>
          </p:txBody>
        </p:sp>
        <p:sp>
          <p:nvSpPr>
            <p:cNvPr id="16" name="Ellipse 66">
              <a:extLst>
                <a:ext uri="{FF2B5EF4-FFF2-40B4-BE49-F238E27FC236}">
                  <a16:creationId xmlns:a16="http://schemas.microsoft.com/office/drawing/2014/main" id="{D3D9207C-2CDC-45CC-B35F-8A5969D1A352}"/>
                </a:ext>
              </a:extLst>
            </p:cNvPr>
            <p:cNvSpPr/>
            <p:nvPr/>
          </p:nvSpPr>
          <p:spPr>
            <a:xfrm>
              <a:off x="7671501" y="4495110"/>
              <a:ext cx="2283311"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Comportement</a:t>
              </a:r>
              <a:endParaRPr lang="fr-FR"/>
            </a:p>
          </p:txBody>
        </p:sp>
        <p:cxnSp>
          <p:nvCxnSpPr>
            <p:cNvPr id="18" name="Straight Arrow Connector 17">
              <a:extLst>
                <a:ext uri="{FF2B5EF4-FFF2-40B4-BE49-F238E27FC236}">
                  <a16:creationId xmlns:a16="http://schemas.microsoft.com/office/drawing/2014/main" id="{4C66A989-F0DE-4E13-9AE3-35B89E88EAE7}"/>
                </a:ext>
              </a:extLst>
            </p:cNvPr>
            <p:cNvCxnSpPr/>
            <p:nvPr/>
          </p:nvCxnSpPr>
          <p:spPr>
            <a:xfrm>
              <a:off x="3873681" y="4398939"/>
              <a:ext cx="705758" cy="361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90C068-D8CE-4669-93E9-7B7B03B6022E}"/>
                </a:ext>
              </a:extLst>
            </p:cNvPr>
            <p:cNvCxnSpPr>
              <a:cxnSpLocks/>
            </p:cNvCxnSpPr>
            <p:nvPr/>
          </p:nvCxnSpPr>
          <p:spPr>
            <a:xfrm flipV="1">
              <a:off x="3637823" y="5358695"/>
              <a:ext cx="841829" cy="33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79F22C-FA45-4C1C-8CA6-2BCD188ACC62}"/>
                </a:ext>
              </a:extLst>
            </p:cNvPr>
            <p:cNvCxnSpPr>
              <a:cxnSpLocks/>
            </p:cNvCxnSpPr>
            <p:nvPr/>
          </p:nvCxnSpPr>
          <p:spPr>
            <a:xfrm flipV="1">
              <a:off x="7121252" y="5059338"/>
              <a:ext cx="488045" cy="1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Ellipse 66">
              <a:extLst>
                <a:ext uri="{FF2B5EF4-FFF2-40B4-BE49-F238E27FC236}">
                  <a16:creationId xmlns:a16="http://schemas.microsoft.com/office/drawing/2014/main" id="{F9C5BC7A-A3F3-4196-B61D-ECDA154E946B}"/>
                </a:ext>
              </a:extLst>
            </p:cNvPr>
            <p:cNvSpPr/>
            <p:nvPr/>
          </p:nvSpPr>
          <p:spPr>
            <a:xfrm>
              <a:off x="359929" y="3343037"/>
              <a:ext cx="1403382" cy="50258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croyances</a:t>
              </a:r>
              <a:endParaRPr lang="en-US">
                <a:cs typeface="Calibri" panose="020F0502020204030204"/>
              </a:endParaRPr>
            </a:p>
          </p:txBody>
        </p:sp>
        <p:sp>
          <p:nvSpPr>
            <p:cNvPr id="23" name="Ellipse 66">
              <a:extLst>
                <a:ext uri="{FF2B5EF4-FFF2-40B4-BE49-F238E27FC236}">
                  <a16:creationId xmlns:a16="http://schemas.microsoft.com/office/drawing/2014/main" id="{3D6157DC-7911-4790-BA97-01E69F08CC28}"/>
                </a:ext>
              </a:extLst>
            </p:cNvPr>
            <p:cNvSpPr/>
            <p:nvPr/>
          </p:nvSpPr>
          <p:spPr>
            <a:xfrm>
              <a:off x="359929" y="3905466"/>
              <a:ext cx="1448739" cy="50258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préjugés</a:t>
              </a:r>
              <a:endParaRPr lang="en-US"/>
            </a:p>
          </p:txBody>
        </p:sp>
        <p:sp>
          <p:nvSpPr>
            <p:cNvPr id="24" name="Ellipse 66">
              <a:extLst>
                <a:ext uri="{FF2B5EF4-FFF2-40B4-BE49-F238E27FC236}">
                  <a16:creationId xmlns:a16="http://schemas.microsoft.com/office/drawing/2014/main" id="{18449CA9-4904-47A9-BAD8-FB833965645A}"/>
                </a:ext>
              </a:extLst>
            </p:cNvPr>
            <p:cNvSpPr/>
            <p:nvPr/>
          </p:nvSpPr>
          <p:spPr>
            <a:xfrm>
              <a:off x="359928" y="4449751"/>
              <a:ext cx="1403382" cy="50258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évaluation</a:t>
              </a:r>
              <a:endParaRPr lang="en-US"/>
            </a:p>
          </p:txBody>
        </p:sp>
        <p:sp>
          <p:nvSpPr>
            <p:cNvPr id="27" name="Ellipse 66">
              <a:extLst>
                <a:ext uri="{FF2B5EF4-FFF2-40B4-BE49-F238E27FC236}">
                  <a16:creationId xmlns:a16="http://schemas.microsoft.com/office/drawing/2014/main" id="{A58CBCB0-766F-4E83-831B-7FEB98F8A558}"/>
                </a:ext>
              </a:extLst>
            </p:cNvPr>
            <p:cNvSpPr/>
            <p:nvPr/>
          </p:nvSpPr>
          <p:spPr>
            <a:xfrm>
              <a:off x="396215" y="5320609"/>
              <a:ext cx="1630167" cy="520723"/>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Croyances normatives</a:t>
              </a:r>
              <a:endParaRPr lang="en-US">
                <a:cs typeface="Calibri" panose="020F0502020204030204"/>
              </a:endParaRPr>
            </a:p>
          </p:txBody>
        </p:sp>
        <p:sp>
          <p:nvSpPr>
            <p:cNvPr id="28" name="Ellipse 66">
              <a:extLst>
                <a:ext uri="{FF2B5EF4-FFF2-40B4-BE49-F238E27FC236}">
                  <a16:creationId xmlns:a16="http://schemas.microsoft.com/office/drawing/2014/main" id="{7BDCB6F9-68FF-4ED7-AF72-011A61DBEFCC}"/>
                </a:ext>
              </a:extLst>
            </p:cNvPr>
            <p:cNvSpPr/>
            <p:nvPr/>
          </p:nvSpPr>
          <p:spPr>
            <a:xfrm>
              <a:off x="396215" y="5901180"/>
              <a:ext cx="1675524" cy="50258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Motivation à se soumettre</a:t>
              </a:r>
              <a:endParaRPr lang="en-US"/>
            </a:p>
          </p:txBody>
        </p:sp>
      </p:grpSp>
    </p:spTree>
    <p:extLst>
      <p:ext uri="{BB962C8B-B14F-4D97-AF65-F5344CB8AC3E}">
        <p14:creationId xmlns:p14="http://schemas.microsoft.com/office/powerpoint/2010/main" val="364753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lipse 66">
            <a:extLst>
              <a:ext uri="{FF2B5EF4-FFF2-40B4-BE49-F238E27FC236}">
                <a16:creationId xmlns:a16="http://schemas.microsoft.com/office/drawing/2014/main" id="{F1AEC279-E1D6-4117-A119-6BA9D4C762FF}"/>
              </a:ext>
            </a:extLst>
          </p:cNvPr>
          <p:cNvSpPr/>
          <p:nvPr/>
        </p:nvSpPr>
        <p:spPr>
          <a:xfrm>
            <a:off x="1865786" y="5111967"/>
            <a:ext cx="4614667" cy="1536723"/>
          </a:xfrm>
          <a:prstGeom prst="ellipse">
            <a:avLst/>
          </a:prstGeom>
          <a:solidFill>
            <a:srgbClr val="FFC000"/>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grpSp>
        <p:nvGrpSpPr>
          <p:cNvPr id="7" name="Group 6">
            <a:extLst>
              <a:ext uri="{FF2B5EF4-FFF2-40B4-BE49-F238E27FC236}">
                <a16:creationId xmlns:a16="http://schemas.microsoft.com/office/drawing/2014/main" id="{5CD9DAC5-7B67-449B-97E5-2D6DBBE98542}"/>
              </a:ext>
            </a:extLst>
          </p:cNvPr>
          <p:cNvGrpSpPr/>
          <p:nvPr/>
        </p:nvGrpSpPr>
        <p:grpSpPr>
          <a:xfrm>
            <a:off x="510726" y="405473"/>
            <a:ext cx="4723033" cy="780626"/>
            <a:chOff x="1744440" y="3462544"/>
            <a:chExt cx="4723033" cy="780626"/>
          </a:xfrm>
        </p:grpSpPr>
        <p:sp>
          <p:nvSpPr>
            <p:cNvPr id="3" name="TextBox 2">
              <a:extLst>
                <a:ext uri="{FF2B5EF4-FFF2-40B4-BE49-F238E27FC236}">
                  <a16:creationId xmlns:a16="http://schemas.microsoft.com/office/drawing/2014/main" id="{B798815B-012A-4233-B105-6CE809EB82AC}"/>
                </a:ext>
              </a:extLst>
            </p:cNvPr>
            <p:cNvSpPr txBox="1"/>
            <p:nvPr/>
          </p:nvSpPr>
          <p:spPr>
            <a:xfrm>
              <a:off x="2572203" y="3697060"/>
              <a:ext cx="3895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 </a:t>
              </a:r>
              <a:r>
                <a:rPr lang="en-US" err="1"/>
                <a:t>théorie</a:t>
              </a:r>
              <a:r>
                <a:rPr lang="en-US"/>
                <a:t> du </a:t>
              </a:r>
              <a:r>
                <a:rPr lang="en-US" err="1"/>
                <a:t>comportement</a:t>
              </a:r>
              <a:r>
                <a:rPr lang="en-US"/>
                <a:t> </a:t>
              </a:r>
              <a:r>
                <a:rPr lang="en-US" err="1"/>
                <a:t>planifié</a:t>
              </a:r>
              <a:endParaRPr lang="en-US" err="1">
                <a:cs typeface="Calibri"/>
              </a:endParaRPr>
            </a:p>
          </p:txBody>
        </p:sp>
        <p:grpSp>
          <p:nvGrpSpPr>
            <p:cNvPr id="4" name="Group 3">
              <a:extLst>
                <a:ext uri="{FF2B5EF4-FFF2-40B4-BE49-F238E27FC236}">
                  <a16:creationId xmlns:a16="http://schemas.microsoft.com/office/drawing/2014/main" id="{28B3A17D-323F-411A-99F4-BB501EA43156}"/>
                </a:ext>
              </a:extLst>
            </p:cNvPr>
            <p:cNvGrpSpPr/>
            <p:nvPr/>
          </p:nvGrpSpPr>
          <p:grpSpPr>
            <a:xfrm>
              <a:off x="1744440" y="3462544"/>
              <a:ext cx="822703" cy="780626"/>
              <a:chOff x="6717770" y="4990151"/>
              <a:chExt cx="822703" cy="780626"/>
            </a:xfrm>
          </p:grpSpPr>
          <p:sp>
            <p:nvSpPr>
              <p:cNvPr id="5" name="Ellipse 67">
                <a:extLst>
                  <a:ext uri="{FF2B5EF4-FFF2-40B4-BE49-F238E27FC236}">
                    <a16:creationId xmlns:a16="http://schemas.microsoft.com/office/drawing/2014/main" id="{9C3ECEAB-8CA8-4258-8070-936F8B692BBA}"/>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9D69AC5C-13DD-4842-85F5-EAD7C1553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grpSp>
      <p:sp>
        <p:nvSpPr>
          <p:cNvPr id="8" name="TextBox 7">
            <a:extLst>
              <a:ext uri="{FF2B5EF4-FFF2-40B4-BE49-F238E27FC236}">
                <a16:creationId xmlns:a16="http://schemas.microsoft.com/office/drawing/2014/main" id="{77856C60-80D8-419D-91E7-1784210D553A}"/>
              </a:ext>
            </a:extLst>
          </p:cNvPr>
          <p:cNvSpPr txBox="1"/>
          <p:nvPr/>
        </p:nvSpPr>
        <p:spPr>
          <a:xfrm>
            <a:off x="5731329" y="605970"/>
            <a:ext cx="53648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Ajzen et </a:t>
            </a:r>
            <a:r>
              <a:rPr lang="en-US" err="1"/>
              <a:t>Fishben</a:t>
            </a:r>
            <a:r>
              <a:rPr lang="en-US"/>
              <a:t>, 1985-1991, </a:t>
            </a:r>
            <a:r>
              <a:rPr lang="en-US" err="1"/>
              <a:t>donnent</a:t>
            </a:r>
            <a:r>
              <a:rPr lang="en-US"/>
              <a:t> de </a:t>
            </a:r>
            <a:r>
              <a:rPr lang="en-US" err="1"/>
              <a:t>l'importance</a:t>
            </a:r>
            <a:r>
              <a:rPr lang="en-US"/>
              <a:t> au </a:t>
            </a:r>
            <a:r>
              <a:rPr lang="en-US" err="1"/>
              <a:t>contexte</a:t>
            </a:r>
            <a:r>
              <a:rPr lang="en-US"/>
              <a:t> psychosocial et </a:t>
            </a:r>
            <a:r>
              <a:rPr lang="en-US" err="1"/>
              <a:t>utilisent</a:t>
            </a:r>
            <a:r>
              <a:rPr lang="en-US"/>
              <a:t> la notion </a:t>
            </a:r>
            <a:r>
              <a:rPr lang="en-US" err="1"/>
              <a:t>d'attitude</a:t>
            </a:r>
            <a:endParaRPr lang="en-US">
              <a:cs typeface="Calibri"/>
            </a:endParaRPr>
          </a:p>
        </p:txBody>
      </p:sp>
      <p:grpSp>
        <p:nvGrpSpPr>
          <p:cNvPr id="9" name="Group 8">
            <a:extLst>
              <a:ext uri="{FF2B5EF4-FFF2-40B4-BE49-F238E27FC236}">
                <a16:creationId xmlns:a16="http://schemas.microsoft.com/office/drawing/2014/main" id="{7C6F37CC-25FF-49EF-A907-F15B40812E45}"/>
              </a:ext>
            </a:extLst>
          </p:cNvPr>
          <p:cNvGrpSpPr/>
          <p:nvPr/>
        </p:nvGrpSpPr>
        <p:grpSpPr>
          <a:xfrm>
            <a:off x="1466642" y="1809966"/>
            <a:ext cx="9594884" cy="3060724"/>
            <a:chOff x="359928" y="3343037"/>
            <a:chExt cx="9594884" cy="3060724"/>
          </a:xfrm>
        </p:grpSpPr>
        <p:sp>
          <p:nvSpPr>
            <p:cNvPr id="10" name="Ellipse 66">
              <a:extLst>
                <a:ext uri="{FF2B5EF4-FFF2-40B4-BE49-F238E27FC236}">
                  <a16:creationId xmlns:a16="http://schemas.microsoft.com/office/drawing/2014/main" id="{6BEDBD8E-64C1-42B4-A770-8A94D7275FB2}"/>
                </a:ext>
              </a:extLst>
            </p:cNvPr>
            <p:cNvSpPr/>
            <p:nvPr/>
          </p:nvSpPr>
          <p:spPr>
            <a:xfrm>
              <a:off x="1575501" y="3733110"/>
              <a:ext cx="2283311"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Attitude envers le comportement</a:t>
              </a:r>
              <a:endParaRPr lang="fr-FR"/>
            </a:p>
          </p:txBody>
        </p:sp>
        <p:sp>
          <p:nvSpPr>
            <p:cNvPr id="12" name="Ellipse 66">
              <a:extLst>
                <a:ext uri="{FF2B5EF4-FFF2-40B4-BE49-F238E27FC236}">
                  <a16:creationId xmlns:a16="http://schemas.microsoft.com/office/drawing/2014/main" id="{1174C804-CA1E-4378-9C34-52B21AFC6661}"/>
                </a:ext>
              </a:extLst>
            </p:cNvPr>
            <p:cNvSpPr/>
            <p:nvPr/>
          </p:nvSpPr>
          <p:spPr>
            <a:xfrm>
              <a:off x="1838574" y="5284324"/>
              <a:ext cx="1748096"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Normes subjectives</a:t>
              </a:r>
              <a:endParaRPr lang="fr-FR"/>
            </a:p>
          </p:txBody>
        </p:sp>
        <p:sp>
          <p:nvSpPr>
            <p:cNvPr id="14" name="Ellipse 66">
              <a:extLst>
                <a:ext uri="{FF2B5EF4-FFF2-40B4-BE49-F238E27FC236}">
                  <a16:creationId xmlns:a16="http://schemas.microsoft.com/office/drawing/2014/main" id="{4E6F1A67-AD4B-4D19-AC0D-8D4D069A528F}"/>
                </a:ext>
              </a:extLst>
            </p:cNvPr>
            <p:cNvSpPr/>
            <p:nvPr/>
          </p:nvSpPr>
          <p:spPr>
            <a:xfrm>
              <a:off x="4442072" y="4558610"/>
              <a:ext cx="2646168"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Intention comportementale</a:t>
              </a:r>
              <a:endParaRPr lang="en-US"/>
            </a:p>
          </p:txBody>
        </p:sp>
        <p:sp>
          <p:nvSpPr>
            <p:cNvPr id="16" name="Ellipse 66">
              <a:extLst>
                <a:ext uri="{FF2B5EF4-FFF2-40B4-BE49-F238E27FC236}">
                  <a16:creationId xmlns:a16="http://schemas.microsoft.com/office/drawing/2014/main" id="{D3D9207C-2CDC-45CC-B35F-8A5969D1A352}"/>
                </a:ext>
              </a:extLst>
            </p:cNvPr>
            <p:cNvSpPr/>
            <p:nvPr/>
          </p:nvSpPr>
          <p:spPr>
            <a:xfrm>
              <a:off x="7671501" y="4495110"/>
              <a:ext cx="2283311"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Comportement</a:t>
              </a:r>
              <a:endParaRPr lang="fr-FR"/>
            </a:p>
          </p:txBody>
        </p:sp>
        <p:cxnSp>
          <p:nvCxnSpPr>
            <p:cNvPr id="18" name="Straight Arrow Connector 17">
              <a:extLst>
                <a:ext uri="{FF2B5EF4-FFF2-40B4-BE49-F238E27FC236}">
                  <a16:creationId xmlns:a16="http://schemas.microsoft.com/office/drawing/2014/main" id="{4C66A989-F0DE-4E13-9AE3-35B89E88EAE7}"/>
                </a:ext>
              </a:extLst>
            </p:cNvPr>
            <p:cNvCxnSpPr/>
            <p:nvPr/>
          </p:nvCxnSpPr>
          <p:spPr>
            <a:xfrm>
              <a:off x="3873681" y="4398939"/>
              <a:ext cx="705758" cy="361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90C068-D8CE-4669-93E9-7B7B03B6022E}"/>
                </a:ext>
              </a:extLst>
            </p:cNvPr>
            <p:cNvCxnSpPr>
              <a:cxnSpLocks/>
            </p:cNvCxnSpPr>
            <p:nvPr/>
          </p:nvCxnSpPr>
          <p:spPr>
            <a:xfrm flipV="1">
              <a:off x="3637823" y="5358695"/>
              <a:ext cx="841829" cy="33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79F22C-FA45-4C1C-8CA6-2BCD188ACC62}"/>
                </a:ext>
              </a:extLst>
            </p:cNvPr>
            <p:cNvCxnSpPr>
              <a:cxnSpLocks/>
            </p:cNvCxnSpPr>
            <p:nvPr/>
          </p:nvCxnSpPr>
          <p:spPr>
            <a:xfrm flipV="1">
              <a:off x="7121252" y="5059338"/>
              <a:ext cx="488045" cy="1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Ellipse 66">
              <a:extLst>
                <a:ext uri="{FF2B5EF4-FFF2-40B4-BE49-F238E27FC236}">
                  <a16:creationId xmlns:a16="http://schemas.microsoft.com/office/drawing/2014/main" id="{F9C5BC7A-A3F3-4196-B61D-ECDA154E946B}"/>
                </a:ext>
              </a:extLst>
            </p:cNvPr>
            <p:cNvSpPr/>
            <p:nvPr/>
          </p:nvSpPr>
          <p:spPr>
            <a:xfrm>
              <a:off x="359929" y="3343037"/>
              <a:ext cx="1403382" cy="50258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croyances</a:t>
              </a:r>
              <a:endParaRPr lang="en-US">
                <a:cs typeface="Calibri" panose="020F0502020204030204"/>
              </a:endParaRPr>
            </a:p>
          </p:txBody>
        </p:sp>
        <p:sp>
          <p:nvSpPr>
            <p:cNvPr id="23" name="Ellipse 66">
              <a:extLst>
                <a:ext uri="{FF2B5EF4-FFF2-40B4-BE49-F238E27FC236}">
                  <a16:creationId xmlns:a16="http://schemas.microsoft.com/office/drawing/2014/main" id="{3D6157DC-7911-4790-BA97-01E69F08CC28}"/>
                </a:ext>
              </a:extLst>
            </p:cNvPr>
            <p:cNvSpPr/>
            <p:nvPr/>
          </p:nvSpPr>
          <p:spPr>
            <a:xfrm>
              <a:off x="359929" y="3905466"/>
              <a:ext cx="1448739" cy="50258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préjugés</a:t>
              </a:r>
              <a:endParaRPr lang="en-US"/>
            </a:p>
          </p:txBody>
        </p:sp>
        <p:sp>
          <p:nvSpPr>
            <p:cNvPr id="24" name="Ellipse 66">
              <a:extLst>
                <a:ext uri="{FF2B5EF4-FFF2-40B4-BE49-F238E27FC236}">
                  <a16:creationId xmlns:a16="http://schemas.microsoft.com/office/drawing/2014/main" id="{18449CA9-4904-47A9-BAD8-FB833965645A}"/>
                </a:ext>
              </a:extLst>
            </p:cNvPr>
            <p:cNvSpPr/>
            <p:nvPr/>
          </p:nvSpPr>
          <p:spPr>
            <a:xfrm>
              <a:off x="359928" y="4449751"/>
              <a:ext cx="1403382" cy="50258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évaluation</a:t>
              </a:r>
              <a:endParaRPr lang="en-US"/>
            </a:p>
          </p:txBody>
        </p:sp>
        <p:sp>
          <p:nvSpPr>
            <p:cNvPr id="27" name="Ellipse 66">
              <a:extLst>
                <a:ext uri="{FF2B5EF4-FFF2-40B4-BE49-F238E27FC236}">
                  <a16:creationId xmlns:a16="http://schemas.microsoft.com/office/drawing/2014/main" id="{A58CBCB0-766F-4E83-831B-7FEB98F8A558}"/>
                </a:ext>
              </a:extLst>
            </p:cNvPr>
            <p:cNvSpPr/>
            <p:nvPr/>
          </p:nvSpPr>
          <p:spPr>
            <a:xfrm>
              <a:off x="396215" y="5320609"/>
              <a:ext cx="1630167" cy="520723"/>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Croyances normatives</a:t>
              </a:r>
              <a:endParaRPr lang="en-US">
                <a:cs typeface="Calibri" panose="020F0502020204030204"/>
              </a:endParaRPr>
            </a:p>
          </p:txBody>
        </p:sp>
        <p:sp>
          <p:nvSpPr>
            <p:cNvPr id="28" name="Ellipse 66">
              <a:extLst>
                <a:ext uri="{FF2B5EF4-FFF2-40B4-BE49-F238E27FC236}">
                  <a16:creationId xmlns:a16="http://schemas.microsoft.com/office/drawing/2014/main" id="{7BDCB6F9-68FF-4ED7-AF72-011A61DBEFCC}"/>
                </a:ext>
              </a:extLst>
            </p:cNvPr>
            <p:cNvSpPr/>
            <p:nvPr/>
          </p:nvSpPr>
          <p:spPr>
            <a:xfrm>
              <a:off x="396215" y="5901180"/>
              <a:ext cx="1675524" cy="50258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Motivation à se soumettre</a:t>
              </a:r>
              <a:endParaRPr lang="en-US"/>
            </a:p>
          </p:txBody>
        </p:sp>
      </p:grpSp>
      <p:sp>
        <p:nvSpPr>
          <p:cNvPr id="11" name="Ellipse 66">
            <a:extLst>
              <a:ext uri="{FF2B5EF4-FFF2-40B4-BE49-F238E27FC236}">
                <a16:creationId xmlns:a16="http://schemas.microsoft.com/office/drawing/2014/main" id="{40CC8677-E918-4270-BB3E-CF2D493FA20A}"/>
              </a:ext>
            </a:extLst>
          </p:cNvPr>
          <p:cNvSpPr/>
          <p:nvPr/>
        </p:nvSpPr>
        <p:spPr>
          <a:xfrm>
            <a:off x="3453286" y="5356896"/>
            <a:ext cx="2646168"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Contrôle Comportemental perçu</a:t>
            </a:r>
            <a:endParaRPr lang="en-US"/>
          </a:p>
        </p:txBody>
      </p:sp>
      <p:sp>
        <p:nvSpPr>
          <p:cNvPr id="15" name="Ellipse 66">
            <a:extLst>
              <a:ext uri="{FF2B5EF4-FFF2-40B4-BE49-F238E27FC236}">
                <a16:creationId xmlns:a16="http://schemas.microsoft.com/office/drawing/2014/main" id="{A0607137-E777-4DBD-842A-97F9574D7811}"/>
              </a:ext>
            </a:extLst>
          </p:cNvPr>
          <p:cNvSpPr/>
          <p:nvPr/>
        </p:nvSpPr>
        <p:spPr>
          <a:xfrm>
            <a:off x="2065358" y="5674395"/>
            <a:ext cx="1630167" cy="520723"/>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a:cs typeface="Calibri"/>
              </a:rPr>
              <a:t>Croyances de contrôle</a:t>
            </a:r>
          </a:p>
        </p:txBody>
      </p:sp>
      <p:cxnSp>
        <p:nvCxnSpPr>
          <p:cNvPr id="17" name="Straight Arrow Connector 16">
            <a:extLst>
              <a:ext uri="{FF2B5EF4-FFF2-40B4-BE49-F238E27FC236}">
                <a16:creationId xmlns:a16="http://schemas.microsoft.com/office/drawing/2014/main" id="{853B0F02-9031-4958-B5BD-4F181D60BC1D}"/>
              </a:ext>
            </a:extLst>
          </p:cNvPr>
          <p:cNvCxnSpPr>
            <a:cxnSpLocks/>
          </p:cNvCxnSpPr>
          <p:nvPr/>
        </p:nvCxnSpPr>
        <p:spPr>
          <a:xfrm flipV="1">
            <a:off x="5624466" y="4079624"/>
            <a:ext cx="714830" cy="1380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385DB1D-FBA6-4593-A951-13F2A0F92B97}"/>
              </a:ext>
            </a:extLst>
          </p:cNvPr>
          <p:cNvSpPr txBox="1"/>
          <p:nvPr/>
        </p:nvSpPr>
        <p:spPr>
          <a:xfrm>
            <a:off x="6774543" y="5613399"/>
            <a:ext cx="39224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Proche</a:t>
            </a:r>
            <a:r>
              <a:rPr lang="en-US"/>
              <a:t> de la notion </a:t>
            </a:r>
            <a:r>
              <a:rPr lang="en-US" err="1"/>
              <a:t>d'auto-efficacité</a:t>
            </a:r>
            <a:r>
              <a:rPr lang="en-US"/>
              <a:t> de Bandura</a:t>
            </a:r>
            <a:endParaRPr lang="en-US">
              <a:cs typeface="Calibri"/>
            </a:endParaRPr>
          </a:p>
        </p:txBody>
      </p:sp>
    </p:spTree>
    <p:extLst>
      <p:ext uri="{BB962C8B-B14F-4D97-AF65-F5344CB8AC3E}">
        <p14:creationId xmlns:p14="http://schemas.microsoft.com/office/powerpoint/2010/main" val="3287167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CD9DAC5-7B67-449B-97E5-2D6DBBE98542}"/>
              </a:ext>
            </a:extLst>
          </p:cNvPr>
          <p:cNvGrpSpPr/>
          <p:nvPr/>
        </p:nvGrpSpPr>
        <p:grpSpPr>
          <a:xfrm>
            <a:off x="7463976" y="286411"/>
            <a:ext cx="4723033" cy="780626"/>
            <a:chOff x="1744440" y="3462544"/>
            <a:chExt cx="4723033" cy="780626"/>
          </a:xfrm>
        </p:grpSpPr>
        <p:sp>
          <p:nvSpPr>
            <p:cNvPr id="3" name="TextBox 2">
              <a:extLst>
                <a:ext uri="{FF2B5EF4-FFF2-40B4-BE49-F238E27FC236}">
                  <a16:creationId xmlns:a16="http://schemas.microsoft.com/office/drawing/2014/main" id="{B798815B-012A-4233-B105-6CE809EB82AC}"/>
                </a:ext>
              </a:extLst>
            </p:cNvPr>
            <p:cNvSpPr txBox="1"/>
            <p:nvPr/>
          </p:nvSpPr>
          <p:spPr>
            <a:xfrm>
              <a:off x="2572203" y="3697060"/>
              <a:ext cx="3895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 </a:t>
              </a:r>
              <a:r>
                <a:rPr lang="en-US" err="1"/>
                <a:t>théorie</a:t>
              </a:r>
              <a:r>
                <a:rPr lang="en-US"/>
                <a:t> du </a:t>
              </a:r>
              <a:r>
                <a:rPr lang="en-US" err="1"/>
                <a:t>comportement</a:t>
              </a:r>
              <a:r>
                <a:rPr lang="en-US"/>
                <a:t> </a:t>
              </a:r>
              <a:r>
                <a:rPr lang="en-US" err="1"/>
                <a:t>planifié</a:t>
              </a:r>
              <a:endParaRPr lang="en-US" err="1">
                <a:cs typeface="Calibri"/>
              </a:endParaRPr>
            </a:p>
          </p:txBody>
        </p:sp>
        <p:grpSp>
          <p:nvGrpSpPr>
            <p:cNvPr id="4" name="Group 3">
              <a:extLst>
                <a:ext uri="{FF2B5EF4-FFF2-40B4-BE49-F238E27FC236}">
                  <a16:creationId xmlns:a16="http://schemas.microsoft.com/office/drawing/2014/main" id="{28B3A17D-323F-411A-99F4-BB501EA43156}"/>
                </a:ext>
              </a:extLst>
            </p:cNvPr>
            <p:cNvGrpSpPr/>
            <p:nvPr/>
          </p:nvGrpSpPr>
          <p:grpSpPr>
            <a:xfrm>
              <a:off x="1744440" y="3462544"/>
              <a:ext cx="822703" cy="780626"/>
              <a:chOff x="6717770" y="4990151"/>
              <a:chExt cx="822703" cy="780626"/>
            </a:xfrm>
          </p:grpSpPr>
          <p:sp>
            <p:nvSpPr>
              <p:cNvPr id="5" name="Ellipse 67">
                <a:extLst>
                  <a:ext uri="{FF2B5EF4-FFF2-40B4-BE49-F238E27FC236}">
                    <a16:creationId xmlns:a16="http://schemas.microsoft.com/office/drawing/2014/main" id="{9C3ECEAB-8CA8-4258-8070-936F8B692BBA}"/>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9D69AC5C-13DD-4842-85F5-EAD7C1553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grpSp>
      <p:grpSp>
        <p:nvGrpSpPr>
          <p:cNvPr id="2" name="Group 1">
            <a:extLst>
              <a:ext uri="{FF2B5EF4-FFF2-40B4-BE49-F238E27FC236}">
                <a16:creationId xmlns:a16="http://schemas.microsoft.com/office/drawing/2014/main" id="{F9C576B9-28E7-4975-9CF9-D53E02D55DBB}"/>
              </a:ext>
            </a:extLst>
          </p:cNvPr>
          <p:cNvGrpSpPr/>
          <p:nvPr/>
        </p:nvGrpSpPr>
        <p:grpSpPr>
          <a:xfrm>
            <a:off x="547012" y="287544"/>
            <a:ext cx="822703" cy="780626"/>
            <a:chOff x="6717770" y="4990151"/>
            <a:chExt cx="822703" cy="780626"/>
          </a:xfrm>
        </p:grpSpPr>
        <p:sp>
          <p:nvSpPr>
            <p:cNvPr id="29" name="Ellipse 67">
              <a:extLst>
                <a:ext uri="{FF2B5EF4-FFF2-40B4-BE49-F238E27FC236}">
                  <a16:creationId xmlns:a16="http://schemas.microsoft.com/office/drawing/2014/main" id="{6F2280FD-F7B5-486E-B1AA-CBE4DD082C17}"/>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0" name="Graphique 81" descr="Podcasting avec un remplissage uni">
              <a:extLst>
                <a:ext uri="{FF2B5EF4-FFF2-40B4-BE49-F238E27FC236}">
                  <a16:creationId xmlns:a16="http://schemas.microsoft.com/office/drawing/2014/main" id="{1CD59752-CAAE-4783-BF4C-4ADB4D7842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13" name="TextBox 12">
            <a:extLst>
              <a:ext uri="{FF2B5EF4-FFF2-40B4-BE49-F238E27FC236}">
                <a16:creationId xmlns:a16="http://schemas.microsoft.com/office/drawing/2014/main" id="{32D8DE95-D244-4DFA-AB47-1928447356E5}"/>
              </a:ext>
            </a:extLst>
          </p:cNvPr>
          <p:cNvSpPr txBox="1"/>
          <p:nvPr/>
        </p:nvSpPr>
        <p:spPr>
          <a:xfrm>
            <a:off x="1473427" y="354238"/>
            <a:ext cx="39496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Un </a:t>
            </a:r>
            <a:r>
              <a:rPr lang="en-US" err="1"/>
              <a:t>ajout</a:t>
            </a:r>
            <a:r>
              <a:rPr lang="en-US"/>
              <a:t> à la TPB : </a:t>
            </a:r>
            <a:r>
              <a:rPr lang="en-US" err="1"/>
              <a:t>l'implémentation</a:t>
            </a:r>
            <a:r>
              <a:rPr lang="en-US"/>
              <a:t> de </a:t>
            </a:r>
            <a:r>
              <a:rPr lang="en-US" err="1"/>
              <a:t>l'intention</a:t>
            </a:r>
            <a:r>
              <a:rPr lang="en-US"/>
              <a:t> (Gollwitzer, 1991-1993, 2010)</a:t>
            </a:r>
            <a:endParaRPr lang="en-US">
              <a:cs typeface="Calibri"/>
            </a:endParaRPr>
          </a:p>
        </p:txBody>
      </p:sp>
      <p:sp>
        <p:nvSpPr>
          <p:cNvPr id="21" name="TextBox 20">
            <a:extLst>
              <a:ext uri="{FF2B5EF4-FFF2-40B4-BE49-F238E27FC236}">
                <a16:creationId xmlns:a16="http://schemas.microsoft.com/office/drawing/2014/main" id="{CBAC7D0A-907F-4DF2-BD97-398E1381D1A4}"/>
              </a:ext>
            </a:extLst>
          </p:cNvPr>
          <p:cNvSpPr txBox="1"/>
          <p:nvPr/>
        </p:nvSpPr>
        <p:spPr>
          <a:xfrm>
            <a:off x="444440" y="1855892"/>
            <a:ext cx="52196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 </a:t>
            </a:r>
            <a:r>
              <a:rPr lang="en-US" err="1"/>
              <a:t>composantes</a:t>
            </a:r>
            <a:r>
              <a:rPr lang="en-US"/>
              <a:t> pour </a:t>
            </a:r>
            <a:r>
              <a:rPr lang="en-US" err="1"/>
              <a:t>l'intention</a:t>
            </a:r>
            <a:r>
              <a:rPr lang="en-US"/>
              <a:t> </a:t>
            </a:r>
            <a:r>
              <a:rPr lang="en-US" err="1"/>
              <a:t>comportementale</a:t>
            </a:r>
            <a:r>
              <a:rPr lang="en-US"/>
              <a:t> :</a:t>
            </a:r>
          </a:p>
          <a:p>
            <a:pPr marL="285750" indent="-285750">
              <a:buFont typeface="Arial"/>
              <a:buChar char="•"/>
            </a:pPr>
            <a:r>
              <a:rPr lang="en-US">
                <a:cs typeface="Calibri"/>
              </a:rPr>
              <a:t>Le but </a:t>
            </a:r>
            <a:r>
              <a:rPr lang="en-US" err="1">
                <a:cs typeface="Calibri"/>
              </a:rPr>
              <a:t>intentionnel</a:t>
            </a:r>
            <a:r>
              <a:rPr lang="en-US">
                <a:cs typeface="Calibri"/>
              </a:rPr>
              <a:t> (la </a:t>
            </a:r>
            <a:r>
              <a:rPr lang="en-US" err="1">
                <a:cs typeface="Calibri"/>
              </a:rPr>
              <a:t>décision</a:t>
            </a:r>
            <a:r>
              <a:rPr lang="en-US">
                <a:cs typeface="Calibri"/>
              </a:rPr>
              <a:t> </a:t>
            </a:r>
            <a:r>
              <a:rPr lang="en-US" err="1">
                <a:cs typeface="Calibri"/>
              </a:rPr>
              <a:t>est</a:t>
            </a:r>
            <a:r>
              <a:rPr lang="en-US">
                <a:cs typeface="Calibri"/>
              </a:rPr>
              <a:t> </a:t>
            </a:r>
            <a:r>
              <a:rPr lang="en-US" err="1">
                <a:cs typeface="Calibri"/>
              </a:rPr>
              <a:t>prise</a:t>
            </a:r>
            <a:r>
              <a:rPr lang="en-US">
                <a:cs typeface="Calibri"/>
              </a:rPr>
              <a:t>)</a:t>
            </a:r>
          </a:p>
          <a:p>
            <a:pPr marL="285750" indent="-285750">
              <a:buFont typeface="Arial"/>
              <a:buChar char="•"/>
            </a:pPr>
            <a:r>
              <a:rPr lang="en-US">
                <a:cs typeface="Calibri"/>
              </a:rPr>
              <a:t>La planification des actions à </a:t>
            </a:r>
            <a:r>
              <a:rPr lang="en-US" err="1">
                <a:cs typeface="Calibri"/>
              </a:rPr>
              <a:t>mettre</a:t>
            </a:r>
            <a:r>
              <a:rPr lang="en-US">
                <a:cs typeface="Calibri"/>
              </a:rPr>
              <a:t> </a:t>
            </a:r>
            <a:r>
              <a:rPr lang="en-US" err="1">
                <a:cs typeface="Calibri"/>
              </a:rPr>
              <a:t>en</a:t>
            </a:r>
            <a:r>
              <a:rPr lang="en-US">
                <a:cs typeface="Calibri"/>
              </a:rPr>
              <a:t> oeuvre</a:t>
            </a:r>
          </a:p>
          <a:p>
            <a:endParaRPr lang="en-US">
              <a:cs typeface="Calibri"/>
            </a:endParaRPr>
          </a:p>
        </p:txBody>
      </p:sp>
      <p:sp>
        <p:nvSpPr>
          <p:cNvPr id="25" name="Ellipse 66">
            <a:extLst>
              <a:ext uri="{FF2B5EF4-FFF2-40B4-BE49-F238E27FC236}">
                <a16:creationId xmlns:a16="http://schemas.microsoft.com/office/drawing/2014/main" id="{5B354D12-33FC-463E-82F5-95CBBD4B1FBC}"/>
              </a:ext>
            </a:extLst>
          </p:cNvPr>
          <p:cNvSpPr/>
          <p:nvPr/>
        </p:nvSpPr>
        <p:spPr>
          <a:xfrm>
            <a:off x="4956309" y="3057289"/>
            <a:ext cx="2283311"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Implémenter l'intention</a:t>
            </a:r>
            <a:endParaRPr lang="en-US"/>
          </a:p>
        </p:txBody>
      </p:sp>
      <p:grpSp>
        <p:nvGrpSpPr>
          <p:cNvPr id="43" name="Group 42">
            <a:extLst>
              <a:ext uri="{FF2B5EF4-FFF2-40B4-BE49-F238E27FC236}">
                <a16:creationId xmlns:a16="http://schemas.microsoft.com/office/drawing/2014/main" id="{A0A15126-9317-45D1-B74D-6E09ED2F0853}"/>
              </a:ext>
            </a:extLst>
          </p:cNvPr>
          <p:cNvGrpSpPr/>
          <p:nvPr/>
        </p:nvGrpSpPr>
        <p:grpSpPr>
          <a:xfrm>
            <a:off x="7234237" y="3852862"/>
            <a:ext cx="2862882" cy="1906262"/>
            <a:chOff x="7234237" y="3852862"/>
            <a:chExt cx="2862882" cy="1906262"/>
          </a:xfrm>
        </p:grpSpPr>
        <p:sp>
          <p:nvSpPr>
            <p:cNvPr id="37" name="Ellipse 66">
              <a:extLst>
                <a:ext uri="{FF2B5EF4-FFF2-40B4-BE49-F238E27FC236}">
                  <a16:creationId xmlns:a16="http://schemas.microsoft.com/office/drawing/2014/main" id="{F098D476-CBFC-4F62-A480-F3D89892B64A}"/>
                </a:ext>
              </a:extLst>
            </p:cNvPr>
            <p:cNvSpPr/>
            <p:nvPr/>
          </p:nvSpPr>
          <p:spPr>
            <a:xfrm>
              <a:off x="7813808" y="4712258"/>
              <a:ext cx="2283311"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Comment ?</a:t>
              </a:r>
              <a:endParaRPr lang="en-US"/>
            </a:p>
          </p:txBody>
        </p:sp>
        <p:cxnSp>
          <p:nvCxnSpPr>
            <p:cNvPr id="38" name="Straight Arrow Connector 37">
              <a:extLst>
                <a:ext uri="{FF2B5EF4-FFF2-40B4-BE49-F238E27FC236}">
                  <a16:creationId xmlns:a16="http://schemas.microsoft.com/office/drawing/2014/main" id="{991D85A2-2517-457C-B20B-6E7D2BFB5330}"/>
                </a:ext>
              </a:extLst>
            </p:cNvPr>
            <p:cNvCxnSpPr/>
            <p:nvPr/>
          </p:nvCxnSpPr>
          <p:spPr>
            <a:xfrm>
              <a:off x="7234237" y="3852862"/>
              <a:ext cx="914399" cy="91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5B5FCA6-C555-4F5C-9023-A85FBED9905C}"/>
              </a:ext>
            </a:extLst>
          </p:cNvPr>
          <p:cNvGrpSpPr/>
          <p:nvPr/>
        </p:nvGrpSpPr>
        <p:grpSpPr>
          <a:xfrm>
            <a:off x="2158339" y="3851963"/>
            <a:ext cx="2653851" cy="1907161"/>
            <a:chOff x="2158339" y="3851963"/>
            <a:chExt cx="2653851" cy="1907161"/>
          </a:xfrm>
        </p:grpSpPr>
        <p:sp>
          <p:nvSpPr>
            <p:cNvPr id="35" name="Ellipse 66">
              <a:extLst>
                <a:ext uri="{FF2B5EF4-FFF2-40B4-BE49-F238E27FC236}">
                  <a16:creationId xmlns:a16="http://schemas.microsoft.com/office/drawing/2014/main" id="{98C37920-728A-4D08-8DD8-DDAAACA13937}"/>
                </a:ext>
              </a:extLst>
            </p:cNvPr>
            <p:cNvSpPr/>
            <p:nvPr/>
          </p:nvSpPr>
          <p:spPr>
            <a:xfrm>
              <a:off x="2158339" y="4712258"/>
              <a:ext cx="2283311"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Quand ?</a:t>
              </a:r>
              <a:endParaRPr lang="en-US"/>
            </a:p>
          </p:txBody>
        </p:sp>
        <p:cxnSp>
          <p:nvCxnSpPr>
            <p:cNvPr id="39" name="Straight Arrow Connector 38">
              <a:extLst>
                <a:ext uri="{FF2B5EF4-FFF2-40B4-BE49-F238E27FC236}">
                  <a16:creationId xmlns:a16="http://schemas.microsoft.com/office/drawing/2014/main" id="{10CA403E-5F32-4FA0-A5EB-D8AD24620E31}"/>
                </a:ext>
              </a:extLst>
            </p:cNvPr>
            <p:cNvCxnSpPr>
              <a:cxnSpLocks/>
            </p:cNvCxnSpPr>
            <p:nvPr/>
          </p:nvCxnSpPr>
          <p:spPr>
            <a:xfrm flipH="1">
              <a:off x="3897791" y="3851963"/>
              <a:ext cx="914399" cy="91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CEF1D68-9C40-423E-A219-8535D26824D9}"/>
              </a:ext>
            </a:extLst>
          </p:cNvPr>
          <p:cNvGrpSpPr/>
          <p:nvPr/>
        </p:nvGrpSpPr>
        <p:grpSpPr>
          <a:xfrm>
            <a:off x="4872964" y="4140409"/>
            <a:ext cx="2283311" cy="1618715"/>
            <a:chOff x="4872964" y="4140409"/>
            <a:chExt cx="2283311" cy="1618715"/>
          </a:xfrm>
        </p:grpSpPr>
        <p:sp>
          <p:nvSpPr>
            <p:cNvPr id="36" name="Ellipse 66">
              <a:extLst>
                <a:ext uri="{FF2B5EF4-FFF2-40B4-BE49-F238E27FC236}">
                  <a16:creationId xmlns:a16="http://schemas.microsoft.com/office/drawing/2014/main" id="{1B5BAE08-0D4D-40EF-BCE7-CDAE0645464A}"/>
                </a:ext>
              </a:extLst>
            </p:cNvPr>
            <p:cNvSpPr/>
            <p:nvPr/>
          </p:nvSpPr>
          <p:spPr>
            <a:xfrm>
              <a:off x="4872964" y="4712258"/>
              <a:ext cx="2283311"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Où ?</a:t>
              </a:r>
              <a:endParaRPr lang="en-US"/>
            </a:p>
          </p:txBody>
        </p:sp>
        <p:cxnSp>
          <p:nvCxnSpPr>
            <p:cNvPr id="40" name="Straight Arrow Connector 39">
              <a:extLst>
                <a:ext uri="{FF2B5EF4-FFF2-40B4-BE49-F238E27FC236}">
                  <a16:creationId xmlns:a16="http://schemas.microsoft.com/office/drawing/2014/main" id="{04B20FEB-1386-4280-9929-0CBF10E0EE69}"/>
                </a:ext>
              </a:extLst>
            </p:cNvPr>
            <p:cNvCxnSpPr>
              <a:cxnSpLocks/>
            </p:cNvCxnSpPr>
            <p:nvPr/>
          </p:nvCxnSpPr>
          <p:spPr>
            <a:xfrm>
              <a:off x="6084048" y="4140409"/>
              <a:ext cx="23004" cy="49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0630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CD9DAC5-7B67-449B-97E5-2D6DBBE98542}"/>
              </a:ext>
            </a:extLst>
          </p:cNvPr>
          <p:cNvGrpSpPr/>
          <p:nvPr/>
        </p:nvGrpSpPr>
        <p:grpSpPr>
          <a:xfrm>
            <a:off x="7463976" y="286411"/>
            <a:ext cx="4723033" cy="780626"/>
            <a:chOff x="1744440" y="3462544"/>
            <a:chExt cx="4723033" cy="780626"/>
          </a:xfrm>
        </p:grpSpPr>
        <p:sp>
          <p:nvSpPr>
            <p:cNvPr id="3" name="TextBox 2">
              <a:extLst>
                <a:ext uri="{FF2B5EF4-FFF2-40B4-BE49-F238E27FC236}">
                  <a16:creationId xmlns:a16="http://schemas.microsoft.com/office/drawing/2014/main" id="{B798815B-012A-4233-B105-6CE809EB82AC}"/>
                </a:ext>
              </a:extLst>
            </p:cNvPr>
            <p:cNvSpPr txBox="1"/>
            <p:nvPr/>
          </p:nvSpPr>
          <p:spPr>
            <a:xfrm>
              <a:off x="2572203" y="3697060"/>
              <a:ext cx="3895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 </a:t>
              </a:r>
              <a:r>
                <a:rPr lang="en-US" err="1"/>
                <a:t>théorie</a:t>
              </a:r>
              <a:r>
                <a:rPr lang="en-US"/>
                <a:t> du </a:t>
              </a:r>
              <a:r>
                <a:rPr lang="en-US" err="1"/>
                <a:t>comportement</a:t>
              </a:r>
              <a:r>
                <a:rPr lang="en-US"/>
                <a:t> </a:t>
              </a:r>
              <a:r>
                <a:rPr lang="en-US" err="1"/>
                <a:t>planifié</a:t>
              </a:r>
              <a:endParaRPr lang="en-US" err="1">
                <a:cs typeface="Calibri"/>
              </a:endParaRPr>
            </a:p>
          </p:txBody>
        </p:sp>
        <p:grpSp>
          <p:nvGrpSpPr>
            <p:cNvPr id="4" name="Group 3">
              <a:extLst>
                <a:ext uri="{FF2B5EF4-FFF2-40B4-BE49-F238E27FC236}">
                  <a16:creationId xmlns:a16="http://schemas.microsoft.com/office/drawing/2014/main" id="{28B3A17D-323F-411A-99F4-BB501EA43156}"/>
                </a:ext>
              </a:extLst>
            </p:cNvPr>
            <p:cNvGrpSpPr/>
            <p:nvPr/>
          </p:nvGrpSpPr>
          <p:grpSpPr>
            <a:xfrm>
              <a:off x="1744440" y="3462544"/>
              <a:ext cx="822703" cy="780626"/>
              <a:chOff x="6717770" y="4990151"/>
              <a:chExt cx="822703" cy="780626"/>
            </a:xfrm>
          </p:grpSpPr>
          <p:sp>
            <p:nvSpPr>
              <p:cNvPr id="5" name="Ellipse 67">
                <a:extLst>
                  <a:ext uri="{FF2B5EF4-FFF2-40B4-BE49-F238E27FC236}">
                    <a16:creationId xmlns:a16="http://schemas.microsoft.com/office/drawing/2014/main" id="{9C3ECEAB-8CA8-4258-8070-936F8B692BBA}"/>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9D69AC5C-13DD-4842-85F5-EAD7C1553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grpSp>
      <p:grpSp>
        <p:nvGrpSpPr>
          <p:cNvPr id="2" name="Group 1">
            <a:extLst>
              <a:ext uri="{FF2B5EF4-FFF2-40B4-BE49-F238E27FC236}">
                <a16:creationId xmlns:a16="http://schemas.microsoft.com/office/drawing/2014/main" id="{F9C576B9-28E7-4975-9CF9-D53E02D55DBB}"/>
              </a:ext>
            </a:extLst>
          </p:cNvPr>
          <p:cNvGrpSpPr/>
          <p:nvPr/>
        </p:nvGrpSpPr>
        <p:grpSpPr>
          <a:xfrm>
            <a:off x="547012" y="287544"/>
            <a:ext cx="822703" cy="780626"/>
            <a:chOff x="6717770" y="4990151"/>
            <a:chExt cx="822703" cy="780626"/>
          </a:xfrm>
        </p:grpSpPr>
        <p:sp>
          <p:nvSpPr>
            <p:cNvPr id="29" name="Ellipse 67">
              <a:extLst>
                <a:ext uri="{FF2B5EF4-FFF2-40B4-BE49-F238E27FC236}">
                  <a16:creationId xmlns:a16="http://schemas.microsoft.com/office/drawing/2014/main" id="{6F2280FD-F7B5-486E-B1AA-CBE4DD082C17}"/>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0" name="Graphique 81" descr="Podcasting avec un remplissage uni">
              <a:extLst>
                <a:ext uri="{FF2B5EF4-FFF2-40B4-BE49-F238E27FC236}">
                  <a16:creationId xmlns:a16="http://schemas.microsoft.com/office/drawing/2014/main" id="{1CD59752-CAAE-4783-BF4C-4ADB4D7842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13" name="TextBox 12">
            <a:extLst>
              <a:ext uri="{FF2B5EF4-FFF2-40B4-BE49-F238E27FC236}">
                <a16:creationId xmlns:a16="http://schemas.microsoft.com/office/drawing/2014/main" id="{32D8DE95-D244-4DFA-AB47-1928447356E5}"/>
              </a:ext>
            </a:extLst>
          </p:cNvPr>
          <p:cNvSpPr txBox="1"/>
          <p:nvPr/>
        </p:nvSpPr>
        <p:spPr>
          <a:xfrm>
            <a:off x="1473427" y="354238"/>
            <a:ext cx="39496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Un </a:t>
            </a:r>
            <a:r>
              <a:rPr lang="en-US" err="1"/>
              <a:t>ajout</a:t>
            </a:r>
            <a:r>
              <a:rPr lang="en-US"/>
              <a:t> à la TPB : </a:t>
            </a:r>
            <a:r>
              <a:rPr lang="en-US" err="1"/>
              <a:t>l'implémentation</a:t>
            </a:r>
            <a:r>
              <a:rPr lang="en-US"/>
              <a:t> de </a:t>
            </a:r>
            <a:r>
              <a:rPr lang="en-US" err="1"/>
              <a:t>l'intention</a:t>
            </a:r>
            <a:r>
              <a:rPr lang="en-US"/>
              <a:t> (Gollwitzer, 1991-1993, 2010)</a:t>
            </a:r>
            <a:endParaRPr lang="en-US">
              <a:cs typeface="Calibri"/>
            </a:endParaRPr>
          </a:p>
        </p:txBody>
      </p:sp>
      <p:sp>
        <p:nvSpPr>
          <p:cNvPr id="10" name="TextBox 9">
            <a:extLst>
              <a:ext uri="{FF2B5EF4-FFF2-40B4-BE49-F238E27FC236}">
                <a16:creationId xmlns:a16="http://schemas.microsoft.com/office/drawing/2014/main" id="{F4B74301-8915-4031-8EC8-0D80A8DCFE8E}"/>
              </a:ext>
            </a:extLst>
          </p:cNvPr>
          <p:cNvSpPr txBox="1"/>
          <p:nvPr/>
        </p:nvSpPr>
        <p:spPr>
          <a:xfrm>
            <a:off x="310551" y="1820174"/>
            <a:ext cx="415218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Implémentation : </a:t>
            </a:r>
          </a:p>
          <a:p>
            <a:pPr marL="285750" indent="-285750">
              <a:buFont typeface="Arial"/>
              <a:buChar char="•"/>
            </a:pPr>
            <a:r>
              <a:rPr lang="en-US">
                <a:cs typeface="Calibri"/>
              </a:rPr>
              <a:t>188 femmes étude sur l'auto-palpation</a:t>
            </a:r>
          </a:p>
          <a:p>
            <a:pPr marL="285750" indent="-285750">
              <a:buFont typeface="Arial"/>
              <a:buChar char="•"/>
            </a:pPr>
            <a:r>
              <a:rPr lang="en-US">
                <a:cs typeface="Calibri"/>
              </a:rPr>
              <a:t>Intentions, attitudes, contrôle perçu, normes subjectives sont contrôlées</a:t>
            </a:r>
          </a:p>
          <a:p>
            <a:pPr marL="285750" indent="-285750">
              <a:buFont typeface="Arial"/>
              <a:buChar char="•"/>
            </a:pPr>
            <a:r>
              <a:rPr lang="en-US">
                <a:cs typeface="Calibri"/>
              </a:rPr>
              <a:t>2 groupes : implémentées ou non</a:t>
            </a:r>
          </a:p>
        </p:txBody>
      </p:sp>
      <p:pic>
        <p:nvPicPr>
          <p:cNvPr id="9" name="Picture 9">
            <a:extLst>
              <a:ext uri="{FF2B5EF4-FFF2-40B4-BE49-F238E27FC236}">
                <a16:creationId xmlns:a16="http://schemas.microsoft.com/office/drawing/2014/main" id="{4AC63568-6661-45C2-B52D-1DAA567C030E}"/>
              </a:ext>
            </a:extLst>
          </p:cNvPr>
          <p:cNvPicPr>
            <a:picLocks noChangeAspect="1"/>
          </p:cNvPicPr>
          <p:nvPr/>
        </p:nvPicPr>
        <p:blipFill>
          <a:blip r:embed="rId4"/>
          <a:stretch>
            <a:fillRect/>
          </a:stretch>
        </p:blipFill>
        <p:spPr>
          <a:xfrm>
            <a:off x="5227609" y="1382425"/>
            <a:ext cx="7286444" cy="4711378"/>
          </a:xfrm>
          <a:prstGeom prst="rect">
            <a:avLst/>
          </a:prstGeom>
        </p:spPr>
      </p:pic>
      <p:grpSp>
        <p:nvGrpSpPr>
          <p:cNvPr id="15" name="Group 14">
            <a:extLst>
              <a:ext uri="{FF2B5EF4-FFF2-40B4-BE49-F238E27FC236}">
                <a16:creationId xmlns:a16="http://schemas.microsoft.com/office/drawing/2014/main" id="{DF9B3D73-C6D7-4FA8-B045-B68AE2932F42}"/>
              </a:ext>
            </a:extLst>
          </p:cNvPr>
          <p:cNvGrpSpPr/>
          <p:nvPr/>
        </p:nvGrpSpPr>
        <p:grpSpPr>
          <a:xfrm>
            <a:off x="232015" y="3524343"/>
            <a:ext cx="5262112" cy="2893983"/>
            <a:chOff x="232015" y="3524343"/>
            <a:chExt cx="5262112" cy="2893983"/>
          </a:xfrm>
        </p:grpSpPr>
        <p:sp>
          <p:nvSpPr>
            <p:cNvPr id="12" name="Speech Bubble: Rectangle with Corners Rounded 11">
              <a:extLst>
                <a:ext uri="{FF2B5EF4-FFF2-40B4-BE49-F238E27FC236}">
                  <a16:creationId xmlns:a16="http://schemas.microsoft.com/office/drawing/2014/main" id="{C22B829D-51FA-446C-A87E-53EC174EB57F}"/>
                </a:ext>
              </a:extLst>
            </p:cNvPr>
            <p:cNvSpPr/>
            <p:nvPr/>
          </p:nvSpPr>
          <p:spPr>
            <a:xfrm>
              <a:off x="232015" y="3524343"/>
              <a:ext cx="5262112" cy="283233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E4685A-DFF6-4B88-85B3-81513056FA52}"/>
                </a:ext>
              </a:extLst>
            </p:cNvPr>
            <p:cNvSpPr txBox="1"/>
            <p:nvPr/>
          </p:nvSpPr>
          <p:spPr>
            <a:xfrm>
              <a:off x="310551" y="3833003"/>
              <a:ext cx="488542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Vous allez mettre en œuvre votre projet si vous décidez quand et où faire votre auto-</a:t>
              </a:r>
              <a:br>
                <a:rPr lang="en-US"/>
              </a:br>
              <a:r>
                <a:rPr lang="en-US"/>
                <a:t>examen. Beaucoup de femmes trouvent pratique de faire cela le matin au lever ou au coucher</a:t>
              </a:r>
              <a:br>
                <a:rPr lang="en-US"/>
              </a:br>
              <a:r>
                <a:rPr lang="en-US"/>
                <a:t>ou dans la salle de bain en se lavant ou en s’habillant ou dans la chambre en se levant ou se</a:t>
              </a:r>
              <a:br>
                <a:rPr lang="en-US"/>
              </a:br>
              <a:r>
                <a:rPr lang="en-US"/>
                <a:t>couchant. Décidez maintenant où et quand vous le feriez dans le mois qui suit. »</a:t>
              </a:r>
              <a:br>
                <a:rPr lang="en-US"/>
              </a:br>
              <a:endParaRPr lang="en-US"/>
            </a:p>
          </p:txBody>
        </p:sp>
      </p:grpSp>
    </p:spTree>
    <p:extLst>
      <p:ext uri="{BB962C8B-B14F-4D97-AF65-F5344CB8AC3E}">
        <p14:creationId xmlns:p14="http://schemas.microsoft.com/office/powerpoint/2010/main" val="3816419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DD4E9A-6F9B-4F4B-9B31-CE73AD65CEB4}"/>
              </a:ext>
            </a:extLst>
          </p:cNvPr>
          <p:cNvGrpSpPr/>
          <p:nvPr/>
        </p:nvGrpSpPr>
        <p:grpSpPr>
          <a:xfrm>
            <a:off x="309407" y="187383"/>
            <a:ext cx="7156483" cy="1107195"/>
            <a:chOff x="645050" y="4550740"/>
            <a:chExt cx="7156483" cy="1107195"/>
          </a:xfrm>
        </p:grpSpPr>
        <p:grpSp>
          <p:nvGrpSpPr>
            <p:cNvPr id="3" name="Group 2">
              <a:extLst>
                <a:ext uri="{FF2B5EF4-FFF2-40B4-BE49-F238E27FC236}">
                  <a16:creationId xmlns:a16="http://schemas.microsoft.com/office/drawing/2014/main" id="{B989D583-666E-4DB8-92F9-67E24FA7C126}"/>
                </a:ext>
              </a:extLst>
            </p:cNvPr>
            <p:cNvGrpSpPr/>
            <p:nvPr/>
          </p:nvGrpSpPr>
          <p:grpSpPr>
            <a:xfrm>
              <a:off x="645050" y="4550740"/>
              <a:ext cx="7156483" cy="1107195"/>
              <a:chOff x="1570335" y="4741239"/>
              <a:chExt cx="5296841" cy="780626"/>
            </a:xfrm>
          </p:grpSpPr>
          <p:sp>
            <p:nvSpPr>
              <p:cNvPr id="5" name="ZoneTexte 51">
                <a:extLst>
                  <a:ext uri="{FF2B5EF4-FFF2-40B4-BE49-F238E27FC236}">
                    <a16:creationId xmlns:a16="http://schemas.microsoft.com/office/drawing/2014/main" id="{ABEB9387-DC4A-4EC1-95D1-92771DE437CB}"/>
                  </a:ext>
                </a:extLst>
              </p:cNvPr>
              <p:cNvSpPr txBox="1"/>
              <p:nvPr/>
            </p:nvSpPr>
            <p:spPr>
              <a:xfrm>
                <a:off x="2451595" y="4937442"/>
                <a:ext cx="4415581" cy="325496"/>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a:t>Les modèles du comportement</a:t>
                </a:r>
                <a:endParaRPr lang="en-US" sz="2400" b="1">
                  <a:cs typeface="Calibri"/>
                </a:endParaRPr>
              </a:p>
            </p:txBody>
          </p:sp>
          <p:sp>
            <p:nvSpPr>
              <p:cNvPr id="6" name="Ellipse 26">
                <a:extLst>
                  <a:ext uri="{FF2B5EF4-FFF2-40B4-BE49-F238E27FC236}">
                    <a16:creationId xmlns:a16="http://schemas.microsoft.com/office/drawing/2014/main" id="{9DF72C93-64E7-4C08-8863-54E25B52B0C0}"/>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4" name="Image 31" descr="Une image contenant instrument d’écriture, stationnaire&#10;&#10;Description générée automatiquement">
              <a:extLst>
                <a:ext uri="{FF2B5EF4-FFF2-40B4-BE49-F238E27FC236}">
                  <a16:creationId xmlns:a16="http://schemas.microsoft.com/office/drawing/2014/main" id="{972A11E2-9DA3-4E25-894A-68FB90A4965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60438" y="4845271"/>
              <a:ext cx="849196" cy="527204"/>
            </a:xfrm>
            <a:prstGeom prst="rect">
              <a:avLst/>
            </a:prstGeom>
          </p:spPr>
        </p:pic>
      </p:grpSp>
      <p:sp>
        <p:nvSpPr>
          <p:cNvPr id="8" name="TextBox 7">
            <a:extLst>
              <a:ext uri="{FF2B5EF4-FFF2-40B4-BE49-F238E27FC236}">
                <a16:creationId xmlns:a16="http://schemas.microsoft.com/office/drawing/2014/main" id="{2240B3AA-7FE1-47DE-A60E-6D2EC250333D}"/>
              </a:ext>
            </a:extLst>
          </p:cNvPr>
          <p:cNvSpPr txBox="1"/>
          <p:nvPr/>
        </p:nvSpPr>
        <p:spPr>
          <a:xfrm>
            <a:off x="2854960" y="1615440"/>
            <a:ext cx="7030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 </a:t>
            </a:r>
            <a:r>
              <a:rPr lang="en-US" err="1"/>
              <a:t>modèles</a:t>
            </a:r>
            <a:r>
              <a:rPr lang="en-US"/>
              <a:t> </a:t>
            </a:r>
            <a:r>
              <a:rPr lang="en-US" err="1"/>
              <a:t>précédents</a:t>
            </a:r>
            <a:r>
              <a:rPr lang="en-US"/>
              <a:t> (HBM, TRA, TPB) </a:t>
            </a:r>
            <a:r>
              <a:rPr lang="en-US" err="1"/>
              <a:t>sont</a:t>
            </a:r>
            <a:r>
              <a:rPr lang="en-US"/>
              <a:t> des </a:t>
            </a:r>
            <a:r>
              <a:rPr lang="en-US" err="1"/>
              <a:t>modèles</a:t>
            </a:r>
            <a:r>
              <a:rPr lang="en-US"/>
              <a:t> </a:t>
            </a:r>
            <a:r>
              <a:rPr lang="en-US" err="1"/>
              <a:t>étudiant</a:t>
            </a:r>
            <a:r>
              <a:rPr lang="en-US"/>
              <a:t> les </a:t>
            </a:r>
            <a:r>
              <a:rPr lang="en-US" err="1"/>
              <a:t>déterminants</a:t>
            </a:r>
            <a:r>
              <a:rPr lang="en-US"/>
              <a:t> du </a:t>
            </a:r>
            <a:r>
              <a:rPr lang="en-US" err="1"/>
              <a:t>changement</a:t>
            </a:r>
            <a:endParaRPr lang="en-US" err="1">
              <a:cs typeface="Calibri"/>
            </a:endParaRPr>
          </a:p>
        </p:txBody>
      </p:sp>
      <p:sp>
        <p:nvSpPr>
          <p:cNvPr id="9" name="TextBox 8">
            <a:extLst>
              <a:ext uri="{FF2B5EF4-FFF2-40B4-BE49-F238E27FC236}">
                <a16:creationId xmlns:a16="http://schemas.microsoft.com/office/drawing/2014/main" id="{9972D659-C329-41BC-A0BA-DD25576A5785}"/>
              </a:ext>
            </a:extLst>
          </p:cNvPr>
          <p:cNvSpPr txBox="1"/>
          <p:nvPr/>
        </p:nvSpPr>
        <p:spPr>
          <a:xfrm>
            <a:off x="894715" y="2875915"/>
            <a:ext cx="58521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 </a:t>
            </a:r>
            <a:r>
              <a:rPr lang="en-US" err="1"/>
              <a:t>peut</a:t>
            </a:r>
            <a:r>
              <a:rPr lang="en-US"/>
              <a:t> </a:t>
            </a:r>
            <a:r>
              <a:rPr lang="en-US" err="1"/>
              <a:t>s'intéresser</a:t>
            </a:r>
            <a:r>
              <a:rPr lang="en-US"/>
              <a:t> </a:t>
            </a:r>
            <a:r>
              <a:rPr lang="en-US" err="1"/>
              <a:t>maintenant</a:t>
            </a:r>
            <a:r>
              <a:rPr lang="en-US"/>
              <a:t> à la question de comment </a:t>
            </a:r>
            <a:r>
              <a:rPr lang="en-US" err="1"/>
              <a:t>s'opère</a:t>
            </a:r>
            <a:r>
              <a:rPr lang="en-US"/>
              <a:t> le </a:t>
            </a:r>
            <a:r>
              <a:rPr lang="en-US" err="1"/>
              <a:t>changement</a:t>
            </a:r>
            <a:r>
              <a:rPr lang="en-US"/>
              <a:t> : </a:t>
            </a:r>
          </a:p>
        </p:txBody>
      </p:sp>
      <p:sp>
        <p:nvSpPr>
          <p:cNvPr id="17" name="Ellipse 66">
            <a:extLst>
              <a:ext uri="{FF2B5EF4-FFF2-40B4-BE49-F238E27FC236}">
                <a16:creationId xmlns:a16="http://schemas.microsoft.com/office/drawing/2014/main" id="{E67387BA-7FD8-4268-8D08-0C44A0B5C446}"/>
              </a:ext>
            </a:extLst>
          </p:cNvPr>
          <p:cNvSpPr/>
          <p:nvPr/>
        </p:nvSpPr>
        <p:spPr>
          <a:xfrm>
            <a:off x="6189592" y="3319090"/>
            <a:ext cx="1863848" cy="7420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Progressif ?</a:t>
            </a:r>
          </a:p>
        </p:txBody>
      </p:sp>
      <p:sp>
        <p:nvSpPr>
          <p:cNvPr id="18" name="Ellipse 66">
            <a:extLst>
              <a:ext uri="{FF2B5EF4-FFF2-40B4-BE49-F238E27FC236}">
                <a16:creationId xmlns:a16="http://schemas.microsoft.com/office/drawing/2014/main" id="{61599417-B635-45C0-A217-CD43C649B1BE}"/>
              </a:ext>
            </a:extLst>
          </p:cNvPr>
          <p:cNvSpPr/>
          <p:nvPr/>
        </p:nvSpPr>
        <p:spPr>
          <a:xfrm>
            <a:off x="7510391" y="2323410"/>
            <a:ext cx="1863848" cy="7420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Soudain ?</a:t>
            </a:r>
            <a:endParaRPr lang="en-US"/>
          </a:p>
        </p:txBody>
      </p:sp>
      <p:sp>
        <p:nvSpPr>
          <p:cNvPr id="19" name="Ellipse 66">
            <a:extLst>
              <a:ext uri="{FF2B5EF4-FFF2-40B4-BE49-F238E27FC236}">
                <a16:creationId xmlns:a16="http://schemas.microsoft.com/office/drawing/2014/main" id="{2BA2DF45-1D83-4B91-8702-69435FA8A4FA}"/>
              </a:ext>
            </a:extLst>
          </p:cNvPr>
          <p:cNvSpPr/>
          <p:nvPr/>
        </p:nvSpPr>
        <p:spPr>
          <a:xfrm>
            <a:off x="8099671" y="3999810"/>
            <a:ext cx="2463288" cy="8944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Lentement mais surement ?</a:t>
            </a:r>
          </a:p>
        </p:txBody>
      </p:sp>
      <p:sp>
        <p:nvSpPr>
          <p:cNvPr id="20" name="Ellipse 66">
            <a:extLst>
              <a:ext uri="{FF2B5EF4-FFF2-40B4-BE49-F238E27FC236}">
                <a16:creationId xmlns:a16="http://schemas.microsoft.com/office/drawing/2014/main" id="{E7D503CE-632A-4D6F-92F2-B32562966C71}"/>
              </a:ext>
            </a:extLst>
          </p:cNvPr>
          <p:cNvSpPr/>
          <p:nvPr/>
        </p:nvSpPr>
        <p:spPr>
          <a:xfrm>
            <a:off x="9268071" y="3126050"/>
            <a:ext cx="1863848" cy="7420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a:cs typeface="Calibri"/>
              </a:rPr>
              <a:t>Avec des échecs ?</a:t>
            </a:r>
          </a:p>
        </p:txBody>
      </p:sp>
      <p:sp>
        <p:nvSpPr>
          <p:cNvPr id="21" name="Ellipse 66">
            <a:extLst>
              <a:ext uri="{FF2B5EF4-FFF2-40B4-BE49-F238E27FC236}">
                <a16:creationId xmlns:a16="http://schemas.microsoft.com/office/drawing/2014/main" id="{D30F21CC-CC4D-4BB7-B18F-6F24413AFCE5}"/>
              </a:ext>
            </a:extLst>
          </p:cNvPr>
          <p:cNvSpPr/>
          <p:nvPr/>
        </p:nvSpPr>
        <p:spPr>
          <a:xfrm>
            <a:off x="5397111" y="4203010"/>
            <a:ext cx="1863848" cy="7420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34" name="TextBox 33">
            <a:extLst>
              <a:ext uri="{FF2B5EF4-FFF2-40B4-BE49-F238E27FC236}">
                <a16:creationId xmlns:a16="http://schemas.microsoft.com/office/drawing/2014/main" id="{69EE7758-B838-413E-99B4-EA53E1B1AB5C}"/>
              </a:ext>
            </a:extLst>
          </p:cNvPr>
          <p:cNvSpPr txBox="1"/>
          <p:nvPr/>
        </p:nvSpPr>
        <p:spPr>
          <a:xfrm>
            <a:off x="4998720" y="438912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solidFill>
                  <a:schemeClr val="bg1"/>
                </a:solidFill>
                <a:ea typeface="+mn-lt"/>
                <a:cs typeface="+mn-lt"/>
              </a:rPr>
              <a:t>Par étapes ?</a:t>
            </a:r>
            <a:endParaRPr lang="en-US">
              <a:solidFill>
                <a:schemeClr val="bg1"/>
              </a:solidFill>
              <a:ea typeface="+mn-lt"/>
              <a:cs typeface="+mn-lt"/>
            </a:endParaRPr>
          </a:p>
          <a:p>
            <a:pPr algn="l"/>
            <a:endParaRPr lang="en-US">
              <a:cs typeface="Calibri"/>
            </a:endParaRPr>
          </a:p>
        </p:txBody>
      </p:sp>
    </p:spTree>
    <p:extLst>
      <p:ext uri="{BB962C8B-B14F-4D97-AF65-F5344CB8AC3E}">
        <p14:creationId xmlns:p14="http://schemas.microsoft.com/office/powerpoint/2010/main" val="259490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DD4E9A-6F9B-4F4B-9B31-CE73AD65CEB4}"/>
              </a:ext>
            </a:extLst>
          </p:cNvPr>
          <p:cNvGrpSpPr/>
          <p:nvPr/>
        </p:nvGrpSpPr>
        <p:grpSpPr>
          <a:xfrm>
            <a:off x="309407" y="187383"/>
            <a:ext cx="7156483" cy="1107195"/>
            <a:chOff x="645050" y="4550740"/>
            <a:chExt cx="7156483" cy="1107195"/>
          </a:xfrm>
        </p:grpSpPr>
        <p:grpSp>
          <p:nvGrpSpPr>
            <p:cNvPr id="3" name="Group 2">
              <a:extLst>
                <a:ext uri="{FF2B5EF4-FFF2-40B4-BE49-F238E27FC236}">
                  <a16:creationId xmlns:a16="http://schemas.microsoft.com/office/drawing/2014/main" id="{B989D583-666E-4DB8-92F9-67E24FA7C126}"/>
                </a:ext>
              </a:extLst>
            </p:cNvPr>
            <p:cNvGrpSpPr/>
            <p:nvPr/>
          </p:nvGrpSpPr>
          <p:grpSpPr>
            <a:xfrm>
              <a:off x="645050" y="4550740"/>
              <a:ext cx="7156483" cy="1107195"/>
              <a:chOff x="1570335" y="4741239"/>
              <a:chExt cx="5296841" cy="780626"/>
            </a:xfrm>
          </p:grpSpPr>
          <p:sp>
            <p:nvSpPr>
              <p:cNvPr id="5" name="ZoneTexte 51">
                <a:extLst>
                  <a:ext uri="{FF2B5EF4-FFF2-40B4-BE49-F238E27FC236}">
                    <a16:creationId xmlns:a16="http://schemas.microsoft.com/office/drawing/2014/main" id="{ABEB9387-DC4A-4EC1-95D1-92771DE437CB}"/>
                  </a:ext>
                </a:extLst>
              </p:cNvPr>
              <p:cNvSpPr txBox="1"/>
              <p:nvPr/>
            </p:nvSpPr>
            <p:spPr>
              <a:xfrm>
                <a:off x="2451595" y="4937442"/>
                <a:ext cx="4415581" cy="325496"/>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a:t>Les modèles du comportement</a:t>
                </a:r>
                <a:endParaRPr lang="en-US" sz="2400" b="1">
                  <a:cs typeface="Calibri"/>
                </a:endParaRPr>
              </a:p>
            </p:txBody>
          </p:sp>
          <p:sp>
            <p:nvSpPr>
              <p:cNvPr id="6" name="Ellipse 26">
                <a:extLst>
                  <a:ext uri="{FF2B5EF4-FFF2-40B4-BE49-F238E27FC236}">
                    <a16:creationId xmlns:a16="http://schemas.microsoft.com/office/drawing/2014/main" id="{9DF72C93-64E7-4C08-8863-54E25B52B0C0}"/>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4" name="Image 31" descr="Une image contenant instrument d’écriture, stationnaire&#10;&#10;Description générée automatiquement">
              <a:extLst>
                <a:ext uri="{FF2B5EF4-FFF2-40B4-BE49-F238E27FC236}">
                  <a16:creationId xmlns:a16="http://schemas.microsoft.com/office/drawing/2014/main" id="{972A11E2-9DA3-4E25-894A-68FB90A4965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60438" y="4845271"/>
              <a:ext cx="849196" cy="527204"/>
            </a:xfrm>
            <a:prstGeom prst="rect">
              <a:avLst/>
            </a:prstGeom>
          </p:spPr>
        </p:pic>
      </p:grpSp>
      <p:sp>
        <p:nvSpPr>
          <p:cNvPr id="8" name="TextBox 7">
            <a:extLst>
              <a:ext uri="{FF2B5EF4-FFF2-40B4-BE49-F238E27FC236}">
                <a16:creationId xmlns:a16="http://schemas.microsoft.com/office/drawing/2014/main" id="{2240B3AA-7FE1-47DE-A60E-6D2EC250333D}"/>
              </a:ext>
            </a:extLst>
          </p:cNvPr>
          <p:cNvSpPr txBox="1"/>
          <p:nvPr/>
        </p:nvSpPr>
        <p:spPr>
          <a:xfrm>
            <a:off x="1229360" y="1209040"/>
            <a:ext cx="7030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 </a:t>
            </a:r>
            <a:r>
              <a:rPr lang="en-US" err="1"/>
              <a:t>modèles</a:t>
            </a:r>
            <a:r>
              <a:rPr lang="en-US"/>
              <a:t> </a:t>
            </a:r>
            <a:r>
              <a:rPr lang="en-US" err="1"/>
              <a:t>précédents</a:t>
            </a:r>
            <a:r>
              <a:rPr lang="en-US"/>
              <a:t> (HBM, TRA, TPB) </a:t>
            </a:r>
            <a:r>
              <a:rPr lang="en-US" err="1"/>
              <a:t>sont</a:t>
            </a:r>
            <a:r>
              <a:rPr lang="en-US"/>
              <a:t> des </a:t>
            </a:r>
            <a:r>
              <a:rPr lang="en-US" err="1"/>
              <a:t>modèles</a:t>
            </a:r>
            <a:r>
              <a:rPr lang="en-US"/>
              <a:t> </a:t>
            </a:r>
            <a:r>
              <a:rPr lang="en-US" err="1"/>
              <a:t>étudiant</a:t>
            </a:r>
            <a:r>
              <a:rPr lang="en-US"/>
              <a:t> les </a:t>
            </a:r>
            <a:r>
              <a:rPr lang="en-US" err="1"/>
              <a:t>déterminants</a:t>
            </a:r>
            <a:r>
              <a:rPr lang="en-US"/>
              <a:t> du </a:t>
            </a:r>
            <a:r>
              <a:rPr lang="en-US" err="1"/>
              <a:t>changement</a:t>
            </a:r>
            <a:endParaRPr lang="en-US" err="1">
              <a:cs typeface="Calibri"/>
            </a:endParaRPr>
          </a:p>
        </p:txBody>
      </p:sp>
      <p:sp>
        <p:nvSpPr>
          <p:cNvPr id="9" name="TextBox 8">
            <a:extLst>
              <a:ext uri="{FF2B5EF4-FFF2-40B4-BE49-F238E27FC236}">
                <a16:creationId xmlns:a16="http://schemas.microsoft.com/office/drawing/2014/main" id="{9972D659-C329-41BC-A0BA-DD25576A5785}"/>
              </a:ext>
            </a:extLst>
          </p:cNvPr>
          <p:cNvSpPr txBox="1"/>
          <p:nvPr/>
        </p:nvSpPr>
        <p:spPr>
          <a:xfrm>
            <a:off x="894715" y="2875915"/>
            <a:ext cx="58521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 </a:t>
            </a:r>
            <a:r>
              <a:rPr lang="en-US" err="1"/>
              <a:t>peut</a:t>
            </a:r>
            <a:r>
              <a:rPr lang="en-US"/>
              <a:t> </a:t>
            </a:r>
            <a:r>
              <a:rPr lang="en-US" err="1"/>
              <a:t>s'intéresser</a:t>
            </a:r>
            <a:r>
              <a:rPr lang="en-US"/>
              <a:t> </a:t>
            </a:r>
            <a:r>
              <a:rPr lang="en-US" err="1"/>
              <a:t>maintenant</a:t>
            </a:r>
            <a:r>
              <a:rPr lang="en-US"/>
              <a:t> à la question de comment </a:t>
            </a:r>
            <a:r>
              <a:rPr lang="en-US" err="1"/>
              <a:t>s'opère</a:t>
            </a:r>
            <a:r>
              <a:rPr lang="en-US"/>
              <a:t> le </a:t>
            </a:r>
            <a:r>
              <a:rPr lang="en-US" err="1"/>
              <a:t>changement</a:t>
            </a:r>
            <a:r>
              <a:rPr lang="en-US"/>
              <a:t> : </a:t>
            </a:r>
          </a:p>
        </p:txBody>
      </p:sp>
      <p:sp>
        <p:nvSpPr>
          <p:cNvPr id="21" name="Ellipse 66">
            <a:extLst>
              <a:ext uri="{FF2B5EF4-FFF2-40B4-BE49-F238E27FC236}">
                <a16:creationId xmlns:a16="http://schemas.microsoft.com/office/drawing/2014/main" id="{D30F21CC-CC4D-4BB7-B18F-6F24413AFCE5}"/>
              </a:ext>
            </a:extLst>
          </p:cNvPr>
          <p:cNvSpPr/>
          <p:nvPr/>
        </p:nvSpPr>
        <p:spPr>
          <a:xfrm>
            <a:off x="5224391" y="1906015"/>
            <a:ext cx="6535081" cy="3567103"/>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2" name="TextBox 1">
            <a:extLst>
              <a:ext uri="{FF2B5EF4-FFF2-40B4-BE49-F238E27FC236}">
                <a16:creationId xmlns:a16="http://schemas.microsoft.com/office/drawing/2014/main" id="{FA6F53DA-DC1D-4B90-95E0-66106709949A}"/>
              </a:ext>
            </a:extLst>
          </p:cNvPr>
          <p:cNvSpPr txBox="1"/>
          <p:nvPr/>
        </p:nvSpPr>
        <p:spPr>
          <a:xfrm>
            <a:off x="6095304" y="2453988"/>
            <a:ext cx="527304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err="1"/>
              <a:t>Modèles</a:t>
            </a:r>
            <a:r>
              <a:rPr lang="en-US"/>
              <a:t> à étapes</a:t>
            </a:r>
            <a:endParaRPr lang="en-US">
              <a:cs typeface="Calibri"/>
            </a:endParaRPr>
          </a:p>
          <a:p>
            <a:pPr marL="285750" indent="-285750">
              <a:buFont typeface="Arial" panose="020B0604020202020204" pitchFamily="34" charset="0"/>
              <a:buChar char="•"/>
            </a:pPr>
            <a:r>
              <a:rPr lang="en-US" err="1">
                <a:cs typeface="Calibri"/>
              </a:rPr>
              <a:t>Chaque</a:t>
            </a:r>
            <a:r>
              <a:rPr lang="en-US">
                <a:cs typeface="Calibri"/>
              </a:rPr>
              <a:t> </a:t>
            </a:r>
            <a:r>
              <a:rPr lang="en-US" err="1">
                <a:cs typeface="Calibri"/>
              </a:rPr>
              <a:t>sujet</a:t>
            </a:r>
            <a:r>
              <a:rPr lang="en-US">
                <a:cs typeface="Calibri"/>
              </a:rPr>
              <a:t> doit </a:t>
            </a:r>
            <a:r>
              <a:rPr lang="en-US" err="1">
                <a:cs typeface="Calibri"/>
              </a:rPr>
              <a:t>être</a:t>
            </a:r>
            <a:r>
              <a:rPr lang="en-US">
                <a:cs typeface="Calibri"/>
              </a:rPr>
              <a:t> </a:t>
            </a:r>
            <a:r>
              <a:rPr lang="en-US" err="1">
                <a:cs typeface="Calibri"/>
              </a:rPr>
              <a:t>situé</a:t>
            </a:r>
            <a:r>
              <a:rPr lang="en-US">
                <a:cs typeface="Calibri"/>
              </a:rPr>
              <a:t> dans </a:t>
            </a:r>
            <a:r>
              <a:rPr lang="en-US" err="1">
                <a:cs typeface="Calibri"/>
              </a:rPr>
              <a:t>une</a:t>
            </a:r>
            <a:r>
              <a:rPr lang="en-US">
                <a:cs typeface="Calibri"/>
              </a:rPr>
              <a:t> des étapes. Il partage les </a:t>
            </a:r>
            <a:r>
              <a:rPr lang="en-US" err="1">
                <a:cs typeface="Calibri"/>
              </a:rPr>
              <a:t>mêmes</a:t>
            </a:r>
            <a:r>
              <a:rPr lang="en-US">
                <a:cs typeface="Calibri"/>
              </a:rPr>
              <a:t> </a:t>
            </a:r>
            <a:r>
              <a:rPr lang="en-US" err="1">
                <a:cs typeface="Calibri"/>
              </a:rPr>
              <a:t>caractéristiques</a:t>
            </a:r>
            <a:r>
              <a:rPr lang="en-US">
                <a:cs typeface="Calibri"/>
              </a:rPr>
              <a:t> des </a:t>
            </a:r>
            <a:r>
              <a:rPr lang="en-US" err="1">
                <a:cs typeface="Calibri"/>
              </a:rPr>
              <a:t>autres</a:t>
            </a:r>
            <a:r>
              <a:rPr lang="en-US">
                <a:cs typeface="Calibri"/>
              </a:rPr>
              <a:t> </a:t>
            </a:r>
            <a:r>
              <a:rPr lang="en-US" err="1">
                <a:cs typeface="Calibri"/>
              </a:rPr>
              <a:t>sujets</a:t>
            </a:r>
            <a:r>
              <a:rPr lang="en-US">
                <a:cs typeface="Calibri"/>
              </a:rPr>
              <a:t> de la </a:t>
            </a:r>
            <a:r>
              <a:rPr lang="en-US" err="1">
                <a:cs typeface="Calibri"/>
              </a:rPr>
              <a:t>même</a:t>
            </a:r>
            <a:r>
              <a:rPr lang="en-US">
                <a:cs typeface="Calibri"/>
              </a:rPr>
              <a:t> étape</a:t>
            </a:r>
          </a:p>
          <a:p>
            <a:pPr marL="285750" indent="-285750">
              <a:buFont typeface="Arial" panose="020B0604020202020204" pitchFamily="34" charset="0"/>
              <a:buChar char="•"/>
            </a:pPr>
            <a:r>
              <a:rPr lang="en-US">
                <a:cs typeface="Calibri"/>
              </a:rPr>
              <a:t>Les étapes </a:t>
            </a:r>
            <a:r>
              <a:rPr lang="en-US" err="1">
                <a:cs typeface="Calibri"/>
              </a:rPr>
              <a:t>sont</a:t>
            </a:r>
            <a:r>
              <a:rPr lang="en-US">
                <a:cs typeface="Calibri"/>
              </a:rPr>
              <a:t> </a:t>
            </a:r>
            <a:r>
              <a:rPr lang="en-US" err="1">
                <a:cs typeface="Calibri"/>
              </a:rPr>
              <a:t>ordonnées</a:t>
            </a:r>
            <a:r>
              <a:rPr lang="en-US">
                <a:cs typeface="Calibri"/>
              </a:rPr>
              <a:t>, les </a:t>
            </a:r>
            <a:r>
              <a:rPr lang="en-US" err="1">
                <a:cs typeface="Calibri"/>
              </a:rPr>
              <a:t>sujets</a:t>
            </a:r>
            <a:r>
              <a:rPr lang="en-US">
                <a:cs typeface="Calibri"/>
              </a:rPr>
              <a:t> </a:t>
            </a:r>
            <a:r>
              <a:rPr lang="en-US" err="1">
                <a:cs typeface="Calibri"/>
              </a:rPr>
              <a:t>passent</a:t>
            </a:r>
            <a:r>
              <a:rPr lang="en-US">
                <a:cs typeface="Calibri"/>
              </a:rPr>
              <a:t> </a:t>
            </a:r>
            <a:r>
              <a:rPr lang="en-US" err="1">
                <a:cs typeface="Calibri"/>
              </a:rPr>
              <a:t>d'une</a:t>
            </a:r>
            <a:r>
              <a:rPr lang="en-US">
                <a:cs typeface="Calibri"/>
              </a:rPr>
              <a:t> étape à </a:t>
            </a:r>
            <a:r>
              <a:rPr lang="en-US" err="1">
                <a:cs typeface="Calibri"/>
              </a:rPr>
              <a:t>l'autre</a:t>
            </a:r>
            <a:r>
              <a:rPr lang="en-US">
                <a:cs typeface="Calibri"/>
              </a:rPr>
              <a:t> dans </a:t>
            </a:r>
            <a:r>
              <a:rPr lang="en-US" err="1">
                <a:cs typeface="Calibri"/>
              </a:rPr>
              <a:t>leur</a:t>
            </a:r>
            <a:r>
              <a:rPr lang="en-US">
                <a:cs typeface="Calibri"/>
              </a:rPr>
              <a:t> "</a:t>
            </a:r>
            <a:r>
              <a:rPr lang="en-US" err="1">
                <a:cs typeface="Calibri"/>
              </a:rPr>
              <a:t>cheminement</a:t>
            </a:r>
            <a:r>
              <a:rPr lang="en-US">
                <a:cs typeface="Calibri"/>
              </a:rPr>
              <a:t>"</a:t>
            </a:r>
          </a:p>
          <a:p>
            <a:pPr marL="285750" indent="-285750">
              <a:buFont typeface="Arial" panose="020B0604020202020204" pitchFamily="34" charset="0"/>
              <a:buChar char="•"/>
            </a:pPr>
            <a:r>
              <a:rPr lang="en-US">
                <a:cs typeface="Calibri"/>
              </a:rPr>
              <a:t>Les </a:t>
            </a:r>
            <a:r>
              <a:rPr lang="en-US" err="1">
                <a:cs typeface="Calibri"/>
              </a:rPr>
              <a:t>barrières</a:t>
            </a:r>
            <a:r>
              <a:rPr lang="en-US">
                <a:cs typeface="Calibri"/>
              </a:rPr>
              <a:t>/obstacles </a:t>
            </a:r>
            <a:r>
              <a:rPr lang="en-US" err="1">
                <a:cs typeface="Calibri"/>
              </a:rPr>
              <a:t>sont</a:t>
            </a:r>
            <a:r>
              <a:rPr lang="en-US">
                <a:cs typeface="Calibri"/>
              </a:rPr>
              <a:t> </a:t>
            </a:r>
            <a:r>
              <a:rPr lang="en-US" err="1">
                <a:cs typeface="Calibri"/>
              </a:rPr>
              <a:t>propres</a:t>
            </a:r>
            <a:r>
              <a:rPr lang="en-US">
                <a:cs typeface="Calibri"/>
              </a:rPr>
              <a:t> à </a:t>
            </a:r>
            <a:r>
              <a:rPr lang="en-US" err="1">
                <a:cs typeface="Calibri"/>
              </a:rPr>
              <a:t>chacune</a:t>
            </a:r>
            <a:r>
              <a:rPr lang="en-US">
                <a:cs typeface="Calibri"/>
              </a:rPr>
              <a:t> des étapes</a:t>
            </a:r>
          </a:p>
          <a:p>
            <a:pPr marL="285750" indent="-285750">
              <a:buFont typeface="Arial" panose="020B0604020202020204" pitchFamily="34" charset="0"/>
              <a:buChar char="•"/>
            </a:pPr>
            <a:r>
              <a:rPr lang="en-US">
                <a:cs typeface="Calibri"/>
              </a:rPr>
              <a:t>La durée des étapes </a:t>
            </a:r>
            <a:r>
              <a:rPr lang="en-US" err="1">
                <a:cs typeface="Calibri"/>
              </a:rPr>
              <a:t>n'est</a:t>
            </a:r>
            <a:r>
              <a:rPr lang="en-US">
                <a:cs typeface="Calibri"/>
              </a:rPr>
              <a:t> pas </a:t>
            </a:r>
            <a:r>
              <a:rPr lang="en-US" err="1">
                <a:cs typeface="Calibri"/>
              </a:rPr>
              <a:t>spécifiée</a:t>
            </a:r>
          </a:p>
        </p:txBody>
      </p:sp>
      <p:grpSp>
        <p:nvGrpSpPr>
          <p:cNvPr id="12" name="Group 11">
            <a:extLst>
              <a:ext uri="{FF2B5EF4-FFF2-40B4-BE49-F238E27FC236}">
                <a16:creationId xmlns:a16="http://schemas.microsoft.com/office/drawing/2014/main" id="{0E9BA458-C4A4-47D6-B40A-DBCD6CB6BFDC}"/>
              </a:ext>
            </a:extLst>
          </p:cNvPr>
          <p:cNvGrpSpPr/>
          <p:nvPr/>
        </p:nvGrpSpPr>
        <p:grpSpPr>
          <a:xfrm>
            <a:off x="2236837" y="5563486"/>
            <a:ext cx="5637433" cy="766926"/>
            <a:chOff x="1744440" y="3462544"/>
            <a:chExt cx="5306400" cy="780626"/>
          </a:xfrm>
        </p:grpSpPr>
        <p:sp>
          <p:nvSpPr>
            <p:cNvPr id="36" name="TextBox 35">
              <a:extLst>
                <a:ext uri="{FF2B5EF4-FFF2-40B4-BE49-F238E27FC236}">
                  <a16:creationId xmlns:a16="http://schemas.microsoft.com/office/drawing/2014/main" id="{BA0CD028-45A5-446D-8F7A-71C1A1D973D3}"/>
                </a:ext>
              </a:extLst>
            </p:cNvPr>
            <p:cNvSpPr txBox="1"/>
            <p:nvPr/>
          </p:nvSpPr>
          <p:spPr>
            <a:xfrm>
              <a:off x="2600893" y="3572962"/>
              <a:ext cx="4449947" cy="657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Modèle</a:t>
              </a:r>
              <a:r>
                <a:rPr lang="en-US"/>
                <a:t> </a:t>
              </a:r>
              <a:r>
                <a:rPr lang="en-US" err="1"/>
                <a:t>processuel</a:t>
              </a:r>
              <a:r>
                <a:rPr lang="en-US"/>
                <a:t> </a:t>
              </a:r>
              <a:r>
                <a:rPr lang="en-US" err="1"/>
                <a:t>d'adoption</a:t>
              </a:r>
              <a:r>
                <a:rPr lang="en-US"/>
                <a:t> </a:t>
              </a:r>
              <a:r>
                <a:rPr lang="en-US" err="1"/>
                <a:t>d'une</a:t>
              </a:r>
              <a:r>
                <a:rPr lang="en-US"/>
                <a:t> </a:t>
              </a:r>
              <a:r>
                <a:rPr lang="en-US" err="1"/>
                <a:t>précaution</a:t>
              </a:r>
              <a:r>
                <a:rPr lang="en-US"/>
                <a:t> (Precaution Adoption Process Model, PAPM)</a:t>
              </a:r>
              <a:endParaRPr lang="en-US">
                <a:cs typeface="Calibri"/>
              </a:endParaRPr>
            </a:p>
          </p:txBody>
        </p:sp>
        <p:grpSp>
          <p:nvGrpSpPr>
            <p:cNvPr id="37" name="Group 36">
              <a:extLst>
                <a:ext uri="{FF2B5EF4-FFF2-40B4-BE49-F238E27FC236}">
                  <a16:creationId xmlns:a16="http://schemas.microsoft.com/office/drawing/2014/main" id="{69E80710-D980-4A53-ADA2-04521033C017}"/>
                </a:ext>
              </a:extLst>
            </p:cNvPr>
            <p:cNvGrpSpPr/>
            <p:nvPr/>
          </p:nvGrpSpPr>
          <p:grpSpPr>
            <a:xfrm>
              <a:off x="1744440" y="3462544"/>
              <a:ext cx="822703" cy="780626"/>
              <a:chOff x="6717770" y="4990151"/>
              <a:chExt cx="822703" cy="780626"/>
            </a:xfrm>
          </p:grpSpPr>
          <p:sp>
            <p:nvSpPr>
              <p:cNvPr id="38" name="Ellipse 67">
                <a:extLst>
                  <a:ext uri="{FF2B5EF4-FFF2-40B4-BE49-F238E27FC236}">
                    <a16:creationId xmlns:a16="http://schemas.microsoft.com/office/drawing/2014/main" id="{9A92BCBA-28DC-4667-8C22-A2C6F16E0FAB}"/>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9" name="Graphique 81" descr="Podcasting avec un remplissage uni">
                <a:extLst>
                  <a:ext uri="{FF2B5EF4-FFF2-40B4-BE49-F238E27FC236}">
                    <a16:creationId xmlns:a16="http://schemas.microsoft.com/office/drawing/2014/main" id="{D8400E67-56D7-421D-9874-DCD29330A7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150" y="5078228"/>
                <a:ext cx="602209" cy="602209"/>
              </a:xfrm>
              <a:prstGeom prst="rect">
                <a:avLst/>
              </a:prstGeom>
            </p:spPr>
          </p:pic>
        </p:grpSp>
      </p:grpSp>
      <p:sp>
        <p:nvSpPr>
          <p:cNvPr id="13" name="Arrow: Bent 12">
            <a:extLst>
              <a:ext uri="{FF2B5EF4-FFF2-40B4-BE49-F238E27FC236}">
                <a16:creationId xmlns:a16="http://schemas.microsoft.com/office/drawing/2014/main" id="{6EE5BBB4-3FBD-4AF8-BFEA-F870272C475D}"/>
              </a:ext>
            </a:extLst>
          </p:cNvPr>
          <p:cNvSpPr/>
          <p:nvPr/>
        </p:nvSpPr>
        <p:spPr>
          <a:xfrm rot="5400000" flipV="1">
            <a:off x="2934660" y="3389256"/>
            <a:ext cx="1488940" cy="267451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1628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28240FE-07B5-46F1-9588-0F071AD5B0B5}"/>
              </a:ext>
            </a:extLst>
          </p:cNvPr>
          <p:cNvGrpSpPr/>
          <p:nvPr/>
        </p:nvGrpSpPr>
        <p:grpSpPr>
          <a:xfrm>
            <a:off x="458837" y="158366"/>
            <a:ext cx="5637433" cy="766926"/>
            <a:chOff x="1744440" y="3462544"/>
            <a:chExt cx="5306400" cy="780626"/>
          </a:xfrm>
        </p:grpSpPr>
        <p:sp>
          <p:nvSpPr>
            <p:cNvPr id="23" name="TextBox 22">
              <a:extLst>
                <a:ext uri="{FF2B5EF4-FFF2-40B4-BE49-F238E27FC236}">
                  <a16:creationId xmlns:a16="http://schemas.microsoft.com/office/drawing/2014/main" id="{A8C003F0-E803-49F9-8DAE-6F1AECF5D7ED}"/>
                </a:ext>
              </a:extLst>
            </p:cNvPr>
            <p:cNvSpPr txBox="1"/>
            <p:nvPr/>
          </p:nvSpPr>
          <p:spPr>
            <a:xfrm>
              <a:off x="2600893" y="3572962"/>
              <a:ext cx="4449947" cy="657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Modèle</a:t>
              </a:r>
              <a:r>
                <a:rPr lang="en-US"/>
                <a:t> </a:t>
              </a:r>
              <a:r>
                <a:rPr lang="en-US" err="1"/>
                <a:t>processuel</a:t>
              </a:r>
              <a:r>
                <a:rPr lang="en-US"/>
                <a:t> </a:t>
              </a:r>
              <a:r>
                <a:rPr lang="en-US" err="1"/>
                <a:t>d'adoption</a:t>
              </a:r>
              <a:r>
                <a:rPr lang="en-US"/>
                <a:t> </a:t>
              </a:r>
              <a:r>
                <a:rPr lang="en-US" err="1"/>
                <a:t>d'une</a:t>
              </a:r>
              <a:r>
                <a:rPr lang="en-US"/>
                <a:t> </a:t>
              </a:r>
              <a:r>
                <a:rPr lang="en-US" err="1"/>
                <a:t>précaution</a:t>
              </a:r>
              <a:r>
                <a:rPr lang="en-US"/>
                <a:t> (Precaution Adoption Process Model, PAPM)</a:t>
              </a:r>
              <a:endParaRPr lang="en-US">
                <a:cs typeface="Calibri"/>
              </a:endParaRPr>
            </a:p>
          </p:txBody>
        </p:sp>
        <p:grpSp>
          <p:nvGrpSpPr>
            <p:cNvPr id="24" name="Group 23">
              <a:extLst>
                <a:ext uri="{FF2B5EF4-FFF2-40B4-BE49-F238E27FC236}">
                  <a16:creationId xmlns:a16="http://schemas.microsoft.com/office/drawing/2014/main" id="{76E4C7F2-8B50-4187-9516-06B03A63D578}"/>
                </a:ext>
              </a:extLst>
            </p:cNvPr>
            <p:cNvGrpSpPr/>
            <p:nvPr/>
          </p:nvGrpSpPr>
          <p:grpSpPr>
            <a:xfrm>
              <a:off x="1744440" y="3462544"/>
              <a:ext cx="822703" cy="780626"/>
              <a:chOff x="6717770" y="4990151"/>
              <a:chExt cx="822703" cy="780626"/>
            </a:xfrm>
          </p:grpSpPr>
          <p:sp>
            <p:nvSpPr>
              <p:cNvPr id="25" name="Ellipse 67">
                <a:extLst>
                  <a:ext uri="{FF2B5EF4-FFF2-40B4-BE49-F238E27FC236}">
                    <a16:creationId xmlns:a16="http://schemas.microsoft.com/office/drawing/2014/main" id="{6836C353-3BA9-4D45-87A9-53D32629D2B6}"/>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Graphique 81" descr="Podcasting avec un remplissage uni">
                <a:extLst>
                  <a:ext uri="{FF2B5EF4-FFF2-40B4-BE49-F238E27FC236}">
                    <a16:creationId xmlns:a16="http://schemas.microsoft.com/office/drawing/2014/main" id="{EA305204-DD40-4698-B7CF-E8EA246829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grpSp>
      <p:pic>
        <p:nvPicPr>
          <p:cNvPr id="2" name="Picture 9">
            <a:extLst>
              <a:ext uri="{FF2B5EF4-FFF2-40B4-BE49-F238E27FC236}">
                <a16:creationId xmlns:a16="http://schemas.microsoft.com/office/drawing/2014/main" id="{7812F49B-DF5F-4550-A623-C923DB3AE5AC}"/>
              </a:ext>
            </a:extLst>
          </p:cNvPr>
          <p:cNvPicPr>
            <a:picLocks noChangeAspect="1"/>
          </p:cNvPicPr>
          <p:nvPr/>
        </p:nvPicPr>
        <p:blipFill>
          <a:blip r:embed="rId4"/>
          <a:stretch>
            <a:fillRect/>
          </a:stretch>
        </p:blipFill>
        <p:spPr>
          <a:xfrm>
            <a:off x="684756" y="1556513"/>
            <a:ext cx="10718103" cy="2899466"/>
          </a:xfrm>
          <a:prstGeom prst="rect">
            <a:avLst/>
          </a:prstGeom>
        </p:spPr>
      </p:pic>
      <p:grpSp>
        <p:nvGrpSpPr>
          <p:cNvPr id="12" name="Group 11">
            <a:extLst>
              <a:ext uri="{FF2B5EF4-FFF2-40B4-BE49-F238E27FC236}">
                <a16:creationId xmlns:a16="http://schemas.microsoft.com/office/drawing/2014/main" id="{78CEE656-2B1E-444E-A18D-5C6ABF19AE5B}"/>
              </a:ext>
            </a:extLst>
          </p:cNvPr>
          <p:cNvGrpSpPr/>
          <p:nvPr/>
        </p:nvGrpSpPr>
        <p:grpSpPr>
          <a:xfrm>
            <a:off x="6320418" y="3649219"/>
            <a:ext cx="5152310" cy="2074420"/>
            <a:chOff x="6320418" y="3649219"/>
            <a:chExt cx="5152310" cy="2074420"/>
          </a:xfrm>
        </p:grpSpPr>
        <p:sp>
          <p:nvSpPr>
            <p:cNvPr id="10" name="Ellipse 66">
              <a:extLst>
                <a:ext uri="{FF2B5EF4-FFF2-40B4-BE49-F238E27FC236}">
                  <a16:creationId xmlns:a16="http://schemas.microsoft.com/office/drawing/2014/main" id="{72210CB6-76BC-4626-A5CD-AED0C2A4E7EC}"/>
                </a:ext>
              </a:extLst>
            </p:cNvPr>
            <p:cNvSpPr/>
            <p:nvPr/>
          </p:nvSpPr>
          <p:spPr>
            <a:xfrm>
              <a:off x="6320418" y="3649219"/>
              <a:ext cx="5000644" cy="2074420"/>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11" name="TextBox 10">
              <a:extLst>
                <a:ext uri="{FF2B5EF4-FFF2-40B4-BE49-F238E27FC236}">
                  <a16:creationId xmlns:a16="http://schemas.microsoft.com/office/drawing/2014/main" id="{2E5E952D-9CC9-4CEC-BB8A-B92201DBE95A}"/>
                </a:ext>
              </a:extLst>
            </p:cNvPr>
            <p:cNvSpPr txBox="1"/>
            <p:nvPr/>
          </p:nvSpPr>
          <p:spPr>
            <a:xfrm>
              <a:off x="6867742" y="4364206"/>
              <a:ext cx="46049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solidFill>
                    <a:schemeClr val="bg1"/>
                  </a:solidFill>
                  <a:cs typeface="Calibri"/>
                </a:rPr>
                <a:t>Retours </a:t>
              </a:r>
              <a:r>
                <a:rPr lang="en-US" err="1">
                  <a:solidFill>
                    <a:schemeClr val="bg1"/>
                  </a:solidFill>
                  <a:cs typeface="Calibri"/>
                </a:rPr>
                <a:t>possibles</a:t>
              </a:r>
              <a:r>
                <a:rPr lang="en-US">
                  <a:solidFill>
                    <a:schemeClr val="bg1"/>
                  </a:solidFill>
                  <a:cs typeface="Calibri"/>
                </a:rPr>
                <a:t> (</a:t>
              </a:r>
              <a:r>
                <a:rPr lang="en-US" err="1">
                  <a:solidFill>
                    <a:schemeClr val="bg1"/>
                  </a:solidFill>
                  <a:cs typeface="Calibri"/>
                </a:rPr>
                <a:t>sauf</a:t>
              </a:r>
              <a:r>
                <a:rPr lang="en-US">
                  <a:solidFill>
                    <a:schemeClr val="bg1"/>
                  </a:solidFill>
                  <a:cs typeface="Calibri"/>
                </a:rPr>
                <a:t> phase 1)</a:t>
              </a:r>
            </a:p>
            <a:p>
              <a:pPr marL="285750" indent="-285750">
                <a:buFont typeface="Arial" panose="020B0604020202020204" pitchFamily="34" charset="0"/>
                <a:buChar char="•"/>
              </a:pPr>
              <a:r>
                <a:rPr lang="en-US" err="1">
                  <a:solidFill>
                    <a:schemeClr val="bg1"/>
                  </a:solidFill>
                  <a:cs typeface="Calibri"/>
                </a:rPr>
                <a:t>Aucune</a:t>
              </a:r>
              <a:r>
                <a:rPr lang="en-US">
                  <a:solidFill>
                    <a:schemeClr val="bg1"/>
                  </a:solidFill>
                  <a:cs typeface="Calibri"/>
                </a:rPr>
                <a:t> </a:t>
              </a:r>
              <a:r>
                <a:rPr lang="en-US" err="1">
                  <a:solidFill>
                    <a:schemeClr val="bg1"/>
                  </a:solidFill>
                  <a:cs typeface="Calibri"/>
                </a:rPr>
                <a:t>linéarité</a:t>
              </a:r>
              <a:r>
                <a:rPr lang="en-US">
                  <a:solidFill>
                    <a:schemeClr val="bg1"/>
                  </a:solidFill>
                  <a:cs typeface="Calibri"/>
                </a:rPr>
                <a:t> </a:t>
              </a:r>
              <a:r>
                <a:rPr lang="en-US" err="1">
                  <a:solidFill>
                    <a:schemeClr val="bg1"/>
                  </a:solidFill>
                  <a:cs typeface="Calibri"/>
                </a:rPr>
                <a:t>réelle</a:t>
              </a:r>
              <a:r>
                <a:rPr lang="en-US">
                  <a:solidFill>
                    <a:schemeClr val="bg1"/>
                  </a:solidFill>
                  <a:cs typeface="Calibri"/>
                </a:rPr>
                <a:t> dans </a:t>
              </a:r>
              <a:r>
                <a:rPr lang="en-US" err="1">
                  <a:solidFill>
                    <a:schemeClr val="bg1"/>
                  </a:solidFill>
                  <a:cs typeface="Calibri"/>
                </a:rPr>
                <a:t>l'évolution</a:t>
              </a:r>
              <a:endParaRPr lang="en-US">
                <a:solidFill>
                  <a:schemeClr val="bg1"/>
                </a:solidFill>
                <a:cs typeface="Calibri"/>
              </a:endParaRPr>
            </a:p>
          </p:txBody>
        </p:sp>
      </p:grpSp>
      <p:sp>
        <p:nvSpPr>
          <p:cNvPr id="13" name="TextBox 12">
            <a:extLst>
              <a:ext uri="{FF2B5EF4-FFF2-40B4-BE49-F238E27FC236}">
                <a16:creationId xmlns:a16="http://schemas.microsoft.com/office/drawing/2014/main" id="{BB3091E2-9CB6-41D1-A1EE-5F82B757DCD7}"/>
              </a:ext>
            </a:extLst>
          </p:cNvPr>
          <p:cNvSpPr txBox="1"/>
          <p:nvPr/>
        </p:nvSpPr>
        <p:spPr>
          <a:xfrm>
            <a:off x="7532318" y="319414"/>
            <a:ext cx="34634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(Weinstein and Sandman, 1992)</a:t>
            </a:r>
          </a:p>
        </p:txBody>
      </p:sp>
    </p:spTree>
    <p:extLst>
      <p:ext uri="{BB962C8B-B14F-4D97-AF65-F5344CB8AC3E}">
        <p14:creationId xmlns:p14="http://schemas.microsoft.com/office/powerpoint/2010/main" val="1600035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28240FE-07B5-46F1-9588-0F071AD5B0B5}"/>
              </a:ext>
            </a:extLst>
          </p:cNvPr>
          <p:cNvGrpSpPr/>
          <p:nvPr/>
        </p:nvGrpSpPr>
        <p:grpSpPr>
          <a:xfrm>
            <a:off x="458837" y="158366"/>
            <a:ext cx="5637433" cy="766926"/>
            <a:chOff x="1744440" y="3462544"/>
            <a:chExt cx="5306400" cy="780626"/>
          </a:xfrm>
        </p:grpSpPr>
        <p:sp>
          <p:nvSpPr>
            <p:cNvPr id="23" name="TextBox 22">
              <a:extLst>
                <a:ext uri="{FF2B5EF4-FFF2-40B4-BE49-F238E27FC236}">
                  <a16:creationId xmlns:a16="http://schemas.microsoft.com/office/drawing/2014/main" id="{A8C003F0-E803-49F9-8DAE-6F1AECF5D7ED}"/>
                </a:ext>
              </a:extLst>
            </p:cNvPr>
            <p:cNvSpPr txBox="1"/>
            <p:nvPr/>
          </p:nvSpPr>
          <p:spPr>
            <a:xfrm>
              <a:off x="2600893" y="3572962"/>
              <a:ext cx="4449947" cy="657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Modèle</a:t>
              </a:r>
              <a:r>
                <a:rPr lang="en-US"/>
                <a:t> </a:t>
              </a:r>
              <a:r>
                <a:rPr lang="en-US" err="1"/>
                <a:t>processuel</a:t>
              </a:r>
              <a:r>
                <a:rPr lang="en-US"/>
                <a:t> </a:t>
              </a:r>
              <a:r>
                <a:rPr lang="en-US" err="1"/>
                <a:t>d'adoption</a:t>
              </a:r>
              <a:r>
                <a:rPr lang="en-US"/>
                <a:t> </a:t>
              </a:r>
              <a:r>
                <a:rPr lang="en-US" err="1"/>
                <a:t>d'une</a:t>
              </a:r>
              <a:r>
                <a:rPr lang="en-US"/>
                <a:t> </a:t>
              </a:r>
              <a:r>
                <a:rPr lang="en-US" err="1"/>
                <a:t>précaution</a:t>
              </a:r>
              <a:r>
                <a:rPr lang="en-US"/>
                <a:t> (Precaution Adoption Process Model, PAPM)</a:t>
              </a:r>
              <a:endParaRPr lang="en-US">
                <a:cs typeface="Calibri"/>
              </a:endParaRPr>
            </a:p>
          </p:txBody>
        </p:sp>
        <p:grpSp>
          <p:nvGrpSpPr>
            <p:cNvPr id="24" name="Group 23">
              <a:extLst>
                <a:ext uri="{FF2B5EF4-FFF2-40B4-BE49-F238E27FC236}">
                  <a16:creationId xmlns:a16="http://schemas.microsoft.com/office/drawing/2014/main" id="{76E4C7F2-8B50-4187-9516-06B03A63D578}"/>
                </a:ext>
              </a:extLst>
            </p:cNvPr>
            <p:cNvGrpSpPr/>
            <p:nvPr/>
          </p:nvGrpSpPr>
          <p:grpSpPr>
            <a:xfrm>
              <a:off x="1744440" y="3462544"/>
              <a:ext cx="822703" cy="780626"/>
              <a:chOff x="6717770" y="4990151"/>
              <a:chExt cx="822703" cy="780626"/>
            </a:xfrm>
          </p:grpSpPr>
          <p:sp>
            <p:nvSpPr>
              <p:cNvPr id="25" name="Ellipse 67">
                <a:extLst>
                  <a:ext uri="{FF2B5EF4-FFF2-40B4-BE49-F238E27FC236}">
                    <a16:creationId xmlns:a16="http://schemas.microsoft.com/office/drawing/2014/main" id="{6836C353-3BA9-4D45-87A9-53D32629D2B6}"/>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Graphique 81" descr="Podcasting avec un remplissage uni">
                <a:extLst>
                  <a:ext uri="{FF2B5EF4-FFF2-40B4-BE49-F238E27FC236}">
                    <a16:creationId xmlns:a16="http://schemas.microsoft.com/office/drawing/2014/main" id="{EA305204-DD40-4698-B7CF-E8EA246829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grpSp>
      <p:pic>
        <p:nvPicPr>
          <p:cNvPr id="2" name="Picture 9">
            <a:extLst>
              <a:ext uri="{FF2B5EF4-FFF2-40B4-BE49-F238E27FC236}">
                <a16:creationId xmlns:a16="http://schemas.microsoft.com/office/drawing/2014/main" id="{7812F49B-DF5F-4550-A623-C923DB3AE5AC}"/>
              </a:ext>
            </a:extLst>
          </p:cNvPr>
          <p:cNvPicPr>
            <a:picLocks noChangeAspect="1"/>
          </p:cNvPicPr>
          <p:nvPr/>
        </p:nvPicPr>
        <p:blipFill>
          <a:blip r:embed="rId4"/>
          <a:stretch>
            <a:fillRect/>
          </a:stretch>
        </p:blipFill>
        <p:spPr>
          <a:xfrm>
            <a:off x="684756" y="1556513"/>
            <a:ext cx="10718103" cy="2899466"/>
          </a:xfrm>
          <a:prstGeom prst="rect">
            <a:avLst/>
          </a:prstGeom>
        </p:spPr>
      </p:pic>
      <p:sp>
        <p:nvSpPr>
          <p:cNvPr id="13" name="TextBox 12">
            <a:extLst>
              <a:ext uri="{FF2B5EF4-FFF2-40B4-BE49-F238E27FC236}">
                <a16:creationId xmlns:a16="http://schemas.microsoft.com/office/drawing/2014/main" id="{BB3091E2-9CB6-41D1-A1EE-5F82B757DCD7}"/>
              </a:ext>
            </a:extLst>
          </p:cNvPr>
          <p:cNvSpPr txBox="1"/>
          <p:nvPr/>
        </p:nvSpPr>
        <p:spPr>
          <a:xfrm>
            <a:off x="7532318" y="319414"/>
            <a:ext cx="34634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(Weinstein and Sandman, 1992)</a:t>
            </a:r>
          </a:p>
        </p:txBody>
      </p:sp>
      <p:grpSp>
        <p:nvGrpSpPr>
          <p:cNvPr id="4" name="Group 3">
            <a:extLst>
              <a:ext uri="{FF2B5EF4-FFF2-40B4-BE49-F238E27FC236}">
                <a16:creationId xmlns:a16="http://schemas.microsoft.com/office/drawing/2014/main" id="{42A49BAE-AB62-4ED0-A981-65A77F8FC3E9}"/>
              </a:ext>
            </a:extLst>
          </p:cNvPr>
          <p:cNvGrpSpPr/>
          <p:nvPr/>
        </p:nvGrpSpPr>
        <p:grpSpPr>
          <a:xfrm>
            <a:off x="1769294" y="2511438"/>
            <a:ext cx="1451603" cy="1009708"/>
            <a:chOff x="1727541" y="2835027"/>
            <a:chExt cx="1451603" cy="1009708"/>
          </a:xfrm>
        </p:grpSpPr>
        <p:sp>
          <p:nvSpPr>
            <p:cNvPr id="10" name="Ellipse 66">
              <a:extLst>
                <a:ext uri="{FF2B5EF4-FFF2-40B4-BE49-F238E27FC236}">
                  <a16:creationId xmlns:a16="http://schemas.microsoft.com/office/drawing/2014/main" id="{72210CB6-76BC-4626-A5CD-AED0C2A4E7EC}"/>
                </a:ext>
              </a:extLst>
            </p:cNvPr>
            <p:cNvSpPr/>
            <p:nvPr/>
          </p:nvSpPr>
          <p:spPr>
            <a:xfrm>
              <a:off x="1727541" y="2835027"/>
              <a:ext cx="1451603" cy="1009708"/>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3" name="TextBox 2">
              <a:extLst>
                <a:ext uri="{FF2B5EF4-FFF2-40B4-BE49-F238E27FC236}">
                  <a16:creationId xmlns:a16="http://schemas.microsoft.com/office/drawing/2014/main" id="{7D20643D-F864-4713-983E-68B0CE96FB12}"/>
                </a:ext>
              </a:extLst>
            </p:cNvPr>
            <p:cNvSpPr txBox="1"/>
            <p:nvPr/>
          </p:nvSpPr>
          <p:spPr>
            <a:xfrm>
              <a:off x="1728592" y="3012509"/>
              <a:ext cx="14384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solidFill>
                    <a:schemeClr val="bg1"/>
                  </a:solidFill>
                  <a:cs typeface="Calibri"/>
                </a:rPr>
                <a:t>Informations</a:t>
              </a:r>
              <a:br>
                <a:rPr lang="en-US">
                  <a:solidFill>
                    <a:schemeClr val="bg1"/>
                  </a:solidFill>
                  <a:cs typeface="Calibri"/>
                </a:rPr>
              </a:br>
              <a:r>
                <a:rPr lang="en-US">
                  <a:solidFill>
                    <a:schemeClr val="bg1"/>
                  </a:solidFill>
                  <a:cs typeface="Calibri"/>
                </a:rPr>
                <a:t> (media)</a:t>
              </a:r>
            </a:p>
          </p:txBody>
        </p:sp>
      </p:grpSp>
      <p:grpSp>
        <p:nvGrpSpPr>
          <p:cNvPr id="5" name="Group 4">
            <a:extLst>
              <a:ext uri="{FF2B5EF4-FFF2-40B4-BE49-F238E27FC236}">
                <a16:creationId xmlns:a16="http://schemas.microsoft.com/office/drawing/2014/main" id="{DDB6382D-6249-42F9-948A-C8557E89752E}"/>
              </a:ext>
            </a:extLst>
          </p:cNvPr>
          <p:cNvGrpSpPr/>
          <p:nvPr/>
        </p:nvGrpSpPr>
        <p:grpSpPr>
          <a:xfrm>
            <a:off x="3544865" y="1102259"/>
            <a:ext cx="1460990" cy="1009708"/>
            <a:chOff x="3544865" y="2855903"/>
            <a:chExt cx="1460990" cy="1009708"/>
          </a:xfrm>
        </p:grpSpPr>
        <p:sp>
          <p:nvSpPr>
            <p:cNvPr id="11" name="Ellipse 66">
              <a:extLst>
                <a:ext uri="{FF2B5EF4-FFF2-40B4-BE49-F238E27FC236}">
                  <a16:creationId xmlns:a16="http://schemas.microsoft.com/office/drawing/2014/main" id="{536D948D-3121-406A-BE50-7B6CB8B1833B}"/>
                </a:ext>
              </a:extLst>
            </p:cNvPr>
            <p:cNvSpPr/>
            <p:nvPr/>
          </p:nvSpPr>
          <p:spPr>
            <a:xfrm>
              <a:off x="3554252" y="2855903"/>
              <a:ext cx="1451603" cy="1009708"/>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12" name="TextBox 11">
              <a:extLst>
                <a:ext uri="{FF2B5EF4-FFF2-40B4-BE49-F238E27FC236}">
                  <a16:creationId xmlns:a16="http://schemas.microsoft.com/office/drawing/2014/main" id="{03E89327-EF47-48C0-9DB9-A10D087B5A25}"/>
                </a:ext>
              </a:extLst>
            </p:cNvPr>
            <p:cNvSpPr txBox="1"/>
            <p:nvPr/>
          </p:nvSpPr>
          <p:spPr>
            <a:xfrm>
              <a:off x="3544865" y="3043823"/>
              <a:ext cx="14384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Informations</a:t>
              </a:r>
              <a:br>
                <a:rPr lang="en-US">
                  <a:solidFill>
                    <a:schemeClr val="bg1"/>
                  </a:solidFill>
                  <a:cs typeface="Calibri"/>
                </a:rPr>
              </a:br>
              <a:r>
                <a:rPr lang="en-US">
                  <a:solidFill>
                    <a:schemeClr val="bg1"/>
                  </a:solidFill>
                  <a:cs typeface="Calibri"/>
                </a:rPr>
                <a:t> + fréquence</a:t>
              </a:r>
            </a:p>
          </p:txBody>
        </p:sp>
      </p:grpSp>
      <p:grpSp>
        <p:nvGrpSpPr>
          <p:cNvPr id="6" name="Group 5">
            <a:extLst>
              <a:ext uri="{FF2B5EF4-FFF2-40B4-BE49-F238E27FC236}">
                <a16:creationId xmlns:a16="http://schemas.microsoft.com/office/drawing/2014/main" id="{79B3CCBA-CFD5-418C-8E9C-27191534D335}"/>
              </a:ext>
            </a:extLst>
          </p:cNvPr>
          <p:cNvGrpSpPr/>
          <p:nvPr/>
        </p:nvGrpSpPr>
        <p:grpSpPr>
          <a:xfrm>
            <a:off x="5318335" y="1070944"/>
            <a:ext cx="1482918" cy="3963762"/>
            <a:chOff x="5318335" y="1070944"/>
            <a:chExt cx="1482918" cy="3963762"/>
          </a:xfrm>
        </p:grpSpPr>
        <p:sp>
          <p:nvSpPr>
            <p:cNvPr id="14" name="Ellipse 66">
              <a:extLst>
                <a:ext uri="{FF2B5EF4-FFF2-40B4-BE49-F238E27FC236}">
                  <a16:creationId xmlns:a16="http://schemas.microsoft.com/office/drawing/2014/main" id="{E1F4906A-8425-4FA8-A6CB-62C44FFC959B}"/>
                </a:ext>
              </a:extLst>
            </p:cNvPr>
            <p:cNvSpPr/>
            <p:nvPr/>
          </p:nvSpPr>
          <p:spPr>
            <a:xfrm>
              <a:off x="5318335" y="1070944"/>
              <a:ext cx="1451603" cy="1281105"/>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15" name="TextBox 14">
              <a:extLst>
                <a:ext uri="{FF2B5EF4-FFF2-40B4-BE49-F238E27FC236}">
                  <a16:creationId xmlns:a16="http://schemas.microsoft.com/office/drawing/2014/main" id="{10B63E0D-D309-4551-AFF0-81429E69C82C}"/>
                </a:ext>
              </a:extLst>
            </p:cNvPr>
            <p:cNvSpPr txBox="1"/>
            <p:nvPr/>
          </p:nvSpPr>
          <p:spPr>
            <a:xfrm>
              <a:off x="5319386" y="1248426"/>
              <a:ext cx="14384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Croyances</a:t>
              </a:r>
              <a:endParaRPr lang="en-US">
                <a:solidFill>
                  <a:schemeClr val="bg1"/>
                </a:solidFill>
              </a:endParaRPr>
            </a:p>
            <a:p>
              <a:pPr algn="ctr"/>
              <a:r>
                <a:rPr lang="en-US">
                  <a:solidFill>
                    <a:schemeClr val="bg1"/>
                  </a:solidFill>
                  <a:cs typeface="Calibri"/>
                </a:rPr>
                <a:t>Sévérité</a:t>
              </a:r>
            </a:p>
            <a:p>
              <a:pPr algn="ctr"/>
              <a:r>
                <a:rPr lang="en-US">
                  <a:solidFill>
                    <a:schemeClr val="bg1"/>
                  </a:solidFill>
                  <a:cs typeface="Calibri"/>
                </a:rPr>
                <a:t>Vulnérabilité</a:t>
              </a:r>
            </a:p>
          </p:txBody>
        </p:sp>
        <p:sp>
          <p:nvSpPr>
            <p:cNvPr id="16" name="Ellipse 66">
              <a:extLst>
                <a:ext uri="{FF2B5EF4-FFF2-40B4-BE49-F238E27FC236}">
                  <a16:creationId xmlns:a16="http://schemas.microsoft.com/office/drawing/2014/main" id="{169DA98C-C9E8-43C8-B0D6-F6164B01619C}"/>
                </a:ext>
              </a:extLst>
            </p:cNvPr>
            <p:cNvSpPr/>
            <p:nvPr/>
          </p:nvSpPr>
          <p:spPr>
            <a:xfrm>
              <a:off x="5349650" y="2480122"/>
              <a:ext cx="1451603" cy="142724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17" name="TextBox 16">
              <a:extLst>
                <a:ext uri="{FF2B5EF4-FFF2-40B4-BE49-F238E27FC236}">
                  <a16:creationId xmlns:a16="http://schemas.microsoft.com/office/drawing/2014/main" id="{623D9A07-FCDB-457F-AF19-54BE378A70D1}"/>
                </a:ext>
              </a:extLst>
            </p:cNvPr>
            <p:cNvSpPr txBox="1"/>
            <p:nvPr/>
          </p:nvSpPr>
          <p:spPr>
            <a:xfrm>
              <a:off x="5350701" y="2657604"/>
              <a:ext cx="14384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Efficacité perçue</a:t>
              </a:r>
            </a:p>
            <a:p>
              <a:pPr algn="ctr"/>
              <a:r>
                <a:rPr lang="en-US">
                  <a:solidFill>
                    <a:schemeClr val="bg1"/>
                  </a:solidFill>
                  <a:cs typeface="Calibri"/>
                </a:rPr>
                <a:t>Obstacles</a:t>
              </a:r>
            </a:p>
            <a:p>
              <a:pPr algn="ctr"/>
              <a:r>
                <a:rPr lang="en-US">
                  <a:solidFill>
                    <a:schemeClr val="bg1"/>
                  </a:solidFill>
                  <a:cs typeface="Calibri"/>
                </a:rPr>
                <a:t>normes</a:t>
              </a:r>
            </a:p>
          </p:txBody>
        </p:sp>
        <p:sp>
          <p:nvSpPr>
            <p:cNvPr id="18" name="Ellipse 66">
              <a:extLst>
                <a:ext uri="{FF2B5EF4-FFF2-40B4-BE49-F238E27FC236}">
                  <a16:creationId xmlns:a16="http://schemas.microsoft.com/office/drawing/2014/main" id="{EEDF65CC-6B0E-4F24-99AF-AC4FD1938706}"/>
                </a:ext>
              </a:extLst>
            </p:cNvPr>
            <p:cNvSpPr/>
            <p:nvPr/>
          </p:nvSpPr>
          <p:spPr>
            <a:xfrm>
              <a:off x="5349649" y="4118943"/>
              <a:ext cx="1420289" cy="915763"/>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19" name="TextBox 18">
              <a:extLst>
                <a:ext uri="{FF2B5EF4-FFF2-40B4-BE49-F238E27FC236}">
                  <a16:creationId xmlns:a16="http://schemas.microsoft.com/office/drawing/2014/main" id="{885F031E-92FF-48E5-922D-5EC580381BFC}"/>
                </a:ext>
              </a:extLst>
            </p:cNvPr>
            <p:cNvSpPr txBox="1"/>
            <p:nvPr/>
          </p:nvSpPr>
          <p:spPr>
            <a:xfrm>
              <a:off x="5319385" y="4275549"/>
              <a:ext cx="14384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Peur</a:t>
              </a:r>
              <a:endParaRPr lang="en-US">
                <a:solidFill>
                  <a:srgbClr val="000000"/>
                </a:solidFill>
                <a:cs typeface="Calibri"/>
              </a:endParaRPr>
            </a:p>
            <a:p>
              <a:pPr algn="ctr"/>
              <a:r>
                <a:rPr lang="en-US">
                  <a:solidFill>
                    <a:schemeClr val="bg1"/>
                  </a:solidFill>
                  <a:cs typeface="Calibri"/>
                </a:rPr>
                <a:t>inquiètude</a:t>
              </a:r>
            </a:p>
          </p:txBody>
        </p:sp>
      </p:grpSp>
      <p:grpSp>
        <p:nvGrpSpPr>
          <p:cNvPr id="7" name="Group 6">
            <a:extLst>
              <a:ext uri="{FF2B5EF4-FFF2-40B4-BE49-F238E27FC236}">
                <a16:creationId xmlns:a16="http://schemas.microsoft.com/office/drawing/2014/main" id="{41FA8E0B-1AE0-45EB-95C2-66C8761EAAB1}"/>
              </a:ext>
            </a:extLst>
          </p:cNvPr>
          <p:cNvGrpSpPr/>
          <p:nvPr/>
        </p:nvGrpSpPr>
        <p:grpSpPr>
          <a:xfrm>
            <a:off x="7124170" y="830861"/>
            <a:ext cx="1877865" cy="2794666"/>
            <a:chOff x="7124170" y="830861"/>
            <a:chExt cx="1877865" cy="2794666"/>
          </a:xfrm>
        </p:grpSpPr>
        <p:sp>
          <p:nvSpPr>
            <p:cNvPr id="20" name="Ellipse 66">
              <a:extLst>
                <a:ext uri="{FF2B5EF4-FFF2-40B4-BE49-F238E27FC236}">
                  <a16:creationId xmlns:a16="http://schemas.microsoft.com/office/drawing/2014/main" id="{493E9DC6-EEFF-431D-A0CF-903855377FB4}"/>
                </a:ext>
              </a:extLst>
            </p:cNvPr>
            <p:cNvSpPr/>
            <p:nvPr/>
          </p:nvSpPr>
          <p:spPr>
            <a:xfrm>
              <a:off x="7124170" y="830861"/>
              <a:ext cx="1451603" cy="1281105"/>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21" name="TextBox 20">
              <a:extLst>
                <a:ext uri="{FF2B5EF4-FFF2-40B4-BE49-F238E27FC236}">
                  <a16:creationId xmlns:a16="http://schemas.microsoft.com/office/drawing/2014/main" id="{C349D458-69A4-445F-B8DA-11BFF5509A32}"/>
                </a:ext>
              </a:extLst>
            </p:cNvPr>
            <p:cNvSpPr txBox="1"/>
            <p:nvPr/>
          </p:nvSpPr>
          <p:spPr>
            <a:xfrm>
              <a:off x="7125221" y="1008343"/>
              <a:ext cx="14384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Effort</a:t>
              </a:r>
            </a:p>
            <a:p>
              <a:pPr algn="ctr"/>
              <a:r>
                <a:rPr lang="en-US">
                  <a:solidFill>
                    <a:schemeClr val="bg1"/>
                  </a:solidFill>
                  <a:cs typeface="Calibri"/>
                </a:rPr>
                <a:t>Temps nécessaire</a:t>
              </a:r>
            </a:p>
            <a:p>
              <a:pPr algn="ctr"/>
              <a:endParaRPr lang="en-US">
                <a:solidFill>
                  <a:schemeClr val="bg1"/>
                </a:solidFill>
                <a:cs typeface="Calibri"/>
              </a:endParaRPr>
            </a:p>
          </p:txBody>
        </p:sp>
        <p:sp>
          <p:nvSpPr>
            <p:cNvPr id="22" name="Ellipse 66">
              <a:extLst>
                <a:ext uri="{FF2B5EF4-FFF2-40B4-BE49-F238E27FC236}">
                  <a16:creationId xmlns:a16="http://schemas.microsoft.com/office/drawing/2014/main" id="{EF8F1B93-0D32-4D85-8C70-F066F4F2D65D}"/>
                </a:ext>
              </a:extLst>
            </p:cNvPr>
            <p:cNvSpPr/>
            <p:nvPr/>
          </p:nvSpPr>
          <p:spPr>
            <a:xfrm>
              <a:off x="7124170" y="2344422"/>
              <a:ext cx="1858698" cy="1281105"/>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28" name="TextBox 27">
              <a:extLst>
                <a:ext uri="{FF2B5EF4-FFF2-40B4-BE49-F238E27FC236}">
                  <a16:creationId xmlns:a16="http://schemas.microsoft.com/office/drawing/2014/main" id="{681F9766-3869-4AD3-8D48-94B125AF33D9}"/>
                </a:ext>
              </a:extLst>
            </p:cNvPr>
            <p:cNvSpPr txBox="1"/>
            <p:nvPr/>
          </p:nvSpPr>
          <p:spPr>
            <a:xfrm>
              <a:off x="7208727" y="2636726"/>
              <a:ext cx="17933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Implémentation</a:t>
              </a:r>
              <a:endParaRPr lang="en-US">
                <a:solidFill>
                  <a:schemeClr val="bg1"/>
                </a:solidFill>
              </a:endParaRPr>
            </a:p>
            <a:p>
              <a:pPr algn="ctr"/>
              <a:r>
                <a:rPr lang="en-US">
                  <a:solidFill>
                    <a:schemeClr val="bg1"/>
                  </a:solidFill>
                  <a:cs typeface="Calibri"/>
                </a:rPr>
                <a:t>Soutien social</a:t>
              </a:r>
            </a:p>
            <a:p>
              <a:pPr algn="ctr"/>
              <a:endParaRPr lang="en-US">
                <a:solidFill>
                  <a:schemeClr val="bg1"/>
                </a:solidFill>
                <a:cs typeface="Calibri"/>
              </a:endParaRPr>
            </a:p>
          </p:txBody>
        </p:sp>
      </p:grpSp>
      <p:grpSp>
        <p:nvGrpSpPr>
          <p:cNvPr id="8" name="Group 7">
            <a:extLst>
              <a:ext uri="{FF2B5EF4-FFF2-40B4-BE49-F238E27FC236}">
                <a16:creationId xmlns:a16="http://schemas.microsoft.com/office/drawing/2014/main" id="{C49FA787-2224-4489-81AB-57064D91089B}"/>
              </a:ext>
            </a:extLst>
          </p:cNvPr>
          <p:cNvGrpSpPr/>
          <p:nvPr/>
        </p:nvGrpSpPr>
        <p:grpSpPr>
          <a:xfrm>
            <a:off x="9097019" y="747353"/>
            <a:ext cx="1649931" cy="1281105"/>
            <a:chOff x="9097019" y="747353"/>
            <a:chExt cx="1649931" cy="1281105"/>
          </a:xfrm>
        </p:grpSpPr>
        <p:sp>
          <p:nvSpPr>
            <p:cNvPr id="29" name="Ellipse 66">
              <a:extLst>
                <a:ext uri="{FF2B5EF4-FFF2-40B4-BE49-F238E27FC236}">
                  <a16:creationId xmlns:a16="http://schemas.microsoft.com/office/drawing/2014/main" id="{9D1EE3C3-6BE9-46B4-878C-88C81BAC86B3}"/>
                </a:ext>
              </a:extLst>
            </p:cNvPr>
            <p:cNvSpPr/>
            <p:nvPr/>
          </p:nvSpPr>
          <p:spPr>
            <a:xfrm>
              <a:off x="9097019" y="747353"/>
              <a:ext cx="1649931" cy="1281105"/>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cs typeface="Calibri"/>
              </a:endParaRPr>
            </a:p>
          </p:txBody>
        </p:sp>
        <p:sp>
          <p:nvSpPr>
            <p:cNvPr id="30" name="TextBox 29">
              <a:extLst>
                <a:ext uri="{FF2B5EF4-FFF2-40B4-BE49-F238E27FC236}">
                  <a16:creationId xmlns:a16="http://schemas.microsoft.com/office/drawing/2014/main" id="{D14A96EE-99B5-4882-B704-C4C1D7E92D50}"/>
                </a:ext>
              </a:extLst>
            </p:cNvPr>
            <p:cNvSpPr txBox="1"/>
            <p:nvPr/>
          </p:nvSpPr>
          <p:spPr>
            <a:xfrm>
              <a:off x="9098069" y="935273"/>
              <a:ext cx="16054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renforcement</a:t>
              </a:r>
              <a:endParaRPr lang="en-US"/>
            </a:p>
            <a:p>
              <a:pPr algn="ctr"/>
              <a:r>
                <a:rPr lang="en-US">
                  <a:solidFill>
                    <a:schemeClr val="bg1"/>
                  </a:solidFill>
                  <a:cs typeface="Calibri"/>
                </a:rPr>
                <a:t>bénéfice/effort</a:t>
              </a:r>
            </a:p>
          </p:txBody>
        </p:sp>
      </p:grpSp>
    </p:spTree>
    <p:extLst>
      <p:ext uri="{BB962C8B-B14F-4D97-AF65-F5344CB8AC3E}">
        <p14:creationId xmlns:p14="http://schemas.microsoft.com/office/powerpoint/2010/main" val="4275670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74CCF0A-7221-4ACF-8202-39B0613C4E2B}"/>
              </a:ext>
            </a:extLst>
          </p:cNvPr>
          <p:cNvGrpSpPr/>
          <p:nvPr/>
        </p:nvGrpSpPr>
        <p:grpSpPr>
          <a:xfrm>
            <a:off x="458837" y="158366"/>
            <a:ext cx="5637433" cy="766926"/>
            <a:chOff x="1744440" y="3462544"/>
            <a:chExt cx="5306400" cy="780626"/>
          </a:xfrm>
        </p:grpSpPr>
        <p:sp>
          <p:nvSpPr>
            <p:cNvPr id="3" name="TextBox 2">
              <a:extLst>
                <a:ext uri="{FF2B5EF4-FFF2-40B4-BE49-F238E27FC236}">
                  <a16:creationId xmlns:a16="http://schemas.microsoft.com/office/drawing/2014/main" id="{7CA560C9-5F11-4B49-A745-AAF5A69B1B2A}"/>
                </a:ext>
              </a:extLst>
            </p:cNvPr>
            <p:cNvSpPr txBox="1"/>
            <p:nvPr/>
          </p:nvSpPr>
          <p:spPr>
            <a:xfrm>
              <a:off x="2600893" y="3572962"/>
              <a:ext cx="4449947" cy="3759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Modèle</a:t>
              </a:r>
              <a:r>
                <a:rPr lang="en-US">
                  <a:cs typeface="Calibri"/>
                </a:rPr>
                <a:t> </a:t>
              </a:r>
              <a:r>
                <a:rPr lang="en-US" err="1">
                  <a:cs typeface="Calibri"/>
                </a:rPr>
                <a:t>TransThéorique</a:t>
              </a:r>
              <a:r>
                <a:rPr lang="en-US">
                  <a:cs typeface="Calibri"/>
                </a:rPr>
                <a:t> (MTT)</a:t>
              </a:r>
            </a:p>
          </p:txBody>
        </p:sp>
        <p:grpSp>
          <p:nvGrpSpPr>
            <p:cNvPr id="4" name="Group 3">
              <a:extLst>
                <a:ext uri="{FF2B5EF4-FFF2-40B4-BE49-F238E27FC236}">
                  <a16:creationId xmlns:a16="http://schemas.microsoft.com/office/drawing/2014/main" id="{0264E947-782F-48F5-8885-9869B4E92307}"/>
                </a:ext>
              </a:extLst>
            </p:cNvPr>
            <p:cNvGrpSpPr/>
            <p:nvPr/>
          </p:nvGrpSpPr>
          <p:grpSpPr>
            <a:xfrm>
              <a:off x="1744440" y="3462544"/>
              <a:ext cx="822703" cy="780626"/>
              <a:chOff x="6717770" y="4990151"/>
              <a:chExt cx="822703" cy="780626"/>
            </a:xfrm>
          </p:grpSpPr>
          <p:sp>
            <p:nvSpPr>
              <p:cNvPr id="5" name="Ellipse 67">
                <a:extLst>
                  <a:ext uri="{FF2B5EF4-FFF2-40B4-BE49-F238E27FC236}">
                    <a16:creationId xmlns:a16="http://schemas.microsoft.com/office/drawing/2014/main" id="{706B13C8-029E-4B5A-8AD3-823EAE6C920D}"/>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D01E287F-7567-45E2-A128-3BD6F1F6CE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grpSp>
      <p:sp>
        <p:nvSpPr>
          <p:cNvPr id="9" name="TextBox 8">
            <a:extLst>
              <a:ext uri="{FF2B5EF4-FFF2-40B4-BE49-F238E27FC236}">
                <a16:creationId xmlns:a16="http://schemas.microsoft.com/office/drawing/2014/main" id="{D077B8E2-BA1C-4477-9D07-E822361D7033}"/>
              </a:ext>
            </a:extLst>
          </p:cNvPr>
          <p:cNvSpPr txBox="1"/>
          <p:nvPr/>
        </p:nvSpPr>
        <p:spPr>
          <a:xfrm>
            <a:off x="7532318" y="319414"/>
            <a:ext cx="34634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(Prochaska, DiClemente)</a:t>
            </a:r>
          </a:p>
        </p:txBody>
      </p:sp>
      <p:pic>
        <p:nvPicPr>
          <p:cNvPr id="2" name="Image 7">
            <a:extLst>
              <a:ext uri="{FF2B5EF4-FFF2-40B4-BE49-F238E27FC236}">
                <a16:creationId xmlns:a16="http://schemas.microsoft.com/office/drawing/2014/main" id="{25C987EA-22EF-87A2-1F48-FA68A51D33EE}"/>
              </a:ext>
            </a:extLst>
          </p:cNvPr>
          <p:cNvPicPr>
            <a:picLocks noChangeAspect="1"/>
          </p:cNvPicPr>
          <p:nvPr/>
        </p:nvPicPr>
        <p:blipFill>
          <a:blip r:embed="rId4"/>
          <a:stretch>
            <a:fillRect/>
          </a:stretch>
        </p:blipFill>
        <p:spPr>
          <a:xfrm>
            <a:off x="2815683" y="985024"/>
            <a:ext cx="5557024" cy="5557024"/>
          </a:xfrm>
          <a:prstGeom prst="rect">
            <a:avLst/>
          </a:prstGeom>
        </p:spPr>
      </p:pic>
    </p:spTree>
    <p:extLst>
      <p:ext uri="{BB962C8B-B14F-4D97-AF65-F5344CB8AC3E}">
        <p14:creationId xmlns:p14="http://schemas.microsoft.com/office/powerpoint/2010/main" val="1831403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DD1CEE9-78EA-4146-BB15-172AD01D1627}"/>
              </a:ext>
            </a:extLst>
          </p:cNvPr>
          <p:cNvGrpSpPr/>
          <p:nvPr/>
        </p:nvGrpSpPr>
        <p:grpSpPr>
          <a:xfrm>
            <a:off x="504830" y="239012"/>
            <a:ext cx="822703" cy="780626"/>
            <a:chOff x="6717770" y="4990151"/>
            <a:chExt cx="822703" cy="780626"/>
          </a:xfrm>
        </p:grpSpPr>
        <p:sp>
          <p:nvSpPr>
            <p:cNvPr id="5" name="Ellipse 67">
              <a:extLst>
                <a:ext uri="{FF2B5EF4-FFF2-40B4-BE49-F238E27FC236}">
                  <a16:creationId xmlns:a16="http://schemas.microsoft.com/office/drawing/2014/main" id="{FD6C9E13-FA0D-4BB5-B11D-63F370C1B239}"/>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19D487BC-7FAA-491D-92D0-1980228F4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9" name="TextBox 8">
            <a:extLst>
              <a:ext uri="{FF2B5EF4-FFF2-40B4-BE49-F238E27FC236}">
                <a16:creationId xmlns:a16="http://schemas.microsoft.com/office/drawing/2014/main" id="{92CB9FD4-3C35-4D32-9475-8C06258A72F3}"/>
              </a:ext>
            </a:extLst>
          </p:cNvPr>
          <p:cNvSpPr txBox="1"/>
          <p:nvPr/>
        </p:nvSpPr>
        <p:spPr>
          <a:xfrm>
            <a:off x="1353468" y="235484"/>
            <a:ext cx="38173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Psychologie</a:t>
            </a:r>
            <a:r>
              <a:rPr lang="en-US" sz="2000" b="1"/>
              <a:t> de la </a:t>
            </a:r>
            <a:r>
              <a:rPr lang="en-US" sz="2000" b="1" err="1"/>
              <a:t>Santé</a:t>
            </a:r>
            <a:r>
              <a:rPr lang="en-US" sz="2000" b="1"/>
              <a:t> : Rappels</a:t>
            </a:r>
            <a:endParaRPr lang="en-US" sz="2000" b="1">
              <a:cs typeface="Calibri"/>
            </a:endParaRPr>
          </a:p>
        </p:txBody>
      </p:sp>
      <p:sp>
        <p:nvSpPr>
          <p:cNvPr id="10" name="TextBox 9">
            <a:extLst>
              <a:ext uri="{FF2B5EF4-FFF2-40B4-BE49-F238E27FC236}">
                <a16:creationId xmlns:a16="http://schemas.microsoft.com/office/drawing/2014/main" id="{03DC0707-3472-49ED-B432-87A2E78DE7A9}"/>
              </a:ext>
            </a:extLst>
          </p:cNvPr>
          <p:cNvSpPr txBox="1"/>
          <p:nvPr/>
        </p:nvSpPr>
        <p:spPr>
          <a:xfrm>
            <a:off x="3467100" y="1038225"/>
            <a:ext cx="51911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 santé peut être vue comme un continuum d'états </a:t>
            </a:r>
            <a:endParaRPr lang="en-US">
              <a:cs typeface="Calibri"/>
            </a:endParaRPr>
          </a:p>
        </p:txBody>
      </p:sp>
      <p:sp>
        <p:nvSpPr>
          <p:cNvPr id="11" name="Arrow: Left-Right 10">
            <a:extLst>
              <a:ext uri="{FF2B5EF4-FFF2-40B4-BE49-F238E27FC236}">
                <a16:creationId xmlns:a16="http://schemas.microsoft.com/office/drawing/2014/main" id="{41E3E3CA-AC1F-471E-91EE-C46FE29ED167}"/>
              </a:ext>
            </a:extLst>
          </p:cNvPr>
          <p:cNvSpPr/>
          <p:nvPr/>
        </p:nvSpPr>
        <p:spPr>
          <a:xfrm>
            <a:off x="2011299" y="1967483"/>
            <a:ext cx="7734300" cy="485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Calibri" panose="020F0502020204030204"/>
            </a:endParaRPr>
          </a:p>
        </p:txBody>
      </p:sp>
      <p:cxnSp>
        <p:nvCxnSpPr>
          <p:cNvPr id="13" name="Straight Arrow Connector 12">
            <a:extLst>
              <a:ext uri="{FF2B5EF4-FFF2-40B4-BE49-F238E27FC236}">
                <a16:creationId xmlns:a16="http://schemas.microsoft.com/office/drawing/2014/main" id="{6E045926-5FE5-42F3-A8E6-FDE1E190774D}"/>
              </a:ext>
            </a:extLst>
          </p:cNvPr>
          <p:cNvCxnSpPr/>
          <p:nvPr/>
        </p:nvCxnSpPr>
        <p:spPr>
          <a:xfrm>
            <a:off x="5876925" y="1733550"/>
            <a:ext cx="0" cy="1038225"/>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5D2B1C-487F-4755-A5D4-9482CBC61A50}"/>
              </a:ext>
            </a:extLst>
          </p:cNvPr>
          <p:cNvSpPr txBox="1"/>
          <p:nvPr/>
        </p:nvSpPr>
        <p:spPr>
          <a:xfrm>
            <a:off x="2190750" y="2028825"/>
            <a:ext cx="819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Mort</a:t>
            </a:r>
          </a:p>
        </p:txBody>
      </p:sp>
      <p:sp>
        <p:nvSpPr>
          <p:cNvPr id="15" name="TextBox 14">
            <a:extLst>
              <a:ext uri="{FF2B5EF4-FFF2-40B4-BE49-F238E27FC236}">
                <a16:creationId xmlns:a16="http://schemas.microsoft.com/office/drawing/2014/main" id="{DCD7FFA1-2639-43EB-9158-4666975EB975}"/>
              </a:ext>
            </a:extLst>
          </p:cNvPr>
          <p:cNvSpPr txBox="1"/>
          <p:nvPr/>
        </p:nvSpPr>
        <p:spPr>
          <a:xfrm>
            <a:off x="5876925" y="24003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Amélioration de la santé</a:t>
            </a:r>
          </a:p>
        </p:txBody>
      </p:sp>
      <p:sp>
        <p:nvSpPr>
          <p:cNvPr id="16" name="TextBox 15">
            <a:extLst>
              <a:ext uri="{FF2B5EF4-FFF2-40B4-BE49-F238E27FC236}">
                <a16:creationId xmlns:a16="http://schemas.microsoft.com/office/drawing/2014/main" id="{2AD09E96-3252-49DA-9374-70FFD61AEDB9}"/>
              </a:ext>
            </a:extLst>
          </p:cNvPr>
          <p:cNvSpPr txBox="1"/>
          <p:nvPr/>
        </p:nvSpPr>
        <p:spPr>
          <a:xfrm>
            <a:off x="3495675" y="24003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Dégradation de la santé</a:t>
            </a:r>
          </a:p>
        </p:txBody>
      </p:sp>
      <p:sp>
        <p:nvSpPr>
          <p:cNvPr id="17" name="TextBox 16">
            <a:extLst>
              <a:ext uri="{FF2B5EF4-FFF2-40B4-BE49-F238E27FC236}">
                <a16:creationId xmlns:a16="http://schemas.microsoft.com/office/drawing/2014/main" id="{76427165-926E-4450-A8E1-0FFCA7B544CC}"/>
              </a:ext>
            </a:extLst>
          </p:cNvPr>
          <p:cNvSpPr txBox="1"/>
          <p:nvPr/>
        </p:nvSpPr>
        <p:spPr>
          <a:xfrm>
            <a:off x="3971925" y="2028825"/>
            <a:ext cx="1905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Signaux anormaux</a:t>
            </a:r>
          </a:p>
        </p:txBody>
      </p:sp>
      <p:sp>
        <p:nvSpPr>
          <p:cNvPr id="18" name="TextBox 17">
            <a:extLst>
              <a:ext uri="{FF2B5EF4-FFF2-40B4-BE49-F238E27FC236}">
                <a16:creationId xmlns:a16="http://schemas.microsoft.com/office/drawing/2014/main" id="{BE7F5BC7-C62F-4CD7-8DA8-FC5A02BCE86D}"/>
              </a:ext>
            </a:extLst>
          </p:cNvPr>
          <p:cNvSpPr txBox="1"/>
          <p:nvPr/>
        </p:nvSpPr>
        <p:spPr>
          <a:xfrm>
            <a:off x="5876925" y="2028825"/>
            <a:ext cx="2314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Signaux dans la norme</a:t>
            </a:r>
          </a:p>
        </p:txBody>
      </p:sp>
      <p:sp>
        <p:nvSpPr>
          <p:cNvPr id="19" name="TextBox 18">
            <a:extLst>
              <a:ext uri="{FF2B5EF4-FFF2-40B4-BE49-F238E27FC236}">
                <a16:creationId xmlns:a16="http://schemas.microsoft.com/office/drawing/2014/main" id="{F9BF0689-1AF9-4A1C-B8CE-85A7CC21EE1C}"/>
              </a:ext>
            </a:extLst>
          </p:cNvPr>
          <p:cNvSpPr txBox="1"/>
          <p:nvPr/>
        </p:nvSpPr>
        <p:spPr>
          <a:xfrm>
            <a:off x="8420100" y="20288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État optimal</a:t>
            </a:r>
          </a:p>
        </p:txBody>
      </p:sp>
      <p:sp>
        <p:nvSpPr>
          <p:cNvPr id="20" name="TextBox 19">
            <a:extLst>
              <a:ext uri="{FF2B5EF4-FFF2-40B4-BE49-F238E27FC236}">
                <a16:creationId xmlns:a16="http://schemas.microsoft.com/office/drawing/2014/main" id="{9E449AD0-B478-4C3C-96CF-0EBB8CFED262}"/>
              </a:ext>
            </a:extLst>
          </p:cNvPr>
          <p:cNvSpPr txBox="1"/>
          <p:nvPr/>
        </p:nvSpPr>
        <p:spPr>
          <a:xfrm>
            <a:off x="809445" y="3106228"/>
            <a:ext cx="1057275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Comportement de santé : Comportement orienté vers un objectif de santé, qui peut lui nuire ou l'améliorer</a:t>
            </a:r>
          </a:p>
          <a:p>
            <a:pPr marL="285750" indent="-285750">
              <a:buFont typeface="Arial"/>
              <a:buChar char="•"/>
            </a:pPr>
            <a:r>
              <a:rPr lang="en-US">
                <a:cs typeface="Calibri"/>
              </a:rPr>
              <a:t>La psychologie de la santé s'intéresse aux aspects psychologiques influençant la santé et la façon de faire face à d'éventuels problème de santé. La cible d'intérêt est l'ensemble de la population et non pas un individu isolé ; il s'agit de regarder globalement les déterminants de la santé et de promouvoir les bons comportements de santé. 4 objectifs :</a:t>
            </a:r>
          </a:p>
          <a:p>
            <a:pPr marL="742950" lvl="1" indent="-285750">
              <a:buFont typeface="Arial"/>
              <a:buChar char="•"/>
            </a:pPr>
            <a:r>
              <a:rPr lang="en-US">
                <a:cs typeface="Calibri"/>
              </a:rPr>
              <a:t>Promotion et maintien de la santé</a:t>
            </a:r>
          </a:p>
          <a:p>
            <a:pPr marL="742950" lvl="1" indent="-285750">
              <a:buFont typeface="Arial"/>
              <a:buChar char="•"/>
            </a:pPr>
            <a:r>
              <a:rPr lang="en-US">
                <a:cs typeface="Calibri"/>
              </a:rPr>
              <a:t>Aspects psychologiques de la prévention et du traitement des maladies</a:t>
            </a:r>
          </a:p>
          <a:p>
            <a:pPr marL="742950" lvl="1" indent="-285750">
              <a:buFont typeface="Arial"/>
              <a:buChar char="•"/>
            </a:pPr>
            <a:r>
              <a:rPr lang="en-US">
                <a:cs typeface="Calibri"/>
              </a:rPr>
              <a:t>Étiologie et corrélats de la maladie avec des facteurs environnementaux/comportementaux/sociaux</a:t>
            </a:r>
          </a:p>
          <a:p>
            <a:pPr marL="742950" lvl="1" indent="-285750">
              <a:buFont typeface="Arial"/>
              <a:buChar char="•"/>
            </a:pPr>
            <a:r>
              <a:rPr lang="en-US">
                <a:cs typeface="Calibri"/>
              </a:rPr>
              <a:t>Contribuer aux politiques de santé publique</a:t>
            </a:r>
          </a:p>
        </p:txBody>
      </p:sp>
    </p:spTree>
    <p:extLst>
      <p:ext uri="{BB962C8B-B14F-4D97-AF65-F5344CB8AC3E}">
        <p14:creationId xmlns:p14="http://schemas.microsoft.com/office/powerpoint/2010/main" val="3523612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7B91D8-7A53-4E5C-955F-9C9E71996C10}"/>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De quoi va-t-on parler ?</a:t>
            </a:r>
            <a:endParaRPr lang="en-US" sz="4000">
              <a:solidFill>
                <a:srgbClr val="FFFFFF"/>
              </a:solidFill>
            </a:endParaRPr>
          </a:p>
        </p:txBody>
      </p:sp>
      <p:grpSp>
        <p:nvGrpSpPr>
          <p:cNvPr id="7" name="Group 6">
            <a:extLst>
              <a:ext uri="{FF2B5EF4-FFF2-40B4-BE49-F238E27FC236}">
                <a16:creationId xmlns:a16="http://schemas.microsoft.com/office/drawing/2014/main" id="{D8C623CA-BB45-407C-BFDF-683AF8327D06}"/>
              </a:ext>
            </a:extLst>
          </p:cNvPr>
          <p:cNvGrpSpPr/>
          <p:nvPr/>
        </p:nvGrpSpPr>
        <p:grpSpPr>
          <a:xfrm>
            <a:off x="1962155" y="2401187"/>
            <a:ext cx="822703" cy="780626"/>
            <a:chOff x="6717770" y="4990151"/>
            <a:chExt cx="822703" cy="780626"/>
          </a:xfrm>
        </p:grpSpPr>
        <p:sp>
          <p:nvSpPr>
            <p:cNvPr id="20" name="Ellipse 67">
              <a:extLst>
                <a:ext uri="{FF2B5EF4-FFF2-40B4-BE49-F238E27FC236}">
                  <a16:creationId xmlns:a16="http://schemas.microsoft.com/office/drawing/2014/main" id="{C8667B77-001F-4FC7-A48A-51BF60332E8E}"/>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4" name="Graphique 81" descr="Podcasting avec un remplissage uni">
              <a:extLst>
                <a:ext uri="{FF2B5EF4-FFF2-40B4-BE49-F238E27FC236}">
                  <a16:creationId xmlns:a16="http://schemas.microsoft.com/office/drawing/2014/main" id="{00797C4A-E029-49B4-8BE3-3F1AA87166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23" name="Ellipse 71">
            <a:extLst>
              <a:ext uri="{FF2B5EF4-FFF2-40B4-BE49-F238E27FC236}">
                <a16:creationId xmlns:a16="http://schemas.microsoft.com/office/drawing/2014/main" id="{5C57BF74-4443-46D5-AC3A-44A2E6A031F4}"/>
              </a:ext>
            </a:extLst>
          </p:cNvPr>
          <p:cNvSpPr/>
          <p:nvPr/>
        </p:nvSpPr>
        <p:spPr>
          <a:xfrm>
            <a:off x="6961221" y="5911606"/>
            <a:ext cx="1676510"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Image 28" descr="Une image contenant invertébré, mollusque&#10;&#10;Description générée automatiquement">
            <a:extLst>
              <a:ext uri="{FF2B5EF4-FFF2-40B4-BE49-F238E27FC236}">
                <a16:creationId xmlns:a16="http://schemas.microsoft.com/office/drawing/2014/main" id="{8D16C942-3AAD-4D15-87A6-4D7D643F6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703" y="6048952"/>
            <a:ext cx="498426" cy="549040"/>
          </a:xfrm>
          <a:prstGeom prst="rect">
            <a:avLst/>
          </a:prstGeom>
        </p:spPr>
      </p:pic>
      <p:grpSp>
        <p:nvGrpSpPr>
          <p:cNvPr id="5" name="Group 4">
            <a:extLst>
              <a:ext uri="{FF2B5EF4-FFF2-40B4-BE49-F238E27FC236}">
                <a16:creationId xmlns:a16="http://schemas.microsoft.com/office/drawing/2014/main" id="{15C353A0-9E9F-4048-A4DD-6D30723D3BEC}"/>
              </a:ext>
            </a:extLst>
          </p:cNvPr>
          <p:cNvGrpSpPr/>
          <p:nvPr/>
        </p:nvGrpSpPr>
        <p:grpSpPr>
          <a:xfrm>
            <a:off x="1040823" y="3450369"/>
            <a:ext cx="822703" cy="780626"/>
            <a:chOff x="1040823" y="3450369"/>
            <a:chExt cx="822703" cy="780626"/>
          </a:xfrm>
        </p:grpSpPr>
        <p:sp>
          <p:nvSpPr>
            <p:cNvPr id="28" name="Ellipse 30">
              <a:extLst>
                <a:ext uri="{FF2B5EF4-FFF2-40B4-BE49-F238E27FC236}">
                  <a16:creationId xmlns:a16="http://schemas.microsoft.com/office/drawing/2014/main" id="{BF2921C0-361F-421D-99B0-ABA4EDBAF9FC}"/>
                </a:ext>
              </a:extLst>
            </p:cNvPr>
            <p:cNvSpPr/>
            <p:nvPr/>
          </p:nvSpPr>
          <p:spPr>
            <a:xfrm>
              <a:off x="1040823" y="345036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9" name="Image 18">
              <a:extLst>
                <a:ext uri="{FF2B5EF4-FFF2-40B4-BE49-F238E27FC236}">
                  <a16:creationId xmlns:a16="http://schemas.microsoft.com/office/drawing/2014/main" id="{0862D66B-C673-46F4-87F9-596F99795DD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55365" y="3543500"/>
              <a:ext cx="585394" cy="585394"/>
            </a:xfrm>
            <a:prstGeom prst="rect">
              <a:avLst/>
            </a:prstGeom>
          </p:spPr>
        </p:pic>
      </p:grpSp>
      <p:sp>
        <p:nvSpPr>
          <p:cNvPr id="6" name="TextBox 5">
            <a:extLst>
              <a:ext uri="{FF2B5EF4-FFF2-40B4-BE49-F238E27FC236}">
                <a16:creationId xmlns:a16="http://schemas.microsoft.com/office/drawing/2014/main" id="{D6CD2C72-9FB2-4B7B-9346-FAC7F2B5786B}"/>
              </a:ext>
            </a:extLst>
          </p:cNvPr>
          <p:cNvSpPr txBox="1"/>
          <p:nvPr/>
        </p:nvSpPr>
        <p:spPr>
          <a:xfrm>
            <a:off x="2810793" y="2397659"/>
            <a:ext cx="38173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Psychologie</a:t>
            </a:r>
            <a:r>
              <a:rPr lang="en-US" sz="2000" b="1"/>
              <a:t> de la </a:t>
            </a:r>
            <a:r>
              <a:rPr lang="en-US" sz="2000" b="1" err="1"/>
              <a:t>Santé</a:t>
            </a:r>
            <a:r>
              <a:rPr lang="en-US" sz="2000" b="1"/>
              <a:t> : Rappels</a:t>
            </a:r>
            <a:endParaRPr lang="en-US" sz="2000" b="1">
              <a:cs typeface="Calibri"/>
            </a:endParaRPr>
          </a:p>
        </p:txBody>
      </p:sp>
      <p:sp>
        <p:nvSpPr>
          <p:cNvPr id="9" name="TextBox 8">
            <a:extLst>
              <a:ext uri="{FF2B5EF4-FFF2-40B4-BE49-F238E27FC236}">
                <a16:creationId xmlns:a16="http://schemas.microsoft.com/office/drawing/2014/main" id="{810676D3-6285-494D-A299-228B279F1D11}"/>
              </a:ext>
            </a:extLst>
          </p:cNvPr>
          <p:cNvSpPr txBox="1"/>
          <p:nvPr/>
        </p:nvSpPr>
        <p:spPr>
          <a:xfrm>
            <a:off x="1916247" y="3522872"/>
            <a:ext cx="31838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Les </a:t>
            </a:r>
            <a:r>
              <a:rPr lang="en-US" sz="2000" b="1" err="1"/>
              <a:t>déterminants</a:t>
            </a:r>
            <a:r>
              <a:rPr lang="en-US" sz="2000" b="1"/>
              <a:t> des </a:t>
            </a:r>
            <a:r>
              <a:rPr lang="en-US" sz="2000" b="1" err="1"/>
              <a:t>comportements</a:t>
            </a:r>
            <a:r>
              <a:rPr lang="en-US" sz="2000" b="1"/>
              <a:t> de </a:t>
            </a:r>
            <a:r>
              <a:rPr lang="en-US" sz="2000" b="1" err="1"/>
              <a:t>Santé</a:t>
            </a:r>
            <a:endParaRPr lang="en-US" sz="2000" b="1">
              <a:cs typeface="Calibri"/>
            </a:endParaRPr>
          </a:p>
        </p:txBody>
      </p:sp>
      <p:sp>
        <p:nvSpPr>
          <p:cNvPr id="30" name="ZoneTexte 51">
            <a:extLst>
              <a:ext uri="{FF2B5EF4-FFF2-40B4-BE49-F238E27FC236}">
                <a16:creationId xmlns:a16="http://schemas.microsoft.com/office/drawing/2014/main" id="{22B93620-926C-410C-9D02-A76FF4D736F1}"/>
              </a:ext>
            </a:extLst>
          </p:cNvPr>
          <p:cNvSpPr txBox="1"/>
          <p:nvPr/>
        </p:nvSpPr>
        <p:spPr>
          <a:xfrm>
            <a:off x="2451595" y="4937442"/>
            <a:ext cx="4415581"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Les modèles du comportement</a:t>
            </a:r>
            <a:endParaRPr lang="en-US" sz="2000">
              <a:cs typeface="Calibri"/>
            </a:endParaRPr>
          </a:p>
        </p:txBody>
      </p:sp>
      <p:sp>
        <p:nvSpPr>
          <p:cNvPr id="31" name="Ellipse 26">
            <a:extLst>
              <a:ext uri="{FF2B5EF4-FFF2-40B4-BE49-F238E27FC236}">
                <a16:creationId xmlns:a16="http://schemas.microsoft.com/office/drawing/2014/main" id="{5501BB51-8264-4B11-8B46-DA80CA4641B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2" name="Image 31" descr="Une image contenant instrument d’écriture, stationnaire&#10;&#10;Description générée automatiquement">
            <a:extLst>
              <a:ext uri="{FF2B5EF4-FFF2-40B4-BE49-F238E27FC236}">
                <a16:creationId xmlns:a16="http://schemas.microsoft.com/office/drawing/2014/main" id="{E2E7FAFE-61F6-4927-8F1E-CB2B4195E08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nvGrpSpPr>
          <p:cNvPr id="35" name="Group 34">
            <a:extLst>
              <a:ext uri="{FF2B5EF4-FFF2-40B4-BE49-F238E27FC236}">
                <a16:creationId xmlns:a16="http://schemas.microsoft.com/office/drawing/2014/main" id="{27D104D1-3FF2-42E6-9D58-C3E7AE2604B8}"/>
              </a:ext>
            </a:extLst>
          </p:cNvPr>
          <p:cNvGrpSpPr/>
          <p:nvPr/>
        </p:nvGrpSpPr>
        <p:grpSpPr>
          <a:xfrm>
            <a:off x="7394848" y="2488351"/>
            <a:ext cx="822703" cy="780626"/>
            <a:chOff x="1041788" y="1478471"/>
            <a:chExt cx="822703" cy="780626"/>
          </a:xfrm>
        </p:grpSpPr>
        <p:sp>
          <p:nvSpPr>
            <p:cNvPr id="33" name="Ellipse 22">
              <a:extLst>
                <a:ext uri="{FF2B5EF4-FFF2-40B4-BE49-F238E27FC236}">
                  <a16:creationId xmlns:a16="http://schemas.microsoft.com/office/drawing/2014/main" id="{1CB384D2-4E8E-4D7F-90FB-D5A0CEA10A89}"/>
                </a:ext>
              </a:extLst>
            </p:cNvPr>
            <p:cNvSpPr/>
            <p:nvPr/>
          </p:nvSpPr>
          <p:spPr>
            <a:xfrm>
              <a:off x="1041788" y="147847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4" name="Image 36">
              <a:extLst>
                <a:ext uri="{FF2B5EF4-FFF2-40B4-BE49-F238E27FC236}">
                  <a16:creationId xmlns:a16="http://schemas.microsoft.com/office/drawing/2014/main" id="{896780A1-3EC5-4D81-9D3F-2220761CDB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2486" y="1563128"/>
              <a:ext cx="459375" cy="536488"/>
            </a:xfrm>
            <a:prstGeom prst="rect">
              <a:avLst/>
            </a:prstGeom>
            <a:effectLst>
              <a:outerShdw blurRad="63500" sx="102000" sy="102000" algn="ctr" rotWithShape="0">
                <a:prstClr val="black">
                  <a:alpha val="40000"/>
                </a:prstClr>
              </a:outerShdw>
            </a:effectLst>
          </p:spPr>
        </p:pic>
      </p:grpSp>
      <p:sp>
        <p:nvSpPr>
          <p:cNvPr id="42" name="TextBox 41">
            <a:extLst>
              <a:ext uri="{FF2B5EF4-FFF2-40B4-BE49-F238E27FC236}">
                <a16:creationId xmlns:a16="http://schemas.microsoft.com/office/drawing/2014/main" id="{B47D2EFE-ADA3-4471-9DCD-941F2A6F0B80}"/>
              </a:ext>
            </a:extLst>
          </p:cNvPr>
          <p:cNvSpPr txBox="1"/>
          <p:nvPr/>
        </p:nvSpPr>
        <p:spPr>
          <a:xfrm>
            <a:off x="8347916" y="2619145"/>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Stress et Coping</a:t>
            </a:r>
            <a:endParaRPr lang="en-US" sz="2000" b="1">
              <a:cs typeface="Calibri"/>
            </a:endParaRPr>
          </a:p>
        </p:txBody>
      </p:sp>
      <p:grpSp>
        <p:nvGrpSpPr>
          <p:cNvPr id="46" name="Group 45">
            <a:extLst>
              <a:ext uri="{FF2B5EF4-FFF2-40B4-BE49-F238E27FC236}">
                <a16:creationId xmlns:a16="http://schemas.microsoft.com/office/drawing/2014/main" id="{75EDA1C4-4609-492D-93FA-15ADF4861066}"/>
              </a:ext>
            </a:extLst>
          </p:cNvPr>
          <p:cNvGrpSpPr/>
          <p:nvPr/>
        </p:nvGrpSpPr>
        <p:grpSpPr>
          <a:xfrm>
            <a:off x="8164875" y="3070407"/>
            <a:ext cx="1637991" cy="1194467"/>
            <a:chOff x="7090730" y="3795684"/>
            <a:chExt cx="1637991" cy="1194467"/>
          </a:xfrm>
        </p:grpSpPr>
        <p:cxnSp>
          <p:nvCxnSpPr>
            <p:cNvPr id="11" name="Connecteur droit 62">
              <a:extLst>
                <a:ext uri="{FF2B5EF4-FFF2-40B4-BE49-F238E27FC236}">
                  <a16:creationId xmlns:a16="http://schemas.microsoft.com/office/drawing/2014/main" id="{E1D59B21-DB9B-4E9C-80B6-398AE7FE3B93}"/>
                </a:ext>
              </a:extLst>
            </p:cNvPr>
            <p:cNvCxnSpPr>
              <a:cxnSpLocks/>
            </p:cNvCxnSpPr>
            <p:nvPr/>
          </p:nvCxnSpPr>
          <p:spPr>
            <a:xfrm>
              <a:off x="7129122" y="3795684"/>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Connecteur droit 63">
              <a:extLst>
                <a:ext uri="{FF2B5EF4-FFF2-40B4-BE49-F238E27FC236}">
                  <a16:creationId xmlns:a16="http://schemas.microsoft.com/office/drawing/2014/main" id="{E5C3C7E9-F8F5-4F06-85A5-AD8444587F51}"/>
                </a:ext>
              </a:extLst>
            </p:cNvPr>
            <p:cNvCxnSpPr>
              <a:cxnSpLocks/>
            </p:cNvCxnSpPr>
            <p:nvPr/>
          </p:nvCxnSpPr>
          <p:spPr>
            <a:xfrm flipH="1">
              <a:off x="7090730" y="4784828"/>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9" name="Ellipse 66">
              <a:extLst>
                <a:ext uri="{FF2B5EF4-FFF2-40B4-BE49-F238E27FC236}">
                  <a16:creationId xmlns:a16="http://schemas.microsoft.com/office/drawing/2014/main" id="{6D3FE50D-51FC-4C9B-BABA-BEAE42A3759B}"/>
                </a:ext>
              </a:extLst>
            </p:cNvPr>
            <p:cNvSpPr/>
            <p:nvPr/>
          </p:nvSpPr>
          <p:spPr>
            <a:xfrm>
              <a:off x="7134838" y="3903215"/>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7" name="Image 33">
              <a:extLst>
                <a:ext uri="{FF2B5EF4-FFF2-40B4-BE49-F238E27FC236}">
                  <a16:creationId xmlns:a16="http://schemas.microsoft.com/office/drawing/2014/main" id="{BED7F35A-1920-440F-BE3F-D8CBB1830A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359" y="4058816"/>
              <a:ext cx="340421" cy="680842"/>
            </a:xfrm>
            <a:prstGeom prst="rect">
              <a:avLst/>
            </a:prstGeom>
          </p:spPr>
        </p:pic>
        <p:pic>
          <p:nvPicPr>
            <p:cNvPr id="43" name="Image 33">
              <a:extLst>
                <a:ext uri="{FF2B5EF4-FFF2-40B4-BE49-F238E27FC236}">
                  <a16:creationId xmlns:a16="http://schemas.microsoft.com/office/drawing/2014/main" id="{60A89594-73EF-456C-99DD-C352CC95F8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8792" y="4233249"/>
              <a:ext cx="340421" cy="680842"/>
            </a:xfrm>
            <a:prstGeom prst="rect">
              <a:avLst/>
            </a:prstGeom>
          </p:spPr>
        </p:pic>
        <p:pic>
          <p:nvPicPr>
            <p:cNvPr id="44" name="Image 33">
              <a:extLst>
                <a:ext uri="{FF2B5EF4-FFF2-40B4-BE49-F238E27FC236}">
                  <a16:creationId xmlns:a16="http://schemas.microsoft.com/office/drawing/2014/main" id="{091D497C-4A12-424A-A5A2-08E0C508CE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7491" y="4003732"/>
              <a:ext cx="340421" cy="680842"/>
            </a:xfrm>
            <a:prstGeom prst="rect">
              <a:avLst/>
            </a:prstGeom>
          </p:spPr>
        </p:pic>
        <p:pic>
          <p:nvPicPr>
            <p:cNvPr id="45" name="Image 33">
              <a:extLst>
                <a:ext uri="{FF2B5EF4-FFF2-40B4-BE49-F238E27FC236}">
                  <a16:creationId xmlns:a16="http://schemas.microsoft.com/office/drawing/2014/main" id="{EA1C274D-7BF9-4FBE-BA21-17F1983C5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3901" y="4104719"/>
              <a:ext cx="340421" cy="680842"/>
            </a:xfrm>
            <a:prstGeom prst="rect">
              <a:avLst/>
            </a:prstGeom>
          </p:spPr>
        </p:pic>
      </p:grpSp>
      <p:sp>
        <p:nvSpPr>
          <p:cNvPr id="47" name="TextBox 46">
            <a:extLst>
              <a:ext uri="{FF2B5EF4-FFF2-40B4-BE49-F238E27FC236}">
                <a16:creationId xmlns:a16="http://schemas.microsoft.com/office/drawing/2014/main" id="{27CDFA19-13A3-4878-A18D-4652E71D070F}"/>
              </a:ext>
            </a:extLst>
          </p:cNvPr>
          <p:cNvSpPr txBox="1"/>
          <p:nvPr/>
        </p:nvSpPr>
        <p:spPr>
          <a:xfrm>
            <a:off x="9721008" y="3322044"/>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Comparaison</a:t>
            </a:r>
            <a:r>
              <a:rPr lang="en-US" sz="2000" b="1"/>
              <a:t> </a:t>
            </a:r>
            <a:r>
              <a:rPr lang="en-US" sz="2000" b="1" err="1"/>
              <a:t>sociale</a:t>
            </a:r>
            <a:r>
              <a:rPr lang="en-US" sz="2000" b="1"/>
              <a:t>  </a:t>
            </a:r>
            <a:r>
              <a:rPr lang="en-US" sz="2000" b="1" err="1"/>
              <a:t>Optimisme</a:t>
            </a:r>
            <a:r>
              <a:rPr lang="en-US" sz="2000" b="1"/>
              <a:t> </a:t>
            </a:r>
            <a:r>
              <a:rPr lang="en-US" sz="2000" b="1" err="1"/>
              <a:t>Comparatif</a:t>
            </a:r>
            <a:endParaRPr lang="en-US" sz="2000" b="1">
              <a:cs typeface="Calibri"/>
            </a:endParaRPr>
          </a:p>
        </p:txBody>
      </p:sp>
      <p:sp>
        <p:nvSpPr>
          <p:cNvPr id="48" name="ZoneTexte 59">
            <a:extLst>
              <a:ext uri="{FF2B5EF4-FFF2-40B4-BE49-F238E27FC236}">
                <a16:creationId xmlns:a16="http://schemas.microsoft.com/office/drawing/2014/main" id="{8942810C-7C81-43EC-9102-2E5277F0DE5B}"/>
              </a:ext>
            </a:extLst>
          </p:cNvPr>
          <p:cNvSpPr txBox="1"/>
          <p:nvPr/>
        </p:nvSpPr>
        <p:spPr>
          <a:xfrm>
            <a:off x="8420326" y="4444653"/>
            <a:ext cx="3616503"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Traits de personnalité</a:t>
            </a:r>
            <a:endParaRPr lang="fr-FR" sz="2000" b="1">
              <a:cs typeface="Calibri"/>
            </a:endParaRPr>
          </a:p>
        </p:txBody>
      </p:sp>
      <p:sp>
        <p:nvSpPr>
          <p:cNvPr id="49" name="Ellipse 66">
            <a:extLst>
              <a:ext uri="{FF2B5EF4-FFF2-40B4-BE49-F238E27FC236}">
                <a16:creationId xmlns:a16="http://schemas.microsoft.com/office/drawing/2014/main" id="{FF03C3B4-9C53-4ED8-9637-62D0E4F70475}"/>
              </a:ext>
            </a:extLst>
          </p:cNvPr>
          <p:cNvSpPr/>
          <p:nvPr/>
        </p:nvSpPr>
        <p:spPr>
          <a:xfrm>
            <a:off x="7557151" y="4279623"/>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0" name="Image 33">
            <a:extLst>
              <a:ext uri="{FF2B5EF4-FFF2-40B4-BE49-F238E27FC236}">
                <a16:creationId xmlns:a16="http://schemas.microsoft.com/office/drawing/2014/main" id="{F9C54B74-56B8-4BFF-9455-0DBD150195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588" y="4334237"/>
            <a:ext cx="340421" cy="680842"/>
          </a:xfrm>
          <a:prstGeom prst="rect">
            <a:avLst/>
          </a:prstGeom>
        </p:spPr>
      </p:pic>
      <p:sp>
        <p:nvSpPr>
          <p:cNvPr id="52" name="TextBox 51">
            <a:extLst>
              <a:ext uri="{FF2B5EF4-FFF2-40B4-BE49-F238E27FC236}">
                <a16:creationId xmlns:a16="http://schemas.microsoft.com/office/drawing/2014/main" id="{21296FEA-DFF7-4285-A03D-B2CF30BAA724}"/>
              </a:ext>
            </a:extLst>
          </p:cNvPr>
          <p:cNvSpPr txBox="1"/>
          <p:nvPr/>
        </p:nvSpPr>
        <p:spPr>
          <a:xfrm>
            <a:off x="8697931" y="5916171"/>
            <a:ext cx="3284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Changement</a:t>
            </a:r>
            <a:r>
              <a:rPr lang="en-US" sz="2000" b="1"/>
              <a:t> par la </a:t>
            </a:r>
            <a:r>
              <a:rPr lang="en-US" sz="2000" b="1" err="1"/>
              <a:t>thérapie</a:t>
            </a:r>
            <a:r>
              <a:rPr lang="en-US" sz="2000" b="1"/>
              <a:t> de type TCC</a:t>
            </a:r>
            <a:endParaRPr lang="en-US" sz="2000" b="1">
              <a:cs typeface="Calibri"/>
            </a:endParaRPr>
          </a:p>
        </p:txBody>
      </p:sp>
      <p:pic>
        <p:nvPicPr>
          <p:cNvPr id="25" name="Graphique 24" descr="Chat avec un remplissage uni">
            <a:extLst>
              <a:ext uri="{FF2B5EF4-FFF2-40B4-BE49-F238E27FC236}">
                <a16:creationId xmlns:a16="http://schemas.microsoft.com/office/drawing/2014/main" id="{4CA3A3F3-56DD-47D6-98BB-02FA2AF10A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3016" y="5910368"/>
            <a:ext cx="650963" cy="650963"/>
          </a:xfrm>
          <a:prstGeom prst="rect">
            <a:avLst/>
          </a:prstGeom>
        </p:spPr>
      </p:pic>
      <p:cxnSp>
        <p:nvCxnSpPr>
          <p:cNvPr id="54" name="Connecteur droit 15">
            <a:extLst>
              <a:ext uri="{FF2B5EF4-FFF2-40B4-BE49-F238E27FC236}">
                <a16:creationId xmlns:a16="http://schemas.microsoft.com/office/drawing/2014/main" id="{44BC759A-6227-494E-9DA4-B76F49EEBAE7}"/>
              </a:ext>
            </a:extLst>
          </p:cNvPr>
          <p:cNvCxnSpPr>
            <a:cxnSpLocks/>
          </p:cNvCxnSpPr>
          <p:nvPr/>
        </p:nvCxnSpPr>
        <p:spPr>
          <a:xfrm flipH="1">
            <a:off x="1674620" y="3024018"/>
            <a:ext cx="390131" cy="46238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15">
            <a:extLst>
              <a:ext uri="{FF2B5EF4-FFF2-40B4-BE49-F238E27FC236}">
                <a16:creationId xmlns:a16="http://schemas.microsoft.com/office/drawing/2014/main" id="{44BC759A-6227-494E-9DA4-B76F49EEBAE7}"/>
              </a:ext>
            </a:extLst>
          </p:cNvPr>
          <p:cNvCxnSpPr>
            <a:cxnSpLocks/>
          </p:cNvCxnSpPr>
          <p:nvPr/>
        </p:nvCxnSpPr>
        <p:spPr>
          <a:xfrm>
            <a:off x="1390541" y="4231857"/>
            <a:ext cx="436135" cy="48074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6" name="Connecteur droit 15">
            <a:extLst>
              <a:ext uri="{FF2B5EF4-FFF2-40B4-BE49-F238E27FC236}">
                <a16:creationId xmlns:a16="http://schemas.microsoft.com/office/drawing/2014/main" id="{44BC759A-6227-494E-9DA4-B76F49EEBAE7}"/>
              </a:ext>
            </a:extLst>
          </p:cNvPr>
          <p:cNvCxnSpPr>
            <a:cxnSpLocks/>
          </p:cNvCxnSpPr>
          <p:nvPr/>
        </p:nvCxnSpPr>
        <p:spPr>
          <a:xfrm>
            <a:off x="1919007" y="5531502"/>
            <a:ext cx="23000" cy="30631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7" name="Connecteur droit 15">
            <a:extLst>
              <a:ext uri="{FF2B5EF4-FFF2-40B4-BE49-F238E27FC236}">
                <a16:creationId xmlns:a16="http://schemas.microsoft.com/office/drawing/2014/main" id="{44BC759A-6227-494E-9DA4-B76F49EEBAE7}"/>
              </a:ext>
            </a:extLst>
          </p:cNvPr>
          <p:cNvCxnSpPr>
            <a:cxnSpLocks/>
          </p:cNvCxnSpPr>
          <p:nvPr/>
        </p:nvCxnSpPr>
        <p:spPr>
          <a:xfrm flipV="1">
            <a:off x="1970073" y="5824616"/>
            <a:ext cx="4595001" cy="3337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8" name="Connecteur droit 15">
            <a:extLst>
              <a:ext uri="{FF2B5EF4-FFF2-40B4-BE49-F238E27FC236}">
                <a16:creationId xmlns:a16="http://schemas.microsoft.com/office/drawing/2014/main" id="{44BC759A-6227-494E-9DA4-B76F49EEBAE7}"/>
              </a:ext>
            </a:extLst>
          </p:cNvPr>
          <p:cNvCxnSpPr>
            <a:cxnSpLocks/>
          </p:cNvCxnSpPr>
          <p:nvPr/>
        </p:nvCxnSpPr>
        <p:spPr>
          <a:xfrm flipH="1">
            <a:off x="6551878" y="2888603"/>
            <a:ext cx="4539" cy="289527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9" name="Connecteur droit 15">
            <a:extLst>
              <a:ext uri="{FF2B5EF4-FFF2-40B4-BE49-F238E27FC236}">
                <a16:creationId xmlns:a16="http://schemas.microsoft.com/office/drawing/2014/main" id="{44BC759A-6227-494E-9DA4-B76F49EEBAE7}"/>
              </a:ext>
            </a:extLst>
          </p:cNvPr>
          <p:cNvCxnSpPr>
            <a:cxnSpLocks/>
          </p:cNvCxnSpPr>
          <p:nvPr/>
        </p:nvCxnSpPr>
        <p:spPr>
          <a:xfrm>
            <a:off x="6556820" y="2878103"/>
            <a:ext cx="840086" cy="1218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0" name="Connecteur droit 15">
            <a:extLst>
              <a:ext uri="{FF2B5EF4-FFF2-40B4-BE49-F238E27FC236}">
                <a16:creationId xmlns:a16="http://schemas.microsoft.com/office/drawing/2014/main" id="{44BC759A-6227-494E-9DA4-B76F49EEBAE7}"/>
              </a:ext>
            </a:extLst>
          </p:cNvPr>
          <p:cNvCxnSpPr>
            <a:cxnSpLocks/>
          </p:cNvCxnSpPr>
          <p:nvPr/>
        </p:nvCxnSpPr>
        <p:spPr>
          <a:xfrm flipH="1">
            <a:off x="7911773" y="5056400"/>
            <a:ext cx="13721" cy="89387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668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66">
            <a:extLst>
              <a:ext uri="{FF2B5EF4-FFF2-40B4-BE49-F238E27FC236}">
                <a16:creationId xmlns:a16="http://schemas.microsoft.com/office/drawing/2014/main" id="{0CDDBF77-EA60-4875-909C-6E09107E8477}"/>
              </a:ext>
            </a:extLst>
          </p:cNvPr>
          <p:cNvSpPr/>
          <p:nvPr/>
        </p:nvSpPr>
        <p:spPr>
          <a:xfrm>
            <a:off x="541358" y="358538"/>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Image 33">
            <a:extLst>
              <a:ext uri="{FF2B5EF4-FFF2-40B4-BE49-F238E27FC236}">
                <a16:creationId xmlns:a16="http://schemas.microsoft.com/office/drawing/2014/main" id="{E6A05AEA-84A2-42F0-9D4C-2D1EB3C2C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79" y="514139"/>
            <a:ext cx="340421" cy="680842"/>
          </a:xfrm>
          <a:prstGeom prst="rect">
            <a:avLst/>
          </a:prstGeom>
        </p:spPr>
      </p:pic>
      <p:pic>
        <p:nvPicPr>
          <p:cNvPr id="18" name="Image 33">
            <a:extLst>
              <a:ext uri="{FF2B5EF4-FFF2-40B4-BE49-F238E27FC236}">
                <a16:creationId xmlns:a16="http://schemas.microsoft.com/office/drawing/2014/main" id="{0AFFF707-8807-40D0-B024-1D120BFD3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12" y="688572"/>
            <a:ext cx="340421" cy="680842"/>
          </a:xfrm>
          <a:prstGeom prst="rect">
            <a:avLst/>
          </a:prstGeom>
        </p:spPr>
      </p:pic>
      <p:pic>
        <p:nvPicPr>
          <p:cNvPr id="20" name="Image 33">
            <a:extLst>
              <a:ext uri="{FF2B5EF4-FFF2-40B4-BE49-F238E27FC236}">
                <a16:creationId xmlns:a16="http://schemas.microsoft.com/office/drawing/2014/main" id="{8777FEB0-7BEB-4697-B68F-8B2F8E0A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11" y="459055"/>
            <a:ext cx="340421" cy="680842"/>
          </a:xfrm>
          <a:prstGeom prst="rect">
            <a:avLst/>
          </a:prstGeom>
        </p:spPr>
      </p:pic>
      <p:pic>
        <p:nvPicPr>
          <p:cNvPr id="22" name="Image 33">
            <a:extLst>
              <a:ext uri="{FF2B5EF4-FFF2-40B4-BE49-F238E27FC236}">
                <a16:creationId xmlns:a16="http://schemas.microsoft.com/office/drawing/2014/main" id="{2456B642-6811-441F-9B82-1CC8E659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421" y="560042"/>
            <a:ext cx="340421" cy="680842"/>
          </a:xfrm>
          <a:prstGeom prst="rect">
            <a:avLst/>
          </a:prstGeom>
        </p:spPr>
      </p:pic>
      <p:sp>
        <p:nvSpPr>
          <p:cNvPr id="24" name="TextBox 23">
            <a:extLst>
              <a:ext uri="{FF2B5EF4-FFF2-40B4-BE49-F238E27FC236}">
                <a16:creationId xmlns:a16="http://schemas.microsoft.com/office/drawing/2014/main" id="{4E5C4401-1524-4E7F-BBB3-7A906B583091}"/>
              </a:ext>
            </a:extLst>
          </p:cNvPr>
          <p:cNvSpPr txBox="1"/>
          <p:nvPr/>
        </p:nvSpPr>
        <p:spPr>
          <a:xfrm>
            <a:off x="2360041" y="604863"/>
            <a:ext cx="554029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Stress et Coping</a:t>
            </a:r>
            <a:endParaRPr lang="fr-FR" dirty="0"/>
          </a:p>
        </p:txBody>
      </p:sp>
      <p:sp>
        <p:nvSpPr>
          <p:cNvPr id="2" name="TextBox 1">
            <a:extLst>
              <a:ext uri="{FF2B5EF4-FFF2-40B4-BE49-F238E27FC236}">
                <a16:creationId xmlns:a16="http://schemas.microsoft.com/office/drawing/2014/main" id="{5FED9905-156B-4D70-AAB7-FE8EE106A7DC}"/>
              </a:ext>
            </a:extLst>
          </p:cNvPr>
          <p:cNvSpPr txBox="1"/>
          <p:nvPr/>
        </p:nvSpPr>
        <p:spPr>
          <a:xfrm>
            <a:off x="2200275" y="1759743"/>
            <a:ext cx="80176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Le stress : (definition intuitive) se </a:t>
            </a:r>
            <a:r>
              <a:rPr lang="en-US" err="1">
                <a:cs typeface="Calibri"/>
              </a:rPr>
              <a:t>sentir</a:t>
            </a:r>
            <a:r>
              <a:rPr lang="en-US">
                <a:cs typeface="Calibri"/>
              </a:rPr>
              <a:t> incapable de </a:t>
            </a:r>
            <a:r>
              <a:rPr lang="en-US" err="1">
                <a:cs typeface="Calibri"/>
              </a:rPr>
              <a:t>répondre</a:t>
            </a:r>
            <a:r>
              <a:rPr lang="en-US">
                <a:cs typeface="Calibri"/>
              </a:rPr>
              <a:t> à la situation</a:t>
            </a:r>
          </a:p>
          <a:p>
            <a:r>
              <a:rPr lang="en-US">
                <a:cs typeface="Calibri"/>
              </a:rPr>
              <a:t>      </a:t>
            </a:r>
            <a:r>
              <a:rPr lang="en-US" err="1">
                <a:cs typeface="Calibri"/>
              </a:rPr>
              <a:t>Défaut</a:t>
            </a:r>
            <a:r>
              <a:rPr lang="en-US">
                <a:cs typeface="Calibri"/>
              </a:rPr>
              <a:t> </a:t>
            </a:r>
            <a:r>
              <a:rPr lang="en-US" err="1">
                <a:cs typeface="Calibri"/>
              </a:rPr>
              <a:t>d'adaptation</a:t>
            </a:r>
            <a:r>
              <a:rPr lang="en-US">
                <a:cs typeface="Calibri"/>
              </a:rPr>
              <a:t> à </a:t>
            </a:r>
            <a:r>
              <a:rPr lang="en-US" err="1">
                <a:cs typeface="Calibri"/>
              </a:rPr>
              <a:t>l'environnement</a:t>
            </a:r>
            <a:endParaRPr lang="en-US">
              <a:cs typeface="Calibri"/>
            </a:endParaRPr>
          </a:p>
          <a:p>
            <a:pPr marL="285750" indent="-285750">
              <a:buFont typeface="Arial"/>
              <a:buChar char="•"/>
            </a:pPr>
            <a:endParaRPr lang="en-US">
              <a:cs typeface="Calibri"/>
            </a:endParaRPr>
          </a:p>
        </p:txBody>
      </p:sp>
      <p:pic>
        <p:nvPicPr>
          <p:cNvPr id="3" name="Picture 3">
            <a:extLst>
              <a:ext uri="{FF2B5EF4-FFF2-40B4-BE49-F238E27FC236}">
                <a16:creationId xmlns:a16="http://schemas.microsoft.com/office/drawing/2014/main" id="{B347F02B-3536-47F8-8CC7-2A8C057EC734}"/>
              </a:ext>
            </a:extLst>
          </p:cNvPr>
          <p:cNvPicPr>
            <a:picLocks noChangeAspect="1"/>
          </p:cNvPicPr>
          <p:nvPr/>
        </p:nvPicPr>
        <p:blipFill>
          <a:blip r:embed="rId3"/>
          <a:stretch>
            <a:fillRect/>
          </a:stretch>
        </p:blipFill>
        <p:spPr>
          <a:xfrm>
            <a:off x="1069181" y="2903361"/>
            <a:ext cx="5183981" cy="3503964"/>
          </a:xfrm>
          <a:prstGeom prst="rect">
            <a:avLst/>
          </a:prstGeom>
        </p:spPr>
      </p:pic>
      <p:sp>
        <p:nvSpPr>
          <p:cNvPr id="4" name="TextBox 3">
            <a:extLst>
              <a:ext uri="{FF2B5EF4-FFF2-40B4-BE49-F238E27FC236}">
                <a16:creationId xmlns:a16="http://schemas.microsoft.com/office/drawing/2014/main" id="{9002CC6B-40F5-44FC-BC2A-D58ACB2F3195}"/>
              </a:ext>
            </a:extLst>
          </p:cNvPr>
          <p:cNvSpPr txBox="1"/>
          <p:nvPr/>
        </p:nvSpPr>
        <p:spPr>
          <a:xfrm>
            <a:off x="7939088" y="3236118"/>
            <a:ext cx="31837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 </a:t>
            </a:r>
            <a:r>
              <a:rPr lang="en-US" err="1"/>
              <a:t>modèle</a:t>
            </a:r>
            <a:r>
              <a:rPr lang="en-US"/>
              <a:t> de </a:t>
            </a:r>
            <a:r>
              <a:rPr lang="en-US" err="1"/>
              <a:t>Selyé</a:t>
            </a:r>
            <a:r>
              <a:rPr lang="en-US"/>
              <a:t> (1956) ne </a:t>
            </a:r>
            <a:r>
              <a:rPr lang="en-US" err="1"/>
              <a:t>prend</a:t>
            </a:r>
            <a:r>
              <a:rPr lang="en-US"/>
              <a:t> pas </a:t>
            </a:r>
            <a:r>
              <a:rPr lang="en-US" err="1"/>
              <a:t>en</a:t>
            </a:r>
            <a:r>
              <a:rPr lang="en-US"/>
              <a:t> </a:t>
            </a:r>
            <a:r>
              <a:rPr lang="en-US" err="1"/>
              <a:t>compte</a:t>
            </a:r>
            <a:r>
              <a:rPr lang="en-US"/>
              <a:t> </a:t>
            </a:r>
            <a:r>
              <a:rPr lang="en-US" err="1"/>
              <a:t>l'état</a:t>
            </a:r>
            <a:r>
              <a:rPr lang="en-US"/>
              <a:t> </a:t>
            </a:r>
            <a:r>
              <a:rPr lang="en-US" err="1"/>
              <a:t>émotionnel</a:t>
            </a:r>
            <a:r>
              <a:rPr lang="en-US"/>
              <a:t> de </a:t>
            </a:r>
            <a:r>
              <a:rPr lang="en-US" err="1"/>
              <a:t>l'individu</a:t>
            </a:r>
            <a:endParaRPr lang="en-US">
              <a:cs typeface="Calibri"/>
            </a:endParaRPr>
          </a:p>
        </p:txBody>
      </p:sp>
    </p:spTree>
    <p:extLst>
      <p:ext uri="{BB962C8B-B14F-4D97-AF65-F5344CB8AC3E}">
        <p14:creationId xmlns:p14="http://schemas.microsoft.com/office/powerpoint/2010/main" val="717535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66">
            <a:extLst>
              <a:ext uri="{FF2B5EF4-FFF2-40B4-BE49-F238E27FC236}">
                <a16:creationId xmlns:a16="http://schemas.microsoft.com/office/drawing/2014/main" id="{0CDDBF77-EA60-4875-909C-6E09107E8477}"/>
              </a:ext>
            </a:extLst>
          </p:cNvPr>
          <p:cNvSpPr/>
          <p:nvPr/>
        </p:nvSpPr>
        <p:spPr>
          <a:xfrm>
            <a:off x="541358" y="358538"/>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Image 33">
            <a:extLst>
              <a:ext uri="{FF2B5EF4-FFF2-40B4-BE49-F238E27FC236}">
                <a16:creationId xmlns:a16="http://schemas.microsoft.com/office/drawing/2014/main" id="{E6A05AEA-84A2-42F0-9D4C-2D1EB3C2C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79" y="514139"/>
            <a:ext cx="340421" cy="680842"/>
          </a:xfrm>
          <a:prstGeom prst="rect">
            <a:avLst/>
          </a:prstGeom>
        </p:spPr>
      </p:pic>
      <p:pic>
        <p:nvPicPr>
          <p:cNvPr id="18" name="Image 33">
            <a:extLst>
              <a:ext uri="{FF2B5EF4-FFF2-40B4-BE49-F238E27FC236}">
                <a16:creationId xmlns:a16="http://schemas.microsoft.com/office/drawing/2014/main" id="{0AFFF707-8807-40D0-B024-1D120BFD3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12" y="688572"/>
            <a:ext cx="340421" cy="680842"/>
          </a:xfrm>
          <a:prstGeom prst="rect">
            <a:avLst/>
          </a:prstGeom>
        </p:spPr>
      </p:pic>
      <p:pic>
        <p:nvPicPr>
          <p:cNvPr id="20" name="Image 33">
            <a:extLst>
              <a:ext uri="{FF2B5EF4-FFF2-40B4-BE49-F238E27FC236}">
                <a16:creationId xmlns:a16="http://schemas.microsoft.com/office/drawing/2014/main" id="{8777FEB0-7BEB-4697-B68F-8B2F8E0A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11" y="459055"/>
            <a:ext cx="340421" cy="680842"/>
          </a:xfrm>
          <a:prstGeom prst="rect">
            <a:avLst/>
          </a:prstGeom>
        </p:spPr>
      </p:pic>
      <p:pic>
        <p:nvPicPr>
          <p:cNvPr id="22" name="Image 33">
            <a:extLst>
              <a:ext uri="{FF2B5EF4-FFF2-40B4-BE49-F238E27FC236}">
                <a16:creationId xmlns:a16="http://schemas.microsoft.com/office/drawing/2014/main" id="{2456B642-6811-441F-9B82-1CC8E659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421" y="560042"/>
            <a:ext cx="340421" cy="680842"/>
          </a:xfrm>
          <a:prstGeom prst="rect">
            <a:avLst/>
          </a:prstGeom>
        </p:spPr>
      </p:pic>
      <p:sp>
        <p:nvSpPr>
          <p:cNvPr id="24" name="TextBox 23">
            <a:extLst>
              <a:ext uri="{FF2B5EF4-FFF2-40B4-BE49-F238E27FC236}">
                <a16:creationId xmlns:a16="http://schemas.microsoft.com/office/drawing/2014/main" id="{4E5C4401-1524-4E7F-BBB3-7A906B583091}"/>
              </a:ext>
            </a:extLst>
          </p:cNvPr>
          <p:cNvSpPr txBox="1"/>
          <p:nvPr/>
        </p:nvSpPr>
        <p:spPr>
          <a:xfrm>
            <a:off x="2276407" y="400424"/>
            <a:ext cx="5410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t>Comparaison</a:t>
            </a:r>
            <a:r>
              <a:rPr lang="en-US" sz="2000" b="1" dirty="0"/>
              <a:t> </a:t>
            </a:r>
            <a:r>
              <a:rPr lang="en-US" sz="2000" b="1" dirty="0" err="1"/>
              <a:t>sociale</a:t>
            </a:r>
            <a:r>
              <a:rPr lang="en-US" sz="2000" b="1" dirty="0"/>
              <a:t>  - Optimisme </a:t>
            </a:r>
            <a:r>
              <a:rPr lang="en-US" sz="2000" b="1" dirty="0" err="1"/>
              <a:t>Comparatif</a:t>
            </a:r>
            <a:endParaRPr lang="en-US" sz="2000" b="1" dirty="0">
              <a:cs typeface="Calibri"/>
            </a:endParaRPr>
          </a:p>
        </p:txBody>
      </p:sp>
      <p:sp>
        <p:nvSpPr>
          <p:cNvPr id="2" name="TextBox 1">
            <a:extLst>
              <a:ext uri="{FF2B5EF4-FFF2-40B4-BE49-F238E27FC236}">
                <a16:creationId xmlns:a16="http://schemas.microsoft.com/office/drawing/2014/main" id="{5FED9905-156B-4D70-AAB7-FE8EE106A7DC}"/>
              </a:ext>
            </a:extLst>
          </p:cNvPr>
          <p:cNvSpPr txBox="1"/>
          <p:nvPr/>
        </p:nvSpPr>
        <p:spPr>
          <a:xfrm>
            <a:off x="2200275" y="1759743"/>
            <a:ext cx="80176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cs typeface="Calibri"/>
            </a:endParaRPr>
          </a:p>
        </p:txBody>
      </p:sp>
      <p:sp>
        <p:nvSpPr>
          <p:cNvPr id="5" name="TextBox 4">
            <a:extLst>
              <a:ext uri="{FF2B5EF4-FFF2-40B4-BE49-F238E27FC236}">
                <a16:creationId xmlns:a16="http://schemas.microsoft.com/office/drawing/2014/main" id="{FCDD3A7C-6C98-4622-90D0-9C6DAEE72F28}"/>
              </a:ext>
            </a:extLst>
          </p:cNvPr>
          <p:cNvSpPr txBox="1"/>
          <p:nvPr/>
        </p:nvSpPr>
        <p:spPr>
          <a:xfrm>
            <a:off x="283144" y="1711668"/>
            <a:ext cx="649366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D'autres</a:t>
            </a:r>
            <a:r>
              <a:rPr lang="en-US" dirty="0">
                <a:cs typeface="Calibri"/>
              </a:rPr>
              <a:t> </a:t>
            </a:r>
            <a:r>
              <a:rPr lang="en-US" dirty="0" err="1">
                <a:cs typeface="Calibri"/>
              </a:rPr>
              <a:t>facteurs</a:t>
            </a:r>
            <a:r>
              <a:rPr lang="en-US" dirty="0">
                <a:cs typeface="Calibri"/>
              </a:rPr>
              <a:t> </a:t>
            </a:r>
            <a:r>
              <a:rPr lang="en-US" dirty="0" err="1">
                <a:cs typeface="Calibri"/>
              </a:rPr>
              <a:t>interviennent</a:t>
            </a:r>
            <a:r>
              <a:rPr lang="en-US" dirty="0">
                <a:cs typeface="Calibri"/>
              </a:rPr>
              <a:t> dans la perception du stress :</a:t>
            </a:r>
          </a:p>
          <a:p>
            <a:pPr marL="285750" indent="-285750">
              <a:buFont typeface="Arial"/>
              <a:buChar char="•"/>
            </a:pPr>
            <a:r>
              <a:rPr lang="en-US" dirty="0">
                <a:cs typeface="Calibri"/>
              </a:rPr>
              <a:t>La </a:t>
            </a:r>
            <a:r>
              <a:rPr lang="en-US" dirty="0" err="1">
                <a:cs typeface="Calibri"/>
              </a:rPr>
              <a:t>nouveauté</a:t>
            </a:r>
            <a:r>
              <a:rPr lang="en-US" dirty="0">
                <a:cs typeface="Calibri"/>
              </a:rPr>
              <a:t> de la situation</a:t>
            </a:r>
            <a:endParaRPr lang="en-US" dirty="0">
              <a:ea typeface="Calibri"/>
              <a:cs typeface="Calibri"/>
            </a:endParaRPr>
          </a:p>
          <a:p>
            <a:pPr marL="285750" indent="-285750">
              <a:buFont typeface="Arial"/>
              <a:buChar char="•"/>
            </a:pPr>
            <a:r>
              <a:rPr lang="en-US" dirty="0">
                <a:cs typeface="Calibri"/>
              </a:rPr>
              <a:t>La </a:t>
            </a:r>
            <a:r>
              <a:rPr lang="en-US" dirty="0" err="1">
                <a:cs typeface="Calibri"/>
              </a:rPr>
              <a:t>possibilité</a:t>
            </a:r>
            <a:r>
              <a:rPr lang="en-US" dirty="0">
                <a:cs typeface="Calibri"/>
              </a:rPr>
              <a:t> de </a:t>
            </a:r>
            <a:r>
              <a:rPr lang="en-US" dirty="0" err="1">
                <a:cs typeface="Calibri"/>
              </a:rPr>
              <a:t>contrôler</a:t>
            </a:r>
            <a:r>
              <a:rPr lang="en-US" dirty="0">
                <a:cs typeface="Calibri"/>
              </a:rPr>
              <a:t> </a:t>
            </a:r>
            <a:endParaRPr lang="en-US" dirty="0">
              <a:ea typeface="Calibri"/>
              <a:cs typeface="Calibri"/>
            </a:endParaRPr>
          </a:p>
          <a:p>
            <a:pPr marL="285750" indent="-285750">
              <a:buFont typeface="Arial"/>
              <a:buChar char="•"/>
            </a:pPr>
            <a:r>
              <a:rPr lang="en-US" dirty="0">
                <a:cs typeface="Calibri"/>
              </a:rPr>
              <a:t>La </a:t>
            </a:r>
            <a:r>
              <a:rPr lang="en-US" dirty="0" err="1">
                <a:cs typeface="Calibri"/>
              </a:rPr>
              <a:t>capacité</a:t>
            </a:r>
            <a:r>
              <a:rPr lang="en-US" dirty="0">
                <a:cs typeface="Calibri"/>
              </a:rPr>
              <a:t> à </a:t>
            </a:r>
            <a:r>
              <a:rPr lang="en-US" dirty="0" err="1">
                <a:cs typeface="Calibri"/>
              </a:rPr>
              <a:t>prévoir</a:t>
            </a:r>
            <a:r>
              <a:rPr lang="en-US" dirty="0">
                <a:cs typeface="Calibri"/>
              </a:rPr>
              <a:t> </a:t>
            </a:r>
            <a:r>
              <a:rPr lang="en-US" dirty="0" err="1">
                <a:cs typeface="Calibri"/>
              </a:rPr>
              <a:t>l'évolution</a:t>
            </a:r>
            <a:endParaRPr lang="en-US" dirty="0">
              <a:cs typeface="Calibri"/>
            </a:endParaRPr>
          </a:p>
          <a:p>
            <a:pPr marL="285750" indent="-285750">
              <a:buFont typeface="Arial"/>
              <a:buChar char="•"/>
            </a:pPr>
            <a:endParaRPr lang="en-US">
              <a:cs typeface="Calibri"/>
            </a:endParaRPr>
          </a:p>
          <a:p>
            <a:r>
              <a:rPr lang="en-US" b="1" dirty="0">
                <a:cs typeface="Calibri"/>
              </a:rPr>
              <a:t>Le stress </a:t>
            </a:r>
            <a:r>
              <a:rPr lang="en-US" b="1" dirty="0" err="1">
                <a:cs typeface="Calibri"/>
              </a:rPr>
              <a:t>est</a:t>
            </a:r>
            <a:r>
              <a:rPr lang="en-US" b="1" dirty="0">
                <a:cs typeface="Calibri"/>
              </a:rPr>
              <a:t> un </a:t>
            </a:r>
            <a:r>
              <a:rPr lang="en-US" b="1" dirty="0" err="1">
                <a:cs typeface="Calibri"/>
              </a:rPr>
              <a:t>résultat</a:t>
            </a:r>
            <a:r>
              <a:rPr lang="en-US" b="1" dirty="0">
                <a:cs typeface="Calibri"/>
              </a:rPr>
              <a:t> </a:t>
            </a:r>
            <a:r>
              <a:rPr lang="en-US" b="1" dirty="0" err="1">
                <a:cs typeface="Calibri"/>
              </a:rPr>
              <a:t>émotionnel</a:t>
            </a:r>
            <a:r>
              <a:rPr lang="en-US" dirty="0">
                <a:cs typeface="Calibri"/>
              </a:rPr>
              <a:t> </a:t>
            </a:r>
            <a:r>
              <a:rPr lang="en-US" dirty="0" err="1">
                <a:cs typeface="Calibri"/>
              </a:rPr>
              <a:t>basé</a:t>
            </a:r>
            <a:r>
              <a:rPr lang="en-US" dirty="0">
                <a:cs typeface="Calibri"/>
              </a:rPr>
              <a:t> sur </a:t>
            </a:r>
            <a:r>
              <a:rPr lang="en-US" dirty="0" err="1">
                <a:cs typeface="Calibri"/>
              </a:rPr>
              <a:t>une</a:t>
            </a:r>
            <a:r>
              <a:rPr lang="en-US" dirty="0">
                <a:cs typeface="Calibri"/>
              </a:rPr>
              <a:t> </a:t>
            </a:r>
            <a:r>
              <a:rPr lang="en-US" dirty="0" err="1">
                <a:cs typeface="Calibri"/>
              </a:rPr>
              <a:t>série</a:t>
            </a:r>
            <a:r>
              <a:rPr lang="en-US" dirty="0">
                <a:cs typeface="Calibri"/>
              </a:rPr>
              <a:t> </a:t>
            </a:r>
            <a:r>
              <a:rPr lang="en-US" dirty="0" err="1">
                <a:cs typeface="Calibri"/>
              </a:rPr>
              <a:t>d'évaluations</a:t>
            </a:r>
            <a:r>
              <a:rPr lang="en-US" dirty="0">
                <a:cs typeface="Calibri"/>
              </a:rPr>
              <a:t> </a:t>
            </a:r>
            <a:r>
              <a:rPr lang="en-US" dirty="0" err="1">
                <a:cs typeface="Calibri"/>
              </a:rPr>
              <a:t>cognitives</a:t>
            </a:r>
            <a:r>
              <a:rPr lang="en-US" dirty="0">
                <a:cs typeface="Calibri"/>
              </a:rPr>
              <a:t> (Lazarus, Folkman, 1984) </a:t>
            </a:r>
            <a:endParaRPr lang="en-US" dirty="0">
              <a:ea typeface="Calibri"/>
              <a:cs typeface="Calibri"/>
            </a:endParaRPr>
          </a:p>
          <a:p>
            <a:endParaRPr lang="en-US"/>
          </a:p>
          <a:p>
            <a:r>
              <a:rPr lang="en-US" dirty="0">
                <a:cs typeface="Calibri"/>
              </a:rPr>
              <a:t>Par </a:t>
            </a:r>
            <a:r>
              <a:rPr lang="en-US" dirty="0" err="1">
                <a:cs typeface="Calibri"/>
              </a:rPr>
              <a:t>exemple</a:t>
            </a:r>
            <a:r>
              <a:rPr lang="en-US" dirty="0">
                <a:cs typeface="Calibri"/>
              </a:rPr>
              <a:t>, un </a:t>
            </a:r>
            <a:r>
              <a:rPr lang="en-US" dirty="0" err="1">
                <a:cs typeface="Calibri"/>
              </a:rPr>
              <a:t>modèle</a:t>
            </a:r>
            <a:r>
              <a:rPr lang="en-US" dirty="0">
                <a:cs typeface="Calibri"/>
              </a:rPr>
              <a:t> très </a:t>
            </a:r>
            <a:r>
              <a:rPr lang="en-US" dirty="0" err="1">
                <a:cs typeface="Calibri"/>
              </a:rPr>
              <a:t>connu</a:t>
            </a:r>
            <a:r>
              <a:rPr lang="en-US" dirty="0">
                <a:cs typeface="Calibri"/>
              </a:rPr>
              <a:t> de </a:t>
            </a:r>
            <a:r>
              <a:rPr lang="en-US" dirty="0" err="1">
                <a:cs typeface="Calibri"/>
              </a:rPr>
              <a:t>psychologie</a:t>
            </a:r>
            <a:r>
              <a:rPr lang="en-US" dirty="0">
                <a:cs typeface="Calibri"/>
              </a:rPr>
              <a:t> cognitive des </a:t>
            </a:r>
            <a:r>
              <a:rPr lang="en-US" dirty="0" err="1">
                <a:cs typeface="Calibri"/>
              </a:rPr>
              <a:t>émotions</a:t>
            </a:r>
            <a:r>
              <a:rPr lang="en-US" dirty="0">
                <a:cs typeface="Calibri"/>
              </a:rPr>
              <a:t> : le </a:t>
            </a:r>
            <a:r>
              <a:rPr lang="en-US" dirty="0" err="1">
                <a:cs typeface="Calibri"/>
              </a:rPr>
              <a:t>modèle</a:t>
            </a:r>
            <a:r>
              <a:rPr lang="en-US" dirty="0">
                <a:cs typeface="Calibri"/>
              </a:rPr>
              <a:t> des 5 </a:t>
            </a:r>
            <a:r>
              <a:rPr lang="en-US" dirty="0" err="1">
                <a:cs typeface="Calibri"/>
              </a:rPr>
              <a:t>processus</a:t>
            </a:r>
            <a:r>
              <a:rPr lang="en-US" dirty="0">
                <a:cs typeface="Calibri"/>
              </a:rPr>
              <a:t> </a:t>
            </a:r>
            <a:r>
              <a:rPr lang="en-US" dirty="0" err="1">
                <a:cs typeface="Calibri"/>
              </a:rPr>
              <a:t>composants</a:t>
            </a:r>
            <a:r>
              <a:rPr lang="en-US" dirty="0">
                <a:cs typeface="Calibri"/>
              </a:rPr>
              <a:t> de Scherer (1992)  :</a:t>
            </a:r>
            <a:endParaRPr lang="en-US" dirty="0">
              <a:ea typeface="Calibri"/>
              <a:cs typeface="Calibri"/>
            </a:endParaRPr>
          </a:p>
          <a:p>
            <a:pPr marL="285750" indent="-285750">
              <a:buFont typeface="Arial"/>
              <a:buChar char="•"/>
            </a:pPr>
            <a:endParaRPr lang="en-US">
              <a:cs typeface="Calibri"/>
            </a:endParaRPr>
          </a:p>
          <a:p>
            <a:pPr marL="285750" indent="-285750">
              <a:buFont typeface="Arial"/>
              <a:buChar char="•"/>
            </a:pPr>
            <a:r>
              <a:rPr lang="en-US" dirty="0" err="1">
                <a:cs typeface="Calibri"/>
              </a:rPr>
              <a:t>Évaluation</a:t>
            </a:r>
            <a:r>
              <a:rPr lang="en-US" dirty="0">
                <a:cs typeface="Calibri"/>
              </a:rPr>
              <a:t> de la </a:t>
            </a:r>
            <a:r>
              <a:rPr lang="en-US" dirty="0" err="1">
                <a:cs typeface="Calibri"/>
              </a:rPr>
              <a:t>nouveauté</a:t>
            </a:r>
            <a:endParaRPr lang="en-US" dirty="0">
              <a:cs typeface="Calibri"/>
            </a:endParaRPr>
          </a:p>
          <a:p>
            <a:pPr marL="285750" indent="-285750">
              <a:buFont typeface="Arial"/>
              <a:buChar char="•"/>
            </a:pPr>
            <a:r>
              <a:rPr lang="en-US" dirty="0">
                <a:cs typeface="Calibri"/>
              </a:rPr>
              <a:t>Evaluation de la valence </a:t>
            </a:r>
            <a:r>
              <a:rPr lang="en-US" dirty="0" err="1">
                <a:cs typeface="Calibri"/>
              </a:rPr>
              <a:t>emotionnelle</a:t>
            </a:r>
            <a:r>
              <a:rPr lang="en-US" dirty="0">
                <a:cs typeface="Calibri"/>
              </a:rPr>
              <a:t> (</a:t>
            </a:r>
            <a:r>
              <a:rPr lang="en-US" dirty="0" err="1">
                <a:cs typeface="Calibri"/>
              </a:rPr>
              <a:t>positive,négative</a:t>
            </a:r>
            <a:r>
              <a:rPr lang="en-US" dirty="0">
                <a:cs typeface="Calibri"/>
              </a:rPr>
              <a:t>)</a:t>
            </a:r>
            <a:endParaRPr lang="en-US" dirty="0">
              <a:ea typeface="Calibri"/>
              <a:cs typeface="Calibri"/>
            </a:endParaRPr>
          </a:p>
          <a:p>
            <a:pPr marL="285750" indent="-285750">
              <a:buFont typeface="Arial"/>
              <a:buChar char="•"/>
            </a:pPr>
            <a:r>
              <a:rPr lang="en-US" dirty="0">
                <a:cs typeface="Calibri"/>
              </a:rPr>
              <a:t>Evaluation de la pertinences par rapport aux buts</a:t>
            </a:r>
            <a:endParaRPr lang="en-US" dirty="0">
              <a:ea typeface="Calibri"/>
              <a:cs typeface="Calibri"/>
            </a:endParaRPr>
          </a:p>
          <a:p>
            <a:pPr marL="285750" indent="-285750">
              <a:buFont typeface="Arial"/>
              <a:buChar char="•"/>
            </a:pPr>
            <a:r>
              <a:rPr lang="en-US" dirty="0" err="1">
                <a:cs typeface="Calibri"/>
              </a:rPr>
              <a:t>Capacité</a:t>
            </a:r>
            <a:r>
              <a:rPr lang="en-US" dirty="0">
                <a:cs typeface="Calibri"/>
              </a:rPr>
              <a:t> à faire face</a:t>
            </a:r>
            <a:endParaRPr lang="en-US" dirty="0">
              <a:ea typeface="Calibri"/>
              <a:cs typeface="Calibri"/>
            </a:endParaRPr>
          </a:p>
          <a:p>
            <a:pPr marL="285750" indent="-285750">
              <a:buFont typeface="Arial"/>
              <a:buChar char="•"/>
            </a:pPr>
            <a:r>
              <a:rPr lang="en-US" dirty="0">
                <a:cs typeface="Calibri"/>
              </a:rPr>
              <a:t>Evaluation par rapport aux </a:t>
            </a:r>
            <a:r>
              <a:rPr lang="en-US" dirty="0" err="1">
                <a:cs typeface="Calibri"/>
              </a:rPr>
              <a:t>normes</a:t>
            </a:r>
            <a:r>
              <a:rPr lang="en-US" dirty="0">
                <a:cs typeface="Calibri"/>
              </a:rPr>
              <a:t> </a:t>
            </a:r>
            <a:r>
              <a:rPr lang="en-US" dirty="0" err="1">
                <a:cs typeface="Calibri"/>
              </a:rPr>
              <a:t>sociales</a:t>
            </a:r>
            <a:endParaRPr lang="en-US" dirty="0">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sp>
        <p:nvSpPr>
          <p:cNvPr id="3" name="TextBox 2">
            <a:extLst>
              <a:ext uri="{FF2B5EF4-FFF2-40B4-BE49-F238E27FC236}">
                <a16:creationId xmlns:a16="http://schemas.microsoft.com/office/drawing/2014/main" id="{E4DA63AD-611D-4375-99E5-9F7CDA80ABC5}"/>
              </a:ext>
            </a:extLst>
          </p:cNvPr>
          <p:cNvSpPr txBox="1"/>
          <p:nvPr/>
        </p:nvSpPr>
        <p:spPr>
          <a:xfrm>
            <a:off x="6636589" y="1762664"/>
            <a:ext cx="556116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Les </a:t>
            </a:r>
            <a:r>
              <a:rPr lang="en-US" dirty="0" err="1"/>
              <a:t>différents</a:t>
            </a:r>
            <a:r>
              <a:rPr lang="en-US" dirty="0"/>
              <a:t> types </a:t>
            </a:r>
            <a:r>
              <a:rPr lang="en-US" b="1" dirty="0" err="1"/>
              <a:t>d'optimisme</a:t>
            </a:r>
            <a:r>
              <a:rPr lang="en-US" b="1" dirty="0"/>
              <a:t> </a:t>
            </a:r>
            <a:r>
              <a:rPr lang="en-US" dirty="0"/>
              <a:t>(</a:t>
            </a:r>
            <a:r>
              <a:rPr lang="en-US" dirty="0" err="1"/>
              <a:t>lorsqu'il</a:t>
            </a:r>
            <a:r>
              <a:rPr lang="en-US" dirty="0"/>
              <a:t> </a:t>
            </a:r>
            <a:r>
              <a:rPr lang="en-US" dirty="0" err="1"/>
              <a:t>est</a:t>
            </a:r>
            <a:r>
              <a:rPr lang="en-US" dirty="0"/>
              <a:t> stable) :</a:t>
            </a:r>
          </a:p>
          <a:p>
            <a:pPr marL="742950" lvl="1" indent="-285750">
              <a:buFont typeface="Arial"/>
              <a:buChar char="•"/>
            </a:pPr>
            <a:r>
              <a:rPr lang="en-US" b="1" dirty="0" err="1">
                <a:cs typeface="Calibri"/>
              </a:rPr>
              <a:t>Dispositionnel</a:t>
            </a:r>
            <a:endParaRPr lang="en-US" b="1">
              <a:ea typeface="Calibri"/>
              <a:cs typeface="Calibri"/>
            </a:endParaRPr>
          </a:p>
          <a:p>
            <a:pPr lvl="1"/>
            <a:r>
              <a:rPr lang="en-US" dirty="0" err="1">
                <a:ea typeface="Calibri"/>
                <a:cs typeface="Calibri"/>
              </a:rPr>
              <a:t>Prédisposition</a:t>
            </a:r>
            <a:r>
              <a:rPr lang="en-US" dirty="0">
                <a:ea typeface="Calibri"/>
                <a:cs typeface="Calibri"/>
              </a:rPr>
              <a:t> </a:t>
            </a:r>
            <a:r>
              <a:rPr lang="en-US" dirty="0" err="1">
                <a:ea typeface="Calibri"/>
                <a:cs typeface="Calibri"/>
              </a:rPr>
              <a:t>personnelle</a:t>
            </a:r>
            <a:r>
              <a:rPr lang="en-US" dirty="0">
                <a:ea typeface="Calibri"/>
                <a:cs typeface="Calibri"/>
              </a:rPr>
              <a:t>, </a:t>
            </a:r>
            <a:r>
              <a:rPr lang="en-US" dirty="0" err="1">
                <a:ea typeface="Calibri"/>
                <a:cs typeface="Calibri"/>
              </a:rPr>
              <a:t>l'individu</a:t>
            </a:r>
            <a:r>
              <a:rPr lang="en-US" dirty="0">
                <a:ea typeface="Calibri"/>
                <a:cs typeface="Calibri"/>
              </a:rPr>
              <a:t> </a:t>
            </a:r>
            <a:r>
              <a:rPr lang="en-US" dirty="0" err="1">
                <a:ea typeface="Calibri"/>
                <a:cs typeface="Calibri"/>
              </a:rPr>
              <a:t>effectue</a:t>
            </a:r>
            <a:r>
              <a:rPr lang="en-US" dirty="0">
                <a:ea typeface="Calibri"/>
                <a:cs typeface="Calibri"/>
              </a:rPr>
              <a:t> </a:t>
            </a:r>
            <a:r>
              <a:rPr lang="en-US" dirty="0" err="1">
                <a:ea typeface="Calibri"/>
                <a:cs typeface="Calibri"/>
              </a:rPr>
              <a:t>une</a:t>
            </a:r>
            <a:r>
              <a:rPr lang="en-US" dirty="0">
                <a:ea typeface="Calibri"/>
                <a:cs typeface="Calibri"/>
              </a:rPr>
              <a:t> balance entre </a:t>
            </a:r>
            <a:r>
              <a:rPr lang="en-US" dirty="0" err="1">
                <a:ea typeface="Calibri"/>
                <a:cs typeface="Calibri"/>
              </a:rPr>
              <a:t>ses</a:t>
            </a:r>
            <a:r>
              <a:rPr lang="en-US" dirty="0">
                <a:ea typeface="Calibri"/>
                <a:cs typeface="Calibri"/>
              </a:rPr>
              <a:t> </a:t>
            </a:r>
            <a:r>
              <a:rPr lang="en-US" dirty="0" err="1">
                <a:ea typeface="Calibri"/>
                <a:cs typeface="Calibri"/>
              </a:rPr>
              <a:t>attentes</a:t>
            </a:r>
            <a:r>
              <a:rPr lang="en-US" dirty="0">
                <a:ea typeface="Calibri"/>
                <a:cs typeface="Calibri"/>
              </a:rPr>
              <a:t> et la situation et </a:t>
            </a:r>
            <a:r>
              <a:rPr lang="en-US" dirty="0" err="1">
                <a:ea typeface="Calibri"/>
                <a:cs typeface="Calibri"/>
              </a:rPr>
              <a:t>évalue</a:t>
            </a:r>
            <a:r>
              <a:rPr lang="en-US" dirty="0">
                <a:ea typeface="Calibri"/>
                <a:cs typeface="Calibri"/>
              </a:rPr>
              <a:t> de </a:t>
            </a:r>
            <a:r>
              <a:rPr lang="en-US" dirty="0" err="1">
                <a:ea typeface="Calibri"/>
                <a:cs typeface="Calibri"/>
              </a:rPr>
              <a:t>façon</a:t>
            </a:r>
            <a:r>
              <a:rPr lang="en-US" dirty="0">
                <a:ea typeface="Calibri"/>
                <a:cs typeface="Calibri"/>
              </a:rPr>
              <a:t> positive les  efforts à </a:t>
            </a:r>
            <a:r>
              <a:rPr lang="en-US" dirty="0" err="1">
                <a:ea typeface="Calibri"/>
                <a:cs typeface="Calibri"/>
              </a:rPr>
              <a:t>mettre</a:t>
            </a:r>
            <a:r>
              <a:rPr lang="en-US" dirty="0">
                <a:ea typeface="Calibri"/>
                <a:cs typeface="Calibri"/>
              </a:rPr>
              <a:t> </a:t>
            </a:r>
            <a:r>
              <a:rPr lang="en-US" dirty="0" err="1">
                <a:ea typeface="Calibri"/>
                <a:cs typeface="Calibri"/>
              </a:rPr>
              <a:t>en</a:t>
            </a:r>
            <a:r>
              <a:rPr lang="en-US" dirty="0">
                <a:ea typeface="Calibri"/>
                <a:cs typeface="Calibri"/>
              </a:rPr>
              <a:t> oeuvre pour </a:t>
            </a:r>
            <a:r>
              <a:rPr lang="en-US" dirty="0" err="1">
                <a:ea typeface="Calibri"/>
                <a:cs typeface="Calibri"/>
              </a:rPr>
              <a:t>atteindre</a:t>
            </a:r>
            <a:r>
              <a:rPr lang="en-US" dirty="0">
                <a:ea typeface="Calibri"/>
                <a:cs typeface="Calibri"/>
              </a:rPr>
              <a:t> </a:t>
            </a:r>
            <a:r>
              <a:rPr lang="en-US" dirty="0" err="1">
                <a:ea typeface="Calibri"/>
                <a:cs typeface="Calibri"/>
              </a:rPr>
              <a:t>ses</a:t>
            </a:r>
            <a:r>
              <a:rPr lang="en-US" dirty="0">
                <a:ea typeface="Calibri"/>
                <a:cs typeface="Calibri"/>
              </a:rPr>
              <a:t> </a:t>
            </a:r>
            <a:r>
              <a:rPr lang="en-US" dirty="0" err="1">
                <a:ea typeface="Calibri"/>
                <a:cs typeface="Calibri"/>
              </a:rPr>
              <a:t>objectifs</a:t>
            </a:r>
            <a:r>
              <a:rPr lang="en-US" dirty="0">
                <a:ea typeface="Calibri"/>
                <a:cs typeface="Calibri"/>
              </a:rPr>
              <a:t>. </a:t>
            </a:r>
            <a:r>
              <a:rPr lang="en-US" dirty="0" err="1">
                <a:ea typeface="Calibri"/>
                <a:cs typeface="Calibri"/>
              </a:rPr>
              <a:t>L'individu</a:t>
            </a:r>
            <a:r>
              <a:rPr lang="en-US" dirty="0">
                <a:ea typeface="Calibri"/>
                <a:cs typeface="Calibri"/>
              </a:rPr>
              <a:t> ne </a:t>
            </a:r>
            <a:r>
              <a:rPr lang="en-US" dirty="0" err="1">
                <a:ea typeface="Calibri"/>
                <a:cs typeface="Calibri"/>
              </a:rPr>
              <a:t>cède</a:t>
            </a:r>
            <a:r>
              <a:rPr lang="en-US" dirty="0">
                <a:ea typeface="Calibri"/>
                <a:cs typeface="Calibri"/>
              </a:rPr>
              <a:t> pas au </a:t>
            </a:r>
            <a:r>
              <a:rPr lang="en-US" dirty="0" err="1">
                <a:ea typeface="Calibri"/>
                <a:cs typeface="Calibri"/>
              </a:rPr>
              <a:t>découragement</a:t>
            </a:r>
            <a:r>
              <a:rPr lang="en-US" dirty="0">
                <a:ea typeface="Calibri"/>
                <a:cs typeface="Calibri"/>
              </a:rPr>
              <a:t>.</a:t>
            </a:r>
          </a:p>
          <a:p>
            <a:pPr marL="742950" lvl="1" indent="-285750">
              <a:buFont typeface="Arial"/>
              <a:buChar char="•"/>
            </a:pPr>
            <a:r>
              <a:rPr lang="en-US" b="1" dirty="0" err="1">
                <a:ea typeface="Calibri" panose="020F0502020204030204"/>
                <a:cs typeface="Calibri"/>
              </a:rPr>
              <a:t>Défensif</a:t>
            </a:r>
            <a:endParaRPr lang="en-US" b="1">
              <a:ea typeface="Calibri" panose="020F0502020204030204"/>
              <a:cs typeface="Calibri"/>
            </a:endParaRPr>
          </a:p>
          <a:p>
            <a:pPr lvl="1"/>
            <a:r>
              <a:rPr lang="en-US" dirty="0">
                <a:ea typeface="Calibri" panose="020F0502020204030204"/>
                <a:cs typeface="Calibri"/>
              </a:rPr>
              <a:t>La </a:t>
            </a:r>
            <a:r>
              <a:rPr lang="en-US" dirty="0" err="1">
                <a:ea typeface="Calibri" panose="020F0502020204030204"/>
                <a:cs typeface="Calibri"/>
              </a:rPr>
              <a:t>personne</a:t>
            </a:r>
            <a:r>
              <a:rPr lang="en-US" dirty="0">
                <a:ea typeface="Calibri" panose="020F0502020204030204"/>
                <a:cs typeface="Calibri"/>
              </a:rPr>
              <a:t> </a:t>
            </a:r>
            <a:r>
              <a:rPr lang="en-US" dirty="0" err="1">
                <a:ea typeface="Calibri" panose="020F0502020204030204"/>
                <a:cs typeface="Calibri"/>
              </a:rPr>
              <a:t>anticipe</a:t>
            </a:r>
            <a:r>
              <a:rPr lang="en-US" dirty="0">
                <a:ea typeface="Calibri" panose="020F0502020204030204"/>
                <a:cs typeface="Calibri"/>
              </a:rPr>
              <a:t> (</a:t>
            </a:r>
            <a:r>
              <a:rPr lang="en-US" dirty="0" err="1">
                <a:ea typeface="Calibri" panose="020F0502020204030204"/>
                <a:cs typeface="Calibri"/>
              </a:rPr>
              <a:t>ou</a:t>
            </a:r>
            <a:r>
              <a:rPr lang="en-US" dirty="0">
                <a:ea typeface="Calibri" panose="020F0502020204030204"/>
                <a:cs typeface="Calibri"/>
              </a:rPr>
              <a:t> </a:t>
            </a:r>
            <a:r>
              <a:rPr lang="en-US" dirty="0" err="1">
                <a:ea typeface="Calibri" panose="020F0502020204030204"/>
                <a:cs typeface="Calibri"/>
              </a:rPr>
              <a:t>réagit</a:t>
            </a:r>
            <a:r>
              <a:rPr lang="en-US" dirty="0">
                <a:ea typeface="Calibri" panose="020F0502020204030204"/>
                <a:cs typeface="Calibri"/>
              </a:rPr>
              <a:t>) à un </a:t>
            </a:r>
            <a:r>
              <a:rPr lang="en-US" dirty="0" err="1">
                <a:ea typeface="Calibri" panose="020F0502020204030204"/>
                <a:cs typeface="Calibri"/>
              </a:rPr>
              <a:t>potentiel</a:t>
            </a:r>
            <a:r>
              <a:rPr lang="en-US" dirty="0">
                <a:ea typeface="Calibri" panose="020F0502020204030204"/>
                <a:cs typeface="Calibri"/>
              </a:rPr>
              <a:t> obstacle et </a:t>
            </a:r>
            <a:r>
              <a:rPr lang="en-US" dirty="0" err="1">
                <a:ea typeface="Calibri" panose="020F0502020204030204"/>
                <a:cs typeface="Calibri"/>
              </a:rPr>
              <a:t>élabore</a:t>
            </a:r>
            <a:r>
              <a:rPr lang="en-US" dirty="0">
                <a:ea typeface="Calibri" panose="020F0502020204030204"/>
                <a:cs typeface="Calibri"/>
              </a:rPr>
              <a:t> un plan </a:t>
            </a:r>
            <a:r>
              <a:rPr lang="en-US" dirty="0" err="1">
                <a:ea typeface="Calibri" panose="020F0502020204030204"/>
                <a:cs typeface="Calibri"/>
              </a:rPr>
              <a:t>d'action</a:t>
            </a:r>
            <a:r>
              <a:rPr lang="en-US" dirty="0">
                <a:ea typeface="Calibri" panose="020F0502020204030204"/>
                <a:cs typeface="Calibri"/>
              </a:rPr>
              <a:t> de </a:t>
            </a:r>
            <a:r>
              <a:rPr lang="en-US" dirty="0" err="1">
                <a:ea typeface="Calibri" panose="020F0502020204030204"/>
                <a:cs typeface="Calibri"/>
              </a:rPr>
              <a:t>changement</a:t>
            </a:r>
            <a:r>
              <a:rPr lang="en-US" dirty="0">
                <a:ea typeface="Calibri" panose="020F0502020204030204"/>
                <a:cs typeface="Calibri"/>
              </a:rPr>
              <a:t> de </a:t>
            </a:r>
            <a:r>
              <a:rPr lang="en-US" dirty="0" err="1">
                <a:ea typeface="Calibri" panose="020F0502020204030204"/>
                <a:cs typeface="Calibri"/>
              </a:rPr>
              <a:t>comportement</a:t>
            </a:r>
            <a:r>
              <a:rPr lang="en-US" dirty="0">
                <a:ea typeface="Calibri" panose="020F0502020204030204"/>
                <a:cs typeface="Calibri"/>
              </a:rPr>
              <a:t>. </a:t>
            </a:r>
            <a:r>
              <a:rPr lang="en-US" dirty="0" err="1">
                <a:ea typeface="Calibri" panose="020F0502020204030204"/>
                <a:cs typeface="Calibri"/>
              </a:rPr>
              <a:t>Contribue</a:t>
            </a:r>
            <a:r>
              <a:rPr lang="en-US" dirty="0">
                <a:ea typeface="Calibri" panose="020F0502020204030204"/>
                <a:cs typeface="Calibri"/>
              </a:rPr>
              <a:t> à </a:t>
            </a:r>
            <a:r>
              <a:rPr lang="en-US" dirty="0" err="1">
                <a:ea typeface="Calibri" panose="020F0502020204030204"/>
                <a:cs typeface="Calibri"/>
              </a:rPr>
              <a:t>garder</a:t>
            </a:r>
            <a:r>
              <a:rPr lang="en-US" dirty="0">
                <a:ea typeface="Calibri" panose="020F0502020204030204"/>
                <a:cs typeface="Calibri"/>
              </a:rPr>
              <a:t> </a:t>
            </a:r>
            <a:r>
              <a:rPr lang="en-US" dirty="0" err="1">
                <a:ea typeface="Calibri" panose="020F0502020204030204"/>
                <a:cs typeface="Calibri"/>
              </a:rPr>
              <a:t>une</a:t>
            </a:r>
            <a:r>
              <a:rPr lang="en-US" dirty="0">
                <a:ea typeface="Calibri" panose="020F0502020204030204"/>
                <a:cs typeface="Calibri"/>
              </a:rPr>
              <a:t> bonne </a:t>
            </a:r>
            <a:r>
              <a:rPr lang="en-US" dirty="0" err="1">
                <a:ea typeface="Calibri" panose="020F0502020204030204"/>
                <a:cs typeface="Calibri"/>
              </a:rPr>
              <a:t>estime</a:t>
            </a:r>
            <a:r>
              <a:rPr lang="en-US" dirty="0">
                <a:ea typeface="Calibri" panose="020F0502020204030204"/>
                <a:cs typeface="Calibri"/>
              </a:rPr>
              <a:t> de soi</a:t>
            </a:r>
          </a:p>
          <a:p>
            <a:pPr marL="742950" lvl="1" indent="-285750">
              <a:buFont typeface="Arial"/>
              <a:buChar char="•"/>
            </a:pPr>
            <a:endParaRPr lang="en-US" dirty="0">
              <a:ea typeface="Calibri" panose="020F0502020204030204"/>
              <a:cs typeface="Calibri"/>
            </a:endParaRPr>
          </a:p>
          <a:p>
            <a:pPr marL="742950" lvl="1" indent="-285750">
              <a:buFont typeface="Arial"/>
              <a:buChar char="•"/>
            </a:pPr>
            <a:endParaRPr lang="en-US">
              <a:ea typeface="Calibri" panose="020F0502020204030204"/>
              <a:cs typeface="Calibri"/>
            </a:endParaRPr>
          </a:p>
        </p:txBody>
      </p:sp>
    </p:spTree>
    <p:extLst>
      <p:ext uri="{BB962C8B-B14F-4D97-AF65-F5344CB8AC3E}">
        <p14:creationId xmlns:p14="http://schemas.microsoft.com/office/powerpoint/2010/main" val="1034721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66">
            <a:extLst>
              <a:ext uri="{FF2B5EF4-FFF2-40B4-BE49-F238E27FC236}">
                <a16:creationId xmlns:a16="http://schemas.microsoft.com/office/drawing/2014/main" id="{0CDDBF77-EA60-4875-909C-6E09107E8477}"/>
              </a:ext>
            </a:extLst>
          </p:cNvPr>
          <p:cNvSpPr/>
          <p:nvPr/>
        </p:nvSpPr>
        <p:spPr>
          <a:xfrm>
            <a:off x="541358" y="358538"/>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Image 33">
            <a:extLst>
              <a:ext uri="{FF2B5EF4-FFF2-40B4-BE49-F238E27FC236}">
                <a16:creationId xmlns:a16="http://schemas.microsoft.com/office/drawing/2014/main" id="{E6A05AEA-84A2-42F0-9D4C-2D1EB3C2C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79" y="514139"/>
            <a:ext cx="340421" cy="680842"/>
          </a:xfrm>
          <a:prstGeom prst="rect">
            <a:avLst/>
          </a:prstGeom>
        </p:spPr>
      </p:pic>
      <p:pic>
        <p:nvPicPr>
          <p:cNvPr id="18" name="Image 33">
            <a:extLst>
              <a:ext uri="{FF2B5EF4-FFF2-40B4-BE49-F238E27FC236}">
                <a16:creationId xmlns:a16="http://schemas.microsoft.com/office/drawing/2014/main" id="{0AFFF707-8807-40D0-B024-1D120BFD3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12" y="688572"/>
            <a:ext cx="340421" cy="680842"/>
          </a:xfrm>
          <a:prstGeom prst="rect">
            <a:avLst/>
          </a:prstGeom>
        </p:spPr>
      </p:pic>
      <p:pic>
        <p:nvPicPr>
          <p:cNvPr id="20" name="Image 33">
            <a:extLst>
              <a:ext uri="{FF2B5EF4-FFF2-40B4-BE49-F238E27FC236}">
                <a16:creationId xmlns:a16="http://schemas.microsoft.com/office/drawing/2014/main" id="{8777FEB0-7BEB-4697-B68F-8B2F8E0A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11" y="459055"/>
            <a:ext cx="340421" cy="680842"/>
          </a:xfrm>
          <a:prstGeom prst="rect">
            <a:avLst/>
          </a:prstGeom>
        </p:spPr>
      </p:pic>
      <p:pic>
        <p:nvPicPr>
          <p:cNvPr id="22" name="Image 33">
            <a:extLst>
              <a:ext uri="{FF2B5EF4-FFF2-40B4-BE49-F238E27FC236}">
                <a16:creationId xmlns:a16="http://schemas.microsoft.com/office/drawing/2014/main" id="{2456B642-6811-441F-9B82-1CC8E659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421" y="560042"/>
            <a:ext cx="340421" cy="680842"/>
          </a:xfrm>
          <a:prstGeom prst="rect">
            <a:avLst/>
          </a:prstGeom>
        </p:spPr>
      </p:pic>
      <p:sp>
        <p:nvSpPr>
          <p:cNvPr id="24" name="TextBox 23">
            <a:extLst>
              <a:ext uri="{FF2B5EF4-FFF2-40B4-BE49-F238E27FC236}">
                <a16:creationId xmlns:a16="http://schemas.microsoft.com/office/drawing/2014/main" id="{4E5C4401-1524-4E7F-BBB3-7A906B583091}"/>
              </a:ext>
            </a:extLst>
          </p:cNvPr>
          <p:cNvSpPr txBox="1"/>
          <p:nvPr/>
        </p:nvSpPr>
        <p:spPr>
          <a:xfrm>
            <a:off x="2053383" y="511504"/>
            <a:ext cx="48874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Comparaison</a:t>
            </a:r>
            <a:r>
              <a:rPr lang="en-US" sz="2000" b="1"/>
              <a:t> </a:t>
            </a:r>
            <a:r>
              <a:rPr lang="en-US" sz="2000" b="1" err="1"/>
              <a:t>sociale</a:t>
            </a:r>
            <a:r>
              <a:rPr lang="en-US" sz="2000" b="1"/>
              <a:t>  </a:t>
            </a:r>
            <a:r>
              <a:rPr lang="en-US" sz="2000" b="1" err="1"/>
              <a:t>Optimisme</a:t>
            </a:r>
            <a:r>
              <a:rPr lang="en-US" sz="2000" b="1"/>
              <a:t> </a:t>
            </a:r>
            <a:r>
              <a:rPr lang="en-US" sz="2000" b="1" err="1"/>
              <a:t>Comparatif</a:t>
            </a:r>
            <a:endParaRPr lang="en-US" sz="2000" b="1">
              <a:cs typeface="Calibri"/>
            </a:endParaRPr>
          </a:p>
        </p:txBody>
      </p:sp>
      <p:sp>
        <p:nvSpPr>
          <p:cNvPr id="2" name="TextBox 1">
            <a:extLst>
              <a:ext uri="{FF2B5EF4-FFF2-40B4-BE49-F238E27FC236}">
                <a16:creationId xmlns:a16="http://schemas.microsoft.com/office/drawing/2014/main" id="{5FED9905-156B-4D70-AAB7-FE8EE106A7DC}"/>
              </a:ext>
            </a:extLst>
          </p:cNvPr>
          <p:cNvSpPr txBox="1"/>
          <p:nvPr/>
        </p:nvSpPr>
        <p:spPr>
          <a:xfrm>
            <a:off x="2200275" y="1759743"/>
            <a:ext cx="80176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cs typeface="Calibri"/>
            </a:endParaRPr>
          </a:p>
        </p:txBody>
      </p:sp>
      <p:pic>
        <p:nvPicPr>
          <p:cNvPr id="4" name="Image 5" descr="Une image contenant texte, journal&#10;&#10;Description générée automatiquement">
            <a:extLst>
              <a:ext uri="{FF2B5EF4-FFF2-40B4-BE49-F238E27FC236}">
                <a16:creationId xmlns:a16="http://schemas.microsoft.com/office/drawing/2014/main" id="{C51F18F4-ED44-34A6-A61F-D40BF5734A40}"/>
              </a:ext>
            </a:extLst>
          </p:cNvPr>
          <p:cNvPicPr>
            <a:picLocks noChangeAspect="1"/>
          </p:cNvPicPr>
          <p:nvPr/>
        </p:nvPicPr>
        <p:blipFill>
          <a:blip r:embed="rId3"/>
          <a:stretch>
            <a:fillRect/>
          </a:stretch>
        </p:blipFill>
        <p:spPr>
          <a:xfrm>
            <a:off x="3351028" y="1343573"/>
            <a:ext cx="6588641" cy="5012598"/>
          </a:xfrm>
          <a:prstGeom prst="rect">
            <a:avLst/>
          </a:prstGeom>
        </p:spPr>
      </p:pic>
    </p:spTree>
    <p:extLst>
      <p:ext uri="{BB962C8B-B14F-4D97-AF65-F5344CB8AC3E}">
        <p14:creationId xmlns:p14="http://schemas.microsoft.com/office/powerpoint/2010/main" val="274110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DE7A36E3-EC22-B6C5-9ACD-931AA81B593F}"/>
              </a:ext>
            </a:extLst>
          </p:cNvPr>
          <p:cNvGrpSpPr/>
          <p:nvPr/>
        </p:nvGrpSpPr>
        <p:grpSpPr>
          <a:xfrm>
            <a:off x="541358" y="358538"/>
            <a:ext cx="1593883" cy="1046866"/>
            <a:chOff x="541358" y="358538"/>
            <a:chExt cx="1593883" cy="1046866"/>
          </a:xfrm>
        </p:grpSpPr>
        <p:sp>
          <p:nvSpPr>
            <p:cNvPr id="14" name="Ellipse 66">
              <a:extLst>
                <a:ext uri="{FF2B5EF4-FFF2-40B4-BE49-F238E27FC236}">
                  <a16:creationId xmlns:a16="http://schemas.microsoft.com/office/drawing/2014/main" id="{0CDDBF77-EA60-4875-909C-6E09107E8477}"/>
                </a:ext>
              </a:extLst>
            </p:cNvPr>
            <p:cNvSpPr/>
            <p:nvPr/>
          </p:nvSpPr>
          <p:spPr>
            <a:xfrm>
              <a:off x="541358" y="358538"/>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Image 33">
              <a:extLst>
                <a:ext uri="{FF2B5EF4-FFF2-40B4-BE49-F238E27FC236}">
                  <a16:creationId xmlns:a16="http://schemas.microsoft.com/office/drawing/2014/main" id="{E6A05AEA-84A2-42F0-9D4C-2D1EB3C2C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79" y="514139"/>
              <a:ext cx="340421" cy="680842"/>
            </a:xfrm>
            <a:prstGeom prst="rect">
              <a:avLst/>
            </a:prstGeom>
          </p:spPr>
        </p:pic>
        <p:pic>
          <p:nvPicPr>
            <p:cNvPr id="18" name="Image 33">
              <a:extLst>
                <a:ext uri="{FF2B5EF4-FFF2-40B4-BE49-F238E27FC236}">
                  <a16:creationId xmlns:a16="http://schemas.microsoft.com/office/drawing/2014/main" id="{0AFFF707-8807-40D0-B024-1D120BFD3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12" y="688572"/>
              <a:ext cx="340421" cy="680842"/>
            </a:xfrm>
            <a:prstGeom prst="rect">
              <a:avLst/>
            </a:prstGeom>
          </p:spPr>
        </p:pic>
        <p:pic>
          <p:nvPicPr>
            <p:cNvPr id="20" name="Image 33">
              <a:extLst>
                <a:ext uri="{FF2B5EF4-FFF2-40B4-BE49-F238E27FC236}">
                  <a16:creationId xmlns:a16="http://schemas.microsoft.com/office/drawing/2014/main" id="{8777FEB0-7BEB-4697-B68F-8B2F8E0A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11" y="459055"/>
              <a:ext cx="340421" cy="680842"/>
            </a:xfrm>
            <a:prstGeom prst="rect">
              <a:avLst/>
            </a:prstGeom>
          </p:spPr>
        </p:pic>
        <p:pic>
          <p:nvPicPr>
            <p:cNvPr id="22" name="Image 33">
              <a:extLst>
                <a:ext uri="{FF2B5EF4-FFF2-40B4-BE49-F238E27FC236}">
                  <a16:creationId xmlns:a16="http://schemas.microsoft.com/office/drawing/2014/main" id="{2456B642-6811-441F-9B82-1CC8E659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421" y="560042"/>
              <a:ext cx="340421" cy="680842"/>
            </a:xfrm>
            <a:prstGeom prst="rect">
              <a:avLst/>
            </a:prstGeom>
          </p:spPr>
        </p:pic>
      </p:grpSp>
      <p:sp>
        <p:nvSpPr>
          <p:cNvPr id="24" name="TextBox 23">
            <a:extLst>
              <a:ext uri="{FF2B5EF4-FFF2-40B4-BE49-F238E27FC236}">
                <a16:creationId xmlns:a16="http://schemas.microsoft.com/office/drawing/2014/main" id="{4E5C4401-1524-4E7F-BBB3-7A906B583091}"/>
              </a:ext>
            </a:extLst>
          </p:cNvPr>
          <p:cNvSpPr txBox="1"/>
          <p:nvPr/>
        </p:nvSpPr>
        <p:spPr>
          <a:xfrm>
            <a:off x="2053383" y="511504"/>
            <a:ext cx="517096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t>Comparaison</a:t>
            </a:r>
            <a:r>
              <a:rPr lang="en-US" sz="2000" b="1" dirty="0"/>
              <a:t> </a:t>
            </a:r>
            <a:r>
              <a:rPr lang="en-US" sz="2000" b="1" dirty="0" err="1"/>
              <a:t>sociale</a:t>
            </a:r>
            <a:r>
              <a:rPr lang="en-US" sz="2000" b="1" dirty="0"/>
              <a:t>  - Optimisme </a:t>
            </a:r>
            <a:r>
              <a:rPr lang="en-US" sz="2000" b="1" dirty="0" err="1"/>
              <a:t>Comparatif</a:t>
            </a:r>
            <a:endParaRPr lang="en-US" sz="2000" b="1" dirty="0">
              <a:cs typeface="Calibri"/>
            </a:endParaRPr>
          </a:p>
        </p:txBody>
      </p:sp>
      <p:sp>
        <p:nvSpPr>
          <p:cNvPr id="2" name="TextBox 1">
            <a:extLst>
              <a:ext uri="{FF2B5EF4-FFF2-40B4-BE49-F238E27FC236}">
                <a16:creationId xmlns:a16="http://schemas.microsoft.com/office/drawing/2014/main" id="{5FED9905-156B-4D70-AAB7-FE8EE106A7DC}"/>
              </a:ext>
            </a:extLst>
          </p:cNvPr>
          <p:cNvSpPr txBox="1"/>
          <p:nvPr/>
        </p:nvSpPr>
        <p:spPr>
          <a:xfrm>
            <a:off x="2200275" y="1759743"/>
            <a:ext cx="80176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cs typeface="Calibri"/>
            </a:endParaRPr>
          </a:p>
        </p:txBody>
      </p:sp>
      <p:sp>
        <p:nvSpPr>
          <p:cNvPr id="3" name="TextBox 2">
            <a:extLst>
              <a:ext uri="{FF2B5EF4-FFF2-40B4-BE49-F238E27FC236}">
                <a16:creationId xmlns:a16="http://schemas.microsoft.com/office/drawing/2014/main" id="{E4DA63AD-611D-4375-99E5-9F7CDA80ABC5}"/>
              </a:ext>
            </a:extLst>
          </p:cNvPr>
          <p:cNvSpPr txBox="1"/>
          <p:nvPr/>
        </p:nvSpPr>
        <p:spPr>
          <a:xfrm>
            <a:off x="478566" y="1877850"/>
            <a:ext cx="97876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L'optimisme</a:t>
            </a:r>
            <a:r>
              <a:rPr lang="en-US" dirty="0"/>
              <a:t> </a:t>
            </a:r>
            <a:r>
              <a:rPr lang="en-US" dirty="0" err="1"/>
              <a:t>peut</a:t>
            </a:r>
            <a:r>
              <a:rPr lang="en-US" dirty="0"/>
              <a:t> </a:t>
            </a:r>
            <a:r>
              <a:rPr lang="en-US" dirty="0" err="1"/>
              <a:t>s'exprimer</a:t>
            </a:r>
            <a:r>
              <a:rPr lang="en-US" dirty="0"/>
              <a:t> </a:t>
            </a:r>
            <a:r>
              <a:rPr lang="en-US" dirty="0" err="1"/>
              <a:t>aussi</a:t>
            </a:r>
            <a:r>
              <a:rPr lang="en-US" dirty="0"/>
              <a:t> de </a:t>
            </a:r>
            <a:r>
              <a:rPr lang="en-US" dirty="0" err="1"/>
              <a:t>façon</a:t>
            </a:r>
            <a:r>
              <a:rPr lang="en-US" dirty="0"/>
              <a:t> </a:t>
            </a:r>
            <a:r>
              <a:rPr lang="en-US" dirty="0" err="1"/>
              <a:t>ponctuelle</a:t>
            </a:r>
            <a:r>
              <a:rPr lang="en-US" dirty="0"/>
              <a:t> (on parle </a:t>
            </a:r>
            <a:r>
              <a:rPr lang="en-US" dirty="0" err="1"/>
              <a:t>d'optimisme</a:t>
            </a:r>
            <a:r>
              <a:rPr lang="en-US" dirty="0"/>
              <a:t> </a:t>
            </a:r>
            <a:r>
              <a:rPr lang="en-US" dirty="0" err="1"/>
              <a:t>état</a:t>
            </a:r>
            <a:r>
              <a:rPr lang="en-US" dirty="0"/>
              <a:t>)</a:t>
            </a:r>
            <a:endParaRPr lang="en-US">
              <a:ea typeface="Calibri"/>
              <a:cs typeface="Calibri"/>
            </a:endParaRPr>
          </a:p>
          <a:p>
            <a:pPr marL="742950" lvl="1" indent="-285750">
              <a:buFont typeface="Arial"/>
              <a:buChar char="•"/>
            </a:pPr>
            <a:r>
              <a:rPr lang="en-US" dirty="0">
                <a:ea typeface="Calibri"/>
                <a:cs typeface="Calibri"/>
              </a:rPr>
              <a:t>On </a:t>
            </a:r>
            <a:r>
              <a:rPr lang="en-US" dirty="0" err="1">
                <a:ea typeface="Calibri" panose="020F0502020204030204"/>
                <a:cs typeface="Calibri"/>
              </a:rPr>
              <a:t>peut</a:t>
            </a:r>
            <a:r>
              <a:rPr lang="en-US" dirty="0">
                <a:ea typeface="Calibri" panose="020F0502020204030204"/>
                <a:cs typeface="Calibri"/>
              </a:rPr>
              <a:t> se </a:t>
            </a:r>
            <a:r>
              <a:rPr lang="en-US" dirty="0" err="1">
                <a:ea typeface="Calibri" panose="020F0502020204030204"/>
                <a:cs typeface="Calibri"/>
              </a:rPr>
              <a:t>considérer</a:t>
            </a:r>
            <a:r>
              <a:rPr lang="en-US" dirty="0">
                <a:ea typeface="Calibri" panose="020F0502020204030204"/>
                <a:cs typeface="Calibri"/>
              </a:rPr>
              <a:t> </a:t>
            </a:r>
            <a:r>
              <a:rPr lang="en-US" dirty="0" err="1">
                <a:ea typeface="Calibri" panose="020F0502020204030204"/>
                <a:cs typeface="Calibri"/>
              </a:rPr>
              <a:t>comme</a:t>
            </a:r>
            <a:r>
              <a:rPr lang="en-US" dirty="0">
                <a:ea typeface="Calibri" panose="020F0502020204030204"/>
                <a:cs typeface="Calibri"/>
              </a:rPr>
              <a:t> </a:t>
            </a:r>
            <a:r>
              <a:rPr lang="en-US" i="1" dirty="0" err="1">
                <a:ea typeface="Calibri" panose="020F0502020204030204"/>
                <a:cs typeface="Calibri"/>
              </a:rPr>
              <a:t>exprimant</a:t>
            </a:r>
            <a:r>
              <a:rPr lang="en-US" i="1" dirty="0">
                <a:ea typeface="Calibri" panose="020F0502020204030204"/>
                <a:cs typeface="Calibri"/>
              </a:rPr>
              <a:t> de </a:t>
            </a:r>
            <a:r>
              <a:rPr lang="en-US" i="1" dirty="0" err="1">
                <a:ea typeface="Calibri" panose="020F0502020204030204"/>
                <a:cs typeface="Calibri"/>
              </a:rPr>
              <a:t>l'optimisme</a:t>
            </a:r>
            <a:r>
              <a:rPr lang="en-US" dirty="0">
                <a:ea typeface="Calibri" panose="020F0502020204030204"/>
                <a:cs typeface="Calibri"/>
              </a:rPr>
              <a:t> </a:t>
            </a:r>
            <a:r>
              <a:rPr lang="en-US" dirty="0" err="1">
                <a:ea typeface="Calibri" panose="020F0502020204030204"/>
                <a:cs typeface="Calibri"/>
              </a:rPr>
              <a:t>plutôt</a:t>
            </a:r>
            <a:r>
              <a:rPr lang="en-US" dirty="0">
                <a:ea typeface="Calibri" panose="020F0502020204030204"/>
                <a:cs typeface="Calibri"/>
              </a:rPr>
              <a:t> que </a:t>
            </a:r>
            <a:r>
              <a:rPr lang="en-US" dirty="0" err="1">
                <a:ea typeface="Calibri" panose="020F0502020204030204"/>
                <a:cs typeface="Calibri"/>
              </a:rPr>
              <a:t>comme</a:t>
            </a:r>
            <a:r>
              <a:rPr lang="en-US" dirty="0">
                <a:ea typeface="Calibri" panose="020F0502020204030204"/>
                <a:cs typeface="Calibri"/>
              </a:rPr>
              <a:t> </a:t>
            </a:r>
            <a:r>
              <a:rPr lang="en-US" i="1" dirty="0" err="1">
                <a:ea typeface="Calibri" panose="020F0502020204030204"/>
                <a:cs typeface="Calibri"/>
              </a:rPr>
              <a:t>étant</a:t>
            </a:r>
            <a:r>
              <a:rPr lang="en-US" i="1" dirty="0">
                <a:ea typeface="Calibri" panose="020F0502020204030204"/>
                <a:cs typeface="Calibri"/>
              </a:rPr>
              <a:t> de nature </a:t>
            </a:r>
            <a:r>
              <a:rPr lang="en-US" i="1" dirty="0" err="1">
                <a:ea typeface="Calibri" panose="020F0502020204030204"/>
                <a:cs typeface="Calibri"/>
              </a:rPr>
              <a:t>optimiste</a:t>
            </a:r>
            <a:r>
              <a:rPr lang="en-US" i="1" dirty="0">
                <a:ea typeface="Calibri" panose="020F0502020204030204"/>
                <a:cs typeface="Calibri"/>
              </a:rPr>
              <a:t>.</a:t>
            </a:r>
          </a:p>
          <a:p>
            <a:pPr marL="742950" lvl="1" indent="-285750">
              <a:buFont typeface="Arial"/>
              <a:buChar char="•"/>
            </a:pPr>
            <a:r>
              <a:rPr lang="en-US" i="1" dirty="0">
                <a:ea typeface="Calibri" panose="020F0502020204030204"/>
                <a:cs typeface="Calibri"/>
              </a:rPr>
              <a:t>"</a:t>
            </a:r>
            <a:r>
              <a:rPr lang="en-US" dirty="0" err="1">
                <a:ea typeface="Calibri" panose="020F0502020204030204"/>
                <a:cs typeface="Calibri"/>
              </a:rPr>
              <a:t>L'issue</a:t>
            </a:r>
            <a:r>
              <a:rPr lang="en-US" dirty="0">
                <a:ea typeface="Calibri" panose="020F0502020204030204"/>
                <a:cs typeface="Calibri"/>
              </a:rPr>
              <a:t> du </a:t>
            </a:r>
            <a:r>
              <a:rPr lang="en-US" dirty="0" err="1">
                <a:ea typeface="Calibri" panose="020F0502020204030204"/>
                <a:cs typeface="Calibri"/>
              </a:rPr>
              <a:t>problème</a:t>
            </a:r>
            <a:r>
              <a:rPr lang="en-US" dirty="0">
                <a:ea typeface="Calibri" panose="020F0502020204030204"/>
                <a:cs typeface="Calibri"/>
              </a:rPr>
              <a:t> sera positive"</a:t>
            </a:r>
            <a:endParaRPr lang="en-US" i="1" dirty="0">
              <a:ea typeface="Calibri" panose="020F0502020204030204"/>
              <a:cs typeface="Calibri"/>
            </a:endParaRPr>
          </a:p>
          <a:p>
            <a:pPr marL="742950" lvl="1" indent="-285750">
              <a:buFont typeface="Arial"/>
              <a:buChar char="•"/>
            </a:pPr>
            <a:r>
              <a:rPr lang="en-US" dirty="0">
                <a:ea typeface="Calibri" panose="020F0502020204030204"/>
                <a:cs typeface="Calibri"/>
              </a:rPr>
              <a:t>Optimisme pour soi </a:t>
            </a:r>
            <a:r>
              <a:rPr lang="en-US" dirty="0" err="1">
                <a:ea typeface="Calibri" panose="020F0502020204030204"/>
                <a:cs typeface="Calibri"/>
              </a:rPr>
              <a:t>ou</a:t>
            </a:r>
            <a:r>
              <a:rPr lang="en-US" dirty="0">
                <a:ea typeface="Calibri" panose="020F0502020204030204"/>
                <a:cs typeface="Calibri"/>
              </a:rPr>
              <a:t> pour autrui</a:t>
            </a:r>
          </a:p>
          <a:p>
            <a:pPr marL="742950" lvl="1" indent="-285750">
              <a:buFont typeface="Arial"/>
              <a:buChar char="•"/>
            </a:pPr>
            <a:endParaRPr lang="en-US" i="1" dirty="0">
              <a:ea typeface="Calibri" panose="020F0502020204030204"/>
              <a:cs typeface="Calibri"/>
            </a:endParaRPr>
          </a:p>
        </p:txBody>
      </p:sp>
      <p:sp>
        <p:nvSpPr>
          <p:cNvPr id="4" name="TextBox 2">
            <a:extLst>
              <a:ext uri="{FF2B5EF4-FFF2-40B4-BE49-F238E27FC236}">
                <a16:creationId xmlns:a16="http://schemas.microsoft.com/office/drawing/2014/main" id="{17818649-CB3B-C942-059B-C7DD874D99A3}"/>
              </a:ext>
            </a:extLst>
          </p:cNvPr>
          <p:cNvSpPr txBox="1"/>
          <p:nvPr/>
        </p:nvSpPr>
        <p:spPr>
          <a:xfrm>
            <a:off x="451984" y="3862594"/>
            <a:ext cx="978760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t>L'optimisme</a:t>
            </a:r>
            <a:r>
              <a:rPr lang="en-US" b="1" dirty="0"/>
              <a:t> </a:t>
            </a:r>
            <a:r>
              <a:rPr lang="en-US" b="1" dirty="0" err="1"/>
              <a:t>Comparatif</a:t>
            </a:r>
            <a:r>
              <a:rPr lang="en-US" b="1" dirty="0"/>
              <a:t> </a:t>
            </a:r>
            <a:endParaRPr lang="fr-FR">
              <a:ea typeface="Calibri" panose="020F0502020204030204"/>
              <a:cs typeface="Calibri" panose="020F0502020204030204"/>
            </a:endParaRPr>
          </a:p>
          <a:p>
            <a:pPr marL="742950" lvl="1" indent="-285750">
              <a:buFont typeface="Arial"/>
              <a:buChar char="•"/>
            </a:pPr>
            <a:r>
              <a:rPr lang="en-US" dirty="0">
                <a:ea typeface="Calibri" panose="020F0502020204030204"/>
                <a:cs typeface="Calibri"/>
              </a:rPr>
              <a:t>Il </a:t>
            </a:r>
            <a:r>
              <a:rPr lang="en-US" dirty="0" err="1">
                <a:ea typeface="Calibri" panose="020F0502020204030204"/>
                <a:cs typeface="Calibri"/>
              </a:rPr>
              <a:t>s'agit</a:t>
            </a:r>
            <a:r>
              <a:rPr lang="en-US" dirty="0">
                <a:ea typeface="Calibri" panose="020F0502020204030204"/>
                <a:cs typeface="Calibri"/>
              </a:rPr>
              <a:t> </a:t>
            </a:r>
            <a:r>
              <a:rPr lang="en-US" dirty="0" err="1">
                <a:ea typeface="Calibri" panose="020F0502020204030204"/>
                <a:cs typeface="Calibri"/>
              </a:rPr>
              <a:t>d'une</a:t>
            </a:r>
            <a:r>
              <a:rPr lang="en-US" dirty="0">
                <a:ea typeface="Calibri" panose="020F0502020204030204"/>
                <a:cs typeface="Calibri"/>
              </a:rPr>
              <a:t> </a:t>
            </a:r>
            <a:r>
              <a:rPr lang="en-US" dirty="0" err="1">
                <a:ea typeface="Calibri" panose="020F0502020204030204"/>
                <a:cs typeface="Calibri"/>
              </a:rPr>
              <a:t>forme</a:t>
            </a:r>
            <a:r>
              <a:rPr lang="en-US" dirty="0">
                <a:ea typeface="Calibri" panose="020F0502020204030204"/>
                <a:cs typeface="Calibri"/>
              </a:rPr>
              <a:t> </a:t>
            </a:r>
            <a:r>
              <a:rPr lang="en-US" dirty="0" err="1">
                <a:ea typeface="Calibri" panose="020F0502020204030204"/>
                <a:cs typeface="Calibri"/>
              </a:rPr>
              <a:t>d'optimisme</a:t>
            </a:r>
            <a:r>
              <a:rPr lang="en-US" dirty="0">
                <a:ea typeface="Calibri" panose="020F0502020204030204"/>
                <a:cs typeface="Calibri"/>
              </a:rPr>
              <a:t> qui </a:t>
            </a:r>
            <a:r>
              <a:rPr lang="en-US" dirty="0" err="1">
                <a:ea typeface="Calibri" panose="020F0502020204030204"/>
                <a:cs typeface="Calibri"/>
              </a:rPr>
              <a:t>implique</a:t>
            </a:r>
            <a:r>
              <a:rPr lang="en-US" dirty="0">
                <a:ea typeface="Calibri" panose="020F0502020204030204"/>
                <a:cs typeface="Calibri"/>
              </a:rPr>
              <a:t> </a:t>
            </a:r>
            <a:r>
              <a:rPr lang="en-US" dirty="0" err="1">
                <a:ea typeface="Calibri" panose="020F0502020204030204"/>
                <a:cs typeface="Calibri"/>
              </a:rPr>
              <a:t>une</a:t>
            </a:r>
            <a:r>
              <a:rPr lang="en-US" dirty="0">
                <a:ea typeface="Calibri" panose="020F0502020204030204"/>
                <a:cs typeface="Calibri"/>
              </a:rPr>
              <a:t> </a:t>
            </a:r>
            <a:r>
              <a:rPr lang="en-US" dirty="0" err="1">
                <a:ea typeface="Calibri" panose="020F0502020204030204"/>
                <a:cs typeface="Calibri"/>
              </a:rPr>
              <a:t>comparaison</a:t>
            </a:r>
            <a:r>
              <a:rPr lang="en-US" dirty="0">
                <a:ea typeface="Calibri" panose="020F0502020204030204"/>
                <a:cs typeface="Calibri"/>
              </a:rPr>
              <a:t> à autrui : on </a:t>
            </a:r>
            <a:r>
              <a:rPr lang="en-US" dirty="0" err="1">
                <a:ea typeface="Calibri" panose="020F0502020204030204"/>
                <a:cs typeface="Calibri"/>
              </a:rPr>
              <a:t>considère</a:t>
            </a:r>
            <a:r>
              <a:rPr lang="en-US" dirty="0">
                <a:ea typeface="Calibri" panose="020F0502020204030204"/>
                <a:cs typeface="Calibri"/>
              </a:rPr>
              <a:t> </a:t>
            </a:r>
            <a:r>
              <a:rPr lang="en-US" dirty="0" err="1">
                <a:ea typeface="Calibri" panose="020F0502020204030204"/>
                <a:cs typeface="Calibri"/>
              </a:rPr>
              <a:t>qu'on</a:t>
            </a:r>
            <a:r>
              <a:rPr lang="en-US" dirty="0">
                <a:ea typeface="Calibri" panose="020F0502020204030204"/>
                <a:cs typeface="Calibri"/>
              </a:rPr>
              <a:t> a plus de chance que les </a:t>
            </a:r>
            <a:r>
              <a:rPr lang="en-US" dirty="0" err="1">
                <a:ea typeface="Calibri" panose="020F0502020204030204"/>
                <a:cs typeface="Calibri"/>
              </a:rPr>
              <a:t>autres</a:t>
            </a:r>
            <a:r>
              <a:rPr lang="en-US" dirty="0">
                <a:ea typeface="Calibri" panose="020F0502020204030204"/>
                <a:cs typeface="Calibri"/>
              </a:rPr>
              <a:t> de </a:t>
            </a:r>
            <a:r>
              <a:rPr lang="en-US" dirty="0" err="1">
                <a:ea typeface="Calibri" panose="020F0502020204030204"/>
                <a:cs typeface="Calibri"/>
              </a:rPr>
              <a:t>réussir</a:t>
            </a:r>
            <a:r>
              <a:rPr lang="en-US" dirty="0">
                <a:ea typeface="Calibri" panose="020F0502020204030204"/>
                <a:cs typeface="Calibri"/>
              </a:rPr>
              <a:t>, se </a:t>
            </a:r>
            <a:r>
              <a:rPr lang="en-US" dirty="0" err="1">
                <a:ea typeface="Calibri" panose="020F0502020204030204"/>
                <a:cs typeface="Calibri"/>
              </a:rPr>
              <a:t>sortir</a:t>
            </a:r>
            <a:r>
              <a:rPr lang="en-US" dirty="0">
                <a:ea typeface="Calibri" panose="020F0502020204030204"/>
                <a:cs typeface="Calibri"/>
              </a:rPr>
              <a:t> d'un </a:t>
            </a:r>
            <a:r>
              <a:rPr lang="en-US" dirty="0" err="1">
                <a:ea typeface="Calibri" panose="020F0502020204030204"/>
                <a:cs typeface="Calibri"/>
              </a:rPr>
              <a:t>mauvais</a:t>
            </a:r>
            <a:r>
              <a:rPr lang="en-US" dirty="0">
                <a:ea typeface="Calibri" panose="020F0502020204030204"/>
                <a:cs typeface="Calibri"/>
              </a:rPr>
              <a:t> pas, </a:t>
            </a:r>
            <a:r>
              <a:rPr lang="en-US" dirty="0" err="1">
                <a:ea typeface="Calibri" panose="020F0502020204030204"/>
                <a:cs typeface="Calibri"/>
              </a:rPr>
              <a:t>etc</a:t>
            </a:r>
            <a:r>
              <a:rPr lang="en-US" dirty="0">
                <a:ea typeface="Calibri" panose="020F0502020204030204"/>
                <a:cs typeface="Calibri"/>
              </a:rPr>
              <a:t> ..</a:t>
            </a:r>
          </a:p>
          <a:p>
            <a:pPr marL="742950" lvl="1" indent="-285750">
              <a:buFont typeface="Arial"/>
              <a:buChar char="•"/>
            </a:pPr>
            <a:r>
              <a:rPr lang="en-US" dirty="0">
                <a:ea typeface="Calibri" panose="020F0502020204030204"/>
                <a:cs typeface="Calibri"/>
              </a:rPr>
              <a:t>On </a:t>
            </a:r>
            <a:r>
              <a:rPr lang="en-US" dirty="0" err="1">
                <a:ea typeface="Calibri" panose="020F0502020204030204"/>
                <a:cs typeface="Calibri"/>
              </a:rPr>
              <a:t>est</a:t>
            </a:r>
            <a:r>
              <a:rPr lang="en-US" dirty="0">
                <a:ea typeface="Calibri" panose="020F0502020204030204"/>
                <a:cs typeface="Calibri"/>
              </a:rPr>
              <a:t> "</a:t>
            </a:r>
            <a:r>
              <a:rPr lang="en-US" dirty="0" err="1">
                <a:ea typeface="Calibri" panose="020F0502020204030204"/>
                <a:cs typeface="Calibri"/>
              </a:rPr>
              <a:t>mieux</a:t>
            </a:r>
            <a:r>
              <a:rPr lang="en-US" dirty="0">
                <a:ea typeface="Calibri" panose="020F0502020204030204"/>
                <a:cs typeface="Calibri"/>
              </a:rPr>
              <a:t> loti".</a:t>
            </a:r>
          </a:p>
          <a:p>
            <a:pPr marL="742950" lvl="1" indent="-285750">
              <a:buFont typeface="Arial"/>
              <a:buChar char="•"/>
            </a:pPr>
            <a:r>
              <a:rPr lang="en-US" dirty="0">
                <a:ea typeface="Calibri" panose="020F0502020204030204"/>
                <a:cs typeface="Calibri"/>
              </a:rPr>
              <a:t>Cette </a:t>
            </a:r>
            <a:r>
              <a:rPr lang="en-US" dirty="0" err="1">
                <a:ea typeface="Calibri" panose="020F0502020204030204"/>
                <a:cs typeface="Calibri"/>
              </a:rPr>
              <a:t>forme</a:t>
            </a:r>
            <a:r>
              <a:rPr lang="en-US" dirty="0">
                <a:ea typeface="Calibri" panose="020F0502020204030204"/>
                <a:cs typeface="Calibri"/>
              </a:rPr>
              <a:t> </a:t>
            </a:r>
            <a:r>
              <a:rPr lang="en-US" dirty="0" err="1">
                <a:ea typeface="Calibri" panose="020F0502020204030204"/>
                <a:cs typeface="Calibri"/>
              </a:rPr>
              <a:t>d'optimisme</a:t>
            </a:r>
            <a:r>
              <a:rPr lang="en-US" dirty="0">
                <a:ea typeface="Calibri" panose="020F0502020204030204"/>
                <a:cs typeface="Calibri"/>
              </a:rPr>
              <a:t> </a:t>
            </a:r>
            <a:r>
              <a:rPr lang="en-US" dirty="0" err="1">
                <a:ea typeface="Calibri" panose="020F0502020204030204"/>
                <a:cs typeface="Calibri"/>
              </a:rPr>
              <a:t>est</a:t>
            </a:r>
            <a:r>
              <a:rPr lang="en-US" dirty="0">
                <a:ea typeface="Calibri" panose="020F0502020204030204"/>
                <a:cs typeface="Calibri"/>
              </a:rPr>
              <a:t> </a:t>
            </a:r>
          </a:p>
          <a:p>
            <a:pPr marL="1200150" lvl="2" indent="-285750">
              <a:buFont typeface="Arial"/>
              <a:buChar char="•"/>
            </a:pPr>
            <a:r>
              <a:rPr lang="en-US" dirty="0" err="1">
                <a:ea typeface="Calibri" panose="020F0502020204030204"/>
                <a:cs typeface="Calibri"/>
              </a:rPr>
              <a:t>Soit</a:t>
            </a:r>
            <a:r>
              <a:rPr lang="en-US" dirty="0">
                <a:ea typeface="Calibri" panose="020F0502020204030204"/>
                <a:cs typeface="Calibri"/>
              </a:rPr>
              <a:t> </a:t>
            </a:r>
            <a:r>
              <a:rPr lang="en-US" dirty="0" err="1">
                <a:ea typeface="Calibri" panose="020F0502020204030204"/>
                <a:cs typeface="Calibri"/>
              </a:rPr>
              <a:t>réaliste</a:t>
            </a:r>
          </a:p>
          <a:p>
            <a:pPr marL="1200150" lvl="2" indent="-285750">
              <a:buFont typeface="Arial"/>
              <a:buChar char="•"/>
            </a:pPr>
            <a:r>
              <a:rPr lang="en-US" dirty="0" err="1">
                <a:ea typeface="Calibri" panose="020F0502020204030204"/>
                <a:cs typeface="Calibri"/>
              </a:rPr>
              <a:t>Soit</a:t>
            </a:r>
            <a:r>
              <a:rPr lang="en-US" dirty="0">
                <a:ea typeface="Calibri" panose="020F0502020204030204"/>
                <a:cs typeface="Calibri"/>
              </a:rPr>
              <a:t> </a:t>
            </a:r>
            <a:r>
              <a:rPr lang="en-US" dirty="0" err="1">
                <a:ea typeface="Calibri" panose="020F0502020204030204"/>
                <a:cs typeface="Calibri"/>
              </a:rPr>
              <a:t>irréaliste</a:t>
            </a:r>
          </a:p>
        </p:txBody>
      </p:sp>
    </p:spTree>
    <p:extLst>
      <p:ext uri="{BB962C8B-B14F-4D97-AF65-F5344CB8AC3E}">
        <p14:creationId xmlns:p14="http://schemas.microsoft.com/office/powerpoint/2010/main" val="2825771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66">
            <a:extLst>
              <a:ext uri="{FF2B5EF4-FFF2-40B4-BE49-F238E27FC236}">
                <a16:creationId xmlns:a16="http://schemas.microsoft.com/office/drawing/2014/main" id="{0CDDBF77-EA60-4875-909C-6E09107E8477}"/>
              </a:ext>
            </a:extLst>
          </p:cNvPr>
          <p:cNvSpPr/>
          <p:nvPr/>
        </p:nvSpPr>
        <p:spPr>
          <a:xfrm>
            <a:off x="541358" y="358538"/>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Image 33">
            <a:extLst>
              <a:ext uri="{FF2B5EF4-FFF2-40B4-BE49-F238E27FC236}">
                <a16:creationId xmlns:a16="http://schemas.microsoft.com/office/drawing/2014/main" id="{E6A05AEA-84A2-42F0-9D4C-2D1EB3C2C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79" y="514139"/>
            <a:ext cx="340421" cy="680842"/>
          </a:xfrm>
          <a:prstGeom prst="rect">
            <a:avLst/>
          </a:prstGeom>
        </p:spPr>
      </p:pic>
      <p:pic>
        <p:nvPicPr>
          <p:cNvPr id="18" name="Image 33">
            <a:extLst>
              <a:ext uri="{FF2B5EF4-FFF2-40B4-BE49-F238E27FC236}">
                <a16:creationId xmlns:a16="http://schemas.microsoft.com/office/drawing/2014/main" id="{0AFFF707-8807-40D0-B024-1D120BFD3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12" y="688572"/>
            <a:ext cx="340421" cy="680842"/>
          </a:xfrm>
          <a:prstGeom prst="rect">
            <a:avLst/>
          </a:prstGeom>
        </p:spPr>
      </p:pic>
      <p:pic>
        <p:nvPicPr>
          <p:cNvPr id="20" name="Image 33">
            <a:extLst>
              <a:ext uri="{FF2B5EF4-FFF2-40B4-BE49-F238E27FC236}">
                <a16:creationId xmlns:a16="http://schemas.microsoft.com/office/drawing/2014/main" id="{8777FEB0-7BEB-4697-B68F-8B2F8E0A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11" y="459055"/>
            <a:ext cx="340421" cy="680842"/>
          </a:xfrm>
          <a:prstGeom prst="rect">
            <a:avLst/>
          </a:prstGeom>
        </p:spPr>
      </p:pic>
      <p:pic>
        <p:nvPicPr>
          <p:cNvPr id="22" name="Image 33">
            <a:extLst>
              <a:ext uri="{FF2B5EF4-FFF2-40B4-BE49-F238E27FC236}">
                <a16:creationId xmlns:a16="http://schemas.microsoft.com/office/drawing/2014/main" id="{2456B642-6811-441F-9B82-1CC8E659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421" y="560042"/>
            <a:ext cx="340421" cy="680842"/>
          </a:xfrm>
          <a:prstGeom prst="rect">
            <a:avLst/>
          </a:prstGeom>
        </p:spPr>
      </p:pic>
      <p:sp>
        <p:nvSpPr>
          <p:cNvPr id="24" name="TextBox 23">
            <a:extLst>
              <a:ext uri="{FF2B5EF4-FFF2-40B4-BE49-F238E27FC236}">
                <a16:creationId xmlns:a16="http://schemas.microsoft.com/office/drawing/2014/main" id="{4E5C4401-1524-4E7F-BBB3-7A906B583091}"/>
              </a:ext>
            </a:extLst>
          </p:cNvPr>
          <p:cNvSpPr txBox="1"/>
          <p:nvPr/>
        </p:nvSpPr>
        <p:spPr>
          <a:xfrm>
            <a:off x="2053383" y="511504"/>
            <a:ext cx="753671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t>Comparaison</a:t>
            </a:r>
            <a:r>
              <a:rPr lang="en-US" sz="2000" b="1" dirty="0"/>
              <a:t> </a:t>
            </a:r>
            <a:r>
              <a:rPr lang="en-US" sz="2000" b="1" dirty="0" err="1"/>
              <a:t>sociale</a:t>
            </a:r>
            <a:r>
              <a:rPr lang="en-US" sz="2000" b="1" dirty="0"/>
              <a:t>  - Optimisme </a:t>
            </a:r>
            <a:r>
              <a:rPr lang="en-US" sz="2000" b="1" dirty="0" err="1"/>
              <a:t>Comparatif</a:t>
            </a:r>
            <a:r>
              <a:rPr lang="en-US" sz="2000" b="1" dirty="0"/>
              <a:t> – </a:t>
            </a:r>
            <a:r>
              <a:rPr lang="en-US" sz="2000" b="1" dirty="0" err="1"/>
              <a:t>d'où</a:t>
            </a:r>
            <a:r>
              <a:rPr lang="en-US" sz="2000" b="1" dirty="0"/>
              <a:t> il </a:t>
            </a:r>
            <a:r>
              <a:rPr lang="en-US" sz="2000" b="1" dirty="0" err="1"/>
              <a:t>vient</a:t>
            </a:r>
            <a:r>
              <a:rPr lang="en-US" sz="2000" b="1" dirty="0"/>
              <a:t> ?</a:t>
            </a:r>
            <a:endParaRPr lang="en-US" sz="2000" b="1" dirty="0">
              <a:cs typeface="Calibri"/>
            </a:endParaRPr>
          </a:p>
        </p:txBody>
      </p:sp>
      <p:sp>
        <p:nvSpPr>
          <p:cNvPr id="2" name="TextBox 1">
            <a:extLst>
              <a:ext uri="{FF2B5EF4-FFF2-40B4-BE49-F238E27FC236}">
                <a16:creationId xmlns:a16="http://schemas.microsoft.com/office/drawing/2014/main" id="{5FED9905-156B-4D70-AAB7-FE8EE106A7DC}"/>
              </a:ext>
            </a:extLst>
          </p:cNvPr>
          <p:cNvSpPr txBox="1"/>
          <p:nvPr/>
        </p:nvSpPr>
        <p:spPr>
          <a:xfrm>
            <a:off x="2200275" y="1759743"/>
            <a:ext cx="80176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cs typeface="Calibri"/>
            </a:endParaRPr>
          </a:p>
        </p:txBody>
      </p:sp>
      <p:sp>
        <p:nvSpPr>
          <p:cNvPr id="3" name="TextBox 2">
            <a:extLst>
              <a:ext uri="{FF2B5EF4-FFF2-40B4-BE49-F238E27FC236}">
                <a16:creationId xmlns:a16="http://schemas.microsoft.com/office/drawing/2014/main" id="{E4DA63AD-611D-4375-99E5-9F7CDA80ABC5}"/>
              </a:ext>
            </a:extLst>
          </p:cNvPr>
          <p:cNvSpPr txBox="1"/>
          <p:nvPr/>
        </p:nvSpPr>
        <p:spPr>
          <a:xfrm>
            <a:off x="478566" y="1718362"/>
            <a:ext cx="978760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Les explications </a:t>
            </a:r>
            <a:r>
              <a:rPr lang="en-US" b="1" dirty="0" err="1"/>
              <a:t>Cognitives</a:t>
            </a:r>
            <a:endParaRPr lang="en-US" dirty="0" err="1">
              <a:ea typeface="Calibri"/>
              <a:cs typeface="Calibri"/>
            </a:endParaRPr>
          </a:p>
          <a:p>
            <a:pPr marL="742950" lvl="1" indent="-285750">
              <a:buFont typeface="Arial"/>
              <a:buChar char="•"/>
            </a:pPr>
            <a:r>
              <a:rPr lang="en-US" dirty="0">
                <a:ea typeface="Calibri" panose="020F0502020204030204"/>
                <a:cs typeface="Calibri"/>
              </a:rPr>
              <a:t>Il </a:t>
            </a:r>
            <a:r>
              <a:rPr lang="en-US" dirty="0" err="1">
                <a:ea typeface="Calibri" panose="020F0502020204030204"/>
                <a:cs typeface="Calibri"/>
              </a:rPr>
              <a:t>s'agit</a:t>
            </a:r>
            <a:r>
              <a:rPr lang="en-US" dirty="0">
                <a:ea typeface="Calibri" panose="020F0502020204030204"/>
                <a:cs typeface="Calibri"/>
              </a:rPr>
              <a:t> </a:t>
            </a:r>
            <a:r>
              <a:rPr lang="en-US" dirty="0" err="1">
                <a:ea typeface="Calibri" panose="020F0502020204030204"/>
                <a:cs typeface="Calibri"/>
              </a:rPr>
              <a:t>probablement</a:t>
            </a:r>
            <a:r>
              <a:rPr lang="en-US" dirty="0">
                <a:ea typeface="Calibri" panose="020F0502020204030204"/>
                <a:cs typeface="Calibri"/>
              </a:rPr>
              <a:t> </a:t>
            </a:r>
            <a:r>
              <a:rPr lang="en-US" dirty="0" err="1">
                <a:ea typeface="Calibri" panose="020F0502020204030204"/>
                <a:cs typeface="Calibri"/>
              </a:rPr>
              <a:t>d'erreur</a:t>
            </a:r>
            <a:r>
              <a:rPr lang="en-US" dirty="0">
                <a:ea typeface="Calibri" panose="020F0502020204030204"/>
                <a:cs typeface="Calibri"/>
              </a:rPr>
              <a:t> </a:t>
            </a:r>
            <a:r>
              <a:rPr lang="en-US" dirty="0" err="1">
                <a:ea typeface="Calibri" panose="020F0502020204030204"/>
                <a:cs typeface="Calibri"/>
              </a:rPr>
              <a:t>d'évaluations</a:t>
            </a:r>
            <a:r>
              <a:rPr lang="en-US" dirty="0">
                <a:ea typeface="Calibri" panose="020F0502020204030204"/>
                <a:cs typeface="Calibri"/>
              </a:rPr>
              <a:t> des </a:t>
            </a:r>
            <a:r>
              <a:rPr lang="en-US" dirty="0" err="1">
                <a:ea typeface="Calibri" panose="020F0502020204030204"/>
                <a:cs typeface="Calibri"/>
              </a:rPr>
              <a:t>probabilités</a:t>
            </a:r>
            <a:endParaRPr lang="en-US">
              <a:ea typeface="Calibri" panose="020F0502020204030204"/>
              <a:cs typeface="Calibri"/>
            </a:endParaRPr>
          </a:p>
          <a:p>
            <a:pPr marL="1200150" lvl="2" indent="-285750">
              <a:buFont typeface="Arial"/>
              <a:buChar char="•"/>
            </a:pPr>
            <a:r>
              <a:rPr lang="en-US" dirty="0">
                <a:ea typeface="Calibri" panose="020F0502020204030204"/>
                <a:cs typeface="Calibri"/>
              </a:rPr>
              <a:t>Sur-estimation du </a:t>
            </a:r>
            <a:r>
              <a:rPr lang="en-US" dirty="0" err="1">
                <a:ea typeface="Calibri" panose="020F0502020204030204"/>
                <a:cs typeface="Calibri"/>
              </a:rPr>
              <a:t>risque</a:t>
            </a:r>
            <a:r>
              <a:rPr lang="en-US" dirty="0">
                <a:ea typeface="Calibri" panose="020F0502020204030204"/>
                <a:cs typeface="Calibri"/>
              </a:rPr>
              <a:t> pour autrui et sous-estimation du </a:t>
            </a:r>
            <a:r>
              <a:rPr lang="en-US" dirty="0" err="1">
                <a:ea typeface="Calibri" panose="020F0502020204030204"/>
                <a:cs typeface="Calibri"/>
              </a:rPr>
              <a:t>risque</a:t>
            </a:r>
            <a:r>
              <a:rPr lang="en-US" dirty="0">
                <a:ea typeface="Calibri" panose="020F0502020204030204"/>
                <a:cs typeface="Calibri"/>
              </a:rPr>
              <a:t> pour soi</a:t>
            </a:r>
          </a:p>
          <a:p>
            <a:pPr marL="1200150" lvl="2" indent="-285750">
              <a:buFont typeface="Arial"/>
              <a:buChar char="•"/>
            </a:pPr>
            <a:r>
              <a:rPr lang="en-US" dirty="0">
                <a:ea typeface="Calibri" panose="020F0502020204030204"/>
                <a:cs typeface="Calibri"/>
              </a:rPr>
              <a:t>On se </a:t>
            </a:r>
            <a:r>
              <a:rPr lang="en-US" dirty="0" err="1">
                <a:ea typeface="Calibri" panose="020F0502020204030204"/>
                <a:cs typeface="Calibri"/>
              </a:rPr>
              <a:t>connaît</a:t>
            </a:r>
            <a:r>
              <a:rPr lang="en-US" dirty="0">
                <a:ea typeface="Calibri" panose="020F0502020204030204"/>
                <a:cs typeface="Calibri"/>
              </a:rPr>
              <a:t> soi </a:t>
            </a:r>
            <a:r>
              <a:rPr lang="en-US" dirty="0" err="1">
                <a:ea typeface="Calibri" panose="020F0502020204030204"/>
                <a:cs typeface="Calibri"/>
              </a:rPr>
              <a:t>alors</a:t>
            </a:r>
            <a:r>
              <a:rPr lang="en-US" dirty="0">
                <a:ea typeface="Calibri" panose="020F0502020204030204"/>
                <a:cs typeface="Calibri"/>
              </a:rPr>
              <a:t> </a:t>
            </a:r>
            <a:r>
              <a:rPr lang="en-US" dirty="0" err="1">
                <a:ea typeface="Calibri" panose="020F0502020204030204"/>
                <a:cs typeface="Calibri"/>
              </a:rPr>
              <a:t>qu'on</a:t>
            </a:r>
            <a:r>
              <a:rPr lang="en-US" dirty="0">
                <a:ea typeface="Calibri" panose="020F0502020204030204"/>
                <a:cs typeface="Calibri"/>
              </a:rPr>
              <a:t> </a:t>
            </a:r>
            <a:r>
              <a:rPr lang="en-US" dirty="0" err="1">
                <a:ea typeface="Calibri" panose="020F0502020204030204"/>
                <a:cs typeface="Calibri"/>
              </a:rPr>
              <a:t>infère</a:t>
            </a:r>
            <a:r>
              <a:rPr lang="en-US" dirty="0">
                <a:ea typeface="Calibri" panose="020F0502020204030204"/>
                <a:cs typeface="Calibri"/>
              </a:rPr>
              <a:t> le </a:t>
            </a:r>
            <a:r>
              <a:rPr lang="en-US" dirty="0" err="1">
                <a:ea typeface="Calibri" panose="020F0502020204030204"/>
                <a:cs typeface="Calibri"/>
              </a:rPr>
              <a:t>résultat</a:t>
            </a:r>
            <a:r>
              <a:rPr lang="en-US" dirty="0">
                <a:ea typeface="Calibri" panose="020F0502020204030204"/>
                <a:cs typeface="Calibri"/>
              </a:rPr>
              <a:t> pour les </a:t>
            </a:r>
            <a:r>
              <a:rPr lang="en-US" dirty="0" err="1">
                <a:ea typeface="Calibri" panose="020F0502020204030204"/>
                <a:cs typeface="Calibri"/>
              </a:rPr>
              <a:t>autres</a:t>
            </a:r>
            <a:endParaRPr lang="en-US">
              <a:ea typeface="Calibri" panose="020F0502020204030204"/>
              <a:cs typeface="Calibri"/>
            </a:endParaRPr>
          </a:p>
          <a:p>
            <a:pPr marL="1200150" lvl="2" indent="-285750">
              <a:buFont typeface="Arial"/>
              <a:buChar char="•"/>
            </a:pPr>
            <a:r>
              <a:rPr lang="en-US" dirty="0" err="1">
                <a:ea typeface="Calibri" panose="020F0502020204030204"/>
                <a:cs typeface="Calibri"/>
              </a:rPr>
              <a:t>L'évaluation</a:t>
            </a:r>
            <a:r>
              <a:rPr lang="en-US" dirty="0">
                <a:ea typeface="Calibri" panose="020F0502020204030204"/>
                <a:cs typeface="Calibri"/>
              </a:rPr>
              <a:t> du </a:t>
            </a:r>
            <a:r>
              <a:rPr lang="en-US" dirty="0" err="1">
                <a:ea typeface="Calibri" panose="020F0502020204030204"/>
                <a:cs typeface="Calibri"/>
              </a:rPr>
              <a:t>risque</a:t>
            </a:r>
            <a:r>
              <a:rPr lang="en-US" dirty="0">
                <a:ea typeface="Calibri" panose="020F0502020204030204"/>
                <a:cs typeface="Calibri"/>
              </a:rPr>
              <a:t> </a:t>
            </a:r>
            <a:r>
              <a:rPr lang="en-US" dirty="0" err="1">
                <a:ea typeface="Calibri" panose="020F0502020204030204"/>
                <a:cs typeface="Calibri"/>
              </a:rPr>
              <a:t>est</a:t>
            </a:r>
            <a:r>
              <a:rPr lang="en-US" dirty="0">
                <a:ea typeface="Calibri" panose="020F0502020204030204"/>
                <a:cs typeface="Calibri"/>
              </a:rPr>
              <a:t> </a:t>
            </a:r>
            <a:r>
              <a:rPr lang="en-US" dirty="0" err="1">
                <a:ea typeface="Calibri" panose="020F0502020204030204"/>
                <a:cs typeface="Calibri"/>
              </a:rPr>
              <a:t>contaminée</a:t>
            </a:r>
            <a:r>
              <a:rPr lang="en-US" dirty="0">
                <a:ea typeface="Calibri" panose="020F0502020204030204"/>
                <a:cs typeface="Calibri"/>
              </a:rPr>
              <a:t> par </a:t>
            </a:r>
          </a:p>
          <a:p>
            <a:pPr marL="1657350" lvl="3" indent="-285750">
              <a:buFont typeface="Arial"/>
              <a:buChar char="•"/>
            </a:pPr>
            <a:r>
              <a:rPr lang="en-US" dirty="0">
                <a:ea typeface="Calibri" panose="020F0502020204030204"/>
                <a:cs typeface="Calibri"/>
              </a:rPr>
              <a:t>Style </a:t>
            </a:r>
            <a:r>
              <a:rPr lang="en-US" dirty="0" err="1">
                <a:ea typeface="Calibri" panose="020F0502020204030204"/>
                <a:cs typeface="Calibri"/>
              </a:rPr>
              <a:t>d'attribution</a:t>
            </a:r>
            <a:r>
              <a:rPr lang="en-US" dirty="0">
                <a:ea typeface="Calibri" panose="020F0502020204030204"/>
                <a:cs typeface="Calibri"/>
              </a:rPr>
              <a:t> interne </a:t>
            </a:r>
            <a:r>
              <a:rPr lang="en-US" dirty="0" err="1">
                <a:ea typeface="Calibri" panose="020F0502020204030204"/>
                <a:cs typeface="Calibri"/>
              </a:rPr>
              <a:t>ou</a:t>
            </a:r>
            <a:r>
              <a:rPr lang="en-US" dirty="0">
                <a:ea typeface="Calibri" panose="020F0502020204030204"/>
                <a:cs typeface="Calibri"/>
              </a:rPr>
              <a:t> </a:t>
            </a:r>
            <a:r>
              <a:rPr lang="en-US" dirty="0" err="1">
                <a:ea typeface="Calibri" panose="020F0502020204030204"/>
                <a:cs typeface="Calibri"/>
              </a:rPr>
              <a:t>externe</a:t>
            </a:r>
            <a:r>
              <a:rPr lang="en-US" dirty="0">
                <a:ea typeface="Calibri" panose="020F0502020204030204"/>
                <a:cs typeface="Calibri"/>
              </a:rPr>
              <a:t> pour soi </a:t>
            </a:r>
            <a:r>
              <a:rPr lang="en-US" dirty="0" err="1">
                <a:ea typeface="Calibri" panose="020F0502020204030204"/>
                <a:cs typeface="Calibri"/>
              </a:rPr>
              <a:t>ou</a:t>
            </a:r>
            <a:r>
              <a:rPr lang="en-US" dirty="0">
                <a:ea typeface="Calibri" panose="020F0502020204030204"/>
                <a:cs typeface="Calibri"/>
              </a:rPr>
              <a:t> pour les </a:t>
            </a:r>
            <a:r>
              <a:rPr lang="en-US" dirty="0" err="1">
                <a:ea typeface="Calibri" panose="020F0502020204030204"/>
                <a:cs typeface="Calibri"/>
              </a:rPr>
              <a:t>autres</a:t>
            </a:r>
            <a:endParaRPr lang="en-US">
              <a:ea typeface="Calibri" panose="020F0502020204030204"/>
              <a:cs typeface="Calibri"/>
            </a:endParaRPr>
          </a:p>
          <a:p>
            <a:pPr marL="1657350" lvl="3" indent="-285750">
              <a:buFont typeface="Arial"/>
              <a:buChar char="•"/>
            </a:pPr>
            <a:r>
              <a:rPr lang="en-US" dirty="0" err="1">
                <a:ea typeface="Calibri" panose="020F0502020204030204"/>
                <a:cs typeface="Calibri"/>
              </a:rPr>
              <a:t>Capacité</a:t>
            </a:r>
            <a:r>
              <a:rPr lang="en-US" dirty="0">
                <a:ea typeface="Calibri" panose="020F0502020204030204"/>
                <a:cs typeface="Calibri"/>
              </a:rPr>
              <a:t> de </a:t>
            </a:r>
            <a:r>
              <a:rPr lang="en-US" dirty="0" err="1">
                <a:ea typeface="Calibri" panose="020F0502020204030204"/>
                <a:cs typeface="Calibri"/>
              </a:rPr>
              <a:t>prise</a:t>
            </a:r>
            <a:r>
              <a:rPr lang="en-US" dirty="0">
                <a:ea typeface="Calibri" panose="020F0502020204030204"/>
                <a:cs typeface="Calibri"/>
              </a:rPr>
              <a:t> de perspective (</a:t>
            </a:r>
            <a:r>
              <a:rPr lang="en-US" dirty="0" err="1">
                <a:ea typeface="Calibri" panose="020F0502020204030204"/>
                <a:cs typeface="Calibri"/>
              </a:rPr>
              <a:t>centrée</a:t>
            </a:r>
            <a:r>
              <a:rPr lang="en-US" dirty="0">
                <a:ea typeface="Calibri" panose="020F0502020204030204"/>
                <a:cs typeface="Calibri"/>
              </a:rPr>
              <a:t> sur soi, </a:t>
            </a:r>
            <a:r>
              <a:rPr lang="en-US" dirty="0" err="1">
                <a:ea typeface="Calibri" panose="020F0502020204030204"/>
                <a:cs typeface="Calibri"/>
              </a:rPr>
              <a:t>empathie</a:t>
            </a:r>
            <a:r>
              <a:rPr lang="en-US" dirty="0">
                <a:ea typeface="Calibri" panose="020F0502020204030204"/>
                <a:cs typeface="Calibri"/>
              </a:rPr>
              <a:t>, </a:t>
            </a:r>
            <a:r>
              <a:rPr lang="en-US" dirty="0" err="1">
                <a:ea typeface="Calibri" panose="020F0502020204030204"/>
                <a:cs typeface="Calibri"/>
              </a:rPr>
              <a:t>théorie</a:t>
            </a:r>
            <a:r>
              <a:rPr lang="en-US" dirty="0">
                <a:ea typeface="Calibri" panose="020F0502020204030204"/>
                <a:cs typeface="Calibri"/>
              </a:rPr>
              <a:t> de </a:t>
            </a:r>
            <a:r>
              <a:rPr lang="en-US" dirty="0" err="1">
                <a:ea typeface="Calibri" panose="020F0502020204030204"/>
                <a:cs typeface="Calibri"/>
              </a:rPr>
              <a:t>l'esprit</a:t>
            </a:r>
            <a:r>
              <a:rPr lang="en-US" dirty="0">
                <a:ea typeface="Calibri" panose="020F0502020204030204"/>
                <a:cs typeface="Calibri"/>
              </a:rPr>
              <a:t>)</a:t>
            </a:r>
          </a:p>
          <a:p>
            <a:pPr marL="1657350" lvl="3" indent="-285750">
              <a:buFont typeface="Arial"/>
              <a:buChar char="•"/>
            </a:pPr>
            <a:r>
              <a:rPr lang="en-US" dirty="0" err="1">
                <a:ea typeface="Calibri" panose="020F0502020204030204"/>
                <a:cs typeface="Calibri"/>
              </a:rPr>
              <a:t>Émotion</a:t>
            </a:r>
            <a:r>
              <a:rPr lang="en-US" dirty="0">
                <a:ea typeface="Calibri" panose="020F0502020204030204"/>
                <a:cs typeface="Calibri"/>
              </a:rPr>
              <a:t> </a:t>
            </a:r>
            <a:r>
              <a:rPr lang="en-US" dirty="0" err="1">
                <a:ea typeface="Calibri" panose="020F0502020204030204"/>
                <a:cs typeface="Calibri"/>
              </a:rPr>
              <a:t>ressentie</a:t>
            </a:r>
            <a:endParaRPr lang="en-US">
              <a:ea typeface="Calibri" panose="020F0502020204030204"/>
              <a:cs typeface="Calibri"/>
            </a:endParaRPr>
          </a:p>
          <a:p>
            <a:pPr marL="1657350" lvl="3" indent="-285750">
              <a:buFont typeface="Arial"/>
              <a:buChar char="•"/>
            </a:pPr>
            <a:endParaRPr lang="en-US" dirty="0">
              <a:ea typeface="Calibri" panose="020F0502020204030204"/>
              <a:cs typeface="Calibri"/>
            </a:endParaRPr>
          </a:p>
          <a:p>
            <a:pPr lvl="3"/>
            <a:endParaRPr lang="en-US" dirty="0">
              <a:ea typeface="Calibri" panose="020F0502020204030204"/>
              <a:cs typeface="Calibri"/>
            </a:endParaRPr>
          </a:p>
        </p:txBody>
      </p:sp>
      <p:sp>
        <p:nvSpPr>
          <p:cNvPr id="5" name="TextBox 2">
            <a:extLst>
              <a:ext uri="{FF2B5EF4-FFF2-40B4-BE49-F238E27FC236}">
                <a16:creationId xmlns:a16="http://schemas.microsoft.com/office/drawing/2014/main" id="{6D347029-22D0-FBF8-91D8-404B5BF017CC}"/>
              </a:ext>
            </a:extLst>
          </p:cNvPr>
          <p:cNvSpPr txBox="1"/>
          <p:nvPr/>
        </p:nvSpPr>
        <p:spPr>
          <a:xfrm>
            <a:off x="478566" y="4154989"/>
            <a:ext cx="978760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Les explications </a:t>
            </a:r>
            <a:r>
              <a:rPr lang="en-US" b="1" dirty="0" err="1"/>
              <a:t>Motivationnelles</a:t>
            </a:r>
            <a:endParaRPr lang="en-US" b="1" dirty="0" err="1">
              <a:ea typeface="Calibri"/>
              <a:cs typeface="Calibri"/>
            </a:endParaRPr>
          </a:p>
          <a:p>
            <a:pPr marL="742950" lvl="1" indent="-285750">
              <a:buFont typeface="Arial"/>
              <a:buChar char="•"/>
            </a:pPr>
            <a:r>
              <a:rPr lang="en-US" dirty="0">
                <a:ea typeface="Calibri" panose="020F0502020204030204"/>
                <a:cs typeface="Calibri"/>
              </a:rPr>
              <a:t>2 </a:t>
            </a:r>
            <a:r>
              <a:rPr lang="en-US" dirty="0" err="1">
                <a:ea typeface="Calibri" panose="020F0502020204030204"/>
                <a:cs typeface="Calibri"/>
              </a:rPr>
              <a:t>Stratégies</a:t>
            </a:r>
            <a:r>
              <a:rPr lang="en-US" dirty="0">
                <a:ea typeface="Calibri" panose="020F0502020204030204"/>
                <a:cs typeface="Calibri"/>
              </a:rPr>
              <a:t> :  </a:t>
            </a:r>
            <a:r>
              <a:rPr lang="en-US" dirty="0" err="1">
                <a:ea typeface="Calibri" panose="020F0502020204030204"/>
                <a:cs typeface="Calibri"/>
              </a:rPr>
              <a:t>défense</a:t>
            </a:r>
            <a:r>
              <a:rPr lang="en-US" dirty="0">
                <a:ea typeface="Calibri" panose="020F0502020204030204"/>
                <a:cs typeface="Calibri"/>
              </a:rPr>
              <a:t> du soi </a:t>
            </a:r>
            <a:r>
              <a:rPr lang="en-US" dirty="0" err="1">
                <a:ea typeface="Calibri" panose="020F0502020204030204"/>
                <a:cs typeface="Calibri"/>
              </a:rPr>
              <a:t>ou</a:t>
            </a:r>
            <a:r>
              <a:rPr lang="en-US" dirty="0">
                <a:ea typeface="Calibri" panose="020F0502020204030204"/>
                <a:cs typeface="Calibri"/>
              </a:rPr>
              <a:t> </a:t>
            </a:r>
            <a:r>
              <a:rPr lang="en-US" dirty="0" err="1">
                <a:ea typeface="Calibri" panose="020F0502020204030204"/>
                <a:cs typeface="Calibri"/>
              </a:rPr>
              <a:t>réduction</a:t>
            </a:r>
            <a:r>
              <a:rPr lang="en-US" dirty="0">
                <a:ea typeface="Calibri" panose="020F0502020204030204"/>
                <a:cs typeface="Calibri"/>
              </a:rPr>
              <a:t> </a:t>
            </a:r>
            <a:r>
              <a:rPr lang="en-US" dirty="0" err="1">
                <a:ea typeface="Calibri" panose="020F0502020204030204"/>
                <a:cs typeface="Calibri"/>
              </a:rPr>
              <a:t>d'anxiété</a:t>
            </a:r>
            <a:endParaRPr lang="en-US" dirty="0">
              <a:ea typeface="Calibri" panose="020F0502020204030204"/>
              <a:cs typeface="Calibri"/>
            </a:endParaRPr>
          </a:p>
          <a:p>
            <a:pPr marL="742950" lvl="1" indent="-285750">
              <a:buFont typeface="Arial"/>
              <a:buChar char="•"/>
            </a:pPr>
            <a:r>
              <a:rPr lang="en-US" dirty="0" err="1">
                <a:ea typeface="Calibri" panose="020F0502020204030204"/>
                <a:cs typeface="Calibri"/>
              </a:rPr>
              <a:t>Présentation</a:t>
            </a:r>
            <a:r>
              <a:rPr lang="en-US" dirty="0">
                <a:ea typeface="Calibri" panose="020F0502020204030204"/>
                <a:cs typeface="Calibri"/>
              </a:rPr>
              <a:t> auto-</a:t>
            </a:r>
            <a:r>
              <a:rPr lang="en-US" dirty="0" err="1">
                <a:ea typeface="Calibri" panose="020F0502020204030204"/>
                <a:cs typeface="Calibri"/>
              </a:rPr>
              <a:t>avantageuse</a:t>
            </a:r>
            <a:r>
              <a:rPr lang="en-US" dirty="0">
                <a:ea typeface="Calibri" panose="020F0502020204030204"/>
                <a:cs typeface="Calibri"/>
              </a:rPr>
              <a:t>, </a:t>
            </a:r>
            <a:r>
              <a:rPr lang="en-US" dirty="0" err="1">
                <a:ea typeface="Calibri" panose="020F0502020204030204"/>
                <a:cs typeface="Calibri"/>
              </a:rPr>
              <a:t>voire</a:t>
            </a:r>
            <a:r>
              <a:rPr lang="en-US" dirty="0">
                <a:ea typeface="Calibri" panose="020F0502020204030204"/>
                <a:cs typeface="Calibri"/>
              </a:rPr>
              <a:t> </a:t>
            </a:r>
            <a:r>
              <a:rPr lang="en-US" dirty="0" err="1">
                <a:ea typeface="Calibri" panose="020F0502020204030204"/>
                <a:cs typeface="Calibri"/>
              </a:rPr>
              <a:t>déni</a:t>
            </a:r>
            <a:r>
              <a:rPr lang="en-US" dirty="0">
                <a:ea typeface="Calibri" panose="020F0502020204030204"/>
                <a:cs typeface="Calibri"/>
              </a:rPr>
              <a:t> pour </a:t>
            </a:r>
            <a:r>
              <a:rPr lang="en-US" dirty="0" err="1">
                <a:ea typeface="Calibri" panose="020F0502020204030204"/>
                <a:cs typeface="Calibri"/>
              </a:rPr>
              <a:t>minimiser</a:t>
            </a:r>
            <a:r>
              <a:rPr lang="en-US" dirty="0">
                <a:ea typeface="Calibri" panose="020F0502020204030204"/>
                <a:cs typeface="Calibri"/>
              </a:rPr>
              <a:t> </a:t>
            </a:r>
            <a:r>
              <a:rPr lang="en-US" dirty="0" err="1">
                <a:ea typeface="Calibri" panose="020F0502020204030204"/>
                <a:cs typeface="Calibri"/>
              </a:rPr>
              <a:t>en</a:t>
            </a:r>
            <a:r>
              <a:rPr lang="en-US" dirty="0">
                <a:ea typeface="Calibri" panose="020F0502020204030204"/>
                <a:cs typeface="Calibri"/>
              </a:rPr>
              <a:t> </a:t>
            </a:r>
            <a:r>
              <a:rPr lang="en-US" dirty="0" err="1">
                <a:ea typeface="Calibri" panose="020F0502020204030204"/>
                <a:cs typeface="Calibri"/>
              </a:rPr>
              <a:t>apparence</a:t>
            </a:r>
            <a:r>
              <a:rPr lang="en-US" dirty="0">
                <a:ea typeface="Calibri" panose="020F0502020204030204"/>
                <a:cs typeface="Calibri"/>
              </a:rPr>
              <a:t> le </a:t>
            </a:r>
            <a:r>
              <a:rPr lang="en-US" dirty="0" err="1">
                <a:ea typeface="Calibri" panose="020F0502020204030204"/>
                <a:cs typeface="Calibri"/>
              </a:rPr>
              <a:t>risque</a:t>
            </a:r>
            <a:r>
              <a:rPr lang="en-US" dirty="0">
                <a:ea typeface="Calibri" panose="020F0502020204030204"/>
                <a:cs typeface="Calibri"/>
              </a:rPr>
              <a:t> pour soi, le sentiment de menace</a:t>
            </a:r>
          </a:p>
          <a:p>
            <a:pPr marL="742950" lvl="1" indent="-285750">
              <a:buFont typeface="Arial"/>
              <a:buChar char="•"/>
            </a:pPr>
            <a:r>
              <a:rPr lang="en-US" dirty="0" err="1">
                <a:ea typeface="Calibri" panose="020F0502020204030204"/>
                <a:cs typeface="Calibri"/>
              </a:rPr>
              <a:t>Lorsque</a:t>
            </a:r>
            <a:r>
              <a:rPr lang="en-US" dirty="0">
                <a:ea typeface="Calibri" panose="020F0502020204030204"/>
                <a:cs typeface="Calibri"/>
              </a:rPr>
              <a:t> </a:t>
            </a:r>
            <a:r>
              <a:rPr lang="en-US" dirty="0" err="1">
                <a:ea typeface="Calibri" panose="020F0502020204030204"/>
                <a:cs typeface="Calibri"/>
              </a:rPr>
              <a:t>l'anxiété</a:t>
            </a:r>
            <a:r>
              <a:rPr lang="en-US" dirty="0">
                <a:ea typeface="Calibri" panose="020F0502020204030204"/>
                <a:cs typeface="Calibri"/>
              </a:rPr>
              <a:t> </a:t>
            </a:r>
            <a:r>
              <a:rPr lang="en-US" dirty="0" err="1">
                <a:ea typeface="Calibri" panose="020F0502020204030204"/>
                <a:cs typeface="Calibri"/>
              </a:rPr>
              <a:t>est</a:t>
            </a:r>
            <a:r>
              <a:rPr lang="en-US" dirty="0">
                <a:ea typeface="Calibri" panose="020F0502020204030204"/>
                <a:cs typeface="Calibri"/>
              </a:rPr>
              <a:t> trop forte : Le</a:t>
            </a:r>
            <a:r>
              <a:rPr lang="en-US" b="1" dirty="0">
                <a:ea typeface="Calibri" panose="020F0502020204030204"/>
                <a:cs typeface="Calibri"/>
              </a:rPr>
              <a:t> </a:t>
            </a:r>
            <a:r>
              <a:rPr lang="en-US" b="1" dirty="0" err="1">
                <a:ea typeface="Calibri" panose="020F0502020204030204"/>
                <a:cs typeface="Calibri"/>
              </a:rPr>
              <a:t>pessimisme</a:t>
            </a:r>
            <a:r>
              <a:rPr lang="en-US" b="1" dirty="0">
                <a:ea typeface="Calibri" panose="020F0502020204030204"/>
                <a:cs typeface="Calibri"/>
              </a:rPr>
              <a:t> </a:t>
            </a:r>
            <a:r>
              <a:rPr lang="en-US" b="1" dirty="0" err="1">
                <a:ea typeface="Calibri" panose="020F0502020204030204"/>
                <a:cs typeface="Calibri"/>
              </a:rPr>
              <a:t>comparatif</a:t>
            </a:r>
            <a:r>
              <a:rPr lang="en-US" b="1" dirty="0">
                <a:ea typeface="Calibri" panose="020F0502020204030204"/>
                <a:cs typeface="Calibri"/>
              </a:rPr>
              <a:t> </a:t>
            </a:r>
            <a:r>
              <a:rPr lang="en-US" b="1" dirty="0" err="1">
                <a:ea typeface="Calibri" panose="020F0502020204030204"/>
                <a:cs typeface="Calibri"/>
              </a:rPr>
              <a:t>défensif</a:t>
            </a:r>
            <a:r>
              <a:rPr lang="en-US" b="1" dirty="0">
                <a:ea typeface="Calibri" panose="020F0502020204030204"/>
                <a:cs typeface="Calibri"/>
              </a:rPr>
              <a:t> </a:t>
            </a:r>
            <a:r>
              <a:rPr lang="en-US" dirty="0" err="1">
                <a:ea typeface="Calibri" panose="020F0502020204030204"/>
                <a:cs typeface="Calibri"/>
              </a:rPr>
              <a:t>émerge</a:t>
            </a:r>
            <a:r>
              <a:rPr lang="en-US" dirty="0">
                <a:ea typeface="Calibri" panose="020F0502020204030204"/>
                <a:cs typeface="Calibri"/>
              </a:rPr>
              <a:t> pour se </a:t>
            </a:r>
            <a:r>
              <a:rPr lang="en-US" dirty="0" err="1">
                <a:ea typeface="Calibri" panose="020F0502020204030204"/>
                <a:cs typeface="Calibri"/>
              </a:rPr>
              <a:t>préparer</a:t>
            </a:r>
            <a:r>
              <a:rPr lang="en-US" dirty="0">
                <a:ea typeface="Calibri" panose="020F0502020204030204"/>
                <a:cs typeface="Calibri"/>
              </a:rPr>
              <a:t> à vivre des </a:t>
            </a:r>
            <a:r>
              <a:rPr lang="en-US" dirty="0" err="1">
                <a:ea typeface="Calibri" panose="020F0502020204030204"/>
                <a:cs typeface="Calibri"/>
              </a:rPr>
              <a:t>conséquences</a:t>
            </a:r>
            <a:r>
              <a:rPr lang="en-US" dirty="0">
                <a:ea typeface="Calibri" panose="020F0502020204030204"/>
                <a:cs typeface="Calibri"/>
              </a:rPr>
              <a:t> </a:t>
            </a:r>
            <a:r>
              <a:rPr lang="en-US" dirty="0" err="1">
                <a:ea typeface="Calibri" panose="020F0502020204030204"/>
                <a:cs typeface="Calibri"/>
              </a:rPr>
              <a:t>négatives</a:t>
            </a:r>
            <a:r>
              <a:rPr lang="en-US" dirty="0">
                <a:ea typeface="Calibri" panose="020F0502020204030204"/>
                <a:cs typeface="Calibri"/>
              </a:rPr>
              <a:t>.</a:t>
            </a:r>
          </a:p>
          <a:p>
            <a:pPr lvl="3"/>
            <a:endParaRPr lang="en-US" dirty="0">
              <a:ea typeface="Calibri" panose="020F0502020204030204"/>
              <a:cs typeface="Calibri"/>
            </a:endParaRPr>
          </a:p>
        </p:txBody>
      </p:sp>
      <p:grpSp>
        <p:nvGrpSpPr>
          <p:cNvPr id="11" name="Group 6">
            <a:extLst>
              <a:ext uri="{FF2B5EF4-FFF2-40B4-BE49-F238E27FC236}">
                <a16:creationId xmlns:a16="http://schemas.microsoft.com/office/drawing/2014/main" id="{ACC78023-A429-5A48-ECC1-973DAED2CFAC}"/>
              </a:ext>
            </a:extLst>
          </p:cNvPr>
          <p:cNvGrpSpPr/>
          <p:nvPr/>
        </p:nvGrpSpPr>
        <p:grpSpPr>
          <a:xfrm>
            <a:off x="7810062" y="1143001"/>
            <a:ext cx="822703" cy="780626"/>
            <a:chOff x="6717770" y="4990151"/>
            <a:chExt cx="822703" cy="780626"/>
          </a:xfrm>
        </p:grpSpPr>
        <p:sp>
          <p:nvSpPr>
            <p:cNvPr id="9" name="Ellipse 67">
              <a:extLst>
                <a:ext uri="{FF2B5EF4-FFF2-40B4-BE49-F238E27FC236}">
                  <a16:creationId xmlns:a16="http://schemas.microsoft.com/office/drawing/2014/main" id="{A11DB48F-6E63-BF65-C2CC-387D752DEA45}"/>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 name="Graphique 81" descr="Podcasting avec un remplissage uni">
              <a:extLst>
                <a:ext uri="{FF2B5EF4-FFF2-40B4-BE49-F238E27FC236}">
                  <a16:creationId xmlns:a16="http://schemas.microsoft.com/office/drawing/2014/main" id="{D3056C42-FD63-1B91-D275-1F7F99D867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2150" y="5078228"/>
              <a:ext cx="602209" cy="602209"/>
            </a:xfrm>
            <a:prstGeom prst="rect">
              <a:avLst/>
            </a:prstGeom>
          </p:spPr>
        </p:pic>
      </p:grpSp>
      <p:sp>
        <p:nvSpPr>
          <p:cNvPr id="12" name="ZoneTexte 11">
            <a:extLst>
              <a:ext uri="{FF2B5EF4-FFF2-40B4-BE49-F238E27FC236}">
                <a16:creationId xmlns:a16="http://schemas.microsoft.com/office/drawing/2014/main" id="{BAA7AF19-FBA8-985D-AE52-E88BA67EC5B7}"/>
              </a:ext>
            </a:extLst>
          </p:cNvPr>
          <p:cNvSpPr txBox="1"/>
          <p:nvPr/>
        </p:nvSpPr>
        <p:spPr>
          <a:xfrm>
            <a:off x="8692115" y="1143000"/>
            <a:ext cx="29328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Calibri"/>
                <a:cs typeface="Calibri"/>
              </a:rPr>
              <a:t>Domaines </a:t>
            </a:r>
            <a:r>
              <a:rPr lang="fr-FR" dirty="0" err="1">
                <a:ea typeface="Calibri"/>
                <a:cs typeface="Calibri"/>
              </a:rPr>
              <a:t>scolaires,professionnel</a:t>
            </a:r>
            <a:r>
              <a:rPr lang="fr-FR" dirty="0">
                <a:ea typeface="Calibri"/>
                <a:cs typeface="Calibri"/>
              </a:rPr>
              <a:t> et santé</a:t>
            </a:r>
            <a:endParaRPr lang="fr-FR" dirty="0"/>
          </a:p>
        </p:txBody>
      </p:sp>
    </p:spTree>
    <p:extLst>
      <p:ext uri="{BB962C8B-B14F-4D97-AF65-F5344CB8AC3E}">
        <p14:creationId xmlns:p14="http://schemas.microsoft.com/office/powerpoint/2010/main" val="988415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9">
            <a:extLst>
              <a:ext uri="{FF2B5EF4-FFF2-40B4-BE49-F238E27FC236}">
                <a16:creationId xmlns:a16="http://schemas.microsoft.com/office/drawing/2014/main" id="{57F822C8-FD4C-4E68-91B7-F78E1505E4CB}"/>
              </a:ext>
            </a:extLst>
          </p:cNvPr>
          <p:cNvSpPr txBox="1"/>
          <p:nvPr/>
        </p:nvSpPr>
        <p:spPr>
          <a:xfrm>
            <a:off x="5863639" y="485576"/>
            <a:ext cx="5929084"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dirty="0">
                <a:ea typeface="Calibri"/>
                <a:cs typeface="Calibri"/>
              </a:rPr>
              <a:t>Albert Bandura et la Théorie Socio-cognitive</a:t>
            </a:r>
          </a:p>
        </p:txBody>
      </p:sp>
      <p:grpSp>
        <p:nvGrpSpPr>
          <p:cNvPr id="8" name="Group 6">
            <a:extLst>
              <a:ext uri="{FF2B5EF4-FFF2-40B4-BE49-F238E27FC236}">
                <a16:creationId xmlns:a16="http://schemas.microsoft.com/office/drawing/2014/main" id="{98184FF6-ABFC-16FD-915F-72E18C8821C1}"/>
              </a:ext>
            </a:extLst>
          </p:cNvPr>
          <p:cNvGrpSpPr/>
          <p:nvPr/>
        </p:nvGrpSpPr>
        <p:grpSpPr>
          <a:xfrm>
            <a:off x="10849202" y="265815"/>
            <a:ext cx="822703" cy="780626"/>
            <a:chOff x="6717770" y="4990151"/>
            <a:chExt cx="822703" cy="780626"/>
          </a:xfrm>
        </p:grpSpPr>
        <p:sp>
          <p:nvSpPr>
            <p:cNvPr id="4" name="Ellipse 67">
              <a:extLst>
                <a:ext uri="{FF2B5EF4-FFF2-40B4-BE49-F238E27FC236}">
                  <a16:creationId xmlns:a16="http://schemas.microsoft.com/office/drawing/2014/main" id="{D29A4B15-308C-CFB8-D346-985380FAADE0}"/>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942E3B7A-6904-52E7-254F-3C47FB5875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grpSp>
        <p:nvGrpSpPr>
          <p:cNvPr id="17" name="Groupe 16">
            <a:extLst>
              <a:ext uri="{FF2B5EF4-FFF2-40B4-BE49-F238E27FC236}">
                <a16:creationId xmlns:a16="http://schemas.microsoft.com/office/drawing/2014/main" id="{25143EF6-5FB2-6A5C-0017-1ACEE87F5F8A}"/>
              </a:ext>
            </a:extLst>
          </p:cNvPr>
          <p:cNvGrpSpPr/>
          <p:nvPr/>
        </p:nvGrpSpPr>
        <p:grpSpPr>
          <a:xfrm>
            <a:off x="381870" y="1288887"/>
            <a:ext cx="1150860" cy="710169"/>
            <a:chOff x="541358" y="358538"/>
            <a:chExt cx="1593883" cy="1046866"/>
          </a:xfrm>
        </p:grpSpPr>
        <p:sp>
          <p:nvSpPr>
            <p:cNvPr id="12" name="Ellipse 66">
              <a:extLst>
                <a:ext uri="{FF2B5EF4-FFF2-40B4-BE49-F238E27FC236}">
                  <a16:creationId xmlns:a16="http://schemas.microsoft.com/office/drawing/2014/main" id="{16460ED9-5FCE-886D-2ADF-558F7AA86ADC}"/>
                </a:ext>
              </a:extLst>
            </p:cNvPr>
            <p:cNvSpPr/>
            <p:nvPr/>
          </p:nvSpPr>
          <p:spPr>
            <a:xfrm>
              <a:off x="541358" y="358538"/>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3" name="Image 33">
              <a:extLst>
                <a:ext uri="{FF2B5EF4-FFF2-40B4-BE49-F238E27FC236}">
                  <a16:creationId xmlns:a16="http://schemas.microsoft.com/office/drawing/2014/main" id="{99990D2D-2C2C-0A58-C3A3-53F8AB028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79" y="514139"/>
              <a:ext cx="340421" cy="680842"/>
            </a:xfrm>
            <a:prstGeom prst="rect">
              <a:avLst/>
            </a:prstGeom>
          </p:spPr>
        </p:pic>
        <p:pic>
          <p:nvPicPr>
            <p:cNvPr id="14" name="Image 33">
              <a:extLst>
                <a:ext uri="{FF2B5EF4-FFF2-40B4-BE49-F238E27FC236}">
                  <a16:creationId xmlns:a16="http://schemas.microsoft.com/office/drawing/2014/main" id="{3BA768C5-9433-35BD-8304-88B3DF860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12" y="688572"/>
              <a:ext cx="340421" cy="680842"/>
            </a:xfrm>
            <a:prstGeom prst="rect">
              <a:avLst/>
            </a:prstGeom>
          </p:spPr>
        </p:pic>
        <p:pic>
          <p:nvPicPr>
            <p:cNvPr id="15" name="Image 33">
              <a:extLst>
                <a:ext uri="{FF2B5EF4-FFF2-40B4-BE49-F238E27FC236}">
                  <a16:creationId xmlns:a16="http://schemas.microsoft.com/office/drawing/2014/main" id="{F264217E-CFB7-7CB2-0F03-87976F247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011" y="459055"/>
              <a:ext cx="340421" cy="680842"/>
            </a:xfrm>
            <a:prstGeom prst="rect">
              <a:avLst/>
            </a:prstGeom>
          </p:spPr>
        </p:pic>
        <p:pic>
          <p:nvPicPr>
            <p:cNvPr id="16" name="Image 33">
              <a:extLst>
                <a:ext uri="{FF2B5EF4-FFF2-40B4-BE49-F238E27FC236}">
                  <a16:creationId xmlns:a16="http://schemas.microsoft.com/office/drawing/2014/main" id="{85933FFE-C1A3-A8D7-B40C-1FE43F9B7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421" y="560042"/>
              <a:ext cx="340421" cy="680842"/>
            </a:xfrm>
            <a:prstGeom prst="rect">
              <a:avLst/>
            </a:prstGeom>
          </p:spPr>
        </p:pic>
      </p:grpSp>
      <p:sp>
        <p:nvSpPr>
          <p:cNvPr id="18" name="ZoneTexte 17">
            <a:extLst>
              <a:ext uri="{FF2B5EF4-FFF2-40B4-BE49-F238E27FC236}">
                <a16:creationId xmlns:a16="http://schemas.microsoft.com/office/drawing/2014/main" id="{D0B6E69F-4562-4A85-A803-7523D0DC247D}"/>
              </a:ext>
            </a:extLst>
          </p:cNvPr>
          <p:cNvSpPr txBox="1"/>
          <p:nvPr/>
        </p:nvSpPr>
        <p:spPr>
          <a:xfrm>
            <a:off x="1727790" y="1231604"/>
            <a:ext cx="868325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ea typeface="Calibri"/>
                <a:cs typeface="Calibri"/>
              </a:rPr>
              <a:t>Théorie de l'apprentissage Social    (long développement -&gt; 1977)</a:t>
            </a:r>
          </a:p>
          <a:p>
            <a:endParaRPr lang="fr-FR" b="1" dirty="0">
              <a:ea typeface="Calibri"/>
              <a:cs typeface="Calibri"/>
            </a:endParaRPr>
          </a:p>
          <a:p>
            <a:pPr marL="285750" indent="-285750">
              <a:buFont typeface="Arial"/>
              <a:buChar char="•"/>
            </a:pPr>
            <a:r>
              <a:rPr lang="fr-FR" i="1" dirty="0">
                <a:ea typeface="Calibri"/>
                <a:cs typeface="Calibri"/>
              </a:rPr>
              <a:t>L'apprentissage vicariant</a:t>
            </a:r>
          </a:p>
          <a:p>
            <a:pPr marL="742950" lvl="1" indent="-285750">
              <a:buFont typeface="Arial"/>
              <a:buChar char="•"/>
            </a:pPr>
            <a:r>
              <a:rPr lang="fr-FR" dirty="0">
                <a:ea typeface="Calibri"/>
                <a:cs typeface="Calibri"/>
              </a:rPr>
              <a:t>Un comportement peut être "appris" simplement par l'observation de modèles ()</a:t>
            </a:r>
            <a:endParaRPr lang="fr-FR">
              <a:ea typeface="Calibri" panose="020F0502020204030204"/>
              <a:cs typeface="Calibri" panose="020F0502020204030204"/>
            </a:endParaRPr>
          </a:p>
          <a:p>
            <a:pPr marL="742950" lvl="1" indent="-285750">
              <a:buFont typeface="Arial"/>
              <a:buChar char="•"/>
            </a:pPr>
            <a:r>
              <a:rPr lang="fr-FR" dirty="0">
                <a:ea typeface="Calibri"/>
                <a:cs typeface="Calibri"/>
              </a:rPr>
              <a:t>L'observation est active (processus cognitifs de traitement de l'information engagée)</a:t>
            </a:r>
          </a:p>
          <a:p>
            <a:pPr marL="742950" lvl="1" indent="-285750">
              <a:buFont typeface="Arial"/>
              <a:buChar char="•"/>
            </a:pPr>
            <a:r>
              <a:rPr lang="fr-FR" dirty="0">
                <a:ea typeface="Calibri"/>
                <a:cs typeface="Calibri"/>
              </a:rPr>
              <a:t>Attention, encodage en mémoire, motivation </a:t>
            </a:r>
          </a:p>
          <a:p>
            <a:pPr marL="742950" lvl="1" indent="-285750">
              <a:buFont typeface="Arial"/>
              <a:buChar char="•"/>
            </a:pPr>
            <a:r>
              <a:rPr lang="fr-FR" dirty="0">
                <a:ea typeface="Calibri"/>
                <a:cs typeface="Calibri"/>
              </a:rPr>
              <a:t>Mécanisme de renforcement "par procuration". Le renforcement observé fonctionne comme le renforcement directement vécu</a:t>
            </a:r>
          </a:p>
          <a:p>
            <a:pPr lvl="1"/>
            <a:endParaRPr lang="fr-FR" dirty="0">
              <a:ea typeface="Calibri"/>
              <a:cs typeface="Calibri"/>
            </a:endParaRPr>
          </a:p>
          <a:p>
            <a:pPr marL="285750" indent="-285750">
              <a:buFont typeface="Arial"/>
              <a:buChar char="•"/>
            </a:pPr>
            <a:r>
              <a:rPr lang="fr-FR" i="1" dirty="0">
                <a:ea typeface="Calibri"/>
                <a:cs typeface="Calibri"/>
              </a:rPr>
              <a:t>Capacité de Symbolisation humaine </a:t>
            </a:r>
          </a:p>
          <a:p>
            <a:pPr marL="742950" lvl="1" indent="-285750">
              <a:buFont typeface="Arial"/>
              <a:buChar char="•"/>
            </a:pPr>
            <a:r>
              <a:rPr lang="fr-FR" dirty="0">
                <a:ea typeface="Calibri"/>
                <a:cs typeface="Calibri"/>
              </a:rPr>
              <a:t>L'analyse d'une situation, l'imagination de solutions, la simulation de leur mise en œuvre </a:t>
            </a:r>
          </a:p>
          <a:p>
            <a:pPr marL="742950" lvl="1" indent="-285750">
              <a:buFont typeface="Arial"/>
              <a:buChar char="•"/>
            </a:pPr>
            <a:r>
              <a:rPr lang="fr-FR" dirty="0">
                <a:ea typeface="Calibri"/>
                <a:cs typeface="Calibri"/>
              </a:rPr>
              <a:t>Le langage comme simulateur de réalités (TCR, psychothérapies comme ACT)</a:t>
            </a:r>
          </a:p>
          <a:p>
            <a:pPr marL="285750" indent="-285750">
              <a:buFont typeface="Arial"/>
              <a:buChar char="•"/>
            </a:pPr>
            <a:endParaRPr lang="fr-FR" dirty="0">
              <a:ea typeface="Calibri"/>
              <a:cs typeface="Calibri"/>
            </a:endParaRPr>
          </a:p>
          <a:p>
            <a:pPr marL="285750" indent="-285750">
              <a:buFont typeface="Arial"/>
              <a:buChar char="•"/>
            </a:pPr>
            <a:r>
              <a:rPr lang="fr-FR" i="1" dirty="0">
                <a:ea typeface="Calibri"/>
                <a:cs typeface="Calibri"/>
              </a:rPr>
              <a:t>Processus d'auto-régulation</a:t>
            </a:r>
          </a:p>
          <a:p>
            <a:pPr marL="742950" lvl="1" indent="-285750">
              <a:buFont typeface="Arial"/>
              <a:buChar char="•"/>
            </a:pPr>
            <a:r>
              <a:rPr lang="fr-FR" dirty="0">
                <a:ea typeface="Calibri"/>
                <a:cs typeface="Calibri"/>
              </a:rPr>
              <a:t>L'individu a conscience de pouvoir agir dans et sur son environnement et modifie son comportement dans ce but</a:t>
            </a:r>
          </a:p>
          <a:p>
            <a:pPr marL="742950" lvl="1" indent="-285750">
              <a:buFont typeface="Arial"/>
              <a:buChar char="•"/>
            </a:pPr>
            <a:r>
              <a:rPr lang="fr-FR" dirty="0">
                <a:ea typeface="Calibri"/>
                <a:cs typeface="Calibri"/>
              </a:rPr>
              <a:t>concept d'agentivité</a:t>
            </a:r>
          </a:p>
        </p:txBody>
      </p:sp>
    </p:spTree>
    <p:extLst>
      <p:ext uri="{BB962C8B-B14F-4D97-AF65-F5344CB8AC3E}">
        <p14:creationId xmlns:p14="http://schemas.microsoft.com/office/powerpoint/2010/main" val="119502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9">
            <a:extLst>
              <a:ext uri="{FF2B5EF4-FFF2-40B4-BE49-F238E27FC236}">
                <a16:creationId xmlns:a16="http://schemas.microsoft.com/office/drawing/2014/main" id="{57F822C8-FD4C-4E68-91B7-F78E1505E4CB}"/>
              </a:ext>
            </a:extLst>
          </p:cNvPr>
          <p:cNvSpPr txBox="1"/>
          <p:nvPr/>
        </p:nvSpPr>
        <p:spPr>
          <a:xfrm>
            <a:off x="1141011" y="396971"/>
            <a:ext cx="5929084"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dirty="0">
                <a:ea typeface="Calibri"/>
                <a:cs typeface="Calibri"/>
              </a:rPr>
              <a:t>Albert Bandura et la Théorie Socio-cognitive</a:t>
            </a:r>
          </a:p>
        </p:txBody>
      </p:sp>
      <p:grpSp>
        <p:nvGrpSpPr>
          <p:cNvPr id="8" name="Group 6">
            <a:extLst>
              <a:ext uri="{FF2B5EF4-FFF2-40B4-BE49-F238E27FC236}">
                <a16:creationId xmlns:a16="http://schemas.microsoft.com/office/drawing/2014/main" id="{98184FF6-ABFC-16FD-915F-72E18C8821C1}"/>
              </a:ext>
            </a:extLst>
          </p:cNvPr>
          <p:cNvGrpSpPr/>
          <p:nvPr/>
        </p:nvGrpSpPr>
        <p:grpSpPr>
          <a:xfrm>
            <a:off x="234365" y="177210"/>
            <a:ext cx="822703" cy="780626"/>
            <a:chOff x="6717770" y="4990151"/>
            <a:chExt cx="822703" cy="780626"/>
          </a:xfrm>
        </p:grpSpPr>
        <p:sp>
          <p:nvSpPr>
            <p:cNvPr id="4" name="Ellipse 67">
              <a:extLst>
                <a:ext uri="{FF2B5EF4-FFF2-40B4-BE49-F238E27FC236}">
                  <a16:creationId xmlns:a16="http://schemas.microsoft.com/office/drawing/2014/main" id="{D29A4B15-308C-CFB8-D346-985380FAADE0}"/>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942E3B7A-6904-52E7-254F-3C47FB5875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13" name="ZoneTexte 12">
            <a:extLst>
              <a:ext uri="{FF2B5EF4-FFF2-40B4-BE49-F238E27FC236}">
                <a16:creationId xmlns:a16="http://schemas.microsoft.com/office/drawing/2014/main" id="{4E55B96A-F646-68C1-638A-C83BC19000B4}"/>
              </a:ext>
            </a:extLst>
          </p:cNvPr>
          <p:cNvSpPr txBox="1"/>
          <p:nvPr/>
        </p:nvSpPr>
        <p:spPr>
          <a:xfrm>
            <a:off x="1141918" y="1155749"/>
            <a:ext cx="771746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dirty="0">
                <a:ea typeface="Calibri"/>
                <a:cs typeface="Calibri"/>
              </a:rPr>
              <a:t>La théorie Socio cognitive (1986-2000)</a:t>
            </a:r>
          </a:p>
          <a:p>
            <a:r>
              <a:rPr lang="fr-FR" dirty="0">
                <a:ea typeface="Calibri"/>
                <a:cs typeface="Calibri"/>
              </a:rPr>
              <a:t>Modèle d'interaction multiple entre le sujet et son environnement via le comportement</a:t>
            </a:r>
          </a:p>
          <a:p>
            <a:pPr marL="285750" indent="-285750">
              <a:buFont typeface="Arial"/>
              <a:buChar char="•"/>
            </a:pPr>
            <a:r>
              <a:rPr lang="fr-FR" dirty="0">
                <a:ea typeface="Calibri"/>
                <a:cs typeface="Calibri"/>
              </a:rPr>
              <a:t>Agentivité</a:t>
            </a:r>
          </a:p>
          <a:p>
            <a:pPr marL="742950" lvl="1" indent="-285750">
              <a:buFont typeface="Arial"/>
              <a:buChar char="•"/>
            </a:pPr>
            <a:r>
              <a:rPr lang="fr-FR" dirty="0">
                <a:ea typeface="Calibri"/>
                <a:cs typeface="Calibri"/>
              </a:rPr>
              <a:t>Le sujet social se conçoit comme agissant dans l'environnement. Ces actions participent en même temps à modeler l'environnement et à la construction du soi. La généralisation des compétences acquises dans cette interaction avec l'environnement améliore encore les capacités d'action.</a:t>
            </a:r>
          </a:p>
          <a:p>
            <a:pPr marL="742950" lvl="1" indent="-285750">
              <a:buFont typeface="Arial"/>
              <a:buChar char="•"/>
            </a:pPr>
            <a:r>
              <a:rPr lang="fr-FR" dirty="0">
                <a:ea typeface="Calibri"/>
                <a:cs typeface="Calibri"/>
              </a:rPr>
              <a:t>L'intention, l'anticipation, la planification et l'exécution sont les expressions de l'agentivité</a:t>
            </a:r>
          </a:p>
          <a:p>
            <a:endParaRPr lang="fr-FR" dirty="0">
              <a:ea typeface="Calibri"/>
              <a:cs typeface="Calibri"/>
            </a:endParaRPr>
          </a:p>
          <a:p>
            <a:pPr marL="285750" indent="-285750">
              <a:buFont typeface="Arial"/>
              <a:buChar char="•"/>
            </a:pPr>
            <a:r>
              <a:rPr lang="fr-FR" dirty="0">
                <a:ea typeface="Calibri"/>
                <a:cs typeface="Calibri"/>
              </a:rPr>
              <a:t>Modèle triadique</a:t>
            </a:r>
          </a:p>
          <a:p>
            <a:endParaRPr lang="fr-FR" dirty="0">
              <a:ea typeface="Calibri"/>
              <a:cs typeface="Calibri"/>
            </a:endParaRPr>
          </a:p>
        </p:txBody>
      </p:sp>
      <p:pic>
        <p:nvPicPr>
          <p:cNvPr id="15" name="Image 15">
            <a:extLst>
              <a:ext uri="{FF2B5EF4-FFF2-40B4-BE49-F238E27FC236}">
                <a16:creationId xmlns:a16="http://schemas.microsoft.com/office/drawing/2014/main" id="{50D723E7-4EF5-6B81-DB76-66770B4E75FE}"/>
              </a:ext>
            </a:extLst>
          </p:cNvPr>
          <p:cNvPicPr>
            <a:picLocks noChangeAspect="1"/>
          </p:cNvPicPr>
          <p:nvPr/>
        </p:nvPicPr>
        <p:blipFill>
          <a:blip r:embed="rId4"/>
          <a:stretch>
            <a:fillRect/>
          </a:stretch>
        </p:blipFill>
        <p:spPr>
          <a:xfrm>
            <a:off x="5272669" y="4412095"/>
            <a:ext cx="3588834" cy="2252687"/>
          </a:xfrm>
          <a:prstGeom prst="rect">
            <a:avLst/>
          </a:prstGeom>
        </p:spPr>
      </p:pic>
      <p:sp>
        <p:nvSpPr>
          <p:cNvPr id="17" name="Ellipse 66">
            <a:extLst>
              <a:ext uri="{FF2B5EF4-FFF2-40B4-BE49-F238E27FC236}">
                <a16:creationId xmlns:a16="http://schemas.microsoft.com/office/drawing/2014/main" id="{D473BEF1-D3E1-4D2E-BF9C-49039D412B4F}"/>
              </a:ext>
            </a:extLst>
          </p:cNvPr>
          <p:cNvSpPr/>
          <p:nvPr/>
        </p:nvSpPr>
        <p:spPr>
          <a:xfrm>
            <a:off x="7901163" y="3926928"/>
            <a:ext cx="3415248" cy="1214134"/>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solidFill>
                  <a:schemeClr val="tx1"/>
                </a:solidFill>
                <a:ea typeface="Calibri"/>
                <a:cs typeface="Calibri"/>
              </a:rPr>
              <a:t>Vécu, affects, mémoire, capacités cognitives</a:t>
            </a:r>
            <a:endParaRPr lang="fr-FR">
              <a:solidFill>
                <a:schemeClr val="tx1"/>
              </a:solidFill>
              <a:ea typeface="Calibri"/>
              <a:cs typeface="Calibri"/>
            </a:endParaRPr>
          </a:p>
        </p:txBody>
      </p:sp>
      <p:sp>
        <p:nvSpPr>
          <p:cNvPr id="18" name="Ellipse 66">
            <a:extLst>
              <a:ext uri="{FF2B5EF4-FFF2-40B4-BE49-F238E27FC236}">
                <a16:creationId xmlns:a16="http://schemas.microsoft.com/office/drawing/2014/main" id="{BF11F2AF-82D9-59E4-36E2-67E91AE38FCA}"/>
              </a:ext>
            </a:extLst>
          </p:cNvPr>
          <p:cNvSpPr/>
          <p:nvPr/>
        </p:nvSpPr>
        <p:spPr>
          <a:xfrm>
            <a:off x="1749406" y="5497391"/>
            <a:ext cx="3415248" cy="1214134"/>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solidFill>
                  <a:schemeClr val="tx1"/>
                </a:solidFill>
                <a:ea typeface="Calibri"/>
                <a:cs typeface="Calibri"/>
              </a:rPr>
              <a:t>Environnement imposé, choisi ou construit</a:t>
            </a:r>
          </a:p>
        </p:txBody>
      </p:sp>
      <p:sp>
        <p:nvSpPr>
          <p:cNvPr id="19" name="Ellipse 66">
            <a:extLst>
              <a:ext uri="{FF2B5EF4-FFF2-40B4-BE49-F238E27FC236}">
                <a16:creationId xmlns:a16="http://schemas.microsoft.com/office/drawing/2014/main" id="{C5563088-1D14-EF1E-00AA-1DB864C5C5A2}"/>
              </a:ext>
            </a:extLst>
          </p:cNvPr>
          <p:cNvSpPr/>
          <p:nvPr/>
        </p:nvSpPr>
        <p:spPr>
          <a:xfrm>
            <a:off x="8691041" y="5534562"/>
            <a:ext cx="3415248" cy="1214134"/>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solidFill>
                  <a:schemeClr val="tx1"/>
                </a:solidFill>
                <a:ea typeface="Calibri"/>
                <a:cs typeface="Calibri"/>
              </a:rPr>
              <a:t>Répertoire d'actions motrices, d'expressions émotionnelles</a:t>
            </a:r>
          </a:p>
        </p:txBody>
      </p:sp>
    </p:spTree>
    <p:extLst>
      <p:ext uri="{BB962C8B-B14F-4D97-AF65-F5344CB8AC3E}">
        <p14:creationId xmlns:p14="http://schemas.microsoft.com/office/powerpoint/2010/main" val="60009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9">
            <a:extLst>
              <a:ext uri="{FF2B5EF4-FFF2-40B4-BE49-F238E27FC236}">
                <a16:creationId xmlns:a16="http://schemas.microsoft.com/office/drawing/2014/main" id="{57F822C8-FD4C-4E68-91B7-F78E1505E4CB}"/>
              </a:ext>
            </a:extLst>
          </p:cNvPr>
          <p:cNvSpPr txBox="1"/>
          <p:nvPr/>
        </p:nvSpPr>
        <p:spPr>
          <a:xfrm>
            <a:off x="1141011" y="396971"/>
            <a:ext cx="9683327"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dirty="0">
                <a:ea typeface="Calibri"/>
                <a:cs typeface="Calibri"/>
              </a:rPr>
              <a:t>Albert Bandura et la Théorie Socio-cognitive : le Sentiment d'Efficacité Personnelle</a:t>
            </a:r>
          </a:p>
        </p:txBody>
      </p:sp>
      <p:grpSp>
        <p:nvGrpSpPr>
          <p:cNvPr id="8" name="Group 6">
            <a:extLst>
              <a:ext uri="{FF2B5EF4-FFF2-40B4-BE49-F238E27FC236}">
                <a16:creationId xmlns:a16="http://schemas.microsoft.com/office/drawing/2014/main" id="{98184FF6-ABFC-16FD-915F-72E18C8821C1}"/>
              </a:ext>
            </a:extLst>
          </p:cNvPr>
          <p:cNvGrpSpPr/>
          <p:nvPr/>
        </p:nvGrpSpPr>
        <p:grpSpPr>
          <a:xfrm>
            <a:off x="234365" y="177210"/>
            <a:ext cx="822703" cy="780626"/>
            <a:chOff x="6717770" y="4990151"/>
            <a:chExt cx="822703" cy="780626"/>
          </a:xfrm>
        </p:grpSpPr>
        <p:sp>
          <p:nvSpPr>
            <p:cNvPr id="4" name="Ellipse 67">
              <a:extLst>
                <a:ext uri="{FF2B5EF4-FFF2-40B4-BE49-F238E27FC236}">
                  <a16:creationId xmlns:a16="http://schemas.microsoft.com/office/drawing/2014/main" id="{D29A4B15-308C-CFB8-D346-985380FAADE0}"/>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942E3B7A-6904-52E7-254F-3C47FB5875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13" name="ZoneTexte 12">
            <a:extLst>
              <a:ext uri="{FF2B5EF4-FFF2-40B4-BE49-F238E27FC236}">
                <a16:creationId xmlns:a16="http://schemas.microsoft.com/office/drawing/2014/main" id="{4E55B96A-F646-68C1-638A-C83BC19000B4}"/>
              </a:ext>
            </a:extLst>
          </p:cNvPr>
          <p:cNvSpPr txBox="1"/>
          <p:nvPr/>
        </p:nvSpPr>
        <p:spPr>
          <a:xfrm>
            <a:off x="2238455" y="1415944"/>
            <a:ext cx="771746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dirty="0">
                <a:ea typeface="Calibri"/>
                <a:cs typeface="Calibri"/>
              </a:rPr>
              <a:t>Le sentiment d'efficacité personnelle</a:t>
            </a:r>
            <a:endParaRPr lang="fr-FR" dirty="0"/>
          </a:p>
          <a:p>
            <a:endParaRPr lang="fr-FR" i="1" dirty="0">
              <a:ea typeface="Calibri"/>
              <a:cs typeface="Calibri"/>
            </a:endParaRPr>
          </a:p>
          <a:p>
            <a:r>
              <a:rPr lang="fr-FR" dirty="0">
                <a:ea typeface="Calibri"/>
                <a:cs typeface="Calibri"/>
              </a:rPr>
              <a:t>A la base de toute motivation, bien-être et accomplissement humain</a:t>
            </a:r>
          </a:p>
          <a:p>
            <a:r>
              <a:rPr lang="fr-FR" dirty="0">
                <a:ea typeface="Calibri"/>
                <a:cs typeface="Calibri"/>
              </a:rPr>
              <a:t>Système de croyance en notre capacité à agir sur l'environnement en utilisant des compétences</a:t>
            </a:r>
          </a:p>
          <a:p>
            <a:pPr marL="742950" lvl="1" indent="-285750">
              <a:buFont typeface="Arial"/>
              <a:buChar char="•"/>
            </a:pPr>
            <a:r>
              <a:rPr lang="fr-FR" dirty="0">
                <a:ea typeface="Calibri"/>
                <a:cs typeface="Calibri"/>
              </a:rPr>
              <a:t>Cognitives, émotionnelles et comportementales</a:t>
            </a:r>
          </a:p>
          <a:p>
            <a:pPr marL="742950" lvl="1" indent="-285750">
              <a:buFont typeface="Arial"/>
              <a:buChar char="•"/>
            </a:pPr>
            <a:r>
              <a:rPr lang="fr-FR" dirty="0">
                <a:ea typeface="Calibri"/>
                <a:cs typeface="Calibri"/>
              </a:rPr>
              <a:t>De façon construite et organisées pour faire aboutir des buts personnels</a:t>
            </a:r>
          </a:p>
          <a:p>
            <a:pPr marL="285750" indent="-285750">
              <a:buFont typeface="Arial"/>
              <a:buChar char="•"/>
            </a:pPr>
            <a:endParaRPr lang="fr-FR" dirty="0">
              <a:ea typeface="Calibri"/>
              <a:cs typeface="Calibri"/>
            </a:endParaRPr>
          </a:p>
          <a:p>
            <a:pPr marL="285750" indent="-285750">
              <a:buFont typeface="Arial"/>
              <a:buChar char="•"/>
            </a:pPr>
            <a:endParaRPr lang="fr-FR" dirty="0">
              <a:ea typeface="Calibri"/>
              <a:cs typeface="Calibri"/>
            </a:endParaRPr>
          </a:p>
          <a:p>
            <a:r>
              <a:rPr lang="fr-FR" dirty="0">
                <a:ea typeface="Calibri"/>
                <a:cs typeface="Calibri"/>
              </a:rPr>
              <a:t>4 leviers d'action principaux :</a:t>
            </a:r>
          </a:p>
          <a:p>
            <a:pPr marL="742950" lvl="1" indent="-285750">
              <a:buFont typeface="Arial"/>
              <a:buChar char="•"/>
            </a:pPr>
            <a:r>
              <a:rPr lang="fr-FR" dirty="0">
                <a:ea typeface="Calibri"/>
                <a:cs typeface="Calibri"/>
              </a:rPr>
              <a:t>La somme des expériences vécues de maîtrise</a:t>
            </a:r>
          </a:p>
          <a:p>
            <a:pPr marL="742950" lvl="1" indent="-285750">
              <a:buFont typeface="Arial"/>
              <a:buChar char="•"/>
            </a:pPr>
            <a:r>
              <a:rPr lang="fr-FR" dirty="0">
                <a:ea typeface="Calibri"/>
                <a:cs typeface="Calibri"/>
              </a:rPr>
              <a:t>L'observation vicariante </a:t>
            </a:r>
          </a:p>
          <a:p>
            <a:pPr marL="742950" lvl="1" indent="-285750">
              <a:buFont typeface="Arial"/>
              <a:buChar char="•"/>
            </a:pPr>
            <a:r>
              <a:rPr lang="fr-FR" dirty="0">
                <a:ea typeface="Calibri"/>
                <a:cs typeface="Calibri"/>
              </a:rPr>
              <a:t>La persuasion verbale des soutiens</a:t>
            </a:r>
          </a:p>
          <a:p>
            <a:pPr marL="742950" lvl="1" indent="-285750">
              <a:buFont typeface="Arial"/>
              <a:buChar char="•"/>
            </a:pPr>
            <a:r>
              <a:rPr lang="fr-FR" dirty="0">
                <a:ea typeface="Calibri"/>
                <a:cs typeface="Calibri"/>
              </a:rPr>
              <a:t>L'état physiologique et émotionnel</a:t>
            </a:r>
          </a:p>
          <a:p>
            <a:endParaRPr lang="fr-FR" dirty="0">
              <a:ea typeface="Calibri"/>
              <a:cs typeface="Calibri"/>
            </a:endParaRPr>
          </a:p>
          <a:p>
            <a:endParaRPr lang="fr-FR" dirty="0">
              <a:ea typeface="Calibri"/>
              <a:cs typeface="Calibri"/>
            </a:endParaRPr>
          </a:p>
        </p:txBody>
      </p:sp>
    </p:spTree>
    <p:extLst>
      <p:ext uri="{BB962C8B-B14F-4D97-AF65-F5344CB8AC3E}">
        <p14:creationId xmlns:p14="http://schemas.microsoft.com/office/powerpoint/2010/main" val="939836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9">
            <a:extLst>
              <a:ext uri="{FF2B5EF4-FFF2-40B4-BE49-F238E27FC236}">
                <a16:creationId xmlns:a16="http://schemas.microsoft.com/office/drawing/2014/main" id="{57F822C8-FD4C-4E68-91B7-F78E1505E4CB}"/>
              </a:ext>
            </a:extLst>
          </p:cNvPr>
          <p:cNvSpPr txBox="1"/>
          <p:nvPr/>
        </p:nvSpPr>
        <p:spPr>
          <a:xfrm>
            <a:off x="1619476" y="529878"/>
            <a:ext cx="3616503"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Traits de personnalité</a:t>
            </a:r>
            <a:endParaRPr lang="fr-FR" sz="2000" b="1">
              <a:cs typeface="Calibri"/>
            </a:endParaRPr>
          </a:p>
        </p:txBody>
      </p:sp>
      <p:sp>
        <p:nvSpPr>
          <p:cNvPr id="5" name="Ellipse 66">
            <a:extLst>
              <a:ext uri="{FF2B5EF4-FFF2-40B4-BE49-F238E27FC236}">
                <a16:creationId xmlns:a16="http://schemas.microsoft.com/office/drawing/2014/main" id="{E61A516F-ECB7-4A32-BA69-7E4ECC133993}"/>
              </a:ext>
            </a:extLst>
          </p:cNvPr>
          <p:cNvSpPr/>
          <p:nvPr/>
        </p:nvSpPr>
        <p:spPr>
          <a:xfrm>
            <a:off x="756301" y="364848"/>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7" name="Image 33">
            <a:extLst>
              <a:ext uri="{FF2B5EF4-FFF2-40B4-BE49-F238E27FC236}">
                <a16:creationId xmlns:a16="http://schemas.microsoft.com/office/drawing/2014/main" id="{147D276B-9DB8-4248-BB87-96E866765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38" y="419462"/>
            <a:ext cx="340421" cy="680842"/>
          </a:xfrm>
          <a:prstGeom prst="rect">
            <a:avLst/>
          </a:prstGeom>
        </p:spPr>
      </p:pic>
    </p:spTree>
    <p:extLst>
      <p:ext uri="{BB962C8B-B14F-4D97-AF65-F5344CB8AC3E}">
        <p14:creationId xmlns:p14="http://schemas.microsoft.com/office/powerpoint/2010/main" val="2487790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DD1CEE9-78EA-4146-BB15-172AD01D1627}"/>
              </a:ext>
            </a:extLst>
          </p:cNvPr>
          <p:cNvGrpSpPr/>
          <p:nvPr/>
        </p:nvGrpSpPr>
        <p:grpSpPr>
          <a:xfrm>
            <a:off x="7105655" y="315212"/>
            <a:ext cx="822703" cy="780626"/>
            <a:chOff x="6717770" y="4990151"/>
            <a:chExt cx="822703" cy="780626"/>
          </a:xfrm>
        </p:grpSpPr>
        <p:sp>
          <p:nvSpPr>
            <p:cNvPr id="5" name="Ellipse 67">
              <a:extLst>
                <a:ext uri="{FF2B5EF4-FFF2-40B4-BE49-F238E27FC236}">
                  <a16:creationId xmlns:a16="http://schemas.microsoft.com/office/drawing/2014/main" id="{FD6C9E13-FA0D-4BB5-B11D-63F370C1B239}"/>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6" name="Graphique 81" descr="Podcasting avec un remplissage uni">
              <a:extLst>
                <a:ext uri="{FF2B5EF4-FFF2-40B4-BE49-F238E27FC236}">
                  <a16:creationId xmlns:a16="http://schemas.microsoft.com/office/drawing/2014/main" id="{19D487BC-7FAA-491D-92D0-1980228F4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9" name="TextBox 8">
            <a:extLst>
              <a:ext uri="{FF2B5EF4-FFF2-40B4-BE49-F238E27FC236}">
                <a16:creationId xmlns:a16="http://schemas.microsoft.com/office/drawing/2014/main" id="{92CB9FD4-3C35-4D32-9475-8C06258A72F3}"/>
              </a:ext>
            </a:extLst>
          </p:cNvPr>
          <p:cNvSpPr txBox="1"/>
          <p:nvPr/>
        </p:nvSpPr>
        <p:spPr>
          <a:xfrm>
            <a:off x="7954293" y="311684"/>
            <a:ext cx="38173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Psychologie</a:t>
            </a:r>
            <a:r>
              <a:rPr lang="en-US" sz="2000" b="1"/>
              <a:t> de la </a:t>
            </a:r>
            <a:r>
              <a:rPr lang="en-US" sz="2000" b="1" err="1"/>
              <a:t>Santé</a:t>
            </a:r>
            <a:r>
              <a:rPr lang="en-US" sz="2000" b="1"/>
              <a:t> : Rappels</a:t>
            </a:r>
            <a:endParaRPr lang="en-US" sz="2000" b="1">
              <a:cs typeface="Calibri"/>
            </a:endParaRPr>
          </a:p>
        </p:txBody>
      </p:sp>
      <p:sp>
        <p:nvSpPr>
          <p:cNvPr id="22" name="Ellipse 67">
            <a:extLst>
              <a:ext uri="{FF2B5EF4-FFF2-40B4-BE49-F238E27FC236}">
                <a16:creationId xmlns:a16="http://schemas.microsoft.com/office/drawing/2014/main" id="{A9443ECA-396F-4A2C-9BF7-9A1F98A9FC68}"/>
              </a:ext>
            </a:extLst>
          </p:cNvPr>
          <p:cNvSpPr/>
          <p:nvPr/>
        </p:nvSpPr>
        <p:spPr>
          <a:xfrm>
            <a:off x="104779" y="991486"/>
            <a:ext cx="4604128" cy="167597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a:cs typeface="Calibri"/>
              </a:rPr>
              <a:t>Modèle biomédical</a:t>
            </a:r>
          </a:p>
          <a:p>
            <a:pPr algn="ctr"/>
            <a:r>
              <a:rPr lang="fr-FR">
                <a:cs typeface="Calibri"/>
              </a:rPr>
              <a:t>Pathogènes externes, déséquilibres internes (homéostasie), vision mécaniste</a:t>
            </a:r>
          </a:p>
        </p:txBody>
      </p:sp>
      <p:sp>
        <p:nvSpPr>
          <p:cNvPr id="24" name="Ellipse 67">
            <a:extLst>
              <a:ext uri="{FF2B5EF4-FFF2-40B4-BE49-F238E27FC236}">
                <a16:creationId xmlns:a16="http://schemas.microsoft.com/office/drawing/2014/main" id="{1FD376D6-1543-4561-A4AB-5EB8F1E3AD6F}"/>
              </a:ext>
            </a:extLst>
          </p:cNvPr>
          <p:cNvSpPr/>
          <p:nvPr/>
        </p:nvSpPr>
        <p:spPr>
          <a:xfrm>
            <a:off x="104779" y="3115561"/>
            <a:ext cx="4947028" cy="167597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a:cs typeface="Calibri"/>
              </a:rPr>
              <a:t>Modèle épidémiologique </a:t>
            </a:r>
            <a:r>
              <a:rPr lang="fr-FR">
                <a:cs typeface="Calibri"/>
              </a:rPr>
              <a:t>Approche empirique sur des groupes d'individus</a:t>
            </a:r>
          </a:p>
          <a:p>
            <a:pPr algn="ctr"/>
            <a:r>
              <a:rPr lang="fr-FR">
                <a:cs typeface="Calibri"/>
              </a:rPr>
              <a:t>Corrélations entre facteurs/style de vie et apparition de maladie</a:t>
            </a:r>
          </a:p>
        </p:txBody>
      </p:sp>
      <p:sp>
        <p:nvSpPr>
          <p:cNvPr id="25" name="Ellipse 67">
            <a:extLst>
              <a:ext uri="{FF2B5EF4-FFF2-40B4-BE49-F238E27FC236}">
                <a16:creationId xmlns:a16="http://schemas.microsoft.com/office/drawing/2014/main" id="{7A8FA1F6-B3B1-41BB-904E-D950CBF2FA16}"/>
              </a:ext>
            </a:extLst>
          </p:cNvPr>
          <p:cNvSpPr/>
          <p:nvPr/>
        </p:nvSpPr>
        <p:spPr>
          <a:xfrm>
            <a:off x="5353054" y="1391536"/>
            <a:ext cx="5147053" cy="218080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a:cs typeface="Calibri"/>
              </a:rPr>
              <a:t>Modèle psychosomatique</a:t>
            </a:r>
          </a:p>
          <a:p>
            <a:pPr algn="ctr"/>
            <a:r>
              <a:rPr lang="fr-FR">
                <a:cs typeface="Calibri"/>
              </a:rPr>
              <a:t>Issu de la psychanalyse (années 20 ..)</a:t>
            </a:r>
          </a:p>
          <a:p>
            <a:pPr algn="ctr"/>
            <a:r>
              <a:rPr lang="fr-FR">
                <a:cs typeface="Calibri"/>
              </a:rPr>
              <a:t>1ère approche biopsychosociale :</a:t>
            </a:r>
          </a:p>
          <a:p>
            <a:pPr marL="285750" indent="-285750" algn="ctr">
              <a:buFont typeface="Arial"/>
              <a:buChar char="•"/>
            </a:pPr>
            <a:r>
              <a:rPr lang="fr-FR">
                <a:cs typeface="Calibri"/>
              </a:rPr>
              <a:t>Fragilité physiologique et psychologique</a:t>
            </a:r>
          </a:p>
          <a:p>
            <a:pPr marL="285750" indent="-285750" algn="ctr">
              <a:buFont typeface="Arial"/>
              <a:buChar char="•"/>
            </a:pPr>
            <a:r>
              <a:rPr lang="fr-FR">
                <a:cs typeface="Calibri"/>
              </a:rPr>
              <a:t>Facteur déclenchant</a:t>
            </a:r>
          </a:p>
        </p:txBody>
      </p:sp>
      <p:sp>
        <p:nvSpPr>
          <p:cNvPr id="26" name="Ellipse 67">
            <a:extLst>
              <a:ext uri="{FF2B5EF4-FFF2-40B4-BE49-F238E27FC236}">
                <a16:creationId xmlns:a16="http://schemas.microsoft.com/office/drawing/2014/main" id="{42527A4B-0E19-431F-A02D-AB6725423EC8}"/>
              </a:ext>
            </a:extLst>
          </p:cNvPr>
          <p:cNvSpPr/>
          <p:nvPr/>
        </p:nvSpPr>
        <p:spPr>
          <a:xfrm>
            <a:off x="7105654" y="3706111"/>
            <a:ext cx="5042278" cy="167597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b="1">
                <a:cs typeface="Calibri"/>
              </a:rPr>
              <a:t>Engel &amp; Schwarz, 1977-1982</a:t>
            </a:r>
          </a:p>
          <a:p>
            <a:pPr algn="ctr"/>
            <a:r>
              <a:rPr lang="fr-FR" sz="2400" b="1">
                <a:cs typeface="Calibri"/>
              </a:rPr>
              <a:t>Modèle biopsychosocial</a:t>
            </a:r>
            <a:endParaRPr lang="fr-FR"/>
          </a:p>
          <a:p>
            <a:pPr algn="ctr"/>
            <a:r>
              <a:rPr lang="fr-FR">
                <a:cs typeface="Calibri"/>
              </a:rPr>
              <a:t>Études des aspects biologiques, psychologiques et sociaux</a:t>
            </a:r>
          </a:p>
        </p:txBody>
      </p:sp>
      <p:sp>
        <p:nvSpPr>
          <p:cNvPr id="10" name="Ellipse 67">
            <a:extLst>
              <a:ext uri="{FF2B5EF4-FFF2-40B4-BE49-F238E27FC236}">
                <a16:creationId xmlns:a16="http://schemas.microsoft.com/office/drawing/2014/main" id="{70EBCA84-E9C8-48F3-B963-5A3EE4FC944A}"/>
              </a:ext>
            </a:extLst>
          </p:cNvPr>
          <p:cNvSpPr/>
          <p:nvPr/>
        </p:nvSpPr>
        <p:spPr>
          <a:xfrm>
            <a:off x="5886454" y="5515861"/>
            <a:ext cx="6232903" cy="128545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a:cs typeface="Calibri"/>
              </a:rPr>
              <a:t>Modèle transactionnel intégratif multifactoriel</a:t>
            </a:r>
          </a:p>
          <a:p>
            <a:pPr algn="ctr"/>
            <a:r>
              <a:rPr lang="fr-FR" sz="1600" b="1">
                <a:ea typeface="+mn-lt"/>
                <a:cs typeface="+mn-lt"/>
              </a:rPr>
              <a:t>Bruchon-Scheitzer &amp; Dantzer, 1994</a:t>
            </a:r>
            <a:endParaRPr lang="en-US" sz="1600">
              <a:ea typeface="+mn-lt"/>
              <a:cs typeface="+mn-lt"/>
            </a:endParaRPr>
          </a:p>
          <a:p>
            <a:pPr algn="ctr"/>
            <a:endParaRPr lang="fr-FR" sz="2400" b="1">
              <a:cs typeface="Calibri"/>
            </a:endParaRPr>
          </a:p>
        </p:txBody>
      </p:sp>
    </p:spTree>
    <p:extLst>
      <p:ext uri="{BB962C8B-B14F-4D97-AF65-F5344CB8AC3E}">
        <p14:creationId xmlns:p14="http://schemas.microsoft.com/office/powerpoint/2010/main" val="3688472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71">
            <a:extLst>
              <a:ext uri="{FF2B5EF4-FFF2-40B4-BE49-F238E27FC236}">
                <a16:creationId xmlns:a16="http://schemas.microsoft.com/office/drawing/2014/main" id="{84D05925-CF38-46FF-B4D3-2CABAA217B45}"/>
              </a:ext>
            </a:extLst>
          </p:cNvPr>
          <p:cNvSpPr/>
          <p:nvPr/>
        </p:nvSpPr>
        <p:spPr>
          <a:xfrm>
            <a:off x="484221" y="396631"/>
            <a:ext cx="1676510"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1" name="Image 28" descr="Une image contenant invertébré, mollusque&#10;&#10;Description générée automatiquement">
            <a:extLst>
              <a:ext uri="{FF2B5EF4-FFF2-40B4-BE49-F238E27FC236}">
                <a16:creationId xmlns:a16="http://schemas.microsoft.com/office/drawing/2014/main" id="{39160CD1-31B9-4B33-9FB2-E8124AEFF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703" y="533977"/>
            <a:ext cx="498426" cy="549040"/>
          </a:xfrm>
          <a:prstGeom prst="rect">
            <a:avLst/>
          </a:prstGeom>
        </p:spPr>
      </p:pic>
      <p:sp>
        <p:nvSpPr>
          <p:cNvPr id="13" name="TextBox 12">
            <a:extLst>
              <a:ext uri="{FF2B5EF4-FFF2-40B4-BE49-F238E27FC236}">
                <a16:creationId xmlns:a16="http://schemas.microsoft.com/office/drawing/2014/main" id="{802C2315-5015-4DB0-90A5-4BF5E159D3DB}"/>
              </a:ext>
            </a:extLst>
          </p:cNvPr>
          <p:cNvSpPr txBox="1"/>
          <p:nvPr/>
        </p:nvSpPr>
        <p:spPr>
          <a:xfrm>
            <a:off x="2220931" y="401196"/>
            <a:ext cx="3284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Changement</a:t>
            </a:r>
            <a:r>
              <a:rPr lang="en-US" sz="2000" b="1"/>
              <a:t> par la </a:t>
            </a:r>
            <a:r>
              <a:rPr lang="en-US" sz="2000" b="1" err="1"/>
              <a:t>thérapie</a:t>
            </a:r>
            <a:r>
              <a:rPr lang="en-US" sz="2000" b="1"/>
              <a:t> de type TCC</a:t>
            </a:r>
            <a:endParaRPr lang="en-US" sz="2000" b="1">
              <a:cs typeface="Calibri"/>
            </a:endParaRPr>
          </a:p>
        </p:txBody>
      </p:sp>
      <p:pic>
        <p:nvPicPr>
          <p:cNvPr id="15" name="Graphique 24" descr="Chat avec un remplissage uni">
            <a:extLst>
              <a:ext uri="{FF2B5EF4-FFF2-40B4-BE49-F238E27FC236}">
                <a16:creationId xmlns:a16="http://schemas.microsoft.com/office/drawing/2014/main" id="{3D35E6B1-E55A-4D15-8BB4-282EB5ADB0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016" y="395393"/>
            <a:ext cx="650963" cy="650963"/>
          </a:xfrm>
          <a:prstGeom prst="rect">
            <a:avLst/>
          </a:prstGeom>
        </p:spPr>
      </p:pic>
    </p:spTree>
    <p:extLst>
      <p:ext uri="{BB962C8B-B14F-4D97-AF65-F5344CB8AC3E}">
        <p14:creationId xmlns:p14="http://schemas.microsoft.com/office/powerpoint/2010/main" val="3797087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7B91D8-7A53-4E5C-955F-9C9E71996C10}"/>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De quoi va-t-on parler ?</a:t>
            </a:r>
            <a:endParaRPr lang="en-US" sz="4000">
              <a:solidFill>
                <a:srgbClr val="FFFFFF"/>
              </a:solidFill>
            </a:endParaRPr>
          </a:p>
        </p:txBody>
      </p:sp>
      <p:grpSp>
        <p:nvGrpSpPr>
          <p:cNvPr id="7" name="Group 6">
            <a:extLst>
              <a:ext uri="{FF2B5EF4-FFF2-40B4-BE49-F238E27FC236}">
                <a16:creationId xmlns:a16="http://schemas.microsoft.com/office/drawing/2014/main" id="{D8C623CA-BB45-407C-BFDF-683AF8327D06}"/>
              </a:ext>
            </a:extLst>
          </p:cNvPr>
          <p:cNvGrpSpPr/>
          <p:nvPr/>
        </p:nvGrpSpPr>
        <p:grpSpPr>
          <a:xfrm>
            <a:off x="1962155" y="2401187"/>
            <a:ext cx="822703" cy="780626"/>
            <a:chOff x="6717770" y="4990151"/>
            <a:chExt cx="822703" cy="780626"/>
          </a:xfrm>
        </p:grpSpPr>
        <p:sp>
          <p:nvSpPr>
            <p:cNvPr id="20" name="Ellipse 67">
              <a:extLst>
                <a:ext uri="{FF2B5EF4-FFF2-40B4-BE49-F238E27FC236}">
                  <a16:creationId xmlns:a16="http://schemas.microsoft.com/office/drawing/2014/main" id="{C8667B77-001F-4FC7-A48A-51BF60332E8E}"/>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4" name="Graphique 81" descr="Podcasting avec un remplissage uni">
              <a:extLst>
                <a:ext uri="{FF2B5EF4-FFF2-40B4-BE49-F238E27FC236}">
                  <a16:creationId xmlns:a16="http://schemas.microsoft.com/office/drawing/2014/main" id="{00797C4A-E029-49B4-8BE3-3F1AA87166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23" name="Ellipse 71">
            <a:extLst>
              <a:ext uri="{FF2B5EF4-FFF2-40B4-BE49-F238E27FC236}">
                <a16:creationId xmlns:a16="http://schemas.microsoft.com/office/drawing/2014/main" id="{5C57BF74-4443-46D5-AC3A-44A2E6A031F4}"/>
              </a:ext>
            </a:extLst>
          </p:cNvPr>
          <p:cNvSpPr/>
          <p:nvPr/>
        </p:nvSpPr>
        <p:spPr>
          <a:xfrm>
            <a:off x="6961221" y="5911606"/>
            <a:ext cx="1676510"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Image 28" descr="Une image contenant invertébré, mollusque&#10;&#10;Description générée automatiquement">
            <a:extLst>
              <a:ext uri="{FF2B5EF4-FFF2-40B4-BE49-F238E27FC236}">
                <a16:creationId xmlns:a16="http://schemas.microsoft.com/office/drawing/2014/main" id="{8D16C942-3AAD-4D15-87A6-4D7D643F6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703" y="6048952"/>
            <a:ext cx="498426" cy="549040"/>
          </a:xfrm>
          <a:prstGeom prst="rect">
            <a:avLst/>
          </a:prstGeom>
        </p:spPr>
      </p:pic>
      <p:grpSp>
        <p:nvGrpSpPr>
          <p:cNvPr id="5" name="Group 4">
            <a:extLst>
              <a:ext uri="{FF2B5EF4-FFF2-40B4-BE49-F238E27FC236}">
                <a16:creationId xmlns:a16="http://schemas.microsoft.com/office/drawing/2014/main" id="{15C353A0-9E9F-4048-A4DD-6D30723D3BEC}"/>
              </a:ext>
            </a:extLst>
          </p:cNvPr>
          <p:cNvGrpSpPr/>
          <p:nvPr/>
        </p:nvGrpSpPr>
        <p:grpSpPr>
          <a:xfrm>
            <a:off x="1040823" y="3450369"/>
            <a:ext cx="822703" cy="780626"/>
            <a:chOff x="1040823" y="3450369"/>
            <a:chExt cx="822703" cy="780626"/>
          </a:xfrm>
        </p:grpSpPr>
        <p:sp>
          <p:nvSpPr>
            <p:cNvPr id="28" name="Ellipse 30">
              <a:extLst>
                <a:ext uri="{FF2B5EF4-FFF2-40B4-BE49-F238E27FC236}">
                  <a16:creationId xmlns:a16="http://schemas.microsoft.com/office/drawing/2014/main" id="{BF2921C0-361F-421D-99B0-ABA4EDBAF9FC}"/>
                </a:ext>
              </a:extLst>
            </p:cNvPr>
            <p:cNvSpPr/>
            <p:nvPr/>
          </p:nvSpPr>
          <p:spPr>
            <a:xfrm>
              <a:off x="1040823" y="345036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9" name="Image 18">
              <a:extLst>
                <a:ext uri="{FF2B5EF4-FFF2-40B4-BE49-F238E27FC236}">
                  <a16:creationId xmlns:a16="http://schemas.microsoft.com/office/drawing/2014/main" id="{0862D66B-C673-46F4-87F9-596F99795DD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55365" y="3543500"/>
              <a:ext cx="585394" cy="585394"/>
            </a:xfrm>
            <a:prstGeom prst="rect">
              <a:avLst/>
            </a:prstGeom>
          </p:spPr>
        </p:pic>
      </p:grpSp>
      <p:sp>
        <p:nvSpPr>
          <p:cNvPr id="6" name="TextBox 5">
            <a:extLst>
              <a:ext uri="{FF2B5EF4-FFF2-40B4-BE49-F238E27FC236}">
                <a16:creationId xmlns:a16="http://schemas.microsoft.com/office/drawing/2014/main" id="{D6CD2C72-9FB2-4B7B-9346-FAC7F2B5786B}"/>
              </a:ext>
            </a:extLst>
          </p:cNvPr>
          <p:cNvSpPr txBox="1"/>
          <p:nvPr/>
        </p:nvSpPr>
        <p:spPr>
          <a:xfrm>
            <a:off x="2810793" y="2397659"/>
            <a:ext cx="38173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Psychologie</a:t>
            </a:r>
            <a:r>
              <a:rPr lang="en-US" sz="2000" b="1"/>
              <a:t> de la </a:t>
            </a:r>
            <a:r>
              <a:rPr lang="en-US" sz="2000" b="1" err="1"/>
              <a:t>Santé</a:t>
            </a:r>
            <a:r>
              <a:rPr lang="en-US" sz="2000" b="1"/>
              <a:t> : Rappels</a:t>
            </a:r>
            <a:endParaRPr lang="en-US" sz="2000" b="1">
              <a:cs typeface="Calibri"/>
            </a:endParaRPr>
          </a:p>
        </p:txBody>
      </p:sp>
      <p:sp>
        <p:nvSpPr>
          <p:cNvPr id="9" name="TextBox 8">
            <a:extLst>
              <a:ext uri="{FF2B5EF4-FFF2-40B4-BE49-F238E27FC236}">
                <a16:creationId xmlns:a16="http://schemas.microsoft.com/office/drawing/2014/main" id="{810676D3-6285-494D-A299-228B279F1D11}"/>
              </a:ext>
            </a:extLst>
          </p:cNvPr>
          <p:cNvSpPr txBox="1"/>
          <p:nvPr/>
        </p:nvSpPr>
        <p:spPr>
          <a:xfrm>
            <a:off x="1916247" y="3522872"/>
            <a:ext cx="31838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Les </a:t>
            </a:r>
            <a:r>
              <a:rPr lang="en-US" sz="2000" b="1" err="1"/>
              <a:t>déterminants</a:t>
            </a:r>
            <a:r>
              <a:rPr lang="en-US" sz="2000" b="1"/>
              <a:t> des </a:t>
            </a:r>
            <a:r>
              <a:rPr lang="en-US" sz="2000" b="1" err="1"/>
              <a:t>comportements</a:t>
            </a:r>
            <a:r>
              <a:rPr lang="en-US" sz="2000" b="1"/>
              <a:t> de </a:t>
            </a:r>
            <a:r>
              <a:rPr lang="en-US" sz="2000" b="1" err="1"/>
              <a:t>Santé</a:t>
            </a:r>
            <a:endParaRPr lang="en-US" sz="2000" b="1">
              <a:cs typeface="Calibri"/>
            </a:endParaRPr>
          </a:p>
        </p:txBody>
      </p:sp>
      <p:sp>
        <p:nvSpPr>
          <p:cNvPr id="30" name="ZoneTexte 51">
            <a:extLst>
              <a:ext uri="{FF2B5EF4-FFF2-40B4-BE49-F238E27FC236}">
                <a16:creationId xmlns:a16="http://schemas.microsoft.com/office/drawing/2014/main" id="{22B93620-926C-410C-9D02-A76FF4D736F1}"/>
              </a:ext>
            </a:extLst>
          </p:cNvPr>
          <p:cNvSpPr txBox="1"/>
          <p:nvPr/>
        </p:nvSpPr>
        <p:spPr>
          <a:xfrm>
            <a:off x="2451595" y="4937442"/>
            <a:ext cx="4415581"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Les modèles du comportement</a:t>
            </a:r>
            <a:endParaRPr lang="en-US" sz="2000">
              <a:cs typeface="Calibri"/>
            </a:endParaRPr>
          </a:p>
        </p:txBody>
      </p:sp>
      <p:sp>
        <p:nvSpPr>
          <p:cNvPr id="31" name="Ellipse 26">
            <a:extLst>
              <a:ext uri="{FF2B5EF4-FFF2-40B4-BE49-F238E27FC236}">
                <a16:creationId xmlns:a16="http://schemas.microsoft.com/office/drawing/2014/main" id="{5501BB51-8264-4B11-8B46-DA80CA4641B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2" name="Image 31" descr="Une image contenant instrument d’écriture, stationnaire&#10;&#10;Description générée automatiquement">
            <a:extLst>
              <a:ext uri="{FF2B5EF4-FFF2-40B4-BE49-F238E27FC236}">
                <a16:creationId xmlns:a16="http://schemas.microsoft.com/office/drawing/2014/main" id="{E2E7FAFE-61F6-4927-8F1E-CB2B4195E08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nvGrpSpPr>
          <p:cNvPr id="35" name="Group 34">
            <a:extLst>
              <a:ext uri="{FF2B5EF4-FFF2-40B4-BE49-F238E27FC236}">
                <a16:creationId xmlns:a16="http://schemas.microsoft.com/office/drawing/2014/main" id="{27D104D1-3FF2-42E6-9D58-C3E7AE2604B8}"/>
              </a:ext>
            </a:extLst>
          </p:cNvPr>
          <p:cNvGrpSpPr/>
          <p:nvPr/>
        </p:nvGrpSpPr>
        <p:grpSpPr>
          <a:xfrm>
            <a:off x="7394848" y="2488351"/>
            <a:ext cx="822703" cy="780626"/>
            <a:chOff x="1041788" y="1478471"/>
            <a:chExt cx="822703" cy="780626"/>
          </a:xfrm>
        </p:grpSpPr>
        <p:sp>
          <p:nvSpPr>
            <p:cNvPr id="33" name="Ellipse 22">
              <a:extLst>
                <a:ext uri="{FF2B5EF4-FFF2-40B4-BE49-F238E27FC236}">
                  <a16:creationId xmlns:a16="http://schemas.microsoft.com/office/drawing/2014/main" id="{1CB384D2-4E8E-4D7F-90FB-D5A0CEA10A89}"/>
                </a:ext>
              </a:extLst>
            </p:cNvPr>
            <p:cNvSpPr/>
            <p:nvPr/>
          </p:nvSpPr>
          <p:spPr>
            <a:xfrm>
              <a:off x="1041788" y="147847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4" name="Image 36">
              <a:extLst>
                <a:ext uri="{FF2B5EF4-FFF2-40B4-BE49-F238E27FC236}">
                  <a16:creationId xmlns:a16="http://schemas.microsoft.com/office/drawing/2014/main" id="{896780A1-3EC5-4D81-9D3F-2220761CDB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2486" y="1563128"/>
              <a:ext cx="459375" cy="536488"/>
            </a:xfrm>
            <a:prstGeom prst="rect">
              <a:avLst/>
            </a:prstGeom>
            <a:effectLst>
              <a:outerShdw blurRad="63500" sx="102000" sy="102000" algn="ctr" rotWithShape="0">
                <a:prstClr val="black">
                  <a:alpha val="40000"/>
                </a:prstClr>
              </a:outerShdw>
            </a:effectLst>
          </p:spPr>
        </p:pic>
      </p:grpSp>
      <p:sp>
        <p:nvSpPr>
          <p:cNvPr id="42" name="TextBox 41">
            <a:extLst>
              <a:ext uri="{FF2B5EF4-FFF2-40B4-BE49-F238E27FC236}">
                <a16:creationId xmlns:a16="http://schemas.microsoft.com/office/drawing/2014/main" id="{B47D2EFE-ADA3-4471-9DCD-941F2A6F0B80}"/>
              </a:ext>
            </a:extLst>
          </p:cNvPr>
          <p:cNvSpPr txBox="1"/>
          <p:nvPr/>
        </p:nvSpPr>
        <p:spPr>
          <a:xfrm>
            <a:off x="8347916" y="2619145"/>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Stress et Coping</a:t>
            </a:r>
            <a:endParaRPr lang="en-US" sz="2000" b="1">
              <a:cs typeface="Calibri"/>
            </a:endParaRPr>
          </a:p>
        </p:txBody>
      </p:sp>
      <p:cxnSp>
        <p:nvCxnSpPr>
          <p:cNvPr id="11" name="Connecteur droit 62">
            <a:extLst>
              <a:ext uri="{FF2B5EF4-FFF2-40B4-BE49-F238E27FC236}">
                <a16:creationId xmlns:a16="http://schemas.microsoft.com/office/drawing/2014/main" id="{E1D59B21-DB9B-4E9C-80B6-398AE7FE3B93}"/>
              </a:ext>
            </a:extLst>
          </p:cNvPr>
          <p:cNvCxnSpPr>
            <a:cxnSpLocks/>
          </p:cNvCxnSpPr>
          <p:nvPr/>
        </p:nvCxnSpPr>
        <p:spPr>
          <a:xfrm>
            <a:off x="8203267" y="3070407"/>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Connecteur droit 63">
            <a:extLst>
              <a:ext uri="{FF2B5EF4-FFF2-40B4-BE49-F238E27FC236}">
                <a16:creationId xmlns:a16="http://schemas.microsoft.com/office/drawing/2014/main" id="{E5C3C7E9-F8F5-4F06-85A5-AD8444587F51}"/>
              </a:ext>
            </a:extLst>
          </p:cNvPr>
          <p:cNvCxnSpPr>
            <a:cxnSpLocks/>
          </p:cNvCxnSpPr>
          <p:nvPr/>
        </p:nvCxnSpPr>
        <p:spPr>
          <a:xfrm flipH="1">
            <a:off x="8164875" y="4059551"/>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9" name="Ellipse 66">
            <a:extLst>
              <a:ext uri="{FF2B5EF4-FFF2-40B4-BE49-F238E27FC236}">
                <a16:creationId xmlns:a16="http://schemas.microsoft.com/office/drawing/2014/main" id="{6D3FE50D-51FC-4C9B-BABA-BEAE42A3759B}"/>
              </a:ext>
            </a:extLst>
          </p:cNvPr>
          <p:cNvSpPr/>
          <p:nvPr/>
        </p:nvSpPr>
        <p:spPr>
          <a:xfrm>
            <a:off x="8208983" y="3177938"/>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7" name="Image 33">
            <a:extLst>
              <a:ext uri="{FF2B5EF4-FFF2-40B4-BE49-F238E27FC236}">
                <a16:creationId xmlns:a16="http://schemas.microsoft.com/office/drawing/2014/main" id="{BED7F35A-1920-440F-BE3F-D8CBB1830A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08504" y="3333539"/>
            <a:ext cx="340421" cy="680842"/>
          </a:xfrm>
          <a:prstGeom prst="rect">
            <a:avLst/>
          </a:prstGeom>
        </p:spPr>
      </p:pic>
      <p:pic>
        <p:nvPicPr>
          <p:cNvPr id="43" name="Image 33">
            <a:extLst>
              <a:ext uri="{FF2B5EF4-FFF2-40B4-BE49-F238E27FC236}">
                <a16:creationId xmlns:a16="http://schemas.microsoft.com/office/drawing/2014/main" id="{60A89594-73EF-456C-99DD-C352CC95F8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2937" y="3507972"/>
            <a:ext cx="340421" cy="680842"/>
          </a:xfrm>
          <a:prstGeom prst="rect">
            <a:avLst/>
          </a:prstGeom>
        </p:spPr>
      </p:pic>
      <p:pic>
        <p:nvPicPr>
          <p:cNvPr id="44" name="Image 33">
            <a:extLst>
              <a:ext uri="{FF2B5EF4-FFF2-40B4-BE49-F238E27FC236}">
                <a16:creationId xmlns:a16="http://schemas.microsoft.com/office/drawing/2014/main" id="{091D497C-4A12-424A-A5A2-08E0C508CE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1636" y="3278455"/>
            <a:ext cx="340421" cy="680842"/>
          </a:xfrm>
          <a:prstGeom prst="rect">
            <a:avLst/>
          </a:prstGeom>
        </p:spPr>
      </p:pic>
      <p:pic>
        <p:nvPicPr>
          <p:cNvPr id="45" name="Image 33">
            <a:extLst>
              <a:ext uri="{FF2B5EF4-FFF2-40B4-BE49-F238E27FC236}">
                <a16:creationId xmlns:a16="http://schemas.microsoft.com/office/drawing/2014/main" id="{EA1C274D-7BF9-4FBE-BA21-17F1983C5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8046" y="3379442"/>
            <a:ext cx="340421" cy="680842"/>
          </a:xfrm>
          <a:prstGeom prst="rect">
            <a:avLst/>
          </a:prstGeom>
        </p:spPr>
      </p:pic>
      <p:sp>
        <p:nvSpPr>
          <p:cNvPr id="47" name="TextBox 46">
            <a:extLst>
              <a:ext uri="{FF2B5EF4-FFF2-40B4-BE49-F238E27FC236}">
                <a16:creationId xmlns:a16="http://schemas.microsoft.com/office/drawing/2014/main" id="{27CDFA19-13A3-4878-A18D-4652E71D070F}"/>
              </a:ext>
            </a:extLst>
          </p:cNvPr>
          <p:cNvSpPr txBox="1"/>
          <p:nvPr/>
        </p:nvSpPr>
        <p:spPr>
          <a:xfrm>
            <a:off x="9721008" y="3322044"/>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Comparaison</a:t>
            </a:r>
            <a:r>
              <a:rPr lang="en-US" sz="2000" b="1"/>
              <a:t> </a:t>
            </a:r>
            <a:r>
              <a:rPr lang="en-US" sz="2000" b="1" err="1"/>
              <a:t>sociale</a:t>
            </a:r>
            <a:r>
              <a:rPr lang="en-US" sz="2000" b="1"/>
              <a:t>  </a:t>
            </a:r>
            <a:r>
              <a:rPr lang="en-US" sz="2000" b="1" err="1"/>
              <a:t>Optimisme</a:t>
            </a:r>
            <a:r>
              <a:rPr lang="en-US" sz="2000" b="1"/>
              <a:t> </a:t>
            </a:r>
            <a:r>
              <a:rPr lang="en-US" sz="2000" b="1" err="1"/>
              <a:t>Comparatif</a:t>
            </a:r>
            <a:endParaRPr lang="en-US" sz="2000" b="1">
              <a:cs typeface="Calibri"/>
            </a:endParaRPr>
          </a:p>
        </p:txBody>
      </p:sp>
      <p:sp>
        <p:nvSpPr>
          <p:cNvPr id="48" name="ZoneTexte 59">
            <a:extLst>
              <a:ext uri="{FF2B5EF4-FFF2-40B4-BE49-F238E27FC236}">
                <a16:creationId xmlns:a16="http://schemas.microsoft.com/office/drawing/2014/main" id="{8942810C-7C81-43EC-9102-2E5277F0DE5B}"/>
              </a:ext>
            </a:extLst>
          </p:cNvPr>
          <p:cNvSpPr txBox="1"/>
          <p:nvPr/>
        </p:nvSpPr>
        <p:spPr>
          <a:xfrm>
            <a:off x="8420326" y="4444653"/>
            <a:ext cx="3616503"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Traits de personnalité</a:t>
            </a:r>
            <a:endParaRPr lang="fr-FR" sz="2000" b="1">
              <a:cs typeface="Calibri"/>
            </a:endParaRPr>
          </a:p>
        </p:txBody>
      </p:sp>
      <p:sp>
        <p:nvSpPr>
          <p:cNvPr id="49" name="Ellipse 66">
            <a:extLst>
              <a:ext uri="{FF2B5EF4-FFF2-40B4-BE49-F238E27FC236}">
                <a16:creationId xmlns:a16="http://schemas.microsoft.com/office/drawing/2014/main" id="{FF03C3B4-9C53-4ED8-9637-62D0E4F70475}"/>
              </a:ext>
            </a:extLst>
          </p:cNvPr>
          <p:cNvSpPr/>
          <p:nvPr/>
        </p:nvSpPr>
        <p:spPr>
          <a:xfrm>
            <a:off x="7557151" y="4279623"/>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0" name="Image 33">
            <a:extLst>
              <a:ext uri="{FF2B5EF4-FFF2-40B4-BE49-F238E27FC236}">
                <a16:creationId xmlns:a16="http://schemas.microsoft.com/office/drawing/2014/main" id="{F9C54B74-56B8-4BFF-9455-0DBD150195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588" y="4334237"/>
            <a:ext cx="340421" cy="680842"/>
          </a:xfrm>
          <a:prstGeom prst="rect">
            <a:avLst/>
          </a:prstGeom>
        </p:spPr>
      </p:pic>
      <p:sp>
        <p:nvSpPr>
          <p:cNvPr id="52" name="TextBox 51">
            <a:extLst>
              <a:ext uri="{FF2B5EF4-FFF2-40B4-BE49-F238E27FC236}">
                <a16:creationId xmlns:a16="http://schemas.microsoft.com/office/drawing/2014/main" id="{21296FEA-DFF7-4285-A03D-B2CF30BAA724}"/>
              </a:ext>
            </a:extLst>
          </p:cNvPr>
          <p:cNvSpPr txBox="1"/>
          <p:nvPr/>
        </p:nvSpPr>
        <p:spPr>
          <a:xfrm>
            <a:off x="8697931" y="5916171"/>
            <a:ext cx="3284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Changement</a:t>
            </a:r>
            <a:r>
              <a:rPr lang="en-US" sz="2000" b="1"/>
              <a:t> par la </a:t>
            </a:r>
            <a:r>
              <a:rPr lang="en-US" sz="2000" b="1" err="1"/>
              <a:t>thérapie</a:t>
            </a:r>
            <a:r>
              <a:rPr lang="en-US" sz="2000" b="1"/>
              <a:t> de type TCC</a:t>
            </a:r>
            <a:endParaRPr lang="en-US" sz="2000" b="1">
              <a:cs typeface="Calibri"/>
            </a:endParaRPr>
          </a:p>
        </p:txBody>
      </p:sp>
      <p:pic>
        <p:nvPicPr>
          <p:cNvPr id="25" name="Graphique 24" descr="Chat avec un remplissage uni">
            <a:extLst>
              <a:ext uri="{FF2B5EF4-FFF2-40B4-BE49-F238E27FC236}">
                <a16:creationId xmlns:a16="http://schemas.microsoft.com/office/drawing/2014/main" id="{4CA3A3F3-56DD-47D6-98BB-02FA2AF10A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3016" y="5910368"/>
            <a:ext cx="650963" cy="650963"/>
          </a:xfrm>
          <a:prstGeom prst="rect">
            <a:avLst/>
          </a:prstGeom>
        </p:spPr>
      </p:pic>
      <p:cxnSp>
        <p:nvCxnSpPr>
          <p:cNvPr id="54" name="Connecteur droit 15">
            <a:extLst>
              <a:ext uri="{FF2B5EF4-FFF2-40B4-BE49-F238E27FC236}">
                <a16:creationId xmlns:a16="http://schemas.microsoft.com/office/drawing/2014/main" id="{44BC759A-6227-494E-9DA4-B76F49EEBAE7}"/>
              </a:ext>
            </a:extLst>
          </p:cNvPr>
          <p:cNvCxnSpPr>
            <a:cxnSpLocks/>
          </p:cNvCxnSpPr>
          <p:nvPr/>
        </p:nvCxnSpPr>
        <p:spPr>
          <a:xfrm flipH="1">
            <a:off x="1674620" y="3024018"/>
            <a:ext cx="390131" cy="46238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15">
            <a:extLst>
              <a:ext uri="{FF2B5EF4-FFF2-40B4-BE49-F238E27FC236}">
                <a16:creationId xmlns:a16="http://schemas.microsoft.com/office/drawing/2014/main" id="{44BC759A-6227-494E-9DA4-B76F49EEBAE7}"/>
              </a:ext>
            </a:extLst>
          </p:cNvPr>
          <p:cNvCxnSpPr>
            <a:cxnSpLocks/>
          </p:cNvCxnSpPr>
          <p:nvPr/>
        </p:nvCxnSpPr>
        <p:spPr>
          <a:xfrm>
            <a:off x="1390541" y="4231857"/>
            <a:ext cx="436135" cy="48074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6" name="Connecteur droit 15">
            <a:extLst>
              <a:ext uri="{FF2B5EF4-FFF2-40B4-BE49-F238E27FC236}">
                <a16:creationId xmlns:a16="http://schemas.microsoft.com/office/drawing/2014/main" id="{44BC759A-6227-494E-9DA4-B76F49EEBAE7}"/>
              </a:ext>
            </a:extLst>
          </p:cNvPr>
          <p:cNvCxnSpPr>
            <a:cxnSpLocks/>
          </p:cNvCxnSpPr>
          <p:nvPr/>
        </p:nvCxnSpPr>
        <p:spPr>
          <a:xfrm>
            <a:off x="1919007" y="5531502"/>
            <a:ext cx="23000" cy="30631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7" name="Connecteur droit 15">
            <a:extLst>
              <a:ext uri="{FF2B5EF4-FFF2-40B4-BE49-F238E27FC236}">
                <a16:creationId xmlns:a16="http://schemas.microsoft.com/office/drawing/2014/main" id="{44BC759A-6227-494E-9DA4-B76F49EEBAE7}"/>
              </a:ext>
            </a:extLst>
          </p:cNvPr>
          <p:cNvCxnSpPr>
            <a:cxnSpLocks/>
          </p:cNvCxnSpPr>
          <p:nvPr/>
        </p:nvCxnSpPr>
        <p:spPr>
          <a:xfrm flipV="1">
            <a:off x="1970073" y="5824616"/>
            <a:ext cx="4595001" cy="3337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8" name="Connecteur droit 15">
            <a:extLst>
              <a:ext uri="{FF2B5EF4-FFF2-40B4-BE49-F238E27FC236}">
                <a16:creationId xmlns:a16="http://schemas.microsoft.com/office/drawing/2014/main" id="{44BC759A-6227-494E-9DA4-B76F49EEBAE7}"/>
              </a:ext>
            </a:extLst>
          </p:cNvPr>
          <p:cNvCxnSpPr>
            <a:cxnSpLocks/>
          </p:cNvCxnSpPr>
          <p:nvPr/>
        </p:nvCxnSpPr>
        <p:spPr>
          <a:xfrm flipH="1">
            <a:off x="6551878" y="2888603"/>
            <a:ext cx="4539" cy="289527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9" name="Connecteur droit 15">
            <a:extLst>
              <a:ext uri="{FF2B5EF4-FFF2-40B4-BE49-F238E27FC236}">
                <a16:creationId xmlns:a16="http://schemas.microsoft.com/office/drawing/2014/main" id="{44BC759A-6227-494E-9DA4-B76F49EEBAE7}"/>
              </a:ext>
            </a:extLst>
          </p:cNvPr>
          <p:cNvCxnSpPr>
            <a:cxnSpLocks/>
          </p:cNvCxnSpPr>
          <p:nvPr/>
        </p:nvCxnSpPr>
        <p:spPr>
          <a:xfrm>
            <a:off x="6556820" y="2878103"/>
            <a:ext cx="840086" cy="1218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0" name="Connecteur droit 15">
            <a:extLst>
              <a:ext uri="{FF2B5EF4-FFF2-40B4-BE49-F238E27FC236}">
                <a16:creationId xmlns:a16="http://schemas.microsoft.com/office/drawing/2014/main" id="{44BC759A-6227-494E-9DA4-B76F49EEBAE7}"/>
              </a:ext>
            </a:extLst>
          </p:cNvPr>
          <p:cNvCxnSpPr>
            <a:cxnSpLocks/>
          </p:cNvCxnSpPr>
          <p:nvPr/>
        </p:nvCxnSpPr>
        <p:spPr>
          <a:xfrm flipH="1">
            <a:off x="7911773" y="5056400"/>
            <a:ext cx="13721" cy="89387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554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D118AD99-A30F-4F43-8B65-79EA337DCEB5}"/>
              </a:ext>
            </a:extLst>
          </p:cNvPr>
          <p:cNvPicPr>
            <a:picLocks noChangeAspect="1"/>
          </p:cNvPicPr>
          <p:nvPr/>
        </p:nvPicPr>
        <p:blipFill>
          <a:blip r:embed="rId2"/>
          <a:stretch>
            <a:fillRect/>
          </a:stretch>
        </p:blipFill>
        <p:spPr>
          <a:xfrm>
            <a:off x="1821349" y="1091142"/>
            <a:ext cx="8473101"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llipse 67">
            <a:extLst>
              <a:ext uri="{FF2B5EF4-FFF2-40B4-BE49-F238E27FC236}">
                <a16:creationId xmlns:a16="http://schemas.microsoft.com/office/drawing/2014/main" id="{A0261F4B-2394-479B-BEBC-A194F219CE17}"/>
              </a:ext>
            </a:extLst>
          </p:cNvPr>
          <p:cNvSpPr/>
          <p:nvPr/>
        </p:nvSpPr>
        <p:spPr>
          <a:xfrm>
            <a:off x="2667004" y="48511"/>
            <a:ext cx="6232903" cy="1285451"/>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a:cs typeface="Calibri"/>
              </a:rPr>
              <a:t>Modèle transactionnel intégratif multifactoriel</a:t>
            </a:r>
          </a:p>
          <a:p>
            <a:pPr algn="ctr"/>
            <a:r>
              <a:rPr lang="fr-FR" sz="1600" b="1">
                <a:ea typeface="+mn-lt"/>
                <a:cs typeface="+mn-lt"/>
              </a:rPr>
              <a:t>Bruchon-Scheitzer &amp; Dantzer, 1994</a:t>
            </a:r>
            <a:endParaRPr lang="en-US" sz="1600">
              <a:ea typeface="+mn-lt"/>
              <a:cs typeface="+mn-lt"/>
            </a:endParaRPr>
          </a:p>
          <a:p>
            <a:pPr algn="ctr"/>
            <a:endParaRPr lang="fr-FR" sz="2400" b="1">
              <a:cs typeface="Calibri"/>
            </a:endParaRPr>
          </a:p>
        </p:txBody>
      </p:sp>
    </p:spTree>
    <p:extLst>
      <p:ext uri="{BB962C8B-B14F-4D97-AF65-F5344CB8AC3E}">
        <p14:creationId xmlns:p14="http://schemas.microsoft.com/office/powerpoint/2010/main" val="328143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7B91D8-7A53-4E5C-955F-9C9E71996C10}"/>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De quoi va-t-on parler ?</a:t>
            </a:r>
            <a:endParaRPr lang="en-US" sz="4000">
              <a:solidFill>
                <a:srgbClr val="FFFFFF"/>
              </a:solidFill>
            </a:endParaRPr>
          </a:p>
        </p:txBody>
      </p:sp>
      <p:grpSp>
        <p:nvGrpSpPr>
          <p:cNvPr id="7" name="Group 6">
            <a:extLst>
              <a:ext uri="{FF2B5EF4-FFF2-40B4-BE49-F238E27FC236}">
                <a16:creationId xmlns:a16="http://schemas.microsoft.com/office/drawing/2014/main" id="{D8C623CA-BB45-407C-BFDF-683AF8327D06}"/>
              </a:ext>
            </a:extLst>
          </p:cNvPr>
          <p:cNvGrpSpPr/>
          <p:nvPr/>
        </p:nvGrpSpPr>
        <p:grpSpPr>
          <a:xfrm>
            <a:off x="1962155" y="2401187"/>
            <a:ext cx="822703" cy="780626"/>
            <a:chOff x="6717770" y="4990151"/>
            <a:chExt cx="822703" cy="780626"/>
          </a:xfrm>
        </p:grpSpPr>
        <p:sp>
          <p:nvSpPr>
            <p:cNvPr id="20" name="Ellipse 67">
              <a:extLst>
                <a:ext uri="{FF2B5EF4-FFF2-40B4-BE49-F238E27FC236}">
                  <a16:creationId xmlns:a16="http://schemas.microsoft.com/office/drawing/2014/main" id="{C8667B77-001F-4FC7-A48A-51BF60332E8E}"/>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4" name="Graphique 81" descr="Podcasting avec un remplissage uni">
              <a:extLst>
                <a:ext uri="{FF2B5EF4-FFF2-40B4-BE49-F238E27FC236}">
                  <a16:creationId xmlns:a16="http://schemas.microsoft.com/office/drawing/2014/main" id="{00797C4A-E029-49B4-8BE3-3F1AA87166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23" name="Ellipse 71">
            <a:extLst>
              <a:ext uri="{FF2B5EF4-FFF2-40B4-BE49-F238E27FC236}">
                <a16:creationId xmlns:a16="http://schemas.microsoft.com/office/drawing/2014/main" id="{5C57BF74-4443-46D5-AC3A-44A2E6A031F4}"/>
              </a:ext>
            </a:extLst>
          </p:cNvPr>
          <p:cNvSpPr/>
          <p:nvPr/>
        </p:nvSpPr>
        <p:spPr>
          <a:xfrm>
            <a:off x="6961221" y="5911606"/>
            <a:ext cx="1676510"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6" name="Image 28" descr="Une image contenant invertébré, mollusque&#10;&#10;Description générée automatiquement">
            <a:extLst>
              <a:ext uri="{FF2B5EF4-FFF2-40B4-BE49-F238E27FC236}">
                <a16:creationId xmlns:a16="http://schemas.microsoft.com/office/drawing/2014/main" id="{8D16C942-3AAD-4D15-87A6-4D7D643F6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703" y="6048952"/>
            <a:ext cx="498426" cy="549040"/>
          </a:xfrm>
          <a:prstGeom prst="rect">
            <a:avLst/>
          </a:prstGeom>
        </p:spPr>
      </p:pic>
      <p:grpSp>
        <p:nvGrpSpPr>
          <p:cNvPr id="5" name="Group 4">
            <a:extLst>
              <a:ext uri="{FF2B5EF4-FFF2-40B4-BE49-F238E27FC236}">
                <a16:creationId xmlns:a16="http://schemas.microsoft.com/office/drawing/2014/main" id="{15C353A0-9E9F-4048-A4DD-6D30723D3BEC}"/>
              </a:ext>
            </a:extLst>
          </p:cNvPr>
          <p:cNvGrpSpPr/>
          <p:nvPr/>
        </p:nvGrpSpPr>
        <p:grpSpPr>
          <a:xfrm>
            <a:off x="964623" y="3383694"/>
            <a:ext cx="1098928" cy="1133051"/>
            <a:chOff x="1040823" y="3450369"/>
            <a:chExt cx="822703" cy="780626"/>
          </a:xfrm>
        </p:grpSpPr>
        <p:sp>
          <p:nvSpPr>
            <p:cNvPr id="28" name="Ellipse 30">
              <a:extLst>
                <a:ext uri="{FF2B5EF4-FFF2-40B4-BE49-F238E27FC236}">
                  <a16:creationId xmlns:a16="http://schemas.microsoft.com/office/drawing/2014/main" id="{BF2921C0-361F-421D-99B0-ABA4EDBAF9FC}"/>
                </a:ext>
              </a:extLst>
            </p:cNvPr>
            <p:cNvSpPr/>
            <p:nvPr/>
          </p:nvSpPr>
          <p:spPr>
            <a:xfrm>
              <a:off x="1040823" y="345036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9" name="Image 18">
              <a:extLst>
                <a:ext uri="{FF2B5EF4-FFF2-40B4-BE49-F238E27FC236}">
                  <a16:creationId xmlns:a16="http://schemas.microsoft.com/office/drawing/2014/main" id="{0862D66B-C673-46F4-87F9-596F99795DD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55365" y="3543500"/>
              <a:ext cx="585394" cy="585394"/>
            </a:xfrm>
            <a:prstGeom prst="rect">
              <a:avLst/>
            </a:prstGeom>
          </p:spPr>
        </p:pic>
      </p:grpSp>
      <p:sp>
        <p:nvSpPr>
          <p:cNvPr id="6" name="TextBox 5">
            <a:extLst>
              <a:ext uri="{FF2B5EF4-FFF2-40B4-BE49-F238E27FC236}">
                <a16:creationId xmlns:a16="http://schemas.microsoft.com/office/drawing/2014/main" id="{D6CD2C72-9FB2-4B7B-9346-FAC7F2B5786B}"/>
              </a:ext>
            </a:extLst>
          </p:cNvPr>
          <p:cNvSpPr txBox="1"/>
          <p:nvPr/>
        </p:nvSpPr>
        <p:spPr>
          <a:xfrm>
            <a:off x="2810793" y="2397659"/>
            <a:ext cx="38173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Psychologie</a:t>
            </a:r>
            <a:r>
              <a:rPr lang="en-US" sz="2000" b="1"/>
              <a:t> de la </a:t>
            </a:r>
            <a:r>
              <a:rPr lang="en-US" sz="2000" b="1" err="1"/>
              <a:t>Santé</a:t>
            </a:r>
            <a:r>
              <a:rPr lang="en-US" sz="2000" b="1"/>
              <a:t> : Rappels</a:t>
            </a:r>
            <a:endParaRPr lang="en-US" sz="2000" b="1">
              <a:cs typeface="Calibri"/>
            </a:endParaRPr>
          </a:p>
        </p:txBody>
      </p:sp>
      <p:sp>
        <p:nvSpPr>
          <p:cNvPr id="9" name="TextBox 8">
            <a:extLst>
              <a:ext uri="{FF2B5EF4-FFF2-40B4-BE49-F238E27FC236}">
                <a16:creationId xmlns:a16="http://schemas.microsoft.com/office/drawing/2014/main" id="{810676D3-6285-494D-A299-228B279F1D11}"/>
              </a:ext>
            </a:extLst>
          </p:cNvPr>
          <p:cNvSpPr txBox="1"/>
          <p:nvPr/>
        </p:nvSpPr>
        <p:spPr>
          <a:xfrm>
            <a:off x="2068647" y="3570497"/>
            <a:ext cx="42411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Les </a:t>
            </a:r>
            <a:r>
              <a:rPr lang="en-US" sz="2000" b="1" err="1"/>
              <a:t>déterminants</a:t>
            </a:r>
            <a:r>
              <a:rPr lang="en-US" sz="2000" b="1"/>
              <a:t> des </a:t>
            </a:r>
            <a:r>
              <a:rPr lang="en-US" sz="2000" b="1" err="1"/>
              <a:t>comportements</a:t>
            </a:r>
            <a:r>
              <a:rPr lang="en-US" sz="2000" b="1"/>
              <a:t> de </a:t>
            </a:r>
            <a:r>
              <a:rPr lang="en-US" sz="2000" b="1" err="1"/>
              <a:t>Santé</a:t>
            </a:r>
            <a:endParaRPr lang="en-US" sz="2000" b="1">
              <a:cs typeface="Calibri"/>
            </a:endParaRPr>
          </a:p>
        </p:txBody>
      </p:sp>
      <p:sp>
        <p:nvSpPr>
          <p:cNvPr id="30" name="ZoneTexte 51">
            <a:extLst>
              <a:ext uri="{FF2B5EF4-FFF2-40B4-BE49-F238E27FC236}">
                <a16:creationId xmlns:a16="http://schemas.microsoft.com/office/drawing/2014/main" id="{22B93620-926C-410C-9D02-A76FF4D736F1}"/>
              </a:ext>
            </a:extLst>
          </p:cNvPr>
          <p:cNvSpPr txBox="1"/>
          <p:nvPr/>
        </p:nvSpPr>
        <p:spPr>
          <a:xfrm>
            <a:off x="2451595" y="4937442"/>
            <a:ext cx="4415581"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Les modèles du comportement</a:t>
            </a:r>
            <a:endParaRPr lang="en-US" sz="2000">
              <a:cs typeface="Calibri"/>
            </a:endParaRPr>
          </a:p>
        </p:txBody>
      </p:sp>
      <p:sp>
        <p:nvSpPr>
          <p:cNvPr id="31" name="Ellipse 26">
            <a:extLst>
              <a:ext uri="{FF2B5EF4-FFF2-40B4-BE49-F238E27FC236}">
                <a16:creationId xmlns:a16="http://schemas.microsoft.com/office/drawing/2014/main" id="{5501BB51-8264-4B11-8B46-DA80CA4641BF}"/>
              </a:ext>
            </a:extLst>
          </p:cNvPr>
          <p:cNvSpPr/>
          <p:nvPr/>
        </p:nvSpPr>
        <p:spPr>
          <a:xfrm>
            <a:off x="1570335" y="474123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2" name="Image 31" descr="Une image contenant instrument d’écriture, stationnaire&#10;&#10;Description générée automatiquement">
            <a:extLst>
              <a:ext uri="{FF2B5EF4-FFF2-40B4-BE49-F238E27FC236}">
                <a16:creationId xmlns:a16="http://schemas.microsoft.com/office/drawing/2014/main" id="{E2E7FAFE-61F6-4927-8F1E-CB2B4195E08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631295" y="4926913"/>
            <a:ext cx="676839" cy="409276"/>
          </a:xfrm>
          <a:prstGeom prst="rect">
            <a:avLst/>
          </a:prstGeom>
        </p:spPr>
      </p:pic>
      <p:grpSp>
        <p:nvGrpSpPr>
          <p:cNvPr id="35" name="Group 34">
            <a:extLst>
              <a:ext uri="{FF2B5EF4-FFF2-40B4-BE49-F238E27FC236}">
                <a16:creationId xmlns:a16="http://schemas.microsoft.com/office/drawing/2014/main" id="{27D104D1-3FF2-42E6-9D58-C3E7AE2604B8}"/>
              </a:ext>
            </a:extLst>
          </p:cNvPr>
          <p:cNvGrpSpPr/>
          <p:nvPr/>
        </p:nvGrpSpPr>
        <p:grpSpPr>
          <a:xfrm>
            <a:off x="7394848" y="2488351"/>
            <a:ext cx="822703" cy="780626"/>
            <a:chOff x="1041788" y="1478471"/>
            <a:chExt cx="822703" cy="780626"/>
          </a:xfrm>
        </p:grpSpPr>
        <p:sp>
          <p:nvSpPr>
            <p:cNvPr id="33" name="Ellipse 22">
              <a:extLst>
                <a:ext uri="{FF2B5EF4-FFF2-40B4-BE49-F238E27FC236}">
                  <a16:creationId xmlns:a16="http://schemas.microsoft.com/office/drawing/2014/main" id="{1CB384D2-4E8E-4D7F-90FB-D5A0CEA10A89}"/>
                </a:ext>
              </a:extLst>
            </p:cNvPr>
            <p:cNvSpPr/>
            <p:nvPr/>
          </p:nvSpPr>
          <p:spPr>
            <a:xfrm>
              <a:off x="1041788" y="147847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34" name="Image 36">
              <a:extLst>
                <a:ext uri="{FF2B5EF4-FFF2-40B4-BE49-F238E27FC236}">
                  <a16:creationId xmlns:a16="http://schemas.microsoft.com/office/drawing/2014/main" id="{896780A1-3EC5-4D81-9D3F-2220761CDB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2486" y="1563128"/>
              <a:ext cx="459375" cy="536488"/>
            </a:xfrm>
            <a:prstGeom prst="rect">
              <a:avLst/>
            </a:prstGeom>
            <a:effectLst>
              <a:outerShdw blurRad="63500" sx="102000" sy="102000" algn="ctr" rotWithShape="0">
                <a:prstClr val="black">
                  <a:alpha val="40000"/>
                </a:prstClr>
              </a:outerShdw>
            </a:effectLst>
          </p:spPr>
        </p:pic>
      </p:grpSp>
      <p:sp>
        <p:nvSpPr>
          <p:cNvPr id="42" name="TextBox 41">
            <a:extLst>
              <a:ext uri="{FF2B5EF4-FFF2-40B4-BE49-F238E27FC236}">
                <a16:creationId xmlns:a16="http://schemas.microsoft.com/office/drawing/2014/main" id="{B47D2EFE-ADA3-4471-9DCD-941F2A6F0B80}"/>
              </a:ext>
            </a:extLst>
          </p:cNvPr>
          <p:cNvSpPr txBox="1"/>
          <p:nvPr/>
        </p:nvSpPr>
        <p:spPr>
          <a:xfrm>
            <a:off x="8347916" y="2619145"/>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Stress et Coping</a:t>
            </a:r>
            <a:endParaRPr lang="en-US" sz="2000" b="1">
              <a:cs typeface="Calibri"/>
            </a:endParaRPr>
          </a:p>
        </p:txBody>
      </p:sp>
      <p:grpSp>
        <p:nvGrpSpPr>
          <p:cNvPr id="46" name="Group 45">
            <a:extLst>
              <a:ext uri="{FF2B5EF4-FFF2-40B4-BE49-F238E27FC236}">
                <a16:creationId xmlns:a16="http://schemas.microsoft.com/office/drawing/2014/main" id="{75EDA1C4-4609-492D-93FA-15ADF4861066}"/>
              </a:ext>
            </a:extLst>
          </p:cNvPr>
          <p:cNvGrpSpPr/>
          <p:nvPr/>
        </p:nvGrpSpPr>
        <p:grpSpPr>
          <a:xfrm>
            <a:off x="8164875" y="3070407"/>
            <a:ext cx="1637991" cy="1194467"/>
            <a:chOff x="7090730" y="3795684"/>
            <a:chExt cx="1637991" cy="1194467"/>
          </a:xfrm>
        </p:grpSpPr>
        <p:cxnSp>
          <p:nvCxnSpPr>
            <p:cNvPr id="11" name="Connecteur droit 62">
              <a:extLst>
                <a:ext uri="{FF2B5EF4-FFF2-40B4-BE49-F238E27FC236}">
                  <a16:creationId xmlns:a16="http://schemas.microsoft.com/office/drawing/2014/main" id="{E1D59B21-DB9B-4E9C-80B6-398AE7FE3B93}"/>
                </a:ext>
              </a:extLst>
            </p:cNvPr>
            <p:cNvCxnSpPr>
              <a:cxnSpLocks/>
            </p:cNvCxnSpPr>
            <p:nvPr/>
          </p:nvCxnSpPr>
          <p:spPr>
            <a:xfrm>
              <a:off x="7129122" y="3795684"/>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Connecteur droit 63">
              <a:extLst>
                <a:ext uri="{FF2B5EF4-FFF2-40B4-BE49-F238E27FC236}">
                  <a16:creationId xmlns:a16="http://schemas.microsoft.com/office/drawing/2014/main" id="{E5C3C7E9-F8F5-4F06-85A5-AD8444587F51}"/>
                </a:ext>
              </a:extLst>
            </p:cNvPr>
            <p:cNvCxnSpPr>
              <a:cxnSpLocks/>
            </p:cNvCxnSpPr>
            <p:nvPr/>
          </p:nvCxnSpPr>
          <p:spPr>
            <a:xfrm flipH="1">
              <a:off x="7090730" y="4784828"/>
              <a:ext cx="472857" cy="20532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9" name="Ellipse 66">
              <a:extLst>
                <a:ext uri="{FF2B5EF4-FFF2-40B4-BE49-F238E27FC236}">
                  <a16:creationId xmlns:a16="http://schemas.microsoft.com/office/drawing/2014/main" id="{6D3FE50D-51FC-4C9B-BABA-BEAE42A3759B}"/>
                </a:ext>
              </a:extLst>
            </p:cNvPr>
            <p:cNvSpPr/>
            <p:nvPr/>
          </p:nvSpPr>
          <p:spPr>
            <a:xfrm>
              <a:off x="7134838" y="3903215"/>
              <a:ext cx="1593883" cy="104686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27" name="Image 33">
              <a:extLst>
                <a:ext uri="{FF2B5EF4-FFF2-40B4-BE49-F238E27FC236}">
                  <a16:creationId xmlns:a16="http://schemas.microsoft.com/office/drawing/2014/main" id="{BED7F35A-1920-440F-BE3F-D8CBB1830A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359" y="4058816"/>
              <a:ext cx="340421" cy="680842"/>
            </a:xfrm>
            <a:prstGeom prst="rect">
              <a:avLst/>
            </a:prstGeom>
          </p:spPr>
        </p:pic>
        <p:pic>
          <p:nvPicPr>
            <p:cNvPr id="43" name="Image 33">
              <a:extLst>
                <a:ext uri="{FF2B5EF4-FFF2-40B4-BE49-F238E27FC236}">
                  <a16:creationId xmlns:a16="http://schemas.microsoft.com/office/drawing/2014/main" id="{60A89594-73EF-456C-99DD-C352CC95F8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8792" y="4233249"/>
              <a:ext cx="340421" cy="680842"/>
            </a:xfrm>
            <a:prstGeom prst="rect">
              <a:avLst/>
            </a:prstGeom>
          </p:spPr>
        </p:pic>
        <p:pic>
          <p:nvPicPr>
            <p:cNvPr id="44" name="Image 33">
              <a:extLst>
                <a:ext uri="{FF2B5EF4-FFF2-40B4-BE49-F238E27FC236}">
                  <a16:creationId xmlns:a16="http://schemas.microsoft.com/office/drawing/2014/main" id="{091D497C-4A12-424A-A5A2-08E0C508CE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7491" y="4003732"/>
              <a:ext cx="340421" cy="680842"/>
            </a:xfrm>
            <a:prstGeom prst="rect">
              <a:avLst/>
            </a:prstGeom>
          </p:spPr>
        </p:pic>
        <p:pic>
          <p:nvPicPr>
            <p:cNvPr id="45" name="Image 33">
              <a:extLst>
                <a:ext uri="{FF2B5EF4-FFF2-40B4-BE49-F238E27FC236}">
                  <a16:creationId xmlns:a16="http://schemas.microsoft.com/office/drawing/2014/main" id="{EA1C274D-7BF9-4FBE-BA21-17F1983C5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3901" y="4104719"/>
              <a:ext cx="340421" cy="680842"/>
            </a:xfrm>
            <a:prstGeom prst="rect">
              <a:avLst/>
            </a:prstGeom>
          </p:spPr>
        </p:pic>
      </p:grpSp>
      <p:sp>
        <p:nvSpPr>
          <p:cNvPr id="47" name="TextBox 46">
            <a:extLst>
              <a:ext uri="{FF2B5EF4-FFF2-40B4-BE49-F238E27FC236}">
                <a16:creationId xmlns:a16="http://schemas.microsoft.com/office/drawing/2014/main" id="{27CDFA19-13A3-4878-A18D-4652E71D070F}"/>
              </a:ext>
            </a:extLst>
          </p:cNvPr>
          <p:cNvSpPr txBox="1"/>
          <p:nvPr/>
        </p:nvSpPr>
        <p:spPr>
          <a:xfrm>
            <a:off x="9721008" y="3322044"/>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Comparaison</a:t>
            </a:r>
            <a:r>
              <a:rPr lang="en-US" sz="2000" b="1"/>
              <a:t> </a:t>
            </a:r>
            <a:r>
              <a:rPr lang="en-US" sz="2000" b="1" err="1"/>
              <a:t>sociale</a:t>
            </a:r>
            <a:r>
              <a:rPr lang="en-US" sz="2000" b="1"/>
              <a:t>  </a:t>
            </a:r>
            <a:r>
              <a:rPr lang="en-US" sz="2000" b="1" err="1"/>
              <a:t>Optimisme</a:t>
            </a:r>
            <a:r>
              <a:rPr lang="en-US" sz="2000" b="1"/>
              <a:t> </a:t>
            </a:r>
            <a:r>
              <a:rPr lang="en-US" sz="2000" b="1" err="1"/>
              <a:t>Comparatif</a:t>
            </a:r>
            <a:endParaRPr lang="en-US" sz="2000" b="1">
              <a:cs typeface="Calibri"/>
            </a:endParaRPr>
          </a:p>
        </p:txBody>
      </p:sp>
      <p:sp>
        <p:nvSpPr>
          <p:cNvPr id="48" name="ZoneTexte 59">
            <a:extLst>
              <a:ext uri="{FF2B5EF4-FFF2-40B4-BE49-F238E27FC236}">
                <a16:creationId xmlns:a16="http://schemas.microsoft.com/office/drawing/2014/main" id="{8942810C-7C81-43EC-9102-2E5277F0DE5B}"/>
              </a:ext>
            </a:extLst>
          </p:cNvPr>
          <p:cNvSpPr txBox="1"/>
          <p:nvPr/>
        </p:nvSpPr>
        <p:spPr>
          <a:xfrm>
            <a:off x="8420326" y="4444653"/>
            <a:ext cx="3616503"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a:t>Traits de personnalité</a:t>
            </a:r>
            <a:endParaRPr lang="fr-FR" sz="2000" b="1">
              <a:cs typeface="Calibri"/>
            </a:endParaRPr>
          </a:p>
        </p:txBody>
      </p:sp>
      <p:sp>
        <p:nvSpPr>
          <p:cNvPr id="49" name="Ellipse 66">
            <a:extLst>
              <a:ext uri="{FF2B5EF4-FFF2-40B4-BE49-F238E27FC236}">
                <a16:creationId xmlns:a16="http://schemas.microsoft.com/office/drawing/2014/main" id="{FF03C3B4-9C53-4ED8-9637-62D0E4F70475}"/>
              </a:ext>
            </a:extLst>
          </p:cNvPr>
          <p:cNvSpPr/>
          <p:nvPr/>
        </p:nvSpPr>
        <p:spPr>
          <a:xfrm>
            <a:off x="7557151" y="4279623"/>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0" name="Image 33">
            <a:extLst>
              <a:ext uri="{FF2B5EF4-FFF2-40B4-BE49-F238E27FC236}">
                <a16:creationId xmlns:a16="http://schemas.microsoft.com/office/drawing/2014/main" id="{F9C54B74-56B8-4BFF-9455-0DBD150195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588" y="4334237"/>
            <a:ext cx="340421" cy="680842"/>
          </a:xfrm>
          <a:prstGeom prst="rect">
            <a:avLst/>
          </a:prstGeom>
        </p:spPr>
      </p:pic>
      <p:sp>
        <p:nvSpPr>
          <p:cNvPr id="52" name="TextBox 51">
            <a:extLst>
              <a:ext uri="{FF2B5EF4-FFF2-40B4-BE49-F238E27FC236}">
                <a16:creationId xmlns:a16="http://schemas.microsoft.com/office/drawing/2014/main" id="{21296FEA-DFF7-4285-A03D-B2CF30BAA724}"/>
              </a:ext>
            </a:extLst>
          </p:cNvPr>
          <p:cNvSpPr txBox="1"/>
          <p:nvPr/>
        </p:nvSpPr>
        <p:spPr>
          <a:xfrm>
            <a:off x="8697931" y="5916171"/>
            <a:ext cx="3284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Changement</a:t>
            </a:r>
            <a:r>
              <a:rPr lang="en-US" sz="2000" b="1"/>
              <a:t> par la </a:t>
            </a:r>
            <a:r>
              <a:rPr lang="en-US" sz="2000" b="1" err="1"/>
              <a:t>thérapie</a:t>
            </a:r>
            <a:r>
              <a:rPr lang="en-US" sz="2000" b="1"/>
              <a:t> de type TCC</a:t>
            </a:r>
            <a:endParaRPr lang="en-US" sz="2000" b="1">
              <a:cs typeface="Calibri"/>
            </a:endParaRPr>
          </a:p>
        </p:txBody>
      </p:sp>
      <p:pic>
        <p:nvPicPr>
          <p:cNvPr id="25" name="Graphique 24" descr="Chat avec un remplissage uni">
            <a:extLst>
              <a:ext uri="{FF2B5EF4-FFF2-40B4-BE49-F238E27FC236}">
                <a16:creationId xmlns:a16="http://schemas.microsoft.com/office/drawing/2014/main" id="{4CA3A3F3-56DD-47D6-98BB-02FA2AF10A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3016" y="5910368"/>
            <a:ext cx="650963" cy="650963"/>
          </a:xfrm>
          <a:prstGeom prst="rect">
            <a:avLst/>
          </a:prstGeom>
        </p:spPr>
      </p:pic>
      <p:cxnSp>
        <p:nvCxnSpPr>
          <p:cNvPr id="54" name="Connecteur droit 15">
            <a:extLst>
              <a:ext uri="{FF2B5EF4-FFF2-40B4-BE49-F238E27FC236}">
                <a16:creationId xmlns:a16="http://schemas.microsoft.com/office/drawing/2014/main" id="{44BC759A-6227-494E-9DA4-B76F49EEBAE7}"/>
              </a:ext>
            </a:extLst>
          </p:cNvPr>
          <p:cNvCxnSpPr>
            <a:cxnSpLocks/>
          </p:cNvCxnSpPr>
          <p:nvPr/>
        </p:nvCxnSpPr>
        <p:spPr>
          <a:xfrm flipH="1">
            <a:off x="1674620" y="3024018"/>
            <a:ext cx="390131" cy="46238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15">
            <a:extLst>
              <a:ext uri="{FF2B5EF4-FFF2-40B4-BE49-F238E27FC236}">
                <a16:creationId xmlns:a16="http://schemas.microsoft.com/office/drawing/2014/main" id="{44BC759A-6227-494E-9DA4-B76F49EEBAE7}"/>
              </a:ext>
            </a:extLst>
          </p:cNvPr>
          <p:cNvCxnSpPr>
            <a:cxnSpLocks/>
          </p:cNvCxnSpPr>
          <p:nvPr/>
        </p:nvCxnSpPr>
        <p:spPr>
          <a:xfrm>
            <a:off x="1390541" y="4231857"/>
            <a:ext cx="436135" cy="48074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6" name="Connecteur droit 15">
            <a:extLst>
              <a:ext uri="{FF2B5EF4-FFF2-40B4-BE49-F238E27FC236}">
                <a16:creationId xmlns:a16="http://schemas.microsoft.com/office/drawing/2014/main" id="{44BC759A-6227-494E-9DA4-B76F49EEBAE7}"/>
              </a:ext>
            </a:extLst>
          </p:cNvPr>
          <p:cNvCxnSpPr>
            <a:cxnSpLocks/>
          </p:cNvCxnSpPr>
          <p:nvPr/>
        </p:nvCxnSpPr>
        <p:spPr>
          <a:xfrm>
            <a:off x="1919007" y="5531502"/>
            <a:ext cx="23000" cy="30631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7" name="Connecteur droit 15">
            <a:extLst>
              <a:ext uri="{FF2B5EF4-FFF2-40B4-BE49-F238E27FC236}">
                <a16:creationId xmlns:a16="http://schemas.microsoft.com/office/drawing/2014/main" id="{44BC759A-6227-494E-9DA4-B76F49EEBAE7}"/>
              </a:ext>
            </a:extLst>
          </p:cNvPr>
          <p:cNvCxnSpPr>
            <a:cxnSpLocks/>
          </p:cNvCxnSpPr>
          <p:nvPr/>
        </p:nvCxnSpPr>
        <p:spPr>
          <a:xfrm flipV="1">
            <a:off x="1970073" y="5824616"/>
            <a:ext cx="4595001" cy="3337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8" name="Connecteur droit 15">
            <a:extLst>
              <a:ext uri="{FF2B5EF4-FFF2-40B4-BE49-F238E27FC236}">
                <a16:creationId xmlns:a16="http://schemas.microsoft.com/office/drawing/2014/main" id="{44BC759A-6227-494E-9DA4-B76F49EEBAE7}"/>
              </a:ext>
            </a:extLst>
          </p:cNvPr>
          <p:cNvCxnSpPr>
            <a:cxnSpLocks/>
          </p:cNvCxnSpPr>
          <p:nvPr/>
        </p:nvCxnSpPr>
        <p:spPr>
          <a:xfrm flipH="1">
            <a:off x="6551878" y="2888603"/>
            <a:ext cx="4539" cy="289527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9" name="Connecteur droit 15">
            <a:extLst>
              <a:ext uri="{FF2B5EF4-FFF2-40B4-BE49-F238E27FC236}">
                <a16:creationId xmlns:a16="http://schemas.microsoft.com/office/drawing/2014/main" id="{44BC759A-6227-494E-9DA4-B76F49EEBAE7}"/>
              </a:ext>
            </a:extLst>
          </p:cNvPr>
          <p:cNvCxnSpPr>
            <a:cxnSpLocks/>
          </p:cNvCxnSpPr>
          <p:nvPr/>
        </p:nvCxnSpPr>
        <p:spPr>
          <a:xfrm>
            <a:off x="6556820" y="2878103"/>
            <a:ext cx="840086" cy="1218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0" name="Connecteur droit 15">
            <a:extLst>
              <a:ext uri="{FF2B5EF4-FFF2-40B4-BE49-F238E27FC236}">
                <a16:creationId xmlns:a16="http://schemas.microsoft.com/office/drawing/2014/main" id="{44BC759A-6227-494E-9DA4-B76F49EEBAE7}"/>
              </a:ext>
            </a:extLst>
          </p:cNvPr>
          <p:cNvCxnSpPr>
            <a:cxnSpLocks/>
          </p:cNvCxnSpPr>
          <p:nvPr/>
        </p:nvCxnSpPr>
        <p:spPr>
          <a:xfrm flipH="1">
            <a:off x="7911773" y="5056400"/>
            <a:ext cx="13721" cy="89387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766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8D90F-8676-43B2-AC39-8582CE29EEA8}"/>
              </a:ext>
            </a:extLst>
          </p:cNvPr>
          <p:cNvSpPr txBox="1"/>
          <p:nvPr/>
        </p:nvSpPr>
        <p:spPr>
          <a:xfrm>
            <a:off x="1143000" y="1714500"/>
            <a:ext cx="443865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Adopter un comportement de santé semble souvent "évident" : il suffit de …</a:t>
            </a:r>
            <a:br>
              <a:rPr lang="en-US"/>
            </a:br>
            <a:endParaRPr lang="en-US">
              <a:cs typeface="Calibri"/>
            </a:endParaRPr>
          </a:p>
          <a:p>
            <a:pPr marL="285750" indent="-285750">
              <a:buFont typeface="Arial"/>
              <a:buChar char="•"/>
            </a:pPr>
            <a:r>
              <a:rPr lang="en-US">
                <a:cs typeface="Calibri"/>
              </a:rPr>
              <a:t>Pourtant, beaucoup de gens mangent trop, boivent trop d'alcool, fume, se drogue, prennent des risques en voiture, stressent, se surmènent, ne font pas de sport, restent sur leur canapé à regarder la télé, etc …</a:t>
            </a:r>
            <a:br>
              <a:rPr lang="en-US">
                <a:cs typeface="Calibri"/>
              </a:rPr>
            </a:br>
            <a:endParaRPr lang="en-US">
              <a:cs typeface="Calibri"/>
            </a:endParaRPr>
          </a:p>
          <a:p>
            <a:pPr marL="285750" indent="-285750">
              <a:buFont typeface="Arial"/>
              <a:buChar char="•"/>
            </a:pPr>
            <a:r>
              <a:rPr lang="en-US">
                <a:cs typeface="Calibri"/>
              </a:rPr>
              <a:t>Pourquoi ?</a:t>
            </a:r>
          </a:p>
        </p:txBody>
      </p:sp>
      <p:grpSp>
        <p:nvGrpSpPr>
          <p:cNvPr id="6" name="Group 5">
            <a:extLst>
              <a:ext uri="{FF2B5EF4-FFF2-40B4-BE49-F238E27FC236}">
                <a16:creationId xmlns:a16="http://schemas.microsoft.com/office/drawing/2014/main" id="{4207041C-1D69-4B76-BA58-A09490DAE21F}"/>
              </a:ext>
            </a:extLst>
          </p:cNvPr>
          <p:cNvGrpSpPr/>
          <p:nvPr/>
        </p:nvGrpSpPr>
        <p:grpSpPr>
          <a:xfrm>
            <a:off x="412173" y="230919"/>
            <a:ext cx="1098928" cy="1133051"/>
            <a:chOff x="1040823" y="3450369"/>
            <a:chExt cx="822703" cy="780626"/>
          </a:xfrm>
        </p:grpSpPr>
        <p:sp>
          <p:nvSpPr>
            <p:cNvPr id="9" name="Ellipse 30">
              <a:extLst>
                <a:ext uri="{FF2B5EF4-FFF2-40B4-BE49-F238E27FC236}">
                  <a16:creationId xmlns:a16="http://schemas.microsoft.com/office/drawing/2014/main" id="{6F4AE276-3041-4766-A455-5715F4CA3025}"/>
                </a:ext>
              </a:extLst>
            </p:cNvPr>
            <p:cNvSpPr/>
            <p:nvPr/>
          </p:nvSpPr>
          <p:spPr>
            <a:xfrm>
              <a:off x="1040823" y="345036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 name="Image 18">
              <a:extLst>
                <a:ext uri="{FF2B5EF4-FFF2-40B4-BE49-F238E27FC236}">
                  <a16:creationId xmlns:a16="http://schemas.microsoft.com/office/drawing/2014/main" id="{2A4201C4-E178-49AA-8A02-0264640B595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55365" y="3543500"/>
              <a:ext cx="585394" cy="585394"/>
            </a:xfrm>
            <a:prstGeom prst="rect">
              <a:avLst/>
            </a:prstGeom>
          </p:spPr>
        </p:pic>
      </p:grpSp>
      <p:sp>
        <p:nvSpPr>
          <p:cNvPr id="12" name="TextBox 11">
            <a:extLst>
              <a:ext uri="{FF2B5EF4-FFF2-40B4-BE49-F238E27FC236}">
                <a16:creationId xmlns:a16="http://schemas.microsoft.com/office/drawing/2014/main" id="{5459B7D5-8845-4008-B98C-EE4455B8622A}"/>
              </a:ext>
            </a:extLst>
          </p:cNvPr>
          <p:cNvSpPr txBox="1"/>
          <p:nvPr/>
        </p:nvSpPr>
        <p:spPr>
          <a:xfrm>
            <a:off x="1516197" y="417722"/>
            <a:ext cx="42411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Les </a:t>
            </a:r>
            <a:r>
              <a:rPr lang="en-US" sz="2000" b="1" err="1"/>
              <a:t>déterminants</a:t>
            </a:r>
            <a:r>
              <a:rPr lang="en-US" sz="2000" b="1"/>
              <a:t> des </a:t>
            </a:r>
            <a:r>
              <a:rPr lang="en-US" sz="2000" b="1" err="1"/>
              <a:t>comportements</a:t>
            </a:r>
            <a:r>
              <a:rPr lang="en-US" sz="2000" b="1"/>
              <a:t> de </a:t>
            </a:r>
            <a:r>
              <a:rPr lang="en-US" sz="2000" b="1" err="1"/>
              <a:t>Santé</a:t>
            </a:r>
            <a:endParaRPr lang="en-US" sz="2000" b="1">
              <a:cs typeface="Calibri"/>
            </a:endParaRPr>
          </a:p>
        </p:txBody>
      </p:sp>
      <p:sp>
        <p:nvSpPr>
          <p:cNvPr id="13" name="TextBox 12">
            <a:extLst>
              <a:ext uri="{FF2B5EF4-FFF2-40B4-BE49-F238E27FC236}">
                <a16:creationId xmlns:a16="http://schemas.microsoft.com/office/drawing/2014/main" id="{79D62B4F-9BDF-4AE6-AEF0-C9C9EDC9F794}"/>
              </a:ext>
            </a:extLst>
          </p:cNvPr>
          <p:cNvSpPr txBox="1"/>
          <p:nvPr/>
        </p:nvSpPr>
        <p:spPr>
          <a:xfrm>
            <a:off x="6524625" y="1714500"/>
            <a:ext cx="484822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Le concept d'</a:t>
            </a:r>
            <a:r>
              <a:rPr lang="en-US" b="1" i="1"/>
              <a:t>attitude</a:t>
            </a:r>
            <a:r>
              <a:rPr lang="en-US"/>
              <a:t> en psychologie sociale semble apporter un début de réponse</a:t>
            </a:r>
          </a:p>
          <a:p>
            <a:pPr marL="285750" indent="-285750">
              <a:buFont typeface="Arial"/>
              <a:buChar char="•"/>
            </a:pPr>
            <a:r>
              <a:rPr lang="en-US">
                <a:cs typeface="Calibri"/>
              </a:rPr>
              <a:t>Les </a:t>
            </a:r>
            <a:r>
              <a:rPr lang="en-US" b="1" i="1">
                <a:cs typeface="Calibri"/>
              </a:rPr>
              <a:t>habitudes </a:t>
            </a:r>
            <a:r>
              <a:rPr lang="en-US">
                <a:cs typeface="Calibri"/>
              </a:rPr>
              <a:t>de vie (le style de vie) en découlent souvent</a:t>
            </a:r>
            <a:endParaRPr lang="en-US" i="1">
              <a:cs typeface="Calibri"/>
            </a:endParaRPr>
          </a:p>
          <a:p>
            <a:pPr marL="285750" indent="-285750">
              <a:buFont typeface="Arial"/>
              <a:buChar char="•"/>
            </a:pPr>
            <a:r>
              <a:rPr lang="en-US">
                <a:cs typeface="Calibri"/>
              </a:rPr>
              <a:t>Les </a:t>
            </a:r>
            <a:r>
              <a:rPr lang="en-US" b="1" i="1">
                <a:cs typeface="Calibri"/>
              </a:rPr>
              <a:t>habitudes </a:t>
            </a:r>
            <a:r>
              <a:rPr lang="en-US">
                <a:cs typeface="Calibri"/>
              </a:rPr>
              <a:t>familiales participent</a:t>
            </a:r>
          </a:p>
          <a:p>
            <a:pPr marL="285750" indent="-285750">
              <a:buFont typeface="Arial"/>
              <a:buChar char="•"/>
            </a:pPr>
            <a:r>
              <a:rPr lang="en-US">
                <a:cs typeface="Calibri"/>
              </a:rPr>
              <a:t>Certaines </a:t>
            </a:r>
            <a:r>
              <a:rPr lang="en-US" b="1" i="1">
                <a:cs typeface="Calibri"/>
              </a:rPr>
              <a:t>normes sociales</a:t>
            </a:r>
            <a:r>
              <a:rPr lang="en-US">
                <a:cs typeface="Calibri"/>
              </a:rPr>
              <a:t> (de certains groupes sociaux) y participent</a:t>
            </a:r>
          </a:p>
        </p:txBody>
      </p:sp>
      <p:sp>
        <p:nvSpPr>
          <p:cNvPr id="14" name="TextBox 13">
            <a:extLst>
              <a:ext uri="{FF2B5EF4-FFF2-40B4-BE49-F238E27FC236}">
                <a16:creationId xmlns:a16="http://schemas.microsoft.com/office/drawing/2014/main" id="{01169056-4BE1-429B-A89A-6DCA29ADA6B0}"/>
              </a:ext>
            </a:extLst>
          </p:cNvPr>
          <p:cNvSpPr txBox="1"/>
          <p:nvPr/>
        </p:nvSpPr>
        <p:spPr>
          <a:xfrm>
            <a:off x="1057275" y="5667375"/>
            <a:ext cx="100774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Nous entrons maintenant dans le champ de la psychologie sociale (de la santé) avec le concept d'attitude, puis avec les modèles qui tentent de comprendre comment un comportement de santé s'installe.</a:t>
            </a:r>
          </a:p>
        </p:txBody>
      </p:sp>
    </p:spTree>
    <p:extLst>
      <p:ext uri="{BB962C8B-B14F-4D97-AF65-F5344CB8AC3E}">
        <p14:creationId xmlns:p14="http://schemas.microsoft.com/office/powerpoint/2010/main" val="487288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8D90F-8676-43B2-AC39-8582CE29EEA8}"/>
              </a:ext>
            </a:extLst>
          </p:cNvPr>
          <p:cNvSpPr txBox="1"/>
          <p:nvPr/>
        </p:nvSpPr>
        <p:spPr>
          <a:xfrm>
            <a:off x="1143000" y="1714500"/>
            <a:ext cx="49911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Souvent, on parle de "dispositions personnelles" pour désigner des caractéristiques personnelles qui nous guide ou oriente vers un but ("cet enfant est fait pour faire du sport", "il(elle) a des capacités pour les maths", etc …)</a:t>
            </a:r>
          </a:p>
          <a:p>
            <a:pPr marL="285750" indent="-285750">
              <a:buFont typeface="Arial"/>
              <a:buChar char="•"/>
            </a:pPr>
            <a:r>
              <a:rPr lang="en-US">
                <a:cs typeface="Calibri"/>
              </a:rPr>
              <a:t>Il est très difficile de déterminer objectivement l'origine de ces dispositions. Génétique ? Héréditaire ? Mimétisme familial ? Motivation ?</a:t>
            </a:r>
          </a:p>
          <a:p>
            <a:pPr marL="285750" indent="-285750">
              <a:buFont typeface="Arial"/>
              <a:buChar char="•"/>
            </a:pPr>
            <a:r>
              <a:rPr lang="en-US">
                <a:cs typeface="Calibri"/>
              </a:rPr>
              <a:t>Est-ce la situation qui oriente l'individu ?</a:t>
            </a:r>
          </a:p>
          <a:p>
            <a:pPr marL="285750" indent="-285750">
              <a:buFont typeface="Arial"/>
              <a:buChar char="•"/>
            </a:pPr>
            <a:r>
              <a:rPr lang="en-US">
                <a:cs typeface="Calibri"/>
              </a:rPr>
              <a:t>Est-ce que l'individu se construit par l'ensemble des situations vécues ?</a:t>
            </a:r>
          </a:p>
          <a:p>
            <a:pPr marL="285750" indent="-285750">
              <a:buFont typeface="Arial"/>
              <a:buChar char="•"/>
            </a:pPr>
            <a:r>
              <a:rPr lang="en-US">
                <a:cs typeface="Calibri"/>
              </a:rPr>
              <a:t>Pourquoi 2 individus agissent différemment dans la même situation ? </a:t>
            </a:r>
          </a:p>
        </p:txBody>
      </p:sp>
      <p:grpSp>
        <p:nvGrpSpPr>
          <p:cNvPr id="6" name="Group 5">
            <a:extLst>
              <a:ext uri="{FF2B5EF4-FFF2-40B4-BE49-F238E27FC236}">
                <a16:creationId xmlns:a16="http://schemas.microsoft.com/office/drawing/2014/main" id="{4207041C-1D69-4B76-BA58-A09490DAE21F}"/>
              </a:ext>
            </a:extLst>
          </p:cNvPr>
          <p:cNvGrpSpPr/>
          <p:nvPr/>
        </p:nvGrpSpPr>
        <p:grpSpPr>
          <a:xfrm>
            <a:off x="6241473" y="145194"/>
            <a:ext cx="1098928" cy="1133051"/>
            <a:chOff x="1040823" y="3450369"/>
            <a:chExt cx="822703" cy="780626"/>
          </a:xfrm>
        </p:grpSpPr>
        <p:sp>
          <p:nvSpPr>
            <p:cNvPr id="9" name="Ellipse 30">
              <a:extLst>
                <a:ext uri="{FF2B5EF4-FFF2-40B4-BE49-F238E27FC236}">
                  <a16:creationId xmlns:a16="http://schemas.microsoft.com/office/drawing/2014/main" id="{6F4AE276-3041-4766-A455-5715F4CA3025}"/>
                </a:ext>
              </a:extLst>
            </p:cNvPr>
            <p:cNvSpPr/>
            <p:nvPr/>
          </p:nvSpPr>
          <p:spPr>
            <a:xfrm>
              <a:off x="1040823" y="3450369"/>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 name="Image 18">
              <a:extLst>
                <a:ext uri="{FF2B5EF4-FFF2-40B4-BE49-F238E27FC236}">
                  <a16:creationId xmlns:a16="http://schemas.microsoft.com/office/drawing/2014/main" id="{2A4201C4-E178-49AA-8A02-0264640B595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55365" y="3543500"/>
              <a:ext cx="585394" cy="585394"/>
            </a:xfrm>
            <a:prstGeom prst="rect">
              <a:avLst/>
            </a:prstGeom>
          </p:spPr>
        </p:pic>
      </p:grpSp>
      <p:sp>
        <p:nvSpPr>
          <p:cNvPr id="12" name="TextBox 11">
            <a:extLst>
              <a:ext uri="{FF2B5EF4-FFF2-40B4-BE49-F238E27FC236}">
                <a16:creationId xmlns:a16="http://schemas.microsoft.com/office/drawing/2014/main" id="{5459B7D5-8845-4008-B98C-EE4455B8622A}"/>
              </a:ext>
            </a:extLst>
          </p:cNvPr>
          <p:cNvSpPr txBox="1"/>
          <p:nvPr/>
        </p:nvSpPr>
        <p:spPr>
          <a:xfrm>
            <a:off x="7345497" y="331997"/>
            <a:ext cx="42411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Les </a:t>
            </a:r>
            <a:r>
              <a:rPr lang="en-US" sz="2000" b="1" err="1"/>
              <a:t>déterminants</a:t>
            </a:r>
            <a:r>
              <a:rPr lang="en-US" sz="2000" b="1"/>
              <a:t> des </a:t>
            </a:r>
            <a:r>
              <a:rPr lang="en-US" sz="2000" b="1" err="1"/>
              <a:t>comportements</a:t>
            </a:r>
            <a:r>
              <a:rPr lang="en-US" sz="2000" b="1"/>
              <a:t> de </a:t>
            </a:r>
            <a:r>
              <a:rPr lang="en-US" sz="2000" b="1" err="1"/>
              <a:t>Santé</a:t>
            </a:r>
            <a:endParaRPr lang="en-US" sz="2000" b="1">
              <a:cs typeface="Calibri"/>
            </a:endParaRPr>
          </a:p>
        </p:txBody>
      </p:sp>
      <p:sp>
        <p:nvSpPr>
          <p:cNvPr id="13" name="TextBox 12">
            <a:extLst>
              <a:ext uri="{FF2B5EF4-FFF2-40B4-BE49-F238E27FC236}">
                <a16:creationId xmlns:a16="http://schemas.microsoft.com/office/drawing/2014/main" id="{79D62B4F-9BDF-4AE6-AEF0-C9C9EDC9F794}"/>
              </a:ext>
            </a:extLst>
          </p:cNvPr>
          <p:cNvSpPr txBox="1"/>
          <p:nvPr/>
        </p:nvSpPr>
        <p:spPr>
          <a:xfrm>
            <a:off x="6524625" y="1714500"/>
            <a:ext cx="48482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Le situationnisme et le constructivisme sont deux courants de la psychologie sociale donnant des cadres théoriques abordant ces questions. </a:t>
            </a:r>
          </a:p>
          <a:p>
            <a:pPr marL="285750" indent="-285750">
              <a:buFont typeface="Arial"/>
              <a:buChar char="•"/>
            </a:pPr>
            <a:r>
              <a:rPr lang="en-US">
                <a:cs typeface="Calibri"/>
              </a:rPr>
              <a:t>Une synthèse des deux propose de concevoir des relations dynamiques : l'individu </a:t>
            </a:r>
            <a:r>
              <a:rPr lang="en-US" i="1">
                <a:cs typeface="Calibri"/>
              </a:rPr>
              <a:t>interprête </a:t>
            </a:r>
            <a:r>
              <a:rPr lang="en-US">
                <a:cs typeface="Calibri"/>
              </a:rPr>
              <a:t>les situations, ce qui crée sa propre construction, qui vient renforcer ses </a:t>
            </a:r>
            <a:r>
              <a:rPr lang="en-US" i="1">
                <a:cs typeface="Calibri"/>
              </a:rPr>
              <a:t>interprétations </a:t>
            </a:r>
            <a:r>
              <a:rPr lang="en-US">
                <a:cs typeface="Calibri"/>
              </a:rPr>
              <a:t>des situations semblables futures.</a:t>
            </a:r>
          </a:p>
          <a:p>
            <a:pPr marL="285750" indent="-285750">
              <a:buFont typeface="Arial"/>
              <a:buChar char="•"/>
            </a:pPr>
            <a:r>
              <a:rPr lang="en-US">
                <a:cs typeface="Calibri"/>
              </a:rPr>
              <a:t>Les attitudes sont donc des cognitions (au sens très large) qui émergent de la construction de l'individu et qui participent à son interprétation du monde.</a:t>
            </a:r>
          </a:p>
          <a:p>
            <a:pPr marL="285750" indent="-285750">
              <a:buFont typeface="Arial"/>
              <a:buChar char="•"/>
            </a:pPr>
            <a:r>
              <a:rPr lang="en-US">
                <a:cs typeface="Calibri"/>
              </a:rPr>
              <a:t>Elles sont donc, une fois construites, des prédispositions mentales permettant d'évaluer favorablement ou défavorablement un objet social.</a:t>
            </a:r>
          </a:p>
        </p:txBody>
      </p:sp>
      <p:grpSp>
        <p:nvGrpSpPr>
          <p:cNvPr id="3" name="Group 2">
            <a:extLst>
              <a:ext uri="{FF2B5EF4-FFF2-40B4-BE49-F238E27FC236}">
                <a16:creationId xmlns:a16="http://schemas.microsoft.com/office/drawing/2014/main" id="{98135D74-7EA3-4C1D-94ED-A73768631181}"/>
              </a:ext>
            </a:extLst>
          </p:cNvPr>
          <p:cNvGrpSpPr/>
          <p:nvPr/>
        </p:nvGrpSpPr>
        <p:grpSpPr>
          <a:xfrm>
            <a:off x="457205" y="296162"/>
            <a:ext cx="822703" cy="780626"/>
            <a:chOff x="6717770" y="4990151"/>
            <a:chExt cx="822703" cy="780626"/>
          </a:xfrm>
        </p:grpSpPr>
        <p:sp>
          <p:nvSpPr>
            <p:cNvPr id="15" name="Ellipse 67">
              <a:extLst>
                <a:ext uri="{FF2B5EF4-FFF2-40B4-BE49-F238E27FC236}">
                  <a16:creationId xmlns:a16="http://schemas.microsoft.com/office/drawing/2014/main" id="{39BCB3B4-0F7B-4416-9AAA-72F99BC82CF7}"/>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Graphique 81" descr="Podcasting avec un remplissage uni">
              <a:extLst>
                <a:ext uri="{FF2B5EF4-FFF2-40B4-BE49-F238E27FC236}">
                  <a16:creationId xmlns:a16="http://schemas.microsoft.com/office/drawing/2014/main" id="{4B9C0573-EC92-4489-940C-7D3677D918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150" y="5078228"/>
              <a:ext cx="602209" cy="602209"/>
            </a:xfrm>
            <a:prstGeom prst="rect">
              <a:avLst/>
            </a:prstGeom>
          </p:spPr>
        </p:pic>
      </p:grpSp>
      <p:sp>
        <p:nvSpPr>
          <p:cNvPr id="4" name="TextBox 3">
            <a:extLst>
              <a:ext uri="{FF2B5EF4-FFF2-40B4-BE49-F238E27FC236}">
                <a16:creationId xmlns:a16="http://schemas.microsoft.com/office/drawing/2014/main" id="{17DF5948-3A32-45A6-BE2C-641BA92BD9F7}"/>
              </a:ext>
            </a:extLst>
          </p:cNvPr>
          <p:cNvSpPr txBox="1"/>
          <p:nvPr/>
        </p:nvSpPr>
        <p:spPr>
          <a:xfrm>
            <a:off x="1409700" y="523875"/>
            <a:ext cx="3581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 attitudes en psychologie sociale</a:t>
            </a:r>
            <a:endParaRPr lang="en-US">
              <a:cs typeface="Calibri"/>
            </a:endParaRPr>
          </a:p>
        </p:txBody>
      </p:sp>
      <p:sp>
        <p:nvSpPr>
          <p:cNvPr id="5" name="TextBox 4">
            <a:extLst>
              <a:ext uri="{FF2B5EF4-FFF2-40B4-BE49-F238E27FC236}">
                <a16:creationId xmlns:a16="http://schemas.microsoft.com/office/drawing/2014/main" id="{D3015333-E4B9-4206-B9AA-C302ACF8B831}"/>
              </a:ext>
            </a:extLst>
          </p:cNvPr>
          <p:cNvSpPr txBox="1"/>
          <p:nvPr/>
        </p:nvSpPr>
        <p:spPr>
          <a:xfrm>
            <a:off x="190500" y="5791200"/>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"J'aime marcher en forêt", "Je désapprouve ce parti politique", "faire du sport, c'est nul", etc ..</a:t>
            </a:r>
            <a:endParaRPr lang="en-US">
              <a:cs typeface="Calibri"/>
            </a:endParaRPr>
          </a:p>
        </p:txBody>
      </p:sp>
    </p:spTree>
    <p:extLst>
      <p:ext uri="{BB962C8B-B14F-4D97-AF65-F5344CB8AC3E}">
        <p14:creationId xmlns:p14="http://schemas.microsoft.com/office/powerpoint/2010/main" val="2632764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8D90F-8676-43B2-AC39-8582CE29EEA8}"/>
              </a:ext>
            </a:extLst>
          </p:cNvPr>
          <p:cNvSpPr txBox="1"/>
          <p:nvPr/>
        </p:nvSpPr>
        <p:spPr>
          <a:xfrm>
            <a:off x="1000125" y="1714500"/>
            <a:ext cx="513397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i="1">
                <a:cs typeface="Calibri"/>
              </a:rPr>
              <a:t>Cognitive</a:t>
            </a:r>
            <a:br>
              <a:rPr lang="en-US">
                <a:cs typeface="Calibri"/>
              </a:rPr>
            </a:br>
            <a:r>
              <a:rPr lang="en-US">
                <a:cs typeface="Calibri"/>
              </a:rPr>
              <a:t>traitement de l'information, connaissances, pensées</a:t>
            </a:r>
          </a:p>
          <a:p>
            <a:pPr marL="285750" indent="-285750">
              <a:buFont typeface="Arial"/>
              <a:buChar char="•"/>
            </a:pPr>
            <a:r>
              <a:rPr lang="en-US" i="1">
                <a:cs typeface="Calibri"/>
              </a:rPr>
              <a:t>Affective (ou émotionnelle)</a:t>
            </a:r>
            <a:br>
              <a:rPr lang="en-US" i="1">
                <a:cs typeface="Calibri"/>
              </a:rPr>
            </a:br>
            <a:r>
              <a:rPr lang="en-US">
                <a:cs typeface="Calibri"/>
              </a:rPr>
              <a:t>le sentiment, l'émotion que procure l'objet de l'attitude</a:t>
            </a:r>
          </a:p>
          <a:p>
            <a:pPr marL="285750" indent="-285750">
              <a:buFont typeface="Arial"/>
              <a:buChar char="•"/>
            </a:pPr>
            <a:r>
              <a:rPr lang="en-US" i="1">
                <a:cs typeface="Calibri"/>
              </a:rPr>
              <a:t>Conative (ou comportementale)</a:t>
            </a:r>
            <a:br>
              <a:rPr lang="en-US" i="1">
                <a:cs typeface="Calibri"/>
              </a:rPr>
            </a:br>
            <a:r>
              <a:rPr lang="en-US">
                <a:cs typeface="Calibri"/>
              </a:rPr>
              <a:t>orientation à l'action, intention comportementale</a:t>
            </a:r>
            <a:endParaRPr lang="en-US" i="1">
              <a:cs typeface="Calibri"/>
            </a:endParaRPr>
          </a:p>
        </p:txBody>
      </p:sp>
      <p:grpSp>
        <p:nvGrpSpPr>
          <p:cNvPr id="3" name="Group 2">
            <a:extLst>
              <a:ext uri="{FF2B5EF4-FFF2-40B4-BE49-F238E27FC236}">
                <a16:creationId xmlns:a16="http://schemas.microsoft.com/office/drawing/2014/main" id="{98135D74-7EA3-4C1D-94ED-A73768631181}"/>
              </a:ext>
            </a:extLst>
          </p:cNvPr>
          <p:cNvGrpSpPr/>
          <p:nvPr/>
        </p:nvGrpSpPr>
        <p:grpSpPr>
          <a:xfrm>
            <a:off x="7515230" y="219962"/>
            <a:ext cx="822703" cy="780626"/>
            <a:chOff x="6717770" y="4990151"/>
            <a:chExt cx="822703" cy="780626"/>
          </a:xfrm>
        </p:grpSpPr>
        <p:sp>
          <p:nvSpPr>
            <p:cNvPr id="15" name="Ellipse 67">
              <a:extLst>
                <a:ext uri="{FF2B5EF4-FFF2-40B4-BE49-F238E27FC236}">
                  <a16:creationId xmlns:a16="http://schemas.microsoft.com/office/drawing/2014/main" id="{39BCB3B4-0F7B-4416-9AAA-72F99BC82CF7}"/>
                </a:ext>
              </a:extLst>
            </p:cNvPr>
            <p:cNvSpPr/>
            <p:nvPr/>
          </p:nvSpPr>
          <p:spPr>
            <a:xfrm>
              <a:off x="6717770" y="4990151"/>
              <a:ext cx="822703" cy="780626"/>
            </a:xfrm>
            <a:prstGeom prst="ellipse">
              <a:avLst/>
            </a:prstGeom>
            <a:solidFill>
              <a:srgbClr val="22A7CC"/>
            </a:solidFill>
            <a:ln>
              <a:solidFill>
                <a:srgbClr val="22A7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6" name="Graphique 81" descr="Podcasting avec un remplissage uni">
              <a:extLst>
                <a:ext uri="{FF2B5EF4-FFF2-40B4-BE49-F238E27FC236}">
                  <a16:creationId xmlns:a16="http://schemas.microsoft.com/office/drawing/2014/main" id="{4B9C0573-EC92-4489-940C-7D3677D91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150" y="5078228"/>
              <a:ext cx="602209" cy="602209"/>
            </a:xfrm>
            <a:prstGeom prst="rect">
              <a:avLst/>
            </a:prstGeom>
          </p:spPr>
        </p:pic>
      </p:grpSp>
      <p:sp>
        <p:nvSpPr>
          <p:cNvPr id="4" name="TextBox 3">
            <a:extLst>
              <a:ext uri="{FF2B5EF4-FFF2-40B4-BE49-F238E27FC236}">
                <a16:creationId xmlns:a16="http://schemas.microsoft.com/office/drawing/2014/main" id="{17DF5948-3A32-45A6-BE2C-641BA92BD9F7}"/>
              </a:ext>
            </a:extLst>
          </p:cNvPr>
          <p:cNvSpPr txBox="1"/>
          <p:nvPr/>
        </p:nvSpPr>
        <p:spPr>
          <a:xfrm>
            <a:off x="8467725" y="447675"/>
            <a:ext cx="3581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 attitudes en psychologie sociale</a:t>
            </a:r>
            <a:endParaRPr lang="en-US">
              <a:cs typeface="Calibri"/>
            </a:endParaRPr>
          </a:p>
        </p:txBody>
      </p:sp>
      <p:sp>
        <p:nvSpPr>
          <p:cNvPr id="5" name="TextBox 4">
            <a:extLst>
              <a:ext uri="{FF2B5EF4-FFF2-40B4-BE49-F238E27FC236}">
                <a16:creationId xmlns:a16="http://schemas.microsoft.com/office/drawing/2014/main" id="{D3015333-E4B9-4206-B9AA-C302ACF8B831}"/>
              </a:ext>
            </a:extLst>
          </p:cNvPr>
          <p:cNvSpPr txBox="1"/>
          <p:nvPr/>
        </p:nvSpPr>
        <p:spPr>
          <a:xfrm>
            <a:off x="1019175" y="5114925"/>
            <a:ext cx="10591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Exemple d'attitude à l'égard de l'informatique :</a:t>
            </a:r>
          </a:p>
          <a:p>
            <a:pPr marL="285750" indent="-285750">
              <a:buFont typeface="Arial"/>
              <a:buChar char="•"/>
            </a:pPr>
            <a:r>
              <a:rPr lang="en-US">
                <a:cs typeface="Calibri"/>
              </a:rPr>
              <a:t>Cognitive : Les ordinateurs permettent de faire très rapidement des calculs compliqués</a:t>
            </a:r>
          </a:p>
          <a:p>
            <a:pPr marL="285750" indent="-285750">
              <a:buFont typeface="Arial"/>
              <a:buChar char="•"/>
            </a:pPr>
            <a:r>
              <a:rPr lang="en-US">
                <a:cs typeface="Calibri"/>
              </a:rPr>
              <a:t>Affective : J'aime le monde de l'informatique</a:t>
            </a:r>
          </a:p>
          <a:p>
            <a:pPr marL="285750" indent="-285750">
              <a:buFont typeface="Arial"/>
              <a:buChar char="•"/>
            </a:pPr>
            <a:r>
              <a:rPr lang="en-US">
                <a:cs typeface="Calibri"/>
              </a:rPr>
              <a:t>Conative : J'ai l'intention de changer de carte graphique</a:t>
            </a:r>
          </a:p>
        </p:txBody>
      </p:sp>
      <p:sp>
        <p:nvSpPr>
          <p:cNvPr id="7" name="TextBox 6">
            <a:extLst>
              <a:ext uri="{FF2B5EF4-FFF2-40B4-BE49-F238E27FC236}">
                <a16:creationId xmlns:a16="http://schemas.microsoft.com/office/drawing/2014/main" id="{1861BD6E-904B-4420-9C8D-557CCC8987F1}"/>
              </a:ext>
            </a:extLst>
          </p:cNvPr>
          <p:cNvSpPr txBox="1"/>
          <p:nvPr/>
        </p:nvSpPr>
        <p:spPr>
          <a:xfrm>
            <a:off x="352425" y="1104900"/>
            <a:ext cx="48006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Structure des attitudes en 3 composantes</a:t>
            </a:r>
            <a:endParaRPr lang="en-US" sz="2000" b="1">
              <a:cs typeface="Calibri"/>
            </a:endParaRPr>
          </a:p>
        </p:txBody>
      </p:sp>
      <p:grpSp>
        <p:nvGrpSpPr>
          <p:cNvPr id="8" name="Group 7">
            <a:extLst>
              <a:ext uri="{FF2B5EF4-FFF2-40B4-BE49-F238E27FC236}">
                <a16:creationId xmlns:a16="http://schemas.microsoft.com/office/drawing/2014/main" id="{24DEBA31-4C42-498C-AFC1-CE43323785CA}"/>
              </a:ext>
            </a:extLst>
          </p:cNvPr>
          <p:cNvGrpSpPr/>
          <p:nvPr/>
        </p:nvGrpSpPr>
        <p:grpSpPr>
          <a:xfrm>
            <a:off x="6315074" y="1104900"/>
            <a:ext cx="5057776" cy="3748921"/>
            <a:chOff x="6315074" y="1104900"/>
            <a:chExt cx="5057776" cy="3748921"/>
          </a:xfrm>
        </p:grpSpPr>
        <p:sp>
          <p:nvSpPr>
            <p:cNvPr id="13" name="TextBox 12">
              <a:extLst>
                <a:ext uri="{FF2B5EF4-FFF2-40B4-BE49-F238E27FC236}">
                  <a16:creationId xmlns:a16="http://schemas.microsoft.com/office/drawing/2014/main" id="{79D62B4F-9BDF-4AE6-AEF0-C9C9EDC9F794}"/>
                </a:ext>
              </a:extLst>
            </p:cNvPr>
            <p:cNvSpPr txBox="1"/>
            <p:nvPr/>
          </p:nvSpPr>
          <p:spPr>
            <a:xfrm>
              <a:off x="6524625" y="1714500"/>
              <a:ext cx="484822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Persistantes (stable dans le temps)</a:t>
              </a:r>
              <a:br>
                <a:rPr lang="en-US"/>
              </a:br>
              <a:r>
                <a:rPr lang="en-US">
                  <a:cs typeface="Calibri"/>
                </a:rPr>
                <a:t>éléments de la mémoire à long terme comme les souvenirs, les connaissances générales, les savoirs-faire.</a:t>
              </a:r>
            </a:p>
            <a:p>
              <a:pPr marL="285750" indent="-285750">
                <a:buFont typeface="Arial"/>
                <a:buChar char="•"/>
              </a:pPr>
              <a:r>
                <a:rPr lang="en-US">
                  <a:cs typeface="Calibri"/>
                </a:rPr>
                <a:t>Générales</a:t>
              </a:r>
              <a:br>
                <a:rPr lang="en-US">
                  <a:cs typeface="Calibri"/>
                </a:rPr>
              </a:br>
              <a:r>
                <a:rPr lang="en-US">
                  <a:cs typeface="Calibri"/>
                </a:rPr>
                <a:t>Il n'y a pas de "ça dépend". Ce sont des évaluations globales d'un objet.</a:t>
              </a:r>
            </a:p>
            <a:p>
              <a:pPr marL="285750" indent="-285750">
                <a:buFont typeface="Arial"/>
                <a:buChar char="•"/>
              </a:pPr>
              <a:r>
                <a:rPr lang="en-US">
                  <a:cs typeface="Calibri"/>
                </a:rPr>
                <a:t>Acquises</a:t>
              </a:r>
              <a:br>
                <a:rPr lang="en-US">
                  <a:cs typeface="Calibri"/>
                </a:rPr>
              </a:br>
              <a:r>
                <a:rPr lang="en-US">
                  <a:cs typeface="Calibri"/>
                </a:rPr>
                <a:t>Elles sont le résultat d'un apprentissage. Sujet encore débattu : n'y aurait-il pas une part génétique ou héréditaire ?</a:t>
              </a:r>
            </a:p>
          </p:txBody>
        </p:sp>
        <p:sp>
          <p:nvSpPr>
            <p:cNvPr id="14" name="TextBox 13">
              <a:extLst>
                <a:ext uri="{FF2B5EF4-FFF2-40B4-BE49-F238E27FC236}">
                  <a16:creationId xmlns:a16="http://schemas.microsoft.com/office/drawing/2014/main" id="{03243993-9FA6-4F65-BF67-76854A1BE0C2}"/>
                </a:ext>
              </a:extLst>
            </p:cNvPr>
            <p:cNvSpPr txBox="1"/>
            <p:nvPr/>
          </p:nvSpPr>
          <p:spPr>
            <a:xfrm>
              <a:off x="6315074" y="1104900"/>
              <a:ext cx="48006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Caractéristiques des attitudes </a:t>
              </a:r>
              <a:endParaRPr lang="en-US" sz="2000" b="1">
                <a:cs typeface="Calibri"/>
              </a:endParaRPr>
            </a:p>
          </p:txBody>
        </p:sp>
      </p:grpSp>
    </p:spTree>
    <p:extLst>
      <p:ext uri="{BB962C8B-B14F-4D97-AF65-F5344CB8AC3E}">
        <p14:creationId xmlns:p14="http://schemas.microsoft.com/office/powerpoint/2010/main" val="2363979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41</Slides>
  <Notes>0</Notes>
  <HiddenSlides>0</HiddenSlide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Engagement et Changement de comportements : modèles et théories appliqués à la santé </vt:lpstr>
      <vt:lpstr>De quoi va-t-on parler ?</vt:lpstr>
      <vt:lpstr>Présentation PowerPoint</vt:lpstr>
      <vt:lpstr>Présentation PowerPoint</vt:lpstr>
      <vt:lpstr>Présentation PowerPoint</vt:lpstr>
      <vt:lpstr>De quoi va-t-on parler ?</vt:lpstr>
      <vt:lpstr>Présentation PowerPoint</vt:lpstr>
      <vt:lpstr>Présentation PowerPoint</vt:lpstr>
      <vt:lpstr>Présentation PowerPoint</vt:lpstr>
      <vt:lpstr>Présentation PowerPoint</vt:lpstr>
      <vt:lpstr>De quoi va-t-on parler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On en est-on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 quoi va-t-on parler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 quoi va-t-on parler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435</cp:revision>
  <dcterms:created xsi:type="dcterms:W3CDTF">2021-08-23T08:25:24Z</dcterms:created>
  <dcterms:modified xsi:type="dcterms:W3CDTF">2022-10-17T12:46:14Z</dcterms:modified>
</cp:coreProperties>
</file>